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ink/ink1.xml" ContentType="application/inkml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871" r:id="rId4"/>
  </p:sldMasterIdLst>
  <p:notesMasterIdLst>
    <p:notesMasterId r:id="rId104"/>
  </p:notesMasterIdLst>
  <p:handoutMasterIdLst>
    <p:handoutMasterId r:id="rId105"/>
  </p:handoutMasterIdLst>
  <p:sldIdLst>
    <p:sldId id="324" r:id="rId5"/>
    <p:sldId id="1728" r:id="rId6"/>
    <p:sldId id="2623" r:id="rId7"/>
    <p:sldId id="2494" r:id="rId8"/>
    <p:sldId id="2498" r:id="rId9"/>
    <p:sldId id="2682" r:id="rId10"/>
    <p:sldId id="2681" r:id="rId11"/>
    <p:sldId id="2683" r:id="rId12"/>
    <p:sldId id="2624" r:id="rId13"/>
    <p:sldId id="2716" r:id="rId14"/>
    <p:sldId id="2625" r:id="rId15"/>
    <p:sldId id="2715" r:id="rId16"/>
    <p:sldId id="2571" r:id="rId17"/>
    <p:sldId id="2684" r:id="rId18"/>
    <p:sldId id="2685" r:id="rId19"/>
    <p:sldId id="2626" r:id="rId20"/>
    <p:sldId id="2602" r:id="rId21"/>
    <p:sldId id="2679" r:id="rId22"/>
    <p:sldId id="2607" r:id="rId23"/>
    <p:sldId id="2627" r:id="rId24"/>
    <p:sldId id="2620" r:id="rId25"/>
    <p:sldId id="2633" r:id="rId26"/>
    <p:sldId id="2632" r:id="rId27"/>
    <p:sldId id="2634" r:id="rId28"/>
    <p:sldId id="2628" r:id="rId29"/>
    <p:sldId id="2712" r:id="rId30"/>
    <p:sldId id="2533" r:id="rId31"/>
    <p:sldId id="2511" r:id="rId32"/>
    <p:sldId id="2522" r:id="rId33"/>
    <p:sldId id="2523" r:id="rId34"/>
    <p:sldId id="2524" r:id="rId35"/>
    <p:sldId id="2525" r:id="rId36"/>
    <p:sldId id="2641" r:id="rId37"/>
    <p:sldId id="2534" r:id="rId38"/>
    <p:sldId id="2546" r:id="rId39"/>
    <p:sldId id="2677" r:id="rId40"/>
    <p:sldId id="2527" r:id="rId41"/>
    <p:sldId id="2597" r:id="rId42"/>
    <p:sldId id="2544" r:id="rId43"/>
    <p:sldId id="2568" r:id="rId44"/>
    <p:sldId id="2543" r:id="rId45"/>
    <p:sldId id="2635" r:id="rId46"/>
    <p:sldId id="2638" r:id="rId47"/>
    <p:sldId id="2644" r:id="rId48"/>
    <p:sldId id="2692" r:id="rId49"/>
    <p:sldId id="2697" r:id="rId50"/>
    <p:sldId id="2698" r:id="rId51"/>
    <p:sldId id="2699" r:id="rId52"/>
    <p:sldId id="2702" r:id="rId53"/>
    <p:sldId id="2703" r:id="rId54"/>
    <p:sldId id="2629" r:id="rId55"/>
    <p:sldId id="2713" r:id="rId56"/>
    <p:sldId id="2552" r:id="rId57"/>
    <p:sldId id="2553" r:id="rId58"/>
    <p:sldId id="2554" r:id="rId59"/>
    <p:sldId id="2555" r:id="rId60"/>
    <p:sldId id="2556" r:id="rId61"/>
    <p:sldId id="2558" r:id="rId62"/>
    <p:sldId id="2559" r:id="rId63"/>
    <p:sldId id="2647" r:id="rId64"/>
    <p:sldId id="2560" r:id="rId65"/>
    <p:sldId id="2563" r:id="rId66"/>
    <p:sldId id="2564" r:id="rId67"/>
    <p:sldId id="2566" r:id="rId68"/>
    <p:sldId id="2570" r:id="rId69"/>
    <p:sldId id="2567" r:id="rId70"/>
    <p:sldId id="2661" r:id="rId71"/>
    <p:sldId id="2662" r:id="rId72"/>
    <p:sldId id="2660" r:id="rId73"/>
    <p:sldId id="2709" r:id="rId74"/>
    <p:sldId id="2710" r:id="rId75"/>
    <p:sldId id="2630" r:id="rId76"/>
    <p:sldId id="2714" r:id="rId77"/>
    <p:sldId id="2582" r:id="rId78"/>
    <p:sldId id="2583" r:id="rId79"/>
    <p:sldId id="2664" r:id="rId80"/>
    <p:sldId id="2585" r:id="rId81"/>
    <p:sldId id="2586" r:id="rId82"/>
    <p:sldId id="2667" r:id="rId83"/>
    <p:sldId id="2587" r:id="rId84"/>
    <p:sldId id="2669" r:id="rId85"/>
    <p:sldId id="2590" r:id="rId86"/>
    <p:sldId id="2592" r:id="rId87"/>
    <p:sldId id="2593" r:id="rId88"/>
    <p:sldId id="2676" r:id="rId89"/>
    <p:sldId id="2673" r:id="rId90"/>
    <p:sldId id="2674" r:id="rId91"/>
    <p:sldId id="2675" r:id="rId92"/>
    <p:sldId id="2704" r:id="rId93"/>
    <p:sldId id="2708" r:id="rId94"/>
    <p:sldId id="2707" r:id="rId95"/>
    <p:sldId id="2631" r:id="rId96"/>
    <p:sldId id="2398" r:id="rId97"/>
    <p:sldId id="2547" r:id="rId98"/>
    <p:sldId id="2513" r:id="rId99"/>
    <p:sldId id="2516" r:id="rId100"/>
    <p:sldId id="2514" r:id="rId101"/>
    <p:sldId id="2573" r:id="rId102"/>
    <p:sldId id="2577" r:id="rId103"/>
  </p:sldIdLst>
  <p:sldSz cx="12188825" cy="6858000"/>
  <p:notesSz cx="6858000" cy="9144000"/>
  <p:custDataLst>
    <p:tags r:id="rId106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F449F640-A24B-4974-9A13-FCFF763442B6}">
          <p14:sldIdLst>
            <p14:sldId id="324"/>
            <p14:sldId id="1728"/>
          </p14:sldIdLst>
        </p14:section>
        <p14:section name="Topologies" id="{611689FB-E434-4CA5-AEB1-0A93E18B6196}">
          <p14:sldIdLst>
            <p14:sldId id="2623"/>
            <p14:sldId id="2494"/>
            <p14:sldId id="2498"/>
            <p14:sldId id="2682"/>
            <p14:sldId id="2681"/>
            <p14:sldId id="2683"/>
          </p14:sldIdLst>
        </p14:section>
        <p14:section name="NSX Services" id="{7B0C7C96-F17E-DD40-95E7-37BD98A51511}">
          <p14:sldIdLst>
            <p14:sldId id="2624"/>
            <p14:sldId id="2716"/>
          </p14:sldIdLst>
        </p14:section>
        <p14:section name="Preparation - Pre-Requisites All" id="{967B15B9-2847-0C4D-AFB4-E915DD75B337}">
          <p14:sldIdLst>
            <p14:sldId id="2625"/>
            <p14:sldId id="2715"/>
            <p14:sldId id="2571"/>
            <p14:sldId id="2684"/>
            <p14:sldId id="2685"/>
          </p14:sldIdLst>
        </p14:section>
        <p14:section name="Preparation  - Routing explanation&#13;Routing explanation in Physical Servers&#13;" id="{7D492753-BC50-D04D-8266-0C6C92CD97F5}">
          <p14:sldIdLst>
            <p14:sldId id="2626"/>
            <p14:sldId id="2602"/>
            <p14:sldId id="2679"/>
            <p14:sldId id="2607"/>
          </p14:sldIdLst>
        </p14:section>
        <p14:section name="Preparation - Routing preparation" id="{D4550FDA-257D-AD47-9476-EDCA7DA276E9}">
          <p14:sldIdLst>
            <p14:sldId id="2627"/>
            <p14:sldId id="2620"/>
            <p14:sldId id="2633"/>
            <p14:sldId id="2632"/>
            <p14:sldId id="2634"/>
          </p14:sldIdLst>
        </p14:section>
        <p14:section name="Installation - Windows" id="{E1E7A6EA-5D8F-C649-B235-45C4837FACFB}">
          <p14:sldIdLst>
            <p14:sldId id="2628"/>
            <p14:sldId id="2712"/>
            <p14:sldId id="2533"/>
            <p14:sldId id="2511"/>
            <p14:sldId id="2522"/>
            <p14:sldId id="2523"/>
            <p14:sldId id="2524"/>
            <p14:sldId id="2525"/>
            <p14:sldId id="2641"/>
            <p14:sldId id="2534"/>
            <p14:sldId id="2546"/>
            <p14:sldId id="2677"/>
            <p14:sldId id="2527"/>
            <p14:sldId id="2597"/>
            <p14:sldId id="2544"/>
            <p14:sldId id="2568"/>
            <p14:sldId id="2543"/>
            <p14:sldId id="2635"/>
            <p14:sldId id="2638"/>
            <p14:sldId id="2644"/>
            <p14:sldId id="2692"/>
            <p14:sldId id="2697"/>
            <p14:sldId id="2698"/>
            <p14:sldId id="2699"/>
            <p14:sldId id="2702"/>
            <p14:sldId id="2703"/>
          </p14:sldIdLst>
        </p14:section>
        <p14:section name="Intsallation - Ubuntu" id="{9F804A3D-79B2-EC4F-A4D9-5EC22D3F0090}">
          <p14:sldIdLst>
            <p14:sldId id="2629"/>
            <p14:sldId id="2713"/>
            <p14:sldId id="2552"/>
            <p14:sldId id="2553"/>
            <p14:sldId id="2554"/>
            <p14:sldId id="2555"/>
            <p14:sldId id="2556"/>
            <p14:sldId id="2558"/>
            <p14:sldId id="2559"/>
            <p14:sldId id="2647"/>
            <p14:sldId id="2560"/>
            <p14:sldId id="2563"/>
            <p14:sldId id="2564"/>
            <p14:sldId id="2566"/>
            <p14:sldId id="2570"/>
            <p14:sldId id="2567"/>
            <p14:sldId id="2661"/>
            <p14:sldId id="2662"/>
            <p14:sldId id="2660"/>
            <p14:sldId id="2709"/>
            <p14:sldId id="2710"/>
          </p14:sldIdLst>
        </p14:section>
        <p14:section name="RHEL/CentOS" id="{AA4C44DA-7B03-3C4B-9ECD-612EFEF27284}">
          <p14:sldIdLst>
            <p14:sldId id="2630"/>
            <p14:sldId id="2714"/>
            <p14:sldId id="2582"/>
            <p14:sldId id="2583"/>
            <p14:sldId id="2664"/>
            <p14:sldId id="2585"/>
            <p14:sldId id="2586"/>
            <p14:sldId id="2667"/>
            <p14:sldId id="2587"/>
            <p14:sldId id="2669"/>
            <p14:sldId id="2590"/>
            <p14:sldId id="2592"/>
            <p14:sldId id="2593"/>
            <p14:sldId id="2676"/>
            <p14:sldId id="2673"/>
            <p14:sldId id="2674"/>
            <p14:sldId id="2675"/>
            <p14:sldId id="2704"/>
            <p14:sldId id="2708"/>
            <p14:sldId id="2707"/>
          </p14:sldIdLst>
        </p14:section>
        <p14:section name="Advanced + Troubleshooting" id="{CEFBAABF-D7E7-9040-8EBC-426C869FDC65}">
          <p14:sldIdLst>
            <p14:sldId id="2631"/>
            <p14:sldId id="2398"/>
            <p14:sldId id="2547"/>
            <p14:sldId id="2513"/>
            <p14:sldId id="2516"/>
            <p14:sldId id="2514"/>
            <p14:sldId id="2573"/>
            <p14:sldId id="2577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4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E5F7"/>
    <a:srgbClr val="9E5ECE"/>
    <a:srgbClr val="B3B3B3"/>
    <a:srgbClr val="BFBFBF"/>
    <a:srgbClr val="B2B2B2"/>
    <a:srgbClr val="D0D0D0"/>
    <a:srgbClr val="C4C4C4"/>
    <a:srgbClr val="C7C7C7"/>
    <a:srgbClr val="CECECE"/>
    <a:srgbClr val="D7D7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EB9631B5-78F2-41C9-869B-9F39066F8104}"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812" autoAdjust="0"/>
    <p:restoredTop sz="80544" autoAdjust="0"/>
  </p:normalViewPr>
  <p:slideViewPr>
    <p:cSldViewPr snapToGrid="0">
      <p:cViewPr varScale="1">
        <p:scale>
          <a:sx n="102" d="100"/>
          <a:sy n="102" d="100"/>
        </p:scale>
        <p:origin x="1224" y="17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6052"/>
    </p:cViewPr>
  </p:sorter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slide" Target="slides/slide80.xml"/><Relationship Id="rId89" Type="http://schemas.openxmlformats.org/officeDocument/2006/relationships/slide" Target="slides/slide85.xml"/><Relationship Id="rId112" Type="http://schemas.microsoft.com/office/2016/11/relationships/changesInfo" Target="changesInfos/changesInfo1.xml"/><Relationship Id="rId16" Type="http://schemas.openxmlformats.org/officeDocument/2006/relationships/slide" Target="slides/slide12.xml"/><Relationship Id="rId107" Type="http://schemas.openxmlformats.org/officeDocument/2006/relationships/commentAuthors" Target="commentAuthors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102" Type="http://schemas.openxmlformats.org/officeDocument/2006/relationships/slide" Target="slides/slide98.xml"/><Relationship Id="rId5" Type="http://schemas.openxmlformats.org/officeDocument/2006/relationships/slide" Target="slides/slide1.xml"/><Relationship Id="rId90" Type="http://schemas.openxmlformats.org/officeDocument/2006/relationships/slide" Target="slides/slide86.xml"/><Relationship Id="rId95" Type="http://schemas.openxmlformats.org/officeDocument/2006/relationships/slide" Target="slides/slide91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59" Type="http://schemas.openxmlformats.org/officeDocument/2006/relationships/slide" Target="slides/slide55.xml"/><Relationship Id="rId103" Type="http://schemas.openxmlformats.org/officeDocument/2006/relationships/slide" Target="slides/slide99.xml"/><Relationship Id="rId108" Type="http://schemas.openxmlformats.org/officeDocument/2006/relationships/presProps" Target="presProps.xml"/><Relationship Id="rId54" Type="http://schemas.openxmlformats.org/officeDocument/2006/relationships/slide" Target="slides/slide50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91" Type="http://schemas.openxmlformats.org/officeDocument/2006/relationships/slide" Target="slides/slide87.xml"/><Relationship Id="rId96" Type="http://schemas.openxmlformats.org/officeDocument/2006/relationships/slide" Target="slides/slide9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6" Type="http://schemas.openxmlformats.org/officeDocument/2006/relationships/tags" Target="tags/tag1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slide" Target="slides/slide9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109" Type="http://schemas.openxmlformats.org/officeDocument/2006/relationships/viewProps" Target="viewProps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04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110" Type="http://schemas.openxmlformats.org/officeDocument/2006/relationships/theme" Target="theme/theme1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105" Type="http://schemas.openxmlformats.org/officeDocument/2006/relationships/handoutMaster" Target="handoutMasters/handoutMaster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98" Type="http://schemas.openxmlformats.org/officeDocument/2006/relationships/slide" Target="slides/slide94.xml"/><Relationship Id="rId3" Type="http://schemas.openxmlformats.org/officeDocument/2006/relationships/customXml" Target="../customXml/item3.xml"/><Relationship Id="rId25" Type="http://schemas.openxmlformats.org/officeDocument/2006/relationships/slide" Target="slides/slide21.xml"/><Relationship Id="rId46" Type="http://schemas.openxmlformats.org/officeDocument/2006/relationships/slide" Target="slides/slide42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62" Type="http://schemas.openxmlformats.org/officeDocument/2006/relationships/slide" Target="slides/slide58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111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imitri Desmidt" userId="64dfcb71-c89a-4eed-a7b2-a6b8697ca05d" providerId="ADAL" clId="{1A28A16E-E73F-414F-AC86-472A602DE251}"/>
    <pc:docChg chg="custSel addSld delSld modSld modSection">
      <pc:chgData name="Dimitri Desmidt" userId="64dfcb71-c89a-4eed-a7b2-a6b8697ca05d" providerId="ADAL" clId="{1A28A16E-E73F-414F-AC86-472A602DE251}" dt="2023-06-21T17:54:15.404" v="25" actId="20577"/>
      <pc:docMkLst>
        <pc:docMk/>
      </pc:docMkLst>
      <pc:sldChg chg="modSp mod">
        <pc:chgData name="Dimitri Desmidt" userId="64dfcb71-c89a-4eed-a7b2-a6b8697ca05d" providerId="ADAL" clId="{1A28A16E-E73F-414F-AC86-472A602DE251}" dt="2023-06-21T17:54:15.404" v="25" actId="20577"/>
        <pc:sldMkLst>
          <pc:docMk/>
          <pc:sldMk cId="1561796847" sldId="324"/>
        </pc:sldMkLst>
        <pc:spChg chg="mod">
          <ac:chgData name="Dimitri Desmidt" userId="64dfcb71-c89a-4eed-a7b2-a6b8697ca05d" providerId="ADAL" clId="{1A28A16E-E73F-414F-AC86-472A602DE251}" dt="2023-06-21T17:54:15.404" v="25" actId="20577"/>
          <ac:spMkLst>
            <pc:docMk/>
            <pc:sldMk cId="1561796847" sldId="324"/>
            <ac:spMk id="5" creationId="{40086289-C55E-4EC8-8B64-B3782F821783}"/>
          </ac:spMkLst>
        </pc:spChg>
      </pc:sldChg>
      <pc:sldChg chg="del">
        <pc:chgData name="Dimitri Desmidt" userId="64dfcb71-c89a-4eed-a7b2-a6b8697ca05d" providerId="ADAL" clId="{1A28A16E-E73F-414F-AC86-472A602DE251}" dt="2023-06-21T17:53:19.468" v="21" actId="2696"/>
        <pc:sldMkLst>
          <pc:docMk/>
          <pc:sldMk cId="2664505056" sldId="2501"/>
        </pc:sldMkLst>
      </pc:sldChg>
      <pc:sldChg chg="addSp delSp modSp mod">
        <pc:chgData name="Dimitri Desmidt" userId="64dfcb71-c89a-4eed-a7b2-a6b8697ca05d" providerId="ADAL" clId="{1A28A16E-E73F-414F-AC86-472A602DE251}" dt="2023-04-17T15:16:11.742" v="17" actId="478"/>
        <pc:sldMkLst>
          <pc:docMk/>
          <pc:sldMk cId="406712741" sldId="2684"/>
        </pc:sldMkLst>
        <pc:spChg chg="add mod">
          <ac:chgData name="Dimitri Desmidt" userId="64dfcb71-c89a-4eed-a7b2-a6b8697ca05d" providerId="ADAL" clId="{1A28A16E-E73F-414F-AC86-472A602DE251}" dt="2023-04-17T15:16:08.683" v="16"/>
          <ac:spMkLst>
            <pc:docMk/>
            <pc:sldMk cId="406712741" sldId="2684"/>
            <ac:spMk id="2" creationId="{EAFF4D93-28DF-5E6C-0447-D75B6B69634C}"/>
          </ac:spMkLst>
        </pc:spChg>
        <pc:spChg chg="del">
          <ac:chgData name="Dimitri Desmidt" userId="64dfcb71-c89a-4eed-a7b2-a6b8697ca05d" providerId="ADAL" clId="{1A28A16E-E73F-414F-AC86-472A602DE251}" dt="2023-04-17T15:16:11.742" v="17" actId="478"/>
          <ac:spMkLst>
            <pc:docMk/>
            <pc:sldMk cId="406712741" sldId="2684"/>
            <ac:spMk id="96" creationId="{1F26A8AC-0B57-F244-A1CF-C3801C907860}"/>
          </ac:spMkLst>
        </pc:spChg>
      </pc:sldChg>
      <pc:sldChg chg="modSp mod">
        <pc:chgData name="Dimitri Desmidt" userId="64dfcb71-c89a-4eed-a7b2-a6b8697ca05d" providerId="ADAL" clId="{1A28A16E-E73F-414F-AC86-472A602DE251}" dt="2023-04-13T23:03:52.726" v="10" actId="20577"/>
        <pc:sldMkLst>
          <pc:docMk/>
          <pc:sldMk cId="2868286142" sldId="2685"/>
        </pc:sldMkLst>
        <pc:spChg chg="mod">
          <ac:chgData name="Dimitri Desmidt" userId="64dfcb71-c89a-4eed-a7b2-a6b8697ca05d" providerId="ADAL" clId="{1A28A16E-E73F-414F-AC86-472A602DE251}" dt="2023-04-13T23:03:52.726" v="10" actId="20577"/>
          <ac:spMkLst>
            <pc:docMk/>
            <pc:sldMk cId="2868286142" sldId="2685"/>
            <ac:spMk id="5" creationId="{5094E727-9D12-624C-A82B-E49874DBBB0D}"/>
          </ac:spMkLst>
        </pc:spChg>
      </pc:sldChg>
      <pc:sldChg chg="add">
        <pc:chgData name="Dimitri Desmidt" userId="64dfcb71-c89a-4eed-a7b2-a6b8697ca05d" providerId="ADAL" clId="{1A28A16E-E73F-414F-AC86-472A602DE251}" dt="2023-06-21T17:53:17.351" v="20"/>
        <pc:sldMkLst>
          <pc:docMk/>
          <pc:sldMk cId="2099609072" sldId="2716"/>
        </pc:sldMkLst>
      </pc:sldChg>
      <pc:sldChg chg="add del modTransition">
        <pc:chgData name="Dimitri Desmidt" userId="64dfcb71-c89a-4eed-a7b2-a6b8697ca05d" providerId="ADAL" clId="{1A28A16E-E73F-414F-AC86-472A602DE251}" dt="2023-06-21T17:53:10.921" v="19"/>
        <pc:sldMkLst>
          <pc:docMk/>
          <pc:sldMk cId="2364167951" sldId="2147471790"/>
        </pc:sldMkLst>
      </pc:sldChg>
    </pc:docChg>
  </pc:docChgLst>
  <pc:docChgLst>
    <pc:chgData name="Dimitri Desmidt" userId="64dfcb71-c89a-4eed-a7b2-a6b8697ca05d" providerId="ADAL" clId="{71FA3EAD-BED4-594B-8DC4-BDA7C589CD73}"/>
    <pc:docChg chg="modSld">
      <pc:chgData name="Dimitri Desmidt" userId="64dfcb71-c89a-4eed-a7b2-a6b8697ca05d" providerId="ADAL" clId="{71FA3EAD-BED4-594B-8DC4-BDA7C589CD73}" dt="2023-03-07T17:51:02.253" v="5" actId="20577"/>
      <pc:docMkLst>
        <pc:docMk/>
      </pc:docMkLst>
      <pc:sldChg chg="modSp mod">
        <pc:chgData name="Dimitri Desmidt" userId="64dfcb71-c89a-4eed-a7b2-a6b8697ca05d" providerId="ADAL" clId="{71FA3EAD-BED4-594B-8DC4-BDA7C589CD73}" dt="2023-03-07T17:51:02.253" v="5" actId="20577"/>
        <pc:sldMkLst>
          <pc:docMk/>
          <pc:sldMk cId="2752440093" sldId="2707"/>
        </pc:sldMkLst>
        <pc:spChg chg="mod">
          <ac:chgData name="Dimitri Desmidt" userId="64dfcb71-c89a-4eed-a7b2-a6b8697ca05d" providerId="ADAL" clId="{71FA3EAD-BED4-594B-8DC4-BDA7C589CD73}" dt="2023-03-07T17:51:02.253" v="5" actId="20577"/>
          <ac:spMkLst>
            <pc:docMk/>
            <pc:sldMk cId="2752440093" sldId="2707"/>
            <ac:spMk id="5" creationId="{71E49EF9-5903-67A9-F00E-7FD5107CA3F8}"/>
          </ac:spMkLst>
        </pc:spChg>
      </pc:sldChg>
      <pc:sldChg chg="modSp mod">
        <pc:chgData name="Dimitri Desmidt" userId="64dfcb71-c89a-4eed-a7b2-a6b8697ca05d" providerId="ADAL" clId="{71FA3EAD-BED4-594B-8DC4-BDA7C589CD73}" dt="2023-03-07T17:50:57.827" v="3" actId="20577"/>
        <pc:sldMkLst>
          <pc:docMk/>
          <pc:sldMk cId="25281378" sldId="2708"/>
        </pc:sldMkLst>
        <pc:spChg chg="mod">
          <ac:chgData name="Dimitri Desmidt" userId="64dfcb71-c89a-4eed-a7b2-a6b8697ca05d" providerId="ADAL" clId="{71FA3EAD-BED4-594B-8DC4-BDA7C589CD73}" dt="2023-03-07T17:50:57.827" v="3" actId="20577"/>
          <ac:spMkLst>
            <pc:docMk/>
            <pc:sldMk cId="25281378" sldId="2708"/>
            <ac:spMk id="5" creationId="{71E49EF9-5903-67A9-F00E-7FD5107CA3F8}"/>
          </ac:spMkLst>
        </pc:spChg>
      </pc:sldChg>
      <pc:sldChg chg="modSp mod">
        <pc:chgData name="Dimitri Desmidt" userId="64dfcb71-c89a-4eed-a7b2-a6b8697ca05d" providerId="ADAL" clId="{71FA3EAD-BED4-594B-8DC4-BDA7C589CD73}" dt="2023-03-07T17:50:46.589" v="1" actId="20577"/>
        <pc:sldMkLst>
          <pc:docMk/>
          <pc:sldMk cId="3583948513" sldId="2710"/>
        </pc:sldMkLst>
        <pc:spChg chg="mod">
          <ac:chgData name="Dimitri Desmidt" userId="64dfcb71-c89a-4eed-a7b2-a6b8697ca05d" providerId="ADAL" clId="{71FA3EAD-BED4-594B-8DC4-BDA7C589CD73}" dt="2023-03-07T17:50:46.589" v="1" actId="20577"/>
          <ac:spMkLst>
            <pc:docMk/>
            <pc:sldMk cId="3583948513" sldId="2710"/>
            <ac:spMk id="5" creationId="{71E49EF9-5903-67A9-F00E-7FD5107CA3F8}"/>
          </ac:spMkLst>
        </pc:spChg>
      </pc:sldChg>
    </pc:docChg>
  </pc:docChgLst>
  <pc:docChgLst>
    <pc:chgData name="Dimitri Desmidt" userId="64dfcb71-c89a-4eed-a7b2-a6b8697ca05d" providerId="ADAL" clId="{CBD44F88-84BD-F44E-99C5-8262779084AF}"/>
    <pc:docChg chg="modSld">
      <pc:chgData name="Dimitri Desmidt" userId="64dfcb71-c89a-4eed-a7b2-a6b8697ca05d" providerId="ADAL" clId="{CBD44F88-84BD-F44E-99C5-8262779084AF}" dt="2023-08-18T15:35:56.045" v="2"/>
      <pc:docMkLst>
        <pc:docMk/>
      </pc:docMkLst>
      <pc:sldChg chg="modSp mod">
        <pc:chgData name="Dimitri Desmidt" userId="64dfcb71-c89a-4eed-a7b2-a6b8697ca05d" providerId="ADAL" clId="{CBD44F88-84BD-F44E-99C5-8262779084AF}" dt="2023-08-18T15:35:35.667" v="1"/>
        <pc:sldMkLst>
          <pc:docMk/>
          <pc:sldMk cId="3946039550" sldId="2713"/>
        </pc:sldMkLst>
        <pc:spChg chg="mod">
          <ac:chgData name="Dimitri Desmidt" userId="64dfcb71-c89a-4eed-a7b2-a6b8697ca05d" providerId="ADAL" clId="{CBD44F88-84BD-F44E-99C5-8262779084AF}" dt="2023-08-18T15:35:35.667" v="1"/>
          <ac:spMkLst>
            <pc:docMk/>
            <pc:sldMk cId="3946039550" sldId="2713"/>
            <ac:spMk id="2" creationId="{3CC72AC0-5AFF-E859-E0BE-4FD6E8CDCD9A}"/>
          </ac:spMkLst>
        </pc:spChg>
      </pc:sldChg>
      <pc:sldChg chg="modSp mod">
        <pc:chgData name="Dimitri Desmidt" userId="64dfcb71-c89a-4eed-a7b2-a6b8697ca05d" providerId="ADAL" clId="{CBD44F88-84BD-F44E-99C5-8262779084AF}" dt="2023-08-18T15:35:56.045" v="2"/>
        <pc:sldMkLst>
          <pc:docMk/>
          <pc:sldMk cId="1650204087" sldId="2714"/>
        </pc:sldMkLst>
        <pc:spChg chg="mod">
          <ac:chgData name="Dimitri Desmidt" userId="64dfcb71-c89a-4eed-a7b2-a6b8697ca05d" providerId="ADAL" clId="{CBD44F88-84BD-F44E-99C5-8262779084AF}" dt="2023-08-18T15:35:56.045" v="2"/>
          <ac:spMkLst>
            <pc:docMk/>
            <pc:sldMk cId="1650204087" sldId="2714"/>
            <ac:spMk id="8" creationId="{D7C56DC9-93FA-0348-A8BB-B29B0DC2778B}"/>
          </ac:spMkLst>
        </pc:spChg>
      </pc:sldChg>
    </pc:docChg>
  </pc:docChgLst>
  <pc:docChgLst>
    <pc:chgData name="Dimitri Desmidt" userId="64dfcb71-c89a-4eed-a7b2-a6b8697ca05d" providerId="ADAL" clId="{859B44AB-C903-CA46-9675-1650459D9B74}"/>
    <pc:docChg chg="undo redo custSel addSld delSld modSld modSection">
      <pc:chgData name="Dimitri Desmidt" userId="64dfcb71-c89a-4eed-a7b2-a6b8697ca05d" providerId="ADAL" clId="{859B44AB-C903-CA46-9675-1650459D9B74}" dt="2022-06-20T07:30:49.240" v="3080" actId="20577"/>
      <pc:docMkLst>
        <pc:docMk/>
      </pc:docMkLst>
      <pc:sldChg chg="addSp delSp modSp mod">
        <pc:chgData name="Dimitri Desmidt" userId="64dfcb71-c89a-4eed-a7b2-a6b8697ca05d" providerId="ADAL" clId="{859B44AB-C903-CA46-9675-1650459D9B74}" dt="2022-05-28T00:30:35.219" v="737" actId="255"/>
        <pc:sldMkLst>
          <pc:docMk/>
          <pc:sldMk cId="3279546619" sldId="2498"/>
        </pc:sldMkLst>
        <pc:spChg chg="mod">
          <ac:chgData name="Dimitri Desmidt" userId="64dfcb71-c89a-4eed-a7b2-a6b8697ca05d" providerId="ADAL" clId="{859B44AB-C903-CA46-9675-1650459D9B74}" dt="2022-05-27T18:55:46.807" v="695" actId="20577"/>
          <ac:spMkLst>
            <pc:docMk/>
            <pc:sldMk cId="3279546619" sldId="2498"/>
            <ac:spMk id="3" creationId="{9E62EEBE-418C-1545-8C66-59E6662ACC23}"/>
          </ac:spMkLst>
        </pc:spChg>
        <pc:spChg chg="mod">
          <ac:chgData name="Dimitri Desmidt" userId="64dfcb71-c89a-4eed-a7b2-a6b8697ca05d" providerId="ADAL" clId="{859B44AB-C903-CA46-9675-1650459D9B74}" dt="2022-05-28T00:30:27.353" v="736" actId="255"/>
          <ac:spMkLst>
            <pc:docMk/>
            <pc:sldMk cId="3279546619" sldId="2498"/>
            <ac:spMk id="37" creationId="{66EA27FB-8386-3C43-8391-0EB2FE9BDEEF}"/>
          </ac:spMkLst>
        </pc:spChg>
        <pc:spChg chg="mod">
          <ac:chgData name="Dimitri Desmidt" userId="64dfcb71-c89a-4eed-a7b2-a6b8697ca05d" providerId="ADAL" clId="{859B44AB-C903-CA46-9675-1650459D9B74}" dt="2022-05-24T01:50:41.264" v="563" actId="20577"/>
          <ac:spMkLst>
            <pc:docMk/>
            <pc:sldMk cId="3279546619" sldId="2498"/>
            <ac:spMk id="91" creationId="{0CAE0F53-5614-C44C-80E7-29C7E8BE6BD4}"/>
          </ac:spMkLst>
        </pc:spChg>
        <pc:spChg chg="mod">
          <ac:chgData name="Dimitri Desmidt" userId="64dfcb71-c89a-4eed-a7b2-a6b8697ca05d" providerId="ADAL" clId="{859B44AB-C903-CA46-9675-1650459D9B74}" dt="2022-05-28T00:30:35.219" v="737" actId="255"/>
          <ac:spMkLst>
            <pc:docMk/>
            <pc:sldMk cId="3279546619" sldId="2498"/>
            <ac:spMk id="100" creationId="{8978017F-10B5-2F45-92F5-27B3FE29B508}"/>
          </ac:spMkLst>
        </pc:spChg>
        <pc:spChg chg="mod">
          <ac:chgData name="Dimitri Desmidt" userId="64dfcb71-c89a-4eed-a7b2-a6b8697ca05d" providerId="ADAL" clId="{859B44AB-C903-CA46-9675-1650459D9B74}" dt="2022-05-24T01:50:46.906" v="569" actId="20577"/>
          <ac:spMkLst>
            <pc:docMk/>
            <pc:sldMk cId="3279546619" sldId="2498"/>
            <ac:spMk id="110" creationId="{B561BE31-2073-9D4E-8F72-D8B140E863DD}"/>
          </ac:spMkLst>
        </pc:spChg>
        <pc:spChg chg="mod">
          <ac:chgData name="Dimitri Desmidt" userId="64dfcb71-c89a-4eed-a7b2-a6b8697ca05d" providerId="ADAL" clId="{859B44AB-C903-CA46-9675-1650459D9B74}" dt="2022-05-24T01:50:49.833" v="572" actId="20577"/>
          <ac:spMkLst>
            <pc:docMk/>
            <pc:sldMk cId="3279546619" sldId="2498"/>
            <ac:spMk id="114" creationId="{FBE090B6-925F-2746-BB38-9C5A5DBE13A4}"/>
          </ac:spMkLst>
        </pc:spChg>
        <pc:spChg chg="mod">
          <ac:chgData name="Dimitri Desmidt" userId="64dfcb71-c89a-4eed-a7b2-a6b8697ca05d" providerId="ADAL" clId="{859B44AB-C903-CA46-9675-1650459D9B74}" dt="2022-05-24T01:51:02.528" v="575" actId="20577"/>
          <ac:spMkLst>
            <pc:docMk/>
            <pc:sldMk cId="3279546619" sldId="2498"/>
            <ac:spMk id="116" creationId="{4C0EE478-7F17-A549-B8DA-8D30C310DA03}"/>
          </ac:spMkLst>
        </pc:spChg>
        <pc:spChg chg="mod">
          <ac:chgData name="Dimitri Desmidt" userId="64dfcb71-c89a-4eed-a7b2-a6b8697ca05d" providerId="ADAL" clId="{859B44AB-C903-CA46-9675-1650459D9B74}" dt="2022-05-24T01:51:05.254" v="578" actId="20577"/>
          <ac:spMkLst>
            <pc:docMk/>
            <pc:sldMk cId="3279546619" sldId="2498"/>
            <ac:spMk id="124" creationId="{1EFB93BE-7884-E746-B526-94A1755F1249}"/>
          </ac:spMkLst>
        </pc:spChg>
        <pc:spChg chg="mod">
          <ac:chgData name="Dimitri Desmidt" userId="64dfcb71-c89a-4eed-a7b2-a6b8697ca05d" providerId="ADAL" clId="{859B44AB-C903-CA46-9675-1650459D9B74}" dt="2022-05-24T01:50:44.042" v="566" actId="20577"/>
          <ac:spMkLst>
            <pc:docMk/>
            <pc:sldMk cId="3279546619" sldId="2498"/>
            <ac:spMk id="145" creationId="{91FADCAA-974D-2F4A-823B-F25DB4C416BA}"/>
          </ac:spMkLst>
        </pc:spChg>
        <pc:spChg chg="add del mod">
          <ac:chgData name="Dimitri Desmidt" userId="64dfcb71-c89a-4eed-a7b2-a6b8697ca05d" providerId="ADAL" clId="{859B44AB-C903-CA46-9675-1650459D9B74}" dt="2022-05-25T18:48:04.185" v="689" actId="478"/>
          <ac:spMkLst>
            <pc:docMk/>
            <pc:sldMk cId="3279546619" sldId="2498"/>
            <ac:spMk id="154" creationId="{39C15836-71B3-9F47-FBAC-3A07EA2C842D}"/>
          </ac:spMkLst>
        </pc:spChg>
        <pc:spChg chg="add del mod">
          <ac:chgData name="Dimitri Desmidt" userId="64dfcb71-c89a-4eed-a7b2-a6b8697ca05d" providerId="ADAL" clId="{859B44AB-C903-CA46-9675-1650459D9B74}" dt="2022-05-25T18:47:26.890" v="688" actId="478"/>
          <ac:spMkLst>
            <pc:docMk/>
            <pc:sldMk cId="3279546619" sldId="2498"/>
            <ac:spMk id="155" creationId="{E08A113D-1F53-6DE2-21AF-08C848691DF4}"/>
          </ac:spMkLst>
        </pc:spChg>
      </pc:sldChg>
      <pc:sldChg chg="addSp modSp mod modNotesTx">
        <pc:chgData name="Dimitri Desmidt" userId="64dfcb71-c89a-4eed-a7b2-a6b8697ca05d" providerId="ADAL" clId="{859B44AB-C903-CA46-9675-1650459D9B74}" dt="2022-06-20T07:30:49.240" v="3080" actId="20577"/>
        <pc:sldMkLst>
          <pc:docMk/>
          <pc:sldMk cId="2664505056" sldId="2501"/>
        </pc:sldMkLst>
        <pc:spChg chg="mod">
          <ac:chgData name="Dimitri Desmidt" userId="64dfcb71-c89a-4eed-a7b2-a6b8697ca05d" providerId="ADAL" clId="{859B44AB-C903-CA46-9675-1650459D9B74}" dt="2022-06-10T16:34:33.662" v="2987" actId="115"/>
          <ac:spMkLst>
            <pc:docMk/>
            <pc:sldMk cId="2664505056" sldId="2501"/>
            <ac:spMk id="6" creationId="{B59F52FF-010D-E54E-B52E-0941E1A03691}"/>
          </ac:spMkLst>
        </pc:spChg>
        <pc:spChg chg="mod">
          <ac:chgData name="Dimitri Desmidt" userId="64dfcb71-c89a-4eed-a7b2-a6b8697ca05d" providerId="ADAL" clId="{859B44AB-C903-CA46-9675-1650459D9B74}" dt="2022-06-10T16:34:50.974" v="3012" actId="1035"/>
          <ac:spMkLst>
            <pc:docMk/>
            <pc:sldMk cId="2664505056" sldId="2501"/>
            <ac:spMk id="7" creationId="{B5DC7E55-C6CA-E24F-90C6-FA68DBF68989}"/>
          </ac:spMkLst>
        </pc:spChg>
        <pc:spChg chg="add mod">
          <ac:chgData name="Dimitri Desmidt" userId="64dfcb71-c89a-4eed-a7b2-a6b8697ca05d" providerId="ADAL" clId="{859B44AB-C903-CA46-9675-1650459D9B74}" dt="2022-06-10T16:34:50.974" v="3012" actId="1035"/>
          <ac:spMkLst>
            <pc:docMk/>
            <pc:sldMk cId="2664505056" sldId="2501"/>
            <ac:spMk id="8" creationId="{BCBB9BC2-B5BE-B6A6-8B5D-2124267D37FF}"/>
          </ac:spMkLst>
        </pc:spChg>
      </pc:sldChg>
      <pc:sldChg chg="addSp delSp modSp mod">
        <pc:chgData name="Dimitri Desmidt" userId="64dfcb71-c89a-4eed-a7b2-a6b8697ca05d" providerId="ADAL" clId="{859B44AB-C903-CA46-9675-1650459D9B74}" dt="2022-06-08T21:07:28.802" v="2827"/>
        <pc:sldMkLst>
          <pc:docMk/>
          <pc:sldMk cId="688665275" sldId="2523"/>
        </pc:sldMkLst>
        <pc:spChg chg="mod">
          <ac:chgData name="Dimitri Desmidt" userId="64dfcb71-c89a-4eed-a7b2-a6b8697ca05d" providerId="ADAL" clId="{859B44AB-C903-CA46-9675-1650459D9B74}" dt="2022-06-08T21:07:03.658" v="2822" actId="166"/>
          <ac:spMkLst>
            <pc:docMk/>
            <pc:sldMk cId="688665275" sldId="2523"/>
            <ac:spMk id="26" creationId="{5DB9C7BD-3A3D-B64A-BEAD-77AD28ABB4B5}"/>
          </ac:spMkLst>
        </pc:spChg>
        <pc:spChg chg="mod">
          <ac:chgData name="Dimitri Desmidt" userId="64dfcb71-c89a-4eed-a7b2-a6b8697ca05d" providerId="ADAL" clId="{859B44AB-C903-CA46-9675-1650459D9B74}" dt="2022-06-08T21:07:03.658" v="2822" actId="166"/>
          <ac:spMkLst>
            <pc:docMk/>
            <pc:sldMk cId="688665275" sldId="2523"/>
            <ac:spMk id="28" creationId="{D7373929-5356-4542-B75D-08BABC981834}"/>
          </ac:spMkLst>
        </pc:spChg>
        <pc:spChg chg="mod">
          <ac:chgData name="Dimitri Desmidt" userId="64dfcb71-c89a-4eed-a7b2-a6b8697ca05d" providerId="ADAL" clId="{859B44AB-C903-CA46-9675-1650459D9B74}" dt="2022-06-08T21:06:53.398" v="2821" actId="14100"/>
          <ac:spMkLst>
            <pc:docMk/>
            <pc:sldMk cId="688665275" sldId="2523"/>
            <ac:spMk id="30" creationId="{8C751E4A-F378-E046-98BE-FFC7E0ACBCBD}"/>
          </ac:spMkLst>
        </pc:spChg>
        <pc:picChg chg="mod">
          <ac:chgData name="Dimitri Desmidt" userId="64dfcb71-c89a-4eed-a7b2-a6b8697ca05d" providerId="ADAL" clId="{859B44AB-C903-CA46-9675-1650459D9B74}" dt="2022-06-08T21:07:03.658" v="2822" actId="166"/>
          <ac:picMkLst>
            <pc:docMk/>
            <pc:sldMk cId="688665275" sldId="2523"/>
            <ac:picMk id="11" creationId="{99FDFF7D-94C6-7144-86D1-90F561BC5391}"/>
          </ac:picMkLst>
        </pc:picChg>
        <pc:cxnChg chg="add mod">
          <ac:chgData name="Dimitri Desmidt" userId="64dfcb71-c89a-4eed-a7b2-a6b8697ca05d" providerId="ADAL" clId="{859B44AB-C903-CA46-9675-1650459D9B74}" dt="2022-06-08T21:07:28.802" v="2827"/>
          <ac:cxnSpMkLst>
            <pc:docMk/>
            <pc:sldMk cId="688665275" sldId="2523"/>
            <ac:cxnSpMk id="19" creationId="{61A68687-98EF-2407-74E4-E1DE632B2B16}"/>
          </ac:cxnSpMkLst>
        </pc:cxnChg>
        <pc:cxnChg chg="mod">
          <ac:chgData name="Dimitri Desmidt" userId="64dfcb71-c89a-4eed-a7b2-a6b8697ca05d" providerId="ADAL" clId="{859B44AB-C903-CA46-9675-1650459D9B74}" dt="2022-06-08T21:07:24.521" v="2825" actId="14100"/>
          <ac:cxnSpMkLst>
            <pc:docMk/>
            <pc:sldMk cId="688665275" sldId="2523"/>
            <ac:cxnSpMk id="31" creationId="{D8293270-AF69-CC40-91D4-DE73CAB6860D}"/>
          </ac:cxnSpMkLst>
        </pc:cxnChg>
        <pc:cxnChg chg="del mod">
          <ac:chgData name="Dimitri Desmidt" userId="64dfcb71-c89a-4eed-a7b2-a6b8697ca05d" providerId="ADAL" clId="{859B44AB-C903-CA46-9675-1650459D9B74}" dt="2022-06-08T21:07:28.267" v="2826" actId="21"/>
          <ac:cxnSpMkLst>
            <pc:docMk/>
            <pc:sldMk cId="688665275" sldId="2523"/>
            <ac:cxnSpMk id="32" creationId="{4AC199A7-9AA5-ED46-9BD6-2D14471ED146}"/>
          </ac:cxnSpMkLst>
        </pc:cxnChg>
      </pc:sldChg>
      <pc:sldChg chg="modSp mod">
        <pc:chgData name="Dimitri Desmidt" userId="64dfcb71-c89a-4eed-a7b2-a6b8697ca05d" providerId="ADAL" clId="{859B44AB-C903-CA46-9675-1650459D9B74}" dt="2022-06-08T20:56:22.496" v="2690" actId="14100"/>
        <pc:sldMkLst>
          <pc:docMk/>
          <pc:sldMk cId="230291263" sldId="2544"/>
        </pc:sldMkLst>
        <pc:spChg chg="mod">
          <ac:chgData name="Dimitri Desmidt" userId="64dfcb71-c89a-4eed-a7b2-a6b8697ca05d" providerId="ADAL" clId="{859B44AB-C903-CA46-9675-1650459D9B74}" dt="2022-06-08T20:56:22.496" v="2690" actId="14100"/>
          <ac:spMkLst>
            <pc:docMk/>
            <pc:sldMk cId="230291263" sldId="2544"/>
            <ac:spMk id="15" creationId="{5A6CCC23-F808-474A-A43C-4C14E8D1C362}"/>
          </ac:spMkLst>
        </pc:spChg>
        <pc:spChg chg="mod">
          <ac:chgData name="Dimitri Desmidt" userId="64dfcb71-c89a-4eed-a7b2-a6b8697ca05d" providerId="ADAL" clId="{859B44AB-C903-CA46-9675-1650459D9B74}" dt="2022-06-08T20:56:19.140" v="2689" actId="14100"/>
          <ac:spMkLst>
            <pc:docMk/>
            <pc:sldMk cId="230291263" sldId="2544"/>
            <ac:spMk id="18" creationId="{3B369439-F0DB-7540-88D5-AF6357B3F77C}"/>
          </ac:spMkLst>
        </pc:spChg>
        <pc:grpChg chg="mod">
          <ac:chgData name="Dimitri Desmidt" userId="64dfcb71-c89a-4eed-a7b2-a6b8697ca05d" providerId="ADAL" clId="{859B44AB-C903-CA46-9675-1650459D9B74}" dt="2022-06-08T20:55:48.319" v="2681"/>
          <ac:grpSpMkLst>
            <pc:docMk/>
            <pc:sldMk cId="230291263" sldId="2544"/>
            <ac:grpSpMk id="17" creationId="{C05FB652-1AC0-DE43-8A02-669A37E4828B}"/>
          </ac:grpSpMkLst>
        </pc:grpChg>
        <pc:cxnChg chg="mod">
          <ac:chgData name="Dimitri Desmidt" userId="64dfcb71-c89a-4eed-a7b2-a6b8697ca05d" providerId="ADAL" clId="{859B44AB-C903-CA46-9675-1650459D9B74}" dt="2022-06-08T20:56:22.496" v="2690" actId="14100"/>
          <ac:cxnSpMkLst>
            <pc:docMk/>
            <pc:sldMk cId="230291263" sldId="2544"/>
            <ac:cxnSpMk id="16" creationId="{970E052A-D7F9-1741-9F82-978568D612C2}"/>
          </ac:cxnSpMkLst>
        </pc:cxnChg>
        <pc:cxnChg chg="mod">
          <ac:chgData name="Dimitri Desmidt" userId="64dfcb71-c89a-4eed-a7b2-a6b8697ca05d" providerId="ADAL" clId="{859B44AB-C903-CA46-9675-1650459D9B74}" dt="2022-06-08T20:56:19.140" v="2689" actId="14100"/>
          <ac:cxnSpMkLst>
            <pc:docMk/>
            <pc:sldMk cId="230291263" sldId="2544"/>
            <ac:cxnSpMk id="19" creationId="{60C61B0B-BE15-A341-A224-01416E6B7862}"/>
          </ac:cxnSpMkLst>
        </pc:cxnChg>
        <pc:cxnChg chg="mod">
          <ac:chgData name="Dimitri Desmidt" userId="64dfcb71-c89a-4eed-a7b2-a6b8697ca05d" providerId="ADAL" clId="{859B44AB-C903-CA46-9675-1650459D9B74}" dt="2022-06-08T20:56:22.496" v="2690" actId="14100"/>
          <ac:cxnSpMkLst>
            <pc:docMk/>
            <pc:sldMk cId="230291263" sldId="2544"/>
            <ac:cxnSpMk id="20" creationId="{38D1A7D2-52CA-844B-A666-7EC9B6C446DC}"/>
          </ac:cxnSpMkLst>
        </pc:cxnChg>
      </pc:sldChg>
      <pc:sldChg chg="addSp delSp modSp mod">
        <pc:chgData name="Dimitri Desmidt" userId="64dfcb71-c89a-4eed-a7b2-a6b8697ca05d" providerId="ADAL" clId="{859B44AB-C903-CA46-9675-1650459D9B74}" dt="2022-06-08T21:06:29.348" v="2815" actId="20577"/>
        <pc:sldMkLst>
          <pc:docMk/>
          <pc:sldMk cId="742981922" sldId="2556"/>
        </pc:sldMkLst>
        <pc:spChg chg="mod">
          <ac:chgData name="Dimitri Desmidt" userId="64dfcb71-c89a-4eed-a7b2-a6b8697ca05d" providerId="ADAL" clId="{859B44AB-C903-CA46-9675-1650459D9B74}" dt="2022-06-08T20:53:07.750" v="2662" actId="1076"/>
          <ac:spMkLst>
            <pc:docMk/>
            <pc:sldMk cId="742981922" sldId="2556"/>
            <ac:spMk id="4" creationId="{C41FDF9A-8F35-624B-9A79-24852F445BA4}"/>
          </ac:spMkLst>
        </pc:spChg>
        <pc:spChg chg="mod">
          <ac:chgData name="Dimitri Desmidt" userId="64dfcb71-c89a-4eed-a7b2-a6b8697ca05d" providerId="ADAL" clId="{859B44AB-C903-CA46-9675-1650459D9B74}" dt="2022-06-08T21:06:29.348" v="2815" actId="20577"/>
          <ac:spMkLst>
            <pc:docMk/>
            <pc:sldMk cId="742981922" sldId="2556"/>
            <ac:spMk id="21" creationId="{FE51D9A9-1CED-D44B-863B-D7DA58574863}"/>
          </ac:spMkLst>
        </pc:spChg>
        <pc:spChg chg="mod">
          <ac:chgData name="Dimitri Desmidt" userId="64dfcb71-c89a-4eed-a7b2-a6b8697ca05d" providerId="ADAL" clId="{859B44AB-C903-CA46-9675-1650459D9B74}" dt="2022-06-08T20:54:13.398" v="2675" actId="14100"/>
          <ac:spMkLst>
            <pc:docMk/>
            <pc:sldMk cId="742981922" sldId="2556"/>
            <ac:spMk id="23" creationId="{E5DBA32E-5B28-EA46-996F-0A17049DA096}"/>
          </ac:spMkLst>
        </pc:spChg>
        <pc:spChg chg="mod">
          <ac:chgData name="Dimitri Desmidt" userId="64dfcb71-c89a-4eed-a7b2-a6b8697ca05d" providerId="ADAL" clId="{859B44AB-C903-CA46-9675-1650459D9B74}" dt="2022-06-08T20:54:06.680" v="2674" actId="1076"/>
          <ac:spMkLst>
            <pc:docMk/>
            <pc:sldMk cId="742981922" sldId="2556"/>
            <ac:spMk id="26" creationId="{9E625B22-BBEE-4046-A1F5-6EE7A3A4DFA8}"/>
          </ac:spMkLst>
        </pc:spChg>
        <pc:grpChg chg="mod">
          <ac:chgData name="Dimitri Desmidt" userId="64dfcb71-c89a-4eed-a7b2-a6b8697ca05d" providerId="ADAL" clId="{859B44AB-C903-CA46-9675-1650459D9B74}" dt="2022-06-08T20:53:23.579" v="2665" actId="1076"/>
          <ac:grpSpMkLst>
            <pc:docMk/>
            <pc:sldMk cId="742981922" sldId="2556"/>
            <ac:grpSpMk id="9" creationId="{6B8B7B97-7B10-BB4A-83D7-8F4FFB805C63}"/>
          </ac:grpSpMkLst>
        </pc:grpChg>
        <pc:grpChg chg="mod">
          <ac:chgData name="Dimitri Desmidt" userId="64dfcb71-c89a-4eed-a7b2-a6b8697ca05d" providerId="ADAL" clId="{859B44AB-C903-CA46-9675-1650459D9B74}" dt="2022-06-08T21:03:48.191" v="2754" actId="166"/>
          <ac:grpSpMkLst>
            <pc:docMk/>
            <pc:sldMk cId="742981922" sldId="2556"/>
            <ac:grpSpMk id="17" creationId="{B4A183F6-BEBE-4E4E-90D8-7D653712ADA7}"/>
          </ac:grpSpMkLst>
        </pc:grpChg>
        <pc:grpChg chg="del mod">
          <ac:chgData name="Dimitri Desmidt" userId="64dfcb71-c89a-4eed-a7b2-a6b8697ca05d" providerId="ADAL" clId="{859B44AB-C903-CA46-9675-1650459D9B74}" dt="2022-06-08T20:51:21.596" v="2656" actId="478"/>
          <ac:grpSpMkLst>
            <pc:docMk/>
            <pc:sldMk cId="742981922" sldId="2556"/>
            <ac:grpSpMk id="28" creationId="{A962F1BE-565C-DD42-BCE8-45D187A86164}"/>
          </ac:grpSpMkLst>
        </pc:grpChg>
        <pc:picChg chg="add mod modCrop">
          <ac:chgData name="Dimitri Desmidt" userId="64dfcb71-c89a-4eed-a7b2-a6b8697ca05d" providerId="ADAL" clId="{859B44AB-C903-CA46-9675-1650459D9B74}" dt="2022-06-08T20:53:49.982" v="2672" actId="1076"/>
          <ac:picMkLst>
            <pc:docMk/>
            <pc:sldMk cId="742981922" sldId="2556"/>
            <ac:picMk id="2" creationId="{AF2E2B40-9786-EBB7-1492-EDE599F80109}"/>
          </ac:picMkLst>
        </pc:picChg>
        <pc:picChg chg="del">
          <ac:chgData name="Dimitri Desmidt" userId="64dfcb71-c89a-4eed-a7b2-a6b8697ca05d" providerId="ADAL" clId="{859B44AB-C903-CA46-9675-1650459D9B74}" dt="2022-06-08T20:53:39.171" v="2669" actId="478"/>
          <ac:picMkLst>
            <pc:docMk/>
            <pc:sldMk cId="742981922" sldId="2556"/>
            <ac:picMk id="7" creationId="{A89F3BA2-FE7F-2248-B885-3C9BE8AD7EC0}"/>
          </ac:picMkLst>
        </pc:picChg>
        <pc:cxnChg chg="mod">
          <ac:chgData name="Dimitri Desmidt" userId="64dfcb71-c89a-4eed-a7b2-a6b8697ca05d" providerId="ADAL" clId="{859B44AB-C903-CA46-9675-1650459D9B74}" dt="2022-06-08T21:02:11.898" v="2718"/>
          <ac:cxnSpMkLst>
            <pc:docMk/>
            <pc:sldMk cId="742981922" sldId="2556"/>
            <ac:cxnSpMk id="25" creationId="{154DEF29-036C-BC4C-A7D2-828D3103BF2B}"/>
          </ac:cxnSpMkLst>
        </pc:cxnChg>
        <pc:cxnChg chg="mod">
          <ac:chgData name="Dimitri Desmidt" userId="64dfcb71-c89a-4eed-a7b2-a6b8697ca05d" providerId="ADAL" clId="{859B44AB-C903-CA46-9675-1650459D9B74}" dt="2022-06-08T21:02:11.898" v="2718"/>
          <ac:cxnSpMkLst>
            <pc:docMk/>
            <pc:sldMk cId="742981922" sldId="2556"/>
            <ac:cxnSpMk id="27" creationId="{47736EA0-E093-F447-8EE2-5225D3625DFD}"/>
          </ac:cxnSpMkLst>
        </pc:cxnChg>
        <pc:cxnChg chg="mod">
          <ac:chgData name="Dimitri Desmidt" userId="64dfcb71-c89a-4eed-a7b2-a6b8697ca05d" providerId="ADAL" clId="{859B44AB-C903-CA46-9675-1650459D9B74}" dt="2022-06-08T20:51:21.596" v="2656" actId="478"/>
          <ac:cxnSpMkLst>
            <pc:docMk/>
            <pc:sldMk cId="742981922" sldId="2556"/>
            <ac:cxnSpMk id="30" creationId="{BD3E985E-0071-1341-AA1F-76B036D59D70}"/>
          </ac:cxnSpMkLst>
        </pc:cxnChg>
      </pc:sldChg>
      <pc:sldChg chg="addSp delSp modSp mod modNotes modNotesTx">
        <pc:chgData name="Dimitri Desmidt" userId="64dfcb71-c89a-4eed-a7b2-a6b8697ca05d" providerId="ADAL" clId="{859B44AB-C903-CA46-9675-1650459D9B74}" dt="2022-06-08T20:47:04.317" v="2621" actId="20577"/>
        <pc:sldMkLst>
          <pc:docMk/>
          <pc:sldMk cId="657907797" sldId="2567"/>
        </pc:sldMkLst>
        <pc:spChg chg="mod">
          <ac:chgData name="Dimitri Desmidt" userId="64dfcb71-c89a-4eed-a7b2-a6b8697ca05d" providerId="ADAL" clId="{859B44AB-C903-CA46-9675-1650459D9B74}" dt="2022-06-08T20:45:49.182" v="2568" actId="20577"/>
          <ac:spMkLst>
            <pc:docMk/>
            <pc:sldMk cId="657907797" sldId="2567"/>
            <ac:spMk id="11" creationId="{87D9140B-2FDD-3A43-A4B9-47A9838ED36E}"/>
          </ac:spMkLst>
        </pc:spChg>
        <pc:spChg chg="mod">
          <ac:chgData name="Dimitri Desmidt" userId="64dfcb71-c89a-4eed-a7b2-a6b8697ca05d" providerId="ADAL" clId="{859B44AB-C903-CA46-9675-1650459D9B74}" dt="2022-06-08T01:49:38.191" v="2047" actId="20577"/>
          <ac:spMkLst>
            <pc:docMk/>
            <pc:sldMk cId="657907797" sldId="2567"/>
            <ac:spMk id="20" creationId="{32349554-AE9B-F043-A4D0-F2EEED0841DF}"/>
          </ac:spMkLst>
        </pc:spChg>
        <pc:spChg chg="mod">
          <ac:chgData name="Dimitri Desmidt" userId="64dfcb71-c89a-4eed-a7b2-a6b8697ca05d" providerId="ADAL" clId="{859B44AB-C903-CA46-9675-1650459D9B74}" dt="2022-06-08T20:47:04.317" v="2621" actId="20577"/>
          <ac:spMkLst>
            <pc:docMk/>
            <pc:sldMk cId="657907797" sldId="2567"/>
            <ac:spMk id="23" creationId="{38AA9409-AB23-293F-428F-4A315CFBBFA3}"/>
          </ac:spMkLst>
        </pc:spChg>
        <pc:spChg chg="mod">
          <ac:chgData name="Dimitri Desmidt" userId="64dfcb71-c89a-4eed-a7b2-a6b8697ca05d" providerId="ADAL" clId="{859B44AB-C903-CA46-9675-1650459D9B74}" dt="2022-06-08T20:45:53.774" v="2570"/>
          <ac:spMkLst>
            <pc:docMk/>
            <pc:sldMk cId="657907797" sldId="2567"/>
            <ac:spMk id="26" creationId="{17397A30-7369-948A-5F31-AB0D004404D0}"/>
          </ac:spMkLst>
        </pc:spChg>
        <pc:spChg chg="mod">
          <ac:chgData name="Dimitri Desmidt" userId="64dfcb71-c89a-4eed-a7b2-a6b8697ca05d" providerId="ADAL" clId="{859B44AB-C903-CA46-9675-1650459D9B74}" dt="2022-06-08T01:48:40.416" v="1996"/>
          <ac:spMkLst>
            <pc:docMk/>
            <pc:sldMk cId="657907797" sldId="2567"/>
            <ac:spMk id="31" creationId="{82320573-8D51-36EA-7D6F-320FF10146FF}"/>
          </ac:spMkLst>
        </pc:spChg>
        <pc:spChg chg="mod">
          <ac:chgData name="Dimitri Desmidt" userId="64dfcb71-c89a-4eed-a7b2-a6b8697ca05d" providerId="ADAL" clId="{859B44AB-C903-CA46-9675-1650459D9B74}" dt="2022-06-08T01:48:40.416" v="1996"/>
          <ac:spMkLst>
            <pc:docMk/>
            <pc:sldMk cId="657907797" sldId="2567"/>
            <ac:spMk id="34" creationId="{9DA98D09-0C77-5FC0-26F4-063270DF6A6D}"/>
          </ac:spMkLst>
        </pc:spChg>
        <pc:grpChg chg="del">
          <ac:chgData name="Dimitri Desmidt" userId="64dfcb71-c89a-4eed-a7b2-a6b8697ca05d" providerId="ADAL" clId="{859B44AB-C903-CA46-9675-1650459D9B74}" dt="2022-06-08T01:48:39.980" v="1995" actId="478"/>
          <ac:grpSpMkLst>
            <pc:docMk/>
            <pc:sldMk cId="657907797" sldId="2567"/>
            <ac:grpSpMk id="21" creationId="{441D7D38-DDEA-DC4C-A5E5-F8ED6E3B894A}"/>
          </ac:grpSpMkLst>
        </pc:grpChg>
        <pc:grpChg chg="add mod">
          <ac:chgData name="Dimitri Desmidt" userId="64dfcb71-c89a-4eed-a7b2-a6b8697ca05d" providerId="ADAL" clId="{859B44AB-C903-CA46-9675-1650459D9B74}" dt="2022-06-08T20:45:58.414" v="2585" actId="1036"/>
          <ac:grpSpMkLst>
            <pc:docMk/>
            <pc:sldMk cId="657907797" sldId="2567"/>
            <ac:grpSpMk id="22" creationId="{E77C96D2-8E85-DB77-1C44-834F867084CF}"/>
          </ac:grpSpMkLst>
        </pc:grpChg>
        <pc:grpChg chg="del">
          <ac:chgData name="Dimitri Desmidt" userId="64dfcb71-c89a-4eed-a7b2-a6b8697ca05d" providerId="ADAL" clId="{859B44AB-C903-CA46-9675-1650459D9B74}" dt="2022-06-08T01:48:39.980" v="1995" actId="478"/>
          <ac:grpSpMkLst>
            <pc:docMk/>
            <pc:sldMk cId="657907797" sldId="2567"/>
            <ac:grpSpMk id="24" creationId="{15ADC782-0460-3D4E-94A3-0B20F2C516E9}"/>
          </ac:grpSpMkLst>
        </pc:grpChg>
        <pc:grpChg chg="add mod">
          <ac:chgData name="Dimitri Desmidt" userId="64dfcb71-c89a-4eed-a7b2-a6b8697ca05d" providerId="ADAL" clId="{859B44AB-C903-CA46-9675-1650459D9B74}" dt="2022-06-08T20:45:58.414" v="2585" actId="1036"/>
          <ac:grpSpMkLst>
            <pc:docMk/>
            <pc:sldMk cId="657907797" sldId="2567"/>
            <ac:grpSpMk id="25" creationId="{233AE5A3-67AD-F53C-415E-FE8D7F0EE357}"/>
          </ac:grpSpMkLst>
        </pc:grpChg>
        <pc:grpChg chg="add del mod">
          <ac:chgData name="Dimitri Desmidt" userId="64dfcb71-c89a-4eed-a7b2-a6b8697ca05d" providerId="ADAL" clId="{859B44AB-C903-CA46-9675-1650459D9B74}" dt="2022-06-08T20:45:53.370" v="2569" actId="478"/>
          <ac:grpSpMkLst>
            <pc:docMk/>
            <pc:sldMk cId="657907797" sldId="2567"/>
            <ac:grpSpMk id="27" creationId="{2D41698D-9DB0-60B3-BD8B-026273586280}"/>
          </ac:grpSpMkLst>
        </pc:grpChg>
        <pc:grpChg chg="add del mod">
          <ac:chgData name="Dimitri Desmidt" userId="64dfcb71-c89a-4eed-a7b2-a6b8697ca05d" providerId="ADAL" clId="{859B44AB-C903-CA46-9675-1650459D9B74}" dt="2022-06-08T20:45:53.370" v="2569" actId="478"/>
          <ac:grpSpMkLst>
            <pc:docMk/>
            <pc:sldMk cId="657907797" sldId="2567"/>
            <ac:grpSpMk id="33" creationId="{A776CAFF-780C-8210-0EC8-A206DB052ED2}"/>
          </ac:grpSpMkLst>
        </pc:grpChg>
        <pc:cxnChg chg="mod">
          <ac:chgData name="Dimitri Desmidt" userId="64dfcb71-c89a-4eed-a7b2-a6b8697ca05d" providerId="ADAL" clId="{859B44AB-C903-CA46-9675-1650459D9B74}" dt="2022-06-08T01:48:39.980" v="1995" actId="478"/>
          <ac:cxnSpMkLst>
            <pc:docMk/>
            <pc:sldMk cId="657907797" sldId="2567"/>
            <ac:cxnSpMk id="23" creationId="{0211B8C6-A8CE-4547-8515-0337227BC768}"/>
          </ac:cxnSpMkLst>
        </pc:cxnChg>
        <pc:cxnChg chg="mod">
          <ac:chgData name="Dimitri Desmidt" userId="64dfcb71-c89a-4eed-a7b2-a6b8697ca05d" providerId="ADAL" clId="{859B44AB-C903-CA46-9675-1650459D9B74}" dt="2022-06-08T20:46:08.888" v="2587" actId="14100"/>
          <ac:cxnSpMkLst>
            <pc:docMk/>
            <pc:sldMk cId="657907797" sldId="2567"/>
            <ac:cxnSpMk id="24" creationId="{31F8BEFF-B8AB-B8F8-FBDE-457287F75D66}"/>
          </ac:cxnSpMkLst>
        </pc:cxnChg>
        <pc:cxnChg chg="mod">
          <ac:chgData name="Dimitri Desmidt" userId="64dfcb71-c89a-4eed-a7b2-a6b8697ca05d" providerId="ADAL" clId="{859B44AB-C903-CA46-9675-1650459D9B74}" dt="2022-06-08T01:48:39.980" v="1995" actId="478"/>
          <ac:cxnSpMkLst>
            <pc:docMk/>
            <pc:sldMk cId="657907797" sldId="2567"/>
            <ac:cxnSpMk id="26" creationId="{1DEDE01A-1E80-524D-B627-D67064DEB902}"/>
          </ac:cxnSpMkLst>
        </pc:cxnChg>
        <pc:cxnChg chg="mod">
          <ac:chgData name="Dimitri Desmidt" userId="64dfcb71-c89a-4eed-a7b2-a6b8697ca05d" providerId="ADAL" clId="{859B44AB-C903-CA46-9675-1650459D9B74}" dt="2022-06-08T20:45:53.370" v="2569" actId="478"/>
          <ac:cxnSpMkLst>
            <pc:docMk/>
            <pc:sldMk cId="657907797" sldId="2567"/>
            <ac:cxnSpMk id="32" creationId="{4BAEDA69-EB85-E7F1-D1C5-63BE49AAD7F0}"/>
          </ac:cxnSpMkLst>
        </pc:cxnChg>
        <pc:cxnChg chg="mod">
          <ac:chgData name="Dimitri Desmidt" userId="64dfcb71-c89a-4eed-a7b2-a6b8697ca05d" providerId="ADAL" clId="{859B44AB-C903-CA46-9675-1650459D9B74}" dt="2022-06-08T20:45:53.370" v="2569" actId="478"/>
          <ac:cxnSpMkLst>
            <pc:docMk/>
            <pc:sldMk cId="657907797" sldId="2567"/>
            <ac:cxnSpMk id="35" creationId="{4D548D1A-6489-580D-1B77-D2118CD94F7A}"/>
          </ac:cxnSpMkLst>
        </pc:cxnChg>
        <pc:cxnChg chg="mod">
          <ac:chgData name="Dimitri Desmidt" userId="64dfcb71-c89a-4eed-a7b2-a6b8697ca05d" providerId="ADAL" clId="{859B44AB-C903-CA46-9675-1650459D9B74}" dt="2022-06-08T20:46:05.282" v="2586" actId="14100"/>
          <ac:cxnSpMkLst>
            <pc:docMk/>
            <pc:sldMk cId="657907797" sldId="2567"/>
            <ac:cxnSpMk id="44" creationId="{F81686FF-3F5F-5E64-26A3-E4398942B94D}"/>
          </ac:cxnSpMkLst>
        </pc:cxnChg>
      </pc:sldChg>
      <pc:sldChg chg="modSp mod">
        <pc:chgData name="Dimitri Desmidt" userId="64dfcb71-c89a-4eed-a7b2-a6b8697ca05d" providerId="ADAL" clId="{859B44AB-C903-CA46-9675-1650459D9B74}" dt="2022-06-08T20:57:10.114" v="2702" actId="20577"/>
        <pc:sldMkLst>
          <pc:docMk/>
          <pc:sldMk cId="2387917554" sldId="2568"/>
        </pc:sldMkLst>
        <pc:spChg chg="mod">
          <ac:chgData name="Dimitri Desmidt" userId="64dfcb71-c89a-4eed-a7b2-a6b8697ca05d" providerId="ADAL" clId="{859B44AB-C903-CA46-9675-1650459D9B74}" dt="2022-06-08T20:57:10.114" v="2702" actId="20577"/>
          <ac:spMkLst>
            <pc:docMk/>
            <pc:sldMk cId="2387917554" sldId="2568"/>
            <ac:spMk id="18" creationId="{3B369439-F0DB-7540-88D5-AF6357B3F77C}"/>
          </ac:spMkLst>
        </pc:spChg>
        <pc:grpChg chg="mod">
          <ac:chgData name="Dimitri Desmidt" userId="64dfcb71-c89a-4eed-a7b2-a6b8697ca05d" providerId="ADAL" clId="{859B44AB-C903-CA46-9675-1650459D9B74}" dt="2022-06-08T20:56:32.138" v="2691"/>
          <ac:grpSpMkLst>
            <pc:docMk/>
            <pc:sldMk cId="2387917554" sldId="2568"/>
            <ac:grpSpMk id="17" creationId="{C05FB652-1AC0-DE43-8A02-669A37E4828B}"/>
          </ac:grpSpMkLst>
        </pc:grpChg>
        <pc:cxnChg chg="mod">
          <ac:chgData name="Dimitri Desmidt" userId="64dfcb71-c89a-4eed-a7b2-a6b8697ca05d" providerId="ADAL" clId="{859B44AB-C903-CA46-9675-1650459D9B74}" dt="2022-06-08T20:56:35.629" v="2692" actId="14100"/>
          <ac:cxnSpMkLst>
            <pc:docMk/>
            <pc:sldMk cId="2387917554" sldId="2568"/>
            <ac:cxnSpMk id="19" creationId="{60C61B0B-BE15-A341-A224-01416E6B7862}"/>
          </ac:cxnSpMkLst>
        </pc:cxnChg>
      </pc:sldChg>
      <pc:sldChg chg="modSp mod">
        <pc:chgData name="Dimitri Desmidt" userId="64dfcb71-c89a-4eed-a7b2-a6b8697ca05d" providerId="ADAL" clId="{859B44AB-C903-CA46-9675-1650459D9B74}" dt="2022-06-08T20:55:16.439" v="2680" actId="14100"/>
        <pc:sldMkLst>
          <pc:docMk/>
          <pc:sldMk cId="1957931056" sldId="2570"/>
        </pc:sldMkLst>
        <pc:spChg chg="mod">
          <ac:chgData name="Dimitri Desmidt" userId="64dfcb71-c89a-4eed-a7b2-a6b8697ca05d" providerId="ADAL" clId="{859B44AB-C903-CA46-9675-1650459D9B74}" dt="2022-06-08T20:55:08.532" v="2679" actId="14100"/>
          <ac:spMkLst>
            <pc:docMk/>
            <pc:sldMk cId="1957931056" sldId="2570"/>
            <ac:spMk id="44" creationId="{EFA4A8F8-AF63-D749-A8C1-B905AD047304}"/>
          </ac:spMkLst>
        </pc:spChg>
        <pc:spChg chg="mod">
          <ac:chgData name="Dimitri Desmidt" userId="64dfcb71-c89a-4eed-a7b2-a6b8697ca05d" providerId="ADAL" clId="{859B44AB-C903-CA46-9675-1650459D9B74}" dt="2022-06-08T20:55:16.439" v="2680" actId="14100"/>
          <ac:spMkLst>
            <pc:docMk/>
            <pc:sldMk cId="1957931056" sldId="2570"/>
            <ac:spMk id="47" creationId="{3B00CF41-99E3-764C-B54E-344AF3C31D73}"/>
          </ac:spMkLst>
        </pc:spChg>
        <pc:grpChg chg="mod">
          <ac:chgData name="Dimitri Desmidt" userId="64dfcb71-c89a-4eed-a7b2-a6b8697ca05d" providerId="ADAL" clId="{859B44AB-C903-CA46-9675-1650459D9B74}" dt="2022-06-08T20:46:28.813" v="2588"/>
          <ac:grpSpMkLst>
            <pc:docMk/>
            <pc:sldMk cId="1957931056" sldId="2570"/>
            <ac:grpSpMk id="43" creationId="{D6AD7AFE-240F-FF48-BB0F-935FCBA580CC}"/>
          </ac:grpSpMkLst>
        </pc:grpChg>
        <pc:cxnChg chg="mod">
          <ac:chgData name="Dimitri Desmidt" userId="64dfcb71-c89a-4eed-a7b2-a6b8697ca05d" providerId="ADAL" clId="{859B44AB-C903-CA46-9675-1650459D9B74}" dt="2022-06-08T20:55:08.532" v="2679" actId="14100"/>
          <ac:cxnSpMkLst>
            <pc:docMk/>
            <pc:sldMk cId="1957931056" sldId="2570"/>
            <ac:cxnSpMk id="45" creationId="{6F55CAA0-B96F-4942-8C35-2F63C165EDBD}"/>
          </ac:cxnSpMkLst>
        </pc:cxnChg>
        <pc:cxnChg chg="mod">
          <ac:chgData name="Dimitri Desmidt" userId="64dfcb71-c89a-4eed-a7b2-a6b8697ca05d" providerId="ADAL" clId="{859B44AB-C903-CA46-9675-1650459D9B74}" dt="2022-06-08T20:55:16.439" v="2680" actId="14100"/>
          <ac:cxnSpMkLst>
            <pc:docMk/>
            <pc:sldMk cId="1957931056" sldId="2570"/>
            <ac:cxnSpMk id="48" creationId="{9C06B660-0C32-8A4F-9785-CD56091DCCD7}"/>
          </ac:cxnSpMkLst>
        </pc:cxnChg>
        <pc:cxnChg chg="mod">
          <ac:chgData name="Dimitri Desmidt" userId="64dfcb71-c89a-4eed-a7b2-a6b8697ca05d" providerId="ADAL" clId="{859B44AB-C903-CA46-9675-1650459D9B74}" dt="2022-06-08T20:55:16.439" v="2680" actId="14100"/>
          <ac:cxnSpMkLst>
            <pc:docMk/>
            <pc:sldMk cId="1957931056" sldId="2570"/>
            <ac:cxnSpMk id="49" creationId="{B7B1D448-D350-714A-9EA8-B187EAE08B01}"/>
          </ac:cxnSpMkLst>
        </pc:cxnChg>
      </pc:sldChg>
      <pc:sldChg chg="modSp mod modNotes modNotesTx">
        <pc:chgData name="Dimitri Desmidt" userId="64dfcb71-c89a-4eed-a7b2-a6b8697ca05d" providerId="ADAL" clId="{859B44AB-C903-CA46-9675-1650459D9B74}" dt="2022-06-08T17:29:55.393" v="2274" actId="27636"/>
        <pc:sldMkLst>
          <pc:docMk/>
          <pc:sldMk cId="1557193126" sldId="2582"/>
        </pc:sldMkLst>
        <pc:spChg chg="mod">
          <ac:chgData name="Dimitri Desmidt" userId="64dfcb71-c89a-4eed-a7b2-a6b8697ca05d" providerId="ADAL" clId="{859B44AB-C903-CA46-9675-1650459D9B74}" dt="2022-05-23T20:41:58.651" v="10" actId="20577"/>
          <ac:spMkLst>
            <pc:docMk/>
            <pc:sldMk cId="1557193126" sldId="2582"/>
            <ac:spMk id="5" creationId="{5094E727-9D12-624C-A82B-E49874DBBB0D}"/>
          </ac:spMkLst>
        </pc:spChg>
      </pc:sldChg>
      <pc:sldChg chg="modSp mod">
        <pc:chgData name="Dimitri Desmidt" userId="64dfcb71-c89a-4eed-a7b2-a6b8697ca05d" providerId="ADAL" clId="{859B44AB-C903-CA46-9675-1650459D9B74}" dt="2022-06-08T20:48:45.087" v="2643" actId="14100"/>
        <pc:sldMkLst>
          <pc:docMk/>
          <pc:sldMk cId="3733508272" sldId="2593"/>
        </pc:sldMkLst>
        <pc:spChg chg="mod">
          <ac:chgData name="Dimitri Desmidt" userId="64dfcb71-c89a-4eed-a7b2-a6b8697ca05d" providerId="ADAL" clId="{859B44AB-C903-CA46-9675-1650459D9B74}" dt="2022-06-08T20:48:37.338" v="2642" actId="14100"/>
          <ac:spMkLst>
            <pc:docMk/>
            <pc:sldMk cId="3733508272" sldId="2593"/>
            <ac:spMk id="44" creationId="{EFA4A8F8-AF63-D749-A8C1-B905AD047304}"/>
          </ac:spMkLst>
        </pc:spChg>
        <pc:spChg chg="mod">
          <ac:chgData name="Dimitri Desmidt" userId="64dfcb71-c89a-4eed-a7b2-a6b8697ca05d" providerId="ADAL" clId="{859B44AB-C903-CA46-9675-1650459D9B74}" dt="2022-06-08T20:48:45.087" v="2643" actId="14100"/>
          <ac:spMkLst>
            <pc:docMk/>
            <pc:sldMk cId="3733508272" sldId="2593"/>
            <ac:spMk id="47" creationId="{3B00CF41-99E3-764C-B54E-344AF3C31D73}"/>
          </ac:spMkLst>
        </pc:spChg>
        <pc:grpChg chg="mod">
          <ac:chgData name="Dimitri Desmidt" userId="64dfcb71-c89a-4eed-a7b2-a6b8697ca05d" providerId="ADAL" clId="{859B44AB-C903-CA46-9675-1650459D9B74}" dt="2022-06-08T20:47:58.927" v="2630"/>
          <ac:grpSpMkLst>
            <pc:docMk/>
            <pc:sldMk cId="3733508272" sldId="2593"/>
            <ac:grpSpMk id="43" creationId="{D6AD7AFE-240F-FF48-BB0F-935FCBA580CC}"/>
          </ac:grpSpMkLst>
        </pc:grpChg>
        <pc:cxnChg chg="mod">
          <ac:chgData name="Dimitri Desmidt" userId="64dfcb71-c89a-4eed-a7b2-a6b8697ca05d" providerId="ADAL" clId="{859B44AB-C903-CA46-9675-1650459D9B74}" dt="2022-06-08T20:48:37.338" v="2642" actId="14100"/>
          <ac:cxnSpMkLst>
            <pc:docMk/>
            <pc:sldMk cId="3733508272" sldId="2593"/>
            <ac:cxnSpMk id="45" creationId="{6F55CAA0-B96F-4942-8C35-2F63C165EDBD}"/>
          </ac:cxnSpMkLst>
        </pc:cxnChg>
        <pc:cxnChg chg="mod">
          <ac:chgData name="Dimitri Desmidt" userId="64dfcb71-c89a-4eed-a7b2-a6b8697ca05d" providerId="ADAL" clId="{859B44AB-C903-CA46-9675-1650459D9B74}" dt="2022-06-08T20:48:45.087" v="2643" actId="14100"/>
          <ac:cxnSpMkLst>
            <pc:docMk/>
            <pc:sldMk cId="3733508272" sldId="2593"/>
            <ac:cxnSpMk id="48" creationId="{9C06B660-0C32-8A4F-9785-CD56091DCCD7}"/>
          </ac:cxnSpMkLst>
        </pc:cxnChg>
        <pc:cxnChg chg="mod">
          <ac:chgData name="Dimitri Desmidt" userId="64dfcb71-c89a-4eed-a7b2-a6b8697ca05d" providerId="ADAL" clId="{859B44AB-C903-CA46-9675-1650459D9B74}" dt="2022-06-08T20:48:45.087" v="2643" actId="14100"/>
          <ac:cxnSpMkLst>
            <pc:docMk/>
            <pc:sldMk cId="3733508272" sldId="2593"/>
            <ac:cxnSpMk id="49" creationId="{B7B1D448-D350-714A-9EA8-B187EAE08B01}"/>
          </ac:cxnSpMkLst>
        </pc:cxnChg>
      </pc:sldChg>
      <pc:sldChg chg="addSp delSp modSp mod">
        <pc:chgData name="Dimitri Desmidt" userId="64dfcb71-c89a-4eed-a7b2-a6b8697ca05d" providerId="ADAL" clId="{859B44AB-C903-CA46-9675-1650459D9B74}" dt="2022-06-07T23:37:20.892" v="1165" actId="1036"/>
        <pc:sldMkLst>
          <pc:docMk/>
          <pc:sldMk cId="4043660600" sldId="2635"/>
        </pc:sldMkLst>
        <pc:spChg chg="mod">
          <ac:chgData name="Dimitri Desmidt" userId="64dfcb71-c89a-4eed-a7b2-a6b8697ca05d" providerId="ADAL" clId="{859B44AB-C903-CA46-9675-1650459D9B74}" dt="2022-06-07T23:37:20.892" v="1165" actId="1036"/>
          <ac:spMkLst>
            <pc:docMk/>
            <pc:sldMk cId="4043660600" sldId="2635"/>
            <ac:spMk id="16" creationId="{F995A7CE-7F6B-AA48-9C6E-27E7109AB49E}"/>
          </ac:spMkLst>
        </pc:spChg>
        <pc:spChg chg="mod">
          <ac:chgData name="Dimitri Desmidt" userId="64dfcb71-c89a-4eed-a7b2-a6b8697ca05d" providerId="ADAL" clId="{859B44AB-C903-CA46-9675-1650459D9B74}" dt="2022-06-07T23:37:07.810" v="1133" actId="404"/>
          <ac:spMkLst>
            <pc:docMk/>
            <pc:sldMk cId="4043660600" sldId="2635"/>
            <ac:spMk id="30" creationId="{FAF85565-8306-AA41-B245-04B2671EC1DF}"/>
          </ac:spMkLst>
        </pc:spChg>
        <pc:spChg chg="mod">
          <ac:chgData name="Dimitri Desmidt" userId="64dfcb71-c89a-4eed-a7b2-a6b8697ca05d" providerId="ADAL" clId="{859B44AB-C903-CA46-9675-1650459D9B74}" dt="2022-06-07T23:37:01.011" v="1129" actId="14100"/>
          <ac:spMkLst>
            <pc:docMk/>
            <pc:sldMk cId="4043660600" sldId="2635"/>
            <ac:spMk id="51" creationId="{0FE0FAE0-A340-224B-B5BC-51B68BC00F39}"/>
          </ac:spMkLst>
        </pc:spChg>
        <pc:spChg chg="del">
          <ac:chgData name="Dimitri Desmidt" userId="64dfcb71-c89a-4eed-a7b2-a6b8697ca05d" providerId="ADAL" clId="{859B44AB-C903-CA46-9675-1650459D9B74}" dt="2022-06-07T23:29:13.656" v="1023" actId="478"/>
          <ac:spMkLst>
            <pc:docMk/>
            <pc:sldMk cId="4043660600" sldId="2635"/>
            <ac:spMk id="52" creationId="{E03FC99A-C28F-CA49-9A26-934CD056862C}"/>
          </ac:spMkLst>
        </pc:spChg>
        <pc:spChg chg="mod">
          <ac:chgData name="Dimitri Desmidt" userId="64dfcb71-c89a-4eed-a7b2-a6b8697ca05d" providerId="ADAL" clId="{859B44AB-C903-CA46-9675-1650459D9B74}" dt="2022-06-07T23:37:20.892" v="1165" actId="1036"/>
          <ac:spMkLst>
            <pc:docMk/>
            <pc:sldMk cId="4043660600" sldId="2635"/>
            <ac:spMk id="56" creationId="{797076BB-43BF-C047-8137-0B260B42FEA3}"/>
          </ac:spMkLst>
        </pc:spChg>
        <pc:spChg chg="mod">
          <ac:chgData name="Dimitri Desmidt" userId="64dfcb71-c89a-4eed-a7b2-a6b8697ca05d" providerId="ADAL" clId="{859B44AB-C903-CA46-9675-1650459D9B74}" dt="2022-06-07T23:37:20.892" v="1165" actId="1036"/>
          <ac:spMkLst>
            <pc:docMk/>
            <pc:sldMk cId="4043660600" sldId="2635"/>
            <ac:spMk id="57" creationId="{591CE2C7-A0B0-A74B-BD15-86A7C1B82FE0}"/>
          </ac:spMkLst>
        </pc:spChg>
        <pc:spChg chg="mod">
          <ac:chgData name="Dimitri Desmidt" userId="64dfcb71-c89a-4eed-a7b2-a6b8697ca05d" providerId="ADAL" clId="{859B44AB-C903-CA46-9675-1650459D9B74}" dt="2022-06-07T23:29:45.739" v="1026" actId="20577"/>
          <ac:spMkLst>
            <pc:docMk/>
            <pc:sldMk cId="4043660600" sldId="2635"/>
            <ac:spMk id="66" creationId="{1DD53C92-41C4-F046-993D-7B96F8C156AE}"/>
          </ac:spMkLst>
        </pc:spChg>
        <pc:grpChg chg="mod">
          <ac:chgData name="Dimitri Desmidt" userId="64dfcb71-c89a-4eed-a7b2-a6b8697ca05d" providerId="ADAL" clId="{859B44AB-C903-CA46-9675-1650459D9B74}" dt="2022-06-07T23:37:20.892" v="1165" actId="1036"/>
          <ac:grpSpMkLst>
            <pc:docMk/>
            <pc:sldMk cId="4043660600" sldId="2635"/>
            <ac:grpSpMk id="58" creationId="{0D273DA2-65DE-6A45-B88F-677062FDC0E6}"/>
          </ac:grpSpMkLst>
        </pc:grpChg>
        <pc:grpChg chg="mod">
          <ac:chgData name="Dimitri Desmidt" userId="64dfcb71-c89a-4eed-a7b2-a6b8697ca05d" providerId="ADAL" clId="{859B44AB-C903-CA46-9675-1650459D9B74}" dt="2022-06-07T23:37:20.892" v="1165" actId="1036"/>
          <ac:grpSpMkLst>
            <pc:docMk/>
            <pc:sldMk cId="4043660600" sldId="2635"/>
            <ac:grpSpMk id="65" creationId="{0D734558-4223-2646-9B98-4E4EC6C8EE8D}"/>
          </ac:grpSpMkLst>
        </pc:grpChg>
        <pc:picChg chg="add del mod">
          <ac:chgData name="Dimitri Desmidt" userId="64dfcb71-c89a-4eed-a7b2-a6b8697ca05d" providerId="ADAL" clId="{859B44AB-C903-CA46-9675-1650459D9B74}" dt="2022-06-07T23:36:53.779" v="1127" actId="478"/>
          <ac:picMkLst>
            <pc:docMk/>
            <pc:sldMk cId="4043660600" sldId="2635"/>
            <ac:picMk id="2" creationId="{3623C2A1-EACC-D2F0-331D-3B463F581C37}"/>
          </ac:picMkLst>
        </pc:picChg>
        <pc:picChg chg="del">
          <ac:chgData name="Dimitri Desmidt" userId="64dfcb71-c89a-4eed-a7b2-a6b8697ca05d" providerId="ADAL" clId="{859B44AB-C903-CA46-9675-1650459D9B74}" dt="2022-06-07T23:29:09.609" v="1022" actId="478"/>
          <ac:picMkLst>
            <pc:docMk/>
            <pc:sldMk cId="4043660600" sldId="2635"/>
            <ac:picMk id="3" creationId="{05A42A98-E68D-B840-BE33-4C50688FF591}"/>
          </ac:picMkLst>
        </pc:picChg>
        <pc:picChg chg="del">
          <ac:chgData name="Dimitri Desmidt" userId="64dfcb71-c89a-4eed-a7b2-a6b8697ca05d" providerId="ADAL" clId="{859B44AB-C903-CA46-9675-1650459D9B74}" dt="2022-06-07T23:28:55.262" v="1020" actId="478"/>
          <ac:picMkLst>
            <pc:docMk/>
            <pc:sldMk cId="4043660600" sldId="2635"/>
            <ac:picMk id="4" creationId="{59AB72EC-012A-054D-A7E8-D0A6D080C0B7}"/>
          </ac:picMkLst>
        </pc:picChg>
        <pc:picChg chg="add mod">
          <ac:chgData name="Dimitri Desmidt" userId="64dfcb71-c89a-4eed-a7b2-a6b8697ca05d" providerId="ADAL" clId="{859B44AB-C903-CA46-9675-1650459D9B74}" dt="2022-06-07T23:36:56.253" v="1128" actId="1076"/>
          <ac:picMkLst>
            <pc:docMk/>
            <pc:sldMk cId="4043660600" sldId="2635"/>
            <ac:picMk id="5" creationId="{9AF756D2-5212-11EF-B05D-12FD874587B9}"/>
          </ac:picMkLst>
        </pc:picChg>
      </pc:sldChg>
      <pc:sldChg chg="addSp delSp modSp mod">
        <pc:chgData name="Dimitri Desmidt" userId="64dfcb71-c89a-4eed-a7b2-a6b8697ca05d" providerId="ADAL" clId="{859B44AB-C903-CA46-9675-1650459D9B74}" dt="2022-06-07T23:42:45.569" v="1241" actId="14100"/>
        <pc:sldMkLst>
          <pc:docMk/>
          <pc:sldMk cId="839897756" sldId="2638"/>
        </pc:sldMkLst>
        <pc:spChg chg="mod">
          <ac:chgData name="Dimitri Desmidt" userId="64dfcb71-c89a-4eed-a7b2-a6b8697ca05d" providerId="ADAL" clId="{859B44AB-C903-CA46-9675-1650459D9B74}" dt="2022-06-07T23:35:40.855" v="1100" actId="1038"/>
          <ac:spMkLst>
            <pc:docMk/>
            <pc:sldMk cId="839897756" sldId="2638"/>
            <ac:spMk id="16" creationId="{F995A7CE-7F6B-AA48-9C6E-27E7109AB49E}"/>
          </ac:spMkLst>
        </pc:spChg>
        <pc:spChg chg="mod">
          <ac:chgData name="Dimitri Desmidt" userId="64dfcb71-c89a-4eed-a7b2-a6b8697ca05d" providerId="ADAL" clId="{859B44AB-C903-CA46-9675-1650459D9B74}" dt="2022-06-07T23:36:16.601" v="1123" actId="1035"/>
          <ac:spMkLst>
            <pc:docMk/>
            <pc:sldMk cId="839897756" sldId="2638"/>
            <ac:spMk id="23" creationId="{80533933-F644-D04D-B4E8-ABC7A91990F9}"/>
          </ac:spMkLst>
        </pc:spChg>
        <pc:spChg chg="mod">
          <ac:chgData name="Dimitri Desmidt" userId="64dfcb71-c89a-4eed-a7b2-a6b8697ca05d" providerId="ADAL" clId="{859B44AB-C903-CA46-9675-1650459D9B74}" dt="2022-06-07T23:36:16.601" v="1123" actId="1035"/>
          <ac:spMkLst>
            <pc:docMk/>
            <pc:sldMk cId="839897756" sldId="2638"/>
            <ac:spMk id="24" creationId="{DD29D811-C6C4-4C41-BE65-21327BC5AE56}"/>
          </ac:spMkLst>
        </pc:spChg>
        <pc:spChg chg="mod">
          <ac:chgData name="Dimitri Desmidt" userId="64dfcb71-c89a-4eed-a7b2-a6b8697ca05d" providerId="ADAL" clId="{859B44AB-C903-CA46-9675-1650459D9B74}" dt="2022-06-07T23:35:24.360" v="1066" actId="403"/>
          <ac:spMkLst>
            <pc:docMk/>
            <pc:sldMk cId="839897756" sldId="2638"/>
            <ac:spMk id="30" creationId="{FAF85565-8306-AA41-B245-04B2671EC1DF}"/>
          </ac:spMkLst>
        </pc:spChg>
        <pc:spChg chg="add mod">
          <ac:chgData name="Dimitri Desmidt" userId="64dfcb71-c89a-4eed-a7b2-a6b8697ca05d" providerId="ADAL" clId="{859B44AB-C903-CA46-9675-1650459D9B74}" dt="2022-06-07T23:42:45.569" v="1241" actId="14100"/>
          <ac:spMkLst>
            <pc:docMk/>
            <pc:sldMk cId="839897756" sldId="2638"/>
            <ac:spMk id="35" creationId="{CB10D5C6-A134-98B5-02A1-ECB3F63E9072}"/>
          </ac:spMkLst>
        </pc:spChg>
        <pc:grpChg chg="mod">
          <ac:chgData name="Dimitri Desmidt" userId="64dfcb71-c89a-4eed-a7b2-a6b8697ca05d" providerId="ADAL" clId="{859B44AB-C903-CA46-9675-1650459D9B74}" dt="2022-06-07T23:35:40.855" v="1100" actId="1038"/>
          <ac:grpSpMkLst>
            <pc:docMk/>
            <pc:sldMk cId="839897756" sldId="2638"/>
            <ac:grpSpMk id="25" creationId="{86D7BE54-B9E5-8341-B4AB-6C9A1C5A9AB3}"/>
          </ac:grpSpMkLst>
        </pc:grpChg>
        <pc:grpChg chg="mod">
          <ac:chgData name="Dimitri Desmidt" userId="64dfcb71-c89a-4eed-a7b2-a6b8697ca05d" providerId="ADAL" clId="{859B44AB-C903-CA46-9675-1650459D9B74}" dt="2022-06-07T23:36:16.601" v="1123" actId="1035"/>
          <ac:grpSpMkLst>
            <pc:docMk/>
            <pc:sldMk cId="839897756" sldId="2638"/>
            <ac:grpSpMk id="31" creationId="{2E5A3EE7-EB18-6D48-B757-89B7C35AB43D}"/>
          </ac:grpSpMkLst>
        </pc:grpChg>
        <pc:picChg chg="add del mod">
          <ac:chgData name="Dimitri Desmidt" userId="64dfcb71-c89a-4eed-a7b2-a6b8697ca05d" providerId="ADAL" clId="{859B44AB-C903-CA46-9675-1650459D9B74}" dt="2022-06-07T23:31:48.212" v="1032" actId="478"/>
          <ac:picMkLst>
            <pc:docMk/>
            <pc:sldMk cId="839897756" sldId="2638"/>
            <ac:picMk id="2" creationId="{9C9DABEA-2C21-F9C2-FF70-B5EC23B954F7}"/>
          </ac:picMkLst>
        </pc:picChg>
        <pc:picChg chg="add del mod">
          <ac:chgData name="Dimitri Desmidt" userId="64dfcb71-c89a-4eed-a7b2-a6b8697ca05d" providerId="ADAL" clId="{859B44AB-C903-CA46-9675-1650459D9B74}" dt="2022-06-07T23:31:48.212" v="1032" actId="478"/>
          <ac:picMkLst>
            <pc:docMk/>
            <pc:sldMk cId="839897756" sldId="2638"/>
            <ac:picMk id="3" creationId="{9F621D93-1310-0D6C-B809-CADAC592164A}"/>
          </ac:picMkLst>
        </pc:picChg>
        <pc:picChg chg="add del mod">
          <ac:chgData name="Dimitri Desmidt" userId="64dfcb71-c89a-4eed-a7b2-a6b8697ca05d" providerId="ADAL" clId="{859B44AB-C903-CA46-9675-1650459D9B74}" dt="2022-06-07T23:32:22.306" v="1035" actId="478"/>
          <ac:picMkLst>
            <pc:docMk/>
            <pc:sldMk cId="839897756" sldId="2638"/>
            <ac:picMk id="4" creationId="{E870AF28-7F2E-2A8A-36E6-6BE2C3939855}"/>
          </ac:picMkLst>
        </pc:picChg>
        <pc:picChg chg="add del mod">
          <ac:chgData name="Dimitri Desmidt" userId="64dfcb71-c89a-4eed-a7b2-a6b8697ca05d" providerId="ADAL" clId="{859B44AB-C903-CA46-9675-1650459D9B74}" dt="2022-06-07T23:34:06.105" v="1048" actId="478"/>
          <ac:picMkLst>
            <pc:docMk/>
            <pc:sldMk cId="839897756" sldId="2638"/>
            <ac:picMk id="5" creationId="{FF261AD4-F4A7-E54F-90F7-CC5ED2888694}"/>
          </ac:picMkLst>
        </pc:picChg>
        <pc:picChg chg="add mod">
          <ac:chgData name="Dimitri Desmidt" userId="64dfcb71-c89a-4eed-a7b2-a6b8697ca05d" providerId="ADAL" clId="{859B44AB-C903-CA46-9675-1650459D9B74}" dt="2022-06-07T23:42:23.136" v="1237" actId="408"/>
          <ac:picMkLst>
            <pc:docMk/>
            <pc:sldMk cId="839897756" sldId="2638"/>
            <ac:picMk id="6" creationId="{D0CCAFDD-DF49-1619-68EF-E71C31B6E599}"/>
          </ac:picMkLst>
        </pc:picChg>
        <pc:picChg chg="add mod">
          <ac:chgData name="Dimitri Desmidt" userId="64dfcb71-c89a-4eed-a7b2-a6b8697ca05d" providerId="ADAL" clId="{859B44AB-C903-CA46-9675-1650459D9B74}" dt="2022-06-07T23:42:23.136" v="1237" actId="408"/>
          <ac:picMkLst>
            <pc:docMk/>
            <pc:sldMk cId="839897756" sldId="2638"/>
            <ac:picMk id="7" creationId="{6580045C-0D22-5701-7084-17746883814C}"/>
          </ac:picMkLst>
        </pc:picChg>
        <pc:picChg chg="add mod">
          <ac:chgData name="Dimitri Desmidt" userId="64dfcb71-c89a-4eed-a7b2-a6b8697ca05d" providerId="ADAL" clId="{859B44AB-C903-CA46-9675-1650459D9B74}" dt="2022-06-07T23:42:23.136" v="1237" actId="408"/>
          <ac:picMkLst>
            <pc:docMk/>
            <pc:sldMk cId="839897756" sldId="2638"/>
            <ac:picMk id="8" creationId="{9FCD7006-9AD0-673A-800C-63376120A2DC}"/>
          </ac:picMkLst>
        </pc:picChg>
        <pc:cxnChg chg="mod">
          <ac:chgData name="Dimitri Desmidt" userId="64dfcb71-c89a-4eed-a7b2-a6b8697ca05d" providerId="ADAL" clId="{859B44AB-C903-CA46-9675-1650459D9B74}" dt="2022-06-07T23:36:22.136" v="1124" actId="14100"/>
          <ac:cxnSpMkLst>
            <pc:docMk/>
            <pc:sldMk cId="839897756" sldId="2638"/>
            <ac:cxnSpMk id="33" creationId="{8D713E93-3E54-7948-B469-1B9E5ACE2713}"/>
          </ac:cxnSpMkLst>
        </pc:cxnChg>
      </pc:sldChg>
      <pc:sldChg chg="addSp delSp modSp mod">
        <pc:chgData name="Dimitri Desmidt" userId="64dfcb71-c89a-4eed-a7b2-a6b8697ca05d" providerId="ADAL" clId="{859B44AB-C903-CA46-9675-1650459D9B74}" dt="2022-06-07T23:43:38.444" v="1299" actId="1036"/>
        <pc:sldMkLst>
          <pc:docMk/>
          <pc:sldMk cId="2005676229" sldId="2644"/>
        </pc:sldMkLst>
        <pc:spChg chg="add del mod">
          <ac:chgData name="Dimitri Desmidt" userId="64dfcb71-c89a-4eed-a7b2-a6b8697ca05d" providerId="ADAL" clId="{859B44AB-C903-CA46-9675-1650459D9B74}" dt="2022-06-07T23:38:50.805" v="1172" actId="478"/>
          <ac:spMkLst>
            <pc:docMk/>
            <pc:sldMk cId="2005676229" sldId="2644"/>
            <ac:spMk id="2" creationId="{05D1092B-6099-7D77-0D94-A78565B36047}"/>
          </ac:spMkLst>
        </pc:spChg>
        <pc:spChg chg="mod">
          <ac:chgData name="Dimitri Desmidt" userId="64dfcb71-c89a-4eed-a7b2-a6b8697ca05d" providerId="ADAL" clId="{859B44AB-C903-CA46-9675-1650459D9B74}" dt="2022-06-07T23:39:12.471" v="1218" actId="1037"/>
          <ac:spMkLst>
            <pc:docMk/>
            <pc:sldMk cId="2005676229" sldId="2644"/>
            <ac:spMk id="15" creationId="{EE6830E4-3A8E-124B-93A8-9AD16D9E324B}"/>
          </ac:spMkLst>
        </pc:spChg>
        <pc:spChg chg="mod">
          <ac:chgData name="Dimitri Desmidt" userId="64dfcb71-c89a-4eed-a7b2-a6b8697ca05d" providerId="ADAL" clId="{859B44AB-C903-CA46-9675-1650459D9B74}" dt="2022-06-07T23:39:12.471" v="1218" actId="1037"/>
          <ac:spMkLst>
            <pc:docMk/>
            <pc:sldMk cId="2005676229" sldId="2644"/>
            <ac:spMk id="16" creationId="{F995A7CE-7F6B-AA48-9C6E-27E7109AB49E}"/>
          </ac:spMkLst>
        </pc:spChg>
        <pc:spChg chg="mod">
          <ac:chgData name="Dimitri Desmidt" userId="64dfcb71-c89a-4eed-a7b2-a6b8697ca05d" providerId="ADAL" clId="{859B44AB-C903-CA46-9675-1650459D9B74}" dt="2022-06-07T23:39:12.471" v="1218" actId="1037"/>
          <ac:spMkLst>
            <pc:docMk/>
            <pc:sldMk cId="2005676229" sldId="2644"/>
            <ac:spMk id="23" creationId="{80533933-F644-D04D-B4E8-ABC7A91990F9}"/>
          </ac:spMkLst>
        </pc:spChg>
        <pc:spChg chg="mod">
          <ac:chgData name="Dimitri Desmidt" userId="64dfcb71-c89a-4eed-a7b2-a6b8697ca05d" providerId="ADAL" clId="{859B44AB-C903-CA46-9675-1650459D9B74}" dt="2022-06-07T23:39:12.471" v="1218" actId="1037"/>
          <ac:spMkLst>
            <pc:docMk/>
            <pc:sldMk cId="2005676229" sldId="2644"/>
            <ac:spMk id="24" creationId="{DD29D811-C6C4-4C41-BE65-21327BC5AE56}"/>
          </ac:spMkLst>
        </pc:spChg>
        <pc:spChg chg="add mod">
          <ac:chgData name="Dimitri Desmidt" userId="64dfcb71-c89a-4eed-a7b2-a6b8697ca05d" providerId="ADAL" clId="{859B44AB-C903-CA46-9675-1650459D9B74}" dt="2022-06-07T23:43:24.749" v="1276" actId="14100"/>
          <ac:spMkLst>
            <pc:docMk/>
            <pc:sldMk cId="2005676229" sldId="2644"/>
            <ac:spMk id="26" creationId="{D7409017-06B8-0B09-F223-D498831D3A7D}"/>
          </ac:spMkLst>
        </pc:spChg>
        <pc:spChg chg="mod">
          <ac:chgData name="Dimitri Desmidt" userId="64dfcb71-c89a-4eed-a7b2-a6b8697ca05d" providerId="ADAL" clId="{859B44AB-C903-CA46-9675-1650459D9B74}" dt="2022-06-07T23:38:41.374" v="1170" actId="404"/>
          <ac:spMkLst>
            <pc:docMk/>
            <pc:sldMk cId="2005676229" sldId="2644"/>
            <ac:spMk id="30" creationId="{FAF85565-8306-AA41-B245-04B2671EC1DF}"/>
          </ac:spMkLst>
        </pc:spChg>
        <pc:spChg chg="mod">
          <ac:chgData name="Dimitri Desmidt" userId="64dfcb71-c89a-4eed-a7b2-a6b8697ca05d" providerId="ADAL" clId="{859B44AB-C903-CA46-9675-1650459D9B74}" dt="2022-06-07T23:43:38.444" v="1299" actId="1036"/>
          <ac:spMkLst>
            <pc:docMk/>
            <pc:sldMk cId="2005676229" sldId="2644"/>
            <ac:spMk id="38" creationId="{63721755-0AF3-AE4A-8A19-B280ED80C945}"/>
          </ac:spMkLst>
        </pc:spChg>
        <pc:grpChg chg="mod">
          <ac:chgData name="Dimitri Desmidt" userId="64dfcb71-c89a-4eed-a7b2-a6b8697ca05d" providerId="ADAL" clId="{859B44AB-C903-CA46-9675-1650459D9B74}" dt="2022-06-07T23:39:12.471" v="1218" actId="1037"/>
          <ac:grpSpMkLst>
            <pc:docMk/>
            <pc:sldMk cId="2005676229" sldId="2644"/>
            <ac:grpSpMk id="12" creationId="{5066AD2D-5C63-0243-A4B6-6DAC17359C27}"/>
          </ac:grpSpMkLst>
        </pc:grpChg>
        <pc:grpChg chg="mod">
          <ac:chgData name="Dimitri Desmidt" userId="64dfcb71-c89a-4eed-a7b2-a6b8697ca05d" providerId="ADAL" clId="{859B44AB-C903-CA46-9675-1650459D9B74}" dt="2022-06-07T23:39:12.471" v="1218" actId="1037"/>
          <ac:grpSpMkLst>
            <pc:docMk/>
            <pc:sldMk cId="2005676229" sldId="2644"/>
            <ac:grpSpMk id="18" creationId="{23EE4803-C41F-3346-90FB-F43208E065F2}"/>
          </ac:grpSpMkLst>
        </pc:grpChg>
        <pc:grpChg chg="mod">
          <ac:chgData name="Dimitri Desmidt" userId="64dfcb71-c89a-4eed-a7b2-a6b8697ca05d" providerId="ADAL" clId="{859B44AB-C903-CA46-9675-1650459D9B74}" dt="2022-06-07T23:39:12.471" v="1218" actId="1037"/>
          <ac:grpSpMkLst>
            <pc:docMk/>
            <pc:sldMk cId="2005676229" sldId="2644"/>
            <ac:grpSpMk id="21" creationId="{E2058C2C-ABB8-A646-A547-01080A437670}"/>
          </ac:grpSpMkLst>
        </pc:grpChg>
        <pc:picChg chg="mod">
          <ac:chgData name="Dimitri Desmidt" userId="64dfcb71-c89a-4eed-a7b2-a6b8697ca05d" providerId="ADAL" clId="{859B44AB-C903-CA46-9675-1650459D9B74}" dt="2022-06-07T23:43:32.674" v="1295" actId="1035"/>
          <ac:picMkLst>
            <pc:docMk/>
            <pc:sldMk cId="2005676229" sldId="2644"/>
            <ac:picMk id="3" creationId="{042ABEF4-C735-0A4F-B8B6-36C0D2CAA355}"/>
          </ac:picMkLst>
        </pc:picChg>
        <pc:picChg chg="add del mod">
          <ac:chgData name="Dimitri Desmidt" userId="64dfcb71-c89a-4eed-a7b2-a6b8697ca05d" providerId="ADAL" clId="{859B44AB-C903-CA46-9675-1650459D9B74}" dt="2022-06-07T23:40:23.866" v="1223" actId="478"/>
          <ac:picMkLst>
            <pc:docMk/>
            <pc:sldMk cId="2005676229" sldId="2644"/>
            <ac:picMk id="4" creationId="{E334260E-E0E3-CA96-9CF7-53C83F4A6259}"/>
          </ac:picMkLst>
        </pc:picChg>
        <pc:picChg chg="add mod">
          <ac:chgData name="Dimitri Desmidt" userId="64dfcb71-c89a-4eed-a7b2-a6b8697ca05d" providerId="ADAL" clId="{859B44AB-C903-CA46-9675-1650459D9B74}" dt="2022-06-07T23:43:16.173" v="1274" actId="408"/>
          <ac:picMkLst>
            <pc:docMk/>
            <pc:sldMk cId="2005676229" sldId="2644"/>
            <ac:picMk id="5" creationId="{1EDAA3C9-04F6-073F-E832-17C0C963788E}"/>
          </ac:picMkLst>
        </pc:picChg>
        <pc:picChg chg="add mod">
          <ac:chgData name="Dimitri Desmidt" userId="64dfcb71-c89a-4eed-a7b2-a6b8697ca05d" providerId="ADAL" clId="{859B44AB-C903-CA46-9675-1650459D9B74}" dt="2022-06-07T23:43:16.173" v="1274" actId="408"/>
          <ac:picMkLst>
            <pc:docMk/>
            <pc:sldMk cId="2005676229" sldId="2644"/>
            <ac:picMk id="6" creationId="{78F76972-1CA5-43CB-9F1C-26E8CEB3FBBE}"/>
          </ac:picMkLst>
        </pc:picChg>
        <pc:picChg chg="del">
          <ac:chgData name="Dimitri Desmidt" userId="64dfcb71-c89a-4eed-a7b2-a6b8697ca05d" providerId="ADAL" clId="{859B44AB-C903-CA46-9675-1650459D9B74}" dt="2022-06-07T23:38:33.763" v="1166" actId="478"/>
          <ac:picMkLst>
            <pc:docMk/>
            <pc:sldMk cId="2005676229" sldId="2644"/>
            <ac:picMk id="7" creationId="{AEF2399D-8DCB-224F-ACCE-1D95AD0FE314}"/>
          </ac:picMkLst>
        </pc:picChg>
        <pc:picChg chg="add mod">
          <ac:chgData name="Dimitri Desmidt" userId="64dfcb71-c89a-4eed-a7b2-a6b8697ca05d" providerId="ADAL" clId="{859B44AB-C903-CA46-9675-1650459D9B74}" dt="2022-06-07T23:43:16.173" v="1274" actId="408"/>
          <ac:picMkLst>
            <pc:docMk/>
            <pc:sldMk cId="2005676229" sldId="2644"/>
            <ac:picMk id="8" creationId="{3AA0847A-E9B4-6DAB-6B33-24125F6DD8D4}"/>
          </ac:picMkLst>
        </pc:picChg>
        <pc:picChg chg="mod">
          <ac:chgData name="Dimitri Desmidt" userId="64dfcb71-c89a-4eed-a7b2-a6b8697ca05d" providerId="ADAL" clId="{859B44AB-C903-CA46-9675-1650459D9B74}" dt="2022-06-07T23:43:32.674" v="1295" actId="1035"/>
          <ac:picMkLst>
            <pc:docMk/>
            <pc:sldMk cId="2005676229" sldId="2644"/>
            <ac:picMk id="17" creationId="{47BA1272-A11F-F94B-800A-0B12E6EE4CDF}"/>
          </ac:picMkLst>
        </pc:picChg>
        <pc:picChg chg="add del mod">
          <ac:chgData name="Dimitri Desmidt" userId="64dfcb71-c89a-4eed-a7b2-a6b8697ca05d" providerId="ADAL" clId="{859B44AB-C903-CA46-9675-1650459D9B74}" dt="2022-06-07T23:39:25.535" v="1220" actId="478"/>
          <ac:picMkLst>
            <pc:docMk/>
            <pc:sldMk cId="2005676229" sldId="2644"/>
            <ac:picMk id="27" creationId="{4BEC9BAE-49A2-7356-57CE-9327CFFF0232}"/>
          </ac:picMkLst>
        </pc:picChg>
        <pc:picChg chg="add del mod">
          <ac:chgData name="Dimitri Desmidt" userId="64dfcb71-c89a-4eed-a7b2-a6b8697ca05d" providerId="ADAL" clId="{859B44AB-C903-CA46-9675-1650459D9B74}" dt="2022-06-07T23:39:25.535" v="1220" actId="478"/>
          <ac:picMkLst>
            <pc:docMk/>
            <pc:sldMk cId="2005676229" sldId="2644"/>
            <ac:picMk id="31" creationId="{70D32F7B-134F-8EA0-72A7-6A396842ADDC}"/>
          </ac:picMkLst>
        </pc:picChg>
        <pc:picChg chg="add del mod">
          <ac:chgData name="Dimitri Desmidt" userId="64dfcb71-c89a-4eed-a7b2-a6b8697ca05d" providerId="ADAL" clId="{859B44AB-C903-CA46-9675-1650459D9B74}" dt="2022-06-07T23:39:25.535" v="1220" actId="478"/>
          <ac:picMkLst>
            <pc:docMk/>
            <pc:sldMk cId="2005676229" sldId="2644"/>
            <ac:picMk id="32" creationId="{D542427F-0ACD-0D53-BEF6-CAB2B956351C}"/>
          </ac:picMkLst>
        </pc:picChg>
        <pc:cxnChg chg="mod">
          <ac:chgData name="Dimitri Desmidt" userId="64dfcb71-c89a-4eed-a7b2-a6b8697ca05d" providerId="ADAL" clId="{859B44AB-C903-CA46-9675-1650459D9B74}" dt="2022-06-07T23:43:38.444" v="1299" actId="1036"/>
          <ac:cxnSpMkLst>
            <pc:docMk/>
            <pc:sldMk cId="2005676229" sldId="2644"/>
            <ac:cxnSpMk id="39" creationId="{D6629535-575F-A44E-A6EC-6FAEB4DD986E}"/>
          </ac:cxnSpMkLst>
        </pc:cxnChg>
        <pc:cxnChg chg="mod">
          <ac:chgData name="Dimitri Desmidt" userId="64dfcb71-c89a-4eed-a7b2-a6b8697ca05d" providerId="ADAL" clId="{859B44AB-C903-CA46-9675-1650459D9B74}" dt="2022-06-07T23:43:38.444" v="1299" actId="1036"/>
          <ac:cxnSpMkLst>
            <pc:docMk/>
            <pc:sldMk cId="2005676229" sldId="2644"/>
            <ac:cxnSpMk id="40" creationId="{87ACFC3F-A1D0-2046-800B-031AF203340C}"/>
          </ac:cxnSpMkLst>
        </pc:cxnChg>
      </pc:sldChg>
      <pc:sldChg chg="addSp delSp modSp mod">
        <pc:chgData name="Dimitri Desmidt" userId="64dfcb71-c89a-4eed-a7b2-a6b8697ca05d" providerId="ADAL" clId="{859B44AB-C903-CA46-9675-1650459D9B74}" dt="2022-06-07T23:55:59.019" v="1480"/>
        <pc:sldMkLst>
          <pc:docMk/>
          <pc:sldMk cId="94733133" sldId="2660"/>
        </pc:sldMkLst>
        <pc:spChg chg="add mod">
          <ac:chgData name="Dimitri Desmidt" userId="64dfcb71-c89a-4eed-a7b2-a6b8697ca05d" providerId="ADAL" clId="{859B44AB-C903-CA46-9675-1650459D9B74}" dt="2022-06-07T23:55:59.019" v="1480"/>
          <ac:spMkLst>
            <pc:docMk/>
            <pc:sldMk cId="94733133" sldId="2660"/>
            <ac:spMk id="21" creationId="{55D75D81-879B-F095-5E70-DADCD9616F2B}"/>
          </ac:spMkLst>
        </pc:spChg>
        <pc:picChg chg="del">
          <ac:chgData name="Dimitri Desmidt" userId="64dfcb71-c89a-4eed-a7b2-a6b8697ca05d" providerId="ADAL" clId="{859B44AB-C903-CA46-9675-1650459D9B74}" dt="2022-06-07T23:55:58.537" v="1479" actId="478"/>
          <ac:picMkLst>
            <pc:docMk/>
            <pc:sldMk cId="94733133" sldId="2660"/>
            <ac:picMk id="15" creationId="{56A1CC9A-D2D0-7E48-898F-69D52D3AC88E}"/>
          </ac:picMkLst>
        </pc:picChg>
        <pc:picChg chg="add mod">
          <ac:chgData name="Dimitri Desmidt" userId="64dfcb71-c89a-4eed-a7b2-a6b8697ca05d" providerId="ADAL" clId="{859B44AB-C903-CA46-9675-1650459D9B74}" dt="2022-06-07T23:55:59.019" v="1480"/>
          <ac:picMkLst>
            <pc:docMk/>
            <pc:sldMk cId="94733133" sldId="2660"/>
            <ac:picMk id="22" creationId="{42089769-8663-A102-0542-EACC7922EF48}"/>
          </ac:picMkLst>
        </pc:picChg>
        <pc:picChg chg="add mod">
          <ac:chgData name="Dimitri Desmidt" userId="64dfcb71-c89a-4eed-a7b2-a6b8697ca05d" providerId="ADAL" clId="{859B44AB-C903-CA46-9675-1650459D9B74}" dt="2022-06-07T23:55:59.019" v="1480"/>
          <ac:picMkLst>
            <pc:docMk/>
            <pc:sldMk cId="94733133" sldId="2660"/>
            <ac:picMk id="23" creationId="{F4B1B230-B2C1-E7A2-5FCA-0B7C9432C3E5}"/>
          </ac:picMkLst>
        </pc:picChg>
        <pc:picChg chg="add mod">
          <ac:chgData name="Dimitri Desmidt" userId="64dfcb71-c89a-4eed-a7b2-a6b8697ca05d" providerId="ADAL" clId="{859B44AB-C903-CA46-9675-1650459D9B74}" dt="2022-06-07T23:55:59.019" v="1480"/>
          <ac:picMkLst>
            <pc:docMk/>
            <pc:sldMk cId="94733133" sldId="2660"/>
            <ac:picMk id="24" creationId="{BAC9D285-643D-FD59-CD93-8DA4A152C182}"/>
          </ac:picMkLst>
        </pc:picChg>
      </pc:sldChg>
      <pc:sldChg chg="addSp delSp modSp mod">
        <pc:chgData name="Dimitri Desmidt" userId="64dfcb71-c89a-4eed-a7b2-a6b8697ca05d" providerId="ADAL" clId="{859B44AB-C903-CA46-9675-1650459D9B74}" dt="2022-06-08T20:44:11.506" v="2552" actId="14100"/>
        <pc:sldMkLst>
          <pc:docMk/>
          <pc:sldMk cId="3865570472" sldId="2661"/>
        </pc:sldMkLst>
        <pc:spChg chg="add mod">
          <ac:chgData name="Dimitri Desmidt" userId="64dfcb71-c89a-4eed-a7b2-a6b8697ca05d" providerId="ADAL" clId="{859B44AB-C903-CA46-9675-1650459D9B74}" dt="2022-06-07T23:56:30.666" v="1484"/>
          <ac:spMkLst>
            <pc:docMk/>
            <pc:sldMk cId="3865570472" sldId="2661"/>
            <ac:spMk id="17" creationId="{32706DA3-9FF8-39F3-4142-32B7A027C178}"/>
          </ac:spMkLst>
        </pc:spChg>
        <pc:spChg chg="mod">
          <ac:chgData name="Dimitri Desmidt" userId="64dfcb71-c89a-4eed-a7b2-a6b8697ca05d" providerId="ADAL" clId="{859B44AB-C903-CA46-9675-1650459D9B74}" dt="2022-06-08T20:44:11.506" v="2552" actId="14100"/>
          <ac:spMkLst>
            <pc:docMk/>
            <pc:sldMk cId="3865570472" sldId="2661"/>
            <ac:spMk id="38" creationId="{8EA9FD53-D819-3445-909B-06CDF9DAF9F5}"/>
          </ac:spMkLst>
        </pc:spChg>
        <pc:spChg chg="del">
          <ac:chgData name="Dimitri Desmidt" userId="64dfcb71-c89a-4eed-a7b2-a6b8697ca05d" providerId="ADAL" clId="{859B44AB-C903-CA46-9675-1650459D9B74}" dt="2022-06-07T23:56:30.238" v="1483" actId="478"/>
          <ac:spMkLst>
            <pc:docMk/>
            <pc:sldMk cId="3865570472" sldId="2661"/>
            <ac:spMk id="42" creationId="{DBA3789B-0017-FA41-8E2F-46E07CD787BF}"/>
          </ac:spMkLst>
        </pc:spChg>
        <pc:picChg chg="add mod">
          <ac:chgData name="Dimitri Desmidt" userId="64dfcb71-c89a-4eed-a7b2-a6b8697ca05d" providerId="ADAL" clId="{859B44AB-C903-CA46-9675-1650459D9B74}" dt="2022-06-07T23:56:49.172" v="1518" actId="1038"/>
          <ac:picMkLst>
            <pc:docMk/>
            <pc:sldMk cId="3865570472" sldId="2661"/>
            <ac:picMk id="18" creationId="{96E583A2-E601-A1C2-6B60-A6030CB443FB}"/>
          </ac:picMkLst>
        </pc:picChg>
        <pc:picChg chg="add del mod">
          <ac:chgData name="Dimitri Desmidt" userId="64dfcb71-c89a-4eed-a7b2-a6b8697ca05d" providerId="ADAL" clId="{859B44AB-C903-CA46-9675-1650459D9B74}" dt="2022-06-07T23:56:40.737" v="1485" actId="478"/>
          <ac:picMkLst>
            <pc:docMk/>
            <pc:sldMk cId="3865570472" sldId="2661"/>
            <ac:picMk id="19" creationId="{AE3B9A0E-C3AE-2B42-14AA-13529B9ED5B6}"/>
          </ac:picMkLst>
        </pc:picChg>
        <pc:picChg chg="del">
          <ac:chgData name="Dimitri Desmidt" userId="64dfcb71-c89a-4eed-a7b2-a6b8697ca05d" providerId="ADAL" clId="{859B44AB-C903-CA46-9675-1650459D9B74}" dt="2022-06-07T23:56:30.238" v="1483" actId="478"/>
          <ac:picMkLst>
            <pc:docMk/>
            <pc:sldMk cId="3865570472" sldId="2661"/>
            <ac:picMk id="41" creationId="{D31602D9-45CA-D04C-8F8A-D7C3358D6EC3}"/>
          </ac:picMkLst>
        </pc:picChg>
      </pc:sldChg>
      <pc:sldChg chg="addSp delSp modSp mod">
        <pc:chgData name="Dimitri Desmidt" userId="64dfcb71-c89a-4eed-a7b2-a6b8697ca05d" providerId="ADAL" clId="{859B44AB-C903-CA46-9675-1650459D9B74}" dt="2022-06-07T23:56:14.857" v="1482"/>
        <pc:sldMkLst>
          <pc:docMk/>
          <pc:sldMk cId="1930454636" sldId="2662"/>
        </pc:sldMkLst>
        <pc:spChg chg="add mod">
          <ac:chgData name="Dimitri Desmidt" userId="64dfcb71-c89a-4eed-a7b2-a6b8697ca05d" providerId="ADAL" clId="{859B44AB-C903-CA46-9675-1650459D9B74}" dt="2022-06-07T23:56:14.857" v="1482"/>
          <ac:spMkLst>
            <pc:docMk/>
            <pc:sldMk cId="1930454636" sldId="2662"/>
            <ac:spMk id="20" creationId="{1D008BA4-7A79-40E6-53DF-E25E36C01434}"/>
          </ac:spMkLst>
        </pc:spChg>
        <pc:picChg chg="add mod">
          <ac:chgData name="Dimitri Desmidt" userId="64dfcb71-c89a-4eed-a7b2-a6b8697ca05d" providerId="ADAL" clId="{859B44AB-C903-CA46-9675-1650459D9B74}" dt="2022-06-07T23:56:14.857" v="1482"/>
          <ac:picMkLst>
            <pc:docMk/>
            <pc:sldMk cId="1930454636" sldId="2662"/>
            <ac:picMk id="16" creationId="{4CB59141-868F-11A1-C35C-73599FB97812}"/>
          </ac:picMkLst>
        </pc:picChg>
        <pc:picChg chg="del">
          <ac:chgData name="Dimitri Desmidt" userId="64dfcb71-c89a-4eed-a7b2-a6b8697ca05d" providerId="ADAL" clId="{859B44AB-C903-CA46-9675-1650459D9B74}" dt="2022-06-07T23:56:14.387" v="1481" actId="478"/>
          <ac:picMkLst>
            <pc:docMk/>
            <pc:sldMk cId="1930454636" sldId="2662"/>
            <ac:picMk id="17" creationId="{0225A27B-B67B-754C-B727-C8BA9F148E5A}"/>
          </ac:picMkLst>
        </pc:picChg>
        <pc:picChg chg="add mod">
          <ac:chgData name="Dimitri Desmidt" userId="64dfcb71-c89a-4eed-a7b2-a6b8697ca05d" providerId="ADAL" clId="{859B44AB-C903-CA46-9675-1650459D9B74}" dt="2022-06-07T23:56:14.857" v="1482"/>
          <ac:picMkLst>
            <pc:docMk/>
            <pc:sldMk cId="1930454636" sldId="2662"/>
            <ac:picMk id="18" creationId="{D6093F13-59B1-9D9E-0374-60462EB7A9FC}"/>
          </ac:picMkLst>
        </pc:picChg>
        <pc:picChg chg="add mod">
          <ac:chgData name="Dimitri Desmidt" userId="64dfcb71-c89a-4eed-a7b2-a6b8697ca05d" providerId="ADAL" clId="{859B44AB-C903-CA46-9675-1650459D9B74}" dt="2022-06-07T23:56:14.857" v="1482"/>
          <ac:picMkLst>
            <pc:docMk/>
            <pc:sldMk cId="1930454636" sldId="2662"/>
            <ac:picMk id="19" creationId="{69C491D0-3CBB-0B4B-351B-9302E2A27D36}"/>
          </ac:picMkLst>
        </pc:picChg>
      </pc:sldChg>
      <pc:sldChg chg="modSp mod">
        <pc:chgData name="Dimitri Desmidt" userId="64dfcb71-c89a-4eed-a7b2-a6b8697ca05d" providerId="ADAL" clId="{859B44AB-C903-CA46-9675-1650459D9B74}" dt="2022-06-08T21:05:29.521" v="2814" actId="14100"/>
        <pc:sldMkLst>
          <pc:docMk/>
          <pc:sldMk cId="3073133098" sldId="2664"/>
        </pc:sldMkLst>
        <pc:spChg chg="mod">
          <ac:chgData name="Dimitri Desmidt" userId="64dfcb71-c89a-4eed-a7b2-a6b8697ca05d" providerId="ADAL" clId="{859B44AB-C903-CA46-9675-1650459D9B74}" dt="2022-06-08T21:04:49.401" v="2795" actId="20577"/>
          <ac:spMkLst>
            <pc:docMk/>
            <pc:sldMk cId="3073133098" sldId="2664"/>
            <ac:spMk id="21" creationId="{FE51D9A9-1CED-D44B-863B-D7DA58574863}"/>
          </ac:spMkLst>
        </pc:spChg>
        <pc:spChg chg="mod">
          <ac:chgData name="Dimitri Desmidt" userId="64dfcb71-c89a-4eed-a7b2-a6b8697ca05d" providerId="ADAL" clId="{859B44AB-C903-CA46-9675-1650459D9B74}" dt="2022-06-08T21:05:19.991" v="2812" actId="166"/>
          <ac:spMkLst>
            <pc:docMk/>
            <pc:sldMk cId="3073133098" sldId="2664"/>
            <ac:spMk id="23" creationId="{E5DBA32E-5B28-EA46-996F-0A17049DA096}"/>
          </ac:spMkLst>
        </pc:spChg>
        <pc:spChg chg="mod">
          <ac:chgData name="Dimitri Desmidt" userId="64dfcb71-c89a-4eed-a7b2-a6b8697ca05d" providerId="ADAL" clId="{859B44AB-C903-CA46-9675-1650459D9B74}" dt="2022-06-08T21:05:19.991" v="2812" actId="166"/>
          <ac:spMkLst>
            <pc:docMk/>
            <pc:sldMk cId="3073133098" sldId="2664"/>
            <ac:spMk id="26" creationId="{9E625B22-BBEE-4046-A1F5-6EE7A3A4DFA8}"/>
          </ac:spMkLst>
        </pc:spChg>
        <pc:grpChg chg="mod">
          <ac:chgData name="Dimitri Desmidt" userId="64dfcb71-c89a-4eed-a7b2-a6b8697ca05d" providerId="ADAL" clId="{859B44AB-C903-CA46-9675-1650459D9B74}" dt="2022-06-08T21:05:05.195" v="2811" actId="1035"/>
          <ac:grpSpMkLst>
            <pc:docMk/>
            <pc:sldMk cId="3073133098" sldId="2664"/>
            <ac:grpSpMk id="17" creationId="{B4A183F6-BEBE-4E4E-90D8-7D653712ADA7}"/>
          </ac:grpSpMkLst>
        </pc:grpChg>
        <pc:picChg chg="mod">
          <ac:chgData name="Dimitri Desmidt" userId="64dfcb71-c89a-4eed-a7b2-a6b8697ca05d" providerId="ADAL" clId="{859B44AB-C903-CA46-9675-1650459D9B74}" dt="2022-06-08T21:05:19.991" v="2812" actId="166"/>
          <ac:picMkLst>
            <pc:docMk/>
            <pc:sldMk cId="3073133098" sldId="2664"/>
            <ac:picMk id="7" creationId="{A89F3BA2-FE7F-2248-B885-3C9BE8AD7EC0}"/>
          </ac:picMkLst>
        </pc:picChg>
        <pc:cxnChg chg="mod">
          <ac:chgData name="Dimitri Desmidt" userId="64dfcb71-c89a-4eed-a7b2-a6b8697ca05d" providerId="ADAL" clId="{859B44AB-C903-CA46-9675-1650459D9B74}" dt="2022-06-08T21:05:29.521" v="2814" actId="14100"/>
          <ac:cxnSpMkLst>
            <pc:docMk/>
            <pc:sldMk cId="3073133098" sldId="2664"/>
            <ac:cxnSpMk id="25" creationId="{154DEF29-036C-BC4C-A7D2-828D3103BF2B}"/>
          </ac:cxnSpMkLst>
        </pc:cxnChg>
        <pc:cxnChg chg="mod">
          <ac:chgData name="Dimitri Desmidt" userId="64dfcb71-c89a-4eed-a7b2-a6b8697ca05d" providerId="ADAL" clId="{859B44AB-C903-CA46-9675-1650459D9B74}" dt="2022-06-08T21:04:01.823" v="2755"/>
          <ac:cxnSpMkLst>
            <pc:docMk/>
            <pc:sldMk cId="3073133098" sldId="2664"/>
            <ac:cxnSpMk id="27" creationId="{47736EA0-E093-F447-8EE2-5225D3625DFD}"/>
          </ac:cxnSpMkLst>
        </pc:cxnChg>
      </pc:sldChg>
      <pc:sldChg chg="modNotesTx">
        <pc:chgData name="Dimitri Desmidt" userId="64dfcb71-c89a-4eed-a7b2-a6b8697ca05d" providerId="ADAL" clId="{859B44AB-C903-CA46-9675-1650459D9B74}" dt="2022-05-23T20:42:26.563" v="23" actId="20577"/>
        <pc:sldMkLst>
          <pc:docMk/>
          <pc:sldMk cId="3471388470" sldId="2667"/>
        </pc:sldMkLst>
      </pc:sldChg>
      <pc:sldChg chg="addSp delSp modSp mod">
        <pc:chgData name="Dimitri Desmidt" userId="64dfcb71-c89a-4eed-a7b2-a6b8697ca05d" providerId="ADAL" clId="{859B44AB-C903-CA46-9675-1650459D9B74}" dt="2022-06-08T18:04:32.754" v="2462" actId="14100"/>
        <pc:sldMkLst>
          <pc:docMk/>
          <pc:sldMk cId="133665067" sldId="2673"/>
        </pc:sldMkLst>
        <pc:spChg chg="mod">
          <ac:chgData name="Dimitri Desmidt" userId="64dfcb71-c89a-4eed-a7b2-a6b8697ca05d" providerId="ADAL" clId="{859B44AB-C903-CA46-9675-1650459D9B74}" dt="2022-06-07T23:51:25.430" v="1385" actId="14100"/>
          <ac:spMkLst>
            <pc:docMk/>
            <pc:sldMk cId="133665067" sldId="2673"/>
            <ac:spMk id="17" creationId="{F0A9EFFE-3369-2B4F-972E-F1593717DD5F}"/>
          </ac:spMkLst>
        </pc:spChg>
        <pc:spChg chg="del">
          <ac:chgData name="Dimitri Desmidt" userId="64dfcb71-c89a-4eed-a7b2-a6b8697ca05d" providerId="ADAL" clId="{859B44AB-C903-CA46-9675-1650459D9B74}" dt="2022-06-07T23:51:11.476" v="1381" actId="478"/>
          <ac:spMkLst>
            <pc:docMk/>
            <pc:sldMk cId="133665067" sldId="2673"/>
            <ac:spMk id="18" creationId="{E0A44DD9-17D0-1144-A257-5AF5B8CFD3F6}"/>
          </ac:spMkLst>
        </pc:spChg>
        <pc:spChg chg="mod">
          <ac:chgData name="Dimitri Desmidt" userId="64dfcb71-c89a-4eed-a7b2-a6b8697ca05d" providerId="ADAL" clId="{859B44AB-C903-CA46-9675-1650459D9B74}" dt="2022-06-08T18:04:32.754" v="2462" actId="14100"/>
          <ac:spMkLst>
            <pc:docMk/>
            <pc:sldMk cId="133665067" sldId="2673"/>
            <ac:spMk id="38" creationId="{8EA9FD53-D819-3445-909B-06CDF9DAF9F5}"/>
          </ac:spMkLst>
        </pc:spChg>
        <pc:picChg chg="add mod">
          <ac:chgData name="Dimitri Desmidt" userId="64dfcb71-c89a-4eed-a7b2-a6b8697ca05d" providerId="ADAL" clId="{859B44AB-C903-CA46-9675-1650459D9B74}" dt="2022-06-07T23:51:18.380" v="1383" actId="1076"/>
          <ac:picMkLst>
            <pc:docMk/>
            <pc:sldMk cId="133665067" sldId="2673"/>
            <ac:picMk id="2" creationId="{ED1CF73A-D4F8-8AF4-55CA-7BCD59D689BC}"/>
          </ac:picMkLst>
        </pc:picChg>
        <pc:picChg chg="add mod">
          <ac:chgData name="Dimitri Desmidt" userId="64dfcb71-c89a-4eed-a7b2-a6b8697ca05d" providerId="ADAL" clId="{859B44AB-C903-CA46-9675-1650459D9B74}" dt="2022-06-07T23:51:14.730" v="1382" actId="1076"/>
          <ac:picMkLst>
            <pc:docMk/>
            <pc:sldMk cId="133665067" sldId="2673"/>
            <ac:picMk id="3" creationId="{0DEB673C-5AF2-C4E7-E039-5623282E31D8}"/>
          </ac:picMkLst>
        </pc:picChg>
        <pc:picChg chg="del">
          <ac:chgData name="Dimitri Desmidt" userId="64dfcb71-c89a-4eed-a7b2-a6b8697ca05d" providerId="ADAL" clId="{859B44AB-C903-CA46-9675-1650459D9B74}" dt="2022-06-07T23:51:11.476" v="1381" actId="478"/>
          <ac:picMkLst>
            <pc:docMk/>
            <pc:sldMk cId="133665067" sldId="2673"/>
            <ac:picMk id="19" creationId="{E0648778-2E57-7643-9796-89D12F5E561C}"/>
          </ac:picMkLst>
        </pc:picChg>
        <pc:picChg chg="del">
          <ac:chgData name="Dimitri Desmidt" userId="64dfcb71-c89a-4eed-a7b2-a6b8697ca05d" providerId="ADAL" clId="{859B44AB-C903-CA46-9675-1650459D9B74}" dt="2022-06-07T23:51:11.476" v="1381" actId="478"/>
          <ac:picMkLst>
            <pc:docMk/>
            <pc:sldMk cId="133665067" sldId="2673"/>
            <ac:picMk id="20" creationId="{1AA91D03-EC2E-274D-AFB7-AA6CCD666254}"/>
          </ac:picMkLst>
        </pc:picChg>
      </pc:sldChg>
      <pc:sldChg chg="addSp delSp modSp mod">
        <pc:chgData name="Dimitri Desmidt" userId="64dfcb71-c89a-4eed-a7b2-a6b8697ca05d" providerId="ADAL" clId="{859B44AB-C903-CA46-9675-1650459D9B74}" dt="2022-06-07T23:53:12.582" v="1410" actId="1036"/>
        <pc:sldMkLst>
          <pc:docMk/>
          <pc:sldMk cId="4238743527" sldId="2674"/>
        </pc:sldMkLst>
        <pc:spChg chg="add mod">
          <ac:chgData name="Dimitri Desmidt" userId="64dfcb71-c89a-4eed-a7b2-a6b8697ca05d" providerId="ADAL" clId="{859B44AB-C903-CA46-9675-1650459D9B74}" dt="2022-06-07T23:53:12.582" v="1410" actId="1036"/>
          <ac:spMkLst>
            <pc:docMk/>
            <pc:sldMk cId="4238743527" sldId="2674"/>
            <ac:spMk id="19" creationId="{FF9DD834-77B0-A828-F1C8-B0AFA1AA2CBF}"/>
          </ac:spMkLst>
        </pc:spChg>
        <pc:picChg chg="del">
          <ac:chgData name="Dimitri Desmidt" userId="64dfcb71-c89a-4eed-a7b2-a6b8697ca05d" providerId="ADAL" clId="{859B44AB-C903-CA46-9675-1650459D9B74}" dt="2022-06-07T23:52:07.781" v="1386" actId="478"/>
          <ac:picMkLst>
            <pc:docMk/>
            <pc:sldMk cId="4238743527" sldId="2674"/>
            <ac:picMk id="2" creationId="{76E0A5D9-32AD-4441-B051-3F035806EA73}"/>
          </ac:picMkLst>
        </pc:picChg>
        <pc:picChg chg="add mod">
          <ac:chgData name="Dimitri Desmidt" userId="64dfcb71-c89a-4eed-a7b2-a6b8697ca05d" providerId="ADAL" clId="{859B44AB-C903-CA46-9675-1650459D9B74}" dt="2022-06-07T23:53:12.582" v="1410" actId="1036"/>
          <ac:picMkLst>
            <pc:docMk/>
            <pc:sldMk cId="4238743527" sldId="2674"/>
            <ac:picMk id="3" creationId="{9C72261F-AD9D-6C9D-A080-9A75324644AD}"/>
          </ac:picMkLst>
        </pc:picChg>
        <pc:picChg chg="add mod">
          <ac:chgData name="Dimitri Desmidt" userId="64dfcb71-c89a-4eed-a7b2-a6b8697ca05d" providerId="ADAL" clId="{859B44AB-C903-CA46-9675-1650459D9B74}" dt="2022-06-07T23:53:12.582" v="1410" actId="1036"/>
          <ac:picMkLst>
            <pc:docMk/>
            <pc:sldMk cId="4238743527" sldId="2674"/>
            <ac:picMk id="4" creationId="{114B1D0B-C4C8-E6E7-137F-B9D7F3B7D65A}"/>
          </ac:picMkLst>
        </pc:picChg>
        <pc:picChg chg="add mod">
          <ac:chgData name="Dimitri Desmidt" userId="64dfcb71-c89a-4eed-a7b2-a6b8697ca05d" providerId="ADAL" clId="{859B44AB-C903-CA46-9675-1650459D9B74}" dt="2022-06-07T23:53:12.582" v="1410" actId="1036"/>
          <ac:picMkLst>
            <pc:docMk/>
            <pc:sldMk cId="4238743527" sldId="2674"/>
            <ac:picMk id="5" creationId="{35EEBC1B-CCF6-8B75-CD14-026F2799A0A9}"/>
          </ac:picMkLst>
        </pc:picChg>
      </pc:sldChg>
      <pc:sldChg chg="addSp delSp modSp mod">
        <pc:chgData name="Dimitri Desmidt" userId="64dfcb71-c89a-4eed-a7b2-a6b8697ca05d" providerId="ADAL" clId="{859B44AB-C903-CA46-9675-1650459D9B74}" dt="2022-06-07T23:55:33.534" v="1478" actId="1036"/>
        <pc:sldMkLst>
          <pc:docMk/>
          <pc:sldMk cId="3927009914" sldId="2675"/>
        </pc:sldMkLst>
        <pc:spChg chg="add mod">
          <ac:chgData name="Dimitri Desmidt" userId="64dfcb71-c89a-4eed-a7b2-a6b8697ca05d" providerId="ADAL" clId="{859B44AB-C903-CA46-9675-1650459D9B74}" dt="2022-06-07T23:55:33.534" v="1478" actId="1036"/>
          <ac:spMkLst>
            <pc:docMk/>
            <pc:sldMk cId="3927009914" sldId="2675"/>
            <ac:spMk id="24" creationId="{105F7D5A-AEC5-CE50-228D-C6635A820B41}"/>
          </ac:spMkLst>
        </pc:spChg>
        <pc:picChg chg="add mod">
          <ac:chgData name="Dimitri Desmidt" userId="64dfcb71-c89a-4eed-a7b2-a6b8697ca05d" providerId="ADAL" clId="{859B44AB-C903-CA46-9675-1650459D9B74}" dt="2022-06-07T23:55:33.534" v="1478" actId="1036"/>
          <ac:picMkLst>
            <pc:docMk/>
            <pc:sldMk cId="3927009914" sldId="2675"/>
            <ac:picMk id="2" creationId="{257651C0-5E26-CEA3-6561-362C3D0362BC}"/>
          </ac:picMkLst>
        </pc:picChg>
        <pc:picChg chg="add mod">
          <ac:chgData name="Dimitri Desmidt" userId="64dfcb71-c89a-4eed-a7b2-a6b8697ca05d" providerId="ADAL" clId="{859B44AB-C903-CA46-9675-1650459D9B74}" dt="2022-06-07T23:55:33.534" v="1478" actId="1036"/>
          <ac:picMkLst>
            <pc:docMk/>
            <pc:sldMk cId="3927009914" sldId="2675"/>
            <ac:picMk id="3" creationId="{4E75DD9D-C605-A1F9-9501-D02901204741}"/>
          </ac:picMkLst>
        </pc:picChg>
        <pc:picChg chg="add mod">
          <ac:chgData name="Dimitri Desmidt" userId="64dfcb71-c89a-4eed-a7b2-a6b8697ca05d" providerId="ADAL" clId="{859B44AB-C903-CA46-9675-1650459D9B74}" dt="2022-06-07T23:55:33.534" v="1478" actId="1036"/>
          <ac:picMkLst>
            <pc:docMk/>
            <pc:sldMk cId="3927009914" sldId="2675"/>
            <ac:picMk id="4" creationId="{ED2122AD-E68C-1985-2734-92A5A0F0D5A3}"/>
          </ac:picMkLst>
        </pc:picChg>
        <pc:picChg chg="del">
          <ac:chgData name="Dimitri Desmidt" userId="64dfcb71-c89a-4eed-a7b2-a6b8697ca05d" providerId="ADAL" clId="{859B44AB-C903-CA46-9675-1650459D9B74}" dt="2022-06-07T23:54:29.969" v="1417" actId="478"/>
          <ac:picMkLst>
            <pc:docMk/>
            <pc:sldMk cId="3927009914" sldId="2675"/>
            <ac:picMk id="15" creationId="{56A1CC9A-D2D0-7E48-898F-69D52D3AC88E}"/>
          </ac:picMkLst>
        </pc:picChg>
      </pc:sldChg>
      <pc:sldChg chg="modSp mod">
        <pc:chgData name="Dimitri Desmidt" userId="64dfcb71-c89a-4eed-a7b2-a6b8697ca05d" providerId="ADAL" clId="{859B44AB-C903-CA46-9675-1650459D9B74}" dt="2022-06-08T20:48:52.573" v="2645" actId="20577"/>
        <pc:sldMkLst>
          <pc:docMk/>
          <pc:sldMk cId="1007974397" sldId="2676"/>
        </pc:sldMkLst>
        <pc:spChg chg="mod">
          <ac:chgData name="Dimitri Desmidt" userId="64dfcb71-c89a-4eed-a7b2-a6b8697ca05d" providerId="ADAL" clId="{859B44AB-C903-CA46-9675-1650459D9B74}" dt="2022-06-08T01:47:00.829" v="1978" actId="1076"/>
          <ac:spMkLst>
            <pc:docMk/>
            <pc:sldMk cId="1007974397" sldId="2676"/>
            <ac:spMk id="10" creationId="{AF71DDBE-2BC6-5043-97C9-D05B63908F69}"/>
          </ac:spMkLst>
        </pc:spChg>
        <pc:spChg chg="mod">
          <ac:chgData name="Dimitri Desmidt" userId="64dfcb71-c89a-4eed-a7b2-a6b8697ca05d" providerId="ADAL" clId="{859B44AB-C903-CA46-9675-1650459D9B74}" dt="2022-06-08T18:07:43.688" v="2488" actId="20577"/>
          <ac:spMkLst>
            <pc:docMk/>
            <pc:sldMk cId="1007974397" sldId="2676"/>
            <ac:spMk id="11" creationId="{87D9140B-2FDD-3A43-A4B9-47A9838ED36E}"/>
          </ac:spMkLst>
        </pc:spChg>
        <pc:spChg chg="mod">
          <ac:chgData name="Dimitri Desmidt" userId="64dfcb71-c89a-4eed-a7b2-a6b8697ca05d" providerId="ADAL" clId="{859B44AB-C903-CA46-9675-1650459D9B74}" dt="2022-06-08T20:48:52.573" v="2645" actId="20577"/>
          <ac:spMkLst>
            <pc:docMk/>
            <pc:sldMk cId="1007974397" sldId="2676"/>
            <ac:spMk id="22" creationId="{D8570A23-B2E8-6B40-ACB5-A5C5B3D15563}"/>
          </ac:spMkLst>
        </pc:spChg>
        <pc:spChg chg="mod">
          <ac:chgData name="Dimitri Desmidt" userId="64dfcb71-c89a-4eed-a7b2-a6b8697ca05d" providerId="ADAL" clId="{859B44AB-C903-CA46-9675-1650459D9B74}" dt="2022-06-08T01:46:48.179" v="1973" actId="14100"/>
          <ac:spMkLst>
            <pc:docMk/>
            <pc:sldMk cId="1007974397" sldId="2676"/>
            <ac:spMk id="25" creationId="{89834644-EFA4-294C-B52D-2D69A2A83256}"/>
          </ac:spMkLst>
        </pc:spChg>
        <pc:grpChg chg="mod">
          <ac:chgData name="Dimitri Desmidt" userId="64dfcb71-c89a-4eed-a7b2-a6b8697ca05d" providerId="ADAL" clId="{859B44AB-C903-CA46-9675-1650459D9B74}" dt="2022-06-08T01:47:09.582" v="1992" actId="1035"/>
          <ac:grpSpMkLst>
            <pc:docMk/>
            <pc:sldMk cId="1007974397" sldId="2676"/>
            <ac:grpSpMk id="21" creationId="{441D7D38-DDEA-DC4C-A5E5-F8ED6E3B894A}"/>
          </ac:grpSpMkLst>
        </pc:grpChg>
        <pc:grpChg chg="mod">
          <ac:chgData name="Dimitri Desmidt" userId="64dfcb71-c89a-4eed-a7b2-a6b8697ca05d" providerId="ADAL" clId="{859B44AB-C903-CA46-9675-1650459D9B74}" dt="2022-06-08T01:47:09.582" v="1992" actId="1035"/>
          <ac:grpSpMkLst>
            <pc:docMk/>
            <pc:sldMk cId="1007974397" sldId="2676"/>
            <ac:grpSpMk id="24" creationId="{15ADC782-0460-3D4E-94A3-0B20F2C516E9}"/>
          </ac:grpSpMkLst>
        </pc:grpChg>
        <pc:cxnChg chg="mod">
          <ac:chgData name="Dimitri Desmidt" userId="64dfcb71-c89a-4eed-a7b2-a6b8697ca05d" providerId="ADAL" clId="{859B44AB-C903-CA46-9675-1650459D9B74}" dt="2022-06-08T18:08:01.807" v="2489" actId="6549"/>
          <ac:cxnSpMkLst>
            <pc:docMk/>
            <pc:sldMk cId="1007974397" sldId="2676"/>
            <ac:cxnSpMk id="23" creationId="{0211B8C6-A8CE-4547-8515-0337227BC768}"/>
          </ac:cxnSpMkLst>
        </pc:cxnChg>
        <pc:cxnChg chg="mod">
          <ac:chgData name="Dimitri Desmidt" userId="64dfcb71-c89a-4eed-a7b2-a6b8697ca05d" providerId="ADAL" clId="{859B44AB-C903-CA46-9675-1650459D9B74}" dt="2022-06-08T01:47:19.080" v="1994" actId="14100"/>
          <ac:cxnSpMkLst>
            <pc:docMk/>
            <pc:sldMk cId="1007974397" sldId="2676"/>
            <ac:cxnSpMk id="26" creationId="{1DEDE01A-1E80-524D-B627-D67064DEB902}"/>
          </ac:cxnSpMkLst>
        </pc:cxnChg>
      </pc:sldChg>
      <pc:sldChg chg="modSp mod">
        <pc:chgData name="Dimitri Desmidt" userId="64dfcb71-c89a-4eed-a7b2-a6b8697ca05d" providerId="ADAL" clId="{859B44AB-C903-CA46-9675-1650459D9B74}" dt="2022-06-08T00:24:47.714" v="1560" actId="1036"/>
        <pc:sldMkLst>
          <pc:docMk/>
          <pc:sldMk cId="3994047932" sldId="2681"/>
        </pc:sldMkLst>
        <pc:spChg chg="mod">
          <ac:chgData name="Dimitri Desmidt" userId="64dfcb71-c89a-4eed-a7b2-a6b8697ca05d" providerId="ADAL" clId="{859B44AB-C903-CA46-9675-1650459D9B74}" dt="2022-05-27T18:55:50.615" v="699" actId="20577"/>
          <ac:spMkLst>
            <pc:docMk/>
            <pc:sldMk cId="3994047932" sldId="2681"/>
            <ac:spMk id="3" creationId="{9E62EEBE-418C-1545-8C66-59E6662ACC23}"/>
          </ac:spMkLst>
        </pc:spChg>
        <pc:spChg chg="mod">
          <ac:chgData name="Dimitri Desmidt" userId="64dfcb71-c89a-4eed-a7b2-a6b8697ca05d" providerId="ADAL" clId="{859B44AB-C903-CA46-9675-1650459D9B74}" dt="2022-06-08T00:24:43.651" v="1558" actId="1035"/>
          <ac:spMkLst>
            <pc:docMk/>
            <pc:sldMk cId="3994047932" sldId="2681"/>
            <ac:spMk id="28" creationId="{6AA74FE5-0C04-AD47-B910-54BC3A2CC25F}"/>
          </ac:spMkLst>
        </pc:spChg>
        <pc:spChg chg="mod">
          <ac:chgData name="Dimitri Desmidt" userId="64dfcb71-c89a-4eed-a7b2-a6b8697ca05d" providerId="ADAL" clId="{859B44AB-C903-CA46-9675-1650459D9B74}" dt="2022-05-28T01:22:41.768" v="769" actId="255"/>
          <ac:spMkLst>
            <pc:docMk/>
            <pc:sldMk cId="3994047932" sldId="2681"/>
            <ac:spMk id="42" creationId="{41D3FF4C-6F81-2A48-AD68-258DD0AAF609}"/>
          </ac:spMkLst>
        </pc:spChg>
        <pc:spChg chg="mod">
          <ac:chgData name="Dimitri Desmidt" userId="64dfcb71-c89a-4eed-a7b2-a6b8697ca05d" providerId="ADAL" clId="{859B44AB-C903-CA46-9675-1650459D9B74}" dt="2022-05-28T00:27:01.178" v="720" actId="20577"/>
          <ac:spMkLst>
            <pc:docMk/>
            <pc:sldMk cId="3994047932" sldId="2681"/>
            <ac:spMk id="96" creationId="{22FFEE02-5484-7644-AD3C-DF09FC6E2519}"/>
          </ac:spMkLst>
        </pc:spChg>
        <pc:spChg chg="mod">
          <ac:chgData name="Dimitri Desmidt" userId="64dfcb71-c89a-4eed-a7b2-a6b8697ca05d" providerId="ADAL" clId="{859B44AB-C903-CA46-9675-1650459D9B74}" dt="2022-05-28T00:26:51.692" v="714" actId="20577"/>
          <ac:spMkLst>
            <pc:docMk/>
            <pc:sldMk cId="3994047932" sldId="2681"/>
            <ac:spMk id="114" creationId="{FBE090B6-925F-2746-BB38-9C5A5DBE13A4}"/>
          </ac:spMkLst>
        </pc:spChg>
        <pc:spChg chg="mod">
          <ac:chgData name="Dimitri Desmidt" userId="64dfcb71-c89a-4eed-a7b2-a6b8697ca05d" providerId="ADAL" clId="{859B44AB-C903-CA46-9675-1650459D9B74}" dt="2022-05-28T00:26:54.420" v="717" actId="20577"/>
          <ac:spMkLst>
            <pc:docMk/>
            <pc:sldMk cId="3994047932" sldId="2681"/>
            <ac:spMk id="116" creationId="{4C0EE478-7F17-A549-B8DA-8D30C310DA03}"/>
          </ac:spMkLst>
        </pc:spChg>
        <pc:spChg chg="mod">
          <ac:chgData name="Dimitri Desmidt" userId="64dfcb71-c89a-4eed-a7b2-a6b8697ca05d" providerId="ADAL" clId="{859B44AB-C903-CA46-9675-1650459D9B74}" dt="2022-06-08T00:24:47.714" v="1560" actId="1036"/>
          <ac:spMkLst>
            <pc:docMk/>
            <pc:sldMk cId="3994047932" sldId="2681"/>
            <ac:spMk id="146" creationId="{4C4958E9-D805-974C-A1ED-8DD080878943}"/>
          </ac:spMkLst>
        </pc:spChg>
        <pc:spChg chg="mod">
          <ac:chgData name="Dimitri Desmidt" userId="64dfcb71-c89a-4eed-a7b2-a6b8697ca05d" providerId="ADAL" clId="{859B44AB-C903-CA46-9675-1650459D9B74}" dt="2022-05-28T00:26:48.680" v="711" actId="20577"/>
          <ac:spMkLst>
            <pc:docMk/>
            <pc:sldMk cId="3994047932" sldId="2681"/>
            <ac:spMk id="151" creationId="{0E2A513B-15F3-0A4F-949F-EC658CAFC95F}"/>
          </ac:spMkLst>
        </pc:spChg>
      </pc:sldChg>
      <pc:sldChg chg="modSp mod">
        <pc:chgData name="Dimitri Desmidt" userId="64dfcb71-c89a-4eed-a7b2-a6b8697ca05d" providerId="ADAL" clId="{859B44AB-C903-CA46-9675-1650459D9B74}" dt="2022-05-28T01:22:31.690" v="750" actId="1076"/>
        <pc:sldMkLst>
          <pc:docMk/>
          <pc:sldMk cId="159565564" sldId="2682"/>
        </pc:sldMkLst>
        <pc:spChg chg="mod">
          <ac:chgData name="Dimitri Desmidt" userId="64dfcb71-c89a-4eed-a7b2-a6b8697ca05d" providerId="ADAL" clId="{859B44AB-C903-CA46-9675-1650459D9B74}" dt="2022-05-27T18:56:01.591" v="707" actId="20577"/>
          <ac:spMkLst>
            <pc:docMk/>
            <pc:sldMk cId="159565564" sldId="2682"/>
            <ac:spMk id="3" creationId="{9E62EEBE-418C-1545-8C66-59E6662ACC23}"/>
          </ac:spMkLst>
        </pc:spChg>
        <pc:spChg chg="mod">
          <ac:chgData name="Dimitri Desmidt" userId="64dfcb71-c89a-4eed-a7b2-a6b8697ca05d" providerId="ADAL" clId="{859B44AB-C903-CA46-9675-1650459D9B74}" dt="2022-05-28T01:22:31.690" v="750" actId="1076"/>
          <ac:spMkLst>
            <pc:docMk/>
            <pc:sldMk cId="159565564" sldId="2682"/>
            <ac:spMk id="134" creationId="{4FC2BB80-9EB0-8644-B12B-245463178EF8}"/>
          </ac:spMkLst>
        </pc:spChg>
        <pc:spChg chg="mod">
          <ac:chgData name="Dimitri Desmidt" userId="64dfcb71-c89a-4eed-a7b2-a6b8697ca05d" providerId="ADAL" clId="{859B44AB-C903-CA46-9675-1650459D9B74}" dt="2022-05-28T01:22:25.940" v="749" actId="255"/>
          <ac:spMkLst>
            <pc:docMk/>
            <pc:sldMk cId="159565564" sldId="2682"/>
            <ac:spMk id="148" creationId="{DD44E949-17BB-1049-BCD0-9FAF199ED034}"/>
          </ac:spMkLst>
        </pc:spChg>
        <pc:spChg chg="mod">
          <ac:chgData name="Dimitri Desmidt" userId="64dfcb71-c89a-4eed-a7b2-a6b8697ca05d" providerId="ADAL" clId="{859B44AB-C903-CA46-9675-1650459D9B74}" dt="2022-05-28T01:22:17.933" v="744" actId="20577"/>
          <ac:spMkLst>
            <pc:docMk/>
            <pc:sldMk cId="159565564" sldId="2682"/>
            <ac:spMk id="157" creationId="{0DA6D48C-7A04-5C4C-B4F7-15CCCA1FEC32}"/>
          </ac:spMkLst>
        </pc:spChg>
        <pc:spChg chg="mod">
          <ac:chgData name="Dimitri Desmidt" userId="64dfcb71-c89a-4eed-a7b2-a6b8697ca05d" providerId="ADAL" clId="{859B44AB-C903-CA46-9675-1650459D9B74}" dt="2022-05-28T01:22:15.174" v="741" actId="20577"/>
          <ac:spMkLst>
            <pc:docMk/>
            <pc:sldMk cId="159565564" sldId="2682"/>
            <ac:spMk id="161" creationId="{C6E157CA-EEBE-8946-9C69-988E5492B033}"/>
          </ac:spMkLst>
        </pc:spChg>
        <pc:spChg chg="mod">
          <ac:chgData name="Dimitri Desmidt" userId="64dfcb71-c89a-4eed-a7b2-a6b8697ca05d" providerId="ADAL" clId="{859B44AB-C903-CA46-9675-1650459D9B74}" dt="2022-05-28T01:22:31.690" v="750" actId="1076"/>
          <ac:spMkLst>
            <pc:docMk/>
            <pc:sldMk cId="159565564" sldId="2682"/>
            <ac:spMk id="204" creationId="{3CC58AEA-57FA-C549-A578-B43988B02EA2}"/>
          </ac:spMkLst>
        </pc:spChg>
      </pc:sldChg>
      <pc:sldChg chg="addSp delSp modSp mod">
        <pc:chgData name="Dimitri Desmidt" userId="64dfcb71-c89a-4eed-a7b2-a6b8697ca05d" providerId="ADAL" clId="{859B44AB-C903-CA46-9675-1650459D9B74}" dt="2022-05-28T01:24:22.588" v="809" actId="14100"/>
        <pc:sldMkLst>
          <pc:docMk/>
          <pc:sldMk cId="2672415832" sldId="2683"/>
        </pc:sldMkLst>
        <pc:spChg chg="mod">
          <ac:chgData name="Dimitri Desmidt" userId="64dfcb71-c89a-4eed-a7b2-a6b8697ca05d" providerId="ADAL" clId="{859B44AB-C903-CA46-9675-1650459D9B74}" dt="2022-05-27T18:55:56.888" v="703" actId="20577"/>
          <ac:spMkLst>
            <pc:docMk/>
            <pc:sldMk cId="2672415832" sldId="2683"/>
            <ac:spMk id="3" creationId="{9E62EEBE-418C-1545-8C66-59E6662ACC23}"/>
          </ac:spMkLst>
        </pc:spChg>
        <pc:spChg chg="add del mod">
          <ac:chgData name="Dimitri Desmidt" userId="64dfcb71-c89a-4eed-a7b2-a6b8697ca05d" providerId="ADAL" clId="{859B44AB-C903-CA46-9675-1650459D9B74}" dt="2022-05-28T01:23:34.014" v="795" actId="478"/>
          <ac:spMkLst>
            <pc:docMk/>
            <pc:sldMk cId="2672415832" sldId="2683"/>
            <ac:spMk id="9" creationId="{A5F1D432-5B0B-2EC3-5D8A-E9BD35FC7C0C}"/>
          </ac:spMkLst>
        </pc:spChg>
        <pc:spChg chg="mod">
          <ac:chgData name="Dimitri Desmidt" userId="64dfcb71-c89a-4eed-a7b2-a6b8697ca05d" providerId="ADAL" clId="{859B44AB-C903-CA46-9675-1650459D9B74}" dt="2022-05-28T01:22:54.336" v="780" actId="255"/>
          <ac:spMkLst>
            <pc:docMk/>
            <pc:sldMk cId="2672415832" sldId="2683"/>
            <ac:spMk id="37" creationId="{66EA27FB-8386-3C43-8391-0EB2FE9BDEEF}"/>
          </ac:spMkLst>
        </pc:spChg>
        <pc:spChg chg="mod">
          <ac:chgData name="Dimitri Desmidt" userId="64dfcb71-c89a-4eed-a7b2-a6b8697ca05d" providerId="ADAL" clId="{859B44AB-C903-CA46-9675-1650459D9B74}" dt="2022-05-28T01:24:14.884" v="808" actId="167"/>
          <ac:spMkLst>
            <pc:docMk/>
            <pc:sldMk cId="2672415832" sldId="2683"/>
            <ac:spMk id="52" creationId="{BAB86081-8BFC-2846-3700-FC9CEBFFB132}"/>
          </ac:spMkLst>
        </pc:spChg>
        <pc:spChg chg="add mod">
          <ac:chgData name="Dimitri Desmidt" userId="64dfcb71-c89a-4eed-a7b2-a6b8697ca05d" providerId="ADAL" clId="{859B44AB-C903-CA46-9675-1650459D9B74}" dt="2022-05-28T01:24:09.369" v="807" actId="167"/>
          <ac:spMkLst>
            <pc:docMk/>
            <pc:sldMk cId="2672415832" sldId="2683"/>
            <ac:spMk id="53" creationId="{9ED4362F-DB8A-B3C8-416E-FA946C7581E1}"/>
          </ac:spMkLst>
        </pc:spChg>
        <pc:spChg chg="mod">
          <ac:chgData name="Dimitri Desmidt" userId="64dfcb71-c89a-4eed-a7b2-a6b8697ca05d" providerId="ADAL" clId="{859B44AB-C903-CA46-9675-1650459D9B74}" dt="2022-05-28T01:22:57.510" v="783" actId="20577"/>
          <ac:spMkLst>
            <pc:docMk/>
            <pc:sldMk cId="2672415832" sldId="2683"/>
            <ac:spMk id="91" creationId="{0CAE0F53-5614-C44C-80E7-29C7E8BE6BD4}"/>
          </ac:spMkLst>
        </pc:spChg>
        <pc:spChg chg="mod">
          <ac:chgData name="Dimitri Desmidt" userId="64dfcb71-c89a-4eed-a7b2-a6b8697ca05d" providerId="ADAL" clId="{859B44AB-C903-CA46-9675-1650459D9B74}" dt="2022-05-28T01:23:57.090" v="806" actId="14100"/>
          <ac:spMkLst>
            <pc:docMk/>
            <pc:sldMk cId="2672415832" sldId="2683"/>
            <ac:spMk id="125" creationId="{D5DDA05E-717D-1D41-AE70-919C62A3ABA8}"/>
          </ac:spMkLst>
        </pc:spChg>
        <pc:spChg chg="mod">
          <ac:chgData name="Dimitri Desmidt" userId="64dfcb71-c89a-4eed-a7b2-a6b8697ca05d" providerId="ADAL" clId="{859B44AB-C903-CA46-9675-1650459D9B74}" dt="2022-05-28T01:24:22.588" v="809" actId="14100"/>
          <ac:spMkLst>
            <pc:docMk/>
            <pc:sldMk cId="2672415832" sldId="2683"/>
            <ac:spMk id="128" creationId="{EA049566-643B-B74F-ABB5-99E7B2DB37D9}"/>
          </ac:spMkLst>
        </pc:spChg>
      </pc:sldChg>
      <pc:sldChg chg="addSp delSp modSp mod">
        <pc:chgData name="Dimitri Desmidt" userId="64dfcb71-c89a-4eed-a7b2-a6b8697ca05d" providerId="ADAL" clId="{859B44AB-C903-CA46-9675-1650459D9B74}" dt="2022-06-08T00:22:33.053" v="1548" actId="1076"/>
        <pc:sldMkLst>
          <pc:docMk/>
          <pc:sldMk cId="205370756" sldId="2692"/>
        </pc:sldMkLst>
        <pc:spChg chg="mod">
          <ac:chgData name="Dimitri Desmidt" userId="64dfcb71-c89a-4eed-a7b2-a6b8697ca05d" providerId="ADAL" clId="{859B44AB-C903-CA46-9675-1650459D9B74}" dt="2022-05-28T00:29:21.128" v="723" actId="20577"/>
          <ac:spMkLst>
            <pc:docMk/>
            <pc:sldMk cId="205370756" sldId="2692"/>
            <ac:spMk id="16" creationId="{BB5290AA-E508-623A-BCA7-0C752240FD6F}"/>
          </ac:spMkLst>
        </pc:spChg>
        <pc:spChg chg="mod">
          <ac:chgData name="Dimitri Desmidt" userId="64dfcb71-c89a-4eed-a7b2-a6b8697ca05d" providerId="ADAL" clId="{859B44AB-C903-CA46-9675-1650459D9B74}" dt="2022-05-28T01:27:15.504" v="866" actId="6549"/>
          <ac:spMkLst>
            <pc:docMk/>
            <pc:sldMk cId="205370756" sldId="2692"/>
            <ac:spMk id="20" creationId="{7F0DAF19-165B-0936-54D0-CC0099236F3D}"/>
          </ac:spMkLst>
        </pc:spChg>
        <pc:spChg chg="add mod">
          <ac:chgData name="Dimitri Desmidt" userId="64dfcb71-c89a-4eed-a7b2-a6b8697ca05d" providerId="ADAL" clId="{859B44AB-C903-CA46-9675-1650459D9B74}" dt="2022-05-28T01:27:13.988" v="865" actId="1076"/>
          <ac:spMkLst>
            <pc:docMk/>
            <pc:sldMk cId="205370756" sldId="2692"/>
            <ac:spMk id="23" creationId="{EA908681-0582-1B6D-9DB8-EFE3BC1DF377}"/>
          </ac:spMkLst>
        </pc:spChg>
        <pc:spChg chg="mod">
          <ac:chgData name="Dimitri Desmidt" userId="64dfcb71-c89a-4eed-a7b2-a6b8697ca05d" providerId="ADAL" clId="{859B44AB-C903-CA46-9675-1650459D9B74}" dt="2022-05-28T01:28:20.048" v="1017" actId="6549"/>
          <ac:spMkLst>
            <pc:docMk/>
            <pc:sldMk cId="205370756" sldId="2692"/>
            <ac:spMk id="46" creationId="{5338B2A1-716F-ADC5-6AB8-6555865365FA}"/>
          </ac:spMkLst>
        </pc:spChg>
        <pc:picChg chg="add mod">
          <ac:chgData name="Dimitri Desmidt" userId="64dfcb71-c89a-4eed-a7b2-a6b8697ca05d" providerId="ADAL" clId="{859B44AB-C903-CA46-9675-1650459D9B74}" dt="2022-06-08T00:22:33.053" v="1548" actId="1076"/>
          <ac:picMkLst>
            <pc:docMk/>
            <pc:sldMk cId="205370756" sldId="2692"/>
            <ac:picMk id="2" creationId="{4CD0842D-24DD-81A9-FCED-CA2DEC81BCED}"/>
          </ac:picMkLst>
        </pc:picChg>
        <pc:picChg chg="add del mod">
          <ac:chgData name="Dimitri Desmidt" userId="64dfcb71-c89a-4eed-a7b2-a6b8697ca05d" providerId="ADAL" clId="{859B44AB-C903-CA46-9675-1650459D9B74}" dt="2022-06-08T00:21:08.571" v="1540" actId="478"/>
          <ac:picMkLst>
            <pc:docMk/>
            <pc:sldMk cId="205370756" sldId="2692"/>
            <ac:picMk id="3" creationId="{05CCD1A8-423D-A393-1403-C030DD0F0E8B}"/>
          </ac:picMkLst>
        </pc:picChg>
        <pc:picChg chg="add mod">
          <ac:chgData name="Dimitri Desmidt" userId="64dfcb71-c89a-4eed-a7b2-a6b8697ca05d" providerId="ADAL" clId="{859B44AB-C903-CA46-9675-1650459D9B74}" dt="2022-06-08T00:22:28.203" v="1547" actId="1076"/>
          <ac:picMkLst>
            <pc:docMk/>
            <pc:sldMk cId="205370756" sldId="2692"/>
            <ac:picMk id="4" creationId="{60651A1C-3E47-6B41-E4B7-8FD3F06F2E7F}"/>
          </ac:picMkLst>
        </pc:picChg>
        <pc:picChg chg="del mod">
          <ac:chgData name="Dimitri Desmidt" userId="64dfcb71-c89a-4eed-a7b2-a6b8697ca05d" providerId="ADAL" clId="{859B44AB-C903-CA46-9675-1650459D9B74}" dt="2022-06-08T00:20:10.079" v="1536" actId="478"/>
          <ac:picMkLst>
            <pc:docMk/>
            <pc:sldMk cId="205370756" sldId="2692"/>
            <ac:picMk id="7" creationId="{F0686792-EA36-F451-A739-E498A5EFAC02}"/>
          </ac:picMkLst>
        </pc:picChg>
        <pc:picChg chg="del mod">
          <ac:chgData name="Dimitri Desmidt" userId="64dfcb71-c89a-4eed-a7b2-a6b8697ca05d" providerId="ADAL" clId="{859B44AB-C903-CA46-9675-1650459D9B74}" dt="2022-06-08T00:20:10.079" v="1536" actId="478"/>
          <ac:picMkLst>
            <pc:docMk/>
            <pc:sldMk cId="205370756" sldId="2692"/>
            <ac:picMk id="8" creationId="{E0EBAEAB-F18F-6316-9587-F5CD0A550451}"/>
          </ac:picMkLst>
        </pc:picChg>
      </pc:sldChg>
      <pc:sldChg chg="addSp delSp modSp mod">
        <pc:chgData name="Dimitri Desmidt" userId="64dfcb71-c89a-4eed-a7b2-a6b8697ca05d" providerId="ADAL" clId="{859B44AB-C903-CA46-9675-1650459D9B74}" dt="2022-06-08T00:22:39.164" v="1551"/>
        <pc:sldMkLst>
          <pc:docMk/>
          <pc:sldMk cId="204113449" sldId="2697"/>
        </pc:sldMkLst>
        <pc:spChg chg="mod">
          <ac:chgData name="Dimitri Desmidt" userId="64dfcb71-c89a-4eed-a7b2-a6b8697ca05d" providerId="ADAL" clId="{859B44AB-C903-CA46-9675-1650459D9B74}" dt="2022-05-28T01:25:42.696" v="812" actId="20577"/>
          <ac:spMkLst>
            <pc:docMk/>
            <pc:sldMk cId="204113449" sldId="2697"/>
            <ac:spMk id="16" creationId="{BB5290AA-E508-623A-BCA7-0C752240FD6F}"/>
          </ac:spMkLst>
        </pc:spChg>
        <pc:spChg chg="mod">
          <ac:chgData name="Dimitri Desmidt" userId="64dfcb71-c89a-4eed-a7b2-a6b8697ca05d" providerId="ADAL" clId="{859B44AB-C903-CA46-9675-1650459D9B74}" dt="2022-06-07T23:45:33.871" v="1307" actId="6549"/>
          <ac:spMkLst>
            <pc:docMk/>
            <pc:sldMk cId="204113449" sldId="2697"/>
            <ac:spMk id="20" creationId="{7F0DAF19-165B-0936-54D0-CC0099236F3D}"/>
          </ac:spMkLst>
        </pc:spChg>
        <pc:spChg chg="add mod">
          <ac:chgData name="Dimitri Desmidt" userId="64dfcb71-c89a-4eed-a7b2-a6b8697ca05d" providerId="ADAL" clId="{859B44AB-C903-CA46-9675-1650459D9B74}" dt="2022-06-07T23:45:39.725" v="1308"/>
          <ac:spMkLst>
            <pc:docMk/>
            <pc:sldMk cId="204113449" sldId="2697"/>
            <ac:spMk id="23" creationId="{D70B33C9-2B67-96C4-323B-E923C57B95A2}"/>
          </ac:spMkLst>
        </pc:spChg>
        <pc:spChg chg="mod">
          <ac:chgData name="Dimitri Desmidt" userId="64dfcb71-c89a-4eed-a7b2-a6b8697ca05d" providerId="ADAL" clId="{859B44AB-C903-CA46-9675-1650459D9B74}" dt="2022-06-07T23:44:45.647" v="1301" actId="6549"/>
          <ac:spMkLst>
            <pc:docMk/>
            <pc:sldMk cId="204113449" sldId="2697"/>
            <ac:spMk id="24" creationId="{BA359D05-6199-43C9-9BF9-ABE11119AF6A}"/>
          </ac:spMkLst>
        </pc:spChg>
        <pc:picChg chg="del mod">
          <ac:chgData name="Dimitri Desmidt" userId="64dfcb71-c89a-4eed-a7b2-a6b8697ca05d" providerId="ADAL" clId="{859B44AB-C903-CA46-9675-1650459D9B74}" dt="2022-06-08T00:22:38.418" v="1550" actId="478"/>
          <ac:picMkLst>
            <pc:docMk/>
            <pc:sldMk cId="204113449" sldId="2697"/>
            <ac:picMk id="7" creationId="{F0686792-EA36-F451-A739-E498A5EFAC02}"/>
          </ac:picMkLst>
        </pc:picChg>
        <pc:picChg chg="del mod">
          <ac:chgData name="Dimitri Desmidt" userId="64dfcb71-c89a-4eed-a7b2-a6b8697ca05d" providerId="ADAL" clId="{859B44AB-C903-CA46-9675-1650459D9B74}" dt="2022-06-08T00:22:38.418" v="1550" actId="478"/>
          <ac:picMkLst>
            <pc:docMk/>
            <pc:sldMk cId="204113449" sldId="2697"/>
            <ac:picMk id="8" creationId="{E0EBAEAB-F18F-6316-9587-F5CD0A550451}"/>
          </ac:picMkLst>
        </pc:picChg>
        <pc:picChg chg="add mod">
          <ac:chgData name="Dimitri Desmidt" userId="64dfcb71-c89a-4eed-a7b2-a6b8697ca05d" providerId="ADAL" clId="{859B44AB-C903-CA46-9675-1650459D9B74}" dt="2022-06-08T00:22:39.164" v="1551"/>
          <ac:picMkLst>
            <pc:docMk/>
            <pc:sldMk cId="204113449" sldId="2697"/>
            <ac:picMk id="25" creationId="{9DEFFC14-9BF7-6F75-63DE-BCE2801412E1}"/>
          </ac:picMkLst>
        </pc:picChg>
        <pc:picChg chg="add mod">
          <ac:chgData name="Dimitri Desmidt" userId="64dfcb71-c89a-4eed-a7b2-a6b8697ca05d" providerId="ADAL" clId="{859B44AB-C903-CA46-9675-1650459D9B74}" dt="2022-06-08T00:22:39.164" v="1551"/>
          <ac:picMkLst>
            <pc:docMk/>
            <pc:sldMk cId="204113449" sldId="2697"/>
            <ac:picMk id="26" creationId="{48553211-F233-9F9A-8562-FC72CC802AD2}"/>
          </ac:picMkLst>
        </pc:picChg>
      </pc:sldChg>
      <pc:sldChg chg="addSp delSp modSp mod">
        <pc:chgData name="Dimitri Desmidt" userId="64dfcb71-c89a-4eed-a7b2-a6b8697ca05d" providerId="ADAL" clId="{859B44AB-C903-CA46-9675-1650459D9B74}" dt="2022-06-08T00:22:46.109" v="1554"/>
        <pc:sldMkLst>
          <pc:docMk/>
          <pc:sldMk cId="4109232366" sldId="2698"/>
        </pc:sldMkLst>
        <pc:spChg chg="mod">
          <ac:chgData name="Dimitri Desmidt" userId="64dfcb71-c89a-4eed-a7b2-a6b8697ca05d" providerId="ADAL" clId="{859B44AB-C903-CA46-9675-1650459D9B74}" dt="2022-05-28T01:25:51.215" v="815" actId="20577"/>
          <ac:spMkLst>
            <pc:docMk/>
            <pc:sldMk cId="4109232366" sldId="2698"/>
            <ac:spMk id="16" creationId="{BB5290AA-E508-623A-BCA7-0C752240FD6F}"/>
          </ac:spMkLst>
        </pc:spChg>
        <pc:spChg chg="mod">
          <ac:chgData name="Dimitri Desmidt" userId="64dfcb71-c89a-4eed-a7b2-a6b8697ca05d" providerId="ADAL" clId="{859B44AB-C903-CA46-9675-1650459D9B74}" dt="2022-06-07T23:45:28.814" v="1305" actId="20577"/>
          <ac:spMkLst>
            <pc:docMk/>
            <pc:sldMk cId="4109232366" sldId="2698"/>
            <ac:spMk id="20" creationId="{7F0DAF19-165B-0936-54D0-CC0099236F3D}"/>
          </ac:spMkLst>
        </pc:spChg>
        <pc:spChg chg="mod">
          <ac:chgData name="Dimitri Desmidt" userId="64dfcb71-c89a-4eed-a7b2-a6b8697ca05d" providerId="ADAL" clId="{859B44AB-C903-CA46-9675-1650459D9B74}" dt="2022-06-07T23:44:54.800" v="1303" actId="6549"/>
          <ac:spMkLst>
            <pc:docMk/>
            <pc:sldMk cId="4109232366" sldId="2698"/>
            <ac:spMk id="24" creationId="{BA359D05-6199-43C9-9BF9-ABE11119AF6A}"/>
          </ac:spMkLst>
        </pc:spChg>
        <pc:spChg chg="add mod">
          <ac:chgData name="Dimitri Desmidt" userId="64dfcb71-c89a-4eed-a7b2-a6b8697ca05d" providerId="ADAL" clId="{859B44AB-C903-CA46-9675-1650459D9B74}" dt="2022-06-07T23:45:41.584" v="1309"/>
          <ac:spMkLst>
            <pc:docMk/>
            <pc:sldMk cId="4109232366" sldId="2698"/>
            <ac:spMk id="25" creationId="{58F98061-DDFE-9369-0400-30E96284604A}"/>
          </ac:spMkLst>
        </pc:spChg>
        <pc:picChg chg="del">
          <ac:chgData name="Dimitri Desmidt" userId="64dfcb71-c89a-4eed-a7b2-a6b8697ca05d" providerId="ADAL" clId="{859B44AB-C903-CA46-9675-1650459D9B74}" dt="2022-06-08T00:22:45.706" v="1553" actId="478"/>
          <ac:picMkLst>
            <pc:docMk/>
            <pc:sldMk cId="4109232366" sldId="2698"/>
            <ac:picMk id="7" creationId="{F0686792-EA36-F451-A739-E498A5EFAC02}"/>
          </ac:picMkLst>
        </pc:picChg>
        <pc:picChg chg="del mod">
          <ac:chgData name="Dimitri Desmidt" userId="64dfcb71-c89a-4eed-a7b2-a6b8697ca05d" providerId="ADAL" clId="{859B44AB-C903-CA46-9675-1650459D9B74}" dt="2022-06-08T00:22:45.706" v="1553" actId="478"/>
          <ac:picMkLst>
            <pc:docMk/>
            <pc:sldMk cId="4109232366" sldId="2698"/>
            <ac:picMk id="8" creationId="{E0EBAEAB-F18F-6316-9587-F5CD0A550451}"/>
          </ac:picMkLst>
        </pc:picChg>
        <pc:picChg chg="add mod">
          <ac:chgData name="Dimitri Desmidt" userId="64dfcb71-c89a-4eed-a7b2-a6b8697ca05d" providerId="ADAL" clId="{859B44AB-C903-CA46-9675-1650459D9B74}" dt="2022-06-08T00:22:46.109" v="1554"/>
          <ac:picMkLst>
            <pc:docMk/>
            <pc:sldMk cId="4109232366" sldId="2698"/>
            <ac:picMk id="26" creationId="{2BBD592D-B529-88EA-6C71-AD46C9020B92}"/>
          </ac:picMkLst>
        </pc:picChg>
        <pc:picChg chg="add mod">
          <ac:chgData name="Dimitri Desmidt" userId="64dfcb71-c89a-4eed-a7b2-a6b8697ca05d" providerId="ADAL" clId="{859B44AB-C903-CA46-9675-1650459D9B74}" dt="2022-06-08T00:22:46.109" v="1554"/>
          <ac:picMkLst>
            <pc:docMk/>
            <pc:sldMk cId="4109232366" sldId="2698"/>
            <ac:picMk id="28" creationId="{64382961-58F3-742E-0C62-86E36A265045}"/>
          </ac:picMkLst>
        </pc:picChg>
      </pc:sldChg>
      <pc:sldChg chg="addSp delSp modSp mod">
        <pc:chgData name="Dimitri Desmidt" userId="64dfcb71-c89a-4eed-a7b2-a6b8697ca05d" providerId="ADAL" clId="{859B44AB-C903-CA46-9675-1650459D9B74}" dt="2022-06-08T02:00:04.403" v="2142" actId="478"/>
        <pc:sldMkLst>
          <pc:docMk/>
          <pc:sldMk cId="3535962198" sldId="2699"/>
        </pc:sldMkLst>
        <pc:spChg chg="mod">
          <ac:chgData name="Dimitri Desmidt" userId="64dfcb71-c89a-4eed-a7b2-a6b8697ca05d" providerId="ADAL" clId="{859B44AB-C903-CA46-9675-1650459D9B74}" dt="2022-05-28T01:26:24.863" v="857" actId="1035"/>
          <ac:spMkLst>
            <pc:docMk/>
            <pc:sldMk cId="3535962198" sldId="2699"/>
            <ac:spMk id="16" creationId="{BB5290AA-E508-623A-BCA7-0C752240FD6F}"/>
          </ac:spMkLst>
        </pc:spChg>
        <pc:spChg chg="add del mod">
          <ac:chgData name="Dimitri Desmidt" userId="64dfcb71-c89a-4eed-a7b2-a6b8697ca05d" providerId="ADAL" clId="{859B44AB-C903-CA46-9675-1650459D9B74}" dt="2022-06-08T02:00:04.403" v="2142" actId="478"/>
          <ac:spMkLst>
            <pc:docMk/>
            <pc:sldMk cId="3535962198" sldId="2699"/>
            <ac:spMk id="22" creationId="{48C64C69-AEFE-1A1A-3E8B-3D80B040E824}"/>
          </ac:spMkLst>
        </pc:spChg>
        <pc:picChg chg="del mod">
          <ac:chgData name="Dimitri Desmidt" userId="64dfcb71-c89a-4eed-a7b2-a6b8697ca05d" providerId="ADAL" clId="{859B44AB-C903-CA46-9675-1650459D9B74}" dt="2022-06-08T00:25:33.249" v="1567" actId="478"/>
          <ac:picMkLst>
            <pc:docMk/>
            <pc:sldMk cId="3535962198" sldId="2699"/>
            <ac:picMk id="2" creationId="{513A08CE-C2E3-113F-38DE-38380B5E1C17}"/>
          </ac:picMkLst>
        </pc:picChg>
        <pc:picChg chg="del">
          <ac:chgData name="Dimitri Desmidt" userId="64dfcb71-c89a-4eed-a7b2-a6b8697ca05d" providerId="ADAL" clId="{859B44AB-C903-CA46-9675-1650459D9B74}" dt="2022-06-08T00:25:33.249" v="1567" actId="478"/>
          <ac:picMkLst>
            <pc:docMk/>
            <pc:sldMk cId="3535962198" sldId="2699"/>
            <ac:picMk id="3" creationId="{9F93216C-A25C-705D-F9E2-46BC34EA6C4F}"/>
          </ac:picMkLst>
        </pc:picChg>
        <pc:picChg chg="add mod">
          <ac:chgData name="Dimitri Desmidt" userId="64dfcb71-c89a-4eed-a7b2-a6b8697ca05d" providerId="ADAL" clId="{859B44AB-C903-CA46-9675-1650459D9B74}" dt="2022-06-08T00:25:58.050" v="1581" actId="1076"/>
          <ac:picMkLst>
            <pc:docMk/>
            <pc:sldMk cId="3535962198" sldId="2699"/>
            <ac:picMk id="4" creationId="{3D7E59C6-1FAE-1118-CBB6-0CEBA11CBB24}"/>
          </ac:picMkLst>
        </pc:picChg>
        <pc:picChg chg="add mod">
          <ac:chgData name="Dimitri Desmidt" userId="64dfcb71-c89a-4eed-a7b2-a6b8697ca05d" providerId="ADAL" clId="{859B44AB-C903-CA46-9675-1650459D9B74}" dt="2022-06-08T00:25:37.603" v="1568" actId="1076"/>
          <ac:picMkLst>
            <pc:docMk/>
            <pc:sldMk cId="3535962198" sldId="2699"/>
            <ac:picMk id="7" creationId="{3913F9F8-26FD-6166-522C-3FDB4049B007}"/>
          </ac:picMkLst>
        </pc:picChg>
      </pc:sldChg>
      <pc:sldChg chg="del">
        <pc:chgData name="Dimitri Desmidt" userId="64dfcb71-c89a-4eed-a7b2-a6b8697ca05d" providerId="ADAL" clId="{859B44AB-C903-CA46-9675-1650459D9B74}" dt="2022-05-27T22:27:25.882" v="708" actId="2696"/>
        <pc:sldMkLst>
          <pc:docMk/>
          <pc:sldMk cId="239092073" sldId="2700"/>
        </pc:sldMkLst>
      </pc:sldChg>
      <pc:sldChg chg="addSp delSp modSp mod">
        <pc:chgData name="Dimitri Desmidt" userId="64dfcb71-c89a-4eed-a7b2-a6b8697ca05d" providerId="ADAL" clId="{859B44AB-C903-CA46-9675-1650459D9B74}" dt="2022-06-08T02:00:08.107" v="2143" actId="478"/>
        <pc:sldMkLst>
          <pc:docMk/>
          <pc:sldMk cId="3459858911" sldId="2702"/>
        </pc:sldMkLst>
        <pc:spChg chg="mod">
          <ac:chgData name="Dimitri Desmidt" userId="64dfcb71-c89a-4eed-a7b2-a6b8697ca05d" providerId="ADAL" clId="{859B44AB-C903-CA46-9675-1650459D9B74}" dt="2022-06-07T23:47:18.328" v="1365" actId="255"/>
          <ac:spMkLst>
            <pc:docMk/>
            <pc:sldMk cId="3459858911" sldId="2702"/>
            <ac:spMk id="16" creationId="{BB5290AA-E508-623A-BCA7-0C752240FD6F}"/>
          </ac:spMkLst>
        </pc:spChg>
        <pc:spChg chg="add del mod">
          <ac:chgData name="Dimitri Desmidt" userId="64dfcb71-c89a-4eed-a7b2-a6b8697ca05d" providerId="ADAL" clId="{859B44AB-C903-CA46-9675-1650459D9B74}" dt="2022-06-07T23:46:33.294" v="1337"/>
          <ac:spMkLst>
            <pc:docMk/>
            <pc:sldMk cId="3459858911" sldId="2702"/>
            <ac:spMk id="22" creationId="{AEEA08A9-CC99-411C-73CE-3E220EE6E399}"/>
          </ac:spMkLst>
        </pc:spChg>
        <pc:spChg chg="add del mod">
          <ac:chgData name="Dimitri Desmidt" userId="64dfcb71-c89a-4eed-a7b2-a6b8697ca05d" providerId="ADAL" clId="{859B44AB-C903-CA46-9675-1650459D9B74}" dt="2022-06-07T23:48:25.676" v="1368" actId="478"/>
          <ac:spMkLst>
            <pc:docMk/>
            <pc:sldMk cId="3459858911" sldId="2702"/>
            <ac:spMk id="23" creationId="{8EF91873-7034-D874-69E9-1E4D316B08DD}"/>
          </ac:spMkLst>
        </pc:spChg>
        <pc:spChg chg="del">
          <ac:chgData name="Dimitri Desmidt" userId="64dfcb71-c89a-4eed-a7b2-a6b8697ca05d" providerId="ADAL" clId="{859B44AB-C903-CA46-9675-1650459D9B74}" dt="2022-05-25T18:48:24.183" v="690" actId="478"/>
          <ac:spMkLst>
            <pc:docMk/>
            <pc:sldMk cId="3459858911" sldId="2702"/>
            <ac:spMk id="24" creationId="{5C1D9F6A-BCB8-CA1F-7F35-823EEFD3C6FA}"/>
          </ac:spMkLst>
        </pc:spChg>
        <pc:spChg chg="mod">
          <ac:chgData name="Dimitri Desmidt" userId="64dfcb71-c89a-4eed-a7b2-a6b8697ca05d" providerId="ADAL" clId="{859B44AB-C903-CA46-9675-1650459D9B74}" dt="2022-06-07T23:48:26.087" v="1369"/>
          <ac:spMkLst>
            <pc:docMk/>
            <pc:sldMk cId="3459858911" sldId="2702"/>
            <ac:spMk id="25" creationId="{C2D1ECFC-6C21-48A0-9EF7-0737778F6558}"/>
          </ac:spMkLst>
        </pc:spChg>
        <pc:spChg chg="mod">
          <ac:chgData name="Dimitri Desmidt" userId="64dfcb71-c89a-4eed-a7b2-a6b8697ca05d" providerId="ADAL" clId="{859B44AB-C903-CA46-9675-1650459D9B74}" dt="2022-06-07T23:48:26.087" v="1369"/>
          <ac:spMkLst>
            <pc:docMk/>
            <pc:sldMk cId="3459858911" sldId="2702"/>
            <ac:spMk id="26" creationId="{610D17DA-6285-ED1D-6F20-CDE60134E1B1}"/>
          </ac:spMkLst>
        </pc:spChg>
        <pc:spChg chg="mod">
          <ac:chgData name="Dimitri Desmidt" userId="64dfcb71-c89a-4eed-a7b2-a6b8697ca05d" providerId="ADAL" clId="{859B44AB-C903-CA46-9675-1650459D9B74}" dt="2022-06-07T23:48:26.087" v="1369"/>
          <ac:spMkLst>
            <pc:docMk/>
            <pc:sldMk cId="3459858911" sldId="2702"/>
            <ac:spMk id="27" creationId="{1B633F0E-0C1B-CAA9-DC38-06FCC3758589}"/>
          </ac:spMkLst>
        </pc:spChg>
        <pc:spChg chg="mod">
          <ac:chgData name="Dimitri Desmidt" userId="64dfcb71-c89a-4eed-a7b2-a6b8697ca05d" providerId="ADAL" clId="{859B44AB-C903-CA46-9675-1650459D9B74}" dt="2022-06-07T23:48:26.087" v="1369"/>
          <ac:spMkLst>
            <pc:docMk/>
            <pc:sldMk cId="3459858911" sldId="2702"/>
            <ac:spMk id="28" creationId="{B0B7AA10-9702-3A22-817C-442976C11DA3}"/>
          </ac:spMkLst>
        </pc:spChg>
        <pc:spChg chg="mod">
          <ac:chgData name="Dimitri Desmidt" userId="64dfcb71-c89a-4eed-a7b2-a6b8697ca05d" providerId="ADAL" clId="{859B44AB-C903-CA46-9675-1650459D9B74}" dt="2022-06-07T23:48:26.087" v="1369"/>
          <ac:spMkLst>
            <pc:docMk/>
            <pc:sldMk cId="3459858911" sldId="2702"/>
            <ac:spMk id="32" creationId="{936C8C9D-EC2A-0374-A7EC-BE2C1B72F554}"/>
          </ac:spMkLst>
        </pc:spChg>
        <pc:spChg chg="mod">
          <ac:chgData name="Dimitri Desmidt" userId="64dfcb71-c89a-4eed-a7b2-a6b8697ca05d" providerId="ADAL" clId="{859B44AB-C903-CA46-9675-1650459D9B74}" dt="2022-06-07T23:48:26.087" v="1369"/>
          <ac:spMkLst>
            <pc:docMk/>
            <pc:sldMk cId="3459858911" sldId="2702"/>
            <ac:spMk id="35" creationId="{775C002F-DDD7-351F-2FB7-D7671A974DAB}"/>
          </ac:spMkLst>
        </pc:spChg>
        <pc:spChg chg="mod">
          <ac:chgData name="Dimitri Desmidt" userId="64dfcb71-c89a-4eed-a7b2-a6b8697ca05d" providerId="ADAL" clId="{859B44AB-C903-CA46-9675-1650459D9B74}" dt="2022-06-07T23:48:42.921" v="1372"/>
          <ac:spMkLst>
            <pc:docMk/>
            <pc:sldMk cId="3459858911" sldId="2702"/>
            <ac:spMk id="37" creationId="{96E5DF2C-E333-C860-D557-90A78D68F914}"/>
          </ac:spMkLst>
        </pc:spChg>
        <pc:spChg chg="add del mod">
          <ac:chgData name="Dimitri Desmidt" userId="64dfcb71-c89a-4eed-a7b2-a6b8697ca05d" providerId="ADAL" clId="{859B44AB-C903-CA46-9675-1650459D9B74}" dt="2022-06-08T02:00:08.107" v="2143" actId="478"/>
          <ac:spMkLst>
            <pc:docMk/>
            <pc:sldMk cId="3459858911" sldId="2702"/>
            <ac:spMk id="38" creationId="{3EBCBD07-55E8-D25D-9B93-8EEC2E89FABA}"/>
          </ac:spMkLst>
        </pc:spChg>
        <pc:grpChg chg="add mod">
          <ac:chgData name="Dimitri Desmidt" userId="64dfcb71-c89a-4eed-a7b2-a6b8697ca05d" providerId="ADAL" clId="{859B44AB-C903-CA46-9675-1650459D9B74}" dt="2022-06-07T23:48:26.087" v="1369"/>
          <ac:grpSpMkLst>
            <pc:docMk/>
            <pc:sldMk cId="3459858911" sldId="2702"/>
            <ac:grpSpMk id="24" creationId="{8C01E64D-F508-AEAF-7431-25CE623FABC2}"/>
          </ac:grpSpMkLst>
        </pc:grpChg>
        <pc:grpChg chg="del mod">
          <ac:chgData name="Dimitri Desmidt" userId="64dfcb71-c89a-4eed-a7b2-a6b8697ca05d" providerId="ADAL" clId="{859B44AB-C903-CA46-9675-1650459D9B74}" dt="2022-06-07T23:48:25.676" v="1368" actId="478"/>
          <ac:grpSpMkLst>
            <pc:docMk/>
            <pc:sldMk cId="3459858911" sldId="2702"/>
            <ac:grpSpMk id="36" creationId="{AFE3E61E-28E5-8460-4989-A39DB4D0E281}"/>
          </ac:grpSpMkLst>
        </pc:grpChg>
        <pc:picChg chg="del">
          <ac:chgData name="Dimitri Desmidt" userId="64dfcb71-c89a-4eed-a7b2-a6b8697ca05d" providerId="ADAL" clId="{859B44AB-C903-CA46-9675-1650459D9B74}" dt="2022-06-08T00:26:03.653" v="1582" actId="478"/>
          <ac:picMkLst>
            <pc:docMk/>
            <pc:sldMk cId="3459858911" sldId="2702"/>
            <ac:picMk id="2" creationId="{513A08CE-C2E3-113F-38DE-38380B5E1C17}"/>
          </ac:picMkLst>
        </pc:picChg>
        <pc:picChg chg="del">
          <ac:chgData name="Dimitri Desmidt" userId="64dfcb71-c89a-4eed-a7b2-a6b8697ca05d" providerId="ADAL" clId="{859B44AB-C903-CA46-9675-1650459D9B74}" dt="2022-06-08T00:26:03.653" v="1582" actId="478"/>
          <ac:picMkLst>
            <pc:docMk/>
            <pc:sldMk cId="3459858911" sldId="2702"/>
            <ac:picMk id="3" creationId="{9F93216C-A25C-705D-F9E2-46BC34EA6C4F}"/>
          </ac:picMkLst>
        </pc:picChg>
        <pc:picChg chg="add mod">
          <ac:chgData name="Dimitri Desmidt" userId="64dfcb71-c89a-4eed-a7b2-a6b8697ca05d" providerId="ADAL" clId="{859B44AB-C903-CA46-9675-1650459D9B74}" dt="2022-06-08T00:26:04.100" v="1583"/>
          <ac:picMkLst>
            <pc:docMk/>
            <pc:sldMk cId="3459858911" sldId="2702"/>
            <ac:picMk id="23" creationId="{1E6A7993-0499-419B-E8AD-085763DD4BD8}"/>
          </ac:picMkLst>
        </pc:picChg>
        <pc:picChg chg="add mod">
          <ac:chgData name="Dimitri Desmidt" userId="64dfcb71-c89a-4eed-a7b2-a6b8697ca05d" providerId="ADAL" clId="{859B44AB-C903-CA46-9675-1650459D9B74}" dt="2022-06-08T00:26:04.100" v="1583"/>
          <ac:picMkLst>
            <pc:docMk/>
            <pc:sldMk cId="3459858911" sldId="2702"/>
            <ac:picMk id="36" creationId="{6886E8E0-CC48-D495-324B-3DF0A23D974A}"/>
          </ac:picMkLst>
        </pc:picChg>
        <pc:cxnChg chg="mod">
          <ac:chgData name="Dimitri Desmidt" userId="64dfcb71-c89a-4eed-a7b2-a6b8697ca05d" providerId="ADAL" clId="{859B44AB-C903-CA46-9675-1650459D9B74}" dt="2022-06-07T23:48:26.087" v="1369"/>
          <ac:cxnSpMkLst>
            <pc:docMk/>
            <pc:sldMk cId="3459858911" sldId="2702"/>
            <ac:cxnSpMk id="33" creationId="{BF3E00F9-425C-3014-C073-29B8C8A7DD0B}"/>
          </ac:cxnSpMkLst>
        </pc:cxnChg>
        <pc:cxnChg chg="mod">
          <ac:chgData name="Dimitri Desmidt" userId="64dfcb71-c89a-4eed-a7b2-a6b8697ca05d" providerId="ADAL" clId="{859B44AB-C903-CA46-9675-1650459D9B74}" dt="2022-06-07T23:48:26.087" v="1369"/>
          <ac:cxnSpMkLst>
            <pc:docMk/>
            <pc:sldMk cId="3459858911" sldId="2702"/>
            <ac:cxnSpMk id="34" creationId="{22D1E061-EB60-8495-3CE7-4B118F2FE363}"/>
          </ac:cxnSpMkLst>
        </pc:cxnChg>
      </pc:sldChg>
      <pc:sldChg chg="addSp delSp modSp mod">
        <pc:chgData name="Dimitri Desmidt" userId="64dfcb71-c89a-4eed-a7b2-a6b8697ca05d" providerId="ADAL" clId="{859B44AB-C903-CA46-9675-1650459D9B74}" dt="2022-06-08T02:00:24.801" v="2144" actId="478"/>
        <pc:sldMkLst>
          <pc:docMk/>
          <pc:sldMk cId="776368724" sldId="2703"/>
        </pc:sldMkLst>
        <pc:spChg chg="mod">
          <ac:chgData name="Dimitri Desmidt" userId="64dfcb71-c89a-4eed-a7b2-a6b8697ca05d" providerId="ADAL" clId="{859B44AB-C903-CA46-9675-1650459D9B74}" dt="2022-06-07T23:47:25.579" v="1366" actId="255"/>
          <ac:spMkLst>
            <pc:docMk/>
            <pc:sldMk cId="776368724" sldId="2703"/>
            <ac:spMk id="16" creationId="{BB5290AA-E508-623A-BCA7-0C752240FD6F}"/>
          </ac:spMkLst>
        </pc:spChg>
        <pc:spChg chg="add del mod">
          <ac:chgData name="Dimitri Desmidt" userId="64dfcb71-c89a-4eed-a7b2-a6b8697ca05d" providerId="ADAL" clId="{859B44AB-C903-CA46-9675-1650459D9B74}" dt="2022-06-07T23:48:29.849" v="1370" actId="478"/>
          <ac:spMkLst>
            <pc:docMk/>
            <pc:sldMk cId="776368724" sldId="2703"/>
            <ac:spMk id="22" creationId="{64940D50-3197-4C69-A741-58795CB099F4}"/>
          </ac:spMkLst>
        </pc:spChg>
        <pc:spChg chg="del">
          <ac:chgData name="Dimitri Desmidt" userId="64dfcb71-c89a-4eed-a7b2-a6b8697ca05d" providerId="ADAL" clId="{859B44AB-C903-CA46-9675-1650459D9B74}" dt="2022-05-25T18:48:54.784" v="691" actId="478"/>
          <ac:spMkLst>
            <pc:docMk/>
            <pc:sldMk cId="776368724" sldId="2703"/>
            <ac:spMk id="24" creationId="{5C1D9F6A-BCB8-CA1F-7F35-823EEFD3C6FA}"/>
          </ac:spMkLst>
        </pc:spChg>
        <pc:spChg chg="mod">
          <ac:chgData name="Dimitri Desmidt" userId="64dfcb71-c89a-4eed-a7b2-a6b8697ca05d" providerId="ADAL" clId="{859B44AB-C903-CA46-9675-1650459D9B74}" dt="2022-06-07T23:48:30.334" v="1371"/>
          <ac:spMkLst>
            <pc:docMk/>
            <pc:sldMk cId="776368724" sldId="2703"/>
            <ac:spMk id="24" creationId="{EBF6D35E-5234-E357-8931-F3B8798F2A9D}"/>
          </ac:spMkLst>
        </pc:spChg>
        <pc:spChg chg="mod">
          <ac:chgData name="Dimitri Desmidt" userId="64dfcb71-c89a-4eed-a7b2-a6b8697ca05d" providerId="ADAL" clId="{859B44AB-C903-CA46-9675-1650459D9B74}" dt="2022-06-07T23:48:30.334" v="1371"/>
          <ac:spMkLst>
            <pc:docMk/>
            <pc:sldMk cId="776368724" sldId="2703"/>
            <ac:spMk id="25" creationId="{7E46CB64-DEA4-E225-BDA7-C76790D51B58}"/>
          </ac:spMkLst>
        </pc:spChg>
        <pc:spChg chg="mod">
          <ac:chgData name="Dimitri Desmidt" userId="64dfcb71-c89a-4eed-a7b2-a6b8697ca05d" providerId="ADAL" clId="{859B44AB-C903-CA46-9675-1650459D9B74}" dt="2022-06-07T23:48:30.334" v="1371"/>
          <ac:spMkLst>
            <pc:docMk/>
            <pc:sldMk cId="776368724" sldId="2703"/>
            <ac:spMk id="26" creationId="{940A299D-BEDB-0597-FB74-0D71738903BE}"/>
          </ac:spMkLst>
        </pc:spChg>
        <pc:spChg chg="mod">
          <ac:chgData name="Dimitri Desmidt" userId="64dfcb71-c89a-4eed-a7b2-a6b8697ca05d" providerId="ADAL" clId="{859B44AB-C903-CA46-9675-1650459D9B74}" dt="2022-06-07T23:48:30.334" v="1371"/>
          <ac:spMkLst>
            <pc:docMk/>
            <pc:sldMk cId="776368724" sldId="2703"/>
            <ac:spMk id="27" creationId="{56F800F4-3EE9-CDB8-8EB6-3EEC6AA2343F}"/>
          </ac:spMkLst>
        </pc:spChg>
        <pc:spChg chg="mod">
          <ac:chgData name="Dimitri Desmidt" userId="64dfcb71-c89a-4eed-a7b2-a6b8697ca05d" providerId="ADAL" clId="{859B44AB-C903-CA46-9675-1650459D9B74}" dt="2022-06-07T23:48:30.334" v="1371"/>
          <ac:spMkLst>
            <pc:docMk/>
            <pc:sldMk cId="776368724" sldId="2703"/>
            <ac:spMk id="28" creationId="{99018834-B95C-26BF-006B-E7F3AF49EB90}"/>
          </ac:spMkLst>
        </pc:spChg>
        <pc:spChg chg="mod">
          <ac:chgData name="Dimitri Desmidt" userId="64dfcb71-c89a-4eed-a7b2-a6b8697ca05d" providerId="ADAL" clId="{859B44AB-C903-CA46-9675-1650459D9B74}" dt="2022-06-07T23:48:30.334" v="1371"/>
          <ac:spMkLst>
            <pc:docMk/>
            <pc:sldMk cId="776368724" sldId="2703"/>
            <ac:spMk id="34" creationId="{32BC9DC7-B3C4-A250-D0B0-52B6719243A8}"/>
          </ac:spMkLst>
        </pc:spChg>
        <pc:spChg chg="mod">
          <ac:chgData name="Dimitri Desmidt" userId="64dfcb71-c89a-4eed-a7b2-a6b8697ca05d" providerId="ADAL" clId="{859B44AB-C903-CA46-9675-1650459D9B74}" dt="2022-06-07T23:48:53.199" v="1373"/>
          <ac:spMkLst>
            <pc:docMk/>
            <pc:sldMk cId="776368724" sldId="2703"/>
            <ac:spMk id="35" creationId="{EA7AA586-9A79-220B-5316-CA123D8FC069}"/>
          </ac:spMkLst>
        </pc:spChg>
        <pc:spChg chg="add del mod">
          <ac:chgData name="Dimitri Desmidt" userId="64dfcb71-c89a-4eed-a7b2-a6b8697ca05d" providerId="ADAL" clId="{859B44AB-C903-CA46-9675-1650459D9B74}" dt="2022-06-08T02:00:24.801" v="2144" actId="478"/>
          <ac:spMkLst>
            <pc:docMk/>
            <pc:sldMk cId="776368724" sldId="2703"/>
            <ac:spMk id="37" creationId="{B4288060-EC95-5291-BF48-E5D8FD706795}"/>
          </ac:spMkLst>
        </pc:spChg>
        <pc:grpChg chg="add mod">
          <ac:chgData name="Dimitri Desmidt" userId="64dfcb71-c89a-4eed-a7b2-a6b8697ca05d" providerId="ADAL" clId="{859B44AB-C903-CA46-9675-1650459D9B74}" dt="2022-06-07T23:48:30.334" v="1371"/>
          <ac:grpSpMkLst>
            <pc:docMk/>
            <pc:sldMk cId="776368724" sldId="2703"/>
            <ac:grpSpMk id="23" creationId="{743E818C-2599-54FA-DCE9-CB6ED0F959F2}"/>
          </ac:grpSpMkLst>
        </pc:grpChg>
        <pc:grpChg chg="del">
          <ac:chgData name="Dimitri Desmidt" userId="64dfcb71-c89a-4eed-a7b2-a6b8697ca05d" providerId="ADAL" clId="{859B44AB-C903-CA46-9675-1650459D9B74}" dt="2022-06-07T23:48:29.849" v="1370" actId="478"/>
          <ac:grpSpMkLst>
            <pc:docMk/>
            <pc:sldMk cId="776368724" sldId="2703"/>
            <ac:grpSpMk id="36" creationId="{AFE3E61E-28E5-8460-4989-A39DB4D0E281}"/>
          </ac:grpSpMkLst>
        </pc:grpChg>
        <pc:picChg chg="del">
          <ac:chgData name="Dimitri Desmidt" userId="64dfcb71-c89a-4eed-a7b2-a6b8697ca05d" providerId="ADAL" clId="{859B44AB-C903-CA46-9675-1650459D9B74}" dt="2022-06-08T00:26:07.651" v="1584" actId="478"/>
          <ac:picMkLst>
            <pc:docMk/>
            <pc:sldMk cId="776368724" sldId="2703"/>
            <ac:picMk id="2" creationId="{513A08CE-C2E3-113F-38DE-38380B5E1C17}"/>
          </ac:picMkLst>
        </pc:picChg>
        <pc:picChg chg="del">
          <ac:chgData name="Dimitri Desmidt" userId="64dfcb71-c89a-4eed-a7b2-a6b8697ca05d" providerId="ADAL" clId="{859B44AB-C903-CA46-9675-1650459D9B74}" dt="2022-06-08T00:26:07.651" v="1584" actId="478"/>
          <ac:picMkLst>
            <pc:docMk/>
            <pc:sldMk cId="776368724" sldId="2703"/>
            <ac:picMk id="3" creationId="{9F93216C-A25C-705D-F9E2-46BC34EA6C4F}"/>
          </ac:picMkLst>
        </pc:picChg>
        <pc:picChg chg="add mod">
          <ac:chgData name="Dimitri Desmidt" userId="64dfcb71-c89a-4eed-a7b2-a6b8697ca05d" providerId="ADAL" clId="{859B44AB-C903-CA46-9675-1650459D9B74}" dt="2022-06-08T00:26:08.057" v="1585"/>
          <ac:picMkLst>
            <pc:docMk/>
            <pc:sldMk cId="776368724" sldId="2703"/>
            <ac:picMk id="36" creationId="{6E83E709-6565-F33B-A447-98CBD97F8148}"/>
          </ac:picMkLst>
        </pc:picChg>
        <pc:picChg chg="add mod">
          <ac:chgData name="Dimitri Desmidt" userId="64dfcb71-c89a-4eed-a7b2-a6b8697ca05d" providerId="ADAL" clId="{859B44AB-C903-CA46-9675-1650459D9B74}" dt="2022-06-08T00:26:08.057" v="1585"/>
          <ac:picMkLst>
            <pc:docMk/>
            <pc:sldMk cId="776368724" sldId="2703"/>
            <ac:picMk id="38" creationId="{E54F2B87-4C28-39C0-AED4-B615D126A5FB}"/>
          </ac:picMkLst>
        </pc:picChg>
        <pc:cxnChg chg="mod">
          <ac:chgData name="Dimitri Desmidt" userId="64dfcb71-c89a-4eed-a7b2-a6b8697ca05d" providerId="ADAL" clId="{859B44AB-C903-CA46-9675-1650459D9B74}" dt="2022-06-07T23:48:30.334" v="1371"/>
          <ac:cxnSpMkLst>
            <pc:docMk/>
            <pc:sldMk cId="776368724" sldId="2703"/>
            <ac:cxnSpMk id="32" creationId="{3C4E012E-4378-D02A-0668-50CE2B7A4960}"/>
          </ac:cxnSpMkLst>
        </pc:cxnChg>
        <pc:cxnChg chg="mod">
          <ac:chgData name="Dimitri Desmidt" userId="64dfcb71-c89a-4eed-a7b2-a6b8697ca05d" providerId="ADAL" clId="{859B44AB-C903-CA46-9675-1650459D9B74}" dt="2022-06-07T23:48:30.334" v="1371"/>
          <ac:cxnSpMkLst>
            <pc:docMk/>
            <pc:sldMk cId="776368724" sldId="2703"/>
            <ac:cxnSpMk id="33" creationId="{4D382DE4-9D7A-AA27-0C7C-5FC998791A48}"/>
          </ac:cxnSpMkLst>
        </pc:cxnChg>
      </pc:sldChg>
      <pc:sldChg chg="addSp delSp modSp add mod modNotes modNotesTx">
        <pc:chgData name="Dimitri Desmidt" userId="64dfcb71-c89a-4eed-a7b2-a6b8697ca05d" providerId="ADAL" clId="{859B44AB-C903-CA46-9675-1650459D9B74}" dt="2022-06-08T18:01:10.595" v="2450" actId="20577"/>
        <pc:sldMkLst>
          <pc:docMk/>
          <pc:sldMk cId="3132248136" sldId="2704"/>
        </pc:sldMkLst>
        <pc:spChg chg="mod">
          <ac:chgData name="Dimitri Desmidt" userId="64dfcb71-c89a-4eed-a7b2-a6b8697ca05d" providerId="ADAL" clId="{859B44AB-C903-CA46-9675-1650459D9B74}" dt="2022-06-08T18:01:08.316" v="2448" actId="20577"/>
          <ac:spMkLst>
            <pc:docMk/>
            <pc:sldMk cId="3132248136" sldId="2704"/>
            <ac:spMk id="5" creationId="{71E49EF9-5903-67A9-F00E-7FD5107CA3F8}"/>
          </ac:spMkLst>
        </pc:spChg>
        <pc:spChg chg="mod">
          <ac:chgData name="Dimitri Desmidt" userId="64dfcb71-c89a-4eed-a7b2-a6b8697ca05d" providerId="ADAL" clId="{859B44AB-C903-CA46-9675-1650459D9B74}" dt="2022-06-08T18:01:10.595" v="2450" actId="20577"/>
          <ac:spMkLst>
            <pc:docMk/>
            <pc:sldMk cId="3132248136" sldId="2704"/>
            <ac:spMk id="6" creationId="{8E040CFE-76CF-C1D0-FFA1-7DB5046DE8D2}"/>
          </ac:spMkLst>
        </pc:spChg>
        <pc:spChg chg="mod">
          <ac:chgData name="Dimitri Desmidt" userId="64dfcb71-c89a-4eed-a7b2-a6b8697ca05d" providerId="ADAL" clId="{859B44AB-C903-CA46-9675-1650459D9B74}" dt="2022-06-08T00:32:03.419" v="1634" actId="14100"/>
          <ac:spMkLst>
            <pc:docMk/>
            <pc:sldMk cId="3132248136" sldId="2704"/>
            <ac:spMk id="30" creationId="{C846A7B9-C495-2886-80A0-4005554206FE}"/>
          </ac:spMkLst>
        </pc:spChg>
        <pc:spChg chg="mod">
          <ac:chgData name="Dimitri Desmidt" userId="64dfcb71-c89a-4eed-a7b2-a6b8697ca05d" providerId="ADAL" clId="{859B44AB-C903-CA46-9675-1650459D9B74}" dt="2022-06-08T17:58:22.576" v="2414"/>
          <ac:spMkLst>
            <pc:docMk/>
            <pc:sldMk cId="3132248136" sldId="2704"/>
            <ac:spMk id="44" creationId="{68249D40-1B38-7F80-A90B-7E85B5E122B5}"/>
          </ac:spMkLst>
        </pc:spChg>
        <pc:spChg chg="mod">
          <ac:chgData name="Dimitri Desmidt" userId="64dfcb71-c89a-4eed-a7b2-a6b8697ca05d" providerId="ADAL" clId="{859B44AB-C903-CA46-9675-1650459D9B74}" dt="2022-06-08T01:30:48.080" v="1739"/>
          <ac:spMkLst>
            <pc:docMk/>
            <pc:sldMk cId="3132248136" sldId="2704"/>
            <ac:spMk id="46" creationId="{5338B2A1-716F-ADC5-6AB8-6555865365FA}"/>
          </ac:spMkLst>
        </pc:spChg>
        <pc:picChg chg="add mod">
          <ac:chgData name="Dimitri Desmidt" userId="64dfcb71-c89a-4eed-a7b2-a6b8697ca05d" providerId="ADAL" clId="{859B44AB-C903-CA46-9675-1650459D9B74}" dt="2022-06-08T00:27:42.245" v="1592" actId="1076"/>
          <ac:picMkLst>
            <pc:docMk/>
            <pc:sldMk cId="3132248136" sldId="2704"/>
            <ac:picMk id="2" creationId="{BBDE3A84-E34B-61D5-CF1A-8AEE508CE38C}"/>
          </ac:picMkLst>
        </pc:picChg>
        <pc:picChg chg="add mod">
          <ac:chgData name="Dimitri Desmidt" userId="64dfcb71-c89a-4eed-a7b2-a6b8697ca05d" providerId="ADAL" clId="{859B44AB-C903-CA46-9675-1650459D9B74}" dt="2022-06-08T00:27:39.928" v="1591" actId="1076"/>
          <ac:picMkLst>
            <pc:docMk/>
            <pc:sldMk cId="3132248136" sldId="2704"/>
            <ac:picMk id="3" creationId="{A27EADFA-30F0-0659-BA33-CBDB8C1DE4E9}"/>
          </ac:picMkLst>
        </pc:picChg>
        <pc:picChg chg="add del mod">
          <ac:chgData name="Dimitri Desmidt" userId="64dfcb71-c89a-4eed-a7b2-a6b8697ca05d" providerId="ADAL" clId="{859B44AB-C903-CA46-9675-1650459D9B74}" dt="2022-06-08T17:42:39.345" v="2329" actId="478"/>
          <ac:picMkLst>
            <pc:docMk/>
            <pc:sldMk cId="3132248136" sldId="2704"/>
            <ac:picMk id="4" creationId="{FA9E8303-1686-6ACF-3661-2C181F840F32}"/>
          </ac:picMkLst>
        </pc:picChg>
        <pc:picChg chg="del">
          <ac:chgData name="Dimitri Desmidt" userId="64dfcb71-c89a-4eed-a7b2-a6b8697ca05d" providerId="ADAL" clId="{859B44AB-C903-CA46-9675-1650459D9B74}" dt="2022-06-08T00:27:36.274" v="1590" actId="478"/>
          <ac:picMkLst>
            <pc:docMk/>
            <pc:sldMk cId="3132248136" sldId="2704"/>
            <ac:picMk id="7" creationId="{F0686792-EA36-F451-A739-E498A5EFAC02}"/>
          </ac:picMkLst>
        </pc:picChg>
        <pc:picChg chg="del">
          <ac:chgData name="Dimitri Desmidt" userId="64dfcb71-c89a-4eed-a7b2-a6b8697ca05d" providerId="ADAL" clId="{859B44AB-C903-CA46-9675-1650459D9B74}" dt="2022-06-08T00:27:36.274" v="1590" actId="478"/>
          <ac:picMkLst>
            <pc:docMk/>
            <pc:sldMk cId="3132248136" sldId="2704"/>
            <ac:picMk id="8" creationId="{E0EBAEAB-F18F-6316-9587-F5CD0A550451}"/>
          </ac:picMkLst>
        </pc:picChg>
        <pc:picChg chg="del">
          <ac:chgData name="Dimitri Desmidt" userId="64dfcb71-c89a-4eed-a7b2-a6b8697ca05d" providerId="ADAL" clId="{859B44AB-C903-CA46-9675-1650459D9B74}" dt="2022-06-08T01:17:53.921" v="1669" actId="478"/>
          <ac:picMkLst>
            <pc:docMk/>
            <pc:sldMk cId="3132248136" sldId="2704"/>
            <ac:picMk id="45" creationId="{A338EEA1-8270-0B9D-4F8B-C8E81DE54AD3}"/>
          </ac:picMkLst>
        </pc:picChg>
      </pc:sldChg>
      <pc:sldChg chg="addSp delSp modSp add del mod modNotesTx">
        <pc:chgData name="Dimitri Desmidt" userId="64dfcb71-c89a-4eed-a7b2-a6b8697ca05d" providerId="ADAL" clId="{859B44AB-C903-CA46-9675-1650459D9B74}" dt="2022-06-08T01:34:23.427" v="1800" actId="2696"/>
        <pc:sldMkLst>
          <pc:docMk/>
          <pc:sldMk cId="3821602397" sldId="2705"/>
        </pc:sldMkLst>
        <pc:spChg chg="add del mod">
          <ac:chgData name="Dimitri Desmidt" userId="64dfcb71-c89a-4eed-a7b2-a6b8697ca05d" providerId="ADAL" clId="{859B44AB-C903-CA46-9675-1650459D9B74}" dt="2022-06-08T01:19:39.459" v="1686"/>
          <ac:spMkLst>
            <pc:docMk/>
            <pc:sldMk cId="3821602397" sldId="2705"/>
            <ac:spMk id="4" creationId="{5AE5F628-C53F-A0EF-7F18-9AC02F23CF23}"/>
          </ac:spMkLst>
        </pc:spChg>
        <pc:spChg chg="mod">
          <ac:chgData name="Dimitri Desmidt" userId="64dfcb71-c89a-4eed-a7b2-a6b8697ca05d" providerId="ADAL" clId="{859B44AB-C903-CA46-9675-1650459D9B74}" dt="2022-06-08T00:14:40.945" v="1521"/>
          <ac:spMkLst>
            <pc:docMk/>
            <pc:sldMk cId="3821602397" sldId="2705"/>
            <ac:spMk id="5" creationId="{71E49EF9-5903-67A9-F00E-7FD5107CA3F8}"/>
          </ac:spMkLst>
        </pc:spChg>
        <pc:spChg chg="add del mod">
          <ac:chgData name="Dimitri Desmidt" userId="64dfcb71-c89a-4eed-a7b2-a6b8697ca05d" providerId="ADAL" clId="{859B44AB-C903-CA46-9675-1650459D9B74}" dt="2022-06-08T01:19:42.252" v="1688"/>
          <ac:spMkLst>
            <pc:docMk/>
            <pc:sldMk cId="3821602397" sldId="2705"/>
            <ac:spMk id="10" creationId="{B4F44317-4DAC-0C7D-44B9-D15D803E4C10}"/>
          </ac:spMkLst>
        </pc:spChg>
        <pc:spChg chg="del">
          <ac:chgData name="Dimitri Desmidt" userId="64dfcb71-c89a-4eed-a7b2-a6b8697ca05d" providerId="ADAL" clId="{859B44AB-C903-CA46-9675-1650459D9B74}" dt="2022-06-08T01:19:11.645" v="1676" actId="478"/>
          <ac:spMkLst>
            <pc:docMk/>
            <pc:sldMk cId="3821602397" sldId="2705"/>
            <ac:spMk id="23" creationId="{D70B33C9-2B67-96C4-323B-E923C57B95A2}"/>
          </ac:spMkLst>
        </pc:spChg>
        <pc:spChg chg="del">
          <ac:chgData name="Dimitri Desmidt" userId="64dfcb71-c89a-4eed-a7b2-a6b8697ca05d" providerId="ADAL" clId="{859B44AB-C903-CA46-9675-1650459D9B74}" dt="2022-06-08T01:19:11.645" v="1676" actId="478"/>
          <ac:spMkLst>
            <pc:docMk/>
            <pc:sldMk cId="3821602397" sldId="2705"/>
            <ac:spMk id="24" creationId="{BA359D05-6199-43C9-9BF9-ABE11119AF6A}"/>
          </ac:spMkLst>
        </pc:spChg>
        <pc:spChg chg="mod">
          <ac:chgData name="Dimitri Desmidt" userId="64dfcb71-c89a-4eed-a7b2-a6b8697ca05d" providerId="ADAL" clId="{859B44AB-C903-CA46-9675-1650459D9B74}" dt="2022-06-08T01:19:12.122" v="1677"/>
          <ac:spMkLst>
            <pc:docMk/>
            <pc:sldMk cId="3821602397" sldId="2705"/>
            <ac:spMk id="28" creationId="{9B411CB8-D3E1-438F-2D7E-9423DEDE7D4E}"/>
          </ac:spMkLst>
        </pc:spChg>
        <pc:spChg chg="mod">
          <ac:chgData name="Dimitri Desmidt" userId="64dfcb71-c89a-4eed-a7b2-a6b8697ca05d" providerId="ADAL" clId="{859B44AB-C903-CA46-9675-1650459D9B74}" dt="2022-06-08T00:32:15.188" v="1636" actId="14100"/>
          <ac:spMkLst>
            <pc:docMk/>
            <pc:sldMk cId="3821602397" sldId="2705"/>
            <ac:spMk id="30" creationId="{C846A7B9-C495-2886-80A0-4005554206FE}"/>
          </ac:spMkLst>
        </pc:spChg>
        <pc:spChg chg="mod">
          <ac:chgData name="Dimitri Desmidt" userId="64dfcb71-c89a-4eed-a7b2-a6b8697ca05d" providerId="ADAL" clId="{859B44AB-C903-CA46-9675-1650459D9B74}" dt="2022-06-08T01:20:41.919" v="1702"/>
          <ac:spMkLst>
            <pc:docMk/>
            <pc:sldMk cId="3821602397" sldId="2705"/>
            <ac:spMk id="32" creationId="{97FC0DC6-1FE0-DAC3-219F-0C698AA055F1}"/>
          </ac:spMkLst>
        </pc:spChg>
        <pc:spChg chg="mod">
          <ac:chgData name="Dimitri Desmidt" userId="64dfcb71-c89a-4eed-a7b2-a6b8697ca05d" providerId="ADAL" clId="{859B44AB-C903-CA46-9675-1650459D9B74}" dt="2022-06-08T01:19:12.122" v="1677"/>
          <ac:spMkLst>
            <pc:docMk/>
            <pc:sldMk cId="3821602397" sldId="2705"/>
            <ac:spMk id="33" creationId="{E1120BB8-DDEA-C1FD-EE1C-CA1B115E9FD7}"/>
          </ac:spMkLst>
        </pc:spChg>
        <pc:spChg chg="mod">
          <ac:chgData name="Dimitri Desmidt" userId="64dfcb71-c89a-4eed-a7b2-a6b8697ca05d" providerId="ADAL" clId="{859B44AB-C903-CA46-9675-1650459D9B74}" dt="2022-06-08T01:19:12.122" v="1677"/>
          <ac:spMkLst>
            <pc:docMk/>
            <pc:sldMk cId="3821602397" sldId="2705"/>
            <ac:spMk id="34" creationId="{F2FED58E-6363-6441-BAC0-DFF936CD389D}"/>
          </ac:spMkLst>
        </pc:spChg>
        <pc:spChg chg="mod">
          <ac:chgData name="Dimitri Desmidt" userId="64dfcb71-c89a-4eed-a7b2-a6b8697ca05d" providerId="ADAL" clId="{859B44AB-C903-CA46-9675-1650459D9B74}" dt="2022-06-08T01:19:12.122" v="1677"/>
          <ac:spMkLst>
            <pc:docMk/>
            <pc:sldMk cId="3821602397" sldId="2705"/>
            <ac:spMk id="35" creationId="{0F96FFB2-D4F4-C1BE-4A93-F79AC32B3C54}"/>
          </ac:spMkLst>
        </pc:spChg>
        <pc:spChg chg="mod">
          <ac:chgData name="Dimitri Desmidt" userId="64dfcb71-c89a-4eed-a7b2-a6b8697ca05d" providerId="ADAL" clId="{859B44AB-C903-CA46-9675-1650459D9B74}" dt="2022-06-08T01:19:12.122" v="1677"/>
          <ac:spMkLst>
            <pc:docMk/>
            <pc:sldMk cId="3821602397" sldId="2705"/>
            <ac:spMk id="37" creationId="{F7F36403-6860-6C5F-AEE9-91A6A75731C6}"/>
          </ac:spMkLst>
        </pc:spChg>
        <pc:spChg chg="mod">
          <ac:chgData name="Dimitri Desmidt" userId="64dfcb71-c89a-4eed-a7b2-a6b8697ca05d" providerId="ADAL" clId="{859B44AB-C903-CA46-9675-1650459D9B74}" dt="2022-06-08T01:19:12.122" v="1677"/>
          <ac:spMkLst>
            <pc:docMk/>
            <pc:sldMk cId="3821602397" sldId="2705"/>
            <ac:spMk id="40" creationId="{C9AA91D3-66CE-7BA0-8E99-38851C6344DB}"/>
          </ac:spMkLst>
        </pc:spChg>
        <pc:spChg chg="mod">
          <ac:chgData name="Dimitri Desmidt" userId="64dfcb71-c89a-4eed-a7b2-a6b8697ca05d" providerId="ADAL" clId="{859B44AB-C903-CA46-9675-1650459D9B74}" dt="2022-06-08T01:19:12.122" v="1677"/>
          <ac:spMkLst>
            <pc:docMk/>
            <pc:sldMk cId="3821602397" sldId="2705"/>
            <ac:spMk id="41" creationId="{E95DCE3E-0BD8-62F9-0895-3141B225077B}"/>
          </ac:spMkLst>
        </pc:spChg>
        <pc:spChg chg="add mod">
          <ac:chgData name="Dimitri Desmidt" userId="64dfcb71-c89a-4eed-a7b2-a6b8697ca05d" providerId="ADAL" clId="{859B44AB-C903-CA46-9675-1650459D9B74}" dt="2022-06-08T01:20:06.474" v="1695" actId="20577"/>
          <ac:spMkLst>
            <pc:docMk/>
            <pc:sldMk cId="3821602397" sldId="2705"/>
            <ac:spMk id="43" creationId="{333A3029-0376-7EBC-EA69-3E673EC76BD7}"/>
          </ac:spMkLst>
        </pc:spChg>
        <pc:spChg chg="add mod">
          <ac:chgData name="Dimitri Desmidt" userId="64dfcb71-c89a-4eed-a7b2-a6b8697ca05d" providerId="ADAL" clId="{859B44AB-C903-CA46-9675-1650459D9B74}" dt="2022-06-08T01:19:12.122" v="1677"/>
          <ac:spMkLst>
            <pc:docMk/>
            <pc:sldMk cId="3821602397" sldId="2705"/>
            <ac:spMk id="44" creationId="{E4FD5734-5774-F890-2C20-D06FBAAE9332}"/>
          </ac:spMkLst>
        </pc:spChg>
        <pc:grpChg chg="add mod">
          <ac:chgData name="Dimitri Desmidt" userId="64dfcb71-c89a-4eed-a7b2-a6b8697ca05d" providerId="ADAL" clId="{859B44AB-C903-CA46-9675-1650459D9B74}" dt="2022-06-08T01:19:12.122" v="1677"/>
          <ac:grpSpMkLst>
            <pc:docMk/>
            <pc:sldMk cId="3821602397" sldId="2705"/>
            <ac:grpSpMk id="27" creationId="{2A515938-61EB-C724-A1DC-7B3E79C020D5}"/>
          </ac:grpSpMkLst>
        </pc:grpChg>
        <pc:grpChg chg="del">
          <ac:chgData name="Dimitri Desmidt" userId="64dfcb71-c89a-4eed-a7b2-a6b8697ca05d" providerId="ADAL" clId="{859B44AB-C903-CA46-9675-1650459D9B74}" dt="2022-06-08T01:19:11.645" v="1676" actId="478"/>
          <ac:grpSpMkLst>
            <pc:docMk/>
            <pc:sldMk cId="3821602397" sldId="2705"/>
            <ac:grpSpMk id="36" creationId="{AFE3E61E-28E5-8460-4989-A39DB4D0E281}"/>
          </ac:grpSpMkLst>
        </pc:grpChg>
        <pc:graphicFrameChg chg="add del mod">
          <ac:chgData name="Dimitri Desmidt" userId="64dfcb71-c89a-4eed-a7b2-a6b8697ca05d" providerId="ADAL" clId="{859B44AB-C903-CA46-9675-1650459D9B74}" dt="2022-06-08T01:19:39.459" v="1686"/>
          <ac:graphicFrameMkLst>
            <pc:docMk/>
            <pc:sldMk cId="3821602397" sldId="2705"/>
            <ac:graphicFrameMk id="3" creationId="{40B2E245-622A-F894-B0C1-FE1E9EC2AD2E}"/>
          </ac:graphicFrameMkLst>
        </pc:graphicFrameChg>
        <pc:graphicFrameChg chg="add del mod">
          <ac:chgData name="Dimitri Desmidt" userId="64dfcb71-c89a-4eed-a7b2-a6b8697ca05d" providerId="ADAL" clId="{859B44AB-C903-CA46-9675-1650459D9B74}" dt="2022-06-08T01:19:42.252" v="1688"/>
          <ac:graphicFrameMkLst>
            <pc:docMk/>
            <pc:sldMk cId="3821602397" sldId="2705"/>
            <ac:graphicFrameMk id="9" creationId="{807F6B0F-86DB-4C83-2A1A-C6527F3C5A1C}"/>
          </ac:graphicFrameMkLst>
        </pc:graphicFrameChg>
        <pc:picChg chg="del">
          <ac:chgData name="Dimitri Desmidt" userId="64dfcb71-c89a-4eed-a7b2-a6b8697ca05d" providerId="ADAL" clId="{859B44AB-C903-CA46-9675-1650459D9B74}" dt="2022-06-08T01:20:31.747" v="1699" actId="478"/>
          <ac:picMkLst>
            <pc:docMk/>
            <pc:sldMk cId="3821602397" sldId="2705"/>
            <ac:picMk id="2" creationId="{903930F7-8730-5F52-0BA1-CEF4D8342D7E}"/>
          </ac:picMkLst>
        </pc:picChg>
        <pc:picChg chg="del">
          <ac:chgData name="Dimitri Desmidt" userId="64dfcb71-c89a-4eed-a7b2-a6b8697ca05d" providerId="ADAL" clId="{859B44AB-C903-CA46-9675-1650459D9B74}" dt="2022-06-08T00:28:02.972" v="1597" actId="478"/>
          <ac:picMkLst>
            <pc:docMk/>
            <pc:sldMk cId="3821602397" sldId="2705"/>
            <ac:picMk id="7" creationId="{F0686792-EA36-F451-A739-E498A5EFAC02}"/>
          </ac:picMkLst>
        </pc:picChg>
        <pc:picChg chg="del">
          <ac:chgData name="Dimitri Desmidt" userId="64dfcb71-c89a-4eed-a7b2-a6b8697ca05d" providerId="ADAL" clId="{859B44AB-C903-CA46-9675-1650459D9B74}" dt="2022-06-08T00:28:02.972" v="1597" actId="478"/>
          <ac:picMkLst>
            <pc:docMk/>
            <pc:sldMk cId="3821602397" sldId="2705"/>
            <ac:picMk id="8" creationId="{E0EBAEAB-F18F-6316-9587-F5CD0A550451}"/>
          </ac:picMkLst>
        </pc:picChg>
        <pc:picChg chg="del">
          <ac:chgData name="Dimitri Desmidt" userId="64dfcb71-c89a-4eed-a7b2-a6b8697ca05d" providerId="ADAL" clId="{859B44AB-C903-CA46-9675-1650459D9B74}" dt="2022-06-08T01:19:11.645" v="1676" actId="478"/>
          <ac:picMkLst>
            <pc:docMk/>
            <pc:sldMk cId="3821602397" sldId="2705"/>
            <ac:picMk id="22" creationId="{4FCC8459-A727-79D2-1B7F-EE44A6987351}"/>
          </ac:picMkLst>
        </pc:picChg>
        <pc:picChg chg="add mod">
          <ac:chgData name="Dimitri Desmidt" userId="64dfcb71-c89a-4eed-a7b2-a6b8697ca05d" providerId="ADAL" clId="{859B44AB-C903-CA46-9675-1650459D9B74}" dt="2022-06-08T00:28:03.435" v="1598"/>
          <ac:picMkLst>
            <pc:docMk/>
            <pc:sldMk cId="3821602397" sldId="2705"/>
            <ac:picMk id="25" creationId="{51AEF184-AF9F-8E0D-F223-51ECA5B3910B}"/>
          </ac:picMkLst>
        </pc:picChg>
        <pc:picChg chg="add mod">
          <ac:chgData name="Dimitri Desmidt" userId="64dfcb71-c89a-4eed-a7b2-a6b8697ca05d" providerId="ADAL" clId="{859B44AB-C903-CA46-9675-1650459D9B74}" dt="2022-06-08T00:28:03.435" v="1598"/>
          <ac:picMkLst>
            <pc:docMk/>
            <pc:sldMk cId="3821602397" sldId="2705"/>
            <ac:picMk id="26" creationId="{047ECF21-B2E4-301A-A11E-AC3B1CC777BD}"/>
          </ac:picMkLst>
        </pc:picChg>
        <pc:picChg chg="add mod">
          <ac:chgData name="Dimitri Desmidt" userId="64dfcb71-c89a-4eed-a7b2-a6b8697ca05d" providerId="ADAL" clId="{859B44AB-C903-CA46-9675-1650459D9B74}" dt="2022-06-08T01:19:12.122" v="1677"/>
          <ac:picMkLst>
            <pc:docMk/>
            <pc:sldMk cId="3821602397" sldId="2705"/>
            <ac:picMk id="42" creationId="{450DFBF5-C2E9-7376-3164-226152633524}"/>
          </ac:picMkLst>
        </pc:picChg>
        <pc:cxnChg chg="mod">
          <ac:chgData name="Dimitri Desmidt" userId="64dfcb71-c89a-4eed-a7b2-a6b8697ca05d" providerId="ADAL" clId="{859B44AB-C903-CA46-9675-1650459D9B74}" dt="2022-06-08T01:19:12.122" v="1677"/>
          <ac:cxnSpMkLst>
            <pc:docMk/>
            <pc:sldMk cId="3821602397" sldId="2705"/>
            <ac:cxnSpMk id="38" creationId="{E37B53E3-CDA2-7740-09E7-1700C2D2F11C}"/>
          </ac:cxnSpMkLst>
        </pc:cxnChg>
        <pc:cxnChg chg="mod">
          <ac:chgData name="Dimitri Desmidt" userId="64dfcb71-c89a-4eed-a7b2-a6b8697ca05d" providerId="ADAL" clId="{859B44AB-C903-CA46-9675-1650459D9B74}" dt="2022-06-08T01:19:12.122" v="1677"/>
          <ac:cxnSpMkLst>
            <pc:docMk/>
            <pc:sldMk cId="3821602397" sldId="2705"/>
            <ac:cxnSpMk id="39" creationId="{20FCA9AC-F541-6BC7-378C-19899FF1019A}"/>
          </ac:cxnSpMkLst>
        </pc:cxnChg>
      </pc:sldChg>
      <pc:sldChg chg="addSp delSp modSp add del mod">
        <pc:chgData name="Dimitri Desmidt" userId="64dfcb71-c89a-4eed-a7b2-a6b8697ca05d" providerId="ADAL" clId="{859B44AB-C903-CA46-9675-1650459D9B74}" dt="2022-06-08T01:18:04.571" v="1675" actId="2696"/>
        <pc:sldMkLst>
          <pc:docMk/>
          <pc:sldMk cId="3644889864" sldId="2706"/>
        </pc:sldMkLst>
        <pc:spChg chg="mod">
          <ac:chgData name="Dimitri Desmidt" userId="64dfcb71-c89a-4eed-a7b2-a6b8697ca05d" providerId="ADAL" clId="{859B44AB-C903-CA46-9675-1650459D9B74}" dt="2022-06-08T00:14:43.144" v="1522"/>
          <ac:spMkLst>
            <pc:docMk/>
            <pc:sldMk cId="3644889864" sldId="2706"/>
            <ac:spMk id="5" creationId="{71E49EF9-5903-67A9-F00E-7FD5107CA3F8}"/>
          </ac:spMkLst>
        </pc:spChg>
        <pc:spChg chg="mod">
          <ac:chgData name="Dimitri Desmidt" userId="64dfcb71-c89a-4eed-a7b2-a6b8697ca05d" providerId="ADAL" clId="{859B44AB-C903-CA46-9675-1650459D9B74}" dt="2022-06-08T00:32:22.024" v="1638" actId="14100"/>
          <ac:spMkLst>
            <pc:docMk/>
            <pc:sldMk cId="3644889864" sldId="2706"/>
            <ac:spMk id="30" creationId="{C846A7B9-C495-2886-80A0-4005554206FE}"/>
          </ac:spMkLst>
        </pc:spChg>
        <pc:picChg chg="del">
          <ac:chgData name="Dimitri Desmidt" userId="64dfcb71-c89a-4eed-a7b2-a6b8697ca05d" providerId="ADAL" clId="{859B44AB-C903-CA46-9675-1650459D9B74}" dt="2022-06-08T00:27:55.916" v="1595" actId="478"/>
          <ac:picMkLst>
            <pc:docMk/>
            <pc:sldMk cId="3644889864" sldId="2706"/>
            <ac:picMk id="7" creationId="{F0686792-EA36-F451-A739-E498A5EFAC02}"/>
          </ac:picMkLst>
        </pc:picChg>
        <pc:picChg chg="del">
          <ac:chgData name="Dimitri Desmidt" userId="64dfcb71-c89a-4eed-a7b2-a6b8697ca05d" providerId="ADAL" clId="{859B44AB-C903-CA46-9675-1650459D9B74}" dt="2022-06-08T00:27:55.916" v="1595" actId="478"/>
          <ac:picMkLst>
            <pc:docMk/>
            <pc:sldMk cId="3644889864" sldId="2706"/>
            <ac:picMk id="8" creationId="{E0EBAEAB-F18F-6316-9587-F5CD0A550451}"/>
          </ac:picMkLst>
        </pc:picChg>
        <pc:picChg chg="add del mod">
          <ac:chgData name="Dimitri Desmidt" userId="64dfcb71-c89a-4eed-a7b2-a6b8697ca05d" providerId="ADAL" clId="{859B44AB-C903-CA46-9675-1650459D9B74}" dt="2022-06-08T00:27:52.783" v="1594"/>
          <ac:picMkLst>
            <pc:docMk/>
            <pc:sldMk cId="3644889864" sldId="2706"/>
            <ac:picMk id="26" creationId="{0B69C080-47FD-4408-290A-927120AE31E4}"/>
          </ac:picMkLst>
        </pc:picChg>
        <pc:picChg chg="add del mod">
          <ac:chgData name="Dimitri Desmidt" userId="64dfcb71-c89a-4eed-a7b2-a6b8697ca05d" providerId="ADAL" clId="{859B44AB-C903-CA46-9675-1650459D9B74}" dt="2022-06-08T00:27:52.783" v="1594"/>
          <ac:picMkLst>
            <pc:docMk/>
            <pc:sldMk cId="3644889864" sldId="2706"/>
            <ac:picMk id="28" creationId="{789543D4-BC42-85DA-635D-5E97871AD37B}"/>
          </ac:picMkLst>
        </pc:picChg>
        <pc:picChg chg="add mod">
          <ac:chgData name="Dimitri Desmidt" userId="64dfcb71-c89a-4eed-a7b2-a6b8697ca05d" providerId="ADAL" clId="{859B44AB-C903-CA46-9675-1650459D9B74}" dt="2022-06-08T00:27:56.364" v="1596"/>
          <ac:picMkLst>
            <pc:docMk/>
            <pc:sldMk cId="3644889864" sldId="2706"/>
            <ac:picMk id="33" creationId="{BB7FDF4A-1D23-A759-B205-B1F935A5A218}"/>
          </ac:picMkLst>
        </pc:picChg>
        <pc:picChg chg="add mod">
          <ac:chgData name="Dimitri Desmidt" userId="64dfcb71-c89a-4eed-a7b2-a6b8697ca05d" providerId="ADAL" clId="{859B44AB-C903-CA46-9675-1650459D9B74}" dt="2022-06-08T00:27:56.364" v="1596"/>
          <ac:picMkLst>
            <pc:docMk/>
            <pc:sldMk cId="3644889864" sldId="2706"/>
            <ac:picMk id="34" creationId="{5ED07A76-1782-1E5A-1E36-10D5EEC23E5E}"/>
          </ac:picMkLst>
        </pc:picChg>
      </pc:sldChg>
      <pc:sldChg chg="addSp delSp modSp add mod modNotes modNotesTx">
        <pc:chgData name="Dimitri Desmidt" userId="64dfcb71-c89a-4eed-a7b2-a6b8697ca05d" providerId="ADAL" clId="{859B44AB-C903-CA46-9675-1650459D9B74}" dt="2022-06-08T18:01:21.683" v="2460" actId="20577"/>
        <pc:sldMkLst>
          <pc:docMk/>
          <pc:sldMk cId="2752440093" sldId="2707"/>
        </pc:sldMkLst>
        <pc:spChg chg="mod">
          <ac:chgData name="Dimitri Desmidt" userId="64dfcb71-c89a-4eed-a7b2-a6b8697ca05d" providerId="ADAL" clId="{859B44AB-C903-CA46-9675-1650459D9B74}" dt="2022-06-08T18:01:21.683" v="2460" actId="20577"/>
          <ac:spMkLst>
            <pc:docMk/>
            <pc:sldMk cId="2752440093" sldId="2707"/>
            <ac:spMk id="5" creationId="{71E49EF9-5903-67A9-F00E-7FD5107CA3F8}"/>
          </ac:spMkLst>
        </pc:spChg>
        <pc:spChg chg="mod">
          <ac:chgData name="Dimitri Desmidt" userId="64dfcb71-c89a-4eed-a7b2-a6b8697ca05d" providerId="ADAL" clId="{859B44AB-C903-CA46-9675-1650459D9B74}" dt="2022-06-08T01:56:29.259" v="2098" actId="20577"/>
          <ac:spMkLst>
            <pc:docMk/>
            <pc:sldMk cId="2752440093" sldId="2707"/>
            <ac:spMk id="6" creationId="{8E040CFE-76CF-C1D0-FFA1-7DB5046DE8D2}"/>
          </ac:spMkLst>
        </pc:spChg>
        <pc:spChg chg="add mod">
          <ac:chgData name="Dimitri Desmidt" userId="64dfcb71-c89a-4eed-a7b2-a6b8697ca05d" providerId="ADAL" clId="{859B44AB-C903-CA46-9675-1650459D9B74}" dt="2022-06-08T17:58:22.576" v="2414"/>
          <ac:spMkLst>
            <pc:docMk/>
            <pc:sldMk cId="2752440093" sldId="2707"/>
            <ac:spMk id="7" creationId="{519F526D-EC53-1C91-59D8-FADF0F6C1ED6}"/>
          </ac:spMkLst>
        </pc:spChg>
        <pc:spChg chg="mod">
          <ac:chgData name="Dimitri Desmidt" userId="64dfcb71-c89a-4eed-a7b2-a6b8697ca05d" providerId="ADAL" clId="{859B44AB-C903-CA46-9675-1650459D9B74}" dt="2022-06-08T01:57:23.427" v="2114"/>
          <ac:spMkLst>
            <pc:docMk/>
            <pc:sldMk cId="2752440093" sldId="2707"/>
            <ac:spMk id="11" creationId="{18F30F75-F176-0D95-487B-B9F5B75FAD74}"/>
          </ac:spMkLst>
        </pc:spChg>
        <pc:spChg chg="mod">
          <ac:chgData name="Dimitri Desmidt" userId="64dfcb71-c89a-4eed-a7b2-a6b8697ca05d" providerId="ADAL" clId="{859B44AB-C903-CA46-9675-1650459D9B74}" dt="2022-06-08T01:57:34.463" v="2117" actId="14100"/>
          <ac:spMkLst>
            <pc:docMk/>
            <pc:sldMk cId="2752440093" sldId="2707"/>
            <ac:spMk id="12" creationId="{9DF671D1-032C-9CF9-2863-BC94A25BD50D}"/>
          </ac:spMkLst>
        </pc:spChg>
        <pc:spChg chg="mod">
          <ac:chgData name="Dimitri Desmidt" userId="64dfcb71-c89a-4eed-a7b2-a6b8697ca05d" providerId="ADAL" clId="{859B44AB-C903-CA46-9675-1650459D9B74}" dt="2022-06-08T01:57:23.427" v="2114"/>
          <ac:spMkLst>
            <pc:docMk/>
            <pc:sldMk cId="2752440093" sldId="2707"/>
            <ac:spMk id="14" creationId="{342F97BF-12F8-7C7A-CF29-33071C5726B6}"/>
          </ac:spMkLst>
        </pc:spChg>
        <pc:spChg chg="mod">
          <ac:chgData name="Dimitri Desmidt" userId="64dfcb71-c89a-4eed-a7b2-a6b8697ca05d" providerId="ADAL" clId="{859B44AB-C903-CA46-9675-1650459D9B74}" dt="2022-06-08T01:57:23.427" v="2114"/>
          <ac:spMkLst>
            <pc:docMk/>
            <pc:sldMk cId="2752440093" sldId="2707"/>
            <ac:spMk id="15" creationId="{02A264C4-3EA7-9218-9611-0DA603DCF2B9}"/>
          </ac:spMkLst>
        </pc:spChg>
        <pc:spChg chg="mod">
          <ac:chgData name="Dimitri Desmidt" userId="64dfcb71-c89a-4eed-a7b2-a6b8697ca05d" providerId="ADAL" clId="{859B44AB-C903-CA46-9675-1650459D9B74}" dt="2022-06-08T01:57:23.427" v="2114"/>
          <ac:spMkLst>
            <pc:docMk/>
            <pc:sldMk cId="2752440093" sldId="2707"/>
            <ac:spMk id="16" creationId="{BB5290AA-E508-623A-BCA7-0C752240FD6F}"/>
          </ac:spMkLst>
        </pc:spChg>
        <pc:spChg chg="mod">
          <ac:chgData name="Dimitri Desmidt" userId="64dfcb71-c89a-4eed-a7b2-a6b8697ca05d" providerId="ADAL" clId="{859B44AB-C903-CA46-9675-1650459D9B74}" dt="2022-06-08T01:57:23.427" v="2114"/>
          <ac:spMkLst>
            <pc:docMk/>
            <pc:sldMk cId="2752440093" sldId="2707"/>
            <ac:spMk id="19" creationId="{B5903389-C588-61C3-54B2-F167B8FE08B5}"/>
          </ac:spMkLst>
        </pc:spChg>
        <pc:spChg chg="mod">
          <ac:chgData name="Dimitri Desmidt" userId="64dfcb71-c89a-4eed-a7b2-a6b8697ca05d" providerId="ADAL" clId="{859B44AB-C903-CA46-9675-1650459D9B74}" dt="2022-06-08T01:57:29.400" v="2116" actId="20577"/>
          <ac:spMkLst>
            <pc:docMk/>
            <pc:sldMk cId="2752440093" sldId="2707"/>
            <ac:spMk id="20" creationId="{7F0DAF19-165B-0936-54D0-CC0099236F3D}"/>
          </ac:spMkLst>
        </pc:spChg>
        <pc:spChg chg="del mod">
          <ac:chgData name="Dimitri Desmidt" userId="64dfcb71-c89a-4eed-a7b2-a6b8697ca05d" providerId="ADAL" clId="{859B44AB-C903-CA46-9675-1650459D9B74}" dt="2022-06-08T02:00:39.451" v="2145" actId="478"/>
          <ac:spMkLst>
            <pc:docMk/>
            <pc:sldMk cId="2752440093" sldId="2707"/>
            <ac:spMk id="22" creationId="{48C64C69-AEFE-1A1A-3E8B-3D80B040E824}"/>
          </ac:spMkLst>
        </pc:spChg>
        <pc:spChg chg="mod">
          <ac:chgData name="Dimitri Desmidt" userId="64dfcb71-c89a-4eed-a7b2-a6b8697ca05d" providerId="ADAL" clId="{859B44AB-C903-CA46-9675-1650459D9B74}" dt="2022-06-08T02:01:09.516" v="2158" actId="20577"/>
          <ac:spMkLst>
            <pc:docMk/>
            <pc:sldMk cId="2752440093" sldId="2707"/>
            <ac:spMk id="29" creationId="{B5BD7830-1316-B509-59D3-2A2D153D9D23}"/>
          </ac:spMkLst>
        </pc:spChg>
        <pc:spChg chg="mod">
          <ac:chgData name="Dimitri Desmidt" userId="64dfcb71-c89a-4eed-a7b2-a6b8697ca05d" providerId="ADAL" clId="{859B44AB-C903-CA46-9675-1650459D9B74}" dt="2022-06-08T17:32:00.597" v="2325" actId="20577"/>
          <ac:spMkLst>
            <pc:docMk/>
            <pc:sldMk cId="2752440093" sldId="2707"/>
            <ac:spMk id="31" creationId="{B73A190D-95DC-E52E-9A3D-E947AE1741A6}"/>
          </ac:spMkLst>
        </pc:spChg>
        <pc:grpChg chg="mod">
          <ac:chgData name="Dimitri Desmidt" userId="64dfcb71-c89a-4eed-a7b2-a6b8697ca05d" providerId="ADAL" clId="{859B44AB-C903-CA46-9675-1650459D9B74}" dt="2022-06-08T01:59:18.274" v="2141" actId="1038"/>
          <ac:grpSpMkLst>
            <pc:docMk/>
            <pc:sldMk cId="2752440093" sldId="2707"/>
            <ac:grpSpMk id="36" creationId="{AFE3E61E-28E5-8460-4989-A39DB4D0E281}"/>
          </ac:grpSpMkLst>
        </pc:grpChg>
        <pc:picChg chg="del mod">
          <ac:chgData name="Dimitri Desmidt" userId="64dfcb71-c89a-4eed-a7b2-a6b8697ca05d" providerId="ADAL" clId="{859B44AB-C903-CA46-9675-1650459D9B74}" dt="2022-06-08T01:55:17.670" v="2064" actId="478"/>
          <ac:picMkLst>
            <pc:docMk/>
            <pc:sldMk cId="2752440093" sldId="2707"/>
            <ac:picMk id="2" creationId="{513A08CE-C2E3-113F-38DE-38380B5E1C17}"/>
          </ac:picMkLst>
        </pc:picChg>
        <pc:picChg chg="del mod">
          <ac:chgData name="Dimitri Desmidt" userId="64dfcb71-c89a-4eed-a7b2-a6b8697ca05d" providerId="ADAL" clId="{859B44AB-C903-CA46-9675-1650459D9B74}" dt="2022-06-08T01:55:17.670" v="2064" actId="478"/>
          <ac:picMkLst>
            <pc:docMk/>
            <pc:sldMk cId="2752440093" sldId="2707"/>
            <ac:picMk id="3" creationId="{9F93216C-A25C-705D-F9E2-46BC34EA6C4F}"/>
          </ac:picMkLst>
        </pc:picChg>
        <pc:picChg chg="add mod">
          <ac:chgData name="Dimitri Desmidt" userId="64dfcb71-c89a-4eed-a7b2-a6b8697ca05d" providerId="ADAL" clId="{859B44AB-C903-CA46-9675-1650459D9B74}" dt="2022-06-08T01:55:26.783" v="2068" actId="1076"/>
          <ac:picMkLst>
            <pc:docMk/>
            <pc:sldMk cId="2752440093" sldId="2707"/>
            <ac:picMk id="4" creationId="{DB31796D-65B8-C474-3C45-9E5BCC586EB5}"/>
          </ac:picMkLst>
        </pc:picChg>
        <pc:picChg chg="del">
          <ac:chgData name="Dimitri Desmidt" userId="64dfcb71-c89a-4eed-a7b2-a6b8697ca05d" providerId="ADAL" clId="{859B44AB-C903-CA46-9675-1650459D9B74}" dt="2022-06-08T01:56:11.451" v="2083" actId="478"/>
          <ac:picMkLst>
            <pc:docMk/>
            <pc:sldMk cId="2752440093" sldId="2707"/>
            <ac:picMk id="10" creationId="{B77FEAF5-B90C-18DF-E8D4-6E755EA5BEFA}"/>
          </ac:picMkLst>
        </pc:picChg>
        <pc:cxnChg chg="mod">
          <ac:chgData name="Dimitri Desmidt" userId="64dfcb71-c89a-4eed-a7b2-a6b8697ca05d" providerId="ADAL" clId="{859B44AB-C903-CA46-9675-1650459D9B74}" dt="2022-06-08T01:57:23.427" v="2114"/>
          <ac:cxnSpMkLst>
            <pc:docMk/>
            <pc:sldMk cId="2752440093" sldId="2707"/>
            <ac:cxnSpMk id="17" creationId="{C5245C97-08A6-1135-6368-D9D3337A0C10}"/>
          </ac:cxnSpMkLst>
        </pc:cxnChg>
        <pc:cxnChg chg="mod">
          <ac:chgData name="Dimitri Desmidt" userId="64dfcb71-c89a-4eed-a7b2-a6b8697ca05d" providerId="ADAL" clId="{859B44AB-C903-CA46-9675-1650459D9B74}" dt="2022-06-08T01:57:23.427" v="2114"/>
          <ac:cxnSpMkLst>
            <pc:docMk/>
            <pc:sldMk cId="2752440093" sldId="2707"/>
            <ac:cxnSpMk id="18" creationId="{5D4517C8-15DB-D78E-E639-21D9E33782E6}"/>
          </ac:cxnSpMkLst>
        </pc:cxnChg>
      </pc:sldChg>
      <pc:sldChg chg="delSp modSp add mod modNotes modNotesTx">
        <pc:chgData name="Dimitri Desmidt" userId="64dfcb71-c89a-4eed-a7b2-a6b8697ca05d" providerId="ADAL" clId="{859B44AB-C903-CA46-9675-1650459D9B74}" dt="2022-06-17T08:39:26.766" v="3036" actId="20577"/>
        <pc:sldMkLst>
          <pc:docMk/>
          <pc:sldMk cId="25281378" sldId="2708"/>
        </pc:sldMkLst>
        <pc:spChg chg="mod">
          <ac:chgData name="Dimitri Desmidt" userId="64dfcb71-c89a-4eed-a7b2-a6b8697ca05d" providerId="ADAL" clId="{859B44AB-C903-CA46-9675-1650459D9B74}" dt="2022-06-08T18:01:14.587" v="2452" actId="20577"/>
          <ac:spMkLst>
            <pc:docMk/>
            <pc:sldMk cId="25281378" sldId="2708"/>
            <ac:spMk id="5" creationId="{71E49EF9-5903-67A9-F00E-7FD5107CA3F8}"/>
          </ac:spMkLst>
        </pc:spChg>
        <pc:spChg chg="mod">
          <ac:chgData name="Dimitri Desmidt" userId="64dfcb71-c89a-4eed-a7b2-a6b8697ca05d" providerId="ADAL" clId="{859B44AB-C903-CA46-9675-1650459D9B74}" dt="2022-06-08T18:01:17.762" v="2458" actId="20577"/>
          <ac:spMkLst>
            <pc:docMk/>
            <pc:sldMk cId="25281378" sldId="2708"/>
            <ac:spMk id="6" creationId="{8E040CFE-76CF-C1D0-FFA1-7DB5046DE8D2}"/>
          </ac:spMkLst>
        </pc:spChg>
        <pc:spChg chg="mod">
          <ac:chgData name="Dimitri Desmidt" userId="64dfcb71-c89a-4eed-a7b2-a6b8697ca05d" providerId="ADAL" clId="{859B44AB-C903-CA46-9675-1650459D9B74}" dt="2022-06-08T17:44:20.161" v="2384" actId="14100"/>
          <ac:spMkLst>
            <pc:docMk/>
            <pc:sldMk cId="25281378" sldId="2708"/>
            <ac:spMk id="12" creationId="{9DF671D1-032C-9CF9-2863-BC94A25BD50D}"/>
          </ac:spMkLst>
        </pc:spChg>
        <pc:spChg chg="mod">
          <ac:chgData name="Dimitri Desmidt" userId="64dfcb71-c89a-4eed-a7b2-a6b8697ca05d" providerId="ADAL" clId="{859B44AB-C903-CA46-9675-1650459D9B74}" dt="2022-06-08T17:59:35.451" v="2440" actId="20577"/>
          <ac:spMkLst>
            <pc:docMk/>
            <pc:sldMk cId="25281378" sldId="2708"/>
            <ac:spMk id="20" creationId="{7F0DAF19-165B-0936-54D0-CC0099236F3D}"/>
          </ac:spMkLst>
        </pc:spChg>
        <pc:spChg chg="mod">
          <ac:chgData name="Dimitri Desmidt" userId="64dfcb71-c89a-4eed-a7b2-a6b8697ca05d" providerId="ADAL" clId="{859B44AB-C903-CA46-9675-1650459D9B74}" dt="2022-06-08T17:43:42.206" v="2367" actId="20577"/>
          <ac:spMkLst>
            <pc:docMk/>
            <pc:sldMk cId="25281378" sldId="2708"/>
            <ac:spMk id="31" creationId="{B73A190D-95DC-E52E-9A3D-E947AE1741A6}"/>
          </ac:spMkLst>
        </pc:spChg>
        <pc:spChg chg="mod">
          <ac:chgData name="Dimitri Desmidt" userId="64dfcb71-c89a-4eed-a7b2-a6b8697ca05d" providerId="ADAL" clId="{859B44AB-C903-CA46-9675-1650459D9B74}" dt="2022-06-17T08:39:26.766" v="3036" actId="20577"/>
          <ac:spMkLst>
            <pc:docMk/>
            <pc:sldMk cId="25281378" sldId="2708"/>
            <ac:spMk id="44" creationId="{68249D40-1B38-7F80-A90B-7E85B5E122B5}"/>
          </ac:spMkLst>
        </pc:spChg>
        <pc:spChg chg="mod">
          <ac:chgData name="Dimitri Desmidt" userId="64dfcb71-c89a-4eed-a7b2-a6b8697ca05d" providerId="ADAL" clId="{859B44AB-C903-CA46-9675-1650459D9B74}" dt="2022-06-08T18:00:29.859" v="2445"/>
          <ac:spMkLst>
            <pc:docMk/>
            <pc:sldMk cId="25281378" sldId="2708"/>
            <ac:spMk id="46" creationId="{5338B2A1-716F-ADC5-6AB8-6555865365FA}"/>
          </ac:spMkLst>
        </pc:spChg>
        <pc:picChg chg="mod">
          <ac:chgData name="Dimitri Desmidt" userId="64dfcb71-c89a-4eed-a7b2-a6b8697ca05d" providerId="ADAL" clId="{859B44AB-C903-CA46-9675-1650459D9B74}" dt="2022-06-08T17:44:25.060" v="2386" actId="1037"/>
          <ac:picMkLst>
            <pc:docMk/>
            <pc:sldMk cId="25281378" sldId="2708"/>
            <ac:picMk id="4" creationId="{FA9E8303-1686-6ACF-3661-2C181F840F32}"/>
          </ac:picMkLst>
        </pc:picChg>
        <pc:picChg chg="del mod">
          <ac:chgData name="Dimitri Desmidt" userId="64dfcb71-c89a-4eed-a7b2-a6b8697ca05d" providerId="ADAL" clId="{859B44AB-C903-CA46-9675-1650459D9B74}" dt="2022-06-08T17:42:50.956" v="2333" actId="478"/>
          <ac:picMkLst>
            <pc:docMk/>
            <pc:sldMk cId="25281378" sldId="2708"/>
            <ac:picMk id="37" creationId="{47BFA140-E54D-A08B-2F10-1EF150188F2C}"/>
          </ac:picMkLst>
        </pc:picChg>
        <pc:cxnChg chg="mod">
          <ac:chgData name="Dimitri Desmidt" userId="64dfcb71-c89a-4eed-a7b2-a6b8697ca05d" providerId="ADAL" clId="{859B44AB-C903-CA46-9675-1650459D9B74}" dt="2022-06-08T17:43:09.830" v="2336" actId="693"/>
          <ac:cxnSpMkLst>
            <pc:docMk/>
            <pc:sldMk cId="25281378" sldId="2708"/>
            <ac:cxnSpMk id="18" creationId="{5D4517C8-15DB-D78E-E639-21D9E33782E6}"/>
          </ac:cxnSpMkLst>
        </pc:cxnChg>
      </pc:sldChg>
      <pc:sldChg chg="modSp add del">
        <pc:chgData name="Dimitri Desmidt" userId="64dfcb71-c89a-4eed-a7b2-a6b8697ca05d" providerId="ADAL" clId="{859B44AB-C903-CA46-9675-1650459D9B74}" dt="2022-06-08T01:55:58.856" v="2081" actId="2696"/>
        <pc:sldMkLst>
          <pc:docMk/>
          <pc:sldMk cId="2464134005" sldId="2708"/>
        </pc:sldMkLst>
        <pc:spChg chg="mod">
          <ac:chgData name="Dimitri Desmidt" userId="64dfcb71-c89a-4eed-a7b2-a6b8697ca05d" providerId="ADAL" clId="{859B44AB-C903-CA46-9675-1650459D9B74}" dt="2022-06-08T00:14:48.556" v="1524"/>
          <ac:spMkLst>
            <pc:docMk/>
            <pc:sldMk cId="2464134005" sldId="2708"/>
            <ac:spMk id="5" creationId="{71E49EF9-5903-67A9-F00E-7FD5107CA3F8}"/>
          </ac:spMkLst>
        </pc:spChg>
      </pc:sldChg>
      <pc:sldChg chg="modSp add mod modNotesTx">
        <pc:chgData name="Dimitri Desmidt" userId="64dfcb71-c89a-4eed-a7b2-a6b8697ca05d" providerId="ADAL" clId="{859B44AB-C903-CA46-9675-1650459D9B74}" dt="2022-06-08T20:43:40.887" v="2550" actId="6549"/>
        <pc:sldMkLst>
          <pc:docMk/>
          <pc:sldMk cId="1763491575" sldId="2709"/>
        </pc:sldMkLst>
        <pc:spChg chg="mod">
          <ac:chgData name="Dimitri Desmidt" userId="64dfcb71-c89a-4eed-a7b2-a6b8697ca05d" providerId="ADAL" clId="{859B44AB-C903-CA46-9675-1650459D9B74}" dt="2022-06-08T18:37:07.010" v="2530" actId="20577"/>
          <ac:spMkLst>
            <pc:docMk/>
            <pc:sldMk cId="1763491575" sldId="2709"/>
            <ac:spMk id="5" creationId="{71E49EF9-5903-67A9-F00E-7FD5107CA3F8}"/>
          </ac:spMkLst>
        </pc:spChg>
        <pc:spChg chg="mod">
          <ac:chgData name="Dimitri Desmidt" userId="64dfcb71-c89a-4eed-a7b2-a6b8697ca05d" providerId="ADAL" clId="{859B44AB-C903-CA46-9675-1650459D9B74}" dt="2022-06-08T18:36:33.665" v="2524"/>
          <ac:spMkLst>
            <pc:docMk/>
            <pc:sldMk cId="1763491575" sldId="2709"/>
            <ac:spMk id="30" creationId="{C846A7B9-C495-2886-80A0-4005554206FE}"/>
          </ac:spMkLst>
        </pc:spChg>
        <pc:spChg chg="mod">
          <ac:chgData name="Dimitri Desmidt" userId="64dfcb71-c89a-4eed-a7b2-a6b8697ca05d" providerId="ADAL" clId="{859B44AB-C903-CA46-9675-1650459D9B74}" dt="2022-06-08T20:43:01.846" v="2549"/>
          <ac:spMkLst>
            <pc:docMk/>
            <pc:sldMk cId="1763491575" sldId="2709"/>
            <ac:spMk id="44" creationId="{68249D40-1B38-7F80-A90B-7E85B5E122B5}"/>
          </ac:spMkLst>
        </pc:spChg>
      </pc:sldChg>
      <pc:sldChg chg="modSp add del">
        <pc:chgData name="Dimitri Desmidt" userId="64dfcb71-c89a-4eed-a7b2-a6b8697ca05d" providerId="ADAL" clId="{859B44AB-C903-CA46-9675-1650459D9B74}" dt="2022-06-08T01:55:59.322" v="2082" actId="2696"/>
        <pc:sldMkLst>
          <pc:docMk/>
          <pc:sldMk cId="2526448330" sldId="2709"/>
        </pc:sldMkLst>
        <pc:spChg chg="mod">
          <ac:chgData name="Dimitri Desmidt" userId="64dfcb71-c89a-4eed-a7b2-a6b8697ca05d" providerId="ADAL" clId="{859B44AB-C903-CA46-9675-1650459D9B74}" dt="2022-06-08T00:14:51.288" v="1525"/>
          <ac:spMkLst>
            <pc:docMk/>
            <pc:sldMk cId="2526448330" sldId="2709"/>
            <ac:spMk id="5" creationId="{71E49EF9-5903-67A9-F00E-7FD5107CA3F8}"/>
          </ac:spMkLst>
        </pc:spChg>
      </pc:sldChg>
      <pc:sldChg chg="add del">
        <pc:chgData name="Dimitri Desmidt" userId="64dfcb71-c89a-4eed-a7b2-a6b8697ca05d" providerId="ADAL" clId="{859B44AB-C903-CA46-9675-1650459D9B74}" dt="2022-06-08T18:06:14.705" v="2465"/>
        <pc:sldMkLst>
          <pc:docMk/>
          <pc:sldMk cId="4186631522" sldId="2709"/>
        </pc:sldMkLst>
      </pc:sldChg>
      <pc:sldChg chg="modSp add mod modNotes modNotesTx">
        <pc:chgData name="Dimitri Desmidt" userId="64dfcb71-c89a-4eed-a7b2-a6b8697ca05d" providerId="ADAL" clId="{859B44AB-C903-CA46-9675-1650459D9B74}" dt="2022-06-17T08:39:05.302" v="3024" actId="20577"/>
        <pc:sldMkLst>
          <pc:docMk/>
          <pc:sldMk cId="3583948513" sldId="2710"/>
        </pc:sldMkLst>
        <pc:spChg chg="mod">
          <ac:chgData name="Dimitri Desmidt" userId="64dfcb71-c89a-4eed-a7b2-a6b8697ca05d" providerId="ADAL" clId="{859B44AB-C903-CA46-9675-1650459D9B74}" dt="2022-06-08T18:37:10.449" v="2532" actId="20577"/>
          <ac:spMkLst>
            <pc:docMk/>
            <pc:sldMk cId="3583948513" sldId="2710"/>
            <ac:spMk id="5" creationId="{71E49EF9-5903-67A9-F00E-7FD5107CA3F8}"/>
          </ac:spMkLst>
        </pc:spChg>
        <pc:spChg chg="mod">
          <ac:chgData name="Dimitri Desmidt" userId="64dfcb71-c89a-4eed-a7b2-a6b8697ca05d" providerId="ADAL" clId="{859B44AB-C903-CA46-9675-1650459D9B74}" dt="2022-06-08T18:36:29.901" v="2523"/>
          <ac:spMkLst>
            <pc:docMk/>
            <pc:sldMk cId="3583948513" sldId="2710"/>
            <ac:spMk id="30" creationId="{C846A7B9-C495-2886-80A0-4005554206FE}"/>
          </ac:spMkLst>
        </pc:spChg>
        <pc:spChg chg="mod">
          <ac:chgData name="Dimitri Desmidt" userId="64dfcb71-c89a-4eed-a7b2-a6b8697ca05d" providerId="ADAL" clId="{859B44AB-C903-CA46-9675-1650459D9B74}" dt="2022-06-17T08:39:05.302" v="3024" actId="20577"/>
          <ac:spMkLst>
            <pc:docMk/>
            <pc:sldMk cId="3583948513" sldId="2710"/>
            <ac:spMk id="44" creationId="{68249D40-1B38-7F80-A90B-7E85B5E122B5}"/>
          </ac:spMkLst>
        </pc:spChg>
      </pc:sldChg>
      <pc:sldChg chg="modSp add del">
        <pc:chgData name="Dimitri Desmidt" userId="64dfcb71-c89a-4eed-a7b2-a6b8697ca05d" providerId="ADAL" clId="{859B44AB-C903-CA46-9675-1650459D9B74}" dt="2022-06-08T18:37:03.667" v="2528" actId="2696"/>
        <pc:sldMkLst>
          <pc:docMk/>
          <pc:sldMk cId="941515232" sldId="2711"/>
        </pc:sldMkLst>
        <pc:spChg chg="mod">
          <ac:chgData name="Dimitri Desmidt" userId="64dfcb71-c89a-4eed-a7b2-a6b8697ca05d" providerId="ADAL" clId="{859B44AB-C903-CA46-9675-1650459D9B74}" dt="2022-06-08T18:36:40.465" v="2525"/>
          <ac:spMkLst>
            <pc:docMk/>
            <pc:sldMk cId="941515232" sldId="2711"/>
            <ac:spMk id="5" creationId="{71E49EF9-5903-67A9-F00E-7FD5107CA3F8}"/>
          </ac:spMkLst>
        </pc:spChg>
        <pc:spChg chg="mod">
          <ac:chgData name="Dimitri Desmidt" userId="64dfcb71-c89a-4eed-a7b2-a6b8697ca05d" providerId="ADAL" clId="{859B44AB-C903-CA46-9675-1650459D9B74}" dt="2022-06-08T18:36:43.325" v="2526"/>
          <ac:spMkLst>
            <pc:docMk/>
            <pc:sldMk cId="941515232" sldId="2711"/>
            <ac:spMk id="6" creationId="{8E040CFE-76CF-C1D0-FFA1-7DB5046DE8D2}"/>
          </ac:spMkLst>
        </pc:spChg>
        <pc:spChg chg="mod">
          <ac:chgData name="Dimitri Desmidt" userId="64dfcb71-c89a-4eed-a7b2-a6b8697ca05d" providerId="ADAL" clId="{859B44AB-C903-CA46-9675-1650459D9B74}" dt="2022-06-08T18:36:46.804" v="2527"/>
          <ac:spMkLst>
            <pc:docMk/>
            <pc:sldMk cId="941515232" sldId="2711"/>
            <ac:spMk id="29" creationId="{B5BD7830-1316-B509-59D3-2A2D153D9D23}"/>
          </ac:spMkLst>
        </pc:spChg>
      </pc:sldChg>
    </pc:docChg>
  </pc:docChgLst>
  <pc:docChgLst>
    <pc:chgData name="Dimitri Desmidt" userId="64dfcb71-c89a-4eed-a7b2-a6b8697ca05d" providerId="ADAL" clId="{687EF2DD-D3F5-0D4E-8EE8-B77E0E07444E}"/>
    <pc:docChg chg="undo custSel addSld delSld modSld modSection">
      <pc:chgData name="Dimitri Desmidt" userId="64dfcb71-c89a-4eed-a7b2-a6b8697ca05d" providerId="ADAL" clId="{687EF2DD-D3F5-0D4E-8EE8-B77E0E07444E}" dt="2022-08-22T21:56:56.726" v="7" actId="2696"/>
      <pc:docMkLst>
        <pc:docMk/>
      </pc:docMkLst>
      <pc:sldChg chg="del">
        <pc:chgData name="Dimitri Desmidt" userId="64dfcb71-c89a-4eed-a7b2-a6b8697ca05d" providerId="ADAL" clId="{687EF2DD-D3F5-0D4E-8EE8-B77E0E07444E}" dt="2022-08-22T21:56:13.119" v="1" actId="2696"/>
        <pc:sldMkLst>
          <pc:docMk/>
          <pc:sldMk cId="2316301585" sldId="2509"/>
        </pc:sldMkLst>
      </pc:sldChg>
      <pc:sldChg chg="add del">
        <pc:chgData name="Dimitri Desmidt" userId="64dfcb71-c89a-4eed-a7b2-a6b8697ca05d" providerId="ADAL" clId="{687EF2DD-D3F5-0D4E-8EE8-B77E0E07444E}" dt="2022-08-22T21:56:44.326" v="5" actId="2696"/>
        <pc:sldMkLst>
          <pc:docMk/>
          <pc:sldMk cId="385570800" sldId="2551"/>
        </pc:sldMkLst>
      </pc:sldChg>
      <pc:sldChg chg="del">
        <pc:chgData name="Dimitri Desmidt" userId="64dfcb71-c89a-4eed-a7b2-a6b8697ca05d" providerId="ADAL" clId="{687EF2DD-D3F5-0D4E-8EE8-B77E0E07444E}" dt="2022-08-22T21:56:56.726" v="7" actId="2696"/>
        <pc:sldMkLst>
          <pc:docMk/>
          <pc:sldMk cId="4288008699" sldId="2579"/>
        </pc:sldMkLst>
      </pc:sldChg>
      <pc:sldChg chg="add">
        <pc:chgData name="Dimitri Desmidt" userId="64dfcb71-c89a-4eed-a7b2-a6b8697ca05d" providerId="ADAL" clId="{687EF2DD-D3F5-0D4E-8EE8-B77E0E07444E}" dt="2022-08-22T21:56:10.825" v="0"/>
        <pc:sldMkLst>
          <pc:docMk/>
          <pc:sldMk cId="1680570141" sldId="2712"/>
        </pc:sldMkLst>
      </pc:sldChg>
      <pc:sldChg chg="add">
        <pc:chgData name="Dimitri Desmidt" userId="64dfcb71-c89a-4eed-a7b2-a6b8697ca05d" providerId="ADAL" clId="{687EF2DD-D3F5-0D4E-8EE8-B77E0E07444E}" dt="2022-08-22T21:56:35.133" v="2"/>
        <pc:sldMkLst>
          <pc:docMk/>
          <pc:sldMk cId="3946039550" sldId="2713"/>
        </pc:sldMkLst>
      </pc:sldChg>
      <pc:sldChg chg="add">
        <pc:chgData name="Dimitri Desmidt" userId="64dfcb71-c89a-4eed-a7b2-a6b8697ca05d" providerId="ADAL" clId="{687EF2DD-D3F5-0D4E-8EE8-B77E0E07444E}" dt="2022-08-22T21:56:54.590" v="6"/>
        <pc:sldMkLst>
          <pc:docMk/>
          <pc:sldMk cId="1650204087" sldId="2714"/>
        </pc:sldMkLst>
      </pc:sldChg>
    </pc:docChg>
  </pc:docChgLst>
  <pc:docChgLst>
    <pc:chgData name="Dimitri Desmidt" userId="64dfcb71-c89a-4eed-a7b2-a6b8697ca05d" providerId="ADAL" clId="{5E6C147D-AB92-D542-ADDA-CFB2DF875859}"/>
    <pc:docChg chg="undo custSel modSld">
      <pc:chgData name="Dimitri Desmidt" userId="64dfcb71-c89a-4eed-a7b2-a6b8697ca05d" providerId="ADAL" clId="{5E6C147D-AB92-D542-ADDA-CFB2DF875859}" dt="2022-08-11T16:54:50.807" v="20" actId="313"/>
      <pc:docMkLst>
        <pc:docMk/>
      </pc:docMkLst>
      <pc:sldChg chg="delSp modSp mod">
        <pc:chgData name="Dimitri Desmidt" userId="64dfcb71-c89a-4eed-a7b2-a6b8697ca05d" providerId="ADAL" clId="{5E6C147D-AB92-D542-ADDA-CFB2DF875859}" dt="2022-08-11T16:54:50.807" v="20" actId="313"/>
        <pc:sldMkLst>
          <pc:docMk/>
          <pc:sldMk cId="792097851" sldId="2536"/>
        </pc:sldMkLst>
        <pc:spChg chg="mod">
          <ac:chgData name="Dimitri Desmidt" userId="64dfcb71-c89a-4eed-a7b2-a6b8697ca05d" providerId="ADAL" clId="{5E6C147D-AB92-D542-ADDA-CFB2DF875859}" dt="2022-08-11T16:54:50.807" v="20" actId="313"/>
          <ac:spMkLst>
            <pc:docMk/>
            <pc:sldMk cId="792097851" sldId="2536"/>
            <ac:spMk id="5" creationId="{5094E727-9D12-624C-A82B-E49874DBBB0D}"/>
          </ac:spMkLst>
        </pc:spChg>
        <pc:spChg chg="del">
          <ac:chgData name="Dimitri Desmidt" userId="64dfcb71-c89a-4eed-a7b2-a6b8697ca05d" providerId="ADAL" clId="{5E6C147D-AB92-D542-ADDA-CFB2DF875859}" dt="2022-08-11T16:54:22.749" v="6" actId="478"/>
          <ac:spMkLst>
            <pc:docMk/>
            <pc:sldMk cId="792097851" sldId="2536"/>
            <ac:spMk id="6" creationId="{60226D77-4752-1942-89BA-D8952A2F28EE}"/>
          </ac:spMkLst>
        </pc:spChg>
      </pc:sldChg>
    </pc:docChg>
  </pc:docChgLst>
  <pc:docChgLst>
    <pc:chgData name="Dimitri Desmidt" userId="64dfcb71-c89a-4eed-a7b2-a6b8697ca05d" providerId="ADAL" clId="{83699B43-661E-5549-AB9F-6EB3D9B3FADF}"/>
    <pc:docChg chg="modSld">
      <pc:chgData name="Dimitri Desmidt" userId="64dfcb71-c89a-4eed-a7b2-a6b8697ca05d" providerId="ADAL" clId="{83699B43-661E-5549-AB9F-6EB3D9B3FADF}" dt="2022-11-17T19:29:47.837" v="18" actId="166"/>
      <pc:docMkLst>
        <pc:docMk/>
      </pc:docMkLst>
      <pc:sldChg chg="modSp mod">
        <pc:chgData name="Dimitri Desmidt" userId="64dfcb71-c89a-4eed-a7b2-a6b8697ca05d" providerId="ADAL" clId="{83699B43-661E-5549-AB9F-6EB3D9B3FADF}" dt="2022-11-17T16:43:30.843" v="17" actId="20577"/>
        <pc:sldMkLst>
          <pc:docMk/>
          <pc:sldMk cId="4265679206" sldId="2571"/>
        </pc:sldMkLst>
        <pc:spChg chg="mod">
          <ac:chgData name="Dimitri Desmidt" userId="64dfcb71-c89a-4eed-a7b2-a6b8697ca05d" providerId="ADAL" clId="{83699B43-661E-5549-AB9F-6EB3D9B3FADF}" dt="2022-11-17T16:43:30.843" v="17" actId="20577"/>
          <ac:spMkLst>
            <pc:docMk/>
            <pc:sldMk cId="4265679206" sldId="2571"/>
            <ac:spMk id="5" creationId="{5094E727-9D12-624C-A82B-E49874DBBB0D}"/>
          </ac:spMkLst>
        </pc:spChg>
      </pc:sldChg>
      <pc:sldChg chg="modSp">
        <pc:chgData name="Dimitri Desmidt" userId="64dfcb71-c89a-4eed-a7b2-a6b8697ca05d" providerId="ADAL" clId="{83699B43-661E-5549-AB9F-6EB3D9B3FADF}" dt="2022-11-17T19:29:47.837" v="18" actId="166"/>
        <pc:sldMkLst>
          <pc:docMk/>
          <pc:sldMk cId="159565564" sldId="2682"/>
        </pc:sldMkLst>
        <pc:spChg chg="mod">
          <ac:chgData name="Dimitri Desmidt" userId="64dfcb71-c89a-4eed-a7b2-a6b8697ca05d" providerId="ADAL" clId="{83699B43-661E-5549-AB9F-6EB3D9B3FADF}" dt="2022-11-17T19:29:47.837" v="18" actId="166"/>
          <ac:spMkLst>
            <pc:docMk/>
            <pc:sldMk cId="159565564" sldId="2682"/>
            <ac:spMk id="135" creationId="{ED3343A3-17A8-B945-A58D-7E7FE2B23C9A}"/>
          </ac:spMkLst>
        </pc:spChg>
        <pc:spChg chg="mod">
          <ac:chgData name="Dimitri Desmidt" userId="64dfcb71-c89a-4eed-a7b2-a6b8697ca05d" providerId="ADAL" clId="{83699B43-661E-5549-AB9F-6EB3D9B3FADF}" dt="2022-11-17T19:29:47.837" v="18" actId="166"/>
          <ac:spMkLst>
            <pc:docMk/>
            <pc:sldMk cId="159565564" sldId="2682"/>
            <ac:spMk id="205" creationId="{8B4EF170-7C13-774B-8168-F3B3967BC526}"/>
          </ac:spMkLst>
        </pc:spChg>
      </pc:sldChg>
    </pc:docChg>
  </pc:docChgLst>
  <pc:docChgLst>
    <pc:chgData name="Dimitri Desmidt" userId="64dfcb71-c89a-4eed-a7b2-a6b8697ca05d" providerId="ADAL" clId="{5AC2DABF-F9C0-1040-80E0-3811ACDAE819}"/>
    <pc:docChg chg="undo addSld delSld modSld modSection">
      <pc:chgData name="Dimitri Desmidt" userId="64dfcb71-c89a-4eed-a7b2-a6b8697ca05d" providerId="ADAL" clId="{5AC2DABF-F9C0-1040-80E0-3811ACDAE819}" dt="2023-02-09T16:01:24.498" v="28" actId="2696"/>
      <pc:docMkLst>
        <pc:docMk/>
      </pc:docMkLst>
      <pc:sldChg chg="modSp mod">
        <pc:chgData name="Dimitri Desmidt" userId="64dfcb71-c89a-4eed-a7b2-a6b8697ca05d" providerId="ADAL" clId="{5AC2DABF-F9C0-1040-80E0-3811ACDAE819}" dt="2023-02-09T16:00:49.179" v="24" actId="20577"/>
        <pc:sldMkLst>
          <pc:docMk/>
          <pc:sldMk cId="1561796847" sldId="324"/>
        </pc:sldMkLst>
        <pc:spChg chg="mod">
          <ac:chgData name="Dimitri Desmidt" userId="64dfcb71-c89a-4eed-a7b2-a6b8697ca05d" providerId="ADAL" clId="{5AC2DABF-F9C0-1040-80E0-3811ACDAE819}" dt="2023-02-09T16:00:49.179" v="24" actId="20577"/>
          <ac:spMkLst>
            <pc:docMk/>
            <pc:sldMk cId="1561796847" sldId="324"/>
            <ac:spMk id="5" creationId="{40086289-C55E-4EC8-8B64-B3782F821783}"/>
          </ac:spMkLst>
        </pc:spChg>
        <pc:spChg chg="mod">
          <ac:chgData name="Dimitri Desmidt" userId="64dfcb71-c89a-4eed-a7b2-a6b8697ca05d" providerId="ADAL" clId="{5AC2DABF-F9C0-1040-80E0-3811ACDAE819}" dt="2023-02-09T16:00:24.998" v="11" actId="20577"/>
          <ac:spMkLst>
            <pc:docMk/>
            <pc:sldMk cId="1561796847" sldId="324"/>
            <ac:spMk id="7" creationId="{1F107F7C-FE7F-47A5-851E-D2E6599D77CB}"/>
          </ac:spMkLst>
        </pc:spChg>
      </pc:sldChg>
      <pc:sldChg chg="add del">
        <pc:chgData name="Dimitri Desmidt" userId="64dfcb71-c89a-4eed-a7b2-a6b8697ca05d" providerId="ADAL" clId="{5AC2DABF-F9C0-1040-80E0-3811ACDAE819}" dt="2023-02-09T16:01:24.498" v="28" actId="2696"/>
        <pc:sldMkLst>
          <pc:docMk/>
          <pc:sldMk cId="792097851" sldId="2536"/>
        </pc:sldMkLst>
      </pc:sldChg>
      <pc:sldChg chg="modSp mod">
        <pc:chgData name="Dimitri Desmidt" userId="64dfcb71-c89a-4eed-a7b2-a6b8697ca05d" providerId="ADAL" clId="{5AC2DABF-F9C0-1040-80E0-3811ACDAE819}" dt="2023-02-06T22:47:26.471" v="4" actId="6549"/>
        <pc:sldMkLst>
          <pc:docMk/>
          <pc:sldMk cId="3160884781" sldId="2679"/>
        </pc:sldMkLst>
        <pc:spChg chg="mod">
          <ac:chgData name="Dimitri Desmidt" userId="64dfcb71-c89a-4eed-a7b2-a6b8697ca05d" providerId="ADAL" clId="{5AC2DABF-F9C0-1040-80E0-3811ACDAE819}" dt="2023-02-06T22:47:26.471" v="4" actId="6549"/>
          <ac:spMkLst>
            <pc:docMk/>
            <pc:sldMk cId="3160884781" sldId="2679"/>
            <ac:spMk id="248" creationId="{12FF9F2D-2138-734D-9075-9DBC12B852AA}"/>
          </ac:spMkLst>
        </pc:spChg>
      </pc:sldChg>
      <pc:sldChg chg="add">
        <pc:chgData name="Dimitri Desmidt" userId="64dfcb71-c89a-4eed-a7b2-a6b8697ca05d" providerId="ADAL" clId="{5AC2DABF-F9C0-1040-80E0-3811ACDAE819}" dt="2023-02-09T16:01:10.273" v="25"/>
        <pc:sldMkLst>
          <pc:docMk/>
          <pc:sldMk cId="1155731335" sldId="2715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004553-04C5-4BB3-AD4E-8B2EF3CDDAF9}" type="datetimeFigureOut">
              <a:rPr lang="en-US" smtClean="0">
                <a:latin typeface="Calibri" panose="020F0502020204030204" pitchFamily="34" charset="0"/>
              </a:rPr>
              <a:t>8/18/23</a:t>
            </a:fld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6A881F-0910-47D3-BD01-4F68834EC353}" type="slidenum">
              <a:rPr lang="en-US" smtClean="0">
                <a:latin typeface="Calibri" panose="020F0502020204030204" pitchFamily="34" charset="0"/>
              </a:rPr>
              <a:t>‹#›</a:t>
            </a:fld>
            <a:endParaRPr lang="en-US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86676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18-01-18T15:55:36.535"/>
    </inkml:context>
    <inkml:brush xml:id="br0">
      <inkml:brushProperty name="width" value="0.03333" units="cm"/>
      <inkml:brushProperty name="height" value="0.03333" units="cm"/>
    </inkml:brush>
  </inkml:definitions>
  <inkml:trace contextRef="#ctx0" brushRef="#br0">13866 7577 4258 0 0,'0'0'-944'0'0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Calibri" panose="020F0502020204030204" pitchFamily="34" charset="0"/>
              </a:defRPr>
            </a:lvl1pPr>
          </a:lstStyle>
          <a:p>
            <a:fld id="{3CB6F0DB-E055-41D0-9102-627A646E4242}" type="datetimeFigureOut">
              <a:rPr lang="en-US" smtClean="0"/>
              <a:pPr/>
              <a:t>8/18/23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88988" y="609600"/>
            <a:ext cx="5280025" cy="2971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457200" y="3810000"/>
            <a:ext cx="5943600" cy="48768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Calibri" panose="020F0502020204030204" pitchFamily="34" charset="0"/>
              </a:defRPr>
            </a:lvl1pPr>
          </a:lstStyle>
          <a:p>
            <a:fld id="{9F4FBC3A-A12C-40F9-BB8D-BC30C790139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29097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51744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825231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97459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97444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User: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After installation, this account is no more used.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Upgrades and delete/edit operation will go through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nsx-rpc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channel.</a:t>
            </a:r>
            <a:endParaRPr lang="en-US" dirty="0"/>
          </a:p>
          <a:p>
            <a:endParaRPr lang="en-US" dirty="0"/>
          </a:p>
          <a:p>
            <a:r>
              <a:rPr lang="en-US" b="1" dirty="0"/>
              <a:t>To find SHA-256 on Windows: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Access Windows Server </a:t>
            </a:r>
            <a:r>
              <a:rPr lang="en-US" dirty="0" err="1"/>
              <a:t>WinRM</a:t>
            </a:r>
            <a:r>
              <a:rPr lang="en-US" dirty="0"/>
              <a:t> from a browser: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https://&lt;Windows-IP&gt;:5986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Export certificate from browser in DER encoded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Use </a:t>
            </a:r>
            <a:r>
              <a:rPr lang="en-US" dirty="0" err="1"/>
              <a:t>certUtil</a:t>
            </a:r>
            <a:r>
              <a:rPr lang="en-US" dirty="0"/>
              <a:t> to get thumbprint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C:\Users\administrator&gt;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certutil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-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hashfile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winrm_der.cer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SHA256</a:t>
            </a:r>
            <a:br>
              <a:rPr lang="en-US" dirty="0"/>
            </a:br>
            <a:r>
              <a:rPr lang="en-US" sz="1200" b="0" i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SHA256 hash of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winrm_der.cer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:</a:t>
            </a:r>
            <a:br>
              <a:rPr lang="en-US" dirty="0"/>
            </a:br>
            <a:r>
              <a:rPr lang="en-US" sz="1200" b="0" i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9a5dba0b1e91b96447a2b965a3efb38f8657a6d2b33c97daff195b3a3ea3e5f3</a:t>
            </a:r>
            <a:br>
              <a:rPr lang="en-US" dirty="0"/>
            </a:br>
            <a:r>
              <a:rPr lang="en-US" sz="1200" b="0" i="0" kern="12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CertUtil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: -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hashfile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command completed successfully.</a:t>
            </a: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563010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979927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u="none" dirty="0"/>
              <a:t>Windows Static Routes Creation:</a:t>
            </a:r>
          </a:p>
          <a:p>
            <a:r>
              <a:rPr lang="en-US" b="0" u="none" dirty="0"/>
              <a:t>route add 192.168.140.0 mask 255.255.255.0 192.168.141.1 -p</a:t>
            </a:r>
          </a:p>
          <a:p>
            <a:endParaRPr lang="en-US" b="0" u="none" dirty="0"/>
          </a:p>
          <a:p>
            <a:r>
              <a:rPr lang="en-US" b="1" u="none" dirty="0"/>
              <a:t>Windows Static Routes  Deletion:</a:t>
            </a:r>
          </a:p>
          <a:p>
            <a:r>
              <a:rPr lang="en-US" b="0" u="none" dirty="0"/>
              <a:t>route delete 192.168.140.0</a:t>
            </a:r>
          </a:p>
          <a:p>
            <a:endParaRPr lang="en-US" b="0" u="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325848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758536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084438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u="sng" dirty="0"/>
              <a:t>To see Logical Router on Physical Server:</a:t>
            </a:r>
          </a:p>
          <a:p>
            <a:r>
              <a:rPr lang="en-US" dirty="0"/>
              <a:t>WIN-EVKMC8NVV3N&gt; get logical-router</a:t>
            </a:r>
          </a:p>
          <a:p>
            <a:r>
              <a:rPr lang="en-US" dirty="0"/>
              <a:t>Fri Mar 04 2022 UTC 18:03:18.113</a:t>
            </a:r>
          </a:p>
          <a:p>
            <a:r>
              <a:rPr lang="en-US" dirty="0"/>
              <a:t>                                           Logical Routers Summary</a:t>
            </a:r>
          </a:p>
          <a:p>
            <a:r>
              <a:rPr lang="en-US" dirty="0"/>
              <a:t>==============================================================================================================</a:t>
            </a:r>
          </a:p>
          <a:p>
            <a:r>
              <a:rPr lang="en-US" dirty="0"/>
              <a:t>              Router UUID                     ID       Port Count     Max Neighbors      Current Neighbors</a:t>
            </a:r>
          </a:p>
          <a:p>
            <a:r>
              <a:rPr lang="en-US" dirty="0"/>
              <a:t>  62bf5e5d-4b6c-4ef4-97b6-5537ac36c15b       3079          3              50000                  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091112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PS C:\Users\Administrator&gt; Get-</a:t>
            </a:r>
            <a:r>
              <a:rPr lang="en-US" b="1" dirty="0" err="1"/>
              <a:t>NetLbfoTeam</a:t>
            </a:r>
            <a:r>
              <a:rPr lang="en-US" b="1" dirty="0"/>
              <a:t> -name teaming1</a:t>
            </a:r>
          </a:p>
          <a:p>
            <a:r>
              <a:rPr lang="en-US" dirty="0"/>
              <a:t>Name                   : teaming1</a:t>
            </a:r>
          </a:p>
          <a:p>
            <a:r>
              <a:rPr lang="en-US" dirty="0"/>
              <a:t>Members                : {Ethernet2, Ethernet1}</a:t>
            </a:r>
          </a:p>
          <a:p>
            <a:r>
              <a:rPr lang="en-US" dirty="0" err="1"/>
              <a:t>TeamNics</a:t>
            </a:r>
            <a:r>
              <a:rPr lang="en-US" dirty="0"/>
              <a:t>               : teaming1</a:t>
            </a:r>
          </a:p>
          <a:p>
            <a:r>
              <a:rPr lang="en-US" dirty="0" err="1"/>
              <a:t>TeamingMode</a:t>
            </a:r>
            <a:r>
              <a:rPr lang="en-US" dirty="0"/>
              <a:t>            : </a:t>
            </a:r>
            <a:r>
              <a:rPr lang="en-US" dirty="0" err="1"/>
              <a:t>SwitchIndependent</a:t>
            </a:r>
            <a:endParaRPr lang="en-US" dirty="0"/>
          </a:p>
          <a:p>
            <a:r>
              <a:rPr lang="en-US" dirty="0" err="1"/>
              <a:t>LoadBalancingAlgorithm</a:t>
            </a:r>
            <a:r>
              <a:rPr lang="en-US" dirty="0"/>
              <a:t> : </a:t>
            </a:r>
            <a:r>
              <a:rPr lang="en-US" dirty="0" err="1"/>
              <a:t>TransportPorts</a:t>
            </a:r>
            <a:endParaRPr lang="en-US" dirty="0"/>
          </a:p>
          <a:p>
            <a:r>
              <a:rPr lang="en-US" dirty="0"/>
              <a:t>Status                 : Up</a:t>
            </a:r>
          </a:p>
          <a:p>
            <a:endParaRPr lang="en-US" dirty="0"/>
          </a:p>
          <a:p>
            <a:r>
              <a:rPr lang="en-US" b="1" dirty="0"/>
              <a:t>PS C:\Users\Administrator&gt; Get-</a:t>
            </a:r>
            <a:r>
              <a:rPr lang="en-US" b="1" dirty="0" err="1"/>
              <a:t>NetLbfoTeamMember</a:t>
            </a:r>
            <a:r>
              <a:rPr lang="en-US" b="1" dirty="0"/>
              <a:t> -Team teaming1</a:t>
            </a:r>
          </a:p>
          <a:p>
            <a:r>
              <a:rPr lang="en-US" dirty="0"/>
              <a:t>Name                    : Ethernet2</a:t>
            </a:r>
          </a:p>
          <a:p>
            <a:r>
              <a:rPr lang="en-US" dirty="0" err="1"/>
              <a:t>InterfaceDescription</a:t>
            </a:r>
            <a:r>
              <a:rPr lang="en-US" dirty="0"/>
              <a:t>    : Intel(R) 82574L Gigabit Network Connection #3</a:t>
            </a:r>
          </a:p>
          <a:p>
            <a:r>
              <a:rPr lang="en-US" dirty="0"/>
              <a:t>Team                    : teaming1</a:t>
            </a:r>
          </a:p>
          <a:p>
            <a:r>
              <a:rPr lang="en-US" dirty="0" err="1"/>
              <a:t>AdministrativeMode</a:t>
            </a:r>
            <a:r>
              <a:rPr lang="en-US" dirty="0"/>
              <a:t>      : Standby</a:t>
            </a:r>
          </a:p>
          <a:p>
            <a:r>
              <a:rPr lang="en-US" dirty="0" err="1"/>
              <a:t>OperationalStatus</a:t>
            </a:r>
            <a:r>
              <a:rPr lang="en-US" dirty="0"/>
              <a:t>       : Standby</a:t>
            </a:r>
          </a:p>
          <a:p>
            <a:r>
              <a:rPr lang="en-US" dirty="0" err="1"/>
              <a:t>TransmitLinkSpeed</a:t>
            </a:r>
            <a:r>
              <a:rPr lang="en-US" dirty="0"/>
              <a:t>(Gbps) : 1</a:t>
            </a:r>
          </a:p>
          <a:p>
            <a:r>
              <a:rPr lang="en-US" dirty="0" err="1"/>
              <a:t>ReceiveLinkSpeed</a:t>
            </a:r>
            <a:r>
              <a:rPr lang="en-US" dirty="0"/>
              <a:t>(Gbps)  : 1</a:t>
            </a:r>
          </a:p>
          <a:p>
            <a:r>
              <a:rPr lang="en-US" dirty="0" err="1"/>
              <a:t>FailureReason</a:t>
            </a:r>
            <a:r>
              <a:rPr lang="en-US" dirty="0"/>
              <a:t>           : </a:t>
            </a:r>
            <a:r>
              <a:rPr lang="en-US" dirty="0" err="1"/>
              <a:t>AdministrativeDecision</a:t>
            </a:r>
            <a:endParaRPr lang="en-US" dirty="0"/>
          </a:p>
          <a:p>
            <a:endParaRPr lang="en-US" dirty="0"/>
          </a:p>
          <a:p>
            <a:r>
              <a:rPr lang="en-US" dirty="0"/>
              <a:t>Name                    : Ethernet1</a:t>
            </a:r>
          </a:p>
          <a:p>
            <a:r>
              <a:rPr lang="en-US" dirty="0" err="1"/>
              <a:t>InterfaceDescription</a:t>
            </a:r>
            <a:r>
              <a:rPr lang="en-US" dirty="0"/>
              <a:t>    : Intel(R) 82574L Gigabit Network Connection #2</a:t>
            </a:r>
          </a:p>
          <a:p>
            <a:r>
              <a:rPr lang="en-US" dirty="0"/>
              <a:t>Team                    : teaming1</a:t>
            </a:r>
          </a:p>
          <a:p>
            <a:r>
              <a:rPr lang="en-US" dirty="0" err="1"/>
              <a:t>AdministrativeMode</a:t>
            </a:r>
            <a:r>
              <a:rPr lang="en-US" dirty="0"/>
              <a:t>      : Active</a:t>
            </a:r>
          </a:p>
          <a:p>
            <a:r>
              <a:rPr lang="en-US" dirty="0" err="1"/>
              <a:t>OperationalStatus</a:t>
            </a:r>
            <a:r>
              <a:rPr lang="en-US" dirty="0"/>
              <a:t>       : Active</a:t>
            </a:r>
          </a:p>
          <a:p>
            <a:r>
              <a:rPr lang="en-US" dirty="0" err="1"/>
              <a:t>TransmitLinkSpeed</a:t>
            </a:r>
            <a:r>
              <a:rPr lang="en-US" dirty="0"/>
              <a:t>(Gbps) : 1</a:t>
            </a:r>
          </a:p>
          <a:p>
            <a:r>
              <a:rPr lang="en-US" dirty="0" err="1"/>
              <a:t>ReceiveLinkSpeed</a:t>
            </a:r>
            <a:r>
              <a:rPr lang="en-US" dirty="0"/>
              <a:t>(Gbps)  : 1</a:t>
            </a:r>
          </a:p>
          <a:p>
            <a:r>
              <a:rPr lang="en-US" dirty="0" err="1"/>
              <a:t>FailureReason</a:t>
            </a:r>
            <a:r>
              <a:rPr lang="en-US" dirty="0"/>
              <a:t>           : </a:t>
            </a:r>
            <a:r>
              <a:rPr lang="en-US" dirty="0" err="1"/>
              <a:t>NoFailure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45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2961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625625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PS C:\Users\Administrator&gt; Get-</a:t>
            </a:r>
            <a:r>
              <a:rPr lang="en-US" b="1" dirty="0" err="1"/>
              <a:t>NetLbfoTeam</a:t>
            </a:r>
            <a:r>
              <a:rPr lang="en-US" b="1" dirty="0"/>
              <a:t> -name teaming1</a:t>
            </a:r>
          </a:p>
          <a:p>
            <a:r>
              <a:rPr lang="en-US" dirty="0"/>
              <a:t>Name                   : teaming1</a:t>
            </a:r>
          </a:p>
          <a:p>
            <a:r>
              <a:rPr lang="en-US" dirty="0"/>
              <a:t>Members                : {Ethernet2, Ethernet1}</a:t>
            </a:r>
          </a:p>
          <a:p>
            <a:r>
              <a:rPr lang="en-US" dirty="0" err="1"/>
              <a:t>TeamNics</a:t>
            </a:r>
            <a:r>
              <a:rPr lang="en-US" dirty="0"/>
              <a:t>               : teaming1</a:t>
            </a:r>
          </a:p>
          <a:p>
            <a:r>
              <a:rPr lang="en-US" dirty="0" err="1"/>
              <a:t>TeamingMode</a:t>
            </a:r>
            <a:r>
              <a:rPr lang="en-US" dirty="0"/>
              <a:t>            : </a:t>
            </a:r>
            <a:r>
              <a:rPr lang="en-US" dirty="0" err="1"/>
              <a:t>SwitchIndependent</a:t>
            </a:r>
            <a:endParaRPr lang="en-US" dirty="0"/>
          </a:p>
          <a:p>
            <a:r>
              <a:rPr lang="en-US" dirty="0" err="1"/>
              <a:t>LoadBalancingAlgorithm</a:t>
            </a:r>
            <a:r>
              <a:rPr lang="en-US" dirty="0"/>
              <a:t> : </a:t>
            </a:r>
            <a:r>
              <a:rPr lang="en-US" dirty="0" err="1"/>
              <a:t>TransportPorts</a:t>
            </a:r>
            <a:endParaRPr lang="en-US" dirty="0"/>
          </a:p>
          <a:p>
            <a:r>
              <a:rPr lang="en-US" dirty="0"/>
              <a:t>Status                 : Up</a:t>
            </a:r>
          </a:p>
          <a:p>
            <a:endParaRPr lang="en-US" dirty="0"/>
          </a:p>
          <a:p>
            <a:r>
              <a:rPr lang="en-US" b="1" dirty="0"/>
              <a:t>PS C:\Users\Administrator&gt; Get-</a:t>
            </a:r>
            <a:r>
              <a:rPr lang="en-US" b="1" dirty="0" err="1"/>
              <a:t>NetLbfoTeamMember</a:t>
            </a:r>
            <a:r>
              <a:rPr lang="en-US" b="1" dirty="0"/>
              <a:t> -Team teaming1</a:t>
            </a:r>
          </a:p>
          <a:p>
            <a:r>
              <a:rPr lang="en-US" dirty="0"/>
              <a:t>Name                    : Ethernet2</a:t>
            </a:r>
          </a:p>
          <a:p>
            <a:r>
              <a:rPr lang="en-US" dirty="0" err="1"/>
              <a:t>InterfaceDescription</a:t>
            </a:r>
            <a:r>
              <a:rPr lang="en-US" dirty="0"/>
              <a:t>    : Intel(R) 82574L Gigabit Network Connection #3</a:t>
            </a:r>
          </a:p>
          <a:p>
            <a:r>
              <a:rPr lang="en-US" dirty="0"/>
              <a:t>Team                    : teaming1</a:t>
            </a:r>
          </a:p>
          <a:p>
            <a:r>
              <a:rPr lang="en-US" dirty="0" err="1"/>
              <a:t>AdministrativeMode</a:t>
            </a:r>
            <a:r>
              <a:rPr lang="en-US" dirty="0"/>
              <a:t>      : Active</a:t>
            </a:r>
          </a:p>
          <a:p>
            <a:r>
              <a:rPr lang="en-US" dirty="0" err="1"/>
              <a:t>OperationalStatus</a:t>
            </a:r>
            <a:r>
              <a:rPr lang="en-US" dirty="0"/>
              <a:t>       : Active</a:t>
            </a:r>
          </a:p>
          <a:p>
            <a:r>
              <a:rPr lang="en-US" dirty="0" err="1"/>
              <a:t>TransmitLinkSpeed</a:t>
            </a:r>
            <a:r>
              <a:rPr lang="en-US" dirty="0"/>
              <a:t>(Gbps) : 1</a:t>
            </a:r>
          </a:p>
          <a:p>
            <a:r>
              <a:rPr lang="en-US" dirty="0" err="1"/>
              <a:t>ReceiveLinkSpeed</a:t>
            </a:r>
            <a:r>
              <a:rPr lang="en-US" dirty="0"/>
              <a:t>(Gbps)  : 1</a:t>
            </a:r>
          </a:p>
          <a:p>
            <a:r>
              <a:rPr lang="en-US" dirty="0" err="1"/>
              <a:t>FailureReason</a:t>
            </a:r>
            <a:r>
              <a:rPr lang="en-US" dirty="0"/>
              <a:t>           : </a:t>
            </a:r>
            <a:r>
              <a:rPr lang="en-US" dirty="0" err="1"/>
              <a:t>NoFailure</a:t>
            </a:r>
            <a:endParaRPr lang="en-US" dirty="0"/>
          </a:p>
          <a:p>
            <a:endParaRPr lang="en-US" dirty="0"/>
          </a:p>
          <a:p>
            <a:r>
              <a:rPr lang="en-US" dirty="0"/>
              <a:t>Name                    : Ethernet1</a:t>
            </a:r>
          </a:p>
          <a:p>
            <a:r>
              <a:rPr lang="en-US" dirty="0" err="1"/>
              <a:t>InterfaceDescription</a:t>
            </a:r>
            <a:r>
              <a:rPr lang="en-US" dirty="0"/>
              <a:t>    : Intel(R) 82574L Gigabit Network Connection #2</a:t>
            </a:r>
          </a:p>
          <a:p>
            <a:r>
              <a:rPr lang="en-US" dirty="0"/>
              <a:t>Team                    : teaming1</a:t>
            </a:r>
          </a:p>
          <a:p>
            <a:r>
              <a:rPr lang="en-US" dirty="0" err="1"/>
              <a:t>AdministrativeMode</a:t>
            </a:r>
            <a:r>
              <a:rPr lang="en-US" dirty="0"/>
              <a:t>      : Active</a:t>
            </a:r>
          </a:p>
          <a:p>
            <a:r>
              <a:rPr lang="en-US" dirty="0" err="1"/>
              <a:t>OperationalStatus</a:t>
            </a:r>
            <a:r>
              <a:rPr lang="en-US" dirty="0"/>
              <a:t>       : Active</a:t>
            </a:r>
          </a:p>
          <a:p>
            <a:r>
              <a:rPr lang="en-US" dirty="0" err="1"/>
              <a:t>TransmitLinkSpeed</a:t>
            </a:r>
            <a:r>
              <a:rPr lang="en-US" dirty="0"/>
              <a:t>(Gbps) : 1</a:t>
            </a:r>
          </a:p>
          <a:p>
            <a:r>
              <a:rPr lang="en-US" dirty="0" err="1"/>
              <a:t>ReceiveLinkSpeed</a:t>
            </a:r>
            <a:r>
              <a:rPr lang="en-US" dirty="0"/>
              <a:t>(Gbps)  : 1</a:t>
            </a:r>
          </a:p>
          <a:p>
            <a:r>
              <a:rPr lang="en-US" dirty="0" err="1"/>
              <a:t>FailureReason</a:t>
            </a:r>
            <a:r>
              <a:rPr lang="en-US" dirty="0"/>
              <a:t>           : </a:t>
            </a:r>
            <a:r>
              <a:rPr lang="en-US" dirty="0" err="1"/>
              <a:t>NoFailure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46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007574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PS C:\Users\Administrator&gt; Get-</a:t>
            </a:r>
            <a:r>
              <a:rPr lang="en-US" b="1" dirty="0" err="1"/>
              <a:t>NetLbfoTeam</a:t>
            </a:r>
            <a:r>
              <a:rPr lang="en-US" b="1" dirty="0"/>
              <a:t> -name teaming1</a:t>
            </a:r>
          </a:p>
          <a:p>
            <a:r>
              <a:rPr lang="en-US" dirty="0"/>
              <a:t>Name                   : teaming1</a:t>
            </a:r>
          </a:p>
          <a:p>
            <a:r>
              <a:rPr lang="en-US" dirty="0"/>
              <a:t>Members                : {Ethernet2, Ethernet1}</a:t>
            </a:r>
          </a:p>
          <a:p>
            <a:r>
              <a:rPr lang="en-US" dirty="0" err="1"/>
              <a:t>TeamNics</a:t>
            </a:r>
            <a:r>
              <a:rPr lang="en-US" dirty="0"/>
              <a:t>               : teaming1</a:t>
            </a:r>
          </a:p>
          <a:p>
            <a:r>
              <a:rPr lang="en-US" dirty="0" err="1"/>
              <a:t>TeamingMode</a:t>
            </a:r>
            <a:r>
              <a:rPr lang="en-US" dirty="0"/>
              <a:t>            : </a:t>
            </a:r>
            <a:r>
              <a:rPr lang="en-US" dirty="0" err="1"/>
              <a:t>SwitchIndependent</a:t>
            </a:r>
            <a:endParaRPr lang="en-US" dirty="0"/>
          </a:p>
          <a:p>
            <a:r>
              <a:rPr lang="en-US" dirty="0" err="1"/>
              <a:t>LoadBalancingAlgorithm</a:t>
            </a:r>
            <a:r>
              <a:rPr lang="en-US" dirty="0"/>
              <a:t> : </a:t>
            </a:r>
            <a:r>
              <a:rPr lang="en-US" dirty="0" err="1"/>
              <a:t>MacAddresses</a:t>
            </a:r>
            <a:endParaRPr lang="en-US" dirty="0"/>
          </a:p>
          <a:p>
            <a:r>
              <a:rPr lang="en-US" dirty="0"/>
              <a:t>Status                 : Up</a:t>
            </a:r>
          </a:p>
          <a:p>
            <a:endParaRPr lang="en-US" dirty="0"/>
          </a:p>
          <a:p>
            <a:r>
              <a:rPr lang="en-US" b="1" dirty="0"/>
              <a:t>PS C:\Users\Administrator&gt; Get-</a:t>
            </a:r>
            <a:r>
              <a:rPr lang="en-US" b="1" dirty="0" err="1"/>
              <a:t>NetLbfoTeamMember</a:t>
            </a:r>
            <a:r>
              <a:rPr lang="en-US" b="1" dirty="0"/>
              <a:t> -Team teaming1</a:t>
            </a:r>
          </a:p>
          <a:p>
            <a:r>
              <a:rPr lang="en-US" dirty="0"/>
              <a:t>Name                    : Ethernet2</a:t>
            </a:r>
          </a:p>
          <a:p>
            <a:r>
              <a:rPr lang="en-US" dirty="0" err="1"/>
              <a:t>InterfaceDescription</a:t>
            </a:r>
            <a:r>
              <a:rPr lang="en-US" dirty="0"/>
              <a:t>    : Intel(R) 82574L Gigabit Network Connection #3</a:t>
            </a:r>
          </a:p>
          <a:p>
            <a:r>
              <a:rPr lang="en-US" dirty="0"/>
              <a:t>Team                    : teaming1</a:t>
            </a:r>
          </a:p>
          <a:p>
            <a:r>
              <a:rPr lang="en-US" dirty="0" err="1"/>
              <a:t>AdministrativeMode</a:t>
            </a:r>
            <a:r>
              <a:rPr lang="en-US" dirty="0"/>
              <a:t>      : Active</a:t>
            </a:r>
          </a:p>
          <a:p>
            <a:r>
              <a:rPr lang="en-US" dirty="0" err="1"/>
              <a:t>OperationalStatus</a:t>
            </a:r>
            <a:r>
              <a:rPr lang="en-US" dirty="0"/>
              <a:t>       : Active</a:t>
            </a:r>
          </a:p>
          <a:p>
            <a:r>
              <a:rPr lang="en-US" dirty="0" err="1"/>
              <a:t>TransmitLinkSpeed</a:t>
            </a:r>
            <a:r>
              <a:rPr lang="en-US" dirty="0"/>
              <a:t>(Gbps) : 1</a:t>
            </a:r>
          </a:p>
          <a:p>
            <a:r>
              <a:rPr lang="en-US" dirty="0" err="1"/>
              <a:t>ReceiveLinkSpeed</a:t>
            </a:r>
            <a:r>
              <a:rPr lang="en-US" dirty="0"/>
              <a:t>(Gbps)  : 1</a:t>
            </a:r>
          </a:p>
          <a:p>
            <a:r>
              <a:rPr lang="en-US" dirty="0" err="1"/>
              <a:t>FailureReason</a:t>
            </a:r>
            <a:r>
              <a:rPr lang="en-US" dirty="0"/>
              <a:t>           : </a:t>
            </a:r>
            <a:r>
              <a:rPr lang="en-US" dirty="0" err="1"/>
              <a:t>NoFailure</a:t>
            </a:r>
            <a:endParaRPr lang="en-US" dirty="0"/>
          </a:p>
          <a:p>
            <a:endParaRPr lang="en-US" dirty="0"/>
          </a:p>
          <a:p>
            <a:r>
              <a:rPr lang="en-US" dirty="0"/>
              <a:t>Name                    : Ethernet1</a:t>
            </a:r>
          </a:p>
          <a:p>
            <a:r>
              <a:rPr lang="en-US" dirty="0" err="1"/>
              <a:t>InterfaceDescription</a:t>
            </a:r>
            <a:r>
              <a:rPr lang="en-US" dirty="0"/>
              <a:t>    : Intel(R) 82574L Gigabit Network Connection #2</a:t>
            </a:r>
          </a:p>
          <a:p>
            <a:r>
              <a:rPr lang="en-US" dirty="0"/>
              <a:t>Team                    : teaming1</a:t>
            </a:r>
          </a:p>
          <a:p>
            <a:r>
              <a:rPr lang="en-US" dirty="0" err="1"/>
              <a:t>AdministrativeMode</a:t>
            </a:r>
            <a:r>
              <a:rPr lang="en-US" dirty="0"/>
              <a:t>      : Active</a:t>
            </a:r>
          </a:p>
          <a:p>
            <a:r>
              <a:rPr lang="en-US" dirty="0" err="1"/>
              <a:t>OperationalStatus</a:t>
            </a:r>
            <a:r>
              <a:rPr lang="en-US" dirty="0"/>
              <a:t>       : Active</a:t>
            </a:r>
          </a:p>
          <a:p>
            <a:r>
              <a:rPr lang="en-US" dirty="0" err="1"/>
              <a:t>TransmitLinkSpeed</a:t>
            </a:r>
            <a:r>
              <a:rPr lang="en-US" dirty="0"/>
              <a:t>(Gbps) : 1</a:t>
            </a:r>
          </a:p>
          <a:p>
            <a:r>
              <a:rPr lang="en-US" dirty="0" err="1"/>
              <a:t>ReceiveLinkSpeed</a:t>
            </a:r>
            <a:r>
              <a:rPr lang="en-US" dirty="0"/>
              <a:t>(Gbps)  : 1</a:t>
            </a:r>
          </a:p>
          <a:p>
            <a:r>
              <a:rPr lang="en-US" dirty="0" err="1"/>
              <a:t>FailureReason</a:t>
            </a:r>
            <a:r>
              <a:rPr lang="en-US" dirty="0"/>
              <a:t>           : </a:t>
            </a:r>
            <a:r>
              <a:rPr lang="en-US" dirty="0" err="1"/>
              <a:t>NoFailure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47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53592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PS C:\Users\Administrator&gt; Get-</a:t>
            </a:r>
            <a:r>
              <a:rPr lang="en-US" b="1" dirty="0" err="1"/>
              <a:t>NetLbfoTeam</a:t>
            </a:r>
            <a:r>
              <a:rPr lang="en-US" b="1" dirty="0"/>
              <a:t> -name team1</a:t>
            </a:r>
          </a:p>
          <a:p>
            <a:r>
              <a:rPr lang="en-US" dirty="0"/>
              <a:t>Name                   : Team1</a:t>
            </a:r>
          </a:p>
          <a:p>
            <a:r>
              <a:rPr lang="en-US" dirty="0"/>
              <a:t>Members                : {Ethernet2, Ethernet1}</a:t>
            </a:r>
          </a:p>
          <a:p>
            <a:r>
              <a:rPr lang="en-US" dirty="0" err="1"/>
              <a:t>TeamNics</a:t>
            </a:r>
            <a:r>
              <a:rPr lang="en-US" dirty="0"/>
              <a:t>               : Team1</a:t>
            </a:r>
          </a:p>
          <a:p>
            <a:r>
              <a:rPr lang="en-US" dirty="0" err="1"/>
              <a:t>TeamingMode</a:t>
            </a:r>
            <a:r>
              <a:rPr lang="en-US" dirty="0"/>
              <a:t>            : </a:t>
            </a:r>
            <a:r>
              <a:rPr lang="en-US" dirty="0" err="1"/>
              <a:t>SwitchIndependent</a:t>
            </a:r>
            <a:endParaRPr lang="en-US" dirty="0"/>
          </a:p>
          <a:p>
            <a:r>
              <a:rPr lang="en-US" dirty="0" err="1"/>
              <a:t>LoadBalancingAlgorithm</a:t>
            </a:r>
            <a:r>
              <a:rPr lang="en-US" dirty="0"/>
              <a:t> : </a:t>
            </a:r>
            <a:r>
              <a:rPr lang="en-US" dirty="0" err="1"/>
              <a:t>TransportPorts</a:t>
            </a:r>
            <a:endParaRPr lang="en-US" dirty="0"/>
          </a:p>
          <a:p>
            <a:r>
              <a:rPr lang="en-US" dirty="0"/>
              <a:t>Status                 : Up</a:t>
            </a:r>
          </a:p>
          <a:p>
            <a:endParaRPr lang="en-US" dirty="0"/>
          </a:p>
          <a:p>
            <a:r>
              <a:rPr lang="en-US" b="1" dirty="0"/>
              <a:t>PS C:\Users\Administrator&gt; Get-</a:t>
            </a:r>
            <a:r>
              <a:rPr lang="en-US" b="1" dirty="0" err="1"/>
              <a:t>NetLbfoTeamMember</a:t>
            </a:r>
            <a:r>
              <a:rPr lang="en-US" b="1" dirty="0"/>
              <a:t> -Team team1</a:t>
            </a:r>
          </a:p>
          <a:p>
            <a:r>
              <a:rPr lang="en-US" dirty="0"/>
              <a:t>Name                    : Ethernet2</a:t>
            </a:r>
          </a:p>
          <a:p>
            <a:r>
              <a:rPr lang="en-US" dirty="0" err="1"/>
              <a:t>InterfaceDescription</a:t>
            </a:r>
            <a:r>
              <a:rPr lang="en-US" dirty="0"/>
              <a:t>    : Intel(R) 82574L Gigabit Network Connection #3</a:t>
            </a:r>
          </a:p>
          <a:p>
            <a:r>
              <a:rPr lang="en-US" dirty="0"/>
              <a:t>Team                    : Team1</a:t>
            </a:r>
          </a:p>
          <a:p>
            <a:r>
              <a:rPr lang="en-US" dirty="0" err="1"/>
              <a:t>AdministrativeMode</a:t>
            </a:r>
            <a:r>
              <a:rPr lang="en-US" dirty="0"/>
              <a:t>      : Active</a:t>
            </a:r>
          </a:p>
          <a:p>
            <a:r>
              <a:rPr lang="en-US" dirty="0" err="1"/>
              <a:t>OperationalStatus</a:t>
            </a:r>
            <a:r>
              <a:rPr lang="en-US" dirty="0"/>
              <a:t>       : Active</a:t>
            </a:r>
          </a:p>
          <a:p>
            <a:r>
              <a:rPr lang="en-US" dirty="0" err="1"/>
              <a:t>TransmitLinkSpeed</a:t>
            </a:r>
            <a:r>
              <a:rPr lang="en-US" dirty="0"/>
              <a:t>(Gbps) : 1</a:t>
            </a:r>
          </a:p>
          <a:p>
            <a:r>
              <a:rPr lang="en-US" dirty="0" err="1"/>
              <a:t>ReceiveLinkSpeed</a:t>
            </a:r>
            <a:r>
              <a:rPr lang="en-US" dirty="0"/>
              <a:t>(Gbps)  : 1</a:t>
            </a:r>
          </a:p>
          <a:p>
            <a:r>
              <a:rPr lang="en-US" dirty="0" err="1"/>
              <a:t>FailureReason</a:t>
            </a:r>
            <a:r>
              <a:rPr lang="en-US" dirty="0"/>
              <a:t>           : </a:t>
            </a:r>
            <a:r>
              <a:rPr lang="en-US" dirty="0" err="1"/>
              <a:t>NoFailure</a:t>
            </a:r>
            <a:endParaRPr lang="en-US" dirty="0"/>
          </a:p>
          <a:p>
            <a:endParaRPr lang="en-US" dirty="0"/>
          </a:p>
          <a:p>
            <a:r>
              <a:rPr lang="en-US" dirty="0"/>
              <a:t>Name                    : Ethernet1</a:t>
            </a:r>
          </a:p>
          <a:p>
            <a:r>
              <a:rPr lang="en-US" dirty="0" err="1"/>
              <a:t>InterfaceDescription</a:t>
            </a:r>
            <a:r>
              <a:rPr lang="en-US" dirty="0"/>
              <a:t>    : Intel(R) 82574L Gigabit Network Connection #2</a:t>
            </a:r>
          </a:p>
          <a:p>
            <a:r>
              <a:rPr lang="en-US" dirty="0"/>
              <a:t>Team                    : Team1</a:t>
            </a:r>
          </a:p>
          <a:p>
            <a:r>
              <a:rPr lang="en-US" dirty="0" err="1"/>
              <a:t>AdministrativeMode</a:t>
            </a:r>
            <a:r>
              <a:rPr lang="en-US" dirty="0"/>
              <a:t>      : Active</a:t>
            </a:r>
          </a:p>
          <a:p>
            <a:r>
              <a:rPr lang="en-US" dirty="0" err="1"/>
              <a:t>OperationalStatus</a:t>
            </a:r>
            <a:r>
              <a:rPr lang="en-US" dirty="0"/>
              <a:t>       : Active</a:t>
            </a:r>
          </a:p>
          <a:p>
            <a:r>
              <a:rPr lang="en-US" dirty="0" err="1"/>
              <a:t>TransmitLinkSpeed</a:t>
            </a:r>
            <a:r>
              <a:rPr lang="en-US" dirty="0"/>
              <a:t>(Gbps) : 1</a:t>
            </a:r>
          </a:p>
          <a:p>
            <a:r>
              <a:rPr lang="en-US" dirty="0" err="1"/>
              <a:t>ReceiveLinkSpeed</a:t>
            </a:r>
            <a:r>
              <a:rPr lang="en-US" dirty="0"/>
              <a:t>(Gbps)  : 1</a:t>
            </a:r>
          </a:p>
          <a:p>
            <a:r>
              <a:rPr lang="en-US" dirty="0" err="1"/>
              <a:t>FailureReason</a:t>
            </a:r>
            <a:r>
              <a:rPr lang="en-US" dirty="0"/>
              <a:t>           : </a:t>
            </a:r>
            <a:r>
              <a:rPr lang="en-US" dirty="0" err="1"/>
              <a:t>NoFailure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48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02108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/>
              <a:t>PS C:\Users\Administrator&gt; Set-</a:t>
            </a:r>
            <a:r>
              <a:rPr lang="en-US" b="1" dirty="0" err="1"/>
              <a:t>NetLbfoTeam</a:t>
            </a:r>
            <a:r>
              <a:rPr lang="en-US" b="1" dirty="0"/>
              <a:t> -Name "Team1" -</a:t>
            </a:r>
            <a:r>
              <a:rPr lang="en-US" b="1" dirty="0" err="1"/>
              <a:t>LoadBalancingAlgorithm</a:t>
            </a:r>
            <a:r>
              <a:rPr lang="en-US" b="1" dirty="0"/>
              <a:t> </a:t>
            </a:r>
            <a:r>
              <a:rPr lang="en-US" b="1" dirty="0" err="1"/>
              <a:t>IPAddresses</a:t>
            </a:r>
            <a:endParaRPr lang="en-US" b="1" dirty="0"/>
          </a:p>
          <a:p>
            <a:endParaRPr lang="en-US" b="1" dirty="0"/>
          </a:p>
          <a:p>
            <a:r>
              <a:rPr lang="en-US" b="1" dirty="0"/>
              <a:t>PS C:\Users\Administrator&gt; Get-</a:t>
            </a:r>
            <a:r>
              <a:rPr lang="en-US" b="1" dirty="0" err="1"/>
              <a:t>NetLbfoTeam</a:t>
            </a:r>
            <a:r>
              <a:rPr lang="en-US" b="1" dirty="0"/>
              <a:t> -name team1</a:t>
            </a:r>
          </a:p>
          <a:p>
            <a:r>
              <a:rPr lang="en-US" dirty="0"/>
              <a:t>Name                   : Team1</a:t>
            </a:r>
          </a:p>
          <a:p>
            <a:r>
              <a:rPr lang="en-US" dirty="0"/>
              <a:t>Members                : {Ethernet2, Ethernet1}</a:t>
            </a:r>
          </a:p>
          <a:p>
            <a:r>
              <a:rPr lang="en-US" dirty="0" err="1"/>
              <a:t>TeamNics</a:t>
            </a:r>
            <a:r>
              <a:rPr lang="en-US" dirty="0"/>
              <a:t>               : Team1</a:t>
            </a:r>
          </a:p>
          <a:p>
            <a:r>
              <a:rPr lang="en-US" dirty="0" err="1"/>
              <a:t>TeamingMode</a:t>
            </a:r>
            <a:r>
              <a:rPr lang="en-US" dirty="0"/>
              <a:t>            : </a:t>
            </a:r>
            <a:r>
              <a:rPr lang="en-US" dirty="0" err="1"/>
              <a:t>SwitchIndependent</a:t>
            </a:r>
            <a:endParaRPr lang="en-US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LoadBalancingAlgorithm</a:t>
            </a:r>
            <a:r>
              <a:rPr lang="en-US" dirty="0"/>
              <a:t> : </a:t>
            </a:r>
            <a:r>
              <a:rPr lang="en-US" dirty="0" err="1"/>
              <a:t>IPAddresses</a:t>
            </a:r>
            <a:endParaRPr lang="en-US" dirty="0"/>
          </a:p>
          <a:p>
            <a:r>
              <a:rPr lang="en-US" dirty="0"/>
              <a:t>Status                 : Up</a:t>
            </a:r>
          </a:p>
          <a:p>
            <a:endParaRPr lang="en-US" dirty="0"/>
          </a:p>
          <a:p>
            <a:r>
              <a:rPr lang="en-US" b="1" dirty="0"/>
              <a:t>PS C:\Users\Administrator&gt; Get-</a:t>
            </a:r>
            <a:r>
              <a:rPr lang="en-US" b="1" dirty="0" err="1"/>
              <a:t>NetLbfoTeamMember</a:t>
            </a:r>
            <a:r>
              <a:rPr lang="en-US" b="1" dirty="0"/>
              <a:t> -Team team1</a:t>
            </a:r>
          </a:p>
          <a:p>
            <a:r>
              <a:rPr lang="en-US" dirty="0"/>
              <a:t>Name                    : Ethernet2</a:t>
            </a:r>
          </a:p>
          <a:p>
            <a:r>
              <a:rPr lang="en-US" dirty="0" err="1"/>
              <a:t>InterfaceDescription</a:t>
            </a:r>
            <a:r>
              <a:rPr lang="en-US" dirty="0"/>
              <a:t>    : Intel(R) 82574L Gigabit Network Connection #3</a:t>
            </a:r>
          </a:p>
          <a:p>
            <a:r>
              <a:rPr lang="en-US" dirty="0"/>
              <a:t>Team                    : Team1</a:t>
            </a:r>
          </a:p>
          <a:p>
            <a:r>
              <a:rPr lang="en-US" dirty="0" err="1"/>
              <a:t>AdministrativeMode</a:t>
            </a:r>
            <a:r>
              <a:rPr lang="en-US" dirty="0"/>
              <a:t>      : Active</a:t>
            </a:r>
          </a:p>
          <a:p>
            <a:r>
              <a:rPr lang="en-US" dirty="0" err="1"/>
              <a:t>OperationalStatus</a:t>
            </a:r>
            <a:r>
              <a:rPr lang="en-US" dirty="0"/>
              <a:t>       : Active</a:t>
            </a:r>
          </a:p>
          <a:p>
            <a:r>
              <a:rPr lang="en-US" dirty="0" err="1"/>
              <a:t>TransmitLinkSpeed</a:t>
            </a:r>
            <a:r>
              <a:rPr lang="en-US" dirty="0"/>
              <a:t>(Gbps) : 1</a:t>
            </a:r>
          </a:p>
          <a:p>
            <a:r>
              <a:rPr lang="en-US" dirty="0" err="1"/>
              <a:t>ReceiveLinkSpeed</a:t>
            </a:r>
            <a:r>
              <a:rPr lang="en-US" dirty="0"/>
              <a:t>(Gbps)  : 1</a:t>
            </a:r>
          </a:p>
          <a:p>
            <a:r>
              <a:rPr lang="en-US" dirty="0" err="1"/>
              <a:t>FailureReason</a:t>
            </a:r>
            <a:r>
              <a:rPr lang="en-US" dirty="0"/>
              <a:t>           : </a:t>
            </a:r>
            <a:r>
              <a:rPr lang="en-US" dirty="0" err="1"/>
              <a:t>NoFailure</a:t>
            </a:r>
            <a:endParaRPr lang="en-US" dirty="0"/>
          </a:p>
          <a:p>
            <a:endParaRPr lang="en-US" dirty="0"/>
          </a:p>
          <a:p>
            <a:r>
              <a:rPr lang="en-US" dirty="0"/>
              <a:t>Name                    : Ethernet1</a:t>
            </a:r>
          </a:p>
          <a:p>
            <a:r>
              <a:rPr lang="en-US" dirty="0" err="1"/>
              <a:t>InterfaceDescription</a:t>
            </a:r>
            <a:r>
              <a:rPr lang="en-US" dirty="0"/>
              <a:t>    : Intel(R) 82574L Gigabit Network Connection #2</a:t>
            </a:r>
          </a:p>
          <a:p>
            <a:r>
              <a:rPr lang="en-US" dirty="0"/>
              <a:t>Team                    : Team1</a:t>
            </a:r>
          </a:p>
          <a:p>
            <a:r>
              <a:rPr lang="en-US" dirty="0" err="1"/>
              <a:t>AdministrativeMode</a:t>
            </a:r>
            <a:r>
              <a:rPr lang="en-US" dirty="0"/>
              <a:t>      : Active</a:t>
            </a:r>
          </a:p>
          <a:p>
            <a:r>
              <a:rPr lang="en-US" dirty="0" err="1"/>
              <a:t>OperationalStatus</a:t>
            </a:r>
            <a:r>
              <a:rPr lang="en-US" dirty="0"/>
              <a:t>       : Active</a:t>
            </a:r>
          </a:p>
          <a:p>
            <a:r>
              <a:rPr lang="en-US" dirty="0" err="1"/>
              <a:t>TransmitLinkSpeed</a:t>
            </a:r>
            <a:r>
              <a:rPr lang="en-US" dirty="0"/>
              <a:t>(Gbps) : 1</a:t>
            </a:r>
          </a:p>
          <a:p>
            <a:r>
              <a:rPr lang="en-US" dirty="0" err="1"/>
              <a:t>ReceiveLinkSpeed</a:t>
            </a:r>
            <a:r>
              <a:rPr lang="en-US" dirty="0"/>
              <a:t>(Gbps)  : 1</a:t>
            </a:r>
          </a:p>
          <a:p>
            <a:r>
              <a:rPr lang="en-US" dirty="0" err="1"/>
              <a:t>FailureReason</a:t>
            </a:r>
            <a:r>
              <a:rPr lang="en-US" dirty="0"/>
              <a:t>           : </a:t>
            </a:r>
            <a:r>
              <a:rPr lang="en-US" dirty="0" err="1"/>
              <a:t>NoFailure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49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044343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/>
              <a:t>PS C:\Users\Administrator&gt; Set-</a:t>
            </a:r>
            <a:r>
              <a:rPr lang="en-US" b="1" dirty="0" err="1"/>
              <a:t>NetLbfoTeam</a:t>
            </a:r>
            <a:r>
              <a:rPr lang="en-US" b="1" dirty="0"/>
              <a:t> -Name "Team1" -</a:t>
            </a:r>
            <a:r>
              <a:rPr lang="en-US" b="1" dirty="0" err="1"/>
              <a:t>LoadBalancingAlgorithm</a:t>
            </a:r>
            <a:r>
              <a:rPr lang="en-US" b="1" dirty="0"/>
              <a:t> </a:t>
            </a:r>
            <a:r>
              <a:rPr lang="en-US" sz="1200" b="1" i="0" kern="12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MacAddresses</a:t>
            </a:r>
            <a:endParaRPr lang="en-US" b="1" dirty="0"/>
          </a:p>
          <a:p>
            <a:endParaRPr lang="en-US" b="1" dirty="0"/>
          </a:p>
          <a:p>
            <a:r>
              <a:rPr lang="en-US" b="1" dirty="0"/>
              <a:t>PS C:\Users\Administrator&gt; Get-</a:t>
            </a:r>
            <a:r>
              <a:rPr lang="en-US" b="1" dirty="0" err="1"/>
              <a:t>NetLbfoTeam</a:t>
            </a:r>
            <a:r>
              <a:rPr lang="en-US" b="1" dirty="0"/>
              <a:t> -name team1</a:t>
            </a:r>
          </a:p>
          <a:p>
            <a:r>
              <a:rPr lang="en-US" dirty="0"/>
              <a:t>Name                   : Team1</a:t>
            </a:r>
          </a:p>
          <a:p>
            <a:r>
              <a:rPr lang="en-US" dirty="0"/>
              <a:t>Members                : {Ethernet2, Ethernet1}</a:t>
            </a:r>
          </a:p>
          <a:p>
            <a:r>
              <a:rPr lang="en-US" dirty="0" err="1"/>
              <a:t>TeamNics</a:t>
            </a:r>
            <a:r>
              <a:rPr lang="en-US" dirty="0"/>
              <a:t>               : Team1</a:t>
            </a:r>
          </a:p>
          <a:p>
            <a:r>
              <a:rPr lang="en-US" dirty="0" err="1"/>
              <a:t>TeamingMode</a:t>
            </a:r>
            <a:r>
              <a:rPr lang="en-US" dirty="0"/>
              <a:t>            : </a:t>
            </a:r>
            <a:r>
              <a:rPr lang="en-US" dirty="0" err="1"/>
              <a:t>SwitchIndependent</a:t>
            </a:r>
            <a:endParaRPr lang="en-US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LoadBalancingAlgorithm</a:t>
            </a:r>
            <a:r>
              <a:rPr lang="en-US" dirty="0"/>
              <a:t> :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MacAddresses</a:t>
            </a:r>
            <a:endParaRPr lang="en-US" dirty="0"/>
          </a:p>
          <a:p>
            <a:r>
              <a:rPr lang="en-US" dirty="0"/>
              <a:t>Status                 : Up</a:t>
            </a:r>
          </a:p>
          <a:p>
            <a:endParaRPr lang="en-US" dirty="0"/>
          </a:p>
          <a:p>
            <a:r>
              <a:rPr lang="en-US" b="1" dirty="0"/>
              <a:t>PS C:\Users\Administrator&gt; Get-</a:t>
            </a:r>
            <a:r>
              <a:rPr lang="en-US" b="1" dirty="0" err="1"/>
              <a:t>NetLbfoTeamMember</a:t>
            </a:r>
            <a:r>
              <a:rPr lang="en-US" b="1" dirty="0"/>
              <a:t> -Team team1</a:t>
            </a:r>
          </a:p>
          <a:p>
            <a:r>
              <a:rPr lang="en-US" dirty="0"/>
              <a:t>Name                    : Ethernet2</a:t>
            </a:r>
          </a:p>
          <a:p>
            <a:r>
              <a:rPr lang="en-US" dirty="0" err="1"/>
              <a:t>InterfaceDescription</a:t>
            </a:r>
            <a:r>
              <a:rPr lang="en-US" dirty="0"/>
              <a:t>    : Intel(R) 82574L Gigabit Network Connection #3</a:t>
            </a:r>
          </a:p>
          <a:p>
            <a:r>
              <a:rPr lang="en-US" dirty="0"/>
              <a:t>Team                    : Team1</a:t>
            </a:r>
          </a:p>
          <a:p>
            <a:r>
              <a:rPr lang="en-US" dirty="0" err="1"/>
              <a:t>AdministrativeMode</a:t>
            </a:r>
            <a:r>
              <a:rPr lang="en-US" dirty="0"/>
              <a:t>      : Active</a:t>
            </a:r>
          </a:p>
          <a:p>
            <a:r>
              <a:rPr lang="en-US" dirty="0" err="1"/>
              <a:t>OperationalStatus</a:t>
            </a:r>
            <a:r>
              <a:rPr lang="en-US" dirty="0"/>
              <a:t>       : Active</a:t>
            </a:r>
          </a:p>
          <a:p>
            <a:r>
              <a:rPr lang="en-US" dirty="0" err="1"/>
              <a:t>TransmitLinkSpeed</a:t>
            </a:r>
            <a:r>
              <a:rPr lang="en-US" dirty="0"/>
              <a:t>(Gbps) : 1</a:t>
            </a:r>
          </a:p>
          <a:p>
            <a:r>
              <a:rPr lang="en-US" dirty="0" err="1"/>
              <a:t>ReceiveLinkSpeed</a:t>
            </a:r>
            <a:r>
              <a:rPr lang="en-US" dirty="0"/>
              <a:t>(Gbps)  : 1</a:t>
            </a:r>
          </a:p>
          <a:p>
            <a:r>
              <a:rPr lang="en-US" dirty="0" err="1"/>
              <a:t>FailureReason</a:t>
            </a:r>
            <a:r>
              <a:rPr lang="en-US" dirty="0"/>
              <a:t>           : </a:t>
            </a:r>
            <a:r>
              <a:rPr lang="en-US" dirty="0" err="1"/>
              <a:t>NoFailure</a:t>
            </a:r>
            <a:endParaRPr lang="en-US" dirty="0"/>
          </a:p>
          <a:p>
            <a:endParaRPr lang="en-US" dirty="0"/>
          </a:p>
          <a:p>
            <a:r>
              <a:rPr lang="en-US" dirty="0"/>
              <a:t>Name                    : Ethernet1</a:t>
            </a:r>
          </a:p>
          <a:p>
            <a:r>
              <a:rPr lang="en-US" dirty="0" err="1"/>
              <a:t>InterfaceDescription</a:t>
            </a:r>
            <a:r>
              <a:rPr lang="en-US" dirty="0"/>
              <a:t>    : Intel(R) 82574L Gigabit Network Connection #2</a:t>
            </a:r>
          </a:p>
          <a:p>
            <a:r>
              <a:rPr lang="en-US" dirty="0"/>
              <a:t>Team                    : Team1</a:t>
            </a:r>
          </a:p>
          <a:p>
            <a:r>
              <a:rPr lang="en-US" dirty="0" err="1"/>
              <a:t>AdministrativeMode</a:t>
            </a:r>
            <a:r>
              <a:rPr lang="en-US" dirty="0"/>
              <a:t>      : Active</a:t>
            </a:r>
          </a:p>
          <a:p>
            <a:r>
              <a:rPr lang="en-US" dirty="0" err="1"/>
              <a:t>OperationalStatus</a:t>
            </a:r>
            <a:r>
              <a:rPr lang="en-US" dirty="0"/>
              <a:t>       : Active</a:t>
            </a:r>
          </a:p>
          <a:p>
            <a:r>
              <a:rPr lang="en-US" dirty="0" err="1"/>
              <a:t>TransmitLinkSpeed</a:t>
            </a:r>
            <a:r>
              <a:rPr lang="en-US" dirty="0"/>
              <a:t>(Gbps) : 1</a:t>
            </a:r>
          </a:p>
          <a:p>
            <a:r>
              <a:rPr lang="en-US" dirty="0" err="1"/>
              <a:t>ReceiveLinkSpeed</a:t>
            </a:r>
            <a:r>
              <a:rPr lang="en-US" dirty="0"/>
              <a:t>(Gbps)  : 1</a:t>
            </a:r>
          </a:p>
          <a:p>
            <a:r>
              <a:rPr lang="en-US" dirty="0" err="1"/>
              <a:t>FailureReason</a:t>
            </a:r>
            <a:r>
              <a:rPr lang="en-US" dirty="0"/>
              <a:t>           : </a:t>
            </a:r>
            <a:r>
              <a:rPr lang="en-US" dirty="0" err="1"/>
              <a:t>NoFailure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50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981241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===============================</a:t>
            </a:r>
          </a:p>
          <a:p>
            <a:r>
              <a:rPr lang="en-US" dirty="0">
                <a:latin typeface="Courier" pitchFamily="2" charset="0"/>
              </a:rPr>
              <a:t># Add bond support (NOT SUPPORTED)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===============================</a:t>
            </a:r>
          </a:p>
          <a:p>
            <a:r>
              <a:rPr lang="en-US" dirty="0">
                <a:latin typeface="Courier" pitchFamily="2" charset="0"/>
              </a:rPr>
              <a:t>root@ubuntu2:~# </a:t>
            </a:r>
            <a:r>
              <a:rPr lang="en-US" dirty="0" err="1"/>
              <a:t>modprobe</a:t>
            </a:r>
            <a:r>
              <a:rPr lang="en-US" dirty="0"/>
              <a:t> bonding</a:t>
            </a:r>
          </a:p>
          <a:p>
            <a:r>
              <a:rPr lang="en-US" dirty="0">
                <a:latin typeface="Courier" pitchFamily="2" charset="0"/>
              </a:rPr>
              <a:t>root@ubuntu2:~# </a:t>
            </a:r>
            <a:r>
              <a:rPr lang="en-US" dirty="0"/>
              <a:t>apt-get install </a:t>
            </a:r>
            <a:r>
              <a:rPr lang="en-US" dirty="0" err="1"/>
              <a:t>ifenslave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=========================================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# Configure your /</a:t>
            </a:r>
            <a:r>
              <a:rPr lang="en-US" dirty="0" err="1"/>
              <a:t>etc</a:t>
            </a:r>
            <a:r>
              <a:rPr lang="en-US" dirty="0"/>
              <a:t>/network/interfaces file with bond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=========================================</a:t>
            </a:r>
          </a:p>
          <a:p>
            <a:r>
              <a:rPr lang="en-US" dirty="0"/>
              <a:t>auto lo</a:t>
            </a:r>
          </a:p>
          <a:p>
            <a:r>
              <a:rPr lang="en-US" dirty="0" err="1"/>
              <a:t>iface</a:t>
            </a:r>
            <a:r>
              <a:rPr lang="en-US" dirty="0"/>
              <a:t> lo </a:t>
            </a:r>
            <a:r>
              <a:rPr lang="en-US" dirty="0" err="1"/>
              <a:t>inet</a:t>
            </a:r>
            <a:r>
              <a:rPr lang="en-US" dirty="0"/>
              <a:t> loopback</a:t>
            </a:r>
          </a:p>
          <a:p>
            <a:endParaRPr lang="en-US" dirty="0"/>
          </a:p>
          <a:p>
            <a:r>
              <a:rPr lang="en-US" dirty="0"/>
              <a:t>auto ens160</a:t>
            </a:r>
          </a:p>
          <a:p>
            <a:r>
              <a:rPr lang="en-US" dirty="0" err="1"/>
              <a:t>iface</a:t>
            </a:r>
            <a:r>
              <a:rPr lang="en-US" dirty="0"/>
              <a:t> ens160 </a:t>
            </a:r>
            <a:r>
              <a:rPr lang="en-US" dirty="0" err="1"/>
              <a:t>inet</a:t>
            </a:r>
            <a:r>
              <a:rPr lang="en-US" dirty="0"/>
              <a:t> static</a:t>
            </a:r>
          </a:p>
          <a:p>
            <a:r>
              <a:rPr lang="en-US" dirty="0"/>
              <a:t>  address 192.168.110.186</a:t>
            </a:r>
          </a:p>
          <a:p>
            <a:r>
              <a:rPr lang="en-US" dirty="0"/>
              <a:t>  netmask 255.255.255.0</a:t>
            </a:r>
          </a:p>
          <a:p>
            <a:r>
              <a:rPr lang="en-US" dirty="0"/>
              <a:t>  gateway 192.168.110.1</a:t>
            </a:r>
          </a:p>
          <a:p>
            <a:r>
              <a:rPr lang="en-US" dirty="0"/>
              <a:t>  </a:t>
            </a:r>
            <a:r>
              <a:rPr lang="en-US" dirty="0" err="1"/>
              <a:t>dns</a:t>
            </a:r>
            <a:r>
              <a:rPr lang="en-US" dirty="0"/>
              <a:t>-nameservers 192.168.110.10</a:t>
            </a:r>
          </a:p>
          <a:p>
            <a:endParaRPr lang="en-US" dirty="0"/>
          </a:p>
          <a:p>
            <a:r>
              <a:rPr lang="en-US" dirty="0"/>
              <a:t># ens192 + ens224 of physical interfaces in a bond (active/standby)</a:t>
            </a:r>
          </a:p>
          <a:p>
            <a:r>
              <a:rPr lang="en-US" dirty="0"/>
              <a:t>auto ens192</a:t>
            </a:r>
          </a:p>
          <a:p>
            <a:r>
              <a:rPr lang="en-US" dirty="0" err="1"/>
              <a:t>iface</a:t>
            </a:r>
            <a:r>
              <a:rPr lang="en-US" dirty="0"/>
              <a:t> ens192 </a:t>
            </a:r>
            <a:r>
              <a:rPr lang="en-US" dirty="0" err="1"/>
              <a:t>inet</a:t>
            </a:r>
            <a:r>
              <a:rPr lang="en-US" dirty="0"/>
              <a:t> manual</a:t>
            </a:r>
          </a:p>
          <a:p>
            <a:r>
              <a:rPr lang="en-US" dirty="0"/>
              <a:t>  bond-master bond0</a:t>
            </a:r>
          </a:p>
          <a:p>
            <a:r>
              <a:rPr lang="en-US" dirty="0"/>
              <a:t>  bond-primary ens192</a:t>
            </a:r>
          </a:p>
          <a:p>
            <a:endParaRPr lang="en-US" dirty="0"/>
          </a:p>
          <a:p>
            <a:r>
              <a:rPr lang="en-US" dirty="0"/>
              <a:t>auto ens224</a:t>
            </a:r>
          </a:p>
          <a:p>
            <a:r>
              <a:rPr lang="en-US" dirty="0" err="1"/>
              <a:t>iface</a:t>
            </a:r>
            <a:r>
              <a:rPr lang="en-US" dirty="0"/>
              <a:t> ens224 </a:t>
            </a:r>
            <a:r>
              <a:rPr lang="en-US" dirty="0" err="1"/>
              <a:t>inet</a:t>
            </a:r>
            <a:r>
              <a:rPr lang="en-US" dirty="0"/>
              <a:t> manual</a:t>
            </a:r>
          </a:p>
          <a:p>
            <a:r>
              <a:rPr lang="en-US" dirty="0"/>
              <a:t>  bond-master bond0</a:t>
            </a:r>
          </a:p>
          <a:p>
            <a:endParaRPr lang="en-US" dirty="0"/>
          </a:p>
          <a:p>
            <a:r>
              <a:rPr lang="en-US" dirty="0"/>
              <a:t>#bond in active/standby (bond-mode 1)</a:t>
            </a:r>
          </a:p>
          <a:p>
            <a:r>
              <a:rPr lang="en-US" dirty="0"/>
              <a:t>auto bond0</a:t>
            </a:r>
          </a:p>
          <a:p>
            <a:r>
              <a:rPr lang="en-US" dirty="0" err="1"/>
              <a:t>iface</a:t>
            </a:r>
            <a:r>
              <a:rPr lang="en-US" dirty="0"/>
              <a:t> bond0 </a:t>
            </a:r>
            <a:r>
              <a:rPr lang="en-US" dirty="0" err="1"/>
              <a:t>inet</a:t>
            </a:r>
            <a:r>
              <a:rPr lang="en-US" dirty="0"/>
              <a:t> manual</a:t>
            </a:r>
          </a:p>
          <a:p>
            <a:r>
              <a:rPr lang="en-US" dirty="0"/>
              <a:t>  bond-mode 1</a:t>
            </a:r>
          </a:p>
          <a:p>
            <a:r>
              <a:rPr lang="en-US" dirty="0"/>
              <a:t>  bond-</a:t>
            </a:r>
            <a:r>
              <a:rPr lang="en-US" dirty="0" err="1"/>
              <a:t>miimon</a:t>
            </a:r>
            <a:r>
              <a:rPr lang="en-US" dirty="0"/>
              <a:t> 100</a:t>
            </a:r>
          </a:p>
          <a:p>
            <a:r>
              <a:rPr lang="en-US" dirty="0"/>
              <a:t>  bond-slaves none</a:t>
            </a:r>
          </a:p>
          <a:p>
            <a:endParaRPr lang="en-US" dirty="0"/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==========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# Show bond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==========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Courier" pitchFamily="2" charset="0"/>
              </a:rPr>
              <a:t>root@ubuntu2:~# </a:t>
            </a:r>
            <a:r>
              <a:rPr lang="en-US" dirty="0"/>
              <a:t>cat /proc/net/bonding/bond0</a:t>
            </a:r>
          </a:p>
          <a:p>
            <a:r>
              <a:rPr lang="en-US" dirty="0"/>
              <a:t>Ethernet Channel Bonding Driver: v3.7.1 (April 27, 2011)</a:t>
            </a:r>
          </a:p>
          <a:p>
            <a:endParaRPr lang="en-US" dirty="0"/>
          </a:p>
          <a:p>
            <a:r>
              <a:rPr lang="en-US" dirty="0"/>
              <a:t>Bonding Mode: fault-tolerance (active-backup)</a:t>
            </a:r>
          </a:p>
          <a:p>
            <a:r>
              <a:rPr lang="en-US" dirty="0"/>
              <a:t>Primary Slave: ens192 (</a:t>
            </a:r>
            <a:r>
              <a:rPr lang="en-US" dirty="0" err="1"/>
              <a:t>primary_reselect</a:t>
            </a:r>
            <a:r>
              <a:rPr lang="en-US" dirty="0"/>
              <a:t> always)</a:t>
            </a:r>
          </a:p>
          <a:p>
            <a:r>
              <a:rPr lang="en-US" dirty="0"/>
              <a:t>Currently Active Slave: ens192</a:t>
            </a:r>
          </a:p>
          <a:p>
            <a:r>
              <a:rPr lang="en-US" dirty="0"/>
              <a:t>MII Status: up</a:t>
            </a:r>
          </a:p>
          <a:p>
            <a:r>
              <a:rPr lang="en-US" dirty="0"/>
              <a:t>MII Polling Interval (</a:t>
            </a:r>
            <a:r>
              <a:rPr lang="en-US" dirty="0" err="1"/>
              <a:t>ms</a:t>
            </a:r>
            <a:r>
              <a:rPr lang="en-US" dirty="0"/>
              <a:t>): 100</a:t>
            </a:r>
          </a:p>
          <a:p>
            <a:r>
              <a:rPr lang="en-US" dirty="0"/>
              <a:t>Up Delay (</a:t>
            </a:r>
            <a:r>
              <a:rPr lang="en-US" dirty="0" err="1"/>
              <a:t>ms</a:t>
            </a:r>
            <a:r>
              <a:rPr lang="en-US" dirty="0"/>
              <a:t>): 0</a:t>
            </a:r>
          </a:p>
          <a:p>
            <a:r>
              <a:rPr lang="en-US" dirty="0"/>
              <a:t>Down Delay (</a:t>
            </a:r>
            <a:r>
              <a:rPr lang="en-US" dirty="0" err="1"/>
              <a:t>ms</a:t>
            </a:r>
            <a:r>
              <a:rPr lang="en-US" dirty="0"/>
              <a:t>): 0</a:t>
            </a:r>
          </a:p>
          <a:p>
            <a:endParaRPr lang="en-US" dirty="0"/>
          </a:p>
          <a:p>
            <a:r>
              <a:rPr lang="en-US" dirty="0"/>
              <a:t>Slave Interface: ens192</a:t>
            </a:r>
          </a:p>
          <a:p>
            <a:r>
              <a:rPr lang="en-US" dirty="0"/>
              <a:t>MII Status: up</a:t>
            </a:r>
          </a:p>
          <a:p>
            <a:r>
              <a:rPr lang="en-US" dirty="0"/>
              <a:t>Speed: 10000 Mbps</a:t>
            </a:r>
          </a:p>
          <a:p>
            <a:r>
              <a:rPr lang="en-US" dirty="0"/>
              <a:t>Duplex: full</a:t>
            </a:r>
          </a:p>
          <a:p>
            <a:r>
              <a:rPr lang="en-US" dirty="0"/>
              <a:t>Link Failure Count: 1</a:t>
            </a:r>
          </a:p>
          <a:p>
            <a:r>
              <a:rPr lang="en-US" dirty="0"/>
              <a:t>Permanent HW </a:t>
            </a:r>
            <a:r>
              <a:rPr lang="en-US" dirty="0" err="1"/>
              <a:t>addr</a:t>
            </a:r>
            <a:r>
              <a:rPr lang="en-US" dirty="0"/>
              <a:t>: 00:50:56:8c:c6:9f</a:t>
            </a:r>
          </a:p>
          <a:p>
            <a:r>
              <a:rPr lang="en-US" dirty="0"/>
              <a:t>Slave queue ID: 0</a:t>
            </a:r>
          </a:p>
          <a:p>
            <a:endParaRPr lang="en-US" dirty="0"/>
          </a:p>
          <a:p>
            <a:r>
              <a:rPr lang="en-US" dirty="0"/>
              <a:t>Slave Interface: ens224</a:t>
            </a:r>
          </a:p>
          <a:p>
            <a:r>
              <a:rPr lang="en-US" dirty="0"/>
              <a:t>MII Status: up</a:t>
            </a:r>
          </a:p>
          <a:p>
            <a:r>
              <a:rPr lang="en-US" dirty="0"/>
              <a:t>Speed: 10000 Mbps</a:t>
            </a:r>
          </a:p>
          <a:p>
            <a:r>
              <a:rPr lang="en-US" dirty="0"/>
              <a:t>Duplex: full</a:t>
            </a:r>
          </a:p>
          <a:p>
            <a:r>
              <a:rPr lang="en-US" dirty="0"/>
              <a:t>Link Failure Count: 0</a:t>
            </a:r>
          </a:p>
          <a:p>
            <a:r>
              <a:rPr lang="en-US" dirty="0"/>
              <a:t>Permanent HW </a:t>
            </a:r>
            <a:r>
              <a:rPr lang="en-US" dirty="0" err="1"/>
              <a:t>addr</a:t>
            </a:r>
            <a:r>
              <a:rPr lang="en-US" dirty="0"/>
              <a:t>: 00:50:56:8c:a6:b2</a:t>
            </a:r>
          </a:p>
          <a:p>
            <a:r>
              <a:rPr lang="en-US" dirty="0"/>
              <a:t>Slave queue ID: 0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53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264717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User: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After installation, this account is no more used.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Upgrades and delete/edit operation will go through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nsx-rpc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channel.</a:t>
            </a:r>
            <a:endParaRPr lang="en-US" dirty="0"/>
          </a:p>
          <a:p>
            <a:endParaRPr lang="en-US" dirty="0"/>
          </a:p>
          <a:p>
            <a:r>
              <a:rPr lang="en-US" b="1" dirty="0"/>
              <a:t>To find SHA-256 on Linux:</a:t>
            </a:r>
          </a:p>
          <a:p>
            <a:r>
              <a:rPr lang="en-US" dirty="0"/>
              <a:t>awk '{print $2}' /</a:t>
            </a:r>
            <a:r>
              <a:rPr lang="en-US" dirty="0" err="1"/>
              <a:t>etc</a:t>
            </a:r>
            <a:r>
              <a:rPr lang="en-US" dirty="0"/>
              <a:t>/</a:t>
            </a:r>
            <a:r>
              <a:rPr lang="en-US" dirty="0" err="1"/>
              <a:t>ssh</a:t>
            </a:r>
            <a:r>
              <a:rPr lang="en-US" dirty="0"/>
              <a:t>/</a:t>
            </a:r>
            <a:r>
              <a:rPr lang="en-US" dirty="0" err="1"/>
              <a:t>ssh_host_rsa_key.pub</a:t>
            </a:r>
            <a:r>
              <a:rPr lang="en-US" dirty="0"/>
              <a:t> | base64 -d | sha256sum -b | sed 's/ .*$//' | </a:t>
            </a:r>
            <a:r>
              <a:rPr lang="en-US" dirty="0" err="1"/>
              <a:t>xxd</a:t>
            </a:r>
            <a:r>
              <a:rPr lang="en-US" dirty="0"/>
              <a:t> -r -p | base64</a:t>
            </a:r>
          </a:p>
          <a:p>
            <a:endParaRPr lang="en-US" dirty="0"/>
          </a:p>
          <a:p>
            <a:r>
              <a:rPr lang="en-US" b="1" dirty="0"/>
              <a:t>For non-root users, </a:t>
            </a:r>
            <a:r>
              <a:rPr lang="en-US" b="1" dirty="0" err="1"/>
              <a:t>sudo</a:t>
            </a:r>
            <a:r>
              <a:rPr lang="en-US" b="1" dirty="0"/>
              <a:t> requirements for those commands:</a:t>
            </a:r>
          </a:p>
          <a:p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/bin/ls, /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usr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/bin/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sudo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, /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usr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/bin/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dpkg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, /bin/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nsxcli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  <a:p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 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56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022619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59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753108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u="none" dirty="0"/>
              <a:t>Ubuntu Static Routes Creation: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route add -net </a:t>
            </a:r>
            <a:r>
              <a:rPr lang="en-US" b="0" u="none" dirty="0"/>
              <a:t>192.168.140.0 netmask 255.255.255.0 </a:t>
            </a:r>
            <a:r>
              <a:rPr lang="en-US" b="0" u="none" dirty="0" err="1"/>
              <a:t>gw</a:t>
            </a:r>
            <a:r>
              <a:rPr lang="en-US" b="0" u="none" dirty="0"/>
              <a:t> 192.168.141.1</a:t>
            </a:r>
          </a:p>
          <a:p>
            <a:endParaRPr lang="en-US" b="0" u="none" dirty="0"/>
          </a:p>
          <a:p>
            <a:r>
              <a:rPr lang="en-US" b="1" u="none" dirty="0"/>
              <a:t>Ubuntu Static Routes  Deletion:</a:t>
            </a:r>
          </a:p>
          <a:p>
            <a:r>
              <a:rPr lang="en-US" b="0" u="none" dirty="0"/>
              <a:t>route del 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-net </a:t>
            </a:r>
            <a:r>
              <a:rPr lang="en-US" b="0" u="none" dirty="0"/>
              <a:t>192.168.140.0 netmask 255.255.255.0 </a:t>
            </a:r>
            <a:r>
              <a:rPr lang="en-US" b="0" u="none" dirty="0" err="1"/>
              <a:t>gw</a:t>
            </a:r>
            <a:r>
              <a:rPr lang="en-US" b="0" u="none" dirty="0"/>
              <a:t> 192.168.141.1</a:t>
            </a:r>
          </a:p>
          <a:p>
            <a:endParaRPr lang="en-US" b="0" u="none" dirty="0"/>
          </a:p>
          <a:p>
            <a:r>
              <a:rPr lang="en-US" b="1" u="none" dirty="0"/>
              <a:t>For persistent route, add those in /</a:t>
            </a:r>
            <a:r>
              <a:rPr lang="en-US" b="1" u="none" dirty="0" err="1"/>
              <a:t>etc</a:t>
            </a:r>
            <a:r>
              <a:rPr lang="en-US" b="1" u="none" dirty="0"/>
              <a:t>/network/interface under the interface: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up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ip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route add -net </a:t>
            </a:r>
            <a:r>
              <a:rPr lang="en-US" b="0" u="none" dirty="0"/>
              <a:t>192.168.140.0 netmask 255.255.255.0 </a:t>
            </a:r>
            <a:r>
              <a:rPr lang="en-US" b="0" u="none" dirty="0" err="1"/>
              <a:t>gw</a:t>
            </a:r>
            <a:r>
              <a:rPr lang="en-US" b="0" u="none" dirty="0"/>
              <a:t> 192.168.141.1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60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249121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62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84505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259236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63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484522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u="sng" dirty="0"/>
              <a:t>To see Logical Router on Physical Server:</a:t>
            </a:r>
          </a:p>
          <a:p>
            <a:r>
              <a:rPr lang="en-US" dirty="0"/>
              <a:t>ubuntu1&gt; get logical-router</a:t>
            </a:r>
          </a:p>
          <a:p>
            <a:r>
              <a:rPr lang="en-US" dirty="0"/>
              <a:t>Fri Mar 04 2022 UTC 18:03:18.113</a:t>
            </a:r>
          </a:p>
          <a:p>
            <a:r>
              <a:rPr lang="en-US" dirty="0"/>
              <a:t>                                           Logical Routers Summary</a:t>
            </a:r>
          </a:p>
          <a:p>
            <a:r>
              <a:rPr lang="en-US" dirty="0"/>
              <a:t>==============================================================================================================</a:t>
            </a:r>
          </a:p>
          <a:p>
            <a:r>
              <a:rPr lang="en-US" dirty="0"/>
              <a:t>              Router UUID                     ID       Port Count     Max Neighbors      Current Neighbors</a:t>
            </a:r>
          </a:p>
          <a:p>
            <a:r>
              <a:rPr lang="en-US" dirty="0"/>
              <a:t>  62bf5e5d-4b6c-4ef4-97b6-5537ac36c15b       3079          3              50000                  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64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7804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66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892998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b="1" dirty="0"/>
              <a:t>root@ubuntu2:~# </a:t>
            </a:r>
            <a:r>
              <a:rPr lang="en-US" b="1" dirty="0" err="1"/>
              <a:t>ovs-appctl</a:t>
            </a:r>
            <a:r>
              <a:rPr lang="en-US" b="1" dirty="0"/>
              <a:t> bond/show</a:t>
            </a:r>
          </a:p>
          <a:p>
            <a:r>
              <a:rPr lang="en-US" b="0" dirty="0"/>
              <a:t>---- nsx-uplink.0 ----</a:t>
            </a:r>
          </a:p>
          <a:p>
            <a:r>
              <a:rPr lang="en-US" b="0" dirty="0" err="1"/>
              <a:t>bond_mode</a:t>
            </a:r>
            <a:r>
              <a:rPr lang="en-US" b="0" dirty="0"/>
              <a:t>: active-backup</a:t>
            </a:r>
          </a:p>
          <a:p>
            <a:r>
              <a:rPr lang="en-US" b="0" dirty="0"/>
              <a:t>bond may use recirculation: no, Recirc-ID : -1</a:t>
            </a:r>
          </a:p>
          <a:p>
            <a:r>
              <a:rPr lang="en-US" b="0" dirty="0"/>
              <a:t>bond-hash-basis: 0</a:t>
            </a:r>
          </a:p>
          <a:p>
            <a:r>
              <a:rPr lang="en-US" b="0" dirty="0" err="1"/>
              <a:t>lb_output</a:t>
            </a:r>
            <a:r>
              <a:rPr lang="en-US" b="0" dirty="0"/>
              <a:t> action: disabled, bond-id: -1</a:t>
            </a:r>
          </a:p>
          <a:p>
            <a:r>
              <a:rPr lang="en-US" b="0" dirty="0" err="1"/>
              <a:t>updelay</a:t>
            </a:r>
            <a:r>
              <a:rPr lang="en-US" b="0" dirty="0"/>
              <a:t>: 0 </a:t>
            </a:r>
            <a:r>
              <a:rPr lang="en-US" b="0" dirty="0" err="1"/>
              <a:t>ms</a:t>
            </a:r>
            <a:endParaRPr lang="en-US" b="0" dirty="0"/>
          </a:p>
          <a:p>
            <a:r>
              <a:rPr lang="en-US" b="0" dirty="0" err="1"/>
              <a:t>downdelay</a:t>
            </a:r>
            <a:r>
              <a:rPr lang="en-US" b="0" dirty="0"/>
              <a:t>: 0 </a:t>
            </a:r>
            <a:r>
              <a:rPr lang="en-US" b="0" dirty="0" err="1"/>
              <a:t>ms</a:t>
            </a:r>
            <a:endParaRPr lang="en-US" b="0" dirty="0"/>
          </a:p>
          <a:p>
            <a:r>
              <a:rPr lang="en-US" b="0" dirty="0" err="1"/>
              <a:t>lacp_status</a:t>
            </a:r>
            <a:r>
              <a:rPr lang="en-US" b="0" dirty="0"/>
              <a:t>: off</a:t>
            </a:r>
          </a:p>
          <a:p>
            <a:r>
              <a:rPr lang="en-US" b="0" dirty="0" err="1"/>
              <a:t>lacp_fallback_ab</a:t>
            </a:r>
            <a:r>
              <a:rPr lang="en-US" b="0" dirty="0"/>
              <a:t>: false</a:t>
            </a:r>
          </a:p>
          <a:p>
            <a:r>
              <a:rPr lang="en-US" b="0" dirty="0"/>
              <a:t>active-backup primary: &lt;none&gt;</a:t>
            </a:r>
          </a:p>
          <a:p>
            <a:r>
              <a:rPr lang="en-US" b="0" dirty="0"/>
              <a:t>active slave mac: 00:50:56:8c:12:41(ens224)</a:t>
            </a:r>
          </a:p>
          <a:p>
            <a:endParaRPr lang="en-US" b="0" dirty="0"/>
          </a:p>
          <a:p>
            <a:r>
              <a:rPr lang="en-US" b="0" dirty="0"/>
              <a:t>slave ens224: enabled</a:t>
            </a:r>
          </a:p>
          <a:p>
            <a:r>
              <a:rPr lang="en-US" b="0" dirty="0"/>
              <a:t>  active slave</a:t>
            </a:r>
          </a:p>
          <a:p>
            <a:r>
              <a:rPr lang="en-US" b="0" dirty="0"/>
              <a:t>  </a:t>
            </a:r>
            <a:r>
              <a:rPr lang="en-US" b="0" dirty="0" err="1"/>
              <a:t>may_enable</a:t>
            </a:r>
            <a:r>
              <a:rPr lang="en-US" b="0" dirty="0"/>
              <a:t>: true</a:t>
            </a:r>
          </a:p>
          <a:p>
            <a:endParaRPr lang="en-US" b="0" dirty="0"/>
          </a:p>
          <a:p>
            <a:r>
              <a:rPr lang="en-US" b="0" dirty="0"/>
              <a:t>slave ens256: enabled</a:t>
            </a:r>
          </a:p>
          <a:p>
            <a:r>
              <a:rPr lang="en-US" b="0" dirty="0"/>
              <a:t>  </a:t>
            </a:r>
            <a:r>
              <a:rPr lang="en-US" b="0" dirty="0" err="1"/>
              <a:t>may_enable</a:t>
            </a:r>
            <a:r>
              <a:rPr lang="en-US" b="0" dirty="0"/>
              <a:t>: true</a:t>
            </a:r>
          </a:p>
          <a:p>
            <a:endParaRPr lang="en-US" b="0" dirty="0"/>
          </a:p>
          <a:p>
            <a:r>
              <a:rPr lang="en-US" b="1" dirty="0"/>
              <a:t>root@ubuntu2:~#  </a:t>
            </a:r>
            <a:r>
              <a:rPr lang="en-US" b="1" dirty="0" err="1"/>
              <a:t>ovs-vsctl</a:t>
            </a:r>
            <a:r>
              <a:rPr lang="en-US" b="1" dirty="0"/>
              <a:t> show</a:t>
            </a:r>
          </a:p>
          <a:p>
            <a:r>
              <a:rPr lang="en-US" dirty="0"/>
              <a:t>8e58581e-7900-4760-8fca-bf723323fd74</a:t>
            </a:r>
          </a:p>
          <a:p>
            <a:r>
              <a:rPr lang="en-US" dirty="0"/>
              <a:t>    Manager "</a:t>
            </a:r>
            <a:r>
              <a:rPr lang="en-US" dirty="0" err="1"/>
              <a:t>unix</a:t>
            </a:r>
            <a:r>
              <a:rPr lang="en-US" dirty="0"/>
              <a:t>:/var/run/</a:t>
            </a:r>
            <a:r>
              <a:rPr lang="en-US" dirty="0" err="1"/>
              <a:t>vmware</a:t>
            </a:r>
            <a:r>
              <a:rPr lang="en-US" dirty="0"/>
              <a:t>/</a:t>
            </a:r>
            <a:r>
              <a:rPr lang="en-US" dirty="0" err="1"/>
              <a:t>nsx</a:t>
            </a:r>
            <a:r>
              <a:rPr lang="en-US" dirty="0"/>
              <a:t>-agent/</a:t>
            </a:r>
            <a:r>
              <a:rPr lang="en-US" dirty="0" err="1"/>
              <a:t>nsxagent_ovsdb.sock</a:t>
            </a:r>
            <a:r>
              <a:rPr lang="en-US" dirty="0"/>
              <a:t>"</a:t>
            </a:r>
          </a:p>
          <a:p>
            <a:r>
              <a:rPr lang="en-US" dirty="0"/>
              <a:t>        </a:t>
            </a:r>
            <a:r>
              <a:rPr lang="en-US" dirty="0" err="1"/>
              <a:t>is_connected</a:t>
            </a:r>
            <a:r>
              <a:rPr lang="en-US" dirty="0"/>
              <a:t>: true</a:t>
            </a:r>
          </a:p>
          <a:p>
            <a:r>
              <a:rPr lang="en-US" dirty="0"/>
              <a:t>    Bridge nsx-switch.0</a:t>
            </a:r>
          </a:p>
          <a:p>
            <a:r>
              <a:rPr lang="en-US" dirty="0"/>
              <a:t>        Controller "</a:t>
            </a:r>
            <a:r>
              <a:rPr lang="en-US" dirty="0" err="1"/>
              <a:t>unix</a:t>
            </a:r>
            <a:r>
              <a:rPr lang="en-US" dirty="0"/>
              <a:t>:/var/run/</a:t>
            </a:r>
            <a:r>
              <a:rPr lang="en-US" dirty="0" err="1"/>
              <a:t>vmware</a:t>
            </a:r>
            <a:r>
              <a:rPr lang="en-US" dirty="0"/>
              <a:t>/</a:t>
            </a:r>
            <a:r>
              <a:rPr lang="en-US" dirty="0" err="1"/>
              <a:t>nsx</a:t>
            </a:r>
            <a:r>
              <a:rPr lang="en-US" dirty="0"/>
              <a:t>-agent/</a:t>
            </a:r>
            <a:r>
              <a:rPr lang="en-US" dirty="0" err="1"/>
              <a:t>nsxagent_vswitchd.sock</a:t>
            </a:r>
            <a:r>
              <a:rPr lang="en-US" dirty="0"/>
              <a:t>"</a:t>
            </a:r>
          </a:p>
          <a:p>
            <a:r>
              <a:rPr lang="en-US" dirty="0"/>
              <a:t>            </a:t>
            </a:r>
            <a:r>
              <a:rPr lang="en-US" dirty="0" err="1"/>
              <a:t>is_connected</a:t>
            </a:r>
            <a:r>
              <a:rPr lang="en-US" dirty="0"/>
              <a:t>: true</a:t>
            </a:r>
          </a:p>
          <a:p>
            <a:r>
              <a:rPr lang="en-US" dirty="0"/>
              <a:t>        </a:t>
            </a:r>
            <a:r>
              <a:rPr lang="en-US" dirty="0" err="1"/>
              <a:t>fail_mode</a:t>
            </a:r>
            <a:r>
              <a:rPr lang="en-US" dirty="0"/>
              <a:t>: standalone</a:t>
            </a:r>
          </a:p>
          <a:p>
            <a:r>
              <a:rPr lang="en-US" dirty="0"/>
              <a:t>        Port nsx-uplink.0</a:t>
            </a:r>
          </a:p>
          <a:p>
            <a:r>
              <a:rPr lang="en-US" dirty="0"/>
              <a:t>            Interface ens224</a:t>
            </a:r>
          </a:p>
          <a:p>
            <a:r>
              <a:rPr lang="en-US" dirty="0"/>
              <a:t>            Interface ens256</a:t>
            </a:r>
          </a:p>
          <a:p>
            <a:r>
              <a:rPr lang="en-US" dirty="0"/>
              <a:t>        Port nsx-switch.0</a:t>
            </a:r>
          </a:p>
          <a:p>
            <a:r>
              <a:rPr lang="en-US" dirty="0"/>
              <a:t>            Interface nsx-switch.0</a:t>
            </a:r>
          </a:p>
          <a:p>
            <a:r>
              <a:rPr lang="en-US" dirty="0"/>
              <a:t>                type: internal</a:t>
            </a:r>
          </a:p>
          <a:p>
            <a:r>
              <a:rPr lang="en-US" dirty="0"/>
              <a:t>    Bridge </a:t>
            </a:r>
            <a:r>
              <a:rPr lang="en-US" dirty="0" err="1"/>
              <a:t>nsx</a:t>
            </a:r>
            <a:r>
              <a:rPr lang="en-US" dirty="0"/>
              <a:t>-managed</a:t>
            </a:r>
          </a:p>
          <a:p>
            <a:r>
              <a:rPr lang="en-US" dirty="0"/>
              <a:t>        Controller "</a:t>
            </a:r>
            <a:r>
              <a:rPr lang="en-US" dirty="0" err="1"/>
              <a:t>unix</a:t>
            </a:r>
            <a:r>
              <a:rPr lang="en-US" dirty="0"/>
              <a:t>:/var/run/</a:t>
            </a:r>
            <a:r>
              <a:rPr lang="en-US" dirty="0" err="1"/>
              <a:t>vmware</a:t>
            </a:r>
            <a:r>
              <a:rPr lang="en-US" dirty="0"/>
              <a:t>/</a:t>
            </a:r>
            <a:r>
              <a:rPr lang="en-US" dirty="0" err="1"/>
              <a:t>nsx</a:t>
            </a:r>
            <a:r>
              <a:rPr lang="en-US" dirty="0"/>
              <a:t>-agent/</a:t>
            </a:r>
            <a:r>
              <a:rPr lang="en-US" dirty="0" err="1"/>
              <a:t>nsxagent_vswitchd.sock</a:t>
            </a:r>
            <a:r>
              <a:rPr lang="en-US" dirty="0"/>
              <a:t>"</a:t>
            </a:r>
          </a:p>
          <a:p>
            <a:r>
              <a:rPr lang="en-US" dirty="0"/>
              <a:t>            </a:t>
            </a:r>
            <a:r>
              <a:rPr lang="en-US" dirty="0" err="1"/>
              <a:t>is_connected</a:t>
            </a:r>
            <a:r>
              <a:rPr lang="en-US" dirty="0"/>
              <a:t>: true</a:t>
            </a:r>
          </a:p>
          <a:p>
            <a:r>
              <a:rPr lang="en-US" dirty="0"/>
              <a:t>        Controller "</a:t>
            </a:r>
            <a:r>
              <a:rPr lang="en-US" dirty="0" err="1"/>
              <a:t>unix</a:t>
            </a:r>
            <a:r>
              <a:rPr lang="en-US" dirty="0"/>
              <a:t>:/run/</a:t>
            </a:r>
            <a:r>
              <a:rPr lang="en-US" dirty="0" err="1"/>
              <a:t>nsx-vdpi</a:t>
            </a:r>
            <a:r>
              <a:rPr lang="en-US" dirty="0"/>
              <a:t>/</a:t>
            </a:r>
            <a:r>
              <a:rPr lang="en-US" dirty="0" err="1"/>
              <a:t>vdpi.sock</a:t>
            </a:r>
            <a:r>
              <a:rPr lang="en-US" dirty="0"/>
              <a:t>"</a:t>
            </a:r>
          </a:p>
          <a:p>
            <a:r>
              <a:rPr lang="en-US" dirty="0"/>
              <a:t>            </a:t>
            </a:r>
            <a:r>
              <a:rPr lang="en-US" dirty="0" err="1"/>
              <a:t>is_connected</a:t>
            </a:r>
            <a:r>
              <a:rPr lang="en-US" dirty="0"/>
              <a:t>: true</a:t>
            </a:r>
          </a:p>
          <a:p>
            <a:r>
              <a:rPr lang="en-US" dirty="0"/>
              <a:t>        </a:t>
            </a:r>
            <a:r>
              <a:rPr lang="en-US" dirty="0" err="1"/>
              <a:t>fail_mode</a:t>
            </a:r>
            <a:r>
              <a:rPr lang="en-US" dirty="0"/>
              <a:t>: secure</a:t>
            </a:r>
          </a:p>
          <a:p>
            <a:r>
              <a:rPr lang="en-US" dirty="0"/>
              <a:t>        Port </a:t>
            </a:r>
            <a:r>
              <a:rPr lang="en-US" dirty="0" err="1"/>
              <a:t>nsx</a:t>
            </a:r>
            <a:r>
              <a:rPr lang="en-US" dirty="0"/>
              <a:t>-managed</a:t>
            </a:r>
          </a:p>
          <a:p>
            <a:r>
              <a:rPr lang="en-US" dirty="0"/>
              <a:t>            Interface </a:t>
            </a:r>
            <a:r>
              <a:rPr lang="en-US" dirty="0" err="1"/>
              <a:t>nsx</a:t>
            </a:r>
            <a:r>
              <a:rPr lang="en-US" dirty="0"/>
              <a:t>-managed</a:t>
            </a:r>
          </a:p>
          <a:p>
            <a:r>
              <a:rPr lang="en-US" dirty="0"/>
              <a:t>                type: internal</a:t>
            </a:r>
          </a:p>
          <a:p>
            <a:r>
              <a:rPr lang="en-US" dirty="0"/>
              <a:t>    </a:t>
            </a:r>
            <a:r>
              <a:rPr lang="en-US" dirty="0" err="1"/>
              <a:t>ovs_version</a:t>
            </a:r>
            <a:r>
              <a:rPr lang="en-US" dirty="0"/>
              <a:t>: "2.14.1.rhel79.19046753"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70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499792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32500" lnSpcReduction="20000"/>
          </a:bodyPr>
          <a:lstStyle/>
          <a:p>
            <a:r>
              <a:rPr lang="en-US" b="1" dirty="0"/>
              <a:t>root@ubuntu2:~# </a:t>
            </a:r>
            <a:r>
              <a:rPr lang="en-US" b="1" dirty="0" err="1"/>
              <a:t>ovs-appctl</a:t>
            </a:r>
            <a:r>
              <a:rPr lang="en-US" b="1" dirty="0"/>
              <a:t> bond/show</a:t>
            </a:r>
          </a:p>
          <a:p>
            <a:r>
              <a:rPr lang="en-US" b="0" dirty="0"/>
              <a:t>---- nsx-uplink.0 ----</a:t>
            </a:r>
          </a:p>
          <a:p>
            <a:r>
              <a:rPr lang="en-US" b="0" dirty="0" err="1"/>
              <a:t>bond_mode</a:t>
            </a:r>
            <a:r>
              <a:rPr lang="en-US" b="0" dirty="0"/>
              <a:t>: balance-</a:t>
            </a:r>
            <a:r>
              <a:rPr lang="en-US" b="0" dirty="0" err="1"/>
              <a:t>tcp</a:t>
            </a:r>
            <a:endParaRPr lang="en-US" b="0" dirty="0"/>
          </a:p>
          <a:p>
            <a:r>
              <a:rPr lang="en-US" b="0" dirty="0"/>
              <a:t>bond may use recirculation: no, Recirc-ID : -1</a:t>
            </a:r>
          </a:p>
          <a:p>
            <a:r>
              <a:rPr lang="en-US" b="0" dirty="0"/>
              <a:t>bond-hash-basis: 0</a:t>
            </a:r>
          </a:p>
          <a:p>
            <a:r>
              <a:rPr lang="en-US" b="0" dirty="0" err="1"/>
              <a:t>lb_output</a:t>
            </a:r>
            <a:r>
              <a:rPr lang="en-US" b="0" dirty="0"/>
              <a:t> action: disabled, bond-id: -1</a:t>
            </a:r>
          </a:p>
          <a:p>
            <a:r>
              <a:rPr lang="en-US" b="0" dirty="0" err="1"/>
              <a:t>updelay</a:t>
            </a:r>
            <a:r>
              <a:rPr lang="en-US" b="0" dirty="0"/>
              <a:t>: 0 </a:t>
            </a:r>
            <a:r>
              <a:rPr lang="en-US" b="0" dirty="0" err="1"/>
              <a:t>ms</a:t>
            </a:r>
            <a:endParaRPr lang="en-US" b="0" dirty="0"/>
          </a:p>
          <a:p>
            <a:r>
              <a:rPr lang="en-US" b="0" dirty="0" err="1"/>
              <a:t>downdelay</a:t>
            </a:r>
            <a:r>
              <a:rPr lang="en-US" b="0" dirty="0"/>
              <a:t>: 0 </a:t>
            </a:r>
            <a:r>
              <a:rPr lang="en-US" b="0" dirty="0" err="1"/>
              <a:t>ms</a:t>
            </a:r>
            <a:endParaRPr lang="en-US" b="0" dirty="0"/>
          </a:p>
          <a:p>
            <a:r>
              <a:rPr lang="en-US" b="0" dirty="0" err="1"/>
              <a:t>lacp_status</a:t>
            </a:r>
            <a:r>
              <a:rPr lang="en-US" b="0" dirty="0"/>
              <a:t>: configured</a:t>
            </a:r>
          </a:p>
          <a:p>
            <a:r>
              <a:rPr lang="en-US" b="0" dirty="0" err="1"/>
              <a:t>lacp_fallback_ab</a:t>
            </a:r>
            <a:r>
              <a:rPr lang="en-US" b="0" dirty="0"/>
              <a:t>: true</a:t>
            </a:r>
          </a:p>
          <a:p>
            <a:r>
              <a:rPr lang="en-US" b="0" dirty="0"/>
              <a:t>active-backup primary: &lt;none&gt;</a:t>
            </a:r>
          </a:p>
          <a:p>
            <a:r>
              <a:rPr lang="en-US" b="0" dirty="0"/>
              <a:t>active slave mac: 00:50:56:8c:4b:04(ens192)</a:t>
            </a:r>
          </a:p>
          <a:p>
            <a:endParaRPr lang="en-US" b="0" dirty="0"/>
          </a:p>
          <a:p>
            <a:r>
              <a:rPr lang="en-US" b="0" dirty="0"/>
              <a:t>slave ens192: enabled</a:t>
            </a:r>
          </a:p>
          <a:p>
            <a:r>
              <a:rPr lang="en-US" b="0" dirty="0"/>
              <a:t>  active slave</a:t>
            </a:r>
          </a:p>
          <a:p>
            <a:r>
              <a:rPr lang="en-US" b="0" dirty="0"/>
              <a:t>  </a:t>
            </a:r>
            <a:r>
              <a:rPr lang="en-US" b="0" dirty="0" err="1"/>
              <a:t>may_enable</a:t>
            </a:r>
            <a:r>
              <a:rPr lang="en-US" b="0" dirty="0"/>
              <a:t>: true</a:t>
            </a:r>
          </a:p>
          <a:p>
            <a:endParaRPr lang="en-US" b="0" dirty="0"/>
          </a:p>
          <a:p>
            <a:r>
              <a:rPr lang="en-US" b="0" dirty="0"/>
              <a:t>slave ens224: enabled</a:t>
            </a:r>
          </a:p>
          <a:p>
            <a:r>
              <a:rPr lang="en-US" b="0" dirty="0"/>
              <a:t>  </a:t>
            </a:r>
            <a:r>
              <a:rPr lang="en-US" b="0" dirty="0" err="1"/>
              <a:t>may_enable</a:t>
            </a:r>
            <a:r>
              <a:rPr lang="en-US" b="0" dirty="0"/>
              <a:t>: true</a:t>
            </a:r>
          </a:p>
          <a:p>
            <a:endParaRPr lang="en-US" b="0" dirty="0"/>
          </a:p>
          <a:p>
            <a:r>
              <a:rPr lang="en-US" b="1" dirty="0"/>
              <a:t>root@ubuntu2:~# </a:t>
            </a:r>
            <a:r>
              <a:rPr lang="en-US" b="1" dirty="0" err="1"/>
              <a:t>ovs-vsctl</a:t>
            </a:r>
            <a:r>
              <a:rPr lang="en-US" b="1" dirty="0"/>
              <a:t> show</a:t>
            </a:r>
          </a:p>
          <a:p>
            <a:r>
              <a:rPr lang="en-US" b="0" dirty="0"/>
              <a:t>2683337c-3b99-477c-a683-993b6b31922f</a:t>
            </a:r>
          </a:p>
          <a:p>
            <a:r>
              <a:rPr lang="en-US" b="0" dirty="0"/>
              <a:t>    Manager "</a:t>
            </a:r>
            <a:r>
              <a:rPr lang="en-US" b="0" dirty="0" err="1"/>
              <a:t>unix</a:t>
            </a:r>
            <a:r>
              <a:rPr lang="en-US" b="0" dirty="0"/>
              <a:t>:/var/run/</a:t>
            </a:r>
            <a:r>
              <a:rPr lang="en-US" b="0" dirty="0" err="1"/>
              <a:t>vmware</a:t>
            </a:r>
            <a:r>
              <a:rPr lang="en-US" b="0" dirty="0"/>
              <a:t>/</a:t>
            </a:r>
            <a:r>
              <a:rPr lang="en-US" b="0" dirty="0" err="1"/>
              <a:t>nsx</a:t>
            </a:r>
            <a:r>
              <a:rPr lang="en-US" b="0" dirty="0"/>
              <a:t>-agent/</a:t>
            </a:r>
            <a:r>
              <a:rPr lang="en-US" b="0" dirty="0" err="1"/>
              <a:t>nsxagent_ovsdb.sock</a:t>
            </a:r>
            <a:r>
              <a:rPr lang="en-US" b="0" dirty="0"/>
              <a:t>"</a:t>
            </a:r>
          </a:p>
          <a:p>
            <a:r>
              <a:rPr lang="en-US" b="0" dirty="0"/>
              <a:t>        </a:t>
            </a:r>
            <a:r>
              <a:rPr lang="en-US" b="0" dirty="0" err="1"/>
              <a:t>is_connected</a:t>
            </a:r>
            <a:r>
              <a:rPr lang="en-US" b="0" dirty="0"/>
              <a:t>: true</a:t>
            </a:r>
          </a:p>
          <a:p>
            <a:r>
              <a:rPr lang="en-US" b="0" dirty="0"/>
              <a:t>    Bridge </a:t>
            </a:r>
            <a:r>
              <a:rPr lang="en-US" b="0" dirty="0" err="1"/>
              <a:t>nsx</a:t>
            </a:r>
            <a:r>
              <a:rPr lang="en-US" b="0" dirty="0"/>
              <a:t>-managed</a:t>
            </a:r>
          </a:p>
          <a:p>
            <a:r>
              <a:rPr lang="en-US" b="0" dirty="0"/>
              <a:t>        Controller "</a:t>
            </a:r>
            <a:r>
              <a:rPr lang="en-US" b="0" dirty="0" err="1"/>
              <a:t>unix</a:t>
            </a:r>
            <a:r>
              <a:rPr lang="en-US" b="0" dirty="0"/>
              <a:t>:/run/</a:t>
            </a:r>
            <a:r>
              <a:rPr lang="en-US" b="0" dirty="0" err="1"/>
              <a:t>nsx-vdpi</a:t>
            </a:r>
            <a:r>
              <a:rPr lang="en-US" b="0" dirty="0"/>
              <a:t>/</a:t>
            </a:r>
            <a:r>
              <a:rPr lang="en-US" b="0" dirty="0" err="1"/>
              <a:t>vdpi.sock</a:t>
            </a:r>
            <a:r>
              <a:rPr lang="en-US" b="0" dirty="0"/>
              <a:t>"</a:t>
            </a:r>
          </a:p>
          <a:p>
            <a:r>
              <a:rPr lang="en-US" b="0" dirty="0"/>
              <a:t>            </a:t>
            </a:r>
            <a:r>
              <a:rPr lang="en-US" b="0" dirty="0" err="1"/>
              <a:t>is_connected</a:t>
            </a:r>
            <a:r>
              <a:rPr lang="en-US" b="0" dirty="0"/>
              <a:t>: true</a:t>
            </a:r>
          </a:p>
          <a:p>
            <a:r>
              <a:rPr lang="en-US" b="0" dirty="0"/>
              <a:t>        Controller "</a:t>
            </a:r>
            <a:r>
              <a:rPr lang="en-US" b="0" dirty="0" err="1"/>
              <a:t>unix</a:t>
            </a:r>
            <a:r>
              <a:rPr lang="en-US" b="0" dirty="0"/>
              <a:t>:/var/run/</a:t>
            </a:r>
            <a:r>
              <a:rPr lang="en-US" b="0" dirty="0" err="1"/>
              <a:t>vmware</a:t>
            </a:r>
            <a:r>
              <a:rPr lang="en-US" b="0" dirty="0"/>
              <a:t>/</a:t>
            </a:r>
            <a:r>
              <a:rPr lang="en-US" b="0" dirty="0" err="1"/>
              <a:t>nsx</a:t>
            </a:r>
            <a:r>
              <a:rPr lang="en-US" b="0" dirty="0"/>
              <a:t>-agent/</a:t>
            </a:r>
            <a:r>
              <a:rPr lang="en-US" b="0" dirty="0" err="1"/>
              <a:t>nsxagent_vswitchd.sock</a:t>
            </a:r>
            <a:r>
              <a:rPr lang="en-US" b="0" dirty="0"/>
              <a:t>"</a:t>
            </a:r>
          </a:p>
          <a:p>
            <a:r>
              <a:rPr lang="en-US" b="0" dirty="0"/>
              <a:t>            </a:t>
            </a:r>
            <a:r>
              <a:rPr lang="en-US" b="0" dirty="0" err="1"/>
              <a:t>is_connected</a:t>
            </a:r>
            <a:r>
              <a:rPr lang="en-US" b="0" dirty="0"/>
              <a:t>: true</a:t>
            </a:r>
          </a:p>
          <a:p>
            <a:r>
              <a:rPr lang="en-US" b="0" dirty="0"/>
              <a:t>        </a:t>
            </a:r>
            <a:r>
              <a:rPr lang="en-US" b="0" dirty="0" err="1"/>
              <a:t>fail_mode</a:t>
            </a:r>
            <a:r>
              <a:rPr lang="en-US" b="0" dirty="0"/>
              <a:t>: secure</a:t>
            </a:r>
          </a:p>
          <a:p>
            <a:r>
              <a:rPr lang="en-US" b="0" dirty="0"/>
              <a:t>        Port geneve3232271464</a:t>
            </a:r>
          </a:p>
          <a:p>
            <a:r>
              <a:rPr lang="en-US" b="0" dirty="0"/>
              <a:t>            Interface geneve3232271464</a:t>
            </a:r>
          </a:p>
          <a:p>
            <a:r>
              <a:rPr lang="en-US" b="0" dirty="0"/>
              <a:t>                type: </a:t>
            </a:r>
            <a:r>
              <a:rPr lang="en-US" b="0" dirty="0" err="1"/>
              <a:t>geneve</a:t>
            </a:r>
            <a:endParaRPr lang="en-US" b="0" dirty="0"/>
          </a:p>
          <a:p>
            <a:r>
              <a:rPr lang="en-US" b="0" dirty="0"/>
              <a:t>                options: {</a:t>
            </a:r>
            <a:r>
              <a:rPr lang="en-US" b="0" dirty="0" err="1"/>
              <a:t>csum</a:t>
            </a:r>
            <a:r>
              <a:rPr lang="en-US" b="0" dirty="0"/>
              <a:t>="true", key=flow, </a:t>
            </a:r>
            <a:r>
              <a:rPr lang="en-US" b="0" dirty="0" err="1"/>
              <a:t>remote_ip</a:t>
            </a:r>
            <a:r>
              <a:rPr lang="en-US" b="0" dirty="0"/>
              <a:t>="192.168.140.104", </a:t>
            </a:r>
            <a:r>
              <a:rPr lang="en-US" b="0" dirty="0" err="1"/>
              <a:t>tos</a:t>
            </a:r>
            <a:r>
              <a:rPr lang="en-US" b="0" dirty="0"/>
              <a:t>=inherit}</a:t>
            </a:r>
          </a:p>
          <a:p>
            <a:r>
              <a:rPr lang="en-US" b="0" dirty="0"/>
              <a:t>                </a:t>
            </a:r>
            <a:r>
              <a:rPr lang="en-US" b="0" dirty="0" err="1"/>
              <a:t>bfd_status</a:t>
            </a:r>
            <a:r>
              <a:rPr lang="en-US" b="0" dirty="0"/>
              <a:t>: {diagnostic="No Diagnostic", </a:t>
            </a:r>
            <a:r>
              <a:rPr lang="en-US" b="0" dirty="0" err="1"/>
              <a:t>flap_count</a:t>
            </a:r>
            <a:r>
              <a:rPr lang="en-US" b="0" dirty="0"/>
              <a:t>="1", forwarding="true", </a:t>
            </a:r>
            <a:r>
              <a:rPr lang="en-US" b="0" dirty="0" err="1"/>
              <a:t>remote_diagnostic</a:t>
            </a:r>
            <a:r>
              <a:rPr lang="en-US" b="0" dirty="0"/>
              <a:t>="No Diagnostic", </a:t>
            </a:r>
            <a:r>
              <a:rPr lang="en-US" b="0" dirty="0" err="1"/>
              <a:t>remote_state</a:t>
            </a:r>
            <a:r>
              <a:rPr lang="en-US" b="0" dirty="0"/>
              <a:t>=up, state=up}</a:t>
            </a:r>
          </a:p>
          <a:p>
            <a:r>
              <a:rPr lang="en-US" b="0" dirty="0"/>
              <a:t>        Port geneve3232271717</a:t>
            </a:r>
          </a:p>
          <a:p>
            <a:r>
              <a:rPr lang="en-US" b="0" dirty="0"/>
              <a:t>            Interface geneve3232271717</a:t>
            </a:r>
          </a:p>
          <a:p>
            <a:r>
              <a:rPr lang="en-US" b="0" dirty="0"/>
              <a:t>                type: </a:t>
            </a:r>
            <a:r>
              <a:rPr lang="en-US" b="0" dirty="0" err="1"/>
              <a:t>geneve</a:t>
            </a:r>
            <a:endParaRPr lang="en-US" b="0" dirty="0"/>
          </a:p>
          <a:p>
            <a:r>
              <a:rPr lang="en-US" b="0" dirty="0"/>
              <a:t>                options: {</a:t>
            </a:r>
            <a:r>
              <a:rPr lang="en-US" b="0" dirty="0" err="1"/>
              <a:t>csum</a:t>
            </a:r>
            <a:r>
              <a:rPr lang="en-US" b="0" dirty="0"/>
              <a:t>="true", key=flow, </a:t>
            </a:r>
            <a:r>
              <a:rPr lang="en-US" b="0" dirty="0" err="1"/>
              <a:t>remote_ip</a:t>
            </a:r>
            <a:r>
              <a:rPr lang="en-US" b="0" dirty="0"/>
              <a:t>="192.168.141.101", </a:t>
            </a:r>
            <a:r>
              <a:rPr lang="en-US" b="0" dirty="0" err="1"/>
              <a:t>tos</a:t>
            </a:r>
            <a:r>
              <a:rPr lang="en-US" b="0" dirty="0"/>
              <a:t>=inherit}</a:t>
            </a:r>
          </a:p>
          <a:p>
            <a:r>
              <a:rPr lang="en-US" b="0" dirty="0"/>
              <a:t>                </a:t>
            </a:r>
            <a:r>
              <a:rPr lang="en-US" b="0" dirty="0" err="1"/>
              <a:t>bfd_status</a:t>
            </a:r>
            <a:r>
              <a:rPr lang="en-US" b="0" dirty="0"/>
              <a:t>: {diagnostic="No Diagnostic", </a:t>
            </a:r>
            <a:r>
              <a:rPr lang="en-US" b="0" dirty="0" err="1"/>
              <a:t>flap_count</a:t>
            </a:r>
            <a:r>
              <a:rPr lang="en-US" b="0" dirty="0"/>
              <a:t>="0", forwarding="false", </a:t>
            </a:r>
            <a:r>
              <a:rPr lang="en-US" b="0" dirty="0" err="1"/>
              <a:t>remote_diagnostic</a:t>
            </a:r>
            <a:r>
              <a:rPr lang="en-US" b="0" dirty="0"/>
              <a:t>="No Diagnostic", </a:t>
            </a:r>
            <a:r>
              <a:rPr lang="en-US" b="0" dirty="0" err="1"/>
              <a:t>remote_state</a:t>
            </a:r>
            <a:r>
              <a:rPr lang="en-US" b="0" dirty="0"/>
              <a:t>=down, state=down}</a:t>
            </a:r>
          </a:p>
          <a:p>
            <a:r>
              <a:rPr lang="en-US" b="0" dirty="0"/>
              <a:t>        Port geneve3232271463</a:t>
            </a:r>
          </a:p>
          <a:p>
            <a:r>
              <a:rPr lang="en-US" b="0" dirty="0"/>
              <a:t>            Interface geneve3232271463</a:t>
            </a:r>
          </a:p>
          <a:p>
            <a:r>
              <a:rPr lang="en-US" b="0" dirty="0"/>
              <a:t>                type: </a:t>
            </a:r>
            <a:r>
              <a:rPr lang="en-US" b="0" dirty="0" err="1"/>
              <a:t>geneve</a:t>
            </a:r>
            <a:endParaRPr lang="en-US" b="0" dirty="0"/>
          </a:p>
          <a:p>
            <a:r>
              <a:rPr lang="en-US" b="0" dirty="0"/>
              <a:t>                options: {</a:t>
            </a:r>
            <a:r>
              <a:rPr lang="en-US" b="0" dirty="0" err="1"/>
              <a:t>csum</a:t>
            </a:r>
            <a:r>
              <a:rPr lang="en-US" b="0" dirty="0"/>
              <a:t>="true", key=flow, </a:t>
            </a:r>
            <a:r>
              <a:rPr lang="en-US" b="0" dirty="0" err="1"/>
              <a:t>remote_ip</a:t>
            </a:r>
            <a:r>
              <a:rPr lang="en-US" b="0" dirty="0"/>
              <a:t>="192.168.140.103", </a:t>
            </a:r>
            <a:r>
              <a:rPr lang="en-US" b="0" dirty="0" err="1"/>
              <a:t>tos</a:t>
            </a:r>
            <a:r>
              <a:rPr lang="en-US" b="0" dirty="0"/>
              <a:t>=inherit}</a:t>
            </a:r>
          </a:p>
          <a:p>
            <a:r>
              <a:rPr lang="en-US" b="0" dirty="0"/>
              <a:t>                </a:t>
            </a:r>
            <a:r>
              <a:rPr lang="en-US" b="0" dirty="0" err="1"/>
              <a:t>bfd_status</a:t>
            </a:r>
            <a:r>
              <a:rPr lang="en-US" b="0" dirty="0"/>
              <a:t>: {diagnostic="No Diagnostic", </a:t>
            </a:r>
            <a:r>
              <a:rPr lang="en-US" b="0" dirty="0" err="1"/>
              <a:t>flap_count</a:t>
            </a:r>
            <a:r>
              <a:rPr lang="en-US" b="0" dirty="0"/>
              <a:t>="1", forwarding="true", </a:t>
            </a:r>
            <a:r>
              <a:rPr lang="en-US" b="0" dirty="0" err="1"/>
              <a:t>remote_diagnostic</a:t>
            </a:r>
            <a:r>
              <a:rPr lang="en-US" b="0" dirty="0"/>
              <a:t>="No Diagnostic", </a:t>
            </a:r>
            <a:r>
              <a:rPr lang="en-US" b="0" dirty="0" err="1"/>
              <a:t>remote_state</a:t>
            </a:r>
            <a:r>
              <a:rPr lang="en-US" b="0" dirty="0"/>
              <a:t>=up, state=up}</a:t>
            </a:r>
          </a:p>
          <a:p>
            <a:r>
              <a:rPr lang="en-US" b="0" dirty="0"/>
              <a:t>        Port </a:t>
            </a:r>
            <a:r>
              <a:rPr lang="en-US" b="0" dirty="0" err="1"/>
              <a:t>nsx</a:t>
            </a:r>
            <a:r>
              <a:rPr lang="en-US" b="0" dirty="0"/>
              <a:t>-managed</a:t>
            </a:r>
          </a:p>
          <a:p>
            <a:r>
              <a:rPr lang="en-US" b="0" dirty="0"/>
              <a:t>            Interface </a:t>
            </a:r>
            <a:r>
              <a:rPr lang="en-US" b="0" dirty="0" err="1"/>
              <a:t>nsx</a:t>
            </a:r>
            <a:r>
              <a:rPr lang="en-US" b="0" dirty="0"/>
              <a:t>-managed</a:t>
            </a:r>
          </a:p>
          <a:p>
            <a:r>
              <a:rPr lang="en-US" b="0" dirty="0"/>
              <a:t>                type: internal</a:t>
            </a:r>
          </a:p>
          <a:p>
            <a:r>
              <a:rPr lang="en-US" b="0" dirty="0"/>
              <a:t>        Port geneve3232271466</a:t>
            </a:r>
          </a:p>
          <a:p>
            <a:r>
              <a:rPr lang="en-US" b="0" dirty="0"/>
              <a:t>            Interface geneve3232271466</a:t>
            </a:r>
          </a:p>
          <a:p>
            <a:r>
              <a:rPr lang="en-US" b="0" dirty="0"/>
              <a:t>                type: </a:t>
            </a:r>
            <a:r>
              <a:rPr lang="en-US" b="0" dirty="0" err="1"/>
              <a:t>geneve</a:t>
            </a:r>
            <a:endParaRPr lang="en-US" b="0" dirty="0"/>
          </a:p>
          <a:p>
            <a:r>
              <a:rPr lang="en-US" b="0" dirty="0"/>
              <a:t>                options: {</a:t>
            </a:r>
            <a:r>
              <a:rPr lang="en-US" b="0" dirty="0" err="1"/>
              <a:t>csum</a:t>
            </a:r>
            <a:r>
              <a:rPr lang="en-US" b="0" dirty="0"/>
              <a:t>="true", key=flow, </a:t>
            </a:r>
            <a:r>
              <a:rPr lang="en-US" b="0" dirty="0" err="1"/>
              <a:t>remote_ip</a:t>
            </a:r>
            <a:r>
              <a:rPr lang="en-US" b="0" dirty="0"/>
              <a:t>="192.168.140.106", </a:t>
            </a:r>
            <a:r>
              <a:rPr lang="en-US" b="0" dirty="0" err="1"/>
              <a:t>tos</a:t>
            </a:r>
            <a:r>
              <a:rPr lang="en-US" b="0" dirty="0"/>
              <a:t>=inherit}</a:t>
            </a:r>
          </a:p>
          <a:p>
            <a:r>
              <a:rPr lang="en-US" b="0" dirty="0"/>
              <a:t>                </a:t>
            </a:r>
            <a:r>
              <a:rPr lang="en-US" b="0" dirty="0" err="1"/>
              <a:t>bfd_status</a:t>
            </a:r>
            <a:r>
              <a:rPr lang="en-US" b="0" dirty="0"/>
              <a:t>: {diagnostic="No Diagnostic", </a:t>
            </a:r>
            <a:r>
              <a:rPr lang="en-US" b="0" dirty="0" err="1"/>
              <a:t>flap_count</a:t>
            </a:r>
            <a:r>
              <a:rPr lang="en-US" b="0" dirty="0"/>
              <a:t>="1", forwarding="true", </a:t>
            </a:r>
            <a:r>
              <a:rPr lang="en-US" b="0" dirty="0" err="1"/>
              <a:t>remote_diagnostic</a:t>
            </a:r>
            <a:r>
              <a:rPr lang="en-US" b="0" dirty="0"/>
              <a:t>="No Diagnostic", </a:t>
            </a:r>
            <a:r>
              <a:rPr lang="en-US" b="0" dirty="0" err="1"/>
              <a:t>remote_state</a:t>
            </a:r>
            <a:r>
              <a:rPr lang="en-US" b="0" dirty="0"/>
              <a:t>=up, state=up}</a:t>
            </a:r>
          </a:p>
          <a:p>
            <a:r>
              <a:rPr lang="en-US" b="0" dirty="0"/>
              <a:t>        Port geneve3232271462</a:t>
            </a:r>
          </a:p>
          <a:p>
            <a:r>
              <a:rPr lang="en-US" b="0" dirty="0"/>
              <a:t>            Interface geneve3232271462</a:t>
            </a:r>
          </a:p>
          <a:p>
            <a:r>
              <a:rPr lang="en-US" b="0" dirty="0"/>
              <a:t>                type: </a:t>
            </a:r>
            <a:r>
              <a:rPr lang="en-US" b="0" dirty="0" err="1"/>
              <a:t>geneve</a:t>
            </a:r>
            <a:endParaRPr lang="en-US" b="0" dirty="0"/>
          </a:p>
          <a:p>
            <a:r>
              <a:rPr lang="en-US" b="0" dirty="0"/>
              <a:t>                options: {</a:t>
            </a:r>
            <a:r>
              <a:rPr lang="en-US" b="0" dirty="0" err="1"/>
              <a:t>csum</a:t>
            </a:r>
            <a:r>
              <a:rPr lang="en-US" b="0" dirty="0"/>
              <a:t>="true", key=flow, </a:t>
            </a:r>
            <a:r>
              <a:rPr lang="en-US" b="0" dirty="0" err="1"/>
              <a:t>remote_ip</a:t>
            </a:r>
            <a:r>
              <a:rPr lang="en-US" b="0" dirty="0"/>
              <a:t>="192.168.140.102", </a:t>
            </a:r>
            <a:r>
              <a:rPr lang="en-US" b="0" dirty="0" err="1"/>
              <a:t>tos</a:t>
            </a:r>
            <a:r>
              <a:rPr lang="en-US" b="0" dirty="0"/>
              <a:t>=inherit}</a:t>
            </a:r>
          </a:p>
          <a:p>
            <a:r>
              <a:rPr lang="en-US" b="0" dirty="0"/>
              <a:t>                </a:t>
            </a:r>
            <a:r>
              <a:rPr lang="en-US" b="0" dirty="0" err="1"/>
              <a:t>bfd_status</a:t>
            </a:r>
            <a:r>
              <a:rPr lang="en-US" b="0" dirty="0"/>
              <a:t>: {diagnostic="No Diagnostic", </a:t>
            </a:r>
            <a:r>
              <a:rPr lang="en-US" b="0" dirty="0" err="1"/>
              <a:t>flap_count</a:t>
            </a:r>
            <a:r>
              <a:rPr lang="en-US" b="0" dirty="0"/>
              <a:t>="1", forwarding="true", </a:t>
            </a:r>
            <a:r>
              <a:rPr lang="en-US" b="0" dirty="0" err="1"/>
              <a:t>remote_diagnostic</a:t>
            </a:r>
            <a:r>
              <a:rPr lang="en-US" b="0" dirty="0"/>
              <a:t>="No Diagnostic", </a:t>
            </a:r>
            <a:r>
              <a:rPr lang="en-US" b="0" dirty="0" err="1"/>
              <a:t>remote_state</a:t>
            </a:r>
            <a:r>
              <a:rPr lang="en-US" b="0" dirty="0"/>
              <a:t>=up, state=up}</a:t>
            </a:r>
          </a:p>
          <a:p>
            <a:r>
              <a:rPr lang="en-US" b="0" dirty="0"/>
              <a:t>        Port </a:t>
            </a:r>
            <a:r>
              <a:rPr lang="en-US" b="0" dirty="0" err="1"/>
              <a:t>nsx</a:t>
            </a:r>
            <a:r>
              <a:rPr lang="en-US" b="0" dirty="0"/>
              <a:t>-eth-peer</a:t>
            </a:r>
          </a:p>
          <a:p>
            <a:r>
              <a:rPr lang="en-US" b="0" dirty="0"/>
              <a:t>            Interface </a:t>
            </a:r>
            <a:r>
              <a:rPr lang="en-US" b="0" dirty="0" err="1"/>
              <a:t>nsx</a:t>
            </a:r>
            <a:r>
              <a:rPr lang="en-US" b="0" dirty="0"/>
              <a:t>-eth-peer</a:t>
            </a:r>
          </a:p>
          <a:p>
            <a:r>
              <a:rPr lang="en-US" b="0" dirty="0"/>
              <a:t>        Port geneve3232271465</a:t>
            </a:r>
          </a:p>
          <a:p>
            <a:r>
              <a:rPr lang="en-US" b="0" dirty="0"/>
              <a:t>            Interface geneve3232271465</a:t>
            </a:r>
          </a:p>
          <a:p>
            <a:r>
              <a:rPr lang="en-US" b="0" dirty="0"/>
              <a:t>                type: </a:t>
            </a:r>
            <a:r>
              <a:rPr lang="en-US" b="0" dirty="0" err="1"/>
              <a:t>geneve</a:t>
            </a:r>
            <a:endParaRPr lang="en-US" b="0" dirty="0"/>
          </a:p>
          <a:p>
            <a:r>
              <a:rPr lang="en-US" b="0" dirty="0"/>
              <a:t>                options: {</a:t>
            </a:r>
            <a:r>
              <a:rPr lang="en-US" b="0" dirty="0" err="1"/>
              <a:t>csum</a:t>
            </a:r>
            <a:r>
              <a:rPr lang="en-US" b="0" dirty="0"/>
              <a:t>="true", key=flow, </a:t>
            </a:r>
            <a:r>
              <a:rPr lang="en-US" b="0" dirty="0" err="1"/>
              <a:t>remote_ip</a:t>
            </a:r>
            <a:r>
              <a:rPr lang="en-US" b="0" dirty="0"/>
              <a:t>="192.168.140.105", </a:t>
            </a:r>
            <a:r>
              <a:rPr lang="en-US" b="0" dirty="0" err="1"/>
              <a:t>tos</a:t>
            </a:r>
            <a:r>
              <a:rPr lang="en-US" b="0" dirty="0"/>
              <a:t>=inherit}</a:t>
            </a:r>
          </a:p>
          <a:p>
            <a:r>
              <a:rPr lang="en-US" b="0" dirty="0"/>
              <a:t>                </a:t>
            </a:r>
            <a:r>
              <a:rPr lang="en-US" b="0" dirty="0" err="1"/>
              <a:t>bfd_status</a:t>
            </a:r>
            <a:r>
              <a:rPr lang="en-US" b="0" dirty="0"/>
              <a:t>: {diagnostic="No Diagnostic", </a:t>
            </a:r>
            <a:r>
              <a:rPr lang="en-US" b="0" dirty="0" err="1"/>
              <a:t>flap_count</a:t>
            </a:r>
            <a:r>
              <a:rPr lang="en-US" b="0" dirty="0"/>
              <a:t>="1", forwarding="true", </a:t>
            </a:r>
            <a:r>
              <a:rPr lang="en-US" b="0" dirty="0" err="1"/>
              <a:t>remote_diagnostic</a:t>
            </a:r>
            <a:r>
              <a:rPr lang="en-US" b="0" dirty="0"/>
              <a:t>="No Diagnostic", </a:t>
            </a:r>
            <a:r>
              <a:rPr lang="en-US" b="0" dirty="0" err="1"/>
              <a:t>remote_state</a:t>
            </a:r>
            <a:r>
              <a:rPr lang="en-US" b="0" dirty="0"/>
              <a:t>=up, state=up}</a:t>
            </a:r>
          </a:p>
          <a:p>
            <a:r>
              <a:rPr lang="en-US" b="0" dirty="0"/>
              <a:t>        Port geneve3232271718</a:t>
            </a:r>
          </a:p>
          <a:p>
            <a:r>
              <a:rPr lang="en-US" b="0" dirty="0"/>
              <a:t>            Interface geneve3232271718</a:t>
            </a:r>
          </a:p>
          <a:p>
            <a:r>
              <a:rPr lang="en-US" b="0" dirty="0"/>
              <a:t>                type: </a:t>
            </a:r>
            <a:r>
              <a:rPr lang="en-US" b="0" dirty="0" err="1"/>
              <a:t>geneve</a:t>
            </a:r>
            <a:endParaRPr lang="en-US" b="0" dirty="0"/>
          </a:p>
          <a:p>
            <a:r>
              <a:rPr lang="en-US" b="0" dirty="0"/>
              <a:t>                options: {</a:t>
            </a:r>
            <a:r>
              <a:rPr lang="en-US" b="0" dirty="0" err="1"/>
              <a:t>csum</a:t>
            </a:r>
            <a:r>
              <a:rPr lang="en-US" b="0" dirty="0"/>
              <a:t>="true", key=flow, </a:t>
            </a:r>
            <a:r>
              <a:rPr lang="en-US" b="0" dirty="0" err="1"/>
              <a:t>remote_ip</a:t>
            </a:r>
            <a:r>
              <a:rPr lang="en-US" b="0" dirty="0"/>
              <a:t>="192.168.141.102", </a:t>
            </a:r>
            <a:r>
              <a:rPr lang="en-US" b="0" dirty="0" err="1"/>
              <a:t>tos</a:t>
            </a:r>
            <a:r>
              <a:rPr lang="en-US" b="0" dirty="0"/>
              <a:t>=inherit}</a:t>
            </a:r>
          </a:p>
          <a:p>
            <a:r>
              <a:rPr lang="en-US" b="0" dirty="0"/>
              <a:t>                </a:t>
            </a:r>
            <a:r>
              <a:rPr lang="en-US" b="0" dirty="0" err="1"/>
              <a:t>bfd_status</a:t>
            </a:r>
            <a:r>
              <a:rPr lang="en-US" b="0" dirty="0"/>
              <a:t>: {diagnostic="No Diagnostic", </a:t>
            </a:r>
            <a:r>
              <a:rPr lang="en-US" b="0" dirty="0" err="1"/>
              <a:t>flap_count</a:t>
            </a:r>
            <a:r>
              <a:rPr lang="en-US" b="0" dirty="0"/>
              <a:t>="0", forwarding="false", </a:t>
            </a:r>
            <a:r>
              <a:rPr lang="en-US" b="0" dirty="0" err="1"/>
              <a:t>remote_diagnostic</a:t>
            </a:r>
            <a:r>
              <a:rPr lang="en-US" b="0" dirty="0"/>
              <a:t>="No Diagnostic", </a:t>
            </a:r>
            <a:r>
              <a:rPr lang="en-US" b="0" dirty="0" err="1"/>
              <a:t>remote_state</a:t>
            </a:r>
            <a:r>
              <a:rPr lang="en-US" b="0" dirty="0"/>
              <a:t>=down, state=down}</a:t>
            </a:r>
          </a:p>
          <a:p>
            <a:r>
              <a:rPr lang="en-US" b="0" dirty="0"/>
              <a:t>        Port geneve3232271461</a:t>
            </a:r>
          </a:p>
          <a:p>
            <a:r>
              <a:rPr lang="en-US" b="0" dirty="0"/>
              <a:t>            Interface geneve3232271461</a:t>
            </a:r>
          </a:p>
          <a:p>
            <a:r>
              <a:rPr lang="en-US" b="0" dirty="0"/>
              <a:t>                type: </a:t>
            </a:r>
            <a:r>
              <a:rPr lang="en-US" b="0" dirty="0" err="1"/>
              <a:t>geneve</a:t>
            </a:r>
            <a:endParaRPr lang="en-US" b="0" dirty="0"/>
          </a:p>
          <a:p>
            <a:r>
              <a:rPr lang="en-US" b="0" dirty="0"/>
              <a:t>                options: {</a:t>
            </a:r>
            <a:r>
              <a:rPr lang="en-US" b="0" dirty="0" err="1"/>
              <a:t>csum</a:t>
            </a:r>
            <a:r>
              <a:rPr lang="en-US" b="0" dirty="0"/>
              <a:t>="true", key=flow, </a:t>
            </a:r>
            <a:r>
              <a:rPr lang="en-US" b="0" dirty="0" err="1"/>
              <a:t>remote_ip</a:t>
            </a:r>
            <a:r>
              <a:rPr lang="en-US" b="0" dirty="0"/>
              <a:t>="192.168.140.101", </a:t>
            </a:r>
            <a:r>
              <a:rPr lang="en-US" b="0" dirty="0" err="1"/>
              <a:t>tos</a:t>
            </a:r>
            <a:r>
              <a:rPr lang="en-US" b="0" dirty="0"/>
              <a:t>=inherit}</a:t>
            </a:r>
          </a:p>
          <a:p>
            <a:r>
              <a:rPr lang="en-US" b="0" dirty="0"/>
              <a:t>                </a:t>
            </a:r>
            <a:r>
              <a:rPr lang="en-US" b="0" dirty="0" err="1"/>
              <a:t>bfd_status</a:t>
            </a:r>
            <a:r>
              <a:rPr lang="en-US" b="0" dirty="0"/>
              <a:t>: {diagnostic="No Diagnostic", </a:t>
            </a:r>
            <a:r>
              <a:rPr lang="en-US" b="0" dirty="0" err="1"/>
              <a:t>flap_count</a:t>
            </a:r>
            <a:r>
              <a:rPr lang="en-US" b="0" dirty="0"/>
              <a:t>="1", forwarding="true", </a:t>
            </a:r>
            <a:r>
              <a:rPr lang="en-US" b="0" dirty="0" err="1"/>
              <a:t>remote_diagnostic</a:t>
            </a:r>
            <a:r>
              <a:rPr lang="en-US" b="0" dirty="0"/>
              <a:t>="No Diagnostic", </a:t>
            </a:r>
            <a:r>
              <a:rPr lang="en-US" b="0" dirty="0" err="1"/>
              <a:t>remote_state</a:t>
            </a:r>
            <a:r>
              <a:rPr lang="en-US" b="0" dirty="0"/>
              <a:t>=up, state=up}</a:t>
            </a:r>
          </a:p>
          <a:p>
            <a:r>
              <a:rPr lang="en-US" b="0" dirty="0"/>
              <a:t>    Bridge nsx-switch.0</a:t>
            </a:r>
          </a:p>
          <a:p>
            <a:r>
              <a:rPr lang="en-US" b="0" dirty="0"/>
              <a:t>        Controller "</a:t>
            </a:r>
            <a:r>
              <a:rPr lang="en-US" b="0" dirty="0" err="1"/>
              <a:t>unix</a:t>
            </a:r>
            <a:r>
              <a:rPr lang="en-US" b="0" dirty="0"/>
              <a:t>:/var/run/</a:t>
            </a:r>
            <a:r>
              <a:rPr lang="en-US" b="0" dirty="0" err="1"/>
              <a:t>vmware</a:t>
            </a:r>
            <a:r>
              <a:rPr lang="en-US" b="0" dirty="0"/>
              <a:t>/</a:t>
            </a:r>
            <a:r>
              <a:rPr lang="en-US" b="0" dirty="0" err="1"/>
              <a:t>nsx</a:t>
            </a:r>
            <a:r>
              <a:rPr lang="en-US" b="0" dirty="0"/>
              <a:t>-agent/</a:t>
            </a:r>
            <a:r>
              <a:rPr lang="en-US" b="0" dirty="0" err="1"/>
              <a:t>nsxagent_vswitchd.sock</a:t>
            </a:r>
            <a:r>
              <a:rPr lang="en-US" b="0" dirty="0"/>
              <a:t>"</a:t>
            </a:r>
          </a:p>
          <a:p>
            <a:r>
              <a:rPr lang="en-US" b="0" dirty="0"/>
              <a:t>            </a:t>
            </a:r>
            <a:r>
              <a:rPr lang="en-US" b="0" dirty="0" err="1"/>
              <a:t>is_connected</a:t>
            </a:r>
            <a:r>
              <a:rPr lang="en-US" b="0" dirty="0"/>
              <a:t>: true</a:t>
            </a:r>
          </a:p>
          <a:p>
            <a:r>
              <a:rPr lang="en-US" b="0" dirty="0"/>
              <a:t>        </a:t>
            </a:r>
            <a:r>
              <a:rPr lang="en-US" b="0" dirty="0" err="1"/>
              <a:t>fail_mode</a:t>
            </a:r>
            <a:r>
              <a:rPr lang="en-US" b="0" dirty="0"/>
              <a:t>: standalone</a:t>
            </a:r>
          </a:p>
          <a:p>
            <a:r>
              <a:rPr lang="en-US" b="0" dirty="0"/>
              <a:t>        Port nsx-switch.0</a:t>
            </a:r>
          </a:p>
          <a:p>
            <a:r>
              <a:rPr lang="en-US" b="0" dirty="0"/>
              <a:t>            Interface nsx-switch.0</a:t>
            </a:r>
          </a:p>
          <a:p>
            <a:r>
              <a:rPr lang="en-US" b="0" dirty="0"/>
              <a:t>                type: internal</a:t>
            </a:r>
          </a:p>
          <a:p>
            <a:r>
              <a:rPr lang="en-US" b="0" dirty="0"/>
              <a:t>        Port nsx-vtep0.0</a:t>
            </a:r>
          </a:p>
          <a:p>
            <a:r>
              <a:rPr lang="en-US" b="0" dirty="0"/>
              <a:t>            tag: 0</a:t>
            </a:r>
          </a:p>
          <a:p>
            <a:r>
              <a:rPr lang="en-US" b="0" dirty="0"/>
              <a:t>            Interface nsx-vtep0.0</a:t>
            </a:r>
          </a:p>
          <a:p>
            <a:r>
              <a:rPr lang="en-US" b="0" dirty="0"/>
              <a:t>                type: internal</a:t>
            </a:r>
          </a:p>
          <a:p>
            <a:r>
              <a:rPr lang="en-US" b="0" dirty="0"/>
              <a:t>        Port nsx-uplink.0</a:t>
            </a:r>
          </a:p>
          <a:p>
            <a:r>
              <a:rPr lang="en-US" b="0" dirty="0"/>
              <a:t>            Interface ens192</a:t>
            </a:r>
          </a:p>
          <a:p>
            <a:r>
              <a:rPr lang="en-US" b="0" dirty="0"/>
              <a:t>            Interface ens224</a:t>
            </a:r>
          </a:p>
          <a:p>
            <a:r>
              <a:rPr lang="en-US" b="0" dirty="0"/>
              <a:t>    </a:t>
            </a:r>
            <a:r>
              <a:rPr lang="en-US" b="0" dirty="0" err="1"/>
              <a:t>ovs_version</a:t>
            </a:r>
            <a:r>
              <a:rPr lang="en-US" b="0" dirty="0"/>
              <a:t>: "2.14.1.19046753"</a:t>
            </a:r>
          </a:p>
          <a:p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71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908989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74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336057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User: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After installation, this account is no more used.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Upgrades and delete/edit operation will go through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nsx-rpc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channel.</a:t>
            </a:r>
            <a:endParaRPr lang="en-US" dirty="0"/>
          </a:p>
          <a:p>
            <a:endParaRPr lang="en-US" dirty="0"/>
          </a:p>
          <a:p>
            <a:r>
              <a:rPr lang="en-US" b="1" dirty="0"/>
              <a:t>To find SHA-256 on Linux:</a:t>
            </a:r>
          </a:p>
          <a:p>
            <a:r>
              <a:rPr lang="en-US" dirty="0"/>
              <a:t>awk '{print $2}' /</a:t>
            </a:r>
            <a:r>
              <a:rPr lang="en-US" dirty="0" err="1"/>
              <a:t>etc</a:t>
            </a:r>
            <a:r>
              <a:rPr lang="en-US" dirty="0"/>
              <a:t>/</a:t>
            </a:r>
            <a:r>
              <a:rPr lang="en-US" dirty="0" err="1"/>
              <a:t>ssh</a:t>
            </a:r>
            <a:r>
              <a:rPr lang="en-US" dirty="0"/>
              <a:t>/</a:t>
            </a:r>
            <a:r>
              <a:rPr lang="en-US" dirty="0" err="1"/>
              <a:t>ssh_host_rsa_key.pub</a:t>
            </a:r>
            <a:r>
              <a:rPr lang="en-US" dirty="0"/>
              <a:t> | base64 -d | sha256sum -b | sed 's/ .*$//' | </a:t>
            </a:r>
            <a:r>
              <a:rPr lang="en-US" dirty="0" err="1"/>
              <a:t>xxd</a:t>
            </a:r>
            <a:r>
              <a:rPr lang="en-US" dirty="0"/>
              <a:t> -r -p | base64</a:t>
            </a:r>
          </a:p>
          <a:p>
            <a:endParaRPr lang="en-US" dirty="0"/>
          </a:p>
          <a:p>
            <a:r>
              <a:rPr lang="en-US" b="1" dirty="0"/>
              <a:t>For non-root users, </a:t>
            </a:r>
            <a:r>
              <a:rPr lang="en-US" b="1" dirty="0" err="1"/>
              <a:t>sudo</a:t>
            </a:r>
            <a:r>
              <a:rPr lang="en-US" b="1" dirty="0"/>
              <a:t> requirements for those commands:</a:t>
            </a:r>
          </a:p>
          <a:p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/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usr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/bin/rpm, /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usr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/bin/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nsxcli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, /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usr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/bin/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systemctl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restart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openvswitch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75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859993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78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758084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u="none" dirty="0"/>
              <a:t>RHEL/CentOS Static Routes Creation: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route add -net </a:t>
            </a:r>
            <a:r>
              <a:rPr lang="en-US" b="0" u="none" dirty="0"/>
              <a:t>192.168.140.0/24 </a:t>
            </a:r>
            <a:r>
              <a:rPr lang="en-US" b="0" u="none" dirty="0" err="1"/>
              <a:t>gw</a:t>
            </a:r>
            <a:r>
              <a:rPr lang="en-US" b="0" u="none" dirty="0"/>
              <a:t> 192.168.141.1</a:t>
            </a:r>
          </a:p>
          <a:p>
            <a:endParaRPr lang="en-US" b="0" u="none" dirty="0"/>
          </a:p>
          <a:p>
            <a:r>
              <a:rPr lang="en-US" b="1" u="none" dirty="0"/>
              <a:t>RHEL/CentOS Static Routes  Deletion:</a:t>
            </a:r>
          </a:p>
          <a:p>
            <a:r>
              <a:rPr lang="en-US" b="0" u="none" dirty="0"/>
              <a:t>route del 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-net </a:t>
            </a:r>
            <a:r>
              <a:rPr lang="en-US" b="0" u="none" dirty="0"/>
              <a:t>192.168.140.0/24 </a:t>
            </a:r>
            <a:r>
              <a:rPr lang="en-US" b="0" u="none" dirty="0" err="1"/>
              <a:t>gw</a:t>
            </a:r>
            <a:r>
              <a:rPr lang="en-US" b="0" u="none" dirty="0"/>
              <a:t> 192.168.141.1</a:t>
            </a:r>
          </a:p>
          <a:p>
            <a:endParaRPr lang="en-US" b="0" u="none" dirty="0"/>
          </a:p>
          <a:p>
            <a:r>
              <a:rPr lang="en-US" b="1" u="none" dirty="0"/>
              <a:t>For persistent route, add those in /</a:t>
            </a:r>
            <a:r>
              <a:rPr lang="en-US" b="1" u="none" dirty="0" err="1"/>
              <a:t>etc</a:t>
            </a:r>
            <a:r>
              <a:rPr lang="en-US" b="1" u="none" dirty="0"/>
              <a:t>/</a:t>
            </a:r>
            <a:r>
              <a:rPr lang="en-US" b="1" u="none" dirty="0" err="1"/>
              <a:t>sysconfig</a:t>
            </a:r>
            <a:r>
              <a:rPr lang="en-US" b="1" u="none" dirty="0"/>
              <a:t>/network-scripts/route-nsx-vtep0.0: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u="none" dirty="0"/>
              <a:t>192.168.140.0/24</a:t>
            </a:r>
            <a:r>
              <a:rPr lang="en-US" dirty="0"/>
              <a:t> via 192.168.141.1 dev nsx-vtep0.0</a:t>
            </a:r>
            <a:endParaRPr lang="en-US" b="0" u="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79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16704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81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63056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98089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82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0136914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u="sng" dirty="0"/>
              <a:t>To see Logical Router on Physical Server:</a:t>
            </a:r>
          </a:p>
          <a:p>
            <a:r>
              <a:rPr lang="en-US"/>
              <a:t>centOS1&gt; </a:t>
            </a:r>
            <a:r>
              <a:rPr lang="en-US" dirty="0"/>
              <a:t>get logical-router</a:t>
            </a:r>
          </a:p>
          <a:p>
            <a:r>
              <a:rPr lang="en-US" dirty="0"/>
              <a:t>Fri Mar 04 2022 UTC 18:03:18.113</a:t>
            </a:r>
          </a:p>
          <a:p>
            <a:r>
              <a:rPr lang="en-US" dirty="0"/>
              <a:t>                                           Logical Routers Summary</a:t>
            </a:r>
          </a:p>
          <a:p>
            <a:r>
              <a:rPr lang="en-US" dirty="0"/>
              <a:t>==============================================================================================================</a:t>
            </a:r>
          </a:p>
          <a:p>
            <a:r>
              <a:rPr lang="en-US" dirty="0"/>
              <a:t>              Router UUID                     ID       Port Count     Max Neighbors      Current Neighbors</a:t>
            </a:r>
          </a:p>
          <a:p>
            <a:r>
              <a:rPr lang="en-US" dirty="0"/>
              <a:t>  62bf5e5d-4b6c-4ef4-97b6-5537ac36c15b       3079          3              50000                  3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83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20174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b="1" dirty="0"/>
              <a:t>[</a:t>
            </a:r>
            <a:r>
              <a:rPr lang="en-US" b="1" dirty="0" err="1"/>
              <a:t>root@centos</a:t>
            </a:r>
            <a:r>
              <a:rPr lang="en-US" b="1" dirty="0"/>
              <a:t> ~]# </a:t>
            </a:r>
            <a:r>
              <a:rPr lang="en-US" b="1" dirty="0" err="1"/>
              <a:t>ovs-appctl</a:t>
            </a:r>
            <a:r>
              <a:rPr lang="en-US" b="1" dirty="0"/>
              <a:t> bond/show</a:t>
            </a:r>
          </a:p>
          <a:p>
            <a:r>
              <a:rPr lang="en-US" b="0" dirty="0"/>
              <a:t>---- nsx-uplink.0 ----</a:t>
            </a:r>
          </a:p>
          <a:p>
            <a:r>
              <a:rPr lang="en-US" b="0" dirty="0" err="1"/>
              <a:t>bond_mode</a:t>
            </a:r>
            <a:r>
              <a:rPr lang="en-US" b="0" dirty="0"/>
              <a:t>: active-backup</a:t>
            </a:r>
          </a:p>
          <a:p>
            <a:r>
              <a:rPr lang="en-US" b="0" dirty="0"/>
              <a:t>bond may use recirculation: no, Recirc-ID : -1</a:t>
            </a:r>
          </a:p>
          <a:p>
            <a:r>
              <a:rPr lang="en-US" b="0" dirty="0"/>
              <a:t>bond-hash-basis: 0</a:t>
            </a:r>
          </a:p>
          <a:p>
            <a:r>
              <a:rPr lang="en-US" b="0" dirty="0" err="1"/>
              <a:t>lb_output</a:t>
            </a:r>
            <a:r>
              <a:rPr lang="en-US" b="0" dirty="0"/>
              <a:t> action: disabled, bond-id: -1</a:t>
            </a:r>
          </a:p>
          <a:p>
            <a:r>
              <a:rPr lang="en-US" b="0" dirty="0" err="1"/>
              <a:t>updelay</a:t>
            </a:r>
            <a:r>
              <a:rPr lang="en-US" b="0" dirty="0"/>
              <a:t>: 0 </a:t>
            </a:r>
            <a:r>
              <a:rPr lang="en-US" b="0" dirty="0" err="1"/>
              <a:t>ms</a:t>
            </a:r>
            <a:endParaRPr lang="en-US" b="0" dirty="0"/>
          </a:p>
          <a:p>
            <a:r>
              <a:rPr lang="en-US" b="0" dirty="0" err="1"/>
              <a:t>downdelay</a:t>
            </a:r>
            <a:r>
              <a:rPr lang="en-US" b="0" dirty="0"/>
              <a:t>: 0 </a:t>
            </a:r>
            <a:r>
              <a:rPr lang="en-US" b="0" dirty="0" err="1"/>
              <a:t>ms</a:t>
            </a:r>
            <a:endParaRPr lang="en-US" b="0" dirty="0"/>
          </a:p>
          <a:p>
            <a:r>
              <a:rPr lang="en-US" b="0" dirty="0" err="1"/>
              <a:t>lacp_status</a:t>
            </a:r>
            <a:r>
              <a:rPr lang="en-US" b="0" dirty="0"/>
              <a:t>: off</a:t>
            </a:r>
          </a:p>
          <a:p>
            <a:r>
              <a:rPr lang="en-US" b="0" dirty="0" err="1"/>
              <a:t>lacp_fallback_ab</a:t>
            </a:r>
            <a:r>
              <a:rPr lang="en-US" b="0" dirty="0"/>
              <a:t>: false</a:t>
            </a:r>
          </a:p>
          <a:p>
            <a:r>
              <a:rPr lang="en-US" b="0" dirty="0"/>
              <a:t>active-backup primary: &lt;none&gt;</a:t>
            </a:r>
          </a:p>
          <a:p>
            <a:r>
              <a:rPr lang="en-US" b="0" dirty="0"/>
              <a:t>active slave mac: 00:50:56:8c:12:41(ens224)</a:t>
            </a:r>
          </a:p>
          <a:p>
            <a:endParaRPr lang="en-US" b="0" dirty="0"/>
          </a:p>
          <a:p>
            <a:r>
              <a:rPr lang="en-US" b="0" dirty="0"/>
              <a:t>slave ens224: enabled</a:t>
            </a:r>
          </a:p>
          <a:p>
            <a:r>
              <a:rPr lang="en-US" b="0" dirty="0"/>
              <a:t>  active slave</a:t>
            </a:r>
          </a:p>
          <a:p>
            <a:r>
              <a:rPr lang="en-US" b="0" dirty="0"/>
              <a:t>  </a:t>
            </a:r>
            <a:r>
              <a:rPr lang="en-US" b="0" dirty="0" err="1"/>
              <a:t>may_enable</a:t>
            </a:r>
            <a:r>
              <a:rPr lang="en-US" b="0" dirty="0"/>
              <a:t>: true</a:t>
            </a:r>
          </a:p>
          <a:p>
            <a:endParaRPr lang="en-US" b="0" dirty="0"/>
          </a:p>
          <a:p>
            <a:r>
              <a:rPr lang="en-US" b="0" dirty="0"/>
              <a:t>slave ens256: enabled</a:t>
            </a:r>
          </a:p>
          <a:p>
            <a:r>
              <a:rPr lang="en-US" b="0" dirty="0"/>
              <a:t>  </a:t>
            </a:r>
            <a:r>
              <a:rPr lang="en-US" b="0" dirty="0" err="1"/>
              <a:t>may_enable</a:t>
            </a:r>
            <a:r>
              <a:rPr lang="en-US" b="0" dirty="0"/>
              <a:t>: true</a:t>
            </a:r>
          </a:p>
          <a:p>
            <a:endParaRPr lang="en-US" b="0" dirty="0"/>
          </a:p>
          <a:p>
            <a:r>
              <a:rPr lang="en-US" b="1" dirty="0"/>
              <a:t>[</a:t>
            </a:r>
            <a:r>
              <a:rPr lang="en-US" b="1" dirty="0" err="1"/>
              <a:t>root@centos</a:t>
            </a:r>
            <a:r>
              <a:rPr lang="en-US" b="1" dirty="0"/>
              <a:t> ~]# </a:t>
            </a:r>
            <a:r>
              <a:rPr lang="en-US" b="1" dirty="0" err="1"/>
              <a:t>ovs-vsctl</a:t>
            </a:r>
            <a:r>
              <a:rPr lang="en-US" b="1" dirty="0"/>
              <a:t> show</a:t>
            </a:r>
          </a:p>
          <a:p>
            <a:r>
              <a:rPr lang="en-US" dirty="0"/>
              <a:t>8e58581e-7900-4760-8fca-bf723323fd74</a:t>
            </a:r>
          </a:p>
          <a:p>
            <a:r>
              <a:rPr lang="en-US" dirty="0"/>
              <a:t>    Manager "</a:t>
            </a:r>
            <a:r>
              <a:rPr lang="en-US" dirty="0" err="1"/>
              <a:t>unix</a:t>
            </a:r>
            <a:r>
              <a:rPr lang="en-US" dirty="0"/>
              <a:t>:/var/run/</a:t>
            </a:r>
            <a:r>
              <a:rPr lang="en-US" dirty="0" err="1"/>
              <a:t>vmware</a:t>
            </a:r>
            <a:r>
              <a:rPr lang="en-US" dirty="0"/>
              <a:t>/</a:t>
            </a:r>
            <a:r>
              <a:rPr lang="en-US" dirty="0" err="1"/>
              <a:t>nsx</a:t>
            </a:r>
            <a:r>
              <a:rPr lang="en-US" dirty="0"/>
              <a:t>-agent/</a:t>
            </a:r>
            <a:r>
              <a:rPr lang="en-US" dirty="0" err="1"/>
              <a:t>nsxagent_ovsdb.sock</a:t>
            </a:r>
            <a:r>
              <a:rPr lang="en-US" dirty="0"/>
              <a:t>"</a:t>
            </a:r>
          </a:p>
          <a:p>
            <a:r>
              <a:rPr lang="en-US" dirty="0"/>
              <a:t>        </a:t>
            </a:r>
            <a:r>
              <a:rPr lang="en-US" dirty="0" err="1"/>
              <a:t>is_connected</a:t>
            </a:r>
            <a:r>
              <a:rPr lang="en-US" dirty="0"/>
              <a:t>: true</a:t>
            </a:r>
          </a:p>
          <a:p>
            <a:r>
              <a:rPr lang="en-US" dirty="0"/>
              <a:t>    Bridge nsx-switch.0</a:t>
            </a:r>
          </a:p>
          <a:p>
            <a:r>
              <a:rPr lang="en-US" dirty="0"/>
              <a:t>        Controller "</a:t>
            </a:r>
            <a:r>
              <a:rPr lang="en-US" dirty="0" err="1"/>
              <a:t>unix</a:t>
            </a:r>
            <a:r>
              <a:rPr lang="en-US" dirty="0"/>
              <a:t>:/var/run/</a:t>
            </a:r>
            <a:r>
              <a:rPr lang="en-US" dirty="0" err="1"/>
              <a:t>vmware</a:t>
            </a:r>
            <a:r>
              <a:rPr lang="en-US" dirty="0"/>
              <a:t>/</a:t>
            </a:r>
            <a:r>
              <a:rPr lang="en-US" dirty="0" err="1"/>
              <a:t>nsx</a:t>
            </a:r>
            <a:r>
              <a:rPr lang="en-US" dirty="0"/>
              <a:t>-agent/</a:t>
            </a:r>
            <a:r>
              <a:rPr lang="en-US" dirty="0" err="1"/>
              <a:t>nsxagent_vswitchd.sock</a:t>
            </a:r>
            <a:r>
              <a:rPr lang="en-US" dirty="0"/>
              <a:t>"</a:t>
            </a:r>
          </a:p>
          <a:p>
            <a:r>
              <a:rPr lang="en-US" dirty="0"/>
              <a:t>            </a:t>
            </a:r>
            <a:r>
              <a:rPr lang="en-US" dirty="0" err="1"/>
              <a:t>is_connected</a:t>
            </a:r>
            <a:r>
              <a:rPr lang="en-US" dirty="0"/>
              <a:t>: true</a:t>
            </a:r>
          </a:p>
          <a:p>
            <a:r>
              <a:rPr lang="en-US" dirty="0"/>
              <a:t>        </a:t>
            </a:r>
            <a:r>
              <a:rPr lang="en-US" dirty="0" err="1"/>
              <a:t>fail_mode</a:t>
            </a:r>
            <a:r>
              <a:rPr lang="en-US" dirty="0"/>
              <a:t>: standalone</a:t>
            </a:r>
          </a:p>
          <a:p>
            <a:r>
              <a:rPr lang="en-US" dirty="0"/>
              <a:t>        Port nsx-uplink.0</a:t>
            </a:r>
          </a:p>
          <a:p>
            <a:r>
              <a:rPr lang="en-US" dirty="0"/>
              <a:t>            Interface ens224</a:t>
            </a:r>
          </a:p>
          <a:p>
            <a:r>
              <a:rPr lang="en-US" dirty="0"/>
              <a:t>            Interface ens256</a:t>
            </a:r>
          </a:p>
          <a:p>
            <a:r>
              <a:rPr lang="en-US" dirty="0"/>
              <a:t>        Port nsx-switch.0</a:t>
            </a:r>
          </a:p>
          <a:p>
            <a:r>
              <a:rPr lang="en-US" dirty="0"/>
              <a:t>            Interface nsx-switch.0</a:t>
            </a:r>
          </a:p>
          <a:p>
            <a:r>
              <a:rPr lang="en-US" dirty="0"/>
              <a:t>                type: internal</a:t>
            </a:r>
          </a:p>
          <a:p>
            <a:r>
              <a:rPr lang="en-US" dirty="0"/>
              <a:t>    Bridge </a:t>
            </a:r>
            <a:r>
              <a:rPr lang="en-US" dirty="0" err="1"/>
              <a:t>nsx</a:t>
            </a:r>
            <a:r>
              <a:rPr lang="en-US" dirty="0"/>
              <a:t>-managed</a:t>
            </a:r>
          </a:p>
          <a:p>
            <a:r>
              <a:rPr lang="en-US" dirty="0"/>
              <a:t>        Controller "</a:t>
            </a:r>
            <a:r>
              <a:rPr lang="en-US" dirty="0" err="1"/>
              <a:t>unix</a:t>
            </a:r>
            <a:r>
              <a:rPr lang="en-US" dirty="0"/>
              <a:t>:/var/run/</a:t>
            </a:r>
            <a:r>
              <a:rPr lang="en-US" dirty="0" err="1"/>
              <a:t>vmware</a:t>
            </a:r>
            <a:r>
              <a:rPr lang="en-US" dirty="0"/>
              <a:t>/</a:t>
            </a:r>
            <a:r>
              <a:rPr lang="en-US" dirty="0" err="1"/>
              <a:t>nsx</a:t>
            </a:r>
            <a:r>
              <a:rPr lang="en-US" dirty="0"/>
              <a:t>-agent/</a:t>
            </a:r>
            <a:r>
              <a:rPr lang="en-US" dirty="0" err="1"/>
              <a:t>nsxagent_vswitchd.sock</a:t>
            </a:r>
            <a:r>
              <a:rPr lang="en-US" dirty="0"/>
              <a:t>"</a:t>
            </a:r>
          </a:p>
          <a:p>
            <a:r>
              <a:rPr lang="en-US" dirty="0"/>
              <a:t>            </a:t>
            </a:r>
            <a:r>
              <a:rPr lang="en-US" dirty="0" err="1"/>
              <a:t>is_connected</a:t>
            </a:r>
            <a:r>
              <a:rPr lang="en-US" dirty="0"/>
              <a:t>: true</a:t>
            </a:r>
          </a:p>
          <a:p>
            <a:r>
              <a:rPr lang="en-US" dirty="0"/>
              <a:t>        Controller "</a:t>
            </a:r>
            <a:r>
              <a:rPr lang="en-US" dirty="0" err="1"/>
              <a:t>unix</a:t>
            </a:r>
            <a:r>
              <a:rPr lang="en-US" dirty="0"/>
              <a:t>:/run/</a:t>
            </a:r>
            <a:r>
              <a:rPr lang="en-US" dirty="0" err="1"/>
              <a:t>nsx-vdpi</a:t>
            </a:r>
            <a:r>
              <a:rPr lang="en-US" dirty="0"/>
              <a:t>/</a:t>
            </a:r>
            <a:r>
              <a:rPr lang="en-US" dirty="0" err="1"/>
              <a:t>vdpi.sock</a:t>
            </a:r>
            <a:r>
              <a:rPr lang="en-US" dirty="0"/>
              <a:t>"</a:t>
            </a:r>
          </a:p>
          <a:p>
            <a:r>
              <a:rPr lang="en-US" dirty="0"/>
              <a:t>            </a:t>
            </a:r>
            <a:r>
              <a:rPr lang="en-US" dirty="0" err="1"/>
              <a:t>is_connected</a:t>
            </a:r>
            <a:r>
              <a:rPr lang="en-US" dirty="0"/>
              <a:t>: true</a:t>
            </a:r>
          </a:p>
          <a:p>
            <a:r>
              <a:rPr lang="en-US" dirty="0"/>
              <a:t>        </a:t>
            </a:r>
            <a:r>
              <a:rPr lang="en-US" dirty="0" err="1"/>
              <a:t>fail_mode</a:t>
            </a:r>
            <a:r>
              <a:rPr lang="en-US" dirty="0"/>
              <a:t>: secure</a:t>
            </a:r>
          </a:p>
          <a:p>
            <a:r>
              <a:rPr lang="en-US" dirty="0"/>
              <a:t>        Port </a:t>
            </a:r>
            <a:r>
              <a:rPr lang="en-US" dirty="0" err="1"/>
              <a:t>nsx</a:t>
            </a:r>
            <a:r>
              <a:rPr lang="en-US" dirty="0"/>
              <a:t>-managed</a:t>
            </a:r>
          </a:p>
          <a:p>
            <a:r>
              <a:rPr lang="en-US" dirty="0"/>
              <a:t>            Interface </a:t>
            </a:r>
            <a:r>
              <a:rPr lang="en-US" dirty="0" err="1"/>
              <a:t>nsx</a:t>
            </a:r>
            <a:r>
              <a:rPr lang="en-US" dirty="0"/>
              <a:t>-managed</a:t>
            </a:r>
          </a:p>
          <a:p>
            <a:r>
              <a:rPr lang="en-US" dirty="0"/>
              <a:t>                type: internal</a:t>
            </a:r>
          </a:p>
          <a:p>
            <a:r>
              <a:rPr lang="en-US" dirty="0"/>
              <a:t>    </a:t>
            </a:r>
            <a:r>
              <a:rPr lang="en-US" dirty="0" err="1"/>
              <a:t>ovs_version</a:t>
            </a:r>
            <a:r>
              <a:rPr lang="en-US" dirty="0"/>
              <a:t>: "2.14.1.rhel79.19046753"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89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960391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b="1" dirty="0"/>
              <a:t>[</a:t>
            </a:r>
            <a:r>
              <a:rPr lang="en-US" b="1" dirty="0" err="1"/>
              <a:t>root@centos</a:t>
            </a:r>
            <a:r>
              <a:rPr lang="en-US" b="1" dirty="0"/>
              <a:t> ~]# </a:t>
            </a:r>
            <a:r>
              <a:rPr lang="en-US" b="1" dirty="0" err="1"/>
              <a:t>ovs-appctl</a:t>
            </a:r>
            <a:r>
              <a:rPr lang="en-US" b="1" dirty="0"/>
              <a:t> bond/show</a:t>
            </a:r>
          </a:p>
          <a:p>
            <a:r>
              <a:rPr lang="en-US" b="0" dirty="0"/>
              <a:t>---- nsx-uplink.0 ----</a:t>
            </a:r>
          </a:p>
          <a:p>
            <a:r>
              <a:rPr lang="en-US" b="0" dirty="0" err="1"/>
              <a:t>bond_mode</a:t>
            </a:r>
            <a:r>
              <a:rPr lang="en-US" b="0" dirty="0"/>
              <a:t>: balance-</a:t>
            </a:r>
            <a:r>
              <a:rPr lang="en-US" b="0" dirty="0" err="1"/>
              <a:t>tcp</a:t>
            </a:r>
            <a:endParaRPr lang="en-US" b="0" dirty="0"/>
          </a:p>
          <a:p>
            <a:r>
              <a:rPr lang="en-US" b="0" dirty="0"/>
              <a:t>bond may use recirculation: no, Recirc-ID : -1</a:t>
            </a:r>
          </a:p>
          <a:p>
            <a:r>
              <a:rPr lang="en-US" b="0" dirty="0"/>
              <a:t>bond-hash-basis: 0</a:t>
            </a:r>
          </a:p>
          <a:p>
            <a:r>
              <a:rPr lang="en-US" b="0" dirty="0" err="1"/>
              <a:t>lb_output</a:t>
            </a:r>
            <a:r>
              <a:rPr lang="en-US" b="0" dirty="0"/>
              <a:t> action: disabled, bond-id: -1</a:t>
            </a:r>
          </a:p>
          <a:p>
            <a:r>
              <a:rPr lang="en-US" b="0" dirty="0" err="1"/>
              <a:t>updelay</a:t>
            </a:r>
            <a:r>
              <a:rPr lang="en-US" b="0" dirty="0"/>
              <a:t>: 0 </a:t>
            </a:r>
            <a:r>
              <a:rPr lang="en-US" b="0" dirty="0" err="1"/>
              <a:t>ms</a:t>
            </a:r>
            <a:endParaRPr lang="en-US" b="0" dirty="0"/>
          </a:p>
          <a:p>
            <a:r>
              <a:rPr lang="en-US" b="0" dirty="0" err="1"/>
              <a:t>downdelay</a:t>
            </a:r>
            <a:r>
              <a:rPr lang="en-US" b="0" dirty="0"/>
              <a:t>: 0 </a:t>
            </a:r>
            <a:r>
              <a:rPr lang="en-US" b="0" dirty="0" err="1"/>
              <a:t>ms</a:t>
            </a:r>
            <a:endParaRPr lang="en-US" b="0" dirty="0"/>
          </a:p>
          <a:p>
            <a:r>
              <a:rPr lang="en-US" b="0" dirty="0" err="1"/>
              <a:t>lacp_status</a:t>
            </a:r>
            <a:r>
              <a:rPr lang="en-US" b="0" dirty="0"/>
              <a:t>: configured</a:t>
            </a:r>
          </a:p>
          <a:p>
            <a:r>
              <a:rPr lang="en-US" b="0" dirty="0" err="1"/>
              <a:t>lacp_fallback_ab</a:t>
            </a:r>
            <a:r>
              <a:rPr lang="en-US" b="0" dirty="0"/>
              <a:t>: true</a:t>
            </a:r>
          </a:p>
          <a:p>
            <a:r>
              <a:rPr lang="en-US" b="0" dirty="0"/>
              <a:t>active-backup primary: &lt;none&gt;</a:t>
            </a:r>
          </a:p>
          <a:p>
            <a:r>
              <a:rPr lang="en-US" b="0" dirty="0"/>
              <a:t>active slave mac: 00:50:56:8c:12:41(ens224)</a:t>
            </a:r>
          </a:p>
          <a:p>
            <a:endParaRPr lang="en-US" b="0" dirty="0"/>
          </a:p>
          <a:p>
            <a:r>
              <a:rPr lang="en-US" b="0" dirty="0"/>
              <a:t>slave ens224: enabled</a:t>
            </a:r>
          </a:p>
          <a:p>
            <a:r>
              <a:rPr lang="en-US" b="0" dirty="0"/>
              <a:t>  active slave</a:t>
            </a:r>
          </a:p>
          <a:p>
            <a:r>
              <a:rPr lang="en-US" b="0" dirty="0"/>
              <a:t>  </a:t>
            </a:r>
            <a:r>
              <a:rPr lang="en-US" b="0" dirty="0" err="1"/>
              <a:t>may_enable</a:t>
            </a:r>
            <a:r>
              <a:rPr lang="en-US" b="0" dirty="0"/>
              <a:t>: true</a:t>
            </a:r>
          </a:p>
          <a:p>
            <a:endParaRPr lang="en-US" b="0" dirty="0"/>
          </a:p>
          <a:p>
            <a:r>
              <a:rPr lang="en-US" b="0" dirty="0"/>
              <a:t>slave ens256: enabled</a:t>
            </a:r>
          </a:p>
          <a:p>
            <a:r>
              <a:rPr lang="en-US" b="0" dirty="0"/>
              <a:t>  </a:t>
            </a:r>
            <a:r>
              <a:rPr lang="en-US" b="0" dirty="0" err="1"/>
              <a:t>may_enable</a:t>
            </a:r>
            <a:r>
              <a:rPr lang="en-US" b="0" dirty="0"/>
              <a:t>: true</a:t>
            </a:r>
          </a:p>
          <a:p>
            <a:endParaRPr lang="en-US" b="0" dirty="0"/>
          </a:p>
          <a:p>
            <a:r>
              <a:rPr lang="en-US" b="1" dirty="0"/>
              <a:t>[</a:t>
            </a:r>
            <a:r>
              <a:rPr lang="en-US" b="1" dirty="0" err="1"/>
              <a:t>root@centos</a:t>
            </a:r>
            <a:r>
              <a:rPr lang="en-US" b="1" dirty="0"/>
              <a:t> ~]# </a:t>
            </a:r>
            <a:r>
              <a:rPr lang="en-US" b="1" dirty="0" err="1"/>
              <a:t>ovs-vsctl</a:t>
            </a:r>
            <a:r>
              <a:rPr lang="en-US" b="1" dirty="0"/>
              <a:t> show</a:t>
            </a:r>
          </a:p>
          <a:p>
            <a:r>
              <a:rPr lang="en-US" dirty="0"/>
              <a:t>50981764-86c8-45fe-8cc0-3e71dd86ea81</a:t>
            </a:r>
          </a:p>
          <a:p>
            <a:r>
              <a:rPr lang="en-US" dirty="0"/>
              <a:t>    Manager "</a:t>
            </a:r>
            <a:r>
              <a:rPr lang="en-US" dirty="0" err="1"/>
              <a:t>unix</a:t>
            </a:r>
            <a:r>
              <a:rPr lang="en-US" dirty="0"/>
              <a:t>:/var/run/</a:t>
            </a:r>
            <a:r>
              <a:rPr lang="en-US" dirty="0" err="1"/>
              <a:t>vmware</a:t>
            </a:r>
            <a:r>
              <a:rPr lang="en-US" dirty="0"/>
              <a:t>/</a:t>
            </a:r>
            <a:r>
              <a:rPr lang="en-US" dirty="0" err="1"/>
              <a:t>nsx</a:t>
            </a:r>
            <a:r>
              <a:rPr lang="en-US" dirty="0"/>
              <a:t>-agent/</a:t>
            </a:r>
            <a:r>
              <a:rPr lang="en-US" dirty="0" err="1"/>
              <a:t>nsxagent_ovsdb.sock</a:t>
            </a:r>
            <a:r>
              <a:rPr lang="en-US" dirty="0"/>
              <a:t>"</a:t>
            </a:r>
          </a:p>
          <a:p>
            <a:r>
              <a:rPr lang="en-US" dirty="0"/>
              <a:t>        </a:t>
            </a:r>
            <a:r>
              <a:rPr lang="en-US" dirty="0" err="1"/>
              <a:t>is_connected</a:t>
            </a:r>
            <a:r>
              <a:rPr lang="en-US" dirty="0"/>
              <a:t>: true</a:t>
            </a:r>
          </a:p>
          <a:p>
            <a:r>
              <a:rPr lang="en-US" dirty="0"/>
              <a:t>    Bridge nsx-switch.0</a:t>
            </a:r>
          </a:p>
          <a:p>
            <a:r>
              <a:rPr lang="en-US" dirty="0"/>
              <a:t>        Controller "</a:t>
            </a:r>
            <a:r>
              <a:rPr lang="en-US" dirty="0" err="1"/>
              <a:t>unix</a:t>
            </a:r>
            <a:r>
              <a:rPr lang="en-US" dirty="0"/>
              <a:t>:/var/run/</a:t>
            </a:r>
            <a:r>
              <a:rPr lang="en-US" dirty="0" err="1"/>
              <a:t>vmware</a:t>
            </a:r>
            <a:r>
              <a:rPr lang="en-US" dirty="0"/>
              <a:t>/</a:t>
            </a:r>
            <a:r>
              <a:rPr lang="en-US" dirty="0" err="1"/>
              <a:t>nsx</a:t>
            </a:r>
            <a:r>
              <a:rPr lang="en-US" dirty="0"/>
              <a:t>-agent/</a:t>
            </a:r>
            <a:r>
              <a:rPr lang="en-US" dirty="0" err="1"/>
              <a:t>nsxagent_vswitchd.sock</a:t>
            </a:r>
            <a:r>
              <a:rPr lang="en-US" dirty="0"/>
              <a:t>"</a:t>
            </a:r>
          </a:p>
          <a:p>
            <a:r>
              <a:rPr lang="en-US" dirty="0"/>
              <a:t>            </a:t>
            </a:r>
            <a:r>
              <a:rPr lang="en-US" dirty="0" err="1"/>
              <a:t>is_connected</a:t>
            </a:r>
            <a:r>
              <a:rPr lang="en-US" dirty="0"/>
              <a:t>: true</a:t>
            </a:r>
          </a:p>
          <a:p>
            <a:r>
              <a:rPr lang="en-US" dirty="0"/>
              <a:t>        </a:t>
            </a:r>
            <a:r>
              <a:rPr lang="en-US" dirty="0" err="1"/>
              <a:t>fail_mode</a:t>
            </a:r>
            <a:r>
              <a:rPr lang="en-US" dirty="0"/>
              <a:t>: standalone</a:t>
            </a:r>
          </a:p>
          <a:p>
            <a:r>
              <a:rPr lang="en-US" dirty="0"/>
              <a:t>        Port nsx-uplink.0</a:t>
            </a:r>
          </a:p>
          <a:p>
            <a:r>
              <a:rPr lang="en-US" dirty="0"/>
              <a:t>            Interface ens256</a:t>
            </a:r>
          </a:p>
          <a:p>
            <a:r>
              <a:rPr lang="en-US" dirty="0"/>
              <a:t>            Interface ens224</a:t>
            </a:r>
          </a:p>
          <a:p>
            <a:r>
              <a:rPr lang="en-US" dirty="0"/>
              <a:t>        Port nsx-switch.0</a:t>
            </a:r>
          </a:p>
          <a:p>
            <a:r>
              <a:rPr lang="en-US" dirty="0"/>
              <a:t>            Interface nsx-switch.0</a:t>
            </a:r>
          </a:p>
          <a:p>
            <a:r>
              <a:rPr lang="en-US" dirty="0"/>
              <a:t>                type: internal</a:t>
            </a:r>
          </a:p>
          <a:p>
            <a:r>
              <a:rPr lang="en-US" dirty="0"/>
              <a:t>    Bridge </a:t>
            </a:r>
            <a:r>
              <a:rPr lang="en-US" dirty="0" err="1"/>
              <a:t>nsx</a:t>
            </a:r>
            <a:r>
              <a:rPr lang="en-US" dirty="0"/>
              <a:t>-managed</a:t>
            </a:r>
          </a:p>
          <a:p>
            <a:r>
              <a:rPr lang="en-US" dirty="0"/>
              <a:t>        Controller "</a:t>
            </a:r>
            <a:r>
              <a:rPr lang="en-US" dirty="0" err="1"/>
              <a:t>unix</a:t>
            </a:r>
            <a:r>
              <a:rPr lang="en-US" dirty="0"/>
              <a:t>:/run/</a:t>
            </a:r>
            <a:r>
              <a:rPr lang="en-US" dirty="0" err="1"/>
              <a:t>nsx-vdpi</a:t>
            </a:r>
            <a:r>
              <a:rPr lang="en-US" dirty="0"/>
              <a:t>/</a:t>
            </a:r>
            <a:r>
              <a:rPr lang="en-US" dirty="0" err="1"/>
              <a:t>vdpi.sock</a:t>
            </a:r>
            <a:r>
              <a:rPr lang="en-US" dirty="0"/>
              <a:t>"</a:t>
            </a:r>
          </a:p>
          <a:p>
            <a:r>
              <a:rPr lang="en-US" dirty="0"/>
              <a:t>            </a:t>
            </a:r>
            <a:r>
              <a:rPr lang="en-US" dirty="0" err="1"/>
              <a:t>is_connected</a:t>
            </a:r>
            <a:r>
              <a:rPr lang="en-US" dirty="0"/>
              <a:t>: true</a:t>
            </a:r>
          </a:p>
          <a:p>
            <a:r>
              <a:rPr lang="en-US" dirty="0"/>
              <a:t>        Controller "</a:t>
            </a:r>
            <a:r>
              <a:rPr lang="en-US" dirty="0" err="1"/>
              <a:t>unix</a:t>
            </a:r>
            <a:r>
              <a:rPr lang="en-US" dirty="0"/>
              <a:t>:/var/run/</a:t>
            </a:r>
            <a:r>
              <a:rPr lang="en-US" dirty="0" err="1"/>
              <a:t>vmware</a:t>
            </a:r>
            <a:r>
              <a:rPr lang="en-US" dirty="0"/>
              <a:t>/</a:t>
            </a:r>
            <a:r>
              <a:rPr lang="en-US" dirty="0" err="1"/>
              <a:t>nsx</a:t>
            </a:r>
            <a:r>
              <a:rPr lang="en-US" dirty="0"/>
              <a:t>-agent/</a:t>
            </a:r>
            <a:r>
              <a:rPr lang="en-US" dirty="0" err="1"/>
              <a:t>nsxagent_vswitchd.sock</a:t>
            </a:r>
            <a:r>
              <a:rPr lang="en-US" dirty="0"/>
              <a:t>"</a:t>
            </a:r>
          </a:p>
          <a:p>
            <a:r>
              <a:rPr lang="en-US" dirty="0"/>
              <a:t>            </a:t>
            </a:r>
            <a:r>
              <a:rPr lang="en-US" dirty="0" err="1"/>
              <a:t>is_connected</a:t>
            </a:r>
            <a:r>
              <a:rPr lang="en-US" dirty="0"/>
              <a:t>: true</a:t>
            </a:r>
          </a:p>
          <a:p>
            <a:r>
              <a:rPr lang="en-US" dirty="0"/>
              <a:t>        </a:t>
            </a:r>
            <a:r>
              <a:rPr lang="en-US" dirty="0" err="1"/>
              <a:t>fail_mode</a:t>
            </a:r>
            <a:r>
              <a:rPr lang="en-US" dirty="0"/>
              <a:t>: secure</a:t>
            </a:r>
          </a:p>
          <a:p>
            <a:r>
              <a:rPr lang="en-US" dirty="0"/>
              <a:t>        Port </a:t>
            </a:r>
            <a:r>
              <a:rPr lang="en-US" dirty="0" err="1"/>
              <a:t>nsx</a:t>
            </a:r>
            <a:r>
              <a:rPr lang="en-US" dirty="0"/>
              <a:t>-managed</a:t>
            </a:r>
          </a:p>
          <a:p>
            <a:r>
              <a:rPr lang="en-US" dirty="0"/>
              <a:t>            Interface </a:t>
            </a:r>
            <a:r>
              <a:rPr lang="en-US" dirty="0" err="1"/>
              <a:t>nsx</a:t>
            </a:r>
            <a:r>
              <a:rPr lang="en-US" dirty="0"/>
              <a:t>-managed</a:t>
            </a:r>
          </a:p>
          <a:p>
            <a:r>
              <a:rPr lang="en-US" dirty="0"/>
              <a:t>                type: internal</a:t>
            </a:r>
          </a:p>
          <a:p>
            <a:r>
              <a:rPr lang="en-US" dirty="0"/>
              <a:t>    </a:t>
            </a:r>
            <a:r>
              <a:rPr lang="en-US" dirty="0" err="1"/>
              <a:t>ovs_version</a:t>
            </a:r>
            <a:r>
              <a:rPr lang="en-US" dirty="0"/>
              <a:t>: "2.14.1.rhel79.19046753"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90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4764965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r>
              <a:rPr lang="en-US" b="1" dirty="0"/>
              <a:t>[</a:t>
            </a:r>
            <a:r>
              <a:rPr lang="en-US" b="1" dirty="0" err="1"/>
              <a:t>root@centos</a:t>
            </a:r>
            <a:r>
              <a:rPr lang="en-US" b="1" dirty="0"/>
              <a:t> ~]# cat /proc/net/bonding/bond0</a:t>
            </a:r>
          </a:p>
          <a:p>
            <a:r>
              <a:rPr lang="en-US" dirty="0"/>
              <a:t>Ethernet Channel Bonding Driver: v3.7.1 (April 27, 2011)</a:t>
            </a:r>
          </a:p>
          <a:p>
            <a:endParaRPr lang="en-US" dirty="0"/>
          </a:p>
          <a:p>
            <a:r>
              <a:rPr lang="en-US" dirty="0"/>
              <a:t>Bonding Mode: IEEE 802.3ad Dynamic link aggregation</a:t>
            </a:r>
          </a:p>
          <a:p>
            <a:r>
              <a:rPr lang="en-US" dirty="0"/>
              <a:t>Transmit Hash Policy: layer2 (0)</a:t>
            </a:r>
          </a:p>
          <a:p>
            <a:r>
              <a:rPr lang="en-US" dirty="0"/>
              <a:t>MII Status: up</a:t>
            </a:r>
          </a:p>
          <a:p>
            <a:r>
              <a:rPr lang="en-US" dirty="0"/>
              <a:t>MII Polling Interval (</a:t>
            </a:r>
            <a:r>
              <a:rPr lang="en-US" dirty="0" err="1"/>
              <a:t>ms</a:t>
            </a:r>
            <a:r>
              <a:rPr lang="en-US" dirty="0"/>
              <a:t>): 100</a:t>
            </a:r>
          </a:p>
          <a:p>
            <a:r>
              <a:rPr lang="en-US" dirty="0"/>
              <a:t>Up Delay (</a:t>
            </a:r>
            <a:r>
              <a:rPr lang="en-US" dirty="0" err="1"/>
              <a:t>ms</a:t>
            </a:r>
            <a:r>
              <a:rPr lang="en-US" dirty="0"/>
              <a:t>): 0</a:t>
            </a:r>
          </a:p>
          <a:p>
            <a:r>
              <a:rPr lang="en-US" dirty="0"/>
              <a:t>Down Delay (</a:t>
            </a:r>
            <a:r>
              <a:rPr lang="en-US" dirty="0" err="1"/>
              <a:t>ms</a:t>
            </a:r>
            <a:r>
              <a:rPr lang="en-US" dirty="0"/>
              <a:t>): 0</a:t>
            </a:r>
          </a:p>
          <a:p>
            <a:endParaRPr lang="en-US" dirty="0"/>
          </a:p>
          <a:p>
            <a:r>
              <a:rPr lang="en-US" dirty="0"/>
              <a:t>802.3ad info</a:t>
            </a:r>
          </a:p>
          <a:p>
            <a:r>
              <a:rPr lang="en-US" dirty="0"/>
              <a:t>LACP rate: slow</a:t>
            </a:r>
          </a:p>
          <a:p>
            <a:r>
              <a:rPr lang="en-US" dirty="0"/>
              <a:t>Min links: 0</a:t>
            </a:r>
          </a:p>
          <a:p>
            <a:r>
              <a:rPr lang="en-US" dirty="0"/>
              <a:t>Aggregator selection policy (</a:t>
            </a:r>
            <a:r>
              <a:rPr lang="en-US" dirty="0" err="1"/>
              <a:t>ad_select</a:t>
            </a:r>
            <a:r>
              <a:rPr lang="en-US" dirty="0"/>
              <a:t>): stable</a:t>
            </a:r>
          </a:p>
          <a:p>
            <a:r>
              <a:rPr lang="en-US" dirty="0"/>
              <a:t>System priority: 65535</a:t>
            </a:r>
          </a:p>
          <a:p>
            <a:r>
              <a:rPr lang="en-US" dirty="0"/>
              <a:t>System MAC address: 00:50:56:04:f0:e9</a:t>
            </a:r>
          </a:p>
          <a:p>
            <a:r>
              <a:rPr lang="en-US" dirty="0"/>
              <a:t>Active Aggregator Info:</a:t>
            </a:r>
          </a:p>
          <a:p>
            <a:r>
              <a:rPr lang="en-US" dirty="0"/>
              <a:t>        Aggregator ID: 3</a:t>
            </a:r>
          </a:p>
          <a:p>
            <a:r>
              <a:rPr lang="en-US" dirty="0"/>
              <a:t>        Number of ports: 1</a:t>
            </a:r>
          </a:p>
          <a:p>
            <a:r>
              <a:rPr lang="en-US" dirty="0"/>
              <a:t>        Actor Key: 15</a:t>
            </a:r>
          </a:p>
          <a:p>
            <a:r>
              <a:rPr lang="en-US" dirty="0"/>
              <a:t>        Partner Key: 1</a:t>
            </a:r>
          </a:p>
          <a:p>
            <a:r>
              <a:rPr lang="en-US" dirty="0"/>
              <a:t>        Partner Mac Address: 00:00:00:00:00:00</a:t>
            </a:r>
          </a:p>
          <a:p>
            <a:endParaRPr lang="en-US" dirty="0"/>
          </a:p>
          <a:p>
            <a:r>
              <a:rPr lang="en-US" dirty="0"/>
              <a:t>Slave Interface: ens192</a:t>
            </a:r>
          </a:p>
          <a:p>
            <a:r>
              <a:rPr lang="en-US" dirty="0"/>
              <a:t>MII Status: up</a:t>
            </a:r>
          </a:p>
          <a:p>
            <a:r>
              <a:rPr lang="en-US" dirty="0"/>
              <a:t>Speed: 10000 Mbps</a:t>
            </a:r>
          </a:p>
          <a:p>
            <a:r>
              <a:rPr lang="en-US" dirty="0"/>
              <a:t>Duplex: full</a:t>
            </a:r>
          </a:p>
          <a:p>
            <a:r>
              <a:rPr lang="en-US" dirty="0"/>
              <a:t>Link Failure Count: 0</a:t>
            </a:r>
          </a:p>
          <a:p>
            <a:r>
              <a:rPr lang="en-US" dirty="0"/>
              <a:t>Permanent HW </a:t>
            </a:r>
            <a:r>
              <a:rPr lang="en-US" dirty="0" err="1"/>
              <a:t>addr</a:t>
            </a:r>
            <a:r>
              <a:rPr lang="en-US" dirty="0"/>
              <a:t>: 00:50:56:8c:da:5b</a:t>
            </a:r>
          </a:p>
          <a:p>
            <a:r>
              <a:rPr lang="en-US" dirty="0"/>
              <a:t>Slave queue ID: 0</a:t>
            </a:r>
          </a:p>
          <a:p>
            <a:r>
              <a:rPr lang="en-US" dirty="0"/>
              <a:t>Aggregator ID: 3</a:t>
            </a:r>
          </a:p>
          <a:p>
            <a:r>
              <a:rPr lang="en-US" dirty="0"/>
              <a:t>Actor Churn State: none</a:t>
            </a:r>
          </a:p>
          <a:p>
            <a:r>
              <a:rPr lang="en-US" dirty="0"/>
              <a:t>Partner Churn State: churned</a:t>
            </a:r>
          </a:p>
          <a:p>
            <a:r>
              <a:rPr lang="en-US" dirty="0"/>
              <a:t>Actor Churned Count: 0</a:t>
            </a:r>
          </a:p>
          <a:p>
            <a:r>
              <a:rPr lang="en-US" dirty="0"/>
              <a:t>Partner Churned Count: 1</a:t>
            </a:r>
          </a:p>
          <a:p>
            <a:r>
              <a:rPr lang="en-US" dirty="0"/>
              <a:t>details actor </a:t>
            </a:r>
            <a:r>
              <a:rPr lang="en-US" dirty="0" err="1"/>
              <a:t>lacp</a:t>
            </a:r>
            <a:r>
              <a:rPr lang="en-US" dirty="0"/>
              <a:t> </a:t>
            </a:r>
            <a:r>
              <a:rPr lang="en-US" dirty="0" err="1"/>
              <a:t>pdu</a:t>
            </a:r>
            <a:r>
              <a:rPr lang="en-US" dirty="0"/>
              <a:t>:</a:t>
            </a:r>
          </a:p>
          <a:p>
            <a:r>
              <a:rPr lang="en-US" dirty="0"/>
              <a:t>    system priority: 65535</a:t>
            </a:r>
          </a:p>
          <a:p>
            <a:r>
              <a:rPr lang="en-US" dirty="0"/>
              <a:t>    system mac address: 00:50:56:04:f0:e9</a:t>
            </a:r>
          </a:p>
          <a:p>
            <a:r>
              <a:rPr lang="en-US" dirty="0"/>
              <a:t>    port key: 15</a:t>
            </a:r>
          </a:p>
          <a:p>
            <a:r>
              <a:rPr lang="en-US" dirty="0"/>
              <a:t>    port priority: 255</a:t>
            </a:r>
          </a:p>
          <a:p>
            <a:r>
              <a:rPr lang="en-US" dirty="0"/>
              <a:t>    port number: 1</a:t>
            </a:r>
          </a:p>
          <a:p>
            <a:r>
              <a:rPr lang="en-US" dirty="0"/>
              <a:t>    port state: 205</a:t>
            </a:r>
          </a:p>
          <a:p>
            <a:r>
              <a:rPr lang="en-US" dirty="0"/>
              <a:t>details partner </a:t>
            </a:r>
            <a:r>
              <a:rPr lang="en-US" dirty="0" err="1"/>
              <a:t>lacp</a:t>
            </a:r>
            <a:r>
              <a:rPr lang="en-US" dirty="0"/>
              <a:t> </a:t>
            </a:r>
            <a:r>
              <a:rPr lang="en-US" dirty="0" err="1"/>
              <a:t>pdu</a:t>
            </a:r>
            <a:r>
              <a:rPr lang="en-US" dirty="0"/>
              <a:t>:</a:t>
            </a:r>
          </a:p>
          <a:p>
            <a:r>
              <a:rPr lang="en-US" dirty="0"/>
              <a:t>    system priority: 65535</a:t>
            </a:r>
          </a:p>
          <a:p>
            <a:r>
              <a:rPr lang="en-US" dirty="0"/>
              <a:t>    system mac address: 00:00:00:00:00:00</a:t>
            </a:r>
          </a:p>
          <a:p>
            <a:r>
              <a:rPr lang="en-US" dirty="0"/>
              <a:t>    </a:t>
            </a:r>
            <a:r>
              <a:rPr lang="en-US" dirty="0" err="1"/>
              <a:t>oper</a:t>
            </a:r>
            <a:r>
              <a:rPr lang="en-US" dirty="0"/>
              <a:t> key: 1</a:t>
            </a:r>
          </a:p>
          <a:p>
            <a:r>
              <a:rPr lang="en-US" dirty="0"/>
              <a:t>    port priority: 255</a:t>
            </a:r>
          </a:p>
          <a:p>
            <a:r>
              <a:rPr lang="en-US" dirty="0"/>
              <a:t>    port number: 1</a:t>
            </a:r>
          </a:p>
          <a:p>
            <a:r>
              <a:rPr lang="en-US" dirty="0"/>
              <a:t>    port state: 3</a:t>
            </a:r>
          </a:p>
          <a:p>
            <a:endParaRPr lang="en-US" dirty="0"/>
          </a:p>
          <a:p>
            <a:r>
              <a:rPr lang="en-US" dirty="0"/>
              <a:t>Slave Interface: ens224</a:t>
            </a:r>
          </a:p>
          <a:p>
            <a:r>
              <a:rPr lang="en-US" dirty="0"/>
              <a:t>MII Status: up</a:t>
            </a:r>
          </a:p>
          <a:p>
            <a:r>
              <a:rPr lang="en-US" dirty="0"/>
              <a:t>Speed: 10000 Mbps</a:t>
            </a:r>
          </a:p>
          <a:p>
            <a:r>
              <a:rPr lang="en-US" dirty="0"/>
              <a:t>Duplex: full</a:t>
            </a:r>
          </a:p>
          <a:p>
            <a:r>
              <a:rPr lang="en-US" dirty="0"/>
              <a:t>Link Failure Count: 0</a:t>
            </a:r>
          </a:p>
          <a:p>
            <a:r>
              <a:rPr lang="en-US" dirty="0"/>
              <a:t>Permanent HW </a:t>
            </a:r>
            <a:r>
              <a:rPr lang="en-US" dirty="0" err="1"/>
              <a:t>addr</a:t>
            </a:r>
            <a:r>
              <a:rPr lang="en-US" dirty="0"/>
              <a:t>: 00:50:56:8c:12:41</a:t>
            </a:r>
          </a:p>
          <a:p>
            <a:r>
              <a:rPr lang="en-US" dirty="0"/>
              <a:t>Slave queue ID: 0</a:t>
            </a:r>
          </a:p>
          <a:p>
            <a:r>
              <a:rPr lang="en-US" dirty="0"/>
              <a:t>Aggregator ID: 4</a:t>
            </a:r>
          </a:p>
          <a:p>
            <a:r>
              <a:rPr lang="en-US" dirty="0"/>
              <a:t>Actor Churn State: churned</a:t>
            </a:r>
          </a:p>
          <a:p>
            <a:r>
              <a:rPr lang="en-US" dirty="0"/>
              <a:t>Partner Churn State: churned</a:t>
            </a:r>
          </a:p>
          <a:p>
            <a:r>
              <a:rPr lang="en-US" dirty="0"/>
              <a:t>Actor Churned Count: 1</a:t>
            </a:r>
          </a:p>
          <a:p>
            <a:r>
              <a:rPr lang="en-US" dirty="0"/>
              <a:t>Partner Churned Count: 1</a:t>
            </a:r>
          </a:p>
          <a:p>
            <a:r>
              <a:rPr lang="en-US" dirty="0"/>
              <a:t>details actor </a:t>
            </a:r>
            <a:r>
              <a:rPr lang="en-US" dirty="0" err="1"/>
              <a:t>lacp</a:t>
            </a:r>
            <a:r>
              <a:rPr lang="en-US" dirty="0"/>
              <a:t> </a:t>
            </a:r>
            <a:r>
              <a:rPr lang="en-US" dirty="0" err="1"/>
              <a:t>pdu</a:t>
            </a:r>
            <a:r>
              <a:rPr lang="en-US" dirty="0"/>
              <a:t>:</a:t>
            </a:r>
          </a:p>
          <a:p>
            <a:r>
              <a:rPr lang="en-US" dirty="0"/>
              <a:t>    system priority: 65535</a:t>
            </a:r>
          </a:p>
          <a:p>
            <a:r>
              <a:rPr lang="en-US" dirty="0"/>
              <a:t>    system mac address: 00:50:56:04:f0:e9</a:t>
            </a:r>
          </a:p>
          <a:p>
            <a:r>
              <a:rPr lang="en-US" dirty="0"/>
              <a:t>    port key: 15</a:t>
            </a:r>
          </a:p>
          <a:p>
            <a:r>
              <a:rPr lang="en-US" dirty="0"/>
              <a:t>    port priority: 255</a:t>
            </a:r>
          </a:p>
          <a:p>
            <a:r>
              <a:rPr lang="en-US" dirty="0"/>
              <a:t>    port number: 2</a:t>
            </a:r>
          </a:p>
          <a:p>
            <a:r>
              <a:rPr lang="en-US" dirty="0"/>
              <a:t>    port state: 197</a:t>
            </a:r>
          </a:p>
          <a:p>
            <a:r>
              <a:rPr lang="en-US" dirty="0"/>
              <a:t>details partner </a:t>
            </a:r>
            <a:r>
              <a:rPr lang="en-US" dirty="0" err="1"/>
              <a:t>lacp</a:t>
            </a:r>
            <a:r>
              <a:rPr lang="en-US" dirty="0"/>
              <a:t> </a:t>
            </a:r>
            <a:r>
              <a:rPr lang="en-US" dirty="0" err="1"/>
              <a:t>pdu</a:t>
            </a:r>
            <a:r>
              <a:rPr lang="en-US" dirty="0"/>
              <a:t>:</a:t>
            </a:r>
          </a:p>
          <a:p>
            <a:r>
              <a:rPr lang="en-US" dirty="0"/>
              <a:t>    system priority: 65535</a:t>
            </a:r>
          </a:p>
          <a:p>
            <a:r>
              <a:rPr lang="en-US" dirty="0"/>
              <a:t>    system mac address: 00:00:00:00:00:00</a:t>
            </a:r>
          </a:p>
          <a:p>
            <a:r>
              <a:rPr lang="en-US" dirty="0"/>
              <a:t>    </a:t>
            </a:r>
            <a:r>
              <a:rPr lang="en-US" dirty="0" err="1"/>
              <a:t>oper</a:t>
            </a:r>
            <a:r>
              <a:rPr lang="en-US" dirty="0"/>
              <a:t> key: 1</a:t>
            </a:r>
          </a:p>
          <a:p>
            <a:r>
              <a:rPr lang="en-US" dirty="0"/>
              <a:t>    port priority: 255</a:t>
            </a:r>
          </a:p>
          <a:p>
            <a:r>
              <a:rPr lang="en-US" dirty="0"/>
              <a:t>    port number: 1</a:t>
            </a:r>
          </a:p>
          <a:p>
            <a:r>
              <a:rPr lang="en-US" dirty="0"/>
              <a:t>    port state: 3</a:t>
            </a:r>
          </a:p>
          <a:p>
            <a:endParaRPr lang="en-US" dirty="0"/>
          </a:p>
          <a:p>
            <a:endParaRPr lang="en-US" b="0" dirty="0"/>
          </a:p>
          <a:p>
            <a:r>
              <a:rPr lang="en-US" b="1" dirty="0"/>
              <a:t>Configuration for bond</a:t>
            </a:r>
          </a:p>
          <a:p>
            <a:r>
              <a:rPr lang="en-US" dirty="0" err="1">
                <a:latin typeface="Courier" pitchFamily="2" charset="0"/>
              </a:rPr>
              <a:t>root@</a:t>
            </a:r>
            <a:r>
              <a:rPr lang="en-US" dirty="0" err="1"/>
              <a:t>centos</a:t>
            </a:r>
            <a:r>
              <a:rPr lang="en-US" dirty="0">
                <a:latin typeface="Courier" pitchFamily="2" charset="0"/>
              </a:rPr>
              <a:t>:~# </a:t>
            </a:r>
            <a:r>
              <a:rPr lang="en-US" dirty="0" err="1"/>
              <a:t>modprobe</a:t>
            </a:r>
            <a:r>
              <a:rPr lang="en-US" dirty="0"/>
              <a:t> bonding</a:t>
            </a:r>
          </a:p>
          <a:p>
            <a:r>
              <a:rPr lang="en-US" dirty="0" err="1">
                <a:latin typeface="Courier" pitchFamily="2" charset="0"/>
              </a:rPr>
              <a:t>root@</a:t>
            </a:r>
            <a:r>
              <a:rPr lang="en-US" dirty="0" err="1"/>
              <a:t>centos</a:t>
            </a:r>
            <a:r>
              <a:rPr lang="en-US" dirty="0">
                <a:latin typeface="Courier" pitchFamily="2" charset="0"/>
              </a:rPr>
              <a:t>:~# </a:t>
            </a:r>
            <a:r>
              <a:rPr lang="en-US" dirty="0"/>
              <a:t>apt-get install </a:t>
            </a:r>
            <a:r>
              <a:rPr lang="en-US" dirty="0" err="1"/>
              <a:t>ifenslave</a:t>
            </a:r>
            <a:endParaRPr lang="en-US" dirty="0"/>
          </a:p>
          <a:p>
            <a:endParaRPr lang="en-US" dirty="0"/>
          </a:p>
          <a:p>
            <a:r>
              <a:rPr lang="en-US" dirty="0"/>
              <a:t>[</a:t>
            </a:r>
            <a:r>
              <a:rPr lang="en-US" dirty="0" err="1"/>
              <a:t>root@centos</a:t>
            </a:r>
            <a:r>
              <a:rPr lang="en-US" dirty="0"/>
              <a:t> ~]# cd /</a:t>
            </a:r>
            <a:r>
              <a:rPr lang="en-US" dirty="0" err="1"/>
              <a:t>etc</a:t>
            </a:r>
            <a:r>
              <a:rPr lang="en-US" dirty="0"/>
              <a:t>/</a:t>
            </a:r>
            <a:r>
              <a:rPr lang="en-US" dirty="0" err="1"/>
              <a:t>sysconfig</a:t>
            </a:r>
            <a:r>
              <a:rPr lang="en-US" dirty="0"/>
              <a:t>/network-scripts/</a:t>
            </a:r>
          </a:p>
          <a:p>
            <a:endParaRPr lang="en-US" dirty="0"/>
          </a:p>
          <a:p>
            <a:r>
              <a:rPr lang="en-US" dirty="0"/>
              <a:t>[</a:t>
            </a:r>
            <a:r>
              <a:rPr lang="en-US" dirty="0" err="1"/>
              <a:t>root@centos</a:t>
            </a:r>
            <a:r>
              <a:rPr lang="en-US" dirty="0"/>
              <a:t> network-scripts]# cat ifcfg-bond0</a:t>
            </a:r>
          </a:p>
          <a:p>
            <a:r>
              <a:rPr lang="en-US" dirty="0"/>
              <a:t>DEVICE=bond0</a:t>
            </a:r>
          </a:p>
          <a:p>
            <a:r>
              <a:rPr lang="en-US" dirty="0"/>
              <a:t>TYPE=Bond</a:t>
            </a:r>
          </a:p>
          <a:p>
            <a:r>
              <a:rPr lang="en-US" dirty="0"/>
              <a:t>NAME=bond0</a:t>
            </a:r>
          </a:p>
          <a:p>
            <a:r>
              <a:rPr lang="en-US" dirty="0"/>
              <a:t>BONDING_MASTER=yes</a:t>
            </a:r>
          </a:p>
          <a:p>
            <a:r>
              <a:rPr lang="en-US" dirty="0"/>
              <a:t>BOOTPROTO=none</a:t>
            </a:r>
          </a:p>
          <a:p>
            <a:r>
              <a:rPr lang="en-US" dirty="0"/>
              <a:t>ONBOOT=yes</a:t>
            </a:r>
          </a:p>
          <a:p>
            <a:r>
              <a:rPr lang="en-US" dirty="0"/>
              <a:t>IPV4_FAILURE_FATAL=no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BONDING_OPTS= "mode = 4 </a:t>
            </a:r>
            <a:r>
              <a:rPr lang="en-US" dirty="0" err="1"/>
              <a:t>miimon</a:t>
            </a:r>
            <a:r>
              <a:rPr lang="en-US" dirty="0"/>
              <a:t> = 100" uses 'mode = 4’ (802.3ad)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NM_CONTROLLED="no”</a:t>
            </a:r>
          </a:p>
          <a:p>
            <a:endParaRPr lang="en-US" dirty="0"/>
          </a:p>
          <a:p>
            <a:r>
              <a:rPr lang="en-US" dirty="0"/>
              <a:t>[</a:t>
            </a:r>
            <a:r>
              <a:rPr lang="en-US" dirty="0" err="1"/>
              <a:t>root@centos</a:t>
            </a:r>
            <a:r>
              <a:rPr lang="en-US" dirty="0"/>
              <a:t> network-scripts]# cat ifcfg-ens224</a:t>
            </a:r>
          </a:p>
          <a:p>
            <a:r>
              <a:rPr lang="en-US" dirty="0"/>
              <a:t>TYPE=Ethernet</a:t>
            </a:r>
          </a:p>
          <a:p>
            <a:r>
              <a:rPr lang="en-US" dirty="0"/>
              <a:t>&lt;snip&gt;</a:t>
            </a:r>
          </a:p>
          <a:p>
            <a:r>
              <a:rPr lang="en-US" dirty="0"/>
              <a:t>DEVICE=ens224</a:t>
            </a:r>
          </a:p>
          <a:p>
            <a:r>
              <a:rPr lang="en-US" dirty="0"/>
              <a:t>ONBOOT=yes</a:t>
            </a:r>
          </a:p>
          <a:p>
            <a:r>
              <a:rPr lang="en-US" dirty="0"/>
              <a:t>MASTER=bond0</a:t>
            </a:r>
          </a:p>
          <a:p>
            <a:r>
              <a:rPr lang="en-US" dirty="0"/>
              <a:t>SLAVE=yes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NM_CONTROLLED="no”</a:t>
            </a:r>
          </a:p>
          <a:p>
            <a:endParaRPr lang="en-US" dirty="0"/>
          </a:p>
          <a:p>
            <a:r>
              <a:rPr lang="en-US" dirty="0"/>
              <a:t>[</a:t>
            </a:r>
            <a:r>
              <a:rPr lang="en-US" dirty="0" err="1"/>
              <a:t>root@centos</a:t>
            </a:r>
            <a:r>
              <a:rPr lang="en-US" dirty="0"/>
              <a:t> network-scripts]# cat ifcfg-ens256</a:t>
            </a:r>
          </a:p>
          <a:p>
            <a:r>
              <a:rPr lang="en-US" dirty="0"/>
              <a:t>TYPE=Ethernet</a:t>
            </a:r>
          </a:p>
          <a:p>
            <a:r>
              <a:rPr lang="en-US" dirty="0"/>
              <a:t>&lt;snip&gt;</a:t>
            </a:r>
          </a:p>
          <a:p>
            <a:r>
              <a:rPr lang="en-US" dirty="0"/>
              <a:t>DEVICE=ens256</a:t>
            </a:r>
          </a:p>
          <a:p>
            <a:r>
              <a:rPr lang="en-US" dirty="0"/>
              <a:t>ONBOOT=yes</a:t>
            </a:r>
          </a:p>
          <a:p>
            <a:r>
              <a:rPr lang="en-US" dirty="0"/>
              <a:t>MASTER=bond0</a:t>
            </a:r>
          </a:p>
          <a:p>
            <a:r>
              <a:rPr lang="en-US" dirty="0"/>
              <a:t>SLAVE=yes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NM_CONTROLLED="no”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91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3349606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b="1" i="0" u="sng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Default </a:t>
            </a:r>
            <a:r>
              <a:rPr lang="en-US" sz="1800" b="1" i="0" u="sng" kern="12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WinRM</a:t>
            </a:r>
            <a:r>
              <a:rPr lang="en-US" sz="1800" b="1" i="0" u="sng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configuration: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PS C:\Users\Administrator&gt;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winrm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get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winrm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/config/client/Auth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Auth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  Basic = true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  Digest = true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  Kerberos = true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  Negotiate = true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  Certificate = true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 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CredSSP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= false</a:t>
            </a:r>
          </a:p>
          <a:p>
            <a:endParaRPr lang="en-US" dirty="0"/>
          </a:p>
          <a:p>
            <a:endParaRPr lang="en-US" dirty="0"/>
          </a:p>
          <a:p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94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08338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01778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15186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DFW max rules per Physical Server: 10k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59622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98971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91043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vmware.com/brand" TargetMode="External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EA73C23-56DE-4A7B-B974-6593CE39F4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ltGray">
          <a:xfrm>
            <a:off x="0" y="0"/>
            <a:ext cx="8058913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184363" y="1679667"/>
            <a:ext cx="6400800" cy="1234440"/>
          </a:xfrm>
        </p:spPr>
        <p:txBody>
          <a:bodyPr wrap="square" anchor="b"/>
          <a:lstStyle>
            <a:lvl1pPr algn="r">
              <a:defRPr sz="4000" b="0" cap="none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8" name="Subtitle 2">
            <a:extLst>
              <a:ext uri="{FF2B5EF4-FFF2-40B4-BE49-F238E27FC236}">
                <a16:creationId xmlns:a16="http://schemas.microsoft.com/office/drawing/2014/main" id="{6EBAFA4D-7B92-4E38-8320-94F3BCA2E41C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7008812" y="2956717"/>
            <a:ext cx="4570379" cy="700882"/>
          </a:xfrm>
        </p:spPr>
        <p:txBody>
          <a:bodyPr/>
          <a:lstStyle>
            <a:lvl1pPr marL="0" indent="0" algn="r">
              <a:buNone/>
              <a:defRPr sz="2400" b="0" i="0">
                <a:solidFill>
                  <a:schemeClr val="accent4"/>
                </a:solidFill>
                <a:latin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EA43E1E-B208-4DC4-9D6A-01669D00DA1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923212" y="4231638"/>
            <a:ext cx="3657600" cy="355601"/>
          </a:xfrm>
        </p:spPr>
        <p:txBody>
          <a:bodyPr anchor="b"/>
          <a:lstStyle>
            <a:lvl1pPr algn="r">
              <a:buNone/>
              <a:defRPr sz="16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129" name="Text Placeholder 6">
            <a:extLst>
              <a:ext uri="{FF2B5EF4-FFF2-40B4-BE49-F238E27FC236}">
                <a16:creationId xmlns:a16="http://schemas.microsoft.com/office/drawing/2014/main" id="{2111BB8B-7B37-4FB4-B2CD-984FE1C6C5E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923212" y="4866638"/>
            <a:ext cx="3657600" cy="355601"/>
          </a:xfrm>
        </p:spPr>
        <p:txBody>
          <a:bodyPr/>
          <a:lstStyle>
            <a:lvl1pPr algn="r">
              <a:buNone/>
              <a:defRPr sz="16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Role / Division at VMware</a:t>
            </a:r>
          </a:p>
        </p:txBody>
      </p:sp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68E7D54E-C753-48F7-AB43-C7A586277F5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923212" y="5655332"/>
            <a:ext cx="3657600" cy="112587"/>
          </a:xfrm>
        </p:spPr>
        <p:txBody>
          <a:bodyPr/>
          <a:lstStyle>
            <a:lvl1pPr algn="r">
              <a:buNone/>
              <a:defRPr sz="105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571B1726-E7C5-4C32-A22F-BB8C0CA833E9}"/>
              </a:ext>
            </a:extLst>
          </p:cNvPr>
          <p:cNvGrpSpPr/>
          <p:nvPr userDrawn="1"/>
        </p:nvGrpSpPr>
        <p:grpSpPr>
          <a:xfrm>
            <a:off x="608012" y="6392865"/>
            <a:ext cx="1424385" cy="224518"/>
            <a:chOff x="863272" y="6563918"/>
            <a:chExt cx="861082" cy="135727"/>
          </a:xfrm>
          <a:solidFill>
            <a:schemeClr val="bg1"/>
          </a:solidFill>
        </p:grpSpPr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0AEE4566-BDD0-43EB-8593-753B4AFC538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5963" y="6569284"/>
              <a:ext cx="181812" cy="128783"/>
            </a:xfrm>
            <a:custGeom>
              <a:avLst/>
              <a:gdLst>
                <a:gd name="T0" fmla="*/ 52 w 243"/>
                <a:gd name="T1" fmla="*/ 159 h 170"/>
                <a:gd name="T2" fmla="*/ 2 w 243"/>
                <a:gd name="T3" fmla="*/ 19 h 170"/>
                <a:gd name="T4" fmla="*/ 0 w 243"/>
                <a:gd name="T5" fmla="*/ 12 h 170"/>
                <a:gd name="T6" fmla="*/ 13 w 243"/>
                <a:gd name="T7" fmla="*/ 0 h 170"/>
                <a:gd name="T8" fmla="*/ 25 w 243"/>
                <a:gd name="T9" fmla="*/ 11 h 170"/>
                <a:gd name="T10" fmla="*/ 67 w 243"/>
                <a:gd name="T11" fmla="*/ 131 h 170"/>
                <a:gd name="T12" fmla="*/ 109 w 243"/>
                <a:gd name="T13" fmla="*/ 10 h 170"/>
                <a:gd name="T14" fmla="*/ 121 w 243"/>
                <a:gd name="T15" fmla="*/ 0 h 170"/>
                <a:gd name="T16" fmla="*/ 122 w 243"/>
                <a:gd name="T17" fmla="*/ 0 h 170"/>
                <a:gd name="T18" fmla="*/ 135 w 243"/>
                <a:gd name="T19" fmla="*/ 10 h 170"/>
                <a:gd name="T20" fmla="*/ 177 w 243"/>
                <a:gd name="T21" fmla="*/ 131 h 170"/>
                <a:gd name="T22" fmla="*/ 219 w 243"/>
                <a:gd name="T23" fmla="*/ 10 h 170"/>
                <a:gd name="T24" fmla="*/ 231 w 243"/>
                <a:gd name="T25" fmla="*/ 0 h 170"/>
                <a:gd name="T26" fmla="*/ 243 w 243"/>
                <a:gd name="T27" fmla="*/ 12 h 170"/>
                <a:gd name="T28" fmla="*/ 241 w 243"/>
                <a:gd name="T29" fmla="*/ 19 h 170"/>
                <a:gd name="T30" fmla="*/ 191 w 243"/>
                <a:gd name="T31" fmla="*/ 159 h 170"/>
                <a:gd name="T32" fmla="*/ 177 w 243"/>
                <a:gd name="T33" fmla="*/ 170 h 170"/>
                <a:gd name="T34" fmla="*/ 176 w 243"/>
                <a:gd name="T35" fmla="*/ 170 h 170"/>
                <a:gd name="T36" fmla="*/ 163 w 243"/>
                <a:gd name="T37" fmla="*/ 159 h 170"/>
                <a:gd name="T38" fmla="*/ 122 w 243"/>
                <a:gd name="T39" fmla="*/ 40 h 170"/>
                <a:gd name="T40" fmla="*/ 80 w 243"/>
                <a:gd name="T41" fmla="*/ 159 h 170"/>
                <a:gd name="T42" fmla="*/ 66 w 243"/>
                <a:gd name="T43" fmla="*/ 170 h 170"/>
                <a:gd name="T44" fmla="*/ 66 w 243"/>
                <a:gd name="T45" fmla="*/ 170 h 170"/>
                <a:gd name="T46" fmla="*/ 52 w 243"/>
                <a:gd name="T47" fmla="*/ 15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43" h="170">
                  <a:moveTo>
                    <a:pt x="52" y="159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1" y="17"/>
                    <a:pt x="0" y="14"/>
                    <a:pt x="0" y="12"/>
                  </a:cubicBezTo>
                  <a:cubicBezTo>
                    <a:pt x="0" y="6"/>
                    <a:pt x="5" y="0"/>
                    <a:pt x="13" y="0"/>
                  </a:cubicBezTo>
                  <a:cubicBezTo>
                    <a:pt x="19" y="0"/>
                    <a:pt x="23" y="4"/>
                    <a:pt x="25" y="11"/>
                  </a:cubicBezTo>
                  <a:cubicBezTo>
                    <a:pt x="67" y="131"/>
                    <a:pt x="67" y="131"/>
                    <a:pt x="67" y="131"/>
                  </a:cubicBezTo>
                  <a:cubicBezTo>
                    <a:pt x="109" y="10"/>
                    <a:pt x="109" y="10"/>
                    <a:pt x="109" y="10"/>
                  </a:cubicBezTo>
                  <a:cubicBezTo>
                    <a:pt x="111" y="4"/>
                    <a:pt x="114" y="0"/>
                    <a:pt x="121" y="0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29" y="0"/>
                    <a:pt x="133" y="4"/>
                    <a:pt x="135" y="10"/>
                  </a:cubicBezTo>
                  <a:cubicBezTo>
                    <a:pt x="177" y="131"/>
                    <a:pt x="177" y="131"/>
                    <a:pt x="177" y="131"/>
                  </a:cubicBezTo>
                  <a:cubicBezTo>
                    <a:pt x="219" y="10"/>
                    <a:pt x="219" y="10"/>
                    <a:pt x="219" y="10"/>
                  </a:cubicBezTo>
                  <a:cubicBezTo>
                    <a:pt x="221" y="5"/>
                    <a:pt x="224" y="0"/>
                    <a:pt x="231" y="0"/>
                  </a:cubicBezTo>
                  <a:cubicBezTo>
                    <a:pt x="238" y="0"/>
                    <a:pt x="243" y="6"/>
                    <a:pt x="243" y="12"/>
                  </a:cubicBezTo>
                  <a:cubicBezTo>
                    <a:pt x="243" y="14"/>
                    <a:pt x="242" y="17"/>
                    <a:pt x="241" y="19"/>
                  </a:cubicBezTo>
                  <a:cubicBezTo>
                    <a:pt x="191" y="159"/>
                    <a:pt x="191" y="159"/>
                    <a:pt x="191" y="159"/>
                  </a:cubicBezTo>
                  <a:cubicBezTo>
                    <a:pt x="188" y="166"/>
                    <a:pt x="183" y="170"/>
                    <a:pt x="177" y="170"/>
                  </a:cubicBezTo>
                  <a:cubicBezTo>
                    <a:pt x="176" y="170"/>
                    <a:pt x="176" y="170"/>
                    <a:pt x="176" y="170"/>
                  </a:cubicBezTo>
                  <a:cubicBezTo>
                    <a:pt x="170" y="170"/>
                    <a:pt x="165" y="166"/>
                    <a:pt x="163" y="159"/>
                  </a:cubicBezTo>
                  <a:cubicBezTo>
                    <a:pt x="122" y="40"/>
                    <a:pt x="122" y="40"/>
                    <a:pt x="122" y="40"/>
                  </a:cubicBezTo>
                  <a:cubicBezTo>
                    <a:pt x="80" y="159"/>
                    <a:pt x="80" y="159"/>
                    <a:pt x="80" y="159"/>
                  </a:cubicBezTo>
                  <a:cubicBezTo>
                    <a:pt x="78" y="166"/>
                    <a:pt x="73" y="170"/>
                    <a:pt x="66" y="170"/>
                  </a:cubicBezTo>
                  <a:cubicBezTo>
                    <a:pt x="66" y="170"/>
                    <a:pt x="66" y="170"/>
                    <a:pt x="66" y="170"/>
                  </a:cubicBezTo>
                  <a:cubicBezTo>
                    <a:pt x="60" y="170"/>
                    <a:pt x="55" y="166"/>
                    <a:pt x="52" y="15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dirty="0">
                <a:solidFill>
                  <a:schemeClr val="tx2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CDDDBBBD-2B47-4F32-9507-B47217AD31D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09084" y="6569284"/>
              <a:ext cx="70389" cy="128783"/>
            </a:xfrm>
            <a:custGeom>
              <a:avLst/>
              <a:gdLst>
                <a:gd name="T0" fmla="*/ 0 w 94"/>
                <a:gd name="T1" fmla="*/ 13 h 170"/>
                <a:gd name="T2" fmla="*/ 12 w 94"/>
                <a:gd name="T3" fmla="*/ 0 h 170"/>
                <a:gd name="T4" fmla="*/ 24 w 94"/>
                <a:gd name="T5" fmla="*/ 13 h 170"/>
                <a:gd name="T6" fmla="*/ 24 w 94"/>
                <a:gd name="T7" fmla="*/ 41 h 170"/>
                <a:gd name="T8" fmla="*/ 82 w 94"/>
                <a:gd name="T9" fmla="*/ 0 h 170"/>
                <a:gd name="T10" fmla="*/ 94 w 94"/>
                <a:gd name="T11" fmla="*/ 13 h 170"/>
                <a:gd name="T12" fmla="*/ 83 w 94"/>
                <a:gd name="T13" fmla="*/ 25 h 170"/>
                <a:gd name="T14" fmla="*/ 24 w 94"/>
                <a:gd name="T15" fmla="*/ 101 h 170"/>
                <a:gd name="T16" fmla="*/ 24 w 94"/>
                <a:gd name="T17" fmla="*/ 157 h 170"/>
                <a:gd name="T18" fmla="*/ 12 w 94"/>
                <a:gd name="T19" fmla="*/ 170 h 170"/>
                <a:gd name="T20" fmla="*/ 0 w 94"/>
                <a:gd name="T21" fmla="*/ 157 h 170"/>
                <a:gd name="T22" fmla="*/ 0 w 94"/>
                <a:gd name="T23" fmla="*/ 13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4" h="170">
                  <a:moveTo>
                    <a:pt x="0" y="13"/>
                  </a:moveTo>
                  <a:cubicBezTo>
                    <a:pt x="0" y="6"/>
                    <a:pt x="5" y="0"/>
                    <a:pt x="12" y="0"/>
                  </a:cubicBezTo>
                  <a:cubicBezTo>
                    <a:pt x="19" y="0"/>
                    <a:pt x="24" y="5"/>
                    <a:pt x="24" y="13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37" y="13"/>
                    <a:pt x="64" y="0"/>
                    <a:pt x="82" y="0"/>
                  </a:cubicBezTo>
                  <a:cubicBezTo>
                    <a:pt x="89" y="0"/>
                    <a:pt x="94" y="6"/>
                    <a:pt x="94" y="13"/>
                  </a:cubicBezTo>
                  <a:cubicBezTo>
                    <a:pt x="94" y="20"/>
                    <a:pt x="89" y="24"/>
                    <a:pt x="83" y="25"/>
                  </a:cubicBezTo>
                  <a:cubicBezTo>
                    <a:pt x="51" y="29"/>
                    <a:pt x="24" y="53"/>
                    <a:pt x="24" y="101"/>
                  </a:cubicBezTo>
                  <a:cubicBezTo>
                    <a:pt x="24" y="157"/>
                    <a:pt x="24" y="157"/>
                    <a:pt x="24" y="157"/>
                  </a:cubicBezTo>
                  <a:cubicBezTo>
                    <a:pt x="24" y="164"/>
                    <a:pt x="19" y="170"/>
                    <a:pt x="12" y="170"/>
                  </a:cubicBezTo>
                  <a:cubicBezTo>
                    <a:pt x="5" y="170"/>
                    <a:pt x="0" y="164"/>
                    <a:pt x="0" y="157"/>
                  </a:cubicBez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dirty="0">
                <a:solidFill>
                  <a:schemeClr val="tx2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0" name="Freeform 8">
              <a:extLst>
                <a:ext uri="{FF2B5EF4-FFF2-40B4-BE49-F238E27FC236}">
                  <a16:creationId xmlns:a16="http://schemas.microsoft.com/office/drawing/2014/main" id="{9A63A2EB-B414-427C-8975-27B69B276D4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577894" y="6569284"/>
              <a:ext cx="115211" cy="130361"/>
            </a:xfrm>
            <a:custGeom>
              <a:avLst/>
              <a:gdLst>
                <a:gd name="T0" fmla="*/ 129 w 154"/>
                <a:gd name="T1" fmla="*/ 76 h 172"/>
                <a:gd name="T2" fmla="*/ 77 w 154"/>
                <a:gd name="T3" fmla="*/ 21 h 172"/>
                <a:gd name="T4" fmla="*/ 25 w 154"/>
                <a:gd name="T5" fmla="*/ 76 h 172"/>
                <a:gd name="T6" fmla="*/ 129 w 154"/>
                <a:gd name="T7" fmla="*/ 76 h 172"/>
                <a:gd name="T8" fmla="*/ 81 w 154"/>
                <a:gd name="T9" fmla="*/ 172 h 172"/>
                <a:gd name="T10" fmla="*/ 0 w 154"/>
                <a:gd name="T11" fmla="*/ 86 h 172"/>
                <a:gd name="T12" fmla="*/ 0 w 154"/>
                <a:gd name="T13" fmla="*/ 85 h 172"/>
                <a:gd name="T14" fmla="*/ 78 w 154"/>
                <a:gd name="T15" fmla="*/ 0 h 172"/>
                <a:gd name="T16" fmla="*/ 154 w 154"/>
                <a:gd name="T17" fmla="*/ 83 h 172"/>
                <a:gd name="T18" fmla="*/ 142 w 154"/>
                <a:gd name="T19" fmla="*/ 95 h 172"/>
                <a:gd name="T20" fmla="*/ 25 w 154"/>
                <a:gd name="T21" fmla="*/ 95 h 172"/>
                <a:gd name="T22" fmla="*/ 82 w 154"/>
                <a:gd name="T23" fmla="*/ 150 h 172"/>
                <a:gd name="T24" fmla="*/ 129 w 154"/>
                <a:gd name="T25" fmla="*/ 131 h 172"/>
                <a:gd name="T26" fmla="*/ 136 w 154"/>
                <a:gd name="T27" fmla="*/ 128 h 172"/>
                <a:gd name="T28" fmla="*/ 146 w 154"/>
                <a:gd name="T29" fmla="*/ 139 h 172"/>
                <a:gd name="T30" fmla="*/ 142 w 154"/>
                <a:gd name="T31" fmla="*/ 147 h 172"/>
                <a:gd name="T32" fmla="*/ 81 w 154"/>
                <a:gd name="T33" fmla="*/ 17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4" h="172">
                  <a:moveTo>
                    <a:pt x="129" y="76"/>
                  </a:moveTo>
                  <a:cubicBezTo>
                    <a:pt x="127" y="47"/>
                    <a:pt x="110" y="21"/>
                    <a:pt x="77" y="21"/>
                  </a:cubicBezTo>
                  <a:cubicBezTo>
                    <a:pt x="49" y="21"/>
                    <a:pt x="28" y="44"/>
                    <a:pt x="25" y="76"/>
                  </a:cubicBezTo>
                  <a:lnTo>
                    <a:pt x="129" y="76"/>
                  </a:lnTo>
                  <a:close/>
                  <a:moveTo>
                    <a:pt x="81" y="172"/>
                  </a:moveTo>
                  <a:cubicBezTo>
                    <a:pt x="36" y="172"/>
                    <a:pt x="0" y="137"/>
                    <a:pt x="0" y="86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38"/>
                    <a:pt x="33" y="0"/>
                    <a:pt x="78" y="0"/>
                  </a:cubicBezTo>
                  <a:cubicBezTo>
                    <a:pt x="126" y="0"/>
                    <a:pt x="154" y="40"/>
                    <a:pt x="154" y="83"/>
                  </a:cubicBezTo>
                  <a:cubicBezTo>
                    <a:pt x="154" y="90"/>
                    <a:pt x="148" y="95"/>
                    <a:pt x="142" y="95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28" y="130"/>
                    <a:pt x="53" y="150"/>
                    <a:pt x="82" y="150"/>
                  </a:cubicBezTo>
                  <a:cubicBezTo>
                    <a:pt x="102" y="150"/>
                    <a:pt x="117" y="142"/>
                    <a:pt x="129" y="131"/>
                  </a:cubicBezTo>
                  <a:cubicBezTo>
                    <a:pt x="131" y="130"/>
                    <a:pt x="133" y="128"/>
                    <a:pt x="136" y="128"/>
                  </a:cubicBezTo>
                  <a:cubicBezTo>
                    <a:pt x="142" y="128"/>
                    <a:pt x="146" y="133"/>
                    <a:pt x="146" y="139"/>
                  </a:cubicBezTo>
                  <a:cubicBezTo>
                    <a:pt x="146" y="142"/>
                    <a:pt x="145" y="145"/>
                    <a:pt x="142" y="147"/>
                  </a:cubicBezTo>
                  <a:cubicBezTo>
                    <a:pt x="127" y="162"/>
                    <a:pt x="109" y="172"/>
                    <a:pt x="81" y="17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dirty="0">
                <a:solidFill>
                  <a:schemeClr val="tx2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1" name="Freeform 9">
              <a:extLst>
                <a:ext uri="{FF2B5EF4-FFF2-40B4-BE49-F238E27FC236}">
                  <a16:creationId xmlns:a16="http://schemas.microsoft.com/office/drawing/2014/main" id="{4AFD0B14-399F-447F-BBDD-FF049C867FA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377775" y="6569284"/>
              <a:ext cx="108898" cy="130361"/>
            </a:xfrm>
            <a:custGeom>
              <a:avLst/>
              <a:gdLst>
                <a:gd name="T0" fmla="*/ 122 w 146"/>
                <a:gd name="T1" fmla="*/ 107 h 172"/>
                <a:gd name="T2" fmla="*/ 122 w 146"/>
                <a:gd name="T3" fmla="*/ 91 h 172"/>
                <a:gd name="T4" fmla="*/ 74 w 146"/>
                <a:gd name="T5" fmla="*/ 84 h 172"/>
                <a:gd name="T6" fmla="*/ 25 w 146"/>
                <a:gd name="T7" fmla="*/ 118 h 172"/>
                <a:gd name="T8" fmla="*/ 25 w 146"/>
                <a:gd name="T9" fmla="*/ 119 h 172"/>
                <a:gd name="T10" fmla="*/ 67 w 146"/>
                <a:gd name="T11" fmla="*/ 152 h 172"/>
                <a:gd name="T12" fmla="*/ 122 w 146"/>
                <a:gd name="T13" fmla="*/ 107 h 172"/>
                <a:gd name="T14" fmla="*/ 0 w 146"/>
                <a:gd name="T15" fmla="*/ 120 h 172"/>
                <a:gd name="T16" fmla="*/ 0 w 146"/>
                <a:gd name="T17" fmla="*/ 119 h 172"/>
                <a:gd name="T18" fmla="*/ 71 w 146"/>
                <a:gd name="T19" fmla="*/ 66 h 172"/>
                <a:gd name="T20" fmla="*/ 122 w 146"/>
                <a:gd name="T21" fmla="*/ 73 h 172"/>
                <a:gd name="T22" fmla="*/ 122 w 146"/>
                <a:gd name="T23" fmla="*/ 67 h 172"/>
                <a:gd name="T24" fmla="*/ 73 w 146"/>
                <a:gd name="T25" fmla="*/ 22 h 172"/>
                <a:gd name="T26" fmla="*/ 34 w 146"/>
                <a:gd name="T27" fmla="*/ 30 h 172"/>
                <a:gd name="T28" fmla="*/ 30 w 146"/>
                <a:gd name="T29" fmla="*/ 31 h 172"/>
                <a:gd name="T30" fmla="*/ 19 w 146"/>
                <a:gd name="T31" fmla="*/ 20 h 172"/>
                <a:gd name="T32" fmla="*/ 26 w 146"/>
                <a:gd name="T33" fmla="*/ 10 h 172"/>
                <a:gd name="T34" fmla="*/ 75 w 146"/>
                <a:gd name="T35" fmla="*/ 0 h 172"/>
                <a:gd name="T36" fmla="*/ 129 w 146"/>
                <a:gd name="T37" fmla="*/ 19 h 172"/>
                <a:gd name="T38" fmla="*/ 146 w 146"/>
                <a:gd name="T39" fmla="*/ 67 h 172"/>
                <a:gd name="T40" fmla="*/ 146 w 146"/>
                <a:gd name="T41" fmla="*/ 158 h 172"/>
                <a:gd name="T42" fmla="*/ 134 w 146"/>
                <a:gd name="T43" fmla="*/ 170 h 172"/>
                <a:gd name="T44" fmla="*/ 122 w 146"/>
                <a:gd name="T45" fmla="*/ 159 h 172"/>
                <a:gd name="T46" fmla="*/ 122 w 146"/>
                <a:gd name="T47" fmla="*/ 143 h 172"/>
                <a:gd name="T48" fmla="*/ 62 w 146"/>
                <a:gd name="T49" fmla="*/ 172 h 172"/>
                <a:gd name="T50" fmla="*/ 0 w 146"/>
                <a:gd name="T51" fmla="*/ 12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6" h="172">
                  <a:moveTo>
                    <a:pt x="122" y="107"/>
                  </a:moveTo>
                  <a:cubicBezTo>
                    <a:pt x="122" y="91"/>
                    <a:pt x="122" y="91"/>
                    <a:pt x="122" y="91"/>
                  </a:cubicBezTo>
                  <a:cubicBezTo>
                    <a:pt x="110" y="88"/>
                    <a:pt x="94" y="84"/>
                    <a:pt x="74" y="84"/>
                  </a:cubicBezTo>
                  <a:cubicBezTo>
                    <a:pt x="43" y="84"/>
                    <a:pt x="25" y="98"/>
                    <a:pt x="25" y="118"/>
                  </a:cubicBezTo>
                  <a:cubicBezTo>
                    <a:pt x="25" y="119"/>
                    <a:pt x="25" y="119"/>
                    <a:pt x="25" y="119"/>
                  </a:cubicBezTo>
                  <a:cubicBezTo>
                    <a:pt x="25" y="140"/>
                    <a:pt x="45" y="152"/>
                    <a:pt x="67" y="152"/>
                  </a:cubicBezTo>
                  <a:cubicBezTo>
                    <a:pt x="97" y="152"/>
                    <a:pt x="122" y="133"/>
                    <a:pt x="122" y="107"/>
                  </a:cubicBezTo>
                  <a:moveTo>
                    <a:pt x="0" y="120"/>
                  </a:moveTo>
                  <a:cubicBezTo>
                    <a:pt x="0" y="119"/>
                    <a:pt x="0" y="119"/>
                    <a:pt x="0" y="119"/>
                  </a:cubicBezTo>
                  <a:cubicBezTo>
                    <a:pt x="0" y="85"/>
                    <a:pt x="29" y="66"/>
                    <a:pt x="71" y="66"/>
                  </a:cubicBezTo>
                  <a:cubicBezTo>
                    <a:pt x="92" y="66"/>
                    <a:pt x="107" y="69"/>
                    <a:pt x="122" y="73"/>
                  </a:cubicBezTo>
                  <a:cubicBezTo>
                    <a:pt x="122" y="67"/>
                    <a:pt x="122" y="67"/>
                    <a:pt x="122" y="67"/>
                  </a:cubicBezTo>
                  <a:cubicBezTo>
                    <a:pt x="122" y="37"/>
                    <a:pt x="104" y="22"/>
                    <a:pt x="73" y="22"/>
                  </a:cubicBezTo>
                  <a:cubicBezTo>
                    <a:pt x="56" y="22"/>
                    <a:pt x="46" y="24"/>
                    <a:pt x="34" y="30"/>
                  </a:cubicBezTo>
                  <a:cubicBezTo>
                    <a:pt x="33" y="30"/>
                    <a:pt x="31" y="31"/>
                    <a:pt x="30" y="31"/>
                  </a:cubicBezTo>
                  <a:cubicBezTo>
                    <a:pt x="24" y="31"/>
                    <a:pt x="19" y="26"/>
                    <a:pt x="19" y="20"/>
                  </a:cubicBezTo>
                  <a:cubicBezTo>
                    <a:pt x="19" y="15"/>
                    <a:pt x="21" y="12"/>
                    <a:pt x="26" y="10"/>
                  </a:cubicBezTo>
                  <a:cubicBezTo>
                    <a:pt x="42" y="3"/>
                    <a:pt x="54" y="0"/>
                    <a:pt x="75" y="0"/>
                  </a:cubicBezTo>
                  <a:cubicBezTo>
                    <a:pt x="99" y="0"/>
                    <a:pt x="117" y="6"/>
                    <a:pt x="129" y="19"/>
                  </a:cubicBezTo>
                  <a:cubicBezTo>
                    <a:pt x="140" y="30"/>
                    <a:pt x="146" y="46"/>
                    <a:pt x="146" y="67"/>
                  </a:cubicBezTo>
                  <a:cubicBezTo>
                    <a:pt x="146" y="158"/>
                    <a:pt x="146" y="158"/>
                    <a:pt x="146" y="158"/>
                  </a:cubicBezTo>
                  <a:cubicBezTo>
                    <a:pt x="146" y="165"/>
                    <a:pt x="141" y="170"/>
                    <a:pt x="134" y="170"/>
                  </a:cubicBezTo>
                  <a:cubicBezTo>
                    <a:pt x="127" y="170"/>
                    <a:pt x="122" y="165"/>
                    <a:pt x="122" y="159"/>
                  </a:cubicBezTo>
                  <a:cubicBezTo>
                    <a:pt x="122" y="143"/>
                    <a:pt x="122" y="143"/>
                    <a:pt x="122" y="143"/>
                  </a:cubicBezTo>
                  <a:cubicBezTo>
                    <a:pt x="111" y="158"/>
                    <a:pt x="91" y="172"/>
                    <a:pt x="62" y="172"/>
                  </a:cubicBezTo>
                  <a:cubicBezTo>
                    <a:pt x="32" y="172"/>
                    <a:pt x="0" y="154"/>
                    <a:pt x="0" y="12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dirty="0">
                <a:solidFill>
                  <a:schemeClr val="tx2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2" name="Freeform 10">
              <a:extLst>
                <a:ext uri="{FF2B5EF4-FFF2-40B4-BE49-F238E27FC236}">
                  <a16:creationId xmlns:a16="http://schemas.microsoft.com/office/drawing/2014/main" id="{0778A2AC-9D1D-4FDB-973A-47DEA98860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3272" y="6563918"/>
              <a:ext cx="325115" cy="135727"/>
            </a:xfrm>
            <a:custGeom>
              <a:avLst/>
              <a:gdLst>
                <a:gd name="T0" fmla="*/ 49 w 435"/>
                <a:gd name="T1" fmla="*/ 18 h 179"/>
                <a:gd name="T2" fmla="*/ 17 w 435"/>
                <a:gd name="T3" fmla="*/ 6 h 179"/>
                <a:gd name="T4" fmla="*/ 6 w 435"/>
                <a:gd name="T5" fmla="*/ 37 h 179"/>
                <a:gd name="T6" fmla="*/ 58 w 435"/>
                <a:gd name="T7" fmla="*/ 152 h 179"/>
                <a:gd name="T8" fmla="*/ 92 w 435"/>
                <a:gd name="T9" fmla="*/ 179 h 179"/>
                <a:gd name="T10" fmla="*/ 125 w 435"/>
                <a:gd name="T11" fmla="*/ 152 h 179"/>
                <a:gd name="T12" fmla="*/ 171 w 435"/>
                <a:gd name="T13" fmla="*/ 51 h 179"/>
                <a:gd name="T14" fmla="*/ 178 w 435"/>
                <a:gd name="T15" fmla="*/ 46 h 179"/>
                <a:gd name="T16" fmla="*/ 185 w 435"/>
                <a:gd name="T17" fmla="*/ 54 h 179"/>
                <a:gd name="T18" fmla="*/ 185 w 435"/>
                <a:gd name="T19" fmla="*/ 151 h 179"/>
                <a:gd name="T20" fmla="*/ 209 w 435"/>
                <a:gd name="T21" fmla="*/ 179 h 179"/>
                <a:gd name="T22" fmla="*/ 234 w 435"/>
                <a:gd name="T23" fmla="*/ 151 h 179"/>
                <a:gd name="T24" fmla="*/ 234 w 435"/>
                <a:gd name="T25" fmla="*/ 72 h 179"/>
                <a:gd name="T26" fmla="*/ 260 w 435"/>
                <a:gd name="T27" fmla="*/ 46 h 179"/>
                <a:gd name="T28" fmla="*/ 285 w 435"/>
                <a:gd name="T29" fmla="*/ 72 h 179"/>
                <a:gd name="T30" fmla="*/ 285 w 435"/>
                <a:gd name="T31" fmla="*/ 151 h 179"/>
                <a:gd name="T32" fmla="*/ 310 w 435"/>
                <a:gd name="T33" fmla="*/ 179 h 179"/>
                <a:gd name="T34" fmla="*/ 334 w 435"/>
                <a:gd name="T35" fmla="*/ 151 h 179"/>
                <a:gd name="T36" fmla="*/ 334 w 435"/>
                <a:gd name="T37" fmla="*/ 72 h 179"/>
                <a:gd name="T38" fmla="*/ 360 w 435"/>
                <a:gd name="T39" fmla="*/ 46 h 179"/>
                <a:gd name="T40" fmla="*/ 385 w 435"/>
                <a:gd name="T41" fmla="*/ 72 h 179"/>
                <a:gd name="T42" fmla="*/ 385 w 435"/>
                <a:gd name="T43" fmla="*/ 151 h 179"/>
                <a:gd name="T44" fmla="*/ 410 w 435"/>
                <a:gd name="T45" fmla="*/ 179 h 179"/>
                <a:gd name="T46" fmla="*/ 435 w 435"/>
                <a:gd name="T47" fmla="*/ 151 h 179"/>
                <a:gd name="T48" fmla="*/ 435 w 435"/>
                <a:gd name="T49" fmla="*/ 61 h 179"/>
                <a:gd name="T50" fmla="*/ 375 w 435"/>
                <a:gd name="T51" fmla="*/ 4 h 179"/>
                <a:gd name="T52" fmla="*/ 323 w 435"/>
                <a:gd name="T53" fmla="*/ 26 h 179"/>
                <a:gd name="T54" fmla="*/ 272 w 435"/>
                <a:gd name="T55" fmla="*/ 4 h 179"/>
                <a:gd name="T56" fmla="*/ 223 w 435"/>
                <a:gd name="T57" fmla="*/ 26 h 179"/>
                <a:gd name="T58" fmla="*/ 178 w 435"/>
                <a:gd name="T59" fmla="*/ 4 h 179"/>
                <a:gd name="T60" fmla="*/ 125 w 435"/>
                <a:gd name="T61" fmla="*/ 40 h 179"/>
                <a:gd name="T62" fmla="*/ 92 w 435"/>
                <a:gd name="T63" fmla="*/ 119 h 179"/>
                <a:gd name="T64" fmla="*/ 49 w 435"/>
                <a:gd name="T65" fmla="*/ 18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35" h="179">
                  <a:moveTo>
                    <a:pt x="49" y="18"/>
                  </a:moveTo>
                  <a:cubicBezTo>
                    <a:pt x="43" y="6"/>
                    <a:pt x="30" y="0"/>
                    <a:pt x="17" y="6"/>
                  </a:cubicBezTo>
                  <a:cubicBezTo>
                    <a:pt x="5" y="12"/>
                    <a:pt x="0" y="25"/>
                    <a:pt x="6" y="37"/>
                  </a:cubicBezTo>
                  <a:cubicBezTo>
                    <a:pt x="58" y="152"/>
                    <a:pt x="58" y="152"/>
                    <a:pt x="58" y="152"/>
                  </a:cubicBezTo>
                  <a:cubicBezTo>
                    <a:pt x="67" y="169"/>
                    <a:pt x="75" y="179"/>
                    <a:pt x="92" y="179"/>
                  </a:cubicBezTo>
                  <a:cubicBezTo>
                    <a:pt x="109" y="179"/>
                    <a:pt x="117" y="169"/>
                    <a:pt x="125" y="152"/>
                  </a:cubicBezTo>
                  <a:cubicBezTo>
                    <a:pt x="125" y="152"/>
                    <a:pt x="171" y="52"/>
                    <a:pt x="171" y="51"/>
                  </a:cubicBezTo>
                  <a:cubicBezTo>
                    <a:pt x="172" y="50"/>
                    <a:pt x="173" y="46"/>
                    <a:pt x="178" y="46"/>
                  </a:cubicBezTo>
                  <a:cubicBezTo>
                    <a:pt x="182" y="47"/>
                    <a:pt x="185" y="50"/>
                    <a:pt x="185" y="54"/>
                  </a:cubicBezTo>
                  <a:cubicBezTo>
                    <a:pt x="185" y="151"/>
                    <a:pt x="185" y="151"/>
                    <a:pt x="185" y="151"/>
                  </a:cubicBezTo>
                  <a:cubicBezTo>
                    <a:pt x="185" y="166"/>
                    <a:pt x="193" y="179"/>
                    <a:pt x="209" y="179"/>
                  </a:cubicBezTo>
                  <a:cubicBezTo>
                    <a:pt x="225" y="179"/>
                    <a:pt x="234" y="166"/>
                    <a:pt x="234" y="151"/>
                  </a:cubicBezTo>
                  <a:cubicBezTo>
                    <a:pt x="234" y="72"/>
                    <a:pt x="234" y="72"/>
                    <a:pt x="234" y="72"/>
                  </a:cubicBezTo>
                  <a:cubicBezTo>
                    <a:pt x="234" y="56"/>
                    <a:pt x="245" y="46"/>
                    <a:pt x="260" y="46"/>
                  </a:cubicBezTo>
                  <a:cubicBezTo>
                    <a:pt x="275" y="46"/>
                    <a:pt x="285" y="57"/>
                    <a:pt x="285" y="72"/>
                  </a:cubicBezTo>
                  <a:cubicBezTo>
                    <a:pt x="285" y="151"/>
                    <a:pt x="285" y="151"/>
                    <a:pt x="285" y="151"/>
                  </a:cubicBezTo>
                  <a:cubicBezTo>
                    <a:pt x="285" y="166"/>
                    <a:pt x="294" y="179"/>
                    <a:pt x="310" y="179"/>
                  </a:cubicBezTo>
                  <a:cubicBezTo>
                    <a:pt x="326" y="179"/>
                    <a:pt x="334" y="166"/>
                    <a:pt x="334" y="151"/>
                  </a:cubicBezTo>
                  <a:cubicBezTo>
                    <a:pt x="334" y="72"/>
                    <a:pt x="334" y="72"/>
                    <a:pt x="334" y="72"/>
                  </a:cubicBezTo>
                  <a:cubicBezTo>
                    <a:pt x="334" y="56"/>
                    <a:pt x="345" y="46"/>
                    <a:pt x="360" y="46"/>
                  </a:cubicBezTo>
                  <a:cubicBezTo>
                    <a:pt x="375" y="46"/>
                    <a:pt x="385" y="57"/>
                    <a:pt x="385" y="72"/>
                  </a:cubicBezTo>
                  <a:cubicBezTo>
                    <a:pt x="385" y="151"/>
                    <a:pt x="385" y="151"/>
                    <a:pt x="385" y="151"/>
                  </a:cubicBezTo>
                  <a:cubicBezTo>
                    <a:pt x="385" y="166"/>
                    <a:pt x="394" y="179"/>
                    <a:pt x="410" y="179"/>
                  </a:cubicBezTo>
                  <a:cubicBezTo>
                    <a:pt x="426" y="179"/>
                    <a:pt x="435" y="166"/>
                    <a:pt x="435" y="151"/>
                  </a:cubicBezTo>
                  <a:cubicBezTo>
                    <a:pt x="435" y="61"/>
                    <a:pt x="435" y="61"/>
                    <a:pt x="435" y="61"/>
                  </a:cubicBezTo>
                  <a:cubicBezTo>
                    <a:pt x="435" y="27"/>
                    <a:pt x="408" y="4"/>
                    <a:pt x="375" y="4"/>
                  </a:cubicBezTo>
                  <a:cubicBezTo>
                    <a:pt x="343" y="4"/>
                    <a:pt x="323" y="26"/>
                    <a:pt x="323" y="26"/>
                  </a:cubicBezTo>
                  <a:cubicBezTo>
                    <a:pt x="312" y="12"/>
                    <a:pt x="297" y="4"/>
                    <a:pt x="272" y="4"/>
                  </a:cubicBezTo>
                  <a:cubicBezTo>
                    <a:pt x="246" y="4"/>
                    <a:pt x="223" y="26"/>
                    <a:pt x="223" y="26"/>
                  </a:cubicBezTo>
                  <a:cubicBezTo>
                    <a:pt x="212" y="12"/>
                    <a:pt x="194" y="4"/>
                    <a:pt x="178" y="4"/>
                  </a:cubicBezTo>
                  <a:cubicBezTo>
                    <a:pt x="155" y="4"/>
                    <a:pt x="136" y="14"/>
                    <a:pt x="125" y="40"/>
                  </a:cubicBezTo>
                  <a:cubicBezTo>
                    <a:pt x="92" y="119"/>
                    <a:pt x="92" y="119"/>
                    <a:pt x="92" y="119"/>
                  </a:cubicBezTo>
                  <a:lnTo>
                    <a:pt x="49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dirty="0">
                <a:solidFill>
                  <a:schemeClr val="tx2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3" name="Freeform 11">
              <a:extLst>
                <a:ext uri="{FF2B5EF4-FFF2-40B4-BE49-F238E27FC236}">
                  <a16:creationId xmlns:a16="http://schemas.microsoft.com/office/drawing/2014/main" id="{52873CFF-17A0-467C-B061-5E3FD5E92C7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694683" y="6569284"/>
              <a:ext cx="29671" cy="31249"/>
            </a:xfrm>
            <a:custGeom>
              <a:avLst/>
              <a:gdLst>
                <a:gd name="T0" fmla="*/ 37 w 40"/>
                <a:gd name="T1" fmla="*/ 20 h 41"/>
                <a:gd name="T2" fmla="*/ 37 w 40"/>
                <a:gd name="T3" fmla="*/ 20 h 41"/>
                <a:gd name="T4" fmla="*/ 20 w 40"/>
                <a:gd name="T5" fmla="*/ 4 h 41"/>
                <a:gd name="T6" fmla="*/ 3 w 40"/>
                <a:gd name="T7" fmla="*/ 20 h 41"/>
                <a:gd name="T8" fmla="*/ 3 w 40"/>
                <a:gd name="T9" fmla="*/ 21 h 41"/>
                <a:gd name="T10" fmla="*/ 20 w 40"/>
                <a:gd name="T11" fmla="*/ 37 h 41"/>
                <a:gd name="T12" fmla="*/ 37 w 40"/>
                <a:gd name="T13" fmla="*/ 20 h 41"/>
                <a:gd name="T14" fmla="*/ 0 w 40"/>
                <a:gd name="T15" fmla="*/ 21 h 41"/>
                <a:gd name="T16" fmla="*/ 0 w 40"/>
                <a:gd name="T17" fmla="*/ 20 h 41"/>
                <a:gd name="T18" fmla="*/ 20 w 40"/>
                <a:gd name="T19" fmla="*/ 0 h 41"/>
                <a:gd name="T20" fmla="*/ 40 w 40"/>
                <a:gd name="T21" fmla="*/ 20 h 41"/>
                <a:gd name="T22" fmla="*/ 40 w 40"/>
                <a:gd name="T23" fmla="*/ 20 h 41"/>
                <a:gd name="T24" fmla="*/ 20 w 40"/>
                <a:gd name="T25" fmla="*/ 41 h 41"/>
                <a:gd name="T26" fmla="*/ 0 w 40"/>
                <a:gd name="T27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41">
                  <a:moveTo>
                    <a:pt x="37" y="20"/>
                  </a:moveTo>
                  <a:cubicBezTo>
                    <a:pt x="37" y="20"/>
                    <a:pt x="37" y="20"/>
                    <a:pt x="37" y="20"/>
                  </a:cubicBezTo>
                  <a:cubicBezTo>
                    <a:pt x="37" y="11"/>
                    <a:pt x="29" y="4"/>
                    <a:pt x="20" y="4"/>
                  </a:cubicBezTo>
                  <a:cubicBezTo>
                    <a:pt x="11" y="4"/>
                    <a:pt x="3" y="11"/>
                    <a:pt x="3" y="20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30"/>
                    <a:pt x="11" y="37"/>
                    <a:pt x="20" y="37"/>
                  </a:cubicBezTo>
                  <a:cubicBezTo>
                    <a:pt x="29" y="37"/>
                    <a:pt x="37" y="30"/>
                    <a:pt x="37" y="20"/>
                  </a:cubicBezTo>
                  <a:moveTo>
                    <a:pt x="0" y="21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32"/>
                    <a:pt x="31" y="41"/>
                    <a:pt x="20" y="41"/>
                  </a:cubicBezTo>
                  <a:cubicBezTo>
                    <a:pt x="8" y="41"/>
                    <a:pt x="0" y="32"/>
                    <a:pt x="0" y="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dirty="0">
                <a:solidFill>
                  <a:schemeClr val="tx2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4" name="Freeform 12">
              <a:extLst>
                <a:ext uri="{FF2B5EF4-FFF2-40B4-BE49-F238E27FC236}">
                  <a16:creationId xmlns:a16="http://schemas.microsoft.com/office/drawing/2014/main" id="{C351EEF9-CE8C-4948-8867-FDC697419BE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703521" y="6576859"/>
              <a:ext cx="12626" cy="15151"/>
            </a:xfrm>
            <a:custGeom>
              <a:avLst/>
              <a:gdLst>
                <a:gd name="T0" fmla="*/ 9 w 17"/>
                <a:gd name="T1" fmla="*/ 10 h 20"/>
                <a:gd name="T2" fmla="*/ 12 w 17"/>
                <a:gd name="T3" fmla="*/ 7 h 20"/>
                <a:gd name="T4" fmla="*/ 12 w 17"/>
                <a:gd name="T5" fmla="*/ 7 h 20"/>
                <a:gd name="T6" fmla="*/ 9 w 17"/>
                <a:gd name="T7" fmla="*/ 4 h 20"/>
                <a:gd name="T8" fmla="*/ 5 w 17"/>
                <a:gd name="T9" fmla="*/ 4 h 20"/>
                <a:gd name="T10" fmla="*/ 5 w 17"/>
                <a:gd name="T11" fmla="*/ 10 h 20"/>
                <a:gd name="T12" fmla="*/ 9 w 17"/>
                <a:gd name="T13" fmla="*/ 10 h 20"/>
                <a:gd name="T14" fmla="*/ 0 w 17"/>
                <a:gd name="T15" fmla="*/ 2 h 20"/>
                <a:gd name="T16" fmla="*/ 2 w 17"/>
                <a:gd name="T17" fmla="*/ 0 h 20"/>
                <a:gd name="T18" fmla="*/ 9 w 17"/>
                <a:gd name="T19" fmla="*/ 0 h 20"/>
                <a:gd name="T20" fmla="*/ 15 w 17"/>
                <a:gd name="T21" fmla="*/ 2 h 20"/>
                <a:gd name="T22" fmla="*/ 17 w 17"/>
                <a:gd name="T23" fmla="*/ 7 h 20"/>
                <a:gd name="T24" fmla="*/ 17 w 17"/>
                <a:gd name="T25" fmla="*/ 7 h 20"/>
                <a:gd name="T26" fmla="*/ 13 w 17"/>
                <a:gd name="T27" fmla="*/ 13 h 20"/>
                <a:gd name="T28" fmla="*/ 16 w 17"/>
                <a:gd name="T29" fmla="*/ 17 h 20"/>
                <a:gd name="T30" fmla="*/ 16 w 17"/>
                <a:gd name="T31" fmla="*/ 18 h 20"/>
                <a:gd name="T32" fmla="*/ 14 w 17"/>
                <a:gd name="T33" fmla="*/ 20 h 20"/>
                <a:gd name="T34" fmla="*/ 12 w 17"/>
                <a:gd name="T35" fmla="*/ 19 h 20"/>
                <a:gd name="T36" fmla="*/ 8 w 17"/>
                <a:gd name="T37" fmla="*/ 14 h 20"/>
                <a:gd name="T38" fmla="*/ 5 w 17"/>
                <a:gd name="T39" fmla="*/ 14 h 20"/>
                <a:gd name="T40" fmla="*/ 5 w 17"/>
                <a:gd name="T41" fmla="*/ 18 h 20"/>
                <a:gd name="T42" fmla="*/ 2 w 17"/>
                <a:gd name="T43" fmla="*/ 20 h 20"/>
                <a:gd name="T44" fmla="*/ 0 w 17"/>
                <a:gd name="T45" fmla="*/ 18 h 20"/>
                <a:gd name="T46" fmla="*/ 0 w 17"/>
                <a:gd name="T47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" h="20">
                  <a:moveTo>
                    <a:pt x="9" y="10"/>
                  </a:moveTo>
                  <a:cubicBezTo>
                    <a:pt x="11" y="10"/>
                    <a:pt x="12" y="9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5"/>
                    <a:pt x="11" y="4"/>
                    <a:pt x="9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10"/>
                    <a:pt x="5" y="10"/>
                    <a:pt x="5" y="10"/>
                  </a:cubicBezTo>
                  <a:lnTo>
                    <a:pt x="9" y="10"/>
                  </a:lnTo>
                  <a:close/>
                  <a:moveTo>
                    <a:pt x="0" y="2"/>
                  </a:moveTo>
                  <a:cubicBezTo>
                    <a:pt x="0" y="1"/>
                    <a:pt x="1" y="0"/>
                    <a:pt x="2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4" y="1"/>
                    <a:pt x="15" y="2"/>
                  </a:cubicBezTo>
                  <a:cubicBezTo>
                    <a:pt x="16" y="3"/>
                    <a:pt x="17" y="5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10"/>
                    <a:pt x="15" y="12"/>
                    <a:pt x="13" y="13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8"/>
                    <a:pt x="16" y="18"/>
                  </a:cubicBezTo>
                  <a:cubicBezTo>
                    <a:pt x="16" y="19"/>
                    <a:pt x="15" y="20"/>
                    <a:pt x="14" y="20"/>
                  </a:cubicBezTo>
                  <a:cubicBezTo>
                    <a:pt x="13" y="20"/>
                    <a:pt x="13" y="20"/>
                    <a:pt x="12" y="19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9"/>
                    <a:pt x="4" y="20"/>
                    <a:pt x="2" y="20"/>
                  </a:cubicBezTo>
                  <a:cubicBezTo>
                    <a:pt x="1" y="20"/>
                    <a:pt x="0" y="19"/>
                    <a:pt x="0" y="18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dirty="0">
                <a:solidFill>
                  <a:schemeClr val="tx2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576FCBCF-AFA0-4D2E-AF64-919BFE9B44B8}"/>
              </a:ext>
            </a:extLst>
          </p:cNvPr>
          <p:cNvSpPr txBox="1"/>
          <p:nvPr userDrawn="1"/>
        </p:nvSpPr>
        <p:spPr bwMode="white">
          <a:xfrm flipH="1">
            <a:off x="2220913" y="6453433"/>
            <a:ext cx="1728888" cy="186690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>
              <a:lnSpc>
                <a:spcPct val="90000"/>
              </a:lnSpc>
            </a:pPr>
            <a:r>
              <a:rPr lang="en-US" sz="1000" b="0" i="0" dirty="0">
                <a:solidFill>
                  <a:schemeClr val="bg1"/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Confidential   </a:t>
            </a:r>
            <a:r>
              <a:rPr lang="en-US" sz="1000" b="0" i="0" dirty="0">
                <a:solidFill>
                  <a:schemeClr val="bg1"/>
                </a:solidFill>
                <a:latin typeface="Calibri" panose="020F050202020403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│</a:t>
            </a:r>
            <a:r>
              <a:rPr lang="en-US" sz="1000" b="0" i="0" dirty="0">
                <a:solidFill>
                  <a:schemeClr val="bg1"/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©2018 VMware, Inc.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229416F8-1B20-4892-97FA-108F191A5885}"/>
                  </a:ext>
                </a:extLst>
              </p14:cNvPr>
              <p14:cNvContentPartPr/>
              <p14:nvPr userDrawn="1"/>
            </p14:nvContentPartPr>
            <p14:xfrm>
              <a:off x="9859593" y="4881179"/>
              <a:ext cx="240" cy="24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229416F8-1B20-4892-97FA-108F191A5885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855513" y="4877099"/>
                <a:ext cx="7920" cy="7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94597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Photo – Blue"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F258B014-FCEB-457B-AA95-D932FA2C4BC9}"/>
              </a:ext>
            </a:extLst>
          </p:cNvPr>
          <p:cNvGrpSpPr/>
          <p:nvPr userDrawn="1"/>
        </p:nvGrpSpPr>
        <p:grpSpPr>
          <a:xfrm>
            <a:off x="617878" y="6446044"/>
            <a:ext cx="1099793" cy="173355"/>
            <a:chOff x="-84138" y="5622925"/>
            <a:chExt cx="4330701" cy="682626"/>
          </a:xfrm>
          <a:solidFill>
            <a:schemeClr val="bg1"/>
          </a:solidFill>
        </p:grpSpPr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CB6D6772-32FD-406C-B104-D9AC3E44093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89088" y="5649913"/>
              <a:ext cx="914400" cy="647700"/>
            </a:xfrm>
            <a:custGeom>
              <a:avLst/>
              <a:gdLst>
                <a:gd name="T0" fmla="*/ 52 w 243"/>
                <a:gd name="T1" fmla="*/ 159 h 170"/>
                <a:gd name="T2" fmla="*/ 2 w 243"/>
                <a:gd name="T3" fmla="*/ 19 h 170"/>
                <a:gd name="T4" fmla="*/ 0 w 243"/>
                <a:gd name="T5" fmla="*/ 12 h 170"/>
                <a:gd name="T6" fmla="*/ 13 w 243"/>
                <a:gd name="T7" fmla="*/ 0 h 170"/>
                <a:gd name="T8" fmla="*/ 25 w 243"/>
                <a:gd name="T9" fmla="*/ 11 h 170"/>
                <a:gd name="T10" fmla="*/ 67 w 243"/>
                <a:gd name="T11" fmla="*/ 131 h 170"/>
                <a:gd name="T12" fmla="*/ 109 w 243"/>
                <a:gd name="T13" fmla="*/ 10 h 170"/>
                <a:gd name="T14" fmla="*/ 121 w 243"/>
                <a:gd name="T15" fmla="*/ 0 h 170"/>
                <a:gd name="T16" fmla="*/ 122 w 243"/>
                <a:gd name="T17" fmla="*/ 0 h 170"/>
                <a:gd name="T18" fmla="*/ 135 w 243"/>
                <a:gd name="T19" fmla="*/ 10 h 170"/>
                <a:gd name="T20" fmla="*/ 177 w 243"/>
                <a:gd name="T21" fmla="*/ 131 h 170"/>
                <a:gd name="T22" fmla="*/ 219 w 243"/>
                <a:gd name="T23" fmla="*/ 10 h 170"/>
                <a:gd name="T24" fmla="*/ 231 w 243"/>
                <a:gd name="T25" fmla="*/ 0 h 170"/>
                <a:gd name="T26" fmla="*/ 243 w 243"/>
                <a:gd name="T27" fmla="*/ 12 h 170"/>
                <a:gd name="T28" fmla="*/ 241 w 243"/>
                <a:gd name="T29" fmla="*/ 19 h 170"/>
                <a:gd name="T30" fmla="*/ 191 w 243"/>
                <a:gd name="T31" fmla="*/ 159 h 170"/>
                <a:gd name="T32" fmla="*/ 177 w 243"/>
                <a:gd name="T33" fmla="*/ 170 h 170"/>
                <a:gd name="T34" fmla="*/ 176 w 243"/>
                <a:gd name="T35" fmla="*/ 170 h 170"/>
                <a:gd name="T36" fmla="*/ 163 w 243"/>
                <a:gd name="T37" fmla="*/ 159 h 170"/>
                <a:gd name="T38" fmla="*/ 122 w 243"/>
                <a:gd name="T39" fmla="*/ 40 h 170"/>
                <a:gd name="T40" fmla="*/ 80 w 243"/>
                <a:gd name="T41" fmla="*/ 159 h 170"/>
                <a:gd name="T42" fmla="*/ 66 w 243"/>
                <a:gd name="T43" fmla="*/ 170 h 170"/>
                <a:gd name="T44" fmla="*/ 66 w 243"/>
                <a:gd name="T45" fmla="*/ 170 h 170"/>
                <a:gd name="T46" fmla="*/ 52 w 243"/>
                <a:gd name="T47" fmla="*/ 15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43" h="170">
                  <a:moveTo>
                    <a:pt x="52" y="159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1" y="17"/>
                    <a:pt x="0" y="14"/>
                    <a:pt x="0" y="12"/>
                  </a:cubicBezTo>
                  <a:cubicBezTo>
                    <a:pt x="0" y="6"/>
                    <a:pt x="5" y="0"/>
                    <a:pt x="13" y="0"/>
                  </a:cubicBezTo>
                  <a:cubicBezTo>
                    <a:pt x="19" y="0"/>
                    <a:pt x="23" y="4"/>
                    <a:pt x="25" y="11"/>
                  </a:cubicBezTo>
                  <a:cubicBezTo>
                    <a:pt x="67" y="131"/>
                    <a:pt x="67" y="131"/>
                    <a:pt x="67" y="131"/>
                  </a:cubicBezTo>
                  <a:cubicBezTo>
                    <a:pt x="109" y="10"/>
                    <a:pt x="109" y="10"/>
                    <a:pt x="109" y="10"/>
                  </a:cubicBezTo>
                  <a:cubicBezTo>
                    <a:pt x="111" y="4"/>
                    <a:pt x="114" y="0"/>
                    <a:pt x="121" y="0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29" y="0"/>
                    <a:pt x="133" y="4"/>
                    <a:pt x="135" y="10"/>
                  </a:cubicBezTo>
                  <a:cubicBezTo>
                    <a:pt x="177" y="131"/>
                    <a:pt x="177" y="131"/>
                    <a:pt x="177" y="131"/>
                  </a:cubicBezTo>
                  <a:cubicBezTo>
                    <a:pt x="219" y="10"/>
                    <a:pt x="219" y="10"/>
                    <a:pt x="219" y="10"/>
                  </a:cubicBezTo>
                  <a:cubicBezTo>
                    <a:pt x="221" y="5"/>
                    <a:pt x="224" y="0"/>
                    <a:pt x="231" y="0"/>
                  </a:cubicBezTo>
                  <a:cubicBezTo>
                    <a:pt x="238" y="0"/>
                    <a:pt x="243" y="6"/>
                    <a:pt x="243" y="12"/>
                  </a:cubicBezTo>
                  <a:cubicBezTo>
                    <a:pt x="243" y="14"/>
                    <a:pt x="242" y="17"/>
                    <a:pt x="241" y="19"/>
                  </a:cubicBezTo>
                  <a:cubicBezTo>
                    <a:pt x="191" y="159"/>
                    <a:pt x="191" y="159"/>
                    <a:pt x="191" y="159"/>
                  </a:cubicBezTo>
                  <a:cubicBezTo>
                    <a:pt x="188" y="166"/>
                    <a:pt x="183" y="170"/>
                    <a:pt x="177" y="170"/>
                  </a:cubicBezTo>
                  <a:cubicBezTo>
                    <a:pt x="176" y="170"/>
                    <a:pt x="176" y="170"/>
                    <a:pt x="176" y="170"/>
                  </a:cubicBezTo>
                  <a:cubicBezTo>
                    <a:pt x="170" y="170"/>
                    <a:pt x="165" y="166"/>
                    <a:pt x="163" y="159"/>
                  </a:cubicBezTo>
                  <a:cubicBezTo>
                    <a:pt x="122" y="40"/>
                    <a:pt x="122" y="40"/>
                    <a:pt x="122" y="40"/>
                  </a:cubicBezTo>
                  <a:cubicBezTo>
                    <a:pt x="80" y="159"/>
                    <a:pt x="80" y="159"/>
                    <a:pt x="80" y="159"/>
                  </a:cubicBezTo>
                  <a:cubicBezTo>
                    <a:pt x="78" y="166"/>
                    <a:pt x="73" y="170"/>
                    <a:pt x="66" y="170"/>
                  </a:cubicBezTo>
                  <a:cubicBezTo>
                    <a:pt x="66" y="170"/>
                    <a:pt x="66" y="170"/>
                    <a:pt x="66" y="170"/>
                  </a:cubicBezTo>
                  <a:cubicBezTo>
                    <a:pt x="60" y="170"/>
                    <a:pt x="55" y="166"/>
                    <a:pt x="52" y="15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CC3CEB0D-63A7-488A-851F-70434595373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63888" y="5649913"/>
              <a:ext cx="354013" cy="647700"/>
            </a:xfrm>
            <a:custGeom>
              <a:avLst/>
              <a:gdLst>
                <a:gd name="T0" fmla="*/ 0 w 94"/>
                <a:gd name="T1" fmla="*/ 13 h 170"/>
                <a:gd name="T2" fmla="*/ 12 w 94"/>
                <a:gd name="T3" fmla="*/ 0 h 170"/>
                <a:gd name="T4" fmla="*/ 24 w 94"/>
                <a:gd name="T5" fmla="*/ 13 h 170"/>
                <a:gd name="T6" fmla="*/ 24 w 94"/>
                <a:gd name="T7" fmla="*/ 41 h 170"/>
                <a:gd name="T8" fmla="*/ 82 w 94"/>
                <a:gd name="T9" fmla="*/ 0 h 170"/>
                <a:gd name="T10" fmla="*/ 94 w 94"/>
                <a:gd name="T11" fmla="*/ 13 h 170"/>
                <a:gd name="T12" fmla="*/ 83 w 94"/>
                <a:gd name="T13" fmla="*/ 25 h 170"/>
                <a:gd name="T14" fmla="*/ 24 w 94"/>
                <a:gd name="T15" fmla="*/ 101 h 170"/>
                <a:gd name="T16" fmla="*/ 24 w 94"/>
                <a:gd name="T17" fmla="*/ 157 h 170"/>
                <a:gd name="T18" fmla="*/ 12 w 94"/>
                <a:gd name="T19" fmla="*/ 170 h 170"/>
                <a:gd name="T20" fmla="*/ 0 w 94"/>
                <a:gd name="T21" fmla="*/ 157 h 170"/>
                <a:gd name="T22" fmla="*/ 0 w 94"/>
                <a:gd name="T23" fmla="*/ 13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4" h="170">
                  <a:moveTo>
                    <a:pt x="0" y="13"/>
                  </a:moveTo>
                  <a:cubicBezTo>
                    <a:pt x="0" y="6"/>
                    <a:pt x="5" y="0"/>
                    <a:pt x="12" y="0"/>
                  </a:cubicBezTo>
                  <a:cubicBezTo>
                    <a:pt x="19" y="0"/>
                    <a:pt x="24" y="5"/>
                    <a:pt x="24" y="13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37" y="13"/>
                    <a:pt x="64" y="0"/>
                    <a:pt x="82" y="0"/>
                  </a:cubicBezTo>
                  <a:cubicBezTo>
                    <a:pt x="89" y="0"/>
                    <a:pt x="94" y="6"/>
                    <a:pt x="94" y="13"/>
                  </a:cubicBezTo>
                  <a:cubicBezTo>
                    <a:pt x="94" y="20"/>
                    <a:pt x="89" y="24"/>
                    <a:pt x="83" y="25"/>
                  </a:cubicBezTo>
                  <a:cubicBezTo>
                    <a:pt x="51" y="29"/>
                    <a:pt x="24" y="53"/>
                    <a:pt x="24" y="101"/>
                  </a:cubicBezTo>
                  <a:cubicBezTo>
                    <a:pt x="24" y="157"/>
                    <a:pt x="24" y="157"/>
                    <a:pt x="24" y="157"/>
                  </a:cubicBezTo>
                  <a:cubicBezTo>
                    <a:pt x="24" y="164"/>
                    <a:pt x="19" y="170"/>
                    <a:pt x="12" y="170"/>
                  </a:cubicBezTo>
                  <a:cubicBezTo>
                    <a:pt x="5" y="170"/>
                    <a:pt x="0" y="164"/>
                    <a:pt x="0" y="157"/>
                  </a:cubicBez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16" name="Freeform 8">
              <a:extLst>
                <a:ext uri="{FF2B5EF4-FFF2-40B4-BE49-F238E27FC236}">
                  <a16:creationId xmlns:a16="http://schemas.microsoft.com/office/drawing/2014/main" id="{334922AD-8470-4017-85C7-85046F9188E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509963" y="5649913"/>
              <a:ext cx="579438" cy="655638"/>
            </a:xfrm>
            <a:custGeom>
              <a:avLst/>
              <a:gdLst>
                <a:gd name="T0" fmla="*/ 129 w 154"/>
                <a:gd name="T1" fmla="*/ 76 h 172"/>
                <a:gd name="T2" fmla="*/ 77 w 154"/>
                <a:gd name="T3" fmla="*/ 21 h 172"/>
                <a:gd name="T4" fmla="*/ 25 w 154"/>
                <a:gd name="T5" fmla="*/ 76 h 172"/>
                <a:gd name="T6" fmla="*/ 129 w 154"/>
                <a:gd name="T7" fmla="*/ 76 h 172"/>
                <a:gd name="T8" fmla="*/ 81 w 154"/>
                <a:gd name="T9" fmla="*/ 172 h 172"/>
                <a:gd name="T10" fmla="*/ 0 w 154"/>
                <a:gd name="T11" fmla="*/ 86 h 172"/>
                <a:gd name="T12" fmla="*/ 0 w 154"/>
                <a:gd name="T13" fmla="*/ 85 h 172"/>
                <a:gd name="T14" fmla="*/ 78 w 154"/>
                <a:gd name="T15" fmla="*/ 0 h 172"/>
                <a:gd name="T16" fmla="*/ 154 w 154"/>
                <a:gd name="T17" fmla="*/ 83 h 172"/>
                <a:gd name="T18" fmla="*/ 142 w 154"/>
                <a:gd name="T19" fmla="*/ 95 h 172"/>
                <a:gd name="T20" fmla="*/ 25 w 154"/>
                <a:gd name="T21" fmla="*/ 95 h 172"/>
                <a:gd name="T22" fmla="*/ 82 w 154"/>
                <a:gd name="T23" fmla="*/ 150 h 172"/>
                <a:gd name="T24" fmla="*/ 129 w 154"/>
                <a:gd name="T25" fmla="*/ 131 h 172"/>
                <a:gd name="T26" fmla="*/ 136 w 154"/>
                <a:gd name="T27" fmla="*/ 128 h 172"/>
                <a:gd name="T28" fmla="*/ 146 w 154"/>
                <a:gd name="T29" fmla="*/ 139 h 172"/>
                <a:gd name="T30" fmla="*/ 142 w 154"/>
                <a:gd name="T31" fmla="*/ 147 h 172"/>
                <a:gd name="T32" fmla="*/ 81 w 154"/>
                <a:gd name="T33" fmla="*/ 17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4" h="172">
                  <a:moveTo>
                    <a:pt x="129" y="76"/>
                  </a:moveTo>
                  <a:cubicBezTo>
                    <a:pt x="127" y="47"/>
                    <a:pt x="110" y="21"/>
                    <a:pt x="77" y="21"/>
                  </a:cubicBezTo>
                  <a:cubicBezTo>
                    <a:pt x="49" y="21"/>
                    <a:pt x="28" y="44"/>
                    <a:pt x="25" y="76"/>
                  </a:cubicBezTo>
                  <a:lnTo>
                    <a:pt x="129" y="76"/>
                  </a:lnTo>
                  <a:close/>
                  <a:moveTo>
                    <a:pt x="81" y="172"/>
                  </a:moveTo>
                  <a:cubicBezTo>
                    <a:pt x="36" y="172"/>
                    <a:pt x="0" y="137"/>
                    <a:pt x="0" y="86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38"/>
                    <a:pt x="33" y="0"/>
                    <a:pt x="78" y="0"/>
                  </a:cubicBezTo>
                  <a:cubicBezTo>
                    <a:pt x="126" y="0"/>
                    <a:pt x="154" y="40"/>
                    <a:pt x="154" y="83"/>
                  </a:cubicBezTo>
                  <a:cubicBezTo>
                    <a:pt x="154" y="90"/>
                    <a:pt x="148" y="95"/>
                    <a:pt x="142" y="95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28" y="130"/>
                    <a:pt x="53" y="150"/>
                    <a:pt x="82" y="150"/>
                  </a:cubicBezTo>
                  <a:cubicBezTo>
                    <a:pt x="102" y="150"/>
                    <a:pt x="117" y="142"/>
                    <a:pt x="129" y="131"/>
                  </a:cubicBezTo>
                  <a:cubicBezTo>
                    <a:pt x="131" y="130"/>
                    <a:pt x="133" y="128"/>
                    <a:pt x="136" y="128"/>
                  </a:cubicBezTo>
                  <a:cubicBezTo>
                    <a:pt x="142" y="128"/>
                    <a:pt x="146" y="133"/>
                    <a:pt x="146" y="139"/>
                  </a:cubicBezTo>
                  <a:cubicBezTo>
                    <a:pt x="146" y="142"/>
                    <a:pt x="145" y="145"/>
                    <a:pt x="142" y="147"/>
                  </a:cubicBezTo>
                  <a:cubicBezTo>
                    <a:pt x="127" y="162"/>
                    <a:pt x="109" y="172"/>
                    <a:pt x="81" y="17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17" name="Freeform 9">
              <a:extLst>
                <a:ext uri="{FF2B5EF4-FFF2-40B4-BE49-F238E27FC236}">
                  <a16:creationId xmlns:a16="http://schemas.microsoft.com/office/drawing/2014/main" id="{2A58DEF3-B9F5-43D3-AD9F-61C45EDC8B8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503488" y="5649913"/>
              <a:ext cx="547688" cy="655638"/>
            </a:xfrm>
            <a:custGeom>
              <a:avLst/>
              <a:gdLst>
                <a:gd name="T0" fmla="*/ 122 w 146"/>
                <a:gd name="T1" fmla="*/ 107 h 172"/>
                <a:gd name="T2" fmla="*/ 122 w 146"/>
                <a:gd name="T3" fmla="*/ 91 h 172"/>
                <a:gd name="T4" fmla="*/ 74 w 146"/>
                <a:gd name="T5" fmla="*/ 84 h 172"/>
                <a:gd name="T6" fmla="*/ 25 w 146"/>
                <a:gd name="T7" fmla="*/ 118 h 172"/>
                <a:gd name="T8" fmla="*/ 25 w 146"/>
                <a:gd name="T9" fmla="*/ 119 h 172"/>
                <a:gd name="T10" fmla="*/ 67 w 146"/>
                <a:gd name="T11" fmla="*/ 152 h 172"/>
                <a:gd name="T12" fmla="*/ 122 w 146"/>
                <a:gd name="T13" fmla="*/ 107 h 172"/>
                <a:gd name="T14" fmla="*/ 0 w 146"/>
                <a:gd name="T15" fmla="*/ 120 h 172"/>
                <a:gd name="T16" fmla="*/ 0 w 146"/>
                <a:gd name="T17" fmla="*/ 119 h 172"/>
                <a:gd name="T18" fmla="*/ 71 w 146"/>
                <a:gd name="T19" fmla="*/ 66 h 172"/>
                <a:gd name="T20" fmla="*/ 122 w 146"/>
                <a:gd name="T21" fmla="*/ 73 h 172"/>
                <a:gd name="T22" fmla="*/ 122 w 146"/>
                <a:gd name="T23" fmla="*/ 67 h 172"/>
                <a:gd name="T24" fmla="*/ 73 w 146"/>
                <a:gd name="T25" fmla="*/ 22 h 172"/>
                <a:gd name="T26" fmla="*/ 34 w 146"/>
                <a:gd name="T27" fmla="*/ 30 h 172"/>
                <a:gd name="T28" fmla="*/ 30 w 146"/>
                <a:gd name="T29" fmla="*/ 31 h 172"/>
                <a:gd name="T30" fmla="*/ 19 w 146"/>
                <a:gd name="T31" fmla="*/ 20 h 172"/>
                <a:gd name="T32" fmla="*/ 26 w 146"/>
                <a:gd name="T33" fmla="*/ 10 h 172"/>
                <a:gd name="T34" fmla="*/ 75 w 146"/>
                <a:gd name="T35" fmla="*/ 0 h 172"/>
                <a:gd name="T36" fmla="*/ 129 w 146"/>
                <a:gd name="T37" fmla="*/ 19 h 172"/>
                <a:gd name="T38" fmla="*/ 146 w 146"/>
                <a:gd name="T39" fmla="*/ 67 h 172"/>
                <a:gd name="T40" fmla="*/ 146 w 146"/>
                <a:gd name="T41" fmla="*/ 158 h 172"/>
                <a:gd name="T42" fmla="*/ 134 w 146"/>
                <a:gd name="T43" fmla="*/ 170 h 172"/>
                <a:gd name="T44" fmla="*/ 122 w 146"/>
                <a:gd name="T45" fmla="*/ 159 h 172"/>
                <a:gd name="T46" fmla="*/ 122 w 146"/>
                <a:gd name="T47" fmla="*/ 143 h 172"/>
                <a:gd name="T48" fmla="*/ 62 w 146"/>
                <a:gd name="T49" fmla="*/ 172 h 172"/>
                <a:gd name="T50" fmla="*/ 0 w 146"/>
                <a:gd name="T51" fmla="*/ 12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6" h="172">
                  <a:moveTo>
                    <a:pt x="122" y="107"/>
                  </a:moveTo>
                  <a:cubicBezTo>
                    <a:pt x="122" y="91"/>
                    <a:pt x="122" y="91"/>
                    <a:pt x="122" y="91"/>
                  </a:cubicBezTo>
                  <a:cubicBezTo>
                    <a:pt x="110" y="88"/>
                    <a:pt x="94" y="84"/>
                    <a:pt x="74" y="84"/>
                  </a:cubicBezTo>
                  <a:cubicBezTo>
                    <a:pt x="43" y="84"/>
                    <a:pt x="25" y="98"/>
                    <a:pt x="25" y="118"/>
                  </a:cubicBezTo>
                  <a:cubicBezTo>
                    <a:pt x="25" y="119"/>
                    <a:pt x="25" y="119"/>
                    <a:pt x="25" y="119"/>
                  </a:cubicBezTo>
                  <a:cubicBezTo>
                    <a:pt x="25" y="140"/>
                    <a:pt x="45" y="152"/>
                    <a:pt x="67" y="152"/>
                  </a:cubicBezTo>
                  <a:cubicBezTo>
                    <a:pt x="97" y="152"/>
                    <a:pt x="122" y="133"/>
                    <a:pt x="122" y="107"/>
                  </a:cubicBezTo>
                  <a:moveTo>
                    <a:pt x="0" y="120"/>
                  </a:moveTo>
                  <a:cubicBezTo>
                    <a:pt x="0" y="119"/>
                    <a:pt x="0" y="119"/>
                    <a:pt x="0" y="119"/>
                  </a:cubicBezTo>
                  <a:cubicBezTo>
                    <a:pt x="0" y="85"/>
                    <a:pt x="29" y="66"/>
                    <a:pt x="71" y="66"/>
                  </a:cubicBezTo>
                  <a:cubicBezTo>
                    <a:pt x="92" y="66"/>
                    <a:pt x="107" y="69"/>
                    <a:pt x="122" y="73"/>
                  </a:cubicBezTo>
                  <a:cubicBezTo>
                    <a:pt x="122" y="67"/>
                    <a:pt x="122" y="67"/>
                    <a:pt x="122" y="67"/>
                  </a:cubicBezTo>
                  <a:cubicBezTo>
                    <a:pt x="122" y="37"/>
                    <a:pt x="104" y="22"/>
                    <a:pt x="73" y="22"/>
                  </a:cubicBezTo>
                  <a:cubicBezTo>
                    <a:pt x="56" y="22"/>
                    <a:pt x="46" y="24"/>
                    <a:pt x="34" y="30"/>
                  </a:cubicBezTo>
                  <a:cubicBezTo>
                    <a:pt x="33" y="30"/>
                    <a:pt x="31" y="31"/>
                    <a:pt x="30" y="31"/>
                  </a:cubicBezTo>
                  <a:cubicBezTo>
                    <a:pt x="24" y="31"/>
                    <a:pt x="19" y="26"/>
                    <a:pt x="19" y="20"/>
                  </a:cubicBezTo>
                  <a:cubicBezTo>
                    <a:pt x="19" y="15"/>
                    <a:pt x="21" y="12"/>
                    <a:pt x="26" y="10"/>
                  </a:cubicBezTo>
                  <a:cubicBezTo>
                    <a:pt x="42" y="3"/>
                    <a:pt x="54" y="0"/>
                    <a:pt x="75" y="0"/>
                  </a:cubicBezTo>
                  <a:cubicBezTo>
                    <a:pt x="99" y="0"/>
                    <a:pt x="117" y="6"/>
                    <a:pt x="129" y="19"/>
                  </a:cubicBezTo>
                  <a:cubicBezTo>
                    <a:pt x="140" y="30"/>
                    <a:pt x="146" y="46"/>
                    <a:pt x="146" y="67"/>
                  </a:cubicBezTo>
                  <a:cubicBezTo>
                    <a:pt x="146" y="158"/>
                    <a:pt x="146" y="158"/>
                    <a:pt x="146" y="158"/>
                  </a:cubicBezTo>
                  <a:cubicBezTo>
                    <a:pt x="146" y="165"/>
                    <a:pt x="141" y="170"/>
                    <a:pt x="134" y="170"/>
                  </a:cubicBezTo>
                  <a:cubicBezTo>
                    <a:pt x="127" y="170"/>
                    <a:pt x="122" y="165"/>
                    <a:pt x="122" y="159"/>
                  </a:cubicBezTo>
                  <a:cubicBezTo>
                    <a:pt x="122" y="143"/>
                    <a:pt x="122" y="143"/>
                    <a:pt x="122" y="143"/>
                  </a:cubicBezTo>
                  <a:cubicBezTo>
                    <a:pt x="111" y="158"/>
                    <a:pt x="91" y="172"/>
                    <a:pt x="62" y="172"/>
                  </a:cubicBezTo>
                  <a:cubicBezTo>
                    <a:pt x="32" y="172"/>
                    <a:pt x="0" y="154"/>
                    <a:pt x="0" y="12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18" name="Freeform 10">
              <a:extLst>
                <a:ext uri="{FF2B5EF4-FFF2-40B4-BE49-F238E27FC236}">
                  <a16:creationId xmlns:a16="http://schemas.microsoft.com/office/drawing/2014/main" id="{389D5504-A761-45F3-9538-80164363760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-84138" y="5622925"/>
              <a:ext cx="1635125" cy="682625"/>
            </a:xfrm>
            <a:custGeom>
              <a:avLst/>
              <a:gdLst>
                <a:gd name="T0" fmla="*/ 49 w 435"/>
                <a:gd name="T1" fmla="*/ 18 h 179"/>
                <a:gd name="T2" fmla="*/ 17 w 435"/>
                <a:gd name="T3" fmla="*/ 6 h 179"/>
                <a:gd name="T4" fmla="*/ 6 w 435"/>
                <a:gd name="T5" fmla="*/ 37 h 179"/>
                <a:gd name="T6" fmla="*/ 58 w 435"/>
                <a:gd name="T7" fmla="*/ 152 h 179"/>
                <a:gd name="T8" fmla="*/ 92 w 435"/>
                <a:gd name="T9" fmla="*/ 179 h 179"/>
                <a:gd name="T10" fmla="*/ 125 w 435"/>
                <a:gd name="T11" fmla="*/ 152 h 179"/>
                <a:gd name="T12" fmla="*/ 171 w 435"/>
                <a:gd name="T13" fmla="*/ 51 h 179"/>
                <a:gd name="T14" fmla="*/ 178 w 435"/>
                <a:gd name="T15" fmla="*/ 46 h 179"/>
                <a:gd name="T16" fmla="*/ 185 w 435"/>
                <a:gd name="T17" fmla="*/ 54 h 179"/>
                <a:gd name="T18" fmla="*/ 185 w 435"/>
                <a:gd name="T19" fmla="*/ 151 h 179"/>
                <a:gd name="T20" fmla="*/ 209 w 435"/>
                <a:gd name="T21" fmla="*/ 179 h 179"/>
                <a:gd name="T22" fmla="*/ 234 w 435"/>
                <a:gd name="T23" fmla="*/ 151 h 179"/>
                <a:gd name="T24" fmla="*/ 234 w 435"/>
                <a:gd name="T25" fmla="*/ 72 h 179"/>
                <a:gd name="T26" fmla="*/ 260 w 435"/>
                <a:gd name="T27" fmla="*/ 46 h 179"/>
                <a:gd name="T28" fmla="*/ 285 w 435"/>
                <a:gd name="T29" fmla="*/ 72 h 179"/>
                <a:gd name="T30" fmla="*/ 285 w 435"/>
                <a:gd name="T31" fmla="*/ 151 h 179"/>
                <a:gd name="T32" fmla="*/ 310 w 435"/>
                <a:gd name="T33" fmla="*/ 179 h 179"/>
                <a:gd name="T34" fmla="*/ 334 w 435"/>
                <a:gd name="T35" fmla="*/ 151 h 179"/>
                <a:gd name="T36" fmla="*/ 334 w 435"/>
                <a:gd name="T37" fmla="*/ 72 h 179"/>
                <a:gd name="T38" fmla="*/ 360 w 435"/>
                <a:gd name="T39" fmla="*/ 46 h 179"/>
                <a:gd name="T40" fmla="*/ 385 w 435"/>
                <a:gd name="T41" fmla="*/ 72 h 179"/>
                <a:gd name="T42" fmla="*/ 385 w 435"/>
                <a:gd name="T43" fmla="*/ 151 h 179"/>
                <a:gd name="T44" fmla="*/ 410 w 435"/>
                <a:gd name="T45" fmla="*/ 179 h 179"/>
                <a:gd name="T46" fmla="*/ 435 w 435"/>
                <a:gd name="T47" fmla="*/ 151 h 179"/>
                <a:gd name="T48" fmla="*/ 435 w 435"/>
                <a:gd name="T49" fmla="*/ 61 h 179"/>
                <a:gd name="T50" fmla="*/ 375 w 435"/>
                <a:gd name="T51" fmla="*/ 4 h 179"/>
                <a:gd name="T52" fmla="*/ 323 w 435"/>
                <a:gd name="T53" fmla="*/ 26 h 179"/>
                <a:gd name="T54" fmla="*/ 272 w 435"/>
                <a:gd name="T55" fmla="*/ 4 h 179"/>
                <a:gd name="T56" fmla="*/ 223 w 435"/>
                <a:gd name="T57" fmla="*/ 26 h 179"/>
                <a:gd name="T58" fmla="*/ 178 w 435"/>
                <a:gd name="T59" fmla="*/ 4 h 179"/>
                <a:gd name="T60" fmla="*/ 125 w 435"/>
                <a:gd name="T61" fmla="*/ 40 h 179"/>
                <a:gd name="T62" fmla="*/ 92 w 435"/>
                <a:gd name="T63" fmla="*/ 119 h 179"/>
                <a:gd name="T64" fmla="*/ 49 w 435"/>
                <a:gd name="T65" fmla="*/ 18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35" h="179">
                  <a:moveTo>
                    <a:pt x="49" y="18"/>
                  </a:moveTo>
                  <a:cubicBezTo>
                    <a:pt x="43" y="6"/>
                    <a:pt x="30" y="0"/>
                    <a:pt x="17" y="6"/>
                  </a:cubicBezTo>
                  <a:cubicBezTo>
                    <a:pt x="5" y="12"/>
                    <a:pt x="0" y="25"/>
                    <a:pt x="6" y="37"/>
                  </a:cubicBezTo>
                  <a:cubicBezTo>
                    <a:pt x="58" y="152"/>
                    <a:pt x="58" y="152"/>
                    <a:pt x="58" y="152"/>
                  </a:cubicBezTo>
                  <a:cubicBezTo>
                    <a:pt x="67" y="169"/>
                    <a:pt x="75" y="179"/>
                    <a:pt x="92" y="179"/>
                  </a:cubicBezTo>
                  <a:cubicBezTo>
                    <a:pt x="109" y="179"/>
                    <a:pt x="117" y="169"/>
                    <a:pt x="125" y="152"/>
                  </a:cubicBezTo>
                  <a:cubicBezTo>
                    <a:pt x="125" y="152"/>
                    <a:pt x="171" y="52"/>
                    <a:pt x="171" y="51"/>
                  </a:cubicBezTo>
                  <a:cubicBezTo>
                    <a:pt x="172" y="50"/>
                    <a:pt x="173" y="46"/>
                    <a:pt x="178" y="46"/>
                  </a:cubicBezTo>
                  <a:cubicBezTo>
                    <a:pt x="182" y="47"/>
                    <a:pt x="185" y="50"/>
                    <a:pt x="185" y="54"/>
                  </a:cubicBezTo>
                  <a:cubicBezTo>
                    <a:pt x="185" y="151"/>
                    <a:pt x="185" y="151"/>
                    <a:pt x="185" y="151"/>
                  </a:cubicBezTo>
                  <a:cubicBezTo>
                    <a:pt x="185" y="166"/>
                    <a:pt x="193" y="179"/>
                    <a:pt x="209" y="179"/>
                  </a:cubicBezTo>
                  <a:cubicBezTo>
                    <a:pt x="225" y="179"/>
                    <a:pt x="234" y="166"/>
                    <a:pt x="234" y="151"/>
                  </a:cubicBezTo>
                  <a:cubicBezTo>
                    <a:pt x="234" y="72"/>
                    <a:pt x="234" y="72"/>
                    <a:pt x="234" y="72"/>
                  </a:cubicBezTo>
                  <a:cubicBezTo>
                    <a:pt x="234" y="56"/>
                    <a:pt x="245" y="46"/>
                    <a:pt x="260" y="46"/>
                  </a:cubicBezTo>
                  <a:cubicBezTo>
                    <a:pt x="275" y="46"/>
                    <a:pt x="285" y="57"/>
                    <a:pt x="285" y="72"/>
                  </a:cubicBezTo>
                  <a:cubicBezTo>
                    <a:pt x="285" y="151"/>
                    <a:pt x="285" y="151"/>
                    <a:pt x="285" y="151"/>
                  </a:cubicBezTo>
                  <a:cubicBezTo>
                    <a:pt x="285" y="166"/>
                    <a:pt x="294" y="179"/>
                    <a:pt x="310" y="179"/>
                  </a:cubicBezTo>
                  <a:cubicBezTo>
                    <a:pt x="326" y="179"/>
                    <a:pt x="334" y="166"/>
                    <a:pt x="334" y="151"/>
                  </a:cubicBezTo>
                  <a:cubicBezTo>
                    <a:pt x="334" y="72"/>
                    <a:pt x="334" y="72"/>
                    <a:pt x="334" y="72"/>
                  </a:cubicBezTo>
                  <a:cubicBezTo>
                    <a:pt x="334" y="56"/>
                    <a:pt x="345" y="46"/>
                    <a:pt x="360" y="46"/>
                  </a:cubicBezTo>
                  <a:cubicBezTo>
                    <a:pt x="375" y="46"/>
                    <a:pt x="385" y="57"/>
                    <a:pt x="385" y="72"/>
                  </a:cubicBezTo>
                  <a:cubicBezTo>
                    <a:pt x="385" y="151"/>
                    <a:pt x="385" y="151"/>
                    <a:pt x="385" y="151"/>
                  </a:cubicBezTo>
                  <a:cubicBezTo>
                    <a:pt x="385" y="166"/>
                    <a:pt x="394" y="179"/>
                    <a:pt x="410" y="179"/>
                  </a:cubicBezTo>
                  <a:cubicBezTo>
                    <a:pt x="426" y="179"/>
                    <a:pt x="435" y="166"/>
                    <a:pt x="435" y="151"/>
                  </a:cubicBezTo>
                  <a:cubicBezTo>
                    <a:pt x="435" y="61"/>
                    <a:pt x="435" y="61"/>
                    <a:pt x="435" y="61"/>
                  </a:cubicBezTo>
                  <a:cubicBezTo>
                    <a:pt x="435" y="27"/>
                    <a:pt x="408" y="4"/>
                    <a:pt x="375" y="4"/>
                  </a:cubicBezTo>
                  <a:cubicBezTo>
                    <a:pt x="343" y="4"/>
                    <a:pt x="323" y="26"/>
                    <a:pt x="323" y="26"/>
                  </a:cubicBezTo>
                  <a:cubicBezTo>
                    <a:pt x="312" y="12"/>
                    <a:pt x="297" y="4"/>
                    <a:pt x="272" y="4"/>
                  </a:cubicBezTo>
                  <a:cubicBezTo>
                    <a:pt x="246" y="4"/>
                    <a:pt x="223" y="26"/>
                    <a:pt x="223" y="26"/>
                  </a:cubicBezTo>
                  <a:cubicBezTo>
                    <a:pt x="212" y="12"/>
                    <a:pt x="194" y="4"/>
                    <a:pt x="178" y="4"/>
                  </a:cubicBezTo>
                  <a:cubicBezTo>
                    <a:pt x="155" y="4"/>
                    <a:pt x="136" y="14"/>
                    <a:pt x="125" y="40"/>
                  </a:cubicBezTo>
                  <a:cubicBezTo>
                    <a:pt x="92" y="119"/>
                    <a:pt x="92" y="119"/>
                    <a:pt x="92" y="119"/>
                  </a:cubicBezTo>
                  <a:lnTo>
                    <a:pt x="49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19" name="Freeform 11">
              <a:extLst>
                <a:ext uri="{FF2B5EF4-FFF2-40B4-BE49-F238E27FC236}">
                  <a16:creationId xmlns:a16="http://schemas.microsoft.com/office/drawing/2014/main" id="{AE2C2CA5-4BB2-4E68-B3C2-6F779AA486D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097338" y="5649913"/>
              <a:ext cx="149225" cy="157163"/>
            </a:xfrm>
            <a:custGeom>
              <a:avLst/>
              <a:gdLst>
                <a:gd name="T0" fmla="*/ 37 w 40"/>
                <a:gd name="T1" fmla="*/ 20 h 41"/>
                <a:gd name="T2" fmla="*/ 37 w 40"/>
                <a:gd name="T3" fmla="*/ 20 h 41"/>
                <a:gd name="T4" fmla="*/ 20 w 40"/>
                <a:gd name="T5" fmla="*/ 4 h 41"/>
                <a:gd name="T6" fmla="*/ 3 w 40"/>
                <a:gd name="T7" fmla="*/ 20 h 41"/>
                <a:gd name="T8" fmla="*/ 3 w 40"/>
                <a:gd name="T9" fmla="*/ 21 h 41"/>
                <a:gd name="T10" fmla="*/ 20 w 40"/>
                <a:gd name="T11" fmla="*/ 37 h 41"/>
                <a:gd name="T12" fmla="*/ 37 w 40"/>
                <a:gd name="T13" fmla="*/ 20 h 41"/>
                <a:gd name="T14" fmla="*/ 0 w 40"/>
                <a:gd name="T15" fmla="*/ 21 h 41"/>
                <a:gd name="T16" fmla="*/ 0 w 40"/>
                <a:gd name="T17" fmla="*/ 20 h 41"/>
                <a:gd name="T18" fmla="*/ 20 w 40"/>
                <a:gd name="T19" fmla="*/ 0 h 41"/>
                <a:gd name="T20" fmla="*/ 40 w 40"/>
                <a:gd name="T21" fmla="*/ 20 h 41"/>
                <a:gd name="T22" fmla="*/ 40 w 40"/>
                <a:gd name="T23" fmla="*/ 20 h 41"/>
                <a:gd name="T24" fmla="*/ 20 w 40"/>
                <a:gd name="T25" fmla="*/ 41 h 41"/>
                <a:gd name="T26" fmla="*/ 0 w 40"/>
                <a:gd name="T27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41">
                  <a:moveTo>
                    <a:pt x="37" y="20"/>
                  </a:moveTo>
                  <a:cubicBezTo>
                    <a:pt x="37" y="20"/>
                    <a:pt x="37" y="20"/>
                    <a:pt x="37" y="20"/>
                  </a:cubicBezTo>
                  <a:cubicBezTo>
                    <a:pt x="37" y="11"/>
                    <a:pt x="29" y="4"/>
                    <a:pt x="20" y="4"/>
                  </a:cubicBezTo>
                  <a:cubicBezTo>
                    <a:pt x="11" y="4"/>
                    <a:pt x="3" y="11"/>
                    <a:pt x="3" y="20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30"/>
                    <a:pt x="11" y="37"/>
                    <a:pt x="20" y="37"/>
                  </a:cubicBezTo>
                  <a:cubicBezTo>
                    <a:pt x="29" y="37"/>
                    <a:pt x="37" y="30"/>
                    <a:pt x="37" y="20"/>
                  </a:cubicBezTo>
                  <a:moveTo>
                    <a:pt x="0" y="21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32"/>
                    <a:pt x="31" y="41"/>
                    <a:pt x="20" y="41"/>
                  </a:cubicBezTo>
                  <a:cubicBezTo>
                    <a:pt x="8" y="41"/>
                    <a:pt x="0" y="32"/>
                    <a:pt x="0" y="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20" name="Freeform 12">
              <a:extLst>
                <a:ext uri="{FF2B5EF4-FFF2-40B4-BE49-F238E27FC236}">
                  <a16:creationId xmlns:a16="http://schemas.microsoft.com/office/drawing/2014/main" id="{6CF418B7-8CEF-4ACC-8C96-F7807AE1EAB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141788" y="5688013"/>
              <a:ext cx="63500" cy="76200"/>
            </a:xfrm>
            <a:custGeom>
              <a:avLst/>
              <a:gdLst>
                <a:gd name="T0" fmla="*/ 9 w 17"/>
                <a:gd name="T1" fmla="*/ 10 h 20"/>
                <a:gd name="T2" fmla="*/ 12 w 17"/>
                <a:gd name="T3" fmla="*/ 7 h 20"/>
                <a:gd name="T4" fmla="*/ 12 w 17"/>
                <a:gd name="T5" fmla="*/ 7 h 20"/>
                <a:gd name="T6" fmla="*/ 9 w 17"/>
                <a:gd name="T7" fmla="*/ 4 h 20"/>
                <a:gd name="T8" fmla="*/ 5 w 17"/>
                <a:gd name="T9" fmla="*/ 4 h 20"/>
                <a:gd name="T10" fmla="*/ 5 w 17"/>
                <a:gd name="T11" fmla="*/ 10 h 20"/>
                <a:gd name="T12" fmla="*/ 9 w 17"/>
                <a:gd name="T13" fmla="*/ 10 h 20"/>
                <a:gd name="T14" fmla="*/ 0 w 17"/>
                <a:gd name="T15" fmla="*/ 2 h 20"/>
                <a:gd name="T16" fmla="*/ 2 w 17"/>
                <a:gd name="T17" fmla="*/ 0 h 20"/>
                <a:gd name="T18" fmla="*/ 9 w 17"/>
                <a:gd name="T19" fmla="*/ 0 h 20"/>
                <a:gd name="T20" fmla="*/ 15 w 17"/>
                <a:gd name="T21" fmla="*/ 2 h 20"/>
                <a:gd name="T22" fmla="*/ 17 w 17"/>
                <a:gd name="T23" fmla="*/ 7 h 20"/>
                <a:gd name="T24" fmla="*/ 17 w 17"/>
                <a:gd name="T25" fmla="*/ 7 h 20"/>
                <a:gd name="T26" fmla="*/ 13 w 17"/>
                <a:gd name="T27" fmla="*/ 13 h 20"/>
                <a:gd name="T28" fmla="*/ 16 w 17"/>
                <a:gd name="T29" fmla="*/ 17 h 20"/>
                <a:gd name="T30" fmla="*/ 16 w 17"/>
                <a:gd name="T31" fmla="*/ 18 h 20"/>
                <a:gd name="T32" fmla="*/ 14 w 17"/>
                <a:gd name="T33" fmla="*/ 20 h 20"/>
                <a:gd name="T34" fmla="*/ 12 w 17"/>
                <a:gd name="T35" fmla="*/ 19 h 20"/>
                <a:gd name="T36" fmla="*/ 8 w 17"/>
                <a:gd name="T37" fmla="*/ 14 h 20"/>
                <a:gd name="T38" fmla="*/ 5 w 17"/>
                <a:gd name="T39" fmla="*/ 14 h 20"/>
                <a:gd name="T40" fmla="*/ 5 w 17"/>
                <a:gd name="T41" fmla="*/ 18 h 20"/>
                <a:gd name="T42" fmla="*/ 2 w 17"/>
                <a:gd name="T43" fmla="*/ 20 h 20"/>
                <a:gd name="T44" fmla="*/ 0 w 17"/>
                <a:gd name="T45" fmla="*/ 18 h 20"/>
                <a:gd name="T46" fmla="*/ 0 w 17"/>
                <a:gd name="T47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" h="20">
                  <a:moveTo>
                    <a:pt x="9" y="10"/>
                  </a:moveTo>
                  <a:cubicBezTo>
                    <a:pt x="11" y="10"/>
                    <a:pt x="12" y="9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5"/>
                    <a:pt x="11" y="4"/>
                    <a:pt x="9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10"/>
                    <a:pt x="5" y="10"/>
                    <a:pt x="5" y="10"/>
                  </a:cubicBezTo>
                  <a:lnTo>
                    <a:pt x="9" y="10"/>
                  </a:lnTo>
                  <a:close/>
                  <a:moveTo>
                    <a:pt x="0" y="2"/>
                  </a:moveTo>
                  <a:cubicBezTo>
                    <a:pt x="0" y="1"/>
                    <a:pt x="1" y="0"/>
                    <a:pt x="2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4" y="1"/>
                    <a:pt x="15" y="2"/>
                  </a:cubicBezTo>
                  <a:cubicBezTo>
                    <a:pt x="16" y="3"/>
                    <a:pt x="17" y="5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10"/>
                    <a:pt x="15" y="12"/>
                    <a:pt x="13" y="13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8"/>
                    <a:pt x="16" y="18"/>
                  </a:cubicBezTo>
                  <a:cubicBezTo>
                    <a:pt x="16" y="19"/>
                    <a:pt x="15" y="20"/>
                    <a:pt x="14" y="20"/>
                  </a:cubicBezTo>
                  <a:cubicBezTo>
                    <a:pt x="13" y="20"/>
                    <a:pt x="13" y="20"/>
                    <a:pt x="12" y="19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9"/>
                    <a:pt x="4" y="20"/>
                    <a:pt x="2" y="20"/>
                  </a:cubicBezTo>
                  <a:cubicBezTo>
                    <a:pt x="1" y="20"/>
                    <a:pt x="0" y="19"/>
                    <a:pt x="0" y="18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A6945510-9B71-4377-A2F9-71426E32479D}"/>
              </a:ext>
            </a:extLst>
          </p:cNvPr>
          <p:cNvSpPr txBox="1"/>
          <p:nvPr userDrawn="1"/>
        </p:nvSpPr>
        <p:spPr bwMode="white">
          <a:xfrm>
            <a:off x="11490941" y="6388099"/>
            <a:ext cx="437990" cy="3651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r">
              <a:lnSpc>
                <a:spcPct val="90000"/>
              </a:lnSpc>
            </a:pPr>
            <a:fld id="{7A51DB15-7364-4F0B-A3A0-1309F8830053}" type="slidenum">
              <a:rPr lang="en-US" sz="800" b="0" i="0" smtClean="0">
                <a:solidFill>
                  <a:schemeClr val="bg1"/>
                </a:solidFill>
                <a:latin typeface="Calibri" panose="020F0502020204030204" pitchFamily="34" charset="0"/>
              </a:rPr>
              <a:pPr algn="r">
                <a:lnSpc>
                  <a:spcPct val="90000"/>
                </a:lnSpc>
              </a:pPr>
              <a:t>‹#›</a:t>
            </a:fld>
            <a:endParaRPr lang="en-US" b="0" i="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9215FFC-C666-4D82-B2D8-6E34FBA38A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223470"/>
            <a:ext cx="6094413" cy="1034129"/>
          </a:xfrm>
          <a:solidFill>
            <a:schemeClr val="bg1">
              <a:alpha val="90000"/>
            </a:schemeClr>
          </a:solidFill>
        </p:spPr>
        <p:txBody>
          <a:bodyPr wrap="square" lIns="576072" tIns="182880" rIns="457200" bIns="457200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2A4C07D5-4CD5-43B7-8FFA-FD7A502CF0F7}"/>
              </a:ext>
            </a:extLst>
          </p:cNvPr>
          <p:cNvSpPr>
            <a:spLocks noGrp="1"/>
          </p:cNvSpPr>
          <p:nvPr>
            <p:ph type="subTitle" idx="10"/>
          </p:nvPr>
        </p:nvSpPr>
        <p:spPr>
          <a:xfrm>
            <a:off x="592867" y="811830"/>
            <a:ext cx="5361244" cy="247743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 b="0" i="0">
                <a:solidFill>
                  <a:schemeClr val="accent4"/>
                </a:solidFill>
                <a:latin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D41D1FF-CD74-4066-90E2-A98516D87B6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600200"/>
            <a:ext cx="6094413" cy="4572000"/>
          </a:xfrm>
          <a:gradFill>
            <a:gsLst>
              <a:gs pos="98000">
                <a:schemeClr val="accent2">
                  <a:alpha val="90000"/>
                </a:schemeClr>
              </a:gs>
              <a:gs pos="98000">
                <a:schemeClr val="accent1"/>
              </a:gs>
            </a:gsLst>
            <a:lin ang="5400000" scaled="1"/>
          </a:gradFill>
        </p:spPr>
        <p:txBody>
          <a:bodyPr lIns="594360" tIns="457200" rIns="457200" bIns="457200"/>
          <a:lstStyle>
            <a:lvl1pP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  <a:lvl6pPr>
              <a:buClrTx/>
              <a:defRPr>
                <a:solidFill>
                  <a:schemeClr val="bg1"/>
                </a:solidFill>
              </a:defRPr>
            </a:lvl6pPr>
            <a:lvl7pPr>
              <a:buClrTx/>
              <a:defRPr>
                <a:solidFill>
                  <a:schemeClr val="bg1"/>
                </a:solidFill>
              </a:defRPr>
            </a:lvl7pPr>
            <a:lvl8pPr>
              <a:buClrTx/>
              <a:defRPr>
                <a:solidFill>
                  <a:schemeClr val="bg1"/>
                </a:solidFill>
              </a:defRPr>
            </a:lvl8pPr>
            <a:lvl9pPr>
              <a:buClrTx/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r>
              <a:rPr lang="en-US"/>
              <a:t>Sixth level</a:t>
            </a:r>
          </a:p>
          <a:p>
            <a:pPr lvl="6"/>
            <a:r>
              <a:rPr lang="en-US"/>
              <a:t>Seventh level</a:t>
            </a:r>
          </a:p>
          <a:p>
            <a:pPr lvl="7"/>
            <a:r>
              <a:rPr lang="en-US"/>
              <a:t>Eighth level</a:t>
            </a:r>
          </a:p>
          <a:p>
            <a:pPr lvl="8"/>
            <a:r>
              <a:rPr lang="en-US"/>
              <a:t>Ninth level</a:t>
            </a:r>
          </a:p>
        </p:txBody>
      </p:sp>
    </p:spTree>
    <p:extLst>
      <p:ext uri="{BB962C8B-B14F-4D97-AF65-F5344CB8AC3E}">
        <p14:creationId xmlns:p14="http://schemas.microsoft.com/office/powerpoint/2010/main" val="27613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-Content Balanc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B6A9629E-98B5-43F5-8323-C894B734208A}"/>
              </a:ext>
            </a:extLst>
          </p:cNvPr>
          <p:cNvSpPr txBox="1"/>
          <p:nvPr userDrawn="1"/>
        </p:nvSpPr>
        <p:spPr>
          <a:xfrm>
            <a:off x="11490941" y="6388099"/>
            <a:ext cx="437990" cy="3651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r">
              <a:lnSpc>
                <a:spcPct val="90000"/>
              </a:lnSpc>
            </a:pPr>
            <a:fld id="{7A51DB15-7364-4F0B-A3A0-1309F8830053}" type="slidenum">
              <a:rPr lang="en-US" sz="800" b="0" i="0" smtClean="0">
                <a:latin typeface="Calibri" panose="020F0502020204030204" pitchFamily="34" charset="0"/>
              </a:rPr>
              <a:pPr algn="r">
                <a:lnSpc>
                  <a:spcPct val="90000"/>
                </a:lnSpc>
              </a:pPr>
              <a:t>‹#›</a:t>
            </a:fld>
            <a:endParaRPr lang="en-US" b="0" i="0" dirty="0">
              <a:latin typeface="Calibri" panose="020F050202020403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000E4C6-16B5-49A9-898A-3B53C5AB06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38535540-CB20-4CD5-9F73-DB64F5A49CD3}"/>
              </a:ext>
            </a:extLst>
          </p:cNvPr>
          <p:cNvSpPr>
            <a:spLocks noGrp="1"/>
          </p:cNvSpPr>
          <p:nvPr>
            <p:ph type="subTitle" idx="10"/>
          </p:nvPr>
        </p:nvSpPr>
        <p:spPr>
          <a:xfrm>
            <a:off x="592866" y="811830"/>
            <a:ext cx="10962687" cy="247743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 b="0" i="0">
                <a:solidFill>
                  <a:schemeClr val="accent4"/>
                </a:solidFill>
                <a:latin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7AF420A-ED2C-4AD1-A28B-EB26178557D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-1" y="1600200"/>
            <a:ext cx="5893593" cy="4572000"/>
          </a:xfrm>
        </p:spPr>
        <p:txBody>
          <a:bodyPr lIns="594360"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400"/>
            </a:lvl7pPr>
            <a:lvl8pPr>
              <a:defRPr sz="12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r>
              <a:rPr lang="en-US"/>
              <a:t>Sixth level</a:t>
            </a:r>
          </a:p>
          <a:p>
            <a:pPr lvl="6"/>
            <a:r>
              <a:rPr lang="en-US"/>
              <a:t>Seventh level</a:t>
            </a:r>
          </a:p>
          <a:p>
            <a:pPr lvl="7"/>
            <a:r>
              <a:rPr lang="en-US"/>
              <a:t>Eighth level</a:t>
            </a:r>
          </a:p>
          <a:p>
            <a:pPr lvl="8"/>
            <a:r>
              <a:rPr lang="en-US"/>
              <a:t>Ninth level</a:t>
            </a:r>
          </a:p>
          <a:p>
            <a:pPr lvl="5"/>
            <a:endParaRPr lang="en-US"/>
          </a:p>
        </p:txBody>
      </p:sp>
      <p:sp>
        <p:nvSpPr>
          <p:cNvPr id="12" name="Content Placeholder 3">
            <a:extLst>
              <a:ext uri="{FF2B5EF4-FFF2-40B4-BE49-F238E27FC236}">
                <a16:creationId xmlns:a16="http://schemas.microsoft.com/office/drawing/2014/main" id="{CD860A49-A98C-4F0E-AB34-4E13B89D5EBC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6321287" y="1600200"/>
            <a:ext cx="5867538" cy="4572000"/>
          </a:xfrm>
        </p:spPr>
        <p:txBody>
          <a:bodyPr lIns="0" rIns="594360"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400"/>
            </a:lvl7pPr>
            <a:lvl8pPr>
              <a:defRPr sz="12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r>
              <a:rPr lang="en-US"/>
              <a:t>Sixth level</a:t>
            </a:r>
          </a:p>
          <a:p>
            <a:pPr lvl="6"/>
            <a:r>
              <a:rPr lang="en-US"/>
              <a:t>Seventh level</a:t>
            </a:r>
          </a:p>
          <a:p>
            <a:pPr lvl="7"/>
            <a:r>
              <a:rPr lang="en-US"/>
              <a:t> Eighth level</a:t>
            </a:r>
          </a:p>
          <a:p>
            <a:pPr lvl="8"/>
            <a:r>
              <a:rPr lang="en-US"/>
              <a:t>Ninth level</a:t>
            </a:r>
          </a:p>
        </p:txBody>
      </p:sp>
    </p:spTree>
    <p:extLst>
      <p:ext uri="{BB962C8B-B14F-4D97-AF65-F5344CB8AC3E}">
        <p14:creationId xmlns:p14="http://schemas.microsoft.com/office/powerpoint/2010/main" val="2531991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-Content Balanced – Col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D034FA3F-D529-4D8B-B6EC-A8341FCAF67E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 bwMode="ltGray">
          <a:xfrm>
            <a:off x="0" y="1600201"/>
            <a:ext cx="5893593" cy="4572000"/>
          </a:xfrm>
          <a:gradFill>
            <a:gsLst>
              <a:gs pos="0">
                <a:schemeClr val="accent4"/>
              </a:gs>
              <a:gs pos="98000">
                <a:schemeClr val="accent4"/>
              </a:gs>
              <a:gs pos="98000">
                <a:schemeClr val="accent6"/>
              </a:gs>
            </a:gsLst>
            <a:lin ang="5400000" scaled="1"/>
          </a:gradFill>
        </p:spPr>
        <p:txBody>
          <a:bodyPr vert="horz" lIns="594360" tIns="457200" rIns="457200" bIns="457200" rtlCol="0">
            <a:noAutofit/>
          </a:bodyPr>
          <a:lstStyle>
            <a:lvl1pPr>
              <a:spcBef>
                <a:spcPts val="1200"/>
              </a:spcBef>
              <a:defRPr lang="en-US" sz="1800" dirty="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lang="en-US" sz="1600" dirty="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lang="en-US" sz="1400" dirty="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lang="en-US" sz="1200" dirty="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lang="en-US" sz="1200" dirty="0">
                <a:solidFill>
                  <a:schemeClr val="bg1"/>
                </a:solidFill>
              </a:defRPr>
            </a:lvl5pPr>
            <a:lvl6pPr>
              <a:buClrTx/>
              <a:defRPr sz="1800">
                <a:solidFill>
                  <a:schemeClr val="bg1"/>
                </a:solidFill>
              </a:defRPr>
            </a:lvl6pPr>
            <a:lvl7pPr>
              <a:buClrTx/>
              <a:defRPr sz="1400">
                <a:solidFill>
                  <a:schemeClr val="bg1"/>
                </a:solidFill>
              </a:defRPr>
            </a:lvl7pPr>
            <a:lvl8pPr>
              <a:buClrTx/>
              <a:defRPr sz="1200">
                <a:solidFill>
                  <a:schemeClr val="bg1"/>
                </a:solidFill>
              </a:defRPr>
            </a:lvl8pPr>
            <a:lvl9pPr>
              <a:buClrTx/>
              <a:defRPr sz="18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r>
              <a:rPr lang="en-US"/>
              <a:t>Sixth level</a:t>
            </a:r>
          </a:p>
          <a:p>
            <a:pPr lvl="6"/>
            <a:r>
              <a:rPr lang="en-US"/>
              <a:t> Seventh level</a:t>
            </a:r>
          </a:p>
          <a:p>
            <a:pPr lvl="7"/>
            <a:r>
              <a:rPr lang="en-US"/>
              <a:t>Eighth level</a:t>
            </a:r>
          </a:p>
          <a:p>
            <a:pPr lvl="8"/>
            <a:r>
              <a:rPr lang="en-US"/>
              <a:t>Ninth level</a:t>
            </a:r>
          </a:p>
        </p:txBody>
      </p:sp>
      <p:sp>
        <p:nvSpPr>
          <p:cNvPr id="72" name="Content Placeholder 17">
            <a:extLst>
              <a:ext uri="{FF2B5EF4-FFF2-40B4-BE49-F238E27FC236}">
                <a16:creationId xmlns:a16="http://schemas.microsoft.com/office/drawing/2014/main" id="{A0456ED3-FDC5-4E29-B939-E35EA08477CA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 bwMode="ltGray">
          <a:xfrm>
            <a:off x="6323381" y="1600201"/>
            <a:ext cx="5865445" cy="4572000"/>
          </a:xfrm>
          <a:gradFill>
            <a:gsLst>
              <a:gs pos="0">
                <a:schemeClr val="accent1"/>
              </a:gs>
              <a:gs pos="98000">
                <a:schemeClr val="accent1"/>
              </a:gs>
              <a:gs pos="98000">
                <a:schemeClr val="accent3"/>
              </a:gs>
            </a:gsLst>
            <a:lin ang="5400000" scaled="1"/>
          </a:gradFill>
        </p:spPr>
        <p:txBody>
          <a:bodyPr lIns="457200" tIns="457200" rIns="594360"/>
          <a:lstStyle>
            <a:lvl1pPr>
              <a:spcBef>
                <a:spcPts val="1200"/>
              </a:spcBef>
              <a:defRPr sz="180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6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4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2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200">
                <a:solidFill>
                  <a:schemeClr val="bg1"/>
                </a:solidFill>
              </a:defRPr>
            </a:lvl5pPr>
            <a:lvl6pPr>
              <a:buClrTx/>
              <a:defRPr>
                <a:solidFill>
                  <a:schemeClr val="bg1"/>
                </a:solidFill>
              </a:defRPr>
            </a:lvl6pPr>
            <a:lvl7pPr>
              <a:buClrTx/>
              <a:defRPr>
                <a:solidFill>
                  <a:schemeClr val="bg1"/>
                </a:solidFill>
              </a:defRPr>
            </a:lvl7pPr>
            <a:lvl8pPr>
              <a:buClrTx/>
              <a:defRPr>
                <a:solidFill>
                  <a:schemeClr val="bg1"/>
                </a:solidFill>
              </a:defRPr>
            </a:lvl8pPr>
            <a:lvl9pPr>
              <a:buClrTx/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r>
              <a:rPr lang="en-US"/>
              <a:t>Sixth level</a:t>
            </a:r>
          </a:p>
          <a:p>
            <a:pPr lvl="6"/>
            <a:r>
              <a:rPr lang="en-US"/>
              <a:t>Seventh level</a:t>
            </a:r>
          </a:p>
          <a:p>
            <a:pPr lvl="7"/>
            <a:r>
              <a:rPr lang="en-US"/>
              <a:t>Eighth level</a:t>
            </a:r>
          </a:p>
          <a:p>
            <a:pPr lvl="8"/>
            <a:r>
              <a:rPr lang="en-US"/>
              <a:t>Ninth level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6A9629E-98B5-43F5-8323-C894B734208A}"/>
              </a:ext>
            </a:extLst>
          </p:cNvPr>
          <p:cNvSpPr txBox="1"/>
          <p:nvPr userDrawn="1"/>
        </p:nvSpPr>
        <p:spPr>
          <a:xfrm>
            <a:off x="11490941" y="6388099"/>
            <a:ext cx="437990" cy="3651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r">
              <a:lnSpc>
                <a:spcPct val="90000"/>
              </a:lnSpc>
            </a:pPr>
            <a:fld id="{7A51DB15-7364-4F0B-A3A0-1309F8830053}" type="slidenum">
              <a:rPr lang="en-US" sz="800" b="0" i="0" smtClean="0">
                <a:latin typeface="Calibri" panose="020F0502020204030204" pitchFamily="34" charset="0"/>
              </a:rPr>
              <a:pPr algn="r">
                <a:lnSpc>
                  <a:spcPct val="90000"/>
                </a:lnSpc>
              </a:pPr>
              <a:t>‹#›</a:t>
            </a:fld>
            <a:endParaRPr lang="en-US" b="0" i="0" dirty="0">
              <a:latin typeface="Calibri" panose="020F050202020403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000E4C6-16B5-49A9-898A-3B53C5AB06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38535540-CB20-4CD5-9F73-DB64F5A49CD3}"/>
              </a:ext>
            </a:extLst>
          </p:cNvPr>
          <p:cNvSpPr>
            <a:spLocks noGrp="1"/>
          </p:cNvSpPr>
          <p:nvPr>
            <p:ph type="subTitle" idx="10"/>
          </p:nvPr>
        </p:nvSpPr>
        <p:spPr>
          <a:xfrm>
            <a:off x="592866" y="811830"/>
            <a:ext cx="10962687" cy="247743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 b="0" i="0">
                <a:solidFill>
                  <a:schemeClr val="accent4"/>
                </a:solidFill>
                <a:latin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211706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D034FA3F-D529-4D8B-B6EC-A8341FCAF67E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 bwMode="gray">
          <a:xfrm>
            <a:off x="1" y="1600201"/>
            <a:ext cx="5866360" cy="4572000"/>
          </a:xfrm>
          <a:solidFill>
            <a:schemeClr val="bg2"/>
          </a:solidFill>
        </p:spPr>
        <p:txBody>
          <a:bodyPr lIns="594360" tIns="1371600" rIns="548640"/>
          <a:lstStyle>
            <a:lvl1pPr>
              <a:spcBef>
                <a:spcPts val="2400"/>
              </a:spcBef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400"/>
            </a:lvl7pPr>
            <a:lvl8pPr>
              <a:defRPr sz="12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r>
              <a:rPr lang="en-US"/>
              <a:t>Sixth level</a:t>
            </a:r>
          </a:p>
          <a:p>
            <a:pPr lvl="6"/>
            <a:r>
              <a:rPr lang="en-US"/>
              <a:t>Seventh level</a:t>
            </a:r>
          </a:p>
          <a:p>
            <a:pPr lvl="7"/>
            <a:r>
              <a:rPr lang="en-US"/>
              <a:t>Eighth level</a:t>
            </a:r>
          </a:p>
          <a:p>
            <a:pPr lvl="8"/>
            <a:r>
              <a:rPr lang="en-US"/>
              <a:t>Ninth level</a:t>
            </a:r>
          </a:p>
          <a:p>
            <a:pPr lvl="4"/>
            <a:endParaRPr lang="en-US"/>
          </a:p>
        </p:txBody>
      </p:sp>
      <p:sp>
        <p:nvSpPr>
          <p:cNvPr id="72" name="Content Placeholder 17">
            <a:extLst>
              <a:ext uri="{FF2B5EF4-FFF2-40B4-BE49-F238E27FC236}">
                <a16:creationId xmlns:a16="http://schemas.microsoft.com/office/drawing/2014/main" id="{A0456ED3-FDC5-4E29-B939-E35EA08477CA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 bwMode="gray">
          <a:xfrm>
            <a:off x="6323381" y="1600201"/>
            <a:ext cx="5865445" cy="4572000"/>
          </a:xfrm>
          <a:solidFill>
            <a:schemeClr val="bg2"/>
          </a:solidFill>
        </p:spPr>
        <p:txBody>
          <a:bodyPr lIns="548640" tIns="1371600" rIns="548640"/>
          <a:lstStyle>
            <a:lvl1pPr>
              <a:spcBef>
                <a:spcPts val="2400"/>
              </a:spcBef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400"/>
            </a:lvl7pPr>
            <a:lvl8pPr>
              <a:defRPr sz="12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r>
              <a:rPr lang="en-US"/>
              <a:t>Sixth level</a:t>
            </a:r>
          </a:p>
          <a:p>
            <a:pPr lvl="6"/>
            <a:r>
              <a:rPr lang="en-US"/>
              <a:t> Seventh level</a:t>
            </a:r>
          </a:p>
          <a:p>
            <a:pPr lvl="7"/>
            <a:r>
              <a:rPr lang="en-US"/>
              <a:t> Eighth level</a:t>
            </a:r>
          </a:p>
          <a:p>
            <a:pPr lvl="8"/>
            <a:r>
              <a:rPr lang="en-US"/>
              <a:t>Ninth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8337636-71A7-4831-B382-F842B3A2949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 bwMode="gray">
          <a:xfrm>
            <a:off x="0" y="1806122"/>
            <a:ext cx="5637213" cy="911225"/>
          </a:xfrm>
          <a:gradFill>
            <a:gsLst>
              <a:gs pos="8000">
                <a:schemeClr val="accent6"/>
              </a:gs>
              <a:gs pos="8000">
                <a:schemeClr val="accent4"/>
              </a:gs>
              <a:gs pos="0">
                <a:schemeClr val="accent6"/>
              </a:gs>
              <a:gs pos="100000">
                <a:schemeClr val="accent4"/>
              </a:gs>
            </a:gsLst>
            <a:lin ang="13500000" scaled="0"/>
          </a:gradFill>
        </p:spPr>
        <p:txBody>
          <a:bodyPr vert="horz" lIns="594360" tIns="91440" rIns="457200" bIns="91440" rtlCol="0" anchor="ctr">
            <a:noAutofit/>
          </a:bodyPr>
          <a:lstStyle>
            <a:lvl1pPr>
              <a:defRPr lang="en-US"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78A74DE7-78E3-4ECA-9661-D73FBD37E48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 bwMode="gray">
          <a:xfrm>
            <a:off x="6551613" y="1806122"/>
            <a:ext cx="5637212" cy="911225"/>
          </a:xfrm>
          <a:gradFill>
            <a:gsLst>
              <a:gs pos="100000">
                <a:schemeClr val="accent3"/>
              </a:gs>
              <a:gs pos="92000">
                <a:schemeClr val="accent1"/>
              </a:gs>
              <a:gs pos="92000">
                <a:schemeClr val="accent3"/>
              </a:gs>
              <a:gs pos="6000">
                <a:schemeClr val="accent1"/>
              </a:gs>
            </a:gsLst>
            <a:lin ang="2700000" scaled="0"/>
          </a:gradFill>
        </p:spPr>
        <p:txBody>
          <a:bodyPr vert="horz" lIns="338328" tIns="91440" rIns="612648" bIns="91440" rtlCol="0" anchor="ctr">
            <a:noAutofit/>
          </a:bodyPr>
          <a:lstStyle>
            <a:lvl1pPr>
              <a:defRPr lang="en-US"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92176E5-FE3D-4EA5-BF24-8ABF8BFBF668}"/>
              </a:ext>
            </a:extLst>
          </p:cNvPr>
          <p:cNvSpPr txBox="1"/>
          <p:nvPr userDrawn="1"/>
        </p:nvSpPr>
        <p:spPr>
          <a:xfrm>
            <a:off x="11490941" y="6388099"/>
            <a:ext cx="437990" cy="3651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r">
              <a:lnSpc>
                <a:spcPct val="90000"/>
              </a:lnSpc>
            </a:pPr>
            <a:fld id="{7A51DB15-7364-4F0B-A3A0-1309F8830053}" type="slidenum">
              <a:rPr lang="en-US" sz="800" b="0" i="0" smtClean="0">
                <a:latin typeface="Calibri" panose="020F0502020204030204" pitchFamily="34" charset="0"/>
              </a:rPr>
              <a:pPr algn="r">
                <a:lnSpc>
                  <a:spcPct val="90000"/>
                </a:lnSpc>
              </a:pPr>
              <a:t>‹#›</a:t>
            </a:fld>
            <a:endParaRPr lang="en-US" b="0" i="0" dirty="0">
              <a:latin typeface="Calibri" panose="020F050202020403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6A1FE0B-90B1-4BED-9AA5-6DC9F6424E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D541C7AA-97CA-4F96-9506-F144DA2CD8E2}"/>
              </a:ext>
            </a:extLst>
          </p:cNvPr>
          <p:cNvSpPr>
            <a:spLocks noGrp="1"/>
          </p:cNvSpPr>
          <p:nvPr>
            <p:ph type="subTitle" idx="10"/>
          </p:nvPr>
        </p:nvSpPr>
        <p:spPr>
          <a:xfrm>
            <a:off x="592866" y="811830"/>
            <a:ext cx="10962687" cy="247743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 b="0" i="0">
                <a:solidFill>
                  <a:schemeClr val="accent4"/>
                </a:solidFill>
                <a:latin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371827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Dynamic –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A9E4CD6E-324F-4BEC-884B-D217C07BF39E}"/>
              </a:ext>
            </a:extLst>
          </p:cNvPr>
          <p:cNvSpPr txBox="1"/>
          <p:nvPr userDrawn="1"/>
        </p:nvSpPr>
        <p:spPr>
          <a:xfrm>
            <a:off x="11490941" y="6388099"/>
            <a:ext cx="437990" cy="3651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r">
              <a:lnSpc>
                <a:spcPct val="90000"/>
              </a:lnSpc>
            </a:pPr>
            <a:fld id="{7A51DB15-7364-4F0B-A3A0-1309F8830053}" type="slidenum">
              <a:rPr lang="en-US" sz="800" b="0" i="0" smtClean="0">
                <a:latin typeface="Calibri" panose="020F0502020204030204" pitchFamily="34" charset="0"/>
              </a:rPr>
              <a:pPr algn="r">
                <a:lnSpc>
                  <a:spcPct val="90000"/>
                </a:lnSpc>
              </a:pPr>
              <a:t>‹#›</a:t>
            </a:fld>
            <a:endParaRPr lang="en-US" b="0" i="0" dirty="0">
              <a:latin typeface="Calibri" panose="020F050202020403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346AD2E-9306-49E7-A98B-7D26E458C2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wrap="none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577AE2CA-1B34-4F04-BD7F-F624F20E94FB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3351213" y="1600200"/>
            <a:ext cx="8229600" cy="457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551435C2-3F7C-4835-8DB0-71E2C00537CF}"/>
              </a:ext>
            </a:extLst>
          </p:cNvPr>
          <p:cNvSpPr>
            <a:spLocks noGrp="1"/>
          </p:cNvSpPr>
          <p:nvPr>
            <p:ph type="subTitle" idx="10"/>
          </p:nvPr>
        </p:nvSpPr>
        <p:spPr>
          <a:xfrm>
            <a:off x="592866" y="811830"/>
            <a:ext cx="10962687" cy="247743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 b="0" i="0">
                <a:solidFill>
                  <a:schemeClr val="accent4"/>
                </a:solidFill>
                <a:latin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30FD232-93CB-4B54-A933-93C11B099F7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0" y="1600200"/>
            <a:ext cx="2894013" cy="4572000"/>
          </a:xfrm>
          <a:gradFill>
            <a:gsLst>
              <a:gs pos="0">
                <a:schemeClr val="accent2"/>
              </a:gs>
              <a:gs pos="98000">
                <a:schemeClr val="accent2"/>
              </a:gs>
              <a:gs pos="98000">
                <a:schemeClr val="accent1"/>
              </a:gs>
              <a:gs pos="100000">
                <a:schemeClr val="accent1"/>
              </a:gs>
            </a:gsLst>
            <a:lin ang="5400000" scaled="1"/>
          </a:gradFill>
        </p:spPr>
        <p:txBody>
          <a:bodyPr lIns="594360" tIns="457200" rIns="457200" bIns="457200"/>
          <a:lstStyle>
            <a:lvl1pPr>
              <a:defRPr sz="1600">
                <a:solidFill>
                  <a:schemeClr val="bg1"/>
                </a:solidFill>
              </a:defRPr>
            </a:lvl1pPr>
            <a:lvl2pPr marL="171450" indent="-171450"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 marL="342900" indent="-171450">
              <a:buClr>
                <a:schemeClr val="bg1"/>
              </a:buClr>
              <a:defRPr sz="1200">
                <a:solidFill>
                  <a:schemeClr val="bg1"/>
                </a:solidFill>
              </a:defRPr>
            </a:lvl3pPr>
            <a:lvl4pPr marL="514350" indent="-171450">
              <a:buClr>
                <a:schemeClr val="bg1"/>
              </a:buClr>
              <a:defRPr sz="1100">
                <a:solidFill>
                  <a:schemeClr val="bg1"/>
                </a:solidFill>
              </a:defRPr>
            </a:lvl4pPr>
            <a:lvl5pPr marL="742950" indent="-171450">
              <a:buClr>
                <a:schemeClr val="bg1"/>
              </a:buClr>
              <a:defRPr sz="1100">
                <a:solidFill>
                  <a:schemeClr val="bg1"/>
                </a:solidFill>
              </a:defRPr>
            </a:lvl5pPr>
            <a:lvl6pPr>
              <a:buClr>
                <a:schemeClr val="bg1"/>
              </a:buClr>
              <a:defRPr sz="1800">
                <a:solidFill>
                  <a:schemeClr val="bg1"/>
                </a:solidFill>
              </a:defRPr>
            </a:lvl6pPr>
            <a:lvl7pPr>
              <a:buClr>
                <a:schemeClr val="bg1"/>
              </a:buClr>
              <a:defRPr sz="1400">
                <a:solidFill>
                  <a:schemeClr val="bg1"/>
                </a:solidFill>
              </a:defRPr>
            </a:lvl7pPr>
            <a:lvl8pPr>
              <a:buClrTx/>
              <a:defRPr sz="1200">
                <a:solidFill>
                  <a:schemeClr val="bg1"/>
                </a:solidFill>
              </a:defRPr>
            </a:lvl8pPr>
            <a:lvl9pPr>
              <a:buClrTx/>
              <a:defRPr sz="18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r>
              <a:rPr lang="en-US"/>
              <a:t>Sixth level</a:t>
            </a:r>
          </a:p>
          <a:p>
            <a:pPr lvl="6"/>
            <a:r>
              <a:rPr lang="en-US"/>
              <a:t>Seventh level</a:t>
            </a:r>
          </a:p>
          <a:p>
            <a:pPr lvl="7"/>
            <a:r>
              <a:rPr lang="en-US"/>
              <a:t>Eighth level</a:t>
            </a:r>
          </a:p>
          <a:p>
            <a:pPr lvl="8"/>
            <a:r>
              <a:rPr lang="en-US"/>
              <a:t>Ninth level</a:t>
            </a:r>
          </a:p>
        </p:txBody>
      </p:sp>
    </p:spTree>
    <p:extLst>
      <p:ext uri="{BB962C8B-B14F-4D97-AF65-F5344CB8AC3E}">
        <p14:creationId xmlns:p14="http://schemas.microsoft.com/office/powerpoint/2010/main" val="1208313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Dynamic –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460DEEA-0331-45ED-8943-6F9E74884092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608013" y="1600200"/>
            <a:ext cx="8229600" cy="4572000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r>
              <a:rPr lang="en-US"/>
              <a:t>Sixth level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DE1D12F-78DF-4A32-BDDB-1E22FB9CA5D0}"/>
              </a:ext>
            </a:extLst>
          </p:cNvPr>
          <p:cNvSpPr txBox="1"/>
          <p:nvPr userDrawn="1"/>
        </p:nvSpPr>
        <p:spPr>
          <a:xfrm>
            <a:off x="11490941" y="6388099"/>
            <a:ext cx="437990" cy="3651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r">
              <a:lnSpc>
                <a:spcPct val="90000"/>
              </a:lnSpc>
            </a:pPr>
            <a:fld id="{7A51DB15-7364-4F0B-A3A0-1309F8830053}" type="slidenum">
              <a:rPr lang="en-US" sz="800" b="0" i="0" smtClean="0">
                <a:latin typeface="Calibri" panose="020F0502020204030204" pitchFamily="34" charset="0"/>
              </a:rPr>
              <a:pPr algn="r">
                <a:lnSpc>
                  <a:spcPct val="90000"/>
                </a:lnSpc>
              </a:pPr>
              <a:t>‹#›</a:t>
            </a:fld>
            <a:endParaRPr lang="en-US" b="0" i="0" dirty="0">
              <a:latin typeface="Calibri" panose="020F050202020403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92A934A-AC6B-460C-9C93-B13CF6B626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wrap="none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F6F5131D-84AE-4294-83A1-243FE1C81A8A}"/>
              </a:ext>
            </a:extLst>
          </p:cNvPr>
          <p:cNvSpPr>
            <a:spLocks noGrp="1"/>
          </p:cNvSpPr>
          <p:nvPr>
            <p:ph type="subTitle" idx="10"/>
          </p:nvPr>
        </p:nvSpPr>
        <p:spPr>
          <a:xfrm>
            <a:off x="592866" y="811830"/>
            <a:ext cx="10962687" cy="247743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 b="0" i="0">
                <a:solidFill>
                  <a:schemeClr val="accent4"/>
                </a:solidFill>
                <a:latin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197ED16-D162-4BF7-B635-2F70E10855A0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294813" y="1600200"/>
            <a:ext cx="2894012" cy="4572000"/>
          </a:xfrm>
          <a:gradFill>
            <a:gsLst>
              <a:gs pos="0">
                <a:schemeClr val="accent2"/>
              </a:gs>
              <a:gs pos="98000">
                <a:schemeClr val="accent2"/>
              </a:gs>
              <a:gs pos="98000">
                <a:schemeClr val="accent1"/>
              </a:gs>
              <a:gs pos="100000">
                <a:schemeClr val="accent1"/>
              </a:gs>
            </a:gsLst>
            <a:lin ang="5400000" scaled="1"/>
          </a:gradFill>
        </p:spPr>
        <p:txBody>
          <a:bodyPr lIns="457200" tIns="457200" rIns="594360" bIns="457200"/>
          <a:lstStyle>
            <a:lvl1pPr>
              <a:defRPr sz="1600">
                <a:solidFill>
                  <a:schemeClr val="bg1"/>
                </a:solidFill>
              </a:defRPr>
            </a:lvl1pPr>
            <a:lvl2pPr marL="171450" indent="-171450"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 marL="342900" indent="-171450">
              <a:buClr>
                <a:schemeClr val="bg1"/>
              </a:buClr>
              <a:defRPr sz="1200">
                <a:solidFill>
                  <a:schemeClr val="bg1"/>
                </a:solidFill>
              </a:defRPr>
            </a:lvl3pPr>
            <a:lvl4pPr marL="514350" indent="-171450">
              <a:buClr>
                <a:schemeClr val="bg1"/>
              </a:buClr>
              <a:defRPr sz="1100">
                <a:solidFill>
                  <a:schemeClr val="bg1"/>
                </a:solidFill>
              </a:defRPr>
            </a:lvl4pPr>
            <a:lvl5pPr marL="685800" indent="-171450">
              <a:buClr>
                <a:schemeClr val="bg1"/>
              </a:buClr>
              <a:defRPr sz="1100">
                <a:solidFill>
                  <a:schemeClr val="bg1"/>
                </a:solidFill>
              </a:defRPr>
            </a:lvl5pPr>
            <a:lvl6pPr>
              <a:buClrTx/>
              <a:defRPr>
                <a:solidFill>
                  <a:schemeClr val="bg1"/>
                </a:solidFill>
              </a:defRPr>
            </a:lvl6pPr>
            <a:lvl7pPr>
              <a:buClrTx/>
              <a:defRPr>
                <a:solidFill>
                  <a:schemeClr val="bg1"/>
                </a:solidFill>
              </a:defRPr>
            </a:lvl7pPr>
            <a:lvl8pPr>
              <a:buClrTx/>
              <a:defRPr>
                <a:solidFill>
                  <a:schemeClr val="bg1"/>
                </a:solidFill>
              </a:defRPr>
            </a:lvl8pPr>
            <a:lvl9pPr>
              <a:buClrTx/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r>
              <a:rPr lang="en-US"/>
              <a:t>Sixth level</a:t>
            </a:r>
          </a:p>
          <a:p>
            <a:pPr lvl="6"/>
            <a:r>
              <a:rPr lang="en-US"/>
              <a:t>Seventh level</a:t>
            </a:r>
          </a:p>
          <a:p>
            <a:pPr lvl="7"/>
            <a:r>
              <a:rPr lang="en-US"/>
              <a:t> Eight level</a:t>
            </a:r>
          </a:p>
          <a:p>
            <a:pPr lvl="8"/>
            <a:r>
              <a:rPr lang="en-US"/>
              <a:t>Ninth level</a:t>
            </a:r>
          </a:p>
        </p:txBody>
      </p:sp>
    </p:spTree>
    <p:extLst>
      <p:ext uri="{BB962C8B-B14F-4D97-AF65-F5344CB8AC3E}">
        <p14:creationId xmlns:p14="http://schemas.microsoft.com/office/powerpoint/2010/main" val="2739673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-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5" name="Rectangle 814">
            <a:extLst>
              <a:ext uri="{FF2B5EF4-FFF2-40B4-BE49-F238E27FC236}">
                <a16:creationId xmlns:a16="http://schemas.microsoft.com/office/drawing/2014/main" id="{7B16AAE1-F978-4FC7-959F-05998D9FBD85}"/>
              </a:ext>
            </a:extLst>
          </p:cNvPr>
          <p:cNvSpPr/>
          <p:nvPr userDrawn="1"/>
        </p:nvSpPr>
        <p:spPr bwMode="ltGray">
          <a:xfrm>
            <a:off x="-3443" y="6766560"/>
            <a:ext cx="12192265" cy="91440"/>
          </a:xfrm>
          <a:prstGeom prst="rect">
            <a:avLst/>
          </a:prstGeom>
          <a:gradFill flip="none" rotWithShape="1">
            <a:gsLst>
              <a:gs pos="0">
                <a:srgbClr val="AADB1E"/>
              </a:gs>
              <a:gs pos="25000">
                <a:schemeClr val="accent4"/>
              </a:gs>
              <a:gs pos="100000">
                <a:srgbClr val="003D79"/>
              </a:gs>
              <a:gs pos="50000">
                <a:schemeClr val="accent1"/>
              </a:gs>
              <a:gs pos="75000">
                <a:schemeClr val="accent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0" i="0" dirty="0">
              <a:latin typeface="Calibri" panose="020F0502020204030204" pitchFamily="34" charset="0"/>
            </a:endParaRPr>
          </a:p>
        </p:txBody>
      </p: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D034FA3F-D529-4D8B-B6EC-A8341FCAF67E}"/>
              </a:ext>
            </a:extLst>
          </p:cNvPr>
          <p:cNvSpPr>
            <a:spLocks noGrp="1"/>
          </p:cNvSpPr>
          <p:nvPr userDrawn="1">
            <p:ph sz="quarter" idx="14"/>
          </p:nvPr>
        </p:nvSpPr>
        <p:spPr bwMode="gray">
          <a:xfrm>
            <a:off x="616504" y="2515154"/>
            <a:ext cx="3346929" cy="3657600"/>
          </a:xfrm>
          <a:solidFill>
            <a:schemeClr val="bg2"/>
          </a:solidFill>
        </p:spPr>
        <p:txBody>
          <a:bodyPr lIns="182880" tIns="274320" rIns="182880"/>
          <a:lstStyle>
            <a:lvl1pPr algn="l">
              <a:spcBef>
                <a:spcPts val="1200"/>
              </a:spcBef>
              <a:defRPr sz="1600"/>
            </a:lvl1pPr>
            <a:lvl2pPr>
              <a:defRPr sz="14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200"/>
            </a:lvl7pPr>
            <a:lvl8pPr>
              <a:defRPr sz="11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Level two</a:t>
            </a:r>
          </a:p>
          <a:p>
            <a:pPr lvl="2"/>
            <a:r>
              <a:rPr lang="en-US"/>
              <a:t>Level three</a:t>
            </a:r>
          </a:p>
          <a:p>
            <a:pPr lvl="3"/>
            <a:r>
              <a:rPr lang="en-US"/>
              <a:t>Level four</a:t>
            </a:r>
          </a:p>
          <a:p>
            <a:pPr lvl="4"/>
            <a:r>
              <a:rPr lang="en-US"/>
              <a:t>Level Five</a:t>
            </a:r>
          </a:p>
          <a:p>
            <a:pPr lvl="5"/>
            <a:r>
              <a:rPr lang="en-US"/>
              <a:t>Level Six</a:t>
            </a:r>
          </a:p>
          <a:p>
            <a:pPr lvl="6"/>
            <a:r>
              <a:rPr lang="en-US"/>
              <a:t> Level Seven</a:t>
            </a:r>
          </a:p>
          <a:p>
            <a:pPr lvl="7"/>
            <a:r>
              <a:rPr lang="en-US"/>
              <a:t>Level eight</a:t>
            </a:r>
          </a:p>
          <a:p>
            <a:pPr lvl="8"/>
            <a:r>
              <a:rPr lang="en-US"/>
              <a:t>Level Nine</a:t>
            </a:r>
          </a:p>
          <a:p>
            <a:pPr lvl="1"/>
            <a:endParaRPr lang="en-US"/>
          </a:p>
        </p:txBody>
      </p:sp>
      <p:sp>
        <p:nvSpPr>
          <p:cNvPr id="72" name="Content Placeholder 17">
            <a:extLst>
              <a:ext uri="{FF2B5EF4-FFF2-40B4-BE49-F238E27FC236}">
                <a16:creationId xmlns:a16="http://schemas.microsoft.com/office/drawing/2014/main" id="{A0456ED3-FDC5-4E29-B939-E35EA08477CA}"/>
              </a:ext>
            </a:extLst>
          </p:cNvPr>
          <p:cNvSpPr>
            <a:spLocks noGrp="1"/>
          </p:cNvSpPr>
          <p:nvPr userDrawn="1">
            <p:ph sz="quarter" idx="16"/>
          </p:nvPr>
        </p:nvSpPr>
        <p:spPr bwMode="gray">
          <a:xfrm>
            <a:off x="4419676" y="2515154"/>
            <a:ext cx="3349473" cy="3657600"/>
          </a:xfrm>
          <a:solidFill>
            <a:schemeClr val="bg2"/>
          </a:solidFill>
        </p:spPr>
        <p:txBody>
          <a:bodyPr lIns="182880" tIns="274320" rIns="182880"/>
          <a:lstStyle>
            <a:lvl1pPr algn="l">
              <a:spcBef>
                <a:spcPts val="1200"/>
              </a:spcBef>
              <a:defRPr sz="1600"/>
            </a:lvl1pPr>
            <a:lvl2pPr>
              <a:defRPr sz="14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200"/>
            </a:lvl7pPr>
            <a:lvl8pPr>
              <a:defRPr sz="11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Level two</a:t>
            </a:r>
          </a:p>
          <a:p>
            <a:pPr lvl="2"/>
            <a:r>
              <a:rPr lang="en-US"/>
              <a:t>Level three</a:t>
            </a:r>
          </a:p>
          <a:p>
            <a:pPr lvl="3"/>
            <a:r>
              <a:rPr lang="en-US"/>
              <a:t>Level four</a:t>
            </a:r>
          </a:p>
          <a:p>
            <a:pPr lvl="4"/>
            <a:r>
              <a:rPr lang="en-US"/>
              <a:t>Level Five</a:t>
            </a:r>
          </a:p>
          <a:p>
            <a:pPr lvl="5"/>
            <a:r>
              <a:rPr lang="en-US"/>
              <a:t>Level Six</a:t>
            </a:r>
          </a:p>
          <a:p>
            <a:pPr lvl="6"/>
            <a:r>
              <a:rPr lang="en-US"/>
              <a:t> Level Seven </a:t>
            </a:r>
          </a:p>
          <a:p>
            <a:pPr lvl="7"/>
            <a:r>
              <a:rPr lang="en-US"/>
              <a:t>Level Eight</a:t>
            </a:r>
          </a:p>
          <a:p>
            <a:pPr lvl="8"/>
            <a:r>
              <a:rPr lang="en-US"/>
              <a:t>Level Nine</a:t>
            </a:r>
          </a:p>
          <a:p>
            <a:pPr lvl="3"/>
            <a:endParaRPr lang="en-US"/>
          </a:p>
          <a:p>
            <a:pPr lvl="1"/>
            <a:endParaRPr lang="en-US"/>
          </a:p>
        </p:txBody>
      </p:sp>
      <p:sp>
        <p:nvSpPr>
          <p:cNvPr id="73" name="Content Placeholder 17">
            <a:extLst>
              <a:ext uri="{FF2B5EF4-FFF2-40B4-BE49-F238E27FC236}">
                <a16:creationId xmlns:a16="http://schemas.microsoft.com/office/drawing/2014/main" id="{9C016467-4262-4DAA-9B43-A02E57530676}"/>
              </a:ext>
            </a:extLst>
          </p:cNvPr>
          <p:cNvSpPr>
            <a:spLocks noGrp="1"/>
          </p:cNvSpPr>
          <p:nvPr userDrawn="1">
            <p:ph sz="quarter" idx="17"/>
          </p:nvPr>
        </p:nvSpPr>
        <p:spPr bwMode="gray">
          <a:xfrm>
            <a:off x="8236361" y="2515154"/>
            <a:ext cx="3346704" cy="3657600"/>
          </a:xfrm>
          <a:solidFill>
            <a:schemeClr val="bg2"/>
          </a:solidFill>
        </p:spPr>
        <p:txBody>
          <a:bodyPr lIns="182880" tIns="274320" rIns="182880"/>
          <a:lstStyle>
            <a:lvl1pPr algn="l">
              <a:spcBef>
                <a:spcPts val="1200"/>
              </a:spcBef>
              <a:defRPr sz="1600"/>
            </a:lvl1pPr>
            <a:lvl2pPr>
              <a:defRPr sz="14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200"/>
            </a:lvl7pPr>
            <a:lvl8pPr>
              <a:defRPr sz="11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Level two</a:t>
            </a:r>
          </a:p>
          <a:p>
            <a:pPr lvl="2"/>
            <a:r>
              <a:rPr lang="en-US"/>
              <a:t>Level three</a:t>
            </a:r>
          </a:p>
          <a:p>
            <a:pPr lvl="3"/>
            <a:r>
              <a:rPr lang="en-US"/>
              <a:t>Level four</a:t>
            </a:r>
          </a:p>
          <a:p>
            <a:pPr lvl="4"/>
            <a:r>
              <a:rPr lang="en-US"/>
              <a:t>Level five</a:t>
            </a:r>
          </a:p>
          <a:p>
            <a:pPr lvl="5"/>
            <a:r>
              <a:rPr lang="en-US"/>
              <a:t>Level Six</a:t>
            </a:r>
          </a:p>
          <a:p>
            <a:pPr lvl="6"/>
            <a:r>
              <a:rPr lang="en-US"/>
              <a:t>Level Seven</a:t>
            </a:r>
          </a:p>
          <a:p>
            <a:pPr lvl="7"/>
            <a:r>
              <a:rPr lang="en-US"/>
              <a:t>Level Eight</a:t>
            </a:r>
          </a:p>
          <a:p>
            <a:pPr lvl="8"/>
            <a:r>
              <a:rPr lang="en-US"/>
              <a:t>Level Nine</a:t>
            </a:r>
          </a:p>
          <a:p>
            <a:pPr lvl="1"/>
            <a:endParaRPr lang="en-US"/>
          </a:p>
        </p:txBody>
      </p:sp>
      <p:sp>
        <p:nvSpPr>
          <p:cNvPr id="818" name="TextBox 817">
            <a:extLst>
              <a:ext uri="{FF2B5EF4-FFF2-40B4-BE49-F238E27FC236}">
                <a16:creationId xmlns:a16="http://schemas.microsoft.com/office/drawing/2014/main" id="{0B7E1504-B128-423C-AA77-E7FED5DC3B79}"/>
              </a:ext>
            </a:extLst>
          </p:cNvPr>
          <p:cNvSpPr txBox="1"/>
          <p:nvPr userDrawn="1"/>
        </p:nvSpPr>
        <p:spPr>
          <a:xfrm>
            <a:off x="11490941" y="6388099"/>
            <a:ext cx="437990" cy="3651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r">
              <a:lnSpc>
                <a:spcPct val="90000"/>
              </a:lnSpc>
            </a:pPr>
            <a:fld id="{7A51DB15-7364-4F0B-A3A0-1309F8830053}" type="slidenum">
              <a:rPr lang="en-US" sz="800" b="0" i="0" smtClean="0">
                <a:latin typeface="Calibri" panose="020F0502020204030204" pitchFamily="34" charset="0"/>
              </a:rPr>
              <a:pPr algn="r">
                <a:lnSpc>
                  <a:spcPct val="90000"/>
                </a:lnSpc>
              </a:pPr>
              <a:t>‹#›</a:t>
            </a:fld>
            <a:endParaRPr lang="en-US" b="0" i="0" dirty="0">
              <a:latin typeface="Calibri" panose="020F050202020403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5F2C94F-DA57-4BDB-8E5C-E4A0C75223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FC59F98B-A991-4DEC-A409-289E778CB84A}"/>
              </a:ext>
            </a:extLst>
          </p:cNvPr>
          <p:cNvSpPr>
            <a:spLocks noGrp="1"/>
          </p:cNvSpPr>
          <p:nvPr>
            <p:ph type="subTitle" idx="10"/>
          </p:nvPr>
        </p:nvSpPr>
        <p:spPr>
          <a:xfrm>
            <a:off x="592866" y="811830"/>
            <a:ext cx="10962687" cy="247743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 b="0" i="0">
                <a:solidFill>
                  <a:schemeClr val="accent4"/>
                </a:solidFill>
                <a:latin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9392189-2D4C-4618-9072-F26EE557FD02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16504" y="1600200"/>
            <a:ext cx="3346704" cy="914400"/>
          </a:xfrm>
          <a:gradFill>
            <a:gsLst>
              <a:gs pos="100000">
                <a:schemeClr val="accent6"/>
              </a:gs>
              <a:gs pos="92000">
                <a:schemeClr val="accent4"/>
              </a:gs>
              <a:gs pos="92000">
                <a:schemeClr val="accent6"/>
              </a:gs>
            </a:gsLst>
            <a:lin ang="2700000" scaled="0"/>
          </a:gradFill>
        </p:spPr>
        <p:txBody>
          <a:bodyPr lIns="182880" tIns="91440" rIns="182880" bIns="91440" anchor="ctr"/>
          <a:lstStyle>
            <a:lvl1pPr>
              <a:defRPr sz="1800">
                <a:solidFill>
                  <a:schemeClr val="bg1"/>
                </a:solidFill>
              </a:defRPr>
            </a:lvl1pPr>
            <a:lvl2pPr marL="0" indent="0">
              <a:buFont typeface="Open Sans" panose="020B0606030504020204" pitchFamily="34" charset="0"/>
              <a:buChar char="​"/>
              <a:defRPr sz="1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665955AB-F417-4DCB-8CC3-98BAC90A9AF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419676" y="1600200"/>
            <a:ext cx="3346704" cy="914400"/>
          </a:xfrm>
          <a:gradFill>
            <a:gsLst>
              <a:gs pos="92000">
                <a:schemeClr val="accent1"/>
              </a:gs>
              <a:gs pos="92000">
                <a:schemeClr val="accent3"/>
              </a:gs>
            </a:gsLst>
            <a:lin ang="2700000" scaled="0"/>
          </a:gradFill>
        </p:spPr>
        <p:txBody>
          <a:bodyPr lIns="182880" tIns="91440" rIns="182880" bIns="91440" anchor="ctr"/>
          <a:lstStyle>
            <a:lvl1pPr>
              <a:defRPr sz="1800">
                <a:solidFill>
                  <a:schemeClr val="bg1"/>
                </a:solidFill>
              </a:defRPr>
            </a:lvl1pPr>
            <a:lvl2pPr marL="0" indent="0">
              <a:buFont typeface="Open Sans" panose="020B0606030504020204" pitchFamily="34" charset="0"/>
              <a:buChar char="​"/>
              <a:defRPr sz="1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7AFB5407-642C-468A-81DB-F0C5C485F6F7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8236361" y="1600200"/>
            <a:ext cx="3346704" cy="914400"/>
          </a:xfrm>
          <a:gradFill>
            <a:gsLst>
              <a:gs pos="92000">
                <a:schemeClr val="accent2"/>
              </a:gs>
              <a:gs pos="92000">
                <a:schemeClr val="accent2">
                  <a:lumMod val="50000"/>
                </a:schemeClr>
              </a:gs>
            </a:gsLst>
            <a:lin ang="2700000" scaled="0"/>
          </a:gradFill>
        </p:spPr>
        <p:txBody>
          <a:bodyPr lIns="182880" tIns="91440" rIns="182880" bIns="91440" anchor="ctr"/>
          <a:lstStyle>
            <a:lvl1pPr>
              <a:defRPr sz="1800">
                <a:solidFill>
                  <a:schemeClr val="bg1"/>
                </a:solidFill>
              </a:defRPr>
            </a:lvl1pPr>
            <a:lvl2pPr marL="0" indent="0">
              <a:buFont typeface="Open Sans" panose="020B0606030504020204" pitchFamily="34" charset="0"/>
              <a:buChar char="​"/>
              <a:defRPr sz="1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47924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gram with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30CD733-93DE-4793-929B-26E6DBA7592D}"/>
              </a:ext>
            </a:extLst>
          </p:cNvPr>
          <p:cNvSpPr/>
          <p:nvPr userDrawn="1"/>
        </p:nvSpPr>
        <p:spPr bwMode="ltGray">
          <a:xfrm>
            <a:off x="1" y="1600202"/>
            <a:ext cx="7923212" cy="4570946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800" b="0" i="0" dirty="0">
              <a:solidFill>
                <a:schemeClr val="accent2"/>
              </a:solidFill>
              <a:latin typeface="Calibri" panose="020F0502020204030204" pitchFamily="34" charset="0"/>
            </a:endParaRPr>
          </a:p>
        </p:txBody>
      </p: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D8C8783A-257B-4A50-95A0-6C7B8E51707B}"/>
              </a:ext>
            </a:extLst>
          </p:cNvPr>
          <p:cNvCxnSpPr>
            <a:cxnSpLocks/>
          </p:cNvCxnSpPr>
          <p:nvPr userDrawn="1"/>
        </p:nvCxnSpPr>
        <p:spPr>
          <a:xfrm>
            <a:off x="8380413" y="1608668"/>
            <a:ext cx="3808412" cy="0"/>
          </a:xfrm>
          <a:prstGeom prst="line">
            <a:avLst/>
          </a:prstGeom>
          <a:ln w="25400">
            <a:solidFill>
              <a:schemeClr val="accent1"/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3A17EA1E-A574-444B-9004-45836D98DAD0}"/>
              </a:ext>
            </a:extLst>
          </p:cNvPr>
          <p:cNvSpPr txBox="1"/>
          <p:nvPr userDrawn="1"/>
        </p:nvSpPr>
        <p:spPr>
          <a:xfrm>
            <a:off x="11490941" y="6388099"/>
            <a:ext cx="437990" cy="3651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r">
              <a:lnSpc>
                <a:spcPct val="90000"/>
              </a:lnSpc>
            </a:pPr>
            <a:fld id="{7A51DB15-7364-4F0B-A3A0-1309F8830053}" type="slidenum">
              <a:rPr lang="en-US" sz="800" b="0" i="0" smtClean="0">
                <a:latin typeface="Calibri" panose="020F0502020204030204" pitchFamily="34" charset="0"/>
              </a:rPr>
              <a:pPr algn="r">
                <a:lnSpc>
                  <a:spcPct val="90000"/>
                </a:lnSpc>
              </a:pPr>
              <a:t>‹#›</a:t>
            </a:fld>
            <a:endParaRPr lang="en-US" b="0" i="0" dirty="0">
              <a:latin typeface="Calibri" panose="020F050202020403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157BCD9-063B-4ED4-B68C-092EC2C342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wrap="none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F7496CC-9DD2-4299-850C-005958FB65C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380413" y="1600200"/>
            <a:ext cx="3808412" cy="4572000"/>
          </a:xfrm>
        </p:spPr>
        <p:txBody>
          <a:bodyPr tIns="457200" rIns="594360" bIns="457200"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400"/>
            </a:lvl7pPr>
            <a:lvl8pPr>
              <a:defRPr sz="12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r>
              <a:rPr lang="en-US"/>
              <a:t>Sixth level</a:t>
            </a:r>
          </a:p>
          <a:p>
            <a:pPr lvl="6"/>
            <a:r>
              <a:rPr lang="en-US"/>
              <a:t> Seventh level</a:t>
            </a:r>
          </a:p>
          <a:p>
            <a:pPr lvl="7"/>
            <a:r>
              <a:rPr lang="en-US"/>
              <a:t> Eighth level</a:t>
            </a:r>
          </a:p>
          <a:p>
            <a:pPr lvl="8"/>
            <a:r>
              <a:rPr lang="en-US"/>
              <a:t>Ninth level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A0D276D7-17CD-46AB-99B2-97FD34FEEFFA}"/>
              </a:ext>
            </a:extLst>
          </p:cNvPr>
          <p:cNvSpPr>
            <a:spLocks noGrp="1"/>
          </p:cNvSpPr>
          <p:nvPr>
            <p:ph type="subTitle" idx="10"/>
          </p:nvPr>
        </p:nvSpPr>
        <p:spPr>
          <a:xfrm>
            <a:off x="592866" y="811830"/>
            <a:ext cx="10962687" cy="247743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 b="0" i="0">
                <a:solidFill>
                  <a:schemeClr val="accent4"/>
                </a:solidFill>
                <a:latin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234607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tcome / Benef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BB1458BF-96C1-46C6-A67F-AD0FB4B4E5C0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378825" y="4347904"/>
            <a:ext cx="3201988" cy="1600200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200"/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8781D19-2DDB-4D83-983D-3D159A7DE7C0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378825" y="2063048"/>
            <a:ext cx="3201988" cy="1600200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200"/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005EB21-86C3-42EF-BFE7-549D9EA3645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80413" y="1699688"/>
            <a:ext cx="2006600" cy="298450"/>
          </a:xfrm>
        </p:spPr>
        <p:txBody>
          <a:bodyPr anchor="b"/>
          <a:lstStyle>
            <a:lvl1pPr>
              <a:defRPr sz="1600">
                <a:solidFill>
                  <a:schemeClr val="accent1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/>
              <a:t>Outcome</a:t>
            </a:r>
          </a:p>
        </p:txBody>
      </p: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F789B473-DDE6-4450-A111-3761F341AAE3}"/>
              </a:ext>
            </a:extLst>
          </p:cNvPr>
          <p:cNvCxnSpPr>
            <a:cxnSpLocks/>
          </p:cNvCxnSpPr>
          <p:nvPr userDrawn="1"/>
        </p:nvCxnSpPr>
        <p:spPr>
          <a:xfrm>
            <a:off x="8380413" y="3872441"/>
            <a:ext cx="3808412" cy="0"/>
          </a:xfrm>
          <a:prstGeom prst="line">
            <a:avLst/>
          </a:prstGeom>
          <a:ln w="25400">
            <a:solidFill>
              <a:schemeClr val="accent4"/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 Placeholder 6">
            <a:extLst>
              <a:ext uri="{FF2B5EF4-FFF2-40B4-BE49-F238E27FC236}">
                <a16:creationId xmlns:a16="http://schemas.microsoft.com/office/drawing/2014/main" id="{0D0977FA-A4CA-4F1F-8109-D7498D165ED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380413" y="3972469"/>
            <a:ext cx="2006600" cy="298450"/>
          </a:xfrm>
        </p:spPr>
        <p:txBody>
          <a:bodyPr anchor="b"/>
          <a:lstStyle>
            <a:lvl1pPr>
              <a:defRPr sz="1600">
                <a:solidFill>
                  <a:schemeClr val="accent4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/>
              <a:t>Benefit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F992B4C-D72B-4160-80E2-5EE05E2DDD3F}"/>
              </a:ext>
            </a:extLst>
          </p:cNvPr>
          <p:cNvSpPr txBox="1"/>
          <p:nvPr userDrawn="1"/>
        </p:nvSpPr>
        <p:spPr>
          <a:xfrm>
            <a:off x="11490941" y="6388099"/>
            <a:ext cx="437990" cy="3651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r">
              <a:lnSpc>
                <a:spcPct val="90000"/>
              </a:lnSpc>
            </a:pPr>
            <a:fld id="{7A51DB15-7364-4F0B-A3A0-1309F8830053}" type="slidenum">
              <a:rPr lang="en-US" sz="800" b="0" i="0" smtClean="0">
                <a:latin typeface="Calibri" panose="020F0502020204030204" pitchFamily="34" charset="0"/>
              </a:rPr>
              <a:pPr algn="r">
                <a:lnSpc>
                  <a:spcPct val="90000"/>
                </a:lnSpc>
              </a:pPr>
              <a:t>‹#›</a:t>
            </a:fld>
            <a:endParaRPr lang="en-US" b="0" i="0" dirty="0">
              <a:latin typeface="Calibri" panose="020F050202020403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E15888C-CFB4-4BEC-9B94-46E698DFC4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wrap="none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2EE86E2-0F2F-484B-8170-3AEBA1DDEB2D}"/>
              </a:ext>
            </a:extLst>
          </p:cNvPr>
          <p:cNvSpPr/>
          <p:nvPr userDrawn="1"/>
        </p:nvSpPr>
        <p:spPr bwMode="ltGray">
          <a:xfrm>
            <a:off x="1" y="1600201"/>
            <a:ext cx="7923212" cy="4570947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800" b="0" i="0" dirty="0">
              <a:solidFill>
                <a:schemeClr val="accent2"/>
              </a:solidFill>
              <a:latin typeface="Calibri" panose="020F0502020204030204" pitchFamily="34" charset="0"/>
            </a:endParaRPr>
          </a:p>
        </p:txBody>
      </p:sp>
      <p:cxnSp>
        <p:nvCxnSpPr>
          <p:cNvPr id="138" name="Straight Connector 137">
            <a:extLst>
              <a:ext uri="{FF2B5EF4-FFF2-40B4-BE49-F238E27FC236}">
                <a16:creationId xmlns:a16="http://schemas.microsoft.com/office/drawing/2014/main" id="{56D4D92B-574E-4F63-A5BA-8F7282B54C27}"/>
              </a:ext>
            </a:extLst>
          </p:cNvPr>
          <p:cNvCxnSpPr>
            <a:cxnSpLocks/>
          </p:cNvCxnSpPr>
          <p:nvPr userDrawn="1"/>
        </p:nvCxnSpPr>
        <p:spPr>
          <a:xfrm>
            <a:off x="8380413" y="1608668"/>
            <a:ext cx="3808412" cy="0"/>
          </a:xfrm>
          <a:prstGeom prst="line">
            <a:avLst/>
          </a:prstGeom>
          <a:ln w="25400">
            <a:solidFill>
              <a:schemeClr val="accent1"/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Subtitle 2">
            <a:extLst>
              <a:ext uri="{FF2B5EF4-FFF2-40B4-BE49-F238E27FC236}">
                <a16:creationId xmlns:a16="http://schemas.microsoft.com/office/drawing/2014/main" id="{E9D6A872-88BD-4DFC-AFFD-1E9BEEB6533B}"/>
              </a:ext>
            </a:extLst>
          </p:cNvPr>
          <p:cNvSpPr>
            <a:spLocks noGrp="1"/>
          </p:cNvSpPr>
          <p:nvPr>
            <p:ph type="subTitle" idx="10"/>
          </p:nvPr>
        </p:nvSpPr>
        <p:spPr>
          <a:xfrm>
            <a:off x="592866" y="811830"/>
            <a:ext cx="10962687" cy="247743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 b="0" i="0">
                <a:solidFill>
                  <a:schemeClr val="accent4"/>
                </a:solidFill>
                <a:latin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024822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er Succ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>
            <a:extLst>
              <a:ext uri="{FF2B5EF4-FFF2-40B4-BE49-F238E27FC236}">
                <a16:creationId xmlns:a16="http://schemas.microsoft.com/office/drawing/2014/main" id="{309367CD-64CE-4B7B-91B1-53B17F8F693D}"/>
              </a:ext>
            </a:extLst>
          </p:cNvPr>
          <p:cNvSpPr/>
          <p:nvPr userDrawn="1"/>
        </p:nvSpPr>
        <p:spPr bwMode="ltGray">
          <a:xfrm>
            <a:off x="1" y="1600201"/>
            <a:ext cx="7923212" cy="4570947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</a:pPr>
            <a:endParaRPr lang="en-US" sz="2800" b="0" i="0" dirty="0">
              <a:solidFill>
                <a:schemeClr val="accent2"/>
              </a:solidFill>
              <a:latin typeface="Calibri" panose="020F0502020204030204" pitchFamily="34" charset="0"/>
            </a:endParaRPr>
          </a:p>
        </p:txBody>
      </p:sp>
      <p:sp>
        <p:nvSpPr>
          <p:cNvPr id="72" name="Content Placeholder 17">
            <a:extLst>
              <a:ext uri="{FF2B5EF4-FFF2-40B4-BE49-F238E27FC236}">
                <a16:creationId xmlns:a16="http://schemas.microsoft.com/office/drawing/2014/main" id="{A0456ED3-FDC5-4E29-B939-E35EA08477CA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11645" y="2409552"/>
            <a:ext cx="3201848" cy="934931"/>
          </a:xfrm>
          <a:noFill/>
        </p:spPr>
        <p:txBody>
          <a:bodyPr vert="horz" lIns="0" tIns="0" rIns="0" bIns="457200" rtlCol="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lang="en-US" sz="1050" dirty="0">
                <a:solidFill>
                  <a:schemeClr val="tx2"/>
                </a:solidFill>
              </a:defRPr>
            </a:lvl1pPr>
            <a:lvl2pPr marL="114300" indent="-114300">
              <a:lnSpc>
                <a:spcPct val="100000"/>
              </a:lnSpc>
              <a:spcBef>
                <a:spcPts val="0"/>
              </a:spcBef>
              <a:defRPr lang="en-US" sz="1000" dirty="0">
                <a:solidFill>
                  <a:schemeClr val="tx2"/>
                </a:solidFill>
              </a:defRPr>
            </a:lvl2pPr>
            <a:lvl3pPr>
              <a:defRPr lang="en-US" sz="1400" dirty="0">
                <a:solidFill>
                  <a:schemeClr val="tx2"/>
                </a:solidFill>
              </a:defRPr>
            </a:lvl3pPr>
            <a:lvl4pPr>
              <a:defRPr lang="en-US" sz="1200" dirty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005EB21-86C3-42EF-BFE7-549D9EA3645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13093" y="2079840"/>
            <a:ext cx="2006600" cy="227454"/>
          </a:xfrm>
        </p:spPr>
        <p:txBody>
          <a:bodyPr anchor="b"/>
          <a:lstStyle>
            <a:lvl1pPr>
              <a:lnSpc>
                <a:spcPct val="100000"/>
              </a:lnSpc>
              <a:spcBef>
                <a:spcPts val="0"/>
              </a:spcBef>
              <a:defRPr sz="1600">
                <a:solidFill>
                  <a:schemeClr val="accent1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/>
              <a:t>About</a:t>
            </a:r>
          </a:p>
        </p:txBody>
      </p:sp>
      <p:sp>
        <p:nvSpPr>
          <p:cNvPr id="74" name="Content Placeholder 17">
            <a:extLst>
              <a:ext uri="{FF2B5EF4-FFF2-40B4-BE49-F238E27FC236}">
                <a16:creationId xmlns:a16="http://schemas.microsoft.com/office/drawing/2014/main" id="{F00013B6-2241-400E-9E61-946C485F8D5E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611645" y="3952605"/>
            <a:ext cx="3201848" cy="847996"/>
          </a:xfrm>
          <a:noFill/>
        </p:spPr>
        <p:txBody>
          <a:bodyPr vert="horz" lIns="0" tIns="0" rIns="0" bIns="457200" rtlCol="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lang="en-US" sz="1050" dirty="0">
                <a:solidFill>
                  <a:schemeClr val="tx2"/>
                </a:solidFill>
              </a:defRPr>
            </a:lvl1pPr>
            <a:lvl2pPr marL="114300" indent="-114300">
              <a:lnSpc>
                <a:spcPct val="100000"/>
              </a:lnSpc>
              <a:spcBef>
                <a:spcPts val="0"/>
              </a:spcBef>
              <a:defRPr lang="en-US" sz="1000" dirty="0">
                <a:solidFill>
                  <a:schemeClr val="tx2"/>
                </a:solidFill>
              </a:defRPr>
            </a:lvl2pPr>
            <a:lvl3pPr>
              <a:defRPr lang="en-US" sz="1400" dirty="0">
                <a:solidFill>
                  <a:schemeClr val="tx2"/>
                </a:solidFill>
              </a:defRPr>
            </a:lvl3pPr>
            <a:lvl4pPr>
              <a:defRPr lang="en-US" sz="1200" dirty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D8C8783A-257B-4A50-95A0-6C7B8E51707B}"/>
              </a:ext>
            </a:extLst>
          </p:cNvPr>
          <p:cNvCxnSpPr>
            <a:cxnSpLocks/>
          </p:cNvCxnSpPr>
          <p:nvPr userDrawn="1"/>
        </p:nvCxnSpPr>
        <p:spPr>
          <a:xfrm>
            <a:off x="609600" y="1964843"/>
            <a:ext cx="3198812" cy="0"/>
          </a:xfrm>
          <a:prstGeom prst="line">
            <a:avLst/>
          </a:prstGeom>
          <a:ln w="25400">
            <a:solidFill>
              <a:schemeClr val="accent1"/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F789B473-DDE6-4450-A111-3761F341AAE3}"/>
              </a:ext>
            </a:extLst>
          </p:cNvPr>
          <p:cNvCxnSpPr>
            <a:cxnSpLocks/>
          </p:cNvCxnSpPr>
          <p:nvPr userDrawn="1"/>
        </p:nvCxnSpPr>
        <p:spPr>
          <a:xfrm>
            <a:off x="609600" y="3547676"/>
            <a:ext cx="3198812" cy="0"/>
          </a:xfrm>
          <a:prstGeom prst="line">
            <a:avLst/>
          </a:prstGeom>
          <a:ln w="25400">
            <a:solidFill>
              <a:schemeClr val="accent2"/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 Placeholder 6">
            <a:extLst>
              <a:ext uri="{FF2B5EF4-FFF2-40B4-BE49-F238E27FC236}">
                <a16:creationId xmlns:a16="http://schemas.microsoft.com/office/drawing/2014/main" id="{0D0977FA-A4CA-4F1F-8109-D7498D165EDD}"/>
              </a:ext>
            </a:extLst>
          </p:cNvPr>
          <p:cNvSpPr>
            <a:spLocks noGrp="1"/>
          </p:cNvSpPr>
          <p:nvPr userDrawn="1">
            <p:ph type="body" sz="quarter" idx="19" hasCustomPrompt="1"/>
          </p:nvPr>
        </p:nvSpPr>
        <p:spPr>
          <a:xfrm>
            <a:off x="613093" y="3634037"/>
            <a:ext cx="2006600" cy="227454"/>
          </a:xfrm>
        </p:spPr>
        <p:txBody>
          <a:bodyPr anchor="b"/>
          <a:lstStyle>
            <a:lvl1pPr>
              <a:lnSpc>
                <a:spcPct val="100000"/>
              </a:lnSpc>
              <a:spcBef>
                <a:spcPts val="0"/>
              </a:spcBef>
              <a:defRPr sz="1600">
                <a:solidFill>
                  <a:schemeClr val="accent2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/>
              <a:t>Challenges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F992B4C-D72B-4160-80E2-5EE05E2DDD3F}"/>
              </a:ext>
            </a:extLst>
          </p:cNvPr>
          <p:cNvSpPr txBox="1"/>
          <p:nvPr userDrawn="1"/>
        </p:nvSpPr>
        <p:spPr>
          <a:xfrm>
            <a:off x="11490941" y="6388099"/>
            <a:ext cx="437990" cy="3651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</a:pPr>
            <a:fld id="{7A51DB15-7364-4F0B-A3A0-1309F8830053}" type="slidenum">
              <a:rPr lang="en-US" sz="800" b="0" i="0" smtClean="0">
                <a:latin typeface="Calibri" panose="020F0502020204030204" pitchFamily="34" charset="0"/>
              </a:rPr>
              <a:pPr algn="r">
                <a:lnSpc>
                  <a:spcPct val="100000"/>
                </a:lnSpc>
                <a:spcBef>
                  <a:spcPts val="0"/>
                </a:spcBef>
              </a:pPr>
              <a:t>‹#›</a:t>
            </a:fld>
            <a:endParaRPr lang="en-US" b="0" i="0" dirty="0">
              <a:latin typeface="Calibri" panose="020F0502020204030204" pitchFamily="34" charset="0"/>
            </a:endParaRPr>
          </a:p>
        </p:txBody>
      </p:sp>
      <p:sp>
        <p:nvSpPr>
          <p:cNvPr id="87" name="Content Placeholder 17">
            <a:extLst>
              <a:ext uri="{FF2B5EF4-FFF2-40B4-BE49-F238E27FC236}">
                <a16:creationId xmlns:a16="http://schemas.microsoft.com/office/drawing/2014/main" id="{CB3B18B9-1B70-4F2B-86D9-C5183A845D12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4269245" y="2409552"/>
            <a:ext cx="3201848" cy="934931"/>
          </a:xfrm>
          <a:noFill/>
        </p:spPr>
        <p:txBody>
          <a:bodyPr vert="horz" lIns="0" tIns="0" rIns="0" bIns="457200" rtlCol="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lang="en-US" sz="1050" dirty="0">
                <a:solidFill>
                  <a:schemeClr val="tx2"/>
                </a:solidFill>
              </a:defRPr>
            </a:lvl1pPr>
            <a:lvl2pPr marL="114300" indent="-114300">
              <a:lnSpc>
                <a:spcPct val="100000"/>
              </a:lnSpc>
              <a:spcBef>
                <a:spcPts val="0"/>
              </a:spcBef>
              <a:defRPr lang="en-US" sz="1000" dirty="0">
                <a:solidFill>
                  <a:schemeClr val="tx2"/>
                </a:solidFill>
              </a:defRPr>
            </a:lvl2pPr>
            <a:lvl3pPr>
              <a:defRPr lang="en-US" sz="1400" dirty="0">
                <a:solidFill>
                  <a:schemeClr val="tx2"/>
                </a:solidFill>
              </a:defRPr>
            </a:lvl3pPr>
            <a:lvl4pPr>
              <a:defRPr lang="en-US" sz="1200" dirty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8" name="Text Placeholder 6">
            <a:extLst>
              <a:ext uri="{FF2B5EF4-FFF2-40B4-BE49-F238E27FC236}">
                <a16:creationId xmlns:a16="http://schemas.microsoft.com/office/drawing/2014/main" id="{45C2837B-EA55-4186-A2EA-1E7FB5B122D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270693" y="2079840"/>
            <a:ext cx="2006600" cy="227454"/>
          </a:xfrm>
        </p:spPr>
        <p:txBody>
          <a:bodyPr anchor="b"/>
          <a:lstStyle>
            <a:lvl1pPr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accent4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/>
              <a:t>Solution</a:t>
            </a:r>
          </a:p>
        </p:txBody>
      </p:sp>
      <p:sp>
        <p:nvSpPr>
          <p:cNvPr id="89" name="Content Placeholder 17">
            <a:extLst>
              <a:ext uri="{FF2B5EF4-FFF2-40B4-BE49-F238E27FC236}">
                <a16:creationId xmlns:a16="http://schemas.microsoft.com/office/drawing/2014/main" id="{00A3A11C-EA43-4ACC-83B9-C4C7C1080E3C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269245" y="3952605"/>
            <a:ext cx="3201848" cy="847996"/>
          </a:xfrm>
          <a:noFill/>
        </p:spPr>
        <p:txBody>
          <a:bodyPr vert="horz" lIns="0" tIns="0" rIns="0" bIns="457200" rtlCol="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lang="en-US" sz="1050" dirty="0">
                <a:solidFill>
                  <a:schemeClr val="tx2"/>
                </a:solidFill>
              </a:defRPr>
            </a:lvl1pPr>
            <a:lvl2pPr marL="114300" indent="-114300">
              <a:lnSpc>
                <a:spcPct val="100000"/>
              </a:lnSpc>
              <a:spcBef>
                <a:spcPts val="0"/>
              </a:spcBef>
              <a:defRPr lang="en-US" sz="1000" dirty="0">
                <a:solidFill>
                  <a:schemeClr val="tx2"/>
                </a:solidFill>
              </a:defRPr>
            </a:lvl2pPr>
            <a:lvl3pPr>
              <a:defRPr lang="en-US" sz="1400" dirty="0">
                <a:solidFill>
                  <a:schemeClr val="tx2"/>
                </a:solidFill>
              </a:defRPr>
            </a:lvl3pPr>
            <a:lvl4pPr>
              <a:defRPr lang="en-US" sz="1200" dirty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cxnSp>
        <p:nvCxnSpPr>
          <p:cNvPr id="90" name="Straight Connector 89">
            <a:extLst>
              <a:ext uri="{FF2B5EF4-FFF2-40B4-BE49-F238E27FC236}">
                <a16:creationId xmlns:a16="http://schemas.microsoft.com/office/drawing/2014/main" id="{EAAB5B3C-AE89-4605-BB4B-0C07DE733C40}"/>
              </a:ext>
            </a:extLst>
          </p:cNvPr>
          <p:cNvCxnSpPr>
            <a:cxnSpLocks/>
          </p:cNvCxnSpPr>
          <p:nvPr userDrawn="1"/>
        </p:nvCxnSpPr>
        <p:spPr>
          <a:xfrm>
            <a:off x="4267200" y="1964843"/>
            <a:ext cx="3198812" cy="0"/>
          </a:xfrm>
          <a:prstGeom prst="line">
            <a:avLst/>
          </a:prstGeom>
          <a:ln w="25400">
            <a:solidFill>
              <a:schemeClr val="accent4"/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id="{4709593A-BC10-40A3-842E-346F6E0EE30C}"/>
              </a:ext>
            </a:extLst>
          </p:cNvPr>
          <p:cNvCxnSpPr>
            <a:cxnSpLocks/>
          </p:cNvCxnSpPr>
          <p:nvPr userDrawn="1"/>
        </p:nvCxnSpPr>
        <p:spPr>
          <a:xfrm>
            <a:off x="4267200" y="3547676"/>
            <a:ext cx="3198812" cy="0"/>
          </a:xfrm>
          <a:prstGeom prst="line">
            <a:avLst/>
          </a:prstGeom>
          <a:ln w="25400">
            <a:solidFill>
              <a:schemeClr val="accent6"/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Text Placeholder 6">
            <a:extLst>
              <a:ext uri="{FF2B5EF4-FFF2-40B4-BE49-F238E27FC236}">
                <a16:creationId xmlns:a16="http://schemas.microsoft.com/office/drawing/2014/main" id="{48CE9E08-388B-4458-B1F4-453A8413D639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270693" y="3634037"/>
            <a:ext cx="2006600" cy="227454"/>
          </a:xfrm>
        </p:spPr>
        <p:txBody>
          <a:bodyPr anchor="b"/>
          <a:lstStyle>
            <a:lvl1pPr>
              <a:lnSpc>
                <a:spcPct val="100000"/>
              </a:lnSpc>
              <a:spcBef>
                <a:spcPts val="0"/>
              </a:spcBef>
              <a:defRPr sz="1600">
                <a:solidFill>
                  <a:schemeClr val="accent6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/>
              <a:t>Impact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D909953-1B24-4C7D-A173-A53DF3FC7EC3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8382000" y="2971800"/>
            <a:ext cx="3194050" cy="1828800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0ED48B1-3A1C-41E2-BEC6-E8E6B54A07B0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8959850" y="1600200"/>
            <a:ext cx="1841500" cy="660399"/>
          </a:xfrm>
        </p:spPr>
        <p:txBody>
          <a:bodyPr anchor="ctr"/>
          <a:lstStyle>
            <a:lvl1pPr algn="ctr">
              <a:lnSpc>
                <a:spcPct val="100000"/>
              </a:lnSpc>
              <a:spcBef>
                <a:spcPts val="0"/>
              </a:spcBef>
              <a:defRPr/>
            </a:lvl1pPr>
          </a:lstStyle>
          <a:p>
            <a:r>
              <a:rPr lang="en-US" dirty="0"/>
              <a:t>Insert Logo here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D0A78DDD-5F83-4940-98A7-CF6D7FB81405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8382000" y="5022214"/>
            <a:ext cx="3200400" cy="1153795"/>
          </a:xfrm>
        </p:spPr>
        <p:txBody>
          <a:bodyPr/>
          <a:lstStyle>
            <a:lvl1pPr algn="ctr">
              <a:lnSpc>
                <a:spcPct val="100000"/>
              </a:lnSpc>
              <a:spcBef>
                <a:spcPts val="0"/>
              </a:spcBef>
              <a:defRPr sz="1400"/>
            </a:lvl1pPr>
            <a:lvl2pPr marL="0" indent="0" algn="ctr">
              <a:lnSpc>
                <a:spcPct val="100000"/>
              </a:lnSpc>
              <a:spcBef>
                <a:spcPts val="0"/>
              </a:spcBef>
              <a:buFont typeface="Open Sans" panose="020B0606030504020204" pitchFamily="34" charset="0"/>
              <a:buChar char="​"/>
              <a:defRPr sz="1200">
                <a:solidFill>
                  <a:schemeClr val="accent1"/>
                </a:solidFill>
              </a:defRPr>
            </a:lvl2pPr>
            <a:lvl3pPr marL="0" indent="0" algn="ctr">
              <a:buFont typeface="Open Sans" panose="020B0606030504020204" pitchFamily="34" charset="0"/>
              <a:buNone/>
              <a:defRPr sz="1200">
                <a:solidFill>
                  <a:schemeClr val="accent1"/>
                </a:solidFill>
              </a:defRPr>
            </a:lvl3pPr>
            <a:lvl4pPr marL="0" indent="0" algn="ctr">
              <a:buFont typeface="Open Sans" panose="020B0606030504020204" pitchFamily="34" charset="0"/>
              <a:buChar char="​"/>
              <a:defRPr sz="1200">
                <a:solidFill>
                  <a:schemeClr val="accent1"/>
                </a:solidFill>
              </a:defRPr>
            </a:lvl4pPr>
            <a:lvl5pPr marL="0" indent="0" algn="ctr">
              <a:buFont typeface="Open Sans" panose="020B0606030504020204" pitchFamily="34" charset="0"/>
              <a:buChar char="​"/>
              <a:defRPr sz="12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3" name="Text Placeholder 10">
            <a:extLst>
              <a:ext uri="{FF2B5EF4-FFF2-40B4-BE49-F238E27FC236}">
                <a16:creationId xmlns:a16="http://schemas.microsoft.com/office/drawing/2014/main" id="{356F2006-5264-4FEB-8EBA-8BA6A55D19B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375650" y="2347933"/>
            <a:ext cx="3206750" cy="241300"/>
          </a:xfrm>
        </p:spPr>
        <p:txBody>
          <a:bodyPr anchor="ctr"/>
          <a:lstStyle>
            <a:lvl1pPr algn="ctr">
              <a:lnSpc>
                <a:spcPct val="100000"/>
              </a:lnSpc>
              <a:spcBef>
                <a:spcPts val="0"/>
              </a:spcBef>
              <a:defRPr sz="1200"/>
            </a:lvl1pPr>
            <a:lvl2pPr marL="0" indent="0" algn="ctr">
              <a:buFont typeface="Open Sans" panose="020B0606030504020204" pitchFamily="34" charset="0"/>
              <a:buChar char="​"/>
              <a:defRPr sz="1200">
                <a:solidFill>
                  <a:schemeClr val="accent1"/>
                </a:solidFill>
              </a:defRPr>
            </a:lvl2pPr>
            <a:lvl3pPr marL="0" indent="0" algn="ctr">
              <a:buFont typeface="Open Sans" panose="020B0606030504020204" pitchFamily="34" charset="0"/>
              <a:buChar char="​"/>
              <a:defRPr sz="1200">
                <a:solidFill>
                  <a:schemeClr val="accent1"/>
                </a:solidFill>
              </a:defRPr>
            </a:lvl3pPr>
            <a:lvl4pPr marL="0" indent="0" algn="ctr">
              <a:buFont typeface="Open Sans" panose="020B0606030504020204" pitchFamily="34" charset="0"/>
              <a:buChar char="​"/>
              <a:defRPr sz="1200">
                <a:solidFill>
                  <a:schemeClr val="accent1"/>
                </a:solidFill>
              </a:defRPr>
            </a:lvl4pPr>
            <a:lvl5pPr marL="0" indent="0" algn="ctr">
              <a:buFont typeface="Open Sans" panose="020B0606030504020204" pitchFamily="34" charset="0"/>
              <a:buChar char="​"/>
              <a:defRPr sz="12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Location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AF7F59A-4C67-4F41-A6E0-906850EDF3F1}"/>
              </a:ext>
            </a:extLst>
          </p:cNvPr>
          <p:cNvSpPr/>
          <p:nvPr userDrawn="1"/>
        </p:nvSpPr>
        <p:spPr>
          <a:xfrm>
            <a:off x="608739" y="4978399"/>
            <a:ext cx="3204753" cy="879645"/>
          </a:xfrm>
          <a:prstGeom prst="rect">
            <a:avLst/>
          </a:prstGeom>
          <a:gradFill>
            <a:gsLst>
              <a:gs pos="0">
                <a:schemeClr val="accent4"/>
              </a:gs>
              <a:gs pos="98000">
                <a:schemeClr val="accent4"/>
              </a:gs>
            </a:gsLst>
            <a:lin ang="5400000" scaled="1"/>
          </a:gradFill>
        </p:spPr>
        <p:txBody>
          <a:bodyPr vert="horz" lIns="594360" tIns="457200" rIns="457200" bIns="457200" rtlCol="0">
            <a:noAutofit/>
          </a:bodyPr>
          <a:lstStyle/>
          <a:p>
            <a:pPr lvl="0" indent="0">
              <a:lnSpc>
                <a:spcPct val="100000"/>
              </a:lnSpc>
              <a:spcBef>
                <a:spcPts val="0"/>
              </a:spcBef>
              <a:buClr>
                <a:schemeClr val="tx1">
                  <a:lumMod val="60000"/>
                  <a:lumOff val="40000"/>
                </a:schemeClr>
              </a:buClr>
              <a:buSzPct val="90000"/>
              <a:buFont typeface="Arial" panose="020B0604020202020204" pitchFamily="34" charset="0"/>
              <a:buChar char="​"/>
            </a:pPr>
            <a:endParaRPr lang="en-US" b="0" i="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52" name="Rectangle 151">
            <a:extLst>
              <a:ext uri="{FF2B5EF4-FFF2-40B4-BE49-F238E27FC236}">
                <a16:creationId xmlns:a16="http://schemas.microsoft.com/office/drawing/2014/main" id="{85779326-D874-4DC4-BA73-C7157B414B05}"/>
              </a:ext>
            </a:extLst>
          </p:cNvPr>
          <p:cNvSpPr/>
          <p:nvPr userDrawn="1"/>
        </p:nvSpPr>
        <p:spPr>
          <a:xfrm>
            <a:off x="4267199" y="4978400"/>
            <a:ext cx="3203893" cy="878840"/>
          </a:xfrm>
          <a:prstGeom prst="rect">
            <a:avLst/>
          </a:prstGeom>
          <a:gradFill>
            <a:gsLst>
              <a:gs pos="0">
                <a:schemeClr val="accent1"/>
              </a:gs>
              <a:gs pos="98000">
                <a:schemeClr val="accent1"/>
              </a:gs>
            </a:gsLst>
            <a:lin ang="5400000" scaled="1"/>
          </a:gradFill>
        </p:spPr>
        <p:txBody>
          <a:bodyPr vert="horz" lIns="457200" tIns="457200" rIns="594360" bIns="0" rtlCol="0">
            <a:noAutofit/>
          </a:bodyPr>
          <a:lstStyle/>
          <a:p>
            <a:pPr lvl="0" indent="0">
              <a:lnSpc>
                <a:spcPct val="100000"/>
              </a:lnSpc>
              <a:spcBef>
                <a:spcPts val="0"/>
              </a:spcBef>
              <a:buClr>
                <a:schemeClr val="tx1">
                  <a:lumMod val="60000"/>
                  <a:lumOff val="40000"/>
                </a:schemeClr>
              </a:buClr>
              <a:buSzPct val="90000"/>
              <a:buFont typeface="Arial" panose="020B0604020202020204" pitchFamily="34" charset="0"/>
              <a:buChar char="​"/>
            </a:pPr>
            <a:endParaRPr lang="en-US" b="0" i="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0FD359B-DBB1-4A58-B3A5-88DBD360EFA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Company Name</a:t>
            </a:r>
          </a:p>
        </p:txBody>
      </p:sp>
      <p:sp>
        <p:nvSpPr>
          <p:cNvPr id="27" name="Subtitle 2">
            <a:extLst>
              <a:ext uri="{FF2B5EF4-FFF2-40B4-BE49-F238E27FC236}">
                <a16:creationId xmlns:a16="http://schemas.microsoft.com/office/drawing/2014/main" id="{9A29AA74-2865-4B6A-BD11-7A351A336A6C}"/>
              </a:ext>
            </a:extLst>
          </p:cNvPr>
          <p:cNvSpPr>
            <a:spLocks noGrp="1"/>
          </p:cNvSpPr>
          <p:nvPr>
            <p:ph type="subTitle" idx="10"/>
          </p:nvPr>
        </p:nvSpPr>
        <p:spPr>
          <a:xfrm>
            <a:off x="592866" y="811830"/>
            <a:ext cx="10962687" cy="247743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 b="0" i="0">
                <a:solidFill>
                  <a:schemeClr val="accent4"/>
                </a:solidFill>
                <a:latin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9" name="Text Placeholder 10">
            <a:extLst>
              <a:ext uri="{FF2B5EF4-FFF2-40B4-BE49-F238E27FC236}">
                <a16:creationId xmlns:a16="http://schemas.microsoft.com/office/drawing/2014/main" id="{09C7727F-F570-4AF1-856D-98544836237D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375650" y="2647290"/>
            <a:ext cx="3206750" cy="241300"/>
          </a:xfrm>
        </p:spPr>
        <p:txBody>
          <a:bodyPr anchor="ctr"/>
          <a:lstStyle>
            <a:lvl1pPr algn="ctr">
              <a:lnSpc>
                <a:spcPct val="100000"/>
              </a:lnSpc>
              <a:spcBef>
                <a:spcPts val="0"/>
              </a:spcBef>
              <a:defRPr sz="1200"/>
            </a:lvl1pPr>
            <a:lvl2pPr marL="0" indent="0" algn="ctr">
              <a:buFont typeface="Open Sans" panose="020B0606030504020204" pitchFamily="34" charset="0"/>
              <a:buChar char="​"/>
              <a:defRPr sz="1200">
                <a:solidFill>
                  <a:schemeClr val="accent1"/>
                </a:solidFill>
              </a:defRPr>
            </a:lvl2pPr>
            <a:lvl3pPr marL="0" indent="0" algn="ctr">
              <a:buFont typeface="Open Sans" panose="020B0606030504020204" pitchFamily="34" charset="0"/>
              <a:buChar char="​"/>
              <a:defRPr sz="1200">
                <a:solidFill>
                  <a:schemeClr val="accent1"/>
                </a:solidFill>
              </a:defRPr>
            </a:lvl3pPr>
            <a:lvl4pPr marL="0" indent="0" algn="ctr">
              <a:buFont typeface="Open Sans" panose="020B0606030504020204" pitchFamily="34" charset="0"/>
              <a:buChar char="​"/>
              <a:defRPr sz="1200">
                <a:solidFill>
                  <a:schemeClr val="accent1"/>
                </a:solidFill>
              </a:defRPr>
            </a:lvl4pPr>
            <a:lvl5pPr marL="0" indent="0" algn="ctr">
              <a:buFont typeface="Open Sans" panose="020B0606030504020204" pitchFamily="34" charset="0"/>
              <a:buChar char="​"/>
              <a:defRPr sz="12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Industry</a:t>
            </a:r>
          </a:p>
        </p:txBody>
      </p:sp>
      <p:sp>
        <p:nvSpPr>
          <p:cNvPr id="30" name="Text Placeholder 6">
            <a:extLst>
              <a:ext uri="{FF2B5EF4-FFF2-40B4-BE49-F238E27FC236}">
                <a16:creationId xmlns:a16="http://schemas.microsoft.com/office/drawing/2014/main" id="{F13DC67D-58A2-45BD-A728-B6ECDD8B5A5B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13093" y="4978400"/>
            <a:ext cx="3200400" cy="227454"/>
          </a:xfrm>
        </p:spPr>
        <p:txBody>
          <a:bodyPr anchor="b"/>
          <a:lstStyle>
            <a:lvl1pPr algn="ctr">
              <a:lnSpc>
                <a:spcPct val="100000"/>
              </a:lnSpc>
              <a:spcBef>
                <a:spcPts val="0"/>
              </a:spcBef>
              <a:defRPr sz="1000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/>
              <a:t>Products</a:t>
            </a:r>
          </a:p>
        </p:txBody>
      </p:sp>
      <p:sp>
        <p:nvSpPr>
          <p:cNvPr id="31" name="Text Placeholder 6">
            <a:extLst>
              <a:ext uri="{FF2B5EF4-FFF2-40B4-BE49-F238E27FC236}">
                <a16:creationId xmlns:a16="http://schemas.microsoft.com/office/drawing/2014/main" id="{53D9F0A4-74F4-4BA6-AD21-4791EF0A203A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273995" y="4978400"/>
            <a:ext cx="3200400" cy="227454"/>
          </a:xfrm>
        </p:spPr>
        <p:txBody>
          <a:bodyPr anchor="b"/>
          <a:lstStyle>
            <a:lvl1pPr algn="ctr">
              <a:lnSpc>
                <a:spcPct val="100000"/>
              </a:lnSpc>
              <a:spcBef>
                <a:spcPts val="0"/>
              </a:spcBef>
              <a:defRPr sz="1000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/>
              <a:t>Strategic Priorities</a:t>
            </a:r>
          </a:p>
        </p:txBody>
      </p:sp>
    </p:spTree>
    <p:extLst>
      <p:ext uri="{BB962C8B-B14F-4D97-AF65-F5344CB8AC3E}">
        <p14:creationId xmlns:p14="http://schemas.microsoft.com/office/powerpoint/2010/main" val="2418193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9183EB20-0C5F-4DF1-ACB7-C31AA752231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ltGray">
          <a:xfrm rot="16200000">
            <a:off x="8594080" y="298526"/>
            <a:ext cx="3893271" cy="3296220"/>
          </a:xfrm>
          <a:prstGeom prst="rect">
            <a:avLst/>
          </a:prstGeom>
        </p:spPr>
      </p:pic>
      <p:sp>
        <p:nvSpPr>
          <p:cNvPr id="756" name="TextBox 755">
            <a:extLst>
              <a:ext uri="{FF2B5EF4-FFF2-40B4-BE49-F238E27FC236}">
                <a16:creationId xmlns:a16="http://schemas.microsoft.com/office/drawing/2014/main" id="{2387BAEF-04D4-4DE9-B7A0-5B5AD8C8A831}"/>
              </a:ext>
            </a:extLst>
          </p:cNvPr>
          <p:cNvSpPr txBox="1"/>
          <p:nvPr userDrawn="1"/>
        </p:nvSpPr>
        <p:spPr>
          <a:xfrm>
            <a:off x="608013" y="1265019"/>
            <a:ext cx="1933864" cy="53489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90000"/>
              </a:lnSpc>
            </a:pPr>
            <a:r>
              <a:rPr lang="en-US" sz="3200" b="0" i="0" dirty="0">
                <a:solidFill>
                  <a:schemeClr val="accent6"/>
                </a:solidFill>
                <a:latin typeface="Calibri" panose="020F0502020204030204" pitchFamily="34" charset="0"/>
              </a:rPr>
              <a:t>Agenda</a:t>
            </a:r>
          </a:p>
        </p:txBody>
      </p:sp>
      <p:sp>
        <p:nvSpPr>
          <p:cNvPr id="730" name="TextBox 729">
            <a:extLst>
              <a:ext uri="{FF2B5EF4-FFF2-40B4-BE49-F238E27FC236}">
                <a16:creationId xmlns:a16="http://schemas.microsoft.com/office/drawing/2014/main" id="{AB8D1A6B-3CE6-468D-804E-6300F8B6DC81}"/>
              </a:ext>
            </a:extLst>
          </p:cNvPr>
          <p:cNvSpPr txBox="1"/>
          <p:nvPr userDrawn="1"/>
        </p:nvSpPr>
        <p:spPr>
          <a:xfrm>
            <a:off x="11490941" y="6388099"/>
            <a:ext cx="437990" cy="3651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r">
              <a:lnSpc>
                <a:spcPct val="90000"/>
              </a:lnSpc>
            </a:pPr>
            <a:fld id="{7A51DB15-7364-4F0B-A3A0-1309F8830053}" type="slidenum">
              <a:rPr lang="en-US" sz="800" b="0" i="0" smtClean="0">
                <a:solidFill>
                  <a:schemeClr val="tx1"/>
                </a:solidFill>
                <a:latin typeface="Calibri" panose="020F0502020204030204" pitchFamily="34" charset="0"/>
              </a:rPr>
              <a:pPr algn="r">
                <a:lnSpc>
                  <a:spcPct val="90000"/>
                </a:lnSpc>
              </a:pPr>
              <a:t>‹#›</a:t>
            </a:fld>
            <a:endParaRPr lang="en-US" b="0" i="0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16" name="Text Placeholder 757">
            <a:extLst>
              <a:ext uri="{FF2B5EF4-FFF2-40B4-BE49-F238E27FC236}">
                <a16:creationId xmlns:a16="http://schemas.microsoft.com/office/drawing/2014/main" id="{B29EB907-51A5-4D60-B03A-85DECB7627F9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2894013" y="1392216"/>
            <a:ext cx="7315200" cy="4322783"/>
          </a:xfrm>
        </p:spPr>
        <p:txBody>
          <a:bodyPr anchor="t"/>
          <a:lstStyle>
            <a:lvl1pPr marL="0" indent="0">
              <a:spcBef>
                <a:spcPts val="1800"/>
              </a:spcBef>
              <a:buClr>
                <a:schemeClr val="accent2"/>
              </a:buClr>
              <a:buFont typeface="Open Sans" panose="020B0606030504020204" pitchFamily="34" charset="0"/>
              <a:buChar char="​"/>
              <a:defRPr>
                <a:solidFill>
                  <a:schemeClr val="accent2"/>
                </a:solidFill>
              </a:defRPr>
            </a:lvl1pPr>
            <a:lvl2pPr marL="0" indent="0">
              <a:spcBef>
                <a:spcPts val="600"/>
              </a:spcBef>
              <a:buFont typeface="Open Sans" panose="020B0606030504020204" pitchFamily="34" charset="0"/>
              <a:buChar char="​"/>
              <a:defRPr/>
            </a:lvl2pPr>
            <a:lvl3pPr marL="342900" indent="0">
              <a:buFont typeface="Open Sans" panose="020B0606030504020204" pitchFamily="34" charset="0"/>
              <a:buNone/>
              <a:defRPr sz="1800"/>
            </a:lvl3pPr>
            <a:lvl4pPr marL="342900" indent="0">
              <a:buFont typeface="Open Sans" panose="020B0606030504020204" pitchFamily="34" charset="0"/>
              <a:buChar char="​"/>
              <a:tabLst/>
              <a:defRPr sz="1800">
                <a:solidFill>
                  <a:schemeClr val="tx2"/>
                </a:solidFill>
              </a:defRPr>
            </a:lvl4pPr>
            <a:lvl5pPr marL="342900" indent="0">
              <a:buFont typeface="Open Sans" panose="020B0606030504020204" pitchFamily="34" charset="0"/>
              <a:buChar char="​"/>
              <a:tabLst/>
              <a:defRPr sz="1800">
                <a:solidFill>
                  <a:schemeClr val="tx2"/>
                </a:solidFill>
              </a:defRPr>
            </a:lvl5pPr>
            <a:lvl6pPr marL="342900" indent="0">
              <a:buFont typeface="Open Sans" panose="020B0606030504020204" pitchFamily="34" charset="0"/>
              <a:buChar char="​"/>
              <a:defRPr sz="1800">
                <a:solidFill>
                  <a:schemeClr val="tx2"/>
                </a:solidFill>
              </a:defRPr>
            </a:lvl6pPr>
            <a:lvl7pPr marL="342900" indent="0">
              <a:buFont typeface="Open Sans" panose="020B0606030504020204" pitchFamily="34" charset="0"/>
              <a:buChar char="​"/>
              <a:defRPr sz="1800">
                <a:solidFill>
                  <a:schemeClr val="tx2"/>
                </a:solidFill>
              </a:defRPr>
            </a:lvl7pPr>
            <a:lvl8pPr marL="342900" indent="0">
              <a:buFont typeface="Open Sans" panose="020B0606030504020204" pitchFamily="34" charset="0"/>
              <a:buChar char="​"/>
              <a:defRPr sz="1800">
                <a:solidFill>
                  <a:schemeClr val="tx2"/>
                </a:solidFill>
              </a:defRPr>
            </a:lvl8pPr>
            <a:lvl9pPr marL="342900" indent="0">
              <a:buFont typeface="Open Sans" panose="020B0606030504020204" pitchFamily="34" charset="0"/>
              <a:buChar char="​"/>
              <a:defRPr sz="1800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27C06013-757A-4FD4-A789-7E9656F64A59}"/>
              </a:ext>
            </a:extLst>
          </p:cNvPr>
          <p:cNvGrpSpPr/>
          <p:nvPr userDrawn="1"/>
        </p:nvGrpSpPr>
        <p:grpSpPr bwMode="black">
          <a:xfrm>
            <a:off x="617878" y="6446044"/>
            <a:ext cx="1099793" cy="173355"/>
            <a:chOff x="-84138" y="5622925"/>
            <a:chExt cx="4330701" cy="682626"/>
          </a:xfrm>
        </p:grpSpPr>
        <p:sp>
          <p:nvSpPr>
            <p:cNvPr id="22" name="Freeform 6">
              <a:extLst>
                <a:ext uri="{FF2B5EF4-FFF2-40B4-BE49-F238E27FC236}">
                  <a16:creationId xmlns:a16="http://schemas.microsoft.com/office/drawing/2014/main" id="{5E650B00-898D-4367-B76F-5BF89476C91F}"/>
                </a:ext>
              </a:extLst>
            </p:cNvPr>
            <p:cNvSpPr>
              <a:spLocks/>
            </p:cNvSpPr>
            <p:nvPr userDrawn="1"/>
          </p:nvSpPr>
          <p:spPr bwMode="black">
            <a:xfrm>
              <a:off x="1589088" y="5649913"/>
              <a:ext cx="914400" cy="647700"/>
            </a:xfrm>
            <a:custGeom>
              <a:avLst/>
              <a:gdLst>
                <a:gd name="T0" fmla="*/ 52 w 243"/>
                <a:gd name="T1" fmla="*/ 159 h 170"/>
                <a:gd name="T2" fmla="*/ 2 w 243"/>
                <a:gd name="T3" fmla="*/ 19 h 170"/>
                <a:gd name="T4" fmla="*/ 0 w 243"/>
                <a:gd name="T5" fmla="*/ 12 h 170"/>
                <a:gd name="T6" fmla="*/ 13 w 243"/>
                <a:gd name="T7" fmla="*/ 0 h 170"/>
                <a:gd name="T8" fmla="*/ 25 w 243"/>
                <a:gd name="T9" fmla="*/ 11 h 170"/>
                <a:gd name="T10" fmla="*/ 67 w 243"/>
                <a:gd name="T11" fmla="*/ 131 h 170"/>
                <a:gd name="T12" fmla="*/ 109 w 243"/>
                <a:gd name="T13" fmla="*/ 10 h 170"/>
                <a:gd name="T14" fmla="*/ 121 w 243"/>
                <a:gd name="T15" fmla="*/ 0 h 170"/>
                <a:gd name="T16" fmla="*/ 122 w 243"/>
                <a:gd name="T17" fmla="*/ 0 h 170"/>
                <a:gd name="T18" fmla="*/ 135 w 243"/>
                <a:gd name="T19" fmla="*/ 10 h 170"/>
                <a:gd name="T20" fmla="*/ 177 w 243"/>
                <a:gd name="T21" fmla="*/ 131 h 170"/>
                <a:gd name="T22" fmla="*/ 219 w 243"/>
                <a:gd name="T23" fmla="*/ 10 h 170"/>
                <a:gd name="T24" fmla="*/ 231 w 243"/>
                <a:gd name="T25" fmla="*/ 0 h 170"/>
                <a:gd name="T26" fmla="*/ 243 w 243"/>
                <a:gd name="T27" fmla="*/ 12 h 170"/>
                <a:gd name="T28" fmla="*/ 241 w 243"/>
                <a:gd name="T29" fmla="*/ 19 h 170"/>
                <a:gd name="T30" fmla="*/ 191 w 243"/>
                <a:gd name="T31" fmla="*/ 159 h 170"/>
                <a:gd name="T32" fmla="*/ 177 w 243"/>
                <a:gd name="T33" fmla="*/ 170 h 170"/>
                <a:gd name="T34" fmla="*/ 176 w 243"/>
                <a:gd name="T35" fmla="*/ 170 h 170"/>
                <a:gd name="T36" fmla="*/ 163 w 243"/>
                <a:gd name="T37" fmla="*/ 159 h 170"/>
                <a:gd name="T38" fmla="*/ 122 w 243"/>
                <a:gd name="T39" fmla="*/ 40 h 170"/>
                <a:gd name="T40" fmla="*/ 80 w 243"/>
                <a:gd name="T41" fmla="*/ 159 h 170"/>
                <a:gd name="T42" fmla="*/ 66 w 243"/>
                <a:gd name="T43" fmla="*/ 170 h 170"/>
                <a:gd name="T44" fmla="*/ 66 w 243"/>
                <a:gd name="T45" fmla="*/ 170 h 170"/>
                <a:gd name="T46" fmla="*/ 52 w 243"/>
                <a:gd name="T47" fmla="*/ 15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43" h="170">
                  <a:moveTo>
                    <a:pt x="52" y="159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1" y="17"/>
                    <a:pt x="0" y="14"/>
                    <a:pt x="0" y="12"/>
                  </a:cubicBezTo>
                  <a:cubicBezTo>
                    <a:pt x="0" y="6"/>
                    <a:pt x="5" y="0"/>
                    <a:pt x="13" y="0"/>
                  </a:cubicBezTo>
                  <a:cubicBezTo>
                    <a:pt x="19" y="0"/>
                    <a:pt x="23" y="4"/>
                    <a:pt x="25" y="11"/>
                  </a:cubicBezTo>
                  <a:cubicBezTo>
                    <a:pt x="67" y="131"/>
                    <a:pt x="67" y="131"/>
                    <a:pt x="67" y="131"/>
                  </a:cubicBezTo>
                  <a:cubicBezTo>
                    <a:pt x="109" y="10"/>
                    <a:pt x="109" y="10"/>
                    <a:pt x="109" y="10"/>
                  </a:cubicBezTo>
                  <a:cubicBezTo>
                    <a:pt x="111" y="4"/>
                    <a:pt x="114" y="0"/>
                    <a:pt x="121" y="0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29" y="0"/>
                    <a:pt x="133" y="4"/>
                    <a:pt x="135" y="10"/>
                  </a:cubicBezTo>
                  <a:cubicBezTo>
                    <a:pt x="177" y="131"/>
                    <a:pt x="177" y="131"/>
                    <a:pt x="177" y="131"/>
                  </a:cubicBezTo>
                  <a:cubicBezTo>
                    <a:pt x="219" y="10"/>
                    <a:pt x="219" y="10"/>
                    <a:pt x="219" y="10"/>
                  </a:cubicBezTo>
                  <a:cubicBezTo>
                    <a:pt x="221" y="5"/>
                    <a:pt x="224" y="0"/>
                    <a:pt x="231" y="0"/>
                  </a:cubicBezTo>
                  <a:cubicBezTo>
                    <a:pt x="238" y="0"/>
                    <a:pt x="243" y="6"/>
                    <a:pt x="243" y="12"/>
                  </a:cubicBezTo>
                  <a:cubicBezTo>
                    <a:pt x="243" y="14"/>
                    <a:pt x="242" y="17"/>
                    <a:pt x="241" y="19"/>
                  </a:cubicBezTo>
                  <a:cubicBezTo>
                    <a:pt x="191" y="159"/>
                    <a:pt x="191" y="159"/>
                    <a:pt x="191" y="159"/>
                  </a:cubicBezTo>
                  <a:cubicBezTo>
                    <a:pt x="188" y="166"/>
                    <a:pt x="183" y="170"/>
                    <a:pt x="177" y="170"/>
                  </a:cubicBezTo>
                  <a:cubicBezTo>
                    <a:pt x="176" y="170"/>
                    <a:pt x="176" y="170"/>
                    <a:pt x="176" y="170"/>
                  </a:cubicBezTo>
                  <a:cubicBezTo>
                    <a:pt x="170" y="170"/>
                    <a:pt x="165" y="166"/>
                    <a:pt x="163" y="159"/>
                  </a:cubicBezTo>
                  <a:cubicBezTo>
                    <a:pt x="122" y="40"/>
                    <a:pt x="122" y="40"/>
                    <a:pt x="122" y="40"/>
                  </a:cubicBezTo>
                  <a:cubicBezTo>
                    <a:pt x="80" y="159"/>
                    <a:pt x="80" y="159"/>
                    <a:pt x="80" y="159"/>
                  </a:cubicBezTo>
                  <a:cubicBezTo>
                    <a:pt x="78" y="166"/>
                    <a:pt x="73" y="170"/>
                    <a:pt x="66" y="170"/>
                  </a:cubicBezTo>
                  <a:cubicBezTo>
                    <a:pt x="66" y="170"/>
                    <a:pt x="66" y="170"/>
                    <a:pt x="66" y="170"/>
                  </a:cubicBezTo>
                  <a:cubicBezTo>
                    <a:pt x="60" y="170"/>
                    <a:pt x="55" y="166"/>
                    <a:pt x="52" y="159"/>
                  </a:cubicBezTo>
                </a:path>
              </a:pathLst>
            </a:custGeom>
            <a:solidFill>
              <a:srgbClr val="71707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23" name="Freeform 7">
              <a:extLst>
                <a:ext uri="{FF2B5EF4-FFF2-40B4-BE49-F238E27FC236}">
                  <a16:creationId xmlns:a16="http://schemas.microsoft.com/office/drawing/2014/main" id="{8A491FA9-9AD4-4837-B9D8-EA75606548C8}"/>
                </a:ext>
              </a:extLst>
            </p:cNvPr>
            <p:cNvSpPr>
              <a:spLocks/>
            </p:cNvSpPr>
            <p:nvPr userDrawn="1"/>
          </p:nvSpPr>
          <p:spPr bwMode="black">
            <a:xfrm>
              <a:off x="3163888" y="5649913"/>
              <a:ext cx="354013" cy="647700"/>
            </a:xfrm>
            <a:custGeom>
              <a:avLst/>
              <a:gdLst>
                <a:gd name="T0" fmla="*/ 0 w 94"/>
                <a:gd name="T1" fmla="*/ 13 h 170"/>
                <a:gd name="T2" fmla="*/ 12 w 94"/>
                <a:gd name="T3" fmla="*/ 0 h 170"/>
                <a:gd name="T4" fmla="*/ 24 w 94"/>
                <a:gd name="T5" fmla="*/ 13 h 170"/>
                <a:gd name="T6" fmla="*/ 24 w 94"/>
                <a:gd name="T7" fmla="*/ 41 h 170"/>
                <a:gd name="T8" fmla="*/ 82 w 94"/>
                <a:gd name="T9" fmla="*/ 0 h 170"/>
                <a:gd name="T10" fmla="*/ 94 w 94"/>
                <a:gd name="T11" fmla="*/ 13 h 170"/>
                <a:gd name="T12" fmla="*/ 83 w 94"/>
                <a:gd name="T13" fmla="*/ 25 h 170"/>
                <a:gd name="T14" fmla="*/ 24 w 94"/>
                <a:gd name="T15" fmla="*/ 101 h 170"/>
                <a:gd name="T16" fmla="*/ 24 w 94"/>
                <a:gd name="T17" fmla="*/ 157 h 170"/>
                <a:gd name="T18" fmla="*/ 12 w 94"/>
                <a:gd name="T19" fmla="*/ 170 h 170"/>
                <a:gd name="T20" fmla="*/ 0 w 94"/>
                <a:gd name="T21" fmla="*/ 157 h 170"/>
                <a:gd name="T22" fmla="*/ 0 w 94"/>
                <a:gd name="T23" fmla="*/ 13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4" h="170">
                  <a:moveTo>
                    <a:pt x="0" y="13"/>
                  </a:moveTo>
                  <a:cubicBezTo>
                    <a:pt x="0" y="6"/>
                    <a:pt x="5" y="0"/>
                    <a:pt x="12" y="0"/>
                  </a:cubicBezTo>
                  <a:cubicBezTo>
                    <a:pt x="19" y="0"/>
                    <a:pt x="24" y="5"/>
                    <a:pt x="24" y="13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37" y="13"/>
                    <a:pt x="64" y="0"/>
                    <a:pt x="82" y="0"/>
                  </a:cubicBezTo>
                  <a:cubicBezTo>
                    <a:pt x="89" y="0"/>
                    <a:pt x="94" y="6"/>
                    <a:pt x="94" y="13"/>
                  </a:cubicBezTo>
                  <a:cubicBezTo>
                    <a:pt x="94" y="20"/>
                    <a:pt x="89" y="24"/>
                    <a:pt x="83" y="25"/>
                  </a:cubicBezTo>
                  <a:cubicBezTo>
                    <a:pt x="51" y="29"/>
                    <a:pt x="24" y="53"/>
                    <a:pt x="24" y="101"/>
                  </a:cubicBezTo>
                  <a:cubicBezTo>
                    <a:pt x="24" y="157"/>
                    <a:pt x="24" y="157"/>
                    <a:pt x="24" y="157"/>
                  </a:cubicBezTo>
                  <a:cubicBezTo>
                    <a:pt x="24" y="164"/>
                    <a:pt x="19" y="170"/>
                    <a:pt x="12" y="170"/>
                  </a:cubicBezTo>
                  <a:cubicBezTo>
                    <a:pt x="5" y="170"/>
                    <a:pt x="0" y="164"/>
                    <a:pt x="0" y="157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rgbClr val="71707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24" name="Freeform 8">
              <a:extLst>
                <a:ext uri="{FF2B5EF4-FFF2-40B4-BE49-F238E27FC236}">
                  <a16:creationId xmlns:a16="http://schemas.microsoft.com/office/drawing/2014/main" id="{38AD407B-7DC8-4213-960A-A37523666873}"/>
                </a:ext>
              </a:extLst>
            </p:cNvPr>
            <p:cNvSpPr>
              <a:spLocks noEditPoints="1"/>
            </p:cNvSpPr>
            <p:nvPr userDrawn="1"/>
          </p:nvSpPr>
          <p:spPr bwMode="black">
            <a:xfrm>
              <a:off x="3509963" y="5649913"/>
              <a:ext cx="579438" cy="655638"/>
            </a:xfrm>
            <a:custGeom>
              <a:avLst/>
              <a:gdLst>
                <a:gd name="T0" fmla="*/ 129 w 154"/>
                <a:gd name="T1" fmla="*/ 76 h 172"/>
                <a:gd name="T2" fmla="*/ 77 w 154"/>
                <a:gd name="T3" fmla="*/ 21 h 172"/>
                <a:gd name="T4" fmla="*/ 25 w 154"/>
                <a:gd name="T5" fmla="*/ 76 h 172"/>
                <a:gd name="T6" fmla="*/ 129 w 154"/>
                <a:gd name="T7" fmla="*/ 76 h 172"/>
                <a:gd name="T8" fmla="*/ 81 w 154"/>
                <a:gd name="T9" fmla="*/ 172 h 172"/>
                <a:gd name="T10" fmla="*/ 0 w 154"/>
                <a:gd name="T11" fmla="*/ 86 h 172"/>
                <a:gd name="T12" fmla="*/ 0 w 154"/>
                <a:gd name="T13" fmla="*/ 85 h 172"/>
                <a:gd name="T14" fmla="*/ 78 w 154"/>
                <a:gd name="T15" fmla="*/ 0 h 172"/>
                <a:gd name="T16" fmla="*/ 154 w 154"/>
                <a:gd name="T17" fmla="*/ 83 h 172"/>
                <a:gd name="T18" fmla="*/ 142 w 154"/>
                <a:gd name="T19" fmla="*/ 95 h 172"/>
                <a:gd name="T20" fmla="*/ 25 w 154"/>
                <a:gd name="T21" fmla="*/ 95 h 172"/>
                <a:gd name="T22" fmla="*/ 82 w 154"/>
                <a:gd name="T23" fmla="*/ 150 h 172"/>
                <a:gd name="T24" fmla="*/ 129 w 154"/>
                <a:gd name="T25" fmla="*/ 131 h 172"/>
                <a:gd name="T26" fmla="*/ 136 w 154"/>
                <a:gd name="T27" fmla="*/ 128 h 172"/>
                <a:gd name="T28" fmla="*/ 146 w 154"/>
                <a:gd name="T29" fmla="*/ 139 h 172"/>
                <a:gd name="T30" fmla="*/ 142 w 154"/>
                <a:gd name="T31" fmla="*/ 147 h 172"/>
                <a:gd name="T32" fmla="*/ 81 w 154"/>
                <a:gd name="T33" fmla="*/ 17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4" h="172">
                  <a:moveTo>
                    <a:pt x="129" y="76"/>
                  </a:moveTo>
                  <a:cubicBezTo>
                    <a:pt x="127" y="47"/>
                    <a:pt x="110" y="21"/>
                    <a:pt x="77" y="21"/>
                  </a:cubicBezTo>
                  <a:cubicBezTo>
                    <a:pt x="49" y="21"/>
                    <a:pt x="28" y="44"/>
                    <a:pt x="25" y="76"/>
                  </a:cubicBezTo>
                  <a:lnTo>
                    <a:pt x="129" y="76"/>
                  </a:lnTo>
                  <a:close/>
                  <a:moveTo>
                    <a:pt x="81" y="172"/>
                  </a:moveTo>
                  <a:cubicBezTo>
                    <a:pt x="36" y="172"/>
                    <a:pt x="0" y="137"/>
                    <a:pt x="0" y="86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38"/>
                    <a:pt x="33" y="0"/>
                    <a:pt x="78" y="0"/>
                  </a:cubicBezTo>
                  <a:cubicBezTo>
                    <a:pt x="126" y="0"/>
                    <a:pt x="154" y="40"/>
                    <a:pt x="154" y="83"/>
                  </a:cubicBezTo>
                  <a:cubicBezTo>
                    <a:pt x="154" y="90"/>
                    <a:pt x="148" y="95"/>
                    <a:pt x="142" y="95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28" y="130"/>
                    <a:pt x="53" y="150"/>
                    <a:pt x="82" y="150"/>
                  </a:cubicBezTo>
                  <a:cubicBezTo>
                    <a:pt x="102" y="150"/>
                    <a:pt x="117" y="142"/>
                    <a:pt x="129" y="131"/>
                  </a:cubicBezTo>
                  <a:cubicBezTo>
                    <a:pt x="131" y="130"/>
                    <a:pt x="133" y="128"/>
                    <a:pt x="136" y="128"/>
                  </a:cubicBezTo>
                  <a:cubicBezTo>
                    <a:pt x="142" y="128"/>
                    <a:pt x="146" y="133"/>
                    <a:pt x="146" y="139"/>
                  </a:cubicBezTo>
                  <a:cubicBezTo>
                    <a:pt x="146" y="142"/>
                    <a:pt x="145" y="145"/>
                    <a:pt x="142" y="147"/>
                  </a:cubicBezTo>
                  <a:cubicBezTo>
                    <a:pt x="127" y="162"/>
                    <a:pt x="109" y="172"/>
                    <a:pt x="81" y="172"/>
                  </a:cubicBezTo>
                </a:path>
              </a:pathLst>
            </a:custGeom>
            <a:solidFill>
              <a:srgbClr val="71707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25" name="Freeform 9">
              <a:extLst>
                <a:ext uri="{FF2B5EF4-FFF2-40B4-BE49-F238E27FC236}">
                  <a16:creationId xmlns:a16="http://schemas.microsoft.com/office/drawing/2014/main" id="{F0E957BF-4633-4BC7-8378-1B670BA6A950}"/>
                </a:ext>
              </a:extLst>
            </p:cNvPr>
            <p:cNvSpPr>
              <a:spLocks noEditPoints="1"/>
            </p:cNvSpPr>
            <p:nvPr userDrawn="1"/>
          </p:nvSpPr>
          <p:spPr bwMode="black">
            <a:xfrm>
              <a:off x="2503488" y="5649913"/>
              <a:ext cx="547688" cy="655638"/>
            </a:xfrm>
            <a:custGeom>
              <a:avLst/>
              <a:gdLst>
                <a:gd name="T0" fmla="*/ 122 w 146"/>
                <a:gd name="T1" fmla="*/ 107 h 172"/>
                <a:gd name="T2" fmla="*/ 122 w 146"/>
                <a:gd name="T3" fmla="*/ 91 h 172"/>
                <a:gd name="T4" fmla="*/ 74 w 146"/>
                <a:gd name="T5" fmla="*/ 84 h 172"/>
                <a:gd name="T6" fmla="*/ 25 w 146"/>
                <a:gd name="T7" fmla="*/ 118 h 172"/>
                <a:gd name="T8" fmla="*/ 25 w 146"/>
                <a:gd name="T9" fmla="*/ 119 h 172"/>
                <a:gd name="T10" fmla="*/ 67 w 146"/>
                <a:gd name="T11" fmla="*/ 152 h 172"/>
                <a:gd name="T12" fmla="*/ 122 w 146"/>
                <a:gd name="T13" fmla="*/ 107 h 172"/>
                <a:gd name="T14" fmla="*/ 0 w 146"/>
                <a:gd name="T15" fmla="*/ 120 h 172"/>
                <a:gd name="T16" fmla="*/ 0 w 146"/>
                <a:gd name="T17" fmla="*/ 119 h 172"/>
                <a:gd name="T18" fmla="*/ 71 w 146"/>
                <a:gd name="T19" fmla="*/ 66 h 172"/>
                <a:gd name="T20" fmla="*/ 122 w 146"/>
                <a:gd name="T21" fmla="*/ 73 h 172"/>
                <a:gd name="T22" fmla="*/ 122 w 146"/>
                <a:gd name="T23" fmla="*/ 67 h 172"/>
                <a:gd name="T24" fmla="*/ 73 w 146"/>
                <a:gd name="T25" fmla="*/ 22 h 172"/>
                <a:gd name="T26" fmla="*/ 34 w 146"/>
                <a:gd name="T27" fmla="*/ 30 h 172"/>
                <a:gd name="T28" fmla="*/ 30 w 146"/>
                <a:gd name="T29" fmla="*/ 31 h 172"/>
                <a:gd name="T30" fmla="*/ 19 w 146"/>
                <a:gd name="T31" fmla="*/ 20 h 172"/>
                <a:gd name="T32" fmla="*/ 26 w 146"/>
                <a:gd name="T33" fmla="*/ 10 h 172"/>
                <a:gd name="T34" fmla="*/ 75 w 146"/>
                <a:gd name="T35" fmla="*/ 0 h 172"/>
                <a:gd name="T36" fmla="*/ 129 w 146"/>
                <a:gd name="T37" fmla="*/ 19 h 172"/>
                <a:gd name="T38" fmla="*/ 146 w 146"/>
                <a:gd name="T39" fmla="*/ 67 h 172"/>
                <a:gd name="T40" fmla="*/ 146 w 146"/>
                <a:gd name="T41" fmla="*/ 158 h 172"/>
                <a:gd name="T42" fmla="*/ 134 w 146"/>
                <a:gd name="T43" fmla="*/ 170 h 172"/>
                <a:gd name="T44" fmla="*/ 122 w 146"/>
                <a:gd name="T45" fmla="*/ 159 h 172"/>
                <a:gd name="T46" fmla="*/ 122 w 146"/>
                <a:gd name="T47" fmla="*/ 143 h 172"/>
                <a:gd name="T48" fmla="*/ 62 w 146"/>
                <a:gd name="T49" fmla="*/ 172 h 172"/>
                <a:gd name="T50" fmla="*/ 0 w 146"/>
                <a:gd name="T51" fmla="*/ 12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6" h="172">
                  <a:moveTo>
                    <a:pt x="122" y="107"/>
                  </a:moveTo>
                  <a:cubicBezTo>
                    <a:pt x="122" y="91"/>
                    <a:pt x="122" y="91"/>
                    <a:pt x="122" y="91"/>
                  </a:cubicBezTo>
                  <a:cubicBezTo>
                    <a:pt x="110" y="88"/>
                    <a:pt x="94" y="84"/>
                    <a:pt x="74" y="84"/>
                  </a:cubicBezTo>
                  <a:cubicBezTo>
                    <a:pt x="43" y="84"/>
                    <a:pt x="25" y="98"/>
                    <a:pt x="25" y="118"/>
                  </a:cubicBezTo>
                  <a:cubicBezTo>
                    <a:pt x="25" y="119"/>
                    <a:pt x="25" y="119"/>
                    <a:pt x="25" y="119"/>
                  </a:cubicBezTo>
                  <a:cubicBezTo>
                    <a:pt x="25" y="140"/>
                    <a:pt x="45" y="152"/>
                    <a:pt x="67" y="152"/>
                  </a:cubicBezTo>
                  <a:cubicBezTo>
                    <a:pt x="97" y="152"/>
                    <a:pt x="122" y="133"/>
                    <a:pt x="122" y="107"/>
                  </a:cubicBezTo>
                  <a:moveTo>
                    <a:pt x="0" y="120"/>
                  </a:moveTo>
                  <a:cubicBezTo>
                    <a:pt x="0" y="119"/>
                    <a:pt x="0" y="119"/>
                    <a:pt x="0" y="119"/>
                  </a:cubicBezTo>
                  <a:cubicBezTo>
                    <a:pt x="0" y="85"/>
                    <a:pt x="29" y="66"/>
                    <a:pt x="71" y="66"/>
                  </a:cubicBezTo>
                  <a:cubicBezTo>
                    <a:pt x="92" y="66"/>
                    <a:pt x="107" y="69"/>
                    <a:pt x="122" y="73"/>
                  </a:cubicBezTo>
                  <a:cubicBezTo>
                    <a:pt x="122" y="67"/>
                    <a:pt x="122" y="67"/>
                    <a:pt x="122" y="67"/>
                  </a:cubicBezTo>
                  <a:cubicBezTo>
                    <a:pt x="122" y="37"/>
                    <a:pt x="104" y="22"/>
                    <a:pt x="73" y="22"/>
                  </a:cubicBezTo>
                  <a:cubicBezTo>
                    <a:pt x="56" y="22"/>
                    <a:pt x="46" y="24"/>
                    <a:pt x="34" y="30"/>
                  </a:cubicBezTo>
                  <a:cubicBezTo>
                    <a:pt x="33" y="30"/>
                    <a:pt x="31" y="31"/>
                    <a:pt x="30" y="31"/>
                  </a:cubicBezTo>
                  <a:cubicBezTo>
                    <a:pt x="24" y="31"/>
                    <a:pt x="19" y="26"/>
                    <a:pt x="19" y="20"/>
                  </a:cubicBezTo>
                  <a:cubicBezTo>
                    <a:pt x="19" y="15"/>
                    <a:pt x="21" y="12"/>
                    <a:pt x="26" y="10"/>
                  </a:cubicBezTo>
                  <a:cubicBezTo>
                    <a:pt x="42" y="3"/>
                    <a:pt x="54" y="0"/>
                    <a:pt x="75" y="0"/>
                  </a:cubicBezTo>
                  <a:cubicBezTo>
                    <a:pt x="99" y="0"/>
                    <a:pt x="117" y="6"/>
                    <a:pt x="129" y="19"/>
                  </a:cubicBezTo>
                  <a:cubicBezTo>
                    <a:pt x="140" y="30"/>
                    <a:pt x="146" y="46"/>
                    <a:pt x="146" y="67"/>
                  </a:cubicBezTo>
                  <a:cubicBezTo>
                    <a:pt x="146" y="158"/>
                    <a:pt x="146" y="158"/>
                    <a:pt x="146" y="158"/>
                  </a:cubicBezTo>
                  <a:cubicBezTo>
                    <a:pt x="146" y="165"/>
                    <a:pt x="141" y="170"/>
                    <a:pt x="134" y="170"/>
                  </a:cubicBezTo>
                  <a:cubicBezTo>
                    <a:pt x="127" y="170"/>
                    <a:pt x="122" y="165"/>
                    <a:pt x="122" y="159"/>
                  </a:cubicBezTo>
                  <a:cubicBezTo>
                    <a:pt x="122" y="143"/>
                    <a:pt x="122" y="143"/>
                    <a:pt x="122" y="143"/>
                  </a:cubicBezTo>
                  <a:cubicBezTo>
                    <a:pt x="111" y="158"/>
                    <a:pt x="91" y="172"/>
                    <a:pt x="62" y="172"/>
                  </a:cubicBezTo>
                  <a:cubicBezTo>
                    <a:pt x="32" y="172"/>
                    <a:pt x="0" y="154"/>
                    <a:pt x="0" y="120"/>
                  </a:cubicBezTo>
                </a:path>
              </a:pathLst>
            </a:custGeom>
            <a:solidFill>
              <a:srgbClr val="71707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26" name="Freeform 10">
              <a:extLst>
                <a:ext uri="{FF2B5EF4-FFF2-40B4-BE49-F238E27FC236}">
                  <a16:creationId xmlns:a16="http://schemas.microsoft.com/office/drawing/2014/main" id="{33412CC5-5B25-43E7-AFAC-0EF817E6F7FF}"/>
                </a:ext>
              </a:extLst>
            </p:cNvPr>
            <p:cNvSpPr>
              <a:spLocks/>
            </p:cNvSpPr>
            <p:nvPr userDrawn="1"/>
          </p:nvSpPr>
          <p:spPr bwMode="black">
            <a:xfrm>
              <a:off x="-84138" y="5622925"/>
              <a:ext cx="1635125" cy="682625"/>
            </a:xfrm>
            <a:custGeom>
              <a:avLst/>
              <a:gdLst>
                <a:gd name="T0" fmla="*/ 49 w 435"/>
                <a:gd name="T1" fmla="*/ 18 h 179"/>
                <a:gd name="T2" fmla="*/ 17 w 435"/>
                <a:gd name="T3" fmla="*/ 6 h 179"/>
                <a:gd name="T4" fmla="*/ 6 w 435"/>
                <a:gd name="T5" fmla="*/ 37 h 179"/>
                <a:gd name="T6" fmla="*/ 58 w 435"/>
                <a:gd name="T7" fmla="*/ 152 h 179"/>
                <a:gd name="T8" fmla="*/ 92 w 435"/>
                <a:gd name="T9" fmla="*/ 179 h 179"/>
                <a:gd name="T10" fmla="*/ 125 w 435"/>
                <a:gd name="T11" fmla="*/ 152 h 179"/>
                <a:gd name="T12" fmla="*/ 171 w 435"/>
                <a:gd name="T13" fmla="*/ 51 h 179"/>
                <a:gd name="T14" fmla="*/ 178 w 435"/>
                <a:gd name="T15" fmla="*/ 46 h 179"/>
                <a:gd name="T16" fmla="*/ 185 w 435"/>
                <a:gd name="T17" fmla="*/ 54 h 179"/>
                <a:gd name="T18" fmla="*/ 185 w 435"/>
                <a:gd name="T19" fmla="*/ 151 h 179"/>
                <a:gd name="T20" fmla="*/ 209 w 435"/>
                <a:gd name="T21" fmla="*/ 179 h 179"/>
                <a:gd name="T22" fmla="*/ 234 w 435"/>
                <a:gd name="T23" fmla="*/ 151 h 179"/>
                <a:gd name="T24" fmla="*/ 234 w 435"/>
                <a:gd name="T25" fmla="*/ 72 h 179"/>
                <a:gd name="T26" fmla="*/ 260 w 435"/>
                <a:gd name="T27" fmla="*/ 46 h 179"/>
                <a:gd name="T28" fmla="*/ 285 w 435"/>
                <a:gd name="T29" fmla="*/ 72 h 179"/>
                <a:gd name="T30" fmla="*/ 285 w 435"/>
                <a:gd name="T31" fmla="*/ 151 h 179"/>
                <a:gd name="T32" fmla="*/ 310 w 435"/>
                <a:gd name="T33" fmla="*/ 179 h 179"/>
                <a:gd name="T34" fmla="*/ 334 w 435"/>
                <a:gd name="T35" fmla="*/ 151 h 179"/>
                <a:gd name="T36" fmla="*/ 334 w 435"/>
                <a:gd name="T37" fmla="*/ 72 h 179"/>
                <a:gd name="T38" fmla="*/ 360 w 435"/>
                <a:gd name="T39" fmla="*/ 46 h 179"/>
                <a:gd name="T40" fmla="*/ 385 w 435"/>
                <a:gd name="T41" fmla="*/ 72 h 179"/>
                <a:gd name="T42" fmla="*/ 385 w 435"/>
                <a:gd name="T43" fmla="*/ 151 h 179"/>
                <a:gd name="T44" fmla="*/ 410 w 435"/>
                <a:gd name="T45" fmla="*/ 179 h 179"/>
                <a:gd name="T46" fmla="*/ 435 w 435"/>
                <a:gd name="T47" fmla="*/ 151 h 179"/>
                <a:gd name="T48" fmla="*/ 435 w 435"/>
                <a:gd name="T49" fmla="*/ 61 h 179"/>
                <a:gd name="T50" fmla="*/ 375 w 435"/>
                <a:gd name="T51" fmla="*/ 4 h 179"/>
                <a:gd name="T52" fmla="*/ 323 w 435"/>
                <a:gd name="T53" fmla="*/ 26 h 179"/>
                <a:gd name="T54" fmla="*/ 272 w 435"/>
                <a:gd name="T55" fmla="*/ 4 h 179"/>
                <a:gd name="T56" fmla="*/ 223 w 435"/>
                <a:gd name="T57" fmla="*/ 26 h 179"/>
                <a:gd name="T58" fmla="*/ 178 w 435"/>
                <a:gd name="T59" fmla="*/ 4 h 179"/>
                <a:gd name="T60" fmla="*/ 125 w 435"/>
                <a:gd name="T61" fmla="*/ 40 h 179"/>
                <a:gd name="T62" fmla="*/ 92 w 435"/>
                <a:gd name="T63" fmla="*/ 119 h 179"/>
                <a:gd name="T64" fmla="*/ 49 w 435"/>
                <a:gd name="T65" fmla="*/ 18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35" h="179">
                  <a:moveTo>
                    <a:pt x="49" y="18"/>
                  </a:moveTo>
                  <a:cubicBezTo>
                    <a:pt x="43" y="6"/>
                    <a:pt x="30" y="0"/>
                    <a:pt x="17" y="6"/>
                  </a:cubicBezTo>
                  <a:cubicBezTo>
                    <a:pt x="5" y="12"/>
                    <a:pt x="0" y="25"/>
                    <a:pt x="6" y="37"/>
                  </a:cubicBezTo>
                  <a:cubicBezTo>
                    <a:pt x="58" y="152"/>
                    <a:pt x="58" y="152"/>
                    <a:pt x="58" y="152"/>
                  </a:cubicBezTo>
                  <a:cubicBezTo>
                    <a:pt x="67" y="169"/>
                    <a:pt x="75" y="179"/>
                    <a:pt x="92" y="179"/>
                  </a:cubicBezTo>
                  <a:cubicBezTo>
                    <a:pt x="109" y="179"/>
                    <a:pt x="117" y="169"/>
                    <a:pt x="125" y="152"/>
                  </a:cubicBezTo>
                  <a:cubicBezTo>
                    <a:pt x="125" y="152"/>
                    <a:pt x="171" y="52"/>
                    <a:pt x="171" y="51"/>
                  </a:cubicBezTo>
                  <a:cubicBezTo>
                    <a:pt x="172" y="50"/>
                    <a:pt x="173" y="46"/>
                    <a:pt x="178" y="46"/>
                  </a:cubicBezTo>
                  <a:cubicBezTo>
                    <a:pt x="182" y="47"/>
                    <a:pt x="185" y="50"/>
                    <a:pt x="185" y="54"/>
                  </a:cubicBezTo>
                  <a:cubicBezTo>
                    <a:pt x="185" y="151"/>
                    <a:pt x="185" y="151"/>
                    <a:pt x="185" y="151"/>
                  </a:cubicBezTo>
                  <a:cubicBezTo>
                    <a:pt x="185" y="166"/>
                    <a:pt x="193" y="179"/>
                    <a:pt x="209" y="179"/>
                  </a:cubicBezTo>
                  <a:cubicBezTo>
                    <a:pt x="225" y="179"/>
                    <a:pt x="234" y="166"/>
                    <a:pt x="234" y="151"/>
                  </a:cubicBezTo>
                  <a:cubicBezTo>
                    <a:pt x="234" y="72"/>
                    <a:pt x="234" y="72"/>
                    <a:pt x="234" y="72"/>
                  </a:cubicBezTo>
                  <a:cubicBezTo>
                    <a:pt x="234" y="56"/>
                    <a:pt x="245" y="46"/>
                    <a:pt x="260" y="46"/>
                  </a:cubicBezTo>
                  <a:cubicBezTo>
                    <a:pt x="275" y="46"/>
                    <a:pt x="285" y="57"/>
                    <a:pt x="285" y="72"/>
                  </a:cubicBezTo>
                  <a:cubicBezTo>
                    <a:pt x="285" y="151"/>
                    <a:pt x="285" y="151"/>
                    <a:pt x="285" y="151"/>
                  </a:cubicBezTo>
                  <a:cubicBezTo>
                    <a:pt x="285" y="166"/>
                    <a:pt x="294" y="179"/>
                    <a:pt x="310" y="179"/>
                  </a:cubicBezTo>
                  <a:cubicBezTo>
                    <a:pt x="326" y="179"/>
                    <a:pt x="334" y="166"/>
                    <a:pt x="334" y="151"/>
                  </a:cubicBezTo>
                  <a:cubicBezTo>
                    <a:pt x="334" y="72"/>
                    <a:pt x="334" y="72"/>
                    <a:pt x="334" y="72"/>
                  </a:cubicBezTo>
                  <a:cubicBezTo>
                    <a:pt x="334" y="56"/>
                    <a:pt x="345" y="46"/>
                    <a:pt x="360" y="46"/>
                  </a:cubicBezTo>
                  <a:cubicBezTo>
                    <a:pt x="375" y="46"/>
                    <a:pt x="385" y="57"/>
                    <a:pt x="385" y="72"/>
                  </a:cubicBezTo>
                  <a:cubicBezTo>
                    <a:pt x="385" y="151"/>
                    <a:pt x="385" y="151"/>
                    <a:pt x="385" y="151"/>
                  </a:cubicBezTo>
                  <a:cubicBezTo>
                    <a:pt x="385" y="166"/>
                    <a:pt x="394" y="179"/>
                    <a:pt x="410" y="179"/>
                  </a:cubicBezTo>
                  <a:cubicBezTo>
                    <a:pt x="426" y="179"/>
                    <a:pt x="435" y="166"/>
                    <a:pt x="435" y="151"/>
                  </a:cubicBezTo>
                  <a:cubicBezTo>
                    <a:pt x="435" y="61"/>
                    <a:pt x="435" y="61"/>
                    <a:pt x="435" y="61"/>
                  </a:cubicBezTo>
                  <a:cubicBezTo>
                    <a:pt x="435" y="27"/>
                    <a:pt x="408" y="4"/>
                    <a:pt x="375" y="4"/>
                  </a:cubicBezTo>
                  <a:cubicBezTo>
                    <a:pt x="343" y="4"/>
                    <a:pt x="323" y="26"/>
                    <a:pt x="323" y="26"/>
                  </a:cubicBezTo>
                  <a:cubicBezTo>
                    <a:pt x="312" y="12"/>
                    <a:pt x="297" y="4"/>
                    <a:pt x="272" y="4"/>
                  </a:cubicBezTo>
                  <a:cubicBezTo>
                    <a:pt x="246" y="4"/>
                    <a:pt x="223" y="26"/>
                    <a:pt x="223" y="26"/>
                  </a:cubicBezTo>
                  <a:cubicBezTo>
                    <a:pt x="212" y="12"/>
                    <a:pt x="194" y="4"/>
                    <a:pt x="178" y="4"/>
                  </a:cubicBezTo>
                  <a:cubicBezTo>
                    <a:pt x="155" y="4"/>
                    <a:pt x="136" y="14"/>
                    <a:pt x="125" y="40"/>
                  </a:cubicBezTo>
                  <a:cubicBezTo>
                    <a:pt x="92" y="119"/>
                    <a:pt x="92" y="119"/>
                    <a:pt x="92" y="119"/>
                  </a:cubicBezTo>
                  <a:lnTo>
                    <a:pt x="49" y="18"/>
                  </a:lnTo>
                  <a:close/>
                </a:path>
              </a:pathLst>
            </a:custGeom>
            <a:solidFill>
              <a:srgbClr val="71707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27" name="Freeform 11">
              <a:extLst>
                <a:ext uri="{FF2B5EF4-FFF2-40B4-BE49-F238E27FC236}">
                  <a16:creationId xmlns:a16="http://schemas.microsoft.com/office/drawing/2014/main" id="{0E0EEC98-4D81-4BBF-A18F-A2562013EC4D}"/>
                </a:ext>
              </a:extLst>
            </p:cNvPr>
            <p:cNvSpPr>
              <a:spLocks noEditPoints="1"/>
            </p:cNvSpPr>
            <p:nvPr userDrawn="1"/>
          </p:nvSpPr>
          <p:spPr bwMode="black">
            <a:xfrm>
              <a:off x="4097338" y="5649913"/>
              <a:ext cx="149225" cy="157163"/>
            </a:xfrm>
            <a:custGeom>
              <a:avLst/>
              <a:gdLst>
                <a:gd name="T0" fmla="*/ 37 w 40"/>
                <a:gd name="T1" fmla="*/ 20 h 41"/>
                <a:gd name="T2" fmla="*/ 37 w 40"/>
                <a:gd name="T3" fmla="*/ 20 h 41"/>
                <a:gd name="T4" fmla="*/ 20 w 40"/>
                <a:gd name="T5" fmla="*/ 4 h 41"/>
                <a:gd name="T6" fmla="*/ 3 w 40"/>
                <a:gd name="T7" fmla="*/ 20 h 41"/>
                <a:gd name="T8" fmla="*/ 3 w 40"/>
                <a:gd name="T9" fmla="*/ 21 h 41"/>
                <a:gd name="T10" fmla="*/ 20 w 40"/>
                <a:gd name="T11" fmla="*/ 37 h 41"/>
                <a:gd name="T12" fmla="*/ 37 w 40"/>
                <a:gd name="T13" fmla="*/ 20 h 41"/>
                <a:gd name="T14" fmla="*/ 0 w 40"/>
                <a:gd name="T15" fmla="*/ 21 h 41"/>
                <a:gd name="T16" fmla="*/ 0 w 40"/>
                <a:gd name="T17" fmla="*/ 20 h 41"/>
                <a:gd name="T18" fmla="*/ 20 w 40"/>
                <a:gd name="T19" fmla="*/ 0 h 41"/>
                <a:gd name="T20" fmla="*/ 40 w 40"/>
                <a:gd name="T21" fmla="*/ 20 h 41"/>
                <a:gd name="T22" fmla="*/ 40 w 40"/>
                <a:gd name="T23" fmla="*/ 20 h 41"/>
                <a:gd name="T24" fmla="*/ 20 w 40"/>
                <a:gd name="T25" fmla="*/ 41 h 41"/>
                <a:gd name="T26" fmla="*/ 0 w 40"/>
                <a:gd name="T27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41">
                  <a:moveTo>
                    <a:pt x="37" y="20"/>
                  </a:moveTo>
                  <a:cubicBezTo>
                    <a:pt x="37" y="20"/>
                    <a:pt x="37" y="20"/>
                    <a:pt x="37" y="20"/>
                  </a:cubicBezTo>
                  <a:cubicBezTo>
                    <a:pt x="37" y="11"/>
                    <a:pt x="29" y="4"/>
                    <a:pt x="20" y="4"/>
                  </a:cubicBezTo>
                  <a:cubicBezTo>
                    <a:pt x="11" y="4"/>
                    <a:pt x="3" y="11"/>
                    <a:pt x="3" y="20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30"/>
                    <a:pt x="11" y="37"/>
                    <a:pt x="20" y="37"/>
                  </a:cubicBezTo>
                  <a:cubicBezTo>
                    <a:pt x="29" y="37"/>
                    <a:pt x="37" y="30"/>
                    <a:pt x="37" y="20"/>
                  </a:cubicBezTo>
                  <a:moveTo>
                    <a:pt x="0" y="21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32"/>
                    <a:pt x="31" y="41"/>
                    <a:pt x="20" y="41"/>
                  </a:cubicBezTo>
                  <a:cubicBezTo>
                    <a:pt x="8" y="41"/>
                    <a:pt x="0" y="32"/>
                    <a:pt x="0" y="21"/>
                  </a:cubicBezTo>
                </a:path>
              </a:pathLst>
            </a:custGeom>
            <a:solidFill>
              <a:srgbClr val="71707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28" name="Freeform 12">
              <a:extLst>
                <a:ext uri="{FF2B5EF4-FFF2-40B4-BE49-F238E27FC236}">
                  <a16:creationId xmlns:a16="http://schemas.microsoft.com/office/drawing/2014/main" id="{0624E438-D004-4788-9C41-D6E07F017ACF}"/>
                </a:ext>
              </a:extLst>
            </p:cNvPr>
            <p:cNvSpPr>
              <a:spLocks noEditPoints="1"/>
            </p:cNvSpPr>
            <p:nvPr userDrawn="1"/>
          </p:nvSpPr>
          <p:spPr bwMode="black">
            <a:xfrm>
              <a:off x="4141788" y="5688013"/>
              <a:ext cx="63500" cy="76200"/>
            </a:xfrm>
            <a:custGeom>
              <a:avLst/>
              <a:gdLst>
                <a:gd name="T0" fmla="*/ 9 w 17"/>
                <a:gd name="T1" fmla="*/ 10 h 20"/>
                <a:gd name="T2" fmla="*/ 12 w 17"/>
                <a:gd name="T3" fmla="*/ 7 h 20"/>
                <a:gd name="T4" fmla="*/ 12 w 17"/>
                <a:gd name="T5" fmla="*/ 7 h 20"/>
                <a:gd name="T6" fmla="*/ 9 w 17"/>
                <a:gd name="T7" fmla="*/ 4 h 20"/>
                <a:gd name="T8" fmla="*/ 5 w 17"/>
                <a:gd name="T9" fmla="*/ 4 h 20"/>
                <a:gd name="T10" fmla="*/ 5 w 17"/>
                <a:gd name="T11" fmla="*/ 10 h 20"/>
                <a:gd name="T12" fmla="*/ 9 w 17"/>
                <a:gd name="T13" fmla="*/ 10 h 20"/>
                <a:gd name="T14" fmla="*/ 0 w 17"/>
                <a:gd name="T15" fmla="*/ 2 h 20"/>
                <a:gd name="T16" fmla="*/ 2 w 17"/>
                <a:gd name="T17" fmla="*/ 0 h 20"/>
                <a:gd name="T18" fmla="*/ 9 w 17"/>
                <a:gd name="T19" fmla="*/ 0 h 20"/>
                <a:gd name="T20" fmla="*/ 15 w 17"/>
                <a:gd name="T21" fmla="*/ 2 h 20"/>
                <a:gd name="T22" fmla="*/ 17 w 17"/>
                <a:gd name="T23" fmla="*/ 7 h 20"/>
                <a:gd name="T24" fmla="*/ 17 w 17"/>
                <a:gd name="T25" fmla="*/ 7 h 20"/>
                <a:gd name="T26" fmla="*/ 13 w 17"/>
                <a:gd name="T27" fmla="*/ 13 h 20"/>
                <a:gd name="T28" fmla="*/ 16 w 17"/>
                <a:gd name="T29" fmla="*/ 17 h 20"/>
                <a:gd name="T30" fmla="*/ 16 w 17"/>
                <a:gd name="T31" fmla="*/ 18 h 20"/>
                <a:gd name="T32" fmla="*/ 14 w 17"/>
                <a:gd name="T33" fmla="*/ 20 h 20"/>
                <a:gd name="T34" fmla="*/ 12 w 17"/>
                <a:gd name="T35" fmla="*/ 19 h 20"/>
                <a:gd name="T36" fmla="*/ 8 w 17"/>
                <a:gd name="T37" fmla="*/ 14 h 20"/>
                <a:gd name="T38" fmla="*/ 5 w 17"/>
                <a:gd name="T39" fmla="*/ 14 h 20"/>
                <a:gd name="T40" fmla="*/ 5 w 17"/>
                <a:gd name="T41" fmla="*/ 18 h 20"/>
                <a:gd name="T42" fmla="*/ 2 w 17"/>
                <a:gd name="T43" fmla="*/ 20 h 20"/>
                <a:gd name="T44" fmla="*/ 0 w 17"/>
                <a:gd name="T45" fmla="*/ 18 h 20"/>
                <a:gd name="T46" fmla="*/ 0 w 17"/>
                <a:gd name="T47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" h="20">
                  <a:moveTo>
                    <a:pt x="9" y="10"/>
                  </a:moveTo>
                  <a:cubicBezTo>
                    <a:pt x="11" y="10"/>
                    <a:pt x="12" y="9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5"/>
                    <a:pt x="11" y="4"/>
                    <a:pt x="9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10"/>
                    <a:pt x="5" y="10"/>
                    <a:pt x="5" y="10"/>
                  </a:cubicBezTo>
                  <a:lnTo>
                    <a:pt x="9" y="10"/>
                  </a:lnTo>
                  <a:close/>
                  <a:moveTo>
                    <a:pt x="0" y="2"/>
                  </a:moveTo>
                  <a:cubicBezTo>
                    <a:pt x="0" y="1"/>
                    <a:pt x="1" y="0"/>
                    <a:pt x="2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4" y="1"/>
                    <a:pt x="15" y="2"/>
                  </a:cubicBezTo>
                  <a:cubicBezTo>
                    <a:pt x="16" y="3"/>
                    <a:pt x="17" y="5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10"/>
                    <a:pt x="15" y="12"/>
                    <a:pt x="13" y="13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8"/>
                    <a:pt x="16" y="18"/>
                  </a:cubicBezTo>
                  <a:cubicBezTo>
                    <a:pt x="16" y="19"/>
                    <a:pt x="15" y="20"/>
                    <a:pt x="14" y="20"/>
                  </a:cubicBezTo>
                  <a:cubicBezTo>
                    <a:pt x="13" y="20"/>
                    <a:pt x="13" y="20"/>
                    <a:pt x="12" y="19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9"/>
                    <a:pt x="4" y="20"/>
                    <a:pt x="2" y="20"/>
                  </a:cubicBezTo>
                  <a:cubicBezTo>
                    <a:pt x="1" y="20"/>
                    <a:pt x="0" y="19"/>
                    <a:pt x="0" y="18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71707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08898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-Bleed Photo"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F045A585-C5E4-4DFF-AE3A-0EA9773E9130}"/>
              </a:ext>
            </a:extLst>
          </p:cNvPr>
          <p:cNvGrpSpPr/>
          <p:nvPr userDrawn="1"/>
        </p:nvGrpSpPr>
        <p:grpSpPr>
          <a:xfrm>
            <a:off x="617878" y="6446044"/>
            <a:ext cx="1099793" cy="173355"/>
            <a:chOff x="-84138" y="5622925"/>
            <a:chExt cx="4330701" cy="682626"/>
          </a:xfrm>
          <a:solidFill>
            <a:schemeClr val="bg1"/>
          </a:solidFill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D8FDE86E-66A8-45FE-8B59-41FB9D05B2F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89088" y="5649913"/>
              <a:ext cx="914400" cy="647700"/>
            </a:xfrm>
            <a:custGeom>
              <a:avLst/>
              <a:gdLst>
                <a:gd name="T0" fmla="*/ 52 w 243"/>
                <a:gd name="T1" fmla="*/ 159 h 170"/>
                <a:gd name="T2" fmla="*/ 2 w 243"/>
                <a:gd name="T3" fmla="*/ 19 h 170"/>
                <a:gd name="T4" fmla="*/ 0 w 243"/>
                <a:gd name="T5" fmla="*/ 12 h 170"/>
                <a:gd name="T6" fmla="*/ 13 w 243"/>
                <a:gd name="T7" fmla="*/ 0 h 170"/>
                <a:gd name="T8" fmla="*/ 25 w 243"/>
                <a:gd name="T9" fmla="*/ 11 h 170"/>
                <a:gd name="T10" fmla="*/ 67 w 243"/>
                <a:gd name="T11" fmla="*/ 131 h 170"/>
                <a:gd name="T12" fmla="*/ 109 w 243"/>
                <a:gd name="T13" fmla="*/ 10 h 170"/>
                <a:gd name="T14" fmla="*/ 121 w 243"/>
                <a:gd name="T15" fmla="*/ 0 h 170"/>
                <a:gd name="T16" fmla="*/ 122 w 243"/>
                <a:gd name="T17" fmla="*/ 0 h 170"/>
                <a:gd name="T18" fmla="*/ 135 w 243"/>
                <a:gd name="T19" fmla="*/ 10 h 170"/>
                <a:gd name="T20" fmla="*/ 177 w 243"/>
                <a:gd name="T21" fmla="*/ 131 h 170"/>
                <a:gd name="T22" fmla="*/ 219 w 243"/>
                <a:gd name="T23" fmla="*/ 10 h 170"/>
                <a:gd name="T24" fmla="*/ 231 w 243"/>
                <a:gd name="T25" fmla="*/ 0 h 170"/>
                <a:gd name="T26" fmla="*/ 243 w 243"/>
                <a:gd name="T27" fmla="*/ 12 h 170"/>
                <a:gd name="T28" fmla="*/ 241 w 243"/>
                <a:gd name="T29" fmla="*/ 19 h 170"/>
                <a:gd name="T30" fmla="*/ 191 w 243"/>
                <a:gd name="T31" fmla="*/ 159 h 170"/>
                <a:gd name="T32" fmla="*/ 177 w 243"/>
                <a:gd name="T33" fmla="*/ 170 h 170"/>
                <a:gd name="T34" fmla="*/ 176 w 243"/>
                <a:gd name="T35" fmla="*/ 170 h 170"/>
                <a:gd name="T36" fmla="*/ 163 w 243"/>
                <a:gd name="T37" fmla="*/ 159 h 170"/>
                <a:gd name="T38" fmla="*/ 122 w 243"/>
                <a:gd name="T39" fmla="*/ 40 h 170"/>
                <a:gd name="T40" fmla="*/ 80 w 243"/>
                <a:gd name="T41" fmla="*/ 159 h 170"/>
                <a:gd name="T42" fmla="*/ 66 w 243"/>
                <a:gd name="T43" fmla="*/ 170 h 170"/>
                <a:gd name="T44" fmla="*/ 66 w 243"/>
                <a:gd name="T45" fmla="*/ 170 h 170"/>
                <a:gd name="T46" fmla="*/ 52 w 243"/>
                <a:gd name="T47" fmla="*/ 15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43" h="170">
                  <a:moveTo>
                    <a:pt x="52" y="159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1" y="17"/>
                    <a:pt x="0" y="14"/>
                    <a:pt x="0" y="12"/>
                  </a:cubicBezTo>
                  <a:cubicBezTo>
                    <a:pt x="0" y="6"/>
                    <a:pt x="5" y="0"/>
                    <a:pt x="13" y="0"/>
                  </a:cubicBezTo>
                  <a:cubicBezTo>
                    <a:pt x="19" y="0"/>
                    <a:pt x="23" y="4"/>
                    <a:pt x="25" y="11"/>
                  </a:cubicBezTo>
                  <a:cubicBezTo>
                    <a:pt x="67" y="131"/>
                    <a:pt x="67" y="131"/>
                    <a:pt x="67" y="131"/>
                  </a:cubicBezTo>
                  <a:cubicBezTo>
                    <a:pt x="109" y="10"/>
                    <a:pt x="109" y="10"/>
                    <a:pt x="109" y="10"/>
                  </a:cubicBezTo>
                  <a:cubicBezTo>
                    <a:pt x="111" y="4"/>
                    <a:pt x="114" y="0"/>
                    <a:pt x="121" y="0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29" y="0"/>
                    <a:pt x="133" y="4"/>
                    <a:pt x="135" y="10"/>
                  </a:cubicBezTo>
                  <a:cubicBezTo>
                    <a:pt x="177" y="131"/>
                    <a:pt x="177" y="131"/>
                    <a:pt x="177" y="131"/>
                  </a:cubicBezTo>
                  <a:cubicBezTo>
                    <a:pt x="219" y="10"/>
                    <a:pt x="219" y="10"/>
                    <a:pt x="219" y="10"/>
                  </a:cubicBezTo>
                  <a:cubicBezTo>
                    <a:pt x="221" y="5"/>
                    <a:pt x="224" y="0"/>
                    <a:pt x="231" y="0"/>
                  </a:cubicBezTo>
                  <a:cubicBezTo>
                    <a:pt x="238" y="0"/>
                    <a:pt x="243" y="6"/>
                    <a:pt x="243" y="12"/>
                  </a:cubicBezTo>
                  <a:cubicBezTo>
                    <a:pt x="243" y="14"/>
                    <a:pt x="242" y="17"/>
                    <a:pt x="241" y="19"/>
                  </a:cubicBezTo>
                  <a:cubicBezTo>
                    <a:pt x="191" y="159"/>
                    <a:pt x="191" y="159"/>
                    <a:pt x="191" y="159"/>
                  </a:cubicBezTo>
                  <a:cubicBezTo>
                    <a:pt x="188" y="166"/>
                    <a:pt x="183" y="170"/>
                    <a:pt x="177" y="170"/>
                  </a:cubicBezTo>
                  <a:cubicBezTo>
                    <a:pt x="176" y="170"/>
                    <a:pt x="176" y="170"/>
                    <a:pt x="176" y="170"/>
                  </a:cubicBezTo>
                  <a:cubicBezTo>
                    <a:pt x="170" y="170"/>
                    <a:pt x="165" y="166"/>
                    <a:pt x="163" y="159"/>
                  </a:cubicBezTo>
                  <a:cubicBezTo>
                    <a:pt x="122" y="40"/>
                    <a:pt x="122" y="40"/>
                    <a:pt x="122" y="40"/>
                  </a:cubicBezTo>
                  <a:cubicBezTo>
                    <a:pt x="80" y="159"/>
                    <a:pt x="80" y="159"/>
                    <a:pt x="80" y="159"/>
                  </a:cubicBezTo>
                  <a:cubicBezTo>
                    <a:pt x="78" y="166"/>
                    <a:pt x="73" y="170"/>
                    <a:pt x="66" y="170"/>
                  </a:cubicBezTo>
                  <a:cubicBezTo>
                    <a:pt x="66" y="170"/>
                    <a:pt x="66" y="170"/>
                    <a:pt x="66" y="170"/>
                  </a:cubicBezTo>
                  <a:cubicBezTo>
                    <a:pt x="60" y="170"/>
                    <a:pt x="55" y="166"/>
                    <a:pt x="52" y="15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B7AA4155-9310-415A-B110-0BF9DA5E5D3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63888" y="5649913"/>
              <a:ext cx="354013" cy="647700"/>
            </a:xfrm>
            <a:custGeom>
              <a:avLst/>
              <a:gdLst>
                <a:gd name="T0" fmla="*/ 0 w 94"/>
                <a:gd name="T1" fmla="*/ 13 h 170"/>
                <a:gd name="T2" fmla="*/ 12 w 94"/>
                <a:gd name="T3" fmla="*/ 0 h 170"/>
                <a:gd name="T4" fmla="*/ 24 w 94"/>
                <a:gd name="T5" fmla="*/ 13 h 170"/>
                <a:gd name="T6" fmla="*/ 24 w 94"/>
                <a:gd name="T7" fmla="*/ 41 h 170"/>
                <a:gd name="T8" fmla="*/ 82 w 94"/>
                <a:gd name="T9" fmla="*/ 0 h 170"/>
                <a:gd name="T10" fmla="*/ 94 w 94"/>
                <a:gd name="T11" fmla="*/ 13 h 170"/>
                <a:gd name="T12" fmla="*/ 83 w 94"/>
                <a:gd name="T13" fmla="*/ 25 h 170"/>
                <a:gd name="T14" fmla="*/ 24 w 94"/>
                <a:gd name="T15" fmla="*/ 101 h 170"/>
                <a:gd name="T16" fmla="*/ 24 w 94"/>
                <a:gd name="T17" fmla="*/ 157 h 170"/>
                <a:gd name="T18" fmla="*/ 12 w 94"/>
                <a:gd name="T19" fmla="*/ 170 h 170"/>
                <a:gd name="T20" fmla="*/ 0 w 94"/>
                <a:gd name="T21" fmla="*/ 157 h 170"/>
                <a:gd name="T22" fmla="*/ 0 w 94"/>
                <a:gd name="T23" fmla="*/ 13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4" h="170">
                  <a:moveTo>
                    <a:pt x="0" y="13"/>
                  </a:moveTo>
                  <a:cubicBezTo>
                    <a:pt x="0" y="6"/>
                    <a:pt x="5" y="0"/>
                    <a:pt x="12" y="0"/>
                  </a:cubicBezTo>
                  <a:cubicBezTo>
                    <a:pt x="19" y="0"/>
                    <a:pt x="24" y="5"/>
                    <a:pt x="24" y="13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37" y="13"/>
                    <a:pt x="64" y="0"/>
                    <a:pt x="82" y="0"/>
                  </a:cubicBezTo>
                  <a:cubicBezTo>
                    <a:pt x="89" y="0"/>
                    <a:pt x="94" y="6"/>
                    <a:pt x="94" y="13"/>
                  </a:cubicBezTo>
                  <a:cubicBezTo>
                    <a:pt x="94" y="20"/>
                    <a:pt x="89" y="24"/>
                    <a:pt x="83" y="25"/>
                  </a:cubicBezTo>
                  <a:cubicBezTo>
                    <a:pt x="51" y="29"/>
                    <a:pt x="24" y="53"/>
                    <a:pt x="24" y="101"/>
                  </a:cubicBezTo>
                  <a:cubicBezTo>
                    <a:pt x="24" y="157"/>
                    <a:pt x="24" y="157"/>
                    <a:pt x="24" y="157"/>
                  </a:cubicBezTo>
                  <a:cubicBezTo>
                    <a:pt x="24" y="164"/>
                    <a:pt x="19" y="170"/>
                    <a:pt x="12" y="170"/>
                  </a:cubicBezTo>
                  <a:cubicBezTo>
                    <a:pt x="5" y="170"/>
                    <a:pt x="0" y="164"/>
                    <a:pt x="0" y="157"/>
                  </a:cubicBez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8" name="Freeform 8">
              <a:extLst>
                <a:ext uri="{FF2B5EF4-FFF2-40B4-BE49-F238E27FC236}">
                  <a16:creationId xmlns:a16="http://schemas.microsoft.com/office/drawing/2014/main" id="{83B3DCE9-C445-4A41-B77E-F198E3BADD2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509963" y="5649913"/>
              <a:ext cx="579438" cy="655638"/>
            </a:xfrm>
            <a:custGeom>
              <a:avLst/>
              <a:gdLst>
                <a:gd name="T0" fmla="*/ 129 w 154"/>
                <a:gd name="T1" fmla="*/ 76 h 172"/>
                <a:gd name="T2" fmla="*/ 77 w 154"/>
                <a:gd name="T3" fmla="*/ 21 h 172"/>
                <a:gd name="T4" fmla="*/ 25 w 154"/>
                <a:gd name="T5" fmla="*/ 76 h 172"/>
                <a:gd name="T6" fmla="*/ 129 w 154"/>
                <a:gd name="T7" fmla="*/ 76 h 172"/>
                <a:gd name="T8" fmla="*/ 81 w 154"/>
                <a:gd name="T9" fmla="*/ 172 h 172"/>
                <a:gd name="T10" fmla="*/ 0 w 154"/>
                <a:gd name="T11" fmla="*/ 86 h 172"/>
                <a:gd name="T12" fmla="*/ 0 w 154"/>
                <a:gd name="T13" fmla="*/ 85 h 172"/>
                <a:gd name="T14" fmla="*/ 78 w 154"/>
                <a:gd name="T15" fmla="*/ 0 h 172"/>
                <a:gd name="T16" fmla="*/ 154 w 154"/>
                <a:gd name="T17" fmla="*/ 83 h 172"/>
                <a:gd name="T18" fmla="*/ 142 w 154"/>
                <a:gd name="T19" fmla="*/ 95 h 172"/>
                <a:gd name="T20" fmla="*/ 25 w 154"/>
                <a:gd name="T21" fmla="*/ 95 h 172"/>
                <a:gd name="T22" fmla="*/ 82 w 154"/>
                <a:gd name="T23" fmla="*/ 150 h 172"/>
                <a:gd name="T24" fmla="*/ 129 w 154"/>
                <a:gd name="T25" fmla="*/ 131 h 172"/>
                <a:gd name="T26" fmla="*/ 136 w 154"/>
                <a:gd name="T27" fmla="*/ 128 h 172"/>
                <a:gd name="T28" fmla="*/ 146 w 154"/>
                <a:gd name="T29" fmla="*/ 139 h 172"/>
                <a:gd name="T30" fmla="*/ 142 w 154"/>
                <a:gd name="T31" fmla="*/ 147 h 172"/>
                <a:gd name="T32" fmla="*/ 81 w 154"/>
                <a:gd name="T33" fmla="*/ 17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4" h="172">
                  <a:moveTo>
                    <a:pt x="129" y="76"/>
                  </a:moveTo>
                  <a:cubicBezTo>
                    <a:pt x="127" y="47"/>
                    <a:pt x="110" y="21"/>
                    <a:pt x="77" y="21"/>
                  </a:cubicBezTo>
                  <a:cubicBezTo>
                    <a:pt x="49" y="21"/>
                    <a:pt x="28" y="44"/>
                    <a:pt x="25" y="76"/>
                  </a:cubicBezTo>
                  <a:lnTo>
                    <a:pt x="129" y="76"/>
                  </a:lnTo>
                  <a:close/>
                  <a:moveTo>
                    <a:pt x="81" y="172"/>
                  </a:moveTo>
                  <a:cubicBezTo>
                    <a:pt x="36" y="172"/>
                    <a:pt x="0" y="137"/>
                    <a:pt x="0" y="86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38"/>
                    <a:pt x="33" y="0"/>
                    <a:pt x="78" y="0"/>
                  </a:cubicBezTo>
                  <a:cubicBezTo>
                    <a:pt x="126" y="0"/>
                    <a:pt x="154" y="40"/>
                    <a:pt x="154" y="83"/>
                  </a:cubicBezTo>
                  <a:cubicBezTo>
                    <a:pt x="154" y="90"/>
                    <a:pt x="148" y="95"/>
                    <a:pt x="142" y="95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28" y="130"/>
                    <a:pt x="53" y="150"/>
                    <a:pt x="82" y="150"/>
                  </a:cubicBezTo>
                  <a:cubicBezTo>
                    <a:pt x="102" y="150"/>
                    <a:pt x="117" y="142"/>
                    <a:pt x="129" y="131"/>
                  </a:cubicBezTo>
                  <a:cubicBezTo>
                    <a:pt x="131" y="130"/>
                    <a:pt x="133" y="128"/>
                    <a:pt x="136" y="128"/>
                  </a:cubicBezTo>
                  <a:cubicBezTo>
                    <a:pt x="142" y="128"/>
                    <a:pt x="146" y="133"/>
                    <a:pt x="146" y="139"/>
                  </a:cubicBezTo>
                  <a:cubicBezTo>
                    <a:pt x="146" y="142"/>
                    <a:pt x="145" y="145"/>
                    <a:pt x="142" y="147"/>
                  </a:cubicBezTo>
                  <a:cubicBezTo>
                    <a:pt x="127" y="162"/>
                    <a:pt x="109" y="172"/>
                    <a:pt x="81" y="17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9" name="Freeform 9">
              <a:extLst>
                <a:ext uri="{FF2B5EF4-FFF2-40B4-BE49-F238E27FC236}">
                  <a16:creationId xmlns:a16="http://schemas.microsoft.com/office/drawing/2014/main" id="{E182E788-22A0-496F-849F-FCC9079CB6C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503488" y="5649913"/>
              <a:ext cx="547688" cy="655638"/>
            </a:xfrm>
            <a:custGeom>
              <a:avLst/>
              <a:gdLst>
                <a:gd name="T0" fmla="*/ 122 w 146"/>
                <a:gd name="T1" fmla="*/ 107 h 172"/>
                <a:gd name="T2" fmla="*/ 122 w 146"/>
                <a:gd name="T3" fmla="*/ 91 h 172"/>
                <a:gd name="T4" fmla="*/ 74 w 146"/>
                <a:gd name="T5" fmla="*/ 84 h 172"/>
                <a:gd name="T6" fmla="*/ 25 w 146"/>
                <a:gd name="T7" fmla="*/ 118 h 172"/>
                <a:gd name="T8" fmla="*/ 25 w 146"/>
                <a:gd name="T9" fmla="*/ 119 h 172"/>
                <a:gd name="T10" fmla="*/ 67 w 146"/>
                <a:gd name="T11" fmla="*/ 152 h 172"/>
                <a:gd name="T12" fmla="*/ 122 w 146"/>
                <a:gd name="T13" fmla="*/ 107 h 172"/>
                <a:gd name="T14" fmla="*/ 0 w 146"/>
                <a:gd name="T15" fmla="*/ 120 h 172"/>
                <a:gd name="T16" fmla="*/ 0 w 146"/>
                <a:gd name="T17" fmla="*/ 119 h 172"/>
                <a:gd name="T18" fmla="*/ 71 w 146"/>
                <a:gd name="T19" fmla="*/ 66 h 172"/>
                <a:gd name="T20" fmla="*/ 122 w 146"/>
                <a:gd name="T21" fmla="*/ 73 h 172"/>
                <a:gd name="T22" fmla="*/ 122 w 146"/>
                <a:gd name="T23" fmla="*/ 67 h 172"/>
                <a:gd name="T24" fmla="*/ 73 w 146"/>
                <a:gd name="T25" fmla="*/ 22 h 172"/>
                <a:gd name="T26" fmla="*/ 34 w 146"/>
                <a:gd name="T27" fmla="*/ 30 h 172"/>
                <a:gd name="T28" fmla="*/ 30 w 146"/>
                <a:gd name="T29" fmla="*/ 31 h 172"/>
                <a:gd name="T30" fmla="*/ 19 w 146"/>
                <a:gd name="T31" fmla="*/ 20 h 172"/>
                <a:gd name="T32" fmla="*/ 26 w 146"/>
                <a:gd name="T33" fmla="*/ 10 h 172"/>
                <a:gd name="T34" fmla="*/ 75 w 146"/>
                <a:gd name="T35" fmla="*/ 0 h 172"/>
                <a:gd name="T36" fmla="*/ 129 w 146"/>
                <a:gd name="T37" fmla="*/ 19 h 172"/>
                <a:gd name="T38" fmla="*/ 146 w 146"/>
                <a:gd name="T39" fmla="*/ 67 h 172"/>
                <a:gd name="T40" fmla="*/ 146 w 146"/>
                <a:gd name="T41" fmla="*/ 158 h 172"/>
                <a:gd name="T42" fmla="*/ 134 w 146"/>
                <a:gd name="T43" fmla="*/ 170 h 172"/>
                <a:gd name="T44" fmla="*/ 122 w 146"/>
                <a:gd name="T45" fmla="*/ 159 h 172"/>
                <a:gd name="T46" fmla="*/ 122 w 146"/>
                <a:gd name="T47" fmla="*/ 143 h 172"/>
                <a:gd name="T48" fmla="*/ 62 w 146"/>
                <a:gd name="T49" fmla="*/ 172 h 172"/>
                <a:gd name="T50" fmla="*/ 0 w 146"/>
                <a:gd name="T51" fmla="*/ 12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6" h="172">
                  <a:moveTo>
                    <a:pt x="122" y="107"/>
                  </a:moveTo>
                  <a:cubicBezTo>
                    <a:pt x="122" y="91"/>
                    <a:pt x="122" y="91"/>
                    <a:pt x="122" y="91"/>
                  </a:cubicBezTo>
                  <a:cubicBezTo>
                    <a:pt x="110" y="88"/>
                    <a:pt x="94" y="84"/>
                    <a:pt x="74" y="84"/>
                  </a:cubicBezTo>
                  <a:cubicBezTo>
                    <a:pt x="43" y="84"/>
                    <a:pt x="25" y="98"/>
                    <a:pt x="25" y="118"/>
                  </a:cubicBezTo>
                  <a:cubicBezTo>
                    <a:pt x="25" y="119"/>
                    <a:pt x="25" y="119"/>
                    <a:pt x="25" y="119"/>
                  </a:cubicBezTo>
                  <a:cubicBezTo>
                    <a:pt x="25" y="140"/>
                    <a:pt x="45" y="152"/>
                    <a:pt x="67" y="152"/>
                  </a:cubicBezTo>
                  <a:cubicBezTo>
                    <a:pt x="97" y="152"/>
                    <a:pt x="122" y="133"/>
                    <a:pt x="122" y="107"/>
                  </a:cubicBezTo>
                  <a:moveTo>
                    <a:pt x="0" y="120"/>
                  </a:moveTo>
                  <a:cubicBezTo>
                    <a:pt x="0" y="119"/>
                    <a:pt x="0" y="119"/>
                    <a:pt x="0" y="119"/>
                  </a:cubicBezTo>
                  <a:cubicBezTo>
                    <a:pt x="0" y="85"/>
                    <a:pt x="29" y="66"/>
                    <a:pt x="71" y="66"/>
                  </a:cubicBezTo>
                  <a:cubicBezTo>
                    <a:pt x="92" y="66"/>
                    <a:pt x="107" y="69"/>
                    <a:pt x="122" y="73"/>
                  </a:cubicBezTo>
                  <a:cubicBezTo>
                    <a:pt x="122" y="67"/>
                    <a:pt x="122" y="67"/>
                    <a:pt x="122" y="67"/>
                  </a:cubicBezTo>
                  <a:cubicBezTo>
                    <a:pt x="122" y="37"/>
                    <a:pt x="104" y="22"/>
                    <a:pt x="73" y="22"/>
                  </a:cubicBezTo>
                  <a:cubicBezTo>
                    <a:pt x="56" y="22"/>
                    <a:pt x="46" y="24"/>
                    <a:pt x="34" y="30"/>
                  </a:cubicBezTo>
                  <a:cubicBezTo>
                    <a:pt x="33" y="30"/>
                    <a:pt x="31" y="31"/>
                    <a:pt x="30" y="31"/>
                  </a:cubicBezTo>
                  <a:cubicBezTo>
                    <a:pt x="24" y="31"/>
                    <a:pt x="19" y="26"/>
                    <a:pt x="19" y="20"/>
                  </a:cubicBezTo>
                  <a:cubicBezTo>
                    <a:pt x="19" y="15"/>
                    <a:pt x="21" y="12"/>
                    <a:pt x="26" y="10"/>
                  </a:cubicBezTo>
                  <a:cubicBezTo>
                    <a:pt x="42" y="3"/>
                    <a:pt x="54" y="0"/>
                    <a:pt x="75" y="0"/>
                  </a:cubicBezTo>
                  <a:cubicBezTo>
                    <a:pt x="99" y="0"/>
                    <a:pt x="117" y="6"/>
                    <a:pt x="129" y="19"/>
                  </a:cubicBezTo>
                  <a:cubicBezTo>
                    <a:pt x="140" y="30"/>
                    <a:pt x="146" y="46"/>
                    <a:pt x="146" y="67"/>
                  </a:cubicBezTo>
                  <a:cubicBezTo>
                    <a:pt x="146" y="158"/>
                    <a:pt x="146" y="158"/>
                    <a:pt x="146" y="158"/>
                  </a:cubicBezTo>
                  <a:cubicBezTo>
                    <a:pt x="146" y="165"/>
                    <a:pt x="141" y="170"/>
                    <a:pt x="134" y="170"/>
                  </a:cubicBezTo>
                  <a:cubicBezTo>
                    <a:pt x="127" y="170"/>
                    <a:pt x="122" y="165"/>
                    <a:pt x="122" y="159"/>
                  </a:cubicBezTo>
                  <a:cubicBezTo>
                    <a:pt x="122" y="143"/>
                    <a:pt x="122" y="143"/>
                    <a:pt x="122" y="143"/>
                  </a:cubicBezTo>
                  <a:cubicBezTo>
                    <a:pt x="111" y="158"/>
                    <a:pt x="91" y="172"/>
                    <a:pt x="62" y="172"/>
                  </a:cubicBezTo>
                  <a:cubicBezTo>
                    <a:pt x="32" y="172"/>
                    <a:pt x="0" y="154"/>
                    <a:pt x="0" y="12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10" name="Freeform 10">
              <a:extLst>
                <a:ext uri="{FF2B5EF4-FFF2-40B4-BE49-F238E27FC236}">
                  <a16:creationId xmlns:a16="http://schemas.microsoft.com/office/drawing/2014/main" id="{371C5B7A-6EBF-488F-86A0-39A4A325FCE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-84138" y="5622925"/>
              <a:ext cx="1635125" cy="682625"/>
            </a:xfrm>
            <a:custGeom>
              <a:avLst/>
              <a:gdLst>
                <a:gd name="T0" fmla="*/ 49 w 435"/>
                <a:gd name="T1" fmla="*/ 18 h 179"/>
                <a:gd name="T2" fmla="*/ 17 w 435"/>
                <a:gd name="T3" fmla="*/ 6 h 179"/>
                <a:gd name="T4" fmla="*/ 6 w 435"/>
                <a:gd name="T5" fmla="*/ 37 h 179"/>
                <a:gd name="T6" fmla="*/ 58 w 435"/>
                <a:gd name="T7" fmla="*/ 152 h 179"/>
                <a:gd name="T8" fmla="*/ 92 w 435"/>
                <a:gd name="T9" fmla="*/ 179 h 179"/>
                <a:gd name="T10" fmla="*/ 125 w 435"/>
                <a:gd name="T11" fmla="*/ 152 h 179"/>
                <a:gd name="T12" fmla="*/ 171 w 435"/>
                <a:gd name="T13" fmla="*/ 51 h 179"/>
                <a:gd name="T14" fmla="*/ 178 w 435"/>
                <a:gd name="T15" fmla="*/ 46 h 179"/>
                <a:gd name="T16" fmla="*/ 185 w 435"/>
                <a:gd name="T17" fmla="*/ 54 h 179"/>
                <a:gd name="T18" fmla="*/ 185 w 435"/>
                <a:gd name="T19" fmla="*/ 151 h 179"/>
                <a:gd name="T20" fmla="*/ 209 w 435"/>
                <a:gd name="T21" fmla="*/ 179 h 179"/>
                <a:gd name="T22" fmla="*/ 234 w 435"/>
                <a:gd name="T23" fmla="*/ 151 h 179"/>
                <a:gd name="T24" fmla="*/ 234 w 435"/>
                <a:gd name="T25" fmla="*/ 72 h 179"/>
                <a:gd name="T26" fmla="*/ 260 w 435"/>
                <a:gd name="T27" fmla="*/ 46 h 179"/>
                <a:gd name="T28" fmla="*/ 285 w 435"/>
                <a:gd name="T29" fmla="*/ 72 h 179"/>
                <a:gd name="T30" fmla="*/ 285 w 435"/>
                <a:gd name="T31" fmla="*/ 151 h 179"/>
                <a:gd name="T32" fmla="*/ 310 w 435"/>
                <a:gd name="T33" fmla="*/ 179 h 179"/>
                <a:gd name="T34" fmla="*/ 334 w 435"/>
                <a:gd name="T35" fmla="*/ 151 h 179"/>
                <a:gd name="T36" fmla="*/ 334 w 435"/>
                <a:gd name="T37" fmla="*/ 72 h 179"/>
                <a:gd name="T38" fmla="*/ 360 w 435"/>
                <a:gd name="T39" fmla="*/ 46 h 179"/>
                <a:gd name="T40" fmla="*/ 385 w 435"/>
                <a:gd name="T41" fmla="*/ 72 h 179"/>
                <a:gd name="T42" fmla="*/ 385 w 435"/>
                <a:gd name="T43" fmla="*/ 151 h 179"/>
                <a:gd name="T44" fmla="*/ 410 w 435"/>
                <a:gd name="T45" fmla="*/ 179 h 179"/>
                <a:gd name="T46" fmla="*/ 435 w 435"/>
                <a:gd name="T47" fmla="*/ 151 h 179"/>
                <a:gd name="T48" fmla="*/ 435 w 435"/>
                <a:gd name="T49" fmla="*/ 61 h 179"/>
                <a:gd name="T50" fmla="*/ 375 w 435"/>
                <a:gd name="T51" fmla="*/ 4 h 179"/>
                <a:gd name="T52" fmla="*/ 323 w 435"/>
                <a:gd name="T53" fmla="*/ 26 h 179"/>
                <a:gd name="T54" fmla="*/ 272 w 435"/>
                <a:gd name="T55" fmla="*/ 4 h 179"/>
                <a:gd name="T56" fmla="*/ 223 w 435"/>
                <a:gd name="T57" fmla="*/ 26 h 179"/>
                <a:gd name="T58" fmla="*/ 178 w 435"/>
                <a:gd name="T59" fmla="*/ 4 h 179"/>
                <a:gd name="T60" fmla="*/ 125 w 435"/>
                <a:gd name="T61" fmla="*/ 40 h 179"/>
                <a:gd name="T62" fmla="*/ 92 w 435"/>
                <a:gd name="T63" fmla="*/ 119 h 179"/>
                <a:gd name="T64" fmla="*/ 49 w 435"/>
                <a:gd name="T65" fmla="*/ 18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35" h="179">
                  <a:moveTo>
                    <a:pt x="49" y="18"/>
                  </a:moveTo>
                  <a:cubicBezTo>
                    <a:pt x="43" y="6"/>
                    <a:pt x="30" y="0"/>
                    <a:pt x="17" y="6"/>
                  </a:cubicBezTo>
                  <a:cubicBezTo>
                    <a:pt x="5" y="12"/>
                    <a:pt x="0" y="25"/>
                    <a:pt x="6" y="37"/>
                  </a:cubicBezTo>
                  <a:cubicBezTo>
                    <a:pt x="58" y="152"/>
                    <a:pt x="58" y="152"/>
                    <a:pt x="58" y="152"/>
                  </a:cubicBezTo>
                  <a:cubicBezTo>
                    <a:pt x="67" y="169"/>
                    <a:pt x="75" y="179"/>
                    <a:pt x="92" y="179"/>
                  </a:cubicBezTo>
                  <a:cubicBezTo>
                    <a:pt x="109" y="179"/>
                    <a:pt x="117" y="169"/>
                    <a:pt x="125" y="152"/>
                  </a:cubicBezTo>
                  <a:cubicBezTo>
                    <a:pt x="125" y="152"/>
                    <a:pt x="171" y="52"/>
                    <a:pt x="171" y="51"/>
                  </a:cubicBezTo>
                  <a:cubicBezTo>
                    <a:pt x="172" y="50"/>
                    <a:pt x="173" y="46"/>
                    <a:pt x="178" y="46"/>
                  </a:cubicBezTo>
                  <a:cubicBezTo>
                    <a:pt x="182" y="47"/>
                    <a:pt x="185" y="50"/>
                    <a:pt x="185" y="54"/>
                  </a:cubicBezTo>
                  <a:cubicBezTo>
                    <a:pt x="185" y="151"/>
                    <a:pt x="185" y="151"/>
                    <a:pt x="185" y="151"/>
                  </a:cubicBezTo>
                  <a:cubicBezTo>
                    <a:pt x="185" y="166"/>
                    <a:pt x="193" y="179"/>
                    <a:pt x="209" y="179"/>
                  </a:cubicBezTo>
                  <a:cubicBezTo>
                    <a:pt x="225" y="179"/>
                    <a:pt x="234" y="166"/>
                    <a:pt x="234" y="151"/>
                  </a:cubicBezTo>
                  <a:cubicBezTo>
                    <a:pt x="234" y="72"/>
                    <a:pt x="234" y="72"/>
                    <a:pt x="234" y="72"/>
                  </a:cubicBezTo>
                  <a:cubicBezTo>
                    <a:pt x="234" y="56"/>
                    <a:pt x="245" y="46"/>
                    <a:pt x="260" y="46"/>
                  </a:cubicBezTo>
                  <a:cubicBezTo>
                    <a:pt x="275" y="46"/>
                    <a:pt x="285" y="57"/>
                    <a:pt x="285" y="72"/>
                  </a:cubicBezTo>
                  <a:cubicBezTo>
                    <a:pt x="285" y="151"/>
                    <a:pt x="285" y="151"/>
                    <a:pt x="285" y="151"/>
                  </a:cubicBezTo>
                  <a:cubicBezTo>
                    <a:pt x="285" y="166"/>
                    <a:pt x="294" y="179"/>
                    <a:pt x="310" y="179"/>
                  </a:cubicBezTo>
                  <a:cubicBezTo>
                    <a:pt x="326" y="179"/>
                    <a:pt x="334" y="166"/>
                    <a:pt x="334" y="151"/>
                  </a:cubicBezTo>
                  <a:cubicBezTo>
                    <a:pt x="334" y="72"/>
                    <a:pt x="334" y="72"/>
                    <a:pt x="334" y="72"/>
                  </a:cubicBezTo>
                  <a:cubicBezTo>
                    <a:pt x="334" y="56"/>
                    <a:pt x="345" y="46"/>
                    <a:pt x="360" y="46"/>
                  </a:cubicBezTo>
                  <a:cubicBezTo>
                    <a:pt x="375" y="46"/>
                    <a:pt x="385" y="57"/>
                    <a:pt x="385" y="72"/>
                  </a:cubicBezTo>
                  <a:cubicBezTo>
                    <a:pt x="385" y="151"/>
                    <a:pt x="385" y="151"/>
                    <a:pt x="385" y="151"/>
                  </a:cubicBezTo>
                  <a:cubicBezTo>
                    <a:pt x="385" y="166"/>
                    <a:pt x="394" y="179"/>
                    <a:pt x="410" y="179"/>
                  </a:cubicBezTo>
                  <a:cubicBezTo>
                    <a:pt x="426" y="179"/>
                    <a:pt x="435" y="166"/>
                    <a:pt x="435" y="151"/>
                  </a:cubicBezTo>
                  <a:cubicBezTo>
                    <a:pt x="435" y="61"/>
                    <a:pt x="435" y="61"/>
                    <a:pt x="435" y="61"/>
                  </a:cubicBezTo>
                  <a:cubicBezTo>
                    <a:pt x="435" y="27"/>
                    <a:pt x="408" y="4"/>
                    <a:pt x="375" y="4"/>
                  </a:cubicBezTo>
                  <a:cubicBezTo>
                    <a:pt x="343" y="4"/>
                    <a:pt x="323" y="26"/>
                    <a:pt x="323" y="26"/>
                  </a:cubicBezTo>
                  <a:cubicBezTo>
                    <a:pt x="312" y="12"/>
                    <a:pt x="297" y="4"/>
                    <a:pt x="272" y="4"/>
                  </a:cubicBezTo>
                  <a:cubicBezTo>
                    <a:pt x="246" y="4"/>
                    <a:pt x="223" y="26"/>
                    <a:pt x="223" y="26"/>
                  </a:cubicBezTo>
                  <a:cubicBezTo>
                    <a:pt x="212" y="12"/>
                    <a:pt x="194" y="4"/>
                    <a:pt x="178" y="4"/>
                  </a:cubicBezTo>
                  <a:cubicBezTo>
                    <a:pt x="155" y="4"/>
                    <a:pt x="136" y="14"/>
                    <a:pt x="125" y="40"/>
                  </a:cubicBezTo>
                  <a:cubicBezTo>
                    <a:pt x="92" y="119"/>
                    <a:pt x="92" y="119"/>
                    <a:pt x="92" y="119"/>
                  </a:cubicBezTo>
                  <a:lnTo>
                    <a:pt x="49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11" name="Freeform 11">
              <a:extLst>
                <a:ext uri="{FF2B5EF4-FFF2-40B4-BE49-F238E27FC236}">
                  <a16:creationId xmlns:a16="http://schemas.microsoft.com/office/drawing/2014/main" id="{DECC2199-8BE0-4BE3-8039-08C58860B28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097338" y="5649913"/>
              <a:ext cx="149225" cy="157163"/>
            </a:xfrm>
            <a:custGeom>
              <a:avLst/>
              <a:gdLst>
                <a:gd name="T0" fmla="*/ 37 w 40"/>
                <a:gd name="T1" fmla="*/ 20 h 41"/>
                <a:gd name="T2" fmla="*/ 37 w 40"/>
                <a:gd name="T3" fmla="*/ 20 h 41"/>
                <a:gd name="T4" fmla="*/ 20 w 40"/>
                <a:gd name="T5" fmla="*/ 4 h 41"/>
                <a:gd name="T6" fmla="*/ 3 w 40"/>
                <a:gd name="T7" fmla="*/ 20 h 41"/>
                <a:gd name="T8" fmla="*/ 3 w 40"/>
                <a:gd name="T9" fmla="*/ 21 h 41"/>
                <a:gd name="T10" fmla="*/ 20 w 40"/>
                <a:gd name="T11" fmla="*/ 37 h 41"/>
                <a:gd name="T12" fmla="*/ 37 w 40"/>
                <a:gd name="T13" fmla="*/ 20 h 41"/>
                <a:gd name="T14" fmla="*/ 0 w 40"/>
                <a:gd name="T15" fmla="*/ 21 h 41"/>
                <a:gd name="T16" fmla="*/ 0 w 40"/>
                <a:gd name="T17" fmla="*/ 20 h 41"/>
                <a:gd name="T18" fmla="*/ 20 w 40"/>
                <a:gd name="T19" fmla="*/ 0 h 41"/>
                <a:gd name="T20" fmla="*/ 40 w 40"/>
                <a:gd name="T21" fmla="*/ 20 h 41"/>
                <a:gd name="T22" fmla="*/ 40 w 40"/>
                <a:gd name="T23" fmla="*/ 20 h 41"/>
                <a:gd name="T24" fmla="*/ 20 w 40"/>
                <a:gd name="T25" fmla="*/ 41 h 41"/>
                <a:gd name="T26" fmla="*/ 0 w 40"/>
                <a:gd name="T27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41">
                  <a:moveTo>
                    <a:pt x="37" y="20"/>
                  </a:moveTo>
                  <a:cubicBezTo>
                    <a:pt x="37" y="20"/>
                    <a:pt x="37" y="20"/>
                    <a:pt x="37" y="20"/>
                  </a:cubicBezTo>
                  <a:cubicBezTo>
                    <a:pt x="37" y="11"/>
                    <a:pt x="29" y="4"/>
                    <a:pt x="20" y="4"/>
                  </a:cubicBezTo>
                  <a:cubicBezTo>
                    <a:pt x="11" y="4"/>
                    <a:pt x="3" y="11"/>
                    <a:pt x="3" y="20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30"/>
                    <a:pt x="11" y="37"/>
                    <a:pt x="20" y="37"/>
                  </a:cubicBezTo>
                  <a:cubicBezTo>
                    <a:pt x="29" y="37"/>
                    <a:pt x="37" y="30"/>
                    <a:pt x="37" y="20"/>
                  </a:cubicBezTo>
                  <a:moveTo>
                    <a:pt x="0" y="21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32"/>
                    <a:pt x="31" y="41"/>
                    <a:pt x="20" y="41"/>
                  </a:cubicBezTo>
                  <a:cubicBezTo>
                    <a:pt x="8" y="41"/>
                    <a:pt x="0" y="32"/>
                    <a:pt x="0" y="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12" name="Freeform 12">
              <a:extLst>
                <a:ext uri="{FF2B5EF4-FFF2-40B4-BE49-F238E27FC236}">
                  <a16:creationId xmlns:a16="http://schemas.microsoft.com/office/drawing/2014/main" id="{2A5DFC5A-1DCA-4CC1-8322-583C069B4BD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141788" y="5688013"/>
              <a:ext cx="63500" cy="76200"/>
            </a:xfrm>
            <a:custGeom>
              <a:avLst/>
              <a:gdLst>
                <a:gd name="T0" fmla="*/ 9 w 17"/>
                <a:gd name="T1" fmla="*/ 10 h 20"/>
                <a:gd name="T2" fmla="*/ 12 w 17"/>
                <a:gd name="T3" fmla="*/ 7 h 20"/>
                <a:gd name="T4" fmla="*/ 12 w 17"/>
                <a:gd name="T5" fmla="*/ 7 h 20"/>
                <a:gd name="T6" fmla="*/ 9 w 17"/>
                <a:gd name="T7" fmla="*/ 4 h 20"/>
                <a:gd name="T8" fmla="*/ 5 w 17"/>
                <a:gd name="T9" fmla="*/ 4 h 20"/>
                <a:gd name="T10" fmla="*/ 5 w 17"/>
                <a:gd name="T11" fmla="*/ 10 h 20"/>
                <a:gd name="T12" fmla="*/ 9 w 17"/>
                <a:gd name="T13" fmla="*/ 10 h 20"/>
                <a:gd name="T14" fmla="*/ 0 w 17"/>
                <a:gd name="T15" fmla="*/ 2 h 20"/>
                <a:gd name="T16" fmla="*/ 2 w 17"/>
                <a:gd name="T17" fmla="*/ 0 h 20"/>
                <a:gd name="T18" fmla="*/ 9 w 17"/>
                <a:gd name="T19" fmla="*/ 0 h 20"/>
                <a:gd name="T20" fmla="*/ 15 w 17"/>
                <a:gd name="T21" fmla="*/ 2 h 20"/>
                <a:gd name="T22" fmla="*/ 17 w 17"/>
                <a:gd name="T23" fmla="*/ 7 h 20"/>
                <a:gd name="T24" fmla="*/ 17 w 17"/>
                <a:gd name="T25" fmla="*/ 7 h 20"/>
                <a:gd name="T26" fmla="*/ 13 w 17"/>
                <a:gd name="T27" fmla="*/ 13 h 20"/>
                <a:gd name="T28" fmla="*/ 16 w 17"/>
                <a:gd name="T29" fmla="*/ 17 h 20"/>
                <a:gd name="T30" fmla="*/ 16 w 17"/>
                <a:gd name="T31" fmla="*/ 18 h 20"/>
                <a:gd name="T32" fmla="*/ 14 w 17"/>
                <a:gd name="T33" fmla="*/ 20 h 20"/>
                <a:gd name="T34" fmla="*/ 12 w 17"/>
                <a:gd name="T35" fmla="*/ 19 h 20"/>
                <a:gd name="T36" fmla="*/ 8 w 17"/>
                <a:gd name="T37" fmla="*/ 14 h 20"/>
                <a:gd name="T38" fmla="*/ 5 w 17"/>
                <a:gd name="T39" fmla="*/ 14 h 20"/>
                <a:gd name="T40" fmla="*/ 5 w 17"/>
                <a:gd name="T41" fmla="*/ 18 h 20"/>
                <a:gd name="T42" fmla="*/ 2 w 17"/>
                <a:gd name="T43" fmla="*/ 20 h 20"/>
                <a:gd name="T44" fmla="*/ 0 w 17"/>
                <a:gd name="T45" fmla="*/ 18 h 20"/>
                <a:gd name="T46" fmla="*/ 0 w 17"/>
                <a:gd name="T47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" h="20">
                  <a:moveTo>
                    <a:pt x="9" y="10"/>
                  </a:moveTo>
                  <a:cubicBezTo>
                    <a:pt x="11" y="10"/>
                    <a:pt x="12" y="9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5"/>
                    <a:pt x="11" y="4"/>
                    <a:pt x="9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10"/>
                    <a:pt x="5" y="10"/>
                    <a:pt x="5" y="10"/>
                  </a:cubicBezTo>
                  <a:lnTo>
                    <a:pt x="9" y="10"/>
                  </a:lnTo>
                  <a:close/>
                  <a:moveTo>
                    <a:pt x="0" y="2"/>
                  </a:moveTo>
                  <a:cubicBezTo>
                    <a:pt x="0" y="1"/>
                    <a:pt x="1" y="0"/>
                    <a:pt x="2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4" y="1"/>
                    <a:pt x="15" y="2"/>
                  </a:cubicBezTo>
                  <a:cubicBezTo>
                    <a:pt x="16" y="3"/>
                    <a:pt x="17" y="5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10"/>
                    <a:pt x="15" y="12"/>
                    <a:pt x="13" y="13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8"/>
                    <a:pt x="16" y="18"/>
                  </a:cubicBezTo>
                  <a:cubicBezTo>
                    <a:pt x="16" y="19"/>
                    <a:pt x="15" y="20"/>
                    <a:pt x="14" y="20"/>
                  </a:cubicBezTo>
                  <a:cubicBezTo>
                    <a:pt x="13" y="20"/>
                    <a:pt x="13" y="20"/>
                    <a:pt x="12" y="19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9"/>
                    <a:pt x="4" y="20"/>
                    <a:pt x="2" y="20"/>
                  </a:cubicBezTo>
                  <a:cubicBezTo>
                    <a:pt x="1" y="20"/>
                    <a:pt x="0" y="19"/>
                    <a:pt x="0" y="18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7F5379A2-B049-4A1C-A18D-79A1F237E82B}"/>
              </a:ext>
            </a:extLst>
          </p:cNvPr>
          <p:cNvSpPr txBox="1"/>
          <p:nvPr userDrawn="1"/>
        </p:nvSpPr>
        <p:spPr bwMode="white">
          <a:xfrm>
            <a:off x="11490941" y="6388099"/>
            <a:ext cx="437990" cy="3651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r">
              <a:lnSpc>
                <a:spcPct val="90000"/>
              </a:lnSpc>
            </a:pPr>
            <a:fld id="{7A51DB15-7364-4F0B-A3A0-1309F8830053}" type="slidenum">
              <a:rPr lang="en-US" sz="800" b="0" i="0" smtClean="0">
                <a:solidFill>
                  <a:schemeClr val="bg1"/>
                </a:solidFill>
                <a:latin typeface="Calibri" panose="020F0502020204030204" pitchFamily="34" charset="0"/>
              </a:rPr>
              <a:pPr algn="r">
                <a:lnSpc>
                  <a:spcPct val="90000"/>
                </a:lnSpc>
              </a:pPr>
              <a:t>‹#›</a:t>
            </a:fld>
            <a:endParaRPr lang="en-US" b="0" i="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9875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con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20">
            <a:extLst>
              <a:ext uri="{FF2B5EF4-FFF2-40B4-BE49-F238E27FC236}">
                <a16:creationId xmlns:a16="http://schemas.microsoft.com/office/drawing/2014/main" id="{B1C210DC-5DBB-4F0D-875F-CD8AAAB938CE}"/>
              </a:ext>
            </a:extLst>
          </p:cNvPr>
          <p:cNvSpPr/>
          <p:nvPr userDrawn="1"/>
        </p:nvSpPr>
        <p:spPr bwMode="gray">
          <a:xfrm>
            <a:off x="1981877" y="2055429"/>
            <a:ext cx="1828959" cy="1828959"/>
          </a:xfrm>
          <a:prstGeom prst="ellipse">
            <a:avLst/>
          </a:prstGeom>
          <a:solidFill>
            <a:schemeClr val="accent4"/>
          </a:solidFill>
          <a:ln w="762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0" i="0" dirty="0">
              <a:solidFill>
                <a:schemeClr val="accent4"/>
              </a:solidFill>
              <a:latin typeface="Calibri" panose="020F0502020204030204" pitchFamily="34" charset="0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446F04B0-7860-407F-85B7-42E38FAFE34B}"/>
              </a:ext>
            </a:extLst>
          </p:cNvPr>
          <p:cNvSpPr/>
          <p:nvPr userDrawn="1"/>
        </p:nvSpPr>
        <p:spPr bwMode="gray">
          <a:xfrm>
            <a:off x="8389301" y="2055429"/>
            <a:ext cx="1828959" cy="1828959"/>
          </a:xfrm>
          <a:prstGeom prst="ellipse">
            <a:avLst/>
          </a:prstGeom>
          <a:solidFill>
            <a:schemeClr val="accent2"/>
          </a:solidFill>
          <a:ln w="762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0" i="0" dirty="0">
              <a:latin typeface="Calibri" panose="020F0502020204030204" pitchFamily="34" charset="0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6FECF9D0-D7A8-43DD-B38D-E1090C0B322F}"/>
              </a:ext>
            </a:extLst>
          </p:cNvPr>
          <p:cNvSpPr/>
          <p:nvPr userDrawn="1"/>
        </p:nvSpPr>
        <p:spPr bwMode="gray">
          <a:xfrm>
            <a:off x="5184924" y="2055429"/>
            <a:ext cx="1828959" cy="1828959"/>
          </a:xfrm>
          <a:prstGeom prst="ellipse">
            <a:avLst/>
          </a:prstGeom>
          <a:solidFill>
            <a:schemeClr val="accent1"/>
          </a:solidFill>
          <a:ln w="762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0" i="0" dirty="0">
              <a:latin typeface="Calibri" panose="020F0502020204030204" pitchFamily="34" charset="0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AD23688F-2550-4740-B5D6-C78F74FDE08D}"/>
              </a:ext>
            </a:extLst>
          </p:cNvPr>
          <p:cNvSpPr txBox="1"/>
          <p:nvPr userDrawn="1"/>
        </p:nvSpPr>
        <p:spPr>
          <a:xfrm>
            <a:off x="11490941" y="6388099"/>
            <a:ext cx="437990" cy="3651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r">
              <a:lnSpc>
                <a:spcPct val="90000"/>
              </a:lnSpc>
            </a:pPr>
            <a:fld id="{7A51DB15-7364-4F0B-A3A0-1309F8830053}" type="slidenum">
              <a:rPr lang="en-US" sz="800" b="0" i="0" smtClean="0">
                <a:latin typeface="Calibri" panose="020F0502020204030204" pitchFamily="34" charset="0"/>
              </a:rPr>
              <a:pPr algn="r">
                <a:lnSpc>
                  <a:spcPct val="90000"/>
                </a:lnSpc>
              </a:pPr>
              <a:t>‹#›</a:t>
            </a:fld>
            <a:endParaRPr lang="en-US" b="0" i="0" dirty="0">
              <a:latin typeface="Calibri" panose="020F050202020403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4C5A99F-0678-4DC4-A266-1AD031E9C8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4EBF1472-E940-4CC7-B5D3-349346A425A8}"/>
              </a:ext>
            </a:extLst>
          </p:cNvPr>
          <p:cNvSpPr>
            <a:spLocks noGrp="1"/>
          </p:cNvSpPr>
          <p:nvPr>
            <p:ph type="subTitle" idx="10"/>
          </p:nvPr>
        </p:nvSpPr>
        <p:spPr>
          <a:xfrm>
            <a:off x="592866" y="811830"/>
            <a:ext cx="10962687" cy="247743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 b="0" i="0">
                <a:solidFill>
                  <a:schemeClr val="accent4"/>
                </a:solidFill>
                <a:latin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9CC9B40-9AF4-4EF7-8384-2ACE79EA95C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525905" y="4267940"/>
            <a:ext cx="2744788" cy="1458912"/>
          </a:xfrm>
        </p:spPr>
        <p:txBody>
          <a:bodyPr/>
          <a:lstStyle>
            <a:lvl1pPr algn="ctr">
              <a:lnSpc>
                <a:spcPct val="100000"/>
              </a:lnSpc>
              <a:spcBef>
                <a:spcPts val="600"/>
              </a:spcBef>
              <a:defRPr sz="2400">
                <a:solidFill>
                  <a:schemeClr val="accent4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Open Sans" panose="020B0606030504020204" pitchFamily="34" charset="0"/>
              <a:buChar char="​"/>
              <a:defRPr/>
            </a:lvl2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D69CA39A-E967-4A68-A944-35C345A456D5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721225" y="4267940"/>
            <a:ext cx="2744788" cy="1458912"/>
          </a:xfrm>
        </p:spPr>
        <p:txBody>
          <a:bodyPr/>
          <a:lstStyle>
            <a:lvl1pPr algn="ctr">
              <a:lnSpc>
                <a:spcPct val="100000"/>
              </a:lnSpc>
              <a:spcBef>
                <a:spcPts val="600"/>
              </a:spcBef>
              <a:defRPr sz="2400">
                <a:solidFill>
                  <a:schemeClr val="accent1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Open Sans" panose="020B0606030504020204" pitchFamily="34" charset="0"/>
              <a:buChar char="​"/>
              <a:defRPr/>
            </a:lvl2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41A16A22-350B-4B24-A3CD-4D5DE470DEE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7923213" y="4267940"/>
            <a:ext cx="2744788" cy="1458912"/>
          </a:xfrm>
        </p:spPr>
        <p:txBody>
          <a:bodyPr/>
          <a:lstStyle>
            <a:lvl1pPr algn="ctr">
              <a:lnSpc>
                <a:spcPct val="100000"/>
              </a:lnSpc>
              <a:spcBef>
                <a:spcPts val="600"/>
              </a:spcBef>
              <a:defRPr sz="2400">
                <a:solidFill>
                  <a:schemeClr val="accent2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Open Sans" panose="020B0606030504020204" pitchFamily="34" charset="0"/>
              <a:buChar char="​"/>
              <a:defRPr>
                <a:solidFill>
                  <a:schemeClr val="tx2"/>
                </a:solidFill>
              </a:defRPr>
            </a:lvl2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777055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con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Oval 83">
            <a:extLst>
              <a:ext uri="{FF2B5EF4-FFF2-40B4-BE49-F238E27FC236}">
                <a16:creationId xmlns:a16="http://schemas.microsoft.com/office/drawing/2014/main" id="{085441A7-EBA5-4ABB-8D29-CE4338F0F9B5}"/>
              </a:ext>
            </a:extLst>
          </p:cNvPr>
          <p:cNvSpPr/>
          <p:nvPr userDrawn="1"/>
        </p:nvSpPr>
        <p:spPr bwMode="gray">
          <a:xfrm>
            <a:off x="1065749" y="2060872"/>
            <a:ext cx="1828959" cy="1828959"/>
          </a:xfrm>
          <a:prstGeom prst="ellipse">
            <a:avLst/>
          </a:prstGeom>
          <a:solidFill>
            <a:schemeClr val="accent4"/>
          </a:solidFill>
          <a:ln w="762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0" i="0" dirty="0">
              <a:solidFill>
                <a:schemeClr val="accent4"/>
              </a:solidFill>
              <a:latin typeface="Calibri" panose="020F0502020204030204" pitchFamily="34" charset="0"/>
            </a:endParaRPr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3019BB56-AE7C-42CA-A8FF-432F4F176B8B}"/>
              </a:ext>
            </a:extLst>
          </p:cNvPr>
          <p:cNvSpPr/>
          <p:nvPr userDrawn="1"/>
        </p:nvSpPr>
        <p:spPr bwMode="gray">
          <a:xfrm>
            <a:off x="9302132" y="2060872"/>
            <a:ext cx="1828959" cy="1828959"/>
          </a:xfrm>
          <a:prstGeom prst="ellipse">
            <a:avLst/>
          </a:prstGeom>
          <a:solidFill>
            <a:schemeClr val="accent2"/>
          </a:solidFill>
          <a:ln w="762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0" i="0" dirty="0">
              <a:latin typeface="Calibri" panose="020F0502020204030204" pitchFamily="34" charset="0"/>
            </a:endParaRPr>
          </a:p>
        </p:txBody>
      </p:sp>
      <p:sp>
        <p:nvSpPr>
          <p:cNvPr id="86" name="Oval 85">
            <a:extLst>
              <a:ext uri="{FF2B5EF4-FFF2-40B4-BE49-F238E27FC236}">
                <a16:creationId xmlns:a16="http://schemas.microsoft.com/office/drawing/2014/main" id="{5670C03F-6336-45E3-A9F4-0CD130D80D1B}"/>
              </a:ext>
            </a:extLst>
          </p:cNvPr>
          <p:cNvSpPr/>
          <p:nvPr userDrawn="1"/>
        </p:nvSpPr>
        <p:spPr bwMode="gray">
          <a:xfrm>
            <a:off x="6562100" y="2060872"/>
            <a:ext cx="1828959" cy="1828959"/>
          </a:xfrm>
          <a:prstGeom prst="ellipse">
            <a:avLst/>
          </a:prstGeom>
          <a:solidFill>
            <a:schemeClr val="accent1"/>
          </a:solidFill>
          <a:ln w="762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0" i="0" dirty="0">
              <a:latin typeface="Calibri" panose="020F0502020204030204" pitchFamily="34" charset="0"/>
            </a:endParaRPr>
          </a:p>
        </p:txBody>
      </p:sp>
      <p:sp>
        <p:nvSpPr>
          <p:cNvPr id="87" name="Oval 86">
            <a:extLst>
              <a:ext uri="{FF2B5EF4-FFF2-40B4-BE49-F238E27FC236}">
                <a16:creationId xmlns:a16="http://schemas.microsoft.com/office/drawing/2014/main" id="{45D908EF-1F96-4808-A8DB-F55AB9E8E436}"/>
              </a:ext>
            </a:extLst>
          </p:cNvPr>
          <p:cNvSpPr/>
          <p:nvPr userDrawn="1"/>
        </p:nvSpPr>
        <p:spPr bwMode="gray">
          <a:xfrm>
            <a:off x="3806932" y="2060872"/>
            <a:ext cx="1828959" cy="1828959"/>
          </a:xfrm>
          <a:prstGeom prst="ellipse">
            <a:avLst/>
          </a:prstGeom>
          <a:solidFill>
            <a:schemeClr val="accent6"/>
          </a:solidFill>
          <a:ln w="762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b="0" i="0" dirty="0">
              <a:latin typeface="Calibri" panose="020F0502020204030204" pitchFamily="34" charset="0"/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0AAF357F-A1D5-401D-94D2-9C67E6AEDA09}"/>
              </a:ext>
            </a:extLst>
          </p:cNvPr>
          <p:cNvSpPr txBox="1"/>
          <p:nvPr userDrawn="1"/>
        </p:nvSpPr>
        <p:spPr>
          <a:xfrm>
            <a:off x="11490941" y="6388099"/>
            <a:ext cx="437990" cy="3651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r">
              <a:lnSpc>
                <a:spcPct val="90000"/>
              </a:lnSpc>
            </a:pPr>
            <a:fld id="{7A51DB15-7364-4F0B-A3A0-1309F8830053}" type="slidenum">
              <a:rPr lang="en-US" sz="800" b="0" i="0" smtClean="0">
                <a:latin typeface="Calibri" panose="020F0502020204030204" pitchFamily="34" charset="0"/>
              </a:rPr>
              <a:pPr algn="r">
                <a:lnSpc>
                  <a:spcPct val="90000"/>
                </a:lnSpc>
              </a:pPr>
              <a:t>‹#›</a:t>
            </a:fld>
            <a:endParaRPr lang="en-US" b="0" i="0" dirty="0">
              <a:latin typeface="Calibri" panose="020F050202020403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A6ED71B-2619-4816-B753-5E850ED08F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BB679D5C-AEFA-4052-96E3-7DF67D7C105A}"/>
              </a:ext>
            </a:extLst>
          </p:cNvPr>
          <p:cNvSpPr>
            <a:spLocks noGrp="1"/>
          </p:cNvSpPr>
          <p:nvPr>
            <p:ph type="subTitle" idx="10"/>
          </p:nvPr>
        </p:nvSpPr>
        <p:spPr>
          <a:xfrm>
            <a:off x="592866" y="811830"/>
            <a:ext cx="10962687" cy="247743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 b="0" i="0">
                <a:solidFill>
                  <a:schemeClr val="accent4"/>
                </a:solidFill>
                <a:latin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83A73281-E5F0-4C3B-BE4E-A12D56CC100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42673" y="4269508"/>
            <a:ext cx="2286000" cy="1458912"/>
          </a:xfrm>
        </p:spPr>
        <p:txBody>
          <a:bodyPr/>
          <a:lstStyle>
            <a:lvl1pPr algn="ctr">
              <a:lnSpc>
                <a:spcPct val="100000"/>
              </a:lnSpc>
              <a:spcBef>
                <a:spcPts val="600"/>
              </a:spcBef>
              <a:defRPr sz="2400">
                <a:solidFill>
                  <a:schemeClr val="accent4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Open Sans" panose="020B0606030504020204" pitchFamily="34" charset="0"/>
              <a:buChar char="​"/>
              <a:defRPr/>
            </a:lvl2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70078EAE-661A-4C72-917B-F0225239F68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579813" y="4269508"/>
            <a:ext cx="2286000" cy="1458912"/>
          </a:xfrm>
        </p:spPr>
        <p:txBody>
          <a:bodyPr/>
          <a:lstStyle>
            <a:lvl1pPr algn="ctr">
              <a:lnSpc>
                <a:spcPct val="100000"/>
              </a:lnSpc>
              <a:spcBef>
                <a:spcPts val="600"/>
              </a:spcBef>
              <a:defRPr sz="2400">
                <a:solidFill>
                  <a:schemeClr val="accent6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Open Sans" panose="020B0606030504020204" pitchFamily="34" charset="0"/>
              <a:buChar char="​"/>
              <a:defRPr/>
            </a:lvl2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566D6B40-9CB0-4B56-A3E1-9A7F945F094A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323013" y="4269508"/>
            <a:ext cx="2286000" cy="1458912"/>
          </a:xfrm>
        </p:spPr>
        <p:txBody>
          <a:bodyPr/>
          <a:lstStyle>
            <a:lvl1pPr algn="ctr">
              <a:lnSpc>
                <a:spcPct val="100000"/>
              </a:lnSpc>
              <a:spcBef>
                <a:spcPts val="600"/>
              </a:spcBef>
              <a:defRPr sz="2400">
                <a:solidFill>
                  <a:schemeClr val="accent1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Open Sans" panose="020B0606030504020204" pitchFamily="34" charset="0"/>
              <a:buChar char="​"/>
              <a:defRPr/>
            </a:lvl2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16F5CA9C-E491-4F70-B6EE-A50641060112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066213" y="4269508"/>
            <a:ext cx="2286000" cy="1458912"/>
          </a:xfrm>
        </p:spPr>
        <p:txBody>
          <a:bodyPr/>
          <a:lstStyle>
            <a:lvl1pPr algn="ctr">
              <a:lnSpc>
                <a:spcPct val="100000"/>
              </a:lnSpc>
              <a:spcBef>
                <a:spcPts val="600"/>
              </a:spcBef>
              <a:defRPr sz="2400">
                <a:solidFill>
                  <a:schemeClr val="accent2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Open Sans" panose="020B0606030504020204" pitchFamily="34" charset="0"/>
              <a:buChar char="​"/>
              <a:defRPr/>
            </a:lvl2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175886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ve Icon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>
            <a:extLst>
              <a:ext uri="{FF2B5EF4-FFF2-40B4-BE49-F238E27FC236}">
                <a16:creationId xmlns:a16="http://schemas.microsoft.com/office/drawing/2014/main" id="{A1FDF9D3-5B68-4A75-97BF-2C5113CFAA66}"/>
              </a:ext>
            </a:extLst>
          </p:cNvPr>
          <p:cNvSpPr/>
          <p:nvPr userDrawn="1"/>
        </p:nvSpPr>
        <p:spPr bwMode="gray">
          <a:xfrm>
            <a:off x="609800" y="2064663"/>
            <a:ext cx="1828959" cy="1828959"/>
          </a:xfrm>
          <a:prstGeom prst="ellipse">
            <a:avLst/>
          </a:prstGeom>
          <a:solidFill>
            <a:schemeClr val="accent4"/>
          </a:solidFill>
          <a:ln w="762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0" i="0" dirty="0">
              <a:solidFill>
                <a:schemeClr val="accent4"/>
              </a:solidFill>
              <a:latin typeface="Calibri" panose="020F0502020204030204" pitchFamily="34" charset="0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7EAB1992-E472-4489-8A4E-A8FE45DE10CF}"/>
              </a:ext>
            </a:extLst>
          </p:cNvPr>
          <p:cNvSpPr/>
          <p:nvPr userDrawn="1"/>
        </p:nvSpPr>
        <p:spPr bwMode="gray">
          <a:xfrm>
            <a:off x="9744473" y="2064663"/>
            <a:ext cx="1828959" cy="1828959"/>
          </a:xfrm>
          <a:prstGeom prst="ellipse">
            <a:avLst/>
          </a:prstGeom>
          <a:solidFill>
            <a:schemeClr val="accent2"/>
          </a:solidFill>
          <a:ln w="762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0" i="0" dirty="0">
              <a:latin typeface="Calibri" panose="020F0502020204030204" pitchFamily="34" charset="0"/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551C90A-573F-4E4A-9359-5C7B0F546BF9}"/>
              </a:ext>
            </a:extLst>
          </p:cNvPr>
          <p:cNvSpPr/>
          <p:nvPr userDrawn="1"/>
        </p:nvSpPr>
        <p:spPr bwMode="gray">
          <a:xfrm>
            <a:off x="5201380" y="2064663"/>
            <a:ext cx="1828959" cy="1828959"/>
          </a:xfrm>
          <a:prstGeom prst="ellipse">
            <a:avLst/>
          </a:prstGeom>
          <a:solidFill>
            <a:schemeClr val="accent1"/>
          </a:solidFill>
          <a:ln w="762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0" i="0" dirty="0">
              <a:latin typeface="Calibri" panose="020F0502020204030204" pitchFamily="34" charset="0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AF79E162-3D8F-4829-A4AD-02A03597B11A}"/>
              </a:ext>
            </a:extLst>
          </p:cNvPr>
          <p:cNvSpPr/>
          <p:nvPr userDrawn="1"/>
        </p:nvSpPr>
        <p:spPr bwMode="gray">
          <a:xfrm>
            <a:off x="2892452" y="2064663"/>
            <a:ext cx="1828959" cy="1828959"/>
          </a:xfrm>
          <a:prstGeom prst="ellipse">
            <a:avLst/>
          </a:prstGeom>
          <a:solidFill>
            <a:schemeClr val="accent6"/>
          </a:solidFill>
          <a:ln w="762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b="0" i="0" dirty="0">
              <a:latin typeface="Calibri" panose="020F0502020204030204" pitchFamily="34" charset="0"/>
            </a:endParaRPr>
          </a:p>
        </p:txBody>
      </p:sp>
      <p:sp>
        <p:nvSpPr>
          <p:cNvPr id="93" name="Oval 92">
            <a:extLst>
              <a:ext uri="{FF2B5EF4-FFF2-40B4-BE49-F238E27FC236}">
                <a16:creationId xmlns:a16="http://schemas.microsoft.com/office/drawing/2014/main" id="{026B9B36-08E7-4664-970C-13123F24C793}"/>
              </a:ext>
            </a:extLst>
          </p:cNvPr>
          <p:cNvSpPr/>
          <p:nvPr userDrawn="1"/>
        </p:nvSpPr>
        <p:spPr bwMode="gray">
          <a:xfrm>
            <a:off x="7464921" y="2064663"/>
            <a:ext cx="1828959" cy="1828959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 algn="ctr"/>
            <a:endParaRPr lang="en-US" b="0" i="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0E19ACAF-9401-49DF-ACFF-2BA2129506AB}"/>
              </a:ext>
            </a:extLst>
          </p:cNvPr>
          <p:cNvSpPr txBox="1"/>
          <p:nvPr userDrawn="1"/>
        </p:nvSpPr>
        <p:spPr>
          <a:xfrm>
            <a:off x="11490941" y="6388099"/>
            <a:ext cx="437990" cy="3651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r">
              <a:lnSpc>
                <a:spcPct val="90000"/>
              </a:lnSpc>
            </a:pPr>
            <a:fld id="{7A51DB15-7364-4F0B-A3A0-1309F8830053}" type="slidenum">
              <a:rPr lang="en-US" sz="800" b="0" i="0" smtClean="0">
                <a:latin typeface="Calibri" panose="020F0502020204030204" pitchFamily="34" charset="0"/>
              </a:rPr>
              <a:pPr algn="r">
                <a:lnSpc>
                  <a:spcPct val="90000"/>
                </a:lnSpc>
              </a:pPr>
              <a:t>‹#›</a:t>
            </a:fld>
            <a:endParaRPr lang="en-US" b="0" i="0" dirty="0">
              <a:latin typeface="Calibri" panose="020F050202020403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BA8A47F-2243-412F-A1A8-FA8E3475F5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id="{EEA64E97-C31D-49B1-B8E1-20E5F404F516}"/>
              </a:ext>
            </a:extLst>
          </p:cNvPr>
          <p:cNvSpPr>
            <a:spLocks noGrp="1"/>
          </p:cNvSpPr>
          <p:nvPr>
            <p:ph type="subTitle" idx="10"/>
          </p:nvPr>
        </p:nvSpPr>
        <p:spPr>
          <a:xfrm>
            <a:off x="592866" y="811830"/>
            <a:ext cx="10962687" cy="247743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 b="0" i="0">
                <a:solidFill>
                  <a:schemeClr val="accent4"/>
                </a:solidFill>
                <a:latin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2E201879-B985-4ADE-8AD6-6C3E14CE0AF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10850" y="4282873"/>
            <a:ext cx="1828800" cy="1458912"/>
          </a:xfrm>
        </p:spPr>
        <p:txBody>
          <a:bodyPr/>
          <a:lstStyle>
            <a:lvl1pPr algn="ctr">
              <a:lnSpc>
                <a:spcPct val="100000"/>
              </a:lnSpc>
              <a:spcBef>
                <a:spcPts val="600"/>
              </a:spcBef>
              <a:defRPr sz="2000">
                <a:solidFill>
                  <a:schemeClr val="accent4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Open Sans" panose="020B0606030504020204" pitchFamily="34" charset="0"/>
              <a:buChar char="​"/>
              <a:defRPr sz="1600"/>
            </a:lvl2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8" name="Text Placeholder 3">
            <a:extLst>
              <a:ext uri="{FF2B5EF4-FFF2-40B4-BE49-F238E27FC236}">
                <a16:creationId xmlns:a16="http://schemas.microsoft.com/office/drawing/2014/main" id="{9495BAAB-E860-4075-9DA3-ABA7C32D235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2894013" y="4282873"/>
            <a:ext cx="1828800" cy="1458912"/>
          </a:xfrm>
        </p:spPr>
        <p:txBody>
          <a:bodyPr/>
          <a:lstStyle>
            <a:lvl1pPr algn="ctr">
              <a:lnSpc>
                <a:spcPct val="100000"/>
              </a:lnSpc>
              <a:spcBef>
                <a:spcPts val="600"/>
              </a:spcBef>
              <a:defRPr sz="2000">
                <a:solidFill>
                  <a:schemeClr val="accent6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Open Sans" panose="020B0606030504020204" pitchFamily="34" charset="0"/>
              <a:buChar char="​"/>
              <a:defRPr sz="1600"/>
            </a:lvl2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62D3946B-F2F1-42AF-8E89-00761A7745D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185093" y="4282873"/>
            <a:ext cx="1828800" cy="1458912"/>
          </a:xfrm>
        </p:spPr>
        <p:txBody>
          <a:bodyPr/>
          <a:lstStyle>
            <a:lvl1pPr algn="ctr">
              <a:lnSpc>
                <a:spcPct val="100000"/>
              </a:lnSpc>
              <a:spcBef>
                <a:spcPts val="600"/>
              </a:spcBef>
              <a:defRPr sz="2000">
                <a:solidFill>
                  <a:schemeClr val="accent1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Open Sans" panose="020B0606030504020204" pitchFamily="34" charset="0"/>
              <a:buChar char="​"/>
              <a:defRPr sz="1600"/>
            </a:lvl2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22F84664-2E68-46AE-AE2C-E8D2B6C9A1D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7470001" y="4282873"/>
            <a:ext cx="1828800" cy="1458912"/>
          </a:xfrm>
        </p:spPr>
        <p:txBody>
          <a:bodyPr/>
          <a:lstStyle>
            <a:lvl1pPr algn="ctr">
              <a:lnSpc>
                <a:spcPct val="100000"/>
              </a:lnSpc>
              <a:spcBef>
                <a:spcPts val="600"/>
              </a:spcBef>
              <a:defRPr sz="2000">
                <a:solidFill>
                  <a:schemeClr val="accent3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Open Sans" panose="020B0606030504020204" pitchFamily="34" charset="0"/>
              <a:buChar char="​"/>
              <a:defRPr sz="1600"/>
            </a:lvl2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CDC9B65E-8BAA-4676-9F32-44EC3772D34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9752013" y="4282873"/>
            <a:ext cx="1828800" cy="1458912"/>
          </a:xfrm>
        </p:spPr>
        <p:txBody>
          <a:bodyPr/>
          <a:lstStyle>
            <a:lvl1pPr algn="ctr">
              <a:lnSpc>
                <a:spcPct val="100000"/>
              </a:lnSpc>
              <a:spcBef>
                <a:spcPts val="600"/>
              </a:spcBef>
              <a:defRPr sz="2000">
                <a:solidFill>
                  <a:schemeClr val="accent2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Open Sans" panose="020B0606030504020204" pitchFamily="34" charset="0"/>
              <a:buChar char="​"/>
              <a:defRPr sz="1600"/>
            </a:lvl2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456461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ig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D6567F8-257F-483B-B2D4-ACC66C513D8B}"/>
              </a:ext>
            </a:extLst>
          </p:cNvPr>
          <p:cNvSpPr/>
          <p:nvPr userDrawn="1"/>
        </p:nvSpPr>
        <p:spPr bwMode="gray">
          <a:xfrm>
            <a:off x="4846201" y="-27162"/>
            <a:ext cx="7374601" cy="6793722"/>
          </a:xfrm>
          <a:prstGeom prst="rect">
            <a:avLst/>
          </a:prstGeom>
          <a:solidFill>
            <a:srgbClr val="C6C6C8">
              <a:lumMod val="40000"/>
              <a:lumOff val="60000"/>
            </a:srgb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</a:endParaRPr>
          </a:p>
        </p:txBody>
      </p:sp>
      <p:sp>
        <p:nvSpPr>
          <p:cNvPr id="664" name="Right Triangle 663">
            <a:extLst>
              <a:ext uri="{FF2B5EF4-FFF2-40B4-BE49-F238E27FC236}">
                <a16:creationId xmlns:a16="http://schemas.microsoft.com/office/drawing/2014/main" id="{2C5A75DF-B9C1-4A5D-8693-A417E8858D63}"/>
              </a:ext>
            </a:extLst>
          </p:cNvPr>
          <p:cNvSpPr/>
          <p:nvPr/>
        </p:nvSpPr>
        <p:spPr bwMode="gray">
          <a:xfrm>
            <a:off x="6785686" y="5795355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65" name="Right Triangle 664">
            <a:extLst>
              <a:ext uri="{FF2B5EF4-FFF2-40B4-BE49-F238E27FC236}">
                <a16:creationId xmlns:a16="http://schemas.microsoft.com/office/drawing/2014/main" id="{A90A1136-1EEB-4C77-AFF4-9E0972EF13B5}"/>
              </a:ext>
            </a:extLst>
          </p:cNvPr>
          <p:cNvSpPr/>
          <p:nvPr/>
        </p:nvSpPr>
        <p:spPr bwMode="gray">
          <a:xfrm rot="10800000">
            <a:off x="6785686" y="5795355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66" name="Right Triangle 665">
            <a:extLst>
              <a:ext uri="{FF2B5EF4-FFF2-40B4-BE49-F238E27FC236}">
                <a16:creationId xmlns:a16="http://schemas.microsoft.com/office/drawing/2014/main" id="{B4FDC405-07DE-49A2-92C3-22D7CCC2B1FD}"/>
              </a:ext>
            </a:extLst>
          </p:cNvPr>
          <p:cNvSpPr/>
          <p:nvPr/>
        </p:nvSpPr>
        <p:spPr bwMode="gray">
          <a:xfrm flipV="1">
            <a:off x="6785686" y="3850989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67" name="Right Triangle 666">
            <a:extLst>
              <a:ext uri="{FF2B5EF4-FFF2-40B4-BE49-F238E27FC236}">
                <a16:creationId xmlns:a16="http://schemas.microsoft.com/office/drawing/2014/main" id="{317C1343-52C5-4AAB-A6B1-5E64545CFC16}"/>
              </a:ext>
            </a:extLst>
          </p:cNvPr>
          <p:cNvSpPr/>
          <p:nvPr/>
        </p:nvSpPr>
        <p:spPr bwMode="gray">
          <a:xfrm>
            <a:off x="6785686" y="4823069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68" name="Right Triangle 667">
            <a:extLst>
              <a:ext uri="{FF2B5EF4-FFF2-40B4-BE49-F238E27FC236}">
                <a16:creationId xmlns:a16="http://schemas.microsoft.com/office/drawing/2014/main" id="{180F82F4-4FF4-4115-A2EE-359EF0AAF35B}"/>
              </a:ext>
            </a:extLst>
          </p:cNvPr>
          <p:cNvSpPr/>
          <p:nvPr/>
        </p:nvSpPr>
        <p:spPr bwMode="gray">
          <a:xfrm rot="10800000">
            <a:off x="6785686" y="4823069"/>
            <a:ext cx="971203" cy="971203"/>
          </a:xfrm>
          <a:prstGeom prst="rtTriangle">
            <a:avLst/>
          </a:prstGeom>
          <a:solidFill>
            <a:sysClr val="window" lastClr="FFFFFF">
              <a:alpha val="10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69" name="Right Triangle 668">
            <a:extLst>
              <a:ext uri="{FF2B5EF4-FFF2-40B4-BE49-F238E27FC236}">
                <a16:creationId xmlns:a16="http://schemas.microsoft.com/office/drawing/2014/main" id="{D31F4E0E-C07A-465F-A7E0-9B67B9FBB38F}"/>
              </a:ext>
            </a:extLst>
          </p:cNvPr>
          <p:cNvSpPr/>
          <p:nvPr/>
        </p:nvSpPr>
        <p:spPr bwMode="gray">
          <a:xfrm>
            <a:off x="6785686" y="2882357"/>
            <a:ext cx="971203" cy="971203"/>
          </a:xfrm>
          <a:prstGeom prst="rtTriangle">
            <a:avLst/>
          </a:prstGeom>
          <a:solidFill>
            <a:sysClr val="window" lastClr="FFFFFF">
              <a:alpha val="8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70" name="Right Triangle 669">
            <a:extLst>
              <a:ext uri="{FF2B5EF4-FFF2-40B4-BE49-F238E27FC236}">
                <a16:creationId xmlns:a16="http://schemas.microsoft.com/office/drawing/2014/main" id="{9660FF54-EE5F-469D-A717-B169EBB5113A}"/>
              </a:ext>
            </a:extLst>
          </p:cNvPr>
          <p:cNvSpPr/>
          <p:nvPr/>
        </p:nvSpPr>
        <p:spPr bwMode="gray">
          <a:xfrm flipV="1">
            <a:off x="6785686" y="941662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71" name="Right Triangle 670">
            <a:extLst>
              <a:ext uri="{FF2B5EF4-FFF2-40B4-BE49-F238E27FC236}">
                <a16:creationId xmlns:a16="http://schemas.microsoft.com/office/drawing/2014/main" id="{A262CDFD-0FF1-428E-96C5-E87AE98B3FAB}"/>
              </a:ext>
            </a:extLst>
          </p:cNvPr>
          <p:cNvSpPr/>
          <p:nvPr/>
        </p:nvSpPr>
        <p:spPr bwMode="gray">
          <a:xfrm>
            <a:off x="6785686" y="1913743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72" name="Right Triangle 671">
            <a:extLst>
              <a:ext uri="{FF2B5EF4-FFF2-40B4-BE49-F238E27FC236}">
                <a16:creationId xmlns:a16="http://schemas.microsoft.com/office/drawing/2014/main" id="{9FB9B9C6-14C5-44EC-8357-E491F4166AC7}"/>
              </a:ext>
            </a:extLst>
          </p:cNvPr>
          <p:cNvSpPr/>
          <p:nvPr/>
        </p:nvSpPr>
        <p:spPr bwMode="gray">
          <a:xfrm rot="10800000">
            <a:off x="6785687" y="1913743"/>
            <a:ext cx="971203" cy="971203"/>
          </a:xfrm>
          <a:prstGeom prst="rtTriangle">
            <a:avLst/>
          </a:prstGeom>
          <a:solidFill>
            <a:sysClr val="window" lastClr="FFFFFF">
              <a:alpha val="1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73" name="Right Triangle 672">
            <a:extLst>
              <a:ext uri="{FF2B5EF4-FFF2-40B4-BE49-F238E27FC236}">
                <a16:creationId xmlns:a16="http://schemas.microsoft.com/office/drawing/2014/main" id="{D115A183-5DEE-4557-906C-841E8BF4AD8A}"/>
              </a:ext>
            </a:extLst>
          </p:cNvPr>
          <p:cNvSpPr/>
          <p:nvPr/>
        </p:nvSpPr>
        <p:spPr bwMode="gray">
          <a:xfrm>
            <a:off x="6785686" y="-27163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74" name="Right Triangle 673">
            <a:extLst>
              <a:ext uri="{FF2B5EF4-FFF2-40B4-BE49-F238E27FC236}">
                <a16:creationId xmlns:a16="http://schemas.microsoft.com/office/drawing/2014/main" id="{D4CB3AC0-7B72-4B5F-9C38-87217C5E0053}"/>
              </a:ext>
            </a:extLst>
          </p:cNvPr>
          <p:cNvSpPr/>
          <p:nvPr/>
        </p:nvSpPr>
        <p:spPr bwMode="gray">
          <a:xfrm rot="10800000">
            <a:off x="6785686" y="-22208"/>
            <a:ext cx="971203" cy="971203"/>
          </a:xfrm>
          <a:prstGeom prst="rtTriangle">
            <a:avLst/>
          </a:prstGeom>
          <a:solidFill>
            <a:sysClr val="window" lastClr="FFFFFF">
              <a:alpha val="1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76" name="Right Triangle 675">
            <a:extLst>
              <a:ext uri="{FF2B5EF4-FFF2-40B4-BE49-F238E27FC236}">
                <a16:creationId xmlns:a16="http://schemas.microsoft.com/office/drawing/2014/main" id="{070D0D90-434D-4A79-8FAF-A28B596E8BA5}"/>
              </a:ext>
            </a:extLst>
          </p:cNvPr>
          <p:cNvSpPr/>
          <p:nvPr/>
        </p:nvSpPr>
        <p:spPr bwMode="gray">
          <a:xfrm flipH="1">
            <a:off x="7756889" y="5795355"/>
            <a:ext cx="971203" cy="971203"/>
          </a:xfrm>
          <a:prstGeom prst="rtTriangle">
            <a:avLst/>
          </a:prstGeom>
          <a:solidFill>
            <a:sysClr val="window" lastClr="FFFFFF">
              <a:alpha val="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77" name="Right Triangle 676">
            <a:extLst>
              <a:ext uri="{FF2B5EF4-FFF2-40B4-BE49-F238E27FC236}">
                <a16:creationId xmlns:a16="http://schemas.microsoft.com/office/drawing/2014/main" id="{E0272DA3-CBE0-4928-B3BE-526A7132B020}"/>
              </a:ext>
            </a:extLst>
          </p:cNvPr>
          <p:cNvSpPr/>
          <p:nvPr/>
        </p:nvSpPr>
        <p:spPr bwMode="gray">
          <a:xfrm flipH="1" flipV="1">
            <a:off x="7756889" y="3850989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78" name="Right Triangle 677">
            <a:extLst>
              <a:ext uri="{FF2B5EF4-FFF2-40B4-BE49-F238E27FC236}">
                <a16:creationId xmlns:a16="http://schemas.microsoft.com/office/drawing/2014/main" id="{2B259B49-A833-4074-9BC3-732A6ADC9E90}"/>
              </a:ext>
            </a:extLst>
          </p:cNvPr>
          <p:cNvSpPr/>
          <p:nvPr/>
        </p:nvSpPr>
        <p:spPr bwMode="gray">
          <a:xfrm rot="10800000" flipH="1" flipV="1">
            <a:off x="7756890" y="3850989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79" name="Right Triangle 678">
            <a:extLst>
              <a:ext uri="{FF2B5EF4-FFF2-40B4-BE49-F238E27FC236}">
                <a16:creationId xmlns:a16="http://schemas.microsoft.com/office/drawing/2014/main" id="{9DA52803-4D1C-4646-A426-92E685974004}"/>
              </a:ext>
            </a:extLst>
          </p:cNvPr>
          <p:cNvSpPr/>
          <p:nvPr/>
        </p:nvSpPr>
        <p:spPr bwMode="gray">
          <a:xfrm flipH="1">
            <a:off x="7756889" y="4823069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80" name="Right Triangle 679">
            <a:extLst>
              <a:ext uri="{FF2B5EF4-FFF2-40B4-BE49-F238E27FC236}">
                <a16:creationId xmlns:a16="http://schemas.microsoft.com/office/drawing/2014/main" id="{44F2694C-C7FB-42C2-A130-87A3444CDB1A}"/>
              </a:ext>
            </a:extLst>
          </p:cNvPr>
          <p:cNvSpPr/>
          <p:nvPr/>
        </p:nvSpPr>
        <p:spPr bwMode="gray">
          <a:xfrm flipH="1">
            <a:off x="7756889" y="2882357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81" name="Right Triangle 680">
            <a:extLst>
              <a:ext uri="{FF2B5EF4-FFF2-40B4-BE49-F238E27FC236}">
                <a16:creationId xmlns:a16="http://schemas.microsoft.com/office/drawing/2014/main" id="{0C0C2D22-DB2D-42C3-9C39-02B032BE37E1}"/>
              </a:ext>
            </a:extLst>
          </p:cNvPr>
          <p:cNvSpPr/>
          <p:nvPr/>
        </p:nvSpPr>
        <p:spPr bwMode="gray">
          <a:xfrm rot="10800000" flipH="1">
            <a:off x="7756890" y="2882357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82" name="Right Triangle 681">
            <a:extLst>
              <a:ext uri="{FF2B5EF4-FFF2-40B4-BE49-F238E27FC236}">
                <a16:creationId xmlns:a16="http://schemas.microsoft.com/office/drawing/2014/main" id="{2B091DFD-235A-4F82-8400-3D2D23513EED}"/>
              </a:ext>
            </a:extLst>
          </p:cNvPr>
          <p:cNvSpPr/>
          <p:nvPr/>
        </p:nvSpPr>
        <p:spPr bwMode="gray">
          <a:xfrm flipH="1" flipV="1">
            <a:off x="7756889" y="941662"/>
            <a:ext cx="971203" cy="971203"/>
          </a:xfrm>
          <a:prstGeom prst="rtTriangle">
            <a:avLst/>
          </a:prstGeom>
          <a:solidFill>
            <a:sysClr val="window" lastClr="FFFFFF">
              <a:alpha val="12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83" name="Right Triangle 682">
            <a:extLst>
              <a:ext uri="{FF2B5EF4-FFF2-40B4-BE49-F238E27FC236}">
                <a16:creationId xmlns:a16="http://schemas.microsoft.com/office/drawing/2014/main" id="{9F1ACCCB-E98E-4873-86E7-F06C490CFDAF}"/>
              </a:ext>
            </a:extLst>
          </p:cNvPr>
          <p:cNvSpPr/>
          <p:nvPr/>
        </p:nvSpPr>
        <p:spPr bwMode="gray">
          <a:xfrm rot="10800000" flipH="1" flipV="1">
            <a:off x="7756889" y="941663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84" name="Right Triangle 683">
            <a:extLst>
              <a:ext uri="{FF2B5EF4-FFF2-40B4-BE49-F238E27FC236}">
                <a16:creationId xmlns:a16="http://schemas.microsoft.com/office/drawing/2014/main" id="{4E5AC737-AE04-405D-9369-4528A38149C6}"/>
              </a:ext>
            </a:extLst>
          </p:cNvPr>
          <p:cNvSpPr/>
          <p:nvPr/>
        </p:nvSpPr>
        <p:spPr bwMode="gray">
          <a:xfrm flipH="1">
            <a:off x="7756889" y="1913743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85" name="Right Triangle 684">
            <a:extLst>
              <a:ext uri="{FF2B5EF4-FFF2-40B4-BE49-F238E27FC236}">
                <a16:creationId xmlns:a16="http://schemas.microsoft.com/office/drawing/2014/main" id="{5075BADC-B414-49AE-AD6B-CCF5D545CD37}"/>
              </a:ext>
            </a:extLst>
          </p:cNvPr>
          <p:cNvSpPr/>
          <p:nvPr/>
        </p:nvSpPr>
        <p:spPr bwMode="gray">
          <a:xfrm rot="10800000" flipH="1">
            <a:off x="7756890" y="1913743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86" name="Right Triangle 685">
            <a:extLst>
              <a:ext uri="{FF2B5EF4-FFF2-40B4-BE49-F238E27FC236}">
                <a16:creationId xmlns:a16="http://schemas.microsoft.com/office/drawing/2014/main" id="{14A93DDE-9D44-4F70-94E3-4445B9184CD9}"/>
              </a:ext>
            </a:extLst>
          </p:cNvPr>
          <p:cNvSpPr/>
          <p:nvPr/>
        </p:nvSpPr>
        <p:spPr bwMode="gray">
          <a:xfrm flipH="1">
            <a:off x="7756889" y="-27163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87" name="Right Triangle 686">
            <a:extLst>
              <a:ext uri="{FF2B5EF4-FFF2-40B4-BE49-F238E27FC236}">
                <a16:creationId xmlns:a16="http://schemas.microsoft.com/office/drawing/2014/main" id="{A592FFE6-CF46-4EBE-BA58-E0E350F196F9}"/>
              </a:ext>
            </a:extLst>
          </p:cNvPr>
          <p:cNvSpPr/>
          <p:nvPr/>
        </p:nvSpPr>
        <p:spPr bwMode="gray">
          <a:xfrm rot="10800000" flipH="1">
            <a:off x="7756889" y="-22208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89" name="Right Triangle 688">
            <a:extLst>
              <a:ext uri="{FF2B5EF4-FFF2-40B4-BE49-F238E27FC236}">
                <a16:creationId xmlns:a16="http://schemas.microsoft.com/office/drawing/2014/main" id="{173D5322-E331-4813-93EC-69B856F13151}"/>
              </a:ext>
            </a:extLst>
          </p:cNvPr>
          <p:cNvSpPr/>
          <p:nvPr/>
        </p:nvSpPr>
        <p:spPr bwMode="gray">
          <a:xfrm>
            <a:off x="8728091" y="5795355"/>
            <a:ext cx="971203" cy="971203"/>
          </a:xfrm>
          <a:prstGeom prst="rtTriangle">
            <a:avLst/>
          </a:prstGeom>
          <a:solidFill>
            <a:sysClr val="window" lastClr="FFFFFF">
              <a:alpha val="10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90" name="Right Triangle 689">
            <a:extLst>
              <a:ext uri="{FF2B5EF4-FFF2-40B4-BE49-F238E27FC236}">
                <a16:creationId xmlns:a16="http://schemas.microsoft.com/office/drawing/2014/main" id="{7087EB5C-B6C9-40F5-AAA9-8BF7A0F05F2D}"/>
              </a:ext>
            </a:extLst>
          </p:cNvPr>
          <p:cNvSpPr/>
          <p:nvPr/>
        </p:nvSpPr>
        <p:spPr bwMode="gray">
          <a:xfrm rot="10800000">
            <a:off x="8728091" y="5795355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91" name="Right Triangle 690">
            <a:extLst>
              <a:ext uri="{FF2B5EF4-FFF2-40B4-BE49-F238E27FC236}">
                <a16:creationId xmlns:a16="http://schemas.microsoft.com/office/drawing/2014/main" id="{6AB551A9-231E-452E-95A3-E890EF780EB2}"/>
              </a:ext>
            </a:extLst>
          </p:cNvPr>
          <p:cNvSpPr/>
          <p:nvPr/>
        </p:nvSpPr>
        <p:spPr bwMode="gray">
          <a:xfrm flipV="1">
            <a:off x="8728091" y="3850989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92" name="Right Triangle 691">
            <a:extLst>
              <a:ext uri="{FF2B5EF4-FFF2-40B4-BE49-F238E27FC236}">
                <a16:creationId xmlns:a16="http://schemas.microsoft.com/office/drawing/2014/main" id="{21F04599-4599-4390-A8BB-A75F20BA9AF8}"/>
              </a:ext>
            </a:extLst>
          </p:cNvPr>
          <p:cNvSpPr/>
          <p:nvPr/>
        </p:nvSpPr>
        <p:spPr bwMode="gray">
          <a:xfrm>
            <a:off x="8728091" y="4823069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93" name="Right Triangle 692">
            <a:extLst>
              <a:ext uri="{FF2B5EF4-FFF2-40B4-BE49-F238E27FC236}">
                <a16:creationId xmlns:a16="http://schemas.microsoft.com/office/drawing/2014/main" id="{F1BB26B7-3C77-4B97-82F4-557B9675DD69}"/>
              </a:ext>
            </a:extLst>
          </p:cNvPr>
          <p:cNvSpPr/>
          <p:nvPr/>
        </p:nvSpPr>
        <p:spPr bwMode="gray">
          <a:xfrm rot="10800000">
            <a:off x="8728092" y="4823069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94" name="Right Triangle 693">
            <a:extLst>
              <a:ext uri="{FF2B5EF4-FFF2-40B4-BE49-F238E27FC236}">
                <a16:creationId xmlns:a16="http://schemas.microsoft.com/office/drawing/2014/main" id="{0776ED34-7278-4000-8E07-3C3FCCF35AD1}"/>
              </a:ext>
            </a:extLst>
          </p:cNvPr>
          <p:cNvSpPr/>
          <p:nvPr/>
        </p:nvSpPr>
        <p:spPr bwMode="gray">
          <a:xfrm>
            <a:off x="8728091" y="2882357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95" name="Right Triangle 694">
            <a:extLst>
              <a:ext uri="{FF2B5EF4-FFF2-40B4-BE49-F238E27FC236}">
                <a16:creationId xmlns:a16="http://schemas.microsoft.com/office/drawing/2014/main" id="{86D8E87C-B42C-4B03-8D84-C3999BCAC26C}"/>
              </a:ext>
            </a:extLst>
          </p:cNvPr>
          <p:cNvSpPr/>
          <p:nvPr/>
        </p:nvSpPr>
        <p:spPr bwMode="gray">
          <a:xfrm rot="10800000">
            <a:off x="8728091" y="2882357"/>
            <a:ext cx="971203" cy="971203"/>
          </a:xfrm>
          <a:prstGeom prst="rtTriangle">
            <a:avLst/>
          </a:prstGeom>
          <a:solidFill>
            <a:sysClr val="window" lastClr="FFFFFF">
              <a:alpha val="9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96" name="Right Triangle 695">
            <a:extLst>
              <a:ext uri="{FF2B5EF4-FFF2-40B4-BE49-F238E27FC236}">
                <a16:creationId xmlns:a16="http://schemas.microsoft.com/office/drawing/2014/main" id="{9445DD0C-B2B3-493E-82CD-A24EF1FA983A}"/>
              </a:ext>
            </a:extLst>
          </p:cNvPr>
          <p:cNvSpPr/>
          <p:nvPr/>
        </p:nvSpPr>
        <p:spPr bwMode="gray">
          <a:xfrm flipV="1">
            <a:off x="8728091" y="941662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97" name="Right Triangle 696">
            <a:extLst>
              <a:ext uri="{FF2B5EF4-FFF2-40B4-BE49-F238E27FC236}">
                <a16:creationId xmlns:a16="http://schemas.microsoft.com/office/drawing/2014/main" id="{BC80C5D1-DF00-4032-B44A-1F21057F0197}"/>
              </a:ext>
            </a:extLst>
          </p:cNvPr>
          <p:cNvSpPr/>
          <p:nvPr/>
        </p:nvSpPr>
        <p:spPr bwMode="gray">
          <a:xfrm rot="10800000">
            <a:off x="8728091" y="1913743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98" name="Right Triangle 697">
            <a:extLst>
              <a:ext uri="{FF2B5EF4-FFF2-40B4-BE49-F238E27FC236}">
                <a16:creationId xmlns:a16="http://schemas.microsoft.com/office/drawing/2014/main" id="{C14A4699-BC04-4EE4-8BAA-34ED5DF9C577}"/>
              </a:ext>
            </a:extLst>
          </p:cNvPr>
          <p:cNvSpPr/>
          <p:nvPr/>
        </p:nvSpPr>
        <p:spPr bwMode="gray">
          <a:xfrm>
            <a:off x="8728091" y="-27163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99" name="Right Triangle 698">
            <a:extLst>
              <a:ext uri="{FF2B5EF4-FFF2-40B4-BE49-F238E27FC236}">
                <a16:creationId xmlns:a16="http://schemas.microsoft.com/office/drawing/2014/main" id="{925537A2-4317-4E47-9FE1-6B7803BBDE5F}"/>
              </a:ext>
            </a:extLst>
          </p:cNvPr>
          <p:cNvSpPr/>
          <p:nvPr/>
        </p:nvSpPr>
        <p:spPr bwMode="gray">
          <a:xfrm rot="10800000">
            <a:off x="8728091" y="-22208"/>
            <a:ext cx="971203" cy="971203"/>
          </a:xfrm>
          <a:prstGeom prst="rtTriangle">
            <a:avLst/>
          </a:prstGeom>
          <a:solidFill>
            <a:sysClr val="window" lastClr="FFFFFF">
              <a:alpha val="1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01" name="Right Triangle 700">
            <a:extLst>
              <a:ext uri="{FF2B5EF4-FFF2-40B4-BE49-F238E27FC236}">
                <a16:creationId xmlns:a16="http://schemas.microsoft.com/office/drawing/2014/main" id="{1B607426-67FE-42D5-BCD6-19FDC482EA97}"/>
              </a:ext>
            </a:extLst>
          </p:cNvPr>
          <p:cNvSpPr/>
          <p:nvPr/>
        </p:nvSpPr>
        <p:spPr bwMode="gray">
          <a:xfrm flipH="1">
            <a:off x="9699295" y="5795355"/>
            <a:ext cx="971203" cy="971203"/>
          </a:xfrm>
          <a:prstGeom prst="rtTriangle">
            <a:avLst/>
          </a:prstGeom>
          <a:solidFill>
            <a:sysClr val="window" lastClr="FFFFFF">
              <a:alpha val="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02" name="Right Triangle 701">
            <a:extLst>
              <a:ext uri="{FF2B5EF4-FFF2-40B4-BE49-F238E27FC236}">
                <a16:creationId xmlns:a16="http://schemas.microsoft.com/office/drawing/2014/main" id="{3721A5D6-FDD8-486E-A763-9ECC7183A88C}"/>
              </a:ext>
            </a:extLst>
          </p:cNvPr>
          <p:cNvSpPr/>
          <p:nvPr/>
        </p:nvSpPr>
        <p:spPr bwMode="gray">
          <a:xfrm rot="10800000" flipH="1">
            <a:off x="9699296" y="5795355"/>
            <a:ext cx="971203" cy="971203"/>
          </a:xfrm>
          <a:prstGeom prst="rtTriangle">
            <a:avLst/>
          </a:prstGeom>
          <a:solidFill>
            <a:sysClr val="window" lastClr="FFFFFF">
              <a:alpha val="1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03" name="Right Triangle 702">
            <a:extLst>
              <a:ext uri="{FF2B5EF4-FFF2-40B4-BE49-F238E27FC236}">
                <a16:creationId xmlns:a16="http://schemas.microsoft.com/office/drawing/2014/main" id="{A205A44E-E520-43E2-8A45-05DA297D7B05}"/>
              </a:ext>
            </a:extLst>
          </p:cNvPr>
          <p:cNvSpPr/>
          <p:nvPr/>
        </p:nvSpPr>
        <p:spPr bwMode="gray">
          <a:xfrm flipH="1" flipV="1">
            <a:off x="9699295" y="3850989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04" name="Right Triangle 703">
            <a:extLst>
              <a:ext uri="{FF2B5EF4-FFF2-40B4-BE49-F238E27FC236}">
                <a16:creationId xmlns:a16="http://schemas.microsoft.com/office/drawing/2014/main" id="{0D2B5A27-66BF-44F5-9BEE-BC124D04F6EC}"/>
              </a:ext>
            </a:extLst>
          </p:cNvPr>
          <p:cNvSpPr/>
          <p:nvPr/>
        </p:nvSpPr>
        <p:spPr bwMode="gray">
          <a:xfrm rot="10800000" flipH="1" flipV="1">
            <a:off x="9699296" y="3850989"/>
            <a:ext cx="971203" cy="971203"/>
          </a:xfrm>
          <a:prstGeom prst="rtTriangle">
            <a:avLst/>
          </a:prstGeom>
          <a:solidFill>
            <a:sysClr val="window" lastClr="FFFFFF">
              <a:alpha val="9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05" name="Right Triangle 704">
            <a:extLst>
              <a:ext uri="{FF2B5EF4-FFF2-40B4-BE49-F238E27FC236}">
                <a16:creationId xmlns:a16="http://schemas.microsoft.com/office/drawing/2014/main" id="{9376A22E-84F0-4927-B75A-C1A44EA47339}"/>
              </a:ext>
            </a:extLst>
          </p:cNvPr>
          <p:cNvSpPr/>
          <p:nvPr/>
        </p:nvSpPr>
        <p:spPr bwMode="gray">
          <a:xfrm flipH="1">
            <a:off x="9699295" y="4823069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06" name="Right Triangle 705">
            <a:extLst>
              <a:ext uri="{FF2B5EF4-FFF2-40B4-BE49-F238E27FC236}">
                <a16:creationId xmlns:a16="http://schemas.microsoft.com/office/drawing/2014/main" id="{10F437FB-B6F2-45B7-A64E-69C77E695654}"/>
              </a:ext>
            </a:extLst>
          </p:cNvPr>
          <p:cNvSpPr/>
          <p:nvPr/>
        </p:nvSpPr>
        <p:spPr bwMode="gray">
          <a:xfrm rot="10800000" flipH="1">
            <a:off x="9699295" y="2882357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07" name="Right Triangle 706">
            <a:extLst>
              <a:ext uri="{FF2B5EF4-FFF2-40B4-BE49-F238E27FC236}">
                <a16:creationId xmlns:a16="http://schemas.microsoft.com/office/drawing/2014/main" id="{AC0CD031-0B0F-423B-97C9-EE39FA3BFA61}"/>
              </a:ext>
            </a:extLst>
          </p:cNvPr>
          <p:cNvSpPr/>
          <p:nvPr/>
        </p:nvSpPr>
        <p:spPr bwMode="gray">
          <a:xfrm flipH="1" flipV="1">
            <a:off x="9699295" y="941662"/>
            <a:ext cx="971203" cy="971203"/>
          </a:xfrm>
          <a:prstGeom prst="rtTriangle">
            <a:avLst/>
          </a:prstGeom>
          <a:solidFill>
            <a:sysClr val="window" lastClr="FFFFFF">
              <a:alpha val="9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08" name="Right Triangle 707">
            <a:extLst>
              <a:ext uri="{FF2B5EF4-FFF2-40B4-BE49-F238E27FC236}">
                <a16:creationId xmlns:a16="http://schemas.microsoft.com/office/drawing/2014/main" id="{EAF64B36-3319-4C74-9AB7-FEAB06B37641}"/>
              </a:ext>
            </a:extLst>
          </p:cNvPr>
          <p:cNvSpPr/>
          <p:nvPr/>
        </p:nvSpPr>
        <p:spPr bwMode="gray">
          <a:xfrm rot="10800000" flipH="1" flipV="1">
            <a:off x="9699295" y="941662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09" name="Right Triangle 708">
            <a:extLst>
              <a:ext uri="{FF2B5EF4-FFF2-40B4-BE49-F238E27FC236}">
                <a16:creationId xmlns:a16="http://schemas.microsoft.com/office/drawing/2014/main" id="{E3C54209-D8C1-426E-9A8A-A542770AD73F}"/>
              </a:ext>
            </a:extLst>
          </p:cNvPr>
          <p:cNvSpPr/>
          <p:nvPr/>
        </p:nvSpPr>
        <p:spPr bwMode="gray">
          <a:xfrm flipH="1">
            <a:off x="9699295" y="1913743"/>
            <a:ext cx="971203" cy="971203"/>
          </a:xfrm>
          <a:prstGeom prst="rtTriangle">
            <a:avLst/>
          </a:prstGeom>
          <a:solidFill>
            <a:sysClr val="window" lastClr="FFFFFF">
              <a:alpha val="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10" name="Right Triangle 709">
            <a:extLst>
              <a:ext uri="{FF2B5EF4-FFF2-40B4-BE49-F238E27FC236}">
                <a16:creationId xmlns:a16="http://schemas.microsoft.com/office/drawing/2014/main" id="{CE48EDDD-15A2-4179-9723-EF0790D9AB7A}"/>
              </a:ext>
            </a:extLst>
          </p:cNvPr>
          <p:cNvSpPr/>
          <p:nvPr/>
        </p:nvSpPr>
        <p:spPr bwMode="gray">
          <a:xfrm rot="10800000" flipH="1">
            <a:off x="9699295" y="1913743"/>
            <a:ext cx="971203" cy="971203"/>
          </a:xfrm>
          <a:prstGeom prst="rtTriangle">
            <a:avLst/>
          </a:prstGeom>
          <a:solidFill>
            <a:sysClr val="window" lastClr="FFFFFF">
              <a:alpha val="12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11" name="Right Triangle 710">
            <a:extLst>
              <a:ext uri="{FF2B5EF4-FFF2-40B4-BE49-F238E27FC236}">
                <a16:creationId xmlns:a16="http://schemas.microsoft.com/office/drawing/2014/main" id="{AEB1B8E3-1301-4A21-AFF8-2369AF3E5025}"/>
              </a:ext>
            </a:extLst>
          </p:cNvPr>
          <p:cNvSpPr/>
          <p:nvPr/>
        </p:nvSpPr>
        <p:spPr bwMode="gray">
          <a:xfrm flipH="1">
            <a:off x="9699295" y="-27163"/>
            <a:ext cx="971203" cy="971203"/>
          </a:xfrm>
          <a:prstGeom prst="rtTriangle">
            <a:avLst/>
          </a:prstGeom>
          <a:solidFill>
            <a:sysClr val="window" lastClr="FFFFFF">
              <a:alpha val="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12" name="Right Triangle 711">
            <a:extLst>
              <a:ext uri="{FF2B5EF4-FFF2-40B4-BE49-F238E27FC236}">
                <a16:creationId xmlns:a16="http://schemas.microsoft.com/office/drawing/2014/main" id="{22321A31-BBD8-4021-8D12-DD2AD359ACB7}"/>
              </a:ext>
            </a:extLst>
          </p:cNvPr>
          <p:cNvSpPr/>
          <p:nvPr/>
        </p:nvSpPr>
        <p:spPr bwMode="gray">
          <a:xfrm rot="10800000" flipH="1">
            <a:off x="9699295" y="-22208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806" name="Freeform: Shape 805">
            <a:extLst>
              <a:ext uri="{FF2B5EF4-FFF2-40B4-BE49-F238E27FC236}">
                <a16:creationId xmlns:a16="http://schemas.microsoft.com/office/drawing/2014/main" id="{1A9DA018-B052-4202-B3DD-762545F3AC9F}"/>
              </a:ext>
            </a:extLst>
          </p:cNvPr>
          <p:cNvSpPr/>
          <p:nvPr/>
        </p:nvSpPr>
        <p:spPr bwMode="gray">
          <a:xfrm flipH="1">
            <a:off x="11642605" y="942851"/>
            <a:ext cx="2377" cy="1189"/>
          </a:xfrm>
          <a:custGeom>
            <a:avLst/>
            <a:gdLst>
              <a:gd name="connsiteX0" fmla="*/ 1188 w 2377"/>
              <a:gd name="connsiteY0" fmla="*/ 0 h 1189"/>
              <a:gd name="connsiteX1" fmla="*/ 0 w 2377"/>
              <a:gd name="connsiteY1" fmla="*/ 1189 h 1189"/>
              <a:gd name="connsiteX2" fmla="*/ 2377 w 2377"/>
              <a:gd name="connsiteY2" fmla="*/ 1189 h 1189"/>
              <a:gd name="connsiteX3" fmla="*/ 1188 w 2377"/>
              <a:gd name="connsiteY3" fmla="*/ 0 h 1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77" h="1189">
                <a:moveTo>
                  <a:pt x="1188" y="0"/>
                </a:moveTo>
                <a:lnTo>
                  <a:pt x="0" y="1189"/>
                </a:lnTo>
                <a:lnTo>
                  <a:pt x="2377" y="1189"/>
                </a:lnTo>
                <a:lnTo>
                  <a:pt x="1188" y="0"/>
                </a:lnTo>
                <a:close/>
              </a:path>
            </a:pathLst>
          </a:cu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805" name="Freeform: Shape 804">
            <a:extLst>
              <a:ext uri="{FF2B5EF4-FFF2-40B4-BE49-F238E27FC236}">
                <a16:creationId xmlns:a16="http://schemas.microsoft.com/office/drawing/2014/main" id="{0B30A448-CF71-4D0C-BABB-85036722715B}"/>
              </a:ext>
            </a:extLst>
          </p:cNvPr>
          <p:cNvSpPr/>
          <p:nvPr/>
        </p:nvSpPr>
        <p:spPr bwMode="gray">
          <a:xfrm flipH="1">
            <a:off x="11644982" y="944040"/>
            <a:ext cx="547018" cy="547018"/>
          </a:xfrm>
          <a:custGeom>
            <a:avLst/>
            <a:gdLst>
              <a:gd name="connsiteX0" fmla="*/ 547018 w 547018"/>
              <a:gd name="connsiteY0" fmla="*/ 0 h 547018"/>
              <a:gd name="connsiteX1" fmla="*/ 0 w 547018"/>
              <a:gd name="connsiteY1" fmla="*/ 0 h 547018"/>
              <a:gd name="connsiteX2" fmla="*/ 0 w 547018"/>
              <a:gd name="connsiteY2" fmla="*/ 547018 h 547018"/>
              <a:gd name="connsiteX3" fmla="*/ 547018 w 547018"/>
              <a:gd name="connsiteY3" fmla="*/ 0 h 547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7018" h="547018">
                <a:moveTo>
                  <a:pt x="547018" y="0"/>
                </a:moveTo>
                <a:lnTo>
                  <a:pt x="0" y="0"/>
                </a:lnTo>
                <a:lnTo>
                  <a:pt x="0" y="547018"/>
                </a:lnTo>
                <a:lnTo>
                  <a:pt x="547018" y="0"/>
                </a:lnTo>
                <a:close/>
              </a:path>
            </a:pathLst>
          </a:cu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801" name="Freeform: Shape 800">
            <a:extLst>
              <a:ext uri="{FF2B5EF4-FFF2-40B4-BE49-F238E27FC236}">
                <a16:creationId xmlns:a16="http://schemas.microsoft.com/office/drawing/2014/main" id="{D9357F95-7EF6-4C2E-AA16-1B5306D68394}"/>
              </a:ext>
            </a:extLst>
          </p:cNvPr>
          <p:cNvSpPr/>
          <p:nvPr/>
        </p:nvSpPr>
        <p:spPr bwMode="gray">
          <a:xfrm flipH="1">
            <a:off x="11642606" y="3852274"/>
            <a:ext cx="2571" cy="1286"/>
          </a:xfrm>
          <a:custGeom>
            <a:avLst/>
            <a:gdLst>
              <a:gd name="connsiteX0" fmla="*/ 1286 w 2571"/>
              <a:gd name="connsiteY0" fmla="*/ 0 h 1286"/>
              <a:gd name="connsiteX1" fmla="*/ 0 w 2571"/>
              <a:gd name="connsiteY1" fmla="*/ 1286 h 1286"/>
              <a:gd name="connsiteX2" fmla="*/ 2571 w 2571"/>
              <a:gd name="connsiteY2" fmla="*/ 1286 h 1286"/>
              <a:gd name="connsiteX3" fmla="*/ 2571 w 2571"/>
              <a:gd name="connsiteY3" fmla="*/ 1285 h 1286"/>
              <a:gd name="connsiteX4" fmla="*/ 1286 w 2571"/>
              <a:gd name="connsiteY4" fmla="*/ 0 h 1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71" h="1286">
                <a:moveTo>
                  <a:pt x="1286" y="0"/>
                </a:moveTo>
                <a:lnTo>
                  <a:pt x="0" y="1286"/>
                </a:lnTo>
                <a:lnTo>
                  <a:pt x="2571" y="1286"/>
                </a:lnTo>
                <a:lnTo>
                  <a:pt x="2571" y="1285"/>
                </a:lnTo>
                <a:lnTo>
                  <a:pt x="1286" y="0"/>
                </a:lnTo>
                <a:close/>
              </a:path>
            </a:pathLst>
          </a:cu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800" name="Freeform: Shape 799">
            <a:extLst>
              <a:ext uri="{FF2B5EF4-FFF2-40B4-BE49-F238E27FC236}">
                <a16:creationId xmlns:a16="http://schemas.microsoft.com/office/drawing/2014/main" id="{D3D62801-9D5B-4629-ADE5-11D828E45A92}"/>
              </a:ext>
            </a:extLst>
          </p:cNvPr>
          <p:cNvSpPr/>
          <p:nvPr/>
        </p:nvSpPr>
        <p:spPr bwMode="gray">
          <a:xfrm flipH="1">
            <a:off x="11645177" y="3853560"/>
            <a:ext cx="546823" cy="546823"/>
          </a:xfrm>
          <a:custGeom>
            <a:avLst/>
            <a:gdLst>
              <a:gd name="connsiteX0" fmla="*/ 546823 w 546823"/>
              <a:gd name="connsiteY0" fmla="*/ 0 h 546823"/>
              <a:gd name="connsiteX1" fmla="*/ 0 w 546823"/>
              <a:gd name="connsiteY1" fmla="*/ 0 h 546823"/>
              <a:gd name="connsiteX2" fmla="*/ 0 w 546823"/>
              <a:gd name="connsiteY2" fmla="*/ 546823 h 546823"/>
              <a:gd name="connsiteX3" fmla="*/ 546823 w 546823"/>
              <a:gd name="connsiteY3" fmla="*/ 0 h 546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6823" h="546823">
                <a:moveTo>
                  <a:pt x="546823" y="0"/>
                </a:moveTo>
                <a:lnTo>
                  <a:pt x="0" y="0"/>
                </a:lnTo>
                <a:lnTo>
                  <a:pt x="0" y="546823"/>
                </a:lnTo>
                <a:lnTo>
                  <a:pt x="546823" y="0"/>
                </a:lnTo>
                <a:close/>
              </a:path>
            </a:pathLst>
          </a:cu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94" name="Freeform: Shape 793">
            <a:extLst>
              <a:ext uri="{FF2B5EF4-FFF2-40B4-BE49-F238E27FC236}">
                <a16:creationId xmlns:a16="http://schemas.microsoft.com/office/drawing/2014/main" id="{8D8B5F7D-87DB-4F9D-AEEA-3B88E754EC16}"/>
              </a:ext>
            </a:extLst>
          </p:cNvPr>
          <p:cNvSpPr/>
          <p:nvPr/>
        </p:nvSpPr>
        <p:spPr bwMode="gray">
          <a:xfrm flipH="1">
            <a:off x="11643794" y="394645"/>
            <a:ext cx="548206" cy="549395"/>
          </a:xfrm>
          <a:custGeom>
            <a:avLst/>
            <a:gdLst>
              <a:gd name="connsiteX0" fmla="*/ 0 w 548206"/>
              <a:gd name="connsiteY0" fmla="*/ 0 h 549395"/>
              <a:gd name="connsiteX1" fmla="*/ 0 w 548206"/>
              <a:gd name="connsiteY1" fmla="*/ 549395 h 549395"/>
              <a:gd name="connsiteX2" fmla="*/ 547018 w 548206"/>
              <a:gd name="connsiteY2" fmla="*/ 549395 h 549395"/>
              <a:gd name="connsiteX3" fmla="*/ 548206 w 548206"/>
              <a:gd name="connsiteY3" fmla="*/ 548206 h 549395"/>
              <a:gd name="connsiteX4" fmla="*/ 0 w 548206"/>
              <a:gd name="connsiteY4" fmla="*/ 0 h 549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8206" h="549395">
                <a:moveTo>
                  <a:pt x="0" y="0"/>
                </a:moveTo>
                <a:lnTo>
                  <a:pt x="0" y="549395"/>
                </a:lnTo>
                <a:lnTo>
                  <a:pt x="547018" y="549395"/>
                </a:lnTo>
                <a:lnTo>
                  <a:pt x="548206" y="548206"/>
                </a:lnTo>
                <a:lnTo>
                  <a:pt x="0" y="0"/>
                </a:lnTo>
                <a:close/>
              </a:path>
            </a:pathLst>
          </a:cu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93" name="Freeform: Shape 792">
            <a:extLst>
              <a:ext uri="{FF2B5EF4-FFF2-40B4-BE49-F238E27FC236}">
                <a16:creationId xmlns:a16="http://schemas.microsoft.com/office/drawing/2014/main" id="{C7A3549D-BEA0-4C50-BDBF-D6C0E332EB04}"/>
              </a:ext>
            </a:extLst>
          </p:cNvPr>
          <p:cNvSpPr/>
          <p:nvPr/>
        </p:nvSpPr>
        <p:spPr bwMode="gray">
          <a:xfrm flipH="1">
            <a:off x="11642605" y="941663"/>
            <a:ext cx="1189" cy="2377"/>
          </a:xfrm>
          <a:custGeom>
            <a:avLst/>
            <a:gdLst>
              <a:gd name="connsiteX0" fmla="*/ 1189 w 1189"/>
              <a:gd name="connsiteY0" fmla="*/ 0 h 2377"/>
              <a:gd name="connsiteX1" fmla="*/ 0 w 1189"/>
              <a:gd name="connsiteY1" fmla="*/ 1188 h 2377"/>
              <a:gd name="connsiteX2" fmla="*/ 1189 w 1189"/>
              <a:gd name="connsiteY2" fmla="*/ 2377 h 2377"/>
              <a:gd name="connsiteX3" fmla="*/ 1189 w 1189"/>
              <a:gd name="connsiteY3" fmla="*/ 0 h 2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89" h="2377">
                <a:moveTo>
                  <a:pt x="1189" y="0"/>
                </a:moveTo>
                <a:lnTo>
                  <a:pt x="0" y="1188"/>
                </a:lnTo>
                <a:lnTo>
                  <a:pt x="1189" y="2377"/>
                </a:lnTo>
                <a:lnTo>
                  <a:pt x="1189" y="0"/>
                </a:lnTo>
                <a:close/>
              </a:path>
            </a:pathLst>
          </a:cu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92" name="Freeform: Shape 791">
            <a:extLst>
              <a:ext uri="{FF2B5EF4-FFF2-40B4-BE49-F238E27FC236}">
                <a16:creationId xmlns:a16="http://schemas.microsoft.com/office/drawing/2014/main" id="{0BC61484-2257-4430-87EA-EEE20C384D6C}"/>
              </a:ext>
            </a:extLst>
          </p:cNvPr>
          <p:cNvSpPr/>
          <p:nvPr/>
        </p:nvSpPr>
        <p:spPr bwMode="gray">
          <a:xfrm flipH="1">
            <a:off x="11642605" y="944040"/>
            <a:ext cx="549395" cy="968826"/>
          </a:xfrm>
          <a:custGeom>
            <a:avLst/>
            <a:gdLst>
              <a:gd name="connsiteX0" fmla="*/ 549395 w 549395"/>
              <a:gd name="connsiteY0" fmla="*/ 0 h 968826"/>
              <a:gd name="connsiteX1" fmla="*/ 547018 w 549395"/>
              <a:gd name="connsiteY1" fmla="*/ 0 h 968826"/>
              <a:gd name="connsiteX2" fmla="*/ 0 w 549395"/>
              <a:gd name="connsiteY2" fmla="*/ 547018 h 968826"/>
              <a:gd name="connsiteX3" fmla="*/ 0 w 549395"/>
              <a:gd name="connsiteY3" fmla="*/ 968826 h 968826"/>
              <a:gd name="connsiteX4" fmla="*/ 549395 w 549395"/>
              <a:gd name="connsiteY4" fmla="*/ 968826 h 968826"/>
              <a:gd name="connsiteX5" fmla="*/ 549395 w 549395"/>
              <a:gd name="connsiteY5" fmla="*/ 0 h 968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9395" h="968826">
                <a:moveTo>
                  <a:pt x="549395" y="0"/>
                </a:moveTo>
                <a:lnTo>
                  <a:pt x="547018" y="0"/>
                </a:lnTo>
                <a:lnTo>
                  <a:pt x="0" y="547018"/>
                </a:lnTo>
                <a:lnTo>
                  <a:pt x="0" y="968826"/>
                </a:lnTo>
                <a:lnTo>
                  <a:pt x="549395" y="968826"/>
                </a:lnTo>
                <a:lnTo>
                  <a:pt x="549395" y="0"/>
                </a:lnTo>
                <a:close/>
              </a:path>
            </a:pathLst>
          </a:cu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91" name="Freeform: Shape 790">
            <a:extLst>
              <a:ext uri="{FF2B5EF4-FFF2-40B4-BE49-F238E27FC236}">
                <a16:creationId xmlns:a16="http://schemas.microsoft.com/office/drawing/2014/main" id="{CD105FDE-FEDD-4E5E-875E-2568BD2BC3E8}"/>
              </a:ext>
            </a:extLst>
          </p:cNvPr>
          <p:cNvSpPr/>
          <p:nvPr/>
        </p:nvSpPr>
        <p:spPr bwMode="gray">
          <a:xfrm flipH="1">
            <a:off x="11642605" y="1913743"/>
            <a:ext cx="549395" cy="971203"/>
          </a:xfrm>
          <a:custGeom>
            <a:avLst/>
            <a:gdLst>
              <a:gd name="connsiteX0" fmla="*/ 549395 w 549395"/>
              <a:gd name="connsiteY0" fmla="*/ 0 h 971203"/>
              <a:gd name="connsiteX1" fmla="*/ 0 w 549395"/>
              <a:gd name="connsiteY1" fmla="*/ 0 h 971203"/>
              <a:gd name="connsiteX2" fmla="*/ 0 w 549395"/>
              <a:gd name="connsiteY2" fmla="*/ 421808 h 971203"/>
              <a:gd name="connsiteX3" fmla="*/ 0 w 549395"/>
              <a:gd name="connsiteY3" fmla="*/ 971203 h 971203"/>
              <a:gd name="connsiteX4" fmla="*/ 549395 w 549395"/>
              <a:gd name="connsiteY4" fmla="*/ 971203 h 971203"/>
              <a:gd name="connsiteX5" fmla="*/ 549395 w 549395"/>
              <a:gd name="connsiteY5" fmla="*/ 0 h 971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9395" h="971203">
                <a:moveTo>
                  <a:pt x="549395" y="0"/>
                </a:moveTo>
                <a:lnTo>
                  <a:pt x="0" y="0"/>
                </a:lnTo>
                <a:lnTo>
                  <a:pt x="0" y="421808"/>
                </a:lnTo>
                <a:lnTo>
                  <a:pt x="0" y="971203"/>
                </a:lnTo>
                <a:lnTo>
                  <a:pt x="549395" y="971203"/>
                </a:lnTo>
                <a:lnTo>
                  <a:pt x="549395" y="0"/>
                </a:lnTo>
                <a:close/>
              </a:path>
            </a:pathLst>
          </a:cu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89" name="Freeform: Shape 788">
            <a:extLst>
              <a:ext uri="{FF2B5EF4-FFF2-40B4-BE49-F238E27FC236}">
                <a16:creationId xmlns:a16="http://schemas.microsoft.com/office/drawing/2014/main" id="{A8D9DDDF-0B40-4665-9080-ECDF9D052859}"/>
              </a:ext>
            </a:extLst>
          </p:cNvPr>
          <p:cNvSpPr/>
          <p:nvPr/>
        </p:nvSpPr>
        <p:spPr bwMode="gray">
          <a:xfrm flipH="1">
            <a:off x="11643891" y="3304165"/>
            <a:ext cx="548109" cy="549395"/>
          </a:xfrm>
          <a:custGeom>
            <a:avLst/>
            <a:gdLst>
              <a:gd name="connsiteX0" fmla="*/ 0 w 548109"/>
              <a:gd name="connsiteY0" fmla="*/ 0 h 549395"/>
              <a:gd name="connsiteX1" fmla="*/ 0 w 548109"/>
              <a:gd name="connsiteY1" fmla="*/ 549395 h 549395"/>
              <a:gd name="connsiteX2" fmla="*/ 546823 w 548109"/>
              <a:gd name="connsiteY2" fmla="*/ 549395 h 549395"/>
              <a:gd name="connsiteX3" fmla="*/ 548109 w 548109"/>
              <a:gd name="connsiteY3" fmla="*/ 548109 h 549395"/>
              <a:gd name="connsiteX4" fmla="*/ 0 w 548109"/>
              <a:gd name="connsiteY4" fmla="*/ 0 h 549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8109" h="549395">
                <a:moveTo>
                  <a:pt x="0" y="0"/>
                </a:moveTo>
                <a:lnTo>
                  <a:pt x="0" y="549395"/>
                </a:lnTo>
                <a:lnTo>
                  <a:pt x="546823" y="549395"/>
                </a:lnTo>
                <a:lnTo>
                  <a:pt x="548109" y="548109"/>
                </a:lnTo>
                <a:lnTo>
                  <a:pt x="0" y="0"/>
                </a:lnTo>
                <a:close/>
              </a:path>
            </a:pathLst>
          </a:cu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88" name="Freeform: Shape 787">
            <a:extLst>
              <a:ext uri="{FF2B5EF4-FFF2-40B4-BE49-F238E27FC236}">
                <a16:creationId xmlns:a16="http://schemas.microsoft.com/office/drawing/2014/main" id="{6E6077E7-70AA-4E3D-98F5-AD19E37C253F}"/>
              </a:ext>
            </a:extLst>
          </p:cNvPr>
          <p:cNvSpPr/>
          <p:nvPr/>
        </p:nvSpPr>
        <p:spPr bwMode="gray">
          <a:xfrm flipH="1">
            <a:off x="11642606" y="3850989"/>
            <a:ext cx="1285" cy="2570"/>
          </a:xfrm>
          <a:custGeom>
            <a:avLst/>
            <a:gdLst>
              <a:gd name="connsiteX0" fmla="*/ 1285 w 1285"/>
              <a:gd name="connsiteY0" fmla="*/ 0 h 2570"/>
              <a:gd name="connsiteX1" fmla="*/ 0 w 1285"/>
              <a:gd name="connsiteY1" fmla="*/ 1285 h 2570"/>
              <a:gd name="connsiteX2" fmla="*/ 1285 w 1285"/>
              <a:gd name="connsiteY2" fmla="*/ 2570 h 2570"/>
              <a:gd name="connsiteX3" fmla="*/ 1285 w 1285"/>
              <a:gd name="connsiteY3" fmla="*/ 0 h 2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5" h="2570">
                <a:moveTo>
                  <a:pt x="1285" y="0"/>
                </a:moveTo>
                <a:lnTo>
                  <a:pt x="0" y="1285"/>
                </a:lnTo>
                <a:lnTo>
                  <a:pt x="1285" y="2570"/>
                </a:lnTo>
                <a:lnTo>
                  <a:pt x="1285" y="0"/>
                </a:lnTo>
                <a:close/>
              </a:path>
            </a:pathLst>
          </a:cu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86" name="Freeform: Shape 785">
            <a:extLst>
              <a:ext uri="{FF2B5EF4-FFF2-40B4-BE49-F238E27FC236}">
                <a16:creationId xmlns:a16="http://schemas.microsoft.com/office/drawing/2014/main" id="{356C6A63-581D-4DEB-A13F-469034B75B77}"/>
              </a:ext>
            </a:extLst>
          </p:cNvPr>
          <p:cNvSpPr/>
          <p:nvPr/>
        </p:nvSpPr>
        <p:spPr bwMode="gray">
          <a:xfrm flipH="1">
            <a:off x="11642606" y="3853560"/>
            <a:ext cx="549394" cy="968632"/>
          </a:xfrm>
          <a:custGeom>
            <a:avLst/>
            <a:gdLst>
              <a:gd name="connsiteX0" fmla="*/ 549394 w 549394"/>
              <a:gd name="connsiteY0" fmla="*/ 0 h 968632"/>
              <a:gd name="connsiteX1" fmla="*/ 546823 w 549394"/>
              <a:gd name="connsiteY1" fmla="*/ 0 h 968632"/>
              <a:gd name="connsiteX2" fmla="*/ 0 w 549394"/>
              <a:gd name="connsiteY2" fmla="*/ 546823 h 968632"/>
              <a:gd name="connsiteX3" fmla="*/ 0 w 549394"/>
              <a:gd name="connsiteY3" fmla="*/ 968632 h 968632"/>
              <a:gd name="connsiteX4" fmla="*/ 549394 w 549394"/>
              <a:gd name="connsiteY4" fmla="*/ 968632 h 968632"/>
              <a:gd name="connsiteX5" fmla="*/ 549394 w 549394"/>
              <a:gd name="connsiteY5" fmla="*/ 0 h 96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9394" h="968632">
                <a:moveTo>
                  <a:pt x="549394" y="0"/>
                </a:moveTo>
                <a:lnTo>
                  <a:pt x="546823" y="0"/>
                </a:lnTo>
                <a:lnTo>
                  <a:pt x="0" y="546823"/>
                </a:lnTo>
                <a:lnTo>
                  <a:pt x="0" y="968632"/>
                </a:lnTo>
                <a:lnTo>
                  <a:pt x="549394" y="968632"/>
                </a:lnTo>
                <a:lnTo>
                  <a:pt x="549394" y="0"/>
                </a:lnTo>
                <a:close/>
              </a:path>
            </a:pathLst>
          </a:cu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85" name="Freeform: Shape 784">
            <a:extLst>
              <a:ext uri="{FF2B5EF4-FFF2-40B4-BE49-F238E27FC236}">
                <a16:creationId xmlns:a16="http://schemas.microsoft.com/office/drawing/2014/main" id="{B88F2A3E-8794-4A6F-B8EC-468CF9A9C7CF}"/>
              </a:ext>
            </a:extLst>
          </p:cNvPr>
          <p:cNvSpPr/>
          <p:nvPr/>
        </p:nvSpPr>
        <p:spPr bwMode="gray">
          <a:xfrm flipH="1">
            <a:off x="11642606" y="4823069"/>
            <a:ext cx="549394" cy="971203"/>
          </a:xfrm>
          <a:custGeom>
            <a:avLst/>
            <a:gdLst>
              <a:gd name="connsiteX0" fmla="*/ 549394 w 549394"/>
              <a:gd name="connsiteY0" fmla="*/ 0 h 971203"/>
              <a:gd name="connsiteX1" fmla="*/ 0 w 549394"/>
              <a:gd name="connsiteY1" fmla="*/ 0 h 971203"/>
              <a:gd name="connsiteX2" fmla="*/ 0 w 549394"/>
              <a:gd name="connsiteY2" fmla="*/ 421809 h 971203"/>
              <a:gd name="connsiteX3" fmla="*/ 549394 w 549394"/>
              <a:gd name="connsiteY3" fmla="*/ 971203 h 971203"/>
              <a:gd name="connsiteX4" fmla="*/ 549394 w 549394"/>
              <a:gd name="connsiteY4" fmla="*/ 0 h 971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9394" h="971203">
                <a:moveTo>
                  <a:pt x="549394" y="0"/>
                </a:moveTo>
                <a:lnTo>
                  <a:pt x="0" y="0"/>
                </a:lnTo>
                <a:lnTo>
                  <a:pt x="0" y="421809"/>
                </a:lnTo>
                <a:lnTo>
                  <a:pt x="549394" y="971203"/>
                </a:lnTo>
                <a:lnTo>
                  <a:pt x="549394" y="0"/>
                </a:lnTo>
                <a:close/>
              </a:path>
            </a:pathLst>
          </a:cu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84" name="Freeform: Shape 783">
            <a:extLst>
              <a:ext uri="{FF2B5EF4-FFF2-40B4-BE49-F238E27FC236}">
                <a16:creationId xmlns:a16="http://schemas.microsoft.com/office/drawing/2014/main" id="{B08AAEAD-23A2-452F-8325-9F54FD378B43}"/>
              </a:ext>
            </a:extLst>
          </p:cNvPr>
          <p:cNvSpPr/>
          <p:nvPr/>
        </p:nvSpPr>
        <p:spPr bwMode="gray">
          <a:xfrm flipH="1">
            <a:off x="11642605" y="6217163"/>
            <a:ext cx="549395" cy="549395"/>
          </a:xfrm>
          <a:custGeom>
            <a:avLst/>
            <a:gdLst>
              <a:gd name="connsiteX0" fmla="*/ 0 w 549395"/>
              <a:gd name="connsiteY0" fmla="*/ 0 h 549395"/>
              <a:gd name="connsiteX1" fmla="*/ 0 w 549395"/>
              <a:gd name="connsiteY1" fmla="*/ 549395 h 549395"/>
              <a:gd name="connsiteX2" fmla="*/ 549395 w 549395"/>
              <a:gd name="connsiteY2" fmla="*/ 549395 h 549395"/>
              <a:gd name="connsiteX3" fmla="*/ 0 w 549395"/>
              <a:gd name="connsiteY3" fmla="*/ 0 h 549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9395" h="549395">
                <a:moveTo>
                  <a:pt x="0" y="0"/>
                </a:moveTo>
                <a:lnTo>
                  <a:pt x="0" y="549395"/>
                </a:lnTo>
                <a:lnTo>
                  <a:pt x="549395" y="549395"/>
                </a:lnTo>
                <a:lnTo>
                  <a:pt x="0" y="0"/>
                </a:lnTo>
                <a:close/>
              </a:path>
            </a:pathLst>
          </a:cu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23" name="Right Triangle 722">
            <a:extLst>
              <a:ext uri="{FF2B5EF4-FFF2-40B4-BE49-F238E27FC236}">
                <a16:creationId xmlns:a16="http://schemas.microsoft.com/office/drawing/2014/main" id="{3E22D31F-5380-4036-9107-1B9960149930}"/>
              </a:ext>
            </a:extLst>
          </p:cNvPr>
          <p:cNvSpPr/>
          <p:nvPr/>
        </p:nvSpPr>
        <p:spPr bwMode="gray">
          <a:xfrm>
            <a:off x="10670951" y="5795355"/>
            <a:ext cx="971203" cy="971203"/>
          </a:xfrm>
          <a:prstGeom prst="rtTriangle">
            <a:avLst/>
          </a:prstGeom>
          <a:solidFill>
            <a:sysClr val="window" lastClr="FFFFFF">
              <a:alpha val="9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24" name="Right Triangle 723">
            <a:extLst>
              <a:ext uri="{FF2B5EF4-FFF2-40B4-BE49-F238E27FC236}">
                <a16:creationId xmlns:a16="http://schemas.microsoft.com/office/drawing/2014/main" id="{B9E47E7A-CBF3-4332-A2F1-DBDD0013A86B}"/>
              </a:ext>
            </a:extLst>
          </p:cNvPr>
          <p:cNvSpPr/>
          <p:nvPr/>
        </p:nvSpPr>
        <p:spPr bwMode="gray">
          <a:xfrm rot="10800000">
            <a:off x="10670952" y="5795355"/>
            <a:ext cx="971203" cy="971203"/>
          </a:xfrm>
          <a:prstGeom prst="rtTriangle">
            <a:avLst/>
          </a:prstGeom>
          <a:solidFill>
            <a:sysClr val="window" lastClr="FFFFFF">
              <a:alpha val="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25" name="Right Triangle 724">
            <a:extLst>
              <a:ext uri="{FF2B5EF4-FFF2-40B4-BE49-F238E27FC236}">
                <a16:creationId xmlns:a16="http://schemas.microsoft.com/office/drawing/2014/main" id="{46E98528-7204-4F8D-877D-54A607318DF3}"/>
              </a:ext>
            </a:extLst>
          </p:cNvPr>
          <p:cNvSpPr/>
          <p:nvPr/>
        </p:nvSpPr>
        <p:spPr bwMode="gray">
          <a:xfrm flipV="1">
            <a:off x="10670951" y="3850989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26" name="Right Triangle 725">
            <a:extLst>
              <a:ext uri="{FF2B5EF4-FFF2-40B4-BE49-F238E27FC236}">
                <a16:creationId xmlns:a16="http://schemas.microsoft.com/office/drawing/2014/main" id="{D8E6B450-C85D-4039-BF6C-FAA4C9AA3DFD}"/>
              </a:ext>
            </a:extLst>
          </p:cNvPr>
          <p:cNvSpPr/>
          <p:nvPr/>
        </p:nvSpPr>
        <p:spPr bwMode="gray">
          <a:xfrm rot="10800000" flipV="1">
            <a:off x="10670952" y="3850989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27" name="Right Triangle 726">
            <a:extLst>
              <a:ext uri="{FF2B5EF4-FFF2-40B4-BE49-F238E27FC236}">
                <a16:creationId xmlns:a16="http://schemas.microsoft.com/office/drawing/2014/main" id="{4F10CD0C-5955-4F69-BA2B-9F496ADA4C4F}"/>
              </a:ext>
            </a:extLst>
          </p:cNvPr>
          <p:cNvSpPr/>
          <p:nvPr/>
        </p:nvSpPr>
        <p:spPr bwMode="gray">
          <a:xfrm rot="10800000">
            <a:off x="10670952" y="4823069"/>
            <a:ext cx="971203" cy="971203"/>
          </a:xfrm>
          <a:prstGeom prst="rtTriangle">
            <a:avLst/>
          </a:prstGeom>
          <a:solidFill>
            <a:sysClr val="window" lastClr="FFFFFF">
              <a:alpha val="10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28" name="Right Triangle 727">
            <a:extLst>
              <a:ext uri="{FF2B5EF4-FFF2-40B4-BE49-F238E27FC236}">
                <a16:creationId xmlns:a16="http://schemas.microsoft.com/office/drawing/2014/main" id="{272E5C83-ED67-45FE-8643-CE688AB10F22}"/>
              </a:ext>
            </a:extLst>
          </p:cNvPr>
          <p:cNvSpPr/>
          <p:nvPr/>
        </p:nvSpPr>
        <p:spPr bwMode="gray">
          <a:xfrm>
            <a:off x="10670951" y="2882357"/>
            <a:ext cx="971203" cy="971203"/>
          </a:xfrm>
          <a:prstGeom prst="rtTriangle">
            <a:avLst/>
          </a:prstGeom>
          <a:solidFill>
            <a:sysClr val="window" lastClr="FFFFFF">
              <a:alpha val="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29" name="Right Triangle 728">
            <a:extLst>
              <a:ext uri="{FF2B5EF4-FFF2-40B4-BE49-F238E27FC236}">
                <a16:creationId xmlns:a16="http://schemas.microsoft.com/office/drawing/2014/main" id="{F6B1467E-B931-4E40-A0C6-CC1147CC382E}"/>
              </a:ext>
            </a:extLst>
          </p:cNvPr>
          <p:cNvSpPr/>
          <p:nvPr/>
        </p:nvSpPr>
        <p:spPr bwMode="gray">
          <a:xfrm rot="10800000">
            <a:off x="10670951" y="2882357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30" name="Right Triangle 729">
            <a:extLst>
              <a:ext uri="{FF2B5EF4-FFF2-40B4-BE49-F238E27FC236}">
                <a16:creationId xmlns:a16="http://schemas.microsoft.com/office/drawing/2014/main" id="{B188300A-D890-40C0-82A2-6D5C1B3211FB}"/>
              </a:ext>
            </a:extLst>
          </p:cNvPr>
          <p:cNvSpPr/>
          <p:nvPr/>
        </p:nvSpPr>
        <p:spPr bwMode="gray">
          <a:xfrm flipV="1">
            <a:off x="10670951" y="941662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31" name="Right Triangle 730">
            <a:extLst>
              <a:ext uri="{FF2B5EF4-FFF2-40B4-BE49-F238E27FC236}">
                <a16:creationId xmlns:a16="http://schemas.microsoft.com/office/drawing/2014/main" id="{B650832F-3E4C-436F-A241-1885D9DBD00A}"/>
              </a:ext>
            </a:extLst>
          </p:cNvPr>
          <p:cNvSpPr/>
          <p:nvPr/>
        </p:nvSpPr>
        <p:spPr bwMode="gray">
          <a:xfrm>
            <a:off x="10670951" y="1913743"/>
            <a:ext cx="971203" cy="971203"/>
          </a:xfrm>
          <a:prstGeom prst="rtTriangle">
            <a:avLst/>
          </a:prstGeom>
          <a:solidFill>
            <a:sysClr val="window" lastClr="FFFFFF">
              <a:alpha val="1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32" name="Right Triangle 731">
            <a:extLst>
              <a:ext uri="{FF2B5EF4-FFF2-40B4-BE49-F238E27FC236}">
                <a16:creationId xmlns:a16="http://schemas.microsoft.com/office/drawing/2014/main" id="{E6BE1D67-5968-40F8-8DFC-636F0BAB83FB}"/>
              </a:ext>
            </a:extLst>
          </p:cNvPr>
          <p:cNvSpPr/>
          <p:nvPr/>
        </p:nvSpPr>
        <p:spPr bwMode="gray">
          <a:xfrm rot="10800000">
            <a:off x="10670951" y="1913743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33" name="Right Triangle 732">
            <a:extLst>
              <a:ext uri="{FF2B5EF4-FFF2-40B4-BE49-F238E27FC236}">
                <a16:creationId xmlns:a16="http://schemas.microsoft.com/office/drawing/2014/main" id="{9BEE8E88-559E-405B-AC1E-936C66C7DE89}"/>
              </a:ext>
            </a:extLst>
          </p:cNvPr>
          <p:cNvSpPr/>
          <p:nvPr/>
        </p:nvSpPr>
        <p:spPr bwMode="gray">
          <a:xfrm>
            <a:off x="10670951" y="-27163"/>
            <a:ext cx="971203" cy="971203"/>
          </a:xfrm>
          <a:prstGeom prst="rtTriangle">
            <a:avLst/>
          </a:prstGeom>
          <a:solidFill>
            <a:sysClr val="window" lastClr="FFFFFF">
              <a:alpha val="12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34" name="Right Triangle 733">
            <a:extLst>
              <a:ext uri="{FF2B5EF4-FFF2-40B4-BE49-F238E27FC236}">
                <a16:creationId xmlns:a16="http://schemas.microsoft.com/office/drawing/2014/main" id="{B165E6C6-C6A9-4E1E-8261-1001059E47A8}"/>
              </a:ext>
            </a:extLst>
          </p:cNvPr>
          <p:cNvSpPr/>
          <p:nvPr/>
        </p:nvSpPr>
        <p:spPr bwMode="gray">
          <a:xfrm rot="10800000">
            <a:off x="10670951" y="-22208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37" name="Right Triangle 736">
            <a:extLst>
              <a:ext uri="{FF2B5EF4-FFF2-40B4-BE49-F238E27FC236}">
                <a16:creationId xmlns:a16="http://schemas.microsoft.com/office/drawing/2014/main" id="{0C6887A0-AF09-41E0-B426-CF82BC98B0E8}"/>
              </a:ext>
            </a:extLst>
          </p:cNvPr>
          <p:cNvSpPr/>
          <p:nvPr/>
        </p:nvSpPr>
        <p:spPr bwMode="gray">
          <a:xfrm>
            <a:off x="4846200" y="5795355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38" name="Right Triangle 737">
            <a:extLst>
              <a:ext uri="{FF2B5EF4-FFF2-40B4-BE49-F238E27FC236}">
                <a16:creationId xmlns:a16="http://schemas.microsoft.com/office/drawing/2014/main" id="{A2B1D576-0511-448B-A9F8-017BFA62DCAD}"/>
              </a:ext>
            </a:extLst>
          </p:cNvPr>
          <p:cNvSpPr/>
          <p:nvPr/>
        </p:nvSpPr>
        <p:spPr bwMode="gray">
          <a:xfrm flipV="1">
            <a:off x="4846200" y="3850989"/>
            <a:ext cx="971203" cy="971203"/>
          </a:xfrm>
          <a:prstGeom prst="rtTriangle">
            <a:avLst/>
          </a:prstGeom>
          <a:solidFill>
            <a:sysClr val="window" lastClr="FFFFFF">
              <a:alpha val="22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39" name="Right Triangle 738">
            <a:extLst>
              <a:ext uri="{FF2B5EF4-FFF2-40B4-BE49-F238E27FC236}">
                <a16:creationId xmlns:a16="http://schemas.microsoft.com/office/drawing/2014/main" id="{66B18D9F-B012-4FC2-A44F-D8096D86070C}"/>
              </a:ext>
            </a:extLst>
          </p:cNvPr>
          <p:cNvSpPr/>
          <p:nvPr/>
        </p:nvSpPr>
        <p:spPr bwMode="gray">
          <a:xfrm rot="10800000" flipV="1">
            <a:off x="4846201" y="3850989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40" name="Right Triangle 739">
            <a:extLst>
              <a:ext uri="{FF2B5EF4-FFF2-40B4-BE49-F238E27FC236}">
                <a16:creationId xmlns:a16="http://schemas.microsoft.com/office/drawing/2014/main" id="{4C415472-B385-447B-AC0A-59F7EF1F7640}"/>
              </a:ext>
            </a:extLst>
          </p:cNvPr>
          <p:cNvSpPr/>
          <p:nvPr/>
        </p:nvSpPr>
        <p:spPr bwMode="gray">
          <a:xfrm>
            <a:off x="4846200" y="4823069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41" name="Right Triangle 740">
            <a:extLst>
              <a:ext uri="{FF2B5EF4-FFF2-40B4-BE49-F238E27FC236}">
                <a16:creationId xmlns:a16="http://schemas.microsoft.com/office/drawing/2014/main" id="{D618D2F0-5040-4487-9320-BF03512CB652}"/>
              </a:ext>
            </a:extLst>
          </p:cNvPr>
          <p:cNvSpPr/>
          <p:nvPr/>
        </p:nvSpPr>
        <p:spPr bwMode="gray">
          <a:xfrm rot="10800000">
            <a:off x="4846201" y="4823069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42" name="Right Triangle 741">
            <a:extLst>
              <a:ext uri="{FF2B5EF4-FFF2-40B4-BE49-F238E27FC236}">
                <a16:creationId xmlns:a16="http://schemas.microsoft.com/office/drawing/2014/main" id="{13EC3D77-2DA3-4DE4-B637-B6E1E9245641}"/>
              </a:ext>
            </a:extLst>
          </p:cNvPr>
          <p:cNvSpPr/>
          <p:nvPr/>
        </p:nvSpPr>
        <p:spPr bwMode="gray">
          <a:xfrm>
            <a:off x="4846200" y="2882357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43" name="Right Triangle 742">
            <a:extLst>
              <a:ext uri="{FF2B5EF4-FFF2-40B4-BE49-F238E27FC236}">
                <a16:creationId xmlns:a16="http://schemas.microsoft.com/office/drawing/2014/main" id="{22098F0C-2982-4134-A5D2-3A88C1AD8653}"/>
              </a:ext>
            </a:extLst>
          </p:cNvPr>
          <p:cNvSpPr/>
          <p:nvPr/>
        </p:nvSpPr>
        <p:spPr bwMode="gray">
          <a:xfrm rot="10800000">
            <a:off x="4846201" y="2882357"/>
            <a:ext cx="971203" cy="971203"/>
          </a:xfrm>
          <a:prstGeom prst="rtTriangle">
            <a:avLst/>
          </a:prstGeom>
          <a:solidFill>
            <a:sysClr val="window" lastClr="FFFFFF">
              <a:alpha val="1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44" name="Right Triangle 743">
            <a:extLst>
              <a:ext uri="{FF2B5EF4-FFF2-40B4-BE49-F238E27FC236}">
                <a16:creationId xmlns:a16="http://schemas.microsoft.com/office/drawing/2014/main" id="{CE367989-B41E-4AC6-B6A6-5E304F9566FE}"/>
              </a:ext>
            </a:extLst>
          </p:cNvPr>
          <p:cNvSpPr/>
          <p:nvPr/>
        </p:nvSpPr>
        <p:spPr bwMode="gray">
          <a:xfrm flipV="1">
            <a:off x="4846200" y="941662"/>
            <a:ext cx="971203" cy="971203"/>
          </a:xfrm>
          <a:prstGeom prst="rtTriangle">
            <a:avLst/>
          </a:prstGeom>
          <a:solidFill>
            <a:sysClr val="window" lastClr="FFFFFF">
              <a:alpha val="22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45" name="Right Triangle 744">
            <a:extLst>
              <a:ext uri="{FF2B5EF4-FFF2-40B4-BE49-F238E27FC236}">
                <a16:creationId xmlns:a16="http://schemas.microsoft.com/office/drawing/2014/main" id="{CA89A69F-22F4-4B64-9236-CF8BC7181072}"/>
              </a:ext>
            </a:extLst>
          </p:cNvPr>
          <p:cNvSpPr/>
          <p:nvPr/>
        </p:nvSpPr>
        <p:spPr bwMode="gray">
          <a:xfrm rot="10800000" flipV="1">
            <a:off x="4846201" y="941662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46" name="Right Triangle 745">
            <a:extLst>
              <a:ext uri="{FF2B5EF4-FFF2-40B4-BE49-F238E27FC236}">
                <a16:creationId xmlns:a16="http://schemas.microsoft.com/office/drawing/2014/main" id="{2CBB5DB4-6118-4872-9054-2F5A896E1FFC}"/>
              </a:ext>
            </a:extLst>
          </p:cNvPr>
          <p:cNvSpPr/>
          <p:nvPr/>
        </p:nvSpPr>
        <p:spPr bwMode="gray">
          <a:xfrm>
            <a:off x="4846200" y="1906998"/>
            <a:ext cx="971203" cy="971203"/>
          </a:xfrm>
          <a:prstGeom prst="rtTriangle">
            <a:avLst/>
          </a:prstGeom>
          <a:solidFill>
            <a:sysClr val="window" lastClr="FFFFFF">
              <a:alpha val="7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47" name="Right Triangle 746">
            <a:extLst>
              <a:ext uri="{FF2B5EF4-FFF2-40B4-BE49-F238E27FC236}">
                <a16:creationId xmlns:a16="http://schemas.microsoft.com/office/drawing/2014/main" id="{4E35E85A-DD92-4A15-AE9E-1039AF4B06AD}"/>
              </a:ext>
            </a:extLst>
          </p:cNvPr>
          <p:cNvSpPr/>
          <p:nvPr/>
        </p:nvSpPr>
        <p:spPr bwMode="gray">
          <a:xfrm rot="10800000">
            <a:off x="4846201" y="1913743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48" name="Right Triangle 747">
            <a:extLst>
              <a:ext uri="{FF2B5EF4-FFF2-40B4-BE49-F238E27FC236}">
                <a16:creationId xmlns:a16="http://schemas.microsoft.com/office/drawing/2014/main" id="{E3FBAB74-79E7-4890-B1D2-5DD21B297B7D}"/>
              </a:ext>
            </a:extLst>
          </p:cNvPr>
          <p:cNvSpPr/>
          <p:nvPr/>
        </p:nvSpPr>
        <p:spPr bwMode="gray">
          <a:xfrm>
            <a:off x="4846200" y="-27163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49" name="Right Triangle 748">
            <a:extLst>
              <a:ext uri="{FF2B5EF4-FFF2-40B4-BE49-F238E27FC236}">
                <a16:creationId xmlns:a16="http://schemas.microsoft.com/office/drawing/2014/main" id="{4061B251-6E80-4362-89D2-7324515AC2B4}"/>
              </a:ext>
            </a:extLst>
          </p:cNvPr>
          <p:cNvSpPr/>
          <p:nvPr/>
        </p:nvSpPr>
        <p:spPr bwMode="gray">
          <a:xfrm rot="10800000">
            <a:off x="4846201" y="-22208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51" name="Right Triangle 750">
            <a:extLst>
              <a:ext uri="{FF2B5EF4-FFF2-40B4-BE49-F238E27FC236}">
                <a16:creationId xmlns:a16="http://schemas.microsoft.com/office/drawing/2014/main" id="{81605547-D2F9-4FED-8C34-F1FE73878546}"/>
              </a:ext>
            </a:extLst>
          </p:cNvPr>
          <p:cNvSpPr/>
          <p:nvPr/>
        </p:nvSpPr>
        <p:spPr bwMode="gray">
          <a:xfrm flipH="1">
            <a:off x="5814360" y="5795355"/>
            <a:ext cx="971203" cy="971203"/>
          </a:xfrm>
          <a:prstGeom prst="rtTriangle">
            <a:avLst/>
          </a:prstGeom>
          <a:solidFill>
            <a:sysClr val="window" lastClr="FFFFFF">
              <a:alpha val="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52" name="Right Triangle 751">
            <a:extLst>
              <a:ext uri="{FF2B5EF4-FFF2-40B4-BE49-F238E27FC236}">
                <a16:creationId xmlns:a16="http://schemas.microsoft.com/office/drawing/2014/main" id="{1DD05993-48BF-4BF0-A9C2-AC47240F4908}"/>
              </a:ext>
            </a:extLst>
          </p:cNvPr>
          <p:cNvSpPr/>
          <p:nvPr/>
        </p:nvSpPr>
        <p:spPr bwMode="gray">
          <a:xfrm rot="10800000" flipH="1">
            <a:off x="5814360" y="5795355"/>
            <a:ext cx="971203" cy="971203"/>
          </a:xfrm>
          <a:prstGeom prst="rtTriangle">
            <a:avLst/>
          </a:prstGeom>
          <a:solidFill>
            <a:sysClr val="window" lastClr="FFFFFF">
              <a:alpha val="12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53" name="Right Triangle 752">
            <a:extLst>
              <a:ext uri="{FF2B5EF4-FFF2-40B4-BE49-F238E27FC236}">
                <a16:creationId xmlns:a16="http://schemas.microsoft.com/office/drawing/2014/main" id="{AFAA0356-99BA-4C4D-AE54-6D41F5F6342C}"/>
              </a:ext>
            </a:extLst>
          </p:cNvPr>
          <p:cNvSpPr/>
          <p:nvPr/>
        </p:nvSpPr>
        <p:spPr bwMode="gray">
          <a:xfrm flipH="1" flipV="1">
            <a:off x="5814360" y="3850989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54" name="Right Triangle 753">
            <a:extLst>
              <a:ext uri="{FF2B5EF4-FFF2-40B4-BE49-F238E27FC236}">
                <a16:creationId xmlns:a16="http://schemas.microsoft.com/office/drawing/2014/main" id="{FEB49CD0-624F-4EFF-BB66-50522379056E}"/>
              </a:ext>
            </a:extLst>
          </p:cNvPr>
          <p:cNvSpPr/>
          <p:nvPr/>
        </p:nvSpPr>
        <p:spPr bwMode="gray">
          <a:xfrm rot="10800000" flipH="1">
            <a:off x="5814360" y="4823069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55" name="Right Triangle 754">
            <a:extLst>
              <a:ext uri="{FF2B5EF4-FFF2-40B4-BE49-F238E27FC236}">
                <a16:creationId xmlns:a16="http://schemas.microsoft.com/office/drawing/2014/main" id="{ABB47E31-296D-449A-9434-91EB835C1BDC}"/>
              </a:ext>
            </a:extLst>
          </p:cNvPr>
          <p:cNvSpPr/>
          <p:nvPr/>
        </p:nvSpPr>
        <p:spPr bwMode="gray">
          <a:xfrm flipH="1">
            <a:off x="5814360" y="2882357"/>
            <a:ext cx="971203" cy="971203"/>
          </a:xfrm>
          <a:prstGeom prst="rtTriangle">
            <a:avLst/>
          </a:prstGeom>
          <a:solidFill>
            <a:sysClr val="window" lastClr="FFFFFF">
              <a:alpha val="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56" name="Right Triangle 755">
            <a:extLst>
              <a:ext uri="{FF2B5EF4-FFF2-40B4-BE49-F238E27FC236}">
                <a16:creationId xmlns:a16="http://schemas.microsoft.com/office/drawing/2014/main" id="{784EA560-CDD0-4FE9-99D1-F442AAEAAA07}"/>
              </a:ext>
            </a:extLst>
          </p:cNvPr>
          <p:cNvSpPr/>
          <p:nvPr/>
        </p:nvSpPr>
        <p:spPr bwMode="gray">
          <a:xfrm rot="10800000" flipH="1">
            <a:off x="5814360" y="2882357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57" name="Right Triangle 756">
            <a:extLst>
              <a:ext uri="{FF2B5EF4-FFF2-40B4-BE49-F238E27FC236}">
                <a16:creationId xmlns:a16="http://schemas.microsoft.com/office/drawing/2014/main" id="{CA1EEF65-B6C8-492C-8986-AA06DD0ECF0F}"/>
              </a:ext>
            </a:extLst>
          </p:cNvPr>
          <p:cNvSpPr/>
          <p:nvPr/>
        </p:nvSpPr>
        <p:spPr bwMode="gray">
          <a:xfrm flipH="1" flipV="1">
            <a:off x="5814360" y="941662"/>
            <a:ext cx="971203" cy="971203"/>
          </a:xfrm>
          <a:prstGeom prst="rtTriangle">
            <a:avLst/>
          </a:prstGeom>
          <a:solidFill>
            <a:sysClr val="window" lastClr="FFFFFF">
              <a:alpha val="8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58" name="Right Triangle 757">
            <a:extLst>
              <a:ext uri="{FF2B5EF4-FFF2-40B4-BE49-F238E27FC236}">
                <a16:creationId xmlns:a16="http://schemas.microsoft.com/office/drawing/2014/main" id="{C9A9CF9C-19E8-404A-B473-E5BE50486F39}"/>
              </a:ext>
            </a:extLst>
          </p:cNvPr>
          <p:cNvSpPr/>
          <p:nvPr/>
        </p:nvSpPr>
        <p:spPr bwMode="gray">
          <a:xfrm flipH="1">
            <a:off x="5814360" y="1913743"/>
            <a:ext cx="971203" cy="971203"/>
          </a:xfrm>
          <a:prstGeom prst="rtTriangle">
            <a:avLst/>
          </a:prstGeom>
          <a:solidFill>
            <a:sysClr val="window" lastClr="FFFFFF">
              <a:alpha val="2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59" name="Right Triangle 758">
            <a:extLst>
              <a:ext uri="{FF2B5EF4-FFF2-40B4-BE49-F238E27FC236}">
                <a16:creationId xmlns:a16="http://schemas.microsoft.com/office/drawing/2014/main" id="{16B57B36-B749-411E-8280-ED23ACD33E7B}"/>
              </a:ext>
            </a:extLst>
          </p:cNvPr>
          <p:cNvSpPr/>
          <p:nvPr/>
        </p:nvSpPr>
        <p:spPr bwMode="gray">
          <a:xfrm rot="10800000" flipH="1">
            <a:off x="5814361" y="1913743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60" name="Right Triangle 759">
            <a:extLst>
              <a:ext uri="{FF2B5EF4-FFF2-40B4-BE49-F238E27FC236}">
                <a16:creationId xmlns:a16="http://schemas.microsoft.com/office/drawing/2014/main" id="{6D770A62-A527-4B7D-BB9D-B46CACB9F370}"/>
              </a:ext>
            </a:extLst>
          </p:cNvPr>
          <p:cNvSpPr/>
          <p:nvPr/>
        </p:nvSpPr>
        <p:spPr bwMode="gray">
          <a:xfrm flipH="1">
            <a:off x="5814360" y="-27163"/>
            <a:ext cx="971203" cy="971203"/>
          </a:xfrm>
          <a:prstGeom prst="rtTriangle">
            <a:avLst/>
          </a:prstGeom>
          <a:solidFill>
            <a:sysClr val="window" lastClr="FFFFFF">
              <a:alpha val="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61" name="Right Triangle 760">
            <a:extLst>
              <a:ext uri="{FF2B5EF4-FFF2-40B4-BE49-F238E27FC236}">
                <a16:creationId xmlns:a16="http://schemas.microsoft.com/office/drawing/2014/main" id="{B15B1A1A-39C0-4529-A83A-437B5EEA4CD0}"/>
              </a:ext>
            </a:extLst>
          </p:cNvPr>
          <p:cNvSpPr/>
          <p:nvPr/>
        </p:nvSpPr>
        <p:spPr bwMode="gray">
          <a:xfrm rot="10800000" flipH="1">
            <a:off x="5814360" y="-22208"/>
            <a:ext cx="971203" cy="971203"/>
          </a:xfrm>
          <a:prstGeom prst="rtTriangle">
            <a:avLst/>
          </a:prstGeom>
          <a:solidFill>
            <a:sysClr val="window" lastClr="FFFFFF">
              <a:alpha val="12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65" name="Right Triangle 564">
            <a:extLst>
              <a:ext uri="{FF2B5EF4-FFF2-40B4-BE49-F238E27FC236}">
                <a16:creationId xmlns:a16="http://schemas.microsoft.com/office/drawing/2014/main" id="{5A4E746D-3C3B-4D53-959F-C836AF227DE2}"/>
              </a:ext>
            </a:extLst>
          </p:cNvPr>
          <p:cNvSpPr/>
          <p:nvPr/>
        </p:nvSpPr>
        <p:spPr bwMode="gray">
          <a:xfrm>
            <a:off x="6785686" y="5795355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66" name="Right Triangle 565">
            <a:extLst>
              <a:ext uri="{FF2B5EF4-FFF2-40B4-BE49-F238E27FC236}">
                <a16:creationId xmlns:a16="http://schemas.microsoft.com/office/drawing/2014/main" id="{8C99A34E-1530-4A70-BEA6-13365FBFCF62}"/>
              </a:ext>
            </a:extLst>
          </p:cNvPr>
          <p:cNvSpPr/>
          <p:nvPr/>
        </p:nvSpPr>
        <p:spPr bwMode="gray">
          <a:xfrm rot="10800000">
            <a:off x="6785686" y="5795355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67" name="Right Triangle 566">
            <a:extLst>
              <a:ext uri="{FF2B5EF4-FFF2-40B4-BE49-F238E27FC236}">
                <a16:creationId xmlns:a16="http://schemas.microsoft.com/office/drawing/2014/main" id="{6C86787E-4B1E-4795-8F01-302C1EAA7C5E}"/>
              </a:ext>
            </a:extLst>
          </p:cNvPr>
          <p:cNvSpPr/>
          <p:nvPr/>
        </p:nvSpPr>
        <p:spPr bwMode="gray">
          <a:xfrm flipV="1">
            <a:off x="6785686" y="3850989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68" name="Right Triangle 567">
            <a:extLst>
              <a:ext uri="{FF2B5EF4-FFF2-40B4-BE49-F238E27FC236}">
                <a16:creationId xmlns:a16="http://schemas.microsoft.com/office/drawing/2014/main" id="{0557DA40-0B50-4571-ADB7-E92D5ED30F3C}"/>
              </a:ext>
            </a:extLst>
          </p:cNvPr>
          <p:cNvSpPr/>
          <p:nvPr/>
        </p:nvSpPr>
        <p:spPr bwMode="gray">
          <a:xfrm>
            <a:off x="6785686" y="4823069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69" name="Right Triangle 568">
            <a:extLst>
              <a:ext uri="{FF2B5EF4-FFF2-40B4-BE49-F238E27FC236}">
                <a16:creationId xmlns:a16="http://schemas.microsoft.com/office/drawing/2014/main" id="{4BAB721F-0FF5-4B2B-AEE5-E236A274AAA8}"/>
              </a:ext>
            </a:extLst>
          </p:cNvPr>
          <p:cNvSpPr/>
          <p:nvPr/>
        </p:nvSpPr>
        <p:spPr bwMode="gray">
          <a:xfrm rot="10800000">
            <a:off x="6785686" y="4823069"/>
            <a:ext cx="971203" cy="971203"/>
          </a:xfrm>
          <a:prstGeom prst="rtTriangle">
            <a:avLst/>
          </a:prstGeom>
          <a:solidFill>
            <a:sysClr val="window" lastClr="FFFFFF">
              <a:alpha val="10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70" name="Right Triangle 569">
            <a:extLst>
              <a:ext uri="{FF2B5EF4-FFF2-40B4-BE49-F238E27FC236}">
                <a16:creationId xmlns:a16="http://schemas.microsoft.com/office/drawing/2014/main" id="{5FCB2851-552E-4894-923D-149F0F822D81}"/>
              </a:ext>
            </a:extLst>
          </p:cNvPr>
          <p:cNvSpPr/>
          <p:nvPr/>
        </p:nvSpPr>
        <p:spPr bwMode="gray">
          <a:xfrm>
            <a:off x="6785686" y="2882357"/>
            <a:ext cx="971203" cy="971203"/>
          </a:xfrm>
          <a:prstGeom prst="rtTriangle">
            <a:avLst/>
          </a:prstGeom>
          <a:solidFill>
            <a:sysClr val="window" lastClr="FFFFFF">
              <a:alpha val="8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71" name="Right Triangle 570">
            <a:extLst>
              <a:ext uri="{FF2B5EF4-FFF2-40B4-BE49-F238E27FC236}">
                <a16:creationId xmlns:a16="http://schemas.microsoft.com/office/drawing/2014/main" id="{C07F9D48-01DA-475D-A1E1-D985899851A9}"/>
              </a:ext>
            </a:extLst>
          </p:cNvPr>
          <p:cNvSpPr/>
          <p:nvPr/>
        </p:nvSpPr>
        <p:spPr bwMode="gray">
          <a:xfrm flipV="1">
            <a:off x="6785686" y="941662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72" name="Right Triangle 571">
            <a:extLst>
              <a:ext uri="{FF2B5EF4-FFF2-40B4-BE49-F238E27FC236}">
                <a16:creationId xmlns:a16="http://schemas.microsoft.com/office/drawing/2014/main" id="{5F7940E6-B49A-4E60-80BF-DDE5F67A6B36}"/>
              </a:ext>
            </a:extLst>
          </p:cNvPr>
          <p:cNvSpPr/>
          <p:nvPr/>
        </p:nvSpPr>
        <p:spPr bwMode="gray">
          <a:xfrm>
            <a:off x="6785686" y="1913743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73" name="Right Triangle 572">
            <a:extLst>
              <a:ext uri="{FF2B5EF4-FFF2-40B4-BE49-F238E27FC236}">
                <a16:creationId xmlns:a16="http://schemas.microsoft.com/office/drawing/2014/main" id="{3A51084D-A503-43F3-8B18-24A6F76FFCCF}"/>
              </a:ext>
            </a:extLst>
          </p:cNvPr>
          <p:cNvSpPr/>
          <p:nvPr/>
        </p:nvSpPr>
        <p:spPr bwMode="gray">
          <a:xfrm rot="10800000">
            <a:off x="6785687" y="1913743"/>
            <a:ext cx="971203" cy="971203"/>
          </a:xfrm>
          <a:prstGeom prst="rtTriangle">
            <a:avLst/>
          </a:prstGeom>
          <a:solidFill>
            <a:sysClr val="window" lastClr="FFFFFF">
              <a:alpha val="1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74" name="Right Triangle 573">
            <a:extLst>
              <a:ext uri="{FF2B5EF4-FFF2-40B4-BE49-F238E27FC236}">
                <a16:creationId xmlns:a16="http://schemas.microsoft.com/office/drawing/2014/main" id="{C829B06F-934B-4B81-8FEA-32B7C2215111}"/>
              </a:ext>
            </a:extLst>
          </p:cNvPr>
          <p:cNvSpPr/>
          <p:nvPr/>
        </p:nvSpPr>
        <p:spPr bwMode="gray">
          <a:xfrm>
            <a:off x="6785686" y="-27163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75" name="Right Triangle 574">
            <a:extLst>
              <a:ext uri="{FF2B5EF4-FFF2-40B4-BE49-F238E27FC236}">
                <a16:creationId xmlns:a16="http://schemas.microsoft.com/office/drawing/2014/main" id="{7E1BDC98-52A0-4FD1-8421-75555F93D09B}"/>
              </a:ext>
            </a:extLst>
          </p:cNvPr>
          <p:cNvSpPr/>
          <p:nvPr/>
        </p:nvSpPr>
        <p:spPr bwMode="gray">
          <a:xfrm rot="10800000">
            <a:off x="6785686" y="-22208"/>
            <a:ext cx="971203" cy="971203"/>
          </a:xfrm>
          <a:prstGeom prst="rtTriangle">
            <a:avLst/>
          </a:prstGeom>
          <a:solidFill>
            <a:sysClr val="window" lastClr="FFFFFF">
              <a:alpha val="1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77" name="Right Triangle 576">
            <a:extLst>
              <a:ext uri="{FF2B5EF4-FFF2-40B4-BE49-F238E27FC236}">
                <a16:creationId xmlns:a16="http://schemas.microsoft.com/office/drawing/2014/main" id="{ACC2949E-3286-486B-8D95-976F7FBB128F}"/>
              </a:ext>
            </a:extLst>
          </p:cNvPr>
          <p:cNvSpPr/>
          <p:nvPr/>
        </p:nvSpPr>
        <p:spPr bwMode="gray">
          <a:xfrm flipH="1">
            <a:off x="7756889" y="5795355"/>
            <a:ext cx="971203" cy="971203"/>
          </a:xfrm>
          <a:prstGeom prst="rtTriangle">
            <a:avLst/>
          </a:prstGeom>
          <a:solidFill>
            <a:sysClr val="window" lastClr="FFFFFF">
              <a:alpha val="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78" name="Right Triangle 577">
            <a:extLst>
              <a:ext uri="{FF2B5EF4-FFF2-40B4-BE49-F238E27FC236}">
                <a16:creationId xmlns:a16="http://schemas.microsoft.com/office/drawing/2014/main" id="{F5C5469C-7098-4CB6-B030-6646E4D1375B}"/>
              </a:ext>
            </a:extLst>
          </p:cNvPr>
          <p:cNvSpPr/>
          <p:nvPr/>
        </p:nvSpPr>
        <p:spPr bwMode="gray">
          <a:xfrm flipH="1" flipV="1">
            <a:off x="7756889" y="3850989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79" name="Right Triangle 578">
            <a:extLst>
              <a:ext uri="{FF2B5EF4-FFF2-40B4-BE49-F238E27FC236}">
                <a16:creationId xmlns:a16="http://schemas.microsoft.com/office/drawing/2014/main" id="{5A8390C4-7D9D-46DB-91DF-DBD8210FE02A}"/>
              </a:ext>
            </a:extLst>
          </p:cNvPr>
          <p:cNvSpPr/>
          <p:nvPr/>
        </p:nvSpPr>
        <p:spPr bwMode="gray">
          <a:xfrm rot="10800000" flipH="1" flipV="1">
            <a:off x="7756890" y="3850989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80" name="Right Triangle 579">
            <a:extLst>
              <a:ext uri="{FF2B5EF4-FFF2-40B4-BE49-F238E27FC236}">
                <a16:creationId xmlns:a16="http://schemas.microsoft.com/office/drawing/2014/main" id="{9BE8B15B-B597-415C-A142-DF74AF30D270}"/>
              </a:ext>
            </a:extLst>
          </p:cNvPr>
          <p:cNvSpPr/>
          <p:nvPr/>
        </p:nvSpPr>
        <p:spPr bwMode="gray">
          <a:xfrm flipH="1">
            <a:off x="7756889" y="4823069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81" name="Right Triangle 580">
            <a:extLst>
              <a:ext uri="{FF2B5EF4-FFF2-40B4-BE49-F238E27FC236}">
                <a16:creationId xmlns:a16="http://schemas.microsoft.com/office/drawing/2014/main" id="{014BFE1E-1C83-488E-AB5A-C86F60E83A3C}"/>
              </a:ext>
            </a:extLst>
          </p:cNvPr>
          <p:cNvSpPr/>
          <p:nvPr/>
        </p:nvSpPr>
        <p:spPr bwMode="gray">
          <a:xfrm flipH="1">
            <a:off x="7756889" y="2882357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82" name="Right Triangle 581">
            <a:extLst>
              <a:ext uri="{FF2B5EF4-FFF2-40B4-BE49-F238E27FC236}">
                <a16:creationId xmlns:a16="http://schemas.microsoft.com/office/drawing/2014/main" id="{B645A53D-B562-4695-8BE3-743EC71DCD51}"/>
              </a:ext>
            </a:extLst>
          </p:cNvPr>
          <p:cNvSpPr/>
          <p:nvPr/>
        </p:nvSpPr>
        <p:spPr bwMode="gray">
          <a:xfrm rot="10800000" flipH="1">
            <a:off x="7756890" y="2882357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83" name="Right Triangle 582">
            <a:extLst>
              <a:ext uri="{FF2B5EF4-FFF2-40B4-BE49-F238E27FC236}">
                <a16:creationId xmlns:a16="http://schemas.microsoft.com/office/drawing/2014/main" id="{26B694A6-38A4-4A66-B185-881741507569}"/>
              </a:ext>
            </a:extLst>
          </p:cNvPr>
          <p:cNvSpPr/>
          <p:nvPr/>
        </p:nvSpPr>
        <p:spPr bwMode="gray">
          <a:xfrm flipH="1" flipV="1">
            <a:off x="7756889" y="941662"/>
            <a:ext cx="971203" cy="971203"/>
          </a:xfrm>
          <a:prstGeom prst="rtTriangle">
            <a:avLst/>
          </a:prstGeom>
          <a:solidFill>
            <a:sysClr val="window" lastClr="FFFFFF">
              <a:alpha val="12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84" name="Right Triangle 583">
            <a:extLst>
              <a:ext uri="{FF2B5EF4-FFF2-40B4-BE49-F238E27FC236}">
                <a16:creationId xmlns:a16="http://schemas.microsoft.com/office/drawing/2014/main" id="{19790F5C-E85E-4C2A-9603-F6D7F4DB5048}"/>
              </a:ext>
            </a:extLst>
          </p:cNvPr>
          <p:cNvSpPr/>
          <p:nvPr/>
        </p:nvSpPr>
        <p:spPr bwMode="gray">
          <a:xfrm rot="10800000" flipH="1" flipV="1">
            <a:off x="7756889" y="941663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85" name="Right Triangle 584">
            <a:extLst>
              <a:ext uri="{FF2B5EF4-FFF2-40B4-BE49-F238E27FC236}">
                <a16:creationId xmlns:a16="http://schemas.microsoft.com/office/drawing/2014/main" id="{FDA733CF-B68A-4988-A22A-19CA08EEC040}"/>
              </a:ext>
            </a:extLst>
          </p:cNvPr>
          <p:cNvSpPr/>
          <p:nvPr/>
        </p:nvSpPr>
        <p:spPr bwMode="gray">
          <a:xfrm flipH="1">
            <a:off x="7756889" y="1913743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86" name="Right Triangle 585">
            <a:extLst>
              <a:ext uri="{FF2B5EF4-FFF2-40B4-BE49-F238E27FC236}">
                <a16:creationId xmlns:a16="http://schemas.microsoft.com/office/drawing/2014/main" id="{863AEBA4-A4D5-483D-9761-26EDD8E2A3FF}"/>
              </a:ext>
            </a:extLst>
          </p:cNvPr>
          <p:cNvSpPr/>
          <p:nvPr/>
        </p:nvSpPr>
        <p:spPr bwMode="gray">
          <a:xfrm rot="10800000" flipH="1">
            <a:off x="7756890" y="1913743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87" name="Right Triangle 586">
            <a:extLst>
              <a:ext uri="{FF2B5EF4-FFF2-40B4-BE49-F238E27FC236}">
                <a16:creationId xmlns:a16="http://schemas.microsoft.com/office/drawing/2014/main" id="{969145DD-B3E4-41B3-8A07-3897749C603F}"/>
              </a:ext>
            </a:extLst>
          </p:cNvPr>
          <p:cNvSpPr/>
          <p:nvPr/>
        </p:nvSpPr>
        <p:spPr bwMode="gray">
          <a:xfrm flipH="1">
            <a:off x="7756889" y="-27163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88" name="Right Triangle 587">
            <a:extLst>
              <a:ext uri="{FF2B5EF4-FFF2-40B4-BE49-F238E27FC236}">
                <a16:creationId xmlns:a16="http://schemas.microsoft.com/office/drawing/2014/main" id="{2F2E4CE1-A94F-469A-9822-1A2BAC9250D2}"/>
              </a:ext>
            </a:extLst>
          </p:cNvPr>
          <p:cNvSpPr/>
          <p:nvPr/>
        </p:nvSpPr>
        <p:spPr bwMode="gray">
          <a:xfrm rot="10800000" flipH="1">
            <a:off x="7756889" y="-22208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90" name="Right Triangle 589">
            <a:extLst>
              <a:ext uri="{FF2B5EF4-FFF2-40B4-BE49-F238E27FC236}">
                <a16:creationId xmlns:a16="http://schemas.microsoft.com/office/drawing/2014/main" id="{3D349ECB-4D4E-4674-89A7-3371E74A6B88}"/>
              </a:ext>
            </a:extLst>
          </p:cNvPr>
          <p:cNvSpPr/>
          <p:nvPr/>
        </p:nvSpPr>
        <p:spPr bwMode="gray">
          <a:xfrm>
            <a:off x="8728091" y="5795355"/>
            <a:ext cx="971203" cy="971203"/>
          </a:xfrm>
          <a:prstGeom prst="rtTriangle">
            <a:avLst/>
          </a:prstGeom>
          <a:solidFill>
            <a:sysClr val="window" lastClr="FFFFFF">
              <a:alpha val="10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91" name="Right Triangle 590">
            <a:extLst>
              <a:ext uri="{FF2B5EF4-FFF2-40B4-BE49-F238E27FC236}">
                <a16:creationId xmlns:a16="http://schemas.microsoft.com/office/drawing/2014/main" id="{38A51940-A5AB-4D31-88AA-13A45187A635}"/>
              </a:ext>
            </a:extLst>
          </p:cNvPr>
          <p:cNvSpPr/>
          <p:nvPr/>
        </p:nvSpPr>
        <p:spPr bwMode="gray">
          <a:xfrm rot="10800000">
            <a:off x="8728091" y="5795355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92" name="Right Triangle 591">
            <a:extLst>
              <a:ext uri="{FF2B5EF4-FFF2-40B4-BE49-F238E27FC236}">
                <a16:creationId xmlns:a16="http://schemas.microsoft.com/office/drawing/2014/main" id="{3F8D1F62-2A9C-441E-B6D5-05E44562485B}"/>
              </a:ext>
            </a:extLst>
          </p:cNvPr>
          <p:cNvSpPr/>
          <p:nvPr/>
        </p:nvSpPr>
        <p:spPr bwMode="gray">
          <a:xfrm flipV="1">
            <a:off x="8728091" y="3850989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93" name="Right Triangle 592">
            <a:extLst>
              <a:ext uri="{FF2B5EF4-FFF2-40B4-BE49-F238E27FC236}">
                <a16:creationId xmlns:a16="http://schemas.microsoft.com/office/drawing/2014/main" id="{114C1A95-27CA-4FFE-B58E-B536C9EDF6AD}"/>
              </a:ext>
            </a:extLst>
          </p:cNvPr>
          <p:cNvSpPr/>
          <p:nvPr/>
        </p:nvSpPr>
        <p:spPr bwMode="gray">
          <a:xfrm>
            <a:off x="8728091" y="4823069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94" name="Right Triangle 593">
            <a:extLst>
              <a:ext uri="{FF2B5EF4-FFF2-40B4-BE49-F238E27FC236}">
                <a16:creationId xmlns:a16="http://schemas.microsoft.com/office/drawing/2014/main" id="{D6FD7AED-8728-49AC-94C2-C029A2F9638E}"/>
              </a:ext>
            </a:extLst>
          </p:cNvPr>
          <p:cNvSpPr/>
          <p:nvPr/>
        </p:nvSpPr>
        <p:spPr bwMode="gray">
          <a:xfrm rot="10800000">
            <a:off x="8728092" y="4823069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95" name="Right Triangle 594">
            <a:extLst>
              <a:ext uri="{FF2B5EF4-FFF2-40B4-BE49-F238E27FC236}">
                <a16:creationId xmlns:a16="http://schemas.microsoft.com/office/drawing/2014/main" id="{0606A9DF-ACC9-4A4C-B675-12B943DC9FCB}"/>
              </a:ext>
            </a:extLst>
          </p:cNvPr>
          <p:cNvSpPr/>
          <p:nvPr/>
        </p:nvSpPr>
        <p:spPr bwMode="gray">
          <a:xfrm>
            <a:off x="8728091" y="2882357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96" name="Right Triangle 595">
            <a:extLst>
              <a:ext uri="{FF2B5EF4-FFF2-40B4-BE49-F238E27FC236}">
                <a16:creationId xmlns:a16="http://schemas.microsoft.com/office/drawing/2014/main" id="{7088B477-E571-4EC6-9B97-7EBBE23A71CA}"/>
              </a:ext>
            </a:extLst>
          </p:cNvPr>
          <p:cNvSpPr/>
          <p:nvPr/>
        </p:nvSpPr>
        <p:spPr bwMode="gray">
          <a:xfrm rot="10800000">
            <a:off x="8728091" y="2882357"/>
            <a:ext cx="971203" cy="971203"/>
          </a:xfrm>
          <a:prstGeom prst="rtTriangle">
            <a:avLst/>
          </a:prstGeom>
          <a:solidFill>
            <a:sysClr val="window" lastClr="FFFFFF">
              <a:alpha val="9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97" name="Right Triangle 596">
            <a:extLst>
              <a:ext uri="{FF2B5EF4-FFF2-40B4-BE49-F238E27FC236}">
                <a16:creationId xmlns:a16="http://schemas.microsoft.com/office/drawing/2014/main" id="{FF332D33-D87E-48D6-81F9-B58461D0FAC0}"/>
              </a:ext>
            </a:extLst>
          </p:cNvPr>
          <p:cNvSpPr/>
          <p:nvPr/>
        </p:nvSpPr>
        <p:spPr bwMode="gray">
          <a:xfrm flipV="1">
            <a:off x="8728091" y="941662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98" name="Right Triangle 597">
            <a:extLst>
              <a:ext uri="{FF2B5EF4-FFF2-40B4-BE49-F238E27FC236}">
                <a16:creationId xmlns:a16="http://schemas.microsoft.com/office/drawing/2014/main" id="{10A4BEDF-822E-493D-8C68-D93DC3A59A95}"/>
              </a:ext>
            </a:extLst>
          </p:cNvPr>
          <p:cNvSpPr/>
          <p:nvPr/>
        </p:nvSpPr>
        <p:spPr bwMode="gray">
          <a:xfrm rot="10800000">
            <a:off x="8728091" y="1913743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99" name="Right Triangle 598">
            <a:extLst>
              <a:ext uri="{FF2B5EF4-FFF2-40B4-BE49-F238E27FC236}">
                <a16:creationId xmlns:a16="http://schemas.microsoft.com/office/drawing/2014/main" id="{721158A8-0A83-4839-AFE5-A2FB46C65CD2}"/>
              </a:ext>
            </a:extLst>
          </p:cNvPr>
          <p:cNvSpPr/>
          <p:nvPr/>
        </p:nvSpPr>
        <p:spPr bwMode="gray">
          <a:xfrm>
            <a:off x="8728091" y="-27163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00" name="Right Triangle 599">
            <a:extLst>
              <a:ext uri="{FF2B5EF4-FFF2-40B4-BE49-F238E27FC236}">
                <a16:creationId xmlns:a16="http://schemas.microsoft.com/office/drawing/2014/main" id="{FCFF0ED6-8CEE-4916-94EA-58287DA44637}"/>
              </a:ext>
            </a:extLst>
          </p:cNvPr>
          <p:cNvSpPr/>
          <p:nvPr/>
        </p:nvSpPr>
        <p:spPr bwMode="gray">
          <a:xfrm rot="10800000">
            <a:off x="8728091" y="-22208"/>
            <a:ext cx="971203" cy="971203"/>
          </a:xfrm>
          <a:prstGeom prst="rtTriangle">
            <a:avLst/>
          </a:prstGeom>
          <a:solidFill>
            <a:sysClr val="window" lastClr="FFFFFF">
              <a:alpha val="1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02" name="Right Triangle 601">
            <a:extLst>
              <a:ext uri="{FF2B5EF4-FFF2-40B4-BE49-F238E27FC236}">
                <a16:creationId xmlns:a16="http://schemas.microsoft.com/office/drawing/2014/main" id="{D4A3D2C0-19E0-484B-A18A-7CF98583F1DA}"/>
              </a:ext>
            </a:extLst>
          </p:cNvPr>
          <p:cNvSpPr/>
          <p:nvPr/>
        </p:nvSpPr>
        <p:spPr bwMode="gray">
          <a:xfrm flipH="1">
            <a:off x="9699295" y="5795355"/>
            <a:ext cx="971203" cy="971203"/>
          </a:xfrm>
          <a:prstGeom prst="rtTriangle">
            <a:avLst/>
          </a:prstGeom>
          <a:solidFill>
            <a:sysClr val="window" lastClr="FFFFFF">
              <a:alpha val="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03" name="Right Triangle 602">
            <a:extLst>
              <a:ext uri="{FF2B5EF4-FFF2-40B4-BE49-F238E27FC236}">
                <a16:creationId xmlns:a16="http://schemas.microsoft.com/office/drawing/2014/main" id="{3DF88E98-26D2-4302-A744-DDA542D17B20}"/>
              </a:ext>
            </a:extLst>
          </p:cNvPr>
          <p:cNvSpPr/>
          <p:nvPr/>
        </p:nvSpPr>
        <p:spPr bwMode="gray">
          <a:xfrm rot="10800000" flipH="1">
            <a:off x="9699296" y="5795355"/>
            <a:ext cx="971203" cy="971203"/>
          </a:xfrm>
          <a:prstGeom prst="rtTriangle">
            <a:avLst/>
          </a:prstGeom>
          <a:solidFill>
            <a:sysClr val="window" lastClr="FFFFFF">
              <a:alpha val="1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04" name="Right Triangle 603">
            <a:extLst>
              <a:ext uri="{FF2B5EF4-FFF2-40B4-BE49-F238E27FC236}">
                <a16:creationId xmlns:a16="http://schemas.microsoft.com/office/drawing/2014/main" id="{93C48F64-3482-4BDB-A108-68D4378FEBEB}"/>
              </a:ext>
            </a:extLst>
          </p:cNvPr>
          <p:cNvSpPr/>
          <p:nvPr/>
        </p:nvSpPr>
        <p:spPr bwMode="gray">
          <a:xfrm flipH="1" flipV="1">
            <a:off x="9699295" y="3850989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05" name="Right Triangle 604">
            <a:extLst>
              <a:ext uri="{FF2B5EF4-FFF2-40B4-BE49-F238E27FC236}">
                <a16:creationId xmlns:a16="http://schemas.microsoft.com/office/drawing/2014/main" id="{ABB07820-1CE7-42A8-9BBE-63EDD698AB21}"/>
              </a:ext>
            </a:extLst>
          </p:cNvPr>
          <p:cNvSpPr/>
          <p:nvPr/>
        </p:nvSpPr>
        <p:spPr bwMode="gray">
          <a:xfrm rot="10800000" flipH="1" flipV="1">
            <a:off x="9699296" y="3850989"/>
            <a:ext cx="971203" cy="971203"/>
          </a:xfrm>
          <a:prstGeom prst="rtTriangle">
            <a:avLst/>
          </a:prstGeom>
          <a:solidFill>
            <a:sysClr val="window" lastClr="FFFFFF">
              <a:alpha val="9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06" name="Right Triangle 605">
            <a:extLst>
              <a:ext uri="{FF2B5EF4-FFF2-40B4-BE49-F238E27FC236}">
                <a16:creationId xmlns:a16="http://schemas.microsoft.com/office/drawing/2014/main" id="{6CEBF25F-D078-409C-878D-434CDD99CD5D}"/>
              </a:ext>
            </a:extLst>
          </p:cNvPr>
          <p:cNvSpPr/>
          <p:nvPr/>
        </p:nvSpPr>
        <p:spPr bwMode="gray">
          <a:xfrm flipH="1">
            <a:off x="9699295" y="4823069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07" name="Right Triangle 606">
            <a:extLst>
              <a:ext uri="{FF2B5EF4-FFF2-40B4-BE49-F238E27FC236}">
                <a16:creationId xmlns:a16="http://schemas.microsoft.com/office/drawing/2014/main" id="{173257F4-F956-4D4B-A1CB-9E6C42F3E7DF}"/>
              </a:ext>
            </a:extLst>
          </p:cNvPr>
          <p:cNvSpPr/>
          <p:nvPr/>
        </p:nvSpPr>
        <p:spPr bwMode="gray">
          <a:xfrm rot="10800000" flipH="1">
            <a:off x="9699295" y="2882357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08" name="Right Triangle 607">
            <a:extLst>
              <a:ext uri="{FF2B5EF4-FFF2-40B4-BE49-F238E27FC236}">
                <a16:creationId xmlns:a16="http://schemas.microsoft.com/office/drawing/2014/main" id="{FCA80B17-8EF0-4269-A5DC-65FC994A07D6}"/>
              </a:ext>
            </a:extLst>
          </p:cNvPr>
          <p:cNvSpPr/>
          <p:nvPr/>
        </p:nvSpPr>
        <p:spPr bwMode="gray">
          <a:xfrm flipH="1" flipV="1">
            <a:off x="9699295" y="941662"/>
            <a:ext cx="971203" cy="971203"/>
          </a:xfrm>
          <a:prstGeom prst="rtTriangle">
            <a:avLst/>
          </a:prstGeom>
          <a:solidFill>
            <a:sysClr val="window" lastClr="FFFFFF">
              <a:alpha val="9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09" name="Right Triangle 608">
            <a:extLst>
              <a:ext uri="{FF2B5EF4-FFF2-40B4-BE49-F238E27FC236}">
                <a16:creationId xmlns:a16="http://schemas.microsoft.com/office/drawing/2014/main" id="{BA93F188-C05D-49BB-9FD7-44F3728C6E90}"/>
              </a:ext>
            </a:extLst>
          </p:cNvPr>
          <p:cNvSpPr/>
          <p:nvPr/>
        </p:nvSpPr>
        <p:spPr bwMode="gray">
          <a:xfrm rot="10800000" flipH="1" flipV="1">
            <a:off x="9699295" y="941662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10" name="Right Triangle 609">
            <a:extLst>
              <a:ext uri="{FF2B5EF4-FFF2-40B4-BE49-F238E27FC236}">
                <a16:creationId xmlns:a16="http://schemas.microsoft.com/office/drawing/2014/main" id="{9710117D-F93E-47A3-8EFB-5CEB246728A9}"/>
              </a:ext>
            </a:extLst>
          </p:cNvPr>
          <p:cNvSpPr/>
          <p:nvPr/>
        </p:nvSpPr>
        <p:spPr bwMode="gray">
          <a:xfrm flipH="1">
            <a:off x="9699295" y="1913743"/>
            <a:ext cx="971203" cy="971203"/>
          </a:xfrm>
          <a:prstGeom prst="rtTriangle">
            <a:avLst/>
          </a:prstGeom>
          <a:solidFill>
            <a:sysClr val="window" lastClr="FFFFFF">
              <a:alpha val="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11" name="Right Triangle 610">
            <a:extLst>
              <a:ext uri="{FF2B5EF4-FFF2-40B4-BE49-F238E27FC236}">
                <a16:creationId xmlns:a16="http://schemas.microsoft.com/office/drawing/2014/main" id="{672F5F86-9AA5-48AC-BD91-3F43EBC6D04F}"/>
              </a:ext>
            </a:extLst>
          </p:cNvPr>
          <p:cNvSpPr/>
          <p:nvPr/>
        </p:nvSpPr>
        <p:spPr bwMode="gray">
          <a:xfrm rot="10800000" flipH="1">
            <a:off x="9699295" y="1913743"/>
            <a:ext cx="971203" cy="971203"/>
          </a:xfrm>
          <a:prstGeom prst="rtTriangle">
            <a:avLst/>
          </a:prstGeom>
          <a:solidFill>
            <a:sysClr val="window" lastClr="FFFFFF">
              <a:alpha val="12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12" name="Right Triangle 611">
            <a:extLst>
              <a:ext uri="{FF2B5EF4-FFF2-40B4-BE49-F238E27FC236}">
                <a16:creationId xmlns:a16="http://schemas.microsoft.com/office/drawing/2014/main" id="{76A36320-41F0-4B98-A447-B0C52DC91416}"/>
              </a:ext>
            </a:extLst>
          </p:cNvPr>
          <p:cNvSpPr/>
          <p:nvPr/>
        </p:nvSpPr>
        <p:spPr bwMode="gray">
          <a:xfrm flipH="1">
            <a:off x="9699295" y="-27163"/>
            <a:ext cx="971203" cy="971203"/>
          </a:xfrm>
          <a:prstGeom prst="rtTriangle">
            <a:avLst/>
          </a:prstGeom>
          <a:solidFill>
            <a:sysClr val="window" lastClr="FFFFFF">
              <a:alpha val="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13" name="Right Triangle 612">
            <a:extLst>
              <a:ext uri="{FF2B5EF4-FFF2-40B4-BE49-F238E27FC236}">
                <a16:creationId xmlns:a16="http://schemas.microsoft.com/office/drawing/2014/main" id="{54040EA7-3181-4C0F-AFA5-EE70CCF6B9E3}"/>
              </a:ext>
            </a:extLst>
          </p:cNvPr>
          <p:cNvSpPr/>
          <p:nvPr/>
        </p:nvSpPr>
        <p:spPr bwMode="gray">
          <a:xfrm rot="10800000" flipH="1">
            <a:off x="9699295" y="-22208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82" name="Freeform: Shape 781">
            <a:extLst>
              <a:ext uri="{FF2B5EF4-FFF2-40B4-BE49-F238E27FC236}">
                <a16:creationId xmlns:a16="http://schemas.microsoft.com/office/drawing/2014/main" id="{B12F08D0-D5A0-4DFF-89E5-169FC6D31EE9}"/>
              </a:ext>
            </a:extLst>
          </p:cNvPr>
          <p:cNvSpPr/>
          <p:nvPr/>
        </p:nvSpPr>
        <p:spPr bwMode="gray">
          <a:xfrm flipH="1">
            <a:off x="11642605" y="942851"/>
            <a:ext cx="2377" cy="1189"/>
          </a:xfrm>
          <a:custGeom>
            <a:avLst/>
            <a:gdLst>
              <a:gd name="connsiteX0" fmla="*/ 1188 w 2377"/>
              <a:gd name="connsiteY0" fmla="*/ 0 h 1189"/>
              <a:gd name="connsiteX1" fmla="*/ 0 w 2377"/>
              <a:gd name="connsiteY1" fmla="*/ 1189 h 1189"/>
              <a:gd name="connsiteX2" fmla="*/ 2377 w 2377"/>
              <a:gd name="connsiteY2" fmla="*/ 1189 h 1189"/>
              <a:gd name="connsiteX3" fmla="*/ 1188 w 2377"/>
              <a:gd name="connsiteY3" fmla="*/ 0 h 1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77" h="1189">
                <a:moveTo>
                  <a:pt x="1188" y="0"/>
                </a:moveTo>
                <a:lnTo>
                  <a:pt x="0" y="1189"/>
                </a:lnTo>
                <a:lnTo>
                  <a:pt x="2377" y="1189"/>
                </a:lnTo>
                <a:lnTo>
                  <a:pt x="1188" y="0"/>
                </a:lnTo>
                <a:close/>
              </a:path>
            </a:pathLst>
          </a:custGeom>
          <a:solidFill>
            <a:sysClr val="window" lastClr="FFFFFF">
              <a:alpha val="1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81" name="Freeform: Shape 780">
            <a:extLst>
              <a:ext uri="{FF2B5EF4-FFF2-40B4-BE49-F238E27FC236}">
                <a16:creationId xmlns:a16="http://schemas.microsoft.com/office/drawing/2014/main" id="{3AB2B29B-B849-46BF-97FE-3C163CD81959}"/>
              </a:ext>
            </a:extLst>
          </p:cNvPr>
          <p:cNvSpPr/>
          <p:nvPr/>
        </p:nvSpPr>
        <p:spPr bwMode="gray">
          <a:xfrm flipH="1">
            <a:off x="11644982" y="944040"/>
            <a:ext cx="550193" cy="550193"/>
          </a:xfrm>
          <a:custGeom>
            <a:avLst/>
            <a:gdLst>
              <a:gd name="connsiteX0" fmla="*/ 550193 w 550193"/>
              <a:gd name="connsiteY0" fmla="*/ 0 h 550193"/>
              <a:gd name="connsiteX1" fmla="*/ 0 w 550193"/>
              <a:gd name="connsiteY1" fmla="*/ 0 h 550193"/>
              <a:gd name="connsiteX2" fmla="*/ 0 w 550193"/>
              <a:gd name="connsiteY2" fmla="*/ 550193 h 550193"/>
              <a:gd name="connsiteX3" fmla="*/ 550193 w 550193"/>
              <a:gd name="connsiteY3" fmla="*/ 0 h 550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0193" h="550193">
                <a:moveTo>
                  <a:pt x="550193" y="0"/>
                </a:moveTo>
                <a:lnTo>
                  <a:pt x="0" y="0"/>
                </a:lnTo>
                <a:lnTo>
                  <a:pt x="0" y="550193"/>
                </a:lnTo>
                <a:lnTo>
                  <a:pt x="550193" y="0"/>
                </a:lnTo>
                <a:close/>
              </a:path>
            </a:pathLst>
          </a:custGeom>
          <a:solidFill>
            <a:sysClr val="window" lastClr="FFFFFF">
              <a:alpha val="1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77" name="Freeform: Shape 776">
            <a:extLst>
              <a:ext uri="{FF2B5EF4-FFF2-40B4-BE49-F238E27FC236}">
                <a16:creationId xmlns:a16="http://schemas.microsoft.com/office/drawing/2014/main" id="{A7B22A32-000A-4BAB-B5C4-7CAF40CF0F0F}"/>
              </a:ext>
            </a:extLst>
          </p:cNvPr>
          <p:cNvSpPr/>
          <p:nvPr/>
        </p:nvSpPr>
        <p:spPr bwMode="gray">
          <a:xfrm flipH="1">
            <a:off x="11642606" y="3852274"/>
            <a:ext cx="2571" cy="1286"/>
          </a:xfrm>
          <a:custGeom>
            <a:avLst/>
            <a:gdLst>
              <a:gd name="connsiteX0" fmla="*/ 1286 w 2571"/>
              <a:gd name="connsiteY0" fmla="*/ 0 h 1286"/>
              <a:gd name="connsiteX1" fmla="*/ 0 w 2571"/>
              <a:gd name="connsiteY1" fmla="*/ 1286 h 1286"/>
              <a:gd name="connsiteX2" fmla="*/ 2571 w 2571"/>
              <a:gd name="connsiteY2" fmla="*/ 1286 h 1286"/>
              <a:gd name="connsiteX3" fmla="*/ 2571 w 2571"/>
              <a:gd name="connsiteY3" fmla="*/ 1285 h 1286"/>
              <a:gd name="connsiteX4" fmla="*/ 1286 w 2571"/>
              <a:gd name="connsiteY4" fmla="*/ 0 h 1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71" h="1286">
                <a:moveTo>
                  <a:pt x="1286" y="0"/>
                </a:moveTo>
                <a:lnTo>
                  <a:pt x="0" y="1286"/>
                </a:lnTo>
                <a:lnTo>
                  <a:pt x="2571" y="1286"/>
                </a:lnTo>
                <a:lnTo>
                  <a:pt x="2571" y="1285"/>
                </a:lnTo>
                <a:lnTo>
                  <a:pt x="1286" y="0"/>
                </a:lnTo>
                <a:close/>
              </a:path>
            </a:pathLst>
          </a:custGeom>
          <a:solidFill>
            <a:sysClr val="window" lastClr="FFFFFF">
              <a:alpha val="1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76" name="Freeform: Shape 775">
            <a:extLst>
              <a:ext uri="{FF2B5EF4-FFF2-40B4-BE49-F238E27FC236}">
                <a16:creationId xmlns:a16="http://schemas.microsoft.com/office/drawing/2014/main" id="{D27DEB13-3665-4799-ADF6-AB82FB081509}"/>
              </a:ext>
            </a:extLst>
          </p:cNvPr>
          <p:cNvSpPr/>
          <p:nvPr/>
        </p:nvSpPr>
        <p:spPr bwMode="gray">
          <a:xfrm flipH="1">
            <a:off x="11645177" y="3853560"/>
            <a:ext cx="549998" cy="549998"/>
          </a:xfrm>
          <a:custGeom>
            <a:avLst/>
            <a:gdLst>
              <a:gd name="connsiteX0" fmla="*/ 549998 w 549998"/>
              <a:gd name="connsiteY0" fmla="*/ 0 h 549998"/>
              <a:gd name="connsiteX1" fmla="*/ 0 w 549998"/>
              <a:gd name="connsiteY1" fmla="*/ 0 h 549998"/>
              <a:gd name="connsiteX2" fmla="*/ 0 w 549998"/>
              <a:gd name="connsiteY2" fmla="*/ 549998 h 549998"/>
              <a:gd name="connsiteX3" fmla="*/ 549998 w 549998"/>
              <a:gd name="connsiteY3" fmla="*/ 0 h 549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9998" h="549998">
                <a:moveTo>
                  <a:pt x="549998" y="0"/>
                </a:moveTo>
                <a:lnTo>
                  <a:pt x="0" y="0"/>
                </a:lnTo>
                <a:lnTo>
                  <a:pt x="0" y="549998"/>
                </a:lnTo>
                <a:lnTo>
                  <a:pt x="549998" y="0"/>
                </a:lnTo>
                <a:close/>
              </a:path>
            </a:pathLst>
          </a:custGeom>
          <a:solidFill>
            <a:sysClr val="window" lastClr="FFFFFF">
              <a:alpha val="1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70" name="Freeform: Shape 769">
            <a:extLst>
              <a:ext uri="{FF2B5EF4-FFF2-40B4-BE49-F238E27FC236}">
                <a16:creationId xmlns:a16="http://schemas.microsoft.com/office/drawing/2014/main" id="{65B04691-30CF-421C-831C-67C2B03EAB1A}"/>
              </a:ext>
            </a:extLst>
          </p:cNvPr>
          <p:cNvSpPr/>
          <p:nvPr/>
        </p:nvSpPr>
        <p:spPr bwMode="gray">
          <a:xfrm flipH="1">
            <a:off x="11643794" y="391470"/>
            <a:ext cx="551381" cy="552570"/>
          </a:xfrm>
          <a:custGeom>
            <a:avLst/>
            <a:gdLst>
              <a:gd name="connsiteX0" fmla="*/ 0 w 551381"/>
              <a:gd name="connsiteY0" fmla="*/ 0 h 552570"/>
              <a:gd name="connsiteX1" fmla="*/ 0 w 551381"/>
              <a:gd name="connsiteY1" fmla="*/ 552570 h 552570"/>
              <a:gd name="connsiteX2" fmla="*/ 550193 w 551381"/>
              <a:gd name="connsiteY2" fmla="*/ 552570 h 552570"/>
              <a:gd name="connsiteX3" fmla="*/ 551381 w 551381"/>
              <a:gd name="connsiteY3" fmla="*/ 551381 h 552570"/>
              <a:gd name="connsiteX4" fmla="*/ 0 w 551381"/>
              <a:gd name="connsiteY4" fmla="*/ 0 h 552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381" h="552570">
                <a:moveTo>
                  <a:pt x="0" y="0"/>
                </a:moveTo>
                <a:lnTo>
                  <a:pt x="0" y="552570"/>
                </a:lnTo>
                <a:lnTo>
                  <a:pt x="550193" y="552570"/>
                </a:lnTo>
                <a:lnTo>
                  <a:pt x="551381" y="551381"/>
                </a:lnTo>
                <a:lnTo>
                  <a:pt x="0" y="0"/>
                </a:lnTo>
                <a:close/>
              </a:path>
            </a:pathLst>
          </a:custGeom>
          <a:solidFill>
            <a:sysClr val="window" lastClr="FFFFFF">
              <a:alpha val="1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69" name="Freeform: Shape 768">
            <a:extLst>
              <a:ext uri="{FF2B5EF4-FFF2-40B4-BE49-F238E27FC236}">
                <a16:creationId xmlns:a16="http://schemas.microsoft.com/office/drawing/2014/main" id="{6DB3C075-8135-4F90-AA2E-6FB264F5FD17}"/>
              </a:ext>
            </a:extLst>
          </p:cNvPr>
          <p:cNvSpPr/>
          <p:nvPr/>
        </p:nvSpPr>
        <p:spPr bwMode="gray">
          <a:xfrm flipH="1">
            <a:off x="11642605" y="941663"/>
            <a:ext cx="1189" cy="2377"/>
          </a:xfrm>
          <a:custGeom>
            <a:avLst/>
            <a:gdLst>
              <a:gd name="connsiteX0" fmla="*/ 1189 w 1189"/>
              <a:gd name="connsiteY0" fmla="*/ 0 h 2377"/>
              <a:gd name="connsiteX1" fmla="*/ 0 w 1189"/>
              <a:gd name="connsiteY1" fmla="*/ 1188 h 2377"/>
              <a:gd name="connsiteX2" fmla="*/ 1189 w 1189"/>
              <a:gd name="connsiteY2" fmla="*/ 2377 h 2377"/>
              <a:gd name="connsiteX3" fmla="*/ 1189 w 1189"/>
              <a:gd name="connsiteY3" fmla="*/ 0 h 2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89" h="2377">
                <a:moveTo>
                  <a:pt x="1189" y="0"/>
                </a:moveTo>
                <a:lnTo>
                  <a:pt x="0" y="1188"/>
                </a:lnTo>
                <a:lnTo>
                  <a:pt x="1189" y="2377"/>
                </a:lnTo>
                <a:lnTo>
                  <a:pt x="1189" y="0"/>
                </a:lnTo>
                <a:close/>
              </a:path>
            </a:pathLst>
          </a:custGeom>
          <a:solidFill>
            <a:sysClr val="window" lastClr="FFFFFF">
              <a:alpha val="1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68" name="Freeform: Shape 767">
            <a:extLst>
              <a:ext uri="{FF2B5EF4-FFF2-40B4-BE49-F238E27FC236}">
                <a16:creationId xmlns:a16="http://schemas.microsoft.com/office/drawing/2014/main" id="{ED1D2DE8-6CA3-450B-A264-9A1A84AB0BBD}"/>
              </a:ext>
            </a:extLst>
          </p:cNvPr>
          <p:cNvSpPr/>
          <p:nvPr/>
        </p:nvSpPr>
        <p:spPr bwMode="gray">
          <a:xfrm flipH="1">
            <a:off x="11642605" y="944040"/>
            <a:ext cx="552570" cy="968826"/>
          </a:xfrm>
          <a:custGeom>
            <a:avLst/>
            <a:gdLst>
              <a:gd name="connsiteX0" fmla="*/ 552570 w 552570"/>
              <a:gd name="connsiteY0" fmla="*/ 0 h 968826"/>
              <a:gd name="connsiteX1" fmla="*/ 550193 w 552570"/>
              <a:gd name="connsiteY1" fmla="*/ 0 h 968826"/>
              <a:gd name="connsiteX2" fmla="*/ 0 w 552570"/>
              <a:gd name="connsiteY2" fmla="*/ 550193 h 968826"/>
              <a:gd name="connsiteX3" fmla="*/ 0 w 552570"/>
              <a:gd name="connsiteY3" fmla="*/ 968826 h 968826"/>
              <a:gd name="connsiteX4" fmla="*/ 552570 w 552570"/>
              <a:gd name="connsiteY4" fmla="*/ 968826 h 968826"/>
              <a:gd name="connsiteX5" fmla="*/ 552570 w 552570"/>
              <a:gd name="connsiteY5" fmla="*/ 0 h 968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2570" h="968826">
                <a:moveTo>
                  <a:pt x="552570" y="0"/>
                </a:moveTo>
                <a:lnTo>
                  <a:pt x="550193" y="0"/>
                </a:lnTo>
                <a:lnTo>
                  <a:pt x="0" y="550193"/>
                </a:lnTo>
                <a:lnTo>
                  <a:pt x="0" y="968826"/>
                </a:lnTo>
                <a:lnTo>
                  <a:pt x="552570" y="968826"/>
                </a:lnTo>
                <a:lnTo>
                  <a:pt x="552570" y="0"/>
                </a:lnTo>
                <a:close/>
              </a:path>
            </a:pathLst>
          </a:custGeom>
          <a:solidFill>
            <a:sysClr val="window" lastClr="FFFFFF">
              <a:alpha val="1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67" name="Freeform: Shape 766">
            <a:extLst>
              <a:ext uri="{FF2B5EF4-FFF2-40B4-BE49-F238E27FC236}">
                <a16:creationId xmlns:a16="http://schemas.microsoft.com/office/drawing/2014/main" id="{CB2C237D-07A4-45F6-BC8A-33DCB72C3FD5}"/>
              </a:ext>
            </a:extLst>
          </p:cNvPr>
          <p:cNvSpPr/>
          <p:nvPr/>
        </p:nvSpPr>
        <p:spPr bwMode="gray">
          <a:xfrm flipH="1">
            <a:off x="11642605" y="2332376"/>
            <a:ext cx="552570" cy="552570"/>
          </a:xfrm>
          <a:custGeom>
            <a:avLst/>
            <a:gdLst>
              <a:gd name="connsiteX0" fmla="*/ 0 w 552570"/>
              <a:gd name="connsiteY0" fmla="*/ 0 h 552570"/>
              <a:gd name="connsiteX1" fmla="*/ 0 w 552570"/>
              <a:gd name="connsiteY1" fmla="*/ 552570 h 552570"/>
              <a:gd name="connsiteX2" fmla="*/ 552570 w 552570"/>
              <a:gd name="connsiteY2" fmla="*/ 552570 h 552570"/>
              <a:gd name="connsiteX3" fmla="*/ 0 w 552570"/>
              <a:gd name="connsiteY3" fmla="*/ 0 h 552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2570" h="552570">
                <a:moveTo>
                  <a:pt x="0" y="0"/>
                </a:moveTo>
                <a:lnTo>
                  <a:pt x="0" y="552570"/>
                </a:lnTo>
                <a:lnTo>
                  <a:pt x="552570" y="552570"/>
                </a:lnTo>
                <a:lnTo>
                  <a:pt x="0" y="0"/>
                </a:lnTo>
                <a:close/>
              </a:path>
            </a:pathLst>
          </a:custGeom>
          <a:solidFill>
            <a:sysClr val="window" lastClr="FFFFFF">
              <a:alpha val="1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65" name="Freeform: Shape 764">
            <a:extLst>
              <a:ext uri="{FF2B5EF4-FFF2-40B4-BE49-F238E27FC236}">
                <a16:creationId xmlns:a16="http://schemas.microsoft.com/office/drawing/2014/main" id="{F832255B-5F23-40E1-91D2-B0B51FA45EAE}"/>
              </a:ext>
            </a:extLst>
          </p:cNvPr>
          <p:cNvSpPr/>
          <p:nvPr/>
        </p:nvSpPr>
        <p:spPr bwMode="gray">
          <a:xfrm flipH="1">
            <a:off x="11643891" y="3300990"/>
            <a:ext cx="551284" cy="552570"/>
          </a:xfrm>
          <a:custGeom>
            <a:avLst/>
            <a:gdLst>
              <a:gd name="connsiteX0" fmla="*/ 0 w 551284"/>
              <a:gd name="connsiteY0" fmla="*/ 0 h 552570"/>
              <a:gd name="connsiteX1" fmla="*/ 0 w 551284"/>
              <a:gd name="connsiteY1" fmla="*/ 552570 h 552570"/>
              <a:gd name="connsiteX2" fmla="*/ 549998 w 551284"/>
              <a:gd name="connsiteY2" fmla="*/ 552570 h 552570"/>
              <a:gd name="connsiteX3" fmla="*/ 551284 w 551284"/>
              <a:gd name="connsiteY3" fmla="*/ 551284 h 552570"/>
              <a:gd name="connsiteX4" fmla="*/ 0 w 551284"/>
              <a:gd name="connsiteY4" fmla="*/ 0 h 552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284" h="552570">
                <a:moveTo>
                  <a:pt x="0" y="0"/>
                </a:moveTo>
                <a:lnTo>
                  <a:pt x="0" y="552570"/>
                </a:lnTo>
                <a:lnTo>
                  <a:pt x="549998" y="552570"/>
                </a:lnTo>
                <a:lnTo>
                  <a:pt x="551284" y="551284"/>
                </a:lnTo>
                <a:lnTo>
                  <a:pt x="0" y="0"/>
                </a:lnTo>
                <a:close/>
              </a:path>
            </a:pathLst>
          </a:custGeom>
          <a:solidFill>
            <a:sysClr val="window" lastClr="FFFFFF">
              <a:alpha val="1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64" name="Freeform: Shape 763">
            <a:extLst>
              <a:ext uri="{FF2B5EF4-FFF2-40B4-BE49-F238E27FC236}">
                <a16:creationId xmlns:a16="http://schemas.microsoft.com/office/drawing/2014/main" id="{9EDE2D83-2AB6-4E22-AB2E-EC0582BCCA8B}"/>
              </a:ext>
            </a:extLst>
          </p:cNvPr>
          <p:cNvSpPr/>
          <p:nvPr/>
        </p:nvSpPr>
        <p:spPr bwMode="gray">
          <a:xfrm flipH="1">
            <a:off x="11642606" y="3850989"/>
            <a:ext cx="1285" cy="2570"/>
          </a:xfrm>
          <a:custGeom>
            <a:avLst/>
            <a:gdLst>
              <a:gd name="connsiteX0" fmla="*/ 1285 w 1285"/>
              <a:gd name="connsiteY0" fmla="*/ 0 h 2570"/>
              <a:gd name="connsiteX1" fmla="*/ 0 w 1285"/>
              <a:gd name="connsiteY1" fmla="*/ 1285 h 2570"/>
              <a:gd name="connsiteX2" fmla="*/ 1285 w 1285"/>
              <a:gd name="connsiteY2" fmla="*/ 2570 h 2570"/>
              <a:gd name="connsiteX3" fmla="*/ 1285 w 1285"/>
              <a:gd name="connsiteY3" fmla="*/ 0 h 2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5" h="2570">
                <a:moveTo>
                  <a:pt x="1285" y="0"/>
                </a:moveTo>
                <a:lnTo>
                  <a:pt x="0" y="1285"/>
                </a:lnTo>
                <a:lnTo>
                  <a:pt x="1285" y="2570"/>
                </a:lnTo>
                <a:lnTo>
                  <a:pt x="1285" y="0"/>
                </a:lnTo>
                <a:close/>
              </a:path>
            </a:pathLst>
          </a:custGeom>
          <a:solidFill>
            <a:sysClr val="window" lastClr="FFFFFF">
              <a:alpha val="1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63" name="Freeform: Shape 762">
            <a:extLst>
              <a:ext uri="{FF2B5EF4-FFF2-40B4-BE49-F238E27FC236}">
                <a16:creationId xmlns:a16="http://schemas.microsoft.com/office/drawing/2014/main" id="{B116261A-C69F-45CE-B83B-F7707BB0F65C}"/>
              </a:ext>
            </a:extLst>
          </p:cNvPr>
          <p:cNvSpPr/>
          <p:nvPr/>
        </p:nvSpPr>
        <p:spPr bwMode="gray">
          <a:xfrm flipH="1">
            <a:off x="11642606" y="3853560"/>
            <a:ext cx="552569" cy="968632"/>
          </a:xfrm>
          <a:custGeom>
            <a:avLst/>
            <a:gdLst>
              <a:gd name="connsiteX0" fmla="*/ 552569 w 552569"/>
              <a:gd name="connsiteY0" fmla="*/ 0 h 968632"/>
              <a:gd name="connsiteX1" fmla="*/ 549998 w 552569"/>
              <a:gd name="connsiteY1" fmla="*/ 0 h 968632"/>
              <a:gd name="connsiteX2" fmla="*/ 0 w 552569"/>
              <a:gd name="connsiteY2" fmla="*/ 549998 h 968632"/>
              <a:gd name="connsiteX3" fmla="*/ 0 w 552569"/>
              <a:gd name="connsiteY3" fmla="*/ 968632 h 968632"/>
              <a:gd name="connsiteX4" fmla="*/ 552569 w 552569"/>
              <a:gd name="connsiteY4" fmla="*/ 968632 h 968632"/>
              <a:gd name="connsiteX5" fmla="*/ 552569 w 552569"/>
              <a:gd name="connsiteY5" fmla="*/ 0 h 96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2569" h="968632">
                <a:moveTo>
                  <a:pt x="552569" y="0"/>
                </a:moveTo>
                <a:lnTo>
                  <a:pt x="549998" y="0"/>
                </a:lnTo>
                <a:lnTo>
                  <a:pt x="0" y="549998"/>
                </a:lnTo>
                <a:lnTo>
                  <a:pt x="0" y="968632"/>
                </a:lnTo>
                <a:lnTo>
                  <a:pt x="552569" y="968632"/>
                </a:lnTo>
                <a:lnTo>
                  <a:pt x="552569" y="0"/>
                </a:lnTo>
                <a:close/>
              </a:path>
            </a:pathLst>
          </a:custGeom>
          <a:solidFill>
            <a:sysClr val="window" lastClr="FFFFFF">
              <a:alpha val="1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50" name="Freeform: Shape 749">
            <a:extLst>
              <a:ext uri="{FF2B5EF4-FFF2-40B4-BE49-F238E27FC236}">
                <a16:creationId xmlns:a16="http://schemas.microsoft.com/office/drawing/2014/main" id="{69E776B9-D5C7-4DEC-8498-132F5041A4C3}"/>
              </a:ext>
            </a:extLst>
          </p:cNvPr>
          <p:cNvSpPr/>
          <p:nvPr/>
        </p:nvSpPr>
        <p:spPr bwMode="gray">
          <a:xfrm flipH="1">
            <a:off x="11642606" y="4823069"/>
            <a:ext cx="552569" cy="971203"/>
          </a:xfrm>
          <a:custGeom>
            <a:avLst/>
            <a:gdLst>
              <a:gd name="connsiteX0" fmla="*/ 552569 w 552569"/>
              <a:gd name="connsiteY0" fmla="*/ 0 h 971203"/>
              <a:gd name="connsiteX1" fmla="*/ 0 w 552569"/>
              <a:gd name="connsiteY1" fmla="*/ 0 h 971203"/>
              <a:gd name="connsiteX2" fmla="*/ 0 w 552569"/>
              <a:gd name="connsiteY2" fmla="*/ 418634 h 971203"/>
              <a:gd name="connsiteX3" fmla="*/ 552569 w 552569"/>
              <a:gd name="connsiteY3" fmla="*/ 971203 h 971203"/>
              <a:gd name="connsiteX4" fmla="*/ 552569 w 552569"/>
              <a:gd name="connsiteY4" fmla="*/ 0 h 971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2569" h="971203">
                <a:moveTo>
                  <a:pt x="552569" y="0"/>
                </a:moveTo>
                <a:lnTo>
                  <a:pt x="0" y="0"/>
                </a:lnTo>
                <a:lnTo>
                  <a:pt x="0" y="418634"/>
                </a:lnTo>
                <a:lnTo>
                  <a:pt x="552569" y="971203"/>
                </a:lnTo>
                <a:lnTo>
                  <a:pt x="552569" y="0"/>
                </a:lnTo>
                <a:close/>
              </a:path>
            </a:pathLst>
          </a:custGeom>
          <a:solidFill>
            <a:sysClr val="window" lastClr="FFFFFF">
              <a:alpha val="1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36" name="Freeform: Shape 735">
            <a:extLst>
              <a:ext uri="{FF2B5EF4-FFF2-40B4-BE49-F238E27FC236}">
                <a16:creationId xmlns:a16="http://schemas.microsoft.com/office/drawing/2014/main" id="{9E3F8C95-F194-43DA-AE72-267A2A96A623}"/>
              </a:ext>
            </a:extLst>
          </p:cNvPr>
          <p:cNvSpPr/>
          <p:nvPr/>
        </p:nvSpPr>
        <p:spPr bwMode="gray">
          <a:xfrm flipH="1">
            <a:off x="11642605" y="6213988"/>
            <a:ext cx="552570" cy="552570"/>
          </a:xfrm>
          <a:custGeom>
            <a:avLst/>
            <a:gdLst>
              <a:gd name="connsiteX0" fmla="*/ 0 w 552570"/>
              <a:gd name="connsiteY0" fmla="*/ 0 h 552570"/>
              <a:gd name="connsiteX1" fmla="*/ 0 w 552570"/>
              <a:gd name="connsiteY1" fmla="*/ 552570 h 552570"/>
              <a:gd name="connsiteX2" fmla="*/ 552570 w 552570"/>
              <a:gd name="connsiteY2" fmla="*/ 552570 h 552570"/>
              <a:gd name="connsiteX3" fmla="*/ 0 w 552570"/>
              <a:gd name="connsiteY3" fmla="*/ 0 h 552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2570" h="552570">
                <a:moveTo>
                  <a:pt x="0" y="0"/>
                </a:moveTo>
                <a:lnTo>
                  <a:pt x="0" y="552570"/>
                </a:lnTo>
                <a:lnTo>
                  <a:pt x="552570" y="552570"/>
                </a:lnTo>
                <a:lnTo>
                  <a:pt x="0" y="0"/>
                </a:lnTo>
                <a:close/>
              </a:path>
            </a:pathLst>
          </a:custGeom>
          <a:solidFill>
            <a:sysClr val="window" lastClr="FFFFFF">
              <a:alpha val="1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24" name="Right Triangle 623">
            <a:extLst>
              <a:ext uri="{FF2B5EF4-FFF2-40B4-BE49-F238E27FC236}">
                <a16:creationId xmlns:a16="http://schemas.microsoft.com/office/drawing/2014/main" id="{D190A99F-1AD8-4B1A-A77B-A6C1192D9C83}"/>
              </a:ext>
            </a:extLst>
          </p:cNvPr>
          <p:cNvSpPr/>
          <p:nvPr/>
        </p:nvSpPr>
        <p:spPr bwMode="gray">
          <a:xfrm>
            <a:off x="10670951" y="5795355"/>
            <a:ext cx="971203" cy="971203"/>
          </a:xfrm>
          <a:prstGeom prst="rtTriangle">
            <a:avLst/>
          </a:prstGeom>
          <a:solidFill>
            <a:sysClr val="window" lastClr="FFFFFF">
              <a:alpha val="9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25" name="Right Triangle 624">
            <a:extLst>
              <a:ext uri="{FF2B5EF4-FFF2-40B4-BE49-F238E27FC236}">
                <a16:creationId xmlns:a16="http://schemas.microsoft.com/office/drawing/2014/main" id="{B7D5D60B-1736-4EA6-BD19-2A34EAC3633E}"/>
              </a:ext>
            </a:extLst>
          </p:cNvPr>
          <p:cNvSpPr/>
          <p:nvPr/>
        </p:nvSpPr>
        <p:spPr bwMode="gray">
          <a:xfrm rot="10800000">
            <a:off x="10670952" y="5795355"/>
            <a:ext cx="971203" cy="971203"/>
          </a:xfrm>
          <a:prstGeom prst="rtTriangle">
            <a:avLst/>
          </a:prstGeom>
          <a:solidFill>
            <a:sysClr val="window" lastClr="FFFFFF">
              <a:alpha val="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26" name="Right Triangle 625">
            <a:extLst>
              <a:ext uri="{FF2B5EF4-FFF2-40B4-BE49-F238E27FC236}">
                <a16:creationId xmlns:a16="http://schemas.microsoft.com/office/drawing/2014/main" id="{C0B21947-8356-4D27-86FE-A3FAF15B9A8F}"/>
              </a:ext>
            </a:extLst>
          </p:cNvPr>
          <p:cNvSpPr/>
          <p:nvPr/>
        </p:nvSpPr>
        <p:spPr bwMode="gray">
          <a:xfrm flipV="1">
            <a:off x="10670951" y="3850989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27" name="Right Triangle 626">
            <a:extLst>
              <a:ext uri="{FF2B5EF4-FFF2-40B4-BE49-F238E27FC236}">
                <a16:creationId xmlns:a16="http://schemas.microsoft.com/office/drawing/2014/main" id="{2A3D7ECB-5C74-4571-81EF-FF06BB6BDF32}"/>
              </a:ext>
            </a:extLst>
          </p:cNvPr>
          <p:cNvSpPr/>
          <p:nvPr/>
        </p:nvSpPr>
        <p:spPr bwMode="gray">
          <a:xfrm rot="10800000" flipV="1">
            <a:off x="10670952" y="3850989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28" name="Right Triangle 627">
            <a:extLst>
              <a:ext uri="{FF2B5EF4-FFF2-40B4-BE49-F238E27FC236}">
                <a16:creationId xmlns:a16="http://schemas.microsoft.com/office/drawing/2014/main" id="{4DAAA567-2CC2-4524-BEBA-277A36E5E0A4}"/>
              </a:ext>
            </a:extLst>
          </p:cNvPr>
          <p:cNvSpPr/>
          <p:nvPr/>
        </p:nvSpPr>
        <p:spPr bwMode="gray">
          <a:xfrm rot="10800000">
            <a:off x="10670952" y="4823069"/>
            <a:ext cx="971203" cy="971203"/>
          </a:xfrm>
          <a:prstGeom prst="rtTriangle">
            <a:avLst/>
          </a:prstGeom>
          <a:solidFill>
            <a:sysClr val="window" lastClr="FFFFFF">
              <a:alpha val="10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29" name="Right Triangle 628">
            <a:extLst>
              <a:ext uri="{FF2B5EF4-FFF2-40B4-BE49-F238E27FC236}">
                <a16:creationId xmlns:a16="http://schemas.microsoft.com/office/drawing/2014/main" id="{4D18EDF7-15D0-4830-95A5-56E121645B88}"/>
              </a:ext>
            </a:extLst>
          </p:cNvPr>
          <p:cNvSpPr/>
          <p:nvPr/>
        </p:nvSpPr>
        <p:spPr bwMode="gray">
          <a:xfrm>
            <a:off x="10670951" y="2882357"/>
            <a:ext cx="971203" cy="971203"/>
          </a:xfrm>
          <a:prstGeom prst="rtTriangle">
            <a:avLst/>
          </a:prstGeom>
          <a:solidFill>
            <a:sysClr val="window" lastClr="FFFFFF">
              <a:alpha val="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30" name="Right Triangle 629">
            <a:extLst>
              <a:ext uri="{FF2B5EF4-FFF2-40B4-BE49-F238E27FC236}">
                <a16:creationId xmlns:a16="http://schemas.microsoft.com/office/drawing/2014/main" id="{C1709A9A-D5FA-428D-B46E-9207AE56C3D4}"/>
              </a:ext>
            </a:extLst>
          </p:cNvPr>
          <p:cNvSpPr/>
          <p:nvPr/>
        </p:nvSpPr>
        <p:spPr bwMode="gray">
          <a:xfrm rot="10800000">
            <a:off x="10670951" y="2882357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31" name="Right Triangle 630">
            <a:extLst>
              <a:ext uri="{FF2B5EF4-FFF2-40B4-BE49-F238E27FC236}">
                <a16:creationId xmlns:a16="http://schemas.microsoft.com/office/drawing/2014/main" id="{31AD2623-245F-4492-B275-854D3C61A6B9}"/>
              </a:ext>
            </a:extLst>
          </p:cNvPr>
          <p:cNvSpPr/>
          <p:nvPr/>
        </p:nvSpPr>
        <p:spPr bwMode="gray">
          <a:xfrm flipV="1">
            <a:off x="10670951" y="941662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32" name="Right Triangle 631">
            <a:extLst>
              <a:ext uri="{FF2B5EF4-FFF2-40B4-BE49-F238E27FC236}">
                <a16:creationId xmlns:a16="http://schemas.microsoft.com/office/drawing/2014/main" id="{EFEA176B-48A7-4A95-B09A-4B02456802B6}"/>
              </a:ext>
            </a:extLst>
          </p:cNvPr>
          <p:cNvSpPr/>
          <p:nvPr/>
        </p:nvSpPr>
        <p:spPr bwMode="gray">
          <a:xfrm>
            <a:off x="10670951" y="1913743"/>
            <a:ext cx="971203" cy="971203"/>
          </a:xfrm>
          <a:prstGeom prst="rtTriangle">
            <a:avLst/>
          </a:prstGeom>
          <a:solidFill>
            <a:sysClr val="window" lastClr="FFFFFF">
              <a:alpha val="1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33" name="Right Triangle 632">
            <a:extLst>
              <a:ext uri="{FF2B5EF4-FFF2-40B4-BE49-F238E27FC236}">
                <a16:creationId xmlns:a16="http://schemas.microsoft.com/office/drawing/2014/main" id="{ADED2148-7B15-4EFC-AB88-C0CED1BD7797}"/>
              </a:ext>
            </a:extLst>
          </p:cNvPr>
          <p:cNvSpPr/>
          <p:nvPr/>
        </p:nvSpPr>
        <p:spPr bwMode="gray">
          <a:xfrm rot="10800000">
            <a:off x="10670951" y="1913743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34" name="Right Triangle 633">
            <a:extLst>
              <a:ext uri="{FF2B5EF4-FFF2-40B4-BE49-F238E27FC236}">
                <a16:creationId xmlns:a16="http://schemas.microsoft.com/office/drawing/2014/main" id="{4ECC73D2-A19A-462D-A54B-86E9BFCCCD4F}"/>
              </a:ext>
            </a:extLst>
          </p:cNvPr>
          <p:cNvSpPr/>
          <p:nvPr/>
        </p:nvSpPr>
        <p:spPr bwMode="gray">
          <a:xfrm>
            <a:off x="10670951" y="-27163"/>
            <a:ext cx="971203" cy="971203"/>
          </a:xfrm>
          <a:prstGeom prst="rtTriangle">
            <a:avLst/>
          </a:prstGeom>
          <a:solidFill>
            <a:sysClr val="window" lastClr="FFFFFF">
              <a:alpha val="12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35" name="Right Triangle 634">
            <a:extLst>
              <a:ext uri="{FF2B5EF4-FFF2-40B4-BE49-F238E27FC236}">
                <a16:creationId xmlns:a16="http://schemas.microsoft.com/office/drawing/2014/main" id="{8A39A062-7C83-4669-9226-B79D9454814F}"/>
              </a:ext>
            </a:extLst>
          </p:cNvPr>
          <p:cNvSpPr/>
          <p:nvPr/>
        </p:nvSpPr>
        <p:spPr bwMode="gray">
          <a:xfrm rot="10800000">
            <a:off x="10670951" y="-22208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38" name="Right Triangle 637">
            <a:extLst>
              <a:ext uri="{FF2B5EF4-FFF2-40B4-BE49-F238E27FC236}">
                <a16:creationId xmlns:a16="http://schemas.microsoft.com/office/drawing/2014/main" id="{72F437B1-A514-4D17-B127-40A1008E6944}"/>
              </a:ext>
            </a:extLst>
          </p:cNvPr>
          <p:cNvSpPr/>
          <p:nvPr/>
        </p:nvSpPr>
        <p:spPr bwMode="gray">
          <a:xfrm>
            <a:off x="4846200" y="5795355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39" name="Right Triangle 638">
            <a:extLst>
              <a:ext uri="{FF2B5EF4-FFF2-40B4-BE49-F238E27FC236}">
                <a16:creationId xmlns:a16="http://schemas.microsoft.com/office/drawing/2014/main" id="{BAFE1D2F-C9E7-4490-B98B-E242819B4E88}"/>
              </a:ext>
            </a:extLst>
          </p:cNvPr>
          <p:cNvSpPr/>
          <p:nvPr/>
        </p:nvSpPr>
        <p:spPr bwMode="gray">
          <a:xfrm flipV="1">
            <a:off x="4846200" y="3850989"/>
            <a:ext cx="971203" cy="971203"/>
          </a:xfrm>
          <a:prstGeom prst="rtTriangle">
            <a:avLst/>
          </a:prstGeom>
          <a:solidFill>
            <a:sysClr val="window" lastClr="FFFFFF">
              <a:alpha val="22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40" name="Right Triangle 639">
            <a:extLst>
              <a:ext uri="{FF2B5EF4-FFF2-40B4-BE49-F238E27FC236}">
                <a16:creationId xmlns:a16="http://schemas.microsoft.com/office/drawing/2014/main" id="{3E10EC6E-EC05-4F5F-8706-CD496181FAB9}"/>
              </a:ext>
            </a:extLst>
          </p:cNvPr>
          <p:cNvSpPr/>
          <p:nvPr/>
        </p:nvSpPr>
        <p:spPr bwMode="gray">
          <a:xfrm rot="10800000" flipV="1">
            <a:off x="4846201" y="3850989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41" name="Right Triangle 640">
            <a:extLst>
              <a:ext uri="{FF2B5EF4-FFF2-40B4-BE49-F238E27FC236}">
                <a16:creationId xmlns:a16="http://schemas.microsoft.com/office/drawing/2014/main" id="{65338E3E-121C-405A-A343-75BE2348336F}"/>
              </a:ext>
            </a:extLst>
          </p:cNvPr>
          <p:cNvSpPr/>
          <p:nvPr/>
        </p:nvSpPr>
        <p:spPr bwMode="gray">
          <a:xfrm>
            <a:off x="4846200" y="4823069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42" name="Right Triangle 641">
            <a:extLst>
              <a:ext uri="{FF2B5EF4-FFF2-40B4-BE49-F238E27FC236}">
                <a16:creationId xmlns:a16="http://schemas.microsoft.com/office/drawing/2014/main" id="{7B25D828-A849-4581-936F-B83B8C62D7FD}"/>
              </a:ext>
            </a:extLst>
          </p:cNvPr>
          <p:cNvSpPr/>
          <p:nvPr/>
        </p:nvSpPr>
        <p:spPr bwMode="gray">
          <a:xfrm rot="10800000">
            <a:off x="4846201" y="4823069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43" name="Right Triangle 642">
            <a:extLst>
              <a:ext uri="{FF2B5EF4-FFF2-40B4-BE49-F238E27FC236}">
                <a16:creationId xmlns:a16="http://schemas.microsoft.com/office/drawing/2014/main" id="{6AFF7020-037C-45BB-973B-A869544DAFA3}"/>
              </a:ext>
            </a:extLst>
          </p:cNvPr>
          <p:cNvSpPr/>
          <p:nvPr/>
        </p:nvSpPr>
        <p:spPr bwMode="gray">
          <a:xfrm>
            <a:off x="4846200" y="2882357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44" name="Right Triangle 643">
            <a:extLst>
              <a:ext uri="{FF2B5EF4-FFF2-40B4-BE49-F238E27FC236}">
                <a16:creationId xmlns:a16="http://schemas.microsoft.com/office/drawing/2014/main" id="{93CC3375-7EE1-4993-A427-3BDBF9554C7E}"/>
              </a:ext>
            </a:extLst>
          </p:cNvPr>
          <p:cNvSpPr/>
          <p:nvPr/>
        </p:nvSpPr>
        <p:spPr bwMode="gray">
          <a:xfrm rot="10800000">
            <a:off x="4846201" y="2882357"/>
            <a:ext cx="971203" cy="971203"/>
          </a:xfrm>
          <a:prstGeom prst="rtTriangle">
            <a:avLst/>
          </a:prstGeom>
          <a:solidFill>
            <a:sysClr val="window" lastClr="FFFFFF">
              <a:alpha val="1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45" name="Right Triangle 644">
            <a:extLst>
              <a:ext uri="{FF2B5EF4-FFF2-40B4-BE49-F238E27FC236}">
                <a16:creationId xmlns:a16="http://schemas.microsoft.com/office/drawing/2014/main" id="{73360317-2D5C-42CA-9E6C-6AE0275B244D}"/>
              </a:ext>
            </a:extLst>
          </p:cNvPr>
          <p:cNvSpPr/>
          <p:nvPr/>
        </p:nvSpPr>
        <p:spPr bwMode="gray">
          <a:xfrm flipV="1">
            <a:off x="4846200" y="941662"/>
            <a:ext cx="971203" cy="971203"/>
          </a:xfrm>
          <a:prstGeom prst="rtTriangle">
            <a:avLst/>
          </a:prstGeom>
          <a:solidFill>
            <a:sysClr val="window" lastClr="FFFFFF">
              <a:alpha val="22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46" name="Right Triangle 645">
            <a:extLst>
              <a:ext uri="{FF2B5EF4-FFF2-40B4-BE49-F238E27FC236}">
                <a16:creationId xmlns:a16="http://schemas.microsoft.com/office/drawing/2014/main" id="{0F6D717C-C3A4-4884-B059-962B2F6A2412}"/>
              </a:ext>
            </a:extLst>
          </p:cNvPr>
          <p:cNvSpPr/>
          <p:nvPr/>
        </p:nvSpPr>
        <p:spPr bwMode="gray">
          <a:xfrm rot="10800000" flipV="1">
            <a:off x="4846201" y="941662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47" name="Right Triangle 646">
            <a:extLst>
              <a:ext uri="{FF2B5EF4-FFF2-40B4-BE49-F238E27FC236}">
                <a16:creationId xmlns:a16="http://schemas.microsoft.com/office/drawing/2014/main" id="{29ED4F58-E0F8-45D3-92C8-DE4BFA539A27}"/>
              </a:ext>
            </a:extLst>
          </p:cNvPr>
          <p:cNvSpPr/>
          <p:nvPr/>
        </p:nvSpPr>
        <p:spPr bwMode="gray">
          <a:xfrm>
            <a:off x="4846200" y="1906998"/>
            <a:ext cx="971203" cy="971203"/>
          </a:xfrm>
          <a:prstGeom prst="rtTriangle">
            <a:avLst/>
          </a:prstGeom>
          <a:solidFill>
            <a:sysClr val="window" lastClr="FFFFFF">
              <a:alpha val="7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48" name="Right Triangle 647">
            <a:extLst>
              <a:ext uri="{FF2B5EF4-FFF2-40B4-BE49-F238E27FC236}">
                <a16:creationId xmlns:a16="http://schemas.microsoft.com/office/drawing/2014/main" id="{EF0EF565-B25C-4643-8A60-5DC726700987}"/>
              </a:ext>
            </a:extLst>
          </p:cNvPr>
          <p:cNvSpPr/>
          <p:nvPr/>
        </p:nvSpPr>
        <p:spPr bwMode="gray">
          <a:xfrm rot="10800000">
            <a:off x="4846201" y="1913743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49" name="Right Triangle 648">
            <a:extLst>
              <a:ext uri="{FF2B5EF4-FFF2-40B4-BE49-F238E27FC236}">
                <a16:creationId xmlns:a16="http://schemas.microsoft.com/office/drawing/2014/main" id="{59E2DBCC-6CB4-49B1-B2E1-46BB3BAD1FC8}"/>
              </a:ext>
            </a:extLst>
          </p:cNvPr>
          <p:cNvSpPr/>
          <p:nvPr/>
        </p:nvSpPr>
        <p:spPr bwMode="gray">
          <a:xfrm>
            <a:off x="4846200" y="-27163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50" name="Right Triangle 649">
            <a:extLst>
              <a:ext uri="{FF2B5EF4-FFF2-40B4-BE49-F238E27FC236}">
                <a16:creationId xmlns:a16="http://schemas.microsoft.com/office/drawing/2014/main" id="{E1AEC6AA-86AB-461B-974D-E4D852A68BF9}"/>
              </a:ext>
            </a:extLst>
          </p:cNvPr>
          <p:cNvSpPr/>
          <p:nvPr/>
        </p:nvSpPr>
        <p:spPr bwMode="gray">
          <a:xfrm rot="10800000">
            <a:off x="4846201" y="-22208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52" name="Right Triangle 651">
            <a:extLst>
              <a:ext uri="{FF2B5EF4-FFF2-40B4-BE49-F238E27FC236}">
                <a16:creationId xmlns:a16="http://schemas.microsoft.com/office/drawing/2014/main" id="{3FFE64C0-FEBD-4FC2-92D7-8B830CB41491}"/>
              </a:ext>
            </a:extLst>
          </p:cNvPr>
          <p:cNvSpPr/>
          <p:nvPr/>
        </p:nvSpPr>
        <p:spPr bwMode="gray">
          <a:xfrm flipH="1">
            <a:off x="5814360" y="5795355"/>
            <a:ext cx="971203" cy="971203"/>
          </a:xfrm>
          <a:prstGeom prst="rtTriangle">
            <a:avLst/>
          </a:prstGeom>
          <a:solidFill>
            <a:sysClr val="window" lastClr="FFFFFF">
              <a:alpha val="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53" name="Right Triangle 652">
            <a:extLst>
              <a:ext uri="{FF2B5EF4-FFF2-40B4-BE49-F238E27FC236}">
                <a16:creationId xmlns:a16="http://schemas.microsoft.com/office/drawing/2014/main" id="{BA3ED428-0457-4134-98E9-2701F05B7D4D}"/>
              </a:ext>
            </a:extLst>
          </p:cNvPr>
          <p:cNvSpPr/>
          <p:nvPr/>
        </p:nvSpPr>
        <p:spPr bwMode="gray">
          <a:xfrm rot="10800000" flipH="1">
            <a:off x="5814360" y="5795355"/>
            <a:ext cx="971203" cy="971203"/>
          </a:xfrm>
          <a:prstGeom prst="rtTriangle">
            <a:avLst/>
          </a:prstGeom>
          <a:solidFill>
            <a:sysClr val="window" lastClr="FFFFFF">
              <a:alpha val="12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54" name="Right Triangle 653">
            <a:extLst>
              <a:ext uri="{FF2B5EF4-FFF2-40B4-BE49-F238E27FC236}">
                <a16:creationId xmlns:a16="http://schemas.microsoft.com/office/drawing/2014/main" id="{E5A94D6A-F77C-40AE-B299-3AAAB1B39A88}"/>
              </a:ext>
            </a:extLst>
          </p:cNvPr>
          <p:cNvSpPr/>
          <p:nvPr/>
        </p:nvSpPr>
        <p:spPr bwMode="gray">
          <a:xfrm flipH="1" flipV="1">
            <a:off x="5814360" y="3850989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55" name="Right Triangle 654">
            <a:extLst>
              <a:ext uri="{FF2B5EF4-FFF2-40B4-BE49-F238E27FC236}">
                <a16:creationId xmlns:a16="http://schemas.microsoft.com/office/drawing/2014/main" id="{7AE041BD-6F07-45D1-929E-03EE78ECDC36}"/>
              </a:ext>
            </a:extLst>
          </p:cNvPr>
          <p:cNvSpPr/>
          <p:nvPr/>
        </p:nvSpPr>
        <p:spPr bwMode="gray">
          <a:xfrm rot="10800000" flipH="1">
            <a:off x="5814360" y="4823069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56" name="Right Triangle 655">
            <a:extLst>
              <a:ext uri="{FF2B5EF4-FFF2-40B4-BE49-F238E27FC236}">
                <a16:creationId xmlns:a16="http://schemas.microsoft.com/office/drawing/2014/main" id="{3E161EBE-EC1C-4907-8136-1E8A9F813450}"/>
              </a:ext>
            </a:extLst>
          </p:cNvPr>
          <p:cNvSpPr/>
          <p:nvPr/>
        </p:nvSpPr>
        <p:spPr bwMode="gray">
          <a:xfrm flipH="1">
            <a:off x="5814360" y="2882357"/>
            <a:ext cx="971203" cy="971203"/>
          </a:xfrm>
          <a:prstGeom prst="rtTriangle">
            <a:avLst/>
          </a:prstGeom>
          <a:solidFill>
            <a:sysClr val="window" lastClr="FFFFFF">
              <a:alpha val="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57" name="Right Triangle 656">
            <a:extLst>
              <a:ext uri="{FF2B5EF4-FFF2-40B4-BE49-F238E27FC236}">
                <a16:creationId xmlns:a16="http://schemas.microsoft.com/office/drawing/2014/main" id="{21E9AD26-26BD-43C4-9A92-63BEF2BC3C31}"/>
              </a:ext>
            </a:extLst>
          </p:cNvPr>
          <p:cNvSpPr/>
          <p:nvPr/>
        </p:nvSpPr>
        <p:spPr bwMode="gray">
          <a:xfrm rot="10800000" flipH="1">
            <a:off x="5814360" y="2882357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58" name="Right Triangle 657">
            <a:extLst>
              <a:ext uri="{FF2B5EF4-FFF2-40B4-BE49-F238E27FC236}">
                <a16:creationId xmlns:a16="http://schemas.microsoft.com/office/drawing/2014/main" id="{BE7402AB-16E0-4435-AD9F-5FC8744C54EA}"/>
              </a:ext>
            </a:extLst>
          </p:cNvPr>
          <p:cNvSpPr/>
          <p:nvPr/>
        </p:nvSpPr>
        <p:spPr bwMode="gray">
          <a:xfrm flipH="1" flipV="1">
            <a:off x="5814360" y="941662"/>
            <a:ext cx="971203" cy="971203"/>
          </a:xfrm>
          <a:prstGeom prst="rtTriangle">
            <a:avLst/>
          </a:prstGeom>
          <a:solidFill>
            <a:sysClr val="window" lastClr="FFFFFF">
              <a:alpha val="8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59" name="Right Triangle 658">
            <a:extLst>
              <a:ext uri="{FF2B5EF4-FFF2-40B4-BE49-F238E27FC236}">
                <a16:creationId xmlns:a16="http://schemas.microsoft.com/office/drawing/2014/main" id="{E0555B24-989B-442B-AE5F-75CD46CF5F01}"/>
              </a:ext>
            </a:extLst>
          </p:cNvPr>
          <p:cNvSpPr/>
          <p:nvPr/>
        </p:nvSpPr>
        <p:spPr bwMode="gray">
          <a:xfrm flipH="1">
            <a:off x="5814360" y="1913743"/>
            <a:ext cx="971203" cy="971203"/>
          </a:xfrm>
          <a:prstGeom prst="rtTriangle">
            <a:avLst/>
          </a:prstGeom>
          <a:solidFill>
            <a:sysClr val="window" lastClr="FFFFFF">
              <a:alpha val="2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60" name="Right Triangle 659">
            <a:extLst>
              <a:ext uri="{FF2B5EF4-FFF2-40B4-BE49-F238E27FC236}">
                <a16:creationId xmlns:a16="http://schemas.microsoft.com/office/drawing/2014/main" id="{145F9134-A35E-478C-8716-3A569DA90807}"/>
              </a:ext>
            </a:extLst>
          </p:cNvPr>
          <p:cNvSpPr/>
          <p:nvPr/>
        </p:nvSpPr>
        <p:spPr bwMode="gray">
          <a:xfrm rot="10800000" flipH="1">
            <a:off x="5814361" y="1913743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61" name="Right Triangle 660">
            <a:extLst>
              <a:ext uri="{FF2B5EF4-FFF2-40B4-BE49-F238E27FC236}">
                <a16:creationId xmlns:a16="http://schemas.microsoft.com/office/drawing/2014/main" id="{A20D862C-EB68-4AA6-864F-4D8538E8FF6B}"/>
              </a:ext>
            </a:extLst>
          </p:cNvPr>
          <p:cNvSpPr/>
          <p:nvPr/>
        </p:nvSpPr>
        <p:spPr bwMode="gray">
          <a:xfrm flipH="1">
            <a:off x="5814360" y="-27163"/>
            <a:ext cx="971203" cy="971203"/>
          </a:xfrm>
          <a:prstGeom prst="rtTriangle">
            <a:avLst/>
          </a:prstGeom>
          <a:solidFill>
            <a:sysClr val="window" lastClr="FFFFFF">
              <a:alpha val="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62" name="Right Triangle 661">
            <a:extLst>
              <a:ext uri="{FF2B5EF4-FFF2-40B4-BE49-F238E27FC236}">
                <a16:creationId xmlns:a16="http://schemas.microsoft.com/office/drawing/2014/main" id="{EB19E814-72CA-47E4-B527-7685D8128EF9}"/>
              </a:ext>
            </a:extLst>
          </p:cNvPr>
          <p:cNvSpPr/>
          <p:nvPr/>
        </p:nvSpPr>
        <p:spPr bwMode="gray">
          <a:xfrm rot="10800000" flipH="1">
            <a:off x="5814360" y="-22208"/>
            <a:ext cx="971203" cy="971203"/>
          </a:xfrm>
          <a:prstGeom prst="rtTriangle">
            <a:avLst/>
          </a:prstGeom>
          <a:solidFill>
            <a:sysClr val="window" lastClr="FFFFFF">
              <a:alpha val="12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466" name="Right Triangle 465">
            <a:extLst>
              <a:ext uri="{FF2B5EF4-FFF2-40B4-BE49-F238E27FC236}">
                <a16:creationId xmlns:a16="http://schemas.microsoft.com/office/drawing/2014/main" id="{9D036190-EC9A-4840-852D-0BC2A23BEA38}"/>
              </a:ext>
            </a:extLst>
          </p:cNvPr>
          <p:cNvSpPr/>
          <p:nvPr/>
        </p:nvSpPr>
        <p:spPr bwMode="gray">
          <a:xfrm>
            <a:off x="6785686" y="5795355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467" name="Right Triangle 466">
            <a:extLst>
              <a:ext uri="{FF2B5EF4-FFF2-40B4-BE49-F238E27FC236}">
                <a16:creationId xmlns:a16="http://schemas.microsoft.com/office/drawing/2014/main" id="{C17CDE12-8EE2-4013-8ED1-101BB4623B1D}"/>
              </a:ext>
            </a:extLst>
          </p:cNvPr>
          <p:cNvSpPr/>
          <p:nvPr/>
        </p:nvSpPr>
        <p:spPr bwMode="gray">
          <a:xfrm rot="10800000">
            <a:off x="6785686" y="5795355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468" name="Right Triangle 467">
            <a:extLst>
              <a:ext uri="{FF2B5EF4-FFF2-40B4-BE49-F238E27FC236}">
                <a16:creationId xmlns:a16="http://schemas.microsoft.com/office/drawing/2014/main" id="{5A27562C-3468-4E72-B14F-2E407B9845E9}"/>
              </a:ext>
            </a:extLst>
          </p:cNvPr>
          <p:cNvSpPr/>
          <p:nvPr/>
        </p:nvSpPr>
        <p:spPr bwMode="gray">
          <a:xfrm flipV="1">
            <a:off x="6785686" y="3850989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469" name="Right Triangle 468">
            <a:extLst>
              <a:ext uri="{FF2B5EF4-FFF2-40B4-BE49-F238E27FC236}">
                <a16:creationId xmlns:a16="http://schemas.microsoft.com/office/drawing/2014/main" id="{9686A891-3AED-4911-B7B9-B9617BDE0702}"/>
              </a:ext>
            </a:extLst>
          </p:cNvPr>
          <p:cNvSpPr/>
          <p:nvPr/>
        </p:nvSpPr>
        <p:spPr bwMode="gray">
          <a:xfrm>
            <a:off x="6785686" y="4823069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470" name="Right Triangle 469">
            <a:extLst>
              <a:ext uri="{FF2B5EF4-FFF2-40B4-BE49-F238E27FC236}">
                <a16:creationId xmlns:a16="http://schemas.microsoft.com/office/drawing/2014/main" id="{DE40A533-1471-49E8-8B6B-A959B2DDA663}"/>
              </a:ext>
            </a:extLst>
          </p:cNvPr>
          <p:cNvSpPr/>
          <p:nvPr/>
        </p:nvSpPr>
        <p:spPr bwMode="gray">
          <a:xfrm rot="10800000">
            <a:off x="6785686" y="4823069"/>
            <a:ext cx="971203" cy="971203"/>
          </a:xfrm>
          <a:prstGeom prst="rtTriangle">
            <a:avLst/>
          </a:prstGeom>
          <a:solidFill>
            <a:sysClr val="window" lastClr="FFFFFF">
              <a:alpha val="10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471" name="Right Triangle 470">
            <a:extLst>
              <a:ext uri="{FF2B5EF4-FFF2-40B4-BE49-F238E27FC236}">
                <a16:creationId xmlns:a16="http://schemas.microsoft.com/office/drawing/2014/main" id="{DB32AA39-EB38-4306-9195-841B647BAD5C}"/>
              </a:ext>
            </a:extLst>
          </p:cNvPr>
          <p:cNvSpPr/>
          <p:nvPr/>
        </p:nvSpPr>
        <p:spPr bwMode="gray">
          <a:xfrm>
            <a:off x="6785686" y="2882357"/>
            <a:ext cx="971203" cy="971203"/>
          </a:xfrm>
          <a:prstGeom prst="rtTriangle">
            <a:avLst/>
          </a:prstGeom>
          <a:solidFill>
            <a:sysClr val="window" lastClr="FFFFFF">
              <a:alpha val="8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472" name="Right Triangle 471">
            <a:extLst>
              <a:ext uri="{FF2B5EF4-FFF2-40B4-BE49-F238E27FC236}">
                <a16:creationId xmlns:a16="http://schemas.microsoft.com/office/drawing/2014/main" id="{CA409C7F-AA0D-4E1C-B891-C436EE6C1C30}"/>
              </a:ext>
            </a:extLst>
          </p:cNvPr>
          <p:cNvSpPr/>
          <p:nvPr/>
        </p:nvSpPr>
        <p:spPr bwMode="gray">
          <a:xfrm flipV="1">
            <a:off x="6785686" y="941662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473" name="Right Triangle 472">
            <a:extLst>
              <a:ext uri="{FF2B5EF4-FFF2-40B4-BE49-F238E27FC236}">
                <a16:creationId xmlns:a16="http://schemas.microsoft.com/office/drawing/2014/main" id="{FB146815-B2F1-46AB-87F7-711A9254586A}"/>
              </a:ext>
            </a:extLst>
          </p:cNvPr>
          <p:cNvSpPr/>
          <p:nvPr/>
        </p:nvSpPr>
        <p:spPr bwMode="gray">
          <a:xfrm>
            <a:off x="6785686" y="1913743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474" name="Right Triangle 473">
            <a:extLst>
              <a:ext uri="{FF2B5EF4-FFF2-40B4-BE49-F238E27FC236}">
                <a16:creationId xmlns:a16="http://schemas.microsoft.com/office/drawing/2014/main" id="{D31C6409-E63A-4DD4-96F5-56CFCE038A2A}"/>
              </a:ext>
            </a:extLst>
          </p:cNvPr>
          <p:cNvSpPr/>
          <p:nvPr/>
        </p:nvSpPr>
        <p:spPr bwMode="gray">
          <a:xfrm rot="10800000">
            <a:off x="6785687" y="1913743"/>
            <a:ext cx="971203" cy="971203"/>
          </a:xfrm>
          <a:prstGeom prst="rtTriangle">
            <a:avLst/>
          </a:prstGeom>
          <a:solidFill>
            <a:sysClr val="window" lastClr="FFFFFF">
              <a:alpha val="1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475" name="Right Triangle 474">
            <a:extLst>
              <a:ext uri="{FF2B5EF4-FFF2-40B4-BE49-F238E27FC236}">
                <a16:creationId xmlns:a16="http://schemas.microsoft.com/office/drawing/2014/main" id="{FDF7B0C4-6C78-48FA-A7AE-C266ED8F4F63}"/>
              </a:ext>
            </a:extLst>
          </p:cNvPr>
          <p:cNvSpPr/>
          <p:nvPr/>
        </p:nvSpPr>
        <p:spPr bwMode="gray">
          <a:xfrm>
            <a:off x="6785686" y="-27163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476" name="Right Triangle 475">
            <a:extLst>
              <a:ext uri="{FF2B5EF4-FFF2-40B4-BE49-F238E27FC236}">
                <a16:creationId xmlns:a16="http://schemas.microsoft.com/office/drawing/2014/main" id="{B65282C9-A8EC-4391-A520-F8D6DFCB6FAD}"/>
              </a:ext>
            </a:extLst>
          </p:cNvPr>
          <p:cNvSpPr/>
          <p:nvPr/>
        </p:nvSpPr>
        <p:spPr bwMode="gray">
          <a:xfrm rot="10800000">
            <a:off x="6785686" y="-22209"/>
            <a:ext cx="971203" cy="971203"/>
          </a:xfrm>
          <a:prstGeom prst="rtTriangle">
            <a:avLst/>
          </a:prstGeom>
          <a:solidFill>
            <a:sysClr val="window" lastClr="FFFFFF">
              <a:alpha val="1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478" name="Right Triangle 477">
            <a:extLst>
              <a:ext uri="{FF2B5EF4-FFF2-40B4-BE49-F238E27FC236}">
                <a16:creationId xmlns:a16="http://schemas.microsoft.com/office/drawing/2014/main" id="{D18ED821-4CC1-48D7-9D13-F74299966B2F}"/>
              </a:ext>
            </a:extLst>
          </p:cNvPr>
          <p:cNvSpPr/>
          <p:nvPr/>
        </p:nvSpPr>
        <p:spPr bwMode="gray">
          <a:xfrm flipH="1">
            <a:off x="7756889" y="5795355"/>
            <a:ext cx="971203" cy="971203"/>
          </a:xfrm>
          <a:prstGeom prst="rtTriangle">
            <a:avLst/>
          </a:prstGeom>
          <a:solidFill>
            <a:sysClr val="window" lastClr="FFFFFF">
              <a:alpha val="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479" name="Right Triangle 478">
            <a:extLst>
              <a:ext uri="{FF2B5EF4-FFF2-40B4-BE49-F238E27FC236}">
                <a16:creationId xmlns:a16="http://schemas.microsoft.com/office/drawing/2014/main" id="{6F5AC38F-5EC9-465D-B0C7-2267CA284F61}"/>
              </a:ext>
            </a:extLst>
          </p:cNvPr>
          <p:cNvSpPr/>
          <p:nvPr/>
        </p:nvSpPr>
        <p:spPr bwMode="gray">
          <a:xfrm flipH="1" flipV="1">
            <a:off x="7756889" y="3850989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480" name="Right Triangle 479">
            <a:extLst>
              <a:ext uri="{FF2B5EF4-FFF2-40B4-BE49-F238E27FC236}">
                <a16:creationId xmlns:a16="http://schemas.microsoft.com/office/drawing/2014/main" id="{5E1430A1-84F0-4F77-99F3-ECA368425298}"/>
              </a:ext>
            </a:extLst>
          </p:cNvPr>
          <p:cNvSpPr/>
          <p:nvPr/>
        </p:nvSpPr>
        <p:spPr bwMode="gray">
          <a:xfrm rot="10800000" flipH="1" flipV="1">
            <a:off x="7756890" y="3850989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481" name="Right Triangle 480">
            <a:extLst>
              <a:ext uri="{FF2B5EF4-FFF2-40B4-BE49-F238E27FC236}">
                <a16:creationId xmlns:a16="http://schemas.microsoft.com/office/drawing/2014/main" id="{5E5019BA-9FCC-4C2F-8754-6196BD95997F}"/>
              </a:ext>
            </a:extLst>
          </p:cNvPr>
          <p:cNvSpPr/>
          <p:nvPr/>
        </p:nvSpPr>
        <p:spPr bwMode="gray">
          <a:xfrm flipH="1">
            <a:off x="7756889" y="4823069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482" name="Right Triangle 481">
            <a:extLst>
              <a:ext uri="{FF2B5EF4-FFF2-40B4-BE49-F238E27FC236}">
                <a16:creationId xmlns:a16="http://schemas.microsoft.com/office/drawing/2014/main" id="{C3F5F68C-A0C5-4E20-AE37-C80BCCB2FEC3}"/>
              </a:ext>
            </a:extLst>
          </p:cNvPr>
          <p:cNvSpPr/>
          <p:nvPr/>
        </p:nvSpPr>
        <p:spPr bwMode="gray">
          <a:xfrm flipH="1">
            <a:off x="7756889" y="2882357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483" name="Right Triangle 482">
            <a:extLst>
              <a:ext uri="{FF2B5EF4-FFF2-40B4-BE49-F238E27FC236}">
                <a16:creationId xmlns:a16="http://schemas.microsoft.com/office/drawing/2014/main" id="{A493FDDB-C1AD-417F-8CFF-3000FB6BC37E}"/>
              </a:ext>
            </a:extLst>
          </p:cNvPr>
          <p:cNvSpPr/>
          <p:nvPr/>
        </p:nvSpPr>
        <p:spPr bwMode="gray">
          <a:xfrm rot="10800000" flipH="1">
            <a:off x="7756890" y="2882357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484" name="Right Triangle 483">
            <a:extLst>
              <a:ext uri="{FF2B5EF4-FFF2-40B4-BE49-F238E27FC236}">
                <a16:creationId xmlns:a16="http://schemas.microsoft.com/office/drawing/2014/main" id="{AD32C4F5-7244-44EE-AC85-87542D44C7E3}"/>
              </a:ext>
            </a:extLst>
          </p:cNvPr>
          <p:cNvSpPr/>
          <p:nvPr/>
        </p:nvSpPr>
        <p:spPr bwMode="gray">
          <a:xfrm flipH="1" flipV="1">
            <a:off x="7756889" y="941662"/>
            <a:ext cx="971203" cy="971203"/>
          </a:xfrm>
          <a:prstGeom prst="rtTriangle">
            <a:avLst/>
          </a:prstGeom>
          <a:solidFill>
            <a:sysClr val="window" lastClr="FFFFFF">
              <a:alpha val="12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485" name="Right Triangle 484">
            <a:extLst>
              <a:ext uri="{FF2B5EF4-FFF2-40B4-BE49-F238E27FC236}">
                <a16:creationId xmlns:a16="http://schemas.microsoft.com/office/drawing/2014/main" id="{62D211CD-72BE-4103-8828-3D09CAF071F3}"/>
              </a:ext>
            </a:extLst>
          </p:cNvPr>
          <p:cNvSpPr/>
          <p:nvPr/>
        </p:nvSpPr>
        <p:spPr bwMode="gray">
          <a:xfrm rot="10800000" flipH="1" flipV="1">
            <a:off x="7756889" y="941663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486" name="Right Triangle 485">
            <a:extLst>
              <a:ext uri="{FF2B5EF4-FFF2-40B4-BE49-F238E27FC236}">
                <a16:creationId xmlns:a16="http://schemas.microsoft.com/office/drawing/2014/main" id="{E1548013-0BBF-42F9-B6A6-F8A390F676CB}"/>
              </a:ext>
            </a:extLst>
          </p:cNvPr>
          <p:cNvSpPr/>
          <p:nvPr/>
        </p:nvSpPr>
        <p:spPr bwMode="gray">
          <a:xfrm flipH="1">
            <a:off x="7756889" y="1913743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487" name="Right Triangle 486">
            <a:extLst>
              <a:ext uri="{FF2B5EF4-FFF2-40B4-BE49-F238E27FC236}">
                <a16:creationId xmlns:a16="http://schemas.microsoft.com/office/drawing/2014/main" id="{0CE4FFC6-CB2F-4F51-A0AE-DE64B5C975B2}"/>
              </a:ext>
            </a:extLst>
          </p:cNvPr>
          <p:cNvSpPr/>
          <p:nvPr/>
        </p:nvSpPr>
        <p:spPr bwMode="gray">
          <a:xfrm rot="10800000" flipH="1">
            <a:off x="7756890" y="1913743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488" name="Right Triangle 487">
            <a:extLst>
              <a:ext uri="{FF2B5EF4-FFF2-40B4-BE49-F238E27FC236}">
                <a16:creationId xmlns:a16="http://schemas.microsoft.com/office/drawing/2014/main" id="{369D0442-7DEB-4488-8042-B8E7E70FFA5D}"/>
              </a:ext>
            </a:extLst>
          </p:cNvPr>
          <p:cNvSpPr/>
          <p:nvPr/>
        </p:nvSpPr>
        <p:spPr bwMode="gray">
          <a:xfrm flipH="1">
            <a:off x="7756889" y="-27163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489" name="Right Triangle 488">
            <a:extLst>
              <a:ext uri="{FF2B5EF4-FFF2-40B4-BE49-F238E27FC236}">
                <a16:creationId xmlns:a16="http://schemas.microsoft.com/office/drawing/2014/main" id="{4943D2F9-551F-4E96-ACE3-96173DC11611}"/>
              </a:ext>
            </a:extLst>
          </p:cNvPr>
          <p:cNvSpPr/>
          <p:nvPr/>
        </p:nvSpPr>
        <p:spPr bwMode="gray">
          <a:xfrm rot="10800000" flipH="1">
            <a:off x="7756889" y="-22209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491" name="Right Triangle 490">
            <a:extLst>
              <a:ext uri="{FF2B5EF4-FFF2-40B4-BE49-F238E27FC236}">
                <a16:creationId xmlns:a16="http://schemas.microsoft.com/office/drawing/2014/main" id="{D1EEA76D-EF09-4732-9152-3A8CEE5FD779}"/>
              </a:ext>
            </a:extLst>
          </p:cNvPr>
          <p:cNvSpPr/>
          <p:nvPr/>
        </p:nvSpPr>
        <p:spPr bwMode="gray">
          <a:xfrm>
            <a:off x="8728091" y="5795355"/>
            <a:ext cx="971203" cy="971203"/>
          </a:xfrm>
          <a:prstGeom prst="rtTriangle">
            <a:avLst/>
          </a:prstGeom>
          <a:solidFill>
            <a:sysClr val="window" lastClr="FFFFFF">
              <a:alpha val="10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492" name="Right Triangle 491">
            <a:extLst>
              <a:ext uri="{FF2B5EF4-FFF2-40B4-BE49-F238E27FC236}">
                <a16:creationId xmlns:a16="http://schemas.microsoft.com/office/drawing/2014/main" id="{03BADBBF-37CE-45DC-87B7-4B075CDFB0A0}"/>
              </a:ext>
            </a:extLst>
          </p:cNvPr>
          <p:cNvSpPr/>
          <p:nvPr/>
        </p:nvSpPr>
        <p:spPr bwMode="gray">
          <a:xfrm rot="10800000">
            <a:off x="8728091" y="5795355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493" name="Right Triangle 492">
            <a:extLst>
              <a:ext uri="{FF2B5EF4-FFF2-40B4-BE49-F238E27FC236}">
                <a16:creationId xmlns:a16="http://schemas.microsoft.com/office/drawing/2014/main" id="{0CE4B2D2-CC16-4CDC-B260-C513C351588E}"/>
              </a:ext>
            </a:extLst>
          </p:cNvPr>
          <p:cNvSpPr/>
          <p:nvPr/>
        </p:nvSpPr>
        <p:spPr bwMode="gray">
          <a:xfrm flipV="1">
            <a:off x="8728091" y="3850989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494" name="Right Triangle 493">
            <a:extLst>
              <a:ext uri="{FF2B5EF4-FFF2-40B4-BE49-F238E27FC236}">
                <a16:creationId xmlns:a16="http://schemas.microsoft.com/office/drawing/2014/main" id="{F196A658-B530-40AA-9B08-7330371C1F67}"/>
              </a:ext>
            </a:extLst>
          </p:cNvPr>
          <p:cNvSpPr/>
          <p:nvPr/>
        </p:nvSpPr>
        <p:spPr bwMode="gray">
          <a:xfrm>
            <a:off x="8728091" y="4823069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495" name="Right Triangle 494">
            <a:extLst>
              <a:ext uri="{FF2B5EF4-FFF2-40B4-BE49-F238E27FC236}">
                <a16:creationId xmlns:a16="http://schemas.microsoft.com/office/drawing/2014/main" id="{8D0A37C8-3C4D-4FF8-A4DE-36AA95A7BBC2}"/>
              </a:ext>
            </a:extLst>
          </p:cNvPr>
          <p:cNvSpPr/>
          <p:nvPr/>
        </p:nvSpPr>
        <p:spPr bwMode="gray">
          <a:xfrm rot="10800000">
            <a:off x="8728092" y="4823069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496" name="Right Triangle 495">
            <a:extLst>
              <a:ext uri="{FF2B5EF4-FFF2-40B4-BE49-F238E27FC236}">
                <a16:creationId xmlns:a16="http://schemas.microsoft.com/office/drawing/2014/main" id="{AFBC321F-0A27-4928-875E-0038CD529FEF}"/>
              </a:ext>
            </a:extLst>
          </p:cNvPr>
          <p:cNvSpPr/>
          <p:nvPr/>
        </p:nvSpPr>
        <p:spPr bwMode="gray">
          <a:xfrm>
            <a:off x="8728091" y="2882357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497" name="Right Triangle 496">
            <a:extLst>
              <a:ext uri="{FF2B5EF4-FFF2-40B4-BE49-F238E27FC236}">
                <a16:creationId xmlns:a16="http://schemas.microsoft.com/office/drawing/2014/main" id="{98D2FA77-B3F2-44F0-8395-8DEA89579ADE}"/>
              </a:ext>
            </a:extLst>
          </p:cNvPr>
          <p:cNvSpPr/>
          <p:nvPr/>
        </p:nvSpPr>
        <p:spPr bwMode="gray">
          <a:xfrm rot="10800000">
            <a:off x="8728091" y="2882357"/>
            <a:ext cx="971203" cy="971203"/>
          </a:xfrm>
          <a:prstGeom prst="rtTriangle">
            <a:avLst/>
          </a:prstGeom>
          <a:solidFill>
            <a:sysClr val="window" lastClr="FFFFFF">
              <a:alpha val="9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498" name="Right Triangle 497">
            <a:extLst>
              <a:ext uri="{FF2B5EF4-FFF2-40B4-BE49-F238E27FC236}">
                <a16:creationId xmlns:a16="http://schemas.microsoft.com/office/drawing/2014/main" id="{A90026DE-8D5D-4E90-A62B-0601F0AA8C54}"/>
              </a:ext>
            </a:extLst>
          </p:cNvPr>
          <p:cNvSpPr/>
          <p:nvPr/>
        </p:nvSpPr>
        <p:spPr bwMode="gray">
          <a:xfrm flipV="1">
            <a:off x="8728091" y="941662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499" name="Right Triangle 498">
            <a:extLst>
              <a:ext uri="{FF2B5EF4-FFF2-40B4-BE49-F238E27FC236}">
                <a16:creationId xmlns:a16="http://schemas.microsoft.com/office/drawing/2014/main" id="{0D52872E-7204-45F1-98F0-B0B7099B7A8C}"/>
              </a:ext>
            </a:extLst>
          </p:cNvPr>
          <p:cNvSpPr/>
          <p:nvPr/>
        </p:nvSpPr>
        <p:spPr bwMode="gray">
          <a:xfrm rot="10800000">
            <a:off x="8728091" y="1913743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00" name="Right Triangle 499">
            <a:extLst>
              <a:ext uri="{FF2B5EF4-FFF2-40B4-BE49-F238E27FC236}">
                <a16:creationId xmlns:a16="http://schemas.microsoft.com/office/drawing/2014/main" id="{3337BD41-983C-432C-A5F0-68EC85129B53}"/>
              </a:ext>
            </a:extLst>
          </p:cNvPr>
          <p:cNvSpPr/>
          <p:nvPr/>
        </p:nvSpPr>
        <p:spPr bwMode="gray">
          <a:xfrm>
            <a:off x="8728091" y="-27163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01" name="Right Triangle 500">
            <a:extLst>
              <a:ext uri="{FF2B5EF4-FFF2-40B4-BE49-F238E27FC236}">
                <a16:creationId xmlns:a16="http://schemas.microsoft.com/office/drawing/2014/main" id="{B32B1C8E-E88D-484F-A139-FDC87FA181EB}"/>
              </a:ext>
            </a:extLst>
          </p:cNvPr>
          <p:cNvSpPr/>
          <p:nvPr/>
        </p:nvSpPr>
        <p:spPr bwMode="gray">
          <a:xfrm rot="10800000">
            <a:off x="8728091" y="-22209"/>
            <a:ext cx="971203" cy="971203"/>
          </a:xfrm>
          <a:prstGeom prst="rtTriangle">
            <a:avLst/>
          </a:prstGeom>
          <a:solidFill>
            <a:sysClr val="window" lastClr="FFFFFF">
              <a:alpha val="1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03" name="Right Triangle 502">
            <a:extLst>
              <a:ext uri="{FF2B5EF4-FFF2-40B4-BE49-F238E27FC236}">
                <a16:creationId xmlns:a16="http://schemas.microsoft.com/office/drawing/2014/main" id="{85233584-A686-4DE8-A0A9-5D98438510E4}"/>
              </a:ext>
            </a:extLst>
          </p:cNvPr>
          <p:cNvSpPr/>
          <p:nvPr/>
        </p:nvSpPr>
        <p:spPr bwMode="gray">
          <a:xfrm flipH="1">
            <a:off x="9699296" y="5795355"/>
            <a:ext cx="971203" cy="971203"/>
          </a:xfrm>
          <a:prstGeom prst="rtTriangle">
            <a:avLst/>
          </a:prstGeom>
          <a:solidFill>
            <a:sysClr val="window" lastClr="FFFFFF">
              <a:alpha val="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04" name="Right Triangle 503">
            <a:extLst>
              <a:ext uri="{FF2B5EF4-FFF2-40B4-BE49-F238E27FC236}">
                <a16:creationId xmlns:a16="http://schemas.microsoft.com/office/drawing/2014/main" id="{718AEFD1-A4DB-47BD-8051-F4227844127D}"/>
              </a:ext>
            </a:extLst>
          </p:cNvPr>
          <p:cNvSpPr/>
          <p:nvPr/>
        </p:nvSpPr>
        <p:spPr bwMode="gray">
          <a:xfrm rot="10800000" flipH="1">
            <a:off x="9699297" y="5795355"/>
            <a:ext cx="971203" cy="971203"/>
          </a:xfrm>
          <a:prstGeom prst="rtTriangle">
            <a:avLst/>
          </a:prstGeom>
          <a:solidFill>
            <a:sysClr val="window" lastClr="FFFFFF">
              <a:alpha val="1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05" name="Right Triangle 504">
            <a:extLst>
              <a:ext uri="{FF2B5EF4-FFF2-40B4-BE49-F238E27FC236}">
                <a16:creationId xmlns:a16="http://schemas.microsoft.com/office/drawing/2014/main" id="{8C5AECE4-3490-4893-BE9E-D7EA3A1631F1}"/>
              </a:ext>
            </a:extLst>
          </p:cNvPr>
          <p:cNvSpPr/>
          <p:nvPr/>
        </p:nvSpPr>
        <p:spPr bwMode="gray">
          <a:xfrm flipH="1" flipV="1">
            <a:off x="9699296" y="3850989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06" name="Right Triangle 505">
            <a:extLst>
              <a:ext uri="{FF2B5EF4-FFF2-40B4-BE49-F238E27FC236}">
                <a16:creationId xmlns:a16="http://schemas.microsoft.com/office/drawing/2014/main" id="{3977C785-5133-4646-8D8C-5F83AE5365BD}"/>
              </a:ext>
            </a:extLst>
          </p:cNvPr>
          <p:cNvSpPr/>
          <p:nvPr/>
        </p:nvSpPr>
        <p:spPr bwMode="gray">
          <a:xfrm rot="10800000" flipH="1" flipV="1">
            <a:off x="9699297" y="3850989"/>
            <a:ext cx="971203" cy="971203"/>
          </a:xfrm>
          <a:prstGeom prst="rtTriangle">
            <a:avLst/>
          </a:prstGeom>
          <a:solidFill>
            <a:sysClr val="window" lastClr="FFFFFF">
              <a:alpha val="9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07" name="Right Triangle 506">
            <a:extLst>
              <a:ext uri="{FF2B5EF4-FFF2-40B4-BE49-F238E27FC236}">
                <a16:creationId xmlns:a16="http://schemas.microsoft.com/office/drawing/2014/main" id="{D085CF7B-38E7-4DC1-B92D-AE58F6E90A44}"/>
              </a:ext>
            </a:extLst>
          </p:cNvPr>
          <p:cNvSpPr/>
          <p:nvPr/>
        </p:nvSpPr>
        <p:spPr bwMode="gray">
          <a:xfrm flipH="1">
            <a:off x="9699296" y="4823069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08" name="Right Triangle 507">
            <a:extLst>
              <a:ext uri="{FF2B5EF4-FFF2-40B4-BE49-F238E27FC236}">
                <a16:creationId xmlns:a16="http://schemas.microsoft.com/office/drawing/2014/main" id="{E16F5105-C3A3-4C9B-B19D-C0F42159BC22}"/>
              </a:ext>
            </a:extLst>
          </p:cNvPr>
          <p:cNvSpPr/>
          <p:nvPr/>
        </p:nvSpPr>
        <p:spPr bwMode="gray">
          <a:xfrm rot="10800000" flipH="1">
            <a:off x="9699296" y="2882357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09" name="Right Triangle 508">
            <a:extLst>
              <a:ext uri="{FF2B5EF4-FFF2-40B4-BE49-F238E27FC236}">
                <a16:creationId xmlns:a16="http://schemas.microsoft.com/office/drawing/2014/main" id="{7D3BEC77-902F-470C-A6BB-511DE99DC7B9}"/>
              </a:ext>
            </a:extLst>
          </p:cNvPr>
          <p:cNvSpPr/>
          <p:nvPr/>
        </p:nvSpPr>
        <p:spPr bwMode="gray">
          <a:xfrm flipH="1" flipV="1">
            <a:off x="9699296" y="941662"/>
            <a:ext cx="971203" cy="971203"/>
          </a:xfrm>
          <a:prstGeom prst="rtTriangle">
            <a:avLst/>
          </a:prstGeom>
          <a:solidFill>
            <a:sysClr val="window" lastClr="FFFFFF">
              <a:alpha val="9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10" name="Right Triangle 509">
            <a:extLst>
              <a:ext uri="{FF2B5EF4-FFF2-40B4-BE49-F238E27FC236}">
                <a16:creationId xmlns:a16="http://schemas.microsoft.com/office/drawing/2014/main" id="{10556604-5E02-42B8-AAAE-2F74EE41B568}"/>
              </a:ext>
            </a:extLst>
          </p:cNvPr>
          <p:cNvSpPr/>
          <p:nvPr/>
        </p:nvSpPr>
        <p:spPr bwMode="gray">
          <a:xfrm rot="10800000" flipH="1" flipV="1">
            <a:off x="9699296" y="941662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11" name="Right Triangle 510">
            <a:extLst>
              <a:ext uri="{FF2B5EF4-FFF2-40B4-BE49-F238E27FC236}">
                <a16:creationId xmlns:a16="http://schemas.microsoft.com/office/drawing/2014/main" id="{51C49778-A679-45B6-AEF1-4197C4A6298B}"/>
              </a:ext>
            </a:extLst>
          </p:cNvPr>
          <p:cNvSpPr/>
          <p:nvPr/>
        </p:nvSpPr>
        <p:spPr bwMode="gray">
          <a:xfrm flipH="1">
            <a:off x="9699296" y="1913743"/>
            <a:ext cx="971203" cy="971203"/>
          </a:xfrm>
          <a:prstGeom prst="rtTriangle">
            <a:avLst/>
          </a:prstGeom>
          <a:solidFill>
            <a:sysClr val="window" lastClr="FFFFFF">
              <a:alpha val="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12" name="Right Triangle 511">
            <a:extLst>
              <a:ext uri="{FF2B5EF4-FFF2-40B4-BE49-F238E27FC236}">
                <a16:creationId xmlns:a16="http://schemas.microsoft.com/office/drawing/2014/main" id="{E3465415-18F7-41F4-A4FB-EC38C5651A27}"/>
              </a:ext>
            </a:extLst>
          </p:cNvPr>
          <p:cNvSpPr/>
          <p:nvPr/>
        </p:nvSpPr>
        <p:spPr bwMode="gray">
          <a:xfrm rot="10800000" flipH="1">
            <a:off x="9699296" y="1913743"/>
            <a:ext cx="971203" cy="971203"/>
          </a:xfrm>
          <a:prstGeom prst="rtTriangle">
            <a:avLst/>
          </a:prstGeom>
          <a:solidFill>
            <a:sysClr val="window" lastClr="FFFFFF">
              <a:alpha val="12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13" name="Right Triangle 512">
            <a:extLst>
              <a:ext uri="{FF2B5EF4-FFF2-40B4-BE49-F238E27FC236}">
                <a16:creationId xmlns:a16="http://schemas.microsoft.com/office/drawing/2014/main" id="{EB4244E3-9048-429D-92A5-2A742CD6FB00}"/>
              </a:ext>
            </a:extLst>
          </p:cNvPr>
          <p:cNvSpPr/>
          <p:nvPr/>
        </p:nvSpPr>
        <p:spPr bwMode="gray">
          <a:xfrm flipH="1">
            <a:off x="9699296" y="-27163"/>
            <a:ext cx="971203" cy="971203"/>
          </a:xfrm>
          <a:prstGeom prst="rtTriangle">
            <a:avLst/>
          </a:prstGeom>
          <a:solidFill>
            <a:sysClr val="window" lastClr="FFFFFF">
              <a:alpha val="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14" name="Right Triangle 513">
            <a:extLst>
              <a:ext uri="{FF2B5EF4-FFF2-40B4-BE49-F238E27FC236}">
                <a16:creationId xmlns:a16="http://schemas.microsoft.com/office/drawing/2014/main" id="{64B212AA-0CC4-4ED4-897F-0B36BD05C02B}"/>
              </a:ext>
            </a:extLst>
          </p:cNvPr>
          <p:cNvSpPr/>
          <p:nvPr/>
        </p:nvSpPr>
        <p:spPr bwMode="gray">
          <a:xfrm rot="10800000" flipH="1">
            <a:off x="9699296" y="-22209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22" name="Freeform: Shape 721">
            <a:extLst>
              <a:ext uri="{FF2B5EF4-FFF2-40B4-BE49-F238E27FC236}">
                <a16:creationId xmlns:a16="http://schemas.microsoft.com/office/drawing/2014/main" id="{4198A3AE-B4AF-4107-AF2C-FFF36D289601}"/>
              </a:ext>
            </a:extLst>
          </p:cNvPr>
          <p:cNvSpPr/>
          <p:nvPr/>
        </p:nvSpPr>
        <p:spPr bwMode="gray">
          <a:xfrm flipH="1">
            <a:off x="11642605" y="942852"/>
            <a:ext cx="2377" cy="1188"/>
          </a:xfrm>
          <a:custGeom>
            <a:avLst/>
            <a:gdLst>
              <a:gd name="connsiteX0" fmla="*/ 1188 w 2377"/>
              <a:gd name="connsiteY0" fmla="*/ 0 h 1188"/>
              <a:gd name="connsiteX1" fmla="*/ 0 w 2377"/>
              <a:gd name="connsiteY1" fmla="*/ 1188 h 1188"/>
              <a:gd name="connsiteX2" fmla="*/ 2377 w 2377"/>
              <a:gd name="connsiteY2" fmla="*/ 1188 h 1188"/>
              <a:gd name="connsiteX3" fmla="*/ 1188 w 2377"/>
              <a:gd name="connsiteY3" fmla="*/ 0 h 1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77" h="1188">
                <a:moveTo>
                  <a:pt x="1188" y="0"/>
                </a:moveTo>
                <a:lnTo>
                  <a:pt x="0" y="1188"/>
                </a:lnTo>
                <a:lnTo>
                  <a:pt x="2377" y="1188"/>
                </a:lnTo>
                <a:lnTo>
                  <a:pt x="1188" y="0"/>
                </a:lnTo>
                <a:close/>
              </a:path>
            </a:pathLst>
          </a:custGeom>
          <a:solidFill>
            <a:sysClr val="window" lastClr="FFFFFF">
              <a:alpha val="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13" name="Freeform: Shape 712">
            <a:extLst>
              <a:ext uri="{FF2B5EF4-FFF2-40B4-BE49-F238E27FC236}">
                <a16:creationId xmlns:a16="http://schemas.microsoft.com/office/drawing/2014/main" id="{716868FE-718E-49A7-B810-29C70CC03FED}"/>
              </a:ext>
            </a:extLst>
          </p:cNvPr>
          <p:cNvSpPr/>
          <p:nvPr/>
        </p:nvSpPr>
        <p:spPr bwMode="gray">
          <a:xfrm flipH="1">
            <a:off x="11644982" y="944040"/>
            <a:ext cx="550193" cy="550193"/>
          </a:xfrm>
          <a:custGeom>
            <a:avLst/>
            <a:gdLst>
              <a:gd name="connsiteX0" fmla="*/ 550193 w 550193"/>
              <a:gd name="connsiteY0" fmla="*/ 0 h 550193"/>
              <a:gd name="connsiteX1" fmla="*/ 0 w 550193"/>
              <a:gd name="connsiteY1" fmla="*/ 0 h 550193"/>
              <a:gd name="connsiteX2" fmla="*/ 0 w 550193"/>
              <a:gd name="connsiteY2" fmla="*/ 550193 h 550193"/>
              <a:gd name="connsiteX3" fmla="*/ 550193 w 550193"/>
              <a:gd name="connsiteY3" fmla="*/ 0 h 550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0193" h="550193">
                <a:moveTo>
                  <a:pt x="550193" y="0"/>
                </a:moveTo>
                <a:lnTo>
                  <a:pt x="0" y="0"/>
                </a:lnTo>
                <a:lnTo>
                  <a:pt x="0" y="550193"/>
                </a:lnTo>
                <a:lnTo>
                  <a:pt x="550193" y="0"/>
                </a:lnTo>
                <a:close/>
              </a:path>
            </a:pathLst>
          </a:custGeom>
          <a:solidFill>
            <a:sysClr val="window" lastClr="FFFFFF">
              <a:alpha val="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63" name="Freeform: Shape 662">
            <a:extLst>
              <a:ext uri="{FF2B5EF4-FFF2-40B4-BE49-F238E27FC236}">
                <a16:creationId xmlns:a16="http://schemas.microsoft.com/office/drawing/2014/main" id="{F9B80112-4219-4A1E-BFEE-722CE3FBED53}"/>
              </a:ext>
            </a:extLst>
          </p:cNvPr>
          <p:cNvSpPr/>
          <p:nvPr/>
        </p:nvSpPr>
        <p:spPr bwMode="gray">
          <a:xfrm flipH="1">
            <a:off x="11642606" y="3852274"/>
            <a:ext cx="2571" cy="1286"/>
          </a:xfrm>
          <a:custGeom>
            <a:avLst/>
            <a:gdLst>
              <a:gd name="connsiteX0" fmla="*/ 1286 w 2571"/>
              <a:gd name="connsiteY0" fmla="*/ 0 h 1286"/>
              <a:gd name="connsiteX1" fmla="*/ 0 w 2571"/>
              <a:gd name="connsiteY1" fmla="*/ 1286 h 1286"/>
              <a:gd name="connsiteX2" fmla="*/ 2571 w 2571"/>
              <a:gd name="connsiteY2" fmla="*/ 1286 h 1286"/>
              <a:gd name="connsiteX3" fmla="*/ 2571 w 2571"/>
              <a:gd name="connsiteY3" fmla="*/ 1285 h 1286"/>
              <a:gd name="connsiteX4" fmla="*/ 1286 w 2571"/>
              <a:gd name="connsiteY4" fmla="*/ 0 h 1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71" h="1286">
                <a:moveTo>
                  <a:pt x="1286" y="0"/>
                </a:moveTo>
                <a:lnTo>
                  <a:pt x="0" y="1286"/>
                </a:lnTo>
                <a:lnTo>
                  <a:pt x="2571" y="1286"/>
                </a:lnTo>
                <a:lnTo>
                  <a:pt x="2571" y="1285"/>
                </a:lnTo>
                <a:lnTo>
                  <a:pt x="1286" y="0"/>
                </a:lnTo>
                <a:close/>
              </a:path>
            </a:pathLst>
          </a:custGeom>
          <a:solidFill>
            <a:sysClr val="window" lastClr="FFFFFF">
              <a:alpha val="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51" name="Freeform: Shape 650">
            <a:extLst>
              <a:ext uri="{FF2B5EF4-FFF2-40B4-BE49-F238E27FC236}">
                <a16:creationId xmlns:a16="http://schemas.microsoft.com/office/drawing/2014/main" id="{5B2FB309-968E-427E-B41F-D2F8E9A0A206}"/>
              </a:ext>
            </a:extLst>
          </p:cNvPr>
          <p:cNvSpPr/>
          <p:nvPr/>
        </p:nvSpPr>
        <p:spPr bwMode="gray">
          <a:xfrm flipH="1">
            <a:off x="11645177" y="3853560"/>
            <a:ext cx="549998" cy="549998"/>
          </a:xfrm>
          <a:custGeom>
            <a:avLst/>
            <a:gdLst>
              <a:gd name="connsiteX0" fmla="*/ 549998 w 549998"/>
              <a:gd name="connsiteY0" fmla="*/ 0 h 549998"/>
              <a:gd name="connsiteX1" fmla="*/ 0 w 549998"/>
              <a:gd name="connsiteY1" fmla="*/ 0 h 549998"/>
              <a:gd name="connsiteX2" fmla="*/ 0 w 549998"/>
              <a:gd name="connsiteY2" fmla="*/ 549998 h 549998"/>
              <a:gd name="connsiteX3" fmla="*/ 549998 w 549998"/>
              <a:gd name="connsiteY3" fmla="*/ 0 h 549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9998" h="549998">
                <a:moveTo>
                  <a:pt x="549998" y="0"/>
                </a:moveTo>
                <a:lnTo>
                  <a:pt x="0" y="0"/>
                </a:lnTo>
                <a:lnTo>
                  <a:pt x="0" y="549998"/>
                </a:lnTo>
                <a:lnTo>
                  <a:pt x="549998" y="0"/>
                </a:lnTo>
                <a:close/>
              </a:path>
            </a:pathLst>
          </a:custGeom>
          <a:solidFill>
            <a:sysClr val="window" lastClr="FFFFFF">
              <a:alpha val="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01" name="Freeform: Shape 600">
            <a:extLst>
              <a:ext uri="{FF2B5EF4-FFF2-40B4-BE49-F238E27FC236}">
                <a16:creationId xmlns:a16="http://schemas.microsoft.com/office/drawing/2014/main" id="{8237A2FE-B049-43D0-A73A-EF754A18E06D}"/>
              </a:ext>
            </a:extLst>
          </p:cNvPr>
          <p:cNvSpPr/>
          <p:nvPr/>
        </p:nvSpPr>
        <p:spPr bwMode="gray">
          <a:xfrm flipH="1">
            <a:off x="11643794" y="391470"/>
            <a:ext cx="551381" cy="552570"/>
          </a:xfrm>
          <a:custGeom>
            <a:avLst/>
            <a:gdLst>
              <a:gd name="connsiteX0" fmla="*/ 0 w 551381"/>
              <a:gd name="connsiteY0" fmla="*/ 0 h 552570"/>
              <a:gd name="connsiteX1" fmla="*/ 0 w 551381"/>
              <a:gd name="connsiteY1" fmla="*/ 552570 h 552570"/>
              <a:gd name="connsiteX2" fmla="*/ 550193 w 551381"/>
              <a:gd name="connsiteY2" fmla="*/ 552570 h 552570"/>
              <a:gd name="connsiteX3" fmla="*/ 551381 w 551381"/>
              <a:gd name="connsiteY3" fmla="*/ 551382 h 552570"/>
              <a:gd name="connsiteX4" fmla="*/ 0 w 551381"/>
              <a:gd name="connsiteY4" fmla="*/ 0 h 552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381" h="552570">
                <a:moveTo>
                  <a:pt x="0" y="0"/>
                </a:moveTo>
                <a:lnTo>
                  <a:pt x="0" y="552570"/>
                </a:lnTo>
                <a:lnTo>
                  <a:pt x="550193" y="552570"/>
                </a:lnTo>
                <a:lnTo>
                  <a:pt x="551381" y="551382"/>
                </a:lnTo>
                <a:lnTo>
                  <a:pt x="0" y="0"/>
                </a:lnTo>
                <a:close/>
              </a:path>
            </a:pathLst>
          </a:custGeom>
          <a:solidFill>
            <a:sysClr val="window" lastClr="FFFFFF">
              <a:alpha val="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89" name="Freeform: Shape 588">
            <a:extLst>
              <a:ext uri="{FF2B5EF4-FFF2-40B4-BE49-F238E27FC236}">
                <a16:creationId xmlns:a16="http://schemas.microsoft.com/office/drawing/2014/main" id="{58F9A3E8-2445-4760-A551-C57A3F8ECCB5}"/>
              </a:ext>
            </a:extLst>
          </p:cNvPr>
          <p:cNvSpPr/>
          <p:nvPr/>
        </p:nvSpPr>
        <p:spPr bwMode="gray">
          <a:xfrm flipH="1">
            <a:off x="11642605" y="941663"/>
            <a:ext cx="1189" cy="2377"/>
          </a:xfrm>
          <a:custGeom>
            <a:avLst/>
            <a:gdLst>
              <a:gd name="connsiteX0" fmla="*/ 1189 w 1189"/>
              <a:gd name="connsiteY0" fmla="*/ 0 h 2377"/>
              <a:gd name="connsiteX1" fmla="*/ 0 w 1189"/>
              <a:gd name="connsiteY1" fmla="*/ 1189 h 2377"/>
              <a:gd name="connsiteX2" fmla="*/ 1189 w 1189"/>
              <a:gd name="connsiteY2" fmla="*/ 2377 h 2377"/>
              <a:gd name="connsiteX3" fmla="*/ 1189 w 1189"/>
              <a:gd name="connsiteY3" fmla="*/ 0 h 2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89" h="2377">
                <a:moveTo>
                  <a:pt x="1189" y="0"/>
                </a:moveTo>
                <a:lnTo>
                  <a:pt x="0" y="1189"/>
                </a:lnTo>
                <a:lnTo>
                  <a:pt x="1189" y="2377"/>
                </a:lnTo>
                <a:lnTo>
                  <a:pt x="1189" y="0"/>
                </a:lnTo>
                <a:close/>
              </a:path>
            </a:pathLst>
          </a:custGeom>
          <a:solidFill>
            <a:sysClr val="window" lastClr="FFFFFF">
              <a:alpha val="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76" name="Freeform: Shape 575">
            <a:extLst>
              <a:ext uri="{FF2B5EF4-FFF2-40B4-BE49-F238E27FC236}">
                <a16:creationId xmlns:a16="http://schemas.microsoft.com/office/drawing/2014/main" id="{B1A19561-228C-49C5-9A36-376AFDEF6933}"/>
              </a:ext>
            </a:extLst>
          </p:cNvPr>
          <p:cNvSpPr/>
          <p:nvPr/>
        </p:nvSpPr>
        <p:spPr bwMode="gray">
          <a:xfrm flipH="1">
            <a:off x="11642605" y="944040"/>
            <a:ext cx="552570" cy="968826"/>
          </a:xfrm>
          <a:custGeom>
            <a:avLst/>
            <a:gdLst>
              <a:gd name="connsiteX0" fmla="*/ 552570 w 552570"/>
              <a:gd name="connsiteY0" fmla="*/ 0 h 968826"/>
              <a:gd name="connsiteX1" fmla="*/ 550193 w 552570"/>
              <a:gd name="connsiteY1" fmla="*/ 0 h 968826"/>
              <a:gd name="connsiteX2" fmla="*/ 0 w 552570"/>
              <a:gd name="connsiteY2" fmla="*/ 550193 h 968826"/>
              <a:gd name="connsiteX3" fmla="*/ 0 w 552570"/>
              <a:gd name="connsiteY3" fmla="*/ 968826 h 968826"/>
              <a:gd name="connsiteX4" fmla="*/ 552570 w 552570"/>
              <a:gd name="connsiteY4" fmla="*/ 968826 h 968826"/>
              <a:gd name="connsiteX5" fmla="*/ 552570 w 552570"/>
              <a:gd name="connsiteY5" fmla="*/ 0 h 968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2570" h="968826">
                <a:moveTo>
                  <a:pt x="552570" y="0"/>
                </a:moveTo>
                <a:lnTo>
                  <a:pt x="550193" y="0"/>
                </a:lnTo>
                <a:lnTo>
                  <a:pt x="0" y="550193"/>
                </a:lnTo>
                <a:lnTo>
                  <a:pt x="0" y="968826"/>
                </a:lnTo>
                <a:lnTo>
                  <a:pt x="552570" y="968826"/>
                </a:lnTo>
                <a:lnTo>
                  <a:pt x="552570" y="0"/>
                </a:lnTo>
                <a:close/>
              </a:path>
            </a:pathLst>
          </a:custGeom>
          <a:solidFill>
            <a:sysClr val="window" lastClr="FFFFFF">
              <a:alpha val="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64" name="Freeform: Shape 563">
            <a:extLst>
              <a:ext uri="{FF2B5EF4-FFF2-40B4-BE49-F238E27FC236}">
                <a16:creationId xmlns:a16="http://schemas.microsoft.com/office/drawing/2014/main" id="{6457F61D-ECFA-47EC-9078-D1AC74C3D650}"/>
              </a:ext>
            </a:extLst>
          </p:cNvPr>
          <p:cNvSpPr/>
          <p:nvPr/>
        </p:nvSpPr>
        <p:spPr bwMode="gray">
          <a:xfrm flipH="1">
            <a:off x="11642605" y="1913743"/>
            <a:ext cx="552570" cy="971203"/>
          </a:xfrm>
          <a:custGeom>
            <a:avLst/>
            <a:gdLst>
              <a:gd name="connsiteX0" fmla="*/ 552570 w 552570"/>
              <a:gd name="connsiteY0" fmla="*/ 0 h 971203"/>
              <a:gd name="connsiteX1" fmla="*/ 0 w 552570"/>
              <a:gd name="connsiteY1" fmla="*/ 0 h 971203"/>
              <a:gd name="connsiteX2" fmla="*/ 0 w 552570"/>
              <a:gd name="connsiteY2" fmla="*/ 418633 h 971203"/>
              <a:gd name="connsiteX3" fmla="*/ 0 w 552570"/>
              <a:gd name="connsiteY3" fmla="*/ 971203 h 971203"/>
              <a:gd name="connsiteX4" fmla="*/ 552570 w 552570"/>
              <a:gd name="connsiteY4" fmla="*/ 971203 h 971203"/>
              <a:gd name="connsiteX5" fmla="*/ 552570 w 552570"/>
              <a:gd name="connsiteY5" fmla="*/ 0 h 971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2570" h="971203">
                <a:moveTo>
                  <a:pt x="552570" y="0"/>
                </a:moveTo>
                <a:lnTo>
                  <a:pt x="0" y="0"/>
                </a:lnTo>
                <a:lnTo>
                  <a:pt x="0" y="418633"/>
                </a:lnTo>
                <a:lnTo>
                  <a:pt x="0" y="971203"/>
                </a:lnTo>
                <a:lnTo>
                  <a:pt x="552570" y="971203"/>
                </a:lnTo>
                <a:lnTo>
                  <a:pt x="552570" y="0"/>
                </a:lnTo>
                <a:close/>
              </a:path>
            </a:pathLst>
          </a:custGeom>
          <a:solidFill>
            <a:sysClr val="window" lastClr="FFFFFF">
              <a:alpha val="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38" name="Freeform: Shape 537">
            <a:extLst>
              <a:ext uri="{FF2B5EF4-FFF2-40B4-BE49-F238E27FC236}">
                <a16:creationId xmlns:a16="http://schemas.microsoft.com/office/drawing/2014/main" id="{EAA3E5FD-FDC6-46D5-BAAC-FD56A339878F}"/>
              </a:ext>
            </a:extLst>
          </p:cNvPr>
          <p:cNvSpPr/>
          <p:nvPr/>
        </p:nvSpPr>
        <p:spPr bwMode="gray">
          <a:xfrm flipH="1">
            <a:off x="11643891" y="3300990"/>
            <a:ext cx="551284" cy="552570"/>
          </a:xfrm>
          <a:custGeom>
            <a:avLst/>
            <a:gdLst>
              <a:gd name="connsiteX0" fmla="*/ 0 w 551284"/>
              <a:gd name="connsiteY0" fmla="*/ 0 h 552570"/>
              <a:gd name="connsiteX1" fmla="*/ 0 w 551284"/>
              <a:gd name="connsiteY1" fmla="*/ 552570 h 552570"/>
              <a:gd name="connsiteX2" fmla="*/ 549998 w 551284"/>
              <a:gd name="connsiteY2" fmla="*/ 552570 h 552570"/>
              <a:gd name="connsiteX3" fmla="*/ 551284 w 551284"/>
              <a:gd name="connsiteY3" fmla="*/ 551284 h 552570"/>
              <a:gd name="connsiteX4" fmla="*/ 0 w 551284"/>
              <a:gd name="connsiteY4" fmla="*/ 0 h 552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284" h="552570">
                <a:moveTo>
                  <a:pt x="0" y="0"/>
                </a:moveTo>
                <a:lnTo>
                  <a:pt x="0" y="552570"/>
                </a:lnTo>
                <a:lnTo>
                  <a:pt x="549998" y="552570"/>
                </a:lnTo>
                <a:lnTo>
                  <a:pt x="551284" y="551284"/>
                </a:lnTo>
                <a:lnTo>
                  <a:pt x="0" y="0"/>
                </a:lnTo>
                <a:close/>
              </a:path>
            </a:pathLst>
          </a:custGeom>
          <a:solidFill>
            <a:sysClr val="window" lastClr="FFFFFF">
              <a:alpha val="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37" name="Freeform: Shape 536">
            <a:extLst>
              <a:ext uri="{FF2B5EF4-FFF2-40B4-BE49-F238E27FC236}">
                <a16:creationId xmlns:a16="http://schemas.microsoft.com/office/drawing/2014/main" id="{59D1B1CD-6EAC-4FD4-9230-BF3F51F91A7D}"/>
              </a:ext>
            </a:extLst>
          </p:cNvPr>
          <p:cNvSpPr/>
          <p:nvPr/>
        </p:nvSpPr>
        <p:spPr bwMode="gray">
          <a:xfrm flipH="1">
            <a:off x="11642606" y="3850989"/>
            <a:ext cx="1285" cy="2570"/>
          </a:xfrm>
          <a:custGeom>
            <a:avLst/>
            <a:gdLst>
              <a:gd name="connsiteX0" fmla="*/ 1285 w 1285"/>
              <a:gd name="connsiteY0" fmla="*/ 0 h 2570"/>
              <a:gd name="connsiteX1" fmla="*/ 0 w 1285"/>
              <a:gd name="connsiteY1" fmla="*/ 1285 h 2570"/>
              <a:gd name="connsiteX2" fmla="*/ 1285 w 1285"/>
              <a:gd name="connsiteY2" fmla="*/ 2570 h 2570"/>
              <a:gd name="connsiteX3" fmla="*/ 1285 w 1285"/>
              <a:gd name="connsiteY3" fmla="*/ 0 h 2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5" h="2570">
                <a:moveTo>
                  <a:pt x="1285" y="0"/>
                </a:moveTo>
                <a:lnTo>
                  <a:pt x="0" y="1285"/>
                </a:lnTo>
                <a:lnTo>
                  <a:pt x="1285" y="2570"/>
                </a:lnTo>
                <a:lnTo>
                  <a:pt x="1285" y="0"/>
                </a:lnTo>
                <a:close/>
              </a:path>
            </a:pathLst>
          </a:custGeom>
          <a:solidFill>
            <a:sysClr val="window" lastClr="FFFFFF">
              <a:alpha val="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24" name="Freeform: Shape 523">
            <a:extLst>
              <a:ext uri="{FF2B5EF4-FFF2-40B4-BE49-F238E27FC236}">
                <a16:creationId xmlns:a16="http://schemas.microsoft.com/office/drawing/2014/main" id="{7C426D97-31BF-491E-94FC-8AB334C51E92}"/>
              </a:ext>
            </a:extLst>
          </p:cNvPr>
          <p:cNvSpPr/>
          <p:nvPr/>
        </p:nvSpPr>
        <p:spPr bwMode="gray">
          <a:xfrm flipH="1">
            <a:off x="11642606" y="3853560"/>
            <a:ext cx="552569" cy="968632"/>
          </a:xfrm>
          <a:custGeom>
            <a:avLst/>
            <a:gdLst>
              <a:gd name="connsiteX0" fmla="*/ 552569 w 552569"/>
              <a:gd name="connsiteY0" fmla="*/ 0 h 968632"/>
              <a:gd name="connsiteX1" fmla="*/ 549998 w 552569"/>
              <a:gd name="connsiteY1" fmla="*/ 0 h 968632"/>
              <a:gd name="connsiteX2" fmla="*/ 0 w 552569"/>
              <a:gd name="connsiteY2" fmla="*/ 549998 h 968632"/>
              <a:gd name="connsiteX3" fmla="*/ 0 w 552569"/>
              <a:gd name="connsiteY3" fmla="*/ 968632 h 968632"/>
              <a:gd name="connsiteX4" fmla="*/ 552569 w 552569"/>
              <a:gd name="connsiteY4" fmla="*/ 968632 h 968632"/>
              <a:gd name="connsiteX5" fmla="*/ 552569 w 552569"/>
              <a:gd name="connsiteY5" fmla="*/ 0 h 96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2569" h="968632">
                <a:moveTo>
                  <a:pt x="552569" y="0"/>
                </a:moveTo>
                <a:lnTo>
                  <a:pt x="549998" y="0"/>
                </a:lnTo>
                <a:lnTo>
                  <a:pt x="0" y="549998"/>
                </a:lnTo>
                <a:lnTo>
                  <a:pt x="0" y="968632"/>
                </a:lnTo>
                <a:lnTo>
                  <a:pt x="552569" y="968632"/>
                </a:lnTo>
                <a:lnTo>
                  <a:pt x="552569" y="0"/>
                </a:lnTo>
                <a:close/>
              </a:path>
            </a:pathLst>
          </a:custGeom>
          <a:solidFill>
            <a:sysClr val="window" lastClr="FFFFFF">
              <a:alpha val="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15" name="Freeform: Shape 514">
            <a:extLst>
              <a:ext uri="{FF2B5EF4-FFF2-40B4-BE49-F238E27FC236}">
                <a16:creationId xmlns:a16="http://schemas.microsoft.com/office/drawing/2014/main" id="{4466C993-368E-4400-A803-75E54B3BFB7A}"/>
              </a:ext>
            </a:extLst>
          </p:cNvPr>
          <p:cNvSpPr/>
          <p:nvPr/>
        </p:nvSpPr>
        <p:spPr bwMode="gray">
          <a:xfrm flipH="1">
            <a:off x="11642606" y="4823069"/>
            <a:ext cx="552569" cy="971203"/>
          </a:xfrm>
          <a:custGeom>
            <a:avLst/>
            <a:gdLst>
              <a:gd name="connsiteX0" fmla="*/ 552569 w 552569"/>
              <a:gd name="connsiteY0" fmla="*/ 0 h 971203"/>
              <a:gd name="connsiteX1" fmla="*/ 0 w 552569"/>
              <a:gd name="connsiteY1" fmla="*/ 0 h 971203"/>
              <a:gd name="connsiteX2" fmla="*/ 0 w 552569"/>
              <a:gd name="connsiteY2" fmla="*/ 418634 h 971203"/>
              <a:gd name="connsiteX3" fmla="*/ 552569 w 552569"/>
              <a:gd name="connsiteY3" fmla="*/ 971203 h 971203"/>
              <a:gd name="connsiteX4" fmla="*/ 552569 w 552569"/>
              <a:gd name="connsiteY4" fmla="*/ 0 h 971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2569" h="971203">
                <a:moveTo>
                  <a:pt x="552569" y="0"/>
                </a:moveTo>
                <a:lnTo>
                  <a:pt x="0" y="0"/>
                </a:lnTo>
                <a:lnTo>
                  <a:pt x="0" y="418634"/>
                </a:lnTo>
                <a:lnTo>
                  <a:pt x="552569" y="971203"/>
                </a:lnTo>
                <a:lnTo>
                  <a:pt x="552569" y="0"/>
                </a:lnTo>
                <a:close/>
              </a:path>
            </a:pathLst>
          </a:custGeom>
          <a:solidFill>
            <a:sysClr val="window" lastClr="FFFFFF">
              <a:alpha val="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02" name="Freeform: Shape 501">
            <a:extLst>
              <a:ext uri="{FF2B5EF4-FFF2-40B4-BE49-F238E27FC236}">
                <a16:creationId xmlns:a16="http://schemas.microsoft.com/office/drawing/2014/main" id="{70C8C964-4B18-46FA-9C52-7AB75F871639}"/>
              </a:ext>
            </a:extLst>
          </p:cNvPr>
          <p:cNvSpPr/>
          <p:nvPr/>
        </p:nvSpPr>
        <p:spPr bwMode="gray">
          <a:xfrm flipH="1">
            <a:off x="11642605" y="6213988"/>
            <a:ext cx="552570" cy="552570"/>
          </a:xfrm>
          <a:custGeom>
            <a:avLst/>
            <a:gdLst>
              <a:gd name="connsiteX0" fmla="*/ 0 w 552570"/>
              <a:gd name="connsiteY0" fmla="*/ 0 h 552570"/>
              <a:gd name="connsiteX1" fmla="*/ 0 w 552570"/>
              <a:gd name="connsiteY1" fmla="*/ 552570 h 552570"/>
              <a:gd name="connsiteX2" fmla="*/ 552570 w 552570"/>
              <a:gd name="connsiteY2" fmla="*/ 552570 h 552570"/>
              <a:gd name="connsiteX3" fmla="*/ 0 w 552570"/>
              <a:gd name="connsiteY3" fmla="*/ 0 h 552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2570" h="552570">
                <a:moveTo>
                  <a:pt x="0" y="0"/>
                </a:moveTo>
                <a:lnTo>
                  <a:pt x="0" y="552570"/>
                </a:lnTo>
                <a:lnTo>
                  <a:pt x="552570" y="552570"/>
                </a:lnTo>
                <a:lnTo>
                  <a:pt x="0" y="0"/>
                </a:lnTo>
                <a:close/>
              </a:path>
            </a:pathLst>
          </a:custGeom>
          <a:solidFill>
            <a:sysClr val="window" lastClr="FFFFFF">
              <a:alpha val="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25" name="Right Triangle 524">
            <a:extLst>
              <a:ext uri="{FF2B5EF4-FFF2-40B4-BE49-F238E27FC236}">
                <a16:creationId xmlns:a16="http://schemas.microsoft.com/office/drawing/2014/main" id="{B6620512-2BCB-4E20-891F-C9907E9E1946}"/>
              </a:ext>
            </a:extLst>
          </p:cNvPr>
          <p:cNvSpPr/>
          <p:nvPr/>
        </p:nvSpPr>
        <p:spPr bwMode="gray">
          <a:xfrm>
            <a:off x="10670951" y="5795355"/>
            <a:ext cx="971203" cy="971203"/>
          </a:xfrm>
          <a:prstGeom prst="rtTriangle">
            <a:avLst/>
          </a:prstGeom>
          <a:solidFill>
            <a:sysClr val="window" lastClr="FFFFFF">
              <a:alpha val="9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26" name="Right Triangle 525">
            <a:extLst>
              <a:ext uri="{FF2B5EF4-FFF2-40B4-BE49-F238E27FC236}">
                <a16:creationId xmlns:a16="http://schemas.microsoft.com/office/drawing/2014/main" id="{A012AC6A-9433-4824-8E8E-1B603638892F}"/>
              </a:ext>
            </a:extLst>
          </p:cNvPr>
          <p:cNvSpPr/>
          <p:nvPr/>
        </p:nvSpPr>
        <p:spPr bwMode="gray">
          <a:xfrm rot="10800000">
            <a:off x="10670952" y="5795355"/>
            <a:ext cx="971203" cy="971203"/>
          </a:xfrm>
          <a:prstGeom prst="rtTriangle">
            <a:avLst/>
          </a:prstGeom>
          <a:solidFill>
            <a:sysClr val="window" lastClr="FFFFFF">
              <a:alpha val="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27" name="Right Triangle 526">
            <a:extLst>
              <a:ext uri="{FF2B5EF4-FFF2-40B4-BE49-F238E27FC236}">
                <a16:creationId xmlns:a16="http://schemas.microsoft.com/office/drawing/2014/main" id="{40FF546B-BA7B-4A8E-8AE5-18F13B013291}"/>
              </a:ext>
            </a:extLst>
          </p:cNvPr>
          <p:cNvSpPr/>
          <p:nvPr/>
        </p:nvSpPr>
        <p:spPr bwMode="gray">
          <a:xfrm flipV="1">
            <a:off x="10670951" y="3850989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28" name="Right Triangle 527">
            <a:extLst>
              <a:ext uri="{FF2B5EF4-FFF2-40B4-BE49-F238E27FC236}">
                <a16:creationId xmlns:a16="http://schemas.microsoft.com/office/drawing/2014/main" id="{CE924BDC-E38E-4B30-B7A3-02BFEDECC3B3}"/>
              </a:ext>
            </a:extLst>
          </p:cNvPr>
          <p:cNvSpPr/>
          <p:nvPr/>
        </p:nvSpPr>
        <p:spPr bwMode="gray">
          <a:xfrm rot="10800000" flipV="1">
            <a:off x="10670952" y="3850989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29" name="Right Triangle 528">
            <a:extLst>
              <a:ext uri="{FF2B5EF4-FFF2-40B4-BE49-F238E27FC236}">
                <a16:creationId xmlns:a16="http://schemas.microsoft.com/office/drawing/2014/main" id="{777383AD-908E-42F6-BFA6-4D3B2301EE9B}"/>
              </a:ext>
            </a:extLst>
          </p:cNvPr>
          <p:cNvSpPr/>
          <p:nvPr/>
        </p:nvSpPr>
        <p:spPr bwMode="gray">
          <a:xfrm rot="10800000">
            <a:off x="10670952" y="4823069"/>
            <a:ext cx="971203" cy="971203"/>
          </a:xfrm>
          <a:prstGeom prst="rtTriangle">
            <a:avLst/>
          </a:prstGeom>
          <a:solidFill>
            <a:sysClr val="window" lastClr="FFFFFF">
              <a:alpha val="10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30" name="Right Triangle 529">
            <a:extLst>
              <a:ext uri="{FF2B5EF4-FFF2-40B4-BE49-F238E27FC236}">
                <a16:creationId xmlns:a16="http://schemas.microsoft.com/office/drawing/2014/main" id="{18B008A2-CF87-4142-9403-6B2B96B3CEEF}"/>
              </a:ext>
            </a:extLst>
          </p:cNvPr>
          <p:cNvSpPr/>
          <p:nvPr/>
        </p:nvSpPr>
        <p:spPr bwMode="gray">
          <a:xfrm>
            <a:off x="10670951" y="2882357"/>
            <a:ext cx="971203" cy="971203"/>
          </a:xfrm>
          <a:prstGeom prst="rtTriangle">
            <a:avLst/>
          </a:prstGeom>
          <a:solidFill>
            <a:sysClr val="window" lastClr="FFFFFF">
              <a:alpha val="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31" name="Right Triangle 530">
            <a:extLst>
              <a:ext uri="{FF2B5EF4-FFF2-40B4-BE49-F238E27FC236}">
                <a16:creationId xmlns:a16="http://schemas.microsoft.com/office/drawing/2014/main" id="{6A87CC79-EE70-44CB-BD7E-026447E65CED}"/>
              </a:ext>
            </a:extLst>
          </p:cNvPr>
          <p:cNvSpPr/>
          <p:nvPr/>
        </p:nvSpPr>
        <p:spPr bwMode="gray">
          <a:xfrm rot="10800000">
            <a:off x="10670951" y="2882357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32" name="Right Triangle 531">
            <a:extLst>
              <a:ext uri="{FF2B5EF4-FFF2-40B4-BE49-F238E27FC236}">
                <a16:creationId xmlns:a16="http://schemas.microsoft.com/office/drawing/2014/main" id="{E234508A-DB70-4FE8-8858-28589D5D7400}"/>
              </a:ext>
            </a:extLst>
          </p:cNvPr>
          <p:cNvSpPr/>
          <p:nvPr/>
        </p:nvSpPr>
        <p:spPr bwMode="gray">
          <a:xfrm flipV="1">
            <a:off x="10670951" y="941662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33" name="Right Triangle 532">
            <a:extLst>
              <a:ext uri="{FF2B5EF4-FFF2-40B4-BE49-F238E27FC236}">
                <a16:creationId xmlns:a16="http://schemas.microsoft.com/office/drawing/2014/main" id="{6357B95D-1753-430E-BEA2-71E04D00BFC1}"/>
              </a:ext>
            </a:extLst>
          </p:cNvPr>
          <p:cNvSpPr/>
          <p:nvPr/>
        </p:nvSpPr>
        <p:spPr bwMode="gray">
          <a:xfrm>
            <a:off x="10670951" y="1913743"/>
            <a:ext cx="971203" cy="971203"/>
          </a:xfrm>
          <a:prstGeom prst="rtTriangle">
            <a:avLst/>
          </a:prstGeom>
          <a:solidFill>
            <a:sysClr val="window" lastClr="FFFFFF">
              <a:alpha val="1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34" name="Right Triangle 533">
            <a:extLst>
              <a:ext uri="{FF2B5EF4-FFF2-40B4-BE49-F238E27FC236}">
                <a16:creationId xmlns:a16="http://schemas.microsoft.com/office/drawing/2014/main" id="{1FCD377A-9174-4DCC-A0BF-82D34D69D4D3}"/>
              </a:ext>
            </a:extLst>
          </p:cNvPr>
          <p:cNvSpPr/>
          <p:nvPr/>
        </p:nvSpPr>
        <p:spPr bwMode="gray">
          <a:xfrm rot="10800000">
            <a:off x="10670951" y="1913743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35" name="Right Triangle 534">
            <a:extLst>
              <a:ext uri="{FF2B5EF4-FFF2-40B4-BE49-F238E27FC236}">
                <a16:creationId xmlns:a16="http://schemas.microsoft.com/office/drawing/2014/main" id="{1EBB0642-6003-4B43-B2E4-73D4C88923FA}"/>
              </a:ext>
            </a:extLst>
          </p:cNvPr>
          <p:cNvSpPr/>
          <p:nvPr/>
        </p:nvSpPr>
        <p:spPr bwMode="gray">
          <a:xfrm>
            <a:off x="10670951" y="-27163"/>
            <a:ext cx="971203" cy="971203"/>
          </a:xfrm>
          <a:prstGeom prst="rtTriangle">
            <a:avLst/>
          </a:prstGeom>
          <a:solidFill>
            <a:sysClr val="window" lastClr="FFFFFF">
              <a:alpha val="12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36" name="Right Triangle 535">
            <a:extLst>
              <a:ext uri="{FF2B5EF4-FFF2-40B4-BE49-F238E27FC236}">
                <a16:creationId xmlns:a16="http://schemas.microsoft.com/office/drawing/2014/main" id="{83060F22-D7BF-463B-8DED-BBFF768599C3}"/>
              </a:ext>
            </a:extLst>
          </p:cNvPr>
          <p:cNvSpPr/>
          <p:nvPr/>
        </p:nvSpPr>
        <p:spPr bwMode="gray">
          <a:xfrm rot="10800000">
            <a:off x="10670951" y="-22209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39" name="Right Triangle 538">
            <a:extLst>
              <a:ext uri="{FF2B5EF4-FFF2-40B4-BE49-F238E27FC236}">
                <a16:creationId xmlns:a16="http://schemas.microsoft.com/office/drawing/2014/main" id="{B4F3987E-40F1-43C8-91C1-0A431325DE97}"/>
              </a:ext>
            </a:extLst>
          </p:cNvPr>
          <p:cNvSpPr/>
          <p:nvPr/>
        </p:nvSpPr>
        <p:spPr bwMode="gray">
          <a:xfrm>
            <a:off x="4846200" y="5795355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40" name="Right Triangle 539">
            <a:extLst>
              <a:ext uri="{FF2B5EF4-FFF2-40B4-BE49-F238E27FC236}">
                <a16:creationId xmlns:a16="http://schemas.microsoft.com/office/drawing/2014/main" id="{44A4DDE2-61A7-4ECB-B84D-BB8EC2599C6B}"/>
              </a:ext>
            </a:extLst>
          </p:cNvPr>
          <p:cNvSpPr/>
          <p:nvPr/>
        </p:nvSpPr>
        <p:spPr bwMode="gray">
          <a:xfrm flipV="1">
            <a:off x="4846200" y="3850989"/>
            <a:ext cx="971203" cy="971203"/>
          </a:xfrm>
          <a:prstGeom prst="rtTriangle">
            <a:avLst/>
          </a:prstGeom>
          <a:solidFill>
            <a:sysClr val="window" lastClr="FFFFFF">
              <a:alpha val="22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41" name="Right Triangle 540">
            <a:extLst>
              <a:ext uri="{FF2B5EF4-FFF2-40B4-BE49-F238E27FC236}">
                <a16:creationId xmlns:a16="http://schemas.microsoft.com/office/drawing/2014/main" id="{5A5944EC-0E36-4B20-9145-03AB1262C24B}"/>
              </a:ext>
            </a:extLst>
          </p:cNvPr>
          <p:cNvSpPr/>
          <p:nvPr/>
        </p:nvSpPr>
        <p:spPr bwMode="gray">
          <a:xfrm rot="10800000" flipV="1">
            <a:off x="4846201" y="3850989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42" name="Right Triangle 541">
            <a:extLst>
              <a:ext uri="{FF2B5EF4-FFF2-40B4-BE49-F238E27FC236}">
                <a16:creationId xmlns:a16="http://schemas.microsoft.com/office/drawing/2014/main" id="{14F919F6-9749-4190-BD94-172E318BAE57}"/>
              </a:ext>
            </a:extLst>
          </p:cNvPr>
          <p:cNvSpPr/>
          <p:nvPr/>
        </p:nvSpPr>
        <p:spPr bwMode="gray">
          <a:xfrm>
            <a:off x="4846200" y="4823069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43" name="Right Triangle 542">
            <a:extLst>
              <a:ext uri="{FF2B5EF4-FFF2-40B4-BE49-F238E27FC236}">
                <a16:creationId xmlns:a16="http://schemas.microsoft.com/office/drawing/2014/main" id="{6B041464-16DD-478E-B6A0-457EFDB27D77}"/>
              </a:ext>
            </a:extLst>
          </p:cNvPr>
          <p:cNvSpPr/>
          <p:nvPr/>
        </p:nvSpPr>
        <p:spPr bwMode="gray">
          <a:xfrm rot="10800000">
            <a:off x="4846201" y="4823069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44" name="Right Triangle 543">
            <a:extLst>
              <a:ext uri="{FF2B5EF4-FFF2-40B4-BE49-F238E27FC236}">
                <a16:creationId xmlns:a16="http://schemas.microsoft.com/office/drawing/2014/main" id="{16E7482D-F785-4580-982C-2C43DB268B85}"/>
              </a:ext>
            </a:extLst>
          </p:cNvPr>
          <p:cNvSpPr/>
          <p:nvPr/>
        </p:nvSpPr>
        <p:spPr bwMode="gray">
          <a:xfrm>
            <a:off x="4846200" y="2882357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45" name="Right Triangle 544">
            <a:extLst>
              <a:ext uri="{FF2B5EF4-FFF2-40B4-BE49-F238E27FC236}">
                <a16:creationId xmlns:a16="http://schemas.microsoft.com/office/drawing/2014/main" id="{B454F76B-5582-46C7-9260-65CBA29F3B66}"/>
              </a:ext>
            </a:extLst>
          </p:cNvPr>
          <p:cNvSpPr/>
          <p:nvPr/>
        </p:nvSpPr>
        <p:spPr bwMode="gray">
          <a:xfrm rot="10800000">
            <a:off x="4846201" y="2882357"/>
            <a:ext cx="971203" cy="971203"/>
          </a:xfrm>
          <a:prstGeom prst="rtTriangle">
            <a:avLst/>
          </a:prstGeom>
          <a:solidFill>
            <a:sysClr val="window" lastClr="FFFFFF">
              <a:alpha val="1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46" name="Right Triangle 545">
            <a:extLst>
              <a:ext uri="{FF2B5EF4-FFF2-40B4-BE49-F238E27FC236}">
                <a16:creationId xmlns:a16="http://schemas.microsoft.com/office/drawing/2014/main" id="{0451B3DF-4DE3-4127-B0D5-CBACC86E9FE6}"/>
              </a:ext>
            </a:extLst>
          </p:cNvPr>
          <p:cNvSpPr/>
          <p:nvPr/>
        </p:nvSpPr>
        <p:spPr bwMode="gray">
          <a:xfrm flipV="1">
            <a:off x="4846200" y="941662"/>
            <a:ext cx="971203" cy="971203"/>
          </a:xfrm>
          <a:prstGeom prst="rtTriangle">
            <a:avLst/>
          </a:prstGeom>
          <a:solidFill>
            <a:sysClr val="window" lastClr="FFFFFF">
              <a:alpha val="22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47" name="Right Triangle 546">
            <a:extLst>
              <a:ext uri="{FF2B5EF4-FFF2-40B4-BE49-F238E27FC236}">
                <a16:creationId xmlns:a16="http://schemas.microsoft.com/office/drawing/2014/main" id="{9814AABB-D62D-43F2-B62B-9D8299577F1D}"/>
              </a:ext>
            </a:extLst>
          </p:cNvPr>
          <p:cNvSpPr/>
          <p:nvPr/>
        </p:nvSpPr>
        <p:spPr bwMode="gray">
          <a:xfrm rot="10800000" flipV="1">
            <a:off x="4846201" y="941662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48" name="Right Triangle 547">
            <a:extLst>
              <a:ext uri="{FF2B5EF4-FFF2-40B4-BE49-F238E27FC236}">
                <a16:creationId xmlns:a16="http://schemas.microsoft.com/office/drawing/2014/main" id="{C0F26E7D-842A-4758-AF09-B3535D5C4E57}"/>
              </a:ext>
            </a:extLst>
          </p:cNvPr>
          <p:cNvSpPr/>
          <p:nvPr/>
        </p:nvSpPr>
        <p:spPr bwMode="gray">
          <a:xfrm>
            <a:off x="4846200" y="1906999"/>
            <a:ext cx="971203" cy="971203"/>
          </a:xfrm>
          <a:prstGeom prst="rtTriangle">
            <a:avLst/>
          </a:prstGeom>
          <a:solidFill>
            <a:sysClr val="window" lastClr="FFFFFF">
              <a:alpha val="7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49" name="Right Triangle 548">
            <a:extLst>
              <a:ext uri="{FF2B5EF4-FFF2-40B4-BE49-F238E27FC236}">
                <a16:creationId xmlns:a16="http://schemas.microsoft.com/office/drawing/2014/main" id="{FBBAE2A0-E190-4C5B-AC32-70007FA583CF}"/>
              </a:ext>
            </a:extLst>
          </p:cNvPr>
          <p:cNvSpPr/>
          <p:nvPr/>
        </p:nvSpPr>
        <p:spPr bwMode="gray">
          <a:xfrm rot="10800000">
            <a:off x="4846201" y="1913743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50" name="Right Triangle 549">
            <a:extLst>
              <a:ext uri="{FF2B5EF4-FFF2-40B4-BE49-F238E27FC236}">
                <a16:creationId xmlns:a16="http://schemas.microsoft.com/office/drawing/2014/main" id="{9029E3F4-5C62-44CC-9F4E-31D517074C6E}"/>
              </a:ext>
            </a:extLst>
          </p:cNvPr>
          <p:cNvSpPr/>
          <p:nvPr/>
        </p:nvSpPr>
        <p:spPr bwMode="gray">
          <a:xfrm>
            <a:off x="4846200" y="-27163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51" name="Right Triangle 550">
            <a:extLst>
              <a:ext uri="{FF2B5EF4-FFF2-40B4-BE49-F238E27FC236}">
                <a16:creationId xmlns:a16="http://schemas.microsoft.com/office/drawing/2014/main" id="{1EA23F27-E928-42DC-BADF-AED4C3A1A29A}"/>
              </a:ext>
            </a:extLst>
          </p:cNvPr>
          <p:cNvSpPr/>
          <p:nvPr/>
        </p:nvSpPr>
        <p:spPr bwMode="gray">
          <a:xfrm rot="10800000">
            <a:off x="4846201" y="-22209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53" name="Right Triangle 552">
            <a:extLst>
              <a:ext uri="{FF2B5EF4-FFF2-40B4-BE49-F238E27FC236}">
                <a16:creationId xmlns:a16="http://schemas.microsoft.com/office/drawing/2014/main" id="{98EA0DC9-F2D4-4D19-BF32-DA27A3CED788}"/>
              </a:ext>
            </a:extLst>
          </p:cNvPr>
          <p:cNvSpPr/>
          <p:nvPr/>
        </p:nvSpPr>
        <p:spPr bwMode="gray">
          <a:xfrm flipH="1">
            <a:off x="5814360" y="5795355"/>
            <a:ext cx="971203" cy="971203"/>
          </a:xfrm>
          <a:prstGeom prst="rtTriangle">
            <a:avLst/>
          </a:prstGeom>
          <a:solidFill>
            <a:sysClr val="window" lastClr="FFFFFF">
              <a:alpha val="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54" name="Right Triangle 553">
            <a:extLst>
              <a:ext uri="{FF2B5EF4-FFF2-40B4-BE49-F238E27FC236}">
                <a16:creationId xmlns:a16="http://schemas.microsoft.com/office/drawing/2014/main" id="{98B2CDE4-1470-46DF-9906-211305577582}"/>
              </a:ext>
            </a:extLst>
          </p:cNvPr>
          <p:cNvSpPr/>
          <p:nvPr/>
        </p:nvSpPr>
        <p:spPr bwMode="gray">
          <a:xfrm rot="10800000" flipH="1">
            <a:off x="5814360" y="5795355"/>
            <a:ext cx="971203" cy="971203"/>
          </a:xfrm>
          <a:prstGeom prst="rtTriangle">
            <a:avLst/>
          </a:prstGeom>
          <a:solidFill>
            <a:sysClr val="window" lastClr="FFFFFF">
              <a:alpha val="12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55" name="Right Triangle 554">
            <a:extLst>
              <a:ext uri="{FF2B5EF4-FFF2-40B4-BE49-F238E27FC236}">
                <a16:creationId xmlns:a16="http://schemas.microsoft.com/office/drawing/2014/main" id="{37D99863-BF06-49E9-B2C4-1715D089A6C2}"/>
              </a:ext>
            </a:extLst>
          </p:cNvPr>
          <p:cNvSpPr/>
          <p:nvPr/>
        </p:nvSpPr>
        <p:spPr bwMode="gray">
          <a:xfrm flipH="1" flipV="1">
            <a:off x="5814360" y="3850989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56" name="Right Triangle 555">
            <a:extLst>
              <a:ext uri="{FF2B5EF4-FFF2-40B4-BE49-F238E27FC236}">
                <a16:creationId xmlns:a16="http://schemas.microsoft.com/office/drawing/2014/main" id="{959DBA3D-AAAF-4536-9050-A6E1CD545108}"/>
              </a:ext>
            </a:extLst>
          </p:cNvPr>
          <p:cNvSpPr/>
          <p:nvPr/>
        </p:nvSpPr>
        <p:spPr bwMode="gray">
          <a:xfrm rot="10800000" flipH="1">
            <a:off x="5814360" y="4823069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57" name="Right Triangle 556">
            <a:extLst>
              <a:ext uri="{FF2B5EF4-FFF2-40B4-BE49-F238E27FC236}">
                <a16:creationId xmlns:a16="http://schemas.microsoft.com/office/drawing/2014/main" id="{F918A8A7-80D2-4A89-8F54-AAC37DCEA708}"/>
              </a:ext>
            </a:extLst>
          </p:cNvPr>
          <p:cNvSpPr/>
          <p:nvPr/>
        </p:nvSpPr>
        <p:spPr bwMode="gray">
          <a:xfrm flipH="1">
            <a:off x="5814360" y="2882358"/>
            <a:ext cx="971203" cy="971203"/>
          </a:xfrm>
          <a:prstGeom prst="rtTriangle">
            <a:avLst/>
          </a:prstGeom>
          <a:solidFill>
            <a:sysClr val="window" lastClr="FFFFFF">
              <a:alpha val="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58" name="Right Triangle 557">
            <a:extLst>
              <a:ext uri="{FF2B5EF4-FFF2-40B4-BE49-F238E27FC236}">
                <a16:creationId xmlns:a16="http://schemas.microsoft.com/office/drawing/2014/main" id="{0A29EE74-35DF-4683-A64B-133BE09522BA}"/>
              </a:ext>
            </a:extLst>
          </p:cNvPr>
          <p:cNvSpPr/>
          <p:nvPr/>
        </p:nvSpPr>
        <p:spPr bwMode="gray">
          <a:xfrm rot="10800000" flipH="1">
            <a:off x="5814360" y="2882358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59" name="Right Triangle 558">
            <a:extLst>
              <a:ext uri="{FF2B5EF4-FFF2-40B4-BE49-F238E27FC236}">
                <a16:creationId xmlns:a16="http://schemas.microsoft.com/office/drawing/2014/main" id="{F2F7CEBE-CA18-4F7A-B0F8-F63A3FA8619D}"/>
              </a:ext>
            </a:extLst>
          </p:cNvPr>
          <p:cNvSpPr/>
          <p:nvPr/>
        </p:nvSpPr>
        <p:spPr bwMode="gray">
          <a:xfrm flipH="1" flipV="1">
            <a:off x="5814360" y="941662"/>
            <a:ext cx="971203" cy="971203"/>
          </a:xfrm>
          <a:prstGeom prst="rtTriangle">
            <a:avLst/>
          </a:prstGeom>
          <a:solidFill>
            <a:sysClr val="window" lastClr="FFFFFF">
              <a:alpha val="8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60" name="Right Triangle 559">
            <a:extLst>
              <a:ext uri="{FF2B5EF4-FFF2-40B4-BE49-F238E27FC236}">
                <a16:creationId xmlns:a16="http://schemas.microsoft.com/office/drawing/2014/main" id="{C397ABCF-E232-4895-94A7-F7D927F450D7}"/>
              </a:ext>
            </a:extLst>
          </p:cNvPr>
          <p:cNvSpPr/>
          <p:nvPr/>
        </p:nvSpPr>
        <p:spPr bwMode="gray">
          <a:xfrm flipH="1">
            <a:off x="5814360" y="1913743"/>
            <a:ext cx="971203" cy="971203"/>
          </a:xfrm>
          <a:prstGeom prst="rtTriangle">
            <a:avLst/>
          </a:prstGeom>
          <a:solidFill>
            <a:sysClr val="window" lastClr="FFFFFF">
              <a:alpha val="2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61" name="Right Triangle 560">
            <a:extLst>
              <a:ext uri="{FF2B5EF4-FFF2-40B4-BE49-F238E27FC236}">
                <a16:creationId xmlns:a16="http://schemas.microsoft.com/office/drawing/2014/main" id="{9468DB3A-D6ED-4F4F-BB9C-CFED3E2CC767}"/>
              </a:ext>
            </a:extLst>
          </p:cNvPr>
          <p:cNvSpPr/>
          <p:nvPr/>
        </p:nvSpPr>
        <p:spPr bwMode="gray">
          <a:xfrm rot="10800000" flipH="1">
            <a:off x="5814361" y="1913742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62" name="Right Triangle 561">
            <a:extLst>
              <a:ext uri="{FF2B5EF4-FFF2-40B4-BE49-F238E27FC236}">
                <a16:creationId xmlns:a16="http://schemas.microsoft.com/office/drawing/2014/main" id="{9833B8B8-4775-4E3D-AA8F-E32380255A91}"/>
              </a:ext>
            </a:extLst>
          </p:cNvPr>
          <p:cNvSpPr/>
          <p:nvPr/>
        </p:nvSpPr>
        <p:spPr bwMode="gray">
          <a:xfrm flipH="1">
            <a:off x="5814360" y="-27162"/>
            <a:ext cx="971203" cy="971203"/>
          </a:xfrm>
          <a:prstGeom prst="rtTriangle">
            <a:avLst/>
          </a:prstGeom>
          <a:solidFill>
            <a:sysClr val="window" lastClr="FFFFFF">
              <a:alpha val="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63" name="Right Triangle 562">
            <a:extLst>
              <a:ext uri="{FF2B5EF4-FFF2-40B4-BE49-F238E27FC236}">
                <a16:creationId xmlns:a16="http://schemas.microsoft.com/office/drawing/2014/main" id="{AC5ECF8C-9B24-49F9-B65F-6F51E3F39278}"/>
              </a:ext>
            </a:extLst>
          </p:cNvPr>
          <p:cNvSpPr/>
          <p:nvPr/>
        </p:nvSpPr>
        <p:spPr bwMode="gray">
          <a:xfrm rot="10800000" flipH="1">
            <a:off x="5814361" y="-22206"/>
            <a:ext cx="971203" cy="971203"/>
          </a:xfrm>
          <a:prstGeom prst="rtTriangle">
            <a:avLst/>
          </a:prstGeom>
          <a:solidFill>
            <a:sysClr val="window" lastClr="FFFFFF">
              <a:alpha val="12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4347E7D-814B-4F6A-80AE-8FBAB8EDF7E8}"/>
              </a:ext>
            </a:extLst>
          </p:cNvPr>
          <p:cNvGrpSpPr/>
          <p:nvPr/>
        </p:nvGrpSpPr>
        <p:grpSpPr bwMode="gray">
          <a:xfrm>
            <a:off x="-3443" y="-27163"/>
            <a:ext cx="4853096" cy="6793723"/>
            <a:chOff x="7741661" y="0"/>
            <a:chExt cx="4839035" cy="6774040"/>
          </a:xfrm>
        </p:grpSpPr>
        <p:sp>
          <p:nvSpPr>
            <p:cNvPr id="866" name="TextBox 865">
              <a:extLst>
                <a:ext uri="{FF2B5EF4-FFF2-40B4-BE49-F238E27FC236}">
                  <a16:creationId xmlns:a16="http://schemas.microsoft.com/office/drawing/2014/main" id="{87C0DC83-7BAF-4C9A-8EDC-2DF72A735BB3}"/>
                </a:ext>
              </a:extLst>
            </p:cNvPr>
            <p:cNvSpPr txBox="1"/>
            <p:nvPr/>
          </p:nvSpPr>
          <p:spPr bwMode="gray">
            <a:xfrm>
              <a:off x="11490946" y="6388101"/>
              <a:ext cx="437990" cy="36512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algn="r">
                <a:lnSpc>
                  <a:spcPct val="90000"/>
                </a:lnSpc>
              </a:pPr>
              <a:fld id="{7A51DB15-7364-4F0B-A3A0-1309F8830053}" type="slidenum">
                <a:rPr lang="en-US" sz="800" b="0" i="0" smtClean="0">
                  <a:latin typeface="Calibri" panose="020F0502020204030204" pitchFamily="34" charset="0"/>
                </a:rPr>
                <a:pPr algn="r">
                  <a:lnSpc>
                    <a:spcPct val="90000"/>
                  </a:lnSpc>
                </a:pPr>
                <a:t>‹#›</a:t>
              </a:fld>
              <a:endParaRPr lang="en-US" b="0" i="0" dirty="0">
                <a:latin typeface="Calibri" panose="020F0502020204030204" pitchFamily="34" charset="0"/>
              </a:endParaRPr>
            </a:p>
          </p:txBody>
        </p:sp>
        <p:sp>
          <p:nvSpPr>
            <p:cNvPr id="868" name="Rectangle 867">
              <a:extLst>
                <a:ext uri="{FF2B5EF4-FFF2-40B4-BE49-F238E27FC236}">
                  <a16:creationId xmlns:a16="http://schemas.microsoft.com/office/drawing/2014/main" id="{963BBEA6-DD00-4E5F-926C-66B2E7C8A43A}"/>
                </a:ext>
              </a:extLst>
            </p:cNvPr>
            <p:cNvSpPr/>
            <p:nvPr userDrawn="1"/>
          </p:nvSpPr>
          <p:spPr bwMode="gray">
            <a:xfrm>
              <a:off x="7741661" y="1"/>
              <a:ext cx="4835592" cy="6774039"/>
            </a:xfrm>
            <a:prstGeom prst="rect">
              <a:avLst/>
            </a:prstGeom>
            <a:solidFill>
              <a:srgbClr val="C6C6C8">
                <a:lumMod val="40000"/>
                <a:lumOff val="60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b="0" i="0" u="none" strike="noStrike" kern="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</a:endParaRPr>
            </a:p>
          </p:txBody>
        </p:sp>
        <p:sp>
          <p:nvSpPr>
            <p:cNvPr id="1052" name="Right Triangle 1051">
              <a:extLst>
                <a:ext uri="{FF2B5EF4-FFF2-40B4-BE49-F238E27FC236}">
                  <a16:creationId xmlns:a16="http://schemas.microsoft.com/office/drawing/2014/main" id="{99B9FA28-142B-4847-B52A-323D38F882D0}"/>
                </a:ext>
              </a:extLst>
            </p:cNvPr>
            <p:cNvSpPr/>
            <p:nvPr/>
          </p:nvSpPr>
          <p:spPr bwMode="gray">
            <a:xfrm>
              <a:off x="9675528" y="5805649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53" name="Right Triangle 1052">
              <a:extLst>
                <a:ext uri="{FF2B5EF4-FFF2-40B4-BE49-F238E27FC236}">
                  <a16:creationId xmlns:a16="http://schemas.microsoft.com/office/drawing/2014/main" id="{1354937D-15BF-4005-AEF7-56A563022FE9}"/>
                </a:ext>
              </a:extLst>
            </p:cNvPr>
            <p:cNvSpPr/>
            <p:nvPr/>
          </p:nvSpPr>
          <p:spPr bwMode="gray">
            <a:xfrm rot="10800000">
              <a:off x="9675528" y="5805649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54" name="Right Triangle 1053">
              <a:extLst>
                <a:ext uri="{FF2B5EF4-FFF2-40B4-BE49-F238E27FC236}">
                  <a16:creationId xmlns:a16="http://schemas.microsoft.com/office/drawing/2014/main" id="{BCD4330E-45E3-4AC0-999D-0C597F0F7045}"/>
                </a:ext>
              </a:extLst>
            </p:cNvPr>
            <p:cNvSpPr/>
            <p:nvPr/>
          </p:nvSpPr>
          <p:spPr bwMode="gray">
            <a:xfrm flipV="1">
              <a:off x="9675528" y="3866916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55" name="Right Triangle 1054">
              <a:extLst>
                <a:ext uri="{FF2B5EF4-FFF2-40B4-BE49-F238E27FC236}">
                  <a16:creationId xmlns:a16="http://schemas.microsoft.com/office/drawing/2014/main" id="{FCA12FFA-1CE4-40DA-9702-65B0539E57B7}"/>
                </a:ext>
              </a:extLst>
            </p:cNvPr>
            <p:cNvSpPr/>
            <p:nvPr/>
          </p:nvSpPr>
          <p:spPr bwMode="gray">
            <a:xfrm>
              <a:off x="9675528" y="4836180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56" name="Right Triangle 1055">
              <a:extLst>
                <a:ext uri="{FF2B5EF4-FFF2-40B4-BE49-F238E27FC236}">
                  <a16:creationId xmlns:a16="http://schemas.microsoft.com/office/drawing/2014/main" id="{A8A33F77-9127-406B-A44E-DB1988AC61DB}"/>
                </a:ext>
              </a:extLst>
            </p:cNvPr>
            <p:cNvSpPr/>
            <p:nvPr/>
          </p:nvSpPr>
          <p:spPr bwMode="gray">
            <a:xfrm rot="10800000">
              <a:off x="9675528" y="4836180"/>
              <a:ext cx="968389" cy="968389"/>
            </a:xfrm>
            <a:prstGeom prst="rtTriangle">
              <a:avLst/>
            </a:prstGeom>
            <a:solidFill>
              <a:sysClr val="window" lastClr="FFFFFF">
                <a:alpha val="10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57" name="Right Triangle 1056">
              <a:extLst>
                <a:ext uri="{FF2B5EF4-FFF2-40B4-BE49-F238E27FC236}">
                  <a16:creationId xmlns:a16="http://schemas.microsoft.com/office/drawing/2014/main" id="{BB37D275-8E2F-490D-9494-290B09043EFE}"/>
                </a:ext>
              </a:extLst>
            </p:cNvPr>
            <p:cNvSpPr/>
            <p:nvPr/>
          </p:nvSpPr>
          <p:spPr bwMode="gray">
            <a:xfrm>
              <a:off x="9675528" y="2901090"/>
              <a:ext cx="968389" cy="968389"/>
            </a:xfrm>
            <a:prstGeom prst="rtTriangle">
              <a:avLst/>
            </a:prstGeom>
            <a:solidFill>
              <a:sysClr val="window" lastClr="FFFFFF">
                <a:alpha val="8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58" name="Right Triangle 1057">
              <a:extLst>
                <a:ext uri="{FF2B5EF4-FFF2-40B4-BE49-F238E27FC236}">
                  <a16:creationId xmlns:a16="http://schemas.microsoft.com/office/drawing/2014/main" id="{D9815E55-15E3-4658-B475-0F7A7939BA52}"/>
                </a:ext>
              </a:extLst>
            </p:cNvPr>
            <p:cNvSpPr/>
            <p:nvPr/>
          </p:nvSpPr>
          <p:spPr bwMode="gray">
            <a:xfrm flipV="1">
              <a:off x="9675528" y="966018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59" name="Right Triangle 1058">
              <a:extLst>
                <a:ext uri="{FF2B5EF4-FFF2-40B4-BE49-F238E27FC236}">
                  <a16:creationId xmlns:a16="http://schemas.microsoft.com/office/drawing/2014/main" id="{09C0B678-541B-45EA-AD37-9D8EA45A17B5}"/>
                </a:ext>
              </a:extLst>
            </p:cNvPr>
            <p:cNvSpPr/>
            <p:nvPr/>
          </p:nvSpPr>
          <p:spPr bwMode="gray">
            <a:xfrm>
              <a:off x="9675528" y="1935283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60" name="Right Triangle 1059">
              <a:extLst>
                <a:ext uri="{FF2B5EF4-FFF2-40B4-BE49-F238E27FC236}">
                  <a16:creationId xmlns:a16="http://schemas.microsoft.com/office/drawing/2014/main" id="{ACB1ACCF-D32E-447F-90BC-68E3BAF1D535}"/>
                </a:ext>
              </a:extLst>
            </p:cNvPr>
            <p:cNvSpPr/>
            <p:nvPr/>
          </p:nvSpPr>
          <p:spPr bwMode="gray">
            <a:xfrm rot="10800000">
              <a:off x="9675529" y="1935283"/>
              <a:ext cx="968389" cy="968389"/>
            </a:xfrm>
            <a:prstGeom prst="rtTriangle">
              <a:avLst/>
            </a:prstGeom>
            <a:solidFill>
              <a:sysClr val="window" lastClr="FFFFFF">
                <a:alpha val="11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61" name="Right Triangle 1060">
              <a:extLst>
                <a:ext uri="{FF2B5EF4-FFF2-40B4-BE49-F238E27FC236}">
                  <a16:creationId xmlns:a16="http://schemas.microsoft.com/office/drawing/2014/main" id="{2333CF33-F379-4DEE-9448-AEF8DD179A8E}"/>
                </a:ext>
              </a:extLst>
            </p:cNvPr>
            <p:cNvSpPr/>
            <p:nvPr/>
          </p:nvSpPr>
          <p:spPr bwMode="gray">
            <a:xfrm>
              <a:off x="9675528" y="0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62" name="Right Triangle 1061">
              <a:extLst>
                <a:ext uri="{FF2B5EF4-FFF2-40B4-BE49-F238E27FC236}">
                  <a16:creationId xmlns:a16="http://schemas.microsoft.com/office/drawing/2014/main" id="{A3F6ED1C-8381-4DAE-938E-B38F5285DA82}"/>
                </a:ext>
              </a:extLst>
            </p:cNvPr>
            <p:cNvSpPr/>
            <p:nvPr/>
          </p:nvSpPr>
          <p:spPr bwMode="gray">
            <a:xfrm rot="10800000">
              <a:off x="9675528" y="4940"/>
              <a:ext cx="968389" cy="968389"/>
            </a:xfrm>
            <a:prstGeom prst="rtTriangle">
              <a:avLst/>
            </a:prstGeom>
            <a:solidFill>
              <a:sysClr val="window" lastClr="FFFFFF">
                <a:alpha val="1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63" name="Right Triangle 1062">
              <a:extLst>
                <a:ext uri="{FF2B5EF4-FFF2-40B4-BE49-F238E27FC236}">
                  <a16:creationId xmlns:a16="http://schemas.microsoft.com/office/drawing/2014/main" id="{371B440E-30A0-4BC1-B553-A344609D37BF}"/>
                </a:ext>
              </a:extLst>
            </p:cNvPr>
            <p:cNvSpPr/>
            <p:nvPr/>
          </p:nvSpPr>
          <p:spPr bwMode="gray">
            <a:xfrm flipH="1">
              <a:off x="10643917" y="5805649"/>
              <a:ext cx="968389" cy="968389"/>
            </a:xfrm>
            <a:prstGeom prst="rtTriangle">
              <a:avLst/>
            </a:prstGeom>
            <a:solidFill>
              <a:sysClr val="window" lastClr="FFFFFF">
                <a:alpha val="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64" name="Right Triangle 1063">
              <a:extLst>
                <a:ext uri="{FF2B5EF4-FFF2-40B4-BE49-F238E27FC236}">
                  <a16:creationId xmlns:a16="http://schemas.microsoft.com/office/drawing/2014/main" id="{F9BBEFBF-1973-44FA-82D8-A240B7D5EEC9}"/>
                </a:ext>
              </a:extLst>
            </p:cNvPr>
            <p:cNvSpPr/>
            <p:nvPr/>
          </p:nvSpPr>
          <p:spPr bwMode="gray">
            <a:xfrm flipH="1" flipV="1">
              <a:off x="10643917" y="3866916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65" name="Right Triangle 1064">
              <a:extLst>
                <a:ext uri="{FF2B5EF4-FFF2-40B4-BE49-F238E27FC236}">
                  <a16:creationId xmlns:a16="http://schemas.microsoft.com/office/drawing/2014/main" id="{7F06F92E-0E60-4D71-972C-A652244AD6F5}"/>
                </a:ext>
              </a:extLst>
            </p:cNvPr>
            <p:cNvSpPr/>
            <p:nvPr/>
          </p:nvSpPr>
          <p:spPr bwMode="gray">
            <a:xfrm rot="10800000" flipH="1" flipV="1">
              <a:off x="10643918" y="3866916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66" name="Right Triangle 1065">
              <a:extLst>
                <a:ext uri="{FF2B5EF4-FFF2-40B4-BE49-F238E27FC236}">
                  <a16:creationId xmlns:a16="http://schemas.microsoft.com/office/drawing/2014/main" id="{AFF33036-B1EC-4235-B2BC-33917195D735}"/>
                </a:ext>
              </a:extLst>
            </p:cNvPr>
            <p:cNvSpPr/>
            <p:nvPr/>
          </p:nvSpPr>
          <p:spPr bwMode="gray">
            <a:xfrm flipH="1">
              <a:off x="10643917" y="4836180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67" name="Right Triangle 1066">
              <a:extLst>
                <a:ext uri="{FF2B5EF4-FFF2-40B4-BE49-F238E27FC236}">
                  <a16:creationId xmlns:a16="http://schemas.microsoft.com/office/drawing/2014/main" id="{80F46166-E605-4128-935E-EAC4DBC79757}"/>
                </a:ext>
              </a:extLst>
            </p:cNvPr>
            <p:cNvSpPr/>
            <p:nvPr/>
          </p:nvSpPr>
          <p:spPr bwMode="gray">
            <a:xfrm flipH="1">
              <a:off x="10643917" y="2901090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68" name="Right Triangle 1067">
              <a:extLst>
                <a:ext uri="{FF2B5EF4-FFF2-40B4-BE49-F238E27FC236}">
                  <a16:creationId xmlns:a16="http://schemas.microsoft.com/office/drawing/2014/main" id="{5D61B3B7-E95F-4489-8936-1C99732B5225}"/>
                </a:ext>
              </a:extLst>
            </p:cNvPr>
            <p:cNvSpPr/>
            <p:nvPr/>
          </p:nvSpPr>
          <p:spPr bwMode="gray">
            <a:xfrm rot="10800000" flipH="1">
              <a:off x="10643918" y="2901090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69" name="Right Triangle 1068">
              <a:extLst>
                <a:ext uri="{FF2B5EF4-FFF2-40B4-BE49-F238E27FC236}">
                  <a16:creationId xmlns:a16="http://schemas.microsoft.com/office/drawing/2014/main" id="{554F3E41-487B-48DB-ADBE-139A24343798}"/>
                </a:ext>
              </a:extLst>
            </p:cNvPr>
            <p:cNvSpPr/>
            <p:nvPr/>
          </p:nvSpPr>
          <p:spPr bwMode="gray">
            <a:xfrm flipH="1" flipV="1">
              <a:off x="10643917" y="966018"/>
              <a:ext cx="968389" cy="968389"/>
            </a:xfrm>
            <a:prstGeom prst="rtTriangle">
              <a:avLst/>
            </a:prstGeom>
            <a:solidFill>
              <a:sysClr val="window" lastClr="FFFFFF">
                <a:alpha val="12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70" name="Right Triangle 1069">
              <a:extLst>
                <a:ext uri="{FF2B5EF4-FFF2-40B4-BE49-F238E27FC236}">
                  <a16:creationId xmlns:a16="http://schemas.microsoft.com/office/drawing/2014/main" id="{07715328-2F8F-48F6-A71C-50CC6861805C}"/>
                </a:ext>
              </a:extLst>
            </p:cNvPr>
            <p:cNvSpPr/>
            <p:nvPr/>
          </p:nvSpPr>
          <p:spPr bwMode="gray">
            <a:xfrm rot="10800000" flipH="1" flipV="1">
              <a:off x="10643917" y="966019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71" name="Right Triangle 1070">
              <a:extLst>
                <a:ext uri="{FF2B5EF4-FFF2-40B4-BE49-F238E27FC236}">
                  <a16:creationId xmlns:a16="http://schemas.microsoft.com/office/drawing/2014/main" id="{91E4C002-5BA6-464D-842B-F4033240BE4C}"/>
                </a:ext>
              </a:extLst>
            </p:cNvPr>
            <p:cNvSpPr/>
            <p:nvPr/>
          </p:nvSpPr>
          <p:spPr bwMode="gray">
            <a:xfrm flipH="1">
              <a:off x="10643917" y="1935283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72" name="Right Triangle 1071">
              <a:extLst>
                <a:ext uri="{FF2B5EF4-FFF2-40B4-BE49-F238E27FC236}">
                  <a16:creationId xmlns:a16="http://schemas.microsoft.com/office/drawing/2014/main" id="{FA536DAB-C673-4B2D-A57A-D8800A0E01B8}"/>
                </a:ext>
              </a:extLst>
            </p:cNvPr>
            <p:cNvSpPr/>
            <p:nvPr/>
          </p:nvSpPr>
          <p:spPr bwMode="gray">
            <a:xfrm rot="10800000" flipH="1">
              <a:off x="10643918" y="1935283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73" name="Right Triangle 1072">
              <a:extLst>
                <a:ext uri="{FF2B5EF4-FFF2-40B4-BE49-F238E27FC236}">
                  <a16:creationId xmlns:a16="http://schemas.microsoft.com/office/drawing/2014/main" id="{D03201BF-89B9-4837-96A7-5C236E389846}"/>
                </a:ext>
              </a:extLst>
            </p:cNvPr>
            <p:cNvSpPr/>
            <p:nvPr/>
          </p:nvSpPr>
          <p:spPr bwMode="gray">
            <a:xfrm flipH="1">
              <a:off x="10643917" y="0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74" name="Right Triangle 1073">
              <a:extLst>
                <a:ext uri="{FF2B5EF4-FFF2-40B4-BE49-F238E27FC236}">
                  <a16:creationId xmlns:a16="http://schemas.microsoft.com/office/drawing/2014/main" id="{BA20C66E-AE72-4AE3-84D3-29FBC8DE7E4C}"/>
                </a:ext>
              </a:extLst>
            </p:cNvPr>
            <p:cNvSpPr/>
            <p:nvPr/>
          </p:nvSpPr>
          <p:spPr bwMode="gray">
            <a:xfrm rot="10800000" flipH="1">
              <a:off x="10643917" y="4940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75" name="Right Triangle 1074">
              <a:extLst>
                <a:ext uri="{FF2B5EF4-FFF2-40B4-BE49-F238E27FC236}">
                  <a16:creationId xmlns:a16="http://schemas.microsoft.com/office/drawing/2014/main" id="{5F985BE5-F962-4173-97FC-90E98A33F1B2}"/>
                </a:ext>
              </a:extLst>
            </p:cNvPr>
            <p:cNvSpPr/>
            <p:nvPr/>
          </p:nvSpPr>
          <p:spPr bwMode="gray">
            <a:xfrm>
              <a:off x="11612306" y="5805649"/>
              <a:ext cx="968389" cy="968389"/>
            </a:xfrm>
            <a:prstGeom prst="rtTriangle">
              <a:avLst/>
            </a:prstGeom>
            <a:solidFill>
              <a:sysClr val="window" lastClr="FFFFFF">
                <a:alpha val="10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76" name="Right Triangle 1075">
              <a:extLst>
                <a:ext uri="{FF2B5EF4-FFF2-40B4-BE49-F238E27FC236}">
                  <a16:creationId xmlns:a16="http://schemas.microsoft.com/office/drawing/2014/main" id="{874C9752-CA8F-4840-A168-C7819B2195C1}"/>
                </a:ext>
              </a:extLst>
            </p:cNvPr>
            <p:cNvSpPr/>
            <p:nvPr/>
          </p:nvSpPr>
          <p:spPr bwMode="gray">
            <a:xfrm rot="10800000">
              <a:off x="11612306" y="5805649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77" name="Right Triangle 1076">
              <a:extLst>
                <a:ext uri="{FF2B5EF4-FFF2-40B4-BE49-F238E27FC236}">
                  <a16:creationId xmlns:a16="http://schemas.microsoft.com/office/drawing/2014/main" id="{D804885B-9BA0-4FA4-B5EC-6CB7B7C41B03}"/>
                </a:ext>
              </a:extLst>
            </p:cNvPr>
            <p:cNvSpPr/>
            <p:nvPr/>
          </p:nvSpPr>
          <p:spPr bwMode="gray">
            <a:xfrm flipV="1">
              <a:off x="11612306" y="3866916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78" name="Right Triangle 1077">
              <a:extLst>
                <a:ext uri="{FF2B5EF4-FFF2-40B4-BE49-F238E27FC236}">
                  <a16:creationId xmlns:a16="http://schemas.microsoft.com/office/drawing/2014/main" id="{67E8C846-A585-4049-B64A-116A445000AC}"/>
                </a:ext>
              </a:extLst>
            </p:cNvPr>
            <p:cNvSpPr/>
            <p:nvPr/>
          </p:nvSpPr>
          <p:spPr bwMode="gray">
            <a:xfrm>
              <a:off x="11612306" y="4836180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79" name="Right Triangle 1078">
              <a:extLst>
                <a:ext uri="{FF2B5EF4-FFF2-40B4-BE49-F238E27FC236}">
                  <a16:creationId xmlns:a16="http://schemas.microsoft.com/office/drawing/2014/main" id="{B31BC6B9-E4E1-42C1-B174-A785EC60994F}"/>
                </a:ext>
              </a:extLst>
            </p:cNvPr>
            <p:cNvSpPr/>
            <p:nvPr/>
          </p:nvSpPr>
          <p:spPr bwMode="gray">
            <a:xfrm rot="10800000">
              <a:off x="11612307" y="4836180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80" name="Right Triangle 1079">
              <a:extLst>
                <a:ext uri="{FF2B5EF4-FFF2-40B4-BE49-F238E27FC236}">
                  <a16:creationId xmlns:a16="http://schemas.microsoft.com/office/drawing/2014/main" id="{26743BFF-A1A9-48E5-BFDF-6149673BF9E8}"/>
                </a:ext>
              </a:extLst>
            </p:cNvPr>
            <p:cNvSpPr/>
            <p:nvPr/>
          </p:nvSpPr>
          <p:spPr bwMode="gray">
            <a:xfrm>
              <a:off x="11612306" y="2901090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81" name="Right Triangle 1080">
              <a:extLst>
                <a:ext uri="{FF2B5EF4-FFF2-40B4-BE49-F238E27FC236}">
                  <a16:creationId xmlns:a16="http://schemas.microsoft.com/office/drawing/2014/main" id="{DFA78F95-3834-4FB4-B269-7F1119FA4E7B}"/>
                </a:ext>
              </a:extLst>
            </p:cNvPr>
            <p:cNvSpPr/>
            <p:nvPr/>
          </p:nvSpPr>
          <p:spPr bwMode="gray">
            <a:xfrm rot="10800000">
              <a:off x="11612306" y="2901090"/>
              <a:ext cx="968389" cy="968389"/>
            </a:xfrm>
            <a:prstGeom prst="rtTriangle">
              <a:avLst/>
            </a:prstGeom>
            <a:solidFill>
              <a:sysClr val="window" lastClr="FFFFFF">
                <a:alpha val="9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82" name="Right Triangle 1081">
              <a:extLst>
                <a:ext uri="{FF2B5EF4-FFF2-40B4-BE49-F238E27FC236}">
                  <a16:creationId xmlns:a16="http://schemas.microsoft.com/office/drawing/2014/main" id="{D17D724D-16D8-4E0B-9025-C8DCDF3B539E}"/>
                </a:ext>
              </a:extLst>
            </p:cNvPr>
            <p:cNvSpPr/>
            <p:nvPr/>
          </p:nvSpPr>
          <p:spPr bwMode="gray">
            <a:xfrm flipV="1">
              <a:off x="11612306" y="966018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83" name="Right Triangle 1082">
              <a:extLst>
                <a:ext uri="{FF2B5EF4-FFF2-40B4-BE49-F238E27FC236}">
                  <a16:creationId xmlns:a16="http://schemas.microsoft.com/office/drawing/2014/main" id="{540251A9-D497-4E98-985A-D7168362CA0E}"/>
                </a:ext>
              </a:extLst>
            </p:cNvPr>
            <p:cNvSpPr/>
            <p:nvPr/>
          </p:nvSpPr>
          <p:spPr bwMode="gray">
            <a:xfrm rot="10800000">
              <a:off x="11612306" y="1935283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84" name="Right Triangle 1083">
              <a:extLst>
                <a:ext uri="{FF2B5EF4-FFF2-40B4-BE49-F238E27FC236}">
                  <a16:creationId xmlns:a16="http://schemas.microsoft.com/office/drawing/2014/main" id="{62575D7D-39DB-4AC5-9374-666C098F7193}"/>
                </a:ext>
              </a:extLst>
            </p:cNvPr>
            <p:cNvSpPr/>
            <p:nvPr/>
          </p:nvSpPr>
          <p:spPr bwMode="gray">
            <a:xfrm>
              <a:off x="11612306" y="0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85" name="Right Triangle 1084">
              <a:extLst>
                <a:ext uri="{FF2B5EF4-FFF2-40B4-BE49-F238E27FC236}">
                  <a16:creationId xmlns:a16="http://schemas.microsoft.com/office/drawing/2014/main" id="{2FCFF745-4F5F-41FF-9731-E739F0CADF29}"/>
                </a:ext>
              </a:extLst>
            </p:cNvPr>
            <p:cNvSpPr/>
            <p:nvPr/>
          </p:nvSpPr>
          <p:spPr bwMode="gray">
            <a:xfrm rot="10800000">
              <a:off x="11612306" y="4940"/>
              <a:ext cx="968389" cy="968389"/>
            </a:xfrm>
            <a:prstGeom prst="rtTriangle">
              <a:avLst/>
            </a:prstGeom>
            <a:solidFill>
              <a:sysClr val="window" lastClr="FFFFFF">
                <a:alpha val="1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118" name="Right Triangle 1117">
              <a:extLst>
                <a:ext uri="{FF2B5EF4-FFF2-40B4-BE49-F238E27FC236}">
                  <a16:creationId xmlns:a16="http://schemas.microsoft.com/office/drawing/2014/main" id="{391991C9-1E7E-4F2D-B7D6-2444010A6168}"/>
                </a:ext>
              </a:extLst>
            </p:cNvPr>
            <p:cNvSpPr/>
            <p:nvPr/>
          </p:nvSpPr>
          <p:spPr bwMode="gray">
            <a:xfrm>
              <a:off x="7741661" y="5805649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119" name="Right Triangle 1118">
              <a:extLst>
                <a:ext uri="{FF2B5EF4-FFF2-40B4-BE49-F238E27FC236}">
                  <a16:creationId xmlns:a16="http://schemas.microsoft.com/office/drawing/2014/main" id="{1D0F11D2-3407-4B3F-8BD8-6BDD732C0EAB}"/>
                </a:ext>
              </a:extLst>
            </p:cNvPr>
            <p:cNvSpPr/>
            <p:nvPr/>
          </p:nvSpPr>
          <p:spPr bwMode="gray">
            <a:xfrm flipV="1">
              <a:off x="7741661" y="3866916"/>
              <a:ext cx="968389" cy="968389"/>
            </a:xfrm>
            <a:prstGeom prst="rtTriangle">
              <a:avLst/>
            </a:prstGeom>
            <a:solidFill>
              <a:sysClr val="window" lastClr="FFFFFF">
                <a:alpha val="22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120" name="Right Triangle 1119">
              <a:extLst>
                <a:ext uri="{FF2B5EF4-FFF2-40B4-BE49-F238E27FC236}">
                  <a16:creationId xmlns:a16="http://schemas.microsoft.com/office/drawing/2014/main" id="{3B43FC2B-1382-4A57-AFD5-05E5451F0078}"/>
                </a:ext>
              </a:extLst>
            </p:cNvPr>
            <p:cNvSpPr/>
            <p:nvPr/>
          </p:nvSpPr>
          <p:spPr bwMode="gray">
            <a:xfrm rot="10800000" flipV="1">
              <a:off x="7741662" y="3866916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121" name="Right Triangle 1120">
              <a:extLst>
                <a:ext uri="{FF2B5EF4-FFF2-40B4-BE49-F238E27FC236}">
                  <a16:creationId xmlns:a16="http://schemas.microsoft.com/office/drawing/2014/main" id="{3D8D9ADC-25B9-4569-8420-A71FCCF98D38}"/>
                </a:ext>
              </a:extLst>
            </p:cNvPr>
            <p:cNvSpPr/>
            <p:nvPr/>
          </p:nvSpPr>
          <p:spPr bwMode="gray">
            <a:xfrm>
              <a:off x="7741661" y="4836180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122" name="Right Triangle 1121">
              <a:extLst>
                <a:ext uri="{FF2B5EF4-FFF2-40B4-BE49-F238E27FC236}">
                  <a16:creationId xmlns:a16="http://schemas.microsoft.com/office/drawing/2014/main" id="{FF883FA4-E49C-4BE7-B918-05EEAE7BFA2B}"/>
                </a:ext>
              </a:extLst>
            </p:cNvPr>
            <p:cNvSpPr/>
            <p:nvPr/>
          </p:nvSpPr>
          <p:spPr bwMode="gray">
            <a:xfrm rot="10800000">
              <a:off x="7741662" y="4836180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123" name="Right Triangle 1122">
              <a:extLst>
                <a:ext uri="{FF2B5EF4-FFF2-40B4-BE49-F238E27FC236}">
                  <a16:creationId xmlns:a16="http://schemas.microsoft.com/office/drawing/2014/main" id="{0F3A87B8-8FE6-4A47-BEF7-A8D0664D02E8}"/>
                </a:ext>
              </a:extLst>
            </p:cNvPr>
            <p:cNvSpPr/>
            <p:nvPr/>
          </p:nvSpPr>
          <p:spPr bwMode="gray">
            <a:xfrm>
              <a:off x="7741661" y="2901090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124" name="Right Triangle 1123">
              <a:extLst>
                <a:ext uri="{FF2B5EF4-FFF2-40B4-BE49-F238E27FC236}">
                  <a16:creationId xmlns:a16="http://schemas.microsoft.com/office/drawing/2014/main" id="{13DF8434-3AEA-4EBD-9DB1-31E01A361E53}"/>
                </a:ext>
              </a:extLst>
            </p:cNvPr>
            <p:cNvSpPr/>
            <p:nvPr/>
          </p:nvSpPr>
          <p:spPr bwMode="gray">
            <a:xfrm rot="10800000">
              <a:off x="7741662" y="2901090"/>
              <a:ext cx="968389" cy="968389"/>
            </a:xfrm>
            <a:prstGeom prst="rtTriangle">
              <a:avLst/>
            </a:prstGeom>
            <a:solidFill>
              <a:sysClr val="window" lastClr="FFFFFF">
                <a:alpha val="11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125" name="Right Triangle 1124">
              <a:extLst>
                <a:ext uri="{FF2B5EF4-FFF2-40B4-BE49-F238E27FC236}">
                  <a16:creationId xmlns:a16="http://schemas.microsoft.com/office/drawing/2014/main" id="{303A3036-0D75-4576-995F-127F3FCAB699}"/>
                </a:ext>
              </a:extLst>
            </p:cNvPr>
            <p:cNvSpPr/>
            <p:nvPr/>
          </p:nvSpPr>
          <p:spPr bwMode="gray">
            <a:xfrm flipV="1">
              <a:off x="7741661" y="966018"/>
              <a:ext cx="968389" cy="968389"/>
            </a:xfrm>
            <a:prstGeom prst="rtTriangle">
              <a:avLst/>
            </a:prstGeom>
            <a:solidFill>
              <a:sysClr val="window" lastClr="FFFFFF">
                <a:alpha val="22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126" name="Right Triangle 1125">
              <a:extLst>
                <a:ext uri="{FF2B5EF4-FFF2-40B4-BE49-F238E27FC236}">
                  <a16:creationId xmlns:a16="http://schemas.microsoft.com/office/drawing/2014/main" id="{609D1630-7C11-40BD-A0DC-BCB7C7FA4CFF}"/>
                </a:ext>
              </a:extLst>
            </p:cNvPr>
            <p:cNvSpPr/>
            <p:nvPr/>
          </p:nvSpPr>
          <p:spPr bwMode="gray">
            <a:xfrm rot="10800000" flipV="1">
              <a:off x="7741662" y="966018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127" name="Right Triangle 1126">
              <a:extLst>
                <a:ext uri="{FF2B5EF4-FFF2-40B4-BE49-F238E27FC236}">
                  <a16:creationId xmlns:a16="http://schemas.microsoft.com/office/drawing/2014/main" id="{BA51F249-FFEB-4211-944D-E0DB113A0DAF}"/>
                </a:ext>
              </a:extLst>
            </p:cNvPr>
            <p:cNvSpPr/>
            <p:nvPr/>
          </p:nvSpPr>
          <p:spPr bwMode="gray">
            <a:xfrm>
              <a:off x="7741661" y="1928558"/>
              <a:ext cx="968389" cy="968389"/>
            </a:xfrm>
            <a:prstGeom prst="rtTriangle">
              <a:avLst/>
            </a:prstGeom>
            <a:solidFill>
              <a:sysClr val="window" lastClr="FFFFFF">
                <a:alpha val="7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128" name="Right Triangle 1127">
              <a:extLst>
                <a:ext uri="{FF2B5EF4-FFF2-40B4-BE49-F238E27FC236}">
                  <a16:creationId xmlns:a16="http://schemas.microsoft.com/office/drawing/2014/main" id="{8D1FDEE5-109B-45B9-A514-9C1EDD3D010C}"/>
                </a:ext>
              </a:extLst>
            </p:cNvPr>
            <p:cNvSpPr/>
            <p:nvPr/>
          </p:nvSpPr>
          <p:spPr bwMode="gray">
            <a:xfrm rot="10800000">
              <a:off x="7741662" y="1935283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129" name="Right Triangle 1128">
              <a:extLst>
                <a:ext uri="{FF2B5EF4-FFF2-40B4-BE49-F238E27FC236}">
                  <a16:creationId xmlns:a16="http://schemas.microsoft.com/office/drawing/2014/main" id="{B638A5A1-893B-4056-A03C-32B95D7F6123}"/>
                </a:ext>
              </a:extLst>
            </p:cNvPr>
            <p:cNvSpPr/>
            <p:nvPr/>
          </p:nvSpPr>
          <p:spPr bwMode="gray">
            <a:xfrm>
              <a:off x="7741661" y="0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498" name="Right Triangle 1497">
              <a:extLst>
                <a:ext uri="{FF2B5EF4-FFF2-40B4-BE49-F238E27FC236}">
                  <a16:creationId xmlns:a16="http://schemas.microsoft.com/office/drawing/2014/main" id="{197E7D03-A91C-4064-8518-615EC259FDC5}"/>
                </a:ext>
              </a:extLst>
            </p:cNvPr>
            <p:cNvSpPr/>
            <p:nvPr/>
          </p:nvSpPr>
          <p:spPr bwMode="gray">
            <a:xfrm rot="10800000">
              <a:off x="7741662" y="4940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500" name="Right Triangle 1499">
              <a:extLst>
                <a:ext uri="{FF2B5EF4-FFF2-40B4-BE49-F238E27FC236}">
                  <a16:creationId xmlns:a16="http://schemas.microsoft.com/office/drawing/2014/main" id="{1590782B-2EE9-4C46-90E0-96DC5113EF3B}"/>
                </a:ext>
              </a:extLst>
            </p:cNvPr>
            <p:cNvSpPr/>
            <p:nvPr/>
          </p:nvSpPr>
          <p:spPr bwMode="gray">
            <a:xfrm flipH="1">
              <a:off x="8707016" y="5805649"/>
              <a:ext cx="968389" cy="968389"/>
            </a:xfrm>
            <a:prstGeom prst="rtTriangle">
              <a:avLst/>
            </a:prstGeom>
            <a:solidFill>
              <a:sysClr val="window" lastClr="FFFFFF">
                <a:alpha val="1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501" name="Right Triangle 1500">
              <a:extLst>
                <a:ext uri="{FF2B5EF4-FFF2-40B4-BE49-F238E27FC236}">
                  <a16:creationId xmlns:a16="http://schemas.microsoft.com/office/drawing/2014/main" id="{DBC44D05-3580-4FB4-9EE0-30D404D888BD}"/>
                </a:ext>
              </a:extLst>
            </p:cNvPr>
            <p:cNvSpPr/>
            <p:nvPr/>
          </p:nvSpPr>
          <p:spPr bwMode="gray">
            <a:xfrm rot="10800000" flipH="1">
              <a:off x="8707016" y="5805649"/>
              <a:ext cx="968389" cy="968389"/>
            </a:xfrm>
            <a:prstGeom prst="rtTriangle">
              <a:avLst/>
            </a:prstGeom>
            <a:solidFill>
              <a:sysClr val="window" lastClr="FFFFFF">
                <a:alpha val="12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503" name="Right Triangle 1502">
              <a:extLst>
                <a:ext uri="{FF2B5EF4-FFF2-40B4-BE49-F238E27FC236}">
                  <a16:creationId xmlns:a16="http://schemas.microsoft.com/office/drawing/2014/main" id="{D50831AD-6E81-4BEC-B0A5-614661D3A6B2}"/>
                </a:ext>
              </a:extLst>
            </p:cNvPr>
            <p:cNvSpPr/>
            <p:nvPr/>
          </p:nvSpPr>
          <p:spPr bwMode="gray">
            <a:xfrm flipH="1" flipV="1">
              <a:off x="8707016" y="3866916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504" name="Right Triangle 1503">
              <a:extLst>
                <a:ext uri="{FF2B5EF4-FFF2-40B4-BE49-F238E27FC236}">
                  <a16:creationId xmlns:a16="http://schemas.microsoft.com/office/drawing/2014/main" id="{9E46E14E-8065-443C-B22B-6809C242265D}"/>
                </a:ext>
              </a:extLst>
            </p:cNvPr>
            <p:cNvSpPr/>
            <p:nvPr/>
          </p:nvSpPr>
          <p:spPr bwMode="gray">
            <a:xfrm rot="10800000" flipH="1">
              <a:off x="8707016" y="4836180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505" name="Right Triangle 1504">
              <a:extLst>
                <a:ext uri="{FF2B5EF4-FFF2-40B4-BE49-F238E27FC236}">
                  <a16:creationId xmlns:a16="http://schemas.microsoft.com/office/drawing/2014/main" id="{CD8DD3DD-C642-4C5D-B18A-67BCF54E913C}"/>
                </a:ext>
              </a:extLst>
            </p:cNvPr>
            <p:cNvSpPr/>
            <p:nvPr/>
          </p:nvSpPr>
          <p:spPr bwMode="gray">
            <a:xfrm flipH="1">
              <a:off x="8707016" y="2901090"/>
              <a:ext cx="968389" cy="968389"/>
            </a:xfrm>
            <a:prstGeom prst="rtTriangle">
              <a:avLst/>
            </a:prstGeom>
            <a:solidFill>
              <a:sysClr val="window" lastClr="FFFFFF">
                <a:alpha val="1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506" name="Right Triangle 1505">
              <a:extLst>
                <a:ext uri="{FF2B5EF4-FFF2-40B4-BE49-F238E27FC236}">
                  <a16:creationId xmlns:a16="http://schemas.microsoft.com/office/drawing/2014/main" id="{79AD7784-7EC5-456F-835D-505EE8397B3D}"/>
                </a:ext>
              </a:extLst>
            </p:cNvPr>
            <p:cNvSpPr/>
            <p:nvPr/>
          </p:nvSpPr>
          <p:spPr bwMode="gray">
            <a:xfrm rot="10800000" flipH="1">
              <a:off x="8707016" y="2901090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507" name="Right Triangle 1506">
              <a:extLst>
                <a:ext uri="{FF2B5EF4-FFF2-40B4-BE49-F238E27FC236}">
                  <a16:creationId xmlns:a16="http://schemas.microsoft.com/office/drawing/2014/main" id="{D4530316-0B1C-461F-9F7A-71A37985F7F1}"/>
                </a:ext>
              </a:extLst>
            </p:cNvPr>
            <p:cNvSpPr/>
            <p:nvPr/>
          </p:nvSpPr>
          <p:spPr bwMode="gray">
            <a:xfrm flipH="1" flipV="1">
              <a:off x="8707016" y="966018"/>
              <a:ext cx="968389" cy="968389"/>
            </a:xfrm>
            <a:prstGeom prst="rtTriangle">
              <a:avLst/>
            </a:prstGeom>
            <a:solidFill>
              <a:sysClr val="window" lastClr="FFFFFF">
                <a:alpha val="8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508" name="Right Triangle 1507">
              <a:extLst>
                <a:ext uri="{FF2B5EF4-FFF2-40B4-BE49-F238E27FC236}">
                  <a16:creationId xmlns:a16="http://schemas.microsoft.com/office/drawing/2014/main" id="{68A62814-3040-4439-B166-C59DACFAAED0}"/>
                </a:ext>
              </a:extLst>
            </p:cNvPr>
            <p:cNvSpPr/>
            <p:nvPr/>
          </p:nvSpPr>
          <p:spPr bwMode="gray">
            <a:xfrm flipH="1">
              <a:off x="8707016" y="1935283"/>
              <a:ext cx="968389" cy="968389"/>
            </a:xfrm>
            <a:prstGeom prst="rtTriangle">
              <a:avLst/>
            </a:prstGeom>
            <a:solidFill>
              <a:sysClr val="window" lastClr="FFFFFF">
                <a:alpha val="2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509" name="Right Triangle 1508">
              <a:extLst>
                <a:ext uri="{FF2B5EF4-FFF2-40B4-BE49-F238E27FC236}">
                  <a16:creationId xmlns:a16="http://schemas.microsoft.com/office/drawing/2014/main" id="{BBA7467A-57A2-42C1-A37C-EEACC75714B9}"/>
                </a:ext>
              </a:extLst>
            </p:cNvPr>
            <p:cNvSpPr/>
            <p:nvPr/>
          </p:nvSpPr>
          <p:spPr bwMode="gray">
            <a:xfrm rot="10800000" flipH="1">
              <a:off x="8707017" y="1935283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510" name="Right Triangle 1509">
              <a:extLst>
                <a:ext uri="{FF2B5EF4-FFF2-40B4-BE49-F238E27FC236}">
                  <a16:creationId xmlns:a16="http://schemas.microsoft.com/office/drawing/2014/main" id="{F19E3A3A-6F48-44F1-A74D-9B4AA960662C}"/>
                </a:ext>
              </a:extLst>
            </p:cNvPr>
            <p:cNvSpPr/>
            <p:nvPr/>
          </p:nvSpPr>
          <p:spPr bwMode="gray">
            <a:xfrm flipH="1">
              <a:off x="8707016" y="0"/>
              <a:ext cx="968389" cy="968389"/>
            </a:xfrm>
            <a:prstGeom prst="rtTriangle">
              <a:avLst/>
            </a:prstGeom>
            <a:solidFill>
              <a:sysClr val="window" lastClr="FFFFFF">
                <a:alpha val="1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511" name="Right Triangle 1510">
              <a:extLst>
                <a:ext uri="{FF2B5EF4-FFF2-40B4-BE49-F238E27FC236}">
                  <a16:creationId xmlns:a16="http://schemas.microsoft.com/office/drawing/2014/main" id="{1B28AF76-1893-4D93-9AF1-E83E1839BE12}"/>
                </a:ext>
              </a:extLst>
            </p:cNvPr>
            <p:cNvSpPr/>
            <p:nvPr/>
          </p:nvSpPr>
          <p:spPr bwMode="gray">
            <a:xfrm rot="10800000" flipH="1">
              <a:off x="8707016" y="4940"/>
              <a:ext cx="968389" cy="968389"/>
            </a:xfrm>
            <a:prstGeom prst="rtTriangle">
              <a:avLst/>
            </a:prstGeom>
            <a:solidFill>
              <a:sysClr val="window" lastClr="FFFFFF">
                <a:alpha val="12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62" name="Right Triangle 961">
              <a:extLst>
                <a:ext uri="{FF2B5EF4-FFF2-40B4-BE49-F238E27FC236}">
                  <a16:creationId xmlns:a16="http://schemas.microsoft.com/office/drawing/2014/main" id="{B2449F2E-8F37-481D-BB88-2F28308A4DFA}"/>
                </a:ext>
              </a:extLst>
            </p:cNvPr>
            <p:cNvSpPr/>
            <p:nvPr/>
          </p:nvSpPr>
          <p:spPr bwMode="gray">
            <a:xfrm>
              <a:off x="9675528" y="5805649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63" name="Right Triangle 962">
              <a:extLst>
                <a:ext uri="{FF2B5EF4-FFF2-40B4-BE49-F238E27FC236}">
                  <a16:creationId xmlns:a16="http://schemas.microsoft.com/office/drawing/2014/main" id="{B00A7C79-89D2-4F88-8D93-E597D62A6D42}"/>
                </a:ext>
              </a:extLst>
            </p:cNvPr>
            <p:cNvSpPr/>
            <p:nvPr/>
          </p:nvSpPr>
          <p:spPr bwMode="gray">
            <a:xfrm rot="10800000">
              <a:off x="9675528" y="5805649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64" name="Right Triangle 963">
              <a:extLst>
                <a:ext uri="{FF2B5EF4-FFF2-40B4-BE49-F238E27FC236}">
                  <a16:creationId xmlns:a16="http://schemas.microsoft.com/office/drawing/2014/main" id="{605265F3-D4BC-4974-A954-752B4C91C7C2}"/>
                </a:ext>
              </a:extLst>
            </p:cNvPr>
            <p:cNvSpPr/>
            <p:nvPr/>
          </p:nvSpPr>
          <p:spPr bwMode="gray">
            <a:xfrm flipV="1">
              <a:off x="9675528" y="3866916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65" name="Right Triangle 964">
              <a:extLst>
                <a:ext uri="{FF2B5EF4-FFF2-40B4-BE49-F238E27FC236}">
                  <a16:creationId xmlns:a16="http://schemas.microsoft.com/office/drawing/2014/main" id="{94C84C27-6874-4411-9C7F-02936D50AF4A}"/>
                </a:ext>
              </a:extLst>
            </p:cNvPr>
            <p:cNvSpPr/>
            <p:nvPr/>
          </p:nvSpPr>
          <p:spPr bwMode="gray">
            <a:xfrm>
              <a:off x="9675528" y="4836180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66" name="Right Triangle 965">
              <a:extLst>
                <a:ext uri="{FF2B5EF4-FFF2-40B4-BE49-F238E27FC236}">
                  <a16:creationId xmlns:a16="http://schemas.microsoft.com/office/drawing/2014/main" id="{6E207F7B-6A82-486C-96FA-F7A768683B92}"/>
                </a:ext>
              </a:extLst>
            </p:cNvPr>
            <p:cNvSpPr/>
            <p:nvPr/>
          </p:nvSpPr>
          <p:spPr bwMode="gray">
            <a:xfrm rot="10800000">
              <a:off x="9675528" y="4836180"/>
              <a:ext cx="968389" cy="968389"/>
            </a:xfrm>
            <a:prstGeom prst="rtTriangle">
              <a:avLst/>
            </a:prstGeom>
            <a:solidFill>
              <a:sysClr val="window" lastClr="FFFFFF">
                <a:alpha val="10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67" name="Right Triangle 966">
              <a:extLst>
                <a:ext uri="{FF2B5EF4-FFF2-40B4-BE49-F238E27FC236}">
                  <a16:creationId xmlns:a16="http://schemas.microsoft.com/office/drawing/2014/main" id="{4B163831-FC95-4563-B910-E469A0C826CB}"/>
                </a:ext>
              </a:extLst>
            </p:cNvPr>
            <p:cNvSpPr/>
            <p:nvPr/>
          </p:nvSpPr>
          <p:spPr bwMode="gray">
            <a:xfrm>
              <a:off x="9675528" y="2901090"/>
              <a:ext cx="968389" cy="968389"/>
            </a:xfrm>
            <a:prstGeom prst="rtTriangle">
              <a:avLst/>
            </a:prstGeom>
            <a:solidFill>
              <a:sysClr val="window" lastClr="FFFFFF">
                <a:alpha val="8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68" name="Right Triangle 967">
              <a:extLst>
                <a:ext uri="{FF2B5EF4-FFF2-40B4-BE49-F238E27FC236}">
                  <a16:creationId xmlns:a16="http://schemas.microsoft.com/office/drawing/2014/main" id="{395DBB35-C9DB-42DB-933C-680B6F6ECB75}"/>
                </a:ext>
              </a:extLst>
            </p:cNvPr>
            <p:cNvSpPr/>
            <p:nvPr/>
          </p:nvSpPr>
          <p:spPr bwMode="gray">
            <a:xfrm flipV="1">
              <a:off x="9675528" y="966018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69" name="Right Triangle 968">
              <a:extLst>
                <a:ext uri="{FF2B5EF4-FFF2-40B4-BE49-F238E27FC236}">
                  <a16:creationId xmlns:a16="http://schemas.microsoft.com/office/drawing/2014/main" id="{1B68C691-E783-4FBF-9CC0-62860B57946D}"/>
                </a:ext>
              </a:extLst>
            </p:cNvPr>
            <p:cNvSpPr/>
            <p:nvPr/>
          </p:nvSpPr>
          <p:spPr bwMode="gray">
            <a:xfrm>
              <a:off x="9675528" y="1935283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70" name="Right Triangle 969">
              <a:extLst>
                <a:ext uri="{FF2B5EF4-FFF2-40B4-BE49-F238E27FC236}">
                  <a16:creationId xmlns:a16="http://schemas.microsoft.com/office/drawing/2014/main" id="{E9DB106F-430C-4E25-ACDC-E6335E6E56A7}"/>
                </a:ext>
              </a:extLst>
            </p:cNvPr>
            <p:cNvSpPr/>
            <p:nvPr/>
          </p:nvSpPr>
          <p:spPr bwMode="gray">
            <a:xfrm rot="10800000">
              <a:off x="9675529" y="1935283"/>
              <a:ext cx="968389" cy="968389"/>
            </a:xfrm>
            <a:prstGeom prst="rtTriangle">
              <a:avLst/>
            </a:prstGeom>
            <a:solidFill>
              <a:sysClr val="window" lastClr="FFFFFF">
                <a:alpha val="11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71" name="Right Triangle 970">
              <a:extLst>
                <a:ext uri="{FF2B5EF4-FFF2-40B4-BE49-F238E27FC236}">
                  <a16:creationId xmlns:a16="http://schemas.microsoft.com/office/drawing/2014/main" id="{C21409A8-9C34-4525-95D7-F1F5C0203E20}"/>
                </a:ext>
              </a:extLst>
            </p:cNvPr>
            <p:cNvSpPr/>
            <p:nvPr/>
          </p:nvSpPr>
          <p:spPr bwMode="gray">
            <a:xfrm>
              <a:off x="9675528" y="0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72" name="Right Triangle 971">
              <a:extLst>
                <a:ext uri="{FF2B5EF4-FFF2-40B4-BE49-F238E27FC236}">
                  <a16:creationId xmlns:a16="http://schemas.microsoft.com/office/drawing/2014/main" id="{72615CD1-451C-4A72-A0D1-8D2483C4E9B3}"/>
                </a:ext>
              </a:extLst>
            </p:cNvPr>
            <p:cNvSpPr/>
            <p:nvPr/>
          </p:nvSpPr>
          <p:spPr bwMode="gray">
            <a:xfrm rot="10800000">
              <a:off x="9675528" y="4940"/>
              <a:ext cx="968389" cy="968389"/>
            </a:xfrm>
            <a:prstGeom prst="rtTriangle">
              <a:avLst/>
            </a:prstGeom>
            <a:solidFill>
              <a:sysClr val="window" lastClr="FFFFFF">
                <a:alpha val="1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73" name="Right Triangle 972">
              <a:extLst>
                <a:ext uri="{FF2B5EF4-FFF2-40B4-BE49-F238E27FC236}">
                  <a16:creationId xmlns:a16="http://schemas.microsoft.com/office/drawing/2014/main" id="{86A00D32-1B82-45D6-9FAB-E31B1EB032F9}"/>
                </a:ext>
              </a:extLst>
            </p:cNvPr>
            <p:cNvSpPr/>
            <p:nvPr/>
          </p:nvSpPr>
          <p:spPr bwMode="gray">
            <a:xfrm flipH="1">
              <a:off x="10643917" y="5805649"/>
              <a:ext cx="968389" cy="968389"/>
            </a:xfrm>
            <a:prstGeom prst="rtTriangle">
              <a:avLst/>
            </a:prstGeom>
            <a:solidFill>
              <a:sysClr val="window" lastClr="FFFFFF">
                <a:alpha val="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74" name="Right Triangle 973">
              <a:extLst>
                <a:ext uri="{FF2B5EF4-FFF2-40B4-BE49-F238E27FC236}">
                  <a16:creationId xmlns:a16="http://schemas.microsoft.com/office/drawing/2014/main" id="{51045A92-2683-4A3C-A6A7-3402D5986F93}"/>
                </a:ext>
              </a:extLst>
            </p:cNvPr>
            <p:cNvSpPr/>
            <p:nvPr/>
          </p:nvSpPr>
          <p:spPr bwMode="gray">
            <a:xfrm flipH="1" flipV="1">
              <a:off x="10643917" y="3866916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75" name="Right Triangle 974">
              <a:extLst>
                <a:ext uri="{FF2B5EF4-FFF2-40B4-BE49-F238E27FC236}">
                  <a16:creationId xmlns:a16="http://schemas.microsoft.com/office/drawing/2014/main" id="{72C282E8-F1FF-4345-BE6C-82AC3AAB0760}"/>
                </a:ext>
              </a:extLst>
            </p:cNvPr>
            <p:cNvSpPr/>
            <p:nvPr/>
          </p:nvSpPr>
          <p:spPr bwMode="gray">
            <a:xfrm rot="10800000" flipH="1" flipV="1">
              <a:off x="10643918" y="3866916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76" name="Right Triangle 975">
              <a:extLst>
                <a:ext uri="{FF2B5EF4-FFF2-40B4-BE49-F238E27FC236}">
                  <a16:creationId xmlns:a16="http://schemas.microsoft.com/office/drawing/2014/main" id="{19E57E69-C5B8-4758-96AF-8090AEBE6C4B}"/>
                </a:ext>
              </a:extLst>
            </p:cNvPr>
            <p:cNvSpPr/>
            <p:nvPr/>
          </p:nvSpPr>
          <p:spPr bwMode="gray">
            <a:xfrm flipH="1">
              <a:off x="10643917" y="4836180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77" name="Right Triangle 976">
              <a:extLst>
                <a:ext uri="{FF2B5EF4-FFF2-40B4-BE49-F238E27FC236}">
                  <a16:creationId xmlns:a16="http://schemas.microsoft.com/office/drawing/2014/main" id="{97C1E025-E7D3-450D-B3A2-341E0CF1FBBC}"/>
                </a:ext>
              </a:extLst>
            </p:cNvPr>
            <p:cNvSpPr/>
            <p:nvPr/>
          </p:nvSpPr>
          <p:spPr bwMode="gray">
            <a:xfrm flipH="1">
              <a:off x="10643917" y="2901090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78" name="Right Triangle 977">
              <a:extLst>
                <a:ext uri="{FF2B5EF4-FFF2-40B4-BE49-F238E27FC236}">
                  <a16:creationId xmlns:a16="http://schemas.microsoft.com/office/drawing/2014/main" id="{5C5FA75B-57C5-4996-B210-AB2E78DB6D93}"/>
                </a:ext>
              </a:extLst>
            </p:cNvPr>
            <p:cNvSpPr/>
            <p:nvPr/>
          </p:nvSpPr>
          <p:spPr bwMode="gray">
            <a:xfrm rot="10800000" flipH="1">
              <a:off x="10643918" y="2901090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79" name="Right Triangle 978">
              <a:extLst>
                <a:ext uri="{FF2B5EF4-FFF2-40B4-BE49-F238E27FC236}">
                  <a16:creationId xmlns:a16="http://schemas.microsoft.com/office/drawing/2014/main" id="{66D09697-524C-4A22-9E7E-1B43B9D6D54E}"/>
                </a:ext>
              </a:extLst>
            </p:cNvPr>
            <p:cNvSpPr/>
            <p:nvPr/>
          </p:nvSpPr>
          <p:spPr bwMode="gray">
            <a:xfrm flipH="1" flipV="1">
              <a:off x="10643917" y="966018"/>
              <a:ext cx="968389" cy="968389"/>
            </a:xfrm>
            <a:prstGeom prst="rtTriangle">
              <a:avLst/>
            </a:prstGeom>
            <a:solidFill>
              <a:sysClr val="window" lastClr="FFFFFF">
                <a:alpha val="12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80" name="Right Triangle 979">
              <a:extLst>
                <a:ext uri="{FF2B5EF4-FFF2-40B4-BE49-F238E27FC236}">
                  <a16:creationId xmlns:a16="http://schemas.microsoft.com/office/drawing/2014/main" id="{56AAD721-F841-4471-8202-D4B79A7D6151}"/>
                </a:ext>
              </a:extLst>
            </p:cNvPr>
            <p:cNvSpPr/>
            <p:nvPr/>
          </p:nvSpPr>
          <p:spPr bwMode="gray">
            <a:xfrm rot="10800000" flipH="1" flipV="1">
              <a:off x="10643917" y="966019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81" name="Right Triangle 980">
              <a:extLst>
                <a:ext uri="{FF2B5EF4-FFF2-40B4-BE49-F238E27FC236}">
                  <a16:creationId xmlns:a16="http://schemas.microsoft.com/office/drawing/2014/main" id="{D85FDA18-BF84-4556-9985-FA7D64B01EAC}"/>
                </a:ext>
              </a:extLst>
            </p:cNvPr>
            <p:cNvSpPr/>
            <p:nvPr/>
          </p:nvSpPr>
          <p:spPr bwMode="gray">
            <a:xfrm flipH="1">
              <a:off x="10643917" y="1935283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82" name="Right Triangle 981">
              <a:extLst>
                <a:ext uri="{FF2B5EF4-FFF2-40B4-BE49-F238E27FC236}">
                  <a16:creationId xmlns:a16="http://schemas.microsoft.com/office/drawing/2014/main" id="{228DAC65-C3E0-4BAC-A173-2E7D5650FA0A}"/>
                </a:ext>
              </a:extLst>
            </p:cNvPr>
            <p:cNvSpPr/>
            <p:nvPr/>
          </p:nvSpPr>
          <p:spPr bwMode="gray">
            <a:xfrm rot="10800000" flipH="1">
              <a:off x="10643918" y="1935283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83" name="Right Triangle 982">
              <a:extLst>
                <a:ext uri="{FF2B5EF4-FFF2-40B4-BE49-F238E27FC236}">
                  <a16:creationId xmlns:a16="http://schemas.microsoft.com/office/drawing/2014/main" id="{95E6C0B2-3570-4F49-8FBF-92A17DE00E03}"/>
                </a:ext>
              </a:extLst>
            </p:cNvPr>
            <p:cNvSpPr/>
            <p:nvPr/>
          </p:nvSpPr>
          <p:spPr bwMode="gray">
            <a:xfrm flipH="1">
              <a:off x="10643917" y="0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84" name="Right Triangle 983">
              <a:extLst>
                <a:ext uri="{FF2B5EF4-FFF2-40B4-BE49-F238E27FC236}">
                  <a16:creationId xmlns:a16="http://schemas.microsoft.com/office/drawing/2014/main" id="{19A1FB0C-2F2C-4252-B0B6-16BE19DB0CDF}"/>
                </a:ext>
              </a:extLst>
            </p:cNvPr>
            <p:cNvSpPr/>
            <p:nvPr/>
          </p:nvSpPr>
          <p:spPr bwMode="gray">
            <a:xfrm rot="10800000" flipH="1">
              <a:off x="10643917" y="4940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85" name="Right Triangle 984">
              <a:extLst>
                <a:ext uri="{FF2B5EF4-FFF2-40B4-BE49-F238E27FC236}">
                  <a16:creationId xmlns:a16="http://schemas.microsoft.com/office/drawing/2014/main" id="{DCEBFEEA-04F8-4EEF-8604-A70CA0778962}"/>
                </a:ext>
              </a:extLst>
            </p:cNvPr>
            <p:cNvSpPr/>
            <p:nvPr/>
          </p:nvSpPr>
          <p:spPr bwMode="gray">
            <a:xfrm>
              <a:off x="11612306" y="5805649"/>
              <a:ext cx="968389" cy="968389"/>
            </a:xfrm>
            <a:prstGeom prst="rtTriangle">
              <a:avLst/>
            </a:prstGeom>
            <a:solidFill>
              <a:sysClr val="window" lastClr="FFFFFF">
                <a:alpha val="10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86" name="Right Triangle 985">
              <a:extLst>
                <a:ext uri="{FF2B5EF4-FFF2-40B4-BE49-F238E27FC236}">
                  <a16:creationId xmlns:a16="http://schemas.microsoft.com/office/drawing/2014/main" id="{854CB75C-6A98-4F37-BAC4-CE4650500E72}"/>
                </a:ext>
              </a:extLst>
            </p:cNvPr>
            <p:cNvSpPr/>
            <p:nvPr/>
          </p:nvSpPr>
          <p:spPr bwMode="gray">
            <a:xfrm rot="10800000">
              <a:off x="11612306" y="5805649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87" name="Right Triangle 986">
              <a:extLst>
                <a:ext uri="{FF2B5EF4-FFF2-40B4-BE49-F238E27FC236}">
                  <a16:creationId xmlns:a16="http://schemas.microsoft.com/office/drawing/2014/main" id="{4BC70ECB-B001-4D30-A83C-98E42DB88364}"/>
                </a:ext>
              </a:extLst>
            </p:cNvPr>
            <p:cNvSpPr/>
            <p:nvPr/>
          </p:nvSpPr>
          <p:spPr bwMode="gray">
            <a:xfrm flipV="1">
              <a:off x="11612306" y="3866916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88" name="Right Triangle 987">
              <a:extLst>
                <a:ext uri="{FF2B5EF4-FFF2-40B4-BE49-F238E27FC236}">
                  <a16:creationId xmlns:a16="http://schemas.microsoft.com/office/drawing/2014/main" id="{3CFAE869-6B6D-4CEC-8A38-055A716090E4}"/>
                </a:ext>
              </a:extLst>
            </p:cNvPr>
            <p:cNvSpPr/>
            <p:nvPr/>
          </p:nvSpPr>
          <p:spPr bwMode="gray">
            <a:xfrm>
              <a:off x="11612306" y="4836180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89" name="Right Triangle 988">
              <a:extLst>
                <a:ext uri="{FF2B5EF4-FFF2-40B4-BE49-F238E27FC236}">
                  <a16:creationId xmlns:a16="http://schemas.microsoft.com/office/drawing/2014/main" id="{FDE7EB38-DF88-4E7F-8017-8C3BEDD68EEC}"/>
                </a:ext>
              </a:extLst>
            </p:cNvPr>
            <p:cNvSpPr/>
            <p:nvPr/>
          </p:nvSpPr>
          <p:spPr bwMode="gray">
            <a:xfrm rot="10800000">
              <a:off x="11612307" y="4836180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90" name="Right Triangle 989">
              <a:extLst>
                <a:ext uri="{FF2B5EF4-FFF2-40B4-BE49-F238E27FC236}">
                  <a16:creationId xmlns:a16="http://schemas.microsoft.com/office/drawing/2014/main" id="{DB9AB48C-3D47-4295-B37B-2321DA84AFA3}"/>
                </a:ext>
              </a:extLst>
            </p:cNvPr>
            <p:cNvSpPr/>
            <p:nvPr/>
          </p:nvSpPr>
          <p:spPr bwMode="gray">
            <a:xfrm>
              <a:off x="11612306" y="2901090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91" name="Right Triangle 990">
              <a:extLst>
                <a:ext uri="{FF2B5EF4-FFF2-40B4-BE49-F238E27FC236}">
                  <a16:creationId xmlns:a16="http://schemas.microsoft.com/office/drawing/2014/main" id="{632572F9-5ADA-45AE-AB00-1857774A1A07}"/>
                </a:ext>
              </a:extLst>
            </p:cNvPr>
            <p:cNvSpPr/>
            <p:nvPr/>
          </p:nvSpPr>
          <p:spPr bwMode="gray">
            <a:xfrm rot="10800000">
              <a:off x="11612306" y="2901090"/>
              <a:ext cx="968389" cy="968389"/>
            </a:xfrm>
            <a:prstGeom prst="rtTriangle">
              <a:avLst/>
            </a:prstGeom>
            <a:solidFill>
              <a:sysClr val="window" lastClr="FFFFFF">
                <a:alpha val="9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92" name="Right Triangle 991">
              <a:extLst>
                <a:ext uri="{FF2B5EF4-FFF2-40B4-BE49-F238E27FC236}">
                  <a16:creationId xmlns:a16="http://schemas.microsoft.com/office/drawing/2014/main" id="{1A450287-F0E3-48D1-8B24-15646B4D8737}"/>
                </a:ext>
              </a:extLst>
            </p:cNvPr>
            <p:cNvSpPr/>
            <p:nvPr/>
          </p:nvSpPr>
          <p:spPr bwMode="gray">
            <a:xfrm flipV="1">
              <a:off x="11612306" y="966018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93" name="Right Triangle 992">
              <a:extLst>
                <a:ext uri="{FF2B5EF4-FFF2-40B4-BE49-F238E27FC236}">
                  <a16:creationId xmlns:a16="http://schemas.microsoft.com/office/drawing/2014/main" id="{6A7D5B58-3DE0-48FD-B95B-A27AE491EC5C}"/>
                </a:ext>
              </a:extLst>
            </p:cNvPr>
            <p:cNvSpPr/>
            <p:nvPr/>
          </p:nvSpPr>
          <p:spPr bwMode="gray">
            <a:xfrm rot="10800000">
              <a:off x="11612306" y="1935283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94" name="Right Triangle 993">
              <a:extLst>
                <a:ext uri="{FF2B5EF4-FFF2-40B4-BE49-F238E27FC236}">
                  <a16:creationId xmlns:a16="http://schemas.microsoft.com/office/drawing/2014/main" id="{04731549-8D32-42F6-9B7C-93718E57319D}"/>
                </a:ext>
              </a:extLst>
            </p:cNvPr>
            <p:cNvSpPr/>
            <p:nvPr/>
          </p:nvSpPr>
          <p:spPr bwMode="gray">
            <a:xfrm>
              <a:off x="11612306" y="0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95" name="Right Triangle 994">
              <a:extLst>
                <a:ext uri="{FF2B5EF4-FFF2-40B4-BE49-F238E27FC236}">
                  <a16:creationId xmlns:a16="http://schemas.microsoft.com/office/drawing/2014/main" id="{7A407715-9564-4782-8381-4EA68FBE8983}"/>
                </a:ext>
              </a:extLst>
            </p:cNvPr>
            <p:cNvSpPr/>
            <p:nvPr/>
          </p:nvSpPr>
          <p:spPr bwMode="gray">
            <a:xfrm rot="10800000">
              <a:off x="11612306" y="4940"/>
              <a:ext cx="968389" cy="968389"/>
            </a:xfrm>
            <a:prstGeom prst="rtTriangle">
              <a:avLst/>
            </a:prstGeom>
            <a:solidFill>
              <a:sysClr val="window" lastClr="FFFFFF">
                <a:alpha val="1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28" name="Right Triangle 1027">
              <a:extLst>
                <a:ext uri="{FF2B5EF4-FFF2-40B4-BE49-F238E27FC236}">
                  <a16:creationId xmlns:a16="http://schemas.microsoft.com/office/drawing/2014/main" id="{46CE6230-83D8-48D6-B2E2-B9E68C35055E}"/>
                </a:ext>
              </a:extLst>
            </p:cNvPr>
            <p:cNvSpPr/>
            <p:nvPr/>
          </p:nvSpPr>
          <p:spPr bwMode="gray">
            <a:xfrm>
              <a:off x="7741661" y="5805649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29" name="Right Triangle 1028">
              <a:extLst>
                <a:ext uri="{FF2B5EF4-FFF2-40B4-BE49-F238E27FC236}">
                  <a16:creationId xmlns:a16="http://schemas.microsoft.com/office/drawing/2014/main" id="{0FFBA15E-7D2A-45A7-A081-316C13577FF9}"/>
                </a:ext>
              </a:extLst>
            </p:cNvPr>
            <p:cNvSpPr/>
            <p:nvPr/>
          </p:nvSpPr>
          <p:spPr bwMode="gray">
            <a:xfrm flipV="1">
              <a:off x="7741661" y="3866916"/>
              <a:ext cx="968389" cy="968389"/>
            </a:xfrm>
            <a:prstGeom prst="rtTriangle">
              <a:avLst/>
            </a:prstGeom>
            <a:solidFill>
              <a:sysClr val="window" lastClr="FFFFFF">
                <a:alpha val="22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30" name="Right Triangle 1029">
              <a:extLst>
                <a:ext uri="{FF2B5EF4-FFF2-40B4-BE49-F238E27FC236}">
                  <a16:creationId xmlns:a16="http://schemas.microsoft.com/office/drawing/2014/main" id="{8E87C66C-A3AE-4E2C-B884-14C6C56C4D5F}"/>
                </a:ext>
              </a:extLst>
            </p:cNvPr>
            <p:cNvSpPr/>
            <p:nvPr/>
          </p:nvSpPr>
          <p:spPr bwMode="gray">
            <a:xfrm rot="10800000" flipV="1">
              <a:off x="7741662" y="3866916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31" name="Right Triangle 1030">
              <a:extLst>
                <a:ext uri="{FF2B5EF4-FFF2-40B4-BE49-F238E27FC236}">
                  <a16:creationId xmlns:a16="http://schemas.microsoft.com/office/drawing/2014/main" id="{95C3C7ED-AC49-4188-8E43-AF0649D9F0F4}"/>
                </a:ext>
              </a:extLst>
            </p:cNvPr>
            <p:cNvSpPr/>
            <p:nvPr/>
          </p:nvSpPr>
          <p:spPr bwMode="gray">
            <a:xfrm>
              <a:off x="7741661" y="4836180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32" name="Right Triangle 1031">
              <a:extLst>
                <a:ext uri="{FF2B5EF4-FFF2-40B4-BE49-F238E27FC236}">
                  <a16:creationId xmlns:a16="http://schemas.microsoft.com/office/drawing/2014/main" id="{A80D8648-C3B5-4F17-81CD-233D5262ABD5}"/>
                </a:ext>
              </a:extLst>
            </p:cNvPr>
            <p:cNvSpPr/>
            <p:nvPr/>
          </p:nvSpPr>
          <p:spPr bwMode="gray">
            <a:xfrm rot="10800000">
              <a:off x="7741662" y="4836180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33" name="Right Triangle 1032">
              <a:extLst>
                <a:ext uri="{FF2B5EF4-FFF2-40B4-BE49-F238E27FC236}">
                  <a16:creationId xmlns:a16="http://schemas.microsoft.com/office/drawing/2014/main" id="{6F2413B6-FD74-4542-A7DC-165DEC8EFC78}"/>
                </a:ext>
              </a:extLst>
            </p:cNvPr>
            <p:cNvSpPr/>
            <p:nvPr/>
          </p:nvSpPr>
          <p:spPr bwMode="gray">
            <a:xfrm>
              <a:off x="7741661" y="2901090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34" name="Right Triangle 1033">
              <a:extLst>
                <a:ext uri="{FF2B5EF4-FFF2-40B4-BE49-F238E27FC236}">
                  <a16:creationId xmlns:a16="http://schemas.microsoft.com/office/drawing/2014/main" id="{1A28D101-AEE0-4114-AF07-2690E3903A82}"/>
                </a:ext>
              </a:extLst>
            </p:cNvPr>
            <p:cNvSpPr/>
            <p:nvPr/>
          </p:nvSpPr>
          <p:spPr bwMode="gray">
            <a:xfrm rot="10800000">
              <a:off x="7741662" y="2901090"/>
              <a:ext cx="968389" cy="968389"/>
            </a:xfrm>
            <a:prstGeom prst="rtTriangle">
              <a:avLst/>
            </a:prstGeom>
            <a:solidFill>
              <a:sysClr val="window" lastClr="FFFFFF">
                <a:alpha val="11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35" name="Right Triangle 1034">
              <a:extLst>
                <a:ext uri="{FF2B5EF4-FFF2-40B4-BE49-F238E27FC236}">
                  <a16:creationId xmlns:a16="http://schemas.microsoft.com/office/drawing/2014/main" id="{624BA62E-854B-4817-8C75-93B3FDA53A16}"/>
                </a:ext>
              </a:extLst>
            </p:cNvPr>
            <p:cNvSpPr/>
            <p:nvPr/>
          </p:nvSpPr>
          <p:spPr bwMode="gray">
            <a:xfrm flipV="1">
              <a:off x="7741661" y="966018"/>
              <a:ext cx="968389" cy="968389"/>
            </a:xfrm>
            <a:prstGeom prst="rtTriangle">
              <a:avLst/>
            </a:prstGeom>
            <a:solidFill>
              <a:sysClr val="window" lastClr="FFFFFF">
                <a:alpha val="22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36" name="Right Triangle 1035">
              <a:extLst>
                <a:ext uri="{FF2B5EF4-FFF2-40B4-BE49-F238E27FC236}">
                  <a16:creationId xmlns:a16="http://schemas.microsoft.com/office/drawing/2014/main" id="{AC6F2C83-5C1D-42EE-B65B-0866E4238006}"/>
                </a:ext>
              </a:extLst>
            </p:cNvPr>
            <p:cNvSpPr/>
            <p:nvPr/>
          </p:nvSpPr>
          <p:spPr bwMode="gray">
            <a:xfrm rot="10800000" flipV="1">
              <a:off x="7741662" y="966018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37" name="Right Triangle 1036">
              <a:extLst>
                <a:ext uri="{FF2B5EF4-FFF2-40B4-BE49-F238E27FC236}">
                  <a16:creationId xmlns:a16="http://schemas.microsoft.com/office/drawing/2014/main" id="{0936884B-1574-4332-BDB7-63BAD5456B6E}"/>
                </a:ext>
              </a:extLst>
            </p:cNvPr>
            <p:cNvSpPr/>
            <p:nvPr/>
          </p:nvSpPr>
          <p:spPr bwMode="gray">
            <a:xfrm>
              <a:off x="7741661" y="1928558"/>
              <a:ext cx="968389" cy="968389"/>
            </a:xfrm>
            <a:prstGeom prst="rtTriangle">
              <a:avLst/>
            </a:prstGeom>
            <a:solidFill>
              <a:sysClr val="window" lastClr="FFFFFF">
                <a:alpha val="7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38" name="Right Triangle 1037">
              <a:extLst>
                <a:ext uri="{FF2B5EF4-FFF2-40B4-BE49-F238E27FC236}">
                  <a16:creationId xmlns:a16="http://schemas.microsoft.com/office/drawing/2014/main" id="{585D25E4-EF4A-4746-89C1-AD937312FABA}"/>
                </a:ext>
              </a:extLst>
            </p:cNvPr>
            <p:cNvSpPr/>
            <p:nvPr/>
          </p:nvSpPr>
          <p:spPr bwMode="gray">
            <a:xfrm rot="10800000">
              <a:off x="7741662" y="1935283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39" name="Right Triangle 1038">
              <a:extLst>
                <a:ext uri="{FF2B5EF4-FFF2-40B4-BE49-F238E27FC236}">
                  <a16:creationId xmlns:a16="http://schemas.microsoft.com/office/drawing/2014/main" id="{34A9591E-1FFB-417A-ACB0-5C5F8D34D616}"/>
                </a:ext>
              </a:extLst>
            </p:cNvPr>
            <p:cNvSpPr/>
            <p:nvPr/>
          </p:nvSpPr>
          <p:spPr bwMode="gray">
            <a:xfrm>
              <a:off x="7741661" y="0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40" name="Right Triangle 1039">
              <a:extLst>
                <a:ext uri="{FF2B5EF4-FFF2-40B4-BE49-F238E27FC236}">
                  <a16:creationId xmlns:a16="http://schemas.microsoft.com/office/drawing/2014/main" id="{5AEB8996-4312-4B89-8EDC-CEE30294F1B1}"/>
                </a:ext>
              </a:extLst>
            </p:cNvPr>
            <p:cNvSpPr/>
            <p:nvPr/>
          </p:nvSpPr>
          <p:spPr bwMode="gray">
            <a:xfrm rot="10800000">
              <a:off x="7741662" y="4940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41" name="Right Triangle 1040">
              <a:extLst>
                <a:ext uri="{FF2B5EF4-FFF2-40B4-BE49-F238E27FC236}">
                  <a16:creationId xmlns:a16="http://schemas.microsoft.com/office/drawing/2014/main" id="{01288028-371E-42F8-9205-E4A9D63D6456}"/>
                </a:ext>
              </a:extLst>
            </p:cNvPr>
            <p:cNvSpPr/>
            <p:nvPr/>
          </p:nvSpPr>
          <p:spPr bwMode="gray">
            <a:xfrm flipH="1">
              <a:off x="8707016" y="5805649"/>
              <a:ext cx="968389" cy="968389"/>
            </a:xfrm>
            <a:prstGeom prst="rtTriangle">
              <a:avLst/>
            </a:prstGeom>
            <a:solidFill>
              <a:sysClr val="window" lastClr="FFFFFF">
                <a:alpha val="1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42" name="Right Triangle 1041">
              <a:extLst>
                <a:ext uri="{FF2B5EF4-FFF2-40B4-BE49-F238E27FC236}">
                  <a16:creationId xmlns:a16="http://schemas.microsoft.com/office/drawing/2014/main" id="{FF6A65AD-8E3D-471E-8693-79F6BE9516A6}"/>
                </a:ext>
              </a:extLst>
            </p:cNvPr>
            <p:cNvSpPr/>
            <p:nvPr/>
          </p:nvSpPr>
          <p:spPr bwMode="gray">
            <a:xfrm rot="10800000" flipH="1">
              <a:off x="8707016" y="5805649"/>
              <a:ext cx="968389" cy="968389"/>
            </a:xfrm>
            <a:prstGeom prst="rtTriangle">
              <a:avLst/>
            </a:prstGeom>
            <a:solidFill>
              <a:sysClr val="window" lastClr="FFFFFF">
                <a:alpha val="12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43" name="Right Triangle 1042">
              <a:extLst>
                <a:ext uri="{FF2B5EF4-FFF2-40B4-BE49-F238E27FC236}">
                  <a16:creationId xmlns:a16="http://schemas.microsoft.com/office/drawing/2014/main" id="{2E0E005B-AB67-4D12-AD53-E11B5E35B06B}"/>
                </a:ext>
              </a:extLst>
            </p:cNvPr>
            <p:cNvSpPr/>
            <p:nvPr/>
          </p:nvSpPr>
          <p:spPr bwMode="gray">
            <a:xfrm flipH="1" flipV="1">
              <a:off x="8707016" y="3866916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44" name="Right Triangle 1043">
              <a:extLst>
                <a:ext uri="{FF2B5EF4-FFF2-40B4-BE49-F238E27FC236}">
                  <a16:creationId xmlns:a16="http://schemas.microsoft.com/office/drawing/2014/main" id="{13A26FEC-0768-4B7D-A7A2-6EF9BD21145C}"/>
                </a:ext>
              </a:extLst>
            </p:cNvPr>
            <p:cNvSpPr/>
            <p:nvPr/>
          </p:nvSpPr>
          <p:spPr bwMode="gray">
            <a:xfrm rot="10800000" flipH="1">
              <a:off x="8707016" y="4836180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45" name="Right Triangle 1044">
              <a:extLst>
                <a:ext uri="{FF2B5EF4-FFF2-40B4-BE49-F238E27FC236}">
                  <a16:creationId xmlns:a16="http://schemas.microsoft.com/office/drawing/2014/main" id="{2928A17D-64C4-408A-8198-1B3550868156}"/>
                </a:ext>
              </a:extLst>
            </p:cNvPr>
            <p:cNvSpPr/>
            <p:nvPr/>
          </p:nvSpPr>
          <p:spPr bwMode="gray">
            <a:xfrm flipH="1">
              <a:off x="8707016" y="2901090"/>
              <a:ext cx="968389" cy="968389"/>
            </a:xfrm>
            <a:prstGeom prst="rtTriangle">
              <a:avLst/>
            </a:prstGeom>
            <a:solidFill>
              <a:sysClr val="window" lastClr="FFFFFF">
                <a:alpha val="1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46" name="Right Triangle 1045">
              <a:extLst>
                <a:ext uri="{FF2B5EF4-FFF2-40B4-BE49-F238E27FC236}">
                  <a16:creationId xmlns:a16="http://schemas.microsoft.com/office/drawing/2014/main" id="{8C4EAA5B-CC02-43D2-A384-9D101EA33E89}"/>
                </a:ext>
              </a:extLst>
            </p:cNvPr>
            <p:cNvSpPr/>
            <p:nvPr/>
          </p:nvSpPr>
          <p:spPr bwMode="gray">
            <a:xfrm rot="10800000" flipH="1">
              <a:off x="8707016" y="2901090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47" name="Right Triangle 1046">
              <a:extLst>
                <a:ext uri="{FF2B5EF4-FFF2-40B4-BE49-F238E27FC236}">
                  <a16:creationId xmlns:a16="http://schemas.microsoft.com/office/drawing/2014/main" id="{1A1F053D-7194-48D2-B7BF-804E00EB1201}"/>
                </a:ext>
              </a:extLst>
            </p:cNvPr>
            <p:cNvSpPr/>
            <p:nvPr/>
          </p:nvSpPr>
          <p:spPr bwMode="gray">
            <a:xfrm flipH="1" flipV="1">
              <a:off x="8707016" y="966018"/>
              <a:ext cx="968389" cy="968389"/>
            </a:xfrm>
            <a:prstGeom prst="rtTriangle">
              <a:avLst/>
            </a:prstGeom>
            <a:solidFill>
              <a:sysClr val="window" lastClr="FFFFFF">
                <a:alpha val="8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48" name="Right Triangle 1047">
              <a:extLst>
                <a:ext uri="{FF2B5EF4-FFF2-40B4-BE49-F238E27FC236}">
                  <a16:creationId xmlns:a16="http://schemas.microsoft.com/office/drawing/2014/main" id="{F3CA9B1C-067D-48A4-84A0-2915B6EB3FC0}"/>
                </a:ext>
              </a:extLst>
            </p:cNvPr>
            <p:cNvSpPr/>
            <p:nvPr/>
          </p:nvSpPr>
          <p:spPr bwMode="gray">
            <a:xfrm flipH="1">
              <a:off x="8707016" y="1935283"/>
              <a:ext cx="968389" cy="968389"/>
            </a:xfrm>
            <a:prstGeom prst="rtTriangle">
              <a:avLst/>
            </a:prstGeom>
            <a:solidFill>
              <a:sysClr val="window" lastClr="FFFFFF">
                <a:alpha val="2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49" name="Right Triangle 1048">
              <a:extLst>
                <a:ext uri="{FF2B5EF4-FFF2-40B4-BE49-F238E27FC236}">
                  <a16:creationId xmlns:a16="http://schemas.microsoft.com/office/drawing/2014/main" id="{781BEE55-C9A9-4430-9F88-D1FDCACC840B}"/>
                </a:ext>
              </a:extLst>
            </p:cNvPr>
            <p:cNvSpPr/>
            <p:nvPr/>
          </p:nvSpPr>
          <p:spPr bwMode="gray">
            <a:xfrm rot="10800000" flipH="1">
              <a:off x="8707017" y="1935283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50" name="Right Triangle 1049">
              <a:extLst>
                <a:ext uri="{FF2B5EF4-FFF2-40B4-BE49-F238E27FC236}">
                  <a16:creationId xmlns:a16="http://schemas.microsoft.com/office/drawing/2014/main" id="{D2340110-87F2-4982-8605-9D19EE639E7F}"/>
                </a:ext>
              </a:extLst>
            </p:cNvPr>
            <p:cNvSpPr/>
            <p:nvPr/>
          </p:nvSpPr>
          <p:spPr bwMode="gray">
            <a:xfrm flipH="1">
              <a:off x="8707016" y="0"/>
              <a:ext cx="968389" cy="968389"/>
            </a:xfrm>
            <a:prstGeom prst="rtTriangle">
              <a:avLst/>
            </a:prstGeom>
            <a:solidFill>
              <a:sysClr val="window" lastClr="FFFFFF">
                <a:alpha val="1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51" name="Right Triangle 1050">
              <a:extLst>
                <a:ext uri="{FF2B5EF4-FFF2-40B4-BE49-F238E27FC236}">
                  <a16:creationId xmlns:a16="http://schemas.microsoft.com/office/drawing/2014/main" id="{7CC017E7-8DAF-4941-95EA-E65B74C14CE3}"/>
                </a:ext>
              </a:extLst>
            </p:cNvPr>
            <p:cNvSpPr/>
            <p:nvPr/>
          </p:nvSpPr>
          <p:spPr bwMode="gray">
            <a:xfrm rot="10800000" flipH="1">
              <a:off x="8707016" y="4940"/>
              <a:ext cx="968389" cy="968389"/>
            </a:xfrm>
            <a:prstGeom prst="rtTriangle">
              <a:avLst/>
            </a:prstGeom>
            <a:solidFill>
              <a:sysClr val="window" lastClr="FFFFFF">
                <a:alpha val="12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71" name="Right Triangle 870">
              <a:extLst>
                <a:ext uri="{FF2B5EF4-FFF2-40B4-BE49-F238E27FC236}">
                  <a16:creationId xmlns:a16="http://schemas.microsoft.com/office/drawing/2014/main" id="{4D6A9B6D-0E20-41BF-9035-9B6C72D9474C}"/>
                </a:ext>
              </a:extLst>
            </p:cNvPr>
            <p:cNvSpPr/>
            <p:nvPr/>
          </p:nvSpPr>
          <p:spPr bwMode="gray">
            <a:xfrm>
              <a:off x="9675528" y="5805649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73" name="Right Triangle 872">
              <a:extLst>
                <a:ext uri="{FF2B5EF4-FFF2-40B4-BE49-F238E27FC236}">
                  <a16:creationId xmlns:a16="http://schemas.microsoft.com/office/drawing/2014/main" id="{1ABA6570-6C6E-4B1D-99BD-C9A1DA40DFDC}"/>
                </a:ext>
              </a:extLst>
            </p:cNvPr>
            <p:cNvSpPr/>
            <p:nvPr/>
          </p:nvSpPr>
          <p:spPr bwMode="gray">
            <a:xfrm rot="10800000">
              <a:off x="9675528" y="5805649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74" name="Right Triangle 873">
              <a:extLst>
                <a:ext uri="{FF2B5EF4-FFF2-40B4-BE49-F238E27FC236}">
                  <a16:creationId xmlns:a16="http://schemas.microsoft.com/office/drawing/2014/main" id="{4333192B-4E0A-4206-B8F7-C1C5B22A19CC}"/>
                </a:ext>
              </a:extLst>
            </p:cNvPr>
            <p:cNvSpPr/>
            <p:nvPr/>
          </p:nvSpPr>
          <p:spPr bwMode="gray">
            <a:xfrm flipV="1">
              <a:off x="9675528" y="3866916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75" name="Right Triangle 874">
              <a:extLst>
                <a:ext uri="{FF2B5EF4-FFF2-40B4-BE49-F238E27FC236}">
                  <a16:creationId xmlns:a16="http://schemas.microsoft.com/office/drawing/2014/main" id="{E42B8AE8-AC7A-4F0C-A511-F7D1BAC6827E}"/>
                </a:ext>
              </a:extLst>
            </p:cNvPr>
            <p:cNvSpPr/>
            <p:nvPr/>
          </p:nvSpPr>
          <p:spPr bwMode="gray">
            <a:xfrm>
              <a:off x="9675528" y="4836180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76" name="Right Triangle 875">
              <a:extLst>
                <a:ext uri="{FF2B5EF4-FFF2-40B4-BE49-F238E27FC236}">
                  <a16:creationId xmlns:a16="http://schemas.microsoft.com/office/drawing/2014/main" id="{B9882E8B-7939-497C-BB49-B63EB6664AE7}"/>
                </a:ext>
              </a:extLst>
            </p:cNvPr>
            <p:cNvSpPr/>
            <p:nvPr/>
          </p:nvSpPr>
          <p:spPr bwMode="gray">
            <a:xfrm rot="10800000">
              <a:off x="9675528" y="4836180"/>
              <a:ext cx="968389" cy="968389"/>
            </a:xfrm>
            <a:prstGeom prst="rtTriangle">
              <a:avLst/>
            </a:prstGeom>
            <a:solidFill>
              <a:sysClr val="window" lastClr="FFFFFF">
                <a:alpha val="10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77" name="Right Triangle 876">
              <a:extLst>
                <a:ext uri="{FF2B5EF4-FFF2-40B4-BE49-F238E27FC236}">
                  <a16:creationId xmlns:a16="http://schemas.microsoft.com/office/drawing/2014/main" id="{91A7D503-1CF5-4414-8228-23A526A48DBA}"/>
                </a:ext>
              </a:extLst>
            </p:cNvPr>
            <p:cNvSpPr/>
            <p:nvPr/>
          </p:nvSpPr>
          <p:spPr bwMode="gray">
            <a:xfrm>
              <a:off x="9675528" y="2901090"/>
              <a:ext cx="968389" cy="968389"/>
            </a:xfrm>
            <a:prstGeom prst="rtTriangle">
              <a:avLst/>
            </a:prstGeom>
            <a:solidFill>
              <a:sysClr val="window" lastClr="FFFFFF">
                <a:alpha val="8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78" name="Right Triangle 877">
              <a:extLst>
                <a:ext uri="{FF2B5EF4-FFF2-40B4-BE49-F238E27FC236}">
                  <a16:creationId xmlns:a16="http://schemas.microsoft.com/office/drawing/2014/main" id="{BBD4F02F-C4E6-460E-8ED5-9C43589A3334}"/>
                </a:ext>
              </a:extLst>
            </p:cNvPr>
            <p:cNvSpPr/>
            <p:nvPr/>
          </p:nvSpPr>
          <p:spPr bwMode="gray">
            <a:xfrm flipV="1">
              <a:off x="9675528" y="966018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79" name="Right Triangle 878">
              <a:extLst>
                <a:ext uri="{FF2B5EF4-FFF2-40B4-BE49-F238E27FC236}">
                  <a16:creationId xmlns:a16="http://schemas.microsoft.com/office/drawing/2014/main" id="{C9B9D731-70D9-409B-BF44-0D76EF95D0B2}"/>
                </a:ext>
              </a:extLst>
            </p:cNvPr>
            <p:cNvSpPr/>
            <p:nvPr/>
          </p:nvSpPr>
          <p:spPr bwMode="gray">
            <a:xfrm>
              <a:off x="9675528" y="1935283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80" name="Right Triangle 879">
              <a:extLst>
                <a:ext uri="{FF2B5EF4-FFF2-40B4-BE49-F238E27FC236}">
                  <a16:creationId xmlns:a16="http://schemas.microsoft.com/office/drawing/2014/main" id="{D32E7934-0AE4-4338-B800-BDB7FD57EF50}"/>
                </a:ext>
              </a:extLst>
            </p:cNvPr>
            <p:cNvSpPr/>
            <p:nvPr/>
          </p:nvSpPr>
          <p:spPr bwMode="gray">
            <a:xfrm rot="10800000">
              <a:off x="9675529" y="1935283"/>
              <a:ext cx="968389" cy="968389"/>
            </a:xfrm>
            <a:prstGeom prst="rtTriangle">
              <a:avLst/>
            </a:prstGeom>
            <a:solidFill>
              <a:sysClr val="window" lastClr="FFFFFF">
                <a:alpha val="11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81" name="Right Triangle 880">
              <a:extLst>
                <a:ext uri="{FF2B5EF4-FFF2-40B4-BE49-F238E27FC236}">
                  <a16:creationId xmlns:a16="http://schemas.microsoft.com/office/drawing/2014/main" id="{35C04BA3-A128-412F-98B2-57E9CDA29312}"/>
                </a:ext>
              </a:extLst>
            </p:cNvPr>
            <p:cNvSpPr/>
            <p:nvPr/>
          </p:nvSpPr>
          <p:spPr bwMode="gray">
            <a:xfrm>
              <a:off x="9675528" y="0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82" name="Right Triangle 881">
              <a:extLst>
                <a:ext uri="{FF2B5EF4-FFF2-40B4-BE49-F238E27FC236}">
                  <a16:creationId xmlns:a16="http://schemas.microsoft.com/office/drawing/2014/main" id="{287174AA-7731-4C40-8FD3-618197C823FF}"/>
                </a:ext>
              </a:extLst>
            </p:cNvPr>
            <p:cNvSpPr/>
            <p:nvPr/>
          </p:nvSpPr>
          <p:spPr bwMode="gray">
            <a:xfrm rot="10800000">
              <a:off x="9675528" y="4940"/>
              <a:ext cx="968389" cy="968389"/>
            </a:xfrm>
            <a:prstGeom prst="rtTriangle">
              <a:avLst/>
            </a:prstGeom>
            <a:solidFill>
              <a:sysClr val="window" lastClr="FFFFFF">
                <a:alpha val="1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83" name="Right Triangle 882">
              <a:extLst>
                <a:ext uri="{FF2B5EF4-FFF2-40B4-BE49-F238E27FC236}">
                  <a16:creationId xmlns:a16="http://schemas.microsoft.com/office/drawing/2014/main" id="{3E6E280A-90EA-430A-94D0-24DFA7EDB8A3}"/>
                </a:ext>
              </a:extLst>
            </p:cNvPr>
            <p:cNvSpPr/>
            <p:nvPr/>
          </p:nvSpPr>
          <p:spPr bwMode="gray">
            <a:xfrm flipH="1">
              <a:off x="10643917" y="5805649"/>
              <a:ext cx="968389" cy="968389"/>
            </a:xfrm>
            <a:prstGeom prst="rtTriangle">
              <a:avLst/>
            </a:prstGeom>
            <a:solidFill>
              <a:sysClr val="window" lastClr="FFFFFF">
                <a:alpha val="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84" name="Right Triangle 883">
              <a:extLst>
                <a:ext uri="{FF2B5EF4-FFF2-40B4-BE49-F238E27FC236}">
                  <a16:creationId xmlns:a16="http://schemas.microsoft.com/office/drawing/2014/main" id="{F05B590E-5324-4AB6-8581-2912D40B7B60}"/>
                </a:ext>
              </a:extLst>
            </p:cNvPr>
            <p:cNvSpPr/>
            <p:nvPr/>
          </p:nvSpPr>
          <p:spPr bwMode="gray">
            <a:xfrm flipH="1" flipV="1">
              <a:off x="10643917" y="3866916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85" name="Right Triangle 884">
              <a:extLst>
                <a:ext uri="{FF2B5EF4-FFF2-40B4-BE49-F238E27FC236}">
                  <a16:creationId xmlns:a16="http://schemas.microsoft.com/office/drawing/2014/main" id="{2551CCD0-0238-4C0B-9A43-DAC50B257FF2}"/>
                </a:ext>
              </a:extLst>
            </p:cNvPr>
            <p:cNvSpPr/>
            <p:nvPr/>
          </p:nvSpPr>
          <p:spPr bwMode="gray">
            <a:xfrm rot="10800000" flipH="1" flipV="1">
              <a:off x="10643918" y="3866916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86" name="Right Triangle 885">
              <a:extLst>
                <a:ext uri="{FF2B5EF4-FFF2-40B4-BE49-F238E27FC236}">
                  <a16:creationId xmlns:a16="http://schemas.microsoft.com/office/drawing/2014/main" id="{5613A871-C056-4B4D-9FF2-E496109012F1}"/>
                </a:ext>
              </a:extLst>
            </p:cNvPr>
            <p:cNvSpPr/>
            <p:nvPr/>
          </p:nvSpPr>
          <p:spPr bwMode="gray">
            <a:xfrm flipH="1">
              <a:off x="10643917" y="4836180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87" name="Right Triangle 886">
              <a:extLst>
                <a:ext uri="{FF2B5EF4-FFF2-40B4-BE49-F238E27FC236}">
                  <a16:creationId xmlns:a16="http://schemas.microsoft.com/office/drawing/2014/main" id="{000EB0B9-69F7-426F-AC0D-204E34320B07}"/>
                </a:ext>
              </a:extLst>
            </p:cNvPr>
            <p:cNvSpPr/>
            <p:nvPr/>
          </p:nvSpPr>
          <p:spPr bwMode="gray">
            <a:xfrm flipH="1">
              <a:off x="10643917" y="2901090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88" name="Right Triangle 887">
              <a:extLst>
                <a:ext uri="{FF2B5EF4-FFF2-40B4-BE49-F238E27FC236}">
                  <a16:creationId xmlns:a16="http://schemas.microsoft.com/office/drawing/2014/main" id="{1207D236-3F30-4238-9BD2-5A3F0A2CDE3C}"/>
                </a:ext>
              </a:extLst>
            </p:cNvPr>
            <p:cNvSpPr/>
            <p:nvPr/>
          </p:nvSpPr>
          <p:spPr bwMode="gray">
            <a:xfrm rot="10800000" flipH="1">
              <a:off x="10643918" y="2901090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89" name="Right Triangle 888">
              <a:extLst>
                <a:ext uri="{FF2B5EF4-FFF2-40B4-BE49-F238E27FC236}">
                  <a16:creationId xmlns:a16="http://schemas.microsoft.com/office/drawing/2014/main" id="{5B045B01-30ED-40AB-BB65-35F50AFFB055}"/>
                </a:ext>
              </a:extLst>
            </p:cNvPr>
            <p:cNvSpPr/>
            <p:nvPr/>
          </p:nvSpPr>
          <p:spPr bwMode="gray">
            <a:xfrm flipH="1" flipV="1">
              <a:off x="10643917" y="966018"/>
              <a:ext cx="968389" cy="968389"/>
            </a:xfrm>
            <a:prstGeom prst="rtTriangle">
              <a:avLst/>
            </a:prstGeom>
            <a:solidFill>
              <a:sysClr val="window" lastClr="FFFFFF">
                <a:alpha val="12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90" name="Right Triangle 889">
              <a:extLst>
                <a:ext uri="{FF2B5EF4-FFF2-40B4-BE49-F238E27FC236}">
                  <a16:creationId xmlns:a16="http://schemas.microsoft.com/office/drawing/2014/main" id="{FA787FB4-2F07-43A6-98AB-1C81FE53E96B}"/>
                </a:ext>
              </a:extLst>
            </p:cNvPr>
            <p:cNvSpPr/>
            <p:nvPr/>
          </p:nvSpPr>
          <p:spPr bwMode="gray">
            <a:xfrm rot="10800000" flipH="1" flipV="1">
              <a:off x="10643917" y="966019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91" name="Right Triangle 890">
              <a:extLst>
                <a:ext uri="{FF2B5EF4-FFF2-40B4-BE49-F238E27FC236}">
                  <a16:creationId xmlns:a16="http://schemas.microsoft.com/office/drawing/2014/main" id="{543E76E4-47ED-40E3-A88D-B15AB3EE64C4}"/>
                </a:ext>
              </a:extLst>
            </p:cNvPr>
            <p:cNvSpPr/>
            <p:nvPr/>
          </p:nvSpPr>
          <p:spPr bwMode="gray">
            <a:xfrm flipH="1">
              <a:off x="10643917" y="1935283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92" name="Right Triangle 891">
              <a:extLst>
                <a:ext uri="{FF2B5EF4-FFF2-40B4-BE49-F238E27FC236}">
                  <a16:creationId xmlns:a16="http://schemas.microsoft.com/office/drawing/2014/main" id="{144D858C-20C4-41B5-91A3-61C6B4F47E73}"/>
                </a:ext>
              </a:extLst>
            </p:cNvPr>
            <p:cNvSpPr/>
            <p:nvPr/>
          </p:nvSpPr>
          <p:spPr bwMode="gray">
            <a:xfrm rot="10800000" flipH="1">
              <a:off x="10643918" y="1935283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93" name="Right Triangle 892">
              <a:extLst>
                <a:ext uri="{FF2B5EF4-FFF2-40B4-BE49-F238E27FC236}">
                  <a16:creationId xmlns:a16="http://schemas.microsoft.com/office/drawing/2014/main" id="{5AA79935-A32A-445C-B88E-AE964A1E1C2D}"/>
                </a:ext>
              </a:extLst>
            </p:cNvPr>
            <p:cNvSpPr/>
            <p:nvPr/>
          </p:nvSpPr>
          <p:spPr bwMode="gray">
            <a:xfrm flipH="1">
              <a:off x="10643917" y="0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94" name="Right Triangle 893">
              <a:extLst>
                <a:ext uri="{FF2B5EF4-FFF2-40B4-BE49-F238E27FC236}">
                  <a16:creationId xmlns:a16="http://schemas.microsoft.com/office/drawing/2014/main" id="{3583DA40-9CA6-47C4-86CD-65EE3357C690}"/>
                </a:ext>
              </a:extLst>
            </p:cNvPr>
            <p:cNvSpPr/>
            <p:nvPr/>
          </p:nvSpPr>
          <p:spPr bwMode="gray">
            <a:xfrm rot="10800000" flipH="1">
              <a:off x="10643917" y="4940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95" name="Right Triangle 894">
              <a:extLst>
                <a:ext uri="{FF2B5EF4-FFF2-40B4-BE49-F238E27FC236}">
                  <a16:creationId xmlns:a16="http://schemas.microsoft.com/office/drawing/2014/main" id="{54D155C7-12CF-46E5-B984-7205070B1059}"/>
                </a:ext>
              </a:extLst>
            </p:cNvPr>
            <p:cNvSpPr/>
            <p:nvPr/>
          </p:nvSpPr>
          <p:spPr bwMode="gray">
            <a:xfrm>
              <a:off x="11612306" y="5805649"/>
              <a:ext cx="968389" cy="968389"/>
            </a:xfrm>
            <a:prstGeom prst="rtTriangle">
              <a:avLst/>
            </a:prstGeom>
            <a:solidFill>
              <a:sysClr val="window" lastClr="FFFFFF">
                <a:alpha val="10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96" name="Right Triangle 895">
              <a:extLst>
                <a:ext uri="{FF2B5EF4-FFF2-40B4-BE49-F238E27FC236}">
                  <a16:creationId xmlns:a16="http://schemas.microsoft.com/office/drawing/2014/main" id="{31C009C7-63B7-4585-A6E3-841F76B2FC81}"/>
                </a:ext>
              </a:extLst>
            </p:cNvPr>
            <p:cNvSpPr/>
            <p:nvPr/>
          </p:nvSpPr>
          <p:spPr bwMode="gray">
            <a:xfrm rot="10800000">
              <a:off x="11612306" y="5805649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97" name="Right Triangle 896">
              <a:extLst>
                <a:ext uri="{FF2B5EF4-FFF2-40B4-BE49-F238E27FC236}">
                  <a16:creationId xmlns:a16="http://schemas.microsoft.com/office/drawing/2014/main" id="{82C1F205-C15D-47E7-BCE1-8A6B270A63D3}"/>
                </a:ext>
              </a:extLst>
            </p:cNvPr>
            <p:cNvSpPr/>
            <p:nvPr/>
          </p:nvSpPr>
          <p:spPr bwMode="gray">
            <a:xfrm flipV="1">
              <a:off x="11612306" y="3866916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98" name="Right Triangle 897">
              <a:extLst>
                <a:ext uri="{FF2B5EF4-FFF2-40B4-BE49-F238E27FC236}">
                  <a16:creationId xmlns:a16="http://schemas.microsoft.com/office/drawing/2014/main" id="{2F1A46BC-D625-4CD8-98CB-D588C2AA2E70}"/>
                </a:ext>
              </a:extLst>
            </p:cNvPr>
            <p:cNvSpPr/>
            <p:nvPr/>
          </p:nvSpPr>
          <p:spPr bwMode="gray">
            <a:xfrm>
              <a:off x="11612306" y="4836180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99" name="Right Triangle 898">
              <a:extLst>
                <a:ext uri="{FF2B5EF4-FFF2-40B4-BE49-F238E27FC236}">
                  <a16:creationId xmlns:a16="http://schemas.microsoft.com/office/drawing/2014/main" id="{0299DA08-AB2E-4A3A-8CBA-7A25B3151A4B}"/>
                </a:ext>
              </a:extLst>
            </p:cNvPr>
            <p:cNvSpPr/>
            <p:nvPr/>
          </p:nvSpPr>
          <p:spPr bwMode="gray">
            <a:xfrm rot="10800000">
              <a:off x="11612307" y="4836180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00" name="Right Triangle 899">
              <a:extLst>
                <a:ext uri="{FF2B5EF4-FFF2-40B4-BE49-F238E27FC236}">
                  <a16:creationId xmlns:a16="http://schemas.microsoft.com/office/drawing/2014/main" id="{E14A7086-E7AA-48CF-86B6-5AD063F6A43E}"/>
                </a:ext>
              </a:extLst>
            </p:cNvPr>
            <p:cNvSpPr/>
            <p:nvPr/>
          </p:nvSpPr>
          <p:spPr bwMode="gray">
            <a:xfrm>
              <a:off x="11612306" y="2901090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01" name="Right Triangle 900">
              <a:extLst>
                <a:ext uri="{FF2B5EF4-FFF2-40B4-BE49-F238E27FC236}">
                  <a16:creationId xmlns:a16="http://schemas.microsoft.com/office/drawing/2014/main" id="{6BCB5A9D-57B0-43F2-9F76-16884CD34521}"/>
                </a:ext>
              </a:extLst>
            </p:cNvPr>
            <p:cNvSpPr/>
            <p:nvPr/>
          </p:nvSpPr>
          <p:spPr bwMode="gray">
            <a:xfrm rot="10800000">
              <a:off x="11612306" y="2901090"/>
              <a:ext cx="968389" cy="968389"/>
            </a:xfrm>
            <a:prstGeom prst="rtTriangle">
              <a:avLst/>
            </a:prstGeom>
            <a:solidFill>
              <a:sysClr val="window" lastClr="FFFFFF">
                <a:alpha val="9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02" name="Right Triangle 901">
              <a:extLst>
                <a:ext uri="{FF2B5EF4-FFF2-40B4-BE49-F238E27FC236}">
                  <a16:creationId xmlns:a16="http://schemas.microsoft.com/office/drawing/2014/main" id="{3A92171C-0ACF-4266-811F-B37D31B89EA2}"/>
                </a:ext>
              </a:extLst>
            </p:cNvPr>
            <p:cNvSpPr/>
            <p:nvPr/>
          </p:nvSpPr>
          <p:spPr bwMode="gray">
            <a:xfrm flipV="1">
              <a:off x="11612306" y="966018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03" name="Right Triangle 902">
              <a:extLst>
                <a:ext uri="{FF2B5EF4-FFF2-40B4-BE49-F238E27FC236}">
                  <a16:creationId xmlns:a16="http://schemas.microsoft.com/office/drawing/2014/main" id="{855B45EA-15A3-427D-BDB1-3722402B7854}"/>
                </a:ext>
              </a:extLst>
            </p:cNvPr>
            <p:cNvSpPr/>
            <p:nvPr/>
          </p:nvSpPr>
          <p:spPr bwMode="gray">
            <a:xfrm rot="10800000">
              <a:off x="11612306" y="1935283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04" name="Right Triangle 903">
              <a:extLst>
                <a:ext uri="{FF2B5EF4-FFF2-40B4-BE49-F238E27FC236}">
                  <a16:creationId xmlns:a16="http://schemas.microsoft.com/office/drawing/2014/main" id="{41C97DD6-A6B6-4EE0-840F-7CB3FB16F75E}"/>
                </a:ext>
              </a:extLst>
            </p:cNvPr>
            <p:cNvSpPr/>
            <p:nvPr/>
          </p:nvSpPr>
          <p:spPr bwMode="gray">
            <a:xfrm>
              <a:off x="11612306" y="0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05" name="Right Triangle 904">
              <a:extLst>
                <a:ext uri="{FF2B5EF4-FFF2-40B4-BE49-F238E27FC236}">
                  <a16:creationId xmlns:a16="http://schemas.microsoft.com/office/drawing/2014/main" id="{2E37E8AF-F23F-41E0-A506-B7109D38F44A}"/>
                </a:ext>
              </a:extLst>
            </p:cNvPr>
            <p:cNvSpPr/>
            <p:nvPr/>
          </p:nvSpPr>
          <p:spPr bwMode="gray">
            <a:xfrm rot="10800000">
              <a:off x="11612306" y="4940"/>
              <a:ext cx="968389" cy="968389"/>
            </a:xfrm>
            <a:prstGeom prst="rtTriangle">
              <a:avLst/>
            </a:prstGeom>
            <a:solidFill>
              <a:sysClr val="window" lastClr="FFFFFF">
                <a:alpha val="1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38" name="Right Triangle 937">
              <a:extLst>
                <a:ext uri="{FF2B5EF4-FFF2-40B4-BE49-F238E27FC236}">
                  <a16:creationId xmlns:a16="http://schemas.microsoft.com/office/drawing/2014/main" id="{661A6F7D-497A-45A0-AAB5-CA69E168E89D}"/>
                </a:ext>
              </a:extLst>
            </p:cNvPr>
            <p:cNvSpPr/>
            <p:nvPr/>
          </p:nvSpPr>
          <p:spPr bwMode="gray">
            <a:xfrm>
              <a:off x="7741661" y="5805649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39" name="Right Triangle 938">
              <a:extLst>
                <a:ext uri="{FF2B5EF4-FFF2-40B4-BE49-F238E27FC236}">
                  <a16:creationId xmlns:a16="http://schemas.microsoft.com/office/drawing/2014/main" id="{1208FBEB-4F27-4A10-AC4A-886F152A0AA5}"/>
                </a:ext>
              </a:extLst>
            </p:cNvPr>
            <p:cNvSpPr/>
            <p:nvPr/>
          </p:nvSpPr>
          <p:spPr bwMode="gray">
            <a:xfrm flipV="1">
              <a:off x="7741661" y="3866916"/>
              <a:ext cx="968389" cy="968389"/>
            </a:xfrm>
            <a:prstGeom prst="rtTriangle">
              <a:avLst/>
            </a:prstGeom>
            <a:solidFill>
              <a:sysClr val="window" lastClr="FFFFFF">
                <a:alpha val="22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40" name="Right Triangle 939">
              <a:extLst>
                <a:ext uri="{FF2B5EF4-FFF2-40B4-BE49-F238E27FC236}">
                  <a16:creationId xmlns:a16="http://schemas.microsoft.com/office/drawing/2014/main" id="{68053E3E-377D-4165-819A-9C8490C99232}"/>
                </a:ext>
              </a:extLst>
            </p:cNvPr>
            <p:cNvSpPr/>
            <p:nvPr/>
          </p:nvSpPr>
          <p:spPr bwMode="gray">
            <a:xfrm rot="10800000" flipV="1">
              <a:off x="7741662" y="3866916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41" name="Right Triangle 940">
              <a:extLst>
                <a:ext uri="{FF2B5EF4-FFF2-40B4-BE49-F238E27FC236}">
                  <a16:creationId xmlns:a16="http://schemas.microsoft.com/office/drawing/2014/main" id="{61281180-7E8A-4FA3-AC18-249EC09B9EBF}"/>
                </a:ext>
              </a:extLst>
            </p:cNvPr>
            <p:cNvSpPr/>
            <p:nvPr/>
          </p:nvSpPr>
          <p:spPr bwMode="gray">
            <a:xfrm>
              <a:off x="7741661" y="4836180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42" name="Right Triangle 941">
              <a:extLst>
                <a:ext uri="{FF2B5EF4-FFF2-40B4-BE49-F238E27FC236}">
                  <a16:creationId xmlns:a16="http://schemas.microsoft.com/office/drawing/2014/main" id="{963946B7-B073-40D8-8FD6-15CE3C5C2368}"/>
                </a:ext>
              </a:extLst>
            </p:cNvPr>
            <p:cNvSpPr/>
            <p:nvPr/>
          </p:nvSpPr>
          <p:spPr bwMode="gray">
            <a:xfrm rot="10800000">
              <a:off x="7741662" y="4836180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43" name="Right Triangle 942">
              <a:extLst>
                <a:ext uri="{FF2B5EF4-FFF2-40B4-BE49-F238E27FC236}">
                  <a16:creationId xmlns:a16="http://schemas.microsoft.com/office/drawing/2014/main" id="{CCB831A2-76E0-4B82-BDF6-9A1C7B5AF6E6}"/>
                </a:ext>
              </a:extLst>
            </p:cNvPr>
            <p:cNvSpPr/>
            <p:nvPr/>
          </p:nvSpPr>
          <p:spPr bwMode="gray">
            <a:xfrm>
              <a:off x="7741661" y="2901090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44" name="Right Triangle 943">
              <a:extLst>
                <a:ext uri="{FF2B5EF4-FFF2-40B4-BE49-F238E27FC236}">
                  <a16:creationId xmlns:a16="http://schemas.microsoft.com/office/drawing/2014/main" id="{1073CF71-79C4-4CE9-ACA1-EA40E6286714}"/>
                </a:ext>
              </a:extLst>
            </p:cNvPr>
            <p:cNvSpPr/>
            <p:nvPr/>
          </p:nvSpPr>
          <p:spPr bwMode="gray">
            <a:xfrm rot="10800000">
              <a:off x="7741662" y="2901090"/>
              <a:ext cx="968389" cy="968389"/>
            </a:xfrm>
            <a:prstGeom prst="rtTriangle">
              <a:avLst/>
            </a:prstGeom>
            <a:solidFill>
              <a:sysClr val="window" lastClr="FFFFFF">
                <a:alpha val="11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45" name="Right Triangle 944">
              <a:extLst>
                <a:ext uri="{FF2B5EF4-FFF2-40B4-BE49-F238E27FC236}">
                  <a16:creationId xmlns:a16="http://schemas.microsoft.com/office/drawing/2014/main" id="{901C8CDE-0DA7-46AA-B275-8353C141FD0E}"/>
                </a:ext>
              </a:extLst>
            </p:cNvPr>
            <p:cNvSpPr/>
            <p:nvPr/>
          </p:nvSpPr>
          <p:spPr bwMode="gray">
            <a:xfrm flipV="1">
              <a:off x="7741661" y="966018"/>
              <a:ext cx="968389" cy="968389"/>
            </a:xfrm>
            <a:prstGeom prst="rtTriangle">
              <a:avLst/>
            </a:prstGeom>
            <a:solidFill>
              <a:sysClr val="window" lastClr="FFFFFF">
                <a:alpha val="22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46" name="Right Triangle 945">
              <a:extLst>
                <a:ext uri="{FF2B5EF4-FFF2-40B4-BE49-F238E27FC236}">
                  <a16:creationId xmlns:a16="http://schemas.microsoft.com/office/drawing/2014/main" id="{0031402C-679F-41D4-86DC-9712D050C62B}"/>
                </a:ext>
              </a:extLst>
            </p:cNvPr>
            <p:cNvSpPr/>
            <p:nvPr/>
          </p:nvSpPr>
          <p:spPr bwMode="gray">
            <a:xfrm rot="10800000" flipV="1">
              <a:off x="7741662" y="966018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47" name="Right Triangle 946">
              <a:extLst>
                <a:ext uri="{FF2B5EF4-FFF2-40B4-BE49-F238E27FC236}">
                  <a16:creationId xmlns:a16="http://schemas.microsoft.com/office/drawing/2014/main" id="{5070C2C4-1682-4D4F-AFA5-A52163C5966E}"/>
                </a:ext>
              </a:extLst>
            </p:cNvPr>
            <p:cNvSpPr/>
            <p:nvPr/>
          </p:nvSpPr>
          <p:spPr bwMode="gray">
            <a:xfrm>
              <a:off x="7741661" y="1928558"/>
              <a:ext cx="968389" cy="968389"/>
            </a:xfrm>
            <a:prstGeom prst="rtTriangle">
              <a:avLst/>
            </a:prstGeom>
            <a:solidFill>
              <a:sysClr val="window" lastClr="FFFFFF">
                <a:alpha val="7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48" name="Right Triangle 947">
              <a:extLst>
                <a:ext uri="{FF2B5EF4-FFF2-40B4-BE49-F238E27FC236}">
                  <a16:creationId xmlns:a16="http://schemas.microsoft.com/office/drawing/2014/main" id="{7B226566-0D38-4F95-A204-544F17F7035F}"/>
                </a:ext>
              </a:extLst>
            </p:cNvPr>
            <p:cNvSpPr/>
            <p:nvPr/>
          </p:nvSpPr>
          <p:spPr bwMode="gray">
            <a:xfrm rot="10800000">
              <a:off x="7741662" y="1935283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49" name="Right Triangle 948">
              <a:extLst>
                <a:ext uri="{FF2B5EF4-FFF2-40B4-BE49-F238E27FC236}">
                  <a16:creationId xmlns:a16="http://schemas.microsoft.com/office/drawing/2014/main" id="{4A4FAF25-BE83-495A-A7F3-76734F8DB544}"/>
                </a:ext>
              </a:extLst>
            </p:cNvPr>
            <p:cNvSpPr/>
            <p:nvPr/>
          </p:nvSpPr>
          <p:spPr bwMode="gray">
            <a:xfrm>
              <a:off x="7741661" y="0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50" name="Right Triangle 949">
              <a:extLst>
                <a:ext uri="{FF2B5EF4-FFF2-40B4-BE49-F238E27FC236}">
                  <a16:creationId xmlns:a16="http://schemas.microsoft.com/office/drawing/2014/main" id="{294F316F-D198-4A9D-BD2E-1A48F62E7B9A}"/>
                </a:ext>
              </a:extLst>
            </p:cNvPr>
            <p:cNvSpPr/>
            <p:nvPr/>
          </p:nvSpPr>
          <p:spPr bwMode="gray">
            <a:xfrm rot="10800000">
              <a:off x="7741661" y="4940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51" name="Right Triangle 950">
              <a:extLst>
                <a:ext uri="{FF2B5EF4-FFF2-40B4-BE49-F238E27FC236}">
                  <a16:creationId xmlns:a16="http://schemas.microsoft.com/office/drawing/2014/main" id="{F0496BC9-79BB-4F0C-AD42-6CB2E6894B61}"/>
                </a:ext>
              </a:extLst>
            </p:cNvPr>
            <p:cNvSpPr/>
            <p:nvPr/>
          </p:nvSpPr>
          <p:spPr bwMode="gray">
            <a:xfrm flipH="1">
              <a:off x="8707015" y="5805649"/>
              <a:ext cx="968389" cy="968389"/>
            </a:xfrm>
            <a:prstGeom prst="rtTriangle">
              <a:avLst/>
            </a:prstGeom>
            <a:solidFill>
              <a:sysClr val="window" lastClr="FFFFFF">
                <a:alpha val="1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52" name="Right Triangle 951">
              <a:extLst>
                <a:ext uri="{FF2B5EF4-FFF2-40B4-BE49-F238E27FC236}">
                  <a16:creationId xmlns:a16="http://schemas.microsoft.com/office/drawing/2014/main" id="{F321D19A-8D12-41AC-8A5C-05FE4CB26EE6}"/>
                </a:ext>
              </a:extLst>
            </p:cNvPr>
            <p:cNvSpPr/>
            <p:nvPr/>
          </p:nvSpPr>
          <p:spPr bwMode="gray">
            <a:xfrm rot="10800000" flipH="1">
              <a:off x="8707015" y="5805649"/>
              <a:ext cx="968389" cy="968389"/>
            </a:xfrm>
            <a:prstGeom prst="rtTriangle">
              <a:avLst/>
            </a:prstGeom>
            <a:solidFill>
              <a:sysClr val="window" lastClr="FFFFFF">
                <a:alpha val="12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53" name="Right Triangle 952">
              <a:extLst>
                <a:ext uri="{FF2B5EF4-FFF2-40B4-BE49-F238E27FC236}">
                  <a16:creationId xmlns:a16="http://schemas.microsoft.com/office/drawing/2014/main" id="{6A891121-ADC4-49DD-9A09-5F506249A681}"/>
                </a:ext>
              </a:extLst>
            </p:cNvPr>
            <p:cNvSpPr/>
            <p:nvPr/>
          </p:nvSpPr>
          <p:spPr bwMode="gray">
            <a:xfrm flipH="1" flipV="1">
              <a:off x="8707015" y="3866916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54" name="Right Triangle 953">
              <a:extLst>
                <a:ext uri="{FF2B5EF4-FFF2-40B4-BE49-F238E27FC236}">
                  <a16:creationId xmlns:a16="http://schemas.microsoft.com/office/drawing/2014/main" id="{12E2AC39-045E-4F96-8546-9C5AE9D5C235}"/>
                </a:ext>
              </a:extLst>
            </p:cNvPr>
            <p:cNvSpPr/>
            <p:nvPr/>
          </p:nvSpPr>
          <p:spPr bwMode="gray">
            <a:xfrm rot="10800000" flipH="1">
              <a:off x="8707015" y="4836180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55" name="Right Triangle 954">
              <a:extLst>
                <a:ext uri="{FF2B5EF4-FFF2-40B4-BE49-F238E27FC236}">
                  <a16:creationId xmlns:a16="http://schemas.microsoft.com/office/drawing/2014/main" id="{345A6B27-F9EB-48B7-8657-96CE6C23246A}"/>
                </a:ext>
              </a:extLst>
            </p:cNvPr>
            <p:cNvSpPr/>
            <p:nvPr/>
          </p:nvSpPr>
          <p:spPr bwMode="gray">
            <a:xfrm flipH="1">
              <a:off x="8707015" y="2901091"/>
              <a:ext cx="968389" cy="968389"/>
            </a:xfrm>
            <a:prstGeom prst="rtTriangle">
              <a:avLst/>
            </a:prstGeom>
            <a:solidFill>
              <a:sysClr val="window" lastClr="FFFFFF">
                <a:alpha val="1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56" name="Right Triangle 955">
              <a:extLst>
                <a:ext uri="{FF2B5EF4-FFF2-40B4-BE49-F238E27FC236}">
                  <a16:creationId xmlns:a16="http://schemas.microsoft.com/office/drawing/2014/main" id="{70CC867F-A8D9-4F89-86C2-1B8F4C0351A6}"/>
                </a:ext>
              </a:extLst>
            </p:cNvPr>
            <p:cNvSpPr/>
            <p:nvPr/>
          </p:nvSpPr>
          <p:spPr bwMode="gray">
            <a:xfrm rot="10800000" flipH="1">
              <a:off x="8707015" y="2901091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57" name="Right Triangle 956">
              <a:extLst>
                <a:ext uri="{FF2B5EF4-FFF2-40B4-BE49-F238E27FC236}">
                  <a16:creationId xmlns:a16="http://schemas.microsoft.com/office/drawing/2014/main" id="{F92F6F7C-4307-4536-9BAC-811F1E06BFC6}"/>
                </a:ext>
              </a:extLst>
            </p:cNvPr>
            <p:cNvSpPr/>
            <p:nvPr/>
          </p:nvSpPr>
          <p:spPr bwMode="gray">
            <a:xfrm flipH="1" flipV="1">
              <a:off x="8707015" y="966018"/>
              <a:ext cx="968389" cy="968389"/>
            </a:xfrm>
            <a:prstGeom prst="rtTriangle">
              <a:avLst/>
            </a:prstGeom>
            <a:solidFill>
              <a:sysClr val="window" lastClr="FFFFFF">
                <a:alpha val="8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58" name="Right Triangle 957">
              <a:extLst>
                <a:ext uri="{FF2B5EF4-FFF2-40B4-BE49-F238E27FC236}">
                  <a16:creationId xmlns:a16="http://schemas.microsoft.com/office/drawing/2014/main" id="{375EF2B2-4DED-4A1E-A262-9D415648FD5E}"/>
                </a:ext>
              </a:extLst>
            </p:cNvPr>
            <p:cNvSpPr/>
            <p:nvPr/>
          </p:nvSpPr>
          <p:spPr bwMode="gray">
            <a:xfrm flipH="1">
              <a:off x="8707015" y="1935283"/>
              <a:ext cx="968389" cy="968389"/>
            </a:xfrm>
            <a:prstGeom prst="rtTriangle">
              <a:avLst/>
            </a:prstGeom>
            <a:solidFill>
              <a:sysClr val="window" lastClr="FFFFFF">
                <a:alpha val="2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59" name="Right Triangle 958">
              <a:extLst>
                <a:ext uri="{FF2B5EF4-FFF2-40B4-BE49-F238E27FC236}">
                  <a16:creationId xmlns:a16="http://schemas.microsoft.com/office/drawing/2014/main" id="{2EBB13D5-C982-4FDA-88A9-041D13A7A831}"/>
                </a:ext>
              </a:extLst>
            </p:cNvPr>
            <p:cNvSpPr/>
            <p:nvPr/>
          </p:nvSpPr>
          <p:spPr bwMode="gray">
            <a:xfrm rot="10800000" flipH="1">
              <a:off x="8707016" y="1935283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60" name="Right Triangle 959">
              <a:extLst>
                <a:ext uri="{FF2B5EF4-FFF2-40B4-BE49-F238E27FC236}">
                  <a16:creationId xmlns:a16="http://schemas.microsoft.com/office/drawing/2014/main" id="{C778D36C-433D-4B6B-A7B9-4BBB46C07E53}"/>
                </a:ext>
              </a:extLst>
            </p:cNvPr>
            <p:cNvSpPr/>
            <p:nvPr/>
          </p:nvSpPr>
          <p:spPr bwMode="gray">
            <a:xfrm flipH="1">
              <a:off x="8707015" y="0"/>
              <a:ext cx="968389" cy="968389"/>
            </a:xfrm>
            <a:prstGeom prst="rtTriangle">
              <a:avLst/>
            </a:prstGeom>
            <a:solidFill>
              <a:sysClr val="window" lastClr="FFFFFF">
                <a:alpha val="1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61" name="Right Triangle 960">
              <a:extLst>
                <a:ext uri="{FF2B5EF4-FFF2-40B4-BE49-F238E27FC236}">
                  <a16:creationId xmlns:a16="http://schemas.microsoft.com/office/drawing/2014/main" id="{66DCF699-8FD3-4097-A1BC-B42ADAFB3AD2}"/>
                </a:ext>
              </a:extLst>
            </p:cNvPr>
            <p:cNvSpPr/>
            <p:nvPr/>
          </p:nvSpPr>
          <p:spPr bwMode="gray">
            <a:xfrm rot="10800000" flipH="1">
              <a:off x="8707013" y="4940"/>
              <a:ext cx="968389" cy="968389"/>
            </a:xfrm>
            <a:prstGeom prst="rtTriangle">
              <a:avLst/>
            </a:prstGeom>
            <a:solidFill>
              <a:sysClr val="window" lastClr="FFFFFF">
                <a:alpha val="12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</p:grpSp>
      <p:sp>
        <p:nvSpPr>
          <p:cNvPr id="863" name="Text Placeholder 862">
            <a:extLst>
              <a:ext uri="{FF2B5EF4-FFF2-40B4-BE49-F238E27FC236}">
                <a16:creationId xmlns:a16="http://schemas.microsoft.com/office/drawing/2014/main" id="{806A8161-3A3C-4E8C-98F0-AD01607CDAE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49086" y="2628217"/>
            <a:ext cx="5244771" cy="1500187"/>
          </a:xfrm>
        </p:spPr>
        <p:txBody>
          <a:bodyPr anchor="ctr"/>
          <a:lstStyle>
            <a:lvl1pPr>
              <a:lnSpc>
                <a:spcPct val="100000"/>
              </a:lnSpc>
              <a:spcBef>
                <a:spcPts val="0"/>
              </a:spcBef>
              <a:defRPr sz="3600"/>
            </a:lvl1pPr>
            <a:lvl2pPr marL="273050" indent="0">
              <a:buNone/>
              <a:defRPr/>
            </a:lvl2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72" name="Rectangle 871">
            <a:extLst>
              <a:ext uri="{FF2B5EF4-FFF2-40B4-BE49-F238E27FC236}">
                <a16:creationId xmlns:a16="http://schemas.microsoft.com/office/drawing/2014/main" id="{6471A44C-0240-4D32-A1C2-B7E58448C427}"/>
              </a:ext>
            </a:extLst>
          </p:cNvPr>
          <p:cNvSpPr/>
          <p:nvPr/>
        </p:nvSpPr>
        <p:spPr bwMode="ltGray">
          <a:xfrm>
            <a:off x="-3443" y="6766560"/>
            <a:ext cx="12192265" cy="91440"/>
          </a:xfrm>
          <a:prstGeom prst="rect">
            <a:avLst/>
          </a:prstGeom>
          <a:gradFill flip="none" rotWithShape="1">
            <a:gsLst>
              <a:gs pos="0">
                <a:srgbClr val="AADB1E"/>
              </a:gs>
              <a:gs pos="25000">
                <a:schemeClr val="accent4"/>
              </a:gs>
              <a:gs pos="100000">
                <a:srgbClr val="003D79"/>
              </a:gs>
              <a:gs pos="50000">
                <a:schemeClr val="accent1"/>
              </a:gs>
              <a:gs pos="75000">
                <a:schemeClr val="accent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0" i="0" dirty="0">
              <a:latin typeface="Calibri" panose="020F0502020204030204" pitchFamily="34" charset="0"/>
            </a:endParaRPr>
          </a:p>
        </p:txBody>
      </p:sp>
      <p:grpSp>
        <p:nvGrpSpPr>
          <p:cNvPr id="762" name="Group 761">
            <a:extLst>
              <a:ext uri="{FF2B5EF4-FFF2-40B4-BE49-F238E27FC236}">
                <a16:creationId xmlns:a16="http://schemas.microsoft.com/office/drawing/2014/main" id="{96955FCA-8B11-477A-9A36-9D9A120498A2}"/>
              </a:ext>
            </a:extLst>
          </p:cNvPr>
          <p:cNvGrpSpPr/>
          <p:nvPr/>
        </p:nvGrpSpPr>
        <p:grpSpPr bwMode="black">
          <a:xfrm>
            <a:off x="617878" y="6446044"/>
            <a:ext cx="1099793" cy="173355"/>
            <a:chOff x="-84138" y="5622925"/>
            <a:chExt cx="4330701" cy="682626"/>
          </a:xfrm>
        </p:grpSpPr>
        <p:sp>
          <p:nvSpPr>
            <p:cNvPr id="774" name="Freeform 6">
              <a:extLst>
                <a:ext uri="{FF2B5EF4-FFF2-40B4-BE49-F238E27FC236}">
                  <a16:creationId xmlns:a16="http://schemas.microsoft.com/office/drawing/2014/main" id="{8119CEA8-7D2F-44AF-B42B-37924DB314A6}"/>
                </a:ext>
              </a:extLst>
            </p:cNvPr>
            <p:cNvSpPr>
              <a:spLocks/>
            </p:cNvSpPr>
            <p:nvPr userDrawn="1"/>
          </p:nvSpPr>
          <p:spPr bwMode="black">
            <a:xfrm>
              <a:off x="1589088" y="5649913"/>
              <a:ext cx="914400" cy="647700"/>
            </a:xfrm>
            <a:custGeom>
              <a:avLst/>
              <a:gdLst>
                <a:gd name="T0" fmla="*/ 52 w 243"/>
                <a:gd name="T1" fmla="*/ 159 h 170"/>
                <a:gd name="T2" fmla="*/ 2 w 243"/>
                <a:gd name="T3" fmla="*/ 19 h 170"/>
                <a:gd name="T4" fmla="*/ 0 w 243"/>
                <a:gd name="T5" fmla="*/ 12 h 170"/>
                <a:gd name="T6" fmla="*/ 13 w 243"/>
                <a:gd name="T7" fmla="*/ 0 h 170"/>
                <a:gd name="T8" fmla="*/ 25 w 243"/>
                <a:gd name="T9" fmla="*/ 11 h 170"/>
                <a:gd name="T10" fmla="*/ 67 w 243"/>
                <a:gd name="T11" fmla="*/ 131 h 170"/>
                <a:gd name="T12" fmla="*/ 109 w 243"/>
                <a:gd name="T13" fmla="*/ 10 h 170"/>
                <a:gd name="T14" fmla="*/ 121 w 243"/>
                <a:gd name="T15" fmla="*/ 0 h 170"/>
                <a:gd name="T16" fmla="*/ 122 w 243"/>
                <a:gd name="T17" fmla="*/ 0 h 170"/>
                <a:gd name="T18" fmla="*/ 135 w 243"/>
                <a:gd name="T19" fmla="*/ 10 h 170"/>
                <a:gd name="T20" fmla="*/ 177 w 243"/>
                <a:gd name="T21" fmla="*/ 131 h 170"/>
                <a:gd name="T22" fmla="*/ 219 w 243"/>
                <a:gd name="T23" fmla="*/ 10 h 170"/>
                <a:gd name="T24" fmla="*/ 231 w 243"/>
                <a:gd name="T25" fmla="*/ 0 h 170"/>
                <a:gd name="T26" fmla="*/ 243 w 243"/>
                <a:gd name="T27" fmla="*/ 12 h 170"/>
                <a:gd name="T28" fmla="*/ 241 w 243"/>
                <a:gd name="T29" fmla="*/ 19 h 170"/>
                <a:gd name="T30" fmla="*/ 191 w 243"/>
                <a:gd name="T31" fmla="*/ 159 h 170"/>
                <a:gd name="T32" fmla="*/ 177 w 243"/>
                <a:gd name="T33" fmla="*/ 170 h 170"/>
                <a:gd name="T34" fmla="*/ 176 w 243"/>
                <a:gd name="T35" fmla="*/ 170 h 170"/>
                <a:gd name="T36" fmla="*/ 163 w 243"/>
                <a:gd name="T37" fmla="*/ 159 h 170"/>
                <a:gd name="T38" fmla="*/ 122 w 243"/>
                <a:gd name="T39" fmla="*/ 40 h 170"/>
                <a:gd name="T40" fmla="*/ 80 w 243"/>
                <a:gd name="T41" fmla="*/ 159 h 170"/>
                <a:gd name="T42" fmla="*/ 66 w 243"/>
                <a:gd name="T43" fmla="*/ 170 h 170"/>
                <a:gd name="T44" fmla="*/ 66 w 243"/>
                <a:gd name="T45" fmla="*/ 170 h 170"/>
                <a:gd name="T46" fmla="*/ 52 w 243"/>
                <a:gd name="T47" fmla="*/ 15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43" h="170">
                  <a:moveTo>
                    <a:pt x="52" y="159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1" y="17"/>
                    <a:pt x="0" y="14"/>
                    <a:pt x="0" y="12"/>
                  </a:cubicBezTo>
                  <a:cubicBezTo>
                    <a:pt x="0" y="6"/>
                    <a:pt x="5" y="0"/>
                    <a:pt x="13" y="0"/>
                  </a:cubicBezTo>
                  <a:cubicBezTo>
                    <a:pt x="19" y="0"/>
                    <a:pt x="23" y="4"/>
                    <a:pt x="25" y="11"/>
                  </a:cubicBezTo>
                  <a:cubicBezTo>
                    <a:pt x="67" y="131"/>
                    <a:pt x="67" y="131"/>
                    <a:pt x="67" y="131"/>
                  </a:cubicBezTo>
                  <a:cubicBezTo>
                    <a:pt x="109" y="10"/>
                    <a:pt x="109" y="10"/>
                    <a:pt x="109" y="10"/>
                  </a:cubicBezTo>
                  <a:cubicBezTo>
                    <a:pt x="111" y="4"/>
                    <a:pt x="114" y="0"/>
                    <a:pt x="121" y="0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29" y="0"/>
                    <a:pt x="133" y="4"/>
                    <a:pt x="135" y="10"/>
                  </a:cubicBezTo>
                  <a:cubicBezTo>
                    <a:pt x="177" y="131"/>
                    <a:pt x="177" y="131"/>
                    <a:pt x="177" y="131"/>
                  </a:cubicBezTo>
                  <a:cubicBezTo>
                    <a:pt x="219" y="10"/>
                    <a:pt x="219" y="10"/>
                    <a:pt x="219" y="10"/>
                  </a:cubicBezTo>
                  <a:cubicBezTo>
                    <a:pt x="221" y="5"/>
                    <a:pt x="224" y="0"/>
                    <a:pt x="231" y="0"/>
                  </a:cubicBezTo>
                  <a:cubicBezTo>
                    <a:pt x="238" y="0"/>
                    <a:pt x="243" y="6"/>
                    <a:pt x="243" y="12"/>
                  </a:cubicBezTo>
                  <a:cubicBezTo>
                    <a:pt x="243" y="14"/>
                    <a:pt x="242" y="17"/>
                    <a:pt x="241" y="19"/>
                  </a:cubicBezTo>
                  <a:cubicBezTo>
                    <a:pt x="191" y="159"/>
                    <a:pt x="191" y="159"/>
                    <a:pt x="191" y="159"/>
                  </a:cubicBezTo>
                  <a:cubicBezTo>
                    <a:pt x="188" y="166"/>
                    <a:pt x="183" y="170"/>
                    <a:pt x="177" y="170"/>
                  </a:cubicBezTo>
                  <a:cubicBezTo>
                    <a:pt x="176" y="170"/>
                    <a:pt x="176" y="170"/>
                    <a:pt x="176" y="170"/>
                  </a:cubicBezTo>
                  <a:cubicBezTo>
                    <a:pt x="170" y="170"/>
                    <a:pt x="165" y="166"/>
                    <a:pt x="163" y="159"/>
                  </a:cubicBezTo>
                  <a:cubicBezTo>
                    <a:pt x="122" y="40"/>
                    <a:pt x="122" y="40"/>
                    <a:pt x="122" y="40"/>
                  </a:cubicBezTo>
                  <a:cubicBezTo>
                    <a:pt x="80" y="159"/>
                    <a:pt x="80" y="159"/>
                    <a:pt x="80" y="159"/>
                  </a:cubicBezTo>
                  <a:cubicBezTo>
                    <a:pt x="78" y="166"/>
                    <a:pt x="73" y="170"/>
                    <a:pt x="66" y="170"/>
                  </a:cubicBezTo>
                  <a:cubicBezTo>
                    <a:pt x="66" y="170"/>
                    <a:pt x="66" y="170"/>
                    <a:pt x="66" y="170"/>
                  </a:cubicBezTo>
                  <a:cubicBezTo>
                    <a:pt x="60" y="170"/>
                    <a:pt x="55" y="166"/>
                    <a:pt x="52" y="159"/>
                  </a:cubicBezTo>
                </a:path>
              </a:pathLst>
            </a:custGeom>
            <a:solidFill>
              <a:srgbClr val="7170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787" name="Freeform 7">
              <a:extLst>
                <a:ext uri="{FF2B5EF4-FFF2-40B4-BE49-F238E27FC236}">
                  <a16:creationId xmlns:a16="http://schemas.microsoft.com/office/drawing/2014/main" id="{7E1EA447-080C-4747-801E-7AA70CCE913E}"/>
                </a:ext>
              </a:extLst>
            </p:cNvPr>
            <p:cNvSpPr>
              <a:spLocks/>
            </p:cNvSpPr>
            <p:nvPr userDrawn="1"/>
          </p:nvSpPr>
          <p:spPr bwMode="black">
            <a:xfrm>
              <a:off x="3163888" y="5649913"/>
              <a:ext cx="354013" cy="647700"/>
            </a:xfrm>
            <a:custGeom>
              <a:avLst/>
              <a:gdLst>
                <a:gd name="T0" fmla="*/ 0 w 94"/>
                <a:gd name="T1" fmla="*/ 13 h 170"/>
                <a:gd name="T2" fmla="*/ 12 w 94"/>
                <a:gd name="T3" fmla="*/ 0 h 170"/>
                <a:gd name="T4" fmla="*/ 24 w 94"/>
                <a:gd name="T5" fmla="*/ 13 h 170"/>
                <a:gd name="T6" fmla="*/ 24 w 94"/>
                <a:gd name="T7" fmla="*/ 41 h 170"/>
                <a:gd name="T8" fmla="*/ 82 w 94"/>
                <a:gd name="T9" fmla="*/ 0 h 170"/>
                <a:gd name="T10" fmla="*/ 94 w 94"/>
                <a:gd name="T11" fmla="*/ 13 h 170"/>
                <a:gd name="T12" fmla="*/ 83 w 94"/>
                <a:gd name="T13" fmla="*/ 25 h 170"/>
                <a:gd name="T14" fmla="*/ 24 w 94"/>
                <a:gd name="T15" fmla="*/ 101 h 170"/>
                <a:gd name="T16" fmla="*/ 24 w 94"/>
                <a:gd name="T17" fmla="*/ 157 h 170"/>
                <a:gd name="T18" fmla="*/ 12 w 94"/>
                <a:gd name="T19" fmla="*/ 170 h 170"/>
                <a:gd name="T20" fmla="*/ 0 w 94"/>
                <a:gd name="T21" fmla="*/ 157 h 170"/>
                <a:gd name="T22" fmla="*/ 0 w 94"/>
                <a:gd name="T23" fmla="*/ 13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4" h="170">
                  <a:moveTo>
                    <a:pt x="0" y="13"/>
                  </a:moveTo>
                  <a:cubicBezTo>
                    <a:pt x="0" y="6"/>
                    <a:pt x="5" y="0"/>
                    <a:pt x="12" y="0"/>
                  </a:cubicBezTo>
                  <a:cubicBezTo>
                    <a:pt x="19" y="0"/>
                    <a:pt x="24" y="5"/>
                    <a:pt x="24" y="13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37" y="13"/>
                    <a:pt x="64" y="0"/>
                    <a:pt x="82" y="0"/>
                  </a:cubicBezTo>
                  <a:cubicBezTo>
                    <a:pt x="89" y="0"/>
                    <a:pt x="94" y="6"/>
                    <a:pt x="94" y="13"/>
                  </a:cubicBezTo>
                  <a:cubicBezTo>
                    <a:pt x="94" y="20"/>
                    <a:pt x="89" y="24"/>
                    <a:pt x="83" y="25"/>
                  </a:cubicBezTo>
                  <a:cubicBezTo>
                    <a:pt x="51" y="29"/>
                    <a:pt x="24" y="53"/>
                    <a:pt x="24" y="101"/>
                  </a:cubicBezTo>
                  <a:cubicBezTo>
                    <a:pt x="24" y="157"/>
                    <a:pt x="24" y="157"/>
                    <a:pt x="24" y="157"/>
                  </a:cubicBezTo>
                  <a:cubicBezTo>
                    <a:pt x="24" y="164"/>
                    <a:pt x="19" y="170"/>
                    <a:pt x="12" y="170"/>
                  </a:cubicBezTo>
                  <a:cubicBezTo>
                    <a:pt x="5" y="170"/>
                    <a:pt x="0" y="164"/>
                    <a:pt x="0" y="157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rgbClr val="7170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799" name="Freeform 8">
              <a:extLst>
                <a:ext uri="{FF2B5EF4-FFF2-40B4-BE49-F238E27FC236}">
                  <a16:creationId xmlns:a16="http://schemas.microsoft.com/office/drawing/2014/main" id="{6372DABB-C0FD-41BC-B584-95F58B0393AF}"/>
                </a:ext>
              </a:extLst>
            </p:cNvPr>
            <p:cNvSpPr>
              <a:spLocks noEditPoints="1"/>
            </p:cNvSpPr>
            <p:nvPr userDrawn="1"/>
          </p:nvSpPr>
          <p:spPr bwMode="black">
            <a:xfrm>
              <a:off x="3509963" y="5649913"/>
              <a:ext cx="579438" cy="655638"/>
            </a:xfrm>
            <a:custGeom>
              <a:avLst/>
              <a:gdLst>
                <a:gd name="T0" fmla="*/ 129 w 154"/>
                <a:gd name="T1" fmla="*/ 76 h 172"/>
                <a:gd name="T2" fmla="*/ 77 w 154"/>
                <a:gd name="T3" fmla="*/ 21 h 172"/>
                <a:gd name="T4" fmla="*/ 25 w 154"/>
                <a:gd name="T5" fmla="*/ 76 h 172"/>
                <a:gd name="T6" fmla="*/ 129 w 154"/>
                <a:gd name="T7" fmla="*/ 76 h 172"/>
                <a:gd name="T8" fmla="*/ 81 w 154"/>
                <a:gd name="T9" fmla="*/ 172 h 172"/>
                <a:gd name="T10" fmla="*/ 0 w 154"/>
                <a:gd name="T11" fmla="*/ 86 h 172"/>
                <a:gd name="T12" fmla="*/ 0 w 154"/>
                <a:gd name="T13" fmla="*/ 85 h 172"/>
                <a:gd name="T14" fmla="*/ 78 w 154"/>
                <a:gd name="T15" fmla="*/ 0 h 172"/>
                <a:gd name="T16" fmla="*/ 154 w 154"/>
                <a:gd name="T17" fmla="*/ 83 h 172"/>
                <a:gd name="T18" fmla="*/ 142 w 154"/>
                <a:gd name="T19" fmla="*/ 95 h 172"/>
                <a:gd name="T20" fmla="*/ 25 w 154"/>
                <a:gd name="T21" fmla="*/ 95 h 172"/>
                <a:gd name="T22" fmla="*/ 82 w 154"/>
                <a:gd name="T23" fmla="*/ 150 h 172"/>
                <a:gd name="T24" fmla="*/ 129 w 154"/>
                <a:gd name="T25" fmla="*/ 131 h 172"/>
                <a:gd name="T26" fmla="*/ 136 w 154"/>
                <a:gd name="T27" fmla="*/ 128 h 172"/>
                <a:gd name="T28" fmla="*/ 146 w 154"/>
                <a:gd name="T29" fmla="*/ 139 h 172"/>
                <a:gd name="T30" fmla="*/ 142 w 154"/>
                <a:gd name="T31" fmla="*/ 147 h 172"/>
                <a:gd name="T32" fmla="*/ 81 w 154"/>
                <a:gd name="T33" fmla="*/ 17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4" h="172">
                  <a:moveTo>
                    <a:pt x="129" y="76"/>
                  </a:moveTo>
                  <a:cubicBezTo>
                    <a:pt x="127" y="47"/>
                    <a:pt x="110" y="21"/>
                    <a:pt x="77" y="21"/>
                  </a:cubicBezTo>
                  <a:cubicBezTo>
                    <a:pt x="49" y="21"/>
                    <a:pt x="28" y="44"/>
                    <a:pt x="25" y="76"/>
                  </a:cubicBezTo>
                  <a:lnTo>
                    <a:pt x="129" y="76"/>
                  </a:lnTo>
                  <a:close/>
                  <a:moveTo>
                    <a:pt x="81" y="172"/>
                  </a:moveTo>
                  <a:cubicBezTo>
                    <a:pt x="36" y="172"/>
                    <a:pt x="0" y="137"/>
                    <a:pt x="0" y="86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38"/>
                    <a:pt x="33" y="0"/>
                    <a:pt x="78" y="0"/>
                  </a:cubicBezTo>
                  <a:cubicBezTo>
                    <a:pt x="126" y="0"/>
                    <a:pt x="154" y="40"/>
                    <a:pt x="154" y="83"/>
                  </a:cubicBezTo>
                  <a:cubicBezTo>
                    <a:pt x="154" y="90"/>
                    <a:pt x="148" y="95"/>
                    <a:pt x="142" y="95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28" y="130"/>
                    <a:pt x="53" y="150"/>
                    <a:pt x="82" y="150"/>
                  </a:cubicBezTo>
                  <a:cubicBezTo>
                    <a:pt x="102" y="150"/>
                    <a:pt x="117" y="142"/>
                    <a:pt x="129" y="131"/>
                  </a:cubicBezTo>
                  <a:cubicBezTo>
                    <a:pt x="131" y="130"/>
                    <a:pt x="133" y="128"/>
                    <a:pt x="136" y="128"/>
                  </a:cubicBezTo>
                  <a:cubicBezTo>
                    <a:pt x="142" y="128"/>
                    <a:pt x="146" y="133"/>
                    <a:pt x="146" y="139"/>
                  </a:cubicBezTo>
                  <a:cubicBezTo>
                    <a:pt x="146" y="142"/>
                    <a:pt x="145" y="145"/>
                    <a:pt x="142" y="147"/>
                  </a:cubicBezTo>
                  <a:cubicBezTo>
                    <a:pt x="127" y="162"/>
                    <a:pt x="109" y="172"/>
                    <a:pt x="81" y="172"/>
                  </a:cubicBezTo>
                </a:path>
              </a:pathLst>
            </a:custGeom>
            <a:solidFill>
              <a:srgbClr val="7170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812" name="Freeform 9">
              <a:extLst>
                <a:ext uri="{FF2B5EF4-FFF2-40B4-BE49-F238E27FC236}">
                  <a16:creationId xmlns:a16="http://schemas.microsoft.com/office/drawing/2014/main" id="{69673DE0-9CCC-4A63-9A87-940CB560CBC3}"/>
                </a:ext>
              </a:extLst>
            </p:cNvPr>
            <p:cNvSpPr>
              <a:spLocks noEditPoints="1"/>
            </p:cNvSpPr>
            <p:nvPr userDrawn="1"/>
          </p:nvSpPr>
          <p:spPr bwMode="black">
            <a:xfrm>
              <a:off x="2503488" y="5649913"/>
              <a:ext cx="547688" cy="655638"/>
            </a:xfrm>
            <a:custGeom>
              <a:avLst/>
              <a:gdLst>
                <a:gd name="T0" fmla="*/ 122 w 146"/>
                <a:gd name="T1" fmla="*/ 107 h 172"/>
                <a:gd name="T2" fmla="*/ 122 w 146"/>
                <a:gd name="T3" fmla="*/ 91 h 172"/>
                <a:gd name="T4" fmla="*/ 74 w 146"/>
                <a:gd name="T5" fmla="*/ 84 h 172"/>
                <a:gd name="T6" fmla="*/ 25 w 146"/>
                <a:gd name="T7" fmla="*/ 118 h 172"/>
                <a:gd name="T8" fmla="*/ 25 w 146"/>
                <a:gd name="T9" fmla="*/ 119 h 172"/>
                <a:gd name="T10" fmla="*/ 67 w 146"/>
                <a:gd name="T11" fmla="*/ 152 h 172"/>
                <a:gd name="T12" fmla="*/ 122 w 146"/>
                <a:gd name="T13" fmla="*/ 107 h 172"/>
                <a:gd name="T14" fmla="*/ 0 w 146"/>
                <a:gd name="T15" fmla="*/ 120 h 172"/>
                <a:gd name="T16" fmla="*/ 0 w 146"/>
                <a:gd name="T17" fmla="*/ 119 h 172"/>
                <a:gd name="T18" fmla="*/ 71 w 146"/>
                <a:gd name="T19" fmla="*/ 66 h 172"/>
                <a:gd name="T20" fmla="*/ 122 w 146"/>
                <a:gd name="T21" fmla="*/ 73 h 172"/>
                <a:gd name="T22" fmla="*/ 122 w 146"/>
                <a:gd name="T23" fmla="*/ 67 h 172"/>
                <a:gd name="T24" fmla="*/ 73 w 146"/>
                <a:gd name="T25" fmla="*/ 22 h 172"/>
                <a:gd name="T26" fmla="*/ 34 w 146"/>
                <a:gd name="T27" fmla="*/ 30 h 172"/>
                <a:gd name="T28" fmla="*/ 30 w 146"/>
                <a:gd name="T29" fmla="*/ 31 h 172"/>
                <a:gd name="T30" fmla="*/ 19 w 146"/>
                <a:gd name="T31" fmla="*/ 20 h 172"/>
                <a:gd name="T32" fmla="*/ 26 w 146"/>
                <a:gd name="T33" fmla="*/ 10 h 172"/>
                <a:gd name="T34" fmla="*/ 75 w 146"/>
                <a:gd name="T35" fmla="*/ 0 h 172"/>
                <a:gd name="T36" fmla="*/ 129 w 146"/>
                <a:gd name="T37" fmla="*/ 19 h 172"/>
                <a:gd name="T38" fmla="*/ 146 w 146"/>
                <a:gd name="T39" fmla="*/ 67 h 172"/>
                <a:gd name="T40" fmla="*/ 146 w 146"/>
                <a:gd name="T41" fmla="*/ 158 h 172"/>
                <a:gd name="T42" fmla="*/ 134 w 146"/>
                <a:gd name="T43" fmla="*/ 170 h 172"/>
                <a:gd name="T44" fmla="*/ 122 w 146"/>
                <a:gd name="T45" fmla="*/ 159 h 172"/>
                <a:gd name="T46" fmla="*/ 122 w 146"/>
                <a:gd name="T47" fmla="*/ 143 h 172"/>
                <a:gd name="T48" fmla="*/ 62 w 146"/>
                <a:gd name="T49" fmla="*/ 172 h 172"/>
                <a:gd name="T50" fmla="*/ 0 w 146"/>
                <a:gd name="T51" fmla="*/ 12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6" h="172">
                  <a:moveTo>
                    <a:pt x="122" y="107"/>
                  </a:moveTo>
                  <a:cubicBezTo>
                    <a:pt x="122" y="91"/>
                    <a:pt x="122" y="91"/>
                    <a:pt x="122" y="91"/>
                  </a:cubicBezTo>
                  <a:cubicBezTo>
                    <a:pt x="110" y="88"/>
                    <a:pt x="94" y="84"/>
                    <a:pt x="74" y="84"/>
                  </a:cubicBezTo>
                  <a:cubicBezTo>
                    <a:pt x="43" y="84"/>
                    <a:pt x="25" y="98"/>
                    <a:pt x="25" y="118"/>
                  </a:cubicBezTo>
                  <a:cubicBezTo>
                    <a:pt x="25" y="119"/>
                    <a:pt x="25" y="119"/>
                    <a:pt x="25" y="119"/>
                  </a:cubicBezTo>
                  <a:cubicBezTo>
                    <a:pt x="25" y="140"/>
                    <a:pt x="45" y="152"/>
                    <a:pt x="67" y="152"/>
                  </a:cubicBezTo>
                  <a:cubicBezTo>
                    <a:pt x="97" y="152"/>
                    <a:pt x="122" y="133"/>
                    <a:pt x="122" y="107"/>
                  </a:cubicBezTo>
                  <a:moveTo>
                    <a:pt x="0" y="120"/>
                  </a:moveTo>
                  <a:cubicBezTo>
                    <a:pt x="0" y="119"/>
                    <a:pt x="0" y="119"/>
                    <a:pt x="0" y="119"/>
                  </a:cubicBezTo>
                  <a:cubicBezTo>
                    <a:pt x="0" y="85"/>
                    <a:pt x="29" y="66"/>
                    <a:pt x="71" y="66"/>
                  </a:cubicBezTo>
                  <a:cubicBezTo>
                    <a:pt x="92" y="66"/>
                    <a:pt x="107" y="69"/>
                    <a:pt x="122" y="73"/>
                  </a:cubicBezTo>
                  <a:cubicBezTo>
                    <a:pt x="122" y="67"/>
                    <a:pt x="122" y="67"/>
                    <a:pt x="122" y="67"/>
                  </a:cubicBezTo>
                  <a:cubicBezTo>
                    <a:pt x="122" y="37"/>
                    <a:pt x="104" y="22"/>
                    <a:pt x="73" y="22"/>
                  </a:cubicBezTo>
                  <a:cubicBezTo>
                    <a:pt x="56" y="22"/>
                    <a:pt x="46" y="24"/>
                    <a:pt x="34" y="30"/>
                  </a:cubicBezTo>
                  <a:cubicBezTo>
                    <a:pt x="33" y="30"/>
                    <a:pt x="31" y="31"/>
                    <a:pt x="30" y="31"/>
                  </a:cubicBezTo>
                  <a:cubicBezTo>
                    <a:pt x="24" y="31"/>
                    <a:pt x="19" y="26"/>
                    <a:pt x="19" y="20"/>
                  </a:cubicBezTo>
                  <a:cubicBezTo>
                    <a:pt x="19" y="15"/>
                    <a:pt x="21" y="12"/>
                    <a:pt x="26" y="10"/>
                  </a:cubicBezTo>
                  <a:cubicBezTo>
                    <a:pt x="42" y="3"/>
                    <a:pt x="54" y="0"/>
                    <a:pt x="75" y="0"/>
                  </a:cubicBezTo>
                  <a:cubicBezTo>
                    <a:pt x="99" y="0"/>
                    <a:pt x="117" y="6"/>
                    <a:pt x="129" y="19"/>
                  </a:cubicBezTo>
                  <a:cubicBezTo>
                    <a:pt x="140" y="30"/>
                    <a:pt x="146" y="46"/>
                    <a:pt x="146" y="67"/>
                  </a:cubicBezTo>
                  <a:cubicBezTo>
                    <a:pt x="146" y="158"/>
                    <a:pt x="146" y="158"/>
                    <a:pt x="146" y="158"/>
                  </a:cubicBezTo>
                  <a:cubicBezTo>
                    <a:pt x="146" y="165"/>
                    <a:pt x="141" y="170"/>
                    <a:pt x="134" y="170"/>
                  </a:cubicBezTo>
                  <a:cubicBezTo>
                    <a:pt x="127" y="170"/>
                    <a:pt x="122" y="165"/>
                    <a:pt x="122" y="159"/>
                  </a:cubicBezTo>
                  <a:cubicBezTo>
                    <a:pt x="122" y="143"/>
                    <a:pt x="122" y="143"/>
                    <a:pt x="122" y="143"/>
                  </a:cubicBezTo>
                  <a:cubicBezTo>
                    <a:pt x="111" y="158"/>
                    <a:pt x="91" y="172"/>
                    <a:pt x="62" y="172"/>
                  </a:cubicBezTo>
                  <a:cubicBezTo>
                    <a:pt x="32" y="172"/>
                    <a:pt x="0" y="154"/>
                    <a:pt x="0" y="120"/>
                  </a:cubicBezTo>
                </a:path>
              </a:pathLst>
            </a:custGeom>
            <a:solidFill>
              <a:srgbClr val="7170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834" name="Freeform 10">
              <a:extLst>
                <a:ext uri="{FF2B5EF4-FFF2-40B4-BE49-F238E27FC236}">
                  <a16:creationId xmlns:a16="http://schemas.microsoft.com/office/drawing/2014/main" id="{ABAD9A92-A0D4-4804-B114-CF0DA29A1474}"/>
                </a:ext>
              </a:extLst>
            </p:cNvPr>
            <p:cNvSpPr>
              <a:spLocks/>
            </p:cNvSpPr>
            <p:nvPr userDrawn="1"/>
          </p:nvSpPr>
          <p:spPr bwMode="black">
            <a:xfrm>
              <a:off x="-84138" y="5622925"/>
              <a:ext cx="1635125" cy="682625"/>
            </a:xfrm>
            <a:custGeom>
              <a:avLst/>
              <a:gdLst>
                <a:gd name="T0" fmla="*/ 49 w 435"/>
                <a:gd name="T1" fmla="*/ 18 h 179"/>
                <a:gd name="T2" fmla="*/ 17 w 435"/>
                <a:gd name="T3" fmla="*/ 6 h 179"/>
                <a:gd name="T4" fmla="*/ 6 w 435"/>
                <a:gd name="T5" fmla="*/ 37 h 179"/>
                <a:gd name="T6" fmla="*/ 58 w 435"/>
                <a:gd name="T7" fmla="*/ 152 h 179"/>
                <a:gd name="T8" fmla="*/ 92 w 435"/>
                <a:gd name="T9" fmla="*/ 179 h 179"/>
                <a:gd name="T10" fmla="*/ 125 w 435"/>
                <a:gd name="T11" fmla="*/ 152 h 179"/>
                <a:gd name="T12" fmla="*/ 171 w 435"/>
                <a:gd name="T13" fmla="*/ 51 h 179"/>
                <a:gd name="T14" fmla="*/ 178 w 435"/>
                <a:gd name="T15" fmla="*/ 46 h 179"/>
                <a:gd name="T16" fmla="*/ 185 w 435"/>
                <a:gd name="T17" fmla="*/ 54 h 179"/>
                <a:gd name="T18" fmla="*/ 185 w 435"/>
                <a:gd name="T19" fmla="*/ 151 h 179"/>
                <a:gd name="T20" fmla="*/ 209 w 435"/>
                <a:gd name="T21" fmla="*/ 179 h 179"/>
                <a:gd name="T22" fmla="*/ 234 w 435"/>
                <a:gd name="T23" fmla="*/ 151 h 179"/>
                <a:gd name="T24" fmla="*/ 234 w 435"/>
                <a:gd name="T25" fmla="*/ 72 h 179"/>
                <a:gd name="T26" fmla="*/ 260 w 435"/>
                <a:gd name="T27" fmla="*/ 46 h 179"/>
                <a:gd name="T28" fmla="*/ 285 w 435"/>
                <a:gd name="T29" fmla="*/ 72 h 179"/>
                <a:gd name="T30" fmla="*/ 285 w 435"/>
                <a:gd name="T31" fmla="*/ 151 h 179"/>
                <a:gd name="T32" fmla="*/ 310 w 435"/>
                <a:gd name="T33" fmla="*/ 179 h 179"/>
                <a:gd name="T34" fmla="*/ 334 w 435"/>
                <a:gd name="T35" fmla="*/ 151 h 179"/>
                <a:gd name="T36" fmla="*/ 334 w 435"/>
                <a:gd name="T37" fmla="*/ 72 h 179"/>
                <a:gd name="T38" fmla="*/ 360 w 435"/>
                <a:gd name="T39" fmla="*/ 46 h 179"/>
                <a:gd name="T40" fmla="*/ 385 w 435"/>
                <a:gd name="T41" fmla="*/ 72 h 179"/>
                <a:gd name="T42" fmla="*/ 385 w 435"/>
                <a:gd name="T43" fmla="*/ 151 h 179"/>
                <a:gd name="T44" fmla="*/ 410 w 435"/>
                <a:gd name="T45" fmla="*/ 179 h 179"/>
                <a:gd name="T46" fmla="*/ 435 w 435"/>
                <a:gd name="T47" fmla="*/ 151 h 179"/>
                <a:gd name="T48" fmla="*/ 435 w 435"/>
                <a:gd name="T49" fmla="*/ 61 h 179"/>
                <a:gd name="T50" fmla="*/ 375 w 435"/>
                <a:gd name="T51" fmla="*/ 4 h 179"/>
                <a:gd name="T52" fmla="*/ 323 w 435"/>
                <a:gd name="T53" fmla="*/ 26 h 179"/>
                <a:gd name="T54" fmla="*/ 272 w 435"/>
                <a:gd name="T55" fmla="*/ 4 h 179"/>
                <a:gd name="T56" fmla="*/ 223 w 435"/>
                <a:gd name="T57" fmla="*/ 26 h 179"/>
                <a:gd name="T58" fmla="*/ 178 w 435"/>
                <a:gd name="T59" fmla="*/ 4 h 179"/>
                <a:gd name="T60" fmla="*/ 125 w 435"/>
                <a:gd name="T61" fmla="*/ 40 h 179"/>
                <a:gd name="T62" fmla="*/ 92 w 435"/>
                <a:gd name="T63" fmla="*/ 119 h 179"/>
                <a:gd name="T64" fmla="*/ 49 w 435"/>
                <a:gd name="T65" fmla="*/ 18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35" h="179">
                  <a:moveTo>
                    <a:pt x="49" y="18"/>
                  </a:moveTo>
                  <a:cubicBezTo>
                    <a:pt x="43" y="6"/>
                    <a:pt x="30" y="0"/>
                    <a:pt x="17" y="6"/>
                  </a:cubicBezTo>
                  <a:cubicBezTo>
                    <a:pt x="5" y="12"/>
                    <a:pt x="0" y="25"/>
                    <a:pt x="6" y="37"/>
                  </a:cubicBezTo>
                  <a:cubicBezTo>
                    <a:pt x="58" y="152"/>
                    <a:pt x="58" y="152"/>
                    <a:pt x="58" y="152"/>
                  </a:cubicBezTo>
                  <a:cubicBezTo>
                    <a:pt x="67" y="169"/>
                    <a:pt x="75" y="179"/>
                    <a:pt x="92" y="179"/>
                  </a:cubicBezTo>
                  <a:cubicBezTo>
                    <a:pt x="109" y="179"/>
                    <a:pt x="117" y="169"/>
                    <a:pt x="125" y="152"/>
                  </a:cubicBezTo>
                  <a:cubicBezTo>
                    <a:pt x="125" y="152"/>
                    <a:pt x="171" y="52"/>
                    <a:pt x="171" y="51"/>
                  </a:cubicBezTo>
                  <a:cubicBezTo>
                    <a:pt x="172" y="50"/>
                    <a:pt x="173" y="46"/>
                    <a:pt x="178" y="46"/>
                  </a:cubicBezTo>
                  <a:cubicBezTo>
                    <a:pt x="182" y="47"/>
                    <a:pt x="185" y="50"/>
                    <a:pt x="185" y="54"/>
                  </a:cubicBezTo>
                  <a:cubicBezTo>
                    <a:pt x="185" y="151"/>
                    <a:pt x="185" y="151"/>
                    <a:pt x="185" y="151"/>
                  </a:cubicBezTo>
                  <a:cubicBezTo>
                    <a:pt x="185" y="166"/>
                    <a:pt x="193" y="179"/>
                    <a:pt x="209" y="179"/>
                  </a:cubicBezTo>
                  <a:cubicBezTo>
                    <a:pt x="225" y="179"/>
                    <a:pt x="234" y="166"/>
                    <a:pt x="234" y="151"/>
                  </a:cubicBezTo>
                  <a:cubicBezTo>
                    <a:pt x="234" y="72"/>
                    <a:pt x="234" y="72"/>
                    <a:pt x="234" y="72"/>
                  </a:cubicBezTo>
                  <a:cubicBezTo>
                    <a:pt x="234" y="56"/>
                    <a:pt x="245" y="46"/>
                    <a:pt x="260" y="46"/>
                  </a:cubicBezTo>
                  <a:cubicBezTo>
                    <a:pt x="275" y="46"/>
                    <a:pt x="285" y="57"/>
                    <a:pt x="285" y="72"/>
                  </a:cubicBezTo>
                  <a:cubicBezTo>
                    <a:pt x="285" y="151"/>
                    <a:pt x="285" y="151"/>
                    <a:pt x="285" y="151"/>
                  </a:cubicBezTo>
                  <a:cubicBezTo>
                    <a:pt x="285" y="166"/>
                    <a:pt x="294" y="179"/>
                    <a:pt x="310" y="179"/>
                  </a:cubicBezTo>
                  <a:cubicBezTo>
                    <a:pt x="326" y="179"/>
                    <a:pt x="334" y="166"/>
                    <a:pt x="334" y="151"/>
                  </a:cubicBezTo>
                  <a:cubicBezTo>
                    <a:pt x="334" y="72"/>
                    <a:pt x="334" y="72"/>
                    <a:pt x="334" y="72"/>
                  </a:cubicBezTo>
                  <a:cubicBezTo>
                    <a:pt x="334" y="56"/>
                    <a:pt x="345" y="46"/>
                    <a:pt x="360" y="46"/>
                  </a:cubicBezTo>
                  <a:cubicBezTo>
                    <a:pt x="375" y="46"/>
                    <a:pt x="385" y="57"/>
                    <a:pt x="385" y="72"/>
                  </a:cubicBezTo>
                  <a:cubicBezTo>
                    <a:pt x="385" y="151"/>
                    <a:pt x="385" y="151"/>
                    <a:pt x="385" y="151"/>
                  </a:cubicBezTo>
                  <a:cubicBezTo>
                    <a:pt x="385" y="166"/>
                    <a:pt x="394" y="179"/>
                    <a:pt x="410" y="179"/>
                  </a:cubicBezTo>
                  <a:cubicBezTo>
                    <a:pt x="426" y="179"/>
                    <a:pt x="435" y="166"/>
                    <a:pt x="435" y="151"/>
                  </a:cubicBezTo>
                  <a:cubicBezTo>
                    <a:pt x="435" y="61"/>
                    <a:pt x="435" y="61"/>
                    <a:pt x="435" y="61"/>
                  </a:cubicBezTo>
                  <a:cubicBezTo>
                    <a:pt x="435" y="27"/>
                    <a:pt x="408" y="4"/>
                    <a:pt x="375" y="4"/>
                  </a:cubicBezTo>
                  <a:cubicBezTo>
                    <a:pt x="343" y="4"/>
                    <a:pt x="323" y="26"/>
                    <a:pt x="323" y="26"/>
                  </a:cubicBezTo>
                  <a:cubicBezTo>
                    <a:pt x="312" y="12"/>
                    <a:pt x="297" y="4"/>
                    <a:pt x="272" y="4"/>
                  </a:cubicBezTo>
                  <a:cubicBezTo>
                    <a:pt x="246" y="4"/>
                    <a:pt x="223" y="26"/>
                    <a:pt x="223" y="26"/>
                  </a:cubicBezTo>
                  <a:cubicBezTo>
                    <a:pt x="212" y="12"/>
                    <a:pt x="194" y="4"/>
                    <a:pt x="178" y="4"/>
                  </a:cubicBezTo>
                  <a:cubicBezTo>
                    <a:pt x="155" y="4"/>
                    <a:pt x="136" y="14"/>
                    <a:pt x="125" y="40"/>
                  </a:cubicBezTo>
                  <a:cubicBezTo>
                    <a:pt x="92" y="119"/>
                    <a:pt x="92" y="119"/>
                    <a:pt x="92" y="119"/>
                  </a:cubicBezTo>
                  <a:lnTo>
                    <a:pt x="49" y="18"/>
                  </a:lnTo>
                  <a:close/>
                </a:path>
              </a:pathLst>
            </a:custGeom>
            <a:solidFill>
              <a:srgbClr val="7170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835" name="Freeform 11">
              <a:extLst>
                <a:ext uri="{FF2B5EF4-FFF2-40B4-BE49-F238E27FC236}">
                  <a16:creationId xmlns:a16="http://schemas.microsoft.com/office/drawing/2014/main" id="{160007E3-2542-4058-B0C8-17A6B1D181E4}"/>
                </a:ext>
              </a:extLst>
            </p:cNvPr>
            <p:cNvSpPr>
              <a:spLocks noEditPoints="1"/>
            </p:cNvSpPr>
            <p:nvPr userDrawn="1"/>
          </p:nvSpPr>
          <p:spPr bwMode="black">
            <a:xfrm>
              <a:off x="4097338" y="5649913"/>
              <a:ext cx="149225" cy="157163"/>
            </a:xfrm>
            <a:custGeom>
              <a:avLst/>
              <a:gdLst>
                <a:gd name="T0" fmla="*/ 37 w 40"/>
                <a:gd name="T1" fmla="*/ 20 h 41"/>
                <a:gd name="T2" fmla="*/ 37 w 40"/>
                <a:gd name="T3" fmla="*/ 20 h 41"/>
                <a:gd name="T4" fmla="*/ 20 w 40"/>
                <a:gd name="T5" fmla="*/ 4 h 41"/>
                <a:gd name="T6" fmla="*/ 3 w 40"/>
                <a:gd name="T7" fmla="*/ 20 h 41"/>
                <a:gd name="T8" fmla="*/ 3 w 40"/>
                <a:gd name="T9" fmla="*/ 21 h 41"/>
                <a:gd name="T10" fmla="*/ 20 w 40"/>
                <a:gd name="T11" fmla="*/ 37 h 41"/>
                <a:gd name="T12" fmla="*/ 37 w 40"/>
                <a:gd name="T13" fmla="*/ 20 h 41"/>
                <a:gd name="T14" fmla="*/ 0 w 40"/>
                <a:gd name="T15" fmla="*/ 21 h 41"/>
                <a:gd name="T16" fmla="*/ 0 w 40"/>
                <a:gd name="T17" fmla="*/ 20 h 41"/>
                <a:gd name="T18" fmla="*/ 20 w 40"/>
                <a:gd name="T19" fmla="*/ 0 h 41"/>
                <a:gd name="T20" fmla="*/ 40 w 40"/>
                <a:gd name="T21" fmla="*/ 20 h 41"/>
                <a:gd name="T22" fmla="*/ 40 w 40"/>
                <a:gd name="T23" fmla="*/ 20 h 41"/>
                <a:gd name="T24" fmla="*/ 20 w 40"/>
                <a:gd name="T25" fmla="*/ 41 h 41"/>
                <a:gd name="T26" fmla="*/ 0 w 40"/>
                <a:gd name="T27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41">
                  <a:moveTo>
                    <a:pt x="37" y="20"/>
                  </a:moveTo>
                  <a:cubicBezTo>
                    <a:pt x="37" y="20"/>
                    <a:pt x="37" y="20"/>
                    <a:pt x="37" y="20"/>
                  </a:cubicBezTo>
                  <a:cubicBezTo>
                    <a:pt x="37" y="11"/>
                    <a:pt x="29" y="4"/>
                    <a:pt x="20" y="4"/>
                  </a:cubicBezTo>
                  <a:cubicBezTo>
                    <a:pt x="11" y="4"/>
                    <a:pt x="3" y="11"/>
                    <a:pt x="3" y="20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30"/>
                    <a:pt x="11" y="37"/>
                    <a:pt x="20" y="37"/>
                  </a:cubicBezTo>
                  <a:cubicBezTo>
                    <a:pt x="29" y="37"/>
                    <a:pt x="37" y="30"/>
                    <a:pt x="37" y="20"/>
                  </a:cubicBezTo>
                  <a:moveTo>
                    <a:pt x="0" y="21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32"/>
                    <a:pt x="31" y="41"/>
                    <a:pt x="20" y="41"/>
                  </a:cubicBezTo>
                  <a:cubicBezTo>
                    <a:pt x="8" y="41"/>
                    <a:pt x="0" y="32"/>
                    <a:pt x="0" y="21"/>
                  </a:cubicBezTo>
                </a:path>
              </a:pathLst>
            </a:custGeom>
            <a:solidFill>
              <a:srgbClr val="7170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861" name="Freeform 12">
              <a:extLst>
                <a:ext uri="{FF2B5EF4-FFF2-40B4-BE49-F238E27FC236}">
                  <a16:creationId xmlns:a16="http://schemas.microsoft.com/office/drawing/2014/main" id="{2E0E48D4-9CE0-44CE-8AFF-A45861D2B751}"/>
                </a:ext>
              </a:extLst>
            </p:cNvPr>
            <p:cNvSpPr>
              <a:spLocks noEditPoints="1"/>
            </p:cNvSpPr>
            <p:nvPr userDrawn="1"/>
          </p:nvSpPr>
          <p:spPr bwMode="black">
            <a:xfrm>
              <a:off x="4141788" y="5688013"/>
              <a:ext cx="63500" cy="76200"/>
            </a:xfrm>
            <a:custGeom>
              <a:avLst/>
              <a:gdLst>
                <a:gd name="T0" fmla="*/ 9 w 17"/>
                <a:gd name="T1" fmla="*/ 10 h 20"/>
                <a:gd name="T2" fmla="*/ 12 w 17"/>
                <a:gd name="T3" fmla="*/ 7 h 20"/>
                <a:gd name="T4" fmla="*/ 12 w 17"/>
                <a:gd name="T5" fmla="*/ 7 h 20"/>
                <a:gd name="T6" fmla="*/ 9 w 17"/>
                <a:gd name="T7" fmla="*/ 4 h 20"/>
                <a:gd name="T8" fmla="*/ 5 w 17"/>
                <a:gd name="T9" fmla="*/ 4 h 20"/>
                <a:gd name="T10" fmla="*/ 5 w 17"/>
                <a:gd name="T11" fmla="*/ 10 h 20"/>
                <a:gd name="T12" fmla="*/ 9 w 17"/>
                <a:gd name="T13" fmla="*/ 10 h 20"/>
                <a:gd name="T14" fmla="*/ 0 w 17"/>
                <a:gd name="T15" fmla="*/ 2 h 20"/>
                <a:gd name="T16" fmla="*/ 2 w 17"/>
                <a:gd name="T17" fmla="*/ 0 h 20"/>
                <a:gd name="T18" fmla="*/ 9 w 17"/>
                <a:gd name="T19" fmla="*/ 0 h 20"/>
                <a:gd name="T20" fmla="*/ 15 w 17"/>
                <a:gd name="T21" fmla="*/ 2 h 20"/>
                <a:gd name="T22" fmla="*/ 17 w 17"/>
                <a:gd name="T23" fmla="*/ 7 h 20"/>
                <a:gd name="T24" fmla="*/ 17 w 17"/>
                <a:gd name="T25" fmla="*/ 7 h 20"/>
                <a:gd name="T26" fmla="*/ 13 w 17"/>
                <a:gd name="T27" fmla="*/ 13 h 20"/>
                <a:gd name="T28" fmla="*/ 16 w 17"/>
                <a:gd name="T29" fmla="*/ 17 h 20"/>
                <a:gd name="T30" fmla="*/ 16 w 17"/>
                <a:gd name="T31" fmla="*/ 18 h 20"/>
                <a:gd name="T32" fmla="*/ 14 w 17"/>
                <a:gd name="T33" fmla="*/ 20 h 20"/>
                <a:gd name="T34" fmla="*/ 12 w 17"/>
                <a:gd name="T35" fmla="*/ 19 h 20"/>
                <a:gd name="T36" fmla="*/ 8 w 17"/>
                <a:gd name="T37" fmla="*/ 14 h 20"/>
                <a:gd name="T38" fmla="*/ 5 w 17"/>
                <a:gd name="T39" fmla="*/ 14 h 20"/>
                <a:gd name="T40" fmla="*/ 5 w 17"/>
                <a:gd name="T41" fmla="*/ 18 h 20"/>
                <a:gd name="T42" fmla="*/ 2 w 17"/>
                <a:gd name="T43" fmla="*/ 20 h 20"/>
                <a:gd name="T44" fmla="*/ 0 w 17"/>
                <a:gd name="T45" fmla="*/ 18 h 20"/>
                <a:gd name="T46" fmla="*/ 0 w 17"/>
                <a:gd name="T47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" h="20">
                  <a:moveTo>
                    <a:pt x="9" y="10"/>
                  </a:moveTo>
                  <a:cubicBezTo>
                    <a:pt x="11" y="10"/>
                    <a:pt x="12" y="9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5"/>
                    <a:pt x="11" y="4"/>
                    <a:pt x="9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10"/>
                    <a:pt x="5" y="10"/>
                    <a:pt x="5" y="10"/>
                  </a:cubicBezTo>
                  <a:lnTo>
                    <a:pt x="9" y="10"/>
                  </a:lnTo>
                  <a:close/>
                  <a:moveTo>
                    <a:pt x="0" y="2"/>
                  </a:moveTo>
                  <a:cubicBezTo>
                    <a:pt x="0" y="1"/>
                    <a:pt x="1" y="0"/>
                    <a:pt x="2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4" y="1"/>
                    <a:pt x="15" y="2"/>
                  </a:cubicBezTo>
                  <a:cubicBezTo>
                    <a:pt x="16" y="3"/>
                    <a:pt x="17" y="5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10"/>
                    <a:pt x="15" y="12"/>
                    <a:pt x="13" y="13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8"/>
                    <a:pt x="16" y="18"/>
                  </a:cubicBezTo>
                  <a:cubicBezTo>
                    <a:pt x="16" y="19"/>
                    <a:pt x="15" y="20"/>
                    <a:pt x="14" y="20"/>
                  </a:cubicBezTo>
                  <a:cubicBezTo>
                    <a:pt x="13" y="20"/>
                    <a:pt x="13" y="20"/>
                    <a:pt x="12" y="19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9"/>
                    <a:pt x="4" y="20"/>
                    <a:pt x="2" y="20"/>
                  </a:cubicBezTo>
                  <a:cubicBezTo>
                    <a:pt x="1" y="20"/>
                    <a:pt x="0" y="19"/>
                    <a:pt x="0" y="18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7170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</p:grpSp>
      <p:sp>
        <p:nvSpPr>
          <p:cNvPr id="865" name="Freeform: Shape 864">
            <a:extLst>
              <a:ext uri="{FF2B5EF4-FFF2-40B4-BE49-F238E27FC236}">
                <a16:creationId xmlns:a16="http://schemas.microsoft.com/office/drawing/2014/main" id="{E144BB42-8F82-4E98-A22B-CA1ED09613AE}"/>
              </a:ext>
            </a:extLst>
          </p:cNvPr>
          <p:cNvSpPr/>
          <p:nvPr/>
        </p:nvSpPr>
        <p:spPr bwMode="black">
          <a:xfrm>
            <a:off x="565464" y="2687486"/>
            <a:ext cx="45719" cy="1412491"/>
          </a:xfrm>
          <a:custGeom>
            <a:avLst/>
            <a:gdLst>
              <a:gd name="connsiteX0" fmla="*/ 0 w 45719"/>
              <a:gd name="connsiteY0" fmla="*/ 0 h 1412491"/>
              <a:gd name="connsiteX1" fmla="*/ 45719 w 45719"/>
              <a:gd name="connsiteY1" fmla="*/ 0 h 1412491"/>
              <a:gd name="connsiteX2" fmla="*/ 45719 w 45719"/>
              <a:gd name="connsiteY2" fmla="*/ 45129 h 1412491"/>
              <a:gd name="connsiteX3" fmla="*/ 45719 w 45719"/>
              <a:gd name="connsiteY3" fmla="*/ 1367362 h 1412491"/>
              <a:gd name="connsiteX4" fmla="*/ 45719 w 45719"/>
              <a:gd name="connsiteY4" fmla="*/ 1412491 h 1412491"/>
              <a:gd name="connsiteX5" fmla="*/ 0 w 45719"/>
              <a:gd name="connsiteY5" fmla="*/ 1412491 h 1412491"/>
              <a:gd name="connsiteX6" fmla="*/ 0 w 45719"/>
              <a:gd name="connsiteY6" fmla="*/ 1367362 h 1412491"/>
              <a:gd name="connsiteX7" fmla="*/ 0 w 45719"/>
              <a:gd name="connsiteY7" fmla="*/ 45129 h 1412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719" h="1412491">
                <a:moveTo>
                  <a:pt x="0" y="0"/>
                </a:moveTo>
                <a:lnTo>
                  <a:pt x="45719" y="0"/>
                </a:lnTo>
                <a:lnTo>
                  <a:pt x="45719" y="45129"/>
                </a:lnTo>
                <a:lnTo>
                  <a:pt x="45719" y="1367362"/>
                </a:lnTo>
                <a:lnTo>
                  <a:pt x="45719" y="1412491"/>
                </a:lnTo>
                <a:lnTo>
                  <a:pt x="0" y="1412491"/>
                </a:lnTo>
                <a:lnTo>
                  <a:pt x="0" y="1367362"/>
                </a:lnTo>
                <a:lnTo>
                  <a:pt x="0" y="45129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0" i="0" dirty="0">
              <a:latin typeface="Calibri" panose="020F0502020204030204" pitchFamily="34" charset="0"/>
            </a:endParaRPr>
          </a:p>
        </p:txBody>
      </p:sp>
      <p:sp>
        <p:nvSpPr>
          <p:cNvPr id="1512" name="TextBox 1511">
            <a:extLst>
              <a:ext uri="{FF2B5EF4-FFF2-40B4-BE49-F238E27FC236}">
                <a16:creationId xmlns:a16="http://schemas.microsoft.com/office/drawing/2014/main" id="{6C78DB77-69E8-414D-8309-EC1F1C8DCA8E}"/>
              </a:ext>
            </a:extLst>
          </p:cNvPr>
          <p:cNvSpPr txBox="1"/>
          <p:nvPr/>
        </p:nvSpPr>
        <p:spPr>
          <a:xfrm>
            <a:off x="11490941" y="6388099"/>
            <a:ext cx="437990" cy="3651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r">
              <a:lnSpc>
                <a:spcPct val="90000"/>
              </a:lnSpc>
            </a:pPr>
            <a:fld id="{7A51DB15-7364-4F0B-A3A0-1309F8830053}" type="slidenum">
              <a:rPr lang="en-US" sz="800" b="0" i="0" smtClean="0">
                <a:latin typeface="Calibri" panose="020F0502020204030204" pitchFamily="34" charset="0"/>
              </a:rPr>
              <a:pPr algn="r">
                <a:lnSpc>
                  <a:spcPct val="90000"/>
                </a:lnSpc>
              </a:pPr>
              <a:t>‹#›</a:t>
            </a:fld>
            <a:endParaRPr lang="en-US" b="0" i="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4908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Statement with i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0" name="Rectangle 1869">
            <a:extLst>
              <a:ext uri="{FF2B5EF4-FFF2-40B4-BE49-F238E27FC236}">
                <a16:creationId xmlns:a16="http://schemas.microsoft.com/office/drawing/2014/main" id="{87DEB98F-E255-48BD-B862-71B16A67E330}"/>
              </a:ext>
            </a:extLst>
          </p:cNvPr>
          <p:cNvSpPr/>
          <p:nvPr userDrawn="1"/>
        </p:nvSpPr>
        <p:spPr bwMode="gray">
          <a:xfrm>
            <a:off x="4852551" y="1935282"/>
            <a:ext cx="7342623" cy="2915194"/>
          </a:xfrm>
          <a:prstGeom prst="rect">
            <a:avLst/>
          </a:prstGeom>
          <a:solidFill>
            <a:srgbClr val="C6C6C8">
              <a:lumMod val="40000"/>
              <a:lumOff val="60000"/>
            </a:srgb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</a:endParaRPr>
          </a:p>
        </p:txBody>
      </p:sp>
      <p:sp>
        <p:nvSpPr>
          <p:cNvPr id="2055" name="Right Triangle 2054">
            <a:extLst>
              <a:ext uri="{FF2B5EF4-FFF2-40B4-BE49-F238E27FC236}">
                <a16:creationId xmlns:a16="http://schemas.microsoft.com/office/drawing/2014/main" id="{379E0254-E381-429F-8267-B64F0A64F01F}"/>
              </a:ext>
            </a:extLst>
          </p:cNvPr>
          <p:cNvSpPr/>
          <p:nvPr/>
        </p:nvSpPr>
        <p:spPr bwMode="gray">
          <a:xfrm flipV="1">
            <a:off x="6792036" y="3879273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058" name="Right Triangle 2057">
            <a:extLst>
              <a:ext uri="{FF2B5EF4-FFF2-40B4-BE49-F238E27FC236}">
                <a16:creationId xmlns:a16="http://schemas.microsoft.com/office/drawing/2014/main" id="{AD309C60-3500-4EAB-B8B3-1C4389B46638}"/>
              </a:ext>
            </a:extLst>
          </p:cNvPr>
          <p:cNvSpPr/>
          <p:nvPr/>
        </p:nvSpPr>
        <p:spPr bwMode="gray">
          <a:xfrm>
            <a:off x="6792036" y="2910641"/>
            <a:ext cx="971203" cy="971203"/>
          </a:xfrm>
          <a:prstGeom prst="rtTriangle">
            <a:avLst/>
          </a:prstGeom>
          <a:solidFill>
            <a:sysClr val="window" lastClr="FFFFFF">
              <a:alpha val="8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060" name="Right Triangle 2059">
            <a:extLst>
              <a:ext uri="{FF2B5EF4-FFF2-40B4-BE49-F238E27FC236}">
                <a16:creationId xmlns:a16="http://schemas.microsoft.com/office/drawing/2014/main" id="{7ACD5E60-6BFC-44BF-BA51-40FFE210E52F}"/>
              </a:ext>
            </a:extLst>
          </p:cNvPr>
          <p:cNvSpPr/>
          <p:nvPr/>
        </p:nvSpPr>
        <p:spPr bwMode="gray">
          <a:xfrm>
            <a:off x="6792036" y="1942027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061" name="Right Triangle 2060">
            <a:extLst>
              <a:ext uri="{FF2B5EF4-FFF2-40B4-BE49-F238E27FC236}">
                <a16:creationId xmlns:a16="http://schemas.microsoft.com/office/drawing/2014/main" id="{87AD33CD-A516-4CDC-9B49-367540BB4D09}"/>
              </a:ext>
            </a:extLst>
          </p:cNvPr>
          <p:cNvSpPr/>
          <p:nvPr/>
        </p:nvSpPr>
        <p:spPr bwMode="gray">
          <a:xfrm rot="10800000">
            <a:off x="6792037" y="1942027"/>
            <a:ext cx="971203" cy="971203"/>
          </a:xfrm>
          <a:prstGeom prst="rtTriangle">
            <a:avLst/>
          </a:prstGeom>
          <a:solidFill>
            <a:sysClr val="window" lastClr="FFFFFF">
              <a:alpha val="1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065" name="Right Triangle 2064">
            <a:extLst>
              <a:ext uri="{FF2B5EF4-FFF2-40B4-BE49-F238E27FC236}">
                <a16:creationId xmlns:a16="http://schemas.microsoft.com/office/drawing/2014/main" id="{BE366215-CBD9-4FFA-958F-037586C2A656}"/>
              </a:ext>
            </a:extLst>
          </p:cNvPr>
          <p:cNvSpPr/>
          <p:nvPr/>
        </p:nvSpPr>
        <p:spPr bwMode="gray">
          <a:xfrm flipH="1" flipV="1">
            <a:off x="7763239" y="3879273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066" name="Right Triangle 2065">
            <a:extLst>
              <a:ext uri="{FF2B5EF4-FFF2-40B4-BE49-F238E27FC236}">
                <a16:creationId xmlns:a16="http://schemas.microsoft.com/office/drawing/2014/main" id="{FB174B08-BC06-4B26-9CEA-0753BD7F16BC}"/>
              </a:ext>
            </a:extLst>
          </p:cNvPr>
          <p:cNvSpPr/>
          <p:nvPr/>
        </p:nvSpPr>
        <p:spPr bwMode="gray">
          <a:xfrm rot="10800000" flipH="1" flipV="1">
            <a:off x="7763240" y="3879273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068" name="Right Triangle 2067">
            <a:extLst>
              <a:ext uri="{FF2B5EF4-FFF2-40B4-BE49-F238E27FC236}">
                <a16:creationId xmlns:a16="http://schemas.microsoft.com/office/drawing/2014/main" id="{944C2EE1-0039-4616-8875-146C1099B1C1}"/>
              </a:ext>
            </a:extLst>
          </p:cNvPr>
          <p:cNvSpPr/>
          <p:nvPr/>
        </p:nvSpPr>
        <p:spPr bwMode="gray">
          <a:xfrm flipH="1">
            <a:off x="7763239" y="2910641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069" name="Right Triangle 2068">
            <a:extLst>
              <a:ext uri="{FF2B5EF4-FFF2-40B4-BE49-F238E27FC236}">
                <a16:creationId xmlns:a16="http://schemas.microsoft.com/office/drawing/2014/main" id="{4098F3BA-CE41-4565-8758-F3AE196BADDE}"/>
              </a:ext>
            </a:extLst>
          </p:cNvPr>
          <p:cNvSpPr/>
          <p:nvPr/>
        </p:nvSpPr>
        <p:spPr bwMode="gray">
          <a:xfrm rot="10800000" flipH="1">
            <a:off x="7763240" y="2910641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072" name="Right Triangle 2071">
            <a:extLst>
              <a:ext uri="{FF2B5EF4-FFF2-40B4-BE49-F238E27FC236}">
                <a16:creationId xmlns:a16="http://schemas.microsoft.com/office/drawing/2014/main" id="{32F085F8-0118-4937-B11E-6F4E2A7658C7}"/>
              </a:ext>
            </a:extLst>
          </p:cNvPr>
          <p:cNvSpPr/>
          <p:nvPr/>
        </p:nvSpPr>
        <p:spPr bwMode="gray">
          <a:xfrm flipH="1">
            <a:off x="7763239" y="1942027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073" name="Right Triangle 2072">
            <a:extLst>
              <a:ext uri="{FF2B5EF4-FFF2-40B4-BE49-F238E27FC236}">
                <a16:creationId xmlns:a16="http://schemas.microsoft.com/office/drawing/2014/main" id="{848EF73E-43B5-44C6-95BE-899BF79BB098}"/>
              </a:ext>
            </a:extLst>
          </p:cNvPr>
          <p:cNvSpPr/>
          <p:nvPr/>
        </p:nvSpPr>
        <p:spPr bwMode="gray">
          <a:xfrm rot="10800000" flipH="1">
            <a:off x="7763240" y="1942027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078" name="Right Triangle 2077">
            <a:extLst>
              <a:ext uri="{FF2B5EF4-FFF2-40B4-BE49-F238E27FC236}">
                <a16:creationId xmlns:a16="http://schemas.microsoft.com/office/drawing/2014/main" id="{07396E72-EB7E-4000-861F-EDA14C0C2066}"/>
              </a:ext>
            </a:extLst>
          </p:cNvPr>
          <p:cNvSpPr/>
          <p:nvPr/>
        </p:nvSpPr>
        <p:spPr bwMode="gray">
          <a:xfrm flipV="1">
            <a:off x="8734441" y="3879273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081" name="Right Triangle 2080">
            <a:extLst>
              <a:ext uri="{FF2B5EF4-FFF2-40B4-BE49-F238E27FC236}">
                <a16:creationId xmlns:a16="http://schemas.microsoft.com/office/drawing/2014/main" id="{C3D017B0-3559-48A4-9DD2-0EB889542971}"/>
              </a:ext>
            </a:extLst>
          </p:cNvPr>
          <p:cNvSpPr/>
          <p:nvPr/>
        </p:nvSpPr>
        <p:spPr bwMode="gray">
          <a:xfrm>
            <a:off x="8734441" y="2910641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082" name="Right Triangle 2081">
            <a:extLst>
              <a:ext uri="{FF2B5EF4-FFF2-40B4-BE49-F238E27FC236}">
                <a16:creationId xmlns:a16="http://schemas.microsoft.com/office/drawing/2014/main" id="{B4356A04-9CA5-48A5-AF9D-6AC4D3F0DE08}"/>
              </a:ext>
            </a:extLst>
          </p:cNvPr>
          <p:cNvSpPr/>
          <p:nvPr/>
        </p:nvSpPr>
        <p:spPr bwMode="gray">
          <a:xfrm rot="10800000">
            <a:off x="8734441" y="2910641"/>
            <a:ext cx="971203" cy="971203"/>
          </a:xfrm>
          <a:prstGeom prst="rtTriangle">
            <a:avLst/>
          </a:prstGeom>
          <a:solidFill>
            <a:sysClr val="window" lastClr="FFFFFF">
              <a:alpha val="9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084" name="Right Triangle 2083">
            <a:extLst>
              <a:ext uri="{FF2B5EF4-FFF2-40B4-BE49-F238E27FC236}">
                <a16:creationId xmlns:a16="http://schemas.microsoft.com/office/drawing/2014/main" id="{1A9FF7BD-AFB6-435E-9C1D-5BFCE9944C30}"/>
              </a:ext>
            </a:extLst>
          </p:cNvPr>
          <p:cNvSpPr/>
          <p:nvPr/>
        </p:nvSpPr>
        <p:spPr bwMode="gray">
          <a:xfrm rot="10800000">
            <a:off x="8734441" y="1942027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089" name="Right Triangle 2088">
            <a:extLst>
              <a:ext uri="{FF2B5EF4-FFF2-40B4-BE49-F238E27FC236}">
                <a16:creationId xmlns:a16="http://schemas.microsoft.com/office/drawing/2014/main" id="{F2A2CBDB-A4CB-4BD2-B67D-738215683181}"/>
              </a:ext>
            </a:extLst>
          </p:cNvPr>
          <p:cNvSpPr/>
          <p:nvPr/>
        </p:nvSpPr>
        <p:spPr bwMode="gray">
          <a:xfrm flipH="1" flipV="1">
            <a:off x="9705645" y="3879273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090" name="Right Triangle 2089">
            <a:extLst>
              <a:ext uri="{FF2B5EF4-FFF2-40B4-BE49-F238E27FC236}">
                <a16:creationId xmlns:a16="http://schemas.microsoft.com/office/drawing/2014/main" id="{A1231640-872A-4ABD-9F11-4871F6543FA4}"/>
              </a:ext>
            </a:extLst>
          </p:cNvPr>
          <p:cNvSpPr/>
          <p:nvPr/>
        </p:nvSpPr>
        <p:spPr bwMode="gray">
          <a:xfrm rot="10800000" flipH="1" flipV="1">
            <a:off x="9705646" y="3879273"/>
            <a:ext cx="971203" cy="971203"/>
          </a:xfrm>
          <a:prstGeom prst="rtTriangle">
            <a:avLst/>
          </a:prstGeom>
          <a:solidFill>
            <a:sysClr val="window" lastClr="FFFFFF">
              <a:alpha val="9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092" name="Right Triangle 2091">
            <a:extLst>
              <a:ext uri="{FF2B5EF4-FFF2-40B4-BE49-F238E27FC236}">
                <a16:creationId xmlns:a16="http://schemas.microsoft.com/office/drawing/2014/main" id="{99CDE09D-1B6D-48DF-84B6-98CD026A4CB4}"/>
              </a:ext>
            </a:extLst>
          </p:cNvPr>
          <p:cNvSpPr/>
          <p:nvPr/>
        </p:nvSpPr>
        <p:spPr bwMode="gray">
          <a:xfrm rot="10800000" flipH="1">
            <a:off x="9705645" y="2910641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095" name="Right Triangle 2094">
            <a:extLst>
              <a:ext uri="{FF2B5EF4-FFF2-40B4-BE49-F238E27FC236}">
                <a16:creationId xmlns:a16="http://schemas.microsoft.com/office/drawing/2014/main" id="{8595FC23-C645-4A52-8E9C-CACA695E7C6F}"/>
              </a:ext>
            </a:extLst>
          </p:cNvPr>
          <p:cNvSpPr/>
          <p:nvPr/>
        </p:nvSpPr>
        <p:spPr bwMode="gray">
          <a:xfrm flipH="1">
            <a:off x="9705645" y="1942027"/>
            <a:ext cx="971203" cy="971203"/>
          </a:xfrm>
          <a:prstGeom prst="rtTriangle">
            <a:avLst/>
          </a:prstGeom>
          <a:solidFill>
            <a:sysClr val="window" lastClr="FFFFFF">
              <a:alpha val="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096" name="Right Triangle 2095">
            <a:extLst>
              <a:ext uri="{FF2B5EF4-FFF2-40B4-BE49-F238E27FC236}">
                <a16:creationId xmlns:a16="http://schemas.microsoft.com/office/drawing/2014/main" id="{1AF14238-22B4-4861-9498-73032B272254}"/>
              </a:ext>
            </a:extLst>
          </p:cNvPr>
          <p:cNvSpPr/>
          <p:nvPr/>
        </p:nvSpPr>
        <p:spPr bwMode="gray">
          <a:xfrm rot="10800000" flipH="1">
            <a:off x="9705645" y="1942027"/>
            <a:ext cx="971203" cy="971203"/>
          </a:xfrm>
          <a:prstGeom prst="rtTriangle">
            <a:avLst/>
          </a:prstGeom>
          <a:solidFill>
            <a:sysClr val="window" lastClr="FFFFFF">
              <a:alpha val="12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49" name="Freeform: Shape 248">
            <a:extLst>
              <a:ext uri="{FF2B5EF4-FFF2-40B4-BE49-F238E27FC236}">
                <a16:creationId xmlns:a16="http://schemas.microsoft.com/office/drawing/2014/main" id="{EE1B428B-301B-4A2F-8A22-D4FE335540BF}"/>
              </a:ext>
            </a:extLst>
          </p:cNvPr>
          <p:cNvSpPr/>
          <p:nvPr/>
        </p:nvSpPr>
        <p:spPr bwMode="gray">
          <a:xfrm rot="10800000" flipH="1">
            <a:off x="11648955" y="1942027"/>
            <a:ext cx="546219" cy="971203"/>
          </a:xfrm>
          <a:custGeom>
            <a:avLst/>
            <a:gdLst>
              <a:gd name="connsiteX0" fmla="*/ 0 w 546219"/>
              <a:gd name="connsiteY0" fmla="*/ 971203 h 971203"/>
              <a:gd name="connsiteX1" fmla="*/ 546219 w 546219"/>
              <a:gd name="connsiteY1" fmla="*/ 971203 h 971203"/>
              <a:gd name="connsiteX2" fmla="*/ 546219 w 546219"/>
              <a:gd name="connsiteY2" fmla="*/ 546219 h 971203"/>
              <a:gd name="connsiteX3" fmla="*/ 0 w 546219"/>
              <a:gd name="connsiteY3" fmla="*/ 0 h 971203"/>
              <a:gd name="connsiteX4" fmla="*/ 0 w 546219"/>
              <a:gd name="connsiteY4" fmla="*/ 971203 h 971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6219" h="971203">
                <a:moveTo>
                  <a:pt x="0" y="971203"/>
                </a:moveTo>
                <a:lnTo>
                  <a:pt x="546219" y="971203"/>
                </a:lnTo>
                <a:lnTo>
                  <a:pt x="546219" y="546219"/>
                </a:lnTo>
                <a:lnTo>
                  <a:pt x="0" y="0"/>
                </a:lnTo>
                <a:lnTo>
                  <a:pt x="0" y="971203"/>
                </a:lnTo>
                <a:close/>
              </a:path>
            </a:pathLst>
          </a:custGeom>
          <a:solidFill>
            <a:sysClr val="window" lastClr="FFFFFF">
              <a:alpha val="1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109" name="Right Triangle 2108">
            <a:extLst>
              <a:ext uri="{FF2B5EF4-FFF2-40B4-BE49-F238E27FC236}">
                <a16:creationId xmlns:a16="http://schemas.microsoft.com/office/drawing/2014/main" id="{99FEE84E-53E9-4776-8DE8-E47A361BA88B}"/>
              </a:ext>
            </a:extLst>
          </p:cNvPr>
          <p:cNvSpPr/>
          <p:nvPr/>
        </p:nvSpPr>
        <p:spPr bwMode="gray">
          <a:xfrm flipV="1">
            <a:off x="10677301" y="3879273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110" name="Right Triangle 2109">
            <a:extLst>
              <a:ext uri="{FF2B5EF4-FFF2-40B4-BE49-F238E27FC236}">
                <a16:creationId xmlns:a16="http://schemas.microsoft.com/office/drawing/2014/main" id="{1DD578AB-11F7-4ABA-B139-6DF21FC62151}"/>
              </a:ext>
            </a:extLst>
          </p:cNvPr>
          <p:cNvSpPr/>
          <p:nvPr/>
        </p:nvSpPr>
        <p:spPr bwMode="gray">
          <a:xfrm rot="10800000" flipV="1">
            <a:off x="10677302" y="3879273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112" name="Right Triangle 2111">
            <a:extLst>
              <a:ext uri="{FF2B5EF4-FFF2-40B4-BE49-F238E27FC236}">
                <a16:creationId xmlns:a16="http://schemas.microsoft.com/office/drawing/2014/main" id="{09E3E88F-E68D-4B1C-AF76-ECD20957E3DB}"/>
              </a:ext>
            </a:extLst>
          </p:cNvPr>
          <p:cNvSpPr/>
          <p:nvPr/>
        </p:nvSpPr>
        <p:spPr bwMode="gray">
          <a:xfrm>
            <a:off x="10677301" y="2910641"/>
            <a:ext cx="971203" cy="971203"/>
          </a:xfrm>
          <a:prstGeom prst="rtTriangle">
            <a:avLst/>
          </a:prstGeom>
          <a:solidFill>
            <a:sysClr val="window" lastClr="FFFFFF">
              <a:alpha val="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113" name="Right Triangle 2112">
            <a:extLst>
              <a:ext uri="{FF2B5EF4-FFF2-40B4-BE49-F238E27FC236}">
                <a16:creationId xmlns:a16="http://schemas.microsoft.com/office/drawing/2014/main" id="{A05A2D39-0F65-4AD7-BF84-3E6E866C0695}"/>
              </a:ext>
            </a:extLst>
          </p:cNvPr>
          <p:cNvSpPr/>
          <p:nvPr/>
        </p:nvSpPr>
        <p:spPr bwMode="gray">
          <a:xfrm rot="10800000">
            <a:off x="10677301" y="2910641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115" name="Right Triangle 2114">
            <a:extLst>
              <a:ext uri="{FF2B5EF4-FFF2-40B4-BE49-F238E27FC236}">
                <a16:creationId xmlns:a16="http://schemas.microsoft.com/office/drawing/2014/main" id="{206C9E9A-6F8E-4552-B214-16CC537D131E}"/>
              </a:ext>
            </a:extLst>
          </p:cNvPr>
          <p:cNvSpPr/>
          <p:nvPr/>
        </p:nvSpPr>
        <p:spPr bwMode="gray">
          <a:xfrm>
            <a:off x="10677301" y="1942027"/>
            <a:ext cx="971203" cy="971203"/>
          </a:xfrm>
          <a:prstGeom prst="rtTriangle">
            <a:avLst/>
          </a:prstGeom>
          <a:solidFill>
            <a:sysClr val="window" lastClr="FFFFFF">
              <a:alpha val="1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116" name="Right Triangle 2115">
            <a:extLst>
              <a:ext uri="{FF2B5EF4-FFF2-40B4-BE49-F238E27FC236}">
                <a16:creationId xmlns:a16="http://schemas.microsoft.com/office/drawing/2014/main" id="{3ED89541-3BF3-4D8C-846E-F10D7392E273}"/>
              </a:ext>
            </a:extLst>
          </p:cNvPr>
          <p:cNvSpPr/>
          <p:nvPr/>
        </p:nvSpPr>
        <p:spPr bwMode="gray">
          <a:xfrm rot="10800000">
            <a:off x="10677301" y="1942027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120" name="Right Triangle 2119">
            <a:extLst>
              <a:ext uri="{FF2B5EF4-FFF2-40B4-BE49-F238E27FC236}">
                <a16:creationId xmlns:a16="http://schemas.microsoft.com/office/drawing/2014/main" id="{EC942C2D-CFE2-4BDD-927E-F517B4D27E93}"/>
              </a:ext>
            </a:extLst>
          </p:cNvPr>
          <p:cNvSpPr/>
          <p:nvPr/>
        </p:nvSpPr>
        <p:spPr bwMode="gray">
          <a:xfrm flipV="1">
            <a:off x="4852550" y="3879273"/>
            <a:ext cx="971203" cy="971203"/>
          </a:xfrm>
          <a:prstGeom prst="rtTriangle">
            <a:avLst/>
          </a:prstGeom>
          <a:solidFill>
            <a:sysClr val="window" lastClr="FFFFFF">
              <a:alpha val="22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121" name="Right Triangle 2120">
            <a:extLst>
              <a:ext uri="{FF2B5EF4-FFF2-40B4-BE49-F238E27FC236}">
                <a16:creationId xmlns:a16="http://schemas.microsoft.com/office/drawing/2014/main" id="{1F991860-0BB4-4313-9CBA-C8252877F9C6}"/>
              </a:ext>
            </a:extLst>
          </p:cNvPr>
          <p:cNvSpPr/>
          <p:nvPr/>
        </p:nvSpPr>
        <p:spPr bwMode="gray">
          <a:xfrm rot="10800000" flipV="1">
            <a:off x="4852551" y="3879273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124" name="Right Triangle 2123">
            <a:extLst>
              <a:ext uri="{FF2B5EF4-FFF2-40B4-BE49-F238E27FC236}">
                <a16:creationId xmlns:a16="http://schemas.microsoft.com/office/drawing/2014/main" id="{0F3E436A-1DF3-4950-A2C2-2692D87C4F8B}"/>
              </a:ext>
            </a:extLst>
          </p:cNvPr>
          <p:cNvSpPr/>
          <p:nvPr/>
        </p:nvSpPr>
        <p:spPr bwMode="gray">
          <a:xfrm>
            <a:off x="4852550" y="2910641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125" name="Right Triangle 2124">
            <a:extLst>
              <a:ext uri="{FF2B5EF4-FFF2-40B4-BE49-F238E27FC236}">
                <a16:creationId xmlns:a16="http://schemas.microsoft.com/office/drawing/2014/main" id="{611BB566-F2B3-4379-869F-A61ED31FEFD5}"/>
              </a:ext>
            </a:extLst>
          </p:cNvPr>
          <p:cNvSpPr/>
          <p:nvPr/>
        </p:nvSpPr>
        <p:spPr bwMode="gray">
          <a:xfrm rot="10800000">
            <a:off x="4852551" y="2910641"/>
            <a:ext cx="971203" cy="971203"/>
          </a:xfrm>
          <a:prstGeom prst="rtTriangle">
            <a:avLst/>
          </a:prstGeom>
          <a:solidFill>
            <a:sysClr val="window" lastClr="FFFFFF">
              <a:alpha val="1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128" name="Right Triangle 2127">
            <a:extLst>
              <a:ext uri="{FF2B5EF4-FFF2-40B4-BE49-F238E27FC236}">
                <a16:creationId xmlns:a16="http://schemas.microsoft.com/office/drawing/2014/main" id="{6102792F-5D69-4653-A8F2-82B19B151911}"/>
              </a:ext>
            </a:extLst>
          </p:cNvPr>
          <p:cNvSpPr/>
          <p:nvPr/>
        </p:nvSpPr>
        <p:spPr bwMode="gray">
          <a:xfrm>
            <a:off x="4852550" y="1935282"/>
            <a:ext cx="971203" cy="971203"/>
          </a:xfrm>
          <a:prstGeom prst="rtTriangle">
            <a:avLst/>
          </a:prstGeom>
          <a:solidFill>
            <a:sysClr val="window" lastClr="FFFFFF">
              <a:alpha val="7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129" name="Right Triangle 2128">
            <a:extLst>
              <a:ext uri="{FF2B5EF4-FFF2-40B4-BE49-F238E27FC236}">
                <a16:creationId xmlns:a16="http://schemas.microsoft.com/office/drawing/2014/main" id="{1D3B37AD-78C0-404C-94A9-CC96B8C52AB4}"/>
              </a:ext>
            </a:extLst>
          </p:cNvPr>
          <p:cNvSpPr/>
          <p:nvPr/>
        </p:nvSpPr>
        <p:spPr bwMode="gray">
          <a:xfrm rot="10800000">
            <a:off x="4852551" y="1942027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134" name="Right Triangle 2133">
            <a:extLst>
              <a:ext uri="{FF2B5EF4-FFF2-40B4-BE49-F238E27FC236}">
                <a16:creationId xmlns:a16="http://schemas.microsoft.com/office/drawing/2014/main" id="{7894F63B-153D-4349-9487-44A5034AA3C7}"/>
              </a:ext>
            </a:extLst>
          </p:cNvPr>
          <p:cNvSpPr/>
          <p:nvPr/>
        </p:nvSpPr>
        <p:spPr bwMode="gray">
          <a:xfrm flipH="1" flipV="1">
            <a:off x="5820710" y="3879273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136" name="Right Triangle 2135">
            <a:extLst>
              <a:ext uri="{FF2B5EF4-FFF2-40B4-BE49-F238E27FC236}">
                <a16:creationId xmlns:a16="http://schemas.microsoft.com/office/drawing/2014/main" id="{C0C9C94B-1222-4B72-8550-3B115A246D93}"/>
              </a:ext>
            </a:extLst>
          </p:cNvPr>
          <p:cNvSpPr/>
          <p:nvPr/>
        </p:nvSpPr>
        <p:spPr bwMode="gray">
          <a:xfrm flipH="1">
            <a:off x="5820710" y="2910641"/>
            <a:ext cx="971203" cy="971203"/>
          </a:xfrm>
          <a:prstGeom prst="rtTriangle">
            <a:avLst/>
          </a:prstGeom>
          <a:solidFill>
            <a:sysClr val="window" lastClr="FFFFFF">
              <a:alpha val="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137" name="Right Triangle 2136">
            <a:extLst>
              <a:ext uri="{FF2B5EF4-FFF2-40B4-BE49-F238E27FC236}">
                <a16:creationId xmlns:a16="http://schemas.microsoft.com/office/drawing/2014/main" id="{206C50EE-8148-4C3D-A8F9-5FE072F38CC6}"/>
              </a:ext>
            </a:extLst>
          </p:cNvPr>
          <p:cNvSpPr/>
          <p:nvPr/>
        </p:nvSpPr>
        <p:spPr bwMode="gray">
          <a:xfrm rot="10800000" flipH="1">
            <a:off x="5820710" y="2910641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139" name="Right Triangle 2138">
            <a:extLst>
              <a:ext uri="{FF2B5EF4-FFF2-40B4-BE49-F238E27FC236}">
                <a16:creationId xmlns:a16="http://schemas.microsoft.com/office/drawing/2014/main" id="{17143BF8-78D1-4C18-A5C4-BAF1917944D5}"/>
              </a:ext>
            </a:extLst>
          </p:cNvPr>
          <p:cNvSpPr/>
          <p:nvPr/>
        </p:nvSpPr>
        <p:spPr bwMode="gray">
          <a:xfrm flipH="1">
            <a:off x="5820710" y="1942027"/>
            <a:ext cx="971203" cy="971203"/>
          </a:xfrm>
          <a:prstGeom prst="rtTriangle">
            <a:avLst/>
          </a:prstGeom>
          <a:solidFill>
            <a:sysClr val="window" lastClr="FFFFFF">
              <a:alpha val="2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140" name="Right Triangle 2139">
            <a:extLst>
              <a:ext uri="{FF2B5EF4-FFF2-40B4-BE49-F238E27FC236}">
                <a16:creationId xmlns:a16="http://schemas.microsoft.com/office/drawing/2014/main" id="{5A60B454-6649-4014-8D1D-2691C3312F7C}"/>
              </a:ext>
            </a:extLst>
          </p:cNvPr>
          <p:cNvSpPr/>
          <p:nvPr/>
        </p:nvSpPr>
        <p:spPr bwMode="gray">
          <a:xfrm rot="10800000" flipH="1">
            <a:off x="5820711" y="1942027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965" name="Right Triangle 1964">
            <a:extLst>
              <a:ext uri="{FF2B5EF4-FFF2-40B4-BE49-F238E27FC236}">
                <a16:creationId xmlns:a16="http://schemas.microsoft.com/office/drawing/2014/main" id="{E6E5B286-5BC6-4D27-A967-953C221DDC00}"/>
              </a:ext>
            </a:extLst>
          </p:cNvPr>
          <p:cNvSpPr/>
          <p:nvPr/>
        </p:nvSpPr>
        <p:spPr bwMode="gray">
          <a:xfrm flipV="1">
            <a:off x="6792036" y="3879273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968" name="Right Triangle 1967">
            <a:extLst>
              <a:ext uri="{FF2B5EF4-FFF2-40B4-BE49-F238E27FC236}">
                <a16:creationId xmlns:a16="http://schemas.microsoft.com/office/drawing/2014/main" id="{2B376ABD-AA7C-4380-8A1C-BB4F59C70ED7}"/>
              </a:ext>
            </a:extLst>
          </p:cNvPr>
          <p:cNvSpPr/>
          <p:nvPr/>
        </p:nvSpPr>
        <p:spPr bwMode="gray">
          <a:xfrm>
            <a:off x="6792036" y="2910641"/>
            <a:ext cx="971203" cy="971203"/>
          </a:xfrm>
          <a:prstGeom prst="rtTriangle">
            <a:avLst/>
          </a:prstGeom>
          <a:solidFill>
            <a:sysClr val="window" lastClr="FFFFFF">
              <a:alpha val="8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970" name="Right Triangle 1969">
            <a:extLst>
              <a:ext uri="{FF2B5EF4-FFF2-40B4-BE49-F238E27FC236}">
                <a16:creationId xmlns:a16="http://schemas.microsoft.com/office/drawing/2014/main" id="{572EB1AB-D7A9-4F0A-A21E-0693157DA579}"/>
              </a:ext>
            </a:extLst>
          </p:cNvPr>
          <p:cNvSpPr/>
          <p:nvPr/>
        </p:nvSpPr>
        <p:spPr bwMode="gray">
          <a:xfrm>
            <a:off x="6792036" y="1942027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971" name="Right Triangle 1970">
            <a:extLst>
              <a:ext uri="{FF2B5EF4-FFF2-40B4-BE49-F238E27FC236}">
                <a16:creationId xmlns:a16="http://schemas.microsoft.com/office/drawing/2014/main" id="{D05BA029-292B-4F5B-96F7-82AEBA8518B9}"/>
              </a:ext>
            </a:extLst>
          </p:cNvPr>
          <p:cNvSpPr/>
          <p:nvPr/>
        </p:nvSpPr>
        <p:spPr bwMode="gray">
          <a:xfrm rot="10800000">
            <a:off x="6792037" y="1942027"/>
            <a:ext cx="971203" cy="971203"/>
          </a:xfrm>
          <a:prstGeom prst="rtTriangle">
            <a:avLst/>
          </a:prstGeom>
          <a:solidFill>
            <a:sysClr val="window" lastClr="FFFFFF">
              <a:alpha val="1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975" name="Right Triangle 1974">
            <a:extLst>
              <a:ext uri="{FF2B5EF4-FFF2-40B4-BE49-F238E27FC236}">
                <a16:creationId xmlns:a16="http://schemas.microsoft.com/office/drawing/2014/main" id="{178EC3AD-6FEE-4E45-86D1-E97050157EC9}"/>
              </a:ext>
            </a:extLst>
          </p:cNvPr>
          <p:cNvSpPr/>
          <p:nvPr/>
        </p:nvSpPr>
        <p:spPr bwMode="gray">
          <a:xfrm flipH="1" flipV="1">
            <a:off x="7763239" y="3879273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976" name="Right Triangle 1975">
            <a:extLst>
              <a:ext uri="{FF2B5EF4-FFF2-40B4-BE49-F238E27FC236}">
                <a16:creationId xmlns:a16="http://schemas.microsoft.com/office/drawing/2014/main" id="{F9AE0C30-1FBA-46DD-A3D6-FD85D546063E}"/>
              </a:ext>
            </a:extLst>
          </p:cNvPr>
          <p:cNvSpPr/>
          <p:nvPr/>
        </p:nvSpPr>
        <p:spPr bwMode="gray">
          <a:xfrm rot="10800000" flipH="1" flipV="1">
            <a:off x="7763240" y="3879273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978" name="Right Triangle 1977">
            <a:extLst>
              <a:ext uri="{FF2B5EF4-FFF2-40B4-BE49-F238E27FC236}">
                <a16:creationId xmlns:a16="http://schemas.microsoft.com/office/drawing/2014/main" id="{1D359AD2-D340-479B-885A-D5DB9CA0833D}"/>
              </a:ext>
            </a:extLst>
          </p:cNvPr>
          <p:cNvSpPr/>
          <p:nvPr/>
        </p:nvSpPr>
        <p:spPr bwMode="gray">
          <a:xfrm flipH="1">
            <a:off x="7763239" y="2910641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979" name="Right Triangle 1978">
            <a:extLst>
              <a:ext uri="{FF2B5EF4-FFF2-40B4-BE49-F238E27FC236}">
                <a16:creationId xmlns:a16="http://schemas.microsoft.com/office/drawing/2014/main" id="{8B387BA8-FAAB-4F63-B541-245EA131763B}"/>
              </a:ext>
            </a:extLst>
          </p:cNvPr>
          <p:cNvSpPr/>
          <p:nvPr/>
        </p:nvSpPr>
        <p:spPr bwMode="gray">
          <a:xfrm rot="10800000" flipH="1">
            <a:off x="7763240" y="2910641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982" name="Right Triangle 1981">
            <a:extLst>
              <a:ext uri="{FF2B5EF4-FFF2-40B4-BE49-F238E27FC236}">
                <a16:creationId xmlns:a16="http://schemas.microsoft.com/office/drawing/2014/main" id="{BC1D6466-33B3-4083-AFE6-DFCC19025C49}"/>
              </a:ext>
            </a:extLst>
          </p:cNvPr>
          <p:cNvSpPr/>
          <p:nvPr/>
        </p:nvSpPr>
        <p:spPr bwMode="gray">
          <a:xfrm flipH="1">
            <a:off x="7763239" y="1942027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983" name="Right Triangle 1982">
            <a:extLst>
              <a:ext uri="{FF2B5EF4-FFF2-40B4-BE49-F238E27FC236}">
                <a16:creationId xmlns:a16="http://schemas.microsoft.com/office/drawing/2014/main" id="{77953615-F162-4400-B52C-35B2A7EC55E0}"/>
              </a:ext>
            </a:extLst>
          </p:cNvPr>
          <p:cNvSpPr/>
          <p:nvPr/>
        </p:nvSpPr>
        <p:spPr bwMode="gray">
          <a:xfrm rot="10800000" flipH="1">
            <a:off x="7763240" y="1942027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988" name="Right Triangle 1987">
            <a:extLst>
              <a:ext uri="{FF2B5EF4-FFF2-40B4-BE49-F238E27FC236}">
                <a16:creationId xmlns:a16="http://schemas.microsoft.com/office/drawing/2014/main" id="{4D4F3A31-B5C2-4590-AE82-E103E9F283D8}"/>
              </a:ext>
            </a:extLst>
          </p:cNvPr>
          <p:cNvSpPr/>
          <p:nvPr/>
        </p:nvSpPr>
        <p:spPr bwMode="gray">
          <a:xfrm flipV="1">
            <a:off x="8734441" y="3879273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991" name="Right Triangle 1990">
            <a:extLst>
              <a:ext uri="{FF2B5EF4-FFF2-40B4-BE49-F238E27FC236}">
                <a16:creationId xmlns:a16="http://schemas.microsoft.com/office/drawing/2014/main" id="{4ED8D174-82E8-4892-8F21-835314E781CB}"/>
              </a:ext>
            </a:extLst>
          </p:cNvPr>
          <p:cNvSpPr/>
          <p:nvPr/>
        </p:nvSpPr>
        <p:spPr bwMode="gray">
          <a:xfrm>
            <a:off x="8734441" y="2910641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992" name="Right Triangle 1991">
            <a:extLst>
              <a:ext uri="{FF2B5EF4-FFF2-40B4-BE49-F238E27FC236}">
                <a16:creationId xmlns:a16="http://schemas.microsoft.com/office/drawing/2014/main" id="{86687566-64E1-457C-89E2-4B9C61932CD3}"/>
              </a:ext>
            </a:extLst>
          </p:cNvPr>
          <p:cNvSpPr/>
          <p:nvPr/>
        </p:nvSpPr>
        <p:spPr bwMode="gray">
          <a:xfrm rot="10800000">
            <a:off x="8734441" y="2910641"/>
            <a:ext cx="971203" cy="971203"/>
          </a:xfrm>
          <a:prstGeom prst="rtTriangle">
            <a:avLst/>
          </a:prstGeom>
          <a:solidFill>
            <a:sysClr val="window" lastClr="FFFFFF">
              <a:alpha val="9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994" name="Right Triangle 1993">
            <a:extLst>
              <a:ext uri="{FF2B5EF4-FFF2-40B4-BE49-F238E27FC236}">
                <a16:creationId xmlns:a16="http://schemas.microsoft.com/office/drawing/2014/main" id="{C22DB837-F708-4639-9065-99A91AACEBD0}"/>
              </a:ext>
            </a:extLst>
          </p:cNvPr>
          <p:cNvSpPr/>
          <p:nvPr/>
        </p:nvSpPr>
        <p:spPr bwMode="gray">
          <a:xfrm rot="10800000">
            <a:off x="8734441" y="1942027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999" name="Right Triangle 1998">
            <a:extLst>
              <a:ext uri="{FF2B5EF4-FFF2-40B4-BE49-F238E27FC236}">
                <a16:creationId xmlns:a16="http://schemas.microsoft.com/office/drawing/2014/main" id="{6A788E85-3985-4156-AF64-CA51D0484984}"/>
              </a:ext>
            </a:extLst>
          </p:cNvPr>
          <p:cNvSpPr/>
          <p:nvPr/>
        </p:nvSpPr>
        <p:spPr bwMode="gray">
          <a:xfrm flipH="1" flipV="1">
            <a:off x="9705645" y="3879273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000" name="Right Triangle 1999">
            <a:extLst>
              <a:ext uri="{FF2B5EF4-FFF2-40B4-BE49-F238E27FC236}">
                <a16:creationId xmlns:a16="http://schemas.microsoft.com/office/drawing/2014/main" id="{94558083-6AFF-46F6-8E0C-096848D16CAF}"/>
              </a:ext>
            </a:extLst>
          </p:cNvPr>
          <p:cNvSpPr/>
          <p:nvPr/>
        </p:nvSpPr>
        <p:spPr bwMode="gray">
          <a:xfrm rot="10800000" flipH="1" flipV="1">
            <a:off x="9705646" y="3879273"/>
            <a:ext cx="971203" cy="971203"/>
          </a:xfrm>
          <a:prstGeom prst="rtTriangle">
            <a:avLst/>
          </a:prstGeom>
          <a:solidFill>
            <a:sysClr val="window" lastClr="FFFFFF">
              <a:alpha val="9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002" name="Right Triangle 2001">
            <a:extLst>
              <a:ext uri="{FF2B5EF4-FFF2-40B4-BE49-F238E27FC236}">
                <a16:creationId xmlns:a16="http://schemas.microsoft.com/office/drawing/2014/main" id="{FFDEBEF5-9879-4820-A2E0-1C0E6B9CB80B}"/>
              </a:ext>
            </a:extLst>
          </p:cNvPr>
          <p:cNvSpPr/>
          <p:nvPr/>
        </p:nvSpPr>
        <p:spPr bwMode="gray">
          <a:xfrm rot="10800000" flipH="1">
            <a:off x="9705645" y="2910641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005" name="Right Triangle 2004">
            <a:extLst>
              <a:ext uri="{FF2B5EF4-FFF2-40B4-BE49-F238E27FC236}">
                <a16:creationId xmlns:a16="http://schemas.microsoft.com/office/drawing/2014/main" id="{FAADE3CC-F18A-436E-9FAA-D97A1CEAB0D8}"/>
              </a:ext>
            </a:extLst>
          </p:cNvPr>
          <p:cNvSpPr/>
          <p:nvPr/>
        </p:nvSpPr>
        <p:spPr bwMode="gray">
          <a:xfrm flipH="1">
            <a:off x="9705645" y="1942027"/>
            <a:ext cx="971203" cy="971203"/>
          </a:xfrm>
          <a:prstGeom prst="rtTriangle">
            <a:avLst/>
          </a:prstGeom>
          <a:solidFill>
            <a:sysClr val="window" lastClr="FFFFFF">
              <a:alpha val="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006" name="Right Triangle 2005">
            <a:extLst>
              <a:ext uri="{FF2B5EF4-FFF2-40B4-BE49-F238E27FC236}">
                <a16:creationId xmlns:a16="http://schemas.microsoft.com/office/drawing/2014/main" id="{A6DF877E-F512-4272-8411-07AA8F0597FA}"/>
              </a:ext>
            </a:extLst>
          </p:cNvPr>
          <p:cNvSpPr/>
          <p:nvPr/>
        </p:nvSpPr>
        <p:spPr bwMode="gray">
          <a:xfrm rot="10800000" flipH="1">
            <a:off x="9705645" y="1942027"/>
            <a:ext cx="971203" cy="971203"/>
          </a:xfrm>
          <a:prstGeom prst="rtTriangle">
            <a:avLst/>
          </a:prstGeom>
          <a:solidFill>
            <a:sysClr val="window" lastClr="FFFFFF">
              <a:alpha val="12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41" name="Freeform: Shape 240">
            <a:extLst>
              <a:ext uri="{FF2B5EF4-FFF2-40B4-BE49-F238E27FC236}">
                <a16:creationId xmlns:a16="http://schemas.microsoft.com/office/drawing/2014/main" id="{04ED73FD-D665-4D6A-A071-D88CC48E1BD2}"/>
              </a:ext>
            </a:extLst>
          </p:cNvPr>
          <p:cNvSpPr/>
          <p:nvPr/>
        </p:nvSpPr>
        <p:spPr bwMode="gray">
          <a:xfrm flipH="1">
            <a:off x="11648956" y="3880558"/>
            <a:ext cx="2571" cy="1286"/>
          </a:xfrm>
          <a:custGeom>
            <a:avLst/>
            <a:gdLst>
              <a:gd name="connsiteX0" fmla="*/ 1286 w 2571"/>
              <a:gd name="connsiteY0" fmla="*/ 0 h 1286"/>
              <a:gd name="connsiteX1" fmla="*/ 0 w 2571"/>
              <a:gd name="connsiteY1" fmla="*/ 1286 h 1286"/>
              <a:gd name="connsiteX2" fmla="*/ 2571 w 2571"/>
              <a:gd name="connsiteY2" fmla="*/ 1286 h 1286"/>
              <a:gd name="connsiteX3" fmla="*/ 2571 w 2571"/>
              <a:gd name="connsiteY3" fmla="*/ 1285 h 1286"/>
              <a:gd name="connsiteX4" fmla="*/ 1286 w 2571"/>
              <a:gd name="connsiteY4" fmla="*/ 0 h 1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71" h="1286">
                <a:moveTo>
                  <a:pt x="1286" y="0"/>
                </a:moveTo>
                <a:lnTo>
                  <a:pt x="0" y="1286"/>
                </a:lnTo>
                <a:lnTo>
                  <a:pt x="2571" y="1286"/>
                </a:lnTo>
                <a:lnTo>
                  <a:pt x="2571" y="1285"/>
                </a:lnTo>
                <a:lnTo>
                  <a:pt x="1286" y="0"/>
                </a:lnTo>
                <a:close/>
              </a:path>
            </a:pathLst>
          </a:cu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40" name="Freeform: Shape 239">
            <a:extLst>
              <a:ext uri="{FF2B5EF4-FFF2-40B4-BE49-F238E27FC236}">
                <a16:creationId xmlns:a16="http://schemas.microsoft.com/office/drawing/2014/main" id="{DAACB6A8-5FFF-4D01-9B52-D8EE6770B36D}"/>
              </a:ext>
            </a:extLst>
          </p:cNvPr>
          <p:cNvSpPr/>
          <p:nvPr/>
        </p:nvSpPr>
        <p:spPr bwMode="gray">
          <a:xfrm flipH="1">
            <a:off x="11651527" y="3881844"/>
            <a:ext cx="544918" cy="544918"/>
          </a:xfrm>
          <a:custGeom>
            <a:avLst/>
            <a:gdLst>
              <a:gd name="connsiteX0" fmla="*/ 544918 w 544918"/>
              <a:gd name="connsiteY0" fmla="*/ 0 h 544918"/>
              <a:gd name="connsiteX1" fmla="*/ 0 w 544918"/>
              <a:gd name="connsiteY1" fmla="*/ 0 h 544918"/>
              <a:gd name="connsiteX2" fmla="*/ 0 w 544918"/>
              <a:gd name="connsiteY2" fmla="*/ 544918 h 544918"/>
              <a:gd name="connsiteX3" fmla="*/ 544918 w 544918"/>
              <a:gd name="connsiteY3" fmla="*/ 0 h 544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4918" h="544918">
                <a:moveTo>
                  <a:pt x="544918" y="0"/>
                </a:moveTo>
                <a:lnTo>
                  <a:pt x="0" y="0"/>
                </a:lnTo>
                <a:lnTo>
                  <a:pt x="0" y="544918"/>
                </a:lnTo>
                <a:lnTo>
                  <a:pt x="544918" y="0"/>
                </a:lnTo>
                <a:close/>
              </a:path>
            </a:pathLst>
          </a:cu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37" name="Freeform: Shape 236">
            <a:extLst>
              <a:ext uri="{FF2B5EF4-FFF2-40B4-BE49-F238E27FC236}">
                <a16:creationId xmlns:a16="http://schemas.microsoft.com/office/drawing/2014/main" id="{D2647969-72F6-4EBD-8F45-8C71144016F7}"/>
              </a:ext>
            </a:extLst>
          </p:cNvPr>
          <p:cNvSpPr/>
          <p:nvPr/>
        </p:nvSpPr>
        <p:spPr bwMode="gray">
          <a:xfrm flipH="1">
            <a:off x="11648955" y="2365740"/>
            <a:ext cx="547490" cy="547490"/>
          </a:xfrm>
          <a:custGeom>
            <a:avLst/>
            <a:gdLst>
              <a:gd name="connsiteX0" fmla="*/ 0 w 547490"/>
              <a:gd name="connsiteY0" fmla="*/ 0 h 547490"/>
              <a:gd name="connsiteX1" fmla="*/ 0 w 547490"/>
              <a:gd name="connsiteY1" fmla="*/ 547490 h 547490"/>
              <a:gd name="connsiteX2" fmla="*/ 547490 w 547490"/>
              <a:gd name="connsiteY2" fmla="*/ 547490 h 547490"/>
              <a:gd name="connsiteX3" fmla="*/ 0 w 547490"/>
              <a:gd name="connsiteY3" fmla="*/ 0 h 5474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7490" h="547490">
                <a:moveTo>
                  <a:pt x="0" y="0"/>
                </a:moveTo>
                <a:lnTo>
                  <a:pt x="0" y="547490"/>
                </a:lnTo>
                <a:lnTo>
                  <a:pt x="547490" y="547490"/>
                </a:lnTo>
                <a:lnTo>
                  <a:pt x="0" y="0"/>
                </a:lnTo>
                <a:close/>
              </a:path>
            </a:pathLst>
          </a:cu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35" name="Freeform: Shape 234">
            <a:extLst>
              <a:ext uri="{FF2B5EF4-FFF2-40B4-BE49-F238E27FC236}">
                <a16:creationId xmlns:a16="http://schemas.microsoft.com/office/drawing/2014/main" id="{38C334F9-394F-4AA2-A4EF-C9F7AD2CB2DA}"/>
              </a:ext>
            </a:extLst>
          </p:cNvPr>
          <p:cNvSpPr/>
          <p:nvPr/>
        </p:nvSpPr>
        <p:spPr bwMode="gray">
          <a:xfrm flipH="1">
            <a:off x="11650241" y="3334354"/>
            <a:ext cx="546204" cy="547490"/>
          </a:xfrm>
          <a:custGeom>
            <a:avLst/>
            <a:gdLst>
              <a:gd name="connsiteX0" fmla="*/ 0 w 546204"/>
              <a:gd name="connsiteY0" fmla="*/ 0 h 547490"/>
              <a:gd name="connsiteX1" fmla="*/ 0 w 546204"/>
              <a:gd name="connsiteY1" fmla="*/ 547490 h 547490"/>
              <a:gd name="connsiteX2" fmla="*/ 544918 w 546204"/>
              <a:gd name="connsiteY2" fmla="*/ 547490 h 547490"/>
              <a:gd name="connsiteX3" fmla="*/ 546204 w 546204"/>
              <a:gd name="connsiteY3" fmla="*/ 546204 h 547490"/>
              <a:gd name="connsiteX4" fmla="*/ 0 w 546204"/>
              <a:gd name="connsiteY4" fmla="*/ 0 h 5474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6204" h="547490">
                <a:moveTo>
                  <a:pt x="0" y="0"/>
                </a:moveTo>
                <a:lnTo>
                  <a:pt x="0" y="547490"/>
                </a:lnTo>
                <a:lnTo>
                  <a:pt x="544918" y="547490"/>
                </a:lnTo>
                <a:lnTo>
                  <a:pt x="546204" y="546204"/>
                </a:lnTo>
                <a:lnTo>
                  <a:pt x="0" y="0"/>
                </a:lnTo>
                <a:close/>
              </a:path>
            </a:pathLst>
          </a:cu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34" name="Freeform: Shape 233">
            <a:extLst>
              <a:ext uri="{FF2B5EF4-FFF2-40B4-BE49-F238E27FC236}">
                <a16:creationId xmlns:a16="http://schemas.microsoft.com/office/drawing/2014/main" id="{3BC84EC7-85CD-4749-8F7D-D48DE50814AB}"/>
              </a:ext>
            </a:extLst>
          </p:cNvPr>
          <p:cNvSpPr/>
          <p:nvPr/>
        </p:nvSpPr>
        <p:spPr bwMode="gray">
          <a:xfrm flipH="1">
            <a:off x="11648956" y="3879273"/>
            <a:ext cx="1285" cy="2570"/>
          </a:xfrm>
          <a:custGeom>
            <a:avLst/>
            <a:gdLst>
              <a:gd name="connsiteX0" fmla="*/ 1285 w 1285"/>
              <a:gd name="connsiteY0" fmla="*/ 0 h 2570"/>
              <a:gd name="connsiteX1" fmla="*/ 0 w 1285"/>
              <a:gd name="connsiteY1" fmla="*/ 1285 h 2570"/>
              <a:gd name="connsiteX2" fmla="*/ 1285 w 1285"/>
              <a:gd name="connsiteY2" fmla="*/ 2570 h 2570"/>
              <a:gd name="connsiteX3" fmla="*/ 1285 w 1285"/>
              <a:gd name="connsiteY3" fmla="*/ 0 h 2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5" h="2570">
                <a:moveTo>
                  <a:pt x="1285" y="0"/>
                </a:moveTo>
                <a:lnTo>
                  <a:pt x="0" y="1285"/>
                </a:lnTo>
                <a:lnTo>
                  <a:pt x="1285" y="2570"/>
                </a:lnTo>
                <a:lnTo>
                  <a:pt x="1285" y="0"/>
                </a:lnTo>
                <a:close/>
              </a:path>
            </a:pathLst>
          </a:cu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33" name="Freeform: Shape 232">
            <a:extLst>
              <a:ext uri="{FF2B5EF4-FFF2-40B4-BE49-F238E27FC236}">
                <a16:creationId xmlns:a16="http://schemas.microsoft.com/office/drawing/2014/main" id="{DF749C73-4E4B-457C-8945-7804E3C387D7}"/>
              </a:ext>
            </a:extLst>
          </p:cNvPr>
          <p:cNvSpPr/>
          <p:nvPr/>
        </p:nvSpPr>
        <p:spPr bwMode="gray">
          <a:xfrm flipH="1">
            <a:off x="11648956" y="3881844"/>
            <a:ext cx="547489" cy="968632"/>
          </a:xfrm>
          <a:custGeom>
            <a:avLst/>
            <a:gdLst>
              <a:gd name="connsiteX0" fmla="*/ 547489 w 547489"/>
              <a:gd name="connsiteY0" fmla="*/ 0 h 968632"/>
              <a:gd name="connsiteX1" fmla="*/ 544918 w 547489"/>
              <a:gd name="connsiteY1" fmla="*/ 0 h 968632"/>
              <a:gd name="connsiteX2" fmla="*/ 0 w 547489"/>
              <a:gd name="connsiteY2" fmla="*/ 544918 h 968632"/>
              <a:gd name="connsiteX3" fmla="*/ 0 w 547489"/>
              <a:gd name="connsiteY3" fmla="*/ 968632 h 968632"/>
              <a:gd name="connsiteX4" fmla="*/ 547489 w 547489"/>
              <a:gd name="connsiteY4" fmla="*/ 968632 h 968632"/>
              <a:gd name="connsiteX5" fmla="*/ 547489 w 547489"/>
              <a:gd name="connsiteY5" fmla="*/ 0 h 96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7489" h="968632">
                <a:moveTo>
                  <a:pt x="547489" y="0"/>
                </a:moveTo>
                <a:lnTo>
                  <a:pt x="544918" y="0"/>
                </a:lnTo>
                <a:lnTo>
                  <a:pt x="0" y="544918"/>
                </a:lnTo>
                <a:lnTo>
                  <a:pt x="0" y="968632"/>
                </a:lnTo>
                <a:lnTo>
                  <a:pt x="547489" y="968632"/>
                </a:lnTo>
                <a:lnTo>
                  <a:pt x="547489" y="0"/>
                </a:lnTo>
                <a:close/>
              </a:path>
            </a:pathLst>
          </a:cu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45" name="Freeform: Shape 244">
            <a:extLst>
              <a:ext uri="{FF2B5EF4-FFF2-40B4-BE49-F238E27FC236}">
                <a16:creationId xmlns:a16="http://schemas.microsoft.com/office/drawing/2014/main" id="{C7CEF2F0-638A-4980-8929-051BBF2C7F2F}"/>
              </a:ext>
            </a:extLst>
          </p:cNvPr>
          <p:cNvSpPr/>
          <p:nvPr/>
        </p:nvSpPr>
        <p:spPr bwMode="gray">
          <a:xfrm rot="10800000" flipH="1">
            <a:off x="11648955" y="1942027"/>
            <a:ext cx="546219" cy="971203"/>
          </a:xfrm>
          <a:custGeom>
            <a:avLst/>
            <a:gdLst>
              <a:gd name="connsiteX0" fmla="*/ 0 w 546219"/>
              <a:gd name="connsiteY0" fmla="*/ 971203 h 971203"/>
              <a:gd name="connsiteX1" fmla="*/ 546219 w 546219"/>
              <a:gd name="connsiteY1" fmla="*/ 971203 h 971203"/>
              <a:gd name="connsiteX2" fmla="*/ 546219 w 546219"/>
              <a:gd name="connsiteY2" fmla="*/ 546219 h 971203"/>
              <a:gd name="connsiteX3" fmla="*/ 546219 w 546219"/>
              <a:gd name="connsiteY3" fmla="*/ 0 h 971203"/>
              <a:gd name="connsiteX4" fmla="*/ 0 w 546219"/>
              <a:gd name="connsiteY4" fmla="*/ 0 h 971203"/>
              <a:gd name="connsiteX5" fmla="*/ 0 w 546219"/>
              <a:gd name="connsiteY5" fmla="*/ 971203 h 971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6219" h="971203">
                <a:moveTo>
                  <a:pt x="0" y="971203"/>
                </a:moveTo>
                <a:lnTo>
                  <a:pt x="546219" y="971203"/>
                </a:lnTo>
                <a:lnTo>
                  <a:pt x="546219" y="546219"/>
                </a:lnTo>
                <a:lnTo>
                  <a:pt x="546219" y="0"/>
                </a:lnTo>
                <a:lnTo>
                  <a:pt x="0" y="0"/>
                </a:lnTo>
                <a:lnTo>
                  <a:pt x="0" y="971203"/>
                </a:lnTo>
                <a:close/>
              </a:path>
            </a:pathLst>
          </a:custGeom>
          <a:solidFill>
            <a:sysClr val="window" lastClr="FFFFFF">
              <a:alpha val="1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019" name="Right Triangle 2018">
            <a:extLst>
              <a:ext uri="{FF2B5EF4-FFF2-40B4-BE49-F238E27FC236}">
                <a16:creationId xmlns:a16="http://schemas.microsoft.com/office/drawing/2014/main" id="{1D6819BD-8598-43CF-BFB1-6037AB55C207}"/>
              </a:ext>
            </a:extLst>
          </p:cNvPr>
          <p:cNvSpPr/>
          <p:nvPr/>
        </p:nvSpPr>
        <p:spPr bwMode="gray">
          <a:xfrm flipV="1">
            <a:off x="10677301" y="3879273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020" name="Right Triangle 2019">
            <a:extLst>
              <a:ext uri="{FF2B5EF4-FFF2-40B4-BE49-F238E27FC236}">
                <a16:creationId xmlns:a16="http://schemas.microsoft.com/office/drawing/2014/main" id="{8EE356BC-0A71-4CD4-A095-BEC31A67A473}"/>
              </a:ext>
            </a:extLst>
          </p:cNvPr>
          <p:cNvSpPr/>
          <p:nvPr/>
        </p:nvSpPr>
        <p:spPr bwMode="gray">
          <a:xfrm rot="10800000" flipV="1">
            <a:off x="10677302" y="3879273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022" name="Right Triangle 2021">
            <a:extLst>
              <a:ext uri="{FF2B5EF4-FFF2-40B4-BE49-F238E27FC236}">
                <a16:creationId xmlns:a16="http://schemas.microsoft.com/office/drawing/2014/main" id="{409710D7-11B3-4620-9802-30238455809B}"/>
              </a:ext>
            </a:extLst>
          </p:cNvPr>
          <p:cNvSpPr/>
          <p:nvPr/>
        </p:nvSpPr>
        <p:spPr bwMode="gray">
          <a:xfrm>
            <a:off x="10677301" y="2910641"/>
            <a:ext cx="971203" cy="971203"/>
          </a:xfrm>
          <a:prstGeom prst="rtTriangle">
            <a:avLst/>
          </a:prstGeom>
          <a:solidFill>
            <a:sysClr val="window" lastClr="FFFFFF">
              <a:alpha val="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023" name="Right Triangle 2022">
            <a:extLst>
              <a:ext uri="{FF2B5EF4-FFF2-40B4-BE49-F238E27FC236}">
                <a16:creationId xmlns:a16="http://schemas.microsoft.com/office/drawing/2014/main" id="{8EFDF76A-4616-49AB-ABBD-CEA6DC584EFE}"/>
              </a:ext>
            </a:extLst>
          </p:cNvPr>
          <p:cNvSpPr/>
          <p:nvPr/>
        </p:nvSpPr>
        <p:spPr bwMode="gray">
          <a:xfrm rot="10800000">
            <a:off x="10677301" y="2910641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025" name="Right Triangle 2024">
            <a:extLst>
              <a:ext uri="{FF2B5EF4-FFF2-40B4-BE49-F238E27FC236}">
                <a16:creationId xmlns:a16="http://schemas.microsoft.com/office/drawing/2014/main" id="{EF4EC8A9-B6AF-403E-8785-406CEF3DBC24}"/>
              </a:ext>
            </a:extLst>
          </p:cNvPr>
          <p:cNvSpPr/>
          <p:nvPr/>
        </p:nvSpPr>
        <p:spPr bwMode="gray">
          <a:xfrm>
            <a:off x="10677301" y="1942027"/>
            <a:ext cx="971203" cy="971203"/>
          </a:xfrm>
          <a:prstGeom prst="rtTriangle">
            <a:avLst/>
          </a:prstGeom>
          <a:solidFill>
            <a:sysClr val="window" lastClr="FFFFFF">
              <a:alpha val="1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026" name="Right Triangle 2025">
            <a:extLst>
              <a:ext uri="{FF2B5EF4-FFF2-40B4-BE49-F238E27FC236}">
                <a16:creationId xmlns:a16="http://schemas.microsoft.com/office/drawing/2014/main" id="{4AF60922-FA1C-4D75-BCA2-347740776023}"/>
              </a:ext>
            </a:extLst>
          </p:cNvPr>
          <p:cNvSpPr/>
          <p:nvPr/>
        </p:nvSpPr>
        <p:spPr bwMode="gray">
          <a:xfrm rot="10800000">
            <a:off x="10677301" y="1942027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030" name="Right Triangle 2029">
            <a:extLst>
              <a:ext uri="{FF2B5EF4-FFF2-40B4-BE49-F238E27FC236}">
                <a16:creationId xmlns:a16="http://schemas.microsoft.com/office/drawing/2014/main" id="{ABDD0D72-0532-41DC-8684-3A10E921B1E6}"/>
              </a:ext>
            </a:extLst>
          </p:cNvPr>
          <p:cNvSpPr/>
          <p:nvPr/>
        </p:nvSpPr>
        <p:spPr bwMode="gray">
          <a:xfrm flipV="1">
            <a:off x="4852550" y="3879273"/>
            <a:ext cx="971203" cy="971203"/>
          </a:xfrm>
          <a:prstGeom prst="rtTriangle">
            <a:avLst/>
          </a:prstGeom>
          <a:solidFill>
            <a:sysClr val="window" lastClr="FFFFFF">
              <a:alpha val="22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031" name="Right Triangle 2030">
            <a:extLst>
              <a:ext uri="{FF2B5EF4-FFF2-40B4-BE49-F238E27FC236}">
                <a16:creationId xmlns:a16="http://schemas.microsoft.com/office/drawing/2014/main" id="{99917340-BEED-401A-9164-5967390F4436}"/>
              </a:ext>
            </a:extLst>
          </p:cNvPr>
          <p:cNvSpPr/>
          <p:nvPr/>
        </p:nvSpPr>
        <p:spPr bwMode="gray">
          <a:xfrm rot="10800000" flipV="1">
            <a:off x="4852551" y="3879273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034" name="Right Triangle 2033">
            <a:extLst>
              <a:ext uri="{FF2B5EF4-FFF2-40B4-BE49-F238E27FC236}">
                <a16:creationId xmlns:a16="http://schemas.microsoft.com/office/drawing/2014/main" id="{F38CA0B6-9FFE-4D40-9D53-D500AD1C1C95}"/>
              </a:ext>
            </a:extLst>
          </p:cNvPr>
          <p:cNvSpPr/>
          <p:nvPr/>
        </p:nvSpPr>
        <p:spPr bwMode="gray">
          <a:xfrm>
            <a:off x="4852550" y="2910641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035" name="Right Triangle 2034">
            <a:extLst>
              <a:ext uri="{FF2B5EF4-FFF2-40B4-BE49-F238E27FC236}">
                <a16:creationId xmlns:a16="http://schemas.microsoft.com/office/drawing/2014/main" id="{8DD648D4-B2B7-4343-B218-8F2DFEEDFD90}"/>
              </a:ext>
            </a:extLst>
          </p:cNvPr>
          <p:cNvSpPr/>
          <p:nvPr/>
        </p:nvSpPr>
        <p:spPr bwMode="gray">
          <a:xfrm rot="10800000">
            <a:off x="4852551" y="2910641"/>
            <a:ext cx="971203" cy="971203"/>
          </a:xfrm>
          <a:prstGeom prst="rtTriangle">
            <a:avLst/>
          </a:prstGeom>
          <a:solidFill>
            <a:sysClr val="window" lastClr="FFFFFF">
              <a:alpha val="1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038" name="Right Triangle 2037">
            <a:extLst>
              <a:ext uri="{FF2B5EF4-FFF2-40B4-BE49-F238E27FC236}">
                <a16:creationId xmlns:a16="http://schemas.microsoft.com/office/drawing/2014/main" id="{7879B82B-73B6-4FB8-8C3F-D741B69008BB}"/>
              </a:ext>
            </a:extLst>
          </p:cNvPr>
          <p:cNvSpPr/>
          <p:nvPr/>
        </p:nvSpPr>
        <p:spPr bwMode="gray">
          <a:xfrm>
            <a:off x="4852550" y="1935282"/>
            <a:ext cx="971203" cy="971203"/>
          </a:xfrm>
          <a:prstGeom prst="rtTriangle">
            <a:avLst/>
          </a:prstGeom>
          <a:solidFill>
            <a:sysClr val="window" lastClr="FFFFFF">
              <a:alpha val="7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039" name="Right Triangle 2038">
            <a:extLst>
              <a:ext uri="{FF2B5EF4-FFF2-40B4-BE49-F238E27FC236}">
                <a16:creationId xmlns:a16="http://schemas.microsoft.com/office/drawing/2014/main" id="{7EE5363B-53DC-4F89-AAC4-C853D7200D02}"/>
              </a:ext>
            </a:extLst>
          </p:cNvPr>
          <p:cNvSpPr/>
          <p:nvPr/>
        </p:nvSpPr>
        <p:spPr bwMode="gray">
          <a:xfrm rot="10800000">
            <a:off x="4852551" y="1942027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044" name="Right Triangle 2043">
            <a:extLst>
              <a:ext uri="{FF2B5EF4-FFF2-40B4-BE49-F238E27FC236}">
                <a16:creationId xmlns:a16="http://schemas.microsoft.com/office/drawing/2014/main" id="{814F1EB6-F00F-4E71-964F-EF0B01663B34}"/>
              </a:ext>
            </a:extLst>
          </p:cNvPr>
          <p:cNvSpPr/>
          <p:nvPr/>
        </p:nvSpPr>
        <p:spPr bwMode="gray">
          <a:xfrm flipH="1" flipV="1">
            <a:off x="5820710" y="3879273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046" name="Right Triangle 2045">
            <a:extLst>
              <a:ext uri="{FF2B5EF4-FFF2-40B4-BE49-F238E27FC236}">
                <a16:creationId xmlns:a16="http://schemas.microsoft.com/office/drawing/2014/main" id="{915086CF-7425-481C-86AE-47D5C691F974}"/>
              </a:ext>
            </a:extLst>
          </p:cNvPr>
          <p:cNvSpPr/>
          <p:nvPr/>
        </p:nvSpPr>
        <p:spPr bwMode="gray">
          <a:xfrm flipH="1">
            <a:off x="5820710" y="2910641"/>
            <a:ext cx="971203" cy="971203"/>
          </a:xfrm>
          <a:prstGeom prst="rtTriangle">
            <a:avLst/>
          </a:prstGeom>
          <a:solidFill>
            <a:sysClr val="window" lastClr="FFFFFF">
              <a:alpha val="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047" name="Right Triangle 2046">
            <a:extLst>
              <a:ext uri="{FF2B5EF4-FFF2-40B4-BE49-F238E27FC236}">
                <a16:creationId xmlns:a16="http://schemas.microsoft.com/office/drawing/2014/main" id="{16B9ABD7-7982-4680-86D4-36A21D276435}"/>
              </a:ext>
            </a:extLst>
          </p:cNvPr>
          <p:cNvSpPr/>
          <p:nvPr/>
        </p:nvSpPr>
        <p:spPr bwMode="gray">
          <a:xfrm rot="10800000" flipH="1">
            <a:off x="5820710" y="2910641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049" name="Right Triangle 2048">
            <a:extLst>
              <a:ext uri="{FF2B5EF4-FFF2-40B4-BE49-F238E27FC236}">
                <a16:creationId xmlns:a16="http://schemas.microsoft.com/office/drawing/2014/main" id="{D8B89FD3-FA21-4F0F-B055-5B666BAA55D2}"/>
              </a:ext>
            </a:extLst>
          </p:cNvPr>
          <p:cNvSpPr/>
          <p:nvPr/>
        </p:nvSpPr>
        <p:spPr bwMode="gray">
          <a:xfrm flipH="1">
            <a:off x="5820710" y="1942027"/>
            <a:ext cx="971203" cy="971203"/>
          </a:xfrm>
          <a:prstGeom prst="rtTriangle">
            <a:avLst/>
          </a:prstGeom>
          <a:solidFill>
            <a:sysClr val="window" lastClr="FFFFFF">
              <a:alpha val="2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050" name="Right Triangle 2049">
            <a:extLst>
              <a:ext uri="{FF2B5EF4-FFF2-40B4-BE49-F238E27FC236}">
                <a16:creationId xmlns:a16="http://schemas.microsoft.com/office/drawing/2014/main" id="{6766A0F2-5896-4389-87A6-23AE2C9D2509}"/>
              </a:ext>
            </a:extLst>
          </p:cNvPr>
          <p:cNvSpPr/>
          <p:nvPr/>
        </p:nvSpPr>
        <p:spPr bwMode="gray">
          <a:xfrm rot="10800000" flipH="1">
            <a:off x="5820711" y="1942027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875" name="Right Triangle 1874">
            <a:extLst>
              <a:ext uri="{FF2B5EF4-FFF2-40B4-BE49-F238E27FC236}">
                <a16:creationId xmlns:a16="http://schemas.microsoft.com/office/drawing/2014/main" id="{5FCC728E-10DD-4481-BA79-219E3F3D4DAC}"/>
              </a:ext>
            </a:extLst>
          </p:cNvPr>
          <p:cNvSpPr/>
          <p:nvPr/>
        </p:nvSpPr>
        <p:spPr bwMode="gray">
          <a:xfrm flipV="1">
            <a:off x="6792036" y="3879273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878" name="Right Triangle 1877">
            <a:extLst>
              <a:ext uri="{FF2B5EF4-FFF2-40B4-BE49-F238E27FC236}">
                <a16:creationId xmlns:a16="http://schemas.microsoft.com/office/drawing/2014/main" id="{E7CA5C7D-A87F-472A-B875-62495FDEAF5F}"/>
              </a:ext>
            </a:extLst>
          </p:cNvPr>
          <p:cNvSpPr/>
          <p:nvPr/>
        </p:nvSpPr>
        <p:spPr bwMode="gray">
          <a:xfrm>
            <a:off x="6792036" y="2910641"/>
            <a:ext cx="971203" cy="971203"/>
          </a:xfrm>
          <a:prstGeom prst="rtTriangle">
            <a:avLst/>
          </a:prstGeom>
          <a:solidFill>
            <a:sysClr val="window" lastClr="FFFFFF">
              <a:alpha val="8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880" name="Right Triangle 1879">
            <a:extLst>
              <a:ext uri="{FF2B5EF4-FFF2-40B4-BE49-F238E27FC236}">
                <a16:creationId xmlns:a16="http://schemas.microsoft.com/office/drawing/2014/main" id="{04BE22E5-646C-4420-BC1C-E6F9E03F4937}"/>
              </a:ext>
            </a:extLst>
          </p:cNvPr>
          <p:cNvSpPr/>
          <p:nvPr/>
        </p:nvSpPr>
        <p:spPr bwMode="gray">
          <a:xfrm>
            <a:off x="6792036" y="1942027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881" name="Right Triangle 1880">
            <a:extLst>
              <a:ext uri="{FF2B5EF4-FFF2-40B4-BE49-F238E27FC236}">
                <a16:creationId xmlns:a16="http://schemas.microsoft.com/office/drawing/2014/main" id="{3CE49CD1-BF2B-4866-AE49-94D6C933631B}"/>
              </a:ext>
            </a:extLst>
          </p:cNvPr>
          <p:cNvSpPr/>
          <p:nvPr/>
        </p:nvSpPr>
        <p:spPr bwMode="gray">
          <a:xfrm rot="10800000">
            <a:off x="6792037" y="1942027"/>
            <a:ext cx="971203" cy="971203"/>
          </a:xfrm>
          <a:prstGeom prst="rtTriangle">
            <a:avLst/>
          </a:prstGeom>
          <a:solidFill>
            <a:sysClr val="window" lastClr="FFFFFF">
              <a:alpha val="1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885" name="Right Triangle 1884">
            <a:extLst>
              <a:ext uri="{FF2B5EF4-FFF2-40B4-BE49-F238E27FC236}">
                <a16:creationId xmlns:a16="http://schemas.microsoft.com/office/drawing/2014/main" id="{30AE22E4-EEFF-494C-84F3-421A9FDBED18}"/>
              </a:ext>
            </a:extLst>
          </p:cNvPr>
          <p:cNvSpPr/>
          <p:nvPr/>
        </p:nvSpPr>
        <p:spPr bwMode="gray">
          <a:xfrm flipH="1" flipV="1">
            <a:off x="7763239" y="3879273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886" name="Right Triangle 1885">
            <a:extLst>
              <a:ext uri="{FF2B5EF4-FFF2-40B4-BE49-F238E27FC236}">
                <a16:creationId xmlns:a16="http://schemas.microsoft.com/office/drawing/2014/main" id="{8874D617-728D-4640-916C-D31B5FBE6E69}"/>
              </a:ext>
            </a:extLst>
          </p:cNvPr>
          <p:cNvSpPr/>
          <p:nvPr/>
        </p:nvSpPr>
        <p:spPr bwMode="gray">
          <a:xfrm rot="10800000" flipH="1" flipV="1">
            <a:off x="7763240" y="3879273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888" name="Right Triangle 1887">
            <a:extLst>
              <a:ext uri="{FF2B5EF4-FFF2-40B4-BE49-F238E27FC236}">
                <a16:creationId xmlns:a16="http://schemas.microsoft.com/office/drawing/2014/main" id="{DC72139E-279F-4070-B381-FB773D9FF72E}"/>
              </a:ext>
            </a:extLst>
          </p:cNvPr>
          <p:cNvSpPr/>
          <p:nvPr/>
        </p:nvSpPr>
        <p:spPr bwMode="gray">
          <a:xfrm flipH="1">
            <a:off x="7763239" y="2910641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889" name="Right Triangle 1888">
            <a:extLst>
              <a:ext uri="{FF2B5EF4-FFF2-40B4-BE49-F238E27FC236}">
                <a16:creationId xmlns:a16="http://schemas.microsoft.com/office/drawing/2014/main" id="{EDCC7912-1A3E-4D24-9D79-DE041A6E4329}"/>
              </a:ext>
            </a:extLst>
          </p:cNvPr>
          <p:cNvSpPr/>
          <p:nvPr/>
        </p:nvSpPr>
        <p:spPr bwMode="gray">
          <a:xfrm rot="10800000" flipH="1">
            <a:off x="7763240" y="2910641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892" name="Right Triangle 1891">
            <a:extLst>
              <a:ext uri="{FF2B5EF4-FFF2-40B4-BE49-F238E27FC236}">
                <a16:creationId xmlns:a16="http://schemas.microsoft.com/office/drawing/2014/main" id="{F50CC2E1-0834-451A-AA95-EA8855B125D1}"/>
              </a:ext>
            </a:extLst>
          </p:cNvPr>
          <p:cNvSpPr/>
          <p:nvPr/>
        </p:nvSpPr>
        <p:spPr bwMode="gray">
          <a:xfrm flipH="1">
            <a:off x="7763239" y="1942027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893" name="Right Triangle 1892">
            <a:extLst>
              <a:ext uri="{FF2B5EF4-FFF2-40B4-BE49-F238E27FC236}">
                <a16:creationId xmlns:a16="http://schemas.microsoft.com/office/drawing/2014/main" id="{3817AF85-24A1-47E4-A8F5-759512F8DAA5}"/>
              </a:ext>
            </a:extLst>
          </p:cNvPr>
          <p:cNvSpPr/>
          <p:nvPr/>
        </p:nvSpPr>
        <p:spPr bwMode="gray">
          <a:xfrm rot="10800000" flipH="1">
            <a:off x="7763240" y="1942027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898" name="Right Triangle 1897">
            <a:extLst>
              <a:ext uri="{FF2B5EF4-FFF2-40B4-BE49-F238E27FC236}">
                <a16:creationId xmlns:a16="http://schemas.microsoft.com/office/drawing/2014/main" id="{9D72D80E-C41F-4FA8-838C-1E61BAFFA0C5}"/>
              </a:ext>
            </a:extLst>
          </p:cNvPr>
          <p:cNvSpPr/>
          <p:nvPr/>
        </p:nvSpPr>
        <p:spPr bwMode="gray">
          <a:xfrm flipV="1">
            <a:off x="8734441" y="3879273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901" name="Right Triangle 1900">
            <a:extLst>
              <a:ext uri="{FF2B5EF4-FFF2-40B4-BE49-F238E27FC236}">
                <a16:creationId xmlns:a16="http://schemas.microsoft.com/office/drawing/2014/main" id="{8C5A9E46-8335-4A0D-A2D7-E2799BA36966}"/>
              </a:ext>
            </a:extLst>
          </p:cNvPr>
          <p:cNvSpPr/>
          <p:nvPr/>
        </p:nvSpPr>
        <p:spPr bwMode="gray">
          <a:xfrm>
            <a:off x="8734441" y="2910641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902" name="Right Triangle 1901">
            <a:extLst>
              <a:ext uri="{FF2B5EF4-FFF2-40B4-BE49-F238E27FC236}">
                <a16:creationId xmlns:a16="http://schemas.microsoft.com/office/drawing/2014/main" id="{4470B8DC-3790-4FAE-85D2-9FF2BD64A934}"/>
              </a:ext>
            </a:extLst>
          </p:cNvPr>
          <p:cNvSpPr/>
          <p:nvPr/>
        </p:nvSpPr>
        <p:spPr bwMode="gray">
          <a:xfrm rot="10800000">
            <a:off x="8734441" y="2910641"/>
            <a:ext cx="971203" cy="971203"/>
          </a:xfrm>
          <a:prstGeom prst="rtTriangle">
            <a:avLst/>
          </a:prstGeom>
          <a:solidFill>
            <a:sysClr val="window" lastClr="FFFFFF">
              <a:alpha val="9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904" name="Right Triangle 1903">
            <a:extLst>
              <a:ext uri="{FF2B5EF4-FFF2-40B4-BE49-F238E27FC236}">
                <a16:creationId xmlns:a16="http://schemas.microsoft.com/office/drawing/2014/main" id="{65B4272E-5456-426A-A5DE-6493100A48EC}"/>
              </a:ext>
            </a:extLst>
          </p:cNvPr>
          <p:cNvSpPr/>
          <p:nvPr/>
        </p:nvSpPr>
        <p:spPr bwMode="gray">
          <a:xfrm rot="10800000">
            <a:off x="8734441" y="1942027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909" name="Right Triangle 1908">
            <a:extLst>
              <a:ext uri="{FF2B5EF4-FFF2-40B4-BE49-F238E27FC236}">
                <a16:creationId xmlns:a16="http://schemas.microsoft.com/office/drawing/2014/main" id="{5EE3B165-4273-4820-9E19-8102CA9E567A}"/>
              </a:ext>
            </a:extLst>
          </p:cNvPr>
          <p:cNvSpPr/>
          <p:nvPr/>
        </p:nvSpPr>
        <p:spPr bwMode="gray">
          <a:xfrm flipH="1" flipV="1">
            <a:off x="9705646" y="3879273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910" name="Right Triangle 1909">
            <a:extLst>
              <a:ext uri="{FF2B5EF4-FFF2-40B4-BE49-F238E27FC236}">
                <a16:creationId xmlns:a16="http://schemas.microsoft.com/office/drawing/2014/main" id="{F1F9E406-4998-4025-8A7A-BFEB88E3BFE7}"/>
              </a:ext>
            </a:extLst>
          </p:cNvPr>
          <p:cNvSpPr/>
          <p:nvPr/>
        </p:nvSpPr>
        <p:spPr bwMode="gray">
          <a:xfrm rot="10800000" flipH="1" flipV="1">
            <a:off x="9705647" y="3879273"/>
            <a:ext cx="971203" cy="971203"/>
          </a:xfrm>
          <a:prstGeom prst="rtTriangle">
            <a:avLst/>
          </a:prstGeom>
          <a:solidFill>
            <a:sysClr val="window" lastClr="FFFFFF">
              <a:alpha val="9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912" name="Right Triangle 1911">
            <a:extLst>
              <a:ext uri="{FF2B5EF4-FFF2-40B4-BE49-F238E27FC236}">
                <a16:creationId xmlns:a16="http://schemas.microsoft.com/office/drawing/2014/main" id="{C18674EB-E4BE-4A58-AB79-6A9E06C3C4FF}"/>
              </a:ext>
            </a:extLst>
          </p:cNvPr>
          <p:cNvSpPr/>
          <p:nvPr/>
        </p:nvSpPr>
        <p:spPr bwMode="gray">
          <a:xfrm rot="10800000" flipH="1">
            <a:off x="9705646" y="2910641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915" name="Right Triangle 1914">
            <a:extLst>
              <a:ext uri="{FF2B5EF4-FFF2-40B4-BE49-F238E27FC236}">
                <a16:creationId xmlns:a16="http://schemas.microsoft.com/office/drawing/2014/main" id="{6D5BE61D-BDBA-4391-99B9-65051A307B70}"/>
              </a:ext>
            </a:extLst>
          </p:cNvPr>
          <p:cNvSpPr/>
          <p:nvPr/>
        </p:nvSpPr>
        <p:spPr bwMode="gray">
          <a:xfrm flipH="1">
            <a:off x="9705646" y="1942027"/>
            <a:ext cx="971203" cy="971203"/>
          </a:xfrm>
          <a:prstGeom prst="rtTriangle">
            <a:avLst/>
          </a:prstGeom>
          <a:solidFill>
            <a:sysClr val="window" lastClr="FFFFFF">
              <a:alpha val="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916" name="Right Triangle 1915">
            <a:extLst>
              <a:ext uri="{FF2B5EF4-FFF2-40B4-BE49-F238E27FC236}">
                <a16:creationId xmlns:a16="http://schemas.microsoft.com/office/drawing/2014/main" id="{05ED0F0E-8D28-4555-9217-CB6761C745B3}"/>
              </a:ext>
            </a:extLst>
          </p:cNvPr>
          <p:cNvSpPr/>
          <p:nvPr/>
        </p:nvSpPr>
        <p:spPr bwMode="gray">
          <a:xfrm rot="10800000" flipH="1">
            <a:off x="9705646" y="1942027"/>
            <a:ext cx="971203" cy="971203"/>
          </a:xfrm>
          <a:prstGeom prst="rtTriangle">
            <a:avLst/>
          </a:prstGeom>
          <a:solidFill>
            <a:sysClr val="window" lastClr="FFFFFF">
              <a:alpha val="12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29" name="Freeform: Shape 228">
            <a:extLst>
              <a:ext uri="{FF2B5EF4-FFF2-40B4-BE49-F238E27FC236}">
                <a16:creationId xmlns:a16="http://schemas.microsoft.com/office/drawing/2014/main" id="{AC5E1B3C-46B3-4CFA-9D39-CCA736118F51}"/>
              </a:ext>
            </a:extLst>
          </p:cNvPr>
          <p:cNvSpPr/>
          <p:nvPr/>
        </p:nvSpPr>
        <p:spPr bwMode="gray">
          <a:xfrm flipH="1">
            <a:off x="11648956" y="3880558"/>
            <a:ext cx="2571" cy="1286"/>
          </a:xfrm>
          <a:custGeom>
            <a:avLst/>
            <a:gdLst>
              <a:gd name="connsiteX0" fmla="*/ 1286 w 2571"/>
              <a:gd name="connsiteY0" fmla="*/ 0 h 1286"/>
              <a:gd name="connsiteX1" fmla="*/ 0 w 2571"/>
              <a:gd name="connsiteY1" fmla="*/ 1286 h 1286"/>
              <a:gd name="connsiteX2" fmla="*/ 2571 w 2571"/>
              <a:gd name="connsiteY2" fmla="*/ 1286 h 1286"/>
              <a:gd name="connsiteX3" fmla="*/ 2571 w 2571"/>
              <a:gd name="connsiteY3" fmla="*/ 1285 h 1286"/>
              <a:gd name="connsiteX4" fmla="*/ 1286 w 2571"/>
              <a:gd name="connsiteY4" fmla="*/ 0 h 1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71" h="1286">
                <a:moveTo>
                  <a:pt x="1286" y="0"/>
                </a:moveTo>
                <a:lnTo>
                  <a:pt x="0" y="1286"/>
                </a:lnTo>
                <a:lnTo>
                  <a:pt x="2571" y="1286"/>
                </a:lnTo>
                <a:lnTo>
                  <a:pt x="2571" y="1285"/>
                </a:lnTo>
                <a:lnTo>
                  <a:pt x="1286" y="0"/>
                </a:lnTo>
                <a:close/>
              </a:path>
            </a:pathLst>
          </a:cu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28" name="Freeform: Shape 227">
            <a:extLst>
              <a:ext uri="{FF2B5EF4-FFF2-40B4-BE49-F238E27FC236}">
                <a16:creationId xmlns:a16="http://schemas.microsoft.com/office/drawing/2014/main" id="{19FA3AA0-F2EF-437E-ADCE-048194A33E72}"/>
              </a:ext>
            </a:extLst>
          </p:cNvPr>
          <p:cNvSpPr/>
          <p:nvPr/>
        </p:nvSpPr>
        <p:spPr bwMode="gray">
          <a:xfrm flipH="1">
            <a:off x="11651527" y="3881844"/>
            <a:ext cx="544918" cy="544918"/>
          </a:xfrm>
          <a:custGeom>
            <a:avLst/>
            <a:gdLst>
              <a:gd name="connsiteX0" fmla="*/ 544918 w 544918"/>
              <a:gd name="connsiteY0" fmla="*/ 0 h 544918"/>
              <a:gd name="connsiteX1" fmla="*/ 0 w 544918"/>
              <a:gd name="connsiteY1" fmla="*/ 0 h 544918"/>
              <a:gd name="connsiteX2" fmla="*/ 0 w 544918"/>
              <a:gd name="connsiteY2" fmla="*/ 544918 h 544918"/>
              <a:gd name="connsiteX3" fmla="*/ 544918 w 544918"/>
              <a:gd name="connsiteY3" fmla="*/ 0 h 544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4918" h="544918">
                <a:moveTo>
                  <a:pt x="544918" y="0"/>
                </a:moveTo>
                <a:lnTo>
                  <a:pt x="0" y="0"/>
                </a:lnTo>
                <a:lnTo>
                  <a:pt x="0" y="544918"/>
                </a:lnTo>
                <a:lnTo>
                  <a:pt x="544918" y="0"/>
                </a:lnTo>
                <a:close/>
              </a:path>
            </a:pathLst>
          </a:cu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25" name="Freeform: Shape 224">
            <a:extLst>
              <a:ext uri="{FF2B5EF4-FFF2-40B4-BE49-F238E27FC236}">
                <a16:creationId xmlns:a16="http://schemas.microsoft.com/office/drawing/2014/main" id="{FDF9BFF8-7F41-48EA-A947-A6BBD48D6F33}"/>
              </a:ext>
            </a:extLst>
          </p:cNvPr>
          <p:cNvSpPr/>
          <p:nvPr/>
        </p:nvSpPr>
        <p:spPr bwMode="gray">
          <a:xfrm flipH="1">
            <a:off x="11648955" y="2365740"/>
            <a:ext cx="547490" cy="547490"/>
          </a:xfrm>
          <a:custGeom>
            <a:avLst/>
            <a:gdLst>
              <a:gd name="connsiteX0" fmla="*/ 0 w 547490"/>
              <a:gd name="connsiteY0" fmla="*/ 0 h 547490"/>
              <a:gd name="connsiteX1" fmla="*/ 0 w 547490"/>
              <a:gd name="connsiteY1" fmla="*/ 547490 h 547490"/>
              <a:gd name="connsiteX2" fmla="*/ 547490 w 547490"/>
              <a:gd name="connsiteY2" fmla="*/ 547490 h 547490"/>
              <a:gd name="connsiteX3" fmla="*/ 0 w 547490"/>
              <a:gd name="connsiteY3" fmla="*/ 0 h 5474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7490" h="547490">
                <a:moveTo>
                  <a:pt x="0" y="0"/>
                </a:moveTo>
                <a:lnTo>
                  <a:pt x="0" y="547490"/>
                </a:lnTo>
                <a:lnTo>
                  <a:pt x="547490" y="547490"/>
                </a:lnTo>
                <a:lnTo>
                  <a:pt x="0" y="0"/>
                </a:lnTo>
                <a:close/>
              </a:path>
            </a:pathLst>
          </a:cu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23" name="Freeform: Shape 222">
            <a:extLst>
              <a:ext uri="{FF2B5EF4-FFF2-40B4-BE49-F238E27FC236}">
                <a16:creationId xmlns:a16="http://schemas.microsoft.com/office/drawing/2014/main" id="{B0AC770F-5A24-4AA8-AF5E-FC8750033853}"/>
              </a:ext>
            </a:extLst>
          </p:cNvPr>
          <p:cNvSpPr/>
          <p:nvPr/>
        </p:nvSpPr>
        <p:spPr bwMode="gray">
          <a:xfrm flipH="1">
            <a:off x="11650241" y="3334354"/>
            <a:ext cx="546204" cy="547490"/>
          </a:xfrm>
          <a:custGeom>
            <a:avLst/>
            <a:gdLst>
              <a:gd name="connsiteX0" fmla="*/ 0 w 546204"/>
              <a:gd name="connsiteY0" fmla="*/ 0 h 547490"/>
              <a:gd name="connsiteX1" fmla="*/ 0 w 546204"/>
              <a:gd name="connsiteY1" fmla="*/ 547490 h 547490"/>
              <a:gd name="connsiteX2" fmla="*/ 544918 w 546204"/>
              <a:gd name="connsiteY2" fmla="*/ 547490 h 547490"/>
              <a:gd name="connsiteX3" fmla="*/ 546204 w 546204"/>
              <a:gd name="connsiteY3" fmla="*/ 546204 h 547490"/>
              <a:gd name="connsiteX4" fmla="*/ 0 w 546204"/>
              <a:gd name="connsiteY4" fmla="*/ 0 h 5474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6204" h="547490">
                <a:moveTo>
                  <a:pt x="0" y="0"/>
                </a:moveTo>
                <a:lnTo>
                  <a:pt x="0" y="547490"/>
                </a:lnTo>
                <a:lnTo>
                  <a:pt x="544918" y="547490"/>
                </a:lnTo>
                <a:lnTo>
                  <a:pt x="546204" y="546204"/>
                </a:lnTo>
                <a:lnTo>
                  <a:pt x="0" y="0"/>
                </a:lnTo>
                <a:close/>
              </a:path>
            </a:pathLst>
          </a:cu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22" name="Freeform: Shape 221">
            <a:extLst>
              <a:ext uri="{FF2B5EF4-FFF2-40B4-BE49-F238E27FC236}">
                <a16:creationId xmlns:a16="http://schemas.microsoft.com/office/drawing/2014/main" id="{DDD7B8D0-1B08-4A21-B557-E83E4BA75602}"/>
              </a:ext>
            </a:extLst>
          </p:cNvPr>
          <p:cNvSpPr/>
          <p:nvPr/>
        </p:nvSpPr>
        <p:spPr bwMode="gray">
          <a:xfrm flipH="1">
            <a:off x="11648956" y="3879273"/>
            <a:ext cx="1285" cy="2570"/>
          </a:xfrm>
          <a:custGeom>
            <a:avLst/>
            <a:gdLst>
              <a:gd name="connsiteX0" fmla="*/ 1285 w 1285"/>
              <a:gd name="connsiteY0" fmla="*/ 0 h 2570"/>
              <a:gd name="connsiteX1" fmla="*/ 0 w 1285"/>
              <a:gd name="connsiteY1" fmla="*/ 1285 h 2570"/>
              <a:gd name="connsiteX2" fmla="*/ 1285 w 1285"/>
              <a:gd name="connsiteY2" fmla="*/ 2570 h 2570"/>
              <a:gd name="connsiteX3" fmla="*/ 1285 w 1285"/>
              <a:gd name="connsiteY3" fmla="*/ 0 h 2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5" h="2570">
                <a:moveTo>
                  <a:pt x="1285" y="0"/>
                </a:moveTo>
                <a:lnTo>
                  <a:pt x="0" y="1285"/>
                </a:lnTo>
                <a:lnTo>
                  <a:pt x="1285" y="2570"/>
                </a:lnTo>
                <a:lnTo>
                  <a:pt x="1285" y="0"/>
                </a:lnTo>
                <a:close/>
              </a:path>
            </a:pathLst>
          </a:cu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21" name="Freeform: Shape 220">
            <a:extLst>
              <a:ext uri="{FF2B5EF4-FFF2-40B4-BE49-F238E27FC236}">
                <a16:creationId xmlns:a16="http://schemas.microsoft.com/office/drawing/2014/main" id="{CB5A6C26-DA04-4828-AA42-EBCEF28748D0}"/>
              </a:ext>
            </a:extLst>
          </p:cNvPr>
          <p:cNvSpPr/>
          <p:nvPr/>
        </p:nvSpPr>
        <p:spPr bwMode="gray">
          <a:xfrm flipH="1">
            <a:off x="11648956" y="3881844"/>
            <a:ext cx="547489" cy="968632"/>
          </a:xfrm>
          <a:custGeom>
            <a:avLst/>
            <a:gdLst>
              <a:gd name="connsiteX0" fmla="*/ 547489 w 547489"/>
              <a:gd name="connsiteY0" fmla="*/ 0 h 968632"/>
              <a:gd name="connsiteX1" fmla="*/ 544918 w 547489"/>
              <a:gd name="connsiteY1" fmla="*/ 0 h 968632"/>
              <a:gd name="connsiteX2" fmla="*/ 0 w 547489"/>
              <a:gd name="connsiteY2" fmla="*/ 544918 h 968632"/>
              <a:gd name="connsiteX3" fmla="*/ 0 w 547489"/>
              <a:gd name="connsiteY3" fmla="*/ 968632 h 968632"/>
              <a:gd name="connsiteX4" fmla="*/ 547489 w 547489"/>
              <a:gd name="connsiteY4" fmla="*/ 968632 h 968632"/>
              <a:gd name="connsiteX5" fmla="*/ 547489 w 547489"/>
              <a:gd name="connsiteY5" fmla="*/ 0 h 96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7489" h="968632">
                <a:moveTo>
                  <a:pt x="547489" y="0"/>
                </a:moveTo>
                <a:lnTo>
                  <a:pt x="544918" y="0"/>
                </a:lnTo>
                <a:lnTo>
                  <a:pt x="0" y="544918"/>
                </a:lnTo>
                <a:lnTo>
                  <a:pt x="0" y="968632"/>
                </a:lnTo>
                <a:lnTo>
                  <a:pt x="547489" y="968632"/>
                </a:lnTo>
                <a:lnTo>
                  <a:pt x="547489" y="0"/>
                </a:lnTo>
                <a:close/>
              </a:path>
            </a:pathLst>
          </a:cu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18" name="Freeform: Shape 217">
            <a:extLst>
              <a:ext uri="{FF2B5EF4-FFF2-40B4-BE49-F238E27FC236}">
                <a16:creationId xmlns:a16="http://schemas.microsoft.com/office/drawing/2014/main" id="{88159924-FDA3-448C-8010-DBEF3EB85746}"/>
              </a:ext>
            </a:extLst>
          </p:cNvPr>
          <p:cNvSpPr/>
          <p:nvPr userDrawn="1"/>
        </p:nvSpPr>
        <p:spPr bwMode="gray">
          <a:xfrm rot="10800000" flipH="1">
            <a:off x="11648956" y="3880557"/>
            <a:ext cx="2571" cy="1286"/>
          </a:xfrm>
          <a:custGeom>
            <a:avLst/>
            <a:gdLst>
              <a:gd name="connsiteX0" fmla="*/ 1285 w 2571"/>
              <a:gd name="connsiteY0" fmla="*/ 1286 h 1286"/>
              <a:gd name="connsiteX1" fmla="*/ 2571 w 2571"/>
              <a:gd name="connsiteY1" fmla="*/ 0 h 1286"/>
              <a:gd name="connsiteX2" fmla="*/ 0 w 2571"/>
              <a:gd name="connsiteY2" fmla="*/ 0 h 1286"/>
              <a:gd name="connsiteX3" fmla="*/ 0 w 2571"/>
              <a:gd name="connsiteY3" fmla="*/ 1 h 1286"/>
              <a:gd name="connsiteX4" fmla="*/ 1285 w 2571"/>
              <a:gd name="connsiteY4" fmla="*/ 1286 h 1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71" h="1286">
                <a:moveTo>
                  <a:pt x="1285" y="1286"/>
                </a:moveTo>
                <a:lnTo>
                  <a:pt x="2571" y="0"/>
                </a:lnTo>
                <a:lnTo>
                  <a:pt x="0" y="0"/>
                </a:lnTo>
                <a:lnTo>
                  <a:pt x="0" y="1"/>
                </a:lnTo>
                <a:lnTo>
                  <a:pt x="1285" y="1286"/>
                </a:lnTo>
                <a:close/>
              </a:path>
            </a:pathLst>
          </a:custGeom>
          <a:solidFill>
            <a:sysClr val="window" lastClr="FFFFFF">
              <a:alpha val="1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17" name="Freeform: Shape 216">
            <a:extLst>
              <a:ext uri="{FF2B5EF4-FFF2-40B4-BE49-F238E27FC236}">
                <a16:creationId xmlns:a16="http://schemas.microsoft.com/office/drawing/2014/main" id="{969C33E1-B136-43CD-AE39-A5CBB8735844}"/>
              </a:ext>
            </a:extLst>
          </p:cNvPr>
          <p:cNvSpPr/>
          <p:nvPr userDrawn="1"/>
        </p:nvSpPr>
        <p:spPr bwMode="gray">
          <a:xfrm rot="10800000" flipH="1">
            <a:off x="11651526" y="3881843"/>
            <a:ext cx="543648" cy="543648"/>
          </a:xfrm>
          <a:custGeom>
            <a:avLst/>
            <a:gdLst>
              <a:gd name="connsiteX0" fmla="*/ 0 w 543648"/>
              <a:gd name="connsiteY0" fmla="*/ 543648 h 543648"/>
              <a:gd name="connsiteX1" fmla="*/ 543648 w 543648"/>
              <a:gd name="connsiteY1" fmla="*/ 543648 h 543648"/>
              <a:gd name="connsiteX2" fmla="*/ 543648 w 543648"/>
              <a:gd name="connsiteY2" fmla="*/ 0 h 543648"/>
              <a:gd name="connsiteX3" fmla="*/ 0 w 543648"/>
              <a:gd name="connsiteY3" fmla="*/ 543648 h 543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3648" h="543648">
                <a:moveTo>
                  <a:pt x="0" y="543648"/>
                </a:moveTo>
                <a:lnTo>
                  <a:pt x="543648" y="543648"/>
                </a:lnTo>
                <a:lnTo>
                  <a:pt x="543648" y="0"/>
                </a:lnTo>
                <a:lnTo>
                  <a:pt x="0" y="543648"/>
                </a:lnTo>
                <a:close/>
              </a:path>
            </a:pathLst>
          </a:custGeom>
          <a:solidFill>
            <a:sysClr val="window" lastClr="FFFFFF">
              <a:alpha val="1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14" name="Freeform: Shape 213">
            <a:extLst>
              <a:ext uri="{FF2B5EF4-FFF2-40B4-BE49-F238E27FC236}">
                <a16:creationId xmlns:a16="http://schemas.microsoft.com/office/drawing/2014/main" id="{C90144CD-CCF9-4EFE-84E7-014729DB2848}"/>
              </a:ext>
            </a:extLst>
          </p:cNvPr>
          <p:cNvSpPr/>
          <p:nvPr userDrawn="1"/>
        </p:nvSpPr>
        <p:spPr bwMode="gray">
          <a:xfrm rot="10800000" flipH="1">
            <a:off x="11648954" y="1942027"/>
            <a:ext cx="546220" cy="971203"/>
          </a:xfrm>
          <a:custGeom>
            <a:avLst/>
            <a:gdLst>
              <a:gd name="connsiteX0" fmla="*/ 0 w 546220"/>
              <a:gd name="connsiteY0" fmla="*/ 971203 h 971203"/>
              <a:gd name="connsiteX1" fmla="*/ 546220 w 546220"/>
              <a:gd name="connsiteY1" fmla="*/ 971203 h 971203"/>
              <a:gd name="connsiteX2" fmla="*/ 546220 w 546220"/>
              <a:gd name="connsiteY2" fmla="*/ 546220 h 971203"/>
              <a:gd name="connsiteX3" fmla="*/ 0 w 546220"/>
              <a:gd name="connsiteY3" fmla="*/ 0 h 971203"/>
              <a:gd name="connsiteX4" fmla="*/ 0 w 546220"/>
              <a:gd name="connsiteY4" fmla="*/ 971203 h 971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6220" h="971203">
                <a:moveTo>
                  <a:pt x="0" y="971203"/>
                </a:moveTo>
                <a:lnTo>
                  <a:pt x="546220" y="971203"/>
                </a:lnTo>
                <a:lnTo>
                  <a:pt x="546220" y="546220"/>
                </a:lnTo>
                <a:lnTo>
                  <a:pt x="0" y="0"/>
                </a:lnTo>
                <a:lnTo>
                  <a:pt x="0" y="971203"/>
                </a:lnTo>
                <a:close/>
              </a:path>
            </a:pathLst>
          </a:custGeom>
          <a:solidFill>
            <a:sysClr val="window" lastClr="FFFFFF">
              <a:alpha val="1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13" name="Freeform: Shape 212">
            <a:extLst>
              <a:ext uri="{FF2B5EF4-FFF2-40B4-BE49-F238E27FC236}">
                <a16:creationId xmlns:a16="http://schemas.microsoft.com/office/drawing/2014/main" id="{4B31D812-5C48-4B80-8E11-C181C38366FA}"/>
              </a:ext>
            </a:extLst>
          </p:cNvPr>
          <p:cNvSpPr/>
          <p:nvPr userDrawn="1"/>
        </p:nvSpPr>
        <p:spPr bwMode="gray">
          <a:xfrm rot="10800000" flipH="1">
            <a:off x="11650240" y="3335623"/>
            <a:ext cx="544934" cy="546220"/>
          </a:xfrm>
          <a:custGeom>
            <a:avLst/>
            <a:gdLst>
              <a:gd name="connsiteX0" fmla="*/ 544934 w 544934"/>
              <a:gd name="connsiteY0" fmla="*/ 546220 h 546220"/>
              <a:gd name="connsiteX1" fmla="*/ 544934 w 544934"/>
              <a:gd name="connsiteY1" fmla="*/ 0 h 546220"/>
              <a:gd name="connsiteX2" fmla="*/ 1286 w 544934"/>
              <a:gd name="connsiteY2" fmla="*/ 0 h 546220"/>
              <a:gd name="connsiteX3" fmla="*/ 0 w 544934"/>
              <a:gd name="connsiteY3" fmla="*/ 1286 h 546220"/>
              <a:gd name="connsiteX4" fmla="*/ 544934 w 544934"/>
              <a:gd name="connsiteY4" fmla="*/ 546220 h 546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4934" h="546220">
                <a:moveTo>
                  <a:pt x="544934" y="546220"/>
                </a:moveTo>
                <a:lnTo>
                  <a:pt x="544934" y="0"/>
                </a:lnTo>
                <a:lnTo>
                  <a:pt x="1286" y="0"/>
                </a:lnTo>
                <a:lnTo>
                  <a:pt x="0" y="1286"/>
                </a:lnTo>
                <a:lnTo>
                  <a:pt x="544934" y="546220"/>
                </a:lnTo>
                <a:close/>
              </a:path>
            </a:pathLst>
          </a:custGeom>
          <a:solidFill>
            <a:sysClr val="window" lastClr="FFFFFF">
              <a:alpha val="1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12" name="Freeform: Shape 211">
            <a:extLst>
              <a:ext uri="{FF2B5EF4-FFF2-40B4-BE49-F238E27FC236}">
                <a16:creationId xmlns:a16="http://schemas.microsoft.com/office/drawing/2014/main" id="{A9F0B558-8DF2-447D-B052-3931855F11FC}"/>
              </a:ext>
            </a:extLst>
          </p:cNvPr>
          <p:cNvSpPr/>
          <p:nvPr userDrawn="1"/>
        </p:nvSpPr>
        <p:spPr bwMode="gray">
          <a:xfrm rot="10800000" flipH="1">
            <a:off x="11648956" y="3879272"/>
            <a:ext cx="1285" cy="2570"/>
          </a:xfrm>
          <a:custGeom>
            <a:avLst/>
            <a:gdLst>
              <a:gd name="connsiteX0" fmla="*/ 0 w 1285"/>
              <a:gd name="connsiteY0" fmla="*/ 2570 h 2570"/>
              <a:gd name="connsiteX1" fmla="*/ 1285 w 1285"/>
              <a:gd name="connsiteY1" fmla="*/ 1285 h 2570"/>
              <a:gd name="connsiteX2" fmla="*/ 0 w 1285"/>
              <a:gd name="connsiteY2" fmla="*/ 0 h 2570"/>
              <a:gd name="connsiteX3" fmla="*/ 0 w 1285"/>
              <a:gd name="connsiteY3" fmla="*/ 2570 h 2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5" h="2570">
                <a:moveTo>
                  <a:pt x="0" y="2570"/>
                </a:moveTo>
                <a:lnTo>
                  <a:pt x="1285" y="1285"/>
                </a:lnTo>
                <a:lnTo>
                  <a:pt x="0" y="0"/>
                </a:lnTo>
                <a:lnTo>
                  <a:pt x="0" y="2570"/>
                </a:lnTo>
                <a:close/>
              </a:path>
            </a:pathLst>
          </a:custGeom>
          <a:solidFill>
            <a:sysClr val="window" lastClr="FFFFFF">
              <a:alpha val="1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11" name="Freeform: Shape 210">
            <a:extLst>
              <a:ext uri="{FF2B5EF4-FFF2-40B4-BE49-F238E27FC236}">
                <a16:creationId xmlns:a16="http://schemas.microsoft.com/office/drawing/2014/main" id="{DCA9266A-3540-4755-B797-3A415AFFB846}"/>
              </a:ext>
            </a:extLst>
          </p:cNvPr>
          <p:cNvSpPr/>
          <p:nvPr userDrawn="1"/>
        </p:nvSpPr>
        <p:spPr bwMode="gray">
          <a:xfrm rot="10800000" flipH="1">
            <a:off x="11648956" y="3881843"/>
            <a:ext cx="546219" cy="968632"/>
          </a:xfrm>
          <a:custGeom>
            <a:avLst/>
            <a:gdLst>
              <a:gd name="connsiteX0" fmla="*/ 0 w 546219"/>
              <a:gd name="connsiteY0" fmla="*/ 968632 h 968632"/>
              <a:gd name="connsiteX1" fmla="*/ 2571 w 546219"/>
              <a:gd name="connsiteY1" fmla="*/ 968632 h 968632"/>
              <a:gd name="connsiteX2" fmla="*/ 546219 w 546219"/>
              <a:gd name="connsiteY2" fmla="*/ 424984 h 968632"/>
              <a:gd name="connsiteX3" fmla="*/ 546219 w 546219"/>
              <a:gd name="connsiteY3" fmla="*/ 0 h 968632"/>
              <a:gd name="connsiteX4" fmla="*/ 0 w 546219"/>
              <a:gd name="connsiteY4" fmla="*/ 0 h 968632"/>
              <a:gd name="connsiteX5" fmla="*/ 0 w 546219"/>
              <a:gd name="connsiteY5" fmla="*/ 968632 h 96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6219" h="968632">
                <a:moveTo>
                  <a:pt x="0" y="968632"/>
                </a:moveTo>
                <a:lnTo>
                  <a:pt x="2571" y="968632"/>
                </a:lnTo>
                <a:lnTo>
                  <a:pt x="546219" y="424984"/>
                </a:lnTo>
                <a:lnTo>
                  <a:pt x="546219" y="0"/>
                </a:lnTo>
                <a:lnTo>
                  <a:pt x="0" y="0"/>
                </a:lnTo>
                <a:lnTo>
                  <a:pt x="0" y="968632"/>
                </a:lnTo>
                <a:close/>
              </a:path>
            </a:pathLst>
          </a:custGeom>
          <a:solidFill>
            <a:sysClr val="window" lastClr="FFFFFF">
              <a:alpha val="1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929" name="Right Triangle 1928">
            <a:extLst>
              <a:ext uri="{FF2B5EF4-FFF2-40B4-BE49-F238E27FC236}">
                <a16:creationId xmlns:a16="http://schemas.microsoft.com/office/drawing/2014/main" id="{1A17EDC8-CE1B-4CD2-8335-693D7D36208D}"/>
              </a:ext>
            </a:extLst>
          </p:cNvPr>
          <p:cNvSpPr/>
          <p:nvPr/>
        </p:nvSpPr>
        <p:spPr bwMode="gray">
          <a:xfrm flipV="1">
            <a:off x="10677301" y="3879273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930" name="Right Triangle 1929">
            <a:extLst>
              <a:ext uri="{FF2B5EF4-FFF2-40B4-BE49-F238E27FC236}">
                <a16:creationId xmlns:a16="http://schemas.microsoft.com/office/drawing/2014/main" id="{32211C5B-F93E-46B8-91F9-81B3CC430F4A}"/>
              </a:ext>
            </a:extLst>
          </p:cNvPr>
          <p:cNvSpPr/>
          <p:nvPr/>
        </p:nvSpPr>
        <p:spPr bwMode="gray">
          <a:xfrm rot="10800000" flipV="1">
            <a:off x="10677302" y="3879273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932" name="Right Triangle 1931">
            <a:extLst>
              <a:ext uri="{FF2B5EF4-FFF2-40B4-BE49-F238E27FC236}">
                <a16:creationId xmlns:a16="http://schemas.microsoft.com/office/drawing/2014/main" id="{C354B561-AC71-4339-9C52-AF1DD5D8E84E}"/>
              </a:ext>
            </a:extLst>
          </p:cNvPr>
          <p:cNvSpPr/>
          <p:nvPr/>
        </p:nvSpPr>
        <p:spPr bwMode="gray">
          <a:xfrm>
            <a:off x="10677301" y="2910641"/>
            <a:ext cx="971203" cy="971203"/>
          </a:xfrm>
          <a:prstGeom prst="rtTriangle">
            <a:avLst/>
          </a:prstGeom>
          <a:solidFill>
            <a:sysClr val="window" lastClr="FFFFFF">
              <a:alpha val="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933" name="Right Triangle 1932">
            <a:extLst>
              <a:ext uri="{FF2B5EF4-FFF2-40B4-BE49-F238E27FC236}">
                <a16:creationId xmlns:a16="http://schemas.microsoft.com/office/drawing/2014/main" id="{F5BEC7E4-9BF3-4726-9719-B4AD64A02B4E}"/>
              </a:ext>
            </a:extLst>
          </p:cNvPr>
          <p:cNvSpPr/>
          <p:nvPr/>
        </p:nvSpPr>
        <p:spPr bwMode="gray">
          <a:xfrm rot="10800000">
            <a:off x="10677301" y="2910641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935" name="Right Triangle 1934">
            <a:extLst>
              <a:ext uri="{FF2B5EF4-FFF2-40B4-BE49-F238E27FC236}">
                <a16:creationId xmlns:a16="http://schemas.microsoft.com/office/drawing/2014/main" id="{DE653FB1-2AF9-4CE6-A301-ED6C510FA426}"/>
              </a:ext>
            </a:extLst>
          </p:cNvPr>
          <p:cNvSpPr/>
          <p:nvPr/>
        </p:nvSpPr>
        <p:spPr bwMode="gray">
          <a:xfrm>
            <a:off x="10677301" y="1942027"/>
            <a:ext cx="971203" cy="971203"/>
          </a:xfrm>
          <a:prstGeom prst="rtTriangle">
            <a:avLst/>
          </a:prstGeom>
          <a:solidFill>
            <a:sysClr val="window" lastClr="FFFFFF">
              <a:alpha val="1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936" name="Right Triangle 1935">
            <a:extLst>
              <a:ext uri="{FF2B5EF4-FFF2-40B4-BE49-F238E27FC236}">
                <a16:creationId xmlns:a16="http://schemas.microsoft.com/office/drawing/2014/main" id="{F1410CEB-F7C1-4F72-A067-D9EA57311881}"/>
              </a:ext>
            </a:extLst>
          </p:cNvPr>
          <p:cNvSpPr/>
          <p:nvPr/>
        </p:nvSpPr>
        <p:spPr bwMode="gray">
          <a:xfrm rot="10800000">
            <a:off x="10677301" y="1942027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940" name="Right Triangle 1939">
            <a:extLst>
              <a:ext uri="{FF2B5EF4-FFF2-40B4-BE49-F238E27FC236}">
                <a16:creationId xmlns:a16="http://schemas.microsoft.com/office/drawing/2014/main" id="{7D3E491A-0D22-4238-B3A1-3B24622C460F}"/>
              </a:ext>
            </a:extLst>
          </p:cNvPr>
          <p:cNvSpPr/>
          <p:nvPr/>
        </p:nvSpPr>
        <p:spPr bwMode="gray">
          <a:xfrm flipV="1">
            <a:off x="4852550" y="3879273"/>
            <a:ext cx="971203" cy="971203"/>
          </a:xfrm>
          <a:prstGeom prst="rtTriangle">
            <a:avLst/>
          </a:prstGeom>
          <a:solidFill>
            <a:sysClr val="window" lastClr="FFFFFF">
              <a:alpha val="22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941" name="Right Triangle 1940">
            <a:extLst>
              <a:ext uri="{FF2B5EF4-FFF2-40B4-BE49-F238E27FC236}">
                <a16:creationId xmlns:a16="http://schemas.microsoft.com/office/drawing/2014/main" id="{3375337F-16F5-42A7-9F6E-F6C29C0A1F13}"/>
              </a:ext>
            </a:extLst>
          </p:cNvPr>
          <p:cNvSpPr/>
          <p:nvPr/>
        </p:nvSpPr>
        <p:spPr bwMode="gray">
          <a:xfrm rot="10800000" flipV="1">
            <a:off x="4852551" y="3879273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944" name="Right Triangle 1943">
            <a:extLst>
              <a:ext uri="{FF2B5EF4-FFF2-40B4-BE49-F238E27FC236}">
                <a16:creationId xmlns:a16="http://schemas.microsoft.com/office/drawing/2014/main" id="{3BF4CE44-35C7-4950-9407-D01B1056BDA9}"/>
              </a:ext>
            </a:extLst>
          </p:cNvPr>
          <p:cNvSpPr/>
          <p:nvPr/>
        </p:nvSpPr>
        <p:spPr bwMode="gray">
          <a:xfrm>
            <a:off x="4852550" y="2910641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945" name="Right Triangle 1944">
            <a:extLst>
              <a:ext uri="{FF2B5EF4-FFF2-40B4-BE49-F238E27FC236}">
                <a16:creationId xmlns:a16="http://schemas.microsoft.com/office/drawing/2014/main" id="{88C4A149-5042-458D-861D-516DF9C62184}"/>
              </a:ext>
            </a:extLst>
          </p:cNvPr>
          <p:cNvSpPr/>
          <p:nvPr/>
        </p:nvSpPr>
        <p:spPr bwMode="gray">
          <a:xfrm rot="10800000">
            <a:off x="4852551" y="2910641"/>
            <a:ext cx="971203" cy="971203"/>
          </a:xfrm>
          <a:prstGeom prst="rtTriangle">
            <a:avLst/>
          </a:prstGeom>
          <a:solidFill>
            <a:sysClr val="window" lastClr="FFFFFF">
              <a:alpha val="1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948" name="Right Triangle 1947">
            <a:extLst>
              <a:ext uri="{FF2B5EF4-FFF2-40B4-BE49-F238E27FC236}">
                <a16:creationId xmlns:a16="http://schemas.microsoft.com/office/drawing/2014/main" id="{B1E84913-8781-4BF2-A9B8-3F93C2ED5B44}"/>
              </a:ext>
            </a:extLst>
          </p:cNvPr>
          <p:cNvSpPr/>
          <p:nvPr/>
        </p:nvSpPr>
        <p:spPr bwMode="gray">
          <a:xfrm>
            <a:off x="4852550" y="1935283"/>
            <a:ext cx="971203" cy="971203"/>
          </a:xfrm>
          <a:prstGeom prst="rtTriangle">
            <a:avLst/>
          </a:prstGeom>
          <a:solidFill>
            <a:sysClr val="window" lastClr="FFFFFF">
              <a:alpha val="7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949" name="Right Triangle 1948">
            <a:extLst>
              <a:ext uri="{FF2B5EF4-FFF2-40B4-BE49-F238E27FC236}">
                <a16:creationId xmlns:a16="http://schemas.microsoft.com/office/drawing/2014/main" id="{92238CB4-814A-4247-9BA6-25C7C4F20C40}"/>
              </a:ext>
            </a:extLst>
          </p:cNvPr>
          <p:cNvSpPr/>
          <p:nvPr/>
        </p:nvSpPr>
        <p:spPr bwMode="gray">
          <a:xfrm rot="10800000">
            <a:off x="4852551" y="1942027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954" name="Right Triangle 1953">
            <a:extLst>
              <a:ext uri="{FF2B5EF4-FFF2-40B4-BE49-F238E27FC236}">
                <a16:creationId xmlns:a16="http://schemas.microsoft.com/office/drawing/2014/main" id="{F97D4B2A-624C-4F0B-A240-99FAF3ED0363}"/>
              </a:ext>
            </a:extLst>
          </p:cNvPr>
          <p:cNvSpPr/>
          <p:nvPr/>
        </p:nvSpPr>
        <p:spPr bwMode="gray">
          <a:xfrm flipH="1" flipV="1">
            <a:off x="5820710" y="3879273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956" name="Right Triangle 1955">
            <a:extLst>
              <a:ext uri="{FF2B5EF4-FFF2-40B4-BE49-F238E27FC236}">
                <a16:creationId xmlns:a16="http://schemas.microsoft.com/office/drawing/2014/main" id="{08471D48-809B-47B7-ADF7-31302F343639}"/>
              </a:ext>
            </a:extLst>
          </p:cNvPr>
          <p:cNvSpPr/>
          <p:nvPr/>
        </p:nvSpPr>
        <p:spPr bwMode="gray">
          <a:xfrm flipH="1">
            <a:off x="5820710" y="2910641"/>
            <a:ext cx="971203" cy="971203"/>
          </a:xfrm>
          <a:prstGeom prst="rtTriangle">
            <a:avLst/>
          </a:prstGeom>
          <a:solidFill>
            <a:sysClr val="window" lastClr="FFFFFF">
              <a:alpha val="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957" name="Right Triangle 1956">
            <a:extLst>
              <a:ext uri="{FF2B5EF4-FFF2-40B4-BE49-F238E27FC236}">
                <a16:creationId xmlns:a16="http://schemas.microsoft.com/office/drawing/2014/main" id="{5FBBD2AD-7E7A-4AF8-ADE7-5917EB76A144}"/>
              </a:ext>
            </a:extLst>
          </p:cNvPr>
          <p:cNvSpPr/>
          <p:nvPr/>
        </p:nvSpPr>
        <p:spPr bwMode="gray">
          <a:xfrm rot="10800000" flipH="1">
            <a:off x="5820710" y="2910641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959" name="Right Triangle 1958">
            <a:extLst>
              <a:ext uri="{FF2B5EF4-FFF2-40B4-BE49-F238E27FC236}">
                <a16:creationId xmlns:a16="http://schemas.microsoft.com/office/drawing/2014/main" id="{221563F9-8BA0-454A-A09A-8E732A94465F}"/>
              </a:ext>
            </a:extLst>
          </p:cNvPr>
          <p:cNvSpPr/>
          <p:nvPr/>
        </p:nvSpPr>
        <p:spPr bwMode="gray">
          <a:xfrm flipH="1">
            <a:off x="5820710" y="1942027"/>
            <a:ext cx="971203" cy="971203"/>
          </a:xfrm>
          <a:prstGeom prst="rtTriangle">
            <a:avLst/>
          </a:prstGeom>
          <a:solidFill>
            <a:sysClr val="window" lastClr="FFFFFF">
              <a:alpha val="2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960" name="Right Triangle 1959">
            <a:extLst>
              <a:ext uri="{FF2B5EF4-FFF2-40B4-BE49-F238E27FC236}">
                <a16:creationId xmlns:a16="http://schemas.microsoft.com/office/drawing/2014/main" id="{8F694D62-B3D5-45BE-8E68-322292921C60}"/>
              </a:ext>
            </a:extLst>
          </p:cNvPr>
          <p:cNvSpPr/>
          <p:nvPr/>
        </p:nvSpPr>
        <p:spPr bwMode="gray">
          <a:xfrm rot="10800000" flipH="1">
            <a:off x="5820711" y="1942027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695" name="Rectangle 1694">
            <a:extLst>
              <a:ext uri="{FF2B5EF4-FFF2-40B4-BE49-F238E27FC236}">
                <a16:creationId xmlns:a16="http://schemas.microsoft.com/office/drawing/2014/main" id="{CF0B000B-1602-4E1A-8914-3360980A796A}"/>
              </a:ext>
            </a:extLst>
          </p:cNvPr>
          <p:cNvSpPr/>
          <p:nvPr/>
        </p:nvSpPr>
        <p:spPr bwMode="gray">
          <a:xfrm>
            <a:off x="2907" y="1942027"/>
            <a:ext cx="4849643" cy="2908450"/>
          </a:xfrm>
          <a:prstGeom prst="rect">
            <a:avLst/>
          </a:prstGeom>
          <a:solidFill>
            <a:srgbClr val="C6C6C8">
              <a:lumMod val="40000"/>
              <a:lumOff val="60000"/>
            </a:srgb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</a:endParaRPr>
          </a:p>
        </p:txBody>
      </p:sp>
      <p:sp>
        <p:nvSpPr>
          <p:cNvPr id="1698" name="Right Triangle 1697">
            <a:extLst>
              <a:ext uri="{FF2B5EF4-FFF2-40B4-BE49-F238E27FC236}">
                <a16:creationId xmlns:a16="http://schemas.microsoft.com/office/drawing/2014/main" id="{8A967AB6-1A35-4BA9-B02C-1987FF6DF036}"/>
              </a:ext>
            </a:extLst>
          </p:cNvPr>
          <p:cNvSpPr/>
          <p:nvPr/>
        </p:nvSpPr>
        <p:spPr bwMode="gray">
          <a:xfrm flipV="1">
            <a:off x="1942393" y="3879273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701" name="Right Triangle 1700">
            <a:extLst>
              <a:ext uri="{FF2B5EF4-FFF2-40B4-BE49-F238E27FC236}">
                <a16:creationId xmlns:a16="http://schemas.microsoft.com/office/drawing/2014/main" id="{65BEB17A-3527-47DA-B83A-44D0DE236CCA}"/>
              </a:ext>
            </a:extLst>
          </p:cNvPr>
          <p:cNvSpPr/>
          <p:nvPr/>
        </p:nvSpPr>
        <p:spPr bwMode="gray">
          <a:xfrm>
            <a:off x="1942393" y="2910641"/>
            <a:ext cx="971203" cy="971203"/>
          </a:xfrm>
          <a:prstGeom prst="rtTriangle">
            <a:avLst/>
          </a:prstGeom>
          <a:solidFill>
            <a:sysClr val="window" lastClr="FFFFFF">
              <a:alpha val="8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703" name="Right Triangle 1702">
            <a:extLst>
              <a:ext uri="{FF2B5EF4-FFF2-40B4-BE49-F238E27FC236}">
                <a16:creationId xmlns:a16="http://schemas.microsoft.com/office/drawing/2014/main" id="{075412DE-7A4B-4274-B4F3-F3723B393212}"/>
              </a:ext>
            </a:extLst>
          </p:cNvPr>
          <p:cNvSpPr/>
          <p:nvPr/>
        </p:nvSpPr>
        <p:spPr bwMode="gray">
          <a:xfrm>
            <a:off x="1942393" y="1942027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704" name="Right Triangle 1703">
            <a:extLst>
              <a:ext uri="{FF2B5EF4-FFF2-40B4-BE49-F238E27FC236}">
                <a16:creationId xmlns:a16="http://schemas.microsoft.com/office/drawing/2014/main" id="{94D95818-DDBE-4E10-B3B5-517E8DB9AD54}"/>
              </a:ext>
            </a:extLst>
          </p:cNvPr>
          <p:cNvSpPr/>
          <p:nvPr/>
        </p:nvSpPr>
        <p:spPr bwMode="gray">
          <a:xfrm rot="10800000">
            <a:off x="1942394" y="1942027"/>
            <a:ext cx="971203" cy="971203"/>
          </a:xfrm>
          <a:prstGeom prst="rtTriangle">
            <a:avLst/>
          </a:prstGeom>
          <a:solidFill>
            <a:sysClr val="window" lastClr="FFFFFF">
              <a:alpha val="1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708" name="Right Triangle 1707">
            <a:extLst>
              <a:ext uri="{FF2B5EF4-FFF2-40B4-BE49-F238E27FC236}">
                <a16:creationId xmlns:a16="http://schemas.microsoft.com/office/drawing/2014/main" id="{B48F1ECF-5DCA-4DD5-ABA6-B080228C92B6}"/>
              </a:ext>
            </a:extLst>
          </p:cNvPr>
          <p:cNvSpPr/>
          <p:nvPr/>
        </p:nvSpPr>
        <p:spPr bwMode="gray">
          <a:xfrm flipH="1" flipV="1">
            <a:off x="2913596" y="3879273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709" name="Right Triangle 1708">
            <a:extLst>
              <a:ext uri="{FF2B5EF4-FFF2-40B4-BE49-F238E27FC236}">
                <a16:creationId xmlns:a16="http://schemas.microsoft.com/office/drawing/2014/main" id="{5C85BD51-83F7-4323-B529-4720D347A7F1}"/>
              </a:ext>
            </a:extLst>
          </p:cNvPr>
          <p:cNvSpPr/>
          <p:nvPr/>
        </p:nvSpPr>
        <p:spPr bwMode="gray">
          <a:xfrm rot="10800000" flipH="1" flipV="1">
            <a:off x="2913597" y="3879273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711" name="Right Triangle 1710">
            <a:extLst>
              <a:ext uri="{FF2B5EF4-FFF2-40B4-BE49-F238E27FC236}">
                <a16:creationId xmlns:a16="http://schemas.microsoft.com/office/drawing/2014/main" id="{8F90C316-3E5C-4804-9F3A-269CB3F78CC7}"/>
              </a:ext>
            </a:extLst>
          </p:cNvPr>
          <p:cNvSpPr/>
          <p:nvPr/>
        </p:nvSpPr>
        <p:spPr bwMode="gray">
          <a:xfrm flipH="1">
            <a:off x="2913596" y="2910641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712" name="Right Triangle 1711">
            <a:extLst>
              <a:ext uri="{FF2B5EF4-FFF2-40B4-BE49-F238E27FC236}">
                <a16:creationId xmlns:a16="http://schemas.microsoft.com/office/drawing/2014/main" id="{AD24879C-6330-40AC-B990-9E00C001F11C}"/>
              </a:ext>
            </a:extLst>
          </p:cNvPr>
          <p:cNvSpPr/>
          <p:nvPr/>
        </p:nvSpPr>
        <p:spPr bwMode="gray">
          <a:xfrm rot="10800000" flipH="1">
            <a:off x="2913597" y="2910641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715" name="Right Triangle 1714">
            <a:extLst>
              <a:ext uri="{FF2B5EF4-FFF2-40B4-BE49-F238E27FC236}">
                <a16:creationId xmlns:a16="http://schemas.microsoft.com/office/drawing/2014/main" id="{B3C2894D-717C-4C61-9CF6-EAA63EBFD4F8}"/>
              </a:ext>
            </a:extLst>
          </p:cNvPr>
          <p:cNvSpPr/>
          <p:nvPr/>
        </p:nvSpPr>
        <p:spPr bwMode="gray">
          <a:xfrm flipH="1">
            <a:off x="2913596" y="1942027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716" name="Right Triangle 1715">
            <a:extLst>
              <a:ext uri="{FF2B5EF4-FFF2-40B4-BE49-F238E27FC236}">
                <a16:creationId xmlns:a16="http://schemas.microsoft.com/office/drawing/2014/main" id="{F9464778-02DF-4573-9DBF-1E10BCA9673E}"/>
              </a:ext>
            </a:extLst>
          </p:cNvPr>
          <p:cNvSpPr/>
          <p:nvPr/>
        </p:nvSpPr>
        <p:spPr bwMode="gray">
          <a:xfrm rot="10800000" flipH="1">
            <a:off x="2913597" y="1942027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721" name="Right Triangle 1720">
            <a:extLst>
              <a:ext uri="{FF2B5EF4-FFF2-40B4-BE49-F238E27FC236}">
                <a16:creationId xmlns:a16="http://schemas.microsoft.com/office/drawing/2014/main" id="{C7EA8E37-7EEC-4358-8695-4EC9D0C5BA34}"/>
              </a:ext>
            </a:extLst>
          </p:cNvPr>
          <p:cNvSpPr/>
          <p:nvPr/>
        </p:nvSpPr>
        <p:spPr bwMode="gray">
          <a:xfrm flipV="1">
            <a:off x="3884799" y="3879273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724" name="Right Triangle 1723">
            <a:extLst>
              <a:ext uri="{FF2B5EF4-FFF2-40B4-BE49-F238E27FC236}">
                <a16:creationId xmlns:a16="http://schemas.microsoft.com/office/drawing/2014/main" id="{60949105-9A34-4BC1-9978-C6B2FFBF0256}"/>
              </a:ext>
            </a:extLst>
          </p:cNvPr>
          <p:cNvSpPr/>
          <p:nvPr/>
        </p:nvSpPr>
        <p:spPr bwMode="gray">
          <a:xfrm>
            <a:off x="3884799" y="2910641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725" name="Right Triangle 1724">
            <a:extLst>
              <a:ext uri="{FF2B5EF4-FFF2-40B4-BE49-F238E27FC236}">
                <a16:creationId xmlns:a16="http://schemas.microsoft.com/office/drawing/2014/main" id="{547950FC-DFEB-4A82-9A35-B44D1EE3CE1D}"/>
              </a:ext>
            </a:extLst>
          </p:cNvPr>
          <p:cNvSpPr/>
          <p:nvPr/>
        </p:nvSpPr>
        <p:spPr bwMode="gray">
          <a:xfrm rot="10800000">
            <a:off x="3884799" y="2910641"/>
            <a:ext cx="971203" cy="971203"/>
          </a:xfrm>
          <a:prstGeom prst="rtTriangle">
            <a:avLst/>
          </a:prstGeom>
          <a:solidFill>
            <a:sysClr val="window" lastClr="FFFFFF">
              <a:alpha val="9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727" name="Right Triangle 1726">
            <a:extLst>
              <a:ext uri="{FF2B5EF4-FFF2-40B4-BE49-F238E27FC236}">
                <a16:creationId xmlns:a16="http://schemas.microsoft.com/office/drawing/2014/main" id="{5A9B53D1-7AD2-4A7F-B91E-BCC2DC20EA4F}"/>
              </a:ext>
            </a:extLst>
          </p:cNvPr>
          <p:cNvSpPr/>
          <p:nvPr/>
        </p:nvSpPr>
        <p:spPr bwMode="gray">
          <a:xfrm rot="10800000">
            <a:off x="3884799" y="1942027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731" name="Right Triangle 1730">
            <a:extLst>
              <a:ext uri="{FF2B5EF4-FFF2-40B4-BE49-F238E27FC236}">
                <a16:creationId xmlns:a16="http://schemas.microsoft.com/office/drawing/2014/main" id="{01CD94E0-0488-4EC6-A6F3-ADBE8B1F213B}"/>
              </a:ext>
            </a:extLst>
          </p:cNvPr>
          <p:cNvSpPr/>
          <p:nvPr/>
        </p:nvSpPr>
        <p:spPr bwMode="gray">
          <a:xfrm flipV="1">
            <a:off x="2907" y="3879273"/>
            <a:ext cx="971203" cy="971203"/>
          </a:xfrm>
          <a:prstGeom prst="rtTriangle">
            <a:avLst/>
          </a:prstGeom>
          <a:solidFill>
            <a:sysClr val="window" lastClr="FFFFFF">
              <a:alpha val="22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732" name="Right Triangle 1731">
            <a:extLst>
              <a:ext uri="{FF2B5EF4-FFF2-40B4-BE49-F238E27FC236}">
                <a16:creationId xmlns:a16="http://schemas.microsoft.com/office/drawing/2014/main" id="{BFC1ADAC-57C0-402C-9D6C-09B69D1036E0}"/>
              </a:ext>
            </a:extLst>
          </p:cNvPr>
          <p:cNvSpPr/>
          <p:nvPr/>
        </p:nvSpPr>
        <p:spPr bwMode="gray">
          <a:xfrm rot="10800000" flipV="1">
            <a:off x="2908" y="3879273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735" name="Right Triangle 1734">
            <a:extLst>
              <a:ext uri="{FF2B5EF4-FFF2-40B4-BE49-F238E27FC236}">
                <a16:creationId xmlns:a16="http://schemas.microsoft.com/office/drawing/2014/main" id="{62E7957D-308B-4C70-BC13-C5ECACED85B2}"/>
              </a:ext>
            </a:extLst>
          </p:cNvPr>
          <p:cNvSpPr/>
          <p:nvPr/>
        </p:nvSpPr>
        <p:spPr bwMode="gray">
          <a:xfrm>
            <a:off x="2907" y="2910641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736" name="Right Triangle 1735">
            <a:extLst>
              <a:ext uri="{FF2B5EF4-FFF2-40B4-BE49-F238E27FC236}">
                <a16:creationId xmlns:a16="http://schemas.microsoft.com/office/drawing/2014/main" id="{616EC3B2-7AE3-4B29-9B6F-09EC1F376CD5}"/>
              </a:ext>
            </a:extLst>
          </p:cNvPr>
          <p:cNvSpPr/>
          <p:nvPr/>
        </p:nvSpPr>
        <p:spPr bwMode="gray">
          <a:xfrm rot="10800000">
            <a:off x="2908" y="2910641"/>
            <a:ext cx="971203" cy="971203"/>
          </a:xfrm>
          <a:prstGeom prst="rtTriangle">
            <a:avLst/>
          </a:prstGeom>
          <a:solidFill>
            <a:sysClr val="window" lastClr="FFFFFF">
              <a:alpha val="1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739" name="Right Triangle 1738">
            <a:extLst>
              <a:ext uri="{FF2B5EF4-FFF2-40B4-BE49-F238E27FC236}">
                <a16:creationId xmlns:a16="http://schemas.microsoft.com/office/drawing/2014/main" id="{B314C31D-AEF2-4F11-9551-DBA6BB14A6F0}"/>
              </a:ext>
            </a:extLst>
          </p:cNvPr>
          <p:cNvSpPr/>
          <p:nvPr/>
        </p:nvSpPr>
        <p:spPr bwMode="gray">
          <a:xfrm>
            <a:off x="2907" y="1935283"/>
            <a:ext cx="971203" cy="971203"/>
          </a:xfrm>
          <a:prstGeom prst="rtTriangle">
            <a:avLst/>
          </a:prstGeom>
          <a:solidFill>
            <a:sysClr val="window" lastClr="FFFFFF">
              <a:alpha val="7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740" name="Right Triangle 1739">
            <a:extLst>
              <a:ext uri="{FF2B5EF4-FFF2-40B4-BE49-F238E27FC236}">
                <a16:creationId xmlns:a16="http://schemas.microsoft.com/office/drawing/2014/main" id="{62D194F1-0E45-4236-BB06-134026EFBB07}"/>
              </a:ext>
            </a:extLst>
          </p:cNvPr>
          <p:cNvSpPr/>
          <p:nvPr/>
        </p:nvSpPr>
        <p:spPr bwMode="gray">
          <a:xfrm rot="10800000">
            <a:off x="2908" y="1942027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745" name="Right Triangle 1744">
            <a:extLst>
              <a:ext uri="{FF2B5EF4-FFF2-40B4-BE49-F238E27FC236}">
                <a16:creationId xmlns:a16="http://schemas.microsoft.com/office/drawing/2014/main" id="{FEC0DCDF-2BB5-4C71-B14B-D27E85DF2037}"/>
              </a:ext>
            </a:extLst>
          </p:cNvPr>
          <p:cNvSpPr/>
          <p:nvPr/>
        </p:nvSpPr>
        <p:spPr bwMode="gray">
          <a:xfrm flipH="1" flipV="1">
            <a:off x="971067" y="3879273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747" name="Right Triangle 1746">
            <a:extLst>
              <a:ext uri="{FF2B5EF4-FFF2-40B4-BE49-F238E27FC236}">
                <a16:creationId xmlns:a16="http://schemas.microsoft.com/office/drawing/2014/main" id="{123E3930-5F73-4D7E-9814-DB1AB9CAFE29}"/>
              </a:ext>
            </a:extLst>
          </p:cNvPr>
          <p:cNvSpPr/>
          <p:nvPr/>
        </p:nvSpPr>
        <p:spPr bwMode="gray">
          <a:xfrm flipH="1">
            <a:off x="971067" y="2910641"/>
            <a:ext cx="971203" cy="971203"/>
          </a:xfrm>
          <a:prstGeom prst="rtTriangle">
            <a:avLst/>
          </a:prstGeom>
          <a:solidFill>
            <a:sysClr val="window" lastClr="FFFFFF">
              <a:alpha val="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748" name="Right Triangle 1747">
            <a:extLst>
              <a:ext uri="{FF2B5EF4-FFF2-40B4-BE49-F238E27FC236}">
                <a16:creationId xmlns:a16="http://schemas.microsoft.com/office/drawing/2014/main" id="{25BBDDF8-B4A2-44F5-9832-686BBCDD8A8A}"/>
              </a:ext>
            </a:extLst>
          </p:cNvPr>
          <p:cNvSpPr/>
          <p:nvPr/>
        </p:nvSpPr>
        <p:spPr bwMode="gray">
          <a:xfrm rot="10800000" flipH="1">
            <a:off x="971067" y="2910641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750" name="Right Triangle 1749">
            <a:extLst>
              <a:ext uri="{FF2B5EF4-FFF2-40B4-BE49-F238E27FC236}">
                <a16:creationId xmlns:a16="http://schemas.microsoft.com/office/drawing/2014/main" id="{189C5DF1-553A-43D6-B22E-1A2D2577EBF7}"/>
              </a:ext>
            </a:extLst>
          </p:cNvPr>
          <p:cNvSpPr/>
          <p:nvPr/>
        </p:nvSpPr>
        <p:spPr bwMode="gray">
          <a:xfrm flipH="1">
            <a:off x="971067" y="1942027"/>
            <a:ext cx="971203" cy="971203"/>
          </a:xfrm>
          <a:prstGeom prst="rtTriangle">
            <a:avLst/>
          </a:prstGeom>
          <a:solidFill>
            <a:sysClr val="window" lastClr="FFFFFF">
              <a:alpha val="2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751" name="Right Triangle 1750">
            <a:extLst>
              <a:ext uri="{FF2B5EF4-FFF2-40B4-BE49-F238E27FC236}">
                <a16:creationId xmlns:a16="http://schemas.microsoft.com/office/drawing/2014/main" id="{B9253246-D884-404B-86EE-1D175BF07061}"/>
              </a:ext>
            </a:extLst>
          </p:cNvPr>
          <p:cNvSpPr/>
          <p:nvPr/>
        </p:nvSpPr>
        <p:spPr bwMode="gray">
          <a:xfrm rot="10800000" flipH="1">
            <a:off x="971068" y="1942027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756" name="Right Triangle 1755">
            <a:extLst>
              <a:ext uri="{FF2B5EF4-FFF2-40B4-BE49-F238E27FC236}">
                <a16:creationId xmlns:a16="http://schemas.microsoft.com/office/drawing/2014/main" id="{F6B5048F-B969-40B2-A297-03F167D9C592}"/>
              </a:ext>
            </a:extLst>
          </p:cNvPr>
          <p:cNvSpPr/>
          <p:nvPr/>
        </p:nvSpPr>
        <p:spPr bwMode="gray">
          <a:xfrm flipV="1">
            <a:off x="1942393" y="3879273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759" name="Right Triangle 1758">
            <a:extLst>
              <a:ext uri="{FF2B5EF4-FFF2-40B4-BE49-F238E27FC236}">
                <a16:creationId xmlns:a16="http://schemas.microsoft.com/office/drawing/2014/main" id="{76B68CF3-797A-4A0F-95DD-AA15E03B2A61}"/>
              </a:ext>
            </a:extLst>
          </p:cNvPr>
          <p:cNvSpPr/>
          <p:nvPr/>
        </p:nvSpPr>
        <p:spPr bwMode="gray">
          <a:xfrm>
            <a:off x="1942393" y="2910641"/>
            <a:ext cx="971203" cy="971203"/>
          </a:xfrm>
          <a:prstGeom prst="rtTriangle">
            <a:avLst/>
          </a:prstGeom>
          <a:solidFill>
            <a:sysClr val="window" lastClr="FFFFFF">
              <a:alpha val="8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761" name="Right Triangle 1760">
            <a:extLst>
              <a:ext uri="{FF2B5EF4-FFF2-40B4-BE49-F238E27FC236}">
                <a16:creationId xmlns:a16="http://schemas.microsoft.com/office/drawing/2014/main" id="{17359F58-764B-474C-9743-FFAFD928E08E}"/>
              </a:ext>
            </a:extLst>
          </p:cNvPr>
          <p:cNvSpPr/>
          <p:nvPr/>
        </p:nvSpPr>
        <p:spPr bwMode="gray">
          <a:xfrm>
            <a:off x="1942393" y="1942027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762" name="Right Triangle 1761">
            <a:extLst>
              <a:ext uri="{FF2B5EF4-FFF2-40B4-BE49-F238E27FC236}">
                <a16:creationId xmlns:a16="http://schemas.microsoft.com/office/drawing/2014/main" id="{E5066427-10CE-44BA-925E-99D54F680A6A}"/>
              </a:ext>
            </a:extLst>
          </p:cNvPr>
          <p:cNvSpPr/>
          <p:nvPr/>
        </p:nvSpPr>
        <p:spPr bwMode="gray">
          <a:xfrm rot="10800000">
            <a:off x="1942394" y="1942027"/>
            <a:ext cx="971203" cy="971203"/>
          </a:xfrm>
          <a:prstGeom prst="rtTriangle">
            <a:avLst/>
          </a:prstGeom>
          <a:solidFill>
            <a:sysClr val="window" lastClr="FFFFFF">
              <a:alpha val="1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766" name="Right Triangle 1765">
            <a:extLst>
              <a:ext uri="{FF2B5EF4-FFF2-40B4-BE49-F238E27FC236}">
                <a16:creationId xmlns:a16="http://schemas.microsoft.com/office/drawing/2014/main" id="{6E03E546-B9E5-4113-896A-6831698A37F0}"/>
              </a:ext>
            </a:extLst>
          </p:cNvPr>
          <p:cNvSpPr/>
          <p:nvPr/>
        </p:nvSpPr>
        <p:spPr bwMode="gray">
          <a:xfrm flipH="1" flipV="1">
            <a:off x="2913596" y="3879273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767" name="Right Triangle 1766">
            <a:extLst>
              <a:ext uri="{FF2B5EF4-FFF2-40B4-BE49-F238E27FC236}">
                <a16:creationId xmlns:a16="http://schemas.microsoft.com/office/drawing/2014/main" id="{857595F5-5247-4EA2-BF3C-80539311BD58}"/>
              </a:ext>
            </a:extLst>
          </p:cNvPr>
          <p:cNvSpPr/>
          <p:nvPr/>
        </p:nvSpPr>
        <p:spPr bwMode="gray">
          <a:xfrm rot="10800000" flipH="1" flipV="1">
            <a:off x="2913597" y="3879273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769" name="Right Triangle 1768">
            <a:extLst>
              <a:ext uri="{FF2B5EF4-FFF2-40B4-BE49-F238E27FC236}">
                <a16:creationId xmlns:a16="http://schemas.microsoft.com/office/drawing/2014/main" id="{D0280349-4488-4EE2-BF79-03EF7DFA60FF}"/>
              </a:ext>
            </a:extLst>
          </p:cNvPr>
          <p:cNvSpPr/>
          <p:nvPr/>
        </p:nvSpPr>
        <p:spPr bwMode="gray">
          <a:xfrm flipH="1">
            <a:off x="2913596" y="2910641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770" name="Right Triangle 1769">
            <a:extLst>
              <a:ext uri="{FF2B5EF4-FFF2-40B4-BE49-F238E27FC236}">
                <a16:creationId xmlns:a16="http://schemas.microsoft.com/office/drawing/2014/main" id="{AA2239CF-E830-4D23-9B25-93D76A21A76C}"/>
              </a:ext>
            </a:extLst>
          </p:cNvPr>
          <p:cNvSpPr/>
          <p:nvPr/>
        </p:nvSpPr>
        <p:spPr bwMode="gray">
          <a:xfrm rot="10800000" flipH="1">
            <a:off x="2913597" y="2910641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773" name="Right Triangle 1772">
            <a:extLst>
              <a:ext uri="{FF2B5EF4-FFF2-40B4-BE49-F238E27FC236}">
                <a16:creationId xmlns:a16="http://schemas.microsoft.com/office/drawing/2014/main" id="{54587AE8-6E60-4E6A-BDB9-B4DFEAA2CE63}"/>
              </a:ext>
            </a:extLst>
          </p:cNvPr>
          <p:cNvSpPr/>
          <p:nvPr/>
        </p:nvSpPr>
        <p:spPr bwMode="gray">
          <a:xfrm flipH="1">
            <a:off x="2913596" y="1942027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774" name="Right Triangle 1773">
            <a:extLst>
              <a:ext uri="{FF2B5EF4-FFF2-40B4-BE49-F238E27FC236}">
                <a16:creationId xmlns:a16="http://schemas.microsoft.com/office/drawing/2014/main" id="{7A64C8D6-AB8C-4C78-B679-F2D9C7D220DF}"/>
              </a:ext>
            </a:extLst>
          </p:cNvPr>
          <p:cNvSpPr/>
          <p:nvPr/>
        </p:nvSpPr>
        <p:spPr bwMode="gray">
          <a:xfrm rot="10800000" flipH="1">
            <a:off x="2913597" y="1942027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779" name="Right Triangle 1778">
            <a:extLst>
              <a:ext uri="{FF2B5EF4-FFF2-40B4-BE49-F238E27FC236}">
                <a16:creationId xmlns:a16="http://schemas.microsoft.com/office/drawing/2014/main" id="{1DDB0F26-2BB2-4866-B074-B5CD76C31B11}"/>
              </a:ext>
            </a:extLst>
          </p:cNvPr>
          <p:cNvSpPr/>
          <p:nvPr/>
        </p:nvSpPr>
        <p:spPr bwMode="gray">
          <a:xfrm flipV="1">
            <a:off x="3884799" y="3879273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782" name="Right Triangle 1781">
            <a:extLst>
              <a:ext uri="{FF2B5EF4-FFF2-40B4-BE49-F238E27FC236}">
                <a16:creationId xmlns:a16="http://schemas.microsoft.com/office/drawing/2014/main" id="{769AE132-48C2-4C5A-A5F7-A1ECCB830BC1}"/>
              </a:ext>
            </a:extLst>
          </p:cNvPr>
          <p:cNvSpPr/>
          <p:nvPr/>
        </p:nvSpPr>
        <p:spPr bwMode="gray">
          <a:xfrm>
            <a:off x="3884799" y="2910641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783" name="Right Triangle 1782">
            <a:extLst>
              <a:ext uri="{FF2B5EF4-FFF2-40B4-BE49-F238E27FC236}">
                <a16:creationId xmlns:a16="http://schemas.microsoft.com/office/drawing/2014/main" id="{CD537BA1-4CA8-4802-B442-3A497050A77A}"/>
              </a:ext>
            </a:extLst>
          </p:cNvPr>
          <p:cNvSpPr/>
          <p:nvPr/>
        </p:nvSpPr>
        <p:spPr bwMode="gray">
          <a:xfrm rot="10800000">
            <a:off x="3884799" y="2910641"/>
            <a:ext cx="971203" cy="971203"/>
          </a:xfrm>
          <a:prstGeom prst="rtTriangle">
            <a:avLst/>
          </a:prstGeom>
          <a:solidFill>
            <a:sysClr val="window" lastClr="FFFFFF">
              <a:alpha val="9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785" name="Right Triangle 1784">
            <a:extLst>
              <a:ext uri="{FF2B5EF4-FFF2-40B4-BE49-F238E27FC236}">
                <a16:creationId xmlns:a16="http://schemas.microsoft.com/office/drawing/2014/main" id="{74BBC111-0FCB-447D-8BCE-12D6000929AE}"/>
              </a:ext>
            </a:extLst>
          </p:cNvPr>
          <p:cNvSpPr/>
          <p:nvPr/>
        </p:nvSpPr>
        <p:spPr bwMode="gray">
          <a:xfrm rot="10800000">
            <a:off x="3884799" y="1942027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789" name="Right Triangle 1788">
            <a:extLst>
              <a:ext uri="{FF2B5EF4-FFF2-40B4-BE49-F238E27FC236}">
                <a16:creationId xmlns:a16="http://schemas.microsoft.com/office/drawing/2014/main" id="{9272D289-2481-49BF-A088-FEB0557CD47D}"/>
              </a:ext>
            </a:extLst>
          </p:cNvPr>
          <p:cNvSpPr/>
          <p:nvPr/>
        </p:nvSpPr>
        <p:spPr bwMode="gray">
          <a:xfrm flipV="1">
            <a:off x="2907" y="3879273"/>
            <a:ext cx="971203" cy="971203"/>
          </a:xfrm>
          <a:prstGeom prst="rtTriangle">
            <a:avLst/>
          </a:prstGeom>
          <a:solidFill>
            <a:sysClr val="window" lastClr="FFFFFF">
              <a:alpha val="22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790" name="Right Triangle 1789">
            <a:extLst>
              <a:ext uri="{FF2B5EF4-FFF2-40B4-BE49-F238E27FC236}">
                <a16:creationId xmlns:a16="http://schemas.microsoft.com/office/drawing/2014/main" id="{CCCBAA00-6234-4A70-A692-0288C1ECF2BB}"/>
              </a:ext>
            </a:extLst>
          </p:cNvPr>
          <p:cNvSpPr/>
          <p:nvPr/>
        </p:nvSpPr>
        <p:spPr bwMode="gray">
          <a:xfrm rot="10800000" flipV="1">
            <a:off x="2908" y="3879273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793" name="Right Triangle 1792">
            <a:extLst>
              <a:ext uri="{FF2B5EF4-FFF2-40B4-BE49-F238E27FC236}">
                <a16:creationId xmlns:a16="http://schemas.microsoft.com/office/drawing/2014/main" id="{4B53498C-718F-44DF-A1DD-ECB0BEB66161}"/>
              </a:ext>
            </a:extLst>
          </p:cNvPr>
          <p:cNvSpPr/>
          <p:nvPr/>
        </p:nvSpPr>
        <p:spPr bwMode="gray">
          <a:xfrm>
            <a:off x="2907" y="2910641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794" name="Right Triangle 1793">
            <a:extLst>
              <a:ext uri="{FF2B5EF4-FFF2-40B4-BE49-F238E27FC236}">
                <a16:creationId xmlns:a16="http://schemas.microsoft.com/office/drawing/2014/main" id="{05BFCB8C-A4F7-4FD5-BA47-6742D02B0A60}"/>
              </a:ext>
            </a:extLst>
          </p:cNvPr>
          <p:cNvSpPr/>
          <p:nvPr/>
        </p:nvSpPr>
        <p:spPr bwMode="gray">
          <a:xfrm rot="10800000">
            <a:off x="2908" y="2910641"/>
            <a:ext cx="971203" cy="971203"/>
          </a:xfrm>
          <a:prstGeom prst="rtTriangle">
            <a:avLst/>
          </a:prstGeom>
          <a:solidFill>
            <a:sysClr val="window" lastClr="FFFFFF">
              <a:alpha val="1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797" name="Right Triangle 1796">
            <a:extLst>
              <a:ext uri="{FF2B5EF4-FFF2-40B4-BE49-F238E27FC236}">
                <a16:creationId xmlns:a16="http://schemas.microsoft.com/office/drawing/2014/main" id="{5ABB911E-D696-46CD-B6F0-1A0F6209E670}"/>
              </a:ext>
            </a:extLst>
          </p:cNvPr>
          <p:cNvSpPr/>
          <p:nvPr/>
        </p:nvSpPr>
        <p:spPr bwMode="gray">
          <a:xfrm>
            <a:off x="2907" y="1935283"/>
            <a:ext cx="971203" cy="971203"/>
          </a:xfrm>
          <a:prstGeom prst="rtTriangle">
            <a:avLst/>
          </a:prstGeom>
          <a:solidFill>
            <a:sysClr val="window" lastClr="FFFFFF">
              <a:alpha val="7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798" name="Right Triangle 1797">
            <a:extLst>
              <a:ext uri="{FF2B5EF4-FFF2-40B4-BE49-F238E27FC236}">
                <a16:creationId xmlns:a16="http://schemas.microsoft.com/office/drawing/2014/main" id="{6F7C8AB5-8662-4AAB-A64E-398621F0E4BD}"/>
              </a:ext>
            </a:extLst>
          </p:cNvPr>
          <p:cNvSpPr/>
          <p:nvPr/>
        </p:nvSpPr>
        <p:spPr bwMode="gray">
          <a:xfrm rot="10800000">
            <a:off x="2908" y="1942027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803" name="Right Triangle 1802">
            <a:extLst>
              <a:ext uri="{FF2B5EF4-FFF2-40B4-BE49-F238E27FC236}">
                <a16:creationId xmlns:a16="http://schemas.microsoft.com/office/drawing/2014/main" id="{2196AC91-ACFA-45CA-B6F6-B55CAA9F13D2}"/>
              </a:ext>
            </a:extLst>
          </p:cNvPr>
          <p:cNvSpPr/>
          <p:nvPr/>
        </p:nvSpPr>
        <p:spPr bwMode="gray">
          <a:xfrm flipH="1" flipV="1">
            <a:off x="971067" y="3879273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805" name="Right Triangle 1804">
            <a:extLst>
              <a:ext uri="{FF2B5EF4-FFF2-40B4-BE49-F238E27FC236}">
                <a16:creationId xmlns:a16="http://schemas.microsoft.com/office/drawing/2014/main" id="{0EA1030F-14D9-4065-889D-D32C1B06D477}"/>
              </a:ext>
            </a:extLst>
          </p:cNvPr>
          <p:cNvSpPr/>
          <p:nvPr/>
        </p:nvSpPr>
        <p:spPr bwMode="gray">
          <a:xfrm flipH="1">
            <a:off x="971067" y="2910641"/>
            <a:ext cx="971203" cy="971203"/>
          </a:xfrm>
          <a:prstGeom prst="rtTriangle">
            <a:avLst/>
          </a:prstGeom>
          <a:solidFill>
            <a:sysClr val="window" lastClr="FFFFFF">
              <a:alpha val="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806" name="Right Triangle 1805">
            <a:extLst>
              <a:ext uri="{FF2B5EF4-FFF2-40B4-BE49-F238E27FC236}">
                <a16:creationId xmlns:a16="http://schemas.microsoft.com/office/drawing/2014/main" id="{AA7759EC-0A95-4E14-BEE5-61F2802E9716}"/>
              </a:ext>
            </a:extLst>
          </p:cNvPr>
          <p:cNvSpPr/>
          <p:nvPr/>
        </p:nvSpPr>
        <p:spPr bwMode="gray">
          <a:xfrm rot="10800000" flipH="1">
            <a:off x="971067" y="2910641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808" name="Right Triangle 1807">
            <a:extLst>
              <a:ext uri="{FF2B5EF4-FFF2-40B4-BE49-F238E27FC236}">
                <a16:creationId xmlns:a16="http://schemas.microsoft.com/office/drawing/2014/main" id="{6A847B2E-2A07-49FF-80A4-73F61376E159}"/>
              </a:ext>
            </a:extLst>
          </p:cNvPr>
          <p:cNvSpPr/>
          <p:nvPr/>
        </p:nvSpPr>
        <p:spPr bwMode="gray">
          <a:xfrm flipH="1">
            <a:off x="971067" y="1942027"/>
            <a:ext cx="971203" cy="971203"/>
          </a:xfrm>
          <a:prstGeom prst="rtTriangle">
            <a:avLst/>
          </a:prstGeom>
          <a:solidFill>
            <a:sysClr val="window" lastClr="FFFFFF">
              <a:alpha val="2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809" name="Right Triangle 1808">
            <a:extLst>
              <a:ext uri="{FF2B5EF4-FFF2-40B4-BE49-F238E27FC236}">
                <a16:creationId xmlns:a16="http://schemas.microsoft.com/office/drawing/2014/main" id="{F58CE748-ED9C-4BC9-868D-E1CACBCE7C84}"/>
              </a:ext>
            </a:extLst>
          </p:cNvPr>
          <p:cNvSpPr/>
          <p:nvPr/>
        </p:nvSpPr>
        <p:spPr bwMode="gray">
          <a:xfrm rot="10800000" flipH="1">
            <a:off x="971068" y="1942027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814" name="Right Triangle 1813">
            <a:extLst>
              <a:ext uri="{FF2B5EF4-FFF2-40B4-BE49-F238E27FC236}">
                <a16:creationId xmlns:a16="http://schemas.microsoft.com/office/drawing/2014/main" id="{E477FBCB-466D-4F31-8562-57F64A3CF561}"/>
              </a:ext>
            </a:extLst>
          </p:cNvPr>
          <p:cNvSpPr/>
          <p:nvPr/>
        </p:nvSpPr>
        <p:spPr bwMode="gray">
          <a:xfrm flipV="1">
            <a:off x="1942393" y="3879273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817" name="Right Triangle 1816">
            <a:extLst>
              <a:ext uri="{FF2B5EF4-FFF2-40B4-BE49-F238E27FC236}">
                <a16:creationId xmlns:a16="http://schemas.microsoft.com/office/drawing/2014/main" id="{1C347526-CD04-4D27-A45C-FC13ABF7297F}"/>
              </a:ext>
            </a:extLst>
          </p:cNvPr>
          <p:cNvSpPr/>
          <p:nvPr/>
        </p:nvSpPr>
        <p:spPr bwMode="gray">
          <a:xfrm>
            <a:off x="1942393" y="2910641"/>
            <a:ext cx="971203" cy="971203"/>
          </a:xfrm>
          <a:prstGeom prst="rtTriangle">
            <a:avLst/>
          </a:prstGeom>
          <a:solidFill>
            <a:sysClr val="window" lastClr="FFFFFF">
              <a:alpha val="8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819" name="Right Triangle 1818">
            <a:extLst>
              <a:ext uri="{FF2B5EF4-FFF2-40B4-BE49-F238E27FC236}">
                <a16:creationId xmlns:a16="http://schemas.microsoft.com/office/drawing/2014/main" id="{3E34EE62-2627-4989-A340-195113F98F1E}"/>
              </a:ext>
            </a:extLst>
          </p:cNvPr>
          <p:cNvSpPr/>
          <p:nvPr/>
        </p:nvSpPr>
        <p:spPr bwMode="gray">
          <a:xfrm>
            <a:off x="1942393" y="1942027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820" name="Right Triangle 1819">
            <a:extLst>
              <a:ext uri="{FF2B5EF4-FFF2-40B4-BE49-F238E27FC236}">
                <a16:creationId xmlns:a16="http://schemas.microsoft.com/office/drawing/2014/main" id="{49A9EB19-5852-48C0-A427-0FD3D711FE41}"/>
              </a:ext>
            </a:extLst>
          </p:cNvPr>
          <p:cNvSpPr/>
          <p:nvPr/>
        </p:nvSpPr>
        <p:spPr bwMode="gray">
          <a:xfrm rot="10800000">
            <a:off x="1942394" y="1942027"/>
            <a:ext cx="971203" cy="971203"/>
          </a:xfrm>
          <a:prstGeom prst="rtTriangle">
            <a:avLst/>
          </a:prstGeom>
          <a:solidFill>
            <a:sysClr val="window" lastClr="FFFFFF">
              <a:alpha val="1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824" name="Right Triangle 1823">
            <a:extLst>
              <a:ext uri="{FF2B5EF4-FFF2-40B4-BE49-F238E27FC236}">
                <a16:creationId xmlns:a16="http://schemas.microsoft.com/office/drawing/2014/main" id="{28898E91-1ED3-42A0-A2C1-BB23FFB24050}"/>
              </a:ext>
            </a:extLst>
          </p:cNvPr>
          <p:cNvSpPr/>
          <p:nvPr/>
        </p:nvSpPr>
        <p:spPr bwMode="gray">
          <a:xfrm flipH="1" flipV="1">
            <a:off x="2913596" y="3879273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825" name="Right Triangle 1824">
            <a:extLst>
              <a:ext uri="{FF2B5EF4-FFF2-40B4-BE49-F238E27FC236}">
                <a16:creationId xmlns:a16="http://schemas.microsoft.com/office/drawing/2014/main" id="{A7550308-52CC-43E1-B8CC-6AE4F6FF95E0}"/>
              </a:ext>
            </a:extLst>
          </p:cNvPr>
          <p:cNvSpPr/>
          <p:nvPr/>
        </p:nvSpPr>
        <p:spPr bwMode="gray">
          <a:xfrm rot="10800000" flipH="1" flipV="1">
            <a:off x="2913597" y="3879273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827" name="Right Triangle 1826">
            <a:extLst>
              <a:ext uri="{FF2B5EF4-FFF2-40B4-BE49-F238E27FC236}">
                <a16:creationId xmlns:a16="http://schemas.microsoft.com/office/drawing/2014/main" id="{0353330B-30EB-46DF-9B4F-7A6AA0264442}"/>
              </a:ext>
            </a:extLst>
          </p:cNvPr>
          <p:cNvSpPr/>
          <p:nvPr/>
        </p:nvSpPr>
        <p:spPr bwMode="gray">
          <a:xfrm flipH="1">
            <a:off x="2913596" y="2910641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828" name="Right Triangle 1827">
            <a:extLst>
              <a:ext uri="{FF2B5EF4-FFF2-40B4-BE49-F238E27FC236}">
                <a16:creationId xmlns:a16="http://schemas.microsoft.com/office/drawing/2014/main" id="{09E28E81-F125-4284-B17D-9A680EBE8906}"/>
              </a:ext>
            </a:extLst>
          </p:cNvPr>
          <p:cNvSpPr/>
          <p:nvPr/>
        </p:nvSpPr>
        <p:spPr bwMode="gray">
          <a:xfrm rot="10800000" flipH="1">
            <a:off x="2913597" y="2910641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831" name="Right Triangle 1830">
            <a:extLst>
              <a:ext uri="{FF2B5EF4-FFF2-40B4-BE49-F238E27FC236}">
                <a16:creationId xmlns:a16="http://schemas.microsoft.com/office/drawing/2014/main" id="{3F75B7BC-3AD6-4936-B7CE-2519174560A1}"/>
              </a:ext>
            </a:extLst>
          </p:cNvPr>
          <p:cNvSpPr/>
          <p:nvPr/>
        </p:nvSpPr>
        <p:spPr bwMode="gray">
          <a:xfrm flipH="1">
            <a:off x="2913596" y="1942027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832" name="Right Triangle 1831">
            <a:extLst>
              <a:ext uri="{FF2B5EF4-FFF2-40B4-BE49-F238E27FC236}">
                <a16:creationId xmlns:a16="http://schemas.microsoft.com/office/drawing/2014/main" id="{F6B6B5CD-DBDE-4AEE-A959-B6BBC8C2B835}"/>
              </a:ext>
            </a:extLst>
          </p:cNvPr>
          <p:cNvSpPr/>
          <p:nvPr/>
        </p:nvSpPr>
        <p:spPr bwMode="gray">
          <a:xfrm rot="10800000" flipH="1">
            <a:off x="2913597" y="1942027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837" name="Right Triangle 1836">
            <a:extLst>
              <a:ext uri="{FF2B5EF4-FFF2-40B4-BE49-F238E27FC236}">
                <a16:creationId xmlns:a16="http://schemas.microsoft.com/office/drawing/2014/main" id="{4C4ECD62-C229-489A-A9D9-380EC6BFF49A}"/>
              </a:ext>
            </a:extLst>
          </p:cNvPr>
          <p:cNvSpPr/>
          <p:nvPr/>
        </p:nvSpPr>
        <p:spPr bwMode="gray">
          <a:xfrm flipV="1">
            <a:off x="3884799" y="3879273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840" name="Right Triangle 1839">
            <a:extLst>
              <a:ext uri="{FF2B5EF4-FFF2-40B4-BE49-F238E27FC236}">
                <a16:creationId xmlns:a16="http://schemas.microsoft.com/office/drawing/2014/main" id="{C153F69D-3070-4E4F-B8FA-62E794D13CA1}"/>
              </a:ext>
            </a:extLst>
          </p:cNvPr>
          <p:cNvSpPr/>
          <p:nvPr/>
        </p:nvSpPr>
        <p:spPr bwMode="gray">
          <a:xfrm>
            <a:off x="3884799" y="2910641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841" name="Right Triangle 1840">
            <a:extLst>
              <a:ext uri="{FF2B5EF4-FFF2-40B4-BE49-F238E27FC236}">
                <a16:creationId xmlns:a16="http://schemas.microsoft.com/office/drawing/2014/main" id="{4770A06A-4476-4777-99C2-987A7E700221}"/>
              </a:ext>
            </a:extLst>
          </p:cNvPr>
          <p:cNvSpPr/>
          <p:nvPr/>
        </p:nvSpPr>
        <p:spPr bwMode="gray">
          <a:xfrm rot="10800000">
            <a:off x="3884799" y="2910641"/>
            <a:ext cx="971203" cy="971203"/>
          </a:xfrm>
          <a:prstGeom prst="rtTriangle">
            <a:avLst/>
          </a:prstGeom>
          <a:solidFill>
            <a:sysClr val="window" lastClr="FFFFFF">
              <a:alpha val="9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843" name="Right Triangle 1842">
            <a:extLst>
              <a:ext uri="{FF2B5EF4-FFF2-40B4-BE49-F238E27FC236}">
                <a16:creationId xmlns:a16="http://schemas.microsoft.com/office/drawing/2014/main" id="{31AC4ACE-2ABE-4436-BFBC-4F2D6149FB78}"/>
              </a:ext>
            </a:extLst>
          </p:cNvPr>
          <p:cNvSpPr/>
          <p:nvPr/>
        </p:nvSpPr>
        <p:spPr bwMode="gray">
          <a:xfrm rot="10800000">
            <a:off x="3884799" y="1942027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847" name="Right Triangle 1846">
            <a:extLst>
              <a:ext uri="{FF2B5EF4-FFF2-40B4-BE49-F238E27FC236}">
                <a16:creationId xmlns:a16="http://schemas.microsoft.com/office/drawing/2014/main" id="{DF6615A2-64EC-40E6-8C46-1DA3817358AD}"/>
              </a:ext>
            </a:extLst>
          </p:cNvPr>
          <p:cNvSpPr/>
          <p:nvPr/>
        </p:nvSpPr>
        <p:spPr bwMode="gray">
          <a:xfrm flipV="1">
            <a:off x="2907" y="3879273"/>
            <a:ext cx="971203" cy="971203"/>
          </a:xfrm>
          <a:prstGeom prst="rtTriangle">
            <a:avLst/>
          </a:prstGeom>
          <a:solidFill>
            <a:sysClr val="window" lastClr="FFFFFF">
              <a:alpha val="22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848" name="Right Triangle 1847">
            <a:extLst>
              <a:ext uri="{FF2B5EF4-FFF2-40B4-BE49-F238E27FC236}">
                <a16:creationId xmlns:a16="http://schemas.microsoft.com/office/drawing/2014/main" id="{3F74D7BB-A56E-4A89-88EC-9E54C34744FB}"/>
              </a:ext>
            </a:extLst>
          </p:cNvPr>
          <p:cNvSpPr/>
          <p:nvPr/>
        </p:nvSpPr>
        <p:spPr bwMode="gray">
          <a:xfrm rot="10800000" flipV="1">
            <a:off x="2908" y="3879273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851" name="Right Triangle 1850">
            <a:extLst>
              <a:ext uri="{FF2B5EF4-FFF2-40B4-BE49-F238E27FC236}">
                <a16:creationId xmlns:a16="http://schemas.microsoft.com/office/drawing/2014/main" id="{D336D7EF-74BF-4C94-BE6B-3C40CBD0DCAC}"/>
              </a:ext>
            </a:extLst>
          </p:cNvPr>
          <p:cNvSpPr/>
          <p:nvPr/>
        </p:nvSpPr>
        <p:spPr bwMode="gray">
          <a:xfrm>
            <a:off x="2907" y="2910641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852" name="Right Triangle 1851">
            <a:extLst>
              <a:ext uri="{FF2B5EF4-FFF2-40B4-BE49-F238E27FC236}">
                <a16:creationId xmlns:a16="http://schemas.microsoft.com/office/drawing/2014/main" id="{C9C99909-ECDA-4007-8D75-3521B3AB030C}"/>
              </a:ext>
            </a:extLst>
          </p:cNvPr>
          <p:cNvSpPr/>
          <p:nvPr/>
        </p:nvSpPr>
        <p:spPr bwMode="gray">
          <a:xfrm rot="10800000">
            <a:off x="2908" y="2910641"/>
            <a:ext cx="971203" cy="971203"/>
          </a:xfrm>
          <a:prstGeom prst="rtTriangle">
            <a:avLst/>
          </a:prstGeom>
          <a:solidFill>
            <a:sysClr val="window" lastClr="FFFFFF">
              <a:alpha val="1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855" name="Right Triangle 1854">
            <a:extLst>
              <a:ext uri="{FF2B5EF4-FFF2-40B4-BE49-F238E27FC236}">
                <a16:creationId xmlns:a16="http://schemas.microsoft.com/office/drawing/2014/main" id="{BCF48B1C-9DED-4215-8AA1-4E622E02FC72}"/>
              </a:ext>
            </a:extLst>
          </p:cNvPr>
          <p:cNvSpPr/>
          <p:nvPr/>
        </p:nvSpPr>
        <p:spPr bwMode="gray">
          <a:xfrm>
            <a:off x="2907" y="1935283"/>
            <a:ext cx="971203" cy="971203"/>
          </a:xfrm>
          <a:prstGeom prst="rtTriangle">
            <a:avLst/>
          </a:prstGeom>
          <a:solidFill>
            <a:sysClr val="window" lastClr="FFFFFF">
              <a:alpha val="7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856" name="Right Triangle 1855">
            <a:extLst>
              <a:ext uri="{FF2B5EF4-FFF2-40B4-BE49-F238E27FC236}">
                <a16:creationId xmlns:a16="http://schemas.microsoft.com/office/drawing/2014/main" id="{ED34EB74-8C15-4F6A-AC98-3FEE23A7F800}"/>
              </a:ext>
            </a:extLst>
          </p:cNvPr>
          <p:cNvSpPr/>
          <p:nvPr/>
        </p:nvSpPr>
        <p:spPr bwMode="gray">
          <a:xfrm rot="10800000">
            <a:off x="2908" y="1942027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861" name="Right Triangle 1860">
            <a:extLst>
              <a:ext uri="{FF2B5EF4-FFF2-40B4-BE49-F238E27FC236}">
                <a16:creationId xmlns:a16="http://schemas.microsoft.com/office/drawing/2014/main" id="{A3A204C7-DCA3-4BC9-ACE9-3B7D8A3BB3D3}"/>
              </a:ext>
            </a:extLst>
          </p:cNvPr>
          <p:cNvSpPr/>
          <p:nvPr/>
        </p:nvSpPr>
        <p:spPr bwMode="gray">
          <a:xfrm flipH="1" flipV="1">
            <a:off x="971067" y="3879273"/>
            <a:ext cx="971203" cy="971203"/>
          </a:xfrm>
          <a:prstGeom prst="rtTriangle">
            <a:avLst/>
          </a:prstGeom>
          <a:solidFill>
            <a:sysClr val="window" lastClr="FFFFFF">
              <a:alpha val="5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863" name="Right Triangle 1862">
            <a:extLst>
              <a:ext uri="{FF2B5EF4-FFF2-40B4-BE49-F238E27FC236}">
                <a16:creationId xmlns:a16="http://schemas.microsoft.com/office/drawing/2014/main" id="{005A5E7F-2B5F-453A-BEB8-7F45F12D0CE3}"/>
              </a:ext>
            </a:extLst>
          </p:cNvPr>
          <p:cNvSpPr/>
          <p:nvPr/>
        </p:nvSpPr>
        <p:spPr bwMode="gray">
          <a:xfrm flipH="1">
            <a:off x="971067" y="2910641"/>
            <a:ext cx="971203" cy="971203"/>
          </a:xfrm>
          <a:prstGeom prst="rtTriangle">
            <a:avLst/>
          </a:prstGeom>
          <a:solidFill>
            <a:sysClr val="window" lastClr="FFFFFF">
              <a:alpha val="1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864" name="Right Triangle 1863">
            <a:extLst>
              <a:ext uri="{FF2B5EF4-FFF2-40B4-BE49-F238E27FC236}">
                <a16:creationId xmlns:a16="http://schemas.microsoft.com/office/drawing/2014/main" id="{1D696492-69DB-402B-917E-B527EC4C2B11}"/>
              </a:ext>
            </a:extLst>
          </p:cNvPr>
          <p:cNvSpPr/>
          <p:nvPr/>
        </p:nvSpPr>
        <p:spPr bwMode="gray">
          <a:xfrm rot="10800000" flipH="1">
            <a:off x="971067" y="2910641"/>
            <a:ext cx="971203" cy="971203"/>
          </a:xfrm>
          <a:prstGeom prst="rtTriangle">
            <a:avLst/>
          </a:prstGeom>
          <a:solidFill>
            <a:sysClr val="window" lastClr="FFFFFF">
              <a:alpha val="6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866" name="Right Triangle 1865">
            <a:extLst>
              <a:ext uri="{FF2B5EF4-FFF2-40B4-BE49-F238E27FC236}">
                <a16:creationId xmlns:a16="http://schemas.microsoft.com/office/drawing/2014/main" id="{779C7A08-C796-4171-B04E-83BA761A3078}"/>
              </a:ext>
            </a:extLst>
          </p:cNvPr>
          <p:cNvSpPr/>
          <p:nvPr/>
        </p:nvSpPr>
        <p:spPr bwMode="gray">
          <a:xfrm flipH="1">
            <a:off x="971067" y="1942027"/>
            <a:ext cx="971203" cy="971203"/>
          </a:xfrm>
          <a:prstGeom prst="rtTriangle">
            <a:avLst/>
          </a:prstGeom>
          <a:solidFill>
            <a:sysClr val="window" lastClr="FFFFFF">
              <a:alpha val="2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867" name="Right Triangle 1866">
            <a:extLst>
              <a:ext uri="{FF2B5EF4-FFF2-40B4-BE49-F238E27FC236}">
                <a16:creationId xmlns:a16="http://schemas.microsoft.com/office/drawing/2014/main" id="{05EADE92-E526-4245-9D6E-0E14B9ECE8D7}"/>
              </a:ext>
            </a:extLst>
          </p:cNvPr>
          <p:cNvSpPr/>
          <p:nvPr/>
        </p:nvSpPr>
        <p:spPr bwMode="gray">
          <a:xfrm rot="10800000" flipH="1">
            <a:off x="971068" y="1942027"/>
            <a:ext cx="971203" cy="971203"/>
          </a:xfrm>
          <a:prstGeom prst="rtTriangle">
            <a:avLst/>
          </a:pr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863" name="Text Placeholder 862">
            <a:extLst>
              <a:ext uri="{FF2B5EF4-FFF2-40B4-BE49-F238E27FC236}">
                <a16:creationId xmlns:a16="http://schemas.microsoft.com/office/drawing/2014/main" id="{806A8161-3A3C-4E8C-98F0-AD01607CDAEE}"/>
              </a:ext>
            </a:extLst>
          </p:cNvPr>
          <p:cNvSpPr>
            <a:spLocks noGrp="1"/>
          </p:cNvSpPr>
          <p:nvPr userDrawn="1">
            <p:ph type="body" sz="quarter" idx="12"/>
          </p:nvPr>
        </p:nvSpPr>
        <p:spPr>
          <a:xfrm>
            <a:off x="849086" y="2633056"/>
            <a:ext cx="5244771" cy="1500187"/>
          </a:xfrm>
        </p:spPr>
        <p:txBody>
          <a:bodyPr anchor="ctr"/>
          <a:lstStyle>
            <a:lvl1pPr>
              <a:lnSpc>
                <a:spcPct val="100000"/>
              </a:lnSpc>
              <a:spcBef>
                <a:spcPts val="0"/>
              </a:spcBef>
              <a:defRPr sz="3600"/>
            </a:lvl1pPr>
            <a:lvl2pPr marL="273050" indent="0">
              <a:buNone/>
              <a:defRPr/>
            </a:lvl2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502" name="Freeform: Shape 1501">
            <a:extLst>
              <a:ext uri="{FF2B5EF4-FFF2-40B4-BE49-F238E27FC236}">
                <a16:creationId xmlns:a16="http://schemas.microsoft.com/office/drawing/2014/main" id="{5571DF59-3072-4F42-8F36-292FD20A6C4B}"/>
              </a:ext>
            </a:extLst>
          </p:cNvPr>
          <p:cNvSpPr/>
          <p:nvPr userDrawn="1"/>
        </p:nvSpPr>
        <p:spPr bwMode="black">
          <a:xfrm>
            <a:off x="565464" y="2687486"/>
            <a:ext cx="45719" cy="1412491"/>
          </a:xfrm>
          <a:custGeom>
            <a:avLst/>
            <a:gdLst>
              <a:gd name="connsiteX0" fmla="*/ 0 w 45719"/>
              <a:gd name="connsiteY0" fmla="*/ 0 h 1412491"/>
              <a:gd name="connsiteX1" fmla="*/ 45719 w 45719"/>
              <a:gd name="connsiteY1" fmla="*/ 0 h 1412491"/>
              <a:gd name="connsiteX2" fmla="*/ 45719 w 45719"/>
              <a:gd name="connsiteY2" fmla="*/ 45129 h 1412491"/>
              <a:gd name="connsiteX3" fmla="*/ 45719 w 45719"/>
              <a:gd name="connsiteY3" fmla="*/ 1367362 h 1412491"/>
              <a:gd name="connsiteX4" fmla="*/ 45719 w 45719"/>
              <a:gd name="connsiteY4" fmla="*/ 1412491 h 1412491"/>
              <a:gd name="connsiteX5" fmla="*/ 0 w 45719"/>
              <a:gd name="connsiteY5" fmla="*/ 1412491 h 1412491"/>
              <a:gd name="connsiteX6" fmla="*/ 0 w 45719"/>
              <a:gd name="connsiteY6" fmla="*/ 1367362 h 1412491"/>
              <a:gd name="connsiteX7" fmla="*/ 0 w 45719"/>
              <a:gd name="connsiteY7" fmla="*/ 45129 h 1412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719" h="1412491">
                <a:moveTo>
                  <a:pt x="0" y="0"/>
                </a:moveTo>
                <a:lnTo>
                  <a:pt x="45719" y="0"/>
                </a:lnTo>
                <a:lnTo>
                  <a:pt x="45719" y="45129"/>
                </a:lnTo>
                <a:lnTo>
                  <a:pt x="45719" y="1367362"/>
                </a:lnTo>
                <a:lnTo>
                  <a:pt x="45719" y="1412491"/>
                </a:lnTo>
                <a:lnTo>
                  <a:pt x="0" y="1412491"/>
                </a:lnTo>
                <a:lnTo>
                  <a:pt x="0" y="1367362"/>
                </a:lnTo>
                <a:lnTo>
                  <a:pt x="0" y="45129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0" i="0" dirty="0">
              <a:latin typeface="Calibri" panose="020F0502020204030204" pitchFamily="34" charset="0"/>
            </a:endParaRPr>
          </a:p>
        </p:txBody>
      </p:sp>
      <p:sp>
        <p:nvSpPr>
          <p:cNvPr id="774" name="TextBox 773">
            <a:extLst>
              <a:ext uri="{FF2B5EF4-FFF2-40B4-BE49-F238E27FC236}">
                <a16:creationId xmlns:a16="http://schemas.microsoft.com/office/drawing/2014/main" id="{BC2C04F8-C4D0-4DA4-8689-3A3303F0660F}"/>
              </a:ext>
            </a:extLst>
          </p:cNvPr>
          <p:cNvSpPr txBox="1"/>
          <p:nvPr userDrawn="1"/>
        </p:nvSpPr>
        <p:spPr>
          <a:xfrm>
            <a:off x="11490941" y="6388099"/>
            <a:ext cx="437990" cy="3651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r">
              <a:lnSpc>
                <a:spcPct val="90000"/>
              </a:lnSpc>
            </a:pPr>
            <a:fld id="{7A51DB15-7364-4F0B-A3A0-1309F8830053}" type="slidenum">
              <a:rPr lang="en-US" sz="800" b="0" i="0" smtClean="0">
                <a:latin typeface="Calibri" panose="020F0502020204030204" pitchFamily="34" charset="0"/>
              </a:rPr>
              <a:pPr algn="r">
                <a:lnSpc>
                  <a:spcPct val="90000"/>
                </a:lnSpc>
              </a:pPr>
              <a:t>‹#›</a:t>
            </a:fld>
            <a:endParaRPr lang="en-US" b="0" i="0" dirty="0">
              <a:latin typeface="Calibri" panose="020F0502020204030204" pitchFamily="34" charset="0"/>
            </a:endParaRPr>
          </a:p>
        </p:txBody>
      </p:sp>
      <p:sp>
        <p:nvSpPr>
          <p:cNvPr id="2147" name="Oval 2146">
            <a:extLst>
              <a:ext uri="{FF2B5EF4-FFF2-40B4-BE49-F238E27FC236}">
                <a16:creationId xmlns:a16="http://schemas.microsoft.com/office/drawing/2014/main" id="{FDDA58E5-A99B-48C0-A6B7-6BAE32E46F62}"/>
              </a:ext>
            </a:extLst>
          </p:cNvPr>
          <p:cNvSpPr/>
          <p:nvPr userDrawn="1"/>
        </p:nvSpPr>
        <p:spPr bwMode="gray">
          <a:xfrm>
            <a:off x="7418022" y="1515533"/>
            <a:ext cx="3735912" cy="3735912"/>
          </a:xfrm>
          <a:prstGeom prst="ellipse">
            <a:avLst/>
          </a:prstGeom>
          <a:gradFill flip="none" rotWithShape="1">
            <a:gsLst>
              <a:gs pos="50000">
                <a:schemeClr val="accent1">
                  <a:lumMod val="95000"/>
                </a:schemeClr>
              </a:gs>
              <a:gs pos="50000">
                <a:schemeClr val="accent1">
                  <a:shade val="94000"/>
                  <a:satMod val="135000"/>
                </a:schemeClr>
              </a:gs>
            </a:gsLst>
            <a:lin ang="16200000" scaled="0"/>
            <a:tileRect/>
          </a:gradFill>
          <a:ln w="76200">
            <a:solidFill>
              <a:schemeClr val="bg1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60325" lvl="0" algn="ctr">
              <a:spcAft>
                <a:spcPts val="800"/>
              </a:spcAft>
            </a:pPr>
            <a:endParaRPr lang="en-US" sz="1400" b="0" i="0" kern="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8002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ig Statemen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" name="Rectangle 1012">
            <a:extLst>
              <a:ext uri="{FF2B5EF4-FFF2-40B4-BE49-F238E27FC236}">
                <a16:creationId xmlns:a16="http://schemas.microsoft.com/office/drawing/2014/main" id="{CD0EF2AC-219D-4624-9351-1D5E5D8F2D84}"/>
              </a:ext>
            </a:extLst>
          </p:cNvPr>
          <p:cNvSpPr/>
          <p:nvPr userDrawn="1"/>
        </p:nvSpPr>
        <p:spPr bwMode="gray">
          <a:xfrm>
            <a:off x="4846201" y="-27162"/>
            <a:ext cx="7374601" cy="6793722"/>
          </a:xfrm>
          <a:prstGeom prst="rect">
            <a:avLst/>
          </a:prstGeom>
          <a:solidFill>
            <a:srgbClr val="C6C6C8">
              <a:lumMod val="40000"/>
              <a:lumOff val="60000"/>
            </a:srgb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9D52D90-4743-4C8E-B735-6D8B5B4E4C0A}"/>
              </a:ext>
            </a:extLst>
          </p:cNvPr>
          <p:cNvGrpSpPr/>
          <p:nvPr userDrawn="1"/>
        </p:nvGrpSpPr>
        <p:grpSpPr bwMode="gray">
          <a:xfrm>
            <a:off x="4846200" y="-27163"/>
            <a:ext cx="1939364" cy="6793721"/>
            <a:chOff x="4846200" y="-27163"/>
            <a:chExt cx="1939364" cy="6793721"/>
          </a:xfrm>
        </p:grpSpPr>
        <p:sp>
          <p:nvSpPr>
            <p:cNvPr id="1370" name="Right Triangle 1369">
              <a:extLst>
                <a:ext uri="{FF2B5EF4-FFF2-40B4-BE49-F238E27FC236}">
                  <a16:creationId xmlns:a16="http://schemas.microsoft.com/office/drawing/2014/main" id="{3599C934-5751-456B-838E-0C52C6AAB5C8}"/>
                </a:ext>
              </a:extLst>
            </p:cNvPr>
            <p:cNvSpPr/>
            <p:nvPr/>
          </p:nvSpPr>
          <p:spPr bwMode="gray">
            <a:xfrm>
              <a:off x="4846200" y="5795355"/>
              <a:ext cx="971203" cy="971203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371" name="Right Triangle 1370">
              <a:extLst>
                <a:ext uri="{FF2B5EF4-FFF2-40B4-BE49-F238E27FC236}">
                  <a16:creationId xmlns:a16="http://schemas.microsoft.com/office/drawing/2014/main" id="{85C5404B-3B4A-42F9-957C-83A6A9F34C7D}"/>
                </a:ext>
              </a:extLst>
            </p:cNvPr>
            <p:cNvSpPr/>
            <p:nvPr/>
          </p:nvSpPr>
          <p:spPr bwMode="gray">
            <a:xfrm flipV="1">
              <a:off x="4846200" y="3850989"/>
              <a:ext cx="971203" cy="971203"/>
            </a:xfrm>
            <a:prstGeom prst="rtTriangle">
              <a:avLst/>
            </a:prstGeom>
            <a:solidFill>
              <a:sysClr val="window" lastClr="FFFFFF">
                <a:alpha val="22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372" name="Right Triangle 1371">
              <a:extLst>
                <a:ext uri="{FF2B5EF4-FFF2-40B4-BE49-F238E27FC236}">
                  <a16:creationId xmlns:a16="http://schemas.microsoft.com/office/drawing/2014/main" id="{A7DA179D-62EA-437C-99FF-8EEC8EC1A7B4}"/>
                </a:ext>
              </a:extLst>
            </p:cNvPr>
            <p:cNvSpPr/>
            <p:nvPr/>
          </p:nvSpPr>
          <p:spPr bwMode="gray">
            <a:xfrm rot="10800000" flipV="1">
              <a:off x="4846201" y="3850989"/>
              <a:ext cx="971203" cy="971203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373" name="Right Triangle 1372">
              <a:extLst>
                <a:ext uri="{FF2B5EF4-FFF2-40B4-BE49-F238E27FC236}">
                  <a16:creationId xmlns:a16="http://schemas.microsoft.com/office/drawing/2014/main" id="{00F31AEB-95C8-4C39-A5B1-ED3C4B9C5CB9}"/>
                </a:ext>
              </a:extLst>
            </p:cNvPr>
            <p:cNvSpPr/>
            <p:nvPr/>
          </p:nvSpPr>
          <p:spPr bwMode="gray">
            <a:xfrm>
              <a:off x="4846200" y="4823069"/>
              <a:ext cx="971203" cy="971203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374" name="Right Triangle 1373">
              <a:extLst>
                <a:ext uri="{FF2B5EF4-FFF2-40B4-BE49-F238E27FC236}">
                  <a16:creationId xmlns:a16="http://schemas.microsoft.com/office/drawing/2014/main" id="{974DB0DE-7B2D-4294-B6F2-C4D42DD78D24}"/>
                </a:ext>
              </a:extLst>
            </p:cNvPr>
            <p:cNvSpPr/>
            <p:nvPr/>
          </p:nvSpPr>
          <p:spPr bwMode="gray">
            <a:xfrm rot="10800000">
              <a:off x="4846201" y="4823069"/>
              <a:ext cx="971203" cy="971203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375" name="Right Triangle 1374">
              <a:extLst>
                <a:ext uri="{FF2B5EF4-FFF2-40B4-BE49-F238E27FC236}">
                  <a16:creationId xmlns:a16="http://schemas.microsoft.com/office/drawing/2014/main" id="{388AACE6-BE8F-41EA-91AE-02748D278CC4}"/>
                </a:ext>
              </a:extLst>
            </p:cNvPr>
            <p:cNvSpPr/>
            <p:nvPr/>
          </p:nvSpPr>
          <p:spPr bwMode="gray">
            <a:xfrm>
              <a:off x="4846200" y="2882357"/>
              <a:ext cx="971203" cy="971203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376" name="Right Triangle 1375">
              <a:extLst>
                <a:ext uri="{FF2B5EF4-FFF2-40B4-BE49-F238E27FC236}">
                  <a16:creationId xmlns:a16="http://schemas.microsoft.com/office/drawing/2014/main" id="{21ECB941-AEBB-474B-A428-C5ED662075E8}"/>
                </a:ext>
              </a:extLst>
            </p:cNvPr>
            <p:cNvSpPr/>
            <p:nvPr/>
          </p:nvSpPr>
          <p:spPr bwMode="gray">
            <a:xfrm rot="10800000">
              <a:off x="4846201" y="2882357"/>
              <a:ext cx="971203" cy="971203"/>
            </a:xfrm>
            <a:prstGeom prst="rtTriangle">
              <a:avLst/>
            </a:prstGeom>
            <a:solidFill>
              <a:sysClr val="window" lastClr="FFFFFF">
                <a:alpha val="11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377" name="Right Triangle 1376">
              <a:extLst>
                <a:ext uri="{FF2B5EF4-FFF2-40B4-BE49-F238E27FC236}">
                  <a16:creationId xmlns:a16="http://schemas.microsoft.com/office/drawing/2014/main" id="{539C65EF-8E93-4F75-BC5C-517D0066C60A}"/>
                </a:ext>
              </a:extLst>
            </p:cNvPr>
            <p:cNvSpPr/>
            <p:nvPr/>
          </p:nvSpPr>
          <p:spPr bwMode="gray">
            <a:xfrm flipV="1">
              <a:off x="4846200" y="941662"/>
              <a:ext cx="971203" cy="971203"/>
            </a:xfrm>
            <a:prstGeom prst="rtTriangle">
              <a:avLst/>
            </a:prstGeom>
            <a:solidFill>
              <a:sysClr val="window" lastClr="FFFFFF">
                <a:alpha val="22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378" name="Right Triangle 1377">
              <a:extLst>
                <a:ext uri="{FF2B5EF4-FFF2-40B4-BE49-F238E27FC236}">
                  <a16:creationId xmlns:a16="http://schemas.microsoft.com/office/drawing/2014/main" id="{DF2F9C5E-E238-4574-A8F4-FA4D66F4B0C3}"/>
                </a:ext>
              </a:extLst>
            </p:cNvPr>
            <p:cNvSpPr/>
            <p:nvPr/>
          </p:nvSpPr>
          <p:spPr bwMode="gray">
            <a:xfrm rot="10800000" flipV="1">
              <a:off x="4846201" y="941662"/>
              <a:ext cx="971203" cy="971203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379" name="Right Triangle 1378">
              <a:extLst>
                <a:ext uri="{FF2B5EF4-FFF2-40B4-BE49-F238E27FC236}">
                  <a16:creationId xmlns:a16="http://schemas.microsoft.com/office/drawing/2014/main" id="{958D2E98-34FA-47C0-94A0-FABABD129788}"/>
                </a:ext>
              </a:extLst>
            </p:cNvPr>
            <p:cNvSpPr/>
            <p:nvPr/>
          </p:nvSpPr>
          <p:spPr bwMode="gray">
            <a:xfrm>
              <a:off x="4846200" y="1906998"/>
              <a:ext cx="971203" cy="971203"/>
            </a:xfrm>
            <a:prstGeom prst="rtTriangle">
              <a:avLst/>
            </a:prstGeom>
            <a:solidFill>
              <a:sysClr val="window" lastClr="FFFFFF">
                <a:alpha val="7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380" name="Right Triangle 1379">
              <a:extLst>
                <a:ext uri="{FF2B5EF4-FFF2-40B4-BE49-F238E27FC236}">
                  <a16:creationId xmlns:a16="http://schemas.microsoft.com/office/drawing/2014/main" id="{4A0B033B-FC04-4791-9519-5200D0F4E919}"/>
                </a:ext>
              </a:extLst>
            </p:cNvPr>
            <p:cNvSpPr/>
            <p:nvPr/>
          </p:nvSpPr>
          <p:spPr bwMode="gray">
            <a:xfrm rot="10800000">
              <a:off x="4846201" y="1913743"/>
              <a:ext cx="971203" cy="971203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381" name="Right Triangle 1380">
              <a:extLst>
                <a:ext uri="{FF2B5EF4-FFF2-40B4-BE49-F238E27FC236}">
                  <a16:creationId xmlns:a16="http://schemas.microsoft.com/office/drawing/2014/main" id="{2FCA60AB-20A2-4764-9C04-BB038DAD7ADC}"/>
                </a:ext>
              </a:extLst>
            </p:cNvPr>
            <p:cNvSpPr/>
            <p:nvPr/>
          </p:nvSpPr>
          <p:spPr bwMode="gray">
            <a:xfrm>
              <a:off x="4846200" y="-27163"/>
              <a:ext cx="971203" cy="971203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382" name="Right Triangle 1381">
              <a:extLst>
                <a:ext uri="{FF2B5EF4-FFF2-40B4-BE49-F238E27FC236}">
                  <a16:creationId xmlns:a16="http://schemas.microsoft.com/office/drawing/2014/main" id="{89B2792B-4D76-4733-AB42-B082E0224708}"/>
                </a:ext>
              </a:extLst>
            </p:cNvPr>
            <p:cNvSpPr/>
            <p:nvPr/>
          </p:nvSpPr>
          <p:spPr bwMode="gray">
            <a:xfrm rot="10800000">
              <a:off x="4846201" y="-22208"/>
              <a:ext cx="971203" cy="971203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383" name="Right Triangle 1382">
              <a:extLst>
                <a:ext uri="{FF2B5EF4-FFF2-40B4-BE49-F238E27FC236}">
                  <a16:creationId xmlns:a16="http://schemas.microsoft.com/office/drawing/2014/main" id="{F43A82C5-17F4-4F3F-A045-341F722D9D97}"/>
                </a:ext>
              </a:extLst>
            </p:cNvPr>
            <p:cNvSpPr/>
            <p:nvPr/>
          </p:nvSpPr>
          <p:spPr bwMode="gray">
            <a:xfrm flipH="1">
              <a:off x="5814360" y="5795355"/>
              <a:ext cx="971203" cy="971203"/>
            </a:xfrm>
            <a:prstGeom prst="rtTriangle">
              <a:avLst/>
            </a:prstGeom>
            <a:solidFill>
              <a:sysClr val="window" lastClr="FFFFFF">
                <a:alpha val="1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384" name="Right Triangle 1383">
              <a:extLst>
                <a:ext uri="{FF2B5EF4-FFF2-40B4-BE49-F238E27FC236}">
                  <a16:creationId xmlns:a16="http://schemas.microsoft.com/office/drawing/2014/main" id="{602E385A-B353-4E42-A88C-E4614A3D60FE}"/>
                </a:ext>
              </a:extLst>
            </p:cNvPr>
            <p:cNvSpPr/>
            <p:nvPr/>
          </p:nvSpPr>
          <p:spPr bwMode="gray">
            <a:xfrm rot="10800000" flipH="1">
              <a:off x="5814360" y="5795355"/>
              <a:ext cx="971203" cy="971203"/>
            </a:xfrm>
            <a:prstGeom prst="rtTriangle">
              <a:avLst/>
            </a:prstGeom>
            <a:solidFill>
              <a:sysClr val="window" lastClr="FFFFFF">
                <a:alpha val="12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385" name="Right Triangle 1384">
              <a:extLst>
                <a:ext uri="{FF2B5EF4-FFF2-40B4-BE49-F238E27FC236}">
                  <a16:creationId xmlns:a16="http://schemas.microsoft.com/office/drawing/2014/main" id="{A24376BF-B6C2-4F3C-BBAA-69E24670CDAB}"/>
                </a:ext>
              </a:extLst>
            </p:cNvPr>
            <p:cNvSpPr/>
            <p:nvPr/>
          </p:nvSpPr>
          <p:spPr bwMode="gray">
            <a:xfrm flipH="1" flipV="1">
              <a:off x="5814360" y="3850989"/>
              <a:ext cx="971203" cy="971203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386" name="Right Triangle 1385">
              <a:extLst>
                <a:ext uri="{FF2B5EF4-FFF2-40B4-BE49-F238E27FC236}">
                  <a16:creationId xmlns:a16="http://schemas.microsoft.com/office/drawing/2014/main" id="{6874A72F-27CB-4565-9E3B-D22E138B0388}"/>
                </a:ext>
              </a:extLst>
            </p:cNvPr>
            <p:cNvSpPr/>
            <p:nvPr/>
          </p:nvSpPr>
          <p:spPr bwMode="gray">
            <a:xfrm rot="10800000" flipH="1">
              <a:off x="5814360" y="4823069"/>
              <a:ext cx="971203" cy="971203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387" name="Right Triangle 1386">
              <a:extLst>
                <a:ext uri="{FF2B5EF4-FFF2-40B4-BE49-F238E27FC236}">
                  <a16:creationId xmlns:a16="http://schemas.microsoft.com/office/drawing/2014/main" id="{F8BB93F5-B1AB-4038-850F-AF8F00FF1BED}"/>
                </a:ext>
              </a:extLst>
            </p:cNvPr>
            <p:cNvSpPr/>
            <p:nvPr/>
          </p:nvSpPr>
          <p:spPr bwMode="gray">
            <a:xfrm flipH="1">
              <a:off x="5814360" y="2882357"/>
              <a:ext cx="971203" cy="971203"/>
            </a:xfrm>
            <a:prstGeom prst="rtTriangle">
              <a:avLst/>
            </a:prstGeom>
            <a:solidFill>
              <a:sysClr val="window" lastClr="FFFFFF">
                <a:alpha val="1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388" name="Right Triangle 1387">
              <a:extLst>
                <a:ext uri="{FF2B5EF4-FFF2-40B4-BE49-F238E27FC236}">
                  <a16:creationId xmlns:a16="http://schemas.microsoft.com/office/drawing/2014/main" id="{ED1E7BAE-8993-4BA5-9D9A-48406629D0EF}"/>
                </a:ext>
              </a:extLst>
            </p:cNvPr>
            <p:cNvSpPr/>
            <p:nvPr/>
          </p:nvSpPr>
          <p:spPr bwMode="gray">
            <a:xfrm rot="10800000" flipH="1">
              <a:off x="5814360" y="2882357"/>
              <a:ext cx="971203" cy="971203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389" name="Right Triangle 1388">
              <a:extLst>
                <a:ext uri="{FF2B5EF4-FFF2-40B4-BE49-F238E27FC236}">
                  <a16:creationId xmlns:a16="http://schemas.microsoft.com/office/drawing/2014/main" id="{0EB2C9D0-2C27-4599-A870-9F5AAF7294B5}"/>
                </a:ext>
              </a:extLst>
            </p:cNvPr>
            <p:cNvSpPr/>
            <p:nvPr/>
          </p:nvSpPr>
          <p:spPr bwMode="gray">
            <a:xfrm flipH="1" flipV="1">
              <a:off x="5814360" y="941662"/>
              <a:ext cx="971203" cy="971203"/>
            </a:xfrm>
            <a:prstGeom prst="rtTriangle">
              <a:avLst/>
            </a:prstGeom>
            <a:solidFill>
              <a:sysClr val="window" lastClr="FFFFFF">
                <a:alpha val="8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390" name="Right Triangle 1389">
              <a:extLst>
                <a:ext uri="{FF2B5EF4-FFF2-40B4-BE49-F238E27FC236}">
                  <a16:creationId xmlns:a16="http://schemas.microsoft.com/office/drawing/2014/main" id="{2F05557C-9E39-462A-8236-62EDF6565417}"/>
                </a:ext>
              </a:extLst>
            </p:cNvPr>
            <p:cNvSpPr/>
            <p:nvPr/>
          </p:nvSpPr>
          <p:spPr bwMode="gray">
            <a:xfrm flipH="1">
              <a:off x="5814360" y="1913743"/>
              <a:ext cx="971203" cy="971203"/>
            </a:xfrm>
            <a:prstGeom prst="rtTriangle">
              <a:avLst/>
            </a:prstGeom>
            <a:solidFill>
              <a:sysClr val="window" lastClr="FFFFFF">
                <a:alpha val="2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391" name="Right Triangle 1390">
              <a:extLst>
                <a:ext uri="{FF2B5EF4-FFF2-40B4-BE49-F238E27FC236}">
                  <a16:creationId xmlns:a16="http://schemas.microsoft.com/office/drawing/2014/main" id="{A5337454-BB4E-4425-8474-78A5D268E176}"/>
                </a:ext>
              </a:extLst>
            </p:cNvPr>
            <p:cNvSpPr/>
            <p:nvPr/>
          </p:nvSpPr>
          <p:spPr bwMode="gray">
            <a:xfrm rot="10800000" flipH="1">
              <a:off x="5814361" y="1913743"/>
              <a:ext cx="971203" cy="971203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392" name="Right Triangle 1391">
              <a:extLst>
                <a:ext uri="{FF2B5EF4-FFF2-40B4-BE49-F238E27FC236}">
                  <a16:creationId xmlns:a16="http://schemas.microsoft.com/office/drawing/2014/main" id="{643FD79A-057C-4026-B658-5CDF0B133455}"/>
                </a:ext>
              </a:extLst>
            </p:cNvPr>
            <p:cNvSpPr/>
            <p:nvPr/>
          </p:nvSpPr>
          <p:spPr bwMode="gray">
            <a:xfrm flipH="1">
              <a:off x="5814360" y="-27163"/>
              <a:ext cx="971203" cy="971203"/>
            </a:xfrm>
            <a:prstGeom prst="rtTriangle">
              <a:avLst/>
            </a:prstGeom>
            <a:solidFill>
              <a:sysClr val="window" lastClr="FFFFFF">
                <a:alpha val="1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393" name="Right Triangle 1392">
              <a:extLst>
                <a:ext uri="{FF2B5EF4-FFF2-40B4-BE49-F238E27FC236}">
                  <a16:creationId xmlns:a16="http://schemas.microsoft.com/office/drawing/2014/main" id="{367A8D7D-AAA5-4C20-8CC6-ED9D7A0BC781}"/>
                </a:ext>
              </a:extLst>
            </p:cNvPr>
            <p:cNvSpPr/>
            <p:nvPr/>
          </p:nvSpPr>
          <p:spPr bwMode="gray">
            <a:xfrm rot="10800000" flipH="1">
              <a:off x="5814360" y="-22208"/>
              <a:ext cx="971203" cy="971203"/>
            </a:xfrm>
            <a:prstGeom prst="rtTriangle">
              <a:avLst/>
            </a:prstGeom>
            <a:solidFill>
              <a:sysClr val="window" lastClr="FFFFFF">
                <a:alpha val="12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280" name="Right Triangle 1279">
              <a:extLst>
                <a:ext uri="{FF2B5EF4-FFF2-40B4-BE49-F238E27FC236}">
                  <a16:creationId xmlns:a16="http://schemas.microsoft.com/office/drawing/2014/main" id="{EBADC093-349D-4630-9B94-A2A27401F06A}"/>
                </a:ext>
              </a:extLst>
            </p:cNvPr>
            <p:cNvSpPr/>
            <p:nvPr/>
          </p:nvSpPr>
          <p:spPr bwMode="gray">
            <a:xfrm>
              <a:off x="4846200" y="5795355"/>
              <a:ext cx="971203" cy="971203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281" name="Right Triangle 1280">
              <a:extLst>
                <a:ext uri="{FF2B5EF4-FFF2-40B4-BE49-F238E27FC236}">
                  <a16:creationId xmlns:a16="http://schemas.microsoft.com/office/drawing/2014/main" id="{BF9B8E6C-4DB2-4123-A439-EE646BB6DED7}"/>
                </a:ext>
              </a:extLst>
            </p:cNvPr>
            <p:cNvSpPr/>
            <p:nvPr/>
          </p:nvSpPr>
          <p:spPr bwMode="gray">
            <a:xfrm flipV="1">
              <a:off x="4846200" y="3850989"/>
              <a:ext cx="971203" cy="971203"/>
            </a:xfrm>
            <a:prstGeom prst="rtTriangle">
              <a:avLst/>
            </a:prstGeom>
            <a:solidFill>
              <a:sysClr val="window" lastClr="FFFFFF">
                <a:alpha val="22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282" name="Right Triangle 1281">
              <a:extLst>
                <a:ext uri="{FF2B5EF4-FFF2-40B4-BE49-F238E27FC236}">
                  <a16:creationId xmlns:a16="http://schemas.microsoft.com/office/drawing/2014/main" id="{95B76C49-3437-4512-8C50-524082644981}"/>
                </a:ext>
              </a:extLst>
            </p:cNvPr>
            <p:cNvSpPr/>
            <p:nvPr/>
          </p:nvSpPr>
          <p:spPr bwMode="gray">
            <a:xfrm rot="10800000" flipV="1">
              <a:off x="4846201" y="3850989"/>
              <a:ext cx="971203" cy="971203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283" name="Right Triangle 1282">
              <a:extLst>
                <a:ext uri="{FF2B5EF4-FFF2-40B4-BE49-F238E27FC236}">
                  <a16:creationId xmlns:a16="http://schemas.microsoft.com/office/drawing/2014/main" id="{9A6EE615-D02E-4173-9308-2F2D43F11DB9}"/>
                </a:ext>
              </a:extLst>
            </p:cNvPr>
            <p:cNvSpPr/>
            <p:nvPr/>
          </p:nvSpPr>
          <p:spPr bwMode="gray">
            <a:xfrm>
              <a:off x="4846200" y="4823069"/>
              <a:ext cx="971203" cy="971203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284" name="Right Triangle 1283">
              <a:extLst>
                <a:ext uri="{FF2B5EF4-FFF2-40B4-BE49-F238E27FC236}">
                  <a16:creationId xmlns:a16="http://schemas.microsoft.com/office/drawing/2014/main" id="{13401021-AC8A-41D3-B6EA-2D35512D4B19}"/>
                </a:ext>
              </a:extLst>
            </p:cNvPr>
            <p:cNvSpPr/>
            <p:nvPr/>
          </p:nvSpPr>
          <p:spPr bwMode="gray">
            <a:xfrm rot="10800000">
              <a:off x="4846201" y="4823069"/>
              <a:ext cx="971203" cy="971203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285" name="Right Triangle 1284">
              <a:extLst>
                <a:ext uri="{FF2B5EF4-FFF2-40B4-BE49-F238E27FC236}">
                  <a16:creationId xmlns:a16="http://schemas.microsoft.com/office/drawing/2014/main" id="{E8EE5833-7027-4282-B593-BCF545F26BF7}"/>
                </a:ext>
              </a:extLst>
            </p:cNvPr>
            <p:cNvSpPr/>
            <p:nvPr/>
          </p:nvSpPr>
          <p:spPr bwMode="gray">
            <a:xfrm>
              <a:off x="4846200" y="2882357"/>
              <a:ext cx="971203" cy="971203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286" name="Right Triangle 1285">
              <a:extLst>
                <a:ext uri="{FF2B5EF4-FFF2-40B4-BE49-F238E27FC236}">
                  <a16:creationId xmlns:a16="http://schemas.microsoft.com/office/drawing/2014/main" id="{969EF942-97D1-4FE3-A8E0-703F7D8E608E}"/>
                </a:ext>
              </a:extLst>
            </p:cNvPr>
            <p:cNvSpPr/>
            <p:nvPr/>
          </p:nvSpPr>
          <p:spPr bwMode="gray">
            <a:xfrm rot="10800000">
              <a:off x="4846201" y="2882357"/>
              <a:ext cx="971203" cy="971203"/>
            </a:xfrm>
            <a:prstGeom prst="rtTriangle">
              <a:avLst/>
            </a:prstGeom>
            <a:solidFill>
              <a:sysClr val="window" lastClr="FFFFFF">
                <a:alpha val="11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287" name="Right Triangle 1286">
              <a:extLst>
                <a:ext uri="{FF2B5EF4-FFF2-40B4-BE49-F238E27FC236}">
                  <a16:creationId xmlns:a16="http://schemas.microsoft.com/office/drawing/2014/main" id="{9F9F54CE-376D-48C3-A057-0909AE7DFB37}"/>
                </a:ext>
              </a:extLst>
            </p:cNvPr>
            <p:cNvSpPr/>
            <p:nvPr/>
          </p:nvSpPr>
          <p:spPr bwMode="gray">
            <a:xfrm flipV="1">
              <a:off x="4846200" y="941662"/>
              <a:ext cx="971203" cy="971203"/>
            </a:xfrm>
            <a:prstGeom prst="rtTriangle">
              <a:avLst/>
            </a:prstGeom>
            <a:solidFill>
              <a:sysClr val="window" lastClr="FFFFFF">
                <a:alpha val="22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288" name="Right Triangle 1287">
              <a:extLst>
                <a:ext uri="{FF2B5EF4-FFF2-40B4-BE49-F238E27FC236}">
                  <a16:creationId xmlns:a16="http://schemas.microsoft.com/office/drawing/2014/main" id="{F2D9EC31-19E6-433C-9BE3-4E8DDACCEA9D}"/>
                </a:ext>
              </a:extLst>
            </p:cNvPr>
            <p:cNvSpPr/>
            <p:nvPr/>
          </p:nvSpPr>
          <p:spPr bwMode="gray">
            <a:xfrm rot="10800000" flipV="1">
              <a:off x="4846201" y="941662"/>
              <a:ext cx="971203" cy="971203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289" name="Right Triangle 1288">
              <a:extLst>
                <a:ext uri="{FF2B5EF4-FFF2-40B4-BE49-F238E27FC236}">
                  <a16:creationId xmlns:a16="http://schemas.microsoft.com/office/drawing/2014/main" id="{557F3343-FDDE-478E-B5B0-C9510D7BDFBF}"/>
                </a:ext>
              </a:extLst>
            </p:cNvPr>
            <p:cNvSpPr/>
            <p:nvPr/>
          </p:nvSpPr>
          <p:spPr bwMode="gray">
            <a:xfrm>
              <a:off x="4846200" y="1906998"/>
              <a:ext cx="971203" cy="971203"/>
            </a:xfrm>
            <a:prstGeom prst="rtTriangle">
              <a:avLst/>
            </a:prstGeom>
            <a:solidFill>
              <a:sysClr val="window" lastClr="FFFFFF">
                <a:alpha val="7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290" name="Right Triangle 1289">
              <a:extLst>
                <a:ext uri="{FF2B5EF4-FFF2-40B4-BE49-F238E27FC236}">
                  <a16:creationId xmlns:a16="http://schemas.microsoft.com/office/drawing/2014/main" id="{D991133C-D92A-4CE8-9E18-8CE6550ADB9E}"/>
                </a:ext>
              </a:extLst>
            </p:cNvPr>
            <p:cNvSpPr/>
            <p:nvPr/>
          </p:nvSpPr>
          <p:spPr bwMode="gray">
            <a:xfrm rot="10800000">
              <a:off x="4846201" y="1913743"/>
              <a:ext cx="971203" cy="971203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291" name="Right Triangle 1290">
              <a:extLst>
                <a:ext uri="{FF2B5EF4-FFF2-40B4-BE49-F238E27FC236}">
                  <a16:creationId xmlns:a16="http://schemas.microsoft.com/office/drawing/2014/main" id="{36E673E0-85B7-4C0A-81C2-71DC9D567AF7}"/>
                </a:ext>
              </a:extLst>
            </p:cNvPr>
            <p:cNvSpPr/>
            <p:nvPr/>
          </p:nvSpPr>
          <p:spPr bwMode="gray">
            <a:xfrm>
              <a:off x="4846200" y="-27163"/>
              <a:ext cx="971203" cy="971203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292" name="Right Triangle 1291">
              <a:extLst>
                <a:ext uri="{FF2B5EF4-FFF2-40B4-BE49-F238E27FC236}">
                  <a16:creationId xmlns:a16="http://schemas.microsoft.com/office/drawing/2014/main" id="{26CD46F5-1EED-4F90-B6C2-058AD6E414E0}"/>
                </a:ext>
              </a:extLst>
            </p:cNvPr>
            <p:cNvSpPr/>
            <p:nvPr/>
          </p:nvSpPr>
          <p:spPr bwMode="gray">
            <a:xfrm rot="10800000">
              <a:off x="4846201" y="-22208"/>
              <a:ext cx="971203" cy="971203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293" name="Right Triangle 1292">
              <a:extLst>
                <a:ext uri="{FF2B5EF4-FFF2-40B4-BE49-F238E27FC236}">
                  <a16:creationId xmlns:a16="http://schemas.microsoft.com/office/drawing/2014/main" id="{7CC1BF22-7968-4C41-BFF5-FEDB73F43026}"/>
                </a:ext>
              </a:extLst>
            </p:cNvPr>
            <p:cNvSpPr/>
            <p:nvPr/>
          </p:nvSpPr>
          <p:spPr bwMode="gray">
            <a:xfrm flipH="1">
              <a:off x="5814360" y="5795355"/>
              <a:ext cx="971203" cy="971203"/>
            </a:xfrm>
            <a:prstGeom prst="rtTriangle">
              <a:avLst/>
            </a:prstGeom>
            <a:solidFill>
              <a:sysClr val="window" lastClr="FFFFFF">
                <a:alpha val="1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294" name="Right Triangle 1293">
              <a:extLst>
                <a:ext uri="{FF2B5EF4-FFF2-40B4-BE49-F238E27FC236}">
                  <a16:creationId xmlns:a16="http://schemas.microsoft.com/office/drawing/2014/main" id="{E7B63619-0422-42F2-8D2D-08DAD5450723}"/>
                </a:ext>
              </a:extLst>
            </p:cNvPr>
            <p:cNvSpPr/>
            <p:nvPr/>
          </p:nvSpPr>
          <p:spPr bwMode="gray">
            <a:xfrm rot="10800000" flipH="1">
              <a:off x="5814360" y="5795355"/>
              <a:ext cx="971203" cy="971203"/>
            </a:xfrm>
            <a:prstGeom prst="rtTriangle">
              <a:avLst/>
            </a:prstGeom>
            <a:solidFill>
              <a:sysClr val="window" lastClr="FFFFFF">
                <a:alpha val="12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295" name="Right Triangle 1294">
              <a:extLst>
                <a:ext uri="{FF2B5EF4-FFF2-40B4-BE49-F238E27FC236}">
                  <a16:creationId xmlns:a16="http://schemas.microsoft.com/office/drawing/2014/main" id="{6CBE2C74-D9DE-4EF8-8ED4-38D34A06FA22}"/>
                </a:ext>
              </a:extLst>
            </p:cNvPr>
            <p:cNvSpPr/>
            <p:nvPr/>
          </p:nvSpPr>
          <p:spPr bwMode="gray">
            <a:xfrm flipH="1" flipV="1">
              <a:off x="5814360" y="3850989"/>
              <a:ext cx="971203" cy="971203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296" name="Right Triangle 1295">
              <a:extLst>
                <a:ext uri="{FF2B5EF4-FFF2-40B4-BE49-F238E27FC236}">
                  <a16:creationId xmlns:a16="http://schemas.microsoft.com/office/drawing/2014/main" id="{EB81F80B-ACAA-43D3-9DAD-4A22BE5BEF40}"/>
                </a:ext>
              </a:extLst>
            </p:cNvPr>
            <p:cNvSpPr/>
            <p:nvPr/>
          </p:nvSpPr>
          <p:spPr bwMode="gray">
            <a:xfrm rot="10800000" flipH="1">
              <a:off x="5814360" y="4823069"/>
              <a:ext cx="971203" cy="971203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297" name="Right Triangle 1296">
              <a:extLst>
                <a:ext uri="{FF2B5EF4-FFF2-40B4-BE49-F238E27FC236}">
                  <a16:creationId xmlns:a16="http://schemas.microsoft.com/office/drawing/2014/main" id="{7207848F-96C9-42CE-B22A-50A4F3CFAE36}"/>
                </a:ext>
              </a:extLst>
            </p:cNvPr>
            <p:cNvSpPr/>
            <p:nvPr/>
          </p:nvSpPr>
          <p:spPr bwMode="gray">
            <a:xfrm flipH="1">
              <a:off x="5814360" y="2882357"/>
              <a:ext cx="971203" cy="971203"/>
            </a:xfrm>
            <a:prstGeom prst="rtTriangle">
              <a:avLst/>
            </a:prstGeom>
            <a:solidFill>
              <a:sysClr val="window" lastClr="FFFFFF">
                <a:alpha val="1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298" name="Right Triangle 1297">
              <a:extLst>
                <a:ext uri="{FF2B5EF4-FFF2-40B4-BE49-F238E27FC236}">
                  <a16:creationId xmlns:a16="http://schemas.microsoft.com/office/drawing/2014/main" id="{B27F16BA-53BC-4CA7-886E-1E5D4E5E8930}"/>
                </a:ext>
              </a:extLst>
            </p:cNvPr>
            <p:cNvSpPr/>
            <p:nvPr/>
          </p:nvSpPr>
          <p:spPr bwMode="gray">
            <a:xfrm rot="10800000" flipH="1">
              <a:off x="5814360" y="2882357"/>
              <a:ext cx="971203" cy="971203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299" name="Right Triangle 1298">
              <a:extLst>
                <a:ext uri="{FF2B5EF4-FFF2-40B4-BE49-F238E27FC236}">
                  <a16:creationId xmlns:a16="http://schemas.microsoft.com/office/drawing/2014/main" id="{F7CA9B6E-AFE1-4BB0-BB85-58B11C60F6DF}"/>
                </a:ext>
              </a:extLst>
            </p:cNvPr>
            <p:cNvSpPr/>
            <p:nvPr/>
          </p:nvSpPr>
          <p:spPr bwMode="gray">
            <a:xfrm flipH="1" flipV="1">
              <a:off x="5814360" y="941662"/>
              <a:ext cx="971203" cy="971203"/>
            </a:xfrm>
            <a:prstGeom prst="rtTriangle">
              <a:avLst/>
            </a:prstGeom>
            <a:solidFill>
              <a:sysClr val="window" lastClr="FFFFFF">
                <a:alpha val="8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300" name="Right Triangle 1299">
              <a:extLst>
                <a:ext uri="{FF2B5EF4-FFF2-40B4-BE49-F238E27FC236}">
                  <a16:creationId xmlns:a16="http://schemas.microsoft.com/office/drawing/2014/main" id="{8545CF14-65E0-420C-B4A8-87CCD904AC07}"/>
                </a:ext>
              </a:extLst>
            </p:cNvPr>
            <p:cNvSpPr/>
            <p:nvPr/>
          </p:nvSpPr>
          <p:spPr bwMode="gray">
            <a:xfrm flipH="1">
              <a:off x="5814360" y="1913743"/>
              <a:ext cx="971203" cy="971203"/>
            </a:xfrm>
            <a:prstGeom prst="rtTriangle">
              <a:avLst/>
            </a:prstGeom>
            <a:solidFill>
              <a:sysClr val="window" lastClr="FFFFFF">
                <a:alpha val="2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301" name="Right Triangle 1300">
              <a:extLst>
                <a:ext uri="{FF2B5EF4-FFF2-40B4-BE49-F238E27FC236}">
                  <a16:creationId xmlns:a16="http://schemas.microsoft.com/office/drawing/2014/main" id="{3B8AC1D2-39EF-4EF1-BDEE-E0FCA38A8B18}"/>
                </a:ext>
              </a:extLst>
            </p:cNvPr>
            <p:cNvSpPr/>
            <p:nvPr/>
          </p:nvSpPr>
          <p:spPr bwMode="gray">
            <a:xfrm rot="10800000" flipH="1">
              <a:off x="5814361" y="1913743"/>
              <a:ext cx="971203" cy="971203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302" name="Right Triangle 1301">
              <a:extLst>
                <a:ext uri="{FF2B5EF4-FFF2-40B4-BE49-F238E27FC236}">
                  <a16:creationId xmlns:a16="http://schemas.microsoft.com/office/drawing/2014/main" id="{A408348B-F0F2-445A-B809-160C9B914895}"/>
                </a:ext>
              </a:extLst>
            </p:cNvPr>
            <p:cNvSpPr/>
            <p:nvPr/>
          </p:nvSpPr>
          <p:spPr bwMode="gray">
            <a:xfrm flipH="1">
              <a:off x="5814360" y="-27163"/>
              <a:ext cx="971203" cy="971203"/>
            </a:xfrm>
            <a:prstGeom prst="rtTriangle">
              <a:avLst/>
            </a:prstGeom>
            <a:solidFill>
              <a:sysClr val="window" lastClr="FFFFFF">
                <a:alpha val="1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303" name="Right Triangle 1302">
              <a:extLst>
                <a:ext uri="{FF2B5EF4-FFF2-40B4-BE49-F238E27FC236}">
                  <a16:creationId xmlns:a16="http://schemas.microsoft.com/office/drawing/2014/main" id="{DC08F041-1CAC-45D5-B3A5-D6343F612AAE}"/>
                </a:ext>
              </a:extLst>
            </p:cNvPr>
            <p:cNvSpPr/>
            <p:nvPr/>
          </p:nvSpPr>
          <p:spPr bwMode="gray">
            <a:xfrm rot="10800000" flipH="1">
              <a:off x="5814360" y="-22208"/>
              <a:ext cx="971203" cy="971203"/>
            </a:xfrm>
            <a:prstGeom prst="rtTriangle">
              <a:avLst/>
            </a:prstGeom>
            <a:solidFill>
              <a:sysClr val="window" lastClr="FFFFFF">
                <a:alpha val="12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190" name="Right Triangle 1189">
              <a:extLst>
                <a:ext uri="{FF2B5EF4-FFF2-40B4-BE49-F238E27FC236}">
                  <a16:creationId xmlns:a16="http://schemas.microsoft.com/office/drawing/2014/main" id="{D62AAE2C-6FC6-49B6-836D-9B292AB71CB0}"/>
                </a:ext>
              </a:extLst>
            </p:cNvPr>
            <p:cNvSpPr/>
            <p:nvPr/>
          </p:nvSpPr>
          <p:spPr bwMode="gray">
            <a:xfrm>
              <a:off x="4846200" y="5795355"/>
              <a:ext cx="971203" cy="971203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191" name="Right Triangle 1190">
              <a:extLst>
                <a:ext uri="{FF2B5EF4-FFF2-40B4-BE49-F238E27FC236}">
                  <a16:creationId xmlns:a16="http://schemas.microsoft.com/office/drawing/2014/main" id="{77461235-8841-42F8-90C1-89E9FD423EC4}"/>
                </a:ext>
              </a:extLst>
            </p:cNvPr>
            <p:cNvSpPr/>
            <p:nvPr/>
          </p:nvSpPr>
          <p:spPr bwMode="gray">
            <a:xfrm flipV="1">
              <a:off x="4846200" y="3850989"/>
              <a:ext cx="971203" cy="971203"/>
            </a:xfrm>
            <a:prstGeom prst="rtTriangle">
              <a:avLst/>
            </a:prstGeom>
            <a:solidFill>
              <a:sysClr val="window" lastClr="FFFFFF">
                <a:alpha val="22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192" name="Right Triangle 1191">
              <a:extLst>
                <a:ext uri="{FF2B5EF4-FFF2-40B4-BE49-F238E27FC236}">
                  <a16:creationId xmlns:a16="http://schemas.microsoft.com/office/drawing/2014/main" id="{66AA5011-32A8-42CD-BE1C-80B5ECC601F5}"/>
                </a:ext>
              </a:extLst>
            </p:cNvPr>
            <p:cNvSpPr/>
            <p:nvPr/>
          </p:nvSpPr>
          <p:spPr bwMode="gray">
            <a:xfrm rot="10800000" flipV="1">
              <a:off x="4846201" y="3850989"/>
              <a:ext cx="971203" cy="971203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193" name="Right Triangle 1192">
              <a:extLst>
                <a:ext uri="{FF2B5EF4-FFF2-40B4-BE49-F238E27FC236}">
                  <a16:creationId xmlns:a16="http://schemas.microsoft.com/office/drawing/2014/main" id="{2502D9A9-530B-4BFC-91C2-D29FA99116CE}"/>
                </a:ext>
              </a:extLst>
            </p:cNvPr>
            <p:cNvSpPr/>
            <p:nvPr/>
          </p:nvSpPr>
          <p:spPr bwMode="gray">
            <a:xfrm>
              <a:off x="4846200" y="4823069"/>
              <a:ext cx="971203" cy="971203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194" name="Right Triangle 1193">
              <a:extLst>
                <a:ext uri="{FF2B5EF4-FFF2-40B4-BE49-F238E27FC236}">
                  <a16:creationId xmlns:a16="http://schemas.microsoft.com/office/drawing/2014/main" id="{B6656107-FF21-440C-A3DD-FC2B68F76538}"/>
                </a:ext>
              </a:extLst>
            </p:cNvPr>
            <p:cNvSpPr/>
            <p:nvPr/>
          </p:nvSpPr>
          <p:spPr bwMode="gray">
            <a:xfrm rot="10800000">
              <a:off x="4846201" y="4823069"/>
              <a:ext cx="971203" cy="971203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195" name="Right Triangle 1194">
              <a:extLst>
                <a:ext uri="{FF2B5EF4-FFF2-40B4-BE49-F238E27FC236}">
                  <a16:creationId xmlns:a16="http://schemas.microsoft.com/office/drawing/2014/main" id="{9AD230EB-B369-494E-A027-811A9DA1F8EA}"/>
                </a:ext>
              </a:extLst>
            </p:cNvPr>
            <p:cNvSpPr/>
            <p:nvPr/>
          </p:nvSpPr>
          <p:spPr bwMode="gray">
            <a:xfrm>
              <a:off x="4846200" y="2882357"/>
              <a:ext cx="971203" cy="971203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196" name="Right Triangle 1195">
              <a:extLst>
                <a:ext uri="{FF2B5EF4-FFF2-40B4-BE49-F238E27FC236}">
                  <a16:creationId xmlns:a16="http://schemas.microsoft.com/office/drawing/2014/main" id="{FE9534E6-084F-4AC6-9ECE-7F2A72E6493C}"/>
                </a:ext>
              </a:extLst>
            </p:cNvPr>
            <p:cNvSpPr/>
            <p:nvPr/>
          </p:nvSpPr>
          <p:spPr bwMode="gray">
            <a:xfrm rot="10800000">
              <a:off x="4846201" y="2882357"/>
              <a:ext cx="971203" cy="971203"/>
            </a:xfrm>
            <a:prstGeom prst="rtTriangle">
              <a:avLst/>
            </a:prstGeom>
            <a:solidFill>
              <a:sysClr val="window" lastClr="FFFFFF">
                <a:alpha val="11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197" name="Right Triangle 1196">
              <a:extLst>
                <a:ext uri="{FF2B5EF4-FFF2-40B4-BE49-F238E27FC236}">
                  <a16:creationId xmlns:a16="http://schemas.microsoft.com/office/drawing/2014/main" id="{5EDBACC8-F54C-439F-A50D-D231B12D83F8}"/>
                </a:ext>
              </a:extLst>
            </p:cNvPr>
            <p:cNvSpPr/>
            <p:nvPr/>
          </p:nvSpPr>
          <p:spPr bwMode="gray">
            <a:xfrm flipV="1">
              <a:off x="4846200" y="941662"/>
              <a:ext cx="971203" cy="971203"/>
            </a:xfrm>
            <a:prstGeom prst="rtTriangle">
              <a:avLst/>
            </a:prstGeom>
            <a:solidFill>
              <a:sysClr val="window" lastClr="FFFFFF">
                <a:alpha val="22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198" name="Right Triangle 1197">
              <a:extLst>
                <a:ext uri="{FF2B5EF4-FFF2-40B4-BE49-F238E27FC236}">
                  <a16:creationId xmlns:a16="http://schemas.microsoft.com/office/drawing/2014/main" id="{CEB40B3D-6E9B-4245-8879-CB3949A45B3C}"/>
                </a:ext>
              </a:extLst>
            </p:cNvPr>
            <p:cNvSpPr/>
            <p:nvPr/>
          </p:nvSpPr>
          <p:spPr bwMode="gray">
            <a:xfrm rot="10800000" flipV="1">
              <a:off x="4846201" y="941662"/>
              <a:ext cx="971203" cy="971203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199" name="Right Triangle 1198">
              <a:extLst>
                <a:ext uri="{FF2B5EF4-FFF2-40B4-BE49-F238E27FC236}">
                  <a16:creationId xmlns:a16="http://schemas.microsoft.com/office/drawing/2014/main" id="{4D7EE517-176B-46DD-A735-2233137A069E}"/>
                </a:ext>
              </a:extLst>
            </p:cNvPr>
            <p:cNvSpPr/>
            <p:nvPr/>
          </p:nvSpPr>
          <p:spPr bwMode="gray">
            <a:xfrm>
              <a:off x="4846200" y="1906999"/>
              <a:ext cx="971203" cy="971203"/>
            </a:xfrm>
            <a:prstGeom prst="rtTriangle">
              <a:avLst/>
            </a:prstGeom>
            <a:solidFill>
              <a:sysClr val="window" lastClr="FFFFFF">
                <a:alpha val="7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200" name="Right Triangle 1199">
              <a:extLst>
                <a:ext uri="{FF2B5EF4-FFF2-40B4-BE49-F238E27FC236}">
                  <a16:creationId xmlns:a16="http://schemas.microsoft.com/office/drawing/2014/main" id="{81F86127-CB8B-4CE9-9FE8-E42382C2D64A}"/>
                </a:ext>
              </a:extLst>
            </p:cNvPr>
            <p:cNvSpPr/>
            <p:nvPr/>
          </p:nvSpPr>
          <p:spPr bwMode="gray">
            <a:xfrm rot="10800000">
              <a:off x="4846201" y="1913743"/>
              <a:ext cx="971203" cy="971203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201" name="Right Triangle 1200">
              <a:extLst>
                <a:ext uri="{FF2B5EF4-FFF2-40B4-BE49-F238E27FC236}">
                  <a16:creationId xmlns:a16="http://schemas.microsoft.com/office/drawing/2014/main" id="{8988B86D-EC90-4A65-B2B1-15CC2DCADEF0}"/>
                </a:ext>
              </a:extLst>
            </p:cNvPr>
            <p:cNvSpPr/>
            <p:nvPr/>
          </p:nvSpPr>
          <p:spPr bwMode="gray">
            <a:xfrm>
              <a:off x="4846200" y="-27163"/>
              <a:ext cx="971203" cy="971203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202" name="Right Triangle 1201">
              <a:extLst>
                <a:ext uri="{FF2B5EF4-FFF2-40B4-BE49-F238E27FC236}">
                  <a16:creationId xmlns:a16="http://schemas.microsoft.com/office/drawing/2014/main" id="{190A3333-9278-4E4B-A5B7-BD42FB3214BB}"/>
                </a:ext>
              </a:extLst>
            </p:cNvPr>
            <p:cNvSpPr/>
            <p:nvPr/>
          </p:nvSpPr>
          <p:spPr bwMode="gray">
            <a:xfrm rot="10800000">
              <a:off x="4846201" y="-22209"/>
              <a:ext cx="971203" cy="971203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203" name="Right Triangle 1202">
              <a:extLst>
                <a:ext uri="{FF2B5EF4-FFF2-40B4-BE49-F238E27FC236}">
                  <a16:creationId xmlns:a16="http://schemas.microsoft.com/office/drawing/2014/main" id="{CDE818C9-2D85-4A32-B817-12E8BCFECBA3}"/>
                </a:ext>
              </a:extLst>
            </p:cNvPr>
            <p:cNvSpPr/>
            <p:nvPr/>
          </p:nvSpPr>
          <p:spPr bwMode="gray">
            <a:xfrm flipH="1">
              <a:off x="5814360" y="5795355"/>
              <a:ext cx="971203" cy="971203"/>
            </a:xfrm>
            <a:prstGeom prst="rtTriangle">
              <a:avLst/>
            </a:prstGeom>
            <a:solidFill>
              <a:sysClr val="window" lastClr="FFFFFF">
                <a:alpha val="1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204" name="Right Triangle 1203">
              <a:extLst>
                <a:ext uri="{FF2B5EF4-FFF2-40B4-BE49-F238E27FC236}">
                  <a16:creationId xmlns:a16="http://schemas.microsoft.com/office/drawing/2014/main" id="{82E2E618-328A-4C20-9916-12C7A41F4870}"/>
                </a:ext>
              </a:extLst>
            </p:cNvPr>
            <p:cNvSpPr/>
            <p:nvPr/>
          </p:nvSpPr>
          <p:spPr bwMode="gray">
            <a:xfrm rot="10800000" flipH="1">
              <a:off x="5814360" y="5795355"/>
              <a:ext cx="971203" cy="971203"/>
            </a:xfrm>
            <a:prstGeom prst="rtTriangle">
              <a:avLst/>
            </a:prstGeom>
            <a:solidFill>
              <a:sysClr val="window" lastClr="FFFFFF">
                <a:alpha val="12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205" name="Right Triangle 1204">
              <a:extLst>
                <a:ext uri="{FF2B5EF4-FFF2-40B4-BE49-F238E27FC236}">
                  <a16:creationId xmlns:a16="http://schemas.microsoft.com/office/drawing/2014/main" id="{BBF7E102-3EBB-4D44-BEFF-ECA3F4772894}"/>
                </a:ext>
              </a:extLst>
            </p:cNvPr>
            <p:cNvSpPr/>
            <p:nvPr/>
          </p:nvSpPr>
          <p:spPr bwMode="gray">
            <a:xfrm flipH="1" flipV="1">
              <a:off x="5814360" y="3850989"/>
              <a:ext cx="971203" cy="971203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206" name="Right Triangle 1205">
              <a:extLst>
                <a:ext uri="{FF2B5EF4-FFF2-40B4-BE49-F238E27FC236}">
                  <a16:creationId xmlns:a16="http://schemas.microsoft.com/office/drawing/2014/main" id="{2FDFBDFB-CDCB-49C9-AD03-80459016C08B}"/>
                </a:ext>
              </a:extLst>
            </p:cNvPr>
            <p:cNvSpPr/>
            <p:nvPr/>
          </p:nvSpPr>
          <p:spPr bwMode="gray">
            <a:xfrm rot="10800000" flipH="1">
              <a:off x="5814360" y="4823069"/>
              <a:ext cx="971203" cy="971203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207" name="Right Triangle 1206">
              <a:extLst>
                <a:ext uri="{FF2B5EF4-FFF2-40B4-BE49-F238E27FC236}">
                  <a16:creationId xmlns:a16="http://schemas.microsoft.com/office/drawing/2014/main" id="{900B915C-DF22-4A35-9F41-80CB892E880C}"/>
                </a:ext>
              </a:extLst>
            </p:cNvPr>
            <p:cNvSpPr/>
            <p:nvPr/>
          </p:nvSpPr>
          <p:spPr bwMode="gray">
            <a:xfrm flipH="1">
              <a:off x="5814360" y="2882357"/>
              <a:ext cx="971203" cy="971203"/>
            </a:xfrm>
            <a:prstGeom prst="rtTriangle">
              <a:avLst/>
            </a:prstGeom>
            <a:solidFill>
              <a:sysClr val="window" lastClr="FFFFFF">
                <a:alpha val="1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208" name="Right Triangle 1207">
              <a:extLst>
                <a:ext uri="{FF2B5EF4-FFF2-40B4-BE49-F238E27FC236}">
                  <a16:creationId xmlns:a16="http://schemas.microsoft.com/office/drawing/2014/main" id="{61245C07-04D4-4B13-B181-25F321460AC5}"/>
                </a:ext>
              </a:extLst>
            </p:cNvPr>
            <p:cNvSpPr/>
            <p:nvPr/>
          </p:nvSpPr>
          <p:spPr bwMode="gray">
            <a:xfrm rot="10800000" flipH="1">
              <a:off x="5814360" y="2882357"/>
              <a:ext cx="971203" cy="971203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209" name="Right Triangle 1208">
              <a:extLst>
                <a:ext uri="{FF2B5EF4-FFF2-40B4-BE49-F238E27FC236}">
                  <a16:creationId xmlns:a16="http://schemas.microsoft.com/office/drawing/2014/main" id="{0B3F095C-147B-40DA-B216-4CE9ABC51E27}"/>
                </a:ext>
              </a:extLst>
            </p:cNvPr>
            <p:cNvSpPr/>
            <p:nvPr/>
          </p:nvSpPr>
          <p:spPr bwMode="gray">
            <a:xfrm flipH="1" flipV="1">
              <a:off x="5814360" y="941662"/>
              <a:ext cx="971203" cy="971203"/>
            </a:xfrm>
            <a:prstGeom prst="rtTriangle">
              <a:avLst/>
            </a:prstGeom>
            <a:solidFill>
              <a:sysClr val="window" lastClr="FFFFFF">
                <a:alpha val="8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210" name="Right Triangle 1209">
              <a:extLst>
                <a:ext uri="{FF2B5EF4-FFF2-40B4-BE49-F238E27FC236}">
                  <a16:creationId xmlns:a16="http://schemas.microsoft.com/office/drawing/2014/main" id="{EAADECC5-5FB3-437B-A9D5-3040D37E1559}"/>
                </a:ext>
              </a:extLst>
            </p:cNvPr>
            <p:cNvSpPr/>
            <p:nvPr/>
          </p:nvSpPr>
          <p:spPr bwMode="gray">
            <a:xfrm flipH="1">
              <a:off x="5814360" y="1913743"/>
              <a:ext cx="971203" cy="971203"/>
            </a:xfrm>
            <a:prstGeom prst="rtTriangle">
              <a:avLst/>
            </a:prstGeom>
            <a:solidFill>
              <a:sysClr val="window" lastClr="FFFFFF">
                <a:alpha val="2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211" name="Right Triangle 1210">
              <a:extLst>
                <a:ext uri="{FF2B5EF4-FFF2-40B4-BE49-F238E27FC236}">
                  <a16:creationId xmlns:a16="http://schemas.microsoft.com/office/drawing/2014/main" id="{527B9344-90BF-4E2D-AA21-FF858CBD8B19}"/>
                </a:ext>
              </a:extLst>
            </p:cNvPr>
            <p:cNvSpPr/>
            <p:nvPr/>
          </p:nvSpPr>
          <p:spPr bwMode="gray">
            <a:xfrm rot="10800000" flipH="1">
              <a:off x="5814361" y="1913743"/>
              <a:ext cx="971203" cy="971203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212" name="Right Triangle 1211">
              <a:extLst>
                <a:ext uri="{FF2B5EF4-FFF2-40B4-BE49-F238E27FC236}">
                  <a16:creationId xmlns:a16="http://schemas.microsoft.com/office/drawing/2014/main" id="{7B7BE535-DC23-4788-AF7D-AD08C73C54A8}"/>
                </a:ext>
              </a:extLst>
            </p:cNvPr>
            <p:cNvSpPr/>
            <p:nvPr/>
          </p:nvSpPr>
          <p:spPr bwMode="gray">
            <a:xfrm flipH="1">
              <a:off x="5814360" y="-27163"/>
              <a:ext cx="971203" cy="971203"/>
            </a:xfrm>
            <a:prstGeom prst="rtTriangle">
              <a:avLst/>
            </a:prstGeom>
            <a:solidFill>
              <a:sysClr val="window" lastClr="FFFFFF">
                <a:alpha val="1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213" name="Right Triangle 1212">
              <a:extLst>
                <a:ext uri="{FF2B5EF4-FFF2-40B4-BE49-F238E27FC236}">
                  <a16:creationId xmlns:a16="http://schemas.microsoft.com/office/drawing/2014/main" id="{122FC8A4-AA5B-4DD1-9AF3-25A3F664F6A7}"/>
                </a:ext>
              </a:extLst>
            </p:cNvPr>
            <p:cNvSpPr/>
            <p:nvPr/>
          </p:nvSpPr>
          <p:spPr bwMode="gray">
            <a:xfrm rot="10800000" flipH="1">
              <a:off x="5814360" y="-22209"/>
              <a:ext cx="971203" cy="971203"/>
            </a:xfrm>
            <a:prstGeom prst="rtTriangle">
              <a:avLst/>
            </a:prstGeom>
            <a:solidFill>
              <a:sysClr val="window" lastClr="FFFFFF">
                <a:alpha val="12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</p:grpSp>
      <p:grpSp>
        <p:nvGrpSpPr>
          <p:cNvPr id="537" name="Group 536">
            <a:extLst>
              <a:ext uri="{FF2B5EF4-FFF2-40B4-BE49-F238E27FC236}">
                <a16:creationId xmlns:a16="http://schemas.microsoft.com/office/drawing/2014/main" id="{2BFD5E10-CDE1-41B1-8EAE-E200B19BA8E7}"/>
              </a:ext>
            </a:extLst>
          </p:cNvPr>
          <p:cNvGrpSpPr/>
          <p:nvPr userDrawn="1"/>
        </p:nvGrpSpPr>
        <p:grpSpPr bwMode="gray">
          <a:xfrm>
            <a:off x="-3443" y="-27163"/>
            <a:ext cx="4853096" cy="6793723"/>
            <a:chOff x="7741658" y="0"/>
            <a:chExt cx="4839033" cy="6774037"/>
          </a:xfrm>
        </p:grpSpPr>
        <p:sp>
          <p:nvSpPr>
            <p:cNvPr id="538" name="TextBox 537">
              <a:extLst>
                <a:ext uri="{FF2B5EF4-FFF2-40B4-BE49-F238E27FC236}">
                  <a16:creationId xmlns:a16="http://schemas.microsoft.com/office/drawing/2014/main" id="{56E6A3C1-2684-4951-9DAF-A6F54824FF3C}"/>
                </a:ext>
              </a:extLst>
            </p:cNvPr>
            <p:cNvSpPr txBox="1"/>
            <p:nvPr/>
          </p:nvSpPr>
          <p:spPr bwMode="gray">
            <a:xfrm>
              <a:off x="11490941" y="6388099"/>
              <a:ext cx="437990" cy="36512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algn="r">
                <a:lnSpc>
                  <a:spcPct val="90000"/>
                </a:lnSpc>
              </a:pPr>
              <a:fld id="{7A51DB15-7364-4F0B-A3A0-1309F8830053}" type="slidenum">
                <a:rPr lang="en-US" sz="800" b="0" i="0" smtClean="0">
                  <a:latin typeface="Calibri" panose="020F0502020204030204" pitchFamily="34" charset="0"/>
                </a:rPr>
                <a:pPr algn="r">
                  <a:lnSpc>
                    <a:spcPct val="90000"/>
                  </a:lnSpc>
                </a:pPr>
                <a:t>‹#›</a:t>
              </a:fld>
              <a:endParaRPr lang="en-US" b="0" i="0" dirty="0">
                <a:latin typeface="Calibri" panose="020F0502020204030204" pitchFamily="34" charset="0"/>
              </a:endParaRPr>
            </a:p>
          </p:txBody>
        </p:sp>
        <p:sp>
          <p:nvSpPr>
            <p:cNvPr id="552" name="Rectangle 551">
              <a:extLst>
                <a:ext uri="{FF2B5EF4-FFF2-40B4-BE49-F238E27FC236}">
                  <a16:creationId xmlns:a16="http://schemas.microsoft.com/office/drawing/2014/main" id="{6733CA49-70E7-45DC-95C4-D2B51A69DBFA}"/>
                </a:ext>
              </a:extLst>
            </p:cNvPr>
            <p:cNvSpPr/>
            <p:nvPr userDrawn="1"/>
          </p:nvSpPr>
          <p:spPr bwMode="gray">
            <a:xfrm>
              <a:off x="7741658" y="1"/>
              <a:ext cx="4835590" cy="6774036"/>
            </a:xfrm>
            <a:prstGeom prst="rect">
              <a:avLst/>
            </a:prstGeom>
            <a:solidFill>
              <a:srgbClr val="C6C6C8">
                <a:lumMod val="40000"/>
                <a:lumOff val="60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b="0" i="0" u="none" strike="noStrike" kern="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</a:endParaRPr>
            </a:p>
          </p:txBody>
        </p:sp>
        <p:sp>
          <p:nvSpPr>
            <p:cNvPr id="564" name="Right Triangle 563">
              <a:extLst>
                <a:ext uri="{FF2B5EF4-FFF2-40B4-BE49-F238E27FC236}">
                  <a16:creationId xmlns:a16="http://schemas.microsoft.com/office/drawing/2014/main" id="{8E43B665-8807-489B-8F6A-6922F4DED471}"/>
                </a:ext>
              </a:extLst>
            </p:cNvPr>
            <p:cNvSpPr/>
            <p:nvPr/>
          </p:nvSpPr>
          <p:spPr bwMode="gray">
            <a:xfrm>
              <a:off x="9675524" y="5805646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576" name="Right Triangle 575">
              <a:extLst>
                <a:ext uri="{FF2B5EF4-FFF2-40B4-BE49-F238E27FC236}">
                  <a16:creationId xmlns:a16="http://schemas.microsoft.com/office/drawing/2014/main" id="{1ADAF945-83BF-4BD7-8649-2AE354DF9A34}"/>
                </a:ext>
              </a:extLst>
            </p:cNvPr>
            <p:cNvSpPr/>
            <p:nvPr/>
          </p:nvSpPr>
          <p:spPr bwMode="gray">
            <a:xfrm rot="10800000">
              <a:off x="9675524" y="5805646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589" name="Right Triangle 588">
              <a:extLst>
                <a:ext uri="{FF2B5EF4-FFF2-40B4-BE49-F238E27FC236}">
                  <a16:creationId xmlns:a16="http://schemas.microsoft.com/office/drawing/2014/main" id="{23917272-3942-4C8B-AB7B-FD6B718E5F32}"/>
                </a:ext>
              </a:extLst>
            </p:cNvPr>
            <p:cNvSpPr/>
            <p:nvPr/>
          </p:nvSpPr>
          <p:spPr bwMode="gray">
            <a:xfrm flipV="1">
              <a:off x="9675524" y="3866914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601" name="Right Triangle 600">
              <a:extLst>
                <a:ext uri="{FF2B5EF4-FFF2-40B4-BE49-F238E27FC236}">
                  <a16:creationId xmlns:a16="http://schemas.microsoft.com/office/drawing/2014/main" id="{CC39CDF1-4715-4B96-B9B0-3B74A3E8F9E0}"/>
                </a:ext>
              </a:extLst>
            </p:cNvPr>
            <p:cNvSpPr/>
            <p:nvPr/>
          </p:nvSpPr>
          <p:spPr bwMode="gray">
            <a:xfrm>
              <a:off x="9675524" y="4836178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614" name="Right Triangle 613">
              <a:extLst>
                <a:ext uri="{FF2B5EF4-FFF2-40B4-BE49-F238E27FC236}">
                  <a16:creationId xmlns:a16="http://schemas.microsoft.com/office/drawing/2014/main" id="{15794128-E1B0-4812-965B-D6DDCC659FFA}"/>
                </a:ext>
              </a:extLst>
            </p:cNvPr>
            <p:cNvSpPr/>
            <p:nvPr/>
          </p:nvSpPr>
          <p:spPr bwMode="gray">
            <a:xfrm rot="10800000">
              <a:off x="9675524" y="4836178"/>
              <a:ext cx="968389" cy="968389"/>
            </a:xfrm>
            <a:prstGeom prst="rtTriangle">
              <a:avLst/>
            </a:prstGeom>
            <a:solidFill>
              <a:sysClr val="window" lastClr="FFFFFF">
                <a:alpha val="10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623" name="Right Triangle 622">
              <a:extLst>
                <a:ext uri="{FF2B5EF4-FFF2-40B4-BE49-F238E27FC236}">
                  <a16:creationId xmlns:a16="http://schemas.microsoft.com/office/drawing/2014/main" id="{C833C83D-33DD-44E8-A825-842E30519072}"/>
                </a:ext>
              </a:extLst>
            </p:cNvPr>
            <p:cNvSpPr/>
            <p:nvPr/>
          </p:nvSpPr>
          <p:spPr bwMode="gray">
            <a:xfrm>
              <a:off x="9675524" y="2901089"/>
              <a:ext cx="968389" cy="968389"/>
            </a:xfrm>
            <a:prstGeom prst="rtTriangle">
              <a:avLst/>
            </a:prstGeom>
            <a:solidFill>
              <a:sysClr val="window" lastClr="FFFFFF">
                <a:alpha val="8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636" name="Right Triangle 635">
              <a:extLst>
                <a:ext uri="{FF2B5EF4-FFF2-40B4-BE49-F238E27FC236}">
                  <a16:creationId xmlns:a16="http://schemas.microsoft.com/office/drawing/2014/main" id="{7469EA5F-C5E4-4A65-9723-B5DB01E466E6}"/>
                </a:ext>
              </a:extLst>
            </p:cNvPr>
            <p:cNvSpPr/>
            <p:nvPr/>
          </p:nvSpPr>
          <p:spPr bwMode="gray">
            <a:xfrm flipV="1">
              <a:off x="9675524" y="966018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637" name="Right Triangle 636">
              <a:extLst>
                <a:ext uri="{FF2B5EF4-FFF2-40B4-BE49-F238E27FC236}">
                  <a16:creationId xmlns:a16="http://schemas.microsoft.com/office/drawing/2014/main" id="{84056FFF-F7D6-401F-B287-34F379343EC7}"/>
                </a:ext>
              </a:extLst>
            </p:cNvPr>
            <p:cNvSpPr/>
            <p:nvPr/>
          </p:nvSpPr>
          <p:spPr bwMode="gray">
            <a:xfrm>
              <a:off x="9675524" y="1935282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651" name="Right Triangle 650">
              <a:extLst>
                <a:ext uri="{FF2B5EF4-FFF2-40B4-BE49-F238E27FC236}">
                  <a16:creationId xmlns:a16="http://schemas.microsoft.com/office/drawing/2014/main" id="{DE7FCE93-6C38-4B5C-9BA7-1DBBCFB7070E}"/>
                </a:ext>
              </a:extLst>
            </p:cNvPr>
            <p:cNvSpPr/>
            <p:nvPr/>
          </p:nvSpPr>
          <p:spPr bwMode="gray">
            <a:xfrm rot="10800000">
              <a:off x="9675525" y="1935282"/>
              <a:ext cx="968389" cy="968389"/>
            </a:xfrm>
            <a:prstGeom prst="rtTriangle">
              <a:avLst/>
            </a:prstGeom>
            <a:solidFill>
              <a:sysClr val="window" lastClr="FFFFFF">
                <a:alpha val="11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663" name="Right Triangle 662">
              <a:extLst>
                <a:ext uri="{FF2B5EF4-FFF2-40B4-BE49-F238E27FC236}">
                  <a16:creationId xmlns:a16="http://schemas.microsoft.com/office/drawing/2014/main" id="{CC9725E5-2554-4231-9B46-EBFA27986AFD}"/>
                </a:ext>
              </a:extLst>
            </p:cNvPr>
            <p:cNvSpPr/>
            <p:nvPr/>
          </p:nvSpPr>
          <p:spPr bwMode="gray">
            <a:xfrm>
              <a:off x="9675524" y="0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675" name="Right Triangle 674">
              <a:extLst>
                <a:ext uri="{FF2B5EF4-FFF2-40B4-BE49-F238E27FC236}">
                  <a16:creationId xmlns:a16="http://schemas.microsoft.com/office/drawing/2014/main" id="{4C77F57B-0DDD-4459-81E1-4AD9C0329854}"/>
                </a:ext>
              </a:extLst>
            </p:cNvPr>
            <p:cNvSpPr/>
            <p:nvPr/>
          </p:nvSpPr>
          <p:spPr bwMode="gray">
            <a:xfrm rot="10800000">
              <a:off x="9675524" y="4940"/>
              <a:ext cx="968389" cy="968389"/>
            </a:xfrm>
            <a:prstGeom prst="rtTriangle">
              <a:avLst/>
            </a:prstGeom>
            <a:solidFill>
              <a:sysClr val="window" lastClr="FFFFFF">
                <a:alpha val="1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688" name="Right Triangle 687">
              <a:extLst>
                <a:ext uri="{FF2B5EF4-FFF2-40B4-BE49-F238E27FC236}">
                  <a16:creationId xmlns:a16="http://schemas.microsoft.com/office/drawing/2014/main" id="{86CF6C92-029A-462F-9C85-DCF82427795B}"/>
                </a:ext>
              </a:extLst>
            </p:cNvPr>
            <p:cNvSpPr/>
            <p:nvPr/>
          </p:nvSpPr>
          <p:spPr bwMode="gray">
            <a:xfrm flipH="1">
              <a:off x="10643913" y="5805646"/>
              <a:ext cx="968389" cy="968389"/>
            </a:xfrm>
            <a:prstGeom prst="rtTriangle">
              <a:avLst/>
            </a:prstGeom>
            <a:solidFill>
              <a:sysClr val="window" lastClr="FFFFFF">
                <a:alpha val="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700" name="Right Triangle 699">
              <a:extLst>
                <a:ext uri="{FF2B5EF4-FFF2-40B4-BE49-F238E27FC236}">
                  <a16:creationId xmlns:a16="http://schemas.microsoft.com/office/drawing/2014/main" id="{3D767A94-5771-4DD8-90BC-79CE8A72C61F}"/>
                </a:ext>
              </a:extLst>
            </p:cNvPr>
            <p:cNvSpPr/>
            <p:nvPr/>
          </p:nvSpPr>
          <p:spPr bwMode="gray">
            <a:xfrm flipH="1" flipV="1">
              <a:off x="10643913" y="3866914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713" name="Right Triangle 712">
              <a:extLst>
                <a:ext uri="{FF2B5EF4-FFF2-40B4-BE49-F238E27FC236}">
                  <a16:creationId xmlns:a16="http://schemas.microsoft.com/office/drawing/2014/main" id="{9C450089-4393-4E01-B03E-923ADFC7DB06}"/>
                </a:ext>
              </a:extLst>
            </p:cNvPr>
            <p:cNvSpPr/>
            <p:nvPr/>
          </p:nvSpPr>
          <p:spPr bwMode="gray">
            <a:xfrm rot="10800000" flipH="1" flipV="1">
              <a:off x="10643914" y="3866914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722" name="Right Triangle 721">
              <a:extLst>
                <a:ext uri="{FF2B5EF4-FFF2-40B4-BE49-F238E27FC236}">
                  <a16:creationId xmlns:a16="http://schemas.microsoft.com/office/drawing/2014/main" id="{C2F9DFFF-F0C5-4FFD-8433-7B0CA0F8FA84}"/>
                </a:ext>
              </a:extLst>
            </p:cNvPr>
            <p:cNvSpPr/>
            <p:nvPr/>
          </p:nvSpPr>
          <p:spPr bwMode="gray">
            <a:xfrm flipH="1">
              <a:off x="10643913" y="4836178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735" name="Right Triangle 734">
              <a:extLst>
                <a:ext uri="{FF2B5EF4-FFF2-40B4-BE49-F238E27FC236}">
                  <a16:creationId xmlns:a16="http://schemas.microsoft.com/office/drawing/2014/main" id="{B1FDA982-2DCE-4824-8098-8FC4A533C106}"/>
                </a:ext>
              </a:extLst>
            </p:cNvPr>
            <p:cNvSpPr/>
            <p:nvPr/>
          </p:nvSpPr>
          <p:spPr bwMode="gray">
            <a:xfrm flipH="1">
              <a:off x="10643913" y="2901089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736" name="Right Triangle 735">
              <a:extLst>
                <a:ext uri="{FF2B5EF4-FFF2-40B4-BE49-F238E27FC236}">
                  <a16:creationId xmlns:a16="http://schemas.microsoft.com/office/drawing/2014/main" id="{4D97E87E-CAC1-41D8-B5CD-3A938AF59576}"/>
                </a:ext>
              </a:extLst>
            </p:cNvPr>
            <p:cNvSpPr/>
            <p:nvPr/>
          </p:nvSpPr>
          <p:spPr bwMode="gray">
            <a:xfrm rot="10800000" flipH="1">
              <a:off x="10643914" y="2901089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750" name="Right Triangle 749">
              <a:extLst>
                <a:ext uri="{FF2B5EF4-FFF2-40B4-BE49-F238E27FC236}">
                  <a16:creationId xmlns:a16="http://schemas.microsoft.com/office/drawing/2014/main" id="{5D7A3A12-6DC8-4577-BC67-55A515CE6F0B}"/>
                </a:ext>
              </a:extLst>
            </p:cNvPr>
            <p:cNvSpPr/>
            <p:nvPr/>
          </p:nvSpPr>
          <p:spPr bwMode="gray">
            <a:xfrm flipH="1" flipV="1">
              <a:off x="10643913" y="966018"/>
              <a:ext cx="968389" cy="968389"/>
            </a:xfrm>
            <a:prstGeom prst="rtTriangle">
              <a:avLst/>
            </a:prstGeom>
            <a:solidFill>
              <a:sysClr val="window" lastClr="FFFFFF">
                <a:alpha val="12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762" name="Right Triangle 761">
              <a:extLst>
                <a:ext uri="{FF2B5EF4-FFF2-40B4-BE49-F238E27FC236}">
                  <a16:creationId xmlns:a16="http://schemas.microsoft.com/office/drawing/2014/main" id="{486E58FC-0CE6-400F-AF29-13F51B79D82F}"/>
                </a:ext>
              </a:extLst>
            </p:cNvPr>
            <p:cNvSpPr/>
            <p:nvPr/>
          </p:nvSpPr>
          <p:spPr bwMode="gray">
            <a:xfrm rot="10800000" flipH="1" flipV="1">
              <a:off x="10643913" y="966019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774" name="Right Triangle 773">
              <a:extLst>
                <a:ext uri="{FF2B5EF4-FFF2-40B4-BE49-F238E27FC236}">
                  <a16:creationId xmlns:a16="http://schemas.microsoft.com/office/drawing/2014/main" id="{5A02261E-A733-4433-806F-FA79D56835DB}"/>
                </a:ext>
              </a:extLst>
            </p:cNvPr>
            <p:cNvSpPr/>
            <p:nvPr/>
          </p:nvSpPr>
          <p:spPr bwMode="gray">
            <a:xfrm flipH="1">
              <a:off x="10643913" y="1935282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787" name="Right Triangle 786">
              <a:extLst>
                <a:ext uri="{FF2B5EF4-FFF2-40B4-BE49-F238E27FC236}">
                  <a16:creationId xmlns:a16="http://schemas.microsoft.com/office/drawing/2014/main" id="{56BD73FE-2BCD-4B4E-9F4C-1C84D45A821D}"/>
                </a:ext>
              </a:extLst>
            </p:cNvPr>
            <p:cNvSpPr/>
            <p:nvPr/>
          </p:nvSpPr>
          <p:spPr bwMode="gray">
            <a:xfrm rot="10800000" flipH="1">
              <a:off x="10643914" y="1935282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799" name="Right Triangle 798">
              <a:extLst>
                <a:ext uri="{FF2B5EF4-FFF2-40B4-BE49-F238E27FC236}">
                  <a16:creationId xmlns:a16="http://schemas.microsoft.com/office/drawing/2014/main" id="{F1F85BC1-85A5-4DB5-A273-D3D4086BBA3B}"/>
                </a:ext>
              </a:extLst>
            </p:cNvPr>
            <p:cNvSpPr/>
            <p:nvPr/>
          </p:nvSpPr>
          <p:spPr bwMode="gray">
            <a:xfrm flipH="1">
              <a:off x="10643913" y="0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12" name="Right Triangle 811">
              <a:extLst>
                <a:ext uri="{FF2B5EF4-FFF2-40B4-BE49-F238E27FC236}">
                  <a16:creationId xmlns:a16="http://schemas.microsoft.com/office/drawing/2014/main" id="{D9933762-B98F-4131-B649-F529A861786F}"/>
                </a:ext>
              </a:extLst>
            </p:cNvPr>
            <p:cNvSpPr/>
            <p:nvPr/>
          </p:nvSpPr>
          <p:spPr bwMode="gray">
            <a:xfrm rot="10800000" flipH="1">
              <a:off x="10643913" y="4940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34" name="Right Triangle 833">
              <a:extLst>
                <a:ext uri="{FF2B5EF4-FFF2-40B4-BE49-F238E27FC236}">
                  <a16:creationId xmlns:a16="http://schemas.microsoft.com/office/drawing/2014/main" id="{129E2BD4-030B-4BC7-B01A-723B9D331FD1}"/>
                </a:ext>
              </a:extLst>
            </p:cNvPr>
            <p:cNvSpPr/>
            <p:nvPr/>
          </p:nvSpPr>
          <p:spPr bwMode="gray">
            <a:xfrm>
              <a:off x="11612301" y="5805646"/>
              <a:ext cx="968389" cy="968389"/>
            </a:xfrm>
            <a:prstGeom prst="rtTriangle">
              <a:avLst/>
            </a:prstGeom>
            <a:solidFill>
              <a:sysClr val="window" lastClr="FFFFFF">
                <a:alpha val="10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35" name="Right Triangle 834">
              <a:extLst>
                <a:ext uri="{FF2B5EF4-FFF2-40B4-BE49-F238E27FC236}">
                  <a16:creationId xmlns:a16="http://schemas.microsoft.com/office/drawing/2014/main" id="{343E658E-CCA0-416B-B85D-1ECA360DFED0}"/>
                </a:ext>
              </a:extLst>
            </p:cNvPr>
            <p:cNvSpPr/>
            <p:nvPr/>
          </p:nvSpPr>
          <p:spPr bwMode="gray">
            <a:xfrm rot="10800000">
              <a:off x="11612301" y="5805646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61" name="Right Triangle 860">
              <a:extLst>
                <a:ext uri="{FF2B5EF4-FFF2-40B4-BE49-F238E27FC236}">
                  <a16:creationId xmlns:a16="http://schemas.microsoft.com/office/drawing/2014/main" id="{4C58AEB9-A7E5-47F8-8728-BF57EA889636}"/>
                </a:ext>
              </a:extLst>
            </p:cNvPr>
            <p:cNvSpPr/>
            <p:nvPr/>
          </p:nvSpPr>
          <p:spPr bwMode="gray">
            <a:xfrm flipV="1">
              <a:off x="11612301" y="3866914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62" name="Right Triangle 861">
              <a:extLst>
                <a:ext uri="{FF2B5EF4-FFF2-40B4-BE49-F238E27FC236}">
                  <a16:creationId xmlns:a16="http://schemas.microsoft.com/office/drawing/2014/main" id="{DE4B37D4-6C84-46B5-9A65-95DC4ED3C3A2}"/>
                </a:ext>
              </a:extLst>
            </p:cNvPr>
            <p:cNvSpPr/>
            <p:nvPr/>
          </p:nvSpPr>
          <p:spPr bwMode="gray">
            <a:xfrm>
              <a:off x="11612301" y="4836178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64" name="Right Triangle 863">
              <a:extLst>
                <a:ext uri="{FF2B5EF4-FFF2-40B4-BE49-F238E27FC236}">
                  <a16:creationId xmlns:a16="http://schemas.microsoft.com/office/drawing/2014/main" id="{74E3A82A-F2CD-481F-A235-C5BC0B30502C}"/>
                </a:ext>
              </a:extLst>
            </p:cNvPr>
            <p:cNvSpPr/>
            <p:nvPr/>
          </p:nvSpPr>
          <p:spPr bwMode="gray">
            <a:xfrm rot="10800000">
              <a:off x="11612302" y="4836178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65" name="Right Triangle 864">
              <a:extLst>
                <a:ext uri="{FF2B5EF4-FFF2-40B4-BE49-F238E27FC236}">
                  <a16:creationId xmlns:a16="http://schemas.microsoft.com/office/drawing/2014/main" id="{B6B44139-B951-4E98-85B4-F44B0C95CAFE}"/>
                </a:ext>
              </a:extLst>
            </p:cNvPr>
            <p:cNvSpPr/>
            <p:nvPr/>
          </p:nvSpPr>
          <p:spPr bwMode="gray">
            <a:xfrm>
              <a:off x="11612301" y="2901089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66" name="Right Triangle 865">
              <a:extLst>
                <a:ext uri="{FF2B5EF4-FFF2-40B4-BE49-F238E27FC236}">
                  <a16:creationId xmlns:a16="http://schemas.microsoft.com/office/drawing/2014/main" id="{46A0E742-0584-43DD-9EDD-F7DDD35872C2}"/>
                </a:ext>
              </a:extLst>
            </p:cNvPr>
            <p:cNvSpPr/>
            <p:nvPr/>
          </p:nvSpPr>
          <p:spPr bwMode="gray">
            <a:xfrm rot="10800000">
              <a:off x="11612301" y="2901089"/>
              <a:ext cx="968389" cy="968389"/>
            </a:xfrm>
            <a:prstGeom prst="rtTriangle">
              <a:avLst/>
            </a:prstGeom>
            <a:solidFill>
              <a:sysClr val="window" lastClr="FFFFFF">
                <a:alpha val="9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67" name="Right Triangle 866">
              <a:extLst>
                <a:ext uri="{FF2B5EF4-FFF2-40B4-BE49-F238E27FC236}">
                  <a16:creationId xmlns:a16="http://schemas.microsoft.com/office/drawing/2014/main" id="{D9F15669-4B52-44FC-B79C-CCD6BBC174E0}"/>
                </a:ext>
              </a:extLst>
            </p:cNvPr>
            <p:cNvSpPr/>
            <p:nvPr/>
          </p:nvSpPr>
          <p:spPr bwMode="gray">
            <a:xfrm flipV="1">
              <a:off x="11612301" y="966018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68" name="Right Triangle 867">
              <a:extLst>
                <a:ext uri="{FF2B5EF4-FFF2-40B4-BE49-F238E27FC236}">
                  <a16:creationId xmlns:a16="http://schemas.microsoft.com/office/drawing/2014/main" id="{488E0829-5F98-4E99-BABD-5EC33F17366A}"/>
                </a:ext>
              </a:extLst>
            </p:cNvPr>
            <p:cNvSpPr/>
            <p:nvPr/>
          </p:nvSpPr>
          <p:spPr bwMode="gray">
            <a:xfrm rot="10800000">
              <a:off x="11612301" y="1935282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69" name="Right Triangle 868">
              <a:extLst>
                <a:ext uri="{FF2B5EF4-FFF2-40B4-BE49-F238E27FC236}">
                  <a16:creationId xmlns:a16="http://schemas.microsoft.com/office/drawing/2014/main" id="{3C1E2CFF-5714-467A-A9C8-6A945EDD32DD}"/>
                </a:ext>
              </a:extLst>
            </p:cNvPr>
            <p:cNvSpPr/>
            <p:nvPr/>
          </p:nvSpPr>
          <p:spPr bwMode="gray">
            <a:xfrm>
              <a:off x="11612301" y="0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70" name="Right Triangle 869">
              <a:extLst>
                <a:ext uri="{FF2B5EF4-FFF2-40B4-BE49-F238E27FC236}">
                  <a16:creationId xmlns:a16="http://schemas.microsoft.com/office/drawing/2014/main" id="{8C89C430-E1B0-4D99-B3D6-465673368D1B}"/>
                </a:ext>
              </a:extLst>
            </p:cNvPr>
            <p:cNvSpPr/>
            <p:nvPr/>
          </p:nvSpPr>
          <p:spPr bwMode="gray">
            <a:xfrm rot="10800000">
              <a:off x="11612301" y="4940"/>
              <a:ext cx="968389" cy="968389"/>
            </a:xfrm>
            <a:prstGeom prst="rtTriangle">
              <a:avLst/>
            </a:prstGeom>
            <a:solidFill>
              <a:sysClr val="window" lastClr="FFFFFF">
                <a:alpha val="1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71" name="Right Triangle 870">
              <a:extLst>
                <a:ext uri="{FF2B5EF4-FFF2-40B4-BE49-F238E27FC236}">
                  <a16:creationId xmlns:a16="http://schemas.microsoft.com/office/drawing/2014/main" id="{7C1CF9A6-E91E-4D7C-B384-CE4B1D8F5742}"/>
                </a:ext>
              </a:extLst>
            </p:cNvPr>
            <p:cNvSpPr/>
            <p:nvPr/>
          </p:nvSpPr>
          <p:spPr bwMode="gray">
            <a:xfrm>
              <a:off x="7741658" y="5805646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73" name="Right Triangle 872">
              <a:extLst>
                <a:ext uri="{FF2B5EF4-FFF2-40B4-BE49-F238E27FC236}">
                  <a16:creationId xmlns:a16="http://schemas.microsoft.com/office/drawing/2014/main" id="{068F91EC-4665-423C-8167-AD57B9F41A87}"/>
                </a:ext>
              </a:extLst>
            </p:cNvPr>
            <p:cNvSpPr/>
            <p:nvPr/>
          </p:nvSpPr>
          <p:spPr bwMode="gray">
            <a:xfrm flipV="1">
              <a:off x="7741658" y="3866914"/>
              <a:ext cx="968389" cy="968389"/>
            </a:xfrm>
            <a:prstGeom prst="rtTriangle">
              <a:avLst/>
            </a:prstGeom>
            <a:solidFill>
              <a:sysClr val="window" lastClr="FFFFFF">
                <a:alpha val="22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74" name="Right Triangle 873">
              <a:extLst>
                <a:ext uri="{FF2B5EF4-FFF2-40B4-BE49-F238E27FC236}">
                  <a16:creationId xmlns:a16="http://schemas.microsoft.com/office/drawing/2014/main" id="{C95D7B2D-B645-4D9F-B933-622E892964BA}"/>
                </a:ext>
              </a:extLst>
            </p:cNvPr>
            <p:cNvSpPr/>
            <p:nvPr/>
          </p:nvSpPr>
          <p:spPr bwMode="gray">
            <a:xfrm rot="10800000" flipV="1">
              <a:off x="7741659" y="3866914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75" name="Right Triangle 874">
              <a:extLst>
                <a:ext uri="{FF2B5EF4-FFF2-40B4-BE49-F238E27FC236}">
                  <a16:creationId xmlns:a16="http://schemas.microsoft.com/office/drawing/2014/main" id="{45522A93-8C3B-4BF4-8183-C206389D74B8}"/>
                </a:ext>
              </a:extLst>
            </p:cNvPr>
            <p:cNvSpPr/>
            <p:nvPr/>
          </p:nvSpPr>
          <p:spPr bwMode="gray">
            <a:xfrm>
              <a:off x="7741658" y="4836178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76" name="Right Triangle 875">
              <a:extLst>
                <a:ext uri="{FF2B5EF4-FFF2-40B4-BE49-F238E27FC236}">
                  <a16:creationId xmlns:a16="http://schemas.microsoft.com/office/drawing/2014/main" id="{BF73F479-DC96-4477-BF47-75820FDDE1FF}"/>
                </a:ext>
              </a:extLst>
            </p:cNvPr>
            <p:cNvSpPr/>
            <p:nvPr/>
          </p:nvSpPr>
          <p:spPr bwMode="gray">
            <a:xfrm rot="10800000">
              <a:off x="7741659" y="4836178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77" name="Right Triangle 876">
              <a:extLst>
                <a:ext uri="{FF2B5EF4-FFF2-40B4-BE49-F238E27FC236}">
                  <a16:creationId xmlns:a16="http://schemas.microsoft.com/office/drawing/2014/main" id="{67FA05C8-89FA-4554-82DE-325D1A828273}"/>
                </a:ext>
              </a:extLst>
            </p:cNvPr>
            <p:cNvSpPr/>
            <p:nvPr/>
          </p:nvSpPr>
          <p:spPr bwMode="gray">
            <a:xfrm>
              <a:off x="7741658" y="2901089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78" name="Right Triangle 877">
              <a:extLst>
                <a:ext uri="{FF2B5EF4-FFF2-40B4-BE49-F238E27FC236}">
                  <a16:creationId xmlns:a16="http://schemas.microsoft.com/office/drawing/2014/main" id="{6808AAD1-C3CC-4F2A-BFCE-96A7139D8F2C}"/>
                </a:ext>
              </a:extLst>
            </p:cNvPr>
            <p:cNvSpPr/>
            <p:nvPr/>
          </p:nvSpPr>
          <p:spPr bwMode="gray">
            <a:xfrm rot="10800000">
              <a:off x="7741659" y="2901089"/>
              <a:ext cx="968389" cy="968389"/>
            </a:xfrm>
            <a:prstGeom prst="rtTriangle">
              <a:avLst/>
            </a:prstGeom>
            <a:solidFill>
              <a:sysClr val="window" lastClr="FFFFFF">
                <a:alpha val="11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79" name="Right Triangle 878">
              <a:extLst>
                <a:ext uri="{FF2B5EF4-FFF2-40B4-BE49-F238E27FC236}">
                  <a16:creationId xmlns:a16="http://schemas.microsoft.com/office/drawing/2014/main" id="{CB86DAB8-68F3-4510-81F0-F21F33E27E36}"/>
                </a:ext>
              </a:extLst>
            </p:cNvPr>
            <p:cNvSpPr/>
            <p:nvPr/>
          </p:nvSpPr>
          <p:spPr bwMode="gray">
            <a:xfrm flipV="1">
              <a:off x="7741658" y="966018"/>
              <a:ext cx="968389" cy="968389"/>
            </a:xfrm>
            <a:prstGeom prst="rtTriangle">
              <a:avLst/>
            </a:prstGeom>
            <a:solidFill>
              <a:sysClr val="window" lastClr="FFFFFF">
                <a:alpha val="22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80" name="Right Triangle 879">
              <a:extLst>
                <a:ext uri="{FF2B5EF4-FFF2-40B4-BE49-F238E27FC236}">
                  <a16:creationId xmlns:a16="http://schemas.microsoft.com/office/drawing/2014/main" id="{E091B80E-6271-409B-A1D4-0F5A40F4AC0F}"/>
                </a:ext>
              </a:extLst>
            </p:cNvPr>
            <p:cNvSpPr/>
            <p:nvPr/>
          </p:nvSpPr>
          <p:spPr bwMode="gray">
            <a:xfrm rot="10800000" flipV="1">
              <a:off x="7741659" y="966018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81" name="Right Triangle 880">
              <a:extLst>
                <a:ext uri="{FF2B5EF4-FFF2-40B4-BE49-F238E27FC236}">
                  <a16:creationId xmlns:a16="http://schemas.microsoft.com/office/drawing/2014/main" id="{E290BD88-F609-4A61-A1F8-985447E1923D}"/>
                </a:ext>
              </a:extLst>
            </p:cNvPr>
            <p:cNvSpPr/>
            <p:nvPr/>
          </p:nvSpPr>
          <p:spPr bwMode="gray">
            <a:xfrm>
              <a:off x="7741658" y="1928557"/>
              <a:ext cx="968389" cy="968389"/>
            </a:xfrm>
            <a:prstGeom prst="rtTriangle">
              <a:avLst/>
            </a:prstGeom>
            <a:solidFill>
              <a:sysClr val="window" lastClr="FFFFFF">
                <a:alpha val="7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82" name="Right Triangle 881">
              <a:extLst>
                <a:ext uri="{FF2B5EF4-FFF2-40B4-BE49-F238E27FC236}">
                  <a16:creationId xmlns:a16="http://schemas.microsoft.com/office/drawing/2014/main" id="{29822025-B1D8-406D-BC93-6FA0E0111B11}"/>
                </a:ext>
              </a:extLst>
            </p:cNvPr>
            <p:cNvSpPr/>
            <p:nvPr/>
          </p:nvSpPr>
          <p:spPr bwMode="gray">
            <a:xfrm rot="10800000">
              <a:off x="7741659" y="1935282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83" name="Right Triangle 882">
              <a:extLst>
                <a:ext uri="{FF2B5EF4-FFF2-40B4-BE49-F238E27FC236}">
                  <a16:creationId xmlns:a16="http://schemas.microsoft.com/office/drawing/2014/main" id="{0BC81A6D-1054-4022-A365-A5263BA24525}"/>
                </a:ext>
              </a:extLst>
            </p:cNvPr>
            <p:cNvSpPr/>
            <p:nvPr/>
          </p:nvSpPr>
          <p:spPr bwMode="gray">
            <a:xfrm>
              <a:off x="7741658" y="0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84" name="Right Triangle 883">
              <a:extLst>
                <a:ext uri="{FF2B5EF4-FFF2-40B4-BE49-F238E27FC236}">
                  <a16:creationId xmlns:a16="http://schemas.microsoft.com/office/drawing/2014/main" id="{6B2A94C9-1ECC-4BB3-BA1E-87643A58442E}"/>
                </a:ext>
              </a:extLst>
            </p:cNvPr>
            <p:cNvSpPr/>
            <p:nvPr/>
          </p:nvSpPr>
          <p:spPr bwMode="gray">
            <a:xfrm rot="10800000">
              <a:off x="7741659" y="4940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85" name="Right Triangle 884">
              <a:extLst>
                <a:ext uri="{FF2B5EF4-FFF2-40B4-BE49-F238E27FC236}">
                  <a16:creationId xmlns:a16="http://schemas.microsoft.com/office/drawing/2014/main" id="{55BD7130-5C31-4F06-B9A3-2E8EB3E817F2}"/>
                </a:ext>
              </a:extLst>
            </p:cNvPr>
            <p:cNvSpPr/>
            <p:nvPr/>
          </p:nvSpPr>
          <p:spPr bwMode="gray">
            <a:xfrm flipH="1">
              <a:off x="8707013" y="5805646"/>
              <a:ext cx="968389" cy="968389"/>
            </a:xfrm>
            <a:prstGeom prst="rtTriangle">
              <a:avLst/>
            </a:prstGeom>
            <a:solidFill>
              <a:sysClr val="window" lastClr="FFFFFF">
                <a:alpha val="1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86" name="Right Triangle 885">
              <a:extLst>
                <a:ext uri="{FF2B5EF4-FFF2-40B4-BE49-F238E27FC236}">
                  <a16:creationId xmlns:a16="http://schemas.microsoft.com/office/drawing/2014/main" id="{AE516B01-2353-4C43-BE64-FF39CD281A3B}"/>
                </a:ext>
              </a:extLst>
            </p:cNvPr>
            <p:cNvSpPr/>
            <p:nvPr/>
          </p:nvSpPr>
          <p:spPr bwMode="gray">
            <a:xfrm rot="10800000" flipH="1">
              <a:off x="8707013" y="5805646"/>
              <a:ext cx="968389" cy="968389"/>
            </a:xfrm>
            <a:prstGeom prst="rtTriangle">
              <a:avLst/>
            </a:prstGeom>
            <a:solidFill>
              <a:sysClr val="window" lastClr="FFFFFF">
                <a:alpha val="12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87" name="Right Triangle 886">
              <a:extLst>
                <a:ext uri="{FF2B5EF4-FFF2-40B4-BE49-F238E27FC236}">
                  <a16:creationId xmlns:a16="http://schemas.microsoft.com/office/drawing/2014/main" id="{C614D047-0EAA-42B6-9BAA-EEC7BF05580D}"/>
                </a:ext>
              </a:extLst>
            </p:cNvPr>
            <p:cNvSpPr/>
            <p:nvPr/>
          </p:nvSpPr>
          <p:spPr bwMode="gray">
            <a:xfrm flipH="1" flipV="1">
              <a:off x="8707013" y="3866914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88" name="Right Triangle 887">
              <a:extLst>
                <a:ext uri="{FF2B5EF4-FFF2-40B4-BE49-F238E27FC236}">
                  <a16:creationId xmlns:a16="http://schemas.microsoft.com/office/drawing/2014/main" id="{86D65FF7-F403-4049-9C8D-3E2EE87888DC}"/>
                </a:ext>
              </a:extLst>
            </p:cNvPr>
            <p:cNvSpPr/>
            <p:nvPr/>
          </p:nvSpPr>
          <p:spPr bwMode="gray">
            <a:xfrm rot="10800000" flipH="1">
              <a:off x="8707013" y="4836178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89" name="Right Triangle 888">
              <a:extLst>
                <a:ext uri="{FF2B5EF4-FFF2-40B4-BE49-F238E27FC236}">
                  <a16:creationId xmlns:a16="http://schemas.microsoft.com/office/drawing/2014/main" id="{77760CDE-8725-47B3-ABB5-19CE25C67035}"/>
                </a:ext>
              </a:extLst>
            </p:cNvPr>
            <p:cNvSpPr/>
            <p:nvPr/>
          </p:nvSpPr>
          <p:spPr bwMode="gray">
            <a:xfrm flipH="1">
              <a:off x="8707013" y="2901089"/>
              <a:ext cx="968389" cy="968389"/>
            </a:xfrm>
            <a:prstGeom prst="rtTriangle">
              <a:avLst/>
            </a:prstGeom>
            <a:solidFill>
              <a:sysClr val="window" lastClr="FFFFFF">
                <a:alpha val="1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90" name="Right Triangle 889">
              <a:extLst>
                <a:ext uri="{FF2B5EF4-FFF2-40B4-BE49-F238E27FC236}">
                  <a16:creationId xmlns:a16="http://schemas.microsoft.com/office/drawing/2014/main" id="{9CF98F79-B290-45A8-8592-2DAFBB27BAC3}"/>
                </a:ext>
              </a:extLst>
            </p:cNvPr>
            <p:cNvSpPr/>
            <p:nvPr/>
          </p:nvSpPr>
          <p:spPr bwMode="gray">
            <a:xfrm rot="10800000" flipH="1">
              <a:off x="8707013" y="2901089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91" name="Right Triangle 890">
              <a:extLst>
                <a:ext uri="{FF2B5EF4-FFF2-40B4-BE49-F238E27FC236}">
                  <a16:creationId xmlns:a16="http://schemas.microsoft.com/office/drawing/2014/main" id="{C5A7CCE6-5F35-4CD5-BA9F-86D4516A901E}"/>
                </a:ext>
              </a:extLst>
            </p:cNvPr>
            <p:cNvSpPr/>
            <p:nvPr/>
          </p:nvSpPr>
          <p:spPr bwMode="gray">
            <a:xfrm flipH="1" flipV="1">
              <a:off x="8707013" y="966018"/>
              <a:ext cx="968389" cy="968389"/>
            </a:xfrm>
            <a:prstGeom prst="rtTriangle">
              <a:avLst/>
            </a:prstGeom>
            <a:solidFill>
              <a:sysClr val="window" lastClr="FFFFFF">
                <a:alpha val="8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92" name="Right Triangle 891">
              <a:extLst>
                <a:ext uri="{FF2B5EF4-FFF2-40B4-BE49-F238E27FC236}">
                  <a16:creationId xmlns:a16="http://schemas.microsoft.com/office/drawing/2014/main" id="{FFD224FE-E532-46E5-83AA-BA83E952CC38}"/>
                </a:ext>
              </a:extLst>
            </p:cNvPr>
            <p:cNvSpPr/>
            <p:nvPr/>
          </p:nvSpPr>
          <p:spPr bwMode="gray">
            <a:xfrm flipH="1">
              <a:off x="8707013" y="1935282"/>
              <a:ext cx="968389" cy="968389"/>
            </a:xfrm>
            <a:prstGeom prst="rtTriangle">
              <a:avLst/>
            </a:prstGeom>
            <a:solidFill>
              <a:sysClr val="window" lastClr="FFFFFF">
                <a:alpha val="2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93" name="Right Triangle 892">
              <a:extLst>
                <a:ext uri="{FF2B5EF4-FFF2-40B4-BE49-F238E27FC236}">
                  <a16:creationId xmlns:a16="http://schemas.microsoft.com/office/drawing/2014/main" id="{06879B46-7A07-4F37-A3BB-196049244077}"/>
                </a:ext>
              </a:extLst>
            </p:cNvPr>
            <p:cNvSpPr/>
            <p:nvPr/>
          </p:nvSpPr>
          <p:spPr bwMode="gray">
            <a:xfrm rot="10800000" flipH="1">
              <a:off x="8707014" y="1935282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94" name="Right Triangle 893">
              <a:extLst>
                <a:ext uri="{FF2B5EF4-FFF2-40B4-BE49-F238E27FC236}">
                  <a16:creationId xmlns:a16="http://schemas.microsoft.com/office/drawing/2014/main" id="{CA13223A-4675-410F-BAE6-08DCEE5C8403}"/>
                </a:ext>
              </a:extLst>
            </p:cNvPr>
            <p:cNvSpPr/>
            <p:nvPr/>
          </p:nvSpPr>
          <p:spPr bwMode="gray">
            <a:xfrm flipH="1">
              <a:off x="8707013" y="0"/>
              <a:ext cx="968389" cy="968389"/>
            </a:xfrm>
            <a:prstGeom prst="rtTriangle">
              <a:avLst/>
            </a:prstGeom>
            <a:solidFill>
              <a:sysClr val="window" lastClr="FFFFFF">
                <a:alpha val="1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95" name="Right Triangle 894">
              <a:extLst>
                <a:ext uri="{FF2B5EF4-FFF2-40B4-BE49-F238E27FC236}">
                  <a16:creationId xmlns:a16="http://schemas.microsoft.com/office/drawing/2014/main" id="{24DED9E6-8ACF-470B-A6D1-E69A595B8E49}"/>
                </a:ext>
              </a:extLst>
            </p:cNvPr>
            <p:cNvSpPr/>
            <p:nvPr/>
          </p:nvSpPr>
          <p:spPr bwMode="gray">
            <a:xfrm rot="10800000" flipH="1">
              <a:off x="8707013" y="4940"/>
              <a:ext cx="968389" cy="968389"/>
            </a:xfrm>
            <a:prstGeom prst="rtTriangle">
              <a:avLst/>
            </a:prstGeom>
            <a:solidFill>
              <a:sysClr val="window" lastClr="FFFFFF">
                <a:alpha val="12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96" name="Right Triangle 895">
              <a:extLst>
                <a:ext uri="{FF2B5EF4-FFF2-40B4-BE49-F238E27FC236}">
                  <a16:creationId xmlns:a16="http://schemas.microsoft.com/office/drawing/2014/main" id="{613BEF53-211F-443A-A684-330C6E0550F8}"/>
                </a:ext>
              </a:extLst>
            </p:cNvPr>
            <p:cNvSpPr/>
            <p:nvPr/>
          </p:nvSpPr>
          <p:spPr bwMode="gray">
            <a:xfrm>
              <a:off x="9675524" y="5805646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97" name="Right Triangle 896">
              <a:extLst>
                <a:ext uri="{FF2B5EF4-FFF2-40B4-BE49-F238E27FC236}">
                  <a16:creationId xmlns:a16="http://schemas.microsoft.com/office/drawing/2014/main" id="{9AB441EF-6D14-464D-B671-4198D86C6068}"/>
                </a:ext>
              </a:extLst>
            </p:cNvPr>
            <p:cNvSpPr/>
            <p:nvPr/>
          </p:nvSpPr>
          <p:spPr bwMode="gray">
            <a:xfrm rot="10800000">
              <a:off x="9675524" y="5805646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98" name="Right Triangle 897">
              <a:extLst>
                <a:ext uri="{FF2B5EF4-FFF2-40B4-BE49-F238E27FC236}">
                  <a16:creationId xmlns:a16="http://schemas.microsoft.com/office/drawing/2014/main" id="{6A6ED8C4-E72F-42BA-A8BA-01FA31A1512C}"/>
                </a:ext>
              </a:extLst>
            </p:cNvPr>
            <p:cNvSpPr/>
            <p:nvPr/>
          </p:nvSpPr>
          <p:spPr bwMode="gray">
            <a:xfrm flipV="1">
              <a:off x="9675524" y="3866914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99" name="Right Triangle 898">
              <a:extLst>
                <a:ext uri="{FF2B5EF4-FFF2-40B4-BE49-F238E27FC236}">
                  <a16:creationId xmlns:a16="http://schemas.microsoft.com/office/drawing/2014/main" id="{81C07A5A-A1B6-40E0-932A-55B148D8D82E}"/>
                </a:ext>
              </a:extLst>
            </p:cNvPr>
            <p:cNvSpPr/>
            <p:nvPr/>
          </p:nvSpPr>
          <p:spPr bwMode="gray">
            <a:xfrm>
              <a:off x="9675524" y="4836178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00" name="Right Triangle 899">
              <a:extLst>
                <a:ext uri="{FF2B5EF4-FFF2-40B4-BE49-F238E27FC236}">
                  <a16:creationId xmlns:a16="http://schemas.microsoft.com/office/drawing/2014/main" id="{D1520DF9-546C-48DF-BA1C-CD5CFABFF273}"/>
                </a:ext>
              </a:extLst>
            </p:cNvPr>
            <p:cNvSpPr/>
            <p:nvPr/>
          </p:nvSpPr>
          <p:spPr bwMode="gray">
            <a:xfrm rot="10800000">
              <a:off x="9675524" y="4836178"/>
              <a:ext cx="968389" cy="968389"/>
            </a:xfrm>
            <a:prstGeom prst="rtTriangle">
              <a:avLst/>
            </a:prstGeom>
            <a:solidFill>
              <a:sysClr val="window" lastClr="FFFFFF">
                <a:alpha val="10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01" name="Right Triangle 900">
              <a:extLst>
                <a:ext uri="{FF2B5EF4-FFF2-40B4-BE49-F238E27FC236}">
                  <a16:creationId xmlns:a16="http://schemas.microsoft.com/office/drawing/2014/main" id="{0A35FA5A-22D3-4C28-9CCA-B9F48A692ABF}"/>
                </a:ext>
              </a:extLst>
            </p:cNvPr>
            <p:cNvSpPr/>
            <p:nvPr/>
          </p:nvSpPr>
          <p:spPr bwMode="gray">
            <a:xfrm>
              <a:off x="9675524" y="2901089"/>
              <a:ext cx="968389" cy="968389"/>
            </a:xfrm>
            <a:prstGeom prst="rtTriangle">
              <a:avLst/>
            </a:prstGeom>
            <a:solidFill>
              <a:sysClr val="window" lastClr="FFFFFF">
                <a:alpha val="8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02" name="Right Triangle 901">
              <a:extLst>
                <a:ext uri="{FF2B5EF4-FFF2-40B4-BE49-F238E27FC236}">
                  <a16:creationId xmlns:a16="http://schemas.microsoft.com/office/drawing/2014/main" id="{274A35CB-3FAC-479B-A3A7-A457AE7798F6}"/>
                </a:ext>
              </a:extLst>
            </p:cNvPr>
            <p:cNvSpPr/>
            <p:nvPr/>
          </p:nvSpPr>
          <p:spPr bwMode="gray">
            <a:xfrm flipV="1">
              <a:off x="9675524" y="966018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03" name="Right Triangle 902">
              <a:extLst>
                <a:ext uri="{FF2B5EF4-FFF2-40B4-BE49-F238E27FC236}">
                  <a16:creationId xmlns:a16="http://schemas.microsoft.com/office/drawing/2014/main" id="{7D5E6185-446C-4472-B15C-D81E0A31ED3B}"/>
                </a:ext>
              </a:extLst>
            </p:cNvPr>
            <p:cNvSpPr/>
            <p:nvPr/>
          </p:nvSpPr>
          <p:spPr bwMode="gray">
            <a:xfrm>
              <a:off x="9675524" y="1935282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04" name="Right Triangle 903">
              <a:extLst>
                <a:ext uri="{FF2B5EF4-FFF2-40B4-BE49-F238E27FC236}">
                  <a16:creationId xmlns:a16="http://schemas.microsoft.com/office/drawing/2014/main" id="{2B4136F9-2134-44C0-BF32-C2E0115DB647}"/>
                </a:ext>
              </a:extLst>
            </p:cNvPr>
            <p:cNvSpPr/>
            <p:nvPr/>
          </p:nvSpPr>
          <p:spPr bwMode="gray">
            <a:xfrm rot="10800000">
              <a:off x="9675525" y="1935282"/>
              <a:ext cx="968389" cy="968389"/>
            </a:xfrm>
            <a:prstGeom prst="rtTriangle">
              <a:avLst/>
            </a:prstGeom>
            <a:solidFill>
              <a:sysClr val="window" lastClr="FFFFFF">
                <a:alpha val="11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05" name="Right Triangle 904">
              <a:extLst>
                <a:ext uri="{FF2B5EF4-FFF2-40B4-BE49-F238E27FC236}">
                  <a16:creationId xmlns:a16="http://schemas.microsoft.com/office/drawing/2014/main" id="{05C59E53-31AA-4B0C-AED9-FA3CE036063D}"/>
                </a:ext>
              </a:extLst>
            </p:cNvPr>
            <p:cNvSpPr/>
            <p:nvPr/>
          </p:nvSpPr>
          <p:spPr bwMode="gray">
            <a:xfrm>
              <a:off x="9675524" y="0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06" name="Right Triangle 905">
              <a:extLst>
                <a:ext uri="{FF2B5EF4-FFF2-40B4-BE49-F238E27FC236}">
                  <a16:creationId xmlns:a16="http://schemas.microsoft.com/office/drawing/2014/main" id="{B8AEA697-89A1-4166-AD92-0289E2BE7E22}"/>
                </a:ext>
              </a:extLst>
            </p:cNvPr>
            <p:cNvSpPr/>
            <p:nvPr/>
          </p:nvSpPr>
          <p:spPr bwMode="gray">
            <a:xfrm rot="10800000">
              <a:off x="9675524" y="4940"/>
              <a:ext cx="968389" cy="968389"/>
            </a:xfrm>
            <a:prstGeom prst="rtTriangle">
              <a:avLst/>
            </a:prstGeom>
            <a:solidFill>
              <a:sysClr val="window" lastClr="FFFFFF">
                <a:alpha val="1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07" name="Right Triangle 906">
              <a:extLst>
                <a:ext uri="{FF2B5EF4-FFF2-40B4-BE49-F238E27FC236}">
                  <a16:creationId xmlns:a16="http://schemas.microsoft.com/office/drawing/2014/main" id="{11479DB1-E984-4E84-90E4-21D91061D2AB}"/>
                </a:ext>
              </a:extLst>
            </p:cNvPr>
            <p:cNvSpPr/>
            <p:nvPr/>
          </p:nvSpPr>
          <p:spPr bwMode="gray">
            <a:xfrm flipH="1">
              <a:off x="10643913" y="5805646"/>
              <a:ext cx="968389" cy="968389"/>
            </a:xfrm>
            <a:prstGeom prst="rtTriangle">
              <a:avLst/>
            </a:prstGeom>
            <a:solidFill>
              <a:sysClr val="window" lastClr="FFFFFF">
                <a:alpha val="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08" name="Right Triangle 907">
              <a:extLst>
                <a:ext uri="{FF2B5EF4-FFF2-40B4-BE49-F238E27FC236}">
                  <a16:creationId xmlns:a16="http://schemas.microsoft.com/office/drawing/2014/main" id="{06C8B5D1-DA5A-4174-A618-A070B8D2A27C}"/>
                </a:ext>
              </a:extLst>
            </p:cNvPr>
            <p:cNvSpPr/>
            <p:nvPr/>
          </p:nvSpPr>
          <p:spPr bwMode="gray">
            <a:xfrm flipH="1" flipV="1">
              <a:off x="10643913" y="3866914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09" name="Right Triangle 908">
              <a:extLst>
                <a:ext uri="{FF2B5EF4-FFF2-40B4-BE49-F238E27FC236}">
                  <a16:creationId xmlns:a16="http://schemas.microsoft.com/office/drawing/2014/main" id="{440BBF95-4E4A-4168-B6FC-262C0C2915E0}"/>
                </a:ext>
              </a:extLst>
            </p:cNvPr>
            <p:cNvSpPr/>
            <p:nvPr/>
          </p:nvSpPr>
          <p:spPr bwMode="gray">
            <a:xfrm rot="10800000" flipH="1" flipV="1">
              <a:off x="10643914" y="3866914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10" name="Right Triangle 909">
              <a:extLst>
                <a:ext uri="{FF2B5EF4-FFF2-40B4-BE49-F238E27FC236}">
                  <a16:creationId xmlns:a16="http://schemas.microsoft.com/office/drawing/2014/main" id="{1101E7C8-FF11-4FF1-BD7F-A8FAC5704196}"/>
                </a:ext>
              </a:extLst>
            </p:cNvPr>
            <p:cNvSpPr/>
            <p:nvPr/>
          </p:nvSpPr>
          <p:spPr bwMode="gray">
            <a:xfrm flipH="1">
              <a:off x="10643913" y="4836178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11" name="Right Triangle 910">
              <a:extLst>
                <a:ext uri="{FF2B5EF4-FFF2-40B4-BE49-F238E27FC236}">
                  <a16:creationId xmlns:a16="http://schemas.microsoft.com/office/drawing/2014/main" id="{CAA96AD4-2E6E-4A94-AD25-2328F56B31F9}"/>
                </a:ext>
              </a:extLst>
            </p:cNvPr>
            <p:cNvSpPr/>
            <p:nvPr/>
          </p:nvSpPr>
          <p:spPr bwMode="gray">
            <a:xfrm flipH="1">
              <a:off x="10643913" y="2901089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12" name="Right Triangle 911">
              <a:extLst>
                <a:ext uri="{FF2B5EF4-FFF2-40B4-BE49-F238E27FC236}">
                  <a16:creationId xmlns:a16="http://schemas.microsoft.com/office/drawing/2014/main" id="{845B3953-9FBC-44E0-99E5-1AB7944A35F5}"/>
                </a:ext>
              </a:extLst>
            </p:cNvPr>
            <p:cNvSpPr/>
            <p:nvPr/>
          </p:nvSpPr>
          <p:spPr bwMode="gray">
            <a:xfrm rot="10800000" flipH="1">
              <a:off x="10643914" y="2901089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13" name="Right Triangle 912">
              <a:extLst>
                <a:ext uri="{FF2B5EF4-FFF2-40B4-BE49-F238E27FC236}">
                  <a16:creationId xmlns:a16="http://schemas.microsoft.com/office/drawing/2014/main" id="{3C28ECB1-EB8C-43B6-AB01-FDC3140CAD57}"/>
                </a:ext>
              </a:extLst>
            </p:cNvPr>
            <p:cNvSpPr/>
            <p:nvPr/>
          </p:nvSpPr>
          <p:spPr bwMode="gray">
            <a:xfrm flipH="1" flipV="1">
              <a:off x="10643913" y="966018"/>
              <a:ext cx="968389" cy="968389"/>
            </a:xfrm>
            <a:prstGeom prst="rtTriangle">
              <a:avLst/>
            </a:prstGeom>
            <a:solidFill>
              <a:sysClr val="window" lastClr="FFFFFF">
                <a:alpha val="12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14" name="Right Triangle 913">
              <a:extLst>
                <a:ext uri="{FF2B5EF4-FFF2-40B4-BE49-F238E27FC236}">
                  <a16:creationId xmlns:a16="http://schemas.microsoft.com/office/drawing/2014/main" id="{9C9E657B-5B18-48DC-B9BB-185A09305CCF}"/>
                </a:ext>
              </a:extLst>
            </p:cNvPr>
            <p:cNvSpPr/>
            <p:nvPr/>
          </p:nvSpPr>
          <p:spPr bwMode="gray">
            <a:xfrm rot="10800000" flipH="1" flipV="1">
              <a:off x="10643913" y="966019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15" name="Right Triangle 914">
              <a:extLst>
                <a:ext uri="{FF2B5EF4-FFF2-40B4-BE49-F238E27FC236}">
                  <a16:creationId xmlns:a16="http://schemas.microsoft.com/office/drawing/2014/main" id="{2BB2A6D2-CD16-4C74-B568-7CF3D491BA12}"/>
                </a:ext>
              </a:extLst>
            </p:cNvPr>
            <p:cNvSpPr/>
            <p:nvPr/>
          </p:nvSpPr>
          <p:spPr bwMode="gray">
            <a:xfrm flipH="1">
              <a:off x="10643913" y="1935282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16" name="Right Triangle 915">
              <a:extLst>
                <a:ext uri="{FF2B5EF4-FFF2-40B4-BE49-F238E27FC236}">
                  <a16:creationId xmlns:a16="http://schemas.microsoft.com/office/drawing/2014/main" id="{52400F0F-FDDC-4D0F-848A-077F53482BAC}"/>
                </a:ext>
              </a:extLst>
            </p:cNvPr>
            <p:cNvSpPr/>
            <p:nvPr/>
          </p:nvSpPr>
          <p:spPr bwMode="gray">
            <a:xfrm rot="10800000" flipH="1">
              <a:off x="10643914" y="1935282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17" name="Right Triangle 916">
              <a:extLst>
                <a:ext uri="{FF2B5EF4-FFF2-40B4-BE49-F238E27FC236}">
                  <a16:creationId xmlns:a16="http://schemas.microsoft.com/office/drawing/2014/main" id="{EC0C20FB-9A1B-44DD-98C7-74310E48842F}"/>
                </a:ext>
              </a:extLst>
            </p:cNvPr>
            <p:cNvSpPr/>
            <p:nvPr/>
          </p:nvSpPr>
          <p:spPr bwMode="gray">
            <a:xfrm flipH="1">
              <a:off x="10643913" y="0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18" name="Right Triangle 917">
              <a:extLst>
                <a:ext uri="{FF2B5EF4-FFF2-40B4-BE49-F238E27FC236}">
                  <a16:creationId xmlns:a16="http://schemas.microsoft.com/office/drawing/2014/main" id="{F4A6469D-4D3B-4773-B340-36F043E4302A}"/>
                </a:ext>
              </a:extLst>
            </p:cNvPr>
            <p:cNvSpPr/>
            <p:nvPr/>
          </p:nvSpPr>
          <p:spPr bwMode="gray">
            <a:xfrm rot="10800000" flipH="1">
              <a:off x="10643913" y="4940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19" name="Right Triangle 918">
              <a:extLst>
                <a:ext uri="{FF2B5EF4-FFF2-40B4-BE49-F238E27FC236}">
                  <a16:creationId xmlns:a16="http://schemas.microsoft.com/office/drawing/2014/main" id="{F74DC442-4DD4-44D9-AD51-9EF7E8587C4C}"/>
                </a:ext>
              </a:extLst>
            </p:cNvPr>
            <p:cNvSpPr/>
            <p:nvPr/>
          </p:nvSpPr>
          <p:spPr bwMode="gray">
            <a:xfrm>
              <a:off x="11612301" y="5805646"/>
              <a:ext cx="968389" cy="968389"/>
            </a:xfrm>
            <a:prstGeom prst="rtTriangle">
              <a:avLst/>
            </a:prstGeom>
            <a:solidFill>
              <a:sysClr val="window" lastClr="FFFFFF">
                <a:alpha val="10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20" name="Right Triangle 919">
              <a:extLst>
                <a:ext uri="{FF2B5EF4-FFF2-40B4-BE49-F238E27FC236}">
                  <a16:creationId xmlns:a16="http://schemas.microsoft.com/office/drawing/2014/main" id="{A6DDD7C3-503C-4BFD-AEED-20DDA89947BA}"/>
                </a:ext>
              </a:extLst>
            </p:cNvPr>
            <p:cNvSpPr/>
            <p:nvPr/>
          </p:nvSpPr>
          <p:spPr bwMode="gray">
            <a:xfrm rot="10800000">
              <a:off x="11612301" y="5805646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21" name="Right Triangle 920">
              <a:extLst>
                <a:ext uri="{FF2B5EF4-FFF2-40B4-BE49-F238E27FC236}">
                  <a16:creationId xmlns:a16="http://schemas.microsoft.com/office/drawing/2014/main" id="{EEBB37E6-5838-4AF5-BEA2-D656C3D395C0}"/>
                </a:ext>
              </a:extLst>
            </p:cNvPr>
            <p:cNvSpPr/>
            <p:nvPr/>
          </p:nvSpPr>
          <p:spPr bwMode="gray">
            <a:xfrm flipV="1">
              <a:off x="11612301" y="3866914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22" name="Right Triangle 921">
              <a:extLst>
                <a:ext uri="{FF2B5EF4-FFF2-40B4-BE49-F238E27FC236}">
                  <a16:creationId xmlns:a16="http://schemas.microsoft.com/office/drawing/2014/main" id="{8B410E72-3A92-4C6C-B3FA-2ACCB40B880C}"/>
                </a:ext>
              </a:extLst>
            </p:cNvPr>
            <p:cNvSpPr/>
            <p:nvPr/>
          </p:nvSpPr>
          <p:spPr bwMode="gray">
            <a:xfrm>
              <a:off x="11612301" y="4836178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23" name="Right Triangle 922">
              <a:extLst>
                <a:ext uri="{FF2B5EF4-FFF2-40B4-BE49-F238E27FC236}">
                  <a16:creationId xmlns:a16="http://schemas.microsoft.com/office/drawing/2014/main" id="{42532CBA-0E6B-4389-BCEB-D69648647C72}"/>
                </a:ext>
              </a:extLst>
            </p:cNvPr>
            <p:cNvSpPr/>
            <p:nvPr/>
          </p:nvSpPr>
          <p:spPr bwMode="gray">
            <a:xfrm rot="10800000">
              <a:off x="11612302" y="4836178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24" name="Right Triangle 923">
              <a:extLst>
                <a:ext uri="{FF2B5EF4-FFF2-40B4-BE49-F238E27FC236}">
                  <a16:creationId xmlns:a16="http://schemas.microsoft.com/office/drawing/2014/main" id="{2CD20A8A-5045-4927-A570-A162FB82B5C5}"/>
                </a:ext>
              </a:extLst>
            </p:cNvPr>
            <p:cNvSpPr/>
            <p:nvPr/>
          </p:nvSpPr>
          <p:spPr bwMode="gray">
            <a:xfrm>
              <a:off x="11612301" y="2901089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25" name="Right Triangle 924">
              <a:extLst>
                <a:ext uri="{FF2B5EF4-FFF2-40B4-BE49-F238E27FC236}">
                  <a16:creationId xmlns:a16="http://schemas.microsoft.com/office/drawing/2014/main" id="{7D816422-7143-46BA-8F62-98E482E23BE7}"/>
                </a:ext>
              </a:extLst>
            </p:cNvPr>
            <p:cNvSpPr/>
            <p:nvPr/>
          </p:nvSpPr>
          <p:spPr bwMode="gray">
            <a:xfrm rot="10800000">
              <a:off x="11612301" y="2901089"/>
              <a:ext cx="968389" cy="968389"/>
            </a:xfrm>
            <a:prstGeom prst="rtTriangle">
              <a:avLst/>
            </a:prstGeom>
            <a:solidFill>
              <a:sysClr val="window" lastClr="FFFFFF">
                <a:alpha val="9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26" name="Right Triangle 925">
              <a:extLst>
                <a:ext uri="{FF2B5EF4-FFF2-40B4-BE49-F238E27FC236}">
                  <a16:creationId xmlns:a16="http://schemas.microsoft.com/office/drawing/2014/main" id="{7044EB79-BB10-40CE-ADA1-B2F85F7DACC5}"/>
                </a:ext>
              </a:extLst>
            </p:cNvPr>
            <p:cNvSpPr/>
            <p:nvPr/>
          </p:nvSpPr>
          <p:spPr bwMode="gray">
            <a:xfrm flipV="1">
              <a:off x="11612301" y="966018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27" name="Right Triangle 926">
              <a:extLst>
                <a:ext uri="{FF2B5EF4-FFF2-40B4-BE49-F238E27FC236}">
                  <a16:creationId xmlns:a16="http://schemas.microsoft.com/office/drawing/2014/main" id="{970341FA-6B77-4D46-8E20-7216C3354A49}"/>
                </a:ext>
              </a:extLst>
            </p:cNvPr>
            <p:cNvSpPr/>
            <p:nvPr/>
          </p:nvSpPr>
          <p:spPr bwMode="gray">
            <a:xfrm rot="10800000">
              <a:off x="11612301" y="1935282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29" name="Right Triangle 928">
              <a:extLst>
                <a:ext uri="{FF2B5EF4-FFF2-40B4-BE49-F238E27FC236}">
                  <a16:creationId xmlns:a16="http://schemas.microsoft.com/office/drawing/2014/main" id="{2F1F9358-1CE3-4721-99E4-5FC6BBC35C10}"/>
                </a:ext>
              </a:extLst>
            </p:cNvPr>
            <p:cNvSpPr/>
            <p:nvPr/>
          </p:nvSpPr>
          <p:spPr bwMode="gray">
            <a:xfrm>
              <a:off x="11612301" y="0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30" name="Right Triangle 929">
              <a:extLst>
                <a:ext uri="{FF2B5EF4-FFF2-40B4-BE49-F238E27FC236}">
                  <a16:creationId xmlns:a16="http://schemas.microsoft.com/office/drawing/2014/main" id="{61A1F995-5B6E-477D-BB2C-20FC36B8BBA0}"/>
                </a:ext>
              </a:extLst>
            </p:cNvPr>
            <p:cNvSpPr/>
            <p:nvPr/>
          </p:nvSpPr>
          <p:spPr bwMode="gray">
            <a:xfrm rot="10800000">
              <a:off x="11612301" y="4940"/>
              <a:ext cx="968389" cy="968389"/>
            </a:xfrm>
            <a:prstGeom prst="rtTriangle">
              <a:avLst/>
            </a:prstGeom>
            <a:solidFill>
              <a:sysClr val="window" lastClr="FFFFFF">
                <a:alpha val="1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31" name="Right Triangle 930">
              <a:extLst>
                <a:ext uri="{FF2B5EF4-FFF2-40B4-BE49-F238E27FC236}">
                  <a16:creationId xmlns:a16="http://schemas.microsoft.com/office/drawing/2014/main" id="{CC0F21AF-0C92-4484-A6D1-D71CD269EABF}"/>
                </a:ext>
              </a:extLst>
            </p:cNvPr>
            <p:cNvSpPr/>
            <p:nvPr/>
          </p:nvSpPr>
          <p:spPr bwMode="gray">
            <a:xfrm>
              <a:off x="7741658" y="5805646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32" name="Right Triangle 931">
              <a:extLst>
                <a:ext uri="{FF2B5EF4-FFF2-40B4-BE49-F238E27FC236}">
                  <a16:creationId xmlns:a16="http://schemas.microsoft.com/office/drawing/2014/main" id="{115B40E0-DF64-427C-BD03-E89F069BDBD9}"/>
                </a:ext>
              </a:extLst>
            </p:cNvPr>
            <p:cNvSpPr/>
            <p:nvPr/>
          </p:nvSpPr>
          <p:spPr bwMode="gray">
            <a:xfrm flipV="1">
              <a:off x="7741658" y="3866914"/>
              <a:ext cx="968389" cy="968389"/>
            </a:xfrm>
            <a:prstGeom prst="rtTriangle">
              <a:avLst/>
            </a:prstGeom>
            <a:solidFill>
              <a:sysClr val="window" lastClr="FFFFFF">
                <a:alpha val="22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33" name="Right Triangle 932">
              <a:extLst>
                <a:ext uri="{FF2B5EF4-FFF2-40B4-BE49-F238E27FC236}">
                  <a16:creationId xmlns:a16="http://schemas.microsoft.com/office/drawing/2014/main" id="{F23DE277-C099-48E5-95D6-7C8F413C6640}"/>
                </a:ext>
              </a:extLst>
            </p:cNvPr>
            <p:cNvSpPr/>
            <p:nvPr/>
          </p:nvSpPr>
          <p:spPr bwMode="gray">
            <a:xfrm rot="10800000" flipV="1">
              <a:off x="7741659" y="3866914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34" name="Right Triangle 933">
              <a:extLst>
                <a:ext uri="{FF2B5EF4-FFF2-40B4-BE49-F238E27FC236}">
                  <a16:creationId xmlns:a16="http://schemas.microsoft.com/office/drawing/2014/main" id="{D2A5CC4F-8BA5-4B27-9FBE-894B9F76BDC5}"/>
                </a:ext>
              </a:extLst>
            </p:cNvPr>
            <p:cNvSpPr/>
            <p:nvPr/>
          </p:nvSpPr>
          <p:spPr bwMode="gray">
            <a:xfrm>
              <a:off x="7741658" y="4836178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35" name="Right Triangle 934">
              <a:extLst>
                <a:ext uri="{FF2B5EF4-FFF2-40B4-BE49-F238E27FC236}">
                  <a16:creationId xmlns:a16="http://schemas.microsoft.com/office/drawing/2014/main" id="{640D5316-ADFF-41BF-8409-55D9EE93D1A8}"/>
                </a:ext>
              </a:extLst>
            </p:cNvPr>
            <p:cNvSpPr/>
            <p:nvPr/>
          </p:nvSpPr>
          <p:spPr bwMode="gray">
            <a:xfrm rot="10800000">
              <a:off x="7741659" y="4836178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36" name="Right Triangle 935">
              <a:extLst>
                <a:ext uri="{FF2B5EF4-FFF2-40B4-BE49-F238E27FC236}">
                  <a16:creationId xmlns:a16="http://schemas.microsoft.com/office/drawing/2014/main" id="{99F591C9-7523-4E5B-8692-0A8AB9B02396}"/>
                </a:ext>
              </a:extLst>
            </p:cNvPr>
            <p:cNvSpPr/>
            <p:nvPr/>
          </p:nvSpPr>
          <p:spPr bwMode="gray">
            <a:xfrm>
              <a:off x="7741658" y="2901089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37" name="Right Triangle 936">
              <a:extLst>
                <a:ext uri="{FF2B5EF4-FFF2-40B4-BE49-F238E27FC236}">
                  <a16:creationId xmlns:a16="http://schemas.microsoft.com/office/drawing/2014/main" id="{FC8F9097-3B21-433D-9B01-2362B0A22C76}"/>
                </a:ext>
              </a:extLst>
            </p:cNvPr>
            <p:cNvSpPr/>
            <p:nvPr/>
          </p:nvSpPr>
          <p:spPr bwMode="gray">
            <a:xfrm rot="10800000">
              <a:off x="7741659" y="2901089"/>
              <a:ext cx="968389" cy="968389"/>
            </a:xfrm>
            <a:prstGeom prst="rtTriangle">
              <a:avLst/>
            </a:prstGeom>
            <a:solidFill>
              <a:sysClr val="window" lastClr="FFFFFF">
                <a:alpha val="11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38" name="Right Triangle 937">
              <a:extLst>
                <a:ext uri="{FF2B5EF4-FFF2-40B4-BE49-F238E27FC236}">
                  <a16:creationId xmlns:a16="http://schemas.microsoft.com/office/drawing/2014/main" id="{D89AA906-C864-428C-99CB-B67C312CC48A}"/>
                </a:ext>
              </a:extLst>
            </p:cNvPr>
            <p:cNvSpPr/>
            <p:nvPr/>
          </p:nvSpPr>
          <p:spPr bwMode="gray">
            <a:xfrm flipV="1">
              <a:off x="7741658" y="966018"/>
              <a:ext cx="968389" cy="968389"/>
            </a:xfrm>
            <a:prstGeom prst="rtTriangle">
              <a:avLst/>
            </a:prstGeom>
            <a:solidFill>
              <a:sysClr val="window" lastClr="FFFFFF">
                <a:alpha val="22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39" name="Right Triangle 938">
              <a:extLst>
                <a:ext uri="{FF2B5EF4-FFF2-40B4-BE49-F238E27FC236}">
                  <a16:creationId xmlns:a16="http://schemas.microsoft.com/office/drawing/2014/main" id="{73C30EAD-1C94-48BD-97F8-8656A69AE149}"/>
                </a:ext>
              </a:extLst>
            </p:cNvPr>
            <p:cNvSpPr/>
            <p:nvPr/>
          </p:nvSpPr>
          <p:spPr bwMode="gray">
            <a:xfrm rot="10800000" flipV="1">
              <a:off x="7741659" y="966018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40" name="Right Triangle 939">
              <a:extLst>
                <a:ext uri="{FF2B5EF4-FFF2-40B4-BE49-F238E27FC236}">
                  <a16:creationId xmlns:a16="http://schemas.microsoft.com/office/drawing/2014/main" id="{2B9124A0-1B7E-4E3B-96C7-9BF86C1AC80B}"/>
                </a:ext>
              </a:extLst>
            </p:cNvPr>
            <p:cNvSpPr/>
            <p:nvPr/>
          </p:nvSpPr>
          <p:spPr bwMode="gray">
            <a:xfrm>
              <a:off x="7741658" y="1928557"/>
              <a:ext cx="968389" cy="968389"/>
            </a:xfrm>
            <a:prstGeom prst="rtTriangle">
              <a:avLst/>
            </a:prstGeom>
            <a:solidFill>
              <a:sysClr val="window" lastClr="FFFFFF">
                <a:alpha val="7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41" name="Right Triangle 940">
              <a:extLst>
                <a:ext uri="{FF2B5EF4-FFF2-40B4-BE49-F238E27FC236}">
                  <a16:creationId xmlns:a16="http://schemas.microsoft.com/office/drawing/2014/main" id="{FE91CCE2-0FFF-45C5-A1B2-7FD732A16D70}"/>
                </a:ext>
              </a:extLst>
            </p:cNvPr>
            <p:cNvSpPr/>
            <p:nvPr/>
          </p:nvSpPr>
          <p:spPr bwMode="gray">
            <a:xfrm rot="10800000">
              <a:off x="7741659" y="1935282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42" name="Right Triangle 941">
              <a:extLst>
                <a:ext uri="{FF2B5EF4-FFF2-40B4-BE49-F238E27FC236}">
                  <a16:creationId xmlns:a16="http://schemas.microsoft.com/office/drawing/2014/main" id="{8B0C61B6-319F-4B31-B053-C60565C3EBB8}"/>
                </a:ext>
              </a:extLst>
            </p:cNvPr>
            <p:cNvSpPr/>
            <p:nvPr/>
          </p:nvSpPr>
          <p:spPr bwMode="gray">
            <a:xfrm>
              <a:off x="7741658" y="0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43" name="Right Triangle 942">
              <a:extLst>
                <a:ext uri="{FF2B5EF4-FFF2-40B4-BE49-F238E27FC236}">
                  <a16:creationId xmlns:a16="http://schemas.microsoft.com/office/drawing/2014/main" id="{2903C02E-E935-448A-A380-C5E3684298DB}"/>
                </a:ext>
              </a:extLst>
            </p:cNvPr>
            <p:cNvSpPr/>
            <p:nvPr/>
          </p:nvSpPr>
          <p:spPr bwMode="gray">
            <a:xfrm rot="10800000">
              <a:off x="7741659" y="4940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44" name="Right Triangle 943">
              <a:extLst>
                <a:ext uri="{FF2B5EF4-FFF2-40B4-BE49-F238E27FC236}">
                  <a16:creationId xmlns:a16="http://schemas.microsoft.com/office/drawing/2014/main" id="{05CC02E5-5ECC-4FC4-A69C-0131987B9DE2}"/>
                </a:ext>
              </a:extLst>
            </p:cNvPr>
            <p:cNvSpPr/>
            <p:nvPr/>
          </p:nvSpPr>
          <p:spPr bwMode="gray">
            <a:xfrm flipH="1">
              <a:off x="8707013" y="5805646"/>
              <a:ext cx="968389" cy="968389"/>
            </a:xfrm>
            <a:prstGeom prst="rtTriangle">
              <a:avLst/>
            </a:prstGeom>
            <a:solidFill>
              <a:sysClr val="window" lastClr="FFFFFF">
                <a:alpha val="1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45" name="Right Triangle 944">
              <a:extLst>
                <a:ext uri="{FF2B5EF4-FFF2-40B4-BE49-F238E27FC236}">
                  <a16:creationId xmlns:a16="http://schemas.microsoft.com/office/drawing/2014/main" id="{D139E7D1-CEFC-4004-9ECE-F9580C271103}"/>
                </a:ext>
              </a:extLst>
            </p:cNvPr>
            <p:cNvSpPr/>
            <p:nvPr/>
          </p:nvSpPr>
          <p:spPr bwMode="gray">
            <a:xfrm rot="10800000" flipH="1">
              <a:off x="8707013" y="5805646"/>
              <a:ext cx="968389" cy="968389"/>
            </a:xfrm>
            <a:prstGeom prst="rtTriangle">
              <a:avLst/>
            </a:prstGeom>
            <a:solidFill>
              <a:sysClr val="window" lastClr="FFFFFF">
                <a:alpha val="12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46" name="Right Triangle 945">
              <a:extLst>
                <a:ext uri="{FF2B5EF4-FFF2-40B4-BE49-F238E27FC236}">
                  <a16:creationId xmlns:a16="http://schemas.microsoft.com/office/drawing/2014/main" id="{820F7315-46DB-40D2-BECF-37BD46C0A2E4}"/>
                </a:ext>
              </a:extLst>
            </p:cNvPr>
            <p:cNvSpPr/>
            <p:nvPr/>
          </p:nvSpPr>
          <p:spPr bwMode="gray">
            <a:xfrm flipH="1" flipV="1">
              <a:off x="8707013" y="3866914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47" name="Right Triangle 946">
              <a:extLst>
                <a:ext uri="{FF2B5EF4-FFF2-40B4-BE49-F238E27FC236}">
                  <a16:creationId xmlns:a16="http://schemas.microsoft.com/office/drawing/2014/main" id="{B63E5323-8649-4A3B-8572-F66D7355A41C}"/>
                </a:ext>
              </a:extLst>
            </p:cNvPr>
            <p:cNvSpPr/>
            <p:nvPr/>
          </p:nvSpPr>
          <p:spPr bwMode="gray">
            <a:xfrm rot="10800000" flipH="1">
              <a:off x="8707013" y="4836178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48" name="Right Triangle 947">
              <a:extLst>
                <a:ext uri="{FF2B5EF4-FFF2-40B4-BE49-F238E27FC236}">
                  <a16:creationId xmlns:a16="http://schemas.microsoft.com/office/drawing/2014/main" id="{04AC1FCF-5837-418E-BEA1-13BFC5E93E90}"/>
                </a:ext>
              </a:extLst>
            </p:cNvPr>
            <p:cNvSpPr/>
            <p:nvPr/>
          </p:nvSpPr>
          <p:spPr bwMode="gray">
            <a:xfrm flipH="1">
              <a:off x="8707013" y="2901089"/>
              <a:ext cx="968389" cy="968389"/>
            </a:xfrm>
            <a:prstGeom prst="rtTriangle">
              <a:avLst/>
            </a:prstGeom>
            <a:solidFill>
              <a:sysClr val="window" lastClr="FFFFFF">
                <a:alpha val="1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49" name="Right Triangle 948">
              <a:extLst>
                <a:ext uri="{FF2B5EF4-FFF2-40B4-BE49-F238E27FC236}">
                  <a16:creationId xmlns:a16="http://schemas.microsoft.com/office/drawing/2014/main" id="{041D6D05-0BA7-46A7-BC0B-99590DA569F1}"/>
                </a:ext>
              </a:extLst>
            </p:cNvPr>
            <p:cNvSpPr/>
            <p:nvPr/>
          </p:nvSpPr>
          <p:spPr bwMode="gray">
            <a:xfrm rot="10800000" flipH="1">
              <a:off x="8707013" y="2901089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50" name="Right Triangle 949">
              <a:extLst>
                <a:ext uri="{FF2B5EF4-FFF2-40B4-BE49-F238E27FC236}">
                  <a16:creationId xmlns:a16="http://schemas.microsoft.com/office/drawing/2014/main" id="{BF8BEC91-349C-4D67-B73B-F301B792BD9B}"/>
                </a:ext>
              </a:extLst>
            </p:cNvPr>
            <p:cNvSpPr/>
            <p:nvPr/>
          </p:nvSpPr>
          <p:spPr bwMode="gray">
            <a:xfrm flipH="1" flipV="1">
              <a:off x="8707013" y="966018"/>
              <a:ext cx="968389" cy="968389"/>
            </a:xfrm>
            <a:prstGeom prst="rtTriangle">
              <a:avLst/>
            </a:prstGeom>
            <a:solidFill>
              <a:sysClr val="window" lastClr="FFFFFF">
                <a:alpha val="8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51" name="Right Triangle 950">
              <a:extLst>
                <a:ext uri="{FF2B5EF4-FFF2-40B4-BE49-F238E27FC236}">
                  <a16:creationId xmlns:a16="http://schemas.microsoft.com/office/drawing/2014/main" id="{ECB859C2-A11A-47E7-AB7F-4CDB861280C4}"/>
                </a:ext>
              </a:extLst>
            </p:cNvPr>
            <p:cNvSpPr/>
            <p:nvPr/>
          </p:nvSpPr>
          <p:spPr bwMode="gray">
            <a:xfrm flipH="1">
              <a:off x="8707013" y="1935282"/>
              <a:ext cx="968389" cy="968389"/>
            </a:xfrm>
            <a:prstGeom prst="rtTriangle">
              <a:avLst/>
            </a:prstGeom>
            <a:solidFill>
              <a:sysClr val="window" lastClr="FFFFFF">
                <a:alpha val="2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52" name="Right Triangle 951">
              <a:extLst>
                <a:ext uri="{FF2B5EF4-FFF2-40B4-BE49-F238E27FC236}">
                  <a16:creationId xmlns:a16="http://schemas.microsoft.com/office/drawing/2014/main" id="{A5159494-F4AE-4B61-A344-9C9047E036BA}"/>
                </a:ext>
              </a:extLst>
            </p:cNvPr>
            <p:cNvSpPr/>
            <p:nvPr/>
          </p:nvSpPr>
          <p:spPr bwMode="gray">
            <a:xfrm rot="10800000" flipH="1">
              <a:off x="8707014" y="1935282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53" name="Right Triangle 952">
              <a:extLst>
                <a:ext uri="{FF2B5EF4-FFF2-40B4-BE49-F238E27FC236}">
                  <a16:creationId xmlns:a16="http://schemas.microsoft.com/office/drawing/2014/main" id="{1F1E6FC2-B952-4C89-ADB0-86497711D0F2}"/>
                </a:ext>
              </a:extLst>
            </p:cNvPr>
            <p:cNvSpPr/>
            <p:nvPr/>
          </p:nvSpPr>
          <p:spPr bwMode="gray">
            <a:xfrm flipH="1">
              <a:off x="8707013" y="0"/>
              <a:ext cx="968389" cy="968389"/>
            </a:xfrm>
            <a:prstGeom prst="rtTriangle">
              <a:avLst/>
            </a:prstGeom>
            <a:solidFill>
              <a:sysClr val="window" lastClr="FFFFFF">
                <a:alpha val="1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54" name="Right Triangle 953">
              <a:extLst>
                <a:ext uri="{FF2B5EF4-FFF2-40B4-BE49-F238E27FC236}">
                  <a16:creationId xmlns:a16="http://schemas.microsoft.com/office/drawing/2014/main" id="{D7A6FCB2-C6CD-46FE-B253-8773217BC65B}"/>
                </a:ext>
              </a:extLst>
            </p:cNvPr>
            <p:cNvSpPr/>
            <p:nvPr/>
          </p:nvSpPr>
          <p:spPr bwMode="gray">
            <a:xfrm rot="10800000" flipH="1">
              <a:off x="8707013" y="4940"/>
              <a:ext cx="968389" cy="968389"/>
            </a:xfrm>
            <a:prstGeom prst="rtTriangle">
              <a:avLst/>
            </a:prstGeom>
            <a:solidFill>
              <a:sysClr val="window" lastClr="FFFFFF">
                <a:alpha val="12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55" name="Right Triangle 954">
              <a:extLst>
                <a:ext uri="{FF2B5EF4-FFF2-40B4-BE49-F238E27FC236}">
                  <a16:creationId xmlns:a16="http://schemas.microsoft.com/office/drawing/2014/main" id="{149C0FE2-7E03-41E8-9BD0-FCFDA0DDA874}"/>
                </a:ext>
              </a:extLst>
            </p:cNvPr>
            <p:cNvSpPr/>
            <p:nvPr/>
          </p:nvSpPr>
          <p:spPr bwMode="gray">
            <a:xfrm>
              <a:off x="9675524" y="5805646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56" name="Right Triangle 955">
              <a:extLst>
                <a:ext uri="{FF2B5EF4-FFF2-40B4-BE49-F238E27FC236}">
                  <a16:creationId xmlns:a16="http://schemas.microsoft.com/office/drawing/2014/main" id="{D5FA232C-50AC-4D3F-9DA3-BA4FF38A8C9F}"/>
                </a:ext>
              </a:extLst>
            </p:cNvPr>
            <p:cNvSpPr/>
            <p:nvPr/>
          </p:nvSpPr>
          <p:spPr bwMode="gray">
            <a:xfrm rot="10800000">
              <a:off x="9675524" y="5805646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57" name="Right Triangle 956">
              <a:extLst>
                <a:ext uri="{FF2B5EF4-FFF2-40B4-BE49-F238E27FC236}">
                  <a16:creationId xmlns:a16="http://schemas.microsoft.com/office/drawing/2014/main" id="{717F3E84-9E79-4104-B958-69A58FAEB9B1}"/>
                </a:ext>
              </a:extLst>
            </p:cNvPr>
            <p:cNvSpPr/>
            <p:nvPr/>
          </p:nvSpPr>
          <p:spPr bwMode="gray">
            <a:xfrm flipV="1">
              <a:off x="9675524" y="3866914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58" name="Right Triangle 957">
              <a:extLst>
                <a:ext uri="{FF2B5EF4-FFF2-40B4-BE49-F238E27FC236}">
                  <a16:creationId xmlns:a16="http://schemas.microsoft.com/office/drawing/2014/main" id="{E0EA0E58-938F-40BB-952B-B19837F2637D}"/>
                </a:ext>
              </a:extLst>
            </p:cNvPr>
            <p:cNvSpPr/>
            <p:nvPr/>
          </p:nvSpPr>
          <p:spPr bwMode="gray">
            <a:xfrm>
              <a:off x="9675524" y="4836178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59" name="Right Triangle 958">
              <a:extLst>
                <a:ext uri="{FF2B5EF4-FFF2-40B4-BE49-F238E27FC236}">
                  <a16:creationId xmlns:a16="http://schemas.microsoft.com/office/drawing/2014/main" id="{413D2B14-7E80-426B-A87C-0EC70FFBDBFF}"/>
                </a:ext>
              </a:extLst>
            </p:cNvPr>
            <p:cNvSpPr/>
            <p:nvPr/>
          </p:nvSpPr>
          <p:spPr bwMode="gray">
            <a:xfrm rot="10800000">
              <a:off x="9675524" y="4836178"/>
              <a:ext cx="968389" cy="968389"/>
            </a:xfrm>
            <a:prstGeom prst="rtTriangle">
              <a:avLst/>
            </a:prstGeom>
            <a:solidFill>
              <a:sysClr val="window" lastClr="FFFFFF">
                <a:alpha val="10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60" name="Right Triangle 959">
              <a:extLst>
                <a:ext uri="{FF2B5EF4-FFF2-40B4-BE49-F238E27FC236}">
                  <a16:creationId xmlns:a16="http://schemas.microsoft.com/office/drawing/2014/main" id="{FE0427F5-3D70-4485-97D4-F63F61EC0430}"/>
                </a:ext>
              </a:extLst>
            </p:cNvPr>
            <p:cNvSpPr/>
            <p:nvPr/>
          </p:nvSpPr>
          <p:spPr bwMode="gray">
            <a:xfrm>
              <a:off x="9675524" y="2901089"/>
              <a:ext cx="968389" cy="968389"/>
            </a:xfrm>
            <a:prstGeom prst="rtTriangle">
              <a:avLst/>
            </a:prstGeom>
            <a:solidFill>
              <a:sysClr val="window" lastClr="FFFFFF">
                <a:alpha val="8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61" name="Right Triangle 960">
              <a:extLst>
                <a:ext uri="{FF2B5EF4-FFF2-40B4-BE49-F238E27FC236}">
                  <a16:creationId xmlns:a16="http://schemas.microsoft.com/office/drawing/2014/main" id="{26C3D920-7D70-4182-AB2D-D23FB1A27CDA}"/>
                </a:ext>
              </a:extLst>
            </p:cNvPr>
            <p:cNvSpPr/>
            <p:nvPr/>
          </p:nvSpPr>
          <p:spPr bwMode="gray">
            <a:xfrm flipV="1">
              <a:off x="9675524" y="966018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62" name="Right Triangle 961">
              <a:extLst>
                <a:ext uri="{FF2B5EF4-FFF2-40B4-BE49-F238E27FC236}">
                  <a16:creationId xmlns:a16="http://schemas.microsoft.com/office/drawing/2014/main" id="{A3D107A6-2CC4-4F1A-9559-55D5F2851446}"/>
                </a:ext>
              </a:extLst>
            </p:cNvPr>
            <p:cNvSpPr/>
            <p:nvPr/>
          </p:nvSpPr>
          <p:spPr bwMode="gray">
            <a:xfrm>
              <a:off x="9675524" y="1935282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63" name="Right Triangle 962">
              <a:extLst>
                <a:ext uri="{FF2B5EF4-FFF2-40B4-BE49-F238E27FC236}">
                  <a16:creationId xmlns:a16="http://schemas.microsoft.com/office/drawing/2014/main" id="{3DDB3F48-AB5C-42EF-B596-5D44C42041D9}"/>
                </a:ext>
              </a:extLst>
            </p:cNvPr>
            <p:cNvSpPr/>
            <p:nvPr/>
          </p:nvSpPr>
          <p:spPr bwMode="gray">
            <a:xfrm rot="10800000">
              <a:off x="9675525" y="1935282"/>
              <a:ext cx="968389" cy="968389"/>
            </a:xfrm>
            <a:prstGeom prst="rtTriangle">
              <a:avLst/>
            </a:prstGeom>
            <a:solidFill>
              <a:sysClr val="window" lastClr="FFFFFF">
                <a:alpha val="11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64" name="Right Triangle 963">
              <a:extLst>
                <a:ext uri="{FF2B5EF4-FFF2-40B4-BE49-F238E27FC236}">
                  <a16:creationId xmlns:a16="http://schemas.microsoft.com/office/drawing/2014/main" id="{7982FDE5-886C-4A01-81FD-6D687732F82E}"/>
                </a:ext>
              </a:extLst>
            </p:cNvPr>
            <p:cNvSpPr/>
            <p:nvPr/>
          </p:nvSpPr>
          <p:spPr bwMode="gray">
            <a:xfrm>
              <a:off x="9675524" y="0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65" name="Right Triangle 964">
              <a:extLst>
                <a:ext uri="{FF2B5EF4-FFF2-40B4-BE49-F238E27FC236}">
                  <a16:creationId xmlns:a16="http://schemas.microsoft.com/office/drawing/2014/main" id="{CD1CD2B9-B1B9-4E95-A804-9A792D6DDD3D}"/>
                </a:ext>
              </a:extLst>
            </p:cNvPr>
            <p:cNvSpPr/>
            <p:nvPr/>
          </p:nvSpPr>
          <p:spPr bwMode="gray">
            <a:xfrm rot="10800000">
              <a:off x="9675524" y="4940"/>
              <a:ext cx="968389" cy="968389"/>
            </a:xfrm>
            <a:prstGeom prst="rtTriangle">
              <a:avLst/>
            </a:prstGeom>
            <a:solidFill>
              <a:sysClr val="window" lastClr="FFFFFF">
                <a:alpha val="1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66" name="Right Triangle 965">
              <a:extLst>
                <a:ext uri="{FF2B5EF4-FFF2-40B4-BE49-F238E27FC236}">
                  <a16:creationId xmlns:a16="http://schemas.microsoft.com/office/drawing/2014/main" id="{FE10F74B-D77B-40D6-8974-4DB94C7D9EBC}"/>
                </a:ext>
              </a:extLst>
            </p:cNvPr>
            <p:cNvSpPr/>
            <p:nvPr/>
          </p:nvSpPr>
          <p:spPr bwMode="gray">
            <a:xfrm flipH="1">
              <a:off x="10643913" y="5805646"/>
              <a:ext cx="968389" cy="968389"/>
            </a:xfrm>
            <a:prstGeom prst="rtTriangle">
              <a:avLst/>
            </a:prstGeom>
            <a:solidFill>
              <a:sysClr val="window" lastClr="FFFFFF">
                <a:alpha val="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67" name="Right Triangle 966">
              <a:extLst>
                <a:ext uri="{FF2B5EF4-FFF2-40B4-BE49-F238E27FC236}">
                  <a16:creationId xmlns:a16="http://schemas.microsoft.com/office/drawing/2014/main" id="{22521D6E-B801-4696-BAFE-9255A326E561}"/>
                </a:ext>
              </a:extLst>
            </p:cNvPr>
            <p:cNvSpPr/>
            <p:nvPr/>
          </p:nvSpPr>
          <p:spPr bwMode="gray">
            <a:xfrm flipH="1" flipV="1">
              <a:off x="10643913" y="3866914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68" name="Right Triangle 967">
              <a:extLst>
                <a:ext uri="{FF2B5EF4-FFF2-40B4-BE49-F238E27FC236}">
                  <a16:creationId xmlns:a16="http://schemas.microsoft.com/office/drawing/2014/main" id="{B9F4B1F0-2D36-4988-8D93-426D60508686}"/>
                </a:ext>
              </a:extLst>
            </p:cNvPr>
            <p:cNvSpPr/>
            <p:nvPr/>
          </p:nvSpPr>
          <p:spPr bwMode="gray">
            <a:xfrm rot="10800000" flipH="1" flipV="1">
              <a:off x="10643914" y="3866914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69" name="Right Triangle 968">
              <a:extLst>
                <a:ext uri="{FF2B5EF4-FFF2-40B4-BE49-F238E27FC236}">
                  <a16:creationId xmlns:a16="http://schemas.microsoft.com/office/drawing/2014/main" id="{1E69E603-D83B-41C1-9ABF-13CC87C78255}"/>
                </a:ext>
              </a:extLst>
            </p:cNvPr>
            <p:cNvSpPr/>
            <p:nvPr/>
          </p:nvSpPr>
          <p:spPr bwMode="gray">
            <a:xfrm flipH="1">
              <a:off x="10643913" y="4836178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70" name="Right Triangle 969">
              <a:extLst>
                <a:ext uri="{FF2B5EF4-FFF2-40B4-BE49-F238E27FC236}">
                  <a16:creationId xmlns:a16="http://schemas.microsoft.com/office/drawing/2014/main" id="{46F6B6E6-BE1F-4257-9B6C-29084E45CCF5}"/>
                </a:ext>
              </a:extLst>
            </p:cNvPr>
            <p:cNvSpPr/>
            <p:nvPr/>
          </p:nvSpPr>
          <p:spPr bwMode="gray">
            <a:xfrm flipH="1">
              <a:off x="10643913" y="2901089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71" name="Right Triangle 970">
              <a:extLst>
                <a:ext uri="{FF2B5EF4-FFF2-40B4-BE49-F238E27FC236}">
                  <a16:creationId xmlns:a16="http://schemas.microsoft.com/office/drawing/2014/main" id="{F32C4258-2382-4A5E-87FE-2920A0208068}"/>
                </a:ext>
              </a:extLst>
            </p:cNvPr>
            <p:cNvSpPr/>
            <p:nvPr/>
          </p:nvSpPr>
          <p:spPr bwMode="gray">
            <a:xfrm rot="10800000" flipH="1">
              <a:off x="10643914" y="2901089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72" name="Right Triangle 971">
              <a:extLst>
                <a:ext uri="{FF2B5EF4-FFF2-40B4-BE49-F238E27FC236}">
                  <a16:creationId xmlns:a16="http://schemas.microsoft.com/office/drawing/2014/main" id="{7691CAA1-35CD-4DEA-B2F8-4D7075D024B5}"/>
                </a:ext>
              </a:extLst>
            </p:cNvPr>
            <p:cNvSpPr/>
            <p:nvPr/>
          </p:nvSpPr>
          <p:spPr bwMode="gray">
            <a:xfrm flipH="1" flipV="1">
              <a:off x="10643913" y="966018"/>
              <a:ext cx="968389" cy="968389"/>
            </a:xfrm>
            <a:prstGeom prst="rtTriangle">
              <a:avLst/>
            </a:prstGeom>
            <a:solidFill>
              <a:sysClr val="window" lastClr="FFFFFF">
                <a:alpha val="12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73" name="Right Triangle 972">
              <a:extLst>
                <a:ext uri="{FF2B5EF4-FFF2-40B4-BE49-F238E27FC236}">
                  <a16:creationId xmlns:a16="http://schemas.microsoft.com/office/drawing/2014/main" id="{6AE35B45-E4B9-4A56-808C-3F401E66FF4E}"/>
                </a:ext>
              </a:extLst>
            </p:cNvPr>
            <p:cNvSpPr/>
            <p:nvPr/>
          </p:nvSpPr>
          <p:spPr bwMode="gray">
            <a:xfrm rot="10800000" flipH="1" flipV="1">
              <a:off x="10643913" y="966019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74" name="Right Triangle 973">
              <a:extLst>
                <a:ext uri="{FF2B5EF4-FFF2-40B4-BE49-F238E27FC236}">
                  <a16:creationId xmlns:a16="http://schemas.microsoft.com/office/drawing/2014/main" id="{0B20D10C-9D40-425A-95B4-CF9B9A27E269}"/>
                </a:ext>
              </a:extLst>
            </p:cNvPr>
            <p:cNvSpPr/>
            <p:nvPr/>
          </p:nvSpPr>
          <p:spPr bwMode="gray">
            <a:xfrm flipH="1">
              <a:off x="10643913" y="1935282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75" name="Right Triangle 974">
              <a:extLst>
                <a:ext uri="{FF2B5EF4-FFF2-40B4-BE49-F238E27FC236}">
                  <a16:creationId xmlns:a16="http://schemas.microsoft.com/office/drawing/2014/main" id="{53456E2B-9556-479F-95E5-1A11BEE292F2}"/>
                </a:ext>
              </a:extLst>
            </p:cNvPr>
            <p:cNvSpPr/>
            <p:nvPr/>
          </p:nvSpPr>
          <p:spPr bwMode="gray">
            <a:xfrm rot="10800000" flipH="1">
              <a:off x="10643914" y="1935282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76" name="Right Triangle 975">
              <a:extLst>
                <a:ext uri="{FF2B5EF4-FFF2-40B4-BE49-F238E27FC236}">
                  <a16:creationId xmlns:a16="http://schemas.microsoft.com/office/drawing/2014/main" id="{37179DC9-DA24-4661-8CDE-829238E61245}"/>
                </a:ext>
              </a:extLst>
            </p:cNvPr>
            <p:cNvSpPr/>
            <p:nvPr/>
          </p:nvSpPr>
          <p:spPr bwMode="gray">
            <a:xfrm flipH="1">
              <a:off x="10643913" y="0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77" name="Right Triangle 976">
              <a:extLst>
                <a:ext uri="{FF2B5EF4-FFF2-40B4-BE49-F238E27FC236}">
                  <a16:creationId xmlns:a16="http://schemas.microsoft.com/office/drawing/2014/main" id="{82C85D2A-83CB-4EDE-B1CB-C3F718F1616B}"/>
                </a:ext>
              </a:extLst>
            </p:cNvPr>
            <p:cNvSpPr/>
            <p:nvPr/>
          </p:nvSpPr>
          <p:spPr bwMode="gray">
            <a:xfrm rot="10800000" flipH="1">
              <a:off x="10643913" y="4940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78" name="Right Triangle 977">
              <a:extLst>
                <a:ext uri="{FF2B5EF4-FFF2-40B4-BE49-F238E27FC236}">
                  <a16:creationId xmlns:a16="http://schemas.microsoft.com/office/drawing/2014/main" id="{B669C0FF-3098-4F73-B51E-211E0C137B53}"/>
                </a:ext>
              </a:extLst>
            </p:cNvPr>
            <p:cNvSpPr/>
            <p:nvPr/>
          </p:nvSpPr>
          <p:spPr bwMode="gray">
            <a:xfrm>
              <a:off x="11612301" y="5805646"/>
              <a:ext cx="968389" cy="968389"/>
            </a:xfrm>
            <a:prstGeom prst="rtTriangle">
              <a:avLst/>
            </a:prstGeom>
            <a:solidFill>
              <a:sysClr val="window" lastClr="FFFFFF">
                <a:alpha val="10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79" name="Right Triangle 978">
              <a:extLst>
                <a:ext uri="{FF2B5EF4-FFF2-40B4-BE49-F238E27FC236}">
                  <a16:creationId xmlns:a16="http://schemas.microsoft.com/office/drawing/2014/main" id="{3DFDE573-A49E-4FB2-BF57-79F2D0951F7D}"/>
                </a:ext>
              </a:extLst>
            </p:cNvPr>
            <p:cNvSpPr/>
            <p:nvPr/>
          </p:nvSpPr>
          <p:spPr bwMode="gray">
            <a:xfrm rot="10800000">
              <a:off x="11612301" y="5805646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80" name="Right Triangle 979">
              <a:extLst>
                <a:ext uri="{FF2B5EF4-FFF2-40B4-BE49-F238E27FC236}">
                  <a16:creationId xmlns:a16="http://schemas.microsoft.com/office/drawing/2014/main" id="{20D755AD-095F-42A9-BEB5-E8EE2BB32754}"/>
                </a:ext>
              </a:extLst>
            </p:cNvPr>
            <p:cNvSpPr/>
            <p:nvPr/>
          </p:nvSpPr>
          <p:spPr bwMode="gray">
            <a:xfrm flipV="1">
              <a:off x="11612301" y="3866914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81" name="Right Triangle 980">
              <a:extLst>
                <a:ext uri="{FF2B5EF4-FFF2-40B4-BE49-F238E27FC236}">
                  <a16:creationId xmlns:a16="http://schemas.microsoft.com/office/drawing/2014/main" id="{6101939A-9CD6-4196-8A26-0AF5E1EE6349}"/>
                </a:ext>
              </a:extLst>
            </p:cNvPr>
            <p:cNvSpPr/>
            <p:nvPr/>
          </p:nvSpPr>
          <p:spPr bwMode="gray">
            <a:xfrm>
              <a:off x="11612301" y="4836178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82" name="Right Triangle 981">
              <a:extLst>
                <a:ext uri="{FF2B5EF4-FFF2-40B4-BE49-F238E27FC236}">
                  <a16:creationId xmlns:a16="http://schemas.microsoft.com/office/drawing/2014/main" id="{D8217653-1F40-420C-A6C8-F998C4D2C8B4}"/>
                </a:ext>
              </a:extLst>
            </p:cNvPr>
            <p:cNvSpPr/>
            <p:nvPr/>
          </p:nvSpPr>
          <p:spPr bwMode="gray">
            <a:xfrm rot="10800000">
              <a:off x="11612302" y="4836178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83" name="Right Triangle 982">
              <a:extLst>
                <a:ext uri="{FF2B5EF4-FFF2-40B4-BE49-F238E27FC236}">
                  <a16:creationId xmlns:a16="http://schemas.microsoft.com/office/drawing/2014/main" id="{219A6D25-52E7-4BB0-A611-0880A4E99949}"/>
                </a:ext>
              </a:extLst>
            </p:cNvPr>
            <p:cNvSpPr/>
            <p:nvPr/>
          </p:nvSpPr>
          <p:spPr bwMode="gray">
            <a:xfrm>
              <a:off x="11612301" y="2901089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84" name="Right Triangle 983">
              <a:extLst>
                <a:ext uri="{FF2B5EF4-FFF2-40B4-BE49-F238E27FC236}">
                  <a16:creationId xmlns:a16="http://schemas.microsoft.com/office/drawing/2014/main" id="{86C5D6FB-5879-4077-815A-DFF7CD084233}"/>
                </a:ext>
              </a:extLst>
            </p:cNvPr>
            <p:cNvSpPr/>
            <p:nvPr/>
          </p:nvSpPr>
          <p:spPr bwMode="gray">
            <a:xfrm rot="10800000">
              <a:off x="11612301" y="2901089"/>
              <a:ext cx="968389" cy="968389"/>
            </a:xfrm>
            <a:prstGeom prst="rtTriangle">
              <a:avLst/>
            </a:prstGeom>
            <a:solidFill>
              <a:sysClr val="window" lastClr="FFFFFF">
                <a:alpha val="9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85" name="Right Triangle 984">
              <a:extLst>
                <a:ext uri="{FF2B5EF4-FFF2-40B4-BE49-F238E27FC236}">
                  <a16:creationId xmlns:a16="http://schemas.microsoft.com/office/drawing/2014/main" id="{71AB491A-6C62-4B7E-AACF-2A58193D972C}"/>
                </a:ext>
              </a:extLst>
            </p:cNvPr>
            <p:cNvSpPr/>
            <p:nvPr/>
          </p:nvSpPr>
          <p:spPr bwMode="gray">
            <a:xfrm flipV="1">
              <a:off x="11612301" y="966018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86" name="Right Triangle 985">
              <a:extLst>
                <a:ext uri="{FF2B5EF4-FFF2-40B4-BE49-F238E27FC236}">
                  <a16:creationId xmlns:a16="http://schemas.microsoft.com/office/drawing/2014/main" id="{6C7214F1-A832-47CA-9BA1-01440D35032A}"/>
                </a:ext>
              </a:extLst>
            </p:cNvPr>
            <p:cNvSpPr/>
            <p:nvPr/>
          </p:nvSpPr>
          <p:spPr bwMode="gray">
            <a:xfrm rot="10800000">
              <a:off x="11612301" y="1935282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87" name="Right Triangle 986">
              <a:extLst>
                <a:ext uri="{FF2B5EF4-FFF2-40B4-BE49-F238E27FC236}">
                  <a16:creationId xmlns:a16="http://schemas.microsoft.com/office/drawing/2014/main" id="{F03C9DDA-B81A-43AF-98AB-37A040A10868}"/>
                </a:ext>
              </a:extLst>
            </p:cNvPr>
            <p:cNvSpPr/>
            <p:nvPr/>
          </p:nvSpPr>
          <p:spPr bwMode="gray">
            <a:xfrm>
              <a:off x="11612301" y="0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88" name="Right Triangle 987">
              <a:extLst>
                <a:ext uri="{FF2B5EF4-FFF2-40B4-BE49-F238E27FC236}">
                  <a16:creationId xmlns:a16="http://schemas.microsoft.com/office/drawing/2014/main" id="{1AA1B570-244C-48D2-9DE5-849CDE78B1FC}"/>
                </a:ext>
              </a:extLst>
            </p:cNvPr>
            <p:cNvSpPr/>
            <p:nvPr/>
          </p:nvSpPr>
          <p:spPr bwMode="gray">
            <a:xfrm rot="10800000">
              <a:off x="11612301" y="4940"/>
              <a:ext cx="968389" cy="968389"/>
            </a:xfrm>
            <a:prstGeom prst="rtTriangle">
              <a:avLst/>
            </a:prstGeom>
            <a:solidFill>
              <a:sysClr val="window" lastClr="FFFFFF">
                <a:alpha val="1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89" name="Right Triangle 988">
              <a:extLst>
                <a:ext uri="{FF2B5EF4-FFF2-40B4-BE49-F238E27FC236}">
                  <a16:creationId xmlns:a16="http://schemas.microsoft.com/office/drawing/2014/main" id="{D1AC8B20-475A-4235-B03A-45472EA1C350}"/>
                </a:ext>
              </a:extLst>
            </p:cNvPr>
            <p:cNvSpPr/>
            <p:nvPr/>
          </p:nvSpPr>
          <p:spPr bwMode="gray">
            <a:xfrm>
              <a:off x="7741658" y="5805646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90" name="Right Triangle 989">
              <a:extLst>
                <a:ext uri="{FF2B5EF4-FFF2-40B4-BE49-F238E27FC236}">
                  <a16:creationId xmlns:a16="http://schemas.microsoft.com/office/drawing/2014/main" id="{CDC9BF14-C211-4C70-8246-F4C2F271C056}"/>
                </a:ext>
              </a:extLst>
            </p:cNvPr>
            <p:cNvSpPr/>
            <p:nvPr/>
          </p:nvSpPr>
          <p:spPr bwMode="gray">
            <a:xfrm flipV="1">
              <a:off x="7741658" y="3866914"/>
              <a:ext cx="968389" cy="968389"/>
            </a:xfrm>
            <a:prstGeom prst="rtTriangle">
              <a:avLst/>
            </a:prstGeom>
            <a:solidFill>
              <a:sysClr val="window" lastClr="FFFFFF">
                <a:alpha val="22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91" name="Right Triangle 990">
              <a:extLst>
                <a:ext uri="{FF2B5EF4-FFF2-40B4-BE49-F238E27FC236}">
                  <a16:creationId xmlns:a16="http://schemas.microsoft.com/office/drawing/2014/main" id="{65050C68-C257-4DED-9DF9-B18E2648FC38}"/>
                </a:ext>
              </a:extLst>
            </p:cNvPr>
            <p:cNvSpPr/>
            <p:nvPr/>
          </p:nvSpPr>
          <p:spPr bwMode="gray">
            <a:xfrm rot="10800000" flipV="1">
              <a:off x="7741659" y="3866914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92" name="Right Triangle 991">
              <a:extLst>
                <a:ext uri="{FF2B5EF4-FFF2-40B4-BE49-F238E27FC236}">
                  <a16:creationId xmlns:a16="http://schemas.microsoft.com/office/drawing/2014/main" id="{1C60248A-816C-4962-BE8E-37BD436D1E50}"/>
                </a:ext>
              </a:extLst>
            </p:cNvPr>
            <p:cNvSpPr/>
            <p:nvPr/>
          </p:nvSpPr>
          <p:spPr bwMode="gray">
            <a:xfrm>
              <a:off x="7741658" y="4836178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93" name="Right Triangle 992">
              <a:extLst>
                <a:ext uri="{FF2B5EF4-FFF2-40B4-BE49-F238E27FC236}">
                  <a16:creationId xmlns:a16="http://schemas.microsoft.com/office/drawing/2014/main" id="{EC9E614F-18A1-4B0F-B35D-5031EC2A7464}"/>
                </a:ext>
              </a:extLst>
            </p:cNvPr>
            <p:cNvSpPr/>
            <p:nvPr/>
          </p:nvSpPr>
          <p:spPr bwMode="gray">
            <a:xfrm rot="10800000">
              <a:off x="7741659" y="4836178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94" name="Right Triangle 993">
              <a:extLst>
                <a:ext uri="{FF2B5EF4-FFF2-40B4-BE49-F238E27FC236}">
                  <a16:creationId xmlns:a16="http://schemas.microsoft.com/office/drawing/2014/main" id="{897AC2A1-264B-4276-9E95-156372EF1364}"/>
                </a:ext>
              </a:extLst>
            </p:cNvPr>
            <p:cNvSpPr/>
            <p:nvPr/>
          </p:nvSpPr>
          <p:spPr bwMode="gray">
            <a:xfrm>
              <a:off x="7741658" y="2901089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95" name="Right Triangle 994">
              <a:extLst>
                <a:ext uri="{FF2B5EF4-FFF2-40B4-BE49-F238E27FC236}">
                  <a16:creationId xmlns:a16="http://schemas.microsoft.com/office/drawing/2014/main" id="{C453D5B8-F6C9-4AF9-9A26-5CC755DD7027}"/>
                </a:ext>
              </a:extLst>
            </p:cNvPr>
            <p:cNvSpPr/>
            <p:nvPr/>
          </p:nvSpPr>
          <p:spPr bwMode="gray">
            <a:xfrm rot="10800000">
              <a:off x="7741659" y="2901089"/>
              <a:ext cx="968389" cy="968389"/>
            </a:xfrm>
            <a:prstGeom prst="rtTriangle">
              <a:avLst/>
            </a:prstGeom>
            <a:solidFill>
              <a:sysClr val="window" lastClr="FFFFFF">
                <a:alpha val="11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96" name="Right Triangle 995">
              <a:extLst>
                <a:ext uri="{FF2B5EF4-FFF2-40B4-BE49-F238E27FC236}">
                  <a16:creationId xmlns:a16="http://schemas.microsoft.com/office/drawing/2014/main" id="{5DC7F235-8BAE-4132-8C67-7073D3345CD1}"/>
                </a:ext>
              </a:extLst>
            </p:cNvPr>
            <p:cNvSpPr/>
            <p:nvPr/>
          </p:nvSpPr>
          <p:spPr bwMode="gray">
            <a:xfrm flipV="1">
              <a:off x="7741658" y="966018"/>
              <a:ext cx="968389" cy="968389"/>
            </a:xfrm>
            <a:prstGeom prst="rtTriangle">
              <a:avLst/>
            </a:prstGeom>
            <a:solidFill>
              <a:sysClr val="window" lastClr="FFFFFF">
                <a:alpha val="22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97" name="Right Triangle 996">
              <a:extLst>
                <a:ext uri="{FF2B5EF4-FFF2-40B4-BE49-F238E27FC236}">
                  <a16:creationId xmlns:a16="http://schemas.microsoft.com/office/drawing/2014/main" id="{3EE6E4C8-D620-40D4-9039-55DC80B61F92}"/>
                </a:ext>
              </a:extLst>
            </p:cNvPr>
            <p:cNvSpPr/>
            <p:nvPr/>
          </p:nvSpPr>
          <p:spPr bwMode="gray">
            <a:xfrm rot="10800000" flipV="1">
              <a:off x="7741659" y="966018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98" name="Right Triangle 997">
              <a:extLst>
                <a:ext uri="{FF2B5EF4-FFF2-40B4-BE49-F238E27FC236}">
                  <a16:creationId xmlns:a16="http://schemas.microsoft.com/office/drawing/2014/main" id="{5BB48CA8-AA57-41C8-91FC-DFB71BE6AB6E}"/>
                </a:ext>
              </a:extLst>
            </p:cNvPr>
            <p:cNvSpPr/>
            <p:nvPr/>
          </p:nvSpPr>
          <p:spPr bwMode="gray">
            <a:xfrm>
              <a:off x="7741658" y="1928557"/>
              <a:ext cx="968389" cy="968389"/>
            </a:xfrm>
            <a:prstGeom prst="rtTriangle">
              <a:avLst/>
            </a:prstGeom>
            <a:solidFill>
              <a:sysClr val="window" lastClr="FFFFFF">
                <a:alpha val="7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99" name="Right Triangle 998">
              <a:extLst>
                <a:ext uri="{FF2B5EF4-FFF2-40B4-BE49-F238E27FC236}">
                  <a16:creationId xmlns:a16="http://schemas.microsoft.com/office/drawing/2014/main" id="{41778C0E-9D17-4FBB-BA93-64FFC5858FD4}"/>
                </a:ext>
              </a:extLst>
            </p:cNvPr>
            <p:cNvSpPr/>
            <p:nvPr/>
          </p:nvSpPr>
          <p:spPr bwMode="gray">
            <a:xfrm rot="10800000">
              <a:off x="7741659" y="1935282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00" name="Right Triangle 999">
              <a:extLst>
                <a:ext uri="{FF2B5EF4-FFF2-40B4-BE49-F238E27FC236}">
                  <a16:creationId xmlns:a16="http://schemas.microsoft.com/office/drawing/2014/main" id="{0ADD2D2A-8E46-4733-8B33-3E792507EE24}"/>
                </a:ext>
              </a:extLst>
            </p:cNvPr>
            <p:cNvSpPr/>
            <p:nvPr/>
          </p:nvSpPr>
          <p:spPr bwMode="gray">
            <a:xfrm>
              <a:off x="7741658" y="0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01" name="Right Triangle 1000">
              <a:extLst>
                <a:ext uri="{FF2B5EF4-FFF2-40B4-BE49-F238E27FC236}">
                  <a16:creationId xmlns:a16="http://schemas.microsoft.com/office/drawing/2014/main" id="{1508B2EF-89B2-4FD0-825B-C1BF6C53A58D}"/>
                </a:ext>
              </a:extLst>
            </p:cNvPr>
            <p:cNvSpPr/>
            <p:nvPr/>
          </p:nvSpPr>
          <p:spPr bwMode="gray">
            <a:xfrm rot="10800000">
              <a:off x="7741659" y="4940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02" name="Right Triangle 1001">
              <a:extLst>
                <a:ext uri="{FF2B5EF4-FFF2-40B4-BE49-F238E27FC236}">
                  <a16:creationId xmlns:a16="http://schemas.microsoft.com/office/drawing/2014/main" id="{FAFA9745-664B-4CA0-8E19-C05C588BB395}"/>
                </a:ext>
              </a:extLst>
            </p:cNvPr>
            <p:cNvSpPr/>
            <p:nvPr/>
          </p:nvSpPr>
          <p:spPr bwMode="gray">
            <a:xfrm flipH="1">
              <a:off x="8707013" y="5805646"/>
              <a:ext cx="968389" cy="968389"/>
            </a:xfrm>
            <a:prstGeom prst="rtTriangle">
              <a:avLst/>
            </a:prstGeom>
            <a:solidFill>
              <a:sysClr val="window" lastClr="FFFFFF">
                <a:alpha val="1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03" name="Right Triangle 1002">
              <a:extLst>
                <a:ext uri="{FF2B5EF4-FFF2-40B4-BE49-F238E27FC236}">
                  <a16:creationId xmlns:a16="http://schemas.microsoft.com/office/drawing/2014/main" id="{9DAC7B9A-9E99-44FC-8BF1-F528422032C6}"/>
                </a:ext>
              </a:extLst>
            </p:cNvPr>
            <p:cNvSpPr/>
            <p:nvPr/>
          </p:nvSpPr>
          <p:spPr bwMode="gray">
            <a:xfrm rot="10800000" flipH="1">
              <a:off x="8707013" y="5805646"/>
              <a:ext cx="968389" cy="968389"/>
            </a:xfrm>
            <a:prstGeom prst="rtTriangle">
              <a:avLst/>
            </a:prstGeom>
            <a:solidFill>
              <a:sysClr val="window" lastClr="FFFFFF">
                <a:alpha val="12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04" name="Right Triangle 1003">
              <a:extLst>
                <a:ext uri="{FF2B5EF4-FFF2-40B4-BE49-F238E27FC236}">
                  <a16:creationId xmlns:a16="http://schemas.microsoft.com/office/drawing/2014/main" id="{96DAE9FD-AC57-44F3-A886-E02BBE30EB51}"/>
                </a:ext>
              </a:extLst>
            </p:cNvPr>
            <p:cNvSpPr/>
            <p:nvPr/>
          </p:nvSpPr>
          <p:spPr bwMode="gray">
            <a:xfrm flipH="1" flipV="1">
              <a:off x="8707013" y="3866914"/>
              <a:ext cx="968389" cy="968389"/>
            </a:xfrm>
            <a:prstGeom prst="rtTriangle">
              <a:avLst/>
            </a:prstGeom>
            <a:solidFill>
              <a:sysClr val="window" lastClr="FFFFFF">
                <a:alpha val="5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05" name="Right Triangle 1004">
              <a:extLst>
                <a:ext uri="{FF2B5EF4-FFF2-40B4-BE49-F238E27FC236}">
                  <a16:creationId xmlns:a16="http://schemas.microsoft.com/office/drawing/2014/main" id="{FC99857F-2AE1-4F0B-A84F-A262C1F4F622}"/>
                </a:ext>
              </a:extLst>
            </p:cNvPr>
            <p:cNvSpPr/>
            <p:nvPr/>
          </p:nvSpPr>
          <p:spPr bwMode="gray">
            <a:xfrm rot="10800000" flipH="1">
              <a:off x="8707013" y="4836178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06" name="Right Triangle 1005">
              <a:extLst>
                <a:ext uri="{FF2B5EF4-FFF2-40B4-BE49-F238E27FC236}">
                  <a16:creationId xmlns:a16="http://schemas.microsoft.com/office/drawing/2014/main" id="{ABE5721F-2B20-4F94-B67F-37DAF0257A67}"/>
                </a:ext>
              </a:extLst>
            </p:cNvPr>
            <p:cNvSpPr/>
            <p:nvPr/>
          </p:nvSpPr>
          <p:spPr bwMode="gray">
            <a:xfrm flipH="1">
              <a:off x="8707013" y="2901089"/>
              <a:ext cx="968389" cy="968389"/>
            </a:xfrm>
            <a:prstGeom prst="rtTriangle">
              <a:avLst/>
            </a:prstGeom>
            <a:solidFill>
              <a:sysClr val="window" lastClr="FFFFFF">
                <a:alpha val="1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07" name="Right Triangle 1006">
              <a:extLst>
                <a:ext uri="{FF2B5EF4-FFF2-40B4-BE49-F238E27FC236}">
                  <a16:creationId xmlns:a16="http://schemas.microsoft.com/office/drawing/2014/main" id="{86FB1B1A-D3D0-4849-9CA7-636626A6C8B7}"/>
                </a:ext>
              </a:extLst>
            </p:cNvPr>
            <p:cNvSpPr/>
            <p:nvPr/>
          </p:nvSpPr>
          <p:spPr bwMode="gray">
            <a:xfrm rot="10800000" flipH="1">
              <a:off x="8707013" y="2901089"/>
              <a:ext cx="968389" cy="968389"/>
            </a:xfrm>
            <a:prstGeom prst="rtTriangle">
              <a:avLst/>
            </a:prstGeom>
            <a:solidFill>
              <a:sysClr val="window" lastClr="FFFFFF">
                <a:alpha val="6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08" name="Right Triangle 1007">
              <a:extLst>
                <a:ext uri="{FF2B5EF4-FFF2-40B4-BE49-F238E27FC236}">
                  <a16:creationId xmlns:a16="http://schemas.microsoft.com/office/drawing/2014/main" id="{0779F498-F6FC-4E46-8A66-B205327E06DE}"/>
                </a:ext>
              </a:extLst>
            </p:cNvPr>
            <p:cNvSpPr/>
            <p:nvPr/>
          </p:nvSpPr>
          <p:spPr bwMode="gray">
            <a:xfrm flipH="1" flipV="1">
              <a:off x="8707013" y="966018"/>
              <a:ext cx="968389" cy="968389"/>
            </a:xfrm>
            <a:prstGeom prst="rtTriangle">
              <a:avLst/>
            </a:prstGeom>
            <a:solidFill>
              <a:sysClr val="window" lastClr="FFFFFF">
                <a:alpha val="8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09" name="Right Triangle 1008">
              <a:extLst>
                <a:ext uri="{FF2B5EF4-FFF2-40B4-BE49-F238E27FC236}">
                  <a16:creationId xmlns:a16="http://schemas.microsoft.com/office/drawing/2014/main" id="{F9D28728-C448-4BCC-AE27-5A139E40AEE1}"/>
                </a:ext>
              </a:extLst>
            </p:cNvPr>
            <p:cNvSpPr/>
            <p:nvPr/>
          </p:nvSpPr>
          <p:spPr bwMode="gray">
            <a:xfrm flipH="1">
              <a:off x="8707013" y="1935282"/>
              <a:ext cx="968389" cy="968389"/>
            </a:xfrm>
            <a:prstGeom prst="rtTriangle">
              <a:avLst/>
            </a:prstGeom>
            <a:solidFill>
              <a:sysClr val="window" lastClr="FFFFFF">
                <a:alpha val="2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10" name="Right Triangle 1009">
              <a:extLst>
                <a:ext uri="{FF2B5EF4-FFF2-40B4-BE49-F238E27FC236}">
                  <a16:creationId xmlns:a16="http://schemas.microsoft.com/office/drawing/2014/main" id="{35E537E1-31E4-45DC-855D-8C77CF8D5A4D}"/>
                </a:ext>
              </a:extLst>
            </p:cNvPr>
            <p:cNvSpPr/>
            <p:nvPr/>
          </p:nvSpPr>
          <p:spPr bwMode="gray">
            <a:xfrm rot="10800000" flipH="1">
              <a:off x="8707014" y="1935282"/>
              <a:ext cx="968389" cy="968389"/>
            </a:xfrm>
            <a:prstGeom prst="rtTriangle">
              <a:avLst/>
            </a:prstGeom>
            <a:solidFill>
              <a:sysClr val="window" lastClr="FFFFFF">
                <a:alpha val="13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11" name="Right Triangle 1010">
              <a:extLst>
                <a:ext uri="{FF2B5EF4-FFF2-40B4-BE49-F238E27FC236}">
                  <a16:creationId xmlns:a16="http://schemas.microsoft.com/office/drawing/2014/main" id="{97A286FA-A667-4339-8B3B-D578F1C19DD0}"/>
                </a:ext>
              </a:extLst>
            </p:cNvPr>
            <p:cNvSpPr/>
            <p:nvPr/>
          </p:nvSpPr>
          <p:spPr bwMode="gray">
            <a:xfrm flipH="1">
              <a:off x="8707013" y="0"/>
              <a:ext cx="968389" cy="968389"/>
            </a:xfrm>
            <a:prstGeom prst="rtTriangle">
              <a:avLst/>
            </a:prstGeom>
            <a:solidFill>
              <a:sysClr val="window" lastClr="FFFFFF">
                <a:alpha val="1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012" name="Right Triangle 1011">
              <a:extLst>
                <a:ext uri="{FF2B5EF4-FFF2-40B4-BE49-F238E27FC236}">
                  <a16:creationId xmlns:a16="http://schemas.microsoft.com/office/drawing/2014/main" id="{D51F8E61-7A46-44E1-BD4E-19882ECCF8AE}"/>
                </a:ext>
              </a:extLst>
            </p:cNvPr>
            <p:cNvSpPr/>
            <p:nvPr/>
          </p:nvSpPr>
          <p:spPr bwMode="gray">
            <a:xfrm rot="10800000" flipH="1">
              <a:off x="8707013" y="4940"/>
              <a:ext cx="968389" cy="968389"/>
            </a:xfrm>
            <a:prstGeom prst="rtTriangle">
              <a:avLst/>
            </a:prstGeom>
            <a:solidFill>
              <a:sysClr val="window" lastClr="FFFFFF">
                <a:alpha val="12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</p:grp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05DD6E7D-B875-48DF-B6A8-450BD6AE171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785688" y="0"/>
            <a:ext cx="5403138" cy="6765925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863" name="Text Placeholder 862">
            <a:extLst>
              <a:ext uri="{FF2B5EF4-FFF2-40B4-BE49-F238E27FC236}">
                <a16:creationId xmlns:a16="http://schemas.microsoft.com/office/drawing/2014/main" id="{806A8161-3A3C-4E8C-98F0-AD01607CDAE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49086" y="2625191"/>
            <a:ext cx="5244771" cy="1500187"/>
          </a:xfrm>
        </p:spPr>
        <p:txBody>
          <a:bodyPr anchor="ctr"/>
          <a:lstStyle>
            <a:lvl1pPr>
              <a:lnSpc>
                <a:spcPct val="100000"/>
              </a:lnSpc>
              <a:spcBef>
                <a:spcPts val="0"/>
              </a:spcBef>
              <a:defRPr sz="3600"/>
            </a:lvl1pPr>
            <a:lvl2pPr marL="273050" indent="0">
              <a:buNone/>
              <a:defRPr/>
            </a:lvl2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72" name="Rectangle 871">
            <a:extLst>
              <a:ext uri="{FF2B5EF4-FFF2-40B4-BE49-F238E27FC236}">
                <a16:creationId xmlns:a16="http://schemas.microsoft.com/office/drawing/2014/main" id="{6471A44C-0240-4D32-A1C2-B7E58448C427}"/>
              </a:ext>
            </a:extLst>
          </p:cNvPr>
          <p:cNvSpPr/>
          <p:nvPr/>
        </p:nvSpPr>
        <p:spPr bwMode="ltGray">
          <a:xfrm>
            <a:off x="-3443" y="6766560"/>
            <a:ext cx="12192265" cy="91440"/>
          </a:xfrm>
          <a:prstGeom prst="rect">
            <a:avLst/>
          </a:prstGeom>
          <a:gradFill flip="none" rotWithShape="1">
            <a:gsLst>
              <a:gs pos="0">
                <a:srgbClr val="AADB1E"/>
              </a:gs>
              <a:gs pos="25000">
                <a:schemeClr val="accent4"/>
              </a:gs>
              <a:gs pos="100000">
                <a:srgbClr val="003D79"/>
              </a:gs>
              <a:gs pos="50000">
                <a:schemeClr val="accent1"/>
              </a:gs>
              <a:gs pos="75000">
                <a:schemeClr val="accent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0" i="0" dirty="0">
              <a:latin typeface="Calibri" panose="020F0502020204030204" pitchFamily="34" charset="0"/>
            </a:endParaRPr>
          </a:p>
        </p:txBody>
      </p:sp>
      <p:grpSp>
        <p:nvGrpSpPr>
          <p:cNvPr id="1129" name="Group 1128">
            <a:extLst>
              <a:ext uri="{FF2B5EF4-FFF2-40B4-BE49-F238E27FC236}">
                <a16:creationId xmlns:a16="http://schemas.microsoft.com/office/drawing/2014/main" id="{66764AA4-C392-4C69-974A-C7CE49FEB0B9}"/>
              </a:ext>
            </a:extLst>
          </p:cNvPr>
          <p:cNvGrpSpPr/>
          <p:nvPr/>
        </p:nvGrpSpPr>
        <p:grpSpPr bwMode="black">
          <a:xfrm>
            <a:off x="617878" y="6446044"/>
            <a:ext cx="1099793" cy="173355"/>
            <a:chOff x="-84138" y="5622925"/>
            <a:chExt cx="4330701" cy="682626"/>
          </a:xfrm>
        </p:grpSpPr>
        <p:sp>
          <p:nvSpPr>
            <p:cNvPr id="1130" name="Freeform 6">
              <a:extLst>
                <a:ext uri="{FF2B5EF4-FFF2-40B4-BE49-F238E27FC236}">
                  <a16:creationId xmlns:a16="http://schemas.microsoft.com/office/drawing/2014/main" id="{B7235521-DFA3-4FE8-AD1B-4D4A25B27DBC}"/>
                </a:ext>
              </a:extLst>
            </p:cNvPr>
            <p:cNvSpPr>
              <a:spLocks/>
            </p:cNvSpPr>
            <p:nvPr userDrawn="1"/>
          </p:nvSpPr>
          <p:spPr bwMode="black">
            <a:xfrm>
              <a:off x="1589088" y="5649913"/>
              <a:ext cx="914400" cy="647700"/>
            </a:xfrm>
            <a:custGeom>
              <a:avLst/>
              <a:gdLst>
                <a:gd name="T0" fmla="*/ 52 w 243"/>
                <a:gd name="T1" fmla="*/ 159 h 170"/>
                <a:gd name="T2" fmla="*/ 2 w 243"/>
                <a:gd name="T3" fmla="*/ 19 h 170"/>
                <a:gd name="T4" fmla="*/ 0 w 243"/>
                <a:gd name="T5" fmla="*/ 12 h 170"/>
                <a:gd name="T6" fmla="*/ 13 w 243"/>
                <a:gd name="T7" fmla="*/ 0 h 170"/>
                <a:gd name="T8" fmla="*/ 25 w 243"/>
                <a:gd name="T9" fmla="*/ 11 h 170"/>
                <a:gd name="T10" fmla="*/ 67 w 243"/>
                <a:gd name="T11" fmla="*/ 131 h 170"/>
                <a:gd name="T12" fmla="*/ 109 w 243"/>
                <a:gd name="T13" fmla="*/ 10 h 170"/>
                <a:gd name="T14" fmla="*/ 121 w 243"/>
                <a:gd name="T15" fmla="*/ 0 h 170"/>
                <a:gd name="T16" fmla="*/ 122 w 243"/>
                <a:gd name="T17" fmla="*/ 0 h 170"/>
                <a:gd name="T18" fmla="*/ 135 w 243"/>
                <a:gd name="T19" fmla="*/ 10 h 170"/>
                <a:gd name="T20" fmla="*/ 177 w 243"/>
                <a:gd name="T21" fmla="*/ 131 h 170"/>
                <a:gd name="T22" fmla="*/ 219 w 243"/>
                <a:gd name="T23" fmla="*/ 10 h 170"/>
                <a:gd name="T24" fmla="*/ 231 w 243"/>
                <a:gd name="T25" fmla="*/ 0 h 170"/>
                <a:gd name="T26" fmla="*/ 243 w 243"/>
                <a:gd name="T27" fmla="*/ 12 h 170"/>
                <a:gd name="T28" fmla="*/ 241 w 243"/>
                <a:gd name="T29" fmla="*/ 19 h 170"/>
                <a:gd name="T30" fmla="*/ 191 w 243"/>
                <a:gd name="T31" fmla="*/ 159 h 170"/>
                <a:gd name="T32" fmla="*/ 177 w 243"/>
                <a:gd name="T33" fmla="*/ 170 h 170"/>
                <a:gd name="T34" fmla="*/ 176 w 243"/>
                <a:gd name="T35" fmla="*/ 170 h 170"/>
                <a:gd name="T36" fmla="*/ 163 w 243"/>
                <a:gd name="T37" fmla="*/ 159 h 170"/>
                <a:gd name="T38" fmla="*/ 122 w 243"/>
                <a:gd name="T39" fmla="*/ 40 h 170"/>
                <a:gd name="T40" fmla="*/ 80 w 243"/>
                <a:gd name="T41" fmla="*/ 159 h 170"/>
                <a:gd name="T42" fmla="*/ 66 w 243"/>
                <a:gd name="T43" fmla="*/ 170 h 170"/>
                <a:gd name="T44" fmla="*/ 66 w 243"/>
                <a:gd name="T45" fmla="*/ 170 h 170"/>
                <a:gd name="T46" fmla="*/ 52 w 243"/>
                <a:gd name="T47" fmla="*/ 15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43" h="170">
                  <a:moveTo>
                    <a:pt x="52" y="159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1" y="17"/>
                    <a:pt x="0" y="14"/>
                    <a:pt x="0" y="12"/>
                  </a:cubicBezTo>
                  <a:cubicBezTo>
                    <a:pt x="0" y="6"/>
                    <a:pt x="5" y="0"/>
                    <a:pt x="13" y="0"/>
                  </a:cubicBezTo>
                  <a:cubicBezTo>
                    <a:pt x="19" y="0"/>
                    <a:pt x="23" y="4"/>
                    <a:pt x="25" y="11"/>
                  </a:cubicBezTo>
                  <a:cubicBezTo>
                    <a:pt x="67" y="131"/>
                    <a:pt x="67" y="131"/>
                    <a:pt x="67" y="131"/>
                  </a:cubicBezTo>
                  <a:cubicBezTo>
                    <a:pt x="109" y="10"/>
                    <a:pt x="109" y="10"/>
                    <a:pt x="109" y="10"/>
                  </a:cubicBezTo>
                  <a:cubicBezTo>
                    <a:pt x="111" y="4"/>
                    <a:pt x="114" y="0"/>
                    <a:pt x="121" y="0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29" y="0"/>
                    <a:pt x="133" y="4"/>
                    <a:pt x="135" y="10"/>
                  </a:cubicBezTo>
                  <a:cubicBezTo>
                    <a:pt x="177" y="131"/>
                    <a:pt x="177" y="131"/>
                    <a:pt x="177" y="131"/>
                  </a:cubicBezTo>
                  <a:cubicBezTo>
                    <a:pt x="219" y="10"/>
                    <a:pt x="219" y="10"/>
                    <a:pt x="219" y="10"/>
                  </a:cubicBezTo>
                  <a:cubicBezTo>
                    <a:pt x="221" y="5"/>
                    <a:pt x="224" y="0"/>
                    <a:pt x="231" y="0"/>
                  </a:cubicBezTo>
                  <a:cubicBezTo>
                    <a:pt x="238" y="0"/>
                    <a:pt x="243" y="6"/>
                    <a:pt x="243" y="12"/>
                  </a:cubicBezTo>
                  <a:cubicBezTo>
                    <a:pt x="243" y="14"/>
                    <a:pt x="242" y="17"/>
                    <a:pt x="241" y="19"/>
                  </a:cubicBezTo>
                  <a:cubicBezTo>
                    <a:pt x="191" y="159"/>
                    <a:pt x="191" y="159"/>
                    <a:pt x="191" y="159"/>
                  </a:cubicBezTo>
                  <a:cubicBezTo>
                    <a:pt x="188" y="166"/>
                    <a:pt x="183" y="170"/>
                    <a:pt x="177" y="170"/>
                  </a:cubicBezTo>
                  <a:cubicBezTo>
                    <a:pt x="176" y="170"/>
                    <a:pt x="176" y="170"/>
                    <a:pt x="176" y="170"/>
                  </a:cubicBezTo>
                  <a:cubicBezTo>
                    <a:pt x="170" y="170"/>
                    <a:pt x="165" y="166"/>
                    <a:pt x="163" y="159"/>
                  </a:cubicBezTo>
                  <a:cubicBezTo>
                    <a:pt x="122" y="40"/>
                    <a:pt x="122" y="40"/>
                    <a:pt x="122" y="40"/>
                  </a:cubicBezTo>
                  <a:cubicBezTo>
                    <a:pt x="80" y="159"/>
                    <a:pt x="80" y="159"/>
                    <a:pt x="80" y="159"/>
                  </a:cubicBezTo>
                  <a:cubicBezTo>
                    <a:pt x="78" y="166"/>
                    <a:pt x="73" y="170"/>
                    <a:pt x="66" y="170"/>
                  </a:cubicBezTo>
                  <a:cubicBezTo>
                    <a:pt x="66" y="170"/>
                    <a:pt x="66" y="170"/>
                    <a:pt x="66" y="170"/>
                  </a:cubicBezTo>
                  <a:cubicBezTo>
                    <a:pt x="60" y="170"/>
                    <a:pt x="55" y="166"/>
                    <a:pt x="52" y="159"/>
                  </a:cubicBezTo>
                </a:path>
              </a:pathLst>
            </a:custGeom>
            <a:solidFill>
              <a:srgbClr val="7170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1131" name="Freeform 7">
              <a:extLst>
                <a:ext uri="{FF2B5EF4-FFF2-40B4-BE49-F238E27FC236}">
                  <a16:creationId xmlns:a16="http://schemas.microsoft.com/office/drawing/2014/main" id="{2E469487-ABC8-4A80-9CE4-747949D059F2}"/>
                </a:ext>
              </a:extLst>
            </p:cNvPr>
            <p:cNvSpPr>
              <a:spLocks/>
            </p:cNvSpPr>
            <p:nvPr userDrawn="1"/>
          </p:nvSpPr>
          <p:spPr bwMode="black">
            <a:xfrm>
              <a:off x="3163888" y="5649913"/>
              <a:ext cx="354013" cy="647700"/>
            </a:xfrm>
            <a:custGeom>
              <a:avLst/>
              <a:gdLst>
                <a:gd name="T0" fmla="*/ 0 w 94"/>
                <a:gd name="T1" fmla="*/ 13 h 170"/>
                <a:gd name="T2" fmla="*/ 12 w 94"/>
                <a:gd name="T3" fmla="*/ 0 h 170"/>
                <a:gd name="T4" fmla="*/ 24 w 94"/>
                <a:gd name="T5" fmla="*/ 13 h 170"/>
                <a:gd name="T6" fmla="*/ 24 w 94"/>
                <a:gd name="T7" fmla="*/ 41 h 170"/>
                <a:gd name="T8" fmla="*/ 82 w 94"/>
                <a:gd name="T9" fmla="*/ 0 h 170"/>
                <a:gd name="T10" fmla="*/ 94 w 94"/>
                <a:gd name="T11" fmla="*/ 13 h 170"/>
                <a:gd name="T12" fmla="*/ 83 w 94"/>
                <a:gd name="T13" fmla="*/ 25 h 170"/>
                <a:gd name="T14" fmla="*/ 24 w 94"/>
                <a:gd name="T15" fmla="*/ 101 h 170"/>
                <a:gd name="T16" fmla="*/ 24 w 94"/>
                <a:gd name="T17" fmla="*/ 157 h 170"/>
                <a:gd name="T18" fmla="*/ 12 w 94"/>
                <a:gd name="T19" fmla="*/ 170 h 170"/>
                <a:gd name="T20" fmla="*/ 0 w 94"/>
                <a:gd name="T21" fmla="*/ 157 h 170"/>
                <a:gd name="T22" fmla="*/ 0 w 94"/>
                <a:gd name="T23" fmla="*/ 13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4" h="170">
                  <a:moveTo>
                    <a:pt x="0" y="13"/>
                  </a:moveTo>
                  <a:cubicBezTo>
                    <a:pt x="0" y="6"/>
                    <a:pt x="5" y="0"/>
                    <a:pt x="12" y="0"/>
                  </a:cubicBezTo>
                  <a:cubicBezTo>
                    <a:pt x="19" y="0"/>
                    <a:pt x="24" y="5"/>
                    <a:pt x="24" y="13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37" y="13"/>
                    <a:pt x="64" y="0"/>
                    <a:pt x="82" y="0"/>
                  </a:cubicBezTo>
                  <a:cubicBezTo>
                    <a:pt x="89" y="0"/>
                    <a:pt x="94" y="6"/>
                    <a:pt x="94" y="13"/>
                  </a:cubicBezTo>
                  <a:cubicBezTo>
                    <a:pt x="94" y="20"/>
                    <a:pt x="89" y="24"/>
                    <a:pt x="83" y="25"/>
                  </a:cubicBezTo>
                  <a:cubicBezTo>
                    <a:pt x="51" y="29"/>
                    <a:pt x="24" y="53"/>
                    <a:pt x="24" y="101"/>
                  </a:cubicBezTo>
                  <a:cubicBezTo>
                    <a:pt x="24" y="157"/>
                    <a:pt x="24" y="157"/>
                    <a:pt x="24" y="157"/>
                  </a:cubicBezTo>
                  <a:cubicBezTo>
                    <a:pt x="24" y="164"/>
                    <a:pt x="19" y="170"/>
                    <a:pt x="12" y="170"/>
                  </a:cubicBezTo>
                  <a:cubicBezTo>
                    <a:pt x="5" y="170"/>
                    <a:pt x="0" y="164"/>
                    <a:pt x="0" y="157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rgbClr val="7170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1132" name="Freeform 8">
              <a:extLst>
                <a:ext uri="{FF2B5EF4-FFF2-40B4-BE49-F238E27FC236}">
                  <a16:creationId xmlns:a16="http://schemas.microsoft.com/office/drawing/2014/main" id="{A6B015BD-72F9-4BD2-84C2-0246CCDE236C}"/>
                </a:ext>
              </a:extLst>
            </p:cNvPr>
            <p:cNvSpPr>
              <a:spLocks noEditPoints="1"/>
            </p:cNvSpPr>
            <p:nvPr userDrawn="1"/>
          </p:nvSpPr>
          <p:spPr bwMode="black">
            <a:xfrm>
              <a:off x="3509963" y="5649913"/>
              <a:ext cx="579438" cy="655638"/>
            </a:xfrm>
            <a:custGeom>
              <a:avLst/>
              <a:gdLst>
                <a:gd name="T0" fmla="*/ 129 w 154"/>
                <a:gd name="T1" fmla="*/ 76 h 172"/>
                <a:gd name="T2" fmla="*/ 77 w 154"/>
                <a:gd name="T3" fmla="*/ 21 h 172"/>
                <a:gd name="T4" fmla="*/ 25 w 154"/>
                <a:gd name="T5" fmla="*/ 76 h 172"/>
                <a:gd name="T6" fmla="*/ 129 w 154"/>
                <a:gd name="T7" fmla="*/ 76 h 172"/>
                <a:gd name="T8" fmla="*/ 81 w 154"/>
                <a:gd name="T9" fmla="*/ 172 h 172"/>
                <a:gd name="T10" fmla="*/ 0 w 154"/>
                <a:gd name="T11" fmla="*/ 86 h 172"/>
                <a:gd name="T12" fmla="*/ 0 w 154"/>
                <a:gd name="T13" fmla="*/ 85 h 172"/>
                <a:gd name="T14" fmla="*/ 78 w 154"/>
                <a:gd name="T15" fmla="*/ 0 h 172"/>
                <a:gd name="T16" fmla="*/ 154 w 154"/>
                <a:gd name="T17" fmla="*/ 83 h 172"/>
                <a:gd name="T18" fmla="*/ 142 w 154"/>
                <a:gd name="T19" fmla="*/ 95 h 172"/>
                <a:gd name="T20" fmla="*/ 25 w 154"/>
                <a:gd name="T21" fmla="*/ 95 h 172"/>
                <a:gd name="T22" fmla="*/ 82 w 154"/>
                <a:gd name="T23" fmla="*/ 150 h 172"/>
                <a:gd name="T24" fmla="*/ 129 w 154"/>
                <a:gd name="T25" fmla="*/ 131 h 172"/>
                <a:gd name="T26" fmla="*/ 136 w 154"/>
                <a:gd name="T27" fmla="*/ 128 h 172"/>
                <a:gd name="T28" fmla="*/ 146 w 154"/>
                <a:gd name="T29" fmla="*/ 139 h 172"/>
                <a:gd name="T30" fmla="*/ 142 w 154"/>
                <a:gd name="T31" fmla="*/ 147 h 172"/>
                <a:gd name="T32" fmla="*/ 81 w 154"/>
                <a:gd name="T33" fmla="*/ 17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4" h="172">
                  <a:moveTo>
                    <a:pt x="129" y="76"/>
                  </a:moveTo>
                  <a:cubicBezTo>
                    <a:pt x="127" y="47"/>
                    <a:pt x="110" y="21"/>
                    <a:pt x="77" y="21"/>
                  </a:cubicBezTo>
                  <a:cubicBezTo>
                    <a:pt x="49" y="21"/>
                    <a:pt x="28" y="44"/>
                    <a:pt x="25" y="76"/>
                  </a:cubicBezTo>
                  <a:lnTo>
                    <a:pt x="129" y="76"/>
                  </a:lnTo>
                  <a:close/>
                  <a:moveTo>
                    <a:pt x="81" y="172"/>
                  </a:moveTo>
                  <a:cubicBezTo>
                    <a:pt x="36" y="172"/>
                    <a:pt x="0" y="137"/>
                    <a:pt x="0" y="86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38"/>
                    <a:pt x="33" y="0"/>
                    <a:pt x="78" y="0"/>
                  </a:cubicBezTo>
                  <a:cubicBezTo>
                    <a:pt x="126" y="0"/>
                    <a:pt x="154" y="40"/>
                    <a:pt x="154" y="83"/>
                  </a:cubicBezTo>
                  <a:cubicBezTo>
                    <a:pt x="154" y="90"/>
                    <a:pt x="148" y="95"/>
                    <a:pt x="142" y="95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28" y="130"/>
                    <a:pt x="53" y="150"/>
                    <a:pt x="82" y="150"/>
                  </a:cubicBezTo>
                  <a:cubicBezTo>
                    <a:pt x="102" y="150"/>
                    <a:pt x="117" y="142"/>
                    <a:pt x="129" y="131"/>
                  </a:cubicBezTo>
                  <a:cubicBezTo>
                    <a:pt x="131" y="130"/>
                    <a:pt x="133" y="128"/>
                    <a:pt x="136" y="128"/>
                  </a:cubicBezTo>
                  <a:cubicBezTo>
                    <a:pt x="142" y="128"/>
                    <a:pt x="146" y="133"/>
                    <a:pt x="146" y="139"/>
                  </a:cubicBezTo>
                  <a:cubicBezTo>
                    <a:pt x="146" y="142"/>
                    <a:pt x="145" y="145"/>
                    <a:pt x="142" y="147"/>
                  </a:cubicBezTo>
                  <a:cubicBezTo>
                    <a:pt x="127" y="162"/>
                    <a:pt x="109" y="172"/>
                    <a:pt x="81" y="172"/>
                  </a:cubicBezTo>
                </a:path>
              </a:pathLst>
            </a:custGeom>
            <a:solidFill>
              <a:srgbClr val="7170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1133" name="Freeform 9">
              <a:extLst>
                <a:ext uri="{FF2B5EF4-FFF2-40B4-BE49-F238E27FC236}">
                  <a16:creationId xmlns:a16="http://schemas.microsoft.com/office/drawing/2014/main" id="{54804375-3F44-46DC-8753-BDC2B55F6895}"/>
                </a:ext>
              </a:extLst>
            </p:cNvPr>
            <p:cNvSpPr>
              <a:spLocks noEditPoints="1"/>
            </p:cNvSpPr>
            <p:nvPr userDrawn="1"/>
          </p:nvSpPr>
          <p:spPr bwMode="black">
            <a:xfrm>
              <a:off x="2503488" y="5649913"/>
              <a:ext cx="547688" cy="655638"/>
            </a:xfrm>
            <a:custGeom>
              <a:avLst/>
              <a:gdLst>
                <a:gd name="T0" fmla="*/ 122 w 146"/>
                <a:gd name="T1" fmla="*/ 107 h 172"/>
                <a:gd name="T2" fmla="*/ 122 w 146"/>
                <a:gd name="T3" fmla="*/ 91 h 172"/>
                <a:gd name="T4" fmla="*/ 74 w 146"/>
                <a:gd name="T5" fmla="*/ 84 h 172"/>
                <a:gd name="T6" fmla="*/ 25 w 146"/>
                <a:gd name="T7" fmla="*/ 118 h 172"/>
                <a:gd name="T8" fmla="*/ 25 w 146"/>
                <a:gd name="T9" fmla="*/ 119 h 172"/>
                <a:gd name="T10" fmla="*/ 67 w 146"/>
                <a:gd name="T11" fmla="*/ 152 h 172"/>
                <a:gd name="T12" fmla="*/ 122 w 146"/>
                <a:gd name="T13" fmla="*/ 107 h 172"/>
                <a:gd name="T14" fmla="*/ 0 w 146"/>
                <a:gd name="T15" fmla="*/ 120 h 172"/>
                <a:gd name="T16" fmla="*/ 0 w 146"/>
                <a:gd name="T17" fmla="*/ 119 h 172"/>
                <a:gd name="T18" fmla="*/ 71 w 146"/>
                <a:gd name="T19" fmla="*/ 66 h 172"/>
                <a:gd name="T20" fmla="*/ 122 w 146"/>
                <a:gd name="T21" fmla="*/ 73 h 172"/>
                <a:gd name="T22" fmla="*/ 122 w 146"/>
                <a:gd name="T23" fmla="*/ 67 h 172"/>
                <a:gd name="T24" fmla="*/ 73 w 146"/>
                <a:gd name="T25" fmla="*/ 22 h 172"/>
                <a:gd name="T26" fmla="*/ 34 w 146"/>
                <a:gd name="T27" fmla="*/ 30 h 172"/>
                <a:gd name="T28" fmla="*/ 30 w 146"/>
                <a:gd name="T29" fmla="*/ 31 h 172"/>
                <a:gd name="T30" fmla="*/ 19 w 146"/>
                <a:gd name="T31" fmla="*/ 20 h 172"/>
                <a:gd name="T32" fmla="*/ 26 w 146"/>
                <a:gd name="T33" fmla="*/ 10 h 172"/>
                <a:gd name="T34" fmla="*/ 75 w 146"/>
                <a:gd name="T35" fmla="*/ 0 h 172"/>
                <a:gd name="T36" fmla="*/ 129 w 146"/>
                <a:gd name="T37" fmla="*/ 19 h 172"/>
                <a:gd name="T38" fmla="*/ 146 w 146"/>
                <a:gd name="T39" fmla="*/ 67 h 172"/>
                <a:gd name="T40" fmla="*/ 146 w 146"/>
                <a:gd name="T41" fmla="*/ 158 h 172"/>
                <a:gd name="T42" fmla="*/ 134 w 146"/>
                <a:gd name="T43" fmla="*/ 170 h 172"/>
                <a:gd name="T44" fmla="*/ 122 w 146"/>
                <a:gd name="T45" fmla="*/ 159 h 172"/>
                <a:gd name="T46" fmla="*/ 122 w 146"/>
                <a:gd name="T47" fmla="*/ 143 h 172"/>
                <a:gd name="T48" fmla="*/ 62 w 146"/>
                <a:gd name="T49" fmla="*/ 172 h 172"/>
                <a:gd name="T50" fmla="*/ 0 w 146"/>
                <a:gd name="T51" fmla="*/ 12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6" h="172">
                  <a:moveTo>
                    <a:pt x="122" y="107"/>
                  </a:moveTo>
                  <a:cubicBezTo>
                    <a:pt x="122" y="91"/>
                    <a:pt x="122" y="91"/>
                    <a:pt x="122" y="91"/>
                  </a:cubicBezTo>
                  <a:cubicBezTo>
                    <a:pt x="110" y="88"/>
                    <a:pt x="94" y="84"/>
                    <a:pt x="74" y="84"/>
                  </a:cubicBezTo>
                  <a:cubicBezTo>
                    <a:pt x="43" y="84"/>
                    <a:pt x="25" y="98"/>
                    <a:pt x="25" y="118"/>
                  </a:cubicBezTo>
                  <a:cubicBezTo>
                    <a:pt x="25" y="119"/>
                    <a:pt x="25" y="119"/>
                    <a:pt x="25" y="119"/>
                  </a:cubicBezTo>
                  <a:cubicBezTo>
                    <a:pt x="25" y="140"/>
                    <a:pt x="45" y="152"/>
                    <a:pt x="67" y="152"/>
                  </a:cubicBezTo>
                  <a:cubicBezTo>
                    <a:pt x="97" y="152"/>
                    <a:pt x="122" y="133"/>
                    <a:pt x="122" y="107"/>
                  </a:cubicBezTo>
                  <a:moveTo>
                    <a:pt x="0" y="120"/>
                  </a:moveTo>
                  <a:cubicBezTo>
                    <a:pt x="0" y="119"/>
                    <a:pt x="0" y="119"/>
                    <a:pt x="0" y="119"/>
                  </a:cubicBezTo>
                  <a:cubicBezTo>
                    <a:pt x="0" y="85"/>
                    <a:pt x="29" y="66"/>
                    <a:pt x="71" y="66"/>
                  </a:cubicBezTo>
                  <a:cubicBezTo>
                    <a:pt x="92" y="66"/>
                    <a:pt x="107" y="69"/>
                    <a:pt x="122" y="73"/>
                  </a:cubicBezTo>
                  <a:cubicBezTo>
                    <a:pt x="122" y="67"/>
                    <a:pt x="122" y="67"/>
                    <a:pt x="122" y="67"/>
                  </a:cubicBezTo>
                  <a:cubicBezTo>
                    <a:pt x="122" y="37"/>
                    <a:pt x="104" y="22"/>
                    <a:pt x="73" y="22"/>
                  </a:cubicBezTo>
                  <a:cubicBezTo>
                    <a:pt x="56" y="22"/>
                    <a:pt x="46" y="24"/>
                    <a:pt x="34" y="30"/>
                  </a:cubicBezTo>
                  <a:cubicBezTo>
                    <a:pt x="33" y="30"/>
                    <a:pt x="31" y="31"/>
                    <a:pt x="30" y="31"/>
                  </a:cubicBezTo>
                  <a:cubicBezTo>
                    <a:pt x="24" y="31"/>
                    <a:pt x="19" y="26"/>
                    <a:pt x="19" y="20"/>
                  </a:cubicBezTo>
                  <a:cubicBezTo>
                    <a:pt x="19" y="15"/>
                    <a:pt x="21" y="12"/>
                    <a:pt x="26" y="10"/>
                  </a:cubicBezTo>
                  <a:cubicBezTo>
                    <a:pt x="42" y="3"/>
                    <a:pt x="54" y="0"/>
                    <a:pt x="75" y="0"/>
                  </a:cubicBezTo>
                  <a:cubicBezTo>
                    <a:pt x="99" y="0"/>
                    <a:pt x="117" y="6"/>
                    <a:pt x="129" y="19"/>
                  </a:cubicBezTo>
                  <a:cubicBezTo>
                    <a:pt x="140" y="30"/>
                    <a:pt x="146" y="46"/>
                    <a:pt x="146" y="67"/>
                  </a:cubicBezTo>
                  <a:cubicBezTo>
                    <a:pt x="146" y="158"/>
                    <a:pt x="146" y="158"/>
                    <a:pt x="146" y="158"/>
                  </a:cubicBezTo>
                  <a:cubicBezTo>
                    <a:pt x="146" y="165"/>
                    <a:pt x="141" y="170"/>
                    <a:pt x="134" y="170"/>
                  </a:cubicBezTo>
                  <a:cubicBezTo>
                    <a:pt x="127" y="170"/>
                    <a:pt x="122" y="165"/>
                    <a:pt x="122" y="159"/>
                  </a:cubicBezTo>
                  <a:cubicBezTo>
                    <a:pt x="122" y="143"/>
                    <a:pt x="122" y="143"/>
                    <a:pt x="122" y="143"/>
                  </a:cubicBezTo>
                  <a:cubicBezTo>
                    <a:pt x="111" y="158"/>
                    <a:pt x="91" y="172"/>
                    <a:pt x="62" y="172"/>
                  </a:cubicBezTo>
                  <a:cubicBezTo>
                    <a:pt x="32" y="172"/>
                    <a:pt x="0" y="154"/>
                    <a:pt x="0" y="120"/>
                  </a:cubicBezTo>
                </a:path>
              </a:pathLst>
            </a:custGeom>
            <a:solidFill>
              <a:srgbClr val="7170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1134" name="Freeform 10">
              <a:extLst>
                <a:ext uri="{FF2B5EF4-FFF2-40B4-BE49-F238E27FC236}">
                  <a16:creationId xmlns:a16="http://schemas.microsoft.com/office/drawing/2014/main" id="{D3D2471D-B7BE-4028-A203-858BBDABE809}"/>
                </a:ext>
              </a:extLst>
            </p:cNvPr>
            <p:cNvSpPr>
              <a:spLocks/>
            </p:cNvSpPr>
            <p:nvPr userDrawn="1"/>
          </p:nvSpPr>
          <p:spPr bwMode="black">
            <a:xfrm>
              <a:off x="-84138" y="5622925"/>
              <a:ext cx="1635125" cy="682625"/>
            </a:xfrm>
            <a:custGeom>
              <a:avLst/>
              <a:gdLst>
                <a:gd name="T0" fmla="*/ 49 w 435"/>
                <a:gd name="T1" fmla="*/ 18 h 179"/>
                <a:gd name="T2" fmla="*/ 17 w 435"/>
                <a:gd name="T3" fmla="*/ 6 h 179"/>
                <a:gd name="T4" fmla="*/ 6 w 435"/>
                <a:gd name="T5" fmla="*/ 37 h 179"/>
                <a:gd name="T6" fmla="*/ 58 w 435"/>
                <a:gd name="T7" fmla="*/ 152 h 179"/>
                <a:gd name="T8" fmla="*/ 92 w 435"/>
                <a:gd name="T9" fmla="*/ 179 h 179"/>
                <a:gd name="T10" fmla="*/ 125 w 435"/>
                <a:gd name="T11" fmla="*/ 152 h 179"/>
                <a:gd name="T12" fmla="*/ 171 w 435"/>
                <a:gd name="T13" fmla="*/ 51 h 179"/>
                <a:gd name="T14" fmla="*/ 178 w 435"/>
                <a:gd name="T15" fmla="*/ 46 h 179"/>
                <a:gd name="T16" fmla="*/ 185 w 435"/>
                <a:gd name="T17" fmla="*/ 54 h 179"/>
                <a:gd name="T18" fmla="*/ 185 w 435"/>
                <a:gd name="T19" fmla="*/ 151 h 179"/>
                <a:gd name="T20" fmla="*/ 209 w 435"/>
                <a:gd name="T21" fmla="*/ 179 h 179"/>
                <a:gd name="T22" fmla="*/ 234 w 435"/>
                <a:gd name="T23" fmla="*/ 151 h 179"/>
                <a:gd name="T24" fmla="*/ 234 w 435"/>
                <a:gd name="T25" fmla="*/ 72 h 179"/>
                <a:gd name="T26" fmla="*/ 260 w 435"/>
                <a:gd name="T27" fmla="*/ 46 h 179"/>
                <a:gd name="T28" fmla="*/ 285 w 435"/>
                <a:gd name="T29" fmla="*/ 72 h 179"/>
                <a:gd name="T30" fmla="*/ 285 w 435"/>
                <a:gd name="T31" fmla="*/ 151 h 179"/>
                <a:gd name="T32" fmla="*/ 310 w 435"/>
                <a:gd name="T33" fmla="*/ 179 h 179"/>
                <a:gd name="T34" fmla="*/ 334 w 435"/>
                <a:gd name="T35" fmla="*/ 151 h 179"/>
                <a:gd name="T36" fmla="*/ 334 w 435"/>
                <a:gd name="T37" fmla="*/ 72 h 179"/>
                <a:gd name="T38" fmla="*/ 360 w 435"/>
                <a:gd name="T39" fmla="*/ 46 h 179"/>
                <a:gd name="T40" fmla="*/ 385 w 435"/>
                <a:gd name="T41" fmla="*/ 72 h 179"/>
                <a:gd name="T42" fmla="*/ 385 w 435"/>
                <a:gd name="T43" fmla="*/ 151 h 179"/>
                <a:gd name="T44" fmla="*/ 410 w 435"/>
                <a:gd name="T45" fmla="*/ 179 h 179"/>
                <a:gd name="T46" fmla="*/ 435 w 435"/>
                <a:gd name="T47" fmla="*/ 151 h 179"/>
                <a:gd name="T48" fmla="*/ 435 w 435"/>
                <a:gd name="T49" fmla="*/ 61 h 179"/>
                <a:gd name="T50" fmla="*/ 375 w 435"/>
                <a:gd name="T51" fmla="*/ 4 h 179"/>
                <a:gd name="T52" fmla="*/ 323 w 435"/>
                <a:gd name="T53" fmla="*/ 26 h 179"/>
                <a:gd name="T54" fmla="*/ 272 w 435"/>
                <a:gd name="T55" fmla="*/ 4 h 179"/>
                <a:gd name="T56" fmla="*/ 223 w 435"/>
                <a:gd name="T57" fmla="*/ 26 h 179"/>
                <a:gd name="T58" fmla="*/ 178 w 435"/>
                <a:gd name="T59" fmla="*/ 4 h 179"/>
                <a:gd name="T60" fmla="*/ 125 w 435"/>
                <a:gd name="T61" fmla="*/ 40 h 179"/>
                <a:gd name="T62" fmla="*/ 92 w 435"/>
                <a:gd name="T63" fmla="*/ 119 h 179"/>
                <a:gd name="T64" fmla="*/ 49 w 435"/>
                <a:gd name="T65" fmla="*/ 18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35" h="179">
                  <a:moveTo>
                    <a:pt x="49" y="18"/>
                  </a:moveTo>
                  <a:cubicBezTo>
                    <a:pt x="43" y="6"/>
                    <a:pt x="30" y="0"/>
                    <a:pt x="17" y="6"/>
                  </a:cubicBezTo>
                  <a:cubicBezTo>
                    <a:pt x="5" y="12"/>
                    <a:pt x="0" y="25"/>
                    <a:pt x="6" y="37"/>
                  </a:cubicBezTo>
                  <a:cubicBezTo>
                    <a:pt x="58" y="152"/>
                    <a:pt x="58" y="152"/>
                    <a:pt x="58" y="152"/>
                  </a:cubicBezTo>
                  <a:cubicBezTo>
                    <a:pt x="67" y="169"/>
                    <a:pt x="75" y="179"/>
                    <a:pt x="92" y="179"/>
                  </a:cubicBezTo>
                  <a:cubicBezTo>
                    <a:pt x="109" y="179"/>
                    <a:pt x="117" y="169"/>
                    <a:pt x="125" y="152"/>
                  </a:cubicBezTo>
                  <a:cubicBezTo>
                    <a:pt x="125" y="152"/>
                    <a:pt x="171" y="52"/>
                    <a:pt x="171" y="51"/>
                  </a:cubicBezTo>
                  <a:cubicBezTo>
                    <a:pt x="172" y="50"/>
                    <a:pt x="173" y="46"/>
                    <a:pt x="178" y="46"/>
                  </a:cubicBezTo>
                  <a:cubicBezTo>
                    <a:pt x="182" y="47"/>
                    <a:pt x="185" y="50"/>
                    <a:pt x="185" y="54"/>
                  </a:cubicBezTo>
                  <a:cubicBezTo>
                    <a:pt x="185" y="151"/>
                    <a:pt x="185" y="151"/>
                    <a:pt x="185" y="151"/>
                  </a:cubicBezTo>
                  <a:cubicBezTo>
                    <a:pt x="185" y="166"/>
                    <a:pt x="193" y="179"/>
                    <a:pt x="209" y="179"/>
                  </a:cubicBezTo>
                  <a:cubicBezTo>
                    <a:pt x="225" y="179"/>
                    <a:pt x="234" y="166"/>
                    <a:pt x="234" y="151"/>
                  </a:cubicBezTo>
                  <a:cubicBezTo>
                    <a:pt x="234" y="72"/>
                    <a:pt x="234" y="72"/>
                    <a:pt x="234" y="72"/>
                  </a:cubicBezTo>
                  <a:cubicBezTo>
                    <a:pt x="234" y="56"/>
                    <a:pt x="245" y="46"/>
                    <a:pt x="260" y="46"/>
                  </a:cubicBezTo>
                  <a:cubicBezTo>
                    <a:pt x="275" y="46"/>
                    <a:pt x="285" y="57"/>
                    <a:pt x="285" y="72"/>
                  </a:cubicBezTo>
                  <a:cubicBezTo>
                    <a:pt x="285" y="151"/>
                    <a:pt x="285" y="151"/>
                    <a:pt x="285" y="151"/>
                  </a:cubicBezTo>
                  <a:cubicBezTo>
                    <a:pt x="285" y="166"/>
                    <a:pt x="294" y="179"/>
                    <a:pt x="310" y="179"/>
                  </a:cubicBezTo>
                  <a:cubicBezTo>
                    <a:pt x="326" y="179"/>
                    <a:pt x="334" y="166"/>
                    <a:pt x="334" y="151"/>
                  </a:cubicBezTo>
                  <a:cubicBezTo>
                    <a:pt x="334" y="72"/>
                    <a:pt x="334" y="72"/>
                    <a:pt x="334" y="72"/>
                  </a:cubicBezTo>
                  <a:cubicBezTo>
                    <a:pt x="334" y="56"/>
                    <a:pt x="345" y="46"/>
                    <a:pt x="360" y="46"/>
                  </a:cubicBezTo>
                  <a:cubicBezTo>
                    <a:pt x="375" y="46"/>
                    <a:pt x="385" y="57"/>
                    <a:pt x="385" y="72"/>
                  </a:cubicBezTo>
                  <a:cubicBezTo>
                    <a:pt x="385" y="151"/>
                    <a:pt x="385" y="151"/>
                    <a:pt x="385" y="151"/>
                  </a:cubicBezTo>
                  <a:cubicBezTo>
                    <a:pt x="385" y="166"/>
                    <a:pt x="394" y="179"/>
                    <a:pt x="410" y="179"/>
                  </a:cubicBezTo>
                  <a:cubicBezTo>
                    <a:pt x="426" y="179"/>
                    <a:pt x="435" y="166"/>
                    <a:pt x="435" y="151"/>
                  </a:cubicBezTo>
                  <a:cubicBezTo>
                    <a:pt x="435" y="61"/>
                    <a:pt x="435" y="61"/>
                    <a:pt x="435" y="61"/>
                  </a:cubicBezTo>
                  <a:cubicBezTo>
                    <a:pt x="435" y="27"/>
                    <a:pt x="408" y="4"/>
                    <a:pt x="375" y="4"/>
                  </a:cubicBezTo>
                  <a:cubicBezTo>
                    <a:pt x="343" y="4"/>
                    <a:pt x="323" y="26"/>
                    <a:pt x="323" y="26"/>
                  </a:cubicBezTo>
                  <a:cubicBezTo>
                    <a:pt x="312" y="12"/>
                    <a:pt x="297" y="4"/>
                    <a:pt x="272" y="4"/>
                  </a:cubicBezTo>
                  <a:cubicBezTo>
                    <a:pt x="246" y="4"/>
                    <a:pt x="223" y="26"/>
                    <a:pt x="223" y="26"/>
                  </a:cubicBezTo>
                  <a:cubicBezTo>
                    <a:pt x="212" y="12"/>
                    <a:pt x="194" y="4"/>
                    <a:pt x="178" y="4"/>
                  </a:cubicBezTo>
                  <a:cubicBezTo>
                    <a:pt x="155" y="4"/>
                    <a:pt x="136" y="14"/>
                    <a:pt x="125" y="40"/>
                  </a:cubicBezTo>
                  <a:cubicBezTo>
                    <a:pt x="92" y="119"/>
                    <a:pt x="92" y="119"/>
                    <a:pt x="92" y="119"/>
                  </a:cubicBezTo>
                  <a:lnTo>
                    <a:pt x="49" y="18"/>
                  </a:lnTo>
                  <a:close/>
                </a:path>
              </a:pathLst>
            </a:custGeom>
            <a:solidFill>
              <a:srgbClr val="7170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1135" name="Freeform 11">
              <a:extLst>
                <a:ext uri="{FF2B5EF4-FFF2-40B4-BE49-F238E27FC236}">
                  <a16:creationId xmlns:a16="http://schemas.microsoft.com/office/drawing/2014/main" id="{4CB9E2A8-8617-429C-B073-F966EDB4DAC3}"/>
                </a:ext>
              </a:extLst>
            </p:cNvPr>
            <p:cNvSpPr>
              <a:spLocks noEditPoints="1"/>
            </p:cNvSpPr>
            <p:nvPr userDrawn="1"/>
          </p:nvSpPr>
          <p:spPr bwMode="black">
            <a:xfrm>
              <a:off x="4097338" y="5649913"/>
              <a:ext cx="149225" cy="157163"/>
            </a:xfrm>
            <a:custGeom>
              <a:avLst/>
              <a:gdLst>
                <a:gd name="T0" fmla="*/ 37 w 40"/>
                <a:gd name="T1" fmla="*/ 20 h 41"/>
                <a:gd name="T2" fmla="*/ 37 w 40"/>
                <a:gd name="T3" fmla="*/ 20 h 41"/>
                <a:gd name="T4" fmla="*/ 20 w 40"/>
                <a:gd name="T5" fmla="*/ 4 h 41"/>
                <a:gd name="T6" fmla="*/ 3 w 40"/>
                <a:gd name="T7" fmla="*/ 20 h 41"/>
                <a:gd name="T8" fmla="*/ 3 w 40"/>
                <a:gd name="T9" fmla="*/ 21 h 41"/>
                <a:gd name="T10" fmla="*/ 20 w 40"/>
                <a:gd name="T11" fmla="*/ 37 h 41"/>
                <a:gd name="T12" fmla="*/ 37 w 40"/>
                <a:gd name="T13" fmla="*/ 20 h 41"/>
                <a:gd name="T14" fmla="*/ 0 w 40"/>
                <a:gd name="T15" fmla="*/ 21 h 41"/>
                <a:gd name="T16" fmla="*/ 0 w 40"/>
                <a:gd name="T17" fmla="*/ 20 h 41"/>
                <a:gd name="T18" fmla="*/ 20 w 40"/>
                <a:gd name="T19" fmla="*/ 0 h 41"/>
                <a:gd name="T20" fmla="*/ 40 w 40"/>
                <a:gd name="T21" fmla="*/ 20 h 41"/>
                <a:gd name="T22" fmla="*/ 40 w 40"/>
                <a:gd name="T23" fmla="*/ 20 h 41"/>
                <a:gd name="T24" fmla="*/ 20 w 40"/>
                <a:gd name="T25" fmla="*/ 41 h 41"/>
                <a:gd name="T26" fmla="*/ 0 w 40"/>
                <a:gd name="T27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41">
                  <a:moveTo>
                    <a:pt x="37" y="20"/>
                  </a:moveTo>
                  <a:cubicBezTo>
                    <a:pt x="37" y="20"/>
                    <a:pt x="37" y="20"/>
                    <a:pt x="37" y="20"/>
                  </a:cubicBezTo>
                  <a:cubicBezTo>
                    <a:pt x="37" y="11"/>
                    <a:pt x="29" y="4"/>
                    <a:pt x="20" y="4"/>
                  </a:cubicBezTo>
                  <a:cubicBezTo>
                    <a:pt x="11" y="4"/>
                    <a:pt x="3" y="11"/>
                    <a:pt x="3" y="20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30"/>
                    <a:pt x="11" y="37"/>
                    <a:pt x="20" y="37"/>
                  </a:cubicBezTo>
                  <a:cubicBezTo>
                    <a:pt x="29" y="37"/>
                    <a:pt x="37" y="30"/>
                    <a:pt x="37" y="20"/>
                  </a:cubicBezTo>
                  <a:moveTo>
                    <a:pt x="0" y="21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32"/>
                    <a:pt x="31" y="41"/>
                    <a:pt x="20" y="41"/>
                  </a:cubicBezTo>
                  <a:cubicBezTo>
                    <a:pt x="8" y="41"/>
                    <a:pt x="0" y="32"/>
                    <a:pt x="0" y="21"/>
                  </a:cubicBezTo>
                </a:path>
              </a:pathLst>
            </a:custGeom>
            <a:solidFill>
              <a:srgbClr val="7170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1136" name="Freeform 12">
              <a:extLst>
                <a:ext uri="{FF2B5EF4-FFF2-40B4-BE49-F238E27FC236}">
                  <a16:creationId xmlns:a16="http://schemas.microsoft.com/office/drawing/2014/main" id="{71A43D73-6DE7-4E70-A52B-D910CAE4CA3C}"/>
                </a:ext>
              </a:extLst>
            </p:cNvPr>
            <p:cNvSpPr>
              <a:spLocks noEditPoints="1"/>
            </p:cNvSpPr>
            <p:nvPr userDrawn="1"/>
          </p:nvSpPr>
          <p:spPr bwMode="black">
            <a:xfrm>
              <a:off x="4141788" y="5688013"/>
              <a:ext cx="63500" cy="76200"/>
            </a:xfrm>
            <a:custGeom>
              <a:avLst/>
              <a:gdLst>
                <a:gd name="T0" fmla="*/ 9 w 17"/>
                <a:gd name="T1" fmla="*/ 10 h 20"/>
                <a:gd name="T2" fmla="*/ 12 w 17"/>
                <a:gd name="T3" fmla="*/ 7 h 20"/>
                <a:gd name="T4" fmla="*/ 12 w 17"/>
                <a:gd name="T5" fmla="*/ 7 h 20"/>
                <a:gd name="T6" fmla="*/ 9 w 17"/>
                <a:gd name="T7" fmla="*/ 4 h 20"/>
                <a:gd name="T8" fmla="*/ 5 w 17"/>
                <a:gd name="T9" fmla="*/ 4 h 20"/>
                <a:gd name="T10" fmla="*/ 5 w 17"/>
                <a:gd name="T11" fmla="*/ 10 h 20"/>
                <a:gd name="T12" fmla="*/ 9 w 17"/>
                <a:gd name="T13" fmla="*/ 10 h 20"/>
                <a:gd name="T14" fmla="*/ 0 w 17"/>
                <a:gd name="T15" fmla="*/ 2 h 20"/>
                <a:gd name="T16" fmla="*/ 2 w 17"/>
                <a:gd name="T17" fmla="*/ 0 h 20"/>
                <a:gd name="T18" fmla="*/ 9 w 17"/>
                <a:gd name="T19" fmla="*/ 0 h 20"/>
                <a:gd name="T20" fmla="*/ 15 w 17"/>
                <a:gd name="T21" fmla="*/ 2 h 20"/>
                <a:gd name="T22" fmla="*/ 17 w 17"/>
                <a:gd name="T23" fmla="*/ 7 h 20"/>
                <a:gd name="T24" fmla="*/ 17 w 17"/>
                <a:gd name="T25" fmla="*/ 7 h 20"/>
                <a:gd name="T26" fmla="*/ 13 w 17"/>
                <a:gd name="T27" fmla="*/ 13 h 20"/>
                <a:gd name="T28" fmla="*/ 16 w 17"/>
                <a:gd name="T29" fmla="*/ 17 h 20"/>
                <a:gd name="T30" fmla="*/ 16 w 17"/>
                <a:gd name="T31" fmla="*/ 18 h 20"/>
                <a:gd name="T32" fmla="*/ 14 w 17"/>
                <a:gd name="T33" fmla="*/ 20 h 20"/>
                <a:gd name="T34" fmla="*/ 12 w 17"/>
                <a:gd name="T35" fmla="*/ 19 h 20"/>
                <a:gd name="T36" fmla="*/ 8 w 17"/>
                <a:gd name="T37" fmla="*/ 14 h 20"/>
                <a:gd name="T38" fmla="*/ 5 w 17"/>
                <a:gd name="T39" fmla="*/ 14 h 20"/>
                <a:gd name="T40" fmla="*/ 5 w 17"/>
                <a:gd name="T41" fmla="*/ 18 h 20"/>
                <a:gd name="T42" fmla="*/ 2 w 17"/>
                <a:gd name="T43" fmla="*/ 20 h 20"/>
                <a:gd name="T44" fmla="*/ 0 w 17"/>
                <a:gd name="T45" fmla="*/ 18 h 20"/>
                <a:gd name="T46" fmla="*/ 0 w 17"/>
                <a:gd name="T47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" h="20">
                  <a:moveTo>
                    <a:pt x="9" y="10"/>
                  </a:moveTo>
                  <a:cubicBezTo>
                    <a:pt x="11" y="10"/>
                    <a:pt x="12" y="9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5"/>
                    <a:pt x="11" y="4"/>
                    <a:pt x="9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10"/>
                    <a:pt x="5" y="10"/>
                    <a:pt x="5" y="10"/>
                  </a:cubicBezTo>
                  <a:lnTo>
                    <a:pt x="9" y="10"/>
                  </a:lnTo>
                  <a:close/>
                  <a:moveTo>
                    <a:pt x="0" y="2"/>
                  </a:moveTo>
                  <a:cubicBezTo>
                    <a:pt x="0" y="1"/>
                    <a:pt x="1" y="0"/>
                    <a:pt x="2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4" y="1"/>
                    <a:pt x="15" y="2"/>
                  </a:cubicBezTo>
                  <a:cubicBezTo>
                    <a:pt x="16" y="3"/>
                    <a:pt x="17" y="5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10"/>
                    <a:pt x="15" y="12"/>
                    <a:pt x="13" y="13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8"/>
                    <a:pt x="16" y="18"/>
                  </a:cubicBezTo>
                  <a:cubicBezTo>
                    <a:pt x="16" y="19"/>
                    <a:pt x="15" y="20"/>
                    <a:pt x="14" y="20"/>
                  </a:cubicBezTo>
                  <a:cubicBezTo>
                    <a:pt x="13" y="20"/>
                    <a:pt x="13" y="20"/>
                    <a:pt x="12" y="19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9"/>
                    <a:pt x="4" y="20"/>
                    <a:pt x="2" y="20"/>
                  </a:cubicBezTo>
                  <a:cubicBezTo>
                    <a:pt x="1" y="20"/>
                    <a:pt x="0" y="19"/>
                    <a:pt x="0" y="18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7170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</p:grpSp>
      <p:sp>
        <p:nvSpPr>
          <p:cNvPr id="502" name="Freeform: Shape 501">
            <a:extLst>
              <a:ext uri="{FF2B5EF4-FFF2-40B4-BE49-F238E27FC236}">
                <a16:creationId xmlns:a16="http://schemas.microsoft.com/office/drawing/2014/main" id="{CD63DCC4-8271-40D4-A5AA-50A309573A43}"/>
              </a:ext>
            </a:extLst>
          </p:cNvPr>
          <p:cNvSpPr/>
          <p:nvPr/>
        </p:nvSpPr>
        <p:spPr bwMode="black">
          <a:xfrm>
            <a:off x="565464" y="2687486"/>
            <a:ext cx="45719" cy="1412491"/>
          </a:xfrm>
          <a:custGeom>
            <a:avLst/>
            <a:gdLst>
              <a:gd name="connsiteX0" fmla="*/ 0 w 45719"/>
              <a:gd name="connsiteY0" fmla="*/ 0 h 1412491"/>
              <a:gd name="connsiteX1" fmla="*/ 45719 w 45719"/>
              <a:gd name="connsiteY1" fmla="*/ 0 h 1412491"/>
              <a:gd name="connsiteX2" fmla="*/ 45719 w 45719"/>
              <a:gd name="connsiteY2" fmla="*/ 45129 h 1412491"/>
              <a:gd name="connsiteX3" fmla="*/ 45719 w 45719"/>
              <a:gd name="connsiteY3" fmla="*/ 1367362 h 1412491"/>
              <a:gd name="connsiteX4" fmla="*/ 45719 w 45719"/>
              <a:gd name="connsiteY4" fmla="*/ 1412491 h 1412491"/>
              <a:gd name="connsiteX5" fmla="*/ 0 w 45719"/>
              <a:gd name="connsiteY5" fmla="*/ 1412491 h 1412491"/>
              <a:gd name="connsiteX6" fmla="*/ 0 w 45719"/>
              <a:gd name="connsiteY6" fmla="*/ 1367362 h 1412491"/>
              <a:gd name="connsiteX7" fmla="*/ 0 w 45719"/>
              <a:gd name="connsiteY7" fmla="*/ 45129 h 1412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719" h="1412491">
                <a:moveTo>
                  <a:pt x="0" y="0"/>
                </a:moveTo>
                <a:lnTo>
                  <a:pt x="45719" y="0"/>
                </a:lnTo>
                <a:lnTo>
                  <a:pt x="45719" y="45129"/>
                </a:lnTo>
                <a:lnTo>
                  <a:pt x="45719" y="1367362"/>
                </a:lnTo>
                <a:lnTo>
                  <a:pt x="45719" y="1412491"/>
                </a:lnTo>
                <a:lnTo>
                  <a:pt x="0" y="1412491"/>
                </a:lnTo>
                <a:lnTo>
                  <a:pt x="0" y="1367362"/>
                </a:lnTo>
                <a:lnTo>
                  <a:pt x="0" y="45129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0" i="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9177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Statist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0F1D41E-848B-4178-A0D2-2A18C6921400}"/>
              </a:ext>
            </a:extLst>
          </p:cNvPr>
          <p:cNvSpPr/>
          <p:nvPr userDrawn="1"/>
        </p:nvSpPr>
        <p:spPr bwMode="hidden">
          <a:xfrm>
            <a:off x="0" y="0"/>
            <a:ext cx="12188822" cy="43322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0" i="0" dirty="0">
              <a:latin typeface="Calibri" panose="020F0502020204030204" pitchFamily="34" charset="0"/>
            </a:endParaRPr>
          </a:p>
        </p:txBody>
      </p:sp>
      <p:sp>
        <p:nvSpPr>
          <p:cNvPr id="6" name="Right Triangle 5">
            <a:extLst>
              <a:ext uri="{FF2B5EF4-FFF2-40B4-BE49-F238E27FC236}">
                <a16:creationId xmlns:a16="http://schemas.microsoft.com/office/drawing/2014/main" id="{33F19DD3-CF82-47C1-A5CA-791D0612BF86}"/>
              </a:ext>
            </a:extLst>
          </p:cNvPr>
          <p:cNvSpPr/>
          <p:nvPr userDrawn="1"/>
        </p:nvSpPr>
        <p:spPr bwMode="hidden">
          <a:xfrm>
            <a:off x="5193" y="0"/>
            <a:ext cx="4329112" cy="4329112"/>
          </a:xfrm>
          <a:prstGeom prst="rtTriangle">
            <a:avLst/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0" i="0" dirty="0">
              <a:latin typeface="Calibri" panose="020F0502020204030204" pitchFamily="34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F1ED419A-30D8-44AB-9256-156B54D449CD}"/>
              </a:ext>
            </a:extLst>
          </p:cNvPr>
          <p:cNvSpPr/>
          <p:nvPr userDrawn="1"/>
        </p:nvSpPr>
        <p:spPr bwMode="white">
          <a:xfrm>
            <a:off x="672527" y="722997"/>
            <a:ext cx="4470400" cy="44704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0" i="0" dirty="0">
              <a:latin typeface="Calibri" panose="020F050202020403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441D50E-6C1F-492D-AA2F-1CE1D494AAF1}"/>
              </a:ext>
            </a:extLst>
          </p:cNvPr>
          <p:cNvSpPr/>
          <p:nvPr userDrawn="1">
            <p:custDataLst>
              <p:tags r:id="rId1"/>
            </p:custDataLst>
          </p:nvPr>
        </p:nvSpPr>
        <p:spPr bwMode="white">
          <a:xfrm>
            <a:off x="5849846" y="2509012"/>
            <a:ext cx="45719" cy="136736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0" i="0" dirty="0">
              <a:latin typeface="Calibri" panose="020F0502020204030204" pitchFamily="34" charset="0"/>
            </a:endParaRP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E4BDA96F-134D-4855-8751-F1043ABF3B4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096000" y="2667000"/>
            <a:ext cx="5351463" cy="1016000"/>
          </a:xfrm>
        </p:spPr>
        <p:txBody>
          <a:bodyPr anchor="ctr"/>
          <a:lstStyle>
            <a:lvl1pPr>
              <a:spcBef>
                <a:spcPts val="0"/>
              </a:spcBef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Chart Placeholder 22">
            <a:extLst>
              <a:ext uri="{FF2B5EF4-FFF2-40B4-BE49-F238E27FC236}">
                <a16:creationId xmlns:a16="http://schemas.microsoft.com/office/drawing/2014/main" id="{4093E53D-7586-4113-99BD-F45F1343692F}"/>
              </a:ext>
            </a:extLst>
          </p:cNvPr>
          <p:cNvSpPr>
            <a:spLocks noGrp="1"/>
          </p:cNvSpPr>
          <p:nvPr>
            <p:ph type="chart" sz="quarter" idx="13" hasCustomPrompt="1"/>
          </p:nvPr>
        </p:nvSpPr>
        <p:spPr>
          <a:xfrm>
            <a:off x="662672" y="722997"/>
            <a:ext cx="4480256" cy="4480256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insert a </a:t>
            </a:r>
            <a:br>
              <a:rPr lang="en-US"/>
            </a:br>
            <a:r>
              <a:rPr lang="en-US"/>
              <a:t>Doughnut chart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C4F4198-4BE0-4282-8B86-20DED598DC1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08330" y="5507147"/>
            <a:ext cx="1371064" cy="423862"/>
          </a:xfrm>
        </p:spPr>
        <p:txBody>
          <a:bodyPr/>
          <a:lstStyle>
            <a:lvl1pPr algn="l">
              <a:defRPr sz="1200">
                <a:solidFill>
                  <a:schemeClr val="accent5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0" name="Text Placeholder 12">
            <a:extLst>
              <a:ext uri="{FF2B5EF4-FFF2-40B4-BE49-F238E27FC236}">
                <a16:creationId xmlns:a16="http://schemas.microsoft.com/office/drawing/2014/main" id="{4B5F4E67-F2E8-4777-B495-668C321DCBA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2436416" y="5507147"/>
            <a:ext cx="1371064" cy="423862"/>
          </a:xfrm>
        </p:spPr>
        <p:txBody>
          <a:bodyPr/>
          <a:lstStyle>
            <a:lvl1pPr algn="l">
              <a:defRPr sz="1200">
                <a:solidFill>
                  <a:schemeClr val="accent4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1" name="Text Placeholder 12">
            <a:extLst>
              <a:ext uri="{FF2B5EF4-FFF2-40B4-BE49-F238E27FC236}">
                <a16:creationId xmlns:a16="http://schemas.microsoft.com/office/drawing/2014/main" id="{704846F3-64ED-4181-8AEC-68B9734DA96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261103" y="5507147"/>
            <a:ext cx="1371064" cy="423862"/>
          </a:xfrm>
        </p:spPr>
        <p:txBody>
          <a:bodyPr/>
          <a:lstStyle>
            <a:lvl1pPr algn="l">
              <a:defRPr sz="1200">
                <a:solidFill>
                  <a:schemeClr val="accent6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2" name="Text Placeholder 12">
            <a:extLst>
              <a:ext uri="{FF2B5EF4-FFF2-40B4-BE49-F238E27FC236}">
                <a16:creationId xmlns:a16="http://schemas.microsoft.com/office/drawing/2014/main" id="{DD17F439-D919-44B7-889F-96A1DAF172D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088109" y="5507147"/>
            <a:ext cx="1371064" cy="423862"/>
          </a:xfrm>
        </p:spPr>
        <p:txBody>
          <a:bodyPr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3" name="Text Placeholder 12">
            <a:extLst>
              <a:ext uri="{FF2B5EF4-FFF2-40B4-BE49-F238E27FC236}">
                <a16:creationId xmlns:a16="http://schemas.microsoft.com/office/drawing/2014/main" id="{0DA74846-CC03-44FE-9AE5-4975E808F8A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7920672" y="5507147"/>
            <a:ext cx="1371064" cy="423862"/>
          </a:xfrm>
        </p:spPr>
        <p:txBody>
          <a:bodyPr/>
          <a:lstStyle>
            <a:lvl1pPr algn="l">
              <a:defRPr sz="120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4" name="Text Placeholder 12">
            <a:extLst>
              <a:ext uri="{FF2B5EF4-FFF2-40B4-BE49-F238E27FC236}">
                <a16:creationId xmlns:a16="http://schemas.microsoft.com/office/drawing/2014/main" id="{EB51A67B-FBDC-4AB8-B81A-6B6B96D04F4E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9750028" y="5507147"/>
            <a:ext cx="1371064" cy="423862"/>
          </a:xfrm>
        </p:spPr>
        <p:txBody>
          <a:bodyPr/>
          <a:lstStyle>
            <a:lvl1pPr algn="l">
              <a:defRPr sz="12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6C03ACE7-B591-43FD-A636-47D01F482F04}"/>
              </a:ext>
            </a:extLst>
          </p:cNvPr>
          <p:cNvSpPr txBox="1"/>
          <p:nvPr userDrawn="1"/>
        </p:nvSpPr>
        <p:spPr>
          <a:xfrm>
            <a:off x="11490941" y="6388099"/>
            <a:ext cx="437990" cy="3651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r">
              <a:lnSpc>
                <a:spcPct val="90000"/>
              </a:lnSpc>
            </a:pPr>
            <a:fld id="{7A51DB15-7364-4F0B-A3A0-1309F8830053}" type="slidenum">
              <a:rPr lang="en-US" sz="800" b="0" i="0" smtClean="0">
                <a:latin typeface="Calibri" panose="020F0502020204030204" pitchFamily="34" charset="0"/>
              </a:rPr>
              <a:pPr algn="r">
                <a:lnSpc>
                  <a:spcPct val="90000"/>
                </a:lnSpc>
              </a:pPr>
              <a:t>‹#›</a:t>
            </a:fld>
            <a:endParaRPr lang="en-US" b="0" i="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2214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55025D71-18A5-4A22-8386-917E1B08C46A}"/>
              </a:ext>
            </a:extLst>
          </p:cNvPr>
          <p:cNvSpPr txBox="1"/>
          <p:nvPr userDrawn="1"/>
        </p:nvSpPr>
        <p:spPr>
          <a:xfrm>
            <a:off x="11490941" y="6388099"/>
            <a:ext cx="437990" cy="3651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r">
              <a:lnSpc>
                <a:spcPct val="90000"/>
              </a:lnSpc>
            </a:pPr>
            <a:fld id="{7A51DB15-7364-4F0B-A3A0-1309F8830053}" type="slidenum">
              <a:rPr lang="en-US" sz="800" b="0" i="0" smtClean="0">
                <a:latin typeface="Calibri" panose="020F0502020204030204" pitchFamily="34" charset="0"/>
              </a:rPr>
              <a:pPr algn="r">
                <a:lnSpc>
                  <a:spcPct val="90000"/>
                </a:lnSpc>
              </a:pPr>
              <a:t>‹#›</a:t>
            </a:fld>
            <a:endParaRPr lang="en-US" b="0" i="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2834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/ 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EA73C23-56DE-4A7B-B974-6593CE39F4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ltGray">
          <a:xfrm flipH="1" flipV="1">
            <a:off x="4129912" y="0"/>
            <a:ext cx="8058913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041" y="3728720"/>
            <a:ext cx="6427328" cy="1229360"/>
          </a:xfrm>
        </p:spPr>
        <p:txBody>
          <a:bodyPr wrap="square" anchor="b"/>
          <a:lstStyle>
            <a:lvl1pPr algn="l">
              <a:defRPr sz="5000" b="0" cap="none" baseline="0"/>
            </a:lvl1pPr>
          </a:lstStyle>
          <a:p>
            <a:r>
              <a:rPr lang="en-US"/>
              <a:t>Thank You</a:t>
            </a:r>
          </a:p>
        </p:txBody>
      </p:sp>
      <p:grpSp>
        <p:nvGrpSpPr>
          <p:cNvPr id="140" name="Group 139">
            <a:extLst>
              <a:ext uri="{FF2B5EF4-FFF2-40B4-BE49-F238E27FC236}">
                <a16:creationId xmlns:a16="http://schemas.microsoft.com/office/drawing/2014/main" id="{78885EFB-2229-4796-8D57-8C571C2535ED}"/>
              </a:ext>
            </a:extLst>
          </p:cNvPr>
          <p:cNvGrpSpPr/>
          <p:nvPr userDrawn="1"/>
        </p:nvGrpSpPr>
        <p:grpSpPr bwMode="black">
          <a:xfrm>
            <a:off x="617878" y="6446044"/>
            <a:ext cx="1099793" cy="173355"/>
            <a:chOff x="-84138" y="5622925"/>
            <a:chExt cx="4330701" cy="682626"/>
          </a:xfrm>
        </p:grpSpPr>
        <p:sp>
          <p:nvSpPr>
            <p:cNvPr id="141" name="Freeform 6">
              <a:extLst>
                <a:ext uri="{FF2B5EF4-FFF2-40B4-BE49-F238E27FC236}">
                  <a16:creationId xmlns:a16="http://schemas.microsoft.com/office/drawing/2014/main" id="{CED77201-EF96-4E69-992A-CF56FF08D6C8}"/>
                </a:ext>
              </a:extLst>
            </p:cNvPr>
            <p:cNvSpPr>
              <a:spLocks/>
            </p:cNvSpPr>
            <p:nvPr userDrawn="1"/>
          </p:nvSpPr>
          <p:spPr bwMode="black">
            <a:xfrm>
              <a:off x="1589088" y="5649913"/>
              <a:ext cx="914400" cy="647700"/>
            </a:xfrm>
            <a:custGeom>
              <a:avLst/>
              <a:gdLst>
                <a:gd name="T0" fmla="*/ 52 w 243"/>
                <a:gd name="T1" fmla="*/ 159 h 170"/>
                <a:gd name="T2" fmla="*/ 2 w 243"/>
                <a:gd name="T3" fmla="*/ 19 h 170"/>
                <a:gd name="T4" fmla="*/ 0 w 243"/>
                <a:gd name="T5" fmla="*/ 12 h 170"/>
                <a:gd name="T6" fmla="*/ 13 w 243"/>
                <a:gd name="T7" fmla="*/ 0 h 170"/>
                <a:gd name="T8" fmla="*/ 25 w 243"/>
                <a:gd name="T9" fmla="*/ 11 h 170"/>
                <a:gd name="T10" fmla="*/ 67 w 243"/>
                <a:gd name="T11" fmla="*/ 131 h 170"/>
                <a:gd name="T12" fmla="*/ 109 w 243"/>
                <a:gd name="T13" fmla="*/ 10 h 170"/>
                <a:gd name="T14" fmla="*/ 121 w 243"/>
                <a:gd name="T15" fmla="*/ 0 h 170"/>
                <a:gd name="T16" fmla="*/ 122 w 243"/>
                <a:gd name="T17" fmla="*/ 0 h 170"/>
                <a:gd name="T18" fmla="*/ 135 w 243"/>
                <a:gd name="T19" fmla="*/ 10 h 170"/>
                <a:gd name="T20" fmla="*/ 177 w 243"/>
                <a:gd name="T21" fmla="*/ 131 h 170"/>
                <a:gd name="T22" fmla="*/ 219 w 243"/>
                <a:gd name="T23" fmla="*/ 10 h 170"/>
                <a:gd name="T24" fmla="*/ 231 w 243"/>
                <a:gd name="T25" fmla="*/ 0 h 170"/>
                <a:gd name="T26" fmla="*/ 243 w 243"/>
                <a:gd name="T27" fmla="*/ 12 h 170"/>
                <a:gd name="T28" fmla="*/ 241 w 243"/>
                <a:gd name="T29" fmla="*/ 19 h 170"/>
                <a:gd name="T30" fmla="*/ 191 w 243"/>
                <a:gd name="T31" fmla="*/ 159 h 170"/>
                <a:gd name="T32" fmla="*/ 177 w 243"/>
                <a:gd name="T33" fmla="*/ 170 h 170"/>
                <a:gd name="T34" fmla="*/ 176 w 243"/>
                <a:gd name="T35" fmla="*/ 170 h 170"/>
                <a:gd name="T36" fmla="*/ 163 w 243"/>
                <a:gd name="T37" fmla="*/ 159 h 170"/>
                <a:gd name="T38" fmla="*/ 122 w 243"/>
                <a:gd name="T39" fmla="*/ 40 h 170"/>
                <a:gd name="T40" fmla="*/ 80 w 243"/>
                <a:gd name="T41" fmla="*/ 159 h 170"/>
                <a:gd name="T42" fmla="*/ 66 w 243"/>
                <a:gd name="T43" fmla="*/ 170 h 170"/>
                <a:gd name="T44" fmla="*/ 66 w 243"/>
                <a:gd name="T45" fmla="*/ 170 h 170"/>
                <a:gd name="T46" fmla="*/ 52 w 243"/>
                <a:gd name="T47" fmla="*/ 15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43" h="170">
                  <a:moveTo>
                    <a:pt x="52" y="159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1" y="17"/>
                    <a:pt x="0" y="14"/>
                    <a:pt x="0" y="12"/>
                  </a:cubicBezTo>
                  <a:cubicBezTo>
                    <a:pt x="0" y="6"/>
                    <a:pt x="5" y="0"/>
                    <a:pt x="13" y="0"/>
                  </a:cubicBezTo>
                  <a:cubicBezTo>
                    <a:pt x="19" y="0"/>
                    <a:pt x="23" y="4"/>
                    <a:pt x="25" y="11"/>
                  </a:cubicBezTo>
                  <a:cubicBezTo>
                    <a:pt x="67" y="131"/>
                    <a:pt x="67" y="131"/>
                    <a:pt x="67" y="131"/>
                  </a:cubicBezTo>
                  <a:cubicBezTo>
                    <a:pt x="109" y="10"/>
                    <a:pt x="109" y="10"/>
                    <a:pt x="109" y="10"/>
                  </a:cubicBezTo>
                  <a:cubicBezTo>
                    <a:pt x="111" y="4"/>
                    <a:pt x="114" y="0"/>
                    <a:pt x="121" y="0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29" y="0"/>
                    <a:pt x="133" y="4"/>
                    <a:pt x="135" y="10"/>
                  </a:cubicBezTo>
                  <a:cubicBezTo>
                    <a:pt x="177" y="131"/>
                    <a:pt x="177" y="131"/>
                    <a:pt x="177" y="131"/>
                  </a:cubicBezTo>
                  <a:cubicBezTo>
                    <a:pt x="219" y="10"/>
                    <a:pt x="219" y="10"/>
                    <a:pt x="219" y="10"/>
                  </a:cubicBezTo>
                  <a:cubicBezTo>
                    <a:pt x="221" y="5"/>
                    <a:pt x="224" y="0"/>
                    <a:pt x="231" y="0"/>
                  </a:cubicBezTo>
                  <a:cubicBezTo>
                    <a:pt x="238" y="0"/>
                    <a:pt x="243" y="6"/>
                    <a:pt x="243" y="12"/>
                  </a:cubicBezTo>
                  <a:cubicBezTo>
                    <a:pt x="243" y="14"/>
                    <a:pt x="242" y="17"/>
                    <a:pt x="241" y="19"/>
                  </a:cubicBezTo>
                  <a:cubicBezTo>
                    <a:pt x="191" y="159"/>
                    <a:pt x="191" y="159"/>
                    <a:pt x="191" y="159"/>
                  </a:cubicBezTo>
                  <a:cubicBezTo>
                    <a:pt x="188" y="166"/>
                    <a:pt x="183" y="170"/>
                    <a:pt x="177" y="170"/>
                  </a:cubicBezTo>
                  <a:cubicBezTo>
                    <a:pt x="176" y="170"/>
                    <a:pt x="176" y="170"/>
                    <a:pt x="176" y="170"/>
                  </a:cubicBezTo>
                  <a:cubicBezTo>
                    <a:pt x="170" y="170"/>
                    <a:pt x="165" y="166"/>
                    <a:pt x="163" y="159"/>
                  </a:cubicBezTo>
                  <a:cubicBezTo>
                    <a:pt x="122" y="40"/>
                    <a:pt x="122" y="40"/>
                    <a:pt x="122" y="40"/>
                  </a:cubicBezTo>
                  <a:cubicBezTo>
                    <a:pt x="80" y="159"/>
                    <a:pt x="80" y="159"/>
                    <a:pt x="80" y="159"/>
                  </a:cubicBezTo>
                  <a:cubicBezTo>
                    <a:pt x="78" y="166"/>
                    <a:pt x="73" y="170"/>
                    <a:pt x="66" y="170"/>
                  </a:cubicBezTo>
                  <a:cubicBezTo>
                    <a:pt x="66" y="170"/>
                    <a:pt x="66" y="170"/>
                    <a:pt x="66" y="170"/>
                  </a:cubicBezTo>
                  <a:cubicBezTo>
                    <a:pt x="60" y="170"/>
                    <a:pt x="55" y="166"/>
                    <a:pt x="52" y="159"/>
                  </a:cubicBezTo>
                </a:path>
              </a:pathLst>
            </a:custGeom>
            <a:solidFill>
              <a:srgbClr val="71707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142" name="Freeform 7">
              <a:extLst>
                <a:ext uri="{FF2B5EF4-FFF2-40B4-BE49-F238E27FC236}">
                  <a16:creationId xmlns:a16="http://schemas.microsoft.com/office/drawing/2014/main" id="{F0E8F838-CCAD-4AD0-BFCB-F9EBD64AA16F}"/>
                </a:ext>
              </a:extLst>
            </p:cNvPr>
            <p:cNvSpPr>
              <a:spLocks/>
            </p:cNvSpPr>
            <p:nvPr userDrawn="1"/>
          </p:nvSpPr>
          <p:spPr bwMode="black">
            <a:xfrm>
              <a:off x="3163888" y="5649913"/>
              <a:ext cx="354013" cy="647700"/>
            </a:xfrm>
            <a:custGeom>
              <a:avLst/>
              <a:gdLst>
                <a:gd name="T0" fmla="*/ 0 w 94"/>
                <a:gd name="T1" fmla="*/ 13 h 170"/>
                <a:gd name="T2" fmla="*/ 12 w 94"/>
                <a:gd name="T3" fmla="*/ 0 h 170"/>
                <a:gd name="T4" fmla="*/ 24 w 94"/>
                <a:gd name="T5" fmla="*/ 13 h 170"/>
                <a:gd name="T6" fmla="*/ 24 w 94"/>
                <a:gd name="T7" fmla="*/ 41 h 170"/>
                <a:gd name="T8" fmla="*/ 82 w 94"/>
                <a:gd name="T9" fmla="*/ 0 h 170"/>
                <a:gd name="T10" fmla="*/ 94 w 94"/>
                <a:gd name="T11" fmla="*/ 13 h 170"/>
                <a:gd name="T12" fmla="*/ 83 w 94"/>
                <a:gd name="T13" fmla="*/ 25 h 170"/>
                <a:gd name="T14" fmla="*/ 24 w 94"/>
                <a:gd name="T15" fmla="*/ 101 h 170"/>
                <a:gd name="T16" fmla="*/ 24 w 94"/>
                <a:gd name="T17" fmla="*/ 157 h 170"/>
                <a:gd name="T18" fmla="*/ 12 w 94"/>
                <a:gd name="T19" fmla="*/ 170 h 170"/>
                <a:gd name="T20" fmla="*/ 0 w 94"/>
                <a:gd name="T21" fmla="*/ 157 h 170"/>
                <a:gd name="T22" fmla="*/ 0 w 94"/>
                <a:gd name="T23" fmla="*/ 13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4" h="170">
                  <a:moveTo>
                    <a:pt x="0" y="13"/>
                  </a:moveTo>
                  <a:cubicBezTo>
                    <a:pt x="0" y="6"/>
                    <a:pt x="5" y="0"/>
                    <a:pt x="12" y="0"/>
                  </a:cubicBezTo>
                  <a:cubicBezTo>
                    <a:pt x="19" y="0"/>
                    <a:pt x="24" y="5"/>
                    <a:pt x="24" y="13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37" y="13"/>
                    <a:pt x="64" y="0"/>
                    <a:pt x="82" y="0"/>
                  </a:cubicBezTo>
                  <a:cubicBezTo>
                    <a:pt x="89" y="0"/>
                    <a:pt x="94" y="6"/>
                    <a:pt x="94" y="13"/>
                  </a:cubicBezTo>
                  <a:cubicBezTo>
                    <a:pt x="94" y="20"/>
                    <a:pt x="89" y="24"/>
                    <a:pt x="83" y="25"/>
                  </a:cubicBezTo>
                  <a:cubicBezTo>
                    <a:pt x="51" y="29"/>
                    <a:pt x="24" y="53"/>
                    <a:pt x="24" y="101"/>
                  </a:cubicBezTo>
                  <a:cubicBezTo>
                    <a:pt x="24" y="157"/>
                    <a:pt x="24" y="157"/>
                    <a:pt x="24" y="157"/>
                  </a:cubicBezTo>
                  <a:cubicBezTo>
                    <a:pt x="24" y="164"/>
                    <a:pt x="19" y="170"/>
                    <a:pt x="12" y="170"/>
                  </a:cubicBezTo>
                  <a:cubicBezTo>
                    <a:pt x="5" y="170"/>
                    <a:pt x="0" y="164"/>
                    <a:pt x="0" y="157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rgbClr val="71707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143" name="Freeform 8">
              <a:extLst>
                <a:ext uri="{FF2B5EF4-FFF2-40B4-BE49-F238E27FC236}">
                  <a16:creationId xmlns:a16="http://schemas.microsoft.com/office/drawing/2014/main" id="{DAD5F303-4B2B-4BA7-9E3E-CF2ECE2DE1D8}"/>
                </a:ext>
              </a:extLst>
            </p:cNvPr>
            <p:cNvSpPr>
              <a:spLocks noEditPoints="1"/>
            </p:cNvSpPr>
            <p:nvPr userDrawn="1"/>
          </p:nvSpPr>
          <p:spPr bwMode="black">
            <a:xfrm>
              <a:off x="3509963" y="5649913"/>
              <a:ext cx="579438" cy="655638"/>
            </a:xfrm>
            <a:custGeom>
              <a:avLst/>
              <a:gdLst>
                <a:gd name="T0" fmla="*/ 129 w 154"/>
                <a:gd name="T1" fmla="*/ 76 h 172"/>
                <a:gd name="T2" fmla="*/ 77 w 154"/>
                <a:gd name="T3" fmla="*/ 21 h 172"/>
                <a:gd name="T4" fmla="*/ 25 w 154"/>
                <a:gd name="T5" fmla="*/ 76 h 172"/>
                <a:gd name="T6" fmla="*/ 129 w 154"/>
                <a:gd name="T7" fmla="*/ 76 h 172"/>
                <a:gd name="T8" fmla="*/ 81 w 154"/>
                <a:gd name="T9" fmla="*/ 172 h 172"/>
                <a:gd name="T10" fmla="*/ 0 w 154"/>
                <a:gd name="T11" fmla="*/ 86 h 172"/>
                <a:gd name="T12" fmla="*/ 0 w 154"/>
                <a:gd name="T13" fmla="*/ 85 h 172"/>
                <a:gd name="T14" fmla="*/ 78 w 154"/>
                <a:gd name="T15" fmla="*/ 0 h 172"/>
                <a:gd name="T16" fmla="*/ 154 w 154"/>
                <a:gd name="T17" fmla="*/ 83 h 172"/>
                <a:gd name="T18" fmla="*/ 142 w 154"/>
                <a:gd name="T19" fmla="*/ 95 h 172"/>
                <a:gd name="T20" fmla="*/ 25 w 154"/>
                <a:gd name="T21" fmla="*/ 95 h 172"/>
                <a:gd name="T22" fmla="*/ 82 w 154"/>
                <a:gd name="T23" fmla="*/ 150 h 172"/>
                <a:gd name="T24" fmla="*/ 129 w 154"/>
                <a:gd name="T25" fmla="*/ 131 h 172"/>
                <a:gd name="T26" fmla="*/ 136 w 154"/>
                <a:gd name="T27" fmla="*/ 128 h 172"/>
                <a:gd name="T28" fmla="*/ 146 w 154"/>
                <a:gd name="T29" fmla="*/ 139 h 172"/>
                <a:gd name="T30" fmla="*/ 142 w 154"/>
                <a:gd name="T31" fmla="*/ 147 h 172"/>
                <a:gd name="T32" fmla="*/ 81 w 154"/>
                <a:gd name="T33" fmla="*/ 17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4" h="172">
                  <a:moveTo>
                    <a:pt x="129" y="76"/>
                  </a:moveTo>
                  <a:cubicBezTo>
                    <a:pt x="127" y="47"/>
                    <a:pt x="110" y="21"/>
                    <a:pt x="77" y="21"/>
                  </a:cubicBezTo>
                  <a:cubicBezTo>
                    <a:pt x="49" y="21"/>
                    <a:pt x="28" y="44"/>
                    <a:pt x="25" y="76"/>
                  </a:cubicBezTo>
                  <a:lnTo>
                    <a:pt x="129" y="76"/>
                  </a:lnTo>
                  <a:close/>
                  <a:moveTo>
                    <a:pt x="81" y="172"/>
                  </a:moveTo>
                  <a:cubicBezTo>
                    <a:pt x="36" y="172"/>
                    <a:pt x="0" y="137"/>
                    <a:pt x="0" y="86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38"/>
                    <a:pt x="33" y="0"/>
                    <a:pt x="78" y="0"/>
                  </a:cubicBezTo>
                  <a:cubicBezTo>
                    <a:pt x="126" y="0"/>
                    <a:pt x="154" y="40"/>
                    <a:pt x="154" y="83"/>
                  </a:cubicBezTo>
                  <a:cubicBezTo>
                    <a:pt x="154" y="90"/>
                    <a:pt x="148" y="95"/>
                    <a:pt x="142" y="95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28" y="130"/>
                    <a:pt x="53" y="150"/>
                    <a:pt x="82" y="150"/>
                  </a:cubicBezTo>
                  <a:cubicBezTo>
                    <a:pt x="102" y="150"/>
                    <a:pt x="117" y="142"/>
                    <a:pt x="129" y="131"/>
                  </a:cubicBezTo>
                  <a:cubicBezTo>
                    <a:pt x="131" y="130"/>
                    <a:pt x="133" y="128"/>
                    <a:pt x="136" y="128"/>
                  </a:cubicBezTo>
                  <a:cubicBezTo>
                    <a:pt x="142" y="128"/>
                    <a:pt x="146" y="133"/>
                    <a:pt x="146" y="139"/>
                  </a:cubicBezTo>
                  <a:cubicBezTo>
                    <a:pt x="146" y="142"/>
                    <a:pt x="145" y="145"/>
                    <a:pt x="142" y="147"/>
                  </a:cubicBezTo>
                  <a:cubicBezTo>
                    <a:pt x="127" y="162"/>
                    <a:pt x="109" y="172"/>
                    <a:pt x="81" y="172"/>
                  </a:cubicBezTo>
                </a:path>
              </a:pathLst>
            </a:custGeom>
            <a:solidFill>
              <a:srgbClr val="71707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144" name="Freeform 9">
              <a:extLst>
                <a:ext uri="{FF2B5EF4-FFF2-40B4-BE49-F238E27FC236}">
                  <a16:creationId xmlns:a16="http://schemas.microsoft.com/office/drawing/2014/main" id="{32B47895-6440-4252-83A9-6D02AEBE7B9B}"/>
                </a:ext>
              </a:extLst>
            </p:cNvPr>
            <p:cNvSpPr>
              <a:spLocks noEditPoints="1"/>
            </p:cNvSpPr>
            <p:nvPr userDrawn="1"/>
          </p:nvSpPr>
          <p:spPr bwMode="black">
            <a:xfrm>
              <a:off x="2503488" y="5649913"/>
              <a:ext cx="547688" cy="655638"/>
            </a:xfrm>
            <a:custGeom>
              <a:avLst/>
              <a:gdLst>
                <a:gd name="T0" fmla="*/ 122 w 146"/>
                <a:gd name="T1" fmla="*/ 107 h 172"/>
                <a:gd name="T2" fmla="*/ 122 w 146"/>
                <a:gd name="T3" fmla="*/ 91 h 172"/>
                <a:gd name="T4" fmla="*/ 74 w 146"/>
                <a:gd name="T5" fmla="*/ 84 h 172"/>
                <a:gd name="T6" fmla="*/ 25 w 146"/>
                <a:gd name="T7" fmla="*/ 118 h 172"/>
                <a:gd name="T8" fmla="*/ 25 w 146"/>
                <a:gd name="T9" fmla="*/ 119 h 172"/>
                <a:gd name="T10" fmla="*/ 67 w 146"/>
                <a:gd name="T11" fmla="*/ 152 h 172"/>
                <a:gd name="T12" fmla="*/ 122 w 146"/>
                <a:gd name="T13" fmla="*/ 107 h 172"/>
                <a:gd name="T14" fmla="*/ 0 w 146"/>
                <a:gd name="T15" fmla="*/ 120 h 172"/>
                <a:gd name="T16" fmla="*/ 0 w 146"/>
                <a:gd name="T17" fmla="*/ 119 h 172"/>
                <a:gd name="T18" fmla="*/ 71 w 146"/>
                <a:gd name="T19" fmla="*/ 66 h 172"/>
                <a:gd name="T20" fmla="*/ 122 w 146"/>
                <a:gd name="T21" fmla="*/ 73 h 172"/>
                <a:gd name="T22" fmla="*/ 122 w 146"/>
                <a:gd name="T23" fmla="*/ 67 h 172"/>
                <a:gd name="T24" fmla="*/ 73 w 146"/>
                <a:gd name="T25" fmla="*/ 22 h 172"/>
                <a:gd name="T26" fmla="*/ 34 w 146"/>
                <a:gd name="T27" fmla="*/ 30 h 172"/>
                <a:gd name="T28" fmla="*/ 30 w 146"/>
                <a:gd name="T29" fmla="*/ 31 h 172"/>
                <a:gd name="T30" fmla="*/ 19 w 146"/>
                <a:gd name="T31" fmla="*/ 20 h 172"/>
                <a:gd name="T32" fmla="*/ 26 w 146"/>
                <a:gd name="T33" fmla="*/ 10 h 172"/>
                <a:gd name="T34" fmla="*/ 75 w 146"/>
                <a:gd name="T35" fmla="*/ 0 h 172"/>
                <a:gd name="T36" fmla="*/ 129 w 146"/>
                <a:gd name="T37" fmla="*/ 19 h 172"/>
                <a:gd name="T38" fmla="*/ 146 w 146"/>
                <a:gd name="T39" fmla="*/ 67 h 172"/>
                <a:gd name="T40" fmla="*/ 146 w 146"/>
                <a:gd name="T41" fmla="*/ 158 h 172"/>
                <a:gd name="T42" fmla="*/ 134 w 146"/>
                <a:gd name="T43" fmla="*/ 170 h 172"/>
                <a:gd name="T44" fmla="*/ 122 w 146"/>
                <a:gd name="T45" fmla="*/ 159 h 172"/>
                <a:gd name="T46" fmla="*/ 122 w 146"/>
                <a:gd name="T47" fmla="*/ 143 h 172"/>
                <a:gd name="T48" fmla="*/ 62 w 146"/>
                <a:gd name="T49" fmla="*/ 172 h 172"/>
                <a:gd name="T50" fmla="*/ 0 w 146"/>
                <a:gd name="T51" fmla="*/ 12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6" h="172">
                  <a:moveTo>
                    <a:pt x="122" y="107"/>
                  </a:moveTo>
                  <a:cubicBezTo>
                    <a:pt x="122" y="91"/>
                    <a:pt x="122" y="91"/>
                    <a:pt x="122" y="91"/>
                  </a:cubicBezTo>
                  <a:cubicBezTo>
                    <a:pt x="110" y="88"/>
                    <a:pt x="94" y="84"/>
                    <a:pt x="74" y="84"/>
                  </a:cubicBezTo>
                  <a:cubicBezTo>
                    <a:pt x="43" y="84"/>
                    <a:pt x="25" y="98"/>
                    <a:pt x="25" y="118"/>
                  </a:cubicBezTo>
                  <a:cubicBezTo>
                    <a:pt x="25" y="119"/>
                    <a:pt x="25" y="119"/>
                    <a:pt x="25" y="119"/>
                  </a:cubicBezTo>
                  <a:cubicBezTo>
                    <a:pt x="25" y="140"/>
                    <a:pt x="45" y="152"/>
                    <a:pt x="67" y="152"/>
                  </a:cubicBezTo>
                  <a:cubicBezTo>
                    <a:pt x="97" y="152"/>
                    <a:pt x="122" y="133"/>
                    <a:pt x="122" y="107"/>
                  </a:cubicBezTo>
                  <a:moveTo>
                    <a:pt x="0" y="120"/>
                  </a:moveTo>
                  <a:cubicBezTo>
                    <a:pt x="0" y="119"/>
                    <a:pt x="0" y="119"/>
                    <a:pt x="0" y="119"/>
                  </a:cubicBezTo>
                  <a:cubicBezTo>
                    <a:pt x="0" y="85"/>
                    <a:pt x="29" y="66"/>
                    <a:pt x="71" y="66"/>
                  </a:cubicBezTo>
                  <a:cubicBezTo>
                    <a:pt x="92" y="66"/>
                    <a:pt x="107" y="69"/>
                    <a:pt x="122" y="73"/>
                  </a:cubicBezTo>
                  <a:cubicBezTo>
                    <a:pt x="122" y="67"/>
                    <a:pt x="122" y="67"/>
                    <a:pt x="122" y="67"/>
                  </a:cubicBezTo>
                  <a:cubicBezTo>
                    <a:pt x="122" y="37"/>
                    <a:pt x="104" y="22"/>
                    <a:pt x="73" y="22"/>
                  </a:cubicBezTo>
                  <a:cubicBezTo>
                    <a:pt x="56" y="22"/>
                    <a:pt x="46" y="24"/>
                    <a:pt x="34" y="30"/>
                  </a:cubicBezTo>
                  <a:cubicBezTo>
                    <a:pt x="33" y="30"/>
                    <a:pt x="31" y="31"/>
                    <a:pt x="30" y="31"/>
                  </a:cubicBezTo>
                  <a:cubicBezTo>
                    <a:pt x="24" y="31"/>
                    <a:pt x="19" y="26"/>
                    <a:pt x="19" y="20"/>
                  </a:cubicBezTo>
                  <a:cubicBezTo>
                    <a:pt x="19" y="15"/>
                    <a:pt x="21" y="12"/>
                    <a:pt x="26" y="10"/>
                  </a:cubicBezTo>
                  <a:cubicBezTo>
                    <a:pt x="42" y="3"/>
                    <a:pt x="54" y="0"/>
                    <a:pt x="75" y="0"/>
                  </a:cubicBezTo>
                  <a:cubicBezTo>
                    <a:pt x="99" y="0"/>
                    <a:pt x="117" y="6"/>
                    <a:pt x="129" y="19"/>
                  </a:cubicBezTo>
                  <a:cubicBezTo>
                    <a:pt x="140" y="30"/>
                    <a:pt x="146" y="46"/>
                    <a:pt x="146" y="67"/>
                  </a:cubicBezTo>
                  <a:cubicBezTo>
                    <a:pt x="146" y="158"/>
                    <a:pt x="146" y="158"/>
                    <a:pt x="146" y="158"/>
                  </a:cubicBezTo>
                  <a:cubicBezTo>
                    <a:pt x="146" y="165"/>
                    <a:pt x="141" y="170"/>
                    <a:pt x="134" y="170"/>
                  </a:cubicBezTo>
                  <a:cubicBezTo>
                    <a:pt x="127" y="170"/>
                    <a:pt x="122" y="165"/>
                    <a:pt x="122" y="159"/>
                  </a:cubicBezTo>
                  <a:cubicBezTo>
                    <a:pt x="122" y="143"/>
                    <a:pt x="122" y="143"/>
                    <a:pt x="122" y="143"/>
                  </a:cubicBezTo>
                  <a:cubicBezTo>
                    <a:pt x="111" y="158"/>
                    <a:pt x="91" y="172"/>
                    <a:pt x="62" y="172"/>
                  </a:cubicBezTo>
                  <a:cubicBezTo>
                    <a:pt x="32" y="172"/>
                    <a:pt x="0" y="154"/>
                    <a:pt x="0" y="120"/>
                  </a:cubicBezTo>
                </a:path>
              </a:pathLst>
            </a:custGeom>
            <a:solidFill>
              <a:srgbClr val="71707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145" name="Freeform 10">
              <a:extLst>
                <a:ext uri="{FF2B5EF4-FFF2-40B4-BE49-F238E27FC236}">
                  <a16:creationId xmlns:a16="http://schemas.microsoft.com/office/drawing/2014/main" id="{8C4B9FB6-DFBC-448B-B083-4BA70D71CE1E}"/>
                </a:ext>
              </a:extLst>
            </p:cNvPr>
            <p:cNvSpPr>
              <a:spLocks/>
            </p:cNvSpPr>
            <p:nvPr userDrawn="1"/>
          </p:nvSpPr>
          <p:spPr bwMode="black">
            <a:xfrm>
              <a:off x="-84138" y="5622925"/>
              <a:ext cx="1635125" cy="682625"/>
            </a:xfrm>
            <a:custGeom>
              <a:avLst/>
              <a:gdLst>
                <a:gd name="T0" fmla="*/ 49 w 435"/>
                <a:gd name="T1" fmla="*/ 18 h 179"/>
                <a:gd name="T2" fmla="*/ 17 w 435"/>
                <a:gd name="T3" fmla="*/ 6 h 179"/>
                <a:gd name="T4" fmla="*/ 6 w 435"/>
                <a:gd name="T5" fmla="*/ 37 h 179"/>
                <a:gd name="T6" fmla="*/ 58 w 435"/>
                <a:gd name="T7" fmla="*/ 152 h 179"/>
                <a:gd name="T8" fmla="*/ 92 w 435"/>
                <a:gd name="T9" fmla="*/ 179 h 179"/>
                <a:gd name="T10" fmla="*/ 125 w 435"/>
                <a:gd name="T11" fmla="*/ 152 h 179"/>
                <a:gd name="T12" fmla="*/ 171 w 435"/>
                <a:gd name="T13" fmla="*/ 51 h 179"/>
                <a:gd name="T14" fmla="*/ 178 w 435"/>
                <a:gd name="T15" fmla="*/ 46 h 179"/>
                <a:gd name="T16" fmla="*/ 185 w 435"/>
                <a:gd name="T17" fmla="*/ 54 h 179"/>
                <a:gd name="T18" fmla="*/ 185 w 435"/>
                <a:gd name="T19" fmla="*/ 151 h 179"/>
                <a:gd name="T20" fmla="*/ 209 w 435"/>
                <a:gd name="T21" fmla="*/ 179 h 179"/>
                <a:gd name="T22" fmla="*/ 234 w 435"/>
                <a:gd name="T23" fmla="*/ 151 h 179"/>
                <a:gd name="T24" fmla="*/ 234 w 435"/>
                <a:gd name="T25" fmla="*/ 72 h 179"/>
                <a:gd name="T26" fmla="*/ 260 w 435"/>
                <a:gd name="T27" fmla="*/ 46 h 179"/>
                <a:gd name="T28" fmla="*/ 285 w 435"/>
                <a:gd name="T29" fmla="*/ 72 h 179"/>
                <a:gd name="T30" fmla="*/ 285 w 435"/>
                <a:gd name="T31" fmla="*/ 151 h 179"/>
                <a:gd name="T32" fmla="*/ 310 w 435"/>
                <a:gd name="T33" fmla="*/ 179 h 179"/>
                <a:gd name="T34" fmla="*/ 334 w 435"/>
                <a:gd name="T35" fmla="*/ 151 h 179"/>
                <a:gd name="T36" fmla="*/ 334 w 435"/>
                <a:gd name="T37" fmla="*/ 72 h 179"/>
                <a:gd name="T38" fmla="*/ 360 w 435"/>
                <a:gd name="T39" fmla="*/ 46 h 179"/>
                <a:gd name="T40" fmla="*/ 385 w 435"/>
                <a:gd name="T41" fmla="*/ 72 h 179"/>
                <a:gd name="T42" fmla="*/ 385 w 435"/>
                <a:gd name="T43" fmla="*/ 151 h 179"/>
                <a:gd name="T44" fmla="*/ 410 w 435"/>
                <a:gd name="T45" fmla="*/ 179 h 179"/>
                <a:gd name="T46" fmla="*/ 435 w 435"/>
                <a:gd name="T47" fmla="*/ 151 h 179"/>
                <a:gd name="T48" fmla="*/ 435 w 435"/>
                <a:gd name="T49" fmla="*/ 61 h 179"/>
                <a:gd name="T50" fmla="*/ 375 w 435"/>
                <a:gd name="T51" fmla="*/ 4 h 179"/>
                <a:gd name="T52" fmla="*/ 323 w 435"/>
                <a:gd name="T53" fmla="*/ 26 h 179"/>
                <a:gd name="T54" fmla="*/ 272 w 435"/>
                <a:gd name="T55" fmla="*/ 4 h 179"/>
                <a:gd name="T56" fmla="*/ 223 w 435"/>
                <a:gd name="T57" fmla="*/ 26 h 179"/>
                <a:gd name="T58" fmla="*/ 178 w 435"/>
                <a:gd name="T59" fmla="*/ 4 h 179"/>
                <a:gd name="T60" fmla="*/ 125 w 435"/>
                <a:gd name="T61" fmla="*/ 40 h 179"/>
                <a:gd name="T62" fmla="*/ 92 w 435"/>
                <a:gd name="T63" fmla="*/ 119 h 179"/>
                <a:gd name="T64" fmla="*/ 49 w 435"/>
                <a:gd name="T65" fmla="*/ 18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35" h="179">
                  <a:moveTo>
                    <a:pt x="49" y="18"/>
                  </a:moveTo>
                  <a:cubicBezTo>
                    <a:pt x="43" y="6"/>
                    <a:pt x="30" y="0"/>
                    <a:pt x="17" y="6"/>
                  </a:cubicBezTo>
                  <a:cubicBezTo>
                    <a:pt x="5" y="12"/>
                    <a:pt x="0" y="25"/>
                    <a:pt x="6" y="37"/>
                  </a:cubicBezTo>
                  <a:cubicBezTo>
                    <a:pt x="58" y="152"/>
                    <a:pt x="58" y="152"/>
                    <a:pt x="58" y="152"/>
                  </a:cubicBezTo>
                  <a:cubicBezTo>
                    <a:pt x="67" y="169"/>
                    <a:pt x="75" y="179"/>
                    <a:pt x="92" y="179"/>
                  </a:cubicBezTo>
                  <a:cubicBezTo>
                    <a:pt x="109" y="179"/>
                    <a:pt x="117" y="169"/>
                    <a:pt x="125" y="152"/>
                  </a:cubicBezTo>
                  <a:cubicBezTo>
                    <a:pt x="125" y="152"/>
                    <a:pt x="171" y="52"/>
                    <a:pt x="171" y="51"/>
                  </a:cubicBezTo>
                  <a:cubicBezTo>
                    <a:pt x="172" y="50"/>
                    <a:pt x="173" y="46"/>
                    <a:pt x="178" y="46"/>
                  </a:cubicBezTo>
                  <a:cubicBezTo>
                    <a:pt x="182" y="47"/>
                    <a:pt x="185" y="50"/>
                    <a:pt x="185" y="54"/>
                  </a:cubicBezTo>
                  <a:cubicBezTo>
                    <a:pt x="185" y="151"/>
                    <a:pt x="185" y="151"/>
                    <a:pt x="185" y="151"/>
                  </a:cubicBezTo>
                  <a:cubicBezTo>
                    <a:pt x="185" y="166"/>
                    <a:pt x="193" y="179"/>
                    <a:pt x="209" y="179"/>
                  </a:cubicBezTo>
                  <a:cubicBezTo>
                    <a:pt x="225" y="179"/>
                    <a:pt x="234" y="166"/>
                    <a:pt x="234" y="151"/>
                  </a:cubicBezTo>
                  <a:cubicBezTo>
                    <a:pt x="234" y="72"/>
                    <a:pt x="234" y="72"/>
                    <a:pt x="234" y="72"/>
                  </a:cubicBezTo>
                  <a:cubicBezTo>
                    <a:pt x="234" y="56"/>
                    <a:pt x="245" y="46"/>
                    <a:pt x="260" y="46"/>
                  </a:cubicBezTo>
                  <a:cubicBezTo>
                    <a:pt x="275" y="46"/>
                    <a:pt x="285" y="57"/>
                    <a:pt x="285" y="72"/>
                  </a:cubicBezTo>
                  <a:cubicBezTo>
                    <a:pt x="285" y="151"/>
                    <a:pt x="285" y="151"/>
                    <a:pt x="285" y="151"/>
                  </a:cubicBezTo>
                  <a:cubicBezTo>
                    <a:pt x="285" y="166"/>
                    <a:pt x="294" y="179"/>
                    <a:pt x="310" y="179"/>
                  </a:cubicBezTo>
                  <a:cubicBezTo>
                    <a:pt x="326" y="179"/>
                    <a:pt x="334" y="166"/>
                    <a:pt x="334" y="151"/>
                  </a:cubicBezTo>
                  <a:cubicBezTo>
                    <a:pt x="334" y="72"/>
                    <a:pt x="334" y="72"/>
                    <a:pt x="334" y="72"/>
                  </a:cubicBezTo>
                  <a:cubicBezTo>
                    <a:pt x="334" y="56"/>
                    <a:pt x="345" y="46"/>
                    <a:pt x="360" y="46"/>
                  </a:cubicBezTo>
                  <a:cubicBezTo>
                    <a:pt x="375" y="46"/>
                    <a:pt x="385" y="57"/>
                    <a:pt x="385" y="72"/>
                  </a:cubicBezTo>
                  <a:cubicBezTo>
                    <a:pt x="385" y="151"/>
                    <a:pt x="385" y="151"/>
                    <a:pt x="385" y="151"/>
                  </a:cubicBezTo>
                  <a:cubicBezTo>
                    <a:pt x="385" y="166"/>
                    <a:pt x="394" y="179"/>
                    <a:pt x="410" y="179"/>
                  </a:cubicBezTo>
                  <a:cubicBezTo>
                    <a:pt x="426" y="179"/>
                    <a:pt x="435" y="166"/>
                    <a:pt x="435" y="151"/>
                  </a:cubicBezTo>
                  <a:cubicBezTo>
                    <a:pt x="435" y="61"/>
                    <a:pt x="435" y="61"/>
                    <a:pt x="435" y="61"/>
                  </a:cubicBezTo>
                  <a:cubicBezTo>
                    <a:pt x="435" y="27"/>
                    <a:pt x="408" y="4"/>
                    <a:pt x="375" y="4"/>
                  </a:cubicBezTo>
                  <a:cubicBezTo>
                    <a:pt x="343" y="4"/>
                    <a:pt x="323" y="26"/>
                    <a:pt x="323" y="26"/>
                  </a:cubicBezTo>
                  <a:cubicBezTo>
                    <a:pt x="312" y="12"/>
                    <a:pt x="297" y="4"/>
                    <a:pt x="272" y="4"/>
                  </a:cubicBezTo>
                  <a:cubicBezTo>
                    <a:pt x="246" y="4"/>
                    <a:pt x="223" y="26"/>
                    <a:pt x="223" y="26"/>
                  </a:cubicBezTo>
                  <a:cubicBezTo>
                    <a:pt x="212" y="12"/>
                    <a:pt x="194" y="4"/>
                    <a:pt x="178" y="4"/>
                  </a:cubicBezTo>
                  <a:cubicBezTo>
                    <a:pt x="155" y="4"/>
                    <a:pt x="136" y="14"/>
                    <a:pt x="125" y="40"/>
                  </a:cubicBezTo>
                  <a:cubicBezTo>
                    <a:pt x="92" y="119"/>
                    <a:pt x="92" y="119"/>
                    <a:pt x="92" y="119"/>
                  </a:cubicBezTo>
                  <a:lnTo>
                    <a:pt x="49" y="18"/>
                  </a:lnTo>
                  <a:close/>
                </a:path>
              </a:pathLst>
            </a:custGeom>
            <a:solidFill>
              <a:srgbClr val="71707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146" name="Freeform 11">
              <a:extLst>
                <a:ext uri="{FF2B5EF4-FFF2-40B4-BE49-F238E27FC236}">
                  <a16:creationId xmlns:a16="http://schemas.microsoft.com/office/drawing/2014/main" id="{29826BF7-37CF-42AD-A881-1A8C836A493D}"/>
                </a:ext>
              </a:extLst>
            </p:cNvPr>
            <p:cNvSpPr>
              <a:spLocks noEditPoints="1"/>
            </p:cNvSpPr>
            <p:nvPr userDrawn="1"/>
          </p:nvSpPr>
          <p:spPr bwMode="black">
            <a:xfrm>
              <a:off x="4097338" y="5649913"/>
              <a:ext cx="149225" cy="157163"/>
            </a:xfrm>
            <a:custGeom>
              <a:avLst/>
              <a:gdLst>
                <a:gd name="T0" fmla="*/ 37 w 40"/>
                <a:gd name="T1" fmla="*/ 20 h 41"/>
                <a:gd name="T2" fmla="*/ 37 w 40"/>
                <a:gd name="T3" fmla="*/ 20 h 41"/>
                <a:gd name="T4" fmla="*/ 20 w 40"/>
                <a:gd name="T5" fmla="*/ 4 h 41"/>
                <a:gd name="T6" fmla="*/ 3 w 40"/>
                <a:gd name="T7" fmla="*/ 20 h 41"/>
                <a:gd name="T8" fmla="*/ 3 w 40"/>
                <a:gd name="T9" fmla="*/ 21 h 41"/>
                <a:gd name="T10" fmla="*/ 20 w 40"/>
                <a:gd name="T11" fmla="*/ 37 h 41"/>
                <a:gd name="T12" fmla="*/ 37 w 40"/>
                <a:gd name="T13" fmla="*/ 20 h 41"/>
                <a:gd name="T14" fmla="*/ 0 w 40"/>
                <a:gd name="T15" fmla="*/ 21 h 41"/>
                <a:gd name="T16" fmla="*/ 0 w 40"/>
                <a:gd name="T17" fmla="*/ 20 h 41"/>
                <a:gd name="T18" fmla="*/ 20 w 40"/>
                <a:gd name="T19" fmla="*/ 0 h 41"/>
                <a:gd name="T20" fmla="*/ 40 w 40"/>
                <a:gd name="T21" fmla="*/ 20 h 41"/>
                <a:gd name="T22" fmla="*/ 40 w 40"/>
                <a:gd name="T23" fmla="*/ 20 h 41"/>
                <a:gd name="T24" fmla="*/ 20 w 40"/>
                <a:gd name="T25" fmla="*/ 41 h 41"/>
                <a:gd name="T26" fmla="*/ 0 w 40"/>
                <a:gd name="T27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41">
                  <a:moveTo>
                    <a:pt x="37" y="20"/>
                  </a:moveTo>
                  <a:cubicBezTo>
                    <a:pt x="37" y="20"/>
                    <a:pt x="37" y="20"/>
                    <a:pt x="37" y="20"/>
                  </a:cubicBezTo>
                  <a:cubicBezTo>
                    <a:pt x="37" y="11"/>
                    <a:pt x="29" y="4"/>
                    <a:pt x="20" y="4"/>
                  </a:cubicBezTo>
                  <a:cubicBezTo>
                    <a:pt x="11" y="4"/>
                    <a:pt x="3" y="11"/>
                    <a:pt x="3" y="20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30"/>
                    <a:pt x="11" y="37"/>
                    <a:pt x="20" y="37"/>
                  </a:cubicBezTo>
                  <a:cubicBezTo>
                    <a:pt x="29" y="37"/>
                    <a:pt x="37" y="30"/>
                    <a:pt x="37" y="20"/>
                  </a:cubicBezTo>
                  <a:moveTo>
                    <a:pt x="0" y="21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32"/>
                    <a:pt x="31" y="41"/>
                    <a:pt x="20" y="41"/>
                  </a:cubicBezTo>
                  <a:cubicBezTo>
                    <a:pt x="8" y="41"/>
                    <a:pt x="0" y="32"/>
                    <a:pt x="0" y="21"/>
                  </a:cubicBezTo>
                </a:path>
              </a:pathLst>
            </a:custGeom>
            <a:solidFill>
              <a:srgbClr val="71707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147" name="Freeform 12">
              <a:extLst>
                <a:ext uri="{FF2B5EF4-FFF2-40B4-BE49-F238E27FC236}">
                  <a16:creationId xmlns:a16="http://schemas.microsoft.com/office/drawing/2014/main" id="{6CD892BB-45E6-46AC-9E99-F58D53FB63D6}"/>
                </a:ext>
              </a:extLst>
            </p:cNvPr>
            <p:cNvSpPr>
              <a:spLocks noEditPoints="1"/>
            </p:cNvSpPr>
            <p:nvPr userDrawn="1"/>
          </p:nvSpPr>
          <p:spPr bwMode="black">
            <a:xfrm>
              <a:off x="4141788" y="5688013"/>
              <a:ext cx="63500" cy="76200"/>
            </a:xfrm>
            <a:custGeom>
              <a:avLst/>
              <a:gdLst>
                <a:gd name="T0" fmla="*/ 9 w 17"/>
                <a:gd name="T1" fmla="*/ 10 h 20"/>
                <a:gd name="T2" fmla="*/ 12 w 17"/>
                <a:gd name="T3" fmla="*/ 7 h 20"/>
                <a:gd name="T4" fmla="*/ 12 w 17"/>
                <a:gd name="T5" fmla="*/ 7 h 20"/>
                <a:gd name="T6" fmla="*/ 9 w 17"/>
                <a:gd name="T7" fmla="*/ 4 h 20"/>
                <a:gd name="T8" fmla="*/ 5 w 17"/>
                <a:gd name="T9" fmla="*/ 4 h 20"/>
                <a:gd name="T10" fmla="*/ 5 w 17"/>
                <a:gd name="T11" fmla="*/ 10 h 20"/>
                <a:gd name="T12" fmla="*/ 9 w 17"/>
                <a:gd name="T13" fmla="*/ 10 h 20"/>
                <a:gd name="T14" fmla="*/ 0 w 17"/>
                <a:gd name="T15" fmla="*/ 2 h 20"/>
                <a:gd name="T16" fmla="*/ 2 w 17"/>
                <a:gd name="T17" fmla="*/ 0 h 20"/>
                <a:gd name="T18" fmla="*/ 9 w 17"/>
                <a:gd name="T19" fmla="*/ 0 h 20"/>
                <a:gd name="T20" fmla="*/ 15 w 17"/>
                <a:gd name="T21" fmla="*/ 2 h 20"/>
                <a:gd name="T22" fmla="*/ 17 w 17"/>
                <a:gd name="T23" fmla="*/ 7 h 20"/>
                <a:gd name="T24" fmla="*/ 17 w 17"/>
                <a:gd name="T25" fmla="*/ 7 h 20"/>
                <a:gd name="T26" fmla="*/ 13 w 17"/>
                <a:gd name="T27" fmla="*/ 13 h 20"/>
                <a:gd name="T28" fmla="*/ 16 w 17"/>
                <a:gd name="T29" fmla="*/ 17 h 20"/>
                <a:gd name="T30" fmla="*/ 16 w 17"/>
                <a:gd name="T31" fmla="*/ 18 h 20"/>
                <a:gd name="T32" fmla="*/ 14 w 17"/>
                <a:gd name="T33" fmla="*/ 20 h 20"/>
                <a:gd name="T34" fmla="*/ 12 w 17"/>
                <a:gd name="T35" fmla="*/ 19 h 20"/>
                <a:gd name="T36" fmla="*/ 8 w 17"/>
                <a:gd name="T37" fmla="*/ 14 h 20"/>
                <a:gd name="T38" fmla="*/ 5 w 17"/>
                <a:gd name="T39" fmla="*/ 14 h 20"/>
                <a:gd name="T40" fmla="*/ 5 w 17"/>
                <a:gd name="T41" fmla="*/ 18 h 20"/>
                <a:gd name="T42" fmla="*/ 2 w 17"/>
                <a:gd name="T43" fmla="*/ 20 h 20"/>
                <a:gd name="T44" fmla="*/ 0 w 17"/>
                <a:gd name="T45" fmla="*/ 18 h 20"/>
                <a:gd name="T46" fmla="*/ 0 w 17"/>
                <a:gd name="T47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" h="20">
                  <a:moveTo>
                    <a:pt x="9" y="10"/>
                  </a:moveTo>
                  <a:cubicBezTo>
                    <a:pt x="11" y="10"/>
                    <a:pt x="12" y="9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5"/>
                    <a:pt x="11" y="4"/>
                    <a:pt x="9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10"/>
                    <a:pt x="5" y="10"/>
                    <a:pt x="5" y="10"/>
                  </a:cubicBezTo>
                  <a:lnTo>
                    <a:pt x="9" y="10"/>
                  </a:lnTo>
                  <a:close/>
                  <a:moveTo>
                    <a:pt x="0" y="2"/>
                  </a:moveTo>
                  <a:cubicBezTo>
                    <a:pt x="0" y="1"/>
                    <a:pt x="1" y="0"/>
                    <a:pt x="2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4" y="1"/>
                    <a:pt x="15" y="2"/>
                  </a:cubicBezTo>
                  <a:cubicBezTo>
                    <a:pt x="16" y="3"/>
                    <a:pt x="17" y="5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10"/>
                    <a:pt x="15" y="12"/>
                    <a:pt x="13" y="13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8"/>
                    <a:pt x="16" y="18"/>
                  </a:cubicBezTo>
                  <a:cubicBezTo>
                    <a:pt x="16" y="19"/>
                    <a:pt x="15" y="20"/>
                    <a:pt x="14" y="20"/>
                  </a:cubicBezTo>
                  <a:cubicBezTo>
                    <a:pt x="13" y="20"/>
                    <a:pt x="13" y="20"/>
                    <a:pt x="12" y="19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9"/>
                    <a:pt x="4" y="20"/>
                    <a:pt x="2" y="20"/>
                  </a:cubicBezTo>
                  <a:cubicBezTo>
                    <a:pt x="1" y="20"/>
                    <a:pt x="0" y="19"/>
                    <a:pt x="0" y="18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71707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059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9108" y="1167394"/>
            <a:ext cx="6427626" cy="1229360"/>
          </a:xfrm>
        </p:spPr>
        <p:txBody>
          <a:bodyPr wrap="square" anchor="b"/>
          <a:lstStyle>
            <a:lvl1pPr algn="l">
              <a:defRPr sz="3600" b="0" cap="none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8" name="Subtitle 2">
            <a:extLst>
              <a:ext uri="{FF2B5EF4-FFF2-40B4-BE49-F238E27FC236}">
                <a16:creationId xmlns:a16="http://schemas.microsoft.com/office/drawing/2014/main" id="{6EBAFA4D-7B92-4E38-8320-94F3BCA2E41C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602966" y="2484060"/>
            <a:ext cx="6408402" cy="700882"/>
          </a:xfrm>
        </p:spPr>
        <p:txBody>
          <a:bodyPr/>
          <a:lstStyle>
            <a:lvl1pPr marL="0" indent="0" algn="l">
              <a:buNone/>
              <a:defRPr sz="2400" b="0" i="0">
                <a:solidFill>
                  <a:schemeClr val="accent4"/>
                </a:solidFill>
                <a:latin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2854D23-C99F-41C3-9EA1-37368E9748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72"/>
          <a:stretch/>
        </p:blipFill>
        <p:spPr bwMode="ltGray">
          <a:xfrm>
            <a:off x="4238571" y="0"/>
            <a:ext cx="7949373" cy="6858000"/>
          </a:xfrm>
          <a:prstGeom prst="rect">
            <a:avLst/>
          </a:prstGeom>
        </p:spPr>
      </p:pic>
      <p:grpSp>
        <p:nvGrpSpPr>
          <p:cNvPr id="67" name="Group 66">
            <a:extLst>
              <a:ext uri="{FF2B5EF4-FFF2-40B4-BE49-F238E27FC236}">
                <a16:creationId xmlns:a16="http://schemas.microsoft.com/office/drawing/2014/main" id="{FA7583E3-5C48-49C6-991B-C25E2AA2FBAB}"/>
              </a:ext>
            </a:extLst>
          </p:cNvPr>
          <p:cNvGrpSpPr/>
          <p:nvPr userDrawn="1"/>
        </p:nvGrpSpPr>
        <p:grpSpPr bwMode="black">
          <a:xfrm>
            <a:off x="617878" y="6446044"/>
            <a:ext cx="1099793" cy="173355"/>
            <a:chOff x="-84138" y="5622925"/>
            <a:chExt cx="4330701" cy="682626"/>
          </a:xfrm>
        </p:grpSpPr>
        <p:sp>
          <p:nvSpPr>
            <p:cNvPr id="68" name="Freeform 6">
              <a:extLst>
                <a:ext uri="{FF2B5EF4-FFF2-40B4-BE49-F238E27FC236}">
                  <a16:creationId xmlns:a16="http://schemas.microsoft.com/office/drawing/2014/main" id="{367C169C-1300-467E-BD2B-CFFF80080264}"/>
                </a:ext>
              </a:extLst>
            </p:cNvPr>
            <p:cNvSpPr>
              <a:spLocks/>
            </p:cNvSpPr>
            <p:nvPr userDrawn="1"/>
          </p:nvSpPr>
          <p:spPr bwMode="black">
            <a:xfrm>
              <a:off x="1589088" y="5649913"/>
              <a:ext cx="914400" cy="647700"/>
            </a:xfrm>
            <a:custGeom>
              <a:avLst/>
              <a:gdLst>
                <a:gd name="T0" fmla="*/ 52 w 243"/>
                <a:gd name="T1" fmla="*/ 159 h 170"/>
                <a:gd name="T2" fmla="*/ 2 w 243"/>
                <a:gd name="T3" fmla="*/ 19 h 170"/>
                <a:gd name="T4" fmla="*/ 0 w 243"/>
                <a:gd name="T5" fmla="*/ 12 h 170"/>
                <a:gd name="T6" fmla="*/ 13 w 243"/>
                <a:gd name="T7" fmla="*/ 0 h 170"/>
                <a:gd name="T8" fmla="*/ 25 w 243"/>
                <a:gd name="T9" fmla="*/ 11 h 170"/>
                <a:gd name="T10" fmla="*/ 67 w 243"/>
                <a:gd name="T11" fmla="*/ 131 h 170"/>
                <a:gd name="T12" fmla="*/ 109 w 243"/>
                <a:gd name="T13" fmla="*/ 10 h 170"/>
                <a:gd name="T14" fmla="*/ 121 w 243"/>
                <a:gd name="T15" fmla="*/ 0 h 170"/>
                <a:gd name="T16" fmla="*/ 122 w 243"/>
                <a:gd name="T17" fmla="*/ 0 h 170"/>
                <a:gd name="T18" fmla="*/ 135 w 243"/>
                <a:gd name="T19" fmla="*/ 10 h 170"/>
                <a:gd name="T20" fmla="*/ 177 w 243"/>
                <a:gd name="T21" fmla="*/ 131 h 170"/>
                <a:gd name="T22" fmla="*/ 219 w 243"/>
                <a:gd name="T23" fmla="*/ 10 h 170"/>
                <a:gd name="T24" fmla="*/ 231 w 243"/>
                <a:gd name="T25" fmla="*/ 0 h 170"/>
                <a:gd name="T26" fmla="*/ 243 w 243"/>
                <a:gd name="T27" fmla="*/ 12 h 170"/>
                <a:gd name="T28" fmla="*/ 241 w 243"/>
                <a:gd name="T29" fmla="*/ 19 h 170"/>
                <a:gd name="T30" fmla="*/ 191 w 243"/>
                <a:gd name="T31" fmla="*/ 159 h 170"/>
                <a:gd name="T32" fmla="*/ 177 w 243"/>
                <a:gd name="T33" fmla="*/ 170 h 170"/>
                <a:gd name="T34" fmla="*/ 176 w 243"/>
                <a:gd name="T35" fmla="*/ 170 h 170"/>
                <a:gd name="T36" fmla="*/ 163 w 243"/>
                <a:gd name="T37" fmla="*/ 159 h 170"/>
                <a:gd name="T38" fmla="*/ 122 w 243"/>
                <a:gd name="T39" fmla="*/ 40 h 170"/>
                <a:gd name="T40" fmla="*/ 80 w 243"/>
                <a:gd name="T41" fmla="*/ 159 h 170"/>
                <a:gd name="T42" fmla="*/ 66 w 243"/>
                <a:gd name="T43" fmla="*/ 170 h 170"/>
                <a:gd name="T44" fmla="*/ 66 w 243"/>
                <a:gd name="T45" fmla="*/ 170 h 170"/>
                <a:gd name="T46" fmla="*/ 52 w 243"/>
                <a:gd name="T47" fmla="*/ 15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43" h="170">
                  <a:moveTo>
                    <a:pt x="52" y="159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1" y="17"/>
                    <a:pt x="0" y="14"/>
                    <a:pt x="0" y="12"/>
                  </a:cubicBezTo>
                  <a:cubicBezTo>
                    <a:pt x="0" y="6"/>
                    <a:pt x="5" y="0"/>
                    <a:pt x="13" y="0"/>
                  </a:cubicBezTo>
                  <a:cubicBezTo>
                    <a:pt x="19" y="0"/>
                    <a:pt x="23" y="4"/>
                    <a:pt x="25" y="11"/>
                  </a:cubicBezTo>
                  <a:cubicBezTo>
                    <a:pt x="67" y="131"/>
                    <a:pt x="67" y="131"/>
                    <a:pt x="67" y="131"/>
                  </a:cubicBezTo>
                  <a:cubicBezTo>
                    <a:pt x="109" y="10"/>
                    <a:pt x="109" y="10"/>
                    <a:pt x="109" y="10"/>
                  </a:cubicBezTo>
                  <a:cubicBezTo>
                    <a:pt x="111" y="4"/>
                    <a:pt x="114" y="0"/>
                    <a:pt x="121" y="0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29" y="0"/>
                    <a:pt x="133" y="4"/>
                    <a:pt x="135" y="10"/>
                  </a:cubicBezTo>
                  <a:cubicBezTo>
                    <a:pt x="177" y="131"/>
                    <a:pt x="177" y="131"/>
                    <a:pt x="177" y="131"/>
                  </a:cubicBezTo>
                  <a:cubicBezTo>
                    <a:pt x="219" y="10"/>
                    <a:pt x="219" y="10"/>
                    <a:pt x="219" y="10"/>
                  </a:cubicBezTo>
                  <a:cubicBezTo>
                    <a:pt x="221" y="5"/>
                    <a:pt x="224" y="0"/>
                    <a:pt x="231" y="0"/>
                  </a:cubicBezTo>
                  <a:cubicBezTo>
                    <a:pt x="238" y="0"/>
                    <a:pt x="243" y="6"/>
                    <a:pt x="243" y="12"/>
                  </a:cubicBezTo>
                  <a:cubicBezTo>
                    <a:pt x="243" y="14"/>
                    <a:pt x="242" y="17"/>
                    <a:pt x="241" y="19"/>
                  </a:cubicBezTo>
                  <a:cubicBezTo>
                    <a:pt x="191" y="159"/>
                    <a:pt x="191" y="159"/>
                    <a:pt x="191" y="159"/>
                  </a:cubicBezTo>
                  <a:cubicBezTo>
                    <a:pt x="188" y="166"/>
                    <a:pt x="183" y="170"/>
                    <a:pt x="177" y="170"/>
                  </a:cubicBezTo>
                  <a:cubicBezTo>
                    <a:pt x="176" y="170"/>
                    <a:pt x="176" y="170"/>
                    <a:pt x="176" y="170"/>
                  </a:cubicBezTo>
                  <a:cubicBezTo>
                    <a:pt x="170" y="170"/>
                    <a:pt x="165" y="166"/>
                    <a:pt x="163" y="159"/>
                  </a:cubicBezTo>
                  <a:cubicBezTo>
                    <a:pt x="122" y="40"/>
                    <a:pt x="122" y="40"/>
                    <a:pt x="122" y="40"/>
                  </a:cubicBezTo>
                  <a:cubicBezTo>
                    <a:pt x="80" y="159"/>
                    <a:pt x="80" y="159"/>
                    <a:pt x="80" y="159"/>
                  </a:cubicBezTo>
                  <a:cubicBezTo>
                    <a:pt x="78" y="166"/>
                    <a:pt x="73" y="170"/>
                    <a:pt x="66" y="170"/>
                  </a:cubicBezTo>
                  <a:cubicBezTo>
                    <a:pt x="66" y="170"/>
                    <a:pt x="66" y="170"/>
                    <a:pt x="66" y="170"/>
                  </a:cubicBezTo>
                  <a:cubicBezTo>
                    <a:pt x="60" y="170"/>
                    <a:pt x="55" y="166"/>
                    <a:pt x="52" y="159"/>
                  </a:cubicBezTo>
                </a:path>
              </a:pathLst>
            </a:custGeom>
            <a:solidFill>
              <a:srgbClr val="71707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69" name="Freeform 7">
              <a:extLst>
                <a:ext uri="{FF2B5EF4-FFF2-40B4-BE49-F238E27FC236}">
                  <a16:creationId xmlns:a16="http://schemas.microsoft.com/office/drawing/2014/main" id="{E38C4A5D-89F1-4554-BE68-BC848EF53E95}"/>
                </a:ext>
              </a:extLst>
            </p:cNvPr>
            <p:cNvSpPr>
              <a:spLocks/>
            </p:cNvSpPr>
            <p:nvPr userDrawn="1"/>
          </p:nvSpPr>
          <p:spPr bwMode="black">
            <a:xfrm>
              <a:off x="3163888" y="5649913"/>
              <a:ext cx="354013" cy="647700"/>
            </a:xfrm>
            <a:custGeom>
              <a:avLst/>
              <a:gdLst>
                <a:gd name="T0" fmla="*/ 0 w 94"/>
                <a:gd name="T1" fmla="*/ 13 h 170"/>
                <a:gd name="T2" fmla="*/ 12 w 94"/>
                <a:gd name="T3" fmla="*/ 0 h 170"/>
                <a:gd name="T4" fmla="*/ 24 w 94"/>
                <a:gd name="T5" fmla="*/ 13 h 170"/>
                <a:gd name="T6" fmla="*/ 24 w 94"/>
                <a:gd name="T7" fmla="*/ 41 h 170"/>
                <a:gd name="T8" fmla="*/ 82 w 94"/>
                <a:gd name="T9" fmla="*/ 0 h 170"/>
                <a:gd name="T10" fmla="*/ 94 w 94"/>
                <a:gd name="T11" fmla="*/ 13 h 170"/>
                <a:gd name="T12" fmla="*/ 83 w 94"/>
                <a:gd name="T13" fmla="*/ 25 h 170"/>
                <a:gd name="T14" fmla="*/ 24 w 94"/>
                <a:gd name="T15" fmla="*/ 101 h 170"/>
                <a:gd name="T16" fmla="*/ 24 w 94"/>
                <a:gd name="T17" fmla="*/ 157 h 170"/>
                <a:gd name="T18" fmla="*/ 12 w 94"/>
                <a:gd name="T19" fmla="*/ 170 h 170"/>
                <a:gd name="T20" fmla="*/ 0 w 94"/>
                <a:gd name="T21" fmla="*/ 157 h 170"/>
                <a:gd name="T22" fmla="*/ 0 w 94"/>
                <a:gd name="T23" fmla="*/ 13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4" h="170">
                  <a:moveTo>
                    <a:pt x="0" y="13"/>
                  </a:moveTo>
                  <a:cubicBezTo>
                    <a:pt x="0" y="6"/>
                    <a:pt x="5" y="0"/>
                    <a:pt x="12" y="0"/>
                  </a:cubicBezTo>
                  <a:cubicBezTo>
                    <a:pt x="19" y="0"/>
                    <a:pt x="24" y="5"/>
                    <a:pt x="24" y="13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37" y="13"/>
                    <a:pt x="64" y="0"/>
                    <a:pt x="82" y="0"/>
                  </a:cubicBezTo>
                  <a:cubicBezTo>
                    <a:pt x="89" y="0"/>
                    <a:pt x="94" y="6"/>
                    <a:pt x="94" y="13"/>
                  </a:cubicBezTo>
                  <a:cubicBezTo>
                    <a:pt x="94" y="20"/>
                    <a:pt x="89" y="24"/>
                    <a:pt x="83" y="25"/>
                  </a:cubicBezTo>
                  <a:cubicBezTo>
                    <a:pt x="51" y="29"/>
                    <a:pt x="24" y="53"/>
                    <a:pt x="24" y="101"/>
                  </a:cubicBezTo>
                  <a:cubicBezTo>
                    <a:pt x="24" y="157"/>
                    <a:pt x="24" y="157"/>
                    <a:pt x="24" y="157"/>
                  </a:cubicBezTo>
                  <a:cubicBezTo>
                    <a:pt x="24" y="164"/>
                    <a:pt x="19" y="170"/>
                    <a:pt x="12" y="170"/>
                  </a:cubicBezTo>
                  <a:cubicBezTo>
                    <a:pt x="5" y="170"/>
                    <a:pt x="0" y="164"/>
                    <a:pt x="0" y="157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rgbClr val="71707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70" name="Freeform 8">
              <a:extLst>
                <a:ext uri="{FF2B5EF4-FFF2-40B4-BE49-F238E27FC236}">
                  <a16:creationId xmlns:a16="http://schemas.microsoft.com/office/drawing/2014/main" id="{10270507-0676-4A8B-87BD-BDCA1210CC37}"/>
                </a:ext>
              </a:extLst>
            </p:cNvPr>
            <p:cNvSpPr>
              <a:spLocks noEditPoints="1"/>
            </p:cNvSpPr>
            <p:nvPr userDrawn="1"/>
          </p:nvSpPr>
          <p:spPr bwMode="black">
            <a:xfrm>
              <a:off x="3509963" y="5649913"/>
              <a:ext cx="579438" cy="655638"/>
            </a:xfrm>
            <a:custGeom>
              <a:avLst/>
              <a:gdLst>
                <a:gd name="T0" fmla="*/ 129 w 154"/>
                <a:gd name="T1" fmla="*/ 76 h 172"/>
                <a:gd name="T2" fmla="*/ 77 w 154"/>
                <a:gd name="T3" fmla="*/ 21 h 172"/>
                <a:gd name="T4" fmla="*/ 25 w 154"/>
                <a:gd name="T5" fmla="*/ 76 h 172"/>
                <a:gd name="T6" fmla="*/ 129 w 154"/>
                <a:gd name="T7" fmla="*/ 76 h 172"/>
                <a:gd name="T8" fmla="*/ 81 w 154"/>
                <a:gd name="T9" fmla="*/ 172 h 172"/>
                <a:gd name="T10" fmla="*/ 0 w 154"/>
                <a:gd name="T11" fmla="*/ 86 h 172"/>
                <a:gd name="T12" fmla="*/ 0 w 154"/>
                <a:gd name="T13" fmla="*/ 85 h 172"/>
                <a:gd name="T14" fmla="*/ 78 w 154"/>
                <a:gd name="T15" fmla="*/ 0 h 172"/>
                <a:gd name="T16" fmla="*/ 154 w 154"/>
                <a:gd name="T17" fmla="*/ 83 h 172"/>
                <a:gd name="T18" fmla="*/ 142 w 154"/>
                <a:gd name="T19" fmla="*/ 95 h 172"/>
                <a:gd name="T20" fmla="*/ 25 w 154"/>
                <a:gd name="T21" fmla="*/ 95 h 172"/>
                <a:gd name="T22" fmla="*/ 82 w 154"/>
                <a:gd name="T23" fmla="*/ 150 h 172"/>
                <a:gd name="T24" fmla="*/ 129 w 154"/>
                <a:gd name="T25" fmla="*/ 131 h 172"/>
                <a:gd name="T26" fmla="*/ 136 w 154"/>
                <a:gd name="T27" fmla="*/ 128 h 172"/>
                <a:gd name="T28" fmla="*/ 146 w 154"/>
                <a:gd name="T29" fmla="*/ 139 h 172"/>
                <a:gd name="T30" fmla="*/ 142 w 154"/>
                <a:gd name="T31" fmla="*/ 147 h 172"/>
                <a:gd name="T32" fmla="*/ 81 w 154"/>
                <a:gd name="T33" fmla="*/ 17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4" h="172">
                  <a:moveTo>
                    <a:pt x="129" y="76"/>
                  </a:moveTo>
                  <a:cubicBezTo>
                    <a:pt x="127" y="47"/>
                    <a:pt x="110" y="21"/>
                    <a:pt x="77" y="21"/>
                  </a:cubicBezTo>
                  <a:cubicBezTo>
                    <a:pt x="49" y="21"/>
                    <a:pt x="28" y="44"/>
                    <a:pt x="25" y="76"/>
                  </a:cubicBezTo>
                  <a:lnTo>
                    <a:pt x="129" y="76"/>
                  </a:lnTo>
                  <a:close/>
                  <a:moveTo>
                    <a:pt x="81" y="172"/>
                  </a:moveTo>
                  <a:cubicBezTo>
                    <a:pt x="36" y="172"/>
                    <a:pt x="0" y="137"/>
                    <a:pt x="0" y="86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38"/>
                    <a:pt x="33" y="0"/>
                    <a:pt x="78" y="0"/>
                  </a:cubicBezTo>
                  <a:cubicBezTo>
                    <a:pt x="126" y="0"/>
                    <a:pt x="154" y="40"/>
                    <a:pt x="154" y="83"/>
                  </a:cubicBezTo>
                  <a:cubicBezTo>
                    <a:pt x="154" y="90"/>
                    <a:pt x="148" y="95"/>
                    <a:pt x="142" y="95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28" y="130"/>
                    <a:pt x="53" y="150"/>
                    <a:pt x="82" y="150"/>
                  </a:cubicBezTo>
                  <a:cubicBezTo>
                    <a:pt x="102" y="150"/>
                    <a:pt x="117" y="142"/>
                    <a:pt x="129" y="131"/>
                  </a:cubicBezTo>
                  <a:cubicBezTo>
                    <a:pt x="131" y="130"/>
                    <a:pt x="133" y="128"/>
                    <a:pt x="136" y="128"/>
                  </a:cubicBezTo>
                  <a:cubicBezTo>
                    <a:pt x="142" y="128"/>
                    <a:pt x="146" y="133"/>
                    <a:pt x="146" y="139"/>
                  </a:cubicBezTo>
                  <a:cubicBezTo>
                    <a:pt x="146" y="142"/>
                    <a:pt x="145" y="145"/>
                    <a:pt x="142" y="147"/>
                  </a:cubicBezTo>
                  <a:cubicBezTo>
                    <a:pt x="127" y="162"/>
                    <a:pt x="109" y="172"/>
                    <a:pt x="81" y="172"/>
                  </a:cubicBezTo>
                </a:path>
              </a:pathLst>
            </a:custGeom>
            <a:solidFill>
              <a:srgbClr val="71707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71" name="Freeform 9">
              <a:extLst>
                <a:ext uri="{FF2B5EF4-FFF2-40B4-BE49-F238E27FC236}">
                  <a16:creationId xmlns:a16="http://schemas.microsoft.com/office/drawing/2014/main" id="{3D84D470-4587-4DEE-91E9-770026878769}"/>
                </a:ext>
              </a:extLst>
            </p:cNvPr>
            <p:cNvSpPr>
              <a:spLocks noEditPoints="1"/>
            </p:cNvSpPr>
            <p:nvPr userDrawn="1"/>
          </p:nvSpPr>
          <p:spPr bwMode="black">
            <a:xfrm>
              <a:off x="2503488" y="5649913"/>
              <a:ext cx="547688" cy="655638"/>
            </a:xfrm>
            <a:custGeom>
              <a:avLst/>
              <a:gdLst>
                <a:gd name="T0" fmla="*/ 122 w 146"/>
                <a:gd name="T1" fmla="*/ 107 h 172"/>
                <a:gd name="T2" fmla="*/ 122 w 146"/>
                <a:gd name="T3" fmla="*/ 91 h 172"/>
                <a:gd name="T4" fmla="*/ 74 w 146"/>
                <a:gd name="T5" fmla="*/ 84 h 172"/>
                <a:gd name="T6" fmla="*/ 25 w 146"/>
                <a:gd name="T7" fmla="*/ 118 h 172"/>
                <a:gd name="T8" fmla="*/ 25 w 146"/>
                <a:gd name="T9" fmla="*/ 119 h 172"/>
                <a:gd name="T10" fmla="*/ 67 w 146"/>
                <a:gd name="T11" fmla="*/ 152 h 172"/>
                <a:gd name="T12" fmla="*/ 122 w 146"/>
                <a:gd name="T13" fmla="*/ 107 h 172"/>
                <a:gd name="T14" fmla="*/ 0 w 146"/>
                <a:gd name="T15" fmla="*/ 120 h 172"/>
                <a:gd name="T16" fmla="*/ 0 w 146"/>
                <a:gd name="T17" fmla="*/ 119 h 172"/>
                <a:gd name="T18" fmla="*/ 71 w 146"/>
                <a:gd name="T19" fmla="*/ 66 h 172"/>
                <a:gd name="T20" fmla="*/ 122 w 146"/>
                <a:gd name="T21" fmla="*/ 73 h 172"/>
                <a:gd name="T22" fmla="*/ 122 w 146"/>
                <a:gd name="T23" fmla="*/ 67 h 172"/>
                <a:gd name="T24" fmla="*/ 73 w 146"/>
                <a:gd name="T25" fmla="*/ 22 h 172"/>
                <a:gd name="T26" fmla="*/ 34 w 146"/>
                <a:gd name="T27" fmla="*/ 30 h 172"/>
                <a:gd name="T28" fmla="*/ 30 w 146"/>
                <a:gd name="T29" fmla="*/ 31 h 172"/>
                <a:gd name="T30" fmla="*/ 19 w 146"/>
                <a:gd name="T31" fmla="*/ 20 h 172"/>
                <a:gd name="T32" fmla="*/ 26 w 146"/>
                <a:gd name="T33" fmla="*/ 10 h 172"/>
                <a:gd name="T34" fmla="*/ 75 w 146"/>
                <a:gd name="T35" fmla="*/ 0 h 172"/>
                <a:gd name="T36" fmla="*/ 129 w 146"/>
                <a:gd name="T37" fmla="*/ 19 h 172"/>
                <a:gd name="T38" fmla="*/ 146 w 146"/>
                <a:gd name="T39" fmla="*/ 67 h 172"/>
                <a:gd name="T40" fmla="*/ 146 w 146"/>
                <a:gd name="T41" fmla="*/ 158 h 172"/>
                <a:gd name="T42" fmla="*/ 134 w 146"/>
                <a:gd name="T43" fmla="*/ 170 h 172"/>
                <a:gd name="T44" fmla="*/ 122 w 146"/>
                <a:gd name="T45" fmla="*/ 159 h 172"/>
                <a:gd name="T46" fmla="*/ 122 w 146"/>
                <a:gd name="T47" fmla="*/ 143 h 172"/>
                <a:gd name="T48" fmla="*/ 62 w 146"/>
                <a:gd name="T49" fmla="*/ 172 h 172"/>
                <a:gd name="T50" fmla="*/ 0 w 146"/>
                <a:gd name="T51" fmla="*/ 12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6" h="172">
                  <a:moveTo>
                    <a:pt x="122" y="107"/>
                  </a:moveTo>
                  <a:cubicBezTo>
                    <a:pt x="122" y="91"/>
                    <a:pt x="122" y="91"/>
                    <a:pt x="122" y="91"/>
                  </a:cubicBezTo>
                  <a:cubicBezTo>
                    <a:pt x="110" y="88"/>
                    <a:pt x="94" y="84"/>
                    <a:pt x="74" y="84"/>
                  </a:cubicBezTo>
                  <a:cubicBezTo>
                    <a:pt x="43" y="84"/>
                    <a:pt x="25" y="98"/>
                    <a:pt x="25" y="118"/>
                  </a:cubicBezTo>
                  <a:cubicBezTo>
                    <a:pt x="25" y="119"/>
                    <a:pt x="25" y="119"/>
                    <a:pt x="25" y="119"/>
                  </a:cubicBezTo>
                  <a:cubicBezTo>
                    <a:pt x="25" y="140"/>
                    <a:pt x="45" y="152"/>
                    <a:pt x="67" y="152"/>
                  </a:cubicBezTo>
                  <a:cubicBezTo>
                    <a:pt x="97" y="152"/>
                    <a:pt x="122" y="133"/>
                    <a:pt x="122" y="107"/>
                  </a:cubicBezTo>
                  <a:moveTo>
                    <a:pt x="0" y="120"/>
                  </a:moveTo>
                  <a:cubicBezTo>
                    <a:pt x="0" y="119"/>
                    <a:pt x="0" y="119"/>
                    <a:pt x="0" y="119"/>
                  </a:cubicBezTo>
                  <a:cubicBezTo>
                    <a:pt x="0" y="85"/>
                    <a:pt x="29" y="66"/>
                    <a:pt x="71" y="66"/>
                  </a:cubicBezTo>
                  <a:cubicBezTo>
                    <a:pt x="92" y="66"/>
                    <a:pt x="107" y="69"/>
                    <a:pt x="122" y="73"/>
                  </a:cubicBezTo>
                  <a:cubicBezTo>
                    <a:pt x="122" y="67"/>
                    <a:pt x="122" y="67"/>
                    <a:pt x="122" y="67"/>
                  </a:cubicBezTo>
                  <a:cubicBezTo>
                    <a:pt x="122" y="37"/>
                    <a:pt x="104" y="22"/>
                    <a:pt x="73" y="22"/>
                  </a:cubicBezTo>
                  <a:cubicBezTo>
                    <a:pt x="56" y="22"/>
                    <a:pt x="46" y="24"/>
                    <a:pt x="34" y="30"/>
                  </a:cubicBezTo>
                  <a:cubicBezTo>
                    <a:pt x="33" y="30"/>
                    <a:pt x="31" y="31"/>
                    <a:pt x="30" y="31"/>
                  </a:cubicBezTo>
                  <a:cubicBezTo>
                    <a:pt x="24" y="31"/>
                    <a:pt x="19" y="26"/>
                    <a:pt x="19" y="20"/>
                  </a:cubicBezTo>
                  <a:cubicBezTo>
                    <a:pt x="19" y="15"/>
                    <a:pt x="21" y="12"/>
                    <a:pt x="26" y="10"/>
                  </a:cubicBezTo>
                  <a:cubicBezTo>
                    <a:pt x="42" y="3"/>
                    <a:pt x="54" y="0"/>
                    <a:pt x="75" y="0"/>
                  </a:cubicBezTo>
                  <a:cubicBezTo>
                    <a:pt x="99" y="0"/>
                    <a:pt x="117" y="6"/>
                    <a:pt x="129" y="19"/>
                  </a:cubicBezTo>
                  <a:cubicBezTo>
                    <a:pt x="140" y="30"/>
                    <a:pt x="146" y="46"/>
                    <a:pt x="146" y="67"/>
                  </a:cubicBezTo>
                  <a:cubicBezTo>
                    <a:pt x="146" y="158"/>
                    <a:pt x="146" y="158"/>
                    <a:pt x="146" y="158"/>
                  </a:cubicBezTo>
                  <a:cubicBezTo>
                    <a:pt x="146" y="165"/>
                    <a:pt x="141" y="170"/>
                    <a:pt x="134" y="170"/>
                  </a:cubicBezTo>
                  <a:cubicBezTo>
                    <a:pt x="127" y="170"/>
                    <a:pt x="122" y="165"/>
                    <a:pt x="122" y="159"/>
                  </a:cubicBezTo>
                  <a:cubicBezTo>
                    <a:pt x="122" y="143"/>
                    <a:pt x="122" y="143"/>
                    <a:pt x="122" y="143"/>
                  </a:cubicBezTo>
                  <a:cubicBezTo>
                    <a:pt x="111" y="158"/>
                    <a:pt x="91" y="172"/>
                    <a:pt x="62" y="172"/>
                  </a:cubicBezTo>
                  <a:cubicBezTo>
                    <a:pt x="32" y="172"/>
                    <a:pt x="0" y="154"/>
                    <a:pt x="0" y="120"/>
                  </a:cubicBezTo>
                </a:path>
              </a:pathLst>
            </a:custGeom>
            <a:solidFill>
              <a:srgbClr val="71707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72" name="Freeform 10">
              <a:extLst>
                <a:ext uri="{FF2B5EF4-FFF2-40B4-BE49-F238E27FC236}">
                  <a16:creationId xmlns:a16="http://schemas.microsoft.com/office/drawing/2014/main" id="{ADFCC155-955A-44B0-9432-CA6DC3C15253}"/>
                </a:ext>
              </a:extLst>
            </p:cNvPr>
            <p:cNvSpPr>
              <a:spLocks/>
            </p:cNvSpPr>
            <p:nvPr userDrawn="1"/>
          </p:nvSpPr>
          <p:spPr bwMode="black">
            <a:xfrm>
              <a:off x="-84138" y="5622925"/>
              <a:ext cx="1635125" cy="682625"/>
            </a:xfrm>
            <a:custGeom>
              <a:avLst/>
              <a:gdLst>
                <a:gd name="T0" fmla="*/ 49 w 435"/>
                <a:gd name="T1" fmla="*/ 18 h 179"/>
                <a:gd name="T2" fmla="*/ 17 w 435"/>
                <a:gd name="T3" fmla="*/ 6 h 179"/>
                <a:gd name="T4" fmla="*/ 6 w 435"/>
                <a:gd name="T5" fmla="*/ 37 h 179"/>
                <a:gd name="T6" fmla="*/ 58 w 435"/>
                <a:gd name="T7" fmla="*/ 152 h 179"/>
                <a:gd name="T8" fmla="*/ 92 w 435"/>
                <a:gd name="T9" fmla="*/ 179 h 179"/>
                <a:gd name="T10" fmla="*/ 125 w 435"/>
                <a:gd name="T11" fmla="*/ 152 h 179"/>
                <a:gd name="T12" fmla="*/ 171 w 435"/>
                <a:gd name="T13" fmla="*/ 51 h 179"/>
                <a:gd name="T14" fmla="*/ 178 w 435"/>
                <a:gd name="T15" fmla="*/ 46 h 179"/>
                <a:gd name="T16" fmla="*/ 185 w 435"/>
                <a:gd name="T17" fmla="*/ 54 h 179"/>
                <a:gd name="T18" fmla="*/ 185 w 435"/>
                <a:gd name="T19" fmla="*/ 151 h 179"/>
                <a:gd name="T20" fmla="*/ 209 w 435"/>
                <a:gd name="T21" fmla="*/ 179 h 179"/>
                <a:gd name="T22" fmla="*/ 234 w 435"/>
                <a:gd name="T23" fmla="*/ 151 h 179"/>
                <a:gd name="T24" fmla="*/ 234 w 435"/>
                <a:gd name="T25" fmla="*/ 72 h 179"/>
                <a:gd name="T26" fmla="*/ 260 w 435"/>
                <a:gd name="T27" fmla="*/ 46 h 179"/>
                <a:gd name="T28" fmla="*/ 285 w 435"/>
                <a:gd name="T29" fmla="*/ 72 h 179"/>
                <a:gd name="T30" fmla="*/ 285 w 435"/>
                <a:gd name="T31" fmla="*/ 151 h 179"/>
                <a:gd name="T32" fmla="*/ 310 w 435"/>
                <a:gd name="T33" fmla="*/ 179 h 179"/>
                <a:gd name="T34" fmla="*/ 334 w 435"/>
                <a:gd name="T35" fmla="*/ 151 h 179"/>
                <a:gd name="T36" fmla="*/ 334 w 435"/>
                <a:gd name="T37" fmla="*/ 72 h 179"/>
                <a:gd name="T38" fmla="*/ 360 w 435"/>
                <a:gd name="T39" fmla="*/ 46 h 179"/>
                <a:gd name="T40" fmla="*/ 385 w 435"/>
                <a:gd name="T41" fmla="*/ 72 h 179"/>
                <a:gd name="T42" fmla="*/ 385 w 435"/>
                <a:gd name="T43" fmla="*/ 151 h 179"/>
                <a:gd name="T44" fmla="*/ 410 w 435"/>
                <a:gd name="T45" fmla="*/ 179 h 179"/>
                <a:gd name="T46" fmla="*/ 435 w 435"/>
                <a:gd name="T47" fmla="*/ 151 h 179"/>
                <a:gd name="T48" fmla="*/ 435 w 435"/>
                <a:gd name="T49" fmla="*/ 61 h 179"/>
                <a:gd name="T50" fmla="*/ 375 w 435"/>
                <a:gd name="T51" fmla="*/ 4 h 179"/>
                <a:gd name="T52" fmla="*/ 323 w 435"/>
                <a:gd name="T53" fmla="*/ 26 h 179"/>
                <a:gd name="T54" fmla="*/ 272 w 435"/>
                <a:gd name="T55" fmla="*/ 4 h 179"/>
                <a:gd name="T56" fmla="*/ 223 w 435"/>
                <a:gd name="T57" fmla="*/ 26 h 179"/>
                <a:gd name="T58" fmla="*/ 178 w 435"/>
                <a:gd name="T59" fmla="*/ 4 h 179"/>
                <a:gd name="T60" fmla="*/ 125 w 435"/>
                <a:gd name="T61" fmla="*/ 40 h 179"/>
                <a:gd name="T62" fmla="*/ 92 w 435"/>
                <a:gd name="T63" fmla="*/ 119 h 179"/>
                <a:gd name="T64" fmla="*/ 49 w 435"/>
                <a:gd name="T65" fmla="*/ 18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35" h="179">
                  <a:moveTo>
                    <a:pt x="49" y="18"/>
                  </a:moveTo>
                  <a:cubicBezTo>
                    <a:pt x="43" y="6"/>
                    <a:pt x="30" y="0"/>
                    <a:pt x="17" y="6"/>
                  </a:cubicBezTo>
                  <a:cubicBezTo>
                    <a:pt x="5" y="12"/>
                    <a:pt x="0" y="25"/>
                    <a:pt x="6" y="37"/>
                  </a:cubicBezTo>
                  <a:cubicBezTo>
                    <a:pt x="58" y="152"/>
                    <a:pt x="58" y="152"/>
                    <a:pt x="58" y="152"/>
                  </a:cubicBezTo>
                  <a:cubicBezTo>
                    <a:pt x="67" y="169"/>
                    <a:pt x="75" y="179"/>
                    <a:pt x="92" y="179"/>
                  </a:cubicBezTo>
                  <a:cubicBezTo>
                    <a:pt x="109" y="179"/>
                    <a:pt x="117" y="169"/>
                    <a:pt x="125" y="152"/>
                  </a:cubicBezTo>
                  <a:cubicBezTo>
                    <a:pt x="125" y="152"/>
                    <a:pt x="171" y="52"/>
                    <a:pt x="171" y="51"/>
                  </a:cubicBezTo>
                  <a:cubicBezTo>
                    <a:pt x="172" y="50"/>
                    <a:pt x="173" y="46"/>
                    <a:pt x="178" y="46"/>
                  </a:cubicBezTo>
                  <a:cubicBezTo>
                    <a:pt x="182" y="47"/>
                    <a:pt x="185" y="50"/>
                    <a:pt x="185" y="54"/>
                  </a:cubicBezTo>
                  <a:cubicBezTo>
                    <a:pt x="185" y="151"/>
                    <a:pt x="185" y="151"/>
                    <a:pt x="185" y="151"/>
                  </a:cubicBezTo>
                  <a:cubicBezTo>
                    <a:pt x="185" y="166"/>
                    <a:pt x="193" y="179"/>
                    <a:pt x="209" y="179"/>
                  </a:cubicBezTo>
                  <a:cubicBezTo>
                    <a:pt x="225" y="179"/>
                    <a:pt x="234" y="166"/>
                    <a:pt x="234" y="151"/>
                  </a:cubicBezTo>
                  <a:cubicBezTo>
                    <a:pt x="234" y="72"/>
                    <a:pt x="234" y="72"/>
                    <a:pt x="234" y="72"/>
                  </a:cubicBezTo>
                  <a:cubicBezTo>
                    <a:pt x="234" y="56"/>
                    <a:pt x="245" y="46"/>
                    <a:pt x="260" y="46"/>
                  </a:cubicBezTo>
                  <a:cubicBezTo>
                    <a:pt x="275" y="46"/>
                    <a:pt x="285" y="57"/>
                    <a:pt x="285" y="72"/>
                  </a:cubicBezTo>
                  <a:cubicBezTo>
                    <a:pt x="285" y="151"/>
                    <a:pt x="285" y="151"/>
                    <a:pt x="285" y="151"/>
                  </a:cubicBezTo>
                  <a:cubicBezTo>
                    <a:pt x="285" y="166"/>
                    <a:pt x="294" y="179"/>
                    <a:pt x="310" y="179"/>
                  </a:cubicBezTo>
                  <a:cubicBezTo>
                    <a:pt x="326" y="179"/>
                    <a:pt x="334" y="166"/>
                    <a:pt x="334" y="151"/>
                  </a:cubicBezTo>
                  <a:cubicBezTo>
                    <a:pt x="334" y="72"/>
                    <a:pt x="334" y="72"/>
                    <a:pt x="334" y="72"/>
                  </a:cubicBezTo>
                  <a:cubicBezTo>
                    <a:pt x="334" y="56"/>
                    <a:pt x="345" y="46"/>
                    <a:pt x="360" y="46"/>
                  </a:cubicBezTo>
                  <a:cubicBezTo>
                    <a:pt x="375" y="46"/>
                    <a:pt x="385" y="57"/>
                    <a:pt x="385" y="72"/>
                  </a:cubicBezTo>
                  <a:cubicBezTo>
                    <a:pt x="385" y="151"/>
                    <a:pt x="385" y="151"/>
                    <a:pt x="385" y="151"/>
                  </a:cubicBezTo>
                  <a:cubicBezTo>
                    <a:pt x="385" y="166"/>
                    <a:pt x="394" y="179"/>
                    <a:pt x="410" y="179"/>
                  </a:cubicBezTo>
                  <a:cubicBezTo>
                    <a:pt x="426" y="179"/>
                    <a:pt x="435" y="166"/>
                    <a:pt x="435" y="151"/>
                  </a:cubicBezTo>
                  <a:cubicBezTo>
                    <a:pt x="435" y="61"/>
                    <a:pt x="435" y="61"/>
                    <a:pt x="435" y="61"/>
                  </a:cubicBezTo>
                  <a:cubicBezTo>
                    <a:pt x="435" y="27"/>
                    <a:pt x="408" y="4"/>
                    <a:pt x="375" y="4"/>
                  </a:cubicBezTo>
                  <a:cubicBezTo>
                    <a:pt x="343" y="4"/>
                    <a:pt x="323" y="26"/>
                    <a:pt x="323" y="26"/>
                  </a:cubicBezTo>
                  <a:cubicBezTo>
                    <a:pt x="312" y="12"/>
                    <a:pt x="297" y="4"/>
                    <a:pt x="272" y="4"/>
                  </a:cubicBezTo>
                  <a:cubicBezTo>
                    <a:pt x="246" y="4"/>
                    <a:pt x="223" y="26"/>
                    <a:pt x="223" y="26"/>
                  </a:cubicBezTo>
                  <a:cubicBezTo>
                    <a:pt x="212" y="12"/>
                    <a:pt x="194" y="4"/>
                    <a:pt x="178" y="4"/>
                  </a:cubicBezTo>
                  <a:cubicBezTo>
                    <a:pt x="155" y="4"/>
                    <a:pt x="136" y="14"/>
                    <a:pt x="125" y="40"/>
                  </a:cubicBezTo>
                  <a:cubicBezTo>
                    <a:pt x="92" y="119"/>
                    <a:pt x="92" y="119"/>
                    <a:pt x="92" y="119"/>
                  </a:cubicBezTo>
                  <a:lnTo>
                    <a:pt x="49" y="18"/>
                  </a:lnTo>
                  <a:close/>
                </a:path>
              </a:pathLst>
            </a:custGeom>
            <a:solidFill>
              <a:srgbClr val="71707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73" name="Freeform 11">
              <a:extLst>
                <a:ext uri="{FF2B5EF4-FFF2-40B4-BE49-F238E27FC236}">
                  <a16:creationId xmlns:a16="http://schemas.microsoft.com/office/drawing/2014/main" id="{5B4316E4-B109-42D8-B12A-FBD6286C9C74}"/>
                </a:ext>
              </a:extLst>
            </p:cNvPr>
            <p:cNvSpPr>
              <a:spLocks noEditPoints="1"/>
            </p:cNvSpPr>
            <p:nvPr userDrawn="1"/>
          </p:nvSpPr>
          <p:spPr bwMode="black">
            <a:xfrm>
              <a:off x="4097338" y="5649913"/>
              <a:ext cx="149225" cy="157163"/>
            </a:xfrm>
            <a:custGeom>
              <a:avLst/>
              <a:gdLst>
                <a:gd name="T0" fmla="*/ 37 w 40"/>
                <a:gd name="T1" fmla="*/ 20 h 41"/>
                <a:gd name="T2" fmla="*/ 37 w 40"/>
                <a:gd name="T3" fmla="*/ 20 h 41"/>
                <a:gd name="T4" fmla="*/ 20 w 40"/>
                <a:gd name="T5" fmla="*/ 4 h 41"/>
                <a:gd name="T6" fmla="*/ 3 w 40"/>
                <a:gd name="T7" fmla="*/ 20 h 41"/>
                <a:gd name="T8" fmla="*/ 3 w 40"/>
                <a:gd name="T9" fmla="*/ 21 h 41"/>
                <a:gd name="T10" fmla="*/ 20 w 40"/>
                <a:gd name="T11" fmla="*/ 37 h 41"/>
                <a:gd name="T12" fmla="*/ 37 w 40"/>
                <a:gd name="T13" fmla="*/ 20 h 41"/>
                <a:gd name="T14" fmla="*/ 0 w 40"/>
                <a:gd name="T15" fmla="*/ 21 h 41"/>
                <a:gd name="T16" fmla="*/ 0 w 40"/>
                <a:gd name="T17" fmla="*/ 20 h 41"/>
                <a:gd name="T18" fmla="*/ 20 w 40"/>
                <a:gd name="T19" fmla="*/ 0 h 41"/>
                <a:gd name="T20" fmla="*/ 40 w 40"/>
                <a:gd name="T21" fmla="*/ 20 h 41"/>
                <a:gd name="T22" fmla="*/ 40 w 40"/>
                <a:gd name="T23" fmla="*/ 20 h 41"/>
                <a:gd name="T24" fmla="*/ 20 w 40"/>
                <a:gd name="T25" fmla="*/ 41 h 41"/>
                <a:gd name="T26" fmla="*/ 0 w 40"/>
                <a:gd name="T27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41">
                  <a:moveTo>
                    <a:pt x="37" y="20"/>
                  </a:moveTo>
                  <a:cubicBezTo>
                    <a:pt x="37" y="20"/>
                    <a:pt x="37" y="20"/>
                    <a:pt x="37" y="20"/>
                  </a:cubicBezTo>
                  <a:cubicBezTo>
                    <a:pt x="37" y="11"/>
                    <a:pt x="29" y="4"/>
                    <a:pt x="20" y="4"/>
                  </a:cubicBezTo>
                  <a:cubicBezTo>
                    <a:pt x="11" y="4"/>
                    <a:pt x="3" y="11"/>
                    <a:pt x="3" y="20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30"/>
                    <a:pt x="11" y="37"/>
                    <a:pt x="20" y="37"/>
                  </a:cubicBezTo>
                  <a:cubicBezTo>
                    <a:pt x="29" y="37"/>
                    <a:pt x="37" y="30"/>
                    <a:pt x="37" y="20"/>
                  </a:cubicBezTo>
                  <a:moveTo>
                    <a:pt x="0" y="21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32"/>
                    <a:pt x="31" y="41"/>
                    <a:pt x="20" y="41"/>
                  </a:cubicBezTo>
                  <a:cubicBezTo>
                    <a:pt x="8" y="41"/>
                    <a:pt x="0" y="32"/>
                    <a:pt x="0" y="21"/>
                  </a:cubicBezTo>
                </a:path>
              </a:pathLst>
            </a:custGeom>
            <a:solidFill>
              <a:srgbClr val="71707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74" name="Freeform 12">
              <a:extLst>
                <a:ext uri="{FF2B5EF4-FFF2-40B4-BE49-F238E27FC236}">
                  <a16:creationId xmlns:a16="http://schemas.microsoft.com/office/drawing/2014/main" id="{A3D32D1A-08E0-4BFC-A3E0-CB5C3BB04F65}"/>
                </a:ext>
              </a:extLst>
            </p:cNvPr>
            <p:cNvSpPr>
              <a:spLocks noEditPoints="1"/>
            </p:cNvSpPr>
            <p:nvPr userDrawn="1"/>
          </p:nvSpPr>
          <p:spPr bwMode="black">
            <a:xfrm>
              <a:off x="4141788" y="5688013"/>
              <a:ext cx="63500" cy="76200"/>
            </a:xfrm>
            <a:custGeom>
              <a:avLst/>
              <a:gdLst>
                <a:gd name="T0" fmla="*/ 9 w 17"/>
                <a:gd name="T1" fmla="*/ 10 h 20"/>
                <a:gd name="T2" fmla="*/ 12 w 17"/>
                <a:gd name="T3" fmla="*/ 7 h 20"/>
                <a:gd name="T4" fmla="*/ 12 w 17"/>
                <a:gd name="T5" fmla="*/ 7 h 20"/>
                <a:gd name="T6" fmla="*/ 9 w 17"/>
                <a:gd name="T7" fmla="*/ 4 h 20"/>
                <a:gd name="T8" fmla="*/ 5 w 17"/>
                <a:gd name="T9" fmla="*/ 4 h 20"/>
                <a:gd name="T10" fmla="*/ 5 w 17"/>
                <a:gd name="T11" fmla="*/ 10 h 20"/>
                <a:gd name="T12" fmla="*/ 9 w 17"/>
                <a:gd name="T13" fmla="*/ 10 h 20"/>
                <a:gd name="T14" fmla="*/ 0 w 17"/>
                <a:gd name="T15" fmla="*/ 2 h 20"/>
                <a:gd name="T16" fmla="*/ 2 w 17"/>
                <a:gd name="T17" fmla="*/ 0 h 20"/>
                <a:gd name="T18" fmla="*/ 9 w 17"/>
                <a:gd name="T19" fmla="*/ 0 h 20"/>
                <a:gd name="T20" fmla="*/ 15 w 17"/>
                <a:gd name="T21" fmla="*/ 2 h 20"/>
                <a:gd name="T22" fmla="*/ 17 w 17"/>
                <a:gd name="T23" fmla="*/ 7 h 20"/>
                <a:gd name="T24" fmla="*/ 17 w 17"/>
                <a:gd name="T25" fmla="*/ 7 h 20"/>
                <a:gd name="T26" fmla="*/ 13 w 17"/>
                <a:gd name="T27" fmla="*/ 13 h 20"/>
                <a:gd name="T28" fmla="*/ 16 w 17"/>
                <a:gd name="T29" fmla="*/ 17 h 20"/>
                <a:gd name="T30" fmla="*/ 16 w 17"/>
                <a:gd name="T31" fmla="*/ 18 h 20"/>
                <a:gd name="T32" fmla="*/ 14 w 17"/>
                <a:gd name="T33" fmla="*/ 20 h 20"/>
                <a:gd name="T34" fmla="*/ 12 w 17"/>
                <a:gd name="T35" fmla="*/ 19 h 20"/>
                <a:gd name="T36" fmla="*/ 8 w 17"/>
                <a:gd name="T37" fmla="*/ 14 h 20"/>
                <a:gd name="T38" fmla="*/ 5 w 17"/>
                <a:gd name="T39" fmla="*/ 14 h 20"/>
                <a:gd name="T40" fmla="*/ 5 w 17"/>
                <a:gd name="T41" fmla="*/ 18 h 20"/>
                <a:gd name="T42" fmla="*/ 2 w 17"/>
                <a:gd name="T43" fmla="*/ 20 h 20"/>
                <a:gd name="T44" fmla="*/ 0 w 17"/>
                <a:gd name="T45" fmla="*/ 18 h 20"/>
                <a:gd name="T46" fmla="*/ 0 w 17"/>
                <a:gd name="T47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" h="20">
                  <a:moveTo>
                    <a:pt x="9" y="10"/>
                  </a:moveTo>
                  <a:cubicBezTo>
                    <a:pt x="11" y="10"/>
                    <a:pt x="12" y="9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5"/>
                    <a:pt x="11" y="4"/>
                    <a:pt x="9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10"/>
                    <a:pt x="5" y="10"/>
                    <a:pt x="5" y="10"/>
                  </a:cubicBezTo>
                  <a:lnTo>
                    <a:pt x="9" y="10"/>
                  </a:lnTo>
                  <a:close/>
                  <a:moveTo>
                    <a:pt x="0" y="2"/>
                  </a:moveTo>
                  <a:cubicBezTo>
                    <a:pt x="0" y="1"/>
                    <a:pt x="1" y="0"/>
                    <a:pt x="2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4" y="1"/>
                    <a:pt x="15" y="2"/>
                  </a:cubicBezTo>
                  <a:cubicBezTo>
                    <a:pt x="16" y="3"/>
                    <a:pt x="17" y="5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10"/>
                    <a:pt x="15" y="12"/>
                    <a:pt x="13" y="13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8"/>
                    <a:pt x="16" y="18"/>
                  </a:cubicBezTo>
                  <a:cubicBezTo>
                    <a:pt x="16" y="19"/>
                    <a:pt x="15" y="20"/>
                    <a:pt x="14" y="20"/>
                  </a:cubicBezTo>
                  <a:cubicBezTo>
                    <a:pt x="13" y="20"/>
                    <a:pt x="13" y="20"/>
                    <a:pt x="12" y="19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9"/>
                    <a:pt x="4" y="20"/>
                    <a:pt x="2" y="20"/>
                  </a:cubicBezTo>
                  <a:cubicBezTo>
                    <a:pt x="1" y="20"/>
                    <a:pt x="0" y="19"/>
                    <a:pt x="0" y="18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71707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3E46B5F2-170B-43F3-865D-92F5CD3F3546}"/>
              </a:ext>
            </a:extLst>
          </p:cNvPr>
          <p:cNvSpPr txBox="1"/>
          <p:nvPr userDrawn="1"/>
        </p:nvSpPr>
        <p:spPr bwMode="white">
          <a:xfrm>
            <a:off x="11490941" y="6388099"/>
            <a:ext cx="437990" cy="3651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r">
              <a:lnSpc>
                <a:spcPct val="90000"/>
              </a:lnSpc>
            </a:pPr>
            <a:fld id="{7A51DB15-7364-4F0B-A3A0-1309F8830053}" type="slidenum">
              <a:rPr lang="en-US" sz="800" b="0" i="0" smtClean="0">
                <a:solidFill>
                  <a:schemeClr val="bg1"/>
                </a:solidFill>
                <a:latin typeface="Calibri" panose="020F0502020204030204" pitchFamily="34" charset="0"/>
              </a:rPr>
              <a:pPr algn="r">
                <a:lnSpc>
                  <a:spcPct val="90000"/>
                </a:lnSpc>
              </a:pPr>
              <a:t>‹#›</a:t>
            </a:fld>
            <a:endParaRPr lang="en-US" b="0" i="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9652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ont Che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EA75217-7D87-4C71-8F80-833477FCB149}"/>
              </a:ext>
            </a:extLst>
          </p:cNvPr>
          <p:cNvSpPr/>
          <p:nvPr/>
        </p:nvSpPr>
        <p:spPr bwMode="hidden">
          <a:xfrm>
            <a:off x="0" y="0"/>
            <a:ext cx="12188825" cy="6858000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0" i="0" dirty="0">
              <a:latin typeface="Calibri" panose="020F0502020204030204" pitchFamily="34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49AC7DF-BFC1-4044-BB52-C9946AD8A327}"/>
              </a:ext>
            </a:extLst>
          </p:cNvPr>
          <p:cNvSpPr txBox="1">
            <a:spLocks/>
          </p:cNvSpPr>
          <p:nvPr userDrawn="1"/>
        </p:nvSpPr>
        <p:spPr>
          <a:xfrm>
            <a:off x="564569" y="366687"/>
            <a:ext cx="11001004" cy="706118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0" kern="12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5000" b="0" i="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3C12014-9EC5-4F8C-BD3D-B60E85EC9FFD}"/>
              </a:ext>
            </a:extLst>
          </p:cNvPr>
          <p:cNvSpPr txBox="1"/>
          <p:nvPr userDrawn="1"/>
        </p:nvSpPr>
        <p:spPr>
          <a:xfrm>
            <a:off x="620895" y="3906060"/>
            <a:ext cx="10962687" cy="238079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30000"/>
              </a:lnSpc>
            </a:pPr>
            <a:r>
              <a:rPr lang="en-US" sz="1800" b="0" i="0" dirty="0">
                <a:solidFill>
                  <a:schemeClr val="bg1"/>
                </a:solidFill>
                <a:latin typeface="Calibri" panose="020F0502020204030204" pitchFamily="34" charset="0"/>
              </a:rPr>
              <a:t>If yes, you are good to go!</a:t>
            </a:r>
          </a:p>
          <a:p>
            <a:pPr>
              <a:lnSpc>
                <a:spcPct val="130000"/>
              </a:lnSpc>
            </a:pPr>
            <a:r>
              <a:rPr lang="en-US" sz="1800" b="0" i="0" dirty="0">
                <a:solidFill>
                  <a:schemeClr val="bg1"/>
                </a:solidFill>
                <a:latin typeface="Calibri" panose="020F0502020204030204" pitchFamily="34" charset="0"/>
              </a:rPr>
              <a:t>If the answer is no, you do not have the Metropolis font installed.</a:t>
            </a:r>
          </a:p>
          <a:p>
            <a:pPr>
              <a:lnSpc>
                <a:spcPct val="130000"/>
              </a:lnSpc>
            </a:pPr>
            <a:endParaRPr lang="en-US" sz="1800" b="0" i="0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0" i="0" dirty="0">
                <a:solidFill>
                  <a:schemeClr val="bg1"/>
                </a:solidFill>
                <a:latin typeface="Calibri" panose="020F0502020204030204" pitchFamily="34" charset="0"/>
              </a:rPr>
              <a:t>Click here to download the font: </a:t>
            </a:r>
            <a:r>
              <a:rPr lang="en-US" sz="1800" b="0" i="0" dirty="0">
                <a:solidFill>
                  <a:schemeClr val="tx2"/>
                </a:solidFill>
                <a:latin typeface="Calibri" panose="020F0502020204030204" pitchFamily="34" charset="0"/>
                <a:hlinkClick r:id="rId2"/>
              </a:rPr>
              <a:t>www.vmware.com/brand</a:t>
            </a:r>
            <a:r>
              <a:rPr lang="en-US" sz="1800" b="0" i="0" baseline="0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</a:p>
          <a:p>
            <a:pPr marL="400050" marR="0" lvl="0" indent="-227013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lang="en-US" b="0" i="0" strike="noStrike" baseline="0" dirty="0">
                <a:solidFill>
                  <a:schemeClr val="bg1"/>
                </a:solidFill>
                <a:latin typeface="Calibri" panose="020F0502020204030204" pitchFamily="34" charset="0"/>
              </a:rPr>
              <a:t>Log in with SSO and select the Brand Assets tab in the portal</a:t>
            </a:r>
          </a:p>
          <a:p>
            <a:pPr>
              <a:lnSpc>
                <a:spcPct val="130000"/>
              </a:lnSpc>
            </a:pPr>
            <a:r>
              <a:rPr lang="en-US" sz="1800" b="0" i="0" dirty="0">
                <a:solidFill>
                  <a:schemeClr val="bg1"/>
                </a:solidFill>
                <a:latin typeface="Calibri" panose="020F0502020204030204" pitchFamily="34" charset="0"/>
              </a:rPr>
              <a:t>Need more information on how to install fonts? </a:t>
            </a:r>
            <a:br>
              <a:rPr lang="en-US" sz="1800" b="0" i="0" dirty="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en-US" sz="1800" b="0" i="0" dirty="0">
                <a:solidFill>
                  <a:schemeClr val="bg1"/>
                </a:solidFill>
                <a:latin typeface="Calibri" panose="020F0502020204030204" pitchFamily="34" charset="0"/>
              </a:rPr>
              <a:t>Refer to the quick-start section in the template guideline or contact Oasis.</a:t>
            </a:r>
          </a:p>
          <a:p>
            <a:pPr>
              <a:lnSpc>
                <a:spcPct val="130000"/>
              </a:lnSpc>
            </a:pPr>
            <a:r>
              <a:rPr lang="en-US" sz="1800" b="0" i="0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endParaRPr lang="en-US" sz="3200" b="0" i="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grpSp>
        <p:nvGrpSpPr>
          <p:cNvPr id="25" name="Group 4">
            <a:extLst>
              <a:ext uri="{FF2B5EF4-FFF2-40B4-BE49-F238E27FC236}">
                <a16:creationId xmlns:a16="http://schemas.microsoft.com/office/drawing/2014/main" id="{B78C1ED4-5F96-47A3-9C43-F6672F5A0A43}"/>
              </a:ext>
            </a:extLst>
          </p:cNvPr>
          <p:cNvGrpSpPr>
            <a:grpSpLocks noChangeAspect="1"/>
          </p:cNvGrpSpPr>
          <p:nvPr userDrawn="1"/>
        </p:nvGrpSpPr>
        <p:grpSpPr bwMode="black">
          <a:xfrm>
            <a:off x="620895" y="2249109"/>
            <a:ext cx="5115292" cy="542314"/>
            <a:chOff x="901" y="1857"/>
            <a:chExt cx="5716" cy="606"/>
          </a:xfrm>
          <a:solidFill>
            <a:schemeClr val="bg1"/>
          </a:solidFill>
        </p:grpSpPr>
        <p:sp>
          <p:nvSpPr>
            <p:cNvPr id="26" name="Freeform 5">
              <a:extLst>
                <a:ext uri="{FF2B5EF4-FFF2-40B4-BE49-F238E27FC236}">
                  <a16:creationId xmlns:a16="http://schemas.microsoft.com/office/drawing/2014/main" id="{6893F64C-5733-4A41-A4C0-08B9B0763432}"/>
                </a:ext>
              </a:extLst>
            </p:cNvPr>
            <p:cNvSpPr>
              <a:spLocks/>
            </p:cNvSpPr>
            <p:nvPr/>
          </p:nvSpPr>
          <p:spPr bwMode="black">
            <a:xfrm>
              <a:off x="901" y="1873"/>
              <a:ext cx="378" cy="472"/>
            </a:xfrm>
            <a:custGeom>
              <a:avLst/>
              <a:gdLst>
                <a:gd name="T0" fmla="*/ 162 w 378"/>
                <a:gd name="T1" fmla="*/ 51 h 472"/>
                <a:gd name="T2" fmla="*/ 0 w 378"/>
                <a:gd name="T3" fmla="*/ 51 h 472"/>
                <a:gd name="T4" fmla="*/ 0 w 378"/>
                <a:gd name="T5" fmla="*/ 0 h 472"/>
                <a:gd name="T6" fmla="*/ 378 w 378"/>
                <a:gd name="T7" fmla="*/ 0 h 472"/>
                <a:gd name="T8" fmla="*/ 378 w 378"/>
                <a:gd name="T9" fmla="*/ 51 h 472"/>
                <a:gd name="T10" fmla="*/ 217 w 378"/>
                <a:gd name="T11" fmla="*/ 51 h 472"/>
                <a:gd name="T12" fmla="*/ 217 w 378"/>
                <a:gd name="T13" fmla="*/ 472 h 472"/>
                <a:gd name="T14" fmla="*/ 162 w 378"/>
                <a:gd name="T15" fmla="*/ 472 h 472"/>
                <a:gd name="T16" fmla="*/ 162 w 378"/>
                <a:gd name="T17" fmla="*/ 51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8" h="472">
                  <a:moveTo>
                    <a:pt x="162" y="51"/>
                  </a:moveTo>
                  <a:lnTo>
                    <a:pt x="0" y="51"/>
                  </a:lnTo>
                  <a:lnTo>
                    <a:pt x="0" y="0"/>
                  </a:lnTo>
                  <a:lnTo>
                    <a:pt x="378" y="0"/>
                  </a:lnTo>
                  <a:lnTo>
                    <a:pt x="378" y="51"/>
                  </a:lnTo>
                  <a:lnTo>
                    <a:pt x="217" y="51"/>
                  </a:lnTo>
                  <a:lnTo>
                    <a:pt x="217" y="472"/>
                  </a:lnTo>
                  <a:lnTo>
                    <a:pt x="162" y="472"/>
                  </a:lnTo>
                  <a:lnTo>
                    <a:pt x="162" y="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dirty="0">
                <a:latin typeface="Calibri" panose="020F0502020204030204" pitchFamily="34" charset="0"/>
              </a:endParaRPr>
            </a:p>
          </p:txBody>
        </p:sp>
        <p:sp>
          <p:nvSpPr>
            <p:cNvPr id="27" name="Freeform 6">
              <a:extLst>
                <a:ext uri="{FF2B5EF4-FFF2-40B4-BE49-F238E27FC236}">
                  <a16:creationId xmlns:a16="http://schemas.microsoft.com/office/drawing/2014/main" id="{CD9B8C87-89AE-40B9-A968-988D8580FB80}"/>
                </a:ext>
              </a:extLst>
            </p:cNvPr>
            <p:cNvSpPr>
              <a:spLocks/>
            </p:cNvSpPr>
            <p:nvPr/>
          </p:nvSpPr>
          <p:spPr bwMode="black">
            <a:xfrm>
              <a:off x="1364" y="1865"/>
              <a:ext cx="307" cy="480"/>
            </a:xfrm>
            <a:custGeom>
              <a:avLst/>
              <a:gdLst>
                <a:gd name="T0" fmla="*/ 251 w 251"/>
                <a:gd name="T1" fmla="*/ 211 h 399"/>
                <a:gd name="T2" fmla="*/ 251 w 251"/>
                <a:gd name="T3" fmla="*/ 399 h 399"/>
                <a:gd name="T4" fmla="*/ 208 w 251"/>
                <a:gd name="T5" fmla="*/ 399 h 399"/>
                <a:gd name="T6" fmla="*/ 208 w 251"/>
                <a:gd name="T7" fmla="*/ 216 h 399"/>
                <a:gd name="T8" fmla="*/ 134 w 251"/>
                <a:gd name="T9" fmla="*/ 135 h 399"/>
                <a:gd name="T10" fmla="*/ 43 w 251"/>
                <a:gd name="T11" fmla="*/ 211 h 399"/>
                <a:gd name="T12" fmla="*/ 43 w 251"/>
                <a:gd name="T13" fmla="*/ 399 h 399"/>
                <a:gd name="T14" fmla="*/ 0 w 251"/>
                <a:gd name="T15" fmla="*/ 399 h 399"/>
                <a:gd name="T16" fmla="*/ 0 w 251"/>
                <a:gd name="T17" fmla="*/ 0 h 399"/>
                <a:gd name="T18" fmla="*/ 43 w 251"/>
                <a:gd name="T19" fmla="*/ 0 h 399"/>
                <a:gd name="T20" fmla="*/ 43 w 251"/>
                <a:gd name="T21" fmla="*/ 151 h 399"/>
                <a:gd name="T22" fmla="*/ 140 w 251"/>
                <a:gd name="T23" fmla="*/ 97 h 399"/>
                <a:gd name="T24" fmla="*/ 251 w 251"/>
                <a:gd name="T25" fmla="*/ 211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1" h="399">
                  <a:moveTo>
                    <a:pt x="251" y="211"/>
                  </a:moveTo>
                  <a:cubicBezTo>
                    <a:pt x="251" y="399"/>
                    <a:pt x="251" y="399"/>
                    <a:pt x="251" y="399"/>
                  </a:cubicBezTo>
                  <a:cubicBezTo>
                    <a:pt x="208" y="399"/>
                    <a:pt x="208" y="399"/>
                    <a:pt x="208" y="399"/>
                  </a:cubicBezTo>
                  <a:cubicBezTo>
                    <a:pt x="208" y="216"/>
                    <a:pt x="208" y="216"/>
                    <a:pt x="208" y="216"/>
                  </a:cubicBezTo>
                  <a:cubicBezTo>
                    <a:pt x="208" y="169"/>
                    <a:pt x="178" y="135"/>
                    <a:pt x="134" y="135"/>
                  </a:cubicBezTo>
                  <a:cubicBezTo>
                    <a:pt x="85" y="135"/>
                    <a:pt x="43" y="170"/>
                    <a:pt x="43" y="211"/>
                  </a:cubicBezTo>
                  <a:cubicBezTo>
                    <a:pt x="43" y="399"/>
                    <a:pt x="43" y="399"/>
                    <a:pt x="43" y="399"/>
                  </a:cubicBezTo>
                  <a:cubicBezTo>
                    <a:pt x="0" y="399"/>
                    <a:pt x="0" y="399"/>
                    <a:pt x="0" y="39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151"/>
                    <a:pt x="43" y="151"/>
                    <a:pt x="43" y="151"/>
                  </a:cubicBezTo>
                  <a:cubicBezTo>
                    <a:pt x="60" y="119"/>
                    <a:pt x="98" y="97"/>
                    <a:pt x="140" y="97"/>
                  </a:cubicBezTo>
                  <a:cubicBezTo>
                    <a:pt x="205" y="97"/>
                    <a:pt x="251" y="144"/>
                    <a:pt x="251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dirty="0">
                <a:latin typeface="Calibri" panose="020F0502020204030204" pitchFamily="34" charset="0"/>
              </a:endParaRPr>
            </a:p>
          </p:txBody>
        </p:sp>
        <p:sp>
          <p:nvSpPr>
            <p:cNvPr id="28" name="Freeform 7">
              <a:extLst>
                <a:ext uri="{FF2B5EF4-FFF2-40B4-BE49-F238E27FC236}">
                  <a16:creationId xmlns:a16="http://schemas.microsoft.com/office/drawing/2014/main" id="{002BD709-64FB-44DB-A81E-BCC570D9EA6B}"/>
                </a:ext>
              </a:extLst>
            </p:cNvPr>
            <p:cNvSpPr>
              <a:spLocks noEditPoints="1"/>
            </p:cNvSpPr>
            <p:nvPr/>
          </p:nvSpPr>
          <p:spPr bwMode="black">
            <a:xfrm>
              <a:off x="1767" y="1857"/>
              <a:ext cx="70" cy="488"/>
            </a:xfrm>
            <a:custGeom>
              <a:avLst/>
              <a:gdLst>
                <a:gd name="T0" fmla="*/ 0 w 57"/>
                <a:gd name="T1" fmla="*/ 28 h 406"/>
                <a:gd name="T2" fmla="*/ 29 w 57"/>
                <a:gd name="T3" fmla="*/ 0 h 406"/>
                <a:gd name="T4" fmla="*/ 57 w 57"/>
                <a:gd name="T5" fmla="*/ 28 h 406"/>
                <a:gd name="T6" fmla="*/ 29 w 57"/>
                <a:gd name="T7" fmla="*/ 57 h 406"/>
                <a:gd name="T8" fmla="*/ 0 w 57"/>
                <a:gd name="T9" fmla="*/ 28 h 406"/>
                <a:gd name="T10" fmla="*/ 7 w 57"/>
                <a:gd name="T11" fmla="*/ 110 h 406"/>
                <a:gd name="T12" fmla="*/ 50 w 57"/>
                <a:gd name="T13" fmla="*/ 110 h 406"/>
                <a:gd name="T14" fmla="*/ 50 w 57"/>
                <a:gd name="T15" fmla="*/ 406 h 406"/>
                <a:gd name="T16" fmla="*/ 7 w 57"/>
                <a:gd name="T17" fmla="*/ 406 h 406"/>
                <a:gd name="T18" fmla="*/ 7 w 57"/>
                <a:gd name="T19" fmla="*/ 110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406">
                  <a:moveTo>
                    <a:pt x="0" y="28"/>
                  </a:moveTo>
                  <a:cubicBezTo>
                    <a:pt x="0" y="13"/>
                    <a:pt x="13" y="0"/>
                    <a:pt x="29" y="0"/>
                  </a:cubicBezTo>
                  <a:cubicBezTo>
                    <a:pt x="44" y="0"/>
                    <a:pt x="57" y="13"/>
                    <a:pt x="57" y="28"/>
                  </a:cubicBezTo>
                  <a:cubicBezTo>
                    <a:pt x="57" y="44"/>
                    <a:pt x="44" y="57"/>
                    <a:pt x="29" y="57"/>
                  </a:cubicBezTo>
                  <a:cubicBezTo>
                    <a:pt x="13" y="57"/>
                    <a:pt x="0" y="44"/>
                    <a:pt x="0" y="28"/>
                  </a:cubicBezTo>
                  <a:close/>
                  <a:moveTo>
                    <a:pt x="7" y="110"/>
                  </a:moveTo>
                  <a:cubicBezTo>
                    <a:pt x="50" y="110"/>
                    <a:pt x="50" y="110"/>
                    <a:pt x="50" y="110"/>
                  </a:cubicBezTo>
                  <a:cubicBezTo>
                    <a:pt x="50" y="406"/>
                    <a:pt x="50" y="406"/>
                    <a:pt x="50" y="406"/>
                  </a:cubicBezTo>
                  <a:cubicBezTo>
                    <a:pt x="7" y="406"/>
                    <a:pt x="7" y="406"/>
                    <a:pt x="7" y="406"/>
                  </a:cubicBezTo>
                  <a:lnTo>
                    <a:pt x="7" y="1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dirty="0">
                <a:latin typeface="Calibri" panose="020F0502020204030204" pitchFamily="34" charset="0"/>
              </a:endParaRPr>
            </a:p>
          </p:txBody>
        </p:sp>
        <p:sp>
          <p:nvSpPr>
            <p:cNvPr id="29" name="Freeform 8">
              <a:extLst>
                <a:ext uri="{FF2B5EF4-FFF2-40B4-BE49-F238E27FC236}">
                  <a16:creationId xmlns:a16="http://schemas.microsoft.com/office/drawing/2014/main" id="{926C9A2F-AD42-40CE-AD48-16ED2F5E2C23}"/>
                </a:ext>
              </a:extLst>
            </p:cNvPr>
            <p:cNvSpPr>
              <a:spLocks/>
            </p:cNvSpPr>
            <p:nvPr/>
          </p:nvSpPr>
          <p:spPr bwMode="black">
            <a:xfrm>
              <a:off x="1912" y="1982"/>
              <a:ext cx="281" cy="370"/>
            </a:xfrm>
            <a:custGeom>
              <a:avLst/>
              <a:gdLst>
                <a:gd name="T0" fmla="*/ 0 w 230"/>
                <a:gd name="T1" fmla="*/ 264 h 308"/>
                <a:gd name="T2" fmla="*/ 23 w 230"/>
                <a:gd name="T3" fmla="*/ 233 h 308"/>
                <a:gd name="T4" fmla="*/ 122 w 230"/>
                <a:gd name="T5" fmla="*/ 270 h 308"/>
                <a:gd name="T6" fmla="*/ 188 w 230"/>
                <a:gd name="T7" fmla="*/ 224 h 308"/>
                <a:gd name="T8" fmla="*/ 113 w 230"/>
                <a:gd name="T9" fmla="*/ 170 h 308"/>
                <a:gd name="T10" fmla="*/ 15 w 230"/>
                <a:gd name="T11" fmla="*/ 86 h 308"/>
                <a:gd name="T12" fmla="*/ 118 w 230"/>
                <a:gd name="T13" fmla="*/ 0 h 308"/>
                <a:gd name="T14" fmla="*/ 223 w 230"/>
                <a:gd name="T15" fmla="*/ 33 h 308"/>
                <a:gd name="T16" fmla="*/ 203 w 230"/>
                <a:gd name="T17" fmla="*/ 66 h 308"/>
                <a:gd name="T18" fmla="*/ 118 w 230"/>
                <a:gd name="T19" fmla="*/ 38 h 308"/>
                <a:gd name="T20" fmla="*/ 57 w 230"/>
                <a:gd name="T21" fmla="*/ 81 h 308"/>
                <a:gd name="T22" fmla="*/ 134 w 230"/>
                <a:gd name="T23" fmla="*/ 133 h 308"/>
                <a:gd name="T24" fmla="*/ 230 w 230"/>
                <a:gd name="T25" fmla="*/ 219 h 308"/>
                <a:gd name="T26" fmla="*/ 122 w 230"/>
                <a:gd name="T27" fmla="*/ 308 h 308"/>
                <a:gd name="T28" fmla="*/ 0 w 230"/>
                <a:gd name="T29" fmla="*/ 26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0" h="308">
                  <a:moveTo>
                    <a:pt x="0" y="264"/>
                  </a:moveTo>
                  <a:cubicBezTo>
                    <a:pt x="23" y="233"/>
                    <a:pt x="23" y="233"/>
                    <a:pt x="23" y="233"/>
                  </a:cubicBezTo>
                  <a:cubicBezTo>
                    <a:pt x="56" y="258"/>
                    <a:pt x="90" y="270"/>
                    <a:pt x="122" y="270"/>
                  </a:cubicBezTo>
                  <a:cubicBezTo>
                    <a:pt x="161" y="270"/>
                    <a:pt x="188" y="252"/>
                    <a:pt x="188" y="224"/>
                  </a:cubicBezTo>
                  <a:cubicBezTo>
                    <a:pt x="188" y="192"/>
                    <a:pt x="153" y="182"/>
                    <a:pt x="113" y="170"/>
                  </a:cubicBezTo>
                  <a:cubicBezTo>
                    <a:pt x="42" y="150"/>
                    <a:pt x="15" y="129"/>
                    <a:pt x="15" y="86"/>
                  </a:cubicBezTo>
                  <a:cubicBezTo>
                    <a:pt x="15" y="33"/>
                    <a:pt x="59" y="0"/>
                    <a:pt x="118" y="0"/>
                  </a:cubicBezTo>
                  <a:cubicBezTo>
                    <a:pt x="154" y="0"/>
                    <a:pt x="192" y="12"/>
                    <a:pt x="223" y="33"/>
                  </a:cubicBezTo>
                  <a:cubicBezTo>
                    <a:pt x="203" y="66"/>
                    <a:pt x="203" y="66"/>
                    <a:pt x="203" y="66"/>
                  </a:cubicBezTo>
                  <a:cubicBezTo>
                    <a:pt x="173" y="47"/>
                    <a:pt x="144" y="38"/>
                    <a:pt x="118" y="38"/>
                  </a:cubicBezTo>
                  <a:cubicBezTo>
                    <a:pt x="85" y="38"/>
                    <a:pt x="57" y="53"/>
                    <a:pt x="57" y="81"/>
                  </a:cubicBezTo>
                  <a:cubicBezTo>
                    <a:pt x="57" y="107"/>
                    <a:pt x="79" y="115"/>
                    <a:pt x="134" y="133"/>
                  </a:cubicBezTo>
                  <a:cubicBezTo>
                    <a:pt x="181" y="147"/>
                    <a:pt x="230" y="163"/>
                    <a:pt x="230" y="219"/>
                  </a:cubicBezTo>
                  <a:cubicBezTo>
                    <a:pt x="230" y="274"/>
                    <a:pt x="184" y="308"/>
                    <a:pt x="122" y="308"/>
                  </a:cubicBezTo>
                  <a:cubicBezTo>
                    <a:pt x="81" y="308"/>
                    <a:pt x="36" y="293"/>
                    <a:pt x="0" y="2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dirty="0">
                <a:latin typeface="Calibri" panose="020F0502020204030204" pitchFamily="34" charset="0"/>
              </a:endParaRPr>
            </a:p>
          </p:txBody>
        </p:sp>
        <p:sp>
          <p:nvSpPr>
            <p:cNvPr id="30" name="Freeform 9">
              <a:extLst>
                <a:ext uri="{FF2B5EF4-FFF2-40B4-BE49-F238E27FC236}">
                  <a16:creationId xmlns:a16="http://schemas.microsoft.com/office/drawing/2014/main" id="{AF6E45DA-A3A4-4FA3-9A95-1F83D1FA42C5}"/>
                </a:ext>
              </a:extLst>
            </p:cNvPr>
            <p:cNvSpPr>
              <a:spLocks noEditPoints="1"/>
            </p:cNvSpPr>
            <p:nvPr/>
          </p:nvSpPr>
          <p:spPr bwMode="black">
            <a:xfrm>
              <a:off x="2473" y="1857"/>
              <a:ext cx="70" cy="488"/>
            </a:xfrm>
            <a:custGeom>
              <a:avLst/>
              <a:gdLst>
                <a:gd name="T0" fmla="*/ 0 w 57"/>
                <a:gd name="T1" fmla="*/ 28 h 406"/>
                <a:gd name="T2" fmla="*/ 29 w 57"/>
                <a:gd name="T3" fmla="*/ 0 h 406"/>
                <a:gd name="T4" fmla="*/ 57 w 57"/>
                <a:gd name="T5" fmla="*/ 28 h 406"/>
                <a:gd name="T6" fmla="*/ 29 w 57"/>
                <a:gd name="T7" fmla="*/ 57 h 406"/>
                <a:gd name="T8" fmla="*/ 0 w 57"/>
                <a:gd name="T9" fmla="*/ 28 h 406"/>
                <a:gd name="T10" fmla="*/ 7 w 57"/>
                <a:gd name="T11" fmla="*/ 110 h 406"/>
                <a:gd name="T12" fmla="*/ 50 w 57"/>
                <a:gd name="T13" fmla="*/ 110 h 406"/>
                <a:gd name="T14" fmla="*/ 50 w 57"/>
                <a:gd name="T15" fmla="*/ 406 h 406"/>
                <a:gd name="T16" fmla="*/ 7 w 57"/>
                <a:gd name="T17" fmla="*/ 406 h 406"/>
                <a:gd name="T18" fmla="*/ 7 w 57"/>
                <a:gd name="T19" fmla="*/ 110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406">
                  <a:moveTo>
                    <a:pt x="0" y="28"/>
                  </a:moveTo>
                  <a:cubicBezTo>
                    <a:pt x="0" y="13"/>
                    <a:pt x="13" y="0"/>
                    <a:pt x="29" y="0"/>
                  </a:cubicBezTo>
                  <a:cubicBezTo>
                    <a:pt x="44" y="0"/>
                    <a:pt x="57" y="13"/>
                    <a:pt x="57" y="28"/>
                  </a:cubicBezTo>
                  <a:cubicBezTo>
                    <a:pt x="57" y="44"/>
                    <a:pt x="44" y="57"/>
                    <a:pt x="29" y="57"/>
                  </a:cubicBezTo>
                  <a:cubicBezTo>
                    <a:pt x="13" y="57"/>
                    <a:pt x="0" y="44"/>
                    <a:pt x="0" y="28"/>
                  </a:cubicBezTo>
                  <a:close/>
                  <a:moveTo>
                    <a:pt x="7" y="110"/>
                  </a:moveTo>
                  <a:cubicBezTo>
                    <a:pt x="50" y="110"/>
                    <a:pt x="50" y="110"/>
                    <a:pt x="50" y="110"/>
                  </a:cubicBezTo>
                  <a:cubicBezTo>
                    <a:pt x="50" y="406"/>
                    <a:pt x="50" y="406"/>
                    <a:pt x="50" y="406"/>
                  </a:cubicBezTo>
                  <a:cubicBezTo>
                    <a:pt x="7" y="406"/>
                    <a:pt x="7" y="406"/>
                    <a:pt x="7" y="406"/>
                  </a:cubicBezTo>
                  <a:lnTo>
                    <a:pt x="7" y="1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dirty="0">
                <a:latin typeface="Calibri" panose="020F0502020204030204" pitchFamily="34" charset="0"/>
              </a:endParaRPr>
            </a:p>
          </p:txBody>
        </p:sp>
        <p:sp>
          <p:nvSpPr>
            <p:cNvPr id="31" name="Freeform 10">
              <a:extLst>
                <a:ext uri="{FF2B5EF4-FFF2-40B4-BE49-F238E27FC236}">
                  <a16:creationId xmlns:a16="http://schemas.microsoft.com/office/drawing/2014/main" id="{0E9BB012-66AD-4575-AACA-AA4D8882A4B6}"/>
                </a:ext>
              </a:extLst>
            </p:cNvPr>
            <p:cNvSpPr>
              <a:spLocks/>
            </p:cNvSpPr>
            <p:nvPr/>
          </p:nvSpPr>
          <p:spPr bwMode="black">
            <a:xfrm>
              <a:off x="2617" y="1982"/>
              <a:ext cx="282" cy="370"/>
            </a:xfrm>
            <a:custGeom>
              <a:avLst/>
              <a:gdLst>
                <a:gd name="T0" fmla="*/ 0 w 230"/>
                <a:gd name="T1" fmla="*/ 264 h 308"/>
                <a:gd name="T2" fmla="*/ 23 w 230"/>
                <a:gd name="T3" fmla="*/ 233 h 308"/>
                <a:gd name="T4" fmla="*/ 122 w 230"/>
                <a:gd name="T5" fmla="*/ 270 h 308"/>
                <a:gd name="T6" fmla="*/ 188 w 230"/>
                <a:gd name="T7" fmla="*/ 224 h 308"/>
                <a:gd name="T8" fmla="*/ 113 w 230"/>
                <a:gd name="T9" fmla="*/ 170 h 308"/>
                <a:gd name="T10" fmla="*/ 15 w 230"/>
                <a:gd name="T11" fmla="*/ 86 h 308"/>
                <a:gd name="T12" fmla="*/ 118 w 230"/>
                <a:gd name="T13" fmla="*/ 0 h 308"/>
                <a:gd name="T14" fmla="*/ 224 w 230"/>
                <a:gd name="T15" fmla="*/ 33 h 308"/>
                <a:gd name="T16" fmla="*/ 203 w 230"/>
                <a:gd name="T17" fmla="*/ 66 h 308"/>
                <a:gd name="T18" fmla="*/ 118 w 230"/>
                <a:gd name="T19" fmla="*/ 38 h 308"/>
                <a:gd name="T20" fmla="*/ 57 w 230"/>
                <a:gd name="T21" fmla="*/ 81 h 308"/>
                <a:gd name="T22" fmla="*/ 134 w 230"/>
                <a:gd name="T23" fmla="*/ 133 h 308"/>
                <a:gd name="T24" fmla="*/ 230 w 230"/>
                <a:gd name="T25" fmla="*/ 219 h 308"/>
                <a:gd name="T26" fmla="*/ 122 w 230"/>
                <a:gd name="T27" fmla="*/ 308 h 308"/>
                <a:gd name="T28" fmla="*/ 0 w 230"/>
                <a:gd name="T29" fmla="*/ 26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0" h="308">
                  <a:moveTo>
                    <a:pt x="0" y="264"/>
                  </a:moveTo>
                  <a:cubicBezTo>
                    <a:pt x="23" y="233"/>
                    <a:pt x="23" y="233"/>
                    <a:pt x="23" y="233"/>
                  </a:cubicBezTo>
                  <a:cubicBezTo>
                    <a:pt x="56" y="258"/>
                    <a:pt x="90" y="270"/>
                    <a:pt x="122" y="270"/>
                  </a:cubicBezTo>
                  <a:cubicBezTo>
                    <a:pt x="161" y="270"/>
                    <a:pt x="188" y="252"/>
                    <a:pt x="188" y="224"/>
                  </a:cubicBezTo>
                  <a:cubicBezTo>
                    <a:pt x="188" y="192"/>
                    <a:pt x="153" y="182"/>
                    <a:pt x="113" y="170"/>
                  </a:cubicBezTo>
                  <a:cubicBezTo>
                    <a:pt x="42" y="150"/>
                    <a:pt x="15" y="129"/>
                    <a:pt x="15" y="86"/>
                  </a:cubicBezTo>
                  <a:cubicBezTo>
                    <a:pt x="15" y="33"/>
                    <a:pt x="59" y="0"/>
                    <a:pt x="118" y="0"/>
                  </a:cubicBezTo>
                  <a:cubicBezTo>
                    <a:pt x="154" y="0"/>
                    <a:pt x="192" y="12"/>
                    <a:pt x="224" y="33"/>
                  </a:cubicBezTo>
                  <a:cubicBezTo>
                    <a:pt x="203" y="66"/>
                    <a:pt x="203" y="66"/>
                    <a:pt x="203" y="66"/>
                  </a:cubicBezTo>
                  <a:cubicBezTo>
                    <a:pt x="173" y="47"/>
                    <a:pt x="144" y="38"/>
                    <a:pt x="118" y="38"/>
                  </a:cubicBezTo>
                  <a:cubicBezTo>
                    <a:pt x="85" y="38"/>
                    <a:pt x="57" y="53"/>
                    <a:pt x="57" y="81"/>
                  </a:cubicBezTo>
                  <a:cubicBezTo>
                    <a:pt x="57" y="107"/>
                    <a:pt x="79" y="115"/>
                    <a:pt x="134" y="133"/>
                  </a:cubicBezTo>
                  <a:cubicBezTo>
                    <a:pt x="181" y="147"/>
                    <a:pt x="230" y="163"/>
                    <a:pt x="230" y="219"/>
                  </a:cubicBezTo>
                  <a:cubicBezTo>
                    <a:pt x="230" y="274"/>
                    <a:pt x="184" y="308"/>
                    <a:pt x="122" y="308"/>
                  </a:cubicBezTo>
                  <a:cubicBezTo>
                    <a:pt x="81" y="308"/>
                    <a:pt x="36" y="293"/>
                    <a:pt x="0" y="2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dirty="0">
                <a:latin typeface="Calibri" panose="020F0502020204030204" pitchFamily="34" charset="0"/>
              </a:endParaRPr>
            </a:p>
          </p:txBody>
        </p:sp>
        <p:sp>
          <p:nvSpPr>
            <p:cNvPr id="32" name="Freeform 11">
              <a:extLst>
                <a:ext uri="{FF2B5EF4-FFF2-40B4-BE49-F238E27FC236}">
                  <a16:creationId xmlns:a16="http://schemas.microsoft.com/office/drawing/2014/main" id="{16C674FD-9428-487D-86F2-E34B74F88508}"/>
                </a:ext>
              </a:extLst>
            </p:cNvPr>
            <p:cNvSpPr>
              <a:spLocks/>
            </p:cNvSpPr>
            <p:nvPr/>
          </p:nvSpPr>
          <p:spPr bwMode="black">
            <a:xfrm>
              <a:off x="3201" y="1873"/>
              <a:ext cx="464" cy="472"/>
            </a:xfrm>
            <a:custGeom>
              <a:avLst/>
              <a:gdLst>
                <a:gd name="T0" fmla="*/ 0 w 464"/>
                <a:gd name="T1" fmla="*/ 0 h 472"/>
                <a:gd name="T2" fmla="*/ 53 w 464"/>
                <a:gd name="T3" fmla="*/ 0 h 472"/>
                <a:gd name="T4" fmla="*/ 232 w 464"/>
                <a:gd name="T5" fmla="*/ 329 h 472"/>
                <a:gd name="T6" fmla="*/ 411 w 464"/>
                <a:gd name="T7" fmla="*/ 0 h 472"/>
                <a:gd name="T8" fmla="*/ 464 w 464"/>
                <a:gd name="T9" fmla="*/ 0 h 472"/>
                <a:gd name="T10" fmla="*/ 464 w 464"/>
                <a:gd name="T11" fmla="*/ 472 h 472"/>
                <a:gd name="T12" fmla="*/ 411 w 464"/>
                <a:gd name="T13" fmla="*/ 472 h 472"/>
                <a:gd name="T14" fmla="*/ 411 w 464"/>
                <a:gd name="T15" fmla="*/ 115 h 472"/>
                <a:gd name="T16" fmla="*/ 232 w 464"/>
                <a:gd name="T17" fmla="*/ 445 h 472"/>
                <a:gd name="T18" fmla="*/ 53 w 464"/>
                <a:gd name="T19" fmla="*/ 115 h 472"/>
                <a:gd name="T20" fmla="*/ 53 w 464"/>
                <a:gd name="T21" fmla="*/ 472 h 472"/>
                <a:gd name="T22" fmla="*/ 0 w 464"/>
                <a:gd name="T23" fmla="*/ 472 h 472"/>
                <a:gd name="T24" fmla="*/ 0 w 464"/>
                <a:gd name="T25" fmla="*/ 0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4" h="472">
                  <a:moveTo>
                    <a:pt x="0" y="0"/>
                  </a:moveTo>
                  <a:lnTo>
                    <a:pt x="53" y="0"/>
                  </a:lnTo>
                  <a:lnTo>
                    <a:pt x="232" y="329"/>
                  </a:lnTo>
                  <a:lnTo>
                    <a:pt x="411" y="0"/>
                  </a:lnTo>
                  <a:lnTo>
                    <a:pt x="464" y="0"/>
                  </a:lnTo>
                  <a:lnTo>
                    <a:pt x="464" y="472"/>
                  </a:lnTo>
                  <a:lnTo>
                    <a:pt x="411" y="472"/>
                  </a:lnTo>
                  <a:lnTo>
                    <a:pt x="411" y="115"/>
                  </a:lnTo>
                  <a:lnTo>
                    <a:pt x="232" y="445"/>
                  </a:lnTo>
                  <a:lnTo>
                    <a:pt x="53" y="115"/>
                  </a:lnTo>
                  <a:lnTo>
                    <a:pt x="53" y="472"/>
                  </a:lnTo>
                  <a:lnTo>
                    <a:pt x="0" y="47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dirty="0">
                <a:latin typeface="Calibri" panose="020F0502020204030204" pitchFamily="34" charset="0"/>
              </a:endParaRPr>
            </a:p>
          </p:txBody>
        </p:sp>
        <p:sp>
          <p:nvSpPr>
            <p:cNvPr id="33" name="Freeform 12">
              <a:extLst>
                <a:ext uri="{FF2B5EF4-FFF2-40B4-BE49-F238E27FC236}">
                  <a16:creationId xmlns:a16="http://schemas.microsoft.com/office/drawing/2014/main" id="{5A7840E1-3DFB-4EFA-830E-6F280C833C9D}"/>
                </a:ext>
              </a:extLst>
            </p:cNvPr>
            <p:cNvSpPr>
              <a:spLocks noEditPoints="1"/>
            </p:cNvSpPr>
            <p:nvPr/>
          </p:nvSpPr>
          <p:spPr bwMode="black">
            <a:xfrm>
              <a:off x="3764" y="1982"/>
              <a:ext cx="349" cy="370"/>
            </a:xfrm>
            <a:custGeom>
              <a:avLst/>
              <a:gdLst>
                <a:gd name="T0" fmla="*/ 242 w 285"/>
                <a:gd name="T1" fmla="*/ 235 h 308"/>
                <a:gd name="T2" fmla="*/ 268 w 285"/>
                <a:gd name="T3" fmla="*/ 263 h 308"/>
                <a:gd name="T4" fmla="*/ 150 w 285"/>
                <a:gd name="T5" fmla="*/ 308 h 308"/>
                <a:gd name="T6" fmla="*/ 0 w 285"/>
                <a:gd name="T7" fmla="*/ 153 h 308"/>
                <a:gd name="T8" fmla="*/ 146 w 285"/>
                <a:gd name="T9" fmla="*/ 0 h 308"/>
                <a:gd name="T10" fmla="*/ 285 w 285"/>
                <a:gd name="T11" fmla="*/ 170 h 308"/>
                <a:gd name="T12" fmla="*/ 44 w 285"/>
                <a:gd name="T13" fmla="*/ 170 h 308"/>
                <a:gd name="T14" fmla="*/ 149 w 285"/>
                <a:gd name="T15" fmla="*/ 270 h 308"/>
                <a:gd name="T16" fmla="*/ 242 w 285"/>
                <a:gd name="T17" fmla="*/ 235 h 308"/>
                <a:gd name="T18" fmla="*/ 45 w 285"/>
                <a:gd name="T19" fmla="*/ 132 h 308"/>
                <a:gd name="T20" fmla="*/ 243 w 285"/>
                <a:gd name="T21" fmla="*/ 132 h 308"/>
                <a:gd name="T22" fmla="*/ 147 w 285"/>
                <a:gd name="T23" fmla="*/ 38 h 308"/>
                <a:gd name="T24" fmla="*/ 45 w 285"/>
                <a:gd name="T25" fmla="*/ 132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5" h="308">
                  <a:moveTo>
                    <a:pt x="242" y="235"/>
                  </a:moveTo>
                  <a:cubicBezTo>
                    <a:pt x="268" y="263"/>
                    <a:pt x="268" y="263"/>
                    <a:pt x="268" y="263"/>
                  </a:cubicBezTo>
                  <a:cubicBezTo>
                    <a:pt x="243" y="291"/>
                    <a:pt x="191" y="308"/>
                    <a:pt x="150" y="308"/>
                  </a:cubicBezTo>
                  <a:cubicBezTo>
                    <a:pt x="71" y="308"/>
                    <a:pt x="0" y="244"/>
                    <a:pt x="0" y="153"/>
                  </a:cubicBezTo>
                  <a:cubicBezTo>
                    <a:pt x="0" y="65"/>
                    <a:pt x="66" y="0"/>
                    <a:pt x="146" y="0"/>
                  </a:cubicBezTo>
                  <a:cubicBezTo>
                    <a:pt x="235" y="0"/>
                    <a:pt x="285" y="67"/>
                    <a:pt x="285" y="170"/>
                  </a:cubicBezTo>
                  <a:cubicBezTo>
                    <a:pt x="44" y="170"/>
                    <a:pt x="44" y="170"/>
                    <a:pt x="44" y="170"/>
                  </a:cubicBezTo>
                  <a:cubicBezTo>
                    <a:pt x="50" y="228"/>
                    <a:pt x="91" y="270"/>
                    <a:pt x="149" y="270"/>
                  </a:cubicBezTo>
                  <a:cubicBezTo>
                    <a:pt x="184" y="270"/>
                    <a:pt x="224" y="255"/>
                    <a:pt x="242" y="235"/>
                  </a:cubicBezTo>
                  <a:close/>
                  <a:moveTo>
                    <a:pt x="45" y="132"/>
                  </a:moveTo>
                  <a:cubicBezTo>
                    <a:pt x="243" y="132"/>
                    <a:pt x="243" y="132"/>
                    <a:pt x="243" y="132"/>
                  </a:cubicBezTo>
                  <a:cubicBezTo>
                    <a:pt x="238" y="79"/>
                    <a:pt x="206" y="38"/>
                    <a:pt x="147" y="38"/>
                  </a:cubicBezTo>
                  <a:cubicBezTo>
                    <a:pt x="95" y="38"/>
                    <a:pt x="53" y="75"/>
                    <a:pt x="45" y="1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dirty="0">
                <a:latin typeface="Calibri" panose="020F0502020204030204" pitchFamily="34" charset="0"/>
              </a:endParaRPr>
            </a:p>
          </p:txBody>
        </p:sp>
        <p:sp>
          <p:nvSpPr>
            <p:cNvPr id="34" name="Freeform 13">
              <a:extLst>
                <a:ext uri="{FF2B5EF4-FFF2-40B4-BE49-F238E27FC236}">
                  <a16:creationId xmlns:a16="http://schemas.microsoft.com/office/drawing/2014/main" id="{FE8FA87F-3177-4DEA-9E9C-DDA472353330}"/>
                </a:ext>
              </a:extLst>
            </p:cNvPr>
            <p:cNvSpPr>
              <a:spLocks/>
            </p:cNvSpPr>
            <p:nvPr/>
          </p:nvSpPr>
          <p:spPr bwMode="black">
            <a:xfrm>
              <a:off x="4172" y="1892"/>
              <a:ext cx="211" cy="460"/>
            </a:xfrm>
            <a:custGeom>
              <a:avLst/>
              <a:gdLst>
                <a:gd name="T0" fmla="*/ 173 w 173"/>
                <a:gd name="T1" fmla="*/ 365 h 383"/>
                <a:gd name="T2" fmla="*/ 119 w 173"/>
                <a:gd name="T3" fmla="*/ 383 h 383"/>
                <a:gd name="T4" fmla="*/ 47 w 173"/>
                <a:gd name="T5" fmla="*/ 308 h 383"/>
                <a:gd name="T6" fmla="*/ 47 w 173"/>
                <a:gd name="T7" fmla="*/ 120 h 383"/>
                <a:gd name="T8" fmla="*/ 0 w 173"/>
                <a:gd name="T9" fmla="*/ 120 h 383"/>
                <a:gd name="T10" fmla="*/ 0 w 173"/>
                <a:gd name="T11" fmla="*/ 81 h 383"/>
                <a:gd name="T12" fmla="*/ 47 w 173"/>
                <a:gd name="T13" fmla="*/ 81 h 383"/>
                <a:gd name="T14" fmla="*/ 47 w 173"/>
                <a:gd name="T15" fmla="*/ 0 h 383"/>
                <a:gd name="T16" fmla="*/ 89 w 173"/>
                <a:gd name="T17" fmla="*/ 0 h 383"/>
                <a:gd name="T18" fmla="*/ 89 w 173"/>
                <a:gd name="T19" fmla="*/ 81 h 383"/>
                <a:gd name="T20" fmla="*/ 162 w 173"/>
                <a:gd name="T21" fmla="*/ 81 h 383"/>
                <a:gd name="T22" fmla="*/ 162 w 173"/>
                <a:gd name="T23" fmla="*/ 120 h 383"/>
                <a:gd name="T24" fmla="*/ 89 w 173"/>
                <a:gd name="T25" fmla="*/ 120 h 383"/>
                <a:gd name="T26" fmla="*/ 89 w 173"/>
                <a:gd name="T27" fmla="*/ 308 h 383"/>
                <a:gd name="T28" fmla="*/ 121 w 173"/>
                <a:gd name="T29" fmla="*/ 345 h 383"/>
                <a:gd name="T30" fmla="*/ 152 w 173"/>
                <a:gd name="T31" fmla="*/ 333 h 383"/>
                <a:gd name="T32" fmla="*/ 173 w 173"/>
                <a:gd name="T33" fmla="*/ 365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3" h="383">
                  <a:moveTo>
                    <a:pt x="173" y="365"/>
                  </a:moveTo>
                  <a:cubicBezTo>
                    <a:pt x="158" y="377"/>
                    <a:pt x="139" y="383"/>
                    <a:pt x="119" y="383"/>
                  </a:cubicBezTo>
                  <a:cubicBezTo>
                    <a:pt x="76" y="383"/>
                    <a:pt x="47" y="352"/>
                    <a:pt x="47" y="308"/>
                  </a:cubicBezTo>
                  <a:cubicBezTo>
                    <a:pt x="47" y="120"/>
                    <a:pt x="47" y="120"/>
                    <a:pt x="47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47" y="81"/>
                    <a:pt x="47" y="81"/>
                    <a:pt x="47" y="81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162" y="81"/>
                    <a:pt x="162" y="81"/>
                    <a:pt x="162" y="81"/>
                  </a:cubicBezTo>
                  <a:cubicBezTo>
                    <a:pt x="162" y="120"/>
                    <a:pt x="162" y="120"/>
                    <a:pt x="162" y="120"/>
                  </a:cubicBezTo>
                  <a:cubicBezTo>
                    <a:pt x="89" y="120"/>
                    <a:pt x="89" y="120"/>
                    <a:pt x="89" y="120"/>
                  </a:cubicBezTo>
                  <a:cubicBezTo>
                    <a:pt x="89" y="308"/>
                    <a:pt x="89" y="308"/>
                    <a:pt x="89" y="308"/>
                  </a:cubicBezTo>
                  <a:cubicBezTo>
                    <a:pt x="89" y="330"/>
                    <a:pt x="104" y="345"/>
                    <a:pt x="121" y="345"/>
                  </a:cubicBezTo>
                  <a:cubicBezTo>
                    <a:pt x="135" y="345"/>
                    <a:pt x="146" y="340"/>
                    <a:pt x="152" y="333"/>
                  </a:cubicBezTo>
                  <a:lnTo>
                    <a:pt x="173" y="3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dirty="0">
                <a:latin typeface="Calibri" panose="020F0502020204030204" pitchFamily="34" charset="0"/>
              </a:endParaRPr>
            </a:p>
          </p:txBody>
        </p:sp>
        <p:sp>
          <p:nvSpPr>
            <p:cNvPr id="35" name="Freeform 14">
              <a:extLst>
                <a:ext uri="{FF2B5EF4-FFF2-40B4-BE49-F238E27FC236}">
                  <a16:creationId xmlns:a16="http://schemas.microsoft.com/office/drawing/2014/main" id="{C9209808-6696-40D2-BB08-D21DE71C53D8}"/>
                </a:ext>
              </a:extLst>
            </p:cNvPr>
            <p:cNvSpPr>
              <a:spLocks/>
            </p:cNvSpPr>
            <p:nvPr/>
          </p:nvSpPr>
          <p:spPr bwMode="black">
            <a:xfrm>
              <a:off x="4463" y="1982"/>
              <a:ext cx="192" cy="363"/>
            </a:xfrm>
            <a:custGeom>
              <a:avLst/>
              <a:gdLst>
                <a:gd name="T0" fmla="*/ 157 w 157"/>
                <a:gd name="T1" fmla="*/ 0 h 302"/>
                <a:gd name="T2" fmla="*/ 157 w 157"/>
                <a:gd name="T3" fmla="*/ 38 h 302"/>
                <a:gd name="T4" fmla="*/ 43 w 157"/>
                <a:gd name="T5" fmla="*/ 137 h 302"/>
                <a:gd name="T6" fmla="*/ 43 w 157"/>
                <a:gd name="T7" fmla="*/ 302 h 302"/>
                <a:gd name="T8" fmla="*/ 0 w 157"/>
                <a:gd name="T9" fmla="*/ 302 h 302"/>
                <a:gd name="T10" fmla="*/ 0 w 157"/>
                <a:gd name="T11" fmla="*/ 6 h 302"/>
                <a:gd name="T12" fmla="*/ 43 w 157"/>
                <a:gd name="T13" fmla="*/ 6 h 302"/>
                <a:gd name="T14" fmla="*/ 43 w 157"/>
                <a:gd name="T15" fmla="*/ 64 h 302"/>
                <a:gd name="T16" fmla="*/ 157 w 157"/>
                <a:gd name="T17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7" h="302">
                  <a:moveTo>
                    <a:pt x="157" y="0"/>
                  </a:moveTo>
                  <a:cubicBezTo>
                    <a:pt x="157" y="38"/>
                    <a:pt x="157" y="38"/>
                    <a:pt x="157" y="38"/>
                  </a:cubicBezTo>
                  <a:cubicBezTo>
                    <a:pt x="90" y="38"/>
                    <a:pt x="43" y="79"/>
                    <a:pt x="43" y="137"/>
                  </a:cubicBezTo>
                  <a:cubicBezTo>
                    <a:pt x="43" y="302"/>
                    <a:pt x="43" y="302"/>
                    <a:pt x="43" y="302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60" y="25"/>
                    <a:pt x="103" y="0"/>
                    <a:pt x="15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dirty="0">
                <a:latin typeface="Calibri" panose="020F0502020204030204" pitchFamily="34" charset="0"/>
              </a:endParaRPr>
            </a:p>
          </p:txBody>
        </p:sp>
        <p:sp>
          <p:nvSpPr>
            <p:cNvPr id="36" name="Freeform 15">
              <a:extLst>
                <a:ext uri="{FF2B5EF4-FFF2-40B4-BE49-F238E27FC236}">
                  <a16:creationId xmlns:a16="http://schemas.microsoft.com/office/drawing/2014/main" id="{1D3B2A8C-316B-4B50-9091-1B4AC66484A5}"/>
                </a:ext>
              </a:extLst>
            </p:cNvPr>
            <p:cNvSpPr>
              <a:spLocks noEditPoints="1"/>
            </p:cNvSpPr>
            <p:nvPr/>
          </p:nvSpPr>
          <p:spPr bwMode="black">
            <a:xfrm>
              <a:off x="4695" y="1982"/>
              <a:ext cx="374" cy="370"/>
            </a:xfrm>
            <a:custGeom>
              <a:avLst/>
              <a:gdLst>
                <a:gd name="T0" fmla="*/ 0 w 306"/>
                <a:gd name="T1" fmla="*/ 154 h 308"/>
                <a:gd name="T2" fmla="*/ 153 w 306"/>
                <a:gd name="T3" fmla="*/ 0 h 308"/>
                <a:gd name="T4" fmla="*/ 306 w 306"/>
                <a:gd name="T5" fmla="*/ 154 h 308"/>
                <a:gd name="T6" fmla="*/ 153 w 306"/>
                <a:gd name="T7" fmla="*/ 308 h 308"/>
                <a:gd name="T8" fmla="*/ 0 w 306"/>
                <a:gd name="T9" fmla="*/ 154 h 308"/>
                <a:gd name="T10" fmla="*/ 261 w 306"/>
                <a:gd name="T11" fmla="*/ 154 h 308"/>
                <a:gd name="T12" fmla="*/ 153 w 306"/>
                <a:gd name="T13" fmla="*/ 38 h 308"/>
                <a:gd name="T14" fmla="*/ 46 w 306"/>
                <a:gd name="T15" fmla="*/ 154 h 308"/>
                <a:gd name="T16" fmla="*/ 153 w 306"/>
                <a:gd name="T17" fmla="*/ 270 h 308"/>
                <a:gd name="T18" fmla="*/ 261 w 306"/>
                <a:gd name="T19" fmla="*/ 15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6" h="308">
                  <a:moveTo>
                    <a:pt x="0" y="154"/>
                  </a:moveTo>
                  <a:cubicBezTo>
                    <a:pt x="0" y="70"/>
                    <a:pt x="71" y="0"/>
                    <a:pt x="153" y="0"/>
                  </a:cubicBezTo>
                  <a:cubicBezTo>
                    <a:pt x="236" y="0"/>
                    <a:pt x="306" y="70"/>
                    <a:pt x="306" y="154"/>
                  </a:cubicBezTo>
                  <a:cubicBezTo>
                    <a:pt x="306" y="238"/>
                    <a:pt x="236" y="308"/>
                    <a:pt x="153" y="308"/>
                  </a:cubicBezTo>
                  <a:cubicBezTo>
                    <a:pt x="71" y="308"/>
                    <a:pt x="0" y="238"/>
                    <a:pt x="0" y="154"/>
                  </a:cubicBezTo>
                  <a:close/>
                  <a:moveTo>
                    <a:pt x="261" y="154"/>
                  </a:moveTo>
                  <a:cubicBezTo>
                    <a:pt x="261" y="91"/>
                    <a:pt x="212" y="38"/>
                    <a:pt x="153" y="38"/>
                  </a:cubicBezTo>
                  <a:cubicBezTo>
                    <a:pt x="95" y="38"/>
                    <a:pt x="46" y="91"/>
                    <a:pt x="46" y="154"/>
                  </a:cubicBezTo>
                  <a:cubicBezTo>
                    <a:pt x="46" y="217"/>
                    <a:pt x="95" y="270"/>
                    <a:pt x="153" y="270"/>
                  </a:cubicBezTo>
                  <a:cubicBezTo>
                    <a:pt x="212" y="270"/>
                    <a:pt x="261" y="217"/>
                    <a:pt x="261" y="1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dirty="0">
                <a:latin typeface="Calibri" panose="020F0502020204030204" pitchFamily="34" charset="0"/>
              </a:endParaRPr>
            </a:p>
          </p:txBody>
        </p:sp>
        <p:sp>
          <p:nvSpPr>
            <p:cNvPr id="37" name="Freeform 16">
              <a:extLst>
                <a:ext uri="{FF2B5EF4-FFF2-40B4-BE49-F238E27FC236}">
                  <a16:creationId xmlns:a16="http://schemas.microsoft.com/office/drawing/2014/main" id="{15C78FBB-9428-49FA-A406-331F81A8781F}"/>
                </a:ext>
              </a:extLst>
            </p:cNvPr>
            <p:cNvSpPr>
              <a:spLocks noEditPoints="1"/>
            </p:cNvSpPr>
            <p:nvPr/>
          </p:nvSpPr>
          <p:spPr bwMode="black">
            <a:xfrm>
              <a:off x="5161" y="1982"/>
              <a:ext cx="350" cy="481"/>
            </a:xfrm>
            <a:custGeom>
              <a:avLst/>
              <a:gdLst>
                <a:gd name="T0" fmla="*/ 286 w 286"/>
                <a:gd name="T1" fmla="*/ 154 h 400"/>
                <a:gd name="T2" fmla="*/ 150 w 286"/>
                <a:gd name="T3" fmla="*/ 308 h 400"/>
                <a:gd name="T4" fmla="*/ 42 w 286"/>
                <a:gd name="T5" fmla="*/ 246 h 400"/>
                <a:gd name="T6" fmla="*/ 42 w 286"/>
                <a:gd name="T7" fmla="*/ 400 h 400"/>
                <a:gd name="T8" fmla="*/ 0 w 286"/>
                <a:gd name="T9" fmla="*/ 400 h 400"/>
                <a:gd name="T10" fmla="*/ 0 w 286"/>
                <a:gd name="T11" fmla="*/ 6 h 400"/>
                <a:gd name="T12" fmla="*/ 42 w 286"/>
                <a:gd name="T13" fmla="*/ 6 h 400"/>
                <a:gd name="T14" fmla="*/ 42 w 286"/>
                <a:gd name="T15" fmla="*/ 62 h 400"/>
                <a:gd name="T16" fmla="*/ 150 w 286"/>
                <a:gd name="T17" fmla="*/ 0 h 400"/>
                <a:gd name="T18" fmla="*/ 286 w 286"/>
                <a:gd name="T19" fmla="*/ 154 h 400"/>
                <a:gd name="T20" fmla="*/ 240 w 286"/>
                <a:gd name="T21" fmla="*/ 154 h 400"/>
                <a:gd name="T22" fmla="*/ 142 w 286"/>
                <a:gd name="T23" fmla="*/ 38 h 400"/>
                <a:gd name="T24" fmla="*/ 42 w 286"/>
                <a:gd name="T25" fmla="*/ 154 h 400"/>
                <a:gd name="T26" fmla="*/ 142 w 286"/>
                <a:gd name="T27" fmla="*/ 270 h 400"/>
                <a:gd name="T28" fmla="*/ 240 w 286"/>
                <a:gd name="T29" fmla="*/ 154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6" h="400">
                  <a:moveTo>
                    <a:pt x="286" y="154"/>
                  </a:moveTo>
                  <a:cubicBezTo>
                    <a:pt x="286" y="244"/>
                    <a:pt x="227" y="308"/>
                    <a:pt x="150" y="308"/>
                  </a:cubicBezTo>
                  <a:cubicBezTo>
                    <a:pt x="102" y="308"/>
                    <a:pt x="65" y="285"/>
                    <a:pt x="42" y="246"/>
                  </a:cubicBezTo>
                  <a:cubicBezTo>
                    <a:pt x="42" y="400"/>
                    <a:pt x="42" y="400"/>
                    <a:pt x="42" y="400"/>
                  </a:cubicBezTo>
                  <a:cubicBezTo>
                    <a:pt x="0" y="400"/>
                    <a:pt x="0" y="400"/>
                    <a:pt x="0" y="40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2" y="62"/>
                    <a:pt x="42" y="62"/>
                    <a:pt x="42" y="62"/>
                  </a:cubicBezTo>
                  <a:cubicBezTo>
                    <a:pt x="65" y="23"/>
                    <a:pt x="102" y="0"/>
                    <a:pt x="150" y="0"/>
                  </a:cubicBezTo>
                  <a:cubicBezTo>
                    <a:pt x="227" y="0"/>
                    <a:pt x="286" y="64"/>
                    <a:pt x="286" y="154"/>
                  </a:cubicBezTo>
                  <a:close/>
                  <a:moveTo>
                    <a:pt x="240" y="154"/>
                  </a:moveTo>
                  <a:cubicBezTo>
                    <a:pt x="240" y="86"/>
                    <a:pt x="199" y="38"/>
                    <a:pt x="142" y="38"/>
                  </a:cubicBezTo>
                  <a:cubicBezTo>
                    <a:pt x="83" y="38"/>
                    <a:pt x="42" y="86"/>
                    <a:pt x="42" y="154"/>
                  </a:cubicBezTo>
                  <a:cubicBezTo>
                    <a:pt x="42" y="222"/>
                    <a:pt x="83" y="270"/>
                    <a:pt x="142" y="270"/>
                  </a:cubicBezTo>
                  <a:cubicBezTo>
                    <a:pt x="199" y="270"/>
                    <a:pt x="240" y="222"/>
                    <a:pt x="240" y="1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dirty="0">
                <a:latin typeface="Calibri" panose="020F0502020204030204" pitchFamily="34" charset="0"/>
              </a:endParaRPr>
            </a:p>
          </p:txBody>
        </p:sp>
        <p:sp>
          <p:nvSpPr>
            <p:cNvPr id="38" name="Freeform 17">
              <a:extLst>
                <a:ext uri="{FF2B5EF4-FFF2-40B4-BE49-F238E27FC236}">
                  <a16:creationId xmlns:a16="http://schemas.microsoft.com/office/drawing/2014/main" id="{C1B41AC2-DF88-418C-89A8-77AE1C13487A}"/>
                </a:ext>
              </a:extLst>
            </p:cNvPr>
            <p:cNvSpPr>
              <a:spLocks noEditPoints="1"/>
            </p:cNvSpPr>
            <p:nvPr/>
          </p:nvSpPr>
          <p:spPr bwMode="black">
            <a:xfrm>
              <a:off x="5582" y="1982"/>
              <a:ext cx="373" cy="370"/>
            </a:xfrm>
            <a:custGeom>
              <a:avLst/>
              <a:gdLst>
                <a:gd name="T0" fmla="*/ 0 w 305"/>
                <a:gd name="T1" fmla="*/ 154 h 308"/>
                <a:gd name="T2" fmla="*/ 153 w 305"/>
                <a:gd name="T3" fmla="*/ 0 h 308"/>
                <a:gd name="T4" fmla="*/ 305 w 305"/>
                <a:gd name="T5" fmla="*/ 154 h 308"/>
                <a:gd name="T6" fmla="*/ 153 w 305"/>
                <a:gd name="T7" fmla="*/ 308 h 308"/>
                <a:gd name="T8" fmla="*/ 0 w 305"/>
                <a:gd name="T9" fmla="*/ 154 h 308"/>
                <a:gd name="T10" fmla="*/ 260 w 305"/>
                <a:gd name="T11" fmla="*/ 154 h 308"/>
                <a:gd name="T12" fmla="*/ 153 w 305"/>
                <a:gd name="T13" fmla="*/ 38 h 308"/>
                <a:gd name="T14" fmla="*/ 45 w 305"/>
                <a:gd name="T15" fmla="*/ 154 h 308"/>
                <a:gd name="T16" fmla="*/ 153 w 305"/>
                <a:gd name="T17" fmla="*/ 270 h 308"/>
                <a:gd name="T18" fmla="*/ 260 w 305"/>
                <a:gd name="T19" fmla="*/ 15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5" h="308">
                  <a:moveTo>
                    <a:pt x="0" y="154"/>
                  </a:moveTo>
                  <a:cubicBezTo>
                    <a:pt x="0" y="70"/>
                    <a:pt x="70" y="0"/>
                    <a:pt x="153" y="0"/>
                  </a:cubicBezTo>
                  <a:cubicBezTo>
                    <a:pt x="235" y="0"/>
                    <a:pt x="305" y="70"/>
                    <a:pt x="305" y="154"/>
                  </a:cubicBezTo>
                  <a:cubicBezTo>
                    <a:pt x="305" y="238"/>
                    <a:pt x="235" y="308"/>
                    <a:pt x="153" y="308"/>
                  </a:cubicBezTo>
                  <a:cubicBezTo>
                    <a:pt x="70" y="308"/>
                    <a:pt x="0" y="238"/>
                    <a:pt x="0" y="154"/>
                  </a:cubicBezTo>
                  <a:close/>
                  <a:moveTo>
                    <a:pt x="260" y="154"/>
                  </a:moveTo>
                  <a:cubicBezTo>
                    <a:pt x="260" y="91"/>
                    <a:pt x="211" y="38"/>
                    <a:pt x="153" y="38"/>
                  </a:cubicBezTo>
                  <a:cubicBezTo>
                    <a:pt x="94" y="38"/>
                    <a:pt x="45" y="91"/>
                    <a:pt x="45" y="154"/>
                  </a:cubicBezTo>
                  <a:cubicBezTo>
                    <a:pt x="45" y="217"/>
                    <a:pt x="94" y="270"/>
                    <a:pt x="153" y="270"/>
                  </a:cubicBezTo>
                  <a:cubicBezTo>
                    <a:pt x="211" y="270"/>
                    <a:pt x="260" y="217"/>
                    <a:pt x="260" y="1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dirty="0">
                <a:latin typeface="Calibri" panose="020F0502020204030204" pitchFamily="34" charset="0"/>
              </a:endParaRPr>
            </a:p>
          </p:txBody>
        </p:sp>
        <p:sp>
          <p:nvSpPr>
            <p:cNvPr id="39" name="Rectangle 18">
              <a:extLst>
                <a:ext uri="{FF2B5EF4-FFF2-40B4-BE49-F238E27FC236}">
                  <a16:creationId xmlns:a16="http://schemas.microsoft.com/office/drawing/2014/main" id="{8A52667A-7197-4718-A7CC-9DB76FD15044}"/>
                </a:ext>
              </a:extLst>
            </p:cNvPr>
            <p:cNvSpPr>
              <a:spLocks noChangeArrowheads="1"/>
            </p:cNvSpPr>
            <p:nvPr/>
          </p:nvSpPr>
          <p:spPr bwMode="black">
            <a:xfrm>
              <a:off x="6042" y="1865"/>
              <a:ext cx="52" cy="48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dirty="0">
                <a:latin typeface="Calibri" panose="020F0502020204030204" pitchFamily="34" charset="0"/>
              </a:endParaRPr>
            </a:p>
          </p:txBody>
        </p:sp>
        <p:sp>
          <p:nvSpPr>
            <p:cNvPr id="40" name="Freeform 19">
              <a:extLst>
                <a:ext uri="{FF2B5EF4-FFF2-40B4-BE49-F238E27FC236}">
                  <a16:creationId xmlns:a16="http://schemas.microsoft.com/office/drawing/2014/main" id="{6E7E8DE2-C426-4707-B205-0D5D93A76152}"/>
                </a:ext>
              </a:extLst>
            </p:cNvPr>
            <p:cNvSpPr>
              <a:spLocks noEditPoints="1"/>
            </p:cNvSpPr>
            <p:nvPr/>
          </p:nvSpPr>
          <p:spPr bwMode="black">
            <a:xfrm>
              <a:off x="6191" y="1857"/>
              <a:ext cx="68" cy="488"/>
            </a:xfrm>
            <a:custGeom>
              <a:avLst/>
              <a:gdLst>
                <a:gd name="T0" fmla="*/ 0 w 56"/>
                <a:gd name="T1" fmla="*/ 28 h 406"/>
                <a:gd name="T2" fmla="*/ 29 w 56"/>
                <a:gd name="T3" fmla="*/ 0 h 406"/>
                <a:gd name="T4" fmla="*/ 56 w 56"/>
                <a:gd name="T5" fmla="*/ 28 h 406"/>
                <a:gd name="T6" fmla="*/ 29 w 56"/>
                <a:gd name="T7" fmla="*/ 57 h 406"/>
                <a:gd name="T8" fmla="*/ 0 w 56"/>
                <a:gd name="T9" fmla="*/ 28 h 406"/>
                <a:gd name="T10" fmla="*/ 7 w 56"/>
                <a:gd name="T11" fmla="*/ 110 h 406"/>
                <a:gd name="T12" fmla="*/ 50 w 56"/>
                <a:gd name="T13" fmla="*/ 110 h 406"/>
                <a:gd name="T14" fmla="*/ 50 w 56"/>
                <a:gd name="T15" fmla="*/ 406 h 406"/>
                <a:gd name="T16" fmla="*/ 7 w 56"/>
                <a:gd name="T17" fmla="*/ 406 h 406"/>
                <a:gd name="T18" fmla="*/ 7 w 56"/>
                <a:gd name="T19" fmla="*/ 110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406">
                  <a:moveTo>
                    <a:pt x="0" y="28"/>
                  </a:moveTo>
                  <a:cubicBezTo>
                    <a:pt x="0" y="13"/>
                    <a:pt x="13" y="0"/>
                    <a:pt x="29" y="0"/>
                  </a:cubicBezTo>
                  <a:cubicBezTo>
                    <a:pt x="44" y="0"/>
                    <a:pt x="56" y="13"/>
                    <a:pt x="56" y="28"/>
                  </a:cubicBezTo>
                  <a:cubicBezTo>
                    <a:pt x="56" y="44"/>
                    <a:pt x="44" y="57"/>
                    <a:pt x="29" y="57"/>
                  </a:cubicBezTo>
                  <a:cubicBezTo>
                    <a:pt x="13" y="57"/>
                    <a:pt x="0" y="44"/>
                    <a:pt x="0" y="28"/>
                  </a:cubicBezTo>
                  <a:close/>
                  <a:moveTo>
                    <a:pt x="7" y="110"/>
                  </a:moveTo>
                  <a:cubicBezTo>
                    <a:pt x="50" y="110"/>
                    <a:pt x="50" y="110"/>
                    <a:pt x="50" y="110"/>
                  </a:cubicBezTo>
                  <a:cubicBezTo>
                    <a:pt x="50" y="406"/>
                    <a:pt x="50" y="406"/>
                    <a:pt x="50" y="406"/>
                  </a:cubicBezTo>
                  <a:cubicBezTo>
                    <a:pt x="7" y="406"/>
                    <a:pt x="7" y="406"/>
                    <a:pt x="7" y="406"/>
                  </a:cubicBezTo>
                  <a:lnTo>
                    <a:pt x="7" y="1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dirty="0">
                <a:latin typeface="Calibri" panose="020F0502020204030204" pitchFamily="34" charset="0"/>
              </a:endParaRPr>
            </a:p>
          </p:txBody>
        </p:sp>
        <p:sp>
          <p:nvSpPr>
            <p:cNvPr id="41" name="Freeform 20">
              <a:extLst>
                <a:ext uri="{FF2B5EF4-FFF2-40B4-BE49-F238E27FC236}">
                  <a16:creationId xmlns:a16="http://schemas.microsoft.com/office/drawing/2014/main" id="{D3B127C7-22FD-48BC-9B8E-27EBE146499C}"/>
                </a:ext>
              </a:extLst>
            </p:cNvPr>
            <p:cNvSpPr>
              <a:spLocks/>
            </p:cNvSpPr>
            <p:nvPr/>
          </p:nvSpPr>
          <p:spPr bwMode="black">
            <a:xfrm>
              <a:off x="6335" y="1982"/>
              <a:ext cx="282" cy="370"/>
            </a:xfrm>
            <a:custGeom>
              <a:avLst/>
              <a:gdLst>
                <a:gd name="T0" fmla="*/ 0 w 230"/>
                <a:gd name="T1" fmla="*/ 264 h 308"/>
                <a:gd name="T2" fmla="*/ 22 w 230"/>
                <a:gd name="T3" fmla="*/ 233 h 308"/>
                <a:gd name="T4" fmla="*/ 122 w 230"/>
                <a:gd name="T5" fmla="*/ 270 h 308"/>
                <a:gd name="T6" fmla="*/ 187 w 230"/>
                <a:gd name="T7" fmla="*/ 224 h 308"/>
                <a:gd name="T8" fmla="*/ 113 w 230"/>
                <a:gd name="T9" fmla="*/ 170 h 308"/>
                <a:gd name="T10" fmla="*/ 14 w 230"/>
                <a:gd name="T11" fmla="*/ 86 h 308"/>
                <a:gd name="T12" fmla="*/ 118 w 230"/>
                <a:gd name="T13" fmla="*/ 0 h 308"/>
                <a:gd name="T14" fmla="*/ 223 w 230"/>
                <a:gd name="T15" fmla="*/ 33 h 308"/>
                <a:gd name="T16" fmla="*/ 203 w 230"/>
                <a:gd name="T17" fmla="*/ 66 h 308"/>
                <a:gd name="T18" fmla="*/ 118 w 230"/>
                <a:gd name="T19" fmla="*/ 38 h 308"/>
                <a:gd name="T20" fmla="*/ 57 w 230"/>
                <a:gd name="T21" fmla="*/ 81 h 308"/>
                <a:gd name="T22" fmla="*/ 134 w 230"/>
                <a:gd name="T23" fmla="*/ 133 h 308"/>
                <a:gd name="T24" fmla="*/ 230 w 230"/>
                <a:gd name="T25" fmla="*/ 219 h 308"/>
                <a:gd name="T26" fmla="*/ 122 w 230"/>
                <a:gd name="T27" fmla="*/ 308 h 308"/>
                <a:gd name="T28" fmla="*/ 0 w 230"/>
                <a:gd name="T29" fmla="*/ 26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0" h="308">
                  <a:moveTo>
                    <a:pt x="0" y="264"/>
                  </a:moveTo>
                  <a:cubicBezTo>
                    <a:pt x="22" y="233"/>
                    <a:pt x="22" y="233"/>
                    <a:pt x="22" y="233"/>
                  </a:cubicBezTo>
                  <a:cubicBezTo>
                    <a:pt x="56" y="258"/>
                    <a:pt x="90" y="270"/>
                    <a:pt x="122" y="270"/>
                  </a:cubicBezTo>
                  <a:cubicBezTo>
                    <a:pt x="161" y="270"/>
                    <a:pt x="187" y="252"/>
                    <a:pt x="187" y="224"/>
                  </a:cubicBezTo>
                  <a:cubicBezTo>
                    <a:pt x="187" y="192"/>
                    <a:pt x="153" y="182"/>
                    <a:pt x="113" y="170"/>
                  </a:cubicBezTo>
                  <a:cubicBezTo>
                    <a:pt x="42" y="150"/>
                    <a:pt x="14" y="129"/>
                    <a:pt x="14" y="86"/>
                  </a:cubicBezTo>
                  <a:cubicBezTo>
                    <a:pt x="14" y="33"/>
                    <a:pt x="59" y="0"/>
                    <a:pt x="118" y="0"/>
                  </a:cubicBezTo>
                  <a:cubicBezTo>
                    <a:pt x="154" y="0"/>
                    <a:pt x="192" y="12"/>
                    <a:pt x="223" y="33"/>
                  </a:cubicBezTo>
                  <a:cubicBezTo>
                    <a:pt x="203" y="66"/>
                    <a:pt x="203" y="66"/>
                    <a:pt x="203" y="66"/>
                  </a:cubicBezTo>
                  <a:cubicBezTo>
                    <a:pt x="173" y="47"/>
                    <a:pt x="144" y="38"/>
                    <a:pt x="118" y="38"/>
                  </a:cubicBezTo>
                  <a:cubicBezTo>
                    <a:pt x="85" y="38"/>
                    <a:pt x="57" y="53"/>
                    <a:pt x="57" y="81"/>
                  </a:cubicBezTo>
                  <a:cubicBezTo>
                    <a:pt x="57" y="107"/>
                    <a:pt x="79" y="115"/>
                    <a:pt x="134" y="133"/>
                  </a:cubicBezTo>
                  <a:cubicBezTo>
                    <a:pt x="181" y="147"/>
                    <a:pt x="230" y="163"/>
                    <a:pt x="230" y="219"/>
                  </a:cubicBezTo>
                  <a:cubicBezTo>
                    <a:pt x="230" y="274"/>
                    <a:pt x="183" y="308"/>
                    <a:pt x="122" y="308"/>
                  </a:cubicBezTo>
                  <a:cubicBezTo>
                    <a:pt x="81" y="308"/>
                    <a:pt x="36" y="293"/>
                    <a:pt x="0" y="2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dirty="0">
                <a:latin typeface="Calibri" panose="020F0502020204030204" pitchFamily="34" charset="0"/>
              </a:endParaRPr>
            </a:p>
          </p:txBody>
        </p:sp>
      </p:grpSp>
      <p:sp>
        <p:nvSpPr>
          <p:cNvPr id="44" name="Text Placeholder 43">
            <a:extLst>
              <a:ext uri="{FF2B5EF4-FFF2-40B4-BE49-F238E27FC236}">
                <a16:creationId xmlns:a16="http://schemas.microsoft.com/office/drawing/2014/main" id="{DDDC76C1-EE98-469A-A6AD-21148374D6C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8114" y="2908233"/>
            <a:ext cx="5354637" cy="895350"/>
          </a:xfrm>
        </p:spPr>
        <p:txBody>
          <a:bodyPr/>
          <a:lstStyle>
            <a:lvl1pPr>
              <a:defRPr sz="4900">
                <a:solidFill>
                  <a:schemeClr val="bg1"/>
                </a:solidFill>
              </a:defRPr>
            </a:lvl1pPr>
            <a:lvl2pPr>
              <a:defRPr sz="3600">
                <a:solidFill>
                  <a:schemeClr val="bg1"/>
                </a:solidFill>
              </a:defRPr>
            </a:lvl2pPr>
            <a:lvl3pPr>
              <a:defRPr sz="3200">
                <a:solidFill>
                  <a:schemeClr val="bg1"/>
                </a:solidFill>
              </a:defRPr>
            </a:lvl3pPr>
            <a:lvl4pPr>
              <a:defRPr sz="2800">
                <a:solidFill>
                  <a:schemeClr val="bg1"/>
                </a:solidFill>
              </a:defRPr>
            </a:lvl4pPr>
            <a:lvl5pPr>
              <a:defRPr sz="2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This is Metropolis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029BE03A-21B0-4196-A033-4E90957BA1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z="2800">
                <a:solidFill>
                  <a:schemeClr val="bg1"/>
                </a:solidFill>
              </a:rPr>
              <a:t>Metropolis Font Check</a:t>
            </a:r>
          </a:p>
        </p:txBody>
      </p:sp>
      <p:sp>
        <p:nvSpPr>
          <p:cNvPr id="51" name="Subtitle 2">
            <a:extLst>
              <a:ext uri="{FF2B5EF4-FFF2-40B4-BE49-F238E27FC236}">
                <a16:creationId xmlns:a16="http://schemas.microsoft.com/office/drawing/2014/main" id="{CB049186-CC25-4BD3-8410-4DE62ED4B08B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592866" y="838105"/>
            <a:ext cx="10962687" cy="247743"/>
          </a:xfrm>
        </p:spPr>
        <p:txBody>
          <a:bodyPr/>
          <a:lstStyle>
            <a:lvl1pPr marL="0" indent="0" algn="l">
              <a:buNone/>
              <a:defRPr sz="2000" b="0" i="0">
                <a:solidFill>
                  <a:schemeClr val="bg1"/>
                </a:solidFill>
                <a:latin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Is the Metropolis font installed on my computer?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51A92F24-FC82-4FA9-9362-801284731CC8}"/>
              </a:ext>
            </a:extLst>
          </p:cNvPr>
          <p:cNvSpPr/>
          <p:nvPr userDrawn="1"/>
        </p:nvSpPr>
        <p:spPr bwMode="gray">
          <a:xfrm>
            <a:off x="623363" y="1616678"/>
            <a:ext cx="4633737" cy="2441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1100" b="0" i="0" dirty="0">
                <a:solidFill>
                  <a:schemeClr val="accent4">
                    <a:lumMod val="75000"/>
                  </a:schemeClr>
                </a:solidFill>
                <a:latin typeface="Calibri" panose="020F0502020204030204" pitchFamily="34" charset="0"/>
              </a:rPr>
              <a:t>Do the fonts in these two sentences match on your screen?</a:t>
            </a: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B59E37DB-3217-4772-AE8E-E9673A139975}"/>
              </a:ext>
            </a:extLst>
          </p:cNvPr>
          <p:cNvCxnSpPr>
            <a:cxnSpLocks/>
          </p:cNvCxnSpPr>
          <p:nvPr userDrawn="1"/>
        </p:nvCxnSpPr>
        <p:spPr>
          <a:xfrm>
            <a:off x="623364" y="1860778"/>
            <a:ext cx="7299849" cy="0"/>
          </a:xfrm>
          <a:prstGeom prst="line">
            <a:avLst/>
          </a:prstGeom>
          <a:ln w="25400">
            <a:solidFill>
              <a:schemeClr val="bg1"/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2634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Group 59">
            <a:extLst>
              <a:ext uri="{FF2B5EF4-FFF2-40B4-BE49-F238E27FC236}">
                <a16:creationId xmlns:a16="http://schemas.microsoft.com/office/drawing/2014/main" id="{8442F8FF-5DB1-44B3-AF2C-1A531EA36FEA}"/>
              </a:ext>
            </a:extLst>
          </p:cNvPr>
          <p:cNvGrpSpPr/>
          <p:nvPr userDrawn="1"/>
        </p:nvGrpSpPr>
        <p:grpSpPr bwMode="gray">
          <a:xfrm>
            <a:off x="0" y="0"/>
            <a:ext cx="12188826" cy="6858004"/>
            <a:chOff x="0" y="-4"/>
            <a:chExt cx="12188826" cy="6858004"/>
          </a:xfrm>
        </p:grpSpPr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E2F285D2-B641-461F-87F0-20A9C65B2EF7}"/>
                </a:ext>
              </a:extLst>
            </p:cNvPr>
            <p:cNvGrpSpPr/>
            <p:nvPr/>
          </p:nvGrpSpPr>
          <p:grpSpPr bwMode="gray">
            <a:xfrm>
              <a:off x="609441" y="1600198"/>
              <a:ext cx="10055941" cy="4580469"/>
              <a:chOff x="609441" y="1600198"/>
              <a:chExt cx="10055941" cy="4580469"/>
            </a:xfrm>
          </p:grpSpPr>
          <p:sp>
            <p:nvSpPr>
              <p:cNvPr id="110" name="Rectangle 109">
                <a:extLst>
                  <a:ext uri="{FF2B5EF4-FFF2-40B4-BE49-F238E27FC236}">
                    <a16:creationId xmlns:a16="http://schemas.microsoft.com/office/drawing/2014/main" id="{115EE1AC-AAA1-4CAF-886B-474B1A0C95C4}"/>
                  </a:ext>
                </a:extLst>
              </p:cNvPr>
              <p:cNvSpPr/>
              <p:nvPr/>
            </p:nvSpPr>
            <p:spPr bwMode="gray">
              <a:xfrm>
                <a:off x="609441" y="1600199"/>
                <a:ext cx="914203" cy="458046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b="0" i="0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11" name="Rectangle 110">
                <a:extLst>
                  <a:ext uri="{FF2B5EF4-FFF2-40B4-BE49-F238E27FC236}">
                    <a16:creationId xmlns:a16="http://schemas.microsoft.com/office/drawing/2014/main" id="{7037B7F2-249C-4DB7-A4FF-AD7E08892A0F}"/>
                  </a:ext>
                </a:extLst>
              </p:cNvPr>
              <p:cNvSpPr/>
              <p:nvPr/>
            </p:nvSpPr>
            <p:spPr bwMode="gray">
              <a:xfrm>
                <a:off x="2436448" y="1600198"/>
                <a:ext cx="915282" cy="458046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b="0" i="0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12" name="Rectangle 111">
                <a:extLst>
                  <a:ext uri="{FF2B5EF4-FFF2-40B4-BE49-F238E27FC236}">
                    <a16:creationId xmlns:a16="http://schemas.microsoft.com/office/drawing/2014/main" id="{6B02FE08-2379-4E6C-AE27-D7D2ECAB18B8}"/>
                  </a:ext>
                </a:extLst>
              </p:cNvPr>
              <p:cNvSpPr/>
              <p:nvPr/>
            </p:nvSpPr>
            <p:spPr bwMode="gray">
              <a:xfrm>
                <a:off x="4263453" y="1600198"/>
                <a:ext cx="920909" cy="458046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b="0" i="0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13" name="Rectangle 112">
                <a:extLst>
                  <a:ext uri="{FF2B5EF4-FFF2-40B4-BE49-F238E27FC236}">
                    <a16:creationId xmlns:a16="http://schemas.microsoft.com/office/drawing/2014/main" id="{D7C17E9A-3B70-4668-8EAE-9C7D73BACCA1}"/>
                  </a:ext>
                </a:extLst>
              </p:cNvPr>
              <p:cNvSpPr/>
              <p:nvPr/>
            </p:nvSpPr>
            <p:spPr bwMode="gray">
              <a:xfrm>
                <a:off x="6090459" y="1600198"/>
                <a:ext cx="920909" cy="458046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b="0" i="0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14" name="Rectangle 113">
                <a:extLst>
                  <a:ext uri="{FF2B5EF4-FFF2-40B4-BE49-F238E27FC236}">
                    <a16:creationId xmlns:a16="http://schemas.microsoft.com/office/drawing/2014/main" id="{E02751E5-34AD-4357-BC67-2269F668FD57}"/>
                  </a:ext>
                </a:extLst>
              </p:cNvPr>
              <p:cNvSpPr/>
              <p:nvPr/>
            </p:nvSpPr>
            <p:spPr bwMode="gray">
              <a:xfrm>
                <a:off x="7921943" y="1600198"/>
                <a:ext cx="916431" cy="458046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b="0" i="0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15" name="Rectangle 114">
                <a:extLst>
                  <a:ext uri="{FF2B5EF4-FFF2-40B4-BE49-F238E27FC236}">
                    <a16:creationId xmlns:a16="http://schemas.microsoft.com/office/drawing/2014/main" id="{452A85DA-B39F-40AB-B423-9F7CCB3D0D63}"/>
                  </a:ext>
                </a:extLst>
              </p:cNvPr>
              <p:cNvSpPr/>
              <p:nvPr/>
            </p:nvSpPr>
            <p:spPr bwMode="gray">
              <a:xfrm>
                <a:off x="9750028" y="1600198"/>
                <a:ext cx="915354" cy="458046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b="0" i="0" dirty="0"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C5C1459D-4F6E-4671-8566-3143311EA541}"/>
                </a:ext>
              </a:extLst>
            </p:cNvPr>
            <p:cNvGrpSpPr/>
            <p:nvPr userDrawn="1"/>
          </p:nvGrpSpPr>
          <p:grpSpPr bwMode="gray">
            <a:xfrm>
              <a:off x="0" y="-4"/>
              <a:ext cx="12188826" cy="6858004"/>
              <a:chOff x="0" y="-4"/>
              <a:chExt cx="12188826" cy="6858004"/>
            </a:xfrm>
          </p:grpSpPr>
          <p:grpSp>
            <p:nvGrpSpPr>
              <p:cNvPr id="63" name="Group 62">
                <a:extLst>
                  <a:ext uri="{FF2B5EF4-FFF2-40B4-BE49-F238E27FC236}">
                    <a16:creationId xmlns:a16="http://schemas.microsoft.com/office/drawing/2014/main" id="{015AFD00-19E3-4F92-9570-1F3E8AEC3EC4}"/>
                  </a:ext>
                </a:extLst>
              </p:cNvPr>
              <p:cNvGrpSpPr/>
              <p:nvPr>
                <p:custDataLst>
                  <p:tags r:id="rId1"/>
                </p:custDataLst>
              </p:nvPr>
            </p:nvGrpSpPr>
            <p:grpSpPr bwMode="gray">
              <a:xfrm>
                <a:off x="0" y="-4"/>
                <a:ext cx="12188826" cy="6858004"/>
                <a:chOff x="0" y="1"/>
                <a:chExt cx="12188826" cy="6858004"/>
              </a:xfrm>
            </p:grpSpPr>
            <p:grpSp>
              <p:nvGrpSpPr>
                <p:cNvPr id="65" name="Group 64">
                  <a:extLst>
                    <a:ext uri="{FF2B5EF4-FFF2-40B4-BE49-F238E27FC236}">
                      <a16:creationId xmlns:a16="http://schemas.microsoft.com/office/drawing/2014/main" id="{56B51E9A-9BC0-4A23-95C7-9E14C94FDF8A}"/>
                    </a:ext>
                  </a:extLst>
                </p:cNvPr>
                <p:cNvGrpSpPr/>
                <p:nvPr/>
              </p:nvGrpSpPr>
              <p:grpSpPr bwMode="gray">
                <a:xfrm>
                  <a:off x="609601" y="2684"/>
                  <a:ext cx="10962504" cy="6855315"/>
                  <a:chOff x="0" y="0"/>
                  <a:chExt cx="10962504" cy="6858000"/>
                </a:xfrm>
              </p:grpSpPr>
              <p:cxnSp>
                <p:nvCxnSpPr>
                  <p:cNvPr id="85" name="Straight Connector 84">
                    <a:extLst>
                      <a:ext uri="{FF2B5EF4-FFF2-40B4-BE49-F238E27FC236}">
                        <a16:creationId xmlns:a16="http://schemas.microsoft.com/office/drawing/2014/main" id="{5B6B4CFD-041A-4081-89A4-C2B194E6465E}"/>
                      </a:ext>
                    </a:extLst>
                  </p:cNvPr>
                  <p:cNvCxnSpPr/>
                  <p:nvPr/>
                </p:nvCxnSpPr>
                <p:spPr bwMode="gray">
                  <a:xfrm>
                    <a:off x="0" y="0"/>
                    <a:ext cx="0" cy="6858000"/>
                  </a:xfrm>
                  <a:prstGeom prst="line">
                    <a:avLst/>
                  </a:prstGeom>
                  <a:ln w="3175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6" name="Straight Connector 85">
                    <a:extLst>
                      <a:ext uri="{FF2B5EF4-FFF2-40B4-BE49-F238E27FC236}">
                        <a16:creationId xmlns:a16="http://schemas.microsoft.com/office/drawing/2014/main" id="{C63B978F-4215-434A-A0BE-E77776CE37B1}"/>
                      </a:ext>
                    </a:extLst>
                  </p:cNvPr>
                  <p:cNvCxnSpPr/>
                  <p:nvPr/>
                </p:nvCxnSpPr>
                <p:spPr bwMode="gray">
                  <a:xfrm>
                    <a:off x="914043" y="0"/>
                    <a:ext cx="0" cy="6858000"/>
                  </a:xfrm>
                  <a:prstGeom prst="line">
                    <a:avLst/>
                  </a:prstGeom>
                  <a:ln w="3175">
                    <a:solidFill>
                      <a:schemeClr val="accent1">
                        <a:lumMod val="40000"/>
                        <a:lumOff val="60000"/>
                      </a:schemeClr>
                    </a:solidFill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7" name="Straight Connector 86">
                    <a:extLst>
                      <a:ext uri="{FF2B5EF4-FFF2-40B4-BE49-F238E27FC236}">
                        <a16:creationId xmlns:a16="http://schemas.microsoft.com/office/drawing/2014/main" id="{09EEB78C-3DA9-4AD7-BFB1-207EDE403F9D}"/>
                      </a:ext>
                    </a:extLst>
                  </p:cNvPr>
                  <p:cNvCxnSpPr/>
                  <p:nvPr/>
                </p:nvCxnSpPr>
                <p:spPr bwMode="gray">
                  <a:xfrm>
                    <a:off x="1371064" y="0"/>
                    <a:ext cx="0" cy="6858000"/>
                  </a:xfrm>
                  <a:prstGeom prst="line">
                    <a:avLst/>
                  </a:prstGeom>
                  <a:ln w="3175">
                    <a:solidFill>
                      <a:schemeClr val="accent1">
                        <a:lumMod val="40000"/>
                        <a:lumOff val="60000"/>
                      </a:schemeClr>
                    </a:solidFill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8" name="Straight Connector 87">
                    <a:extLst>
                      <a:ext uri="{FF2B5EF4-FFF2-40B4-BE49-F238E27FC236}">
                        <a16:creationId xmlns:a16="http://schemas.microsoft.com/office/drawing/2014/main" id="{F062D7CE-4A4A-4C41-833F-B30B3E74AEAC}"/>
                      </a:ext>
                    </a:extLst>
                  </p:cNvPr>
                  <p:cNvCxnSpPr/>
                  <p:nvPr/>
                </p:nvCxnSpPr>
                <p:spPr bwMode="gray">
                  <a:xfrm>
                    <a:off x="1828085" y="0"/>
                    <a:ext cx="0" cy="6858000"/>
                  </a:xfrm>
                  <a:prstGeom prst="line">
                    <a:avLst/>
                  </a:prstGeom>
                  <a:ln w="3175">
                    <a:solidFill>
                      <a:schemeClr val="accent1">
                        <a:lumMod val="40000"/>
                        <a:lumOff val="60000"/>
                      </a:schemeClr>
                    </a:solidFill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" name="Straight Connector 88">
                    <a:extLst>
                      <a:ext uri="{FF2B5EF4-FFF2-40B4-BE49-F238E27FC236}">
                        <a16:creationId xmlns:a16="http://schemas.microsoft.com/office/drawing/2014/main" id="{19C628EF-969E-4429-A992-9AD0AFECF81E}"/>
                      </a:ext>
                    </a:extLst>
                  </p:cNvPr>
                  <p:cNvCxnSpPr/>
                  <p:nvPr/>
                </p:nvCxnSpPr>
                <p:spPr bwMode="gray">
                  <a:xfrm>
                    <a:off x="2285107" y="0"/>
                    <a:ext cx="0" cy="6858000"/>
                  </a:xfrm>
                  <a:prstGeom prst="line">
                    <a:avLst/>
                  </a:prstGeom>
                  <a:ln w="3175">
                    <a:solidFill>
                      <a:schemeClr val="accent1">
                        <a:lumMod val="40000"/>
                        <a:lumOff val="60000"/>
                      </a:schemeClr>
                    </a:solidFill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" name="Straight Connector 89">
                    <a:extLst>
                      <a:ext uri="{FF2B5EF4-FFF2-40B4-BE49-F238E27FC236}">
                        <a16:creationId xmlns:a16="http://schemas.microsoft.com/office/drawing/2014/main" id="{8C7BD383-0D5C-4E3A-99F7-4DC5A51DF948}"/>
                      </a:ext>
                    </a:extLst>
                  </p:cNvPr>
                  <p:cNvCxnSpPr/>
                  <p:nvPr/>
                </p:nvCxnSpPr>
                <p:spPr bwMode="gray">
                  <a:xfrm>
                    <a:off x="2742128" y="0"/>
                    <a:ext cx="0" cy="6858000"/>
                  </a:xfrm>
                  <a:prstGeom prst="line">
                    <a:avLst/>
                  </a:prstGeom>
                  <a:ln w="3175">
                    <a:solidFill>
                      <a:schemeClr val="accent1">
                        <a:lumMod val="40000"/>
                        <a:lumOff val="60000"/>
                      </a:schemeClr>
                    </a:solidFill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" name="Straight Connector 90">
                    <a:extLst>
                      <a:ext uri="{FF2B5EF4-FFF2-40B4-BE49-F238E27FC236}">
                        <a16:creationId xmlns:a16="http://schemas.microsoft.com/office/drawing/2014/main" id="{FAA2EE63-4F24-4A26-9268-D15D92D5B068}"/>
                      </a:ext>
                    </a:extLst>
                  </p:cNvPr>
                  <p:cNvCxnSpPr/>
                  <p:nvPr/>
                </p:nvCxnSpPr>
                <p:spPr bwMode="gray">
                  <a:xfrm>
                    <a:off x="3199149" y="0"/>
                    <a:ext cx="0" cy="6858000"/>
                  </a:xfrm>
                  <a:prstGeom prst="line">
                    <a:avLst/>
                  </a:prstGeom>
                  <a:ln w="3175">
                    <a:solidFill>
                      <a:schemeClr val="accent1">
                        <a:lumMod val="40000"/>
                        <a:lumOff val="60000"/>
                      </a:schemeClr>
                    </a:solidFill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" name="Straight Connector 91">
                    <a:extLst>
                      <a:ext uri="{FF2B5EF4-FFF2-40B4-BE49-F238E27FC236}">
                        <a16:creationId xmlns:a16="http://schemas.microsoft.com/office/drawing/2014/main" id="{F64BB08D-864A-44D4-88F6-679DBAE518B7}"/>
                      </a:ext>
                    </a:extLst>
                  </p:cNvPr>
                  <p:cNvCxnSpPr/>
                  <p:nvPr/>
                </p:nvCxnSpPr>
                <p:spPr bwMode="gray">
                  <a:xfrm>
                    <a:off x="3656171" y="0"/>
                    <a:ext cx="0" cy="6858000"/>
                  </a:xfrm>
                  <a:prstGeom prst="line">
                    <a:avLst/>
                  </a:prstGeom>
                  <a:ln w="3175">
                    <a:solidFill>
                      <a:schemeClr val="accent1">
                        <a:lumMod val="40000"/>
                        <a:lumOff val="60000"/>
                      </a:schemeClr>
                    </a:solidFill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" name="Straight Connector 92">
                    <a:extLst>
                      <a:ext uri="{FF2B5EF4-FFF2-40B4-BE49-F238E27FC236}">
                        <a16:creationId xmlns:a16="http://schemas.microsoft.com/office/drawing/2014/main" id="{9FA3F8A1-60DA-47E1-92DD-967475B2DF58}"/>
                      </a:ext>
                    </a:extLst>
                  </p:cNvPr>
                  <p:cNvCxnSpPr/>
                  <p:nvPr/>
                </p:nvCxnSpPr>
                <p:spPr bwMode="gray">
                  <a:xfrm>
                    <a:off x="4113192" y="0"/>
                    <a:ext cx="0" cy="6858000"/>
                  </a:xfrm>
                  <a:prstGeom prst="line">
                    <a:avLst/>
                  </a:prstGeom>
                  <a:ln w="3175">
                    <a:solidFill>
                      <a:schemeClr val="accent1">
                        <a:lumMod val="40000"/>
                        <a:lumOff val="60000"/>
                      </a:schemeClr>
                    </a:solidFill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4" name="Straight Connector 93">
                    <a:extLst>
                      <a:ext uri="{FF2B5EF4-FFF2-40B4-BE49-F238E27FC236}">
                        <a16:creationId xmlns:a16="http://schemas.microsoft.com/office/drawing/2014/main" id="{4DECF40D-CC60-45F8-B236-F9FAC1F3E8CF}"/>
                      </a:ext>
                    </a:extLst>
                  </p:cNvPr>
                  <p:cNvCxnSpPr/>
                  <p:nvPr/>
                </p:nvCxnSpPr>
                <p:spPr bwMode="gray">
                  <a:xfrm>
                    <a:off x="4570213" y="0"/>
                    <a:ext cx="0" cy="6858000"/>
                  </a:xfrm>
                  <a:prstGeom prst="line">
                    <a:avLst/>
                  </a:prstGeom>
                  <a:ln w="3175">
                    <a:solidFill>
                      <a:schemeClr val="accent1">
                        <a:lumMod val="40000"/>
                        <a:lumOff val="60000"/>
                      </a:schemeClr>
                    </a:solidFill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5" name="Straight Connector 94">
                    <a:extLst>
                      <a:ext uri="{FF2B5EF4-FFF2-40B4-BE49-F238E27FC236}">
                        <a16:creationId xmlns:a16="http://schemas.microsoft.com/office/drawing/2014/main" id="{623BAEC6-A3C2-4892-9093-BD8EA8A7E0F6}"/>
                      </a:ext>
                    </a:extLst>
                  </p:cNvPr>
                  <p:cNvCxnSpPr/>
                  <p:nvPr/>
                </p:nvCxnSpPr>
                <p:spPr bwMode="gray">
                  <a:xfrm>
                    <a:off x="5027235" y="0"/>
                    <a:ext cx="0" cy="6858000"/>
                  </a:xfrm>
                  <a:prstGeom prst="line">
                    <a:avLst/>
                  </a:prstGeom>
                  <a:ln w="3175">
                    <a:solidFill>
                      <a:schemeClr val="accent1">
                        <a:lumMod val="40000"/>
                        <a:lumOff val="60000"/>
                      </a:schemeClr>
                    </a:solidFill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6" name="Straight Connector 95">
                    <a:extLst>
                      <a:ext uri="{FF2B5EF4-FFF2-40B4-BE49-F238E27FC236}">
                        <a16:creationId xmlns:a16="http://schemas.microsoft.com/office/drawing/2014/main" id="{D4E16FB9-EDCA-4CA6-9212-0AEBFCE175D7}"/>
                      </a:ext>
                    </a:extLst>
                  </p:cNvPr>
                  <p:cNvCxnSpPr/>
                  <p:nvPr/>
                </p:nvCxnSpPr>
                <p:spPr bwMode="gray">
                  <a:xfrm>
                    <a:off x="5484256" y="0"/>
                    <a:ext cx="0" cy="6858000"/>
                  </a:xfrm>
                  <a:prstGeom prst="line">
                    <a:avLst/>
                  </a:prstGeom>
                  <a:ln w="3175">
                    <a:solidFill>
                      <a:schemeClr val="accent1">
                        <a:lumMod val="40000"/>
                        <a:lumOff val="60000"/>
                      </a:schemeClr>
                    </a:solidFill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7" name="Straight Connector 96">
                    <a:extLst>
                      <a:ext uri="{FF2B5EF4-FFF2-40B4-BE49-F238E27FC236}">
                        <a16:creationId xmlns:a16="http://schemas.microsoft.com/office/drawing/2014/main" id="{F3AE637F-804F-4244-9AA9-FF4A629A143C}"/>
                      </a:ext>
                    </a:extLst>
                  </p:cNvPr>
                  <p:cNvCxnSpPr/>
                  <p:nvPr/>
                </p:nvCxnSpPr>
                <p:spPr bwMode="gray">
                  <a:xfrm>
                    <a:off x="5941277" y="0"/>
                    <a:ext cx="0" cy="6858000"/>
                  </a:xfrm>
                  <a:prstGeom prst="line">
                    <a:avLst/>
                  </a:prstGeom>
                  <a:ln w="3175">
                    <a:solidFill>
                      <a:schemeClr val="accent1">
                        <a:lumMod val="40000"/>
                        <a:lumOff val="60000"/>
                      </a:schemeClr>
                    </a:solidFill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8" name="Straight Connector 97">
                    <a:extLst>
                      <a:ext uri="{FF2B5EF4-FFF2-40B4-BE49-F238E27FC236}">
                        <a16:creationId xmlns:a16="http://schemas.microsoft.com/office/drawing/2014/main" id="{5EFB8414-3949-428A-B700-7C38A44425B2}"/>
                      </a:ext>
                    </a:extLst>
                  </p:cNvPr>
                  <p:cNvCxnSpPr/>
                  <p:nvPr/>
                </p:nvCxnSpPr>
                <p:spPr bwMode="gray">
                  <a:xfrm>
                    <a:off x="6398299" y="0"/>
                    <a:ext cx="0" cy="6858000"/>
                  </a:xfrm>
                  <a:prstGeom prst="line">
                    <a:avLst/>
                  </a:prstGeom>
                  <a:ln w="3175">
                    <a:solidFill>
                      <a:schemeClr val="accent1">
                        <a:lumMod val="40000"/>
                        <a:lumOff val="60000"/>
                      </a:schemeClr>
                    </a:solidFill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9" name="Straight Connector 98">
                    <a:extLst>
                      <a:ext uri="{FF2B5EF4-FFF2-40B4-BE49-F238E27FC236}">
                        <a16:creationId xmlns:a16="http://schemas.microsoft.com/office/drawing/2014/main" id="{BA61D1AB-B7D2-4169-B38F-56371D50E1DA}"/>
                      </a:ext>
                    </a:extLst>
                  </p:cNvPr>
                  <p:cNvCxnSpPr/>
                  <p:nvPr/>
                </p:nvCxnSpPr>
                <p:spPr bwMode="gray">
                  <a:xfrm>
                    <a:off x="6855320" y="0"/>
                    <a:ext cx="0" cy="6858000"/>
                  </a:xfrm>
                  <a:prstGeom prst="line">
                    <a:avLst/>
                  </a:prstGeom>
                  <a:ln w="3175">
                    <a:solidFill>
                      <a:schemeClr val="accent1">
                        <a:lumMod val="40000"/>
                        <a:lumOff val="60000"/>
                      </a:schemeClr>
                    </a:solidFill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0" name="Straight Connector 99">
                    <a:extLst>
                      <a:ext uri="{FF2B5EF4-FFF2-40B4-BE49-F238E27FC236}">
                        <a16:creationId xmlns:a16="http://schemas.microsoft.com/office/drawing/2014/main" id="{D00C4593-A442-4B6C-8E9D-80BFEB1746D6}"/>
                      </a:ext>
                    </a:extLst>
                  </p:cNvPr>
                  <p:cNvCxnSpPr/>
                  <p:nvPr/>
                </p:nvCxnSpPr>
                <p:spPr bwMode="gray">
                  <a:xfrm>
                    <a:off x="7312342" y="0"/>
                    <a:ext cx="0" cy="6858000"/>
                  </a:xfrm>
                  <a:prstGeom prst="line">
                    <a:avLst/>
                  </a:prstGeom>
                  <a:ln w="3175">
                    <a:solidFill>
                      <a:schemeClr val="accent1">
                        <a:lumMod val="40000"/>
                        <a:lumOff val="60000"/>
                      </a:schemeClr>
                    </a:solidFill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1" name="Straight Connector 100">
                    <a:extLst>
                      <a:ext uri="{FF2B5EF4-FFF2-40B4-BE49-F238E27FC236}">
                        <a16:creationId xmlns:a16="http://schemas.microsoft.com/office/drawing/2014/main" id="{95B5E413-FAFF-430F-B105-4D122D50AEE1}"/>
                      </a:ext>
                    </a:extLst>
                  </p:cNvPr>
                  <p:cNvCxnSpPr/>
                  <p:nvPr/>
                </p:nvCxnSpPr>
                <p:spPr bwMode="gray">
                  <a:xfrm>
                    <a:off x="7769363" y="0"/>
                    <a:ext cx="0" cy="6858000"/>
                  </a:xfrm>
                  <a:prstGeom prst="line">
                    <a:avLst/>
                  </a:prstGeom>
                  <a:ln w="3175">
                    <a:solidFill>
                      <a:schemeClr val="accent1">
                        <a:lumMod val="40000"/>
                        <a:lumOff val="60000"/>
                      </a:schemeClr>
                    </a:solidFill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2" name="Straight Connector 101">
                    <a:extLst>
                      <a:ext uri="{FF2B5EF4-FFF2-40B4-BE49-F238E27FC236}">
                        <a16:creationId xmlns:a16="http://schemas.microsoft.com/office/drawing/2014/main" id="{2B845328-662D-4D12-A209-6A0B1E78DF14}"/>
                      </a:ext>
                    </a:extLst>
                  </p:cNvPr>
                  <p:cNvCxnSpPr/>
                  <p:nvPr/>
                </p:nvCxnSpPr>
                <p:spPr bwMode="gray">
                  <a:xfrm>
                    <a:off x="8226384" y="0"/>
                    <a:ext cx="0" cy="6858000"/>
                  </a:xfrm>
                  <a:prstGeom prst="line">
                    <a:avLst/>
                  </a:prstGeom>
                  <a:ln w="3175">
                    <a:solidFill>
                      <a:schemeClr val="accent1">
                        <a:lumMod val="40000"/>
                        <a:lumOff val="60000"/>
                      </a:schemeClr>
                    </a:solidFill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3" name="Straight Connector 102">
                    <a:extLst>
                      <a:ext uri="{FF2B5EF4-FFF2-40B4-BE49-F238E27FC236}">
                        <a16:creationId xmlns:a16="http://schemas.microsoft.com/office/drawing/2014/main" id="{2AC19B5D-D919-4A48-953C-03994329E19B}"/>
                      </a:ext>
                    </a:extLst>
                  </p:cNvPr>
                  <p:cNvCxnSpPr/>
                  <p:nvPr/>
                </p:nvCxnSpPr>
                <p:spPr bwMode="gray">
                  <a:xfrm>
                    <a:off x="9140427" y="0"/>
                    <a:ext cx="0" cy="6858000"/>
                  </a:xfrm>
                  <a:prstGeom prst="line">
                    <a:avLst/>
                  </a:prstGeom>
                  <a:ln w="3175">
                    <a:solidFill>
                      <a:schemeClr val="accent1">
                        <a:lumMod val="40000"/>
                        <a:lumOff val="60000"/>
                      </a:schemeClr>
                    </a:solidFill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4" name="Straight Connector 103">
                    <a:extLst>
                      <a:ext uri="{FF2B5EF4-FFF2-40B4-BE49-F238E27FC236}">
                        <a16:creationId xmlns:a16="http://schemas.microsoft.com/office/drawing/2014/main" id="{AC81C8DC-CB2F-445A-8F7B-5A864393B553}"/>
                      </a:ext>
                    </a:extLst>
                  </p:cNvPr>
                  <p:cNvCxnSpPr/>
                  <p:nvPr/>
                </p:nvCxnSpPr>
                <p:spPr bwMode="gray">
                  <a:xfrm>
                    <a:off x="8683406" y="0"/>
                    <a:ext cx="0" cy="6858000"/>
                  </a:xfrm>
                  <a:prstGeom prst="line">
                    <a:avLst/>
                  </a:prstGeom>
                  <a:ln w="3175">
                    <a:solidFill>
                      <a:schemeClr val="accent1">
                        <a:lumMod val="40000"/>
                        <a:lumOff val="60000"/>
                      </a:schemeClr>
                    </a:solidFill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5" name="Straight Connector 104">
                    <a:extLst>
                      <a:ext uri="{FF2B5EF4-FFF2-40B4-BE49-F238E27FC236}">
                        <a16:creationId xmlns:a16="http://schemas.microsoft.com/office/drawing/2014/main" id="{F3CD9F68-6C35-4B43-B8E1-1ABF75D8D588}"/>
                      </a:ext>
                    </a:extLst>
                  </p:cNvPr>
                  <p:cNvCxnSpPr/>
                  <p:nvPr/>
                </p:nvCxnSpPr>
                <p:spPr bwMode="gray">
                  <a:xfrm>
                    <a:off x="9597448" y="0"/>
                    <a:ext cx="0" cy="6858000"/>
                  </a:xfrm>
                  <a:prstGeom prst="line">
                    <a:avLst/>
                  </a:prstGeom>
                  <a:ln w="3175">
                    <a:solidFill>
                      <a:schemeClr val="accent1">
                        <a:lumMod val="40000"/>
                        <a:lumOff val="60000"/>
                      </a:schemeClr>
                    </a:solidFill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6" name="Straight Connector 105">
                    <a:extLst>
                      <a:ext uri="{FF2B5EF4-FFF2-40B4-BE49-F238E27FC236}">
                        <a16:creationId xmlns:a16="http://schemas.microsoft.com/office/drawing/2014/main" id="{BBBCE95B-721C-44A5-8B94-8F0E42FF53FE}"/>
                      </a:ext>
                    </a:extLst>
                  </p:cNvPr>
                  <p:cNvCxnSpPr/>
                  <p:nvPr/>
                </p:nvCxnSpPr>
                <p:spPr bwMode="gray">
                  <a:xfrm>
                    <a:off x="10054470" y="0"/>
                    <a:ext cx="0" cy="6858000"/>
                  </a:xfrm>
                  <a:prstGeom prst="line">
                    <a:avLst/>
                  </a:prstGeom>
                  <a:ln w="3175">
                    <a:solidFill>
                      <a:schemeClr val="accent1">
                        <a:lumMod val="40000"/>
                        <a:lumOff val="60000"/>
                      </a:schemeClr>
                    </a:solidFill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7" name="Straight Connector 106">
                    <a:extLst>
                      <a:ext uri="{FF2B5EF4-FFF2-40B4-BE49-F238E27FC236}">
                        <a16:creationId xmlns:a16="http://schemas.microsoft.com/office/drawing/2014/main" id="{3B934F61-1ED7-4209-A1E3-04C68085B10E}"/>
                      </a:ext>
                    </a:extLst>
                  </p:cNvPr>
                  <p:cNvCxnSpPr/>
                  <p:nvPr/>
                </p:nvCxnSpPr>
                <p:spPr bwMode="gray">
                  <a:xfrm>
                    <a:off x="10511491" y="0"/>
                    <a:ext cx="0" cy="6858000"/>
                  </a:xfrm>
                  <a:prstGeom prst="line">
                    <a:avLst/>
                  </a:prstGeom>
                  <a:ln w="3175">
                    <a:solidFill>
                      <a:schemeClr val="accent1">
                        <a:lumMod val="40000"/>
                        <a:lumOff val="60000"/>
                      </a:schemeClr>
                    </a:solidFill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8" name="Straight Connector 107">
                    <a:extLst>
                      <a:ext uri="{FF2B5EF4-FFF2-40B4-BE49-F238E27FC236}">
                        <a16:creationId xmlns:a16="http://schemas.microsoft.com/office/drawing/2014/main" id="{8F636E46-095E-439D-B78B-EBC72DB23290}"/>
                      </a:ext>
                    </a:extLst>
                  </p:cNvPr>
                  <p:cNvCxnSpPr/>
                  <p:nvPr/>
                </p:nvCxnSpPr>
                <p:spPr bwMode="gray">
                  <a:xfrm>
                    <a:off x="457021" y="0"/>
                    <a:ext cx="0" cy="6858000"/>
                  </a:xfrm>
                  <a:prstGeom prst="line">
                    <a:avLst/>
                  </a:prstGeom>
                  <a:ln w="3175">
                    <a:solidFill>
                      <a:schemeClr val="accent1">
                        <a:lumMod val="40000"/>
                        <a:lumOff val="60000"/>
                      </a:schemeClr>
                    </a:solidFill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9" name="Straight Connector 108">
                    <a:extLst>
                      <a:ext uri="{FF2B5EF4-FFF2-40B4-BE49-F238E27FC236}">
                        <a16:creationId xmlns:a16="http://schemas.microsoft.com/office/drawing/2014/main" id="{61497272-E949-488B-B9F6-FD10BA6526BF}"/>
                      </a:ext>
                    </a:extLst>
                  </p:cNvPr>
                  <p:cNvCxnSpPr/>
                  <p:nvPr/>
                </p:nvCxnSpPr>
                <p:spPr bwMode="gray">
                  <a:xfrm>
                    <a:off x="10962504" y="0"/>
                    <a:ext cx="0" cy="6858000"/>
                  </a:xfrm>
                  <a:prstGeom prst="line">
                    <a:avLst/>
                  </a:prstGeom>
                  <a:ln w="3175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6" name="Group 65">
                  <a:extLst>
                    <a:ext uri="{FF2B5EF4-FFF2-40B4-BE49-F238E27FC236}">
                      <a16:creationId xmlns:a16="http://schemas.microsoft.com/office/drawing/2014/main" id="{B645DFBA-090A-4E89-BFE2-570C1D04D7A5}"/>
                    </a:ext>
                  </a:extLst>
                </p:cNvPr>
                <p:cNvGrpSpPr/>
                <p:nvPr/>
              </p:nvGrpSpPr>
              <p:grpSpPr bwMode="gray">
                <a:xfrm>
                  <a:off x="0" y="1"/>
                  <a:ext cx="12188826" cy="6858004"/>
                  <a:chOff x="0" y="1"/>
                  <a:chExt cx="12188826" cy="6858004"/>
                </a:xfrm>
              </p:grpSpPr>
              <p:cxnSp>
                <p:nvCxnSpPr>
                  <p:cNvPr id="67" name="Straight Connector 66">
                    <a:extLst>
                      <a:ext uri="{FF2B5EF4-FFF2-40B4-BE49-F238E27FC236}">
                        <a16:creationId xmlns:a16="http://schemas.microsoft.com/office/drawing/2014/main" id="{E34689D4-9BAE-40BF-B953-E1A0CA4F5C15}"/>
                      </a:ext>
                    </a:extLst>
                  </p:cNvPr>
                  <p:cNvCxnSpPr/>
                  <p:nvPr/>
                </p:nvCxnSpPr>
                <p:spPr bwMode="gray">
                  <a:xfrm rot="5400000">
                    <a:off x="6094413" y="-6094412"/>
                    <a:ext cx="0" cy="12188826"/>
                  </a:xfrm>
                  <a:prstGeom prst="line">
                    <a:avLst/>
                  </a:prstGeom>
                  <a:ln w="3175">
                    <a:solidFill>
                      <a:schemeClr val="accent1">
                        <a:lumMod val="40000"/>
                        <a:lumOff val="60000"/>
                      </a:schemeClr>
                    </a:solidFill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" name="Straight Connector 67">
                    <a:extLst>
                      <a:ext uri="{FF2B5EF4-FFF2-40B4-BE49-F238E27FC236}">
                        <a16:creationId xmlns:a16="http://schemas.microsoft.com/office/drawing/2014/main" id="{674A3364-6F4C-4749-A110-B336801330E0}"/>
                      </a:ext>
                    </a:extLst>
                  </p:cNvPr>
                  <p:cNvCxnSpPr/>
                  <p:nvPr/>
                </p:nvCxnSpPr>
                <p:spPr bwMode="gray">
                  <a:xfrm rot="5400000">
                    <a:off x="6094413" y="-5637211"/>
                    <a:ext cx="0" cy="12188826"/>
                  </a:xfrm>
                  <a:prstGeom prst="line">
                    <a:avLst/>
                  </a:prstGeom>
                  <a:ln w="3175">
                    <a:solidFill>
                      <a:schemeClr val="accent1">
                        <a:lumMod val="40000"/>
                        <a:lumOff val="60000"/>
                      </a:schemeClr>
                    </a:solidFill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" name="Straight Connector 68">
                    <a:extLst>
                      <a:ext uri="{FF2B5EF4-FFF2-40B4-BE49-F238E27FC236}">
                        <a16:creationId xmlns:a16="http://schemas.microsoft.com/office/drawing/2014/main" id="{690EC6B6-039D-4549-B1B1-8FF8A3FC2F66}"/>
                      </a:ext>
                    </a:extLst>
                  </p:cNvPr>
                  <p:cNvCxnSpPr/>
                  <p:nvPr/>
                </p:nvCxnSpPr>
                <p:spPr bwMode="gray">
                  <a:xfrm rot="5400000">
                    <a:off x="6094413" y="-5180011"/>
                    <a:ext cx="0" cy="12188826"/>
                  </a:xfrm>
                  <a:prstGeom prst="line">
                    <a:avLst/>
                  </a:prstGeom>
                  <a:ln w="3175">
                    <a:solidFill>
                      <a:schemeClr val="accent1">
                        <a:lumMod val="40000"/>
                        <a:lumOff val="60000"/>
                      </a:schemeClr>
                    </a:solidFill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" name="Straight Connector 69">
                    <a:extLst>
                      <a:ext uri="{FF2B5EF4-FFF2-40B4-BE49-F238E27FC236}">
                        <a16:creationId xmlns:a16="http://schemas.microsoft.com/office/drawing/2014/main" id="{155F4FAC-9412-45E9-99EC-FDC351D60453}"/>
                      </a:ext>
                    </a:extLst>
                  </p:cNvPr>
                  <p:cNvCxnSpPr/>
                  <p:nvPr/>
                </p:nvCxnSpPr>
                <p:spPr bwMode="gray">
                  <a:xfrm rot="5400000">
                    <a:off x="6094413" y="-3120238"/>
                    <a:ext cx="0" cy="12188826"/>
                  </a:xfrm>
                  <a:prstGeom prst="line">
                    <a:avLst/>
                  </a:prstGeom>
                  <a:ln w="3175">
                    <a:solidFill>
                      <a:schemeClr val="accent1">
                        <a:lumMod val="40000"/>
                        <a:lumOff val="60000"/>
                      </a:schemeClr>
                    </a:solidFill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1" name="Straight Connector 70">
                    <a:extLst>
                      <a:ext uri="{FF2B5EF4-FFF2-40B4-BE49-F238E27FC236}">
                        <a16:creationId xmlns:a16="http://schemas.microsoft.com/office/drawing/2014/main" id="{5A0C0A33-67B3-48C9-9B83-C39DFDEF5E0A}"/>
                      </a:ext>
                    </a:extLst>
                  </p:cNvPr>
                  <p:cNvCxnSpPr/>
                  <p:nvPr/>
                </p:nvCxnSpPr>
                <p:spPr bwMode="gray">
                  <a:xfrm rot="5400000">
                    <a:off x="6094413" y="-2663038"/>
                    <a:ext cx="0" cy="12188826"/>
                  </a:xfrm>
                  <a:prstGeom prst="line">
                    <a:avLst/>
                  </a:prstGeom>
                  <a:ln w="3175">
                    <a:solidFill>
                      <a:schemeClr val="accent1">
                        <a:lumMod val="40000"/>
                        <a:lumOff val="60000"/>
                      </a:schemeClr>
                    </a:solidFill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" name="Straight Connector 71">
                    <a:extLst>
                      <a:ext uri="{FF2B5EF4-FFF2-40B4-BE49-F238E27FC236}">
                        <a16:creationId xmlns:a16="http://schemas.microsoft.com/office/drawing/2014/main" id="{A87FF284-D960-4A05-8053-9886608C6599}"/>
                      </a:ext>
                    </a:extLst>
                  </p:cNvPr>
                  <p:cNvCxnSpPr/>
                  <p:nvPr/>
                </p:nvCxnSpPr>
                <p:spPr bwMode="gray">
                  <a:xfrm rot="5400000">
                    <a:off x="6094413" y="-2205838"/>
                    <a:ext cx="0" cy="12188826"/>
                  </a:xfrm>
                  <a:prstGeom prst="line">
                    <a:avLst/>
                  </a:prstGeom>
                  <a:ln w="3175">
                    <a:solidFill>
                      <a:schemeClr val="accent1">
                        <a:lumMod val="40000"/>
                        <a:lumOff val="60000"/>
                      </a:schemeClr>
                    </a:solidFill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" name="Straight Connector 72">
                    <a:extLst>
                      <a:ext uri="{FF2B5EF4-FFF2-40B4-BE49-F238E27FC236}">
                        <a16:creationId xmlns:a16="http://schemas.microsoft.com/office/drawing/2014/main" id="{6BA61019-342C-4EDD-97C6-EDA59774644E}"/>
                      </a:ext>
                    </a:extLst>
                  </p:cNvPr>
                  <p:cNvCxnSpPr/>
                  <p:nvPr/>
                </p:nvCxnSpPr>
                <p:spPr bwMode="gray">
                  <a:xfrm rot="5400000">
                    <a:off x="6094413" y="-1748638"/>
                    <a:ext cx="0" cy="12188826"/>
                  </a:xfrm>
                  <a:prstGeom prst="line">
                    <a:avLst/>
                  </a:prstGeom>
                  <a:ln w="3175">
                    <a:solidFill>
                      <a:schemeClr val="accent1">
                        <a:lumMod val="40000"/>
                        <a:lumOff val="60000"/>
                      </a:schemeClr>
                    </a:solidFill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" name="Straight Connector 73">
                    <a:extLst>
                      <a:ext uri="{FF2B5EF4-FFF2-40B4-BE49-F238E27FC236}">
                        <a16:creationId xmlns:a16="http://schemas.microsoft.com/office/drawing/2014/main" id="{234785CB-17D0-49DD-8DC9-3C93626DC776}"/>
                      </a:ext>
                    </a:extLst>
                  </p:cNvPr>
                  <p:cNvCxnSpPr/>
                  <p:nvPr/>
                </p:nvCxnSpPr>
                <p:spPr bwMode="gray">
                  <a:xfrm rot="5400000">
                    <a:off x="6094413" y="-1291437"/>
                    <a:ext cx="0" cy="12188826"/>
                  </a:xfrm>
                  <a:prstGeom prst="line">
                    <a:avLst/>
                  </a:prstGeom>
                  <a:ln w="3175">
                    <a:solidFill>
                      <a:schemeClr val="accent1">
                        <a:lumMod val="40000"/>
                        <a:lumOff val="60000"/>
                      </a:schemeClr>
                    </a:solidFill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" name="Straight Connector 74">
                    <a:extLst>
                      <a:ext uri="{FF2B5EF4-FFF2-40B4-BE49-F238E27FC236}">
                        <a16:creationId xmlns:a16="http://schemas.microsoft.com/office/drawing/2014/main" id="{425DB222-E3A0-48A3-BBD5-FD2616577D2D}"/>
                      </a:ext>
                    </a:extLst>
                  </p:cNvPr>
                  <p:cNvCxnSpPr/>
                  <p:nvPr/>
                </p:nvCxnSpPr>
                <p:spPr bwMode="gray">
                  <a:xfrm rot="5400000">
                    <a:off x="6094413" y="-834237"/>
                    <a:ext cx="0" cy="12188826"/>
                  </a:xfrm>
                  <a:prstGeom prst="line">
                    <a:avLst/>
                  </a:prstGeom>
                  <a:ln w="3175">
                    <a:solidFill>
                      <a:schemeClr val="accent1">
                        <a:lumMod val="40000"/>
                        <a:lumOff val="60000"/>
                      </a:schemeClr>
                    </a:solidFill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" name="Straight Connector 75">
                    <a:extLst>
                      <a:ext uri="{FF2B5EF4-FFF2-40B4-BE49-F238E27FC236}">
                        <a16:creationId xmlns:a16="http://schemas.microsoft.com/office/drawing/2014/main" id="{C433E4E5-A945-4652-B574-37C6580344B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gray">
                  <a:xfrm flipH="1">
                    <a:off x="1" y="5717376"/>
                    <a:ext cx="12188825" cy="0"/>
                  </a:xfrm>
                  <a:prstGeom prst="line">
                    <a:avLst/>
                  </a:prstGeom>
                  <a:ln w="3175">
                    <a:solidFill>
                      <a:schemeClr val="accent1">
                        <a:lumMod val="40000"/>
                        <a:lumOff val="60000"/>
                      </a:schemeClr>
                    </a:solidFill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7" name="Straight Connector 76">
                    <a:extLst>
                      <a:ext uri="{FF2B5EF4-FFF2-40B4-BE49-F238E27FC236}">
                        <a16:creationId xmlns:a16="http://schemas.microsoft.com/office/drawing/2014/main" id="{352A597B-2B35-4BD4-B07E-D8CEF25A597D}"/>
                      </a:ext>
                    </a:extLst>
                  </p:cNvPr>
                  <p:cNvCxnSpPr/>
                  <p:nvPr/>
                </p:nvCxnSpPr>
                <p:spPr bwMode="gray">
                  <a:xfrm rot="5400000">
                    <a:off x="6094413" y="763592"/>
                    <a:ext cx="0" cy="12188826"/>
                  </a:xfrm>
                  <a:prstGeom prst="line">
                    <a:avLst/>
                  </a:prstGeom>
                  <a:ln w="3175">
                    <a:solidFill>
                      <a:schemeClr val="accent1">
                        <a:lumMod val="40000"/>
                        <a:lumOff val="60000"/>
                      </a:schemeClr>
                    </a:solidFill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" name="Straight Connector 77">
                    <a:extLst>
                      <a:ext uri="{FF2B5EF4-FFF2-40B4-BE49-F238E27FC236}">
                        <a16:creationId xmlns:a16="http://schemas.microsoft.com/office/drawing/2014/main" id="{9351C336-9D65-42C9-A33F-6971E6322E46}"/>
                      </a:ext>
                    </a:extLst>
                  </p:cNvPr>
                  <p:cNvCxnSpPr/>
                  <p:nvPr/>
                </p:nvCxnSpPr>
                <p:spPr bwMode="gray">
                  <a:xfrm rot="5400000">
                    <a:off x="6094413" y="-5637212"/>
                    <a:ext cx="0" cy="12188826"/>
                  </a:xfrm>
                  <a:prstGeom prst="line">
                    <a:avLst/>
                  </a:prstGeom>
                  <a:ln w="3175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" name="Straight Connector 78">
                    <a:extLst>
                      <a:ext uri="{FF2B5EF4-FFF2-40B4-BE49-F238E27FC236}">
                        <a16:creationId xmlns:a16="http://schemas.microsoft.com/office/drawing/2014/main" id="{FCAD9518-36D4-43F7-839D-D8FE389DF1F1}"/>
                      </a:ext>
                    </a:extLst>
                  </p:cNvPr>
                  <p:cNvCxnSpPr/>
                  <p:nvPr/>
                </p:nvCxnSpPr>
                <p:spPr bwMode="gray">
                  <a:xfrm rot="5400000">
                    <a:off x="6094413" y="-4951411"/>
                    <a:ext cx="0" cy="12188826"/>
                  </a:xfrm>
                  <a:prstGeom prst="line">
                    <a:avLst/>
                  </a:prstGeom>
                  <a:ln w="3175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" name="Straight Connector 79">
                    <a:extLst>
                      <a:ext uri="{FF2B5EF4-FFF2-40B4-BE49-F238E27FC236}">
                        <a16:creationId xmlns:a16="http://schemas.microsoft.com/office/drawing/2014/main" id="{55575B3F-2A8B-4175-B6A5-D60652B87ED0}"/>
                      </a:ext>
                    </a:extLst>
                  </p:cNvPr>
                  <p:cNvCxnSpPr/>
                  <p:nvPr/>
                </p:nvCxnSpPr>
                <p:spPr bwMode="gray">
                  <a:xfrm rot="5400000">
                    <a:off x="6094413" y="86257"/>
                    <a:ext cx="0" cy="12188826"/>
                  </a:xfrm>
                  <a:prstGeom prst="line">
                    <a:avLst/>
                  </a:prstGeom>
                  <a:ln w="3175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" name="Straight Connector 80">
                    <a:extLst>
                      <a:ext uri="{FF2B5EF4-FFF2-40B4-BE49-F238E27FC236}">
                        <a16:creationId xmlns:a16="http://schemas.microsoft.com/office/drawing/2014/main" id="{1CCC90FC-8476-4A2A-8DF1-ECAB053A24FD}"/>
                      </a:ext>
                    </a:extLst>
                  </p:cNvPr>
                  <p:cNvCxnSpPr/>
                  <p:nvPr/>
                </p:nvCxnSpPr>
                <p:spPr bwMode="gray">
                  <a:xfrm rot="5400000">
                    <a:off x="6094413" y="306388"/>
                    <a:ext cx="0" cy="12188826"/>
                  </a:xfrm>
                  <a:prstGeom prst="line">
                    <a:avLst/>
                  </a:prstGeom>
                  <a:ln w="3175">
                    <a:solidFill>
                      <a:schemeClr val="accent1">
                        <a:lumMod val="40000"/>
                        <a:lumOff val="60000"/>
                      </a:schemeClr>
                    </a:solidFill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2" name="Straight Connector 81">
                    <a:extLst>
                      <a:ext uri="{FF2B5EF4-FFF2-40B4-BE49-F238E27FC236}">
                        <a16:creationId xmlns:a16="http://schemas.microsoft.com/office/drawing/2014/main" id="{DFB03C8E-4661-465A-B25F-147D497525A0}"/>
                      </a:ext>
                    </a:extLst>
                  </p:cNvPr>
                  <p:cNvCxnSpPr/>
                  <p:nvPr/>
                </p:nvCxnSpPr>
                <p:spPr bwMode="gray">
                  <a:xfrm rot="5400000">
                    <a:off x="6094413" y="-4034638"/>
                    <a:ext cx="0" cy="12188826"/>
                  </a:xfrm>
                  <a:prstGeom prst="line">
                    <a:avLst/>
                  </a:prstGeom>
                  <a:ln w="3175">
                    <a:solidFill>
                      <a:schemeClr val="accent1">
                        <a:lumMod val="40000"/>
                        <a:lumOff val="60000"/>
                      </a:schemeClr>
                    </a:solidFill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" name="Straight Connector 82">
                    <a:extLst>
                      <a:ext uri="{FF2B5EF4-FFF2-40B4-BE49-F238E27FC236}">
                        <a16:creationId xmlns:a16="http://schemas.microsoft.com/office/drawing/2014/main" id="{88C8E030-5491-4C40-9E10-B197BD5CD587}"/>
                      </a:ext>
                    </a:extLst>
                  </p:cNvPr>
                  <p:cNvCxnSpPr/>
                  <p:nvPr/>
                </p:nvCxnSpPr>
                <p:spPr bwMode="gray">
                  <a:xfrm rot="5400000">
                    <a:off x="6094413" y="-3577438"/>
                    <a:ext cx="0" cy="12188826"/>
                  </a:xfrm>
                  <a:prstGeom prst="line">
                    <a:avLst/>
                  </a:prstGeom>
                  <a:ln w="3175">
                    <a:solidFill>
                      <a:schemeClr val="accent1">
                        <a:lumMod val="40000"/>
                        <a:lumOff val="60000"/>
                      </a:schemeClr>
                    </a:solidFill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" name="Straight Connector 83">
                    <a:extLst>
                      <a:ext uri="{FF2B5EF4-FFF2-40B4-BE49-F238E27FC236}">
                        <a16:creationId xmlns:a16="http://schemas.microsoft.com/office/drawing/2014/main" id="{E0EBA261-0409-41DC-98E2-4BF8173333E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gray">
                  <a:xfrm rot="5400000">
                    <a:off x="6094413" y="-4494211"/>
                    <a:ext cx="0" cy="12188826"/>
                  </a:xfrm>
                  <a:prstGeom prst="line">
                    <a:avLst/>
                  </a:prstGeom>
                  <a:ln w="3175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B119DAC7-36FB-491E-A6EB-B78E57CAECBF}"/>
                  </a:ext>
                </a:extLst>
              </p:cNvPr>
              <p:cNvSpPr txBox="1"/>
              <p:nvPr userDrawn="1"/>
            </p:nvSpPr>
            <p:spPr bwMode="gray">
              <a:xfrm>
                <a:off x="592866" y="5723466"/>
                <a:ext cx="7329077" cy="47413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b">
                <a:noAutofit/>
              </a:bodyPr>
              <a:lstStyle/>
              <a:p>
                <a:pPr>
                  <a:lnSpc>
                    <a:spcPct val="90000"/>
                  </a:lnSpc>
                </a:pPr>
                <a:r>
                  <a:rPr lang="en-US" sz="700" b="0" i="0" dirty="0">
                    <a:latin typeface="Calibri" panose="020F0502020204030204" pitchFamily="34" charset="0"/>
                  </a:rPr>
                  <a:t>Footnote: Lorem ipsum dolor sit </a:t>
                </a:r>
                <a:r>
                  <a:rPr lang="en-US" sz="700" b="0" i="0" dirty="0" err="1">
                    <a:latin typeface="Calibri" panose="020F0502020204030204" pitchFamily="34" charset="0"/>
                  </a:rPr>
                  <a:t>amet</a:t>
                </a:r>
                <a:r>
                  <a:rPr lang="en-US" sz="700" b="0" i="0" dirty="0">
                    <a:latin typeface="Calibri" panose="020F0502020204030204" pitchFamily="34" charset="0"/>
                  </a:rPr>
                  <a:t>, </a:t>
                </a:r>
                <a:r>
                  <a:rPr lang="en-US" sz="700" b="0" i="0" dirty="0" err="1">
                    <a:latin typeface="Calibri" panose="020F0502020204030204" pitchFamily="34" charset="0"/>
                  </a:rPr>
                  <a:t>consectetur</a:t>
                </a:r>
                <a:r>
                  <a:rPr lang="en-US" sz="700" b="0" i="0" dirty="0">
                    <a:latin typeface="Calibri" panose="020F0502020204030204" pitchFamily="34" charset="0"/>
                  </a:rPr>
                  <a:t> </a:t>
                </a:r>
                <a:r>
                  <a:rPr lang="en-US" sz="700" b="0" i="0" dirty="0" err="1">
                    <a:latin typeface="Calibri" panose="020F0502020204030204" pitchFamily="34" charset="0"/>
                  </a:rPr>
                  <a:t>adipiscing</a:t>
                </a:r>
                <a:r>
                  <a:rPr lang="en-US" sz="700" b="0" i="0" dirty="0">
                    <a:latin typeface="Calibri" panose="020F0502020204030204" pitchFamily="34" charset="0"/>
                  </a:rPr>
                  <a:t> </a:t>
                </a:r>
                <a:r>
                  <a:rPr lang="en-US" sz="700" b="0" i="0" dirty="0" err="1">
                    <a:latin typeface="Calibri" panose="020F0502020204030204" pitchFamily="34" charset="0"/>
                  </a:rPr>
                  <a:t>elit</a:t>
                </a:r>
                <a:r>
                  <a:rPr lang="en-US" sz="700" b="0" i="0" dirty="0">
                    <a:latin typeface="Calibri" panose="020F0502020204030204" pitchFamily="34" charset="0"/>
                  </a:rPr>
                  <a:t>. Maecenas dui magna, </a:t>
                </a:r>
                <a:r>
                  <a:rPr lang="en-US" sz="700" b="0" i="0" dirty="0" err="1">
                    <a:latin typeface="Calibri" panose="020F0502020204030204" pitchFamily="34" charset="0"/>
                  </a:rPr>
                  <a:t>sagittis</a:t>
                </a:r>
                <a:r>
                  <a:rPr lang="en-US" sz="700" b="0" i="0" dirty="0">
                    <a:latin typeface="Calibri" panose="020F0502020204030204" pitchFamily="34" charset="0"/>
                  </a:rPr>
                  <a:t> at </a:t>
                </a:r>
                <a:r>
                  <a:rPr lang="en-US" sz="700" b="0" i="0" dirty="0" err="1">
                    <a:latin typeface="Calibri" panose="020F0502020204030204" pitchFamily="34" charset="0"/>
                  </a:rPr>
                  <a:t>feugiat</a:t>
                </a:r>
                <a:r>
                  <a:rPr lang="en-US" sz="700" b="0" i="0" dirty="0">
                    <a:latin typeface="Calibri" panose="020F0502020204030204" pitchFamily="34" charset="0"/>
                  </a:rPr>
                  <a:t> </a:t>
                </a:r>
                <a:r>
                  <a:rPr lang="en-US" sz="700" b="0" i="0" dirty="0" err="1">
                    <a:latin typeface="Calibri" panose="020F0502020204030204" pitchFamily="34" charset="0"/>
                  </a:rPr>
                  <a:t>eget</a:t>
                </a:r>
                <a:r>
                  <a:rPr lang="en-US" sz="700" b="0" i="0" dirty="0">
                    <a:latin typeface="Calibri" panose="020F0502020204030204" pitchFamily="34" charset="0"/>
                  </a:rPr>
                  <a:t>, </a:t>
                </a:r>
                <a:r>
                  <a:rPr lang="en-US" sz="700" b="0" i="0" dirty="0" err="1">
                    <a:latin typeface="Calibri" panose="020F0502020204030204" pitchFamily="34" charset="0"/>
                  </a:rPr>
                  <a:t>viverra</a:t>
                </a:r>
                <a:r>
                  <a:rPr lang="en-US" sz="700" b="0" i="0" dirty="0">
                    <a:latin typeface="Calibri" panose="020F0502020204030204" pitchFamily="34" charset="0"/>
                  </a:rPr>
                  <a:t> </a:t>
                </a:r>
                <a:r>
                  <a:rPr lang="en-US" sz="700" b="0" i="0" dirty="0" err="1">
                    <a:latin typeface="Calibri" panose="020F0502020204030204" pitchFamily="34" charset="0"/>
                  </a:rPr>
                  <a:t>eu</a:t>
                </a:r>
                <a:r>
                  <a:rPr lang="en-US" sz="700" b="0" i="0" dirty="0">
                    <a:latin typeface="Calibri" panose="020F0502020204030204" pitchFamily="34" charset="0"/>
                  </a:rPr>
                  <a:t> libero. Vestibulum a </a:t>
                </a:r>
                <a:r>
                  <a:rPr lang="en-US" sz="700" b="0" i="0" dirty="0" err="1">
                    <a:latin typeface="Calibri" panose="020F0502020204030204" pitchFamily="34" charset="0"/>
                  </a:rPr>
                  <a:t>justo</a:t>
                </a:r>
                <a:r>
                  <a:rPr lang="en-US" sz="700" b="0" i="0" dirty="0">
                    <a:latin typeface="Calibri" panose="020F0502020204030204" pitchFamily="34" charset="0"/>
                  </a:rPr>
                  <a:t> mi. </a:t>
                </a:r>
                <a:r>
                  <a:rPr lang="en-US" sz="700" b="0" i="0" dirty="0" err="1">
                    <a:latin typeface="Calibri" panose="020F0502020204030204" pitchFamily="34" charset="0"/>
                  </a:rPr>
                  <a:t>Etiam</a:t>
                </a:r>
                <a:r>
                  <a:rPr lang="en-US" sz="700" b="0" i="0" dirty="0">
                    <a:latin typeface="Calibri" panose="020F0502020204030204" pitchFamily="34" charset="0"/>
                  </a:rPr>
                  <a:t> </a:t>
                </a:r>
                <a:r>
                  <a:rPr lang="en-US" sz="700" b="0" i="0" dirty="0" err="1">
                    <a:latin typeface="Calibri" panose="020F0502020204030204" pitchFamily="34" charset="0"/>
                  </a:rPr>
                  <a:t>blandit</a:t>
                </a:r>
                <a:r>
                  <a:rPr lang="en-US" sz="700" b="0" i="0" dirty="0">
                    <a:latin typeface="Calibri" panose="020F0502020204030204" pitchFamily="34" charset="0"/>
                  </a:rPr>
                  <a:t> tempus </a:t>
                </a:r>
                <a:r>
                  <a:rPr lang="en-US" sz="700" b="0" i="0" dirty="0" err="1">
                    <a:latin typeface="Calibri" panose="020F0502020204030204" pitchFamily="34" charset="0"/>
                  </a:rPr>
                  <a:t>odio</a:t>
                </a:r>
                <a:r>
                  <a:rPr lang="en-US" sz="700" b="0" i="0" dirty="0">
                    <a:latin typeface="Calibri" panose="020F0502020204030204" pitchFamily="34" charset="0"/>
                  </a:rPr>
                  <a:t>. </a:t>
                </a:r>
                <a:r>
                  <a:rPr lang="en-US" sz="700" b="0" i="0" dirty="0" err="1">
                    <a:latin typeface="Calibri" panose="020F0502020204030204" pitchFamily="34" charset="0"/>
                  </a:rPr>
                  <a:t>Fusce</a:t>
                </a:r>
                <a:r>
                  <a:rPr lang="en-US" sz="700" b="0" i="0" dirty="0">
                    <a:latin typeface="Calibri" panose="020F0502020204030204" pitchFamily="34" charset="0"/>
                  </a:rPr>
                  <a:t> </a:t>
                </a:r>
                <a:r>
                  <a:rPr lang="en-US" sz="700" b="0" i="0" dirty="0" err="1">
                    <a:latin typeface="Calibri" panose="020F0502020204030204" pitchFamily="34" charset="0"/>
                  </a:rPr>
                  <a:t>orci</a:t>
                </a:r>
                <a:r>
                  <a:rPr lang="en-US" sz="700" b="0" i="0" dirty="0">
                    <a:latin typeface="Calibri" panose="020F0502020204030204" pitchFamily="34" charset="0"/>
                  </a:rPr>
                  <a:t> </a:t>
                </a:r>
                <a:r>
                  <a:rPr lang="en-US" sz="700" b="0" i="0" dirty="0" err="1">
                    <a:latin typeface="Calibri" panose="020F0502020204030204" pitchFamily="34" charset="0"/>
                  </a:rPr>
                  <a:t>lectus</a:t>
                </a:r>
                <a:r>
                  <a:rPr lang="en-US" sz="700" b="0" i="0" dirty="0">
                    <a:latin typeface="Calibri" panose="020F0502020204030204" pitchFamily="34" charset="0"/>
                  </a:rPr>
                  <a:t>, </a:t>
                </a:r>
                <a:r>
                  <a:rPr lang="en-US" sz="700" b="0" i="0" dirty="0" err="1">
                    <a:latin typeface="Calibri" panose="020F0502020204030204" pitchFamily="34" charset="0"/>
                  </a:rPr>
                  <a:t>tincidunt</a:t>
                </a:r>
                <a:r>
                  <a:rPr lang="en-US" sz="700" b="0" i="0" dirty="0">
                    <a:latin typeface="Calibri" panose="020F0502020204030204" pitchFamily="34" charset="0"/>
                  </a:rPr>
                  <a:t> </a:t>
                </a:r>
                <a:r>
                  <a:rPr lang="en-US" sz="700" b="0" i="0" dirty="0" err="1">
                    <a:latin typeface="Calibri" panose="020F0502020204030204" pitchFamily="34" charset="0"/>
                  </a:rPr>
                  <a:t>eget</a:t>
                </a:r>
                <a:r>
                  <a:rPr lang="en-US" sz="700" b="0" i="0" dirty="0">
                    <a:latin typeface="Calibri" panose="020F0502020204030204" pitchFamily="34" charset="0"/>
                  </a:rPr>
                  <a:t> </a:t>
                </a:r>
                <a:r>
                  <a:rPr lang="en-US" sz="700" b="0" i="0" dirty="0" err="1">
                    <a:latin typeface="Calibri" panose="020F0502020204030204" pitchFamily="34" charset="0"/>
                  </a:rPr>
                  <a:t>hendrerit</a:t>
                </a:r>
                <a:r>
                  <a:rPr lang="en-US" sz="700" b="0" i="0" dirty="0">
                    <a:latin typeface="Calibri" panose="020F0502020204030204" pitchFamily="34" charset="0"/>
                  </a:rPr>
                  <a:t> </a:t>
                </a:r>
                <a:r>
                  <a:rPr lang="en-US" sz="700" b="0" i="0" dirty="0" err="1">
                    <a:latin typeface="Calibri" panose="020F0502020204030204" pitchFamily="34" charset="0"/>
                  </a:rPr>
                  <a:t>quis</a:t>
                </a:r>
                <a:r>
                  <a:rPr lang="en-US" sz="700" b="0" i="0" dirty="0">
                    <a:latin typeface="Calibri" panose="020F0502020204030204" pitchFamily="34" charset="0"/>
                  </a:rPr>
                  <a:t>, </a:t>
                </a:r>
                <a:r>
                  <a:rPr lang="en-US" sz="700" b="0" i="0" dirty="0" err="1">
                    <a:latin typeface="Calibri" panose="020F0502020204030204" pitchFamily="34" charset="0"/>
                  </a:rPr>
                  <a:t>blandit</a:t>
                </a:r>
                <a:r>
                  <a:rPr lang="en-US" sz="700" b="0" i="0" dirty="0">
                    <a:latin typeface="Calibri" panose="020F0502020204030204" pitchFamily="34" charset="0"/>
                  </a:rPr>
                  <a:t> non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42899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O NOT U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B535B2D-9361-4E88-8BBD-C6E1EB066B37}"/>
              </a:ext>
            </a:extLst>
          </p:cNvPr>
          <p:cNvSpPr/>
          <p:nvPr userDrawn="1"/>
        </p:nvSpPr>
        <p:spPr>
          <a:xfrm>
            <a:off x="0" y="0"/>
            <a:ext cx="12188825" cy="6858000"/>
          </a:xfrm>
          <a:prstGeom prst="rect">
            <a:avLst/>
          </a:prstGeom>
          <a:solidFill>
            <a:srgbClr val="F898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800" b="0" i="0" dirty="0">
              <a:solidFill>
                <a:schemeClr val="accent2"/>
              </a:solidFill>
              <a:latin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5AED08D-D489-4C23-BFE9-9C4A6A94C4DA}"/>
              </a:ext>
            </a:extLst>
          </p:cNvPr>
          <p:cNvSpPr txBox="1"/>
          <p:nvPr userDrawn="1"/>
        </p:nvSpPr>
        <p:spPr>
          <a:xfrm>
            <a:off x="606392" y="721895"/>
            <a:ext cx="10876547" cy="488000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>
              <a:lnSpc>
                <a:spcPct val="90000"/>
              </a:lnSpc>
            </a:pPr>
            <a:r>
              <a:rPr lang="en-US" sz="5400" b="0" i="0" spc="300" dirty="0">
                <a:solidFill>
                  <a:schemeClr val="bg1"/>
                </a:solidFill>
                <a:latin typeface="Calibri" panose="020F0502020204030204" pitchFamily="34" charset="0"/>
              </a:rPr>
              <a:t>DO NOT USE </a:t>
            </a:r>
          </a:p>
          <a:p>
            <a:pPr algn="ctr">
              <a:lnSpc>
                <a:spcPct val="90000"/>
              </a:lnSpc>
            </a:pPr>
            <a:endParaRPr lang="en-US" sz="5400" b="0" i="0" spc="300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algn="ctr">
              <a:lnSpc>
                <a:spcPct val="90000"/>
              </a:lnSpc>
            </a:pPr>
            <a:r>
              <a:rPr lang="en-US" sz="5400" b="0" i="0" spc="300" dirty="0">
                <a:solidFill>
                  <a:schemeClr val="bg1"/>
                </a:solidFill>
                <a:latin typeface="Calibri" panose="020F0502020204030204" pitchFamily="34" charset="0"/>
              </a:rPr>
              <a:t>ALL LAYOUTS PAST THIS ARE NOT PART OF THIS TEMPLATE</a:t>
            </a:r>
          </a:p>
        </p:txBody>
      </p:sp>
    </p:spTree>
    <p:extLst>
      <p:ext uri="{BB962C8B-B14F-4D97-AF65-F5344CB8AC3E}">
        <p14:creationId xmlns:p14="http://schemas.microsoft.com/office/powerpoint/2010/main" val="3247533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 with Phot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0378" y="3450868"/>
            <a:ext cx="5961236" cy="1229360"/>
          </a:xfrm>
        </p:spPr>
        <p:txBody>
          <a:bodyPr wrap="square" anchor="b"/>
          <a:lstStyle>
            <a:lvl1pPr algn="l">
              <a:defRPr sz="3600" b="0" cap="none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8" name="Subtitle 2">
            <a:extLst>
              <a:ext uri="{FF2B5EF4-FFF2-40B4-BE49-F238E27FC236}">
                <a16:creationId xmlns:a16="http://schemas.microsoft.com/office/drawing/2014/main" id="{6EBAFA4D-7B92-4E38-8320-94F3BCA2E41C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602966" y="4768725"/>
            <a:ext cx="6863048" cy="700882"/>
          </a:xfrm>
        </p:spPr>
        <p:txBody>
          <a:bodyPr/>
          <a:lstStyle>
            <a:lvl1pPr marL="0" indent="0" algn="l">
              <a:buNone/>
              <a:defRPr sz="2400" b="0" i="0">
                <a:solidFill>
                  <a:schemeClr val="bg1"/>
                </a:solidFill>
                <a:latin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grpSp>
        <p:nvGrpSpPr>
          <p:cNvPr id="66" name="Group 65">
            <a:extLst>
              <a:ext uri="{FF2B5EF4-FFF2-40B4-BE49-F238E27FC236}">
                <a16:creationId xmlns:a16="http://schemas.microsoft.com/office/drawing/2014/main" id="{97E09E63-24A8-49D3-9685-8578A82AA161}"/>
              </a:ext>
            </a:extLst>
          </p:cNvPr>
          <p:cNvGrpSpPr/>
          <p:nvPr userDrawn="1"/>
        </p:nvGrpSpPr>
        <p:grpSpPr bwMode="white">
          <a:xfrm>
            <a:off x="617878" y="6446044"/>
            <a:ext cx="1099793" cy="173355"/>
            <a:chOff x="-84138" y="5622925"/>
            <a:chExt cx="4330701" cy="682626"/>
          </a:xfrm>
          <a:solidFill>
            <a:schemeClr val="bg1"/>
          </a:solidFill>
        </p:grpSpPr>
        <p:sp>
          <p:nvSpPr>
            <p:cNvPr id="67" name="Freeform 6">
              <a:extLst>
                <a:ext uri="{FF2B5EF4-FFF2-40B4-BE49-F238E27FC236}">
                  <a16:creationId xmlns:a16="http://schemas.microsoft.com/office/drawing/2014/main" id="{82AA2D8E-2CF2-47AE-8BA1-22AA0DC8C719}"/>
                </a:ext>
              </a:extLst>
            </p:cNvPr>
            <p:cNvSpPr>
              <a:spLocks/>
            </p:cNvSpPr>
            <p:nvPr userDrawn="1"/>
          </p:nvSpPr>
          <p:spPr bwMode="white">
            <a:xfrm>
              <a:off x="1589088" y="5649913"/>
              <a:ext cx="914400" cy="647700"/>
            </a:xfrm>
            <a:custGeom>
              <a:avLst/>
              <a:gdLst>
                <a:gd name="T0" fmla="*/ 52 w 243"/>
                <a:gd name="T1" fmla="*/ 159 h 170"/>
                <a:gd name="T2" fmla="*/ 2 w 243"/>
                <a:gd name="T3" fmla="*/ 19 h 170"/>
                <a:gd name="T4" fmla="*/ 0 w 243"/>
                <a:gd name="T5" fmla="*/ 12 h 170"/>
                <a:gd name="T6" fmla="*/ 13 w 243"/>
                <a:gd name="T7" fmla="*/ 0 h 170"/>
                <a:gd name="T8" fmla="*/ 25 w 243"/>
                <a:gd name="T9" fmla="*/ 11 h 170"/>
                <a:gd name="T10" fmla="*/ 67 w 243"/>
                <a:gd name="T11" fmla="*/ 131 h 170"/>
                <a:gd name="T12" fmla="*/ 109 w 243"/>
                <a:gd name="T13" fmla="*/ 10 h 170"/>
                <a:gd name="T14" fmla="*/ 121 w 243"/>
                <a:gd name="T15" fmla="*/ 0 h 170"/>
                <a:gd name="T16" fmla="*/ 122 w 243"/>
                <a:gd name="T17" fmla="*/ 0 h 170"/>
                <a:gd name="T18" fmla="*/ 135 w 243"/>
                <a:gd name="T19" fmla="*/ 10 h 170"/>
                <a:gd name="T20" fmla="*/ 177 w 243"/>
                <a:gd name="T21" fmla="*/ 131 h 170"/>
                <a:gd name="T22" fmla="*/ 219 w 243"/>
                <a:gd name="T23" fmla="*/ 10 h 170"/>
                <a:gd name="T24" fmla="*/ 231 w 243"/>
                <a:gd name="T25" fmla="*/ 0 h 170"/>
                <a:gd name="T26" fmla="*/ 243 w 243"/>
                <a:gd name="T27" fmla="*/ 12 h 170"/>
                <a:gd name="T28" fmla="*/ 241 w 243"/>
                <a:gd name="T29" fmla="*/ 19 h 170"/>
                <a:gd name="T30" fmla="*/ 191 w 243"/>
                <a:gd name="T31" fmla="*/ 159 h 170"/>
                <a:gd name="T32" fmla="*/ 177 w 243"/>
                <a:gd name="T33" fmla="*/ 170 h 170"/>
                <a:gd name="T34" fmla="*/ 176 w 243"/>
                <a:gd name="T35" fmla="*/ 170 h 170"/>
                <a:gd name="T36" fmla="*/ 163 w 243"/>
                <a:gd name="T37" fmla="*/ 159 h 170"/>
                <a:gd name="T38" fmla="*/ 122 w 243"/>
                <a:gd name="T39" fmla="*/ 40 h 170"/>
                <a:gd name="T40" fmla="*/ 80 w 243"/>
                <a:gd name="T41" fmla="*/ 159 h 170"/>
                <a:gd name="T42" fmla="*/ 66 w 243"/>
                <a:gd name="T43" fmla="*/ 170 h 170"/>
                <a:gd name="T44" fmla="*/ 66 w 243"/>
                <a:gd name="T45" fmla="*/ 170 h 170"/>
                <a:gd name="T46" fmla="*/ 52 w 243"/>
                <a:gd name="T47" fmla="*/ 15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43" h="170">
                  <a:moveTo>
                    <a:pt x="52" y="159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1" y="17"/>
                    <a:pt x="0" y="14"/>
                    <a:pt x="0" y="12"/>
                  </a:cubicBezTo>
                  <a:cubicBezTo>
                    <a:pt x="0" y="6"/>
                    <a:pt x="5" y="0"/>
                    <a:pt x="13" y="0"/>
                  </a:cubicBezTo>
                  <a:cubicBezTo>
                    <a:pt x="19" y="0"/>
                    <a:pt x="23" y="4"/>
                    <a:pt x="25" y="11"/>
                  </a:cubicBezTo>
                  <a:cubicBezTo>
                    <a:pt x="67" y="131"/>
                    <a:pt x="67" y="131"/>
                    <a:pt x="67" y="131"/>
                  </a:cubicBezTo>
                  <a:cubicBezTo>
                    <a:pt x="109" y="10"/>
                    <a:pt x="109" y="10"/>
                    <a:pt x="109" y="10"/>
                  </a:cubicBezTo>
                  <a:cubicBezTo>
                    <a:pt x="111" y="4"/>
                    <a:pt x="114" y="0"/>
                    <a:pt x="121" y="0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29" y="0"/>
                    <a:pt x="133" y="4"/>
                    <a:pt x="135" y="10"/>
                  </a:cubicBezTo>
                  <a:cubicBezTo>
                    <a:pt x="177" y="131"/>
                    <a:pt x="177" y="131"/>
                    <a:pt x="177" y="131"/>
                  </a:cubicBezTo>
                  <a:cubicBezTo>
                    <a:pt x="219" y="10"/>
                    <a:pt x="219" y="10"/>
                    <a:pt x="219" y="10"/>
                  </a:cubicBezTo>
                  <a:cubicBezTo>
                    <a:pt x="221" y="5"/>
                    <a:pt x="224" y="0"/>
                    <a:pt x="231" y="0"/>
                  </a:cubicBezTo>
                  <a:cubicBezTo>
                    <a:pt x="238" y="0"/>
                    <a:pt x="243" y="6"/>
                    <a:pt x="243" y="12"/>
                  </a:cubicBezTo>
                  <a:cubicBezTo>
                    <a:pt x="243" y="14"/>
                    <a:pt x="242" y="17"/>
                    <a:pt x="241" y="19"/>
                  </a:cubicBezTo>
                  <a:cubicBezTo>
                    <a:pt x="191" y="159"/>
                    <a:pt x="191" y="159"/>
                    <a:pt x="191" y="159"/>
                  </a:cubicBezTo>
                  <a:cubicBezTo>
                    <a:pt x="188" y="166"/>
                    <a:pt x="183" y="170"/>
                    <a:pt x="177" y="170"/>
                  </a:cubicBezTo>
                  <a:cubicBezTo>
                    <a:pt x="176" y="170"/>
                    <a:pt x="176" y="170"/>
                    <a:pt x="176" y="170"/>
                  </a:cubicBezTo>
                  <a:cubicBezTo>
                    <a:pt x="170" y="170"/>
                    <a:pt x="165" y="166"/>
                    <a:pt x="163" y="159"/>
                  </a:cubicBezTo>
                  <a:cubicBezTo>
                    <a:pt x="122" y="40"/>
                    <a:pt x="122" y="40"/>
                    <a:pt x="122" y="40"/>
                  </a:cubicBezTo>
                  <a:cubicBezTo>
                    <a:pt x="80" y="159"/>
                    <a:pt x="80" y="159"/>
                    <a:pt x="80" y="159"/>
                  </a:cubicBezTo>
                  <a:cubicBezTo>
                    <a:pt x="78" y="166"/>
                    <a:pt x="73" y="170"/>
                    <a:pt x="66" y="170"/>
                  </a:cubicBezTo>
                  <a:cubicBezTo>
                    <a:pt x="66" y="170"/>
                    <a:pt x="66" y="170"/>
                    <a:pt x="66" y="170"/>
                  </a:cubicBezTo>
                  <a:cubicBezTo>
                    <a:pt x="60" y="170"/>
                    <a:pt x="55" y="166"/>
                    <a:pt x="52" y="15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68" name="Freeform 7">
              <a:extLst>
                <a:ext uri="{FF2B5EF4-FFF2-40B4-BE49-F238E27FC236}">
                  <a16:creationId xmlns:a16="http://schemas.microsoft.com/office/drawing/2014/main" id="{DB231781-0913-4FEB-A765-B02F9675E9A8}"/>
                </a:ext>
              </a:extLst>
            </p:cNvPr>
            <p:cNvSpPr>
              <a:spLocks/>
            </p:cNvSpPr>
            <p:nvPr userDrawn="1"/>
          </p:nvSpPr>
          <p:spPr bwMode="white">
            <a:xfrm>
              <a:off x="3163888" y="5649913"/>
              <a:ext cx="354013" cy="647700"/>
            </a:xfrm>
            <a:custGeom>
              <a:avLst/>
              <a:gdLst>
                <a:gd name="T0" fmla="*/ 0 w 94"/>
                <a:gd name="T1" fmla="*/ 13 h 170"/>
                <a:gd name="T2" fmla="*/ 12 w 94"/>
                <a:gd name="T3" fmla="*/ 0 h 170"/>
                <a:gd name="T4" fmla="*/ 24 w 94"/>
                <a:gd name="T5" fmla="*/ 13 h 170"/>
                <a:gd name="T6" fmla="*/ 24 w 94"/>
                <a:gd name="T7" fmla="*/ 41 h 170"/>
                <a:gd name="T8" fmla="*/ 82 w 94"/>
                <a:gd name="T9" fmla="*/ 0 h 170"/>
                <a:gd name="T10" fmla="*/ 94 w 94"/>
                <a:gd name="T11" fmla="*/ 13 h 170"/>
                <a:gd name="T12" fmla="*/ 83 w 94"/>
                <a:gd name="T13" fmla="*/ 25 h 170"/>
                <a:gd name="T14" fmla="*/ 24 w 94"/>
                <a:gd name="T15" fmla="*/ 101 h 170"/>
                <a:gd name="T16" fmla="*/ 24 w 94"/>
                <a:gd name="T17" fmla="*/ 157 h 170"/>
                <a:gd name="T18" fmla="*/ 12 w 94"/>
                <a:gd name="T19" fmla="*/ 170 h 170"/>
                <a:gd name="T20" fmla="*/ 0 w 94"/>
                <a:gd name="T21" fmla="*/ 157 h 170"/>
                <a:gd name="T22" fmla="*/ 0 w 94"/>
                <a:gd name="T23" fmla="*/ 13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4" h="170">
                  <a:moveTo>
                    <a:pt x="0" y="13"/>
                  </a:moveTo>
                  <a:cubicBezTo>
                    <a:pt x="0" y="6"/>
                    <a:pt x="5" y="0"/>
                    <a:pt x="12" y="0"/>
                  </a:cubicBezTo>
                  <a:cubicBezTo>
                    <a:pt x="19" y="0"/>
                    <a:pt x="24" y="5"/>
                    <a:pt x="24" y="13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37" y="13"/>
                    <a:pt x="64" y="0"/>
                    <a:pt x="82" y="0"/>
                  </a:cubicBezTo>
                  <a:cubicBezTo>
                    <a:pt x="89" y="0"/>
                    <a:pt x="94" y="6"/>
                    <a:pt x="94" y="13"/>
                  </a:cubicBezTo>
                  <a:cubicBezTo>
                    <a:pt x="94" y="20"/>
                    <a:pt x="89" y="24"/>
                    <a:pt x="83" y="25"/>
                  </a:cubicBezTo>
                  <a:cubicBezTo>
                    <a:pt x="51" y="29"/>
                    <a:pt x="24" y="53"/>
                    <a:pt x="24" y="101"/>
                  </a:cubicBezTo>
                  <a:cubicBezTo>
                    <a:pt x="24" y="157"/>
                    <a:pt x="24" y="157"/>
                    <a:pt x="24" y="157"/>
                  </a:cubicBezTo>
                  <a:cubicBezTo>
                    <a:pt x="24" y="164"/>
                    <a:pt x="19" y="170"/>
                    <a:pt x="12" y="170"/>
                  </a:cubicBezTo>
                  <a:cubicBezTo>
                    <a:pt x="5" y="170"/>
                    <a:pt x="0" y="164"/>
                    <a:pt x="0" y="157"/>
                  </a:cubicBez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69" name="Freeform 8">
              <a:extLst>
                <a:ext uri="{FF2B5EF4-FFF2-40B4-BE49-F238E27FC236}">
                  <a16:creationId xmlns:a16="http://schemas.microsoft.com/office/drawing/2014/main" id="{3ABF11FB-C738-4E99-9D81-B317B3B4FFF4}"/>
                </a:ext>
              </a:extLst>
            </p:cNvPr>
            <p:cNvSpPr>
              <a:spLocks noEditPoints="1"/>
            </p:cNvSpPr>
            <p:nvPr userDrawn="1"/>
          </p:nvSpPr>
          <p:spPr bwMode="white">
            <a:xfrm>
              <a:off x="3509963" y="5649913"/>
              <a:ext cx="579438" cy="655638"/>
            </a:xfrm>
            <a:custGeom>
              <a:avLst/>
              <a:gdLst>
                <a:gd name="T0" fmla="*/ 129 w 154"/>
                <a:gd name="T1" fmla="*/ 76 h 172"/>
                <a:gd name="T2" fmla="*/ 77 w 154"/>
                <a:gd name="T3" fmla="*/ 21 h 172"/>
                <a:gd name="T4" fmla="*/ 25 w 154"/>
                <a:gd name="T5" fmla="*/ 76 h 172"/>
                <a:gd name="T6" fmla="*/ 129 w 154"/>
                <a:gd name="T7" fmla="*/ 76 h 172"/>
                <a:gd name="T8" fmla="*/ 81 w 154"/>
                <a:gd name="T9" fmla="*/ 172 h 172"/>
                <a:gd name="T10" fmla="*/ 0 w 154"/>
                <a:gd name="T11" fmla="*/ 86 h 172"/>
                <a:gd name="T12" fmla="*/ 0 w 154"/>
                <a:gd name="T13" fmla="*/ 85 h 172"/>
                <a:gd name="T14" fmla="*/ 78 w 154"/>
                <a:gd name="T15" fmla="*/ 0 h 172"/>
                <a:gd name="T16" fmla="*/ 154 w 154"/>
                <a:gd name="T17" fmla="*/ 83 h 172"/>
                <a:gd name="T18" fmla="*/ 142 w 154"/>
                <a:gd name="T19" fmla="*/ 95 h 172"/>
                <a:gd name="T20" fmla="*/ 25 w 154"/>
                <a:gd name="T21" fmla="*/ 95 h 172"/>
                <a:gd name="T22" fmla="*/ 82 w 154"/>
                <a:gd name="T23" fmla="*/ 150 h 172"/>
                <a:gd name="T24" fmla="*/ 129 w 154"/>
                <a:gd name="T25" fmla="*/ 131 h 172"/>
                <a:gd name="T26" fmla="*/ 136 w 154"/>
                <a:gd name="T27" fmla="*/ 128 h 172"/>
                <a:gd name="T28" fmla="*/ 146 w 154"/>
                <a:gd name="T29" fmla="*/ 139 h 172"/>
                <a:gd name="T30" fmla="*/ 142 w 154"/>
                <a:gd name="T31" fmla="*/ 147 h 172"/>
                <a:gd name="T32" fmla="*/ 81 w 154"/>
                <a:gd name="T33" fmla="*/ 17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4" h="172">
                  <a:moveTo>
                    <a:pt x="129" y="76"/>
                  </a:moveTo>
                  <a:cubicBezTo>
                    <a:pt x="127" y="47"/>
                    <a:pt x="110" y="21"/>
                    <a:pt x="77" y="21"/>
                  </a:cubicBezTo>
                  <a:cubicBezTo>
                    <a:pt x="49" y="21"/>
                    <a:pt x="28" y="44"/>
                    <a:pt x="25" y="76"/>
                  </a:cubicBezTo>
                  <a:lnTo>
                    <a:pt x="129" y="76"/>
                  </a:lnTo>
                  <a:close/>
                  <a:moveTo>
                    <a:pt x="81" y="172"/>
                  </a:moveTo>
                  <a:cubicBezTo>
                    <a:pt x="36" y="172"/>
                    <a:pt x="0" y="137"/>
                    <a:pt x="0" y="86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38"/>
                    <a:pt x="33" y="0"/>
                    <a:pt x="78" y="0"/>
                  </a:cubicBezTo>
                  <a:cubicBezTo>
                    <a:pt x="126" y="0"/>
                    <a:pt x="154" y="40"/>
                    <a:pt x="154" y="83"/>
                  </a:cubicBezTo>
                  <a:cubicBezTo>
                    <a:pt x="154" y="90"/>
                    <a:pt x="148" y="95"/>
                    <a:pt x="142" y="95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28" y="130"/>
                    <a:pt x="53" y="150"/>
                    <a:pt x="82" y="150"/>
                  </a:cubicBezTo>
                  <a:cubicBezTo>
                    <a:pt x="102" y="150"/>
                    <a:pt x="117" y="142"/>
                    <a:pt x="129" y="131"/>
                  </a:cubicBezTo>
                  <a:cubicBezTo>
                    <a:pt x="131" y="130"/>
                    <a:pt x="133" y="128"/>
                    <a:pt x="136" y="128"/>
                  </a:cubicBezTo>
                  <a:cubicBezTo>
                    <a:pt x="142" y="128"/>
                    <a:pt x="146" y="133"/>
                    <a:pt x="146" y="139"/>
                  </a:cubicBezTo>
                  <a:cubicBezTo>
                    <a:pt x="146" y="142"/>
                    <a:pt x="145" y="145"/>
                    <a:pt x="142" y="147"/>
                  </a:cubicBezTo>
                  <a:cubicBezTo>
                    <a:pt x="127" y="162"/>
                    <a:pt x="109" y="172"/>
                    <a:pt x="81" y="17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70" name="Freeform 9">
              <a:extLst>
                <a:ext uri="{FF2B5EF4-FFF2-40B4-BE49-F238E27FC236}">
                  <a16:creationId xmlns:a16="http://schemas.microsoft.com/office/drawing/2014/main" id="{21F9AEA1-3F12-4EE4-9B0A-11F6FC2F34FF}"/>
                </a:ext>
              </a:extLst>
            </p:cNvPr>
            <p:cNvSpPr>
              <a:spLocks noEditPoints="1"/>
            </p:cNvSpPr>
            <p:nvPr userDrawn="1"/>
          </p:nvSpPr>
          <p:spPr bwMode="white">
            <a:xfrm>
              <a:off x="2503488" y="5649913"/>
              <a:ext cx="547688" cy="655638"/>
            </a:xfrm>
            <a:custGeom>
              <a:avLst/>
              <a:gdLst>
                <a:gd name="T0" fmla="*/ 122 w 146"/>
                <a:gd name="T1" fmla="*/ 107 h 172"/>
                <a:gd name="T2" fmla="*/ 122 w 146"/>
                <a:gd name="T3" fmla="*/ 91 h 172"/>
                <a:gd name="T4" fmla="*/ 74 w 146"/>
                <a:gd name="T5" fmla="*/ 84 h 172"/>
                <a:gd name="T6" fmla="*/ 25 w 146"/>
                <a:gd name="T7" fmla="*/ 118 h 172"/>
                <a:gd name="T8" fmla="*/ 25 w 146"/>
                <a:gd name="T9" fmla="*/ 119 h 172"/>
                <a:gd name="T10" fmla="*/ 67 w 146"/>
                <a:gd name="T11" fmla="*/ 152 h 172"/>
                <a:gd name="T12" fmla="*/ 122 w 146"/>
                <a:gd name="T13" fmla="*/ 107 h 172"/>
                <a:gd name="T14" fmla="*/ 0 w 146"/>
                <a:gd name="T15" fmla="*/ 120 h 172"/>
                <a:gd name="T16" fmla="*/ 0 w 146"/>
                <a:gd name="T17" fmla="*/ 119 h 172"/>
                <a:gd name="T18" fmla="*/ 71 w 146"/>
                <a:gd name="T19" fmla="*/ 66 h 172"/>
                <a:gd name="T20" fmla="*/ 122 w 146"/>
                <a:gd name="T21" fmla="*/ 73 h 172"/>
                <a:gd name="T22" fmla="*/ 122 w 146"/>
                <a:gd name="T23" fmla="*/ 67 h 172"/>
                <a:gd name="T24" fmla="*/ 73 w 146"/>
                <a:gd name="T25" fmla="*/ 22 h 172"/>
                <a:gd name="T26" fmla="*/ 34 w 146"/>
                <a:gd name="T27" fmla="*/ 30 h 172"/>
                <a:gd name="T28" fmla="*/ 30 w 146"/>
                <a:gd name="T29" fmla="*/ 31 h 172"/>
                <a:gd name="T30" fmla="*/ 19 w 146"/>
                <a:gd name="T31" fmla="*/ 20 h 172"/>
                <a:gd name="T32" fmla="*/ 26 w 146"/>
                <a:gd name="T33" fmla="*/ 10 h 172"/>
                <a:gd name="T34" fmla="*/ 75 w 146"/>
                <a:gd name="T35" fmla="*/ 0 h 172"/>
                <a:gd name="T36" fmla="*/ 129 w 146"/>
                <a:gd name="T37" fmla="*/ 19 h 172"/>
                <a:gd name="T38" fmla="*/ 146 w 146"/>
                <a:gd name="T39" fmla="*/ 67 h 172"/>
                <a:gd name="T40" fmla="*/ 146 w 146"/>
                <a:gd name="T41" fmla="*/ 158 h 172"/>
                <a:gd name="T42" fmla="*/ 134 w 146"/>
                <a:gd name="T43" fmla="*/ 170 h 172"/>
                <a:gd name="T44" fmla="*/ 122 w 146"/>
                <a:gd name="T45" fmla="*/ 159 h 172"/>
                <a:gd name="T46" fmla="*/ 122 w 146"/>
                <a:gd name="T47" fmla="*/ 143 h 172"/>
                <a:gd name="T48" fmla="*/ 62 w 146"/>
                <a:gd name="T49" fmla="*/ 172 h 172"/>
                <a:gd name="T50" fmla="*/ 0 w 146"/>
                <a:gd name="T51" fmla="*/ 12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6" h="172">
                  <a:moveTo>
                    <a:pt x="122" y="107"/>
                  </a:moveTo>
                  <a:cubicBezTo>
                    <a:pt x="122" y="91"/>
                    <a:pt x="122" y="91"/>
                    <a:pt x="122" y="91"/>
                  </a:cubicBezTo>
                  <a:cubicBezTo>
                    <a:pt x="110" y="88"/>
                    <a:pt x="94" y="84"/>
                    <a:pt x="74" y="84"/>
                  </a:cubicBezTo>
                  <a:cubicBezTo>
                    <a:pt x="43" y="84"/>
                    <a:pt x="25" y="98"/>
                    <a:pt x="25" y="118"/>
                  </a:cubicBezTo>
                  <a:cubicBezTo>
                    <a:pt x="25" y="119"/>
                    <a:pt x="25" y="119"/>
                    <a:pt x="25" y="119"/>
                  </a:cubicBezTo>
                  <a:cubicBezTo>
                    <a:pt x="25" y="140"/>
                    <a:pt x="45" y="152"/>
                    <a:pt x="67" y="152"/>
                  </a:cubicBezTo>
                  <a:cubicBezTo>
                    <a:pt x="97" y="152"/>
                    <a:pt x="122" y="133"/>
                    <a:pt x="122" y="107"/>
                  </a:cubicBezTo>
                  <a:moveTo>
                    <a:pt x="0" y="120"/>
                  </a:moveTo>
                  <a:cubicBezTo>
                    <a:pt x="0" y="119"/>
                    <a:pt x="0" y="119"/>
                    <a:pt x="0" y="119"/>
                  </a:cubicBezTo>
                  <a:cubicBezTo>
                    <a:pt x="0" y="85"/>
                    <a:pt x="29" y="66"/>
                    <a:pt x="71" y="66"/>
                  </a:cubicBezTo>
                  <a:cubicBezTo>
                    <a:pt x="92" y="66"/>
                    <a:pt x="107" y="69"/>
                    <a:pt x="122" y="73"/>
                  </a:cubicBezTo>
                  <a:cubicBezTo>
                    <a:pt x="122" y="67"/>
                    <a:pt x="122" y="67"/>
                    <a:pt x="122" y="67"/>
                  </a:cubicBezTo>
                  <a:cubicBezTo>
                    <a:pt x="122" y="37"/>
                    <a:pt x="104" y="22"/>
                    <a:pt x="73" y="22"/>
                  </a:cubicBezTo>
                  <a:cubicBezTo>
                    <a:pt x="56" y="22"/>
                    <a:pt x="46" y="24"/>
                    <a:pt x="34" y="30"/>
                  </a:cubicBezTo>
                  <a:cubicBezTo>
                    <a:pt x="33" y="30"/>
                    <a:pt x="31" y="31"/>
                    <a:pt x="30" y="31"/>
                  </a:cubicBezTo>
                  <a:cubicBezTo>
                    <a:pt x="24" y="31"/>
                    <a:pt x="19" y="26"/>
                    <a:pt x="19" y="20"/>
                  </a:cubicBezTo>
                  <a:cubicBezTo>
                    <a:pt x="19" y="15"/>
                    <a:pt x="21" y="12"/>
                    <a:pt x="26" y="10"/>
                  </a:cubicBezTo>
                  <a:cubicBezTo>
                    <a:pt x="42" y="3"/>
                    <a:pt x="54" y="0"/>
                    <a:pt x="75" y="0"/>
                  </a:cubicBezTo>
                  <a:cubicBezTo>
                    <a:pt x="99" y="0"/>
                    <a:pt x="117" y="6"/>
                    <a:pt x="129" y="19"/>
                  </a:cubicBezTo>
                  <a:cubicBezTo>
                    <a:pt x="140" y="30"/>
                    <a:pt x="146" y="46"/>
                    <a:pt x="146" y="67"/>
                  </a:cubicBezTo>
                  <a:cubicBezTo>
                    <a:pt x="146" y="158"/>
                    <a:pt x="146" y="158"/>
                    <a:pt x="146" y="158"/>
                  </a:cubicBezTo>
                  <a:cubicBezTo>
                    <a:pt x="146" y="165"/>
                    <a:pt x="141" y="170"/>
                    <a:pt x="134" y="170"/>
                  </a:cubicBezTo>
                  <a:cubicBezTo>
                    <a:pt x="127" y="170"/>
                    <a:pt x="122" y="165"/>
                    <a:pt x="122" y="159"/>
                  </a:cubicBezTo>
                  <a:cubicBezTo>
                    <a:pt x="122" y="143"/>
                    <a:pt x="122" y="143"/>
                    <a:pt x="122" y="143"/>
                  </a:cubicBezTo>
                  <a:cubicBezTo>
                    <a:pt x="111" y="158"/>
                    <a:pt x="91" y="172"/>
                    <a:pt x="62" y="172"/>
                  </a:cubicBezTo>
                  <a:cubicBezTo>
                    <a:pt x="32" y="172"/>
                    <a:pt x="0" y="154"/>
                    <a:pt x="0" y="12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71" name="Freeform 10">
              <a:extLst>
                <a:ext uri="{FF2B5EF4-FFF2-40B4-BE49-F238E27FC236}">
                  <a16:creationId xmlns:a16="http://schemas.microsoft.com/office/drawing/2014/main" id="{87E382A9-F6F4-488E-98B8-A2C07D983E60}"/>
                </a:ext>
              </a:extLst>
            </p:cNvPr>
            <p:cNvSpPr>
              <a:spLocks/>
            </p:cNvSpPr>
            <p:nvPr userDrawn="1"/>
          </p:nvSpPr>
          <p:spPr bwMode="white">
            <a:xfrm>
              <a:off x="-84138" y="5622925"/>
              <a:ext cx="1635125" cy="682625"/>
            </a:xfrm>
            <a:custGeom>
              <a:avLst/>
              <a:gdLst>
                <a:gd name="T0" fmla="*/ 49 w 435"/>
                <a:gd name="T1" fmla="*/ 18 h 179"/>
                <a:gd name="T2" fmla="*/ 17 w 435"/>
                <a:gd name="T3" fmla="*/ 6 h 179"/>
                <a:gd name="T4" fmla="*/ 6 w 435"/>
                <a:gd name="T5" fmla="*/ 37 h 179"/>
                <a:gd name="T6" fmla="*/ 58 w 435"/>
                <a:gd name="T7" fmla="*/ 152 h 179"/>
                <a:gd name="T8" fmla="*/ 92 w 435"/>
                <a:gd name="T9" fmla="*/ 179 h 179"/>
                <a:gd name="T10" fmla="*/ 125 w 435"/>
                <a:gd name="T11" fmla="*/ 152 h 179"/>
                <a:gd name="T12" fmla="*/ 171 w 435"/>
                <a:gd name="T13" fmla="*/ 51 h 179"/>
                <a:gd name="T14" fmla="*/ 178 w 435"/>
                <a:gd name="T15" fmla="*/ 46 h 179"/>
                <a:gd name="T16" fmla="*/ 185 w 435"/>
                <a:gd name="T17" fmla="*/ 54 h 179"/>
                <a:gd name="T18" fmla="*/ 185 w 435"/>
                <a:gd name="T19" fmla="*/ 151 h 179"/>
                <a:gd name="T20" fmla="*/ 209 w 435"/>
                <a:gd name="T21" fmla="*/ 179 h 179"/>
                <a:gd name="T22" fmla="*/ 234 w 435"/>
                <a:gd name="T23" fmla="*/ 151 h 179"/>
                <a:gd name="T24" fmla="*/ 234 w 435"/>
                <a:gd name="T25" fmla="*/ 72 h 179"/>
                <a:gd name="T26" fmla="*/ 260 w 435"/>
                <a:gd name="T27" fmla="*/ 46 h 179"/>
                <a:gd name="T28" fmla="*/ 285 w 435"/>
                <a:gd name="T29" fmla="*/ 72 h 179"/>
                <a:gd name="T30" fmla="*/ 285 w 435"/>
                <a:gd name="T31" fmla="*/ 151 h 179"/>
                <a:gd name="T32" fmla="*/ 310 w 435"/>
                <a:gd name="T33" fmla="*/ 179 h 179"/>
                <a:gd name="T34" fmla="*/ 334 w 435"/>
                <a:gd name="T35" fmla="*/ 151 h 179"/>
                <a:gd name="T36" fmla="*/ 334 w 435"/>
                <a:gd name="T37" fmla="*/ 72 h 179"/>
                <a:gd name="T38" fmla="*/ 360 w 435"/>
                <a:gd name="T39" fmla="*/ 46 h 179"/>
                <a:gd name="T40" fmla="*/ 385 w 435"/>
                <a:gd name="T41" fmla="*/ 72 h 179"/>
                <a:gd name="T42" fmla="*/ 385 w 435"/>
                <a:gd name="T43" fmla="*/ 151 h 179"/>
                <a:gd name="T44" fmla="*/ 410 w 435"/>
                <a:gd name="T45" fmla="*/ 179 h 179"/>
                <a:gd name="T46" fmla="*/ 435 w 435"/>
                <a:gd name="T47" fmla="*/ 151 h 179"/>
                <a:gd name="T48" fmla="*/ 435 w 435"/>
                <a:gd name="T49" fmla="*/ 61 h 179"/>
                <a:gd name="T50" fmla="*/ 375 w 435"/>
                <a:gd name="T51" fmla="*/ 4 h 179"/>
                <a:gd name="T52" fmla="*/ 323 w 435"/>
                <a:gd name="T53" fmla="*/ 26 h 179"/>
                <a:gd name="T54" fmla="*/ 272 w 435"/>
                <a:gd name="T55" fmla="*/ 4 h 179"/>
                <a:gd name="T56" fmla="*/ 223 w 435"/>
                <a:gd name="T57" fmla="*/ 26 h 179"/>
                <a:gd name="T58" fmla="*/ 178 w 435"/>
                <a:gd name="T59" fmla="*/ 4 h 179"/>
                <a:gd name="T60" fmla="*/ 125 w 435"/>
                <a:gd name="T61" fmla="*/ 40 h 179"/>
                <a:gd name="T62" fmla="*/ 92 w 435"/>
                <a:gd name="T63" fmla="*/ 119 h 179"/>
                <a:gd name="T64" fmla="*/ 49 w 435"/>
                <a:gd name="T65" fmla="*/ 18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35" h="179">
                  <a:moveTo>
                    <a:pt x="49" y="18"/>
                  </a:moveTo>
                  <a:cubicBezTo>
                    <a:pt x="43" y="6"/>
                    <a:pt x="30" y="0"/>
                    <a:pt x="17" y="6"/>
                  </a:cubicBezTo>
                  <a:cubicBezTo>
                    <a:pt x="5" y="12"/>
                    <a:pt x="0" y="25"/>
                    <a:pt x="6" y="37"/>
                  </a:cubicBezTo>
                  <a:cubicBezTo>
                    <a:pt x="58" y="152"/>
                    <a:pt x="58" y="152"/>
                    <a:pt x="58" y="152"/>
                  </a:cubicBezTo>
                  <a:cubicBezTo>
                    <a:pt x="67" y="169"/>
                    <a:pt x="75" y="179"/>
                    <a:pt x="92" y="179"/>
                  </a:cubicBezTo>
                  <a:cubicBezTo>
                    <a:pt x="109" y="179"/>
                    <a:pt x="117" y="169"/>
                    <a:pt x="125" y="152"/>
                  </a:cubicBezTo>
                  <a:cubicBezTo>
                    <a:pt x="125" y="152"/>
                    <a:pt x="171" y="52"/>
                    <a:pt x="171" y="51"/>
                  </a:cubicBezTo>
                  <a:cubicBezTo>
                    <a:pt x="172" y="50"/>
                    <a:pt x="173" y="46"/>
                    <a:pt x="178" y="46"/>
                  </a:cubicBezTo>
                  <a:cubicBezTo>
                    <a:pt x="182" y="47"/>
                    <a:pt x="185" y="50"/>
                    <a:pt x="185" y="54"/>
                  </a:cubicBezTo>
                  <a:cubicBezTo>
                    <a:pt x="185" y="151"/>
                    <a:pt x="185" y="151"/>
                    <a:pt x="185" y="151"/>
                  </a:cubicBezTo>
                  <a:cubicBezTo>
                    <a:pt x="185" y="166"/>
                    <a:pt x="193" y="179"/>
                    <a:pt x="209" y="179"/>
                  </a:cubicBezTo>
                  <a:cubicBezTo>
                    <a:pt x="225" y="179"/>
                    <a:pt x="234" y="166"/>
                    <a:pt x="234" y="151"/>
                  </a:cubicBezTo>
                  <a:cubicBezTo>
                    <a:pt x="234" y="72"/>
                    <a:pt x="234" y="72"/>
                    <a:pt x="234" y="72"/>
                  </a:cubicBezTo>
                  <a:cubicBezTo>
                    <a:pt x="234" y="56"/>
                    <a:pt x="245" y="46"/>
                    <a:pt x="260" y="46"/>
                  </a:cubicBezTo>
                  <a:cubicBezTo>
                    <a:pt x="275" y="46"/>
                    <a:pt x="285" y="57"/>
                    <a:pt x="285" y="72"/>
                  </a:cubicBezTo>
                  <a:cubicBezTo>
                    <a:pt x="285" y="151"/>
                    <a:pt x="285" y="151"/>
                    <a:pt x="285" y="151"/>
                  </a:cubicBezTo>
                  <a:cubicBezTo>
                    <a:pt x="285" y="166"/>
                    <a:pt x="294" y="179"/>
                    <a:pt x="310" y="179"/>
                  </a:cubicBezTo>
                  <a:cubicBezTo>
                    <a:pt x="326" y="179"/>
                    <a:pt x="334" y="166"/>
                    <a:pt x="334" y="151"/>
                  </a:cubicBezTo>
                  <a:cubicBezTo>
                    <a:pt x="334" y="72"/>
                    <a:pt x="334" y="72"/>
                    <a:pt x="334" y="72"/>
                  </a:cubicBezTo>
                  <a:cubicBezTo>
                    <a:pt x="334" y="56"/>
                    <a:pt x="345" y="46"/>
                    <a:pt x="360" y="46"/>
                  </a:cubicBezTo>
                  <a:cubicBezTo>
                    <a:pt x="375" y="46"/>
                    <a:pt x="385" y="57"/>
                    <a:pt x="385" y="72"/>
                  </a:cubicBezTo>
                  <a:cubicBezTo>
                    <a:pt x="385" y="151"/>
                    <a:pt x="385" y="151"/>
                    <a:pt x="385" y="151"/>
                  </a:cubicBezTo>
                  <a:cubicBezTo>
                    <a:pt x="385" y="166"/>
                    <a:pt x="394" y="179"/>
                    <a:pt x="410" y="179"/>
                  </a:cubicBezTo>
                  <a:cubicBezTo>
                    <a:pt x="426" y="179"/>
                    <a:pt x="435" y="166"/>
                    <a:pt x="435" y="151"/>
                  </a:cubicBezTo>
                  <a:cubicBezTo>
                    <a:pt x="435" y="61"/>
                    <a:pt x="435" y="61"/>
                    <a:pt x="435" y="61"/>
                  </a:cubicBezTo>
                  <a:cubicBezTo>
                    <a:pt x="435" y="27"/>
                    <a:pt x="408" y="4"/>
                    <a:pt x="375" y="4"/>
                  </a:cubicBezTo>
                  <a:cubicBezTo>
                    <a:pt x="343" y="4"/>
                    <a:pt x="323" y="26"/>
                    <a:pt x="323" y="26"/>
                  </a:cubicBezTo>
                  <a:cubicBezTo>
                    <a:pt x="312" y="12"/>
                    <a:pt x="297" y="4"/>
                    <a:pt x="272" y="4"/>
                  </a:cubicBezTo>
                  <a:cubicBezTo>
                    <a:pt x="246" y="4"/>
                    <a:pt x="223" y="26"/>
                    <a:pt x="223" y="26"/>
                  </a:cubicBezTo>
                  <a:cubicBezTo>
                    <a:pt x="212" y="12"/>
                    <a:pt x="194" y="4"/>
                    <a:pt x="178" y="4"/>
                  </a:cubicBezTo>
                  <a:cubicBezTo>
                    <a:pt x="155" y="4"/>
                    <a:pt x="136" y="14"/>
                    <a:pt x="125" y="40"/>
                  </a:cubicBezTo>
                  <a:cubicBezTo>
                    <a:pt x="92" y="119"/>
                    <a:pt x="92" y="119"/>
                    <a:pt x="92" y="119"/>
                  </a:cubicBezTo>
                  <a:lnTo>
                    <a:pt x="49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72" name="Freeform 11">
              <a:extLst>
                <a:ext uri="{FF2B5EF4-FFF2-40B4-BE49-F238E27FC236}">
                  <a16:creationId xmlns:a16="http://schemas.microsoft.com/office/drawing/2014/main" id="{862FC631-21BD-4380-B20F-767EC3455CDB}"/>
                </a:ext>
              </a:extLst>
            </p:cNvPr>
            <p:cNvSpPr>
              <a:spLocks noEditPoints="1"/>
            </p:cNvSpPr>
            <p:nvPr userDrawn="1"/>
          </p:nvSpPr>
          <p:spPr bwMode="white">
            <a:xfrm>
              <a:off x="4097338" y="5649913"/>
              <a:ext cx="149225" cy="157163"/>
            </a:xfrm>
            <a:custGeom>
              <a:avLst/>
              <a:gdLst>
                <a:gd name="T0" fmla="*/ 37 w 40"/>
                <a:gd name="T1" fmla="*/ 20 h 41"/>
                <a:gd name="T2" fmla="*/ 37 w 40"/>
                <a:gd name="T3" fmla="*/ 20 h 41"/>
                <a:gd name="T4" fmla="*/ 20 w 40"/>
                <a:gd name="T5" fmla="*/ 4 h 41"/>
                <a:gd name="T6" fmla="*/ 3 w 40"/>
                <a:gd name="T7" fmla="*/ 20 h 41"/>
                <a:gd name="T8" fmla="*/ 3 w 40"/>
                <a:gd name="T9" fmla="*/ 21 h 41"/>
                <a:gd name="T10" fmla="*/ 20 w 40"/>
                <a:gd name="T11" fmla="*/ 37 h 41"/>
                <a:gd name="T12" fmla="*/ 37 w 40"/>
                <a:gd name="T13" fmla="*/ 20 h 41"/>
                <a:gd name="T14" fmla="*/ 0 w 40"/>
                <a:gd name="T15" fmla="*/ 21 h 41"/>
                <a:gd name="T16" fmla="*/ 0 w 40"/>
                <a:gd name="T17" fmla="*/ 20 h 41"/>
                <a:gd name="T18" fmla="*/ 20 w 40"/>
                <a:gd name="T19" fmla="*/ 0 h 41"/>
                <a:gd name="T20" fmla="*/ 40 w 40"/>
                <a:gd name="T21" fmla="*/ 20 h 41"/>
                <a:gd name="T22" fmla="*/ 40 w 40"/>
                <a:gd name="T23" fmla="*/ 20 h 41"/>
                <a:gd name="T24" fmla="*/ 20 w 40"/>
                <a:gd name="T25" fmla="*/ 41 h 41"/>
                <a:gd name="T26" fmla="*/ 0 w 40"/>
                <a:gd name="T27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41">
                  <a:moveTo>
                    <a:pt x="37" y="20"/>
                  </a:moveTo>
                  <a:cubicBezTo>
                    <a:pt x="37" y="20"/>
                    <a:pt x="37" y="20"/>
                    <a:pt x="37" y="20"/>
                  </a:cubicBezTo>
                  <a:cubicBezTo>
                    <a:pt x="37" y="11"/>
                    <a:pt x="29" y="4"/>
                    <a:pt x="20" y="4"/>
                  </a:cubicBezTo>
                  <a:cubicBezTo>
                    <a:pt x="11" y="4"/>
                    <a:pt x="3" y="11"/>
                    <a:pt x="3" y="20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30"/>
                    <a:pt x="11" y="37"/>
                    <a:pt x="20" y="37"/>
                  </a:cubicBezTo>
                  <a:cubicBezTo>
                    <a:pt x="29" y="37"/>
                    <a:pt x="37" y="30"/>
                    <a:pt x="37" y="20"/>
                  </a:cubicBezTo>
                  <a:moveTo>
                    <a:pt x="0" y="21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32"/>
                    <a:pt x="31" y="41"/>
                    <a:pt x="20" y="41"/>
                  </a:cubicBezTo>
                  <a:cubicBezTo>
                    <a:pt x="8" y="41"/>
                    <a:pt x="0" y="32"/>
                    <a:pt x="0" y="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73" name="Freeform 12">
              <a:extLst>
                <a:ext uri="{FF2B5EF4-FFF2-40B4-BE49-F238E27FC236}">
                  <a16:creationId xmlns:a16="http://schemas.microsoft.com/office/drawing/2014/main" id="{E30874F8-CC58-4DC5-8229-E1032A3E49B3}"/>
                </a:ext>
              </a:extLst>
            </p:cNvPr>
            <p:cNvSpPr>
              <a:spLocks noEditPoints="1"/>
            </p:cNvSpPr>
            <p:nvPr userDrawn="1"/>
          </p:nvSpPr>
          <p:spPr bwMode="white">
            <a:xfrm>
              <a:off x="4141788" y="5688013"/>
              <a:ext cx="63500" cy="76200"/>
            </a:xfrm>
            <a:custGeom>
              <a:avLst/>
              <a:gdLst>
                <a:gd name="T0" fmla="*/ 9 w 17"/>
                <a:gd name="T1" fmla="*/ 10 h 20"/>
                <a:gd name="T2" fmla="*/ 12 w 17"/>
                <a:gd name="T3" fmla="*/ 7 h 20"/>
                <a:gd name="T4" fmla="*/ 12 w 17"/>
                <a:gd name="T5" fmla="*/ 7 h 20"/>
                <a:gd name="T6" fmla="*/ 9 w 17"/>
                <a:gd name="T7" fmla="*/ 4 h 20"/>
                <a:gd name="T8" fmla="*/ 5 w 17"/>
                <a:gd name="T9" fmla="*/ 4 h 20"/>
                <a:gd name="T10" fmla="*/ 5 w 17"/>
                <a:gd name="T11" fmla="*/ 10 h 20"/>
                <a:gd name="T12" fmla="*/ 9 w 17"/>
                <a:gd name="T13" fmla="*/ 10 h 20"/>
                <a:gd name="T14" fmla="*/ 0 w 17"/>
                <a:gd name="T15" fmla="*/ 2 h 20"/>
                <a:gd name="T16" fmla="*/ 2 w 17"/>
                <a:gd name="T17" fmla="*/ 0 h 20"/>
                <a:gd name="T18" fmla="*/ 9 w 17"/>
                <a:gd name="T19" fmla="*/ 0 h 20"/>
                <a:gd name="T20" fmla="*/ 15 w 17"/>
                <a:gd name="T21" fmla="*/ 2 h 20"/>
                <a:gd name="T22" fmla="*/ 17 w 17"/>
                <a:gd name="T23" fmla="*/ 7 h 20"/>
                <a:gd name="T24" fmla="*/ 17 w 17"/>
                <a:gd name="T25" fmla="*/ 7 h 20"/>
                <a:gd name="T26" fmla="*/ 13 w 17"/>
                <a:gd name="T27" fmla="*/ 13 h 20"/>
                <a:gd name="T28" fmla="*/ 16 w 17"/>
                <a:gd name="T29" fmla="*/ 17 h 20"/>
                <a:gd name="T30" fmla="*/ 16 w 17"/>
                <a:gd name="T31" fmla="*/ 18 h 20"/>
                <a:gd name="T32" fmla="*/ 14 w 17"/>
                <a:gd name="T33" fmla="*/ 20 h 20"/>
                <a:gd name="T34" fmla="*/ 12 w 17"/>
                <a:gd name="T35" fmla="*/ 19 h 20"/>
                <a:gd name="T36" fmla="*/ 8 w 17"/>
                <a:gd name="T37" fmla="*/ 14 h 20"/>
                <a:gd name="T38" fmla="*/ 5 w 17"/>
                <a:gd name="T39" fmla="*/ 14 h 20"/>
                <a:gd name="T40" fmla="*/ 5 w 17"/>
                <a:gd name="T41" fmla="*/ 18 h 20"/>
                <a:gd name="T42" fmla="*/ 2 w 17"/>
                <a:gd name="T43" fmla="*/ 20 h 20"/>
                <a:gd name="T44" fmla="*/ 0 w 17"/>
                <a:gd name="T45" fmla="*/ 18 h 20"/>
                <a:gd name="T46" fmla="*/ 0 w 17"/>
                <a:gd name="T47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" h="20">
                  <a:moveTo>
                    <a:pt x="9" y="10"/>
                  </a:moveTo>
                  <a:cubicBezTo>
                    <a:pt x="11" y="10"/>
                    <a:pt x="12" y="9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5"/>
                    <a:pt x="11" y="4"/>
                    <a:pt x="9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10"/>
                    <a:pt x="5" y="10"/>
                    <a:pt x="5" y="10"/>
                  </a:cubicBezTo>
                  <a:lnTo>
                    <a:pt x="9" y="10"/>
                  </a:lnTo>
                  <a:close/>
                  <a:moveTo>
                    <a:pt x="0" y="2"/>
                  </a:moveTo>
                  <a:cubicBezTo>
                    <a:pt x="0" y="1"/>
                    <a:pt x="1" y="0"/>
                    <a:pt x="2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4" y="1"/>
                    <a:pt x="15" y="2"/>
                  </a:cubicBezTo>
                  <a:cubicBezTo>
                    <a:pt x="16" y="3"/>
                    <a:pt x="17" y="5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10"/>
                    <a:pt x="15" y="12"/>
                    <a:pt x="13" y="13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8"/>
                    <a:pt x="16" y="18"/>
                  </a:cubicBezTo>
                  <a:cubicBezTo>
                    <a:pt x="16" y="19"/>
                    <a:pt x="15" y="20"/>
                    <a:pt x="14" y="20"/>
                  </a:cubicBezTo>
                  <a:cubicBezTo>
                    <a:pt x="13" y="20"/>
                    <a:pt x="13" y="20"/>
                    <a:pt x="12" y="19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9"/>
                    <a:pt x="4" y="20"/>
                    <a:pt x="2" y="20"/>
                  </a:cubicBezTo>
                  <a:cubicBezTo>
                    <a:pt x="1" y="20"/>
                    <a:pt x="0" y="19"/>
                    <a:pt x="0" y="18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7EAC21F4-620C-4207-A01D-C082619C707B}"/>
              </a:ext>
            </a:extLst>
          </p:cNvPr>
          <p:cNvSpPr txBox="1"/>
          <p:nvPr userDrawn="1"/>
        </p:nvSpPr>
        <p:spPr bwMode="white">
          <a:xfrm>
            <a:off x="11490941" y="6388099"/>
            <a:ext cx="437990" cy="3651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r">
              <a:lnSpc>
                <a:spcPct val="90000"/>
              </a:lnSpc>
            </a:pPr>
            <a:fld id="{7A51DB15-7364-4F0B-A3A0-1309F8830053}" type="slidenum">
              <a:rPr lang="en-US" sz="800" b="0" i="0" smtClean="0">
                <a:solidFill>
                  <a:schemeClr val="bg1"/>
                </a:solidFill>
                <a:latin typeface="Calibri" panose="020F0502020204030204" pitchFamily="34" charset="0"/>
              </a:rPr>
              <a:pPr algn="r">
                <a:lnSpc>
                  <a:spcPct val="90000"/>
                </a:lnSpc>
              </a:pPr>
              <a:t>‹#›</a:t>
            </a:fld>
            <a:endParaRPr lang="en-US" b="0" i="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9471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1BCFF92-6F45-4F17-811F-04EF3AFB1E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ltGray">
          <a:xfrm>
            <a:off x="6465331" y="2011260"/>
            <a:ext cx="5724640" cy="484674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8D79F707-A9A4-48DB-B7A8-862A7F5F3DE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 bwMode="ltGray">
          <a:xfrm>
            <a:off x="0" y="0"/>
            <a:ext cx="2103302" cy="2121592"/>
          </a:xfrm>
          <a:prstGeom prst="rect">
            <a:avLst/>
          </a:prstGeom>
        </p:spPr>
      </p:pic>
      <p:sp>
        <p:nvSpPr>
          <p:cNvPr id="76" name="Text Placeholder 18">
            <a:extLst>
              <a:ext uri="{FF2B5EF4-FFF2-40B4-BE49-F238E27FC236}">
                <a16:creationId xmlns:a16="http://schemas.microsoft.com/office/drawing/2014/main" id="{09EEA1A0-09F6-4C94-911A-E94DE834987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16688" y="5066406"/>
            <a:ext cx="4577726" cy="249299"/>
          </a:xfrm>
        </p:spPr>
        <p:txBody>
          <a:bodyPr wrap="square">
            <a:spAutoFit/>
          </a:bodyPr>
          <a:lstStyle>
            <a:lvl1pPr marL="0" indent="0">
              <a:spcBef>
                <a:spcPts val="0"/>
              </a:spcBef>
              <a:buClr>
                <a:schemeClr val="tx2"/>
              </a:buClr>
              <a:buSzPct val="100000"/>
              <a:buFont typeface="Metropolis" panose="00000500000000000000" pitchFamily="50" charset="0"/>
              <a:buNone/>
              <a:defRPr sz="1800">
                <a:solidFill>
                  <a:schemeClr val="accent4"/>
                </a:solidFill>
              </a:defRPr>
            </a:lvl1pPr>
            <a:lvl2pPr marL="273050" indent="0">
              <a:buNone/>
              <a:defRPr/>
            </a:lvl2pPr>
          </a:lstStyle>
          <a:p>
            <a:pPr lvl="0"/>
            <a:r>
              <a:rPr lang="en-US"/>
              <a:t>Source Name</a:t>
            </a:r>
          </a:p>
        </p:txBody>
      </p:sp>
      <p:sp>
        <p:nvSpPr>
          <p:cNvPr id="185" name="Picture Placeholder 184">
            <a:extLst>
              <a:ext uri="{FF2B5EF4-FFF2-40B4-BE49-F238E27FC236}">
                <a16:creationId xmlns:a16="http://schemas.microsoft.com/office/drawing/2014/main" id="{378C4D84-AD98-435A-9F11-B3CB29EA3CA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837613" y="457200"/>
            <a:ext cx="2740025" cy="1371600"/>
          </a:xfrm>
          <a:noFill/>
        </p:spPr>
        <p:txBody>
          <a:bodyPr anchor="ctr"/>
          <a:lstStyle>
            <a:lvl1pPr algn="ctr">
              <a:defRPr sz="2400" b="1">
                <a:solidFill>
                  <a:srgbClr val="F8981D"/>
                </a:solidFill>
              </a:defRPr>
            </a:lvl1pPr>
          </a:lstStyle>
          <a:p>
            <a:r>
              <a:rPr lang="en-US" dirty="0"/>
              <a:t>Click to insert logo or delete box if not needed</a:t>
            </a:r>
          </a:p>
        </p:txBody>
      </p:sp>
      <p:grpSp>
        <p:nvGrpSpPr>
          <p:cNvPr id="188" name="Group 187">
            <a:extLst>
              <a:ext uri="{FF2B5EF4-FFF2-40B4-BE49-F238E27FC236}">
                <a16:creationId xmlns:a16="http://schemas.microsoft.com/office/drawing/2014/main" id="{2925BD69-7B55-4D64-8B2C-06E34A6A573B}"/>
              </a:ext>
            </a:extLst>
          </p:cNvPr>
          <p:cNvGrpSpPr/>
          <p:nvPr userDrawn="1"/>
        </p:nvGrpSpPr>
        <p:grpSpPr bwMode="black">
          <a:xfrm>
            <a:off x="617878" y="6446044"/>
            <a:ext cx="1099793" cy="173355"/>
            <a:chOff x="-84138" y="5622925"/>
            <a:chExt cx="4330701" cy="682626"/>
          </a:xfrm>
        </p:grpSpPr>
        <p:sp>
          <p:nvSpPr>
            <p:cNvPr id="189" name="Freeform 6">
              <a:extLst>
                <a:ext uri="{FF2B5EF4-FFF2-40B4-BE49-F238E27FC236}">
                  <a16:creationId xmlns:a16="http://schemas.microsoft.com/office/drawing/2014/main" id="{2A6CDC2F-2239-466B-8A26-51E24B60D2AC}"/>
                </a:ext>
              </a:extLst>
            </p:cNvPr>
            <p:cNvSpPr>
              <a:spLocks/>
            </p:cNvSpPr>
            <p:nvPr userDrawn="1"/>
          </p:nvSpPr>
          <p:spPr bwMode="black">
            <a:xfrm>
              <a:off x="1589088" y="5649913"/>
              <a:ext cx="914400" cy="647700"/>
            </a:xfrm>
            <a:custGeom>
              <a:avLst/>
              <a:gdLst>
                <a:gd name="T0" fmla="*/ 52 w 243"/>
                <a:gd name="T1" fmla="*/ 159 h 170"/>
                <a:gd name="T2" fmla="*/ 2 w 243"/>
                <a:gd name="T3" fmla="*/ 19 h 170"/>
                <a:gd name="T4" fmla="*/ 0 w 243"/>
                <a:gd name="T5" fmla="*/ 12 h 170"/>
                <a:gd name="T6" fmla="*/ 13 w 243"/>
                <a:gd name="T7" fmla="*/ 0 h 170"/>
                <a:gd name="T8" fmla="*/ 25 w 243"/>
                <a:gd name="T9" fmla="*/ 11 h 170"/>
                <a:gd name="T10" fmla="*/ 67 w 243"/>
                <a:gd name="T11" fmla="*/ 131 h 170"/>
                <a:gd name="T12" fmla="*/ 109 w 243"/>
                <a:gd name="T13" fmla="*/ 10 h 170"/>
                <a:gd name="T14" fmla="*/ 121 w 243"/>
                <a:gd name="T15" fmla="*/ 0 h 170"/>
                <a:gd name="T16" fmla="*/ 122 w 243"/>
                <a:gd name="T17" fmla="*/ 0 h 170"/>
                <a:gd name="T18" fmla="*/ 135 w 243"/>
                <a:gd name="T19" fmla="*/ 10 h 170"/>
                <a:gd name="T20" fmla="*/ 177 w 243"/>
                <a:gd name="T21" fmla="*/ 131 h 170"/>
                <a:gd name="T22" fmla="*/ 219 w 243"/>
                <a:gd name="T23" fmla="*/ 10 h 170"/>
                <a:gd name="T24" fmla="*/ 231 w 243"/>
                <a:gd name="T25" fmla="*/ 0 h 170"/>
                <a:gd name="T26" fmla="*/ 243 w 243"/>
                <a:gd name="T27" fmla="*/ 12 h 170"/>
                <a:gd name="T28" fmla="*/ 241 w 243"/>
                <a:gd name="T29" fmla="*/ 19 h 170"/>
                <a:gd name="T30" fmla="*/ 191 w 243"/>
                <a:gd name="T31" fmla="*/ 159 h 170"/>
                <a:gd name="T32" fmla="*/ 177 w 243"/>
                <a:gd name="T33" fmla="*/ 170 h 170"/>
                <a:gd name="T34" fmla="*/ 176 w 243"/>
                <a:gd name="T35" fmla="*/ 170 h 170"/>
                <a:gd name="T36" fmla="*/ 163 w 243"/>
                <a:gd name="T37" fmla="*/ 159 h 170"/>
                <a:gd name="T38" fmla="*/ 122 w 243"/>
                <a:gd name="T39" fmla="*/ 40 h 170"/>
                <a:gd name="T40" fmla="*/ 80 w 243"/>
                <a:gd name="T41" fmla="*/ 159 h 170"/>
                <a:gd name="T42" fmla="*/ 66 w 243"/>
                <a:gd name="T43" fmla="*/ 170 h 170"/>
                <a:gd name="T44" fmla="*/ 66 w 243"/>
                <a:gd name="T45" fmla="*/ 170 h 170"/>
                <a:gd name="T46" fmla="*/ 52 w 243"/>
                <a:gd name="T47" fmla="*/ 15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43" h="170">
                  <a:moveTo>
                    <a:pt x="52" y="159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1" y="17"/>
                    <a:pt x="0" y="14"/>
                    <a:pt x="0" y="12"/>
                  </a:cubicBezTo>
                  <a:cubicBezTo>
                    <a:pt x="0" y="6"/>
                    <a:pt x="5" y="0"/>
                    <a:pt x="13" y="0"/>
                  </a:cubicBezTo>
                  <a:cubicBezTo>
                    <a:pt x="19" y="0"/>
                    <a:pt x="23" y="4"/>
                    <a:pt x="25" y="11"/>
                  </a:cubicBezTo>
                  <a:cubicBezTo>
                    <a:pt x="67" y="131"/>
                    <a:pt x="67" y="131"/>
                    <a:pt x="67" y="131"/>
                  </a:cubicBezTo>
                  <a:cubicBezTo>
                    <a:pt x="109" y="10"/>
                    <a:pt x="109" y="10"/>
                    <a:pt x="109" y="10"/>
                  </a:cubicBezTo>
                  <a:cubicBezTo>
                    <a:pt x="111" y="4"/>
                    <a:pt x="114" y="0"/>
                    <a:pt x="121" y="0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29" y="0"/>
                    <a:pt x="133" y="4"/>
                    <a:pt x="135" y="10"/>
                  </a:cubicBezTo>
                  <a:cubicBezTo>
                    <a:pt x="177" y="131"/>
                    <a:pt x="177" y="131"/>
                    <a:pt x="177" y="131"/>
                  </a:cubicBezTo>
                  <a:cubicBezTo>
                    <a:pt x="219" y="10"/>
                    <a:pt x="219" y="10"/>
                    <a:pt x="219" y="10"/>
                  </a:cubicBezTo>
                  <a:cubicBezTo>
                    <a:pt x="221" y="5"/>
                    <a:pt x="224" y="0"/>
                    <a:pt x="231" y="0"/>
                  </a:cubicBezTo>
                  <a:cubicBezTo>
                    <a:pt x="238" y="0"/>
                    <a:pt x="243" y="6"/>
                    <a:pt x="243" y="12"/>
                  </a:cubicBezTo>
                  <a:cubicBezTo>
                    <a:pt x="243" y="14"/>
                    <a:pt x="242" y="17"/>
                    <a:pt x="241" y="19"/>
                  </a:cubicBezTo>
                  <a:cubicBezTo>
                    <a:pt x="191" y="159"/>
                    <a:pt x="191" y="159"/>
                    <a:pt x="191" y="159"/>
                  </a:cubicBezTo>
                  <a:cubicBezTo>
                    <a:pt x="188" y="166"/>
                    <a:pt x="183" y="170"/>
                    <a:pt x="177" y="170"/>
                  </a:cubicBezTo>
                  <a:cubicBezTo>
                    <a:pt x="176" y="170"/>
                    <a:pt x="176" y="170"/>
                    <a:pt x="176" y="170"/>
                  </a:cubicBezTo>
                  <a:cubicBezTo>
                    <a:pt x="170" y="170"/>
                    <a:pt x="165" y="166"/>
                    <a:pt x="163" y="159"/>
                  </a:cubicBezTo>
                  <a:cubicBezTo>
                    <a:pt x="122" y="40"/>
                    <a:pt x="122" y="40"/>
                    <a:pt x="122" y="40"/>
                  </a:cubicBezTo>
                  <a:cubicBezTo>
                    <a:pt x="80" y="159"/>
                    <a:pt x="80" y="159"/>
                    <a:pt x="80" y="159"/>
                  </a:cubicBezTo>
                  <a:cubicBezTo>
                    <a:pt x="78" y="166"/>
                    <a:pt x="73" y="170"/>
                    <a:pt x="66" y="170"/>
                  </a:cubicBezTo>
                  <a:cubicBezTo>
                    <a:pt x="66" y="170"/>
                    <a:pt x="66" y="170"/>
                    <a:pt x="66" y="170"/>
                  </a:cubicBezTo>
                  <a:cubicBezTo>
                    <a:pt x="60" y="170"/>
                    <a:pt x="55" y="166"/>
                    <a:pt x="52" y="159"/>
                  </a:cubicBezTo>
                </a:path>
              </a:pathLst>
            </a:custGeom>
            <a:solidFill>
              <a:srgbClr val="7170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190" name="Freeform 7">
              <a:extLst>
                <a:ext uri="{FF2B5EF4-FFF2-40B4-BE49-F238E27FC236}">
                  <a16:creationId xmlns:a16="http://schemas.microsoft.com/office/drawing/2014/main" id="{93E73CA8-B585-405F-9E3D-46EE1893D710}"/>
                </a:ext>
              </a:extLst>
            </p:cNvPr>
            <p:cNvSpPr>
              <a:spLocks/>
            </p:cNvSpPr>
            <p:nvPr userDrawn="1"/>
          </p:nvSpPr>
          <p:spPr bwMode="black">
            <a:xfrm>
              <a:off x="3163888" y="5649913"/>
              <a:ext cx="354013" cy="647700"/>
            </a:xfrm>
            <a:custGeom>
              <a:avLst/>
              <a:gdLst>
                <a:gd name="T0" fmla="*/ 0 w 94"/>
                <a:gd name="T1" fmla="*/ 13 h 170"/>
                <a:gd name="T2" fmla="*/ 12 w 94"/>
                <a:gd name="T3" fmla="*/ 0 h 170"/>
                <a:gd name="T4" fmla="*/ 24 w 94"/>
                <a:gd name="T5" fmla="*/ 13 h 170"/>
                <a:gd name="T6" fmla="*/ 24 w 94"/>
                <a:gd name="T7" fmla="*/ 41 h 170"/>
                <a:gd name="T8" fmla="*/ 82 w 94"/>
                <a:gd name="T9" fmla="*/ 0 h 170"/>
                <a:gd name="T10" fmla="*/ 94 w 94"/>
                <a:gd name="T11" fmla="*/ 13 h 170"/>
                <a:gd name="T12" fmla="*/ 83 w 94"/>
                <a:gd name="T13" fmla="*/ 25 h 170"/>
                <a:gd name="T14" fmla="*/ 24 w 94"/>
                <a:gd name="T15" fmla="*/ 101 h 170"/>
                <a:gd name="T16" fmla="*/ 24 w 94"/>
                <a:gd name="T17" fmla="*/ 157 h 170"/>
                <a:gd name="T18" fmla="*/ 12 w 94"/>
                <a:gd name="T19" fmla="*/ 170 h 170"/>
                <a:gd name="T20" fmla="*/ 0 w 94"/>
                <a:gd name="T21" fmla="*/ 157 h 170"/>
                <a:gd name="T22" fmla="*/ 0 w 94"/>
                <a:gd name="T23" fmla="*/ 13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4" h="170">
                  <a:moveTo>
                    <a:pt x="0" y="13"/>
                  </a:moveTo>
                  <a:cubicBezTo>
                    <a:pt x="0" y="6"/>
                    <a:pt x="5" y="0"/>
                    <a:pt x="12" y="0"/>
                  </a:cubicBezTo>
                  <a:cubicBezTo>
                    <a:pt x="19" y="0"/>
                    <a:pt x="24" y="5"/>
                    <a:pt x="24" y="13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37" y="13"/>
                    <a:pt x="64" y="0"/>
                    <a:pt x="82" y="0"/>
                  </a:cubicBezTo>
                  <a:cubicBezTo>
                    <a:pt x="89" y="0"/>
                    <a:pt x="94" y="6"/>
                    <a:pt x="94" y="13"/>
                  </a:cubicBezTo>
                  <a:cubicBezTo>
                    <a:pt x="94" y="20"/>
                    <a:pt x="89" y="24"/>
                    <a:pt x="83" y="25"/>
                  </a:cubicBezTo>
                  <a:cubicBezTo>
                    <a:pt x="51" y="29"/>
                    <a:pt x="24" y="53"/>
                    <a:pt x="24" y="101"/>
                  </a:cubicBezTo>
                  <a:cubicBezTo>
                    <a:pt x="24" y="157"/>
                    <a:pt x="24" y="157"/>
                    <a:pt x="24" y="157"/>
                  </a:cubicBezTo>
                  <a:cubicBezTo>
                    <a:pt x="24" y="164"/>
                    <a:pt x="19" y="170"/>
                    <a:pt x="12" y="170"/>
                  </a:cubicBezTo>
                  <a:cubicBezTo>
                    <a:pt x="5" y="170"/>
                    <a:pt x="0" y="164"/>
                    <a:pt x="0" y="157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rgbClr val="7170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191" name="Freeform 8">
              <a:extLst>
                <a:ext uri="{FF2B5EF4-FFF2-40B4-BE49-F238E27FC236}">
                  <a16:creationId xmlns:a16="http://schemas.microsoft.com/office/drawing/2014/main" id="{B40B0DE4-0E7F-4DE2-A215-B0E4BCF43755}"/>
                </a:ext>
              </a:extLst>
            </p:cNvPr>
            <p:cNvSpPr>
              <a:spLocks noEditPoints="1"/>
            </p:cNvSpPr>
            <p:nvPr userDrawn="1"/>
          </p:nvSpPr>
          <p:spPr bwMode="black">
            <a:xfrm>
              <a:off x="3509963" y="5649913"/>
              <a:ext cx="579438" cy="655638"/>
            </a:xfrm>
            <a:custGeom>
              <a:avLst/>
              <a:gdLst>
                <a:gd name="T0" fmla="*/ 129 w 154"/>
                <a:gd name="T1" fmla="*/ 76 h 172"/>
                <a:gd name="T2" fmla="*/ 77 w 154"/>
                <a:gd name="T3" fmla="*/ 21 h 172"/>
                <a:gd name="T4" fmla="*/ 25 w 154"/>
                <a:gd name="T5" fmla="*/ 76 h 172"/>
                <a:gd name="T6" fmla="*/ 129 w 154"/>
                <a:gd name="T7" fmla="*/ 76 h 172"/>
                <a:gd name="T8" fmla="*/ 81 w 154"/>
                <a:gd name="T9" fmla="*/ 172 h 172"/>
                <a:gd name="T10" fmla="*/ 0 w 154"/>
                <a:gd name="T11" fmla="*/ 86 h 172"/>
                <a:gd name="T12" fmla="*/ 0 w 154"/>
                <a:gd name="T13" fmla="*/ 85 h 172"/>
                <a:gd name="T14" fmla="*/ 78 w 154"/>
                <a:gd name="T15" fmla="*/ 0 h 172"/>
                <a:gd name="T16" fmla="*/ 154 w 154"/>
                <a:gd name="T17" fmla="*/ 83 h 172"/>
                <a:gd name="T18" fmla="*/ 142 w 154"/>
                <a:gd name="T19" fmla="*/ 95 h 172"/>
                <a:gd name="T20" fmla="*/ 25 w 154"/>
                <a:gd name="T21" fmla="*/ 95 h 172"/>
                <a:gd name="T22" fmla="*/ 82 w 154"/>
                <a:gd name="T23" fmla="*/ 150 h 172"/>
                <a:gd name="T24" fmla="*/ 129 w 154"/>
                <a:gd name="T25" fmla="*/ 131 h 172"/>
                <a:gd name="T26" fmla="*/ 136 w 154"/>
                <a:gd name="T27" fmla="*/ 128 h 172"/>
                <a:gd name="T28" fmla="*/ 146 w 154"/>
                <a:gd name="T29" fmla="*/ 139 h 172"/>
                <a:gd name="T30" fmla="*/ 142 w 154"/>
                <a:gd name="T31" fmla="*/ 147 h 172"/>
                <a:gd name="T32" fmla="*/ 81 w 154"/>
                <a:gd name="T33" fmla="*/ 17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4" h="172">
                  <a:moveTo>
                    <a:pt x="129" y="76"/>
                  </a:moveTo>
                  <a:cubicBezTo>
                    <a:pt x="127" y="47"/>
                    <a:pt x="110" y="21"/>
                    <a:pt x="77" y="21"/>
                  </a:cubicBezTo>
                  <a:cubicBezTo>
                    <a:pt x="49" y="21"/>
                    <a:pt x="28" y="44"/>
                    <a:pt x="25" y="76"/>
                  </a:cubicBezTo>
                  <a:lnTo>
                    <a:pt x="129" y="76"/>
                  </a:lnTo>
                  <a:close/>
                  <a:moveTo>
                    <a:pt x="81" y="172"/>
                  </a:moveTo>
                  <a:cubicBezTo>
                    <a:pt x="36" y="172"/>
                    <a:pt x="0" y="137"/>
                    <a:pt x="0" y="86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38"/>
                    <a:pt x="33" y="0"/>
                    <a:pt x="78" y="0"/>
                  </a:cubicBezTo>
                  <a:cubicBezTo>
                    <a:pt x="126" y="0"/>
                    <a:pt x="154" y="40"/>
                    <a:pt x="154" y="83"/>
                  </a:cubicBezTo>
                  <a:cubicBezTo>
                    <a:pt x="154" y="90"/>
                    <a:pt x="148" y="95"/>
                    <a:pt x="142" y="95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28" y="130"/>
                    <a:pt x="53" y="150"/>
                    <a:pt x="82" y="150"/>
                  </a:cubicBezTo>
                  <a:cubicBezTo>
                    <a:pt x="102" y="150"/>
                    <a:pt x="117" y="142"/>
                    <a:pt x="129" y="131"/>
                  </a:cubicBezTo>
                  <a:cubicBezTo>
                    <a:pt x="131" y="130"/>
                    <a:pt x="133" y="128"/>
                    <a:pt x="136" y="128"/>
                  </a:cubicBezTo>
                  <a:cubicBezTo>
                    <a:pt x="142" y="128"/>
                    <a:pt x="146" y="133"/>
                    <a:pt x="146" y="139"/>
                  </a:cubicBezTo>
                  <a:cubicBezTo>
                    <a:pt x="146" y="142"/>
                    <a:pt x="145" y="145"/>
                    <a:pt x="142" y="147"/>
                  </a:cubicBezTo>
                  <a:cubicBezTo>
                    <a:pt x="127" y="162"/>
                    <a:pt x="109" y="172"/>
                    <a:pt x="81" y="172"/>
                  </a:cubicBezTo>
                </a:path>
              </a:pathLst>
            </a:custGeom>
            <a:solidFill>
              <a:srgbClr val="7170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192" name="Freeform 9">
              <a:extLst>
                <a:ext uri="{FF2B5EF4-FFF2-40B4-BE49-F238E27FC236}">
                  <a16:creationId xmlns:a16="http://schemas.microsoft.com/office/drawing/2014/main" id="{84A3CC07-CFF3-402C-88A1-0C33B169216C}"/>
                </a:ext>
              </a:extLst>
            </p:cNvPr>
            <p:cNvSpPr>
              <a:spLocks noEditPoints="1"/>
            </p:cNvSpPr>
            <p:nvPr userDrawn="1"/>
          </p:nvSpPr>
          <p:spPr bwMode="black">
            <a:xfrm>
              <a:off x="2503488" y="5649913"/>
              <a:ext cx="547688" cy="655638"/>
            </a:xfrm>
            <a:custGeom>
              <a:avLst/>
              <a:gdLst>
                <a:gd name="T0" fmla="*/ 122 w 146"/>
                <a:gd name="T1" fmla="*/ 107 h 172"/>
                <a:gd name="T2" fmla="*/ 122 w 146"/>
                <a:gd name="T3" fmla="*/ 91 h 172"/>
                <a:gd name="T4" fmla="*/ 74 w 146"/>
                <a:gd name="T5" fmla="*/ 84 h 172"/>
                <a:gd name="T6" fmla="*/ 25 w 146"/>
                <a:gd name="T7" fmla="*/ 118 h 172"/>
                <a:gd name="T8" fmla="*/ 25 w 146"/>
                <a:gd name="T9" fmla="*/ 119 h 172"/>
                <a:gd name="T10" fmla="*/ 67 w 146"/>
                <a:gd name="T11" fmla="*/ 152 h 172"/>
                <a:gd name="T12" fmla="*/ 122 w 146"/>
                <a:gd name="T13" fmla="*/ 107 h 172"/>
                <a:gd name="T14" fmla="*/ 0 w 146"/>
                <a:gd name="T15" fmla="*/ 120 h 172"/>
                <a:gd name="T16" fmla="*/ 0 w 146"/>
                <a:gd name="T17" fmla="*/ 119 h 172"/>
                <a:gd name="T18" fmla="*/ 71 w 146"/>
                <a:gd name="T19" fmla="*/ 66 h 172"/>
                <a:gd name="T20" fmla="*/ 122 w 146"/>
                <a:gd name="T21" fmla="*/ 73 h 172"/>
                <a:gd name="T22" fmla="*/ 122 w 146"/>
                <a:gd name="T23" fmla="*/ 67 h 172"/>
                <a:gd name="T24" fmla="*/ 73 w 146"/>
                <a:gd name="T25" fmla="*/ 22 h 172"/>
                <a:gd name="T26" fmla="*/ 34 w 146"/>
                <a:gd name="T27" fmla="*/ 30 h 172"/>
                <a:gd name="T28" fmla="*/ 30 w 146"/>
                <a:gd name="T29" fmla="*/ 31 h 172"/>
                <a:gd name="T30" fmla="*/ 19 w 146"/>
                <a:gd name="T31" fmla="*/ 20 h 172"/>
                <a:gd name="T32" fmla="*/ 26 w 146"/>
                <a:gd name="T33" fmla="*/ 10 h 172"/>
                <a:gd name="T34" fmla="*/ 75 w 146"/>
                <a:gd name="T35" fmla="*/ 0 h 172"/>
                <a:gd name="T36" fmla="*/ 129 w 146"/>
                <a:gd name="T37" fmla="*/ 19 h 172"/>
                <a:gd name="T38" fmla="*/ 146 w 146"/>
                <a:gd name="T39" fmla="*/ 67 h 172"/>
                <a:gd name="T40" fmla="*/ 146 w 146"/>
                <a:gd name="T41" fmla="*/ 158 h 172"/>
                <a:gd name="T42" fmla="*/ 134 w 146"/>
                <a:gd name="T43" fmla="*/ 170 h 172"/>
                <a:gd name="T44" fmla="*/ 122 w 146"/>
                <a:gd name="T45" fmla="*/ 159 h 172"/>
                <a:gd name="T46" fmla="*/ 122 w 146"/>
                <a:gd name="T47" fmla="*/ 143 h 172"/>
                <a:gd name="T48" fmla="*/ 62 w 146"/>
                <a:gd name="T49" fmla="*/ 172 h 172"/>
                <a:gd name="T50" fmla="*/ 0 w 146"/>
                <a:gd name="T51" fmla="*/ 12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6" h="172">
                  <a:moveTo>
                    <a:pt x="122" y="107"/>
                  </a:moveTo>
                  <a:cubicBezTo>
                    <a:pt x="122" y="91"/>
                    <a:pt x="122" y="91"/>
                    <a:pt x="122" y="91"/>
                  </a:cubicBezTo>
                  <a:cubicBezTo>
                    <a:pt x="110" y="88"/>
                    <a:pt x="94" y="84"/>
                    <a:pt x="74" y="84"/>
                  </a:cubicBezTo>
                  <a:cubicBezTo>
                    <a:pt x="43" y="84"/>
                    <a:pt x="25" y="98"/>
                    <a:pt x="25" y="118"/>
                  </a:cubicBezTo>
                  <a:cubicBezTo>
                    <a:pt x="25" y="119"/>
                    <a:pt x="25" y="119"/>
                    <a:pt x="25" y="119"/>
                  </a:cubicBezTo>
                  <a:cubicBezTo>
                    <a:pt x="25" y="140"/>
                    <a:pt x="45" y="152"/>
                    <a:pt x="67" y="152"/>
                  </a:cubicBezTo>
                  <a:cubicBezTo>
                    <a:pt x="97" y="152"/>
                    <a:pt x="122" y="133"/>
                    <a:pt x="122" y="107"/>
                  </a:cubicBezTo>
                  <a:moveTo>
                    <a:pt x="0" y="120"/>
                  </a:moveTo>
                  <a:cubicBezTo>
                    <a:pt x="0" y="119"/>
                    <a:pt x="0" y="119"/>
                    <a:pt x="0" y="119"/>
                  </a:cubicBezTo>
                  <a:cubicBezTo>
                    <a:pt x="0" y="85"/>
                    <a:pt x="29" y="66"/>
                    <a:pt x="71" y="66"/>
                  </a:cubicBezTo>
                  <a:cubicBezTo>
                    <a:pt x="92" y="66"/>
                    <a:pt x="107" y="69"/>
                    <a:pt x="122" y="73"/>
                  </a:cubicBezTo>
                  <a:cubicBezTo>
                    <a:pt x="122" y="67"/>
                    <a:pt x="122" y="67"/>
                    <a:pt x="122" y="67"/>
                  </a:cubicBezTo>
                  <a:cubicBezTo>
                    <a:pt x="122" y="37"/>
                    <a:pt x="104" y="22"/>
                    <a:pt x="73" y="22"/>
                  </a:cubicBezTo>
                  <a:cubicBezTo>
                    <a:pt x="56" y="22"/>
                    <a:pt x="46" y="24"/>
                    <a:pt x="34" y="30"/>
                  </a:cubicBezTo>
                  <a:cubicBezTo>
                    <a:pt x="33" y="30"/>
                    <a:pt x="31" y="31"/>
                    <a:pt x="30" y="31"/>
                  </a:cubicBezTo>
                  <a:cubicBezTo>
                    <a:pt x="24" y="31"/>
                    <a:pt x="19" y="26"/>
                    <a:pt x="19" y="20"/>
                  </a:cubicBezTo>
                  <a:cubicBezTo>
                    <a:pt x="19" y="15"/>
                    <a:pt x="21" y="12"/>
                    <a:pt x="26" y="10"/>
                  </a:cubicBezTo>
                  <a:cubicBezTo>
                    <a:pt x="42" y="3"/>
                    <a:pt x="54" y="0"/>
                    <a:pt x="75" y="0"/>
                  </a:cubicBezTo>
                  <a:cubicBezTo>
                    <a:pt x="99" y="0"/>
                    <a:pt x="117" y="6"/>
                    <a:pt x="129" y="19"/>
                  </a:cubicBezTo>
                  <a:cubicBezTo>
                    <a:pt x="140" y="30"/>
                    <a:pt x="146" y="46"/>
                    <a:pt x="146" y="67"/>
                  </a:cubicBezTo>
                  <a:cubicBezTo>
                    <a:pt x="146" y="158"/>
                    <a:pt x="146" y="158"/>
                    <a:pt x="146" y="158"/>
                  </a:cubicBezTo>
                  <a:cubicBezTo>
                    <a:pt x="146" y="165"/>
                    <a:pt x="141" y="170"/>
                    <a:pt x="134" y="170"/>
                  </a:cubicBezTo>
                  <a:cubicBezTo>
                    <a:pt x="127" y="170"/>
                    <a:pt x="122" y="165"/>
                    <a:pt x="122" y="159"/>
                  </a:cubicBezTo>
                  <a:cubicBezTo>
                    <a:pt x="122" y="143"/>
                    <a:pt x="122" y="143"/>
                    <a:pt x="122" y="143"/>
                  </a:cubicBezTo>
                  <a:cubicBezTo>
                    <a:pt x="111" y="158"/>
                    <a:pt x="91" y="172"/>
                    <a:pt x="62" y="172"/>
                  </a:cubicBezTo>
                  <a:cubicBezTo>
                    <a:pt x="32" y="172"/>
                    <a:pt x="0" y="154"/>
                    <a:pt x="0" y="120"/>
                  </a:cubicBezTo>
                </a:path>
              </a:pathLst>
            </a:custGeom>
            <a:solidFill>
              <a:srgbClr val="7170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193" name="Freeform 10">
              <a:extLst>
                <a:ext uri="{FF2B5EF4-FFF2-40B4-BE49-F238E27FC236}">
                  <a16:creationId xmlns:a16="http://schemas.microsoft.com/office/drawing/2014/main" id="{223CFCE1-BE7A-4664-929A-9AD81CA80454}"/>
                </a:ext>
              </a:extLst>
            </p:cNvPr>
            <p:cNvSpPr>
              <a:spLocks/>
            </p:cNvSpPr>
            <p:nvPr userDrawn="1"/>
          </p:nvSpPr>
          <p:spPr bwMode="black">
            <a:xfrm>
              <a:off x="-84138" y="5622925"/>
              <a:ext cx="1635125" cy="682625"/>
            </a:xfrm>
            <a:custGeom>
              <a:avLst/>
              <a:gdLst>
                <a:gd name="T0" fmla="*/ 49 w 435"/>
                <a:gd name="T1" fmla="*/ 18 h 179"/>
                <a:gd name="T2" fmla="*/ 17 w 435"/>
                <a:gd name="T3" fmla="*/ 6 h 179"/>
                <a:gd name="T4" fmla="*/ 6 w 435"/>
                <a:gd name="T5" fmla="*/ 37 h 179"/>
                <a:gd name="T6" fmla="*/ 58 w 435"/>
                <a:gd name="T7" fmla="*/ 152 h 179"/>
                <a:gd name="T8" fmla="*/ 92 w 435"/>
                <a:gd name="T9" fmla="*/ 179 h 179"/>
                <a:gd name="T10" fmla="*/ 125 w 435"/>
                <a:gd name="T11" fmla="*/ 152 h 179"/>
                <a:gd name="T12" fmla="*/ 171 w 435"/>
                <a:gd name="T13" fmla="*/ 51 h 179"/>
                <a:gd name="T14" fmla="*/ 178 w 435"/>
                <a:gd name="T15" fmla="*/ 46 h 179"/>
                <a:gd name="T16" fmla="*/ 185 w 435"/>
                <a:gd name="T17" fmla="*/ 54 h 179"/>
                <a:gd name="T18" fmla="*/ 185 w 435"/>
                <a:gd name="T19" fmla="*/ 151 h 179"/>
                <a:gd name="T20" fmla="*/ 209 w 435"/>
                <a:gd name="T21" fmla="*/ 179 h 179"/>
                <a:gd name="T22" fmla="*/ 234 w 435"/>
                <a:gd name="T23" fmla="*/ 151 h 179"/>
                <a:gd name="T24" fmla="*/ 234 w 435"/>
                <a:gd name="T25" fmla="*/ 72 h 179"/>
                <a:gd name="T26" fmla="*/ 260 w 435"/>
                <a:gd name="T27" fmla="*/ 46 h 179"/>
                <a:gd name="T28" fmla="*/ 285 w 435"/>
                <a:gd name="T29" fmla="*/ 72 h 179"/>
                <a:gd name="T30" fmla="*/ 285 w 435"/>
                <a:gd name="T31" fmla="*/ 151 h 179"/>
                <a:gd name="T32" fmla="*/ 310 w 435"/>
                <a:gd name="T33" fmla="*/ 179 h 179"/>
                <a:gd name="T34" fmla="*/ 334 w 435"/>
                <a:gd name="T35" fmla="*/ 151 h 179"/>
                <a:gd name="T36" fmla="*/ 334 w 435"/>
                <a:gd name="T37" fmla="*/ 72 h 179"/>
                <a:gd name="T38" fmla="*/ 360 w 435"/>
                <a:gd name="T39" fmla="*/ 46 h 179"/>
                <a:gd name="T40" fmla="*/ 385 w 435"/>
                <a:gd name="T41" fmla="*/ 72 h 179"/>
                <a:gd name="T42" fmla="*/ 385 w 435"/>
                <a:gd name="T43" fmla="*/ 151 h 179"/>
                <a:gd name="T44" fmla="*/ 410 w 435"/>
                <a:gd name="T45" fmla="*/ 179 h 179"/>
                <a:gd name="T46" fmla="*/ 435 w 435"/>
                <a:gd name="T47" fmla="*/ 151 h 179"/>
                <a:gd name="T48" fmla="*/ 435 w 435"/>
                <a:gd name="T49" fmla="*/ 61 h 179"/>
                <a:gd name="T50" fmla="*/ 375 w 435"/>
                <a:gd name="T51" fmla="*/ 4 h 179"/>
                <a:gd name="T52" fmla="*/ 323 w 435"/>
                <a:gd name="T53" fmla="*/ 26 h 179"/>
                <a:gd name="T54" fmla="*/ 272 w 435"/>
                <a:gd name="T55" fmla="*/ 4 h 179"/>
                <a:gd name="T56" fmla="*/ 223 w 435"/>
                <a:gd name="T57" fmla="*/ 26 h 179"/>
                <a:gd name="T58" fmla="*/ 178 w 435"/>
                <a:gd name="T59" fmla="*/ 4 h 179"/>
                <a:gd name="T60" fmla="*/ 125 w 435"/>
                <a:gd name="T61" fmla="*/ 40 h 179"/>
                <a:gd name="T62" fmla="*/ 92 w 435"/>
                <a:gd name="T63" fmla="*/ 119 h 179"/>
                <a:gd name="T64" fmla="*/ 49 w 435"/>
                <a:gd name="T65" fmla="*/ 18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35" h="179">
                  <a:moveTo>
                    <a:pt x="49" y="18"/>
                  </a:moveTo>
                  <a:cubicBezTo>
                    <a:pt x="43" y="6"/>
                    <a:pt x="30" y="0"/>
                    <a:pt x="17" y="6"/>
                  </a:cubicBezTo>
                  <a:cubicBezTo>
                    <a:pt x="5" y="12"/>
                    <a:pt x="0" y="25"/>
                    <a:pt x="6" y="37"/>
                  </a:cubicBezTo>
                  <a:cubicBezTo>
                    <a:pt x="58" y="152"/>
                    <a:pt x="58" y="152"/>
                    <a:pt x="58" y="152"/>
                  </a:cubicBezTo>
                  <a:cubicBezTo>
                    <a:pt x="67" y="169"/>
                    <a:pt x="75" y="179"/>
                    <a:pt x="92" y="179"/>
                  </a:cubicBezTo>
                  <a:cubicBezTo>
                    <a:pt x="109" y="179"/>
                    <a:pt x="117" y="169"/>
                    <a:pt x="125" y="152"/>
                  </a:cubicBezTo>
                  <a:cubicBezTo>
                    <a:pt x="125" y="152"/>
                    <a:pt x="171" y="52"/>
                    <a:pt x="171" y="51"/>
                  </a:cubicBezTo>
                  <a:cubicBezTo>
                    <a:pt x="172" y="50"/>
                    <a:pt x="173" y="46"/>
                    <a:pt x="178" y="46"/>
                  </a:cubicBezTo>
                  <a:cubicBezTo>
                    <a:pt x="182" y="47"/>
                    <a:pt x="185" y="50"/>
                    <a:pt x="185" y="54"/>
                  </a:cubicBezTo>
                  <a:cubicBezTo>
                    <a:pt x="185" y="151"/>
                    <a:pt x="185" y="151"/>
                    <a:pt x="185" y="151"/>
                  </a:cubicBezTo>
                  <a:cubicBezTo>
                    <a:pt x="185" y="166"/>
                    <a:pt x="193" y="179"/>
                    <a:pt x="209" y="179"/>
                  </a:cubicBezTo>
                  <a:cubicBezTo>
                    <a:pt x="225" y="179"/>
                    <a:pt x="234" y="166"/>
                    <a:pt x="234" y="151"/>
                  </a:cubicBezTo>
                  <a:cubicBezTo>
                    <a:pt x="234" y="72"/>
                    <a:pt x="234" y="72"/>
                    <a:pt x="234" y="72"/>
                  </a:cubicBezTo>
                  <a:cubicBezTo>
                    <a:pt x="234" y="56"/>
                    <a:pt x="245" y="46"/>
                    <a:pt x="260" y="46"/>
                  </a:cubicBezTo>
                  <a:cubicBezTo>
                    <a:pt x="275" y="46"/>
                    <a:pt x="285" y="57"/>
                    <a:pt x="285" y="72"/>
                  </a:cubicBezTo>
                  <a:cubicBezTo>
                    <a:pt x="285" y="151"/>
                    <a:pt x="285" y="151"/>
                    <a:pt x="285" y="151"/>
                  </a:cubicBezTo>
                  <a:cubicBezTo>
                    <a:pt x="285" y="166"/>
                    <a:pt x="294" y="179"/>
                    <a:pt x="310" y="179"/>
                  </a:cubicBezTo>
                  <a:cubicBezTo>
                    <a:pt x="326" y="179"/>
                    <a:pt x="334" y="166"/>
                    <a:pt x="334" y="151"/>
                  </a:cubicBezTo>
                  <a:cubicBezTo>
                    <a:pt x="334" y="72"/>
                    <a:pt x="334" y="72"/>
                    <a:pt x="334" y="72"/>
                  </a:cubicBezTo>
                  <a:cubicBezTo>
                    <a:pt x="334" y="56"/>
                    <a:pt x="345" y="46"/>
                    <a:pt x="360" y="46"/>
                  </a:cubicBezTo>
                  <a:cubicBezTo>
                    <a:pt x="375" y="46"/>
                    <a:pt x="385" y="57"/>
                    <a:pt x="385" y="72"/>
                  </a:cubicBezTo>
                  <a:cubicBezTo>
                    <a:pt x="385" y="151"/>
                    <a:pt x="385" y="151"/>
                    <a:pt x="385" y="151"/>
                  </a:cubicBezTo>
                  <a:cubicBezTo>
                    <a:pt x="385" y="166"/>
                    <a:pt x="394" y="179"/>
                    <a:pt x="410" y="179"/>
                  </a:cubicBezTo>
                  <a:cubicBezTo>
                    <a:pt x="426" y="179"/>
                    <a:pt x="435" y="166"/>
                    <a:pt x="435" y="151"/>
                  </a:cubicBezTo>
                  <a:cubicBezTo>
                    <a:pt x="435" y="61"/>
                    <a:pt x="435" y="61"/>
                    <a:pt x="435" y="61"/>
                  </a:cubicBezTo>
                  <a:cubicBezTo>
                    <a:pt x="435" y="27"/>
                    <a:pt x="408" y="4"/>
                    <a:pt x="375" y="4"/>
                  </a:cubicBezTo>
                  <a:cubicBezTo>
                    <a:pt x="343" y="4"/>
                    <a:pt x="323" y="26"/>
                    <a:pt x="323" y="26"/>
                  </a:cubicBezTo>
                  <a:cubicBezTo>
                    <a:pt x="312" y="12"/>
                    <a:pt x="297" y="4"/>
                    <a:pt x="272" y="4"/>
                  </a:cubicBezTo>
                  <a:cubicBezTo>
                    <a:pt x="246" y="4"/>
                    <a:pt x="223" y="26"/>
                    <a:pt x="223" y="26"/>
                  </a:cubicBezTo>
                  <a:cubicBezTo>
                    <a:pt x="212" y="12"/>
                    <a:pt x="194" y="4"/>
                    <a:pt x="178" y="4"/>
                  </a:cubicBezTo>
                  <a:cubicBezTo>
                    <a:pt x="155" y="4"/>
                    <a:pt x="136" y="14"/>
                    <a:pt x="125" y="40"/>
                  </a:cubicBezTo>
                  <a:cubicBezTo>
                    <a:pt x="92" y="119"/>
                    <a:pt x="92" y="119"/>
                    <a:pt x="92" y="119"/>
                  </a:cubicBezTo>
                  <a:lnTo>
                    <a:pt x="49" y="18"/>
                  </a:lnTo>
                  <a:close/>
                </a:path>
              </a:pathLst>
            </a:custGeom>
            <a:solidFill>
              <a:srgbClr val="7170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194" name="Freeform 11">
              <a:extLst>
                <a:ext uri="{FF2B5EF4-FFF2-40B4-BE49-F238E27FC236}">
                  <a16:creationId xmlns:a16="http://schemas.microsoft.com/office/drawing/2014/main" id="{53A2BE8A-BB25-4C20-B0B5-1FA2A33471E1}"/>
                </a:ext>
              </a:extLst>
            </p:cNvPr>
            <p:cNvSpPr>
              <a:spLocks noEditPoints="1"/>
            </p:cNvSpPr>
            <p:nvPr userDrawn="1"/>
          </p:nvSpPr>
          <p:spPr bwMode="black">
            <a:xfrm>
              <a:off x="4097338" y="5649913"/>
              <a:ext cx="149225" cy="157163"/>
            </a:xfrm>
            <a:custGeom>
              <a:avLst/>
              <a:gdLst>
                <a:gd name="T0" fmla="*/ 37 w 40"/>
                <a:gd name="T1" fmla="*/ 20 h 41"/>
                <a:gd name="T2" fmla="*/ 37 w 40"/>
                <a:gd name="T3" fmla="*/ 20 h 41"/>
                <a:gd name="T4" fmla="*/ 20 w 40"/>
                <a:gd name="T5" fmla="*/ 4 h 41"/>
                <a:gd name="T6" fmla="*/ 3 w 40"/>
                <a:gd name="T7" fmla="*/ 20 h 41"/>
                <a:gd name="T8" fmla="*/ 3 w 40"/>
                <a:gd name="T9" fmla="*/ 21 h 41"/>
                <a:gd name="T10" fmla="*/ 20 w 40"/>
                <a:gd name="T11" fmla="*/ 37 h 41"/>
                <a:gd name="T12" fmla="*/ 37 w 40"/>
                <a:gd name="T13" fmla="*/ 20 h 41"/>
                <a:gd name="T14" fmla="*/ 0 w 40"/>
                <a:gd name="T15" fmla="*/ 21 h 41"/>
                <a:gd name="T16" fmla="*/ 0 w 40"/>
                <a:gd name="T17" fmla="*/ 20 h 41"/>
                <a:gd name="T18" fmla="*/ 20 w 40"/>
                <a:gd name="T19" fmla="*/ 0 h 41"/>
                <a:gd name="T20" fmla="*/ 40 w 40"/>
                <a:gd name="T21" fmla="*/ 20 h 41"/>
                <a:gd name="T22" fmla="*/ 40 w 40"/>
                <a:gd name="T23" fmla="*/ 20 h 41"/>
                <a:gd name="T24" fmla="*/ 20 w 40"/>
                <a:gd name="T25" fmla="*/ 41 h 41"/>
                <a:gd name="T26" fmla="*/ 0 w 40"/>
                <a:gd name="T27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41">
                  <a:moveTo>
                    <a:pt x="37" y="20"/>
                  </a:moveTo>
                  <a:cubicBezTo>
                    <a:pt x="37" y="20"/>
                    <a:pt x="37" y="20"/>
                    <a:pt x="37" y="20"/>
                  </a:cubicBezTo>
                  <a:cubicBezTo>
                    <a:pt x="37" y="11"/>
                    <a:pt x="29" y="4"/>
                    <a:pt x="20" y="4"/>
                  </a:cubicBezTo>
                  <a:cubicBezTo>
                    <a:pt x="11" y="4"/>
                    <a:pt x="3" y="11"/>
                    <a:pt x="3" y="20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30"/>
                    <a:pt x="11" y="37"/>
                    <a:pt x="20" y="37"/>
                  </a:cubicBezTo>
                  <a:cubicBezTo>
                    <a:pt x="29" y="37"/>
                    <a:pt x="37" y="30"/>
                    <a:pt x="37" y="20"/>
                  </a:cubicBezTo>
                  <a:moveTo>
                    <a:pt x="0" y="21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32"/>
                    <a:pt x="31" y="41"/>
                    <a:pt x="20" y="41"/>
                  </a:cubicBezTo>
                  <a:cubicBezTo>
                    <a:pt x="8" y="41"/>
                    <a:pt x="0" y="32"/>
                    <a:pt x="0" y="21"/>
                  </a:cubicBezTo>
                </a:path>
              </a:pathLst>
            </a:custGeom>
            <a:solidFill>
              <a:srgbClr val="7170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195" name="Freeform 12">
              <a:extLst>
                <a:ext uri="{FF2B5EF4-FFF2-40B4-BE49-F238E27FC236}">
                  <a16:creationId xmlns:a16="http://schemas.microsoft.com/office/drawing/2014/main" id="{6ACD31F9-9175-4E3B-B20A-0CBFA479BA61}"/>
                </a:ext>
              </a:extLst>
            </p:cNvPr>
            <p:cNvSpPr>
              <a:spLocks noEditPoints="1"/>
            </p:cNvSpPr>
            <p:nvPr userDrawn="1"/>
          </p:nvSpPr>
          <p:spPr bwMode="black">
            <a:xfrm>
              <a:off x="4141788" y="5688013"/>
              <a:ext cx="63500" cy="76200"/>
            </a:xfrm>
            <a:custGeom>
              <a:avLst/>
              <a:gdLst>
                <a:gd name="T0" fmla="*/ 9 w 17"/>
                <a:gd name="T1" fmla="*/ 10 h 20"/>
                <a:gd name="T2" fmla="*/ 12 w 17"/>
                <a:gd name="T3" fmla="*/ 7 h 20"/>
                <a:gd name="T4" fmla="*/ 12 w 17"/>
                <a:gd name="T5" fmla="*/ 7 h 20"/>
                <a:gd name="T6" fmla="*/ 9 w 17"/>
                <a:gd name="T7" fmla="*/ 4 h 20"/>
                <a:gd name="T8" fmla="*/ 5 w 17"/>
                <a:gd name="T9" fmla="*/ 4 h 20"/>
                <a:gd name="T10" fmla="*/ 5 w 17"/>
                <a:gd name="T11" fmla="*/ 10 h 20"/>
                <a:gd name="T12" fmla="*/ 9 w 17"/>
                <a:gd name="T13" fmla="*/ 10 h 20"/>
                <a:gd name="T14" fmla="*/ 0 w 17"/>
                <a:gd name="T15" fmla="*/ 2 h 20"/>
                <a:gd name="T16" fmla="*/ 2 w 17"/>
                <a:gd name="T17" fmla="*/ 0 h 20"/>
                <a:gd name="T18" fmla="*/ 9 w 17"/>
                <a:gd name="T19" fmla="*/ 0 h 20"/>
                <a:gd name="T20" fmla="*/ 15 w 17"/>
                <a:gd name="T21" fmla="*/ 2 h 20"/>
                <a:gd name="T22" fmla="*/ 17 w 17"/>
                <a:gd name="T23" fmla="*/ 7 h 20"/>
                <a:gd name="T24" fmla="*/ 17 w 17"/>
                <a:gd name="T25" fmla="*/ 7 h 20"/>
                <a:gd name="T26" fmla="*/ 13 w 17"/>
                <a:gd name="T27" fmla="*/ 13 h 20"/>
                <a:gd name="T28" fmla="*/ 16 w 17"/>
                <a:gd name="T29" fmla="*/ 17 h 20"/>
                <a:gd name="T30" fmla="*/ 16 w 17"/>
                <a:gd name="T31" fmla="*/ 18 h 20"/>
                <a:gd name="T32" fmla="*/ 14 w 17"/>
                <a:gd name="T33" fmla="*/ 20 h 20"/>
                <a:gd name="T34" fmla="*/ 12 w 17"/>
                <a:gd name="T35" fmla="*/ 19 h 20"/>
                <a:gd name="T36" fmla="*/ 8 w 17"/>
                <a:gd name="T37" fmla="*/ 14 h 20"/>
                <a:gd name="T38" fmla="*/ 5 w 17"/>
                <a:gd name="T39" fmla="*/ 14 h 20"/>
                <a:gd name="T40" fmla="*/ 5 w 17"/>
                <a:gd name="T41" fmla="*/ 18 h 20"/>
                <a:gd name="T42" fmla="*/ 2 w 17"/>
                <a:gd name="T43" fmla="*/ 20 h 20"/>
                <a:gd name="T44" fmla="*/ 0 w 17"/>
                <a:gd name="T45" fmla="*/ 18 h 20"/>
                <a:gd name="T46" fmla="*/ 0 w 17"/>
                <a:gd name="T47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" h="20">
                  <a:moveTo>
                    <a:pt x="9" y="10"/>
                  </a:moveTo>
                  <a:cubicBezTo>
                    <a:pt x="11" y="10"/>
                    <a:pt x="12" y="9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5"/>
                    <a:pt x="11" y="4"/>
                    <a:pt x="9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10"/>
                    <a:pt x="5" y="10"/>
                    <a:pt x="5" y="10"/>
                  </a:cubicBezTo>
                  <a:lnTo>
                    <a:pt x="9" y="10"/>
                  </a:lnTo>
                  <a:close/>
                  <a:moveTo>
                    <a:pt x="0" y="2"/>
                  </a:moveTo>
                  <a:cubicBezTo>
                    <a:pt x="0" y="1"/>
                    <a:pt x="1" y="0"/>
                    <a:pt x="2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4" y="1"/>
                    <a:pt x="15" y="2"/>
                  </a:cubicBezTo>
                  <a:cubicBezTo>
                    <a:pt x="16" y="3"/>
                    <a:pt x="17" y="5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10"/>
                    <a:pt x="15" y="12"/>
                    <a:pt x="13" y="13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8"/>
                    <a:pt x="16" y="18"/>
                  </a:cubicBezTo>
                  <a:cubicBezTo>
                    <a:pt x="16" y="19"/>
                    <a:pt x="15" y="20"/>
                    <a:pt x="14" y="20"/>
                  </a:cubicBezTo>
                  <a:cubicBezTo>
                    <a:pt x="13" y="20"/>
                    <a:pt x="13" y="20"/>
                    <a:pt x="12" y="19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9"/>
                    <a:pt x="4" y="20"/>
                    <a:pt x="2" y="20"/>
                  </a:cubicBezTo>
                  <a:cubicBezTo>
                    <a:pt x="1" y="20"/>
                    <a:pt x="0" y="19"/>
                    <a:pt x="0" y="18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7170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A48347C3-DAFD-4322-8B75-FAADCB97A100}"/>
              </a:ext>
            </a:extLst>
          </p:cNvPr>
          <p:cNvSpPr txBox="1"/>
          <p:nvPr userDrawn="1"/>
        </p:nvSpPr>
        <p:spPr bwMode="white">
          <a:xfrm>
            <a:off x="11490941" y="6388099"/>
            <a:ext cx="437990" cy="3651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r">
              <a:lnSpc>
                <a:spcPct val="90000"/>
              </a:lnSpc>
            </a:pPr>
            <a:fld id="{7A51DB15-7364-4F0B-A3A0-1309F8830053}" type="slidenum">
              <a:rPr lang="en-US" sz="800" b="0" i="0" smtClean="0">
                <a:solidFill>
                  <a:schemeClr val="bg1"/>
                </a:solidFill>
                <a:latin typeface="Calibri" panose="020F0502020204030204" pitchFamily="34" charset="0"/>
              </a:rPr>
              <a:pPr algn="r">
                <a:lnSpc>
                  <a:spcPct val="90000"/>
                </a:lnSpc>
              </a:pPr>
              <a:t>‹#›</a:t>
            </a:fld>
            <a:endParaRPr lang="en-US" b="0" i="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1BEC66B-487A-4C1D-9541-C5DC72DD73E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75012" y="1600200"/>
            <a:ext cx="6191001" cy="3200400"/>
          </a:xfrm>
        </p:spPr>
        <p:txBody>
          <a:bodyPr anchor="b"/>
          <a:lstStyle>
            <a:lvl1pPr marL="228600" indent="-228600">
              <a:buClr>
                <a:schemeClr val="tx2"/>
              </a:buClr>
              <a:buSzPct val="100000"/>
              <a:buFont typeface="Metropolis" panose="00000500000000000000" pitchFamily="50" charset="0"/>
              <a:buChar char="“"/>
              <a:defRPr sz="2800"/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89552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with Phot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Text Placeholder 18">
            <a:extLst>
              <a:ext uri="{FF2B5EF4-FFF2-40B4-BE49-F238E27FC236}">
                <a16:creationId xmlns:a16="http://schemas.microsoft.com/office/drawing/2014/main" id="{09EEA1A0-09F6-4C94-911A-E94DE834987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451601" y="5726367"/>
            <a:ext cx="4126506" cy="276999"/>
          </a:xfrm>
        </p:spPr>
        <p:txBody>
          <a:bodyPr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Clr>
                <a:schemeClr val="tx2"/>
              </a:buClr>
              <a:buSzPct val="100000"/>
              <a:buFont typeface="Metropolis" panose="00000500000000000000" pitchFamily="50" charset="0"/>
              <a:buNone/>
              <a:defRPr sz="1800">
                <a:solidFill>
                  <a:schemeClr val="bg1"/>
                </a:solidFill>
              </a:defRPr>
            </a:lvl1pPr>
            <a:lvl2pPr marL="273050" indent="0">
              <a:buNone/>
              <a:defRPr/>
            </a:lvl2pPr>
          </a:lstStyle>
          <a:p>
            <a:pPr lvl="0"/>
            <a:r>
              <a:rPr lang="en-US"/>
              <a:t>Source Name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BE887AA-466F-4819-9C71-E7A3469F9FED}"/>
              </a:ext>
            </a:extLst>
          </p:cNvPr>
          <p:cNvGrpSpPr/>
          <p:nvPr userDrawn="1"/>
        </p:nvGrpSpPr>
        <p:grpSpPr>
          <a:xfrm>
            <a:off x="617878" y="6446044"/>
            <a:ext cx="1099793" cy="173355"/>
            <a:chOff x="-84138" y="5622925"/>
            <a:chExt cx="4330701" cy="682626"/>
          </a:xfrm>
          <a:solidFill>
            <a:schemeClr val="bg1"/>
          </a:solidFill>
        </p:grpSpPr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F4067B72-DBFB-4029-8D5B-F1FF1EBE136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89088" y="5649913"/>
              <a:ext cx="914400" cy="647700"/>
            </a:xfrm>
            <a:custGeom>
              <a:avLst/>
              <a:gdLst>
                <a:gd name="T0" fmla="*/ 52 w 243"/>
                <a:gd name="T1" fmla="*/ 159 h 170"/>
                <a:gd name="T2" fmla="*/ 2 w 243"/>
                <a:gd name="T3" fmla="*/ 19 h 170"/>
                <a:gd name="T4" fmla="*/ 0 w 243"/>
                <a:gd name="T5" fmla="*/ 12 h 170"/>
                <a:gd name="T6" fmla="*/ 13 w 243"/>
                <a:gd name="T7" fmla="*/ 0 h 170"/>
                <a:gd name="T8" fmla="*/ 25 w 243"/>
                <a:gd name="T9" fmla="*/ 11 h 170"/>
                <a:gd name="T10" fmla="*/ 67 w 243"/>
                <a:gd name="T11" fmla="*/ 131 h 170"/>
                <a:gd name="T12" fmla="*/ 109 w 243"/>
                <a:gd name="T13" fmla="*/ 10 h 170"/>
                <a:gd name="T14" fmla="*/ 121 w 243"/>
                <a:gd name="T15" fmla="*/ 0 h 170"/>
                <a:gd name="T16" fmla="*/ 122 w 243"/>
                <a:gd name="T17" fmla="*/ 0 h 170"/>
                <a:gd name="T18" fmla="*/ 135 w 243"/>
                <a:gd name="T19" fmla="*/ 10 h 170"/>
                <a:gd name="T20" fmla="*/ 177 w 243"/>
                <a:gd name="T21" fmla="*/ 131 h 170"/>
                <a:gd name="T22" fmla="*/ 219 w 243"/>
                <a:gd name="T23" fmla="*/ 10 h 170"/>
                <a:gd name="T24" fmla="*/ 231 w 243"/>
                <a:gd name="T25" fmla="*/ 0 h 170"/>
                <a:gd name="T26" fmla="*/ 243 w 243"/>
                <a:gd name="T27" fmla="*/ 12 h 170"/>
                <a:gd name="T28" fmla="*/ 241 w 243"/>
                <a:gd name="T29" fmla="*/ 19 h 170"/>
                <a:gd name="T30" fmla="*/ 191 w 243"/>
                <a:gd name="T31" fmla="*/ 159 h 170"/>
                <a:gd name="T32" fmla="*/ 177 w 243"/>
                <a:gd name="T33" fmla="*/ 170 h 170"/>
                <a:gd name="T34" fmla="*/ 176 w 243"/>
                <a:gd name="T35" fmla="*/ 170 h 170"/>
                <a:gd name="T36" fmla="*/ 163 w 243"/>
                <a:gd name="T37" fmla="*/ 159 h 170"/>
                <a:gd name="T38" fmla="*/ 122 w 243"/>
                <a:gd name="T39" fmla="*/ 40 h 170"/>
                <a:gd name="T40" fmla="*/ 80 w 243"/>
                <a:gd name="T41" fmla="*/ 159 h 170"/>
                <a:gd name="T42" fmla="*/ 66 w 243"/>
                <a:gd name="T43" fmla="*/ 170 h 170"/>
                <a:gd name="T44" fmla="*/ 66 w 243"/>
                <a:gd name="T45" fmla="*/ 170 h 170"/>
                <a:gd name="T46" fmla="*/ 52 w 243"/>
                <a:gd name="T47" fmla="*/ 15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43" h="170">
                  <a:moveTo>
                    <a:pt x="52" y="159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1" y="17"/>
                    <a:pt x="0" y="14"/>
                    <a:pt x="0" y="12"/>
                  </a:cubicBezTo>
                  <a:cubicBezTo>
                    <a:pt x="0" y="6"/>
                    <a:pt x="5" y="0"/>
                    <a:pt x="13" y="0"/>
                  </a:cubicBezTo>
                  <a:cubicBezTo>
                    <a:pt x="19" y="0"/>
                    <a:pt x="23" y="4"/>
                    <a:pt x="25" y="11"/>
                  </a:cubicBezTo>
                  <a:cubicBezTo>
                    <a:pt x="67" y="131"/>
                    <a:pt x="67" y="131"/>
                    <a:pt x="67" y="131"/>
                  </a:cubicBezTo>
                  <a:cubicBezTo>
                    <a:pt x="109" y="10"/>
                    <a:pt x="109" y="10"/>
                    <a:pt x="109" y="10"/>
                  </a:cubicBezTo>
                  <a:cubicBezTo>
                    <a:pt x="111" y="4"/>
                    <a:pt x="114" y="0"/>
                    <a:pt x="121" y="0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29" y="0"/>
                    <a:pt x="133" y="4"/>
                    <a:pt x="135" y="10"/>
                  </a:cubicBezTo>
                  <a:cubicBezTo>
                    <a:pt x="177" y="131"/>
                    <a:pt x="177" y="131"/>
                    <a:pt x="177" y="131"/>
                  </a:cubicBezTo>
                  <a:cubicBezTo>
                    <a:pt x="219" y="10"/>
                    <a:pt x="219" y="10"/>
                    <a:pt x="219" y="10"/>
                  </a:cubicBezTo>
                  <a:cubicBezTo>
                    <a:pt x="221" y="5"/>
                    <a:pt x="224" y="0"/>
                    <a:pt x="231" y="0"/>
                  </a:cubicBezTo>
                  <a:cubicBezTo>
                    <a:pt x="238" y="0"/>
                    <a:pt x="243" y="6"/>
                    <a:pt x="243" y="12"/>
                  </a:cubicBezTo>
                  <a:cubicBezTo>
                    <a:pt x="243" y="14"/>
                    <a:pt x="242" y="17"/>
                    <a:pt x="241" y="19"/>
                  </a:cubicBezTo>
                  <a:cubicBezTo>
                    <a:pt x="191" y="159"/>
                    <a:pt x="191" y="159"/>
                    <a:pt x="191" y="159"/>
                  </a:cubicBezTo>
                  <a:cubicBezTo>
                    <a:pt x="188" y="166"/>
                    <a:pt x="183" y="170"/>
                    <a:pt x="177" y="170"/>
                  </a:cubicBezTo>
                  <a:cubicBezTo>
                    <a:pt x="176" y="170"/>
                    <a:pt x="176" y="170"/>
                    <a:pt x="176" y="170"/>
                  </a:cubicBezTo>
                  <a:cubicBezTo>
                    <a:pt x="170" y="170"/>
                    <a:pt x="165" y="166"/>
                    <a:pt x="163" y="159"/>
                  </a:cubicBezTo>
                  <a:cubicBezTo>
                    <a:pt x="122" y="40"/>
                    <a:pt x="122" y="40"/>
                    <a:pt x="122" y="40"/>
                  </a:cubicBezTo>
                  <a:cubicBezTo>
                    <a:pt x="80" y="159"/>
                    <a:pt x="80" y="159"/>
                    <a:pt x="80" y="159"/>
                  </a:cubicBezTo>
                  <a:cubicBezTo>
                    <a:pt x="78" y="166"/>
                    <a:pt x="73" y="170"/>
                    <a:pt x="66" y="170"/>
                  </a:cubicBezTo>
                  <a:cubicBezTo>
                    <a:pt x="66" y="170"/>
                    <a:pt x="66" y="170"/>
                    <a:pt x="66" y="170"/>
                  </a:cubicBezTo>
                  <a:cubicBezTo>
                    <a:pt x="60" y="170"/>
                    <a:pt x="55" y="166"/>
                    <a:pt x="52" y="15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4B12C03C-6596-4EA0-AD8E-20898D0524A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63888" y="5649913"/>
              <a:ext cx="354013" cy="647700"/>
            </a:xfrm>
            <a:custGeom>
              <a:avLst/>
              <a:gdLst>
                <a:gd name="T0" fmla="*/ 0 w 94"/>
                <a:gd name="T1" fmla="*/ 13 h 170"/>
                <a:gd name="T2" fmla="*/ 12 w 94"/>
                <a:gd name="T3" fmla="*/ 0 h 170"/>
                <a:gd name="T4" fmla="*/ 24 w 94"/>
                <a:gd name="T5" fmla="*/ 13 h 170"/>
                <a:gd name="T6" fmla="*/ 24 w 94"/>
                <a:gd name="T7" fmla="*/ 41 h 170"/>
                <a:gd name="T8" fmla="*/ 82 w 94"/>
                <a:gd name="T9" fmla="*/ 0 h 170"/>
                <a:gd name="T10" fmla="*/ 94 w 94"/>
                <a:gd name="T11" fmla="*/ 13 h 170"/>
                <a:gd name="T12" fmla="*/ 83 w 94"/>
                <a:gd name="T13" fmla="*/ 25 h 170"/>
                <a:gd name="T14" fmla="*/ 24 w 94"/>
                <a:gd name="T15" fmla="*/ 101 h 170"/>
                <a:gd name="T16" fmla="*/ 24 w 94"/>
                <a:gd name="T17" fmla="*/ 157 h 170"/>
                <a:gd name="T18" fmla="*/ 12 w 94"/>
                <a:gd name="T19" fmla="*/ 170 h 170"/>
                <a:gd name="T20" fmla="*/ 0 w 94"/>
                <a:gd name="T21" fmla="*/ 157 h 170"/>
                <a:gd name="T22" fmla="*/ 0 w 94"/>
                <a:gd name="T23" fmla="*/ 13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4" h="170">
                  <a:moveTo>
                    <a:pt x="0" y="13"/>
                  </a:moveTo>
                  <a:cubicBezTo>
                    <a:pt x="0" y="6"/>
                    <a:pt x="5" y="0"/>
                    <a:pt x="12" y="0"/>
                  </a:cubicBezTo>
                  <a:cubicBezTo>
                    <a:pt x="19" y="0"/>
                    <a:pt x="24" y="5"/>
                    <a:pt x="24" y="13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37" y="13"/>
                    <a:pt x="64" y="0"/>
                    <a:pt x="82" y="0"/>
                  </a:cubicBezTo>
                  <a:cubicBezTo>
                    <a:pt x="89" y="0"/>
                    <a:pt x="94" y="6"/>
                    <a:pt x="94" y="13"/>
                  </a:cubicBezTo>
                  <a:cubicBezTo>
                    <a:pt x="94" y="20"/>
                    <a:pt x="89" y="24"/>
                    <a:pt x="83" y="25"/>
                  </a:cubicBezTo>
                  <a:cubicBezTo>
                    <a:pt x="51" y="29"/>
                    <a:pt x="24" y="53"/>
                    <a:pt x="24" y="101"/>
                  </a:cubicBezTo>
                  <a:cubicBezTo>
                    <a:pt x="24" y="157"/>
                    <a:pt x="24" y="157"/>
                    <a:pt x="24" y="157"/>
                  </a:cubicBezTo>
                  <a:cubicBezTo>
                    <a:pt x="24" y="164"/>
                    <a:pt x="19" y="170"/>
                    <a:pt x="12" y="170"/>
                  </a:cubicBezTo>
                  <a:cubicBezTo>
                    <a:pt x="5" y="170"/>
                    <a:pt x="0" y="164"/>
                    <a:pt x="0" y="157"/>
                  </a:cubicBez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75EC5438-9CA3-451C-BE1E-32649BA580E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509963" y="5649913"/>
              <a:ext cx="579438" cy="655638"/>
            </a:xfrm>
            <a:custGeom>
              <a:avLst/>
              <a:gdLst>
                <a:gd name="T0" fmla="*/ 129 w 154"/>
                <a:gd name="T1" fmla="*/ 76 h 172"/>
                <a:gd name="T2" fmla="*/ 77 w 154"/>
                <a:gd name="T3" fmla="*/ 21 h 172"/>
                <a:gd name="T4" fmla="*/ 25 w 154"/>
                <a:gd name="T5" fmla="*/ 76 h 172"/>
                <a:gd name="T6" fmla="*/ 129 w 154"/>
                <a:gd name="T7" fmla="*/ 76 h 172"/>
                <a:gd name="T8" fmla="*/ 81 w 154"/>
                <a:gd name="T9" fmla="*/ 172 h 172"/>
                <a:gd name="T10" fmla="*/ 0 w 154"/>
                <a:gd name="T11" fmla="*/ 86 h 172"/>
                <a:gd name="T12" fmla="*/ 0 w 154"/>
                <a:gd name="T13" fmla="*/ 85 h 172"/>
                <a:gd name="T14" fmla="*/ 78 w 154"/>
                <a:gd name="T15" fmla="*/ 0 h 172"/>
                <a:gd name="T16" fmla="*/ 154 w 154"/>
                <a:gd name="T17" fmla="*/ 83 h 172"/>
                <a:gd name="T18" fmla="*/ 142 w 154"/>
                <a:gd name="T19" fmla="*/ 95 h 172"/>
                <a:gd name="T20" fmla="*/ 25 w 154"/>
                <a:gd name="T21" fmla="*/ 95 h 172"/>
                <a:gd name="T22" fmla="*/ 82 w 154"/>
                <a:gd name="T23" fmla="*/ 150 h 172"/>
                <a:gd name="T24" fmla="*/ 129 w 154"/>
                <a:gd name="T25" fmla="*/ 131 h 172"/>
                <a:gd name="T26" fmla="*/ 136 w 154"/>
                <a:gd name="T27" fmla="*/ 128 h 172"/>
                <a:gd name="T28" fmla="*/ 146 w 154"/>
                <a:gd name="T29" fmla="*/ 139 h 172"/>
                <a:gd name="T30" fmla="*/ 142 w 154"/>
                <a:gd name="T31" fmla="*/ 147 h 172"/>
                <a:gd name="T32" fmla="*/ 81 w 154"/>
                <a:gd name="T33" fmla="*/ 17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4" h="172">
                  <a:moveTo>
                    <a:pt x="129" y="76"/>
                  </a:moveTo>
                  <a:cubicBezTo>
                    <a:pt x="127" y="47"/>
                    <a:pt x="110" y="21"/>
                    <a:pt x="77" y="21"/>
                  </a:cubicBezTo>
                  <a:cubicBezTo>
                    <a:pt x="49" y="21"/>
                    <a:pt x="28" y="44"/>
                    <a:pt x="25" y="76"/>
                  </a:cubicBezTo>
                  <a:lnTo>
                    <a:pt x="129" y="76"/>
                  </a:lnTo>
                  <a:close/>
                  <a:moveTo>
                    <a:pt x="81" y="172"/>
                  </a:moveTo>
                  <a:cubicBezTo>
                    <a:pt x="36" y="172"/>
                    <a:pt x="0" y="137"/>
                    <a:pt x="0" y="86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38"/>
                    <a:pt x="33" y="0"/>
                    <a:pt x="78" y="0"/>
                  </a:cubicBezTo>
                  <a:cubicBezTo>
                    <a:pt x="126" y="0"/>
                    <a:pt x="154" y="40"/>
                    <a:pt x="154" y="83"/>
                  </a:cubicBezTo>
                  <a:cubicBezTo>
                    <a:pt x="154" y="90"/>
                    <a:pt x="148" y="95"/>
                    <a:pt x="142" y="95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28" y="130"/>
                    <a:pt x="53" y="150"/>
                    <a:pt x="82" y="150"/>
                  </a:cubicBezTo>
                  <a:cubicBezTo>
                    <a:pt x="102" y="150"/>
                    <a:pt x="117" y="142"/>
                    <a:pt x="129" y="131"/>
                  </a:cubicBezTo>
                  <a:cubicBezTo>
                    <a:pt x="131" y="130"/>
                    <a:pt x="133" y="128"/>
                    <a:pt x="136" y="128"/>
                  </a:cubicBezTo>
                  <a:cubicBezTo>
                    <a:pt x="142" y="128"/>
                    <a:pt x="146" y="133"/>
                    <a:pt x="146" y="139"/>
                  </a:cubicBezTo>
                  <a:cubicBezTo>
                    <a:pt x="146" y="142"/>
                    <a:pt x="145" y="145"/>
                    <a:pt x="142" y="147"/>
                  </a:cubicBezTo>
                  <a:cubicBezTo>
                    <a:pt x="127" y="162"/>
                    <a:pt x="109" y="172"/>
                    <a:pt x="81" y="17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CC779E55-6092-45FD-A207-F5F87653E64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503488" y="5649913"/>
              <a:ext cx="547688" cy="655638"/>
            </a:xfrm>
            <a:custGeom>
              <a:avLst/>
              <a:gdLst>
                <a:gd name="T0" fmla="*/ 122 w 146"/>
                <a:gd name="T1" fmla="*/ 107 h 172"/>
                <a:gd name="T2" fmla="*/ 122 w 146"/>
                <a:gd name="T3" fmla="*/ 91 h 172"/>
                <a:gd name="T4" fmla="*/ 74 w 146"/>
                <a:gd name="T5" fmla="*/ 84 h 172"/>
                <a:gd name="T6" fmla="*/ 25 w 146"/>
                <a:gd name="T7" fmla="*/ 118 h 172"/>
                <a:gd name="T8" fmla="*/ 25 w 146"/>
                <a:gd name="T9" fmla="*/ 119 h 172"/>
                <a:gd name="T10" fmla="*/ 67 w 146"/>
                <a:gd name="T11" fmla="*/ 152 h 172"/>
                <a:gd name="T12" fmla="*/ 122 w 146"/>
                <a:gd name="T13" fmla="*/ 107 h 172"/>
                <a:gd name="T14" fmla="*/ 0 w 146"/>
                <a:gd name="T15" fmla="*/ 120 h 172"/>
                <a:gd name="T16" fmla="*/ 0 w 146"/>
                <a:gd name="T17" fmla="*/ 119 h 172"/>
                <a:gd name="T18" fmla="*/ 71 w 146"/>
                <a:gd name="T19" fmla="*/ 66 h 172"/>
                <a:gd name="T20" fmla="*/ 122 w 146"/>
                <a:gd name="T21" fmla="*/ 73 h 172"/>
                <a:gd name="T22" fmla="*/ 122 w 146"/>
                <a:gd name="T23" fmla="*/ 67 h 172"/>
                <a:gd name="T24" fmla="*/ 73 w 146"/>
                <a:gd name="T25" fmla="*/ 22 h 172"/>
                <a:gd name="T26" fmla="*/ 34 w 146"/>
                <a:gd name="T27" fmla="*/ 30 h 172"/>
                <a:gd name="T28" fmla="*/ 30 w 146"/>
                <a:gd name="T29" fmla="*/ 31 h 172"/>
                <a:gd name="T30" fmla="*/ 19 w 146"/>
                <a:gd name="T31" fmla="*/ 20 h 172"/>
                <a:gd name="T32" fmla="*/ 26 w 146"/>
                <a:gd name="T33" fmla="*/ 10 h 172"/>
                <a:gd name="T34" fmla="*/ 75 w 146"/>
                <a:gd name="T35" fmla="*/ 0 h 172"/>
                <a:gd name="T36" fmla="*/ 129 w 146"/>
                <a:gd name="T37" fmla="*/ 19 h 172"/>
                <a:gd name="T38" fmla="*/ 146 w 146"/>
                <a:gd name="T39" fmla="*/ 67 h 172"/>
                <a:gd name="T40" fmla="*/ 146 w 146"/>
                <a:gd name="T41" fmla="*/ 158 h 172"/>
                <a:gd name="T42" fmla="*/ 134 w 146"/>
                <a:gd name="T43" fmla="*/ 170 h 172"/>
                <a:gd name="T44" fmla="*/ 122 w 146"/>
                <a:gd name="T45" fmla="*/ 159 h 172"/>
                <a:gd name="T46" fmla="*/ 122 w 146"/>
                <a:gd name="T47" fmla="*/ 143 h 172"/>
                <a:gd name="T48" fmla="*/ 62 w 146"/>
                <a:gd name="T49" fmla="*/ 172 h 172"/>
                <a:gd name="T50" fmla="*/ 0 w 146"/>
                <a:gd name="T51" fmla="*/ 12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6" h="172">
                  <a:moveTo>
                    <a:pt x="122" y="107"/>
                  </a:moveTo>
                  <a:cubicBezTo>
                    <a:pt x="122" y="91"/>
                    <a:pt x="122" y="91"/>
                    <a:pt x="122" y="91"/>
                  </a:cubicBezTo>
                  <a:cubicBezTo>
                    <a:pt x="110" y="88"/>
                    <a:pt x="94" y="84"/>
                    <a:pt x="74" y="84"/>
                  </a:cubicBezTo>
                  <a:cubicBezTo>
                    <a:pt x="43" y="84"/>
                    <a:pt x="25" y="98"/>
                    <a:pt x="25" y="118"/>
                  </a:cubicBezTo>
                  <a:cubicBezTo>
                    <a:pt x="25" y="119"/>
                    <a:pt x="25" y="119"/>
                    <a:pt x="25" y="119"/>
                  </a:cubicBezTo>
                  <a:cubicBezTo>
                    <a:pt x="25" y="140"/>
                    <a:pt x="45" y="152"/>
                    <a:pt x="67" y="152"/>
                  </a:cubicBezTo>
                  <a:cubicBezTo>
                    <a:pt x="97" y="152"/>
                    <a:pt x="122" y="133"/>
                    <a:pt x="122" y="107"/>
                  </a:cubicBezTo>
                  <a:moveTo>
                    <a:pt x="0" y="120"/>
                  </a:moveTo>
                  <a:cubicBezTo>
                    <a:pt x="0" y="119"/>
                    <a:pt x="0" y="119"/>
                    <a:pt x="0" y="119"/>
                  </a:cubicBezTo>
                  <a:cubicBezTo>
                    <a:pt x="0" y="85"/>
                    <a:pt x="29" y="66"/>
                    <a:pt x="71" y="66"/>
                  </a:cubicBezTo>
                  <a:cubicBezTo>
                    <a:pt x="92" y="66"/>
                    <a:pt x="107" y="69"/>
                    <a:pt x="122" y="73"/>
                  </a:cubicBezTo>
                  <a:cubicBezTo>
                    <a:pt x="122" y="67"/>
                    <a:pt x="122" y="67"/>
                    <a:pt x="122" y="67"/>
                  </a:cubicBezTo>
                  <a:cubicBezTo>
                    <a:pt x="122" y="37"/>
                    <a:pt x="104" y="22"/>
                    <a:pt x="73" y="22"/>
                  </a:cubicBezTo>
                  <a:cubicBezTo>
                    <a:pt x="56" y="22"/>
                    <a:pt x="46" y="24"/>
                    <a:pt x="34" y="30"/>
                  </a:cubicBezTo>
                  <a:cubicBezTo>
                    <a:pt x="33" y="30"/>
                    <a:pt x="31" y="31"/>
                    <a:pt x="30" y="31"/>
                  </a:cubicBezTo>
                  <a:cubicBezTo>
                    <a:pt x="24" y="31"/>
                    <a:pt x="19" y="26"/>
                    <a:pt x="19" y="20"/>
                  </a:cubicBezTo>
                  <a:cubicBezTo>
                    <a:pt x="19" y="15"/>
                    <a:pt x="21" y="12"/>
                    <a:pt x="26" y="10"/>
                  </a:cubicBezTo>
                  <a:cubicBezTo>
                    <a:pt x="42" y="3"/>
                    <a:pt x="54" y="0"/>
                    <a:pt x="75" y="0"/>
                  </a:cubicBezTo>
                  <a:cubicBezTo>
                    <a:pt x="99" y="0"/>
                    <a:pt x="117" y="6"/>
                    <a:pt x="129" y="19"/>
                  </a:cubicBezTo>
                  <a:cubicBezTo>
                    <a:pt x="140" y="30"/>
                    <a:pt x="146" y="46"/>
                    <a:pt x="146" y="67"/>
                  </a:cubicBezTo>
                  <a:cubicBezTo>
                    <a:pt x="146" y="158"/>
                    <a:pt x="146" y="158"/>
                    <a:pt x="146" y="158"/>
                  </a:cubicBezTo>
                  <a:cubicBezTo>
                    <a:pt x="146" y="165"/>
                    <a:pt x="141" y="170"/>
                    <a:pt x="134" y="170"/>
                  </a:cubicBezTo>
                  <a:cubicBezTo>
                    <a:pt x="127" y="170"/>
                    <a:pt x="122" y="165"/>
                    <a:pt x="122" y="159"/>
                  </a:cubicBezTo>
                  <a:cubicBezTo>
                    <a:pt x="122" y="143"/>
                    <a:pt x="122" y="143"/>
                    <a:pt x="122" y="143"/>
                  </a:cubicBezTo>
                  <a:cubicBezTo>
                    <a:pt x="111" y="158"/>
                    <a:pt x="91" y="172"/>
                    <a:pt x="62" y="172"/>
                  </a:cubicBezTo>
                  <a:cubicBezTo>
                    <a:pt x="32" y="172"/>
                    <a:pt x="0" y="154"/>
                    <a:pt x="0" y="12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C46B14FE-24C9-470A-A53B-7F314520731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-84138" y="5622925"/>
              <a:ext cx="1635125" cy="682625"/>
            </a:xfrm>
            <a:custGeom>
              <a:avLst/>
              <a:gdLst>
                <a:gd name="T0" fmla="*/ 49 w 435"/>
                <a:gd name="T1" fmla="*/ 18 h 179"/>
                <a:gd name="T2" fmla="*/ 17 w 435"/>
                <a:gd name="T3" fmla="*/ 6 h 179"/>
                <a:gd name="T4" fmla="*/ 6 w 435"/>
                <a:gd name="T5" fmla="*/ 37 h 179"/>
                <a:gd name="T6" fmla="*/ 58 w 435"/>
                <a:gd name="T7" fmla="*/ 152 h 179"/>
                <a:gd name="T8" fmla="*/ 92 w 435"/>
                <a:gd name="T9" fmla="*/ 179 h 179"/>
                <a:gd name="T10" fmla="*/ 125 w 435"/>
                <a:gd name="T11" fmla="*/ 152 h 179"/>
                <a:gd name="T12" fmla="*/ 171 w 435"/>
                <a:gd name="T13" fmla="*/ 51 h 179"/>
                <a:gd name="T14" fmla="*/ 178 w 435"/>
                <a:gd name="T15" fmla="*/ 46 h 179"/>
                <a:gd name="T16" fmla="*/ 185 w 435"/>
                <a:gd name="T17" fmla="*/ 54 h 179"/>
                <a:gd name="T18" fmla="*/ 185 w 435"/>
                <a:gd name="T19" fmla="*/ 151 h 179"/>
                <a:gd name="T20" fmla="*/ 209 w 435"/>
                <a:gd name="T21" fmla="*/ 179 h 179"/>
                <a:gd name="T22" fmla="*/ 234 w 435"/>
                <a:gd name="T23" fmla="*/ 151 h 179"/>
                <a:gd name="T24" fmla="*/ 234 w 435"/>
                <a:gd name="T25" fmla="*/ 72 h 179"/>
                <a:gd name="T26" fmla="*/ 260 w 435"/>
                <a:gd name="T27" fmla="*/ 46 h 179"/>
                <a:gd name="T28" fmla="*/ 285 w 435"/>
                <a:gd name="T29" fmla="*/ 72 h 179"/>
                <a:gd name="T30" fmla="*/ 285 w 435"/>
                <a:gd name="T31" fmla="*/ 151 h 179"/>
                <a:gd name="T32" fmla="*/ 310 w 435"/>
                <a:gd name="T33" fmla="*/ 179 h 179"/>
                <a:gd name="T34" fmla="*/ 334 w 435"/>
                <a:gd name="T35" fmla="*/ 151 h 179"/>
                <a:gd name="T36" fmla="*/ 334 w 435"/>
                <a:gd name="T37" fmla="*/ 72 h 179"/>
                <a:gd name="T38" fmla="*/ 360 w 435"/>
                <a:gd name="T39" fmla="*/ 46 h 179"/>
                <a:gd name="T40" fmla="*/ 385 w 435"/>
                <a:gd name="T41" fmla="*/ 72 h 179"/>
                <a:gd name="T42" fmla="*/ 385 w 435"/>
                <a:gd name="T43" fmla="*/ 151 h 179"/>
                <a:gd name="T44" fmla="*/ 410 w 435"/>
                <a:gd name="T45" fmla="*/ 179 h 179"/>
                <a:gd name="T46" fmla="*/ 435 w 435"/>
                <a:gd name="T47" fmla="*/ 151 h 179"/>
                <a:gd name="T48" fmla="*/ 435 w 435"/>
                <a:gd name="T49" fmla="*/ 61 h 179"/>
                <a:gd name="T50" fmla="*/ 375 w 435"/>
                <a:gd name="T51" fmla="*/ 4 h 179"/>
                <a:gd name="T52" fmla="*/ 323 w 435"/>
                <a:gd name="T53" fmla="*/ 26 h 179"/>
                <a:gd name="T54" fmla="*/ 272 w 435"/>
                <a:gd name="T55" fmla="*/ 4 h 179"/>
                <a:gd name="T56" fmla="*/ 223 w 435"/>
                <a:gd name="T57" fmla="*/ 26 h 179"/>
                <a:gd name="T58" fmla="*/ 178 w 435"/>
                <a:gd name="T59" fmla="*/ 4 h 179"/>
                <a:gd name="T60" fmla="*/ 125 w 435"/>
                <a:gd name="T61" fmla="*/ 40 h 179"/>
                <a:gd name="T62" fmla="*/ 92 w 435"/>
                <a:gd name="T63" fmla="*/ 119 h 179"/>
                <a:gd name="T64" fmla="*/ 49 w 435"/>
                <a:gd name="T65" fmla="*/ 18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35" h="179">
                  <a:moveTo>
                    <a:pt x="49" y="18"/>
                  </a:moveTo>
                  <a:cubicBezTo>
                    <a:pt x="43" y="6"/>
                    <a:pt x="30" y="0"/>
                    <a:pt x="17" y="6"/>
                  </a:cubicBezTo>
                  <a:cubicBezTo>
                    <a:pt x="5" y="12"/>
                    <a:pt x="0" y="25"/>
                    <a:pt x="6" y="37"/>
                  </a:cubicBezTo>
                  <a:cubicBezTo>
                    <a:pt x="58" y="152"/>
                    <a:pt x="58" y="152"/>
                    <a:pt x="58" y="152"/>
                  </a:cubicBezTo>
                  <a:cubicBezTo>
                    <a:pt x="67" y="169"/>
                    <a:pt x="75" y="179"/>
                    <a:pt x="92" y="179"/>
                  </a:cubicBezTo>
                  <a:cubicBezTo>
                    <a:pt x="109" y="179"/>
                    <a:pt x="117" y="169"/>
                    <a:pt x="125" y="152"/>
                  </a:cubicBezTo>
                  <a:cubicBezTo>
                    <a:pt x="125" y="152"/>
                    <a:pt x="171" y="52"/>
                    <a:pt x="171" y="51"/>
                  </a:cubicBezTo>
                  <a:cubicBezTo>
                    <a:pt x="172" y="50"/>
                    <a:pt x="173" y="46"/>
                    <a:pt x="178" y="46"/>
                  </a:cubicBezTo>
                  <a:cubicBezTo>
                    <a:pt x="182" y="47"/>
                    <a:pt x="185" y="50"/>
                    <a:pt x="185" y="54"/>
                  </a:cubicBezTo>
                  <a:cubicBezTo>
                    <a:pt x="185" y="151"/>
                    <a:pt x="185" y="151"/>
                    <a:pt x="185" y="151"/>
                  </a:cubicBezTo>
                  <a:cubicBezTo>
                    <a:pt x="185" y="166"/>
                    <a:pt x="193" y="179"/>
                    <a:pt x="209" y="179"/>
                  </a:cubicBezTo>
                  <a:cubicBezTo>
                    <a:pt x="225" y="179"/>
                    <a:pt x="234" y="166"/>
                    <a:pt x="234" y="151"/>
                  </a:cubicBezTo>
                  <a:cubicBezTo>
                    <a:pt x="234" y="72"/>
                    <a:pt x="234" y="72"/>
                    <a:pt x="234" y="72"/>
                  </a:cubicBezTo>
                  <a:cubicBezTo>
                    <a:pt x="234" y="56"/>
                    <a:pt x="245" y="46"/>
                    <a:pt x="260" y="46"/>
                  </a:cubicBezTo>
                  <a:cubicBezTo>
                    <a:pt x="275" y="46"/>
                    <a:pt x="285" y="57"/>
                    <a:pt x="285" y="72"/>
                  </a:cubicBezTo>
                  <a:cubicBezTo>
                    <a:pt x="285" y="151"/>
                    <a:pt x="285" y="151"/>
                    <a:pt x="285" y="151"/>
                  </a:cubicBezTo>
                  <a:cubicBezTo>
                    <a:pt x="285" y="166"/>
                    <a:pt x="294" y="179"/>
                    <a:pt x="310" y="179"/>
                  </a:cubicBezTo>
                  <a:cubicBezTo>
                    <a:pt x="326" y="179"/>
                    <a:pt x="334" y="166"/>
                    <a:pt x="334" y="151"/>
                  </a:cubicBezTo>
                  <a:cubicBezTo>
                    <a:pt x="334" y="72"/>
                    <a:pt x="334" y="72"/>
                    <a:pt x="334" y="72"/>
                  </a:cubicBezTo>
                  <a:cubicBezTo>
                    <a:pt x="334" y="56"/>
                    <a:pt x="345" y="46"/>
                    <a:pt x="360" y="46"/>
                  </a:cubicBezTo>
                  <a:cubicBezTo>
                    <a:pt x="375" y="46"/>
                    <a:pt x="385" y="57"/>
                    <a:pt x="385" y="72"/>
                  </a:cubicBezTo>
                  <a:cubicBezTo>
                    <a:pt x="385" y="151"/>
                    <a:pt x="385" y="151"/>
                    <a:pt x="385" y="151"/>
                  </a:cubicBezTo>
                  <a:cubicBezTo>
                    <a:pt x="385" y="166"/>
                    <a:pt x="394" y="179"/>
                    <a:pt x="410" y="179"/>
                  </a:cubicBezTo>
                  <a:cubicBezTo>
                    <a:pt x="426" y="179"/>
                    <a:pt x="435" y="166"/>
                    <a:pt x="435" y="151"/>
                  </a:cubicBezTo>
                  <a:cubicBezTo>
                    <a:pt x="435" y="61"/>
                    <a:pt x="435" y="61"/>
                    <a:pt x="435" y="61"/>
                  </a:cubicBezTo>
                  <a:cubicBezTo>
                    <a:pt x="435" y="27"/>
                    <a:pt x="408" y="4"/>
                    <a:pt x="375" y="4"/>
                  </a:cubicBezTo>
                  <a:cubicBezTo>
                    <a:pt x="343" y="4"/>
                    <a:pt x="323" y="26"/>
                    <a:pt x="323" y="26"/>
                  </a:cubicBezTo>
                  <a:cubicBezTo>
                    <a:pt x="312" y="12"/>
                    <a:pt x="297" y="4"/>
                    <a:pt x="272" y="4"/>
                  </a:cubicBezTo>
                  <a:cubicBezTo>
                    <a:pt x="246" y="4"/>
                    <a:pt x="223" y="26"/>
                    <a:pt x="223" y="26"/>
                  </a:cubicBezTo>
                  <a:cubicBezTo>
                    <a:pt x="212" y="12"/>
                    <a:pt x="194" y="4"/>
                    <a:pt x="178" y="4"/>
                  </a:cubicBezTo>
                  <a:cubicBezTo>
                    <a:pt x="155" y="4"/>
                    <a:pt x="136" y="14"/>
                    <a:pt x="125" y="40"/>
                  </a:cubicBezTo>
                  <a:cubicBezTo>
                    <a:pt x="92" y="119"/>
                    <a:pt x="92" y="119"/>
                    <a:pt x="92" y="119"/>
                  </a:cubicBezTo>
                  <a:lnTo>
                    <a:pt x="49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9E375347-E880-4672-992A-C5D936A9A8B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097338" y="5649913"/>
              <a:ext cx="149225" cy="157163"/>
            </a:xfrm>
            <a:custGeom>
              <a:avLst/>
              <a:gdLst>
                <a:gd name="T0" fmla="*/ 37 w 40"/>
                <a:gd name="T1" fmla="*/ 20 h 41"/>
                <a:gd name="T2" fmla="*/ 37 w 40"/>
                <a:gd name="T3" fmla="*/ 20 h 41"/>
                <a:gd name="T4" fmla="*/ 20 w 40"/>
                <a:gd name="T5" fmla="*/ 4 h 41"/>
                <a:gd name="T6" fmla="*/ 3 w 40"/>
                <a:gd name="T7" fmla="*/ 20 h 41"/>
                <a:gd name="T8" fmla="*/ 3 w 40"/>
                <a:gd name="T9" fmla="*/ 21 h 41"/>
                <a:gd name="T10" fmla="*/ 20 w 40"/>
                <a:gd name="T11" fmla="*/ 37 h 41"/>
                <a:gd name="T12" fmla="*/ 37 w 40"/>
                <a:gd name="T13" fmla="*/ 20 h 41"/>
                <a:gd name="T14" fmla="*/ 0 w 40"/>
                <a:gd name="T15" fmla="*/ 21 h 41"/>
                <a:gd name="T16" fmla="*/ 0 w 40"/>
                <a:gd name="T17" fmla="*/ 20 h 41"/>
                <a:gd name="T18" fmla="*/ 20 w 40"/>
                <a:gd name="T19" fmla="*/ 0 h 41"/>
                <a:gd name="T20" fmla="*/ 40 w 40"/>
                <a:gd name="T21" fmla="*/ 20 h 41"/>
                <a:gd name="T22" fmla="*/ 40 w 40"/>
                <a:gd name="T23" fmla="*/ 20 h 41"/>
                <a:gd name="T24" fmla="*/ 20 w 40"/>
                <a:gd name="T25" fmla="*/ 41 h 41"/>
                <a:gd name="T26" fmla="*/ 0 w 40"/>
                <a:gd name="T27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41">
                  <a:moveTo>
                    <a:pt x="37" y="20"/>
                  </a:moveTo>
                  <a:cubicBezTo>
                    <a:pt x="37" y="20"/>
                    <a:pt x="37" y="20"/>
                    <a:pt x="37" y="20"/>
                  </a:cubicBezTo>
                  <a:cubicBezTo>
                    <a:pt x="37" y="11"/>
                    <a:pt x="29" y="4"/>
                    <a:pt x="20" y="4"/>
                  </a:cubicBezTo>
                  <a:cubicBezTo>
                    <a:pt x="11" y="4"/>
                    <a:pt x="3" y="11"/>
                    <a:pt x="3" y="20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30"/>
                    <a:pt x="11" y="37"/>
                    <a:pt x="20" y="37"/>
                  </a:cubicBezTo>
                  <a:cubicBezTo>
                    <a:pt x="29" y="37"/>
                    <a:pt x="37" y="30"/>
                    <a:pt x="37" y="20"/>
                  </a:cubicBezTo>
                  <a:moveTo>
                    <a:pt x="0" y="21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32"/>
                    <a:pt x="31" y="41"/>
                    <a:pt x="20" y="41"/>
                  </a:cubicBezTo>
                  <a:cubicBezTo>
                    <a:pt x="8" y="41"/>
                    <a:pt x="0" y="32"/>
                    <a:pt x="0" y="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73103450-85A9-4D5B-A458-2662F6E6A1B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141788" y="5688013"/>
              <a:ext cx="63500" cy="76200"/>
            </a:xfrm>
            <a:custGeom>
              <a:avLst/>
              <a:gdLst>
                <a:gd name="T0" fmla="*/ 9 w 17"/>
                <a:gd name="T1" fmla="*/ 10 h 20"/>
                <a:gd name="T2" fmla="*/ 12 w 17"/>
                <a:gd name="T3" fmla="*/ 7 h 20"/>
                <a:gd name="T4" fmla="*/ 12 w 17"/>
                <a:gd name="T5" fmla="*/ 7 h 20"/>
                <a:gd name="T6" fmla="*/ 9 w 17"/>
                <a:gd name="T7" fmla="*/ 4 h 20"/>
                <a:gd name="T8" fmla="*/ 5 w 17"/>
                <a:gd name="T9" fmla="*/ 4 h 20"/>
                <a:gd name="T10" fmla="*/ 5 w 17"/>
                <a:gd name="T11" fmla="*/ 10 h 20"/>
                <a:gd name="T12" fmla="*/ 9 w 17"/>
                <a:gd name="T13" fmla="*/ 10 h 20"/>
                <a:gd name="T14" fmla="*/ 0 w 17"/>
                <a:gd name="T15" fmla="*/ 2 h 20"/>
                <a:gd name="T16" fmla="*/ 2 w 17"/>
                <a:gd name="T17" fmla="*/ 0 h 20"/>
                <a:gd name="T18" fmla="*/ 9 w 17"/>
                <a:gd name="T19" fmla="*/ 0 h 20"/>
                <a:gd name="T20" fmla="*/ 15 w 17"/>
                <a:gd name="T21" fmla="*/ 2 h 20"/>
                <a:gd name="T22" fmla="*/ 17 w 17"/>
                <a:gd name="T23" fmla="*/ 7 h 20"/>
                <a:gd name="T24" fmla="*/ 17 w 17"/>
                <a:gd name="T25" fmla="*/ 7 h 20"/>
                <a:gd name="T26" fmla="*/ 13 w 17"/>
                <a:gd name="T27" fmla="*/ 13 h 20"/>
                <a:gd name="T28" fmla="*/ 16 w 17"/>
                <a:gd name="T29" fmla="*/ 17 h 20"/>
                <a:gd name="T30" fmla="*/ 16 w 17"/>
                <a:gd name="T31" fmla="*/ 18 h 20"/>
                <a:gd name="T32" fmla="*/ 14 w 17"/>
                <a:gd name="T33" fmla="*/ 20 h 20"/>
                <a:gd name="T34" fmla="*/ 12 w 17"/>
                <a:gd name="T35" fmla="*/ 19 h 20"/>
                <a:gd name="T36" fmla="*/ 8 w 17"/>
                <a:gd name="T37" fmla="*/ 14 h 20"/>
                <a:gd name="T38" fmla="*/ 5 w 17"/>
                <a:gd name="T39" fmla="*/ 14 h 20"/>
                <a:gd name="T40" fmla="*/ 5 w 17"/>
                <a:gd name="T41" fmla="*/ 18 h 20"/>
                <a:gd name="T42" fmla="*/ 2 w 17"/>
                <a:gd name="T43" fmla="*/ 20 h 20"/>
                <a:gd name="T44" fmla="*/ 0 w 17"/>
                <a:gd name="T45" fmla="*/ 18 h 20"/>
                <a:gd name="T46" fmla="*/ 0 w 17"/>
                <a:gd name="T47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" h="20">
                  <a:moveTo>
                    <a:pt x="9" y="10"/>
                  </a:moveTo>
                  <a:cubicBezTo>
                    <a:pt x="11" y="10"/>
                    <a:pt x="12" y="9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5"/>
                    <a:pt x="11" y="4"/>
                    <a:pt x="9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10"/>
                    <a:pt x="5" y="10"/>
                    <a:pt x="5" y="10"/>
                  </a:cubicBezTo>
                  <a:lnTo>
                    <a:pt x="9" y="10"/>
                  </a:lnTo>
                  <a:close/>
                  <a:moveTo>
                    <a:pt x="0" y="2"/>
                  </a:moveTo>
                  <a:cubicBezTo>
                    <a:pt x="0" y="1"/>
                    <a:pt x="1" y="0"/>
                    <a:pt x="2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4" y="1"/>
                    <a:pt x="15" y="2"/>
                  </a:cubicBezTo>
                  <a:cubicBezTo>
                    <a:pt x="16" y="3"/>
                    <a:pt x="17" y="5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10"/>
                    <a:pt x="15" y="12"/>
                    <a:pt x="13" y="13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8"/>
                    <a:pt x="16" y="18"/>
                  </a:cubicBezTo>
                  <a:cubicBezTo>
                    <a:pt x="16" y="19"/>
                    <a:pt x="15" y="20"/>
                    <a:pt x="14" y="20"/>
                  </a:cubicBezTo>
                  <a:cubicBezTo>
                    <a:pt x="13" y="20"/>
                    <a:pt x="13" y="20"/>
                    <a:pt x="12" y="19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9"/>
                    <a:pt x="4" y="20"/>
                    <a:pt x="2" y="20"/>
                  </a:cubicBezTo>
                  <a:cubicBezTo>
                    <a:pt x="1" y="20"/>
                    <a:pt x="0" y="19"/>
                    <a:pt x="0" y="18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967669F2-DB92-4920-A8A8-826B25591FE9}"/>
              </a:ext>
            </a:extLst>
          </p:cNvPr>
          <p:cNvSpPr txBox="1"/>
          <p:nvPr userDrawn="1"/>
        </p:nvSpPr>
        <p:spPr>
          <a:xfrm>
            <a:off x="11490941" y="6388099"/>
            <a:ext cx="437990" cy="3651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r">
              <a:lnSpc>
                <a:spcPct val="90000"/>
              </a:lnSpc>
            </a:pPr>
            <a:fld id="{7A51DB15-7364-4F0B-A3A0-1309F8830053}" type="slidenum">
              <a:rPr lang="en-US" sz="800" b="0" i="0" smtClean="0">
                <a:solidFill>
                  <a:schemeClr val="bg1"/>
                </a:solidFill>
                <a:latin typeface="Calibri" panose="020F0502020204030204" pitchFamily="34" charset="0"/>
              </a:rPr>
              <a:pPr algn="r">
                <a:lnSpc>
                  <a:spcPct val="90000"/>
                </a:lnSpc>
              </a:pPr>
              <a:t>‹#›</a:t>
            </a:fld>
            <a:endParaRPr lang="en-US" b="0" i="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B57474-E36F-40E3-9802-188CF74382D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213600" y="3886200"/>
            <a:ext cx="4364038" cy="1670050"/>
          </a:xfrm>
        </p:spPr>
        <p:txBody>
          <a:bodyPr anchor="b"/>
          <a:lstStyle>
            <a:lvl1pPr marL="228600" indent="-228600">
              <a:buClr>
                <a:schemeClr val="bg1"/>
              </a:buClr>
              <a:buSzPct val="100000"/>
              <a:buFont typeface="Metropolis" panose="00000500000000000000" pitchFamily="50" charset="0"/>
              <a:buChar char="“"/>
              <a:defRPr sz="2800">
                <a:solidFill>
                  <a:schemeClr val="bg1"/>
                </a:solidFill>
              </a:defRPr>
            </a:lvl1pPr>
            <a:lvl2pPr marL="273050" indent="0">
              <a:buNone/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40527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D034FA3F-D529-4D8B-B6EC-A8341FCAF67E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6505" y="1600201"/>
            <a:ext cx="10972800" cy="4572000"/>
          </a:xfrm>
        </p:spPr>
        <p:txBody>
          <a:bodyPr/>
          <a:lstStyle>
            <a:lvl1pPr>
              <a:spcBef>
                <a:spcPts val="1500"/>
              </a:spcBef>
              <a:defRPr/>
            </a:lvl1pPr>
            <a:lvl2pPr>
              <a:spcBef>
                <a:spcPts val="1200"/>
              </a:spcBef>
              <a:defRPr/>
            </a:lvl2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27E3E8B-0F66-4996-9785-6E9531D89A5A}"/>
              </a:ext>
            </a:extLst>
          </p:cNvPr>
          <p:cNvSpPr txBox="1"/>
          <p:nvPr userDrawn="1"/>
        </p:nvSpPr>
        <p:spPr>
          <a:xfrm>
            <a:off x="11490941" y="6388099"/>
            <a:ext cx="437990" cy="3651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r">
              <a:lnSpc>
                <a:spcPct val="90000"/>
              </a:lnSpc>
            </a:pPr>
            <a:fld id="{7A51DB15-7364-4F0B-A3A0-1309F8830053}" type="slidenum">
              <a:rPr lang="en-US" sz="800" b="0" i="0" smtClean="0">
                <a:latin typeface="Calibri" panose="020F0502020204030204" pitchFamily="34" charset="0"/>
              </a:rPr>
              <a:pPr algn="r">
                <a:lnSpc>
                  <a:spcPct val="90000"/>
                </a:lnSpc>
              </a:pPr>
              <a:t>‹#›</a:t>
            </a:fld>
            <a:endParaRPr lang="en-US" b="0" i="0" dirty="0">
              <a:latin typeface="Calibri" panose="020F050202020403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9985EB2-1092-4CE8-9D04-7D84E433A1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9809" y="412751"/>
            <a:ext cx="11001004" cy="384048"/>
          </a:xfrm>
        </p:spPr>
        <p:txBody>
          <a:bodyPr wrap="none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216D2F66-BB7F-4F0E-A224-A105F87676EF}"/>
              </a:ext>
            </a:extLst>
          </p:cNvPr>
          <p:cNvSpPr>
            <a:spLocks noGrp="1"/>
          </p:cNvSpPr>
          <p:nvPr>
            <p:ph type="subTitle" idx="10"/>
          </p:nvPr>
        </p:nvSpPr>
        <p:spPr>
          <a:xfrm>
            <a:off x="592866" y="811830"/>
            <a:ext cx="10987947" cy="247743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 b="0" i="0">
                <a:solidFill>
                  <a:schemeClr val="accent4"/>
                </a:solidFill>
                <a:latin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178041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8950B906-C5A3-4658-B24C-B2B533310D26}"/>
              </a:ext>
            </a:extLst>
          </p:cNvPr>
          <p:cNvSpPr txBox="1"/>
          <p:nvPr userDrawn="1"/>
        </p:nvSpPr>
        <p:spPr>
          <a:xfrm>
            <a:off x="11490941" y="6388099"/>
            <a:ext cx="437990" cy="3651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r">
              <a:lnSpc>
                <a:spcPct val="90000"/>
              </a:lnSpc>
            </a:pPr>
            <a:fld id="{7A51DB15-7364-4F0B-A3A0-1309F8830053}" type="slidenum">
              <a:rPr lang="en-US" sz="800" b="0" i="0" smtClean="0">
                <a:latin typeface="Calibri" panose="020F0502020204030204" pitchFamily="34" charset="0"/>
              </a:rPr>
              <a:pPr algn="r">
                <a:lnSpc>
                  <a:spcPct val="90000"/>
                </a:lnSpc>
              </a:pPr>
              <a:t>‹#›</a:t>
            </a:fld>
            <a:endParaRPr lang="en-US" b="0" i="0" dirty="0">
              <a:latin typeface="Calibri" panose="020F0502020204030204" pitchFamily="34" charset="0"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2E333358-58C9-4949-98D5-BC5D4A3168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wrap="none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C28211D2-9BBA-4EB9-8867-E2CC72E9E0D1}"/>
              </a:ext>
            </a:extLst>
          </p:cNvPr>
          <p:cNvSpPr>
            <a:spLocks noGrp="1"/>
          </p:cNvSpPr>
          <p:nvPr>
            <p:ph type="subTitle" idx="10"/>
          </p:nvPr>
        </p:nvSpPr>
        <p:spPr>
          <a:xfrm>
            <a:off x="592866" y="811830"/>
            <a:ext cx="10962687" cy="247743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 b="0" i="0">
                <a:solidFill>
                  <a:schemeClr val="accent4"/>
                </a:solidFill>
                <a:latin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290594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Photo – Green"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F5814392-5D30-411F-9F47-D111CEA5871F}"/>
              </a:ext>
            </a:extLst>
          </p:cNvPr>
          <p:cNvGrpSpPr/>
          <p:nvPr userDrawn="1"/>
        </p:nvGrpSpPr>
        <p:grpSpPr bwMode="white">
          <a:xfrm>
            <a:off x="617878" y="6446044"/>
            <a:ext cx="1099793" cy="173355"/>
            <a:chOff x="-84138" y="5622925"/>
            <a:chExt cx="4330701" cy="682626"/>
          </a:xfrm>
          <a:solidFill>
            <a:schemeClr val="bg1"/>
          </a:solidFill>
        </p:grpSpPr>
        <p:sp>
          <p:nvSpPr>
            <p:cNvPr id="14" name="Freeform 6">
              <a:extLst>
                <a:ext uri="{FF2B5EF4-FFF2-40B4-BE49-F238E27FC236}">
                  <a16:creationId xmlns:a16="http://schemas.microsoft.com/office/drawing/2014/main" id="{3318E63F-0425-4B1D-8187-20EDB5E75016}"/>
                </a:ext>
              </a:extLst>
            </p:cNvPr>
            <p:cNvSpPr>
              <a:spLocks/>
            </p:cNvSpPr>
            <p:nvPr userDrawn="1"/>
          </p:nvSpPr>
          <p:spPr bwMode="white">
            <a:xfrm>
              <a:off x="1589088" y="5649913"/>
              <a:ext cx="914400" cy="647700"/>
            </a:xfrm>
            <a:custGeom>
              <a:avLst/>
              <a:gdLst>
                <a:gd name="T0" fmla="*/ 52 w 243"/>
                <a:gd name="T1" fmla="*/ 159 h 170"/>
                <a:gd name="T2" fmla="*/ 2 w 243"/>
                <a:gd name="T3" fmla="*/ 19 h 170"/>
                <a:gd name="T4" fmla="*/ 0 w 243"/>
                <a:gd name="T5" fmla="*/ 12 h 170"/>
                <a:gd name="T6" fmla="*/ 13 w 243"/>
                <a:gd name="T7" fmla="*/ 0 h 170"/>
                <a:gd name="T8" fmla="*/ 25 w 243"/>
                <a:gd name="T9" fmla="*/ 11 h 170"/>
                <a:gd name="T10" fmla="*/ 67 w 243"/>
                <a:gd name="T11" fmla="*/ 131 h 170"/>
                <a:gd name="T12" fmla="*/ 109 w 243"/>
                <a:gd name="T13" fmla="*/ 10 h 170"/>
                <a:gd name="T14" fmla="*/ 121 w 243"/>
                <a:gd name="T15" fmla="*/ 0 h 170"/>
                <a:gd name="T16" fmla="*/ 122 w 243"/>
                <a:gd name="T17" fmla="*/ 0 h 170"/>
                <a:gd name="T18" fmla="*/ 135 w 243"/>
                <a:gd name="T19" fmla="*/ 10 h 170"/>
                <a:gd name="T20" fmla="*/ 177 w 243"/>
                <a:gd name="T21" fmla="*/ 131 h 170"/>
                <a:gd name="T22" fmla="*/ 219 w 243"/>
                <a:gd name="T23" fmla="*/ 10 h 170"/>
                <a:gd name="T24" fmla="*/ 231 w 243"/>
                <a:gd name="T25" fmla="*/ 0 h 170"/>
                <a:gd name="T26" fmla="*/ 243 w 243"/>
                <a:gd name="T27" fmla="*/ 12 h 170"/>
                <a:gd name="T28" fmla="*/ 241 w 243"/>
                <a:gd name="T29" fmla="*/ 19 h 170"/>
                <a:gd name="T30" fmla="*/ 191 w 243"/>
                <a:gd name="T31" fmla="*/ 159 h 170"/>
                <a:gd name="T32" fmla="*/ 177 w 243"/>
                <a:gd name="T33" fmla="*/ 170 h 170"/>
                <a:gd name="T34" fmla="*/ 176 w 243"/>
                <a:gd name="T35" fmla="*/ 170 h 170"/>
                <a:gd name="T36" fmla="*/ 163 w 243"/>
                <a:gd name="T37" fmla="*/ 159 h 170"/>
                <a:gd name="T38" fmla="*/ 122 w 243"/>
                <a:gd name="T39" fmla="*/ 40 h 170"/>
                <a:gd name="T40" fmla="*/ 80 w 243"/>
                <a:gd name="T41" fmla="*/ 159 h 170"/>
                <a:gd name="T42" fmla="*/ 66 w 243"/>
                <a:gd name="T43" fmla="*/ 170 h 170"/>
                <a:gd name="T44" fmla="*/ 66 w 243"/>
                <a:gd name="T45" fmla="*/ 170 h 170"/>
                <a:gd name="T46" fmla="*/ 52 w 243"/>
                <a:gd name="T47" fmla="*/ 15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43" h="170">
                  <a:moveTo>
                    <a:pt x="52" y="159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1" y="17"/>
                    <a:pt x="0" y="14"/>
                    <a:pt x="0" y="12"/>
                  </a:cubicBezTo>
                  <a:cubicBezTo>
                    <a:pt x="0" y="6"/>
                    <a:pt x="5" y="0"/>
                    <a:pt x="13" y="0"/>
                  </a:cubicBezTo>
                  <a:cubicBezTo>
                    <a:pt x="19" y="0"/>
                    <a:pt x="23" y="4"/>
                    <a:pt x="25" y="11"/>
                  </a:cubicBezTo>
                  <a:cubicBezTo>
                    <a:pt x="67" y="131"/>
                    <a:pt x="67" y="131"/>
                    <a:pt x="67" y="131"/>
                  </a:cubicBezTo>
                  <a:cubicBezTo>
                    <a:pt x="109" y="10"/>
                    <a:pt x="109" y="10"/>
                    <a:pt x="109" y="10"/>
                  </a:cubicBezTo>
                  <a:cubicBezTo>
                    <a:pt x="111" y="4"/>
                    <a:pt x="114" y="0"/>
                    <a:pt x="121" y="0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29" y="0"/>
                    <a:pt x="133" y="4"/>
                    <a:pt x="135" y="10"/>
                  </a:cubicBezTo>
                  <a:cubicBezTo>
                    <a:pt x="177" y="131"/>
                    <a:pt x="177" y="131"/>
                    <a:pt x="177" y="131"/>
                  </a:cubicBezTo>
                  <a:cubicBezTo>
                    <a:pt x="219" y="10"/>
                    <a:pt x="219" y="10"/>
                    <a:pt x="219" y="10"/>
                  </a:cubicBezTo>
                  <a:cubicBezTo>
                    <a:pt x="221" y="5"/>
                    <a:pt x="224" y="0"/>
                    <a:pt x="231" y="0"/>
                  </a:cubicBezTo>
                  <a:cubicBezTo>
                    <a:pt x="238" y="0"/>
                    <a:pt x="243" y="6"/>
                    <a:pt x="243" y="12"/>
                  </a:cubicBezTo>
                  <a:cubicBezTo>
                    <a:pt x="243" y="14"/>
                    <a:pt x="242" y="17"/>
                    <a:pt x="241" y="19"/>
                  </a:cubicBezTo>
                  <a:cubicBezTo>
                    <a:pt x="191" y="159"/>
                    <a:pt x="191" y="159"/>
                    <a:pt x="191" y="159"/>
                  </a:cubicBezTo>
                  <a:cubicBezTo>
                    <a:pt x="188" y="166"/>
                    <a:pt x="183" y="170"/>
                    <a:pt x="177" y="170"/>
                  </a:cubicBezTo>
                  <a:cubicBezTo>
                    <a:pt x="176" y="170"/>
                    <a:pt x="176" y="170"/>
                    <a:pt x="176" y="170"/>
                  </a:cubicBezTo>
                  <a:cubicBezTo>
                    <a:pt x="170" y="170"/>
                    <a:pt x="165" y="166"/>
                    <a:pt x="163" y="159"/>
                  </a:cubicBezTo>
                  <a:cubicBezTo>
                    <a:pt x="122" y="40"/>
                    <a:pt x="122" y="40"/>
                    <a:pt x="122" y="40"/>
                  </a:cubicBezTo>
                  <a:cubicBezTo>
                    <a:pt x="80" y="159"/>
                    <a:pt x="80" y="159"/>
                    <a:pt x="80" y="159"/>
                  </a:cubicBezTo>
                  <a:cubicBezTo>
                    <a:pt x="78" y="166"/>
                    <a:pt x="73" y="170"/>
                    <a:pt x="66" y="170"/>
                  </a:cubicBezTo>
                  <a:cubicBezTo>
                    <a:pt x="66" y="170"/>
                    <a:pt x="66" y="170"/>
                    <a:pt x="66" y="170"/>
                  </a:cubicBezTo>
                  <a:cubicBezTo>
                    <a:pt x="60" y="170"/>
                    <a:pt x="55" y="166"/>
                    <a:pt x="52" y="15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B30C3582-3060-4E26-8D88-82DE78548B94}"/>
                </a:ext>
              </a:extLst>
            </p:cNvPr>
            <p:cNvSpPr>
              <a:spLocks/>
            </p:cNvSpPr>
            <p:nvPr userDrawn="1"/>
          </p:nvSpPr>
          <p:spPr bwMode="white">
            <a:xfrm>
              <a:off x="3163888" y="5649913"/>
              <a:ext cx="354013" cy="647700"/>
            </a:xfrm>
            <a:custGeom>
              <a:avLst/>
              <a:gdLst>
                <a:gd name="T0" fmla="*/ 0 w 94"/>
                <a:gd name="T1" fmla="*/ 13 h 170"/>
                <a:gd name="T2" fmla="*/ 12 w 94"/>
                <a:gd name="T3" fmla="*/ 0 h 170"/>
                <a:gd name="T4" fmla="*/ 24 w 94"/>
                <a:gd name="T5" fmla="*/ 13 h 170"/>
                <a:gd name="T6" fmla="*/ 24 w 94"/>
                <a:gd name="T7" fmla="*/ 41 h 170"/>
                <a:gd name="T8" fmla="*/ 82 w 94"/>
                <a:gd name="T9" fmla="*/ 0 h 170"/>
                <a:gd name="T10" fmla="*/ 94 w 94"/>
                <a:gd name="T11" fmla="*/ 13 h 170"/>
                <a:gd name="T12" fmla="*/ 83 w 94"/>
                <a:gd name="T13" fmla="*/ 25 h 170"/>
                <a:gd name="T14" fmla="*/ 24 w 94"/>
                <a:gd name="T15" fmla="*/ 101 h 170"/>
                <a:gd name="T16" fmla="*/ 24 w 94"/>
                <a:gd name="T17" fmla="*/ 157 h 170"/>
                <a:gd name="T18" fmla="*/ 12 w 94"/>
                <a:gd name="T19" fmla="*/ 170 h 170"/>
                <a:gd name="T20" fmla="*/ 0 w 94"/>
                <a:gd name="T21" fmla="*/ 157 h 170"/>
                <a:gd name="T22" fmla="*/ 0 w 94"/>
                <a:gd name="T23" fmla="*/ 13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4" h="170">
                  <a:moveTo>
                    <a:pt x="0" y="13"/>
                  </a:moveTo>
                  <a:cubicBezTo>
                    <a:pt x="0" y="6"/>
                    <a:pt x="5" y="0"/>
                    <a:pt x="12" y="0"/>
                  </a:cubicBezTo>
                  <a:cubicBezTo>
                    <a:pt x="19" y="0"/>
                    <a:pt x="24" y="5"/>
                    <a:pt x="24" y="13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37" y="13"/>
                    <a:pt x="64" y="0"/>
                    <a:pt x="82" y="0"/>
                  </a:cubicBezTo>
                  <a:cubicBezTo>
                    <a:pt x="89" y="0"/>
                    <a:pt x="94" y="6"/>
                    <a:pt x="94" y="13"/>
                  </a:cubicBezTo>
                  <a:cubicBezTo>
                    <a:pt x="94" y="20"/>
                    <a:pt x="89" y="24"/>
                    <a:pt x="83" y="25"/>
                  </a:cubicBezTo>
                  <a:cubicBezTo>
                    <a:pt x="51" y="29"/>
                    <a:pt x="24" y="53"/>
                    <a:pt x="24" y="101"/>
                  </a:cubicBezTo>
                  <a:cubicBezTo>
                    <a:pt x="24" y="157"/>
                    <a:pt x="24" y="157"/>
                    <a:pt x="24" y="157"/>
                  </a:cubicBezTo>
                  <a:cubicBezTo>
                    <a:pt x="24" y="164"/>
                    <a:pt x="19" y="170"/>
                    <a:pt x="12" y="170"/>
                  </a:cubicBezTo>
                  <a:cubicBezTo>
                    <a:pt x="5" y="170"/>
                    <a:pt x="0" y="164"/>
                    <a:pt x="0" y="157"/>
                  </a:cubicBez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16" name="Freeform 8">
              <a:extLst>
                <a:ext uri="{FF2B5EF4-FFF2-40B4-BE49-F238E27FC236}">
                  <a16:creationId xmlns:a16="http://schemas.microsoft.com/office/drawing/2014/main" id="{6FD21AC7-603F-4EAA-AF33-D10309C573F2}"/>
                </a:ext>
              </a:extLst>
            </p:cNvPr>
            <p:cNvSpPr>
              <a:spLocks noEditPoints="1"/>
            </p:cNvSpPr>
            <p:nvPr userDrawn="1"/>
          </p:nvSpPr>
          <p:spPr bwMode="white">
            <a:xfrm>
              <a:off x="3509963" y="5649913"/>
              <a:ext cx="579438" cy="655638"/>
            </a:xfrm>
            <a:custGeom>
              <a:avLst/>
              <a:gdLst>
                <a:gd name="T0" fmla="*/ 129 w 154"/>
                <a:gd name="T1" fmla="*/ 76 h 172"/>
                <a:gd name="T2" fmla="*/ 77 w 154"/>
                <a:gd name="T3" fmla="*/ 21 h 172"/>
                <a:gd name="T4" fmla="*/ 25 w 154"/>
                <a:gd name="T5" fmla="*/ 76 h 172"/>
                <a:gd name="T6" fmla="*/ 129 w 154"/>
                <a:gd name="T7" fmla="*/ 76 h 172"/>
                <a:gd name="T8" fmla="*/ 81 w 154"/>
                <a:gd name="T9" fmla="*/ 172 h 172"/>
                <a:gd name="T10" fmla="*/ 0 w 154"/>
                <a:gd name="T11" fmla="*/ 86 h 172"/>
                <a:gd name="T12" fmla="*/ 0 w 154"/>
                <a:gd name="T13" fmla="*/ 85 h 172"/>
                <a:gd name="T14" fmla="*/ 78 w 154"/>
                <a:gd name="T15" fmla="*/ 0 h 172"/>
                <a:gd name="T16" fmla="*/ 154 w 154"/>
                <a:gd name="T17" fmla="*/ 83 h 172"/>
                <a:gd name="T18" fmla="*/ 142 w 154"/>
                <a:gd name="T19" fmla="*/ 95 h 172"/>
                <a:gd name="T20" fmla="*/ 25 w 154"/>
                <a:gd name="T21" fmla="*/ 95 h 172"/>
                <a:gd name="T22" fmla="*/ 82 w 154"/>
                <a:gd name="T23" fmla="*/ 150 h 172"/>
                <a:gd name="T24" fmla="*/ 129 w 154"/>
                <a:gd name="T25" fmla="*/ 131 h 172"/>
                <a:gd name="T26" fmla="*/ 136 w 154"/>
                <a:gd name="T27" fmla="*/ 128 h 172"/>
                <a:gd name="T28" fmla="*/ 146 w 154"/>
                <a:gd name="T29" fmla="*/ 139 h 172"/>
                <a:gd name="T30" fmla="*/ 142 w 154"/>
                <a:gd name="T31" fmla="*/ 147 h 172"/>
                <a:gd name="T32" fmla="*/ 81 w 154"/>
                <a:gd name="T33" fmla="*/ 17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4" h="172">
                  <a:moveTo>
                    <a:pt x="129" y="76"/>
                  </a:moveTo>
                  <a:cubicBezTo>
                    <a:pt x="127" y="47"/>
                    <a:pt x="110" y="21"/>
                    <a:pt x="77" y="21"/>
                  </a:cubicBezTo>
                  <a:cubicBezTo>
                    <a:pt x="49" y="21"/>
                    <a:pt x="28" y="44"/>
                    <a:pt x="25" y="76"/>
                  </a:cubicBezTo>
                  <a:lnTo>
                    <a:pt x="129" y="76"/>
                  </a:lnTo>
                  <a:close/>
                  <a:moveTo>
                    <a:pt x="81" y="172"/>
                  </a:moveTo>
                  <a:cubicBezTo>
                    <a:pt x="36" y="172"/>
                    <a:pt x="0" y="137"/>
                    <a:pt x="0" y="86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38"/>
                    <a:pt x="33" y="0"/>
                    <a:pt x="78" y="0"/>
                  </a:cubicBezTo>
                  <a:cubicBezTo>
                    <a:pt x="126" y="0"/>
                    <a:pt x="154" y="40"/>
                    <a:pt x="154" y="83"/>
                  </a:cubicBezTo>
                  <a:cubicBezTo>
                    <a:pt x="154" y="90"/>
                    <a:pt x="148" y="95"/>
                    <a:pt x="142" y="95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28" y="130"/>
                    <a:pt x="53" y="150"/>
                    <a:pt x="82" y="150"/>
                  </a:cubicBezTo>
                  <a:cubicBezTo>
                    <a:pt x="102" y="150"/>
                    <a:pt x="117" y="142"/>
                    <a:pt x="129" y="131"/>
                  </a:cubicBezTo>
                  <a:cubicBezTo>
                    <a:pt x="131" y="130"/>
                    <a:pt x="133" y="128"/>
                    <a:pt x="136" y="128"/>
                  </a:cubicBezTo>
                  <a:cubicBezTo>
                    <a:pt x="142" y="128"/>
                    <a:pt x="146" y="133"/>
                    <a:pt x="146" y="139"/>
                  </a:cubicBezTo>
                  <a:cubicBezTo>
                    <a:pt x="146" y="142"/>
                    <a:pt x="145" y="145"/>
                    <a:pt x="142" y="147"/>
                  </a:cubicBezTo>
                  <a:cubicBezTo>
                    <a:pt x="127" y="162"/>
                    <a:pt x="109" y="172"/>
                    <a:pt x="81" y="17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17" name="Freeform 9">
              <a:extLst>
                <a:ext uri="{FF2B5EF4-FFF2-40B4-BE49-F238E27FC236}">
                  <a16:creationId xmlns:a16="http://schemas.microsoft.com/office/drawing/2014/main" id="{6A3B4F65-A2ED-4298-9FC7-6504E5F1CCBC}"/>
                </a:ext>
              </a:extLst>
            </p:cNvPr>
            <p:cNvSpPr>
              <a:spLocks noEditPoints="1"/>
            </p:cNvSpPr>
            <p:nvPr userDrawn="1"/>
          </p:nvSpPr>
          <p:spPr bwMode="white">
            <a:xfrm>
              <a:off x="2503488" y="5649913"/>
              <a:ext cx="547688" cy="655638"/>
            </a:xfrm>
            <a:custGeom>
              <a:avLst/>
              <a:gdLst>
                <a:gd name="T0" fmla="*/ 122 w 146"/>
                <a:gd name="T1" fmla="*/ 107 h 172"/>
                <a:gd name="T2" fmla="*/ 122 w 146"/>
                <a:gd name="T3" fmla="*/ 91 h 172"/>
                <a:gd name="T4" fmla="*/ 74 w 146"/>
                <a:gd name="T5" fmla="*/ 84 h 172"/>
                <a:gd name="T6" fmla="*/ 25 w 146"/>
                <a:gd name="T7" fmla="*/ 118 h 172"/>
                <a:gd name="T8" fmla="*/ 25 w 146"/>
                <a:gd name="T9" fmla="*/ 119 h 172"/>
                <a:gd name="T10" fmla="*/ 67 w 146"/>
                <a:gd name="T11" fmla="*/ 152 h 172"/>
                <a:gd name="T12" fmla="*/ 122 w 146"/>
                <a:gd name="T13" fmla="*/ 107 h 172"/>
                <a:gd name="T14" fmla="*/ 0 w 146"/>
                <a:gd name="T15" fmla="*/ 120 h 172"/>
                <a:gd name="T16" fmla="*/ 0 w 146"/>
                <a:gd name="T17" fmla="*/ 119 h 172"/>
                <a:gd name="T18" fmla="*/ 71 w 146"/>
                <a:gd name="T19" fmla="*/ 66 h 172"/>
                <a:gd name="T20" fmla="*/ 122 w 146"/>
                <a:gd name="T21" fmla="*/ 73 h 172"/>
                <a:gd name="T22" fmla="*/ 122 w 146"/>
                <a:gd name="T23" fmla="*/ 67 h 172"/>
                <a:gd name="T24" fmla="*/ 73 w 146"/>
                <a:gd name="T25" fmla="*/ 22 h 172"/>
                <a:gd name="T26" fmla="*/ 34 w 146"/>
                <a:gd name="T27" fmla="*/ 30 h 172"/>
                <a:gd name="T28" fmla="*/ 30 w 146"/>
                <a:gd name="T29" fmla="*/ 31 h 172"/>
                <a:gd name="T30" fmla="*/ 19 w 146"/>
                <a:gd name="T31" fmla="*/ 20 h 172"/>
                <a:gd name="T32" fmla="*/ 26 w 146"/>
                <a:gd name="T33" fmla="*/ 10 h 172"/>
                <a:gd name="T34" fmla="*/ 75 w 146"/>
                <a:gd name="T35" fmla="*/ 0 h 172"/>
                <a:gd name="T36" fmla="*/ 129 w 146"/>
                <a:gd name="T37" fmla="*/ 19 h 172"/>
                <a:gd name="T38" fmla="*/ 146 w 146"/>
                <a:gd name="T39" fmla="*/ 67 h 172"/>
                <a:gd name="T40" fmla="*/ 146 w 146"/>
                <a:gd name="T41" fmla="*/ 158 h 172"/>
                <a:gd name="T42" fmla="*/ 134 w 146"/>
                <a:gd name="T43" fmla="*/ 170 h 172"/>
                <a:gd name="T44" fmla="*/ 122 w 146"/>
                <a:gd name="T45" fmla="*/ 159 h 172"/>
                <a:gd name="T46" fmla="*/ 122 w 146"/>
                <a:gd name="T47" fmla="*/ 143 h 172"/>
                <a:gd name="T48" fmla="*/ 62 w 146"/>
                <a:gd name="T49" fmla="*/ 172 h 172"/>
                <a:gd name="T50" fmla="*/ 0 w 146"/>
                <a:gd name="T51" fmla="*/ 12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6" h="172">
                  <a:moveTo>
                    <a:pt x="122" y="107"/>
                  </a:moveTo>
                  <a:cubicBezTo>
                    <a:pt x="122" y="91"/>
                    <a:pt x="122" y="91"/>
                    <a:pt x="122" y="91"/>
                  </a:cubicBezTo>
                  <a:cubicBezTo>
                    <a:pt x="110" y="88"/>
                    <a:pt x="94" y="84"/>
                    <a:pt x="74" y="84"/>
                  </a:cubicBezTo>
                  <a:cubicBezTo>
                    <a:pt x="43" y="84"/>
                    <a:pt x="25" y="98"/>
                    <a:pt x="25" y="118"/>
                  </a:cubicBezTo>
                  <a:cubicBezTo>
                    <a:pt x="25" y="119"/>
                    <a:pt x="25" y="119"/>
                    <a:pt x="25" y="119"/>
                  </a:cubicBezTo>
                  <a:cubicBezTo>
                    <a:pt x="25" y="140"/>
                    <a:pt x="45" y="152"/>
                    <a:pt x="67" y="152"/>
                  </a:cubicBezTo>
                  <a:cubicBezTo>
                    <a:pt x="97" y="152"/>
                    <a:pt x="122" y="133"/>
                    <a:pt x="122" y="107"/>
                  </a:cubicBezTo>
                  <a:moveTo>
                    <a:pt x="0" y="120"/>
                  </a:moveTo>
                  <a:cubicBezTo>
                    <a:pt x="0" y="119"/>
                    <a:pt x="0" y="119"/>
                    <a:pt x="0" y="119"/>
                  </a:cubicBezTo>
                  <a:cubicBezTo>
                    <a:pt x="0" y="85"/>
                    <a:pt x="29" y="66"/>
                    <a:pt x="71" y="66"/>
                  </a:cubicBezTo>
                  <a:cubicBezTo>
                    <a:pt x="92" y="66"/>
                    <a:pt x="107" y="69"/>
                    <a:pt x="122" y="73"/>
                  </a:cubicBezTo>
                  <a:cubicBezTo>
                    <a:pt x="122" y="67"/>
                    <a:pt x="122" y="67"/>
                    <a:pt x="122" y="67"/>
                  </a:cubicBezTo>
                  <a:cubicBezTo>
                    <a:pt x="122" y="37"/>
                    <a:pt x="104" y="22"/>
                    <a:pt x="73" y="22"/>
                  </a:cubicBezTo>
                  <a:cubicBezTo>
                    <a:pt x="56" y="22"/>
                    <a:pt x="46" y="24"/>
                    <a:pt x="34" y="30"/>
                  </a:cubicBezTo>
                  <a:cubicBezTo>
                    <a:pt x="33" y="30"/>
                    <a:pt x="31" y="31"/>
                    <a:pt x="30" y="31"/>
                  </a:cubicBezTo>
                  <a:cubicBezTo>
                    <a:pt x="24" y="31"/>
                    <a:pt x="19" y="26"/>
                    <a:pt x="19" y="20"/>
                  </a:cubicBezTo>
                  <a:cubicBezTo>
                    <a:pt x="19" y="15"/>
                    <a:pt x="21" y="12"/>
                    <a:pt x="26" y="10"/>
                  </a:cubicBezTo>
                  <a:cubicBezTo>
                    <a:pt x="42" y="3"/>
                    <a:pt x="54" y="0"/>
                    <a:pt x="75" y="0"/>
                  </a:cubicBezTo>
                  <a:cubicBezTo>
                    <a:pt x="99" y="0"/>
                    <a:pt x="117" y="6"/>
                    <a:pt x="129" y="19"/>
                  </a:cubicBezTo>
                  <a:cubicBezTo>
                    <a:pt x="140" y="30"/>
                    <a:pt x="146" y="46"/>
                    <a:pt x="146" y="67"/>
                  </a:cubicBezTo>
                  <a:cubicBezTo>
                    <a:pt x="146" y="158"/>
                    <a:pt x="146" y="158"/>
                    <a:pt x="146" y="158"/>
                  </a:cubicBezTo>
                  <a:cubicBezTo>
                    <a:pt x="146" y="165"/>
                    <a:pt x="141" y="170"/>
                    <a:pt x="134" y="170"/>
                  </a:cubicBezTo>
                  <a:cubicBezTo>
                    <a:pt x="127" y="170"/>
                    <a:pt x="122" y="165"/>
                    <a:pt x="122" y="159"/>
                  </a:cubicBezTo>
                  <a:cubicBezTo>
                    <a:pt x="122" y="143"/>
                    <a:pt x="122" y="143"/>
                    <a:pt x="122" y="143"/>
                  </a:cubicBezTo>
                  <a:cubicBezTo>
                    <a:pt x="111" y="158"/>
                    <a:pt x="91" y="172"/>
                    <a:pt x="62" y="172"/>
                  </a:cubicBezTo>
                  <a:cubicBezTo>
                    <a:pt x="32" y="172"/>
                    <a:pt x="0" y="154"/>
                    <a:pt x="0" y="12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18" name="Freeform 10">
              <a:extLst>
                <a:ext uri="{FF2B5EF4-FFF2-40B4-BE49-F238E27FC236}">
                  <a16:creationId xmlns:a16="http://schemas.microsoft.com/office/drawing/2014/main" id="{1BE9558A-954A-44D3-846A-63CE6DDB4668}"/>
                </a:ext>
              </a:extLst>
            </p:cNvPr>
            <p:cNvSpPr>
              <a:spLocks/>
            </p:cNvSpPr>
            <p:nvPr userDrawn="1"/>
          </p:nvSpPr>
          <p:spPr bwMode="white">
            <a:xfrm>
              <a:off x="-84138" y="5622925"/>
              <a:ext cx="1635125" cy="682625"/>
            </a:xfrm>
            <a:custGeom>
              <a:avLst/>
              <a:gdLst>
                <a:gd name="T0" fmla="*/ 49 w 435"/>
                <a:gd name="T1" fmla="*/ 18 h 179"/>
                <a:gd name="T2" fmla="*/ 17 w 435"/>
                <a:gd name="T3" fmla="*/ 6 h 179"/>
                <a:gd name="T4" fmla="*/ 6 w 435"/>
                <a:gd name="T5" fmla="*/ 37 h 179"/>
                <a:gd name="T6" fmla="*/ 58 w 435"/>
                <a:gd name="T7" fmla="*/ 152 h 179"/>
                <a:gd name="T8" fmla="*/ 92 w 435"/>
                <a:gd name="T9" fmla="*/ 179 h 179"/>
                <a:gd name="T10" fmla="*/ 125 w 435"/>
                <a:gd name="T11" fmla="*/ 152 h 179"/>
                <a:gd name="T12" fmla="*/ 171 w 435"/>
                <a:gd name="T13" fmla="*/ 51 h 179"/>
                <a:gd name="T14" fmla="*/ 178 w 435"/>
                <a:gd name="T15" fmla="*/ 46 h 179"/>
                <a:gd name="T16" fmla="*/ 185 w 435"/>
                <a:gd name="T17" fmla="*/ 54 h 179"/>
                <a:gd name="T18" fmla="*/ 185 w 435"/>
                <a:gd name="T19" fmla="*/ 151 h 179"/>
                <a:gd name="T20" fmla="*/ 209 w 435"/>
                <a:gd name="T21" fmla="*/ 179 h 179"/>
                <a:gd name="T22" fmla="*/ 234 w 435"/>
                <a:gd name="T23" fmla="*/ 151 h 179"/>
                <a:gd name="T24" fmla="*/ 234 w 435"/>
                <a:gd name="T25" fmla="*/ 72 h 179"/>
                <a:gd name="T26" fmla="*/ 260 w 435"/>
                <a:gd name="T27" fmla="*/ 46 h 179"/>
                <a:gd name="T28" fmla="*/ 285 w 435"/>
                <a:gd name="T29" fmla="*/ 72 h 179"/>
                <a:gd name="T30" fmla="*/ 285 w 435"/>
                <a:gd name="T31" fmla="*/ 151 h 179"/>
                <a:gd name="T32" fmla="*/ 310 w 435"/>
                <a:gd name="T33" fmla="*/ 179 h 179"/>
                <a:gd name="T34" fmla="*/ 334 w 435"/>
                <a:gd name="T35" fmla="*/ 151 h 179"/>
                <a:gd name="T36" fmla="*/ 334 w 435"/>
                <a:gd name="T37" fmla="*/ 72 h 179"/>
                <a:gd name="T38" fmla="*/ 360 w 435"/>
                <a:gd name="T39" fmla="*/ 46 h 179"/>
                <a:gd name="T40" fmla="*/ 385 w 435"/>
                <a:gd name="T41" fmla="*/ 72 h 179"/>
                <a:gd name="T42" fmla="*/ 385 w 435"/>
                <a:gd name="T43" fmla="*/ 151 h 179"/>
                <a:gd name="T44" fmla="*/ 410 w 435"/>
                <a:gd name="T45" fmla="*/ 179 h 179"/>
                <a:gd name="T46" fmla="*/ 435 w 435"/>
                <a:gd name="T47" fmla="*/ 151 h 179"/>
                <a:gd name="T48" fmla="*/ 435 w 435"/>
                <a:gd name="T49" fmla="*/ 61 h 179"/>
                <a:gd name="T50" fmla="*/ 375 w 435"/>
                <a:gd name="T51" fmla="*/ 4 h 179"/>
                <a:gd name="T52" fmla="*/ 323 w 435"/>
                <a:gd name="T53" fmla="*/ 26 h 179"/>
                <a:gd name="T54" fmla="*/ 272 w 435"/>
                <a:gd name="T55" fmla="*/ 4 h 179"/>
                <a:gd name="T56" fmla="*/ 223 w 435"/>
                <a:gd name="T57" fmla="*/ 26 h 179"/>
                <a:gd name="T58" fmla="*/ 178 w 435"/>
                <a:gd name="T59" fmla="*/ 4 h 179"/>
                <a:gd name="T60" fmla="*/ 125 w 435"/>
                <a:gd name="T61" fmla="*/ 40 h 179"/>
                <a:gd name="T62" fmla="*/ 92 w 435"/>
                <a:gd name="T63" fmla="*/ 119 h 179"/>
                <a:gd name="T64" fmla="*/ 49 w 435"/>
                <a:gd name="T65" fmla="*/ 18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35" h="179">
                  <a:moveTo>
                    <a:pt x="49" y="18"/>
                  </a:moveTo>
                  <a:cubicBezTo>
                    <a:pt x="43" y="6"/>
                    <a:pt x="30" y="0"/>
                    <a:pt x="17" y="6"/>
                  </a:cubicBezTo>
                  <a:cubicBezTo>
                    <a:pt x="5" y="12"/>
                    <a:pt x="0" y="25"/>
                    <a:pt x="6" y="37"/>
                  </a:cubicBezTo>
                  <a:cubicBezTo>
                    <a:pt x="58" y="152"/>
                    <a:pt x="58" y="152"/>
                    <a:pt x="58" y="152"/>
                  </a:cubicBezTo>
                  <a:cubicBezTo>
                    <a:pt x="67" y="169"/>
                    <a:pt x="75" y="179"/>
                    <a:pt x="92" y="179"/>
                  </a:cubicBezTo>
                  <a:cubicBezTo>
                    <a:pt x="109" y="179"/>
                    <a:pt x="117" y="169"/>
                    <a:pt x="125" y="152"/>
                  </a:cubicBezTo>
                  <a:cubicBezTo>
                    <a:pt x="125" y="152"/>
                    <a:pt x="171" y="52"/>
                    <a:pt x="171" y="51"/>
                  </a:cubicBezTo>
                  <a:cubicBezTo>
                    <a:pt x="172" y="50"/>
                    <a:pt x="173" y="46"/>
                    <a:pt x="178" y="46"/>
                  </a:cubicBezTo>
                  <a:cubicBezTo>
                    <a:pt x="182" y="47"/>
                    <a:pt x="185" y="50"/>
                    <a:pt x="185" y="54"/>
                  </a:cubicBezTo>
                  <a:cubicBezTo>
                    <a:pt x="185" y="151"/>
                    <a:pt x="185" y="151"/>
                    <a:pt x="185" y="151"/>
                  </a:cubicBezTo>
                  <a:cubicBezTo>
                    <a:pt x="185" y="166"/>
                    <a:pt x="193" y="179"/>
                    <a:pt x="209" y="179"/>
                  </a:cubicBezTo>
                  <a:cubicBezTo>
                    <a:pt x="225" y="179"/>
                    <a:pt x="234" y="166"/>
                    <a:pt x="234" y="151"/>
                  </a:cubicBezTo>
                  <a:cubicBezTo>
                    <a:pt x="234" y="72"/>
                    <a:pt x="234" y="72"/>
                    <a:pt x="234" y="72"/>
                  </a:cubicBezTo>
                  <a:cubicBezTo>
                    <a:pt x="234" y="56"/>
                    <a:pt x="245" y="46"/>
                    <a:pt x="260" y="46"/>
                  </a:cubicBezTo>
                  <a:cubicBezTo>
                    <a:pt x="275" y="46"/>
                    <a:pt x="285" y="57"/>
                    <a:pt x="285" y="72"/>
                  </a:cubicBezTo>
                  <a:cubicBezTo>
                    <a:pt x="285" y="151"/>
                    <a:pt x="285" y="151"/>
                    <a:pt x="285" y="151"/>
                  </a:cubicBezTo>
                  <a:cubicBezTo>
                    <a:pt x="285" y="166"/>
                    <a:pt x="294" y="179"/>
                    <a:pt x="310" y="179"/>
                  </a:cubicBezTo>
                  <a:cubicBezTo>
                    <a:pt x="326" y="179"/>
                    <a:pt x="334" y="166"/>
                    <a:pt x="334" y="151"/>
                  </a:cubicBezTo>
                  <a:cubicBezTo>
                    <a:pt x="334" y="72"/>
                    <a:pt x="334" y="72"/>
                    <a:pt x="334" y="72"/>
                  </a:cubicBezTo>
                  <a:cubicBezTo>
                    <a:pt x="334" y="56"/>
                    <a:pt x="345" y="46"/>
                    <a:pt x="360" y="46"/>
                  </a:cubicBezTo>
                  <a:cubicBezTo>
                    <a:pt x="375" y="46"/>
                    <a:pt x="385" y="57"/>
                    <a:pt x="385" y="72"/>
                  </a:cubicBezTo>
                  <a:cubicBezTo>
                    <a:pt x="385" y="151"/>
                    <a:pt x="385" y="151"/>
                    <a:pt x="385" y="151"/>
                  </a:cubicBezTo>
                  <a:cubicBezTo>
                    <a:pt x="385" y="166"/>
                    <a:pt x="394" y="179"/>
                    <a:pt x="410" y="179"/>
                  </a:cubicBezTo>
                  <a:cubicBezTo>
                    <a:pt x="426" y="179"/>
                    <a:pt x="435" y="166"/>
                    <a:pt x="435" y="151"/>
                  </a:cubicBezTo>
                  <a:cubicBezTo>
                    <a:pt x="435" y="61"/>
                    <a:pt x="435" y="61"/>
                    <a:pt x="435" y="61"/>
                  </a:cubicBezTo>
                  <a:cubicBezTo>
                    <a:pt x="435" y="27"/>
                    <a:pt x="408" y="4"/>
                    <a:pt x="375" y="4"/>
                  </a:cubicBezTo>
                  <a:cubicBezTo>
                    <a:pt x="343" y="4"/>
                    <a:pt x="323" y="26"/>
                    <a:pt x="323" y="26"/>
                  </a:cubicBezTo>
                  <a:cubicBezTo>
                    <a:pt x="312" y="12"/>
                    <a:pt x="297" y="4"/>
                    <a:pt x="272" y="4"/>
                  </a:cubicBezTo>
                  <a:cubicBezTo>
                    <a:pt x="246" y="4"/>
                    <a:pt x="223" y="26"/>
                    <a:pt x="223" y="26"/>
                  </a:cubicBezTo>
                  <a:cubicBezTo>
                    <a:pt x="212" y="12"/>
                    <a:pt x="194" y="4"/>
                    <a:pt x="178" y="4"/>
                  </a:cubicBezTo>
                  <a:cubicBezTo>
                    <a:pt x="155" y="4"/>
                    <a:pt x="136" y="14"/>
                    <a:pt x="125" y="40"/>
                  </a:cubicBezTo>
                  <a:cubicBezTo>
                    <a:pt x="92" y="119"/>
                    <a:pt x="92" y="119"/>
                    <a:pt x="92" y="119"/>
                  </a:cubicBezTo>
                  <a:lnTo>
                    <a:pt x="49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19" name="Freeform 11">
              <a:extLst>
                <a:ext uri="{FF2B5EF4-FFF2-40B4-BE49-F238E27FC236}">
                  <a16:creationId xmlns:a16="http://schemas.microsoft.com/office/drawing/2014/main" id="{582C93C0-E583-4CCD-BC27-D50F826D3444}"/>
                </a:ext>
              </a:extLst>
            </p:cNvPr>
            <p:cNvSpPr>
              <a:spLocks noEditPoints="1"/>
            </p:cNvSpPr>
            <p:nvPr userDrawn="1"/>
          </p:nvSpPr>
          <p:spPr bwMode="white">
            <a:xfrm>
              <a:off x="4097338" y="5649913"/>
              <a:ext cx="149225" cy="157163"/>
            </a:xfrm>
            <a:custGeom>
              <a:avLst/>
              <a:gdLst>
                <a:gd name="T0" fmla="*/ 37 w 40"/>
                <a:gd name="T1" fmla="*/ 20 h 41"/>
                <a:gd name="T2" fmla="*/ 37 w 40"/>
                <a:gd name="T3" fmla="*/ 20 h 41"/>
                <a:gd name="T4" fmla="*/ 20 w 40"/>
                <a:gd name="T5" fmla="*/ 4 h 41"/>
                <a:gd name="T6" fmla="*/ 3 w 40"/>
                <a:gd name="T7" fmla="*/ 20 h 41"/>
                <a:gd name="T8" fmla="*/ 3 w 40"/>
                <a:gd name="T9" fmla="*/ 21 h 41"/>
                <a:gd name="T10" fmla="*/ 20 w 40"/>
                <a:gd name="T11" fmla="*/ 37 h 41"/>
                <a:gd name="T12" fmla="*/ 37 w 40"/>
                <a:gd name="T13" fmla="*/ 20 h 41"/>
                <a:gd name="T14" fmla="*/ 0 w 40"/>
                <a:gd name="T15" fmla="*/ 21 h 41"/>
                <a:gd name="T16" fmla="*/ 0 w 40"/>
                <a:gd name="T17" fmla="*/ 20 h 41"/>
                <a:gd name="T18" fmla="*/ 20 w 40"/>
                <a:gd name="T19" fmla="*/ 0 h 41"/>
                <a:gd name="T20" fmla="*/ 40 w 40"/>
                <a:gd name="T21" fmla="*/ 20 h 41"/>
                <a:gd name="T22" fmla="*/ 40 w 40"/>
                <a:gd name="T23" fmla="*/ 20 h 41"/>
                <a:gd name="T24" fmla="*/ 20 w 40"/>
                <a:gd name="T25" fmla="*/ 41 h 41"/>
                <a:gd name="T26" fmla="*/ 0 w 40"/>
                <a:gd name="T27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41">
                  <a:moveTo>
                    <a:pt x="37" y="20"/>
                  </a:moveTo>
                  <a:cubicBezTo>
                    <a:pt x="37" y="20"/>
                    <a:pt x="37" y="20"/>
                    <a:pt x="37" y="20"/>
                  </a:cubicBezTo>
                  <a:cubicBezTo>
                    <a:pt x="37" y="11"/>
                    <a:pt x="29" y="4"/>
                    <a:pt x="20" y="4"/>
                  </a:cubicBezTo>
                  <a:cubicBezTo>
                    <a:pt x="11" y="4"/>
                    <a:pt x="3" y="11"/>
                    <a:pt x="3" y="20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30"/>
                    <a:pt x="11" y="37"/>
                    <a:pt x="20" y="37"/>
                  </a:cubicBezTo>
                  <a:cubicBezTo>
                    <a:pt x="29" y="37"/>
                    <a:pt x="37" y="30"/>
                    <a:pt x="37" y="20"/>
                  </a:cubicBezTo>
                  <a:moveTo>
                    <a:pt x="0" y="21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32"/>
                    <a:pt x="31" y="41"/>
                    <a:pt x="20" y="41"/>
                  </a:cubicBezTo>
                  <a:cubicBezTo>
                    <a:pt x="8" y="41"/>
                    <a:pt x="0" y="32"/>
                    <a:pt x="0" y="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20" name="Freeform 12">
              <a:extLst>
                <a:ext uri="{FF2B5EF4-FFF2-40B4-BE49-F238E27FC236}">
                  <a16:creationId xmlns:a16="http://schemas.microsoft.com/office/drawing/2014/main" id="{7ED794B3-88A6-4B48-B758-7FE0C24C9B3D}"/>
                </a:ext>
              </a:extLst>
            </p:cNvPr>
            <p:cNvSpPr>
              <a:spLocks noEditPoints="1"/>
            </p:cNvSpPr>
            <p:nvPr userDrawn="1"/>
          </p:nvSpPr>
          <p:spPr bwMode="white">
            <a:xfrm>
              <a:off x="4141788" y="5688013"/>
              <a:ext cx="63500" cy="76200"/>
            </a:xfrm>
            <a:custGeom>
              <a:avLst/>
              <a:gdLst>
                <a:gd name="T0" fmla="*/ 9 w 17"/>
                <a:gd name="T1" fmla="*/ 10 h 20"/>
                <a:gd name="T2" fmla="*/ 12 w 17"/>
                <a:gd name="T3" fmla="*/ 7 h 20"/>
                <a:gd name="T4" fmla="*/ 12 w 17"/>
                <a:gd name="T5" fmla="*/ 7 h 20"/>
                <a:gd name="T6" fmla="*/ 9 w 17"/>
                <a:gd name="T7" fmla="*/ 4 h 20"/>
                <a:gd name="T8" fmla="*/ 5 w 17"/>
                <a:gd name="T9" fmla="*/ 4 h 20"/>
                <a:gd name="T10" fmla="*/ 5 w 17"/>
                <a:gd name="T11" fmla="*/ 10 h 20"/>
                <a:gd name="T12" fmla="*/ 9 w 17"/>
                <a:gd name="T13" fmla="*/ 10 h 20"/>
                <a:gd name="T14" fmla="*/ 0 w 17"/>
                <a:gd name="T15" fmla="*/ 2 h 20"/>
                <a:gd name="T16" fmla="*/ 2 w 17"/>
                <a:gd name="T17" fmla="*/ 0 h 20"/>
                <a:gd name="T18" fmla="*/ 9 w 17"/>
                <a:gd name="T19" fmla="*/ 0 h 20"/>
                <a:gd name="T20" fmla="*/ 15 w 17"/>
                <a:gd name="T21" fmla="*/ 2 h 20"/>
                <a:gd name="T22" fmla="*/ 17 w 17"/>
                <a:gd name="T23" fmla="*/ 7 h 20"/>
                <a:gd name="T24" fmla="*/ 17 w 17"/>
                <a:gd name="T25" fmla="*/ 7 h 20"/>
                <a:gd name="T26" fmla="*/ 13 w 17"/>
                <a:gd name="T27" fmla="*/ 13 h 20"/>
                <a:gd name="T28" fmla="*/ 16 w 17"/>
                <a:gd name="T29" fmla="*/ 17 h 20"/>
                <a:gd name="T30" fmla="*/ 16 w 17"/>
                <a:gd name="T31" fmla="*/ 18 h 20"/>
                <a:gd name="T32" fmla="*/ 14 w 17"/>
                <a:gd name="T33" fmla="*/ 20 h 20"/>
                <a:gd name="T34" fmla="*/ 12 w 17"/>
                <a:gd name="T35" fmla="*/ 19 h 20"/>
                <a:gd name="T36" fmla="*/ 8 w 17"/>
                <a:gd name="T37" fmla="*/ 14 h 20"/>
                <a:gd name="T38" fmla="*/ 5 w 17"/>
                <a:gd name="T39" fmla="*/ 14 h 20"/>
                <a:gd name="T40" fmla="*/ 5 w 17"/>
                <a:gd name="T41" fmla="*/ 18 h 20"/>
                <a:gd name="T42" fmla="*/ 2 w 17"/>
                <a:gd name="T43" fmla="*/ 20 h 20"/>
                <a:gd name="T44" fmla="*/ 0 w 17"/>
                <a:gd name="T45" fmla="*/ 18 h 20"/>
                <a:gd name="T46" fmla="*/ 0 w 17"/>
                <a:gd name="T47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" h="20">
                  <a:moveTo>
                    <a:pt x="9" y="10"/>
                  </a:moveTo>
                  <a:cubicBezTo>
                    <a:pt x="11" y="10"/>
                    <a:pt x="12" y="9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5"/>
                    <a:pt x="11" y="4"/>
                    <a:pt x="9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10"/>
                    <a:pt x="5" y="10"/>
                    <a:pt x="5" y="10"/>
                  </a:cubicBezTo>
                  <a:lnTo>
                    <a:pt x="9" y="10"/>
                  </a:lnTo>
                  <a:close/>
                  <a:moveTo>
                    <a:pt x="0" y="2"/>
                  </a:moveTo>
                  <a:cubicBezTo>
                    <a:pt x="0" y="1"/>
                    <a:pt x="1" y="0"/>
                    <a:pt x="2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4" y="1"/>
                    <a:pt x="15" y="2"/>
                  </a:cubicBezTo>
                  <a:cubicBezTo>
                    <a:pt x="16" y="3"/>
                    <a:pt x="17" y="5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10"/>
                    <a:pt x="15" y="12"/>
                    <a:pt x="13" y="13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8"/>
                    <a:pt x="16" y="18"/>
                  </a:cubicBezTo>
                  <a:cubicBezTo>
                    <a:pt x="16" y="19"/>
                    <a:pt x="15" y="20"/>
                    <a:pt x="14" y="20"/>
                  </a:cubicBezTo>
                  <a:cubicBezTo>
                    <a:pt x="13" y="20"/>
                    <a:pt x="13" y="20"/>
                    <a:pt x="12" y="19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9"/>
                    <a:pt x="4" y="20"/>
                    <a:pt x="2" y="20"/>
                  </a:cubicBezTo>
                  <a:cubicBezTo>
                    <a:pt x="1" y="20"/>
                    <a:pt x="0" y="19"/>
                    <a:pt x="0" y="18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55DB13E0-057F-4E9B-A508-8BCFFDA69B67}"/>
              </a:ext>
            </a:extLst>
          </p:cNvPr>
          <p:cNvSpPr txBox="1"/>
          <p:nvPr userDrawn="1"/>
        </p:nvSpPr>
        <p:spPr bwMode="white">
          <a:xfrm>
            <a:off x="11490941" y="6388099"/>
            <a:ext cx="437990" cy="3651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r">
              <a:lnSpc>
                <a:spcPct val="90000"/>
              </a:lnSpc>
            </a:pPr>
            <a:fld id="{7A51DB15-7364-4F0B-A3A0-1309F8830053}" type="slidenum">
              <a:rPr lang="en-US" sz="800" b="0" i="0" smtClean="0">
                <a:solidFill>
                  <a:schemeClr val="bg1"/>
                </a:solidFill>
                <a:latin typeface="Calibri" panose="020F0502020204030204" pitchFamily="34" charset="0"/>
              </a:rPr>
              <a:pPr algn="r">
                <a:lnSpc>
                  <a:spcPct val="90000"/>
                </a:lnSpc>
              </a:pPr>
              <a:t>‹#›</a:t>
            </a:fld>
            <a:endParaRPr lang="en-US" b="0" i="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0F92D229-820A-4AB4-9D2F-2D79D4C104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223470"/>
            <a:ext cx="6094413" cy="1034129"/>
          </a:xfrm>
          <a:solidFill>
            <a:schemeClr val="bg1">
              <a:alpha val="90000"/>
            </a:schemeClr>
          </a:solidFill>
        </p:spPr>
        <p:txBody>
          <a:bodyPr wrap="square" lIns="576072" tIns="182880" rIns="457200" bIns="457200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4" name="Subtitle 2">
            <a:extLst>
              <a:ext uri="{FF2B5EF4-FFF2-40B4-BE49-F238E27FC236}">
                <a16:creationId xmlns:a16="http://schemas.microsoft.com/office/drawing/2014/main" id="{D53201EE-D22D-4F4C-BC22-0B071A05CDE1}"/>
              </a:ext>
            </a:extLst>
          </p:cNvPr>
          <p:cNvSpPr>
            <a:spLocks noGrp="1"/>
          </p:cNvSpPr>
          <p:nvPr>
            <p:ph type="subTitle" idx="10"/>
          </p:nvPr>
        </p:nvSpPr>
        <p:spPr>
          <a:xfrm>
            <a:off x="592867" y="811830"/>
            <a:ext cx="5361244" cy="247743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 b="0" i="0">
                <a:solidFill>
                  <a:schemeClr val="accent4"/>
                </a:solidFill>
                <a:latin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F322F76-245F-4F96-A66A-51CFFDFD55B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600200"/>
            <a:ext cx="6094413" cy="4572000"/>
          </a:xfrm>
          <a:gradFill>
            <a:gsLst>
              <a:gs pos="0">
                <a:schemeClr val="accent6">
                  <a:alpha val="90000"/>
                </a:schemeClr>
              </a:gs>
              <a:gs pos="98000">
                <a:schemeClr val="accent6"/>
              </a:gs>
              <a:gs pos="98000">
                <a:schemeClr val="accent5"/>
              </a:gs>
              <a:gs pos="100000">
                <a:schemeClr val="accent5"/>
              </a:gs>
            </a:gsLst>
            <a:lin ang="5400000" scaled="1"/>
          </a:gradFill>
        </p:spPr>
        <p:txBody>
          <a:bodyPr lIns="594360" tIns="457200" rIns="457200" bIns="457200"/>
          <a:lstStyle>
            <a:lvl1pP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  <a:lvl6pPr>
              <a:buClrTx/>
              <a:defRPr>
                <a:solidFill>
                  <a:schemeClr val="bg1"/>
                </a:solidFill>
              </a:defRPr>
            </a:lvl6pPr>
            <a:lvl7pPr marL="457200" indent="-173038">
              <a:buClrTx/>
              <a:defRPr>
                <a:solidFill>
                  <a:schemeClr val="bg1"/>
                </a:solidFill>
              </a:defRPr>
            </a:lvl7pPr>
            <a:lvl8pPr>
              <a:buClrTx/>
              <a:defRPr>
                <a:solidFill>
                  <a:schemeClr val="bg1"/>
                </a:solidFill>
              </a:defRPr>
            </a:lvl8pPr>
            <a:lvl9pPr>
              <a:buClrTx/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r>
              <a:rPr lang="en-US"/>
              <a:t>Sixth level</a:t>
            </a:r>
          </a:p>
          <a:p>
            <a:pPr lvl="6"/>
            <a:r>
              <a:rPr lang="en-US"/>
              <a:t> Seventh level</a:t>
            </a:r>
          </a:p>
          <a:p>
            <a:pPr lvl="7"/>
            <a:r>
              <a:rPr lang="en-US"/>
              <a:t>Eighth level</a:t>
            </a:r>
          </a:p>
          <a:p>
            <a:pPr lvl="8"/>
            <a:r>
              <a:rPr lang="en-US"/>
              <a:t>Ninth level</a:t>
            </a:r>
          </a:p>
          <a:p>
            <a:pPr lvl="5"/>
            <a:endParaRPr lang="en-US"/>
          </a:p>
          <a:p>
            <a:pPr lvl="5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7007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lt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79809" y="412751"/>
            <a:ext cx="11001004" cy="381000"/>
          </a:xfrm>
          <a:prstGeom prst="rect">
            <a:avLst/>
          </a:prstGeom>
        </p:spPr>
        <p:txBody>
          <a:bodyPr vert="horz" wrap="none" lIns="0" tIns="0" rIns="0" bIns="0" rtlCol="0" anchor="b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441" y="1600203"/>
            <a:ext cx="10969943" cy="458046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Eighth level</a:t>
            </a:r>
          </a:p>
          <a:p>
            <a:pPr lvl="8"/>
            <a:r>
              <a:rPr lang="en-US" dirty="0"/>
              <a:t>Ninth level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A10A873-392A-4A19-8C2B-DD9BE8754574}"/>
              </a:ext>
            </a:extLst>
          </p:cNvPr>
          <p:cNvSpPr/>
          <p:nvPr userDrawn="1"/>
        </p:nvSpPr>
        <p:spPr bwMode="ltGray">
          <a:xfrm>
            <a:off x="-3443" y="6766560"/>
            <a:ext cx="12192265" cy="91440"/>
          </a:xfrm>
          <a:prstGeom prst="rect">
            <a:avLst/>
          </a:prstGeom>
          <a:gradFill flip="none" rotWithShape="1">
            <a:gsLst>
              <a:gs pos="0">
                <a:srgbClr val="AADB1E"/>
              </a:gs>
              <a:gs pos="25000">
                <a:schemeClr val="accent4"/>
              </a:gs>
              <a:gs pos="100000">
                <a:srgbClr val="003D79"/>
              </a:gs>
              <a:gs pos="50000">
                <a:schemeClr val="accent1"/>
              </a:gs>
              <a:gs pos="75000">
                <a:schemeClr val="accent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0" i="0" dirty="0">
              <a:latin typeface="Calibri" panose="020F0502020204030204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EC1D3E06-3BD4-444D-80CC-06D1EF0FE80E}"/>
              </a:ext>
            </a:extLst>
          </p:cNvPr>
          <p:cNvGrpSpPr/>
          <p:nvPr userDrawn="1"/>
        </p:nvGrpSpPr>
        <p:grpSpPr bwMode="black">
          <a:xfrm>
            <a:off x="617878" y="6446044"/>
            <a:ext cx="1099793" cy="173355"/>
            <a:chOff x="-84138" y="5622925"/>
            <a:chExt cx="4330701" cy="682626"/>
          </a:xfrm>
        </p:grpSpPr>
        <p:sp>
          <p:nvSpPr>
            <p:cNvPr id="20" name="Freeform 6">
              <a:extLst>
                <a:ext uri="{FF2B5EF4-FFF2-40B4-BE49-F238E27FC236}">
                  <a16:creationId xmlns:a16="http://schemas.microsoft.com/office/drawing/2014/main" id="{B65990C3-6A4D-4AAF-8BC8-286DA7478543}"/>
                </a:ext>
              </a:extLst>
            </p:cNvPr>
            <p:cNvSpPr>
              <a:spLocks/>
            </p:cNvSpPr>
            <p:nvPr userDrawn="1"/>
          </p:nvSpPr>
          <p:spPr bwMode="black">
            <a:xfrm>
              <a:off x="1589088" y="5649913"/>
              <a:ext cx="914400" cy="647700"/>
            </a:xfrm>
            <a:custGeom>
              <a:avLst/>
              <a:gdLst>
                <a:gd name="T0" fmla="*/ 52 w 243"/>
                <a:gd name="T1" fmla="*/ 159 h 170"/>
                <a:gd name="T2" fmla="*/ 2 w 243"/>
                <a:gd name="T3" fmla="*/ 19 h 170"/>
                <a:gd name="T4" fmla="*/ 0 w 243"/>
                <a:gd name="T5" fmla="*/ 12 h 170"/>
                <a:gd name="T6" fmla="*/ 13 w 243"/>
                <a:gd name="T7" fmla="*/ 0 h 170"/>
                <a:gd name="T8" fmla="*/ 25 w 243"/>
                <a:gd name="T9" fmla="*/ 11 h 170"/>
                <a:gd name="T10" fmla="*/ 67 w 243"/>
                <a:gd name="T11" fmla="*/ 131 h 170"/>
                <a:gd name="T12" fmla="*/ 109 w 243"/>
                <a:gd name="T13" fmla="*/ 10 h 170"/>
                <a:gd name="T14" fmla="*/ 121 w 243"/>
                <a:gd name="T15" fmla="*/ 0 h 170"/>
                <a:gd name="T16" fmla="*/ 122 w 243"/>
                <a:gd name="T17" fmla="*/ 0 h 170"/>
                <a:gd name="T18" fmla="*/ 135 w 243"/>
                <a:gd name="T19" fmla="*/ 10 h 170"/>
                <a:gd name="T20" fmla="*/ 177 w 243"/>
                <a:gd name="T21" fmla="*/ 131 h 170"/>
                <a:gd name="T22" fmla="*/ 219 w 243"/>
                <a:gd name="T23" fmla="*/ 10 h 170"/>
                <a:gd name="T24" fmla="*/ 231 w 243"/>
                <a:gd name="T25" fmla="*/ 0 h 170"/>
                <a:gd name="T26" fmla="*/ 243 w 243"/>
                <a:gd name="T27" fmla="*/ 12 h 170"/>
                <a:gd name="T28" fmla="*/ 241 w 243"/>
                <a:gd name="T29" fmla="*/ 19 h 170"/>
                <a:gd name="T30" fmla="*/ 191 w 243"/>
                <a:gd name="T31" fmla="*/ 159 h 170"/>
                <a:gd name="T32" fmla="*/ 177 w 243"/>
                <a:gd name="T33" fmla="*/ 170 h 170"/>
                <a:gd name="T34" fmla="*/ 176 w 243"/>
                <a:gd name="T35" fmla="*/ 170 h 170"/>
                <a:gd name="T36" fmla="*/ 163 w 243"/>
                <a:gd name="T37" fmla="*/ 159 h 170"/>
                <a:gd name="T38" fmla="*/ 122 w 243"/>
                <a:gd name="T39" fmla="*/ 40 h 170"/>
                <a:gd name="T40" fmla="*/ 80 w 243"/>
                <a:gd name="T41" fmla="*/ 159 h 170"/>
                <a:gd name="T42" fmla="*/ 66 w 243"/>
                <a:gd name="T43" fmla="*/ 170 h 170"/>
                <a:gd name="T44" fmla="*/ 66 w 243"/>
                <a:gd name="T45" fmla="*/ 170 h 170"/>
                <a:gd name="T46" fmla="*/ 52 w 243"/>
                <a:gd name="T47" fmla="*/ 15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43" h="170">
                  <a:moveTo>
                    <a:pt x="52" y="159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1" y="17"/>
                    <a:pt x="0" y="14"/>
                    <a:pt x="0" y="12"/>
                  </a:cubicBezTo>
                  <a:cubicBezTo>
                    <a:pt x="0" y="6"/>
                    <a:pt x="5" y="0"/>
                    <a:pt x="13" y="0"/>
                  </a:cubicBezTo>
                  <a:cubicBezTo>
                    <a:pt x="19" y="0"/>
                    <a:pt x="23" y="4"/>
                    <a:pt x="25" y="11"/>
                  </a:cubicBezTo>
                  <a:cubicBezTo>
                    <a:pt x="67" y="131"/>
                    <a:pt x="67" y="131"/>
                    <a:pt x="67" y="131"/>
                  </a:cubicBezTo>
                  <a:cubicBezTo>
                    <a:pt x="109" y="10"/>
                    <a:pt x="109" y="10"/>
                    <a:pt x="109" y="10"/>
                  </a:cubicBezTo>
                  <a:cubicBezTo>
                    <a:pt x="111" y="4"/>
                    <a:pt x="114" y="0"/>
                    <a:pt x="121" y="0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29" y="0"/>
                    <a:pt x="133" y="4"/>
                    <a:pt x="135" y="10"/>
                  </a:cubicBezTo>
                  <a:cubicBezTo>
                    <a:pt x="177" y="131"/>
                    <a:pt x="177" y="131"/>
                    <a:pt x="177" y="131"/>
                  </a:cubicBezTo>
                  <a:cubicBezTo>
                    <a:pt x="219" y="10"/>
                    <a:pt x="219" y="10"/>
                    <a:pt x="219" y="10"/>
                  </a:cubicBezTo>
                  <a:cubicBezTo>
                    <a:pt x="221" y="5"/>
                    <a:pt x="224" y="0"/>
                    <a:pt x="231" y="0"/>
                  </a:cubicBezTo>
                  <a:cubicBezTo>
                    <a:pt x="238" y="0"/>
                    <a:pt x="243" y="6"/>
                    <a:pt x="243" y="12"/>
                  </a:cubicBezTo>
                  <a:cubicBezTo>
                    <a:pt x="243" y="14"/>
                    <a:pt x="242" y="17"/>
                    <a:pt x="241" y="19"/>
                  </a:cubicBezTo>
                  <a:cubicBezTo>
                    <a:pt x="191" y="159"/>
                    <a:pt x="191" y="159"/>
                    <a:pt x="191" y="159"/>
                  </a:cubicBezTo>
                  <a:cubicBezTo>
                    <a:pt x="188" y="166"/>
                    <a:pt x="183" y="170"/>
                    <a:pt x="177" y="170"/>
                  </a:cubicBezTo>
                  <a:cubicBezTo>
                    <a:pt x="176" y="170"/>
                    <a:pt x="176" y="170"/>
                    <a:pt x="176" y="170"/>
                  </a:cubicBezTo>
                  <a:cubicBezTo>
                    <a:pt x="170" y="170"/>
                    <a:pt x="165" y="166"/>
                    <a:pt x="163" y="159"/>
                  </a:cubicBezTo>
                  <a:cubicBezTo>
                    <a:pt x="122" y="40"/>
                    <a:pt x="122" y="40"/>
                    <a:pt x="122" y="40"/>
                  </a:cubicBezTo>
                  <a:cubicBezTo>
                    <a:pt x="80" y="159"/>
                    <a:pt x="80" y="159"/>
                    <a:pt x="80" y="159"/>
                  </a:cubicBezTo>
                  <a:cubicBezTo>
                    <a:pt x="78" y="166"/>
                    <a:pt x="73" y="170"/>
                    <a:pt x="66" y="170"/>
                  </a:cubicBezTo>
                  <a:cubicBezTo>
                    <a:pt x="66" y="170"/>
                    <a:pt x="66" y="170"/>
                    <a:pt x="66" y="170"/>
                  </a:cubicBezTo>
                  <a:cubicBezTo>
                    <a:pt x="60" y="170"/>
                    <a:pt x="55" y="166"/>
                    <a:pt x="52" y="159"/>
                  </a:cubicBezTo>
                </a:path>
              </a:pathLst>
            </a:custGeom>
            <a:solidFill>
              <a:srgbClr val="71707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21" name="Freeform 7">
              <a:extLst>
                <a:ext uri="{FF2B5EF4-FFF2-40B4-BE49-F238E27FC236}">
                  <a16:creationId xmlns:a16="http://schemas.microsoft.com/office/drawing/2014/main" id="{1BB1B930-0B72-49D9-807B-10C096968E56}"/>
                </a:ext>
              </a:extLst>
            </p:cNvPr>
            <p:cNvSpPr>
              <a:spLocks/>
            </p:cNvSpPr>
            <p:nvPr userDrawn="1"/>
          </p:nvSpPr>
          <p:spPr bwMode="black">
            <a:xfrm>
              <a:off x="3163888" y="5649913"/>
              <a:ext cx="354013" cy="647700"/>
            </a:xfrm>
            <a:custGeom>
              <a:avLst/>
              <a:gdLst>
                <a:gd name="T0" fmla="*/ 0 w 94"/>
                <a:gd name="T1" fmla="*/ 13 h 170"/>
                <a:gd name="T2" fmla="*/ 12 w 94"/>
                <a:gd name="T3" fmla="*/ 0 h 170"/>
                <a:gd name="T4" fmla="*/ 24 w 94"/>
                <a:gd name="T5" fmla="*/ 13 h 170"/>
                <a:gd name="T6" fmla="*/ 24 w 94"/>
                <a:gd name="T7" fmla="*/ 41 h 170"/>
                <a:gd name="T8" fmla="*/ 82 w 94"/>
                <a:gd name="T9" fmla="*/ 0 h 170"/>
                <a:gd name="T10" fmla="*/ 94 w 94"/>
                <a:gd name="T11" fmla="*/ 13 h 170"/>
                <a:gd name="T12" fmla="*/ 83 w 94"/>
                <a:gd name="T13" fmla="*/ 25 h 170"/>
                <a:gd name="T14" fmla="*/ 24 w 94"/>
                <a:gd name="T15" fmla="*/ 101 h 170"/>
                <a:gd name="T16" fmla="*/ 24 w 94"/>
                <a:gd name="T17" fmla="*/ 157 h 170"/>
                <a:gd name="T18" fmla="*/ 12 w 94"/>
                <a:gd name="T19" fmla="*/ 170 h 170"/>
                <a:gd name="T20" fmla="*/ 0 w 94"/>
                <a:gd name="T21" fmla="*/ 157 h 170"/>
                <a:gd name="T22" fmla="*/ 0 w 94"/>
                <a:gd name="T23" fmla="*/ 13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4" h="170">
                  <a:moveTo>
                    <a:pt x="0" y="13"/>
                  </a:moveTo>
                  <a:cubicBezTo>
                    <a:pt x="0" y="6"/>
                    <a:pt x="5" y="0"/>
                    <a:pt x="12" y="0"/>
                  </a:cubicBezTo>
                  <a:cubicBezTo>
                    <a:pt x="19" y="0"/>
                    <a:pt x="24" y="5"/>
                    <a:pt x="24" y="13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37" y="13"/>
                    <a:pt x="64" y="0"/>
                    <a:pt x="82" y="0"/>
                  </a:cubicBezTo>
                  <a:cubicBezTo>
                    <a:pt x="89" y="0"/>
                    <a:pt x="94" y="6"/>
                    <a:pt x="94" y="13"/>
                  </a:cubicBezTo>
                  <a:cubicBezTo>
                    <a:pt x="94" y="20"/>
                    <a:pt x="89" y="24"/>
                    <a:pt x="83" y="25"/>
                  </a:cubicBezTo>
                  <a:cubicBezTo>
                    <a:pt x="51" y="29"/>
                    <a:pt x="24" y="53"/>
                    <a:pt x="24" y="101"/>
                  </a:cubicBezTo>
                  <a:cubicBezTo>
                    <a:pt x="24" y="157"/>
                    <a:pt x="24" y="157"/>
                    <a:pt x="24" y="157"/>
                  </a:cubicBezTo>
                  <a:cubicBezTo>
                    <a:pt x="24" y="164"/>
                    <a:pt x="19" y="170"/>
                    <a:pt x="12" y="170"/>
                  </a:cubicBezTo>
                  <a:cubicBezTo>
                    <a:pt x="5" y="170"/>
                    <a:pt x="0" y="164"/>
                    <a:pt x="0" y="157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rgbClr val="71707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22" name="Freeform 8">
              <a:extLst>
                <a:ext uri="{FF2B5EF4-FFF2-40B4-BE49-F238E27FC236}">
                  <a16:creationId xmlns:a16="http://schemas.microsoft.com/office/drawing/2014/main" id="{5E1DF962-E59C-4F9C-B967-2BC43B7C3DC4}"/>
                </a:ext>
              </a:extLst>
            </p:cNvPr>
            <p:cNvSpPr>
              <a:spLocks noEditPoints="1"/>
            </p:cNvSpPr>
            <p:nvPr userDrawn="1"/>
          </p:nvSpPr>
          <p:spPr bwMode="black">
            <a:xfrm>
              <a:off x="3509963" y="5649913"/>
              <a:ext cx="579438" cy="655638"/>
            </a:xfrm>
            <a:custGeom>
              <a:avLst/>
              <a:gdLst>
                <a:gd name="T0" fmla="*/ 129 w 154"/>
                <a:gd name="T1" fmla="*/ 76 h 172"/>
                <a:gd name="T2" fmla="*/ 77 w 154"/>
                <a:gd name="T3" fmla="*/ 21 h 172"/>
                <a:gd name="T4" fmla="*/ 25 w 154"/>
                <a:gd name="T5" fmla="*/ 76 h 172"/>
                <a:gd name="T6" fmla="*/ 129 w 154"/>
                <a:gd name="T7" fmla="*/ 76 h 172"/>
                <a:gd name="T8" fmla="*/ 81 w 154"/>
                <a:gd name="T9" fmla="*/ 172 h 172"/>
                <a:gd name="T10" fmla="*/ 0 w 154"/>
                <a:gd name="T11" fmla="*/ 86 h 172"/>
                <a:gd name="T12" fmla="*/ 0 w 154"/>
                <a:gd name="T13" fmla="*/ 85 h 172"/>
                <a:gd name="T14" fmla="*/ 78 w 154"/>
                <a:gd name="T15" fmla="*/ 0 h 172"/>
                <a:gd name="T16" fmla="*/ 154 w 154"/>
                <a:gd name="T17" fmla="*/ 83 h 172"/>
                <a:gd name="T18" fmla="*/ 142 w 154"/>
                <a:gd name="T19" fmla="*/ 95 h 172"/>
                <a:gd name="T20" fmla="*/ 25 w 154"/>
                <a:gd name="T21" fmla="*/ 95 h 172"/>
                <a:gd name="T22" fmla="*/ 82 w 154"/>
                <a:gd name="T23" fmla="*/ 150 h 172"/>
                <a:gd name="T24" fmla="*/ 129 w 154"/>
                <a:gd name="T25" fmla="*/ 131 h 172"/>
                <a:gd name="T26" fmla="*/ 136 w 154"/>
                <a:gd name="T27" fmla="*/ 128 h 172"/>
                <a:gd name="T28" fmla="*/ 146 w 154"/>
                <a:gd name="T29" fmla="*/ 139 h 172"/>
                <a:gd name="T30" fmla="*/ 142 w 154"/>
                <a:gd name="T31" fmla="*/ 147 h 172"/>
                <a:gd name="T32" fmla="*/ 81 w 154"/>
                <a:gd name="T33" fmla="*/ 17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4" h="172">
                  <a:moveTo>
                    <a:pt x="129" y="76"/>
                  </a:moveTo>
                  <a:cubicBezTo>
                    <a:pt x="127" y="47"/>
                    <a:pt x="110" y="21"/>
                    <a:pt x="77" y="21"/>
                  </a:cubicBezTo>
                  <a:cubicBezTo>
                    <a:pt x="49" y="21"/>
                    <a:pt x="28" y="44"/>
                    <a:pt x="25" y="76"/>
                  </a:cubicBezTo>
                  <a:lnTo>
                    <a:pt x="129" y="76"/>
                  </a:lnTo>
                  <a:close/>
                  <a:moveTo>
                    <a:pt x="81" y="172"/>
                  </a:moveTo>
                  <a:cubicBezTo>
                    <a:pt x="36" y="172"/>
                    <a:pt x="0" y="137"/>
                    <a:pt x="0" y="86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38"/>
                    <a:pt x="33" y="0"/>
                    <a:pt x="78" y="0"/>
                  </a:cubicBezTo>
                  <a:cubicBezTo>
                    <a:pt x="126" y="0"/>
                    <a:pt x="154" y="40"/>
                    <a:pt x="154" y="83"/>
                  </a:cubicBezTo>
                  <a:cubicBezTo>
                    <a:pt x="154" y="90"/>
                    <a:pt x="148" y="95"/>
                    <a:pt x="142" y="95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28" y="130"/>
                    <a:pt x="53" y="150"/>
                    <a:pt x="82" y="150"/>
                  </a:cubicBezTo>
                  <a:cubicBezTo>
                    <a:pt x="102" y="150"/>
                    <a:pt x="117" y="142"/>
                    <a:pt x="129" y="131"/>
                  </a:cubicBezTo>
                  <a:cubicBezTo>
                    <a:pt x="131" y="130"/>
                    <a:pt x="133" y="128"/>
                    <a:pt x="136" y="128"/>
                  </a:cubicBezTo>
                  <a:cubicBezTo>
                    <a:pt x="142" y="128"/>
                    <a:pt x="146" y="133"/>
                    <a:pt x="146" y="139"/>
                  </a:cubicBezTo>
                  <a:cubicBezTo>
                    <a:pt x="146" y="142"/>
                    <a:pt x="145" y="145"/>
                    <a:pt x="142" y="147"/>
                  </a:cubicBezTo>
                  <a:cubicBezTo>
                    <a:pt x="127" y="162"/>
                    <a:pt x="109" y="172"/>
                    <a:pt x="81" y="172"/>
                  </a:cubicBezTo>
                </a:path>
              </a:pathLst>
            </a:custGeom>
            <a:solidFill>
              <a:srgbClr val="71707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23" name="Freeform 9">
              <a:extLst>
                <a:ext uri="{FF2B5EF4-FFF2-40B4-BE49-F238E27FC236}">
                  <a16:creationId xmlns:a16="http://schemas.microsoft.com/office/drawing/2014/main" id="{C586DD09-1AA3-4DE6-9C72-75B08B54381E}"/>
                </a:ext>
              </a:extLst>
            </p:cNvPr>
            <p:cNvSpPr>
              <a:spLocks noEditPoints="1"/>
            </p:cNvSpPr>
            <p:nvPr userDrawn="1"/>
          </p:nvSpPr>
          <p:spPr bwMode="black">
            <a:xfrm>
              <a:off x="2503488" y="5649913"/>
              <a:ext cx="547688" cy="655638"/>
            </a:xfrm>
            <a:custGeom>
              <a:avLst/>
              <a:gdLst>
                <a:gd name="T0" fmla="*/ 122 w 146"/>
                <a:gd name="T1" fmla="*/ 107 h 172"/>
                <a:gd name="T2" fmla="*/ 122 w 146"/>
                <a:gd name="T3" fmla="*/ 91 h 172"/>
                <a:gd name="T4" fmla="*/ 74 w 146"/>
                <a:gd name="T5" fmla="*/ 84 h 172"/>
                <a:gd name="T6" fmla="*/ 25 w 146"/>
                <a:gd name="T7" fmla="*/ 118 h 172"/>
                <a:gd name="T8" fmla="*/ 25 w 146"/>
                <a:gd name="T9" fmla="*/ 119 h 172"/>
                <a:gd name="T10" fmla="*/ 67 w 146"/>
                <a:gd name="T11" fmla="*/ 152 h 172"/>
                <a:gd name="T12" fmla="*/ 122 w 146"/>
                <a:gd name="T13" fmla="*/ 107 h 172"/>
                <a:gd name="T14" fmla="*/ 0 w 146"/>
                <a:gd name="T15" fmla="*/ 120 h 172"/>
                <a:gd name="T16" fmla="*/ 0 w 146"/>
                <a:gd name="T17" fmla="*/ 119 h 172"/>
                <a:gd name="T18" fmla="*/ 71 w 146"/>
                <a:gd name="T19" fmla="*/ 66 h 172"/>
                <a:gd name="T20" fmla="*/ 122 w 146"/>
                <a:gd name="T21" fmla="*/ 73 h 172"/>
                <a:gd name="T22" fmla="*/ 122 w 146"/>
                <a:gd name="T23" fmla="*/ 67 h 172"/>
                <a:gd name="T24" fmla="*/ 73 w 146"/>
                <a:gd name="T25" fmla="*/ 22 h 172"/>
                <a:gd name="T26" fmla="*/ 34 w 146"/>
                <a:gd name="T27" fmla="*/ 30 h 172"/>
                <a:gd name="T28" fmla="*/ 30 w 146"/>
                <a:gd name="T29" fmla="*/ 31 h 172"/>
                <a:gd name="T30" fmla="*/ 19 w 146"/>
                <a:gd name="T31" fmla="*/ 20 h 172"/>
                <a:gd name="T32" fmla="*/ 26 w 146"/>
                <a:gd name="T33" fmla="*/ 10 h 172"/>
                <a:gd name="T34" fmla="*/ 75 w 146"/>
                <a:gd name="T35" fmla="*/ 0 h 172"/>
                <a:gd name="T36" fmla="*/ 129 w 146"/>
                <a:gd name="T37" fmla="*/ 19 h 172"/>
                <a:gd name="T38" fmla="*/ 146 w 146"/>
                <a:gd name="T39" fmla="*/ 67 h 172"/>
                <a:gd name="T40" fmla="*/ 146 w 146"/>
                <a:gd name="T41" fmla="*/ 158 h 172"/>
                <a:gd name="T42" fmla="*/ 134 w 146"/>
                <a:gd name="T43" fmla="*/ 170 h 172"/>
                <a:gd name="T44" fmla="*/ 122 w 146"/>
                <a:gd name="T45" fmla="*/ 159 h 172"/>
                <a:gd name="T46" fmla="*/ 122 w 146"/>
                <a:gd name="T47" fmla="*/ 143 h 172"/>
                <a:gd name="T48" fmla="*/ 62 w 146"/>
                <a:gd name="T49" fmla="*/ 172 h 172"/>
                <a:gd name="T50" fmla="*/ 0 w 146"/>
                <a:gd name="T51" fmla="*/ 12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6" h="172">
                  <a:moveTo>
                    <a:pt x="122" y="107"/>
                  </a:moveTo>
                  <a:cubicBezTo>
                    <a:pt x="122" y="91"/>
                    <a:pt x="122" y="91"/>
                    <a:pt x="122" y="91"/>
                  </a:cubicBezTo>
                  <a:cubicBezTo>
                    <a:pt x="110" y="88"/>
                    <a:pt x="94" y="84"/>
                    <a:pt x="74" y="84"/>
                  </a:cubicBezTo>
                  <a:cubicBezTo>
                    <a:pt x="43" y="84"/>
                    <a:pt x="25" y="98"/>
                    <a:pt x="25" y="118"/>
                  </a:cubicBezTo>
                  <a:cubicBezTo>
                    <a:pt x="25" y="119"/>
                    <a:pt x="25" y="119"/>
                    <a:pt x="25" y="119"/>
                  </a:cubicBezTo>
                  <a:cubicBezTo>
                    <a:pt x="25" y="140"/>
                    <a:pt x="45" y="152"/>
                    <a:pt x="67" y="152"/>
                  </a:cubicBezTo>
                  <a:cubicBezTo>
                    <a:pt x="97" y="152"/>
                    <a:pt x="122" y="133"/>
                    <a:pt x="122" y="107"/>
                  </a:cubicBezTo>
                  <a:moveTo>
                    <a:pt x="0" y="120"/>
                  </a:moveTo>
                  <a:cubicBezTo>
                    <a:pt x="0" y="119"/>
                    <a:pt x="0" y="119"/>
                    <a:pt x="0" y="119"/>
                  </a:cubicBezTo>
                  <a:cubicBezTo>
                    <a:pt x="0" y="85"/>
                    <a:pt x="29" y="66"/>
                    <a:pt x="71" y="66"/>
                  </a:cubicBezTo>
                  <a:cubicBezTo>
                    <a:pt x="92" y="66"/>
                    <a:pt x="107" y="69"/>
                    <a:pt x="122" y="73"/>
                  </a:cubicBezTo>
                  <a:cubicBezTo>
                    <a:pt x="122" y="67"/>
                    <a:pt x="122" y="67"/>
                    <a:pt x="122" y="67"/>
                  </a:cubicBezTo>
                  <a:cubicBezTo>
                    <a:pt x="122" y="37"/>
                    <a:pt x="104" y="22"/>
                    <a:pt x="73" y="22"/>
                  </a:cubicBezTo>
                  <a:cubicBezTo>
                    <a:pt x="56" y="22"/>
                    <a:pt x="46" y="24"/>
                    <a:pt x="34" y="30"/>
                  </a:cubicBezTo>
                  <a:cubicBezTo>
                    <a:pt x="33" y="30"/>
                    <a:pt x="31" y="31"/>
                    <a:pt x="30" y="31"/>
                  </a:cubicBezTo>
                  <a:cubicBezTo>
                    <a:pt x="24" y="31"/>
                    <a:pt x="19" y="26"/>
                    <a:pt x="19" y="20"/>
                  </a:cubicBezTo>
                  <a:cubicBezTo>
                    <a:pt x="19" y="15"/>
                    <a:pt x="21" y="12"/>
                    <a:pt x="26" y="10"/>
                  </a:cubicBezTo>
                  <a:cubicBezTo>
                    <a:pt x="42" y="3"/>
                    <a:pt x="54" y="0"/>
                    <a:pt x="75" y="0"/>
                  </a:cubicBezTo>
                  <a:cubicBezTo>
                    <a:pt x="99" y="0"/>
                    <a:pt x="117" y="6"/>
                    <a:pt x="129" y="19"/>
                  </a:cubicBezTo>
                  <a:cubicBezTo>
                    <a:pt x="140" y="30"/>
                    <a:pt x="146" y="46"/>
                    <a:pt x="146" y="67"/>
                  </a:cubicBezTo>
                  <a:cubicBezTo>
                    <a:pt x="146" y="158"/>
                    <a:pt x="146" y="158"/>
                    <a:pt x="146" y="158"/>
                  </a:cubicBezTo>
                  <a:cubicBezTo>
                    <a:pt x="146" y="165"/>
                    <a:pt x="141" y="170"/>
                    <a:pt x="134" y="170"/>
                  </a:cubicBezTo>
                  <a:cubicBezTo>
                    <a:pt x="127" y="170"/>
                    <a:pt x="122" y="165"/>
                    <a:pt x="122" y="159"/>
                  </a:cubicBezTo>
                  <a:cubicBezTo>
                    <a:pt x="122" y="143"/>
                    <a:pt x="122" y="143"/>
                    <a:pt x="122" y="143"/>
                  </a:cubicBezTo>
                  <a:cubicBezTo>
                    <a:pt x="111" y="158"/>
                    <a:pt x="91" y="172"/>
                    <a:pt x="62" y="172"/>
                  </a:cubicBezTo>
                  <a:cubicBezTo>
                    <a:pt x="32" y="172"/>
                    <a:pt x="0" y="154"/>
                    <a:pt x="0" y="120"/>
                  </a:cubicBezTo>
                </a:path>
              </a:pathLst>
            </a:custGeom>
            <a:solidFill>
              <a:srgbClr val="71707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24" name="Freeform 10">
              <a:extLst>
                <a:ext uri="{FF2B5EF4-FFF2-40B4-BE49-F238E27FC236}">
                  <a16:creationId xmlns:a16="http://schemas.microsoft.com/office/drawing/2014/main" id="{84663C30-A17E-456F-8614-312799660BD1}"/>
                </a:ext>
              </a:extLst>
            </p:cNvPr>
            <p:cNvSpPr>
              <a:spLocks/>
            </p:cNvSpPr>
            <p:nvPr userDrawn="1"/>
          </p:nvSpPr>
          <p:spPr bwMode="black">
            <a:xfrm>
              <a:off x="-84138" y="5622925"/>
              <a:ext cx="1635125" cy="682625"/>
            </a:xfrm>
            <a:custGeom>
              <a:avLst/>
              <a:gdLst>
                <a:gd name="T0" fmla="*/ 49 w 435"/>
                <a:gd name="T1" fmla="*/ 18 h 179"/>
                <a:gd name="T2" fmla="*/ 17 w 435"/>
                <a:gd name="T3" fmla="*/ 6 h 179"/>
                <a:gd name="T4" fmla="*/ 6 w 435"/>
                <a:gd name="T5" fmla="*/ 37 h 179"/>
                <a:gd name="T6" fmla="*/ 58 w 435"/>
                <a:gd name="T7" fmla="*/ 152 h 179"/>
                <a:gd name="T8" fmla="*/ 92 w 435"/>
                <a:gd name="T9" fmla="*/ 179 h 179"/>
                <a:gd name="T10" fmla="*/ 125 w 435"/>
                <a:gd name="T11" fmla="*/ 152 h 179"/>
                <a:gd name="T12" fmla="*/ 171 w 435"/>
                <a:gd name="T13" fmla="*/ 51 h 179"/>
                <a:gd name="T14" fmla="*/ 178 w 435"/>
                <a:gd name="T15" fmla="*/ 46 h 179"/>
                <a:gd name="T16" fmla="*/ 185 w 435"/>
                <a:gd name="T17" fmla="*/ 54 h 179"/>
                <a:gd name="T18" fmla="*/ 185 w 435"/>
                <a:gd name="T19" fmla="*/ 151 h 179"/>
                <a:gd name="T20" fmla="*/ 209 w 435"/>
                <a:gd name="T21" fmla="*/ 179 h 179"/>
                <a:gd name="T22" fmla="*/ 234 w 435"/>
                <a:gd name="T23" fmla="*/ 151 h 179"/>
                <a:gd name="T24" fmla="*/ 234 w 435"/>
                <a:gd name="T25" fmla="*/ 72 h 179"/>
                <a:gd name="T26" fmla="*/ 260 w 435"/>
                <a:gd name="T27" fmla="*/ 46 h 179"/>
                <a:gd name="T28" fmla="*/ 285 w 435"/>
                <a:gd name="T29" fmla="*/ 72 h 179"/>
                <a:gd name="T30" fmla="*/ 285 w 435"/>
                <a:gd name="T31" fmla="*/ 151 h 179"/>
                <a:gd name="T32" fmla="*/ 310 w 435"/>
                <a:gd name="T33" fmla="*/ 179 h 179"/>
                <a:gd name="T34" fmla="*/ 334 w 435"/>
                <a:gd name="T35" fmla="*/ 151 h 179"/>
                <a:gd name="T36" fmla="*/ 334 w 435"/>
                <a:gd name="T37" fmla="*/ 72 h 179"/>
                <a:gd name="T38" fmla="*/ 360 w 435"/>
                <a:gd name="T39" fmla="*/ 46 h 179"/>
                <a:gd name="T40" fmla="*/ 385 w 435"/>
                <a:gd name="T41" fmla="*/ 72 h 179"/>
                <a:gd name="T42" fmla="*/ 385 w 435"/>
                <a:gd name="T43" fmla="*/ 151 h 179"/>
                <a:gd name="T44" fmla="*/ 410 w 435"/>
                <a:gd name="T45" fmla="*/ 179 h 179"/>
                <a:gd name="T46" fmla="*/ 435 w 435"/>
                <a:gd name="T47" fmla="*/ 151 h 179"/>
                <a:gd name="T48" fmla="*/ 435 w 435"/>
                <a:gd name="T49" fmla="*/ 61 h 179"/>
                <a:gd name="T50" fmla="*/ 375 w 435"/>
                <a:gd name="T51" fmla="*/ 4 h 179"/>
                <a:gd name="T52" fmla="*/ 323 w 435"/>
                <a:gd name="T53" fmla="*/ 26 h 179"/>
                <a:gd name="T54" fmla="*/ 272 w 435"/>
                <a:gd name="T55" fmla="*/ 4 h 179"/>
                <a:gd name="T56" fmla="*/ 223 w 435"/>
                <a:gd name="T57" fmla="*/ 26 h 179"/>
                <a:gd name="T58" fmla="*/ 178 w 435"/>
                <a:gd name="T59" fmla="*/ 4 h 179"/>
                <a:gd name="T60" fmla="*/ 125 w 435"/>
                <a:gd name="T61" fmla="*/ 40 h 179"/>
                <a:gd name="T62" fmla="*/ 92 w 435"/>
                <a:gd name="T63" fmla="*/ 119 h 179"/>
                <a:gd name="T64" fmla="*/ 49 w 435"/>
                <a:gd name="T65" fmla="*/ 18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35" h="179">
                  <a:moveTo>
                    <a:pt x="49" y="18"/>
                  </a:moveTo>
                  <a:cubicBezTo>
                    <a:pt x="43" y="6"/>
                    <a:pt x="30" y="0"/>
                    <a:pt x="17" y="6"/>
                  </a:cubicBezTo>
                  <a:cubicBezTo>
                    <a:pt x="5" y="12"/>
                    <a:pt x="0" y="25"/>
                    <a:pt x="6" y="37"/>
                  </a:cubicBezTo>
                  <a:cubicBezTo>
                    <a:pt x="58" y="152"/>
                    <a:pt x="58" y="152"/>
                    <a:pt x="58" y="152"/>
                  </a:cubicBezTo>
                  <a:cubicBezTo>
                    <a:pt x="67" y="169"/>
                    <a:pt x="75" y="179"/>
                    <a:pt x="92" y="179"/>
                  </a:cubicBezTo>
                  <a:cubicBezTo>
                    <a:pt x="109" y="179"/>
                    <a:pt x="117" y="169"/>
                    <a:pt x="125" y="152"/>
                  </a:cubicBezTo>
                  <a:cubicBezTo>
                    <a:pt x="125" y="152"/>
                    <a:pt x="171" y="52"/>
                    <a:pt x="171" y="51"/>
                  </a:cubicBezTo>
                  <a:cubicBezTo>
                    <a:pt x="172" y="50"/>
                    <a:pt x="173" y="46"/>
                    <a:pt x="178" y="46"/>
                  </a:cubicBezTo>
                  <a:cubicBezTo>
                    <a:pt x="182" y="47"/>
                    <a:pt x="185" y="50"/>
                    <a:pt x="185" y="54"/>
                  </a:cubicBezTo>
                  <a:cubicBezTo>
                    <a:pt x="185" y="151"/>
                    <a:pt x="185" y="151"/>
                    <a:pt x="185" y="151"/>
                  </a:cubicBezTo>
                  <a:cubicBezTo>
                    <a:pt x="185" y="166"/>
                    <a:pt x="193" y="179"/>
                    <a:pt x="209" y="179"/>
                  </a:cubicBezTo>
                  <a:cubicBezTo>
                    <a:pt x="225" y="179"/>
                    <a:pt x="234" y="166"/>
                    <a:pt x="234" y="151"/>
                  </a:cubicBezTo>
                  <a:cubicBezTo>
                    <a:pt x="234" y="72"/>
                    <a:pt x="234" y="72"/>
                    <a:pt x="234" y="72"/>
                  </a:cubicBezTo>
                  <a:cubicBezTo>
                    <a:pt x="234" y="56"/>
                    <a:pt x="245" y="46"/>
                    <a:pt x="260" y="46"/>
                  </a:cubicBezTo>
                  <a:cubicBezTo>
                    <a:pt x="275" y="46"/>
                    <a:pt x="285" y="57"/>
                    <a:pt x="285" y="72"/>
                  </a:cubicBezTo>
                  <a:cubicBezTo>
                    <a:pt x="285" y="151"/>
                    <a:pt x="285" y="151"/>
                    <a:pt x="285" y="151"/>
                  </a:cubicBezTo>
                  <a:cubicBezTo>
                    <a:pt x="285" y="166"/>
                    <a:pt x="294" y="179"/>
                    <a:pt x="310" y="179"/>
                  </a:cubicBezTo>
                  <a:cubicBezTo>
                    <a:pt x="326" y="179"/>
                    <a:pt x="334" y="166"/>
                    <a:pt x="334" y="151"/>
                  </a:cubicBezTo>
                  <a:cubicBezTo>
                    <a:pt x="334" y="72"/>
                    <a:pt x="334" y="72"/>
                    <a:pt x="334" y="72"/>
                  </a:cubicBezTo>
                  <a:cubicBezTo>
                    <a:pt x="334" y="56"/>
                    <a:pt x="345" y="46"/>
                    <a:pt x="360" y="46"/>
                  </a:cubicBezTo>
                  <a:cubicBezTo>
                    <a:pt x="375" y="46"/>
                    <a:pt x="385" y="57"/>
                    <a:pt x="385" y="72"/>
                  </a:cubicBezTo>
                  <a:cubicBezTo>
                    <a:pt x="385" y="151"/>
                    <a:pt x="385" y="151"/>
                    <a:pt x="385" y="151"/>
                  </a:cubicBezTo>
                  <a:cubicBezTo>
                    <a:pt x="385" y="166"/>
                    <a:pt x="394" y="179"/>
                    <a:pt x="410" y="179"/>
                  </a:cubicBezTo>
                  <a:cubicBezTo>
                    <a:pt x="426" y="179"/>
                    <a:pt x="435" y="166"/>
                    <a:pt x="435" y="151"/>
                  </a:cubicBezTo>
                  <a:cubicBezTo>
                    <a:pt x="435" y="61"/>
                    <a:pt x="435" y="61"/>
                    <a:pt x="435" y="61"/>
                  </a:cubicBezTo>
                  <a:cubicBezTo>
                    <a:pt x="435" y="27"/>
                    <a:pt x="408" y="4"/>
                    <a:pt x="375" y="4"/>
                  </a:cubicBezTo>
                  <a:cubicBezTo>
                    <a:pt x="343" y="4"/>
                    <a:pt x="323" y="26"/>
                    <a:pt x="323" y="26"/>
                  </a:cubicBezTo>
                  <a:cubicBezTo>
                    <a:pt x="312" y="12"/>
                    <a:pt x="297" y="4"/>
                    <a:pt x="272" y="4"/>
                  </a:cubicBezTo>
                  <a:cubicBezTo>
                    <a:pt x="246" y="4"/>
                    <a:pt x="223" y="26"/>
                    <a:pt x="223" y="26"/>
                  </a:cubicBezTo>
                  <a:cubicBezTo>
                    <a:pt x="212" y="12"/>
                    <a:pt x="194" y="4"/>
                    <a:pt x="178" y="4"/>
                  </a:cubicBezTo>
                  <a:cubicBezTo>
                    <a:pt x="155" y="4"/>
                    <a:pt x="136" y="14"/>
                    <a:pt x="125" y="40"/>
                  </a:cubicBezTo>
                  <a:cubicBezTo>
                    <a:pt x="92" y="119"/>
                    <a:pt x="92" y="119"/>
                    <a:pt x="92" y="119"/>
                  </a:cubicBezTo>
                  <a:lnTo>
                    <a:pt x="49" y="18"/>
                  </a:lnTo>
                  <a:close/>
                </a:path>
              </a:pathLst>
            </a:custGeom>
            <a:solidFill>
              <a:srgbClr val="71707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25" name="Freeform 11">
              <a:extLst>
                <a:ext uri="{FF2B5EF4-FFF2-40B4-BE49-F238E27FC236}">
                  <a16:creationId xmlns:a16="http://schemas.microsoft.com/office/drawing/2014/main" id="{EB05CCD1-E6FF-4DBF-BA36-72637BFA33F2}"/>
                </a:ext>
              </a:extLst>
            </p:cNvPr>
            <p:cNvSpPr>
              <a:spLocks noEditPoints="1"/>
            </p:cNvSpPr>
            <p:nvPr userDrawn="1"/>
          </p:nvSpPr>
          <p:spPr bwMode="black">
            <a:xfrm>
              <a:off x="4097338" y="5649913"/>
              <a:ext cx="149225" cy="157163"/>
            </a:xfrm>
            <a:custGeom>
              <a:avLst/>
              <a:gdLst>
                <a:gd name="T0" fmla="*/ 37 w 40"/>
                <a:gd name="T1" fmla="*/ 20 h 41"/>
                <a:gd name="T2" fmla="*/ 37 w 40"/>
                <a:gd name="T3" fmla="*/ 20 h 41"/>
                <a:gd name="T4" fmla="*/ 20 w 40"/>
                <a:gd name="T5" fmla="*/ 4 h 41"/>
                <a:gd name="T6" fmla="*/ 3 w 40"/>
                <a:gd name="T7" fmla="*/ 20 h 41"/>
                <a:gd name="T8" fmla="*/ 3 w 40"/>
                <a:gd name="T9" fmla="*/ 21 h 41"/>
                <a:gd name="T10" fmla="*/ 20 w 40"/>
                <a:gd name="T11" fmla="*/ 37 h 41"/>
                <a:gd name="T12" fmla="*/ 37 w 40"/>
                <a:gd name="T13" fmla="*/ 20 h 41"/>
                <a:gd name="T14" fmla="*/ 0 w 40"/>
                <a:gd name="T15" fmla="*/ 21 h 41"/>
                <a:gd name="T16" fmla="*/ 0 w 40"/>
                <a:gd name="T17" fmla="*/ 20 h 41"/>
                <a:gd name="T18" fmla="*/ 20 w 40"/>
                <a:gd name="T19" fmla="*/ 0 h 41"/>
                <a:gd name="T20" fmla="*/ 40 w 40"/>
                <a:gd name="T21" fmla="*/ 20 h 41"/>
                <a:gd name="T22" fmla="*/ 40 w 40"/>
                <a:gd name="T23" fmla="*/ 20 h 41"/>
                <a:gd name="T24" fmla="*/ 20 w 40"/>
                <a:gd name="T25" fmla="*/ 41 h 41"/>
                <a:gd name="T26" fmla="*/ 0 w 40"/>
                <a:gd name="T27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41">
                  <a:moveTo>
                    <a:pt x="37" y="20"/>
                  </a:moveTo>
                  <a:cubicBezTo>
                    <a:pt x="37" y="20"/>
                    <a:pt x="37" y="20"/>
                    <a:pt x="37" y="20"/>
                  </a:cubicBezTo>
                  <a:cubicBezTo>
                    <a:pt x="37" y="11"/>
                    <a:pt x="29" y="4"/>
                    <a:pt x="20" y="4"/>
                  </a:cubicBezTo>
                  <a:cubicBezTo>
                    <a:pt x="11" y="4"/>
                    <a:pt x="3" y="11"/>
                    <a:pt x="3" y="20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30"/>
                    <a:pt x="11" y="37"/>
                    <a:pt x="20" y="37"/>
                  </a:cubicBezTo>
                  <a:cubicBezTo>
                    <a:pt x="29" y="37"/>
                    <a:pt x="37" y="30"/>
                    <a:pt x="37" y="20"/>
                  </a:cubicBezTo>
                  <a:moveTo>
                    <a:pt x="0" y="21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32"/>
                    <a:pt x="31" y="41"/>
                    <a:pt x="20" y="41"/>
                  </a:cubicBezTo>
                  <a:cubicBezTo>
                    <a:pt x="8" y="41"/>
                    <a:pt x="0" y="32"/>
                    <a:pt x="0" y="21"/>
                  </a:cubicBezTo>
                </a:path>
              </a:pathLst>
            </a:custGeom>
            <a:solidFill>
              <a:srgbClr val="71707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  <p:sp>
          <p:nvSpPr>
            <p:cNvPr id="26" name="Freeform 12">
              <a:extLst>
                <a:ext uri="{FF2B5EF4-FFF2-40B4-BE49-F238E27FC236}">
                  <a16:creationId xmlns:a16="http://schemas.microsoft.com/office/drawing/2014/main" id="{5918E981-84A6-4893-B532-8EE3239C18EC}"/>
                </a:ext>
              </a:extLst>
            </p:cNvPr>
            <p:cNvSpPr>
              <a:spLocks noEditPoints="1"/>
            </p:cNvSpPr>
            <p:nvPr userDrawn="1"/>
          </p:nvSpPr>
          <p:spPr bwMode="black">
            <a:xfrm>
              <a:off x="4141788" y="5688013"/>
              <a:ext cx="63500" cy="76200"/>
            </a:xfrm>
            <a:custGeom>
              <a:avLst/>
              <a:gdLst>
                <a:gd name="T0" fmla="*/ 9 w 17"/>
                <a:gd name="T1" fmla="*/ 10 h 20"/>
                <a:gd name="T2" fmla="*/ 12 w 17"/>
                <a:gd name="T3" fmla="*/ 7 h 20"/>
                <a:gd name="T4" fmla="*/ 12 w 17"/>
                <a:gd name="T5" fmla="*/ 7 h 20"/>
                <a:gd name="T6" fmla="*/ 9 w 17"/>
                <a:gd name="T7" fmla="*/ 4 h 20"/>
                <a:gd name="T8" fmla="*/ 5 w 17"/>
                <a:gd name="T9" fmla="*/ 4 h 20"/>
                <a:gd name="T10" fmla="*/ 5 w 17"/>
                <a:gd name="T11" fmla="*/ 10 h 20"/>
                <a:gd name="T12" fmla="*/ 9 w 17"/>
                <a:gd name="T13" fmla="*/ 10 h 20"/>
                <a:gd name="T14" fmla="*/ 0 w 17"/>
                <a:gd name="T15" fmla="*/ 2 h 20"/>
                <a:gd name="T16" fmla="*/ 2 w 17"/>
                <a:gd name="T17" fmla="*/ 0 h 20"/>
                <a:gd name="T18" fmla="*/ 9 w 17"/>
                <a:gd name="T19" fmla="*/ 0 h 20"/>
                <a:gd name="T20" fmla="*/ 15 w 17"/>
                <a:gd name="T21" fmla="*/ 2 h 20"/>
                <a:gd name="T22" fmla="*/ 17 w 17"/>
                <a:gd name="T23" fmla="*/ 7 h 20"/>
                <a:gd name="T24" fmla="*/ 17 w 17"/>
                <a:gd name="T25" fmla="*/ 7 h 20"/>
                <a:gd name="T26" fmla="*/ 13 w 17"/>
                <a:gd name="T27" fmla="*/ 13 h 20"/>
                <a:gd name="T28" fmla="*/ 16 w 17"/>
                <a:gd name="T29" fmla="*/ 17 h 20"/>
                <a:gd name="T30" fmla="*/ 16 w 17"/>
                <a:gd name="T31" fmla="*/ 18 h 20"/>
                <a:gd name="T32" fmla="*/ 14 w 17"/>
                <a:gd name="T33" fmla="*/ 20 h 20"/>
                <a:gd name="T34" fmla="*/ 12 w 17"/>
                <a:gd name="T35" fmla="*/ 19 h 20"/>
                <a:gd name="T36" fmla="*/ 8 w 17"/>
                <a:gd name="T37" fmla="*/ 14 h 20"/>
                <a:gd name="T38" fmla="*/ 5 w 17"/>
                <a:gd name="T39" fmla="*/ 14 h 20"/>
                <a:gd name="T40" fmla="*/ 5 w 17"/>
                <a:gd name="T41" fmla="*/ 18 h 20"/>
                <a:gd name="T42" fmla="*/ 2 w 17"/>
                <a:gd name="T43" fmla="*/ 20 h 20"/>
                <a:gd name="T44" fmla="*/ 0 w 17"/>
                <a:gd name="T45" fmla="*/ 18 h 20"/>
                <a:gd name="T46" fmla="*/ 0 w 17"/>
                <a:gd name="T47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" h="20">
                  <a:moveTo>
                    <a:pt x="9" y="10"/>
                  </a:moveTo>
                  <a:cubicBezTo>
                    <a:pt x="11" y="10"/>
                    <a:pt x="12" y="9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5"/>
                    <a:pt x="11" y="4"/>
                    <a:pt x="9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10"/>
                    <a:pt x="5" y="10"/>
                    <a:pt x="5" y="10"/>
                  </a:cubicBezTo>
                  <a:lnTo>
                    <a:pt x="9" y="10"/>
                  </a:lnTo>
                  <a:close/>
                  <a:moveTo>
                    <a:pt x="0" y="2"/>
                  </a:moveTo>
                  <a:cubicBezTo>
                    <a:pt x="0" y="1"/>
                    <a:pt x="1" y="0"/>
                    <a:pt x="2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4" y="1"/>
                    <a:pt x="15" y="2"/>
                  </a:cubicBezTo>
                  <a:cubicBezTo>
                    <a:pt x="16" y="3"/>
                    <a:pt x="17" y="5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10"/>
                    <a:pt x="15" y="12"/>
                    <a:pt x="13" y="13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8"/>
                    <a:pt x="16" y="18"/>
                  </a:cubicBezTo>
                  <a:cubicBezTo>
                    <a:pt x="16" y="19"/>
                    <a:pt x="15" y="20"/>
                    <a:pt x="14" y="20"/>
                  </a:cubicBezTo>
                  <a:cubicBezTo>
                    <a:pt x="13" y="20"/>
                    <a:pt x="13" y="20"/>
                    <a:pt x="12" y="19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9"/>
                    <a:pt x="4" y="20"/>
                    <a:pt x="2" y="20"/>
                  </a:cubicBezTo>
                  <a:cubicBezTo>
                    <a:pt x="1" y="20"/>
                    <a:pt x="0" y="19"/>
                    <a:pt x="0" y="18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71707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baseline="0" dirty="0">
                <a:latin typeface="Calibri" panose="020F0502020204030204" pitchFamily="34" charset="0"/>
              </a:endParaRPr>
            </a:p>
          </p:txBody>
        </p:sp>
      </p:grp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A6C16E6-5A1F-46F7-8642-A7F025A5BDC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7013" y="735203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E586C86-F823-4766-9B10-773EDC51CC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09013" y="7352030"/>
            <a:ext cx="2741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fld id="{3BD295A3-96FB-4E80-91AF-4225D266C57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99688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2" r:id="rId1"/>
    <p:sldLayoutId id="2147483873" r:id="rId2"/>
    <p:sldLayoutId id="2147483874" r:id="rId3"/>
    <p:sldLayoutId id="2147483875" r:id="rId4"/>
    <p:sldLayoutId id="2147483876" r:id="rId5"/>
    <p:sldLayoutId id="2147483877" r:id="rId6"/>
    <p:sldLayoutId id="2147483878" r:id="rId7"/>
    <p:sldLayoutId id="2147483879" r:id="rId8"/>
    <p:sldLayoutId id="2147483880" r:id="rId9"/>
    <p:sldLayoutId id="2147483881" r:id="rId10"/>
    <p:sldLayoutId id="2147483882" r:id="rId11"/>
    <p:sldLayoutId id="2147483883" r:id="rId12"/>
    <p:sldLayoutId id="2147483884" r:id="rId13"/>
    <p:sldLayoutId id="2147483885" r:id="rId14"/>
    <p:sldLayoutId id="2147483886" r:id="rId15"/>
    <p:sldLayoutId id="2147483887" r:id="rId16"/>
    <p:sldLayoutId id="2147483888" r:id="rId17"/>
    <p:sldLayoutId id="2147483889" r:id="rId18"/>
    <p:sldLayoutId id="2147483890" r:id="rId19"/>
    <p:sldLayoutId id="2147483891" r:id="rId20"/>
    <p:sldLayoutId id="2147483892" r:id="rId21"/>
    <p:sldLayoutId id="2147483893" r:id="rId22"/>
    <p:sldLayoutId id="2147483894" r:id="rId23"/>
    <p:sldLayoutId id="2147483895" r:id="rId24"/>
    <p:sldLayoutId id="2147483896" r:id="rId25"/>
    <p:sldLayoutId id="2147483897" r:id="rId26"/>
    <p:sldLayoutId id="2147483898" r:id="rId27"/>
    <p:sldLayoutId id="2147483899" r:id="rId28"/>
    <p:sldLayoutId id="2147483900" r:id="rId29"/>
    <p:sldLayoutId id="2147483901" r:id="rId30"/>
    <p:sldLayoutId id="2147483902" r:id="rId31"/>
    <p:sldLayoutId id="2147483903" r:id="rId3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0" i="0" kern="1200">
          <a:solidFill>
            <a:schemeClr val="accent2"/>
          </a:solidFill>
          <a:latin typeface="Calibri" panose="020F050202020403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800"/>
        </a:spcBef>
        <a:buClr>
          <a:schemeClr val="tx1">
            <a:lumMod val="60000"/>
            <a:lumOff val="40000"/>
          </a:schemeClr>
        </a:buClr>
        <a:buSzPct val="90000"/>
        <a:buFont typeface="Arial" panose="020B0604020202020204" pitchFamily="34" charset="0"/>
        <a:buChar char="​"/>
        <a:defRPr sz="2000" b="0" i="0" kern="1200">
          <a:solidFill>
            <a:schemeClr val="tx2"/>
          </a:solidFill>
          <a:latin typeface="Calibri" panose="020F0502020204030204" pitchFamily="34" charset="0"/>
          <a:ea typeface="+mn-ea"/>
          <a:cs typeface="+mn-cs"/>
        </a:defRPr>
      </a:lvl1pPr>
      <a:lvl2pPr marL="457200" indent="-184150" algn="l" defTabSz="914400" rtl="0" eaLnBrk="1" latinLnBrk="0" hangingPunct="1">
        <a:lnSpc>
          <a:spcPct val="100000"/>
        </a:lnSpc>
        <a:spcBef>
          <a:spcPts val="300"/>
        </a:spcBef>
        <a:buClr>
          <a:schemeClr val="tx2"/>
        </a:buClr>
        <a:buSzPct val="90000"/>
        <a:buFont typeface="Arial" panose="020B0604020202020204" pitchFamily="34" charset="0"/>
        <a:buChar char="•"/>
        <a:defRPr sz="1800" b="0" i="0" kern="1200">
          <a:solidFill>
            <a:schemeClr val="tx2"/>
          </a:solidFill>
          <a:latin typeface="Calibri" panose="020F0502020204030204" pitchFamily="34" charset="0"/>
          <a:ea typeface="+mn-ea"/>
          <a:cs typeface="+mn-cs"/>
        </a:defRPr>
      </a:lvl2pPr>
      <a:lvl3pPr marL="744538" indent="-169863" algn="l" defTabSz="914400" rtl="0" eaLnBrk="1" latinLnBrk="0" hangingPunct="1">
        <a:lnSpc>
          <a:spcPct val="100000"/>
        </a:lnSpc>
        <a:spcBef>
          <a:spcPts val="300"/>
        </a:spcBef>
        <a:spcAft>
          <a:spcPts val="0"/>
        </a:spcAft>
        <a:buClr>
          <a:schemeClr val="tx2"/>
        </a:buClr>
        <a:buSzPct val="90000"/>
        <a:buFont typeface="Camphor Std" panose="020B0504030404020204" pitchFamily="34" charset="0"/>
        <a:buChar char="–"/>
        <a:defRPr sz="1600" b="0" i="0" kern="1200">
          <a:solidFill>
            <a:schemeClr val="tx2"/>
          </a:solidFill>
          <a:latin typeface="Calibri" panose="020F0502020204030204" pitchFamily="34" charset="0"/>
          <a:ea typeface="+mn-ea"/>
          <a:cs typeface="+mn-cs"/>
        </a:defRPr>
      </a:lvl3pPr>
      <a:lvl4pPr marL="969963" indent="-166688" algn="l" defTabSz="914400" rtl="0" eaLnBrk="1" latinLnBrk="0" hangingPunct="1">
        <a:lnSpc>
          <a:spcPct val="100000"/>
        </a:lnSpc>
        <a:spcBef>
          <a:spcPts val="300"/>
        </a:spcBef>
        <a:buClr>
          <a:schemeClr val="tx2"/>
        </a:buClr>
        <a:buSzPct val="90000"/>
        <a:buFont typeface="Arial" panose="020B0604020202020204" pitchFamily="34" charset="0"/>
        <a:buChar char="•"/>
        <a:defRPr sz="1400" b="0" i="0" kern="1200">
          <a:solidFill>
            <a:schemeClr val="tx2"/>
          </a:solidFill>
          <a:latin typeface="Calibri" panose="020F0502020204030204" pitchFamily="34" charset="0"/>
          <a:ea typeface="+mn-ea"/>
          <a:cs typeface="+mn-cs"/>
        </a:defRPr>
      </a:lvl4pPr>
      <a:lvl5pPr marL="1143000" indent="-138113" algn="l" defTabSz="914400" rtl="0" eaLnBrk="1" latinLnBrk="0" hangingPunct="1">
        <a:lnSpc>
          <a:spcPct val="100000"/>
        </a:lnSpc>
        <a:spcBef>
          <a:spcPts val="300"/>
        </a:spcBef>
        <a:buClr>
          <a:schemeClr val="tx2"/>
        </a:buClr>
        <a:buSzPct val="90000"/>
        <a:buFont typeface="Camphor Std" panose="020B0504030404020204" pitchFamily="34" charset="0"/>
        <a:buChar char="–"/>
        <a:tabLst/>
        <a:defRPr sz="1400" b="0" i="0" kern="1200">
          <a:solidFill>
            <a:schemeClr val="tx2"/>
          </a:solidFill>
          <a:latin typeface="Calibri" panose="020F0502020204030204" pitchFamily="34" charset="0"/>
          <a:ea typeface="+mn-ea"/>
          <a:cs typeface="+mn-cs"/>
        </a:defRPr>
      </a:lvl5pPr>
      <a:lvl6pPr marL="228600" indent="-228600" algn="l" defTabSz="914400" rtl="0" eaLnBrk="1" latinLnBrk="0" hangingPunct="1">
        <a:lnSpc>
          <a:spcPct val="100000"/>
        </a:lnSpc>
        <a:spcBef>
          <a:spcPts val="1800"/>
        </a:spcBef>
        <a:buClr>
          <a:schemeClr val="tx2"/>
        </a:buClr>
        <a:buSzPct val="90000"/>
        <a:buFont typeface="+mj-lt"/>
        <a:buAutoNum type="arabicPeriod"/>
        <a:defRPr sz="2000" b="0" i="0" kern="1200">
          <a:solidFill>
            <a:schemeClr val="tx2"/>
          </a:solidFill>
          <a:latin typeface="Calibri" panose="020F0502020204030204" pitchFamily="34" charset="0"/>
          <a:ea typeface="+mn-ea"/>
          <a:cs typeface="+mn-cs"/>
        </a:defRPr>
      </a:lvl6pPr>
      <a:lvl7pPr marL="512763" indent="-228600" algn="l" defTabSz="914400" rtl="0" eaLnBrk="1" latinLnBrk="0" hangingPunct="1">
        <a:lnSpc>
          <a:spcPct val="100000"/>
        </a:lnSpc>
        <a:spcBef>
          <a:spcPts val="300"/>
        </a:spcBef>
        <a:buClr>
          <a:schemeClr val="tx2"/>
        </a:buClr>
        <a:buSzPct val="90000"/>
        <a:buFont typeface="+mj-lt"/>
        <a:buAutoNum type="alphaLcPeriod"/>
        <a:defRPr sz="1600" b="0" i="0" kern="1200">
          <a:solidFill>
            <a:schemeClr val="tx2"/>
          </a:solidFill>
          <a:latin typeface="Calibri" panose="020F0502020204030204" pitchFamily="34" charset="0"/>
          <a:ea typeface="+mn-ea"/>
          <a:cs typeface="+mn-cs"/>
        </a:defRPr>
      </a:lvl7pPr>
      <a:lvl8pPr marL="741363" indent="-166688" algn="l" defTabSz="914400" rtl="0" eaLnBrk="1" latinLnBrk="0" hangingPunct="1">
        <a:lnSpc>
          <a:spcPct val="90000"/>
        </a:lnSpc>
        <a:spcBef>
          <a:spcPts val="600"/>
        </a:spcBef>
        <a:buClr>
          <a:schemeClr val="tx2"/>
        </a:buClr>
        <a:buSzPct val="90000"/>
        <a:buFont typeface="+mj-lt"/>
        <a:buAutoNum type="romanLcPeriod"/>
        <a:defRPr sz="1400" b="0" i="0" kern="1200">
          <a:solidFill>
            <a:schemeClr val="tx2"/>
          </a:solidFill>
          <a:latin typeface="Calibri" panose="020F0502020204030204" pitchFamily="34" charset="0"/>
          <a:ea typeface="+mn-ea"/>
          <a:cs typeface="+mn-cs"/>
        </a:defRPr>
      </a:lvl8pPr>
      <a:lvl9pPr marL="284163" indent="-284163" algn="l" defTabSz="914400" rtl="0" eaLnBrk="1" latinLnBrk="0" hangingPunct="1">
        <a:lnSpc>
          <a:spcPct val="100000"/>
        </a:lnSpc>
        <a:spcBef>
          <a:spcPts val="1800"/>
        </a:spcBef>
        <a:buClr>
          <a:schemeClr val="tx2"/>
        </a:buClr>
        <a:buSzPct val="90000"/>
        <a:buFont typeface="+mj-lt"/>
        <a:buAutoNum type="alphaUcPeriod"/>
        <a:defRPr sz="2000" b="0" i="0" kern="1200">
          <a:solidFill>
            <a:schemeClr val="tx2"/>
          </a:solidFill>
          <a:latin typeface="Calibri" panose="020F0502020204030204" pitchFamily="34" charset="0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39">
          <p15:clr>
            <a:srgbClr val="F26B43"/>
          </p15:clr>
        </p15:guide>
        <p15:guide id="3" orient="horz" pos="1872">
          <p15:clr>
            <a:srgbClr val="F26B43"/>
          </p15:clr>
        </p15:guide>
        <p15:guide id="4" orient="horz" pos="1584">
          <p15:clr>
            <a:srgbClr val="F26B43"/>
          </p15:clr>
        </p15:guide>
        <p15:guide id="5" orient="horz" pos="1296">
          <p15:clr>
            <a:srgbClr val="F26B43"/>
          </p15:clr>
        </p15:guide>
        <p15:guide id="6" orient="horz" pos="1008">
          <p15:clr>
            <a:srgbClr val="F26B43"/>
          </p15:clr>
        </p15:guide>
        <p15:guide id="7" orient="horz" pos="720">
          <p15:clr>
            <a:srgbClr val="F26B43"/>
          </p15:clr>
        </p15:guide>
        <p15:guide id="8" orient="horz" pos="576">
          <p15:clr>
            <a:srgbClr val="F26B43"/>
          </p15:clr>
        </p15:guide>
        <p15:guide id="9" orient="horz" pos="288">
          <p15:clr>
            <a:srgbClr val="F26B43"/>
          </p15:clr>
        </p15:guide>
        <p15:guide id="10" orient="horz">
          <p15:clr>
            <a:srgbClr val="F26B43"/>
          </p15:clr>
        </p15:guide>
        <p15:guide id="11" orient="horz" pos="2448">
          <p15:clr>
            <a:srgbClr val="F26B43"/>
          </p15:clr>
        </p15:guide>
        <p15:guide id="12" orient="horz" pos="2736">
          <p15:clr>
            <a:srgbClr val="F26B43"/>
          </p15:clr>
        </p15:guide>
        <p15:guide id="13" orient="horz" pos="3024">
          <p15:clr>
            <a:srgbClr val="F26B43"/>
          </p15:clr>
        </p15:guide>
        <p15:guide id="14" orient="horz" pos="3312">
          <p15:clr>
            <a:srgbClr val="F26B43"/>
          </p15:clr>
        </p15:guide>
        <p15:guide id="15" orient="horz" pos="3600">
          <p15:clr>
            <a:srgbClr val="F26B43"/>
          </p15:clr>
        </p15:guide>
        <p15:guide id="16" orient="horz" pos="3888">
          <p15:clr>
            <a:srgbClr val="F26B43"/>
          </p15:clr>
        </p15:guide>
        <p15:guide id="17" orient="horz" pos="4032">
          <p15:clr>
            <a:srgbClr val="F26B43"/>
          </p15:clr>
        </p15:guide>
        <p15:guide id="18" pos="3551">
          <p15:clr>
            <a:srgbClr val="F26B43"/>
          </p15:clr>
        </p15:guide>
        <p15:guide id="19" pos="3263">
          <p15:clr>
            <a:srgbClr val="F26B43"/>
          </p15:clr>
        </p15:guide>
        <p15:guide id="20" pos="2975">
          <p15:clr>
            <a:srgbClr val="F26B43"/>
          </p15:clr>
        </p15:guide>
        <p15:guide id="21" pos="2687">
          <p15:clr>
            <a:srgbClr val="F26B43"/>
          </p15:clr>
        </p15:guide>
        <p15:guide id="22" pos="2399">
          <p15:clr>
            <a:srgbClr val="F26B43"/>
          </p15:clr>
        </p15:guide>
        <p15:guide id="23" pos="2111">
          <p15:clr>
            <a:srgbClr val="F26B43"/>
          </p15:clr>
        </p15:guide>
        <p15:guide id="24" pos="1823">
          <p15:clr>
            <a:srgbClr val="F26B43"/>
          </p15:clr>
        </p15:guide>
        <p15:guide id="25" pos="1535">
          <p15:clr>
            <a:srgbClr val="F26B43"/>
          </p15:clr>
        </p15:guide>
        <p15:guide id="26" pos="1247">
          <p15:clr>
            <a:srgbClr val="F26B43"/>
          </p15:clr>
        </p15:guide>
        <p15:guide id="27" pos="959">
          <p15:clr>
            <a:srgbClr val="F26B43"/>
          </p15:clr>
        </p15:guide>
        <p15:guide id="28" pos="671">
          <p15:clr>
            <a:srgbClr val="F26B43"/>
          </p15:clr>
        </p15:guide>
        <p15:guide id="29" pos="383">
          <p15:clr>
            <a:srgbClr val="F26B43"/>
          </p15:clr>
        </p15:guide>
        <p15:guide id="30" pos="4127">
          <p15:clr>
            <a:srgbClr val="F26B43"/>
          </p15:clr>
        </p15:guide>
        <p15:guide id="31" pos="4415">
          <p15:clr>
            <a:srgbClr val="F26B43"/>
          </p15:clr>
        </p15:guide>
        <p15:guide id="32" pos="4703">
          <p15:clr>
            <a:srgbClr val="F26B43"/>
          </p15:clr>
        </p15:guide>
        <p15:guide id="33" pos="4991">
          <p15:clr>
            <a:srgbClr val="F26B43"/>
          </p15:clr>
        </p15:guide>
        <p15:guide id="34" pos="5279">
          <p15:clr>
            <a:srgbClr val="F26B43"/>
          </p15:clr>
        </p15:guide>
        <p15:guide id="35" pos="5567">
          <p15:clr>
            <a:srgbClr val="F26B43"/>
          </p15:clr>
        </p15:guide>
        <p15:guide id="36" pos="5855">
          <p15:clr>
            <a:srgbClr val="F26B43"/>
          </p15:clr>
        </p15:guide>
        <p15:guide id="37" pos="6143">
          <p15:clr>
            <a:srgbClr val="F26B43"/>
          </p15:clr>
        </p15:guide>
        <p15:guide id="38" pos="6431">
          <p15:clr>
            <a:srgbClr val="F26B43"/>
          </p15:clr>
        </p15:guide>
        <p15:guide id="39" pos="6719">
          <p15:clr>
            <a:srgbClr val="F26B43"/>
          </p15:clr>
        </p15:guide>
        <p15:guide id="40" pos="7007">
          <p15:clr>
            <a:srgbClr val="F26B43"/>
          </p15:clr>
        </p15:guide>
        <p15:guide id="41" pos="7295">
          <p15:clr>
            <a:srgbClr val="F26B43"/>
          </p15:clr>
        </p15:guide>
        <p15:guide id="42" pos="7678">
          <p15:clr>
            <a:srgbClr val="F26B43"/>
          </p15:clr>
        </p15:guide>
        <p15:guide id="43" orient="horz" pos="4320">
          <p15:clr>
            <a:srgbClr val="F26B43"/>
          </p15:clr>
        </p15:guide>
        <p15:guide id="4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vmware.com/en/VMware-NSX/4.0/installation/GUID-26D8A6AE-FC16-428D-8A11-6A581091F2CF.html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4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emf"/><Relationship Id="rId5" Type="http://schemas.openxmlformats.org/officeDocument/2006/relationships/image" Target="../media/image39.emf"/><Relationship Id="rId4" Type="http://schemas.openxmlformats.org/officeDocument/2006/relationships/image" Target="../media/image38.em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4.emf"/><Relationship Id="rId5" Type="http://schemas.openxmlformats.org/officeDocument/2006/relationships/image" Target="../media/image43.emf"/><Relationship Id="rId4" Type="http://schemas.openxmlformats.org/officeDocument/2006/relationships/image" Target="../media/image42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8.emf"/><Relationship Id="rId5" Type="http://schemas.openxmlformats.org/officeDocument/2006/relationships/image" Target="../media/image47.emf"/><Relationship Id="rId4" Type="http://schemas.openxmlformats.org/officeDocument/2006/relationships/image" Target="../media/image46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2.emf"/><Relationship Id="rId5" Type="http://schemas.openxmlformats.org/officeDocument/2006/relationships/image" Target="../media/image51.emf"/><Relationship Id="rId4" Type="http://schemas.openxmlformats.org/officeDocument/2006/relationships/image" Target="../media/image50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6.emf"/><Relationship Id="rId5" Type="http://schemas.openxmlformats.org/officeDocument/2006/relationships/image" Target="../media/image55.emf"/><Relationship Id="rId4" Type="http://schemas.openxmlformats.org/officeDocument/2006/relationships/image" Target="../media/image54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9.emf"/><Relationship Id="rId5" Type="http://schemas.openxmlformats.org/officeDocument/2006/relationships/image" Target="../media/image58.emf"/><Relationship Id="rId4" Type="http://schemas.openxmlformats.org/officeDocument/2006/relationships/image" Target="../media/image5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7" Type="http://schemas.openxmlformats.org/officeDocument/2006/relationships/image" Target="../media/image15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4.emf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62.emf"/><Relationship Id="rId5" Type="http://schemas.openxmlformats.org/officeDocument/2006/relationships/image" Target="../media/image61.emf"/><Relationship Id="rId4" Type="http://schemas.openxmlformats.org/officeDocument/2006/relationships/image" Target="../media/image60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hyperlink" Target="https://askubuntu.com/questions/1031709/ubuntu-18-04-switch-back-to-etc-network-interfaces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7" Type="http://schemas.openxmlformats.org/officeDocument/2006/relationships/image" Target="../media/image15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4.emf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em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3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emf"/><Relationship Id="rId2" Type="http://schemas.openxmlformats.org/officeDocument/2006/relationships/image" Target="../media/image75.emf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emf"/><Relationship Id="rId2" Type="http://schemas.openxmlformats.org/officeDocument/2006/relationships/image" Target="../media/image77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0.emf"/><Relationship Id="rId4" Type="http://schemas.openxmlformats.org/officeDocument/2006/relationships/image" Target="../media/image79.emf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emf"/><Relationship Id="rId2" Type="http://schemas.openxmlformats.org/officeDocument/2006/relationships/image" Target="../media/image81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5.emf"/><Relationship Id="rId5" Type="http://schemas.openxmlformats.org/officeDocument/2006/relationships/image" Target="../media/image84.emf"/><Relationship Id="rId4" Type="http://schemas.openxmlformats.org/officeDocument/2006/relationships/image" Target="../media/image83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7" Type="http://schemas.openxmlformats.org/officeDocument/2006/relationships/image" Target="../media/image12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1.emf"/><Relationship Id="rId5" Type="http://schemas.openxmlformats.org/officeDocument/2006/relationships/image" Target="../media/image16.emf"/><Relationship Id="rId4" Type="http://schemas.openxmlformats.org/officeDocument/2006/relationships/image" Target="../media/image14.emf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87.emf"/><Relationship Id="rId4" Type="http://schemas.openxmlformats.org/officeDocument/2006/relationships/image" Target="../media/image86.emf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emf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88.png"/><Relationship Id="rId4" Type="http://schemas.openxmlformats.org/officeDocument/2006/relationships/image" Target="../media/image87.emf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emf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emf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7" Type="http://schemas.openxmlformats.org/officeDocument/2006/relationships/image" Target="../media/image12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1.emf"/><Relationship Id="rId5" Type="http://schemas.openxmlformats.org/officeDocument/2006/relationships/image" Target="../media/image16.emf"/><Relationship Id="rId4" Type="http://schemas.openxmlformats.org/officeDocument/2006/relationships/image" Target="../media/image14.emf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97.png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emf"/><Relationship Id="rId2" Type="http://schemas.openxmlformats.org/officeDocument/2006/relationships/image" Target="../media/image98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0.emf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emf"/><Relationship Id="rId2" Type="http://schemas.openxmlformats.org/officeDocument/2006/relationships/image" Target="../media/image101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4.emf"/><Relationship Id="rId4" Type="http://schemas.openxmlformats.org/officeDocument/2006/relationships/image" Target="../media/image103.emf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emf"/><Relationship Id="rId2" Type="http://schemas.openxmlformats.org/officeDocument/2006/relationships/image" Target="../media/image105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9.emf"/><Relationship Id="rId5" Type="http://schemas.openxmlformats.org/officeDocument/2006/relationships/image" Target="../media/image108.emf"/><Relationship Id="rId4" Type="http://schemas.openxmlformats.org/officeDocument/2006/relationships/image" Target="../media/image107.emf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87.emf"/><Relationship Id="rId4" Type="http://schemas.openxmlformats.org/officeDocument/2006/relationships/image" Target="../media/image86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emf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88.png"/><Relationship Id="rId4" Type="http://schemas.openxmlformats.org/officeDocument/2006/relationships/image" Target="../media/image87.emf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10.emf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2.png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5.png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0086289-C55E-4EC8-8B64-B3782F82178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516688" y="5066406"/>
            <a:ext cx="4577726" cy="830997"/>
          </a:xfrm>
        </p:spPr>
        <p:txBody>
          <a:bodyPr/>
          <a:lstStyle/>
          <a:p>
            <a:r>
              <a:rPr lang="en-US" i="1"/>
              <a:t>June </a:t>
            </a:r>
            <a:r>
              <a:rPr lang="en-US" i="1" dirty="0"/>
              <a:t>2023</a:t>
            </a:r>
          </a:p>
          <a:p>
            <a:r>
              <a:rPr lang="en-US" i="1" dirty="0"/>
              <a:t>Dimitri Desmidt - Senior TPM NSX</a:t>
            </a:r>
          </a:p>
          <a:p>
            <a:r>
              <a:rPr lang="en-US" i="1" dirty="0" err="1"/>
              <a:t>ddesmidt@vmware.com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F107F7C-FE7F-47A5-851E-D2E6599D77C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75012" y="1600200"/>
            <a:ext cx="7633414" cy="3200400"/>
          </a:xfrm>
        </p:spPr>
        <p:txBody>
          <a:bodyPr/>
          <a:lstStyle/>
          <a:p>
            <a:pPr marL="0" indent="0">
              <a:buNone/>
            </a:pPr>
            <a:r>
              <a:rPr lang="en-US" sz="4800" dirty="0"/>
              <a:t>NSX-T Physical Server 301 </a:t>
            </a:r>
            <a:r>
              <a:rPr lang="en-US" sz="4800" dirty="0" err="1"/>
              <a:t>ToI</a:t>
            </a:r>
            <a:endParaRPr lang="en-US" sz="4800" dirty="0"/>
          </a:p>
          <a:p>
            <a:pPr marL="0" indent="0">
              <a:buNone/>
            </a:pPr>
            <a:r>
              <a:rPr lang="en-US" sz="2400" i="1" dirty="0"/>
              <a:t>(Updated for NSX-T 3.2)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4F9CBE99-648B-374C-B57B-243CFB3172F0}"/>
              </a:ext>
            </a:extLst>
          </p:cNvPr>
          <p:cNvSpPr/>
          <p:nvPr/>
        </p:nvSpPr>
        <p:spPr>
          <a:xfrm>
            <a:off x="9999333" y="184594"/>
            <a:ext cx="1828959" cy="1828959"/>
          </a:xfrm>
          <a:prstGeom prst="ellipse">
            <a:avLst/>
          </a:prstGeom>
          <a:solidFill>
            <a:schemeClr val="tx1"/>
          </a:solidFill>
          <a:ln w="762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21" name="Freeform 74">
            <a:extLst>
              <a:ext uri="{FF2B5EF4-FFF2-40B4-BE49-F238E27FC236}">
                <a16:creationId xmlns:a16="http://schemas.microsoft.com/office/drawing/2014/main" id="{AAE91AFC-1D28-9044-BE84-086D46EBC508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10366424" y="548207"/>
            <a:ext cx="1096166" cy="1096167"/>
          </a:xfrm>
          <a:custGeom>
            <a:avLst/>
            <a:gdLst>
              <a:gd name="T0" fmla="*/ 0 w 384"/>
              <a:gd name="T1" fmla="*/ 109 h 384"/>
              <a:gd name="T2" fmla="*/ 384 w 384"/>
              <a:gd name="T3" fmla="*/ 0 h 384"/>
              <a:gd name="T4" fmla="*/ 368 w 384"/>
              <a:gd name="T5" fmla="*/ 93 h 384"/>
              <a:gd name="T6" fmla="*/ 16 w 384"/>
              <a:gd name="T7" fmla="*/ 16 h 384"/>
              <a:gd name="T8" fmla="*/ 368 w 384"/>
              <a:gd name="T9" fmla="*/ 93 h 384"/>
              <a:gd name="T10" fmla="*/ 384 w 384"/>
              <a:gd name="T11" fmla="*/ 247 h 384"/>
              <a:gd name="T12" fmla="*/ 0 w 384"/>
              <a:gd name="T13" fmla="*/ 138 h 384"/>
              <a:gd name="T14" fmla="*/ 16 w 384"/>
              <a:gd name="T15" fmla="*/ 154 h 384"/>
              <a:gd name="T16" fmla="*/ 368 w 384"/>
              <a:gd name="T17" fmla="*/ 231 h 384"/>
              <a:gd name="T18" fmla="*/ 16 w 384"/>
              <a:gd name="T19" fmla="*/ 154 h 384"/>
              <a:gd name="T20" fmla="*/ 384 w 384"/>
              <a:gd name="T21" fmla="*/ 384 h 384"/>
              <a:gd name="T22" fmla="*/ 0 w 384"/>
              <a:gd name="T23" fmla="*/ 275 h 384"/>
              <a:gd name="T24" fmla="*/ 16 w 384"/>
              <a:gd name="T25" fmla="*/ 291 h 384"/>
              <a:gd name="T26" fmla="*/ 368 w 384"/>
              <a:gd name="T27" fmla="*/ 368 h 384"/>
              <a:gd name="T28" fmla="*/ 16 w 384"/>
              <a:gd name="T29" fmla="*/ 291 h 384"/>
              <a:gd name="T30" fmla="*/ 330 w 384"/>
              <a:gd name="T31" fmla="*/ 82 h 384"/>
              <a:gd name="T32" fmla="*/ 346 w 384"/>
              <a:gd name="T33" fmla="*/ 27 h 384"/>
              <a:gd name="T34" fmla="*/ 315 w 384"/>
              <a:gd name="T35" fmla="*/ 82 h 384"/>
              <a:gd name="T36" fmla="*/ 299 w 384"/>
              <a:gd name="T37" fmla="*/ 27 h 384"/>
              <a:gd name="T38" fmla="*/ 315 w 384"/>
              <a:gd name="T39" fmla="*/ 82 h 384"/>
              <a:gd name="T40" fmla="*/ 268 w 384"/>
              <a:gd name="T41" fmla="*/ 82 h 384"/>
              <a:gd name="T42" fmla="*/ 284 w 384"/>
              <a:gd name="T43" fmla="*/ 27 h 384"/>
              <a:gd name="T44" fmla="*/ 268 w 384"/>
              <a:gd name="T45" fmla="*/ 165 h 384"/>
              <a:gd name="T46" fmla="*/ 284 w 384"/>
              <a:gd name="T47" fmla="*/ 219 h 384"/>
              <a:gd name="T48" fmla="*/ 268 w 384"/>
              <a:gd name="T49" fmla="*/ 165 h 384"/>
              <a:gd name="T50" fmla="*/ 237 w 384"/>
              <a:gd name="T51" fmla="*/ 82 h 384"/>
              <a:gd name="T52" fmla="*/ 253 w 384"/>
              <a:gd name="T53" fmla="*/ 27 h 384"/>
              <a:gd name="T54" fmla="*/ 237 w 384"/>
              <a:gd name="T55" fmla="*/ 165 h 384"/>
              <a:gd name="T56" fmla="*/ 253 w 384"/>
              <a:gd name="T57" fmla="*/ 219 h 384"/>
              <a:gd name="T58" fmla="*/ 237 w 384"/>
              <a:gd name="T59" fmla="*/ 165 h 384"/>
              <a:gd name="T60" fmla="*/ 64 w 384"/>
              <a:gd name="T61" fmla="*/ 35 h 384"/>
              <a:gd name="T62" fmla="*/ 64 w 384"/>
              <a:gd name="T63" fmla="*/ 71 h 384"/>
              <a:gd name="T64" fmla="*/ 330 w 384"/>
              <a:gd name="T65" fmla="*/ 165 h 384"/>
              <a:gd name="T66" fmla="*/ 346 w 384"/>
              <a:gd name="T67" fmla="*/ 219 h 384"/>
              <a:gd name="T68" fmla="*/ 330 w 384"/>
              <a:gd name="T69" fmla="*/ 165 h 384"/>
              <a:gd name="T70" fmla="*/ 315 w 384"/>
              <a:gd name="T71" fmla="*/ 165 h 384"/>
              <a:gd name="T72" fmla="*/ 299 w 384"/>
              <a:gd name="T73" fmla="*/ 219 h 384"/>
              <a:gd name="T74" fmla="*/ 82 w 384"/>
              <a:gd name="T75" fmla="*/ 191 h 384"/>
              <a:gd name="T76" fmla="*/ 45 w 384"/>
              <a:gd name="T77" fmla="*/ 191 h 384"/>
              <a:gd name="T78" fmla="*/ 82 w 384"/>
              <a:gd name="T79" fmla="*/ 191 h 384"/>
              <a:gd name="T80" fmla="*/ 346 w 384"/>
              <a:gd name="T81" fmla="*/ 302 h 384"/>
              <a:gd name="T82" fmla="*/ 330 w 384"/>
              <a:gd name="T83" fmla="*/ 357 h 384"/>
              <a:gd name="T84" fmla="*/ 299 w 384"/>
              <a:gd name="T85" fmla="*/ 302 h 384"/>
              <a:gd name="T86" fmla="*/ 315 w 384"/>
              <a:gd name="T87" fmla="*/ 357 h 384"/>
              <a:gd name="T88" fmla="*/ 299 w 384"/>
              <a:gd name="T89" fmla="*/ 302 h 384"/>
              <a:gd name="T90" fmla="*/ 284 w 384"/>
              <a:gd name="T91" fmla="*/ 302 h 384"/>
              <a:gd name="T92" fmla="*/ 268 w 384"/>
              <a:gd name="T93" fmla="*/ 357 h 384"/>
              <a:gd name="T94" fmla="*/ 237 w 384"/>
              <a:gd name="T95" fmla="*/ 302 h 384"/>
              <a:gd name="T96" fmla="*/ 253 w 384"/>
              <a:gd name="T97" fmla="*/ 357 h 384"/>
              <a:gd name="T98" fmla="*/ 237 w 384"/>
              <a:gd name="T99" fmla="*/ 302 h 384"/>
              <a:gd name="T100" fmla="*/ 64 w 384"/>
              <a:gd name="T101" fmla="*/ 346 h 384"/>
              <a:gd name="T102" fmla="*/ 64 w 384"/>
              <a:gd name="T103" fmla="*/ 310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84" h="384">
                <a:moveTo>
                  <a:pt x="0" y="0"/>
                </a:moveTo>
                <a:cubicBezTo>
                  <a:pt x="0" y="109"/>
                  <a:pt x="0" y="109"/>
                  <a:pt x="0" y="109"/>
                </a:cubicBezTo>
                <a:cubicBezTo>
                  <a:pt x="384" y="109"/>
                  <a:pt x="384" y="109"/>
                  <a:pt x="384" y="109"/>
                </a:cubicBezTo>
                <a:cubicBezTo>
                  <a:pt x="384" y="0"/>
                  <a:pt x="384" y="0"/>
                  <a:pt x="384" y="0"/>
                </a:cubicBezTo>
                <a:lnTo>
                  <a:pt x="0" y="0"/>
                </a:lnTo>
                <a:close/>
                <a:moveTo>
                  <a:pt x="368" y="93"/>
                </a:moveTo>
                <a:cubicBezTo>
                  <a:pt x="16" y="93"/>
                  <a:pt x="16" y="93"/>
                  <a:pt x="16" y="93"/>
                </a:cubicBezTo>
                <a:cubicBezTo>
                  <a:pt x="16" y="16"/>
                  <a:pt x="16" y="16"/>
                  <a:pt x="16" y="16"/>
                </a:cubicBezTo>
                <a:cubicBezTo>
                  <a:pt x="368" y="16"/>
                  <a:pt x="368" y="16"/>
                  <a:pt x="368" y="16"/>
                </a:cubicBezTo>
                <a:lnTo>
                  <a:pt x="368" y="93"/>
                </a:lnTo>
                <a:close/>
                <a:moveTo>
                  <a:pt x="0" y="247"/>
                </a:moveTo>
                <a:cubicBezTo>
                  <a:pt x="384" y="247"/>
                  <a:pt x="384" y="247"/>
                  <a:pt x="384" y="247"/>
                </a:cubicBezTo>
                <a:cubicBezTo>
                  <a:pt x="384" y="138"/>
                  <a:pt x="384" y="138"/>
                  <a:pt x="384" y="138"/>
                </a:cubicBezTo>
                <a:cubicBezTo>
                  <a:pt x="0" y="138"/>
                  <a:pt x="0" y="138"/>
                  <a:pt x="0" y="138"/>
                </a:cubicBezTo>
                <a:lnTo>
                  <a:pt x="0" y="247"/>
                </a:lnTo>
                <a:close/>
                <a:moveTo>
                  <a:pt x="16" y="154"/>
                </a:moveTo>
                <a:cubicBezTo>
                  <a:pt x="368" y="154"/>
                  <a:pt x="368" y="154"/>
                  <a:pt x="368" y="154"/>
                </a:cubicBezTo>
                <a:cubicBezTo>
                  <a:pt x="368" y="231"/>
                  <a:pt x="368" y="231"/>
                  <a:pt x="368" y="231"/>
                </a:cubicBezTo>
                <a:cubicBezTo>
                  <a:pt x="16" y="231"/>
                  <a:pt x="16" y="231"/>
                  <a:pt x="16" y="231"/>
                </a:cubicBezTo>
                <a:lnTo>
                  <a:pt x="16" y="154"/>
                </a:lnTo>
                <a:close/>
                <a:moveTo>
                  <a:pt x="0" y="384"/>
                </a:moveTo>
                <a:cubicBezTo>
                  <a:pt x="384" y="384"/>
                  <a:pt x="384" y="384"/>
                  <a:pt x="384" y="384"/>
                </a:cubicBezTo>
                <a:cubicBezTo>
                  <a:pt x="384" y="275"/>
                  <a:pt x="384" y="275"/>
                  <a:pt x="384" y="275"/>
                </a:cubicBezTo>
                <a:cubicBezTo>
                  <a:pt x="0" y="275"/>
                  <a:pt x="0" y="275"/>
                  <a:pt x="0" y="275"/>
                </a:cubicBezTo>
                <a:lnTo>
                  <a:pt x="0" y="384"/>
                </a:lnTo>
                <a:close/>
                <a:moveTo>
                  <a:pt x="16" y="291"/>
                </a:moveTo>
                <a:cubicBezTo>
                  <a:pt x="368" y="291"/>
                  <a:pt x="368" y="291"/>
                  <a:pt x="368" y="291"/>
                </a:cubicBezTo>
                <a:cubicBezTo>
                  <a:pt x="368" y="368"/>
                  <a:pt x="368" y="368"/>
                  <a:pt x="368" y="368"/>
                </a:cubicBezTo>
                <a:cubicBezTo>
                  <a:pt x="16" y="368"/>
                  <a:pt x="16" y="368"/>
                  <a:pt x="16" y="368"/>
                </a:cubicBezTo>
                <a:lnTo>
                  <a:pt x="16" y="291"/>
                </a:lnTo>
                <a:close/>
                <a:moveTo>
                  <a:pt x="346" y="82"/>
                </a:moveTo>
                <a:cubicBezTo>
                  <a:pt x="330" y="82"/>
                  <a:pt x="330" y="82"/>
                  <a:pt x="330" y="82"/>
                </a:cubicBezTo>
                <a:cubicBezTo>
                  <a:pt x="330" y="27"/>
                  <a:pt x="330" y="27"/>
                  <a:pt x="330" y="27"/>
                </a:cubicBezTo>
                <a:cubicBezTo>
                  <a:pt x="346" y="27"/>
                  <a:pt x="346" y="27"/>
                  <a:pt x="346" y="27"/>
                </a:cubicBezTo>
                <a:lnTo>
                  <a:pt x="346" y="82"/>
                </a:lnTo>
                <a:close/>
                <a:moveTo>
                  <a:pt x="315" y="82"/>
                </a:moveTo>
                <a:cubicBezTo>
                  <a:pt x="299" y="82"/>
                  <a:pt x="299" y="82"/>
                  <a:pt x="299" y="82"/>
                </a:cubicBezTo>
                <a:cubicBezTo>
                  <a:pt x="299" y="27"/>
                  <a:pt x="299" y="27"/>
                  <a:pt x="299" y="27"/>
                </a:cubicBezTo>
                <a:cubicBezTo>
                  <a:pt x="315" y="27"/>
                  <a:pt x="315" y="27"/>
                  <a:pt x="315" y="27"/>
                </a:cubicBezTo>
                <a:lnTo>
                  <a:pt x="315" y="82"/>
                </a:lnTo>
                <a:close/>
                <a:moveTo>
                  <a:pt x="284" y="82"/>
                </a:moveTo>
                <a:cubicBezTo>
                  <a:pt x="268" y="82"/>
                  <a:pt x="268" y="82"/>
                  <a:pt x="268" y="82"/>
                </a:cubicBezTo>
                <a:cubicBezTo>
                  <a:pt x="268" y="27"/>
                  <a:pt x="268" y="27"/>
                  <a:pt x="268" y="27"/>
                </a:cubicBezTo>
                <a:cubicBezTo>
                  <a:pt x="284" y="27"/>
                  <a:pt x="284" y="27"/>
                  <a:pt x="284" y="27"/>
                </a:cubicBezTo>
                <a:lnTo>
                  <a:pt x="284" y="82"/>
                </a:lnTo>
                <a:close/>
                <a:moveTo>
                  <a:pt x="268" y="165"/>
                </a:moveTo>
                <a:cubicBezTo>
                  <a:pt x="284" y="165"/>
                  <a:pt x="284" y="165"/>
                  <a:pt x="284" y="165"/>
                </a:cubicBezTo>
                <a:cubicBezTo>
                  <a:pt x="284" y="219"/>
                  <a:pt x="284" y="219"/>
                  <a:pt x="284" y="219"/>
                </a:cubicBezTo>
                <a:cubicBezTo>
                  <a:pt x="268" y="219"/>
                  <a:pt x="268" y="219"/>
                  <a:pt x="268" y="219"/>
                </a:cubicBezTo>
                <a:lnTo>
                  <a:pt x="268" y="165"/>
                </a:lnTo>
                <a:close/>
                <a:moveTo>
                  <a:pt x="253" y="82"/>
                </a:moveTo>
                <a:cubicBezTo>
                  <a:pt x="237" y="82"/>
                  <a:pt x="237" y="82"/>
                  <a:pt x="237" y="82"/>
                </a:cubicBezTo>
                <a:cubicBezTo>
                  <a:pt x="237" y="27"/>
                  <a:pt x="237" y="27"/>
                  <a:pt x="237" y="27"/>
                </a:cubicBezTo>
                <a:cubicBezTo>
                  <a:pt x="253" y="27"/>
                  <a:pt x="253" y="27"/>
                  <a:pt x="253" y="27"/>
                </a:cubicBezTo>
                <a:lnTo>
                  <a:pt x="253" y="82"/>
                </a:lnTo>
                <a:close/>
                <a:moveTo>
                  <a:pt x="237" y="165"/>
                </a:moveTo>
                <a:cubicBezTo>
                  <a:pt x="253" y="165"/>
                  <a:pt x="253" y="165"/>
                  <a:pt x="253" y="165"/>
                </a:cubicBezTo>
                <a:cubicBezTo>
                  <a:pt x="253" y="219"/>
                  <a:pt x="253" y="219"/>
                  <a:pt x="253" y="219"/>
                </a:cubicBezTo>
                <a:cubicBezTo>
                  <a:pt x="237" y="219"/>
                  <a:pt x="237" y="219"/>
                  <a:pt x="237" y="219"/>
                </a:cubicBezTo>
                <a:lnTo>
                  <a:pt x="237" y="165"/>
                </a:lnTo>
                <a:close/>
                <a:moveTo>
                  <a:pt x="45" y="53"/>
                </a:moveTo>
                <a:cubicBezTo>
                  <a:pt x="45" y="43"/>
                  <a:pt x="54" y="35"/>
                  <a:pt x="64" y="35"/>
                </a:cubicBezTo>
                <a:cubicBezTo>
                  <a:pt x="74" y="35"/>
                  <a:pt x="82" y="43"/>
                  <a:pt x="82" y="53"/>
                </a:cubicBezTo>
                <a:cubicBezTo>
                  <a:pt x="82" y="63"/>
                  <a:pt x="74" y="71"/>
                  <a:pt x="64" y="71"/>
                </a:cubicBezTo>
                <a:cubicBezTo>
                  <a:pt x="54" y="71"/>
                  <a:pt x="45" y="63"/>
                  <a:pt x="45" y="53"/>
                </a:cubicBezTo>
                <a:close/>
                <a:moveTo>
                  <a:pt x="330" y="165"/>
                </a:moveTo>
                <a:cubicBezTo>
                  <a:pt x="346" y="165"/>
                  <a:pt x="346" y="165"/>
                  <a:pt x="346" y="165"/>
                </a:cubicBezTo>
                <a:cubicBezTo>
                  <a:pt x="346" y="219"/>
                  <a:pt x="346" y="219"/>
                  <a:pt x="346" y="219"/>
                </a:cubicBezTo>
                <a:cubicBezTo>
                  <a:pt x="330" y="219"/>
                  <a:pt x="330" y="219"/>
                  <a:pt x="330" y="219"/>
                </a:cubicBezTo>
                <a:lnTo>
                  <a:pt x="330" y="165"/>
                </a:lnTo>
                <a:close/>
                <a:moveTo>
                  <a:pt x="299" y="165"/>
                </a:moveTo>
                <a:cubicBezTo>
                  <a:pt x="315" y="165"/>
                  <a:pt x="315" y="165"/>
                  <a:pt x="315" y="165"/>
                </a:cubicBezTo>
                <a:cubicBezTo>
                  <a:pt x="315" y="219"/>
                  <a:pt x="315" y="219"/>
                  <a:pt x="315" y="219"/>
                </a:cubicBezTo>
                <a:cubicBezTo>
                  <a:pt x="299" y="219"/>
                  <a:pt x="299" y="219"/>
                  <a:pt x="299" y="219"/>
                </a:cubicBezTo>
                <a:lnTo>
                  <a:pt x="299" y="165"/>
                </a:lnTo>
                <a:close/>
                <a:moveTo>
                  <a:pt x="82" y="191"/>
                </a:moveTo>
                <a:cubicBezTo>
                  <a:pt x="82" y="201"/>
                  <a:pt x="74" y="209"/>
                  <a:pt x="64" y="209"/>
                </a:cubicBezTo>
                <a:cubicBezTo>
                  <a:pt x="54" y="209"/>
                  <a:pt x="45" y="201"/>
                  <a:pt x="45" y="191"/>
                </a:cubicBezTo>
                <a:cubicBezTo>
                  <a:pt x="45" y="180"/>
                  <a:pt x="54" y="172"/>
                  <a:pt x="64" y="172"/>
                </a:cubicBezTo>
                <a:cubicBezTo>
                  <a:pt x="74" y="172"/>
                  <a:pt x="82" y="180"/>
                  <a:pt x="82" y="191"/>
                </a:cubicBezTo>
                <a:close/>
                <a:moveTo>
                  <a:pt x="330" y="302"/>
                </a:moveTo>
                <a:cubicBezTo>
                  <a:pt x="346" y="302"/>
                  <a:pt x="346" y="302"/>
                  <a:pt x="346" y="302"/>
                </a:cubicBezTo>
                <a:cubicBezTo>
                  <a:pt x="346" y="357"/>
                  <a:pt x="346" y="357"/>
                  <a:pt x="346" y="357"/>
                </a:cubicBezTo>
                <a:cubicBezTo>
                  <a:pt x="330" y="357"/>
                  <a:pt x="330" y="357"/>
                  <a:pt x="330" y="357"/>
                </a:cubicBezTo>
                <a:lnTo>
                  <a:pt x="330" y="302"/>
                </a:lnTo>
                <a:close/>
                <a:moveTo>
                  <a:pt x="299" y="302"/>
                </a:moveTo>
                <a:cubicBezTo>
                  <a:pt x="315" y="302"/>
                  <a:pt x="315" y="302"/>
                  <a:pt x="315" y="302"/>
                </a:cubicBezTo>
                <a:cubicBezTo>
                  <a:pt x="315" y="357"/>
                  <a:pt x="315" y="357"/>
                  <a:pt x="315" y="357"/>
                </a:cubicBezTo>
                <a:cubicBezTo>
                  <a:pt x="299" y="357"/>
                  <a:pt x="299" y="357"/>
                  <a:pt x="299" y="357"/>
                </a:cubicBezTo>
                <a:lnTo>
                  <a:pt x="299" y="302"/>
                </a:lnTo>
                <a:close/>
                <a:moveTo>
                  <a:pt x="268" y="302"/>
                </a:moveTo>
                <a:cubicBezTo>
                  <a:pt x="284" y="302"/>
                  <a:pt x="284" y="302"/>
                  <a:pt x="284" y="302"/>
                </a:cubicBezTo>
                <a:cubicBezTo>
                  <a:pt x="284" y="357"/>
                  <a:pt x="284" y="357"/>
                  <a:pt x="284" y="357"/>
                </a:cubicBezTo>
                <a:cubicBezTo>
                  <a:pt x="268" y="357"/>
                  <a:pt x="268" y="357"/>
                  <a:pt x="268" y="357"/>
                </a:cubicBezTo>
                <a:lnTo>
                  <a:pt x="268" y="302"/>
                </a:lnTo>
                <a:close/>
                <a:moveTo>
                  <a:pt x="237" y="302"/>
                </a:moveTo>
                <a:cubicBezTo>
                  <a:pt x="253" y="302"/>
                  <a:pt x="253" y="302"/>
                  <a:pt x="253" y="302"/>
                </a:cubicBezTo>
                <a:cubicBezTo>
                  <a:pt x="253" y="357"/>
                  <a:pt x="253" y="357"/>
                  <a:pt x="253" y="357"/>
                </a:cubicBezTo>
                <a:cubicBezTo>
                  <a:pt x="237" y="357"/>
                  <a:pt x="237" y="357"/>
                  <a:pt x="237" y="357"/>
                </a:cubicBezTo>
                <a:lnTo>
                  <a:pt x="237" y="302"/>
                </a:lnTo>
                <a:close/>
                <a:moveTo>
                  <a:pt x="82" y="328"/>
                </a:moveTo>
                <a:cubicBezTo>
                  <a:pt x="82" y="338"/>
                  <a:pt x="74" y="346"/>
                  <a:pt x="64" y="346"/>
                </a:cubicBezTo>
                <a:cubicBezTo>
                  <a:pt x="54" y="346"/>
                  <a:pt x="45" y="338"/>
                  <a:pt x="45" y="328"/>
                </a:cubicBezTo>
                <a:cubicBezTo>
                  <a:pt x="45" y="318"/>
                  <a:pt x="54" y="310"/>
                  <a:pt x="64" y="310"/>
                </a:cubicBezTo>
                <a:cubicBezTo>
                  <a:pt x="74" y="310"/>
                  <a:pt x="82" y="318"/>
                  <a:pt x="82" y="3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B12CCA1-B51D-224D-B7E7-D8A893F5FB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18785" y="1384141"/>
            <a:ext cx="793750" cy="79375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481650E-A210-C645-BD2C-95666DEF8E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31367" y="1384141"/>
            <a:ext cx="796925" cy="79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796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094E727-9D12-624C-A82B-E49874DBBB0D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Network Services:</a:t>
            </a:r>
          </a:p>
          <a:p>
            <a:pPr marL="800100" lvl="1" indent="-342900">
              <a:spcBef>
                <a:spcPts val="600"/>
              </a:spcBef>
            </a:pPr>
            <a:r>
              <a:rPr lang="en-US" dirty="0"/>
              <a:t>L2 VLAN</a:t>
            </a:r>
          </a:p>
          <a:p>
            <a:pPr marL="800100" lvl="1" indent="-342900">
              <a:spcBef>
                <a:spcPts val="600"/>
              </a:spcBef>
            </a:pPr>
            <a:r>
              <a:rPr lang="en-US" dirty="0"/>
              <a:t>L2 Overlay</a:t>
            </a:r>
          </a:p>
          <a:p>
            <a:pPr marL="800100" lvl="1" indent="-342900">
              <a:spcBef>
                <a:spcPts val="600"/>
              </a:spcBef>
            </a:pPr>
            <a:r>
              <a:rPr lang="en-US" dirty="0"/>
              <a:t>Distributed L3 </a:t>
            </a:r>
            <a:r>
              <a:rPr lang="en-US" i="1" dirty="0"/>
              <a:t>(in case of L2-Overlay)</a:t>
            </a:r>
          </a:p>
          <a:p>
            <a:pPr marL="800100" lvl="1" indent="-342900"/>
            <a:endParaRPr lang="en-US" dirty="0"/>
          </a:p>
          <a:p>
            <a:r>
              <a:rPr lang="en-US" dirty="0">
                <a:solidFill>
                  <a:schemeClr val="accent1"/>
                </a:solidFill>
              </a:rPr>
              <a:t>Security Services:</a:t>
            </a:r>
          </a:p>
          <a:p>
            <a:pPr marL="800100" lvl="1" indent="-342900">
              <a:spcBef>
                <a:spcPts val="600"/>
              </a:spcBef>
            </a:pPr>
            <a:r>
              <a:rPr lang="en-US" dirty="0"/>
              <a:t>DFW / Micro-Segmentation </a:t>
            </a:r>
            <a:r>
              <a:rPr lang="en-US" i="1" dirty="0"/>
              <a:t>(L4 Stateful/Stateless FW)</a:t>
            </a:r>
          </a:p>
          <a:p>
            <a:pPr marL="800100" lvl="1" indent="-342900">
              <a:spcBef>
                <a:spcPts val="600"/>
              </a:spcBef>
            </a:pPr>
            <a:r>
              <a:rPr lang="en-US" dirty="0"/>
              <a:t>Time-Based Firewall</a:t>
            </a:r>
          </a:p>
          <a:p>
            <a:pPr lvl="1" indent="0">
              <a:buNone/>
            </a:pPr>
            <a:endParaRPr lang="en-US" strike="sngStrike" dirty="0"/>
          </a:p>
          <a:p>
            <a:r>
              <a:rPr lang="en-US" dirty="0">
                <a:solidFill>
                  <a:schemeClr val="accent1"/>
                </a:solidFill>
              </a:rPr>
              <a:t>Operations:</a:t>
            </a:r>
          </a:p>
          <a:p>
            <a:pPr marL="800100" lvl="1" indent="-342900">
              <a:spcBef>
                <a:spcPts val="600"/>
              </a:spcBef>
            </a:pPr>
            <a:r>
              <a:rPr lang="en-US" dirty="0"/>
              <a:t>Traceflow</a:t>
            </a:r>
          </a:p>
          <a:p>
            <a:pPr marL="800100" lvl="1" indent="-342900">
              <a:spcBef>
                <a:spcPts val="600"/>
              </a:spcBef>
            </a:pPr>
            <a:r>
              <a:rPr lang="en-US" dirty="0"/>
              <a:t>NSX Intelligence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FBB1E11-F215-1C42-935B-7EE167AB5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</a:rPr>
              <a:t>NSX Services Supported with Physical Servers </a:t>
            </a:r>
            <a:endParaRPr lang="en-US" dirty="0"/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C41FDF9A-8F35-624B-9A79-24852F445BA4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59F52FF-010D-E54E-B52E-0941E1A03691}"/>
              </a:ext>
            </a:extLst>
          </p:cNvPr>
          <p:cNvSpPr/>
          <p:nvPr/>
        </p:nvSpPr>
        <p:spPr>
          <a:xfrm>
            <a:off x="6797842" y="1961102"/>
            <a:ext cx="5194866" cy="1169551"/>
          </a:xfrm>
          <a:prstGeom prst="rect">
            <a:avLst/>
          </a:prstGeom>
          <a:noFill/>
          <a:ln w="19050">
            <a:solidFill>
              <a:schemeClr val="tx1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>
              <a:defRPr/>
            </a:pPr>
            <a:r>
              <a:rPr lang="en-US" sz="1400" u="sng" dirty="0">
                <a:solidFill>
                  <a:schemeClr val="tx2"/>
                </a:solidFill>
                <a:latin typeface="Calibri" panose="020F0502020204030204" pitchFamily="34" charset="0"/>
              </a:rPr>
              <a:t>Note on other Network Services:</a:t>
            </a:r>
          </a:p>
          <a:p>
            <a:pPr>
              <a:defRPr/>
            </a:pPr>
            <a:r>
              <a:rPr lang="en-US" sz="1400" dirty="0">
                <a:solidFill>
                  <a:schemeClr val="tx2"/>
                </a:solidFill>
                <a:latin typeface="Calibri" panose="020F0502020204030204" pitchFamily="34" charset="0"/>
              </a:rPr>
              <a:t>NSX central network services like LB, VPN, </a:t>
            </a:r>
            <a:r>
              <a:rPr lang="en-US" sz="1400" dirty="0" err="1">
                <a:solidFill>
                  <a:schemeClr val="tx2"/>
                </a:solidFill>
                <a:latin typeface="Calibri" panose="020F0502020204030204" pitchFamily="34" charset="0"/>
              </a:rPr>
              <a:t>etc</a:t>
            </a:r>
            <a:r>
              <a:rPr lang="en-US" sz="1400" dirty="0">
                <a:solidFill>
                  <a:schemeClr val="tx2"/>
                </a:solidFill>
                <a:latin typeface="Calibri" panose="020F0502020204030204" pitchFamily="34" charset="0"/>
              </a:rPr>
              <a:t> are offered by Edge Nodes and don’t apply to Physical Servers.</a:t>
            </a:r>
          </a:p>
          <a:p>
            <a:pPr>
              <a:defRPr/>
            </a:pPr>
            <a:r>
              <a:rPr lang="en-US" sz="1400" dirty="0">
                <a:solidFill>
                  <a:schemeClr val="tx2"/>
                </a:solidFill>
                <a:latin typeface="Calibri" panose="020F0502020204030204" pitchFamily="34" charset="0"/>
              </a:rPr>
              <a:t>So those NSX central network services are available with or without Physical Servers in the topology.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5DC7E55-C6CA-E24F-90C6-FA68DBF68989}"/>
              </a:ext>
            </a:extLst>
          </p:cNvPr>
          <p:cNvSpPr/>
          <p:nvPr/>
        </p:nvSpPr>
        <p:spPr>
          <a:xfrm>
            <a:off x="6797842" y="3509731"/>
            <a:ext cx="5194865" cy="1169551"/>
          </a:xfrm>
          <a:prstGeom prst="rect">
            <a:avLst/>
          </a:prstGeom>
          <a:noFill/>
          <a:ln w="19050">
            <a:solidFill>
              <a:schemeClr val="tx1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b">
            <a:spAutoFit/>
          </a:bodyPr>
          <a:lstStyle/>
          <a:p>
            <a:pPr>
              <a:defRPr/>
            </a:pPr>
            <a:r>
              <a:rPr lang="en-US" sz="1400" u="sng" dirty="0">
                <a:solidFill>
                  <a:schemeClr val="tx2"/>
                </a:solidFill>
                <a:latin typeface="Calibri" panose="020F0502020204030204" pitchFamily="34" charset="0"/>
              </a:rPr>
              <a:t>Note on NSX Inventory Tags:</a:t>
            </a:r>
          </a:p>
          <a:p>
            <a:pPr>
              <a:defRPr/>
            </a:pPr>
            <a:r>
              <a:rPr lang="en-US" sz="1400" dirty="0">
                <a:solidFill>
                  <a:schemeClr val="tx2"/>
                </a:solidFill>
                <a:latin typeface="Calibri" panose="020F0502020204030204" pitchFamily="34" charset="0"/>
              </a:rPr>
              <a:t>Dynamic Groups based on Physical Servers Tag is not currently supported.</a:t>
            </a:r>
          </a:p>
          <a:p>
            <a:pPr>
              <a:defRPr/>
            </a:pPr>
            <a:r>
              <a:rPr lang="en-US" sz="1400" dirty="0">
                <a:solidFill>
                  <a:schemeClr val="tx2"/>
                </a:solidFill>
                <a:latin typeface="Calibri" panose="020F0502020204030204" pitchFamily="34" charset="0"/>
              </a:rPr>
              <a:t>As a workaround Dynamic Groups based on Segment-Ports Tag can be used.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CBB9BC2-B5BE-B6A6-8B5D-2124267D37FF}"/>
              </a:ext>
            </a:extLst>
          </p:cNvPr>
          <p:cNvSpPr/>
          <p:nvPr/>
        </p:nvSpPr>
        <p:spPr>
          <a:xfrm>
            <a:off x="6797842" y="4846599"/>
            <a:ext cx="5194865" cy="1815882"/>
          </a:xfrm>
          <a:prstGeom prst="rect">
            <a:avLst/>
          </a:prstGeom>
          <a:noFill/>
          <a:ln w="19050">
            <a:solidFill>
              <a:schemeClr val="tx1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lstStyle/>
          <a:p>
            <a:pPr>
              <a:defRPr/>
            </a:pPr>
            <a:r>
              <a:rPr lang="en-US" sz="1400" u="sng" dirty="0">
                <a:solidFill>
                  <a:schemeClr val="tx2"/>
                </a:solidFill>
                <a:latin typeface="Calibri" panose="020F0502020204030204" pitchFamily="34" charset="0"/>
              </a:rPr>
              <a:t>Note on IDFW:</a:t>
            </a:r>
          </a:p>
          <a:p>
            <a:pPr>
              <a:defRPr/>
            </a:pPr>
            <a:r>
              <a:rPr lang="en-US" sz="1400" dirty="0">
                <a:solidFill>
                  <a:schemeClr val="tx2"/>
                </a:solidFill>
                <a:latin typeface="Calibri" panose="020F0502020204030204" pitchFamily="34" charset="0"/>
              </a:rPr>
              <a:t>IDFW is not supported Physical Servers.</a:t>
            </a:r>
          </a:p>
          <a:p>
            <a:pPr>
              <a:defRPr/>
            </a:pPr>
            <a:r>
              <a:rPr lang="en-US" sz="1400" dirty="0">
                <a:solidFill>
                  <a:schemeClr val="tx2"/>
                </a:solidFill>
                <a:latin typeface="Calibri" panose="020F0502020204030204" pitchFamily="34" charset="0"/>
              </a:rPr>
              <a:t>However, NSX can learn Physical Servers users using Log scrapping approach.</a:t>
            </a:r>
          </a:p>
          <a:p>
            <a:pPr>
              <a:defRPr/>
            </a:pPr>
            <a:r>
              <a:rPr lang="en-US" sz="1400" dirty="0">
                <a:solidFill>
                  <a:schemeClr val="tx2"/>
                </a:solidFill>
                <a:latin typeface="Calibri" panose="020F0502020204030204" pitchFamily="34" charset="0"/>
              </a:rPr>
              <a:t>Then IDFW can be enforced for East/West traffic (Physical Server to VM) using DFW on VMs and for North/South by the gateway firewall Dynamic Groups based on Physical Servers Tag is not currently supported.</a:t>
            </a:r>
          </a:p>
        </p:txBody>
      </p:sp>
    </p:spTree>
    <p:extLst>
      <p:ext uri="{BB962C8B-B14F-4D97-AF65-F5344CB8AC3E}">
        <p14:creationId xmlns:p14="http://schemas.microsoft.com/office/powerpoint/2010/main" val="2099609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7D204091-C49F-4785-9A3F-D44C8915214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86409627"/>
              </p:ext>
            </p:extLst>
          </p:nvPr>
        </p:nvGraphicFramePr>
        <p:xfrm>
          <a:off x="475757" y="1873429"/>
          <a:ext cx="9753600" cy="4389120"/>
        </p:xfrm>
        <a:graphic>
          <a:graphicData uri="http://schemas.openxmlformats.org/drawingml/2006/table">
            <a:tbl>
              <a:tblPr bandRow="1">
                <a:tableStyleId>{7E9639D4-E3E2-4D34-9284-5A2195B3D0D7}</a:tableStyleId>
              </a:tblPr>
              <a:tblGrid>
                <a:gridCol w="12344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191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algn="r"/>
                      <a:r>
                        <a:rPr lang="en-US" sz="1800" b="0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Topologies with Physical Servers</a:t>
                      </a: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r"/>
                      <a:r>
                        <a:rPr lang="en-US" sz="1800" b="0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NSX Services Supported with Physical Servers </a:t>
                      </a: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r"/>
                      <a:r>
                        <a:rPr lang="fr-FR" sz="1800" b="1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3</a:t>
                      </a:r>
                      <a:endParaRPr lang="en-US" sz="1800" b="1" i="0" noProof="0" dirty="0">
                        <a:solidFill>
                          <a:schemeClr val="accent1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1" i="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Preparation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1" i="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Pre-requisite All Servers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Routing explanation in Physical Servers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Routing preparation</a:t>
                      </a: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r"/>
                      <a:r>
                        <a:rPr lang="en-US" sz="1800" b="0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Installation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Windows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Ubuntu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RHEL/CentOS</a:t>
                      </a: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6266231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Advanced + Troubleshooting</a:t>
                      </a:r>
                      <a:endParaRPr lang="en-US" sz="1800" b="0" i="0" noProof="0" dirty="0">
                        <a:solidFill>
                          <a:schemeClr val="bg1">
                            <a:lumMod val="8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20574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634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094E727-9D12-624C-A82B-E49874DBBB0D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Operating System + version supported</a:t>
            </a:r>
          </a:p>
          <a:p>
            <a:pPr lvl="2"/>
            <a:r>
              <a:rPr lang="en-US" dirty="0">
                <a:hlinkClick r:id="rId3"/>
              </a:rPr>
              <a:t>https://docs.vmware.com/en/VMware-NSX/4.0/installation/GUID-26D8A6AE-FC16-428D-8A11-6A581091F2CF.html</a:t>
            </a:r>
            <a:endParaRPr lang="en-US" dirty="0"/>
          </a:p>
          <a:p>
            <a:pPr marL="574675" lvl="2" indent="0">
              <a:buNone/>
            </a:pPr>
            <a:endParaRPr lang="en-US" dirty="0"/>
          </a:p>
          <a:p>
            <a:r>
              <a:rPr lang="en-US" dirty="0"/>
              <a:t>Physical NICs supported</a:t>
            </a:r>
          </a:p>
          <a:p>
            <a:pPr lvl="2"/>
            <a:r>
              <a:rPr lang="en-US" dirty="0"/>
              <a:t>For physical servers running Linux: There is no restriction on the physical NIC other than being supported by the operating system.</a:t>
            </a:r>
          </a:p>
          <a:p>
            <a:pPr lvl="2"/>
            <a:r>
              <a:rPr lang="en-US" dirty="0"/>
              <a:t>For physical servers running Windows on Segment-VLAN, there is also no restrictions on the physical NIC other than being supported by the operating system.</a:t>
            </a:r>
          </a:p>
          <a:p>
            <a:pPr lvl="2"/>
            <a:r>
              <a:rPr lang="en-US" dirty="0"/>
              <a:t>For physical servers running Windows on Segment-Overlay , validate its associated driver support jumbo packet. To verify whether jumbo packet is supported, run the following command:</a:t>
            </a:r>
          </a:p>
          <a:p>
            <a:pPr marL="803275" lvl="3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$ (Get-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NetAdapterAdvancedProperty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-Name "&lt;Ethernet&gt;").DisplayName -Contains "Jumbo Packet”</a:t>
            </a:r>
          </a:p>
          <a:p>
            <a:pPr marL="803275" lvl="3" indent="0">
              <a:buNone/>
            </a:pPr>
            <a:r>
              <a:rPr lang="en-US" dirty="0"/>
              <a:t>Where, &lt;Ethernet&gt; must be replaced with the real adapter name of each physical NIC."</a:t>
            </a:r>
          </a:p>
          <a:p>
            <a:pPr lvl="2"/>
            <a:endParaRPr lang="en-US" dirty="0"/>
          </a:p>
          <a:p>
            <a:r>
              <a:rPr lang="en-US" dirty="0"/>
              <a:t>Topology supported</a:t>
            </a:r>
          </a:p>
          <a:p>
            <a:pPr lvl="2"/>
            <a:r>
              <a:rPr lang="en-US" dirty="0"/>
              <a:t>See chapter “Topologies with Physical Servers”</a:t>
            </a:r>
          </a:p>
          <a:p>
            <a:pPr lvl="2"/>
            <a:endParaRPr lang="en-US" dirty="0"/>
          </a:p>
          <a:p>
            <a:pPr>
              <a:buNone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FBB1E11-F215-1C42-935B-7EE167AB5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Preparation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C41FDF9A-8F35-624B-9A79-24852F445BA4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Pre-Requisites (1/3)</a:t>
            </a:r>
          </a:p>
        </p:txBody>
      </p:sp>
    </p:spTree>
    <p:extLst>
      <p:ext uri="{BB962C8B-B14F-4D97-AF65-F5344CB8AC3E}">
        <p14:creationId xmlns:p14="http://schemas.microsoft.com/office/powerpoint/2010/main" val="1155731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094E727-9D12-624C-A82B-E49874DBBB0D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Physical Servers IPs (“IP1 only” or “IP2 App”) must be configured without VLAN TAG</a:t>
            </a:r>
          </a:p>
          <a:p>
            <a:pPr lvl="2"/>
            <a:endParaRPr lang="en-US" dirty="0"/>
          </a:p>
          <a:p>
            <a:r>
              <a:rPr lang="en-US" dirty="0"/>
              <a:t>Dual IP Use Case (IP1 Mgt + IP2 App):</a:t>
            </a:r>
          </a:p>
          <a:p>
            <a:pPr marL="574675" lvl="2" indent="0">
              <a:buNone/>
            </a:pPr>
            <a:r>
              <a:rPr lang="en-US" i="1" dirty="0">
                <a:solidFill>
                  <a:srgbClr val="FF0000"/>
                </a:solidFill>
              </a:rPr>
              <a:t>Attention: The </a:t>
            </a:r>
            <a:r>
              <a:rPr lang="en-US" i="1">
                <a:solidFill>
                  <a:srgbClr val="FF0000"/>
                </a:solidFill>
              </a:rPr>
              <a:t>Physical Server </a:t>
            </a:r>
            <a:r>
              <a:rPr lang="en-US" i="1" dirty="0">
                <a:solidFill>
                  <a:srgbClr val="FF0000"/>
                </a:solidFill>
              </a:rPr>
              <a:t>has only 1 single routing table.</a:t>
            </a:r>
          </a:p>
          <a:p>
            <a:pPr lvl="2"/>
            <a:r>
              <a:rPr lang="en-US" i="1" dirty="0"/>
              <a:t>Static route needs to be configured on the Physical Server – See ppt section “Preparation - Routing explanation in Physical Servers” for more information.</a:t>
            </a:r>
          </a:p>
          <a:p>
            <a:pPr lvl="2"/>
            <a:endParaRPr lang="en-US" dirty="0"/>
          </a:p>
          <a:p>
            <a:r>
              <a:rPr lang="en-US" dirty="0"/>
              <a:t>Overlay Use Case:</a:t>
            </a:r>
          </a:p>
          <a:p>
            <a:pPr lvl="1"/>
            <a:r>
              <a:rPr lang="en-US" dirty="0"/>
              <a:t>MTU</a:t>
            </a:r>
          </a:p>
          <a:p>
            <a:pPr lvl="2"/>
            <a:r>
              <a:rPr lang="en-US" dirty="0"/>
              <a:t>Only for Overlay Use Case: MTU &gt; 1600 bytes</a:t>
            </a:r>
          </a:p>
          <a:p>
            <a:pPr lvl="1"/>
            <a:r>
              <a:rPr lang="en-US" dirty="0"/>
              <a:t>Physical Server TEP Traffic Routing</a:t>
            </a:r>
          </a:p>
          <a:p>
            <a:pPr marL="574675" lvl="2" indent="0">
              <a:buNone/>
            </a:pPr>
            <a:r>
              <a:rPr lang="en-US" i="1" dirty="0">
                <a:solidFill>
                  <a:srgbClr val="FF0000"/>
                </a:solidFill>
              </a:rPr>
              <a:t>Attention: The Physical Server has only 1 single routing table.</a:t>
            </a:r>
          </a:p>
          <a:p>
            <a:pPr lvl="2"/>
            <a:r>
              <a:rPr lang="en-US" i="1" dirty="0"/>
              <a:t>Static route needs to be configured on the Physical Server – See ppt section “Preparation - Routing explanation in Physical Servers” for more information.</a:t>
            </a:r>
          </a:p>
          <a:p>
            <a:pPr lvl="2"/>
            <a:endParaRPr lang="en-US" i="1" dirty="0"/>
          </a:p>
          <a:p>
            <a:pPr marL="574675" lvl="2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FBB1E11-F215-1C42-935B-7EE167AB5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Preparation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C41FDF9A-8F35-624B-9A79-24852F445BA4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Pre-Requisites (2/3)</a:t>
            </a:r>
          </a:p>
        </p:txBody>
      </p:sp>
    </p:spTree>
    <p:extLst>
      <p:ext uri="{BB962C8B-B14F-4D97-AF65-F5344CB8AC3E}">
        <p14:creationId xmlns:p14="http://schemas.microsoft.com/office/powerpoint/2010/main" val="4265679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094E727-9D12-624C-A82B-E49874DBBB0D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In case of pre-requisites not compatible with the environment (such as Operating System or </a:t>
            </a:r>
            <a:r>
              <a:rPr lang="en-US" dirty="0" err="1"/>
              <a:t>pNIC</a:t>
            </a:r>
            <a:r>
              <a:rPr lang="en-US" dirty="0"/>
              <a:t> not supported), NSX can offer Security for those servers using NSX Gateway Firewalls and/or L2 Gateways:</a:t>
            </a: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FBB1E11-F215-1C42-935B-7EE167AB5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Preparation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C41FDF9A-8F35-624B-9A79-24852F445BA4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Pre-Requisites (3/3)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22B9E19C-13E7-D445-B31B-62CCD5594E54}"/>
              </a:ext>
            </a:extLst>
          </p:cNvPr>
          <p:cNvGrpSpPr>
            <a:grpSpLocks noChangeAspect="1"/>
          </p:cNvGrpSpPr>
          <p:nvPr/>
        </p:nvGrpSpPr>
        <p:grpSpPr>
          <a:xfrm>
            <a:off x="5875675" y="2887192"/>
            <a:ext cx="548640" cy="548640"/>
            <a:chOff x="7736620" y="7009631"/>
            <a:chExt cx="4501800" cy="4503600"/>
          </a:xfrm>
          <a:solidFill>
            <a:schemeClr val="tx1"/>
          </a:solidFill>
        </p:grpSpPr>
        <p:sp>
          <p:nvSpPr>
            <p:cNvPr id="7" name="Freeform: Shape 1">
              <a:extLst>
                <a:ext uri="{FF2B5EF4-FFF2-40B4-BE49-F238E27FC236}">
                  <a16:creationId xmlns:a16="http://schemas.microsoft.com/office/drawing/2014/main" id="{F2955669-4890-5D48-95A0-6C432BE742FB}"/>
                </a:ext>
              </a:extLst>
            </p:cNvPr>
            <p:cNvSpPr/>
            <p:nvPr/>
          </p:nvSpPr>
          <p:spPr>
            <a:xfrm>
              <a:off x="7736620" y="7009631"/>
              <a:ext cx="4501800" cy="450360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2506" h="12511">
                  <a:moveTo>
                    <a:pt x="6251" y="521"/>
                  </a:moveTo>
                  <a:lnTo>
                    <a:pt x="6399" y="525"/>
                  </a:lnTo>
                  <a:lnTo>
                    <a:pt x="6546" y="530"/>
                  </a:lnTo>
                  <a:lnTo>
                    <a:pt x="6694" y="538"/>
                  </a:lnTo>
                  <a:lnTo>
                    <a:pt x="6838" y="550"/>
                  </a:lnTo>
                  <a:lnTo>
                    <a:pt x="6981" y="566"/>
                  </a:lnTo>
                  <a:lnTo>
                    <a:pt x="7125" y="587"/>
                  </a:lnTo>
                  <a:lnTo>
                    <a:pt x="7265" y="612"/>
                  </a:lnTo>
                  <a:lnTo>
                    <a:pt x="7409" y="640"/>
                  </a:lnTo>
                  <a:lnTo>
                    <a:pt x="7548" y="669"/>
                  </a:lnTo>
                  <a:lnTo>
                    <a:pt x="7684" y="702"/>
                  </a:lnTo>
                  <a:lnTo>
                    <a:pt x="7819" y="739"/>
                  </a:lnTo>
                  <a:lnTo>
                    <a:pt x="7954" y="780"/>
                  </a:lnTo>
                  <a:lnTo>
                    <a:pt x="8090" y="825"/>
                  </a:lnTo>
                  <a:lnTo>
                    <a:pt x="8221" y="870"/>
                  </a:lnTo>
                  <a:lnTo>
                    <a:pt x="8352" y="919"/>
                  </a:lnTo>
                  <a:lnTo>
                    <a:pt x="8484" y="973"/>
                  </a:lnTo>
                  <a:lnTo>
                    <a:pt x="8611" y="1030"/>
                  </a:lnTo>
                  <a:lnTo>
                    <a:pt x="8734" y="1088"/>
                  </a:lnTo>
                  <a:lnTo>
                    <a:pt x="8861" y="1149"/>
                  </a:lnTo>
                  <a:lnTo>
                    <a:pt x="8985" y="1215"/>
                  </a:lnTo>
                  <a:lnTo>
                    <a:pt x="9104" y="1285"/>
                  </a:lnTo>
                  <a:lnTo>
                    <a:pt x="9222" y="1354"/>
                  </a:lnTo>
                  <a:lnTo>
                    <a:pt x="9341" y="1428"/>
                  </a:lnTo>
                  <a:lnTo>
                    <a:pt x="9456" y="1502"/>
                  </a:lnTo>
                  <a:lnTo>
                    <a:pt x="9571" y="1581"/>
                  </a:lnTo>
                  <a:lnTo>
                    <a:pt x="9682" y="1663"/>
                  </a:lnTo>
                  <a:lnTo>
                    <a:pt x="9789" y="1749"/>
                  </a:lnTo>
                  <a:lnTo>
                    <a:pt x="9896" y="1835"/>
                  </a:lnTo>
                  <a:lnTo>
                    <a:pt x="10002" y="1921"/>
                  </a:lnTo>
                  <a:lnTo>
                    <a:pt x="10105" y="2016"/>
                  </a:lnTo>
                  <a:lnTo>
                    <a:pt x="10207" y="2106"/>
                  </a:lnTo>
                  <a:lnTo>
                    <a:pt x="10306" y="2205"/>
                  </a:lnTo>
                  <a:lnTo>
                    <a:pt x="10400" y="2303"/>
                  </a:lnTo>
                  <a:lnTo>
                    <a:pt x="10495" y="2401"/>
                  </a:lnTo>
                  <a:lnTo>
                    <a:pt x="10585" y="2504"/>
                  </a:lnTo>
                  <a:lnTo>
                    <a:pt x="10675" y="2611"/>
                  </a:lnTo>
                  <a:lnTo>
                    <a:pt x="10762" y="2717"/>
                  </a:lnTo>
                  <a:lnTo>
                    <a:pt x="10844" y="2828"/>
                  </a:lnTo>
                  <a:lnTo>
                    <a:pt x="10926" y="2939"/>
                  </a:lnTo>
                  <a:lnTo>
                    <a:pt x="11004" y="3054"/>
                  </a:lnTo>
                  <a:lnTo>
                    <a:pt x="11082" y="3169"/>
                  </a:lnTo>
                  <a:lnTo>
                    <a:pt x="11156" y="3284"/>
                  </a:lnTo>
                  <a:lnTo>
                    <a:pt x="11225" y="3403"/>
                  </a:lnTo>
                  <a:lnTo>
                    <a:pt x="11291" y="3526"/>
                  </a:lnTo>
                  <a:lnTo>
                    <a:pt x="11357" y="3649"/>
                  </a:lnTo>
                  <a:lnTo>
                    <a:pt x="11419" y="3773"/>
                  </a:lnTo>
                  <a:lnTo>
                    <a:pt x="11480" y="3900"/>
                  </a:lnTo>
                  <a:lnTo>
                    <a:pt x="11533" y="4027"/>
                  </a:lnTo>
                  <a:lnTo>
                    <a:pt x="11587" y="4154"/>
                  </a:lnTo>
                  <a:lnTo>
                    <a:pt x="11636" y="4285"/>
                  </a:lnTo>
                  <a:lnTo>
                    <a:pt x="11685" y="4417"/>
                  </a:lnTo>
                  <a:lnTo>
                    <a:pt x="11726" y="4553"/>
                  </a:lnTo>
                  <a:lnTo>
                    <a:pt x="11767" y="4688"/>
                  </a:lnTo>
                  <a:lnTo>
                    <a:pt x="11804" y="4823"/>
                  </a:lnTo>
                  <a:lnTo>
                    <a:pt x="11837" y="4963"/>
                  </a:lnTo>
                  <a:lnTo>
                    <a:pt x="11870" y="5103"/>
                  </a:lnTo>
                  <a:lnTo>
                    <a:pt x="11895" y="5242"/>
                  </a:lnTo>
                  <a:lnTo>
                    <a:pt x="11919" y="5386"/>
                  </a:lnTo>
                  <a:lnTo>
                    <a:pt x="11940" y="5525"/>
                  </a:lnTo>
                  <a:lnTo>
                    <a:pt x="11956" y="5669"/>
                  </a:lnTo>
                  <a:lnTo>
                    <a:pt x="11968" y="5817"/>
                  </a:lnTo>
                  <a:lnTo>
                    <a:pt x="11976" y="5961"/>
                  </a:lnTo>
                  <a:lnTo>
                    <a:pt x="11985" y="6108"/>
                  </a:lnTo>
                  <a:lnTo>
                    <a:pt x="11985" y="6256"/>
                  </a:lnTo>
                  <a:lnTo>
                    <a:pt x="11985" y="6403"/>
                  </a:lnTo>
                  <a:lnTo>
                    <a:pt x="11976" y="6550"/>
                  </a:lnTo>
                  <a:lnTo>
                    <a:pt x="11968" y="6694"/>
                  </a:lnTo>
                  <a:lnTo>
                    <a:pt x="11956" y="6842"/>
                  </a:lnTo>
                  <a:lnTo>
                    <a:pt x="11940" y="6986"/>
                  </a:lnTo>
                  <a:lnTo>
                    <a:pt x="11919" y="7125"/>
                  </a:lnTo>
                  <a:lnTo>
                    <a:pt x="11895" y="7269"/>
                  </a:lnTo>
                  <a:lnTo>
                    <a:pt x="11870" y="7408"/>
                  </a:lnTo>
                  <a:lnTo>
                    <a:pt x="11837" y="7548"/>
                  </a:lnTo>
                  <a:lnTo>
                    <a:pt x="11804" y="7688"/>
                  </a:lnTo>
                  <a:lnTo>
                    <a:pt x="11767" y="7823"/>
                  </a:lnTo>
                  <a:lnTo>
                    <a:pt x="11726" y="7958"/>
                  </a:lnTo>
                  <a:lnTo>
                    <a:pt x="11685" y="8094"/>
                  </a:lnTo>
                  <a:lnTo>
                    <a:pt x="11636" y="8226"/>
                  </a:lnTo>
                  <a:lnTo>
                    <a:pt x="11587" y="8357"/>
                  </a:lnTo>
                  <a:lnTo>
                    <a:pt x="11533" y="8484"/>
                  </a:lnTo>
                  <a:lnTo>
                    <a:pt x="11480" y="8611"/>
                  </a:lnTo>
                  <a:lnTo>
                    <a:pt x="11419" y="8738"/>
                  </a:lnTo>
                  <a:lnTo>
                    <a:pt x="11357" y="8862"/>
                  </a:lnTo>
                  <a:lnTo>
                    <a:pt x="11291" y="8985"/>
                  </a:lnTo>
                  <a:lnTo>
                    <a:pt x="11225" y="9108"/>
                  </a:lnTo>
                  <a:lnTo>
                    <a:pt x="11156" y="9227"/>
                  </a:lnTo>
                  <a:lnTo>
                    <a:pt x="11082" y="9342"/>
                  </a:lnTo>
                  <a:lnTo>
                    <a:pt x="11004" y="9457"/>
                  </a:lnTo>
                  <a:lnTo>
                    <a:pt x="10926" y="9572"/>
                  </a:lnTo>
                  <a:lnTo>
                    <a:pt x="10844" y="9683"/>
                  </a:lnTo>
                  <a:lnTo>
                    <a:pt x="10762" y="9794"/>
                  </a:lnTo>
                  <a:lnTo>
                    <a:pt x="10675" y="9900"/>
                  </a:lnTo>
                  <a:lnTo>
                    <a:pt x="10585" y="10007"/>
                  </a:lnTo>
                  <a:lnTo>
                    <a:pt x="10495" y="10110"/>
                  </a:lnTo>
                  <a:lnTo>
                    <a:pt x="10400" y="10208"/>
                  </a:lnTo>
                  <a:lnTo>
                    <a:pt x="10306" y="10306"/>
                  </a:lnTo>
                  <a:lnTo>
                    <a:pt x="10207" y="10405"/>
                  </a:lnTo>
                  <a:lnTo>
                    <a:pt x="10105" y="10495"/>
                  </a:lnTo>
                  <a:lnTo>
                    <a:pt x="10002" y="10590"/>
                  </a:lnTo>
                  <a:lnTo>
                    <a:pt x="9896" y="10676"/>
                  </a:lnTo>
                  <a:lnTo>
                    <a:pt x="9789" y="10762"/>
                  </a:lnTo>
                  <a:lnTo>
                    <a:pt x="9682" y="10848"/>
                  </a:lnTo>
                  <a:lnTo>
                    <a:pt x="9571" y="10930"/>
                  </a:lnTo>
                  <a:lnTo>
                    <a:pt x="9456" y="11009"/>
                  </a:lnTo>
                  <a:lnTo>
                    <a:pt x="9341" y="11083"/>
                  </a:lnTo>
                  <a:lnTo>
                    <a:pt x="9222" y="11157"/>
                  </a:lnTo>
                  <a:lnTo>
                    <a:pt x="9104" y="11226"/>
                  </a:lnTo>
                  <a:lnTo>
                    <a:pt x="8985" y="11296"/>
                  </a:lnTo>
                  <a:lnTo>
                    <a:pt x="8861" y="11362"/>
                  </a:lnTo>
                  <a:lnTo>
                    <a:pt x="8734" y="11423"/>
                  </a:lnTo>
                  <a:lnTo>
                    <a:pt x="8611" y="11481"/>
                  </a:lnTo>
                  <a:lnTo>
                    <a:pt x="8484" y="11538"/>
                  </a:lnTo>
                  <a:lnTo>
                    <a:pt x="8352" y="11592"/>
                  </a:lnTo>
                  <a:lnTo>
                    <a:pt x="8221" y="11641"/>
                  </a:lnTo>
                  <a:lnTo>
                    <a:pt x="8090" y="11686"/>
                  </a:lnTo>
                  <a:lnTo>
                    <a:pt x="7954" y="11731"/>
                  </a:lnTo>
                  <a:lnTo>
                    <a:pt x="7819" y="11772"/>
                  </a:lnTo>
                  <a:lnTo>
                    <a:pt x="7684" y="11809"/>
                  </a:lnTo>
                  <a:lnTo>
                    <a:pt x="7548" y="11842"/>
                  </a:lnTo>
                  <a:lnTo>
                    <a:pt x="7409" y="11871"/>
                  </a:lnTo>
                  <a:lnTo>
                    <a:pt x="7265" y="11899"/>
                  </a:lnTo>
                  <a:lnTo>
                    <a:pt x="7125" y="11924"/>
                  </a:lnTo>
                  <a:lnTo>
                    <a:pt x="6981" y="11945"/>
                  </a:lnTo>
                  <a:lnTo>
                    <a:pt x="6838" y="11961"/>
                  </a:lnTo>
                  <a:lnTo>
                    <a:pt x="6694" y="11973"/>
                  </a:lnTo>
                  <a:lnTo>
                    <a:pt x="6546" y="11981"/>
                  </a:lnTo>
                  <a:lnTo>
                    <a:pt x="6399" y="11986"/>
                  </a:lnTo>
                  <a:lnTo>
                    <a:pt x="6251" y="11990"/>
                  </a:lnTo>
                  <a:lnTo>
                    <a:pt x="6103" y="11986"/>
                  </a:lnTo>
                  <a:lnTo>
                    <a:pt x="5960" y="11981"/>
                  </a:lnTo>
                  <a:lnTo>
                    <a:pt x="5812" y="11973"/>
                  </a:lnTo>
                  <a:lnTo>
                    <a:pt x="5668" y="11961"/>
                  </a:lnTo>
                  <a:lnTo>
                    <a:pt x="5524" y="11945"/>
                  </a:lnTo>
                  <a:lnTo>
                    <a:pt x="5381" y="11924"/>
                  </a:lnTo>
                  <a:lnTo>
                    <a:pt x="5241" y="11899"/>
                  </a:lnTo>
                  <a:lnTo>
                    <a:pt x="5098" y="11871"/>
                  </a:lnTo>
                  <a:lnTo>
                    <a:pt x="4958" y="11842"/>
                  </a:lnTo>
                  <a:lnTo>
                    <a:pt x="4823" y="11809"/>
                  </a:lnTo>
                  <a:lnTo>
                    <a:pt x="4687" y="11772"/>
                  </a:lnTo>
                  <a:lnTo>
                    <a:pt x="4552" y="11731"/>
                  </a:lnTo>
                  <a:lnTo>
                    <a:pt x="4416" y="11686"/>
                  </a:lnTo>
                  <a:lnTo>
                    <a:pt x="4285" y="11641"/>
                  </a:lnTo>
                  <a:lnTo>
                    <a:pt x="4154" y="11592"/>
                  </a:lnTo>
                  <a:lnTo>
                    <a:pt x="4022" y="11538"/>
                  </a:lnTo>
                  <a:lnTo>
                    <a:pt x="3895" y="11481"/>
                  </a:lnTo>
                  <a:lnTo>
                    <a:pt x="3768" y="11423"/>
                  </a:lnTo>
                  <a:lnTo>
                    <a:pt x="3645" y="11362"/>
                  </a:lnTo>
                  <a:lnTo>
                    <a:pt x="3521" y="11296"/>
                  </a:lnTo>
                  <a:lnTo>
                    <a:pt x="3403" y="11226"/>
                  </a:lnTo>
                  <a:lnTo>
                    <a:pt x="3284" y="11157"/>
                  </a:lnTo>
                  <a:lnTo>
                    <a:pt x="3164" y="11083"/>
                  </a:lnTo>
                  <a:lnTo>
                    <a:pt x="3050" y="11009"/>
                  </a:lnTo>
                  <a:lnTo>
                    <a:pt x="2935" y="10930"/>
                  </a:lnTo>
                  <a:lnTo>
                    <a:pt x="2824" y="10848"/>
                  </a:lnTo>
                  <a:lnTo>
                    <a:pt x="2717" y="10762"/>
                  </a:lnTo>
                  <a:lnTo>
                    <a:pt x="2610" y="10676"/>
                  </a:lnTo>
                  <a:lnTo>
                    <a:pt x="2504" y="10590"/>
                  </a:lnTo>
                  <a:lnTo>
                    <a:pt x="2401" y="10495"/>
                  </a:lnTo>
                  <a:lnTo>
                    <a:pt x="2299" y="10405"/>
                  </a:lnTo>
                  <a:lnTo>
                    <a:pt x="2200" y="10306"/>
                  </a:lnTo>
                  <a:lnTo>
                    <a:pt x="2105" y="10208"/>
                  </a:lnTo>
                  <a:lnTo>
                    <a:pt x="2011" y="10110"/>
                  </a:lnTo>
                  <a:lnTo>
                    <a:pt x="1921" y="10007"/>
                  </a:lnTo>
                  <a:lnTo>
                    <a:pt x="1830" y="9900"/>
                  </a:lnTo>
                  <a:lnTo>
                    <a:pt x="1744" y="9794"/>
                  </a:lnTo>
                  <a:lnTo>
                    <a:pt x="1662" y="9683"/>
                  </a:lnTo>
                  <a:lnTo>
                    <a:pt x="1580" y="9572"/>
                  </a:lnTo>
                  <a:lnTo>
                    <a:pt x="1502" y="9457"/>
                  </a:lnTo>
                  <a:lnTo>
                    <a:pt x="1424" y="9342"/>
                  </a:lnTo>
                  <a:lnTo>
                    <a:pt x="1350" y="9227"/>
                  </a:lnTo>
                  <a:lnTo>
                    <a:pt x="1280" y="9108"/>
                  </a:lnTo>
                  <a:lnTo>
                    <a:pt x="1215" y="8985"/>
                  </a:lnTo>
                  <a:lnTo>
                    <a:pt x="1149" y="8862"/>
                  </a:lnTo>
                  <a:lnTo>
                    <a:pt x="1088" y="8738"/>
                  </a:lnTo>
                  <a:lnTo>
                    <a:pt x="1026" y="8611"/>
                  </a:lnTo>
                  <a:lnTo>
                    <a:pt x="973" y="8484"/>
                  </a:lnTo>
                  <a:lnTo>
                    <a:pt x="919" y="8357"/>
                  </a:lnTo>
                  <a:lnTo>
                    <a:pt x="870" y="8226"/>
                  </a:lnTo>
                  <a:lnTo>
                    <a:pt x="821" y="8094"/>
                  </a:lnTo>
                  <a:lnTo>
                    <a:pt x="780" y="7958"/>
                  </a:lnTo>
                  <a:lnTo>
                    <a:pt x="739" y="7823"/>
                  </a:lnTo>
                  <a:lnTo>
                    <a:pt x="702" y="7688"/>
                  </a:lnTo>
                  <a:lnTo>
                    <a:pt x="669" y="7548"/>
                  </a:lnTo>
                  <a:lnTo>
                    <a:pt x="636" y="7408"/>
                  </a:lnTo>
                  <a:lnTo>
                    <a:pt x="612" y="7269"/>
                  </a:lnTo>
                  <a:lnTo>
                    <a:pt x="587" y="7125"/>
                  </a:lnTo>
                  <a:lnTo>
                    <a:pt x="567" y="6986"/>
                  </a:lnTo>
                  <a:lnTo>
                    <a:pt x="550" y="6842"/>
                  </a:lnTo>
                  <a:lnTo>
                    <a:pt x="538" y="6694"/>
                  </a:lnTo>
                  <a:lnTo>
                    <a:pt x="529" y="6550"/>
                  </a:lnTo>
                  <a:lnTo>
                    <a:pt x="521" y="6403"/>
                  </a:lnTo>
                  <a:lnTo>
                    <a:pt x="521" y="6256"/>
                  </a:lnTo>
                  <a:lnTo>
                    <a:pt x="521" y="6108"/>
                  </a:lnTo>
                  <a:lnTo>
                    <a:pt x="529" y="5961"/>
                  </a:lnTo>
                  <a:lnTo>
                    <a:pt x="538" y="5817"/>
                  </a:lnTo>
                  <a:lnTo>
                    <a:pt x="550" y="5669"/>
                  </a:lnTo>
                  <a:lnTo>
                    <a:pt x="567" y="5525"/>
                  </a:lnTo>
                  <a:lnTo>
                    <a:pt x="587" y="5386"/>
                  </a:lnTo>
                  <a:lnTo>
                    <a:pt x="612" y="5242"/>
                  </a:lnTo>
                  <a:lnTo>
                    <a:pt x="636" y="5103"/>
                  </a:lnTo>
                  <a:lnTo>
                    <a:pt x="669" y="4963"/>
                  </a:lnTo>
                  <a:lnTo>
                    <a:pt x="702" y="4823"/>
                  </a:lnTo>
                  <a:lnTo>
                    <a:pt x="739" y="4688"/>
                  </a:lnTo>
                  <a:lnTo>
                    <a:pt x="780" y="4553"/>
                  </a:lnTo>
                  <a:lnTo>
                    <a:pt x="821" y="4417"/>
                  </a:lnTo>
                  <a:lnTo>
                    <a:pt x="870" y="4285"/>
                  </a:lnTo>
                  <a:lnTo>
                    <a:pt x="919" y="4154"/>
                  </a:lnTo>
                  <a:lnTo>
                    <a:pt x="973" y="4027"/>
                  </a:lnTo>
                  <a:lnTo>
                    <a:pt x="1026" y="3900"/>
                  </a:lnTo>
                  <a:lnTo>
                    <a:pt x="1088" y="3773"/>
                  </a:lnTo>
                  <a:lnTo>
                    <a:pt x="1149" y="3649"/>
                  </a:lnTo>
                  <a:lnTo>
                    <a:pt x="1215" y="3526"/>
                  </a:lnTo>
                  <a:lnTo>
                    <a:pt x="1280" y="3403"/>
                  </a:lnTo>
                  <a:lnTo>
                    <a:pt x="1350" y="3284"/>
                  </a:lnTo>
                  <a:lnTo>
                    <a:pt x="1424" y="3169"/>
                  </a:lnTo>
                  <a:lnTo>
                    <a:pt x="1502" y="3054"/>
                  </a:lnTo>
                  <a:lnTo>
                    <a:pt x="1580" y="2939"/>
                  </a:lnTo>
                  <a:lnTo>
                    <a:pt x="1662" y="2828"/>
                  </a:lnTo>
                  <a:lnTo>
                    <a:pt x="1744" y="2717"/>
                  </a:lnTo>
                  <a:lnTo>
                    <a:pt x="1830" y="2611"/>
                  </a:lnTo>
                  <a:lnTo>
                    <a:pt x="1921" y="2504"/>
                  </a:lnTo>
                  <a:lnTo>
                    <a:pt x="2011" y="2401"/>
                  </a:lnTo>
                  <a:lnTo>
                    <a:pt x="2105" y="2303"/>
                  </a:lnTo>
                  <a:lnTo>
                    <a:pt x="2200" y="2205"/>
                  </a:lnTo>
                  <a:lnTo>
                    <a:pt x="2299" y="2106"/>
                  </a:lnTo>
                  <a:lnTo>
                    <a:pt x="2401" y="2016"/>
                  </a:lnTo>
                  <a:lnTo>
                    <a:pt x="2504" y="1921"/>
                  </a:lnTo>
                  <a:lnTo>
                    <a:pt x="2610" y="1835"/>
                  </a:lnTo>
                  <a:lnTo>
                    <a:pt x="2717" y="1749"/>
                  </a:lnTo>
                  <a:lnTo>
                    <a:pt x="2824" y="1663"/>
                  </a:lnTo>
                  <a:lnTo>
                    <a:pt x="2935" y="1581"/>
                  </a:lnTo>
                  <a:lnTo>
                    <a:pt x="3050" y="1502"/>
                  </a:lnTo>
                  <a:lnTo>
                    <a:pt x="3164" y="1428"/>
                  </a:lnTo>
                  <a:lnTo>
                    <a:pt x="3284" y="1354"/>
                  </a:lnTo>
                  <a:lnTo>
                    <a:pt x="3403" y="1285"/>
                  </a:lnTo>
                  <a:lnTo>
                    <a:pt x="3521" y="1215"/>
                  </a:lnTo>
                  <a:lnTo>
                    <a:pt x="3645" y="1149"/>
                  </a:lnTo>
                  <a:lnTo>
                    <a:pt x="3768" y="1088"/>
                  </a:lnTo>
                  <a:lnTo>
                    <a:pt x="3895" y="1030"/>
                  </a:lnTo>
                  <a:lnTo>
                    <a:pt x="4022" y="973"/>
                  </a:lnTo>
                  <a:lnTo>
                    <a:pt x="4154" y="919"/>
                  </a:lnTo>
                  <a:lnTo>
                    <a:pt x="4285" y="870"/>
                  </a:lnTo>
                  <a:lnTo>
                    <a:pt x="4416" y="825"/>
                  </a:lnTo>
                  <a:lnTo>
                    <a:pt x="4552" y="780"/>
                  </a:lnTo>
                  <a:lnTo>
                    <a:pt x="4687" y="739"/>
                  </a:lnTo>
                  <a:lnTo>
                    <a:pt x="4823" y="702"/>
                  </a:lnTo>
                  <a:lnTo>
                    <a:pt x="4958" y="669"/>
                  </a:lnTo>
                  <a:lnTo>
                    <a:pt x="5098" y="640"/>
                  </a:lnTo>
                  <a:lnTo>
                    <a:pt x="5241" y="612"/>
                  </a:lnTo>
                  <a:lnTo>
                    <a:pt x="5381" y="587"/>
                  </a:lnTo>
                  <a:lnTo>
                    <a:pt x="5524" y="566"/>
                  </a:lnTo>
                  <a:lnTo>
                    <a:pt x="5668" y="550"/>
                  </a:lnTo>
                  <a:lnTo>
                    <a:pt x="5812" y="538"/>
                  </a:lnTo>
                  <a:lnTo>
                    <a:pt x="5960" y="530"/>
                  </a:lnTo>
                  <a:lnTo>
                    <a:pt x="6103" y="525"/>
                  </a:lnTo>
                  <a:close/>
                  <a:moveTo>
                    <a:pt x="6251" y="0"/>
                  </a:moveTo>
                  <a:lnTo>
                    <a:pt x="6091" y="4"/>
                  </a:lnTo>
                  <a:lnTo>
                    <a:pt x="5931" y="8"/>
                  </a:lnTo>
                  <a:lnTo>
                    <a:pt x="5771" y="20"/>
                  </a:lnTo>
                  <a:lnTo>
                    <a:pt x="5615" y="33"/>
                  </a:lnTo>
                  <a:lnTo>
                    <a:pt x="5455" y="54"/>
                  </a:lnTo>
                  <a:lnTo>
                    <a:pt x="5299" y="74"/>
                  </a:lnTo>
                  <a:lnTo>
                    <a:pt x="5147" y="99"/>
                  </a:lnTo>
                  <a:lnTo>
                    <a:pt x="4991" y="127"/>
                  </a:lnTo>
                  <a:lnTo>
                    <a:pt x="4839" y="160"/>
                  </a:lnTo>
                  <a:lnTo>
                    <a:pt x="4691" y="197"/>
                  </a:lnTo>
                  <a:lnTo>
                    <a:pt x="4539" y="238"/>
                  </a:lnTo>
                  <a:lnTo>
                    <a:pt x="4391" y="283"/>
                  </a:lnTo>
                  <a:lnTo>
                    <a:pt x="4248" y="329"/>
                  </a:lnTo>
                  <a:lnTo>
                    <a:pt x="4104" y="382"/>
                  </a:lnTo>
                  <a:lnTo>
                    <a:pt x="3961" y="435"/>
                  </a:lnTo>
                  <a:lnTo>
                    <a:pt x="3817" y="493"/>
                  </a:lnTo>
                  <a:lnTo>
                    <a:pt x="3678" y="554"/>
                  </a:lnTo>
                  <a:lnTo>
                    <a:pt x="3542" y="620"/>
                  </a:lnTo>
                  <a:lnTo>
                    <a:pt x="3406" y="685"/>
                  </a:lnTo>
                  <a:lnTo>
                    <a:pt x="3271" y="755"/>
                  </a:lnTo>
                  <a:lnTo>
                    <a:pt x="3140" y="829"/>
                  </a:lnTo>
                  <a:lnTo>
                    <a:pt x="3009" y="907"/>
                  </a:lnTo>
                  <a:lnTo>
                    <a:pt x="2881" y="985"/>
                  </a:lnTo>
                  <a:lnTo>
                    <a:pt x="2758" y="1067"/>
                  </a:lnTo>
                  <a:lnTo>
                    <a:pt x="2631" y="1153"/>
                  </a:lnTo>
                  <a:lnTo>
                    <a:pt x="2512" y="1244"/>
                  </a:lnTo>
                  <a:lnTo>
                    <a:pt x="2393" y="1334"/>
                  </a:lnTo>
                  <a:lnTo>
                    <a:pt x="2274" y="1428"/>
                  </a:lnTo>
                  <a:lnTo>
                    <a:pt x="2159" y="1527"/>
                  </a:lnTo>
                  <a:lnTo>
                    <a:pt x="2048" y="1626"/>
                  </a:lnTo>
                  <a:lnTo>
                    <a:pt x="1937" y="1728"/>
                  </a:lnTo>
                  <a:lnTo>
                    <a:pt x="1830" y="1835"/>
                  </a:lnTo>
                  <a:lnTo>
                    <a:pt x="1724" y="1942"/>
                  </a:lnTo>
                  <a:lnTo>
                    <a:pt x="1625" y="2048"/>
                  </a:lnTo>
                  <a:lnTo>
                    <a:pt x="1523" y="2163"/>
                  </a:lnTo>
                  <a:lnTo>
                    <a:pt x="1428" y="2278"/>
                  </a:lnTo>
                  <a:lnTo>
                    <a:pt x="1334" y="2393"/>
                  </a:lnTo>
                  <a:lnTo>
                    <a:pt x="1239" y="2512"/>
                  </a:lnTo>
                  <a:lnTo>
                    <a:pt x="1153" y="2635"/>
                  </a:lnTo>
                  <a:lnTo>
                    <a:pt x="1067" y="2759"/>
                  </a:lnTo>
                  <a:lnTo>
                    <a:pt x="985" y="2886"/>
                  </a:lnTo>
                  <a:lnTo>
                    <a:pt x="903" y="3013"/>
                  </a:lnTo>
                  <a:lnTo>
                    <a:pt x="829" y="3145"/>
                  </a:lnTo>
                  <a:lnTo>
                    <a:pt x="755" y="3276"/>
                  </a:lnTo>
                  <a:lnTo>
                    <a:pt x="681" y="3407"/>
                  </a:lnTo>
                  <a:lnTo>
                    <a:pt x="615" y="3543"/>
                  </a:lnTo>
                  <a:lnTo>
                    <a:pt x="550" y="3682"/>
                  </a:lnTo>
                  <a:lnTo>
                    <a:pt x="488" y="3822"/>
                  </a:lnTo>
                  <a:lnTo>
                    <a:pt x="431" y="3961"/>
                  </a:lnTo>
                  <a:lnTo>
                    <a:pt x="378" y="4105"/>
                  </a:lnTo>
                  <a:lnTo>
                    <a:pt x="328" y="4249"/>
                  </a:lnTo>
                  <a:lnTo>
                    <a:pt x="279" y="4397"/>
                  </a:lnTo>
                  <a:lnTo>
                    <a:pt x="238" y="4544"/>
                  </a:lnTo>
                  <a:lnTo>
                    <a:pt x="197" y="4692"/>
                  </a:lnTo>
                  <a:lnTo>
                    <a:pt x="160" y="4844"/>
                  </a:lnTo>
                  <a:lnTo>
                    <a:pt x="127" y="4996"/>
                  </a:lnTo>
                  <a:lnTo>
                    <a:pt x="99" y="5148"/>
                  </a:lnTo>
                  <a:lnTo>
                    <a:pt x="70" y="5304"/>
                  </a:lnTo>
                  <a:lnTo>
                    <a:pt x="49" y="5459"/>
                  </a:lnTo>
                  <a:lnTo>
                    <a:pt x="33" y="5616"/>
                  </a:lnTo>
                  <a:lnTo>
                    <a:pt x="17" y="5776"/>
                  </a:lnTo>
                  <a:lnTo>
                    <a:pt x="8" y="5936"/>
                  </a:lnTo>
                  <a:lnTo>
                    <a:pt x="0" y="6096"/>
                  </a:lnTo>
                  <a:lnTo>
                    <a:pt x="0" y="6256"/>
                  </a:lnTo>
                  <a:lnTo>
                    <a:pt x="0" y="6415"/>
                  </a:lnTo>
                  <a:lnTo>
                    <a:pt x="8" y="6575"/>
                  </a:lnTo>
                  <a:lnTo>
                    <a:pt x="17" y="6735"/>
                  </a:lnTo>
                  <a:lnTo>
                    <a:pt x="33" y="6895"/>
                  </a:lnTo>
                  <a:lnTo>
                    <a:pt x="49" y="7052"/>
                  </a:lnTo>
                  <a:lnTo>
                    <a:pt x="70" y="7207"/>
                  </a:lnTo>
                  <a:lnTo>
                    <a:pt x="99" y="7363"/>
                  </a:lnTo>
                  <a:lnTo>
                    <a:pt x="127" y="7515"/>
                  </a:lnTo>
                  <a:lnTo>
                    <a:pt x="160" y="7667"/>
                  </a:lnTo>
                  <a:lnTo>
                    <a:pt x="197" y="7819"/>
                  </a:lnTo>
                  <a:lnTo>
                    <a:pt x="238" y="7967"/>
                  </a:lnTo>
                  <a:lnTo>
                    <a:pt x="279" y="8114"/>
                  </a:lnTo>
                  <a:lnTo>
                    <a:pt x="328" y="8262"/>
                  </a:lnTo>
                  <a:lnTo>
                    <a:pt x="378" y="8406"/>
                  </a:lnTo>
                  <a:lnTo>
                    <a:pt x="431" y="8550"/>
                  </a:lnTo>
                  <a:lnTo>
                    <a:pt x="488" y="8689"/>
                  </a:lnTo>
                  <a:lnTo>
                    <a:pt x="550" y="8829"/>
                  </a:lnTo>
                  <a:lnTo>
                    <a:pt x="615" y="8968"/>
                  </a:lnTo>
                  <a:lnTo>
                    <a:pt x="681" y="9104"/>
                  </a:lnTo>
                  <a:lnTo>
                    <a:pt x="755" y="9235"/>
                  </a:lnTo>
                  <a:lnTo>
                    <a:pt x="829" y="9366"/>
                  </a:lnTo>
                  <a:lnTo>
                    <a:pt x="903" y="9498"/>
                  </a:lnTo>
                  <a:lnTo>
                    <a:pt x="985" y="9625"/>
                  </a:lnTo>
                  <a:lnTo>
                    <a:pt x="1067" y="9752"/>
                  </a:lnTo>
                  <a:lnTo>
                    <a:pt x="1153" y="9876"/>
                  </a:lnTo>
                  <a:lnTo>
                    <a:pt x="1239" y="9999"/>
                  </a:lnTo>
                  <a:lnTo>
                    <a:pt x="1334" y="10118"/>
                  </a:lnTo>
                  <a:lnTo>
                    <a:pt x="1428" y="10233"/>
                  </a:lnTo>
                  <a:lnTo>
                    <a:pt x="1523" y="10348"/>
                  </a:lnTo>
                  <a:lnTo>
                    <a:pt x="1625" y="10463"/>
                  </a:lnTo>
                  <a:lnTo>
                    <a:pt x="1724" y="10569"/>
                  </a:lnTo>
                  <a:lnTo>
                    <a:pt x="1830" y="10676"/>
                  </a:lnTo>
                  <a:lnTo>
                    <a:pt x="1937" y="10783"/>
                  </a:lnTo>
                  <a:lnTo>
                    <a:pt x="2048" y="10885"/>
                  </a:lnTo>
                  <a:lnTo>
                    <a:pt x="2159" y="10984"/>
                  </a:lnTo>
                  <a:lnTo>
                    <a:pt x="2274" y="11083"/>
                  </a:lnTo>
                  <a:lnTo>
                    <a:pt x="2393" y="11177"/>
                  </a:lnTo>
                  <a:lnTo>
                    <a:pt x="2512" y="11267"/>
                  </a:lnTo>
                  <a:lnTo>
                    <a:pt x="2631" y="11358"/>
                  </a:lnTo>
                  <a:lnTo>
                    <a:pt x="2758" y="11444"/>
                  </a:lnTo>
                  <a:lnTo>
                    <a:pt x="2881" y="11526"/>
                  </a:lnTo>
                  <a:lnTo>
                    <a:pt x="3009" y="11604"/>
                  </a:lnTo>
                  <a:lnTo>
                    <a:pt x="3140" y="11682"/>
                  </a:lnTo>
                  <a:lnTo>
                    <a:pt x="3271" y="11756"/>
                  </a:lnTo>
                  <a:lnTo>
                    <a:pt x="3406" y="11826"/>
                  </a:lnTo>
                  <a:lnTo>
                    <a:pt x="3542" y="11891"/>
                  </a:lnTo>
                  <a:lnTo>
                    <a:pt x="3678" y="11957"/>
                  </a:lnTo>
                  <a:lnTo>
                    <a:pt x="3817" y="12018"/>
                  </a:lnTo>
                  <a:lnTo>
                    <a:pt x="3961" y="12076"/>
                  </a:lnTo>
                  <a:lnTo>
                    <a:pt x="4104" y="12129"/>
                  </a:lnTo>
                  <a:lnTo>
                    <a:pt x="4248" y="12182"/>
                  </a:lnTo>
                  <a:lnTo>
                    <a:pt x="4391" y="12228"/>
                  </a:lnTo>
                  <a:lnTo>
                    <a:pt x="4539" y="12273"/>
                  </a:lnTo>
                  <a:lnTo>
                    <a:pt x="4691" y="12314"/>
                  </a:lnTo>
                  <a:lnTo>
                    <a:pt x="4839" y="12351"/>
                  </a:lnTo>
                  <a:lnTo>
                    <a:pt x="4991" y="12384"/>
                  </a:lnTo>
                  <a:lnTo>
                    <a:pt x="5147" y="12412"/>
                  </a:lnTo>
                  <a:lnTo>
                    <a:pt x="5299" y="12437"/>
                  </a:lnTo>
                  <a:lnTo>
                    <a:pt x="5455" y="12457"/>
                  </a:lnTo>
                  <a:lnTo>
                    <a:pt x="5615" y="12478"/>
                  </a:lnTo>
                  <a:lnTo>
                    <a:pt x="5771" y="12491"/>
                  </a:lnTo>
                  <a:lnTo>
                    <a:pt x="5931" y="12503"/>
                  </a:lnTo>
                  <a:lnTo>
                    <a:pt x="6091" y="12507"/>
                  </a:lnTo>
                  <a:lnTo>
                    <a:pt x="6251" y="12511"/>
                  </a:lnTo>
                  <a:lnTo>
                    <a:pt x="6415" y="12507"/>
                  </a:lnTo>
                  <a:lnTo>
                    <a:pt x="6575" y="12503"/>
                  </a:lnTo>
                  <a:lnTo>
                    <a:pt x="6735" y="12491"/>
                  </a:lnTo>
                  <a:lnTo>
                    <a:pt x="6891" y="12478"/>
                  </a:lnTo>
                  <a:lnTo>
                    <a:pt x="7051" y="12457"/>
                  </a:lnTo>
                  <a:lnTo>
                    <a:pt x="7207" y="12437"/>
                  </a:lnTo>
                  <a:lnTo>
                    <a:pt x="7359" y="12412"/>
                  </a:lnTo>
                  <a:lnTo>
                    <a:pt x="7515" y="12384"/>
                  </a:lnTo>
                  <a:lnTo>
                    <a:pt x="7667" y="12351"/>
                  </a:lnTo>
                  <a:lnTo>
                    <a:pt x="7815" y="12314"/>
                  </a:lnTo>
                  <a:lnTo>
                    <a:pt x="7966" y="12273"/>
                  </a:lnTo>
                  <a:lnTo>
                    <a:pt x="8114" y="12228"/>
                  </a:lnTo>
                  <a:lnTo>
                    <a:pt x="8258" y="12182"/>
                  </a:lnTo>
                  <a:lnTo>
                    <a:pt x="8402" y="12129"/>
                  </a:lnTo>
                  <a:lnTo>
                    <a:pt x="8545" y="12076"/>
                  </a:lnTo>
                  <a:lnTo>
                    <a:pt x="8689" y="12018"/>
                  </a:lnTo>
                  <a:lnTo>
                    <a:pt x="8829" y="11957"/>
                  </a:lnTo>
                  <a:lnTo>
                    <a:pt x="8964" y="11891"/>
                  </a:lnTo>
                  <a:lnTo>
                    <a:pt x="9099" y="11826"/>
                  </a:lnTo>
                  <a:lnTo>
                    <a:pt x="9235" y="11756"/>
                  </a:lnTo>
                  <a:lnTo>
                    <a:pt x="9366" y="11682"/>
                  </a:lnTo>
                  <a:lnTo>
                    <a:pt x="9497" y="11604"/>
                  </a:lnTo>
                  <a:lnTo>
                    <a:pt x="9625" y="11526"/>
                  </a:lnTo>
                  <a:lnTo>
                    <a:pt x="9748" y="11444"/>
                  </a:lnTo>
                  <a:lnTo>
                    <a:pt x="9875" y="11358"/>
                  </a:lnTo>
                  <a:lnTo>
                    <a:pt x="9994" y="11267"/>
                  </a:lnTo>
                  <a:lnTo>
                    <a:pt x="10113" y="11177"/>
                  </a:lnTo>
                  <a:lnTo>
                    <a:pt x="10232" y="11083"/>
                  </a:lnTo>
                  <a:lnTo>
                    <a:pt x="10347" y="10984"/>
                  </a:lnTo>
                  <a:lnTo>
                    <a:pt x="10458" y="10885"/>
                  </a:lnTo>
                  <a:lnTo>
                    <a:pt x="10569" y="10783"/>
                  </a:lnTo>
                  <a:lnTo>
                    <a:pt x="10675" y="10676"/>
                  </a:lnTo>
                  <a:lnTo>
                    <a:pt x="10778" y="10569"/>
                  </a:lnTo>
                  <a:lnTo>
                    <a:pt x="10881" y="10463"/>
                  </a:lnTo>
                  <a:lnTo>
                    <a:pt x="10984" y="10348"/>
                  </a:lnTo>
                  <a:lnTo>
                    <a:pt x="11077" y="10233"/>
                  </a:lnTo>
                  <a:lnTo>
                    <a:pt x="11172" y="10118"/>
                  </a:lnTo>
                  <a:lnTo>
                    <a:pt x="11262" y="9999"/>
                  </a:lnTo>
                  <a:lnTo>
                    <a:pt x="11352" y="9876"/>
                  </a:lnTo>
                  <a:lnTo>
                    <a:pt x="11439" y="9752"/>
                  </a:lnTo>
                  <a:lnTo>
                    <a:pt x="11521" y="9625"/>
                  </a:lnTo>
                  <a:lnTo>
                    <a:pt x="11603" y="9498"/>
                  </a:lnTo>
                  <a:lnTo>
                    <a:pt x="11677" y="9366"/>
                  </a:lnTo>
                  <a:lnTo>
                    <a:pt x="11751" y="9235"/>
                  </a:lnTo>
                  <a:lnTo>
                    <a:pt x="11825" y="9104"/>
                  </a:lnTo>
                  <a:lnTo>
                    <a:pt x="11890" y="8968"/>
                  </a:lnTo>
                  <a:lnTo>
                    <a:pt x="11956" y="8829"/>
                  </a:lnTo>
                  <a:lnTo>
                    <a:pt x="12014" y="8689"/>
                  </a:lnTo>
                  <a:lnTo>
                    <a:pt x="12075" y="8550"/>
                  </a:lnTo>
                  <a:lnTo>
                    <a:pt x="12128" y="8406"/>
                  </a:lnTo>
                  <a:lnTo>
                    <a:pt x="12177" y="8262"/>
                  </a:lnTo>
                  <a:lnTo>
                    <a:pt x="12227" y="8114"/>
                  </a:lnTo>
                  <a:lnTo>
                    <a:pt x="12268" y="7967"/>
                  </a:lnTo>
                  <a:lnTo>
                    <a:pt x="12309" y="7819"/>
                  </a:lnTo>
                  <a:lnTo>
                    <a:pt x="12346" y="7667"/>
                  </a:lnTo>
                  <a:lnTo>
                    <a:pt x="12379" y="7515"/>
                  </a:lnTo>
                  <a:lnTo>
                    <a:pt x="12407" y="7363"/>
                  </a:lnTo>
                  <a:lnTo>
                    <a:pt x="12436" y="7207"/>
                  </a:lnTo>
                  <a:lnTo>
                    <a:pt x="12457" y="7052"/>
                  </a:lnTo>
                  <a:lnTo>
                    <a:pt x="12473" y="6895"/>
                  </a:lnTo>
                  <a:lnTo>
                    <a:pt x="12490" y="6735"/>
                  </a:lnTo>
                  <a:lnTo>
                    <a:pt x="12498" y="6575"/>
                  </a:lnTo>
                  <a:lnTo>
                    <a:pt x="12506" y="6415"/>
                  </a:lnTo>
                  <a:lnTo>
                    <a:pt x="12506" y="6256"/>
                  </a:lnTo>
                  <a:lnTo>
                    <a:pt x="12506" y="6096"/>
                  </a:lnTo>
                  <a:lnTo>
                    <a:pt x="12498" y="5936"/>
                  </a:lnTo>
                  <a:lnTo>
                    <a:pt x="12490" y="5776"/>
                  </a:lnTo>
                  <a:lnTo>
                    <a:pt x="12473" y="5616"/>
                  </a:lnTo>
                  <a:lnTo>
                    <a:pt x="12457" y="5459"/>
                  </a:lnTo>
                  <a:lnTo>
                    <a:pt x="12436" y="5304"/>
                  </a:lnTo>
                  <a:lnTo>
                    <a:pt x="12407" y="5148"/>
                  </a:lnTo>
                  <a:lnTo>
                    <a:pt x="12379" y="4996"/>
                  </a:lnTo>
                  <a:lnTo>
                    <a:pt x="12346" y="4844"/>
                  </a:lnTo>
                  <a:lnTo>
                    <a:pt x="12309" y="4692"/>
                  </a:lnTo>
                  <a:lnTo>
                    <a:pt x="12268" y="4544"/>
                  </a:lnTo>
                  <a:lnTo>
                    <a:pt x="12227" y="4397"/>
                  </a:lnTo>
                  <a:lnTo>
                    <a:pt x="12177" y="4249"/>
                  </a:lnTo>
                  <a:lnTo>
                    <a:pt x="12128" y="4105"/>
                  </a:lnTo>
                  <a:lnTo>
                    <a:pt x="12075" y="3961"/>
                  </a:lnTo>
                  <a:lnTo>
                    <a:pt x="12014" y="3822"/>
                  </a:lnTo>
                  <a:lnTo>
                    <a:pt x="11956" y="3682"/>
                  </a:lnTo>
                  <a:lnTo>
                    <a:pt x="11890" y="3543"/>
                  </a:lnTo>
                  <a:lnTo>
                    <a:pt x="11825" y="3407"/>
                  </a:lnTo>
                  <a:lnTo>
                    <a:pt x="11751" y="3276"/>
                  </a:lnTo>
                  <a:lnTo>
                    <a:pt x="11677" y="3145"/>
                  </a:lnTo>
                  <a:lnTo>
                    <a:pt x="11603" y="3013"/>
                  </a:lnTo>
                  <a:lnTo>
                    <a:pt x="11521" y="2886"/>
                  </a:lnTo>
                  <a:lnTo>
                    <a:pt x="11439" y="2759"/>
                  </a:lnTo>
                  <a:lnTo>
                    <a:pt x="11352" y="2635"/>
                  </a:lnTo>
                  <a:lnTo>
                    <a:pt x="11262" y="2512"/>
                  </a:lnTo>
                  <a:lnTo>
                    <a:pt x="11172" y="2393"/>
                  </a:lnTo>
                  <a:lnTo>
                    <a:pt x="11077" y="2278"/>
                  </a:lnTo>
                  <a:lnTo>
                    <a:pt x="10984" y="2163"/>
                  </a:lnTo>
                  <a:lnTo>
                    <a:pt x="10881" y="2048"/>
                  </a:lnTo>
                  <a:lnTo>
                    <a:pt x="10778" y="1942"/>
                  </a:lnTo>
                  <a:lnTo>
                    <a:pt x="10675" y="1835"/>
                  </a:lnTo>
                  <a:lnTo>
                    <a:pt x="10569" y="1728"/>
                  </a:lnTo>
                  <a:lnTo>
                    <a:pt x="10458" y="1626"/>
                  </a:lnTo>
                  <a:lnTo>
                    <a:pt x="10347" y="1527"/>
                  </a:lnTo>
                  <a:lnTo>
                    <a:pt x="10232" y="1428"/>
                  </a:lnTo>
                  <a:lnTo>
                    <a:pt x="10113" y="1334"/>
                  </a:lnTo>
                  <a:lnTo>
                    <a:pt x="9994" y="1244"/>
                  </a:lnTo>
                  <a:lnTo>
                    <a:pt x="9875" y="1153"/>
                  </a:lnTo>
                  <a:lnTo>
                    <a:pt x="9748" y="1067"/>
                  </a:lnTo>
                  <a:lnTo>
                    <a:pt x="9625" y="985"/>
                  </a:lnTo>
                  <a:lnTo>
                    <a:pt x="9497" y="907"/>
                  </a:lnTo>
                  <a:lnTo>
                    <a:pt x="9366" y="829"/>
                  </a:lnTo>
                  <a:lnTo>
                    <a:pt x="9235" y="755"/>
                  </a:lnTo>
                  <a:lnTo>
                    <a:pt x="9099" y="685"/>
                  </a:lnTo>
                  <a:lnTo>
                    <a:pt x="8964" y="620"/>
                  </a:lnTo>
                  <a:lnTo>
                    <a:pt x="8829" y="554"/>
                  </a:lnTo>
                  <a:lnTo>
                    <a:pt x="8689" y="493"/>
                  </a:lnTo>
                  <a:lnTo>
                    <a:pt x="8545" y="435"/>
                  </a:lnTo>
                  <a:lnTo>
                    <a:pt x="8402" y="382"/>
                  </a:lnTo>
                  <a:lnTo>
                    <a:pt x="8258" y="329"/>
                  </a:lnTo>
                  <a:lnTo>
                    <a:pt x="8114" y="283"/>
                  </a:lnTo>
                  <a:lnTo>
                    <a:pt x="7966" y="238"/>
                  </a:lnTo>
                  <a:lnTo>
                    <a:pt x="7815" y="197"/>
                  </a:lnTo>
                  <a:lnTo>
                    <a:pt x="7667" y="160"/>
                  </a:lnTo>
                  <a:lnTo>
                    <a:pt x="7515" y="127"/>
                  </a:lnTo>
                  <a:lnTo>
                    <a:pt x="7359" y="99"/>
                  </a:lnTo>
                  <a:lnTo>
                    <a:pt x="7207" y="74"/>
                  </a:lnTo>
                  <a:lnTo>
                    <a:pt x="7051" y="54"/>
                  </a:lnTo>
                  <a:lnTo>
                    <a:pt x="6891" y="33"/>
                  </a:lnTo>
                  <a:lnTo>
                    <a:pt x="6735" y="20"/>
                  </a:lnTo>
                  <a:lnTo>
                    <a:pt x="6575" y="8"/>
                  </a:lnTo>
                  <a:lnTo>
                    <a:pt x="6415" y="4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8" name="Freeform: Shape 2">
              <a:extLst>
                <a:ext uri="{FF2B5EF4-FFF2-40B4-BE49-F238E27FC236}">
                  <a16:creationId xmlns:a16="http://schemas.microsoft.com/office/drawing/2014/main" id="{7A1E8D23-B290-2146-8D83-B5297C043204}"/>
                </a:ext>
              </a:extLst>
            </p:cNvPr>
            <p:cNvSpPr/>
            <p:nvPr/>
          </p:nvSpPr>
          <p:spPr>
            <a:xfrm>
              <a:off x="9530500" y="7531272"/>
              <a:ext cx="914039" cy="133848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0"/>
                  </a:moveTo>
                  <a:lnTo>
                    <a:pt x="0" y="1273"/>
                  </a:lnTo>
                  <a:lnTo>
                    <a:pt x="693" y="1273"/>
                  </a:lnTo>
                  <a:lnTo>
                    <a:pt x="693" y="3719"/>
                  </a:lnTo>
                  <a:lnTo>
                    <a:pt x="1847" y="3719"/>
                  </a:lnTo>
                  <a:lnTo>
                    <a:pt x="1847" y="1273"/>
                  </a:lnTo>
                  <a:lnTo>
                    <a:pt x="2540" y="1273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9" name="Freeform: Shape 3">
              <a:extLst>
                <a:ext uri="{FF2B5EF4-FFF2-40B4-BE49-F238E27FC236}">
                  <a16:creationId xmlns:a16="http://schemas.microsoft.com/office/drawing/2014/main" id="{457148A4-ADC2-FB4F-9AD1-2075D31BD8A3}"/>
                </a:ext>
              </a:extLst>
            </p:cNvPr>
            <p:cNvSpPr/>
            <p:nvPr/>
          </p:nvSpPr>
          <p:spPr>
            <a:xfrm>
              <a:off x="9530500" y="9653112"/>
              <a:ext cx="914039" cy="133848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3719"/>
                  </a:moveTo>
                  <a:lnTo>
                    <a:pt x="2540" y="2446"/>
                  </a:lnTo>
                  <a:lnTo>
                    <a:pt x="1847" y="2446"/>
                  </a:lnTo>
                  <a:lnTo>
                    <a:pt x="1847" y="0"/>
                  </a:lnTo>
                  <a:lnTo>
                    <a:pt x="693" y="0"/>
                  </a:lnTo>
                  <a:lnTo>
                    <a:pt x="693" y="2446"/>
                  </a:lnTo>
                  <a:lnTo>
                    <a:pt x="0" y="244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10" name="Freeform: Shape 4">
              <a:extLst>
                <a:ext uri="{FF2B5EF4-FFF2-40B4-BE49-F238E27FC236}">
                  <a16:creationId xmlns:a16="http://schemas.microsoft.com/office/drawing/2014/main" id="{346B47C6-DE3C-0D47-823A-CCAACFD06862}"/>
                </a:ext>
              </a:extLst>
            </p:cNvPr>
            <p:cNvSpPr/>
            <p:nvPr/>
          </p:nvSpPr>
          <p:spPr>
            <a:xfrm>
              <a:off x="10380099" y="8805312"/>
              <a:ext cx="1336680" cy="912599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4" h="2536">
                  <a:moveTo>
                    <a:pt x="0" y="1268"/>
                  </a:moveTo>
                  <a:lnTo>
                    <a:pt x="1268" y="2536"/>
                  </a:lnTo>
                  <a:lnTo>
                    <a:pt x="1268" y="1847"/>
                  </a:lnTo>
                  <a:lnTo>
                    <a:pt x="3714" y="1847"/>
                  </a:lnTo>
                  <a:lnTo>
                    <a:pt x="3714" y="689"/>
                  </a:lnTo>
                  <a:lnTo>
                    <a:pt x="1268" y="689"/>
                  </a:lnTo>
                  <a:lnTo>
                    <a:pt x="1268" y="0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11" name="Freeform: Shape 5">
              <a:extLst>
                <a:ext uri="{FF2B5EF4-FFF2-40B4-BE49-F238E27FC236}">
                  <a16:creationId xmlns:a16="http://schemas.microsoft.com/office/drawing/2014/main" id="{B9BC2D09-469A-CE4E-8FB4-90922896EC22}"/>
                </a:ext>
              </a:extLst>
            </p:cNvPr>
            <p:cNvSpPr/>
            <p:nvPr/>
          </p:nvSpPr>
          <p:spPr>
            <a:xfrm>
              <a:off x="8256820" y="8805312"/>
              <a:ext cx="1338120" cy="912599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8" h="2536">
                  <a:moveTo>
                    <a:pt x="3718" y="1268"/>
                  </a:moveTo>
                  <a:lnTo>
                    <a:pt x="2450" y="0"/>
                  </a:lnTo>
                  <a:lnTo>
                    <a:pt x="2450" y="689"/>
                  </a:lnTo>
                  <a:lnTo>
                    <a:pt x="0" y="689"/>
                  </a:lnTo>
                  <a:lnTo>
                    <a:pt x="0" y="1847"/>
                  </a:lnTo>
                  <a:lnTo>
                    <a:pt x="2450" y="1847"/>
                  </a:lnTo>
                  <a:lnTo>
                    <a:pt x="2450" y="25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48E0523C-F0BC-724D-B548-9ACE15D5785C}"/>
              </a:ext>
            </a:extLst>
          </p:cNvPr>
          <p:cNvSpPr txBox="1"/>
          <p:nvPr/>
        </p:nvSpPr>
        <p:spPr>
          <a:xfrm>
            <a:off x="4848172" y="3060609"/>
            <a:ext cx="951415" cy="184666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sz="1200" dirty="0">
                <a:latin typeface="Calibri" panose="020F0502020204030204" pitchFamily="34" charset="0"/>
              </a:rPr>
              <a:t>Physical Router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46AE8C66-65DD-1245-AD03-0531BA796286}"/>
              </a:ext>
            </a:extLst>
          </p:cNvPr>
          <p:cNvCxnSpPr>
            <a:cxnSpLocks/>
            <a:stCxn id="19" idx="46"/>
            <a:endCxn id="7" idx="0"/>
          </p:cNvCxnSpPr>
          <p:nvPr/>
        </p:nvCxnSpPr>
        <p:spPr bwMode="gray">
          <a:xfrm>
            <a:off x="6149993" y="2645298"/>
            <a:ext cx="2" cy="241894"/>
          </a:xfrm>
          <a:prstGeom prst="line">
            <a:avLst/>
          </a:prstGeom>
          <a:ln w="25400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6685C08-213C-AF40-AADF-934F35B0CE1E}"/>
              </a:ext>
            </a:extLst>
          </p:cNvPr>
          <p:cNvCxnSpPr>
            <a:cxnSpLocks/>
            <a:stCxn id="7" idx="2"/>
            <a:endCxn id="22" idx="0"/>
          </p:cNvCxnSpPr>
          <p:nvPr/>
        </p:nvCxnSpPr>
        <p:spPr bwMode="gray">
          <a:xfrm>
            <a:off x="6149995" y="3435832"/>
            <a:ext cx="4203" cy="346625"/>
          </a:xfrm>
          <a:prstGeom prst="line">
            <a:avLst/>
          </a:prstGeom>
          <a:ln w="25400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B59D5FF7-856C-1442-A686-03B00BA94505}"/>
              </a:ext>
            </a:extLst>
          </p:cNvPr>
          <p:cNvCxnSpPr>
            <a:cxnSpLocks/>
          </p:cNvCxnSpPr>
          <p:nvPr/>
        </p:nvCxnSpPr>
        <p:spPr bwMode="gray">
          <a:xfrm>
            <a:off x="6589782" y="3628809"/>
            <a:ext cx="2779770" cy="0"/>
          </a:xfrm>
          <a:prstGeom prst="line">
            <a:avLst/>
          </a:prstGeom>
          <a:ln w="25400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Freeform 180">
            <a:extLst>
              <a:ext uri="{FF2B5EF4-FFF2-40B4-BE49-F238E27FC236}">
                <a16:creationId xmlns:a16="http://schemas.microsoft.com/office/drawing/2014/main" id="{9EAA00C4-712B-0F42-AD8B-5CA954CD6B31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747623" y="2346292"/>
            <a:ext cx="804741" cy="347417"/>
          </a:xfrm>
          <a:custGeom>
            <a:avLst/>
            <a:gdLst>
              <a:gd name="T0" fmla="*/ 242 w 386"/>
              <a:gd name="T1" fmla="*/ 244 h 244"/>
              <a:gd name="T2" fmla="*/ 241 w 386"/>
              <a:gd name="T3" fmla="*/ 244 h 244"/>
              <a:gd name="T4" fmla="*/ 196 w 386"/>
              <a:gd name="T5" fmla="*/ 226 h 244"/>
              <a:gd name="T6" fmla="*/ 146 w 386"/>
              <a:gd name="T7" fmla="*/ 238 h 244"/>
              <a:gd name="T8" fmla="*/ 86 w 386"/>
              <a:gd name="T9" fmla="*/ 216 h 244"/>
              <a:gd name="T10" fmla="*/ 62 w 386"/>
              <a:gd name="T11" fmla="*/ 220 h 244"/>
              <a:gd name="T12" fmla="*/ 1 w 386"/>
              <a:gd name="T13" fmla="*/ 158 h 244"/>
              <a:gd name="T14" fmla="*/ 65 w 386"/>
              <a:gd name="T15" fmla="*/ 98 h 244"/>
              <a:gd name="T16" fmla="*/ 72 w 386"/>
              <a:gd name="T17" fmla="*/ 99 h 244"/>
              <a:gd name="T18" fmla="*/ 146 w 386"/>
              <a:gd name="T19" fmla="*/ 47 h 244"/>
              <a:gd name="T20" fmla="*/ 169 w 386"/>
              <a:gd name="T21" fmla="*/ 51 h 244"/>
              <a:gd name="T22" fmla="*/ 249 w 386"/>
              <a:gd name="T23" fmla="*/ 1 h 244"/>
              <a:gd name="T24" fmla="*/ 333 w 386"/>
              <a:gd name="T25" fmla="*/ 79 h 244"/>
              <a:gd name="T26" fmla="*/ 385 w 386"/>
              <a:gd name="T27" fmla="*/ 152 h 244"/>
              <a:gd name="T28" fmla="*/ 362 w 386"/>
              <a:gd name="T29" fmla="*/ 205 h 244"/>
              <a:gd name="T30" fmla="*/ 319 w 386"/>
              <a:gd name="T31" fmla="*/ 222 h 244"/>
              <a:gd name="T32" fmla="*/ 298 w 386"/>
              <a:gd name="T33" fmla="*/ 217 h 244"/>
              <a:gd name="T34" fmla="*/ 242 w 386"/>
              <a:gd name="T35" fmla="*/ 244 h 244"/>
              <a:gd name="T36" fmla="*/ 199 w 386"/>
              <a:gd name="T37" fmla="*/ 206 h 244"/>
              <a:gd name="T38" fmla="*/ 203 w 386"/>
              <a:gd name="T39" fmla="*/ 211 h 244"/>
              <a:gd name="T40" fmla="*/ 241 w 386"/>
              <a:gd name="T41" fmla="*/ 228 h 244"/>
              <a:gd name="T42" fmla="*/ 288 w 386"/>
              <a:gd name="T43" fmla="*/ 203 h 244"/>
              <a:gd name="T44" fmla="*/ 293 w 386"/>
              <a:gd name="T45" fmla="*/ 196 h 244"/>
              <a:gd name="T46" fmla="*/ 299 w 386"/>
              <a:gd name="T47" fmla="*/ 200 h 244"/>
              <a:gd name="T48" fmla="*/ 320 w 386"/>
              <a:gd name="T49" fmla="*/ 206 h 244"/>
              <a:gd name="T50" fmla="*/ 351 w 386"/>
              <a:gd name="T51" fmla="*/ 193 h 244"/>
              <a:gd name="T52" fmla="*/ 369 w 386"/>
              <a:gd name="T53" fmla="*/ 151 h 244"/>
              <a:gd name="T54" fmla="*/ 325 w 386"/>
              <a:gd name="T55" fmla="*/ 94 h 244"/>
              <a:gd name="T56" fmla="*/ 319 w 386"/>
              <a:gd name="T57" fmla="*/ 93 h 244"/>
              <a:gd name="T58" fmla="*/ 318 w 386"/>
              <a:gd name="T59" fmla="*/ 87 h 244"/>
              <a:gd name="T60" fmla="*/ 248 w 386"/>
              <a:gd name="T61" fmla="*/ 17 h 244"/>
              <a:gd name="T62" fmla="*/ 248 w 386"/>
              <a:gd name="T63" fmla="*/ 17 h 244"/>
              <a:gd name="T64" fmla="*/ 181 w 386"/>
              <a:gd name="T65" fmla="*/ 64 h 244"/>
              <a:gd name="T66" fmla="*/ 177 w 386"/>
              <a:gd name="T67" fmla="*/ 72 h 244"/>
              <a:gd name="T68" fmla="*/ 170 w 386"/>
              <a:gd name="T69" fmla="*/ 69 h 244"/>
              <a:gd name="T70" fmla="*/ 145 w 386"/>
              <a:gd name="T71" fmla="*/ 63 h 244"/>
              <a:gd name="T72" fmla="*/ 85 w 386"/>
              <a:gd name="T73" fmla="*/ 110 h 244"/>
              <a:gd name="T74" fmla="*/ 84 w 386"/>
              <a:gd name="T75" fmla="*/ 118 h 244"/>
              <a:gd name="T76" fmla="*/ 76 w 386"/>
              <a:gd name="T77" fmla="*/ 116 h 244"/>
              <a:gd name="T78" fmla="*/ 64 w 386"/>
              <a:gd name="T79" fmla="*/ 114 h 244"/>
              <a:gd name="T80" fmla="*/ 17 w 386"/>
              <a:gd name="T81" fmla="*/ 158 h 244"/>
              <a:gd name="T82" fmla="*/ 62 w 386"/>
              <a:gd name="T83" fmla="*/ 204 h 244"/>
              <a:gd name="T84" fmla="*/ 84 w 386"/>
              <a:gd name="T85" fmla="*/ 199 h 244"/>
              <a:gd name="T86" fmla="*/ 89 w 386"/>
              <a:gd name="T87" fmla="*/ 197 h 244"/>
              <a:gd name="T88" fmla="*/ 94 w 386"/>
              <a:gd name="T89" fmla="*/ 201 h 244"/>
              <a:gd name="T90" fmla="*/ 147 w 386"/>
              <a:gd name="T91" fmla="*/ 222 h 244"/>
              <a:gd name="T92" fmla="*/ 193 w 386"/>
              <a:gd name="T93" fmla="*/ 210 h 244"/>
              <a:gd name="T94" fmla="*/ 199 w 386"/>
              <a:gd name="T95" fmla="*/ 206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86" h="244">
                <a:moveTo>
                  <a:pt x="242" y="244"/>
                </a:moveTo>
                <a:cubicBezTo>
                  <a:pt x="242" y="244"/>
                  <a:pt x="241" y="244"/>
                  <a:pt x="241" y="244"/>
                </a:cubicBezTo>
                <a:cubicBezTo>
                  <a:pt x="224" y="244"/>
                  <a:pt x="208" y="238"/>
                  <a:pt x="196" y="226"/>
                </a:cubicBezTo>
                <a:cubicBezTo>
                  <a:pt x="182" y="234"/>
                  <a:pt x="164" y="238"/>
                  <a:pt x="146" y="238"/>
                </a:cubicBezTo>
                <a:cubicBezTo>
                  <a:pt x="123" y="237"/>
                  <a:pt x="101" y="229"/>
                  <a:pt x="86" y="216"/>
                </a:cubicBezTo>
                <a:cubicBezTo>
                  <a:pt x="79" y="219"/>
                  <a:pt x="70" y="220"/>
                  <a:pt x="62" y="220"/>
                </a:cubicBezTo>
                <a:cubicBezTo>
                  <a:pt x="27" y="219"/>
                  <a:pt x="0" y="191"/>
                  <a:pt x="1" y="158"/>
                </a:cubicBezTo>
                <a:cubicBezTo>
                  <a:pt x="2" y="124"/>
                  <a:pt x="30" y="97"/>
                  <a:pt x="65" y="98"/>
                </a:cubicBezTo>
                <a:cubicBezTo>
                  <a:pt x="67" y="98"/>
                  <a:pt x="70" y="98"/>
                  <a:pt x="72" y="99"/>
                </a:cubicBezTo>
                <a:cubicBezTo>
                  <a:pt x="82" y="67"/>
                  <a:pt x="112" y="46"/>
                  <a:pt x="146" y="47"/>
                </a:cubicBezTo>
                <a:cubicBezTo>
                  <a:pt x="154" y="47"/>
                  <a:pt x="162" y="49"/>
                  <a:pt x="169" y="51"/>
                </a:cubicBezTo>
                <a:cubicBezTo>
                  <a:pt x="184" y="19"/>
                  <a:pt x="215" y="0"/>
                  <a:pt x="249" y="1"/>
                </a:cubicBezTo>
                <a:cubicBezTo>
                  <a:pt x="291" y="2"/>
                  <a:pt x="326" y="35"/>
                  <a:pt x="333" y="79"/>
                </a:cubicBezTo>
                <a:cubicBezTo>
                  <a:pt x="364" y="85"/>
                  <a:pt x="386" y="116"/>
                  <a:pt x="385" y="152"/>
                </a:cubicBezTo>
                <a:cubicBezTo>
                  <a:pt x="385" y="172"/>
                  <a:pt x="376" y="192"/>
                  <a:pt x="362" y="205"/>
                </a:cubicBezTo>
                <a:cubicBezTo>
                  <a:pt x="350" y="216"/>
                  <a:pt x="335" y="222"/>
                  <a:pt x="319" y="222"/>
                </a:cubicBezTo>
                <a:cubicBezTo>
                  <a:pt x="312" y="222"/>
                  <a:pt x="305" y="220"/>
                  <a:pt x="298" y="217"/>
                </a:cubicBezTo>
                <a:cubicBezTo>
                  <a:pt x="285" y="234"/>
                  <a:pt x="264" y="244"/>
                  <a:pt x="242" y="244"/>
                </a:cubicBezTo>
                <a:close/>
                <a:moveTo>
                  <a:pt x="199" y="206"/>
                </a:moveTo>
                <a:cubicBezTo>
                  <a:pt x="203" y="211"/>
                  <a:pt x="203" y="211"/>
                  <a:pt x="203" y="211"/>
                </a:cubicBezTo>
                <a:cubicBezTo>
                  <a:pt x="213" y="222"/>
                  <a:pt x="227" y="228"/>
                  <a:pt x="241" y="228"/>
                </a:cubicBezTo>
                <a:cubicBezTo>
                  <a:pt x="260" y="229"/>
                  <a:pt x="278" y="219"/>
                  <a:pt x="288" y="203"/>
                </a:cubicBezTo>
                <a:cubicBezTo>
                  <a:pt x="293" y="196"/>
                  <a:pt x="293" y="196"/>
                  <a:pt x="293" y="196"/>
                </a:cubicBezTo>
                <a:cubicBezTo>
                  <a:pt x="299" y="200"/>
                  <a:pt x="299" y="200"/>
                  <a:pt x="299" y="200"/>
                </a:cubicBezTo>
                <a:cubicBezTo>
                  <a:pt x="306" y="204"/>
                  <a:pt x="313" y="206"/>
                  <a:pt x="320" y="206"/>
                </a:cubicBezTo>
                <a:cubicBezTo>
                  <a:pt x="331" y="206"/>
                  <a:pt x="342" y="202"/>
                  <a:pt x="351" y="193"/>
                </a:cubicBezTo>
                <a:cubicBezTo>
                  <a:pt x="362" y="183"/>
                  <a:pt x="369" y="168"/>
                  <a:pt x="369" y="151"/>
                </a:cubicBezTo>
                <a:cubicBezTo>
                  <a:pt x="370" y="121"/>
                  <a:pt x="351" y="96"/>
                  <a:pt x="325" y="94"/>
                </a:cubicBezTo>
                <a:cubicBezTo>
                  <a:pt x="319" y="93"/>
                  <a:pt x="319" y="93"/>
                  <a:pt x="319" y="93"/>
                </a:cubicBezTo>
                <a:cubicBezTo>
                  <a:pt x="318" y="87"/>
                  <a:pt x="318" y="87"/>
                  <a:pt x="318" y="87"/>
                </a:cubicBezTo>
                <a:cubicBezTo>
                  <a:pt x="315" y="48"/>
                  <a:pt x="285" y="18"/>
                  <a:pt x="248" y="17"/>
                </a:cubicBezTo>
                <a:cubicBezTo>
                  <a:pt x="248" y="17"/>
                  <a:pt x="248" y="17"/>
                  <a:pt x="248" y="17"/>
                </a:cubicBezTo>
                <a:cubicBezTo>
                  <a:pt x="219" y="16"/>
                  <a:pt x="192" y="35"/>
                  <a:pt x="181" y="64"/>
                </a:cubicBezTo>
                <a:cubicBezTo>
                  <a:pt x="177" y="72"/>
                  <a:pt x="177" y="72"/>
                  <a:pt x="177" y="72"/>
                </a:cubicBezTo>
                <a:cubicBezTo>
                  <a:pt x="170" y="69"/>
                  <a:pt x="170" y="69"/>
                  <a:pt x="170" y="69"/>
                </a:cubicBezTo>
                <a:cubicBezTo>
                  <a:pt x="162" y="65"/>
                  <a:pt x="154" y="63"/>
                  <a:pt x="145" y="63"/>
                </a:cubicBezTo>
                <a:cubicBezTo>
                  <a:pt x="117" y="62"/>
                  <a:pt x="92" y="82"/>
                  <a:pt x="85" y="110"/>
                </a:cubicBezTo>
                <a:cubicBezTo>
                  <a:pt x="84" y="118"/>
                  <a:pt x="84" y="118"/>
                  <a:pt x="84" y="118"/>
                </a:cubicBezTo>
                <a:cubicBezTo>
                  <a:pt x="76" y="116"/>
                  <a:pt x="76" y="116"/>
                  <a:pt x="76" y="116"/>
                </a:cubicBezTo>
                <a:cubicBezTo>
                  <a:pt x="72" y="115"/>
                  <a:pt x="68" y="114"/>
                  <a:pt x="64" y="114"/>
                </a:cubicBezTo>
                <a:cubicBezTo>
                  <a:pt x="39" y="114"/>
                  <a:pt x="18" y="133"/>
                  <a:pt x="17" y="158"/>
                </a:cubicBezTo>
                <a:cubicBezTo>
                  <a:pt x="17" y="183"/>
                  <a:pt x="37" y="204"/>
                  <a:pt x="62" y="204"/>
                </a:cubicBezTo>
                <a:cubicBezTo>
                  <a:pt x="70" y="204"/>
                  <a:pt x="78" y="203"/>
                  <a:pt x="84" y="199"/>
                </a:cubicBezTo>
                <a:cubicBezTo>
                  <a:pt x="89" y="197"/>
                  <a:pt x="89" y="197"/>
                  <a:pt x="89" y="197"/>
                </a:cubicBezTo>
                <a:cubicBezTo>
                  <a:pt x="94" y="201"/>
                  <a:pt x="94" y="201"/>
                  <a:pt x="94" y="201"/>
                </a:cubicBezTo>
                <a:cubicBezTo>
                  <a:pt x="106" y="213"/>
                  <a:pt x="125" y="221"/>
                  <a:pt x="147" y="222"/>
                </a:cubicBezTo>
                <a:cubicBezTo>
                  <a:pt x="164" y="222"/>
                  <a:pt x="180" y="218"/>
                  <a:pt x="193" y="210"/>
                </a:cubicBezTo>
                <a:lnTo>
                  <a:pt x="199" y="20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D1BCB6B-2434-BB4C-82B2-D7826EC36630}"/>
              </a:ext>
            </a:extLst>
          </p:cNvPr>
          <p:cNvSpPr txBox="1"/>
          <p:nvPr/>
        </p:nvSpPr>
        <p:spPr>
          <a:xfrm>
            <a:off x="8817610" y="3438683"/>
            <a:ext cx="339837" cy="184666"/>
          </a:xfrm>
          <a:prstGeom prst="rect">
            <a:avLst/>
          </a:prstGeom>
        </p:spPr>
        <p:txBody>
          <a:bodyPr wrap="none" lIns="0" tIns="0" rIns="0" bIns="0" rtlCol="0" anchor="b">
            <a:spAutoFit/>
          </a:bodyPr>
          <a:lstStyle/>
          <a:p>
            <a:pPr algn="r"/>
            <a:r>
              <a:rPr lang="en-US" sz="1200" dirty="0">
                <a:latin typeface="Calibri" panose="020F0502020204030204" pitchFamily="34" charset="0"/>
              </a:rPr>
              <a:t>VLAN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5A2BB954-1E69-FC4B-9D6F-2D84F87E256F}"/>
              </a:ext>
            </a:extLst>
          </p:cNvPr>
          <p:cNvGrpSpPr>
            <a:grpSpLocks noChangeAspect="1"/>
          </p:cNvGrpSpPr>
          <p:nvPr/>
        </p:nvGrpSpPr>
        <p:grpSpPr>
          <a:xfrm>
            <a:off x="5879878" y="3782457"/>
            <a:ext cx="548640" cy="548640"/>
            <a:chOff x="7736620" y="7009631"/>
            <a:chExt cx="4501800" cy="4503600"/>
          </a:xfrm>
          <a:solidFill>
            <a:schemeClr val="accent1"/>
          </a:solidFill>
        </p:grpSpPr>
        <p:sp>
          <p:nvSpPr>
            <p:cNvPr id="22" name="Freeform: Shape 1">
              <a:extLst>
                <a:ext uri="{FF2B5EF4-FFF2-40B4-BE49-F238E27FC236}">
                  <a16:creationId xmlns:a16="http://schemas.microsoft.com/office/drawing/2014/main" id="{92517B3B-D0E9-104E-8858-2B14402C62ED}"/>
                </a:ext>
              </a:extLst>
            </p:cNvPr>
            <p:cNvSpPr/>
            <p:nvPr/>
          </p:nvSpPr>
          <p:spPr>
            <a:xfrm>
              <a:off x="7736620" y="7009631"/>
              <a:ext cx="4501800" cy="450360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2506" h="12511">
                  <a:moveTo>
                    <a:pt x="6251" y="521"/>
                  </a:moveTo>
                  <a:lnTo>
                    <a:pt x="6399" y="525"/>
                  </a:lnTo>
                  <a:lnTo>
                    <a:pt x="6546" y="530"/>
                  </a:lnTo>
                  <a:lnTo>
                    <a:pt x="6694" y="538"/>
                  </a:lnTo>
                  <a:lnTo>
                    <a:pt x="6838" y="550"/>
                  </a:lnTo>
                  <a:lnTo>
                    <a:pt x="6981" y="566"/>
                  </a:lnTo>
                  <a:lnTo>
                    <a:pt x="7125" y="587"/>
                  </a:lnTo>
                  <a:lnTo>
                    <a:pt x="7265" y="612"/>
                  </a:lnTo>
                  <a:lnTo>
                    <a:pt x="7409" y="640"/>
                  </a:lnTo>
                  <a:lnTo>
                    <a:pt x="7548" y="669"/>
                  </a:lnTo>
                  <a:lnTo>
                    <a:pt x="7684" y="702"/>
                  </a:lnTo>
                  <a:lnTo>
                    <a:pt x="7819" y="739"/>
                  </a:lnTo>
                  <a:lnTo>
                    <a:pt x="7954" y="780"/>
                  </a:lnTo>
                  <a:lnTo>
                    <a:pt x="8090" y="825"/>
                  </a:lnTo>
                  <a:lnTo>
                    <a:pt x="8221" y="870"/>
                  </a:lnTo>
                  <a:lnTo>
                    <a:pt x="8352" y="919"/>
                  </a:lnTo>
                  <a:lnTo>
                    <a:pt x="8484" y="973"/>
                  </a:lnTo>
                  <a:lnTo>
                    <a:pt x="8611" y="1030"/>
                  </a:lnTo>
                  <a:lnTo>
                    <a:pt x="8734" y="1088"/>
                  </a:lnTo>
                  <a:lnTo>
                    <a:pt x="8861" y="1149"/>
                  </a:lnTo>
                  <a:lnTo>
                    <a:pt x="8985" y="1215"/>
                  </a:lnTo>
                  <a:lnTo>
                    <a:pt x="9104" y="1285"/>
                  </a:lnTo>
                  <a:lnTo>
                    <a:pt x="9222" y="1354"/>
                  </a:lnTo>
                  <a:lnTo>
                    <a:pt x="9341" y="1428"/>
                  </a:lnTo>
                  <a:lnTo>
                    <a:pt x="9456" y="1502"/>
                  </a:lnTo>
                  <a:lnTo>
                    <a:pt x="9571" y="1581"/>
                  </a:lnTo>
                  <a:lnTo>
                    <a:pt x="9682" y="1663"/>
                  </a:lnTo>
                  <a:lnTo>
                    <a:pt x="9789" y="1749"/>
                  </a:lnTo>
                  <a:lnTo>
                    <a:pt x="9896" y="1835"/>
                  </a:lnTo>
                  <a:lnTo>
                    <a:pt x="10002" y="1921"/>
                  </a:lnTo>
                  <a:lnTo>
                    <a:pt x="10105" y="2016"/>
                  </a:lnTo>
                  <a:lnTo>
                    <a:pt x="10207" y="2106"/>
                  </a:lnTo>
                  <a:lnTo>
                    <a:pt x="10306" y="2205"/>
                  </a:lnTo>
                  <a:lnTo>
                    <a:pt x="10400" y="2303"/>
                  </a:lnTo>
                  <a:lnTo>
                    <a:pt x="10495" y="2401"/>
                  </a:lnTo>
                  <a:lnTo>
                    <a:pt x="10585" y="2504"/>
                  </a:lnTo>
                  <a:lnTo>
                    <a:pt x="10675" y="2611"/>
                  </a:lnTo>
                  <a:lnTo>
                    <a:pt x="10762" y="2717"/>
                  </a:lnTo>
                  <a:lnTo>
                    <a:pt x="10844" y="2828"/>
                  </a:lnTo>
                  <a:lnTo>
                    <a:pt x="10926" y="2939"/>
                  </a:lnTo>
                  <a:lnTo>
                    <a:pt x="11004" y="3054"/>
                  </a:lnTo>
                  <a:lnTo>
                    <a:pt x="11082" y="3169"/>
                  </a:lnTo>
                  <a:lnTo>
                    <a:pt x="11156" y="3284"/>
                  </a:lnTo>
                  <a:lnTo>
                    <a:pt x="11225" y="3403"/>
                  </a:lnTo>
                  <a:lnTo>
                    <a:pt x="11291" y="3526"/>
                  </a:lnTo>
                  <a:lnTo>
                    <a:pt x="11357" y="3649"/>
                  </a:lnTo>
                  <a:lnTo>
                    <a:pt x="11419" y="3773"/>
                  </a:lnTo>
                  <a:lnTo>
                    <a:pt x="11480" y="3900"/>
                  </a:lnTo>
                  <a:lnTo>
                    <a:pt x="11533" y="4027"/>
                  </a:lnTo>
                  <a:lnTo>
                    <a:pt x="11587" y="4154"/>
                  </a:lnTo>
                  <a:lnTo>
                    <a:pt x="11636" y="4285"/>
                  </a:lnTo>
                  <a:lnTo>
                    <a:pt x="11685" y="4417"/>
                  </a:lnTo>
                  <a:lnTo>
                    <a:pt x="11726" y="4553"/>
                  </a:lnTo>
                  <a:lnTo>
                    <a:pt x="11767" y="4688"/>
                  </a:lnTo>
                  <a:lnTo>
                    <a:pt x="11804" y="4823"/>
                  </a:lnTo>
                  <a:lnTo>
                    <a:pt x="11837" y="4963"/>
                  </a:lnTo>
                  <a:lnTo>
                    <a:pt x="11870" y="5103"/>
                  </a:lnTo>
                  <a:lnTo>
                    <a:pt x="11895" y="5242"/>
                  </a:lnTo>
                  <a:lnTo>
                    <a:pt x="11919" y="5386"/>
                  </a:lnTo>
                  <a:lnTo>
                    <a:pt x="11940" y="5525"/>
                  </a:lnTo>
                  <a:lnTo>
                    <a:pt x="11956" y="5669"/>
                  </a:lnTo>
                  <a:lnTo>
                    <a:pt x="11968" y="5817"/>
                  </a:lnTo>
                  <a:lnTo>
                    <a:pt x="11976" y="5961"/>
                  </a:lnTo>
                  <a:lnTo>
                    <a:pt x="11985" y="6108"/>
                  </a:lnTo>
                  <a:lnTo>
                    <a:pt x="11985" y="6256"/>
                  </a:lnTo>
                  <a:lnTo>
                    <a:pt x="11985" y="6403"/>
                  </a:lnTo>
                  <a:lnTo>
                    <a:pt x="11976" y="6550"/>
                  </a:lnTo>
                  <a:lnTo>
                    <a:pt x="11968" y="6694"/>
                  </a:lnTo>
                  <a:lnTo>
                    <a:pt x="11956" y="6842"/>
                  </a:lnTo>
                  <a:lnTo>
                    <a:pt x="11940" y="6986"/>
                  </a:lnTo>
                  <a:lnTo>
                    <a:pt x="11919" y="7125"/>
                  </a:lnTo>
                  <a:lnTo>
                    <a:pt x="11895" y="7269"/>
                  </a:lnTo>
                  <a:lnTo>
                    <a:pt x="11870" y="7408"/>
                  </a:lnTo>
                  <a:lnTo>
                    <a:pt x="11837" y="7548"/>
                  </a:lnTo>
                  <a:lnTo>
                    <a:pt x="11804" y="7688"/>
                  </a:lnTo>
                  <a:lnTo>
                    <a:pt x="11767" y="7823"/>
                  </a:lnTo>
                  <a:lnTo>
                    <a:pt x="11726" y="7958"/>
                  </a:lnTo>
                  <a:lnTo>
                    <a:pt x="11685" y="8094"/>
                  </a:lnTo>
                  <a:lnTo>
                    <a:pt x="11636" y="8226"/>
                  </a:lnTo>
                  <a:lnTo>
                    <a:pt x="11587" y="8357"/>
                  </a:lnTo>
                  <a:lnTo>
                    <a:pt x="11533" y="8484"/>
                  </a:lnTo>
                  <a:lnTo>
                    <a:pt x="11480" y="8611"/>
                  </a:lnTo>
                  <a:lnTo>
                    <a:pt x="11419" y="8738"/>
                  </a:lnTo>
                  <a:lnTo>
                    <a:pt x="11357" y="8862"/>
                  </a:lnTo>
                  <a:lnTo>
                    <a:pt x="11291" y="8985"/>
                  </a:lnTo>
                  <a:lnTo>
                    <a:pt x="11225" y="9108"/>
                  </a:lnTo>
                  <a:lnTo>
                    <a:pt x="11156" y="9227"/>
                  </a:lnTo>
                  <a:lnTo>
                    <a:pt x="11082" y="9342"/>
                  </a:lnTo>
                  <a:lnTo>
                    <a:pt x="11004" y="9457"/>
                  </a:lnTo>
                  <a:lnTo>
                    <a:pt x="10926" y="9572"/>
                  </a:lnTo>
                  <a:lnTo>
                    <a:pt x="10844" y="9683"/>
                  </a:lnTo>
                  <a:lnTo>
                    <a:pt x="10762" y="9794"/>
                  </a:lnTo>
                  <a:lnTo>
                    <a:pt x="10675" y="9900"/>
                  </a:lnTo>
                  <a:lnTo>
                    <a:pt x="10585" y="10007"/>
                  </a:lnTo>
                  <a:lnTo>
                    <a:pt x="10495" y="10110"/>
                  </a:lnTo>
                  <a:lnTo>
                    <a:pt x="10400" y="10208"/>
                  </a:lnTo>
                  <a:lnTo>
                    <a:pt x="10306" y="10306"/>
                  </a:lnTo>
                  <a:lnTo>
                    <a:pt x="10207" y="10405"/>
                  </a:lnTo>
                  <a:lnTo>
                    <a:pt x="10105" y="10495"/>
                  </a:lnTo>
                  <a:lnTo>
                    <a:pt x="10002" y="10590"/>
                  </a:lnTo>
                  <a:lnTo>
                    <a:pt x="9896" y="10676"/>
                  </a:lnTo>
                  <a:lnTo>
                    <a:pt x="9789" y="10762"/>
                  </a:lnTo>
                  <a:lnTo>
                    <a:pt x="9682" y="10848"/>
                  </a:lnTo>
                  <a:lnTo>
                    <a:pt x="9571" y="10930"/>
                  </a:lnTo>
                  <a:lnTo>
                    <a:pt x="9456" y="11009"/>
                  </a:lnTo>
                  <a:lnTo>
                    <a:pt x="9341" y="11083"/>
                  </a:lnTo>
                  <a:lnTo>
                    <a:pt x="9222" y="11157"/>
                  </a:lnTo>
                  <a:lnTo>
                    <a:pt x="9104" y="11226"/>
                  </a:lnTo>
                  <a:lnTo>
                    <a:pt x="8985" y="11296"/>
                  </a:lnTo>
                  <a:lnTo>
                    <a:pt x="8861" y="11362"/>
                  </a:lnTo>
                  <a:lnTo>
                    <a:pt x="8734" y="11423"/>
                  </a:lnTo>
                  <a:lnTo>
                    <a:pt x="8611" y="11481"/>
                  </a:lnTo>
                  <a:lnTo>
                    <a:pt x="8484" y="11538"/>
                  </a:lnTo>
                  <a:lnTo>
                    <a:pt x="8352" y="11592"/>
                  </a:lnTo>
                  <a:lnTo>
                    <a:pt x="8221" y="11641"/>
                  </a:lnTo>
                  <a:lnTo>
                    <a:pt x="8090" y="11686"/>
                  </a:lnTo>
                  <a:lnTo>
                    <a:pt x="7954" y="11731"/>
                  </a:lnTo>
                  <a:lnTo>
                    <a:pt x="7819" y="11772"/>
                  </a:lnTo>
                  <a:lnTo>
                    <a:pt x="7684" y="11809"/>
                  </a:lnTo>
                  <a:lnTo>
                    <a:pt x="7548" y="11842"/>
                  </a:lnTo>
                  <a:lnTo>
                    <a:pt x="7409" y="11871"/>
                  </a:lnTo>
                  <a:lnTo>
                    <a:pt x="7265" y="11899"/>
                  </a:lnTo>
                  <a:lnTo>
                    <a:pt x="7125" y="11924"/>
                  </a:lnTo>
                  <a:lnTo>
                    <a:pt x="6981" y="11945"/>
                  </a:lnTo>
                  <a:lnTo>
                    <a:pt x="6838" y="11961"/>
                  </a:lnTo>
                  <a:lnTo>
                    <a:pt x="6694" y="11973"/>
                  </a:lnTo>
                  <a:lnTo>
                    <a:pt x="6546" y="11981"/>
                  </a:lnTo>
                  <a:lnTo>
                    <a:pt x="6399" y="11986"/>
                  </a:lnTo>
                  <a:lnTo>
                    <a:pt x="6251" y="11990"/>
                  </a:lnTo>
                  <a:lnTo>
                    <a:pt x="6103" y="11986"/>
                  </a:lnTo>
                  <a:lnTo>
                    <a:pt x="5960" y="11981"/>
                  </a:lnTo>
                  <a:lnTo>
                    <a:pt x="5812" y="11973"/>
                  </a:lnTo>
                  <a:lnTo>
                    <a:pt x="5668" y="11961"/>
                  </a:lnTo>
                  <a:lnTo>
                    <a:pt x="5524" y="11945"/>
                  </a:lnTo>
                  <a:lnTo>
                    <a:pt x="5381" y="11924"/>
                  </a:lnTo>
                  <a:lnTo>
                    <a:pt x="5241" y="11899"/>
                  </a:lnTo>
                  <a:lnTo>
                    <a:pt x="5098" y="11871"/>
                  </a:lnTo>
                  <a:lnTo>
                    <a:pt x="4958" y="11842"/>
                  </a:lnTo>
                  <a:lnTo>
                    <a:pt x="4823" y="11809"/>
                  </a:lnTo>
                  <a:lnTo>
                    <a:pt x="4687" y="11772"/>
                  </a:lnTo>
                  <a:lnTo>
                    <a:pt x="4552" y="11731"/>
                  </a:lnTo>
                  <a:lnTo>
                    <a:pt x="4416" y="11686"/>
                  </a:lnTo>
                  <a:lnTo>
                    <a:pt x="4285" y="11641"/>
                  </a:lnTo>
                  <a:lnTo>
                    <a:pt x="4154" y="11592"/>
                  </a:lnTo>
                  <a:lnTo>
                    <a:pt x="4022" y="11538"/>
                  </a:lnTo>
                  <a:lnTo>
                    <a:pt x="3895" y="11481"/>
                  </a:lnTo>
                  <a:lnTo>
                    <a:pt x="3768" y="11423"/>
                  </a:lnTo>
                  <a:lnTo>
                    <a:pt x="3645" y="11362"/>
                  </a:lnTo>
                  <a:lnTo>
                    <a:pt x="3521" y="11296"/>
                  </a:lnTo>
                  <a:lnTo>
                    <a:pt x="3403" y="11226"/>
                  </a:lnTo>
                  <a:lnTo>
                    <a:pt x="3284" y="11157"/>
                  </a:lnTo>
                  <a:lnTo>
                    <a:pt x="3164" y="11083"/>
                  </a:lnTo>
                  <a:lnTo>
                    <a:pt x="3050" y="11009"/>
                  </a:lnTo>
                  <a:lnTo>
                    <a:pt x="2935" y="10930"/>
                  </a:lnTo>
                  <a:lnTo>
                    <a:pt x="2824" y="10848"/>
                  </a:lnTo>
                  <a:lnTo>
                    <a:pt x="2717" y="10762"/>
                  </a:lnTo>
                  <a:lnTo>
                    <a:pt x="2610" y="10676"/>
                  </a:lnTo>
                  <a:lnTo>
                    <a:pt x="2504" y="10590"/>
                  </a:lnTo>
                  <a:lnTo>
                    <a:pt x="2401" y="10495"/>
                  </a:lnTo>
                  <a:lnTo>
                    <a:pt x="2299" y="10405"/>
                  </a:lnTo>
                  <a:lnTo>
                    <a:pt x="2200" y="10306"/>
                  </a:lnTo>
                  <a:lnTo>
                    <a:pt x="2105" y="10208"/>
                  </a:lnTo>
                  <a:lnTo>
                    <a:pt x="2011" y="10110"/>
                  </a:lnTo>
                  <a:lnTo>
                    <a:pt x="1921" y="10007"/>
                  </a:lnTo>
                  <a:lnTo>
                    <a:pt x="1830" y="9900"/>
                  </a:lnTo>
                  <a:lnTo>
                    <a:pt x="1744" y="9794"/>
                  </a:lnTo>
                  <a:lnTo>
                    <a:pt x="1662" y="9683"/>
                  </a:lnTo>
                  <a:lnTo>
                    <a:pt x="1580" y="9572"/>
                  </a:lnTo>
                  <a:lnTo>
                    <a:pt x="1502" y="9457"/>
                  </a:lnTo>
                  <a:lnTo>
                    <a:pt x="1424" y="9342"/>
                  </a:lnTo>
                  <a:lnTo>
                    <a:pt x="1350" y="9227"/>
                  </a:lnTo>
                  <a:lnTo>
                    <a:pt x="1280" y="9108"/>
                  </a:lnTo>
                  <a:lnTo>
                    <a:pt x="1215" y="8985"/>
                  </a:lnTo>
                  <a:lnTo>
                    <a:pt x="1149" y="8862"/>
                  </a:lnTo>
                  <a:lnTo>
                    <a:pt x="1088" y="8738"/>
                  </a:lnTo>
                  <a:lnTo>
                    <a:pt x="1026" y="8611"/>
                  </a:lnTo>
                  <a:lnTo>
                    <a:pt x="973" y="8484"/>
                  </a:lnTo>
                  <a:lnTo>
                    <a:pt x="919" y="8357"/>
                  </a:lnTo>
                  <a:lnTo>
                    <a:pt x="870" y="8226"/>
                  </a:lnTo>
                  <a:lnTo>
                    <a:pt x="821" y="8094"/>
                  </a:lnTo>
                  <a:lnTo>
                    <a:pt x="780" y="7958"/>
                  </a:lnTo>
                  <a:lnTo>
                    <a:pt x="739" y="7823"/>
                  </a:lnTo>
                  <a:lnTo>
                    <a:pt x="702" y="7688"/>
                  </a:lnTo>
                  <a:lnTo>
                    <a:pt x="669" y="7548"/>
                  </a:lnTo>
                  <a:lnTo>
                    <a:pt x="636" y="7408"/>
                  </a:lnTo>
                  <a:lnTo>
                    <a:pt x="612" y="7269"/>
                  </a:lnTo>
                  <a:lnTo>
                    <a:pt x="587" y="7125"/>
                  </a:lnTo>
                  <a:lnTo>
                    <a:pt x="567" y="6986"/>
                  </a:lnTo>
                  <a:lnTo>
                    <a:pt x="550" y="6842"/>
                  </a:lnTo>
                  <a:lnTo>
                    <a:pt x="538" y="6694"/>
                  </a:lnTo>
                  <a:lnTo>
                    <a:pt x="529" y="6550"/>
                  </a:lnTo>
                  <a:lnTo>
                    <a:pt x="521" y="6403"/>
                  </a:lnTo>
                  <a:lnTo>
                    <a:pt x="521" y="6256"/>
                  </a:lnTo>
                  <a:lnTo>
                    <a:pt x="521" y="6108"/>
                  </a:lnTo>
                  <a:lnTo>
                    <a:pt x="529" y="5961"/>
                  </a:lnTo>
                  <a:lnTo>
                    <a:pt x="538" y="5817"/>
                  </a:lnTo>
                  <a:lnTo>
                    <a:pt x="550" y="5669"/>
                  </a:lnTo>
                  <a:lnTo>
                    <a:pt x="567" y="5525"/>
                  </a:lnTo>
                  <a:lnTo>
                    <a:pt x="587" y="5386"/>
                  </a:lnTo>
                  <a:lnTo>
                    <a:pt x="612" y="5242"/>
                  </a:lnTo>
                  <a:lnTo>
                    <a:pt x="636" y="5103"/>
                  </a:lnTo>
                  <a:lnTo>
                    <a:pt x="669" y="4963"/>
                  </a:lnTo>
                  <a:lnTo>
                    <a:pt x="702" y="4823"/>
                  </a:lnTo>
                  <a:lnTo>
                    <a:pt x="739" y="4688"/>
                  </a:lnTo>
                  <a:lnTo>
                    <a:pt x="780" y="4553"/>
                  </a:lnTo>
                  <a:lnTo>
                    <a:pt x="821" y="4417"/>
                  </a:lnTo>
                  <a:lnTo>
                    <a:pt x="870" y="4285"/>
                  </a:lnTo>
                  <a:lnTo>
                    <a:pt x="919" y="4154"/>
                  </a:lnTo>
                  <a:lnTo>
                    <a:pt x="973" y="4027"/>
                  </a:lnTo>
                  <a:lnTo>
                    <a:pt x="1026" y="3900"/>
                  </a:lnTo>
                  <a:lnTo>
                    <a:pt x="1088" y="3773"/>
                  </a:lnTo>
                  <a:lnTo>
                    <a:pt x="1149" y="3649"/>
                  </a:lnTo>
                  <a:lnTo>
                    <a:pt x="1215" y="3526"/>
                  </a:lnTo>
                  <a:lnTo>
                    <a:pt x="1280" y="3403"/>
                  </a:lnTo>
                  <a:lnTo>
                    <a:pt x="1350" y="3284"/>
                  </a:lnTo>
                  <a:lnTo>
                    <a:pt x="1424" y="3169"/>
                  </a:lnTo>
                  <a:lnTo>
                    <a:pt x="1502" y="3054"/>
                  </a:lnTo>
                  <a:lnTo>
                    <a:pt x="1580" y="2939"/>
                  </a:lnTo>
                  <a:lnTo>
                    <a:pt x="1662" y="2828"/>
                  </a:lnTo>
                  <a:lnTo>
                    <a:pt x="1744" y="2717"/>
                  </a:lnTo>
                  <a:lnTo>
                    <a:pt x="1830" y="2611"/>
                  </a:lnTo>
                  <a:lnTo>
                    <a:pt x="1921" y="2504"/>
                  </a:lnTo>
                  <a:lnTo>
                    <a:pt x="2011" y="2401"/>
                  </a:lnTo>
                  <a:lnTo>
                    <a:pt x="2105" y="2303"/>
                  </a:lnTo>
                  <a:lnTo>
                    <a:pt x="2200" y="2205"/>
                  </a:lnTo>
                  <a:lnTo>
                    <a:pt x="2299" y="2106"/>
                  </a:lnTo>
                  <a:lnTo>
                    <a:pt x="2401" y="2016"/>
                  </a:lnTo>
                  <a:lnTo>
                    <a:pt x="2504" y="1921"/>
                  </a:lnTo>
                  <a:lnTo>
                    <a:pt x="2610" y="1835"/>
                  </a:lnTo>
                  <a:lnTo>
                    <a:pt x="2717" y="1749"/>
                  </a:lnTo>
                  <a:lnTo>
                    <a:pt x="2824" y="1663"/>
                  </a:lnTo>
                  <a:lnTo>
                    <a:pt x="2935" y="1581"/>
                  </a:lnTo>
                  <a:lnTo>
                    <a:pt x="3050" y="1502"/>
                  </a:lnTo>
                  <a:lnTo>
                    <a:pt x="3164" y="1428"/>
                  </a:lnTo>
                  <a:lnTo>
                    <a:pt x="3284" y="1354"/>
                  </a:lnTo>
                  <a:lnTo>
                    <a:pt x="3403" y="1285"/>
                  </a:lnTo>
                  <a:lnTo>
                    <a:pt x="3521" y="1215"/>
                  </a:lnTo>
                  <a:lnTo>
                    <a:pt x="3645" y="1149"/>
                  </a:lnTo>
                  <a:lnTo>
                    <a:pt x="3768" y="1088"/>
                  </a:lnTo>
                  <a:lnTo>
                    <a:pt x="3895" y="1030"/>
                  </a:lnTo>
                  <a:lnTo>
                    <a:pt x="4022" y="973"/>
                  </a:lnTo>
                  <a:lnTo>
                    <a:pt x="4154" y="919"/>
                  </a:lnTo>
                  <a:lnTo>
                    <a:pt x="4285" y="870"/>
                  </a:lnTo>
                  <a:lnTo>
                    <a:pt x="4416" y="825"/>
                  </a:lnTo>
                  <a:lnTo>
                    <a:pt x="4552" y="780"/>
                  </a:lnTo>
                  <a:lnTo>
                    <a:pt x="4687" y="739"/>
                  </a:lnTo>
                  <a:lnTo>
                    <a:pt x="4823" y="702"/>
                  </a:lnTo>
                  <a:lnTo>
                    <a:pt x="4958" y="669"/>
                  </a:lnTo>
                  <a:lnTo>
                    <a:pt x="5098" y="640"/>
                  </a:lnTo>
                  <a:lnTo>
                    <a:pt x="5241" y="612"/>
                  </a:lnTo>
                  <a:lnTo>
                    <a:pt x="5381" y="587"/>
                  </a:lnTo>
                  <a:lnTo>
                    <a:pt x="5524" y="566"/>
                  </a:lnTo>
                  <a:lnTo>
                    <a:pt x="5668" y="550"/>
                  </a:lnTo>
                  <a:lnTo>
                    <a:pt x="5812" y="538"/>
                  </a:lnTo>
                  <a:lnTo>
                    <a:pt x="5960" y="530"/>
                  </a:lnTo>
                  <a:lnTo>
                    <a:pt x="6103" y="525"/>
                  </a:lnTo>
                  <a:close/>
                  <a:moveTo>
                    <a:pt x="6251" y="0"/>
                  </a:moveTo>
                  <a:lnTo>
                    <a:pt x="6091" y="4"/>
                  </a:lnTo>
                  <a:lnTo>
                    <a:pt x="5931" y="8"/>
                  </a:lnTo>
                  <a:lnTo>
                    <a:pt x="5771" y="20"/>
                  </a:lnTo>
                  <a:lnTo>
                    <a:pt x="5615" y="33"/>
                  </a:lnTo>
                  <a:lnTo>
                    <a:pt x="5455" y="54"/>
                  </a:lnTo>
                  <a:lnTo>
                    <a:pt x="5299" y="74"/>
                  </a:lnTo>
                  <a:lnTo>
                    <a:pt x="5147" y="99"/>
                  </a:lnTo>
                  <a:lnTo>
                    <a:pt x="4991" y="127"/>
                  </a:lnTo>
                  <a:lnTo>
                    <a:pt x="4839" y="160"/>
                  </a:lnTo>
                  <a:lnTo>
                    <a:pt x="4691" y="197"/>
                  </a:lnTo>
                  <a:lnTo>
                    <a:pt x="4539" y="238"/>
                  </a:lnTo>
                  <a:lnTo>
                    <a:pt x="4391" y="283"/>
                  </a:lnTo>
                  <a:lnTo>
                    <a:pt x="4248" y="329"/>
                  </a:lnTo>
                  <a:lnTo>
                    <a:pt x="4104" y="382"/>
                  </a:lnTo>
                  <a:lnTo>
                    <a:pt x="3961" y="435"/>
                  </a:lnTo>
                  <a:lnTo>
                    <a:pt x="3817" y="493"/>
                  </a:lnTo>
                  <a:lnTo>
                    <a:pt x="3678" y="554"/>
                  </a:lnTo>
                  <a:lnTo>
                    <a:pt x="3542" y="620"/>
                  </a:lnTo>
                  <a:lnTo>
                    <a:pt x="3406" y="685"/>
                  </a:lnTo>
                  <a:lnTo>
                    <a:pt x="3271" y="755"/>
                  </a:lnTo>
                  <a:lnTo>
                    <a:pt x="3140" y="829"/>
                  </a:lnTo>
                  <a:lnTo>
                    <a:pt x="3009" y="907"/>
                  </a:lnTo>
                  <a:lnTo>
                    <a:pt x="2881" y="985"/>
                  </a:lnTo>
                  <a:lnTo>
                    <a:pt x="2758" y="1067"/>
                  </a:lnTo>
                  <a:lnTo>
                    <a:pt x="2631" y="1153"/>
                  </a:lnTo>
                  <a:lnTo>
                    <a:pt x="2512" y="1244"/>
                  </a:lnTo>
                  <a:lnTo>
                    <a:pt x="2393" y="1334"/>
                  </a:lnTo>
                  <a:lnTo>
                    <a:pt x="2274" y="1428"/>
                  </a:lnTo>
                  <a:lnTo>
                    <a:pt x="2159" y="1527"/>
                  </a:lnTo>
                  <a:lnTo>
                    <a:pt x="2048" y="1626"/>
                  </a:lnTo>
                  <a:lnTo>
                    <a:pt x="1937" y="1728"/>
                  </a:lnTo>
                  <a:lnTo>
                    <a:pt x="1830" y="1835"/>
                  </a:lnTo>
                  <a:lnTo>
                    <a:pt x="1724" y="1942"/>
                  </a:lnTo>
                  <a:lnTo>
                    <a:pt x="1625" y="2048"/>
                  </a:lnTo>
                  <a:lnTo>
                    <a:pt x="1523" y="2163"/>
                  </a:lnTo>
                  <a:lnTo>
                    <a:pt x="1428" y="2278"/>
                  </a:lnTo>
                  <a:lnTo>
                    <a:pt x="1334" y="2393"/>
                  </a:lnTo>
                  <a:lnTo>
                    <a:pt x="1239" y="2512"/>
                  </a:lnTo>
                  <a:lnTo>
                    <a:pt x="1153" y="2635"/>
                  </a:lnTo>
                  <a:lnTo>
                    <a:pt x="1067" y="2759"/>
                  </a:lnTo>
                  <a:lnTo>
                    <a:pt x="985" y="2886"/>
                  </a:lnTo>
                  <a:lnTo>
                    <a:pt x="903" y="3013"/>
                  </a:lnTo>
                  <a:lnTo>
                    <a:pt x="829" y="3145"/>
                  </a:lnTo>
                  <a:lnTo>
                    <a:pt x="755" y="3276"/>
                  </a:lnTo>
                  <a:lnTo>
                    <a:pt x="681" y="3407"/>
                  </a:lnTo>
                  <a:lnTo>
                    <a:pt x="615" y="3543"/>
                  </a:lnTo>
                  <a:lnTo>
                    <a:pt x="550" y="3682"/>
                  </a:lnTo>
                  <a:lnTo>
                    <a:pt x="488" y="3822"/>
                  </a:lnTo>
                  <a:lnTo>
                    <a:pt x="431" y="3961"/>
                  </a:lnTo>
                  <a:lnTo>
                    <a:pt x="378" y="4105"/>
                  </a:lnTo>
                  <a:lnTo>
                    <a:pt x="328" y="4249"/>
                  </a:lnTo>
                  <a:lnTo>
                    <a:pt x="279" y="4397"/>
                  </a:lnTo>
                  <a:lnTo>
                    <a:pt x="238" y="4544"/>
                  </a:lnTo>
                  <a:lnTo>
                    <a:pt x="197" y="4692"/>
                  </a:lnTo>
                  <a:lnTo>
                    <a:pt x="160" y="4844"/>
                  </a:lnTo>
                  <a:lnTo>
                    <a:pt x="127" y="4996"/>
                  </a:lnTo>
                  <a:lnTo>
                    <a:pt x="99" y="5148"/>
                  </a:lnTo>
                  <a:lnTo>
                    <a:pt x="70" y="5304"/>
                  </a:lnTo>
                  <a:lnTo>
                    <a:pt x="49" y="5459"/>
                  </a:lnTo>
                  <a:lnTo>
                    <a:pt x="33" y="5616"/>
                  </a:lnTo>
                  <a:lnTo>
                    <a:pt x="17" y="5776"/>
                  </a:lnTo>
                  <a:lnTo>
                    <a:pt x="8" y="5936"/>
                  </a:lnTo>
                  <a:lnTo>
                    <a:pt x="0" y="6096"/>
                  </a:lnTo>
                  <a:lnTo>
                    <a:pt x="0" y="6256"/>
                  </a:lnTo>
                  <a:lnTo>
                    <a:pt x="0" y="6415"/>
                  </a:lnTo>
                  <a:lnTo>
                    <a:pt x="8" y="6575"/>
                  </a:lnTo>
                  <a:lnTo>
                    <a:pt x="17" y="6735"/>
                  </a:lnTo>
                  <a:lnTo>
                    <a:pt x="33" y="6895"/>
                  </a:lnTo>
                  <a:lnTo>
                    <a:pt x="49" y="7052"/>
                  </a:lnTo>
                  <a:lnTo>
                    <a:pt x="70" y="7207"/>
                  </a:lnTo>
                  <a:lnTo>
                    <a:pt x="99" y="7363"/>
                  </a:lnTo>
                  <a:lnTo>
                    <a:pt x="127" y="7515"/>
                  </a:lnTo>
                  <a:lnTo>
                    <a:pt x="160" y="7667"/>
                  </a:lnTo>
                  <a:lnTo>
                    <a:pt x="197" y="7819"/>
                  </a:lnTo>
                  <a:lnTo>
                    <a:pt x="238" y="7967"/>
                  </a:lnTo>
                  <a:lnTo>
                    <a:pt x="279" y="8114"/>
                  </a:lnTo>
                  <a:lnTo>
                    <a:pt x="328" y="8262"/>
                  </a:lnTo>
                  <a:lnTo>
                    <a:pt x="378" y="8406"/>
                  </a:lnTo>
                  <a:lnTo>
                    <a:pt x="431" y="8550"/>
                  </a:lnTo>
                  <a:lnTo>
                    <a:pt x="488" y="8689"/>
                  </a:lnTo>
                  <a:lnTo>
                    <a:pt x="550" y="8829"/>
                  </a:lnTo>
                  <a:lnTo>
                    <a:pt x="615" y="8968"/>
                  </a:lnTo>
                  <a:lnTo>
                    <a:pt x="681" y="9104"/>
                  </a:lnTo>
                  <a:lnTo>
                    <a:pt x="755" y="9235"/>
                  </a:lnTo>
                  <a:lnTo>
                    <a:pt x="829" y="9366"/>
                  </a:lnTo>
                  <a:lnTo>
                    <a:pt x="903" y="9498"/>
                  </a:lnTo>
                  <a:lnTo>
                    <a:pt x="985" y="9625"/>
                  </a:lnTo>
                  <a:lnTo>
                    <a:pt x="1067" y="9752"/>
                  </a:lnTo>
                  <a:lnTo>
                    <a:pt x="1153" y="9876"/>
                  </a:lnTo>
                  <a:lnTo>
                    <a:pt x="1239" y="9999"/>
                  </a:lnTo>
                  <a:lnTo>
                    <a:pt x="1334" y="10118"/>
                  </a:lnTo>
                  <a:lnTo>
                    <a:pt x="1428" y="10233"/>
                  </a:lnTo>
                  <a:lnTo>
                    <a:pt x="1523" y="10348"/>
                  </a:lnTo>
                  <a:lnTo>
                    <a:pt x="1625" y="10463"/>
                  </a:lnTo>
                  <a:lnTo>
                    <a:pt x="1724" y="10569"/>
                  </a:lnTo>
                  <a:lnTo>
                    <a:pt x="1830" y="10676"/>
                  </a:lnTo>
                  <a:lnTo>
                    <a:pt x="1937" y="10783"/>
                  </a:lnTo>
                  <a:lnTo>
                    <a:pt x="2048" y="10885"/>
                  </a:lnTo>
                  <a:lnTo>
                    <a:pt x="2159" y="10984"/>
                  </a:lnTo>
                  <a:lnTo>
                    <a:pt x="2274" y="11083"/>
                  </a:lnTo>
                  <a:lnTo>
                    <a:pt x="2393" y="11177"/>
                  </a:lnTo>
                  <a:lnTo>
                    <a:pt x="2512" y="11267"/>
                  </a:lnTo>
                  <a:lnTo>
                    <a:pt x="2631" y="11358"/>
                  </a:lnTo>
                  <a:lnTo>
                    <a:pt x="2758" y="11444"/>
                  </a:lnTo>
                  <a:lnTo>
                    <a:pt x="2881" y="11526"/>
                  </a:lnTo>
                  <a:lnTo>
                    <a:pt x="3009" y="11604"/>
                  </a:lnTo>
                  <a:lnTo>
                    <a:pt x="3140" y="11682"/>
                  </a:lnTo>
                  <a:lnTo>
                    <a:pt x="3271" y="11756"/>
                  </a:lnTo>
                  <a:lnTo>
                    <a:pt x="3406" y="11826"/>
                  </a:lnTo>
                  <a:lnTo>
                    <a:pt x="3542" y="11891"/>
                  </a:lnTo>
                  <a:lnTo>
                    <a:pt x="3678" y="11957"/>
                  </a:lnTo>
                  <a:lnTo>
                    <a:pt x="3817" y="12018"/>
                  </a:lnTo>
                  <a:lnTo>
                    <a:pt x="3961" y="12076"/>
                  </a:lnTo>
                  <a:lnTo>
                    <a:pt x="4104" y="12129"/>
                  </a:lnTo>
                  <a:lnTo>
                    <a:pt x="4248" y="12182"/>
                  </a:lnTo>
                  <a:lnTo>
                    <a:pt x="4391" y="12228"/>
                  </a:lnTo>
                  <a:lnTo>
                    <a:pt x="4539" y="12273"/>
                  </a:lnTo>
                  <a:lnTo>
                    <a:pt x="4691" y="12314"/>
                  </a:lnTo>
                  <a:lnTo>
                    <a:pt x="4839" y="12351"/>
                  </a:lnTo>
                  <a:lnTo>
                    <a:pt x="4991" y="12384"/>
                  </a:lnTo>
                  <a:lnTo>
                    <a:pt x="5147" y="12412"/>
                  </a:lnTo>
                  <a:lnTo>
                    <a:pt x="5299" y="12437"/>
                  </a:lnTo>
                  <a:lnTo>
                    <a:pt x="5455" y="12457"/>
                  </a:lnTo>
                  <a:lnTo>
                    <a:pt x="5615" y="12478"/>
                  </a:lnTo>
                  <a:lnTo>
                    <a:pt x="5771" y="12491"/>
                  </a:lnTo>
                  <a:lnTo>
                    <a:pt x="5931" y="12503"/>
                  </a:lnTo>
                  <a:lnTo>
                    <a:pt x="6091" y="12507"/>
                  </a:lnTo>
                  <a:lnTo>
                    <a:pt x="6251" y="12511"/>
                  </a:lnTo>
                  <a:lnTo>
                    <a:pt x="6415" y="12507"/>
                  </a:lnTo>
                  <a:lnTo>
                    <a:pt x="6575" y="12503"/>
                  </a:lnTo>
                  <a:lnTo>
                    <a:pt x="6735" y="12491"/>
                  </a:lnTo>
                  <a:lnTo>
                    <a:pt x="6891" y="12478"/>
                  </a:lnTo>
                  <a:lnTo>
                    <a:pt x="7051" y="12457"/>
                  </a:lnTo>
                  <a:lnTo>
                    <a:pt x="7207" y="12437"/>
                  </a:lnTo>
                  <a:lnTo>
                    <a:pt x="7359" y="12412"/>
                  </a:lnTo>
                  <a:lnTo>
                    <a:pt x="7515" y="12384"/>
                  </a:lnTo>
                  <a:lnTo>
                    <a:pt x="7667" y="12351"/>
                  </a:lnTo>
                  <a:lnTo>
                    <a:pt x="7815" y="12314"/>
                  </a:lnTo>
                  <a:lnTo>
                    <a:pt x="7966" y="12273"/>
                  </a:lnTo>
                  <a:lnTo>
                    <a:pt x="8114" y="12228"/>
                  </a:lnTo>
                  <a:lnTo>
                    <a:pt x="8258" y="12182"/>
                  </a:lnTo>
                  <a:lnTo>
                    <a:pt x="8402" y="12129"/>
                  </a:lnTo>
                  <a:lnTo>
                    <a:pt x="8545" y="12076"/>
                  </a:lnTo>
                  <a:lnTo>
                    <a:pt x="8689" y="12018"/>
                  </a:lnTo>
                  <a:lnTo>
                    <a:pt x="8829" y="11957"/>
                  </a:lnTo>
                  <a:lnTo>
                    <a:pt x="8964" y="11891"/>
                  </a:lnTo>
                  <a:lnTo>
                    <a:pt x="9099" y="11826"/>
                  </a:lnTo>
                  <a:lnTo>
                    <a:pt x="9235" y="11756"/>
                  </a:lnTo>
                  <a:lnTo>
                    <a:pt x="9366" y="11682"/>
                  </a:lnTo>
                  <a:lnTo>
                    <a:pt x="9497" y="11604"/>
                  </a:lnTo>
                  <a:lnTo>
                    <a:pt x="9625" y="11526"/>
                  </a:lnTo>
                  <a:lnTo>
                    <a:pt x="9748" y="11444"/>
                  </a:lnTo>
                  <a:lnTo>
                    <a:pt x="9875" y="11358"/>
                  </a:lnTo>
                  <a:lnTo>
                    <a:pt x="9994" y="11267"/>
                  </a:lnTo>
                  <a:lnTo>
                    <a:pt x="10113" y="11177"/>
                  </a:lnTo>
                  <a:lnTo>
                    <a:pt x="10232" y="11083"/>
                  </a:lnTo>
                  <a:lnTo>
                    <a:pt x="10347" y="10984"/>
                  </a:lnTo>
                  <a:lnTo>
                    <a:pt x="10458" y="10885"/>
                  </a:lnTo>
                  <a:lnTo>
                    <a:pt x="10569" y="10783"/>
                  </a:lnTo>
                  <a:lnTo>
                    <a:pt x="10675" y="10676"/>
                  </a:lnTo>
                  <a:lnTo>
                    <a:pt x="10778" y="10569"/>
                  </a:lnTo>
                  <a:lnTo>
                    <a:pt x="10881" y="10463"/>
                  </a:lnTo>
                  <a:lnTo>
                    <a:pt x="10984" y="10348"/>
                  </a:lnTo>
                  <a:lnTo>
                    <a:pt x="11077" y="10233"/>
                  </a:lnTo>
                  <a:lnTo>
                    <a:pt x="11172" y="10118"/>
                  </a:lnTo>
                  <a:lnTo>
                    <a:pt x="11262" y="9999"/>
                  </a:lnTo>
                  <a:lnTo>
                    <a:pt x="11352" y="9876"/>
                  </a:lnTo>
                  <a:lnTo>
                    <a:pt x="11439" y="9752"/>
                  </a:lnTo>
                  <a:lnTo>
                    <a:pt x="11521" y="9625"/>
                  </a:lnTo>
                  <a:lnTo>
                    <a:pt x="11603" y="9498"/>
                  </a:lnTo>
                  <a:lnTo>
                    <a:pt x="11677" y="9366"/>
                  </a:lnTo>
                  <a:lnTo>
                    <a:pt x="11751" y="9235"/>
                  </a:lnTo>
                  <a:lnTo>
                    <a:pt x="11825" y="9104"/>
                  </a:lnTo>
                  <a:lnTo>
                    <a:pt x="11890" y="8968"/>
                  </a:lnTo>
                  <a:lnTo>
                    <a:pt x="11956" y="8829"/>
                  </a:lnTo>
                  <a:lnTo>
                    <a:pt x="12014" y="8689"/>
                  </a:lnTo>
                  <a:lnTo>
                    <a:pt x="12075" y="8550"/>
                  </a:lnTo>
                  <a:lnTo>
                    <a:pt x="12128" y="8406"/>
                  </a:lnTo>
                  <a:lnTo>
                    <a:pt x="12177" y="8262"/>
                  </a:lnTo>
                  <a:lnTo>
                    <a:pt x="12227" y="8114"/>
                  </a:lnTo>
                  <a:lnTo>
                    <a:pt x="12268" y="7967"/>
                  </a:lnTo>
                  <a:lnTo>
                    <a:pt x="12309" y="7819"/>
                  </a:lnTo>
                  <a:lnTo>
                    <a:pt x="12346" y="7667"/>
                  </a:lnTo>
                  <a:lnTo>
                    <a:pt x="12379" y="7515"/>
                  </a:lnTo>
                  <a:lnTo>
                    <a:pt x="12407" y="7363"/>
                  </a:lnTo>
                  <a:lnTo>
                    <a:pt x="12436" y="7207"/>
                  </a:lnTo>
                  <a:lnTo>
                    <a:pt x="12457" y="7052"/>
                  </a:lnTo>
                  <a:lnTo>
                    <a:pt x="12473" y="6895"/>
                  </a:lnTo>
                  <a:lnTo>
                    <a:pt x="12490" y="6735"/>
                  </a:lnTo>
                  <a:lnTo>
                    <a:pt x="12498" y="6575"/>
                  </a:lnTo>
                  <a:lnTo>
                    <a:pt x="12506" y="6415"/>
                  </a:lnTo>
                  <a:lnTo>
                    <a:pt x="12506" y="6256"/>
                  </a:lnTo>
                  <a:lnTo>
                    <a:pt x="12506" y="6096"/>
                  </a:lnTo>
                  <a:lnTo>
                    <a:pt x="12498" y="5936"/>
                  </a:lnTo>
                  <a:lnTo>
                    <a:pt x="12490" y="5776"/>
                  </a:lnTo>
                  <a:lnTo>
                    <a:pt x="12473" y="5616"/>
                  </a:lnTo>
                  <a:lnTo>
                    <a:pt x="12457" y="5459"/>
                  </a:lnTo>
                  <a:lnTo>
                    <a:pt x="12436" y="5304"/>
                  </a:lnTo>
                  <a:lnTo>
                    <a:pt x="12407" y="5148"/>
                  </a:lnTo>
                  <a:lnTo>
                    <a:pt x="12379" y="4996"/>
                  </a:lnTo>
                  <a:lnTo>
                    <a:pt x="12346" y="4844"/>
                  </a:lnTo>
                  <a:lnTo>
                    <a:pt x="12309" y="4692"/>
                  </a:lnTo>
                  <a:lnTo>
                    <a:pt x="12268" y="4544"/>
                  </a:lnTo>
                  <a:lnTo>
                    <a:pt x="12227" y="4397"/>
                  </a:lnTo>
                  <a:lnTo>
                    <a:pt x="12177" y="4249"/>
                  </a:lnTo>
                  <a:lnTo>
                    <a:pt x="12128" y="4105"/>
                  </a:lnTo>
                  <a:lnTo>
                    <a:pt x="12075" y="3961"/>
                  </a:lnTo>
                  <a:lnTo>
                    <a:pt x="12014" y="3822"/>
                  </a:lnTo>
                  <a:lnTo>
                    <a:pt x="11956" y="3682"/>
                  </a:lnTo>
                  <a:lnTo>
                    <a:pt x="11890" y="3543"/>
                  </a:lnTo>
                  <a:lnTo>
                    <a:pt x="11825" y="3407"/>
                  </a:lnTo>
                  <a:lnTo>
                    <a:pt x="11751" y="3276"/>
                  </a:lnTo>
                  <a:lnTo>
                    <a:pt x="11677" y="3145"/>
                  </a:lnTo>
                  <a:lnTo>
                    <a:pt x="11603" y="3013"/>
                  </a:lnTo>
                  <a:lnTo>
                    <a:pt x="11521" y="2886"/>
                  </a:lnTo>
                  <a:lnTo>
                    <a:pt x="11439" y="2759"/>
                  </a:lnTo>
                  <a:lnTo>
                    <a:pt x="11352" y="2635"/>
                  </a:lnTo>
                  <a:lnTo>
                    <a:pt x="11262" y="2512"/>
                  </a:lnTo>
                  <a:lnTo>
                    <a:pt x="11172" y="2393"/>
                  </a:lnTo>
                  <a:lnTo>
                    <a:pt x="11077" y="2278"/>
                  </a:lnTo>
                  <a:lnTo>
                    <a:pt x="10984" y="2163"/>
                  </a:lnTo>
                  <a:lnTo>
                    <a:pt x="10881" y="2048"/>
                  </a:lnTo>
                  <a:lnTo>
                    <a:pt x="10778" y="1942"/>
                  </a:lnTo>
                  <a:lnTo>
                    <a:pt x="10675" y="1835"/>
                  </a:lnTo>
                  <a:lnTo>
                    <a:pt x="10569" y="1728"/>
                  </a:lnTo>
                  <a:lnTo>
                    <a:pt x="10458" y="1626"/>
                  </a:lnTo>
                  <a:lnTo>
                    <a:pt x="10347" y="1527"/>
                  </a:lnTo>
                  <a:lnTo>
                    <a:pt x="10232" y="1428"/>
                  </a:lnTo>
                  <a:lnTo>
                    <a:pt x="10113" y="1334"/>
                  </a:lnTo>
                  <a:lnTo>
                    <a:pt x="9994" y="1244"/>
                  </a:lnTo>
                  <a:lnTo>
                    <a:pt x="9875" y="1153"/>
                  </a:lnTo>
                  <a:lnTo>
                    <a:pt x="9748" y="1067"/>
                  </a:lnTo>
                  <a:lnTo>
                    <a:pt x="9625" y="985"/>
                  </a:lnTo>
                  <a:lnTo>
                    <a:pt x="9497" y="907"/>
                  </a:lnTo>
                  <a:lnTo>
                    <a:pt x="9366" y="829"/>
                  </a:lnTo>
                  <a:lnTo>
                    <a:pt x="9235" y="755"/>
                  </a:lnTo>
                  <a:lnTo>
                    <a:pt x="9099" y="685"/>
                  </a:lnTo>
                  <a:lnTo>
                    <a:pt x="8964" y="620"/>
                  </a:lnTo>
                  <a:lnTo>
                    <a:pt x="8829" y="554"/>
                  </a:lnTo>
                  <a:lnTo>
                    <a:pt x="8689" y="493"/>
                  </a:lnTo>
                  <a:lnTo>
                    <a:pt x="8545" y="435"/>
                  </a:lnTo>
                  <a:lnTo>
                    <a:pt x="8402" y="382"/>
                  </a:lnTo>
                  <a:lnTo>
                    <a:pt x="8258" y="329"/>
                  </a:lnTo>
                  <a:lnTo>
                    <a:pt x="8114" y="283"/>
                  </a:lnTo>
                  <a:lnTo>
                    <a:pt x="7966" y="238"/>
                  </a:lnTo>
                  <a:lnTo>
                    <a:pt x="7815" y="197"/>
                  </a:lnTo>
                  <a:lnTo>
                    <a:pt x="7667" y="160"/>
                  </a:lnTo>
                  <a:lnTo>
                    <a:pt x="7515" y="127"/>
                  </a:lnTo>
                  <a:lnTo>
                    <a:pt x="7359" y="99"/>
                  </a:lnTo>
                  <a:lnTo>
                    <a:pt x="7207" y="74"/>
                  </a:lnTo>
                  <a:lnTo>
                    <a:pt x="7051" y="54"/>
                  </a:lnTo>
                  <a:lnTo>
                    <a:pt x="6891" y="33"/>
                  </a:lnTo>
                  <a:lnTo>
                    <a:pt x="6735" y="20"/>
                  </a:lnTo>
                  <a:lnTo>
                    <a:pt x="6575" y="8"/>
                  </a:lnTo>
                  <a:lnTo>
                    <a:pt x="6415" y="4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23" name="Freeform: Shape 2">
              <a:extLst>
                <a:ext uri="{FF2B5EF4-FFF2-40B4-BE49-F238E27FC236}">
                  <a16:creationId xmlns:a16="http://schemas.microsoft.com/office/drawing/2014/main" id="{EB9F778D-4BD3-AA4B-A5F2-07A066095B52}"/>
                </a:ext>
              </a:extLst>
            </p:cNvPr>
            <p:cNvSpPr/>
            <p:nvPr/>
          </p:nvSpPr>
          <p:spPr>
            <a:xfrm>
              <a:off x="9530500" y="7531272"/>
              <a:ext cx="914039" cy="133848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0"/>
                  </a:moveTo>
                  <a:lnTo>
                    <a:pt x="0" y="1273"/>
                  </a:lnTo>
                  <a:lnTo>
                    <a:pt x="693" y="1273"/>
                  </a:lnTo>
                  <a:lnTo>
                    <a:pt x="693" y="3719"/>
                  </a:lnTo>
                  <a:lnTo>
                    <a:pt x="1847" y="3719"/>
                  </a:lnTo>
                  <a:lnTo>
                    <a:pt x="1847" y="1273"/>
                  </a:lnTo>
                  <a:lnTo>
                    <a:pt x="2540" y="1273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24" name="Freeform: Shape 3">
              <a:extLst>
                <a:ext uri="{FF2B5EF4-FFF2-40B4-BE49-F238E27FC236}">
                  <a16:creationId xmlns:a16="http://schemas.microsoft.com/office/drawing/2014/main" id="{A3F9BB1D-7F85-E944-B9CE-3561DA53BD30}"/>
                </a:ext>
              </a:extLst>
            </p:cNvPr>
            <p:cNvSpPr/>
            <p:nvPr/>
          </p:nvSpPr>
          <p:spPr>
            <a:xfrm>
              <a:off x="9530500" y="9653112"/>
              <a:ext cx="914039" cy="133848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3719"/>
                  </a:moveTo>
                  <a:lnTo>
                    <a:pt x="2540" y="2446"/>
                  </a:lnTo>
                  <a:lnTo>
                    <a:pt x="1847" y="2446"/>
                  </a:lnTo>
                  <a:lnTo>
                    <a:pt x="1847" y="0"/>
                  </a:lnTo>
                  <a:lnTo>
                    <a:pt x="693" y="0"/>
                  </a:lnTo>
                  <a:lnTo>
                    <a:pt x="693" y="2446"/>
                  </a:lnTo>
                  <a:lnTo>
                    <a:pt x="0" y="244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25" name="Freeform: Shape 4">
              <a:extLst>
                <a:ext uri="{FF2B5EF4-FFF2-40B4-BE49-F238E27FC236}">
                  <a16:creationId xmlns:a16="http://schemas.microsoft.com/office/drawing/2014/main" id="{D0FE20C2-314B-574F-BEBA-C4F538DDAA17}"/>
                </a:ext>
              </a:extLst>
            </p:cNvPr>
            <p:cNvSpPr/>
            <p:nvPr/>
          </p:nvSpPr>
          <p:spPr>
            <a:xfrm>
              <a:off x="10380099" y="8805312"/>
              <a:ext cx="1336680" cy="912599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4" h="2536">
                  <a:moveTo>
                    <a:pt x="0" y="1268"/>
                  </a:moveTo>
                  <a:lnTo>
                    <a:pt x="1268" y="2536"/>
                  </a:lnTo>
                  <a:lnTo>
                    <a:pt x="1268" y="1847"/>
                  </a:lnTo>
                  <a:lnTo>
                    <a:pt x="3714" y="1847"/>
                  </a:lnTo>
                  <a:lnTo>
                    <a:pt x="3714" y="689"/>
                  </a:lnTo>
                  <a:lnTo>
                    <a:pt x="1268" y="689"/>
                  </a:lnTo>
                  <a:lnTo>
                    <a:pt x="1268" y="0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26" name="Freeform: Shape 5">
              <a:extLst>
                <a:ext uri="{FF2B5EF4-FFF2-40B4-BE49-F238E27FC236}">
                  <a16:creationId xmlns:a16="http://schemas.microsoft.com/office/drawing/2014/main" id="{05465B8B-38AF-B344-AF0C-19A4D9F0F6A5}"/>
                </a:ext>
              </a:extLst>
            </p:cNvPr>
            <p:cNvSpPr/>
            <p:nvPr/>
          </p:nvSpPr>
          <p:spPr>
            <a:xfrm>
              <a:off x="8256820" y="8805312"/>
              <a:ext cx="1338120" cy="912599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8" h="2536">
                  <a:moveTo>
                    <a:pt x="3718" y="1268"/>
                  </a:moveTo>
                  <a:lnTo>
                    <a:pt x="2450" y="0"/>
                  </a:lnTo>
                  <a:lnTo>
                    <a:pt x="2450" y="689"/>
                  </a:lnTo>
                  <a:lnTo>
                    <a:pt x="0" y="689"/>
                  </a:lnTo>
                  <a:lnTo>
                    <a:pt x="0" y="1847"/>
                  </a:lnTo>
                  <a:lnTo>
                    <a:pt x="2450" y="1847"/>
                  </a:lnTo>
                  <a:lnTo>
                    <a:pt x="2450" y="25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13D5520C-6A82-CF4F-B794-8D450EF40B48}"/>
              </a:ext>
            </a:extLst>
          </p:cNvPr>
          <p:cNvSpPr txBox="1"/>
          <p:nvPr/>
        </p:nvSpPr>
        <p:spPr>
          <a:xfrm>
            <a:off x="5473793" y="3976090"/>
            <a:ext cx="360997" cy="184666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sz="1200" dirty="0">
                <a:solidFill>
                  <a:schemeClr val="accent1"/>
                </a:solidFill>
                <a:latin typeface="Calibri" panose="020F0502020204030204" pitchFamily="34" charset="0"/>
              </a:rPr>
              <a:t>Tier-0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34B5AD44-A7FD-984B-986A-0578B015D167}"/>
              </a:ext>
            </a:extLst>
          </p:cNvPr>
          <p:cNvCxnSpPr>
            <a:cxnSpLocks/>
          </p:cNvCxnSpPr>
          <p:nvPr/>
        </p:nvCxnSpPr>
        <p:spPr bwMode="gray">
          <a:xfrm>
            <a:off x="4040929" y="4552506"/>
            <a:ext cx="1834746" cy="0"/>
          </a:xfrm>
          <a:prstGeom prst="line">
            <a:avLst/>
          </a:prstGeom>
          <a:ln w="25400">
            <a:solidFill>
              <a:srgbClr val="F8981D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0CFC6F91-CD03-0541-8F11-75C7E1A6E956}"/>
              </a:ext>
            </a:extLst>
          </p:cNvPr>
          <p:cNvCxnSpPr>
            <a:cxnSpLocks/>
          </p:cNvCxnSpPr>
          <p:nvPr/>
        </p:nvCxnSpPr>
        <p:spPr bwMode="gray">
          <a:xfrm flipH="1">
            <a:off x="5431770" y="4231095"/>
            <a:ext cx="511505" cy="328474"/>
          </a:xfrm>
          <a:prstGeom prst="line">
            <a:avLst/>
          </a:prstGeom>
          <a:ln w="25400">
            <a:solidFill>
              <a:srgbClr val="F8981D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1B1A39A8-31A6-854B-AB44-85EB6E8E9BAA}"/>
              </a:ext>
            </a:extLst>
          </p:cNvPr>
          <p:cNvCxnSpPr>
            <a:cxnSpLocks/>
          </p:cNvCxnSpPr>
          <p:nvPr/>
        </p:nvCxnSpPr>
        <p:spPr bwMode="gray">
          <a:xfrm>
            <a:off x="7923390" y="4760208"/>
            <a:ext cx="2481142" cy="0"/>
          </a:xfrm>
          <a:prstGeom prst="line">
            <a:avLst/>
          </a:prstGeom>
          <a:ln w="25400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D0315FE7-D3F5-5E43-929D-AA8EE2A31935}"/>
              </a:ext>
            </a:extLst>
          </p:cNvPr>
          <p:cNvCxnSpPr>
            <a:cxnSpLocks/>
          </p:cNvCxnSpPr>
          <p:nvPr/>
        </p:nvCxnSpPr>
        <p:spPr bwMode="gray">
          <a:xfrm flipV="1">
            <a:off x="7467407" y="4760208"/>
            <a:ext cx="685309" cy="313937"/>
          </a:xfrm>
          <a:prstGeom prst="line">
            <a:avLst/>
          </a:prstGeom>
          <a:ln w="25400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D42ECCFF-7B8E-354A-A066-0FFBC5C71492}"/>
              </a:ext>
            </a:extLst>
          </p:cNvPr>
          <p:cNvSpPr txBox="1"/>
          <p:nvPr/>
        </p:nvSpPr>
        <p:spPr>
          <a:xfrm>
            <a:off x="4127630" y="4354765"/>
            <a:ext cx="474938" cy="184666"/>
          </a:xfrm>
          <a:prstGeom prst="rect">
            <a:avLst/>
          </a:prstGeom>
        </p:spPr>
        <p:txBody>
          <a:bodyPr wrap="none" lIns="0" tIns="0" rIns="0" bIns="0" rtlCol="0" anchor="b">
            <a:spAutoFit/>
          </a:bodyPr>
          <a:lstStyle/>
          <a:p>
            <a:r>
              <a:rPr lang="en-US" sz="1200" dirty="0">
                <a:solidFill>
                  <a:srgbClr val="F8981D"/>
                </a:solidFill>
                <a:latin typeface="Calibri" panose="020F0502020204030204" pitchFamily="34" charset="0"/>
              </a:rPr>
              <a:t>Overlay</a:t>
            </a:r>
            <a:endParaRPr lang="en-US" sz="1400" dirty="0">
              <a:solidFill>
                <a:srgbClr val="F8981D"/>
              </a:solidFill>
              <a:latin typeface="Calibri" panose="020F050202020403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E53E9DE-164E-D047-9431-716B5894F19C}"/>
              </a:ext>
            </a:extLst>
          </p:cNvPr>
          <p:cNvSpPr txBox="1"/>
          <p:nvPr/>
        </p:nvSpPr>
        <p:spPr>
          <a:xfrm>
            <a:off x="9906365" y="4559569"/>
            <a:ext cx="339837" cy="184666"/>
          </a:xfrm>
          <a:prstGeom prst="rect">
            <a:avLst/>
          </a:prstGeom>
        </p:spPr>
        <p:txBody>
          <a:bodyPr wrap="none" lIns="0" tIns="0" rIns="0" bIns="0" rtlCol="0" anchor="b">
            <a:spAutoFit/>
          </a:bodyPr>
          <a:lstStyle/>
          <a:p>
            <a:pPr algn="r"/>
            <a:r>
              <a:rPr lang="en-US" sz="1200" dirty="0">
                <a:latin typeface="Calibri" panose="020F0502020204030204" pitchFamily="34" charset="0"/>
              </a:rPr>
              <a:t>VLAN</a:t>
            </a:r>
            <a:endParaRPr lang="en-US" sz="1400" dirty="0">
              <a:latin typeface="Calibri" panose="020F0502020204030204" pitchFamily="34" charset="0"/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C99ABEAD-0C4C-F844-A492-7C8E43512870}"/>
              </a:ext>
            </a:extLst>
          </p:cNvPr>
          <p:cNvGrpSpPr/>
          <p:nvPr/>
        </p:nvGrpSpPr>
        <p:grpSpPr>
          <a:xfrm>
            <a:off x="4670762" y="4557576"/>
            <a:ext cx="292951" cy="632993"/>
            <a:chOff x="1693658" y="4666427"/>
            <a:chExt cx="292951" cy="632993"/>
          </a:xfrm>
        </p:grpSpPr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BDB8C448-D860-5E46-A4CE-ED5552579123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1830940" y="4666427"/>
              <a:ext cx="0" cy="363047"/>
            </a:xfrm>
            <a:prstGeom prst="line">
              <a:avLst/>
            </a:prstGeom>
            <a:ln w="25400">
              <a:solidFill>
                <a:srgbClr val="F8981D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F3B82324-43DD-EA4E-AE9D-8A93D3BBB95A}"/>
                </a:ext>
              </a:extLst>
            </p:cNvPr>
            <p:cNvGrpSpPr/>
            <p:nvPr/>
          </p:nvGrpSpPr>
          <p:grpSpPr>
            <a:xfrm>
              <a:off x="1693658" y="4865932"/>
              <a:ext cx="292951" cy="433488"/>
              <a:chOff x="5034533" y="2180580"/>
              <a:chExt cx="292951" cy="433488"/>
            </a:xfrm>
          </p:grpSpPr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46FEE575-7E04-4D44-AAEE-E4A75DEBED3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034533" y="2339748"/>
                <a:ext cx="274320" cy="274320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0" i="0" u="none" strike="noStrike" kern="1200" cap="none" spc="0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VM</a:t>
                </a:r>
              </a:p>
            </p:txBody>
          </p:sp>
          <p:sp>
            <p:nvSpPr>
              <p:cNvPr id="38" name="Freeform 21">
                <a:extLst>
                  <a:ext uri="{FF2B5EF4-FFF2-40B4-BE49-F238E27FC236}">
                    <a16:creationId xmlns:a16="http://schemas.microsoft.com/office/drawing/2014/main" id="{BAD952DC-C789-0349-8B46-842A33D2CA1B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5041473" y="2180580"/>
                <a:ext cx="286011" cy="217911"/>
              </a:xfrm>
              <a:custGeom>
                <a:avLst/>
                <a:gdLst>
                  <a:gd name="T0" fmla="*/ 364 w 389"/>
                  <a:gd name="T1" fmla="*/ 176 h 296"/>
                  <a:gd name="T2" fmla="*/ 355 w 389"/>
                  <a:gd name="T3" fmla="*/ 217 h 296"/>
                  <a:gd name="T4" fmla="*/ 289 w 389"/>
                  <a:gd name="T5" fmla="*/ 130 h 296"/>
                  <a:gd name="T6" fmla="*/ 298 w 389"/>
                  <a:gd name="T7" fmla="*/ 193 h 296"/>
                  <a:gd name="T8" fmla="*/ 264 w 389"/>
                  <a:gd name="T9" fmla="*/ 143 h 296"/>
                  <a:gd name="T10" fmla="*/ 257 w 389"/>
                  <a:gd name="T11" fmla="*/ 195 h 296"/>
                  <a:gd name="T12" fmla="*/ 318 w 389"/>
                  <a:gd name="T13" fmla="*/ 296 h 296"/>
                  <a:gd name="T14" fmla="*/ 319 w 389"/>
                  <a:gd name="T15" fmla="*/ 296 h 296"/>
                  <a:gd name="T16" fmla="*/ 376 w 389"/>
                  <a:gd name="T17" fmla="*/ 196 h 296"/>
                  <a:gd name="T18" fmla="*/ 319 w 389"/>
                  <a:gd name="T19" fmla="*/ 280 h 296"/>
                  <a:gd name="T20" fmla="*/ 270 w 389"/>
                  <a:gd name="T21" fmla="*/ 262 h 296"/>
                  <a:gd name="T22" fmla="*/ 276 w 389"/>
                  <a:gd name="T23" fmla="*/ 183 h 296"/>
                  <a:gd name="T24" fmla="*/ 288 w 389"/>
                  <a:gd name="T25" fmla="*/ 237 h 296"/>
                  <a:gd name="T26" fmla="*/ 318 w 389"/>
                  <a:gd name="T27" fmla="*/ 154 h 296"/>
                  <a:gd name="T28" fmla="*/ 337 w 389"/>
                  <a:gd name="T29" fmla="*/ 231 h 296"/>
                  <a:gd name="T30" fmla="*/ 345 w 389"/>
                  <a:gd name="T31" fmla="*/ 239 h 296"/>
                  <a:gd name="T32" fmla="*/ 361 w 389"/>
                  <a:gd name="T33" fmla="*/ 260 h 296"/>
                  <a:gd name="T34" fmla="*/ 255 w 389"/>
                  <a:gd name="T35" fmla="*/ 182 h 296"/>
                  <a:gd name="T36" fmla="*/ 236 w 389"/>
                  <a:gd name="T37" fmla="*/ 166 h 296"/>
                  <a:gd name="T38" fmla="*/ 329 w 389"/>
                  <a:gd name="T39" fmla="*/ 126 h 296"/>
                  <a:gd name="T40" fmla="*/ 345 w 389"/>
                  <a:gd name="T41" fmla="*/ 139 h 296"/>
                  <a:gd name="T42" fmla="*/ 0 w 389"/>
                  <a:gd name="T43" fmla="*/ 0 h 296"/>
                  <a:gd name="T44" fmla="*/ 243 w 389"/>
                  <a:gd name="T45" fmla="*/ 235 h 296"/>
                  <a:gd name="T46" fmla="*/ 181 w 389"/>
                  <a:gd name="T47" fmla="*/ 219 h 296"/>
                  <a:gd name="T48" fmla="*/ 165 w 389"/>
                  <a:gd name="T49" fmla="*/ 219 h 296"/>
                  <a:gd name="T50" fmla="*/ 71 w 389"/>
                  <a:gd name="T51" fmla="*/ 182 h 296"/>
                  <a:gd name="T52" fmla="*/ 165 w 389"/>
                  <a:gd name="T53" fmla="*/ 219 h 296"/>
                  <a:gd name="T54" fmla="*/ 110 w 389"/>
                  <a:gd name="T55" fmla="*/ 126 h 296"/>
                  <a:gd name="T56" fmla="*/ 16 w 389"/>
                  <a:gd name="T57" fmla="*/ 166 h 296"/>
                  <a:gd name="T58" fmla="*/ 126 w 389"/>
                  <a:gd name="T59" fmla="*/ 54 h 296"/>
                  <a:gd name="T60" fmla="*/ 220 w 389"/>
                  <a:gd name="T61" fmla="*/ 16 h 296"/>
                  <a:gd name="T62" fmla="*/ 126 w 389"/>
                  <a:gd name="T63" fmla="*/ 54 h 296"/>
                  <a:gd name="T64" fmla="*/ 165 w 389"/>
                  <a:gd name="T65" fmla="*/ 110 h 296"/>
                  <a:gd name="T66" fmla="*/ 71 w 389"/>
                  <a:gd name="T67" fmla="*/ 70 h 296"/>
                  <a:gd name="T68" fmla="*/ 55 w 389"/>
                  <a:gd name="T69" fmla="*/ 110 h 296"/>
                  <a:gd name="T70" fmla="*/ 16 w 389"/>
                  <a:gd name="T71" fmla="*/ 70 h 296"/>
                  <a:gd name="T72" fmla="*/ 55 w 389"/>
                  <a:gd name="T73" fmla="*/ 110 h 296"/>
                  <a:gd name="T74" fmla="*/ 126 w 389"/>
                  <a:gd name="T75" fmla="*/ 166 h 296"/>
                  <a:gd name="T76" fmla="*/ 220 w 389"/>
                  <a:gd name="T77" fmla="*/ 126 h 296"/>
                  <a:gd name="T78" fmla="*/ 228 w 389"/>
                  <a:gd name="T79" fmla="*/ 110 h 296"/>
                  <a:gd name="T80" fmla="*/ 181 w 389"/>
                  <a:gd name="T81" fmla="*/ 70 h 296"/>
                  <a:gd name="T82" fmla="*/ 274 w 389"/>
                  <a:gd name="T83" fmla="*/ 110 h 296"/>
                  <a:gd name="T84" fmla="*/ 228 w 389"/>
                  <a:gd name="T85" fmla="*/ 110 h 296"/>
                  <a:gd name="T86" fmla="*/ 290 w 389"/>
                  <a:gd name="T87" fmla="*/ 70 h 296"/>
                  <a:gd name="T88" fmla="*/ 329 w 389"/>
                  <a:gd name="T89" fmla="*/ 110 h 296"/>
                  <a:gd name="T90" fmla="*/ 329 w 389"/>
                  <a:gd name="T91" fmla="*/ 54 h 296"/>
                  <a:gd name="T92" fmla="*/ 236 w 389"/>
                  <a:gd name="T93" fmla="*/ 16 h 296"/>
                  <a:gd name="T94" fmla="*/ 329 w 389"/>
                  <a:gd name="T95" fmla="*/ 54 h 296"/>
                  <a:gd name="T96" fmla="*/ 110 w 389"/>
                  <a:gd name="T97" fmla="*/ 54 h 296"/>
                  <a:gd name="T98" fmla="*/ 16 w 389"/>
                  <a:gd name="T99" fmla="*/ 16 h 296"/>
                  <a:gd name="T100" fmla="*/ 16 w 389"/>
                  <a:gd name="T101" fmla="*/ 182 h 296"/>
                  <a:gd name="T102" fmla="*/ 55 w 389"/>
                  <a:gd name="T103" fmla="*/ 219 h 296"/>
                  <a:gd name="T104" fmla="*/ 16 w 389"/>
                  <a:gd name="T105" fmla="*/ 182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89" h="296">
                    <a:moveTo>
                      <a:pt x="376" y="196"/>
                    </a:moveTo>
                    <a:cubicBezTo>
                      <a:pt x="364" y="176"/>
                      <a:pt x="364" y="176"/>
                      <a:pt x="364" y="176"/>
                    </a:cubicBezTo>
                    <a:cubicBezTo>
                      <a:pt x="361" y="199"/>
                      <a:pt x="361" y="199"/>
                      <a:pt x="361" y="199"/>
                    </a:cubicBezTo>
                    <a:cubicBezTo>
                      <a:pt x="360" y="208"/>
                      <a:pt x="357" y="214"/>
                      <a:pt x="355" y="217"/>
                    </a:cubicBezTo>
                    <a:cubicBezTo>
                      <a:pt x="359" y="190"/>
                      <a:pt x="364" y="147"/>
                      <a:pt x="306" y="134"/>
                    </a:cubicBezTo>
                    <a:cubicBezTo>
                      <a:pt x="289" y="130"/>
                      <a:pt x="289" y="130"/>
                      <a:pt x="289" y="130"/>
                    </a:cubicBezTo>
                    <a:cubicBezTo>
                      <a:pt x="298" y="146"/>
                      <a:pt x="298" y="146"/>
                      <a:pt x="298" y="146"/>
                    </a:cubicBezTo>
                    <a:cubicBezTo>
                      <a:pt x="306" y="160"/>
                      <a:pt x="304" y="178"/>
                      <a:pt x="298" y="193"/>
                    </a:cubicBezTo>
                    <a:cubicBezTo>
                      <a:pt x="291" y="172"/>
                      <a:pt x="278" y="157"/>
                      <a:pt x="277" y="157"/>
                    </a:cubicBezTo>
                    <a:cubicBezTo>
                      <a:pt x="264" y="143"/>
                      <a:pt x="264" y="143"/>
                      <a:pt x="264" y="143"/>
                    </a:cubicBezTo>
                    <a:cubicBezTo>
                      <a:pt x="264" y="162"/>
                      <a:pt x="264" y="162"/>
                      <a:pt x="264" y="162"/>
                    </a:cubicBezTo>
                    <a:cubicBezTo>
                      <a:pt x="263" y="171"/>
                      <a:pt x="260" y="183"/>
                      <a:pt x="257" y="195"/>
                    </a:cubicBezTo>
                    <a:cubicBezTo>
                      <a:pt x="250" y="221"/>
                      <a:pt x="242" y="251"/>
                      <a:pt x="257" y="272"/>
                    </a:cubicBezTo>
                    <a:cubicBezTo>
                      <a:pt x="267" y="287"/>
                      <a:pt x="287" y="295"/>
                      <a:pt x="318" y="296"/>
                    </a:cubicBezTo>
                    <a:cubicBezTo>
                      <a:pt x="318" y="296"/>
                      <a:pt x="318" y="296"/>
                      <a:pt x="318" y="296"/>
                    </a:cubicBezTo>
                    <a:cubicBezTo>
                      <a:pt x="318" y="296"/>
                      <a:pt x="318" y="296"/>
                      <a:pt x="319" y="296"/>
                    </a:cubicBezTo>
                    <a:cubicBezTo>
                      <a:pt x="352" y="296"/>
                      <a:pt x="368" y="281"/>
                      <a:pt x="375" y="268"/>
                    </a:cubicBezTo>
                    <a:cubicBezTo>
                      <a:pt x="389" y="244"/>
                      <a:pt x="384" y="211"/>
                      <a:pt x="376" y="196"/>
                    </a:cubicBezTo>
                    <a:close/>
                    <a:moveTo>
                      <a:pt x="361" y="260"/>
                    </a:moveTo>
                    <a:cubicBezTo>
                      <a:pt x="354" y="273"/>
                      <a:pt x="339" y="280"/>
                      <a:pt x="319" y="280"/>
                    </a:cubicBezTo>
                    <a:cubicBezTo>
                      <a:pt x="318" y="280"/>
                      <a:pt x="318" y="280"/>
                      <a:pt x="318" y="280"/>
                    </a:cubicBezTo>
                    <a:cubicBezTo>
                      <a:pt x="294" y="279"/>
                      <a:pt x="277" y="273"/>
                      <a:pt x="270" y="262"/>
                    </a:cubicBezTo>
                    <a:cubicBezTo>
                      <a:pt x="259" y="248"/>
                      <a:pt x="266" y="223"/>
                      <a:pt x="272" y="200"/>
                    </a:cubicBezTo>
                    <a:cubicBezTo>
                      <a:pt x="274" y="194"/>
                      <a:pt x="275" y="188"/>
                      <a:pt x="276" y="183"/>
                    </a:cubicBezTo>
                    <a:cubicBezTo>
                      <a:pt x="281" y="192"/>
                      <a:pt x="286" y="203"/>
                      <a:pt x="287" y="216"/>
                    </a:cubicBezTo>
                    <a:cubicBezTo>
                      <a:pt x="288" y="237"/>
                      <a:pt x="288" y="237"/>
                      <a:pt x="288" y="237"/>
                    </a:cubicBezTo>
                    <a:cubicBezTo>
                      <a:pt x="301" y="220"/>
                      <a:pt x="301" y="220"/>
                      <a:pt x="301" y="220"/>
                    </a:cubicBezTo>
                    <a:cubicBezTo>
                      <a:pt x="314" y="203"/>
                      <a:pt x="323" y="178"/>
                      <a:pt x="318" y="154"/>
                    </a:cubicBezTo>
                    <a:cubicBezTo>
                      <a:pt x="347" y="168"/>
                      <a:pt x="343" y="194"/>
                      <a:pt x="339" y="217"/>
                    </a:cubicBezTo>
                    <a:cubicBezTo>
                      <a:pt x="338" y="222"/>
                      <a:pt x="337" y="227"/>
                      <a:pt x="337" y="231"/>
                    </a:cubicBezTo>
                    <a:cubicBezTo>
                      <a:pt x="336" y="240"/>
                      <a:pt x="336" y="240"/>
                      <a:pt x="336" y="240"/>
                    </a:cubicBezTo>
                    <a:cubicBezTo>
                      <a:pt x="345" y="239"/>
                      <a:pt x="345" y="239"/>
                      <a:pt x="345" y="239"/>
                    </a:cubicBezTo>
                    <a:cubicBezTo>
                      <a:pt x="356" y="238"/>
                      <a:pt x="363" y="233"/>
                      <a:pt x="368" y="227"/>
                    </a:cubicBezTo>
                    <a:cubicBezTo>
                      <a:pt x="369" y="238"/>
                      <a:pt x="367" y="250"/>
                      <a:pt x="361" y="260"/>
                    </a:cubicBezTo>
                    <a:close/>
                    <a:moveTo>
                      <a:pt x="181" y="182"/>
                    </a:moveTo>
                    <a:cubicBezTo>
                      <a:pt x="255" y="182"/>
                      <a:pt x="255" y="182"/>
                      <a:pt x="255" y="182"/>
                    </a:cubicBezTo>
                    <a:cubicBezTo>
                      <a:pt x="255" y="166"/>
                      <a:pt x="255" y="166"/>
                      <a:pt x="255" y="166"/>
                    </a:cubicBezTo>
                    <a:cubicBezTo>
                      <a:pt x="236" y="166"/>
                      <a:pt x="236" y="166"/>
                      <a:pt x="236" y="166"/>
                    </a:cubicBezTo>
                    <a:cubicBezTo>
                      <a:pt x="236" y="126"/>
                      <a:pt x="236" y="126"/>
                      <a:pt x="236" y="126"/>
                    </a:cubicBezTo>
                    <a:cubicBezTo>
                      <a:pt x="329" y="126"/>
                      <a:pt x="329" y="126"/>
                      <a:pt x="329" y="126"/>
                    </a:cubicBezTo>
                    <a:cubicBezTo>
                      <a:pt x="329" y="139"/>
                      <a:pt x="329" y="139"/>
                      <a:pt x="329" y="139"/>
                    </a:cubicBezTo>
                    <a:cubicBezTo>
                      <a:pt x="345" y="139"/>
                      <a:pt x="345" y="139"/>
                      <a:pt x="345" y="139"/>
                    </a:cubicBezTo>
                    <a:cubicBezTo>
                      <a:pt x="345" y="0"/>
                      <a:pt x="345" y="0"/>
                      <a:pt x="34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35"/>
                      <a:pt x="0" y="235"/>
                      <a:pt x="0" y="235"/>
                    </a:cubicBezTo>
                    <a:cubicBezTo>
                      <a:pt x="243" y="235"/>
                      <a:pt x="243" y="235"/>
                      <a:pt x="243" y="235"/>
                    </a:cubicBezTo>
                    <a:cubicBezTo>
                      <a:pt x="243" y="219"/>
                      <a:pt x="243" y="219"/>
                      <a:pt x="243" y="219"/>
                    </a:cubicBezTo>
                    <a:cubicBezTo>
                      <a:pt x="181" y="219"/>
                      <a:pt x="181" y="219"/>
                      <a:pt x="181" y="219"/>
                    </a:cubicBezTo>
                    <a:lnTo>
                      <a:pt x="181" y="182"/>
                    </a:lnTo>
                    <a:close/>
                    <a:moveTo>
                      <a:pt x="165" y="219"/>
                    </a:moveTo>
                    <a:cubicBezTo>
                      <a:pt x="71" y="219"/>
                      <a:pt x="71" y="219"/>
                      <a:pt x="71" y="219"/>
                    </a:cubicBezTo>
                    <a:cubicBezTo>
                      <a:pt x="71" y="182"/>
                      <a:pt x="71" y="182"/>
                      <a:pt x="71" y="182"/>
                    </a:cubicBezTo>
                    <a:cubicBezTo>
                      <a:pt x="165" y="182"/>
                      <a:pt x="165" y="182"/>
                      <a:pt x="165" y="182"/>
                    </a:cubicBezTo>
                    <a:lnTo>
                      <a:pt x="165" y="219"/>
                    </a:lnTo>
                    <a:close/>
                    <a:moveTo>
                      <a:pt x="16" y="126"/>
                    </a:moveTo>
                    <a:cubicBezTo>
                      <a:pt x="110" y="126"/>
                      <a:pt x="110" y="126"/>
                      <a:pt x="110" y="126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6" y="166"/>
                      <a:pt x="16" y="166"/>
                      <a:pt x="16" y="166"/>
                    </a:cubicBezTo>
                    <a:lnTo>
                      <a:pt x="16" y="126"/>
                    </a:lnTo>
                    <a:close/>
                    <a:moveTo>
                      <a:pt x="126" y="54"/>
                    </a:moveTo>
                    <a:cubicBezTo>
                      <a:pt x="126" y="16"/>
                      <a:pt x="126" y="16"/>
                      <a:pt x="126" y="16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54"/>
                      <a:pt x="220" y="54"/>
                      <a:pt x="220" y="54"/>
                    </a:cubicBezTo>
                    <a:lnTo>
                      <a:pt x="126" y="54"/>
                    </a:lnTo>
                    <a:close/>
                    <a:moveTo>
                      <a:pt x="165" y="70"/>
                    </a:moveTo>
                    <a:cubicBezTo>
                      <a:pt x="165" y="110"/>
                      <a:pt x="165" y="110"/>
                      <a:pt x="165" y="110"/>
                    </a:cubicBezTo>
                    <a:cubicBezTo>
                      <a:pt x="71" y="110"/>
                      <a:pt x="71" y="110"/>
                      <a:pt x="71" y="110"/>
                    </a:cubicBezTo>
                    <a:cubicBezTo>
                      <a:pt x="71" y="70"/>
                      <a:pt x="71" y="70"/>
                      <a:pt x="71" y="70"/>
                    </a:cubicBezTo>
                    <a:lnTo>
                      <a:pt x="165" y="70"/>
                    </a:lnTo>
                    <a:close/>
                    <a:moveTo>
                      <a:pt x="55" y="110"/>
                    </a:moveTo>
                    <a:cubicBezTo>
                      <a:pt x="16" y="110"/>
                      <a:pt x="16" y="110"/>
                      <a:pt x="16" y="11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55" y="70"/>
                      <a:pt x="55" y="70"/>
                      <a:pt x="55" y="70"/>
                    </a:cubicBezTo>
                    <a:lnTo>
                      <a:pt x="55" y="110"/>
                    </a:lnTo>
                    <a:close/>
                    <a:moveTo>
                      <a:pt x="220" y="166"/>
                    </a:moveTo>
                    <a:cubicBezTo>
                      <a:pt x="126" y="166"/>
                      <a:pt x="126" y="166"/>
                      <a:pt x="126" y="166"/>
                    </a:cubicBezTo>
                    <a:cubicBezTo>
                      <a:pt x="126" y="126"/>
                      <a:pt x="126" y="126"/>
                      <a:pt x="126" y="126"/>
                    </a:cubicBezTo>
                    <a:cubicBezTo>
                      <a:pt x="220" y="126"/>
                      <a:pt x="220" y="126"/>
                      <a:pt x="220" y="126"/>
                    </a:cubicBezTo>
                    <a:lnTo>
                      <a:pt x="220" y="166"/>
                    </a:lnTo>
                    <a:close/>
                    <a:moveTo>
                      <a:pt x="228" y="110"/>
                    </a:moveTo>
                    <a:cubicBezTo>
                      <a:pt x="181" y="110"/>
                      <a:pt x="181" y="110"/>
                      <a:pt x="181" y="110"/>
                    </a:cubicBezTo>
                    <a:cubicBezTo>
                      <a:pt x="181" y="70"/>
                      <a:pt x="181" y="70"/>
                      <a:pt x="181" y="70"/>
                    </a:cubicBezTo>
                    <a:cubicBezTo>
                      <a:pt x="274" y="70"/>
                      <a:pt x="274" y="70"/>
                      <a:pt x="274" y="70"/>
                    </a:cubicBezTo>
                    <a:cubicBezTo>
                      <a:pt x="274" y="110"/>
                      <a:pt x="274" y="110"/>
                      <a:pt x="274" y="110"/>
                    </a:cubicBezTo>
                    <a:cubicBezTo>
                      <a:pt x="236" y="110"/>
                      <a:pt x="236" y="110"/>
                      <a:pt x="236" y="110"/>
                    </a:cubicBezTo>
                    <a:lnTo>
                      <a:pt x="228" y="110"/>
                    </a:lnTo>
                    <a:close/>
                    <a:moveTo>
                      <a:pt x="290" y="110"/>
                    </a:moveTo>
                    <a:cubicBezTo>
                      <a:pt x="290" y="70"/>
                      <a:pt x="290" y="70"/>
                      <a:pt x="290" y="70"/>
                    </a:cubicBezTo>
                    <a:cubicBezTo>
                      <a:pt x="329" y="70"/>
                      <a:pt x="329" y="70"/>
                      <a:pt x="329" y="70"/>
                    </a:cubicBezTo>
                    <a:cubicBezTo>
                      <a:pt x="329" y="110"/>
                      <a:pt x="329" y="110"/>
                      <a:pt x="329" y="110"/>
                    </a:cubicBezTo>
                    <a:lnTo>
                      <a:pt x="290" y="110"/>
                    </a:lnTo>
                    <a:close/>
                    <a:moveTo>
                      <a:pt x="329" y="54"/>
                    </a:moveTo>
                    <a:cubicBezTo>
                      <a:pt x="236" y="54"/>
                      <a:pt x="236" y="54"/>
                      <a:pt x="236" y="54"/>
                    </a:cubicBezTo>
                    <a:cubicBezTo>
                      <a:pt x="236" y="16"/>
                      <a:pt x="236" y="16"/>
                      <a:pt x="236" y="16"/>
                    </a:cubicBezTo>
                    <a:cubicBezTo>
                      <a:pt x="329" y="16"/>
                      <a:pt x="329" y="16"/>
                      <a:pt x="329" y="16"/>
                    </a:cubicBezTo>
                    <a:lnTo>
                      <a:pt x="329" y="54"/>
                    </a:lnTo>
                    <a:close/>
                    <a:moveTo>
                      <a:pt x="110" y="16"/>
                    </a:moveTo>
                    <a:cubicBezTo>
                      <a:pt x="110" y="54"/>
                      <a:pt x="110" y="54"/>
                      <a:pt x="110" y="54"/>
                    </a:cubicBezTo>
                    <a:cubicBezTo>
                      <a:pt x="16" y="54"/>
                      <a:pt x="16" y="54"/>
                      <a:pt x="16" y="54"/>
                    </a:cubicBezTo>
                    <a:cubicBezTo>
                      <a:pt x="16" y="16"/>
                      <a:pt x="16" y="16"/>
                      <a:pt x="16" y="16"/>
                    </a:cubicBezTo>
                    <a:lnTo>
                      <a:pt x="110" y="16"/>
                    </a:lnTo>
                    <a:close/>
                    <a:moveTo>
                      <a:pt x="16" y="182"/>
                    </a:moveTo>
                    <a:cubicBezTo>
                      <a:pt x="55" y="182"/>
                      <a:pt x="55" y="182"/>
                      <a:pt x="55" y="182"/>
                    </a:cubicBezTo>
                    <a:cubicBezTo>
                      <a:pt x="55" y="219"/>
                      <a:pt x="55" y="219"/>
                      <a:pt x="55" y="219"/>
                    </a:cubicBezTo>
                    <a:cubicBezTo>
                      <a:pt x="16" y="219"/>
                      <a:pt x="16" y="219"/>
                      <a:pt x="16" y="219"/>
                    </a:cubicBezTo>
                    <a:lnTo>
                      <a:pt x="16" y="182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99" dirty="0">
                  <a:latin typeface="Calibri" panose="020F0502020204030204" pitchFamily="34" charset="0"/>
                </a:endParaRPr>
              </a:p>
            </p:txBody>
          </p:sp>
        </p:grp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EB8C0322-F55B-6147-966B-1015C2C7FD95}"/>
              </a:ext>
            </a:extLst>
          </p:cNvPr>
          <p:cNvGrpSpPr/>
          <p:nvPr/>
        </p:nvGrpSpPr>
        <p:grpSpPr>
          <a:xfrm>
            <a:off x="7232681" y="3623349"/>
            <a:ext cx="657699" cy="540490"/>
            <a:chOff x="6855481" y="3612066"/>
            <a:chExt cx="657699" cy="540490"/>
          </a:xfrm>
        </p:grpSpPr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C4ACC3EF-F301-F442-9A78-346139C2DB8C}"/>
                </a:ext>
              </a:extLst>
            </p:cNvPr>
            <p:cNvCxnSpPr>
              <a:cxnSpLocks/>
            </p:cNvCxnSpPr>
            <p:nvPr/>
          </p:nvCxnSpPr>
          <p:spPr bwMode="gray">
            <a:xfrm flipH="1">
              <a:off x="7181817" y="3612066"/>
              <a:ext cx="2513" cy="390521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Freeform 86">
              <a:extLst>
                <a:ext uri="{FF2B5EF4-FFF2-40B4-BE49-F238E27FC236}">
                  <a16:creationId xmlns:a16="http://schemas.microsoft.com/office/drawing/2014/main" id="{5FFC5AA5-979E-B94C-867A-DE0FEE6F975F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855481" y="3980619"/>
              <a:ext cx="657699" cy="171937"/>
            </a:xfrm>
            <a:custGeom>
              <a:avLst/>
              <a:gdLst>
                <a:gd name="T0" fmla="*/ 304 w 384"/>
                <a:gd name="T1" fmla="*/ 78 h 100"/>
                <a:gd name="T2" fmla="*/ 288 w 384"/>
                <a:gd name="T3" fmla="*/ 78 h 100"/>
                <a:gd name="T4" fmla="*/ 288 w 384"/>
                <a:gd name="T5" fmla="*/ 22 h 100"/>
                <a:gd name="T6" fmla="*/ 304 w 384"/>
                <a:gd name="T7" fmla="*/ 22 h 100"/>
                <a:gd name="T8" fmla="*/ 304 w 384"/>
                <a:gd name="T9" fmla="*/ 78 h 100"/>
                <a:gd name="T10" fmla="*/ 331 w 384"/>
                <a:gd name="T11" fmla="*/ 22 h 100"/>
                <a:gd name="T12" fmla="*/ 315 w 384"/>
                <a:gd name="T13" fmla="*/ 22 h 100"/>
                <a:gd name="T14" fmla="*/ 315 w 384"/>
                <a:gd name="T15" fmla="*/ 78 h 100"/>
                <a:gd name="T16" fmla="*/ 331 w 384"/>
                <a:gd name="T17" fmla="*/ 78 h 100"/>
                <a:gd name="T18" fmla="*/ 331 w 384"/>
                <a:gd name="T19" fmla="*/ 22 h 100"/>
                <a:gd name="T20" fmla="*/ 358 w 384"/>
                <a:gd name="T21" fmla="*/ 22 h 100"/>
                <a:gd name="T22" fmla="*/ 342 w 384"/>
                <a:gd name="T23" fmla="*/ 22 h 100"/>
                <a:gd name="T24" fmla="*/ 342 w 384"/>
                <a:gd name="T25" fmla="*/ 78 h 100"/>
                <a:gd name="T26" fmla="*/ 358 w 384"/>
                <a:gd name="T27" fmla="*/ 78 h 100"/>
                <a:gd name="T28" fmla="*/ 358 w 384"/>
                <a:gd name="T29" fmla="*/ 22 h 100"/>
                <a:gd name="T30" fmla="*/ 42 w 384"/>
                <a:gd name="T31" fmla="*/ 22 h 100"/>
                <a:gd name="T32" fmla="*/ 26 w 384"/>
                <a:gd name="T33" fmla="*/ 22 h 100"/>
                <a:gd name="T34" fmla="*/ 26 w 384"/>
                <a:gd name="T35" fmla="*/ 78 h 100"/>
                <a:gd name="T36" fmla="*/ 42 w 384"/>
                <a:gd name="T37" fmla="*/ 78 h 100"/>
                <a:gd name="T38" fmla="*/ 42 w 384"/>
                <a:gd name="T39" fmla="*/ 22 h 100"/>
                <a:gd name="T40" fmla="*/ 69 w 384"/>
                <a:gd name="T41" fmla="*/ 22 h 100"/>
                <a:gd name="T42" fmla="*/ 53 w 384"/>
                <a:gd name="T43" fmla="*/ 22 h 100"/>
                <a:gd name="T44" fmla="*/ 53 w 384"/>
                <a:gd name="T45" fmla="*/ 78 h 100"/>
                <a:gd name="T46" fmla="*/ 69 w 384"/>
                <a:gd name="T47" fmla="*/ 78 h 100"/>
                <a:gd name="T48" fmla="*/ 69 w 384"/>
                <a:gd name="T49" fmla="*/ 22 h 100"/>
                <a:gd name="T50" fmla="*/ 97 w 384"/>
                <a:gd name="T51" fmla="*/ 22 h 100"/>
                <a:gd name="T52" fmla="*/ 81 w 384"/>
                <a:gd name="T53" fmla="*/ 22 h 100"/>
                <a:gd name="T54" fmla="*/ 81 w 384"/>
                <a:gd name="T55" fmla="*/ 78 h 100"/>
                <a:gd name="T56" fmla="*/ 97 w 384"/>
                <a:gd name="T57" fmla="*/ 78 h 100"/>
                <a:gd name="T58" fmla="*/ 97 w 384"/>
                <a:gd name="T59" fmla="*/ 22 h 100"/>
                <a:gd name="T60" fmla="*/ 163 w 384"/>
                <a:gd name="T61" fmla="*/ 50 h 100"/>
                <a:gd name="T62" fmla="*/ 192 w 384"/>
                <a:gd name="T63" fmla="*/ 21 h 100"/>
                <a:gd name="T64" fmla="*/ 221 w 384"/>
                <a:gd name="T65" fmla="*/ 50 h 100"/>
                <a:gd name="T66" fmla="*/ 192 w 384"/>
                <a:gd name="T67" fmla="*/ 79 h 100"/>
                <a:gd name="T68" fmla="*/ 163 w 384"/>
                <a:gd name="T69" fmla="*/ 50 h 100"/>
                <a:gd name="T70" fmla="*/ 179 w 384"/>
                <a:gd name="T71" fmla="*/ 50 h 100"/>
                <a:gd name="T72" fmla="*/ 192 w 384"/>
                <a:gd name="T73" fmla="*/ 63 h 100"/>
                <a:gd name="T74" fmla="*/ 205 w 384"/>
                <a:gd name="T75" fmla="*/ 50 h 100"/>
                <a:gd name="T76" fmla="*/ 192 w 384"/>
                <a:gd name="T77" fmla="*/ 37 h 100"/>
                <a:gd name="T78" fmla="*/ 179 w 384"/>
                <a:gd name="T79" fmla="*/ 50 h 100"/>
                <a:gd name="T80" fmla="*/ 384 w 384"/>
                <a:gd name="T81" fmla="*/ 0 h 100"/>
                <a:gd name="T82" fmla="*/ 384 w 384"/>
                <a:gd name="T83" fmla="*/ 100 h 100"/>
                <a:gd name="T84" fmla="*/ 0 w 384"/>
                <a:gd name="T85" fmla="*/ 100 h 100"/>
                <a:gd name="T86" fmla="*/ 0 w 384"/>
                <a:gd name="T87" fmla="*/ 0 h 100"/>
                <a:gd name="T88" fmla="*/ 384 w 384"/>
                <a:gd name="T89" fmla="*/ 0 h 100"/>
                <a:gd name="T90" fmla="*/ 368 w 384"/>
                <a:gd name="T91" fmla="*/ 16 h 100"/>
                <a:gd name="T92" fmla="*/ 16 w 384"/>
                <a:gd name="T93" fmla="*/ 16 h 100"/>
                <a:gd name="T94" fmla="*/ 16 w 384"/>
                <a:gd name="T95" fmla="*/ 84 h 100"/>
                <a:gd name="T96" fmla="*/ 368 w 384"/>
                <a:gd name="T97" fmla="*/ 84 h 100"/>
                <a:gd name="T98" fmla="*/ 368 w 384"/>
                <a:gd name="T99" fmla="*/ 1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4" h="100">
                  <a:moveTo>
                    <a:pt x="304" y="78"/>
                  </a:moveTo>
                  <a:cubicBezTo>
                    <a:pt x="288" y="78"/>
                    <a:pt x="288" y="78"/>
                    <a:pt x="288" y="78"/>
                  </a:cubicBezTo>
                  <a:cubicBezTo>
                    <a:pt x="288" y="22"/>
                    <a:pt x="288" y="22"/>
                    <a:pt x="288" y="22"/>
                  </a:cubicBezTo>
                  <a:cubicBezTo>
                    <a:pt x="304" y="22"/>
                    <a:pt x="304" y="22"/>
                    <a:pt x="304" y="22"/>
                  </a:cubicBezTo>
                  <a:lnTo>
                    <a:pt x="304" y="78"/>
                  </a:lnTo>
                  <a:close/>
                  <a:moveTo>
                    <a:pt x="331" y="22"/>
                  </a:moveTo>
                  <a:cubicBezTo>
                    <a:pt x="315" y="22"/>
                    <a:pt x="315" y="22"/>
                    <a:pt x="315" y="22"/>
                  </a:cubicBezTo>
                  <a:cubicBezTo>
                    <a:pt x="315" y="78"/>
                    <a:pt x="315" y="78"/>
                    <a:pt x="315" y="78"/>
                  </a:cubicBezTo>
                  <a:cubicBezTo>
                    <a:pt x="331" y="78"/>
                    <a:pt x="331" y="78"/>
                    <a:pt x="331" y="78"/>
                  </a:cubicBezTo>
                  <a:lnTo>
                    <a:pt x="331" y="22"/>
                  </a:lnTo>
                  <a:close/>
                  <a:moveTo>
                    <a:pt x="358" y="22"/>
                  </a:moveTo>
                  <a:cubicBezTo>
                    <a:pt x="342" y="22"/>
                    <a:pt x="342" y="22"/>
                    <a:pt x="342" y="22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58" y="78"/>
                    <a:pt x="358" y="78"/>
                    <a:pt x="358" y="78"/>
                  </a:cubicBezTo>
                  <a:lnTo>
                    <a:pt x="358" y="22"/>
                  </a:lnTo>
                  <a:close/>
                  <a:moveTo>
                    <a:pt x="42" y="22"/>
                  </a:moveTo>
                  <a:cubicBezTo>
                    <a:pt x="26" y="22"/>
                    <a:pt x="26" y="22"/>
                    <a:pt x="26" y="22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42" y="78"/>
                    <a:pt x="42" y="78"/>
                    <a:pt x="42" y="78"/>
                  </a:cubicBezTo>
                  <a:lnTo>
                    <a:pt x="42" y="22"/>
                  </a:lnTo>
                  <a:close/>
                  <a:moveTo>
                    <a:pt x="69" y="22"/>
                  </a:moveTo>
                  <a:cubicBezTo>
                    <a:pt x="53" y="22"/>
                    <a:pt x="53" y="22"/>
                    <a:pt x="53" y="22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69" y="78"/>
                    <a:pt x="69" y="78"/>
                    <a:pt x="69" y="78"/>
                  </a:cubicBezTo>
                  <a:lnTo>
                    <a:pt x="69" y="22"/>
                  </a:lnTo>
                  <a:close/>
                  <a:moveTo>
                    <a:pt x="97" y="22"/>
                  </a:moveTo>
                  <a:cubicBezTo>
                    <a:pt x="81" y="22"/>
                    <a:pt x="81" y="22"/>
                    <a:pt x="81" y="22"/>
                  </a:cubicBezTo>
                  <a:cubicBezTo>
                    <a:pt x="81" y="78"/>
                    <a:pt x="81" y="78"/>
                    <a:pt x="81" y="78"/>
                  </a:cubicBezTo>
                  <a:cubicBezTo>
                    <a:pt x="97" y="78"/>
                    <a:pt x="97" y="78"/>
                    <a:pt x="97" y="78"/>
                  </a:cubicBezTo>
                  <a:lnTo>
                    <a:pt x="97" y="22"/>
                  </a:lnTo>
                  <a:close/>
                  <a:moveTo>
                    <a:pt x="163" y="50"/>
                  </a:moveTo>
                  <a:cubicBezTo>
                    <a:pt x="163" y="34"/>
                    <a:pt x="176" y="21"/>
                    <a:pt x="192" y="21"/>
                  </a:cubicBezTo>
                  <a:cubicBezTo>
                    <a:pt x="208" y="21"/>
                    <a:pt x="221" y="34"/>
                    <a:pt x="221" y="50"/>
                  </a:cubicBezTo>
                  <a:cubicBezTo>
                    <a:pt x="221" y="66"/>
                    <a:pt x="208" y="79"/>
                    <a:pt x="192" y="79"/>
                  </a:cubicBezTo>
                  <a:cubicBezTo>
                    <a:pt x="176" y="79"/>
                    <a:pt x="163" y="66"/>
                    <a:pt x="163" y="50"/>
                  </a:cubicBezTo>
                  <a:close/>
                  <a:moveTo>
                    <a:pt x="179" y="50"/>
                  </a:moveTo>
                  <a:cubicBezTo>
                    <a:pt x="179" y="57"/>
                    <a:pt x="185" y="63"/>
                    <a:pt x="192" y="63"/>
                  </a:cubicBezTo>
                  <a:cubicBezTo>
                    <a:pt x="199" y="63"/>
                    <a:pt x="205" y="57"/>
                    <a:pt x="205" y="50"/>
                  </a:cubicBezTo>
                  <a:cubicBezTo>
                    <a:pt x="205" y="43"/>
                    <a:pt x="199" y="37"/>
                    <a:pt x="192" y="37"/>
                  </a:cubicBezTo>
                  <a:cubicBezTo>
                    <a:pt x="185" y="37"/>
                    <a:pt x="179" y="43"/>
                    <a:pt x="179" y="50"/>
                  </a:cubicBezTo>
                  <a:close/>
                  <a:moveTo>
                    <a:pt x="384" y="0"/>
                  </a:moveTo>
                  <a:cubicBezTo>
                    <a:pt x="384" y="100"/>
                    <a:pt x="384" y="100"/>
                    <a:pt x="384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84" y="0"/>
                  </a:lnTo>
                  <a:close/>
                  <a:moveTo>
                    <a:pt x="368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368" y="84"/>
                    <a:pt x="368" y="84"/>
                    <a:pt x="368" y="84"/>
                  </a:cubicBezTo>
                  <a:lnTo>
                    <a:pt x="368" y="1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267CA653-678C-8C4F-AFFC-4FB6D9D79258}"/>
              </a:ext>
            </a:extLst>
          </p:cNvPr>
          <p:cNvGrpSpPr>
            <a:grpSpLocks noChangeAspect="1"/>
          </p:cNvGrpSpPr>
          <p:nvPr/>
        </p:nvGrpSpPr>
        <p:grpSpPr>
          <a:xfrm>
            <a:off x="6982340" y="4966800"/>
            <a:ext cx="548640" cy="548640"/>
            <a:chOff x="7736620" y="7009631"/>
            <a:chExt cx="4501800" cy="4503600"/>
          </a:xfrm>
          <a:solidFill>
            <a:schemeClr val="accent1"/>
          </a:solidFill>
        </p:grpSpPr>
        <p:sp>
          <p:nvSpPr>
            <p:cNvPr id="50" name="Freeform: Shape 1">
              <a:extLst>
                <a:ext uri="{FF2B5EF4-FFF2-40B4-BE49-F238E27FC236}">
                  <a16:creationId xmlns:a16="http://schemas.microsoft.com/office/drawing/2014/main" id="{E4904DBB-CC63-B448-90B8-72E4FAB5D62C}"/>
                </a:ext>
              </a:extLst>
            </p:cNvPr>
            <p:cNvSpPr/>
            <p:nvPr/>
          </p:nvSpPr>
          <p:spPr>
            <a:xfrm>
              <a:off x="7736620" y="7009631"/>
              <a:ext cx="4501800" cy="450360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2506" h="12511">
                  <a:moveTo>
                    <a:pt x="6251" y="521"/>
                  </a:moveTo>
                  <a:lnTo>
                    <a:pt x="6399" y="525"/>
                  </a:lnTo>
                  <a:lnTo>
                    <a:pt x="6546" y="530"/>
                  </a:lnTo>
                  <a:lnTo>
                    <a:pt x="6694" y="538"/>
                  </a:lnTo>
                  <a:lnTo>
                    <a:pt x="6838" y="550"/>
                  </a:lnTo>
                  <a:lnTo>
                    <a:pt x="6981" y="566"/>
                  </a:lnTo>
                  <a:lnTo>
                    <a:pt x="7125" y="587"/>
                  </a:lnTo>
                  <a:lnTo>
                    <a:pt x="7265" y="612"/>
                  </a:lnTo>
                  <a:lnTo>
                    <a:pt x="7409" y="640"/>
                  </a:lnTo>
                  <a:lnTo>
                    <a:pt x="7548" y="669"/>
                  </a:lnTo>
                  <a:lnTo>
                    <a:pt x="7684" y="702"/>
                  </a:lnTo>
                  <a:lnTo>
                    <a:pt x="7819" y="739"/>
                  </a:lnTo>
                  <a:lnTo>
                    <a:pt x="7954" y="780"/>
                  </a:lnTo>
                  <a:lnTo>
                    <a:pt x="8090" y="825"/>
                  </a:lnTo>
                  <a:lnTo>
                    <a:pt x="8221" y="870"/>
                  </a:lnTo>
                  <a:lnTo>
                    <a:pt x="8352" y="919"/>
                  </a:lnTo>
                  <a:lnTo>
                    <a:pt x="8484" y="973"/>
                  </a:lnTo>
                  <a:lnTo>
                    <a:pt x="8611" y="1030"/>
                  </a:lnTo>
                  <a:lnTo>
                    <a:pt x="8734" y="1088"/>
                  </a:lnTo>
                  <a:lnTo>
                    <a:pt x="8861" y="1149"/>
                  </a:lnTo>
                  <a:lnTo>
                    <a:pt x="8985" y="1215"/>
                  </a:lnTo>
                  <a:lnTo>
                    <a:pt x="9104" y="1285"/>
                  </a:lnTo>
                  <a:lnTo>
                    <a:pt x="9222" y="1354"/>
                  </a:lnTo>
                  <a:lnTo>
                    <a:pt x="9341" y="1428"/>
                  </a:lnTo>
                  <a:lnTo>
                    <a:pt x="9456" y="1502"/>
                  </a:lnTo>
                  <a:lnTo>
                    <a:pt x="9571" y="1581"/>
                  </a:lnTo>
                  <a:lnTo>
                    <a:pt x="9682" y="1663"/>
                  </a:lnTo>
                  <a:lnTo>
                    <a:pt x="9789" y="1749"/>
                  </a:lnTo>
                  <a:lnTo>
                    <a:pt x="9896" y="1835"/>
                  </a:lnTo>
                  <a:lnTo>
                    <a:pt x="10002" y="1921"/>
                  </a:lnTo>
                  <a:lnTo>
                    <a:pt x="10105" y="2016"/>
                  </a:lnTo>
                  <a:lnTo>
                    <a:pt x="10207" y="2106"/>
                  </a:lnTo>
                  <a:lnTo>
                    <a:pt x="10306" y="2205"/>
                  </a:lnTo>
                  <a:lnTo>
                    <a:pt x="10400" y="2303"/>
                  </a:lnTo>
                  <a:lnTo>
                    <a:pt x="10495" y="2401"/>
                  </a:lnTo>
                  <a:lnTo>
                    <a:pt x="10585" y="2504"/>
                  </a:lnTo>
                  <a:lnTo>
                    <a:pt x="10675" y="2611"/>
                  </a:lnTo>
                  <a:lnTo>
                    <a:pt x="10762" y="2717"/>
                  </a:lnTo>
                  <a:lnTo>
                    <a:pt x="10844" y="2828"/>
                  </a:lnTo>
                  <a:lnTo>
                    <a:pt x="10926" y="2939"/>
                  </a:lnTo>
                  <a:lnTo>
                    <a:pt x="11004" y="3054"/>
                  </a:lnTo>
                  <a:lnTo>
                    <a:pt x="11082" y="3169"/>
                  </a:lnTo>
                  <a:lnTo>
                    <a:pt x="11156" y="3284"/>
                  </a:lnTo>
                  <a:lnTo>
                    <a:pt x="11225" y="3403"/>
                  </a:lnTo>
                  <a:lnTo>
                    <a:pt x="11291" y="3526"/>
                  </a:lnTo>
                  <a:lnTo>
                    <a:pt x="11357" y="3649"/>
                  </a:lnTo>
                  <a:lnTo>
                    <a:pt x="11419" y="3773"/>
                  </a:lnTo>
                  <a:lnTo>
                    <a:pt x="11480" y="3900"/>
                  </a:lnTo>
                  <a:lnTo>
                    <a:pt x="11533" y="4027"/>
                  </a:lnTo>
                  <a:lnTo>
                    <a:pt x="11587" y="4154"/>
                  </a:lnTo>
                  <a:lnTo>
                    <a:pt x="11636" y="4285"/>
                  </a:lnTo>
                  <a:lnTo>
                    <a:pt x="11685" y="4417"/>
                  </a:lnTo>
                  <a:lnTo>
                    <a:pt x="11726" y="4553"/>
                  </a:lnTo>
                  <a:lnTo>
                    <a:pt x="11767" y="4688"/>
                  </a:lnTo>
                  <a:lnTo>
                    <a:pt x="11804" y="4823"/>
                  </a:lnTo>
                  <a:lnTo>
                    <a:pt x="11837" y="4963"/>
                  </a:lnTo>
                  <a:lnTo>
                    <a:pt x="11870" y="5103"/>
                  </a:lnTo>
                  <a:lnTo>
                    <a:pt x="11895" y="5242"/>
                  </a:lnTo>
                  <a:lnTo>
                    <a:pt x="11919" y="5386"/>
                  </a:lnTo>
                  <a:lnTo>
                    <a:pt x="11940" y="5525"/>
                  </a:lnTo>
                  <a:lnTo>
                    <a:pt x="11956" y="5669"/>
                  </a:lnTo>
                  <a:lnTo>
                    <a:pt x="11968" y="5817"/>
                  </a:lnTo>
                  <a:lnTo>
                    <a:pt x="11976" y="5961"/>
                  </a:lnTo>
                  <a:lnTo>
                    <a:pt x="11985" y="6108"/>
                  </a:lnTo>
                  <a:lnTo>
                    <a:pt x="11985" y="6256"/>
                  </a:lnTo>
                  <a:lnTo>
                    <a:pt x="11985" y="6403"/>
                  </a:lnTo>
                  <a:lnTo>
                    <a:pt x="11976" y="6550"/>
                  </a:lnTo>
                  <a:lnTo>
                    <a:pt x="11968" y="6694"/>
                  </a:lnTo>
                  <a:lnTo>
                    <a:pt x="11956" y="6842"/>
                  </a:lnTo>
                  <a:lnTo>
                    <a:pt x="11940" y="6986"/>
                  </a:lnTo>
                  <a:lnTo>
                    <a:pt x="11919" y="7125"/>
                  </a:lnTo>
                  <a:lnTo>
                    <a:pt x="11895" y="7269"/>
                  </a:lnTo>
                  <a:lnTo>
                    <a:pt x="11870" y="7408"/>
                  </a:lnTo>
                  <a:lnTo>
                    <a:pt x="11837" y="7548"/>
                  </a:lnTo>
                  <a:lnTo>
                    <a:pt x="11804" y="7688"/>
                  </a:lnTo>
                  <a:lnTo>
                    <a:pt x="11767" y="7823"/>
                  </a:lnTo>
                  <a:lnTo>
                    <a:pt x="11726" y="7958"/>
                  </a:lnTo>
                  <a:lnTo>
                    <a:pt x="11685" y="8094"/>
                  </a:lnTo>
                  <a:lnTo>
                    <a:pt x="11636" y="8226"/>
                  </a:lnTo>
                  <a:lnTo>
                    <a:pt x="11587" y="8357"/>
                  </a:lnTo>
                  <a:lnTo>
                    <a:pt x="11533" y="8484"/>
                  </a:lnTo>
                  <a:lnTo>
                    <a:pt x="11480" y="8611"/>
                  </a:lnTo>
                  <a:lnTo>
                    <a:pt x="11419" y="8738"/>
                  </a:lnTo>
                  <a:lnTo>
                    <a:pt x="11357" y="8862"/>
                  </a:lnTo>
                  <a:lnTo>
                    <a:pt x="11291" y="8985"/>
                  </a:lnTo>
                  <a:lnTo>
                    <a:pt x="11225" y="9108"/>
                  </a:lnTo>
                  <a:lnTo>
                    <a:pt x="11156" y="9227"/>
                  </a:lnTo>
                  <a:lnTo>
                    <a:pt x="11082" y="9342"/>
                  </a:lnTo>
                  <a:lnTo>
                    <a:pt x="11004" y="9457"/>
                  </a:lnTo>
                  <a:lnTo>
                    <a:pt x="10926" y="9572"/>
                  </a:lnTo>
                  <a:lnTo>
                    <a:pt x="10844" y="9683"/>
                  </a:lnTo>
                  <a:lnTo>
                    <a:pt x="10762" y="9794"/>
                  </a:lnTo>
                  <a:lnTo>
                    <a:pt x="10675" y="9900"/>
                  </a:lnTo>
                  <a:lnTo>
                    <a:pt x="10585" y="10007"/>
                  </a:lnTo>
                  <a:lnTo>
                    <a:pt x="10495" y="10110"/>
                  </a:lnTo>
                  <a:lnTo>
                    <a:pt x="10400" y="10208"/>
                  </a:lnTo>
                  <a:lnTo>
                    <a:pt x="10306" y="10306"/>
                  </a:lnTo>
                  <a:lnTo>
                    <a:pt x="10207" y="10405"/>
                  </a:lnTo>
                  <a:lnTo>
                    <a:pt x="10105" y="10495"/>
                  </a:lnTo>
                  <a:lnTo>
                    <a:pt x="10002" y="10590"/>
                  </a:lnTo>
                  <a:lnTo>
                    <a:pt x="9896" y="10676"/>
                  </a:lnTo>
                  <a:lnTo>
                    <a:pt x="9789" y="10762"/>
                  </a:lnTo>
                  <a:lnTo>
                    <a:pt x="9682" y="10848"/>
                  </a:lnTo>
                  <a:lnTo>
                    <a:pt x="9571" y="10930"/>
                  </a:lnTo>
                  <a:lnTo>
                    <a:pt x="9456" y="11009"/>
                  </a:lnTo>
                  <a:lnTo>
                    <a:pt x="9341" y="11083"/>
                  </a:lnTo>
                  <a:lnTo>
                    <a:pt x="9222" y="11157"/>
                  </a:lnTo>
                  <a:lnTo>
                    <a:pt x="9104" y="11226"/>
                  </a:lnTo>
                  <a:lnTo>
                    <a:pt x="8985" y="11296"/>
                  </a:lnTo>
                  <a:lnTo>
                    <a:pt x="8861" y="11362"/>
                  </a:lnTo>
                  <a:lnTo>
                    <a:pt x="8734" y="11423"/>
                  </a:lnTo>
                  <a:lnTo>
                    <a:pt x="8611" y="11481"/>
                  </a:lnTo>
                  <a:lnTo>
                    <a:pt x="8484" y="11538"/>
                  </a:lnTo>
                  <a:lnTo>
                    <a:pt x="8352" y="11592"/>
                  </a:lnTo>
                  <a:lnTo>
                    <a:pt x="8221" y="11641"/>
                  </a:lnTo>
                  <a:lnTo>
                    <a:pt x="8090" y="11686"/>
                  </a:lnTo>
                  <a:lnTo>
                    <a:pt x="7954" y="11731"/>
                  </a:lnTo>
                  <a:lnTo>
                    <a:pt x="7819" y="11772"/>
                  </a:lnTo>
                  <a:lnTo>
                    <a:pt x="7684" y="11809"/>
                  </a:lnTo>
                  <a:lnTo>
                    <a:pt x="7548" y="11842"/>
                  </a:lnTo>
                  <a:lnTo>
                    <a:pt x="7409" y="11871"/>
                  </a:lnTo>
                  <a:lnTo>
                    <a:pt x="7265" y="11899"/>
                  </a:lnTo>
                  <a:lnTo>
                    <a:pt x="7125" y="11924"/>
                  </a:lnTo>
                  <a:lnTo>
                    <a:pt x="6981" y="11945"/>
                  </a:lnTo>
                  <a:lnTo>
                    <a:pt x="6838" y="11961"/>
                  </a:lnTo>
                  <a:lnTo>
                    <a:pt x="6694" y="11973"/>
                  </a:lnTo>
                  <a:lnTo>
                    <a:pt x="6546" y="11981"/>
                  </a:lnTo>
                  <a:lnTo>
                    <a:pt x="6399" y="11986"/>
                  </a:lnTo>
                  <a:lnTo>
                    <a:pt x="6251" y="11990"/>
                  </a:lnTo>
                  <a:lnTo>
                    <a:pt x="6103" y="11986"/>
                  </a:lnTo>
                  <a:lnTo>
                    <a:pt x="5960" y="11981"/>
                  </a:lnTo>
                  <a:lnTo>
                    <a:pt x="5812" y="11973"/>
                  </a:lnTo>
                  <a:lnTo>
                    <a:pt x="5668" y="11961"/>
                  </a:lnTo>
                  <a:lnTo>
                    <a:pt x="5524" y="11945"/>
                  </a:lnTo>
                  <a:lnTo>
                    <a:pt x="5381" y="11924"/>
                  </a:lnTo>
                  <a:lnTo>
                    <a:pt x="5241" y="11899"/>
                  </a:lnTo>
                  <a:lnTo>
                    <a:pt x="5098" y="11871"/>
                  </a:lnTo>
                  <a:lnTo>
                    <a:pt x="4958" y="11842"/>
                  </a:lnTo>
                  <a:lnTo>
                    <a:pt x="4823" y="11809"/>
                  </a:lnTo>
                  <a:lnTo>
                    <a:pt x="4687" y="11772"/>
                  </a:lnTo>
                  <a:lnTo>
                    <a:pt x="4552" y="11731"/>
                  </a:lnTo>
                  <a:lnTo>
                    <a:pt x="4416" y="11686"/>
                  </a:lnTo>
                  <a:lnTo>
                    <a:pt x="4285" y="11641"/>
                  </a:lnTo>
                  <a:lnTo>
                    <a:pt x="4154" y="11592"/>
                  </a:lnTo>
                  <a:lnTo>
                    <a:pt x="4022" y="11538"/>
                  </a:lnTo>
                  <a:lnTo>
                    <a:pt x="3895" y="11481"/>
                  </a:lnTo>
                  <a:lnTo>
                    <a:pt x="3768" y="11423"/>
                  </a:lnTo>
                  <a:lnTo>
                    <a:pt x="3645" y="11362"/>
                  </a:lnTo>
                  <a:lnTo>
                    <a:pt x="3521" y="11296"/>
                  </a:lnTo>
                  <a:lnTo>
                    <a:pt x="3403" y="11226"/>
                  </a:lnTo>
                  <a:lnTo>
                    <a:pt x="3284" y="11157"/>
                  </a:lnTo>
                  <a:lnTo>
                    <a:pt x="3164" y="11083"/>
                  </a:lnTo>
                  <a:lnTo>
                    <a:pt x="3050" y="11009"/>
                  </a:lnTo>
                  <a:lnTo>
                    <a:pt x="2935" y="10930"/>
                  </a:lnTo>
                  <a:lnTo>
                    <a:pt x="2824" y="10848"/>
                  </a:lnTo>
                  <a:lnTo>
                    <a:pt x="2717" y="10762"/>
                  </a:lnTo>
                  <a:lnTo>
                    <a:pt x="2610" y="10676"/>
                  </a:lnTo>
                  <a:lnTo>
                    <a:pt x="2504" y="10590"/>
                  </a:lnTo>
                  <a:lnTo>
                    <a:pt x="2401" y="10495"/>
                  </a:lnTo>
                  <a:lnTo>
                    <a:pt x="2299" y="10405"/>
                  </a:lnTo>
                  <a:lnTo>
                    <a:pt x="2200" y="10306"/>
                  </a:lnTo>
                  <a:lnTo>
                    <a:pt x="2105" y="10208"/>
                  </a:lnTo>
                  <a:lnTo>
                    <a:pt x="2011" y="10110"/>
                  </a:lnTo>
                  <a:lnTo>
                    <a:pt x="1921" y="10007"/>
                  </a:lnTo>
                  <a:lnTo>
                    <a:pt x="1830" y="9900"/>
                  </a:lnTo>
                  <a:lnTo>
                    <a:pt x="1744" y="9794"/>
                  </a:lnTo>
                  <a:lnTo>
                    <a:pt x="1662" y="9683"/>
                  </a:lnTo>
                  <a:lnTo>
                    <a:pt x="1580" y="9572"/>
                  </a:lnTo>
                  <a:lnTo>
                    <a:pt x="1502" y="9457"/>
                  </a:lnTo>
                  <a:lnTo>
                    <a:pt x="1424" y="9342"/>
                  </a:lnTo>
                  <a:lnTo>
                    <a:pt x="1350" y="9227"/>
                  </a:lnTo>
                  <a:lnTo>
                    <a:pt x="1280" y="9108"/>
                  </a:lnTo>
                  <a:lnTo>
                    <a:pt x="1215" y="8985"/>
                  </a:lnTo>
                  <a:lnTo>
                    <a:pt x="1149" y="8862"/>
                  </a:lnTo>
                  <a:lnTo>
                    <a:pt x="1088" y="8738"/>
                  </a:lnTo>
                  <a:lnTo>
                    <a:pt x="1026" y="8611"/>
                  </a:lnTo>
                  <a:lnTo>
                    <a:pt x="973" y="8484"/>
                  </a:lnTo>
                  <a:lnTo>
                    <a:pt x="919" y="8357"/>
                  </a:lnTo>
                  <a:lnTo>
                    <a:pt x="870" y="8226"/>
                  </a:lnTo>
                  <a:lnTo>
                    <a:pt x="821" y="8094"/>
                  </a:lnTo>
                  <a:lnTo>
                    <a:pt x="780" y="7958"/>
                  </a:lnTo>
                  <a:lnTo>
                    <a:pt x="739" y="7823"/>
                  </a:lnTo>
                  <a:lnTo>
                    <a:pt x="702" y="7688"/>
                  </a:lnTo>
                  <a:lnTo>
                    <a:pt x="669" y="7548"/>
                  </a:lnTo>
                  <a:lnTo>
                    <a:pt x="636" y="7408"/>
                  </a:lnTo>
                  <a:lnTo>
                    <a:pt x="612" y="7269"/>
                  </a:lnTo>
                  <a:lnTo>
                    <a:pt x="587" y="7125"/>
                  </a:lnTo>
                  <a:lnTo>
                    <a:pt x="567" y="6986"/>
                  </a:lnTo>
                  <a:lnTo>
                    <a:pt x="550" y="6842"/>
                  </a:lnTo>
                  <a:lnTo>
                    <a:pt x="538" y="6694"/>
                  </a:lnTo>
                  <a:lnTo>
                    <a:pt x="529" y="6550"/>
                  </a:lnTo>
                  <a:lnTo>
                    <a:pt x="521" y="6403"/>
                  </a:lnTo>
                  <a:lnTo>
                    <a:pt x="521" y="6256"/>
                  </a:lnTo>
                  <a:lnTo>
                    <a:pt x="521" y="6108"/>
                  </a:lnTo>
                  <a:lnTo>
                    <a:pt x="529" y="5961"/>
                  </a:lnTo>
                  <a:lnTo>
                    <a:pt x="538" y="5817"/>
                  </a:lnTo>
                  <a:lnTo>
                    <a:pt x="550" y="5669"/>
                  </a:lnTo>
                  <a:lnTo>
                    <a:pt x="567" y="5525"/>
                  </a:lnTo>
                  <a:lnTo>
                    <a:pt x="587" y="5386"/>
                  </a:lnTo>
                  <a:lnTo>
                    <a:pt x="612" y="5242"/>
                  </a:lnTo>
                  <a:lnTo>
                    <a:pt x="636" y="5103"/>
                  </a:lnTo>
                  <a:lnTo>
                    <a:pt x="669" y="4963"/>
                  </a:lnTo>
                  <a:lnTo>
                    <a:pt x="702" y="4823"/>
                  </a:lnTo>
                  <a:lnTo>
                    <a:pt x="739" y="4688"/>
                  </a:lnTo>
                  <a:lnTo>
                    <a:pt x="780" y="4553"/>
                  </a:lnTo>
                  <a:lnTo>
                    <a:pt x="821" y="4417"/>
                  </a:lnTo>
                  <a:lnTo>
                    <a:pt x="870" y="4285"/>
                  </a:lnTo>
                  <a:lnTo>
                    <a:pt x="919" y="4154"/>
                  </a:lnTo>
                  <a:lnTo>
                    <a:pt x="973" y="4027"/>
                  </a:lnTo>
                  <a:lnTo>
                    <a:pt x="1026" y="3900"/>
                  </a:lnTo>
                  <a:lnTo>
                    <a:pt x="1088" y="3773"/>
                  </a:lnTo>
                  <a:lnTo>
                    <a:pt x="1149" y="3649"/>
                  </a:lnTo>
                  <a:lnTo>
                    <a:pt x="1215" y="3526"/>
                  </a:lnTo>
                  <a:lnTo>
                    <a:pt x="1280" y="3403"/>
                  </a:lnTo>
                  <a:lnTo>
                    <a:pt x="1350" y="3284"/>
                  </a:lnTo>
                  <a:lnTo>
                    <a:pt x="1424" y="3169"/>
                  </a:lnTo>
                  <a:lnTo>
                    <a:pt x="1502" y="3054"/>
                  </a:lnTo>
                  <a:lnTo>
                    <a:pt x="1580" y="2939"/>
                  </a:lnTo>
                  <a:lnTo>
                    <a:pt x="1662" y="2828"/>
                  </a:lnTo>
                  <a:lnTo>
                    <a:pt x="1744" y="2717"/>
                  </a:lnTo>
                  <a:lnTo>
                    <a:pt x="1830" y="2611"/>
                  </a:lnTo>
                  <a:lnTo>
                    <a:pt x="1921" y="2504"/>
                  </a:lnTo>
                  <a:lnTo>
                    <a:pt x="2011" y="2401"/>
                  </a:lnTo>
                  <a:lnTo>
                    <a:pt x="2105" y="2303"/>
                  </a:lnTo>
                  <a:lnTo>
                    <a:pt x="2200" y="2205"/>
                  </a:lnTo>
                  <a:lnTo>
                    <a:pt x="2299" y="2106"/>
                  </a:lnTo>
                  <a:lnTo>
                    <a:pt x="2401" y="2016"/>
                  </a:lnTo>
                  <a:lnTo>
                    <a:pt x="2504" y="1921"/>
                  </a:lnTo>
                  <a:lnTo>
                    <a:pt x="2610" y="1835"/>
                  </a:lnTo>
                  <a:lnTo>
                    <a:pt x="2717" y="1749"/>
                  </a:lnTo>
                  <a:lnTo>
                    <a:pt x="2824" y="1663"/>
                  </a:lnTo>
                  <a:lnTo>
                    <a:pt x="2935" y="1581"/>
                  </a:lnTo>
                  <a:lnTo>
                    <a:pt x="3050" y="1502"/>
                  </a:lnTo>
                  <a:lnTo>
                    <a:pt x="3164" y="1428"/>
                  </a:lnTo>
                  <a:lnTo>
                    <a:pt x="3284" y="1354"/>
                  </a:lnTo>
                  <a:lnTo>
                    <a:pt x="3403" y="1285"/>
                  </a:lnTo>
                  <a:lnTo>
                    <a:pt x="3521" y="1215"/>
                  </a:lnTo>
                  <a:lnTo>
                    <a:pt x="3645" y="1149"/>
                  </a:lnTo>
                  <a:lnTo>
                    <a:pt x="3768" y="1088"/>
                  </a:lnTo>
                  <a:lnTo>
                    <a:pt x="3895" y="1030"/>
                  </a:lnTo>
                  <a:lnTo>
                    <a:pt x="4022" y="973"/>
                  </a:lnTo>
                  <a:lnTo>
                    <a:pt x="4154" y="919"/>
                  </a:lnTo>
                  <a:lnTo>
                    <a:pt x="4285" y="870"/>
                  </a:lnTo>
                  <a:lnTo>
                    <a:pt x="4416" y="825"/>
                  </a:lnTo>
                  <a:lnTo>
                    <a:pt x="4552" y="780"/>
                  </a:lnTo>
                  <a:lnTo>
                    <a:pt x="4687" y="739"/>
                  </a:lnTo>
                  <a:lnTo>
                    <a:pt x="4823" y="702"/>
                  </a:lnTo>
                  <a:lnTo>
                    <a:pt x="4958" y="669"/>
                  </a:lnTo>
                  <a:lnTo>
                    <a:pt x="5098" y="640"/>
                  </a:lnTo>
                  <a:lnTo>
                    <a:pt x="5241" y="612"/>
                  </a:lnTo>
                  <a:lnTo>
                    <a:pt x="5381" y="587"/>
                  </a:lnTo>
                  <a:lnTo>
                    <a:pt x="5524" y="566"/>
                  </a:lnTo>
                  <a:lnTo>
                    <a:pt x="5668" y="550"/>
                  </a:lnTo>
                  <a:lnTo>
                    <a:pt x="5812" y="538"/>
                  </a:lnTo>
                  <a:lnTo>
                    <a:pt x="5960" y="530"/>
                  </a:lnTo>
                  <a:lnTo>
                    <a:pt x="6103" y="525"/>
                  </a:lnTo>
                  <a:close/>
                  <a:moveTo>
                    <a:pt x="6251" y="0"/>
                  </a:moveTo>
                  <a:lnTo>
                    <a:pt x="6091" y="4"/>
                  </a:lnTo>
                  <a:lnTo>
                    <a:pt x="5931" y="8"/>
                  </a:lnTo>
                  <a:lnTo>
                    <a:pt x="5771" y="20"/>
                  </a:lnTo>
                  <a:lnTo>
                    <a:pt x="5615" y="33"/>
                  </a:lnTo>
                  <a:lnTo>
                    <a:pt x="5455" y="54"/>
                  </a:lnTo>
                  <a:lnTo>
                    <a:pt x="5299" y="74"/>
                  </a:lnTo>
                  <a:lnTo>
                    <a:pt x="5147" y="99"/>
                  </a:lnTo>
                  <a:lnTo>
                    <a:pt x="4991" y="127"/>
                  </a:lnTo>
                  <a:lnTo>
                    <a:pt x="4839" y="160"/>
                  </a:lnTo>
                  <a:lnTo>
                    <a:pt x="4691" y="197"/>
                  </a:lnTo>
                  <a:lnTo>
                    <a:pt x="4539" y="238"/>
                  </a:lnTo>
                  <a:lnTo>
                    <a:pt x="4391" y="283"/>
                  </a:lnTo>
                  <a:lnTo>
                    <a:pt x="4248" y="329"/>
                  </a:lnTo>
                  <a:lnTo>
                    <a:pt x="4104" y="382"/>
                  </a:lnTo>
                  <a:lnTo>
                    <a:pt x="3961" y="435"/>
                  </a:lnTo>
                  <a:lnTo>
                    <a:pt x="3817" y="493"/>
                  </a:lnTo>
                  <a:lnTo>
                    <a:pt x="3678" y="554"/>
                  </a:lnTo>
                  <a:lnTo>
                    <a:pt x="3542" y="620"/>
                  </a:lnTo>
                  <a:lnTo>
                    <a:pt x="3406" y="685"/>
                  </a:lnTo>
                  <a:lnTo>
                    <a:pt x="3271" y="755"/>
                  </a:lnTo>
                  <a:lnTo>
                    <a:pt x="3140" y="829"/>
                  </a:lnTo>
                  <a:lnTo>
                    <a:pt x="3009" y="907"/>
                  </a:lnTo>
                  <a:lnTo>
                    <a:pt x="2881" y="985"/>
                  </a:lnTo>
                  <a:lnTo>
                    <a:pt x="2758" y="1067"/>
                  </a:lnTo>
                  <a:lnTo>
                    <a:pt x="2631" y="1153"/>
                  </a:lnTo>
                  <a:lnTo>
                    <a:pt x="2512" y="1244"/>
                  </a:lnTo>
                  <a:lnTo>
                    <a:pt x="2393" y="1334"/>
                  </a:lnTo>
                  <a:lnTo>
                    <a:pt x="2274" y="1428"/>
                  </a:lnTo>
                  <a:lnTo>
                    <a:pt x="2159" y="1527"/>
                  </a:lnTo>
                  <a:lnTo>
                    <a:pt x="2048" y="1626"/>
                  </a:lnTo>
                  <a:lnTo>
                    <a:pt x="1937" y="1728"/>
                  </a:lnTo>
                  <a:lnTo>
                    <a:pt x="1830" y="1835"/>
                  </a:lnTo>
                  <a:lnTo>
                    <a:pt x="1724" y="1942"/>
                  </a:lnTo>
                  <a:lnTo>
                    <a:pt x="1625" y="2048"/>
                  </a:lnTo>
                  <a:lnTo>
                    <a:pt x="1523" y="2163"/>
                  </a:lnTo>
                  <a:lnTo>
                    <a:pt x="1428" y="2278"/>
                  </a:lnTo>
                  <a:lnTo>
                    <a:pt x="1334" y="2393"/>
                  </a:lnTo>
                  <a:lnTo>
                    <a:pt x="1239" y="2512"/>
                  </a:lnTo>
                  <a:lnTo>
                    <a:pt x="1153" y="2635"/>
                  </a:lnTo>
                  <a:lnTo>
                    <a:pt x="1067" y="2759"/>
                  </a:lnTo>
                  <a:lnTo>
                    <a:pt x="985" y="2886"/>
                  </a:lnTo>
                  <a:lnTo>
                    <a:pt x="903" y="3013"/>
                  </a:lnTo>
                  <a:lnTo>
                    <a:pt x="829" y="3145"/>
                  </a:lnTo>
                  <a:lnTo>
                    <a:pt x="755" y="3276"/>
                  </a:lnTo>
                  <a:lnTo>
                    <a:pt x="681" y="3407"/>
                  </a:lnTo>
                  <a:lnTo>
                    <a:pt x="615" y="3543"/>
                  </a:lnTo>
                  <a:lnTo>
                    <a:pt x="550" y="3682"/>
                  </a:lnTo>
                  <a:lnTo>
                    <a:pt x="488" y="3822"/>
                  </a:lnTo>
                  <a:lnTo>
                    <a:pt x="431" y="3961"/>
                  </a:lnTo>
                  <a:lnTo>
                    <a:pt x="378" y="4105"/>
                  </a:lnTo>
                  <a:lnTo>
                    <a:pt x="328" y="4249"/>
                  </a:lnTo>
                  <a:lnTo>
                    <a:pt x="279" y="4397"/>
                  </a:lnTo>
                  <a:lnTo>
                    <a:pt x="238" y="4544"/>
                  </a:lnTo>
                  <a:lnTo>
                    <a:pt x="197" y="4692"/>
                  </a:lnTo>
                  <a:lnTo>
                    <a:pt x="160" y="4844"/>
                  </a:lnTo>
                  <a:lnTo>
                    <a:pt x="127" y="4996"/>
                  </a:lnTo>
                  <a:lnTo>
                    <a:pt x="99" y="5148"/>
                  </a:lnTo>
                  <a:lnTo>
                    <a:pt x="70" y="5304"/>
                  </a:lnTo>
                  <a:lnTo>
                    <a:pt x="49" y="5459"/>
                  </a:lnTo>
                  <a:lnTo>
                    <a:pt x="33" y="5616"/>
                  </a:lnTo>
                  <a:lnTo>
                    <a:pt x="17" y="5776"/>
                  </a:lnTo>
                  <a:lnTo>
                    <a:pt x="8" y="5936"/>
                  </a:lnTo>
                  <a:lnTo>
                    <a:pt x="0" y="6096"/>
                  </a:lnTo>
                  <a:lnTo>
                    <a:pt x="0" y="6256"/>
                  </a:lnTo>
                  <a:lnTo>
                    <a:pt x="0" y="6415"/>
                  </a:lnTo>
                  <a:lnTo>
                    <a:pt x="8" y="6575"/>
                  </a:lnTo>
                  <a:lnTo>
                    <a:pt x="17" y="6735"/>
                  </a:lnTo>
                  <a:lnTo>
                    <a:pt x="33" y="6895"/>
                  </a:lnTo>
                  <a:lnTo>
                    <a:pt x="49" y="7052"/>
                  </a:lnTo>
                  <a:lnTo>
                    <a:pt x="70" y="7207"/>
                  </a:lnTo>
                  <a:lnTo>
                    <a:pt x="99" y="7363"/>
                  </a:lnTo>
                  <a:lnTo>
                    <a:pt x="127" y="7515"/>
                  </a:lnTo>
                  <a:lnTo>
                    <a:pt x="160" y="7667"/>
                  </a:lnTo>
                  <a:lnTo>
                    <a:pt x="197" y="7819"/>
                  </a:lnTo>
                  <a:lnTo>
                    <a:pt x="238" y="7967"/>
                  </a:lnTo>
                  <a:lnTo>
                    <a:pt x="279" y="8114"/>
                  </a:lnTo>
                  <a:lnTo>
                    <a:pt x="328" y="8262"/>
                  </a:lnTo>
                  <a:lnTo>
                    <a:pt x="378" y="8406"/>
                  </a:lnTo>
                  <a:lnTo>
                    <a:pt x="431" y="8550"/>
                  </a:lnTo>
                  <a:lnTo>
                    <a:pt x="488" y="8689"/>
                  </a:lnTo>
                  <a:lnTo>
                    <a:pt x="550" y="8829"/>
                  </a:lnTo>
                  <a:lnTo>
                    <a:pt x="615" y="8968"/>
                  </a:lnTo>
                  <a:lnTo>
                    <a:pt x="681" y="9104"/>
                  </a:lnTo>
                  <a:lnTo>
                    <a:pt x="755" y="9235"/>
                  </a:lnTo>
                  <a:lnTo>
                    <a:pt x="829" y="9366"/>
                  </a:lnTo>
                  <a:lnTo>
                    <a:pt x="903" y="9498"/>
                  </a:lnTo>
                  <a:lnTo>
                    <a:pt x="985" y="9625"/>
                  </a:lnTo>
                  <a:lnTo>
                    <a:pt x="1067" y="9752"/>
                  </a:lnTo>
                  <a:lnTo>
                    <a:pt x="1153" y="9876"/>
                  </a:lnTo>
                  <a:lnTo>
                    <a:pt x="1239" y="9999"/>
                  </a:lnTo>
                  <a:lnTo>
                    <a:pt x="1334" y="10118"/>
                  </a:lnTo>
                  <a:lnTo>
                    <a:pt x="1428" y="10233"/>
                  </a:lnTo>
                  <a:lnTo>
                    <a:pt x="1523" y="10348"/>
                  </a:lnTo>
                  <a:lnTo>
                    <a:pt x="1625" y="10463"/>
                  </a:lnTo>
                  <a:lnTo>
                    <a:pt x="1724" y="10569"/>
                  </a:lnTo>
                  <a:lnTo>
                    <a:pt x="1830" y="10676"/>
                  </a:lnTo>
                  <a:lnTo>
                    <a:pt x="1937" y="10783"/>
                  </a:lnTo>
                  <a:lnTo>
                    <a:pt x="2048" y="10885"/>
                  </a:lnTo>
                  <a:lnTo>
                    <a:pt x="2159" y="10984"/>
                  </a:lnTo>
                  <a:lnTo>
                    <a:pt x="2274" y="11083"/>
                  </a:lnTo>
                  <a:lnTo>
                    <a:pt x="2393" y="11177"/>
                  </a:lnTo>
                  <a:lnTo>
                    <a:pt x="2512" y="11267"/>
                  </a:lnTo>
                  <a:lnTo>
                    <a:pt x="2631" y="11358"/>
                  </a:lnTo>
                  <a:lnTo>
                    <a:pt x="2758" y="11444"/>
                  </a:lnTo>
                  <a:lnTo>
                    <a:pt x="2881" y="11526"/>
                  </a:lnTo>
                  <a:lnTo>
                    <a:pt x="3009" y="11604"/>
                  </a:lnTo>
                  <a:lnTo>
                    <a:pt x="3140" y="11682"/>
                  </a:lnTo>
                  <a:lnTo>
                    <a:pt x="3271" y="11756"/>
                  </a:lnTo>
                  <a:lnTo>
                    <a:pt x="3406" y="11826"/>
                  </a:lnTo>
                  <a:lnTo>
                    <a:pt x="3542" y="11891"/>
                  </a:lnTo>
                  <a:lnTo>
                    <a:pt x="3678" y="11957"/>
                  </a:lnTo>
                  <a:lnTo>
                    <a:pt x="3817" y="12018"/>
                  </a:lnTo>
                  <a:lnTo>
                    <a:pt x="3961" y="12076"/>
                  </a:lnTo>
                  <a:lnTo>
                    <a:pt x="4104" y="12129"/>
                  </a:lnTo>
                  <a:lnTo>
                    <a:pt x="4248" y="12182"/>
                  </a:lnTo>
                  <a:lnTo>
                    <a:pt x="4391" y="12228"/>
                  </a:lnTo>
                  <a:lnTo>
                    <a:pt x="4539" y="12273"/>
                  </a:lnTo>
                  <a:lnTo>
                    <a:pt x="4691" y="12314"/>
                  </a:lnTo>
                  <a:lnTo>
                    <a:pt x="4839" y="12351"/>
                  </a:lnTo>
                  <a:lnTo>
                    <a:pt x="4991" y="12384"/>
                  </a:lnTo>
                  <a:lnTo>
                    <a:pt x="5147" y="12412"/>
                  </a:lnTo>
                  <a:lnTo>
                    <a:pt x="5299" y="12437"/>
                  </a:lnTo>
                  <a:lnTo>
                    <a:pt x="5455" y="12457"/>
                  </a:lnTo>
                  <a:lnTo>
                    <a:pt x="5615" y="12478"/>
                  </a:lnTo>
                  <a:lnTo>
                    <a:pt x="5771" y="12491"/>
                  </a:lnTo>
                  <a:lnTo>
                    <a:pt x="5931" y="12503"/>
                  </a:lnTo>
                  <a:lnTo>
                    <a:pt x="6091" y="12507"/>
                  </a:lnTo>
                  <a:lnTo>
                    <a:pt x="6251" y="12511"/>
                  </a:lnTo>
                  <a:lnTo>
                    <a:pt x="6415" y="12507"/>
                  </a:lnTo>
                  <a:lnTo>
                    <a:pt x="6575" y="12503"/>
                  </a:lnTo>
                  <a:lnTo>
                    <a:pt x="6735" y="12491"/>
                  </a:lnTo>
                  <a:lnTo>
                    <a:pt x="6891" y="12478"/>
                  </a:lnTo>
                  <a:lnTo>
                    <a:pt x="7051" y="12457"/>
                  </a:lnTo>
                  <a:lnTo>
                    <a:pt x="7207" y="12437"/>
                  </a:lnTo>
                  <a:lnTo>
                    <a:pt x="7359" y="12412"/>
                  </a:lnTo>
                  <a:lnTo>
                    <a:pt x="7515" y="12384"/>
                  </a:lnTo>
                  <a:lnTo>
                    <a:pt x="7667" y="12351"/>
                  </a:lnTo>
                  <a:lnTo>
                    <a:pt x="7815" y="12314"/>
                  </a:lnTo>
                  <a:lnTo>
                    <a:pt x="7966" y="12273"/>
                  </a:lnTo>
                  <a:lnTo>
                    <a:pt x="8114" y="12228"/>
                  </a:lnTo>
                  <a:lnTo>
                    <a:pt x="8258" y="12182"/>
                  </a:lnTo>
                  <a:lnTo>
                    <a:pt x="8402" y="12129"/>
                  </a:lnTo>
                  <a:lnTo>
                    <a:pt x="8545" y="12076"/>
                  </a:lnTo>
                  <a:lnTo>
                    <a:pt x="8689" y="12018"/>
                  </a:lnTo>
                  <a:lnTo>
                    <a:pt x="8829" y="11957"/>
                  </a:lnTo>
                  <a:lnTo>
                    <a:pt x="8964" y="11891"/>
                  </a:lnTo>
                  <a:lnTo>
                    <a:pt x="9099" y="11826"/>
                  </a:lnTo>
                  <a:lnTo>
                    <a:pt x="9235" y="11756"/>
                  </a:lnTo>
                  <a:lnTo>
                    <a:pt x="9366" y="11682"/>
                  </a:lnTo>
                  <a:lnTo>
                    <a:pt x="9497" y="11604"/>
                  </a:lnTo>
                  <a:lnTo>
                    <a:pt x="9625" y="11526"/>
                  </a:lnTo>
                  <a:lnTo>
                    <a:pt x="9748" y="11444"/>
                  </a:lnTo>
                  <a:lnTo>
                    <a:pt x="9875" y="11358"/>
                  </a:lnTo>
                  <a:lnTo>
                    <a:pt x="9994" y="11267"/>
                  </a:lnTo>
                  <a:lnTo>
                    <a:pt x="10113" y="11177"/>
                  </a:lnTo>
                  <a:lnTo>
                    <a:pt x="10232" y="11083"/>
                  </a:lnTo>
                  <a:lnTo>
                    <a:pt x="10347" y="10984"/>
                  </a:lnTo>
                  <a:lnTo>
                    <a:pt x="10458" y="10885"/>
                  </a:lnTo>
                  <a:lnTo>
                    <a:pt x="10569" y="10783"/>
                  </a:lnTo>
                  <a:lnTo>
                    <a:pt x="10675" y="10676"/>
                  </a:lnTo>
                  <a:lnTo>
                    <a:pt x="10778" y="10569"/>
                  </a:lnTo>
                  <a:lnTo>
                    <a:pt x="10881" y="10463"/>
                  </a:lnTo>
                  <a:lnTo>
                    <a:pt x="10984" y="10348"/>
                  </a:lnTo>
                  <a:lnTo>
                    <a:pt x="11077" y="10233"/>
                  </a:lnTo>
                  <a:lnTo>
                    <a:pt x="11172" y="10118"/>
                  </a:lnTo>
                  <a:lnTo>
                    <a:pt x="11262" y="9999"/>
                  </a:lnTo>
                  <a:lnTo>
                    <a:pt x="11352" y="9876"/>
                  </a:lnTo>
                  <a:lnTo>
                    <a:pt x="11439" y="9752"/>
                  </a:lnTo>
                  <a:lnTo>
                    <a:pt x="11521" y="9625"/>
                  </a:lnTo>
                  <a:lnTo>
                    <a:pt x="11603" y="9498"/>
                  </a:lnTo>
                  <a:lnTo>
                    <a:pt x="11677" y="9366"/>
                  </a:lnTo>
                  <a:lnTo>
                    <a:pt x="11751" y="9235"/>
                  </a:lnTo>
                  <a:lnTo>
                    <a:pt x="11825" y="9104"/>
                  </a:lnTo>
                  <a:lnTo>
                    <a:pt x="11890" y="8968"/>
                  </a:lnTo>
                  <a:lnTo>
                    <a:pt x="11956" y="8829"/>
                  </a:lnTo>
                  <a:lnTo>
                    <a:pt x="12014" y="8689"/>
                  </a:lnTo>
                  <a:lnTo>
                    <a:pt x="12075" y="8550"/>
                  </a:lnTo>
                  <a:lnTo>
                    <a:pt x="12128" y="8406"/>
                  </a:lnTo>
                  <a:lnTo>
                    <a:pt x="12177" y="8262"/>
                  </a:lnTo>
                  <a:lnTo>
                    <a:pt x="12227" y="8114"/>
                  </a:lnTo>
                  <a:lnTo>
                    <a:pt x="12268" y="7967"/>
                  </a:lnTo>
                  <a:lnTo>
                    <a:pt x="12309" y="7819"/>
                  </a:lnTo>
                  <a:lnTo>
                    <a:pt x="12346" y="7667"/>
                  </a:lnTo>
                  <a:lnTo>
                    <a:pt x="12379" y="7515"/>
                  </a:lnTo>
                  <a:lnTo>
                    <a:pt x="12407" y="7363"/>
                  </a:lnTo>
                  <a:lnTo>
                    <a:pt x="12436" y="7207"/>
                  </a:lnTo>
                  <a:lnTo>
                    <a:pt x="12457" y="7052"/>
                  </a:lnTo>
                  <a:lnTo>
                    <a:pt x="12473" y="6895"/>
                  </a:lnTo>
                  <a:lnTo>
                    <a:pt x="12490" y="6735"/>
                  </a:lnTo>
                  <a:lnTo>
                    <a:pt x="12498" y="6575"/>
                  </a:lnTo>
                  <a:lnTo>
                    <a:pt x="12506" y="6415"/>
                  </a:lnTo>
                  <a:lnTo>
                    <a:pt x="12506" y="6256"/>
                  </a:lnTo>
                  <a:lnTo>
                    <a:pt x="12506" y="6096"/>
                  </a:lnTo>
                  <a:lnTo>
                    <a:pt x="12498" y="5936"/>
                  </a:lnTo>
                  <a:lnTo>
                    <a:pt x="12490" y="5776"/>
                  </a:lnTo>
                  <a:lnTo>
                    <a:pt x="12473" y="5616"/>
                  </a:lnTo>
                  <a:lnTo>
                    <a:pt x="12457" y="5459"/>
                  </a:lnTo>
                  <a:lnTo>
                    <a:pt x="12436" y="5304"/>
                  </a:lnTo>
                  <a:lnTo>
                    <a:pt x="12407" y="5148"/>
                  </a:lnTo>
                  <a:lnTo>
                    <a:pt x="12379" y="4996"/>
                  </a:lnTo>
                  <a:lnTo>
                    <a:pt x="12346" y="4844"/>
                  </a:lnTo>
                  <a:lnTo>
                    <a:pt x="12309" y="4692"/>
                  </a:lnTo>
                  <a:lnTo>
                    <a:pt x="12268" y="4544"/>
                  </a:lnTo>
                  <a:lnTo>
                    <a:pt x="12227" y="4397"/>
                  </a:lnTo>
                  <a:lnTo>
                    <a:pt x="12177" y="4249"/>
                  </a:lnTo>
                  <a:lnTo>
                    <a:pt x="12128" y="4105"/>
                  </a:lnTo>
                  <a:lnTo>
                    <a:pt x="12075" y="3961"/>
                  </a:lnTo>
                  <a:lnTo>
                    <a:pt x="12014" y="3822"/>
                  </a:lnTo>
                  <a:lnTo>
                    <a:pt x="11956" y="3682"/>
                  </a:lnTo>
                  <a:lnTo>
                    <a:pt x="11890" y="3543"/>
                  </a:lnTo>
                  <a:lnTo>
                    <a:pt x="11825" y="3407"/>
                  </a:lnTo>
                  <a:lnTo>
                    <a:pt x="11751" y="3276"/>
                  </a:lnTo>
                  <a:lnTo>
                    <a:pt x="11677" y="3145"/>
                  </a:lnTo>
                  <a:lnTo>
                    <a:pt x="11603" y="3013"/>
                  </a:lnTo>
                  <a:lnTo>
                    <a:pt x="11521" y="2886"/>
                  </a:lnTo>
                  <a:lnTo>
                    <a:pt x="11439" y="2759"/>
                  </a:lnTo>
                  <a:lnTo>
                    <a:pt x="11352" y="2635"/>
                  </a:lnTo>
                  <a:lnTo>
                    <a:pt x="11262" y="2512"/>
                  </a:lnTo>
                  <a:lnTo>
                    <a:pt x="11172" y="2393"/>
                  </a:lnTo>
                  <a:lnTo>
                    <a:pt x="11077" y="2278"/>
                  </a:lnTo>
                  <a:lnTo>
                    <a:pt x="10984" y="2163"/>
                  </a:lnTo>
                  <a:lnTo>
                    <a:pt x="10881" y="2048"/>
                  </a:lnTo>
                  <a:lnTo>
                    <a:pt x="10778" y="1942"/>
                  </a:lnTo>
                  <a:lnTo>
                    <a:pt x="10675" y="1835"/>
                  </a:lnTo>
                  <a:lnTo>
                    <a:pt x="10569" y="1728"/>
                  </a:lnTo>
                  <a:lnTo>
                    <a:pt x="10458" y="1626"/>
                  </a:lnTo>
                  <a:lnTo>
                    <a:pt x="10347" y="1527"/>
                  </a:lnTo>
                  <a:lnTo>
                    <a:pt x="10232" y="1428"/>
                  </a:lnTo>
                  <a:lnTo>
                    <a:pt x="10113" y="1334"/>
                  </a:lnTo>
                  <a:lnTo>
                    <a:pt x="9994" y="1244"/>
                  </a:lnTo>
                  <a:lnTo>
                    <a:pt x="9875" y="1153"/>
                  </a:lnTo>
                  <a:lnTo>
                    <a:pt x="9748" y="1067"/>
                  </a:lnTo>
                  <a:lnTo>
                    <a:pt x="9625" y="985"/>
                  </a:lnTo>
                  <a:lnTo>
                    <a:pt x="9497" y="907"/>
                  </a:lnTo>
                  <a:lnTo>
                    <a:pt x="9366" y="829"/>
                  </a:lnTo>
                  <a:lnTo>
                    <a:pt x="9235" y="755"/>
                  </a:lnTo>
                  <a:lnTo>
                    <a:pt x="9099" y="685"/>
                  </a:lnTo>
                  <a:lnTo>
                    <a:pt x="8964" y="620"/>
                  </a:lnTo>
                  <a:lnTo>
                    <a:pt x="8829" y="554"/>
                  </a:lnTo>
                  <a:lnTo>
                    <a:pt x="8689" y="493"/>
                  </a:lnTo>
                  <a:lnTo>
                    <a:pt x="8545" y="435"/>
                  </a:lnTo>
                  <a:lnTo>
                    <a:pt x="8402" y="382"/>
                  </a:lnTo>
                  <a:lnTo>
                    <a:pt x="8258" y="329"/>
                  </a:lnTo>
                  <a:lnTo>
                    <a:pt x="8114" y="283"/>
                  </a:lnTo>
                  <a:lnTo>
                    <a:pt x="7966" y="238"/>
                  </a:lnTo>
                  <a:lnTo>
                    <a:pt x="7815" y="197"/>
                  </a:lnTo>
                  <a:lnTo>
                    <a:pt x="7667" y="160"/>
                  </a:lnTo>
                  <a:lnTo>
                    <a:pt x="7515" y="127"/>
                  </a:lnTo>
                  <a:lnTo>
                    <a:pt x="7359" y="99"/>
                  </a:lnTo>
                  <a:lnTo>
                    <a:pt x="7207" y="74"/>
                  </a:lnTo>
                  <a:lnTo>
                    <a:pt x="7051" y="54"/>
                  </a:lnTo>
                  <a:lnTo>
                    <a:pt x="6891" y="33"/>
                  </a:lnTo>
                  <a:lnTo>
                    <a:pt x="6735" y="20"/>
                  </a:lnTo>
                  <a:lnTo>
                    <a:pt x="6575" y="8"/>
                  </a:lnTo>
                  <a:lnTo>
                    <a:pt x="6415" y="4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51" name="Freeform: Shape 2">
              <a:extLst>
                <a:ext uri="{FF2B5EF4-FFF2-40B4-BE49-F238E27FC236}">
                  <a16:creationId xmlns:a16="http://schemas.microsoft.com/office/drawing/2014/main" id="{4BA2B890-87EF-024D-B1C4-068210D0EDF4}"/>
                </a:ext>
              </a:extLst>
            </p:cNvPr>
            <p:cNvSpPr/>
            <p:nvPr/>
          </p:nvSpPr>
          <p:spPr>
            <a:xfrm>
              <a:off x="9530500" y="7531272"/>
              <a:ext cx="914039" cy="133848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0"/>
                  </a:moveTo>
                  <a:lnTo>
                    <a:pt x="0" y="1273"/>
                  </a:lnTo>
                  <a:lnTo>
                    <a:pt x="693" y="1273"/>
                  </a:lnTo>
                  <a:lnTo>
                    <a:pt x="693" y="3719"/>
                  </a:lnTo>
                  <a:lnTo>
                    <a:pt x="1847" y="3719"/>
                  </a:lnTo>
                  <a:lnTo>
                    <a:pt x="1847" y="1273"/>
                  </a:lnTo>
                  <a:lnTo>
                    <a:pt x="2540" y="1273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52" name="Freeform: Shape 3">
              <a:extLst>
                <a:ext uri="{FF2B5EF4-FFF2-40B4-BE49-F238E27FC236}">
                  <a16:creationId xmlns:a16="http://schemas.microsoft.com/office/drawing/2014/main" id="{A9AFC3B4-E611-F940-8417-9046AA9523B1}"/>
                </a:ext>
              </a:extLst>
            </p:cNvPr>
            <p:cNvSpPr/>
            <p:nvPr/>
          </p:nvSpPr>
          <p:spPr>
            <a:xfrm>
              <a:off x="9530500" y="9653112"/>
              <a:ext cx="914039" cy="133848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3719"/>
                  </a:moveTo>
                  <a:lnTo>
                    <a:pt x="2540" y="2446"/>
                  </a:lnTo>
                  <a:lnTo>
                    <a:pt x="1847" y="2446"/>
                  </a:lnTo>
                  <a:lnTo>
                    <a:pt x="1847" y="0"/>
                  </a:lnTo>
                  <a:lnTo>
                    <a:pt x="693" y="0"/>
                  </a:lnTo>
                  <a:lnTo>
                    <a:pt x="693" y="2446"/>
                  </a:lnTo>
                  <a:lnTo>
                    <a:pt x="0" y="244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53" name="Freeform: Shape 4">
              <a:extLst>
                <a:ext uri="{FF2B5EF4-FFF2-40B4-BE49-F238E27FC236}">
                  <a16:creationId xmlns:a16="http://schemas.microsoft.com/office/drawing/2014/main" id="{E3C7D2EB-3489-934C-899D-3F8700658CC5}"/>
                </a:ext>
              </a:extLst>
            </p:cNvPr>
            <p:cNvSpPr/>
            <p:nvPr/>
          </p:nvSpPr>
          <p:spPr>
            <a:xfrm>
              <a:off x="10380099" y="8805312"/>
              <a:ext cx="1336680" cy="912599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4" h="2536">
                  <a:moveTo>
                    <a:pt x="0" y="1268"/>
                  </a:moveTo>
                  <a:lnTo>
                    <a:pt x="1268" y="2536"/>
                  </a:lnTo>
                  <a:lnTo>
                    <a:pt x="1268" y="1847"/>
                  </a:lnTo>
                  <a:lnTo>
                    <a:pt x="3714" y="1847"/>
                  </a:lnTo>
                  <a:lnTo>
                    <a:pt x="3714" y="689"/>
                  </a:lnTo>
                  <a:lnTo>
                    <a:pt x="1268" y="689"/>
                  </a:lnTo>
                  <a:lnTo>
                    <a:pt x="1268" y="0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54" name="Freeform: Shape 5">
              <a:extLst>
                <a:ext uri="{FF2B5EF4-FFF2-40B4-BE49-F238E27FC236}">
                  <a16:creationId xmlns:a16="http://schemas.microsoft.com/office/drawing/2014/main" id="{97CC1CF1-B5B0-A248-84DB-AD596A84ABAD}"/>
                </a:ext>
              </a:extLst>
            </p:cNvPr>
            <p:cNvSpPr/>
            <p:nvPr/>
          </p:nvSpPr>
          <p:spPr>
            <a:xfrm>
              <a:off x="8256820" y="8805312"/>
              <a:ext cx="1338120" cy="912599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8" h="2536">
                  <a:moveTo>
                    <a:pt x="3718" y="1268"/>
                  </a:moveTo>
                  <a:lnTo>
                    <a:pt x="2450" y="0"/>
                  </a:lnTo>
                  <a:lnTo>
                    <a:pt x="2450" y="689"/>
                  </a:lnTo>
                  <a:lnTo>
                    <a:pt x="0" y="689"/>
                  </a:lnTo>
                  <a:lnTo>
                    <a:pt x="0" y="1847"/>
                  </a:lnTo>
                  <a:lnTo>
                    <a:pt x="2450" y="1847"/>
                  </a:lnTo>
                  <a:lnTo>
                    <a:pt x="2450" y="25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</p:grpSp>
      <p:sp>
        <p:nvSpPr>
          <p:cNvPr id="55" name="TextBox 54">
            <a:extLst>
              <a:ext uri="{FF2B5EF4-FFF2-40B4-BE49-F238E27FC236}">
                <a16:creationId xmlns:a16="http://schemas.microsoft.com/office/drawing/2014/main" id="{9AD1BDD8-1F91-144F-84EB-408175BA19D3}"/>
              </a:ext>
            </a:extLst>
          </p:cNvPr>
          <p:cNvSpPr txBox="1"/>
          <p:nvPr/>
        </p:nvSpPr>
        <p:spPr>
          <a:xfrm>
            <a:off x="6576255" y="5160433"/>
            <a:ext cx="360997" cy="184666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sz="1200" dirty="0">
                <a:solidFill>
                  <a:schemeClr val="accent1"/>
                </a:solidFill>
                <a:latin typeface="Calibri" panose="020F0502020204030204" pitchFamily="34" charset="0"/>
              </a:rPr>
              <a:t>Tier-1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41987F5A-1B41-4841-8506-CEE2657167AD}"/>
              </a:ext>
            </a:extLst>
          </p:cNvPr>
          <p:cNvCxnSpPr>
            <a:cxnSpLocks/>
          </p:cNvCxnSpPr>
          <p:nvPr/>
        </p:nvCxnSpPr>
        <p:spPr bwMode="gray">
          <a:xfrm>
            <a:off x="5083305" y="5957543"/>
            <a:ext cx="1613386" cy="0"/>
          </a:xfrm>
          <a:prstGeom prst="line">
            <a:avLst/>
          </a:prstGeom>
          <a:ln w="25400">
            <a:solidFill>
              <a:srgbClr val="F8981D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8C80DF6C-DB1B-7044-AF9D-DC2C3E48EA93}"/>
              </a:ext>
            </a:extLst>
          </p:cNvPr>
          <p:cNvCxnSpPr>
            <a:cxnSpLocks/>
          </p:cNvCxnSpPr>
          <p:nvPr/>
        </p:nvCxnSpPr>
        <p:spPr bwMode="gray">
          <a:xfrm flipH="1">
            <a:off x="6202042" y="5415438"/>
            <a:ext cx="843695" cy="558823"/>
          </a:xfrm>
          <a:prstGeom prst="line">
            <a:avLst/>
          </a:prstGeom>
          <a:ln w="25400">
            <a:solidFill>
              <a:srgbClr val="F8981D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>
            <a:extLst>
              <a:ext uri="{FF2B5EF4-FFF2-40B4-BE49-F238E27FC236}">
                <a16:creationId xmlns:a16="http://schemas.microsoft.com/office/drawing/2014/main" id="{ECD96724-72B7-F14D-8A3B-1915D72809AA}"/>
              </a:ext>
            </a:extLst>
          </p:cNvPr>
          <p:cNvSpPr txBox="1"/>
          <p:nvPr/>
        </p:nvSpPr>
        <p:spPr>
          <a:xfrm>
            <a:off x="5129135" y="5759448"/>
            <a:ext cx="474938" cy="184666"/>
          </a:xfrm>
          <a:prstGeom prst="rect">
            <a:avLst/>
          </a:prstGeom>
        </p:spPr>
        <p:txBody>
          <a:bodyPr wrap="none" lIns="0" tIns="0" rIns="0" bIns="0" rtlCol="0" anchor="b">
            <a:spAutoFit/>
          </a:bodyPr>
          <a:lstStyle/>
          <a:p>
            <a:r>
              <a:rPr lang="en-US" sz="1200" dirty="0">
                <a:solidFill>
                  <a:srgbClr val="F8981D"/>
                </a:solidFill>
                <a:latin typeface="Calibri" panose="020F0502020204030204" pitchFamily="34" charset="0"/>
              </a:rPr>
              <a:t>Overlay</a:t>
            </a:r>
            <a:endParaRPr lang="en-US" sz="1400" dirty="0">
              <a:solidFill>
                <a:srgbClr val="F8981D"/>
              </a:solidFill>
              <a:latin typeface="Calibri" panose="020F0502020204030204" pitchFamily="34" charset="0"/>
            </a:endParaRP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D557D125-8543-5643-B77C-7B2891E4B2FA}"/>
              </a:ext>
            </a:extLst>
          </p:cNvPr>
          <p:cNvGrpSpPr/>
          <p:nvPr/>
        </p:nvGrpSpPr>
        <p:grpSpPr>
          <a:xfrm>
            <a:off x="5694843" y="5962259"/>
            <a:ext cx="292951" cy="632993"/>
            <a:chOff x="1693658" y="4666427"/>
            <a:chExt cx="292951" cy="632993"/>
          </a:xfrm>
        </p:grpSpPr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831B59BB-F18C-844E-9EF8-A111427B3D57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1830940" y="4666427"/>
              <a:ext cx="0" cy="363047"/>
            </a:xfrm>
            <a:prstGeom prst="line">
              <a:avLst/>
            </a:prstGeom>
            <a:ln w="25400">
              <a:solidFill>
                <a:srgbClr val="F8981D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D7A2B741-5C58-DA43-A8BB-8C06D8260398}"/>
                </a:ext>
              </a:extLst>
            </p:cNvPr>
            <p:cNvGrpSpPr/>
            <p:nvPr/>
          </p:nvGrpSpPr>
          <p:grpSpPr>
            <a:xfrm>
              <a:off x="1693658" y="4865932"/>
              <a:ext cx="292951" cy="433488"/>
              <a:chOff x="5034533" y="2180580"/>
              <a:chExt cx="292951" cy="433488"/>
            </a:xfrm>
          </p:grpSpPr>
          <p:sp>
            <p:nvSpPr>
              <p:cNvPr id="62" name="Rectangle 61">
                <a:extLst>
                  <a:ext uri="{FF2B5EF4-FFF2-40B4-BE49-F238E27FC236}">
                    <a16:creationId xmlns:a16="http://schemas.microsoft.com/office/drawing/2014/main" id="{70FEFBCE-3350-324C-92AE-5B39DA73CF7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034533" y="2339748"/>
                <a:ext cx="274320" cy="274320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0" i="0" u="none" strike="noStrike" kern="1200" cap="none" spc="0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VM</a:t>
                </a:r>
              </a:p>
            </p:txBody>
          </p:sp>
          <p:sp>
            <p:nvSpPr>
              <p:cNvPr id="63" name="Freeform 21">
                <a:extLst>
                  <a:ext uri="{FF2B5EF4-FFF2-40B4-BE49-F238E27FC236}">
                    <a16:creationId xmlns:a16="http://schemas.microsoft.com/office/drawing/2014/main" id="{AD85290E-0CA5-3849-92B0-3B0DFC48F23E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5041473" y="2180580"/>
                <a:ext cx="286011" cy="217911"/>
              </a:xfrm>
              <a:custGeom>
                <a:avLst/>
                <a:gdLst>
                  <a:gd name="T0" fmla="*/ 364 w 389"/>
                  <a:gd name="T1" fmla="*/ 176 h 296"/>
                  <a:gd name="T2" fmla="*/ 355 w 389"/>
                  <a:gd name="T3" fmla="*/ 217 h 296"/>
                  <a:gd name="T4" fmla="*/ 289 w 389"/>
                  <a:gd name="T5" fmla="*/ 130 h 296"/>
                  <a:gd name="T6" fmla="*/ 298 w 389"/>
                  <a:gd name="T7" fmla="*/ 193 h 296"/>
                  <a:gd name="T8" fmla="*/ 264 w 389"/>
                  <a:gd name="T9" fmla="*/ 143 h 296"/>
                  <a:gd name="T10" fmla="*/ 257 w 389"/>
                  <a:gd name="T11" fmla="*/ 195 h 296"/>
                  <a:gd name="T12" fmla="*/ 318 w 389"/>
                  <a:gd name="T13" fmla="*/ 296 h 296"/>
                  <a:gd name="T14" fmla="*/ 319 w 389"/>
                  <a:gd name="T15" fmla="*/ 296 h 296"/>
                  <a:gd name="T16" fmla="*/ 376 w 389"/>
                  <a:gd name="T17" fmla="*/ 196 h 296"/>
                  <a:gd name="T18" fmla="*/ 319 w 389"/>
                  <a:gd name="T19" fmla="*/ 280 h 296"/>
                  <a:gd name="T20" fmla="*/ 270 w 389"/>
                  <a:gd name="T21" fmla="*/ 262 h 296"/>
                  <a:gd name="T22" fmla="*/ 276 w 389"/>
                  <a:gd name="T23" fmla="*/ 183 h 296"/>
                  <a:gd name="T24" fmla="*/ 288 w 389"/>
                  <a:gd name="T25" fmla="*/ 237 h 296"/>
                  <a:gd name="T26" fmla="*/ 318 w 389"/>
                  <a:gd name="T27" fmla="*/ 154 h 296"/>
                  <a:gd name="T28" fmla="*/ 337 w 389"/>
                  <a:gd name="T29" fmla="*/ 231 h 296"/>
                  <a:gd name="T30" fmla="*/ 345 w 389"/>
                  <a:gd name="T31" fmla="*/ 239 h 296"/>
                  <a:gd name="T32" fmla="*/ 361 w 389"/>
                  <a:gd name="T33" fmla="*/ 260 h 296"/>
                  <a:gd name="T34" fmla="*/ 255 w 389"/>
                  <a:gd name="T35" fmla="*/ 182 h 296"/>
                  <a:gd name="T36" fmla="*/ 236 w 389"/>
                  <a:gd name="T37" fmla="*/ 166 h 296"/>
                  <a:gd name="T38" fmla="*/ 329 w 389"/>
                  <a:gd name="T39" fmla="*/ 126 h 296"/>
                  <a:gd name="T40" fmla="*/ 345 w 389"/>
                  <a:gd name="T41" fmla="*/ 139 h 296"/>
                  <a:gd name="T42" fmla="*/ 0 w 389"/>
                  <a:gd name="T43" fmla="*/ 0 h 296"/>
                  <a:gd name="T44" fmla="*/ 243 w 389"/>
                  <a:gd name="T45" fmla="*/ 235 h 296"/>
                  <a:gd name="T46" fmla="*/ 181 w 389"/>
                  <a:gd name="T47" fmla="*/ 219 h 296"/>
                  <a:gd name="T48" fmla="*/ 165 w 389"/>
                  <a:gd name="T49" fmla="*/ 219 h 296"/>
                  <a:gd name="T50" fmla="*/ 71 w 389"/>
                  <a:gd name="T51" fmla="*/ 182 h 296"/>
                  <a:gd name="T52" fmla="*/ 165 w 389"/>
                  <a:gd name="T53" fmla="*/ 219 h 296"/>
                  <a:gd name="T54" fmla="*/ 110 w 389"/>
                  <a:gd name="T55" fmla="*/ 126 h 296"/>
                  <a:gd name="T56" fmla="*/ 16 w 389"/>
                  <a:gd name="T57" fmla="*/ 166 h 296"/>
                  <a:gd name="T58" fmla="*/ 126 w 389"/>
                  <a:gd name="T59" fmla="*/ 54 h 296"/>
                  <a:gd name="T60" fmla="*/ 220 w 389"/>
                  <a:gd name="T61" fmla="*/ 16 h 296"/>
                  <a:gd name="T62" fmla="*/ 126 w 389"/>
                  <a:gd name="T63" fmla="*/ 54 h 296"/>
                  <a:gd name="T64" fmla="*/ 165 w 389"/>
                  <a:gd name="T65" fmla="*/ 110 h 296"/>
                  <a:gd name="T66" fmla="*/ 71 w 389"/>
                  <a:gd name="T67" fmla="*/ 70 h 296"/>
                  <a:gd name="T68" fmla="*/ 55 w 389"/>
                  <a:gd name="T69" fmla="*/ 110 h 296"/>
                  <a:gd name="T70" fmla="*/ 16 w 389"/>
                  <a:gd name="T71" fmla="*/ 70 h 296"/>
                  <a:gd name="T72" fmla="*/ 55 w 389"/>
                  <a:gd name="T73" fmla="*/ 110 h 296"/>
                  <a:gd name="T74" fmla="*/ 126 w 389"/>
                  <a:gd name="T75" fmla="*/ 166 h 296"/>
                  <a:gd name="T76" fmla="*/ 220 w 389"/>
                  <a:gd name="T77" fmla="*/ 126 h 296"/>
                  <a:gd name="T78" fmla="*/ 228 w 389"/>
                  <a:gd name="T79" fmla="*/ 110 h 296"/>
                  <a:gd name="T80" fmla="*/ 181 w 389"/>
                  <a:gd name="T81" fmla="*/ 70 h 296"/>
                  <a:gd name="T82" fmla="*/ 274 w 389"/>
                  <a:gd name="T83" fmla="*/ 110 h 296"/>
                  <a:gd name="T84" fmla="*/ 228 w 389"/>
                  <a:gd name="T85" fmla="*/ 110 h 296"/>
                  <a:gd name="T86" fmla="*/ 290 w 389"/>
                  <a:gd name="T87" fmla="*/ 70 h 296"/>
                  <a:gd name="T88" fmla="*/ 329 w 389"/>
                  <a:gd name="T89" fmla="*/ 110 h 296"/>
                  <a:gd name="T90" fmla="*/ 329 w 389"/>
                  <a:gd name="T91" fmla="*/ 54 h 296"/>
                  <a:gd name="T92" fmla="*/ 236 w 389"/>
                  <a:gd name="T93" fmla="*/ 16 h 296"/>
                  <a:gd name="T94" fmla="*/ 329 w 389"/>
                  <a:gd name="T95" fmla="*/ 54 h 296"/>
                  <a:gd name="T96" fmla="*/ 110 w 389"/>
                  <a:gd name="T97" fmla="*/ 54 h 296"/>
                  <a:gd name="T98" fmla="*/ 16 w 389"/>
                  <a:gd name="T99" fmla="*/ 16 h 296"/>
                  <a:gd name="T100" fmla="*/ 16 w 389"/>
                  <a:gd name="T101" fmla="*/ 182 h 296"/>
                  <a:gd name="T102" fmla="*/ 55 w 389"/>
                  <a:gd name="T103" fmla="*/ 219 h 296"/>
                  <a:gd name="T104" fmla="*/ 16 w 389"/>
                  <a:gd name="T105" fmla="*/ 182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89" h="296">
                    <a:moveTo>
                      <a:pt x="376" y="196"/>
                    </a:moveTo>
                    <a:cubicBezTo>
                      <a:pt x="364" y="176"/>
                      <a:pt x="364" y="176"/>
                      <a:pt x="364" y="176"/>
                    </a:cubicBezTo>
                    <a:cubicBezTo>
                      <a:pt x="361" y="199"/>
                      <a:pt x="361" y="199"/>
                      <a:pt x="361" y="199"/>
                    </a:cubicBezTo>
                    <a:cubicBezTo>
                      <a:pt x="360" y="208"/>
                      <a:pt x="357" y="214"/>
                      <a:pt x="355" y="217"/>
                    </a:cubicBezTo>
                    <a:cubicBezTo>
                      <a:pt x="359" y="190"/>
                      <a:pt x="364" y="147"/>
                      <a:pt x="306" y="134"/>
                    </a:cubicBezTo>
                    <a:cubicBezTo>
                      <a:pt x="289" y="130"/>
                      <a:pt x="289" y="130"/>
                      <a:pt x="289" y="130"/>
                    </a:cubicBezTo>
                    <a:cubicBezTo>
                      <a:pt x="298" y="146"/>
                      <a:pt x="298" y="146"/>
                      <a:pt x="298" y="146"/>
                    </a:cubicBezTo>
                    <a:cubicBezTo>
                      <a:pt x="306" y="160"/>
                      <a:pt x="304" y="178"/>
                      <a:pt x="298" y="193"/>
                    </a:cubicBezTo>
                    <a:cubicBezTo>
                      <a:pt x="291" y="172"/>
                      <a:pt x="278" y="157"/>
                      <a:pt x="277" y="157"/>
                    </a:cubicBezTo>
                    <a:cubicBezTo>
                      <a:pt x="264" y="143"/>
                      <a:pt x="264" y="143"/>
                      <a:pt x="264" y="143"/>
                    </a:cubicBezTo>
                    <a:cubicBezTo>
                      <a:pt x="264" y="162"/>
                      <a:pt x="264" y="162"/>
                      <a:pt x="264" y="162"/>
                    </a:cubicBezTo>
                    <a:cubicBezTo>
                      <a:pt x="263" y="171"/>
                      <a:pt x="260" y="183"/>
                      <a:pt x="257" y="195"/>
                    </a:cubicBezTo>
                    <a:cubicBezTo>
                      <a:pt x="250" y="221"/>
                      <a:pt x="242" y="251"/>
                      <a:pt x="257" y="272"/>
                    </a:cubicBezTo>
                    <a:cubicBezTo>
                      <a:pt x="267" y="287"/>
                      <a:pt x="287" y="295"/>
                      <a:pt x="318" y="296"/>
                    </a:cubicBezTo>
                    <a:cubicBezTo>
                      <a:pt x="318" y="296"/>
                      <a:pt x="318" y="296"/>
                      <a:pt x="318" y="296"/>
                    </a:cubicBezTo>
                    <a:cubicBezTo>
                      <a:pt x="318" y="296"/>
                      <a:pt x="318" y="296"/>
                      <a:pt x="319" y="296"/>
                    </a:cubicBezTo>
                    <a:cubicBezTo>
                      <a:pt x="352" y="296"/>
                      <a:pt x="368" y="281"/>
                      <a:pt x="375" y="268"/>
                    </a:cubicBezTo>
                    <a:cubicBezTo>
                      <a:pt x="389" y="244"/>
                      <a:pt x="384" y="211"/>
                      <a:pt x="376" y="196"/>
                    </a:cubicBezTo>
                    <a:close/>
                    <a:moveTo>
                      <a:pt x="361" y="260"/>
                    </a:moveTo>
                    <a:cubicBezTo>
                      <a:pt x="354" y="273"/>
                      <a:pt x="339" y="280"/>
                      <a:pt x="319" y="280"/>
                    </a:cubicBezTo>
                    <a:cubicBezTo>
                      <a:pt x="318" y="280"/>
                      <a:pt x="318" y="280"/>
                      <a:pt x="318" y="280"/>
                    </a:cubicBezTo>
                    <a:cubicBezTo>
                      <a:pt x="294" y="279"/>
                      <a:pt x="277" y="273"/>
                      <a:pt x="270" y="262"/>
                    </a:cubicBezTo>
                    <a:cubicBezTo>
                      <a:pt x="259" y="248"/>
                      <a:pt x="266" y="223"/>
                      <a:pt x="272" y="200"/>
                    </a:cubicBezTo>
                    <a:cubicBezTo>
                      <a:pt x="274" y="194"/>
                      <a:pt x="275" y="188"/>
                      <a:pt x="276" y="183"/>
                    </a:cubicBezTo>
                    <a:cubicBezTo>
                      <a:pt x="281" y="192"/>
                      <a:pt x="286" y="203"/>
                      <a:pt x="287" y="216"/>
                    </a:cubicBezTo>
                    <a:cubicBezTo>
                      <a:pt x="288" y="237"/>
                      <a:pt x="288" y="237"/>
                      <a:pt x="288" y="237"/>
                    </a:cubicBezTo>
                    <a:cubicBezTo>
                      <a:pt x="301" y="220"/>
                      <a:pt x="301" y="220"/>
                      <a:pt x="301" y="220"/>
                    </a:cubicBezTo>
                    <a:cubicBezTo>
                      <a:pt x="314" y="203"/>
                      <a:pt x="323" y="178"/>
                      <a:pt x="318" y="154"/>
                    </a:cubicBezTo>
                    <a:cubicBezTo>
                      <a:pt x="347" y="168"/>
                      <a:pt x="343" y="194"/>
                      <a:pt x="339" y="217"/>
                    </a:cubicBezTo>
                    <a:cubicBezTo>
                      <a:pt x="338" y="222"/>
                      <a:pt x="337" y="227"/>
                      <a:pt x="337" y="231"/>
                    </a:cubicBezTo>
                    <a:cubicBezTo>
                      <a:pt x="336" y="240"/>
                      <a:pt x="336" y="240"/>
                      <a:pt x="336" y="240"/>
                    </a:cubicBezTo>
                    <a:cubicBezTo>
                      <a:pt x="345" y="239"/>
                      <a:pt x="345" y="239"/>
                      <a:pt x="345" y="239"/>
                    </a:cubicBezTo>
                    <a:cubicBezTo>
                      <a:pt x="356" y="238"/>
                      <a:pt x="363" y="233"/>
                      <a:pt x="368" y="227"/>
                    </a:cubicBezTo>
                    <a:cubicBezTo>
                      <a:pt x="369" y="238"/>
                      <a:pt x="367" y="250"/>
                      <a:pt x="361" y="260"/>
                    </a:cubicBezTo>
                    <a:close/>
                    <a:moveTo>
                      <a:pt x="181" y="182"/>
                    </a:moveTo>
                    <a:cubicBezTo>
                      <a:pt x="255" y="182"/>
                      <a:pt x="255" y="182"/>
                      <a:pt x="255" y="182"/>
                    </a:cubicBezTo>
                    <a:cubicBezTo>
                      <a:pt x="255" y="166"/>
                      <a:pt x="255" y="166"/>
                      <a:pt x="255" y="166"/>
                    </a:cubicBezTo>
                    <a:cubicBezTo>
                      <a:pt x="236" y="166"/>
                      <a:pt x="236" y="166"/>
                      <a:pt x="236" y="166"/>
                    </a:cubicBezTo>
                    <a:cubicBezTo>
                      <a:pt x="236" y="126"/>
                      <a:pt x="236" y="126"/>
                      <a:pt x="236" y="126"/>
                    </a:cubicBezTo>
                    <a:cubicBezTo>
                      <a:pt x="329" y="126"/>
                      <a:pt x="329" y="126"/>
                      <a:pt x="329" y="126"/>
                    </a:cubicBezTo>
                    <a:cubicBezTo>
                      <a:pt x="329" y="139"/>
                      <a:pt x="329" y="139"/>
                      <a:pt x="329" y="139"/>
                    </a:cubicBezTo>
                    <a:cubicBezTo>
                      <a:pt x="345" y="139"/>
                      <a:pt x="345" y="139"/>
                      <a:pt x="345" y="139"/>
                    </a:cubicBezTo>
                    <a:cubicBezTo>
                      <a:pt x="345" y="0"/>
                      <a:pt x="345" y="0"/>
                      <a:pt x="34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35"/>
                      <a:pt x="0" y="235"/>
                      <a:pt x="0" y="235"/>
                    </a:cubicBezTo>
                    <a:cubicBezTo>
                      <a:pt x="243" y="235"/>
                      <a:pt x="243" y="235"/>
                      <a:pt x="243" y="235"/>
                    </a:cubicBezTo>
                    <a:cubicBezTo>
                      <a:pt x="243" y="219"/>
                      <a:pt x="243" y="219"/>
                      <a:pt x="243" y="219"/>
                    </a:cubicBezTo>
                    <a:cubicBezTo>
                      <a:pt x="181" y="219"/>
                      <a:pt x="181" y="219"/>
                      <a:pt x="181" y="219"/>
                    </a:cubicBezTo>
                    <a:lnTo>
                      <a:pt x="181" y="182"/>
                    </a:lnTo>
                    <a:close/>
                    <a:moveTo>
                      <a:pt x="165" y="219"/>
                    </a:moveTo>
                    <a:cubicBezTo>
                      <a:pt x="71" y="219"/>
                      <a:pt x="71" y="219"/>
                      <a:pt x="71" y="219"/>
                    </a:cubicBezTo>
                    <a:cubicBezTo>
                      <a:pt x="71" y="182"/>
                      <a:pt x="71" y="182"/>
                      <a:pt x="71" y="182"/>
                    </a:cubicBezTo>
                    <a:cubicBezTo>
                      <a:pt x="165" y="182"/>
                      <a:pt x="165" y="182"/>
                      <a:pt x="165" y="182"/>
                    </a:cubicBezTo>
                    <a:lnTo>
                      <a:pt x="165" y="219"/>
                    </a:lnTo>
                    <a:close/>
                    <a:moveTo>
                      <a:pt x="16" y="126"/>
                    </a:moveTo>
                    <a:cubicBezTo>
                      <a:pt x="110" y="126"/>
                      <a:pt x="110" y="126"/>
                      <a:pt x="110" y="126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6" y="166"/>
                      <a:pt x="16" y="166"/>
                      <a:pt x="16" y="166"/>
                    </a:cubicBezTo>
                    <a:lnTo>
                      <a:pt x="16" y="126"/>
                    </a:lnTo>
                    <a:close/>
                    <a:moveTo>
                      <a:pt x="126" y="54"/>
                    </a:moveTo>
                    <a:cubicBezTo>
                      <a:pt x="126" y="16"/>
                      <a:pt x="126" y="16"/>
                      <a:pt x="126" y="16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54"/>
                      <a:pt x="220" y="54"/>
                      <a:pt x="220" y="54"/>
                    </a:cubicBezTo>
                    <a:lnTo>
                      <a:pt x="126" y="54"/>
                    </a:lnTo>
                    <a:close/>
                    <a:moveTo>
                      <a:pt x="165" y="70"/>
                    </a:moveTo>
                    <a:cubicBezTo>
                      <a:pt x="165" y="110"/>
                      <a:pt x="165" y="110"/>
                      <a:pt x="165" y="110"/>
                    </a:cubicBezTo>
                    <a:cubicBezTo>
                      <a:pt x="71" y="110"/>
                      <a:pt x="71" y="110"/>
                      <a:pt x="71" y="110"/>
                    </a:cubicBezTo>
                    <a:cubicBezTo>
                      <a:pt x="71" y="70"/>
                      <a:pt x="71" y="70"/>
                      <a:pt x="71" y="70"/>
                    </a:cubicBezTo>
                    <a:lnTo>
                      <a:pt x="165" y="70"/>
                    </a:lnTo>
                    <a:close/>
                    <a:moveTo>
                      <a:pt x="55" y="110"/>
                    </a:moveTo>
                    <a:cubicBezTo>
                      <a:pt x="16" y="110"/>
                      <a:pt x="16" y="110"/>
                      <a:pt x="16" y="11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55" y="70"/>
                      <a:pt x="55" y="70"/>
                      <a:pt x="55" y="70"/>
                    </a:cubicBezTo>
                    <a:lnTo>
                      <a:pt x="55" y="110"/>
                    </a:lnTo>
                    <a:close/>
                    <a:moveTo>
                      <a:pt x="220" y="166"/>
                    </a:moveTo>
                    <a:cubicBezTo>
                      <a:pt x="126" y="166"/>
                      <a:pt x="126" y="166"/>
                      <a:pt x="126" y="166"/>
                    </a:cubicBezTo>
                    <a:cubicBezTo>
                      <a:pt x="126" y="126"/>
                      <a:pt x="126" y="126"/>
                      <a:pt x="126" y="126"/>
                    </a:cubicBezTo>
                    <a:cubicBezTo>
                      <a:pt x="220" y="126"/>
                      <a:pt x="220" y="126"/>
                      <a:pt x="220" y="126"/>
                    </a:cubicBezTo>
                    <a:lnTo>
                      <a:pt x="220" y="166"/>
                    </a:lnTo>
                    <a:close/>
                    <a:moveTo>
                      <a:pt x="228" y="110"/>
                    </a:moveTo>
                    <a:cubicBezTo>
                      <a:pt x="181" y="110"/>
                      <a:pt x="181" y="110"/>
                      <a:pt x="181" y="110"/>
                    </a:cubicBezTo>
                    <a:cubicBezTo>
                      <a:pt x="181" y="70"/>
                      <a:pt x="181" y="70"/>
                      <a:pt x="181" y="70"/>
                    </a:cubicBezTo>
                    <a:cubicBezTo>
                      <a:pt x="274" y="70"/>
                      <a:pt x="274" y="70"/>
                      <a:pt x="274" y="70"/>
                    </a:cubicBezTo>
                    <a:cubicBezTo>
                      <a:pt x="274" y="110"/>
                      <a:pt x="274" y="110"/>
                      <a:pt x="274" y="110"/>
                    </a:cubicBezTo>
                    <a:cubicBezTo>
                      <a:pt x="236" y="110"/>
                      <a:pt x="236" y="110"/>
                      <a:pt x="236" y="110"/>
                    </a:cubicBezTo>
                    <a:lnTo>
                      <a:pt x="228" y="110"/>
                    </a:lnTo>
                    <a:close/>
                    <a:moveTo>
                      <a:pt x="290" y="110"/>
                    </a:moveTo>
                    <a:cubicBezTo>
                      <a:pt x="290" y="70"/>
                      <a:pt x="290" y="70"/>
                      <a:pt x="290" y="70"/>
                    </a:cubicBezTo>
                    <a:cubicBezTo>
                      <a:pt x="329" y="70"/>
                      <a:pt x="329" y="70"/>
                      <a:pt x="329" y="70"/>
                    </a:cubicBezTo>
                    <a:cubicBezTo>
                      <a:pt x="329" y="110"/>
                      <a:pt x="329" y="110"/>
                      <a:pt x="329" y="110"/>
                    </a:cubicBezTo>
                    <a:lnTo>
                      <a:pt x="290" y="110"/>
                    </a:lnTo>
                    <a:close/>
                    <a:moveTo>
                      <a:pt x="329" y="54"/>
                    </a:moveTo>
                    <a:cubicBezTo>
                      <a:pt x="236" y="54"/>
                      <a:pt x="236" y="54"/>
                      <a:pt x="236" y="54"/>
                    </a:cubicBezTo>
                    <a:cubicBezTo>
                      <a:pt x="236" y="16"/>
                      <a:pt x="236" y="16"/>
                      <a:pt x="236" y="16"/>
                    </a:cubicBezTo>
                    <a:cubicBezTo>
                      <a:pt x="329" y="16"/>
                      <a:pt x="329" y="16"/>
                      <a:pt x="329" y="16"/>
                    </a:cubicBezTo>
                    <a:lnTo>
                      <a:pt x="329" y="54"/>
                    </a:lnTo>
                    <a:close/>
                    <a:moveTo>
                      <a:pt x="110" y="16"/>
                    </a:moveTo>
                    <a:cubicBezTo>
                      <a:pt x="110" y="54"/>
                      <a:pt x="110" y="54"/>
                      <a:pt x="110" y="54"/>
                    </a:cubicBezTo>
                    <a:cubicBezTo>
                      <a:pt x="16" y="54"/>
                      <a:pt x="16" y="54"/>
                      <a:pt x="16" y="54"/>
                    </a:cubicBezTo>
                    <a:cubicBezTo>
                      <a:pt x="16" y="16"/>
                      <a:pt x="16" y="16"/>
                      <a:pt x="16" y="16"/>
                    </a:cubicBezTo>
                    <a:lnTo>
                      <a:pt x="110" y="16"/>
                    </a:lnTo>
                    <a:close/>
                    <a:moveTo>
                      <a:pt x="16" y="182"/>
                    </a:moveTo>
                    <a:cubicBezTo>
                      <a:pt x="55" y="182"/>
                      <a:pt x="55" y="182"/>
                      <a:pt x="55" y="182"/>
                    </a:cubicBezTo>
                    <a:cubicBezTo>
                      <a:pt x="55" y="219"/>
                      <a:pt x="55" y="219"/>
                      <a:pt x="55" y="219"/>
                    </a:cubicBezTo>
                    <a:cubicBezTo>
                      <a:pt x="16" y="219"/>
                      <a:pt x="16" y="219"/>
                      <a:pt x="16" y="219"/>
                    </a:cubicBezTo>
                    <a:lnTo>
                      <a:pt x="16" y="182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99" dirty="0">
                  <a:latin typeface="Calibri" panose="020F0502020204030204" pitchFamily="34" charset="0"/>
                </a:endParaRPr>
              </a:p>
            </p:txBody>
          </p:sp>
        </p:grpSp>
      </p:grp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28ED2C66-ACCA-B940-881B-BF8DA92B53EB}"/>
              </a:ext>
            </a:extLst>
          </p:cNvPr>
          <p:cNvCxnSpPr>
            <a:cxnSpLocks/>
            <a:endCxn id="50" idx="0"/>
          </p:cNvCxnSpPr>
          <p:nvPr/>
        </p:nvCxnSpPr>
        <p:spPr bwMode="gray">
          <a:xfrm>
            <a:off x="6364898" y="4231095"/>
            <a:ext cx="891762" cy="735705"/>
          </a:xfrm>
          <a:prstGeom prst="line">
            <a:avLst/>
          </a:prstGeom>
          <a:ln w="25400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0" name="Group 69">
            <a:extLst>
              <a:ext uri="{FF2B5EF4-FFF2-40B4-BE49-F238E27FC236}">
                <a16:creationId xmlns:a16="http://schemas.microsoft.com/office/drawing/2014/main" id="{F1C608A0-7912-A640-9D0A-1B3321F036D6}"/>
              </a:ext>
            </a:extLst>
          </p:cNvPr>
          <p:cNvGrpSpPr/>
          <p:nvPr/>
        </p:nvGrpSpPr>
        <p:grpSpPr>
          <a:xfrm>
            <a:off x="8320383" y="4760103"/>
            <a:ext cx="657699" cy="540490"/>
            <a:chOff x="6855481" y="3612066"/>
            <a:chExt cx="657699" cy="540490"/>
          </a:xfrm>
        </p:grpSpPr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ED91D236-EA95-A441-BD00-33518D183805}"/>
                </a:ext>
              </a:extLst>
            </p:cNvPr>
            <p:cNvCxnSpPr>
              <a:cxnSpLocks/>
            </p:cNvCxnSpPr>
            <p:nvPr/>
          </p:nvCxnSpPr>
          <p:spPr bwMode="gray">
            <a:xfrm flipH="1">
              <a:off x="7181817" y="3612066"/>
              <a:ext cx="2513" cy="390521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Freeform 86">
              <a:extLst>
                <a:ext uri="{FF2B5EF4-FFF2-40B4-BE49-F238E27FC236}">
                  <a16:creationId xmlns:a16="http://schemas.microsoft.com/office/drawing/2014/main" id="{DD8014E7-185C-A443-A640-C792677D0E0B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855481" y="3980619"/>
              <a:ext cx="657699" cy="171937"/>
            </a:xfrm>
            <a:custGeom>
              <a:avLst/>
              <a:gdLst>
                <a:gd name="T0" fmla="*/ 304 w 384"/>
                <a:gd name="T1" fmla="*/ 78 h 100"/>
                <a:gd name="T2" fmla="*/ 288 w 384"/>
                <a:gd name="T3" fmla="*/ 78 h 100"/>
                <a:gd name="T4" fmla="*/ 288 w 384"/>
                <a:gd name="T5" fmla="*/ 22 h 100"/>
                <a:gd name="T6" fmla="*/ 304 w 384"/>
                <a:gd name="T7" fmla="*/ 22 h 100"/>
                <a:gd name="T8" fmla="*/ 304 w 384"/>
                <a:gd name="T9" fmla="*/ 78 h 100"/>
                <a:gd name="T10" fmla="*/ 331 w 384"/>
                <a:gd name="T11" fmla="*/ 22 h 100"/>
                <a:gd name="T12" fmla="*/ 315 w 384"/>
                <a:gd name="T13" fmla="*/ 22 h 100"/>
                <a:gd name="T14" fmla="*/ 315 w 384"/>
                <a:gd name="T15" fmla="*/ 78 h 100"/>
                <a:gd name="T16" fmla="*/ 331 w 384"/>
                <a:gd name="T17" fmla="*/ 78 h 100"/>
                <a:gd name="T18" fmla="*/ 331 w 384"/>
                <a:gd name="T19" fmla="*/ 22 h 100"/>
                <a:gd name="T20" fmla="*/ 358 w 384"/>
                <a:gd name="T21" fmla="*/ 22 h 100"/>
                <a:gd name="T22" fmla="*/ 342 w 384"/>
                <a:gd name="T23" fmla="*/ 22 h 100"/>
                <a:gd name="T24" fmla="*/ 342 w 384"/>
                <a:gd name="T25" fmla="*/ 78 h 100"/>
                <a:gd name="T26" fmla="*/ 358 w 384"/>
                <a:gd name="T27" fmla="*/ 78 h 100"/>
                <a:gd name="T28" fmla="*/ 358 w 384"/>
                <a:gd name="T29" fmla="*/ 22 h 100"/>
                <a:gd name="T30" fmla="*/ 42 w 384"/>
                <a:gd name="T31" fmla="*/ 22 h 100"/>
                <a:gd name="T32" fmla="*/ 26 w 384"/>
                <a:gd name="T33" fmla="*/ 22 h 100"/>
                <a:gd name="T34" fmla="*/ 26 w 384"/>
                <a:gd name="T35" fmla="*/ 78 h 100"/>
                <a:gd name="T36" fmla="*/ 42 w 384"/>
                <a:gd name="T37" fmla="*/ 78 h 100"/>
                <a:gd name="T38" fmla="*/ 42 w 384"/>
                <a:gd name="T39" fmla="*/ 22 h 100"/>
                <a:gd name="T40" fmla="*/ 69 w 384"/>
                <a:gd name="T41" fmla="*/ 22 h 100"/>
                <a:gd name="T42" fmla="*/ 53 w 384"/>
                <a:gd name="T43" fmla="*/ 22 h 100"/>
                <a:gd name="T44" fmla="*/ 53 w 384"/>
                <a:gd name="T45" fmla="*/ 78 h 100"/>
                <a:gd name="T46" fmla="*/ 69 w 384"/>
                <a:gd name="T47" fmla="*/ 78 h 100"/>
                <a:gd name="T48" fmla="*/ 69 w 384"/>
                <a:gd name="T49" fmla="*/ 22 h 100"/>
                <a:gd name="T50" fmla="*/ 97 w 384"/>
                <a:gd name="T51" fmla="*/ 22 h 100"/>
                <a:gd name="T52" fmla="*/ 81 w 384"/>
                <a:gd name="T53" fmla="*/ 22 h 100"/>
                <a:gd name="T54" fmla="*/ 81 w 384"/>
                <a:gd name="T55" fmla="*/ 78 h 100"/>
                <a:gd name="T56" fmla="*/ 97 w 384"/>
                <a:gd name="T57" fmla="*/ 78 h 100"/>
                <a:gd name="T58" fmla="*/ 97 w 384"/>
                <a:gd name="T59" fmla="*/ 22 h 100"/>
                <a:gd name="T60" fmla="*/ 163 w 384"/>
                <a:gd name="T61" fmla="*/ 50 h 100"/>
                <a:gd name="T62" fmla="*/ 192 w 384"/>
                <a:gd name="T63" fmla="*/ 21 h 100"/>
                <a:gd name="T64" fmla="*/ 221 w 384"/>
                <a:gd name="T65" fmla="*/ 50 h 100"/>
                <a:gd name="T66" fmla="*/ 192 w 384"/>
                <a:gd name="T67" fmla="*/ 79 h 100"/>
                <a:gd name="T68" fmla="*/ 163 w 384"/>
                <a:gd name="T69" fmla="*/ 50 h 100"/>
                <a:gd name="T70" fmla="*/ 179 w 384"/>
                <a:gd name="T71" fmla="*/ 50 h 100"/>
                <a:gd name="T72" fmla="*/ 192 w 384"/>
                <a:gd name="T73" fmla="*/ 63 h 100"/>
                <a:gd name="T74" fmla="*/ 205 w 384"/>
                <a:gd name="T75" fmla="*/ 50 h 100"/>
                <a:gd name="T76" fmla="*/ 192 w 384"/>
                <a:gd name="T77" fmla="*/ 37 h 100"/>
                <a:gd name="T78" fmla="*/ 179 w 384"/>
                <a:gd name="T79" fmla="*/ 50 h 100"/>
                <a:gd name="T80" fmla="*/ 384 w 384"/>
                <a:gd name="T81" fmla="*/ 0 h 100"/>
                <a:gd name="T82" fmla="*/ 384 w 384"/>
                <a:gd name="T83" fmla="*/ 100 h 100"/>
                <a:gd name="T84" fmla="*/ 0 w 384"/>
                <a:gd name="T85" fmla="*/ 100 h 100"/>
                <a:gd name="T86" fmla="*/ 0 w 384"/>
                <a:gd name="T87" fmla="*/ 0 h 100"/>
                <a:gd name="T88" fmla="*/ 384 w 384"/>
                <a:gd name="T89" fmla="*/ 0 h 100"/>
                <a:gd name="T90" fmla="*/ 368 w 384"/>
                <a:gd name="T91" fmla="*/ 16 h 100"/>
                <a:gd name="T92" fmla="*/ 16 w 384"/>
                <a:gd name="T93" fmla="*/ 16 h 100"/>
                <a:gd name="T94" fmla="*/ 16 w 384"/>
                <a:gd name="T95" fmla="*/ 84 h 100"/>
                <a:gd name="T96" fmla="*/ 368 w 384"/>
                <a:gd name="T97" fmla="*/ 84 h 100"/>
                <a:gd name="T98" fmla="*/ 368 w 384"/>
                <a:gd name="T99" fmla="*/ 1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4" h="100">
                  <a:moveTo>
                    <a:pt x="304" y="78"/>
                  </a:moveTo>
                  <a:cubicBezTo>
                    <a:pt x="288" y="78"/>
                    <a:pt x="288" y="78"/>
                    <a:pt x="288" y="78"/>
                  </a:cubicBezTo>
                  <a:cubicBezTo>
                    <a:pt x="288" y="22"/>
                    <a:pt x="288" y="22"/>
                    <a:pt x="288" y="22"/>
                  </a:cubicBezTo>
                  <a:cubicBezTo>
                    <a:pt x="304" y="22"/>
                    <a:pt x="304" y="22"/>
                    <a:pt x="304" y="22"/>
                  </a:cubicBezTo>
                  <a:lnTo>
                    <a:pt x="304" y="78"/>
                  </a:lnTo>
                  <a:close/>
                  <a:moveTo>
                    <a:pt x="331" y="22"/>
                  </a:moveTo>
                  <a:cubicBezTo>
                    <a:pt x="315" y="22"/>
                    <a:pt x="315" y="22"/>
                    <a:pt x="315" y="22"/>
                  </a:cubicBezTo>
                  <a:cubicBezTo>
                    <a:pt x="315" y="78"/>
                    <a:pt x="315" y="78"/>
                    <a:pt x="315" y="78"/>
                  </a:cubicBezTo>
                  <a:cubicBezTo>
                    <a:pt x="331" y="78"/>
                    <a:pt x="331" y="78"/>
                    <a:pt x="331" y="78"/>
                  </a:cubicBezTo>
                  <a:lnTo>
                    <a:pt x="331" y="22"/>
                  </a:lnTo>
                  <a:close/>
                  <a:moveTo>
                    <a:pt x="358" y="22"/>
                  </a:moveTo>
                  <a:cubicBezTo>
                    <a:pt x="342" y="22"/>
                    <a:pt x="342" y="22"/>
                    <a:pt x="342" y="22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58" y="78"/>
                    <a:pt x="358" y="78"/>
                    <a:pt x="358" y="78"/>
                  </a:cubicBezTo>
                  <a:lnTo>
                    <a:pt x="358" y="22"/>
                  </a:lnTo>
                  <a:close/>
                  <a:moveTo>
                    <a:pt x="42" y="22"/>
                  </a:moveTo>
                  <a:cubicBezTo>
                    <a:pt x="26" y="22"/>
                    <a:pt x="26" y="22"/>
                    <a:pt x="26" y="22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42" y="78"/>
                    <a:pt x="42" y="78"/>
                    <a:pt x="42" y="78"/>
                  </a:cubicBezTo>
                  <a:lnTo>
                    <a:pt x="42" y="22"/>
                  </a:lnTo>
                  <a:close/>
                  <a:moveTo>
                    <a:pt x="69" y="22"/>
                  </a:moveTo>
                  <a:cubicBezTo>
                    <a:pt x="53" y="22"/>
                    <a:pt x="53" y="22"/>
                    <a:pt x="53" y="22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69" y="78"/>
                    <a:pt x="69" y="78"/>
                    <a:pt x="69" y="78"/>
                  </a:cubicBezTo>
                  <a:lnTo>
                    <a:pt x="69" y="22"/>
                  </a:lnTo>
                  <a:close/>
                  <a:moveTo>
                    <a:pt x="97" y="22"/>
                  </a:moveTo>
                  <a:cubicBezTo>
                    <a:pt x="81" y="22"/>
                    <a:pt x="81" y="22"/>
                    <a:pt x="81" y="22"/>
                  </a:cubicBezTo>
                  <a:cubicBezTo>
                    <a:pt x="81" y="78"/>
                    <a:pt x="81" y="78"/>
                    <a:pt x="81" y="78"/>
                  </a:cubicBezTo>
                  <a:cubicBezTo>
                    <a:pt x="97" y="78"/>
                    <a:pt x="97" y="78"/>
                    <a:pt x="97" y="78"/>
                  </a:cubicBezTo>
                  <a:lnTo>
                    <a:pt x="97" y="22"/>
                  </a:lnTo>
                  <a:close/>
                  <a:moveTo>
                    <a:pt x="163" y="50"/>
                  </a:moveTo>
                  <a:cubicBezTo>
                    <a:pt x="163" y="34"/>
                    <a:pt x="176" y="21"/>
                    <a:pt x="192" y="21"/>
                  </a:cubicBezTo>
                  <a:cubicBezTo>
                    <a:pt x="208" y="21"/>
                    <a:pt x="221" y="34"/>
                    <a:pt x="221" y="50"/>
                  </a:cubicBezTo>
                  <a:cubicBezTo>
                    <a:pt x="221" y="66"/>
                    <a:pt x="208" y="79"/>
                    <a:pt x="192" y="79"/>
                  </a:cubicBezTo>
                  <a:cubicBezTo>
                    <a:pt x="176" y="79"/>
                    <a:pt x="163" y="66"/>
                    <a:pt x="163" y="50"/>
                  </a:cubicBezTo>
                  <a:close/>
                  <a:moveTo>
                    <a:pt x="179" y="50"/>
                  </a:moveTo>
                  <a:cubicBezTo>
                    <a:pt x="179" y="57"/>
                    <a:pt x="185" y="63"/>
                    <a:pt x="192" y="63"/>
                  </a:cubicBezTo>
                  <a:cubicBezTo>
                    <a:pt x="199" y="63"/>
                    <a:pt x="205" y="57"/>
                    <a:pt x="205" y="50"/>
                  </a:cubicBezTo>
                  <a:cubicBezTo>
                    <a:pt x="205" y="43"/>
                    <a:pt x="199" y="37"/>
                    <a:pt x="192" y="37"/>
                  </a:cubicBezTo>
                  <a:cubicBezTo>
                    <a:pt x="185" y="37"/>
                    <a:pt x="179" y="43"/>
                    <a:pt x="179" y="50"/>
                  </a:cubicBezTo>
                  <a:close/>
                  <a:moveTo>
                    <a:pt x="384" y="0"/>
                  </a:moveTo>
                  <a:cubicBezTo>
                    <a:pt x="384" y="100"/>
                    <a:pt x="384" y="100"/>
                    <a:pt x="384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84" y="0"/>
                  </a:lnTo>
                  <a:close/>
                  <a:moveTo>
                    <a:pt x="368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368" y="84"/>
                    <a:pt x="368" y="84"/>
                    <a:pt x="368" y="84"/>
                  </a:cubicBezTo>
                  <a:lnTo>
                    <a:pt x="368" y="1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A51BC634-8838-5F43-A09B-B684CFFF45EF}"/>
              </a:ext>
            </a:extLst>
          </p:cNvPr>
          <p:cNvGrpSpPr/>
          <p:nvPr/>
        </p:nvGrpSpPr>
        <p:grpSpPr>
          <a:xfrm>
            <a:off x="5283466" y="5954222"/>
            <a:ext cx="292951" cy="632993"/>
            <a:chOff x="1693658" y="4666427"/>
            <a:chExt cx="292951" cy="632993"/>
          </a:xfrm>
        </p:grpSpPr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43DEC304-75C2-874D-A93B-D6068EBA8A89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1830940" y="4666427"/>
              <a:ext cx="0" cy="363047"/>
            </a:xfrm>
            <a:prstGeom prst="line">
              <a:avLst/>
            </a:prstGeom>
            <a:ln w="25400">
              <a:solidFill>
                <a:srgbClr val="F8981D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7" name="Group 76">
              <a:extLst>
                <a:ext uri="{FF2B5EF4-FFF2-40B4-BE49-F238E27FC236}">
                  <a16:creationId xmlns:a16="http://schemas.microsoft.com/office/drawing/2014/main" id="{3B42500A-9F58-814F-8442-DB42771C9662}"/>
                </a:ext>
              </a:extLst>
            </p:cNvPr>
            <p:cNvGrpSpPr/>
            <p:nvPr/>
          </p:nvGrpSpPr>
          <p:grpSpPr>
            <a:xfrm>
              <a:off x="1693658" y="4865932"/>
              <a:ext cx="292951" cy="433488"/>
              <a:chOff x="5034533" y="2180580"/>
              <a:chExt cx="292951" cy="433488"/>
            </a:xfrm>
          </p:grpSpPr>
          <p:sp>
            <p:nvSpPr>
              <p:cNvPr id="78" name="Rectangle 77">
                <a:extLst>
                  <a:ext uri="{FF2B5EF4-FFF2-40B4-BE49-F238E27FC236}">
                    <a16:creationId xmlns:a16="http://schemas.microsoft.com/office/drawing/2014/main" id="{9AD7C0AA-F81D-5E4C-B668-7C5914AF6C2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034533" y="2339748"/>
                <a:ext cx="274320" cy="274320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0" i="0" u="none" strike="noStrike" kern="1200" cap="none" spc="0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VM</a:t>
                </a:r>
              </a:p>
            </p:txBody>
          </p:sp>
          <p:sp>
            <p:nvSpPr>
              <p:cNvPr id="79" name="Freeform 21">
                <a:extLst>
                  <a:ext uri="{FF2B5EF4-FFF2-40B4-BE49-F238E27FC236}">
                    <a16:creationId xmlns:a16="http://schemas.microsoft.com/office/drawing/2014/main" id="{142076B7-FBBB-CD4B-AEC7-338F684FF166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5041473" y="2180580"/>
                <a:ext cx="286011" cy="217911"/>
              </a:xfrm>
              <a:custGeom>
                <a:avLst/>
                <a:gdLst>
                  <a:gd name="T0" fmla="*/ 364 w 389"/>
                  <a:gd name="T1" fmla="*/ 176 h 296"/>
                  <a:gd name="T2" fmla="*/ 355 w 389"/>
                  <a:gd name="T3" fmla="*/ 217 h 296"/>
                  <a:gd name="T4" fmla="*/ 289 w 389"/>
                  <a:gd name="T5" fmla="*/ 130 h 296"/>
                  <a:gd name="T6" fmla="*/ 298 w 389"/>
                  <a:gd name="T7" fmla="*/ 193 h 296"/>
                  <a:gd name="T8" fmla="*/ 264 w 389"/>
                  <a:gd name="T9" fmla="*/ 143 h 296"/>
                  <a:gd name="T10" fmla="*/ 257 w 389"/>
                  <a:gd name="T11" fmla="*/ 195 h 296"/>
                  <a:gd name="T12" fmla="*/ 318 w 389"/>
                  <a:gd name="T13" fmla="*/ 296 h 296"/>
                  <a:gd name="T14" fmla="*/ 319 w 389"/>
                  <a:gd name="T15" fmla="*/ 296 h 296"/>
                  <a:gd name="T16" fmla="*/ 376 w 389"/>
                  <a:gd name="T17" fmla="*/ 196 h 296"/>
                  <a:gd name="T18" fmla="*/ 319 w 389"/>
                  <a:gd name="T19" fmla="*/ 280 h 296"/>
                  <a:gd name="T20" fmla="*/ 270 w 389"/>
                  <a:gd name="T21" fmla="*/ 262 h 296"/>
                  <a:gd name="T22" fmla="*/ 276 w 389"/>
                  <a:gd name="T23" fmla="*/ 183 h 296"/>
                  <a:gd name="T24" fmla="*/ 288 w 389"/>
                  <a:gd name="T25" fmla="*/ 237 h 296"/>
                  <a:gd name="T26" fmla="*/ 318 w 389"/>
                  <a:gd name="T27" fmla="*/ 154 h 296"/>
                  <a:gd name="T28" fmla="*/ 337 w 389"/>
                  <a:gd name="T29" fmla="*/ 231 h 296"/>
                  <a:gd name="T30" fmla="*/ 345 w 389"/>
                  <a:gd name="T31" fmla="*/ 239 h 296"/>
                  <a:gd name="T32" fmla="*/ 361 w 389"/>
                  <a:gd name="T33" fmla="*/ 260 h 296"/>
                  <a:gd name="T34" fmla="*/ 255 w 389"/>
                  <a:gd name="T35" fmla="*/ 182 h 296"/>
                  <a:gd name="T36" fmla="*/ 236 w 389"/>
                  <a:gd name="T37" fmla="*/ 166 h 296"/>
                  <a:gd name="T38" fmla="*/ 329 w 389"/>
                  <a:gd name="T39" fmla="*/ 126 h 296"/>
                  <a:gd name="T40" fmla="*/ 345 w 389"/>
                  <a:gd name="T41" fmla="*/ 139 h 296"/>
                  <a:gd name="T42" fmla="*/ 0 w 389"/>
                  <a:gd name="T43" fmla="*/ 0 h 296"/>
                  <a:gd name="T44" fmla="*/ 243 w 389"/>
                  <a:gd name="T45" fmla="*/ 235 h 296"/>
                  <a:gd name="T46" fmla="*/ 181 w 389"/>
                  <a:gd name="T47" fmla="*/ 219 h 296"/>
                  <a:gd name="T48" fmla="*/ 165 w 389"/>
                  <a:gd name="T49" fmla="*/ 219 h 296"/>
                  <a:gd name="T50" fmla="*/ 71 w 389"/>
                  <a:gd name="T51" fmla="*/ 182 h 296"/>
                  <a:gd name="T52" fmla="*/ 165 w 389"/>
                  <a:gd name="T53" fmla="*/ 219 h 296"/>
                  <a:gd name="T54" fmla="*/ 110 w 389"/>
                  <a:gd name="T55" fmla="*/ 126 h 296"/>
                  <a:gd name="T56" fmla="*/ 16 w 389"/>
                  <a:gd name="T57" fmla="*/ 166 h 296"/>
                  <a:gd name="T58" fmla="*/ 126 w 389"/>
                  <a:gd name="T59" fmla="*/ 54 h 296"/>
                  <a:gd name="T60" fmla="*/ 220 w 389"/>
                  <a:gd name="T61" fmla="*/ 16 h 296"/>
                  <a:gd name="T62" fmla="*/ 126 w 389"/>
                  <a:gd name="T63" fmla="*/ 54 h 296"/>
                  <a:gd name="T64" fmla="*/ 165 w 389"/>
                  <a:gd name="T65" fmla="*/ 110 h 296"/>
                  <a:gd name="T66" fmla="*/ 71 w 389"/>
                  <a:gd name="T67" fmla="*/ 70 h 296"/>
                  <a:gd name="T68" fmla="*/ 55 w 389"/>
                  <a:gd name="T69" fmla="*/ 110 h 296"/>
                  <a:gd name="T70" fmla="*/ 16 w 389"/>
                  <a:gd name="T71" fmla="*/ 70 h 296"/>
                  <a:gd name="T72" fmla="*/ 55 w 389"/>
                  <a:gd name="T73" fmla="*/ 110 h 296"/>
                  <a:gd name="T74" fmla="*/ 126 w 389"/>
                  <a:gd name="T75" fmla="*/ 166 h 296"/>
                  <a:gd name="T76" fmla="*/ 220 w 389"/>
                  <a:gd name="T77" fmla="*/ 126 h 296"/>
                  <a:gd name="T78" fmla="*/ 228 w 389"/>
                  <a:gd name="T79" fmla="*/ 110 h 296"/>
                  <a:gd name="T80" fmla="*/ 181 w 389"/>
                  <a:gd name="T81" fmla="*/ 70 h 296"/>
                  <a:gd name="T82" fmla="*/ 274 w 389"/>
                  <a:gd name="T83" fmla="*/ 110 h 296"/>
                  <a:gd name="T84" fmla="*/ 228 w 389"/>
                  <a:gd name="T85" fmla="*/ 110 h 296"/>
                  <a:gd name="T86" fmla="*/ 290 w 389"/>
                  <a:gd name="T87" fmla="*/ 70 h 296"/>
                  <a:gd name="T88" fmla="*/ 329 w 389"/>
                  <a:gd name="T89" fmla="*/ 110 h 296"/>
                  <a:gd name="T90" fmla="*/ 329 w 389"/>
                  <a:gd name="T91" fmla="*/ 54 h 296"/>
                  <a:gd name="T92" fmla="*/ 236 w 389"/>
                  <a:gd name="T93" fmla="*/ 16 h 296"/>
                  <a:gd name="T94" fmla="*/ 329 w 389"/>
                  <a:gd name="T95" fmla="*/ 54 h 296"/>
                  <a:gd name="T96" fmla="*/ 110 w 389"/>
                  <a:gd name="T97" fmla="*/ 54 h 296"/>
                  <a:gd name="T98" fmla="*/ 16 w 389"/>
                  <a:gd name="T99" fmla="*/ 16 h 296"/>
                  <a:gd name="T100" fmla="*/ 16 w 389"/>
                  <a:gd name="T101" fmla="*/ 182 h 296"/>
                  <a:gd name="T102" fmla="*/ 55 w 389"/>
                  <a:gd name="T103" fmla="*/ 219 h 296"/>
                  <a:gd name="T104" fmla="*/ 16 w 389"/>
                  <a:gd name="T105" fmla="*/ 182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89" h="296">
                    <a:moveTo>
                      <a:pt x="376" y="196"/>
                    </a:moveTo>
                    <a:cubicBezTo>
                      <a:pt x="364" y="176"/>
                      <a:pt x="364" y="176"/>
                      <a:pt x="364" y="176"/>
                    </a:cubicBezTo>
                    <a:cubicBezTo>
                      <a:pt x="361" y="199"/>
                      <a:pt x="361" y="199"/>
                      <a:pt x="361" y="199"/>
                    </a:cubicBezTo>
                    <a:cubicBezTo>
                      <a:pt x="360" y="208"/>
                      <a:pt x="357" y="214"/>
                      <a:pt x="355" y="217"/>
                    </a:cubicBezTo>
                    <a:cubicBezTo>
                      <a:pt x="359" y="190"/>
                      <a:pt x="364" y="147"/>
                      <a:pt x="306" y="134"/>
                    </a:cubicBezTo>
                    <a:cubicBezTo>
                      <a:pt x="289" y="130"/>
                      <a:pt x="289" y="130"/>
                      <a:pt x="289" y="130"/>
                    </a:cubicBezTo>
                    <a:cubicBezTo>
                      <a:pt x="298" y="146"/>
                      <a:pt x="298" y="146"/>
                      <a:pt x="298" y="146"/>
                    </a:cubicBezTo>
                    <a:cubicBezTo>
                      <a:pt x="306" y="160"/>
                      <a:pt x="304" y="178"/>
                      <a:pt x="298" y="193"/>
                    </a:cubicBezTo>
                    <a:cubicBezTo>
                      <a:pt x="291" y="172"/>
                      <a:pt x="278" y="157"/>
                      <a:pt x="277" y="157"/>
                    </a:cubicBezTo>
                    <a:cubicBezTo>
                      <a:pt x="264" y="143"/>
                      <a:pt x="264" y="143"/>
                      <a:pt x="264" y="143"/>
                    </a:cubicBezTo>
                    <a:cubicBezTo>
                      <a:pt x="264" y="162"/>
                      <a:pt x="264" y="162"/>
                      <a:pt x="264" y="162"/>
                    </a:cubicBezTo>
                    <a:cubicBezTo>
                      <a:pt x="263" y="171"/>
                      <a:pt x="260" y="183"/>
                      <a:pt x="257" y="195"/>
                    </a:cubicBezTo>
                    <a:cubicBezTo>
                      <a:pt x="250" y="221"/>
                      <a:pt x="242" y="251"/>
                      <a:pt x="257" y="272"/>
                    </a:cubicBezTo>
                    <a:cubicBezTo>
                      <a:pt x="267" y="287"/>
                      <a:pt x="287" y="295"/>
                      <a:pt x="318" y="296"/>
                    </a:cubicBezTo>
                    <a:cubicBezTo>
                      <a:pt x="318" y="296"/>
                      <a:pt x="318" y="296"/>
                      <a:pt x="318" y="296"/>
                    </a:cubicBezTo>
                    <a:cubicBezTo>
                      <a:pt x="318" y="296"/>
                      <a:pt x="318" y="296"/>
                      <a:pt x="319" y="296"/>
                    </a:cubicBezTo>
                    <a:cubicBezTo>
                      <a:pt x="352" y="296"/>
                      <a:pt x="368" y="281"/>
                      <a:pt x="375" y="268"/>
                    </a:cubicBezTo>
                    <a:cubicBezTo>
                      <a:pt x="389" y="244"/>
                      <a:pt x="384" y="211"/>
                      <a:pt x="376" y="196"/>
                    </a:cubicBezTo>
                    <a:close/>
                    <a:moveTo>
                      <a:pt x="361" y="260"/>
                    </a:moveTo>
                    <a:cubicBezTo>
                      <a:pt x="354" y="273"/>
                      <a:pt x="339" y="280"/>
                      <a:pt x="319" y="280"/>
                    </a:cubicBezTo>
                    <a:cubicBezTo>
                      <a:pt x="318" y="280"/>
                      <a:pt x="318" y="280"/>
                      <a:pt x="318" y="280"/>
                    </a:cubicBezTo>
                    <a:cubicBezTo>
                      <a:pt x="294" y="279"/>
                      <a:pt x="277" y="273"/>
                      <a:pt x="270" y="262"/>
                    </a:cubicBezTo>
                    <a:cubicBezTo>
                      <a:pt x="259" y="248"/>
                      <a:pt x="266" y="223"/>
                      <a:pt x="272" y="200"/>
                    </a:cubicBezTo>
                    <a:cubicBezTo>
                      <a:pt x="274" y="194"/>
                      <a:pt x="275" y="188"/>
                      <a:pt x="276" y="183"/>
                    </a:cubicBezTo>
                    <a:cubicBezTo>
                      <a:pt x="281" y="192"/>
                      <a:pt x="286" y="203"/>
                      <a:pt x="287" y="216"/>
                    </a:cubicBezTo>
                    <a:cubicBezTo>
                      <a:pt x="288" y="237"/>
                      <a:pt x="288" y="237"/>
                      <a:pt x="288" y="237"/>
                    </a:cubicBezTo>
                    <a:cubicBezTo>
                      <a:pt x="301" y="220"/>
                      <a:pt x="301" y="220"/>
                      <a:pt x="301" y="220"/>
                    </a:cubicBezTo>
                    <a:cubicBezTo>
                      <a:pt x="314" y="203"/>
                      <a:pt x="323" y="178"/>
                      <a:pt x="318" y="154"/>
                    </a:cubicBezTo>
                    <a:cubicBezTo>
                      <a:pt x="347" y="168"/>
                      <a:pt x="343" y="194"/>
                      <a:pt x="339" y="217"/>
                    </a:cubicBezTo>
                    <a:cubicBezTo>
                      <a:pt x="338" y="222"/>
                      <a:pt x="337" y="227"/>
                      <a:pt x="337" y="231"/>
                    </a:cubicBezTo>
                    <a:cubicBezTo>
                      <a:pt x="336" y="240"/>
                      <a:pt x="336" y="240"/>
                      <a:pt x="336" y="240"/>
                    </a:cubicBezTo>
                    <a:cubicBezTo>
                      <a:pt x="345" y="239"/>
                      <a:pt x="345" y="239"/>
                      <a:pt x="345" y="239"/>
                    </a:cubicBezTo>
                    <a:cubicBezTo>
                      <a:pt x="356" y="238"/>
                      <a:pt x="363" y="233"/>
                      <a:pt x="368" y="227"/>
                    </a:cubicBezTo>
                    <a:cubicBezTo>
                      <a:pt x="369" y="238"/>
                      <a:pt x="367" y="250"/>
                      <a:pt x="361" y="260"/>
                    </a:cubicBezTo>
                    <a:close/>
                    <a:moveTo>
                      <a:pt x="181" y="182"/>
                    </a:moveTo>
                    <a:cubicBezTo>
                      <a:pt x="255" y="182"/>
                      <a:pt x="255" y="182"/>
                      <a:pt x="255" y="182"/>
                    </a:cubicBezTo>
                    <a:cubicBezTo>
                      <a:pt x="255" y="166"/>
                      <a:pt x="255" y="166"/>
                      <a:pt x="255" y="166"/>
                    </a:cubicBezTo>
                    <a:cubicBezTo>
                      <a:pt x="236" y="166"/>
                      <a:pt x="236" y="166"/>
                      <a:pt x="236" y="166"/>
                    </a:cubicBezTo>
                    <a:cubicBezTo>
                      <a:pt x="236" y="126"/>
                      <a:pt x="236" y="126"/>
                      <a:pt x="236" y="126"/>
                    </a:cubicBezTo>
                    <a:cubicBezTo>
                      <a:pt x="329" y="126"/>
                      <a:pt x="329" y="126"/>
                      <a:pt x="329" y="126"/>
                    </a:cubicBezTo>
                    <a:cubicBezTo>
                      <a:pt x="329" y="139"/>
                      <a:pt x="329" y="139"/>
                      <a:pt x="329" y="139"/>
                    </a:cubicBezTo>
                    <a:cubicBezTo>
                      <a:pt x="345" y="139"/>
                      <a:pt x="345" y="139"/>
                      <a:pt x="345" y="139"/>
                    </a:cubicBezTo>
                    <a:cubicBezTo>
                      <a:pt x="345" y="0"/>
                      <a:pt x="345" y="0"/>
                      <a:pt x="34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35"/>
                      <a:pt x="0" y="235"/>
                      <a:pt x="0" y="235"/>
                    </a:cubicBezTo>
                    <a:cubicBezTo>
                      <a:pt x="243" y="235"/>
                      <a:pt x="243" y="235"/>
                      <a:pt x="243" y="235"/>
                    </a:cubicBezTo>
                    <a:cubicBezTo>
                      <a:pt x="243" y="219"/>
                      <a:pt x="243" y="219"/>
                      <a:pt x="243" y="219"/>
                    </a:cubicBezTo>
                    <a:cubicBezTo>
                      <a:pt x="181" y="219"/>
                      <a:pt x="181" y="219"/>
                      <a:pt x="181" y="219"/>
                    </a:cubicBezTo>
                    <a:lnTo>
                      <a:pt x="181" y="182"/>
                    </a:lnTo>
                    <a:close/>
                    <a:moveTo>
                      <a:pt x="165" y="219"/>
                    </a:moveTo>
                    <a:cubicBezTo>
                      <a:pt x="71" y="219"/>
                      <a:pt x="71" y="219"/>
                      <a:pt x="71" y="219"/>
                    </a:cubicBezTo>
                    <a:cubicBezTo>
                      <a:pt x="71" y="182"/>
                      <a:pt x="71" y="182"/>
                      <a:pt x="71" y="182"/>
                    </a:cubicBezTo>
                    <a:cubicBezTo>
                      <a:pt x="165" y="182"/>
                      <a:pt x="165" y="182"/>
                      <a:pt x="165" y="182"/>
                    </a:cubicBezTo>
                    <a:lnTo>
                      <a:pt x="165" y="219"/>
                    </a:lnTo>
                    <a:close/>
                    <a:moveTo>
                      <a:pt x="16" y="126"/>
                    </a:moveTo>
                    <a:cubicBezTo>
                      <a:pt x="110" y="126"/>
                      <a:pt x="110" y="126"/>
                      <a:pt x="110" y="126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6" y="166"/>
                      <a:pt x="16" y="166"/>
                      <a:pt x="16" y="166"/>
                    </a:cubicBezTo>
                    <a:lnTo>
                      <a:pt x="16" y="126"/>
                    </a:lnTo>
                    <a:close/>
                    <a:moveTo>
                      <a:pt x="126" y="54"/>
                    </a:moveTo>
                    <a:cubicBezTo>
                      <a:pt x="126" y="16"/>
                      <a:pt x="126" y="16"/>
                      <a:pt x="126" y="16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54"/>
                      <a:pt x="220" y="54"/>
                      <a:pt x="220" y="54"/>
                    </a:cubicBezTo>
                    <a:lnTo>
                      <a:pt x="126" y="54"/>
                    </a:lnTo>
                    <a:close/>
                    <a:moveTo>
                      <a:pt x="165" y="70"/>
                    </a:moveTo>
                    <a:cubicBezTo>
                      <a:pt x="165" y="110"/>
                      <a:pt x="165" y="110"/>
                      <a:pt x="165" y="110"/>
                    </a:cubicBezTo>
                    <a:cubicBezTo>
                      <a:pt x="71" y="110"/>
                      <a:pt x="71" y="110"/>
                      <a:pt x="71" y="110"/>
                    </a:cubicBezTo>
                    <a:cubicBezTo>
                      <a:pt x="71" y="70"/>
                      <a:pt x="71" y="70"/>
                      <a:pt x="71" y="70"/>
                    </a:cubicBezTo>
                    <a:lnTo>
                      <a:pt x="165" y="70"/>
                    </a:lnTo>
                    <a:close/>
                    <a:moveTo>
                      <a:pt x="55" y="110"/>
                    </a:moveTo>
                    <a:cubicBezTo>
                      <a:pt x="16" y="110"/>
                      <a:pt x="16" y="110"/>
                      <a:pt x="16" y="11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55" y="70"/>
                      <a:pt x="55" y="70"/>
                      <a:pt x="55" y="70"/>
                    </a:cubicBezTo>
                    <a:lnTo>
                      <a:pt x="55" y="110"/>
                    </a:lnTo>
                    <a:close/>
                    <a:moveTo>
                      <a:pt x="220" y="166"/>
                    </a:moveTo>
                    <a:cubicBezTo>
                      <a:pt x="126" y="166"/>
                      <a:pt x="126" y="166"/>
                      <a:pt x="126" y="166"/>
                    </a:cubicBezTo>
                    <a:cubicBezTo>
                      <a:pt x="126" y="126"/>
                      <a:pt x="126" y="126"/>
                      <a:pt x="126" y="126"/>
                    </a:cubicBezTo>
                    <a:cubicBezTo>
                      <a:pt x="220" y="126"/>
                      <a:pt x="220" y="126"/>
                      <a:pt x="220" y="126"/>
                    </a:cubicBezTo>
                    <a:lnTo>
                      <a:pt x="220" y="166"/>
                    </a:lnTo>
                    <a:close/>
                    <a:moveTo>
                      <a:pt x="228" y="110"/>
                    </a:moveTo>
                    <a:cubicBezTo>
                      <a:pt x="181" y="110"/>
                      <a:pt x="181" y="110"/>
                      <a:pt x="181" y="110"/>
                    </a:cubicBezTo>
                    <a:cubicBezTo>
                      <a:pt x="181" y="70"/>
                      <a:pt x="181" y="70"/>
                      <a:pt x="181" y="70"/>
                    </a:cubicBezTo>
                    <a:cubicBezTo>
                      <a:pt x="274" y="70"/>
                      <a:pt x="274" y="70"/>
                      <a:pt x="274" y="70"/>
                    </a:cubicBezTo>
                    <a:cubicBezTo>
                      <a:pt x="274" y="110"/>
                      <a:pt x="274" y="110"/>
                      <a:pt x="274" y="110"/>
                    </a:cubicBezTo>
                    <a:cubicBezTo>
                      <a:pt x="236" y="110"/>
                      <a:pt x="236" y="110"/>
                      <a:pt x="236" y="110"/>
                    </a:cubicBezTo>
                    <a:lnTo>
                      <a:pt x="228" y="110"/>
                    </a:lnTo>
                    <a:close/>
                    <a:moveTo>
                      <a:pt x="290" y="110"/>
                    </a:moveTo>
                    <a:cubicBezTo>
                      <a:pt x="290" y="70"/>
                      <a:pt x="290" y="70"/>
                      <a:pt x="290" y="70"/>
                    </a:cubicBezTo>
                    <a:cubicBezTo>
                      <a:pt x="329" y="70"/>
                      <a:pt x="329" y="70"/>
                      <a:pt x="329" y="70"/>
                    </a:cubicBezTo>
                    <a:cubicBezTo>
                      <a:pt x="329" y="110"/>
                      <a:pt x="329" y="110"/>
                      <a:pt x="329" y="110"/>
                    </a:cubicBezTo>
                    <a:lnTo>
                      <a:pt x="290" y="110"/>
                    </a:lnTo>
                    <a:close/>
                    <a:moveTo>
                      <a:pt x="329" y="54"/>
                    </a:moveTo>
                    <a:cubicBezTo>
                      <a:pt x="236" y="54"/>
                      <a:pt x="236" y="54"/>
                      <a:pt x="236" y="54"/>
                    </a:cubicBezTo>
                    <a:cubicBezTo>
                      <a:pt x="236" y="16"/>
                      <a:pt x="236" y="16"/>
                      <a:pt x="236" y="16"/>
                    </a:cubicBezTo>
                    <a:cubicBezTo>
                      <a:pt x="329" y="16"/>
                      <a:pt x="329" y="16"/>
                      <a:pt x="329" y="16"/>
                    </a:cubicBezTo>
                    <a:lnTo>
                      <a:pt x="329" y="54"/>
                    </a:lnTo>
                    <a:close/>
                    <a:moveTo>
                      <a:pt x="110" y="16"/>
                    </a:moveTo>
                    <a:cubicBezTo>
                      <a:pt x="110" y="54"/>
                      <a:pt x="110" y="54"/>
                      <a:pt x="110" y="54"/>
                    </a:cubicBezTo>
                    <a:cubicBezTo>
                      <a:pt x="16" y="54"/>
                      <a:pt x="16" y="54"/>
                      <a:pt x="16" y="54"/>
                    </a:cubicBezTo>
                    <a:cubicBezTo>
                      <a:pt x="16" y="16"/>
                      <a:pt x="16" y="16"/>
                      <a:pt x="16" y="16"/>
                    </a:cubicBezTo>
                    <a:lnTo>
                      <a:pt x="110" y="16"/>
                    </a:lnTo>
                    <a:close/>
                    <a:moveTo>
                      <a:pt x="16" y="182"/>
                    </a:moveTo>
                    <a:cubicBezTo>
                      <a:pt x="55" y="182"/>
                      <a:pt x="55" y="182"/>
                      <a:pt x="55" y="182"/>
                    </a:cubicBezTo>
                    <a:cubicBezTo>
                      <a:pt x="55" y="219"/>
                      <a:pt x="55" y="219"/>
                      <a:pt x="55" y="219"/>
                    </a:cubicBezTo>
                    <a:cubicBezTo>
                      <a:pt x="16" y="219"/>
                      <a:pt x="16" y="219"/>
                      <a:pt x="16" y="219"/>
                    </a:cubicBezTo>
                    <a:lnTo>
                      <a:pt x="16" y="182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99" dirty="0">
                  <a:latin typeface="Calibri" panose="020F0502020204030204" pitchFamily="34" charset="0"/>
                </a:endParaRPr>
              </a:p>
            </p:txBody>
          </p:sp>
        </p:grp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3D301743-013F-7548-9FD6-DED9A52C82A2}"/>
              </a:ext>
            </a:extLst>
          </p:cNvPr>
          <p:cNvGrpSpPr/>
          <p:nvPr/>
        </p:nvGrpSpPr>
        <p:grpSpPr>
          <a:xfrm>
            <a:off x="4243530" y="4557576"/>
            <a:ext cx="292951" cy="632993"/>
            <a:chOff x="1693658" y="4666427"/>
            <a:chExt cx="292951" cy="632993"/>
          </a:xfrm>
        </p:grpSpPr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1C2A6F41-E291-C843-8898-1F70C3410F5D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1830940" y="4666427"/>
              <a:ext cx="0" cy="363047"/>
            </a:xfrm>
            <a:prstGeom prst="line">
              <a:avLst/>
            </a:prstGeom>
            <a:ln w="25400">
              <a:solidFill>
                <a:srgbClr val="F8981D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BF00C878-EBB7-4343-9599-E942642AE022}"/>
                </a:ext>
              </a:extLst>
            </p:cNvPr>
            <p:cNvGrpSpPr/>
            <p:nvPr/>
          </p:nvGrpSpPr>
          <p:grpSpPr>
            <a:xfrm>
              <a:off x="1693658" y="4865932"/>
              <a:ext cx="292951" cy="433488"/>
              <a:chOff x="5034533" y="2180580"/>
              <a:chExt cx="292951" cy="433488"/>
            </a:xfrm>
          </p:grpSpPr>
          <p:sp>
            <p:nvSpPr>
              <p:cNvPr id="83" name="Rectangle 82">
                <a:extLst>
                  <a:ext uri="{FF2B5EF4-FFF2-40B4-BE49-F238E27FC236}">
                    <a16:creationId xmlns:a16="http://schemas.microsoft.com/office/drawing/2014/main" id="{321E4CC7-DD10-E047-BEFD-9FE483A754C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034533" y="2339748"/>
                <a:ext cx="274320" cy="274320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0" i="0" u="none" strike="noStrike" kern="1200" cap="none" spc="0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VM</a:t>
                </a:r>
              </a:p>
            </p:txBody>
          </p:sp>
          <p:sp>
            <p:nvSpPr>
              <p:cNvPr id="84" name="Freeform 21">
                <a:extLst>
                  <a:ext uri="{FF2B5EF4-FFF2-40B4-BE49-F238E27FC236}">
                    <a16:creationId xmlns:a16="http://schemas.microsoft.com/office/drawing/2014/main" id="{8FE031CA-523C-7A45-8F3E-8F149B5B1603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5041473" y="2180580"/>
                <a:ext cx="286011" cy="217911"/>
              </a:xfrm>
              <a:custGeom>
                <a:avLst/>
                <a:gdLst>
                  <a:gd name="T0" fmla="*/ 364 w 389"/>
                  <a:gd name="T1" fmla="*/ 176 h 296"/>
                  <a:gd name="T2" fmla="*/ 355 w 389"/>
                  <a:gd name="T3" fmla="*/ 217 h 296"/>
                  <a:gd name="T4" fmla="*/ 289 w 389"/>
                  <a:gd name="T5" fmla="*/ 130 h 296"/>
                  <a:gd name="T6" fmla="*/ 298 w 389"/>
                  <a:gd name="T7" fmla="*/ 193 h 296"/>
                  <a:gd name="T8" fmla="*/ 264 w 389"/>
                  <a:gd name="T9" fmla="*/ 143 h 296"/>
                  <a:gd name="T10" fmla="*/ 257 w 389"/>
                  <a:gd name="T11" fmla="*/ 195 h 296"/>
                  <a:gd name="T12" fmla="*/ 318 w 389"/>
                  <a:gd name="T13" fmla="*/ 296 h 296"/>
                  <a:gd name="T14" fmla="*/ 319 w 389"/>
                  <a:gd name="T15" fmla="*/ 296 h 296"/>
                  <a:gd name="T16" fmla="*/ 376 w 389"/>
                  <a:gd name="T17" fmla="*/ 196 h 296"/>
                  <a:gd name="T18" fmla="*/ 319 w 389"/>
                  <a:gd name="T19" fmla="*/ 280 h 296"/>
                  <a:gd name="T20" fmla="*/ 270 w 389"/>
                  <a:gd name="T21" fmla="*/ 262 h 296"/>
                  <a:gd name="T22" fmla="*/ 276 w 389"/>
                  <a:gd name="T23" fmla="*/ 183 h 296"/>
                  <a:gd name="T24" fmla="*/ 288 w 389"/>
                  <a:gd name="T25" fmla="*/ 237 h 296"/>
                  <a:gd name="T26" fmla="*/ 318 w 389"/>
                  <a:gd name="T27" fmla="*/ 154 h 296"/>
                  <a:gd name="T28" fmla="*/ 337 w 389"/>
                  <a:gd name="T29" fmla="*/ 231 h 296"/>
                  <a:gd name="T30" fmla="*/ 345 w 389"/>
                  <a:gd name="T31" fmla="*/ 239 h 296"/>
                  <a:gd name="T32" fmla="*/ 361 w 389"/>
                  <a:gd name="T33" fmla="*/ 260 h 296"/>
                  <a:gd name="T34" fmla="*/ 255 w 389"/>
                  <a:gd name="T35" fmla="*/ 182 h 296"/>
                  <a:gd name="T36" fmla="*/ 236 w 389"/>
                  <a:gd name="T37" fmla="*/ 166 h 296"/>
                  <a:gd name="T38" fmla="*/ 329 w 389"/>
                  <a:gd name="T39" fmla="*/ 126 h 296"/>
                  <a:gd name="T40" fmla="*/ 345 w 389"/>
                  <a:gd name="T41" fmla="*/ 139 h 296"/>
                  <a:gd name="T42" fmla="*/ 0 w 389"/>
                  <a:gd name="T43" fmla="*/ 0 h 296"/>
                  <a:gd name="T44" fmla="*/ 243 w 389"/>
                  <a:gd name="T45" fmla="*/ 235 h 296"/>
                  <a:gd name="T46" fmla="*/ 181 w 389"/>
                  <a:gd name="T47" fmla="*/ 219 h 296"/>
                  <a:gd name="T48" fmla="*/ 165 w 389"/>
                  <a:gd name="T49" fmla="*/ 219 h 296"/>
                  <a:gd name="T50" fmla="*/ 71 w 389"/>
                  <a:gd name="T51" fmla="*/ 182 h 296"/>
                  <a:gd name="T52" fmla="*/ 165 w 389"/>
                  <a:gd name="T53" fmla="*/ 219 h 296"/>
                  <a:gd name="T54" fmla="*/ 110 w 389"/>
                  <a:gd name="T55" fmla="*/ 126 h 296"/>
                  <a:gd name="T56" fmla="*/ 16 w 389"/>
                  <a:gd name="T57" fmla="*/ 166 h 296"/>
                  <a:gd name="T58" fmla="*/ 126 w 389"/>
                  <a:gd name="T59" fmla="*/ 54 h 296"/>
                  <a:gd name="T60" fmla="*/ 220 w 389"/>
                  <a:gd name="T61" fmla="*/ 16 h 296"/>
                  <a:gd name="T62" fmla="*/ 126 w 389"/>
                  <a:gd name="T63" fmla="*/ 54 h 296"/>
                  <a:gd name="T64" fmla="*/ 165 w 389"/>
                  <a:gd name="T65" fmla="*/ 110 h 296"/>
                  <a:gd name="T66" fmla="*/ 71 w 389"/>
                  <a:gd name="T67" fmla="*/ 70 h 296"/>
                  <a:gd name="T68" fmla="*/ 55 w 389"/>
                  <a:gd name="T69" fmla="*/ 110 h 296"/>
                  <a:gd name="T70" fmla="*/ 16 w 389"/>
                  <a:gd name="T71" fmla="*/ 70 h 296"/>
                  <a:gd name="T72" fmla="*/ 55 w 389"/>
                  <a:gd name="T73" fmla="*/ 110 h 296"/>
                  <a:gd name="T74" fmla="*/ 126 w 389"/>
                  <a:gd name="T75" fmla="*/ 166 h 296"/>
                  <a:gd name="T76" fmla="*/ 220 w 389"/>
                  <a:gd name="T77" fmla="*/ 126 h 296"/>
                  <a:gd name="T78" fmla="*/ 228 w 389"/>
                  <a:gd name="T79" fmla="*/ 110 h 296"/>
                  <a:gd name="T80" fmla="*/ 181 w 389"/>
                  <a:gd name="T81" fmla="*/ 70 h 296"/>
                  <a:gd name="T82" fmla="*/ 274 w 389"/>
                  <a:gd name="T83" fmla="*/ 110 h 296"/>
                  <a:gd name="T84" fmla="*/ 228 w 389"/>
                  <a:gd name="T85" fmla="*/ 110 h 296"/>
                  <a:gd name="T86" fmla="*/ 290 w 389"/>
                  <a:gd name="T87" fmla="*/ 70 h 296"/>
                  <a:gd name="T88" fmla="*/ 329 w 389"/>
                  <a:gd name="T89" fmla="*/ 110 h 296"/>
                  <a:gd name="T90" fmla="*/ 329 w 389"/>
                  <a:gd name="T91" fmla="*/ 54 h 296"/>
                  <a:gd name="T92" fmla="*/ 236 w 389"/>
                  <a:gd name="T93" fmla="*/ 16 h 296"/>
                  <a:gd name="T94" fmla="*/ 329 w 389"/>
                  <a:gd name="T95" fmla="*/ 54 h 296"/>
                  <a:gd name="T96" fmla="*/ 110 w 389"/>
                  <a:gd name="T97" fmla="*/ 54 h 296"/>
                  <a:gd name="T98" fmla="*/ 16 w 389"/>
                  <a:gd name="T99" fmla="*/ 16 h 296"/>
                  <a:gd name="T100" fmla="*/ 16 w 389"/>
                  <a:gd name="T101" fmla="*/ 182 h 296"/>
                  <a:gd name="T102" fmla="*/ 55 w 389"/>
                  <a:gd name="T103" fmla="*/ 219 h 296"/>
                  <a:gd name="T104" fmla="*/ 16 w 389"/>
                  <a:gd name="T105" fmla="*/ 182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89" h="296">
                    <a:moveTo>
                      <a:pt x="376" y="196"/>
                    </a:moveTo>
                    <a:cubicBezTo>
                      <a:pt x="364" y="176"/>
                      <a:pt x="364" y="176"/>
                      <a:pt x="364" y="176"/>
                    </a:cubicBezTo>
                    <a:cubicBezTo>
                      <a:pt x="361" y="199"/>
                      <a:pt x="361" y="199"/>
                      <a:pt x="361" y="199"/>
                    </a:cubicBezTo>
                    <a:cubicBezTo>
                      <a:pt x="360" y="208"/>
                      <a:pt x="357" y="214"/>
                      <a:pt x="355" y="217"/>
                    </a:cubicBezTo>
                    <a:cubicBezTo>
                      <a:pt x="359" y="190"/>
                      <a:pt x="364" y="147"/>
                      <a:pt x="306" y="134"/>
                    </a:cubicBezTo>
                    <a:cubicBezTo>
                      <a:pt x="289" y="130"/>
                      <a:pt x="289" y="130"/>
                      <a:pt x="289" y="130"/>
                    </a:cubicBezTo>
                    <a:cubicBezTo>
                      <a:pt x="298" y="146"/>
                      <a:pt x="298" y="146"/>
                      <a:pt x="298" y="146"/>
                    </a:cubicBezTo>
                    <a:cubicBezTo>
                      <a:pt x="306" y="160"/>
                      <a:pt x="304" y="178"/>
                      <a:pt x="298" y="193"/>
                    </a:cubicBezTo>
                    <a:cubicBezTo>
                      <a:pt x="291" y="172"/>
                      <a:pt x="278" y="157"/>
                      <a:pt x="277" y="157"/>
                    </a:cubicBezTo>
                    <a:cubicBezTo>
                      <a:pt x="264" y="143"/>
                      <a:pt x="264" y="143"/>
                      <a:pt x="264" y="143"/>
                    </a:cubicBezTo>
                    <a:cubicBezTo>
                      <a:pt x="264" y="162"/>
                      <a:pt x="264" y="162"/>
                      <a:pt x="264" y="162"/>
                    </a:cubicBezTo>
                    <a:cubicBezTo>
                      <a:pt x="263" y="171"/>
                      <a:pt x="260" y="183"/>
                      <a:pt x="257" y="195"/>
                    </a:cubicBezTo>
                    <a:cubicBezTo>
                      <a:pt x="250" y="221"/>
                      <a:pt x="242" y="251"/>
                      <a:pt x="257" y="272"/>
                    </a:cubicBezTo>
                    <a:cubicBezTo>
                      <a:pt x="267" y="287"/>
                      <a:pt x="287" y="295"/>
                      <a:pt x="318" y="296"/>
                    </a:cubicBezTo>
                    <a:cubicBezTo>
                      <a:pt x="318" y="296"/>
                      <a:pt x="318" y="296"/>
                      <a:pt x="318" y="296"/>
                    </a:cubicBezTo>
                    <a:cubicBezTo>
                      <a:pt x="318" y="296"/>
                      <a:pt x="318" y="296"/>
                      <a:pt x="319" y="296"/>
                    </a:cubicBezTo>
                    <a:cubicBezTo>
                      <a:pt x="352" y="296"/>
                      <a:pt x="368" y="281"/>
                      <a:pt x="375" y="268"/>
                    </a:cubicBezTo>
                    <a:cubicBezTo>
                      <a:pt x="389" y="244"/>
                      <a:pt x="384" y="211"/>
                      <a:pt x="376" y="196"/>
                    </a:cubicBezTo>
                    <a:close/>
                    <a:moveTo>
                      <a:pt x="361" y="260"/>
                    </a:moveTo>
                    <a:cubicBezTo>
                      <a:pt x="354" y="273"/>
                      <a:pt x="339" y="280"/>
                      <a:pt x="319" y="280"/>
                    </a:cubicBezTo>
                    <a:cubicBezTo>
                      <a:pt x="318" y="280"/>
                      <a:pt x="318" y="280"/>
                      <a:pt x="318" y="280"/>
                    </a:cubicBezTo>
                    <a:cubicBezTo>
                      <a:pt x="294" y="279"/>
                      <a:pt x="277" y="273"/>
                      <a:pt x="270" y="262"/>
                    </a:cubicBezTo>
                    <a:cubicBezTo>
                      <a:pt x="259" y="248"/>
                      <a:pt x="266" y="223"/>
                      <a:pt x="272" y="200"/>
                    </a:cubicBezTo>
                    <a:cubicBezTo>
                      <a:pt x="274" y="194"/>
                      <a:pt x="275" y="188"/>
                      <a:pt x="276" y="183"/>
                    </a:cubicBezTo>
                    <a:cubicBezTo>
                      <a:pt x="281" y="192"/>
                      <a:pt x="286" y="203"/>
                      <a:pt x="287" y="216"/>
                    </a:cubicBezTo>
                    <a:cubicBezTo>
                      <a:pt x="288" y="237"/>
                      <a:pt x="288" y="237"/>
                      <a:pt x="288" y="237"/>
                    </a:cubicBezTo>
                    <a:cubicBezTo>
                      <a:pt x="301" y="220"/>
                      <a:pt x="301" y="220"/>
                      <a:pt x="301" y="220"/>
                    </a:cubicBezTo>
                    <a:cubicBezTo>
                      <a:pt x="314" y="203"/>
                      <a:pt x="323" y="178"/>
                      <a:pt x="318" y="154"/>
                    </a:cubicBezTo>
                    <a:cubicBezTo>
                      <a:pt x="347" y="168"/>
                      <a:pt x="343" y="194"/>
                      <a:pt x="339" y="217"/>
                    </a:cubicBezTo>
                    <a:cubicBezTo>
                      <a:pt x="338" y="222"/>
                      <a:pt x="337" y="227"/>
                      <a:pt x="337" y="231"/>
                    </a:cubicBezTo>
                    <a:cubicBezTo>
                      <a:pt x="336" y="240"/>
                      <a:pt x="336" y="240"/>
                      <a:pt x="336" y="240"/>
                    </a:cubicBezTo>
                    <a:cubicBezTo>
                      <a:pt x="345" y="239"/>
                      <a:pt x="345" y="239"/>
                      <a:pt x="345" y="239"/>
                    </a:cubicBezTo>
                    <a:cubicBezTo>
                      <a:pt x="356" y="238"/>
                      <a:pt x="363" y="233"/>
                      <a:pt x="368" y="227"/>
                    </a:cubicBezTo>
                    <a:cubicBezTo>
                      <a:pt x="369" y="238"/>
                      <a:pt x="367" y="250"/>
                      <a:pt x="361" y="260"/>
                    </a:cubicBezTo>
                    <a:close/>
                    <a:moveTo>
                      <a:pt x="181" y="182"/>
                    </a:moveTo>
                    <a:cubicBezTo>
                      <a:pt x="255" y="182"/>
                      <a:pt x="255" y="182"/>
                      <a:pt x="255" y="182"/>
                    </a:cubicBezTo>
                    <a:cubicBezTo>
                      <a:pt x="255" y="166"/>
                      <a:pt x="255" y="166"/>
                      <a:pt x="255" y="166"/>
                    </a:cubicBezTo>
                    <a:cubicBezTo>
                      <a:pt x="236" y="166"/>
                      <a:pt x="236" y="166"/>
                      <a:pt x="236" y="166"/>
                    </a:cubicBezTo>
                    <a:cubicBezTo>
                      <a:pt x="236" y="126"/>
                      <a:pt x="236" y="126"/>
                      <a:pt x="236" y="126"/>
                    </a:cubicBezTo>
                    <a:cubicBezTo>
                      <a:pt x="329" y="126"/>
                      <a:pt x="329" y="126"/>
                      <a:pt x="329" y="126"/>
                    </a:cubicBezTo>
                    <a:cubicBezTo>
                      <a:pt x="329" y="139"/>
                      <a:pt x="329" y="139"/>
                      <a:pt x="329" y="139"/>
                    </a:cubicBezTo>
                    <a:cubicBezTo>
                      <a:pt x="345" y="139"/>
                      <a:pt x="345" y="139"/>
                      <a:pt x="345" y="139"/>
                    </a:cubicBezTo>
                    <a:cubicBezTo>
                      <a:pt x="345" y="0"/>
                      <a:pt x="345" y="0"/>
                      <a:pt x="34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35"/>
                      <a:pt x="0" y="235"/>
                      <a:pt x="0" y="235"/>
                    </a:cubicBezTo>
                    <a:cubicBezTo>
                      <a:pt x="243" y="235"/>
                      <a:pt x="243" y="235"/>
                      <a:pt x="243" y="235"/>
                    </a:cubicBezTo>
                    <a:cubicBezTo>
                      <a:pt x="243" y="219"/>
                      <a:pt x="243" y="219"/>
                      <a:pt x="243" y="219"/>
                    </a:cubicBezTo>
                    <a:cubicBezTo>
                      <a:pt x="181" y="219"/>
                      <a:pt x="181" y="219"/>
                      <a:pt x="181" y="219"/>
                    </a:cubicBezTo>
                    <a:lnTo>
                      <a:pt x="181" y="182"/>
                    </a:lnTo>
                    <a:close/>
                    <a:moveTo>
                      <a:pt x="165" y="219"/>
                    </a:moveTo>
                    <a:cubicBezTo>
                      <a:pt x="71" y="219"/>
                      <a:pt x="71" y="219"/>
                      <a:pt x="71" y="219"/>
                    </a:cubicBezTo>
                    <a:cubicBezTo>
                      <a:pt x="71" y="182"/>
                      <a:pt x="71" y="182"/>
                      <a:pt x="71" y="182"/>
                    </a:cubicBezTo>
                    <a:cubicBezTo>
                      <a:pt x="165" y="182"/>
                      <a:pt x="165" y="182"/>
                      <a:pt x="165" y="182"/>
                    </a:cubicBezTo>
                    <a:lnTo>
                      <a:pt x="165" y="219"/>
                    </a:lnTo>
                    <a:close/>
                    <a:moveTo>
                      <a:pt x="16" y="126"/>
                    </a:moveTo>
                    <a:cubicBezTo>
                      <a:pt x="110" y="126"/>
                      <a:pt x="110" y="126"/>
                      <a:pt x="110" y="126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6" y="166"/>
                      <a:pt x="16" y="166"/>
                      <a:pt x="16" y="166"/>
                    </a:cubicBezTo>
                    <a:lnTo>
                      <a:pt x="16" y="126"/>
                    </a:lnTo>
                    <a:close/>
                    <a:moveTo>
                      <a:pt x="126" y="54"/>
                    </a:moveTo>
                    <a:cubicBezTo>
                      <a:pt x="126" y="16"/>
                      <a:pt x="126" y="16"/>
                      <a:pt x="126" y="16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54"/>
                      <a:pt x="220" y="54"/>
                      <a:pt x="220" y="54"/>
                    </a:cubicBezTo>
                    <a:lnTo>
                      <a:pt x="126" y="54"/>
                    </a:lnTo>
                    <a:close/>
                    <a:moveTo>
                      <a:pt x="165" y="70"/>
                    </a:moveTo>
                    <a:cubicBezTo>
                      <a:pt x="165" y="110"/>
                      <a:pt x="165" y="110"/>
                      <a:pt x="165" y="110"/>
                    </a:cubicBezTo>
                    <a:cubicBezTo>
                      <a:pt x="71" y="110"/>
                      <a:pt x="71" y="110"/>
                      <a:pt x="71" y="110"/>
                    </a:cubicBezTo>
                    <a:cubicBezTo>
                      <a:pt x="71" y="70"/>
                      <a:pt x="71" y="70"/>
                      <a:pt x="71" y="70"/>
                    </a:cubicBezTo>
                    <a:lnTo>
                      <a:pt x="165" y="70"/>
                    </a:lnTo>
                    <a:close/>
                    <a:moveTo>
                      <a:pt x="55" y="110"/>
                    </a:moveTo>
                    <a:cubicBezTo>
                      <a:pt x="16" y="110"/>
                      <a:pt x="16" y="110"/>
                      <a:pt x="16" y="11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55" y="70"/>
                      <a:pt x="55" y="70"/>
                      <a:pt x="55" y="70"/>
                    </a:cubicBezTo>
                    <a:lnTo>
                      <a:pt x="55" y="110"/>
                    </a:lnTo>
                    <a:close/>
                    <a:moveTo>
                      <a:pt x="220" y="166"/>
                    </a:moveTo>
                    <a:cubicBezTo>
                      <a:pt x="126" y="166"/>
                      <a:pt x="126" y="166"/>
                      <a:pt x="126" y="166"/>
                    </a:cubicBezTo>
                    <a:cubicBezTo>
                      <a:pt x="126" y="126"/>
                      <a:pt x="126" y="126"/>
                      <a:pt x="126" y="126"/>
                    </a:cubicBezTo>
                    <a:cubicBezTo>
                      <a:pt x="220" y="126"/>
                      <a:pt x="220" y="126"/>
                      <a:pt x="220" y="126"/>
                    </a:cubicBezTo>
                    <a:lnTo>
                      <a:pt x="220" y="166"/>
                    </a:lnTo>
                    <a:close/>
                    <a:moveTo>
                      <a:pt x="228" y="110"/>
                    </a:moveTo>
                    <a:cubicBezTo>
                      <a:pt x="181" y="110"/>
                      <a:pt x="181" y="110"/>
                      <a:pt x="181" y="110"/>
                    </a:cubicBezTo>
                    <a:cubicBezTo>
                      <a:pt x="181" y="70"/>
                      <a:pt x="181" y="70"/>
                      <a:pt x="181" y="70"/>
                    </a:cubicBezTo>
                    <a:cubicBezTo>
                      <a:pt x="274" y="70"/>
                      <a:pt x="274" y="70"/>
                      <a:pt x="274" y="70"/>
                    </a:cubicBezTo>
                    <a:cubicBezTo>
                      <a:pt x="274" y="110"/>
                      <a:pt x="274" y="110"/>
                      <a:pt x="274" y="110"/>
                    </a:cubicBezTo>
                    <a:cubicBezTo>
                      <a:pt x="236" y="110"/>
                      <a:pt x="236" y="110"/>
                      <a:pt x="236" y="110"/>
                    </a:cubicBezTo>
                    <a:lnTo>
                      <a:pt x="228" y="110"/>
                    </a:lnTo>
                    <a:close/>
                    <a:moveTo>
                      <a:pt x="290" y="110"/>
                    </a:moveTo>
                    <a:cubicBezTo>
                      <a:pt x="290" y="70"/>
                      <a:pt x="290" y="70"/>
                      <a:pt x="290" y="70"/>
                    </a:cubicBezTo>
                    <a:cubicBezTo>
                      <a:pt x="329" y="70"/>
                      <a:pt x="329" y="70"/>
                      <a:pt x="329" y="70"/>
                    </a:cubicBezTo>
                    <a:cubicBezTo>
                      <a:pt x="329" y="110"/>
                      <a:pt x="329" y="110"/>
                      <a:pt x="329" y="110"/>
                    </a:cubicBezTo>
                    <a:lnTo>
                      <a:pt x="290" y="110"/>
                    </a:lnTo>
                    <a:close/>
                    <a:moveTo>
                      <a:pt x="329" y="54"/>
                    </a:moveTo>
                    <a:cubicBezTo>
                      <a:pt x="236" y="54"/>
                      <a:pt x="236" y="54"/>
                      <a:pt x="236" y="54"/>
                    </a:cubicBezTo>
                    <a:cubicBezTo>
                      <a:pt x="236" y="16"/>
                      <a:pt x="236" y="16"/>
                      <a:pt x="236" y="16"/>
                    </a:cubicBezTo>
                    <a:cubicBezTo>
                      <a:pt x="329" y="16"/>
                      <a:pt x="329" y="16"/>
                      <a:pt x="329" y="16"/>
                    </a:cubicBezTo>
                    <a:lnTo>
                      <a:pt x="329" y="54"/>
                    </a:lnTo>
                    <a:close/>
                    <a:moveTo>
                      <a:pt x="110" y="16"/>
                    </a:moveTo>
                    <a:cubicBezTo>
                      <a:pt x="110" y="54"/>
                      <a:pt x="110" y="54"/>
                      <a:pt x="110" y="54"/>
                    </a:cubicBezTo>
                    <a:cubicBezTo>
                      <a:pt x="16" y="54"/>
                      <a:pt x="16" y="54"/>
                      <a:pt x="16" y="54"/>
                    </a:cubicBezTo>
                    <a:cubicBezTo>
                      <a:pt x="16" y="16"/>
                      <a:pt x="16" y="16"/>
                      <a:pt x="16" y="16"/>
                    </a:cubicBezTo>
                    <a:lnTo>
                      <a:pt x="110" y="16"/>
                    </a:lnTo>
                    <a:close/>
                    <a:moveTo>
                      <a:pt x="16" y="182"/>
                    </a:moveTo>
                    <a:cubicBezTo>
                      <a:pt x="55" y="182"/>
                      <a:pt x="55" y="182"/>
                      <a:pt x="55" y="182"/>
                    </a:cubicBezTo>
                    <a:cubicBezTo>
                      <a:pt x="55" y="219"/>
                      <a:pt x="55" y="219"/>
                      <a:pt x="55" y="219"/>
                    </a:cubicBezTo>
                    <a:cubicBezTo>
                      <a:pt x="16" y="219"/>
                      <a:pt x="16" y="219"/>
                      <a:pt x="16" y="219"/>
                    </a:cubicBezTo>
                    <a:lnTo>
                      <a:pt x="16" y="182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99" dirty="0">
                  <a:latin typeface="Calibri" panose="020F0502020204030204" pitchFamily="34" charset="0"/>
                </a:endParaRPr>
              </a:p>
            </p:txBody>
          </p:sp>
        </p:grpSp>
      </p:grpSp>
      <p:sp>
        <p:nvSpPr>
          <p:cNvPr id="85" name="Oval 84">
            <a:extLst>
              <a:ext uri="{FF2B5EF4-FFF2-40B4-BE49-F238E27FC236}">
                <a16:creationId xmlns:a16="http://schemas.microsoft.com/office/drawing/2014/main" id="{2ED7FE5B-412D-A442-9235-33E27A0B0DC6}"/>
              </a:ext>
            </a:extLst>
          </p:cNvPr>
          <p:cNvSpPr>
            <a:spLocks noChangeAspect="1"/>
          </p:cNvSpPr>
          <p:nvPr/>
        </p:nvSpPr>
        <p:spPr>
          <a:xfrm>
            <a:off x="6281140" y="3617020"/>
            <a:ext cx="274320" cy="274320"/>
          </a:xfrm>
          <a:prstGeom prst="ellipse">
            <a:avLst/>
          </a:prstGeom>
          <a:noFill/>
          <a:ln w="285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1200" dirty="0">
                <a:solidFill>
                  <a:srgbClr val="7030A0"/>
                </a:solidFill>
                <a:latin typeface="Calibri" panose="020F0502020204030204" pitchFamily="34" charset="0"/>
              </a:rPr>
              <a:t>*</a:t>
            </a:r>
          </a:p>
        </p:txBody>
      </p:sp>
      <p:sp>
        <p:nvSpPr>
          <p:cNvPr id="86" name="Oval 85">
            <a:extLst>
              <a:ext uri="{FF2B5EF4-FFF2-40B4-BE49-F238E27FC236}">
                <a16:creationId xmlns:a16="http://schemas.microsoft.com/office/drawing/2014/main" id="{708A883A-ED06-3B46-BC4E-40E987BF7397}"/>
              </a:ext>
            </a:extLst>
          </p:cNvPr>
          <p:cNvSpPr>
            <a:spLocks noChangeAspect="1"/>
          </p:cNvSpPr>
          <p:nvPr/>
        </p:nvSpPr>
        <p:spPr>
          <a:xfrm>
            <a:off x="7368163" y="4833682"/>
            <a:ext cx="274320" cy="274320"/>
          </a:xfrm>
          <a:prstGeom prst="ellipse">
            <a:avLst/>
          </a:prstGeom>
          <a:noFill/>
          <a:ln w="285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1200" dirty="0">
                <a:solidFill>
                  <a:srgbClr val="7030A0"/>
                </a:solidFill>
                <a:latin typeface="Calibri" panose="020F0502020204030204" pitchFamily="34" charset="0"/>
              </a:rPr>
              <a:t>*</a:t>
            </a:r>
          </a:p>
        </p:txBody>
      </p:sp>
      <p:sp>
        <p:nvSpPr>
          <p:cNvPr id="90" name="Freeform 21">
            <a:extLst>
              <a:ext uri="{FF2B5EF4-FFF2-40B4-BE49-F238E27FC236}">
                <a16:creationId xmlns:a16="http://schemas.microsoft.com/office/drawing/2014/main" id="{33810F9F-B7A6-AD4D-9756-0C2394E0657C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7363865" y="4999101"/>
            <a:ext cx="286011" cy="217911"/>
          </a:xfrm>
          <a:custGeom>
            <a:avLst/>
            <a:gdLst>
              <a:gd name="T0" fmla="*/ 364 w 389"/>
              <a:gd name="T1" fmla="*/ 176 h 296"/>
              <a:gd name="T2" fmla="*/ 355 w 389"/>
              <a:gd name="T3" fmla="*/ 217 h 296"/>
              <a:gd name="T4" fmla="*/ 289 w 389"/>
              <a:gd name="T5" fmla="*/ 130 h 296"/>
              <a:gd name="T6" fmla="*/ 298 w 389"/>
              <a:gd name="T7" fmla="*/ 193 h 296"/>
              <a:gd name="T8" fmla="*/ 264 w 389"/>
              <a:gd name="T9" fmla="*/ 143 h 296"/>
              <a:gd name="T10" fmla="*/ 257 w 389"/>
              <a:gd name="T11" fmla="*/ 195 h 296"/>
              <a:gd name="T12" fmla="*/ 318 w 389"/>
              <a:gd name="T13" fmla="*/ 296 h 296"/>
              <a:gd name="T14" fmla="*/ 319 w 389"/>
              <a:gd name="T15" fmla="*/ 296 h 296"/>
              <a:gd name="T16" fmla="*/ 376 w 389"/>
              <a:gd name="T17" fmla="*/ 196 h 296"/>
              <a:gd name="T18" fmla="*/ 319 w 389"/>
              <a:gd name="T19" fmla="*/ 280 h 296"/>
              <a:gd name="T20" fmla="*/ 270 w 389"/>
              <a:gd name="T21" fmla="*/ 262 h 296"/>
              <a:gd name="T22" fmla="*/ 276 w 389"/>
              <a:gd name="T23" fmla="*/ 183 h 296"/>
              <a:gd name="T24" fmla="*/ 288 w 389"/>
              <a:gd name="T25" fmla="*/ 237 h 296"/>
              <a:gd name="T26" fmla="*/ 318 w 389"/>
              <a:gd name="T27" fmla="*/ 154 h 296"/>
              <a:gd name="T28" fmla="*/ 337 w 389"/>
              <a:gd name="T29" fmla="*/ 231 h 296"/>
              <a:gd name="T30" fmla="*/ 345 w 389"/>
              <a:gd name="T31" fmla="*/ 239 h 296"/>
              <a:gd name="T32" fmla="*/ 361 w 389"/>
              <a:gd name="T33" fmla="*/ 260 h 296"/>
              <a:gd name="T34" fmla="*/ 255 w 389"/>
              <a:gd name="T35" fmla="*/ 182 h 296"/>
              <a:gd name="T36" fmla="*/ 236 w 389"/>
              <a:gd name="T37" fmla="*/ 166 h 296"/>
              <a:gd name="T38" fmla="*/ 329 w 389"/>
              <a:gd name="T39" fmla="*/ 126 h 296"/>
              <a:gd name="T40" fmla="*/ 345 w 389"/>
              <a:gd name="T41" fmla="*/ 139 h 296"/>
              <a:gd name="T42" fmla="*/ 0 w 389"/>
              <a:gd name="T43" fmla="*/ 0 h 296"/>
              <a:gd name="T44" fmla="*/ 243 w 389"/>
              <a:gd name="T45" fmla="*/ 235 h 296"/>
              <a:gd name="T46" fmla="*/ 181 w 389"/>
              <a:gd name="T47" fmla="*/ 219 h 296"/>
              <a:gd name="T48" fmla="*/ 165 w 389"/>
              <a:gd name="T49" fmla="*/ 219 h 296"/>
              <a:gd name="T50" fmla="*/ 71 w 389"/>
              <a:gd name="T51" fmla="*/ 182 h 296"/>
              <a:gd name="T52" fmla="*/ 165 w 389"/>
              <a:gd name="T53" fmla="*/ 219 h 296"/>
              <a:gd name="T54" fmla="*/ 110 w 389"/>
              <a:gd name="T55" fmla="*/ 126 h 296"/>
              <a:gd name="T56" fmla="*/ 16 w 389"/>
              <a:gd name="T57" fmla="*/ 166 h 296"/>
              <a:gd name="T58" fmla="*/ 126 w 389"/>
              <a:gd name="T59" fmla="*/ 54 h 296"/>
              <a:gd name="T60" fmla="*/ 220 w 389"/>
              <a:gd name="T61" fmla="*/ 16 h 296"/>
              <a:gd name="T62" fmla="*/ 126 w 389"/>
              <a:gd name="T63" fmla="*/ 54 h 296"/>
              <a:gd name="T64" fmla="*/ 165 w 389"/>
              <a:gd name="T65" fmla="*/ 110 h 296"/>
              <a:gd name="T66" fmla="*/ 71 w 389"/>
              <a:gd name="T67" fmla="*/ 70 h 296"/>
              <a:gd name="T68" fmla="*/ 55 w 389"/>
              <a:gd name="T69" fmla="*/ 110 h 296"/>
              <a:gd name="T70" fmla="*/ 16 w 389"/>
              <a:gd name="T71" fmla="*/ 70 h 296"/>
              <a:gd name="T72" fmla="*/ 55 w 389"/>
              <a:gd name="T73" fmla="*/ 110 h 296"/>
              <a:gd name="T74" fmla="*/ 126 w 389"/>
              <a:gd name="T75" fmla="*/ 166 h 296"/>
              <a:gd name="T76" fmla="*/ 220 w 389"/>
              <a:gd name="T77" fmla="*/ 126 h 296"/>
              <a:gd name="T78" fmla="*/ 228 w 389"/>
              <a:gd name="T79" fmla="*/ 110 h 296"/>
              <a:gd name="T80" fmla="*/ 181 w 389"/>
              <a:gd name="T81" fmla="*/ 70 h 296"/>
              <a:gd name="T82" fmla="*/ 274 w 389"/>
              <a:gd name="T83" fmla="*/ 110 h 296"/>
              <a:gd name="T84" fmla="*/ 228 w 389"/>
              <a:gd name="T85" fmla="*/ 110 h 296"/>
              <a:gd name="T86" fmla="*/ 290 w 389"/>
              <a:gd name="T87" fmla="*/ 70 h 296"/>
              <a:gd name="T88" fmla="*/ 329 w 389"/>
              <a:gd name="T89" fmla="*/ 110 h 296"/>
              <a:gd name="T90" fmla="*/ 329 w 389"/>
              <a:gd name="T91" fmla="*/ 54 h 296"/>
              <a:gd name="T92" fmla="*/ 236 w 389"/>
              <a:gd name="T93" fmla="*/ 16 h 296"/>
              <a:gd name="T94" fmla="*/ 329 w 389"/>
              <a:gd name="T95" fmla="*/ 54 h 296"/>
              <a:gd name="T96" fmla="*/ 110 w 389"/>
              <a:gd name="T97" fmla="*/ 54 h 296"/>
              <a:gd name="T98" fmla="*/ 16 w 389"/>
              <a:gd name="T99" fmla="*/ 16 h 296"/>
              <a:gd name="T100" fmla="*/ 16 w 389"/>
              <a:gd name="T101" fmla="*/ 182 h 296"/>
              <a:gd name="T102" fmla="*/ 55 w 389"/>
              <a:gd name="T103" fmla="*/ 219 h 296"/>
              <a:gd name="T104" fmla="*/ 16 w 389"/>
              <a:gd name="T105" fmla="*/ 182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89" h="296">
                <a:moveTo>
                  <a:pt x="376" y="196"/>
                </a:moveTo>
                <a:cubicBezTo>
                  <a:pt x="364" y="176"/>
                  <a:pt x="364" y="176"/>
                  <a:pt x="364" y="176"/>
                </a:cubicBezTo>
                <a:cubicBezTo>
                  <a:pt x="361" y="199"/>
                  <a:pt x="361" y="199"/>
                  <a:pt x="361" y="199"/>
                </a:cubicBezTo>
                <a:cubicBezTo>
                  <a:pt x="360" y="208"/>
                  <a:pt x="357" y="214"/>
                  <a:pt x="355" y="217"/>
                </a:cubicBezTo>
                <a:cubicBezTo>
                  <a:pt x="359" y="190"/>
                  <a:pt x="364" y="147"/>
                  <a:pt x="306" y="134"/>
                </a:cubicBezTo>
                <a:cubicBezTo>
                  <a:pt x="289" y="130"/>
                  <a:pt x="289" y="130"/>
                  <a:pt x="289" y="130"/>
                </a:cubicBezTo>
                <a:cubicBezTo>
                  <a:pt x="298" y="146"/>
                  <a:pt x="298" y="146"/>
                  <a:pt x="298" y="146"/>
                </a:cubicBezTo>
                <a:cubicBezTo>
                  <a:pt x="306" y="160"/>
                  <a:pt x="304" y="178"/>
                  <a:pt x="298" y="193"/>
                </a:cubicBezTo>
                <a:cubicBezTo>
                  <a:pt x="291" y="172"/>
                  <a:pt x="278" y="157"/>
                  <a:pt x="277" y="157"/>
                </a:cubicBezTo>
                <a:cubicBezTo>
                  <a:pt x="264" y="143"/>
                  <a:pt x="264" y="143"/>
                  <a:pt x="264" y="143"/>
                </a:cubicBezTo>
                <a:cubicBezTo>
                  <a:pt x="264" y="162"/>
                  <a:pt x="264" y="162"/>
                  <a:pt x="264" y="162"/>
                </a:cubicBezTo>
                <a:cubicBezTo>
                  <a:pt x="263" y="171"/>
                  <a:pt x="260" y="183"/>
                  <a:pt x="257" y="195"/>
                </a:cubicBezTo>
                <a:cubicBezTo>
                  <a:pt x="250" y="221"/>
                  <a:pt x="242" y="251"/>
                  <a:pt x="257" y="272"/>
                </a:cubicBezTo>
                <a:cubicBezTo>
                  <a:pt x="267" y="287"/>
                  <a:pt x="287" y="295"/>
                  <a:pt x="318" y="296"/>
                </a:cubicBezTo>
                <a:cubicBezTo>
                  <a:pt x="318" y="296"/>
                  <a:pt x="318" y="296"/>
                  <a:pt x="318" y="296"/>
                </a:cubicBezTo>
                <a:cubicBezTo>
                  <a:pt x="318" y="296"/>
                  <a:pt x="318" y="296"/>
                  <a:pt x="319" y="296"/>
                </a:cubicBezTo>
                <a:cubicBezTo>
                  <a:pt x="352" y="296"/>
                  <a:pt x="368" y="281"/>
                  <a:pt x="375" y="268"/>
                </a:cubicBezTo>
                <a:cubicBezTo>
                  <a:pt x="389" y="244"/>
                  <a:pt x="384" y="211"/>
                  <a:pt x="376" y="196"/>
                </a:cubicBezTo>
                <a:close/>
                <a:moveTo>
                  <a:pt x="361" y="260"/>
                </a:moveTo>
                <a:cubicBezTo>
                  <a:pt x="354" y="273"/>
                  <a:pt x="339" y="280"/>
                  <a:pt x="319" y="280"/>
                </a:cubicBezTo>
                <a:cubicBezTo>
                  <a:pt x="318" y="280"/>
                  <a:pt x="318" y="280"/>
                  <a:pt x="318" y="280"/>
                </a:cubicBezTo>
                <a:cubicBezTo>
                  <a:pt x="294" y="279"/>
                  <a:pt x="277" y="273"/>
                  <a:pt x="270" y="262"/>
                </a:cubicBezTo>
                <a:cubicBezTo>
                  <a:pt x="259" y="248"/>
                  <a:pt x="266" y="223"/>
                  <a:pt x="272" y="200"/>
                </a:cubicBezTo>
                <a:cubicBezTo>
                  <a:pt x="274" y="194"/>
                  <a:pt x="275" y="188"/>
                  <a:pt x="276" y="183"/>
                </a:cubicBezTo>
                <a:cubicBezTo>
                  <a:pt x="281" y="192"/>
                  <a:pt x="286" y="203"/>
                  <a:pt x="287" y="216"/>
                </a:cubicBezTo>
                <a:cubicBezTo>
                  <a:pt x="288" y="237"/>
                  <a:pt x="288" y="237"/>
                  <a:pt x="288" y="237"/>
                </a:cubicBezTo>
                <a:cubicBezTo>
                  <a:pt x="301" y="220"/>
                  <a:pt x="301" y="220"/>
                  <a:pt x="301" y="220"/>
                </a:cubicBezTo>
                <a:cubicBezTo>
                  <a:pt x="314" y="203"/>
                  <a:pt x="323" y="178"/>
                  <a:pt x="318" y="154"/>
                </a:cubicBezTo>
                <a:cubicBezTo>
                  <a:pt x="347" y="168"/>
                  <a:pt x="343" y="194"/>
                  <a:pt x="339" y="217"/>
                </a:cubicBezTo>
                <a:cubicBezTo>
                  <a:pt x="338" y="222"/>
                  <a:pt x="337" y="227"/>
                  <a:pt x="337" y="231"/>
                </a:cubicBezTo>
                <a:cubicBezTo>
                  <a:pt x="336" y="240"/>
                  <a:pt x="336" y="240"/>
                  <a:pt x="336" y="240"/>
                </a:cubicBezTo>
                <a:cubicBezTo>
                  <a:pt x="345" y="239"/>
                  <a:pt x="345" y="239"/>
                  <a:pt x="345" y="239"/>
                </a:cubicBezTo>
                <a:cubicBezTo>
                  <a:pt x="356" y="238"/>
                  <a:pt x="363" y="233"/>
                  <a:pt x="368" y="227"/>
                </a:cubicBezTo>
                <a:cubicBezTo>
                  <a:pt x="369" y="238"/>
                  <a:pt x="367" y="250"/>
                  <a:pt x="361" y="260"/>
                </a:cubicBezTo>
                <a:close/>
                <a:moveTo>
                  <a:pt x="181" y="182"/>
                </a:moveTo>
                <a:cubicBezTo>
                  <a:pt x="255" y="182"/>
                  <a:pt x="255" y="182"/>
                  <a:pt x="255" y="182"/>
                </a:cubicBezTo>
                <a:cubicBezTo>
                  <a:pt x="255" y="166"/>
                  <a:pt x="255" y="166"/>
                  <a:pt x="255" y="166"/>
                </a:cubicBezTo>
                <a:cubicBezTo>
                  <a:pt x="236" y="166"/>
                  <a:pt x="236" y="166"/>
                  <a:pt x="236" y="166"/>
                </a:cubicBezTo>
                <a:cubicBezTo>
                  <a:pt x="236" y="126"/>
                  <a:pt x="236" y="126"/>
                  <a:pt x="236" y="126"/>
                </a:cubicBezTo>
                <a:cubicBezTo>
                  <a:pt x="329" y="126"/>
                  <a:pt x="329" y="126"/>
                  <a:pt x="329" y="126"/>
                </a:cubicBezTo>
                <a:cubicBezTo>
                  <a:pt x="329" y="139"/>
                  <a:pt x="329" y="139"/>
                  <a:pt x="329" y="139"/>
                </a:cubicBezTo>
                <a:cubicBezTo>
                  <a:pt x="345" y="139"/>
                  <a:pt x="345" y="139"/>
                  <a:pt x="345" y="139"/>
                </a:cubicBezTo>
                <a:cubicBezTo>
                  <a:pt x="345" y="0"/>
                  <a:pt x="345" y="0"/>
                  <a:pt x="34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35"/>
                  <a:pt x="0" y="235"/>
                  <a:pt x="0" y="235"/>
                </a:cubicBezTo>
                <a:cubicBezTo>
                  <a:pt x="243" y="235"/>
                  <a:pt x="243" y="235"/>
                  <a:pt x="243" y="235"/>
                </a:cubicBezTo>
                <a:cubicBezTo>
                  <a:pt x="243" y="219"/>
                  <a:pt x="243" y="219"/>
                  <a:pt x="243" y="219"/>
                </a:cubicBezTo>
                <a:cubicBezTo>
                  <a:pt x="181" y="219"/>
                  <a:pt x="181" y="219"/>
                  <a:pt x="181" y="219"/>
                </a:cubicBezTo>
                <a:lnTo>
                  <a:pt x="181" y="182"/>
                </a:lnTo>
                <a:close/>
                <a:moveTo>
                  <a:pt x="165" y="219"/>
                </a:moveTo>
                <a:cubicBezTo>
                  <a:pt x="71" y="219"/>
                  <a:pt x="71" y="219"/>
                  <a:pt x="71" y="219"/>
                </a:cubicBezTo>
                <a:cubicBezTo>
                  <a:pt x="71" y="182"/>
                  <a:pt x="71" y="182"/>
                  <a:pt x="71" y="182"/>
                </a:cubicBezTo>
                <a:cubicBezTo>
                  <a:pt x="165" y="182"/>
                  <a:pt x="165" y="182"/>
                  <a:pt x="165" y="182"/>
                </a:cubicBezTo>
                <a:lnTo>
                  <a:pt x="165" y="219"/>
                </a:lnTo>
                <a:close/>
                <a:moveTo>
                  <a:pt x="16" y="126"/>
                </a:moveTo>
                <a:cubicBezTo>
                  <a:pt x="110" y="126"/>
                  <a:pt x="110" y="126"/>
                  <a:pt x="110" y="126"/>
                </a:cubicBezTo>
                <a:cubicBezTo>
                  <a:pt x="110" y="166"/>
                  <a:pt x="110" y="166"/>
                  <a:pt x="110" y="166"/>
                </a:cubicBezTo>
                <a:cubicBezTo>
                  <a:pt x="16" y="166"/>
                  <a:pt x="16" y="166"/>
                  <a:pt x="16" y="166"/>
                </a:cubicBezTo>
                <a:lnTo>
                  <a:pt x="16" y="126"/>
                </a:lnTo>
                <a:close/>
                <a:moveTo>
                  <a:pt x="126" y="54"/>
                </a:moveTo>
                <a:cubicBezTo>
                  <a:pt x="126" y="16"/>
                  <a:pt x="126" y="16"/>
                  <a:pt x="126" y="16"/>
                </a:cubicBezTo>
                <a:cubicBezTo>
                  <a:pt x="220" y="16"/>
                  <a:pt x="220" y="16"/>
                  <a:pt x="220" y="16"/>
                </a:cubicBezTo>
                <a:cubicBezTo>
                  <a:pt x="220" y="54"/>
                  <a:pt x="220" y="54"/>
                  <a:pt x="220" y="54"/>
                </a:cubicBezTo>
                <a:lnTo>
                  <a:pt x="126" y="54"/>
                </a:lnTo>
                <a:close/>
                <a:moveTo>
                  <a:pt x="165" y="70"/>
                </a:moveTo>
                <a:cubicBezTo>
                  <a:pt x="165" y="110"/>
                  <a:pt x="165" y="110"/>
                  <a:pt x="165" y="110"/>
                </a:cubicBezTo>
                <a:cubicBezTo>
                  <a:pt x="71" y="110"/>
                  <a:pt x="71" y="110"/>
                  <a:pt x="71" y="110"/>
                </a:cubicBezTo>
                <a:cubicBezTo>
                  <a:pt x="71" y="70"/>
                  <a:pt x="71" y="70"/>
                  <a:pt x="71" y="70"/>
                </a:cubicBezTo>
                <a:lnTo>
                  <a:pt x="165" y="70"/>
                </a:lnTo>
                <a:close/>
                <a:moveTo>
                  <a:pt x="55" y="110"/>
                </a:moveTo>
                <a:cubicBezTo>
                  <a:pt x="16" y="110"/>
                  <a:pt x="16" y="110"/>
                  <a:pt x="16" y="110"/>
                </a:cubicBezTo>
                <a:cubicBezTo>
                  <a:pt x="16" y="70"/>
                  <a:pt x="16" y="70"/>
                  <a:pt x="16" y="70"/>
                </a:cubicBezTo>
                <a:cubicBezTo>
                  <a:pt x="55" y="70"/>
                  <a:pt x="55" y="70"/>
                  <a:pt x="55" y="70"/>
                </a:cubicBezTo>
                <a:lnTo>
                  <a:pt x="55" y="110"/>
                </a:lnTo>
                <a:close/>
                <a:moveTo>
                  <a:pt x="220" y="166"/>
                </a:moveTo>
                <a:cubicBezTo>
                  <a:pt x="126" y="166"/>
                  <a:pt x="126" y="166"/>
                  <a:pt x="126" y="166"/>
                </a:cubicBezTo>
                <a:cubicBezTo>
                  <a:pt x="126" y="126"/>
                  <a:pt x="126" y="126"/>
                  <a:pt x="126" y="126"/>
                </a:cubicBezTo>
                <a:cubicBezTo>
                  <a:pt x="220" y="126"/>
                  <a:pt x="220" y="126"/>
                  <a:pt x="220" y="126"/>
                </a:cubicBezTo>
                <a:lnTo>
                  <a:pt x="220" y="166"/>
                </a:lnTo>
                <a:close/>
                <a:moveTo>
                  <a:pt x="228" y="110"/>
                </a:moveTo>
                <a:cubicBezTo>
                  <a:pt x="181" y="110"/>
                  <a:pt x="181" y="110"/>
                  <a:pt x="181" y="110"/>
                </a:cubicBezTo>
                <a:cubicBezTo>
                  <a:pt x="181" y="70"/>
                  <a:pt x="181" y="70"/>
                  <a:pt x="181" y="70"/>
                </a:cubicBezTo>
                <a:cubicBezTo>
                  <a:pt x="274" y="70"/>
                  <a:pt x="274" y="70"/>
                  <a:pt x="274" y="70"/>
                </a:cubicBezTo>
                <a:cubicBezTo>
                  <a:pt x="274" y="110"/>
                  <a:pt x="274" y="110"/>
                  <a:pt x="274" y="110"/>
                </a:cubicBezTo>
                <a:cubicBezTo>
                  <a:pt x="236" y="110"/>
                  <a:pt x="236" y="110"/>
                  <a:pt x="236" y="110"/>
                </a:cubicBezTo>
                <a:lnTo>
                  <a:pt x="228" y="110"/>
                </a:lnTo>
                <a:close/>
                <a:moveTo>
                  <a:pt x="290" y="110"/>
                </a:moveTo>
                <a:cubicBezTo>
                  <a:pt x="290" y="70"/>
                  <a:pt x="290" y="70"/>
                  <a:pt x="290" y="70"/>
                </a:cubicBezTo>
                <a:cubicBezTo>
                  <a:pt x="329" y="70"/>
                  <a:pt x="329" y="70"/>
                  <a:pt x="329" y="70"/>
                </a:cubicBezTo>
                <a:cubicBezTo>
                  <a:pt x="329" y="110"/>
                  <a:pt x="329" y="110"/>
                  <a:pt x="329" y="110"/>
                </a:cubicBezTo>
                <a:lnTo>
                  <a:pt x="290" y="110"/>
                </a:lnTo>
                <a:close/>
                <a:moveTo>
                  <a:pt x="329" y="54"/>
                </a:moveTo>
                <a:cubicBezTo>
                  <a:pt x="236" y="54"/>
                  <a:pt x="236" y="54"/>
                  <a:pt x="236" y="54"/>
                </a:cubicBezTo>
                <a:cubicBezTo>
                  <a:pt x="236" y="16"/>
                  <a:pt x="236" y="16"/>
                  <a:pt x="236" y="16"/>
                </a:cubicBezTo>
                <a:cubicBezTo>
                  <a:pt x="329" y="16"/>
                  <a:pt x="329" y="16"/>
                  <a:pt x="329" y="16"/>
                </a:cubicBezTo>
                <a:lnTo>
                  <a:pt x="329" y="54"/>
                </a:lnTo>
                <a:close/>
                <a:moveTo>
                  <a:pt x="110" y="16"/>
                </a:moveTo>
                <a:cubicBezTo>
                  <a:pt x="110" y="54"/>
                  <a:pt x="110" y="54"/>
                  <a:pt x="110" y="54"/>
                </a:cubicBezTo>
                <a:cubicBezTo>
                  <a:pt x="16" y="54"/>
                  <a:pt x="16" y="54"/>
                  <a:pt x="16" y="54"/>
                </a:cubicBezTo>
                <a:cubicBezTo>
                  <a:pt x="16" y="16"/>
                  <a:pt x="16" y="16"/>
                  <a:pt x="16" y="16"/>
                </a:cubicBezTo>
                <a:lnTo>
                  <a:pt x="110" y="16"/>
                </a:lnTo>
                <a:close/>
                <a:moveTo>
                  <a:pt x="16" y="182"/>
                </a:moveTo>
                <a:cubicBezTo>
                  <a:pt x="55" y="182"/>
                  <a:pt x="55" y="182"/>
                  <a:pt x="55" y="182"/>
                </a:cubicBezTo>
                <a:cubicBezTo>
                  <a:pt x="55" y="219"/>
                  <a:pt x="55" y="219"/>
                  <a:pt x="55" y="219"/>
                </a:cubicBezTo>
                <a:cubicBezTo>
                  <a:pt x="16" y="219"/>
                  <a:pt x="16" y="219"/>
                  <a:pt x="16" y="219"/>
                </a:cubicBezTo>
                <a:lnTo>
                  <a:pt x="16" y="182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n-US" sz="1799" dirty="0">
              <a:latin typeface="Calibri" panose="020F0502020204030204" pitchFamily="34" charset="0"/>
            </a:endParaRPr>
          </a:p>
        </p:txBody>
      </p:sp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id="{60786CD5-1A5F-664D-AC54-050E6D784D1A}"/>
              </a:ext>
            </a:extLst>
          </p:cNvPr>
          <p:cNvCxnSpPr>
            <a:cxnSpLocks/>
          </p:cNvCxnSpPr>
          <p:nvPr/>
        </p:nvCxnSpPr>
        <p:spPr bwMode="gray">
          <a:xfrm flipV="1">
            <a:off x="6357950" y="3627293"/>
            <a:ext cx="403572" cy="222823"/>
          </a:xfrm>
          <a:prstGeom prst="line">
            <a:avLst/>
          </a:prstGeom>
          <a:ln w="25400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Freeform 21">
            <a:extLst>
              <a:ext uri="{FF2B5EF4-FFF2-40B4-BE49-F238E27FC236}">
                <a16:creationId xmlns:a16="http://schemas.microsoft.com/office/drawing/2014/main" id="{CC4AE788-C47E-F244-8DD1-B8DE5275F1B2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6254408" y="3775072"/>
            <a:ext cx="286011" cy="217911"/>
          </a:xfrm>
          <a:custGeom>
            <a:avLst/>
            <a:gdLst>
              <a:gd name="T0" fmla="*/ 364 w 389"/>
              <a:gd name="T1" fmla="*/ 176 h 296"/>
              <a:gd name="T2" fmla="*/ 355 w 389"/>
              <a:gd name="T3" fmla="*/ 217 h 296"/>
              <a:gd name="T4" fmla="*/ 289 w 389"/>
              <a:gd name="T5" fmla="*/ 130 h 296"/>
              <a:gd name="T6" fmla="*/ 298 w 389"/>
              <a:gd name="T7" fmla="*/ 193 h 296"/>
              <a:gd name="T8" fmla="*/ 264 w 389"/>
              <a:gd name="T9" fmla="*/ 143 h 296"/>
              <a:gd name="T10" fmla="*/ 257 w 389"/>
              <a:gd name="T11" fmla="*/ 195 h 296"/>
              <a:gd name="T12" fmla="*/ 318 w 389"/>
              <a:gd name="T13" fmla="*/ 296 h 296"/>
              <a:gd name="T14" fmla="*/ 319 w 389"/>
              <a:gd name="T15" fmla="*/ 296 h 296"/>
              <a:gd name="T16" fmla="*/ 376 w 389"/>
              <a:gd name="T17" fmla="*/ 196 h 296"/>
              <a:gd name="T18" fmla="*/ 319 w 389"/>
              <a:gd name="T19" fmla="*/ 280 h 296"/>
              <a:gd name="T20" fmla="*/ 270 w 389"/>
              <a:gd name="T21" fmla="*/ 262 h 296"/>
              <a:gd name="T22" fmla="*/ 276 w 389"/>
              <a:gd name="T23" fmla="*/ 183 h 296"/>
              <a:gd name="T24" fmla="*/ 288 w 389"/>
              <a:gd name="T25" fmla="*/ 237 h 296"/>
              <a:gd name="T26" fmla="*/ 318 w 389"/>
              <a:gd name="T27" fmla="*/ 154 h 296"/>
              <a:gd name="T28" fmla="*/ 337 w 389"/>
              <a:gd name="T29" fmla="*/ 231 h 296"/>
              <a:gd name="T30" fmla="*/ 345 w 389"/>
              <a:gd name="T31" fmla="*/ 239 h 296"/>
              <a:gd name="T32" fmla="*/ 361 w 389"/>
              <a:gd name="T33" fmla="*/ 260 h 296"/>
              <a:gd name="T34" fmla="*/ 255 w 389"/>
              <a:gd name="T35" fmla="*/ 182 h 296"/>
              <a:gd name="T36" fmla="*/ 236 w 389"/>
              <a:gd name="T37" fmla="*/ 166 h 296"/>
              <a:gd name="T38" fmla="*/ 329 w 389"/>
              <a:gd name="T39" fmla="*/ 126 h 296"/>
              <a:gd name="T40" fmla="*/ 345 w 389"/>
              <a:gd name="T41" fmla="*/ 139 h 296"/>
              <a:gd name="T42" fmla="*/ 0 w 389"/>
              <a:gd name="T43" fmla="*/ 0 h 296"/>
              <a:gd name="T44" fmla="*/ 243 w 389"/>
              <a:gd name="T45" fmla="*/ 235 h 296"/>
              <a:gd name="T46" fmla="*/ 181 w 389"/>
              <a:gd name="T47" fmla="*/ 219 h 296"/>
              <a:gd name="T48" fmla="*/ 165 w 389"/>
              <a:gd name="T49" fmla="*/ 219 h 296"/>
              <a:gd name="T50" fmla="*/ 71 w 389"/>
              <a:gd name="T51" fmla="*/ 182 h 296"/>
              <a:gd name="T52" fmla="*/ 165 w 389"/>
              <a:gd name="T53" fmla="*/ 219 h 296"/>
              <a:gd name="T54" fmla="*/ 110 w 389"/>
              <a:gd name="T55" fmla="*/ 126 h 296"/>
              <a:gd name="T56" fmla="*/ 16 w 389"/>
              <a:gd name="T57" fmla="*/ 166 h 296"/>
              <a:gd name="T58" fmla="*/ 126 w 389"/>
              <a:gd name="T59" fmla="*/ 54 h 296"/>
              <a:gd name="T60" fmla="*/ 220 w 389"/>
              <a:gd name="T61" fmla="*/ 16 h 296"/>
              <a:gd name="T62" fmla="*/ 126 w 389"/>
              <a:gd name="T63" fmla="*/ 54 h 296"/>
              <a:gd name="T64" fmla="*/ 165 w 389"/>
              <a:gd name="T65" fmla="*/ 110 h 296"/>
              <a:gd name="T66" fmla="*/ 71 w 389"/>
              <a:gd name="T67" fmla="*/ 70 h 296"/>
              <a:gd name="T68" fmla="*/ 55 w 389"/>
              <a:gd name="T69" fmla="*/ 110 h 296"/>
              <a:gd name="T70" fmla="*/ 16 w 389"/>
              <a:gd name="T71" fmla="*/ 70 h 296"/>
              <a:gd name="T72" fmla="*/ 55 w 389"/>
              <a:gd name="T73" fmla="*/ 110 h 296"/>
              <a:gd name="T74" fmla="*/ 126 w 389"/>
              <a:gd name="T75" fmla="*/ 166 h 296"/>
              <a:gd name="T76" fmla="*/ 220 w 389"/>
              <a:gd name="T77" fmla="*/ 126 h 296"/>
              <a:gd name="T78" fmla="*/ 228 w 389"/>
              <a:gd name="T79" fmla="*/ 110 h 296"/>
              <a:gd name="T80" fmla="*/ 181 w 389"/>
              <a:gd name="T81" fmla="*/ 70 h 296"/>
              <a:gd name="T82" fmla="*/ 274 w 389"/>
              <a:gd name="T83" fmla="*/ 110 h 296"/>
              <a:gd name="T84" fmla="*/ 228 w 389"/>
              <a:gd name="T85" fmla="*/ 110 h 296"/>
              <a:gd name="T86" fmla="*/ 290 w 389"/>
              <a:gd name="T87" fmla="*/ 70 h 296"/>
              <a:gd name="T88" fmla="*/ 329 w 389"/>
              <a:gd name="T89" fmla="*/ 110 h 296"/>
              <a:gd name="T90" fmla="*/ 329 w 389"/>
              <a:gd name="T91" fmla="*/ 54 h 296"/>
              <a:gd name="T92" fmla="*/ 236 w 389"/>
              <a:gd name="T93" fmla="*/ 16 h 296"/>
              <a:gd name="T94" fmla="*/ 329 w 389"/>
              <a:gd name="T95" fmla="*/ 54 h 296"/>
              <a:gd name="T96" fmla="*/ 110 w 389"/>
              <a:gd name="T97" fmla="*/ 54 h 296"/>
              <a:gd name="T98" fmla="*/ 16 w 389"/>
              <a:gd name="T99" fmla="*/ 16 h 296"/>
              <a:gd name="T100" fmla="*/ 16 w 389"/>
              <a:gd name="T101" fmla="*/ 182 h 296"/>
              <a:gd name="T102" fmla="*/ 55 w 389"/>
              <a:gd name="T103" fmla="*/ 219 h 296"/>
              <a:gd name="T104" fmla="*/ 16 w 389"/>
              <a:gd name="T105" fmla="*/ 182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89" h="296">
                <a:moveTo>
                  <a:pt x="376" y="196"/>
                </a:moveTo>
                <a:cubicBezTo>
                  <a:pt x="364" y="176"/>
                  <a:pt x="364" y="176"/>
                  <a:pt x="364" y="176"/>
                </a:cubicBezTo>
                <a:cubicBezTo>
                  <a:pt x="361" y="199"/>
                  <a:pt x="361" y="199"/>
                  <a:pt x="361" y="199"/>
                </a:cubicBezTo>
                <a:cubicBezTo>
                  <a:pt x="360" y="208"/>
                  <a:pt x="357" y="214"/>
                  <a:pt x="355" y="217"/>
                </a:cubicBezTo>
                <a:cubicBezTo>
                  <a:pt x="359" y="190"/>
                  <a:pt x="364" y="147"/>
                  <a:pt x="306" y="134"/>
                </a:cubicBezTo>
                <a:cubicBezTo>
                  <a:pt x="289" y="130"/>
                  <a:pt x="289" y="130"/>
                  <a:pt x="289" y="130"/>
                </a:cubicBezTo>
                <a:cubicBezTo>
                  <a:pt x="298" y="146"/>
                  <a:pt x="298" y="146"/>
                  <a:pt x="298" y="146"/>
                </a:cubicBezTo>
                <a:cubicBezTo>
                  <a:pt x="306" y="160"/>
                  <a:pt x="304" y="178"/>
                  <a:pt x="298" y="193"/>
                </a:cubicBezTo>
                <a:cubicBezTo>
                  <a:pt x="291" y="172"/>
                  <a:pt x="278" y="157"/>
                  <a:pt x="277" y="157"/>
                </a:cubicBezTo>
                <a:cubicBezTo>
                  <a:pt x="264" y="143"/>
                  <a:pt x="264" y="143"/>
                  <a:pt x="264" y="143"/>
                </a:cubicBezTo>
                <a:cubicBezTo>
                  <a:pt x="264" y="162"/>
                  <a:pt x="264" y="162"/>
                  <a:pt x="264" y="162"/>
                </a:cubicBezTo>
                <a:cubicBezTo>
                  <a:pt x="263" y="171"/>
                  <a:pt x="260" y="183"/>
                  <a:pt x="257" y="195"/>
                </a:cubicBezTo>
                <a:cubicBezTo>
                  <a:pt x="250" y="221"/>
                  <a:pt x="242" y="251"/>
                  <a:pt x="257" y="272"/>
                </a:cubicBezTo>
                <a:cubicBezTo>
                  <a:pt x="267" y="287"/>
                  <a:pt x="287" y="295"/>
                  <a:pt x="318" y="296"/>
                </a:cubicBezTo>
                <a:cubicBezTo>
                  <a:pt x="318" y="296"/>
                  <a:pt x="318" y="296"/>
                  <a:pt x="318" y="296"/>
                </a:cubicBezTo>
                <a:cubicBezTo>
                  <a:pt x="318" y="296"/>
                  <a:pt x="318" y="296"/>
                  <a:pt x="319" y="296"/>
                </a:cubicBezTo>
                <a:cubicBezTo>
                  <a:pt x="352" y="296"/>
                  <a:pt x="368" y="281"/>
                  <a:pt x="375" y="268"/>
                </a:cubicBezTo>
                <a:cubicBezTo>
                  <a:pt x="389" y="244"/>
                  <a:pt x="384" y="211"/>
                  <a:pt x="376" y="196"/>
                </a:cubicBezTo>
                <a:close/>
                <a:moveTo>
                  <a:pt x="361" y="260"/>
                </a:moveTo>
                <a:cubicBezTo>
                  <a:pt x="354" y="273"/>
                  <a:pt x="339" y="280"/>
                  <a:pt x="319" y="280"/>
                </a:cubicBezTo>
                <a:cubicBezTo>
                  <a:pt x="318" y="280"/>
                  <a:pt x="318" y="280"/>
                  <a:pt x="318" y="280"/>
                </a:cubicBezTo>
                <a:cubicBezTo>
                  <a:pt x="294" y="279"/>
                  <a:pt x="277" y="273"/>
                  <a:pt x="270" y="262"/>
                </a:cubicBezTo>
                <a:cubicBezTo>
                  <a:pt x="259" y="248"/>
                  <a:pt x="266" y="223"/>
                  <a:pt x="272" y="200"/>
                </a:cubicBezTo>
                <a:cubicBezTo>
                  <a:pt x="274" y="194"/>
                  <a:pt x="275" y="188"/>
                  <a:pt x="276" y="183"/>
                </a:cubicBezTo>
                <a:cubicBezTo>
                  <a:pt x="281" y="192"/>
                  <a:pt x="286" y="203"/>
                  <a:pt x="287" y="216"/>
                </a:cubicBezTo>
                <a:cubicBezTo>
                  <a:pt x="288" y="237"/>
                  <a:pt x="288" y="237"/>
                  <a:pt x="288" y="237"/>
                </a:cubicBezTo>
                <a:cubicBezTo>
                  <a:pt x="301" y="220"/>
                  <a:pt x="301" y="220"/>
                  <a:pt x="301" y="220"/>
                </a:cubicBezTo>
                <a:cubicBezTo>
                  <a:pt x="314" y="203"/>
                  <a:pt x="323" y="178"/>
                  <a:pt x="318" y="154"/>
                </a:cubicBezTo>
                <a:cubicBezTo>
                  <a:pt x="347" y="168"/>
                  <a:pt x="343" y="194"/>
                  <a:pt x="339" y="217"/>
                </a:cubicBezTo>
                <a:cubicBezTo>
                  <a:pt x="338" y="222"/>
                  <a:pt x="337" y="227"/>
                  <a:pt x="337" y="231"/>
                </a:cubicBezTo>
                <a:cubicBezTo>
                  <a:pt x="336" y="240"/>
                  <a:pt x="336" y="240"/>
                  <a:pt x="336" y="240"/>
                </a:cubicBezTo>
                <a:cubicBezTo>
                  <a:pt x="345" y="239"/>
                  <a:pt x="345" y="239"/>
                  <a:pt x="345" y="239"/>
                </a:cubicBezTo>
                <a:cubicBezTo>
                  <a:pt x="356" y="238"/>
                  <a:pt x="363" y="233"/>
                  <a:pt x="368" y="227"/>
                </a:cubicBezTo>
                <a:cubicBezTo>
                  <a:pt x="369" y="238"/>
                  <a:pt x="367" y="250"/>
                  <a:pt x="361" y="260"/>
                </a:cubicBezTo>
                <a:close/>
                <a:moveTo>
                  <a:pt x="181" y="182"/>
                </a:moveTo>
                <a:cubicBezTo>
                  <a:pt x="255" y="182"/>
                  <a:pt x="255" y="182"/>
                  <a:pt x="255" y="182"/>
                </a:cubicBezTo>
                <a:cubicBezTo>
                  <a:pt x="255" y="166"/>
                  <a:pt x="255" y="166"/>
                  <a:pt x="255" y="166"/>
                </a:cubicBezTo>
                <a:cubicBezTo>
                  <a:pt x="236" y="166"/>
                  <a:pt x="236" y="166"/>
                  <a:pt x="236" y="166"/>
                </a:cubicBezTo>
                <a:cubicBezTo>
                  <a:pt x="236" y="126"/>
                  <a:pt x="236" y="126"/>
                  <a:pt x="236" y="126"/>
                </a:cubicBezTo>
                <a:cubicBezTo>
                  <a:pt x="329" y="126"/>
                  <a:pt x="329" y="126"/>
                  <a:pt x="329" y="126"/>
                </a:cubicBezTo>
                <a:cubicBezTo>
                  <a:pt x="329" y="139"/>
                  <a:pt x="329" y="139"/>
                  <a:pt x="329" y="139"/>
                </a:cubicBezTo>
                <a:cubicBezTo>
                  <a:pt x="345" y="139"/>
                  <a:pt x="345" y="139"/>
                  <a:pt x="345" y="139"/>
                </a:cubicBezTo>
                <a:cubicBezTo>
                  <a:pt x="345" y="0"/>
                  <a:pt x="345" y="0"/>
                  <a:pt x="34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35"/>
                  <a:pt x="0" y="235"/>
                  <a:pt x="0" y="235"/>
                </a:cubicBezTo>
                <a:cubicBezTo>
                  <a:pt x="243" y="235"/>
                  <a:pt x="243" y="235"/>
                  <a:pt x="243" y="235"/>
                </a:cubicBezTo>
                <a:cubicBezTo>
                  <a:pt x="243" y="219"/>
                  <a:pt x="243" y="219"/>
                  <a:pt x="243" y="219"/>
                </a:cubicBezTo>
                <a:cubicBezTo>
                  <a:pt x="181" y="219"/>
                  <a:pt x="181" y="219"/>
                  <a:pt x="181" y="219"/>
                </a:cubicBezTo>
                <a:lnTo>
                  <a:pt x="181" y="182"/>
                </a:lnTo>
                <a:close/>
                <a:moveTo>
                  <a:pt x="165" y="219"/>
                </a:moveTo>
                <a:cubicBezTo>
                  <a:pt x="71" y="219"/>
                  <a:pt x="71" y="219"/>
                  <a:pt x="71" y="219"/>
                </a:cubicBezTo>
                <a:cubicBezTo>
                  <a:pt x="71" y="182"/>
                  <a:pt x="71" y="182"/>
                  <a:pt x="71" y="182"/>
                </a:cubicBezTo>
                <a:cubicBezTo>
                  <a:pt x="165" y="182"/>
                  <a:pt x="165" y="182"/>
                  <a:pt x="165" y="182"/>
                </a:cubicBezTo>
                <a:lnTo>
                  <a:pt x="165" y="219"/>
                </a:lnTo>
                <a:close/>
                <a:moveTo>
                  <a:pt x="16" y="126"/>
                </a:moveTo>
                <a:cubicBezTo>
                  <a:pt x="110" y="126"/>
                  <a:pt x="110" y="126"/>
                  <a:pt x="110" y="126"/>
                </a:cubicBezTo>
                <a:cubicBezTo>
                  <a:pt x="110" y="166"/>
                  <a:pt x="110" y="166"/>
                  <a:pt x="110" y="166"/>
                </a:cubicBezTo>
                <a:cubicBezTo>
                  <a:pt x="16" y="166"/>
                  <a:pt x="16" y="166"/>
                  <a:pt x="16" y="166"/>
                </a:cubicBezTo>
                <a:lnTo>
                  <a:pt x="16" y="126"/>
                </a:lnTo>
                <a:close/>
                <a:moveTo>
                  <a:pt x="126" y="54"/>
                </a:moveTo>
                <a:cubicBezTo>
                  <a:pt x="126" y="16"/>
                  <a:pt x="126" y="16"/>
                  <a:pt x="126" y="16"/>
                </a:cubicBezTo>
                <a:cubicBezTo>
                  <a:pt x="220" y="16"/>
                  <a:pt x="220" y="16"/>
                  <a:pt x="220" y="16"/>
                </a:cubicBezTo>
                <a:cubicBezTo>
                  <a:pt x="220" y="54"/>
                  <a:pt x="220" y="54"/>
                  <a:pt x="220" y="54"/>
                </a:cubicBezTo>
                <a:lnTo>
                  <a:pt x="126" y="54"/>
                </a:lnTo>
                <a:close/>
                <a:moveTo>
                  <a:pt x="165" y="70"/>
                </a:moveTo>
                <a:cubicBezTo>
                  <a:pt x="165" y="110"/>
                  <a:pt x="165" y="110"/>
                  <a:pt x="165" y="110"/>
                </a:cubicBezTo>
                <a:cubicBezTo>
                  <a:pt x="71" y="110"/>
                  <a:pt x="71" y="110"/>
                  <a:pt x="71" y="110"/>
                </a:cubicBezTo>
                <a:cubicBezTo>
                  <a:pt x="71" y="70"/>
                  <a:pt x="71" y="70"/>
                  <a:pt x="71" y="70"/>
                </a:cubicBezTo>
                <a:lnTo>
                  <a:pt x="165" y="70"/>
                </a:lnTo>
                <a:close/>
                <a:moveTo>
                  <a:pt x="55" y="110"/>
                </a:moveTo>
                <a:cubicBezTo>
                  <a:pt x="16" y="110"/>
                  <a:pt x="16" y="110"/>
                  <a:pt x="16" y="110"/>
                </a:cubicBezTo>
                <a:cubicBezTo>
                  <a:pt x="16" y="70"/>
                  <a:pt x="16" y="70"/>
                  <a:pt x="16" y="70"/>
                </a:cubicBezTo>
                <a:cubicBezTo>
                  <a:pt x="55" y="70"/>
                  <a:pt x="55" y="70"/>
                  <a:pt x="55" y="70"/>
                </a:cubicBezTo>
                <a:lnTo>
                  <a:pt x="55" y="110"/>
                </a:lnTo>
                <a:close/>
                <a:moveTo>
                  <a:pt x="220" y="166"/>
                </a:moveTo>
                <a:cubicBezTo>
                  <a:pt x="126" y="166"/>
                  <a:pt x="126" y="166"/>
                  <a:pt x="126" y="166"/>
                </a:cubicBezTo>
                <a:cubicBezTo>
                  <a:pt x="126" y="126"/>
                  <a:pt x="126" y="126"/>
                  <a:pt x="126" y="126"/>
                </a:cubicBezTo>
                <a:cubicBezTo>
                  <a:pt x="220" y="126"/>
                  <a:pt x="220" y="126"/>
                  <a:pt x="220" y="126"/>
                </a:cubicBezTo>
                <a:lnTo>
                  <a:pt x="220" y="166"/>
                </a:lnTo>
                <a:close/>
                <a:moveTo>
                  <a:pt x="228" y="110"/>
                </a:moveTo>
                <a:cubicBezTo>
                  <a:pt x="181" y="110"/>
                  <a:pt x="181" y="110"/>
                  <a:pt x="181" y="110"/>
                </a:cubicBezTo>
                <a:cubicBezTo>
                  <a:pt x="181" y="70"/>
                  <a:pt x="181" y="70"/>
                  <a:pt x="181" y="70"/>
                </a:cubicBezTo>
                <a:cubicBezTo>
                  <a:pt x="274" y="70"/>
                  <a:pt x="274" y="70"/>
                  <a:pt x="274" y="70"/>
                </a:cubicBezTo>
                <a:cubicBezTo>
                  <a:pt x="274" y="110"/>
                  <a:pt x="274" y="110"/>
                  <a:pt x="274" y="110"/>
                </a:cubicBezTo>
                <a:cubicBezTo>
                  <a:pt x="236" y="110"/>
                  <a:pt x="236" y="110"/>
                  <a:pt x="236" y="110"/>
                </a:cubicBezTo>
                <a:lnTo>
                  <a:pt x="228" y="110"/>
                </a:lnTo>
                <a:close/>
                <a:moveTo>
                  <a:pt x="290" y="110"/>
                </a:moveTo>
                <a:cubicBezTo>
                  <a:pt x="290" y="70"/>
                  <a:pt x="290" y="70"/>
                  <a:pt x="290" y="70"/>
                </a:cubicBezTo>
                <a:cubicBezTo>
                  <a:pt x="329" y="70"/>
                  <a:pt x="329" y="70"/>
                  <a:pt x="329" y="70"/>
                </a:cubicBezTo>
                <a:cubicBezTo>
                  <a:pt x="329" y="110"/>
                  <a:pt x="329" y="110"/>
                  <a:pt x="329" y="110"/>
                </a:cubicBezTo>
                <a:lnTo>
                  <a:pt x="290" y="110"/>
                </a:lnTo>
                <a:close/>
                <a:moveTo>
                  <a:pt x="329" y="54"/>
                </a:moveTo>
                <a:cubicBezTo>
                  <a:pt x="236" y="54"/>
                  <a:pt x="236" y="54"/>
                  <a:pt x="236" y="54"/>
                </a:cubicBezTo>
                <a:cubicBezTo>
                  <a:pt x="236" y="16"/>
                  <a:pt x="236" y="16"/>
                  <a:pt x="236" y="16"/>
                </a:cubicBezTo>
                <a:cubicBezTo>
                  <a:pt x="329" y="16"/>
                  <a:pt x="329" y="16"/>
                  <a:pt x="329" y="16"/>
                </a:cubicBezTo>
                <a:lnTo>
                  <a:pt x="329" y="54"/>
                </a:lnTo>
                <a:close/>
                <a:moveTo>
                  <a:pt x="110" y="16"/>
                </a:moveTo>
                <a:cubicBezTo>
                  <a:pt x="110" y="54"/>
                  <a:pt x="110" y="54"/>
                  <a:pt x="110" y="54"/>
                </a:cubicBezTo>
                <a:cubicBezTo>
                  <a:pt x="16" y="54"/>
                  <a:pt x="16" y="54"/>
                  <a:pt x="16" y="54"/>
                </a:cubicBezTo>
                <a:cubicBezTo>
                  <a:pt x="16" y="16"/>
                  <a:pt x="16" y="16"/>
                  <a:pt x="16" y="16"/>
                </a:cubicBezTo>
                <a:lnTo>
                  <a:pt x="110" y="16"/>
                </a:lnTo>
                <a:close/>
                <a:moveTo>
                  <a:pt x="16" y="182"/>
                </a:moveTo>
                <a:cubicBezTo>
                  <a:pt x="55" y="182"/>
                  <a:pt x="55" y="182"/>
                  <a:pt x="55" y="182"/>
                </a:cubicBezTo>
                <a:cubicBezTo>
                  <a:pt x="55" y="219"/>
                  <a:pt x="55" y="219"/>
                  <a:pt x="55" y="219"/>
                </a:cubicBezTo>
                <a:cubicBezTo>
                  <a:pt x="16" y="219"/>
                  <a:pt x="16" y="219"/>
                  <a:pt x="16" y="219"/>
                </a:cubicBezTo>
                <a:lnTo>
                  <a:pt x="16" y="182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n-US" sz="1799" dirty="0">
              <a:latin typeface="Calibri" panose="020F0502020204030204" pitchFamily="34" charset="0"/>
            </a:endParaRPr>
          </a:p>
        </p:txBody>
      </p:sp>
      <p:grpSp>
        <p:nvGrpSpPr>
          <p:cNvPr id="99" name="Group 98">
            <a:extLst>
              <a:ext uri="{FF2B5EF4-FFF2-40B4-BE49-F238E27FC236}">
                <a16:creationId xmlns:a16="http://schemas.microsoft.com/office/drawing/2014/main" id="{69B029AE-2363-2946-8F11-4FAD89D9B784}"/>
              </a:ext>
            </a:extLst>
          </p:cNvPr>
          <p:cNvGrpSpPr/>
          <p:nvPr/>
        </p:nvGrpSpPr>
        <p:grpSpPr>
          <a:xfrm>
            <a:off x="9277831" y="4760103"/>
            <a:ext cx="657699" cy="540490"/>
            <a:chOff x="6855481" y="3612066"/>
            <a:chExt cx="657699" cy="540490"/>
          </a:xfrm>
        </p:grpSpPr>
        <p:cxnSp>
          <p:nvCxnSpPr>
            <p:cNvPr id="100" name="Straight Connector 99">
              <a:extLst>
                <a:ext uri="{FF2B5EF4-FFF2-40B4-BE49-F238E27FC236}">
                  <a16:creationId xmlns:a16="http://schemas.microsoft.com/office/drawing/2014/main" id="{0C87D59F-934D-C043-A1D8-34566722E7D8}"/>
                </a:ext>
              </a:extLst>
            </p:cNvPr>
            <p:cNvCxnSpPr>
              <a:cxnSpLocks/>
            </p:cNvCxnSpPr>
            <p:nvPr/>
          </p:nvCxnSpPr>
          <p:spPr bwMode="gray">
            <a:xfrm flipH="1">
              <a:off x="7181817" y="3612066"/>
              <a:ext cx="2513" cy="390521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Freeform 86">
              <a:extLst>
                <a:ext uri="{FF2B5EF4-FFF2-40B4-BE49-F238E27FC236}">
                  <a16:creationId xmlns:a16="http://schemas.microsoft.com/office/drawing/2014/main" id="{27D7CDB4-E67B-0740-9C2E-049368951411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855481" y="3980619"/>
              <a:ext cx="657699" cy="171937"/>
            </a:xfrm>
            <a:custGeom>
              <a:avLst/>
              <a:gdLst>
                <a:gd name="T0" fmla="*/ 304 w 384"/>
                <a:gd name="T1" fmla="*/ 78 h 100"/>
                <a:gd name="T2" fmla="*/ 288 w 384"/>
                <a:gd name="T3" fmla="*/ 78 h 100"/>
                <a:gd name="T4" fmla="*/ 288 w 384"/>
                <a:gd name="T5" fmla="*/ 22 h 100"/>
                <a:gd name="T6" fmla="*/ 304 w 384"/>
                <a:gd name="T7" fmla="*/ 22 h 100"/>
                <a:gd name="T8" fmla="*/ 304 w 384"/>
                <a:gd name="T9" fmla="*/ 78 h 100"/>
                <a:gd name="T10" fmla="*/ 331 w 384"/>
                <a:gd name="T11" fmla="*/ 22 h 100"/>
                <a:gd name="T12" fmla="*/ 315 w 384"/>
                <a:gd name="T13" fmla="*/ 22 h 100"/>
                <a:gd name="T14" fmla="*/ 315 w 384"/>
                <a:gd name="T15" fmla="*/ 78 h 100"/>
                <a:gd name="T16" fmla="*/ 331 w 384"/>
                <a:gd name="T17" fmla="*/ 78 h 100"/>
                <a:gd name="T18" fmla="*/ 331 w 384"/>
                <a:gd name="T19" fmla="*/ 22 h 100"/>
                <a:gd name="T20" fmla="*/ 358 w 384"/>
                <a:gd name="T21" fmla="*/ 22 h 100"/>
                <a:gd name="T22" fmla="*/ 342 w 384"/>
                <a:gd name="T23" fmla="*/ 22 h 100"/>
                <a:gd name="T24" fmla="*/ 342 w 384"/>
                <a:gd name="T25" fmla="*/ 78 h 100"/>
                <a:gd name="T26" fmla="*/ 358 w 384"/>
                <a:gd name="T27" fmla="*/ 78 h 100"/>
                <a:gd name="T28" fmla="*/ 358 w 384"/>
                <a:gd name="T29" fmla="*/ 22 h 100"/>
                <a:gd name="T30" fmla="*/ 42 w 384"/>
                <a:gd name="T31" fmla="*/ 22 h 100"/>
                <a:gd name="T32" fmla="*/ 26 w 384"/>
                <a:gd name="T33" fmla="*/ 22 h 100"/>
                <a:gd name="T34" fmla="*/ 26 w 384"/>
                <a:gd name="T35" fmla="*/ 78 h 100"/>
                <a:gd name="T36" fmla="*/ 42 w 384"/>
                <a:gd name="T37" fmla="*/ 78 h 100"/>
                <a:gd name="T38" fmla="*/ 42 w 384"/>
                <a:gd name="T39" fmla="*/ 22 h 100"/>
                <a:gd name="T40" fmla="*/ 69 w 384"/>
                <a:gd name="T41" fmla="*/ 22 h 100"/>
                <a:gd name="T42" fmla="*/ 53 w 384"/>
                <a:gd name="T43" fmla="*/ 22 h 100"/>
                <a:gd name="T44" fmla="*/ 53 w 384"/>
                <a:gd name="T45" fmla="*/ 78 h 100"/>
                <a:gd name="T46" fmla="*/ 69 w 384"/>
                <a:gd name="T47" fmla="*/ 78 h 100"/>
                <a:gd name="T48" fmla="*/ 69 w 384"/>
                <a:gd name="T49" fmla="*/ 22 h 100"/>
                <a:gd name="T50" fmla="*/ 97 w 384"/>
                <a:gd name="T51" fmla="*/ 22 h 100"/>
                <a:gd name="T52" fmla="*/ 81 w 384"/>
                <a:gd name="T53" fmla="*/ 22 h 100"/>
                <a:gd name="T54" fmla="*/ 81 w 384"/>
                <a:gd name="T55" fmla="*/ 78 h 100"/>
                <a:gd name="T56" fmla="*/ 97 w 384"/>
                <a:gd name="T57" fmla="*/ 78 h 100"/>
                <a:gd name="T58" fmla="*/ 97 w 384"/>
                <a:gd name="T59" fmla="*/ 22 h 100"/>
                <a:gd name="T60" fmla="*/ 163 w 384"/>
                <a:gd name="T61" fmla="*/ 50 h 100"/>
                <a:gd name="T62" fmla="*/ 192 w 384"/>
                <a:gd name="T63" fmla="*/ 21 h 100"/>
                <a:gd name="T64" fmla="*/ 221 w 384"/>
                <a:gd name="T65" fmla="*/ 50 h 100"/>
                <a:gd name="T66" fmla="*/ 192 w 384"/>
                <a:gd name="T67" fmla="*/ 79 h 100"/>
                <a:gd name="T68" fmla="*/ 163 w 384"/>
                <a:gd name="T69" fmla="*/ 50 h 100"/>
                <a:gd name="T70" fmla="*/ 179 w 384"/>
                <a:gd name="T71" fmla="*/ 50 h 100"/>
                <a:gd name="T72" fmla="*/ 192 w 384"/>
                <a:gd name="T73" fmla="*/ 63 h 100"/>
                <a:gd name="T74" fmla="*/ 205 w 384"/>
                <a:gd name="T75" fmla="*/ 50 h 100"/>
                <a:gd name="T76" fmla="*/ 192 w 384"/>
                <a:gd name="T77" fmla="*/ 37 h 100"/>
                <a:gd name="T78" fmla="*/ 179 w 384"/>
                <a:gd name="T79" fmla="*/ 50 h 100"/>
                <a:gd name="T80" fmla="*/ 384 w 384"/>
                <a:gd name="T81" fmla="*/ 0 h 100"/>
                <a:gd name="T82" fmla="*/ 384 w 384"/>
                <a:gd name="T83" fmla="*/ 100 h 100"/>
                <a:gd name="T84" fmla="*/ 0 w 384"/>
                <a:gd name="T85" fmla="*/ 100 h 100"/>
                <a:gd name="T86" fmla="*/ 0 w 384"/>
                <a:gd name="T87" fmla="*/ 0 h 100"/>
                <a:gd name="T88" fmla="*/ 384 w 384"/>
                <a:gd name="T89" fmla="*/ 0 h 100"/>
                <a:gd name="T90" fmla="*/ 368 w 384"/>
                <a:gd name="T91" fmla="*/ 16 h 100"/>
                <a:gd name="T92" fmla="*/ 16 w 384"/>
                <a:gd name="T93" fmla="*/ 16 h 100"/>
                <a:gd name="T94" fmla="*/ 16 w 384"/>
                <a:gd name="T95" fmla="*/ 84 h 100"/>
                <a:gd name="T96" fmla="*/ 368 w 384"/>
                <a:gd name="T97" fmla="*/ 84 h 100"/>
                <a:gd name="T98" fmla="*/ 368 w 384"/>
                <a:gd name="T99" fmla="*/ 1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4" h="100">
                  <a:moveTo>
                    <a:pt x="304" y="78"/>
                  </a:moveTo>
                  <a:cubicBezTo>
                    <a:pt x="288" y="78"/>
                    <a:pt x="288" y="78"/>
                    <a:pt x="288" y="78"/>
                  </a:cubicBezTo>
                  <a:cubicBezTo>
                    <a:pt x="288" y="22"/>
                    <a:pt x="288" y="22"/>
                    <a:pt x="288" y="22"/>
                  </a:cubicBezTo>
                  <a:cubicBezTo>
                    <a:pt x="304" y="22"/>
                    <a:pt x="304" y="22"/>
                    <a:pt x="304" y="22"/>
                  </a:cubicBezTo>
                  <a:lnTo>
                    <a:pt x="304" y="78"/>
                  </a:lnTo>
                  <a:close/>
                  <a:moveTo>
                    <a:pt x="331" y="22"/>
                  </a:moveTo>
                  <a:cubicBezTo>
                    <a:pt x="315" y="22"/>
                    <a:pt x="315" y="22"/>
                    <a:pt x="315" y="22"/>
                  </a:cubicBezTo>
                  <a:cubicBezTo>
                    <a:pt x="315" y="78"/>
                    <a:pt x="315" y="78"/>
                    <a:pt x="315" y="78"/>
                  </a:cubicBezTo>
                  <a:cubicBezTo>
                    <a:pt x="331" y="78"/>
                    <a:pt x="331" y="78"/>
                    <a:pt x="331" y="78"/>
                  </a:cubicBezTo>
                  <a:lnTo>
                    <a:pt x="331" y="22"/>
                  </a:lnTo>
                  <a:close/>
                  <a:moveTo>
                    <a:pt x="358" y="22"/>
                  </a:moveTo>
                  <a:cubicBezTo>
                    <a:pt x="342" y="22"/>
                    <a:pt x="342" y="22"/>
                    <a:pt x="342" y="22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58" y="78"/>
                    <a:pt x="358" y="78"/>
                    <a:pt x="358" y="78"/>
                  </a:cubicBezTo>
                  <a:lnTo>
                    <a:pt x="358" y="22"/>
                  </a:lnTo>
                  <a:close/>
                  <a:moveTo>
                    <a:pt x="42" y="22"/>
                  </a:moveTo>
                  <a:cubicBezTo>
                    <a:pt x="26" y="22"/>
                    <a:pt x="26" y="22"/>
                    <a:pt x="26" y="22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42" y="78"/>
                    <a:pt x="42" y="78"/>
                    <a:pt x="42" y="78"/>
                  </a:cubicBezTo>
                  <a:lnTo>
                    <a:pt x="42" y="22"/>
                  </a:lnTo>
                  <a:close/>
                  <a:moveTo>
                    <a:pt x="69" y="22"/>
                  </a:moveTo>
                  <a:cubicBezTo>
                    <a:pt x="53" y="22"/>
                    <a:pt x="53" y="22"/>
                    <a:pt x="53" y="22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69" y="78"/>
                    <a:pt x="69" y="78"/>
                    <a:pt x="69" y="78"/>
                  </a:cubicBezTo>
                  <a:lnTo>
                    <a:pt x="69" y="22"/>
                  </a:lnTo>
                  <a:close/>
                  <a:moveTo>
                    <a:pt x="97" y="22"/>
                  </a:moveTo>
                  <a:cubicBezTo>
                    <a:pt x="81" y="22"/>
                    <a:pt x="81" y="22"/>
                    <a:pt x="81" y="22"/>
                  </a:cubicBezTo>
                  <a:cubicBezTo>
                    <a:pt x="81" y="78"/>
                    <a:pt x="81" y="78"/>
                    <a:pt x="81" y="78"/>
                  </a:cubicBezTo>
                  <a:cubicBezTo>
                    <a:pt x="97" y="78"/>
                    <a:pt x="97" y="78"/>
                    <a:pt x="97" y="78"/>
                  </a:cubicBezTo>
                  <a:lnTo>
                    <a:pt x="97" y="22"/>
                  </a:lnTo>
                  <a:close/>
                  <a:moveTo>
                    <a:pt x="163" y="50"/>
                  </a:moveTo>
                  <a:cubicBezTo>
                    <a:pt x="163" y="34"/>
                    <a:pt x="176" y="21"/>
                    <a:pt x="192" y="21"/>
                  </a:cubicBezTo>
                  <a:cubicBezTo>
                    <a:pt x="208" y="21"/>
                    <a:pt x="221" y="34"/>
                    <a:pt x="221" y="50"/>
                  </a:cubicBezTo>
                  <a:cubicBezTo>
                    <a:pt x="221" y="66"/>
                    <a:pt x="208" y="79"/>
                    <a:pt x="192" y="79"/>
                  </a:cubicBezTo>
                  <a:cubicBezTo>
                    <a:pt x="176" y="79"/>
                    <a:pt x="163" y="66"/>
                    <a:pt x="163" y="50"/>
                  </a:cubicBezTo>
                  <a:close/>
                  <a:moveTo>
                    <a:pt x="179" y="50"/>
                  </a:moveTo>
                  <a:cubicBezTo>
                    <a:pt x="179" y="57"/>
                    <a:pt x="185" y="63"/>
                    <a:pt x="192" y="63"/>
                  </a:cubicBezTo>
                  <a:cubicBezTo>
                    <a:pt x="199" y="63"/>
                    <a:pt x="205" y="57"/>
                    <a:pt x="205" y="50"/>
                  </a:cubicBezTo>
                  <a:cubicBezTo>
                    <a:pt x="205" y="43"/>
                    <a:pt x="199" y="37"/>
                    <a:pt x="192" y="37"/>
                  </a:cubicBezTo>
                  <a:cubicBezTo>
                    <a:pt x="185" y="37"/>
                    <a:pt x="179" y="43"/>
                    <a:pt x="179" y="50"/>
                  </a:cubicBezTo>
                  <a:close/>
                  <a:moveTo>
                    <a:pt x="384" y="0"/>
                  </a:moveTo>
                  <a:cubicBezTo>
                    <a:pt x="384" y="100"/>
                    <a:pt x="384" y="100"/>
                    <a:pt x="384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84" y="0"/>
                  </a:lnTo>
                  <a:close/>
                  <a:moveTo>
                    <a:pt x="368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368" y="84"/>
                    <a:pt x="368" y="84"/>
                    <a:pt x="368" y="84"/>
                  </a:cubicBezTo>
                  <a:lnTo>
                    <a:pt x="368" y="1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102" name="Group 101">
            <a:extLst>
              <a:ext uri="{FF2B5EF4-FFF2-40B4-BE49-F238E27FC236}">
                <a16:creationId xmlns:a16="http://schemas.microsoft.com/office/drawing/2014/main" id="{F7B1AC71-1FE5-7B48-A031-F940D8575D96}"/>
              </a:ext>
            </a:extLst>
          </p:cNvPr>
          <p:cNvGrpSpPr/>
          <p:nvPr/>
        </p:nvGrpSpPr>
        <p:grpSpPr>
          <a:xfrm>
            <a:off x="8096539" y="3603029"/>
            <a:ext cx="657699" cy="540490"/>
            <a:chOff x="6855481" y="3612066"/>
            <a:chExt cx="657699" cy="540490"/>
          </a:xfrm>
        </p:grpSpPr>
        <p:cxnSp>
          <p:nvCxnSpPr>
            <p:cNvPr id="103" name="Straight Connector 102">
              <a:extLst>
                <a:ext uri="{FF2B5EF4-FFF2-40B4-BE49-F238E27FC236}">
                  <a16:creationId xmlns:a16="http://schemas.microsoft.com/office/drawing/2014/main" id="{0382EA28-1EBB-5D4C-8CD3-E69A8E9674BF}"/>
                </a:ext>
              </a:extLst>
            </p:cNvPr>
            <p:cNvCxnSpPr>
              <a:cxnSpLocks/>
            </p:cNvCxnSpPr>
            <p:nvPr/>
          </p:nvCxnSpPr>
          <p:spPr bwMode="gray">
            <a:xfrm flipH="1">
              <a:off x="7181817" y="3612066"/>
              <a:ext cx="2513" cy="390521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" name="Freeform 86">
              <a:extLst>
                <a:ext uri="{FF2B5EF4-FFF2-40B4-BE49-F238E27FC236}">
                  <a16:creationId xmlns:a16="http://schemas.microsoft.com/office/drawing/2014/main" id="{C502DD7C-8DFB-694F-BB36-B8628C3A1F4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855481" y="3980619"/>
              <a:ext cx="657699" cy="171937"/>
            </a:xfrm>
            <a:custGeom>
              <a:avLst/>
              <a:gdLst>
                <a:gd name="T0" fmla="*/ 304 w 384"/>
                <a:gd name="T1" fmla="*/ 78 h 100"/>
                <a:gd name="T2" fmla="*/ 288 w 384"/>
                <a:gd name="T3" fmla="*/ 78 h 100"/>
                <a:gd name="T4" fmla="*/ 288 w 384"/>
                <a:gd name="T5" fmla="*/ 22 h 100"/>
                <a:gd name="T6" fmla="*/ 304 w 384"/>
                <a:gd name="T7" fmla="*/ 22 h 100"/>
                <a:gd name="T8" fmla="*/ 304 w 384"/>
                <a:gd name="T9" fmla="*/ 78 h 100"/>
                <a:gd name="T10" fmla="*/ 331 w 384"/>
                <a:gd name="T11" fmla="*/ 22 h 100"/>
                <a:gd name="T12" fmla="*/ 315 w 384"/>
                <a:gd name="T13" fmla="*/ 22 h 100"/>
                <a:gd name="T14" fmla="*/ 315 w 384"/>
                <a:gd name="T15" fmla="*/ 78 h 100"/>
                <a:gd name="T16" fmla="*/ 331 w 384"/>
                <a:gd name="T17" fmla="*/ 78 h 100"/>
                <a:gd name="T18" fmla="*/ 331 w 384"/>
                <a:gd name="T19" fmla="*/ 22 h 100"/>
                <a:gd name="T20" fmla="*/ 358 w 384"/>
                <a:gd name="T21" fmla="*/ 22 h 100"/>
                <a:gd name="T22" fmla="*/ 342 w 384"/>
                <a:gd name="T23" fmla="*/ 22 h 100"/>
                <a:gd name="T24" fmla="*/ 342 w 384"/>
                <a:gd name="T25" fmla="*/ 78 h 100"/>
                <a:gd name="T26" fmla="*/ 358 w 384"/>
                <a:gd name="T27" fmla="*/ 78 h 100"/>
                <a:gd name="T28" fmla="*/ 358 w 384"/>
                <a:gd name="T29" fmla="*/ 22 h 100"/>
                <a:gd name="T30" fmla="*/ 42 w 384"/>
                <a:gd name="T31" fmla="*/ 22 h 100"/>
                <a:gd name="T32" fmla="*/ 26 w 384"/>
                <a:gd name="T33" fmla="*/ 22 h 100"/>
                <a:gd name="T34" fmla="*/ 26 w 384"/>
                <a:gd name="T35" fmla="*/ 78 h 100"/>
                <a:gd name="T36" fmla="*/ 42 w 384"/>
                <a:gd name="T37" fmla="*/ 78 h 100"/>
                <a:gd name="T38" fmla="*/ 42 w 384"/>
                <a:gd name="T39" fmla="*/ 22 h 100"/>
                <a:gd name="T40" fmla="*/ 69 w 384"/>
                <a:gd name="T41" fmla="*/ 22 h 100"/>
                <a:gd name="T42" fmla="*/ 53 w 384"/>
                <a:gd name="T43" fmla="*/ 22 h 100"/>
                <a:gd name="T44" fmla="*/ 53 w 384"/>
                <a:gd name="T45" fmla="*/ 78 h 100"/>
                <a:gd name="T46" fmla="*/ 69 w 384"/>
                <a:gd name="T47" fmla="*/ 78 h 100"/>
                <a:gd name="T48" fmla="*/ 69 w 384"/>
                <a:gd name="T49" fmla="*/ 22 h 100"/>
                <a:gd name="T50" fmla="*/ 97 w 384"/>
                <a:gd name="T51" fmla="*/ 22 h 100"/>
                <a:gd name="T52" fmla="*/ 81 w 384"/>
                <a:gd name="T53" fmla="*/ 22 h 100"/>
                <a:gd name="T54" fmla="*/ 81 w 384"/>
                <a:gd name="T55" fmla="*/ 78 h 100"/>
                <a:gd name="T56" fmla="*/ 97 w 384"/>
                <a:gd name="T57" fmla="*/ 78 h 100"/>
                <a:gd name="T58" fmla="*/ 97 w 384"/>
                <a:gd name="T59" fmla="*/ 22 h 100"/>
                <a:gd name="T60" fmla="*/ 163 w 384"/>
                <a:gd name="T61" fmla="*/ 50 h 100"/>
                <a:gd name="T62" fmla="*/ 192 w 384"/>
                <a:gd name="T63" fmla="*/ 21 h 100"/>
                <a:gd name="T64" fmla="*/ 221 w 384"/>
                <a:gd name="T65" fmla="*/ 50 h 100"/>
                <a:gd name="T66" fmla="*/ 192 w 384"/>
                <a:gd name="T67" fmla="*/ 79 h 100"/>
                <a:gd name="T68" fmla="*/ 163 w 384"/>
                <a:gd name="T69" fmla="*/ 50 h 100"/>
                <a:gd name="T70" fmla="*/ 179 w 384"/>
                <a:gd name="T71" fmla="*/ 50 h 100"/>
                <a:gd name="T72" fmla="*/ 192 w 384"/>
                <a:gd name="T73" fmla="*/ 63 h 100"/>
                <a:gd name="T74" fmla="*/ 205 w 384"/>
                <a:gd name="T75" fmla="*/ 50 h 100"/>
                <a:gd name="T76" fmla="*/ 192 w 384"/>
                <a:gd name="T77" fmla="*/ 37 h 100"/>
                <a:gd name="T78" fmla="*/ 179 w 384"/>
                <a:gd name="T79" fmla="*/ 50 h 100"/>
                <a:gd name="T80" fmla="*/ 384 w 384"/>
                <a:gd name="T81" fmla="*/ 0 h 100"/>
                <a:gd name="T82" fmla="*/ 384 w 384"/>
                <a:gd name="T83" fmla="*/ 100 h 100"/>
                <a:gd name="T84" fmla="*/ 0 w 384"/>
                <a:gd name="T85" fmla="*/ 100 h 100"/>
                <a:gd name="T86" fmla="*/ 0 w 384"/>
                <a:gd name="T87" fmla="*/ 0 h 100"/>
                <a:gd name="T88" fmla="*/ 384 w 384"/>
                <a:gd name="T89" fmla="*/ 0 h 100"/>
                <a:gd name="T90" fmla="*/ 368 w 384"/>
                <a:gd name="T91" fmla="*/ 16 h 100"/>
                <a:gd name="T92" fmla="*/ 16 w 384"/>
                <a:gd name="T93" fmla="*/ 16 h 100"/>
                <a:gd name="T94" fmla="*/ 16 w 384"/>
                <a:gd name="T95" fmla="*/ 84 h 100"/>
                <a:gd name="T96" fmla="*/ 368 w 384"/>
                <a:gd name="T97" fmla="*/ 84 h 100"/>
                <a:gd name="T98" fmla="*/ 368 w 384"/>
                <a:gd name="T99" fmla="*/ 1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4" h="100">
                  <a:moveTo>
                    <a:pt x="304" y="78"/>
                  </a:moveTo>
                  <a:cubicBezTo>
                    <a:pt x="288" y="78"/>
                    <a:pt x="288" y="78"/>
                    <a:pt x="288" y="78"/>
                  </a:cubicBezTo>
                  <a:cubicBezTo>
                    <a:pt x="288" y="22"/>
                    <a:pt x="288" y="22"/>
                    <a:pt x="288" y="22"/>
                  </a:cubicBezTo>
                  <a:cubicBezTo>
                    <a:pt x="304" y="22"/>
                    <a:pt x="304" y="22"/>
                    <a:pt x="304" y="22"/>
                  </a:cubicBezTo>
                  <a:lnTo>
                    <a:pt x="304" y="78"/>
                  </a:lnTo>
                  <a:close/>
                  <a:moveTo>
                    <a:pt x="331" y="22"/>
                  </a:moveTo>
                  <a:cubicBezTo>
                    <a:pt x="315" y="22"/>
                    <a:pt x="315" y="22"/>
                    <a:pt x="315" y="22"/>
                  </a:cubicBezTo>
                  <a:cubicBezTo>
                    <a:pt x="315" y="78"/>
                    <a:pt x="315" y="78"/>
                    <a:pt x="315" y="78"/>
                  </a:cubicBezTo>
                  <a:cubicBezTo>
                    <a:pt x="331" y="78"/>
                    <a:pt x="331" y="78"/>
                    <a:pt x="331" y="78"/>
                  </a:cubicBezTo>
                  <a:lnTo>
                    <a:pt x="331" y="22"/>
                  </a:lnTo>
                  <a:close/>
                  <a:moveTo>
                    <a:pt x="358" y="22"/>
                  </a:moveTo>
                  <a:cubicBezTo>
                    <a:pt x="342" y="22"/>
                    <a:pt x="342" y="22"/>
                    <a:pt x="342" y="22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58" y="78"/>
                    <a:pt x="358" y="78"/>
                    <a:pt x="358" y="78"/>
                  </a:cubicBezTo>
                  <a:lnTo>
                    <a:pt x="358" y="22"/>
                  </a:lnTo>
                  <a:close/>
                  <a:moveTo>
                    <a:pt x="42" y="22"/>
                  </a:moveTo>
                  <a:cubicBezTo>
                    <a:pt x="26" y="22"/>
                    <a:pt x="26" y="22"/>
                    <a:pt x="26" y="22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42" y="78"/>
                    <a:pt x="42" y="78"/>
                    <a:pt x="42" y="78"/>
                  </a:cubicBezTo>
                  <a:lnTo>
                    <a:pt x="42" y="22"/>
                  </a:lnTo>
                  <a:close/>
                  <a:moveTo>
                    <a:pt x="69" y="22"/>
                  </a:moveTo>
                  <a:cubicBezTo>
                    <a:pt x="53" y="22"/>
                    <a:pt x="53" y="22"/>
                    <a:pt x="53" y="22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69" y="78"/>
                    <a:pt x="69" y="78"/>
                    <a:pt x="69" y="78"/>
                  </a:cubicBezTo>
                  <a:lnTo>
                    <a:pt x="69" y="22"/>
                  </a:lnTo>
                  <a:close/>
                  <a:moveTo>
                    <a:pt x="97" y="22"/>
                  </a:moveTo>
                  <a:cubicBezTo>
                    <a:pt x="81" y="22"/>
                    <a:pt x="81" y="22"/>
                    <a:pt x="81" y="22"/>
                  </a:cubicBezTo>
                  <a:cubicBezTo>
                    <a:pt x="81" y="78"/>
                    <a:pt x="81" y="78"/>
                    <a:pt x="81" y="78"/>
                  </a:cubicBezTo>
                  <a:cubicBezTo>
                    <a:pt x="97" y="78"/>
                    <a:pt x="97" y="78"/>
                    <a:pt x="97" y="78"/>
                  </a:cubicBezTo>
                  <a:lnTo>
                    <a:pt x="97" y="22"/>
                  </a:lnTo>
                  <a:close/>
                  <a:moveTo>
                    <a:pt x="163" y="50"/>
                  </a:moveTo>
                  <a:cubicBezTo>
                    <a:pt x="163" y="34"/>
                    <a:pt x="176" y="21"/>
                    <a:pt x="192" y="21"/>
                  </a:cubicBezTo>
                  <a:cubicBezTo>
                    <a:pt x="208" y="21"/>
                    <a:pt x="221" y="34"/>
                    <a:pt x="221" y="50"/>
                  </a:cubicBezTo>
                  <a:cubicBezTo>
                    <a:pt x="221" y="66"/>
                    <a:pt x="208" y="79"/>
                    <a:pt x="192" y="79"/>
                  </a:cubicBezTo>
                  <a:cubicBezTo>
                    <a:pt x="176" y="79"/>
                    <a:pt x="163" y="66"/>
                    <a:pt x="163" y="50"/>
                  </a:cubicBezTo>
                  <a:close/>
                  <a:moveTo>
                    <a:pt x="179" y="50"/>
                  </a:moveTo>
                  <a:cubicBezTo>
                    <a:pt x="179" y="57"/>
                    <a:pt x="185" y="63"/>
                    <a:pt x="192" y="63"/>
                  </a:cubicBezTo>
                  <a:cubicBezTo>
                    <a:pt x="199" y="63"/>
                    <a:pt x="205" y="57"/>
                    <a:pt x="205" y="50"/>
                  </a:cubicBezTo>
                  <a:cubicBezTo>
                    <a:pt x="205" y="43"/>
                    <a:pt x="199" y="37"/>
                    <a:pt x="192" y="37"/>
                  </a:cubicBezTo>
                  <a:cubicBezTo>
                    <a:pt x="185" y="37"/>
                    <a:pt x="179" y="43"/>
                    <a:pt x="179" y="50"/>
                  </a:cubicBezTo>
                  <a:close/>
                  <a:moveTo>
                    <a:pt x="384" y="0"/>
                  </a:moveTo>
                  <a:cubicBezTo>
                    <a:pt x="384" y="100"/>
                    <a:pt x="384" y="100"/>
                    <a:pt x="384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84" y="0"/>
                  </a:lnTo>
                  <a:close/>
                  <a:moveTo>
                    <a:pt x="368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368" y="84"/>
                    <a:pt x="368" y="84"/>
                    <a:pt x="368" y="84"/>
                  </a:cubicBezTo>
                  <a:lnTo>
                    <a:pt x="368" y="1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" panose="020F0502020204030204" pitchFamily="34" charset="0"/>
              </a:endParaRPr>
            </a:p>
          </p:txBody>
        </p:sp>
      </p:grp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F3701F04-383A-694B-9839-534519C2CB8B}"/>
              </a:ext>
            </a:extLst>
          </p:cNvPr>
          <p:cNvCxnSpPr>
            <a:cxnSpLocks/>
          </p:cNvCxnSpPr>
          <p:nvPr/>
        </p:nvCxnSpPr>
        <p:spPr bwMode="gray">
          <a:xfrm>
            <a:off x="980508" y="4552506"/>
            <a:ext cx="1685580" cy="0"/>
          </a:xfrm>
          <a:prstGeom prst="line">
            <a:avLst/>
          </a:prstGeom>
          <a:ln w="25400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>
            <a:extLst>
              <a:ext uri="{FF2B5EF4-FFF2-40B4-BE49-F238E27FC236}">
                <a16:creationId xmlns:a16="http://schemas.microsoft.com/office/drawing/2014/main" id="{F0AB1E2C-1774-4542-B297-53ADF0D6362B}"/>
              </a:ext>
            </a:extLst>
          </p:cNvPr>
          <p:cNvCxnSpPr>
            <a:cxnSpLocks/>
          </p:cNvCxnSpPr>
          <p:nvPr/>
        </p:nvCxnSpPr>
        <p:spPr bwMode="gray">
          <a:xfrm flipH="1">
            <a:off x="2643024" y="4552506"/>
            <a:ext cx="473536" cy="0"/>
          </a:xfrm>
          <a:prstGeom prst="line">
            <a:avLst/>
          </a:prstGeom>
          <a:ln w="25400">
            <a:gradFill flip="none" rotWithShape="1">
              <a:gsLst>
                <a:gs pos="25000">
                  <a:schemeClr val="tx1"/>
                </a:gs>
                <a:gs pos="100000">
                  <a:srgbClr val="F8981D"/>
                </a:gs>
              </a:gsLst>
              <a:path path="circle">
                <a:fillToRect l="100000" t="100000"/>
              </a:path>
              <a:tileRect r="-100000" b="-100000"/>
            </a:gradFill>
            <a:prstDash val="dash"/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TextBox 94">
            <a:extLst>
              <a:ext uri="{FF2B5EF4-FFF2-40B4-BE49-F238E27FC236}">
                <a16:creationId xmlns:a16="http://schemas.microsoft.com/office/drawing/2014/main" id="{FF0D204C-3FB4-E245-844B-C591DFD420E7}"/>
              </a:ext>
            </a:extLst>
          </p:cNvPr>
          <p:cNvSpPr txBox="1"/>
          <p:nvPr/>
        </p:nvSpPr>
        <p:spPr>
          <a:xfrm>
            <a:off x="1549001" y="4354765"/>
            <a:ext cx="339837" cy="184666"/>
          </a:xfrm>
          <a:prstGeom prst="rect">
            <a:avLst/>
          </a:prstGeom>
        </p:spPr>
        <p:txBody>
          <a:bodyPr wrap="none" lIns="0" tIns="0" rIns="0" bIns="0" rtlCol="0" anchor="b">
            <a:spAutoFit/>
          </a:bodyPr>
          <a:lstStyle/>
          <a:p>
            <a:pPr algn="r"/>
            <a:r>
              <a:rPr lang="en-US" sz="1200" dirty="0">
                <a:latin typeface="Calibri" panose="020F0502020204030204" pitchFamily="34" charset="0"/>
              </a:rPr>
              <a:t>VLAN</a:t>
            </a:r>
          </a:p>
        </p:txBody>
      </p:sp>
      <p:grpSp>
        <p:nvGrpSpPr>
          <p:cNvPr id="116" name="Group 115">
            <a:extLst>
              <a:ext uri="{FF2B5EF4-FFF2-40B4-BE49-F238E27FC236}">
                <a16:creationId xmlns:a16="http://schemas.microsoft.com/office/drawing/2014/main" id="{BB81AA2F-1F41-F949-A5BB-FB0B4F08110F}"/>
              </a:ext>
            </a:extLst>
          </p:cNvPr>
          <p:cNvGrpSpPr/>
          <p:nvPr/>
        </p:nvGrpSpPr>
        <p:grpSpPr>
          <a:xfrm>
            <a:off x="1148528" y="4542382"/>
            <a:ext cx="657699" cy="540490"/>
            <a:chOff x="6855481" y="3612066"/>
            <a:chExt cx="657699" cy="540490"/>
          </a:xfrm>
        </p:grpSpPr>
        <p:cxnSp>
          <p:nvCxnSpPr>
            <p:cNvPr id="117" name="Straight Connector 116">
              <a:extLst>
                <a:ext uri="{FF2B5EF4-FFF2-40B4-BE49-F238E27FC236}">
                  <a16:creationId xmlns:a16="http://schemas.microsoft.com/office/drawing/2014/main" id="{0874904F-F6F6-AD48-BDEA-A0936EDC13FF}"/>
                </a:ext>
              </a:extLst>
            </p:cNvPr>
            <p:cNvCxnSpPr>
              <a:cxnSpLocks/>
            </p:cNvCxnSpPr>
            <p:nvPr/>
          </p:nvCxnSpPr>
          <p:spPr bwMode="gray">
            <a:xfrm flipH="1">
              <a:off x="7181817" y="3612066"/>
              <a:ext cx="2513" cy="390521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8" name="Freeform 86">
              <a:extLst>
                <a:ext uri="{FF2B5EF4-FFF2-40B4-BE49-F238E27FC236}">
                  <a16:creationId xmlns:a16="http://schemas.microsoft.com/office/drawing/2014/main" id="{F9087E27-F2F6-6B46-9E68-D4BE8335A07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855481" y="3980619"/>
              <a:ext cx="657699" cy="171937"/>
            </a:xfrm>
            <a:custGeom>
              <a:avLst/>
              <a:gdLst>
                <a:gd name="T0" fmla="*/ 304 w 384"/>
                <a:gd name="T1" fmla="*/ 78 h 100"/>
                <a:gd name="T2" fmla="*/ 288 w 384"/>
                <a:gd name="T3" fmla="*/ 78 h 100"/>
                <a:gd name="T4" fmla="*/ 288 w 384"/>
                <a:gd name="T5" fmla="*/ 22 h 100"/>
                <a:gd name="T6" fmla="*/ 304 w 384"/>
                <a:gd name="T7" fmla="*/ 22 h 100"/>
                <a:gd name="T8" fmla="*/ 304 w 384"/>
                <a:gd name="T9" fmla="*/ 78 h 100"/>
                <a:gd name="T10" fmla="*/ 331 w 384"/>
                <a:gd name="T11" fmla="*/ 22 h 100"/>
                <a:gd name="T12" fmla="*/ 315 w 384"/>
                <a:gd name="T13" fmla="*/ 22 h 100"/>
                <a:gd name="T14" fmla="*/ 315 w 384"/>
                <a:gd name="T15" fmla="*/ 78 h 100"/>
                <a:gd name="T16" fmla="*/ 331 w 384"/>
                <a:gd name="T17" fmla="*/ 78 h 100"/>
                <a:gd name="T18" fmla="*/ 331 w 384"/>
                <a:gd name="T19" fmla="*/ 22 h 100"/>
                <a:gd name="T20" fmla="*/ 358 w 384"/>
                <a:gd name="T21" fmla="*/ 22 h 100"/>
                <a:gd name="T22" fmla="*/ 342 w 384"/>
                <a:gd name="T23" fmla="*/ 22 h 100"/>
                <a:gd name="T24" fmla="*/ 342 w 384"/>
                <a:gd name="T25" fmla="*/ 78 h 100"/>
                <a:gd name="T26" fmla="*/ 358 w 384"/>
                <a:gd name="T27" fmla="*/ 78 h 100"/>
                <a:gd name="T28" fmla="*/ 358 w 384"/>
                <a:gd name="T29" fmla="*/ 22 h 100"/>
                <a:gd name="T30" fmla="*/ 42 w 384"/>
                <a:gd name="T31" fmla="*/ 22 h 100"/>
                <a:gd name="T32" fmla="*/ 26 w 384"/>
                <a:gd name="T33" fmla="*/ 22 h 100"/>
                <a:gd name="T34" fmla="*/ 26 w 384"/>
                <a:gd name="T35" fmla="*/ 78 h 100"/>
                <a:gd name="T36" fmla="*/ 42 w 384"/>
                <a:gd name="T37" fmla="*/ 78 h 100"/>
                <a:gd name="T38" fmla="*/ 42 w 384"/>
                <a:gd name="T39" fmla="*/ 22 h 100"/>
                <a:gd name="T40" fmla="*/ 69 w 384"/>
                <a:gd name="T41" fmla="*/ 22 h 100"/>
                <a:gd name="T42" fmla="*/ 53 w 384"/>
                <a:gd name="T43" fmla="*/ 22 h 100"/>
                <a:gd name="T44" fmla="*/ 53 w 384"/>
                <a:gd name="T45" fmla="*/ 78 h 100"/>
                <a:gd name="T46" fmla="*/ 69 w 384"/>
                <a:gd name="T47" fmla="*/ 78 h 100"/>
                <a:gd name="T48" fmla="*/ 69 w 384"/>
                <a:gd name="T49" fmla="*/ 22 h 100"/>
                <a:gd name="T50" fmla="*/ 97 w 384"/>
                <a:gd name="T51" fmla="*/ 22 h 100"/>
                <a:gd name="T52" fmla="*/ 81 w 384"/>
                <a:gd name="T53" fmla="*/ 22 h 100"/>
                <a:gd name="T54" fmla="*/ 81 w 384"/>
                <a:gd name="T55" fmla="*/ 78 h 100"/>
                <a:gd name="T56" fmla="*/ 97 w 384"/>
                <a:gd name="T57" fmla="*/ 78 h 100"/>
                <a:gd name="T58" fmla="*/ 97 w 384"/>
                <a:gd name="T59" fmla="*/ 22 h 100"/>
                <a:gd name="T60" fmla="*/ 163 w 384"/>
                <a:gd name="T61" fmla="*/ 50 h 100"/>
                <a:gd name="T62" fmla="*/ 192 w 384"/>
                <a:gd name="T63" fmla="*/ 21 h 100"/>
                <a:gd name="T64" fmla="*/ 221 w 384"/>
                <a:gd name="T65" fmla="*/ 50 h 100"/>
                <a:gd name="T66" fmla="*/ 192 w 384"/>
                <a:gd name="T67" fmla="*/ 79 h 100"/>
                <a:gd name="T68" fmla="*/ 163 w 384"/>
                <a:gd name="T69" fmla="*/ 50 h 100"/>
                <a:gd name="T70" fmla="*/ 179 w 384"/>
                <a:gd name="T71" fmla="*/ 50 h 100"/>
                <a:gd name="T72" fmla="*/ 192 w 384"/>
                <a:gd name="T73" fmla="*/ 63 h 100"/>
                <a:gd name="T74" fmla="*/ 205 w 384"/>
                <a:gd name="T75" fmla="*/ 50 h 100"/>
                <a:gd name="T76" fmla="*/ 192 w 384"/>
                <a:gd name="T77" fmla="*/ 37 h 100"/>
                <a:gd name="T78" fmla="*/ 179 w 384"/>
                <a:gd name="T79" fmla="*/ 50 h 100"/>
                <a:gd name="T80" fmla="*/ 384 w 384"/>
                <a:gd name="T81" fmla="*/ 0 h 100"/>
                <a:gd name="T82" fmla="*/ 384 w 384"/>
                <a:gd name="T83" fmla="*/ 100 h 100"/>
                <a:gd name="T84" fmla="*/ 0 w 384"/>
                <a:gd name="T85" fmla="*/ 100 h 100"/>
                <a:gd name="T86" fmla="*/ 0 w 384"/>
                <a:gd name="T87" fmla="*/ 0 h 100"/>
                <a:gd name="T88" fmla="*/ 384 w 384"/>
                <a:gd name="T89" fmla="*/ 0 h 100"/>
                <a:gd name="T90" fmla="*/ 368 w 384"/>
                <a:gd name="T91" fmla="*/ 16 h 100"/>
                <a:gd name="T92" fmla="*/ 16 w 384"/>
                <a:gd name="T93" fmla="*/ 16 h 100"/>
                <a:gd name="T94" fmla="*/ 16 w 384"/>
                <a:gd name="T95" fmla="*/ 84 h 100"/>
                <a:gd name="T96" fmla="*/ 368 w 384"/>
                <a:gd name="T97" fmla="*/ 84 h 100"/>
                <a:gd name="T98" fmla="*/ 368 w 384"/>
                <a:gd name="T99" fmla="*/ 1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4" h="100">
                  <a:moveTo>
                    <a:pt x="304" y="78"/>
                  </a:moveTo>
                  <a:cubicBezTo>
                    <a:pt x="288" y="78"/>
                    <a:pt x="288" y="78"/>
                    <a:pt x="288" y="78"/>
                  </a:cubicBezTo>
                  <a:cubicBezTo>
                    <a:pt x="288" y="22"/>
                    <a:pt x="288" y="22"/>
                    <a:pt x="288" y="22"/>
                  </a:cubicBezTo>
                  <a:cubicBezTo>
                    <a:pt x="304" y="22"/>
                    <a:pt x="304" y="22"/>
                    <a:pt x="304" y="22"/>
                  </a:cubicBezTo>
                  <a:lnTo>
                    <a:pt x="304" y="78"/>
                  </a:lnTo>
                  <a:close/>
                  <a:moveTo>
                    <a:pt x="331" y="22"/>
                  </a:moveTo>
                  <a:cubicBezTo>
                    <a:pt x="315" y="22"/>
                    <a:pt x="315" y="22"/>
                    <a:pt x="315" y="22"/>
                  </a:cubicBezTo>
                  <a:cubicBezTo>
                    <a:pt x="315" y="78"/>
                    <a:pt x="315" y="78"/>
                    <a:pt x="315" y="78"/>
                  </a:cubicBezTo>
                  <a:cubicBezTo>
                    <a:pt x="331" y="78"/>
                    <a:pt x="331" y="78"/>
                    <a:pt x="331" y="78"/>
                  </a:cubicBezTo>
                  <a:lnTo>
                    <a:pt x="331" y="22"/>
                  </a:lnTo>
                  <a:close/>
                  <a:moveTo>
                    <a:pt x="358" y="22"/>
                  </a:moveTo>
                  <a:cubicBezTo>
                    <a:pt x="342" y="22"/>
                    <a:pt x="342" y="22"/>
                    <a:pt x="342" y="22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58" y="78"/>
                    <a:pt x="358" y="78"/>
                    <a:pt x="358" y="78"/>
                  </a:cubicBezTo>
                  <a:lnTo>
                    <a:pt x="358" y="22"/>
                  </a:lnTo>
                  <a:close/>
                  <a:moveTo>
                    <a:pt x="42" y="22"/>
                  </a:moveTo>
                  <a:cubicBezTo>
                    <a:pt x="26" y="22"/>
                    <a:pt x="26" y="22"/>
                    <a:pt x="26" y="22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42" y="78"/>
                    <a:pt x="42" y="78"/>
                    <a:pt x="42" y="78"/>
                  </a:cubicBezTo>
                  <a:lnTo>
                    <a:pt x="42" y="22"/>
                  </a:lnTo>
                  <a:close/>
                  <a:moveTo>
                    <a:pt x="69" y="22"/>
                  </a:moveTo>
                  <a:cubicBezTo>
                    <a:pt x="53" y="22"/>
                    <a:pt x="53" y="22"/>
                    <a:pt x="53" y="22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69" y="78"/>
                    <a:pt x="69" y="78"/>
                    <a:pt x="69" y="78"/>
                  </a:cubicBezTo>
                  <a:lnTo>
                    <a:pt x="69" y="22"/>
                  </a:lnTo>
                  <a:close/>
                  <a:moveTo>
                    <a:pt x="97" y="22"/>
                  </a:moveTo>
                  <a:cubicBezTo>
                    <a:pt x="81" y="22"/>
                    <a:pt x="81" y="22"/>
                    <a:pt x="81" y="22"/>
                  </a:cubicBezTo>
                  <a:cubicBezTo>
                    <a:pt x="81" y="78"/>
                    <a:pt x="81" y="78"/>
                    <a:pt x="81" y="78"/>
                  </a:cubicBezTo>
                  <a:cubicBezTo>
                    <a:pt x="97" y="78"/>
                    <a:pt x="97" y="78"/>
                    <a:pt x="97" y="78"/>
                  </a:cubicBezTo>
                  <a:lnTo>
                    <a:pt x="97" y="22"/>
                  </a:lnTo>
                  <a:close/>
                  <a:moveTo>
                    <a:pt x="163" y="50"/>
                  </a:moveTo>
                  <a:cubicBezTo>
                    <a:pt x="163" y="34"/>
                    <a:pt x="176" y="21"/>
                    <a:pt x="192" y="21"/>
                  </a:cubicBezTo>
                  <a:cubicBezTo>
                    <a:pt x="208" y="21"/>
                    <a:pt x="221" y="34"/>
                    <a:pt x="221" y="50"/>
                  </a:cubicBezTo>
                  <a:cubicBezTo>
                    <a:pt x="221" y="66"/>
                    <a:pt x="208" y="79"/>
                    <a:pt x="192" y="79"/>
                  </a:cubicBezTo>
                  <a:cubicBezTo>
                    <a:pt x="176" y="79"/>
                    <a:pt x="163" y="66"/>
                    <a:pt x="163" y="50"/>
                  </a:cubicBezTo>
                  <a:close/>
                  <a:moveTo>
                    <a:pt x="179" y="50"/>
                  </a:moveTo>
                  <a:cubicBezTo>
                    <a:pt x="179" y="57"/>
                    <a:pt x="185" y="63"/>
                    <a:pt x="192" y="63"/>
                  </a:cubicBezTo>
                  <a:cubicBezTo>
                    <a:pt x="199" y="63"/>
                    <a:pt x="205" y="57"/>
                    <a:pt x="205" y="50"/>
                  </a:cubicBezTo>
                  <a:cubicBezTo>
                    <a:pt x="205" y="43"/>
                    <a:pt x="199" y="37"/>
                    <a:pt x="192" y="37"/>
                  </a:cubicBezTo>
                  <a:cubicBezTo>
                    <a:pt x="185" y="37"/>
                    <a:pt x="179" y="43"/>
                    <a:pt x="179" y="50"/>
                  </a:cubicBezTo>
                  <a:close/>
                  <a:moveTo>
                    <a:pt x="384" y="0"/>
                  </a:moveTo>
                  <a:cubicBezTo>
                    <a:pt x="384" y="100"/>
                    <a:pt x="384" y="100"/>
                    <a:pt x="384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84" y="0"/>
                  </a:lnTo>
                  <a:close/>
                  <a:moveTo>
                    <a:pt x="368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368" y="84"/>
                    <a:pt x="368" y="84"/>
                    <a:pt x="368" y="84"/>
                  </a:cubicBezTo>
                  <a:lnTo>
                    <a:pt x="368" y="1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119" name="Group 118">
            <a:extLst>
              <a:ext uri="{FF2B5EF4-FFF2-40B4-BE49-F238E27FC236}">
                <a16:creationId xmlns:a16="http://schemas.microsoft.com/office/drawing/2014/main" id="{CDF28319-29D5-344A-A1DD-1020882454E6}"/>
              </a:ext>
            </a:extLst>
          </p:cNvPr>
          <p:cNvGrpSpPr/>
          <p:nvPr/>
        </p:nvGrpSpPr>
        <p:grpSpPr>
          <a:xfrm>
            <a:off x="2105976" y="4542382"/>
            <a:ext cx="657699" cy="540490"/>
            <a:chOff x="6855481" y="3612066"/>
            <a:chExt cx="657699" cy="540490"/>
          </a:xfrm>
        </p:grpSpPr>
        <p:cxnSp>
          <p:nvCxnSpPr>
            <p:cNvPr id="120" name="Straight Connector 119">
              <a:extLst>
                <a:ext uri="{FF2B5EF4-FFF2-40B4-BE49-F238E27FC236}">
                  <a16:creationId xmlns:a16="http://schemas.microsoft.com/office/drawing/2014/main" id="{A2C919B4-663F-7643-AC36-59F8D6490155}"/>
                </a:ext>
              </a:extLst>
            </p:cNvPr>
            <p:cNvCxnSpPr>
              <a:cxnSpLocks/>
            </p:cNvCxnSpPr>
            <p:nvPr/>
          </p:nvCxnSpPr>
          <p:spPr bwMode="gray">
            <a:xfrm flipH="1">
              <a:off x="7181817" y="3612066"/>
              <a:ext cx="2513" cy="390521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1" name="Freeform 86">
              <a:extLst>
                <a:ext uri="{FF2B5EF4-FFF2-40B4-BE49-F238E27FC236}">
                  <a16:creationId xmlns:a16="http://schemas.microsoft.com/office/drawing/2014/main" id="{7BEE7695-2F60-3F4D-9CB2-5F6420F7365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855481" y="3980619"/>
              <a:ext cx="657699" cy="171937"/>
            </a:xfrm>
            <a:custGeom>
              <a:avLst/>
              <a:gdLst>
                <a:gd name="T0" fmla="*/ 304 w 384"/>
                <a:gd name="T1" fmla="*/ 78 h 100"/>
                <a:gd name="T2" fmla="*/ 288 w 384"/>
                <a:gd name="T3" fmla="*/ 78 h 100"/>
                <a:gd name="T4" fmla="*/ 288 w 384"/>
                <a:gd name="T5" fmla="*/ 22 h 100"/>
                <a:gd name="T6" fmla="*/ 304 w 384"/>
                <a:gd name="T7" fmla="*/ 22 h 100"/>
                <a:gd name="T8" fmla="*/ 304 w 384"/>
                <a:gd name="T9" fmla="*/ 78 h 100"/>
                <a:gd name="T10" fmla="*/ 331 w 384"/>
                <a:gd name="T11" fmla="*/ 22 h 100"/>
                <a:gd name="T12" fmla="*/ 315 w 384"/>
                <a:gd name="T13" fmla="*/ 22 h 100"/>
                <a:gd name="T14" fmla="*/ 315 w 384"/>
                <a:gd name="T15" fmla="*/ 78 h 100"/>
                <a:gd name="T16" fmla="*/ 331 w 384"/>
                <a:gd name="T17" fmla="*/ 78 h 100"/>
                <a:gd name="T18" fmla="*/ 331 w 384"/>
                <a:gd name="T19" fmla="*/ 22 h 100"/>
                <a:gd name="T20" fmla="*/ 358 w 384"/>
                <a:gd name="T21" fmla="*/ 22 h 100"/>
                <a:gd name="T22" fmla="*/ 342 w 384"/>
                <a:gd name="T23" fmla="*/ 22 h 100"/>
                <a:gd name="T24" fmla="*/ 342 w 384"/>
                <a:gd name="T25" fmla="*/ 78 h 100"/>
                <a:gd name="T26" fmla="*/ 358 w 384"/>
                <a:gd name="T27" fmla="*/ 78 h 100"/>
                <a:gd name="T28" fmla="*/ 358 w 384"/>
                <a:gd name="T29" fmla="*/ 22 h 100"/>
                <a:gd name="T30" fmla="*/ 42 w 384"/>
                <a:gd name="T31" fmla="*/ 22 h 100"/>
                <a:gd name="T32" fmla="*/ 26 w 384"/>
                <a:gd name="T33" fmla="*/ 22 h 100"/>
                <a:gd name="T34" fmla="*/ 26 w 384"/>
                <a:gd name="T35" fmla="*/ 78 h 100"/>
                <a:gd name="T36" fmla="*/ 42 w 384"/>
                <a:gd name="T37" fmla="*/ 78 h 100"/>
                <a:gd name="T38" fmla="*/ 42 w 384"/>
                <a:gd name="T39" fmla="*/ 22 h 100"/>
                <a:gd name="T40" fmla="*/ 69 w 384"/>
                <a:gd name="T41" fmla="*/ 22 h 100"/>
                <a:gd name="T42" fmla="*/ 53 w 384"/>
                <a:gd name="T43" fmla="*/ 22 h 100"/>
                <a:gd name="T44" fmla="*/ 53 w 384"/>
                <a:gd name="T45" fmla="*/ 78 h 100"/>
                <a:gd name="T46" fmla="*/ 69 w 384"/>
                <a:gd name="T47" fmla="*/ 78 h 100"/>
                <a:gd name="T48" fmla="*/ 69 w 384"/>
                <a:gd name="T49" fmla="*/ 22 h 100"/>
                <a:gd name="T50" fmla="*/ 97 w 384"/>
                <a:gd name="T51" fmla="*/ 22 h 100"/>
                <a:gd name="T52" fmla="*/ 81 w 384"/>
                <a:gd name="T53" fmla="*/ 22 h 100"/>
                <a:gd name="T54" fmla="*/ 81 w 384"/>
                <a:gd name="T55" fmla="*/ 78 h 100"/>
                <a:gd name="T56" fmla="*/ 97 w 384"/>
                <a:gd name="T57" fmla="*/ 78 h 100"/>
                <a:gd name="T58" fmla="*/ 97 w 384"/>
                <a:gd name="T59" fmla="*/ 22 h 100"/>
                <a:gd name="T60" fmla="*/ 163 w 384"/>
                <a:gd name="T61" fmla="*/ 50 h 100"/>
                <a:gd name="T62" fmla="*/ 192 w 384"/>
                <a:gd name="T63" fmla="*/ 21 h 100"/>
                <a:gd name="T64" fmla="*/ 221 w 384"/>
                <a:gd name="T65" fmla="*/ 50 h 100"/>
                <a:gd name="T66" fmla="*/ 192 w 384"/>
                <a:gd name="T67" fmla="*/ 79 h 100"/>
                <a:gd name="T68" fmla="*/ 163 w 384"/>
                <a:gd name="T69" fmla="*/ 50 h 100"/>
                <a:gd name="T70" fmla="*/ 179 w 384"/>
                <a:gd name="T71" fmla="*/ 50 h 100"/>
                <a:gd name="T72" fmla="*/ 192 w 384"/>
                <a:gd name="T73" fmla="*/ 63 h 100"/>
                <a:gd name="T74" fmla="*/ 205 w 384"/>
                <a:gd name="T75" fmla="*/ 50 h 100"/>
                <a:gd name="T76" fmla="*/ 192 w 384"/>
                <a:gd name="T77" fmla="*/ 37 h 100"/>
                <a:gd name="T78" fmla="*/ 179 w 384"/>
                <a:gd name="T79" fmla="*/ 50 h 100"/>
                <a:gd name="T80" fmla="*/ 384 w 384"/>
                <a:gd name="T81" fmla="*/ 0 h 100"/>
                <a:gd name="T82" fmla="*/ 384 w 384"/>
                <a:gd name="T83" fmla="*/ 100 h 100"/>
                <a:gd name="T84" fmla="*/ 0 w 384"/>
                <a:gd name="T85" fmla="*/ 100 h 100"/>
                <a:gd name="T86" fmla="*/ 0 w 384"/>
                <a:gd name="T87" fmla="*/ 0 h 100"/>
                <a:gd name="T88" fmla="*/ 384 w 384"/>
                <a:gd name="T89" fmla="*/ 0 h 100"/>
                <a:gd name="T90" fmla="*/ 368 w 384"/>
                <a:gd name="T91" fmla="*/ 16 h 100"/>
                <a:gd name="T92" fmla="*/ 16 w 384"/>
                <a:gd name="T93" fmla="*/ 16 h 100"/>
                <a:gd name="T94" fmla="*/ 16 w 384"/>
                <a:gd name="T95" fmla="*/ 84 h 100"/>
                <a:gd name="T96" fmla="*/ 368 w 384"/>
                <a:gd name="T97" fmla="*/ 84 h 100"/>
                <a:gd name="T98" fmla="*/ 368 w 384"/>
                <a:gd name="T99" fmla="*/ 1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4" h="100">
                  <a:moveTo>
                    <a:pt x="304" y="78"/>
                  </a:moveTo>
                  <a:cubicBezTo>
                    <a:pt x="288" y="78"/>
                    <a:pt x="288" y="78"/>
                    <a:pt x="288" y="78"/>
                  </a:cubicBezTo>
                  <a:cubicBezTo>
                    <a:pt x="288" y="22"/>
                    <a:pt x="288" y="22"/>
                    <a:pt x="288" y="22"/>
                  </a:cubicBezTo>
                  <a:cubicBezTo>
                    <a:pt x="304" y="22"/>
                    <a:pt x="304" y="22"/>
                    <a:pt x="304" y="22"/>
                  </a:cubicBezTo>
                  <a:lnTo>
                    <a:pt x="304" y="78"/>
                  </a:lnTo>
                  <a:close/>
                  <a:moveTo>
                    <a:pt x="331" y="22"/>
                  </a:moveTo>
                  <a:cubicBezTo>
                    <a:pt x="315" y="22"/>
                    <a:pt x="315" y="22"/>
                    <a:pt x="315" y="22"/>
                  </a:cubicBezTo>
                  <a:cubicBezTo>
                    <a:pt x="315" y="78"/>
                    <a:pt x="315" y="78"/>
                    <a:pt x="315" y="78"/>
                  </a:cubicBezTo>
                  <a:cubicBezTo>
                    <a:pt x="331" y="78"/>
                    <a:pt x="331" y="78"/>
                    <a:pt x="331" y="78"/>
                  </a:cubicBezTo>
                  <a:lnTo>
                    <a:pt x="331" y="22"/>
                  </a:lnTo>
                  <a:close/>
                  <a:moveTo>
                    <a:pt x="358" y="22"/>
                  </a:moveTo>
                  <a:cubicBezTo>
                    <a:pt x="342" y="22"/>
                    <a:pt x="342" y="22"/>
                    <a:pt x="342" y="22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58" y="78"/>
                    <a:pt x="358" y="78"/>
                    <a:pt x="358" y="78"/>
                  </a:cubicBezTo>
                  <a:lnTo>
                    <a:pt x="358" y="22"/>
                  </a:lnTo>
                  <a:close/>
                  <a:moveTo>
                    <a:pt x="42" y="22"/>
                  </a:moveTo>
                  <a:cubicBezTo>
                    <a:pt x="26" y="22"/>
                    <a:pt x="26" y="22"/>
                    <a:pt x="26" y="22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42" y="78"/>
                    <a:pt x="42" y="78"/>
                    <a:pt x="42" y="78"/>
                  </a:cubicBezTo>
                  <a:lnTo>
                    <a:pt x="42" y="22"/>
                  </a:lnTo>
                  <a:close/>
                  <a:moveTo>
                    <a:pt x="69" y="22"/>
                  </a:moveTo>
                  <a:cubicBezTo>
                    <a:pt x="53" y="22"/>
                    <a:pt x="53" y="22"/>
                    <a:pt x="53" y="22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69" y="78"/>
                    <a:pt x="69" y="78"/>
                    <a:pt x="69" y="78"/>
                  </a:cubicBezTo>
                  <a:lnTo>
                    <a:pt x="69" y="22"/>
                  </a:lnTo>
                  <a:close/>
                  <a:moveTo>
                    <a:pt x="97" y="22"/>
                  </a:moveTo>
                  <a:cubicBezTo>
                    <a:pt x="81" y="22"/>
                    <a:pt x="81" y="22"/>
                    <a:pt x="81" y="22"/>
                  </a:cubicBezTo>
                  <a:cubicBezTo>
                    <a:pt x="81" y="78"/>
                    <a:pt x="81" y="78"/>
                    <a:pt x="81" y="78"/>
                  </a:cubicBezTo>
                  <a:cubicBezTo>
                    <a:pt x="97" y="78"/>
                    <a:pt x="97" y="78"/>
                    <a:pt x="97" y="78"/>
                  </a:cubicBezTo>
                  <a:lnTo>
                    <a:pt x="97" y="22"/>
                  </a:lnTo>
                  <a:close/>
                  <a:moveTo>
                    <a:pt x="163" y="50"/>
                  </a:moveTo>
                  <a:cubicBezTo>
                    <a:pt x="163" y="34"/>
                    <a:pt x="176" y="21"/>
                    <a:pt x="192" y="21"/>
                  </a:cubicBezTo>
                  <a:cubicBezTo>
                    <a:pt x="208" y="21"/>
                    <a:pt x="221" y="34"/>
                    <a:pt x="221" y="50"/>
                  </a:cubicBezTo>
                  <a:cubicBezTo>
                    <a:pt x="221" y="66"/>
                    <a:pt x="208" y="79"/>
                    <a:pt x="192" y="79"/>
                  </a:cubicBezTo>
                  <a:cubicBezTo>
                    <a:pt x="176" y="79"/>
                    <a:pt x="163" y="66"/>
                    <a:pt x="163" y="50"/>
                  </a:cubicBezTo>
                  <a:close/>
                  <a:moveTo>
                    <a:pt x="179" y="50"/>
                  </a:moveTo>
                  <a:cubicBezTo>
                    <a:pt x="179" y="57"/>
                    <a:pt x="185" y="63"/>
                    <a:pt x="192" y="63"/>
                  </a:cubicBezTo>
                  <a:cubicBezTo>
                    <a:pt x="199" y="63"/>
                    <a:pt x="205" y="57"/>
                    <a:pt x="205" y="50"/>
                  </a:cubicBezTo>
                  <a:cubicBezTo>
                    <a:pt x="205" y="43"/>
                    <a:pt x="199" y="37"/>
                    <a:pt x="192" y="37"/>
                  </a:cubicBezTo>
                  <a:cubicBezTo>
                    <a:pt x="185" y="37"/>
                    <a:pt x="179" y="43"/>
                    <a:pt x="179" y="50"/>
                  </a:cubicBezTo>
                  <a:close/>
                  <a:moveTo>
                    <a:pt x="384" y="0"/>
                  </a:moveTo>
                  <a:cubicBezTo>
                    <a:pt x="384" y="100"/>
                    <a:pt x="384" y="100"/>
                    <a:pt x="384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84" y="0"/>
                  </a:lnTo>
                  <a:close/>
                  <a:moveTo>
                    <a:pt x="368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368" y="84"/>
                    <a:pt x="368" y="84"/>
                    <a:pt x="368" y="84"/>
                  </a:cubicBezTo>
                  <a:lnTo>
                    <a:pt x="368" y="1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" panose="020F0502020204030204" pitchFamily="34" charset="0"/>
              </a:endParaRPr>
            </a:p>
          </p:txBody>
        </p:sp>
      </p:grpSp>
      <p:cxnSp>
        <p:nvCxnSpPr>
          <p:cNvPr id="139" name="Straight Connector 138">
            <a:extLst>
              <a:ext uri="{FF2B5EF4-FFF2-40B4-BE49-F238E27FC236}">
                <a16:creationId xmlns:a16="http://schemas.microsoft.com/office/drawing/2014/main" id="{BE276D97-DB44-514A-96C6-BFA359193E8C}"/>
              </a:ext>
            </a:extLst>
          </p:cNvPr>
          <p:cNvCxnSpPr>
            <a:cxnSpLocks/>
          </p:cNvCxnSpPr>
          <p:nvPr/>
        </p:nvCxnSpPr>
        <p:spPr bwMode="gray">
          <a:xfrm flipH="1">
            <a:off x="3570495" y="4552719"/>
            <a:ext cx="505333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tx1"/>
                </a:gs>
                <a:gs pos="75000">
                  <a:srgbClr val="F8981D"/>
                </a:gs>
              </a:gsLst>
              <a:path path="circle">
                <a:fillToRect l="100000" t="100000"/>
              </a:path>
              <a:tileRect r="-100000" b="-100000"/>
            </a:gradFill>
            <a:prstDash val="dash"/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4" name="Group 63">
            <a:extLst>
              <a:ext uri="{FF2B5EF4-FFF2-40B4-BE49-F238E27FC236}">
                <a16:creationId xmlns:a16="http://schemas.microsoft.com/office/drawing/2014/main" id="{71245915-9E12-3C4E-AAC9-7017C8F6B86E}"/>
              </a:ext>
            </a:extLst>
          </p:cNvPr>
          <p:cNvGrpSpPr/>
          <p:nvPr/>
        </p:nvGrpSpPr>
        <p:grpSpPr>
          <a:xfrm>
            <a:off x="2995913" y="3945991"/>
            <a:ext cx="804014" cy="849550"/>
            <a:chOff x="2522182" y="4012093"/>
            <a:chExt cx="804014" cy="849550"/>
          </a:xfrm>
        </p:grpSpPr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FFBE26F0-AE55-8946-AFFE-4B20AA309BC4}"/>
                </a:ext>
              </a:extLst>
            </p:cNvPr>
            <p:cNvSpPr txBox="1"/>
            <p:nvPr/>
          </p:nvSpPr>
          <p:spPr>
            <a:xfrm>
              <a:off x="2522182" y="4012093"/>
              <a:ext cx="606177" cy="369332"/>
            </a:xfrm>
            <a:prstGeom prst="rect">
              <a:avLst/>
            </a:prstGeom>
          </p:spPr>
          <p:txBody>
            <a:bodyPr wrap="square" lIns="0" tIns="0" rIns="0" bIns="0" rtlCol="0" anchor="b">
              <a:spAutoFit/>
            </a:bodyPr>
            <a:lstStyle/>
            <a:p>
              <a:pPr algn="ctr"/>
              <a:r>
                <a:rPr lang="en-US" sz="1200" dirty="0">
                  <a:latin typeface="Calibri" panose="020F0502020204030204" pitchFamily="34" charset="0"/>
                </a:rPr>
                <a:t>NSX</a:t>
              </a:r>
            </a:p>
            <a:p>
              <a:pPr algn="ctr"/>
              <a:r>
                <a:rPr lang="en-US" sz="1200" dirty="0">
                  <a:latin typeface="Calibri" panose="020F0502020204030204" pitchFamily="34" charset="0"/>
                </a:rPr>
                <a:t>L2 Bridge</a:t>
              </a:r>
            </a:p>
          </p:txBody>
        </p:sp>
        <p:grpSp>
          <p:nvGrpSpPr>
            <p:cNvPr id="141" name="Group 140" descr="P to v Gateway&#10;">
              <a:extLst>
                <a:ext uri="{FF2B5EF4-FFF2-40B4-BE49-F238E27FC236}">
                  <a16:creationId xmlns:a16="http://schemas.microsoft.com/office/drawing/2014/main" id="{D85E8994-98C6-AC4A-BAF7-16D503ADCE6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642829" y="4407708"/>
              <a:ext cx="453935" cy="453935"/>
              <a:chOff x="1849409" y="3177327"/>
              <a:chExt cx="600837" cy="600837"/>
            </a:xfrm>
            <a:solidFill>
              <a:schemeClr val="tx1"/>
            </a:solidFill>
          </p:grpSpPr>
          <p:sp>
            <p:nvSpPr>
              <p:cNvPr id="143" name="Picture Placeholder 84">
                <a:extLst>
                  <a:ext uri="{FF2B5EF4-FFF2-40B4-BE49-F238E27FC236}">
                    <a16:creationId xmlns:a16="http://schemas.microsoft.com/office/drawing/2014/main" id="{A11FF6B7-7550-904C-A78E-31EC3286E92F}"/>
                  </a:ext>
                </a:extLst>
              </p:cNvPr>
              <p:cNvSpPr/>
              <p:nvPr/>
            </p:nvSpPr>
            <p:spPr>
              <a:xfrm>
                <a:off x="1849409" y="3177327"/>
                <a:ext cx="600837" cy="600837"/>
              </a:xfrm>
              <a:custGeom>
                <a:avLst/>
                <a:gdLst>
                  <a:gd name="connsiteX0" fmla="*/ 600837 w 600837"/>
                  <a:gd name="connsiteY0" fmla="*/ 600837 h 600837"/>
                  <a:gd name="connsiteX1" fmla="*/ 0 w 600837"/>
                  <a:gd name="connsiteY1" fmla="*/ 600837 h 600837"/>
                  <a:gd name="connsiteX2" fmla="*/ 0 w 600837"/>
                  <a:gd name="connsiteY2" fmla="*/ 0 h 600837"/>
                  <a:gd name="connsiteX3" fmla="*/ 600837 w 600837"/>
                  <a:gd name="connsiteY3" fmla="*/ 0 h 600837"/>
                  <a:gd name="connsiteX4" fmla="*/ 15812 w 600837"/>
                  <a:gd name="connsiteY4" fmla="*/ 585026 h 600837"/>
                  <a:gd name="connsiteX5" fmla="*/ 585026 w 600837"/>
                  <a:gd name="connsiteY5" fmla="*/ 585026 h 600837"/>
                  <a:gd name="connsiteX6" fmla="*/ 585026 w 600837"/>
                  <a:gd name="connsiteY6" fmla="*/ 15812 h 600837"/>
                  <a:gd name="connsiteX7" fmla="*/ 15812 w 600837"/>
                  <a:gd name="connsiteY7" fmla="*/ 15812 h 6008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00837" h="600837">
                    <a:moveTo>
                      <a:pt x="600837" y="600837"/>
                    </a:moveTo>
                    <a:lnTo>
                      <a:pt x="0" y="600837"/>
                    </a:lnTo>
                    <a:lnTo>
                      <a:pt x="0" y="0"/>
                    </a:lnTo>
                    <a:lnTo>
                      <a:pt x="600837" y="0"/>
                    </a:lnTo>
                    <a:close/>
                    <a:moveTo>
                      <a:pt x="15812" y="585026"/>
                    </a:moveTo>
                    <a:lnTo>
                      <a:pt x="585026" y="585026"/>
                    </a:lnTo>
                    <a:lnTo>
                      <a:pt x="585026" y="15812"/>
                    </a:lnTo>
                    <a:lnTo>
                      <a:pt x="15812" y="15812"/>
                    </a:lnTo>
                    <a:close/>
                  </a:path>
                </a:pathLst>
              </a:custGeom>
              <a:grpFill/>
              <a:ln w="6271" cap="flat">
                <a:gradFill flip="none" rotWithShape="1">
                  <a:gsLst>
                    <a:gs pos="0">
                      <a:schemeClr val="tx1"/>
                    </a:gs>
                    <a:gs pos="100000">
                      <a:srgbClr val="F8981D"/>
                    </a:gs>
                  </a:gsLst>
                  <a:lin ang="0" scaled="0"/>
                  <a:tileRect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44" name="Picture Placeholder 84">
                <a:extLst>
                  <a:ext uri="{FF2B5EF4-FFF2-40B4-BE49-F238E27FC236}">
                    <a16:creationId xmlns:a16="http://schemas.microsoft.com/office/drawing/2014/main" id="{27258919-B66C-674D-B89B-BFB8CF020658}"/>
                  </a:ext>
                </a:extLst>
              </p:cNvPr>
              <p:cNvSpPr/>
              <p:nvPr/>
            </p:nvSpPr>
            <p:spPr>
              <a:xfrm rot="-2719199">
                <a:off x="1989463" y="3600921"/>
                <a:ext cx="63246" cy="15811"/>
              </a:xfrm>
              <a:custGeom>
                <a:avLst/>
                <a:gdLst>
                  <a:gd name="connsiteX0" fmla="*/ 0 w 63246"/>
                  <a:gd name="connsiteY0" fmla="*/ 0 h 15811"/>
                  <a:gd name="connsiteX1" fmla="*/ 63246 w 63246"/>
                  <a:gd name="connsiteY1" fmla="*/ 0 h 15811"/>
                  <a:gd name="connsiteX2" fmla="*/ 63246 w 63246"/>
                  <a:gd name="connsiteY2" fmla="*/ 15812 h 15811"/>
                  <a:gd name="connsiteX3" fmla="*/ 0 w 63246"/>
                  <a:gd name="connsiteY3" fmla="*/ 15812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246" h="15811">
                    <a:moveTo>
                      <a:pt x="0" y="0"/>
                    </a:moveTo>
                    <a:lnTo>
                      <a:pt x="63246" y="0"/>
                    </a:lnTo>
                    <a:lnTo>
                      <a:pt x="63246" y="15812"/>
                    </a:lnTo>
                    <a:lnTo>
                      <a:pt x="0" y="15812"/>
                    </a:lnTo>
                    <a:close/>
                  </a:path>
                </a:pathLst>
              </a:custGeom>
              <a:grpFill/>
              <a:ln w="6271" cap="flat">
                <a:gradFill flip="none" rotWithShape="1">
                  <a:gsLst>
                    <a:gs pos="0">
                      <a:schemeClr val="tx1"/>
                    </a:gs>
                    <a:gs pos="100000">
                      <a:srgbClr val="F8981D"/>
                    </a:gs>
                  </a:gsLst>
                  <a:lin ang="0" scaled="0"/>
                  <a:tileRect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45" name="Picture Placeholder 84">
                <a:extLst>
                  <a:ext uri="{FF2B5EF4-FFF2-40B4-BE49-F238E27FC236}">
                    <a16:creationId xmlns:a16="http://schemas.microsoft.com/office/drawing/2014/main" id="{FC3B4FD8-4646-F240-80E2-E1862621454B}"/>
                  </a:ext>
                </a:extLst>
              </p:cNvPr>
              <p:cNvSpPr/>
              <p:nvPr/>
            </p:nvSpPr>
            <p:spPr>
              <a:xfrm rot="-2719199">
                <a:off x="2056242" y="3533456"/>
                <a:ext cx="63246" cy="15811"/>
              </a:xfrm>
              <a:custGeom>
                <a:avLst/>
                <a:gdLst>
                  <a:gd name="connsiteX0" fmla="*/ 0 w 63246"/>
                  <a:gd name="connsiteY0" fmla="*/ 0 h 15811"/>
                  <a:gd name="connsiteX1" fmla="*/ 63246 w 63246"/>
                  <a:gd name="connsiteY1" fmla="*/ 0 h 15811"/>
                  <a:gd name="connsiteX2" fmla="*/ 63246 w 63246"/>
                  <a:gd name="connsiteY2" fmla="*/ 15811 h 15811"/>
                  <a:gd name="connsiteX3" fmla="*/ 0 w 63246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246" h="15811">
                    <a:moveTo>
                      <a:pt x="0" y="0"/>
                    </a:moveTo>
                    <a:lnTo>
                      <a:pt x="63246" y="0"/>
                    </a:lnTo>
                    <a:lnTo>
                      <a:pt x="63246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gradFill flip="none" rotWithShape="1">
                  <a:gsLst>
                    <a:gs pos="0">
                      <a:schemeClr val="tx1"/>
                    </a:gs>
                    <a:gs pos="100000">
                      <a:srgbClr val="F8981D"/>
                    </a:gs>
                  </a:gsLst>
                  <a:lin ang="0" scaled="0"/>
                  <a:tileRect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46" name="Picture Placeholder 84">
                <a:extLst>
                  <a:ext uri="{FF2B5EF4-FFF2-40B4-BE49-F238E27FC236}">
                    <a16:creationId xmlns:a16="http://schemas.microsoft.com/office/drawing/2014/main" id="{C71A4391-1BD5-8E46-9DF3-2AA25DB5E019}"/>
                  </a:ext>
                </a:extLst>
              </p:cNvPr>
              <p:cNvSpPr/>
              <p:nvPr/>
            </p:nvSpPr>
            <p:spPr>
              <a:xfrm rot="-2719199">
                <a:off x="1922794" y="3668367"/>
                <a:ext cx="63246" cy="15811"/>
              </a:xfrm>
              <a:custGeom>
                <a:avLst/>
                <a:gdLst>
                  <a:gd name="connsiteX0" fmla="*/ 0 w 63246"/>
                  <a:gd name="connsiteY0" fmla="*/ 0 h 15811"/>
                  <a:gd name="connsiteX1" fmla="*/ 63246 w 63246"/>
                  <a:gd name="connsiteY1" fmla="*/ 0 h 15811"/>
                  <a:gd name="connsiteX2" fmla="*/ 63246 w 63246"/>
                  <a:gd name="connsiteY2" fmla="*/ 15812 h 15811"/>
                  <a:gd name="connsiteX3" fmla="*/ 0 w 63246"/>
                  <a:gd name="connsiteY3" fmla="*/ 15812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246" h="15811">
                    <a:moveTo>
                      <a:pt x="0" y="0"/>
                    </a:moveTo>
                    <a:lnTo>
                      <a:pt x="63246" y="0"/>
                    </a:lnTo>
                    <a:lnTo>
                      <a:pt x="63246" y="15812"/>
                    </a:lnTo>
                    <a:lnTo>
                      <a:pt x="0" y="15812"/>
                    </a:lnTo>
                    <a:close/>
                  </a:path>
                </a:pathLst>
              </a:custGeom>
              <a:grpFill/>
              <a:ln w="6271" cap="flat">
                <a:gradFill flip="none" rotWithShape="1">
                  <a:gsLst>
                    <a:gs pos="0">
                      <a:schemeClr val="tx1"/>
                    </a:gs>
                    <a:gs pos="100000">
                      <a:srgbClr val="F8981D"/>
                    </a:gs>
                  </a:gsLst>
                  <a:lin ang="0" scaled="0"/>
                  <a:tileRect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47" name="Picture Placeholder 84">
                <a:extLst>
                  <a:ext uri="{FF2B5EF4-FFF2-40B4-BE49-F238E27FC236}">
                    <a16:creationId xmlns:a16="http://schemas.microsoft.com/office/drawing/2014/main" id="{3B636357-B664-3243-89E8-259E9B8AA4E7}"/>
                  </a:ext>
                </a:extLst>
              </p:cNvPr>
              <p:cNvSpPr/>
              <p:nvPr/>
            </p:nvSpPr>
            <p:spPr>
              <a:xfrm rot="-2719199">
                <a:off x="2256360" y="3331188"/>
                <a:ext cx="63246" cy="15811"/>
              </a:xfrm>
              <a:custGeom>
                <a:avLst/>
                <a:gdLst>
                  <a:gd name="connsiteX0" fmla="*/ 0 w 63246"/>
                  <a:gd name="connsiteY0" fmla="*/ 0 h 15811"/>
                  <a:gd name="connsiteX1" fmla="*/ 63246 w 63246"/>
                  <a:gd name="connsiteY1" fmla="*/ 0 h 15811"/>
                  <a:gd name="connsiteX2" fmla="*/ 63246 w 63246"/>
                  <a:gd name="connsiteY2" fmla="*/ 15812 h 15811"/>
                  <a:gd name="connsiteX3" fmla="*/ 0 w 63246"/>
                  <a:gd name="connsiteY3" fmla="*/ 15812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246" h="15811">
                    <a:moveTo>
                      <a:pt x="0" y="0"/>
                    </a:moveTo>
                    <a:lnTo>
                      <a:pt x="63246" y="0"/>
                    </a:lnTo>
                    <a:lnTo>
                      <a:pt x="63246" y="15812"/>
                    </a:lnTo>
                    <a:lnTo>
                      <a:pt x="0" y="15812"/>
                    </a:lnTo>
                    <a:close/>
                  </a:path>
                </a:pathLst>
              </a:custGeom>
              <a:grpFill/>
              <a:ln w="6271" cap="flat">
                <a:gradFill flip="none" rotWithShape="1">
                  <a:gsLst>
                    <a:gs pos="0">
                      <a:schemeClr val="tx1"/>
                    </a:gs>
                    <a:gs pos="100000">
                      <a:srgbClr val="F8981D"/>
                    </a:gs>
                  </a:gsLst>
                  <a:lin ang="0" scaled="0"/>
                  <a:tileRect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48" name="Picture Placeholder 84">
                <a:extLst>
                  <a:ext uri="{FF2B5EF4-FFF2-40B4-BE49-F238E27FC236}">
                    <a16:creationId xmlns:a16="http://schemas.microsoft.com/office/drawing/2014/main" id="{8B3401FB-25F2-F642-B83B-4A7C329D5C71}"/>
                  </a:ext>
                </a:extLst>
              </p:cNvPr>
              <p:cNvSpPr/>
              <p:nvPr/>
            </p:nvSpPr>
            <p:spPr>
              <a:xfrm rot="-2719199">
                <a:off x="2189582" y="3398590"/>
                <a:ext cx="63246" cy="15811"/>
              </a:xfrm>
              <a:custGeom>
                <a:avLst/>
                <a:gdLst>
                  <a:gd name="connsiteX0" fmla="*/ 0 w 63246"/>
                  <a:gd name="connsiteY0" fmla="*/ 0 h 15811"/>
                  <a:gd name="connsiteX1" fmla="*/ 63246 w 63246"/>
                  <a:gd name="connsiteY1" fmla="*/ 0 h 15811"/>
                  <a:gd name="connsiteX2" fmla="*/ 63246 w 63246"/>
                  <a:gd name="connsiteY2" fmla="*/ 15812 h 15811"/>
                  <a:gd name="connsiteX3" fmla="*/ 0 w 63246"/>
                  <a:gd name="connsiteY3" fmla="*/ 15812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246" h="15811">
                    <a:moveTo>
                      <a:pt x="0" y="0"/>
                    </a:moveTo>
                    <a:lnTo>
                      <a:pt x="63246" y="0"/>
                    </a:lnTo>
                    <a:lnTo>
                      <a:pt x="63246" y="15812"/>
                    </a:lnTo>
                    <a:lnTo>
                      <a:pt x="0" y="15812"/>
                    </a:lnTo>
                    <a:close/>
                  </a:path>
                </a:pathLst>
              </a:custGeom>
              <a:grpFill/>
              <a:ln w="6271" cap="flat">
                <a:gradFill flip="none" rotWithShape="1">
                  <a:gsLst>
                    <a:gs pos="0">
                      <a:schemeClr val="tx1"/>
                    </a:gs>
                    <a:gs pos="100000">
                      <a:srgbClr val="F8981D"/>
                    </a:gs>
                  </a:gsLst>
                  <a:lin ang="0" scaled="0"/>
                  <a:tileRect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49" name="Picture Placeholder 84">
                <a:extLst>
                  <a:ext uri="{FF2B5EF4-FFF2-40B4-BE49-F238E27FC236}">
                    <a16:creationId xmlns:a16="http://schemas.microsoft.com/office/drawing/2014/main" id="{0CE5B4C2-0C38-FB4B-8570-EF01744CD288}"/>
                  </a:ext>
                </a:extLst>
              </p:cNvPr>
              <p:cNvSpPr/>
              <p:nvPr/>
            </p:nvSpPr>
            <p:spPr>
              <a:xfrm rot="-2718599">
                <a:off x="2323081" y="3263771"/>
                <a:ext cx="63246" cy="15811"/>
              </a:xfrm>
              <a:custGeom>
                <a:avLst/>
                <a:gdLst>
                  <a:gd name="connsiteX0" fmla="*/ 0 w 63246"/>
                  <a:gd name="connsiteY0" fmla="*/ 0 h 15811"/>
                  <a:gd name="connsiteX1" fmla="*/ 63246 w 63246"/>
                  <a:gd name="connsiteY1" fmla="*/ 0 h 15811"/>
                  <a:gd name="connsiteX2" fmla="*/ 63246 w 63246"/>
                  <a:gd name="connsiteY2" fmla="*/ 15812 h 15811"/>
                  <a:gd name="connsiteX3" fmla="*/ 0 w 63246"/>
                  <a:gd name="connsiteY3" fmla="*/ 15812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246" h="15811">
                    <a:moveTo>
                      <a:pt x="0" y="0"/>
                    </a:moveTo>
                    <a:lnTo>
                      <a:pt x="63246" y="0"/>
                    </a:lnTo>
                    <a:lnTo>
                      <a:pt x="63246" y="15812"/>
                    </a:lnTo>
                    <a:lnTo>
                      <a:pt x="0" y="15812"/>
                    </a:lnTo>
                    <a:close/>
                  </a:path>
                </a:pathLst>
              </a:custGeom>
              <a:grpFill/>
              <a:ln w="6271" cap="flat">
                <a:gradFill flip="none" rotWithShape="1">
                  <a:gsLst>
                    <a:gs pos="0">
                      <a:schemeClr val="tx1"/>
                    </a:gs>
                    <a:gs pos="100000">
                      <a:srgbClr val="F8981D"/>
                    </a:gs>
                  </a:gsLst>
                  <a:lin ang="0" scaled="0"/>
                  <a:tileRect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50" name="Picture Placeholder 84">
                <a:extLst>
                  <a:ext uri="{FF2B5EF4-FFF2-40B4-BE49-F238E27FC236}">
                    <a16:creationId xmlns:a16="http://schemas.microsoft.com/office/drawing/2014/main" id="{C32CFF85-A890-CC47-B0DC-58BAE8B11A86}"/>
                  </a:ext>
                </a:extLst>
              </p:cNvPr>
              <p:cNvSpPr/>
              <p:nvPr/>
            </p:nvSpPr>
            <p:spPr>
              <a:xfrm>
                <a:off x="1919802" y="3254994"/>
                <a:ext cx="433424" cy="433424"/>
              </a:xfrm>
              <a:custGeom>
                <a:avLst/>
                <a:gdLst>
                  <a:gd name="connsiteX0" fmla="*/ 433425 w 433424"/>
                  <a:gd name="connsiteY0" fmla="*/ 433425 h 433424"/>
                  <a:gd name="connsiteX1" fmla="*/ 410593 w 433424"/>
                  <a:gd name="connsiteY1" fmla="*/ 348169 h 433424"/>
                  <a:gd name="connsiteX2" fmla="*/ 390544 w 433424"/>
                  <a:gd name="connsiteY2" fmla="*/ 368155 h 433424"/>
                  <a:gd name="connsiteX3" fmla="*/ 65207 w 433424"/>
                  <a:gd name="connsiteY3" fmla="*/ 42881 h 433424"/>
                  <a:gd name="connsiteX4" fmla="*/ 85256 w 433424"/>
                  <a:gd name="connsiteY4" fmla="*/ 22832 h 433424"/>
                  <a:gd name="connsiteX5" fmla="*/ 0 w 433424"/>
                  <a:gd name="connsiteY5" fmla="*/ 0 h 433424"/>
                  <a:gd name="connsiteX6" fmla="*/ 22832 w 433424"/>
                  <a:gd name="connsiteY6" fmla="*/ 85256 h 433424"/>
                  <a:gd name="connsiteX7" fmla="*/ 42881 w 433424"/>
                  <a:gd name="connsiteY7" fmla="*/ 65207 h 433424"/>
                  <a:gd name="connsiteX8" fmla="*/ 368155 w 433424"/>
                  <a:gd name="connsiteY8" fmla="*/ 390544 h 433424"/>
                  <a:gd name="connsiteX9" fmla="*/ 348106 w 433424"/>
                  <a:gd name="connsiteY9" fmla="*/ 410593 h 433424"/>
                  <a:gd name="connsiteX10" fmla="*/ 433425 w 433424"/>
                  <a:gd name="connsiteY10" fmla="*/ 433425 h 433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33424" h="433424">
                    <a:moveTo>
                      <a:pt x="433425" y="433425"/>
                    </a:moveTo>
                    <a:lnTo>
                      <a:pt x="410593" y="348169"/>
                    </a:lnTo>
                    <a:lnTo>
                      <a:pt x="390544" y="368155"/>
                    </a:lnTo>
                    <a:lnTo>
                      <a:pt x="65207" y="42881"/>
                    </a:lnTo>
                    <a:lnTo>
                      <a:pt x="85256" y="22832"/>
                    </a:lnTo>
                    <a:lnTo>
                      <a:pt x="0" y="0"/>
                    </a:lnTo>
                    <a:lnTo>
                      <a:pt x="22832" y="85256"/>
                    </a:lnTo>
                    <a:lnTo>
                      <a:pt x="42881" y="65207"/>
                    </a:lnTo>
                    <a:lnTo>
                      <a:pt x="368155" y="390544"/>
                    </a:lnTo>
                    <a:lnTo>
                      <a:pt x="348106" y="410593"/>
                    </a:lnTo>
                    <a:lnTo>
                      <a:pt x="433425" y="433425"/>
                    </a:lnTo>
                    <a:close/>
                  </a:path>
                </a:pathLst>
              </a:custGeom>
              <a:grpFill/>
              <a:ln w="6271" cap="flat">
                <a:gradFill flip="none" rotWithShape="1">
                  <a:gsLst>
                    <a:gs pos="0">
                      <a:schemeClr val="tx1"/>
                    </a:gs>
                    <a:gs pos="100000">
                      <a:srgbClr val="F8981D"/>
                    </a:gs>
                  </a:gsLst>
                  <a:lin ang="0" scaled="0"/>
                  <a:tileRect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51" name="Picture Placeholder 84">
                <a:extLst>
                  <a:ext uri="{FF2B5EF4-FFF2-40B4-BE49-F238E27FC236}">
                    <a16:creationId xmlns:a16="http://schemas.microsoft.com/office/drawing/2014/main" id="{B0C9DFBF-4AC8-C44F-AE84-B1DC53F5F059}"/>
                  </a:ext>
                </a:extLst>
              </p:cNvPr>
              <p:cNvSpPr/>
              <p:nvPr/>
            </p:nvSpPr>
            <p:spPr>
              <a:xfrm>
                <a:off x="1943836" y="3437901"/>
                <a:ext cx="63941" cy="82599"/>
              </a:xfrm>
              <a:custGeom>
                <a:avLst/>
                <a:gdLst>
                  <a:gd name="connsiteX0" fmla="*/ 0 w 63941"/>
                  <a:gd name="connsiteY0" fmla="*/ 0 h 82599"/>
                  <a:gd name="connsiteX1" fmla="*/ 33520 w 63941"/>
                  <a:gd name="connsiteY1" fmla="*/ 0 h 82599"/>
                  <a:gd name="connsiteX2" fmla="*/ 63942 w 63941"/>
                  <a:gd name="connsiteY2" fmla="*/ 26437 h 82599"/>
                  <a:gd name="connsiteX3" fmla="*/ 33773 w 63941"/>
                  <a:gd name="connsiteY3" fmla="*/ 52874 h 82599"/>
                  <a:gd name="connsiteX4" fmla="*/ 9613 w 63941"/>
                  <a:gd name="connsiteY4" fmla="*/ 52874 h 82599"/>
                  <a:gd name="connsiteX5" fmla="*/ 9613 w 63941"/>
                  <a:gd name="connsiteY5" fmla="*/ 82599 h 82599"/>
                  <a:gd name="connsiteX6" fmla="*/ 0 w 63941"/>
                  <a:gd name="connsiteY6" fmla="*/ 82599 h 82599"/>
                  <a:gd name="connsiteX7" fmla="*/ 31623 w 63941"/>
                  <a:gd name="connsiteY7" fmla="*/ 44272 h 82599"/>
                  <a:gd name="connsiteX8" fmla="*/ 54202 w 63941"/>
                  <a:gd name="connsiteY8" fmla="*/ 26690 h 82599"/>
                  <a:gd name="connsiteX9" fmla="*/ 31623 w 63941"/>
                  <a:gd name="connsiteY9" fmla="*/ 9171 h 82599"/>
                  <a:gd name="connsiteX10" fmla="*/ 9613 w 63941"/>
                  <a:gd name="connsiteY10" fmla="*/ 9171 h 82599"/>
                  <a:gd name="connsiteX11" fmla="*/ 9613 w 63941"/>
                  <a:gd name="connsiteY11" fmla="*/ 44272 h 82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3941" h="82599">
                    <a:moveTo>
                      <a:pt x="0" y="0"/>
                    </a:moveTo>
                    <a:lnTo>
                      <a:pt x="33520" y="0"/>
                    </a:lnTo>
                    <a:cubicBezTo>
                      <a:pt x="50597" y="0"/>
                      <a:pt x="63942" y="10942"/>
                      <a:pt x="63942" y="26437"/>
                    </a:cubicBezTo>
                    <a:cubicBezTo>
                      <a:pt x="63942" y="41932"/>
                      <a:pt x="50597" y="52874"/>
                      <a:pt x="33773" y="52874"/>
                    </a:cubicBezTo>
                    <a:lnTo>
                      <a:pt x="9613" y="52874"/>
                    </a:lnTo>
                    <a:lnTo>
                      <a:pt x="9613" y="82599"/>
                    </a:lnTo>
                    <a:lnTo>
                      <a:pt x="0" y="82599"/>
                    </a:lnTo>
                    <a:close/>
                    <a:moveTo>
                      <a:pt x="31623" y="44272"/>
                    </a:moveTo>
                    <a:cubicBezTo>
                      <a:pt x="45031" y="44272"/>
                      <a:pt x="54202" y="37948"/>
                      <a:pt x="54202" y="26690"/>
                    </a:cubicBezTo>
                    <a:cubicBezTo>
                      <a:pt x="54202" y="15432"/>
                      <a:pt x="45031" y="9171"/>
                      <a:pt x="31623" y="9171"/>
                    </a:cubicBezTo>
                    <a:lnTo>
                      <a:pt x="9613" y="9171"/>
                    </a:lnTo>
                    <a:lnTo>
                      <a:pt x="9613" y="44272"/>
                    </a:lnTo>
                    <a:close/>
                  </a:path>
                </a:pathLst>
              </a:custGeom>
              <a:grpFill/>
              <a:ln w="6271" cap="flat">
                <a:gradFill flip="none" rotWithShape="1">
                  <a:gsLst>
                    <a:gs pos="0">
                      <a:schemeClr val="tx1"/>
                    </a:gs>
                    <a:gs pos="100000">
                      <a:srgbClr val="F8981D"/>
                    </a:gs>
                  </a:gsLst>
                  <a:lin ang="0" scaled="0"/>
                  <a:tileRect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52" name="Picture Placeholder 84">
                <a:extLst>
                  <a:ext uri="{FF2B5EF4-FFF2-40B4-BE49-F238E27FC236}">
                    <a16:creationId xmlns:a16="http://schemas.microsoft.com/office/drawing/2014/main" id="{7C4E044B-6383-4A4D-BEBA-73DC93858271}"/>
                  </a:ext>
                </a:extLst>
              </p:cNvPr>
              <p:cNvSpPr/>
              <p:nvPr/>
            </p:nvSpPr>
            <p:spPr>
              <a:xfrm>
                <a:off x="2290424" y="3441063"/>
                <a:ext cx="83041" cy="82219"/>
              </a:xfrm>
              <a:custGeom>
                <a:avLst/>
                <a:gdLst>
                  <a:gd name="connsiteX0" fmla="*/ 83042 w 83041"/>
                  <a:gd name="connsiteY0" fmla="*/ 0 h 82219"/>
                  <a:gd name="connsiteX1" fmla="*/ 46612 w 83041"/>
                  <a:gd name="connsiteY1" fmla="*/ 82220 h 82219"/>
                  <a:gd name="connsiteX2" fmla="*/ 36430 w 83041"/>
                  <a:gd name="connsiteY2" fmla="*/ 82220 h 82219"/>
                  <a:gd name="connsiteX3" fmla="*/ 0 w 83041"/>
                  <a:gd name="connsiteY3" fmla="*/ 0 h 82219"/>
                  <a:gd name="connsiteX4" fmla="*/ 10183 w 83041"/>
                  <a:gd name="connsiteY4" fmla="*/ 0 h 82219"/>
                  <a:gd name="connsiteX5" fmla="*/ 41806 w 83041"/>
                  <a:gd name="connsiteY5" fmla="*/ 71025 h 82219"/>
                  <a:gd name="connsiteX6" fmla="*/ 73049 w 83041"/>
                  <a:gd name="connsiteY6" fmla="*/ 0 h 82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3041" h="82219">
                    <a:moveTo>
                      <a:pt x="83042" y="0"/>
                    </a:moveTo>
                    <a:lnTo>
                      <a:pt x="46612" y="82220"/>
                    </a:lnTo>
                    <a:lnTo>
                      <a:pt x="36430" y="82220"/>
                    </a:lnTo>
                    <a:lnTo>
                      <a:pt x="0" y="0"/>
                    </a:lnTo>
                    <a:lnTo>
                      <a:pt x="10183" y="0"/>
                    </a:lnTo>
                    <a:lnTo>
                      <a:pt x="41806" y="71025"/>
                    </a:lnTo>
                    <a:lnTo>
                      <a:pt x="73049" y="0"/>
                    </a:lnTo>
                    <a:close/>
                  </a:path>
                </a:pathLst>
              </a:custGeom>
              <a:grpFill/>
              <a:ln w="6271" cap="flat">
                <a:gradFill flip="none" rotWithShape="1">
                  <a:gsLst>
                    <a:gs pos="0">
                      <a:schemeClr val="tx1"/>
                    </a:gs>
                    <a:gs pos="100000">
                      <a:srgbClr val="F8981D"/>
                    </a:gs>
                  </a:gsLst>
                  <a:lin ang="0" scaled="0"/>
                  <a:tileRect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142" name="Freeform 21">
              <a:extLst>
                <a:ext uri="{FF2B5EF4-FFF2-40B4-BE49-F238E27FC236}">
                  <a16:creationId xmlns:a16="http://schemas.microsoft.com/office/drawing/2014/main" id="{92BDDB75-D584-2445-9543-459E41B7BCC0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040185" y="4525720"/>
              <a:ext cx="286011" cy="217911"/>
            </a:xfrm>
            <a:custGeom>
              <a:avLst/>
              <a:gdLst>
                <a:gd name="T0" fmla="*/ 364 w 389"/>
                <a:gd name="T1" fmla="*/ 176 h 296"/>
                <a:gd name="T2" fmla="*/ 355 w 389"/>
                <a:gd name="T3" fmla="*/ 217 h 296"/>
                <a:gd name="T4" fmla="*/ 289 w 389"/>
                <a:gd name="T5" fmla="*/ 130 h 296"/>
                <a:gd name="T6" fmla="*/ 298 w 389"/>
                <a:gd name="T7" fmla="*/ 193 h 296"/>
                <a:gd name="T8" fmla="*/ 264 w 389"/>
                <a:gd name="T9" fmla="*/ 143 h 296"/>
                <a:gd name="T10" fmla="*/ 257 w 389"/>
                <a:gd name="T11" fmla="*/ 195 h 296"/>
                <a:gd name="T12" fmla="*/ 318 w 389"/>
                <a:gd name="T13" fmla="*/ 296 h 296"/>
                <a:gd name="T14" fmla="*/ 319 w 389"/>
                <a:gd name="T15" fmla="*/ 296 h 296"/>
                <a:gd name="T16" fmla="*/ 376 w 389"/>
                <a:gd name="T17" fmla="*/ 196 h 296"/>
                <a:gd name="T18" fmla="*/ 319 w 389"/>
                <a:gd name="T19" fmla="*/ 280 h 296"/>
                <a:gd name="T20" fmla="*/ 270 w 389"/>
                <a:gd name="T21" fmla="*/ 262 h 296"/>
                <a:gd name="T22" fmla="*/ 276 w 389"/>
                <a:gd name="T23" fmla="*/ 183 h 296"/>
                <a:gd name="T24" fmla="*/ 288 w 389"/>
                <a:gd name="T25" fmla="*/ 237 h 296"/>
                <a:gd name="T26" fmla="*/ 318 w 389"/>
                <a:gd name="T27" fmla="*/ 154 h 296"/>
                <a:gd name="T28" fmla="*/ 337 w 389"/>
                <a:gd name="T29" fmla="*/ 231 h 296"/>
                <a:gd name="T30" fmla="*/ 345 w 389"/>
                <a:gd name="T31" fmla="*/ 239 h 296"/>
                <a:gd name="T32" fmla="*/ 361 w 389"/>
                <a:gd name="T33" fmla="*/ 260 h 296"/>
                <a:gd name="T34" fmla="*/ 255 w 389"/>
                <a:gd name="T35" fmla="*/ 182 h 296"/>
                <a:gd name="T36" fmla="*/ 236 w 389"/>
                <a:gd name="T37" fmla="*/ 166 h 296"/>
                <a:gd name="T38" fmla="*/ 329 w 389"/>
                <a:gd name="T39" fmla="*/ 126 h 296"/>
                <a:gd name="T40" fmla="*/ 345 w 389"/>
                <a:gd name="T41" fmla="*/ 139 h 296"/>
                <a:gd name="T42" fmla="*/ 0 w 389"/>
                <a:gd name="T43" fmla="*/ 0 h 296"/>
                <a:gd name="T44" fmla="*/ 243 w 389"/>
                <a:gd name="T45" fmla="*/ 235 h 296"/>
                <a:gd name="T46" fmla="*/ 181 w 389"/>
                <a:gd name="T47" fmla="*/ 219 h 296"/>
                <a:gd name="T48" fmla="*/ 165 w 389"/>
                <a:gd name="T49" fmla="*/ 219 h 296"/>
                <a:gd name="T50" fmla="*/ 71 w 389"/>
                <a:gd name="T51" fmla="*/ 182 h 296"/>
                <a:gd name="T52" fmla="*/ 165 w 389"/>
                <a:gd name="T53" fmla="*/ 219 h 296"/>
                <a:gd name="T54" fmla="*/ 110 w 389"/>
                <a:gd name="T55" fmla="*/ 126 h 296"/>
                <a:gd name="T56" fmla="*/ 16 w 389"/>
                <a:gd name="T57" fmla="*/ 166 h 296"/>
                <a:gd name="T58" fmla="*/ 126 w 389"/>
                <a:gd name="T59" fmla="*/ 54 h 296"/>
                <a:gd name="T60" fmla="*/ 220 w 389"/>
                <a:gd name="T61" fmla="*/ 16 h 296"/>
                <a:gd name="T62" fmla="*/ 126 w 389"/>
                <a:gd name="T63" fmla="*/ 54 h 296"/>
                <a:gd name="T64" fmla="*/ 165 w 389"/>
                <a:gd name="T65" fmla="*/ 110 h 296"/>
                <a:gd name="T66" fmla="*/ 71 w 389"/>
                <a:gd name="T67" fmla="*/ 70 h 296"/>
                <a:gd name="T68" fmla="*/ 55 w 389"/>
                <a:gd name="T69" fmla="*/ 110 h 296"/>
                <a:gd name="T70" fmla="*/ 16 w 389"/>
                <a:gd name="T71" fmla="*/ 70 h 296"/>
                <a:gd name="T72" fmla="*/ 55 w 389"/>
                <a:gd name="T73" fmla="*/ 110 h 296"/>
                <a:gd name="T74" fmla="*/ 126 w 389"/>
                <a:gd name="T75" fmla="*/ 166 h 296"/>
                <a:gd name="T76" fmla="*/ 220 w 389"/>
                <a:gd name="T77" fmla="*/ 126 h 296"/>
                <a:gd name="T78" fmla="*/ 228 w 389"/>
                <a:gd name="T79" fmla="*/ 110 h 296"/>
                <a:gd name="T80" fmla="*/ 181 w 389"/>
                <a:gd name="T81" fmla="*/ 70 h 296"/>
                <a:gd name="T82" fmla="*/ 274 w 389"/>
                <a:gd name="T83" fmla="*/ 110 h 296"/>
                <a:gd name="T84" fmla="*/ 228 w 389"/>
                <a:gd name="T85" fmla="*/ 110 h 296"/>
                <a:gd name="T86" fmla="*/ 290 w 389"/>
                <a:gd name="T87" fmla="*/ 70 h 296"/>
                <a:gd name="T88" fmla="*/ 329 w 389"/>
                <a:gd name="T89" fmla="*/ 110 h 296"/>
                <a:gd name="T90" fmla="*/ 329 w 389"/>
                <a:gd name="T91" fmla="*/ 54 h 296"/>
                <a:gd name="T92" fmla="*/ 236 w 389"/>
                <a:gd name="T93" fmla="*/ 16 h 296"/>
                <a:gd name="T94" fmla="*/ 329 w 389"/>
                <a:gd name="T95" fmla="*/ 54 h 296"/>
                <a:gd name="T96" fmla="*/ 110 w 389"/>
                <a:gd name="T97" fmla="*/ 54 h 296"/>
                <a:gd name="T98" fmla="*/ 16 w 389"/>
                <a:gd name="T99" fmla="*/ 16 h 296"/>
                <a:gd name="T100" fmla="*/ 16 w 389"/>
                <a:gd name="T101" fmla="*/ 182 h 296"/>
                <a:gd name="T102" fmla="*/ 55 w 389"/>
                <a:gd name="T103" fmla="*/ 219 h 296"/>
                <a:gd name="T104" fmla="*/ 16 w 389"/>
                <a:gd name="T105" fmla="*/ 182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89" h="296">
                  <a:moveTo>
                    <a:pt x="376" y="196"/>
                  </a:moveTo>
                  <a:cubicBezTo>
                    <a:pt x="364" y="176"/>
                    <a:pt x="364" y="176"/>
                    <a:pt x="364" y="176"/>
                  </a:cubicBezTo>
                  <a:cubicBezTo>
                    <a:pt x="361" y="199"/>
                    <a:pt x="361" y="199"/>
                    <a:pt x="361" y="199"/>
                  </a:cubicBezTo>
                  <a:cubicBezTo>
                    <a:pt x="360" y="208"/>
                    <a:pt x="357" y="214"/>
                    <a:pt x="355" y="217"/>
                  </a:cubicBezTo>
                  <a:cubicBezTo>
                    <a:pt x="359" y="190"/>
                    <a:pt x="364" y="147"/>
                    <a:pt x="306" y="134"/>
                  </a:cubicBezTo>
                  <a:cubicBezTo>
                    <a:pt x="289" y="130"/>
                    <a:pt x="289" y="130"/>
                    <a:pt x="289" y="130"/>
                  </a:cubicBezTo>
                  <a:cubicBezTo>
                    <a:pt x="298" y="146"/>
                    <a:pt x="298" y="146"/>
                    <a:pt x="298" y="146"/>
                  </a:cubicBezTo>
                  <a:cubicBezTo>
                    <a:pt x="306" y="160"/>
                    <a:pt x="304" y="178"/>
                    <a:pt x="298" y="193"/>
                  </a:cubicBezTo>
                  <a:cubicBezTo>
                    <a:pt x="291" y="172"/>
                    <a:pt x="278" y="157"/>
                    <a:pt x="277" y="157"/>
                  </a:cubicBezTo>
                  <a:cubicBezTo>
                    <a:pt x="264" y="143"/>
                    <a:pt x="264" y="143"/>
                    <a:pt x="264" y="143"/>
                  </a:cubicBezTo>
                  <a:cubicBezTo>
                    <a:pt x="264" y="162"/>
                    <a:pt x="264" y="162"/>
                    <a:pt x="264" y="162"/>
                  </a:cubicBezTo>
                  <a:cubicBezTo>
                    <a:pt x="263" y="171"/>
                    <a:pt x="260" y="183"/>
                    <a:pt x="257" y="195"/>
                  </a:cubicBezTo>
                  <a:cubicBezTo>
                    <a:pt x="250" y="221"/>
                    <a:pt x="242" y="251"/>
                    <a:pt x="257" y="272"/>
                  </a:cubicBezTo>
                  <a:cubicBezTo>
                    <a:pt x="267" y="287"/>
                    <a:pt x="287" y="295"/>
                    <a:pt x="318" y="296"/>
                  </a:cubicBezTo>
                  <a:cubicBezTo>
                    <a:pt x="318" y="296"/>
                    <a:pt x="318" y="296"/>
                    <a:pt x="318" y="296"/>
                  </a:cubicBezTo>
                  <a:cubicBezTo>
                    <a:pt x="318" y="296"/>
                    <a:pt x="318" y="296"/>
                    <a:pt x="319" y="296"/>
                  </a:cubicBezTo>
                  <a:cubicBezTo>
                    <a:pt x="352" y="296"/>
                    <a:pt x="368" y="281"/>
                    <a:pt x="375" y="268"/>
                  </a:cubicBezTo>
                  <a:cubicBezTo>
                    <a:pt x="389" y="244"/>
                    <a:pt x="384" y="211"/>
                    <a:pt x="376" y="196"/>
                  </a:cubicBezTo>
                  <a:close/>
                  <a:moveTo>
                    <a:pt x="361" y="260"/>
                  </a:moveTo>
                  <a:cubicBezTo>
                    <a:pt x="354" y="273"/>
                    <a:pt x="339" y="280"/>
                    <a:pt x="319" y="280"/>
                  </a:cubicBezTo>
                  <a:cubicBezTo>
                    <a:pt x="318" y="280"/>
                    <a:pt x="318" y="280"/>
                    <a:pt x="318" y="280"/>
                  </a:cubicBezTo>
                  <a:cubicBezTo>
                    <a:pt x="294" y="279"/>
                    <a:pt x="277" y="273"/>
                    <a:pt x="270" y="262"/>
                  </a:cubicBezTo>
                  <a:cubicBezTo>
                    <a:pt x="259" y="248"/>
                    <a:pt x="266" y="223"/>
                    <a:pt x="272" y="200"/>
                  </a:cubicBezTo>
                  <a:cubicBezTo>
                    <a:pt x="274" y="194"/>
                    <a:pt x="275" y="188"/>
                    <a:pt x="276" y="183"/>
                  </a:cubicBezTo>
                  <a:cubicBezTo>
                    <a:pt x="281" y="192"/>
                    <a:pt x="286" y="203"/>
                    <a:pt x="287" y="216"/>
                  </a:cubicBezTo>
                  <a:cubicBezTo>
                    <a:pt x="288" y="237"/>
                    <a:pt x="288" y="237"/>
                    <a:pt x="288" y="237"/>
                  </a:cubicBezTo>
                  <a:cubicBezTo>
                    <a:pt x="301" y="220"/>
                    <a:pt x="301" y="220"/>
                    <a:pt x="301" y="220"/>
                  </a:cubicBezTo>
                  <a:cubicBezTo>
                    <a:pt x="314" y="203"/>
                    <a:pt x="323" y="178"/>
                    <a:pt x="318" y="154"/>
                  </a:cubicBezTo>
                  <a:cubicBezTo>
                    <a:pt x="347" y="168"/>
                    <a:pt x="343" y="194"/>
                    <a:pt x="339" y="217"/>
                  </a:cubicBezTo>
                  <a:cubicBezTo>
                    <a:pt x="338" y="222"/>
                    <a:pt x="337" y="227"/>
                    <a:pt x="337" y="231"/>
                  </a:cubicBezTo>
                  <a:cubicBezTo>
                    <a:pt x="336" y="240"/>
                    <a:pt x="336" y="240"/>
                    <a:pt x="336" y="240"/>
                  </a:cubicBezTo>
                  <a:cubicBezTo>
                    <a:pt x="345" y="239"/>
                    <a:pt x="345" y="239"/>
                    <a:pt x="345" y="239"/>
                  </a:cubicBezTo>
                  <a:cubicBezTo>
                    <a:pt x="356" y="238"/>
                    <a:pt x="363" y="233"/>
                    <a:pt x="368" y="227"/>
                  </a:cubicBezTo>
                  <a:cubicBezTo>
                    <a:pt x="369" y="238"/>
                    <a:pt x="367" y="250"/>
                    <a:pt x="361" y="260"/>
                  </a:cubicBezTo>
                  <a:close/>
                  <a:moveTo>
                    <a:pt x="181" y="182"/>
                  </a:moveTo>
                  <a:cubicBezTo>
                    <a:pt x="255" y="182"/>
                    <a:pt x="255" y="182"/>
                    <a:pt x="255" y="182"/>
                  </a:cubicBezTo>
                  <a:cubicBezTo>
                    <a:pt x="255" y="166"/>
                    <a:pt x="255" y="166"/>
                    <a:pt x="255" y="166"/>
                  </a:cubicBezTo>
                  <a:cubicBezTo>
                    <a:pt x="236" y="166"/>
                    <a:pt x="236" y="166"/>
                    <a:pt x="236" y="166"/>
                  </a:cubicBezTo>
                  <a:cubicBezTo>
                    <a:pt x="236" y="126"/>
                    <a:pt x="236" y="126"/>
                    <a:pt x="236" y="126"/>
                  </a:cubicBezTo>
                  <a:cubicBezTo>
                    <a:pt x="329" y="126"/>
                    <a:pt x="329" y="126"/>
                    <a:pt x="329" y="126"/>
                  </a:cubicBezTo>
                  <a:cubicBezTo>
                    <a:pt x="329" y="139"/>
                    <a:pt x="329" y="139"/>
                    <a:pt x="329" y="139"/>
                  </a:cubicBezTo>
                  <a:cubicBezTo>
                    <a:pt x="345" y="139"/>
                    <a:pt x="345" y="139"/>
                    <a:pt x="345" y="139"/>
                  </a:cubicBezTo>
                  <a:cubicBezTo>
                    <a:pt x="345" y="0"/>
                    <a:pt x="345" y="0"/>
                    <a:pt x="34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243" y="235"/>
                    <a:pt x="243" y="235"/>
                    <a:pt x="243" y="235"/>
                  </a:cubicBezTo>
                  <a:cubicBezTo>
                    <a:pt x="243" y="219"/>
                    <a:pt x="243" y="219"/>
                    <a:pt x="243" y="219"/>
                  </a:cubicBezTo>
                  <a:cubicBezTo>
                    <a:pt x="181" y="219"/>
                    <a:pt x="181" y="219"/>
                    <a:pt x="181" y="219"/>
                  </a:cubicBezTo>
                  <a:lnTo>
                    <a:pt x="181" y="182"/>
                  </a:lnTo>
                  <a:close/>
                  <a:moveTo>
                    <a:pt x="165" y="219"/>
                  </a:moveTo>
                  <a:cubicBezTo>
                    <a:pt x="71" y="219"/>
                    <a:pt x="71" y="219"/>
                    <a:pt x="71" y="219"/>
                  </a:cubicBezTo>
                  <a:cubicBezTo>
                    <a:pt x="71" y="182"/>
                    <a:pt x="71" y="182"/>
                    <a:pt x="71" y="182"/>
                  </a:cubicBezTo>
                  <a:cubicBezTo>
                    <a:pt x="165" y="182"/>
                    <a:pt x="165" y="182"/>
                    <a:pt x="165" y="182"/>
                  </a:cubicBezTo>
                  <a:lnTo>
                    <a:pt x="165" y="219"/>
                  </a:lnTo>
                  <a:close/>
                  <a:moveTo>
                    <a:pt x="16" y="126"/>
                  </a:moveTo>
                  <a:cubicBezTo>
                    <a:pt x="110" y="126"/>
                    <a:pt x="110" y="126"/>
                    <a:pt x="110" y="126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6" y="166"/>
                    <a:pt x="16" y="166"/>
                    <a:pt x="16" y="166"/>
                  </a:cubicBezTo>
                  <a:lnTo>
                    <a:pt x="16" y="126"/>
                  </a:lnTo>
                  <a:close/>
                  <a:moveTo>
                    <a:pt x="126" y="54"/>
                  </a:moveTo>
                  <a:cubicBezTo>
                    <a:pt x="126" y="16"/>
                    <a:pt x="126" y="16"/>
                    <a:pt x="126" y="16"/>
                  </a:cubicBezTo>
                  <a:cubicBezTo>
                    <a:pt x="220" y="16"/>
                    <a:pt x="220" y="16"/>
                    <a:pt x="220" y="16"/>
                  </a:cubicBezTo>
                  <a:cubicBezTo>
                    <a:pt x="220" y="54"/>
                    <a:pt x="220" y="54"/>
                    <a:pt x="220" y="54"/>
                  </a:cubicBezTo>
                  <a:lnTo>
                    <a:pt x="126" y="54"/>
                  </a:lnTo>
                  <a:close/>
                  <a:moveTo>
                    <a:pt x="165" y="70"/>
                  </a:moveTo>
                  <a:cubicBezTo>
                    <a:pt x="165" y="110"/>
                    <a:pt x="165" y="110"/>
                    <a:pt x="165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1" y="70"/>
                    <a:pt x="71" y="70"/>
                    <a:pt x="71" y="70"/>
                  </a:cubicBezTo>
                  <a:lnTo>
                    <a:pt x="165" y="70"/>
                  </a:lnTo>
                  <a:close/>
                  <a:moveTo>
                    <a:pt x="55" y="110"/>
                  </a:moveTo>
                  <a:cubicBezTo>
                    <a:pt x="16" y="110"/>
                    <a:pt x="16" y="110"/>
                    <a:pt x="16" y="11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55" y="70"/>
                    <a:pt x="55" y="70"/>
                    <a:pt x="55" y="70"/>
                  </a:cubicBezTo>
                  <a:lnTo>
                    <a:pt x="55" y="110"/>
                  </a:lnTo>
                  <a:close/>
                  <a:moveTo>
                    <a:pt x="220" y="166"/>
                  </a:moveTo>
                  <a:cubicBezTo>
                    <a:pt x="126" y="166"/>
                    <a:pt x="126" y="166"/>
                    <a:pt x="126" y="166"/>
                  </a:cubicBezTo>
                  <a:cubicBezTo>
                    <a:pt x="126" y="126"/>
                    <a:pt x="126" y="126"/>
                    <a:pt x="126" y="126"/>
                  </a:cubicBezTo>
                  <a:cubicBezTo>
                    <a:pt x="220" y="126"/>
                    <a:pt x="220" y="126"/>
                    <a:pt x="220" y="126"/>
                  </a:cubicBezTo>
                  <a:lnTo>
                    <a:pt x="220" y="166"/>
                  </a:lnTo>
                  <a:close/>
                  <a:moveTo>
                    <a:pt x="228" y="110"/>
                  </a:moveTo>
                  <a:cubicBezTo>
                    <a:pt x="181" y="110"/>
                    <a:pt x="181" y="110"/>
                    <a:pt x="181" y="110"/>
                  </a:cubicBezTo>
                  <a:cubicBezTo>
                    <a:pt x="181" y="70"/>
                    <a:pt x="181" y="70"/>
                    <a:pt x="181" y="70"/>
                  </a:cubicBezTo>
                  <a:cubicBezTo>
                    <a:pt x="274" y="70"/>
                    <a:pt x="274" y="70"/>
                    <a:pt x="274" y="70"/>
                  </a:cubicBezTo>
                  <a:cubicBezTo>
                    <a:pt x="274" y="110"/>
                    <a:pt x="274" y="110"/>
                    <a:pt x="274" y="110"/>
                  </a:cubicBezTo>
                  <a:cubicBezTo>
                    <a:pt x="236" y="110"/>
                    <a:pt x="236" y="110"/>
                    <a:pt x="236" y="110"/>
                  </a:cubicBezTo>
                  <a:lnTo>
                    <a:pt x="228" y="110"/>
                  </a:lnTo>
                  <a:close/>
                  <a:moveTo>
                    <a:pt x="290" y="110"/>
                  </a:moveTo>
                  <a:cubicBezTo>
                    <a:pt x="290" y="70"/>
                    <a:pt x="290" y="70"/>
                    <a:pt x="290" y="70"/>
                  </a:cubicBezTo>
                  <a:cubicBezTo>
                    <a:pt x="329" y="70"/>
                    <a:pt x="329" y="70"/>
                    <a:pt x="329" y="70"/>
                  </a:cubicBezTo>
                  <a:cubicBezTo>
                    <a:pt x="329" y="110"/>
                    <a:pt x="329" y="110"/>
                    <a:pt x="329" y="110"/>
                  </a:cubicBezTo>
                  <a:lnTo>
                    <a:pt x="290" y="110"/>
                  </a:lnTo>
                  <a:close/>
                  <a:moveTo>
                    <a:pt x="329" y="54"/>
                  </a:moveTo>
                  <a:cubicBezTo>
                    <a:pt x="236" y="54"/>
                    <a:pt x="236" y="54"/>
                    <a:pt x="236" y="54"/>
                  </a:cubicBezTo>
                  <a:cubicBezTo>
                    <a:pt x="236" y="16"/>
                    <a:pt x="236" y="16"/>
                    <a:pt x="236" y="16"/>
                  </a:cubicBezTo>
                  <a:cubicBezTo>
                    <a:pt x="329" y="16"/>
                    <a:pt x="329" y="16"/>
                    <a:pt x="329" y="16"/>
                  </a:cubicBezTo>
                  <a:lnTo>
                    <a:pt x="329" y="54"/>
                  </a:lnTo>
                  <a:close/>
                  <a:moveTo>
                    <a:pt x="110" y="16"/>
                  </a:moveTo>
                  <a:cubicBezTo>
                    <a:pt x="110" y="54"/>
                    <a:pt x="110" y="54"/>
                    <a:pt x="110" y="54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6" y="16"/>
                    <a:pt x="16" y="16"/>
                    <a:pt x="16" y="16"/>
                  </a:cubicBezTo>
                  <a:lnTo>
                    <a:pt x="110" y="16"/>
                  </a:lnTo>
                  <a:close/>
                  <a:moveTo>
                    <a:pt x="16" y="182"/>
                  </a:moveTo>
                  <a:cubicBezTo>
                    <a:pt x="55" y="182"/>
                    <a:pt x="55" y="182"/>
                    <a:pt x="55" y="182"/>
                  </a:cubicBezTo>
                  <a:cubicBezTo>
                    <a:pt x="55" y="219"/>
                    <a:pt x="55" y="219"/>
                    <a:pt x="55" y="219"/>
                  </a:cubicBezTo>
                  <a:cubicBezTo>
                    <a:pt x="16" y="219"/>
                    <a:pt x="16" y="219"/>
                    <a:pt x="16" y="219"/>
                  </a:cubicBezTo>
                  <a:lnTo>
                    <a:pt x="16" y="182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799" dirty="0">
                <a:latin typeface="Calibri" panose="020F0502020204030204" pitchFamily="34" charset="0"/>
              </a:endParaRPr>
            </a:p>
          </p:txBody>
        </p:sp>
      </p:grpSp>
      <p:cxnSp>
        <p:nvCxnSpPr>
          <p:cNvPr id="153" name="Straight Connector 152">
            <a:extLst>
              <a:ext uri="{FF2B5EF4-FFF2-40B4-BE49-F238E27FC236}">
                <a16:creationId xmlns:a16="http://schemas.microsoft.com/office/drawing/2014/main" id="{1EF8AD1C-F2A0-7140-8AA9-5AA1D0B5C93E}"/>
              </a:ext>
            </a:extLst>
          </p:cNvPr>
          <p:cNvCxnSpPr>
            <a:cxnSpLocks/>
          </p:cNvCxnSpPr>
          <p:nvPr/>
        </p:nvCxnSpPr>
        <p:spPr bwMode="gray">
          <a:xfrm>
            <a:off x="2026389" y="5957713"/>
            <a:ext cx="1685580" cy="0"/>
          </a:xfrm>
          <a:prstGeom prst="line">
            <a:avLst/>
          </a:prstGeom>
          <a:ln w="25400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Straight Connector 153">
            <a:extLst>
              <a:ext uri="{FF2B5EF4-FFF2-40B4-BE49-F238E27FC236}">
                <a16:creationId xmlns:a16="http://schemas.microsoft.com/office/drawing/2014/main" id="{DEA41680-46CD-B341-A189-C7D672FA2115}"/>
              </a:ext>
            </a:extLst>
          </p:cNvPr>
          <p:cNvCxnSpPr>
            <a:cxnSpLocks/>
          </p:cNvCxnSpPr>
          <p:nvPr/>
        </p:nvCxnSpPr>
        <p:spPr bwMode="gray">
          <a:xfrm flipH="1">
            <a:off x="3688905" y="5957713"/>
            <a:ext cx="473536" cy="0"/>
          </a:xfrm>
          <a:prstGeom prst="line">
            <a:avLst/>
          </a:prstGeom>
          <a:ln w="25400">
            <a:gradFill flip="none" rotWithShape="1">
              <a:gsLst>
                <a:gs pos="25000">
                  <a:schemeClr val="tx1"/>
                </a:gs>
                <a:gs pos="100000">
                  <a:srgbClr val="F8981D"/>
                </a:gs>
              </a:gsLst>
              <a:path path="circle">
                <a:fillToRect l="100000" t="100000"/>
              </a:path>
              <a:tileRect r="-100000" b="-100000"/>
            </a:gradFill>
            <a:prstDash val="dash"/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5" name="TextBox 154">
            <a:extLst>
              <a:ext uri="{FF2B5EF4-FFF2-40B4-BE49-F238E27FC236}">
                <a16:creationId xmlns:a16="http://schemas.microsoft.com/office/drawing/2014/main" id="{9DC8D895-7799-854A-82C7-EE03302B92A6}"/>
              </a:ext>
            </a:extLst>
          </p:cNvPr>
          <p:cNvSpPr txBox="1"/>
          <p:nvPr/>
        </p:nvSpPr>
        <p:spPr>
          <a:xfrm>
            <a:off x="2594882" y="5759972"/>
            <a:ext cx="339837" cy="184666"/>
          </a:xfrm>
          <a:prstGeom prst="rect">
            <a:avLst/>
          </a:prstGeom>
        </p:spPr>
        <p:txBody>
          <a:bodyPr wrap="none" lIns="0" tIns="0" rIns="0" bIns="0" rtlCol="0" anchor="b">
            <a:spAutoFit/>
          </a:bodyPr>
          <a:lstStyle/>
          <a:p>
            <a:pPr algn="r"/>
            <a:r>
              <a:rPr lang="en-US" sz="1200" dirty="0">
                <a:latin typeface="Calibri" panose="020F0502020204030204" pitchFamily="34" charset="0"/>
              </a:rPr>
              <a:t>VLAN</a:t>
            </a:r>
          </a:p>
        </p:txBody>
      </p:sp>
      <p:grpSp>
        <p:nvGrpSpPr>
          <p:cNvPr id="156" name="Group 155">
            <a:extLst>
              <a:ext uri="{FF2B5EF4-FFF2-40B4-BE49-F238E27FC236}">
                <a16:creationId xmlns:a16="http://schemas.microsoft.com/office/drawing/2014/main" id="{11254DA1-9ABD-094D-8F29-7939886CB0C4}"/>
              </a:ext>
            </a:extLst>
          </p:cNvPr>
          <p:cNvGrpSpPr/>
          <p:nvPr/>
        </p:nvGrpSpPr>
        <p:grpSpPr>
          <a:xfrm>
            <a:off x="2194409" y="5947589"/>
            <a:ext cx="657699" cy="540490"/>
            <a:chOff x="6855481" y="3612066"/>
            <a:chExt cx="657699" cy="540490"/>
          </a:xfrm>
        </p:grpSpPr>
        <p:cxnSp>
          <p:nvCxnSpPr>
            <p:cNvPr id="157" name="Straight Connector 156">
              <a:extLst>
                <a:ext uri="{FF2B5EF4-FFF2-40B4-BE49-F238E27FC236}">
                  <a16:creationId xmlns:a16="http://schemas.microsoft.com/office/drawing/2014/main" id="{21E787FA-737D-ED44-AA90-F7465769ED25}"/>
                </a:ext>
              </a:extLst>
            </p:cNvPr>
            <p:cNvCxnSpPr>
              <a:cxnSpLocks/>
            </p:cNvCxnSpPr>
            <p:nvPr/>
          </p:nvCxnSpPr>
          <p:spPr bwMode="gray">
            <a:xfrm flipH="1">
              <a:off x="7181817" y="3612066"/>
              <a:ext cx="2513" cy="390521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8" name="Freeform 86">
              <a:extLst>
                <a:ext uri="{FF2B5EF4-FFF2-40B4-BE49-F238E27FC236}">
                  <a16:creationId xmlns:a16="http://schemas.microsoft.com/office/drawing/2014/main" id="{EFBEB538-5F59-5744-AB08-EC027267C13C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855481" y="3980619"/>
              <a:ext cx="657699" cy="171937"/>
            </a:xfrm>
            <a:custGeom>
              <a:avLst/>
              <a:gdLst>
                <a:gd name="T0" fmla="*/ 304 w 384"/>
                <a:gd name="T1" fmla="*/ 78 h 100"/>
                <a:gd name="T2" fmla="*/ 288 w 384"/>
                <a:gd name="T3" fmla="*/ 78 h 100"/>
                <a:gd name="T4" fmla="*/ 288 w 384"/>
                <a:gd name="T5" fmla="*/ 22 h 100"/>
                <a:gd name="T6" fmla="*/ 304 w 384"/>
                <a:gd name="T7" fmla="*/ 22 h 100"/>
                <a:gd name="T8" fmla="*/ 304 w 384"/>
                <a:gd name="T9" fmla="*/ 78 h 100"/>
                <a:gd name="T10" fmla="*/ 331 w 384"/>
                <a:gd name="T11" fmla="*/ 22 h 100"/>
                <a:gd name="T12" fmla="*/ 315 w 384"/>
                <a:gd name="T13" fmla="*/ 22 h 100"/>
                <a:gd name="T14" fmla="*/ 315 w 384"/>
                <a:gd name="T15" fmla="*/ 78 h 100"/>
                <a:gd name="T16" fmla="*/ 331 w 384"/>
                <a:gd name="T17" fmla="*/ 78 h 100"/>
                <a:gd name="T18" fmla="*/ 331 w 384"/>
                <a:gd name="T19" fmla="*/ 22 h 100"/>
                <a:gd name="T20" fmla="*/ 358 w 384"/>
                <a:gd name="T21" fmla="*/ 22 h 100"/>
                <a:gd name="T22" fmla="*/ 342 w 384"/>
                <a:gd name="T23" fmla="*/ 22 h 100"/>
                <a:gd name="T24" fmla="*/ 342 w 384"/>
                <a:gd name="T25" fmla="*/ 78 h 100"/>
                <a:gd name="T26" fmla="*/ 358 w 384"/>
                <a:gd name="T27" fmla="*/ 78 h 100"/>
                <a:gd name="T28" fmla="*/ 358 w 384"/>
                <a:gd name="T29" fmla="*/ 22 h 100"/>
                <a:gd name="T30" fmla="*/ 42 w 384"/>
                <a:gd name="T31" fmla="*/ 22 h 100"/>
                <a:gd name="T32" fmla="*/ 26 w 384"/>
                <a:gd name="T33" fmla="*/ 22 h 100"/>
                <a:gd name="T34" fmla="*/ 26 w 384"/>
                <a:gd name="T35" fmla="*/ 78 h 100"/>
                <a:gd name="T36" fmla="*/ 42 w 384"/>
                <a:gd name="T37" fmla="*/ 78 h 100"/>
                <a:gd name="T38" fmla="*/ 42 w 384"/>
                <a:gd name="T39" fmla="*/ 22 h 100"/>
                <a:gd name="T40" fmla="*/ 69 w 384"/>
                <a:gd name="T41" fmla="*/ 22 h 100"/>
                <a:gd name="T42" fmla="*/ 53 w 384"/>
                <a:gd name="T43" fmla="*/ 22 h 100"/>
                <a:gd name="T44" fmla="*/ 53 w 384"/>
                <a:gd name="T45" fmla="*/ 78 h 100"/>
                <a:gd name="T46" fmla="*/ 69 w 384"/>
                <a:gd name="T47" fmla="*/ 78 h 100"/>
                <a:gd name="T48" fmla="*/ 69 w 384"/>
                <a:gd name="T49" fmla="*/ 22 h 100"/>
                <a:gd name="T50" fmla="*/ 97 w 384"/>
                <a:gd name="T51" fmla="*/ 22 h 100"/>
                <a:gd name="T52" fmla="*/ 81 w 384"/>
                <a:gd name="T53" fmla="*/ 22 h 100"/>
                <a:gd name="T54" fmla="*/ 81 w 384"/>
                <a:gd name="T55" fmla="*/ 78 h 100"/>
                <a:gd name="T56" fmla="*/ 97 w 384"/>
                <a:gd name="T57" fmla="*/ 78 h 100"/>
                <a:gd name="T58" fmla="*/ 97 w 384"/>
                <a:gd name="T59" fmla="*/ 22 h 100"/>
                <a:gd name="T60" fmla="*/ 163 w 384"/>
                <a:gd name="T61" fmla="*/ 50 h 100"/>
                <a:gd name="T62" fmla="*/ 192 w 384"/>
                <a:gd name="T63" fmla="*/ 21 h 100"/>
                <a:gd name="T64" fmla="*/ 221 w 384"/>
                <a:gd name="T65" fmla="*/ 50 h 100"/>
                <a:gd name="T66" fmla="*/ 192 w 384"/>
                <a:gd name="T67" fmla="*/ 79 h 100"/>
                <a:gd name="T68" fmla="*/ 163 w 384"/>
                <a:gd name="T69" fmla="*/ 50 h 100"/>
                <a:gd name="T70" fmla="*/ 179 w 384"/>
                <a:gd name="T71" fmla="*/ 50 h 100"/>
                <a:gd name="T72" fmla="*/ 192 w 384"/>
                <a:gd name="T73" fmla="*/ 63 h 100"/>
                <a:gd name="T74" fmla="*/ 205 w 384"/>
                <a:gd name="T75" fmla="*/ 50 h 100"/>
                <a:gd name="T76" fmla="*/ 192 w 384"/>
                <a:gd name="T77" fmla="*/ 37 h 100"/>
                <a:gd name="T78" fmla="*/ 179 w 384"/>
                <a:gd name="T79" fmla="*/ 50 h 100"/>
                <a:gd name="T80" fmla="*/ 384 w 384"/>
                <a:gd name="T81" fmla="*/ 0 h 100"/>
                <a:gd name="T82" fmla="*/ 384 w 384"/>
                <a:gd name="T83" fmla="*/ 100 h 100"/>
                <a:gd name="T84" fmla="*/ 0 w 384"/>
                <a:gd name="T85" fmla="*/ 100 h 100"/>
                <a:gd name="T86" fmla="*/ 0 w 384"/>
                <a:gd name="T87" fmla="*/ 0 h 100"/>
                <a:gd name="T88" fmla="*/ 384 w 384"/>
                <a:gd name="T89" fmla="*/ 0 h 100"/>
                <a:gd name="T90" fmla="*/ 368 w 384"/>
                <a:gd name="T91" fmla="*/ 16 h 100"/>
                <a:gd name="T92" fmla="*/ 16 w 384"/>
                <a:gd name="T93" fmla="*/ 16 h 100"/>
                <a:gd name="T94" fmla="*/ 16 w 384"/>
                <a:gd name="T95" fmla="*/ 84 h 100"/>
                <a:gd name="T96" fmla="*/ 368 w 384"/>
                <a:gd name="T97" fmla="*/ 84 h 100"/>
                <a:gd name="T98" fmla="*/ 368 w 384"/>
                <a:gd name="T99" fmla="*/ 1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4" h="100">
                  <a:moveTo>
                    <a:pt x="304" y="78"/>
                  </a:moveTo>
                  <a:cubicBezTo>
                    <a:pt x="288" y="78"/>
                    <a:pt x="288" y="78"/>
                    <a:pt x="288" y="78"/>
                  </a:cubicBezTo>
                  <a:cubicBezTo>
                    <a:pt x="288" y="22"/>
                    <a:pt x="288" y="22"/>
                    <a:pt x="288" y="22"/>
                  </a:cubicBezTo>
                  <a:cubicBezTo>
                    <a:pt x="304" y="22"/>
                    <a:pt x="304" y="22"/>
                    <a:pt x="304" y="22"/>
                  </a:cubicBezTo>
                  <a:lnTo>
                    <a:pt x="304" y="78"/>
                  </a:lnTo>
                  <a:close/>
                  <a:moveTo>
                    <a:pt x="331" y="22"/>
                  </a:moveTo>
                  <a:cubicBezTo>
                    <a:pt x="315" y="22"/>
                    <a:pt x="315" y="22"/>
                    <a:pt x="315" y="22"/>
                  </a:cubicBezTo>
                  <a:cubicBezTo>
                    <a:pt x="315" y="78"/>
                    <a:pt x="315" y="78"/>
                    <a:pt x="315" y="78"/>
                  </a:cubicBezTo>
                  <a:cubicBezTo>
                    <a:pt x="331" y="78"/>
                    <a:pt x="331" y="78"/>
                    <a:pt x="331" y="78"/>
                  </a:cubicBezTo>
                  <a:lnTo>
                    <a:pt x="331" y="22"/>
                  </a:lnTo>
                  <a:close/>
                  <a:moveTo>
                    <a:pt x="358" y="22"/>
                  </a:moveTo>
                  <a:cubicBezTo>
                    <a:pt x="342" y="22"/>
                    <a:pt x="342" y="22"/>
                    <a:pt x="342" y="22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58" y="78"/>
                    <a:pt x="358" y="78"/>
                    <a:pt x="358" y="78"/>
                  </a:cubicBezTo>
                  <a:lnTo>
                    <a:pt x="358" y="22"/>
                  </a:lnTo>
                  <a:close/>
                  <a:moveTo>
                    <a:pt x="42" y="22"/>
                  </a:moveTo>
                  <a:cubicBezTo>
                    <a:pt x="26" y="22"/>
                    <a:pt x="26" y="22"/>
                    <a:pt x="26" y="22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42" y="78"/>
                    <a:pt x="42" y="78"/>
                    <a:pt x="42" y="78"/>
                  </a:cubicBezTo>
                  <a:lnTo>
                    <a:pt x="42" y="22"/>
                  </a:lnTo>
                  <a:close/>
                  <a:moveTo>
                    <a:pt x="69" y="22"/>
                  </a:moveTo>
                  <a:cubicBezTo>
                    <a:pt x="53" y="22"/>
                    <a:pt x="53" y="22"/>
                    <a:pt x="53" y="22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69" y="78"/>
                    <a:pt x="69" y="78"/>
                    <a:pt x="69" y="78"/>
                  </a:cubicBezTo>
                  <a:lnTo>
                    <a:pt x="69" y="22"/>
                  </a:lnTo>
                  <a:close/>
                  <a:moveTo>
                    <a:pt x="97" y="22"/>
                  </a:moveTo>
                  <a:cubicBezTo>
                    <a:pt x="81" y="22"/>
                    <a:pt x="81" y="22"/>
                    <a:pt x="81" y="22"/>
                  </a:cubicBezTo>
                  <a:cubicBezTo>
                    <a:pt x="81" y="78"/>
                    <a:pt x="81" y="78"/>
                    <a:pt x="81" y="78"/>
                  </a:cubicBezTo>
                  <a:cubicBezTo>
                    <a:pt x="97" y="78"/>
                    <a:pt x="97" y="78"/>
                    <a:pt x="97" y="78"/>
                  </a:cubicBezTo>
                  <a:lnTo>
                    <a:pt x="97" y="22"/>
                  </a:lnTo>
                  <a:close/>
                  <a:moveTo>
                    <a:pt x="163" y="50"/>
                  </a:moveTo>
                  <a:cubicBezTo>
                    <a:pt x="163" y="34"/>
                    <a:pt x="176" y="21"/>
                    <a:pt x="192" y="21"/>
                  </a:cubicBezTo>
                  <a:cubicBezTo>
                    <a:pt x="208" y="21"/>
                    <a:pt x="221" y="34"/>
                    <a:pt x="221" y="50"/>
                  </a:cubicBezTo>
                  <a:cubicBezTo>
                    <a:pt x="221" y="66"/>
                    <a:pt x="208" y="79"/>
                    <a:pt x="192" y="79"/>
                  </a:cubicBezTo>
                  <a:cubicBezTo>
                    <a:pt x="176" y="79"/>
                    <a:pt x="163" y="66"/>
                    <a:pt x="163" y="50"/>
                  </a:cubicBezTo>
                  <a:close/>
                  <a:moveTo>
                    <a:pt x="179" y="50"/>
                  </a:moveTo>
                  <a:cubicBezTo>
                    <a:pt x="179" y="57"/>
                    <a:pt x="185" y="63"/>
                    <a:pt x="192" y="63"/>
                  </a:cubicBezTo>
                  <a:cubicBezTo>
                    <a:pt x="199" y="63"/>
                    <a:pt x="205" y="57"/>
                    <a:pt x="205" y="50"/>
                  </a:cubicBezTo>
                  <a:cubicBezTo>
                    <a:pt x="205" y="43"/>
                    <a:pt x="199" y="37"/>
                    <a:pt x="192" y="37"/>
                  </a:cubicBezTo>
                  <a:cubicBezTo>
                    <a:pt x="185" y="37"/>
                    <a:pt x="179" y="43"/>
                    <a:pt x="179" y="50"/>
                  </a:cubicBezTo>
                  <a:close/>
                  <a:moveTo>
                    <a:pt x="384" y="0"/>
                  </a:moveTo>
                  <a:cubicBezTo>
                    <a:pt x="384" y="100"/>
                    <a:pt x="384" y="100"/>
                    <a:pt x="384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84" y="0"/>
                  </a:lnTo>
                  <a:close/>
                  <a:moveTo>
                    <a:pt x="368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368" y="84"/>
                    <a:pt x="368" y="84"/>
                    <a:pt x="368" y="84"/>
                  </a:cubicBezTo>
                  <a:lnTo>
                    <a:pt x="368" y="1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159" name="Group 158">
            <a:extLst>
              <a:ext uri="{FF2B5EF4-FFF2-40B4-BE49-F238E27FC236}">
                <a16:creationId xmlns:a16="http://schemas.microsoft.com/office/drawing/2014/main" id="{C25FBE6F-FDE2-2C4F-8766-AA79D93A945B}"/>
              </a:ext>
            </a:extLst>
          </p:cNvPr>
          <p:cNvGrpSpPr/>
          <p:nvPr/>
        </p:nvGrpSpPr>
        <p:grpSpPr>
          <a:xfrm>
            <a:off x="3151857" y="5947589"/>
            <a:ext cx="657699" cy="540490"/>
            <a:chOff x="6855481" y="3612066"/>
            <a:chExt cx="657699" cy="540490"/>
          </a:xfrm>
        </p:grpSpPr>
        <p:cxnSp>
          <p:nvCxnSpPr>
            <p:cNvPr id="160" name="Straight Connector 159">
              <a:extLst>
                <a:ext uri="{FF2B5EF4-FFF2-40B4-BE49-F238E27FC236}">
                  <a16:creationId xmlns:a16="http://schemas.microsoft.com/office/drawing/2014/main" id="{BA608844-44CE-0E44-BCDC-2AB56C146D59}"/>
                </a:ext>
              </a:extLst>
            </p:cNvPr>
            <p:cNvCxnSpPr>
              <a:cxnSpLocks/>
            </p:cNvCxnSpPr>
            <p:nvPr/>
          </p:nvCxnSpPr>
          <p:spPr bwMode="gray">
            <a:xfrm flipH="1">
              <a:off x="7181817" y="3612066"/>
              <a:ext cx="2513" cy="390521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1" name="Freeform 86">
              <a:extLst>
                <a:ext uri="{FF2B5EF4-FFF2-40B4-BE49-F238E27FC236}">
                  <a16:creationId xmlns:a16="http://schemas.microsoft.com/office/drawing/2014/main" id="{BD312B91-4401-BF45-B041-8F6688A7044D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855481" y="3980619"/>
              <a:ext cx="657699" cy="171937"/>
            </a:xfrm>
            <a:custGeom>
              <a:avLst/>
              <a:gdLst>
                <a:gd name="T0" fmla="*/ 304 w 384"/>
                <a:gd name="T1" fmla="*/ 78 h 100"/>
                <a:gd name="T2" fmla="*/ 288 w 384"/>
                <a:gd name="T3" fmla="*/ 78 h 100"/>
                <a:gd name="T4" fmla="*/ 288 w 384"/>
                <a:gd name="T5" fmla="*/ 22 h 100"/>
                <a:gd name="T6" fmla="*/ 304 w 384"/>
                <a:gd name="T7" fmla="*/ 22 h 100"/>
                <a:gd name="T8" fmla="*/ 304 w 384"/>
                <a:gd name="T9" fmla="*/ 78 h 100"/>
                <a:gd name="T10" fmla="*/ 331 w 384"/>
                <a:gd name="T11" fmla="*/ 22 h 100"/>
                <a:gd name="T12" fmla="*/ 315 w 384"/>
                <a:gd name="T13" fmla="*/ 22 h 100"/>
                <a:gd name="T14" fmla="*/ 315 w 384"/>
                <a:gd name="T15" fmla="*/ 78 h 100"/>
                <a:gd name="T16" fmla="*/ 331 w 384"/>
                <a:gd name="T17" fmla="*/ 78 h 100"/>
                <a:gd name="T18" fmla="*/ 331 w 384"/>
                <a:gd name="T19" fmla="*/ 22 h 100"/>
                <a:gd name="T20" fmla="*/ 358 w 384"/>
                <a:gd name="T21" fmla="*/ 22 h 100"/>
                <a:gd name="T22" fmla="*/ 342 w 384"/>
                <a:gd name="T23" fmla="*/ 22 h 100"/>
                <a:gd name="T24" fmla="*/ 342 w 384"/>
                <a:gd name="T25" fmla="*/ 78 h 100"/>
                <a:gd name="T26" fmla="*/ 358 w 384"/>
                <a:gd name="T27" fmla="*/ 78 h 100"/>
                <a:gd name="T28" fmla="*/ 358 w 384"/>
                <a:gd name="T29" fmla="*/ 22 h 100"/>
                <a:gd name="T30" fmla="*/ 42 w 384"/>
                <a:gd name="T31" fmla="*/ 22 h 100"/>
                <a:gd name="T32" fmla="*/ 26 w 384"/>
                <a:gd name="T33" fmla="*/ 22 h 100"/>
                <a:gd name="T34" fmla="*/ 26 w 384"/>
                <a:gd name="T35" fmla="*/ 78 h 100"/>
                <a:gd name="T36" fmla="*/ 42 w 384"/>
                <a:gd name="T37" fmla="*/ 78 h 100"/>
                <a:gd name="T38" fmla="*/ 42 w 384"/>
                <a:gd name="T39" fmla="*/ 22 h 100"/>
                <a:gd name="T40" fmla="*/ 69 w 384"/>
                <a:gd name="T41" fmla="*/ 22 h 100"/>
                <a:gd name="T42" fmla="*/ 53 w 384"/>
                <a:gd name="T43" fmla="*/ 22 h 100"/>
                <a:gd name="T44" fmla="*/ 53 w 384"/>
                <a:gd name="T45" fmla="*/ 78 h 100"/>
                <a:gd name="T46" fmla="*/ 69 w 384"/>
                <a:gd name="T47" fmla="*/ 78 h 100"/>
                <a:gd name="T48" fmla="*/ 69 w 384"/>
                <a:gd name="T49" fmla="*/ 22 h 100"/>
                <a:gd name="T50" fmla="*/ 97 w 384"/>
                <a:gd name="T51" fmla="*/ 22 h 100"/>
                <a:gd name="T52" fmla="*/ 81 w 384"/>
                <a:gd name="T53" fmla="*/ 22 h 100"/>
                <a:gd name="T54" fmla="*/ 81 w 384"/>
                <a:gd name="T55" fmla="*/ 78 h 100"/>
                <a:gd name="T56" fmla="*/ 97 w 384"/>
                <a:gd name="T57" fmla="*/ 78 h 100"/>
                <a:gd name="T58" fmla="*/ 97 w 384"/>
                <a:gd name="T59" fmla="*/ 22 h 100"/>
                <a:gd name="T60" fmla="*/ 163 w 384"/>
                <a:gd name="T61" fmla="*/ 50 h 100"/>
                <a:gd name="T62" fmla="*/ 192 w 384"/>
                <a:gd name="T63" fmla="*/ 21 h 100"/>
                <a:gd name="T64" fmla="*/ 221 w 384"/>
                <a:gd name="T65" fmla="*/ 50 h 100"/>
                <a:gd name="T66" fmla="*/ 192 w 384"/>
                <a:gd name="T67" fmla="*/ 79 h 100"/>
                <a:gd name="T68" fmla="*/ 163 w 384"/>
                <a:gd name="T69" fmla="*/ 50 h 100"/>
                <a:gd name="T70" fmla="*/ 179 w 384"/>
                <a:gd name="T71" fmla="*/ 50 h 100"/>
                <a:gd name="T72" fmla="*/ 192 w 384"/>
                <a:gd name="T73" fmla="*/ 63 h 100"/>
                <a:gd name="T74" fmla="*/ 205 w 384"/>
                <a:gd name="T75" fmla="*/ 50 h 100"/>
                <a:gd name="T76" fmla="*/ 192 w 384"/>
                <a:gd name="T77" fmla="*/ 37 h 100"/>
                <a:gd name="T78" fmla="*/ 179 w 384"/>
                <a:gd name="T79" fmla="*/ 50 h 100"/>
                <a:gd name="T80" fmla="*/ 384 w 384"/>
                <a:gd name="T81" fmla="*/ 0 h 100"/>
                <a:gd name="T82" fmla="*/ 384 w 384"/>
                <a:gd name="T83" fmla="*/ 100 h 100"/>
                <a:gd name="T84" fmla="*/ 0 w 384"/>
                <a:gd name="T85" fmla="*/ 100 h 100"/>
                <a:gd name="T86" fmla="*/ 0 w 384"/>
                <a:gd name="T87" fmla="*/ 0 h 100"/>
                <a:gd name="T88" fmla="*/ 384 w 384"/>
                <a:gd name="T89" fmla="*/ 0 h 100"/>
                <a:gd name="T90" fmla="*/ 368 w 384"/>
                <a:gd name="T91" fmla="*/ 16 h 100"/>
                <a:gd name="T92" fmla="*/ 16 w 384"/>
                <a:gd name="T93" fmla="*/ 16 h 100"/>
                <a:gd name="T94" fmla="*/ 16 w 384"/>
                <a:gd name="T95" fmla="*/ 84 h 100"/>
                <a:gd name="T96" fmla="*/ 368 w 384"/>
                <a:gd name="T97" fmla="*/ 84 h 100"/>
                <a:gd name="T98" fmla="*/ 368 w 384"/>
                <a:gd name="T99" fmla="*/ 1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4" h="100">
                  <a:moveTo>
                    <a:pt x="304" y="78"/>
                  </a:moveTo>
                  <a:cubicBezTo>
                    <a:pt x="288" y="78"/>
                    <a:pt x="288" y="78"/>
                    <a:pt x="288" y="78"/>
                  </a:cubicBezTo>
                  <a:cubicBezTo>
                    <a:pt x="288" y="22"/>
                    <a:pt x="288" y="22"/>
                    <a:pt x="288" y="22"/>
                  </a:cubicBezTo>
                  <a:cubicBezTo>
                    <a:pt x="304" y="22"/>
                    <a:pt x="304" y="22"/>
                    <a:pt x="304" y="22"/>
                  </a:cubicBezTo>
                  <a:lnTo>
                    <a:pt x="304" y="78"/>
                  </a:lnTo>
                  <a:close/>
                  <a:moveTo>
                    <a:pt x="331" y="22"/>
                  </a:moveTo>
                  <a:cubicBezTo>
                    <a:pt x="315" y="22"/>
                    <a:pt x="315" y="22"/>
                    <a:pt x="315" y="22"/>
                  </a:cubicBezTo>
                  <a:cubicBezTo>
                    <a:pt x="315" y="78"/>
                    <a:pt x="315" y="78"/>
                    <a:pt x="315" y="78"/>
                  </a:cubicBezTo>
                  <a:cubicBezTo>
                    <a:pt x="331" y="78"/>
                    <a:pt x="331" y="78"/>
                    <a:pt x="331" y="78"/>
                  </a:cubicBezTo>
                  <a:lnTo>
                    <a:pt x="331" y="22"/>
                  </a:lnTo>
                  <a:close/>
                  <a:moveTo>
                    <a:pt x="358" y="22"/>
                  </a:moveTo>
                  <a:cubicBezTo>
                    <a:pt x="342" y="22"/>
                    <a:pt x="342" y="22"/>
                    <a:pt x="342" y="22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58" y="78"/>
                    <a:pt x="358" y="78"/>
                    <a:pt x="358" y="78"/>
                  </a:cubicBezTo>
                  <a:lnTo>
                    <a:pt x="358" y="22"/>
                  </a:lnTo>
                  <a:close/>
                  <a:moveTo>
                    <a:pt x="42" y="22"/>
                  </a:moveTo>
                  <a:cubicBezTo>
                    <a:pt x="26" y="22"/>
                    <a:pt x="26" y="22"/>
                    <a:pt x="26" y="22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42" y="78"/>
                    <a:pt x="42" y="78"/>
                    <a:pt x="42" y="78"/>
                  </a:cubicBezTo>
                  <a:lnTo>
                    <a:pt x="42" y="22"/>
                  </a:lnTo>
                  <a:close/>
                  <a:moveTo>
                    <a:pt x="69" y="22"/>
                  </a:moveTo>
                  <a:cubicBezTo>
                    <a:pt x="53" y="22"/>
                    <a:pt x="53" y="22"/>
                    <a:pt x="53" y="22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69" y="78"/>
                    <a:pt x="69" y="78"/>
                    <a:pt x="69" y="78"/>
                  </a:cubicBezTo>
                  <a:lnTo>
                    <a:pt x="69" y="22"/>
                  </a:lnTo>
                  <a:close/>
                  <a:moveTo>
                    <a:pt x="97" y="22"/>
                  </a:moveTo>
                  <a:cubicBezTo>
                    <a:pt x="81" y="22"/>
                    <a:pt x="81" y="22"/>
                    <a:pt x="81" y="22"/>
                  </a:cubicBezTo>
                  <a:cubicBezTo>
                    <a:pt x="81" y="78"/>
                    <a:pt x="81" y="78"/>
                    <a:pt x="81" y="78"/>
                  </a:cubicBezTo>
                  <a:cubicBezTo>
                    <a:pt x="97" y="78"/>
                    <a:pt x="97" y="78"/>
                    <a:pt x="97" y="78"/>
                  </a:cubicBezTo>
                  <a:lnTo>
                    <a:pt x="97" y="22"/>
                  </a:lnTo>
                  <a:close/>
                  <a:moveTo>
                    <a:pt x="163" y="50"/>
                  </a:moveTo>
                  <a:cubicBezTo>
                    <a:pt x="163" y="34"/>
                    <a:pt x="176" y="21"/>
                    <a:pt x="192" y="21"/>
                  </a:cubicBezTo>
                  <a:cubicBezTo>
                    <a:pt x="208" y="21"/>
                    <a:pt x="221" y="34"/>
                    <a:pt x="221" y="50"/>
                  </a:cubicBezTo>
                  <a:cubicBezTo>
                    <a:pt x="221" y="66"/>
                    <a:pt x="208" y="79"/>
                    <a:pt x="192" y="79"/>
                  </a:cubicBezTo>
                  <a:cubicBezTo>
                    <a:pt x="176" y="79"/>
                    <a:pt x="163" y="66"/>
                    <a:pt x="163" y="50"/>
                  </a:cubicBezTo>
                  <a:close/>
                  <a:moveTo>
                    <a:pt x="179" y="50"/>
                  </a:moveTo>
                  <a:cubicBezTo>
                    <a:pt x="179" y="57"/>
                    <a:pt x="185" y="63"/>
                    <a:pt x="192" y="63"/>
                  </a:cubicBezTo>
                  <a:cubicBezTo>
                    <a:pt x="199" y="63"/>
                    <a:pt x="205" y="57"/>
                    <a:pt x="205" y="50"/>
                  </a:cubicBezTo>
                  <a:cubicBezTo>
                    <a:pt x="205" y="43"/>
                    <a:pt x="199" y="37"/>
                    <a:pt x="192" y="37"/>
                  </a:cubicBezTo>
                  <a:cubicBezTo>
                    <a:pt x="185" y="37"/>
                    <a:pt x="179" y="43"/>
                    <a:pt x="179" y="50"/>
                  </a:cubicBezTo>
                  <a:close/>
                  <a:moveTo>
                    <a:pt x="384" y="0"/>
                  </a:moveTo>
                  <a:cubicBezTo>
                    <a:pt x="384" y="100"/>
                    <a:pt x="384" y="100"/>
                    <a:pt x="384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84" y="0"/>
                  </a:lnTo>
                  <a:close/>
                  <a:moveTo>
                    <a:pt x="368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368" y="84"/>
                    <a:pt x="368" y="84"/>
                    <a:pt x="368" y="84"/>
                  </a:cubicBezTo>
                  <a:lnTo>
                    <a:pt x="368" y="1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" panose="020F0502020204030204" pitchFamily="34" charset="0"/>
              </a:endParaRPr>
            </a:p>
          </p:txBody>
        </p:sp>
      </p:grpSp>
      <p:cxnSp>
        <p:nvCxnSpPr>
          <p:cNvPr id="162" name="Straight Connector 161">
            <a:extLst>
              <a:ext uri="{FF2B5EF4-FFF2-40B4-BE49-F238E27FC236}">
                <a16:creationId xmlns:a16="http://schemas.microsoft.com/office/drawing/2014/main" id="{705EE740-3688-4D4F-B2B8-11093E65621D}"/>
              </a:ext>
            </a:extLst>
          </p:cNvPr>
          <p:cNvCxnSpPr>
            <a:cxnSpLocks/>
          </p:cNvCxnSpPr>
          <p:nvPr/>
        </p:nvCxnSpPr>
        <p:spPr bwMode="gray">
          <a:xfrm flipH="1">
            <a:off x="4616376" y="5957926"/>
            <a:ext cx="505333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tx1"/>
                </a:gs>
                <a:gs pos="75000">
                  <a:srgbClr val="F8981D"/>
                </a:gs>
              </a:gsLst>
              <a:path path="circle">
                <a:fillToRect l="100000" t="100000"/>
              </a:path>
              <a:tileRect r="-100000" b="-100000"/>
            </a:gradFill>
            <a:prstDash val="dash"/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3" name="Group 162">
            <a:extLst>
              <a:ext uri="{FF2B5EF4-FFF2-40B4-BE49-F238E27FC236}">
                <a16:creationId xmlns:a16="http://schemas.microsoft.com/office/drawing/2014/main" id="{44E4CB77-FF21-0A4F-9963-662AC407E419}"/>
              </a:ext>
            </a:extLst>
          </p:cNvPr>
          <p:cNvGrpSpPr/>
          <p:nvPr/>
        </p:nvGrpSpPr>
        <p:grpSpPr>
          <a:xfrm>
            <a:off x="4041794" y="5351198"/>
            <a:ext cx="804014" cy="849550"/>
            <a:chOff x="2522182" y="4012093"/>
            <a:chExt cx="804014" cy="849550"/>
          </a:xfrm>
        </p:grpSpPr>
        <p:sp>
          <p:nvSpPr>
            <p:cNvPr id="164" name="TextBox 163">
              <a:extLst>
                <a:ext uri="{FF2B5EF4-FFF2-40B4-BE49-F238E27FC236}">
                  <a16:creationId xmlns:a16="http://schemas.microsoft.com/office/drawing/2014/main" id="{1C12162C-6910-2743-82EE-DDA6C2E5676E}"/>
                </a:ext>
              </a:extLst>
            </p:cNvPr>
            <p:cNvSpPr txBox="1"/>
            <p:nvPr/>
          </p:nvSpPr>
          <p:spPr>
            <a:xfrm>
              <a:off x="2522182" y="4012093"/>
              <a:ext cx="606177" cy="369332"/>
            </a:xfrm>
            <a:prstGeom prst="rect">
              <a:avLst/>
            </a:prstGeom>
          </p:spPr>
          <p:txBody>
            <a:bodyPr wrap="square" lIns="0" tIns="0" rIns="0" bIns="0" rtlCol="0" anchor="b">
              <a:spAutoFit/>
            </a:bodyPr>
            <a:lstStyle/>
            <a:p>
              <a:pPr algn="ctr"/>
              <a:r>
                <a:rPr lang="en-US" sz="1200" dirty="0">
                  <a:latin typeface="Calibri" panose="020F0502020204030204" pitchFamily="34" charset="0"/>
                </a:rPr>
                <a:t>NSX</a:t>
              </a:r>
            </a:p>
            <a:p>
              <a:pPr algn="ctr"/>
              <a:r>
                <a:rPr lang="en-US" sz="1200" dirty="0">
                  <a:latin typeface="Calibri" panose="020F0502020204030204" pitchFamily="34" charset="0"/>
                </a:rPr>
                <a:t>L2 Bridge</a:t>
              </a:r>
            </a:p>
          </p:txBody>
        </p:sp>
        <p:grpSp>
          <p:nvGrpSpPr>
            <p:cNvPr id="165" name="Group 164" descr="P to v Gateway&#10;">
              <a:extLst>
                <a:ext uri="{FF2B5EF4-FFF2-40B4-BE49-F238E27FC236}">
                  <a16:creationId xmlns:a16="http://schemas.microsoft.com/office/drawing/2014/main" id="{48A9FDE5-5FD5-2F4C-8C95-CFC8A007F4D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642829" y="4407708"/>
              <a:ext cx="453935" cy="453935"/>
              <a:chOff x="1849409" y="3177327"/>
              <a:chExt cx="600837" cy="600837"/>
            </a:xfrm>
            <a:solidFill>
              <a:schemeClr val="tx1"/>
            </a:solidFill>
          </p:grpSpPr>
          <p:sp>
            <p:nvSpPr>
              <p:cNvPr id="167" name="Picture Placeholder 84">
                <a:extLst>
                  <a:ext uri="{FF2B5EF4-FFF2-40B4-BE49-F238E27FC236}">
                    <a16:creationId xmlns:a16="http://schemas.microsoft.com/office/drawing/2014/main" id="{720270EE-9321-BA4D-898A-EB3967C19796}"/>
                  </a:ext>
                </a:extLst>
              </p:cNvPr>
              <p:cNvSpPr/>
              <p:nvPr/>
            </p:nvSpPr>
            <p:spPr>
              <a:xfrm>
                <a:off x="1849409" y="3177327"/>
                <a:ext cx="600837" cy="600837"/>
              </a:xfrm>
              <a:custGeom>
                <a:avLst/>
                <a:gdLst>
                  <a:gd name="connsiteX0" fmla="*/ 600837 w 600837"/>
                  <a:gd name="connsiteY0" fmla="*/ 600837 h 600837"/>
                  <a:gd name="connsiteX1" fmla="*/ 0 w 600837"/>
                  <a:gd name="connsiteY1" fmla="*/ 600837 h 600837"/>
                  <a:gd name="connsiteX2" fmla="*/ 0 w 600837"/>
                  <a:gd name="connsiteY2" fmla="*/ 0 h 600837"/>
                  <a:gd name="connsiteX3" fmla="*/ 600837 w 600837"/>
                  <a:gd name="connsiteY3" fmla="*/ 0 h 600837"/>
                  <a:gd name="connsiteX4" fmla="*/ 15812 w 600837"/>
                  <a:gd name="connsiteY4" fmla="*/ 585026 h 600837"/>
                  <a:gd name="connsiteX5" fmla="*/ 585026 w 600837"/>
                  <a:gd name="connsiteY5" fmla="*/ 585026 h 600837"/>
                  <a:gd name="connsiteX6" fmla="*/ 585026 w 600837"/>
                  <a:gd name="connsiteY6" fmla="*/ 15812 h 600837"/>
                  <a:gd name="connsiteX7" fmla="*/ 15812 w 600837"/>
                  <a:gd name="connsiteY7" fmla="*/ 15812 h 6008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00837" h="600837">
                    <a:moveTo>
                      <a:pt x="600837" y="600837"/>
                    </a:moveTo>
                    <a:lnTo>
                      <a:pt x="0" y="600837"/>
                    </a:lnTo>
                    <a:lnTo>
                      <a:pt x="0" y="0"/>
                    </a:lnTo>
                    <a:lnTo>
                      <a:pt x="600837" y="0"/>
                    </a:lnTo>
                    <a:close/>
                    <a:moveTo>
                      <a:pt x="15812" y="585026"/>
                    </a:moveTo>
                    <a:lnTo>
                      <a:pt x="585026" y="585026"/>
                    </a:lnTo>
                    <a:lnTo>
                      <a:pt x="585026" y="15812"/>
                    </a:lnTo>
                    <a:lnTo>
                      <a:pt x="15812" y="15812"/>
                    </a:lnTo>
                    <a:close/>
                  </a:path>
                </a:pathLst>
              </a:custGeom>
              <a:grpFill/>
              <a:ln w="6271" cap="flat">
                <a:gradFill flip="none" rotWithShape="1">
                  <a:gsLst>
                    <a:gs pos="0">
                      <a:schemeClr val="tx1"/>
                    </a:gs>
                    <a:gs pos="100000">
                      <a:srgbClr val="F8981D"/>
                    </a:gs>
                  </a:gsLst>
                  <a:lin ang="0" scaled="0"/>
                  <a:tileRect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68" name="Picture Placeholder 84">
                <a:extLst>
                  <a:ext uri="{FF2B5EF4-FFF2-40B4-BE49-F238E27FC236}">
                    <a16:creationId xmlns:a16="http://schemas.microsoft.com/office/drawing/2014/main" id="{8FB9A9F5-86FC-C44C-BBFD-C46AE024AD5D}"/>
                  </a:ext>
                </a:extLst>
              </p:cNvPr>
              <p:cNvSpPr/>
              <p:nvPr/>
            </p:nvSpPr>
            <p:spPr>
              <a:xfrm rot="-2719199">
                <a:off x="1989463" y="3600921"/>
                <a:ext cx="63246" cy="15811"/>
              </a:xfrm>
              <a:custGeom>
                <a:avLst/>
                <a:gdLst>
                  <a:gd name="connsiteX0" fmla="*/ 0 w 63246"/>
                  <a:gd name="connsiteY0" fmla="*/ 0 h 15811"/>
                  <a:gd name="connsiteX1" fmla="*/ 63246 w 63246"/>
                  <a:gd name="connsiteY1" fmla="*/ 0 h 15811"/>
                  <a:gd name="connsiteX2" fmla="*/ 63246 w 63246"/>
                  <a:gd name="connsiteY2" fmla="*/ 15812 h 15811"/>
                  <a:gd name="connsiteX3" fmla="*/ 0 w 63246"/>
                  <a:gd name="connsiteY3" fmla="*/ 15812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246" h="15811">
                    <a:moveTo>
                      <a:pt x="0" y="0"/>
                    </a:moveTo>
                    <a:lnTo>
                      <a:pt x="63246" y="0"/>
                    </a:lnTo>
                    <a:lnTo>
                      <a:pt x="63246" y="15812"/>
                    </a:lnTo>
                    <a:lnTo>
                      <a:pt x="0" y="15812"/>
                    </a:lnTo>
                    <a:close/>
                  </a:path>
                </a:pathLst>
              </a:custGeom>
              <a:grpFill/>
              <a:ln w="6271" cap="flat">
                <a:gradFill flip="none" rotWithShape="1">
                  <a:gsLst>
                    <a:gs pos="0">
                      <a:schemeClr val="tx1"/>
                    </a:gs>
                    <a:gs pos="100000">
                      <a:srgbClr val="F8981D"/>
                    </a:gs>
                  </a:gsLst>
                  <a:lin ang="0" scaled="0"/>
                  <a:tileRect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69" name="Picture Placeholder 84">
                <a:extLst>
                  <a:ext uri="{FF2B5EF4-FFF2-40B4-BE49-F238E27FC236}">
                    <a16:creationId xmlns:a16="http://schemas.microsoft.com/office/drawing/2014/main" id="{48D74219-64DB-1449-BEE7-453C80CCF332}"/>
                  </a:ext>
                </a:extLst>
              </p:cNvPr>
              <p:cNvSpPr/>
              <p:nvPr/>
            </p:nvSpPr>
            <p:spPr>
              <a:xfrm rot="-2719199">
                <a:off x="2056242" y="3533456"/>
                <a:ext cx="63246" cy="15811"/>
              </a:xfrm>
              <a:custGeom>
                <a:avLst/>
                <a:gdLst>
                  <a:gd name="connsiteX0" fmla="*/ 0 w 63246"/>
                  <a:gd name="connsiteY0" fmla="*/ 0 h 15811"/>
                  <a:gd name="connsiteX1" fmla="*/ 63246 w 63246"/>
                  <a:gd name="connsiteY1" fmla="*/ 0 h 15811"/>
                  <a:gd name="connsiteX2" fmla="*/ 63246 w 63246"/>
                  <a:gd name="connsiteY2" fmla="*/ 15811 h 15811"/>
                  <a:gd name="connsiteX3" fmla="*/ 0 w 63246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246" h="15811">
                    <a:moveTo>
                      <a:pt x="0" y="0"/>
                    </a:moveTo>
                    <a:lnTo>
                      <a:pt x="63246" y="0"/>
                    </a:lnTo>
                    <a:lnTo>
                      <a:pt x="63246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gradFill flip="none" rotWithShape="1">
                  <a:gsLst>
                    <a:gs pos="0">
                      <a:schemeClr val="tx1"/>
                    </a:gs>
                    <a:gs pos="100000">
                      <a:srgbClr val="F8981D"/>
                    </a:gs>
                  </a:gsLst>
                  <a:lin ang="0" scaled="0"/>
                  <a:tileRect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70" name="Picture Placeholder 84">
                <a:extLst>
                  <a:ext uri="{FF2B5EF4-FFF2-40B4-BE49-F238E27FC236}">
                    <a16:creationId xmlns:a16="http://schemas.microsoft.com/office/drawing/2014/main" id="{508CCEC4-AB53-2742-A036-EB8EA7B51915}"/>
                  </a:ext>
                </a:extLst>
              </p:cNvPr>
              <p:cNvSpPr/>
              <p:nvPr/>
            </p:nvSpPr>
            <p:spPr>
              <a:xfrm rot="-2719199">
                <a:off x="1922794" y="3668367"/>
                <a:ext cx="63246" cy="15811"/>
              </a:xfrm>
              <a:custGeom>
                <a:avLst/>
                <a:gdLst>
                  <a:gd name="connsiteX0" fmla="*/ 0 w 63246"/>
                  <a:gd name="connsiteY0" fmla="*/ 0 h 15811"/>
                  <a:gd name="connsiteX1" fmla="*/ 63246 w 63246"/>
                  <a:gd name="connsiteY1" fmla="*/ 0 h 15811"/>
                  <a:gd name="connsiteX2" fmla="*/ 63246 w 63246"/>
                  <a:gd name="connsiteY2" fmla="*/ 15812 h 15811"/>
                  <a:gd name="connsiteX3" fmla="*/ 0 w 63246"/>
                  <a:gd name="connsiteY3" fmla="*/ 15812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246" h="15811">
                    <a:moveTo>
                      <a:pt x="0" y="0"/>
                    </a:moveTo>
                    <a:lnTo>
                      <a:pt x="63246" y="0"/>
                    </a:lnTo>
                    <a:lnTo>
                      <a:pt x="63246" y="15812"/>
                    </a:lnTo>
                    <a:lnTo>
                      <a:pt x="0" y="15812"/>
                    </a:lnTo>
                    <a:close/>
                  </a:path>
                </a:pathLst>
              </a:custGeom>
              <a:grpFill/>
              <a:ln w="6271" cap="flat">
                <a:gradFill flip="none" rotWithShape="1">
                  <a:gsLst>
                    <a:gs pos="0">
                      <a:schemeClr val="tx1"/>
                    </a:gs>
                    <a:gs pos="100000">
                      <a:srgbClr val="F8981D"/>
                    </a:gs>
                  </a:gsLst>
                  <a:lin ang="0" scaled="0"/>
                  <a:tileRect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71" name="Picture Placeholder 84">
                <a:extLst>
                  <a:ext uri="{FF2B5EF4-FFF2-40B4-BE49-F238E27FC236}">
                    <a16:creationId xmlns:a16="http://schemas.microsoft.com/office/drawing/2014/main" id="{49EC38A1-BC71-4A4F-A357-D6DCFA7A259C}"/>
                  </a:ext>
                </a:extLst>
              </p:cNvPr>
              <p:cNvSpPr/>
              <p:nvPr/>
            </p:nvSpPr>
            <p:spPr>
              <a:xfrm rot="-2719199">
                <a:off x="2256360" y="3331188"/>
                <a:ext cx="63246" cy="15811"/>
              </a:xfrm>
              <a:custGeom>
                <a:avLst/>
                <a:gdLst>
                  <a:gd name="connsiteX0" fmla="*/ 0 w 63246"/>
                  <a:gd name="connsiteY0" fmla="*/ 0 h 15811"/>
                  <a:gd name="connsiteX1" fmla="*/ 63246 w 63246"/>
                  <a:gd name="connsiteY1" fmla="*/ 0 h 15811"/>
                  <a:gd name="connsiteX2" fmla="*/ 63246 w 63246"/>
                  <a:gd name="connsiteY2" fmla="*/ 15812 h 15811"/>
                  <a:gd name="connsiteX3" fmla="*/ 0 w 63246"/>
                  <a:gd name="connsiteY3" fmla="*/ 15812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246" h="15811">
                    <a:moveTo>
                      <a:pt x="0" y="0"/>
                    </a:moveTo>
                    <a:lnTo>
                      <a:pt x="63246" y="0"/>
                    </a:lnTo>
                    <a:lnTo>
                      <a:pt x="63246" y="15812"/>
                    </a:lnTo>
                    <a:lnTo>
                      <a:pt x="0" y="15812"/>
                    </a:lnTo>
                    <a:close/>
                  </a:path>
                </a:pathLst>
              </a:custGeom>
              <a:grpFill/>
              <a:ln w="6271" cap="flat">
                <a:gradFill flip="none" rotWithShape="1">
                  <a:gsLst>
                    <a:gs pos="0">
                      <a:schemeClr val="tx1"/>
                    </a:gs>
                    <a:gs pos="100000">
                      <a:srgbClr val="F8981D"/>
                    </a:gs>
                  </a:gsLst>
                  <a:lin ang="0" scaled="0"/>
                  <a:tileRect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72" name="Picture Placeholder 84">
                <a:extLst>
                  <a:ext uri="{FF2B5EF4-FFF2-40B4-BE49-F238E27FC236}">
                    <a16:creationId xmlns:a16="http://schemas.microsoft.com/office/drawing/2014/main" id="{67A80813-08E2-CA4C-80A2-AB0C120A53F5}"/>
                  </a:ext>
                </a:extLst>
              </p:cNvPr>
              <p:cNvSpPr/>
              <p:nvPr/>
            </p:nvSpPr>
            <p:spPr>
              <a:xfrm rot="-2719199">
                <a:off x="2189582" y="3398590"/>
                <a:ext cx="63246" cy="15811"/>
              </a:xfrm>
              <a:custGeom>
                <a:avLst/>
                <a:gdLst>
                  <a:gd name="connsiteX0" fmla="*/ 0 w 63246"/>
                  <a:gd name="connsiteY0" fmla="*/ 0 h 15811"/>
                  <a:gd name="connsiteX1" fmla="*/ 63246 w 63246"/>
                  <a:gd name="connsiteY1" fmla="*/ 0 h 15811"/>
                  <a:gd name="connsiteX2" fmla="*/ 63246 w 63246"/>
                  <a:gd name="connsiteY2" fmla="*/ 15812 h 15811"/>
                  <a:gd name="connsiteX3" fmla="*/ 0 w 63246"/>
                  <a:gd name="connsiteY3" fmla="*/ 15812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246" h="15811">
                    <a:moveTo>
                      <a:pt x="0" y="0"/>
                    </a:moveTo>
                    <a:lnTo>
                      <a:pt x="63246" y="0"/>
                    </a:lnTo>
                    <a:lnTo>
                      <a:pt x="63246" y="15812"/>
                    </a:lnTo>
                    <a:lnTo>
                      <a:pt x="0" y="15812"/>
                    </a:lnTo>
                    <a:close/>
                  </a:path>
                </a:pathLst>
              </a:custGeom>
              <a:grpFill/>
              <a:ln w="6271" cap="flat">
                <a:gradFill flip="none" rotWithShape="1">
                  <a:gsLst>
                    <a:gs pos="0">
                      <a:schemeClr val="tx1"/>
                    </a:gs>
                    <a:gs pos="100000">
                      <a:srgbClr val="F8981D"/>
                    </a:gs>
                  </a:gsLst>
                  <a:lin ang="0" scaled="0"/>
                  <a:tileRect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73" name="Picture Placeholder 84">
                <a:extLst>
                  <a:ext uri="{FF2B5EF4-FFF2-40B4-BE49-F238E27FC236}">
                    <a16:creationId xmlns:a16="http://schemas.microsoft.com/office/drawing/2014/main" id="{8EE6F25E-68DB-EC4B-8D47-F1B036DFA682}"/>
                  </a:ext>
                </a:extLst>
              </p:cNvPr>
              <p:cNvSpPr/>
              <p:nvPr/>
            </p:nvSpPr>
            <p:spPr>
              <a:xfrm rot="-2718599">
                <a:off x="2323081" y="3263771"/>
                <a:ext cx="63246" cy="15811"/>
              </a:xfrm>
              <a:custGeom>
                <a:avLst/>
                <a:gdLst>
                  <a:gd name="connsiteX0" fmla="*/ 0 w 63246"/>
                  <a:gd name="connsiteY0" fmla="*/ 0 h 15811"/>
                  <a:gd name="connsiteX1" fmla="*/ 63246 w 63246"/>
                  <a:gd name="connsiteY1" fmla="*/ 0 h 15811"/>
                  <a:gd name="connsiteX2" fmla="*/ 63246 w 63246"/>
                  <a:gd name="connsiteY2" fmla="*/ 15812 h 15811"/>
                  <a:gd name="connsiteX3" fmla="*/ 0 w 63246"/>
                  <a:gd name="connsiteY3" fmla="*/ 15812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246" h="15811">
                    <a:moveTo>
                      <a:pt x="0" y="0"/>
                    </a:moveTo>
                    <a:lnTo>
                      <a:pt x="63246" y="0"/>
                    </a:lnTo>
                    <a:lnTo>
                      <a:pt x="63246" y="15812"/>
                    </a:lnTo>
                    <a:lnTo>
                      <a:pt x="0" y="15812"/>
                    </a:lnTo>
                    <a:close/>
                  </a:path>
                </a:pathLst>
              </a:custGeom>
              <a:grpFill/>
              <a:ln w="6271" cap="flat">
                <a:gradFill flip="none" rotWithShape="1">
                  <a:gsLst>
                    <a:gs pos="0">
                      <a:schemeClr val="tx1"/>
                    </a:gs>
                    <a:gs pos="100000">
                      <a:srgbClr val="F8981D"/>
                    </a:gs>
                  </a:gsLst>
                  <a:lin ang="0" scaled="0"/>
                  <a:tileRect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74" name="Picture Placeholder 84">
                <a:extLst>
                  <a:ext uri="{FF2B5EF4-FFF2-40B4-BE49-F238E27FC236}">
                    <a16:creationId xmlns:a16="http://schemas.microsoft.com/office/drawing/2014/main" id="{88C63E2F-4CED-5D4B-9BEF-C94B607E26AF}"/>
                  </a:ext>
                </a:extLst>
              </p:cNvPr>
              <p:cNvSpPr/>
              <p:nvPr/>
            </p:nvSpPr>
            <p:spPr>
              <a:xfrm>
                <a:off x="1919802" y="3254994"/>
                <a:ext cx="433424" cy="433424"/>
              </a:xfrm>
              <a:custGeom>
                <a:avLst/>
                <a:gdLst>
                  <a:gd name="connsiteX0" fmla="*/ 433425 w 433424"/>
                  <a:gd name="connsiteY0" fmla="*/ 433425 h 433424"/>
                  <a:gd name="connsiteX1" fmla="*/ 410593 w 433424"/>
                  <a:gd name="connsiteY1" fmla="*/ 348169 h 433424"/>
                  <a:gd name="connsiteX2" fmla="*/ 390544 w 433424"/>
                  <a:gd name="connsiteY2" fmla="*/ 368155 h 433424"/>
                  <a:gd name="connsiteX3" fmla="*/ 65207 w 433424"/>
                  <a:gd name="connsiteY3" fmla="*/ 42881 h 433424"/>
                  <a:gd name="connsiteX4" fmla="*/ 85256 w 433424"/>
                  <a:gd name="connsiteY4" fmla="*/ 22832 h 433424"/>
                  <a:gd name="connsiteX5" fmla="*/ 0 w 433424"/>
                  <a:gd name="connsiteY5" fmla="*/ 0 h 433424"/>
                  <a:gd name="connsiteX6" fmla="*/ 22832 w 433424"/>
                  <a:gd name="connsiteY6" fmla="*/ 85256 h 433424"/>
                  <a:gd name="connsiteX7" fmla="*/ 42881 w 433424"/>
                  <a:gd name="connsiteY7" fmla="*/ 65207 h 433424"/>
                  <a:gd name="connsiteX8" fmla="*/ 368155 w 433424"/>
                  <a:gd name="connsiteY8" fmla="*/ 390544 h 433424"/>
                  <a:gd name="connsiteX9" fmla="*/ 348106 w 433424"/>
                  <a:gd name="connsiteY9" fmla="*/ 410593 h 433424"/>
                  <a:gd name="connsiteX10" fmla="*/ 433425 w 433424"/>
                  <a:gd name="connsiteY10" fmla="*/ 433425 h 433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33424" h="433424">
                    <a:moveTo>
                      <a:pt x="433425" y="433425"/>
                    </a:moveTo>
                    <a:lnTo>
                      <a:pt x="410593" y="348169"/>
                    </a:lnTo>
                    <a:lnTo>
                      <a:pt x="390544" y="368155"/>
                    </a:lnTo>
                    <a:lnTo>
                      <a:pt x="65207" y="42881"/>
                    </a:lnTo>
                    <a:lnTo>
                      <a:pt x="85256" y="22832"/>
                    </a:lnTo>
                    <a:lnTo>
                      <a:pt x="0" y="0"/>
                    </a:lnTo>
                    <a:lnTo>
                      <a:pt x="22832" y="85256"/>
                    </a:lnTo>
                    <a:lnTo>
                      <a:pt x="42881" y="65207"/>
                    </a:lnTo>
                    <a:lnTo>
                      <a:pt x="368155" y="390544"/>
                    </a:lnTo>
                    <a:lnTo>
                      <a:pt x="348106" y="410593"/>
                    </a:lnTo>
                    <a:lnTo>
                      <a:pt x="433425" y="433425"/>
                    </a:lnTo>
                    <a:close/>
                  </a:path>
                </a:pathLst>
              </a:custGeom>
              <a:grpFill/>
              <a:ln w="6271" cap="flat">
                <a:gradFill flip="none" rotWithShape="1">
                  <a:gsLst>
                    <a:gs pos="0">
                      <a:schemeClr val="tx1"/>
                    </a:gs>
                    <a:gs pos="100000">
                      <a:srgbClr val="F8981D"/>
                    </a:gs>
                  </a:gsLst>
                  <a:lin ang="0" scaled="0"/>
                  <a:tileRect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75" name="Picture Placeholder 84">
                <a:extLst>
                  <a:ext uri="{FF2B5EF4-FFF2-40B4-BE49-F238E27FC236}">
                    <a16:creationId xmlns:a16="http://schemas.microsoft.com/office/drawing/2014/main" id="{ED6A4FAC-C252-594A-8DE1-129A797FB3AA}"/>
                  </a:ext>
                </a:extLst>
              </p:cNvPr>
              <p:cNvSpPr/>
              <p:nvPr/>
            </p:nvSpPr>
            <p:spPr>
              <a:xfrm>
                <a:off x="1943836" y="3437901"/>
                <a:ext cx="63941" cy="82599"/>
              </a:xfrm>
              <a:custGeom>
                <a:avLst/>
                <a:gdLst>
                  <a:gd name="connsiteX0" fmla="*/ 0 w 63941"/>
                  <a:gd name="connsiteY0" fmla="*/ 0 h 82599"/>
                  <a:gd name="connsiteX1" fmla="*/ 33520 w 63941"/>
                  <a:gd name="connsiteY1" fmla="*/ 0 h 82599"/>
                  <a:gd name="connsiteX2" fmla="*/ 63942 w 63941"/>
                  <a:gd name="connsiteY2" fmla="*/ 26437 h 82599"/>
                  <a:gd name="connsiteX3" fmla="*/ 33773 w 63941"/>
                  <a:gd name="connsiteY3" fmla="*/ 52874 h 82599"/>
                  <a:gd name="connsiteX4" fmla="*/ 9613 w 63941"/>
                  <a:gd name="connsiteY4" fmla="*/ 52874 h 82599"/>
                  <a:gd name="connsiteX5" fmla="*/ 9613 w 63941"/>
                  <a:gd name="connsiteY5" fmla="*/ 82599 h 82599"/>
                  <a:gd name="connsiteX6" fmla="*/ 0 w 63941"/>
                  <a:gd name="connsiteY6" fmla="*/ 82599 h 82599"/>
                  <a:gd name="connsiteX7" fmla="*/ 31623 w 63941"/>
                  <a:gd name="connsiteY7" fmla="*/ 44272 h 82599"/>
                  <a:gd name="connsiteX8" fmla="*/ 54202 w 63941"/>
                  <a:gd name="connsiteY8" fmla="*/ 26690 h 82599"/>
                  <a:gd name="connsiteX9" fmla="*/ 31623 w 63941"/>
                  <a:gd name="connsiteY9" fmla="*/ 9171 h 82599"/>
                  <a:gd name="connsiteX10" fmla="*/ 9613 w 63941"/>
                  <a:gd name="connsiteY10" fmla="*/ 9171 h 82599"/>
                  <a:gd name="connsiteX11" fmla="*/ 9613 w 63941"/>
                  <a:gd name="connsiteY11" fmla="*/ 44272 h 82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3941" h="82599">
                    <a:moveTo>
                      <a:pt x="0" y="0"/>
                    </a:moveTo>
                    <a:lnTo>
                      <a:pt x="33520" y="0"/>
                    </a:lnTo>
                    <a:cubicBezTo>
                      <a:pt x="50597" y="0"/>
                      <a:pt x="63942" y="10942"/>
                      <a:pt x="63942" y="26437"/>
                    </a:cubicBezTo>
                    <a:cubicBezTo>
                      <a:pt x="63942" y="41932"/>
                      <a:pt x="50597" y="52874"/>
                      <a:pt x="33773" y="52874"/>
                    </a:cubicBezTo>
                    <a:lnTo>
                      <a:pt x="9613" y="52874"/>
                    </a:lnTo>
                    <a:lnTo>
                      <a:pt x="9613" y="82599"/>
                    </a:lnTo>
                    <a:lnTo>
                      <a:pt x="0" y="82599"/>
                    </a:lnTo>
                    <a:close/>
                    <a:moveTo>
                      <a:pt x="31623" y="44272"/>
                    </a:moveTo>
                    <a:cubicBezTo>
                      <a:pt x="45031" y="44272"/>
                      <a:pt x="54202" y="37948"/>
                      <a:pt x="54202" y="26690"/>
                    </a:cubicBezTo>
                    <a:cubicBezTo>
                      <a:pt x="54202" y="15432"/>
                      <a:pt x="45031" y="9171"/>
                      <a:pt x="31623" y="9171"/>
                    </a:cubicBezTo>
                    <a:lnTo>
                      <a:pt x="9613" y="9171"/>
                    </a:lnTo>
                    <a:lnTo>
                      <a:pt x="9613" y="44272"/>
                    </a:lnTo>
                    <a:close/>
                  </a:path>
                </a:pathLst>
              </a:custGeom>
              <a:grpFill/>
              <a:ln w="6271" cap="flat">
                <a:gradFill flip="none" rotWithShape="1">
                  <a:gsLst>
                    <a:gs pos="0">
                      <a:schemeClr val="tx1"/>
                    </a:gs>
                    <a:gs pos="100000">
                      <a:srgbClr val="F8981D"/>
                    </a:gs>
                  </a:gsLst>
                  <a:lin ang="0" scaled="0"/>
                  <a:tileRect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76" name="Picture Placeholder 84">
                <a:extLst>
                  <a:ext uri="{FF2B5EF4-FFF2-40B4-BE49-F238E27FC236}">
                    <a16:creationId xmlns:a16="http://schemas.microsoft.com/office/drawing/2014/main" id="{996DAEB8-418B-9840-B831-E5FB460C7DE2}"/>
                  </a:ext>
                </a:extLst>
              </p:cNvPr>
              <p:cNvSpPr/>
              <p:nvPr/>
            </p:nvSpPr>
            <p:spPr>
              <a:xfrm>
                <a:off x="2290424" y="3441063"/>
                <a:ext cx="83041" cy="82219"/>
              </a:xfrm>
              <a:custGeom>
                <a:avLst/>
                <a:gdLst>
                  <a:gd name="connsiteX0" fmla="*/ 83042 w 83041"/>
                  <a:gd name="connsiteY0" fmla="*/ 0 h 82219"/>
                  <a:gd name="connsiteX1" fmla="*/ 46612 w 83041"/>
                  <a:gd name="connsiteY1" fmla="*/ 82220 h 82219"/>
                  <a:gd name="connsiteX2" fmla="*/ 36430 w 83041"/>
                  <a:gd name="connsiteY2" fmla="*/ 82220 h 82219"/>
                  <a:gd name="connsiteX3" fmla="*/ 0 w 83041"/>
                  <a:gd name="connsiteY3" fmla="*/ 0 h 82219"/>
                  <a:gd name="connsiteX4" fmla="*/ 10183 w 83041"/>
                  <a:gd name="connsiteY4" fmla="*/ 0 h 82219"/>
                  <a:gd name="connsiteX5" fmla="*/ 41806 w 83041"/>
                  <a:gd name="connsiteY5" fmla="*/ 71025 h 82219"/>
                  <a:gd name="connsiteX6" fmla="*/ 73049 w 83041"/>
                  <a:gd name="connsiteY6" fmla="*/ 0 h 82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3041" h="82219">
                    <a:moveTo>
                      <a:pt x="83042" y="0"/>
                    </a:moveTo>
                    <a:lnTo>
                      <a:pt x="46612" y="82220"/>
                    </a:lnTo>
                    <a:lnTo>
                      <a:pt x="36430" y="82220"/>
                    </a:lnTo>
                    <a:lnTo>
                      <a:pt x="0" y="0"/>
                    </a:lnTo>
                    <a:lnTo>
                      <a:pt x="10183" y="0"/>
                    </a:lnTo>
                    <a:lnTo>
                      <a:pt x="41806" y="71025"/>
                    </a:lnTo>
                    <a:lnTo>
                      <a:pt x="73049" y="0"/>
                    </a:lnTo>
                    <a:close/>
                  </a:path>
                </a:pathLst>
              </a:custGeom>
              <a:grpFill/>
              <a:ln w="6271" cap="flat">
                <a:gradFill flip="none" rotWithShape="1">
                  <a:gsLst>
                    <a:gs pos="0">
                      <a:schemeClr val="tx1"/>
                    </a:gs>
                    <a:gs pos="100000">
                      <a:srgbClr val="F8981D"/>
                    </a:gs>
                  </a:gsLst>
                  <a:lin ang="0" scaled="0"/>
                  <a:tileRect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166" name="Freeform 21">
              <a:extLst>
                <a:ext uri="{FF2B5EF4-FFF2-40B4-BE49-F238E27FC236}">
                  <a16:creationId xmlns:a16="http://schemas.microsoft.com/office/drawing/2014/main" id="{DA432628-2ACD-6040-B2BB-D656802C198D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040185" y="4525720"/>
              <a:ext cx="286011" cy="217911"/>
            </a:xfrm>
            <a:custGeom>
              <a:avLst/>
              <a:gdLst>
                <a:gd name="T0" fmla="*/ 364 w 389"/>
                <a:gd name="T1" fmla="*/ 176 h 296"/>
                <a:gd name="T2" fmla="*/ 355 w 389"/>
                <a:gd name="T3" fmla="*/ 217 h 296"/>
                <a:gd name="T4" fmla="*/ 289 w 389"/>
                <a:gd name="T5" fmla="*/ 130 h 296"/>
                <a:gd name="T6" fmla="*/ 298 w 389"/>
                <a:gd name="T7" fmla="*/ 193 h 296"/>
                <a:gd name="T8" fmla="*/ 264 w 389"/>
                <a:gd name="T9" fmla="*/ 143 h 296"/>
                <a:gd name="T10" fmla="*/ 257 w 389"/>
                <a:gd name="T11" fmla="*/ 195 h 296"/>
                <a:gd name="T12" fmla="*/ 318 w 389"/>
                <a:gd name="T13" fmla="*/ 296 h 296"/>
                <a:gd name="T14" fmla="*/ 319 w 389"/>
                <a:gd name="T15" fmla="*/ 296 h 296"/>
                <a:gd name="T16" fmla="*/ 376 w 389"/>
                <a:gd name="T17" fmla="*/ 196 h 296"/>
                <a:gd name="T18" fmla="*/ 319 w 389"/>
                <a:gd name="T19" fmla="*/ 280 h 296"/>
                <a:gd name="T20" fmla="*/ 270 w 389"/>
                <a:gd name="T21" fmla="*/ 262 h 296"/>
                <a:gd name="T22" fmla="*/ 276 w 389"/>
                <a:gd name="T23" fmla="*/ 183 h 296"/>
                <a:gd name="T24" fmla="*/ 288 w 389"/>
                <a:gd name="T25" fmla="*/ 237 h 296"/>
                <a:gd name="T26" fmla="*/ 318 w 389"/>
                <a:gd name="T27" fmla="*/ 154 h 296"/>
                <a:gd name="T28" fmla="*/ 337 w 389"/>
                <a:gd name="T29" fmla="*/ 231 h 296"/>
                <a:gd name="T30" fmla="*/ 345 w 389"/>
                <a:gd name="T31" fmla="*/ 239 h 296"/>
                <a:gd name="T32" fmla="*/ 361 w 389"/>
                <a:gd name="T33" fmla="*/ 260 h 296"/>
                <a:gd name="T34" fmla="*/ 255 w 389"/>
                <a:gd name="T35" fmla="*/ 182 h 296"/>
                <a:gd name="T36" fmla="*/ 236 w 389"/>
                <a:gd name="T37" fmla="*/ 166 h 296"/>
                <a:gd name="T38" fmla="*/ 329 w 389"/>
                <a:gd name="T39" fmla="*/ 126 h 296"/>
                <a:gd name="T40" fmla="*/ 345 w 389"/>
                <a:gd name="T41" fmla="*/ 139 h 296"/>
                <a:gd name="T42" fmla="*/ 0 w 389"/>
                <a:gd name="T43" fmla="*/ 0 h 296"/>
                <a:gd name="T44" fmla="*/ 243 w 389"/>
                <a:gd name="T45" fmla="*/ 235 h 296"/>
                <a:gd name="T46" fmla="*/ 181 w 389"/>
                <a:gd name="T47" fmla="*/ 219 h 296"/>
                <a:gd name="T48" fmla="*/ 165 w 389"/>
                <a:gd name="T49" fmla="*/ 219 h 296"/>
                <a:gd name="T50" fmla="*/ 71 w 389"/>
                <a:gd name="T51" fmla="*/ 182 h 296"/>
                <a:gd name="T52" fmla="*/ 165 w 389"/>
                <a:gd name="T53" fmla="*/ 219 h 296"/>
                <a:gd name="T54" fmla="*/ 110 w 389"/>
                <a:gd name="T55" fmla="*/ 126 h 296"/>
                <a:gd name="T56" fmla="*/ 16 w 389"/>
                <a:gd name="T57" fmla="*/ 166 h 296"/>
                <a:gd name="T58" fmla="*/ 126 w 389"/>
                <a:gd name="T59" fmla="*/ 54 h 296"/>
                <a:gd name="T60" fmla="*/ 220 w 389"/>
                <a:gd name="T61" fmla="*/ 16 h 296"/>
                <a:gd name="T62" fmla="*/ 126 w 389"/>
                <a:gd name="T63" fmla="*/ 54 h 296"/>
                <a:gd name="T64" fmla="*/ 165 w 389"/>
                <a:gd name="T65" fmla="*/ 110 h 296"/>
                <a:gd name="T66" fmla="*/ 71 w 389"/>
                <a:gd name="T67" fmla="*/ 70 h 296"/>
                <a:gd name="T68" fmla="*/ 55 w 389"/>
                <a:gd name="T69" fmla="*/ 110 h 296"/>
                <a:gd name="T70" fmla="*/ 16 w 389"/>
                <a:gd name="T71" fmla="*/ 70 h 296"/>
                <a:gd name="T72" fmla="*/ 55 w 389"/>
                <a:gd name="T73" fmla="*/ 110 h 296"/>
                <a:gd name="T74" fmla="*/ 126 w 389"/>
                <a:gd name="T75" fmla="*/ 166 h 296"/>
                <a:gd name="T76" fmla="*/ 220 w 389"/>
                <a:gd name="T77" fmla="*/ 126 h 296"/>
                <a:gd name="T78" fmla="*/ 228 w 389"/>
                <a:gd name="T79" fmla="*/ 110 h 296"/>
                <a:gd name="T80" fmla="*/ 181 w 389"/>
                <a:gd name="T81" fmla="*/ 70 h 296"/>
                <a:gd name="T82" fmla="*/ 274 w 389"/>
                <a:gd name="T83" fmla="*/ 110 h 296"/>
                <a:gd name="T84" fmla="*/ 228 w 389"/>
                <a:gd name="T85" fmla="*/ 110 h 296"/>
                <a:gd name="T86" fmla="*/ 290 w 389"/>
                <a:gd name="T87" fmla="*/ 70 h 296"/>
                <a:gd name="T88" fmla="*/ 329 w 389"/>
                <a:gd name="T89" fmla="*/ 110 h 296"/>
                <a:gd name="T90" fmla="*/ 329 w 389"/>
                <a:gd name="T91" fmla="*/ 54 h 296"/>
                <a:gd name="T92" fmla="*/ 236 w 389"/>
                <a:gd name="T93" fmla="*/ 16 h 296"/>
                <a:gd name="T94" fmla="*/ 329 w 389"/>
                <a:gd name="T95" fmla="*/ 54 h 296"/>
                <a:gd name="T96" fmla="*/ 110 w 389"/>
                <a:gd name="T97" fmla="*/ 54 h 296"/>
                <a:gd name="T98" fmla="*/ 16 w 389"/>
                <a:gd name="T99" fmla="*/ 16 h 296"/>
                <a:gd name="T100" fmla="*/ 16 w 389"/>
                <a:gd name="T101" fmla="*/ 182 h 296"/>
                <a:gd name="T102" fmla="*/ 55 w 389"/>
                <a:gd name="T103" fmla="*/ 219 h 296"/>
                <a:gd name="T104" fmla="*/ 16 w 389"/>
                <a:gd name="T105" fmla="*/ 182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89" h="296">
                  <a:moveTo>
                    <a:pt x="376" y="196"/>
                  </a:moveTo>
                  <a:cubicBezTo>
                    <a:pt x="364" y="176"/>
                    <a:pt x="364" y="176"/>
                    <a:pt x="364" y="176"/>
                  </a:cubicBezTo>
                  <a:cubicBezTo>
                    <a:pt x="361" y="199"/>
                    <a:pt x="361" y="199"/>
                    <a:pt x="361" y="199"/>
                  </a:cubicBezTo>
                  <a:cubicBezTo>
                    <a:pt x="360" y="208"/>
                    <a:pt x="357" y="214"/>
                    <a:pt x="355" y="217"/>
                  </a:cubicBezTo>
                  <a:cubicBezTo>
                    <a:pt x="359" y="190"/>
                    <a:pt x="364" y="147"/>
                    <a:pt x="306" y="134"/>
                  </a:cubicBezTo>
                  <a:cubicBezTo>
                    <a:pt x="289" y="130"/>
                    <a:pt x="289" y="130"/>
                    <a:pt x="289" y="130"/>
                  </a:cubicBezTo>
                  <a:cubicBezTo>
                    <a:pt x="298" y="146"/>
                    <a:pt x="298" y="146"/>
                    <a:pt x="298" y="146"/>
                  </a:cubicBezTo>
                  <a:cubicBezTo>
                    <a:pt x="306" y="160"/>
                    <a:pt x="304" y="178"/>
                    <a:pt x="298" y="193"/>
                  </a:cubicBezTo>
                  <a:cubicBezTo>
                    <a:pt x="291" y="172"/>
                    <a:pt x="278" y="157"/>
                    <a:pt x="277" y="157"/>
                  </a:cubicBezTo>
                  <a:cubicBezTo>
                    <a:pt x="264" y="143"/>
                    <a:pt x="264" y="143"/>
                    <a:pt x="264" y="143"/>
                  </a:cubicBezTo>
                  <a:cubicBezTo>
                    <a:pt x="264" y="162"/>
                    <a:pt x="264" y="162"/>
                    <a:pt x="264" y="162"/>
                  </a:cubicBezTo>
                  <a:cubicBezTo>
                    <a:pt x="263" y="171"/>
                    <a:pt x="260" y="183"/>
                    <a:pt x="257" y="195"/>
                  </a:cubicBezTo>
                  <a:cubicBezTo>
                    <a:pt x="250" y="221"/>
                    <a:pt x="242" y="251"/>
                    <a:pt x="257" y="272"/>
                  </a:cubicBezTo>
                  <a:cubicBezTo>
                    <a:pt x="267" y="287"/>
                    <a:pt x="287" y="295"/>
                    <a:pt x="318" y="296"/>
                  </a:cubicBezTo>
                  <a:cubicBezTo>
                    <a:pt x="318" y="296"/>
                    <a:pt x="318" y="296"/>
                    <a:pt x="318" y="296"/>
                  </a:cubicBezTo>
                  <a:cubicBezTo>
                    <a:pt x="318" y="296"/>
                    <a:pt x="318" y="296"/>
                    <a:pt x="319" y="296"/>
                  </a:cubicBezTo>
                  <a:cubicBezTo>
                    <a:pt x="352" y="296"/>
                    <a:pt x="368" y="281"/>
                    <a:pt x="375" y="268"/>
                  </a:cubicBezTo>
                  <a:cubicBezTo>
                    <a:pt x="389" y="244"/>
                    <a:pt x="384" y="211"/>
                    <a:pt x="376" y="196"/>
                  </a:cubicBezTo>
                  <a:close/>
                  <a:moveTo>
                    <a:pt x="361" y="260"/>
                  </a:moveTo>
                  <a:cubicBezTo>
                    <a:pt x="354" y="273"/>
                    <a:pt x="339" y="280"/>
                    <a:pt x="319" y="280"/>
                  </a:cubicBezTo>
                  <a:cubicBezTo>
                    <a:pt x="318" y="280"/>
                    <a:pt x="318" y="280"/>
                    <a:pt x="318" y="280"/>
                  </a:cubicBezTo>
                  <a:cubicBezTo>
                    <a:pt x="294" y="279"/>
                    <a:pt x="277" y="273"/>
                    <a:pt x="270" y="262"/>
                  </a:cubicBezTo>
                  <a:cubicBezTo>
                    <a:pt x="259" y="248"/>
                    <a:pt x="266" y="223"/>
                    <a:pt x="272" y="200"/>
                  </a:cubicBezTo>
                  <a:cubicBezTo>
                    <a:pt x="274" y="194"/>
                    <a:pt x="275" y="188"/>
                    <a:pt x="276" y="183"/>
                  </a:cubicBezTo>
                  <a:cubicBezTo>
                    <a:pt x="281" y="192"/>
                    <a:pt x="286" y="203"/>
                    <a:pt x="287" y="216"/>
                  </a:cubicBezTo>
                  <a:cubicBezTo>
                    <a:pt x="288" y="237"/>
                    <a:pt x="288" y="237"/>
                    <a:pt x="288" y="237"/>
                  </a:cubicBezTo>
                  <a:cubicBezTo>
                    <a:pt x="301" y="220"/>
                    <a:pt x="301" y="220"/>
                    <a:pt x="301" y="220"/>
                  </a:cubicBezTo>
                  <a:cubicBezTo>
                    <a:pt x="314" y="203"/>
                    <a:pt x="323" y="178"/>
                    <a:pt x="318" y="154"/>
                  </a:cubicBezTo>
                  <a:cubicBezTo>
                    <a:pt x="347" y="168"/>
                    <a:pt x="343" y="194"/>
                    <a:pt x="339" y="217"/>
                  </a:cubicBezTo>
                  <a:cubicBezTo>
                    <a:pt x="338" y="222"/>
                    <a:pt x="337" y="227"/>
                    <a:pt x="337" y="231"/>
                  </a:cubicBezTo>
                  <a:cubicBezTo>
                    <a:pt x="336" y="240"/>
                    <a:pt x="336" y="240"/>
                    <a:pt x="336" y="240"/>
                  </a:cubicBezTo>
                  <a:cubicBezTo>
                    <a:pt x="345" y="239"/>
                    <a:pt x="345" y="239"/>
                    <a:pt x="345" y="239"/>
                  </a:cubicBezTo>
                  <a:cubicBezTo>
                    <a:pt x="356" y="238"/>
                    <a:pt x="363" y="233"/>
                    <a:pt x="368" y="227"/>
                  </a:cubicBezTo>
                  <a:cubicBezTo>
                    <a:pt x="369" y="238"/>
                    <a:pt x="367" y="250"/>
                    <a:pt x="361" y="260"/>
                  </a:cubicBezTo>
                  <a:close/>
                  <a:moveTo>
                    <a:pt x="181" y="182"/>
                  </a:moveTo>
                  <a:cubicBezTo>
                    <a:pt x="255" y="182"/>
                    <a:pt x="255" y="182"/>
                    <a:pt x="255" y="182"/>
                  </a:cubicBezTo>
                  <a:cubicBezTo>
                    <a:pt x="255" y="166"/>
                    <a:pt x="255" y="166"/>
                    <a:pt x="255" y="166"/>
                  </a:cubicBezTo>
                  <a:cubicBezTo>
                    <a:pt x="236" y="166"/>
                    <a:pt x="236" y="166"/>
                    <a:pt x="236" y="166"/>
                  </a:cubicBezTo>
                  <a:cubicBezTo>
                    <a:pt x="236" y="126"/>
                    <a:pt x="236" y="126"/>
                    <a:pt x="236" y="126"/>
                  </a:cubicBezTo>
                  <a:cubicBezTo>
                    <a:pt x="329" y="126"/>
                    <a:pt x="329" y="126"/>
                    <a:pt x="329" y="126"/>
                  </a:cubicBezTo>
                  <a:cubicBezTo>
                    <a:pt x="329" y="139"/>
                    <a:pt x="329" y="139"/>
                    <a:pt x="329" y="139"/>
                  </a:cubicBezTo>
                  <a:cubicBezTo>
                    <a:pt x="345" y="139"/>
                    <a:pt x="345" y="139"/>
                    <a:pt x="345" y="139"/>
                  </a:cubicBezTo>
                  <a:cubicBezTo>
                    <a:pt x="345" y="0"/>
                    <a:pt x="345" y="0"/>
                    <a:pt x="34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243" y="235"/>
                    <a:pt x="243" y="235"/>
                    <a:pt x="243" y="235"/>
                  </a:cubicBezTo>
                  <a:cubicBezTo>
                    <a:pt x="243" y="219"/>
                    <a:pt x="243" y="219"/>
                    <a:pt x="243" y="219"/>
                  </a:cubicBezTo>
                  <a:cubicBezTo>
                    <a:pt x="181" y="219"/>
                    <a:pt x="181" y="219"/>
                    <a:pt x="181" y="219"/>
                  </a:cubicBezTo>
                  <a:lnTo>
                    <a:pt x="181" y="182"/>
                  </a:lnTo>
                  <a:close/>
                  <a:moveTo>
                    <a:pt x="165" y="219"/>
                  </a:moveTo>
                  <a:cubicBezTo>
                    <a:pt x="71" y="219"/>
                    <a:pt x="71" y="219"/>
                    <a:pt x="71" y="219"/>
                  </a:cubicBezTo>
                  <a:cubicBezTo>
                    <a:pt x="71" y="182"/>
                    <a:pt x="71" y="182"/>
                    <a:pt x="71" y="182"/>
                  </a:cubicBezTo>
                  <a:cubicBezTo>
                    <a:pt x="165" y="182"/>
                    <a:pt x="165" y="182"/>
                    <a:pt x="165" y="182"/>
                  </a:cubicBezTo>
                  <a:lnTo>
                    <a:pt x="165" y="219"/>
                  </a:lnTo>
                  <a:close/>
                  <a:moveTo>
                    <a:pt x="16" y="126"/>
                  </a:moveTo>
                  <a:cubicBezTo>
                    <a:pt x="110" y="126"/>
                    <a:pt x="110" y="126"/>
                    <a:pt x="110" y="126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6" y="166"/>
                    <a:pt x="16" y="166"/>
                    <a:pt x="16" y="166"/>
                  </a:cubicBezTo>
                  <a:lnTo>
                    <a:pt x="16" y="126"/>
                  </a:lnTo>
                  <a:close/>
                  <a:moveTo>
                    <a:pt x="126" y="54"/>
                  </a:moveTo>
                  <a:cubicBezTo>
                    <a:pt x="126" y="16"/>
                    <a:pt x="126" y="16"/>
                    <a:pt x="126" y="16"/>
                  </a:cubicBezTo>
                  <a:cubicBezTo>
                    <a:pt x="220" y="16"/>
                    <a:pt x="220" y="16"/>
                    <a:pt x="220" y="16"/>
                  </a:cubicBezTo>
                  <a:cubicBezTo>
                    <a:pt x="220" y="54"/>
                    <a:pt x="220" y="54"/>
                    <a:pt x="220" y="54"/>
                  </a:cubicBezTo>
                  <a:lnTo>
                    <a:pt x="126" y="54"/>
                  </a:lnTo>
                  <a:close/>
                  <a:moveTo>
                    <a:pt x="165" y="70"/>
                  </a:moveTo>
                  <a:cubicBezTo>
                    <a:pt x="165" y="110"/>
                    <a:pt x="165" y="110"/>
                    <a:pt x="165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1" y="70"/>
                    <a:pt x="71" y="70"/>
                    <a:pt x="71" y="70"/>
                  </a:cubicBezTo>
                  <a:lnTo>
                    <a:pt x="165" y="70"/>
                  </a:lnTo>
                  <a:close/>
                  <a:moveTo>
                    <a:pt x="55" y="110"/>
                  </a:moveTo>
                  <a:cubicBezTo>
                    <a:pt x="16" y="110"/>
                    <a:pt x="16" y="110"/>
                    <a:pt x="16" y="11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55" y="70"/>
                    <a:pt x="55" y="70"/>
                    <a:pt x="55" y="70"/>
                  </a:cubicBezTo>
                  <a:lnTo>
                    <a:pt x="55" y="110"/>
                  </a:lnTo>
                  <a:close/>
                  <a:moveTo>
                    <a:pt x="220" y="166"/>
                  </a:moveTo>
                  <a:cubicBezTo>
                    <a:pt x="126" y="166"/>
                    <a:pt x="126" y="166"/>
                    <a:pt x="126" y="166"/>
                  </a:cubicBezTo>
                  <a:cubicBezTo>
                    <a:pt x="126" y="126"/>
                    <a:pt x="126" y="126"/>
                    <a:pt x="126" y="126"/>
                  </a:cubicBezTo>
                  <a:cubicBezTo>
                    <a:pt x="220" y="126"/>
                    <a:pt x="220" y="126"/>
                    <a:pt x="220" y="126"/>
                  </a:cubicBezTo>
                  <a:lnTo>
                    <a:pt x="220" y="166"/>
                  </a:lnTo>
                  <a:close/>
                  <a:moveTo>
                    <a:pt x="228" y="110"/>
                  </a:moveTo>
                  <a:cubicBezTo>
                    <a:pt x="181" y="110"/>
                    <a:pt x="181" y="110"/>
                    <a:pt x="181" y="110"/>
                  </a:cubicBezTo>
                  <a:cubicBezTo>
                    <a:pt x="181" y="70"/>
                    <a:pt x="181" y="70"/>
                    <a:pt x="181" y="70"/>
                  </a:cubicBezTo>
                  <a:cubicBezTo>
                    <a:pt x="274" y="70"/>
                    <a:pt x="274" y="70"/>
                    <a:pt x="274" y="70"/>
                  </a:cubicBezTo>
                  <a:cubicBezTo>
                    <a:pt x="274" y="110"/>
                    <a:pt x="274" y="110"/>
                    <a:pt x="274" y="110"/>
                  </a:cubicBezTo>
                  <a:cubicBezTo>
                    <a:pt x="236" y="110"/>
                    <a:pt x="236" y="110"/>
                    <a:pt x="236" y="110"/>
                  </a:cubicBezTo>
                  <a:lnTo>
                    <a:pt x="228" y="110"/>
                  </a:lnTo>
                  <a:close/>
                  <a:moveTo>
                    <a:pt x="290" y="110"/>
                  </a:moveTo>
                  <a:cubicBezTo>
                    <a:pt x="290" y="70"/>
                    <a:pt x="290" y="70"/>
                    <a:pt x="290" y="70"/>
                  </a:cubicBezTo>
                  <a:cubicBezTo>
                    <a:pt x="329" y="70"/>
                    <a:pt x="329" y="70"/>
                    <a:pt x="329" y="70"/>
                  </a:cubicBezTo>
                  <a:cubicBezTo>
                    <a:pt x="329" y="110"/>
                    <a:pt x="329" y="110"/>
                    <a:pt x="329" y="110"/>
                  </a:cubicBezTo>
                  <a:lnTo>
                    <a:pt x="290" y="110"/>
                  </a:lnTo>
                  <a:close/>
                  <a:moveTo>
                    <a:pt x="329" y="54"/>
                  </a:moveTo>
                  <a:cubicBezTo>
                    <a:pt x="236" y="54"/>
                    <a:pt x="236" y="54"/>
                    <a:pt x="236" y="54"/>
                  </a:cubicBezTo>
                  <a:cubicBezTo>
                    <a:pt x="236" y="16"/>
                    <a:pt x="236" y="16"/>
                    <a:pt x="236" y="16"/>
                  </a:cubicBezTo>
                  <a:cubicBezTo>
                    <a:pt x="329" y="16"/>
                    <a:pt x="329" y="16"/>
                    <a:pt x="329" y="16"/>
                  </a:cubicBezTo>
                  <a:lnTo>
                    <a:pt x="329" y="54"/>
                  </a:lnTo>
                  <a:close/>
                  <a:moveTo>
                    <a:pt x="110" y="16"/>
                  </a:moveTo>
                  <a:cubicBezTo>
                    <a:pt x="110" y="54"/>
                    <a:pt x="110" y="54"/>
                    <a:pt x="110" y="54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6" y="16"/>
                    <a:pt x="16" y="16"/>
                    <a:pt x="16" y="16"/>
                  </a:cubicBezTo>
                  <a:lnTo>
                    <a:pt x="110" y="16"/>
                  </a:lnTo>
                  <a:close/>
                  <a:moveTo>
                    <a:pt x="16" y="182"/>
                  </a:moveTo>
                  <a:cubicBezTo>
                    <a:pt x="55" y="182"/>
                    <a:pt x="55" y="182"/>
                    <a:pt x="55" y="182"/>
                  </a:cubicBezTo>
                  <a:cubicBezTo>
                    <a:pt x="55" y="219"/>
                    <a:pt x="55" y="219"/>
                    <a:pt x="55" y="219"/>
                  </a:cubicBezTo>
                  <a:cubicBezTo>
                    <a:pt x="16" y="219"/>
                    <a:pt x="16" y="219"/>
                    <a:pt x="16" y="219"/>
                  </a:cubicBezTo>
                  <a:lnTo>
                    <a:pt x="16" y="182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799" dirty="0">
                <a:latin typeface="Calibri" panose="020F0502020204030204" pitchFamily="34" charset="0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EAFF4D93-28DF-5E6C-0447-D75B6B69634C}"/>
              </a:ext>
            </a:extLst>
          </p:cNvPr>
          <p:cNvSpPr txBox="1"/>
          <p:nvPr/>
        </p:nvSpPr>
        <p:spPr>
          <a:xfrm>
            <a:off x="7674536" y="5820822"/>
            <a:ext cx="4079194" cy="76944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marL="1587" indent="-171450">
              <a:buFont typeface="Arial" panose="020B0604020202020204" pitchFamily="34" charset="0"/>
              <a:buChar char="•"/>
            </a:pPr>
            <a:r>
              <a:rPr lang="en-US" sz="1100" dirty="0">
                <a:latin typeface="Calibri" panose="020F0502020204030204" pitchFamily="34" charset="0"/>
                <a:cs typeface="Calibri" panose="020F0502020204030204" pitchFamily="34" charset="0"/>
              </a:rPr>
              <a:t>T0/T1 external/service interface</a:t>
            </a:r>
          </a:p>
          <a:p>
            <a:r>
              <a:rPr lang="en-US" sz="1100" i="1" dirty="0">
                <a:latin typeface="Calibri" panose="020F0502020204030204" pitchFamily="34" charset="0"/>
                <a:cs typeface="Calibri" panose="020F0502020204030204" pitchFamily="34" charset="0"/>
              </a:rPr>
              <a:t>Note: T1 service interfaces are preferred over T0 external interfaces, so T0 can be deployed in. Active/Active without stateful services and T1 offers more advanced security features (IDS/IPS, Malware, </a:t>
            </a:r>
            <a:r>
              <a:rPr lang="en-US" sz="1100" i="1" dirty="0" err="1">
                <a:latin typeface="Calibri" panose="020F0502020204030204" pitchFamily="34" charset="0"/>
                <a:cs typeface="Calibri" panose="020F0502020204030204" pitchFamily="34" charset="0"/>
              </a:rPr>
              <a:t>etc</a:t>
            </a:r>
            <a:r>
              <a:rPr lang="en-US" sz="1100" i="1" dirty="0">
                <a:latin typeface="Calibri" panose="020F0502020204030204" pitchFamily="34" charset="0"/>
                <a:cs typeface="Calibri" panose="020F0502020204030204" pitchFamily="34" charset="0"/>
              </a:rPr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406712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094E727-9D12-624C-A82B-E49874DBBB0D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Different NSX licenses can be used for Physical Servers:</a:t>
            </a:r>
          </a:p>
          <a:p>
            <a:pPr marL="800100" lvl="1" indent="-342900"/>
            <a:r>
              <a:rPr lang="en-US" dirty="0"/>
              <a:t>“NSX Firewall for bare metal”</a:t>
            </a:r>
          </a:p>
          <a:p>
            <a:pPr marL="1087438" lvl="2" indent="-342900"/>
            <a:r>
              <a:rPr lang="en-US" dirty="0"/>
              <a:t>Service: DFW only</a:t>
            </a:r>
          </a:p>
          <a:p>
            <a:pPr marL="1087438" lvl="2" indent="-342900"/>
            <a:r>
              <a:rPr lang="en-US" dirty="0"/>
              <a:t>Quantity: 1 license per Physical Server</a:t>
            </a:r>
          </a:p>
          <a:p>
            <a:pPr marL="1087438" lvl="2" indent="-342900"/>
            <a:r>
              <a:rPr lang="en-US" i="1" dirty="0"/>
              <a:t>Recommended license (best pricing)</a:t>
            </a:r>
          </a:p>
          <a:p>
            <a:pPr marL="1087438" lvl="2" indent="-342900"/>
            <a:endParaRPr lang="en-US" dirty="0"/>
          </a:p>
          <a:p>
            <a:pPr marL="800100" lvl="1" indent="-342900"/>
            <a:r>
              <a:rPr lang="en-US" dirty="0"/>
              <a:t>“Professional”, or “Advanced”, or “Enterprise </a:t>
            </a:r>
            <a:r>
              <a:rPr lang="en-US"/>
              <a:t>Plus”</a:t>
            </a:r>
            <a:endParaRPr lang="en-US" dirty="0"/>
          </a:p>
          <a:p>
            <a:pPr marL="1087438" lvl="2" indent="-342900"/>
            <a:r>
              <a:rPr lang="en-US" dirty="0"/>
              <a:t>Service: For Network and Security services (limited to the supported features on Physical Servers)</a:t>
            </a:r>
          </a:p>
          <a:p>
            <a:pPr marL="1087438" lvl="2" indent="-342900"/>
            <a:r>
              <a:rPr lang="en-US" dirty="0"/>
              <a:t>Quantity: 1 CPU of NSX license for 6 dual socket Physical Server host</a:t>
            </a:r>
          </a:p>
          <a:p>
            <a:pPr marL="1087438" lvl="2" indent="-342900"/>
            <a:endParaRPr lang="en-US" dirty="0"/>
          </a:p>
          <a:p>
            <a:pPr marL="800100" lvl="1" indent="-342900"/>
            <a:r>
              <a:rPr lang="en-US" dirty="0"/>
              <a:t>“Distributed Firewall”</a:t>
            </a:r>
          </a:p>
          <a:p>
            <a:pPr marL="1087438" lvl="2" indent="-342900"/>
            <a:r>
              <a:rPr lang="en-US" dirty="0"/>
              <a:t>Service: DFW only</a:t>
            </a:r>
          </a:p>
          <a:p>
            <a:pPr marL="1087438" lvl="2" indent="-342900"/>
            <a:r>
              <a:rPr lang="en-US" dirty="0"/>
              <a:t>Quantity: 1 license per physical server CPU</a:t>
            </a:r>
          </a:p>
          <a:p>
            <a:pPr marL="1087438" lvl="2" indent="-342900"/>
            <a:endParaRPr lang="en-US" i="1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FBB1E11-F215-1C42-935B-7EE167AB5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Preparation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C41FDF9A-8F35-624B-9A79-24852F445BA4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Licenses</a:t>
            </a:r>
          </a:p>
        </p:txBody>
      </p:sp>
    </p:spTree>
    <p:extLst>
      <p:ext uri="{BB962C8B-B14F-4D97-AF65-F5344CB8AC3E}">
        <p14:creationId xmlns:p14="http://schemas.microsoft.com/office/powerpoint/2010/main" val="2868286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7D204091-C49F-4785-9A3F-D44C8915214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99686769"/>
              </p:ext>
            </p:extLst>
          </p:nvPr>
        </p:nvGraphicFramePr>
        <p:xfrm>
          <a:off x="475757" y="1873429"/>
          <a:ext cx="9753600" cy="4389120"/>
        </p:xfrm>
        <a:graphic>
          <a:graphicData uri="http://schemas.openxmlformats.org/drawingml/2006/table">
            <a:tbl>
              <a:tblPr bandRow="1">
                <a:tableStyleId>{7E9639D4-E3E2-4D34-9284-5A2195B3D0D7}</a:tableStyleId>
              </a:tblPr>
              <a:tblGrid>
                <a:gridCol w="12344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191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algn="r"/>
                      <a:r>
                        <a:rPr lang="en-US" sz="1800" b="0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Topologies with Physical Servers</a:t>
                      </a: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r"/>
                      <a:r>
                        <a:rPr lang="en-US" sz="1800" b="0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NSX Services Supported with Physical Servers </a:t>
                      </a: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r"/>
                      <a:r>
                        <a:rPr lang="fr-FR" sz="1800" b="1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3</a:t>
                      </a:r>
                      <a:endParaRPr lang="en-US" sz="1800" b="1" i="0" noProof="0" dirty="0">
                        <a:solidFill>
                          <a:schemeClr val="accent1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1" i="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Preparation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Pre-requisite All Servers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1" i="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Routing explanation in Physical Servers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Routing preparation</a:t>
                      </a: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r"/>
                      <a:r>
                        <a:rPr lang="en-US" sz="1800" b="0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Installation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Windows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Ubuntu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RHEL/CentOS</a:t>
                      </a: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6266231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Advanced + Troubleshooting</a:t>
                      </a:r>
                      <a:endParaRPr lang="en-US" sz="1800" b="0" i="0" noProof="0" dirty="0">
                        <a:solidFill>
                          <a:schemeClr val="bg1">
                            <a:lumMod val="8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20574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85759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4CDF9D8-13C2-C64D-8C43-F2384DE30B9A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>
              <a:buNone/>
            </a:pPr>
            <a:r>
              <a:rPr lang="en-US" dirty="0"/>
              <a:t>Physical Servers have a single IP Stack:</a:t>
            </a:r>
          </a:p>
          <a:p>
            <a:pPr lvl="1"/>
            <a:r>
              <a:rPr lang="en-US" dirty="0"/>
              <a:t>Only one default gateway can be configured</a:t>
            </a:r>
          </a:p>
          <a:p>
            <a:pPr lvl="1"/>
            <a:r>
              <a:rPr lang="en-US" dirty="0"/>
              <a:t>If other routes are needed for specific destination (such as Management/Operation subnets), static routes have to be configured</a:t>
            </a:r>
          </a:p>
          <a:p>
            <a:pPr lvl="1"/>
            <a:r>
              <a:rPr lang="en-US" dirty="0"/>
              <a:t>The following slides will detail the required routes configuration for the 3 topology use cases:</a:t>
            </a:r>
          </a:p>
          <a:p>
            <a:pPr lvl="2"/>
            <a:r>
              <a:rPr lang="en-US" dirty="0"/>
              <a:t>VLAN - Physical Servers with IP1 Only</a:t>
            </a:r>
          </a:p>
          <a:p>
            <a:pPr lvl="2"/>
            <a:r>
              <a:rPr lang="en-US" dirty="0"/>
              <a:t>VLAN - Physical Servers with IP1-Mgt + IP2-App</a:t>
            </a:r>
          </a:p>
          <a:p>
            <a:pPr lvl="2"/>
            <a:r>
              <a:rPr lang="en-US" dirty="0"/>
              <a:t>Overlay - Physical Servers with IP1-Mgt + TEP + IP2-App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6E0AC0C-2605-2D49-B031-70C387D4A7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Routing explanation in Physical Servers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918504CF-EDF8-E346-B36D-7BA334E995E8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Physical Servers Have 1 Single IP Stack</a:t>
            </a:r>
          </a:p>
        </p:txBody>
      </p:sp>
    </p:spTree>
    <p:extLst>
      <p:ext uri="{BB962C8B-B14F-4D97-AF65-F5344CB8AC3E}">
        <p14:creationId xmlns:p14="http://schemas.microsoft.com/office/powerpoint/2010/main" val="4086115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Content Placeholder 1">
            <a:extLst>
              <a:ext uri="{FF2B5EF4-FFF2-40B4-BE49-F238E27FC236}">
                <a16:creationId xmlns:a16="http://schemas.microsoft.com/office/drawing/2014/main" id="{7456687F-BD3D-F549-B152-FD8E1945098B}"/>
              </a:ext>
            </a:extLst>
          </p:cNvPr>
          <p:cNvSpPr txBox="1">
            <a:spLocks/>
          </p:cNvSpPr>
          <p:nvPr/>
        </p:nvSpPr>
        <p:spPr>
          <a:xfrm>
            <a:off x="6160125" y="1530340"/>
            <a:ext cx="5866360" cy="519109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60000"/>
                  <a:lumOff val="40000"/>
                </a:schemeClr>
              </a:buClr>
              <a:buSzPct val="90000"/>
              <a:buFont typeface="Arial" panose="020B0604020202020204" pitchFamily="34" charset="0"/>
              <a:buChar char="​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indent="-1841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8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744538" indent="-169863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969963" indent="-166688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143000" indent="-138113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tabLst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rabi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512763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+mj-lt"/>
              <a:buAutoNum type="alphaLcPeriod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741363" indent="-16668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2"/>
              </a:buClr>
              <a:buSzPct val="90000"/>
              <a:buFont typeface="+mj-lt"/>
              <a:buAutoNum type="romanLcPeriod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284163" indent="-284163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lphaU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252" name="Content Placeholder 1">
            <a:extLst>
              <a:ext uri="{FF2B5EF4-FFF2-40B4-BE49-F238E27FC236}">
                <a16:creationId xmlns:a16="http://schemas.microsoft.com/office/drawing/2014/main" id="{11A89B05-CE5A-5047-A942-CD0BAE6CA53A}"/>
              </a:ext>
            </a:extLst>
          </p:cNvPr>
          <p:cNvSpPr txBox="1">
            <a:spLocks/>
          </p:cNvSpPr>
          <p:nvPr/>
        </p:nvSpPr>
        <p:spPr>
          <a:xfrm>
            <a:off x="102708" y="1539546"/>
            <a:ext cx="5866360" cy="519109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60000"/>
                  <a:lumOff val="40000"/>
                </a:schemeClr>
              </a:buClr>
              <a:buSzPct val="90000"/>
              <a:buFont typeface="Arial" panose="020B0604020202020204" pitchFamily="34" charset="0"/>
              <a:buChar char="​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indent="-1841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8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744538" indent="-169863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969963" indent="-166688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143000" indent="-138113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tabLst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rabi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512763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+mj-lt"/>
              <a:buAutoNum type="alphaLcPeriod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741363" indent="-16668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2"/>
              </a:buClr>
              <a:buSzPct val="90000"/>
              <a:buFont typeface="+mj-lt"/>
              <a:buAutoNum type="romanLcPeriod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284163" indent="-284163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lphaU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918504CF-EDF8-E346-B36D-7BA334E995E8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VLAN Use Case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4CDF9D8-13C2-C64D-8C43-F2384DE30B9A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pPr>
              <a:buNone/>
            </a:pPr>
            <a:r>
              <a:rPr lang="en-US" b="1" dirty="0">
                <a:solidFill>
                  <a:schemeClr val="accent1"/>
                </a:solidFill>
              </a:rPr>
              <a:t>Physical Servers with “VLAN – IP1 only”: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Physical Router routing</a:t>
            </a:r>
          </a:p>
          <a:p>
            <a:pPr lvl="2"/>
            <a:r>
              <a:rPr lang="en-US" dirty="0"/>
              <a:t>default gateway via Physical Router (via IP1)</a:t>
            </a:r>
          </a:p>
          <a:p>
            <a:pPr marL="800100" lvl="1" indent="-342900"/>
            <a:endParaRPr lang="en-US" dirty="0"/>
          </a:p>
        </p:txBody>
      </p:sp>
      <p:sp>
        <p:nvSpPr>
          <p:cNvPr id="66" name="Content Placeholder 65">
            <a:extLst>
              <a:ext uri="{FF2B5EF4-FFF2-40B4-BE49-F238E27FC236}">
                <a16:creationId xmlns:a16="http://schemas.microsoft.com/office/drawing/2014/main" id="{401B9D30-01E7-8449-8616-B83013BCBBDB}"/>
              </a:ext>
            </a:extLst>
          </p:cNvPr>
          <p:cNvSpPr>
            <a:spLocks noGrp="1"/>
          </p:cNvSpPr>
          <p:nvPr>
            <p:ph sz="quarter" idx="18"/>
          </p:nvPr>
        </p:nvSpPr>
        <p:spPr/>
        <p:txBody>
          <a:bodyPr rIns="182880"/>
          <a:lstStyle/>
          <a:p>
            <a:pPr>
              <a:buNone/>
            </a:pPr>
            <a:r>
              <a:rPr lang="en-US" b="1" dirty="0">
                <a:solidFill>
                  <a:schemeClr val="accent1"/>
                </a:solidFill>
              </a:rPr>
              <a:t>Physical Servers with “VLAN – IP1-Mgt + IP2-App”:</a:t>
            </a:r>
          </a:p>
          <a:p>
            <a:pPr marL="273050" lvl="1" indent="0">
              <a:buNone/>
            </a:pPr>
            <a:endParaRPr lang="en-US" dirty="0"/>
          </a:p>
          <a:p>
            <a:pPr marL="273050" lvl="1" indent="0">
              <a:buNone/>
            </a:pPr>
            <a:endParaRPr lang="en-US" dirty="0"/>
          </a:p>
          <a:p>
            <a:pPr marL="273050" lvl="1" indent="0">
              <a:buNone/>
            </a:pPr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273050" lvl="1" indent="0">
              <a:buNone/>
            </a:pPr>
            <a:endParaRPr lang="en-US" dirty="0"/>
          </a:p>
          <a:p>
            <a:pPr marL="27305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Physical Router routing:</a:t>
            </a:r>
          </a:p>
          <a:p>
            <a:pPr lvl="2"/>
            <a:r>
              <a:rPr lang="en-US" dirty="0"/>
              <a:t>default gateway via Physical Router (via IP2)</a:t>
            </a:r>
          </a:p>
          <a:p>
            <a:pPr lvl="2"/>
            <a:r>
              <a:rPr lang="en-US" dirty="0"/>
              <a:t>static route for Management/Operation subnets via Mgt Router (via IP1)</a:t>
            </a: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6E0AC0C-2605-2D49-B031-70C387D4A7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Routing explanation in Physical Servers</a:t>
            </a:r>
          </a:p>
        </p:txBody>
      </p:sp>
      <p:sp>
        <p:nvSpPr>
          <p:cNvPr id="148" name="Rounded Rectangle 147">
            <a:extLst>
              <a:ext uri="{FF2B5EF4-FFF2-40B4-BE49-F238E27FC236}">
                <a16:creationId xmlns:a16="http://schemas.microsoft.com/office/drawing/2014/main" id="{A359ED9A-2C7D-D747-8AB7-A1562E943C30}"/>
              </a:ext>
            </a:extLst>
          </p:cNvPr>
          <p:cNvSpPr/>
          <p:nvPr/>
        </p:nvSpPr>
        <p:spPr>
          <a:xfrm>
            <a:off x="590661" y="1999854"/>
            <a:ext cx="4604555" cy="2925380"/>
          </a:xfrm>
          <a:prstGeom prst="roundRect">
            <a:avLst>
              <a:gd name="adj" fmla="val 8787"/>
            </a:avLst>
          </a:prstGeom>
          <a:solidFill>
            <a:schemeClr val="bg1">
              <a:lumMod val="85000"/>
              <a:alpha val="20000"/>
            </a:schemeClr>
          </a:solidFill>
          <a:ln w="38100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1400" dirty="0">
                <a:solidFill>
                  <a:schemeClr val="tx2"/>
                </a:solidFill>
                <a:latin typeface="Calibri" panose="020F0502020204030204" pitchFamily="34" charset="0"/>
              </a:rPr>
              <a:t>Physical View</a:t>
            </a:r>
          </a:p>
        </p:txBody>
      </p:sp>
      <p:sp>
        <p:nvSpPr>
          <p:cNvPr id="149" name="TextBox 148">
            <a:extLst>
              <a:ext uri="{FF2B5EF4-FFF2-40B4-BE49-F238E27FC236}">
                <a16:creationId xmlns:a16="http://schemas.microsoft.com/office/drawing/2014/main" id="{643B30CA-1500-EB40-A89D-0392BEF7F86D}"/>
              </a:ext>
            </a:extLst>
          </p:cNvPr>
          <p:cNvSpPr txBox="1"/>
          <p:nvPr/>
        </p:nvSpPr>
        <p:spPr>
          <a:xfrm>
            <a:off x="2808346" y="3983866"/>
            <a:ext cx="2306320" cy="46166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>
              <a:buNone/>
            </a:pPr>
            <a:r>
              <a:rPr lang="en-US" sz="1200" b="1" dirty="0">
                <a:latin typeface="Calibri" panose="020F0502020204030204" pitchFamily="34" charset="0"/>
                <a:cs typeface="Calibri" panose="020F0502020204030204" pitchFamily="34" charset="0"/>
              </a:rPr>
              <a:t>Physical Server routing table:</a:t>
            </a:r>
          </a:p>
          <a:p>
            <a:pPr lvl="1" indent="-339725"/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default gateway = Physical Router</a:t>
            </a:r>
          </a:p>
        </p:txBody>
      </p:sp>
      <p:grpSp>
        <p:nvGrpSpPr>
          <p:cNvPr id="150" name="Group 149">
            <a:extLst>
              <a:ext uri="{FF2B5EF4-FFF2-40B4-BE49-F238E27FC236}">
                <a16:creationId xmlns:a16="http://schemas.microsoft.com/office/drawing/2014/main" id="{523F4A48-044F-7047-B27D-AEFC3F570C7D}"/>
              </a:ext>
            </a:extLst>
          </p:cNvPr>
          <p:cNvGrpSpPr/>
          <p:nvPr/>
        </p:nvGrpSpPr>
        <p:grpSpPr>
          <a:xfrm>
            <a:off x="1059308" y="2016026"/>
            <a:ext cx="3834107" cy="2843642"/>
            <a:chOff x="7140018" y="2992461"/>
            <a:chExt cx="3834107" cy="2843642"/>
          </a:xfrm>
        </p:grpSpPr>
        <p:grpSp>
          <p:nvGrpSpPr>
            <p:cNvPr id="151" name="Picture Placeholder 75" descr="Networking&#10;">
              <a:extLst>
                <a:ext uri="{FF2B5EF4-FFF2-40B4-BE49-F238E27FC236}">
                  <a16:creationId xmlns:a16="http://schemas.microsoft.com/office/drawing/2014/main" id="{42B7D8C8-AB27-C84F-8D8D-46CAA3051791}"/>
                </a:ext>
              </a:extLst>
            </p:cNvPr>
            <p:cNvGrpSpPr/>
            <p:nvPr/>
          </p:nvGrpSpPr>
          <p:grpSpPr>
            <a:xfrm>
              <a:off x="8129016" y="3682304"/>
              <a:ext cx="1825860" cy="430516"/>
              <a:chOff x="1848967" y="928983"/>
              <a:chExt cx="600837" cy="158115"/>
            </a:xfrm>
            <a:solidFill>
              <a:schemeClr val="tx1"/>
            </a:solidFill>
          </p:grpSpPr>
          <p:sp>
            <p:nvSpPr>
              <p:cNvPr id="175" name="Picture Placeholder 75">
                <a:extLst>
                  <a:ext uri="{FF2B5EF4-FFF2-40B4-BE49-F238E27FC236}">
                    <a16:creationId xmlns:a16="http://schemas.microsoft.com/office/drawing/2014/main" id="{E6AB6DD1-3287-CF48-8B56-6A96B4A3D546}"/>
                  </a:ext>
                </a:extLst>
              </p:cNvPr>
              <p:cNvSpPr/>
              <p:nvPr/>
            </p:nvSpPr>
            <p:spPr>
              <a:xfrm>
                <a:off x="2293586" y="992229"/>
                <a:ext cx="31623" cy="31623"/>
              </a:xfrm>
              <a:custGeom>
                <a:avLst/>
                <a:gdLst>
                  <a:gd name="connsiteX0" fmla="*/ 31623 w 31623"/>
                  <a:gd name="connsiteY0" fmla="*/ 15811 h 31623"/>
                  <a:gd name="connsiteX1" fmla="*/ 15812 w 31623"/>
                  <a:gd name="connsiteY1" fmla="*/ 31623 h 31623"/>
                  <a:gd name="connsiteX2" fmla="*/ 0 w 31623"/>
                  <a:gd name="connsiteY2" fmla="*/ 15811 h 31623"/>
                  <a:gd name="connsiteX3" fmla="*/ 15812 w 31623"/>
                  <a:gd name="connsiteY3" fmla="*/ 0 h 31623"/>
                  <a:gd name="connsiteX4" fmla="*/ 31623 w 31623"/>
                  <a:gd name="connsiteY4" fmla="*/ 15811 h 31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623" h="31623">
                    <a:moveTo>
                      <a:pt x="31623" y="15811"/>
                    </a:moveTo>
                    <a:cubicBezTo>
                      <a:pt x="31623" y="24544"/>
                      <a:pt x="24544" y="31623"/>
                      <a:pt x="15812" y="31623"/>
                    </a:cubicBezTo>
                    <a:cubicBezTo>
                      <a:pt x="7079" y="31623"/>
                      <a:pt x="0" y="24544"/>
                      <a:pt x="0" y="15811"/>
                    </a:cubicBezTo>
                    <a:cubicBezTo>
                      <a:pt x="0" y="7079"/>
                      <a:pt x="7079" y="0"/>
                      <a:pt x="15812" y="0"/>
                    </a:cubicBezTo>
                    <a:cubicBezTo>
                      <a:pt x="24544" y="0"/>
                      <a:pt x="31623" y="7079"/>
                      <a:pt x="31623" y="15811"/>
                    </a:cubicBez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76" name="Picture Placeholder 75">
                <a:extLst>
                  <a:ext uri="{FF2B5EF4-FFF2-40B4-BE49-F238E27FC236}">
                    <a16:creationId xmlns:a16="http://schemas.microsoft.com/office/drawing/2014/main" id="{604F8D2C-2F66-6B43-AC8C-1D21FE3D2E00}"/>
                  </a:ext>
                </a:extLst>
              </p:cNvPr>
              <p:cNvSpPr/>
              <p:nvPr/>
            </p:nvSpPr>
            <p:spPr>
              <a:xfrm>
                <a:off x="2358097" y="992229"/>
                <a:ext cx="31623" cy="31623"/>
              </a:xfrm>
              <a:custGeom>
                <a:avLst/>
                <a:gdLst>
                  <a:gd name="connsiteX0" fmla="*/ 31623 w 31623"/>
                  <a:gd name="connsiteY0" fmla="*/ 15811 h 31623"/>
                  <a:gd name="connsiteX1" fmla="*/ 15812 w 31623"/>
                  <a:gd name="connsiteY1" fmla="*/ 31623 h 31623"/>
                  <a:gd name="connsiteX2" fmla="*/ 0 w 31623"/>
                  <a:gd name="connsiteY2" fmla="*/ 15811 h 31623"/>
                  <a:gd name="connsiteX3" fmla="*/ 15812 w 31623"/>
                  <a:gd name="connsiteY3" fmla="*/ 0 h 31623"/>
                  <a:gd name="connsiteX4" fmla="*/ 31623 w 31623"/>
                  <a:gd name="connsiteY4" fmla="*/ 15811 h 31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623" h="31623">
                    <a:moveTo>
                      <a:pt x="31623" y="15811"/>
                    </a:moveTo>
                    <a:cubicBezTo>
                      <a:pt x="31623" y="24544"/>
                      <a:pt x="24544" y="31623"/>
                      <a:pt x="15812" y="31623"/>
                    </a:cubicBezTo>
                    <a:cubicBezTo>
                      <a:pt x="7079" y="31623"/>
                      <a:pt x="0" y="24544"/>
                      <a:pt x="0" y="15811"/>
                    </a:cubicBezTo>
                    <a:cubicBezTo>
                      <a:pt x="0" y="7079"/>
                      <a:pt x="7079" y="0"/>
                      <a:pt x="15812" y="0"/>
                    </a:cubicBezTo>
                    <a:cubicBezTo>
                      <a:pt x="24544" y="0"/>
                      <a:pt x="31623" y="7079"/>
                      <a:pt x="31623" y="15811"/>
                    </a:cubicBez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77" name="Picture Placeholder 75">
                <a:extLst>
                  <a:ext uri="{FF2B5EF4-FFF2-40B4-BE49-F238E27FC236}">
                    <a16:creationId xmlns:a16="http://schemas.microsoft.com/office/drawing/2014/main" id="{F52E7E73-0ADE-9744-B0F6-5B3D2B68DAA7}"/>
                  </a:ext>
                </a:extLst>
              </p:cNvPr>
              <p:cNvSpPr/>
              <p:nvPr/>
            </p:nvSpPr>
            <p:spPr>
              <a:xfrm>
                <a:off x="1848967" y="928983"/>
                <a:ext cx="600837" cy="158115"/>
              </a:xfrm>
              <a:custGeom>
                <a:avLst/>
                <a:gdLst>
                  <a:gd name="connsiteX0" fmla="*/ 585026 w 600837"/>
                  <a:gd name="connsiteY0" fmla="*/ 15812 h 158115"/>
                  <a:gd name="connsiteX1" fmla="*/ 585026 w 600837"/>
                  <a:gd name="connsiteY1" fmla="*/ 142304 h 158115"/>
                  <a:gd name="connsiteX2" fmla="*/ 15812 w 600837"/>
                  <a:gd name="connsiteY2" fmla="*/ 142304 h 158115"/>
                  <a:gd name="connsiteX3" fmla="*/ 15812 w 600837"/>
                  <a:gd name="connsiteY3" fmla="*/ 15812 h 158115"/>
                  <a:gd name="connsiteX4" fmla="*/ 585026 w 600837"/>
                  <a:gd name="connsiteY4" fmla="*/ 15812 h 158115"/>
                  <a:gd name="connsiteX5" fmla="*/ 600837 w 600837"/>
                  <a:gd name="connsiteY5" fmla="*/ 0 h 158115"/>
                  <a:gd name="connsiteX6" fmla="*/ 0 w 600837"/>
                  <a:gd name="connsiteY6" fmla="*/ 0 h 158115"/>
                  <a:gd name="connsiteX7" fmla="*/ 0 w 600837"/>
                  <a:gd name="connsiteY7" fmla="*/ 158115 h 158115"/>
                  <a:gd name="connsiteX8" fmla="*/ 600837 w 600837"/>
                  <a:gd name="connsiteY8" fmla="*/ 158115 h 158115"/>
                  <a:gd name="connsiteX9" fmla="*/ 600837 w 600837"/>
                  <a:gd name="connsiteY9" fmla="*/ 0 h 158115"/>
                  <a:gd name="connsiteX10" fmla="*/ 600837 w 600837"/>
                  <a:gd name="connsiteY10" fmla="*/ 0 h 158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00837" h="158115">
                    <a:moveTo>
                      <a:pt x="585026" y="15812"/>
                    </a:moveTo>
                    <a:lnTo>
                      <a:pt x="585026" y="142304"/>
                    </a:lnTo>
                    <a:lnTo>
                      <a:pt x="15812" y="142304"/>
                    </a:lnTo>
                    <a:lnTo>
                      <a:pt x="15812" y="15812"/>
                    </a:lnTo>
                    <a:lnTo>
                      <a:pt x="585026" y="15812"/>
                    </a:lnTo>
                    <a:moveTo>
                      <a:pt x="600837" y="0"/>
                    </a:moveTo>
                    <a:lnTo>
                      <a:pt x="0" y="0"/>
                    </a:lnTo>
                    <a:lnTo>
                      <a:pt x="0" y="158115"/>
                    </a:lnTo>
                    <a:lnTo>
                      <a:pt x="600837" y="158115"/>
                    </a:lnTo>
                    <a:lnTo>
                      <a:pt x="600837" y="0"/>
                    </a:lnTo>
                    <a:lnTo>
                      <a:pt x="600837" y="0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grpSp>
            <p:nvGrpSpPr>
              <p:cNvPr id="178" name="Picture Placeholder 75">
                <a:extLst>
                  <a:ext uri="{FF2B5EF4-FFF2-40B4-BE49-F238E27FC236}">
                    <a16:creationId xmlns:a16="http://schemas.microsoft.com/office/drawing/2014/main" id="{C57457C7-7A75-7B4E-AED7-B98B97823D17}"/>
                  </a:ext>
                </a:extLst>
              </p:cNvPr>
              <p:cNvGrpSpPr/>
              <p:nvPr/>
            </p:nvGrpSpPr>
            <p:grpSpPr>
              <a:xfrm>
                <a:off x="1896401" y="984007"/>
                <a:ext cx="205549" cy="47434"/>
                <a:chOff x="1896401" y="984007"/>
                <a:chExt cx="205549" cy="47434"/>
              </a:xfrm>
              <a:grpFill/>
            </p:grpSpPr>
            <p:sp>
              <p:nvSpPr>
                <p:cNvPr id="179" name="Picture Placeholder 75">
                  <a:extLst>
                    <a:ext uri="{FF2B5EF4-FFF2-40B4-BE49-F238E27FC236}">
                      <a16:creationId xmlns:a16="http://schemas.microsoft.com/office/drawing/2014/main" id="{9CC4E43C-F33D-1946-A4BE-675AE7E8C29A}"/>
                    </a:ext>
                  </a:extLst>
                </p:cNvPr>
                <p:cNvSpPr/>
                <p:nvPr/>
              </p:nvSpPr>
              <p:spPr>
                <a:xfrm>
                  <a:off x="1896401" y="984007"/>
                  <a:ext cx="15811" cy="15811"/>
                </a:xfrm>
                <a:custGeom>
                  <a:avLst/>
                  <a:gdLst>
                    <a:gd name="connsiteX0" fmla="*/ 0 w 15811"/>
                    <a:gd name="connsiteY0" fmla="*/ 0 h 15811"/>
                    <a:gd name="connsiteX1" fmla="*/ 15812 w 15811"/>
                    <a:gd name="connsiteY1" fmla="*/ 0 h 15811"/>
                    <a:gd name="connsiteX2" fmla="*/ 15812 w 15811"/>
                    <a:gd name="connsiteY2" fmla="*/ 15811 h 15811"/>
                    <a:gd name="connsiteX3" fmla="*/ 0 w 15811"/>
                    <a:gd name="connsiteY3" fmla="*/ 15811 h 15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811" h="15811">
                      <a:moveTo>
                        <a:pt x="0" y="0"/>
                      </a:moveTo>
                      <a:lnTo>
                        <a:pt x="15812" y="0"/>
                      </a:lnTo>
                      <a:lnTo>
                        <a:pt x="15812" y="15811"/>
                      </a:lnTo>
                      <a:lnTo>
                        <a:pt x="0" y="15811"/>
                      </a:lnTo>
                      <a:close/>
                    </a:path>
                  </a:pathLst>
                </a:custGeom>
                <a:grpFill/>
                <a:ln w="62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80" name="Picture Placeholder 75">
                  <a:extLst>
                    <a:ext uri="{FF2B5EF4-FFF2-40B4-BE49-F238E27FC236}">
                      <a16:creationId xmlns:a16="http://schemas.microsoft.com/office/drawing/2014/main" id="{C38D5969-4093-F346-9127-6DA2EFD9EBD0}"/>
                    </a:ext>
                  </a:extLst>
                </p:cNvPr>
                <p:cNvSpPr/>
                <p:nvPr/>
              </p:nvSpPr>
              <p:spPr>
                <a:xfrm>
                  <a:off x="1896401" y="1015630"/>
                  <a:ext cx="15811" cy="15811"/>
                </a:xfrm>
                <a:custGeom>
                  <a:avLst/>
                  <a:gdLst>
                    <a:gd name="connsiteX0" fmla="*/ 0 w 15811"/>
                    <a:gd name="connsiteY0" fmla="*/ 0 h 15811"/>
                    <a:gd name="connsiteX1" fmla="*/ 15812 w 15811"/>
                    <a:gd name="connsiteY1" fmla="*/ 0 h 15811"/>
                    <a:gd name="connsiteX2" fmla="*/ 15812 w 15811"/>
                    <a:gd name="connsiteY2" fmla="*/ 15811 h 15811"/>
                    <a:gd name="connsiteX3" fmla="*/ 0 w 15811"/>
                    <a:gd name="connsiteY3" fmla="*/ 15811 h 15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811" h="15811">
                      <a:moveTo>
                        <a:pt x="0" y="0"/>
                      </a:moveTo>
                      <a:lnTo>
                        <a:pt x="15812" y="0"/>
                      </a:lnTo>
                      <a:lnTo>
                        <a:pt x="15812" y="15811"/>
                      </a:lnTo>
                      <a:lnTo>
                        <a:pt x="0" y="15811"/>
                      </a:lnTo>
                      <a:close/>
                    </a:path>
                  </a:pathLst>
                </a:custGeom>
                <a:grpFill/>
                <a:ln w="62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81" name="Picture Placeholder 75">
                  <a:extLst>
                    <a:ext uri="{FF2B5EF4-FFF2-40B4-BE49-F238E27FC236}">
                      <a16:creationId xmlns:a16="http://schemas.microsoft.com/office/drawing/2014/main" id="{1E2324FE-3697-5A40-B00A-1ADA35E2BB0F}"/>
                    </a:ext>
                  </a:extLst>
                </p:cNvPr>
                <p:cNvSpPr/>
                <p:nvPr/>
              </p:nvSpPr>
              <p:spPr>
                <a:xfrm>
                  <a:off x="1928024" y="984007"/>
                  <a:ext cx="15811" cy="15811"/>
                </a:xfrm>
                <a:custGeom>
                  <a:avLst/>
                  <a:gdLst>
                    <a:gd name="connsiteX0" fmla="*/ 0 w 15811"/>
                    <a:gd name="connsiteY0" fmla="*/ 0 h 15811"/>
                    <a:gd name="connsiteX1" fmla="*/ 15812 w 15811"/>
                    <a:gd name="connsiteY1" fmla="*/ 0 h 15811"/>
                    <a:gd name="connsiteX2" fmla="*/ 15812 w 15811"/>
                    <a:gd name="connsiteY2" fmla="*/ 15811 h 15811"/>
                    <a:gd name="connsiteX3" fmla="*/ 0 w 15811"/>
                    <a:gd name="connsiteY3" fmla="*/ 15811 h 15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811" h="15811">
                      <a:moveTo>
                        <a:pt x="0" y="0"/>
                      </a:moveTo>
                      <a:lnTo>
                        <a:pt x="15812" y="0"/>
                      </a:lnTo>
                      <a:lnTo>
                        <a:pt x="15812" y="15811"/>
                      </a:lnTo>
                      <a:lnTo>
                        <a:pt x="0" y="15811"/>
                      </a:lnTo>
                      <a:close/>
                    </a:path>
                  </a:pathLst>
                </a:custGeom>
                <a:grpFill/>
                <a:ln w="62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82" name="Picture Placeholder 75">
                  <a:extLst>
                    <a:ext uri="{FF2B5EF4-FFF2-40B4-BE49-F238E27FC236}">
                      <a16:creationId xmlns:a16="http://schemas.microsoft.com/office/drawing/2014/main" id="{46D45B8C-DE2A-0042-9500-332EC8E5F46B}"/>
                    </a:ext>
                  </a:extLst>
                </p:cNvPr>
                <p:cNvSpPr/>
                <p:nvPr/>
              </p:nvSpPr>
              <p:spPr>
                <a:xfrm>
                  <a:off x="1928024" y="1015630"/>
                  <a:ext cx="15811" cy="15811"/>
                </a:xfrm>
                <a:custGeom>
                  <a:avLst/>
                  <a:gdLst>
                    <a:gd name="connsiteX0" fmla="*/ 0 w 15811"/>
                    <a:gd name="connsiteY0" fmla="*/ 0 h 15811"/>
                    <a:gd name="connsiteX1" fmla="*/ 15812 w 15811"/>
                    <a:gd name="connsiteY1" fmla="*/ 0 h 15811"/>
                    <a:gd name="connsiteX2" fmla="*/ 15812 w 15811"/>
                    <a:gd name="connsiteY2" fmla="*/ 15811 h 15811"/>
                    <a:gd name="connsiteX3" fmla="*/ 0 w 15811"/>
                    <a:gd name="connsiteY3" fmla="*/ 15811 h 15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811" h="15811">
                      <a:moveTo>
                        <a:pt x="0" y="0"/>
                      </a:moveTo>
                      <a:lnTo>
                        <a:pt x="15812" y="0"/>
                      </a:lnTo>
                      <a:lnTo>
                        <a:pt x="15812" y="15811"/>
                      </a:lnTo>
                      <a:lnTo>
                        <a:pt x="0" y="15811"/>
                      </a:lnTo>
                      <a:close/>
                    </a:path>
                  </a:pathLst>
                </a:custGeom>
                <a:grpFill/>
                <a:ln w="62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83" name="Picture Placeholder 75">
                  <a:extLst>
                    <a:ext uri="{FF2B5EF4-FFF2-40B4-BE49-F238E27FC236}">
                      <a16:creationId xmlns:a16="http://schemas.microsoft.com/office/drawing/2014/main" id="{B2E2734F-823B-D449-AB00-9EF0E93E09C9}"/>
                    </a:ext>
                  </a:extLst>
                </p:cNvPr>
                <p:cNvSpPr/>
                <p:nvPr/>
              </p:nvSpPr>
              <p:spPr>
                <a:xfrm>
                  <a:off x="1959647" y="984007"/>
                  <a:ext cx="15811" cy="15811"/>
                </a:xfrm>
                <a:custGeom>
                  <a:avLst/>
                  <a:gdLst>
                    <a:gd name="connsiteX0" fmla="*/ 0 w 15811"/>
                    <a:gd name="connsiteY0" fmla="*/ 0 h 15811"/>
                    <a:gd name="connsiteX1" fmla="*/ 15812 w 15811"/>
                    <a:gd name="connsiteY1" fmla="*/ 0 h 15811"/>
                    <a:gd name="connsiteX2" fmla="*/ 15812 w 15811"/>
                    <a:gd name="connsiteY2" fmla="*/ 15811 h 15811"/>
                    <a:gd name="connsiteX3" fmla="*/ 0 w 15811"/>
                    <a:gd name="connsiteY3" fmla="*/ 15811 h 15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811" h="15811">
                      <a:moveTo>
                        <a:pt x="0" y="0"/>
                      </a:moveTo>
                      <a:lnTo>
                        <a:pt x="15812" y="0"/>
                      </a:lnTo>
                      <a:lnTo>
                        <a:pt x="15812" y="15811"/>
                      </a:lnTo>
                      <a:lnTo>
                        <a:pt x="0" y="15811"/>
                      </a:lnTo>
                      <a:close/>
                    </a:path>
                  </a:pathLst>
                </a:custGeom>
                <a:grpFill/>
                <a:ln w="62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84" name="Picture Placeholder 75">
                  <a:extLst>
                    <a:ext uri="{FF2B5EF4-FFF2-40B4-BE49-F238E27FC236}">
                      <a16:creationId xmlns:a16="http://schemas.microsoft.com/office/drawing/2014/main" id="{F78DF3FC-44BD-B640-BF31-BAB1AB05DE06}"/>
                    </a:ext>
                  </a:extLst>
                </p:cNvPr>
                <p:cNvSpPr/>
                <p:nvPr/>
              </p:nvSpPr>
              <p:spPr>
                <a:xfrm>
                  <a:off x="1959647" y="1015630"/>
                  <a:ext cx="15811" cy="15811"/>
                </a:xfrm>
                <a:custGeom>
                  <a:avLst/>
                  <a:gdLst>
                    <a:gd name="connsiteX0" fmla="*/ 0 w 15811"/>
                    <a:gd name="connsiteY0" fmla="*/ 0 h 15811"/>
                    <a:gd name="connsiteX1" fmla="*/ 15812 w 15811"/>
                    <a:gd name="connsiteY1" fmla="*/ 0 h 15811"/>
                    <a:gd name="connsiteX2" fmla="*/ 15812 w 15811"/>
                    <a:gd name="connsiteY2" fmla="*/ 15811 h 15811"/>
                    <a:gd name="connsiteX3" fmla="*/ 0 w 15811"/>
                    <a:gd name="connsiteY3" fmla="*/ 15811 h 15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811" h="15811">
                      <a:moveTo>
                        <a:pt x="0" y="0"/>
                      </a:moveTo>
                      <a:lnTo>
                        <a:pt x="15812" y="0"/>
                      </a:lnTo>
                      <a:lnTo>
                        <a:pt x="15812" y="15811"/>
                      </a:lnTo>
                      <a:lnTo>
                        <a:pt x="0" y="15811"/>
                      </a:lnTo>
                      <a:close/>
                    </a:path>
                  </a:pathLst>
                </a:custGeom>
                <a:grpFill/>
                <a:ln w="62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85" name="Picture Placeholder 75">
                  <a:extLst>
                    <a:ext uri="{FF2B5EF4-FFF2-40B4-BE49-F238E27FC236}">
                      <a16:creationId xmlns:a16="http://schemas.microsoft.com/office/drawing/2014/main" id="{62722455-221C-5A4D-A250-B882406CDE9F}"/>
                    </a:ext>
                  </a:extLst>
                </p:cNvPr>
                <p:cNvSpPr/>
                <p:nvPr/>
              </p:nvSpPr>
              <p:spPr>
                <a:xfrm>
                  <a:off x="1991270" y="984007"/>
                  <a:ext cx="15811" cy="15811"/>
                </a:xfrm>
                <a:custGeom>
                  <a:avLst/>
                  <a:gdLst>
                    <a:gd name="connsiteX0" fmla="*/ 0 w 15811"/>
                    <a:gd name="connsiteY0" fmla="*/ 0 h 15811"/>
                    <a:gd name="connsiteX1" fmla="*/ 15812 w 15811"/>
                    <a:gd name="connsiteY1" fmla="*/ 0 h 15811"/>
                    <a:gd name="connsiteX2" fmla="*/ 15812 w 15811"/>
                    <a:gd name="connsiteY2" fmla="*/ 15811 h 15811"/>
                    <a:gd name="connsiteX3" fmla="*/ 0 w 15811"/>
                    <a:gd name="connsiteY3" fmla="*/ 15811 h 15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811" h="15811">
                      <a:moveTo>
                        <a:pt x="0" y="0"/>
                      </a:moveTo>
                      <a:lnTo>
                        <a:pt x="15812" y="0"/>
                      </a:lnTo>
                      <a:lnTo>
                        <a:pt x="15812" y="15811"/>
                      </a:lnTo>
                      <a:lnTo>
                        <a:pt x="0" y="15811"/>
                      </a:lnTo>
                      <a:close/>
                    </a:path>
                  </a:pathLst>
                </a:custGeom>
                <a:grpFill/>
                <a:ln w="62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86" name="Picture Placeholder 75">
                  <a:extLst>
                    <a:ext uri="{FF2B5EF4-FFF2-40B4-BE49-F238E27FC236}">
                      <a16:creationId xmlns:a16="http://schemas.microsoft.com/office/drawing/2014/main" id="{67DAC475-7A38-7449-818C-EDC4672DD8EB}"/>
                    </a:ext>
                  </a:extLst>
                </p:cNvPr>
                <p:cNvSpPr/>
                <p:nvPr/>
              </p:nvSpPr>
              <p:spPr>
                <a:xfrm>
                  <a:off x="1991270" y="1015630"/>
                  <a:ext cx="15811" cy="15811"/>
                </a:xfrm>
                <a:custGeom>
                  <a:avLst/>
                  <a:gdLst>
                    <a:gd name="connsiteX0" fmla="*/ 0 w 15811"/>
                    <a:gd name="connsiteY0" fmla="*/ 0 h 15811"/>
                    <a:gd name="connsiteX1" fmla="*/ 15812 w 15811"/>
                    <a:gd name="connsiteY1" fmla="*/ 0 h 15811"/>
                    <a:gd name="connsiteX2" fmla="*/ 15812 w 15811"/>
                    <a:gd name="connsiteY2" fmla="*/ 15811 h 15811"/>
                    <a:gd name="connsiteX3" fmla="*/ 0 w 15811"/>
                    <a:gd name="connsiteY3" fmla="*/ 15811 h 15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811" h="15811">
                      <a:moveTo>
                        <a:pt x="0" y="0"/>
                      </a:moveTo>
                      <a:lnTo>
                        <a:pt x="15812" y="0"/>
                      </a:lnTo>
                      <a:lnTo>
                        <a:pt x="15812" y="15811"/>
                      </a:lnTo>
                      <a:lnTo>
                        <a:pt x="0" y="15811"/>
                      </a:lnTo>
                      <a:close/>
                    </a:path>
                  </a:pathLst>
                </a:custGeom>
                <a:grpFill/>
                <a:ln w="62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87" name="Picture Placeholder 75">
                  <a:extLst>
                    <a:ext uri="{FF2B5EF4-FFF2-40B4-BE49-F238E27FC236}">
                      <a16:creationId xmlns:a16="http://schemas.microsoft.com/office/drawing/2014/main" id="{612CF45E-415A-894F-899B-3990E731A38D}"/>
                    </a:ext>
                  </a:extLst>
                </p:cNvPr>
                <p:cNvSpPr/>
                <p:nvPr/>
              </p:nvSpPr>
              <p:spPr>
                <a:xfrm>
                  <a:off x="2022893" y="984007"/>
                  <a:ext cx="15811" cy="15811"/>
                </a:xfrm>
                <a:custGeom>
                  <a:avLst/>
                  <a:gdLst>
                    <a:gd name="connsiteX0" fmla="*/ 0 w 15811"/>
                    <a:gd name="connsiteY0" fmla="*/ 0 h 15811"/>
                    <a:gd name="connsiteX1" fmla="*/ 15812 w 15811"/>
                    <a:gd name="connsiteY1" fmla="*/ 0 h 15811"/>
                    <a:gd name="connsiteX2" fmla="*/ 15812 w 15811"/>
                    <a:gd name="connsiteY2" fmla="*/ 15811 h 15811"/>
                    <a:gd name="connsiteX3" fmla="*/ 0 w 15811"/>
                    <a:gd name="connsiteY3" fmla="*/ 15811 h 15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811" h="15811">
                      <a:moveTo>
                        <a:pt x="0" y="0"/>
                      </a:moveTo>
                      <a:lnTo>
                        <a:pt x="15812" y="0"/>
                      </a:lnTo>
                      <a:lnTo>
                        <a:pt x="15812" y="15811"/>
                      </a:lnTo>
                      <a:lnTo>
                        <a:pt x="0" y="15811"/>
                      </a:lnTo>
                      <a:close/>
                    </a:path>
                  </a:pathLst>
                </a:custGeom>
                <a:grpFill/>
                <a:ln w="62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88" name="Picture Placeholder 75">
                  <a:extLst>
                    <a:ext uri="{FF2B5EF4-FFF2-40B4-BE49-F238E27FC236}">
                      <a16:creationId xmlns:a16="http://schemas.microsoft.com/office/drawing/2014/main" id="{A298582C-C08F-D649-BD67-D394A5FB9826}"/>
                    </a:ext>
                  </a:extLst>
                </p:cNvPr>
                <p:cNvSpPr/>
                <p:nvPr/>
              </p:nvSpPr>
              <p:spPr>
                <a:xfrm>
                  <a:off x="2022893" y="1015630"/>
                  <a:ext cx="15811" cy="15811"/>
                </a:xfrm>
                <a:custGeom>
                  <a:avLst/>
                  <a:gdLst>
                    <a:gd name="connsiteX0" fmla="*/ 0 w 15811"/>
                    <a:gd name="connsiteY0" fmla="*/ 0 h 15811"/>
                    <a:gd name="connsiteX1" fmla="*/ 15812 w 15811"/>
                    <a:gd name="connsiteY1" fmla="*/ 0 h 15811"/>
                    <a:gd name="connsiteX2" fmla="*/ 15812 w 15811"/>
                    <a:gd name="connsiteY2" fmla="*/ 15811 h 15811"/>
                    <a:gd name="connsiteX3" fmla="*/ 0 w 15811"/>
                    <a:gd name="connsiteY3" fmla="*/ 15811 h 15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811" h="15811">
                      <a:moveTo>
                        <a:pt x="0" y="0"/>
                      </a:moveTo>
                      <a:lnTo>
                        <a:pt x="15812" y="0"/>
                      </a:lnTo>
                      <a:lnTo>
                        <a:pt x="15812" y="15811"/>
                      </a:lnTo>
                      <a:lnTo>
                        <a:pt x="0" y="15811"/>
                      </a:lnTo>
                      <a:close/>
                    </a:path>
                  </a:pathLst>
                </a:custGeom>
                <a:grpFill/>
                <a:ln w="62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89" name="Picture Placeholder 75">
                  <a:extLst>
                    <a:ext uri="{FF2B5EF4-FFF2-40B4-BE49-F238E27FC236}">
                      <a16:creationId xmlns:a16="http://schemas.microsoft.com/office/drawing/2014/main" id="{872200DD-BBDF-9B48-9019-0ED846F94732}"/>
                    </a:ext>
                  </a:extLst>
                </p:cNvPr>
                <p:cNvSpPr/>
                <p:nvPr/>
              </p:nvSpPr>
              <p:spPr>
                <a:xfrm>
                  <a:off x="2054516" y="984007"/>
                  <a:ext cx="15811" cy="15811"/>
                </a:xfrm>
                <a:custGeom>
                  <a:avLst/>
                  <a:gdLst>
                    <a:gd name="connsiteX0" fmla="*/ 0 w 15811"/>
                    <a:gd name="connsiteY0" fmla="*/ 0 h 15811"/>
                    <a:gd name="connsiteX1" fmla="*/ 15812 w 15811"/>
                    <a:gd name="connsiteY1" fmla="*/ 0 h 15811"/>
                    <a:gd name="connsiteX2" fmla="*/ 15812 w 15811"/>
                    <a:gd name="connsiteY2" fmla="*/ 15811 h 15811"/>
                    <a:gd name="connsiteX3" fmla="*/ 0 w 15811"/>
                    <a:gd name="connsiteY3" fmla="*/ 15811 h 15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811" h="15811">
                      <a:moveTo>
                        <a:pt x="0" y="0"/>
                      </a:moveTo>
                      <a:lnTo>
                        <a:pt x="15812" y="0"/>
                      </a:lnTo>
                      <a:lnTo>
                        <a:pt x="15812" y="15811"/>
                      </a:lnTo>
                      <a:lnTo>
                        <a:pt x="0" y="15811"/>
                      </a:lnTo>
                      <a:close/>
                    </a:path>
                  </a:pathLst>
                </a:custGeom>
                <a:grpFill/>
                <a:ln w="62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90" name="Picture Placeholder 75">
                  <a:extLst>
                    <a:ext uri="{FF2B5EF4-FFF2-40B4-BE49-F238E27FC236}">
                      <a16:creationId xmlns:a16="http://schemas.microsoft.com/office/drawing/2014/main" id="{C5290ABE-021B-FF42-8186-BC059D427BF2}"/>
                    </a:ext>
                  </a:extLst>
                </p:cNvPr>
                <p:cNvSpPr/>
                <p:nvPr/>
              </p:nvSpPr>
              <p:spPr>
                <a:xfrm>
                  <a:off x="2054516" y="1015630"/>
                  <a:ext cx="15811" cy="15811"/>
                </a:xfrm>
                <a:custGeom>
                  <a:avLst/>
                  <a:gdLst>
                    <a:gd name="connsiteX0" fmla="*/ 0 w 15811"/>
                    <a:gd name="connsiteY0" fmla="*/ 0 h 15811"/>
                    <a:gd name="connsiteX1" fmla="*/ 15812 w 15811"/>
                    <a:gd name="connsiteY1" fmla="*/ 0 h 15811"/>
                    <a:gd name="connsiteX2" fmla="*/ 15812 w 15811"/>
                    <a:gd name="connsiteY2" fmla="*/ 15811 h 15811"/>
                    <a:gd name="connsiteX3" fmla="*/ 0 w 15811"/>
                    <a:gd name="connsiteY3" fmla="*/ 15811 h 15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811" h="15811">
                      <a:moveTo>
                        <a:pt x="0" y="0"/>
                      </a:moveTo>
                      <a:lnTo>
                        <a:pt x="15812" y="0"/>
                      </a:lnTo>
                      <a:lnTo>
                        <a:pt x="15812" y="15811"/>
                      </a:lnTo>
                      <a:lnTo>
                        <a:pt x="0" y="15811"/>
                      </a:lnTo>
                      <a:close/>
                    </a:path>
                  </a:pathLst>
                </a:custGeom>
                <a:grpFill/>
                <a:ln w="62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91" name="Picture Placeholder 75">
                  <a:extLst>
                    <a:ext uri="{FF2B5EF4-FFF2-40B4-BE49-F238E27FC236}">
                      <a16:creationId xmlns:a16="http://schemas.microsoft.com/office/drawing/2014/main" id="{648CABC0-6677-FB4F-89C1-151618C10949}"/>
                    </a:ext>
                  </a:extLst>
                </p:cNvPr>
                <p:cNvSpPr/>
                <p:nvPr/>
              </p:nvSpPr>
              <p:spPr>
                <a:xfrm>
                  <a:off x="2086139" y="984007"/>
                  <a:ext cx="15811" cy="15811"/>
                </a:xfrm>
                <a:custGeom>
                  <a:avLst/>
                  <a:gdLst>
                    <a:gd name="connsiteX0" fmla="*/ 0 w 15811"/>
                    <a:gd name="connsiteY0" fmla="*/ 0 h 15811"/>
                    <a:gd name="connsiteX1" fmla="*/ 15812 w 15811"/>
                    <a:gd name="connsiteY1" fmla="*/ 0 h 15811"/>
                    <a:gd name="connsiteX2" fmla="*/ 15812 w 15811"/>
                    <a:gd name="connsiteY2" fmla="*/ 15811 h 15811"/>
                    <a:gd name="connsiteX3" fmla="*/ 0 w 15811"/>
                    <a:gd name="connsiteY3" fmla="*/ 15811 h 15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811" h="15811">
                      <a:moveTo>
                        <a:pt x="0" y="0"/>
                      </a:moveTo>
                      <a:lnTo>
                        <a:pt x="15812" y="0"/>
                      </a:lnTo>
                      <a:lnTo>
                        <a:pt x="15812" y="15811"/>
                      </a:lnTo>
                      <a:lnTo>
                        <a:pt x="0" y="15811"/>
                      </a:lnTo>
                      <a:close/>
                    </a:path>
                  </a:pathLst>
                </a:custGeom>
                <a:grpFill/>
                <a:ln w="62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92" name="Picture Placeholder 75">
                  <a:extLst>
                    <a:ext uri="{FF2B5EF4-FFF2-40B4-BE49-F238E27FC236}">
                      <a16:creationId xmlns:a16="http://schemas.microsoft.com/office/drawing/2014/main" id="{CC0E273F-A9F0-5446-92E0-F005F9CA7829}"/>
                    </a:ext>
                  </a:extLst>
                </p:cNvPr>
                <p:cNvSpPr/>
                <p:nvPr/>
              </p:nvSpPr>
              <p:spPr>
                <a:xfrm>
                  <a:off x="2086139" y="1015630"/>
                  <a:ext cx="15811" cy="15811"/>
                </a:xfrm>
                <a:custGeom>
                  <a:avLst/>
                  <a:gdLst>
                    <a:gd name="connsiteX0" fmla="*/ 0 w 15811"/>
                    <a:gd name="connsiteY0" fmla="*/ 0 h 15811"/>
                    <a:gd name="connsiteX1" fmla="*/ 15812 w 15811"/>
                    <a:gd name="connsiteY1" fmla="*/ 0 h 15811"/>
                    <a:gd name="connsiteX2" fmla="*/ 15812 w 15811"/>
                    <a:gd name="connsiteY2" fmla="*/ 15811 h 15811"/>
                    <a:gd name="connsiteX3" fmla="*/ 0 w 15811"/>
                    <a:gd name="connsiteY3" fmla="*/ 15811 h 15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811" h="15811">
                      <a:moveTo>
                        <a:pt x="0" y="0"/>
                      </a:moveTo>
                      <a:lnTo>
                        <a:pt x="15812" y="0"/>
                      </a:lnTo>
                      <a:lnTo>
                        <a:pt x="15812" y="15811"/>
                      </a:lnTo>
                      <a:lnTo>
                        <a:pt x="0" y="15811"/>
                      </a:lnTo>
                      <a:close/>
                    </a:path>
                  </a:pathLst>
                </a:custGeom>
                <a:grpFill/>
                <a:ln w="62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>
                    <a:latin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152" name="Group 151">
              <a:extLst>
                <a:ext uri="{FF2B5EF4-FFF2-40B4-BE49-F238E27FC236}">
                  <a16:creationId xmlns:a16="http://schemas.microsoft.com/office/drawing/2014/main" id="{449A8874-48DC-5648-8615-55DEC52510A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881325" y="3236795"/>
              <a:ext cx="548640" cy="548640"/>
              <a:chOff x="6480867" y="7009631"/>
              <a:chExt cx="4501800" cy="4503600"/>
            </a:xfrm>
            <a:solidFill>
              <a:schemeClr val="tx1"/>
            </a:solidFill>
          </p:grpSpPr>
          <p:sp>
            <p:nvSpPr>
              <p:cNvPr id="170" name="Freeform: Shape 1">
                <a:extLst>
                  <a:ext uri="{FF2B5EF4-FFF2-40B4-BE49-F238E27FC236}">
                    <a16:creationId xmlns:a16="http://schemas.microsoft.com/office/drawing/2014/main" id="{38A0B1CE-5142-E546-8364-A0831DAE2E7C}"/>
                  </a:ext>
                </a:extLst>
              </p:cNvPr>
              <p:cNvSpPr/>
              <p:nvPr/>
            </p:nvSpPr>
            <p:spPr>
              <a:xfrm>
                <a:off x="6480867" y="7009631"/>
                <a:ext cx="4501800" cy="4503600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12506" h="12511">
                    <a:moveTo>
                      <a:pt x="6251" y="521"/>
                    </a:moveTo>
                    <a:lnTo>
                      <a:pt x="6399" y="525"/>
                    </a:lnTo>
                    <a:lnTo>
                      <a:pt x="6546" y="530"/>
                    </a:lnTo>
                    <a:lnTo>
                      <a:pt x="6694" y="538"/>
                    </a:lnTo>
                    <a:lnTo>
                      <a:pt x="6838" y="550"/>
                    </a:lnTo>
                    <a:lnTo>
                      <a:pt x="6981" y="566"/>
                    </a:lnTo>
                    <a:lnTo>
                      <a:pt x="7125" y="587"/>
                    </a:lnTo>
                    <a:lnTo>
                      <a:pt x="7265" y="612"/>
                    </a:lnTo>
                    <a:lnTo>
                      <a:pt x="7409" y="640"/>
                    </a:lnTo>
                    <a:lnTo>
                      <a:pt x="7548" y="669"/>
                    </a:lnTo>
                    <a:lnTo>
                      <a:pt x="7684" y="702"/>
                    </a:lnTo>
                    <a:lnTo>
                      <a:pt x="7819" y="739"/>
                    </a:lnTo>
                    <a:lnTo>
                      <a:pt x="7954" y="780"/>
                    </a:lnTo>
                    <a:lnTo>
                      <a:pt x="8090" y="825"/>
                    </a:lnTo>
                    <a:lnTo>
                      <a:pt x="8221" y="870"/>
                    </a:lnTo>
                    <a:lnTo>
                      <a:pt x="8352" y="919"/>
                    </a:lnTo>
                    <a:lnTo>
                      <a:pt x="8484" y="973"/>
                    </a:lnTo>
                    <a:lnTo>
                      <a:pt x="8611" y="1030"/>
                    </a:lnTo>
                    <a:lnTo>
                      <a:pt x="8734" y="1088"/>
                    </a:lnTo>
                    <a:lnTo>
                      <a:pt x="8861" y="1149"/>
                    </a:lnTo>
                    <a:lnTo>
                      <a:pt x="8985" y="1215"/>
                    </a:lnTo>
                    <a:lnTo>
                      <a:pt x="9104" y="1285"/>
                    </a:lnTo>
                    <a:lnTo>
                      <a:pt x="9222" y="1354"/>
                    </a:lnTo>
                    <a:lnTo>
                      <a:pt x="9341" y="1428"/>
                    </a:lnTo>
                    <a:lnTo>
                      <a:pt x="9456" y="1502"/>
                    </a:lnTo>
                    <a:lnTo>
                      <a:pt x="9571" y="1581"/>
                    </a:lnTo>
                    <a:lnTo>
                      <a:pt x="9682" y="1663"/>
                    </a:lnTo>
                    <a:lnTo>
                      <a:pt x="9789" y="1749"/>
                    </a:lnTo>
                    <a:lnTo>
                      <a:pt x="9896" y="1835"/>
                    </a:lnTo>
                    <a:lnTo>
                      <a:pt x="10002" y="1921"/>
                    </a:lnTo>
                    <a:lnTo>
                      <a:pt x="10105" y="2016"/>
                    </a:lnTo>
                    <a:lnTo>
                      <a:pt x="10207" y="2106"/>
                    </a:lnTo>
                    <a:lnTo>
                      <a:pt x="10306" y="2205"/>
                    </a:lnTo>
                    <a:lnTo>
                      <a:pt x="10400" y="2303"/>
                    </a:lnTo>
                    <a:lnTo>
                      <a:pt x="10495" y="2401"/>
                    </a:lnTo>
                    <a:lnTo>
                      <a:pt x="10585" y="2504"/>
                    </a:lnTo>
                    <a:lnTo>
                      <a:pt x="10675" y="2611"/>
                    </a:lnTo>
                    <a:lnTo>
                      <a:pt x="10762" y="2717"/>
                    </a:lnTo>
                    <a:lnTo>
                      <a:pt x="10844" y="2828"/>
                    </a:lnTo>
                    <a:lnTo>
                      <a:pt x="10926" y="2939"/>
                    </a:lnTo>
                    <a:lnTo>
                      <a:pt x="11004" y="3054"/>
                    </a:lnTo>
                    <a:lnTo>
                      <a:pt x="11082" y="3169"/>
                    </a:lnTo>
                    <a:lnTo>
                      <a:pt x="11156" y="3284"/>
                    </a:lnTo>
                    <a:lnTo>
                      <a:pt x="11225" y="3403"/>
                    </a:lnTo>
                    <a:lnTo>
                      <a:pt x="11291" y="3526"/>
                    </a:lnTo>
                    <a:lnTo>
                      <a:pt x="11357" y="3649"/>
                    </a:lnTo>
                    <a:lnTo>
                      <a:pt x="11419" y="3773"/>
                    </a:lnTo>
                    <a:lnTo>
                      <a:pt x="11480" y="3900"/>
                    </a:lnTo>
                    <a:lnTo>
                      <a:pt x="11533" y="4027"/>
                    </a:lnTo>
                    <a:lnTo>
                      <a:pt x="11587" y="4154"/>
                    </a:lnTo>
                    <a:lnTo>
                      <a:pt x="11636" y="4285"/>
                    </a:lnTo>
                    <a:lnTo>
                      <a:pt x="11685" y="4417"/>
                    </a:lnTo>
                    <a:lnTo>
                      <a:pt x="11726" y="4553"/>
                    </a:lnTo>
                    <a:lnTo>
                      <a:pt x="11767" y="4688"/>
                    </a:lnTo>
                    <a:lnTo>
                      <a:pt x="11804" y="4823"/>
                    </a:lnTo>
                    <a:lnTo>
                      <a:pt x="11837" y="4963"/>
                    </a:lnTo>
                    <a:lnTo>
                      <a:pt x="11870" y="5103"/>
                    </a:lnTo>
                    <a:lnTo>
                      <a:pt x="11895" y="5242"/>
                    </a:lnTo>
                    <a:lnTo>
                      <a:pt x="11919" y="5386"/>
                    </a:lnTo>
                    <a:lnTo>
                      <a:pt x="11940" y="5525"/>
                    </a:lnTo>
                    <a:lnTo>
                      <a:pt x="11956" y="5669"/>
                    </a:lnTo>
                    <a:lnTo>
                      <a:pt x="11968" y="5817"/>
                    </a:lnTo>
                    <a:lnTo>
                      <a:pt x="11976" y="5961"/>
                    </a:lnTo>
                    <a:lnTo>
                      <a:pt x="11985" y="6108"/>
                    </a:lnTo>
                    <a:lnTo>
                      <a:pt x="11985" y="6256"/>
                    </a:lnTo>
                    <a:lnTo>
                      <a:pt x="11985" y="6403"/>
                    </a:lnTo>
                    <a:lnTo>
                      <a:pt x="11976" y="6550"/>
                    </a:lnTo>
                    <a:lnTo>
                      <a:pt x="11968" y="6694"/>
                    </a:lnTo>
                    <a:lnTo>
                      <a:pt x="11956" y="6842"/>
                    </a:lnTo>
                    <a:lnTo>
                      <a:pt x="11940" y="6986"/>
                    </a:lnTo>
                    <a:lnTo>
                      <a:pt x="11919" y="7125"/>
                    </a:lnTo>
                    <a:lnTo>
                      <a:pt x="11895" y="7269"/>
                    </a:lnTo>
                    <a:lnTo>
                      <a:pt x="11870" y="7408"/>
                    </a:lnTo>
                    <a:lnTo>
                      <a:pt x="11837" y="7548"/>
                    </a:lnTo>
                    <a:lnTo>
                      <a:pt x="11804" y="7688"/>
                    </a:lnTo>
                    <a:lnTo>
                      <a:pt x="11767" y="7823"/>
                    </a:lnTo>
                    <a:lnTo>
                      <a:pt x="11726" y="7958"/>
                    </a:lnTo>
                    <a:lnTo>
                      <a:pt x="11685" y="8094"/>
                    </a:lnTo>
                    <a:lnTo>
                      <a:pt x="11636" y="8226"/>
                    </a:lnTo>
                    <a:lnTo>
                      <a:pt x="11587" y="8357"/>
                    </a:lnTo>
                    <a:lnTo>
                      <a:pt x="11533" y="8484"/>
                    </a:lnTo>
                    <a:lnTo>
                      <a:pt x="11480" y="8611"/>
                    </a:lnTo>
                    <a:lnTo>
                      <a:pt x="11419" y="8738"/>
                    </a:lnTo>
                    <a:lnTo>
                      <a:pt x="11357" y="8862"/>
                    </a:lnTo>
                    <a:lnTo>
                      <a:pt x="11291" y="8985"/>
                    </a:lnTo>
                    <a:lnTo>
                      <a:pt x="11225" y="9108"/>
                    </a:lnTo>
                    <a:lnTo>
                      <a:pt x="11156" y="9227"/>
                    </a:lnTo>
                    <a:lnTo>
                      <a:pt x="11082" y="9342"/>
                    </a:lnTo>
                    <a:lnTo>
                      <a:pt x="11004" y="9457"/>
                    </a:lnTo>
                    <a:lnTo>
                      <a:pt x="10926" y="9572"/>
                    </a:lnTo>
                    <a:lnTo>
                      <a:pt x="10844" y="9683"/>
                    </a:lnTo>
                    <a:lnTo>
                      <a:pt x="10762" y="9794"/>
                    </a:lnTo>
                    <a:lnTo>
                      <a:pt x="10675" y="9900"/>
                    </a:lnTo>
                    <a:lnTo>
                      <a:pt x="10585" y="10007"/>
                    </a:lnTo>
                    <a:lnTo>
                      <a:pt x="10495" y="10110"/>
                    </a:lnTo>
                    <a:lnTo>
                      <a:pt x="10400" y="10208"/>
                    </a:lnTo>
                    <a:lnTo>
                      <a:pt x="10306" y="10306"/>
                    </a:lnTo>
                    <a:lnTo>
                      <a:pt x="10207" y="10405"/>
                    </a:lnTo>
                    <a:lnTo>
                      <a:pt x="10105" y="10495"/>
                    </a:lnTo>
                    <a:lnTo>
                      <a:pt x="10002" y="10590"/>
                    </a:lnTo>
                    <a:lnTo>
                      <a:pt x="9896" y="10676"/>
                    </a:lnTo>
                    <a:lnTo>
                      <a:pt x="9789" y="10762"/>
                    </a:lnTo>
                    <a:lnTo>
                      <a:pt x="9682" y="10848"/>
                    </a:lnTo>
                    <a:lnTo>
                      <a:pt x="9571" y="10930"/>
                    </a:lnTo>
                    <a:lnTo>
                      <a:pt x="9456" y="11009"/>
                    </a:lnTo>
                    <a:lnTo>
                      <a:pt x="9341" y="11083"/>
                    </a:lnTo>
                    <a:lnTo>
                      <a:pt x="9222" y="11157"/>
                    </a:lnTo>
                    <a:lnTo>
                      <a:pt x="9104" y="11226"/>
                    </a:lnTo>
                    <a:lnTo>
                      <a:pt x="8985" y="11296"/>
                    </a:lnTo>
                    <a:lnTo>
                      <a:pt x="8861" y="11362"/>
                    </a:lnTo>
                    <a:lnTo>
                      <a:pt x="8734" y="11423"/>
                    </a:lnTo>
                    <a:lnTo>
                      <a:pt x="8611" y="11481"/>
                    </a:lnTo>
                    <a:lnTo>
                      <a:pt x="8484" y="11538"/>
                    </a:lnTo>
                    <a:lnTo>
                      <a:pt x="8352" y="11592"/>
                    </a:lnTo>
                    <a:lnTo>
                      <a:pt x="8221" y="11641"/>
                    </a:lnTo>
                    <a:lnTo>
                      <a:pt x="8090" y="11686"/>
                    </a:lnTo>
                    <a:lnTo>
                      <a:pt x="7954" y="11731"/>
                    </a:lnTo>
                    <a:lnTo>
                      <a:pt x="7819" y="11772"/>
                    </a:lnTo>
                    <a:lnTo>
                      <a:pt x="7684" y="11809"/>
                    </a:lnTo>
                    <a:lnTo>
                      <a:pt x="7548" y="11842"/>
                    </a:lnTo>
                    <a:lnTo>
                      <a:pt x="7409" y="11871"/>
                    </a:lnTo>
                    <a:lnTo>
                      <a:pt x="7265" y="11899"/>
                    </a:lnTo>
                    <a:lnTo>
                      <a:pt x="7125" y="11924"/>
                    </a:lnTo>
                    <a:lnTo>
                      <a:pt x="6981" y="11945"/>
                    </a:lnTo>
                    <a:lnTo>
                      <a:pt x="6838" y="11961"/>
                    </a:lnTo>
                    <a:lnTo>
                      <a:pt x="6694" y="11973"/>
                    </a:lnTo>
                    <a:lnTo>
                      <a:pt x="6546" y="11981"/>
                    </a:lnTo>
                    <a:lnTo>
                      <a:pt x="6399" y="11986"/>
                    </a:lnTo>
                    <a:lnTo>
                      <a:pt x="6251" y="11990"/>
                    </a:lnTo>
                    <a:lnTo>
                      <a:pt x="6103" y="11986"/>
                    </a:lnTo>
                    <a:lnTo>
                      <a:pt x="5960" y="11981"/>
                    </a:lnTo>
                    <a:lnTo>
                      <a:pt x="5812" y="11973"/>
                    </a:lnTo>
                    <a:lnTo>
                      <a:pt x="5668" y="11961"/>
                    </a:lnTo>
                    <a:lnTo>
                      <a:pt x="5524" y="11945"/>
                    </a:lnTo>
                    <a:lnTo>
                      <a:pt x="5381" y="11924"/>
                    </a:lnTo>
                    <a:lnTo>
                      <a:pt x="5241" y="11899"/>
                    </a:lnTo>
                    <a:lnTo>
                      <a:pt x="5098" y="11871"/>
                    </a:lnTo>
                    <a:lnTo>
                      <a:pt x="4958" y="11842"/>
                    </a:lnTo>
                    <a:lnTo>
                      <a:pt x="4823" y="11809"/>
                    </a:lnTo>
                    <a:lnTo>
                      <a:pt x="4687" y="11772"/>
                    </a:lnTo>
                    <a:lnTo>
                      <a:pt x="4552" y="11731"/>
                    </a:lnTo>
                    <a:lnTo>
                      <a:pt x="4416" y="11686"/>
                    </a:lnTo>
                    <a:lnTo>
                      <a:pt x="4285" y="11641"/>
                    </a:lnTo>
                    <a:lnTo>
                      <a:pt x="4154" y="11592"/>
                    </a:lnTo>
                    <a:lnTo>
                      <a:pt x="4022" y="11538"/>
                    </a:lnTo>
                    <a:lnTo>
                      <a:pt x="3895" y="11481"/>
                    </a:lnTo>
                    <a:lnTo>
                      <a:pt x="3768" y="11423"/>
                    </a:lnTo>
                    <a:lnTo>
                      <a:pt x="3645" y="11362"/>
                    </a:lnTo>
                    <a:lnTo>
                      <a:pt x="3521" y="11296"/>
                    </a:lnTo>
                    <a:lnTo>
                      <a:pt x="3403" y="11226"/>
                    </a:lnTo>
                    <a:lnTo>
                      <a:pt x="3284" y="11157"/>
                    </a:lnTo>
                    <a:lnTo>
                      <a:pt x="3164" y="11083"/>
                    </a:lnTo>
                    <a:lnTo>
                      <a:pt x="3050" y="11009"/>
                    </a:lnTo>
                    <a:lnTo>
                      <a:pt x="2935" y="10930"/>
                    </a:lnTo>
                    <a:lnTo>
                      <a:pt x="2824" y="10848"/>
                    </a:lnTo>
                    <a:lnTo>
                      <a:pt x="2717" y="10762"/>
                    </a:lnTo>
                    <a:lnTo>
                      <a:pt x="2610" y="10676"/>
                    </a:lnTo>
                    <a:lnTo>
                      <a:pt x="2504" y="10590"/>
                    </a:lnTo>
                    <a:lnTo>
                      <a:pt x="2401" y="10495"/>
                    </a:lnTo>
                    <a:lnTo>
                      <a:pt x="2299" y="10405"/>
                    </a:lnTo>
                    <a:lnTo>
                      <a:pt x="2200" y="10306"/>
                    </a:lnTo>
                    <a:lnTo>
                      <a:pt x="2105" y="10208"/>
                    </a:lnTo>
                    <a:lnTo>
                      <a:pt x="2011" y="10110"/>
                    </a:lnTo>
                    <a:lnTo>
                      <a:pt x="1921" y="10007"/>
                    </a:lnTo>
                    <a:lnTo>
                      <a:pt x="1830" y="9900"/>
                    </a:lnTo>
                    <a:lnTo>
                      <a:pt x="1744" y="9794"/>
                    </a:lnTo>
                    <a:lnTo>
                      <a:pt x="1662" y="9683"/>
                    </a:lnTo>
                    <a:lnTo>
                      <a:pt x="1580" y="9572"/>
                    </a:lnTo>
                    <a:lnTo>
                      <a:pt x="1502" y="9457"/>
                    </a:lnTo>
                    <a:lnTo>
                      <a:pt x="1424" y="9342"/>
                    </a:lnTo>
                    <a:lnTo>
                      <a:pt x="1350" y="9227"/>
                    </a:lnTo>
                    <a:lnTo>
                      <a:pt x="1280" y="9108"/>
                    </a:lnTo>
                    <a:lnTo>
                      <a:pt x="1215" y="8985"/>
                    </a:lnTo>
                    <a:lnTo>
                      <a:pt x="1149" y="8862"/>
                    </a:lnTo>
                    <a:lnTo>
                      <a:pt x="1088" y="8738"/>
                    </a:lnTo>
                    <a:lnTo>
                      <a:pt x="1026" y="8611"/>
                    </a:lnTo>
                    <a:lnTo>
                      <a:pt x="973" y="8484"/>
                    </a:lnTo>
                    <a:lnTo>
                      <a:pt x="919" y="8357"/>
                    </a:lnTo>
                    <a:lnTo>
                      <a:pt x="870" y="8226"/>
                    </a:lnTo>
                    <a:lnTo>
                      <a:pt x="821" y="8094"/>
                    </a:lnTo>
                    <a:lnTo>
                      <a:pt x="780" y="7958"/>
                    </a:lnTo>
                    <a:lnTo>
                      <a:pt x="739" y="7823"/>
                    </a:lnTo>
                    <a:lnTo>
                      <a:pt x="702" y="7688"/>
                    </a:lnTo>
                    <a:lnTo>
                      <a:pt x="669" y="7548"/>
                    </a:lnTo>
                    <a:lnTo>
                      <a:pt x="636" y="7408"/>
                    </a:lnTo>
                    <a:lnTo>
                      <a:pt x="612" y="7269"/>
                    </a:lnTo>
                    <a:lnTo>
                      <a:pt x="587" y="7125"/>
                    </a:lnTo>
                    <a:lnTo>
                      <a:pt x="567" y="6986"/>
                    </a:lnTo>
                    <a:lnTo>
                      <a:pt x="550" y="6842"/>
                    </a:lnTo>
                    <a:lnTo>
                      <a:pt x="538" y="6694"/>
                    </a:lnTo>
                    <a:lnTo>
                      <a:pt x="529" y="6550"/>
                    </a:lnTo>
                    <a:lnTo>
                      <a:pt x="521" y="6403"/>
                    </a:lnTo>
                    <a:lnTo>
                      <a:pt x="521" y="6256"/>
                    </a:lnTo>
                    <a:lnTo>
                      <a:pt x="521" y="6108"/>
                    </a:lnTo>
                    <a:lnTo>
                      <a:pt x="529" y="5961"/>
                    </a:lnTo>
                    <a:lnTo>
                      <a:pt x="538" y="5817"/>
                    </a:lnTo>
                    <a:lnTo>
                      <a:pt x="550" y="5669"/>
                    </a:lnTo>
                    <a:lnTo>
                      <a:pt x="567" y="5525"/>
                    </a:lnTo>
                    <a:lnTo>
                      <a:pt x="587" y="5386"/>
                    </a:lnTo>
                    <a:lnTo>
                      <a:pt x="612" y="5242"/>
                    </a:lnTo>
                    <a:lnTo>
                      <a:pt x="636" y="5103"/>
                    </a:lnTo>
                    <a:lnTo>
                      <a:pt x="669" y="4963"/>
                    </a:lnTo>
                    <a:lnTo>
                      <a:pt x="702" y="4823"/>
                    </a:lnTo>
                    <a:lnTo>
                      <a:pt x="739" y="4688"/>
                    </a:lnTo>
                    <a:lnTo>
                      <a:pt x="780" y="4553"/>
                    </a:lnTo>
                    <a:lnTo>
                      <a:pt x="821" y="4417"/>
                    </a:lnTo>
                    <a:lnTo>
                      <a:pt x="870" y="4285"/>
                    </a:lnTo>
                    <a:lnTo>
                      <a:pt x="919" y="4154"/>
                    </a:lnTo>
                    <a:lnTo>
                      <a:pt x="973" y="4027"/>
                    </a:lnTo>
                    <a:lnTo>
                      <a:pt x="1026" y="3900"/>
                    </a:lnTo>
                    <a:lnTo>
                      <a:pt x="1088" y="3773"/>
                    </a:lnTo>
                    <a:lnTo>
                      <a:pt x="1149" y="3649"/>
                    </a:lnTo>
                    <a:lnTo>
                      <a:pt x="1215" y="3526"/>
                    </a:lnTo>
                    <a:lnTo>
                      <a:pt x="1280" y="3403"/>
                    </a:lnTo>
                    <a:lnTo>
                      <a:pt x="1350" y="3284"/>
                    </a:lnTo>
                    <a:lnTo>
                      <a:pt x="1424" y="3169"/>
                    </a:lnTo>
                    <a:lnTo>
                      <a:pt x="1502" y="3054"/>
                    </a:lnTo>
                    <a:lnTo>
                      <a:pt x="1580" y="2939"/>
                    </a:lnTo>
                    <a:lnTo>
                      <a:pt x="1662" y="2828"/>
                    </a:lnTo>
                    <a:lnTo>
                      <a:pt x="1744" y="2717"/>
                    </a:lnTo>
                    <a:lnTo>
                      <a:pt x="1830" y="2611"/>
                    </a:lnTo>
                    <a:lnTo>
                      <a:pt x="1921" y="2504"/>
                    </a:lnTo>
                    <a:lnTo>
                      <a:pt x="2011" y="2401"/>
                    </a:lnTo>
                    <a:lnTo>
                      <a:pt x="2105" y="2303"/>
                    </a:lnTo>
                    <a:lnTo>
                      <a:pt x="2200" y="2205"/>
                    </a:lnTo>
                    <a:lnTo>
                      <a:pt x="2299" y="2106"/>
                    </a:lnTo>
                    <a:lnTo>
                      <a:pt x="2401" y="2016"/>
                    </a:lnTo>
                    <a:lnTo>
                      <a:pt x="2504" y="1921"/>
                    </a:lnTo>
                    <a:lnTo>
                      <a:pt x="2610" y="1835"/>
                    </a:lnTo>
                    <a:lnTo>
                      <a:pt x="2717" y="1749"/>
                    </a:lnTo>
                    <a:lnTo>
                      <a:pt x="2824" y="1663"/>
                    </a:lnTo>
                    <a:lnTo>
                      <a:pt x="2935" y="1581"/>
                    </a:lnTo>
                    <a:lnTo>
                      <a:pt x="3050" y="1502"/>
                    </a:lnTo>
                    <a:lnTo>
                      <a:pt x="3164" y="1428"/>
                    </a:lnTo>
                    <a:lnTo>
                      <a:pt x="3284" y="1354"/>
                    </a:lnTo>
                    <a:lnTo>
                      <a:pt x="3403" y="1285"/>
                    </a:lnTo>
                    <a:lnTo>
                      <a:pt x="3521" y="1215"/>
                    </a:lnTo>
                    <a:lnTo>
                      <a:pt x="3645" y="1149"/>
                    </a:lnTo>
                    <a:lnTo>
                      <a:pt x="3768" y="1088"/>
                    </a:lnTo>
                    <a:lnTo>
                      <a:pt x="3895" y="1030"/>
                    </a:lnTo>
                    <a:lnTo>
                      <a:pt x="4022" y="973"/>
                    </a:lnTo>
                    <a:lnTo>
                      <a:pt x="4154" y="919"/>
                    </a:lnTo>
                    <a:lnTo>
                      <a:pt x="4285" y="870"/>
                    </a:lnTo>
                    <a:lnTo>
                      <a:pt x="4416" y="825"/>
                    </a:lnTo>
                    <a:lnTo>
                      <a:pt x="4552" y="780"/>
                    </a:lnTo>
                    <a:lnTo>
                      <a:pt x="4687" y="739"/>
                    </a:lnTo>
                    <a:lnTo>
                      <a:pt x="4823" y="702"/>
                    </a:lnTo>
                    <a:lnTo>
                      <a:pt x="4958" y="669"/>
                    </a:lnTo>
                    <a:lnTo>
                      <a:pt x="5098" y="640"/>
                    </a:lnTo>
                    <a:lnTo>
                      <a:pt x="5241" y="612"/>
                    </a:lnTo>
                    <a:lnTo>
                      <a:pt x="5381" y="587"/>
                    </a:lnTo>
                    <a:lnTo>
                      <a:pt x="5524" y="566"/>
                    </a:lnTo>
                    <a:lnTo>
                      <a:pt x="5668" y="550"/>
                    </a:lnTo>
                    <a:lnTo>
                      <a:pt x="5812" y="538"/>
                    </a:lnTo>
                    <a:lnTo>
                      <a:pt x="5960" y="530"/>
                    </a:lnTo>
                    <a:lnTo>
                      <a:pt x="6103" y="525"/>
                    </a:lnTo>
                    <a:close/>
                    <a:moveTo>
                      <a:pt x="6251" y="0"/>
                    </a:moveTo>
                    <a:lnTo>
                      <a:pt x="6091" y="4"/>
                    </a:lnTo>
                    <a:lnTo>
                      <a:pt x="5931" y="8"/>
                    </a:lnTo>
                    <a:lnTo>
                      <a:pt x="5771" y="20"/>
                    </a:lnTo>
                    <a:lnTo>
                      <a:pt x="5615" y="33"/>
                    </a:lnTo>
                    <a:lnTo>
                      <a:pt x="5455" y="54"/>
                    </a:lnTo>
                    <a:lnTo>
                      <a:pt x="5299" y="74"/>
                    </a:lnTo>
                    <a:lnTo>
                      <a:pt x="5147" y="99"/>
                    </a:lnTo>
                    <a:lnTo>
                      <a:pt x="4991" y="127"/>
                    </a:lnTo>
                    <a:lnTo>
                      <a:pt x="4839" y="160"/>
                    </a:lnTo>
                    <a:lnTo>
                      <a:pt x="4691" y="197"/>
                    </a:lnTo>
                    <a:lnTo>
                      <a:pt x="4539" y="238"/>
                    </a:lnTo>
                    <a:lnTo>
                      <a:pt x="4391" y="283"/>
                    </a:lnTo>
                    <a:lnTo>
                      <a:pt x="4248" y="329"/>
                    </a:lnTo>
                    <a:lnTo>
                      <a:pt x="4104" y="382"/>
                    </a:lnTo>
                    <a:lnTo>
                      <a:pt x="3961" y="435"/>
                    </a:lnTo>
                    <a:lnTo>
                      <a:pt x="3817" y="493"/>
                    </a:lnTo>
                    <a:lnTo>
                      <a:pt x="3678" y="554"/>
                    </a:lnTo>
                    <a:lnTo>
                      <a:pt x="3542" y="620"/>
                    </a:lnTo>
                    <a:lnTo>
                      <a:pt x="3406" y="685"/>
                    </a:lnTo>
                    <a:lnTo>
                      <a:pt x="3271" y="755"/>
                    </a:lnTo>
                    <a:lnTo>
                      <a:pt x="3140" y="829"/>
                    </a:lnTo>
                    <a:lnTo>
                      <a:pt x="3009" y="907"/>
                    </a:lnTo>
                    <a:lnTo>
                      <a:pt x="2881" y="985"/>
                    </a:lnTo>
                    <a:lnTo>
                      <a:pt x="2758" y="1067"/>
                    </a:lnTo>
                    <a:lnTo>
                      <a:pt x="2631" y="1153"/>
                    </a:lnTo>
                    <a:lnTo>
                      <a:pt x="2512" y="1244"/>
                    </a:lnTo>
                    <a:lnTo>
                      <a:pt x="2393" y="1334"/>
                    </a:lnTo>
                    <a:lnTo>
                      <a:pt x="2274" y="1428"/>
                    </a:lnTo>
                    <a:lnTo>
                      <a:pt x="2159" y="1527"/>
                    </a:lnTo>
                    <a:lnTo>
                      <a:pt x="2048" y="1626"/>
                    </a:lnTo>
                    <a:lnTo>
                      <a:pt x="1937" y="1728"/>
                    </a:lnTo>
                    <a:lnTo>
                      <a:pt x="1830" y="1835"/>
                    </a:lnTo>
                    <a:lnTo>
                      <a:pt x="1724" y="1942"/>
                    </a:lnTo>
                    <a:lnTo>
                      <a:pt x="1625" y="2048"/>
                    </a:lnTo>
                    <a:lnTo>
                      <a:pt x="1523" y="2163"/>
                    </a:lnTo>
                    <a:lnTo>
                      <a:pt x="1428" y="2278"/>
                    </a:lnTo>
                    <a:lnTo>
                      <a:pt x="1334" y="2393"/>
                    </a:lnTo>
                    <a:lnTo>
                      <a:pt x="1239" y="2512"/>
                    </a:lnTo>
                    <a:lnTo>
                      <a:pt x="1153" y="2635"/>
                    </a:lnTo>
                    <a:lnTo>
                      <a:pt x="1067" y="2759"/>
                    </a:lnTo>
                    <a:lnTo>
                      <a:pt x="985" y="2886"/>
                    </a:lnTo>
                    <a:lnTo>
                      <a:pt x="903" y="3013"/>
                    </a:lnTo>
                    <a:lnTo>
                      <a:pt x="829" y="3145"/>
                    </a:lnTo>
                    <a:lnTo>
                      <a:pt x="755" y="3276"/>
                    </a:lnTo>
                    <a:lnTo>
                      <a:pt x="681" y="3407"/>
                    </a:lnTo>
                    <a:lnTo>
                      <a:pt x="615" y="3543"/>
                    </a:lnTo>
                    <a:lnTo>
                      <a:pt x="550" y="3682"/>
                    </a:lnTo>
                    <a:lnTo>
                      <a:pt x="488" y="3822"/>
                    </a:lnTo>
                    <a:lnTo>
                      <a:pt x="431" y="3961"/>
                    </a:lnTo>
                    <a:lnTo>
                      <a:pt x="378" y="4105"/>
                    </a:lnTo>
                    <a:lnTo>
                      <a:pt x="328" y="4249"/>
                    </a:lnTo>
                    <a:lnTo>
                      <a:pt x="279" y="4397"/>
                    </a:lnTo>
                    <a:lnTo>
                      <a:pt x="238" y="4544"/>
                    </a:lnTo>
                    <a:lnTo>
                      <a:pt x="197" y="4692"/>
                    </a:lnTo>
                    <a:lnTo>
                      <a:pt x="160" y="4844"/>
                    </a:lnTo>
                    <a:lnTo>
                      <a:pt x="127" y="4996"/>
                    </a:lnTo>
                    <a:lnTo>
                      <a:pt x="99" y="5148"/>
                    </a:lnTo>
                    <a:lnTo>
                      <a:pt x="70" y="5304"/>
                    </a:lnTo>
                    <a:lnTo>
                      <a:pt x="49" y="5459"/>
                    </a:lnTo>
                    <a:lnTo>
                      <a:pt x="33" y="5616"/>
                    </a:lnTo>
                    <a:lnTo>
                      <a:pt x="17" y="5776"/>
                    </a:lnTo>
                    <a:lnTo>
                      <a:pt x="8" y="5936"/>
                    </a:lnTo>
                    <a:lnTo>
                      <a:pt x="0" y="6096"/>
                    </a:lnTo>
                    <a:lnTo>
                      <a:pt x="0" y="6256"/>
                    </a:lnTo>
                    <a:lnTo>
                      <a:pt x="0" y="6415"/>
                    </a:lnTo>
                    <a:lnTo>
                      <a:pt x="8" y="6575"/>
                    </a:lnTo>
                    <a:lnTo>
                      <a:pt x="17" y="6735"/>
                    </a:lnTo>
                    <a:lnTo>
                      <a:pt x="33" y="6895"/>
                    </a:lnTo>
                    <a:lnTo>
                      <a:pt x="49" y="7052"/>
                    </a:lnTo>
                    <a:lnTo>
                      <a:pt x="70" y="7207"/>
                    </a:lnTo>
                    <a:lnTo>
                      <a:pt x="99" y="7363"/>
                    </a:lnTo>
                    <a:lnTo>
                      <a:pt x="127" y="7515"/>
                    </a:lnTo>
                    <a:lnTo>
                      <a:pt x="160" y="7667"/>
                    </a:lnTo>
                    <a:lnTo>
                      <a:pt x="197" y="7819"/>
                    </a:lnTo>
                    <a:lnTo>
                      <a:pt x="238" y="7967"/>
                    </a:lnTo>
                    <a:lnTo>
                      <a:pt x="279" y="8114"/>
                    </a:lnTo>
                    <a:lnTo>
                      <a:pt x="328" y="8262"/>
                    </a:lnTo>
                    <a:lnTo>
                      <a:pt x="378" y="8406"/>
                    </a:lnTo>
                    <a:lnTo>
                      <a:pt x="431" y="8550"/>
                    </a:lnTo>
                    <a:lnTo>
                      <a:pt x="488" y="8689"/>
                    </a:lnTo>
                    <a:lnTo>
                      <a:pt x="550" y="8829"/>
                    </a:lnTo>
                    <a:lnTo>
                      <a:pt x="615" y="8968"/>
                    </a:lnTo>
                    <a:lnTo>
                      <a:pt x="681" y="9104"/>
                    </a:lnTo>
                    <a:lnTo>
                      <a:pt x="755" y="9235"/>
                    </a:lnTo>
                    <a:lnTo>
                      <a:pt x="829" y="9366"/>
                    </a:lnTo>
                    <a:lnTo>
                      <a:pt x="903" y="9498"/>
                    </a:lnTo>
                    <a:lnTo>
                      <a:pt x="985" y="9625"/>
                    </a:lnTo>
                    <a:lnTo>
                      <a:pt x="1067" y="9752"/>
                    </a:lnTo>
                    <a:lnTo>
                      <a:pt x="1153" y="9876"/>
                    </a:lnTo>
                    <a:lnTo>
                      <a:pt x="1239" y="9999"/>
                    </a:lnTo>
                    <a:lnTo>
                      <a:pt x="1334" y="10118"/>
                    </a:lnTo>
                    <a:lnTo>
                      <a:pt x="1428" y="10233"/>
                    </a:lnTo>
                    <a:lnTo>
                      <a:pt x="1523" y="10348"/>
                    </a:lnTo>
                    <a:lnTo>
                      <a:pt x="1625" y="10463"/>
                    </a:lnTo>
                    <a:lnTo>
                      <a:pt x="1724" y="10569"/>
                    </a:lnTo>
                    <a:lnTo>
                      <a:pt x="1830" y="10676"/>
                    </a:lnTo>
                    <a:lnTo>
                      <a:pt x="1937" y="10783"/>
                    </a:lnTo>
                    <a:lnTo>
                      <a:pt x="2048" y="10885"/>
                    </a:lnTo>
                    <a:lnTo>
                      <a:pt x="2159" y="10984"/>
                    </a:lnTo>
                    <a:lnTo>
                      <a:pt x="2274" y="11083"/>
                    </a:lnTo>
                    <a:lnTo>
                      <a:pt x="2393" y="11177"/>
                    </a:lnTo>
                    <a:lnTo>
                      <a:pt x="2512" y="11267"/>
                    </a:lnTo>
                    <a:lnTo>
                      <a:pt x="2631" y="11358"/>
                    </a:lnTo>
                    <a:lnTo>
                      <a:pt x="2758" y="11444"/>
                    </a:lnTo>
                    <a:lnTo>
                      <a:pt x="2881" y="11526"/>
                    </a:lnTo>
                    <a:lnTo>
                      <a:pt x="3009" y="11604"/>
                    </a:lnTo>
                    <a:lnTo>
                      <a:pt x="3140" y="11682"/>
                    </a:lnTo>
                    <a:lnTo>
                      <a:pt x="3271" y="11756"/>
                    </a:lnTo>
                    <a:lnTo>
                      <a:pt x="3406" y="11826"/>
                    </a:lnTo>
                    <a:lnTo>
                      <a:pt x="3542" y="11891"/>
                    </a:lnTo>
                    <a:lnTo>
                      <a:pt x="3678" y="11957"/>
                    </a:lnTo>
                    <a:lnTo>
                      <a:pt x="3817" y="12018"/>
                    </a:lnTo>
                    <a:lnTo>
                      <a:pt x="3961" y="12076"/>
                    </a:lnTo>
                    <a:lnTo>
                      <a:pt x="4104" y="12129"/>
                    </a:lnTo>
                    <a:lnTo>
                      <a:pt x="4248" y="12182"/>
                    </a:lnTo>
                    <a:lnTo>
                      <a:pt x="4391" y="12228"/>
                    </a:lnTo>
                    <a:lnTo>
                      <a:pt x="4539" y="12273"/>
                    </a:lnTo>
                    <a:lnTo>
                      <a:pt x="4691" y="12314"/>
                    </a:lnTo>
                    <a:lnTo>
                      <a:pt x="4839" y="12351"/>
                    </a:lnTo>
                    <a:lnTo>
                      <a:pt x="4991" y="12384"/>
                    </a:lnTo>
                    <a:lnTo>
                      <a:pt x="5147" y="12412"/>
                    </a:lnTo>
                    <a:lnTo>
                      <a:pt x="5299" y="12437"/>
                    </a:lnTo>
                    <a:lnTo>
                      <a:pt x="5455" y="12457"/>
                    </a:lnTo>
                    <a:lnTo>
                      <a:pt x="5615" y="12478"/>
                    </a:lnTo>
                    <a:lnTo>
                      <a:pt x="5771" y="12491"/>
                    </a:lnTo>
                    <a:lnTo>
                      <a:pt x="5931" y="12503"/>
                    </a:lnTo>
                    <a:lnTo>
                      <a:pt x="6091" y="12507"/>
                    </a:lnTo>
                    <a:lnTo>
                      <a:pt x="6251" y="12511"/>
                    </a:lnTo>
                    <a:lnTo>
                      <a:pt x="6415" y="12507"/>
                    </a:lnTo>
                    <a:lnTo>
                      <a:pt x="6575" y="12503"/>
                    </a:lnTo>
                    <a:lnTo>
                      <a:pt x="6735" y="12491"/>
                    </a:lnTo>
                    <a:lnTo>
                      <a:pt x="6891" y="12478"/>
                    </a:lnTo>
                    <a:lnTo>
                      <a:pt x="7051" y="12457"/>
                    </a:lnTo>
                    <a:lnTo>
                      <a:pt x="7207" y="12437"/>
                    </a:lnTo>
                    <a:lnTo>
                      <a:pt x="7359" y="12412"/>
                    </a:lnTo>
                    <a:lnTo>
                      <a:pt x="7515" y="12384"/>
                    </a:lnTo>
                    <a:lnTo>
                      <a:pt x="7667" y="12351"/>
                    </a:lnTo>
                    <a:lnTo>
                      <a:pt x="7815" y="12314"/>
                    </a:lnTo>
                    <a:lnTo>
                      <a:pt x="7966" y="12273"/>
                    </a:lnTo>
                    <a:lnTo>
                      <a:pt x="8114" y="12228"/>
                    </a:lnTo>
                    <a:lnTo>
                      <a:pt x="8258" y="12182"/>
                    </a:lnTo>
                    <a:lnTo>
                      <a:pt x="8402" y="12129"/>
                    </a:lnTo>
                    <a:lnTo>
                      <a:pt x="8545" y="12076"/>
                    </a:lnTo>
                    <a:lnTo>
                      <a:pt x="8689" y="12018"/>
                    </a:lnTo>
                    <a:lnTo>
                      <a:pt x="8829" y="11957"/>
                    </a:lnTo>
                    <a:lnTo>
                      <a:pt x="8964" y="11891"/>
                    </a:lnTo>
                    <a:lnTo>
                      <a:pt x="9099" y="11826"/>
                    </a:lnTo>
                    <a:lnTo>
                      <a:pt x="9235" y="11756"/>
                    </a:lnTo>
                    <a:lnTo>
                      <a:pt x="9366" y="11682"/>
                    </a:lnTo>
                    <a:lnTo>
                      <a:pt x="9497" y="11604"/>
                    </a:lnTo>
                    <a:lnTo>
                      <a:pt x="9625" y="11526"/>
                    </a:lnTo>
                    <a:lnTo>
                      <a:pt x="9748" y="11444"/>
                    </a:lnTo>
                    <a:lnTo>
                      <a:pt x="9875" y="11358"/>
                    </a:lnTo>
                    <a:lnTo>
                      <a:pt x="9994" y="11267"/>
                    </a:lnTo>
                    <a:lnTo>
                      <a:pt x="10113" y="11177"/>
                    </a:lnTo>
                    <a:lnTo>
                      <a:pt x="10232" y="11083"/>
                    </a:lnTo>
                    <a:lnTo>
                      <a:pt x="10347" y="10984"/>
                    </a:lnTo>
                    <a:lnTo>
                      <a:pt x="10458" y="10885"/>
                    </a:lnTo>
                    <a:lnTo>
                      <a:pt x="10569" y="10783"/>
                    </a:lnTo>
                    <a:lnTo>
                      <a:pt x="10675" y="10676"/>
                    </a:lnTo>
                    <a:lnTo>
                      <a:pt x="10778" y="10569"/>
                    </a:lnTo>
                    <a:lnTo>
                      <a:pt x="10881" y="10463"/>
                    </a:lnTo>
                    <a:lnTo>
                      <a:pt x="10984" y="10348"/>
                    </a:lnTo>
                    <a:lnTo>
                      <a:pt x="11077" y="10233"/>
                    </a:lnTo>
                    <a:lnTo>
                      <a:pt x="11172" y="10118"/>
                    </a:lnTo>
                    <a:lnTo>
                      <a:pt x="11262" y="9999"/>
                    </a:lnTo>
                    <a:lnTo>
                      <a:pt x="11352" y="9876"/>
                    </a:lnTo>
                    <a:lnTo>
                      <a:pt x="11439" y="9752"/>
                    </a:lnTo>
                    <a:lnTo>
                      <a:pt x="11521" y="9625"/>
                    </a:lnTo>
                    <a:lnTo>
                      <a:pt x="11603" y="9498"/>
                    </a:lnTo>
                    <a:lnTo>
                      <a:pt x="11677" y="9366"/>
                    </a:lnTo>
                    <a:lnTo>
                      <a:pt x="11751" y="9235"/>
                    </a:lnTo>
                    <a:lnTo>
                      <a:pt x="11825" y="9104"/>
                    </a:lnTo>
                    <a:lnTo>
                      <a:pt x="11890" y="8968"/>
                    </a:lnTo>
                    <a:lnTo>
                      <a:pt x="11956" y="8829"/>
                    </a:lnTo>
                    <a:lnTo>
                      <a:pt x="12014" y="8689"/>
                    </a:lnTo>
                    <a:lnTo>
                      <a:pt x="12075" y="8550"/>
                    </a:lnTo>
                    <a:lnTo>
                      <a:pt x="12128" y="8406"/>
                    </a:lnTo>
                    <a:lnTo>
                      <a:pt x="12177" y="8262"/>
                    </a:lnTo>
                    <a:lnTo>
                      <a:pt x="12227" y="8114"/>
                    </a:lnTo>
                    <a:lnTo>
                      <a:pt x="12268" y="7967"/>
                    </a:lnTo>
                    <a:lnTo>
                      <a:pt x="12309" y="7819"/>
                    </a:lnTo>
                    <a:lnTo>
                      <a:pt x="12346" y="7667"/>
                    </a:lnTo>
                    <a:lnTo>
                      <a:pt x="12379" y="7515"/>
                    </a:lnTo>
                    <a:lnTo>
                      <a:pt x="12407" y="7363"/>
                    </a:lnTo>
                    <a:lnTo>
                      <a:pt x="12436" y="7207"/>
                    </a:lnTo>
                    <a:lnTo>
                      <a:pt x="12457" y="7052"/>
                    </a:lnTo>
                    <a:lnTo>
                      <a:pt x="12473" y="6895"/>
                    </a:lnTo>
                    <a:lnTo>
                      <a:pt x="12490" y="6735"/>
                    </a:lnTo>
                    <a:lnTo>
                      <a:pt x="12498" y="6575"/>
                    </a:lnTo>
                    <a:lnTo>
                      <a:pt x="12506" y="6415"/>
                    </a:lnTo>
                    <a:lnTo>
                      <a:pt x="12506" y="6256"/>
                    </a:lnTo>
                    <a:lnTo>
                      <a:pt x="12506" y="6096"/>
                    </a:lnTo>
                    <a:lnTo>
                      <a:pt x="12498" y="5936"/>
                    </a:lnTo>
                    <a:lnTo>
                      <a:pt x="12490" y="5776"/>
                    </a:lnTo>
                    <a:lnTo>
                      <a:pt x="12473" y="5616"/>
                    </a:lnTo>
                    <a:lnTo>
                      <a:pt x="12457" y="5459"/>
                    </a:lnTo>
                    <a:lnTo>
                      <a:pt x="12436" y="5304"/>
                    </a:lnTo>
                    <a:lnTo>
                      <a:pt x="12407" y="5148"/>
                    </a:lnTo>
                    <a:lnTo>
                      <a:pt x="12379" y="4996"/>
                    </a:lnTo>
                    <a:lnTo>
                      <a:pt x="12346" y="4844"/>
                    </a:lnTo>
                    <a:lnTo>
                      <a:pt x="12309" y="4692"/>
                    </a:lnTo>
                    <a:lnTo>
                      <a:pt x="12268" y="4544"/>
                    </a:lnTo>
                    <a:lnTo>
                      <a:pt x="12227" y="4397"/>
                    </a:lnTo>
                    <a:lnTo>
                      <a:pt x="12177" y="4249"/>
                    </a:lnTo>
                    <a:lnTo>
                      <a:pt x="12128" y="4105"/>
                    </a:lnTo>
                    <a:lnTo>
                      <a:pt x="12075" y="3961"/>
                    </a:lnTo>
                    <a:lnTo>
                      <a:pt x="12014" y="3822"/>
                    </a:lnTo>
                    <a:lnTo>
                      <a:pt x="11956" y="3682"/>
                    </a:lnTo>
                    <a:lnTo>
                      <a:pt x="11890" y="3543"/>
                    </a:lnTo>
                    <a:lnTo>
                      <a:pt x="11825" y="3407"/>
                    </a:lnTo>
                    <a:lnTo>
                      <a:pt x="11751" y="3276"/>
                    </a:lnTo>
                    <a:lnTo>
                      <a:pt x="11677" y="3145"/>
                    </a:lnTo>
                    <a:lnTo>
                      <a:pt x="11603" y="3013"/>
                    </a:lnTo>
                    <a:lnTo>
                      <a:pt x="11521" y="2886"/>
                    </a:lnTo>
                    <a:lnTo>
                      <a:pt x="11439" y="2759"/>
                    </a:lnTo>
                    <a:lnTo>
                      <a:pt x="11352" y="2635"/>
                    </a:lnTo>
                    <a:lnTo>
                      <a:pt x="11262" y="2512"/>
                    </a:lnTo>
                    <a:lnTo>
                      <a:pt x="11172" y="2393"/>
                    </a:lnTo>
                    <a:lnTo>
                      <a:pt x="11077" y="2278"/>
                    </a:lnTo>
                    <a:lnTo>
                      <a:pt x="10984" y="2163"/>
                    </a:lnTo>
                    <a:lnTo>
                      <a:pt x="10881" y="2048"/>
                    </a:lnTo>
                    <a:lnTo>
                      <a:pt x="10778" y="1942"/>
                    </a:lnTo>
                    <a:lnTo>
                      <a:pt x="10675" y="1835"/>
                    </a:lnTo>
                    <a:lnTo>
                      <a:pt x="10569" y="1728"/>
                    </a:lnTo>
                    <a:lnTo>
                      <a:pt x="10458" y="1626"/>
                    </a:lnTo>
                    <a:lnTo>
                      <a:pt x="10347" y="1527"/>
                    </a:lnTo>
                    <a:lnTo>
                      <a:pt x="10232" y="1428"/>
                    </a:lnTo>
                    <a:lnTo>
                      <a:pt x="10113" y="1334"/>
                    </a:lnTo>
                    <a:lnTo>
                      <a:pt x="9994" y="1244"/>
                    </a:lnTo>
                    <a:lnTo>
                      <a:pt x="9875" y="1153"/>
                    </a:lnTo>
                    <a:lnTo>
                      <a:pt x="9748" y="1067"/>
                    </a:lnTo>
                    <a:lnTo>
                      <a:pt x="9625" y="985"/>
                    </a:lnTo>
                    <a:lnTo>
                      <a:pt x="9497" y="907"/>
                    </a:lnTo>
                    <a:lnTo>
                      <a:pt x="9366" y="829"/>
                    </a:lnTo>
                    <a:lnTo>
                      <a:pt x="9235" y="755"/>
                    </a:lnTo>
                    <a:lnTo>
                      <a:pt x="9099" y="685"/>
                    </a:lnTo>
                    <a:lnTo>
                      <a:pt x="8964" y="620"/>
                    </a:lnTo>
                    <a:lnTo>
                      <a:pt x="8829" y="554"/>
                    </a:lnTo>
                    <a:lnTo>
                      <a:pt x="8689" y="493"/>
                    </a:lnTo>
                    <a:lnTo>
                      <a:pt x="8545" y="435"/>
                    </a:lnTo>
                    <a:lnTo>
                      <a:pt x="8402" y="382"/>
                    </a:lnTo>
                    <a:lnTo>
                      <a:pt x="8258" y="329"/>
                    </a:lnTo>
                    <a:lnTo>
                      <a:pt x="8114" y="283"/>
                    </a:lnTo>
                    <a:lnTo>
                      <a:pt x="7966" y="238"/>
                    </a:lnTo>
                    <a:lnTo>
                      <a:pt x="7815" y="197"/>
                    </a:lnTo>
                    <a:lnTo>
                      <a:pt x="7667" y="160"/>
                    </a:lnTo>
                    <a:lnTo>
                      <a:pt x="7515" y="127"/>
                    </a:lnTo>
                    <a:lnTo>
                      <a:pt x="7359" y="99"/>
                    </a:lnTo>
                    <a:lnTo>
                      <a:pt x="7207" y="74"/>
                    </a:lnTo>
                    <a:lnTo>
                      <a:pt x="7051" y="54"/>
                    </a:lnTo>
                    <a:lnTo>
                      <a:pt x="6891" y="33"/>
                    </a:lnTo>
                    <a:lnTo>
                      <a:pt x="6735" y="20"/>
                    </a:lnTo>
                    <a:lnTo>
                      <a:pt x="6575" y="8"/>
                    </a:lnTo>
                    <a:lnTo>
                      <a:pt x="6415" y="4"/>
                    </a:lnTo>
                    <a:close/>
                  </a:path>
                </a:pathLst>
              </a:custGeom>
              <a:grpFill/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US" sz="1800" b="0" i="0" u="none" strike="noStrike" kern="1200">
                  <a:ln>
                    <a:noFill/>
                  </a:ln>
                  <a:latin typeface="Arial" pitchFamily="18"/>
                  <a:ea typeface="Arial" pitchFamily="2"/>
                  <a:cs typeface="Arial" pitchFamily="2"/>
                </a:endParaRPr>
              </a:p>
            </p:txBody>
          </p:sp>
          <p:sp>
            <p:nvSpPr>
              <p:cNvPr id="171" name="Freeform: Shape 2">
                <a:extLst>
                  <a:ext uri="{FF2B5EF4-FFF2-40B4-BE49-F238E27FC236}">
                    <a16:creationId xmlns:a16="http://schemas.microsoft.com/office/drawing/2014/main" id="{D4F73D8B-2BCE-3745-B043-0E875DCBBEE1}"/>
                  </a:ext>
                </a:extLst>
              </p:cNvPr>
              <p:cNvSpPr/>
              <p:nvPr/>
            </p:nvSpPr>
            <p:spPr>
              <a:xfrm>
                <a:off x="8274744" y="7531275"/>
                <a:ext cx="914038" cy="1338480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2540" h="3719">
                    <a:moveTo>
                      <a:pt x="1268" y="0"/>
                    </a:moveTo>
                    <a:lnTo>
                      <a:pt x="0" y="1273"/>
                    </a:lnTo>
                    <a:lnTo>
                      <a:pt x="693" y="1273"/>
                    </a:lnTo>
                    <a:lnTo>
                      <a:pt x="693" y="3719"/>
                    </a:lnTo>
                    <a:lnTo>
                      <a:pt x="1847" y="3719"/>
                    </a:lnTo>
                    <a:lnTo>
                      <a:pt x="1847" y="1273"/>
                    </a:lnTo>
                    <a:lnTo>
                      <a:pt x="2540" y="1273"/>
                    </a:lnTo>
                    <a:close/>
                  </a:path>
                </a:pathLst>
              </a:custGeom>
              <a:grpFill/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US" sz="1800" b="0" i="0" u="none" strike="noStrike" kern="1200">
                  <a:ln>
                    <a:noFill/>
                  </a:ln>
                  <a:latin typeface="Arial" pitchFamily="18"/>
                  <a:ea typeface="Arial" pitchFamily="2"/>
                  <a:cs typeface="Arial" pitchFamily="2"/>
                </a:endParaRPr>
              </a:p>
            </p:txBody>
          </p:sp>
          <p:sp>
            <p:nvSpPr>
              <p:cNvPr id="172" name="Freeform: Shape 3">
                <a:extLst>
                  <a:ext uri="{FF2B5EF4-FFF2-40B4-BE49-F238E27FC236}">
                    <a16:creationId xmlns:a16="http://schemas.microsoft.com/office/drawing/2014/main" id="{CBE69440-FED0-D846-8CB8-85159BDAB807}"/>
                  </a:ext>
                </a:extLst>
              </p:cNvPr>
              <p:cNvSpPr/>
              <p:nvPr/>
            </p:nvSpPr>
            <p:spPr>
              <a:xfrm>
                <a:off x="8274744" y="9653115"/>
                <a:ext cx="914038" cy="1338480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2540" h="3719">
                    <a:moveTo>
                      <a:pt x="1268" y="3719"/>
                    </a:moveTo>
                    <a:lnTo>
                      <a:pt x="2540" y="2446"/>
                    </a:lnTo>
                    <a:lnTo>
                      <a:pt x="1847" y="2446"/>
                    </a:lnTo>
                    <a:lnTo>
                      <a:pt x="1847" y="0"/>
                    </a:lnTo>
                    <a:lnTo>
                      <a:pt x="693" y="0"/>
                    </a:lnTo>
                    <a:lnTo>
                      <a:pt x="693" y="2446"/>
                    </a:lnTo>
                    <a:lnTo>
                      <a:pt x="0" y="2446"/>
                    </a:lnTo>
                    <a:close/>
                  </a:path>
                </a:pathLst>
              </a:custGeom>
              <a:grpFill/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US" sz="1800" b="0" i="0" u="none" strike="noStrike" kern="1200">
                  <a:ln>
                    <a:noFill/>
                  </a:ln>
                  <a:latin typeface="Arial" pitchFamily="18"/>
                  <a:ea typeface="Arial" pitchFamily="2"/>
                  <a:cs typeface="Arial" pitchFamily="2"/>
                </a:endParaRPr>
              </a:p>
            </p:txBody>
          </p:sp>
          <p:sp>
            <p:nvSpPr>
              <p:cNvPr id="173" name="Freeform: Shape 4">
                <a:extLst>
                  <a:ext uri="{FF2B5EF4-FFF2-40B4-BE49-F238E27FC236}">
                    <a16:creationId xmlns:a16="http://schemas.microsoft.com/office/drawing/2014/main" id="{7D9B1F5C-A233-EC46-A1A1-1B591B8F346A}"/>
                  </a:ext>
                </a:extLst>
              </p:cNvPr>
              <p:cNvSpPr/>
              <p:nvPr/>
            </p:nvSpPr>
            <p:spPr>
              <a:xfrm>
                <a:off x="9124345" y="8805309"/>
                <a:ext cx="1336681" cy="912598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3714" h="2536">
                    <a:moveTo>
                      <a:pt x="0" y="1268"/>
                    </a:moveTo>
                    <a:lnTo>
                      <a:pt x="1268" y="2536"/>
                    </a:lnTo>
                    <a:lnTo>
                      <a:pt x="1268" y="1847"/>
                    </a:lnTo>
                    <a:lnTo>
                      <a:pt x="3714" y="1847"/>
                    </a:lnTo>
                    <a:lnTo>
                      <a:pt x="3714" y="689"/>
                    </a:lnTo>
                    <a:lnTo>
                      <a:pt x="1268" y="689"/>
                    </a:lnTo>
                    <a:lnTo>
                      <a:pt x="1268" y="0"/>
                    </a:lnTo>
                    <a:close/>
                  </a:path>
                </a:pathLst>
              </a:custGeom>
              <a:grpFill/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US" sz="1800" b="0" i="0" u="none" strike="noStrike" kern="1200">
                  <a:ln>
                    <a:noFill/>
                  </a:ln>
                  <a:latin typeface="Arial" pitchFamily="18"/>
                  <a:ea typeface="Arial" pitchFamily="2"/>
                  <a:cs typeface="Arial" pitchFamily="2"/>
                </a:endParaRPr>
              </a:p>
            </p:txBody>
          </p:sp>
          <p:sp>
            <p:nvSpPr>
              <p:cNvPr id="174" name="Freeform: Shape 5">
                <a:extLst>
                  <a:ext uri="{FF2B5EF4-FFF2-40B4-BE49-F238E27FC236}">
                    <a16:creationId xmlns:a16="http://schemas.microsoft.com/office/drawing/2014/main" id="{90AE0349-33BA-B442-8F72-F65D87C8C441}"/>
                  </a:ext>
                </a:extLst>
              </p:cNvPr>
              <p:cNvSpPr/>
              <p:nvPr/>
            </p:nvSpPr>
            <p:spPr>
              <a:xfrm>
                <a:off x="7001064" y="8805309"/>
                <a:ext cx="1338117" cy="912598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3718" h="2536">
                    <a:moveTo>
                      <a:pt x="3718" y="1268"/>
                    </a:moveTo>
                    <a:lnTo>
                      <a:pt x="2450" y="0"/>
                    </a:lnTo>
                    <a:lnTo>
                      <a:pt x="2450" y="689"/>
                    </a:lnTo>
                    <a:lnTo>
                      <a:pt x="0" y="689"/>
                    </a:lnTo>
                    <a:lnTo>
                      <a:pt x="0" y="1847"/>
                    </a:lnTo>
                    <a:lnTo>
                      <a:pt x="2450" y="1847"/>
                    </a:lnTo>
                    <a:lnTo>
                      <a:pt x="2450" y="2536"/>
                    </a:lnTo>
                    <a:close/>
                  </a:path>
                </a:pathLst>
              </a:custGeom>
              <a:grpFill/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US" sz="1800" b="0" i="0" u="none" strike="noStrike" kern="1200">
                  <a:ln>
                    <a:noFill/>
                  </a:ln>
                  <a:latin typeface="Arial" pitchFamily="18"/>
                  <a:ea typeface="Arial" pitchFamily="2"/>
                  <a:cs typeface="Arial" pitchFamily="2"/>
                </a:endParaRPr>
              </a:p>
            </p:txBody>
          </p:sp>
        </p:grpSp>
        <p:cxnSp>
          <p:nvCxnSpPr>
            <p:cNvPr id="153" name="Straight Connector 152">
              <a:extLst>
                <a:ext uri="{FF2B5EF4-FFF2-40B4-BE49-F238E27FC236}">
                  <a16:creationId xmlns:a16="http://schemas.microsoft.com/office/drawing/2014/main" id="{3127C967-806A-8441-9D18-FDD815E3D819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7264132" y="4823565"/>
              <a:ext cx="2027575" cy="0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Connector 153">
              <a:extLst>
                <a:ext uri="{FF2B5EF4-FFF2-40B4-BE49-F238E27FC236}">
                  <a16:creationId xmlns:a16="http://schemas.microsoft.com/office/drawing/2014/main" id="{7F3B52A2-0EC2-7645-AB2E-88E2E6E11A35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8582762" y="3918227"/>
              <a:ext cx="0" cy="913978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5" name="TextBox 154">
              <a:extLst>
                <a:ext uri="{FF2B5EF4-FFF2-40B4-BE49-F238E27FC236}">
                  <a16:creationId xmlns:a16="http://schemas.microsoft.com/office/drawing/2014/main" id="{CA4FF73E-E27D-E742-8F19-C2E62F3DF2D8}"/>
                </a:ext>
              </a:extLst>
            </p:cNvPr>
            <p:cNvSpPr txBox="1"/>
            <p:nvPr/>
          </p:nvSpPr>
          <p:spPr>
            <a:xfrm>
              <a:off x="7292068" y="4468818"/>
              <a:ext cx="931602" cy="338554"/>
            </a:xfrm>
            <a:prstGeom prst="rect">
              <a:avLst/>
            </a:prstGeom>
          </p:spPr>
          <p:txBody>
            <a:bodyPr wrap="none" lIns="0" tIns="0" rIns="0" bIns="0" rtlCol="0" anchor="b">
              <a:spAutoFit/>
            </a:bodyPr>
            <a:lstStyle/>
            <a:p>
              <a:r>
                <a:rPr lang="en-US" sz="1200" dirty="0">
                  <a:latin typeface="Calibri" panose="020F0502020204030204" pitchFamily="34" charset="0"/>
                </a:rPr>
                <a:t>Segment-VLAN</a:t>
              </a:r>
            </a:p>
            <a:p>
              <a:r>
                <a:rPr lang="en-US" sz="1000" i="1" dirty="0">
                  <a:latin typeface="Calibri" panose="020F0502020204030204" pitchFamily="34" charset="0"/>
                </a:rPr>
                <a:t>(VLAN_ID=0)</a:t>
              </a:r>
              <a:endParaRPr lang="en-US" sz="1050" i="1" dirty="0">
                <a:latin typeface="Calibri" panose="020F0502020204030204" pitchFamily="34" charset="0"/>
              </a:endParaRPr>
            </a:p>
          </p:txBody>
        </p:sp>
        <p:grpSp>
          <p:nvGrpSpPr>
            <p:cNvPr id="156" name="Group 155">
              <a:extLst>
                <a:ext uri="{FF2B5EF4-FFF2-40B4-BE49-F238E27FC236}">
                  <a16:creationId xmlns:a16="http://schemas.microsoft.com/office/drawing/2014/main" id="{0BD38EA1-63BE-184A-B4F0-6E36B5D7F4FB}"/>
                </a:ext>
              </a:extLst>
            </p:cNvPr>
            <p:cNvGrpSpPr/>
            <p:nvPr/>
          </p:nvGrpSpPr>
          <p:grpSpPr>
            <a:xfrm>
              <a:off x="8095952" y="4823565"/>
              <a:ext cx="657699" cy="626812"/>
              <a:chOff x="6855481" y="3525744"/>
              <a:chExt cx="657699" cy="626812"/>
            </a:xfrm>
          </p:grpSpPr>
          <p:cxnSp>
            <p:nvCxnSpPr>
              <p:cNvPr id="166" name="Straight Connector 165">
                <a:extLst>
                  <a:ext uri="{FF2B5EF4-FFF2-40B4-BE49-F238E27FC236}">
                    <a16:creationId xmlns:a16="http://schemas.microsoft.com/office/drawing/2014/main" id="{1F407D6B-53E7-7344-A409-FCB4F6D30E4F}"/>
                  </a:ext>
                </a:extLst>
              </p:cNvPr>
              <p:cNvCxnSpPr>
                <a:cxnSpLocks/>
                <a:endCxn id="169" idx="24"/>
              </p:cNvCxnSpPr>
              <p:nvPr/>
            </p:nvCxnSpPr>
            <p:spPr bwMode="gray">
              <a:xfrm>
                <a:off x="7181817" y="3525744"/>
                <a:ext cx="0" cy="476843"/>
              </a:xfrm>
              <a:prstGeom prst="line">
                <a:avLst/>
              </a:prstGeom>
              <a:ln w="25400">
                <a:solidFill>
                  <a:schemeClr val="tx1"/>
                </a:solidFill>
                <a:miter lim="800000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67" name="Group 166">
                <a:extLst>
                  <a:ext uri="{FF2B5EF4-FFF2-40B4-BE49-F238E27FC236}">
                    <a16:creationId xmlns:a16="http://schemas.microsoft.com/office/drawing/2014/main" id="{677F42B3-0E79-2A47-B214-0DC7B10F6A51}"/>
                  </a:ext>
                </a:extLst>
              </p:cNvPr>
              <p:cNvGrpSpPr/>
              <p:nvPr/>
            </p:nvGrpSpPr>
            <p:grpSpPr>
              <a:xfrm>
                <a:off x="6855481" y="3841362"/>
                <a:ext cx="657699" cy="311194"/>
                <a:chOff x="6855481" y="3693748"/>
                <a:chExt cx="657699" cy="311194"/>
              </a:xfrm>
            </p:grpSpPr>
            <p:sp>
              <p:nvSpPr>
                <p:cNvPr id="168" name="Freeform 86">
                  <a:extLst>
                    <a:ext uri="{FF2B5EF4-FFF2-40B4-BE49-F238E27FC236}">
                      <a16:creationId xmlns:a16="http://schemas.microsoft.com/office/drawing/2014/main" id="{CA56A9F1-5E82-3145-AD08-E4FC0B953094}"/>
                    </a:ext>
                  </a:extLst>
                </p:cNvPr>
                <p:cNvSpPr>
                  <a:spLocks noChangeAspect="1" noEditPoints="1"/>
                </p:cNvSpPr>
                <p:nvPr/>
              </p:nvSpPr>
              <p:spPr bwMode="auto">
                <a:xfrm>
                  <a:off x="6855481" y="3833005"/>
                  <a:ext cx="657699" cy="171937"/>
                </a:xfrm>
                <a:custGeom>
                  <a:avLst/>
                  <a:gdLst>
                    <a:gd name="T0" fmla="*/ 304 w 384"/>
                    <a:gd name="T1" fmla="*/ 78 h 100"/>
                    <a:gd name="T2" fmla="*/ 288 w 384"/>
                    <a:gd name="T3" fmla="*/ 78 h 100"/>
                    <a:gd name="T4" fmla="*/ 288 w 384"/>
                    <a:gd name="T5" fmla="*/ 22 h 100"/>
                    <a:gd name="T6" fmla="*/ 304 w 384"/>
                    <a:gd name="T7" fmla="*/ 22 h 100"/>
                    <a:gd name="T8" fmla="*/ 304 w 384"/>
                    <a:gd name="T9" fmla="*/ 78 h 100"/>
                    <a:gd name="T10" fmla="*/ 331 w 384"/>
                    <a:gd name="T11" fmla="*/ 22 h 100"/>
                    <a:gd name="T12" fmla="*/ 315 w 384"/>
                    <a:gd name="T13" fmla="*/ 22 h 100"/>
                    <a:gd name="T14" fmla="*/ 315 w 384"/>
                    <a:gd name="T15" fmla="*/ 78 h 100"/>
                    <a:gd name="T16" fmla="*/ 331 w 384"/>
                    <a:gd name="T17" fmla="*/ 78 h 100"/>
                    <a:gd name="T18" fmla="*/ 331 w 384"/>
                    <a:gd name="T19" fmla="*/ 22 h 100"/>
                    <a:gd name="T20" fmla="*/ 358 w 384"/>
                    <a:gd name="T21" fmla="*/ 22 h 100"/>
                    <a:gd name="T22" fmla="*/ 342 w 384"/>
                    <a:gd name="T23" fmla="*/ 22 h 100"/>
                    <a:gd name="T24" fmla="*/ 342 w 384"/>
                    <a:gd name="T25" fmla="*/ 78 h 100"/>
                    <a:gd name="T26" fmla="*/ 358 w 384"/>
                    <a:gd name="T27" fmla="*/ 78 h 100"/>
                    <a:gd name="T28" fmla="*/ 358 w 384"/>
                    <a:gd name="T29" fmla="*/ 22 h 100"/>
                    <a:gd name="T30" fmla="*/ 42 w 384"/>
                    <a:gd name="T31" fmla="*/ 22 h 100"/>
                    <a:gd name="T32" fmla="*/ 26 w 384"/>
                    <a:gd name="T33" fmla="*/ 22 h 100"/>
                    <a:gd name="T34" fmla="*/ 26 w 384"/>
                    <a:gd name="T35" fmla="*/ 78 h 100"/>
                    <a:gd name="T36" fmla="*/ 42 w 384"/>
                    <a:gd name="T37" fmla="*/ 78 h 100"/>
                    <a:gd name="T38" fmla="*/ 42 w 384"/>
                    <a:gd name="T39" fmla="*/ 22 h 100"/>
                    <a:gd name="T40" fmla="*/ 69 w 384"/>
                    <a:gd name="T41" fmla="*/ 22 h 100"/>
                    <a:gd name="T42" fmla="*/ 53 w 384"/>
                    <a:gd name="T43" fmla="*/ 22 h 100"/>
                    <a:gd name="T44" fmla="*/ 53 w 384"/>
                    <a:gd name="T45" fmla="*/ 78 h 100"/>
                    <a:gd name="T46" fmla="*/ 69 w 384"/>
                    <a:gd name="T47" fmla="*/ 78 h 100"/>
                    <a:gd name="T48" fmla="*/ 69 w 384"/>
                    <a:gd name="T49" fmla="*/ 22 h 100"/>
                    <a:gd name="T50" fmla="*/ 97 w 384"/>
                    <a:gd name="T51" fmla="*/ 22 h 100"/>
                    <a:gd name="T52" fmla="*/ 81 w 384"/>
                    <a:gd name="T53" fmla="*/ 22 h 100"/>
                    <a:gd name="T54" fmla="*/ 81 w 384"/>
                    <a:gd name="T55" fmla="*/ 78 h 100"/>
                    <a:gd name="T56" fmla="*/ 97 w 384"/>
                    <a:gd name="T57" fmla="*/ 78 h 100"/>
                    <a:gd name="T58" fmla="*/ 97 w 384"/>
                    <a:gd name="T59" fmla="*/ 22 h 100"/>
                    <a:gd name="T60" fmla="*/ 163 w 384"/>
                    <a:gd name="T61" fmla="*/ 50 h 100"/>
                    <a:gd name="T62" fmla="*/ 192 w 384"/>
                    <a:gd name="T63" fmla="*/ 21 h 100"/>
                    <a:gd name="T64" fmla="*/ 221 w 384"/>
                    <a:gd name="T65" fmla="*/ 50 h 100"/>
                    <a:gd name="T66" fmla="*/ 192 w 384"/>
                    <a:gd name="T67" fmla="*/ 79 h 100"/>
                    <a:gd name="T68" fmla="*/ 163 w 384"/>
                    <a:gd name="T69" fmla="*/ 50 h 100"/>
                    <a:gd name="T70" fmla="*/ 179 w 384"/>
                    <a:gd name="T71" fmla="*/ 50 h 100"/>
                    <a:gd name="T72" fmla="*/ 192 w 384"/>
                    <a:gd name="T73" fmla="*/ 63 h 100"/>
                    <a:gd name="T74" fmla="*/ 205 w 384"/>
                    <a:gd name="T75" fmla="*/ 50 h 100"/>
                    <a:gd name="T76" fmla="*/ 192 w 384"/>
                    <a:gd name="T77" fmla="*/ 37 h 100"/>
                    <a:gd name="T78" fmla="*/ 179 w 384"/>
                    <a:gd name="T79" fmla="*/ 50 h 100"/>
                    <a:gd name="T80" fmla="*/ 384 w 384"/>
                    <a:gd name="T81" fmla="*/ 0 h 100"/>
                    <a:gd name="T82" fmla="*/ 384 w 384"/>
                    <a:gd name="T83" fmla="*/ 100 h 100"/>
                    <a:gd name="T84" fmla="*/ 0 w 384"/>
                    <a:gd name="T85" fmla="*/ 100 h 100"/>
                    <a:gd name="T86" fmla="*/ 0 w 384"/>
                    <a:gd name="T87" fmla="*/ 0 h 100"/>
                    <a:gd name="T88" fmla="*/ 384 w 384"/>
                    <a:gd name="T89" fmla="*/ 0 h 100"/>
                    <a:gd name="T90" fmla="*/ 368 w 384"/>
                    <a:gd name="T91" fmla="*/ 16 h 100"/>
                    <a:gd name="T92" fmla="*/ 16 w 384"/>
                    <a:gd name="T93" fmla="*/ 16 h 100"/>
                    <a:gd name="T94" fmla="*/ 16 w 384"/>
                    <a:gd name="T95" fmla="*/ 84 h 100"/>
                    <a:gd name="T96" fmla="*/ 368 w 384"/>
                    <a:gd name="T97" fmla="*/ 84 h 100"/>
                    <a:gd name="T98" fmla="*/ 368 w 384"/>
                    <a:gd name="T99" fmla="*/ 16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384" h="100">
                      <a:moveTo>
                        <a:pt x="304" y="78"/>
                      </a:moveTo>
                      <a:cubicBezTo>
                        <a:pt x="288" y="78"/>
                        <a:pt x="288" y="78"/>
                        <a:pt x="288" y="78"/>
                      </a:cubicBezTo>
                      <a:cubicBezTo>
                        <a:pt x="288" y="22"/>
                        <a:pt x="288" y="22"/>
                        <a:pt x="288" y="22"/>
                      </a:cubicBezTo>
                      <a:cubicBezTo>
                        <a:pt x="304" y="22"/>
                        <a:pt x="304" y="22"/>
                        <a:pt x="304" y="22"/>
                      </a:cubicBezTo>
                      <a:lnTo>
                        <a:pt x="304" y="78"/>
                      </a:lnTo>
                      <a:close/>
                      <a:moveTo>
                        <a:pt x="331" y="22"/>
                      </a:moveTo>
                      <a:cubicBezTo>
                        <a:pt x="315" y="22"/>
                        <a:pt x="315" y="22"/>
                        <a:pt x="315" y="22"/>
                      </a:cubicBezTo>
                      <a:cubicBezTo>
                        <a:pt x="315" y="78"/>
                        <a:pt x="315" y="78"/>
                        <a:pt x="315" y="78"/>
                      </a:cubicBezTo>
                      <a:cubicBezTo>
                        <a:pt x="331" y="78"/>
                        <a:pt x="331" y="78"/>
                        <a:pt x="331" y="78"/>
                      </a:cubicBezTo>
                      <a:lnTo>
                        <a:pt x="331" y="22"/>
                      </a:lnTo>
                      <a:close/>
                      <a:moveTo>
                        <a:pt x="358" y="22"/>
                      </a:moveTo>
                      <a:cubicBezTo>
                        <a:pt x="342" y="22"/>
                        <a:pt x="342" y="22"/>
                        <a:pt x="342" y="22"/>
                      </a:cubicBezTo>
                      <a:cubicBezTo>
                        <a:pt x="342" y="78"/>
                        <a:pt x="342" y="78"/>
                        <a:pt x="342" y="78"/>
                      </a:cubicBezTo>
                      <a:cubicBezTo>
                        <a:pt x="358" y="78"/>
                        <a:pt x="358" y="78"/>
                        <a:pt x="358" y="78"/>
                      </a:cubicBezTo>
                      <a:lnTo>
                        <a:pt x="358" y="22"/>
                      </a:lnTo>
                      <a:close/>
                      <a:moveTo>
                        <a:pt x="42" y="22"/>
                      </a:moveTo>
                      <a:cubicBezTo>
                        <a:pt x="26" y="22"/>
                        <a:pt x="26" y="22"/>
                        <a:pt x="26" y="22"/>
                      </a:cubicBezTo>
                      <a:cubicBezTo>
                        <a:pt x="26" y="78"/>
                        <a:pt x="26" y="78"/>
                        <a:pt x="26" y="78"/>
                      </a:cubicBezTo>
                      <a:cubicBezTo>
                        <a:pt x="42" y="78"/>
                        <a:pt x="42" y="78"/>
                        <a:pt x="42" y="78"/>
                      </a:cubicBezTo>
                      <a:lnTo>
                        <a:pt x="42" y="22"/>
                      </a:lnTo>
                      <a:close/>
                      <a:moveTo>
                        <a:pt x="69" y="22"/>
                      </a:moveTo>
                      <a:cubicBezTo>
                        <a:pt x="53" y="22"/>
                        <a:pt x="53" y="22"/>
                        <a:pt x="53" y="22"/>
                      </a:cubicBezTo>
                      <a:cubicBezTo>
                        <a:pt x="53" y="78"/>
                        <a:pt x="53" y="78"/>
                        <a:pt x="53" y="78"/>
                      </a:cubicBezTo>
                      <a:cubicBezTo>
                        <a:pt x="69" y="78"/>
                        <a:pt x="69" y="78"/>
                        <a:pt x="69" y="78"/>
                      </a:cubicBezTo>
                      <a:lnTo>
                        <a:pt x="69" y="22"/>
                      </a:lnTo>
                      <a:close/>
                      <a:moveTo>
                        <a:pt x="97" y="22"/>
                      </a:moveTo>
                      <a:cubicBezTo>
                        <a:pt x="81" y="22"/>
                        <a:pt x="81" y="22"/>
                        <a:pt x="81" y="22"/>
                      </a:cubicBezTo>
                      <a:cubicBezTo>
                        <a:pt x="81" y="78"/>
                        <a:pt x="81" y="78"/>
                        <a:pt x="81" y="78"/>
                      </a:cubicBezTo>
                      <a:cubicBezTo>
                        <a:pt x="97" y="78"/>
                        <a:pt x="97" y="78"/>
                        <a:pt x="97" y="78"/>
                      </a:cubicBezTo>
                      <a:lnTo>
                        <a:pt x="97" y="22"/>
                      </a:lnTo>
                      <a:close/>
                      <a:moveTo>
                        <a:pt x="163" y="50"/>
                      </a:moveTo>
                      <a:cubicBezTo>
                        <a:pt x="163" y="34"/>
                        <a:pt x="176" y="21"/>
                        <a:pt x="192" y="21"/>
                      </a:cubicBezTo>
                      <a:cubicBezTo>
                        <a:pt x="208" y="21"/>
                        <a:pt x="221" y="34"/>
                        <a:pt x="221" y="50"/>
                      </a:cubicBezTo>
                      <a:cubicBezTo>
                        <a:pt x="221" y="66"/>
                        <a:pt x="208" y="79"/>
                        <a:pt x="192" y="79"/>
                      </a:cubicBezTo>
                      <a:cubicBezTo>
                        <a:pt x="176" y="79"/>
                        <a:pt x="163" y="66"/>
                        <a:pt x="163" y="50"/>
                      </a:cubicBezTo>
                      <a:close/>
                      <a:moveTo>
                        <a:pt x="179" y="50"/>
                      </a:moveTo>
                      <a:cubicBezTo>
                        <a:pt x="179" y="57"/>
                        <a:pt x="185" y="63"/>
                        <a:pt x="192" y="63"/>
                      </a:cubicBezTo>
                      <a:cubicBezTo>
                        <a:pt x="199" y="63"/>
                        <a:pt x="205" y="57"/>
                        <a:pt x="205" y="50"/>
                      </a:cubicBezTo>
                      <a:cubicBezTo>
                        <a:pt x="205" y="43"/>
                        <a:pt x="199" y="37"/>
                        <a:pt x="192" y="37"/>
                      </a:cubicBezTo>
                      <a:cubicBezTo>
                        <a:pt x="185" y="37"/>
                        <a:pt x="179" y="43"/>
                        <a:pt x="179" y="50"/>
                      </a:cubicBezTo>
                      <a:close/>
                      <a:moveTo>
                        <a:pt x="384" y="0"/>
                      </a:moveTo>
                      <a:cubicBezTo>
                        <a:pt x="384" y="100"/>
                        <a:pt x="384" y="100"/>
                        <a:pt x="384" y="100"/>
                      </a:cubicBezTo>
                      <a:cubicBezTo>
                        <a:pt x="0" y="100"/>
                        <a:pt x="0" y="100"/>
                        <a:pt x="0" y="10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384" y="0"/>
                      </a:lnTo>
                      <a:close/>
                      <a:moveTo>
                        <a:pt x="368" y="16"/>
                      </a:moveTo>
                      <a:cubicBezTo>
                        <a:pt x="16" y="16"/>
                        <a:pt x="16" y="16"/>
                        <a:pt x="16" y="16"/>
                      </a:cubicBezTo>
                      <a:cubicBezTo>
                        <a:pt x="16" y="84"/>
                        <a:pt x="16" y="84"/>
                        <a:pt x="16" y="84"/>
                      </a:cubicBezTo>
                      <a:cubicBezTo>
                        <a:pt x="368" y="84"/>
                        <a:pt x="368" y="84"/>
                        <a:pt x="368" y="84"/>
                      </a:cubicBezTo>
                      <a:lnTo>
                        <a:pt x="368" y="1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69" name="Freeform 21">
                  <a:extLst>
                    <a:ext uri="{FF2B5EF4-FFF2-40B4-BE49-F238E27FC236}">
                      <a16:creationId xmlns:a16="http://schemas.microsoft.com/office/drawing/2014/main" id="{5395E959-1880-1E46-B9CF-1A3BCCF34F02}"/>
                    </a:ext>
                  </a:extLst>
                </p:cNvPr>
                <p:cNvSpPr>
                  <a:spLocks noChangeAspect="1" noEditPoints="1"/>
                </p:cNvSpPr>
                <p:nvPr/>
              </p:nvSpPr>
              <p:spPr bwMode="auto">
                <a:xfrm>
                  <a:off x="7060501" y="3693748"/>
                  <a:ext cx="286011" cy="217911"/>
                </a:xfrm>
                <a:custGeom>
                  <a:avLst/>
                  <a:gdLst>
                    <a:gd name="T0" fmla="*/ 364 w 389"/>
                    <a:gd name="T1" fmla="*/ 176 h 296"/>
                    <a:gd name="T2" fmla="*/ 355 w 389"/>
                    <a:gd name="T3" fmla="*/ 217 h 296"/>
                    <a:gd name="T4" fmla="*/ 289 w 389"/>
                    <a:gd name="T5" fmla="*/ 130 h 296"/>
                    <a:gd name="T6" fmla="*/ 298 w 389"/>
                    <a:gd name="T7" fmla="*/ 193 h 296"/>
                    <a:gd name="T8" fmla="*/ 264 w 389"/>
                    <a:gd name="T9" fmla="*/ 143 h 296"/>
                    <a:gd name="T10" fmla="*/ 257 w 389"/>
                    <a:gd name="T11" fmla="*/ 195 h 296"/>
                    <a:gd name="T12" fmla="*/ 318 w 389"/>
                    <a:gd name="T13" fmla="*/ 296 h 296"/>
                    <a:gd name="T14" fmla="*/ 319 w 389"/>
                    <a:gd name="T15" fmla="*/ 296 h 296"/>
                    <a:gd name="T16" fmla="*/ 376 w 389"/>
                    <a:gd name="T17" fmla="*/ 196 h 296"/>
                    <a:gd name="T18" fmla="*/ 319 w 389"/>
                    <a:gd name="T19" fmla="*/ 280 h 296"/>
                    <a:gd name="T20" fmla="*/ 270 w 389"/>
                    <a:gd name="T21" fmla="*/ 262 h 296"/>
                    <a:gd name="T22" fmla="*/ 276 w 389"/>
                    <a:gd name="T23" fmla="*/ 183 h 296"/>
                    <a:gd name="T24" fmla="*/ 288 w 389"/>
                    <a:gd name="T25" fmla="*/ 237 h 296"/>
                    <a:gd name="T26" fmla="*/ 318 w 389"/>
                    <a:gd name="T27" fmla="*/ 154 h 296"/>
                    <a:gd name="T28" fmla="*/ 337 w 389"/>
                    <a:gd name="T29" fmla="*/ 231 h 296"/>
                    <a:gd name="T30" fmla="*/ 345 w 389"/>
                    <a:gd name="T31" fmla="*/ 239 h 296"/>
                    <a:gd name="T32" fmla="*/ 361 w 389"/>
                    <a:gd name="T33" fmla="*/ 260 h 296"/>
                    <a:gd name="T34" fmla="*/ 255 w 389"/>
                    <a:gd name="T35" fmla="*/ 182 h 296"/>
                    <a:gd name="T36" fmla="*/ 236 w 389"/>
                    <a:gd name="T37" fmla="*/ 166 h 296"/>
                    <a:gd name="T38" fmla="*/ 329 w 389"/>
                    <a:gd name="T39" fmla="*/ 126 h 296"/>
                    <a:gd name="T40" fmla="*/ 345 w 389"/>
                    <a:gd name="T41" fmla="*/ 139 h 296"/>
                    <a:gd name="T42" fmla="*/ 0 w 389"/>
                    <a:gd name="T43" fmla="*/ 0 h 296"/>
                    <a:gd name="T44" fmla="*/ 243 w 389"/>
                    <a:gd name="T45" fmla="*/ 235 h 296"/>
                    <a:gd name="T46" fmla="*/ 181 w 389"/>
                    <a:gd name="T47" fmla="*/ 219 h 296"/>
                    <a:gd name="T48" fmla="*/ 165 w 389"/>
                    <a:gd name="T49" fmla="*/ 219 h 296"/>
                    <a:gd name="T50" fmla="*/ 71 w 389"/>
                    <a:gd name="T51" fmla="*/ 182 h 296"/>
                    <a:gd name="T52" fmla="*/ 165 w 389"/>
                    <a:gd name="T53" fmla="*/ 219 h 296"/>
                    <a:gd name="T54" fmla="*/ 110 w 389"/>
                    <a:gd name="T55" fmla="*/ 126 h 296"/>
                    <a:gd name="T56" fmla="*/ 16 w 389"/>
                    <a:gd name="T57" fmla="*/ 166 h 296"/>
                    <a:gd name="T58" fmla="*/ 126 w 389"/>
                    <a:gd name="T59" fmla="*/ 54 h 296"/>
                    <a:gd name="T60" fmla="*/ 220 w 389"/>
                    <a:gd name="T61" fmla="*/ 16 h 296"/>
                    <a:gd name="T62" fmla="*/ 126 w 389"/>
                    <a:gd name="T63" fmla="*/ 54 h 296"/>
                    <a:gd name="T64" fmla="*/ 165 w 389"/>
                    <a:gd name="T65" fmla="*/ 110 h 296"/>
                    <a:gd name="T66" fmla="*/ 71 w 389"/>
                    <a:gd name="T67" fmla="*/ 70 h 296"/>
                    <a:gd name="T68" fmla="*/ 55 w 389"/>
                    <a:gd name="T69" fmla="*/ 110 h 296"/>
                    <a:gd name="T70" fmla="*/ 16 w 389"/>
                    <a:gd name="T71" fmla="*/ 70 h 296"/>
                    <a:gd name="T72" fmla="*/ 55 w 389"/>
                    <a:gd name="T73" fmla="*/ 110 h 296"/>
                    <a:gd name="T74" fmla="*/ 126 w 389"/>
                    <a:gd name="T75" fmla="*/ 166 h 296"/>
                    <a:gd name="T76" fmla="*/ 220 w 389"/>
                    <a:gd name="T77" fmla="*/ 126 h 296"/>
                    <a:gd name="T78" fmla="*/ 228 w 389"/>
                    <a:gd name="T79" fmla="*/ 110 h 296"/>
                    <a:gd name="T80" fmla="*/ 181 w 389"/>
                    <a:gd name="T81" fmla="*/ 70 h 296"/>
                    <a:gd name="T82" fmla="*/ 274 w 389"/>
                    <a:gd name="T83" fmla="*/ 110 h 296"/>
                    <a:gd name="T84" fmla="*/ 228 w 389"/>
                    <a:gd name="T85" fmla="*/ 110 h 296"/>
                    <a:gd name="T86" fmla="*/ 290 w 389"/>
                    <a:gd name="T87" fmla="*/ 70 h 296"/>
                    <a:gd name="T88" fmla="*/ 329 w 389"/>
                    <a:gd name="T89" fmla="*/ 110 h 296"/>
                    <a:gd name="T90" fmla="*/ 329 w 389"/>
                    <a:gd name="T91" fmla="*/ 54 h 296"/>
                    <a:gd name="T92" fmla="*/ 236 w 389"/>
                    <a:gd name="T93" fmla="*/ 16 h 296"/>
                    <a:gd name="T94" fmla="*/ 329 w 389"/>
                    <a:gd name="T95" fmla="*/ 54 h 296"/>
                    <a:gd name="T96" fmla="*/ 110 w 389"/>
                    <a:gd name="T97" fmla="*/ 54 h 296"/>
                    <a:gd name="T98" fmla="*/ 16 w 389"/>
                    <a:gd name="T99" fmla="*/ 16 h 296"/>
                    <a:gd name="T100" fmla="*/ 16 w 389"/>
                    <a:gd name="T101" fmla="*/ 182 h 296"/>
                    <a:gd name="T102" fmla="*/ 55 w 389"/>
                    <a:gd name="T103" fmla="*/ 219 h 296"/>
                    <a:gd name="T104" fmla="*/ 16 w 389"/>
                    <a:gd name="T105" fmla="*/ 182 h 2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389" h="296">
                      <a:moveTo>
                        <a:pt x="376" y="196"/>
                      </a:moveTo>
                      <a:cubicBezTo>
                        <a:pt x="364" y="176"/>
                        <a:pt x="364" y="176"/>
                        <a:pt x="364" y="176"/>
                      </a:cubicBezTo>
                      <a:cubicBezTo>
                        <a:pt x="361" y="199"/>
                        <a:pt x="361" y="199"/>
                        <a:pt x="361" y="199"/>
                      </a:cubicBezTo>
                      <a:cubicBezTo>
                        <a:pt x="360" y="208"/>
                        <a:pt x="357" y="214"/>
                        <a:pt x="355" y="217"/>
                      </a:cubicBezTo>
                      <a:cubicBezTo>
                        <a:pt x="359" y="190"/>
                        <a:pt x="364" y="147"/>
                        <a:pt x="306" y="134"/>
                      </a:cubicBezTo>
                      <a:cubicBezTo>
                        <a:pt x="289" y="130"/>
                        <a:pt x="289" y="130"/>
                        <a:pt x="289" y="130"/>
                      </a:cubicBezTo>
                      <a:cubicBezTo>
                        <a:pt x="298" y="146"/>
                        <a:pt x="298" y="146"/>
                        <a:pt x="298" y="146"/>
                      </a:cubicBezTo>
                      <a:cubicBezTo>
                        <a:pt x="306" y="160"/>
                        <a:pt x="304" y="178"/>
                        <a:pt x="298" y="193"/>
                      </a:cubicBezTo>
                      <a:cubicBezTo>
                        <a:pt x="291" y="172"/>
                        <a:pt x="278" y="157"/>
                        <a:pt x="277" y="157"/>
                      </a:cubicBezTo>
                      <a:cubicBezTo>
                        <a:pt x="264" y="143"/>
                        <a:pt x="264" y="143"/>
                        <a:pt x="264" y="143"/>
                      </a:cubicBezTo>
                      <a:cubicBezTo>
                        <a:pt x="264" y="162"/>
                        <a:pt x="264" y="162"/>
                        <a:pt x="264" y="162"/>
                      </a:cubicBezTo>
                      <a:cubicBezTo>
                        <a:pt x="263" y="171"/>
                        <a:pt x="260" y="183"/>
                        <a:pt x="257" y="195"/>
                      </a:cubicBezTo>
                      <a:cubicBezTo>
                        <a:pt x="250" y="221"/>
                        <a:pt x="242" y="251"/>
                        <a:pt x="257" y="272"/>
                      </a:cubicBezTo>
                      <a:cubicBezTo>
                        <a:pt x="267" y="287"/>
                        <a:pt x="287" y="295"/>
                        <a:pt x="318" y="296"/>
                      </a:cubicBezTo>
                      <a:cubicBezTo>
                        <a:pt x="318" y="296"/>
                        <a:pt x="318" y="296"/>
                        <a:pt x="318" y="296"/>
                      </a:cubicBezTo>
                      <a:cubicBezTo>
                        <a:pt x="318" y="296"/>
                        <a:pt x="318" y="296"/>
                        <a:pt x="319" y="296"/>
                      </a:cubicBezTo>
                      <a:cubicBezTo>
                        <a:pt x="352" y="296"/>
                        <a:pt x="368" y="281"/>
                        <a:pt x="375" y="268"/>
                      </a:cubicBezTo>
                      <a:cubicBezTo>
                        <a:pt x="389" y="244"/>
                        <a:pt x="384" y="211"/>
                        <a:pt x="376" y="196"/>
                      </a:cubicBezTo>
                      <a:close/>
                      <a:moveTo>
                        <a:pt x="361" y="260"/>
                      </a:moveTo>
                      <a:cubicBezTo>
                        <a:pt x="354" y="273"/>
                        <a:pt x="339" y="280"/>
                        <a:pt x="319" y="280"/>
                      </a:cubicBezTo>
                      <a:cubicBezTo>
                        <a:pt x="318" y="280"/>
                        <a:pt x="318" y="280"/>
                        <a:pt x="318" y="280"/>
                      </a:cubicBezTo>
                      <a:cubicBezTo>
                        <a:pt x="294" y="279"/>
                        <a:pt x="277" y="273"/>
                        <a:pt x="270" y="262"/>
                      </a:cubicBezTo>
                      <a:cubicBezTo>
                        <a:pt x="259" y="248"/>
                        <a:pt x="266" y="223"/>
                        <a:pt x="272" y="200"/>
                      </a:cubicBezTo>
                      <a:cubicBezTo>
                        <a:pt x="274" y="194"/>
                        <a:pt x="275" y="188"/>
                        <a:pt x="276" y="183"/>
                      </a:cubicBezTo>
                      <a:cubicBezTo>
                        <a:pt x="281" y="192"/>
                        <a:pt x="286" y="203"/>
                        <a:pt x="287" y="216"/>
                      </a:cubicBezTo>
                      <a:cubicBezTo>
                        <a:pt x="288" y="237"/>
                        <a:pt x="288" y="237"/>
                        <a:pt x="288" y="237"/>
                      </a:cubicBezTo>
                      <a:cubicBezTo>
                        <a:pt x="301" y="220"/>
                        <a:pt x="301" y="220"/>
                        <a:pt x="301" y="220"/>
                      </a:cubicBezTo>
                      <a:cubicBezTo>
                        <a:pt x="314" y="203"/>
                        <a:pt x="323" y="178"/>
                        <a:pt x="318" y="154"/>
                      </a:cubicBezTo>
                      <a:cubicBezTo>
                        <a:pt x="347" y="168"/>
                        <a:pt x="343" y="194"/>
                        <a:pt x="339" y="217"/>
                      </a:cubicBezTo>
                      <a:cubicBezTo>
                        <a:pt x="338" y="222"/>
                        <a:pt x="337" y="227"/>
                        <a:pt x="337" y="231"/>
                      </a:cubicBezTo>
                      <a:cubicBezTo>
                        <a:pt x="336" y="240"/>
                        <a:pt x="336" y="240"/>
                        <a:pt x="336" y="240"/>
                      </a:cubicBezTo>
                      <a:cubicBezTo>
                        <a:pt x="345" y="239"/>
                        <a:pt x="345" y="239"/>
                        <a:pt x="345" y="239"/>
                      </a:cubicBezTo>
                      <a:cubicBezTo>
                        <a:pt x="356" y="238"/>
                        <a:pt x="363" y="233"/>
                        <a:pt x="368" y="227"/>
                      </a:cubicBezTo>
                      <a:cubicBezTo>
                        <a:pt x="369" y="238"/>
                        <a:pt x="367" y="250"/>
                        <a:pt x="361" y="260"/>
                      </a:cubicBezTo>
                      <a:close/>
                      <a:moveTo>
                        <a:pt x="181" y="182"/>
                      </a:moveTo>
                      <a:cubicBezTo>
                        <a:pt x="255" y="182"/>
                        <a:pt x="255" y="182"/>
                        <a:pt x="255" y="182"/>
                      </a:cubicBezTo>
                      <a:cubicBezTo>
                        <a:pt x="255" y="166"/>
                        <a:pt x="255" y="166"/>
                        <a:pt x="255" y="166"/>
                      </a:cubicBezTo>
                      <a:cubicBezTo>
                        <a:pt x="236" y="166"/>
                        <a:pt x="236" y="166"/>
                        <a:pt x="236" y="166"/>
                      </a:cubicBezTo>
                      <a:cubicBezTo>
                        <a:pt x="236" y="126"/>
                        <a:pt x="236" y="126"/>
                        <a:pt x="236" y="126"/>
                      </a:cubicBezTo>
                      <a:cubicBezTo>
                        <a:pt x="329" y="126"/>
                        <a:pt x="329" y="126"/>
                        <a:pt x="329" y="126"/>
                      </a:cubicBezTo>
                      <a:cubicBezTo>
                        <a:pt x="329" y="139"/>
                        <a:pt x="329" y="139"/>
                        <a:pt x="329" y="139"/>
                      </a:cubicBezTo>
                      <a:cubicBezTo>
                        <a:pt x="345" y="139"/>
                        <a:pt x="345" y="139"/>
                        <a:pt x="345" y="139"/>
                      </a:cubicBezTo>
                      <a:cubicBezTo>
                        <a:pt x="345" y="0"/>
                        <a:pt x="345" y="0"/>
                        <a:pt x="345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35"/>
                        <a:pt x="0" y="235"/>
                        <a:pt x="0" y="235"/>
                      </a:cubicBezTo>
                      <a:cubicBezTo>
                        <a:pt x="243" y="235"/>
                        <a:pt x="243" y="235"/>
                        <a:pt x="243" y="235"/>
                      </a:cubicBezTo>
                      <a:cubicBezTo>
                        <a:pt x="243" y="219"/>
                        <a:pt x="243" y="219"/>
                        <a:pt x="243" y="219"/>
                      </a:cubicBezTo>
                      <a:cubicBezTo>
                        <a:pt x="181" y="219"/>
                        <a:pt x="181" y="219"/>
                        <a:pt x="181" y="219"/>
                      </a:cubicBezTo>
                      <a:lnTo>
                        <a:pt x="181" y="182"/>
                      </a:lnTo>
                      <a:close/>
                      <a:moveTo>
                        <a:pt x="165" y="219"/>
                      </a:moveTo>
                      <a:cubicBezTo>
                        <a:pt x="71" y="219"/>
                        <a:pt x="71" y="219"/>
                        <a:pt x="71" y="219"/>
                      </a:cubicBezTo>
                      <a:cubicBezTo>
                        <a:pt x="71" y="182"/>
                        <a:pt x="71" y="182"/>
                        <a:pt x="71" y="182"/>
                      </a:cubicBezTo>
                      <a:cubicBezTo>
                        <a:pt x="165" y="182"/>
                        <a:pt x="165" y="182"/>
                        <a:pt x="165" y="182"/>
                      </a:cubicBezTo>
                      <a:lnTo>
                        <a:pt x="165" y="219"/>
                      </a:lnTo>
                      <a:close/>
                      <a:moveTo>
                        <a:pt x="16" y="126"/>
                      </a:moveTo>
                      <a:cubicBezTo>
                        <a:pt x="110" y="126"/>
                        <a:pt x="110" y="126"/>
                        <a:pt x="110" y="126"/>
                      </a:cubicBezTo>
                      <a:cubicBezTo>
                        <a:pt x="110" y="166"/>
                        <a:pt x="110" y="166"/>
                        <a:pt x="110" y="166"/>
                      </a:cubicBezTo>
                      <a:cubicBezTo>
                        <a:pt x="16" y="166"/>
                        <a:pt x="16" y="166"/>
                        <a:pt x="16" y="166"/>
                      </a:cubicBezTo>
                      <a:lnTo>
                        <a:pt x="16" y="126"/>
                      </a:lnTo>
                      <a:close/>
                      <a:moveTo>
                        <a:pt x="126" y="54"/>
                      </a:moveTo>
                      <a:cubicBezTo>
                        <a:pt x="126" y="16"/>
                        <a:pt x="126" y="16"/>
                        <a:pt x="126" y="16"/>
                      </a:cubicBezTo>
                      <a:cubicBezTo>
                        <a:pt x="220" y="16"/>
                        <a:pt x="220" y="16"/>
                        <a:pt x="220" y="16"/>
                      </a:cubicBezTo>
                      <a:cubicBezTo>
                        <a:pt x="220" y="54"/>
                        <a:pt x="220" y="54"/>
                        <a:pt x="220" y="54"/>
                      </a:cubicBezTo>
                      <a:lnTo>
                        <a:pt x="126" y="54"/>
                      </a:lnTo>
                      <a:close/>
                      <a:moveTo>
                        <a:pt x="165" y="70"/>
                      </a:moveTo>
                      <a:cubicBezTo>
                        <a:pt x="165" y="110"/>
                        <a:pt x="165" y="110"/>
                        <a:pt x="165" y="110"/>
                      </a:cubicBezTo>
                      <a:cubicBezTo>
                        <a:pt x="71" y="110"/>
                        <a:pt x="71" y="110"/>
                        <a:pt x="71" y="110"/>
                      </a:cubicBezTo>
                      <a:cubicBezTo>
                        <a:pt x="71" y="70"/>
                        <a:pt x="71" y="70"/>
                        <a:pt x="71" y="70"/>
                      </a:cubicBezTo>
                      <a:lnTo>
                        <a:pt x="165" y="70"/>
                      </a:lnTo>
                      <a:close/>
                      <a:moveTo>
                        <a:pt x="55" y="110"/>
                      </a:moveTo>
                      <a:cubicBezTo>
                        <a:pt x="16" y="110"/>
                        <a:pt x="16" y="110"/>
                        <a:pt x="16" y="110"/>
                      </a:cubicBezTo>
                      <a:cubicBezTo>
                        <a:pt x="16" y="70"/>
                        <a:pt x="16" y="70"/>
                        <a:pt x="16" y="70"/>
                      </a:cubicBezTo>
                      <a:cubicBezTo>
                        <a:pt x="55" y="70"/>
                        <a:pt x="55" y="70"/>
                        <a:pt x="55" y="70"/>
                      </a:cubicBezTo>
                      <a:lnTo>
                        <a:pt x="55" y="110"/>
                      </a:lnTo>
                      <a:close/>
                      <a:moveTo>
                        <a:pt x="220" y="166"/>
                      </a:moveTo>
                      <a:cubicBezTo>
                        <a:pt x="126" y="166"/>
                        <a:pt x="126" y="166"/>
                        <a:pt x="126" y="166"/>
                      </a:cubicBezTo>
                      <a:cubicBezTo>
                        <a:pt x="126" y="126"/>
                        <a:pt x="126" y="126"/>
                        <a:pt x="126" y="126"/>
                      </a:cubicBezTo>
                      <a:cubicBezTo>
                        <a:pt x="220" y="126"/>
                        <a:pt x="220" y="126"/>
                        <a:pt x="220" y="126"/>
                      </a:cubicBezTo>
                      <a:lnTo>
                        <a:pt x="220" y="166"/>
                      </a:lnTo>
                      <a:close/>
                      <a:moveTo>
                        <a:pt x="228" y="110"/>
                      </a:moveTo>
                      <a:cubicBezTo>
                        <a:pt x="181" y="110"/>
                        <a:pt x="181" y="110"/>
                        <a:pt x="181" y="110"/>
                      </a:cubicBezTo>
                      <a:cubicBezTo>
                        <a:pt x="181" y="70"/>
                        <a:pt x="181" y="70"/>
                        <a:pt x="181" y="70"/>
                      </a:cubicBezTo>
                      <a:cubicBezTo>
                        <a:pt x="274" y="70"/>
                        <a:pt x="274" y="70"/>
                        <a:pt x="274" y="70"/>
                      </a:cubicBezTo>
                      <a:cubicBezTo>
                        <a:pt x="274" y="110"/>
                        <a:pt x="274" y="110"/>
                        <a:pt x="274" y="110"/>
                      </a:cubicBezTo>
                      <a:cubicBezTo>
                        <a:pt x="236" y="110"/>
                        <a:pt x="236" y="110"/>
                        <a:pt x="236" y="110"/>
                      </a:cubicBezTo>
                      <a:lnTo>
                        <a:pt x="228" y="110"/>
                      </a:lnTo>
                      <a:close/>
                      <a:moveTo>
                        <a:pt x="290" y="110"/>
                      </a:moveTo>
                      <a:cubicBezTo>
                        <a:pt x="290" y="70"/>
                        <a:pt x="290" y="70"/>
                        <a:pt x="290" y="70"/>
                      </a:cubicBezTo>
                      <a:cubicBezTo>
                        <a:pt x="329" y="70"/>
                        <a:pt x="329" y="70"/>
                        <a:pt x="329" y="70"/>
                      </a:cubicBezTo>
                      <a:cubicBezTo>
                        <a:pt x="329" y="110"/>
                        <a:pt x="329" y="110"/>
                        <a:pt x="329" y="110"/>
                      </a:cubicBezTo>
                      <a:lnTo>
                        <a:pt x="290" y="110"/>
                      </a:lnTo>
                      <a:close/>
                      <a:moveTo>
                        <a:pt x="329" y="54"/>
                      </a:moveTo>
                      <a:cubicBezTo>
                        <a:pt x="236" y="54"/>
                        <a:pt x="236" y="54"/>
                        <a:pt x="236" y="54"/>
                      </a:cubicBezTo>
                      <a:cubicBezTo>
                        <a:pt x="236" y="16"/>
                        <a:pt x="236" y="16"/>
                        <a:pt x="236" y="16"/>
                      </a:cubicBezTo>
                      <a:cubicBezTo>
                        <a:pt x="329" y="16"/>
                        <a:pt x="329" y="16"/>
                        <a:pt x="329" y="16"/>
                      </a:cubicBezTo>
                      <a:lnTo>
                        <a:pt x="329" y="54"/>
                      </a:lnTo>
                      <a:close/>
                      <a:moveTo>
                        <a:pt x="110" y="16"/>
                      </a:moveTo>
                      <a:cubicBezTo>
                        <a:pt x="110" y="54"/>
                        <a:pt x="110" y="54"/>
                        <a:pt x="110" y="54"/>
                      </a:cubicBezTo>
                      <a:cubicBezTo>
                        <a:pt x="16" y="54"/>
                        <a:pt x="16" y="54"/>
                        <a:pt x="16" y="54"/>
                      </a:cubicBezTo>
                      <a:cubicBezTo>
                        <a:pt x="16" y="16"/>
                        <a:pt x="16" y="16"/>
                        <a:pt x="16" y="16"/>
                      </a:cubicBezTo>
                      <a:lnTo>
                        <a:pt x="110" y="16"/>
                      </a:lnTo>
                      <a:close/>
                      <a:moveTo>
                        <a:pt x="16" y="182"/>
                      </a:moveTo>
                      <a:cubicBezTo>
                        <a:pt x="55" y="182"/>
                        <a:pt x="55" y="182"/>
                        <a:pt x="55" y="182"/>
                      </a:cubicBezTo>
                      <a:cubicBezTo>
                        <a:pt x="55" y="219"/>
                        <a:pt x="55" y="219"/>
                        <a:pt x="55" y="219"/>
                      </a:cubicBezTo>
                      <a:cubicBezTo>
                        <a:pt x="16" y="219"/>
                        <a:pt x="16" y="219"/>
                        <a:pt x="16" y="219"/>
                      </a:cubicBezTo>
                      <a:lnTo>
                        <a:pt x="16" y="182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>
                  <a:noFill/>
                </a:ln>
              </p:spPr>
              <p:txBody>
                <a:bodyPr vert="horz" wrap="square" lIns="91416" tIns="45708" rIns="91416" bIns="4570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799" dirty="0">
                    <a:latin typeface="Calibri" panose="020F0502020204030204" pitchFamily="34" charset="0"/>
                  </a:endParaRPr>
                </a:p>
              </p:txBody>
            </p:sp>
          </p:grpSp>
        </p:grpSp>
        <p:sp>
          <p:nvSpPr>
            <p:cNvPr id="157" name="TextBox 156">
              <a:extLst>
                <a:ext uri="{FF2B5EF4-FFF2-40B4-BE49-F238E27FC236}">
                  <a16:creationId xmlns:a16="http://schemas.microsoft.com/office/drawing/2014/main" id="{9FB62935-D1D8-7B41-BDF7-FA7440391D98}"/>
                </a:ext>
              </a:extLst>
            </p:cNvPr>
            <p:cNvSpPr txBox="1"/>
            <p:nvPr/>
          </p:nvSpPr>
          <p:spPr>
            <a:xfrm>
              <a:off x="7140018" y="5065999"/>
              <a:ext cx="650114" cy="184666"/>
            </a:xfrm>
            <a:prstGeom prst="rect">
              <a:avLst/>
            </a:prstGeom>
          </p:spPr>
          <p:txBody>
            <a:bodyPr wrap="none" lIns="0" tIns="0" rIns="0" bIns="0" rtlCol="0" anchor="b">
              <a:spAutoFit/>
            </a:bodyPr>
            <a:lstStyle/>
            <a:p>
              <a:r>
                <a:rPr lang="en-US" sz="1200" dirty="0">
                  <a:latin typeface="Calibri" panose="020F0502020204030204" pitchFamily="34" charset="0"/>
                </a:rPr>
                <a:t>Mgt + App</a:t>
              </a:r>
              <a:endParaRPr lang="en-US" sz="1400" dirty="0">
                <a:latin typeface="Calibri" panose="020F0502020204030204" pitchFamily="34" charset="0"/>
              </a:endParaRPr>
            </a:p>
          </p:txBody>
        </p:sp>
        <p:pic>
          <p:nvPicPr>
            <p:cNvPr id="158" name="Picture 157">
              <a:extLst>
                <a:ext uri="{FF2B5EF4-FFF2-40B4-BE49-F238E27FC236}">
                  <a16:creationId xmlns:a16="http://schemas.microsoft.com/office/drawing/2014/main" id="{CF9F95E6-0914-7F43-9104-E73434BB115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17480" y="5057966"/>
              <a:ext cx="396240" cy="254000"/>
            </a:xfrm>
            <a:prstGeom prst="rect">
              <a:avLst/>
            </a:prstGeom>
          </p:spPr>
        </p:pic>
        <p:sp>
          <p:nvSpPr>
            <p:cNvPr id="159" name="TextBox 158">
              <a:extLst>
                <a:ext uri="{FF2B5EF4-FFF2-40B4-BE49-F238E27FC236}">
                  <a16:creationId xmlns:a16="http://schemas.microsoft.com/office/drawing/2014/main" id="{AA9299D7-F729-6B42-B85E-FBF8C76C9532}"/>
                </a:ext>
              </a:extLst>
            </p:cNvPr>
            <p:cNvSpPr txBox="1"/>
            <p:nvPr/>
          </p:nvSpPr>
          <p:spPr>
            <a:xfrm>
              <a:off x="8534837" y="5022038"/>
              <a:ext cx="169713" cy="307777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*</a:t>
              </a:r>
              <a:endParaRPr lang="en-US" sz="1200" dirty="0">
                <a:latin typeface="Courier" pitchFamily="2" charset="0"/>
              </a:endParaRPr>
            </a:p>
          </p:txBody>
        </p:sp>
        <p:grpSp>
          <p:nvGrpSpPr>
            <p:cNvPr id="160" name="Group 159">
              <a:extLst>
                <a:ext uri="{FF2B5EF4-FFF2-40B4-BE49-F238E27FC236}">
                  <a16:creationId xmlns:a16="http://schemas.microsoft.com/office/drawing/2014/main" id="{0ABA7319-1179-E042-9CED-AEB88B86677C}"/>
                </a:ext>
              </a:extLst>
            </p:cNvPr>
            <p:cNvGrpSpPr/>
            <p:nvPr/>
          </p:nvGrpSpPr>
          <p:grpSpPr>
            <a:xfrm>
              <a:off x="7324331" y="3210250"/>
              <a:ext cx="1537344" cy="686108"/>
              <a:chOff x="7324331" y="3210250"/>
              <a:chExt cx="1537344" cy="686108"/>
            </a:xfrm>
          </p:grpSpPr>
          <p:sp>
            <p:nvSpPr>
              <p:cNvPr id="164" name="TextBox 163">
                <a:extLst>
                  <a:ext uri="{FF2B5EF4-FFF2-40B4-BE49-F238E27FC236}">
                    <a16:creationId xmlns:a16="http://schemas.microsoft.com/office/drawing/2014/main" id="{18A53D08-FABC-5743-9638-063705DFB5E2}"/>
                  </a:ext>
                </a:extLst>
              </p:cNvPr>
              <p:cNvSpPr txBox="1"/>
              <p:nvPr/>
            </p:nvSpPr>
            <p:spPr>
              <a:xfrm>
                <a:off x="7324331" y="3210250"/>
                <a:ext cx="1537344" cy="338554"/>
              </a:xfrm>
              <a:prstGeom prst="rect">
                <a:avLst/>
              </a:prstGeom>
            </p:spPr>
            <p:txBody>
              <a:bodyPr wrap="none" lIns="0" tIns="0" rIns="0" bIns="0" rtlCol="0" anchor="b">
                <a:spAutoFit/>
              </a:bodyPr>
              <a:lstStyle/>
              <a:p>
                <a:r>
                  <a:rPr lang="en-US" sz="1200" dirty="0">
                    <a:latin typeface="Calibri" panose="020F0502020204030204" pitchFamily="34" charset="0"/>
                  </a:rPr>
                  <a:t>Switchport Mode Access</a:t>
                </a:r>
              </a:p>
              <a:p>
                <a:r>
                  <a:rPr lang="en-US" sz="1000" i="1" dirty="0">
                    <a:latin typeface="Calibri" panose="020F0502020204030204" pitchFamily="34" charset="0"/>
                  </a:rPr>
                  <a:t>(VLAN_ID=xxx)</a:t>
                </a:r>
              </a:p>
            </p:txBody>
          </p:sp>
          <p:cxnSp>
            <p:nvCxnSpPr>
              <p:cNvPr id="165" name="Straight Connector 164">
                <a:extLst>
                  <a:ext uri="{FF2B5EF4-FFF2-40B4-BE49-F238E27FC236}">
                    <a16:creationId xmlns:a16="http://schemas.microsoft.com/office/drawing/2014/main" id="{3E6C58FC-937C-CD46-832A-B9CC396C28EF}"/>
                  </a:ext>
                </a:extLst>
              </p:cNvPr>
              <p:cNvCxnSpPr>
                <a:cxnSpLocks/>
                <a:stCxn id="164" idx="2"/>
              </p:cNvCxnSpPr>
              <p:nvPr/>
            </p:nvCxnSpPr>
            <p:spPr bwMode="gray">
              <a:xfrm>
                <a:off x="8093003" y="3548804"/>
                <a:ext cx="452427" cy="347554"/>
              </a:xfrm>
              <a:prstGeom prst="line">
                <a:avLst/>
              </a:prstGeom>
              <a:ln w="25400">
                <a:solidFill>
                  <a:srgbClr val="FF0000"/>
                </a:solidFill>
                <a:miter lim="800000"/>
                <a:headEnd type="none" w="med" len="med"/>
                <a:tailEnd type="arrow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1" name="Left-Right Arrow 160">
              <a:extLst>
                <a:ext uri="{FF2B5EF4-FFF2-40B4-BE49-F238E27FC236}">
                  <a16:creationId xmlns:a16="http://schemas.microsoft.com/office/drawing/2014/main" id="{1B05BDB2-A79D-A843-82AC-C1EDF674BC89}"/>
                </a:ext>
              </a:extLst>
            </p:cNvPr>
            <p:cNvSpPr/>
            <p:nvPr/>
          </p:nvSpPr>
          <p:spPr>
            <a:xfrm rot="17714607">
              <a:off x="7897596" y="4028077"/>
              <a:ext cx="2195453" cy="124221"/>
            </a:xfrm>
            <a:prstGeom prst="leftRightArrow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62" name="TextBox 161">
              <a:extLst>
                <a:ext uri="{FF2B5EF4-FFF2-40B4-BE49-F238E27FC236}">
                  <a16:creationId xmlns:a16="http://schemas.microsoft.com/office/drawing/2014/main" id="{B53F6BC2-043B-2C44-9D43-E4AD182151C5}"/>
                </a:ext>
              </a:extLst>
            </p:cNvPr>
            <p:cNvSpPr txBox="1"/>
            <p:nvPr/>
          </p:nvSpPr>
          <p:spPr>
            <a:xfrm>
              <a:off x="8995891" y="4168595"/>
              <a:ext cx="1978234" cy="646331"/>
            </a:xfrm>
            <a:prstGeom prst="rect">
              <a:avLst/>
            </a:prstGeom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sz="1400" dirty="0">
                  <a:solidFill>
                    <a:srgbClr val="FF0000"/>
                  </a:solidFill>
                  <a:latin typeface="Calibri" panose="020F0502020204030204" pitchFamily="34" charset="0"/>
                </a:rPr>
                <a:t>Secured</a:t>
              </a:r>
            </a:p>
            <a:p>
              <a:r>
                <a:rPr lang="en-US" sz="1400" dirty="0">
                  <a:solidFill>
                    <a:schemeClr val="accent1"/>
                  </a:solidFill>
                  <a:latin typeface="Calibri" panose="020F0502020204030204" pitchFamily="34" charset="0"/>
                </a:rPr>
                <a:t>Management + Application</a:t>
              </a:r>
            </a:p>
            <a:p>
              <a:r>
                <a:rPr lang="en-US" sz="1400" dirty="0">
                  <a:solidFill>
                    <a:schemeClr val="accent1"/>
                  </a:solidFill>
                  <a:latin typeface="Calibri" panose="020F0502020204030204" pitchFamily="34" charset="0"/>
                </a:rPr>
                <a:t>Traffic</a:t>
              </a:r>
            </a:p>
          </p:txBody>
        </p:sp>
        <p:sp>
          <p:nvSpPr>
            <p:cNvPr id="163" name="TextBox 162">
              <a:extLst>
                <a:ext uri="{FF2B5EF4-FFF2-40B4-BE49-F238E27FC236}">
                  <a16:creationId xmlns:a16="http://schemas.microsoft.com/office/drawing/2014/main" id="{104752C1-FBE1-9842-8324-DCFF5F41D3B6}"/>
                </a:ext>
              </a:extLst>
            </p:cNvPr>
            <p:cNvSpPr txBox="1"/>
            <p:nvPr/>
          </p:nvSpPr>
          <p:spPr>
            <a:xfrm>
              <a:off x="8988413" y="5574493"/>
              <a:ext cx="1906402" cy="26161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100" dirty="0">
                  <a:latin typeface="Calibri" panose="020F0502020204030204" pitchFamily="34" charset="0"/>
                  <a:cs typeface="Calibri" panose="020F0502020204030204" pitchFamily="34" charset="0"/>
                </a:rPr>
                <a:t>* NSX installed on this interface</a:t>
              </a:r>
            </a:p>
          </p:txBody>
        </p:sp>
      </p:grpSp>
      <p:sp>
        <p:nvSpPr>
          <p:cNvPr id="193" name="Rounded Rectangle 192">
            <a:extLst>
              <a:ext uri="{FF2B5EF4-FFF2-40B4-BE49-F238E27FC236}">
                <a16:creationId xmlns:a16="http://schemas.microsoft.com/office/drawing/2014/main" id="{64BD4D47-7450-1C46-A691-691AAB61676F}"/>
              </a:ext>
            </a:extLst>
          </p:cNvPr>
          <p:cNvSpPr/>
          <p:nvPr/>
        </p:nvSpPr>
        <p:spPr>
          <a:xfrm>
            <a:off x="6306720" y="1922424"/>
            <a:ext cx="5629078" cy="3640614"/>
          </a:xfrm>
          <a:prstGeom prst="roundRect">
            <a:avLst>
              <a:gd name="adj" fmla="val 8469"/>
            </a:avLst>
          </a:prstGeom>
          <a:solidFill>
            <a:schemeClr val="bg1">
              <a:lumMod val="85000"/>
              <a:alpha val="20000"/>
            </a:schemeClr>
          </a:solidFill>
          <a:ln w="38100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1400" dirty="0">
                <a:solidFill>
                  <a:schemeClr val="tx1"/>
                </a:solidFill>
                <a:latin typeface="Calibri" panose="020F0502020204030204" pitchFamily="34" charset="0"/>
              </a:rPr>
              <a:t>Physical View</a:t>
            </a:r>
          </a:p>
        </p:txBody>
      </p:sp>
      <p:grpSp>
        <p:nvGrpSpPr>
          <p:cNvPr id="194" name="Group 193">
            <a:extLst>
              <a:ext uri="{FF2B5EF4-FFF2-40B4-BE49-F238E27FC236}">
                <a16:creationId xmlns:a16="http://schemas.microsoft.com/office/drawing/2014/main" id="{E2C29117-FC1B-DD46-B8E9-940806A3BEEF}"/>
              </a:ext>
            </a:extLst>
          </p:cNvPr>
          <p:cNvGrpSpPr/>
          <p:nvPr/>
        </p:nvGrpSpPr>
        <p:grpSpPr>
          <a:xfrm>
            <a:off x="7413880" y="3819983"/>
            <a:ext cx="657699" cy="609717"/>
            <a:chOff x="6855481" y="3542839"/>
            <a:chExt cx="657699" cy="609717"/>
          </a:xfrm>
        </p:grpSpPr>
        <p:cxnSp>
          <p:nvCxnSpPr>
            <p:cNvPr id="195" name="Straight Connector 194">
              <a:extLst>
                <a:ext uri="{FF2B5EF4-FFF2-40B4-BE49-F238E27FC236}">
                  <a16:creationId xmlns:a16="http://schemas.microsoft.com/office/drawing/2014/main" id="{4A3BF1C3-A0EE-6640-889F-62BD9A368E63}"/>
                </a:ext>
              </a:extLst>
            </p:cNvPr>
            <p:cNvCxnSpPr>
              <a:cxnSpLocks/>
              <a:endCxn id="198" idx="24"/>
            </p:cNvCxnSpPr>
            <p:nvPr/>
          </p:nvCxnSpPr>
          <p:spPr bwMode="gray">
            <a:xfrm>
              <a:off x="7181817" y="3542839"/>
              <a:ext cx="0" cy="459748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6" name="Group 195">
              <a:extLst>
                <a:ext uri="{FF2B5EF4-FFF2-40B4-BE49-F238E27FC236}">
                  <a16:creationId xmlns:a16="http://schemas.microsoft.com/office/drawing/2014/main" id="{E80EBC3C-30EE-BB49-BBDA-7B6DAAA5173D}"/>
                </a:ext>
              </a:extLst>
            </p:cNvPr>
            <p:cNvGrpSpPr/>
            <p:nvPr/>
          </p:nvGrpSpPr>
          <p:grpSpPr>
            <a:xfrm>
              <a:off x="6855481" y="3841362"/>
              <a:ext cx="657699" cy="311194"/>
              <a:chOff x="6855481" y="3693748"/>
              <a:chExt cx="657699" cy="311194"/>
            </a:xfrm>
          </p:grpSpPr>
          <p:sp>
            <p:nvSpPr>
              <p:cNvPr id="197" name="Freeform 196">
                <a:extLst>
                  <a:ext uri="{FF2B5EF4-FFF2-40B4-BE49-F238E27FC236}">
                    <a16:creationId xmlns:a16="http://schemas.microsoft.com/office/drawing/2014/main" id="{1B74FDB3-CF1E-0D4F-BB2F-4AA00212A2B5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6855481" y="3833005"/>
                <a:ext cx="657699" cy="171937"/>
              </a:xfrm>
              <a:custGeom>
                <a:avLst/>
                <a:gdLst>
                  <a:gd name="T0" fmla="*/ 304 w 384"/>
                  <a:gd name="T1" fmla="*/ 78 h 100"/>
                  <a:gd name="T2" fmla="*/ 288 w 384"/>
                  <a:gd name="T3" fmla="*/ 78 h 100"/>
                  <a:gd name="T4" fmla="*/ 288 w 384"/>
                  <a:gd name="T5" fmla="*/ 22 h 100"/>
                  <a:gd name="T6" fmla="*/ 304 w 384"/>
                  <a:gd name="T7" fmla="*/ 22 h 100"/>
                  <a:gd name="T8" fmla="*/ 304 w 384"/>
                  <a:gd name="T9" fmla="*/ 78 h 100"/>
                  <a:gd name="T10" fmla="*/ 331 w 384"/>
                  <a:gd name="T11" fmla="*/ 22 h 100"/>
                  <a:gd name="T12" fmla="*/ 315 w 384"/>
                  <a:gd name="T13" fmla="*/ 22 h 100"/>
                  <a:gd name="T14" fmla="*/ 315 w 384"/>
                  <a:gd name="T15" fmla="*/ 78 h 100"/>
                  <a:gd name="T16" fmla="*/ 331 w 384"/>
                  <a:gd name="T17" fmla="*/ 78 h 100"/>
                  <a:gd name="T18" fmla="*/ 331 w 384"/>
                  <a:gd name="T19" fmla="*/ 22 h 100"/>
                  <a:gd name="T20" fmla="*/ 358 w 384"/>
                  <a:gd name="T21" fmla="*/ 22 h 100"/>
                  <a:gd name="T22" fmla="*/ 342 w 384"/>
                  <a:gd name="T23" fmla="*/ 22 h 100"/>
                  <a:gd name="T24" fmla="*/ 342 w 384"/>
                  <a:gd name="T25" fmla="*/ 78 h 100"/>
                  <a:gd name="T26" fmla="*/ 358 w 384"/>
                  <a:gd name="T27" fmla="*/ 78 h 100"/>
                  <a:gd name="T28" fmla="*/ 358 w 384"/>
                  <a:gd name="T29" fmla="*/ 22 h 100"/>
                  <a:gd name="T30" fmla="*/ 42 w 384"/>
                  <a:gd name="T31" fmla="*/ 22 h 100"/>
                  <a:gd name="T32" fmla="*/ 26 w 384"/>
                  <a:gd name="T33" fmla="*/ 22 h 100"/>
                  <a:gd name="T34" fmla="*/ 26 w 384"/>
                  <a:gd name="T35" fmla="*/ 78 h 100"/>
                  <a:gd name="T36" fmla="*/ 42 w 384"/>
                  <a:gd name="T37" fmla="*/ 78 h 100"/>
                  <a:gd name="T38" fmla="*/ 42 w 384"/>
                  <a:gd name="T39" fmla="*/ 22 h 100"/>
                  <a:gd name="T40" fmla="*/ 69 w 384"/>
                  <a:gd name="T41" fmla="*/ 22 h 100"/>
                  <a:gd name="T42" fmla="*/ 53 w 384"/>
                  <a:gd name="T43" fmla="*/ 22 h 100"/>
                  <a:gd name="T44" fmla="*/ 53 w 384"/>
                  <a:gd name="T45" fmla="*/ 78 h 100"/>
                  <a:gd name="T46" fmla="*/ 69 w 384"/>
                  <a:gd name="T47" fmla="*/ 78 h 100"/>
                  <a:gd name="T48" fmla="*/ 69 w 384"/>
                  <a:gd name="T49" fmla="*/ 22 h 100"/>
                  <a:gd name="T50" fmla="*/ 97 w 384"/>
                  <a:gd name="T51" fmla="*/ 22 h 100"/>
                  <a:gd name="T52" fmla="*/ 81 w 384"/>
                  <a:gd name="T53" fmla="*/ 22 h 100"/>
                  <a:gd name="T54" fmla="*/ 81 w 384"/>
                  <a:gd name="T55" fmla="*/ 78 h 100"/>
                  <a:gd name="T56" fmla="*/ 97 w 384"/>
                  <a:gd name="T57" fmla="*/ 78 h 100"/>
                  <a:gd name="T58" fmla="*/ 97 w 384"/>
                  <a:gd name="T59" fmla="*/ 22 h 100"/>
                  <a:gd name="T60" fmla="*/ 163 w 384"/>
                  <a:gd name="T61" fmla="*/ 50 h 100"/>
                  <a:gd name="T62" fmla="*/ 192 w 384"/>
                  <a:gd name="T63" fmla="*/ 21 h 100"/>
                  <a:gd name="T64" fmla="*/ 221 w 384"/>
                  <a:gd name="T65" fmla="*/ 50 h 100"/>
                  <a:gd name="T66" fmla="*/ 192 w 384"/>
                  <a:gd name="T67" fmla="*/ 79 h 100"/>
                  <a:gd name="T68" fmla="*/ 163 w 384"/>
                  <a:gd name="T69" fmla="*/ 50 h 100"/>
                  <a:gd name="T70" fmla="*/ 179 w 384"/>
                  <a:gd name="T71" fmla="*/ 50 h 100"/>
                  <a:gd name="T72" fmla="*/ 192 w 384"/>
                  <a:gd name="T73" fmla="*/ 63 h 100"/>
                  <a:gd name="T74" fmla="*/ 205 w 384"/>
                  <a:gd name="T75" fmla="*/ 50 h 100"/>
                  <a:gd name="T76" fmla="*/ 192 w 384"/>
                  <a:gd name="T77" fmla="*/ 37 h 100"/>
                  <a:gd name="T78" fmla="*/ 179 w 384"/>
                  <a:gd name="T79" fmla="*/ 50 h 100"/>
                  <a:gd name="T80" fmla="*/ 384 w 384"/>
                  <a:gd name="T81" fmla="*/ 0 h 100"/>
                  <a:gd name="T82" fmla="*/ 384 w 384"/>
                  <a:gd name="T83" fmla="*/ 100 h 100"/>
                  <a:gd name="T84" fmla="*/ 0 w 384"/>
                  <a:gd name="T85" fmla="*/ 100 h 100"/>
                  <a:gd name="T86" fmla="*/ 0 w 384"/>
                  <a:gd name="T87" fmla="*/ 0 h 100"/>
                  <a:gd name="T88" fmla="*/ 384 w 384"/>
                  <a:gd name="T89" fmla="*/ 0 h 100"/>
                  <a:gd name="T90" fmla="*/ 368 w 384"/>
                  <a:gd name="T91" fmla="*/ 16 h 100"/>
                  <a:gd name="T92" fmla="*/ 16 w 384"/>
                  <a:gd name="T93" fmla="*/ 16 h 100"/>
                  <a:gd name="T94" fmla="*/ 16 w 384"/>
                  <a:gd name="T95" fmla="*/ 84 h 100"/>
                  <a:gd name="T96" fmla="*/ 368 w 384"/>
                  <a:gd name="T97" fmla="*/ 84 h 100"/>
                  <a:gd name="T98" fmla="*/ 368 w 384"/>
                  <a:gd name="T99" fmla="*/ 1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84" h="100">
                    <a:moveTo>
                      <a:pt x="304" y="78"/>
                    </a:moveTo>
                    <a:cubicBezTo>
                      <a:pt x="288" y="78"/>
                      <a:pt x="288" y="78"/>
                      <a:pt x="288" y="78"/>
                    </a:cubicBezTo>
                    <a:cubicBezTo>
                      <a:pt x="288" y="22"/>
                      <a:pt x="288" y="22"/>
                      <a:pt x="288" y="22"/>
                    </a:cubicBezTo>
                    <a:cubicBezTo>
                      <a:pt x="304" y="22"/>
                      <a:pt x="304" y="22"/>
                      <a:pt x="304" y="22"/>
                    </a:cubicBezTo>
                    <a:lnTo>
                      <a:pt x="304" y="78"/>
                    </a:lnTo>
                    <a:close/>
                    <a:moveTo>
                      <a:pt x="331" y="22"/>
                    </a:moveTo>
                    <a:cubicBezTo>
                      <a:pt x="315" y="22"/>
                      <a:pt x="315" y="22"/>
                      <a:pt x="315" y="22"/>
                    </a:cubicBezTo>
                    <a:cubicBezTo>
                      <a:pt x="315" y="78"/>
                      <a:pt x="315" y="78"/>
                      <a:pt x="315" y="78"/>
                    </a:cubicBezTo>
                    <a:cubicBezTo>
                      <a:pt x="331" y="78"/>
                      <a:pt x="331" y="78"/>
                      <a:pt x="331" y="78"/>
                    </a:cubicBezTo>
                    <a:lnTo>
                      <a:pt x="331" y="22"/>
                    </a:lnTo>
                    <a:close/>
                    <a:moveTo>
                      <a:pt x="358" y="22"/>
                    </a:moveTo>
                    <a:cubicBezTo>
                      <a:pt x="342" y="22"/>
                      <a:pt x="342" y="22"/>
                      <a:pt x="342" y="22"/>
                    </a:cubicBezTo>
                    <a:cubicBezTo>
                      <a:pt x="342" y="78"/>
                      <a:pt x="342" y="78"/>
                      <a:pt x="342" y="78"/>
                    </a:cubicBezTo>
                    <a:cubicBezTo>
                      <a:pt x="358" y="78"/>
                      <a:pt x="358" y="78"/>
                      <a:pt x="358" y="78"/>
                    </a:cubicBezTo>
                    <a:lnTo>
                      <a:pt x="358" y="22"/>
                    </a:lnTo>
                    <a:close/>
                    <a:moveTo>
                      <a:pt x="42" y="22"/>
                    </a:moveTo>
                    <a:cubicBezTo>
                      <a:pt x="26" y="22"/>
                      <a:pt x="26" y="22"/>
                      <a:pt x="26" y="22"/>
                    </a:cubicBezTo>
                    <a:cubicBezTo>
                      <a:pt x="26" y="78"/>
                      <a:pt x="26" y="78"/>
                      <a:pt x="26" y="78"/>
                    </a:cubicBezTo>
                    <a:cubicBezTo>
                      <a:pt x="42" y="78"/>
                      <a:pt x="42" y="78"/>
                      <a:pt x="42" y="78"/>
                    </a:cubicBezTo>
                    <a:lnTo>
                      <a:pt x="42" y="22"/>
                    </a:lnTo>
                    <a:close/>
                    <a:moveTo>
                      <a:pt x="69" y="22"/>
                    </a:moveTo>
                    <a:cubicBezTo>
                      <a:pt x="53" y="22"/>
                      <a:pt x="53" y="22"/>
                      <a:pt x="53" y="22"/>
                    </a:cubicBezTo>
                    <a:cubicBezTo>
                      <a:pt x="53" y="78"/>
                      <a:pt x="53" y="78"/>
                      <a:pt x="53" y="78"/>
                    </a:cubicBezTo>
                    <a:cubicBezTo>
                      <a:pt x="69" y="78"/>
                      <a:pt x="69" y="78"/>
                      <a:pt x="69" y="78"/>
                    </a:cubicBezTo>
                    <a:lnTo>
                      <a:pt x="69" y="22"/>
                    </a:lnTo>
                    <a:close/>
                    <a:moveTo>
                      <a:pt x="97" y="22"/>
                    </a:moveTo>
                    <a:cubicBezTo>
                      <a:pt x="81" y="22"/>
                      <a:pt x="81" y="22"/>
                      <a:pt x="81" y="22"/>
                    </a:cubicBezTo>
                    <a:cubicBezTo>
                      <a:pt x="81" y="78"/>
                      <a:pt x="81" y="78"/>
                      <a:pt x="81" y="78"/>
                    </a:cubicBezTo>
                    <a:cubicBezTo>
                      <a:pt x="97" y="78"/>
                      <a:pt x="97" y="78"/>
                      <a:pt x="97" y="78"/>
                    </a:cubicBezTo>
                    <a:lnTo>
                      <a:pt x="97" y="22"/>
                    </a:lnTo>
                    <a:close/>
                    <a:moveTo>
                      <a:pt x="163" y="50"/>
                    </a:moveTo>
                    <a:cubicBezTo>
                      <a:pt x="163" y="34"/>
                      <a:pt x="176" y="21"/>
                      <a:pt x="192" y="21"/>
                    </a:cubicBezTo>
                    <a:cubicBezTo>
                      <a:pt x="208" y="21"/>
                      <a:pt x="221" y="34"/>
                      <a:pt x="221" y="50"/>
                    </a:cubicBezTo>
                    <a:cubicBezTo>
                      <a:pt x="221" y="66"/>
                      <a:pt x="208" y="79"/>
                      <a:pt x="192" y="79"/>
                    </a:cubicBezTo>
                    <a:cubicBezTo>
                      <a:pt x="176" y="79"/>
                      <a:pt x="163" y="66"/>
                      <a:pt x="163" y="50"/>
                    </a:cubicBezTo>
                    <a:close/>
                    <a:moveTo>
                      <a:pt x="179" y="50"/>
                    </a:moveTo>
                    <a:cubicBezTo>
                      <a:pt x="179" y="57"/>
                      <a:pt x="185" y="63"/>
                      <a:pt x="192" y="63"/>
                    </a:cubicBezTo>
                    <a:cubicBezTo>
                      <a:pt x="199" y="63"/>
                      <a:pt x="205" y="57"/>
                      <a:pt x="205" y="50"/>
                    </a:cubicBezTo>
                    <a:cubicBezTo>
                      <a:pt x="205" y="43"/>
                      <a:pt x="199" y="37"/>
                      <a:pt x="192" y="37"/>
                    </a:cubicBezTo>
                    <a:cubicBezTo>
                      <a:pt x="185" y="37"/>
                      <a:pt x="179" y="43"/>
                      <a:pt x="179" y="50"/>
                    </a:cubicBezTo>
                    <a:close/>
                    <a:moveTo>
                      <a:pt x="384" y="0"/>
                    </a:moveTo>
                    <a:cubicBezTo>
                      <a:pt x="384" y="100"/>
                      <a:pt x="384" y="100"/>
                      <a:pt x="384" y="10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384" y="0"/>
                    </a:lnTo>
                    <a:close/>
                    <a:moveTo>
                      <a:pt x="368" y="16"/>
                    </a:move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84"/>
                      <a:pt x="16" y="84"/>
                      <a:pt x="16" y="84"/>
                    </a:cubicBezTo>
                    <a:cubicBezTo>
                      <a:pt x="368" y="84"/>
                      <a:pt x="368" y="84"/>
                      <a:pt x="368" y="84"/>
                    </a:cubicBezTo>
                    <a:lnTo>
                      <a:pt x="368" y="16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98" name="Freeform 21">
                <a:extLst>
                  <a:ext uri="{FF2B5EF4-FFF2-40B4-BE49-F238E27FC236}">
                    <a16:creationId xmlns:a16="http://schemas.microsoft.com/office/drawing/2014/main" id="{CD90F4A0-364D-B545-AD17-5FE901779754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7060501" y="3693748"/>
                <a:ext cx="286011" cy="217911"/>
              </a:xfrm>
              <a:custGeom>
                <a:avLst/>
                <a:gdLst>
                  <a:gd name="T0" fmla="*/ 364 w 389"/>
                  <a:gd name="T1" fmla="*/ 176 h 296"/>
                  <a:gd name="T2" fmla="*/ 355 w 389"/>
                  <a:gd name="T3" fmla="*/ 217 h 296"/>
                  <a:gd name="T4" fmla="*/ 289 w 389"/>
                  <a:gd name="T5" fmla="*/ 130 h 296"/>
                  <a:gd name="T6" fmla="*/ 298 w 389"/>
                  <a:gd name="T7" fmla="*/ 193 h 296"/>
                  <a:gd name="T8" fmla="*/ 264 w 389"/>
                  <a:gd name="T9" fmla="*/ 143 h 296"/>
                  <a:gd name="T10" fmla="*/ 257 w 389"/>
                  <a:gd name="T11" fmla="*/ 195 h 296"/>
                  <a:gd name="T12" fmla="*/ 318 w 389"/>
                  <a:gd name="T13" fmla="*/ 296 h 296"/>
                  <a:gd name="T14" fmla="*/ 319 w 389"/>
                  <a:gd name="T15" fmla="*/ 296 h 296"/>
                  <a:gd name="T16" fmla="*/ 376 w 389"/>
                  <a:gd name="T17" fmla="*/ 196 h 296"/>
                  <a:gd name="T18" fmla="*/ 319 w 389"/>
                  <a:gd name="T19" fmla="*/ 280 h 296"/>
                  <a:gd name="T20" fmla="*/ 270 w 389"/>
                  <a:gd name="T21" fmla="*/ 262 h 296"/>
                  <a:gd name="T22" fmla="*/ 276 w 389"/>
                  <a:gd name="T23" fmla="*/ 183 h 296"/>
                  <a:gd name="T24" fmla="*/ 288 w 389"/>
                  <a:gd name="T25" fmla="*/ 237 h 296"/>
                  <a:gd name="T26" fmla="*/ 318 w 389"/>
                  <a:gd name="T27" fmla="*/ 154 h 296"/>
                  <a:gd name="T28" fmla="*/ 337 w 389"/>
                  <a:gd name="T29" fmla="*/ 231 h 296"/>
                  <a:gd name="T30" fmla="*/ 345 w 389"/>
                  <a:gd name="T31" fmla="*/ 239 h 296"/>
                  <a:gd name="T32" fmla="*/ 361 w 389"/>
                  <a:gd name="T33" fmla="*/ 260 h 296"/>
                  <a:gd name="T34" fmla="*/ 255 w 389"/>
                  <a:gd name="T35" fmla="*/ 182 h 296"/>
                  <a:gd name="T36" fmla="*/ 236 w 389"/>
                  <a:gd name="T37" fmla="*/ 166 h 296"/>
                  <a:gd name="T38" fmla="*/ 329 w 389"/>
                  <a:gd name="T39" fmla="*/ 126 h 296"/>
                  <a:gd name="T40" fmla="*/ 345 w 389"/>
                  <a:gd name="T41" fmla="*/ 139 h 296"/>
                  <a:gd name="T42" fmla="*/ 0 w 389"/>
                  <a:gd name="T43" fmla="*/ 0 h 296"/>
                  <a:gd name="T44" fmla="*/ 243 w 389"/>
                  <a:gd name="T45" fmla="*/ 235 h 296"/>
                  <a:gd name="T46" fmla="*/ 181 w 389"/>
                  <a:gd name="T47" fmla="*/ 219 h 296"/>
                  <a:gd name="T48" fmla="*/ 165 w 389"/>
                  <a:gd name="T49" fmla="*/ 219 h 296"/>
                  <a:gd name="T50" fmla="*/ 71 w 389"/>
                  <a:gd name="T51" fmla="*/ 182 h 296"/>
                  <a:gd name="T52" fmla="*/ 165 w 389"/>
                  <a:gd name="T53" fmla="*/ 219 h 296"/>
                  <a:gd name="T54" fmla="*/ 110 w 389"/>
                  <a:gd name="T55" fmla="*/ 126 h 296"/>
                  <a:gd name="T56" fmla="*/ 16 w 389"/>
                  <a:gd name="T57" fmla="*/ 166 h 296"/>
                  <a:gd name="T58" fmla="*/ 126 w 389"/>
                  <a:gd name="T59" fmla="*/ 54 h 296"/>
                  <a:gd name="T60" fmla="*/ 220 w 389"/>
                  <a:gd name="T61" fmla="*/ 16 h 296"/>
                  <a:gd name="T62" fmla="*/ 126 w 389"/>
                  <a:gd name="T63" fmla="*/ 54 h 296"/>
                  <a:gd name="T64" fmla="*/ 165 w 389"/>
                  <a:gd name="T65" fmla="*/ 110 h 296"/>
                  <a:gd name="T66" fmla="*/ 71 w 389"/>
                  <a:gd name="T67" fmla="*/ 70 h 296"/>
                  <a:gd name="T68" fmla="*/ 55 w 389"/>
                  <a:gd name="T69" fmla="*/ 110 h 296"/>
                  <a:gd name="T70" fmla="*/ 16 w 389"/>
                  <a:gd name="T71" fmla="*/ 70 h 296"/>
                  <a:gd name="T72" fmla="*/ 55 w 389"/>
                  <a:gd name="T73" fmla="*/ 110 h 296"/>
                  <a:gd name="T74" fmla="*/ 126 w 389"/>
                  <a:gd name="T75" fmla="*/ 166 h 296"/>
                  <a:gd name="T76" fmla="*/ 220 w 389"/>
                  <a:gd name="T77" fmla="*/ 126 h 296"/>
                  <a:gd name="T78" fmla="*/ 228 w 389"/>
                  <a:gd name="T79" fmla="*/ 110 h 296"/>
                  <a:gd name="T80" fmla="*/ 181 w 389"/>
                  <a:gd name="T81" fmla="*/ 70 h 296"/>
                  <a:gd name="T82" fmla="*/ 274 w 389"/>
                  <a:gd name="T83" fmla="*/ 110 h 296"/>
                  <a:gd name="T84" fmla="*/ 228 w 389"/>
                  <a:gd name="T85" fmla="*/ 110 h 296"/>
                  <a:gd name="T86" fmla="*/ 290 w 389"/>
                  <a:gd name="T87" fmla="*/ 70 h 296"/>
                  <a:gd name="T88" fmla="*/ 329 w 389"/>
                  <a:gd name="T89" fmla="*/ 110 h 296"/>
                  <a:gd name="T90" fmla="*/ 329 w 389"/>
                  <a:gd name="T91" fmla="*/ 54 h 296"/>
                  <a:gd name="T92" fmla="*/ 236 w 389"/>
                  <a:gd name="T93" fmla="*/ 16 h 296"/>
                  <a:gd name="T94" fmla="*/ 329 w 389"/>
                  <a:gd name="T95" fmla="*/ 54 h 296"/>
                  <a:gd name="T96" fmla="*/ 110 w 389"/>
                  <a:gd name="T97" fmla="*/ 54 h 296"/>
                  <a:gd name="T98" fmla="*/ 16 w 389"/>
                  <a:gd name="T99" fmla="*/ 16 h 296"/>
                  <a:gd name="T100" fmla="*/ 16 w 389"/>
                  <a:gd name="T101" fmla="*/ 182 h 296"/>
                  <a:gd name="T102" fmla="*/ 55 w 389"/>
                  <a:gd name="T103" fmla="*/ 219 h 296"/>
                  <a:gd name="T104" fmla="*/ 16 w 389"/>
                  <a:gd name="T105" fmla="*/ 182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89" h="296">
                    <a:moveTo>
                      <a:pt x="376" y="196"/>
                    </a:moveTo>
                    <a:cubicBezTo>
                      <a:pt x="364" y="176"/>
                      <a:pt x="364" y="176"/>
                      <a:pt x="364" y="176"/>
                    </a:cubicBezTo>
                    <a:cubicBezTo>
                      <a:pt x="361" y="199"/>
                      <a:pt x="361" y="199"/>
                      <a:pt x="361" y="199"/>
                    </a:cubicBezTo>
                    <a:cubicBezTo>
                      <a:pt x="360" y="208"/>
                      <a:pt x="357" y="214"/>
                      <a:pt x="355" y="217"/>
                    </a:cubicBezTo>
                    <a:cubicBezTo>
                      <a:pt x="359" y="190"/>
                      <a:pt x="364" y="147"/>
                      <a:pt x="306" y="134"/>
                    </a:cubicBezTo>
                    <a:cubicBezTo>
                      <a:pt x="289" y="130"/>
                      <a:pt x="289" y="130"/>
                      <a:pt x="289" y="130"/>
                    </a:cubicBezTo>
                    <a:cubicBezTo>
                      <a:pt x="298" y="146"/>
                      <a:pt x="298" y="146"/>
                      <a:pt x="298" y="146"/>
                    </a:cubicBezTo>
                    <a:cubicBezTo>
                      <a:pt x="306" y="160"/>
                      <a:pt x="304" y="178"/>
                      <a:pt x="298" y="193"/>
                    </a:cubicBezTo>
                    <a:cubicBezTo>
                      <a:pt x="291" y="172"/>
                      <a:pt x="278" y="157"/>
                      <a:pt x="277" y="157"/>
                    </a:cubicBezTo>
                    <a:cubicBezTo>
                      <a:pt x="264" y="143"/>
                      <a:pt x="264" y="143"/>
                      <a:pt x="264" y="143"/>
                    </a:cubicBezTo>
                    <a:cubicBezTo>
                      <a:pt x="264" y="162"/>
                      <a:pt x="264" y="162"/>
                      <a:pt x="264" y="162"/>
                    </a:cubicBezTo>
                    <a:cubicBezTo>
                      <a:pt x="263" y="171"/>
                      <a:pt x="260" y="183"/>
                      <a:pt x="257" y="195"/>
                    </a:cubicBezTo>
                    <a:cubicBezTo>
                      <a:pt x="250" y="221"/>
                      <a:pt x="242" y="251"/>
                      <a:pt x="257" y="272"/>
                    </a:cubicBezTo>
                    <a:cubicBezTo>
                      <a:pt x="267" y="287"/>
                      <a:pt x="287" y="295"/>
                      <a:pt x="318" y="296"/>
                    </a:cubicBezTo>
                    <a:cubicBezTo>
                      <a:pt x="318" y="296"/>
                      <a:pt x="318" y="296"/>
                      <a:pt x="318" y="296"/>
                    </a:cubicBezTo>
                    <a:cubicBezTo>
                      <a:pt x="318" y="296"/>
                      <a:pt x="318" y="296"/>
                      <a:pt x="319" y="296"/>
                    </a:cubicBezTo>
                    <a:cubicBezTo>
                      <a:pt x="352" y="296"/>
                      <a:pt x="368" y="281"/>
                      <a:pt x="375" y="268"/>
                    </a:cubicBezTo>
                    <a:cubicBezTo>
                      <a:pt x="389" y="244"/>
                      <a:pt x="384" y="211"/>
                      <a:pt x="376" y="196"/>
                    </a:cubicBezTo>
                    <a:close/>
                    <a:moveTo>
                      <a:pt x="361" y="260"/>
                    </a:moveTo>
                    <a:cubicBezTo>
                      <a:pt x="354" y="273"/>
                      <a:pt x="339" y="280"/>
                      <a:pt x="319" y="280"/>
                    </a:cubicBezTo>
                    <a:cubicBezTo>
                      <a:pt x="318" y="280"/>
                      <a:pt x="318" y="280"/>
                      <a:pt x="318" y="280"/>
                    </a:cubicBezTo>
                    <a:cubicBezTo>
                      <a:pt x="294" y="279"/>
                      <a:pt x="277" y="273"/>
                      <a:pt x="270" y="262"/>
                    </a:cubicBezTo>
                    <a:cubicBezTo>
                      <a:pt x="259" y="248"/>
                      <a:pt x="266" y="223"/>
                      <a:pt x="272" y="200"/>
                    </a:cubicBezTo>
                    <a:cubicBezTo>
                      <a:pt x="274" y="194"/>
                      <a:pt x="275" y="188"/>
                      <a:pt x="276" y="183"/>
                    </a:cubicBezTo>
                    <a:cubicBezTo>
                      <a:pt x="281" y="192"/>
                      <a:pt x="286" y="203"/>
                      <a:pt x="287" y="216"/>
                    </a:cubicBezTo>
                    <a:cubicBezTo>
                      <a:pt x="288" y="237"/>
                      <a:pt x="288" y="237"/>
                      <a:pt x="288" y="237"/>
                    </a:cubicBezTo>
                    <a:cubicBezTo>
                      <a:pt x="301" y="220"/>
                      <a:pt x="301" y="220"/>
                      <a:pt x="301" y="220"/>
                    </a:cubicBezTo>
                    <a:cubicBezTo>
                      <a:pt x="314" y="203"/>
                      <a:pt x="323" y="178"/>
                      <a:pt x="318" y="154"/>
                    </a:cubicBezTo>
                    <a:cubicBezTo>
                      <a:pt x="347" y="168"/>
                      <a:pt x="343" y="194"/>
                      <a:pt x="339" y="217"/>
                    </a:cubicBezTo>
                    <a:cubicBezTo>
                      <a:pt x="338" y="222"/>
                      <a:pt x="337" y="227"/>
                      <a:pt x="337" y="231"/>
                    </a:cubicBezTo>
                    <a:cubicBezTo>
                      <a:pt x="336" y="240"/>
                      <a:pt x="336" y="240"/>
                      <a:pt x="336" y="240"/>
                    </a:cubicBezTo>
                    <a:cubicBezTo>
                      <a:pt x="345" y="239"/>
                      <a:pt x="345" y="239"/>
                      <a:pt x="345" y="239"/>
                    </a:cubicBezTo>
                    <a:cubicBezTo>
                      <a:pt x="356" y="238"/>
                      <a:pt x="363" y="233"/>
                      <a:pt x="368" y="227"/>
                    </a:cubicBezTo>
                    <a:cubicBezTo>
                      <a:pt x="369" y="238"/>
                      <a:pt x="367" y="250"/>
                      <a:pt x="361" y="260"/>
                    </a:cubicBezTo>
                    <a:close/>
                    <a:moveTo>
                      <a:pt x="181" y="182"/>
                    </a:moveTo>
                    <a:cubicBezTo>
                      <a:pt x="255" y="182"/>
                      <a:pt x="255" y="182"/>
                      <a:pt x="255" y="182"/>
                    </a:cubicBezTo>
                    <a:cubicBezTo>
                      <a:pt x="255" y="166"/>
                      <a:pt x="255" y="166"/>
                      <a:pt x="255" y="166"/>
                    </a:cubicBezTo>
                    <a:cubicBezTo>
                      <a:pt x="236" y="166"/>
                      <a:pt x="236" y="166"/>
                      <a:pt x="236" y="166"/>
                    </a:cubicBezTo>
                    <a:cubicBezTo>
                      <a:pt x="236" y="126"/>
                      <a:pt x="236" y="126"/>
                      <a:pt x="236" y="126"/>
                    </a:cubicBezTo>
                    <a:cubicBezTo>
                      <a:pt x="329" y="126"/>
                      <a:pt x="329" y="126"/>
                      <a:pt x="329" y="126"/>
                    </a:cubicBezTo>
                    <a:cubicBezTo>
                      <a:pt x="329" y="139"/>
                      <a:pt x="329" y="139"/>
                      <a:pt x="329" y="139"/>
                    </a:cubicBezTo>
                    <a:cubicBezTo>
                      <a:pt x="345" y="139"/>
                      <a:pt x="345" y="139"/>
                      <a:pt x="345" y="139"/>
                    </a:cubicBezTo>
                    <a:cubicBezTo>
                      <a:pt x="345" y="0"/>
                      <a:pt x="345" y="0"/>
                      <a:pt x="34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35"/>
                      <a:pt x="0" y="235"/>
                      <a:pt x="0" y="235"/>
                    </a:cubicBezTo>
                    <a:cubicBezTo>
                      <a:pt x="243" y="235"/>
                      <a:pt x="243" y="235"/>
                      <a:pt x="243" y="235"/>
                    </a:cubicBezTo>
                    <a:cubicBezTo>
                      <a:pt x="243" y="219"/>
                      <a:pt x="243" y="219"/>
                      <a:pt x="243" y="219"/>
                    </a:cubicBezTo>
                    <a:cubicBezTo>
                      <a:pt x="181" y="219"/>
                      <a:pt x="181" y="219"/>
                      <a:pt x="181" y="219"/>
                    </a:cubicBezTo>
                    <a:lnTo>
                      <a:pt x="181" y="182"/>
                    </a:lnTo>
                    <a:close/>
                    <a:moveTo>
                      <a:pt x="165" y="219"/>
                    </a:moveTo>
                    <a:cubicBezTo>
                      <a:pt x="71" y="219"/>
                      <a:pt x="71" y="219"/>
                      <a:pt x="71" y="219"/>
                    </a:cubicBezTo>
                    <a:cubicBezTo>
                      <a:pt x="71" y="182"/>
                      <a:pt x="71" y="182"/>
                      <a:pt x="71" y="182"/>
                    </a:cubicBezTo>
                    <a:cubicBezTo>
                      <a:pt x="165" y="182"/>
                      <a:pt x="165" y="182"/>
                      <a:pt x="165" y="182"/>
                    </a:cubicBezTo>
                    <a:lnTo>
                      <a:pt x="165" y="219"/>
                    </a:lnTo>
                    <a:close/>
                    <a:moveTo>
                      <a:pt x="16" y="126"/>
                    </a:moveTo>
                    <a:cubicBezTo>
                      <a:pt x="110" y="126"/>
                      <a:pt x="110" y="126"/>
                      <a:pt x="110" y="126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6" y="166"/>
                      <a:pt x="16" y="166"/>
                      <a:pt x="16" y="166"/>
                    </a:cubicBezTo>
                    <a:lnTo>
                      <a:pt x="16" y="126"/>
                    </a:lnTo>
                    <a:close/>
                    <a:moveTo>
                      <a:pt x="126" y="54"/>
                    </a:moveTo>
                    <a:cubicBezTo>
                      <a:pt x="126" y="16"/>
                      <a:pt x="126" y="16"/>
                      <a:pt x="126" y="16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54"/>
                      <a:pt x="220" y="54"/>
                      <a:pt x="220" y="54"/>
                    </a:cubicBezTo>
                    <a:lnTo>
                      <a:pt x="126" y="54"/>
                    </a:lnTo>
                    <a:close/>
                    <a:moveTo>
                      <a:pt x="165" y="70"/>
                    </a:moveTo>
                    <a:cubicBezTo>
                      <a:pt x="165" y="110"/>
                      <a:pt x="165" y="110"/>
                      <a:pt x="165" y="110"/>
                    </a:cubicBezTo>
                    <a:cubicBezTo>
                      <a:pt x="71" y="110"/>
                      <a:pt x="71" y="110"/>
                      <a:pt x="71" y="110"/>
                    </a:cubicBezTo>
                    <a:cubicBezTo>
                      <a:pt x="71" y="70"/>
                      <a:pt x="71" y="70"/>
                      <a:pt x="71" y="70"/>
                    </a:cubicBezTo>
                    <a:lnTo>
                      <a:pt x="165" y="70"/>
                    </a:lnTo>
                    <a:close/>
                    <a:moveTo>
                      <a:pt x="55" y="110"/>
                    </a:moveTo>
                    <a:cubicBezTo>
                      <a:pt x="16" y="110"/>
                      <a:pt x="16" y="110"/>
                      <a:pt x="16" y="11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55" y="70"/>
                      <a:pt x="55" y="70"/>
                      <a:pt x="55" y="70"/>
                    </a:cubicBezTo>
                    <a:lnTo>
                      <a:pt x="55" y="110"/>
                    </a:lnTo>
                    <a:close/>
                    <a:moveTo>
                      <a:pt x="220" y="166"/>
                    </a:moveTo>
                    <a:cubicBezTo>
                      <a:pt x="126" y="166"/>
                      <a:pt x="126" y="166"/>
                      <a:pt x="126" y="166"/>
                    </a:cubicBezTo>
                    <a:cubicBezTo>
                      <a:pt x="126" y="126"/>
                      <a:pt x="126" y="126"/>
                      <a:pt x="126" y="126"/>
                    </a:cubicBezTo>
                    <a:cubicBezTo>
                      <a:pt x="220" y="126"/>
                      <a:pt x="220" y="126"/>
                      <a:pt x="220" y="126"/>
                    </a:cubicBezTo>
                    <a:lnTo>
                      <a:pt x="220" y="166"/>
                    </a:lnTo>
                    <a:close/>
                    <a:moveTo>
                      <a:pt x="228" y="110"/>
                    </a:moveTo>
                    <a:cubicBezTo>
                      <a:pt x="181" y="110"/>
                      <a:pt x="181" y="110"/>
                      <a:pt x="181" y="110"/>
                    </a:cubicBezTo>
                    <a:cubicBezTo>
                      <a:pt x="181" y="70"/>
                      <a:pt x="181" y="70"/>
                      <a:pt x="181" y="70"/>
                    </a:cubicBezTo>
                    <a:cubicBezTo>
                      <a:pt x="274" y="70"/>
                      <a:pt x="274" y="70"/>
                      <a:pt x="274" y="70"/>
                    </a:cubicBezTo>
                    <a:cubicBezTo>
                      <a:pt x="274" y="110"/>
                      <a:pt x="274" y="110"/>
                      <a:pt x="274" y="110"/>
                    </a:cubicBezTo>
                    <a:cubicBezTo>
                      <a:pt x="236" y="110"/>
                      <a:pt x="236" y="110"/>
                      <a:pt x="236" y="110"/>
                    </a:cubicBezTo>
                    <a:lnTo>
                      <a:pt x="228" y="110"/>
                    </a:lnTo>
                    <a:close/>
                    <a:moveTo>
                      <a:pt x="290" y="110"/>
                    </a:moveTo>
                    <a:cubicBezTo>
                      <a:pt x="290" y="70"/>
                      <a:pt x="290" y="70"/>
                      <a:pt x="290" y="70"/>
                    </a:cubicBezTo>
                    <a:cubicBezTo>
                      <a:pt x="329" y="70"/>
                      <a:pt x="329" y="70"/>
                      <a:pt x="329" y="70"/>
                    </a:cubicBezTo>
                    <a:cubicBezTo>
                      <a:pt x="329" y="110"/>
                      <a:pt x="329" y="110"/>
                      <a:pt x="329" y="110"/>
                    </a:cubicBezTo>
                    <a:lnTo>
                      <a:pt x="290" y="110"/>
                    </a:lnTo>
                    <a:close/>
                    <a:moveTo>
                      <a:pt x="329" y="54"/>
                    </a:moveTo>
                    <a:cubicBezTo>
                      <a:pt x="236" y="54"/>
                      <a:pt x="236" y="54"/>
                      <a:pt x="236" y="54"/>
                    </a:cubicBezTo>
                    <a:cubicBezTo>
                      <a:pt x="236" y="16"/>
                      <a:pt x="236" y="16"/>
                      <a:pt x="236" y="16"/>
                    </a:cubicBezTo>
                    <a:cubicBezTo>
                      <a:pt x="329" y="16"/>
                      <a:pt x="329" y="16"/>
                      <a:pt x="329" y="16"/>
                    </a:cubicBezTo>
                    <a:lnTo>
                      <a:pt x="329" y="54"/>
                    </a:lnTo>
                    <a:close/>
                    <a:moveTo>
                      <a:pt x="110" y="16"/>
                    </a:moveTo>
                    <a:cubicBezTo>
                      <a:pt x="110" y="54"/>
                      <a:pt x="110" y="54"/>
                      <a:pt x="110" y="54"/>
                    </a:cubicBezTo>
                    <a:cubicBezTo>
                      <a:pt x="16" y="54"/>
                      <a:pt x="16" y="54"/>
                      <a:pt x="16" y="54"/>
                    </a:cubicBezTo>
                    <a:cubicBezTo>
                      <a:pt x="16" y="16"/>
                      <a:pt x="16" y="16"/>
                      <a:pt x="16" y="16"/>
                    </a:cubicBezTo>
                    <a:lnTo>
                      <a:pt x="110" y="16"/>
                    </a:lnTo>
                    <a:close/>
                    <a:moveTo>
                      <a:pt x="16" y="182"/>
                    </a:moveTo>
                    <a:cubicBezTo>
                      <a:pt x="55" y="182"/>
                      <a:pt x="55" y="182"/>
                      <a:pt x="55" y="182"/>
                    </a:cubicBezTo>
                    <a:cubicBezTo>
                      <a:pt x="55" y="219"/>
                      <a:pt x="55" y="219"/>
                      <a:pt x="55" y="219"/>
                    </a:cubicBezTo>
                    <a:cubicBezTo>
                      <a:pt x="16" y="219"/>
                      <a:pt x="16" y="219"/>
                      <a:pt x="16" y="219"/>
                    </a:cubicBezTo>
                    <a:lnTo>
                      <a:pt x="16" y="182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99" dirty="0">
                  <a:latin typeface="Calibri" panose="020F0502020204030204" pitchFamily="34" charset="0"/>
                </a:endParaRPr>
              </a:p>
            </p:txBody>
          </p:sp>
        </p:grpSp>
      </p:grpSp>
      <p:cxnSp>
        <p:nvCxnSpPr>
          <p:cNvPr id="199" name="Straight Connector 198">
            <a:extLst>
              <a:ext uri="{FF2B5EF4-FFF2-40B4-BE49-F238E27FC236}">
                <a16:creationId xmlns:a16="http://schemas.microsoft.com/office/drawing/2014/main" id="{5E60CC55-4B62-D14C-A7D4-00D456E77E81}"/>
              </a:ext>
            </a:extLst>
          </p:cNvPr>
          <p:cNvCxnSpPr>
            <a:cxnSpLocks/>
            <a:endCxn id="205" idx="0"/>
          </p:cNvCxnSpPr>
          <p:nvPr/>
        </p:nvCxnSpPr>
        <p:spPr bwMode="gray">
          <a:xfrm>
            <a:off x="7740216" y="4413729"/>
            <a:ext cx="0" cy="364852"/>
          </a:xfrm>
          <a:prstGeom prst="line">
            <a:avLst/>
          </a:prstGeom>
          <a:ln w="25400">
            <a:solidFill>
              <a:schemeClr val="tx1"/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0" name="Picture 199">
            <a:extLst>
              <a:ext uri="{FF2B5EF4-FFF2-40B4-BE49-F238E27FC236}">
                <a16:creationId xmlns:a16="http://schemas.microsoft.com/office/drawing/2014/main" id="{07BE61F9-1EAB-E441-B1E1-C4337F510A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2049" y="4425312"/>
            <a:ext cx="396240" cy="264160"/>
          </a:xfrm>
          <a:prstGeom prst="rect">
            <a:avLst/>
          </a:prstGeom>
        </p:spPr>
      </p:pic>
      <p:sp>
        <p:nvSpPr>
          <p:cNvPr id="201" name="TextBox 200">
            <a:extLst>
              <a:ext uri="{FF2B5EF4-FFF2-40B4-BE49-F238E27FC236}">
                <a16:creationId xmlns:a16="http://schemas.microsoft.com/office/drawing/2014/main" id="{6354C5DD-4A24-C34C-ABFE-D28A6BBFAAE4}"/>
              </a:ext>
            </a:extLst>
          </p:cNvPr>
          <p:cNvSpPr txBox="1"/>
          <p:nvPr/>
        </p:nvSpPr>
        <p:spPr>
          <a:xfrm>
            <a:off x="6919526" y="4438425"/>
            <a:ext cx="252570" cy="184666"/>
          </a:xfrm>
          <a:prstGeom prst="rect">
            <a:avLst/>
          </a:prstGeom>
        </p:spPr>
        <p:txBody>
          <a:bodyPr wrap="none" lIns="0" tIns="0" rIns="0" bIns="0" rtlCol="0" anchor="b">
            <a:spAutoFit/>
          </a:bodyPr>
          <a:lstStyle/>
          <a:p>
            <a:r>
              <a:rPr lang="en-US" sz="1200" dirty="0">
                <a:latin typeface="Calibri" panose="020F0502020204030204" pitchFamily="34" charset="0"/>
              </a:rPr>
              <a:t>Mgt</a:t>
            </a:r>
            <a:endParaRPr lang="en-US" sz="1400" dirty="0">
              <a:latin typeface="Calibri" panose="020F0502020204030204" pitchFamily="34" charset="0"/>
            </a:endParaRPr>
          </a:p>
        </p:txBody>
      </p:sp>
      <p:pic>
        <p:nvPicPr>
          <p:cNvPr id="202" name="Picture 201">
            <a:extLst>
              <a:ext uri="{FF2B5EF4-FFF2-40B4-BE49-F238E27FC236}">
                <a16:creationId xmlns:a16="http://schemas.microsoft.com/office/drawing/2014/main" id="{728A8EF0-AAE3-9945-B48D-689C219423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96855" y="4056312"/>
            <a:ext cx="386080" cy="254000"/>
          </a:xfrm>
          <a:prstGeom prst="rect">
            <a:avLst/>
          </a:prstGeom>
        </p:spPr>
      </p:pic>
      <p:sp>
        <p:nvSpPr>
          <p:cNvPr id="203" name="TextBox 202">
            <a:extLst>
              <a:ext uri="{FF2B5EF4-FFF2-40B4-BE49-F238E27FC236}">
                <a16:creationId xmlns:a16="http://schemas.microsoft.com/office/drawing/2014/main" id="{988A0486-01EB-F444-A75F-876397849080}"/>
              </a:ext>
            </a:extLst>
          </p:cNvPr>
          <p:cNvSpPr txBox="1"/>
          <p:nvPr/>
        </p:nvSpPr>
        <p:spPr>
          <a:xfrm>
            <a:off x="6931615" y="4064345"/>
            <a:ext cx="250068" cy="184666"/>
          </a:xfrm>
          <a:prstGeom prst="rect">
            <a:avLst/>
          </a:prstGeom>
        </p:spPr>
        <p:txBody>
          <a:bodyPr wrap="none" lIns="0" tIns="0" rIns="0" bIns="0" rtlCol="0" anchor="b">
            <a:spAutoFit/>
          </a:bodyPr>
          <a:lstStyle/>
          <a:p>
            <a:r>
              <a:rPr lang="en-US" sz="1200" dirty="0">
                <a:latin typeface="Calibri" panose="020F0502020204030204" pitchFamily="34" charset="0"/>
              </a:rPr>
              <a:t>App</a:t>
            </a:r>
            <a:endParaRPr lang="en-US" sz="1400" dirty="0">
              <a:latin typeface="Calibri" panose="020F0502020204030204" pitchFamily="34" charset="0"/>
            </a:endParaRPr>
          </a:p>
        </p:txBody>
      </p:sp>
      <p:grpSp>
        <p:nvGrpSpPr>
          <p:cNvPr id="204" name="Group 203">
            <a:extLst>
              <a:ext uri="{FF2B5EF4-FFF2-40B4-BE49-F238E27FC236}">
                <a16:creationId xmlns:a16="http://schemas.microsoft.com/office/drawing/2014/main" id="{C7D04282-F4E3-2A43-AD1E-D4DFD5CF0B77}"/>
              </a:ext>
            </a:extLst>
          </p:cNvPr>
          <p:cNvGrpSpPr>
            <a:grpSpLocks noChangeAspect="1"/>
          </p:cNvGrpSpPr>
          <p:nvPr/>
        </p:nvGrpSpPr>
        <p:grpSpPr>
          <a:xfrm>
            <a:off x="7574534" y="4778581"/>
            <a:ext cx="346840" cy="346840"/>
            <a:chOff x="7736620" y="7009631"/>
            <a:chExt cx="4501800" cy="4503600"/>
          </a:xfrm>
          <a:solidFill>
            <a:schemeClr val="tx1"/>
          </a:solidFill>
        </p:grpSpPr>
        <p:sp>
          <p:nvSpPr>
            <p:cNvPr id="205" name="Freeform: Shape 1">
              <a:extLst>
                <a:ext uri="{FF2B5EF4-FFF2-40B4-BE49-F238E27FC236}">
                  <a16:creationId xmlns:a16="http://schemas.microsoft.com/office/drawing/2014/main" id="{B531EEC9-4C1C-0E4A-B043-D706DF30F157}"/>
                </a:ext>
              </a:extLst>
            </p:cNvPr>
            <p:cNvSpPr/>
            <p:nvPr/>
          </p:nvSpPr>
          <p:spPr>
            <a:xfrm>
              <a:off x="7736620" y="7009631"/>
              <a:ext cx="4501800" cy="450360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2506" h="12511">
                  <a:moveTo>
                    <a:pt x="6251" y="521"/>
                  </a:moveTo>
                  <a:lnTo>
                    <a:pt x="6399" y="525"/>
                  </a:lnTo>
                  <a:lnTo>
                    <a:pt x="6546" y="530"/>
                  </a:lnTo>
                  <a:lnTo>
                    <a:pt x="6694" y="538"/>
                  </a:lnTo>
                  <a:lnTo>
                    <a:pt x="6838" y="550"/>
                  </a:lnTo>
                  <a:lnTo>
                    <a:pt x="6981" y="566"/>
                  </a:lnTo>
                  <a:lnTo>
                    <a:pt x="7125" y="587"/>
                  </a:lnTo>
                  <a:lnTo>
                    <a:pt x="7265" y="612"/>
                  </a:lnTo>
                  <a:lnTo>
                    <a:pt x="7409" y="640"/>
                  </a:lnTo>
                  <a:lnTo>
                    <a:pt x="7548" y="669"/>
                  </a:lnTo>
                  <a:lnTo>
                    <a:pt x="7684" y="702"/>
                  </a:lnTo>
                  <a:lnTo>
                    <a:pt x="7819" y="739"/>
                  </a:lnTo>
                  <a:lnTo>
                    <a:pt x="7954" y="780"/>
                  </a:lnTo>
                  <a:lnTo>
                    <a:pt x="8090" y="825"/>
                  </a:lnTo>
                  <a:lnTo>
                    <a:pt x="8221" y="870"/>
                  </a:lnTo>
                  <a:lnTo>
                    <a:pt x="8352" y="919"/>
                  </a:lnTo>
                  <a:lnTo>
                    <a:pt x="8484" y="973"/>
                  </a:lnTo>
                  <a:lnTo>
                    <a:pt x="8611" y="1030"/>
                  </a:lnTo>
                  <a:lnTo>
                    <a:pt x="8734" y="1088"/>
                  </a:lnTo>
                  <a:lnTo>
                    <a:pt x="8861" y="1149"/>
                  </a:lnTo>
                  <a:lnTo>
                    <a:pt x="8985" y="1215"/>
                  </a:lnTo>
                  <a:lnTo>
                    <a:pt x="9104" y="1285"/>
                  </a:lnTo>
                  <a:lnTo>
                    <a:pt x="9222" y="1354"/>
                  </a:lnTo>
                  <a:lnTo>
                    <a:pt x="9341" y="1428"/>
                  </a:lnTo>
                  <a:lnTo>
                    <a:pt x="9456" y="1502"/>
                  </a:lnTo>
                  <a:lnTo>
                    <a:pt x="9571" y="1581"/>
                  </a:lnTo>
                  <a:lnTo>
                    <a:pt x="9682" y="1663"/>
                  </a:lnTo>
                  <a:lnTo>
                    <a:pt x="9789" y="1749"/>
                  </a:lnTo>
                  <a:lnTo>
                    <a:pt x="9896" y="1835"/>
                  </a:lnTo>
                  <a:lnTo>
                    <a:pt x="10002" y="1921"/>
                  </a:lnTo>
                  <a:lnTo>
                    <a:pt x="10105" y="2016"/>
                  </a:lnTo>
                  <a:lnTo>
                    <a:pt x="10207" y="2106"/>
                  </a:lnTo>
                  <a:lnTo>
                    <a:pt x="10306" y="2205"/>
                  </a:lnTo>
                  <a:lnTo>
                    <a:pt x="10400" y="2303"/>
                  </a:lnTo>
                  <a:lnTo>
                    <a:pt x="10495" y="2401"/>
                  </a:lnTo>
                  <a:lnTo>
                    <a:pt x="10585" y="2504"/>
                  </a:lnTo>
                  <a:lnTo>
                    <a:pt x="10675" y="2611"/>
                  </a:lnTo>
                  <a:lnTo>
                    <a:pt x="10762" y="2717"/>
                  </a:lnTo>
                  <a:lnTo>
                    <a:pt x="10844" y="2828"/>
                  </a:lnTo>
                  <a:lnTo>
                    <a:pt x="10926" y="2939"/>
                  </a:lnTo>
                  <a:lnTo>
                    <a:pt x="11004" y="3054"/>
                  </a:lnTo>
                  <a:lnTo>
                    <a:pt x="11082" y="3169"/>
                  </a:lnTo>
                  <a:lnTo>
                    <a:pt x="11156" y="3284"/>
                  </a:lnTo>
                  <a:lnTo>
                    <a:pt x="11225" y="3403"/>
                  </a:lnTo>
                  <a:lnTo>
                    <a:pt x="11291" y="3526"/>
                  </a:lnTo>
                  <a:lnTo>
                    <a:pt x="11357" y="3649"/>
                  </a:lnTo>
                  <a:lnTo>
                    <a:pt x="11419" y="3773"/>
                  </a:lnTo>
                  <a:lnTo>
                    <a:pt x="11480" y="3900"/>
                  </a:lnTo>
                  <a:lnTo>
                    <a:pt x="11533" y="4027"/>
                  </a:lnTo>
                  <a:lnTo>
                    <a:pt x="11587" y="4154"/>
                  </a:lnTo>
                  <a:lnTo>
                    <a:pt x="11636" y="4285"/>
                  </a:lnTo>
                  <a:lnTo>
                    <a:pt x="11685" y="4417"/>
                  </a:lnTo>
                  <a:lnTo>
                    <a:pt x="11726" y="4553"/>
                  </a:lnTo>
                  <a:lnTo>
                    <a:pt x="11767" y="4688"/>
                  </a:lnTo>
                  <a:lnTo>
                    <a:pt x="11804" y="4823"/>
                  </a:lnTo>
                  <a:lnTo>
                    <a:pt x="11837" y="4963"/>
                  </a:lnTo>
                  <a:lnTo>
                    <a:pt x="11870" y="5103"/>
                  </a:lnTo>
                  <a:lnTo>
                    <a:pt x="11895" y="5242"/>
                  </a:lnTo>
                  <a:lnTo>
                    <a:pt x="11919" y="5386"/>
                  </a:lnTo>
                  <a:lnTo>
                    <a:pt x="11940" y="5525"/>
                  </a:lnTo>
                  <a:lnTo>
                    <a:pt x="11956" y="5669"/>
                  </a:lnTo>
                  <a:lnTo>
                    <a:pt x="11968" y="5817"/>
                  </a:lnTo>
                  <a:lnTo>
                    <a:pt x="11976" y="5961"/>
                  </a:lnTo>
                  <a:lnTo>
                    <a:pt x="11985" y="6108"/>
                  </a:lnTo>
                  <a:lnTo>
                    <a:pt x="11985" y="6256"/>
                  </a:lnTo>
                  <a:lnTo>
                    <a:pt x="11985" y="6403"/>
                  </a:lnTo>
                  <a:lnTo>
                    <a:pt x="11976" y="6550"/>
                  </a:lnTo>
                  <a:lnTo>
                    <a:pt x="11968" y="6694"/>
                  </a:lnTo>
                  <a:lnTo>
                    <a:pt x="11956" y="6842"/>
                  </a:lnTo>
                  <a:lnTo>
                    <a:pt x="11940" y="6986"/>
                  </a:lnTo>
                  <a:lnTo>
                    <a:pt x="11919" y="7125"/>
                  </a:lnTo>
                  <a:lnTo>
                    <a:pt x="11895" y="7269"/>
                  </a:lnTo>
                  <a:lnTo>
                    <a:pt x="11870" y="7408"/>
                  </a:lnTo>
                  <a:lnTo>
                    <a:pt x="11837" y="7548"/>
                  </a:lnTo>
                  <a:lnTo>
                    <a:pt x="11804" y="7688"/>
                  </a:lnTo>
                  <a:lnTo>
                    <a:pt x="11767" y="7823"/>
                  </a:lnTo>
                  <a:lnTo>
                    <a:pt x="11726" y="7958"/>
                  </a:lnTo>
                  <a:lnTo>
                    <a:pt x="11685" y="8094"/>
                  </a:lnTo>
                  <a:lnTo>
                    <a:pt x="11636" y="8226"/>
                  </a:lnTo>
                  <a:lnTo>
                    <a:pt x="11587" y="8357"/>
                  </a:lnTo>
                  <a:lnTo>
                    <a:pt x="11533" y="8484"/>
                  </a:lnTo>
                  <a:lnTo>
                    <a:pt x="11480" y="8611"/>
                  </a:lnTo>
                  <a:lnTo>
                    <a:pt x="11419" y="8738"/>
                  </a:lnTo>
                  <a:lnTo>
                    <a:pt x="11357" y="8862"/>
                  </a:lnTo>
                  <a:lnTo>
                    <a:pt x="11291" y="8985"/>
                  </a:lnTo>
                  <a:lnTo>
                    <a:pt x="11225" y="9108"/>
                  </a:lnTo>
                  <a:lnTo>
                    <a:pt x="11156" y="9227"/>
                  </a:lnTo>
                  <a:lnTo>
                    <a:pt x="11082" y="9342"/>
                  </a:lnTo>
                  <a:lnTo>
                    <a:pt x="11004" y="9457"/>
                  </a:lnTo>
                  <a:lnTo>
                    <a:pt x="10926" y="9572"/>
                  </a:lnTo>
                  <a:lnTo>
                    <a:pt x="10844" y="9683"/>
                  </a:lnTo>
                  <a:lnTo>
                    <a:pt x="10762" y="9794"/>
                  </a:lnTo>
                  <a:lnTo>
                    <a:pt x="10675" y="9900"/>
                  </a:lnTo>
                  <a:lnTo>
                    <a:pt x="10585" y="10007"/>
                  </a:lnTo>
                  <a:lnTo>
                    <a:pt x="10495" y="10110"/>
                  </a:lnTo>
                  <a:lnTo>
                    <a:pt x="10400" y="10208"/>
                  </a:lnTo>
                  <a:lnTo>
                    <a:pt x="10306" y="10306"/>
                  </a:lnTo>
                  <a:lnTo>
                    <a:pt x="10207" y="10405"/>
                  </a:lnTo>
                  <a:lnTo>
                    <a:pt x="10105" y="10495"/>
                  </a:lnTo>
                  <a:lnTo>
                    <a:pt x="10002" y="10590"/>
                  </a:lnTo>
                  <a:lnTo>
                    <a:pt x="9896" y="10676"/>
                  </a:lnTo>
                  <a:lnTo>
                    <a:pt x="9789" y="10762"/>
                  </a:lnTo>
                  <a:lnTo>
                    <a:pt x="9682" y="10848"/>
                  </a:lnTo>
                  <a:lnTo>
                    <a:pt x="9571" y="10930"/>
                  </a:lnTo>
                  <a:lnTo>
                    <a:pt x="9456" y="11009"/>
                  </a:lnTo>
                  <a:lnTo>
                    <a:pt x="9341" y="11083"/>
                  </a:lnTo>
                  <a:lnTo>
                    <a:pt x="9222" y="11157"/>
                  </a:lnTo>
                  <a:lnTo>
                    <a:pt x="9104" y="11226"/>
                  </a:lnTo>
                  <a:lnTo>
                    <a:pt x="8985" y="11296"/>
                  </a:lnTo>
                  <a:lnTo>
                    <a:pt x="8861" y="11362"/>
                  </a:lnTo>
                  <a:lnTo>
                    <a:pt x="8734" y="11423"/>
                  </a:lnTo>
                  <a:lnTo>
                    <a:pt x="8611" y="11481"/>
                  </a:lnTo>
                  <a:lnTo>
                    <a:pt x="8484" y="11538"/>
                  </a:lnTo>
                  <a:lnTo>
                    <a:pt x="8352" y="11592"/>
                  </a:lnTo>
                  <a:lnTo>
                    <a:pt x="8221" y="11641"/>
                  </a:lnTo>
                  <a:lnTo>
                    <a:pt x="8090" y="11686"/>
                  </a:lnTo>
                  <a:lnTo>
                    <a:pt x="7954" y="11731"/>
                  </a:lnTo>
                  <a:lnTo>
                    <a:pt x="7819" y="11772"/>
                  </a:lnTo>
                  <a:lnTo>
                    <a:pt x="7684" y="11809"/>
                  </a:lnTo>
                  <a:lnTo>
                    <a:pt x="7548" y="11842"/>
                  </a:lnTo>
                  <a:lnTo>
                    <a:pt x="7409" y="11871"/>
                  </a:lnTo>
                  <a:lnTo>
                    <a:pt x="7265" y="11899"/>
                  </a:lnTo>
                  <a:lnTo>
                    <a:pt x="7125" y="11924"/>
                  </a:lnTo>
                  <a:lnTo>
                    <a:pt x="6981" y="11945"/>
                  </a:lnTo>
                  <a:lnTo>
                    <a:pt x="6838" y="11961"/>
                  </a:lnTo>
                  <a:lnTo>
                    <a:pt x="6694" y="11973"/>
                  </a:lnTo>
                  <a:lnTo>
                    <a:pt x="6546" y="11981"/>
                  </a:lnTo>
                  <a:lnTo>
                    <a:pt x="6399" y="11986"/>
                  </a:lnTo>
                  <a:lnTo>
                    <a:pt x="6251" y="11990"/>
                  </a:lnTo>
                  <a:lnTo>
                    <a:pt x="6103" y="11986"/>
                  </a:lnTo>
                  <a:lnTo>
                    <a:pt x="5960" y="11981"/>
                  </a:lnTo>
                  <a:lnTo>
                    <a:pt x="5812" y="11973"/>
                  </a:lnTo>
                  <a:lnTo>
                    <a:pt x="5668" y="11961"/>
                  </a:lnTo>
                  <a:lnTo>
                    <a:pt x="5524" y="11945"/>
                  </a:lnTo>
                  <a:lnTo>
                    <a:pt x="5381" y="11924"/>
                  </a:lnTo>
                  <a:lnTo>
                    <a:pt x="5241" y="11899"/>
                  </a:lnTo>
                  <a:lnTo>
                    <a:pt x="5098" y="11871"/>
                  </a:lnTo>
                  <a:lnTo>
                    <a:pt x="4958" y="11842"/>
                  </a:lnTo>
                  <a:lnTo>
                    <a:pt x="4823" y="11809"/>
                  </a:lnTo>
                  <a:lnTo>
                    <a:pt x="4687" y="11772"/>
                  </a:lnTo>
                  <a:lnTo>
                    <a:pt x="4552" y="11731"/>
                  </a:lnTo>
                  <a:lnTo>
                    <a:pt x="4416" y="11686"/>
                  </a:lnTo>
                  <a:lnTo>
                    <a:pt x="4285" y="11641"/>
                  </a:lnTo>
                  <a:lnTo>
                    <a:pt x="4154" y="11592"/>
                  </a:lnTo>
                  <a:lnTo>
                    <a:pt x="4022" y="11538"/>
                  </a:lnTo>
                  <a:lnTo>
                    <a:pt x="3895" y="11481"/>
                  </a:lnTo>
                  <a:lnTo>
                    <a:pt x="3768" y="11423"/>
                  </a:lnTo>
                  <a:lnTo>
                    <a:pt x="3645" y="11362"/>
                  </a:lnTo>
                  <a:lnTo>
                    <a:pt x="3521" y="11296"/>
                  </a:lnTo>
                  <a:lnTo>
                    <a:pt x="3403" y="11226"/>
                  </a:lnTo>
                  <a:lnTo>
                    <a:pt x="3284" y="11157"/>
                  </a:lnTo>
                  <a:lnTo>
                    <a:pt x="3164" y="11083"/>
                  </a:lnTo>
                  <a:lnTo>
                    <a:pt x="3050" y="11009"/>
                  </a:lnTo>
                  <a:lnTo>
                    <a:pt x="2935" y="10930"/>
                  </a:lnTo>
                  <a:lnTo>
                    <a:pt x="2824" y="10848"/>
                  </a:lnTo>
                  <a:lnTo>
                    <a:pt x="2717" y="10762"/>
                  </a:lnTo>
                  <a:lnTo>
                    <a:pt x="2610" y="10676"/>
                  </a:lnTo>
                  <a:lnTo>
                    <a:pt x="2504" y="10590"/>
                  </a:lnTo>
                  <a:lnTo>
                    <a:pt x="2401" y="10495"/>
                  </a:lnTo>
                  <a:lnTo>
                    <a:pt x="2299" y="10405"/>
                  </a:lnTo>
                  <a:lnTo>
                    <a:pt x="2200" y="10306"/>
                  </a:lnTo>
                  <a:lnTo>
                    <a:pt x="2105" y="10208"/>
                  </a:lnTo>
                  <a:lnTo>
                    <a:pt x="2011" y="10110"/>
                  </a:lnTo>
                  <a:lnTo>
                    <a:pt x="1921" y="10007"/>
                  </a:lnTo>
                  <a:lnTo>
                    <a:pt x="1830" y="9900"/>
                  </a:lnTo>
                  <a:lnTo>
                    <a:pt x="1744" y="9794"/>
                  </a:lnTo>
                  <a:lnTo>
                    <a:pt x="1662" y="9683"/>
                  </a:lnTo>
                  <a:lnTo>
                    <a:pt x="1580" y="9572"/>
                  </a:lnTo>
                  <a:lnTo>
                    <a:pt x="1502" y="9457"/>
                  </a:lnTo>
                  <a:lnTo>
                    <a:pt x="1424" y="9342"/>
                  </a:lnTo>
                  <a:lnTo>
                    <a:pt x="1350" y="9227"/>
                  </a:lnTo>
                  <a:lnTo>
                    <a:pt x="1280" y="9108"/>
                  </a:lnTo>
                  <a:lnTo>
                    <a:pt x="1215" y="8985"/>
                  </a:lnTo>
                  <a:lnTo>
                    <a:pt x="1149" y="8862"/>
                  </a:lnTo>
                  <a:lnTo>
                    <a:pt x="1088" y="8738"/>
                  </a:lnTo>
                  <a:lnTo>
                    <a:pt x="1026" y="8611"/>
                  </a:lnTo>
                  <a:lnTo>
                    <a:pt x="973" y="8484"/>
                  </a:lnTo>
                  <a:lnTo>
                    <a:pt x="919" y="8357"/>
                  </a:lnTo>
                  <a:lnTo>
                    <a:pt x="870" y="8226"/>
                  </a:lnTo>
                  <a:lnTo>
                    <a:pt x="821" y="8094"/>
                  </a:lnTo>
                  <a:lnTo>
                    <a:pt x="780" y="7958"/>
                  </a:lnTo>
                  <a:lnTo>
                    <a:pt x="739" y="7823"/>
                  </a:lnTo>
                  <a:lnTo>
                    <a:pt x="702" y="7688"/>
                  </a:lnTo>
                  <a:lnTo>
                    <a:pt x="669" y="7548"/>
                  </a:lnTo>
                  <a:lnTo>
                    <a:pt x="636" y="7408"/>
                  </a:lnTo>
                  <a:lnTo>
                    <a:pt x="612" y="7269"/>
                  </a:lnTo>
                  <a:lnTo>
                    <a:pt x="587" y="7125"/>
                  </a:lnTo>
                  <a:lnTo>
                    <a:pt x="567" y="6986"/>
                  </a:lnTo>
                  <a:lnTo>
                    <a:pt x="550" y="6842"/>
                  </a:lnTo>
                  <a:lnTo>
                    <a:pt x="538" y="6694"/>
                  </a:lnTo>
                  <a:lnTo>
                    <a:pt x="529" y="6550"/>
                  </a:lnTo>
                  <a:lnTo>
                    <a:pt x="521" y="6403"/>
                  </a:lnTo>
                  <a:lnTo>
                    <a:pt x="521" y="6256"/>
                  </a:lnTo>
                  <a:lnTo>
                    <a:pt x="521" y="6108"/>
                  </a:lnTo>
                  <a:lnTo>
                    <a:pt x="529" y="5961"/>
                  </a:lnTo>
                  <a:lnTo>
                    <a:pt x="538" y="5817"/>
                  </a:lnTo>
                  <a:lnTo>
                    <a:pt x="550" y="5669"/>
                  </a:lnTo>
                  <a:lnTo>
                    <a:pt x="567" y="5525"/>
                  </a:lnTo>
                  <a:lnTo>
                    <a:pt x="587" y="5386"/>
                  </a:lnTo>
                  <a:lnTo>
                    <a:pt x="612" y="5242"/>
                  </a:lnTo>
                  <a:lnTo>
                    <a:pt x="636" y="5103"/>
                  </a:lnTo>
                  <a:lnTo>
                    <a:pt x="669" y="4963"/>
                  </a:lnTo>
                  <a:lnTo>
                    <a:pt x="702" y="4823"/>
                  </a:lnTo>
                  <a:lnTo>
                    <a:pt x="739" y="4688"/>
                  </a:lnTo>
                  <a:lnTo>
                    <a:pt x="780" y="4553"/>
                  </a:lnTo>
                  <a:lnTo>
                    <a:pt x="821" y="4417"/>
                  </a:lnTo>
                  <a:lnTo>
                    <a:pt x="870" y="4285"/>
                  </a:lnTo>
                  <a:lnTo>
                    <a:pt x="919" y="4154"/>
                  </a:lnTo>
                  <a:lnTo>
                    <a:pt x="973" y="4027"/>
                  </a:lnTo>
                  <a:lnTo>
                    <a:pt x="1026" y="3900"/>
                  </a:lnTo>
                  <a:lnTo>
                    <a:pt x="1088" y="3773"/>
                  </a:lnTo>
                  <a:lnTo>
                    <a:pt x="1149" y="3649"/>
                  </a:lnTo>
                  <a:lnTo>
                    <a:pt x="1215" y="3526"/>
                  </a:lnTo>
                  <a:lnTo>
                    <a:pt x="1280" y="3403"/>
                  </a:lnTo>
                  <a:lnTo>
                    <a:pt x="1350" y="3284"/>
                  </a:lnTo>
                  <a:lnTo>
                    <a:pt x="1424" y="3169"/>
                  </a:lnTo>
                  <a:lnTo>
                    <a:pt x="1502" y="3054"/>
                  </a:lnTo>
                  <a:lnTo>
                    <a:pt x="1580" y="2939"/>
                  </a:lnTo>
                  <a:lnTo>
                    <a:pt x="1662" y="2828"/>
                  </a:lnTo>
                  <a:lnTo>
                    <a:pt x="1744" y="2717"/>
                  </a:lnTo>
                  <a:lnTo>
                    <a:pt x="1830" y="2611"/>
                  </a:lnTo>
                  <a:lnTo>
                    <a:pt x="1921" y="2504"/>
                  </a:lnTo>
                  <a:lnTo>
                    <a:pt x="2011" y="2401"/>
                  </a:lnTo>
                  <a:lnTo>
                    <a:pt x="2105" y="2303"/>
                  </a:lnTo>
                  <a:lnTo>
                    <a:pt x="2200" y="2205"/>
                  </a:lnTo>
                  <a:lnTo>
                    <a:pt x="2299" y="2106"/>
                  </a:lnTo>
                  <a:lnTo>
                    <a:pt x="2401" y="2016"/>
                  </a:lnTo>
                  <a:lnTo>
                    <a:pt x="2504" y="1921"/>
                  </a:lnTo>
                  <a:lnTo>
                    <a:pt x="2610" y="1835"/>
                  </a:lnTo>
                  <a:lnTo>
                    <a:pt x="2717" y="1749"/>
                  </a:lnTo>
                  <a:lnTo>
                    <a:pt x="2824" y="1663"/>
                  </a:lnTo>
                  <a:lnTo>
                    <a:pt x="2935" y="1581"/>
                  </a:lnTo>
                  <a:lnTo>
                    <a:pt x="3050" y="1502"/>
                  </a:lnTo>
                  <a:lnTo>
                    <a:pt x="3164" y="1428"/>
                  </a:lnTo>
                  <a:lnTo>
                    <a:pt x="3284" y="1354"/>
                  </a:lnTo>
                  <a:lnTo>
                    <a:pt x="3403" y="1285"/>
                  </a:lnTo>
                  <a:lnTo>
                    <a:pt x="3521" y="1215"/>
                  </a:lnTo>
                  <a:lnTo>
                    <a:pt x="3645" y="1149"/>
                  </a:lnTo>
                  <a:lnTo>
                    <a:pt x="3768" y="1088"/>
                  </a:lnTo>
                  <a:lnTo>
                    <a:pt x="3895" y="1030"/>
                  </a:lnTo>
                  <a:lnTo>
                    <a:pt x="4022" y="973"/>
                  </a:lnTo>
                  <a:lnTo>
                    <a:pt x="4154" y="919"/>
                  </a:lnTo>
                  <a:lnTo>
                    <a:pt x="4285" y="870"/>
                  </a:lnTo>
                  <a:lnTo>
                    <a:pt x="4416" y="825"/>
                  </a:lnTo>
                  <a:lnTo>
                    <a:pt x="4552" y="780"/>
                  </a:lnTo>
                  <a:lnTo>
                    <a:pt x="4687" y="739"/>
                  </a:lnTo>
                  <a:lnTo>
                    <a:pt x="4823" y="702"/>
                  </a:lnTo>
                  <a:lnTo>
                    <a:pt x="4958" y="669"/>
                  </a:lnTo>
                  <a:lnTo>
                    <a:pt x="5098" y="640"/>
                  </a:lnTo>
                  <a:lnTo>
                    <a:pt x="5241" y="612"/>
                  </a:lnTo>
                  <a:lnTo>
                    <a:pt x="5381" y="587"/>
                  </a:lnTo>
                  <a:lnTo>
                    <a:pt x="5524" y="566"/>
                  </a:lnTo>
                  <a:lnTo>
                    <a:pt x="5668" y="550"/>
                  </a:lnTo>
                  <a:lnTo>
                    <a:pt x="5812" y="538"/>
                  </a:lnTo>
                  <a:lnTo>
                    <a:pt x="5960" y="530"/>
                  </a:lnTo>
                  <a:lnTo>
                    <a:pt x="6103" y="525"/>
                  </a:lnTo>
                  <a:close/>
                  <a:moveTo>
                    <a:pt x="6251" y="0"/>
                  </a:moveTo>
                  <a:lnTo>
                    <a:pt x="6091" y="4"/>
                  </a:lnTo>
                  <a:lnTo>
                    <a:pt x="5931" y="8"/>
                  </a:lnTo>
                  <a:lnTo>
                    <a:pt x="5771" y="20"/>
                  </a:lnTo>
                  <a:lnTo>
                    <a:pt x="5615" y="33"/>
                  </a:lnTo>
                  <a:lnTo>
                    <a:pt x="5455" y="54"/>
                  </a:lnTo>
                  <a:lnTo>
                    <a:pt x="5299" y="74"/>
                  </a:lnTo>
                  <a:lnTo>
                    <a:pt x="5147" y="99"/>
                  </a:lnTo>
                  <a:lnTo>
                    <a:pt x="4991" y="127"/>
                  </a:lnTo>
                  <a:lnTo>
                    <a:pt x="4839" y="160"/>
                  </a:lnTo>
                  <a:lnTo>
                    <a:pt x="4691" y="197"/>
                  </a:lnTo>
                  <a:lnTo>
                    <a:pt x="4539" y="238"/>
                  </a:lnTo>
                  <a:lnTo>
                    <a:pt x="4391" y="283"/>
                  </a:lnTo>
                  <a:lnTo>
                    <a:pt x="4248" y="329"/>
                  </a:lnTo>
                  <a:lnTo>
                    <a:pt x="4104" y="382"/>
                  </a:lnTo>
                  <a:lnTo>
                    <a:pt x="3961" y="435"/>
                  </a:lnTo>
                  <a:lnTo>
                    <a:pt x="3817" y="493"/>
                  </a:lnTo>
                  <a:lnTo>
                    <a:pt x="3678" y="554"/>
                  </a:lnTo>
                  <a:lnTo>
                    <a:pt x="3542" y="620"/>
                  </a:lnTo>
                  <a:lnTo>
                    <a:pt x="3406" y="685"/>
                  </a:lnTo>
                  <a:lnTo>
                    <a:pt x="3271" y="755"/>
                  </a:lnTo>
                  <a:lnTo>
                    <a:pt x="3140" y="829"/>
                  </a:lnTo>
                  <a:lnTo>
                    <a:pt x="3009" y="907"/>
                  </a:lnTo>
                  <a:lnTo>
                    <a:pt x="2881" y="985"/>
                  </a:lnTo>
                  <a:lnTo>
                    <a:pt x="2758" y="1067"/>
                  </a:lnTo>
                  <a:lnTo>
                    <a:pt x="2631" y="1153"/>
                  </a:lnTo>
                  <a:lnTo>
                    <a:pt x="2512" y="1244"/>
                  </a:lnTo>
                  <a:lnTo>
                    <a:pt x="2393" y="1334"/>
                  </a:lnTo>
                  <a:lnTo>
                    <a:pt x="2274" y="1428"/>
                  </a:lnTo>
                  <a:lnTo>
                    <a:pt x="2159" y="1527"/>
                  </a:lnTo>
                  <a:lnTo>
                    <a:pt x="2048" y="1626"/>
                  </a:lnTo>
                  <a:lnTo>
                    <a:pt x="1937" y="1728"/>
                  </a:lnTo>
                  <a:lnTo>
                    <a:pt x="1830" y="1835"/>
                  </a:lnTo>
                  <a:lnTo>
                    <a:pt x="1724" y="1942"/>
                  </a:lnTo>
                  <a:lnTo>
                    <a:pt x="1625" y="2048"/>
                  </a:lnTo>
                  <a:lnTo>
                    <a:pt x="1523" y="2163"/>
                  </a:lnTo>
                  <a:lnTo>
                    <a:pt x="1428" y="2278"/>
                  </a:lnTo>
                  <a:lnTo>
                    <a:pt x="1334" y="2393"/>
                  </a:lnTo>
                  <a:lnTo>
                    <a:pt x="1239" y="2512"/>
                  </a:lnTo>
                  <a:lnTo>
                    <a:pt x="1153" y="2635"/>
                  </a:lnTo>
                  <a:lnTo>
                    <a:pt x="1067" y="2759"/>
                  </a:lnTo>
                  <a:lnTo>
                    <a:pt x="985" y="2886"/>
                  </a:lnTo>
                  <a:lnTo>
                    <a:pt x="903" y="3013"/>
                  </a:lnTo>
                  <a:lnTo>
                    <a:pt x="829" y="3145"/>
                  </a:lnTo>
                  <a:lnTo>
                    <a:pt x="755" y="3276"/>
                  </a:lnTo>
                  <a:lnTo>
                    <a:pt x="681" y="3407"/>
                  </a:lnTo>
                  <a:lnTo>
                    <a:pt x="615" y="3543"/>
                  </a:lnTo>
                  <a:lnTo>
                    <a:pt x="550" y="3682"/>
                  </a:lnTo>
                  <a:lnTo>
                    <a:pt x="488" y="3822"/>
                  </a:lnTo>
                  <a:lnTo>
                    <a:pt x="431" y="3961"/>
                  </a:lnTo>
                  <a:lnTo>
                    <a:pt x="378" y="4105"/>
                  </a:lnTo>
                  <a:lnTo>
                    <a:pt x="328" y="4249"/>
                  </a:lnTo>
                  <a:lnTo>
                    <a:pt x="279" y="4397"/>
                  </a:lnTo>
                  <a:lnTo>
                    <a:pt x="238" y="4544"/>
                  </a:lnTo>
                  <a:lnTo>
                    <a:pt x="197" y="4692"/>
                  </a:lnTo>
                  <a:lnTo>
                    <a:pt x="160" y="4844"/>
                  </a:lnTo>
                  <a:lnTo>
                    <a:pt x="127" y="4996"/>
                  </a:lnTo>
                  <a:lnTo>
                    <a:pt x="99" y="5148"/>
                  </a:lnTo>
                  <a:lnTo>
                    <a:pt x="70" y="5304"/>
                  </a:lnTo>
                  <a:lnTo>
                    <a:pt x="49" y="5459"/>
                  </a:lnTo>
                  <a:lnTo>
                    <a:pt x="33" y="5616"/>
                  </a:lnTo>
                  <a:lnTo>
                    <a:pt x="17" y="5776"/>
                  </a:lnTo>
                  <a:lnTo>
                    <a:pt x="8" y="5936"/>
                  </a:lnTo>
                  <a:lnTo>
                    <a:pt x="0" y="6096"/>
                  </a:lnTo>
                  <a:lnTo>
                    <a:pt x="0" y="6256"/>
                  </a:lnTo>
                  <a:lnTo>
                    <a:pt x="0" y="6415"/>
                  </a:lnTo>
                  <a:lnTo>
                    <a:pt x="8" y="6575"/>
                  </a:lnTo>
                  <a:lnTo>
                    <a:pt x="17" y="6735"/>
                  </a:lnTo>
                  <a:lnTo>
                    <a:pt x="33" y="6895"/>
                  </a:lnTo>
                  <a:lnTo>
                    <a:pt x="49" y="7052"/>
                  </a:lnTo>
                  <a:lnTo>
                    <a:pt x="70" y="7207"/>
                  </a:lnTo>
                  <a:lnTo>
                    <a:pt x="99" y="7363"/>
                  </a:lnTo>
                  <a:lnTo>
                    <a:pt x="127" y="7515"/>
                  </a:lnTo>
                  <a:lnTo>
                    <a:pt x="160" y="7667"/>
                  </a:lnTo>
                  <a:lnTo>
                    <a:pt x="197" y="7819"/>
                  </a:lnTo>
                  <a:lnTo>
                    <a:pt x="238" y="7967"/>
                  </a:lnTo>
                  <a:lnTo>
                    <a:pt x="279" y="8114"/>
                  </a:lnTo>
                  <a:lnTo>
                    <a:pt x="328" y="8262"/>
                  </a:lnTo>
                  <a:lnTo>
                    <a:pt x="378" y="8406"/>
                  </a:lnTo>
                  <a:lnTo>
                    <a:pt x="431" y="8550"/>
                  </a:lnTo>
                  <a:lnTo>
                    <a:pt x="488" y="8689"/>
                  </a:lnTo>
                  <a:lnTo>
                    <a:pt x="550" y="8829"/>
                  </a:lnTo>
                  <a:lnTo>
                    <a:pt x="615" y="8968"/>
                  </a:lnTo>
                  <a:lnTo>
                    <a:pt x="681" y="9104"/>
                  </a:lnTo>
                  <a:lnTo>
                    <a:pt x="755" y="9235"/>
                  </a:lnTo>
                  <a:lnTo>
                    <a:pt x="829" y="9366"/>
                  </a:lnTo>
                  <a:lnTo>
                    <a:pt x="903" y="9498"/>
                  </a:lnTo>
                  <a:lnTo>
                    <a:pt x="985" y="9625"/>
                  </a:lnTo>
                  <a:lnTo>
                    <a:pt x="1067" y="9752"/>
                  </a:lnTo>
                  <a:lnTo>
                    <a:pt x="1153" y="9876"/>
                  </a:lnTo>
                  <a:lnTo>
                    <a:pt x="1239" y="9999"/>
                  </a:lnTo>
                  <a:lnTo>
                    <a:pt x="1334" y="10118"/>
                  </a:lnTo>
                  <a:lnTo>
                    <a:pt x="1428" y="10233"/>
                  </a:lnTo>
                  <a:lnTo>
                    <a:pt x="1523" y="10348"/>
                  </a:lnTo>
                  <a:lnTo>
                    <a:pt x="1625" y="10463"/>
                  </a:lnTo>
                  <a:lnTo>
                    <a:pt x="1724" y="10569"/>
                  </a:lnTo>
                  <a:lnTo>
                    <a:pt x="1830" y="10676"/>
                  </a:lnTo>
                  <a:lnTo>
                    <a:pt x="1937" y="10783"/>
                  </a:lnTo>
                  <a:lnTo>
                    <a:pt x="2048" y="10885"/>
                  </a:lnTo>
                  <a:lnTo>
                    <a:pt x="2159" y="10984"/>
                  </a:lnTo>
                  <a:lnTo>
                    <a:pt x="2274" y="11083"/>
                  </a:lnTo>
                  <a:lnTo>
                    <a:pt x="2393" y="11177"/>
                  </a:lnTo>
                  <a:lnTo>
                    <a:pt x="2512" y="11267"/>
                  </a:lnTo>
                  <a:lnTo>
                    <a:pt x="2631" y="11358"/>
                  </a:lnTo>
                  <a:lnTo>
                    <a:pt x="2758" y="11444"/>
                  </a:lnTo>
                  <a:lnTo>
                    <a:pt x="2881" y="11526"/>
                  </a:lnTo>
                  <a:lnTo>
                    <a:pt x="3009" y="11604"/>
                  </a:lnTo>
                  <a:lnTo>
                    <a:pt x="3140" y="11682"/>
                  </a:lnTo>
                  <a:lnTo>
                    <a:pt x="3271" y="11756"/>
                  </a:lnTo>
                  <a:lnTo>
                    <a:pt x="3406" y="11826"/>
                  </a:lnTo>
                  <a:lnTo>
                    <a:pt x="3542" y="11891"/>
                  </a:lnTo>
                  <a:lnTo>
                    <a:pt x="3678" y="11957"/>
                  </a:lnTo>
                  <a:lnTo>
                    <a:pt x="3817" y="12018"/>
                  </a:lnTo>
                  <a:lnTo>
                    <a:pt x="3961" y="12076"/>
                  </a:lnTo>
                  <a:lnTo>
                    <a:pt x="4104" y="12129"/>
                  </a:lnTo>
                  <a:lnTo>
                    <a:pt x="4248" y="12182"/>
                  </a:lnTo>
                  <a:lnTo>
                    <a:pt x="4391" y="12228"/>
                  </a:lnTo>
                  <a:lnTo>
                    <a:pt x="4539" y="12273"/>
                  </a:lnTo>
                  <a:lnTo>
                    <a:pt x="4691" y="12314"/>
                  </a:lnTo>
                  <a:lnTo>
                    <a:pt x="4839" y="12351"/>
                  </a:lnTo>
                  <a:lnTo>
                    <a:pt x="4991" y="12384"/>
                  </a:lnTo>
                  <a:lnTo>
                    <a:pt x="5147" y="12412"/>
                  </a:lnTo>
                  <a:lnTo>
                    <a:pt x="5299" y="12437"/>
                  </a:lnTo>
                  <a:lnTo>
                    <a:pt x="5455" y="12457"/>
                  </a:lnTo>
                  <a:lnTo>
                    <a:pt x="5615" y="12478"/>
                  </a:lnTo>
                  <a:lnTo>
                    <a:pt x="5771" y="12491"/>
                  </a:lnTo>
                  <a:lnTo>
                    <a:pt x="5931" y="12503"/>
                  </a:lnTo>
                  <a:lnTo>
                    <a:pt x="6091" y="12507"/>
                  </a:lnTo>
                  <a:lnTo>
                    <a:pt x="6251" y="12511"/>
                  </a:lnTo>
                  <a:lnTo>
                    <a:pt x="6415" y="12507"/>
                  </a:lnTo>
                  <a:lnTo>
                    <a:pt x="6575" y="12503"/>
                  </a:lnTo>
                  <a:lnTo>
                    <a:pt x="6735" y="12491"/>
                  </a:lnTo>
                  <a:lnTo>
                    <a:pt x="6891" y="12478"/>
                  </a:lnTo>
                  <a:lnTo>
                    <a:pt x="7051" y="12457"/>
                  </a:lnTo>
                  <a:lnTo>
                    <a:pt x="7207" y="12437"/>
                  </a:lnTo>
                  <a:lnTo>
                    <a:pt x="7359" y="12412"/>
                  </a:lnTo>
                  <a:lnTo>
                    <a:pt x="7515" y="12384"/>
                  </a:lnTo>
                  <a:lnTo>
                    <a:pt x="7667" y="12351"/>
                  </a:lnTo>
                  <a:lnTo>
                    <a:pt x="7815" y="12314"/>
                  </a:lnTo>
                  <a:lnTo>
                    <a:pt x="7966" y="12273"/>
                  </a:lnTo>
                  <a:lnTo>
                    <a:pt x="8114" y="12228"/>
                  </a:lnTo>
                  <a:lnTo>
                    <a:pt x="8258" y="12182"/>
                  </a:lnTo>
                  <a:lnTo>
                    <a:pt x="8402" y="12129"/>
                  </a:lnTo>
                  <a:lnTo>
                    <a:pt x="8545" y="12076"/>
                  </a:lnTo>
                  <a:lnTo>
                    <a:pt x="8689" y="12018"/>
                  </a:lnTo>
                  <a:lnTo>
                    <a:pt x="8829" y="11957"/>
                  </a:lnTo>
                  <a:lnTo>
                    <a:pt x="8964" y="11891"/>
                  </a:lnTo>
                  <a:lnTo>
                    <a:pt x="9099" y="11826"/>
                  </a:lnTo>
                  <a:lnTo>
                    <a:pt x="9235" y="11756"/>
                  </a:lnTo>
                  <a:lnTo>
                    <a:pt x="9366" y="11682"/>
                  </a:lnTo>
                  <a:lnTo>
                    <a:pt x="9497" y="11604"/>
                  </a:lnTo>
                  <a:lnTo>
                    <a:pt x="9625" y="11526"/>
                  </a:lnTo>
                  <a:lnTo>
                    <a:pt x="9748" y="11444"/>
                  </a:lnTo>
                  <a:lnTo>
                    <a:pt x="9875" y="11358"/>
                  </a:lnTo>
                  <a:lnTo>
                    <a:pt x="9994" y="11267"/>
                  </a:lnTo>
                  <a:lnTo>
                    <a:pt x="10113" y="11177"/>
                  </a:lnTo>
                  <a:lnTo>
                    <a:pt x="10232" y="11083"/>
                  </a:lnTo>
                  <a:lnTo>
                    <a:pt x="10347" y="10984"/>
                  </a:lnTo>
                  <a:lnTo>
                    <a:pt x="10458" y="10885"/>
                  </a:lnTo>
                  <a:lnTo>
                    <a:pt x="10569" y="10783"/>
                  </a:lnTo>
                  <a:lnTo>
                    <a:pt x="10675" y="10676"/>
                  </a:lnTo>
                  <a:lnTo>
                    <a:pt x="10778" y="10569"/>
                  </a:lnTo>
                  <a:lnTo>
                    <a:pt x="10881" y="10463"/>
                  </a:lnTo>
                  <a:lnTo>
                    <a:pt x="10984" y="10348"/>
                  </a:lnTo>
                  <a:lnTo>
                    <a:pt x="11077" y="10233"/>
                  </a:lnTo>
                  <a:lnTo>
                    <a:pt x="11172" y="10118"/>
                  </a:lnTo>
                  <a:lnTo>
                    <a:pt x="11262" y="9999"/>
                  </a:lnTo>
                  <a:lnTo>
                    <a:pt x="11352" y="9876"/>
                  </a:lnTo>
                  <a:lnTo>
                    <a:pt x="11439" y="9752"/>
                  </a:lnTo>
                  <a:lnTo>
                    <a:pt x="11521" y="9625"/>
                  </a:lnTo>
                  <a:lnTo>
                    <a:pt x="11603" y="9498"/>
                  </a:lnTo>
                  <a:lnTo>
                    <a:pt x="11677" y="9366"/>
                  </a:lnTo>
                  <a:lnTo>
                    <a:pt x="11751" y="9235"/>
                  </a:lnTo>
                  <a:lnTo>
                    <a:pt x="11825" y="9104"/>
                  </a:lnTo>
                  <a:lnTo>
                    <a:pt x="11890" y="8968"/>
                  </a:lnTo>
                  <a:lnTo>
                    <a:pt x="11956" y="8829"/>
                  </a:lnTo>
                  <a:lnTo>
                    <a:pt x="12014" y="8689"/>
                  </a:lnTo>
                  <a:lnTo>
                    <a:pt x="12075" y="8550"/>
                  </a:lnTo>
                  <a:lnTo>
                    <a:pt x="12128" y="8406"/>
                  </a:lnTo>
                  <a:lnTo>
                    <a:pt x="12177" y="8262"/>
                  </a:lnTo>
                  <a:lnTo>
                    <a:pt x="12227" y="8114"/>
                  </a:lnTo>
                  <a:lnTo>
                    <a:pt x="12268" y="7967"/>
                  </a:lnTo>
                  <a:lnTo>
                    <a:pt x="12309" y="7819"/>
                  </a:lnTo>
                  <a:lnTo>
                    <a:pt x="12346" y="7667"/>
                  </a:lnTo>
                  <a:lnTo>
                    <a:pt x="12379" y="7515"/>
                  </a:lnTo>
                  <a:lnTo>
                    <a:pt x="12407" y="7363"/>
                  </a:lnTo>
                  <a:lnTo>
                    <a:pt x="12436" y="7207"/>
                  </a:lnTo>
                  <a:lnTo>
                    <a:pt x="12457" y="7052"/>
                  </a:lnTo>
                  <a:lnTo>
                    <a:pt x="12473" y="6895"/>
                  </a:lnTo>
                  <a:lnTo>
                    <a:pt x="12490" y="6735"/>
                  </a:lnTo>
                  <a:lnTo>
                    <a:pt x="12498" y="6575"/>
                  </a:lnTo>
                  <a:lnTo>
                    <a:pt x="12506" y="6415"/>
                  </a:lnTo>
                  <a:lnTo>
                    <a:pt x="12506" y="6256"/>
                  </a:lnTo>
                  <a:lnTo>
                    <a:pt x="12506" y="6096"/>
                  </a:lnTo>
                  <a:lnTo>
                    <a:pt x="12498" y="5936"/>
                  </a:lnTo>
                  <a:lnTo>
                    <a:pt x="12490" y="5776"/>
                  </a:lnTo>
                  <a:lnTo>
                    <a:pt x="12473" y="5616"/>
                  </a:lnTo>
                  <a:lnTo>
                    <a:pt x="12457" y="5459"/>
                  </a:lnTo>
                  <a:lnTo>
                    <a:pt x="12436" y="5304"/>
                  </a:lnTo>
                  <a:lnTo>
                    <a:pt x="12407" y="5148"/>
                  </a:lnTo>
                  <a:lnTo>
                    <a:pt x="12379" y="4996"/>
                  </a:lnTo>
                  <a:lnTo>
                    <a:pt x="12346" y="4844"/>
                  </a:lnTo>
                  <a:lnTo>
                    <a:pt x="12309" y="4692"/>
                  </a:lnTo>
                  <a:lnTo>
                    <a:pt x="12268" y="4544"/>
                  </a:lnTo>
                  <a:lnTo>
                    <a:pt x="12227" y="4397"/>
                  </a:lnTo>
                  <a:lnTo>
                    <a:pt x="12177" y="4249"/>
                  </a:lnTo>
                  <a:lnTo>
                    <a:pt x="12128" y="4105"/>
                  </a:lnTo>
                  <a:lnTo>
                    <a:pt x="12075" y="3961"/>
                  </a:lnTo>
                  <a:lnTo>
                    <a:pt x="12014" y="3822"/>
                  </a:lnTo>
                  <a:lnTo>
                    <a:pt x="11956" y="3682"/>
                  </a:lnTo>
                  <a:lnTo>
                    <a:pt x="11890" y="3543"/>
                  </a:lnTo>
                  <a:lnTo>
                    <a:pt x="11825" y="3407"/>
                  </a:lnTo>
                  <a:lnTo>
                    <a:pt x="11751" y="3276"/>
                  </a:lnTo>
                  <a:lnTo>
                    <a:pt x="11677" y="3145"/>
                  </a:lnTo>
                  <a:lnTo>
                    <a:pt x="11603" y="3013"/>
                  </a:lnTo>
                  <a:lnTo>
                    <a:pt x="11521" y="2886"/>
                  </a:lnTo>
                  <a:lnTo>
                    <a:pt x="11439" y="2759"/>
                  </a:lnTo>
                  <a:lnTo>
                    <a:pt x="11352" y="2635"/>
                  </a:lnTo>
                  <a:lnTo>
                    <a:pt x="11262" y="2512"/>
                  </a:lnTo>
                  <a:lnTo>
                    <a:pt x="11172" y="2393"/>
                  </a:lnTo>
                  <a:lnTo>
                    <a:pt x="11077" y="2278"/>
                  </a:lnTo>
                  <a:lnTo>
                    <a:pt x="10984" y="2163"/>
                  </a:lnTo>
                  <a:lnTo>
                    <a:pt x="10881" y="2048"/>
                  </a:lnTo>
                  <a:lnTo>
                    <a:pt x="10778" y="1942"/>
                  </a:lnTo>
                  <a:lnTo>
                    <a:pt x="10675" y="1835"/>
                  </a:lnTo>
                  <a:lnTo>
                    <a:pt x="10569" y="1728"/>
                  </a:lnTo>
                  <a:lnTo>
                    <a:pt x="10458" y="1626"/>
                  </a:lnTo>
                  <a:lnTo>
                    <a:pt x="10347" y="1527"/>
                  </a:lnTo>
                  <a:lnTo>
                    <a:pt x="10232" y="1428"/>
                  </a:lnTo>
                  <a:lnTo>
                    <a:pt x="10113" y="1334"/>
                  </a:lnTo>
                  <a:lnTo>
                    <a:pt x="9994" y="1244"/>
                  </a:lnTo>
                  <a:lnTo>
                    <a:pt x="9875" y="1153"/>
                  </a:lnTo>
                  <a:lnTo>
                    <a:pt x="9748" y="1067"/>
                  </a:lnTo>
                  <a:lnTo>
                    <a:pt x="9625" y="985"/>
                  </a:lnTo>
                  <a:lnTo>
                    <a:pt x="9497" y="907"/>
                  </a:lnTo>
                  <a:lnTo>
                    <a:pt x="9366" y="829"/>
                  </a:lnTo>
                  <a:lnTo>
                    <a:pt x="9235" y="755"/>
                  </a:lnTo>
                  <a:lnTo>
                    <a:pt x="9099" y="685"/>
                  </a:lnTo>
                  <a:lnTo>
                    <a:pt x="8964" y="620"/>
                  </a:lnTo>
                  <a:lnTo>
                    <a:pt x="8829" y="554"/>
                  </a:lnTo>
                  <a:lnTo>
                    <a:pt x="8689" y="493"/>
                  </a:lnTo>
                  <a:lnTo>
                    <a:pt x="8545" y="435"/>
                  </a:lnTo>
                  <a:lnTo>
                    <a:pt x="8402" y="382"/>
                  </a:lnTo>
                  <a:lnTo>
                    <a:pt x="8258" y="329"/>
                  </a:lnTo>
                  <a:lnTo>
                    <a:pt x="8114" y="283"/>
                  </a:lnTo>
                  <a:lnTo>
                    <a:pt x="7966" y="238"/>
                  </a:lnTo>
                  <a:lnTo>
                    <a:pt x="7815" y="197"/>
                  </a:lnTo>
                  <a:lnTo>
                    <a:pt x="7667" y="160"/>
                  </a:lnTo>
                  <a:lnTo>
                    <a:pt x="7515" y="127"/>
                  </a:lnTo>
                  <a:lnTo>
                    <a:pt x="7359" y="99"/>
                  </a:lnTo>
                  <a:lnTo>
                    <a:pt x="7207" y="74"/>
                  </a:lnTo>
                  <a:lnTo>
                    <a:pt x="7051" y="54"/>
                  </a:lnTo>
                  <a:lnTo>
                    <a:pt x="6891" y="33"/>
                  </a:lnTo>
                  <a:lnTo>
                    <a:pt x="6735" y="20"/>
                  </a:lnTo>
                  <a:lnTo>
                    <a:pt x="6575" y="8"/>
                  </a:lnTo>
                  <a:lnTo>
                    <a:pt x="6415" y="4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206" name="Freeform: Shape 2">
              <a:extLst>
                <a:ext uri="{FF2B5EF4-FFF2-40B4-BE49-F238E27FC236}">
                  <a16:creationId xmlns:a16="http://schemas.microsoft.com/office/drawing/2014/main" id="{B2E6DC65-CD35-5E44-B94A-9F363B6569A1}"/>
                </a:ext>
              </a:extLst>
            </p:cNvPr>
            <p:cNvSpPr/>
            <p:nvPr/>
          </p:nvSpPr>
          <p:spPr>
            <a:xfrm>
              <a:off x="9530500" y="7531272"/>
              <a:ext cx="914039" cy="133848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0"/>
                  </a:moveTo>
                  <a:lnTo>
                    <a:pt x="0" y="1273"/>
                  </a:lnTo>
                  <a:lnTo>
                    <a:pt x="693" y="1273"/>
                  </a:lnTo>
                  <a:lnTo>
                    <a:pt x="693" y="3719"/>
                  </a:lnTo>
                  <a:lnTo>
                    <a:pt x="1847" y="3719"/>
                  </a:lnTo>
                  <a:lnTo>
                    <a:pt x="1847" y="1273"/>
                  </a:lnTo>
                  <a:lnTo>
                    <a:pt x="2540" y="1273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207" name="Freeform: Shape 3">
              <a:extLst>
                <a:ext uri="{FF2B5EF4-FFF2-40B4-BE49-F238E27FC236}">
                  <a16:creationId xmlns:a16="http://schemas.microsoft.com/office/drawing/2014/main" id="{91555B5E-9799-7A42-9863-2EB96376CB4B}"/>
                </a:ext>
              </a:extLst>
            </p:cNvPr>
            <p:cNvSpPr/>
            <p:nvPr/>
          </p:nvSpPr>
          <p:spPr>
            <a:xfrm>
              <a:off x="9530500" y="9653112"/>
              <a:ext cx="914039" cy="133848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3719"/>
                  </a:moveTo>
                  <a:lnTo>
                    <a:pt x="2540" y="2446"/>
                  </a:lnTo>
                  <a:lnTo>
                    <a:pt x="1847" y="2446"/>
                  </a:lnTo>
                  <a:lnTo>
                    <a:pt x="1847" y="0"/>
                  </a:lnTo>
                  <a:lnTo>
                    <a:pt x="693" y="0"/>
                  </a:lnTo>
                  <a:lnTo>
                    <a:pt x="693" y="2446"/>
                  </a:lnTo>
                  <a:lnTo>
                    <a:pt x="0" y="244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208" name="Freeform: Shape 4">
              <a:extLst>
                <a:ext uri="{FF2B5EF4-FFF2-40B4-BE49-F238E27FC236}">
                  <a16:creationId xmlns:a16="http://schemas.microsoft.com/office/drawing/2014/main" id="{16E03B6C-AC98-FF4E-99FE-C71E4A17C678}"/>
                </a:ext>
              </a:extLst>
            </p:cNvPr>
            <p:cNvSpPr/>
            <p:nvPr/>
          </p:nvSpPr>
          <p:spPr>
            <a:xfrm>
              <a:off x="10380099" y="8805312"/>
              <a:ext cx="1336680" cy="912599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4" h="2536">
                  <a:moveTo>
                    <a:pt x="0" y="1268"/>
                  </a:moveTo>
                  <a:lnTo>
                    <a:pt x="1268" y="2536"/>
                  </a:lnTo>
                  <a:lnTo>
                    <a:pt x="1268" y="1847"/>
                  </a:lnTo>
                  <a:lnTo>
                    <a:pt x="3714" y="1847"/>
                  </a:lnTo>
                  <a:lnTo>
                    <a:pt x="3714" y="689"/>
                  </a:lnTo>
                  <a:lnTo>
                    <a:pt x="1268" y="689"/>
                  </a:lnTo>
                  <a:lnTo>
                    <a:pt x="1268" y="0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209" name="Freeform: Shape 5">
              <a:extLst>
                <a:ext uri="{FF2B5EF4-FFF2-40B4-BE49-F238E27FC236}">
                  <a16:creationId xmlns:a16="http://schemas.microsoft.com/office/drawing/2014/main" id="{C210076A-B49E-D84D-8E06-472DFACF4A4A}"/>
                </a:ext>
              </a:extLst>
            </p:cNvPr>
            <p:cNvSpPr/>
            <p:nvPr/>
          </p:nvSpPr>
          <p:spPr>
            <a:xfrm>
              <a:off x="8256820" y="8805312"/>
              <a:ext cx="1338120" cy="912599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8" h="2536">
                  <a:moveTo>
                    <a:pt x="3718" y="1268"/>
                  </a:moveTo>
                  <a:lnTo>
                    <a:pt x="2450" y="0"/>
                  </a:lnTo>
                  <a:lnTo>
                    <a:pt x="2450" y="689"/>
                  </a:lnTo>
                  <a:lnTo>
                    <a:pt x="0" y="689"/>
                  </a:lnTo>
                  <a:lnTo>
                    <a:pt x="0" y="1847"/>
                  </a:lnTo>
                  <a:lnTo>
                    <a:pt x="2450" y="1847"/>
                  </a:lnTo>
                  <a:lnTo>
                    <a:pt x="2450" y="25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</p:grpSp>
      <p:sp>
        <p:nvSpPr>
          <p:cNvPr id="210" name="TextBox 209">
            <a:extLst>
              <a:ext uri="{FF2B5EF4-FFF2-40B4-BE49-F238E27FC236}">
                <a16:creationId xmlns:a16="http://schemas.microsoft.com/office/drawing/2014/main" id="{136A787C-99E4-784D-BE8B-DC3DE73A0CD4}"/>
              </a:ext>
            </a:extLst>
          </p:cNvPr>
          <p:cNvSpPr txBox="1"/>
          <p:nvPr/>
        </p:nvSpPr>
        <p:spPr>
          <a:xfrm>
            <a:off x="6824527" y="4859668"/>
            <a:ext cx="709425" cy="184666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sz="1200" dirty="0">
                <a:latin typeface="Calibri" panose="020F0502020204030204" pitchFamily="34" charset="0"/>
              </a:rPr>
              <a:t>Mgt Router</a:t>
            </a:r>
          </a:p>
        </p:txBody>
      </p:sp>
      <p:sp>
        <p:nvSpPr>
          <p:cNvPr id="211" name="TextBox 210">
            <a:extLst>
              <a:ext uri="{FF2B5EF4-FFF2-40B4-BE49-F238E27FC236}">
                <a16:creationId xmlns:a16="http://schemas.microsoft.com/office/drawing/2014/main" id="{FD34B7EF-2E74-4040-992A-AAF6B4282093}"/>
              </a:ext>
            </a:extLst>
          </p:cNvPr>
          <p:cNvSpPr txBox="1"/>
          <p:nvPr/>
        </p:nvSpPr>
        <p:spPr>
          <a:xfrm>
            <a:off x="9327341" y="4300666"/>
            <a:ext cx="2499919" cy="646331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>
              <a:buNone/>
            </a:pPr>
            <a:r>
              <a:rPr lang="en-US" sz="1200" b="1" dirty="0">
                <a:latin typeface="Calibri" panose="020F0502020204030204" pitchFamily="34" charset="0"/>
                <a:cs typeface="Calibri" panose="020F0502020204030204" pitchFamily="34" charset="0"/>
              </a:rPr>
              <a:t>Physical Server routing table:</a:t>
            </a:r>
          </a:p>
          <a:p>
            <a:pPr lvl="1" indent="-339725"/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default gateway = Physical Router</a:t>
            </a:r>
          </a:p>
          <a:p>
            <a:pPr lvl="1" indent="-339725"/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Management subnets = Mgt Router</a:t>
            </a:r>
          </a:p>
        </p:txBody>
      </p:sp>
      <p:sp>
        <p:nvSpPr>
          <p:cNvPr id="212" name="TextBox 211">
            <a:extLst>
              <a:ext uri="{FF2B5EF4-FFF2-40B4-BE49-F238E27FC236}">
                <a16:creationId xmlns:a16="http://schemas.microsoft.com/office/drawing/2014/main" id="{E5916FDC-D21D-9845-96B3-FA9E3DC03FC8}"/>
              </a:ext>
            </a:extLst>
          </p:cNvPr>
          <p:cNvSpPr txBox="1"/>
          <p:nvPr/>
        </p:nvSpPr>
        <p:spPr>
          <a:xfrm>
            <a:off x="7861044" y="3966847"/>
            <a:ext cx="169713" cy="307777"/>
          </a:xfrm>
          <a:prstGeom prst="rect">
            <a:avLst/>
          </a:prstGeom>
          <a:noFill/>
          <a:ln w="28575">
            <a:noFill/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>
              <a:buNone/>
            </a:pPr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*</a:t>
            </a:r>
            <a:endParaRPr lang="en-US" sz="1200" dirty="0">
              <a:latin typeface="Courier" pitchFamily="2" charset="0"/>
            </a:endParaRPr>
          </a:p>
        </p:txBody>
      </p:sp>
      <p:sp>
        <p:nvSpPr>
          <p:cNvPr id="213" name="TextBox 212">
            <a:extLst>
              <a:ext uri="{FF2B5EF4-FFF2-40B4-BE49-F238E27FC236}">
                <a16:creationId xmlns:a16="http://schemas.microsoft.com/office/drawing/2014/main" id="{B0B52076-0AA7-6D44-9F11-BAFC4BBE57F4}"/>
              </a:ext>
            </a:extLst>
          </p:cNvPr>
          <p:cNvSpPr txBox="1"/>
          <p:nvPr/>
        </p:nvSpPr>
        <p:spPr>
          <a:xfrm>
            <a:off x="8414548" y="4604322"/>
            <a:ext cx="837280" cy="369332"/>
          </a:xfrm>
          <a:prstGeom prst="rect">
            <a:avLst/>
          </a:prstGeom>
        </p:spPr>
        <p:txBody>
          <a:bodyPr wrap="none" lIns="0" tIns="0" rIns="0" bIns="0" rtlCol="0" anchor="b">
            <a:spAutoFit/>
          </a:bodyPr>
          <a:lstStyle/>
          <a:p>
            <a:r>
              <a:rPr lang="en-US" sz="1200" dirty="0">
                <a:solidFill>
                  <a:schemeClr val="accent1"/>
                </a:solidFill>
                <a:latin typeface="Calibri" panose="020F0502020204030204" pitchFamily="34" charset="0"/>
              </a:rPr>
              <a:t>Management</a:t>
            </a:r>
          </a:p>
          <a:p>
            <a:r>
              <a:rPr lang="en-US" sz="1200" dirty="0">
                <a:solidFill>
                  <a:schemeClr val="accent1"/>
                </a:solidFill>
                <a:latin typeface="Calibri" panose="020F0502020204030204" pitchFamily="34" charset="0"/>
              </a:rPr>
              <a:t>Traffic</a:t>
            </a:r>
            <a:endParaRPr lang="en-US" sz="1400" dirty="0">
              <a:solidFill>
                <a:schemeClr val="accent1"/>
              </a:solidFill>
              <a:latin typeface="Calibri" panose="020F0502020204030204" pitchFamily="34" charset="0"/>
            </a:endParaRPr>
          </a:p>
        </p:txBody>
      </p:sp>
      <p:sp>
        <p:nvSpPr>
          <p:cNvPr id="214" name="Left-Up Arrow 213">
            <a:extLst>
              <a:ext uri="{FF2B5EF4-FFF2-40B4-BE49-F238E27FC236}">
                <a16:creationId xmlns:a16="http://schemas.microsoft.com/office/drawing/2014/main" id="{A6BD1A30-DE58-8F44-B693-850B4C836E6C}"/>
              </a:ext>
            </a:extLst>
          </p:cNvPr>
          <p:cNvSpPr/>
          <p:nvPr/>
        </p:nvSpPr>
        <p:spPr>
          <a:xfrm rot="5400000">
            <a:off x="8158001" y="4132940"/>
            <a:ext cx="677775" cy="1312096"/>
          </a:xfrm>
          <a:prstGeom prst="leftUpArrow">
            <a:avLst>
              <a:gd name="adj1" fmla="val 8495"/>
              <a:gd name="adj2" fmla="val 10853"/>
              <a:gd name="adj3" fmla="val 19695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215" name="TextBox 214">
            <a:extLst>
              <a:ext uri="{FF2B5EF4-FFF2-40B4-BE49-F238E27FC236}">
                <a16:creationId xmlns:a16="http://schemas.microsoft.com/office/drawing/2014/main" id="{ABA330C5-F2AF-9E4B-9C05-6205EB164AC4}"/>
              </a:ext>
            </a:extLst>
          </p:cNvPr>
          <p:cNvSpPr txBox="1"/>
          <p:nvPr/>
        </p:nvSpPr>
        <p:spPr>
          <a:xfrm>
            <a:off x="7921252" y="5166707"/>
            <a:ext cx="1906402" cy="2616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>
              <a:buNone/>
            </a:pPr>
            <a:r>
              <a:rPr lang="en-US" sz="1100" dirty="0">
                <a:latin typeface="Calibri" panose="020F0502020204030204" pitchFamily="34" charset="0"/>
                <a:cs typeface="Calibri" panose="020F0502020204030204" pitchFamily="34" charset="0"/>
              </a:rPr>
              <a:t>* NSX installed on this interface</a:t>
            </a:r>
          </a:p>
        </p:txBody>
      </p:sp>
      <p:grpSp>
        <p:nvGrpSpPr>
          <p:cNvPr id="216" name="Picture Placeholder 75" descr="Networking&#10;">
            <a:extLst>
              <a:ext uri="{FF2B5EF4-FFF2-40B4-BE49-F238E27FC236}">
                <a16:creationId xmlns:a16="http://schemas.microsoft.com/office/drawing/2014/main" id="{871015FB-23F9-E04D-85FB-260DE58BAEDD}"/>
              </a:ext>
            </a:extLst>
          </p:cNvPr>
          <p:cNvGrpSpPr/>
          <p:nvPr/>
        </p:nvGrpSpPr>
        <p:grpSpPr>
          <a:xfrm>
            <a:off x="7533952" y="2670082"/>
            <a:ext cx="1825860" cy="430516"/>
            <a:chOff x="1848967" y="928983"/>
            <a:chExt cx="600837" cy="158115"/>
          </a:xfrm>
          <a:solidFill>
            <a:schemeClr val="tx1"/>
          </a:solidFill>
        </p:grpSpPr>
        <p:sp>
          <p:nvSpPr>
            <p:cNvPr id="217" name="Picture Placeholder 75">
              <a:extLst>
                <a:ext uri="{FF2B5EF4-FFF2-40B4-BE49-F238E27FC236}">
                  <a16:creationId xmlns:a16="http://schemas.microsoft.com/office/drawing/2014/main" id="{99D07AC6-EB8A-104E-9E25-BAF1BC5F47B5}"/>
                </a:ext>
              </a:extLst>
            </p:cNvPr>
            <p:cNvSpPr/>
            <p:nvPr/>
          </p:nvSpPr>
          <p:spPr>
            <a:xfrm>
              <a:off x="2293586" y="992229"/>
              <a:ext cx="31623" cy="31623"/>
            </a:xfrm>
            <a:custGeom>
              <a:avLst/>
              <a:gdLst>
                <a:gd name="connsiteX0" fmla="*/ 31623 w 31623"/>
                <a:gd name="connsiteY0" fmla="*/ 15811 h 31623"/>
                <a:gd name="connsiteX1" fmla="*/ 15812 w 31623"/>
                <a:gd name="connsiteY1" fmla="*/ 31623 h 31623"/>
                <a:gd name="connsiteX2" fmla="*/ 0 w 31623"/>
                <a:gd name="connsiteY2" fmla="*/ 15811 h 31623"/>
                <a:gd name="connsiteX3" fmla="*/ 15812 w 31623"/>
                <a:gd name="connsiteY3" fmla="*/ 0 h 31623"/>
                <a:gd name="connsiteX4" fmla="*/ 31623 w 31623"/>
                <a:gd name="connsiteY4" fmla="*/ 15811 h 31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623" h="31623">
                  <a:moveTo>
                    <a:pt x="31623" y="15811"/>
                  </a:moveTo>
                  <a:cubicBezTo>
                    <a:pt x="31623" y="24544"/>
                    <a:pt x="24544" y="31623"/>
                    <a:pt x="15812" y="31623"/>
                  </a:cubicBezTo>
                  <a:cubicBezTo>
                    <a:pt x="7079" y="31623"/>
                    <a:pt x="0" y="24544"/>
                    <a:pt x="0" y="15811"/>
                  </a:cubicBezTo>
                  <a:cubicBezTo>
                    <a:pt x="0" y="7079"/>
                    <a:pt x="7079" y="0"/>
                    <a:pt x="15812" y="0"/>
                  </a:cubicBezTo>
                  <a:cubicBezTo>
                    <a:pt x="24544" y="0"/>
                    <a:pt x="31623" y="7079"/>
                    <a:pt x="31623" y="15811"/>
                  </a:cubicBezTo>
                  <a:close/>
                </a:path>
              </a:pathLst>
            </a:custGeom>
            <a:grpFill/>
            <a:ln w="62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Calibri" panose="020F0502020204030204" pitchFamily="34" charset="0"/>
              </a:endParaRPr>
            </a:p>
          </p:txBody>
        </p:sp>
        <p:sp>
          <p:nvSpPr>
            <p:cNvPr id="218" name="Picture Placeholder 75">
              <a:extLst>
                <a:ext uri="{FF2B5EF4-FFF2-40B4-BE49-F238E27FC236}">
                  <a16:creationId xmlns:a16="http://schemas.microsoft.com/office/drawing/2014/main" id="{1A0B37D2-C776-494E-8D34-AD5AE4FC93B5}"/>
                </a:ext>
              </a:extLst>
            </p:cNvPr>
            <p:cNvSpPr/>
            <p:nvPr/>
          </p:nvSpPr>
          <p:spPr>
            <a:xfrm>
              <a:off x="2358097" y="992229"/>
              <a:ext cx="31623" cy="31623"/>
            </a:xfrm>
            <a:custGeom>
              <a:avLst/>
              <a:gdLst>
                <a:gd name="connsiteX0" fmla="*/ 31623 w 31623"/>
                <a:gd name="connsiteY0" fmla="*/ 15811 h 31623"/>
                <a:gd name="connsiteX1" fmla="*/ 15812 w 31623"/>
                <a:gd name="connsiteY1" fmla="*/ 31623 h 31623"/>
                <a:gd name="connsiteX2" fmla="*/ 0 w 31623"/>
                <a:gd name="connsiteY2" fmla="*/ 15811 h 31623"/>
                <a:gd name="connsiteX3" fmla="*/ 15812 w 31623"/>
                <a:gd name="connsiteY3" fmla="*/ 0 h 31623"/>
                <a:gd name="connsiteX4" fmla="*/ 31623 w 31623"/>
                <a:gd name="connsiteY4" fmla="*/ 15811 h 31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623" h="31623">
                  <a:moveTo>
                    <a:pt x="31623" y="15811"/>
                  </a:moveTo>
                  <a:cubicBezTo>
                    <a:pt x="31623" y="24544"/>
                    <a:pt x="24544" y="31623"/>
                    <a:pt x="15812" y="31623"/>
                  </a:cubicBezTo>
                  <a:cubicBezTo>
                    <a:pt x="7079" y="31623"/>
                    <a:pt x="0" y="24544"/>
                    <a:pt x="0" y="15811"/>
                  </a:cubicBezTo>
                  <a:cubicBezTo>
                    <a:pt x="0" y="7079"/>
                    <a:pt x="7079" y="0"/>
                    <a:pt x="15812" y="0"/>
                  </a:cubicBezTo>
                  <a:cubicBezTo>
                    <a:pt x="24544" y="0"/>
                    <a:pt x="31623" y="7079"/>
                    <a:pt x="31623" y="15811"/>
                  </a:cubicBezTo>
                  <a:close/>
                </a:path>
              </a:pathLst>
            </a:custGeom>
            <a:grpFill/>
            <a:ln w="62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Calibri" panose="020F0502020204030204" pitchFamily="34" charset="0"/>
              </a:endParaRPr>
            </a:p>
          </p:txBody>
        </p:sp>
        <p:sp>
          <p:nvSpPr>
            <p:cNvPr id="219" name="Picture Placeholder 75">
              <a:extLst>
                <a:ext uri="{FF2B5EF4-FFF2-40B4-BE49-F238E27FC236}">
                  <a16:creationId xmlns:a16="http://schemas.microsoft.com/office/drawing/2014/main" id="{6ACCC541-2F97-9E41-833D-5812AAA9F910}"/>
                </a:ext>
              </a:extLst>
            </p:cNvPr>
            <p:cNvSpPr/>
            <p:nvPr/>
          </p:nvSpPr>
          <p:spPr>
            <a:xfrm>
              <a:off x="1848967" y="928983"/>
              <a:ext cx="600837" cy="158115"/>
            </a:xfrm>
            <a:custGeom>
              <a:avLst/>
              <a:gdLst>
                <a:gd name="connsiteX0" fmla="*/ 585026 w 600837"/>
                <a:gd name="connsiteY0" fmla="*/ 15812 h 158115"/>
                <a:gd name="connsiteX1" fmla="*/ 585026 w 600837"/>
                <a:gd name="connsiteY1" fmla="*/ 142304 h 158115"/>
                <a:gd name="connsiteX2" fmla="*/ 15812 w 600837"/>
                <a:gd name="connsiteY2" fmla="*/ 142304 h 158115"/>
                <a:gd name="connsiteX3" fmla="*/ 15812 w 600837"/>
                <a:gd name="connsiteY3" fmla="*/ 15812 h 158115"/>
                <a:gd name="connsiteX4" fmla="*/ 585026 w 600837"/>
                <a:gd name="connsiteY4" fmla="*/ 15812 h 158115"/>
                <a:gd name="connsiteX5" fmla="*/ 600837 w 600837"/>
                <a:gd name="connsiteY5" fmla="*/ 0 h 158115"/>
                <a:gd name="connsiteX6" fmla="*/ 0 w 600837"/>
                <a:gd name="connsiteY6" fmla="*/ 0 h 158115"/>
                <a:gd name="connsiteX7" fmla="*/ 0 w 600837"/>
                <a:gd name="connsiteY7" fmla="*/ 158115 h 158115"/>
                <a:gd name="connsiteX8" fmla="*/ 600837 w 600837"/>
                <a:gd name="connsiteY8" fmla="*/ 158115 h 158115"/>
                <a:gd name="connsiteX9" fmla="*/ 600837 w 600837"/>
                <a:gd name="connsiteY9" fmla="*/ 0 h 158115"/>
                <a:gd name="connsiteX10" fmla="*/ 600837 w 600837"/>
                <a:gd name="connsiteY10" fmla="*/ 0 h 158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00837" h="158115">
                  <a:moveTo>
                    <a:pt x="585026" y="15812"/>
                  </a:moveTo>
                  <a:lnTo>
                    <a:pt x="585026" y="142304"/>
                  </a:lnTo>
                  <a:lnTo>
                    <a:pt x="15812" y="142304"/>
                  </a:lnTo>
                  <a:lnTo>
                    <a:pt x="15812" y="15812"/>
                  </a:lnTo>
                  <a:lnTo>
                    <a:pt x="585026" y="15812"/>
                  </a:lnTo>
                  <a:moveTo>
                    <a:pt x="600837" y="0"/>
                  </a:moveTo>
                  <a:lnTo>
                    <a:pt x="0" y="0"/>
                  </a:lnTo>
                  <a:lnTo>
                    <a:pt x="0" y="158115"/>
                  </a:lnTo>
                  <a:lnTo>
                    <a:pt x="600837" y="158115"/>
                  </a:lnTo>
                  <a:lnTo>
                    <a:pt x="600837" y="0"/>
                  </a:lnTo>
                  <a:lnTo>
                    <a:pt x="600837" y="0"/>
                  </a:lnTo>
                  <a:close/>
                </a:path>
              </a:pathLst>
            </a:custGeom>
            <a:grpFill/>
            <a:ln w="62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Calibri" panose="020F0502020204030204" pitchFamily="34" charset="0"/>
              </a:endParaRPr>
            </a:p>
          </p:txBody>
        </p:sp>
        <p:grpSp>
          <p:nvGrpSpPr>
            <p:cNvPr id="220" name="Picture Placeholder 75">
              <a:extLst>
                <a:ext uri="{FF2B5EF4-FFF2-40B4-BE49-F238E27FC236}">
                  <a16:creationId xmlns:a16="http://schemas.microsoft.com/office/drawing/2014/main" id="{80B6BBF8-CE7B-FA42-AF9F-1038A10401DE}"/>
                </a:ext>
              </a:extLst>
            </p:cNvPr>
            <p:cNvGrpSpPr/>
            <p:nvPr/>
          </p:nvGrpSpPr>
          <p:grpSpPr>
            <a:xfrm>
              <a:off x="1896401" y="984007"/>
              <a:ext cx="205549" cy="47434"/>
              <a:chOff x="1896401" y="984007"/>
              <a:chExt cx="205549" cy="47434"/>
            </a:xfrm>
            <a:grpFill/>
          </p:grpSpPr>
          <p:sp>
            <p:nvSpPr>
              <p:cNvPr id="221" name="Picture Placeholder 75">
                <a:extLst>
                  <a:ext uri="{FF2B5EF4-FFF2-40B4-BE49-F238E27FC236}">
                    <a16:creationId xmlns:a16="http://schemas.microsoft.com/office/drawing/2014/main" id="{372CC3DF-C876-3F4D-B853-7D4C0674B595}"/>
                  </a:ext>
                </a:extLst>
              </p:cNvPr>
              <p:cNvSpPr/>
              <p:nvPr/>
            </p:nvSpPr>
            <p:spPr>
              <a:xfrm>
                <a:off x="1896401" y="984007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22" name="Picture Placeholder 75">
                <a:extLst>
                  <a:ext uri="{FF2B5EF4-FFF2-40B4-BE49-F238E27FC236}">
                    <a16:creationId xmlns:a16="http://schemas.microsoft.com/office/drawing/2014/main" id="{7787A3F8-1CFB-0A43-BFD9-C3E7B9861547}"/>
                  </a:ext>
                </a:extLst>
              </p:cNvPr>
              <p:cNvSpPr/>
              <p:nvPr/>
            </p:nvSpPr>
            <p:spPr>
              <a:xfrm>
                <a:off x="1896401" y="1015630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23" name="Picture Placeholder 75">
                <a:extLst>
                  <a:ext uri="{FF2B5EF4-FFF2-40B4-BE49-F238E27FC236}">
                    <a16:creationId xmlns:a16="http://schemas.microsoft.com/office/drawing/2014/main" id="{BECEE307-D668-0343-AAFC-44FA458640F5}"/>
                  </a:ext>
                </a:extLst>
              </p:cNvPr>
              <p:cNvSpPr/>
              <p:nvPr/>
            </p:nvSpPr>
            <p:spPr>
              <a:xfrm>
                <a:off x="1928024" y="984007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24" name="Picture Placeholder 75">
                <a:extLst>
                  <a:ext uri="{FF2B5EF4-FFF2-40B4-BE49-F238E27FC236}">
                    <a16:creationId xmlns:a16="http://schemas.microsoft.com/office/drawing/2014/main" id="{B538F595-9AE3-B74B-B1F4-C235499E9353}"/>
                  </a:ext>
                </a:extLst>
              </p:cNvPr>
              <p:cNvSpPr/>
              <p:nvPr/>
            </p:nvSpPr>
            <p:spPr>
              <a:xfrm>
                <a:off x="1928024" y="1015630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25" name="Picture Placeholder 75">
                <a:extLst>
                  <a:ext uri="{FF2B5EF4-FFF2-40B4-BE49-F238E27FC236}">
                    <a16:creationId xmlns:a16="http://schemas.microsoft.com/office/drawing/2014/main" id="{E8FDD4EB-B24A-5B4D-96CF-FAC4727B5F71}"/>
                  </a:ext>
                </a:extLst>
              </p:cNvPr>
              <p:cNvSpPr/>
              <p:nvPr/>
            </p:nvSpPr>
            <p:spPr>
              <a:xfrm>
                <a:off x="1959647" y="984007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26" name="Picture Placeholder 75">
                <a:extLst>
                  <a:ext uri="{FF2B5EF4-FFF2-40B4-BE49-F238E27FC236}">
                    <a16:creationId xmlns:a16="http://schemas.microsoft.com/office/drawing/2014/main" id="{AE548EFB-E4DA-BE45-9617-D37B1011D4BA}"/>
                  </a:ext>
                </a:extLst>
              </p:cNvPr>
              <p:cNvSpPr/>
              <p:nvPr/>
            </p:nvSpPr>
            <p:spPr>
              <a:xfrm>
                <a:off x="1959647" y="1015630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27" name="Picture Placeholder 75">
                <a:extLst>
                  <a:ext uri="{FF2B5EF4-FFF2-40B4-BE49-F238E27FC236}">
                    <a16:creationId xmlns:a16="http://schemas.microsoft.com/office/drawing/2014/main" id="{ED1036F4-FB54-CA45-A175-C1A5665DCAC6}"/>
                  </a:ext>
                </a:extLst>
              </p:cNvPr>
              <p:cNvSpPr/>
              <p:nvPr/>
            </p:nvSpPr>
            <p:spPr>
              <a:xfrm>
                <a:off x="1991270" y="984007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28" name="Picture Placeholder 75">
                <a:extLst>
                  <a:ext uri="{FF2B5EF4-FFF2-40B4-BE49-F238E27FC236}">
                    <a16:creationId xmlns:a16="http://schemas.microsoft.com/office/drawing/2014/main" id="{BDAB7F21-6615-3946-9018-EC7CAAF914B6}"/>
                  </a:ext>
                </a:extLst>
              </p:cNvPr>
              <p:cNvSpPr/>
              <p:nvPr/>
            </p:nvSpPr>
            <p:spPr>
              <a:xfrm>
                <a:off x="1991270" y="1015630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29" name="Picture Placeholder 75">
                <a:extLst>
                  <a:ext uri="{FF2B5EF4-FFF2-40B4-BE49-F238E27FC236}">
                    <a16:creationId xmlns:a16="http://schemas.microsoft.com/office/drawing/2014/main" id="{2AE646E7-5618-B644-B162-B941D71D99E5}"/>
                  </a:ext>
                </a:extLst>
              </p:cNvPr>
              <p:cNvSpPr/>
              <p:nvPr/>
            </p:nvSpPr>
            <p:spPr>
              <a:xfrm>
                <a:off x="2022893" y="984007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30" name="Picture Placeholder 75">
                <a:extLst>
                  <a:ext uri="{FF2B5EF4-FFF2-40B4-BE49-F238E27FC236}">
                    <a16:creationId xmlns:a16="http://schemas.microsoft.com/office/drawing/2014/main" id="{1C85BF0B-896E-7C49-9907-01FC9BA15AC7}"/>
                  </a:ext>
                </a:extLst>
              </p:cNvPr>
              <p:cNvSpPr/>
              <p:nvPr/>
            </p:nvSpPr>
            <p:spPr>
              <a:xfrm>
                <a:off x="2022893" y="1015630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31" name="Picture Placeholder 75">
                <a:extLst>
                  <a:ext uri="{FF2B5EF4-FFF2-40B4-BE49-F238E27FC236}">
                    <a16:creationId xmlns:a16="http://schemas.microsoft.com/office/drawing/2014/main" id="{3984AD4C-7D9A-D546-9766-7576A025F284}"/>
                  </a:ext>
                </a:extLst>
              </p:cNvPr>
              <p:cNvSpPr/>
              <p:nvPr/>
            </p:nvSpPr>
            <p:spPr>
              <a:xfrm>
                <a:off x="2054516" y="984007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32" name="Picture Placeholder 75">
                <a:extLst>
                  <a:ext uri="{FF2B5EF4-FFF2-40B4-BE49-F238E27FC236}">
                    <a16:creationId xmlns:a16="http://schemas.microsoft.com/office/drawing/2014/main" id="{A8A1AD3D-6887-514F-9242-04A65C1D63C9}"/>
                  </a:ext>
                </a:extLst>
              </p:cNvPr>
              <p:cNvSpPr/>
              <p:nvPr/>
            </p:nvSpPr>
            <p:spPr>
              <a:xfrm>
                <a:off x="2054516" y="1015630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33" name="Picture Placeholder 75">
                <a:extLst>
                  <a:ext uri="{FF2B5EF4-FFF2-40B4-BE49-F238E27FC236}">
                    <a16:creationId xmlns:a16="http://schemas.microsoft.com/office/drawing/2014/main" id="{CC74156A-4FBF-214A-92CA-22EAB48A652C}"/>
                  </a:ext>
                </a:extLst>
              </p:cNvPr>
              <p:cNvSpPr/>
              <p:nvPr/>
            </p:nvSpPr>
            <p:spPr>
              <a:xfrm>
                <a:off x="2086139" y="984007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34" name="Picture Placeholder 75">
                <a:extLst>
                  <a:ext uri="{FF2B5EF4-FFF2-40B4-BE49-F238E27FC236}">
                    <a16:creationId xmlns:a16="http://schemas.microsoft.com/office/drawing/2014/main" id="{3C2347D8-3611-DE40-9B2E-27CB1552326A}"/>
                  </a:ext>
                </a:extLst>
              </p:cNvPr>
              <p:cNvSpPr/>
              <p:nvPr/>
            </p:nvSpPr>
            <p:spPr>
              <a:xfrm>
                <a:off x="2086139" y="1015630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</p:grpSp>
      </p:grpSp>
      <p:grpSp>
        <p:nvGrpSpPr>
          <p:cNvPr id="235" name="Group 234">
            <a:extLst>
              <a:ext uri="{FF2B5EF4-FFF2-40B4-BE49-F238E27FC236}">
                <a16:creationId xmlns:a16="http://schemas.microsoft.com/office/drawing/2014/main" id="{CF2CA87C-F9B5-AE4A-A45D-3A13864948B8}"/>
              </a:ext>
            </a:extLst>
          </p:cNvPr>
          <p:cNvGrpSpPr>
            <a:grpSpLocks noChangeAspect="1"/>
          </p:cNvGrpSpPr>
          <p:nvPr/>
        </p:nvGrpSpPr>
        <p:grpSpPr>
          <a:xfrm>
            <a:off x="8286261" y="2224573"/>
            <a:ext cx="548640" cy="548640"/>
            <a:chOff x="6480867" y="7009631"/>
            <a:chExt cx="4501800" cy="4503600"/>
          </a:xfrm>
          <a:solidFill>
            <a:schemeClr val="tx1"/>
          </a:solidFill>
        </p:grpSpPr>
        <p:sp>
          <p:nvSpPr>
            <p:cNvPr id="236" name="Freeform: Shape 1">
              <a:extLst>
                <a:ext uri="{FF2B5EF4-FFF2-40B4-BE49-F238E27FC236}">
                  <a16:creationId xmlns:a16="http://schemas.microsoft.com/office/drawing/2014/main" id="{91CAADC2-402E-9745-A5BB-6401EFE714ED}"/>
                </a:ext>
              </a:extLst>
            </p:cNvPr>
            <p:cNvSpPr/>
            <p:nvPr/>
          </p:nvSpPr>
          <p:spPr>
            <a:xfrm>
              <a:off x="6480867" y="7009631"/>
              <a:ext cx="4501800" cy="450360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2506" h="12511">
                  <a:moveTo>
                    <a:pt x="6251" y="521"/>
                  </a:moveTo>
                  <a:lnTo>
                    <a:pt x="6399" y="525"/>
                  </a:lnTo>
                  <a:lnTo>
                    <a:pt x="6546" y="530"/>
                  </a:lnTo>
                  <a:lnTo>
                    <a:pt x="6694" y="538"/>
                  </a:lnTo>
                  <a:lnTo>
                    <a:pt x="6838" y="550"/>
                  </a:lnTo>
                  <a:lnTo>
                    <a:pt x="6981" y="566"/>
                  </a:lnTo>
                  <a:lnTo>
                    <a:pt x="7125" y="587"/>
                  </a:lnTo>
                  <a:lnTo>
                    <a:pt x="7265" y="612"/>
                  </a:lnTo>
                  <a:lnTo>
                    <a:pt x="7409" y="640"/>
                  </a:lnTo>
                  <a:lnTo>
                    <a:pt x="7548" y="669"/>
                  </a:lnTo>
                  <a:lnTo>
                    <a:pt x="7684" y="702"/>
                  </a:lnTo>
                  <a:lnTo>
                    <a:pt x="7819" y="739"/>
                  </a:lnTo>
                  <a:lnTo>
                    <a:pt x="7954" y="780"/>
                  </a:lnTo>
                  <a:lnTo>
                    <a:pt x="8090" y="825"/>
                  </a:lnTo>
                  <a:lnTo>
                    <a:pt x="8221" y="870"/>
                  </a:lnTo>
                  <a:lnTo>
                    <a:pt x="8352" y="919"/>
                  </a:lnTo>
                  <a:lnTo>
                    <a:pt x="8484" y="973"/>
                  </a:lnTo>
                  <a:lnTo>
                    <a:pt x="8611" y="1030"/>
                  </a:lnTo>
                  <a:lnTo>
                    <a:pt x="8734" y="1088"/>
                  </a:lnTo>
                  <a:lnTo>
                    <a:pt x="8861" y="1149"/>
                  </a:lnTo>
                  <a:lnTo>
                    <a:pt x="8985" y="1215"/>
                  </a:lnTo>
                  <a:lnTo>
                    <a:pt x="9104" y="1285"/>
                  </a:lnTo>
                  <a:lnTo>
                    <a:pt x="9222" y="1354"/>
                  </a:lnTo>
                  <a:lnTo>
                    <a:pt x="9341" y="1428"/>
                  </a:lnTo>
                  <a:lnTo>
                    <a:pt x="9456" y="1502"/>
                  </a:lnTo>
                  <a:lnTo>
                    <a:pt x="9571" y="1581"/>
                  </a:lnTo>
                  <a:lnTo>
                    <a:pt x="9682" y="1663"/>
                  </a:lnTo>
                  <a:lnTo>
                    <a:pt x="9789" y="1749"/>
                  </a:lnTo>
                  <a:lnTo>
                    <a:pt x="9896" y="1835"/>
                  </a:lnTo>
                  <a:lnTo>
                    <a:pt x="10002" y="1921"/>
                  </a:lnTo>
                  <a:lnTo>
                    <a:pt x="10105" y="2016"/>
                  </a:lnTo>
                  <a:lnTo>
                    <a:pt x="10207" y="2106"/>
                  </a:lnTo>
                  <a:lnTo>
                    <a:pt x="10306" y="2205"/>
                  </a:lnTo>
                  <a:lnTo>
                    <a:pt x="10400" y="2303"/>
                  </a:lnTo>
                  <a:lnTo>
                    <a:pt x="10495" y="2401"/>
                  </a:lnTo>
                  <a:lnTo>
                    <a:pt x="10585" y="2504"/>
                  </a:lnTo>
                  <a:lnTo>
                    <a:pt x="10675" y="2611"/>
                  </a:lnTo>
                  <a:lnTo>
                    <a:pt x="10762" y="2717"/>
                  </a:lnTo>
                  <a:lnTo>
                    <a:pt x="10844" y="2828"/>
                  </a:lnTo>
                  <a:lnTo>
                    <a:pt x="10926" y="2939"/>
                  </a:lnTo>
                  <a:lnTo>
                    <a:pt x="11004" y="3054"/>
                  </a:lnTo>
                  <a:lnTo>
                    <a:pt x="11082" y="3169"/>
                  </a:lnTo>
                  <a:lnTo>
                    <a:pt x="11156" y="3284"/>
                  </a:lnTo>
                  <a:lnTo>
                    <a:pt x="11225" y="3403"/>
                  </a:lnTo>
                  <a:lnTo>
                    <a:pt x="11291" y="3526"/>
                  </a:lnTo>
                  <a:lnTo>
                    <a:pt x="11357" y="3649"/>
                  </a:lnTo>
                  <a:lnTo>
                    <a:pt x="11419" y="3773"/>
                  </a:lnTo>
                  <a:lnTo>
                    <a:pt x="11480" y="3900"/>
                  </a:lnTo>
                  <a:lnTo>
                    <a:pt x="11533" y="4027"/>
                  </a:lnTo>
                  <a:lnTo>
                    <a:pt x="11587" y="4154"/>
                  </a:lnTo>
                  <a:lnTo>
                    <a:pt x="11636" y="4285"/>
                  </a:lnTo>
                  <a:lnTo>
                    <a:pt x="11685" y="4417"/>
                  </a:lnTo>
                  <a:lnTo>
                    <a:pt x="11726" y="4553"/>
                  </a:lnTo>
                  <a:lnTo>
                    <a:pt x="11767" y="4688"/>
                  </a:lnTo>
                  <a:lnTo>
                    <a:pt x="11804" y="4823"/>
                  </a:lnTo>
                  <a:lnTo>
                    <a:pt x="11837" y="4963"/>
                  </a:lnTo>
                  <a:lnTo>
                    <a:pt x="11870" y="5103"/>
                  </a:lnTo>
                  <a:lnTo>
                    <a:pt x="11895" y="5242"/>
                  </a:lnTo>
                  <a:lnTo>
                    <a:pt x="11919" y="5386"/>
                  </a:lnTo>
                  <a:lnTo>
                    <a:pt x="11940" y="5525"/>
                  </a:lnTo>
                  <a:lnTo>
                    <a:pt x="11956" y="5669"/>
                  </a:lnTo>
                  <a:lnTo>
                    <a:pt x="11968" y="5817"/>
                  </a:lnTo>
                  <a:lnTo>
                    <a:pt x="11976" y="5961"/>
                  </a:lnTo>
                  <a:lnTo>
                    <a:pt x="11985" y="6108"/>
                  </a:lnTo>
                  <a:lnTo>
                    <a:pt x="11985" y="6256"/>
                  </a:lnTo>
                  <a:lnTo>
                    <a:pt x="11985" y="6403"/>
                  </a:lnTo>
                  <a:lnTo>
                    <a:pt x="11976" y="6550"/>
                  </a:lnTo>
                  <a:lnTo>
                    <a:pt x="11968" y="6694"/>
                  </a:lnTo>
                  <a:lnTo>
                    <a:pt x="11956" y="6842"/>
                  </a:lnTo>
                  <a:lnTo>
                    <a:pt x="11940" y="6986"/>
                  </a:lnTo>
                  <a:lnTo>
                    <a:pt x="11919" y="7125"/>
                  </a:lnTo>
                  <a:lnTo>
                    <a:pt x="11895" y="7269"/>
                  </a:lnTo>
                  <a:lnTo>
                    <a:pt x="11870" y="7408"/>
                  </a:lnTo>
                  <a:lnTo>
                    <a:pt x="11837" y="7548"/>
                  </a:lnTo>
                  <a:lnTo>
                    <a:pt x="11804" y="7688"/>
                  </a:lnTo>
                  <a:lnTo>
                    <a:pt x="11767" y="7823"/>
                  </a:lnTo>
                  <a:lnTo>
                    <a:pt x="11726" y="7958"/>
                  </a:lnTo>
                  <a:lnTo>
                    <a:pt x="11685" y="8094"/>
                  </a:lnTo>
                  <a:lnTo>
                    <a:pt x="11636" y="8226"/>
                  </a:lnTo>
                  <a:lnTo>
                    <a:pt x="11587" y="8357"/>
                  </a:lnTo>
                  <a:lnTo>
                    <a:pt x="11533" y="8484"/>
                  </a:lnTo>
                  <a:lnTo>
                    <a:pt x="11480" y="8611"/>
                  </a:lnTo>
                  <a:lnTo>
                    <a:pt x="11419" y="8738"/>
                  </a:lnTo>
                  <a:lnTo>
                    <a:pt x="11357" y="8862"/>
                  </a:lnTo>
                  <a:lnTo>
                    <a:pt x="11291" y="8985"/>
                  </a:lnTo>
                  <a:lnTo>
                    <a:pt x="11225" y="9108"/>
                  </a:lnTo>
                  <a:lnTo>
                    <a:pt x="11156" y="9227"/>
                  </a:lnTo>
                  <a:lnTo>
                    <a:pt x="11082" y="9342"/>
                  </a:lnTo>
                  <a:lnTo>
                    <a:pt x="11004" y="9457"/>
                  </a:lnTo>
                  <a:lnTo>
                    <a:pt x="10926" y="9572"/>
                  </a:lnTo>
                  <a:lnTo>
                    <a:pt x="10844" y="9683"/>
                  </a:lnTo>
                  <a:lnTo>
                    <a:pt x="10762" y="9794"/>
                  </a:lnTo>
                  <a:lnTo>
                    <a:pt x="10675" y="9900"/>
                  </a:lnTo>
                  <a:lnTo>
                    <a:pt x="10585" y="10007"/>
                  </a:lnTo>
                  <a:lnTo>
                    <a:pt x="10495" y="10110"/>
                  </a:lnTo>
                  <a:lnTo>
                    <a:pt x="10400" y="10208"/>
                  </a:lnTo>
                  <a:lnTo>
                    <a:pt x="10306" y="10306"/>
                  </a:lnTo>
                  <a:lnTo>
                    <a:pt x="10207" y="10405"/>
                  </a:lnTo>
                  <a:lnTo>
                    <a:pt x="10105" y="10495"/>
                  </a:lnTo>
                  <a:lnTo>
                    <a:pt x="10002" y="10590"/>
                  </a:lnTo>
                  <a:lnTo>
                    <a:pt x="9896" y="10676"/>
                  </a:lnTo>
                  <a:lnTo>
                    <a:pt x="9789" y="10762"/>
                  </a:lnTo>
                  <a:lnTo>
                    <a:pt x="9682" y="10848"/>
                  </a:lnTo>
                  <a:lnTo>
                    <a:pt x="9571" y="10930"/>
                  </a:lnTo>
                  <a:lnTo>
                    <a:pt x="9456" y="11009"/>
                  </a:lnTo>
                  <a:lnTo>
                    <a:pt x="9341" y="11083"/>
                  </a:lnTo>
                  <a:lnTo>
                    <a:pt x="9222" y="11157"/>
                  </a:lnTo>
                  <a:lnTo>
                    <a:pt x="9104" y="11226"/>
                  </a:lnTo>
                  <a:lnTo>
                    <a:pt x="8985" y="11296"/>
                  </a:lnTo>
                  <a:lnTo>
                    <a:pt x="8861" y="11362"/>
                  </a:lnTo>
                  <a:lnTo>
                    <a:pt x="8734" y="11423"/>
                  </a:lnTo>
                  <a:lnTo>
                    <a:pt x="8611" y="11481"/>
                  </a:lnTo>
                  <a:lnTo>
                    <a:pt x="8484" y="11538"/>
                  </a:lnTo>
                  <a:lnTo>
                    <a:pt x="8352" y="11592"/>
                  </a:lnTo>
                  <a:lnTo>
                    <a:pt x="8221" y="11641"/>
                  </a:lnTo>
                  <a:lnTo>
                    <a:pt x="8090" y="11686"/>
                  </a:lnTo>
                  <a:lnTo>
                    <a:pt x="7954" y="11731"/>
                  </a:lnTo>
                  <a:lnTo>
                    <a:pt x="7819" y="11772"/>
                  </a:lnTo>
                  <a:lnTo>
                    <a:pt x="7684" y="11809"/>
                  </a:lnTo>
                  <a:lnTo>
                    <a:pt x="7548" y="11842"/>
                  </a:lnTo>
                  <a:lnTo>
                    <a:pt x="7409" y="11871"/>
                  </a:lnTo>
                  <a:lnTo>
                    <a:pt x="7265" y="11899"/>
                  </a:lnTo>
                  <a:lnTo>
                    <a:pt x="7125" y="11924"/>
                  </a:lnTo>
                  <a:lnTo>
                    <a:pt x="6981" y="11945"/>
                  </a:lnTo>
                  <a:lnTo>
                    <a:pt x="6838" y="11961"/>
                  </a:lnTo>
                  <a:lnTo>
                    <a:pt x="6694" y="11973"/>
                  </a:lnTo>
                  <a:lnTo>
                    <a:pt x="6546" y="11981"/>
                  </a:lnTo>
                  <a:lnTo>
                    <a:pt x="6399" y="11986"/>
                  </a:lnTo>
                  <a:lnTo>
                    <a:pt x="6251" y="11990"/>
                  </a:lnTo>
                  <a:lnTo>
                    <a:pt x="6103" y="11986"/>
                  </a:lnTo>
                  <a:lnTo>
                    <a:pt x="5960" y="11981"/>
                  </a:lnTo>
                  <a:lnTo>
                    <a:pt x="5812" y="11973"/>
                  </a:lnTo>
                  <a:lnTo>
                    <a:pt x="5668" y="11961"/>
                  </a:lnTo>
                  <a:lnTo>
                    <a:pt x="5524" y="11945"/>
                  </a:lnTo>
                  <a:lnTo>
                    <a:pt x="5381" y="11924"/>
                  </a:lnTo>
                  <a:lnTo>
                    <a:pt x="5241" y="11899"/>
                  </a:lnTo>
                  <a:lnTo>
                    <a:pt x="5098" y="11871"/>
                  </a:lnTo>
                  <a:lnTo>
                    <a:pt x="4958" y="11842"/>
                  </a:lnTo>
                  <a:lnTo>
                    <a:pt x="4823" y="11809"/>
                  </a:lnTo>
                  <a:lnTo>
                    <a:pt x="4687" y="11772"/>
                  </a:lnTo>
                  <a:lnTo>
                    <a:pt x="4552" y="11731"/>
                  </a:lnTo>
                  <a:lnTo>
                    <a:pt x="4416" y="11686"/>
                  </a:lnTo>
                  <a:lnTo>
                    <a:pt x="4285" y="11641"/>
                  </a:lnTo>
                  <a:lnTo>
                    <a:pt x="4154" y="11592"/>
                  </a:lnTo>
                  <a:lnTo>
                    <a:pt x="4022" y="11538"/>
                  </a:lnTo>
                  <a:lnTo>
                    <a:pt x="3895" y="11481"/>
                  </a:lnTo>
                  <a:lnTo>
                    <a:pt x="3768" y="11423"/>
                  </a:lnTo>
                  <a:lnTo>
                    <a:pt x="3645" y="11362"/>
                  </a:lnTo>
                  <a:lnTo>
                    <a:pt x="3521" y="11296"/>
                  </a:lnTo>
                  <a:lnTo>
                    <a:pt x="3403" y="11226"/>
                  </a:lnTo>
                  <a:lnTo>
                    <a:pt x="3284" y="11157"/>
                  </a:lnTo>
                  <a:lnTo>
                    <a:pt x="3164" y="11083"/>
                  </a:lnTo>
                  <a:lnTo>
                    <a:pt x="3050" y="11009"/>
                  </a:lnTo>
                  <a:lnTo>
                    <a:pt x="2935" y="10930"/>
                  </a:lnTo>
                  <a:lnTo>
                    <a:pt x="2824" y="10848"/>
                  </a:lnTo>
                  <a:lnTo>
                    <a:pt x="2717" y="10762"/>
                  </a:lnTo>
                  <a:lnTo>
                    <a:pt x="2610" y="10676"/>
                  </a:lnTo>
                  <a:lnTo>
                    <a:pt x="2504" y="10590"/>
                  </a:lnTo>
                  <a:lnTo>
                    <a:pt x="2401" y="10495"/>
                  </a:lnTo>
                  <a:lnTo>
                    <a:pt x="2299" y="10405"/>
                  </a:lnTo>
                  <a:lnTo>
                    <a:pt x="2200" y="10306"/>
                  </a:lnTo>
                  <a:lnTo>
                    <a:pt x="2105" y="10208"/>
                  </a:lnTo>
                  <a:lnTo>
                    <a:pt x="2011" y="10110"/>
                  </a:lnTo>
                  <a:lnTo>
                    <a:pt x="1921" y="10007"/>
                  </a:lnTo>
                  <a:lnTo>
                    <a:pt x="1830" y="9900"/>
                  </a:lnTo>
                  <a:lnTo>
                    <a:pt x="1744" y="9794"/>
                  </a:lnTo>
                  <a:lnTo>
                    <a:pt x="1662" y="9683"/>
                  </a:lnTo>
                  <a:lnTo>
                    <a:pt x="1580" y="9572"/>
                  </a:lnTo>
                  <a:lnTo>
                    <a:pt x="1502" y="9457"/>
                  </a:lnTo>
                  <a:lnTo>
                    <a:pt x="1424" y="9342"/>
                  </a:lnTo>
                  <a:lnTo>
                    <a:pt x="1350" y="9227"/>
                  </a:lnTo>
                  <a:lnTo>
                    <a:pt x="1280" y="9108"/>
                  </a:lnTo>
                  <a:lnTo>
                    <a:pt x="1215" y="8985"/>
                  </a:lnTo>
                  <a:lnTo>
                    <a:pt x="1149" y="8862"/>
                  </a:lnTo>
                  <a:lnTo>
                    <a:pt x="1088" y="8738"/>
                  </a:lnTo>
                  <a:lnTo>
                    <a:pt x="1026" y="8611"/>
                  </a:lnTo>
                  <a:lnTo>
                    <a:pt x="973" y="8484"/>
                  </a:lnTo>
                  <a:lnTo>
                    <a:pt x="919" y="8357"/>
                  </a:lnTo>
                  <a:lnTo>
                    <a:pt x="870" y="8226"/>
                  </a:lnTo>
                  <a:lnTo>
                    <a:pt x="821" y="8094"/>
                  </a:lnTo>
                  <a:lnTo>
                    <a:pt x="780" y="7958"/>
                  </a:lnTo>
                  <a:lnTo>
                    <a:pt x="739" y="7823"/>
                  </a:lnTo>
                  <a:lnTo>
                    <a:pt x="702" y="7688"/>
                  </a:lnTo>
                  <a:lnTo>
                    <a:pt x="669" y="7548"/>
                  </a:lnTo>
                  <a:lnTo>
                    <a:pt x="636" y="7408"/>
                  </a:lnTo>
                  <a:lnTo>
                    <a:pt x="612" y="7269"/>
                  </a:lnTo>
                  <a:lnTo>
                    <a:pt x="587" y="7125"/>
                  </a:lnTo>
                  <a:lnTo>
                    <a:pt x="567" y="6986"/>
                  </a:lnTo>
                  <a:lnTo>
                    <a:pt x="550" y="6842"/>
                  </a:lnTo>
                  <a:lnTo>
                    <a:pt x="538" y="6694"/>
                  </a:lnTo>
                  <a:lnTo>
                    <a:pt x="529" y="6550"/>
                  </a:lnTo>
                  <a:lnTo>
                    <a:pt x="521" y="6403"/>
                  </a:lnTo>
                  <a:lnTo>
                    <a:pt x="521" y="6256"/>
                  </a:lnTo>
                  <a:lnTo>
                    <a:pt x="521" y="6108"/>
                  </a:lnTo>
                  <a:lnTo>
                    <a:pt x="529" y="5961"/>
                  </a:lnTo>
                  <a:lnTo>
                    <a:pt x="538" y="5817"/>
                  </a:lnTo>
                  <a:lnTo>
                    <a:pt x="550" y="5669"/>
                  </a:lnTo>
                  <a:lnTo>
                    <a:pt x="567" y="5525"/>
                  </a:lnTo>
                  <a:lnTo>
                    <a:pt x="587" y="5386"/>
                  </a:lnTo>
                  <a:lnTo>
                    <a:pt x="612" y="5242"/>
                  </a:lnTo>
                  <a:lnTo>
                    <a:pt x="636" y="5103"/>
                  </a:lnTo>
                  <a:lnTo>
                    <a:pt x="669" y="4963"/>
                  </a:lnTo>
                  <a:lnTo>
                    <a:pt x="702" y="4823"/>
                  </a:lnTo>
                  <a:lnTo>
                    <a:pt x="739" y="4688"/>
                  </a:lnTo>
                  <a:lnTo>
                    <a:pt x="780" y="4553"/>
                  </a:lnTo>
                  <a:lnTo>
                    <a:pt x="821" y="4417"/>
                  </a:lnTo>
                  <a:lnTo>
                    <a:pt x="870" y="4285"/>
                  </a:lnTo>
                  <a:lnTo>
                    <a:pt x="919" y="4154"/>
                  </a:lnTo>
                  <a:lnTo>
                    <a:pt x="973" y="4027"/>
                  </a:lnTo>
                  <a:lnTo>
                    <a:pt x="1026" y="3900"/>
                  </a:lnTo>
                  <a:lnTo>
                    <a:pt x="1088" y="3773"/>
                  </a:lnTo>
                  <a:lnTo>
                    <a:pt x="1149" y="3649"/>
                  </a:lnTo>
                  <a:lnTo>
                    <a:pt x="1215" y="3526"/>
                  </a:lnTo>
                  <a:lnTo>
                    <a:pt x="1280" y="3403"/>
                  </a:lnTo>
                  <a:lnTo>
                    <a:pt x="1350" y="3284"/>
                  </a:lnTo>
                  <a:lnTo>
                    <a:pt x="1424" y="3169"/>
                  </a:lnTo>
                  <a:lnTo>
                    <a:pt x="1502" y="3054"/>
                  </a:lnTo>
                  <a:lnTo>
                    <a:pt x="1580" y="2939"/>
                  </a:lnTo>
                  <a:lnTo>
                    <a:pt x="1662" y="2828"/>
                  </a:lnTo>
                  <a:lnTo>
                    <a:pt x="1744" y="2717"/>
                  </a:lnTo>
                  <a:lnTo>
                    <a:pt x="1830" y="2611"/>
                  </a:lnTo>
                  <a:lnTo>
                    <a:pt x="1921" y="2504"/>
                  </a:lnTo>
                  <a:lnTo>
                    <a:pt x="2011" y="2401"/>
                  </a:lnTo>
                  <a:lnTo>
                    <a:pt x="2105" y="2303"/>
                  </a:lnTo>
                  <a:lnTo>
                    <a:pt x="2200" y="2205"/>
                  </a:lnTo>
                  <a:lnTo>
                    <a:pt x="2299" y="2106"/>
                  </a:lnTo>
                  <a:lnTo>
                    <a:pt x="2401" y="2016"/>
                  </a:lnTo>
                  <a:lnTo>
                    <a:pt x="2504" y="1921"/>
                  </a:lnTo>
                  <a:lnTo>
                    <a:pt x="2610" y="1835"/>
                  </a:lnTo>
                  <a:lnTo>
                    <a:pt x="2717" y="1749"/>
                  </a:lnTo>
                  <a:lnTo>
                    <a:pt x="2824" y="1663"/>
                  </a:lnTo>
                  <a:lnTo>
                    <a:pt x="2935" y="1581"/>
                  </a:lnTo>
                  <a:lnTo>
                    <a:pt x="3050" y="1502"/>
                  </a:lnTo>
                  <a:lnTo>
                    <a:pt x="3164" y="1428"/>
                  </a:lnTo>
                  <a:lnTo>
                    <a:pt x="3284" y="1354"/>
                  </a:lnTo>
                  <a:lnTo>
                    <a:pt x="3403" y="1285"/>
                  </a:lnTo>
                  <a:lnTo>
                    <a:pt x="3521" y="1215"/>
                  </a:lnTo>
                  <a:lnTo>
                    <a:pt x="3645" y="1149"/>
                  </a:lnTo>
                  <a:lnTo>
                    <a:pt x="3768" y="1088"/>
                  </a:lnTo>
                  <a:lnTo>
                    <a:pt x="3895" y="1030"/>
                  </a:lnTo>
                  <a:lnTo>
                    <a:pt x="4022" y="973"/>
                  </a:lnTo>
                  <a:lnTo>
                    <a:pt x="4154" y="919"/>
                  </a:lnTo>
                  <a:lnTo>
                    <a:pt x="4285" y="870"/>
                  </a:lnTo>
                  <a:lnTo>
                    <a:pt x="4416" y="825"/>
                  </a:lnTo>
                  <a:lnTo>
                    <a:pt x="4552" y="780"/>
                  </a:lnTo>
                  <a:lnTo>
                    <a:pt x="4687" y="739"/>
                  </a:lnTo>
                  <a:lnTo>
                    <a:pt x="4823" y="702"/>
                  </a:lnTo>
                  <a:lnTo>
                    <a:pt x="4958" y="669"/>
                  </a:lnTo>
                  <a:lnTo>
                    <a:pt x="5098" y="640"/>
                  </a:lnTo>
                  <a:lnTo>
                    <a:pt x="5241" y="612"/>
                  </a:lnTo>
                  <a:lnTo>
                    <a:pt x="5381" y="587"/>
                  </a:lnTo>
                  <a:lnTo>
                    <a:pt x="5524" y="566"/>
                  </a:lnTo>
                  <a:lnTo>
                    <a:pt x="5668" y="550"/>
                  </a:lnTo>
                  <a:lnTo>
                    <a:pt x="5812" y="538"/>
                  </a:lnTo>
                  <a:lnTo>
                    <a:pt x="5960" y="530"/>
                  </a:lnTo>
                  <a:lnTo>
                    <a:pt x="6103" y="525"/>
                  </a:lnTo>
                  <a:close/>
                  <a:moveTo>
                    <a:pt x="6251" y="0"/>
                  </a:moveTo>
                  <a:lnTo>
                    <a:pt x="6091" y="4"/>
                  </a:lnTo>
                  <a:lnTo>
                    <a:pt x="5931" y="8"/>
                  </a:lnTo>
                  <a:lnTo>
                    <a:pt x="5771" y="20"/>
                  </a:lnTo>
                  <a:lnTo>
                    <a:pt x="5615" y="33"/>
                  </a:lnTo>
                  <a:lnTo>
                    <a:pt x="5455" y="54"/>
                  </a:lnTo>
                  <a:lnTo>
                    <a:pt x="5299" y="74"/>
                  </a:lnTo>
                  <a:lnTo>
                    <a:pt x="5147" y="99"/>
                  </a:lnTo>
                  <a:lnTo>
                    <a:pt x="4991" y="127"/>
                  </a:lnTo>
                  <a:lnTo>
                    <a:pt x="4839" y="160"/>
                  </a:lnTo>
                  <a:lnTo>
                    <a:pt x="4691" y="197"/>
                  </a:lnTo>
                  <a:lnTo>
                    <a:pt x="4539" y="238"/>
                  </a:lnTo>
                  <a:lnTo>
                    <a:pt x="4391" y="283"/>
                  </a:lnTo>
                  <a:lnTo>
                    <a:pt x="4248" y="329"/>
                  </a:lnTo>
                  <a:lnTo>
                    <a:pt x="4104" y="382"/>
                  </a:lnTo>
                  <a:lnTo>
                    <a:pt x="3961" y="435"/>
                  </a:lnTo>
                  <a:lnTo>
                    <a:pt x="3817" y="493"/>
                  </a:lnTo>
                  <a:lnTo>
                    <a:pt x="3678" y="554"/>
                  </a:lnTo>
                  <a:lnTo>
                    <a:pt x="3542" y="620"/>
                  </a:lnTo>
                  <a:lnTo>
                    <a:pt x="3406" y="685"/>
                  </a:lnTo>
                  <a:lnTo>
                    <a:pt x="3271" y="755"/>
                  </a:lnTo>
                  <a:lnTo>
                    <a:pt x="3140" y="829"/>
                  </a:lnTo>
                  <a:lnTo>
                    <a:pt x="3009" y="907"/>
                  </a:lnTo>
                  <a:lnTo>
                    <a:pt x="2881" y="985"/>
                  </a:lnTo>
                  <a:lnTo>
                    <a:pt x="2758" y="1067"/>
                  </a:lnTo>
                  <a:lnTo>
                    <a:pt x="2631" y="1153"/>
                  </a:lnTo>
                  <a:lnTo>
                    <a:pt x="2512" y="1244"/>
                  </a:lnTo>
                  <a:lnTo>
                    <a:pt x="2393" y="1334"/>
                  </a:lnTo>
                  <a:lnTo>
                    <a:pt x="2274" y="1428"/>
                  </a:lnTo>
                  <a:lnTo>
                    <a:pt x="2159" y="1527"/>
                  </a:lnTo>
                  <a:lnTo>
                    <a:pt x="2048" y="1626"/>
                  </a:lnTo>
                  <a:lnTo>
                    <a:pt x="1937" y="1728"/>
                  </a:lnTo>
                  <a:lnTo>
                    <a:pt x="1830" y="1835"/>
                  </a:lnTo>
                  <a:lnTo>
                    <a:pt x="1724" y="1942"/>
                  </a:lnTo>
                  <a:lnTo>
                    <a:pt x="1625" y="2048"/>
                  </a:lnTo>
                  <a:lnTo>
                    <a:pt x="1523" y="2163"/>
                  </a:lnTo>
                  <a:lnTo>
                    <a:pt x="1428" y="2278"/>
                  </a:lnTo>
                  <a:lnTo>
                    <a:pt x="1334" y="2393"/>
                  </a:lnTo>
                  <a:lnTo>
                    <a:pt x="1239" y="2512"/>
                  </a:lnTo>
                  <a:lnTo>
                    <a:pt x="1153" y="2635"/>
                  </a:lnTo>
                  <a:lnTo>
                    <a:pt x="1067" y="2759"/>
                  </a:lnTo>
                  <a:lnTo>
                    <a:pt x="985" y="2886"/>
                  </a:lnTo>
                  <a:lnTo>
                    <a:pt x="903" y="3013"/>
                  </a:lnTo>
                  <a:lnTo>
                    <a:pt x="829" y="3145"/>
                  </a:lnTo>
                  <a:lnTo>
                    <a:pt x="755" y="3276"/>
                  </a:lnTo>
                  <a:lnTo>
                    <a:pt x="681" y="3407"/>
                  </a:lnTo>
                  <a:lnTo>
                    <a:pt x="615" y="3543"/>
                  </a:lnTo>
                  <a:lnTo>
                    <a:pt x="550" y="3682"/>
                  </a:lnTo>
                  <a:lnTo>
                    <a:pt x="488" y="3822"/>
                  </a:lnTo>
                  <a:lnTo>
                    <a:pt x="431" y="3961"/>
                  </a:lnTo>
                  <a:lnTo>
                    <a:pt x="378" y="4105"/>
                  </a:lnTo>
                  <a:lnTo>
                    <a:pt x="328" y="4249"/>
                  </a:lnTo>
                  <a:lnTo>
                    <a:pt x="279" y="4397"/>
                  </a:lnTo>
                  <a:lnTo>
                    <a:pt x="238" y="4544"/>
                  </a:lnTo>
                  <a:lnTo>
                    <a:pt x="197" y="4692"/>
                  </a:lnTo>
                  <a:lnTo>
                    <a:pt x="160" y="4844"/>
                  </a:lnTo>
                  <a:lnTo>
                    <a:pt x="127" y="4996"/>
                  </a:lnTo>
                  <a:lnTo>
                    <a:pt x="99" y="5148"/>
                  </a:lnTo>
                  <a:lnTo>
                    <a:pt x="70" y="5304"/>
                  </a:lnTo>
                  <a:lnTo>
                    <a:pt x="49" y="5459"/>
                  </a:lnTo>
                  <a:lnTo>
                    <a:pt x="33" y="5616"/>
                  </a:lnTo>
                  <a:lnTo>
                    <a:pt x="17" y="5776"/>
                  </a:lnTo>
                  <a:lnTo>
                    <a:pt x="8" y="5936"/>
                  </a:lnTo>
                  <a:lnTo>
                    <a:pt x="0" y="6096"/>
                  </a:lnTo>
                  <a:lnTo>
                    <a:pt x="0" y="6256"/>
                  </a:lnTo>
                  <a:lnTo>
                    <a:pt x="0" y="6415"/>
                  </a:lnTo>
                  <a:lnTo>
                    <a:pt x="8" y="6575"/>
                  </a:lnTo>
                  <a:lnTo>
                    <a:pt x="17" y="6735"/>
                  </a:lnTo>
                  <a:lnTo>
                    <a:pt x="33" y="6895"/>
                  </a:lnTo>
                  <a:lnTo>
                    <a:pt x="49" y="7052"/>
                  </a:lnTo>
                  <a:lnTo>
                    <a:pt x="70" y="7207"/>
                  </a:lnTo>
                  <a:lnTo>
                    <a:pt x="99" y="7363"/>
                  </a:lnTo>
                  <a:lnTo>
                    <a:pt x="127" y="7515"/>
                  </a:lnTo>
                  <a:lnTo>
                    <a:pt x="160" y="7667"/>
                  </a:lnTo>
                  <a:lnTo>
                    <a:pt x="197" y="7819"/>
                  </a:lnTo>
                  <a:lnTo>
                    <a:pt x="238" y="7967"/>
                  </a:lnTo>
                  <a:lnTo>
                    <a:pt x="279" y="8114"/>
                  </a:lnTo>
                  <a:lnTo>
                    <a:pt x="328" y="8262"/>
                  </a:lnTo>
                  <a:lnTo>
                    <a:pt x="378" y="8406"/>
                  </a:lnTo>
                  <a:lnTo>
                    <a:pt x="431" y="8550"/>
                  </a:lnTo>
                  <a:lnTo>
                    <a:pt x="488" y="8689"/>
                  </a:lnTo>
                  <a:lnTo>
                    <a:pt x="550" y="8829"/>
                  </a:lnTo>
                  <a:lnTo>
                    <a:pt x="615" y="8968"/>
                  </a:lnTo>
                  <a:lnTo>
                    <a:pt x="681" y="9104"/>
                  </a:lnTo>
                  <a:lnTo>
                    <a:pt x="755" y="9235"/>
                  </a:lnTo>
                  <a:lnTo>
                    <a:pt x="829" y="9366"/>
                  </a:lnTo>
                  <a:lnTo>
                    <a:pt x="903" y="9498"/>
                  </a:lnTo>
                  <a:lnTo>
                    <a:pt x="985" y="9625"/>
                  </a:lnTo>
                  <a:lnTo>
                    <a:pt x="1067" y="9752"/>
                  </a:lnTo>
                  <a:lnTo>
                    <a:pt x="1153" y="9876"/>
                  </a:lnTo>
                  <a:lnTo>
                    <a:pt x="1239" y="9999"/>
                  </a:lnTo>
                  <a:lnTo>
                    <a:pt x="1334" y="10118"/>
                  </a:lnTo>
                  <a:lnTo>
                    <a:pt x="1428" y="10233"/>
                  </a:lnTo>
                  <a:lnTo>
                    <a:pt x="1523" y="10348"/>
                  </a:lnTo>
                  <a:lnTo>
                    <a:pt x="1625" y="10463"/>
                  </a:lnTo>
                  <a:lnTo>
                    <a:pt x="1724" y="10569"/>
                  </a:lnTo>
                  <a:lnTo>
                    <a:pt x="1830" y="10676"/>
                  </a:lnTo>
                  <a:lnTo>
                    <a:pt x="1937" y="10783"/>
                  </a:lnTo>
                  <a:lnTo>
                    <a:pt x="2048" y="10885"/>
                  </a:lnTo>
                  <a:lnTo>
                    <a:pt x="2159" y="10984"/>
                  </a:lnTo>
                  <a:lnTo>
                    <a:pt x="2274" y="11083"/>
                  </a:lnTo>
                  <a:lnTo>
                    <a:pt x="2393" y="11177"/>
                  </a:lnTo>
                  <a:lnTo>
                    <a:pt x="2512" y="11267"/>
                  </a:lnTo>
                  <a:lnTo>
                    <a:pt x="2631" y="11358"/>
                  </a:lnTo>
                  <a:lnTo>
                    <a:pt x="2758" y="11444"/>
                  </a:lnTo>
                  <a:lnTo>
                    <a:pt x="2881" y="11526"/>
                  </a:lnTo>
                  <a:lnTo>
                    <a:pt x="3009" y="11604"/>
                  </a:lnTo>
                  <a:lnTo>
                    <a:pt x="3140" y="11682"/>
                  </a:lnTo>
                  <a:lnTo>
                    <a:pt x="3271" y="11756"/>
                  </a:lnTo>
                  <a:lnTo>
                    <a:pt x="3406" y="11826"/>
                  </a:lnTo>
                  <a:lnTo>
                    <a:pt x="3542" y="11891"/>
                  </a:lnTo>
                  <a:lnTo>
                    <a:pt x="3678" y="11957"/>
                  </a:lnTo>
                  <a:lnTo>
                    <a:pt x="3817" y="12018"/>
                  </a:lnTo>
                  <a:lnTo>
                    <a:pt x="3961" y="12076"/>
                  </a:lnTo>
                  <a:lnTo>
                    <a:pt x="4104" y="12129"/>
                  </a:lnTo>
                  <a:lnTo>
                    <a:pt x="4248" y="12182"/>
                  </a:lnTo>
                  <a:lnTo>
                    <a:pt x="4391" y="12228"/>
                  </a:lnTo>
                  <a:lnTo>
                    <a:pt x="4539" y="12273"/>
                  </a:lnTo>
                  <a:lnTo>
                    <a:pt x="4691" y="12314"/>
                  </a:lnTo>
                  <a:lnTo>
                    <a:pt x="4839" y="12351"/>
                  </a:lnTo>
                  <a:lnTo>
                    <a:pt x="4991" y="12384"/>
                  </a:lnTo>
                  <a:lnTo>
                    <a:pt x="5147" y="12412"/>
                  </a:lnTo>
                  <a:lnTo>
                    <a:pt x="5299" y="12437"/>
                  </a:lnTo>
                  <a:lnTo>
                    <a:pt x="5455" y="12457"/>
                  </a:lnTo>
                  <a:lnTo>
                    <a:pt x="5615" y="12478"/>
                  </a:lnTo>
                  <a:lnTo>
                    <a:pt x="5771" y="12491"/>
                  </a:lnTo>
                  <a:lnTo>
                    <a:pt x="5931" y="12503"/>
                  </a:lnTo>
                  <a:lnTo>
                    <a:pt x="6091" y="12507"/>
                  </a:lnTo>
                  <a:lnTo>
                    <a:pt x="6251" y="12511"/>
                  </a:lnTo>
                  <a:lnTo>
                    <a:pt x="6415" y="12507"/>
                  </a:lnTo>
                  <a:lnTo>
                    <a:pt x="6575" y="12503"/>
                  </a:lnTo>
                  <a:lnTo>
                    <a:pt x="6735" y="12491"/>
                  </a:lnTo>
                  <a:lnTo>
                    <a:pt x="6891" y="12478"/>
                  </a:lnTo>
                  <a:lnTo>
                    <a:pt x="7051" y="12457"/>
                  </a:lnTo>
                  <a:lnTo>
                    <a:pt x="7207" y="12437"/>
                  </a:lnTo>
                  <a:lnTo>
                    <a:pt x="7359" y="12412"/>
                  </a:lnTo>
                  <a:lnTo>
                    <a:pt x="7515" y="12384"/>
                  </a:lnTo>
                  <a:lnTo>
                    <a:pt x="7667" y="12351"/>
                  </a:lnTo>
                  <a:lnTo>
                    <a:pt x="7815" y="12314"/>
                  </a:lnTo>
                  <a:lnTo>
                    <a:pt x="7966" y="12273"/>
                  </a:lnTo>
                  <a:lnTo>
                    <a:pt x="8114" y="12228"/>
                  </a:lnTo>
                  <a:lnTo>
                    <a:pt x="8258" y="12182"/>
                  </a:lnTo>
                  <a:lnTo>
                    <a:pt x="8402" y="12129"/>
                  </a:lnTo>
                  <a:lnTo>
                    <a:pt x="8545" y="12076"/>
                  </a:lnTo>
                  <a:lnTo>
                    <a:pt x="8689" y="12018"/>
                  </a:lnTo>
                  <a:lnTo>
                    <a:pt x="8829" y="11957"/>
                  </a:lnTo>
                  <a:lnTo>
                    <a:pt x="8964" y="11891"/>
                  </a:lnTo>
                  <a:lnTo>
                    <a:pt x="9099" y="11826"/>
                  </a:lnTo>
                  <a:lnTo>
                    <a:pt x="9235" y="11756"/>
                  </a:lnTo>
                  <a:lnTo>
                    <a:pt x="9366" y="11682"/>
                  </a:lnTo>
                  <a:lnTo>
                    <a:pt x="9497" y="11604"/>
                  </a:lnTo>
                  <a:lnTo>
                    <a:pt x="9625" y="11526"/>
                  </a:lnTo>
                  <a:lnTo>
                    <a:pt x="9748" y="11444"/>
                  </a:lnTo>
                  <a:lnTo>
                    <a:pt x="9875" y="11358"/>
                  </a:lnTo>
                  <a:lnTo>
                    <a:pt x="9994" y="11267"/>
                  </a:lnTo>
                  <a:lnTo>
                    <a:pt x="10113" y="11177"/>
                  </a:lnTo>
                  <a:lnTo>
                    <a:pt x="10232" y="11083"/>
                  </a:lnTo>
                  <a:lnTo>
                    <a:pt x="10347" y="10984"/>
                  </a:lnTo>
                  <a:lnTo>
                    <a:pt x="10458" y="10885"/>
                  </a:lnTo>
                  <a:lnTo>
                    <a:pt x="10569" y="10783"/>
                  </a:lnTo>
                  <a:lnTo>
                    <a:pt x="10675" y="10676"/>
                  </a:lnTo>
                  <a:lnTo>
                    <a:pt x="10778" y="10569"/>
                  </a:lnTo>
                  <a:lnTo>
                    <a:pt x="10881" y="10463"/>
                  </a:lnTo>
                  <a:lnTo>
                    <a:pt x="10984" y="10348"/>
                  </a:lnTo>
                  <a:lnTo>
                    <a:pt x="11077" y="10233"/>
                  </a:lnTo>
                  <a:lnTo>
                    <a:pt x="11172" y="10118"/>
                  </a:lnTo>
                  <a:lnTo>
                    <a:pt x="11262" y="9999"/>
                  </a:lnTo>
                  <a:lnTo>
                    <a:pt x="11352" y="9876"/>
                  </a:lnTo>
                  <a:lnTo>
                    <a:pt x="11439" y="9752"/>
                  </a:lnTo>
                  <a:lnTo>
                    <a:pt x="11521" y="9625"/>
                  </a:lnTo>
                  <a:lnTo>
                    <a:pt x="11603" y="9498"/>
                  </a:lnTo>
                  <a:lnTo>
                    <a:pt x="11677" y="9366"/>
                  </a:lnTo>
                  <a:lnTo>
                    <a:pt x="11751" y="9235"/>
                  </a:lnTo>
                  <a:lnTo>
                    <a:pt x="11825" y="9104"/>
                  </a:lnTo>
                  <a:lnTo>
                    <a:pt x="11890" y="8968"/>
                  </a:lnTo>
                  <a:lnTo>
                    <a:pt x="11956" y="8829"/>
                  </a:lnTo>
                  <a:lnTo>
                    <a:pt x="12014" y="8689"/>
                  </a:lnTo>
                  <a:lnTo>
                    <a:pt x="12075" y="8550"/>
                  </a:lnTo>
                  <a:lnTo>
                    <a:pt x="12128" y="8406"/>
                  </a:lnTo>
                  <a:lnTo>
                    <a:pt x="12177" y="8262"/>
                  </a:lnTo>
                  <a:lnTo>
                    <a:pt x="12227" y="8114"/>
                  </a:lnTo>
                  <a:lnTo>
                    <a:pt x="12268" y="7967"/>
                  </a:lnTo>
                  <a:lnTo>
                    <a:pt x="12309" y="7819"/>
                  </a:lnTo>
                  <a:lnTo>
                    <a:pt x="12346" y="7667"/>
                  </a:lnTo>
                  <a:lnTo>
                    <a:pt x="12379" y="7515"/>
                  </a:lnTo>
                  <a:lnTo>
                    <a:pt x="12407" y="7363"/>
                  </a:lnTo>
                  <a:lnTo>
                    <a:pt x="12436" y="7207"/>
                  </a:lnTo>
                  <a:lnTo>
                    <a:pt x="12457" y="7052"/>
                  </a:lnTo>
                  <a:lnTo>
                    <a:pt x="12473" y="6895"/>
                  </a:lnTo>
                  <a:lnTo>
                    <a:pt x="12490" y="6735"/>
                  </a:lnTo>
                  <a:lnTo>
                    <a:pt x="12498" y="6575"/>
                  </a:lnTo>
                  <a:lnTo>
                    <a:pt x="12506" y="6415"/>
                  </a:lnTo>
                  <a:lnTo>
                    <a:pt x="12506" y="6256"/>
                  </a:lnTo>
                  <a:lnTo>
                    <a:pt x="12506" y="6096"/>
                  </a:lnTo>
                  <a:lnTo>
                    <a:pt x="12498" y="5936"/>
                  </a:lnTo>
                  <a:lnTo>
                    <a:pt x="12490" y="5776"/>
                  </a:lnTo>
                  <a:lnTo>
                    <a:pt x="12473" y="5616"/>
                  </a:lnTo>
                  <a:lnTo>
                    <a:pt x="12457" y="5459"/>
                  </a:lnTo>
                  <a:lnTo>
                    <a:pt x="12436" y="5304"/>
                  </a:lnTo>
                  <a:lnTo>
                    <a:pt x="12407" y="5148"/>
                  </a:lnTo>
                  <a:lnTo>
                    <a:pt x="12379" y="4996"/>
                  </a:lnTo>
                  <a:lnTo>
                    <a:pt x="12346" y="4844"/>
                  </a:lnTo>
                  <a:lnTo>
                    <a:pt x="12309" y="4692"/>
                  </a:lnTo>
                  <a:lnTo>
                    <a:pt x="12268" y="4544"/>
                  </a:lnTo>
                  <a:lnTo>
                    <a:pt x="12227" y="4397"/>
                  </a:lnTo>
                  <a:lnTo>
                    <a:pt x="12177" y="4249"/>
                  </a:lnTo>
                  <a:lnTo>
                    <a:pt x="12128" y="4105"/>
                  </a:lnTo>
                  <a:lnTo>
                    <a:pt x="12075" y="3961"/>
                  </a:lnTo>
                  <a:lnTo>
                    <a:pt x="12014" y="3822"/>
                  </a:lnTo>
                  <a:lnTo>
                    <a:pt x="11956" y="3682"/>
                  </a:lnTo>
                  <a:lnTo>
                    <a:pt x="11890" y="3543"/>
                  </a:lnTo>
                  <a:lnTo>
                    <a:pt x="11825" y="3407"/>
                  </a:lnTo>
                  <a:lnTo>
                    <a:pt x="11751" y="3276"/>
                  </a:lnTo>
                  <a:lnTo>
                    <a:pt x="11677" y="3145"/>
                  </a:lnTo>
                  <a:lnTo>
                    <a:pt x="11603" y="3013"/>
                  </a:lnTo>
                  <a:lnTo>
                    <a:pt x="11521" y="2886"/>
                  </a:lnTo>
                  <a:lnTo>
                    <a:pt x="11439" y="2759"/>
                  </a:lnTo>
                  <a:lnTo>
                    <a:pt x="11352" y="2635"/>
                  </a:lnTo>
                  <a:lnTo>
                    <a:pt x="11262" y="2512"/>
                  </a:lnTo>
                  <a:lnTo>
                    <a:pt x="11172" y="2393"/>
                  </a:lnTo>
                  <a:lnTo>
                    <a:pt x="11077" y="2278"/>
                  </a:lnTo>
                  <a:lnTo>
                    <a:pt x="10984" y="2163"/>
                  </a:lnTo>
                  <a:lnTo>
                    <a:pt x="10881" y="2048"/>
                  </a:lnTo>
                  <a:lnTo>
                    <a:pt x="10778" y="1942"/>
                  </a:lnTo>
                  <a:lnTo>
                    <a:pt x="10675" y="1835"/>
                  </a:lnTo>
                  <a:lnTo>
                    <a:pt x="10569" y="1728"/>
                  </a:lnTo>
                  <a:lnTo>
                    <a:pt x="10458" y="1626"/>
                  </a:lnTo>
                  <a:lnTo>
                    <a:pt x="10347" y="1527"/>
                  </a:lnTo>
                  <a:lnTo>
                    <a:pt x="10232" y="1428"/>
                  </a:lnTo>
                  <a:lnTo>
                    <a:pt x="10113" y="1334"/>
                  </a:lnTo>
                  <a:lnTo>
                    <a:pt x="9994" y="1244"/>
                  </a:lnTo>
                  <a:lnTo>
                    <a:pt x="9875" y="1153"/>
                  </a:lnTo>
                  <a:lnTo>
                    <a:pt x="9748" y="1067"/>
                  </a:lnTo>
                  <a:lnTo>
                    <a:pt x="9625" y="985"/>
                  </a:lnTo>
                  <a:lnTo>
                    <a:pt x="9497" y="907"/>
                  </a:lnTo>
                  <a:lnTo>
                    <a:pt x="9366" y="829"/>
                  </a:lnTo>
                  <a:lnTo>
                    <a:pt x="9235" y="755"/>
                  </a:lnTo>
                  <a:lnTo>
                    <a:pt x="9099" y="685"/>
                  </a:lnTo>
                  <a:lnTo>
                    <a:pt x="8964" y="620"/>
                  </a:lnTo>
                  <a:lnTo>
                    <a:pt x="8829" y="554"/>
                  </a:lnTo>
                  <a:lnTo>
                    <a:pt x="8689" y="493"/>
                  </a:lnTo>
                  <a:lnTo>
                    <a:pt x="8545" y="435"/>
                  </a:lnTo>
                  <a:lnTo>
                    <a:pt x="8402" y="382"/>
                  </a:lnTo>
                  <a:lnTo>
                    <a:pt x="8258" y="329"/>
                  </a:lnTo>
                  <a:lnTo>
                    <a:pt x="8114" y="283"/>
                  </a:lnTo>
                  <a:lnTo>
                    <a:pt x="7966" y="238"/>
                  </a:lnTo>
                  <a:lnTo>
                    <a:pt x="7815" y="197"/>
                  </a:lnTo>
                  <a:lnTo>
                    <a:pt x="7667" y="160"/>
                  </a:lnTo>
                  <a:lnTo>
                    <a:pt x="7515" y="127"/>
                  </a:lnTo>
                  <a:lnTo>
                    <a:pt x="7359" y="99"/>
                  </a:lnTo>
                  <a:lnTo>
                    <a:pt x="7207" y="74"/>
                  </a:lnTo>
                  <a:lnTo>
                    <a:pt x="7051" y="54"/>
                  </a:lnTo>
                  <a:lnTo>
                    <a:pt x="6891" y="33"/>
                  </a:lnTo>
                  <a:lnTo>
                    <a:pt x="6735" y="20"/>
                  </a:lnTo>
                  <a:lnTo>
                    <a:pt x="6575" y="8"/>
                  </a:lnTo>
                  <a:lnTo>
                    <a:pt x="6415" y="4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237" name="Freeform: Shape 2">
              <a:extLst>
                <a:ext uri="{FF2B5EF4-FFF2-40B4-BE49-F238E27FC236}">
                  <a16:creationId xmlns:a16="http://schemas.microsoft.com/office/drawing/2014/main" id="{708D74E1-9AEC-DD42-BD03-F30300D99F87}"/>
                </a:ext>
              </a:extLst>
            </p:cNvPr>
            <p:cNvSpPr/>
            <p:nvPr/>
          </p:nvSpPr>
          <p:spPr>
            <a:xfrm>
              <a:off x="8274744" y="7531275"/>
              <a:ext cx="914038" cy="133848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0"/>
                  </a:moveTo>
                  <a:lnTo>
                    <a:pt x="0" y="1273"/>
                  </a:lnTo>
                  <a:lnTo>
                    <a:pt x="693" y="1273"/>
                  </a:lnTo>
                  <a:lnTo>
                    <a:pt x="693" y="3719"/>
                  </a:lnTo>
                  <a:lnTo>
                    <a:pt x="1847" y="3719"/>
                  </a:lnTo>
                  <a:lnTo>
                    <a:pt x="1847" y="1273"/>
                  </a:lnTo>
                  <a:lnTo>
                    <a:pt x="2540" y="1273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238" name="Freeform: Shape 3">
              <a:extLst>
                <a:ext uri="{FF2B5EF4-FFF2-40B4-BE49-F238E27FC236}">
                  <a16:creationId xmlns:a16="http://schemas.microsoft.com/office/drawing/2014/main" id="{57E63A4E-DBE3-7647-BB19-364B03305019}"/>
                </a:ext>
              </a:extLst>
            </p:cNvPr>
            <p:cNvSpPr/>
            <p:nvPr/>
          </p:nvSpPr>
          <p:spPr>
            <a:xfrm>
              <a:off x="8274744" y="9653115"/>
              <a:ext cx="914038" cy="133848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3719"/>
                  </a:moveTo>
                  <a:lnTo>
                    <a:pt x="2540" y="2446"/>
                  </a:lnTo>
                  <a:lnTo>
                    <a:pt x="1847" y="2446"/>
                  </a:lnTo>
                  <a:lnTo>
                    <a:pt x="1847" y="0"/>
                  </a:lnTo>
                  <a:lnTo>
                    <a:pt x="693" y="0"/>
                  </a:lnTo>
                  <a:lnTo>
                    <a:pt x="693" y="2446"/>
                  </a:lnTo>
                  <a:lnTo>
                    <a:pt x="0" y="244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239" name="Freeform: Shape 4">
              <a:extLst>
                <a:ext uri="{FF2B5EF4-FFF2-40B4-BE49-F238E27FC236}">
                  <a16:creationId xmlns:a16="http://schemas.microsoft.com/office/drawing/2014/main" id="{830663C6-93E5-4343-B042-8DEBA4B6D0A2}"/>
                </a:ext>
              </a:extLst>
            </p:cNvPr>
            <p:cNvSpPr/>
            <p:nvPr/>
          </p:nvSpPr>
          <p:spPr>
            <a:xfrm>
              <a:off x="9124345" y="8805309"/>
              <a:ext cx="1336681" cy="912598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4" h="2536">
                  <a:moveTo>
                    <a:pt x="0" y="1268"/>
                  </a:moveTo>
                  <a:lnTo>
                    <a:pt x="1268" y="2536"/>
                  </a:lnTo>
                  <a:lnTo>
                    <a:pt x="1268" y="1847"/>
                  </a:lnTo>
                  <a:lnTo>
                    <a:pt x="3714" y="1847"/>
                  </a:lnTo>
                  <a:lnTo>
                    <a:pt x="3714" y="689"/>
                  </a:lnTo>
                  <a:lnTo>
                    <a:pt x="1268" y="689"/>
                  </a:lnTo>
                  <a:lnTo>
                    <a:pt x="1268" y="0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240" name="Freeform: Shape 5">
              <a:extLst>
                <a:ext uri="{FF2B5EF4-FFF2-40B4-BE49-F238E27FC236}">
                  <a16:creationId xmlns:a16="http://schemas.microsoft.com/office/drawing/2014/main" id="{D058E223-6C13-BA44-845A-B361B5A0DAA3}"/>
                </a:ext>
              </a:extLst>
            </p:cNvPr>
            <p:cNvSpPr/>
            <p:nvPr/>
          </p:nvSpPr>
          <p:spPr>
            <a:xfrm>
              <a:off x="7001064" y="8805309"/>
              <a:ext cx="1338117" cy="912598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8" h="2536">
                  <a:moveTo>
                    <a:pt x="3718" y="1268"/>
                  </a:moveTo>
                  <a:lnTo>
                    <a:pt x="2450" y="0"/>
                  </a:lnTo>
                  <a:lnTo>
                    <a:pt x="2450" y="689"/>
                  </a:lnTo>
                  <a:lnTo>
                    <a:pt x="0" y="689"/>
                  </a:lnTo>
                  <a:lnTo>
                    <a:pt x="0" y="1847"/>
                  </a:lnTo>
                  <a:lnTo>
                    <a:pt x="2450" y="1847"/>
                  </a:lnTo>
                  <a:lnTo>
                    <a:pt x="2450" y="25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</p:grpSp>
      <p:cxnSp>
        <p:nvCxnSpPr>
          <p:cNvPr id="241" name="Straight Connector 240">
            <a:extLst>
              <a:ext uri="{FF2B5EF4-FFF2-40B4-BE49-F238E27FC236}">
                <a16:creationId xmlns:a16="http://schemas.microsoft.com/office/drawing/2014/main" id="{748884CB-5BCC-784F-8C5D-034F78E508A1}"/>
              </a:ext>
            </a:extLst>
          </p:cNvPr>
          <p:cNvCxnSpPr>
            <a:cxnSpLocks/>
          </p:cNvCxnSpPr>
          <p:nvPr/>
        </p:nvCxnSpPr>
        <p:spPr bwMode="gray">
          <a:xfrm>
            <a:off x="6669068" y="3811343"/>
            <a:ext cx="2027575" cy="0"/>
          </a:xfrm>
          <a:prstGeom prst="line">
            <a:avLst/>
          </a:prstGeom>
          <a:ln w="25400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2" name="Straight Connector 241">
            <a:extLst>
              <a:ext uri="{FF2B5EF4-FFF2-40B4-BE49-F238E27FC236}">
                <a16:creationId xmlns:a16="http://schemas.microsoft.com/office/drawing/2014/main" id="{2BCC9795-167B-BE43-BCC9-C6866108F02C}"/>
              </a:ext>
            </a:extLst>
          </p:cNvPr>
          <p:cNvCxnSpPr>
            <a:cxnSpLocks/>
          </p:cNvCxnSpPr>
          <p:nvPr/>
        </p:nvCxnSpPr>
        <p:spPr bwMode="gray">
          <a:xfrm>
            <a:off x="7987698" y="2906005"/>
            <a:ext cx="0" cy="913978"/>
          </a:xfrm>
          <a:prstGeom prst="line">
            <a:avLst/>
          </a:prstGeom>
          <a:ln w="25400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3" name="TextBox 242">
            <a:extLst>
              <a:ext uri="{FF2B5EF4-FFF2-40B4-BE49-F238E27FC236}">
                <a16:creationId xmlns:a16="http://schemas.microsoft.com/office/drawing/2014/main" id="{F5FA909B-E5F8-8E44-809B-39F37C0917BC}"/>
              </a:ext>
            </a:extLst>
          </p:cNvPr>
          <p:cNvSpPr txBox="1"/>
          <p:nvPr/>
        </p:nvSpPr>
        <p:spPr>
          <a:xfrm>
            <a:off x="6697004" y="3456596"/>
            <a:ext cx="931602" cy="338554"/>
          </a:xfrm>
          <a:prstGeom prst="rect">
            <a:avLst/>
          </a:prstGeom>
        </p:spPr>
        <p:txBody>
          <a:bodyPr wrap="none" lIns="0" tIns="0" rIns="0" bIns="0" rtlCol="0" anchor="b">
            <a:spAutoFit/>
          </a:bodyPr>
          <a:lstStyle/>
          <a:p>
            <a:r>
              <a:rPr lang="en-US" sz="1200" dirty="0">
                <a:latin typeface="Calibri" panose="020F0502020204030204" pitchFamily="34" charset="0"/>
              </a:rPr>
              <a:t>Segment-VLAN</a:t>
            </a:r>
          </a:p>
          <a:p>
            <a:r>
              <a:rPr lang="en-US" sz="1000" i="1" dirty="0">
                <a:latin typeface="Calibri" panose="020F0502020204030204" pitchFamily="34" charset="0"/>
              </a:rPr>
              <a:t>(VLAN_ID=0)</a:t>
            </a:r>
            <a:endParaRPr lang="en-US" sz="1050" i="1" dirty="0">
              <a:latin typeface="Calibri" panose="020F0502020204030204" pitchFamily="34" charset="0"/>
            </a:endParaRPr>
          </a:p>
        </p:txBody>
      </p:sp>
      <p:grpSp>
        <p:nvGrpSpPr>
          <p:cNvPr id="244" name="Group 243">
            <a:extLst>
              <a:ext uri="{FF2B5EF4-FFF2-40B4-BE49-F238E27FC236}">
                <a16:creationId xmlns:a16="http://schemas.microsoft.com/office/drawing/2014/main" id="{1EAD15A5-F809-6946-89A2-26AE08AFF4BA}"/>
              </a:ext>
            </a:extLst>
          </p:cNvPr>
          <p:cNvGrpSpPr/>
          <p:nvPr/>
        </p:nvGrpSpPr>
        <p:grpSpPr>
          <a:xfrm>
            <a:off x="6729267" y="2198028"/>
            <a:ext cx="1537344" cy="686108"/>
            <a:chOff x="7324331" y="3210250"/>
            <a:chExt cx="1537344" cy="686108"/>
          </a:xfrm>
        </p:grpSpPr>
        <p:sp>
          <p:nvSpPr>
            <p:cNvPr id="245" name="TextBox 244">
              <a:extLst>
                <a:ext uri="{FF2B5EF4-FFF2-40B4-BE49-F238E27FC236}">
                  <a16:creationId xmlns:a16="http://schemas.microsoft.com/office/drawing/2014/main" id="{1E3DC846-791D-CB44-9B63-A0126079FB10}"/>
                </a:ext>
              </a:extLst>
            </p:cNvPr>
            <p:cNvSpPr txBox="1"/>
            <p:nvPr/>
          </p:nvSpPr>
          <p:spPr>
            <a:xfrm>
              <a:off x="7324331" y="3210250"/>
              <a:ext cx="1537344" cy="338554"/>
            </a:xfrm>
            <a:prstGeom prst="rect">
              <a:avLst/>
            </a:prstGeom>
          </p:spPr>
          <p:txBody>
            <a:bodyPr wrap="none" lIns="0" tIns="0" rIns="0" bIns="0" rtlCol="0" anchor="b">
              <a:spAutoFit/>
            </a:bodyPr>
            <a:lstStyle/>
            <a:p>
              <a:r>
                <a:rPr lang="en-US" sz="1200" dirty="0">
                  <a:latin typeface="Calibri" panose="020F0502020204030204" pitchFamily="34" charset="0"/>
                </a:rPr>
                <a:t>Switchport Mode Access</a:t>
              </a:r>
            </a:p>
            <a:p>
              <a:r>
                <a:rPr lang="en-US" sz="1000" i="1" dirty="0">
                  <a:latin typeface="Calibri" panose="020F0502020204030204" pitchFamily="34" charset="0"/>
                </a:rPr>
                <a:t>(VLAN_ID=xxx)</a:t>
              </a:r>
            </a:p>
          </p:txBody>
        </p:sp>
        <p:cxnSp>
          <p:nvCxnSpPr>
            <p:cNvPr id="246" name="Straight Connector 245">
              <a:extLst>
                <a:ext uri="{FF2B5EF4-FFF2-40B4-BE49-F238E27FC236}">
                  <a16:creationId xmlns:a16="http://schemas.microsoft.com/office/drawing/2014/main" id="{45BF0040-AE64-134C-991E-F4D68E60224D}"/>
                </a:ext>
              </a:extLst>
            </p:cNvPr>
            <p:cNvCxnSpPr>
              <a:cxnSpLocks/>
              <a:stCxn id="245" idx="2"/>
            </p:cNvCxnSpPr>
            <p:nvPr/>
          </p:nvCxnSpPr>
          <p:spPr bwMode="gray">
            <a:xfrm>
              <a:off x="8093003" y="3548804"/>
              <a:ext cx="452427" cy="347554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7" name="Left-Right Arrow 246">
            <a:extLst>
              <a:ext uri="{FF2B5EF4-FFF2-40B4-BE49-F238E27FC236}">
                <a16:creationId xmlns:a16="http://schemas.microsoft.com/office/drawing/2014/main" id="{DBABE5C6-7701-F54D-B1CB-13A716BB2639}"/>
              </a:ext>
            </a:extLst>
          </p:cNvPr>
          <p:cNvSpPr/>
          <p:nvPr/>
        </p:nvSpPr>
        <p:spPr>
          <a:xfrm rot="17714607">
            <a:off x="7202686" y="3015855"/>
            <a:ext cx="2195453" cy="124221"/>
          </a:xfrm>
          <a:prstGeom prst="leftRightArrow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248" name="TextBox 247">
            <a:extLst>
              <a:ext uri="{FF2B5EF4-FFF2-40B4-BE49-F238E27FC236}">
                <a16:creationId xmlns:a16="http://schemas.microsoft.com/office/drawing/2014/main" id="{12FF9F2D-2138-734D-9075-9DBC12B852AA}"/>
              </a:ext>
            </a:extLst>
          </p:cNvPr>
          <p:cNvSpPr txBox="1"/>
          <p:nvPr/>
        </p:nvSpPr>
        <p:spPr>
          <a:xfrm>
            <a:off x="8300981" y="3264095"/>
            <a:ext cx="1312988" cy="430887"/>
          </a:xfrm>
          <a:prstGeom prst="rect">
            <a:avLst/>
          </a:prstGeom>
        </p:spPr>
        <p:txBody>
          <a:bodyPr wrap="none" lIns="0" tIns="0" rIns="0" bIns="0" rtlCol="0" anchor="ctr">
            <a:spAutoFit/>
          </a:bodyPr>
          <a:lstStyle/>
          <a:p>
            <a:r>
              <a:rPr lang="en-US" sz="1400" dirty="0">
                <a:solidFill>
                  <a:srgbClr val="FF0000"/>
                </a:solidFill>
                <a:latin typeface="Calibri" panose="020F0502020204030204" pitchFamily="34" charset="0"/>
              </a:rPr>
              <a:t>Secured</a:t>
            </a:r>
          </a:p>
          <a:p>
            <a:r>
              <a:rPr lang="en-US" sz="1400" dirty="0">
                <a:solidFill>
                  <a:schemeClr val="accent1"/>
                </a:solidFill>
                <a:latin typeface="Calibri" panose="020F0502020204030204" pitchFamily="34" charset="0"/>
              </a:rPr>
              <a:t>Application Traffic</a:t>
            </a:r>
          </a:p>
        </p:txBody>
      </p:sp>
      <p:sp>
        <p:nvSpPr>
          <p:cNvPr id="254" name="TextBox 253">
            <a:extLst>
              <a:ext uri="{FF2B5EF4-FFF2-40B4-BE49-F238E27FC236}">
                <a16:creationId xmlns:a16="http://schemas.microsoft.com/office/drawing/2014/main" id="{DBC8BBDE-A46E-7644-8F6F-C63D6833B6A9}"/>
              </a:ext>
            </a:extLst>
          </p:cNvPr>
          <p:cNvSpPr txBox="1"/>
          <p:nvPr/>
        </p:nvSpPr>
        <p:spPr>
          <a:xfrm>
            <a:off x="3927861" y="2633854"/>
            <a:ext cx="1053943" cy="369332"/>
          </a:xfrm>
          <a:prstGeom prst="rect">
            <a:avLst/>
          </a:prstGeom>
        </p:spPr>
        <p:txBody>
          <a:bodyPr wrap="none" lIns="0" tIns="0" rIns="0" bIns="0" rtlCol="0" anchor="b">
            <a:spAutoFit/>
          </a:bodyPr>
          <a:lstStyle/>
          <a:p>
            <a:r>
              <a:rPr lang="en-US" sz="1200" dirty="0">
                <a:latin typeface="Calibri" panose="020F0502020204030204" pitchFamily="34" charset="0"/>
              </a:rPr>
              <a:t>Physical Router</a:t>
            </a:r>
          </a:p>
          <a:p>
            <a:r>
              <a:rPr lang="en-US" sz="1200" dirty="0">
                <a:latin typeface="Calibri" panose="020F0502020204030204" pitchFamily="34" charset="0"/>
              </a:rPr>
              <a:t>/ Top of the Rack</a:t>
            </a:r>
          </a:p>
        </p:txBody>
      </p:sp>
      <p:sp>
        <p:nvSpPr>
          <p:cNvPr id="255" name="TextBox 254">
            <a:extLst>
              <a:ext uri="{FF2B5EF4-FFF2-40B4-BE49-F238E27FC236}">
                <a16:creationId xmlns:a16="http://schemas.microsoft.com/office/drawing/2014/main" id="{412F2A31-2EC0-174E-9E30-C101514F7522}"/>
              </a:ext>
            </a:extLst>
          </p:cNvPr>
          <p:cNvSpPr txBox="1"/>
          <p:nvPr/>
        </p:nvSpPr>
        <p:spPr>
          <a:xfrm>
            <a:off x="9487016" y="2594906"/>
            <a:ext cx="1053943" cy="369332"/>
          </a:xfrm>
          <a:prstGeom prst="rect">
            <a:avLst/>
          </a:prstGeom>
        </p:spPr>
        <p:txBody>
          <a:bodyPr wrap="none" lIns="0" tIns="0" rIns="0" bIns="0" rtlCol="0" anchor="b">
            <a:spAutoFit/>
          </a:bodyPr>
          <a:lstStyle/>
          <a:p>
            <a:r>
              <a:rPr lang="en-US" sz="1200" dirty="0">
                <a:latin typeface="Calibri" panose="020F0502020204030204" pitchFamily="34" charset="0"/>
              </a:rPr>
              <a:t>Physical Router</a:t>
            </a:r>
          </a:p>
          <a:p>
            <a:r>
              <a:rPr lang="en-US" sz="1200" dirty="0">
                <a:latin typeface="Calibri" panose="020F0502020204030204" pitchFamily="34" charset="0"/>
              </a:rPr>
              <a:t>/ Top of the Rack</a:t>
            </a:r>
          </a:p>
        </p:txBody>
      </p:sp>
    </p:spTree>
    <p:extLst>
      <p:ext uri="{BB962C8B-B14F-4D97-AF65-F5344CB8AC3E}">
        <p14:creationId xmlns:p14="http://schemas.microsoft.com/office/powerpoint/2010/main" val="3160884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Content Placeholder 1">
            <a:extLst>
              <a:ext uri="{FF2B5EF4-FFF2-40B4-BE49-F238E27FC236}">
                <a16:creationId xmlns:a16="http://schemas.microsoft.com/office/drawing/2014/main" id="{41C1A2C5-67B4-284A-A5D7-BDFB3F34323D}"/>
              </a:ext>
            </a:extLst>
          </p:cNvPr>
          <p:cNvSpPr txBox="1">
            <a:spLocks/>
          </p:cNvSpPr>
          <p:nvPr/>
        </p:nvSpPr>
        <p:spPr>
          <a:xfrm>
            <a:off x="167546" y="1530339"/>
            <a:ext cx="11933409" cy="519109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60000"/>
                  <a:lumOff val="40000"/>
                </a:schemeClr>
              </a:buClr>
              <a:buSzPct val="90000"/>
              <a:buFont typeface="Arial" panose="020B0604020202020204" pitchFamily="34" charset="0"/>
              <a:buChar char="​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indent="-1841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8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744538" indent="-169863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969963" indent="-166688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143000" indent="-138113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tabLst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rabi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512763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+mj-lt"/>
              <a:buAutoNum type="alphaLcPeriod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741363" indent="-16668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2"/>
              </a:buClr>
              <a:buSzPct val="90000"/>
              <a:buFont typeface="+mj-lt"/>
              <a:buAutoNum type="romanLcPeriod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284163" indent="-284163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lphaU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66" name="Content Placeholder 65">
            <a:extLst>
              <a:ext uri="{FF2B5EF4-FFF2-40B4-BE49-F238E27FC236}">
                <a16:creationId xmlns:a16="http://schemas.microsoft.com/office/drawing/2014/main" id="{401B9D30-01E7-8449-8616-B83013BCBBDB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>
              <a:buNone/>
            </a:pPr>
            <a:r>
              <a:rPr lang="en-US" b="1" dirty="0">
                <a:solidFill>
                  <a:schemeClr val="accent1"/>
                </a:solidFill>
              </a:rPr>
              <a:t>Physical Servers with “Overlay – IP1-Mgt + TEP + IP2-App”:</a:t>
            </a:r>
          </a:p>
          <a:p>
            <a:pPr marL="27305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Physical Router routing:</a:t>
            </a:r>
          </a:p>
          <a:p>
            <a:pPr lvl="2"/>
            <a:r>
              <a:rPr lang="en-US" dirty="0"/>
              <a:t>default gateway via T1 (via IP2)</a:t>
            </a:r>
          </a:p>
          <a:p>
            <a:pPr lvl="2"/>
            <a:r>
              <a:rPr lang="en-US" dirty="0"/>
              <a:t>static route for Transport Nodes via Physical Router (via TEP)</a:t>
            </a:r>
          </a:p>
          <a:p>
            <a:pPr lvl="2"/>
            <a:r>
              <a:rPr lang="en-US" dirty="0"/>
              <a:t>static route for Management/Operation subnets via Mgt Router (via IP1)</a:t>
            </a:r>
          </a:p>
          <a:p>
            <a:pPr lvl="2"/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6E0AC0C-2605-2D49-B031-70C387D4A7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Routing explanation in Physical Servers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918504CF-EDF8-E346-B36D-7BA334E995E8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Overlay Use Case</a:t>
            </a:r>
          </a:p>
        </p:txBody>
      </p:sp>
      <p:sp>
        <p:nvSpPr>
          <p:cNvPr id="106" name="Rounded Rectangle 105">
            <a:extLst>
              <a:ext uri="{FF2B5EF4-FFF2-40B4-BE49-F238E27FC236}">
                <a16:creationId xmlns:a16="http://schemas.microsoft.com/office/drawing/2014/main" id="{FC92F2CC-299A-774A-840B-71D433F32F8A}"/>
              </a:ext>
            </a:extLst>
          </p:cNvPr>
          <p:cNvSpPr/>
          <p:nvPr/>
        </p:nvSpPr>
        <p:spPr>
          <a:xfrm>
            <a:off x="579809" y="1967151"/>
            <a:ext cx="11427134" cy="2979972"/>
          </a:xfrm>
          <a:prstGeom prst="roundRect">
            <a:avLst>
              <a:gd name="adj" fmla="val 8469"/>
            </a:avLst>
          </a:prstGeom>
          <a:solidFill>
            <a:schemeClr val="bg1">
              <a:lumMod val="85000"/>
              <a:alpha val="20000"/>
            </a:schemeClr>
          </a:solidFill>
          <a:ln w="38100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en-US" sz="12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89CE43A-3CD0-7A4A-8C51-CBF4456D3B00}"/>
              </a:ext>
            </a:extLst>
          </p:cNvPr>
          <p:cNvGrpSpPr/>
          <p:nvPr/>
        </p:nvGrpSpPr>
        <p:grpSpPr>
          <a:xfrm>
            <a:off x="765298" y="2032387"/>
            <a:ext cx="3621644" cy="2843473"/>
            <a:chOff x="819728" y="1928212"/>
            <a:chExt cx="3621644" cy="2843473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876251D1-0808-7842-8DA4-D483F4525594}"/>
                </a:ext>
              </a:extLst>
            </p:cNvPr>
            <p:cNvGrpSpPr/>
            <p:nvPr/>
          </p:nvGrpSpPr>
          <p:grpSpPr>
            <a:xfrm>
              <a:off x="819728" y="1928212"/>
              <a:ext cx="3621644" cy="2843473"/>
              <a:chOff x="2681185" y="1949983"/>
              <a:chExt cx="3621644" cy="2843473"/>
            </a:xfrm>
          </p:grpSpPr>
          <p:sp>
            <p:nvSpPr>
              <p:cNvPr id="35" name="Rounded Rectangle 34">
                <a:extLst>
                  <a:ext uri="{FF2B5EF4-FFF2-40B4-BE49-F238E27FC236}">
                    <a16:creationId xmlns:a16="http://schemas.microsoft.com/office/drawing/2014/main" id="{2FCA6960-9212-A440-8D23-932D7D2ECFF0}"/>
                  </a:ext>
                </a:extLst>
              </p:cNvPr>
              <p:cNvSpPr/>
              <p:nvPr/>
            </p:nvSpPr>
            <p:spPr>
              <a:xfrm>
                <a:off x="2681185" y="1949983"/>
                <a:ext cx="3621644" cy="2843473"/>
              </a:xfrm>
              <a:prstGeom prst="roundRect">
                <a:avLst>
                  <a:gd name="adj" fmla="val 8469"/>
                </a:avLst>
              </a:prstGeom>
              <a:solidFill>
                <a:schemeClr val="bg1">
                  <a:lumMod val="85000"/>
                  <a:alpha val="20000"/>
                </a:schemeClr>
              </a:solidFill>
              <a:ln w="38100">
                <a:solidFill>
                  <a:schemeClr val="tx2"/>
                </a:solidFill>
                <a:prstDash val="soli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spcAft>
                    <a:spcPts val="600"/>
                  </a:spcAft>
                </a:pPr>
                <a:r>
                  <a:rPr lang="en-US" sz="1400" dirty="0">
                    <a:solidFill>
                      <a:schemeClr val="tx2"/>
                    </a:solidFill>
                    <a:latin typeface="Calibri" panose="020F0502020204030204" pitchFamily="34" charset="0"/>
                  </a:rPr>
                  <a:t>Physical View</a:t>
                </a:r>
              </a:p>
            </p:txBody>
          </p:sp>
          <p:cxnSp>
            <p:nvCxnSpPr>
              <p:cNvPr id="36" name="Straight Connector 35">
                <a:extLst>
                  <a:ext uri="{FF2B5EF4-FFF2-40B4-BE49-F238E27FC236}">
                    <a16:creationId xmlns:a16="http://schemas.microsoft.com/office/drawing/2014/main" id="{434D417F-3BD7-BB41-B599-57F21A9A2AE1}"/>
                  </a:ext>
                </a:extLst>
              </p:cNvPr>
              <p:cNvCxnSpPr>
                <a:cxnSpLocks/>
              </p:cNvCxnSpPr>
              <p:nvPr/>
            </p:nvCxnSpPr>
            <p:spPr bwMode="gray">
              <a:xfrm>
                <a:off x="2886106" y="2944996"/>
                <a:ext cx="2027575" cy="0"/>
              </a:xfrm>
              <a:prstGeom prst="line">
                <a:avLst/>
              </a:prstGeom>
              <a:ln w="25400">
                <a:solidFill>
                  <a:schemeClr val="tx1"/>
                </a:solidFill>
                <a:miter lim="800000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>
                <a:extLst>
                  <a:ext uri="{FF2B5EF4-FFF2-40B4-BE49-F238E27FC236}">
                    <a16:creationId xmlns:a16="http://schemas.microsoft.com/office/drawing/2014/main" id="{473909E7-4151-5A46-A855-E2136B96A1BD}"/>
                  </a:ext>
                </a:extLst>
              </p:cNvPr>
              <p:cNvCxnSpPr>
                <a:cxnSpLocks/>
                <a:stCxn id="50" idx="2"/>
              </p:cNvCxnSpPr>
              <p:nvPr/>
            </p:nvCxnSpPr>
            <p:spPr bwMode="gray">
              <a:xfrm flipH="1">
                <a:off x="4371671" y="2557514"/>
                <a:ext cx="4392" cy="391510"/>
              </a:xfrm>
              <a:prstGeom prst="line">
                <a:avLst/>
              </a:prstGeom>
              <a:ln w="25400">
                <a:solidFill>
                  <a:schemeClr val="tx1"/>
                </a:solidFill>
                <a:miter lim="800000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113596DF-267C-E640-9003-52E0CECDA3A0}"/>
                  </a:ext>
                </a:extLst>
              </p:cNvPr>
              <p:cNvSpPr txBox="1"/>
              <p:nvPr/>
            </p:nvSpPr>
            <p:spPr>
              <a:xfrm>
                <a:off x="2914042" y="2756012"/>
                <a:ext cx="617157" cy="184666"/>
              </a:xfrm>
              <a:prstGeom prst="rect">
                <a:avLst/>
              </a:prstGeom>
            </p:spPr>
            <p:txBody>
              <a:bodyPr wrap="none" lIns="0" tIns="0" rIns="0" bIns="0" rtlCol="0" anchor="b">
                <a:spAutoFit/>
              </a:bodyPr>
              <a:lstStyle/>
              <a:p>
                <a:r>
                  <a:rPr lang="en-US" sz="1200" dirty="0">
                    <a:latin typeface="Calibri" panose="020F0502020204030204" pitchFamily="34" charset="0"/>
                  </a:rPr>
                  <a:t>VLAN-TEP</a:t>
                </a:r>
                <a:endParaRPr lang="en-US" sz="1400" dirty="0">
                  <a:latin typeface="Calibri" panose="020F0502020204030204" pitchFamily="34" charset="0"/>
                </a:endParaRPr>
              </a:p>
            </p:txBody>
          </p:sp>
          <p:cxnSp>
            <p:nvCxnSpPr>
              <p:cNvPr id="59" name="Straight Connector 58">
                <a:extLst>
                  <a:ext uri="{FF2B5EF4-FFF2-40B4-BE49-F238E27FC236}">
                    <a16:creationId xmlns:a16="http://schemas.microsoft.com/office/drawing/2014/main" id="{B45C4B83-D257-3144-A2D5-48407B223D60}"/>
                  </a:ext>
                </a:extLst>
              </p:cNvPr>
              <p:cNvCxnSpPr>
                <a:cxnSpLocks/>
              </p:cNvCxnSpPr>
              <p:nvPr/>
            </p:nvCxnSpPr>
            <p:spPr bwMode="gray">
              <a:xfrm>
                <a:off x="4117193" y="2958949"/>
                <a:ext cx="0" cy="526209"/>
              </a:xfrm>
              <a:prstGeom prst="line">
                <a:avLst/>
              </a:prstGeom>
              <a:ln w="25400">
                <a:solidFill>
                  <a:schemeClr val="tx1"/>
                </a:solidFill>
                <a:miter lim="800000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8C492A46-DAD9-6A4C-9577-13350B540F18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788344" y="3481250"/>
                <a:ext cx="657699" cy="171937"/>
              </a:xfrm>
              <a:custGeom>
                <a:avLst/>
                <a:gdLst>
                  <a:gd name="T0" fmla="*/ 304 w 384"/>
                  <a:gd name="T1" fmla="*/ 78 h 100"/>
                  <a:gd name="T2" fmla="*/ 288 w 384"/>
                  <a:gd name="T3" fmla="*/ 78 h 100"/>
                  <a:gd name="T4" fmla="*/ 288 w 384"/>
                  <a:gd name="T5" fmla="*/ 22 h 100"/>
                  <a:gd name="T6" fmla="*/ 304 w 384"/>
                  <a:gd name="T7" fmla="*/ 22 h 100"/>
                  <a:gd name="T8" fmla="*/ 304 w 384"/>
                  <a:gd name="T9" fmla="*/ 78 h 100"/>
                  <a:gd name="T10" fmla="*/ 331 w 384"/>
                  <a:gd name="T11" fmla="*/ 22 h 100"/>
                  <a:gd name="T12" fmla="*/ 315 w 384"/>
                  <a:gd name="T13" fmla="*/ 22 h 100"/>
                  <a:gd name="T14" fmla="*/ 315 w 384"/>
                  <a:gd name="T15" fmla="*/ 78 h 100"/>
                  <a:gd name="T16" fmla="*/ 331 w 384"/>
                  <a:gd name="T17" fmla="*/ 78 h 100"/>
                  <a:gd name="T18" fmla="*/ 331 w 384"/>
                  <a:gd name="T19" fmla="*/ 22 h 100"/>
                  <a:gd name="T20" fmla="*/ 358 w 384"/>
                  <a:gd name="T21" fmla="*/ 22 h 100"/>
                  <a:gd name="T22" fmla="*/ 342 w 384"/>
                  <a:gd name="T23" fmla="*/ 22 h 100"/>
                  <a:gd name="T24" fmla="*/ 342 w 384"/>
                  <a:gd name="T25" fmla="*/ 78 h 100"/>
                  <a:gd name="T26" fmla="*/ 358 w 384"/>
                  <a:gd name="T27" fmla="*/ 78 h 100"/>
                  <a:gd name="T28" fmla="*/ 358 w 384"/>
                  <a:gd name="T29" fmla="*/ 22 h 100"/>
                  <a:gd name="T30" fmla="*/ 42 w 384"/>
                  <a:gd name="T31" fmla="*/ 22 h 100"/>
                  <a:gd name="T32" fmla="*/ 26 w 384"/>
                  <a:gd name="T33" fmla="*/ 22 h 100"/>
                  <a:gd name="T34" fmla="*/ 26 w 384"/>
                  <a:gd name="T35" fmla="*/ 78 h 100"/>
                  <a:gd name="T36" fmla="*/ 42 w 384"/>
                  <a:gd name="T37" fmla="*/ 78 h 100"/>
                  <a:gd name="T38" fmla="*/ 42 w 384"/>
                  <a:gd name="T39" fmla="*/ 22 h 100"/>
                  <a:gd name="T40" fmla="*/ 69 w 384"/>
                  <a:gd name="T41" fmla="*/ 22 h 100"/>
                  <a:gd name="T42" fmla="*/ 53 w 384"/>
                  <a:gd name="T43" fmla="*/ 22 h 100"/>
                  <a:gd name="T44" fmla="*/ 53 w 384"/>
                  <a:gd name="T45" fmla="*/ 78 h 100"/>
                  <a:gd name="T46" fmla="*/ 69 w 384"/>
                  <a:gd name="T47" fmla="*/ 78 h 100"/>
                  <a:gd name="T48" fmla="*/ 69 w 384"/>
                  <a:gd name="T49" fmla="*/ 22 h 100"/>
                  <a:gd name="T50" fmla="*/ 97 w 384"/>
                  <a:gd name="T51" fmla="*/ 22 h 100"/>
                  <a:gd name="T52" fmla="*/ 81 w 384"/>
                  <a:gd name="T53" fmla="*/ 22 h 100"/>
                  <a:gd name="T54" fmla="*/ 81 w 384"/>
                  <a:gd name="T55" fmla="*/ 78 h 100"/>
                  <a:gd name="T56" fmla="*/ 97 w 384"/>
                  <a:gd name="T57" fmla="*/ 78 h 100"/>
                  <a:gd name="T58" fmla="*/ 97 w 384"/>
                  <a:gd name="T59" fmla="*/ 22 h 100"/>
                  <a:gd name="T60" fmla="*/ 163 w 384"/>
                  <a:gd name="T61" fmla="*/ 50 h 100"/>
                  <a:gd name="T62" fmla="*/ 192 w 384"/>
                  <a:gd name="T63" fmla="*/ 21 h 100"/>
                  <a:gd name="T64" fmla="*/ 221 w 384"/>
                  <a:gd name="T65" fmla="*/ 50 h 100"/>
                  <a:gd name="T66" fmla="*/ 192 w 384"/>
                  <a:gd name="T67" fmla="*/ 79 h 100"/>
                  <a:gd name="T68" fmla="*/ 163 w 384"/>
                  <a:gd name="T69" fmla="*/ 50 h 100"/>
                  <a:gd name="T70" fmla="*/ 179 w 384"/>
                  <a:gd name="T71" fmla="*/ 50 h 100"/>
                  <a:gd name="T72" fmla="*/ 192 w 384"/>
                  <a:gd name="T73" fmla="*/ 63 h 100"/>
                  <a:gd name="T74" fmla="*/ 205 w 384"/>
                  <a:gd name="T75" fmla="*/ 50 h 100"/>
                  <a:gd name="T76" fmla="*/ 192 w 384"/>
                  <a:gd name="T77" fmla="*/ 37 h 100"/>
                  <a:gd name="T78" fmla="*/ 179 w 384"/>
                  <a:gd name="T79" fmla="*/ 50 h 100"/>
                  <a:gd name="T80" fmla="*/ 384 w 384"/>
                  <a:gd name="T81" fmla="*/ 0 h 100"/>
                  <a:gd name="T82" fmla="*/ 384 w 384"/>
                  <a:gd name="T83" fmla="*/ 100 h 100"/>
                  <a:gd name="T84" fmla="*/ 0 w 384"/>
                  <a:gd name="T85" fmla="*/ 100 h 100"/>
                  <a:gd name="T86" fmla="*/ 0 w 384"/>
                  <a:gd name="T87" fmla="*/ 0 h 100"/>
                  <a:gd name="T88" fmla="*/ 384 w 384"/>
                  <a:gd name="T89" fmla="*/ 0 h 100"/>
                  <a:gd name="T90" fmla="*/ 368 w 384"/>
                  <a:gd name="T91" fmla="*/ 16 h 100"/>
                  <a:gd name="T92" fmla="*/ 16 w 384"/>
                  <a:gd name="T93" fmla="*/ 16 h 100"/>
                  <a:gd name="T94" fmla="*/ 16 w 384"/>
                  <a:gd name="T95" fmla="*/ 84 h 100"/>
                  <a:gd name="T96" fmla="*/ 368 w 384"/>
                  <a:gd name="T97" fmla="*/ 84 h 100"/>
                  <a:gd name="T98" fmla="*/ 368 w 384"/>
                  <a:gd name="T99" fmla="*/ 1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84" h="100">
                    <a:moveTo>
                      <a:pt x="304" y="78"/>
                    </a:moveTo>
                    <a:cubicBezTo>
                      <a:pt x="288" y="78"/>
                      <a:pt x="288" y="78"/>
                      <a:pt x="288" y="78"/>
                    </a:cubicBezTo>
                    <a:cubicBezTo>
                      <a:pt x="288" y="22"/>
                      <a:pt x="288" y="22"/>
                      <a:pt x="288" y="22"/>
                    </a:cubicBezTo>
                    <a:cubicBezTo>
                      <a:pt x="304" y="22"/>
                      <a:pt x="304" y="22"/>
                      <a:pt x="304" y="22"/>
                    </a:cubicBezTo>
                    <a:lnTo>
                      <a:pt x="304" y="78"/>
                    </a:lnTo>
                    <a:close/>
                    <a:moveTo>
                      <a:pt x="331" y="22"/>
                    </a:moveTo>
                    <a:cubicBezTo>
                      <a:pt x="315" y="22"/>
                      <a:pt x="315" y="22"/>
                      <a:pt x="315" y="22"/>
                    </a:cubicBezTo>
                    <a:cubicBezTo>
                      <a:pt x="315" y="78"/>
                      <a:pt x="315" y="78"/>
                      <a:pt x="315" y="78"/>
                    </a:cubicBezTo>
                    <a:cubicBezTo>
                      <a:pt x="331" y="78"/>
                      <a:pt x="331" y="78"/>
                      <a:pt x="331" y="78"/>
                    </a:cubicBezTo>
                    <a:lnTo>
                      <a:pt x="331" y="22"/>
                    </a:lnTo>
                    <a:close/>
                    <a:moveTo>
                      <a:pt x="358" y="22"/>
                    </a:moveTo>
                    <a:cubicBezTo>
                      <a:pt x="342" y="22"/>
                      <a:pt x="342" y="22"/>
                      <a:pt x="342" y="22"/>
                    </a:cubicBezTo>
                    <a:cubicBezTo>
                      <a:pt x="342" y="78"/>
                      <a:pt x="342" y="78"/>
                      <a:pt x="342" y="78"/>
                    </a:cubicBezTo>
                    <a:cubicBezTo>
                      <a:pt x="358" y="78"/>
                      <a:pt x="358" y="78"/>
                      <a:pt x="358" y="78"/>
                    </a:cubicBezTo>
                    <a:lnTo>
                      <a:pt x="358" y="22"/>
                    </a:lnTo>
                    <a:close/>
                    <a:moveTo>
                      <a:pt x="42" y="22"/>
                    </a:moveTo>
                    <a:cubicBezTo>
                      <a:pt x="26" y="22"/>
                      <a:pt x="26" y="22"/>
                      <a:pt x="26" y="22"/>
                    </a:cubicBezTo>
                    <a:cubicBezTo>
                      <a:pt x="26" y="78"/>
                      <a:pt x="26" y="78"/>
                      <a:pt x="26" y="78"/>
                    </a:cubicBezTo>
                    <a:cubicBezTo>
                      <a:pt x="42" y="78"/>
                      <a:pt x="42" y="78"/>
                      <a:pt x="42" y="78"/>
                    </a:cubicBezTo>
                    <a:lnTo>
                      <a:pt x="42" y="22"/>
                    </a:lnTo>
                    <a:close/>
                    <a:moveTo>
                      <a:pt x="69" y="22"/>
                    </a:moveTo>
                    <a:cubicBezTo>
                      <a:pt x="53" y="22"/>
                      <a:pt x="53" y="22"/>
                      <a:pt x="53" y="22"/>
                    </a:cubicBezTo>
                    <a:cubicBezTo>
                      <a:pt x="53" y="78"/>
                      <a:pt x="53" y="78"/>
                      <a:pt x="53" y="78"/>
                    </a:cubicBezTo>
                    <a:cubicBezTo>
                      <a:pt x="69" y="78"/>
                      <a:pt x="69" y="78"/>
                      <a:pt x="69" y="78"/>
                    </a:cubicBezTo>
                    <a:lnTo>
                      <a:pt x="69" y="22"/>
                    </a:lnTo>
                    <a:close/>
                    <a:moveTo>
                      <a:pt x="97" y="22"/>
                    </a:moveTo>
                    <a:cubicBezTo>
                      <a:pt x="81" y="22"/>
                      <a:pt x="81" y="22"/>
                      <a:pt x="81" y="22"/>
                    </a:cubicBezTo>
                    <a:cubicBezTo>
                      <a:pt x="81" y="78"/>
                      <a:pt x="81" y="78"/>
                      <a:pt x="81" y="78"/>
                    </a:cubicBezTo>
                    <a:cubicBezTo>
                      <a:pt x="97" y="78"/>
                      <a:pt x="97" y="78"/>
                      <a:pt x="97" y="78"/>
                    </a:cubicBezTo>
                    <a:lnTo>
                      <a:pt x="97" y="22"/>
                    </a:lnTo>
                    <a:close/>
                    <a:moveTo>
                      <a:pt x="163" y="50"/>
                    </a:moveTo>
                    <a:cubicBezTo>
                      <a:pt x="163" y="34"/>
                      <a:pt x="176" y="21"/>
                      <a:pt x="192" y="21"/>
                    </a:cubicBezTo>
                    <a:cubicBezTo>
                      <a:pt x="208" y="21"/>
                      <a:pt x="221" y="34"/>
                      <a:pt x="221" y="50"/>
                    </a:cubicBezTo>
                    <a:cubicBezTo>
                      <a:pt x="221" y="66"/>
                      <a:pt x="208" y="79"/>
                      <a:pt x="192" y="79"/>
                    </a:cubicBezTo>
                    <a:cubicBezTo>
                      <a:pt x="176" y="79"/>
                      <a:pt x="163" y="66"/>
                      <a:pt x="163" y="50"/>
                    </a:cubicBezTo>
                    <a:close/>
                    <a:moveTo>
                      <a:pt x="179" y="50"/>
                    </a:moveTo>
                    <a:cubicBezTo>
                      <a:pt x="179" y="57"/>
                      <a:pt x="185" y="63"/>
                      <a:pt x="192" y="63"/>
                    </a:cubicBezTo>
                    <a:cubicBezTo>
                      <a:pt x="199" y="63"/>
                      <a:pt x="205" y="57"/>
                      <a:pt x="205" y="50"/>
                    </a:cubicBezTo>
                    <a:cubicBezTo>
                      <a:pt x="205" y="43"/>
                      <a:pt x="199" y="37"/>
                      <a:pt x="192" y="37"/>
                    </a:cubicBezTo>
                    <a:cubicBezTo>
                      <a:pt x="185" y="37"/>
                      <a:pt x="179" y="43"/>
                      <a:pt x="179" y="50"/>
                    </a:cubicBezTo>
                    <a:close/>
                    <a:moveTo>
                      <a:pt x="384" y="0"/>
                    </a:moveTo>
                    <a:cubicBezTo>
                      <a:pt x="384" y="100"/>
                      <a:pt x="384" y="100"/>
                      <a:pt x="384" y="10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384" y="0"/>
                    </a:lnTo>
                    <a:close/>
                    <a:moveTo>
                      <a:pt x="368" y="16"/>
                    </a:move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84"/>
                      <a:pt x="16" y="84"/>
                      <a:pt x="16" y="84"/>
                    </a:cubicBezTo>
                    <a:cubicBezTo>
                      <a:pt x="368" y="84"/>
                      <a:pt x="368" y="84"/>
                      <a:pt x="368" y="84"/>
                    </a:cubicBezTo>
                    <a:lnTo>
                      <a:pt x="368" y="16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cxnSp>
            <p:nvCxnSpPr>
              <p:cNvPr id="40" name="Straight Connector 39">
                <a:extLst>
                  <a:ext uri="{FF2B5EF4-FFF2-40B4-BE49-F238E27FC236}">
                    <a16:creationId xmlns:a16="http://schemas.microsoft.com/office/drawing/2014/main" id="{F85EC122-D74E-B344-839A-130E029A505E}"/>
                  </a:ext>
                </a:extLst>
              </p:cNvPr>
              <p:cNvCxnSpPr>
                <a:cxnSpLocks/>
                <a:endCxn id="112" idx="0"/>
              </p:cNvCxnSpPr>
              <p:nvPr/>
            </p:nvCxnSpPr>
            <p:spPr bwMode="gray">
              <a:xfrm>
                <a:off x="4114680" y="3637216"/>
                <a:ext cx="0" cy="364852"/>
              </a:xfrm>
              <a:prstGeom prst="line">
                <a:avLst/>
              </a:prstGeom>
              <a:ln w="254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41" name="Picture 40">
                <a:extLst>
                  <a:ext uri="{FF2B5EF4-FFF2-40B4-BE49-F238E27FC236}">
                    <a16:creationId xmlns:a16="http://schemas.microsoft.com/office/drawing/2014/main" id="{6B226494-0F3C-1344-AA01-7A06ACBF54B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576513" y="3648799"/>
                <a:ext cx="396240" cy="264160"/>
              </a:xfrm>
              <a:prstGeom prst="rect">
                <a:avLst/>
              </a:prstGeom>
            </p:spPr>
          </p:pic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36E2C826-59F6-6445-9D82-1A8E0172B0BD}"/>
                  </a:ext>
                </a:extLst>
              </p:cNvPr>
              <p:cNvSpPr txBox="1"/>
              <p:nvPr/>
            </p:nvSpPr>
            <p:spPr>
              <a:xfrm>
                <a:off x="3293990" y="3661912"/>
                <a:ext cx="252570" cy="184666"/>
              </a:xfrm>
              <a:prstGeom prst="rect">
                <a:avLst/>
              </a:prstGeom>
            </p:spPr>
            <p:txBody>
              <a:bodyPr wrap="none" lIns="0" tIns="0" rIns="0" bIns="0" rtlCol="0" anchor="b">
                <a:spAutoFit/>
              </a:bodyPr>
              <a:lstStyle/>
              <a:p>
                <a:r>
                  <a:rPr lang="en-US" sz="1200" dirty="0">
                    <a:latin typeface="Calibri" panose="020F0502020204030204" pitchFamily="34" charset="0"/>
                  </a:rPr>
                  <a:t>Mgt</a:t>
                </a:r>
                <a:endParaRPr lang="en-US" sz="1400" dirty="0">
                  <a:latin typeface="Calibri" panose="020F0502020204030204" pitchFamily="34" charset="0"/>
                </a:endParaRPr>
              </a:p>
            </p:txBody>
          </p:sp>
          <p:grpSp>
            <p:nvGrpSpPr>
              <p:cNvPr id="48" name="Group 47">
                <a:extLst>
                  <a:ext uri="{FF2B5EF4-FFF2-40B4-BE49-F238E27FC236}">
                    <a16:creationId xmlns:a16="http://schemas.microsoft.com/office/drawing/2014/main" id="{738170B8-D5C2-6645-8CCC-229BE6DC79F8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4101743" y="2008874"/>
                <a:ext cx="548640" cy="548640"/>
                <a:chOff x="7736620" y="7009631"/>
                <a:chExt cx="4501800" cy="4503600"/>
              </a:xfrm>
              <a:solidFill>
                <a:schemeClr val="tx1"/>
              </a:solidFill>
            </p:grpSpPr>
            <p:sp>
              <p:nvSpPr>
                <p:cNvPr id="50" name="Freeform: Shape 1">
                  <a:extLst>
                    <a:ext uri="{FF2B5EF4-FFF2-40B4-BE49-F238E27FC236}">
                      <a16:creationId xmlns:a16="http://schemas.microsoft.com/office/drawing/2014/main" id="{407DCEEE-6121-AE4D-BAF9-9CE1BF6FEEE6}"/>
                    </a:ext>
                  </a:extLst>
                </p:cNvPr>
                <p:cNvSpPr/>
                <p:nvPr/>
              </p:nvSpPr>
              <p:spPr>
                <a:xfrm>
                  <a:off x="7736620" y="7009631"/>
                  <a:ext cx="4501800" cy="4503600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12506" h="12511">
                      <a:moveTo>
                        <a:pt x="6251" y="521"/>
                      </a:moveTo>
                      <a:lnTo>
                        <a:pt x="6399" y="525"/>
                      </a:lnTo>
                      <a:lnTo>
                        <a:pt x="6546" y="530"/>
                      </a:lnTo>
                      <a:lnTo>
                        <a:pt x="6694" y="538"/>
                      </a:lnTo>
                      <a:lnTo>
                        <a:pt x="6838" y="550"/>
                      </a:lnTo>
                      <a:lnTo>
                        <a:pt x="6981" y="566"/>
                      </a:lnTo>
                      <a:lnTo>
                        <a:pt x="7125" y="587"/>
                      </a:lnTo>
                      <a:lnTo>
                        <a:pt x="7265" y="612"/>
                      </a:lnTo>
                      <a:lnTo>
                        <a:pt x="7409" y="640"/>
                      </a:lnTo>
                      <a:lnTo>
                        <a:pt x="7548" y="669"/>
                      </a:lnTo>
                      <a:lnTo>
                        <a:pt x="7684" y="702"/>
                      </a:lnTo>
                      <a:lnTo>
                        <a:pt x="7819" y="739"/>
                      </a:lnTo>
                      <a:lnTo>
                        <a:pt x="7954" y="780"/>
                      </a:lnTo>
                      <a:lnTo>
                        <a:pt x="8090" y="825"/>
                      </a:lnTo>
                      <a:lnTo>
                        <a:pt x="8221" y="870"/>
                      </a:lnTo>
                      <a:lnTo>
                        <a:pt x="8352" y="919"/>
                      </a:lnTo>
                      <a:lnTo>
                        <a:pt x="8484" y="973"/>
                      </a:lnTo>
                      <a:lnTo>
                        <a:pt x="8611" y="1030"/>
                      </a:lnTo>
                      <a:lnTo>
                        <a:pt x="8734" y="1088"/>
                      </a:lnTo>
                      <a:lnTo>
                        <a:pt x="8861" y="1149"/>
                      </a:lnTo>
                      <a:lnTo>
                        <a:pt x="8985" y="1215"/>
                      </a:lnTo>
                      <a:lnTo>
                        <a:pt x="9104" y="1285"/>
                      </a:lnTo>
                      <a:lnTo>
                        <a:pt x="9222" y="1354"/>
                      </a:lnTo>
                      <a:lnTo>
                        <a:pt x="9341" y="1428"/>
                      </a:lnTo>
                      <a:lnTo>
                        <a:pt x="9456" y="1502"/>
                      </a:lnTo>
                      <a:lnTo>
                        <a:pt x="9571" y="1581"/>
                      </a:lnTo>
                      <a:lnTo>
                        <a:pt x="9682" y="1663"/>
                      </a:lnTo>
                      <a:lnTo>
                        <a:pt x="9789" y="1749"/>
                      </a:lnTo>
                      <a:lnTo>
                        <a:pt x="9896" y="1835"/>
                      </a:lnTo>
                      <a:lnTo>
                        <a:pt x="10002" y="1921"/>
                      </a:lnTo>
                      <a:lnTo>
                        <a:pt x="10105" y="2016"/>
                      </a:lnTo>
                      <a:lnTo>
                        <a:pt x="10207" y="2106"/>
                      </a:lnTo>
                      <a:lnTo>
                        <a:pt x="10306" y="2205"/>
                      </a:lnTo>
                      <a:lnTo>
                        <a:pt x="10400" y="2303"/>
                      </a:lnTo>
                      <a:lnTo>
                        <a:pt x="10495" y="2401"/>
                      </a:lnTo>
                      <a:lnTo>
                        <a:pt x="10585" y="2504"/>
                      </a:lnTo>
                      <a:lnTo>
                        <a:pt x="10675" y="2611"/>
                      </a:lnTo>
                      <a:lnTo>
                        <a:pt x="10762" y="2717"/>
                      </a:lnTo>
                      <a:lnTo>
                        <a:pt x="10844" y="2828"/>
                      </a:lnTo>
                      <a:lnTo>
                        <a:pt x="10926" y="2939"/>
                      </a:lnTo>
                      <a:lnTo>
                        <a:pt x="11004" y="3054"/>
                      </a:lnTo>
                      <a:lnTo>
                        <a:pt x="11082" y="3169"/>
                      </a:lnTo>
                      <a:lnTo>
                        <a:pt x="11156" y="3284"/>
                      </a:lnTo>
                      <a:lnTo>
                        <a:pt x="11225" y="3403"/>
                      </a:lnTo>
                      <a:lnTo>
                        <a:pt x="11291" y="3526"/>
                      </a:lnTo>
                      <a:lnTo>
                        <a:pt x="11357" y="3649"/>
                      </a:lnTo>
                      <a:lnTo>
                        <a:pt x="11419" y="3773"/>
                      </a:lnTo>
                      <a:lnTo>
                        <a:pt x="11480" y="3900"/>
                      </a:lnTo>
                      <a:lnTo>
                        <a:pt x="11533" y="4027"/>
                      </a:lnTo>
                      <a:lnTo>
                        <a:pt x="11587" y="4154"/>
                      </a:lnTo>
                      <a:lnTo>
                        <a:pt x="11636" y="4285"/>
                      </a:lnTo>
                      <a:lnTo>
                        <a:pt x="11685" y="4417"/>
                      </a:lnTo>
                      <a:lnTo>
                        <a:pt x="11726" y="4553"/>
                      </a:lnTo>
                      <a:lnTo>
                        <a:pt x="11767" y="4688"/>
                      </a:lnTo>
                      <a:lnTo>
                        <a:pt x="11804" y="4823"/>
                      </a:lnTo>
                      <a:lnTo>
                        <a:pt x="11837" y="4963"/>
                      </a:lnTo>
                      <a:lnTo>
                        <a:pt x="11870" y="5103"/>
                      </a:lnTo>
                      <a:lnTo>
                        <a:pt x="11895" y="5242"/>
                      </a:lnTo>
                      <a:lnTo>
                        <a:pt x="11919" y="5386"/>
                      </a:lnTo>
                      <a:lnTo>
                        <a:pt x="11940" y="5525"/>
                      </a:lnTo>
                      <a:lnTo>
                        <a:pt x="11956" y="5669"/>
                      </a:lnTo>
                      <a:lnTo>
                        <a:pt x="11968" y="5817"/>
                      </a:lnTo>
                      <a:lnTo>
                        <a:pt x="11976" y="5961"/>
                      </a:lnTo>
                      <a:lnTo>
                        <a:pt x="11985" y="6108"/>
                      </a:lnTo>
                      <a:lnTo>
                        <a:pt x="11985" y="6256"/>
                      </a:lnTo>
                      <a:lnTo>
                        <a:pt x="11985" y="6403"/>
                      </a:lnTo>
                      <a:lnTo>
                        <a:pt x="11976" y="6550"/>
                      </a:lnTo>
                      <a:lnTo>
                        <a:pt x="11968" y="6694"/>
                      </a:lnTo>
                      <a:lnTo>
                        <a:pt x="11956" y="6842"/>
                      </a:lnTo>
                      <a:lnTo>
                        <a:pt x="11940" y="6986"/>
                      </a:lnTo>
                      <a:lnTo>
                        <a:pt x="11919" y="7125"/>
                      </a:lnTo>
                      <a:lnTo>
                        <a:pt x="11895" y="7269"/>
                      </a:lnTo>
                      <a:lnTo>
                        <a:pt x="11870" y="7408"/>
                      </a:lnTo>
                      <a:lnTo>
                        <a:pt x="11837" y="7548"/>
                      </a:lnTo>
                      <a:lnTo>
                        <a:pt x="11804" y="7688"/>
                      </a:lnTo>
                      <a:lnTo>
                        <a:pt x="11767" y="7823"/>
                      </a:lnTo>
                      <a:lnTo>
                        <a:pt x="11726" y="7958"/>
                      </a:lnTo>
                      <a:lnTo>
                        <a:pt x="11685" y="8094"/>
                      </a:lnTo>
                      <a:lnTo>
                        <a:pt x="11636" y="8226"/>
                      </a:lnTo>
                      <a:lnTo>
                        <a:pt x="11587" y="8357"/>
                      </a:lnTo>
                      <a:lnTo>
                        <a:pt x="11533" y="8484"/>
                      </a:lnTo>
                      <a:lnTo>
                        <a:pt x="11480" y="8611"/>
                      </a:lnTo>
                      <a:lnTo>
                        <a:pt x="11419" y="8738"/>
                      </a:lnTo>
                      <a:lnTo>
                        <a:pt x="11357" y="8862"/>
                      </a:lnTo>
                      <a:lnTo>
                        <a:pt x="11291" y="8985"/>
                      </a:lnTo>
                      <a:lnTo>
                        <a:pt x="11225" y="9108"/>
                      </a:lnTo>
                      <a:lnTo>
                        <a:pt x="11156" y="9227"/>
                      </a:lnTo>
                      <a:lnTo>
                        <a:pt x="11082" y="9342"/>
                      </a:lnTo>
                      <a:lnTo>
                        <a:pt x="11004" y="9457"/>
                      </a:lnTo>
                      <a:lnTo>
                        <a:pt x="10926" y="9572"/>
                      </a:lnTo>
                      <a:lnTo>
                        <a:pt x="10844" y="9683"/>
                      </a:lnTo>
                      <a:lnTo>
                        <a:pt x="10762" y="9794"/>
                      </a:lnTo>
                      <a:lnTo>
                        <a:pt x="10675" y="9900"/>
                      </a:lnTo>
                      <a:lnTo>
                        <a:pt x="10585" y="10007"/>
                      </a:lnTo>
                      <a:lnTo>
                        <a:pt x="10495" y="10110"/>
                      </a:lnTo>
                      <a:lnTo>
                        <a:pt x="10400" y="10208"/>
                      </a:lnTo>
                      <a:lnTo>
                        <a:pt x="10306" y="10306"/>
                      </a:lnTo>
                      <a:lnTo>
                        <a:pt x="10207" y="10405"/>
                      </a:lnTo>
                      <a:lnTo>
                        <a:pt x="10105" y="10495"/>
                      </a:lnTo>
                      <a:lnTo>
                        <a:pt x="10002" y="10590"/>
                      </a:lnTo>
                      <a:lnTo>
                        <a:pt x="9896" y="10676"/>
                      </a:lnTo>
                      <a:lnTo>
                        <a:pt x="9789" y="10762"/>
                      </a:lnTo>
                      <a:lnTo>
                        <a:pt x="9682" y="10848"/>
                      </a:lnTo>
                      <a:lnTo>
                        <a:pt x="9571" y="10930"/>
                      </a:lnTo>
                      <a:lnTo>
                        <a:pt x="9456" y="11009"/>
                      </a:lnTo>
                      <a:lnTo>
                        <a:pt x="9341" y="11083"/>
                      </a:lnTo>
                      <a:lnTo>
                        <a:pt x="9222" y="11157"/>
                      </a:lnTo>
                      <a:lnTo>
                        <a:pt x="9104" y="11226"/>
                      </a:lnTo>
                      <a:lnTo>
                        <a:pt x="8985" y="11296"/>
                      </a:lnTo>
                      <a:lnTo>
                        <a:pt x="8861" y="11362"/>
                      </a:lnTo>
                      <a:lnTo>
                        <a:pt x="8734" y="11423"/>
                      </a:lnTo>
                      <a:lnTo>
                        <a:pt x="8611" y="11481"/>
                      </a:lnTo>
                      <a:lnTo>
                        <a:pt x="8484" y="11538"/>
                      </a:lnTo>
                      <a:lnTo>
                        <a:pt x="8352" y="11592"/>
                      </a:lnTo>
                      <a:lnTo>
                        <a:pt x="8221" y="11641"/>
                      </a:lnTo>
                      <a:lnTo>
                        <a:pt x="8090" y="11686"/>
                      </a:lnTo>
                      <a:lnTo>
                        <a:pt x="7954" y="11731"/>
                      </a:lnTo>
                      <a:lnTo>
                        <a:pt x="7819" y="11772"/>
                      </a:lnTo>
                      <a:lnTo>
                        <a:pt x="7684" y="11809"/>
                      </a:lnTo>
                      <a:lnTo>
                        <a:pt x="7548" y="11842"/>
                      </a:lnTo>
                      <a:lnTo>
                        <a:pt x="7409" y="11871"/>
                      </a:lnTo>
                      <a:lnTo>
                        <a:pt x="7265" y="11899"/>
                      </a:lnTo>
                      <a:lnTo>
                        <a:pt x="7125" y="11924"/>
                      </a:lnTo>
                      <a:lnTo>
                        <a:pt x="6981" y="11945"/>
                      </a:lnTo>
                      <a:lnTo>
                        <a:pt x="6838" y="11961"/>
                      </a:lnTo>
                      <a:lnTo>
                        <a:pt x="6694" y="11973"/>
                      </a:lnTo>
                      <a:lnTo>
                        <a:pt x="6546" y="11981"/>
                      </a:lnTo>
                      <a:lnTo>
                        <a:pt x="6399" y="11986"/>
                      </a:lnTo>
                      <a:lnTo>
                        <a:pt x="6251" y="11990"/>
                      </a:lnTo>
                      <a:lnTo>
                        <a:pt x="6103" y="11986"/>
                      </a:lnTo>
                      <a:lnTo>
                        <a:pt x="5960" y="11981"/>
                      </a:lnTo>
                      <a:lnTo>
                        <a:pt x="5812" y="11973"/>
                      </a:lnTo>
                      <a:lnTo>
                        <a:pt x="5668" y="11961"/>
                      </a:lnTo>
                      <a:lnTo>
                        <a:pt x="5524" y="11945"/>
                      </a:lnTo>
                      <a:lnTo>
                        <a:pt x="5381" y="11924"/>
                      </a:lnTo>
                      <a:lnTo>
                        <a:pt x="5241" y="11899"/>
                      </a:lnTo>
                      <a:lnTo>
                        <a:pt x="5098" y="11871"/>
                      </a:lnTo>
                      <a:lnTo>
                        <a:pt x="4958" y="11842"/>
                      </a:lnTo>
                      <a:lnTo>
                        <a:pt x="4823" y="11809"/>
                      </a:lnTo>
                      <a:lnTo>
                        <a:pt x="4687" y="11772"/>
                      </a:lnTo>
                      <a:lnTo>
                        <a:pt x="4552" y="11731"/>
                      </a:lnTo>
                      <a:lnTo>
                        <a:pt x="4416" y="11686"/>
                      </a:lnTo>
                      <a:lnTo>
                        <a:pt x="4285" y="11641"/>
                      </a:lnTo>
                      <a:lnTo>
                        <a:pt x="4154" y="11592"/>
                      </a:lnTo>
                      <a:lnTo>
                        <a:pt x="4022" y="11538"/>
                      </a:lnTo>
                      <a:lnTo>
                        <a:pt x="3895" y="11481"/>
                      </a:lnTo>
                      <a:lnTo>
                        <a:pt x="3768" y="11423"/>
                      </a:lnTo>
                      <a:lnTo>
                        <a:pt x="3645" y="11362"/>
                      </a:lnTo>
                      <a:lnTo>
                        <a:pt x="3521" y="11296"/>
                      </a:lnTo>
                      <a:lnTo>
                        <a:pt x="3403" y="11226"/>
                      </a:lnTo>
                      <a:lnTo>
                        <a:pt x="3284" y="11157"/>
                      </a:lnTo>
                      <a:lnTo>
                        <a:pt x="3164" y="11083"/>
                      </a:lnTo>
                      <a:lnTo>
                        <a:pt x="3050" y="11009"/>
                      </a:lnTo>
                      <a:lnTo>
                        <a:pt x="2935" y="10930"/>
                      </a:lnTo>
                      <a:lnTo>
                        <a:pt x="2824" y="10848"/>
                      </a:lnTo>
                      <a:lnTo>
                        <a:pt x="2717" y="10762"/>
                      </a:lnTo>
                      <a:lnTo>
                        <a:pt x="2610" y="10676"/>
                      </a:lnTo>
                      <a:lnTo>
                        <a:pt x="2504" y="10590"/>
                      </a:lnTo>
                      <a:lnTo>
                        <a:pt x="2401" y="10495"/>
                      </a:lnTo>
                      <a:lnTo>
                        <a:pt x="2299" y="10405"/>
                      </a:lnTo>
                      <a:lnTo>
                        <a:pt x="2200" y="10306"/>
                      </a:lnTo>
                      <a:lnTo>
                        <a:pt x="2105" y="10208"/>
                      </a:lnTo>
                      <a:lnTo>
                        <a:pt x="2011" y="10110"/>
                      </a:lnTo>
                      <a:lnTo>
                        <a:pt x="1921" y="10007"/>
                      </a:lnTo>
                      <a:lnTo>
                        <a:pt x="1830" y="9900"/>
                      </a:lnTo>
                      <a:lnTo>
                        <a:pt x="1744" y="9794"/>
                      </a:lnTo>
                      <a:lnTo>
                        <a:pt x="1662" y="9683"/>
                      </a:lnTo>
                      <a:lnTo>
                        <a:pt x="1580" y="9572"/>
                      </a:lnTo>
                      <a:lnTo>
                        <a:pt x="1502" y="9457"/>
                      </a:lnTo>
                      <a:lnTo>
                        <a:pt x="1424" y="9342"/>
                      </a:lnTo>
                      <a:lnTo>
                        <a:pt x="1350" y="9227"/>
                      </a:lnTo>
                      <a:lnTo>
                        <a:pt x="1280" y="9108"/>
                      </a:lnTo>
                      <a:lnTo>
                        <a:pt x="1215" y="8985"/>
                      </a:lnTo>
                      <a:lnTo>
                        <a:pt x="1149" y="8862"/>
                      </a:lnTo>
                      <a:lnTo>
                        <a:pt x="1088" y="8738"/>
                      </a:lnTo>
                      <a:lnTo>
                        <a:pt x="1026" y="8611"/>
                      </a:lnTo>
                      <a:lnTo>
                        <a:pt x="973" y="8484"/>
                      </a:lnTo>
                      <a:lnTo>
                        <a:pt x="919" y="8357"/>
                      </a:lnTo>
                      <a:lnTo>
                        <a:pt x="870" y="8226"/>
                      </a:lnTo>
                      <a:lnTo>
                        <a:pt x="821" y="8094"/>
                      </a:lnTo>
                      <a:lnTo>
                        <a:pt x="780" y="7958"/>
                      </a:lnTo>
                      <a:lnTo>
                        <a:pt x="739" y="7823"/>
                      </a:lnTo>
                      <a:lnTo>
                        <a:pt x="702" y="7688"/>
                      </a:lnTo>
                      <a:lnTo>
                        <a:pt x="669" y="7548"/>
                      </a:lnTo>
                      <a:lnTo>
                        <a:pt x="636" y="7408"/>
                      </a:lnTo>
                      <a:lnTo>
                        <a:pt x="612" y="7269"/>
                      </a:lnTo>
                      <a:lnTo>
                        <a:pt x="587" y="7125"/>
                      </a:lnTo>
                      <a:lnTo>
                        <a:pt x="567" y="6986"/>
                      </a:lnTo>
                      <a:lnTo>
                        <a:pt x="550" y="6842"/>
                      </a:lnTo>
                      <a:lnTo>
                        <a:pt x="538" y="6694"/>
                      </a:lnTo>
                      <a:lnTo>
                        <a:pt x="529" y="6550"/>
                      </a:lnTo>
                      <a:lnTo>
                        <a:pt x="521" y="6403"/>
                      </a:lnTo>
                      <a:lnTo>
                        <a:pt x="521" y="6256"/>
                      </a:lnTo>
                      <a:lnTo>
                        <a:pt x="521" y="6108"/>
                      </a:lnTo>
                      <a:lnTo>
                        <a:pt x="529" y="5961"/>
                      </a:lnTo>
                      <a:lnTo>
                        <a:pt x="538" y="5817"/>
                      </a:lnTo>
                      <a:lnTo>
                        <a:pt x="550" y="5669"/>
                      </a:lnTo>
                      <a:lnTo>
                        <a:pt x="567" y="5525"/>
                      </a:lnTo>
                      <a:lnTo>
                        <a:pt x="587" y="5386"/>
                      </a:lnTo>
                      <a:lnTo>
                        <a:pt x="612" y="5242"/>
                      </a:lnTo>
                      <a:lnTo>
                        <a:pt x="636" y="5103"/>
                      </a:lnTo>
                      <a:lnTo>
                        <a:pt x="669" y="4963"/>
                      </a:lnTo>
                      <a:lnTo>
                        <a:pt x="702" y="4823"/>
                      </a:lnTo>
                      <a:lnTo>
                        <a:pt x="739" y="4688"/>
                      </a:lnTo>
                      <a:lnTo>
                        <a:pt x="780" y="4553"/>
                      </a:lnTo>
                      <a:lnTo>
                        <a:pt x="821" y="4417"/>
                      </a:lnTo>
                      <a:lnTo>
                        <a:pt x="870" y="4285"/>
                      </a:lnTo>
                      <a:lnTo>
                        <a:pt x="919" y="4154"/>
                      </a:lnTo>
                      <a:lnTo>
                        <a:pt x="973" y="4027"/>
                      </a:lnTo>
                      <a:lnTo>
                        <a:pt x="1026" y="3900"/>
                      </a:lnTo>
                      <a:lnTo>
                        <a:pt x="1088" y="3773"/>
                      </a:lnTo>
                      <a:lnTo>
                        <a:pt x="1149" y="3649"/>
                      </a:lnTo>
                      <a:lnTo>
                        <a:pt x="1215" y="3526"/>
                      </a:lnTo>
                      <a:lnTo>
                        <a:pt x="1280" y="3403"/>
                      </a:lnTo>
                      <a:lnTo>
                        <a:pt x="1350" y="3284"/>
                      </a:lnTo>
                      <a:lnTo>
                        <a:pt x="1424" y="3169"/>
                      </a:lnTo>
                      <a:lnTo>
                        <a:pt x="1502" y="3054"/>
                      </a:lnTo>
                      <a:lnTo>
                        <a:pt x="1580" y="2939"/>
                      </a:lnTo>
                      <a:lnTo>
                        <a:pt x="1662" y="2828"/>
                      </a:lnTo>
                      <a:lnTo>
                        <a:pt x="1744" y="2717"/>
                      </a:lnTo>
                      <a:lnTo>
                        <a:pt x="1830" y="2611"/>
                      </a:lnTo>
                      <a:lnTo>
                        <a:pt x="1921" y="2504"/>
                      </a:lnTo>
                      <a:lnTo>
                        <a:pt x="2011" y="2401"/>
                      </a:lnTo>
                      <a:lnTo>
                        <a:pt x="2105" y="2303"/>
                      </a:lnTo>
                      <a:lnTo>
                        <a:pt x="2200" y="2205"/>
                      </a:lnTo>
                      <a:lnTo>
                        <a:pt x="2299" y="2106"/>
                      </a:lnTo>
                      <a:lnTo>
                        <a:pt x="2401" y="2016"/>
                      </a:lnTo>
                      <a:lnTo>
                        <a:pt x="2504" y="1921"/>
                      </a:lnTo>
                      <a:lnTo>
                        <a:pt x="2610" y="1835"/>
                      </a:lnTo>
                      <a:lnTo>
                        <a:pt x="2717" y="1749"/>
                      </a:lnTo>
                      <a:lnTo>
                        <a:pt x="2824" y="1663"/>
                      </a:lnTo>
                      <a:lnTo>
                        <a:pt x="2935" y="1581"/>
                      </a:lnTo>
                      <a:lnTo>
                        <a:pt x="3050" y="1502"/>
                      </a:lnTo>
                      <a:lnTo>
                        <a:pt x="3164" y="1428"/>
                      </a:lnTo>
                      <a:lnTo>
                        <a:pt x="3284" y="1354"/>
                      </a:lnTo>
                      <a:lnTo>
                        <a:pt x="3403" y="1285"/>
                      </a:lnTo>
                      <a:lnTo>
                        <a:pt x="3521" y="1215"/>
                      </a:lnTo>
                      <a:lnTo>
                        <a:pt x="3645" y="1149"/>
                      </a:lnTo>
                      <a:lnTo>
                        <a:pt x="3768" y="1088"/>
                      </a:lnTo>
                      <a:lnTo>
                        <a:pt x="3895" y="1030"/>
                      </a:lnTo>
                      <a:lnTo>
                        <a:pt x="4022" y="973"/>
                      </a:lnTo>
                      <a:lnTo>
                        <a:pt x="4154" y="919"/>
                      </a:lnTo>
                      <a:lnTo>
                        <a:pt x="4285" y="870"/>
                      </a:lnTo>
                      <a:lnTo>
                        <a:pt x="4416" y="825"/>
                      </a:lnTo>
                      <a:lnTo>
                        <a:pt x="4552" y="780"/>
                      </a:lnTo>
                      <a:lnTo>
                        <a:pt x="4687" y="739"/>
                      </a:lnTo>
                      <a:lnTo>
                        <a:pt x="4823" y="702"/>
                      </a:lnTo>
                      <a:lnTo>
                        <a:pt x="4958" y="669"/>
                      </a:lnTo>
                      <a:lnTo>
                        <a:pt x="5098" y="640"/>
                      </a:lnTo>
                      <a:lnTo>
                        <a:pt x="5241" y="612"/>
                      </a:lnTo>
                      <a:lnTo>
                        <a:pt x="5381" y="587"/>
                      </a:lnTo>
                      <a:lnTo>
                        <a:pt x="5524" y="566"/>
                      </a:lnTo>
                      <a:lnTo>
                        <a:pt x="5668" y="550"/>
                      </a:lnTo>
                      <a:lnTo>
                        <a:pt x="5812" y="538"/>
                      </a:lnTo>
                      <a:lnTo>
                        <a:pt x="5960" y="530"/>
                      </a:lnTo>
                      <a:lnTo>
                        <a:pt x="6103" y="525"/>
                      </a:lnTo>
                      <a:close/>
                      <a:moveTo>
                        <a:pt x="6251" y="0"/>
                      </a:moveTo>
                      <a:lnTo>
                        <a:pt x="6091" y="4"/>
                      </a:lnTo>
                      <a:lnTo>
                        <a:pt x="5931" y="8"/>
                      </a:lnTo>
                      <a:lnTo>
                        <a:pt x="5771" y="20"/>
                      </a:lnTo>
                      <a:lnTo>
                        <a:pt x="5615" y="33"/>
                      </a:lnTo>
                      <a:lnTo>
                        <a:pt x="5455" y="54"/>
                      </a:lnTo>
                      <a:lnTo>
                        <a:pt x="5299" y="74"/>
                      </a:lnTo>
                      <a:lnTo>
                        <a:pt x="5147" y="99"/>
                      </a:lnTo>
                      <a:lnTo>
                        <a:pt x="4991" y="127"/>
                      </a:lnTo>
                      <a:lnTo>
                        <a:pt x="4839" y="160"/>
                      </a:lnTo>
                      <a:lnTo>
                        <a:pt x="4691" y="197"/>
                      </a:lnTo>
                      <a:lnTo>
                        <a:pt x="4539" y="238"/>
                      </a:lnTo>
                      <a:lnTo>
                        <a:pt x="4391" y="283"/>
                      </a:lnTo>
                      <a:lnTo>
                        <a:pt x="4248" y="329"/>
                      </a:lnTo>
                      <a:lnTo>
                        <a:pt x="4104" y="382"/>
                      </a:lnTo>
                      <a:lnTo>
                        <a:pt x="3961" y="435"/>
                      </a:lnTo>
                      <a:lnTo>
                        <a:pt x="3817" y="493"/>
                      </a:lnTo>
                      <a:lnTo>
                        <a:pt x="3678" y="554"/>
                      </a:lnTo>
                      <a:lnTo>
                        <a:pt x="3542" y="620"/>
                      </a:lnTo>
                      <a:lnTo>
                        <a:pt x="3406" y="685"/>
                      </a:lnTo>
                      <a:lnTo>
                        <a:pt x="3271" y="755"/>
                      </a:lnTo>
                      <a:lnTo>
                        <a:pt x="3140" y="829"/>
                      </a:lnTo>
                      <a:lnTo>
                        <a:pt x="3009" y="907"/>
                      </a:lnTo>
                      <a:lnTo>
                        <a:pt x="2881" y="985"/>
                      </a:lnTo>
                      <a:lnTo>
                        <a:pt x="2758" y="1067"/>
                      </a:lnTo>
                      <a:lnTo>
                        <a:pt x="2631" y="1153"/>
                      </a:lnTo>
                      <a:lnTo>
                        <a:pt x="2512" y="1244"/>
                      </a:lnTo>
                      <a:lnTo>
                        <a:pt x="2393" y="1334"/>
                      </a:lnTo>
                      <a:lnTo>
                        <a:pt x="2274" y="1428"/>
                      </a:lnTo>
                      <a:lnTo>
                        <a:pt x="2159" y="1527"/>
                      </a:lnTo>
                      <a:lnTo>
                        <a:pt x="2048" y="1626"/>
                      </a:lnTo>
                      <a:lnTo>
                        <a:pt x="1937" y="1728"/>
                      </a:lnTo>
                      <a:lnTo>
                        <a:pt x="1830" y="1835"/>
                      </a:lnTo>
                      <a:lnTo>
                        <a:pt x="1724" y="1942"/>
                      </a:lnTo>
                      <a:lnTo>
                        <a:pt x="1625" y="2048"/>
                      </a:lnTo>
                      <a:lnTo>
                        <a:pt x="1523" y="2163"/>
                      </a:lnTo>
                      <a:lnTo>
                        <a:pt x="1428" y="2278"/>
                      </a:lnTo>
                      <a:lnTo>
                        <a:pt x="1334" y="2393"/>
                      </a:lnTo>
                      <a:lnTo>
                        <a:pt x="1239" y="2512"/>
                      </a:lnTo>
                      <a:lnTo>
                        <a:pt x="1153" y="2635"/>
                      </a:lnTo>
                      <a:lnTo>
                        <a:pt x="1067" y="2759"/>
                      </a:lnTo>
                      <a:lnTo>
                        <a:pt x="985" y="2886"/>
                      </a:lnTo>
                      <a:lnTo>
                        <a:pt x="903" y="3013"/>
                      </a:lnTo>
                      <a:lnTo>
                        <a:pt x="829" y="3145"/>
                      </a:lnTo>
                      <a:lnTo>
                        <a:pt x="755" y="3276"/>
                      </a:lnTo>
                      <a:lnTo>
                        <a:pt x="681" y="3407"/>
                      </a:lnTo>
                      <a:lnTo>
                        <a:pt x="615" y="3543"/>
                      </a:lnTo>
                      <a:lnTo>
                        <a:pt x="550" y="3682"/>
                      </a:lnTo>
                      <a:lnTo>
                        <a:pt x="488" y="3822"/>
                      </a:lnTo>
                      <a:lnTo>
                        <a:pt x="431" y="3961"/>
                      </a:lnTo>
                      <a:lnTo>
                        <a:pt x="378" y="4105"/>
                      </a:lnTo>
                      <a:lnTo>
                        <a:pt x="328" y="4249"/>
                      </a:lnTo>
                      <a:lnTo>
                        <a:pt x="279" y="4397"/>
                      </a:lnTo>
                      <a:lnTo>
                        <a:pt x="238" y="4544"/>
                      </a:lnTo>
                      <a:lnTo>
                        <a:pt x="197" y="4692"/>
                      </a:lnTo>
                      <a:lnTo>
                        <a:pt x="160" y="4844"/>
                      </a:lnTo>
                      <a:lnTo>
                        <a:pt x="127" y="4996"/>
                      </a:lnTo>
                      <a:lnTo>
                        <a:pt x="99" y="5148"/>
                      </a:lnTo>
                      <a:lnTo>
                        <a:pt x="70" y="5304"/>
                      </a:lnTo>
                      <a:lnTo>
                        <a:pt x="49" y="5459"/>
                      </a:lnTo>
                      <a:lnTo>
                        <a:pt x="33" y="5616"/>
                      </a:lnTo>
                      <a:lnTo>
                        <a:pt x="17" y="5776"/>
                      </a:lnTo>
                      <a:lnTo>
                        <a:pt x="8" y="5936"/>
                      </a:lnTo>
                      <a:lnTo>
                        <a:pt x="0" y="6096"/>
                      </a:lnTo>
                      <a:lnTo>
                        <a:pt x="0" y="6256"/>
                      </a:lnTo>
                      <a:lnTo>
                        <a:pt x="0" y="6415"/>
                      </a:lnTo>
                      <a:lnTo>
                        <a:pt x="8" y="6575"/>
                      </a:lnTo>
                      <a:lnTo>
                        <a:pt x="17" y="6735"/>
                      </a:lnTo>
                      <a:lnTo>
                        <a:pt x="33" y="6895"/>
                      </a:lnTo>
                      <a:lnTo>
                        <a:pt x="49" y="7052"/>
                      </a:lnTo>
                      <a:lnTo>
                        <a:pt x="70" y="7207"/>
                      </a:lnTo>
                      <a:lnTo>
                        <a:pt x="99" y="7363"/>
                      </a:lnTo>
                      <a:lnTo>
                        <a:pt x="127" y="7515"/>
                      </a:lnTo>
                      <a:lnTo>
                        <a:pt x="160" y="7667"/>
                      </a:lnTo>
                      <a:lnTo>
                        <a:pt x="197" y="7819"/>
                      </a:lnTo>
                      <a:lnTo>
                        <a:pt x="238" y="7967"/>
                      </a:lnTo>
                      <a:lnTo>
                        <a:pt x="279" y="8114"/>
                      </a:lnTo>
                      <a:lnTo>
                        <a:pt x="328" y="8262"/>
                      </a:lnTo>
                      <a:lnTo>
                        <a:pt x="378" y="8406"/>
                      </a:lnTo>
                      <a:lnTo>
                        <a:pt x="431" y="8550"/>
                      </a:lnTo>
                      <a:lnTo>
                        <a:pt x="488" y="8689"/>
                      </a:lnTo>
                      <a:lnTo>
                        <a:pt x="550" y="8829"/>
                      </a:lnTo>
                      <a:lnTo>
                        <a:pt x="615" y="8968"/>
                      </a:lnTo>
                      <a:lnTo>
                        <a:pt x="681" y="9104"/>
                      </a:lnTo>
                      <a:lnTo>
                        <a:pt x="755" y="9235"/>
                      </a:lnTo>
                      <a:lnTo>
                        <a:pt x="829" y="9366"/>
                      </a:lnTo>
                      <a:lnTo>
                        <a:pt x="903" y="9498"/>
                      </a:lnTo>
                      <a:lnTo>
                        <a:pt x="985" y="9625"/>
                      </a:lnTo>
                      <a:lnTo>
                        <a:pt x="1067" y="9752"/>
                      </a:lnTo>
                      <a:lnTo>
                        <a:pt x="1153" y="9876"/>
                      </a:lnTo>
                      <a:lnTo>
                        <a:pt x="1239" y="9999"/>
                      </a:lnTo>
                      <a:lnTo>
                        <a:pt x="1334" y="10118"/>
                      </a:lnTo>
                      <a:lnTo>
                        <a:pt x="1428" y="10233"/>
                      </a:lnTo>
                      <a:lnTo>
                        <a:pt x="1523" y="10348"/>
                      </a:lnTo>
                      <a:lnTo>
                        <a:pt x="1625" y="10463"/>
                      </a:lnTo>
                      <a:lnTo>
                        <a:pt x="1724" y="10569"/>
                      </a:lnTo>
                      <a:lnTo>
                        <a:pt x="1830" y="10676"/>
                      </a:lnTo>
                      <a:lnTo>
                        <a:pt x="1937" y="10783"/>
                      </a:lnTo>
                      <a:lnTo>
                        <a:pt x="2048" y="10885"/>
                      </a:lnTo>
                      <a:lnTo>
                        <a:pt x="2159" y="10984"/>
                      </a:lnTo>
                      <a:lnTo>
                        <a:pt x="2274" y="11083"/>
                      </a:lnTo>
                      <a:lnTo>
                        <a:pt x="2393" y="11177"/>
                      </a:lnTo>
                      <a:lnTo>
                        <a:pt x="2512" y="11267"/>
                      </a:lnTo>
                      <a:lnTo>
                        <a:pt x="2631" y="11358"/>
                      </a:lnTo>
                      <a:lnTo>
                        <a:pt x="2758" y="11444"/>
                      </a:lnTo>
                      <a:lnTo>
                        <a:pt x="2881" y="11526"/>
                      </a:lnTo>
                      <a:lnTo>
                        <a:pt x="3009" y="11604"/>
                      </a:lnTo>
                      <a:lnTo>
                        <a:pt x="3140" y="11682"/>
                      </a:lnTo>
                      <a:lnTo>
                        <a:pt x="3271" y="11756"/>
                      </a:lnTo>
                      <a:lnTo>
                        <a:pt x="3406" y="11826"/>
                      </a:lnTo>
                      <a:lnTo>
                        <a:pt x="3542" y="11891"/>
                      </a:lnTo>
                      <a:lnTo>
                        <a:pt x="3678" y="11957"/>
                      </a:lnTo>
                      <a:lnTo>
                        <a:pt x="3817" y="12018"/>
                      </a:lnTo>
                      <a:lnTo>
                        <a:pt x="3961" y="12076"/>
                      </a:lnTo>
                      <a:lnTo>
                        <a:pt x="4104" y="12129"/>
                      </a:lnTo>
                      <a:lnTo>
                        <a:pt x="4248" y="12182"/>
                      </a:lnTo>
                      <a:lnTo>
                        <a:pt x="4391" y="12228"/>
                      </a:lnTo>
                      <a:lnTo>
                        <a:pt x="4539" y="12273"/>
                      </a:lnTo>
                      <a:lnTo>
                        <a:pt x="4691" y="12314"/>
                      </a:lnTo>
                      <a:lnTo>
                        <a:pt x="4839" y="12351"/>
                      </a:lnTo>
                      <a:lnTo>
                        <a:pt x="4991" y="12384"/>
                      </a:lnTo>
                      <a:lnTo>
                        <a:pt x="5147" y="12412"/>
                      </a:lnTo>
                      <a:lnTo>
                        <a:pt x="5299" y="12437"/>
                      </a:lnTo>
                      <a:lnTo>
                        <a:pt x="5455" y="12457"/>
                      </a:lnTo>
                      <a:lnTo>
                        <a:pt x="5615" y="12478"/>
                      </a:lnTo>
                      <a:lnTo>
                        <a:pt x="5771" y="12491"/>
                      </a:lnTo>
                      <a:lnTo>
                        <a:pt x="5931" y="12503"/>
                      </a:lnTo>
                      <a:lnTo>
                        <a:pt x="6091" y="12507"/>
                      </a:lnTo>
                      <a:lnTo>
                        <a:pt x="6251" y="12511"/>
                      </a:lnTo>
                      <a:lnTo>
                        <a:pt x="6415" y="12507"/>
                      </a:lnTo>
                      <a:lnTo>
                        <a:pt x="6575" y="12503"/>
                      </a:lnTo>
                      <a:lnTo>
                        <a:pt x="6735" y="12491"/>
                      </a:lnTo>
                      <a:lnTo>
                        <a:pt x="6891" y="12478"/>
                      </a:lnTo>
                      <a:lnTo>
                        <a:pt x="7051" y="12457"/>
                      </a:lnTo>
                      <a:lnTo>
                        <a:pt x="7207" y="12437"/>
                      </a:lnTo>
                      <a:lnTo>
                        <a:pt x="7359" y="12412"/>
                      </a:lnTo>
                      <a:lnTo>
                        <a:pt x="7515" y="12384"/>
                      </a:lnTo>
                      <a:lnTo>
                        <a:pt x="7667" y="12351"/>
                      </a:lnTo>
                      <a:lnTo>
                        <a:pt x="7815" y="12314"/>
                      </a:lnTo>
                      <a:lnTo>
                        <a:pt x="7966" y="12273"/>
                      </a:lnTo>
                      <a:lnTo>
                        <a:pt x="8114" y="12228"/>
                      </a:lnTo>
                      <a:lnTo>
                        <a:pt x="8258" y="12182"/>
                      </a:lnTo>
                      <a:lnTo>
                        <a:pt x="8402" y="12129"/>
                      </a:lnTo>
                      <a:lnTo>
                        <a:pt x="8545" y="12076"/>
                      </a:lnTo>
                      <a:lnTo>
                        <a:pt x="8689" y="12018"/>
                      </a:lnTo>
                      <a:lnTo>
                        <a:pt x="8829" y="11957"/>
                      </a:lnTo>
                      <a:lnTo>
                        <a:pt x="8964" y="11891"/>
                      </a:lnTo>
                      <a:lnTo>
                        <a:pt x="9099" y="11826"/>
                      </a:lnTo>
                      <a:lnTo>
                        <a:pt x="9235" y="11756"/>
                      </a:lnTo>
                      <a:lnTo>
                        <a:pt x="9366" y="11682"/>
                      </a:lnTo>
                      <a:lnTo>
                        <a:pt x="9497" y="11604"/>
                      </a:lnTo>
                      <a:lnTo>
                        <a:pt x="9625" y="11526"/>
                      </a:lnTo>
                      <a:lnTo>
                        <a:pt x="9748" y="11444"/>
                      </a:lnTo>
                      <a:lnTo>
                        <a:pt x="9875" y="11358"/>
                      </a:lnTo>
                      <a:lnTo>
                        <a:pt x="9994" y="11267"/>
                      </a:lnTo>
                      <a:lnTo>
                        <a:pt x="10113" y="11177"/>
                      </a:lnTo>
                      <a:lnTo>
                        <a:pt x="10232" y="11083"/>
                      </a:lnTo>
                      <a:lnTo>
                        <a:pt x="10347" y="10984"/>
                      </a:lnTo>
                      <a:lnTo>
                        <a:pt x="10458" y="10885"/>
                      </a:lnTo>
                      <a:lnTo>
                        <a:pt x="10569" y="10783"/>
                      </a:lnTo>
                      <a:lnTo>
                        <a:pt x="10675" y="10676"/>
                      </a:lnTo>
                      <a:lnTo>
                        <a:pt x="10778" y="10569"/>
                      </a:lnTo>
                      <a:lnTo>
                        <a:pt x="10881" y="10463"/>
                      </a:lnTo>
                      <a:lnTo>
                        <a:pt x="10984" y="10348"/>
                      </a:lnTo>
                      <a:lnTo>
                        <a:pt x="11077" y="10233"/>
                      </a:lnTo>
                      <a:lnTo>
                        <a:pt x="11172" y="10118"/>
                      </a:lnTo>
                      <a:lnTo>
                        <a:pt x="11262" y="9999"/>
                      </a:lnTo>
                      <a:lnTo>
                        <a:pt x="11352" y="9876"/>
                      </a:lnTo>
                      <a:lnTo>
                        <a:pt x="11439" y="9752"/>
                      </a:lnTo>
                      <a:lnTo>
                        <a:pt x="11521" y="9625"/>
                      </a:lnTo>
                      <a:lnTo>
                        <a:pt x="11603" y="9498"/>
                      </a:lnTo>
                      <a:lnTo>
                        <a:pt x="11677" y="9366"/>
                      </a:lnTo>
                      <a:lnTo>
                        <a:pt x="11751" y="9235"/>
                      </a:lnTo>
                      <a:lnTo>
                        <a:pt x="11825" y="9104"/>
                      </a:lnTo>
                      <a:lnTo>
                        <a:pt x="11890" y="8968"/>
                      </a:lnTo>
                      <a:lnTo>
                        <a:pt x="11956" y="8829"/>
                      </a:lnTo>
                      <a:lnTo>
                        <a:pt x="12014" y="8689"/>
                      </a:lnTo>
                      <a:lnTo>
                        <a:pt x="12075" y="8550"/>
                      </a:lnTo>
                      <a:lnTo>
                        <a:pt x="12128" y="8406"/>
                      </a:lnTo>
                      <a:lnTo>
                        <a:pt x="12177" y="8262"/>
                      </a:lnTo>
                      <a:lnTo>
                        <a:pt x="12227" y="8114"/>
                      </a:lnTo>
                      <a:lnTo>
                        <a:pt x="12268" y="7967"/>
                      </a:lnTo>
                      <a:lnTo>
                        <a:pt x="12309" y="7819"/>
                      </a:lnTo>
                      <a:lnTo>
                        <a:pt x="12346" y="7667"/>
                      </a:lnTo>
                      <a:lnTo>
                        <a:pt x="12379" y="7515"/>
                      </a:lnTo>
                      <a:lnTo>
                        <a:pt x="12407" y="7363"/>
                      </a:lnTo>
                      <a:lnTo>
                        <a:pt x="12436" y="7207"/>
                      </a:lnTo>
                      <a:lnTo>
                        <a:pt x="12457" y="7052"/>
                      </a:lnTo>
                      <a:lnTo>
                        <a:pt x="12473" y="6895"/>
                      </a:lnTo>
                      <a:lnTo>
                        <a:pt x="12490" y="6735"/>
                      </a:lnTo>
                      <a:lnTo>
                        <a:pt x="12498" y="6575"/>
                      </a:lnTo>
                      <a:lnTo>
                        <a:pt x="12506" y="6415"/>
                      </a:lnTo>
                      <a:lnTo>
                        <a:pt x="12506" y="6256"/>
                      </a:lnTo>
                      <a:lnTo>
                        <a:pt x="12506" y="6096"/>
                      </a:lnTo>
                      <a:lnTo>
                        <a:pt x="12498" y="5936"/>
                      </a:lnTo>
                      <a:lnTo>
                        <a:pt x="12490" y="5776"/>
                      </a:lnTo>
                      <a:lnTo>
                        <a:pt x="12473" y="5616"/>
                      </a:lnTo>
                      <a:lnTo>
                        <a:pt x="12457" y="5459"/>
                      </a:lnTo>
                      <a:lnTo>
                        <a:pt x="12436" y="5304"/>
                      </a:lnTo>
                      <a:lnTo>
                        <a:pt x="12407" y="5148"/>
                      </a:lnTo>
                      <a:lnTo>
                        <a:pt x="12379" y="4996"/>
                      </a:lnTo>
                      <a:lnTo>
                        <a:pt x="12346" y="4844"/>
                      </a:lnTo>
                      <a:lnTo>
                        <a:pt x="12309" y="4692"/>
                      </a:lnTo>
                      <a:lnTo>
                        <a:pt x="12268" y="4544"/>
                      </a:lnTo>
                      <a:lnTo>
                        <a:pt x="12227" y="4397"/>
                      </a:lnTo>
                      <a:lnTo>
                        <a:pt x="12177" y="4249"/>
                      </a:lnTo>
                      <a:lnTo>
                        <a:pt x="12128" y="4105"/>
                      </a:lnTo>
                      <a:lnTo>
                        <a:pt x="12075" y="3961"/>
                      </a:lnTo>
                      <a:lnTo>
                        <a:pt x="12014" y="3822"/>
                      </a:lnTo>
                      <a:lnTo>
                        <a:pt x="11956" y="3682"/>
                      </a:lnTo>
                      <a:lnTo>
                        <a:pt x="11890" y="3543"/>
                      </a:lnTo>
                      <a:lnTo>
                        <a:pt x="11825" y="3407"/>
                      </a:lnTo>
                      <a:lnTo>
                        <a:pt x="11751" y="3276"/>
                      </a:lnTo>
                      <a:lnTo>
                        <a:pt x="11677" y="3145"/>
                      </a:lnTo>
                      <a:lnTo>
                        <a:pt x="11603" y="3013"/>
                      </a:lnTo>
                      <a:lnTo>
                        <a:pt x="11521" y="2886"/>
                      </a:lnTo>
                      <a:lnTo>
                        <a:pt x="11439" y="2759"/>
                      </a:lnTo>
                      <a:lnTo>
                        <a:pt x="11352" y="2635"/>
                      </a:lnTo>
                      <a:lnTo>
                        <a:pt x="11262" y="2512"/>
                      </a:lnTo>
                      <a:lnTo>
                        <a:pt x="11172" y="2393"/>
                      </a:lnTo>
                      <a:lnTo>
                        <a:pt x="11077" y="2278"/>
                      </a:lnTo>
                      <a:lnTo>
                        <a:pt x="10984" y="2163"/>
                      </a:lnTo>
                      <a:lnTo>
                        <a:pt x="10881" y="2048"/>
                      </a:lnTo>
                      <a:lnTo>
                        <a:pt x="10778" y="1942"/>
                      </a:lnTo>
                      <a:lnTo>
                        <a:pt x="10675" y="1835"/>
                      </a:lnTo>
                      <a:lnTo>
                        <a:pt x="10569" y="1728"/>
                      </a:lnTo>
                      <a:lnTo>
                        <a:pt x="10458" y="1626"/>
                      </a:lnTo>
                      <a:lnTo>
                        <a:pt x="10347" y="1527"/>
                      </a:lnTo>
                      <a:lnTo>
                        <a:pt x="10232" y="1428"/>
                      </a:lnTo>
                      <a:lnTo>
                        <a:pt x="10113" y="1334"/>
                      </a:lnTo>
                      <a:lnTo>
                        <a:pt x="9994" y="1244"/>
                      </a:lnTo>
                      <a:lnTo>
                        <a:pt x="9875" y="1153"/>
                      </a:lnTo>
                      <a:lnTo>
                        <a:pt x="9748" y="1067"/>
                      </a:lnTo>
                      <a:lnTo>
                        <a:pt x="9625" y="985"/>
                      </a:lnTo>
                      <a:lnTo>
                        <a:pt x="9497" y="907"/>
                      </a:lnTo>
                      <a:lnTo>
                        <a:pt x="9366" y="829"/>
                      </a:lnTo>
                      <a:lnTo>
                        <a:pt x="9235" y="755"/>
                      </a:lnTo>
                      <a:lnTo>
                        <a:pt x="9099" y="685"/>
                      </a:lnTo>
                      <a:lnTo>
                        <a:pt x="8964" y="620"/>
                      </a:lnTo>
                      <a:lnTo>
                        <a:pt x="8829" y="554"/>
                      </a:lnTo>
                      <a:lnTo>
                        <a:pt x="8689" y="493"/>
                      </a:lnTo>
                      <a:lnTo>
                        <a:pt x="8545" y="435"/>
                      </a:lnTo>
                      <a:lnTo>
                        <a:pt x="8402" y="382"/>
                      </a:lnTo>
                      <a:lnTo>
                        <a:pt x="8258" y="329"/>
                      </a:lnTo>
                      <a:lnTo>
                        <a:pt x="8114" y="283"/>
                      </a:lnTo>
                      <a:lnTo>
                        <a:pt x="7966" y="238"/>
                      </a:lnTo>
                      <a:lnTo>
                        <a:pt x="7815" y="197"/>
                      </a:lnTo>
                      <a:lnTo>
                        <a:pt x="7667" y="160"/>
                      </a:lnTo>
                      <a:lnTo>
                        <a:pt x="7515" y="127"/>
                      </a:lnTo>
                      <a:lnTo>
                        <a:pt x="7359" y="99"/>
                      </a:lnTo>
                      <a:lnTo>
                        <a:pt x="7207" y="74"/>
                      </a:lnTo>
                      <a:lnTo>
                        <a:pt x="7051" y="54"/>
                      </a:lnTo>
                      <a:lnTo>
                        <a:pt x="6891" y="33"/>
                      </a:lnTo>
                      <a:lnTo>
                        <a:pt x="6735" y="20"/>
                      </a:lnTo>
                      <a:lnTo>
                        <a:pt x="6575" y="8"/>
                      </a:lnTo>
                      <a:lnTo>
                        <a:pt x="6415" y="4"/>
                      </a:ln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none" lIns="90000" tIns="45000" rIns="90000" bIns="45000" anchor="ctr" anchorCtr="1" compatLnSpc="0"/>
                <a:lstStyle/>
                <a:p>
                  <a:pPr marL="0" marR="0" lvl="0" indent="0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</a:pPr>
                  <a:endParaRPr lang="en-US" sz="1800" b="0" i="0" u="none" strike="noStrike" kern="1200">
                    <a:ln>
                      <a:noFill/>
                    </a:ln>
                    <a:latin typeface="Arial" pitchFamily="18"/>
                    <a:ea typeface="Arial" pitchFamily="2"/>
                    <a:cs typeface="Arial" pitchFamily="2"/>
                  </a:endParaRPr>
                </a:p>
              </p:txBody>
            </p:sp>
            <p:sp>
              <p:nvSpPr>
                <p:cNvPr id="51" name="Freeform: Shape 2">
                  <a:extLst>
                    <a:ext uri="{FF2B5EF4-FFF2-40B4-BE49-F238E27FC236}">
                      <a16:creationId xmlns:a16="http://schemas.microsoft.com/office/drawing/2014/main" id="{CF7BF526-A192-7B40-8483-C7CD43FBB2E1}"/>
                    </a:ext>
                  </a:extLst>
                </p:cNvPr>
                <p:cNvSpPr/>
                <p:nvPr/>
              </p:nvSpPr>
              <p:spPr>
                <a:xfrm>
                  <a:off x="9530500" y="7531272"/>
                  <a:ext cx="914039" cy="1338480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2540" h="3719">
                      <a:moveTo>
                        <a:pt x="1268" y="0"/>
                      </a:moveTo>
                      <a:lnTo>
                        <a:pt x="0" y="1273"/>
                      </a:lnTo>
                      <a:lnTo>
                        <a:pt x="693" y="1273"/>
                      </a:lnTo>
                      <a:lnTo>
                        <a:pt x="693" y="3719"/>
                      </a:lnTo>
                      <a:lnTo>
                        <a:pt x="1847" y="3719"/>
                      </a:lnTo>
                      <a:lnTo>
                        <a:pt x="1847" y="1273"/>
                      </a:lnTo>
                      <a:lnTo>
                        <a:pt x="2540" y="1273"/>
                      </a:ln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none" lIns="90000" tIns="45000" rIns="90000" bIns="45000" anchor="ctr" anchorCtr="1" compatLnSpc="0"/>
                <a:lstStyle/>
                <a:p>
                  <a:pPr marL="0" marR="0" lvl="0" indent="0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</a:pPr>
                  <a:endParaRPr lang="en-US" sz="1800" b="0" i="0" u="none" strike="noStrike" kern="1200">
                    <a:ln>
                      <a:noFill/>
                    </a:ln>
                    <a:latin typeface="Arial" pitchFamily="18"/>
                    <a:ea typeface="Arial" pitchFamily="2"/>
                    <a:cs typeface="Arial" pitchFamily="2"/>
                  </a:endParaRPr>
                </a:p>
              </p:txBody>
            </p:sp>
            <p:sp>
              <p:nvSpPr>
                <p:cNvPr id="52" name="Freeform: Shape 3">
                  <a:extLst>
                    <a:ext uri="{FF2B5EF4-FFF2-40B4-BE49-F238E27FC236}">
                      <a16:creationId xmlns:a16="http://schemas.microsoft.com/office/drawing/2014/main" id="{77246B39-88A6-5546-B13A-AC4010F4D608}"/>
                    </a:ext>
                  </a:extLst>
                </p:cNvPr>
                <p:cNvSpPr/>
                <p:nvPr/>
              </p:nvSpPr>
              <p:spPr>
                <a:xfrm>
                  <a:off x="9530500" y="9653112"/>
                  <a:ext cx="914039" cy="1338480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2540" h="3719">
                      <a:moveTo>
                        <a:pt x="1268" y="3719"/>
                      </a:moveTo>
                      <a:lnTo>
                        <a:pt x="2540" y="2446"/>
                      </a:lnTo>
                      <a:lnTo>
                        <a:pt x="1847" y="2446"/>
                      </a:lnTo>
                      <a:lnTo>
                        <a:pt x="1847" y="0"/>
                      </a:lnTo>
                      <a:lnTo>
                        <a:pt x="693" y="0"/>
                      </a:lnTo>
                      <a:lnTo>
                        <a:pt x="693" y="2446"/>
                      </a:lnTo>
                      <a:lnTo>
                        <a:pt x="0" y="2446"/>
                      </a:ln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none" lIns="90000" tIns="45000" rIns="90000" bIns="45000" anchor="ctr" anchorCtr="1" compatLnSpc="0"/>
                <a:lstStyle/>
                <a:p>
                  <a:pPr marL="0" marR="0" lvl="0" indent="0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</a:pPr>
                  <a:endParaRPr lang="en-US" sz="1800" b="0" i="0" u="none" strike="noStrike" kern="1200">
                    <a:ln>
                      <a:noFill/>
                    </a:ln>
                    <a:latin typeface="Arial" pitchFamily="18"/>
                    <a:ea typeface="Arial" pitchFamily="2"/>
                    <a:cs typeface="Arial" pitchFamily="2"/>
                  </a:endParaRPr>
                </a:p>
              </p:txBody>
            </p:sp>
            <p:sp>
              <p:nvSpPr>
                <p:cNvPr id="53" name="Freeform: Shape 4">
                  <a:extLst>
                    <a:ext uri="{FF2B5EF4-FFF2-40B4-BE49-F238E27FC236}">
                      <a16:creationId xmlns:a16="http://schemas.microsoft.com/office/drawing/2014/main" id="{E69E2262-8A1D-F84D-88EA-7D303B84DF70}"/>
                    </a:ext>
                  </a:extLst>
                </p:cNvPr>
                <p:cNvSpPr/>
                <p:nvPr/>
              </p:nvSpPr>
              <p:spPr>
                <a:xfrm>
                  <a:off x="10380099" y="8805312"/>
                  <a:ext cx="1336680" cy="912599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3714" h="2536">
                      <a:moveTo>
                        <a:pt x="0" y="1268"/>
                      </a:moveTo>
                      <a:lnTo>
                        <a:pt x="1268" y="2536"/>
                      </a:lnTo>
                      <a:lnTo>
                        <a:pt x="1268" y="1847"/>
                      </a:lnTo>
                      <a:lnTo>
                        <a:pt x="3714" y="1847"/>
                      </a:lnTo>
                      <a:lnTo>
                        <a:pt x="3714" y="689"/>
                      </a:lnTo>
                      <a:lnTo>
                        <a:pt x="1268" y="689"/>
                      </a:lnTo>
                      <a:lnTo>
                        <a:pt x="1268" y="0"/>
                      </a:ln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none" lIns="90000" tIns="45000" rIns="90000" bIns="45000" anchor="ctr" anchorCtr="1" compatLnSpc="0"/>
                <a:lstStyle/>
                <a:p>
                  <a:pPr marL="0" marR="0" lvl="0" indent="0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</a:pPr>
                  <a:endParaRPr lang="en-US" sz="1800" b="0" i="0" u="none" strike="noStrike" kern="1200">
                    <a:ln>
                      <a:noFill/>
                    </a:ln>
                    <a:latin typeface="Arial" pitchFamily="18"/>
                    <a:ea typeface="Arial" pitchFamily="2"/>
                    <a:cs typeface="Arial" pitchFamily="2"/>
                  </a:endParaRPr>
                </a:p>
              </p:txBody>
            </p:sp>
            <p:sp>
              <p:nvSpPr>
                <p:cNvPr id="54" name="Freeform: Shape 5">
                  <a:extLst>
                    <a:ext uri="{FF2B5EF4-FFF2-40B4-BE49-F238E27FC236}">
                      <a16:creationId xmlns:a16="http://schemas.microsoft.com/office/drawing/2014/main" id="{71ABF7F9-2652-D341-BEB4-04D27954D2E9}"/>
                    </a:ext>
                  </a:extLst>
                </p:cNvPr>
                <p:cNvSpPr/>
                <p:nvPr/>
              </p:nvSpPr>
              <p:spPr>
                <a:xfrm>
                  <a:off x="8256820" y="8805312"/>
                  <a:ext cx="1338120" cy="912599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3718" h="2536">
                      <a:moveTo>
                        <a:pt x="3718" y="1268"/>
                      </a:moveTo>
                      <a:lnTo>
                        <a:pt x="2450" y="0"/>
                      </a:lnTo>
                      <a:lnTo>
                        <a:pt x="2450" y="689"/>
                      </a:lnTo>
                      <a:lnTo>
                        <a:pt x="0" y="689"/>
                      </a:lnTo>
                      <a:lnTo>
                        <a:pt x="0" y="1847"/>
                      </a:lnTo>
                      <a:lnTo>
                        <a:pt x="2450" y="1847"/>
                      </a:lnTo>
                      <a:lnTo>
                        <a:pt x="2450" y="2536"/>
                      </a:ln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none" lIns="90000" tIns="45000" rIns="90000" bIns="45000" anchor="ctr" anchorCtr="1" compatLnSpc="0"/>
                <a:lstStyle/>
                <a:p>
                  <a:pPr marL="0" marR="0" lvl="0" indent="0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</a:pPr>
                  <a:endParaRPr lang="en-US" sz="1800" b="0" i="0" u="none" strike="noStrike" kern="1200">
                    <a:ln>
                      <a:noFill/>
                    </a:ln>
                    <a:latin typeface="Arial" pitchFamily="18"/>
                    <a:ea typeface="Arial" pitchFamily="2"/>
                    <a:cs typeface="Arial" pitchFamily="2"/>
                  </a:endParaRPr>
                </a:p>
              </p:txBody>
            </p:sp>
          </p:grpSp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4AD38D9E-2002-6247-8423-53155292B538}"/>
                  </a:ext>
                </a:extLst>
              </p:cNvPr>
              <p:cNvSpPr txBox="1"/>
              <p:nvPr/>
            </p:nvSpPr>
            <p:spPr>
              <a:xfrm>
                <a:off x="3074240" y="2182291"/>
                <a:ext cx="951415" cy="184666"/>
              </a:xfrm>
              <a:prstGeom prst="rect">
                <a:avLst/>
              </a:prstGeom>
            </p:spPr>
            <p:txBody>
              <a:bodyPr wrap="none" lIns="0" tIns="0" rIns="0" bIns="0" rtlCol="0">
                <a:spAutoFit/>
              </a:bodyPr>
              <a:lstStyle/>
              <a:p>
                <a:pPr algn="r">
                  <a:spcAft>
                    <a:spcPts val="600"/>
                  </a:spcAft>
                </a:pPr>
                <a:r>
                  <a:rPr lang="en-US" sz="1200" dirty="0">
                    <a:latin typeface="Calibri" panose="020F0502020204030204" pitchFamily="34" charset="0"/>
                  </a:rPr>
                  <a:t>Physical Router</a:t>
                </a:r>
              </a:p>
            </p:txBody>
          </p:sp>
          <p:grpSp>
            <p:nvGrpSpPr>
              <p:cNvPr id="111" name="Group 110">
                <a:extLst>
                  <a:ext uri="{FF2B5EF4-FFF2-40B4-BE49-F238E27FC236}">
                    <a16:creationId xmlns:a16="http://schemas.microsoft.com/office/drawing/2014/main" id="{C4A0EB28-1FEB-7347-B17C-BBC678E471C7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3948998" y="4002068"/>
                <a:ext cx="346840" cy="346840"/>
                <a:chOff x="7736620" y="7009631"/>
                <a:chExt cx="4501800" cy="4503600"/>
              </a:xfrm>
              <a:solidFill>
                <a:schemeClr val="tx1"/>
              </a:solidFill>
            </p:grpSpPr>
            <p:sp>
              <p:nvSpPr>
                <p:cNvPr id="112" name="Freeform: Shape 1">
                  <a:extLst>
                    <a:ext uri="{FF2B5EF4-FFF2-40B4-BE49-F238E27FC236}">
                      <a16:creationId xmlns:a16="http://schemas.microsoft.com/office/drawing/2014/main" id="{6B30B572-E6C5-E444-A7C7-B96557A50E9F}"/>
                    </a:ext>
                  </a:extLst>
                </p:cNvPr>
                <p:cNvSpPr/>
                <p:nvPr/>
              </p:nvSpPr>
              <p:spPr>
                <a:xfrm>
                  <a:off x="7736620" y="7009631"/>
                  <a:ext cx="4501800" cy="4503600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12506" h="12511">
                      <a:moveTo>
                        <a:pt x="6251" y="521"/>
                      </a:moveTo>
                      <a:lnTo>
                        <a:pt x="6399" y="525"/>
                      </a:lnTo>
                      <a:lnTo>
                        <a:pt x="6546" y="530"/>
                      </a:lnTo>
                      <a:lnTo>
                        <a:pt x="6694" y="538"/>
                      </a:lnTo>
                      <a:lnTo>
                        <a:pt x="6838" y="550"/>
                      </a:lnTo>
                      <a:lnTo>
                        <a:pt x="6981" y="566"/>
                      </a:lnTo>
                      <a:lnTo>
                        <a:pt x="7125" y="587"/>
                      </a:lnTo>
                      <a:lnTo>
                        <a:pt x="7265" y="612"/>
                      </a:lnTo>
                      <a:lnTo>
                        <a:pt x="7409" y="640"/>
                      </a:lnTo>
                      <a:lnTo>
                        <a:pt x="7548" y="669"/>
                      </a:lnTo>
                      <a:lnTo>
                        <a:pt x="7684" y="702"/>
                      </a:lnTo>
                      <a:lnTo>
                        <a:pt x="7819" y="739"/>
                      </a:lnTo>
                      <a:lnTo>
                        <a:pt x="7954" y="780"/>
                      </a:lnTo>
                      <a:lnTo>
                        <a:pt x="8090" y="825"/>
                      </a:lnTo>
                      <a:lnTo>
                        <a:pt x="8221" y="870"/>
                      </a:lnTo>
                      <a:lnTo>
                        <a:pt x="8352" y="919"/>
                      </a:lnTo>
                      <a:lnTo>
                        <a:pt x="8484" y="973"/>
                      </a:lnTo>
                      <a:lnTo>
                        <a:pt x="8611" y="1030"/>
                      </a:lnTo>
                      <a:lnTo>
                        <a:pt x="8734" y="1088"/>
                      </a:lnTo>
                      <a:lnTo>
                        <a:pt x="8861" y="1149"/>
                      </a:lnTo>
                      <a:lnTo>
                        <a:pt x="8985" y="1215"/>
                      </a:lnTo>
                      <a:lnTo>
                        <a:pt x="9104" y="1285"/>
                      </a:lnTo>
                      <a:lnTo>
                        <a:pt x="9222" y="1354"/>
                      </a:lnTo>
                      <a:lnTo>
                        <a:pt x="9341" y="1428"/>
                      </a:lnTo>
                      <a:lnTo>
                        <a:pt x="9456" y="1502"/>
                      </a:lnTo>
                      <a:lnTo>
                        <a:pt x="9571" y="1581"/>
                      </a:lnTo>
                      <a:lnTo>
                        <a:pt x="9682" y="1663"/>
                      </a:lnTo>
                      <a:lnTo>
                        <a:pt x="9789" y="1749"/>
                      </a:lnTo>
                      <a:lnTo>
                        <a:pt x="9896" y="1835"/>
                      </a:lnTo>
                      <a:lnTo>
                        <a:pt x="10002" y="1921"/>
                      </a:lnTo>
                      <a:lnTo>
                        <a:pt x="10105" y="2016"/>
                      </a:lnTo>
                      <a:lnTo>
                        <a:pt x="10207" y="2106"/>
                      </a:lnTo>
                      <a:lnTo>
                        <a:pt x="10306" y="2205"/>
                      </a:lnTo>
                      <a:lnTo>
                        <a:pt x="10400" y="2303"/>
                      </a:lnTo>
                      <a:lnTo>
                        <a:pt x="10495" y="2401"/>
                      </a:lnTo>
                      <a:lnTo>
                        <a:pt x="10585" y="2504"/>
                      </a:lnTo>
                      <a:lnTo>
                        <a:pt x="10675" y="2611"/>
                      </a:lnTo>
                      <a:lnTo>
                        <a:pt x="10762" y="2717"/>
                      </a:lnTo>
                      <a:lnTo>
                        <a:pt x="10844" y="2828"/>
                      </a:lnTo>
                      <a:lnTo>
                        <a:pt x="10926" y="2939"/>
                      </a:lnTo>
                      <a:lnTo>
                        <a:pt x="11004" y="3054"/>
                      </a:lnTo>
                      <a:lnTo>
                        <a:pt x="11082" y="3169"/>
                      </a:lnTo>
                      <a:lnTo>
                        <a:pt x="11156" y="3284"/>
                      </a:lnTo>
                      <a:lnTo>
                        <a:pt x="11225" y="3403"/>
                      </a:lnTo>
                      <a:lnTo>
                        <a:pt x="11291" y="3526"/>
                      </a:lnTo>
                      <a:lnTo>
                        <a:pt x="11357" y="3649"/>
                      </a:lnTo>
                      <a:lnTo>
                        <a:pt x="11419" y="3773"/>
                      </a:lnTo>
                      <a:lnTo>
                        <a:pt x="11480" y="3900"/>
                      </a:lnTo>
                      <a:lnTo>
                        <a:pt x="11533" y="4027"/>
                      </a:lnTo>
                      <a:lnTo>
                        <a:pt x="11587" y="4154"/>
                      </a:lnTo>
                      <a:lnTo>
                        <a:pt x="11636" y="4285"/>
                      </a:lnTo>
                      <a:lnTo>
                        <a:pt x="11685" y="4417"/>
                      </a:lnTo>
                      <a:lnTo>
                        <a:pt x="11726" y="4553"/>
                      </a:lnTo>
                      <a:lnTo>
                        <a:pt x="11767" y="4688"/>
                      </a:lnTo>
                      <a:lnTo>
                        <a:pt x="11804" y="4823"/>
                      </a:lnTo>
                      <a:lnTo>
                        <a:pt x="11837" y="4963"/>
                      </a:lnTo>
                      <a:lnTo>
                        <a:pt x="11870" y="5103"/>
                      </a:lnTo>
                      <a:lnTo>
                        <a:pt x="11895" y="5242"/>
                      </a:lnTo>
                      <a:lnTo>
                        <a:pt x="11919" y="5386"/>
                      </a:lnTo>
                      <a:lnTo>
                        <a:pt x="11940" y="5525"/>
                      </a:lnTo>
                      <a:lnTo>
                        <a:pt x="11956" y="5669"/>
                      </a:lnTo>
                      <a:lnTo>
                        <a:pt x="11968" y="5817"/>
                      </a:lnTo>
                      <a:lnTo>
                        <a:pt x="11976" y="5961"/>
                      </a:lnTo>
                      <a:lnTo>
                        <a:pt x="11985" y="6108"/>
                      </a:lnTo>
                      <a:lnTo>
                        <a:pt x="11985" y="6256"/>
                      </a:lnTo>
                      <a:lnTo>
                        <a:pt x="11985" y="6403"/>
                      </a:lnTo>
                      <a:lnTo>
                        <a:pt x="11976" y="6550"/>
                      </a:lnTo>
                      <a:lnTo>
                        <a:pt x="11968" y="6694"/>
                      </a:lnTo>
                      <a:lnTo>
                        <a:pt x="11956" y="6842"/>
                      </a:lnTo>
                      <a:lnTo>
                        <a:pt x="11940" y="6986"/>
                      </a:lnTo>
                      <a:lnTo>
                        <a:pt x="11919" y="7125"/>
                      </a:lnTo>
                      <a:lnTo>
                        <a:pt x="11895" y="7269"/>
                      </a:lnTo>
                      <a:lnTo>
                        <a:pt x="11870" y="7408"/>
                      </a:lnTo>
                      <a:lnTo>
                        <a:pt x="11837" y="7548"/>
                      </a:lnTo>
                      <a:lnTo>
                        <a:pt x="11804" y="7688"/>
                      </a:lnTo>
                      <a:lnTo>
                        <a:pt x="11767" y="7823"/>
                      </a:lnTo>
                      <a:lnTo>
                        <a:pt x="11726" y="7958"/>
                      </a:lnTo>
                      <a:lnTo>
                        <a:pt x="11685" y="8094"/>
                      </a:lnTo>
                      <a:lnTo>
                        <a:pt x="11636" y="8226"/>
                      </a:lnTo>
                      <a:lnTo>
                        <a:pt x="11587" y="8357"/>
                      </a:lnTo>
                      <a:lnTo>
                        <a:pt x="11533" y="8484"/>
                      </a:lnTo>
                      <a:lnTo>
                        <a:pt x="11480" y="8611"/>
                      </a:lnTo>
                      <a:lnTo>
                        <a:pt x="11419" y="8738"/>
                      </a:lnTo>
                      <a:lnTo>
                        <a:pt x="11357" y="8862"/>
                      </a:lnTo>
                      <a:lnTo>
                        <a:pt x="11291" y="8985"/>
                      </a:lnTo>
                      <a:lnTo>
                        <a:pt x="11225" y="9108"/>
                      </a:lnTo>
                      <a:lnTo>
                        <a:pt x="11156" y="9227"/>
                      </a:lnTo>
                      <a:lnTo>
                        <a:pt x="11082" y="9342"/>
                      </a:lnTo>
                      <a:lnTo>
                        <a:pt x="11004" y="9457"/>
                      </a:lnTo>
                      <a:lnTo>
                        <a:pt x="10926" y="9572"/>
                      </a:lnTo>
                      <a:lnTo>
                        <a:pt x="10844" y="9683"/>
                      </a:lnTo>
                      <a:lnTo>
                        <a:pt x="10762" y="9794"/>
                      </a:lnTo>
                      <a:lnTo>
                        <a:pt x="10675" y="9900"/>
                      </a:lnTo>
                      <a:lnTo>
                        <a:pt x="10585" y="10007"/>
                      </a:lnTo>
                      <a:lnTo>
                        <a:pt x="10495" y="10110"/>
                      </a:lnTo>
                      <a:lnTo>
                        <a:pt x="10400" y="10208"/>
                      </a:lnTo>
                      <a:lnTo>
                        <a:pt x="10306" y="10306"/>
                      </a:lnTo>
                      <a:lnTo>
                        <a:pt x="10207" y="10405"/>
                      </a:lnTo>
                      <a:lnTo>
                        <a:pt x="10105" y="10495"/>
                      </a:lnTo>
                      <a:lnTo>
                        <a:pt x="10002" y="10590"/>
                      </a:lnTo>
                      <a:lnTo>
                        <a:pt x="9896" y="10676"/>
                      </a:lnTo>
                      <a:lnTo>
                        <a:pt x="9789" y="10762"/>
                      </a:lnTo>
                      <a:lnTo>
                        <a:pt x="9682" y="10848"/>
                      </a:lnTo>
                      <a:lnTo>
                        <a:pt x="9571" y="10930"/>
                      </a:lnTo>
                      <a:lnTo>
                        <a:pt x="9456" y="11009"/>
                      </a:lnTo>
                      <a:lnTo>
                        <a:pt x="9341" y="11083"/>
                      </a:lnTo>
                      <a:lnTo>
                        <a:pt x="9222" y="11157"/>
                      </a:lnTo>
                      <a:lnTo>
                        <a:pt x="9104" y="11226"/>
                      </a:lnTo>
                      <a:lnTo>
                        <a:pt x="8985" y="11296"/>
                      </a:lnTo>
                      <a:lnTo>
                        <a:pt x="8861" y="11362"/>
                      </a:lnTo>
                      <a:lnTo>
                        <a:pt x="8734" y="11423"/>
                      </a:lnTo>
                      <a:lnTo>
                        <a:pt x="8611" y="11481"/>
                      </a:lnTo>
                      <a:lnTo>
                        <a:pt x="8484" y="11538"/>
                      </a:lnTo>
                      <a:lnTo>
                        <a:pt x="8352" y="11592"/>
                      </a:lnTo>
                      <a:lnTo>
                        <a:pt x="8221" y="11641"/>
                      </a:lnTo>
                      <a:lnTo>
                        <a:pt x="8090" y="11686"/>
                      </a:lnTo>
                      <a:lnTo>
                        <a:pt x="7954" y="11731"/>
                      </a:lnTo>
                      <a:lnTo>
                        <a:pt x="7819" y="11772"/>
                      </a:lnTo>
                      <a:lnTo>
                        <a:pt x="7684" y="11809"/>
                      </a:lnTo>
                      <a:lnTo>
                        <a:pt x="7548" y="11842"/>
                      </a:lnTo>
                      <a:lnTo>
                        <a:pt x="7409" y="11871"/>
                      </a:lnTo>
                      <a:lnTo>
                        <a:pt x="7265" y="11899"/>
                      </a:lnTo>
                      <a:lnTo>
                        <a:pt x="7125" y="11924"/>
                      </a:lnTo>
                      <a:lnTo>
                        <a:pt x="6981" y="11945"/>
                      </a:lnTo>
                      <a:lnTo>
                        <a:pt x="6838" y="11961"/>
                      </a:lnTo>
                      <a:lnTo>
                        <a:pt x="6694" y="11973"/>
                      </a:lnTo>
                      <a:lnTo>
                        <a:pt x="6546" y="11981"/>
                      </a:lnTo>
                      <a:lnTo>
                        <a:pt x="6399" y="11986"/>
                      </a:lnTo>
                      <a:lnTo>
                        <a:pt x="6251" y="11990"/>
                      </a:lnTo>
                      <a:lnTo>
                        <a:pt x="6103" y="11986"/>
                      </a:lnTo>
                      <a:lnTo>
                        <a:pt x="5960" y="11981"/>
                      </a:lnTo>
                      <a:lnTo>
                        <a:pt x="5812" y="11973"/>
                      </a:lnTo>
                      <a:lnTo>
                        <a:pt x="5668" y="11961"/>
                      </a:lnTo>
                      <a:lnTo>
                        <a:pt x="5524" y="11945"/>
                      </a:lnTo>
                      <a:lnTo>
                        <a:pt x="5381" y="11924"/>
                      </a:lnTo>
                      <a:lnTo>
                        <a:pt x="5241" y="11899"/>
                      </a:lnTo>
                      <a:lnTo>
                        <a:pt x="5098" y="11871"/>
                      </a:lnTo>
                      <a:lnTo>
                        <a:pt x="4958" y="11842"/>
                      </a:lnTo>
                      <a:lnTo>
                        <a:pt x="4823" y="11809"/>
                      </a:lnTo>
                      <a:lnTo>
                        <a:pt x="4687" y="11772"/>
                      </a:lnTo>
                      <a:lnTo>
                        <a:pt x="4552" y="11731"/>
                      </a:lnTo>
                      <a:lnTo>
                        <a:pt x="4416" y="11686"/>
                      </a:lnTo>
                      <a:lnTo>
                        <a:pt x="4285" y="11641"/>
                      </a:lnTo>
                      <a:lnTo>
                        <a:pt x="4154" y="11592"/>
                      </a:lnTo>
                      <a:lnTo>
                        <a:pt x="4022" y="11538"/>
                      </a:lnTo>
                      <a:lnTo>
                        <a:pt x="3895" y="11481"/>
                      </a:lnTo>
                      <a:lnTo>
                        <a:pt x="3768" y="11423"/>
                      </a:lnTo>
                      <a:lnTo>
                        <a:pt x="3645" y="11362"/>
                      </a:lnTo>
                      <a:lnTo>
                        <a:pt x="3521" y="11296"/>
                      </a:lnTo>
                      <a:lnTo>
                        <a:pt x="3403" y="11226"/>
                      </a:lnTo>
                      <a:lnTo>
                        <a:pt x="3284" y="11157"/>
                      </a:lnTo>
                      <a:lnTo>
                        <a:pt x="3164" y="11083"/>
                      </a:lnTo>
                      <a:lnTo>
                        <a:pt x="3050" y="11009"/>
                      </a:lnTo>
                      <a:lnTo>
                        <a:pt x="2935" y="10930"/>
                      </a:lnTo>
                      <a:lnTo>
                        <a:pt x="2824" y="10848"/>
                      </a:lnTo>
                      <a:lnTo>
                        <a:pt x="2717" y="10762"/>
                      </a:lnTo>
                      <a:lnTo>
                        <a:pt x="2610" y="10676"/>
                      </a:lnTo>
                      <a:lnTo>
                        <a:pt x="2504" y="10590"/>
                      </a:lnTo>
                      <a:lnTo>
                        <a:pt x="2401" y="10495"/>
                      </a:lnTo>
                      <a:lnTo>
                        <a:pt x="2299" y="10405"/>
                      </a:lnTo>
                      <a:lnTo>
                        <a:pt x="2200" y="10306"/>
                      </a:lnTo>
                      <a:lnTo>
                        <a:pt x="2105" y="10208"/>
                      </a:lnTo>
                      <a:lnTo>
                        <a:pt x="2011" y="10110"/>
                      </a:lnTo>
                      <a:lnTo>
                        <a:pt x="1921" y="10007"/>
                      </a:lnTo>
                      <a:lnTo>
                        <a:pt x="1830" y="9900"/>
                      </a:lnTo>
                      <a:lnTo>
                        <a:pt x="1744" y="9794"/>
                      </a:lnTo>
                      <a:lnTo>
                        <a:pt x="1662" y="9683"/>
                      </a:lnTo>
                      <a:lnTo>
                        <a:pt x="1580" y="9572"/>
                      </a:lnTo>
                      <a:lnTo>
                        <a:pt x="1502" y="9457"/>
                      </a:lnTo>
                      <a:lnTo>
                        <a:pt x="1424" y="9342"/>
                      </a:lnTo>
                      <a:lnTo>
                        <a:pt x="1350" y="9227"/>
                      </a:lnTo>
                      <a:lnTo>
                        <a:pt x="1280" y="9108"/>
                      </a:lnTo>
                      <a:lnTo>
                        <a:pt x="1215" y="8985"/>
                      </a:lnTo>
                      <a:lnTo>
                        <a:pt x="1149" y="8862"/>
                      </a:lnTo>
                      <a:lnTo>
                        <a:pt x="1088" y="8738"/>
                      </a:lnTo>
                      <a:lnTo>
                        <a:pt x="1026" y="8611"/>
                      </a:lnTo>
                      <a:lnTo>
                        <a:pt x="973" y="8484"/>
                      </a:lnTo>
                      <a:lnTo>
                        <a:pt x="919" y="8357"/>
                      </a:lnTo>
                      <a:lnTo>
                        <a:pt x="870" y="8226"/>
                      </a:lnTo>
                      <a:lnTo>
                        <a:pt x="821" y="8094"/>
                      </a:lnTo>
                      <a:lnTo>
                        <a:pt x="780" y="7958"/>
                      </a:lnTo>
                      <a:lnTo>
                        <a:pt x="739" y="7823"/>
                      </a:lnTo>
                      <a:lnTo>
                        <a:pt x="702" y="7688"/>
                      </a:lnTo>
                      <a:lnTo>
                        <a:pt x="669" y="7548"/>
                      </a:lnTo>
                      <a:lnTo>
                        <a:pt x="636" y="7408"/>
                      </a:lnTo>
                      <a:lnTo>
                        <a:pt x="612" y="7269"/>
                      </a:lnTo>
                      <a:lnTo>
                        <a:pt x="587" y="7125"/>
                      </a:lnTo>
                      <a:lnTo>
                        <a:pt x="567" y="6986"/>
                      </a:lnTo>
                      <a:lnTo>
                        <a:pt x="550" y="6842"/>
                      </a:lnTo>
                      <a:lnTo>
                        <a:pt x="538" y="6694"/>
                      </a:lnTo>
                      <a:lnTo>
                        <a:pt x="529" y="6550"/>
                      </a:lnTo>
                      <a:lnTo>
                        <a:pt x="521" y="6403"/>
                      </a:lnTo>
                      <a:lnTo>
                        <a:pt x="521" y="6256"/>
                      </a:lnTo>
                      <a:lnTo>
                        <a:pt x="521" y="6108"/>
                      </a:lnTo>
                      <a:lnTo>
                        <a:pt x="529" y="5961"/>
                      </a:lnTo>
                      <a:lnTo>
                        <a:pt x="538" y="5817"/>
                      </a:lnTo>
                      <a:lnTo>
                        <a:pt x="550" y="5669"/>
                      </a:lnTo>
                      <a:lnTo>
                        <a:pt x="567" y="5525"/>
                      </a:lnTo>
                      <a:lnTo>
                        <a:pt x="587" y="5386"/>
                      </a:lnTo>
                      <a:lnTo>
                        <a:pt x="612" y="5242"/>
                      </a:lnTo>
                      <a:lnTo>
                        <a:pt x="636" y="5103"/>
                      </a:lnTo>
                      <a:lnTo>
                        <a:pt x="669" y="4963"/>
                      </a:lnTo>
                      <a:lnTo>
                        <a:pt x="702" y="4823"/>
                      </a:lnTo>
                      <a:lnTo>
                        <a:pt x="739" y="4688"/>
                      </a:lnTo>
                      <a:lnTo>
                        <a:pt x="780" y="4553"/>
                      </a:lnTo>
                      <a:lnTo>
                        <a:pt x="821" y="4417"/>
                      </a:lnTo>
                      <a:lnTo>
                        <a:pt x="870" y="4285"/>
                      </a:lnTo>
                      <a:lnTo>
                        <a:pt x="919" y="4154"/>
                      </a:lnTo>
                      <a:lnTo>
                        <a:pt x="973" y="4027"/>
                      </a:lnTo>
                      <a:lnTo>
                        <a:pt x="1026" y="3900"/>
                      </a:lnTo>
                      <a:lnTo>
                        <a:pt x="1088" y="3773"/>
                      </a:lnTo>
                      <a:lnTo>
                        <a:pt x="1149" y="3649"/>
                      </a:lnTo>
                      <a:lnTo>
                        <a:pt x="1215" y="3526"/>
                      </a:lnTo>
                      <a:lnTo>
                        <a:pt x="1280" y="3403"/>
                      </a:lnTo>
                      <a:lnTo>
                        <a:pt x="1350" y="3284"/>
                      </a:lnTo>
                      <a:lnTo>
                        <a:pt x="1424" y="3169"/>
                      </a:lnTo>
                      <a:lnTo>
                        <a:pt x="1502" y="3054"/>
                      </a:lnTo>
                      <a:lnTo>
                        <a:pt x="1580" y="2939"/>
                      </a:lnTo>
                      <a:lnTo>
                        <a:pt x="1662" y="2828"/>
                      </a:lnTo>
                      <a:lnTo>
                        <a:pt x="1744" y="2717"/>
                      </a:lnTo>
                      <a:lnTo>
                        <a:pt x="1830" y="2611"/>
                      </a:lnTo>
                      <a:lnTo>
                        <a:pt x="1921" y="2504"/>
                      </a:lnTo>
                      <a:lnTo>
                        <a:pt x="2011" y="2401"/>
                      </a:lnTo>
                      <a:lnTo>
                        <a:pt x="2105" y="2303"/>
                      </a:lnTo>
                      <a:lnTo>
                        <a:pt x="2200" y="2205"/>
                      </a:lnTo>
                      <a:lnTo>
                        <a:pt x="2299" y="2106"/>
                      </a:lnTo>
                      <a:lnTo>
                        <a:pt x="2401" y="2016"/>
                      </a:lnTo>
                      <a:lnTo>
                        <a:pt x="2504" y="1921"/>
                      </a:lnTo>
                      <a:lnTo>
                        <a:pt x="2610" y="1835"/>
                      </a:lnTo>
                      <a:lnTo>
                        <a:pt x="2717" y="1749"/>
                      </a:lnTo>
                      <a:lnTo>
                        <a:pt x="2824" y="1663"/>
                      </a:lnTo>
                      <a:lnTo>
                        <a:pt x="2935" y="1581"/>
                      </a:lnTo>
                      <a:lnTo>
                        <a:pt x="3050" y="1502"/>
                      </a:lnTo>
                      <a:lnTo>
                        <a:pt x="3164" y="1428"/>
                      </a:lnTo>
                      <a:lnTo>
                        <a:pt x="3284" y="1354"/>
                      </a:lnTo>
                      <a:lnTo>
                        <a:pt x="3403" y="1285"/>
                      </a:lnTo>
                      <a:lnTo>
                        <a:pt x="3521" y="1215"/>
                      </a:lnTo>
                      <a:lnTo>
                        <a:pt x="3645" y="1149"/>
                      </a:lnTo>
                      <a:lnTo>
                        <a:pt x="3768" y="1088"/>
                      </a:lnTo>
                      <a:lnTo>
                        <a:pt x="3895" y="1030"/>
                      </a:lnTo>
                      <a:lnTo>
                        <a:pt x="4022" y="973"/>
                      </a:lnTo>
                      <a:lnTo>
                        <a:pt x="4154" y="919"/>
                      </a:lnTo>
                      <a:lnTo>
                        <a:pt x="4285" y="870"/>
                      </a:lnTo>
                      <a:lnTo>
                        <a:pt x="4416" y="825"/>
                      </a:lnTo>
                      <a:lnTo>
                        <a:pt x="4552" y="780"/>
                      </a:lnTo>
                      <a:lnTo>
                        <a:pt x="4687" y="739"/>
                      </a:lnTo>
                      <a:lnTo>
                        <a:pt x="4823" y="702"/>
                      </a:lnTo>
                      <a:lnTo>
                        <a:pt x="4958" y="669"/>
                      </a:lnTo>
                      <a:lnTo>
                        <a:pt x="5098" y="640"/>
                      </a:lnTo>
                      <a:lnTo>
                        <a:pt x="5241" y="612"/>
                      </a:lnTo>
                      <a:lnTo>
                        <a:pt x="5381" y="587"/>
                      </a:lnTo>
                      <a:lnTo>
                        <a:pt x="5524" y="566"/>
                      </a:lnTo>
                      <a:lnTo>
                        <a:pt x="5668" y="550"/>
                      </a:lnTo>
                      <a:lnTo>
                        <a:pt x="5812" y="538"/>
                      </a:lnTo>
                      <a:lnTo>
                        <a:pt x="5960" y="530"/>
                      </a:lnTo>
                      <a:lnTo>
                        <a:pt x="6103" y="525"/>
                      </a:lnTo>
                      <a:close/>
                      <a:moveTo>
                        <a:pt x="6251" y="0"/>
                      </a:moveTo>
                      <a:lnTo>
                        <a:pt x="6091" y="4"/>
                      </a:lnTo>
                      <a:lnTo>
                        <a:pt x="5931" y="8"/>
                      </a:lnTo>
                      <a:lnTo>
                        <a:pt x="5771" y="20"/>
                      </a:lnTo>
                      <a:lnTo>
                        <a:pt x="5615" y="33"/>
                      </a:lnTo>
                      <a:lnTo>
                        <a:pt x="5455" y="54"/>
                      </a:lnTo>
                      <a:lnTo>
                        <a:pt x="5299" y="74"/>
                      </a:lnTo>
                      <a:lnTo>
                        <a:pt x="5147" y="99"/>
                      </a:lnTo>
                      <a:lnTo>
                        <a:pt x="4991" y="127"/>
                      </a:lnTo>
                      <a:lnTo>
                        <a:pt x="4839" y="160"/>
                      </a:lnTo>
                      <a:lnTo>
                        <a:pt x="4691" y="197"/>
                      </a:lnTo>
                      <a:lnTo>
                        <a:pt x="4539" y="238"/>
                      </a:lnTo>
                      <a:lnTo>
                        <a:pt x="4391" y="283"/>
                      </a:lnTo>
                      <a:lnTo>
                        <a:pt x="4248" y="329"/>
                      </a:lnTo>
                      <a:lnTo>
                        <a:pt x="4104" y="382"/>
                      </a:lnTo>
                      <a:lnTo>
                        <a:pt x="3961" y="435"/>
                      </a:lnTo>
                      <a:lnTo>
                        <a:pt x="3817" y="493"/>
                      </a:lnTo>
                      <a:lnTo>
                        <a:pt x="3678" y="554"/>
                      </a:lnTo>
                      <a:lnTo>
                        <a:pt x="3542" y="620"/>
                      </a:lnTo>
                      <a:lnTo>
                        <a:pt x="3406" y="685"/>
                      </a:lnTo>
                      <a:lnTo>
                        <a:pt x="3271" y="755"/>
                      </a:lnTo>
                      <a:lnTo>
                        <a:pt x="3140" y="829"/>
                      </a:lnTo>
                      <a:lnTo>
                        <a:pt x="3009" y="907"/>
                      </a:lnTo>
                      <a:lnTo>
                        <a:pt x="2881" y="985"/>
                      </a:lnTo>
                      <a:lnTo>
                        <a:pt x="2758" y="1067"/>
                      </a:lnTo>
                      <a:lnTo>
                        <a:pt x="2631" y="1153"/>
                      </a:lnTo>
                      <a:lnTo>
                        <a:pt x="2512" y="1244"/>
                      </a:lnTo>
                      <a:lnTo>
                        <a:pt x="2393" y="1334"/>
                      </a:lnTo>
                      <a:lnTo>
                        <a:pt x="2274" y="1428"/>
                      </a:lnTo>
                      <a:lnTo>
                        <a:pt x="2159" y="1527"/>
                      </a:lnTo>
                      <a:lnTo>
                        <a:pt x="2048" y="1626"/>
                      </a:lnTo>
                      <a:lnTo>
                        <a:pt x="1937" y="1728"/>
                      </a:lnTo>
                      <a:lnTo>
                        <a:pt x="1830" y="1835"/>
                      </a:lnTo>
                      <a:lnTo>
                        <a:pt x="1724" y="1942"/>
                      </a:lnTo>
                      <a:lnTo>
                        <a:pt x="1625" y="2048"/>
                      </a:lnTo>
                      <a:lnTo>
                        <a:pt x="1523" y="2163"/>
                      </a:lnTo>
                      <a:lnTo>
                        <a:pt x="1428" y="2278"/>
                      </a:lnTo>
                      <a:lnTo>
                        <a:pt x="1334" y="2393"/>
                      </a:lnTo>
                      <a:lnTo>
                        <a:pt x="1239" y="2512"/>
                      </a:lnTo>
                      <a:lnTo>
                        <a:pt x="1153" y="2635"/>
                      </a:lnTo>
                      <a:lnTo>
                        <a:pt x="1067" y="2759"/>
                      </a:lnTo>
                      <a:lnTo>
                        <a:pt x="985" y="2886"/>
                      </a:lnTo>
                      <a:lnTo>
                        <a:pt x="903" y="3013"/>
                      </a:lnTo>
                      <a:lnTo>
                        <a:pt x="829" y="3145"/>
                      </a:lnTo>
                      <a:lnTo>
                        <a:pt x="755" y="3276"/>
                      </a:lnTo>
                      <a:lnTo>
                        <a:pt x="681" y="3407"/>
                      </a:lnTo>
                      <a:lnTo>
                        <a:pt x="615" y="3543"/>
                      </a:lnTo>
                      <a:lnTo>
                        <a:pt x="550" y="3682"/>
                      </a:lnTo>
                      <a:lnTo>
                        <a:pt x="488" y="3822"/>
                      </a:lnTo>
                      <a:lnTo>
                        <a:pt x="431" y="3961"/>
                      </a:lnTo>
                      <a:lnTo>
                        <a:pt x="378" y="4105"/>
                      </a:lnTo>
                      <a:lnTo>
                        <a:pt x="328" y="4249"/>
                      </a:lnTo>
                      <a:lnTo>
                        <a:pt x="279" y="4397"/>
                      </a:lnTo>
                      <a:lnTo>
                        <a:pt x="238" y="4544"/>
                      </a:lnTo>
                      <a:lnTo>
                        <a:pt x="197" y="4692"/>
                      </a:lnTo>
                      <a:lnTo>
                        <a:pt x="160" y="4844"/>
                      </a:lnTo>
                      <a:lnTo>
                        <a:pt x="127" y="4996"/>
                      </a:lnTo>
                      <a:lnTo>
                        <a:pt x="99" y="5148"/>
                      </a:lnTo>
                      <a:lnTo>
                        <a:pt x="70" y="5304"/>
                      </a:lnTo>
                      <a:lnTo>
                        <a:pt x="49" y="5459"/>
                      </a:lnTo>
                      <a:lnTo>
                        <a:pt x="33" y="5616"/>
                      </a:lnTo>
                      <a:lnTo>
                        <a:pt x="17" y="5776"/>
                      </a:lnTo>
                      <a:lnTo>
                        <a:pt x="8" y="5936"/>
                      </a:lnTo>
                      <a:lnTo>
                        <a:pt x="0" y="6096"/>
                      </a:lnTo>
                      <a:lnTo>
                        <a:pt x="0" y="6256"/>
                      </a:lnTo>
                      <a:lnTo>
                        <a:pt x="0" y="6415"/>
                      </a:lnTo>
                      <a:lnTo>
                        <a:pt x="8" y="6575"/>
                      </a:lnTo>
                      <a:lnTo>
                        <a:pt x="17" y="6735"/>
                      </a:lnTo>
                      <a:lnTo>
                        <a:pt x="33" y="6895"/>
                      </a:lnTo>
                      <a:lnTo>
                        <a:pt x="49" y="7052"/>
                      </a:lnTo>
                      <a:lnTo>
                        <a:pt x="70" y="7207"/>
                      </a:lnTo>
                      <a:lnTo>
                        <a:pt x="99" y="7363"/>
                      </a:lnTo>
                      <a:lnTo>
                        <a:pt x="127" y="7515"/>
                      </a:lnTo>
                      <a:lnTo>
                        <a:pt x="160" y="7667"/>
                      </a:lnTo>
                      <a:lnTo>
                        <a:pt x="197" y="7819"/>
                      </a:lnTo>
                      <a:lnTo>
                        <a:pt x="238" y="7967"/>
                      </a:lnTo>
                      <a:lnTo>
                        <a:pt x="279" y="8114"/>
                      </a:lnTo>
                      <a:lnTo>
                        <a:pt x="328" y="8262"/>
                      </a:lnTo>
                      <a:lnTo>
                        <a:pt x="378" y="8406"/>
                      </a:lnTo>
                      <a:lnTo>
                        <a:pt x="431" y="8550"/>
                      </a:lnTo>
                      <a:lnTo>
                        <a:pt x="488" y="8689"/>
                      </a:lnTo>
                      <a:lnTo>
                        <a:pt x="550" y="8829"/>
                      </a:lnTo>
                      <a:lnTo>
                        <a:pt x="615" y="8968"/>
                      </a:lnTo>
                      <a:lnTo>
                        <a:pt x="681" y="9104"/>
                      </a:lnTo>
                      <a:lnTo>
                        <a:pt x="755" y="9235"/>
                      </a:lnTo>
                      <a:lnTo>
                        <a:pt x="829" y="9366"/>
                      </a:lnTo>
                      <a:lnTo>
                        <a:pt x="903" y="9498"/>
                      </a:lnTo>
                      <a:lnTo>
                        <a:pt x="985" y="9625"/>
                      </a:lnTo>
                      <a:lnTo>
                        <a:pt x="1067" y="9752"/>
                      </a:lnTo>
                      <a:lnTo>
                        <a:pt x="1153" y="9876"/>
                      </a:lnTo>
                      <a:lnTo>
                        <a:pt x="1239" y="9999"/>
                      </a:lnTo>
                      <a:lnTo>
                        <a:pt x="1334" y="10118"/>
                      </a:lnTo>
                      <a:lnTo>
                        <a:pt x="1428" y="10233"/>
                      </a:lnTo>
                      <a:lnTo>
                        <a:pt x="1523" y="10348"/>
                      </a:lnTo>
                      <a:lnTo>
                        <a:pt x="1625" y="10463"/>
                      </a:lnTo>
                      <a:lnTo>
                        <a:pt x="1724" y="10569"/>
                      </a:lnTo>
                      <a:lnTo>
                        <a:pt x="1830" y="10676"/>
                      </a:lnTo>
                      <a:lnTo>
                        <a:pt x="1937" y="10783"/>
                      </a:lnTo>
                      <a:lnTo>
                        <a:pt x="2048" y="10885"/>
                      </a:lnTo>
                      <a:lnTo>
                        <a:pt x="2159" y="10984"/>
                      </a:lnTo>
                      <a:lnTo>
                        <a:pt x="2274" y="11083"/>
                      </a:lnTo>
                      <a:lnTo>
                        <a:pt x="2393" y="11177"/>
                      </a:lnTo>
                      <a:lnTo>
                        <a:pt x="2512" y="11267"/>
                      </a:lnTo>
                      <a:lnTo>
                        <a:pt x="2631" y="11358"/>
                      </a:lnTo>
                      <a:lnTo>
                        <a:pt x="2758" y="11444"/>
                      </a:lnTo>
                      <a:lnTo>
                        <a:pt x="2881" y="11526"/>
                      </a:lnTo>
                      <a:lnTo>
                        <a:pt x="3009" y="11604"/>
                      </a:lnTo>
                      <a:lnTo>
                        <a:pt x="3140" y="11682"/>
                      </a:lnTo>
                      <a:lnTo>
                        <a:pt x="3271" y="11756"/>
                      </a:lnTo>
                      <a:lnTo>
                        <a:pt x="3406" y="11826"/>
                      </a:lnTo>
                      <a:lnTo>
                        <a:pt x="3542" y="11891"/>
                      </a:lnTo>
                      <a:lnTo>
                        <a:pt x="3678" y="11957"/>
                      </a:lnTo>
                      <a:lnTo>
                        <a:pt x="3817" y="12018"/>
                      </a:lnTo>
                      <a:lnTo>
                        <a:pt x="3961" y="12076"/>
                      </a:lnTo>
                      <a:lnTo>
                        <a:pt x="4104" y="12129"/>
                      </a:lnTo>
                      <a:lnTo>
                        <a:pt x="4248" y="12182"/>
                      </a:lnTo>
                      <a:lnTo>
                        <a:pt x="4391" y="12228"/>
                      </a:lnTo>
                      <a:lnTo>
                        <a:pt x="4539" y="12273"/>
                      </a:lnTo>
                      <a:lnTo>
                        <a:pt x="4691" y="12314"/>
                      </a:lnTo>
                      <a:lnTo>
                        <a:pt x="4839" y="12351"/>
                      </a:lnTo>
                      <a:lnTo>
                        <a:pt x="4991" y="12384"/>
                      </a:lnTo>
                      <a:lnTo>
                        <a:pt x="5147" y="12412"/>
                      </a:lnTo>
                      <a:lnTo>
                        <a:pt x="5299" y="12437"/>
                      </a:lnTo>
                      <a:lnTo>
                        <a:pt x="5455" y="12457"/>
                      </a:lnTo>
                      <a:lnTo>
                        <a:pt x="5615" y="12478"/>
                      </a:lnTo>
                      <a:lnTo>
                        <a:pt x="5771" y="12491"/>
                      </a:lnTo>
                      <a:lnTo>
                        <a:pt x="5931" y="12503"/>
                      </a:lnTo>
                      <a:lnTo>
                        <a:pt x="6091" y="12507"/>
                      </a:lnTo>
                      <a:lnTo>
                        <a:pt x="6251" y="12511"/>
                      </a:lnTo>
                      <a:lnTo>
                        <a:pt x="6415" y="12507"/>
                      </a:lnTo>
                      <a:lnTo>
                        <a:pt x="6575" y="12503"/>
                      </a:lnTo>
                      <a:lnTo>
                        <a:pt x="6735" y="12491"/>
                      </a:lnTo>
                      <a:lnTo>
                        <a:pt x="6891" y="12478"/>
                      </a:lnTo>
                      <a:lnTo>
                        <a:pt x="7051" y="12457"/>
                      </a:lnTo>
                      <a:lnTo>
                        <a:pt x="7207" y="12437"/>
                      </a:lnTo>
                      <a:lnTo>
                        <a:pt x="7359" y="12412"/>
                      </a:lnTo>
                      <a:lnTo>
                        <a:pt x="7515" y="12384"/>
                      </a:lnTo>
                      <a:lnTo>
                        <a:pt x="7667" y="12351"/>
                      </a:lnTo>
                      <a:lnTo>
                        <a:pt x="7815" y="12314"/>
                      </a:lnTo>
                      <a:lnTo>
                        <a:pt x="7966" y="12273"/>
                      </a:lnTo>
                      <a:lnTo>
                        <a:pt x="8114" y="12228"/>
                      </a:lnTo>
                      <a:lnTo>
                        <a:pt x="8258" y="12182"/>
                      </a:lnTo>
                      <a:lnTo>
                        <a:pt x="8402" y="12129"/>
                      </a:lnTo>
                      <a:lnTo>
                        <a:pt x="8545" y="12076"/>
                      </a:lnTo>
                      <a:lnTo>
                        <a:pt x="8689" y="12018"/>
                      </a:lnTo>
                      <a:lnTo>
                        <a:pt x="8829" y="11957"/>
                      </a:lnTo>
                      <a:lnTo>
                        <a:pt x="8964" y="11891"/>
                      </a:lnTo>
                      <a:lnTo>
                        <a:pt x="9099" y="11826"/>
                      </a:lnTo>
                      <a:lnTo>
                        <a:pt x="9235" y="11756"/>
                      </a:lnTo>
                      <a:lnTo>
                        <a:pt x="9366" y="11682"/>
                      </a:lnTo>
                      <a:lnTo>
                        <a:pt x="9497" y="11604"/>
                      </a:lnTo>
                      <a:lnTo>
                        <a:pt x="9625" y="11526"/>
                      </a:lnTo>
                      <a:lnTo>
                        <a:pt x="9748" y="11444"/>
                      </a:lnTo>
                      <a:lnTo>
                        <a:pt x="9875" y="11358"/>
                      </a:lnTo>
                      <a:lnTo>
                        <a:pt x="9994" y="11267"/>
                      </a:lnTo>
                      <a:lnTo>
                        <a:pt x="10113" y="11177"/>
                      </a:lnTo>
                      <a:lnTo>
                        <a:pt x="10232" y="11083"/>
                      </a:lnTo>
                      <a:lnTo>
                        <a:pt x="10347" y="10984"/>
                      </a:lnTo>
                      <a:lnTo>
                        <a:pt x="10458" y="10885"/>
                      </a:lnTo>
                      <a:lnTo>
                        <a:pt x="10569" y="10783"/>
                      </a:lnTo>
                      <a:lnTo>
                        <a:pt x="10675" y="10676"/>
                      </a:lnTo>
                      <a:lnTo>
                        <a:pt x="10778" y="10569"/>
                      </a:lnTo>
                      <a:lnTo>
                        <a:pt x="10881" y="10463"/>
                      </a:lnTo>
                      <a:lnTo>
                        <a:pt x="10984" y="10348"/>
                      </a:lnTo>
                      <a:lnTo>
                        <a:pt x="11077" y="10233"/>
                      </a:lnTo>
                      <a:lnTo>
                        <a:pt x="11172" y="10118"/>
                      </a:lnTo>
                      <a:lnTo>
                        <a:pt x="11262" y="9999"/>
                      </a:lnTo>
                      <a:lnTo>
                        <a:pt x="11352" y="9876"/>
                      </a:lnTo>
                      <a:lnTo>
                        <a:pt x="11439" y="9752"/>
                      </a:lnTo>
                      <a:lnTo>
                        <a:pt x="11521" y="9625"/>
                      </a:lnTo>
                      <a:lnTo>
                        <a:pt x="11603" y="9498"/>
                      </a:lnTo>
                      <a:lnTo>
                        <a:pt x="11677" y="9366"/>
                      </a:lnTo>
                      <a:lnTo>
                        <a:pt x="11751" y="9235"/>
                      </a:lnTo>
                      <a:lnTo>
                        <a:pt x="11825" y="9104"/>
                      </a:lnTo>
                      <a:lnTo>
                        <a:pt x="11890" y="8968"/>
                      </a:lnTo>
                      <a:lnTo>
                        <a:pt x="11956" y="8829"/>
                      </a:lnTo>
                      <a:lnTo>
                        <a:pt x="12014" y="8689"/>
                      </a:lnTo>
                      <a:lnTo>
                        <a:pt x="12075" y="8550"/>
                      </a:lnTo>
                      <a:lnTo>
                        <a:pt x="12128" y="8406"/>
                      </a:lnTo>
                      <a:lnTo>
                        <a:pt x="12177" y="8262"/>
                      </a:lnTo>
                      <a:lnTo>
                        <a:pt x="12227" y="8114"/>
                      </a:lnTo>
                      <a:lnTo>
                        <a:pt x="12268" y="7967"/>
                      </a:lnTo>
                      <a:lnTo>
                        <a:pt x="12309" y="7819"/>
                      </a:lnTo>
                      <a:lnTo>
                        <a:pt x="12346" y="7667"/>
                      </a:lnTo>
                      <a:lnTo>
                        <a:pt x="12379" y="7515"/>
                      </a:lnTo>
                      <a:lnTo>
                        <a:pt x="12407" y="7363"/>
                      </a:lnTo>
                      <a:lnTo>
                        <a:pt x="12436" y="7207"/>
                      </a:lnTo>
                      <a:lnTo>
                        <a:pt x="12457" y="7052"/>
                      </a:lnTo>
                      <a:lnTo>
                        <a:pt x="12473" y="6895"/>
                      </a:lnTo>
                      <a:lnTo>
                        <a:pt x="12490" y="6735"/>
                      </a:lnTo>
                      <a:lnTo>
                        <a:pt x="12498" y="6575"/>
                      </a:lnTo>
                      <a:lnTo>
                        <a:pt x="12506" y="6415"/>
                      </a:lnTo>
                      <a:lnTo>
                        <a:pt x="12506" y="6256"/>
                      </a:lnTo>
                      <a:lnTo>
                        <a:pt x="12506" y="6096"/>
                      </a:lnTo>
                      <a:lnTo>
                        <a:pt x="12498" y="5936"/>
                      </a:lnTo>
                      <a:lnTo>
                        <a:pt x="12490" y="5776"/>
                      </a:lnTo>
                      <a:lnTo>
                        <a:pt x="12473" y="5616"/>
                      </a:lnTo>
                      <a:lnTo>
                        <a:pt x="12457" y="5459"/>
                      </a:lnTo>
                      <a:lnTo>
                        <a:pt x="12436" y="5304"/>
                      </a:lnTo>
                      <a:lnTo>
                        <a:pt x="12407" y="5148"/>
                      </a:lnTo>
                      <a:lnTo>
                        <a:pt x="12379" y="4996"/>
                      </a:lnTo>
                      <a:lnTo>
                        <a:pt x="12346" y="4844"/>
                      </a:lnTo>
                      <a:lnTo>
                        <a:pt x="12309" y="4692"/>
                      </a:lnTo>
                      <a:lnTo>
                        <a:pt x="12268" y="4544"/>
                      </a:lnTo>
                      <a:lnTo>
                        <a:pt x="12227" y="4397"/>
                      </a:lnTo>
                      <a:lnTo>
                        <a:pt x="12177" y="4249"/>
                      </a:lnTo>
                      <a:lnTo>
                        <a:pt x="12128" y="4105"/>
                      </a:lnTo>
                      <a:lnTo>
                        <a:pt x="12075" y="3961"/>
                      </a:lnTo>
                      <a:lnTo>
                        <a:pt x="12014" y="3822"/>
                      </a:lnTo>
                      <a:lnTo>
                        <a:pt x="11956" y="3682"/>
                      </a:lnTo>
                      <a:lnTo>
                        <a:pt x="11890" y="3543"/>
                      </a:lnTo>
                      <a:lnTo>
                        <a:pt x="11825" y="3407"/>
                      </a:lnTo>
                      <a:lnTo>
                        <a:pt x="11751" y="3276"/>
                      </a:lnTo>
                      <a:lnTo>
                        <a:pt x="11677" y="3145"/>
                      </a:lnTo>
                      <a:lnTo>
                        <a:pt x="11603" y="3013"/>
                      </a:lnTo>
                      <a:lnTo>
                        <a:pt x="11521" y="2886"/>
                      </a:lnTo>
                      <a:lnTo>
                        <a:pt x="11439" y="2759"/>
                      </a:lnTo>
                      <a:lnTo>
                        <a:pt x="11352" y="2635"/>
                      </a:lnTo>
                      <a:lnTo>
                        <a:pt x="11262" y="2512"/>
                      </a:lnTo>
                      <a:lnTo>
                        <a:pt x="11172" y="2393"/>
                      </a:lnTo>
                      <a:lnTo>
                        <a:pt x="11077" y="2278"/>
                      </a:lnTo>
                      <a:lnTo>
                        <a:pt x="10984" y="2163"/>
                      </a:lnTo>
                      <a:lnTo>
                        <a:pt x="10881" y="2048"/>
                      </a:lnTo>
                      <a:lnTo>
                        <a:pt x="10778" y="1942"/>
                      </a:lnTo>
                      <a:lnTo>
                        <a:pt x="10675" y="1835"/>
                      </a:lnTo>
                      <a:lnTo>
                        <a:pt x="10569" y="1728"/>
                      </a:lnTo>
                      <a:lnTo>
                        <a:pt x="10458" y="1626"/>
                      </a:lnTo>
                      <a:lnTo>
                        <a:pt x="10347" y="1527"/>
                      </a:lnTo>
                      <a:lnTo>
                        <a:pt x="10232" y="1428"/>
                      </a:lnTo>
                      <a:lnTo>
                        <a:pt x="10113" y="1334"/>
                      </a:lnTo>
                      <a:lnTo>
                        <a:pt x="9994" y="1244"/>
                      </a:lnTo>
                      <a:lnTo>
                        <a:pt x="9875" y="1153"/>
                      </a:lnTo>
                      <a:lnTo>
                        <a:pt x="9748" y="1067"/>
                      </a:lnTo>
                      <a:lnTo>
                        <a:pt x="9625" y="985"/>
                      </a:lnTo>
                      <a:lnTo>
                        <a:pt x="9497" y="907"/>
                      </a:lnTo>
                      <a:lnTo>
                        <a:pt x="9366" y="829"/>
                      </a:lnTo>
                      <a:lnTo>
                        <a:pt x="9235" y="755"/>
                      </a:lnTo>
                      <a:lnTo>
                        <a:pt x="9099" y="685"/>
                      </a:lnTo>
                      <a:lnTo>
                        <a:pt x="8964" y="620"/>
                      </a:lnTo>
                      <a:lnTo>
                        <a:pt x="8829" y="554"/>
                      </a:lnTo>
                      <a:lnTo>
                        <a:pt x="8689" y="493"/>
                      </a:lnTo>
                      <a:lnTo>
                        <a:pt x="8545" y="435"/>
                      </a:lnTo>
                      <a:lnTo>
                        <a:pt x="8402" y="382"/>
                      </a:lnTo>
                      <a:lnTo>
                        <a:pt x="8258" y="329"/>
                      </a:lnTo>
                      <a:lnTo>
                        <a:pt x="8114" y="283"/>
                      </a:lnTo>
                      <a:lnTo>
                        <a:pt x="7966" y="238"/>
                      </a:lnTo>
                      <a:lnTo>
                        <a:pt x="7815" y="197"/>
                      </a:lnTo>
                      <a:lnTo>
                        <a:pt x="7667" y="160"/>
                      </a:lnTo>
                      <a:lnTo>
                        <a:pt x="7515" y="127"/>
                      </a:lnTo>
                      <a:lnTo>
                        <a:pt x="7359" y="99"/>
                      </a:lnTo>
                      <a:lnTo>
                        <a:pt x="7207" y="74"/>
                      </a:lnTo>
                      <a:lnTo>
                        <a:pt x="7051" y="54"/>
                      </a:lnTo>
                      <a:lnTo>
                        <a:pt x="6891" y="33"/>
                      </a:lnTo>
                      <a:lnTo>
                        <a:pt x="6735" y="20"/>
                      </a:lnTo>
                      <a:lnTo>
                        <a:pt x="6575" y="8"/>
                      </a:lnTo>
                      <a:lnTo>
                        <a:pt x="6415" y="4"/>
                      </a:ln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none" lIns="90000" tIns="45000" rIns="90000" bIns="45000" anchor="ctr" anchorCtr="1" compatLnSpc="0"/>
                <a:lstStyle/>
                <a:p>
                  <a:pPr marL="0" marR="0" lvl="0" indent="0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</a:pPr>
                  <a:endParaRPr lang="en-US" sz="1800" b="0" i="0" u="none" strike="noStrike" kern="1200">
                    <a:ln>
                      <a:noFill/>
                    </a:ln>
                    <a:latin typeface="Arial" pitchFamily="18"/>
                    <a:ea typeface="Arial" pitchFamily="2"/>
                    <a:cs typeface="Arial" pitchFamily="2"/>
                  </a:endParaRPr>
                </a:p>
              </p:txBody>
            </p:sp>
            <p:sp>
              <p:nvSpPr>
                <p:cNvPr id="113" name="Freeform: Shape 2">
                  <a:extLst>
                    <a:ext uri="{FF2B5EF4-FFF2-40B4-BE49-F238E27FC236}">
                      <a16:creationId xmlns:a16="http://schemas.microsoft.com/office/drawing/2014/main" id="{019B9C0F-2B24-FD40-9B0E-D4C501366332}"/>
                    </a:ext>
                  </a:extLst>
                </p:cNvPr>
                <p:cNvSpPr/>
                <p:nvPr/>
              </p:nvSpPr>
              <p:spPr>
                <a:xfrm>
                  <a:off x="9530500" y="7531272"/>
                  <a:ext cx="914039" cy="1338480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2540" h="3719">
                      <a:moveTo>
                        <a:pt x="1268" y="0"/>
                      </a:moveTo>
                      <a:lnTo>
                        <a:pt x="0" y="1273"/>
                      </a:lnTo>
                      <a:lnTo>
                        <a:pt x="693" y="1273"/>
                      </a:lnTo>
                      <a:lnTo>
                        <a:pt x="693" y="3719"/>
                      </a:lnTo>
                      <a:lnTo>
                        <a:pt x="1847" y="3719"/>
                      </a:lnTo>
                      <a:lnTo>
                        <a:pt x="1847" y="1273"/>
                      </a:lnTo>
                      <a:lnTo>
                        <a:pt x="2540" y="1273"/>
                      </a:ln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none" lIns="90000" tIns="45000" rIns="90000" bIns="45000" anchor="ctr" anchorCtr="1" compatLnSpc="0"/>
                <a:lstStyle/>
                <a:p>
                  <a:pPr marL="0" marR="0" lvl="0" indent="0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</a:pPr>
                  <a:endParaRPr lang="en-US" sz="1800" b="0" i="0" u="none" strike="noStrike" kern="1200">
                    <a:ln>
                      <a:noFill/>
                    </a:ln>
                    <a:latin typeface="Arial" pitchFamily="18"/>
                    <a:ea typeface="Arial" pitchFamily="2"/>
                    <a:cs typeface="Arial" pitchFamily="2"/>
                  </a:endParaRPr>
                </a:p>
              </p:txBody>
            </p:sp>
            <p:sp>
              <p:nvSpPr>
                <p:cNvPr id="114" name="Freeform: Shape 3">
                  <a:extLst>
                    <a:ext uri="{FF2B5EF4-FFF2-40B4-BE49-F238E27FC236}">
                      <a16:creationId xmlns:a16="http://schemas.microsoft.com/office/drawing/2014/main" id="{C63CC602-6F75-FC4B-8DA2-77A7EECF05AE}"/>
                    </a:ext>
                  </a:extLst>
                </p:cNvPr>
                <p:cNvSpPr/>
                <p:nvPr/>
              </p:nvSpPr>
              <p:spPr>
                <a:xfrm>
                  <a:off x="9530500" y="9653112"/>
                  <a:ext cx="914039" cy="1338480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2540" h="3719">
                      <a:moveTo>
                        <a:pt x="1268" y="3719"/>
                      </a:moveTo>
                      <a:lnTo>
                        <a:pt x="2540" y="2446"/>
                      </a:lnTo>
                      <a:lnTo>
                        <a:pt x="1847" y="2446"/>
                      </a:lnTo>
                      <a:lnTo>
                        <a:pt x="1847" y="0"/>
                      </a:lnTo>
                      <a:lnTo>
                        <a:pt x="693" y="0"/>
                      </a:lnTo>
                      <a:lnTo>
                        <a:pt x="693" y="2446"/>
                      </a:lnTo>
                      <a:lnTo>
                        <a:pt x="0" y="2446"/>
                      </a:ln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none" lIns="90000" tIns="45000" rIns="90000" bIns="45000" anchor="ctr" anchorCtr="1" compatLnSpc="0"/>
                <a:lstStyle/>
                <a:p>
                  <a:pPr marL="0" marR="0" lvl="0" indent="0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</a:pPr>
                  <a:endParaRPr lang="en-US" sz="1800" b="0" i="0" u="none" strike="noStrike" kern="1200">
                    <a:ln>
                      <a:noFill/>
                    </a:ln>
                    <a:latin typeface="Arial" pitchFamily="18"/>
                    <a:ea typeface="Arial" pitchFamily="2"/>
                    <a:cs typeface="Arial" pitchFamily="2"/>
                  </a:endParaRPr>
                </a:p>
              </p:txBody>
            </p:sp>
            <p:sp>
              <p:nvSpPr>
                <p:cNvPr id="115" name="Freeform: Shape 4">
                  <a:extLst>
                    <a:ext uri="{FF2B5EF4-FFF2-40B4-BE49-F238E27FC236}">
                      <a16:creationId xmlns:a16="http://schemas.microsoft.com/office/drawing/2014/main" id="{0E0889BC-FC3E-7240-A81E-9C331E0E5A05}"/>
                    </a:ext>
                  </a:extLst>
                </p:cNvPr>
                <p:cNvSpPr/>
                <p:nvPr/>
              </p:nvSpPr>
              <p:spPr>
                <a:xfrm>
                  <a:off x="10380099" y="8805312"/>
                  <a:ext cx="1336680" cy="912599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3714" h="2536">
                      <a:moveTo>
                        <a:pt x="0" y="1268"/>
                      </a:moveTo>
                      <a:lnTo>
                        <a:pt x="1268" y="2536"/>
                      </a:lnTo>
                      <a:lnTo>
                        <a:pt x="1268" y="1847"/>
                      </a:lnTo>
                      <a:lnTo>
                        <a:pt x="3714" y="1847"/>
                      </a:lnTo>
                      <a:lnTo>
                        <a:pt x="3714" y="689"/>
                      </a:lnTo>
                      <a:lnTo>
                        <a:pt x="1268" y="689"/>
                      </a:lnTo>
                      <a:lnTo>
                        <a:pt x="1268" y="0"/>
                      </a:ln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none" lIns="90000" tIns="45000" rIns="90000" bIns="45000" anchor="ctr" anchorCtr="1" compatLnSpc="0"/>
                <a:lstStyle/>
                <a:p>
                  <a:pPr marL="0" marR="0" lvl="0" indent="0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</a:pPr>
                  <a:endParaRPr lang="en-US" sz="1800" b="0" i="0" u="none" strike="noStrike" kern="1200">
                    <a:ln>
                      <a:noFill/>
                    </a:ln>
                    <a:latin typeface="Arial" pitchFamily="18"/>
                    <a:ea typeface="Arial" pitchFamily="2"/>
                    <a:cs typeface="Arial" pitchFamily="2"/>
                  </a:endParaRPr>
                </a:p>
              </p:txBody>
            </p:sp>
            <p:sp>
              <p:nvSpPr>
                <p:cNvPr id="116" name="Freeform: Shape 5">
                  <a:extLst>
                    <a:ext uri="{FF2B5EF4-FFF2-40B4-BE49-F238E27FC236}">
                      <a16:creationId xmlns:a16="http://schemas.microsoft.com/office/drawing/2014/main" id="{53E30BBA-0317-EA4E-8BF3-B510A2D55688}"/>
                    </a:ext>
                  </a:extLst>
                </p:cNvPr>
                <p:cNvSpPr/>
                <p:nvPr/>
              </p:nvSpPr>
              <p:spPr>
                <a:xfrm>
                  <a:off x="8256820" y="8805312"/>
                  <a:ext cx="1338120" cy="912599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3718" h="2536">
                      <a:moveTo>
                        <a:pt x="3718" y="1268"/>
                      </a:moveTo>
                      <a:lnTo>
                        <a:pt x="2450" y="0"/>
                      </a:lnTo>
                      <a:lnTo>
                        <a:pt x="2450" y="689"/>
                      </a:lnTo>
                      <a:lnTo>
                        <a:pt x="0" y="689"/>
                      </a:lnTo>
                      <a:lnTo>
                        <a:pt x="0" y="1847"/>
                      </a:lnTo>
                      <a:lnTo>
                        <a:pt x="2450" y="1847"/>
                      </a:lnTo>
                      <a:lnTo>
                        <a:pt x="2450" y="2536"/>
                      </a:ln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none" lIns="90000" tIns="45000" rIns="90000" bIns="45000" anchor="ctr" anchorCtr="1" compatLnSpc="0"/>
                <a:lstStyle/>
                <a:p>
                  <a:pPr marL="0" marR="0" lvl="0" indent="0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</a:pPr>
                  <a:endParaRPr lang="en-US" sz="1800" b="0" i="0" u="none" strike="noStrike" kern="1200">
                    <a:ln>
                      <a:noFill/>
                    </a:ln>
                    <a:latin typeface="Arial" pitchFamily="18"/>
                    <a:ea typeface="Arial" pitchFamily="2"/>
                    <a:cs typeface="Arial" pitchFamily="2"/>
                  </a:endParaRPr>
                </a:p>
              </p:txBody>
            </p:sp>
          </p:grpSp>
          <p:sp>
            <p:nvSpPr>
              <p:cNvPr id="117" name="TextBox 116">
                <a:extLst>
                  <a:ext uri="{FF2B5EF4-FFF2-40B4-BE49-F238E27FC236}">
                    <a16:creationId xmlns:a16="http://schemas.microsoft.com/office/drawing/2014/main" id="{C7283832-F6F4-A444-8AC7-17D7FA26B748}"/>
                  </a:ext>
                </a:extLst>
              </p:cNvPr>
              <p:cNvSpPr txBox="1"/>
              <p:nvPr/>
            </p:nvSpPr>
            <p:spPr>
              <a:xfrm>
                <a:off x="3198991" y="4083155"/>
                <a:ext cx="709425" cy="184666"/>
              </a:xfrm>
              <a:prstGeom prst="rect">
                <a:avLst/>
              </a:prstGeom>
            </p:spPr>
            <p:txBody>
              <a:bodyPr wrap="none" lIns="0" tIns="0" rIns="0" bIns="0" rtlCol="0">
                <a:spAutoFit/>
              </a:bodyPr>
              <a:lstStyle/>
              <a:p>
                <a:pPr algn="r">
                  <a:spcAft>
                    <a:spcPts val="600"/>
                  </a:spcAft>
                </a:pPr>
                <a:r>
                  <a:rPr lang="en-US" sz="1200" dirty="0">
                    <a:latin typeface="Calibri" panose="020F0502020204030204" pitchFamily="34" charset="0"/>
                  </a:rPr>
                  <a:t>Mgt Router</a:t>
                </a:r>
              </a:p>
            </p:txBody>
          </p:sp>
          <p:sp>
            <p:nvSpPr>
              <p:cNvPr id="63" name="Rounded Rectangle 62">
                <a:extLst>
                  <a:ext uri="{FF2B5EF4-FFF2-40B4-BE49-F238E27FC236}">
                    <a16:creationId xmlns:a16="http://schemas.microsoft.com/office/drawing/2014/main" id="{5B4FBF8C-505B-DF42-A459-724FA796FADD}"/>
                  </a:ext>
                </a:extLst>
              </p:cNvPr>
              <p:cNvSpPr/>
              <p:nvPr/>
            </p:nvSpPr>
            <p:spPr>
              <a:xfrm>
                <a:off x="3441718" y="3271041"/>
                <a:ext cx="577584" cy="218164"/>
              </a:xfrm>
              <a:prstGeom prst="roundRect">
                <a:avLst>
                  <a:gd name="adj" fmla="val 46306"/>
                </a:avLst>
              </a:prstGeom>
              <a:solidFill>
                <a:srgbClr val="C00000">
                  <a:alpha val="20000"/>
                </a:srgbClr>
              </a:solidFill>
              <a:ln w="28575">
                <a:solidFill>
                  <a:srgbClr val="C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600"/>
                  </a:spcAft>
                </a:pPr>
                <a:r>
                  <a:rPr lang="en-US" sz="1200" dirty="0">
                    <a:solidFill>
                      <a:srgbClr val="C00000"/>
                    </a:solidFill>
                    <a:latin typeface="Calibri" panose="020F0502020204030204" pitchFamily="34" charset="0"/>
                  </a:rPr>
                  <a:t>TEP</a:t>
                </a:r>
              </a:p>
            </p:txBody>
          </p:sp>
        </p:grp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60C11695-F532-544E-85B1-6F30D1B3B41C}"/>
                </a:ext>
              </a:extLst>
            </p:cNvPr>
            <p:cNvSpPr txBox="1"/>
            <p:nvPr/>
          </p:nvSpPr>
          <p:spPr>
            <a:xfrm>
              <a:off x="2705325" y="3824807"/>
              <a:ext cx="981102" cy="430887"/>
            </a:xfrm>
            <a:prstGeom prst="rect">
              <a:avLst/>
            </a:prstGeom>
          </p:spPr>
          <p:txBody>
            <a:bodyPr wrap="none" lIns="0" tIns="0" rIns="0" bIns="0" rtlCol="0" anchor="b">
              <a:spAutoFit/>
            </a:bodyPr>
            <a:lstStyle/>
            <a:p>
              <a:r>
                <a:rPr lang="en-US" sz="1400" dirty="0">
                  <a:solidFill>
                    <a:schemeClr val="accent1"/>
                  </a:solidFill>
                  <a:latin typeface="Calibri" panose="020F0502020204030204" pitchFamily="34" charset="0"/>
                </a:rPr>
                <a:t>Management</a:t>
              </a:r>
            </a:p>
            <a:p>
              <a:r>
                <a:rPr lang="en-US" sz="1400" dirty="0">
                  <a:solidFill>
                    <a:schemeClr val="accent1"/>
                  </a:solidFill>
                  <a:latin typeface="Calibri" panose="020F0502020204030204" pitchFamily="34" charset="0"/>
                </a:rPr>
                <a:t>Traffic</a:t>
              </a:r>
              <a:endParaRPr lang="en-US" sz="1600" dirty="0">
                <a:solidFill>
                  <a:schemeClr val="accent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75" name="Left-Up Arrow 74">
              <a:extLst>
                <a:ext uri="{FF2B5EF4-FFF2-40B4-BE49-F238E27FC236}">
                  <a16:creationId xmlns:a16="http://schemas.microsoft.com/office/drawing/2014/main" id="{5B7C60F3-A2A5-FD40-A6C1-E0E28DBF0DAF}"/>
                </a:ext>
              </a:extLst>
            </p:cNvPr>
            <p:cNvSpPr/>
            <p:nvPr/>
          </p:nvSpPr>
          <p:spPr>
            <a:xfrm rot="5400000">
              <a:off x="2643593" y="3393755"/>
              <a:ext cx="677775" cy="1312096"/>
            </a:xfrm>
            <a:prstGeom prst="leftUpArrow">
              <a:avLst>
                <a:gd name="adj1" fmla="val 8495"/>
                <a:gd name="adj2" fmla="val 10853"/>
                <a:gd name="adj3" fmla="val 19695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76" name="Left-Right Arrow 75">
              <a:extLst>
                <a:ext uri="{FF2B5EF4-FFF2-40B4-BE49-F238E27FC236}">
                  <a16:creationId xmlns:a16="http://schemas.microsoft.com/office/drawing/2014/main" id="{9DEFD64C-5EE1-624D-B6B0-7DA5344D8C2B}"/>
                </a:ext>
              </a:extLst>
            </p:cNvPr>
            <p:cNvSpPr/>
            <p:nvPr/>
          </p:nvSpPr>
          <p:spPr>
            <a:xfrm rot="17714607">
              <a:off x="2088573" y="2476662"/>
              <a:ext cx="1107654" cy="156280"/>
            </a:xfrm>
            <a:prstGeom prst="leftRightArrow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C0609E6C-B94D-0140-ADA1-5E266602AB6E}"/>
                </a:ext>
              </a:extLst>
            </p:cNvPr>
            <p:cNvSpPr txBox="1"/>
            <p:nvPr/>
          </p:nvSpPr>
          <p:spPr>
            <a:xfrm>
              <a:off x="2814206" y="2329475"/>
              <a:ext cx="445699" cy="430887"/>
            </a:xfrm>
            <a:prstGeom prst="rect">
              <a:avLst/>
            </a:prstGeom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sz="1400" dirty="0">
                  <a:solidFill>
                    <a:schemeClr val="accent1"/>
                  </a:solidFill>
                  <a:latin typeface="Calibri" panose="020F0502020204030204" pitchFamily="34" charset="0"/>
                </a:rPr>
                <a:t>TEP</a:t>
              </a:r>
            </a:p>
            <a:p>
              <a:r>
                <a:rPr lang="en-US" sz="1400" dirty="0">
                  <a:solidFill>
                    <a:schemeClr val="accent1"/>
                  </a:solidFill>
                  <a:latin typeface="Calibri" panose="020F0502020204030204" pitchFamily="34" charset="0"/>
                </a:rPr>
                <a:t>Traffic</a:t>
              </a:r>
            </a:p>
          </p:txBody>
        </p:sp>
      </p:grpSp>
      <p:sp>
        <p:nvSpPr>
          <p:cNvPr id="93" name="TextBox 92">
            <a:extLst>
              <a:ext uri="{FF2B5EF4-FFF2-40B4-BE49-F238E27FC236}">
                <a16:creationId xmlns:a16="http://schemas.microsoft.com/office/drawing/2014/main" id="{90CEE7F5-067B-994D-8D0D-8EC150548F80}"/>
              </a:ext>
            </a:extLst>
          </p:cNvPr>
          <p:cNvSpPr txBox="1"/>
          <p:nvPr/>
        </p:nvSpPr>
        <p:spPr>
          <a:xfrm>
            <a:off x="8369582" y="3312693"/>
            <a:ext cx="3557668" cy="1015663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>
              <a:buNone/>
            </a:pPr>
            <a:r>
              <a:rPr lang="en-US" sz="1200" b="1" dirty="0">
                <a:latin typeface="Calibri" panose="020F0502020204030204" pitchFamily="34" charset="0"/>
                <a:cs typeface="Calibri" panose="020F0502020204030204" pitchFamily="34" charset="0"/>
              </a:rPr>
              <a:t>Physical Server routing table:</a:t>
            </a:r>
          </a:p>
          <a:p>
            <a:pPr marL="117475" lvl="1"/>
            <a:r>
              <a:rPr lang="en-US" sz="1200" dirty="0">
                <a:latin typeface="Courier" pitchFamily="2" charset="0"/>
              </a:rPr>
              <a:t>. default gateway = T1</a:t>
            </a:r>
          </a:p>
          <a:p>
            <a:pPr marL="117475" lvl="1"/>
            <a:r>
              <a:rPr lang="en-US" sz="1200" dirty="0">
                <a:latin typeface="Courier" pitchFamily="2" charset="0"/>
              </a:rPr>
              <a:t>. Transport Nodes (ESXi/</a:t>
            </a:r>
            <a:r>
              <a:rPr lang="en-US" sz="1200" dirty="0" err="1">
                <a:latin typeface="Courier" pitchFamily="2" charset="0"/>
              </a:rPr>
              <a:t>EdgeNodes</a:t>
            </a:r>
            <a:r>
              <a:rPr lang="en-US" sz="1200" dirty="0">
                <a:latin typeface="Courier" pitchFamily="2" charset="0"/>
              </a:rPr>
              <a:t>) = 	Physical Router</a:t>
            </a:r>
          </a:p>
          <a:p>
            <a:pPr marL="117475" lvl="1"/>
            <a:r>
              <a:rPr lang="en-US" sz="1200" dirty="0">
                <a:latin typeface="Courier" pitchFamily="2" charset="0"/>
              </a:rPr>
              <a:t>. Management subnets = Mgt Router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CBD1BEA5-71E8-A94F-8707-231CFFB385C0}"/>
              </a:ext>
            </a:extLst>
          </p:cNvPr>
          <p:cNvGrpSpPr/>
          <p:nvPr/>
        </p:nvGrpSpPr>
        <p:grpSpPr>
          <a:xfrm>
            <a:off x="4546992" y="2032387"/>
            <a:ext cx="3621644" cy="2843473"/>
            <a:chOff x="5015080" y="1928212"/>
            <a:chExt cx="3621644" cy="2843473"/>
          </a:xfrm>
        </p:grpSpPr>
        <p:sp>
          <p:nvSpPr>
            <p:cNvPr id="44" name="Rounded Rectangle 43">
              <a:extLst>
                <a:ext uri="{FF2B5EF4-FFF2-40B4-BE49-F238E27FC236}">
                  <a16:creationId xmlns:a16="http://schemas.microsoft.com/office/drawing/2014/main" id="{8DC48FD3-5595-9840-80B4-FE2B6DB4DE4C}"/>
                </a:ext>
              </a:extLst>
            </p:cNvPr>
            <p:cNvSpPr/>
            <p:nvPr/>
          </p:nvSpPr>
          <p:spPr>
            <a:xfrm>
              <a:off x="5015080" y="1928212"/>
              <a:ext cx="3621644" cy="2843473"/>
            </a:xfrm>
            <a:prstGeom prst="roundRect">
              <a:avLst>
                <a:gd name="adj" fmla="val 8469"/>
              </a:avLst>
            </a:prstGeom>
            <a:solidFill>
              <a:schemeClr val="bg1">
                <a:lumMod val="85000"/>
                <a:alpha val="20000"/>
              </a:schemeClr>
            </a:solidFill>
            <a:ln w="38100">
              <a:solidFill>
                <a:schemeClr val="tx2"/>
              </a:solidFill>
              <a:prstDash val="soli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Logical View</a:t>
              </a:r>
            </a:p>
          </p:txBody>
        </p: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B135E726-59FE-FF4F-8083-31A9A0A4CEDE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5220001" y="2939259"/>
              <a:ext cx="2027575" cy="0"/>
            </a:xfrm>
            <a:prstGeom prst="line">
              <a:avLst/>
            </a:prstGeom>
            <a:ln w="25400">
              <a:solidFill>
                <a:srgbClr val="F8981D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0D2D4160-59A8-F74E-B05F-C5CD1DA24CDA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6608734" y="2518824"/>
              <a:ext cx="0" cy="418354"/>
            </a:xfrm>
            <a:prstGeom prst="line">
              <a:avLst/>
            </a:prstGeom>
            <a:ln w="25400">
              <a:solidFill>
                <a:srgbClr val="F8981D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C9538E18-7C5D-0045-B9E0-23C2E918F920}"/>
                </a:ext>
              </a:extLst>
            </p:cNvPr>
            <p:cNvSpPr txBox="1"/>
            <p:nvPr/>
          </p:nvSpPr>
          <p:spPr>
            <a:xfrm>
              <a:off x="5247937" y="2750275"/>
              <a:ext cx="1066702" cy="184666"/>
            </a:xfrm>
            <a:prstGeom prst="rect">
              <a:avLst/>
            </a:prstGeom>
          </p:spPr>
          <p:txBody>
            <a:bodyPr wrap="none" lIns="0" tIns="0" rIns="0" bIns="0" rtlCol="0" anchor="b">
              <a:spAutoFit/>
            </a:bodyPr>
            <a:lstStyle/>
            <a:p>
              <a:r>
                <a:rPr lang="en-US" sz="1200" dirty="0">
                  <a:solidFill>
                    <a:srgbClr val="F8981D"/>
                  </a:solidFill>
                  <a:latin typeface="Calibri" panose="020F0502020204030204" pitchFamily="34" charset="0"/>
                </a:rPr>
                <a:t>Segment-Overlay</a:t>
              </a:r>
              <a:endParaRPr lang="en-US" sz="1400" dirty="0">
                <a:solidFill>
                  <a:srgbClr val="F8981D"/>
                </a:solidFill>
                <a:latin typeface="Calibri" panose="020F0502020204030204" pitchFamily="34" charset="0"/>
              </a:endParaRPr>
            </a:p>
          </p:txBody>
        </p: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7B391C34-AB0E-174F-8ED2-326E80FABC75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6451088" y="2953212"/>
              <a:ext cx="0" cy="526209"/>
            </a:xfrm>
            <a:prstGeom prst="line">
              <a:avLst/>
            </a:prstGeom>
            <a:ln w="25400">
              <a:solidFill>
                <a:srgbClr val="F8981D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Freeform 56">
              <a:extLst>
                <a:ext uri="{FF2B5EF4-FFF2-40B4-BE49-F238E27FC236}">
                  <a16:creationId xmlns:a16="http://schemas.microsoft.com/office/drawing/2014/main" id="{E5FC80EB-3A21-6346-BB2D-CAB2166775D1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122239" y="3475513"/>
              <a:ext cx="657699" cy="171937"/>
            </a:xfrm>
            <a:custGeom>
              <a:avLst/>
              <a:gdLst>
                <a:gd name="T0" fmla="*/ 304 w 384"/>
                <a:gd name="T1" fmla="*/ 78 h 100"/>
                <a:gd name="T2" fmla="*/ 288 w 384"/>
                <a:gd name="T3" fmla="*/ 78 h 100"/>
                <a:gd name="T4" fmla="*/ 288 w 384"/>
                <a:gd name="T5" fmla="*/ 22 h 100"/>
                <a:gd name="T6" fmla="*/ 304 w 384"/>
                <a:gd name="T7" fmla="*/ 22 h 100"/>
                <a:gd name="T8" fmla="*/ 304 w 384"/>
                <a:gd name="T9" fmla="*/ 78 h 100"/>
                <a:gd name="T10" fmla="*/ 331 w 384"/>
                <a:gd name="T11" fmla="*/ 22 h 100"/>
                <a:gd name="T12" fmla="*/ 315 w 384"/>
                <a:gd name="T13" fmla="*/ 22 h 100"/>
                <a:gd name="T14" fmla="*/ 315 w 384"/>
                <a:gd name="T15" fmla="*/ 78 h 100"/>
                <a:gd name="T16" fmla="*/ 331 w 384"/>
                <a:gd name="T17" fmla="*/ 78 h 100"/>
                <a:gd name="T18" fmla="*/ 331 w 384"/>
                <a:gd name="T19" fmla="*/ 22 h 100"/>
                <a:gd name="T20" fmla="*/ 358 w 384"/>
                <a:gd name="T21" fmla="*/ 22 h 100"/>
                <a:gd name="T22" fmla="*/ 342 w 384"/>
                <a:gd name="T23" fmla="*/ 22 h 100"/>
                <a:gd name="T24" fmla="*/ 342 w 384"/>
                <a:gd name="T25" fmla="*/ 78 h 100"/>
                <a:gd name="T26" fmla="*/ 358 w 384"/>
                <a:gd name="T27" fmla="*/ 78 h 100"/>
                <a:gd name="T28" fmla="*/ 358 w 384"/>
                <a:gd name="T29" fmla="*/ 22 h 100"/>
                <a:gd name="T30" fmla="*/ 42 w 384"/>
                <a:gd name="T31" fmla="*/ 22 h 100"/>
                <a:gd name="T32" fmla="*/ 26 w 384"/>
                <a:gd name="T33" fmla="*/ 22 h 100"/>
                <a:gd name="T34" fmla="*/ 26 w 384"/>
                <a:gd name="T35" fmla="*/ 78 h 100"/>
                <a:gd name="T36" fmla="*/ 42 w 384"/>
                <a:gd name="T37" fmla="*/ 78 h 100"/>
                <a:gd name="T38" fmla="*/ 42 w 384"/>
                <a:gd name="T39" fmla="*/ 22 h 100"/>
                <a:gd name="T40" fmla="*/ 69 w 384"/>
                <a:gd name="T41" fmla="*/ 22 h 100"/>
                <a:gd name="T42" fmla="*/ 53 w 384"/>
                <a:gd name="T43" fmla="*/ 22 h 100"/>
                <a:gd name="T44" fmla="*/ 53 w 384"/>
                <a:gd name="T45" fmla="*/ 78 h 100"/>
                <a:gd name="T46" fmla="*/ 69 w 384"/>
                <a:gd name="T47" fmla="*/ 78 h 100"/>
                <a:gd name="T48" fmla="*/ 69 w 384"/>
                <a:gd name="T49" fmla="*/ 22 h 100"/>
                <a:gd name="T50" fmla="*/ 97 w 384"/>
                <a:gd name="T51" fmla="*/ 22 h 100"/>
                <a:gd name="T52" fmla="*/ 81 w 384"/>
                <a:gd name="T53" fmla="*/ 22 h 100"/>
                <a:gd name="T54" fmla="*/ 81 w 384"/>
                <a:gd name="T55" fmla="*/ 78 h 100"/>
                <a:gd name="T56" fmla="*/ 97 w 384"/>
                <a:gd name="T57" fmla="*/ 78 h 100"/>
                <a:gd name="T58" fmla="*/ 97 w 384"/>
                <a:gd name="T59" fmla="*/ 22 h 100"/>
                <a:gd name="T60" fmla="*/ 163 w 384"/>
                <a:gd name="T61" fmla="*/ 50 h 100"/>
                <a:gd name="T62" fmla="*/ 192 w 384"/>
                <a:gd name="T63" fmla="*/ 21 h 100"/>
                <a:gd name="T64" fmla="*/ 221 w 384"/>
                <a:gd name="T65" fmla="*/ 50 h 100"/>
                <a:gd name="T66" fmla="*/ 192 w 384"/>
                <a:gd name="T67" fmla="*/ 79 h 100"/>
                <a:gd name="T68" fmla="*/ 163 w 384"/>
                <a:gd name="T69" fmla="*/ 50 h 100"/>
                <a:gd name="T70" fmla="*/ 179 w 384"/>
                <a:gd name="T71" fmla="*/ 50 h 100"/>
                <a:gd name="T72" fmla="*/ 192 w 384"/>
                <a:gd name="T73" fmla="*/ 63 h 100"/>
                <a:gd name="T74" fmla="*/ 205 w 384"/>
                <a:gd name="T75" fmla="*/ 50 h 100"/>
                <a:gd name="T76" fmla="*/ 192 w 384"/>
                <a:gd name="T77" fmla="*/ 37 h 100"/>
                <a:gd name="T78" fmla="*/ 179 w 384"/>
                <a:gd name="T79" fmla="*/ 50 h 100"/>
                <a:gd name="T80" fmla="*/ 384 w 384"/>
                <a:gd name="T81" fmla="*/ 0 h 100"/>
                <a:gd name="T82" fmla="*/ 384 w 384"/>
                <a:gd name="T83" fmla="*/ 100 h 100"/>
                <a:gd name="T84" fmla="*/ 0 w 384"/>
                <a:gd name="T85" fmla="*/ 100 h 100"/>
                <a:gd name="T86" fmla="*/ 0 w 384"/>
                <a:gd name="T87" fmla="*/ 0 h 100"/>
                <a:gd name="T88" fmla="*/ 384 w 384"/>
                <a:gd name="T89" fmla="*/ 0 h 100"/>
                <a:gd name="T90" fmla="*/ 368 w 384"/>
                <a:gd name="T91" fmla="*/ 16 h 100"/>
                <a:gd name="T92" fmla="*/ 16 w 384"/>
                <a:gd name="T93" fmla="*/ 16 h 100"/>
                <a:gd name="T94" fmla="*/ 16 w 384"/>
                <a:gd name="T95" fmla="*/ 84 h 100"/>
                <a:gd name="T96" fmla="*/ 368 w 384"/>
                <a:gd name="T97" fmla="*/ 84 h 100"/>
                <a:gd name="T98" fmla="*/ 368 w 384"/>
                <a:gd name="T99" fmla="*/ 1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4" h="100">
                  <a:moveTo>
                    <a:pt x="304" y="78"/>
                  </a:moveTo>
                  <a:cubicBezTo>
                    <a:pt x="288" y="78"/>
                    <a:pt x="288" y="78"/>
                    <a:pt x="288" y="78"/>
                  </a:cubicBezTo>
                  <a:cubicBezTo>
                    <a:pt x="288" y="22"/>
                    <a:pt x="288" y="22"/>
                    <a:pt x="288" y="22"/>
                  </a:cubicBezTo>
                  <a:cubicBezTo>
                    <a:pt x="304" y="22"/>
                    <a:pt x="304" y="22"/>
                    <a:pt x="304" y="22"/>
                  </a:cubicBezTo>
                  <a:lnTo>
                    <a:pt x="304" y="78"/>
                  </a:lnTo>
                  <a:close/>
                  <a:moveTo>
                    <a:pt x="331" y="22"/>
                  </a:moveTo>
                  <a:cubicBezTo>
                    <a:pt x="315" y="22"/>
                    <a:pt x="315" y="22"/>
                    <a:pt x="315" y="22"/>
                  </a:cubicBezTo>
                  <a:cubicBezTo>
                    <a:pt x="315" y="78"/>
                    <a:pt x="315" y="78"/>
                    <a:pt x="315" y="78"/>
                  </a:cubicBezTo>
                  <a:cubicBezTo>
                    <a:pt x="331" y="78"/>
                    <a:pt x="331" y="78"/>
                    <a:pt x="331" y="78"/>
                  </a:cubicBezTo>
                  <a:lnTo>
                    <a:pt x="331" y="22"/>
                  </a:lnTo>
                  <a:close/>
                  <a:moveTo>
                    <a:pt x="358" y="22"/>
                  </a:moveTo>
                  <a:cubicBezTo>
                    <a:pt x="342" y="22"/>
                    <a:pt x="342" y="22"/>
                    <a:pt x="342" y="22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58" y="78"/>
                    <a:pt x="358" y="78"/>
                    <a:pt x="358" y="78"/>
                  </a:cubicBezTo>
                  <a:lnTo>
                    <a:pt x="358" y="22"/>
                  </a:lnTo>
                  <a:close/>
                  <a:moveTo>
                    <a:pt x="42" y="22"/>
                  </a:moveTo>
                  <a:cubicBezTo>
                    <a:pt x="26" y="22"/>
                    <a:pt x="26" y="22"/>
                    <a:pt x="26" y="22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42" y="78"/>
                    <a:pt x="42" y="78"/>
                    <a:pt x="42" y="78"/>
                  </a:cubicBezTo>
                  <a:lnTo>
                    <a:pt x="42" y="22"/>
                  </a:lnTo>
                  <a:close/>
                  <a:moveTo>
                    <a:pt x="69" y="22"/>
                  </a:moveTo>
                  <a:cubicBezTo>
                    <a:pt x="53" y="22"/>
                    <a:pt x="53" y="22"/>
                    <a:pt x="53" y="22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69" y="78"/>
                    <a:pt x="69" y="78"/>
                    <a:pt x="69" y="78"/>
                  </a:cubicBezTo>
                  <a:lnTo>
                    <a:pt x="69" y="22"/>
                  </a:lnTo>
                  <a:close/>
                  <a:moveTo>
                    <a:pt x="97" y="22"/>
                  </a:moveTo>
                  <a:cubicBezTo>
                    <a:pt x="81" y="22"/>
                    <a:pt x="81" y="22"/>
                    <a:pt x="81" y="22"/>
                  </a:cubicBezTo>
                  <a:cubicBezTo>
                    <a:pt x="81" y="78"/>
                    <a:pt x="81" y="78"/>
                    <a:pt x="81" y="78"/>
                  </a:cubicBezTo>
                  <a:cubicBezTo>
                    <a:pt x="97" y="78"/>
                    <a:pt x="97" y="78"/>
                    <a:pt x="97" y="78"/>
                  </a:cubicBezTo>
                  <a:lnTo>
                    <a:pt x="97" y="22"/>
                  </a:lnTo>
                  <a:close/>
                  <a:moveTo>
                    <a:pt x="163" y="50"/>
                  </a:moveTo>
                  <a:cubicBezTo>
                    <a:pt x="163" y="34"/>
                    <a:pt x="176" y="21"/>
                    <a:pt x="192" y="21"/>
                  </a:cubicBezTo>
                  <a:cubicBezTo>
                    <a:pt x="208" y="21"/>
                    <a:pt x="221" y="34"/>
                    <a:pt x="221" y="50"/>
                  </a:cubicBezTo>
                  <a:cubicBezTo>
                    <a:pt x="221" y="66"/>
                    <a:pt x="208" y="79"/>
                    <a:pt x="192" y="79"/>
                  </a:cubicBezTo>
                  <a:cubicBezTo>
                    <a:pt x="176" y="79"/>
                    <a:pt x="163" y="66"/>
                    <a:pt x="163" y="50"/>
                  </a:cubicBezTo>
                  <a:close/>
                  <a:moveTo>
                    <a:pt x="179" y="50"/>
                  </a:moveTo>
                  <a:cubicBezTo>
                    <a:pt x="179" y="57"/>
                    <a:pt x="185" y="63"/>
                    <a:pt x="192" y="63"/>
                  </a:cubicBezTo>
                  <a:cubicBezTo>
                    <a:pt x="199" y="63"/>
                    <a:pt x="205" y="57"/>
                    <a:pt x="205" y="50"/>
                  </a:cubicBezTo>
                  <a:cubicBezTo>
                    <a:pt x="205" y="43"/>
                    <a:pt x="199" y="37"/>
                    <a:pt x="192" y="37"/>
                  </a:cubicBezTo>
                  <a:cubicBezTo>
                    <a:pt x="185" y="37"/>
                    <a:pt x="179" y="43"/>
                    <a:pt x="179" y="50"/>
                  </a:cubicBezTo>
                  <a:close/>
                  <a:moveTo>
                    <a:pt x="384" y="0"/>
                  </a:moveTo>
                  <a:cubicBezTo>
                    <a:pt x="384" y="100"/>
                    <a:pt x="384" y="100"/>
                    <a:pt x="384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84" y="0"/>
                  </a:lnTo>
                  <a:close/>
                  <a:moveTo>
                    <a:pt x="368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368" y="84"/>
                    <a:pt x="368" y="84"/>
                    <a:pt x="368" y="84"/>
                  </a:cubicBezTo>
                  <a:lnTo>
                    <a:pt x="368" y="1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" panose="020F0502020204030204" pitchFamily="34" charset="0"/>
              </a:endParaRPr>
            </a:p>
          </p:txBody>
        </p:sp>
        <p:sp>
          <p:nvSpPr>
            <p:cNvPr id="58" name="Freeform 21">
              <a:extLst>
                <a:ext uri="{FF2B5EF4-FFF2-40B4-BE49-F238E27FC236}">
                  <a16:creationId xmlns:a16="http://schemas.microsoft.com/office/drawing/2014/main" id="{D2EBDC96-0C49-494B-BD62-7B5BE30FF986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327259" y="3279040"/>
              <a:ext cx="286011" cy="217911"/>
            </a:xfrm>
            <a:custGeom>
              <a:avLst/>
              <a:gdLst>
                <a:gd name="T0" fmla="*/ 364 w 389"/>
                <a:gd name="T1" fmla="*/ 176 h 296"/>
                <a:gd name="T2" fmla="*/ 355 w 389"/>
                <a:gd name="T3" fmla="*/ 217 h 296"/>
                <a:gd name="T4" fmla="*/ 289 w 389"/>
                <a:gd name="T5" fmla="*/ 130 h 296"/>
                <a:gd name="T6" fmla="*/ 298 w 389"/>
                <a:gd name="T7" fmla="*/ 193 h 296"/>
                <a:gd name="T8" fmla="*/ 264 w 389"/>
                <a:gd name="T9" fmla="*/ 143 h 296"/>
                <a:gd name="T10" fmla="*/ 257 w 389"/>
                <a:gd name="T11" fmla="*/ 195 h 296"/>
                <a:gd name="T12" fmla="*/ 318 w 389"/>
                <a:gd name="T13" fmla="*/ 296 h 296"/>
                <a:gd name="T14" fmla="*/ 319 w 389"/>
                <a:gd name="T15" fmla="*/ 296 h 296"/>
                <a:gd name="T16" fmla="*/ 376 w 389"/>
                <a:gd name="T17" fmla="*/ 196 h 296"/>
                <a:gd name="T18" fmla="*/ 319 w 389"/>
                <a:gd name="T19" fmla="*/ 280 h 296"/>
                <a:gd name="T20" fmla="*/ 270 w 389"/>
                <a:gd name="T21" fmla="*/ 262 h 296"/>
                <a:gd name="T22" fmla="*/ 276 w 389"/>
                <a:gd name="T23" fmla="*/ 183 h 296"/>
                <a:gd name="T24" fmla="*/ 288 w 389"/>
                <a:gd name="T25" fmla="*/ 237 h 296"/>
                <a:gd name="T26" fmla="*/ 318 w 389"/>
                <a:gd name="T27" fmla="*/ 154 h 296"/>
                <a:gd name="T28" fmla="*/ 337 w 389"/>
                <a:gd name="T29" fmla="*/ 231 h 296"/>
                <a:gd name="T30" fmla="*/ 345 w 389"/>
                <a:gd name="T31" fmla="*/ 239 h 296"/>
                <a:gd name="T32" fmla="*/ 361 w 389"/>
                <a:gd name="T33" fmla="*/ 260 h 296"/>
                <a:gd name="T34" fmla="*/ 255 w 389"/>
                <a:gd name="T35" fmla="*/ 182 h 296"/>
                <a:gd name="T36" fmla="*/ 236 w 389"/>
                <a:gd name="T37" fmla="*/ 166 h 296"/>
                <a:gd name="T38" fmla="*/ 329 w 389"/>
                <a:gd name="T39" fmla="*/ 126 h 296"/>
                <a:gd name="T40" fmla="*/ 345 w 389"/>
                <a:gd name="T41" fmla="*/ 139 h 296"/>
                <a:gd name="T42" fmla="*/ 0 w 389"/>
                <a:gd name="T43" fmla="*/ 0 h 296"/>
                <a:gd name="T44" fmla="*/ 243 w 389"/>
                <a:gd name="T45" fmla="*/ 235 h 296"/>
                <a:gd name="T46" fmla="*/ 181 w 389"/>
                <a:gd name="T47" fmla="*/ 219 h 296"/>
                <a:gd name="T48" fmla="*/ 165 w 389"/>
                <a:gd name="T49" fmla="*/ 219 h 296"/>
                <a:gd name="T50" fmla="*/ 71 w 389"/>
                <a:gd name="T51" fmla="*/ 182 h 296"/>
                <a:gd name="T52" fmla="*/ 165 w 389"/>
                <a:gd name="T53" fmla="*/ 219 h 296"/>
                <a:gd name="T54" fmla="*/ 110 w 389"/>
                <a:gd name="T55" fmla="*/ 126 h 296"/>
                <a:gd name="T56" fmla="*/ 16 w 389"/>
                <a:gd name="T57" fmla="*/ 166 h 296"/>
                <a:gd name="T58" fmla="*/ 126 w 389"/>
                <a:gd name="T59" fmla="*/ 54 h 296"/>
                <a:gd name="T60" fmla="*/ 220 w 389"/>
                <a:gd name="T61" fmla="*/ 16 h 296"/>
                <a:gd name="T62" fmla="*/ 126 w 389"/>
                <a:gd name="T63" fmla="*/ 54 h 296"/>
                <a:gd name="T64" fmla="*/ 165 w 389"/>
                <a:gd name="T65" fmla="*/ 110 h 296"/>
                <a:gd name="T66" fmla="*/ 71 w 389"/>
                <a:gd name="T67" fmla="*/ 70 h 296"/>
                <a:gd name="T68" fmla="*/ 55 w 389"/>
                <a:gd name="T69" fmla="*/ 110 h 296"/>
                <a:gd name="T70" fmla="*/ 16 w 389"/>
                <a:gd name="T71" fmla="*/ 70 h 296"/>
                <a:gd name="T72" fmla="*/ 55 w 389"/>
                <a:gd name="T73" fmla="*/ 110 h 296"/>
                <a:gd name="T74" fmla="*/ 126 w 389"/>
                <a:gd name="T75" fmla="*/ 166 h 296"/>
                <a:gd name="T76" fmla="*/ 220 w 389"/>
                <a:gd name="T77" fmla="*/ 126 h 296"/>
                <a:gd name="T78" fmla="*/ 228 w 389"/>
                <a:gd name="T79" fmla="*/ 110 h 296"/>
                <a:gd name="T80" fmla="*/ 181 w 389"/>
                <a:gd name="T81" fmla="*/ 70 h 296"/>
                <a:gd name="T82" fmla="*/ 274 w 389"/>
                <a:gd name="T83" fmla="*/ 110 h 296"/>
                <a:gd name="T84" fmla="*/ 228 w 389"/>
                <a:gd name="T85" fmla="*/ 110 h 296"/>
                <a:gd name="T86" fmla="*/ 290 w 389"/>
                <a:gd name="T87" fmla="*/ 70 h 296"/>
                <a:gd name="T88" fmla="*/ 329 w 389"/>
                <a:gd name="T89" fmla="*/ 110 h 296"/>
                <a:gd name="T90" fmla="*/ 329 w 389"/>
                <a:gd name="T91" fmla="*/ 54 h 296"/>
                <a:gd name="T92" fmla="*/ 236 w 389"/>
                <a:gd name="T93" fmla="*/ 16 h 296"/>
                <a:gd name="T94" fmla="*/ 329 w 389"/>
                <a:gd name="T95" fmla="*/ 54 h 296"/>
                <a:gd name="T96" fmla="*/ 110 w 389"/>
                <a:gd name="T97" fmla="*/ 54 h 296"/>
                <a:gd name="T98" fmla="*/ 16 w 389"/>
                <a:gd name="T99" fmla="*/ 16 h 296"/>
                <a:gd name="T100" fmla="*/ 16 w 389"/>
                <a:gd name="T101" fmla="*/ 182 h 296"/>
                <a:gd name="T102" fmla="*/ 55 w 389"/>
                <a:gd name="T103" fmla="*/ 219 h 296"/>
                <a:gd name="T104" fmla="*/ 16 w 389"/>
                <a:gd name="T105" fmla="*/ 182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89" h="296">
                  <a:moveTo>
                    <a:pt x="376" y="196"/>
                  </a:moveTo>
                  <a:cubicBezTo>
                    <a:pt x="364" y="176"/>
                    <a:pt x="364" y="176"/>
                    <a:pt x="364" y="176"/>
                  </a:cubicBezTo>
                  <a:cubicBezTo>
                    <a:pt x="361" y="199"/>
                    <a:pt x="361" y="199"/>
                    <a:pt x="361" y="199"/>
                  </a:cubicBezTo>
                  <a:cubicBezTo>
                    <a:pt x="360" y="208"/>
                    <a:pt x="357" y="214"/>
                    <a:pt x="355" y="217"/>
                  </a:cubicBezTo>
                  <a:cubicBezTo>
                    <a:pt x="359" y="190"/>
                    <a:pt x="364" y="147"/>
                    <a:pt x="306" y="134"/>
                  </a:cubicBezTo>
                  <a:cubicBezTo>
                    <a:pt x="289" y="130"/>
                    <a:pt x="289" y="130"/>
                    <a:pt x="289" y="130"/>
                  </a:cubicBezTo>
                  <a:cubicBezTo>
                    <a:pt x="298" y="146"/>
                    <a:pt x="298" y="146"/>
                    <a:pt x="298" y="146"/>
                  </a:cubicBezTo>
                  <a:cubicBezTo>
                    <a:pt x="306" y="160"/>
                    <a:pt x="304" y="178"/>
                    <a:pt x="298" y="193"/>
                  </a:cubicBezTo>
                  <a:cubicBezTo>
                    <a:pt x="291" y="172"/>
                    <a:pt x="278" y="157"/>
                    <a:pt x="277" y="157"/>
                  </a:cubicBezTo>
                  <a:cubicBezTo>
                    <a:pt x="264" y="143"/>
                    <a:pt x="264" y="143"/>
                    <a:pt x="264" y="143"/>
                  </a:cubicBezTo>
                  <a:cubicBezTo>
                    <a:pt x="264" y="162"/>
                    <a:pt x="264" y="162"/>
                    <a:pt x="264" y="162"/>
                  </a:cubicBezTo>
                  <a:cubicBezTo>
                    <a:pt x="263" y="171"/>
                    <a:pt x="260" y="183"/>
                    <a:pt x="257" y="195"/>
                  </a:cubicBezTo>
                  <a:cubicBezTo>
                    <a:pt x="250" y="221"/>
                    <a:pt x="242" y="251"/>
                    <a:pt x="257" y="272"/>
                  </a:cubicBezTo>
                  <a:cubicBezTo>
                    <a:pt x="267" y="287"/>
                    <a:pt x="287" y="295"/>
                    <a:pt x="318" y="296"/>
                  </a:cubicBezTo>
                  <a:cubicBezTo>
                    <a:pt x="318" y="296"/>
                    <a:pt x="318" y="296"/>
                    <a:pt x="318" y="296"/>
                  </a:cubicBezTo>
                  <a:cubicBezTo>
                    <a:pt x="318" y="296"/>
                    <a:pt x="318" y="296"/>
                    <a:pt x="319" y="296"/>
                  </a:cubicBezTo>
                  <a:cubicBezTo>
                    <a:pt x="352" y="296"/>
                    <a:pt x="368" y="281"/>
                    <a:pt x="375" y="268"/>
                  </a:cubicBezTo>
                  <a:cubicBezTo>
                    <a:pt x="389" y="244"/>
                    <a:pt x="384" y="211"/>
                    <a:pt x="376" y="196"/>
                  </a:cubicBezTo>
                  <a:close/>
                  <a:moveTo>
                    <a:pt x="361" y="260"/>
                  </a:moveTo>
                  <a:cubicBezTo>
                    <a:pt x="354" y="273"/>
                    <a:pt x="339" y="280"/>
                    <a:pt x="319" y="280"/>
                  </a:cubicBezTo>
                  <a:cubicBezTo>
                    <a:pt x="318" y="280"/>
                    <a:pt x="318" y="280"/>
                    <a:pt x="318" y="280"/>
                  </a:cubicBezTo>
                  <a:cubicBezTo>
                    <a:pt x="294" y="279"/>
                    <a:pt x="277" y="273"/>
                    <a:pt x="270" y="262"/>
                  </a:cubicBezTo>
                  <a:cubicBezTo>
                    <a:pt x="259" y="248"/>
                    <a:pt x="266" y="223"/>
                    <a:pt x="272" y="200"/>
                  </a:cubicBezTo>
                  <a:cubicBezTo>
                    <a:pt x="274" y="194"/>
                    <a:pt x="275" y="188"/>
                    <a:pt x="276" y="183"/>
                  </a:cubicBezTo>
                  <a:cubicBezTo>
                    <a:pt x="281" y="192"/>
                    <a:pt x="286" y="203"/>
                    <a:pt x="287" y="216"/>
                  </a:cubicBezTo>
                  <a:cubicBezTo>
                    <a:pt x="288" y="237"/>
                    <a:pt x="288" y="237"/>
                    <a:pt x="288" y="237"/>
                  </a:cubicBezTo>
                  <a:cubicBezTo>
                    <a:pt x="301" y="220"/>
                    <a:pt x="301" y="220"/>
                    <a:pt x="301" y="220"/>
                  </a:cubicBezTo>
                  <a:cubicBezTo>
                    <a:pt x="314" y="203"/>
                    <a:pt x="323" y="178"/>
                    <a:pt x="318" y="154"/>
                  </a:cubicBezTo>
                  <a:cubicBezTo>
                    <a:pt x="347" y="168"/>
                    <a:pt x="343" y="194"/>
                    <a:pt x="339" y="217"/>
                  </a:cubicBezTo>
                  <a:cubicBezTo>
                    <a:pt x="338" y="222"/>
                    <a:pt x="337" y="227"/>
                    <a:pt x="337" y="231"/>
                  </a:cubicBezTo>
                  <a:cubicBezTo>
                    <a:pt x="336" y="240"/>
                    <a:pt x="336" y="240"/>
                    <a:pt x="336" y="240"/>
                  </a:cubicBezTo>
                  <a:cubicBezTo>
                    <a:pt x="345" y="239"/>
                    <a:pt x="345" y="239"/>
                    <a:pt x="345" y="239"/>
                  </a:cubicBezTo>
                  <a:cubicBezTo>
                    <a:pt x="356" y="238"/>
                    <a:pt x="363" y="233"/>
                    <a:pt x="368" y="227"/>
                  </a:cubicBezTo>
                  <a:cubicBezTo>
                    <a:pt x="369" y="238"/>
                    <a:pt x="367" y="250"/>
                    <a:pt x="361" y="260"/>
                  </a:cubicBezTo>
                  <a:close/>
                  <a:moveTo>
                    <a:pt x="181" y="182"/>
                  </a:moveTo>
                  <a:cubicBezTo>
                    <a:pt x="255" y="182"/>
                    <a:pt x="255" y="182"/>
                    <a:pt x="255" y="182"/>
                  </a:cubicBezTo>
                  <a:cubicBezTo>
                    <a:pt x="255" y="166"/>
                    <a:pt x="255" y="166"/>
                    <a:pt x="255" y="166"/>
                  </a:cubicBezTo>
                  <a:cubicBezTo>
                    <a:pt x="236" y="166"/>
                    <a:pt x="236" y="166"/>
                    <a:pt x="236" y="166"/>
                  </a:cubicBezTo>
                  <a:cubicBezTo>
                    <a:pt x="236" y="126"/>
                    <a:pt x="236" y="126"/>
                    <a:pt x="236" y="126"/>
                  </a:cubicBezTo>
                  <a:cubicBezTo>
                    <a:pt x="329" y="126"/>
                    <a:pt x="329" y="126"/>
                    <a:pt x="329" y="126"/>
                  </a:cubicBezTo>
                  <a:cubicBezTo>
                    <a:pt x="329" y="139"/>
                    <a:pt x="329" y="139"/>
                    <a:pt x="329" y="139"/>
                  </a:cubicBezTo>
                  <a:cubicBezTo>
                    <a:pt x="345" y="139"/>
                    <a:pt x="345" y="139"/>
                    <a:pt x="345" y="139"/>
                  </a:cubicBezTo>
                  <a:cubicBezTo>
                    <a:pt x="345" y="0"/>
                    <a:pt x="345" y="0"/>
                    <a:pt x="34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243" y="235"/>
                    <a:pt x="243" y="235"/>
                    <a:pt x="243" y="235"/>
                  </a:cubicBezTo>
                  <a:cubicBezTo>
                    <a:pt x="243" y="219"/>
                    <a:pt x="243" y="219"/>
                    <a:pt x="243" y="219"/>
                  </a:cubicBezTo>
                  <a:cubicBezTo>
                    <a:pt x="181" y="219"/>
                    <a:pt x="181" y="219"/>
                    <a:pt x="181" y="219"/>
                  </a:cubicBezTo>
                  <a:lnTo>
                    <a:pt x="181" y="182"/>
                  </a:lnTo>
                  <a:close/>
                  <a:moveTo>
                    <a:pt x="165" y="219"/>
                  </a:moveTo>
                  <a:cubicBezTo>
                    <a:pt x="71" y="219"/>
                    <a:pt x="71" y="219"/>
                    <a:pt x="71" y="219"/>
                  </a:cubicBezTo>
                  <a:cubicBezTo>
                    <a:pt x="71" y="182"/>
                    <a:pt x="71" y="182"/>
                    <a:pt x="71" y="182"/>
                  </a:cubicBezTo>
                  <a:cubicBezTo>
                    <a:pt x="165" y="182"/>
                    <a:pt x="165" y="182"/>
                    <a:pt x="165" y="182"/>
                  </a:cubicBezTo>
                  <a:lnTo>
                    <a:pt x="165" y="219"/>
                  </a:lnTo>
                  <a:close/>
                  <a:moveTo>
                    <a:pt x="16" y="126"/>
                  </a:moveTo>
                  <a:cubicBezTo>
                    <a:pt x="110" y="126"/>
                    <a:pt x="110" y="126"/>
                    <a:pt x="110" y="126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6" y="166"/>
                    <a:pt x="16" y="166"/>
                    <a:pt x="16" y="166"/>
                  </a:cubicBezTo>
                  <a:lnTo>
                    <a:pt x="16" y="126"/>
                  </a:lnTo>
                  <a:close/>
                  <a:moveTo>
                    <a:pt x="126" y="54"/>
                  </a:moveTo>
                  <a:cubicBezTo>
                    <a:pt x="126" y="16"/>
                    <a:pt x="126" y="16"/>
                    <a:pt x="126" y="16"/>
                  </a:cubicBezTo>
                  <a:cubicBezTo>
                    <a:pt x="220" y="16"/>
                    <a:pt x="220" y="16"/>
                    <a:pt x="220" y="16"/>
                  </a:cubicBezTo>
                  <a:cubicBezTo>
                    <a:pt x="220" y="54"/>
                    <a:pt x="220" y="54"/>
                    <a:pt x="220" y="54"/>
                  </a:cubicBezTo>
                  <a:lnTo>
                    <a:pt x="126" y="54"/>
                  </a:lnTo>
                  <a:close/>
                  <a:moveTo>
                    <a:pt x="165" y="70"/>
                  </a:moveTo>
                  <a:cubicBezTo>
                    <a:pt x="165" y="110"/>
                    <a:pt x="165" y="110"/>
                    <a:pt x="165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1" y="70"/>
                    <a:pt x="71" y="70"/>
                    <a:pt x="71" y="70"/>
                  </a:cubicBezTo>
                  <a:lnTo>
                    <a:pt x="165" y="70"/>
                  </a:lnTo>
                  <a:close/>
                  <a:moveTo>
                    <a:pt x="55" y="110"/>
                  </a:moveTo>
                  <a:cubicBezTo>
                    <a:pt x="16" y="110"/>
                    <a:pt x="16" y="110"/>
                    <a:pt x="16" y="11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55" y="70"/>
                    <a:pt x="55" y="70"/>
                    <a:pt x="55" y="70"/>
                  </a:cubicBezTo>
                  <a:lnTo>
                    <a:pt x="55" y="110"/>
                  </a:lnTo>
                  <a:close/>
                  <a:moveTo>
                    <a:pt x="220" y="166"/>
                  </a:moveTo>
                  <a:cubicBezTo>
                    <a:pt x="126" y="166"/>
                    <a:pt x="126" y="166"/>
                    <a:pt x="126" y="166"/>
                  </a:cubicBezTo>
                  <a:cubicBezTo>
                    <a:pt x="126" y="126"/>
                    <a:pt x="126" y="126"/>
                    <a:pt x="126" y="126"/>
                  </a:cubicBezTo>
                  <a:cubicBezTo>
                    <a:pt x="220" y="126"/>
                    <a:pt x="220" y="126"/>
                    <a:pt x="220" y="126"/>
                  </a:cubicBezTo>
                  <a:lnTo>
                    <a:pt x="220" y="166"/>
                  </a:lnTo>
                  <a:close/>
                  <a:moveTo>
                    <a:pt x="228" y="110"/>
                  </a:moveTo>
                  <a:cubicBezTo>
                    <a:pt x="181" y="110"/>
                    <a:pt x="181" y="110"/>
                    <a:pt x="181" y="110"/>
                  </a:cubicBezTo>
                  <a:cubicBezTo>
                    <a:pt x="181" y="70"/>
                    <a:pt x="181" y="70"/>
                    <a:pt x="181" y="70"/>
                  </a:cubicBezTo>
                  <a:cubicBezTo>
                    <a:pt x="274" y="70"/>
                    <a:pt x="274" y="70"/>
                    <a:pt x="274" y="70"/>
                  </a:cubicBezTo>
                  <a:cubicBezTo>
                    <a:pt x="274" y="110"/>
                    <a:pt x="274" y="110"/>
                    <a:pt x="274" y="110"/>
                  </a:cubicBezTo>
                  <a:cubicBezTo>
                    <a:pt x="236" y="110"/>
                    <a:pt x="236" y="110"/>
                    <a:pt x="236" y="110"/>
                  </a:cubicBezTo>
                  <a:lnTo>
                    <a:pt x="228" y="110"/>
                  </a:lnTo>
                  <a:close/>
                  <a:moveTo>
                    <a:pt x="290" y="110"/>
                  </a:moveTo>
                  <a:cubicBezTo>
                    <a:pt x="290" y="70"/>
                    <a:pt x="290" y="70"/>
                    <a:pt x="290" y="70"/>
                  </a:cubicBezTo>
                  <a:cubicBezTo>
                    <a:pt x="329" y="70"/>
                    <a:pt x="329" y="70"/>
                    <a:pt x="329" y="70"/>
                  </a:cubicBezTo>
                  <a:cubicBezTo>
                    <a:pt x="329" y="110"/>
                    <a:pt x="329" y="110"/>
                    <a:pt x="329" y="110"/>
                  </a:cubicBezTo>
                  <a:lnTo>
                    <a:pt x="290" y="110"/>
                  </a:lnTo>
                  <a:close/>
                  <a:moveTo>
                    <a:pt x="329" y="54"/>
                  </a:moveTo>
                  <a:cubicBezTo>
                    <a:pt x="236" y="54"/>
                    <a:pt x="236" y="54"/>
                    <a:pt x="236" y="54"/>
                  </a:cubicBezTo>
                  <a:cubicBezTo>
                    <a:pt x="236" y="16"/>
                    <a:pt x="236" y="16"/>
                    <a:pt x="236" y="16"/>
                  </a:cubicBezTo>
                  <a:cubicBezTo>
                    <a:pt x="329" y="16"/>
                    <a:pt x="329" y="16"/>
                    <a:pt x="329" y="16"/>
                  </a:cubicBezTo>
                  <a:lnTo>
                    <a:pt x="329" y="54"/>
                  </a:lnTo>
                  <a:close/>
                  <a:moveTo>
                    <a:pt x="110" y="16"/>
                  </a:moveTo>
                  <a:cubicBezTo>
                    <a:pt x="110" y="54"/>
                    <a:pt x="110" y="54"/>
                    <a:pt x="110" y="54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6" y="16"/>
                    <a:pt x="16" y="16"/>
                    <a:pt x="16" y="16"/>
                  </a:cubicBezTo>
                  <a:lnTo>
                    <a:pt x="110" y="16"/>
                  </a:lnTo>
                  <a:close/>
                  <a:moveTo>
                    <a:pt x="16" y="182"/>
                  </a:moveTo>
                  <a:cubicBezTo>
                    <a:pt x="55" y="182"/>
                    <a:pt x="55" y="182"/>
                    <a:pt x="55" y="182"/>
                  </a:cubicBezTo>
                  <a:cubicBezTo>
                    <a:pt x="55" y="219"/>
                    <a:pt x="55" y="219"/>
                    <a:pt x="55" y="219"/>
                  </a:cubicBezTo>
                  <a:cubicBezTo>
                    <a:pt x="16" y="219"/>
                    <a:pt x="16" y="219"/>
                    <a:pt x="16" y="219"/>
                  </a:cubicBezTo>
                  <a:lnTo>
                    <a:pt x="16" y="182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799" dirty="0">
                <a:latin typeface="Calibri" panose="020F0502020204030204" pitchFamily="34" charset="0"/>
              </a:endParaRPr>
            </a:p>
          </p:txBody>
        </p:sp>
        <p:pic>
          <p:nvPicPr>
            <p:cNvPr id="67" name="Picture 66">
              <a:extLst>
                <a:ext uri="{FF2B5EF4-FFF2-40B4-BE49-F238E27FC236}">
                  <a16:creationId xmlns:a16="http://schemas.microsoft.com/office/drawing/2014/main" id="{E342B071-15D2-564A-894E-BAAE31039BB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05214" y="3254933"/>
              <a:ext cx="386080" cy="254000"/>
            </a:xfrm>
            <a:prstGeom prst="rect">
              <a:avLst/>
            </a:prstGeom>
          </p:spPr>
        </p:pic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C5989847-3249-A94D-B9FB-492B79F93A42}"/>
                </a:ext>
              </a:extLst>
            </p:cNvPr>
            <p:cNvSpPr txBox="1"/>
            <p:nvPr/>
          </p:nvSpPr>
          <p:spPr>
            <a:xfrm>
              <a:off x="5639974" y="3262966"/>
              <a:ext cx="250068" cy="184666"/>
            </a:xfrm>
            <a:prstGeom prst="rect">
              <a:avLst/>
            </a:prstGeom>
          </p:spPr>
          <p:txBody>
            <a:bodyPr wrap="none" lIns="0" tIns="0" rIns="0" bIns="0" rtlCol="0" anchor="b">
              <a:spAutoFit/>
            </a:bodyPr>
            <a:lstStyle/>
            <a:p>
              <a:r>
                <a:rPr lang="en-US" sz="1200" dirty="0">
                  <a:latin typeface="Calibri" panose="020F0502020204030204" pitchFamily="34" charset="0"/>
                </a:rPr>
                <a:t>App</a:t>
              </a:r>
              <a:endParaRPr lang="en-US" sz="1400" dirty="0">
                <a:latin typeface="Calibri" panose="020F0502020204030204" pitchFamily="34" charset="0"/>
              </a:endParaRP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86083FFC-6C0F-5142-B1F7-0928F04EAEEA}"/>
                </a:ext>
              </a:extLst>
            </p:cNvPr>
            <p:cNvSpPr txBox="1"/>
            <p:nvPr/>
          </p:nvSpPr>
          <p:spPr>
            <a:xfrm>
              <a:off x="6569403" y="3184597"/>
              <a:ext cx="169713" cy="307777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*</a:t>
              </a:r>
              <a:endParaRPr lang="en-US" sz="1200" dirty="0">
                <a:latin typeface="Courier" pitchFamily="2" charset="0"/>
              </a:endParaRPr>
            </a:p>
          </p:txBody>
        </p:sp>
        <p:sp>
          <p:nvSpPr>
            <p:cNvPr id="92" name="Left-Right Arrow 91">
              <a:extLst>
                <a:ext uri="{FF2B5EF4-FFF2-40B4-BE49-F238E27FC236}">
                  <a16:creationId xmlns:a16="http://schemas.microsoft.com/office/drawing/2014/main" id="{84D6503A-E9DD-1B49-BFB5-1A2A4B90891B}"/>
                </a:ext>
              </a:extLst>
            </p:cNvPr>
            <p:cNvSpPr/>
            <p:nvPr/>
          </p:nvSpPr>
          <p:spPr>
            <a:xfrm rot="17714607">
              <a:off x="6283925" y="2492696"/>
              <a:ext cx="1107654" cy="156280"/>
            </a:xfrm>
            <a:prstGeom prst="leftRightArrow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BC83963E-EE96-8C46-A4CB-17C0D3021D8D}"/>
                </a:ext>
              </a:extLst>
            </p:cNvPr>
            <p:cNvSpPr txBox="1"/>
            <p:nvPr/>
          </p:nvSpPr>
          <p:spPr>
            <a:xfrm>
              <a:off x="7079008" y="2203062"/>
              <a:ext cx="827214" cy="646331"/>
            </a:xfrm>
            <a:prstGeom prst="rect">
              <a:avLst/>
            </a:prstGeom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sz="1400" dirty="0">
                  <a:solidFill>
                    <a:srgbClr val="FF0000"/>
                  </a:solidFill>
                  <a:latin typeface="Calibri" panose="020F0502020204030204" pitchFamily="34" charset="0"/>
                </a:rPr>
                <a:t>Secured</a:t>
              </a:r>
            </a:p>
            <a:p>
              <a:r>
                <a:rPr lang="en-US" sz="1400" dirty="0">
                  <a:solidFill>
                    <a:schemeClr val="accent1"/>
                  </a:solidFill>
                  <a:latin typeface="Calibri" panose="020F0502020204030204" pitchFamily="34" charset="0"/>
                </a:rPr>
                <a:t>Application</a:t>
              </a:r>
            </a:p>
            <a:p>
              <a:r>
                <a:rPr lang="en-US" sz="1400" dirty="0">
                  <a:solidFill>
                    <a:schemeClr val="accent1"/>
                  </a:solidFill>
                  <a:latin typeface="Calibri" panose="020F0502020204030204" pitchFamily="34" charset="0"/>
                </a:rPr>
                <a:t>Traffic</a:t>
              </a:r>
            </a:p>
          </p:txBody>
        </p:sp>
        <p:grpSp>
          <p:nvGrpSpPr>
            <p:cNvPr id="97" name="Group 96">
              <a:extLst>
                <a:ext uri="{FF2B5EF4-FFF2-40B4-BE49-F238E27FC236}">
                  <a16:creationId xmlns:a16="http://schemas.microsoft.com/office/drawing/2014/main" id="{2AEE3D52-85E2-2A44-9771-681233B57805}"/>
                </a:ext>
              </a:extLst>
            </p:cNvPr>
            <p:cNvGrpSpPr/>
            <p:nvPr/>
          </p:nvGrpSpPr>
          <p:grpSpPr>
            <a:xfrm>
              <a:off x="6373735" y="2059687"/>
              <a:ext cx="459264" cy="457200"/>
              <a:chOff x="1432768" y="3139998"/>
              <a:chExt cx="457200" cy="457200"/>
            </a:xfrm>
          </p:grpSpPr>
          <p:sp>
            <p:nvSpPr>
              <p:cNvPr id="98" name="Oval 97">
                <a:extLst>
                  <a:ext uri="{FF2B5EF4-FFF2-40B4-BE49-F238E27FC236}">
                    <a16:creationId xmlns:a16="http://schemas.microsoft.com/office/drawing/2014/main" id="{BF45201A-1561-D04C-9595-D93B1B6A9AE9}"/>
                  </a:ext>
                </a:extLst>
              </p:cNvPr>
              <p:cNvSpPr/>
              <p:nvPr/>
            </p:nvSpPr>
            <p:spPr>
              <a:xfrm>
                <a:off x="1432768" y="3139998"/>
                <a:ext cx="457200" cy="457200"/>
              </a:xfrm>
              <a:prstGeom prst="ellipse">
                <a:avLst/>
              </a:prstGeom>
              <a:solidFill>
                <a:srgbClr val="FBFDFB"/>
              </a:solidFill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600"/>
                  </a:spcAft>
                </a:pPr>
                <a:endParaRPr lang="en-US" sz="1200" dirty="0">
                  <a:solidFill>
                    <a:schemeClr val="bg1"/>
                  </a:solidFill>
                  <a:latin typeface="Calibri" panose="020F0502020204030204" pitchFamily="34" charset="0"/>
                </a:endParaRPr>
              </a:p>
            </p:txBody>
          </p:sp>
          <p:grpSp>
            <p:nvGrpSpPr>
              <p:cNvPr id="99" name="Group 98">
                <a:extLst>
                  <a:ext uri="{FF2B5EF4-FFF2-40B4-BE49-F238E27FC236}">
                    <a16:creationId xmlns:a16="http://schemas.microsoft.com/office/drawing/2014/main" id="{4BF02F63-19AD-C04A-87C5-793972CF44E4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1432859" y="3139998"/>
                <a:ext cx="457018" cy="457200"/>
                <a:chOff x="7736620" y="7009631"/>
                <a:chExt cx="4501800" cy="4503600"/>
              </a:xfrm>
              <a:solidFill>
                <a:srgbClr val="F8981D"/>
              </a:solidFill>
            </p:grpSpPr>
            <p:sp>
              <p:nvSpPr>
                <p:cNvPr id="100" name="Freeform: Shape 2">
                  <a:extLst>
                    <a:ext uri="{FF2B5EF4-FFF2-40B4-BE49-F238E27FC236}">
                      <a16:creationId xmlns:a16="http://schemas.microsoft.com/office/drawing/2014/main" id="{437BB7A0-17D7-0C4E-BD9B-5742086D4F56}"/>
                    </a:ext>
                  </a:extLst>
                </p:cNvPr>
                <p:cNvSpPr/>
                <p:nvPr/>
              </p:nvSpPr>
              <p:spPr>
                <a:xfrm>
                  <a:off x="9530500" y="7531272"/>
                  <a:ext cx="914039" cy="1338480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2540" h="3719">
                      <a:moveTo>
                        <a:pt x="1268" y="0"/>
                      </a:moveTo>
                      <a:lnTo>
                        <a:pt x="0" y="1273"/>
                      </a:lnTo>
                      <a:lnTo>
                        <a:pt x="693" y="1273"/>
                      </a:lnTo>
                      <a:lnTo>
                        <a:pt x="693" y="3719"/>
                      </a:lnTo>
                      <a:lnTo>
                        <a:pt x="1847" y="3719"/>
                      </a:lnTo>
                      <a:lnTo>
                        <a:pt x="1847" y="1273"/>
                      </a:lnTo>
                      <a:lnTo>
                        <a:pt x="2540" y="1273"/>
                      </a:lnTo>
                      <a:close/>
                    </a:path>
                  </a:pathLst>
                </a:custGeom>
                <a:solidFill>
                  <a:srgbClr val="F8981D"/>
                </a:solidFill>
                <a:ln cap="flat">
                  <a:solidFill>
                    <a:srgbClr val="F8981D"/>
                  </a:solidFill>
                  <a:prstDash val="solid"/>
                </a:ln>
              </p:spPr>
              <p:txBody>
                <a:bodyPr vert="horz" wrap="none" lIns="90000" tIns="45000" rIns="90000" bIns="45000" anchor="ctr" anchorCtr="1" compatLnSpc="0"/>
                <a:lstStyle/>
                <a:p>
                  <a:pPr marL="0" marR="0" lvl="0" indent="0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</a:pPr>
                  <a:endParaRPr lang="en-US" sz="1800" b="0" i="0" u="none" strike="noStrike" kern="1200">
                    <a:ln>
                      <a:solidFill>
                        <a:schemeClr val="accent1"/>
                      </a:solidFill>
                    </a:ln>
                    <a:solidFill>
                      <a:schemeClr val="accent1"/>
                    </a:solidFill>
                    <a:latin typeface="Arial" pitchFamily="18"/>
                    <a:ea typeface="Arial" pitchFamily="2"/>
                    <a:cs typeface="Arial" pitchFamily="2"/>
                  </a:endParaRPr>
                </a:p>
              </p:txBody>
            </p:sp>
            <p:sp>
              <p:nvSpPr>
                <p:cNvPr id="101" name="Freeform: Shape 3">
                  <a:extLst>
                    <a:ext uri="{FF2B5EF4-FFF2-40B4-BE49-F238E27FC236}">
                      <a16:creationId xmlns:a16="http://schemas.microsoft.com/office/drawing/2014/main" id="{A55EFF9B-6985-BE4C-AD1D-DEA05CE23427}"/>
                    </a:ext>
                  </a:extLst>
                </p:cNvPr>
                <p:cNvSpPr/>
                <p:nvPr/>
              </p:nvSpPr>
              <p:spPr>
                <a:xfrm>
                  <a:off x="9530500" y="9653112"/>
                  <a:ext cx="914039" cy="1338480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2540" h="3719">
                      <a:moveTo>
                        <a:pt x="1268" y="3719"/>
                      </a:moveTo>
                      <a:lnTo>
                        <a:pt x="2540" y="2446"/>
                      </a:lnTo>
                      <a:lnTo>
                        <a:pt x="1847" y="2446"/>
                      </a:lnTo>
                      <a:lnTo>
                        <a:pt x="1847" y="0"/>
                      </a:lnTo>
                      <a:lnTo>
                        <a:pt x="693" y="0"/>
                      </a:lnTo>
                      <a:lnTo>
                        <a:pt x="693" y="2446"/>
                      </a:lnTo>
                      <a:lnTo>
                        <a:pt x="0" y="2446"/>
                      </a:lnTo>
                      <a:close/>
                    </a:path>
                  </a:pathLst>
                </a:custGeom>
                <a:solidFill>
                  <a:srgbClr val="F8981D"/>
                </a:solidFill>
                <a:ln cap="flat">
                  <a:solidFill>
                    <a:srgbClr val="F8981D"/>
                  </a:solidFill>
                  <a:prstDash val="solid"/>
                </a:ln>
              </p:spPr>
              <p:txBody>
                <a:bodyPr vert="horz" wrap="none" lIns="90000" tIns="45000" rIns="90000" bIns="45000" anchor="ctr" anchorCtr="1" compatLnSpc="0"/>
                <a:lstStyle/>
                <a:p>
                  <a:pPr marL="0" marR="0" lvl="0" indent="0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</a:pPr>
                  <a:endParaRPr lang="en-US" sz="1800" b="0" i="0" u="none" strike="noStrike" kern="1200">
                    <a:ln>
                      <a:solidFill>
                        <a:schemeClr val="accent1"/>
                      </a:solidFill>
                    </a:ln>
                    <a:solidFill>
                      <a:schemeClr val="accent1"/>
                    </a:solidFill>
                    <a:latin typeface="Arial" pitchFamily="18"/>
                    <a:ea typeface="Arial" pitchFamily="2"/>
                    <a:cs typeface="Arial" pitchFamily="2"/>
                  </a:endParaRPr>
                </a:p>
              </p:txBody>
            </p:sp>
            <p:sp>
              <p:nvSpPr>
                <p:cNvPr id="102" name="Freeform: Shape 4">
                  <a:extLst>
                    <a:ext uri="{FF2B5EF4-FFF2-40B4-BE49-F238E27FC236}">
                      <a16:creationId xmlns:a16="http://schemas.microsoft.com/office/drawing/2014/main" id="{8A248A02-2A5D-6A4F-9257-61AC7DDB591E}"/>
                    </a:ext>
                  </a:extLst>
                </p:cNvPr>
                <p:cNvSpPr/>
                <p:nvPr/>
              </p:nvSpPr>
              <p:spPr>
                <a:xfrm>
                  <a:off x="10380099" y="8805312"/>
                  <a:ext cx="1336680" cy="912599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3714" h="2536">
                      <a:moveTo>
                        <a:pt x="0" y="1268"/>
                      </a:moveTo>
                      <a:lnTo>
                        <a:pt x="1268" y="2536"/>
                      </a:lnTo>
                      <a:lnTo>
                        <a:pt x="1268" y="1847"/>
                      </a:lnTo>
                      <a:lnTo>
                        <a:pt x="3714" y="1847"/>
                      </a:lnTo>
                      <a:lnTo>
                        <a:pt x="3714" y="689"/>
                      </a:lnTo>
                      <a:lnTo>
                        <a:pt x="1268" y="689"/>
                      </a:lnTo>
                      <a:lnTo>
                        <a:pt x="1268" y="0"/>
                      </a:lnTo>
                      <a:close/>
                    </a:path>
                  </a:pathLst>
                </a:custGeom>
                <a:solidFill>
                  <a:srgbClr val="F8981D"/>
                </a:solidFill>
                <a:ln cap="flat">
                  <a:solidFill>
                    <a:srgbClr val="F8981D"/>
                  </a:solidFill>
                  <a:prstDash val="solid"/>
                </a:ln>
              </p:spPr>
              <p:txBody>
                <a:bodyPr vert="horz" wrap="none" lIns="90000" tIns="45000" rIns="90000" bIns="45000" anchor="ctr" anchorCtr="1" compatLnSpc="0"/>
                <a:lstStyle/>
                <a:p>
                  <a:pPr marL="0" marR="0" lvl="0" indent="0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</a:pPr>
                  <a:endParaRPr lang="en-US" sz="1800" b="0" i="0" u="none" strike="noStrike" kern="1200">
                    <a:ln>
                      <a:solidFill>
                        <a:schemeClr val="accent1"/>
                      </a:solidFill>
                    </a:ln>
                    <a:solidFill>
                      <a:schemeClr val="accent1"/>
                    </a:solidFill>
                    <a:latin typeface="Arial" pitchFamily="18"/>
                    <a:ea typeface="Arial" pitchFamily="2"/>
                    <a:cs typeface="Arial" pitchFamily="2"/>
                  </a:endParaRPr>
                </a:p>
              </p:txBody>
            </p:sp>
            <p:sp>
              <p:nvSpPr>
                <p:cNvPr id="103" name="Freeform: Shape 5">
                  <a:extLst>
                    <a:ext uri="{FF2B5EF4-FFF2-40B4-BE49-F238E27FC236}">
                      <a16:creationId xmlns:a16="http://schemas.microsoft.com/office/drawing/2014/main" id="{CC3C715A-F43A-2247-B481-7537F3EBBB62}"/>
                    </a:ext>
                  </a:extLst>
                </p:cNvPr>
                <p:cNvSpPr/>
                <p:nvPr/>
              </p:nvSpPr>
              <p:spPr>
                <a:xfrm>
                  <a:off x="8256820" y="8805312"/>
                  <a:ext cx="1338120" cy="912599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3718" h="2536">
                      <a:moveTo>
                        <a:pt x="3718" y="1268"/>
                      </a:moveTo>
                      <a:lnTo>
                        <a:pt x="2450" y="0"/>
                      </a:lnTo>
                      <a:lnTo>
                        <a:pt x="2450" y="689"/>
                      </a:lnTo>
                      <a:lnTo>
                        <a:pt x="0" y="689"/>
                      </a:lnTo>
                      <a:lnTo>
                        <a:pt x="0" y="1847"/>
                      </a:lnTo>
                      <a:lnTo>
                        <a:pt x="2450" y="1847"/>
                      </a:lnTo>
                      <a:lnTo>
                        <a:pt x="2450" y="2536"/>
                      </a:lnTo>
                      <a:close/>
                    </a:path>
                  </a:pathLst>
                </a:custGeom>
                <a:solidFill>
                  <a:srgbClr val="F8981D"/>
                </a:solidFill>
                <a:ln cap="flat">
                  <a:solidFill>
                    <a:srgbClr val="F8981D"/>
                  </a:solidFill>
                  <a:prstDash val="solid"/>
                </a:ln>
              </p:spPr>
              <p:txBody>
                <a:bodyPr vert="horz" wrap="none" lIns="90000" tIns="45000" rIns="90000" bIns="45000" anchor="ctr" anchorCtr="1" compatLnSpc="0"/>
                <a:lstStyle/>
                <a:p>
                  <a:pPr marL="0" marR="0" lvl="0" indent="0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</a:pPr>
                  <a:endParaRPr lang="en-US" sz="1800" b="0" i="0" u="none" strike="noStrike" kern="1200" dirty="0">
                    <a:ln>
                      <a:solidFill>
                        <a:schemeClr val="accent1"/>
                      </a:solidFill>
                    </a:ln>
                    <a:solidFill>
                      <a:schemeClr val="accent1"/>
                    </a:solidFill>
                    <a:latin typeface="Arial" pitchFamily="18"/>
                    <a:ea typeface="Arial" pitchFamily="2"/>
                    <a:cs typeface="Arial" pitchFamily="2"/>
                  </a:endParaRPr>
                </a:p>
              </p:txBody>
            </p:sp>
            <p:sp>
              <p:nvSpPr>
                <p:cNvPr id="104" name="Freeform: Shape 1">
                  <a:extLst>
                    <a:ext uri="{FF2B5EF4-FFF2-40B4-BE49-F238E27FC236}">
                      <a16:creationId xmlns:a16="http://schemas.microsoft.com/office/drawing/2014/main" id="{BC621F8E-B02B-854D-83A5-96D6DCA40B69}"/>
                    </a:ext>
                  </a:extLst>
                </p:cNvPr>
                <p:cNvSpPr/>
                <p:nvPr/>
              </p:nvSpPr>
              <p:spPr>
                <a:xfrm>
                  <a:off x="7736620" y="7009631"/>
                  <a:ext cx="4501800" cy="4503600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12506" h="12511">
                      <a:moveTo>
                        <a:pt x="6251" y="521"/>
                      </a:moveTo>
                      <a:lnTo>
                        <a:pt x="6399" y="525"/>
                      </a:lnTo>
                      <a:lnTo>
                        <a:pt x="6546" y="530"/>
                      </a:lnTo>
                      <a:lnTo>
                        <a:pt x="6694" y="538"/>
                      </a:lnTo>
                      <a:lnTo>
                        <a:pt x="6838" y="550"/>
                      </a:lnTo>
                      <a:lnTo>
                        <a:pt x="6981" y="566"/>
                      </a:lnTo>
                      <a:lnTo>
                        <a:pt x="7125" y="587"/>
                      </a:lnTo>
                      <a:lnTo>
                        <a:pt x="7265" y="612"/>
                      </a:lnTo>
                      <a:lnTo>
                        <a:pt x="7409" y="640"/>
                      </a:lnTo>
                      <a:lnTo>
                        <a:pt x="7548" y="669"/>
                      </a:lnTo>
                      <a:lnTo>
                        <a:pt x="7684" y="702"/>
                      </a:lnTo>
                      <a:lnTo>
                        <a:pt x="7819" y="739"/>
                      </a:lnTo>
                      <a:lnTo>
                        <a:pt x="7954" y="780"/>
                      </a:lnTo>
                      <a:lnTo>
                        <a:pt x="8090" y="825"/>
                      </a:lnTo>
                      <a:lnTo>
                        <a:pt x="8221" y="870"/>
                      </a:lnTo>
                      <a:lnTo>
                        <a:pt x="8352" y="919"/>
                      </a:lnTo>
                      <a:lnTo>
                        <a:pt x="8484" y="973"/>
                      </a:lnTo>
                      <a:lnTo>
                        <a:pt x="8611" y="1030"/>
                      </a:lnTo>
                      <a:lnTo>
                        <a:pt x="8734" y="1088"/>
                      </a:lnTo>
                      <a:lnTo>
                        <a:pt x="8861" y="1149"/>
                      </a:lnTo>
                      <a:lnTo>
                        <a:pt x="8985" y="1215"/>
                      </a:lnTo>
                      <a:lnTo>
                        <a:pt x="9104" y="1285"/>
                      </a:lnTo>
                      <a:lnTo>
                        <a:pt x="9222" y="1354"/>
                      </a:lnTo>
                      <a:lnTo>
                        <a:pt x="9341" y="1428"/>
                      </a:lnTo>
                      <a:lnTo>
                        <a:pt x="9456" y="1502"/>
                      </a:lnTo>
                      <a:lnTo>
                        <a:pt x="9571" y="1581"/>
                      </a:lnTo>
                      <a:lnTo>
                        <a:pt x="9682" y="1663"/>
                      </a:lnTo>
                      <a:lnTo>
                        <a:pt x="9789" y="1749"/>
                      </a:lnTo>
                      <a:lnTo>
                        <a:pt x="9896" y="1835"/>
                      </a:lnTo>
                      <a:lnTo>
                        <a:pt x="10002" y="1921"/>
                      </a:lnTo>
                      <a:lnTo>
                        <a:pt x="10105" y="2016"/>
                      </a:lnTo>
                      <a:lnTo>
                        <a:pt x="10207" y="2106"/>
                      </a:lnTo>
                      <a:lnTo>
                        <a:pt x="10306" y="2205"/>
                      </a:lnTo>
                      <a:lnTo>
                        <a:pt x="10400" y="2303"/>
                      </a:lnTo>
                      <a:lnTo>
                        <a:pt x="10495" y="2401"/>
                      </a:lnTo>
                      <a:lnTo>
                        <a:pt x="10585" y="2504"/>
                      </a:lnTo>
                      <a:lnTo>
                        <a:pt x="10675" y="2611"/>
                      </a:lnTo>
                      <a:lnTo>
                        <a:pt x="10762" y="2717"/>
                      </a:lnTo>
                      <a:lnTo>
                        <a:pt x="10844" y="2828"/>
                      </a:lnTo>
                      <a:lnTo>
                        <a:pt x="10926" y="2939"/>
                      </a:lnTo>
                      <a:lnTo>
                        <a:pt x="11004" y="3054"/>
                      </a:lnTo>
                      <a:lnTo>
                        <a:pt x="11082" y="3169"/>
                      </a:lnTo>
                      <a:lnTo>
                        <a:pt x="11156" y="3284"/>
                      </a:lnTo>
                      <a:lnTo>
                        <a:pt x="11225" y="3403"/>
                      </a:lnTo>
                      <a:lnTo>
                        <a:pt x="11291" y="3526"/>
                      </a:lnTo>
                      <a:lnTo>
                        <a:pt x="11357" y="3649"/>
                      </a:lnTo>
                      <a:lnTo>
                        <a:pt x="11419" y="3773"/>
                      </a:lnTo>
                      <a:lnTo>
                        <a:pt x="11480" y="3900"/>
                      </a:lnTo>
                      <a:lnTo>
                        <a:pt x="11533" y="4027"/>
                      </a:lnTo>
                      <a:lnTo>
                        <a:pt x="11587" y="4154"/>
                      </a:lnTo>
                      <a:lnTo>
                        <a:pt x="11636" y="4285"/>
                      </a:lnTo>
                      <a:lnTo>
                        <a:pt x="11685" y="4417"/>
                      </a:lnTo>
                      <a:lnTo>
                        <a:pt x="11726" y="4553"/>
                      </a:lnTo>
                      <a:lnTo>
                        <a:pt x="11767" y="4688"/>
                      </a:lnTo>
                      <a:lnTo>
                        <a:pt x="11804" y="4823"/>
                      </a:lnTo>
                      <a:lnTo>
                        <a:pt x="11837" y="4963"/>
                      </a:lnTo>
                      <a:lnTo>
                        <a:pt x="11870" y="5103"/>
                      </a:lnTo>
                      <a:lnTo>
                        <a:pt x="11895" y="5242"/>
                      </a:lnTo>
                      <a:lnTo>
                        <a:pt x="11919" y="5386"/>
                      </a:lnTo>
                      <a:lnTo>
                        <a:pt x="11940" y="5525"/>
                      </a:lnTo>
                      <a:lnTo>
                        <a:pt x="11956" y="5669"/>
                      </a:lnTo>
                      <a:lnTo>
                        <a:pt x="11968" y="5817"/>
                      </a:lnTo>
                      <a:lnTo>
                        <a:pt x="11976" y="5961"/>
                      </a:lnTo>
                      <a:lnTo>
                        <a:pt x="11985" y="6108"/>
                      </a:lnTo>
                      <a:lnTo>
                        <a:pt x="11985" y="6256"/>
                      </a:lnTo>
                      <a:lnTo>
                        <a:pt x="11985" y="6403"/>
                      </a:lnTo>
                      <a:lnTo>
                        <a:pt x="11976" y="6550"/>
                      </a:lnTo>
                      <a:lnTo>
                        <a:pt x="11968" y="6694"/>
                      </a:lnTo>
                      <a:lnTo>
                        <a:pt x="11956" y="6842"/>
                      </a:lnTo>
                      <a:lnTo>
                        <a:pt x="11940" y="6986"/>
                      </a:lnTo>
                      <a:lnTo>
                        <a:pt x="11919" y="7125"/>
                      </a:lnTo>
                      <a:lnTo>
                        <a:pt x="11895" y="7269"/>
                      </a:lnTo>
                      <a:lnTo>
                        <a:pt x="11870" y="7408"/>
                      </a:lnTo>
                      <a:lnTo>
                        <a:pt x="11837" y="7548"/>
                      </a:lnTo>
                      <a:lnTo>
                        <a:pt x="11804" y="7688"/>
                      </a:lnTo>
                      <a:lnTo>
                        <a:pt x="11767" y="7823"/>
                      </a:lnTo>
                      <a:lnTo>
                        <a:pt x="11726" y="7958"/>
                      </a:lnTo>
                      <a:lnTo>
                        <a:pt x="11685" y="8094"/>
                      </a:lnTo>
                      <a:lnTo>
                        <a:pt x="11636" y="8226"/>
                      </a:lnTo>
                      <a:lnTo>
                        <a:pt x="11587" y="8357"/>
                      </a:lnTo>
                      <a:lnTo>
                        <a:pt x="11533" y="8484"/>
                      </a:lnTo>
                      <a:lnTo>
                        <a:pt x="11480" y="8611"/>
                      </a:lnTo>
                      <a:lnTo>
                        <a:pt x="11419" y="8738"/>
                      </a:lnTo>
                      <a:lnTo>
                        <a:pt x="11357" y="8862"/>
                      </a:lnTo>
                      <a:lnTo>
                        <a:pt x="11291" y="8985"/>
                      </a:lnTo>
                      <a:lnTo>
                        <a:pt x="11225" y="9108"/>
                      </a:lnTo>
                      <a:lnTo>
                        <a:pt x="11156" y="9227"/>
                      </a:lnTo>
                      <a:lnTo>
                        <a:pt x="11082" y="9342"/>
                      </a:lnTo>
                      <a:lnTo>
                        <a:pt x="11004" y="9457"/>
                      </a:lnTo>
                      <a:lnTo>
                        <a:pt x="10926" y="9572"/>
                      </a:lnTo>
                      <a:lnTo>
                        <a:pt x="10844" y="9683"/>
                      </a:lnTo>
                      <a:lnTo>
                        <a:pt x="10762" y="9794"/>
                      </a:lnTo>
                      <a:lnTo>
                        <a:pt x="10675" y="9900"/>
                      </a:lnTo>
                      <a:lnTo>
                        <a:pt x="10585" y="10007"/>
                      </a:lnTo>
                      <a:lnTo>
                        <a:pt x="10495" y="10110"/>
                      </a:lnTo>
                      <a:lnTo>
                        <a:pt x="10400" y="10208"/>
                      </a:lnTo>
                      <a:lnTo>
                        <a:pt x="10306" y="10306"/>
                      </a:lnTo>
                      <a:lnTo>
                        <a:pt x="10207" y="10405"/>
                      </a:lnTo>
                      <a:lnTo>
                        <a:pt x="10105" y="10495"/>
                      </a:lnTo>
                      <a:lnTo>
                        <a:pt x="10002" y="10590"/>
                      </a:lnTo>
                      <a:lnTo>
                        <a:pt x="9896" y="10676"/>
                      </a:lnTo>
                      <a:lnTo>
                        <a:pt x="9789" y="10762"/>
                      </a:lnTo>
                      <a:lnTo>
                        <a:pt x="9682" y="10848"/>
                      </a:lnTo>
                      <a:lnTo>
                        <a:pt x="9571" y="10930"/>
                      </a:lnTo>
                      <a:lnTo>
                        <a:pt x="9456" y="11009"/>
                      </a:lnTo>
                      <a:lnTo>
                        <a:pt x="9341" y="11083"/>
                      </a:lnTo>
                      <a:lnTo>
                        <a:pt x="9222" y="11157"/>
                      </a:lnTo>
                      <a:lnTo>
                        <a:pt x="9104" y="11226"/>
                      </a:lnTo>
                      <a:lnTo>
                        <a:pt x="8985" y="11296"/>
                      </a:lnTo>
                      <a:lnTo>
                        <a:pt x="8861" y="11362"/>
                      </a:lnTo>
                      <a:lnTo>
                        <a:pt x="8734" y="11423"/>
                      </a:lnTo>
                      <a:lnTo>
                        <a:pt x="8611" y="11481"/>
                      </a:lnTo>
                      <a:lnTo>
                        <a:pt x="8484" y="11538"/>
                      </a:lnTo>
                      <a:lnTo>
                        <a:pt x="8352" y="11592"/>
                      </a:lnTo>
                      <a:lnTo>
                        <a:pt x="8221" y="11641"/>
                      </a:lnTo>
                      <a:lnTo>
                        <a:pt x="8090" y="11686"/>
                      </a:lnTo>
                      <a:lnTo>
                        <a:pt x="7954" y="11731"/>
                      </a:lnTo>
                      <a:lnTo>
                        <a:pt x="7819" y="11772"/>
                      </a:lnTo>
                      <a:lnTo>
                        <a:pt x="7684" y="11809"/>
                      </a:lnTo>
                      <a:lnTo>
                        <a:pt x="7548" y="11842"/>
                      </a:lnTo>
                      <a:lnTo>
                        <a:pt x="7409" y="11871"/>
                      </a:lnTo>
                      <a:lnTo>
                        <a:pt x="7265" y="11899"/>
                      </a:lnTo>
                      <a:lnTo>
                        <a:pt x="7125" y="11924"/>
                      </a:lnTo>
                      <a:lnTo>
                        <a:pt x="6981" y="11945"/>
                      </a:lnTo>
                      <a:lnTo>
                        <a:pt x="6838" y="11961"/>
                      </a:lnTo>
                      <a:lnTo>
                        <a:pt x="6694" y="11973"/>
                      </a:lnTo>
                      <a:lnTo>
                        <a:pt x="6546" y="11981"/>
                      </a:lnTo>
                      <a:lnTo>
                        <a:pt x="6399" y="11986"/>
                      </a:lnTo>
                      <a:lnTo>
                        <a:pt x="6251" y="11990"/>
                      </a:lnTo>
                      <a:lnTo>
                        <a:pt x="6103" y="11986"/>
                      </a:lnTo>
                      <a:lnTo>
                        <a:pt x="5960" y="11981"/>
                      </a:lnTo>
                      <a:lnTo>
                        <a:pt x="5812" y="11973"/>
                      </a:lnTo>
                      <a:lnTo>
                        <a:pt x="5668" y="11961"/>
                      </a:lnTo>
                      <a:lnTo>
                        <a:pt x="5524" y="11945"/>
                      </a:lnTo>
                      <a:lnTo>
                        <a:pt x="5381" y="11924"/>
                      </a:lnTo>
                      <a:lnTo>
                        <a:pt x="5241" y="11899"/>
                      </a:lnTo>
                      <a:lnTo>
                        <a:pt x="5098" y="11871"/>
                      </a:lnTo>
                      <a:lnTo>
                        <a:pt x="4958" y="11842"/>
                      </a:lnTo>
                      <a:lnTo>
                        <a:pt x="4823" y="11809"/>
                      </a:lnTo>
                      <a:lnTo>
                        <a:pt x="4687" y="11772"/>
                      </a:lnTo>
                      <a:lnTo>
                        <a:pt x="4552" y="11731"/>
                      </a:lnTo>
                      <a:lnTo>
                        <a:pt x="4416" y="11686"/>
                      </a:lnTo>
                      <a:lnTo>
                        <a:pt x="4285" y="11641"/>
                      </a:lnTo>
                      <a:lnTo>
                        <a:pt x="4154" y="11592"/>
                      </a:lnTo>
                      <a:lnTo>
                        <a:pt x="4022" y="11538"/>
                      </a:lnTo>
                      <a:lnTo>
                        <a:pt x="3895" y="11481"/>
                      </a:lnTo>
                      <a:lnTo>
                        <a:pt x="3768" y="11423"/>
                      </a:lnTo>
                      <a:lnTo>
                        <a:pt x="3645" y="11362"/>
                      </a:lnTo>
                      <a:lnTo>
                        <a:pt x="3521" y="11296"/>
                      </a:lnTo>
                      <a:lnTo>
                        <a:pt x="3403" y="11226"/>
                      </a:lnTo>
                      <a:lnTo>
                        <a:pt x="3284" y="11157"/>
                      </a:lnTo>
                      <a:lnTo>
                        <a:pt x="3164" y="11083"/>
                      </a:lnTo>
                      <a:lnTo>
                        <a:pt x="3050" y="11009"/>
                      </a:lnTo>
                      <a:lnTo>
                        <a:pt x="2935" y="10930"/>
                      </a:lnTo>
                      <a:lnTo>
                        <a:pt x="2824" y="10848"/>
                      </a:lnTo>
                      <a:lnTo>
                        <a:pt x="2717" y="10762"/>
                      </a:lnTo>
                      <a:lnTo>
                        <a:pt x="2610" y="10676"/>
                      </a:lnTo>
                      <a:lnTo>
                        <a:pt x="2504" y="10590"/>
                      </a:lnTo>
                      <a:lnTo>
                        <a:pt x="2401" y="10495"/>
                      </a:lnTo>
                      <a:lnTo>
                        <a:pt x="2299" y="10405"/>
                      </a:lnTo>
                      <a:lnTo>
                        <a:pt x="2200" y="10306"/>
                      </a:lnTo>
                      <a:lnTo>
                        <a:pt x="2105" y="10208"/>
                      </a:lnTo>
                      <a:lnTo>
                        <a:pt x="2011" y="10110"/>
                      </a:lnTo>
                      <a:lnTo>
                        <a:pt x="1921" y="10007"/>
                      </a:lnTo>
                      <a:lnTo>
                        <a:pt x="1830" y="9900"/>
                      </a:lnTo>
                      <a:lnTo>
                        <a:pt x="1744" y="9794"/>
                      </a:lnTo>
                      <a:lnTo>
                        <a:pt x="1662" y="9683"/>
                      </a:lnTo>
                      <a:lnTo>
                        <a:pt x="1580" y="9572"/>
                      </a:lnTo>
                      <a:lnTo>
                        <a:pt x="1502" y="9457"/>
                      </a:lnTo>
                      <a:lnTo>
                        <a:pt x="1424" y="9342"/>
                      </a:lnTo>
                      <a:lnTo>
                        <a:pt x="1350" y="9227"/>
                      </a:lnTo>
                      <a:lnTo>
                        <a:pt x="1280" y="9108"/>
                      </a:lnTo>
                      <a:lnTo>
                        <a:pt x="1215" y="8985"/>
                      </a:lnTo>
                      <a:lnTo>
                        <a:pt x="1149" y="8862"/>
                      </a:lnTo>
                      <a:lnTo>
                        <a:pt x="1088" y="8738"/>
                      </a:lnTo>
                      <a:lnTo>
                        <a:pt x="1026" y="8611"/>
                      </a:lnTo>
                      <a:lnTo>
                        <a:pt x="973" y="8484"/>
                      </a:lnTo>
                      <a:lnTo>
                        <a:pt x="919" y="8357"/>
                      </a:lnTo>
                      <a:lnTo>
                        <a:pt x="870" y="8226"/>
                      </a:lnTo>
                      <a:lnTo>
                        <a:pt x="821" y="8094"/>
                      </a:lnTo>
                      <a:lnTo>
                        <a:pt x="780" y="7958"/>
                      </a:lnTo>
                      <a:lnTo>
                        <a:pt x="739" y="7823"/>
                      </a:lnTo>
                      <a:lnTo>
                        <a:pt x="702" y="7688"/>
                      </a:lnTo>
                      <a:lnTo>
                        <a:pt x="669" y="7548"/>
                      </a:lnTo>
                      <a:lnTo>
                        <a:pt x="636" y="7408"/>
                      </a:lnTo>
                      <a:lnTo>
                        <a:pt x="612" y="7269"/>
                      </a:lnTo>
                      <a:lnTo>
                        <a:pt x="587" y="7125"/>
                      </a:lnTo>
                      <a:lnTo>
                        <a:pt x="567" y="6986"/>
                      </a:lnTo>
                      <a:lnTo>
                        <a:pt x="550" y="6842"/>
                      </a:lnTo>
                      <a:lnTo>
                        <a:pt x="538" y="6694"/>
                      </a:lnTo>
                      <a:lnTo>
                        <a:pt x="529" y="6550"/>
                      </a:lnTo>
                      <a:lnTo>
                        <a:pt x="521" y="6403"/>
                      </a:lnTo>
                      <a:lnTo>
                        <a:pt x="521" y="6256"/>
                      </a:lnTo>
                      <a:lnTo>
                        <a:pt x="521" y="6108"/>
                      </a:lnTo>
                      <a:lnTo>
                        <a:pt x="529" y="5961"/>
                      </a:lnTo>
                      <a:lnTo>
                        <a:pt x="538" y="5817"/>
                      </a:lnTo>
                      <a:lnTo>
                        <a:pt x="550" y="5669"/>
                      </a:lnTo>
                      <a:lnTo>
                        <a:pt x="567" y="5525"/>
                      </a:lnTo>
                      <a:lnTo>
                        <a:pt x="587" y="5386"/>
                      </a:lnTo>
                      <a:lnTo>
                        <a:pt x="612" y="5242"/>
                      </a:lnTo>
                      <a:lnTo>
                        <a:pt x="636" y="5103"/>
                      </a:lnTo>
                      <a:lnTo>
                        <a:pt x="669" y="4963"/>
                      </a:lnTo>
                      <a:lnTo>
                        <a:pt x="702" y="4823"/>
                      </a:lnTo>
                      <a:lnTo>
                        <a:pt x="739" y="4688"/>
                      </a:lnTo>
                      <a:lnTo>
                        <a:pt x="780" y="4553"/>
                      </a:lnTo>
                      <a:lnTo>
                        <a:pt x="821" y="4417"/>
                      </a:lnTo>
                      <a:lnTo>
                        <a:pt x="870" y="4285"/>
                      </a:lnTo>
                      <a:lnTo>
                        <a:pt x="919" y="4154"/>
                      </a:lnTo>
                      <a:lnTo>
                        <a:pt x="973" y="4027"/>
                      </a:lnTo>
                      <a:lnTo>
                        <a:pt x="1026" y="3900"/>
                      </a:lnTo>
                      <a:lnTo>
                        <a:pt x="1088" y="3773"/>
                      </a:lnTo>
                      <a:lnTo>
                        <a:pt x="1149" y="3649"/>
                      </a:lnTo>
                      <a:lnTo>
                        <a:pt x="1215" y="3526"/>
                      </a:lnTo>
                      <a:lnTo>
                        <a:pt x="1280" y="3403"/>
                      </a:lnTo>
                      <a:lnTo>
                        <a:pt x="1350" y="3284"/>
                      </a:lnTo>
                      <a:lnTo>
                        <a:pt x="1424" y="3169"/>
                      </a:lnTo>
                      <a:lnTo>
                        <a:pt x="1502" y="3054"/>
                      </a:lnTo>
                      <a:lnTo>
                        <a:pt x="1580" y="2939"/>
                      </a:lnTo>
                      <a:lnTo>
                        <a:pt x="1662" y="2828"/>
                      </a:lnTo>
                      <a:lnTo>
                        <a:pt x="1744" y="2717"/>
                      </a:lnTo>
                      <a:lnTo>
                        <a:pt x="1830" y="2611"/>
                      </a:lnTo>
                      <a:lnTo>
                        <a:pt x="1921" y="2504"/>
                      </a:lnTo>
                      <a:lnTo>
                        <a:pt x="2011" y="2401"/>
                      </a:lnTo>
                      <a:lnTo>
                        <a:pt x="2105" y="2303"/>
                      </a:lnTo>
                      <a:lnTo>
                        <a:pt x="2200" y="2205"/>
                      </a:lnTo>
                      <a:lnTo>
                        <a:pt x="2299" y="2106"/>
                      </a:lnTo>
                      <a:lnTo>
                        <a:pt x="2401" y="2016"/>
                      </a:lnTo>
                      <a:lnTo>
                        <a:pt x="2504" y="1921"/>
                      </a:lnTo>
                      <a:lnTo>
                        <a:pt x="2610" y="1835"/>
                      </a:lnTo>
                      <a:lnTo>
                        <a:pt x="2717" y="1749"/>
                      </a:lnTo>
                      <a:lnTo>
                        <a:pt x="2824" y="1663"/>
                      </a:lnTo>
                      <a:lnTo>
                        <a:pt x="2935" y="1581"/>
                      </a:lnTo>
                      <a:lnTo>
                        <a:pt x="3050" y="1502"/>
                      </a:lnTo>
                      <a:lnTo>
                        <a:pt x="3164" y="1428"/>
                      </a:lnTo>
                      <a:lnTo>
                        <a:pt x="3284" y="1354"/>
                      </a:lnTo>
                      <a:lnTo>
                        <a:pt x="3403" y="1285"/>
                      </a:lnTo>
                      <a:lnTo>
                        <a:pt x="3521" y="1215"/>
                      </a:lnTo>
                      <a:lnTo>
                        <a:pt x="3645" y="1149"/>
                      </a:lnTo>
                      <a:lnTo>
                        <a:pt x="3768" y="1088"/>
                      </a:lnTo>
                      <a:lnTo>
                        <a:pt x="3895" y="1030"/>
                      </a:lnTo>
                      <a:lnTo>
                        <a:pt x="4022" y="973"/>
                      </a:lnTo>
                      <a:lnTo>
                        <a:pt x="4154" y="919"/>
                      </a:lnTo>
                      <a:lnTo>
                        <a:pt x="4285" y="870"/>
                      </a:lnTo>
                      <a:lnTo>
                        <a:pt x="4416" y="825"/>
                      </a:lnTo>
                      <a:lnTo>
                        <a:pt x="4552" y="780"/>
                      </a:lnTo>
                      <a:lnTo>
                        <a:pt x="4687" y="739"/>
                      </a:lnTo>
                      <a:lnTo>
                        <a:pt x="4823" y="702"/>
                      </a:lnTo>
                      <a:lnTo>
                        <a:pt x="4958" y="669"/>
                      </a:lnTo>
                      <a:lnTo>
                        <a:pt x="5098" y="640"/>
                      </a:lnTo>
                      <a:lnTo>
                        <a:pt x="5241" y="612"/>
                      </a:lnTo>
                      <a:lnTo>
                        <a:pt x="5381" y="587"/>
                      </a:lnTo>
                      <a:lnTo>
                        <a:pt x="5524" y="566"/>
                      </a:lnTo>
                      <a:lnTo>
                        <a:pt x="5668" y="550"/>
                      </a:lnTo>
                      <a:lnTo>
                        <a:pt x="5812" y="538"/>
                      </a:lnTo>
                      <a:lnTo>
                        <a:pt x="5960" y="530"/>
                      </a:lnTo>
                      <a:lnTo>
                        <a:pt x="6103" y="525"/>
                      </a:lnTo>
                      <a:close/>
                      <a:moveTo>
                        <a:pt x="6251" y="0"/>
                      </a:moveTo>
                      <a:lnTo>
                        <a:pt x="6091" y="4"/>
                      </a:lnTo>
                      <a:lnTo>
                        <a:pt x="5931" y="8"/>
                      </a:lnTo>
                      <a:lnTo>
                        <a:pt x="5771" y="20"/>
                      </a:lnTo>
                      <a:lnTo>
                        <a:pt x="5615" y="33"/>
                      </a:lnTo>
                      <a:lnTo>
                        <a:pt x="5455" y="54"/>
                      </a:lnTo>
                      <a:lnTo>
                        <a:pt x="5299" y="74"/>
                      </a:lnTo>
                      <a:lnTo>
                        <a:pt x="5147" y="99"/>
                      </a:lnTo>
                      <a:lnTo>
                        <a:pt x="4991" y="127"/>
                      </a:lnTo>
                      <a:lnTo>
                        <a:pt x="4839" y="160"/>
                      </a:lnTo>
                      <a:lnTo>
                        <a:pt x="4691" y="197"/>
                      </a:lnTo>
                      <a:lnTo>
                        <a:pt x="4539" y="238"/>
                      </a:lnTo>
                      <a:lnTo>
                        <a:pt x="4391" y="283"/>
                      </a:lnTo>
                      <a:lnTo>
                        <a:pt x="4248" y="329"/>
                      </a:lnTo>
                      <a:lnTo>
                        <a:pt x="4104" y="382"/>
                      </a:lnTo>
                      <a:lnTo>
                        <a:pt x="3961" y="435"/>
                      </a:lnTo>
                      <a:lnTo>
                        <a:pt x="3817" y="493"/>
                      </a:lnTo>
                      <a:lnTo>
                        <a:pt x="3678" y="554"/>
                      </a:lnTo>
                      <a:lnTo>
                        <a:pt x="3542" y="620"/>
                      </a:lnTo>
                      <a:lnTo>
                        <a:pt x="3406" y="685"/>
                      </a:lnTo>
                      <a:lnTo>
                        <a:pt x="3271" y="755"/>
                      </a:lnTo>
                      <a:lnTo>
                        <a:pt x="3140" y="829"/>
                      </a:lnTo>
                      <a:lnTo>
                        <a:pt x="3009" y="907"/>
                      </a:lnTo>
                      <a:lnTo>
                        <a:pt x="2881" y="985"/>
                      </a:lnTo>
                      <a:lnTo>
                        <a:pt x="2758" y="1067"/>
                      </a:lnTo>
                      <a:lnTo>
                        <a:pt x="2631" y="1153"/>
                      </a:lnTo>
                      <a:lnTo>
                        <a:pt x="2512" y="1244"/>
                      </a:lnTo>
                      <a:lnTo>
                        <a:pt x="2393" y="1334"/>
                      </a:lnTo>
                      <a:lnTo>
                        <a:pt x="2274" y="1428"/>
                      </a:lnTo>
                      <a:lnTo>
                        <a:pt x="2159" y="1527"/>
                      </a:lnTo>
                      <a:lnTo>
                        <a:pt x="2048" y="1626"/>
                      </a:lnTo>
                      <a:lnTo>
                        <a:pt x="1937" y="1728"/>
                      </a:lnTo>
                      <a:lnTo>
                        <a:pt x="1830" y="1835"/>
                      </a:lnTo>
                      <a:lnTo>
                        <a:pt x="1724" y="1942"/>
                      </a:lnTo>
                      <a:lnTo>
                        <a:pt x="1625" y="2048"/>
                      </a:lnTo>
                      <a:lnTo>
                        <a:pt x="1523" y="2163"/>
                      </a:lnTo>
                      <a:lnTo>
                        <a:pt x="1428" y="2278"/>
                      </a:lnTo>
                      <a:lnTo>
                        <a:pt x="1334" y="2393"/>
                      </a:lnTo>
                      <a:lnTo>
                        <a:pt x="1239" y="2512"/>
                      </a:lnTo>
                      <a:lnTo>
                        <a:pt x="1153" y="2635"/>
                      </a:lnTo>
                      <a:lnTo>
                        <a:pt x="1067" y="2759"/>
                      </a:lnTo>
                      <a:lnTo>
                        <a:pt x="985" y="2886"/>
                      </a:lnTo>
                      <a:lnTo>
                        <a:pt x="903" y="3013"/>
                      </a:lnTo>
                      <a:lnTo>
                        <a:pt x="829" y="3145"/>
                      </a:lnTo>
                      <a:lnTo>
                        <a:pt x="755" y="3276"/>
                      </a:lnTo>
                      <a:lnTo>
                        <a:pt x="681" y="3407"/>
                      </a:lnTo>
                      <a:lnTo>
                        <a:pt x="615" y="3543"/>
                      </a:lnTo>
                      <a:lnTo>
                        <a:pt x="550" y="3682"/>
                      </a:lnTo>
                      <a:lnTo>
                        <a:pt x="488" y="3822"/>
                      </a:lnTo>
                      <a:lnTo>
                        <a:pt x="431" y="3961"/>
                      </a:lnTo>
                      <a:lnTo>
                        <a:pt x="378" y="4105"/>
                      </a:lnTo>
                      <a:lnTo>
                        <a:pt x="328" y="4249"/>
                      </a:lnTo>
                      <a:lnTo>
                        <a:pt x="279" y="4397"/>
                      </a:lnTo>
                      <a:lnTo>
                        <a:pt x="238" y="4544"/>
                      </a:lnTo>
                      <a:lnTo>
                        <a:pt x="197" y="4692"/>
                      </a:lnTo>
                      <a:lnTo>
                        <a:pt x="160" y="4844"/>
                      </a:lnTo>
                      <a:lnTo>
                        <a:pt x="127" y="4996"/>
                      </a:lnTo>
                      <a:lnTo>
                        <a:pt x="99" y="5148"/>
                      </a:lnTo>
                      <a:lnTo>
                        <a:pt x="70" y="5304"/>
                      </a:lnTo>
                      <a:lnTo>
                        <a:pt x="49" y="5459"/>
                      </a:lnTo>
                      <a:lnTo>
                        <a:pt x="33" y="5616"/>
                      </a:lnTo>
                      <a:lnTo>
                        <a:pt x="17" y="5776"/>
                      </a:lnTo>
                      <a:lnTo>
                        <a:pt x="8" y="5936"/>
                      </a:lnTo>
                      <a:lnTo>
                        <a:pt x="0" y="6096"/>
                      </a:lnTo>
                      <a:lnTo>
                        <a:pt x="0" y="6256"/>
                      </a:lnTo>
                      <a:lnTo>
                        <a:pt x="0" y="6415"/>
                      </a:lnTo>
                      <a:lnTo>
                        <a:pt x="8" y="6575"/>
                      </a:lnTo>
                      <a:lnTo>
                        <a:pt x="17" y="6735"/>
                      </a:lnTo>
                      <a:lnTo>
                        <a:pt x="33" y="6895"/>
                      </a:lnTo>
                      <a:lnTo>
                        <a:pt x="49" y="7052"/>
                      </a:lnTo>
                      <a:lnTo>
                        <a:pt x="70" y="7207"/>
                      </a:lnTo>
                      <a:lnTo>
                        <a:pt x="99" y="7363"/>
                      </a:lnTo>
                      <a:lnTo>
                        <a:pt x="127" y="7515"/>
                      </a:lnTo>
                      <a:lnTo>
                        <a:pt x="160" y="7667"/>
                      </a:lnTo>
                      <a:lnTo>
                        <a:pt x="197" y="7819"/>
                      </a:lnTo>
                      <a:lnTo>
                        <a:pt x="238" y="7967"/>
                      </a:lnTo>
                      <a:lnTo>
                        <a:pt x="279" y="8114"/>
                      </a:lnTo>
                      <a:lnTo>
                        <a:pt x="328" y="8262"/>
                      </a:lnTo>
                      <a:lnTo>
                        <a:pt x="378" y="8406"/>
                      </a:lnTo>
                      <a:lnTo>
                        <a:pt x="431" y="8550"/>
                      </a:lnTo>
                      <a:lnTo>
                        <a:pt x="488" y="8689"/>
                      </a:lnTo>
                      <a:lnTo>
                        <a:pt x="550" y="8829"/>
                      </a:lnTo>
                      <a:lnTo>
                        <a:pt x="615" y="8968"/>
                      </a:lnTo>
                      <a:lnTo>
                        <a:pt x="681" y="9104"/>
                      </a:lnTo>
                      <a:lnTo>
                        <a:pt x="755" y="9235"/>
                      </a:lnTo>
                      <a:lnTo>
                        <a:pt x="829" y="9366"/>
                      </a:lnTo>
                      <a:lnTo>
                        <a:pt x="903" y="9498"/>
                      </a:lnTo>
                      <a:lnTo>
                        <a:pt x="985" y="9625"/>
                      </a:lnTo>
                      <a:lnTo>
                        <a:pt x="1067" y="9752"/>
                      </a:lnTo>
                      <a:lnTo>
                        <a:pt x="1153" y="9876"/>
                      </a:lnTo>
                      <a:lnTo>
                        <a:pt x="1239" y="9999"/>
                      </a:lnTo>
                      <a:lnTo>
                        <a:pt x="1334" y="10118"/>
                      </a:lnTo>
                      <a:lnTo>
                        <a:pt x="1428" y="10233"/>
                      </a:lnTo>
                      <a:lnTo>
                        <a:pt x="1523" y="10348"/>
                      </a:lnTo>
                      <a:lnTo>
                        <a:pt x="1625" y="10463"/>
                      </a:lnTo>
                      <a:lnTo>
                        <a:pt x="1724" y="10569"/>
                      </a:lnTo>
                      <a:lnTo>
                        <a:pt x="1830" y="10676"/>
                      </a:lnTo>
                      <a:lnTo>
                        <a:pt x="1937" y="10783"/>
                      </a:lnTo>
                      <a:lnTo>
                        <a:pt x="2048" y="10885"/>
                      </a:lnTo>
                      <a:lnTo>
                        <a:pt x="2159" y="10984"/>
                      </a:lnTo>
                      <a:lnTo>
                        <a:pt x="2274" y="11083"/>
                      </a:lnTo>
                      <a:lnTo>
                        <a:pt x="2393" y="11177"/>
                      </a:lnTo>
                      <a:lnTo>
                        <a:pt x="2512" y="11267"/>
                      </a:lnTo>
                      <a:lnTo>
                        <a:pt x="2631" y="11358"/>
                      </a:lnTo>
                      <a:lnTo>
                        <a:pt x="2758" y="11444"/>
                      </a:lnTo>
                      <a:lnTo>
                        <a:pt x="2881" y="11526"/>
                      </a:lnTo>
                      <a:lnTo>
                        <a:pt x="3009" y="11604"/>
                      </a:lnTo>
                      <a:lnTo>
                        <a:pt x="3140" y="11682"/>
                      </a:lnTo>
                      <a:lnTo>
                        <a:pt x="3271" y="11756"/>
                      </a:lnTo>
                      <a:lnTo>
                        <a:pt x="3406" y="11826"/>
                      </a:lnTo>
                      <a:lnTo>
                        <a:pt x="3542" y="11891"/>
                      </a:lnTo>
                      <a:lnTo>
                        <a:pt x="3678" y="11957"/>
                      </a:lnTo>
                      <a:lnTo>
                        <a:pt x="3817" y="12018"/>
                      </a:lnTo>
                      <a:lnTo>
                        <a:pt x="3961" y="12076"/>
                      </a:lnTo>
                      <a:lnTo>
                        <a:pt x="4104" y="12129"/>
                      </a:lnTo>
                      <a:lnTo>
                        <a:pt x="4248" y="12182"/>
                      </a:lnTo>
                      <a:lnTo>
                        <a:pt x="4391" y="12228"/>
                      </a:lnTo>
                      <a:lnTo>
                        <a:pt x="4539" y="12273"/>
                      </a:lnTo>
                      <a:lnTo>
                        <a:pt x="4691" y="12314"/>
                      </a:lnTo>
                      <a:lnTo>
                        <a:pt x="4839" y="12351"/>
                      </a:lnTo>
                      <a:lnTo>
                        <a:pt x="4991" y="12384"/>
                      </a:lnTo>
                      <a:lnTo>
                        <a:pt x="5147" y="12412"/>
                      </a:lnTo>
                      <a:lnTo>
                        <a:pt x="5299" y="12437"/>
                      </a:lnTo>
                      <a:lnTo>
                        <a:pt x="5455" y="12457"/>
                      </a:lnTo>
                      <a:lnTo>
                        <a:pt x="5615" y="12478"/>
                      </a:lnTo>
                      <a:lnTo>
                        <a:pt x="5771" y="12491"/>
                      </a:lnTo>
                      <a:lnTo>
                        <a:pt x="5931" y="12503"/>
                      </a:lnTo>
                      <a:lnTo>
                        <a:pt x="6091" y="12507"/>
                      </a:lnTo>
                      <a:lnTo>
                        <a:pt x="6251" y="12511"/>
                      </a:lnTo>
                      <a:lnTo>
                        <a:pt x="6415" y="12507"/>
                      </a:lnTo>
                      <a:lnTo>
                        <a:pt x="6575" y="12503"/>
                      </a:lnTo>
                      <a:lnTo>
                        <a:pt x="6735" y="12491"/>
                      </a:lnTo>
                      <a:lnTo>
                        <a:pt x="6891" y="12478"/>
                      </a:lnTo>
                      <a:lnTo>
                        <a:pt x="7051" y="12457"/>
                      </a:lnTo>
                      <a:lnTo>
                        <a:pt x="7207" y="12437"/>
                      </a:lnTo>
                      <a:lnTo>
                        <a:pt x="7359" y="12412"/>
                      </a:lnTo>
                      <a:lnTo>
                        <a:pt x="7515" y="12384"/>
                      </a:lnTo>
                      <a:lnTo>
                        <a:pt x="7667" y="12351"/>
                      </a:lnTo>
                      <a:lnTo>
                        <a:pt x="7815" y="12314"/>
                      </a:lnTo>
                      <a:lnTo>
                        <a:pt x="7966" y="12273"/>
                      </a:lnTo>
                      <a:lnTo>
                        <a:pt x="8114" y="12228"/>
                      </a:lnTo>
                      <a:lnTo>
                        <a:pt x="8258" y="12182"/>
                      </a:lnTo>
                      <a:lnTo>
                        <a:pt x="8402" y="12129"/>
                      </a:lnTo>
                      <a:lnTo>
                        <a:pt x="8545" y="12076"/>
                      </a:lnTo>
                      <a:lnTo>
                        <a:pt x="8689" y="12018"/>
                      </a:lnTo>
                      <a:lnTo>
                        <a:pt x="8829" y="11957"/>
                      </a:lnTo>
                      <a:lnTo>
                        <a:pt x="8964" y="11891"/>
                      </a:lnTo>
                      <a:lnTo>
                        <a:pt x="9099" y="11826"/>
                      </a:lnTo>
                      <a:lnTo>
                        <a:pt x="9235" y="11756"/>
                      </a:lnTo>
                      <a:lnTo>
                        <a:pt x="9366" y="11682"/>
                      </a:lnTo>
                      <a:lnTo>
                        <a:pt x="9497" y="11604"/>
                      </a:lnTo>
                      <a:lnTo>
                        <a:pt x="9625" y="11526"/>
                      </a:lnTo>
                      <a:lnTo>
                        <a:pt x="9748" y="11444"/>
                      </a:lnTo>
                      <a:lnTo>
                        <a:pt x="9875" y="11358"/>
                      </a:lnTo>
                      <a:lnTo>
                        <a:pt x="9994" y="11267"/>
                      </a:lnTo>
                      <a:lnTo>
                        <a:pt x="10113" y="11177"/>
                      </a:lnTo>
                      <a:lnTo>
                        <a:pt x="10232" y="11083"/>
                      </a:lnTo>
                      <a:lnTo>
                        <a:pt x="10347" y="10984"/>
                      </a:lnTo>
                      <a:lnTo>
                        <a:pt x="10458" y="10885"/>
                      </a:lnTo>
                      <a:lnTo>
                        <a:pt x="10569" y="10783"/>
                      </a:lnTo>
                      <a:lnTo>
                        <a:pt x="10675" y="10676"/>
                      </a:lnTo>
                      <a:lnTo>
                        <a:pt x="10778" y="10569"/>
                      </a:lnTo>
                      <a:lnTo>
                        <a:pt x="10881" y="10463"/>
                      </a:lnTo>
                      <a:lnTo>
                        <a:pt x="10984" y="10348"/>
                      </a:lnTo>
                      <a:lnTo>
                        <a:pt x="11077" y="10233"/>
                      </a:lnTo>
                      <a:lnTo>
                        <a:pt x="11172" y="10118"/>
                      </a:lnTo>
                      <a:lnTo>
                        <a:pt x="11262" y="9999"/>
                      </a:lnTo>
                      <a:lnTo>
                        <a:pt x="11352" y="9876"/>
                      </a:lnTo>
                      <a:lnTo>
                        <a:pt x="11439" y="9752"/>
                      </a:lnTo>
                      <a:lnTo>
                        <a:pt x="11521" y="9625"/>
                      </a:lnTo>
                      <a:lnTo>
                        <a:pt x="11603" y="9498"/>
                      </a:lnTo>
                      <a:lnTo>
                        <a:pt x="11677" y="9366"/>
                      </a:lnTo>
                      <a:lnTo>
                        <a:pt x="11751" y="9235"/>
                      </a:lnTo>
                      <a:lnTo>
                        <a:pt x="11825" y="9104"/>
                      </a:lnTo>
                      <a:lnTo>
                        <a:pt x="11890" y="8968"/>
                      </a:lnTo>
                      <a:lnTo>
                        <a:pt x="11956" y="8829"/>
                      </a:lnTo>
                      <a:lnTo>
                        <a:pt x="12014" y="8689"/>
                      </a:lnTo>
                      <a:lnTo>
                        <a:pt x="12075" y="8550"/>
                      </a:lnTo>
                      <a:lnTo>
                        <a:pt x="12128" y="8406"/>
                      </a:lnTo>
                      <a:lnTo>
                        <a:pt x="12177" y="8262"/>
                      </a:lnTo>
                      <a:lnTo>
                        <a:pt x="12227" y="8114"/>
                      </a:lnTo>
                      <a:lnTo>
                        <a:pt x="12268" y="7967"/>
                      </a:lnTo>
                      <a:lnTo>
                        <a:pt x="12309" y="7819"/>
                      </a:lnTo>
                      <a:lnTo>
                        <a:pt x="12346" y="7667"/>
                      </a:lnTo>
                      <a:lnTo>
                        <a:pt x="12379" y="7515"/>
                      </a:lnTo>
                      <a:lnTo>
                        <a:pt x="12407" y="7363"/>
                      </a:lnTo>
                      <a:lnTo>
                        <a:pt x="12436" y="7207"/>
                      </a:lnTo>
                      <a:lnTo>
                        <a:pt x="12457" y="7052"/>
                      </a:lnTo>
                      <a:lnTo>
                        <a:pt x="12473" y="6895"/>
                      </a:lnTo>
                      <a:lnTo>
                        <a:pt x="12490" y="6735"/>
                      </a:lnTo>
                      <a:lnTo>
                        <a:pt x="12498" y="6575"/>
                      </a:lnTo>
                      <a:lnTo>
                        <a:pt x="12506" y="6415"/>
                      </a:lnTo>
                      <a:lnTo>
                        <a:pt x="12506" y="6256"/>
                      </a:lnTo>
                      <a:lnTo>
                        <a:pt x="12506" y="6096"/>
                      </a:lnTo>
                      <a:lnTo>
                        <a:pt x="12498" y="5936"/>
                      </a:lnTo>
                      <a:lnTo>
                        <a:pt x="12490" y="5776"/>
                      </a:lnTo>
                      <a:lnTo>
                        <a:pt x="12473" y="5616"/>
                      </a:lnTo>
                      <a:lnTo>
                        <a:pt x="12457" y="5459"/>
                      </a:lnTo>
                      <a:lnTo>
                        <a:pt x="12436" y="5304"/>
                      </a:lnTo>
                      <a:lnTo>
                        <a:pt x="12407" y="5148"/>
                      </a:lnTo>
                      <a:lnTo>
                        <a:pt x="12379" y="4996"/>
                      </a:lnTo>
                      <a:lnTo>
                        <a:pt x="12346" y="4844"/>
                      </a:lnTo>
                      <a:lnTo>
                        <a:pt x="12309" y="4692"/>
                      </a:lnTo>
                      <a:lnTo>
                        <a:pt x="12268" y="4544"/>
                      </a:lnTo>
                      <a:lnTo>
                        <a:pt x="12227" y="4397"/>
                      </a:lnTo>
                      <a:lnTo>
                        <a:pt x="12177" y="4249"/>
                      </a:lnTo>
                      <a:lnTo>
                        <a:pt x="12128" y="4105"/>
                      </a:lnTo>
                      <a:lnTo>
                        <a:pt x="12075" y="3961"/>
                      </a:lnTo>
                      <a:lnTo>
                        <a:pt x="12014" y="3822"/>
                      </a:lnTo>
                      <a:lnTo>
                        <a:pt x="11956" y="3682"/>
                      </a:lnTo>
                      <a:lnTo>
                        <a:pt x="11890" y="3543"/>
                      </a:lnTo>
                      <a:lnTo>
                        <a:pt x="11825" y="3407"/>
                      </a:lnTo>
                      <a:lnTo>
                        <a:pt x="11751" y="3276"/>
                      </a:lnTo>
                      <a:lnTo>
                        <a:pt x="11677" y="3145"/>
                      </a:lnTo>
                      <a:lnTo>
                        <a:pt x="11603" y="3013"/>
                      </a:lnTo>
                      <a:lnTo>
                        <a:pt x="11521" y="2886"/>
                      </a:lnTo>
                      <a:lnTo>
                        <a:pt x="11439" y="2759"/>
                      </a:lnTo>
                      <a:lnTo>
                        <a:pt x="11352" y="2635"/>
                      </a:lnTo>
                      <a:lnTo>
                        <a:pt x="11262" y="2512"/>
                      </a:lnTo>
                      <a:lnTo>
                        <a:pt x="11172" y="2393"/>
                      </a:lnTo>
                      <a:lnTo>
                        <a:pt x="11077" y="2278"/>
                      </a:lnTo>
                      <a:lnTo>
                        <a:pt x="10984" y="2163"/>
                      </a:lnTo>
                      <a:lnTo>
                        <a:pt x="10881" y="2048"/>
                      </a:lnTo>
                      <a:lnTo>
                        <a:pt x="10778" y="1942"/>
                      </a:lnTo>
                      <a:lnTo>
                        <a:pt x="10675" y="1835"/>
                      </a:lnTo>
                      <a:lnTo>
                        <a:pt x="10569" y="1728"/>
                      </a:lnTo>
                      <a:lnTo>
                        <a:pt x="10458" y="1626"/>
                      </a:lnTo>
                      <a:lnTo>
                        <a:pt x="10347" y="1527"/>
                      </a:lnTo>
                      <a:lnTo>
                        <a:pt x="10232" y="1428"/>
                      </a:lnTo>
                      <a:lnTo>
                        <a:pt x="10113" y="1334"/>
                      </a:lnTo>
                      <a:lnTo>
                        <a:pt x="9994" y="1244"/>
                      </a:lnTo>
                      <a:lnTo>
                        <a:pt x="9875" y="1153"/>
                      </a:lnTo>
                      <a:lnTo>
                        <a:pt x="9748" y="1067"/>
                      </a:lnTo>
                      <a:lnTo>
                        <a:pt x="9625" y="985"/>
                      </a:lnTo>
                      <a:lnTo>
                        <a:pt x="9497" y="907"/>
                      </a:lnTo>
                      <a:lnTo>
                        <a:pt x="9366" y="829"/>
                      </a:lnTo>
                      <a:lnTo>
                        <a:pt x="9235" y="755"/>
                      </a:lnTo>
                      <a:lnTo>
                        <a:pt x="9099" y="685"/>
                      </a:lnTo>
                      <a:lnTo>
                        <a:pt x="8964" y="620"/>
                      </a:lnTo>
                      <a:lnTo>
                        <a:pt x="8829" y="554"/>
                      </a:lnTo>
                      <a:lnTo>
                        <a:pt x="8689" y="493"/>
                      </a:lnTo>
                      <a:lnTo>
                        <a:pt x="8545" y="435"/>
                      </a:lnTo>
                      <a:lnTo>
                        <a:pt x="8402" y="382"/>
                      </a:lnTo>
                      <a:lnTo>
                        <a:pt x="8258" y="329"/>
                      </a:lnTo>
                      <a:lnTo>
                        <a:pt x="8114" y="283"/>
                      </a:lnTo>
                      <a:lnTo>
                        <a:pt x="7966" y="238"/>
                      </a:lnTo>
                      <a:lnTo>
                        <a:pt x="7815" y="197"/>
                      </a:lnTo>
                      <a:lnTo>
                        <a:pt x="7667" y="160"/>
                      </a:lnTo>
                      <a:lnTo>
                        <a:pt x="7515" y="127"/>
                      </a:lnTo>
                      <a:lnTo>
                        <a:pt x="7359" y="99"/>
                      </a:lnTo>
                      <a:lnTo>
                        <a:pt x="7207" y="74"/>
                      </a:lnTo>
                      <a:lnTo>
                        <a:pt x="7051" y="54"/>
                      </a:lnTo>
                      <a:lnTo>
                        <a:pt x="6891" y="33"/>
                      </a:lnTo>
                      <a:lnTo>
                        <a:pt x="6735" y="20"/>
                      </a:lnTo>
                      <a:lnTo>
                        <a:pt x="6575" y="8"/>
                      </a:lnTo>
                      <a:lnTo>
                        <a:pt x="6415" y="4"/>
                      </a:lnTo>
                      <a:close/>
                    </a:path>
                  </a:pathLst>
                </a:custGeom>
                <a:solidFill>
                  <a:srgbClr val="F8981D"/>
                </a:solidFill>
                <a:ln cap="flat">
                  <a:solidFill>
                    <a:srgbClr val="F8981D"/>
                  </a:solidFill>
                  <a:prstDash val="solid"/>
                </a:ln>
              </p:spPr>
              <p:txBody>
                <a:bodyPr vert="horz" wrap="none" lIns="90000" tIns="45000" rIns="90000" bIns="45000" anchor="ctr" anchorCtr="1" compatLnSpc="0"/>
                <a:lstStyle/>
                <a:p>
                  <a:pPr marL="0" marR="0" lvl="0" indent="0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</a:pPr>
                  <a:endParaRPr lang="en-US" sz="1800" b="0" i="0" u="none" strike="noStrike" kern="1200">
                    <a:ln>
                      <a:solidFill>
                        <a:schemeClr val="accent1"/>
                      </a:solidFill>
                    </a:ln>
                    <a:solidFill>
                      <a:schemeClr val="accent1"/>
                    </a:solidFill>
                    <a:latin typeface="Arial" pitchFamily="18"/>
                    <a:ea typeface="Arial" pitchFamily="2"/>
                    <a:cs typeface="Arial" pitchFamily="2"/>
                  </a:endParaRPr>
                </a:p>
              </p:txBody>
            </p:sp>
          </p:grpSp>
        </p:grp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D55917FA-5437-1A49-9C72-89F6124D72F6}"/>
                </a:ext>
              </a:extLst>
            </p:cNvPr>
            <p:cNvSpPr txBox="1"/>
            <p:nvPr/>
          </p:nvSpPr>
          <p:spPr>
            <a:xfrm>
              <a:off x="6134761" y="2345186"/>
              <a:ext cx="179536" cy="215444"/>
            </a:xfrm>
            <a:prstGeom prst="rect">
              <a:avLst/>
            </a:prstGeom>
          </p:spPr>
          <p:txBody>
            <a:bodyPr wrap="none" lIns="0" tIns="0" rIns="0" bIns="0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 b="1" dirty="0">
                  <a:solidFill>
                    <a:srgbClr val="F8981D"/>
                  </a:solidFill>
                  <a:latin typeface="Calibri" panose="020F0502020204030204" pitchFamily="34" charset="0"/>
                </a:rPr>
                <a:t>T1</a:t>
              </a:r>
              <a:endParaRPr lang="en-US" sz="1200" b="1" dirty="0">
                <a:solidFill>
                  <a:srgbClr val="F8981D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107" name="TextBox 106">
            <a:extLst>
              <a:ext uri="{FF2B5EF4-FFF2-40B4-BE49-F238E27FC236}">
                <a16:creationId xmlns:a16="http://schemas.microsoft.com/office/drawing/2014/main" id="{F1E77D3A-76FD-0E48-BD63-4F233C12A33B}"/>
              </a:ext>
            </a:extLst>
          </p:cNvPr>
          <p:cNvSpPr txBox="1"/>
          <p:nvPr/>
        </p:nvSpPr>
        <p:spPr>
          <a:xfrm>
            <a:off x="6101315" y="4431312"/>
            <a:ext cx="1906402" cy="2616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>
              <a:buNone/>
            </a:pPr>
            <a:r>
              <a:rPr lang="en-US" sz="1100" dirty="0">
                <a:latin typeface="Calibri" panose="020F0502020204030204" pitchFamily="34" charset="0"/>
                <a:cs typeface="Calibri" panose="020F0502020204030204" pitchFamily="34" charset="0"/>
              </a:rPr>
              <a:t>* NSX installed on this interface</a:t>
            </a:r>
          </a:p>
        </p:txBody>
      </p:sp>
    </p:spTree>
    <p:extLst>
      <p:ext uri="{BB962C8B-B14F-4D97-AF65-F5344CB8AC3E}">
        <p14:creationId xmlns:p14="http://schemas.microsoft.com/office/powerpoint/2010/main" val="1515510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7D204091-C49F-4785-9A3F-D44C8915214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99751141"/>
              </p:ext>
            </p:extLst>
          </p:nvPr>
        </p:nvGraphicFramePr>
        <p:xfrm>
          <a:off x="475757" y="1873429"/>
          <a:ext cx="9753600" cy="4389120"/>
        </p:xfrm>
        <a:graphic>
          <a:graphicData uri="http://schemas.openxmlformats.org/drawingml/2006/table">
            <a:tbl>
              <a:tblPr bandRow="1">
                <a:tableStyleId>{7E9639D4-E3E2-4D34-9284-5A2195B3D0D7}</a:tableStyleId>
              </a:tblPr>
              <a:tblGrid>
                <a:gridCol w="12344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191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algn="r"/>
                      <a:r>
                        <a:rPr lang="en-US" sz="1800" b="0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0" i="0" noProof="0" dirty="0">
                          <a:latin typeface="Calibri" panose="020F0502020204030204" pitchFamily="34" charset="0"/>
                        </a:rPr>
                        <a:t>Topologies with Physical Servers</a:t>
                      </a: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r"/>
                      <a:r>
                        <a:rPr lang="en-US" sz="1800" b="0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0" i="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NSX Services Supported with Physical Servers </a:t>
                      </a: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r"/>
                      <a:r>
                        <a:rPr lang="fr-FR" sz="1800" b="0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3</a:t>
                      </a:r>
                      <a:endParaRPr lang="en-US" sz="1800" b="0" i="0" noProof="0" dirty="0">
                        <a:solidFill>
                          <a:schemeClr val="accent1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0" i="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Preparation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Pre-requisite All Servers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Routing explanation in Physical Servers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Routing preparation</a:t>
                      </a: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r"/>
                      <a:r>
                        <a:rPr lang="en-US" sz="1800" b="0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0" i="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Installation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Windows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Ubuntu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RHEL/CentOS</a:t>
                      </a: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6266231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="0" i="0" noProof="0" dirty="0">
                          <a:latin typeface="Calibri" panose="020F0502020204030204" pitchFamily="34" charset="0"/>
                        </a:rPr>
                        <a:t>Advanced + Troubleshooting</a:t>
                      </a:r>
                      <a:endParaRPr lang="en-US" sz="1800" b="0" i="0" noProof="0" dirty="0">
                        <a:latin typeface="Calibri" panose="020F0502020204030204" pitchFamily="34" charset="0"/>
                      </a:endParaRP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20574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55742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7D204091-C49F-4785-9A3F-D44C8915214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20546337"/>
              </p:ext>
            </p:extLst>
          </p:nvPr>
        </p:nvGraphicFramePr>
        <p:xfrm>
          <a:off x="475757" y="1873429"/>
          <a:ext cx="9753600" cy="4389120"/>
        </p:xfrm>
        <a:graphic>
          <a:graphicData uri="http://schemas.openxmlformats.org/drawingml/2006/table">
            <a:tbl>
              <a:tblPr bandRow="1">
                <a:tableStyleId>{7E9639D4-E3E2-4D34-9284-5A2195B3D0D7}</a:tableStyleId>
              </a:tblPr>
              <a:tblGrid>
                <a:gridCol w="12344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191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algn="r"/>
                      <a:r>
                        <a:rPr lang="en-US" sz="1800" b="0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Topologies with Physical Servers</a:t>
                      </a: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r"/>
                      <a:r>
                        <a:rPr lang="en-US" sz="1800" b="0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NSX Services Supported with Physical Servers </a:t>
                      </a: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r"/>
                      <a:r>
                        <a:rPr lang="fr-FR" sz="1800" b="1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3</a:t>
                      </a:r>
                      <a:endParaRPr lang="en-US" sz="1800" b="1" i="0" noProof="0" dirty="0">
                        <a:solidFill>
                          <a:schemeClr val="accent1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1" i="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Preparation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Pre-requisite All Servers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Routing explanation in Physical Servers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1" i="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Routing preparation</a:t>
                      </a: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r"/>
                      <a:r>
                        <a:rPr lang="en-US" sz="1800" b="0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Installation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Windows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Ubuntu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RHEL/CentOS</a:t>
                      </a: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6266231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Advanced + Troubleshooting</a:t>
                      </a:r>
                      <a:endParaRPr lang="en-US" sz="1800" b="0" i="0" noProof="0" dirty="0">
                        <a:solidFill>
                          <a:schemeClr val="bg1">
                            <a:lumMod val="8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20574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48357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8CFA101-767C-0140-B803-1BB7C56E0AA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1" y="1280708"/>
            <a:ext cx="5866360" cy="5120640"/>
          </a:xfrm>
        </p:spPr>
        <p:txBody>
          <a:bodyPr/>
          <a:lstStyle/>
          <a:p>
            <a:pPr marL="285750" indent="-285750"/>
            <a:endParaRPr lang="en-US" dirty="0"/>
          </a:p>
          <a:p>
            <a:pPr marL="285750" indent="-285750"/>
            <a:endParaRPr lang="en-US" dirty="0"/>
          </a:p>
          <a:p>
            <a:pPr marL="285750" indent="-285750"/>
            <a:endParaRPr lang="en-US" dirty="0"/>
          </a:p>
          <a:p>
            <a:pPr marL="285750" indent="-285750"/>
            <a:endParaRPr lang="en-US" dirty="0"/>
          </a:p>
          <a:p>
            <a:pPr marL="285750" indent="-285750"/>
            <a:endParaRPr lang="en-US" dirty="0"/>
          </a:p>
          <a:p>
            <a:pPr indent="-184150">
              <a:buNone/>
            </a:pPr>
            <a:r>
              <a:rPr lang="en-US" dirty="0"/>
              <a:t>Routing change to make prior to NSX installation</a:t>
            </a:r>
          </a:p>
          <a:p>
            <a:pPr lvl="1"/>
            <a:r>
              <a:rPr lang="en-US" dirty="0"/>
              <a:t>None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C25DDE16-7F19-2542-A385-9C1C4584C1A3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323381" y="1280708"/>
            <a:ext cx="5865445" cy="5120640"/>
          </a:xfrm>
        </p:spPr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10F6399-F830-C645-9593-2AA4EBA11A0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0" y="1486628"/>
            <a:ext cx="5637213" cy="548640"/>
          </a:xfrm>
        </p:spPr>
        <p:txBody>
          <a:bodyPr/>
          <a:lstStyle/>
          <a:p>
            <a:r>
              <a:rPr lang="en-US" dirty="0"/>
              <a:t>Before NSX installation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6330D60E-7747-AF46-AA92-0FFA77BA098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551613" y="1486628"/>
            <a:ext cx="5637212" cy="548640"/>
          </a:xfrm>
        </p:spPr>
        <p:txBody>
          <a:bodyPr/>
          <a:lstStyle/>
          <a:p>
            <a:pPr algn="r"/>
            <a:r>
              <a:rPr lang="en-US" dirty="0"/>
              <a:t>After NSX installation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290EAAD4-AD82-E541-BD01-6DAC800218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Routing preparation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A221FC29-A307-F34C-A125-E9CB8A575711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VLAN - Physical Servers with IP1 only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FACE846F-E3CD-574C-AC28-6990CA76A4FF}"/>
              </a:ext>
            </a:extLst>
          </p:cNvPr>
          <p:cNvSpPr txBox="1"/>
          <p:nvPr/>
        </p:nvSpPr>
        <p:spPr>
          <a:xfrm rot="21356434">
            <a:off x="8380526" y="475662"/>
            <a:ext cx="2341433" cy="584775"/>
          </a:xfrm>
          <a:prstGeom prst="rect">
            <a:avLst/>
          </a:prstGeom>
          <a:solidFill>
            <a:srgbClr val="EFE5F7"/>
          </a:solidFill>
          <a:ln w="28575">
            <a:solidFill>
              <a:srgbClr val="FF0000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Brownfield and</a:t>
            </a:r>
          </a:p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Greenfield Use Case</a:t>
            </a:r>
          </a:p>
        </p:txBody>
      </p:sp>
      <p:sp>
        <p:nvSpPr>
          <p:cNvPr id="55" name="Rounded Rectangle 54">
            <a:extLst>
              <a:ext uri="{FF2B5EF4-FFF2-40B4-BE49-F238E27FC236}">
                <a16:creationId xmlns:a16="http://schemas.microsoft.com/office/drawing/2014/main" id="{73F13543-1DA5-AD4D-95E0-60B5D78E0ACA}"/>
              </a:ext>
            </a:extLst>
          </p:cNvPr>
          <p:cNvSpPr/>
          <p:nvPr/>
        </p:nvSpPr>
        <p:spPr>
          <a:xfrm>
            <a:off x="531830" y="2161307"/>
            <a:ext cx="4604555" cy="3060239"/>
          </a:xfrm>
          <a:prstGeom prst="roundRect">
            <a:avLst>
              <a:gd name="adj" fmla="val 8787"/>
            </a:avLst>
          </a:prstGeom>
          <a:solidFill>
            <a:schemeClr val="bg1">
              <a:lumMod val="85000"/>
              <a:alpha val="20000"/>
            </a:schemeClr>
          </a:solidFill>
          <a:ln w="38100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1400" dirty="0">
                <a:solidFill>
                  <a:schemeClr val="tx2"/>
                </a:solidFill>
                <a:latin typeface="Calibri" panose="020F0502020204030204" pitchFamily="34" charset="0"/>
              </a:rPr>
              <a:t>Physical View</a:t>
            </a:r>
          </a:p>
        </p:txBody>
      </p:sp>
      <p:grpSp>
        <p:nvGrpSpPr>
          <p:cNvPr id="56" name="Group 55">
            <a:extLst>
              <a:ext uri="{FF2B5EF4-FFF2-40B4-BE49-F238E27FC236}">
                <a16:creationId xmlns:a16="http://schemas.microsoft.com/office/drawing/2014/main" id="{ECD02E14-96BA-FC4D-BB80-AA2B3002ED11}"/>
              </a:ext>
            </a:extLst>
          </p:cNvPr>
          <p:cNvGrpSpPr/>
          <p:nvPr/>
        </p:nvGrpSpPr>
        <p:grpSpPr>
          <a:xfrm>
            <a:off x="1568572" y="3972639"/>
            <a:ext cx="657699" cy="704953"/>
            <a:chOff x="6855481" y="3447603"/>
            <a:chExt cx="657699" cy="704953"/>
          </a:xfrm>
        </p:grpSpPr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375F480A-9368-554E-A23F-0FA5A19AEA48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7181817" y="3447603"/>
              <a:ext cx="0" cy="554984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Freeform 86">
              <a:extLst>
                <a:ext uri="{FF2B5EF4-FFF2-40B4-BE49-F238E27FC236}">
                  <a16:creationId xmlns:a16="http://schemas.microsoft.com/office/drawing/2014/main" id="{20574E92-3100-8F46-95F5-6937420AB32F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855481" y="3980619"/>
              <a:ext cx="657699" cy="171937"/>
            </a:xfrm>
            <a:custGeom>
              <a:avLst/>
              <a:gdLst>
                <a:gd name="T0" fmla="*/ 304 w 384"/>
                <a:gd name="T1" fmla="*/ 78 h 100"/>
                <a:gd name="T2" fmla="*/ 288 w 384"/>
                <a:gd name="T3" fmla="*/ 78 h 100"/>
                <a:gd name="T4" fmla="*/ 288 w 384"/>
                <a:gd name="T5" fmla="*/ 22 h 100"/>
                <a:gd name="T6" fmla="*/ 304 w 384"/>
                <a:gd name="T7" fmla="*/ 22 h 100"/>
                <a:gd name="T8" fmla="*/ 304 w 384"/>
                <a:gd name="T9" fmla="*/ 78 h 100"/>
                <a:gd name="T10" fmla="*/ 331 w 384"/>
                <a:gd name="T11" fmla="*/ 22 h 100"/>
                <a:gd name="T12" fmla="*/ 315 w 384"/>
                <a:gd name="T13" fmla="*/ 22 h 100"/>
                <a:gd name="T14" fmla="*/ 315 w 384"/>
                <a:gd name="T15" fmla="*/ 78 h 100"/>
                <a:gd name="T16" fmla="*/ 331 w 384"/>
                <a:gd name="T17" fmla="*/ 78 h 100"/>
                <a:gd name="T18" fmla="*/ 331 w 384"/>
                <a:gd name="T19" fmla="*/ 22 h 100"/>
                <a:gd name="T20" fmla="*/ 358 w 384"/>
                <a:gd name="T21" fmla="*/ 22 h 100"/>
                <a:gd name="T22" fmla="*/ 342 w 384"/>
                <a:gd name="T23" fmla="*/ 22 h 100"/>
                <a:gd name="T24" fmla="*/ 342 w 384"/>
                <a:gd name="T25" fmla="*/ 78 h 100"/>
                <a:gd name="T26" fmla="*/ 358 w 384"/>
                <a:gd name="T27" fmla="*/ 78 h 100"/>
                <a:gd name="T28" fmla="*/ 358 w 384"/>
                <a:gd name="T29" fmla="*/ 22 h 100"/>
                <a:gd name="T30" fmla="*/ 42 w 384"/>
                <a:gd name="T31" fmla="*/ 22 h 100"/>
                <a:gd name="T32" fmla="*/ 26 w 384"/>
                <a:gd name="T33" fmla="*/ 22 h 100"/>
                <a:gd name="T34" fmla="*/ 26 w 384"/>
                <a:gd name="T35" fmla="*/ 78 h 100"/>
                <a:gd name="T36" fmla="*/ 42 w 384"/>
                <a:gd name="T37" fmla="*/ 78 h 100"/>
                <a:gd name="T38" fmla="*/ 42 w 384"/>
                <a:gd name="T39" fmla="*/ 22 h 100"/>
                <a:gd name="T40" fmla="*/ 69 w 384"/>
                <a:gd name="T41" fmla="*/ 22 h 100"/>
                <a:gd name="T42" fmla="*/ 53 w 384"/>
                <a:gd name="T43" fmla="*/ 22 h 100"/>
                <a:gd name="T44" fmla="*/ 53 w 384"/>
                <a:gd name="T45" fmla="*/ 78 h 100"/>
                <a:gd name="T46" fmla="*/ 69 w 384"/>
                <a:gd name="T47" fmla="*/ 78 h 100"/>
                <a:gd name="T48" fmla="*/ 69 w 384"/>
                <a:gd name="T49" fmla="*/ 22 h 100"/>
                <a:gd name="T50" fmla="*/ 97 w 384"/>
                <a:gd name="T51" fmla="*/ 22 h 100"/>
                <a:gd name="T52" fmla="*/ 81 w 384"/>
                <a:gd name="T53" fmla="*/ 22 h 100"/>
                <a:gd name="T54" fmla="*/ 81 w 384"/>
                <a:gd name="T55" fmla="*/ 78 h 100"/>
                <a:gd name="T56" fmla="*/ 97 w 384"/>
                <a:gd name="T57" fmla="*/ 78 h 100"/>
                <a:gd name="T58" fmla="*/ 97 w 384"/>
                <a:gd name="T59" fmla="*/ 22 h 100"/>
                <a:gd name="T60" fmla="*/ 163 w 384"/>
                <a:gd name="T61" fmla="*/ 50 h 100"/>
                <a:gd name="T62" fmla="*/ 192 w 384"/>
                <a:gd name="T63" fmla="*/ 21 h 100"/>
                <a:gd name="T64" fmla="*/ 221 w 384"/>
                <a:gd name="T65" fmla="*/ 50 h 100"/>
                <a:gd name="T66" fmla="*/ 192 w 384"/>
                <a:gd name="T67" fmla="*/ 79 h 100"/>
                <a:gd name="T68" fmla="*/ 163 w 384"/>
                <a:gd name="T69" fmla="*/ 50 h 100"/>
                <a:gd name="T70" fmla="*/ 179 w 384"/>
                <a:gd name="T71" fmla="*/ 50 h 100"/>
                <a:gd name="T72" fmla="*/ 192 w 384"/>
                <a:gd name="T73" fmla="*/ 63 h 100"/>
                <a:gd name="T74" fmla="*/ 205 w 384"/>
                <a:gd name="T75" fmla="*/ 50 h 100"/>
                <a:gd name="T76" fmla="*/ 192 w 384"/>
                <a:gd name="T77" fmla="*/ 37 h 100"/>
                <a:gd name="T78" fmla="*/ 179 w 384"/>
                <a:gd name="T79" fmla="*/ 50 h 100"/>
                <a:gd name="T80" fmla="*/ 384 w 384"/>
                <a:gd name="T81" fmla="*/ 0 h 100"/>
                <a:gd name="T82" fmla="*/ 384 w 384"/>
                <a:gd name="T83" fmla="*/ 100 h 100"/>
                <a:gd name="T84" fmla="*/ 0 w 384"/>
                <a:gd name="T85" fmla="*/ 100 h 100"/>
                <a:gd name="T86" fmla="*/ 0 w 384"/>
                <a:gd name="T87" fmla="*/ 0 h 100"/>
                <a:gd name="T88" fmla="*/ 384 w 384"/>
                <a:gd name="T89" fmla="*/ 0 h 100"/>
                <a:gd name="T90" fmla="*/ 368 w 384"/>
                <a:gd name="T91" fmla="*/ 16 h 100"/>
                <a:gd name="T92" fmla="*/ 16 w 384"/>
                <a:gd name="T93" fmla="*/ 16 h 100"/>
                <a:gd name="T94" fmla="*/ 16 w 384"/>
                <a:gd name="T95" fmla="*/ 84 h 100"/>
                <a:gd name="T96" fmla="*/ 368 w 384"/>
                <a:gd name="T97" fmla="*/ 84 h 100"/>
                <a:gd name="T98" fmla="*/ 368 w 384"/>
                <a:gd name="T99" fmla="*/ 1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4" h="100">
                  <a:moveTo>
                    <a:pt x="304" y="78"/>
                  </a:moveTo>
                  <a:cubicBezTo>
                    <a:pt x="288" y="78"/>
                    <a:pt x="288" y="78"/>
                    <a:pt x="288" y="78"/>
                  </a:cubicBezTo>
                  <a:cubicBezTo>
                    <a:pt x="288" y="22"/>
                    <a:pt x="288" y="22"/>
                    <a:pt x="288" y="22"/>
                  </a:cubicBezTo>
                  <a:cubicBezTo>
                    <a:pt x="304" y="22"/>
                    <a:pt x="304" y="22"/>
                    <a:pt x="304" y="22"/>
                  </a:cubicBezTo>
                  <a:lnTo>
                    <a:pt x="304" y="78"/>
                  </a:lnTo>
                  <a:close/>
                  <a:moveTo>
                    <a:pt x="331" y="22"/>
                  </a:moveTo>
                  <a:cubicBezTo>
                    <a:pt x="315" y="22"/>
                    <a:pt x="315" y="22"/>
                    <a:pt x="315" y="22"/>
                  </a:cubicBezTo>
                  <a:cubicBezTo>
                    <a:pt x="315" y="78"/>
                    <a:pt x="315" y="78"/>
                    <a:pt x="315" y="78"/>
                  </a:cubicBezTo>
                  <a:cubicBezTo>
                    <a:pt x="331" y="78"/>
                    <a:pt x="331" y="78"/>
                    <a:pt x="331" y="78"/>
                  </a:cubicBezTo>
                  <a:lnTo>
                    <a:pt x="331" y="22"/>
                  </a:lnTo>
                  <a:close/>
                  <a:moveTo>
                    <a:pt x="358" y="22"/>
                  </a:moveTo>
                  <a:cubicBezTo>
                    <a:pt x="342" y="22"/>
                    <a:pt x="342" y="22"/>
                    <a:pt x="342" y="22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58" y="78"/>
                    <a:pt x="358" y="78"/>
                    <a:pt x="358" y="78"/>
                  </a:cubicBezTo>
                  <a:lnTo>
                    <a:pt x="358" y="22"/>
                  </a:lnTo>
                  <a:close/>
                  <a:moveTo>
                    <a:pt x="42" y="22"/>
                  </a:moveTo>
                  <a:cubicBezTo>
                    <a:pt x="26" y="22"/>
                    <a:pt x="26" y="22"/>
                    <a:pt x="26" y="22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42" y="78"/>
                    <a:pt x="42" y="78"/>
                    <a:pt x="42" y="78"/>
                  </a:cubicBezTo>
                  <a:lnTo>
                    <a:pt x="42" y="22"/>
                  </a:lnTo>
                  <a:close/>
                  <a:moveTo>
                    <a:pt x="69" y="22"/>
                  </a:moveTo>
                  <a:cubicBezTo>
                    <a:pt x="53" y="22"/>
                    <a:pt x="53" y="22"/>
                    <a:pt x="53" y="22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69" y="78"/>
                    <a:pt x="69" y="78"/>
                    <a:pt x="69" y="78"/>
                  </a:cubicBezTo>
                  <a:lnTo>
                    <a:pt x="69" y="22"/>
                  </a:lnTo>
                  <a:close/>
                  <a:moveTo>
                    <a:pt x="97" y="22"/>
                  </a:moveTo>
                  <a:cubicBezTo>
                    <a:pt x="81" y="22"/>
                    <a:pt x="81" y="22"/>
                    <a:pt x="81" y="22"/>
                  </a:cubicBezTo>
                  <a:cubicBezTo>
                    <a:pt x="81" y="78"/>
                    <a:pt x="81" y="78"/>
                    <a:pt x="81" y="78"/>
                  </a:cubicBezTo>
                  <a:cubicBezTo>
                    <a:pt x="97" y="78"/>
                    <a:pt x="97" y="78"/>
                    <a:pt x="97" y="78"/>
                  </a:cubicBezTo>
                  <a:lnTo>
                    <a:pt x="97" y="22"/>
                  </a:lnTo>
                  <a:close/>
                  <a:moveTo>
                    <a:pt x="163" y="50"/>
                  </a:moveTo>
                  <a:cubicBezTo>
                    <a:pt x="163" y="34"/>
                    <a:pt x="176" y="21"/>
                    <a:pt x="192" y="21"/>
                  </a:cubicBezTo>
                  <a:cubicBezTo>
                    <a:pt x="208" y="21"/>
                    <a:pt x="221" y="34"/>
                    <a:pt x="221" y="50"/>
                  </a:cubicBezTo>
                  <a:cubicBezTo>
                    <a:pt x="221" y="66"/>
                    <a:pt x="208" y="79"/>
                    <a:pt x="192" y="79"/>
                  </a:cubicBezTo>
                  <a:cubicBezTo>
                    <a:pt x="176" y="79"/>
                    <a:pt x="163" y="66"/>
                    <a:pt x="163" y="50"/>
                  </a:cubicBezTo>
                  <a:close/>
                  <a:moveTo>
                    <a:pt x="179" y="50"/>
                  </a:moveTo>
                  <a:cubicBezTo>
                    <a:pt x="179" y="57"/>
                    <a:pt x="185" y="63"/>
                    <a:pt x="192" y="63"/>
                  </a:cubicBezTo>
                  <a:cubicBezTo>
                    <a:pt x="199" y="63"/>
                    <a:pt x="205" y="57"/>
                    <a:pt x="205" y="50"/>
                  </a:cubicBezTo>
                  <a:cubicBezTo>
                    <a:pt x="205" y="43"/>
                    <a:pt x="199" y="37"/>
                    <a:pt x="192" y="37"/>
                  </a:cubicBezTo>
                  <a:cubicBezTo>
                    <a:pt x="185" y="37"/>
                    <a:pt x="179" y="43"/>
                    <a:pt x="179" y="50"/>
                  </a:cubicBezTo>
                  <a:close/>
                  <a:moveTo>
                    <a:pt x="384" y="0"/>
                  </a:moveTo>
                  <a:cubicBezTo>
                    <a:pt x="384" y="100"/>
                    <a:pt x="384" y="100"/>
                    <a:pt x="384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84" y="0"/>
                  </a:lnTo>
                  <a:close/>
                  <a:moveTo>
                    <a:pt x="368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368" y="84"/>
                    <a:pt x="368" y="84"/>
                    <a:pt x="368" y="84"/>
                  </a:cubicBezTo>
                  <a:lnTo>
                    <a:pt x="368" y="1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" panose="020F0502020204030204" pitchFamily="34" charset="0"/>
              </a:endParaRPr>
            </a:p>
          </p:txBody>
        </p:sp>
      </p:grpSp>
      <p:sp>
        <p:nvSpPr>
          <p:cNvPr id="59" name="TextBox 58">
            <a:extLst>
              <a:ext uri="{FF2B5EF4-FFF2-40B4-BE49-F238E27FC236}">
                <a16:creationId xmlns:a16="http://schemas.microsoft.com/office/drawing/2014/main" id="{29CA005B-E45D-4146-AEF1-A46FB34DEB0F}"/>
              </a:ext>
            </a:extLst>
          </p:cNvPr>
          <p:cNvSpPr txBox="1"/>
          <p:nvPr/>
        </p:nvSpPr>
        <p:spPr>
          <a:xfrm>
            <a:off x="612638" y="4293214"/>
            <a:ext cx="650114" cy="184666"/>
          </a:xfrm>
          <a:prstGeom prst="rect">
            <a:avLst/>
          </a:prstGeom>
        </p:spPr>
        <p:txBody>
          <a:bodyPr wrap="none" lIns="0" tIns="0" rIns="0" bIns="0" rtlCol="0" anchor="b">
            <a:spAutoFit/>
          </a:bodyPr>
          <a:lstStyle/>
          <a:p>
            <a:r>
              <a:rPr lang="en-US" sz="1200" dirty="0">
                <a:latin typeface="Calibri" panose="020F0502020204030204" pitchFamily="34" charset="0"/>
              </a:rPr>
              <a:t>Mgt + App</a:t>
            </a:r>
            <a:endParaRPr lang="en-US" sz="1400" dirty="0">
              <a:latin typeface="Calibri" panose="020F0502020204030204" pitchFamily="34" charset="0"/>
            </a:endParaRPr>
          </a:p>
        </p:txBody>
      </p:sp>
      <p:pic>
        <p:nvPicPr>
          <p:cNvPr id="60" name="Picture 59">
            <a:extLst>
              <a:ext uri="{FF2B5EF4-FFF2-40B4-BE49-F238E27FC236}">
                <a16:creationId xmlns:a16="http://schemas.microsoft.com/office/drawing/2014/main" id="{61790D2E-BDAE-F24E-8CFB-C722D56D7B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100" y="4285181"/>
            <a:ext cx="396240" cy="254000"/>
          </a:xfrm>
          <a:prstGeom prst="rect">
            <a:avLst/>
          </a:prstGeom>
        </p:spPr>
      </p:pic>
      <p:sp>
        <p:nvSpPr>
          <p:cNvPr id="61" name="TextBox 60">
            <a:extLst>
              <a:ext uri="{FF2B5EF4-FFF2-40B4-BE49-F238E27FC236}">
                <a16:creationId xmlns:a16="http://schemas.microsoft.com/office/drawing/2014/main" id="{A1A58699-68C9-3245-AFCA-96B0C943C1C8}"/>
              </a:ext>
            </a:extLst>
          </p:cNvPr>
          <p:cNvSpPr txBox="1"/>
          <p:nvPr/>
        </p:nvSpPr>
        <p:spPr>
          <a:xfrm>
            <a:off x="2597494" y="4232624"/>
            <a:ext cx="2306320" cy="46166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>
              <a:buNone/>
            </a:pPr>
            <a:r>
              <a:rPr lang="en-US" sz="1200" b="1" dirty="0">
                <a:latin typeface="Calibri" panose="020F0502020204030204" pitchFamily="34" charset="0"/>
                <a:cs typeface="Calibri" panose="020F0502020204030204" pitchFamily="34" charset="0"/>
              </a:rPr>
              <a:t>Physical Server routing table:</a:t>
            </a:r>
          </a:p>
          <a:p>
            <a:pPr lvl="1" indent="-339725"/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default gateway = Physical Router</a:t>
            </a:r>
          </a:p>
        </p:txBody>
      </p:sp>
      <p:sp>
        <p:nvSpPr>
          <p:cNvPr id="62" name="Left-Right Arrow 61">
            <a:extLst>
              <a:ext uri="{FF2B5EF4-FFF2-40B4-BE49-F238E27FC236}">
                <a16:creationId xmlns:a16="http://schemas.microsoft.com/office/drawing/2014/main" id="{783780CF-1598-4C4D-96EC-0AC324EFFCEC}"/>
              </a:ext>
            </a:extLst>
          </p:cNvPr>
          <p:cNvSpPr/>
          <p:nvPr/>
        </p:nvSpPr>
        <p:spPr>
          <a:xfrm rot="17714607">
            <a:off x="1333296" y="3266672"/>
            <a:ext cx="2235761" cy="124221"/>
          </a:xfrm>
          <a:prstGeom prst="leftRightArrow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11D682A9-30CE-7C49-B275-0374D20860A1}"/>
              </a:ext>
            </a:extLst>
          </p:cNvPr>
          <p:cNvSpPr txBox="1"/>
          <p:nvPr/>
        </p:nvSpPr>
        <p:spPr>
          <a:xfrm>
            <a:off x="2480484" y="3330296"/>
            <a:ext cx="1978234" cy="430887"/>
          </a:xfrm>
          <a:prstGeom prst="rect">
            <a:avLst/>
          </a:prstGeom>
        </p:spPr>
        <p:txBody>
          <a:bodyPr wrap="none" lIns="0" tIns="0" rIns="0" bIns="0" rtlCol="0" anchor="ctr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  <a:latin typeface="Calibri" panose="020F0502020204030204" pitchFamily="34" charset="0"/>
              </a:rPr>
              <a:t>Management + Application</a:t>
            </a:r>
          </a:p>
          <a:p>
            <a:r>
              <a:rPr lang="en-US" sz="1400" dirty="0">
                <a:solidFill>
                  <a:schemeClr val="accent1"/>
                </a:solidFill>
                <a:latin typeface="Calibri" panose="020F0502020204030204" pitchFamily="34" charset="0"/>
              </a:rPr>
              <a:t>Traffic</a:t>
            </a:r>
          </a:p>
        </p:txBody>
      </p:sp>
      <p:grpSp>
        <p:nvGrpSpPr>
          <p:cNvPr id="64" name="Picture Placeholder 75" descr="Networking&#10;">
            <a:extLst>
              <a:ext uri="{FF2B5EF4-FFF2-40B4-BE49-F238E27FC236}">
                <a16:creationId xmlns:a16="http://schemas.microsoft.com/office/drawing/2014/main" id="{D1AFE61F-F5F3-4543-9BA8-2533A175C329}"/>
              </a:ext>
            </a:extLst>
          </p:cNvPr>
          <p:cNvGrpSpPr/>
          <p:nvPr/>
        </p:nvGrpSpPr>
        <p:grpSpPr>
          <a:xfrm>
            <a:off x="1604507" y="2833465"/>
            <a:ext cx="1825860" cy="430516"/>
            <a:chOff x="1848967" y="928983"/>
            <a:chExt cx="600837" cy="158115"/>
          </a:xfrm>
          <a:solidFill>
            <a:schemeClr val="tx1"/>
          </a:solidFill>
        </p:grpSpPr>
        <p:sp>
          <p:nvSpPr>
            <p:cNvPr id="65" name="Picture Placeholder 75">
              <a:extLst>
                <a:ext uri="{FF2B5EF4-FFF2-40B4-BE49-F238E27FC236}">
                  <a16:creationId xmlns:a16="http://schemas.microsoft.com/office/drawing/2014/main" id="{C0A11889-3C3C-6642-8E4D-75E0ACA37160}"/>
                </a:ext>
              </a:extLst>
            </p:cNvPr>
            <p:cNvSpPr/>
            <p:nvPr/>
          </p:nvSpPr>
          <p:spPr>
            <a:xfrm>
              <a:off x="2293586" y="992229"/>
              <a:ext cx="31623" cy="31623"/>
            </a:xfrm>
            <a:custGeom>
              <a:avLst/>
              <a:gdLst>
                <a:gd name="connsiteX0" fmla="*/ 31623 w 31623"/>
                <a:gd name="connsiteY0" fmla="*/ 15811 h 31623"/>
                <a:gd name="connsiteX1" fmla="*/ 15812 w 31623"/>
                <a:gd name="connsiteY1" fmla="*/ 31623 h 31623"/>
                <a:gd name="connsiteX2" fmla="*/ 0 w 31623"/>
                <a:gd name="connsiteY2" fmla="*/ 15811 h 31623"/>
                <a:gd name="connsiteX3" fmla="*/ 15812 w 31623"/>
                <a:gd name="connsiteY3" fmla="*/ 0 h 31623"/>
                <a:gd name="connsiteX4" fmla="*/ 31623 w 31623"/>
                <a:gd name="connsiteY4" fmla="*/ 15811 h 31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623" h="31623">
                  <a:moveTo>
                    <a:pt x="31623" y="15811"/>
                  </a:moveTo>
                  <a:cubicBezTo>
                    <a:pt x="31623" y="24544"/>
                    <a:pt x="24544" y="31623"/>
                    <a:pt x="15812" y="31623"/>
                  </a:cubicBezTo>
                  <a:cubicBezTo>
                    <a:pt x="7079" y="31623"/>
                    <a:pt x="0" y="24544"/>
                    <a:pt x="0" y="15811"/>
                  </a:cubicBezTo>
                  <a:cubicBezTo>
                    <a:pt x="0" y="7079"/>
                    <a:pt x="7079" y="0"/>
                    <a:pt x="15812" y="0"/>
                  </a:cubicBezTo>
                  <a:cubicBezTo>
                    <a:pt x="24544" y="0"/>
                    <a:pt x="31623" y="7079"/>
                    <a:pt x="31623" y="15811"/>
                  </a:cubicBezTo>
                  <a:close/>
                </a:path>
              </a:pathLst>
            </a:custGeom>
            <a:grpFill/>
            <a:ln w="62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Calibri" panose="020F0502020204030204" pitchFamily="34" charset="0"/>
              </a:endParaRPr>
            </a:p>
          </p:txBody>
        </p:sp>
        <p:sp>
          <p:nvSpPr>
            <p:cNvPr id="66" name="Picture Placeholder 75">
              <a:extLst>
                <a:ext uri="{FF2B5EF4-FFF2-40B4-BE49-F238E27FC236}">
                  <a16:creationId xmlns:a16="http://schemas.microsoft.com/office/drawing/2014/main" id="{88812B32-2E10-7B49-94F0-0657E67C489B}"/>
                </a:ext>
              </a:extLst>
            </p:cNvPr>
            <p:cNvSpPr/>
            <p:nvPr/>
          </p:nvSpPr>
          <p:spPr>
            <a:xfrm>
              <a:off x="2358097" y="992229"/>
              <a:ext cx="31623" cy="31623"/>
            </a:xfrm>
            <a:custGeom>
              <a:avLst/>
              <a:gdLst>
                <a:gd name="connsiteX0" fmla="*/ 31623 w 31623"/>
                <a:gd name="connsiteY0" fmla="*/ 15811 h 31623"/>
                <a:gd name="connsiteX1" fmla="*/ 15812 w 31623"/>
                <a:gd name="connsiteY1" fmla="*/ 31623 h 31623"/>
                <a:gd name="connsiteX2" fmla="*/ 0 w 31623"/>
                <a:gd name="connsiteY2" fmla="*/ 15811 h 31623"/>
                <a:gd name="connsiteX3" fmla="*/ 15812 w 31623"/>
                <a:gd name="connsiteY3" fmla="*/ 0 h 31623"/>
                <a:gd name="connsiteX4" fmla="*/ 31623 w 31623"/>
                <a:gd name="connsiteY4" fmla="*/ 15811 h 31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623" h="31623">
                  <a:moveTo>
                    <a:pt x="31623" y="15811"/>
                  </a:moveTo>
                  <a:cubicBezTo>
                    <a:pt x="31623" y="24544"/>
                    <a:pt x="24544" y="31623"/>
                    <a:pt x="15812" y="31623"/>
                  </a:cubicBezTo>
                  <a:cubicBezTo>
                    <a:pt x="7079" y="31623"/>
                    <a:pt x="0" y="24544"/>
                    <a:pt x="0" y="15811"/>
                  </a:cubicBezTo>
                  <a:cubicBezTo>
                    <a:pt x="0" y="7079"/>
                    <a:pt x="7079" y="0"/>
                    <a:pt x="15812" y="0"/>
                  </a:cubicBezTo>
                  <a:cubicBezTo>
                    <a:pt x="24544" y="0"/>
                    <a:pt x="31623" y="7079"/>
                    <a:pt x="31623" y="15811"/>
                  </a:cubicBezTo>
                  <a:close/>
                </a:path>
              </a:pathLst>
            </a:custGeom>
            <a:grpFill/>
            <a:ln w="62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Calibri" panose="020F0502020204030204" pitchFamily="34" charset="0"/>
              </a:endParaRPr>
            </a:p>
          </p:txBody>
        </p:sp>
        <p:sp>
          <p:nvSpPr>
            <p:cNvPr id="67" name="Picture Placeholder 75">
              <a:extLst>
                <a:ext uri="{FF2B5EF4-FFF2-40B4-BE49-F238E27FC236}">
                  <a16:creationId xmlns:a16="http://schemas.microsoft.com/office/drawing/2014/main" id="{7999145A-894C-0543-A53A-E56F83BC5CAD}"/>
                </a:ext>
              </a:extLst>
            </p:cNvPr>
            <p:cNvSpPr/>
            <p:nvPr/>
          </p:nvSpPr>
          <p:spPr>
            <a:xfrm>
              <a:off x="1848967" y="928983"/>
              <a:ext cx="600837" cy="158115"/>
            </a:xfrm>
            <a:custGeom>
              <a:avLst/>
              <a:gdLst>
                <a:gd name="connsiteX0" fmla="*/ 585026 w 600837"/>
                <a:gd name="connsiteY0" fmla="*/ 15812 h 158115"/>
                <a:gd name="connsiteX1" fmla="*/ 585026 w 600837"/>
                <a:gd name="connsiteY1" fmla="*/ 142304 h 158115"/>
                <a:gd name="connsiteX2" fmla="*/ 15812 w 600837"/>
                <a:gd name="connsiteY2" fmla="*/ 142304 h 158115"/>
                <a:gd name="connsiteX3" fmla="*/ 15812 w 600837"/>
                <a:gd name="connsiteY3" fmla="*/ 15812 h 158115"/>
                <a:gd name="connsiteX4" fmla="*/ 585026 w 600837"/>
                <a:gd name="connsiteY4" fmla="*/ 15812 h 158115"/>
                <a:gd name="connsiteX5" fmla="*/ 600837 w 600837"/>
                <a:gd name="connsiteY5" fmla="*/ 0 h 158115"/>
                <a:gd name="connsiteX6" fmla="*/ 0 w 600837"/>
                <a:gd name="connsiteY6" fmla="*/ 0 h 158115"/>
                <a:gd name="connsiteX7" fmla="*/ 0 w 600837"/>
                <a:gd name="connsiteY7" fmla="*/ 158115 h 158115"/>
                <a:gd name="connsiteX8" fmla="*/ 600837 w 600837"/>
                <a:gd name="connsiteY8" fmla="*/ 158115 h 158115"/>
                <a:gd name="connsiteX9" fmla="*/ 600837 w 600837"/>
                <a:gd name="connsiteY9" fmla="*/ 0 h 158115"/>
                <a:gd name="connsiteX10" fmla="*/ 600837 w 600837"/>
                <a:gd name="connsiteY10" fmla="*/ 0 h 158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00837" h="158115">
                  <a:moveTo>
                    <a:pt x="585026" y="15812"/>
                  </a:moveTo>
                  <a:lnTo>
                    <a:pt x="585026" y="142304"/>
                  </a:lnTo>
                  <a:lnTo>
                    <a:pt x="15812" y="142304"/>
                  </a:lnTo>
                  <a:lnTo>
                    <a:pt x="15812" y="15812"/>
                  </a:lnTo>
                  <a:lnTo>
                    <a:pt x="585026" y="15812"/>
                  </a:lnTo>
                  <a:moveTo>
                    <a:pt x="600837" y="0"/>
                  </a:moveTo>
                  <a:lnTo>
                    <a:pt x="0" y="0"/>
                  </a:lnTo>
                  <a:lnTo>
                    <a:pt x="0" y="158115"/>
                  </a:lnTo>
                  <a:lnTo>
                    <a:pt x="600837" y="158115"/>
                  </a:lnTo>
                  <a:lnTo>
                    <a:pt x="600837" y="0"/>
                  </a:lnTo>
                  <a:lnTo>
                    <a:pt x="600837" y="0"/>
                  </a:lnTo>
                  <a:close/>
                </a:path>
              </a:pathLst>
            </a:custGeom>
            <a:grpFill/>
            <a:ln w="62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Calibri" panose="020F0502020204030204" pitchFamily="34" charset="0"/>
              </a:endParaRPr>
            </a:p>
          </p:txBody>
        </p:sp>
        <p:grpSp>
          <p:nvGrpSpPr>
            <p:cNvPr id="68" name="Picture Placeholder 75">
              <a:extLst>
                <a:ext uri="{FF2B5EF4-FFF2-40B4-BE49-F238E27FC236}">
                  <a16:creationId xmlns:a16="http://schemas.microsoft.com/office/drawing/2014/main" id="{6AEF8A75-B452-8C46-BD98-C94ABEFEC727}"/>
                </a:ext>
              </a:extLst>
            </p:cNvPr>
            <p:cNvGrpSpPr/>
            <p:nvPr/>
          </p:nvGrpSpPr>
          <p:grpSpPr>
            <a:xfrm>
              <a:off x="1896401" y="984007"/>
              <a:ext cx="205549" cy="47434"/>
              <a:chOff x="1896401" y="984007"/>
              <a:chExt cx="205549" cy="47434"/>
            </a:xfrm>
            <a:grpFill/>
          </p:grpSpPr>
          <p:sp>
            <p:nvSpPr>
              <p:cNvPr id="69" name="Picture Placeholder 75">
                <a:extLst>
                  <a:ext uri="{FF2B5EF4-FFF2-40B4-BE49-F238E27FC236}">
                    <a16:creationId xmlns:a16="http://schemas.microsoft.com/office/drawing/2014/main" id="{B2444553-D1EC-B44B-8E45-1F0B1F195B44}"/>
                  </a:ext>
                </a:extLst>
              </p:cNvPr>
              <p:cNvSpPr/>
              <p:nvPr/>
            </p:nvSpPr>
            <p:spPr>
              <a:xfrm>
                <a:off x="1896401" y="984007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70" name="Picture Placeholder 75">
                <a:extLst>
                  <a:ext uri="{FF2B5EF4-FFF2-40B4-BE49-F238E27FC236}">
                    <a16:creationId xmlns:a16="http://schemas.microsoft.com/office/drawing/2014/main" id="{14B8D42B-C902-5A43-91E4-A8623B7C40BD}"/>
                  </a:ext>
                </a:extLst>
              </p:cNvPr>
              <p:cNvSpPr/>
              <p:nvPr/>
            </p:nvSpPr>
            <p:spPr>
              <a:xfrm>
                <a:off x="1896401" y="1015630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71" name="Picture Placeholder 75">
                <a:extLst>
                  <a:ext uri="{FF2B5EF4-FFF2-40B4-BE49-F238E27FC236}">
                    <a16:creationId xmlns:a16="http://schemas.microsoft.com/office/drawing/2014/main" id="{C687E7B5-29C1-9948-9A16-7761D027F817}"/>
                  </a:ext>
                </a:extLst>
              </p:cNvPr>
              <p:cNvSpPr/>
              <p:nvPr/>
            </p:nvSpPr>
            <p:spPr>
              <a:xfrm>
                <a:off x="1928024" y="984007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72" name="Picture Placeholder 75">
                <a:extLst>
                  <a:ext uri="{FF2B5EF4-FFF2-40B4-BE49-F238E27FC236}">
                    <a16:creationId xmlns:a16="http://schemas.microsoft.com/office/drawing/2014/main" id="{9C216014-E191-F447-A7A7-A364033FFFF4}"/>
                  </a:ext>
                </a:extLst>
              </p:cNvPr>
              <p:cNvSpPr/>
              <p:nvPr/>
            </p:nvSpPr>
            <p:spPr>
              <a:xfrm>
                <a:off x="1928024" y="1015630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73" name="Picture Placeholder 75">
                <a:extLst>
                  <a:ext uri="{FF2B5EF4-FFF2-40B4-BE49-F238E27FC236}">
                    <a16:creationId xmlns:a16="http://schemas.microsoft.com/office/drawing/2014/main" id="{1442267A-6F50-A141-BF76-E2BC126571D5}"/>
                  </a:ext>
                </a:extLst>
              </p:cNvPr>
              <p:cNvSpPr/>
              <p:nvPr/>
            </p:nvSpPr>
            <p:spPr>
              <a:xfrm>
                <a:off x="1959647" y="984007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74" name="Picture Placeholder 75">
                <a:extLst>
                  <a:ext uri="{FF2B5EF4-FFF2-40B4-BE49-F238E27FC236}">
                    <a16:creationId xmlns:a16="http://schemas.microsoft.com/office/drawing/2014/main" id="{64E493A7-56A3-904C-ACE8-8312C9B8D689}"/>
                  </a:ext>
                </a:extLst>
              </p:cNvPr>
              <p:cNvSpPr/>
              <p:nvPr/>
            </p:nvSpPr>
            <p:spPr>
              <a:xfrm>
                <a:off x="1959647" y="1015630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75" name="Picture Placeholder 75">
                <a:extLst>
                  <a:ext uri="{FF2B5EF4-FFF2-40B4-BE49-F238E27FC236}">
                    <a16:creationId xmlns:a16="http://schemas.microsoft.com/office/drawing/2014/main" id="{DC449E88-538E-0949-BE3C-C904EB95D85F}"/>
                  </a:ext>
                </a:extLst>
              </p:cNvPr>
              <p:cNvSpPr/>
              <p:nvPr/>
            </p:nvSpPr>
            <p:spPr>
              <a:xfrm>
                <a:off x="1991270" y="984007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76" name="Picture Placeholder 75">
                <a:extLst>
                  <a:ext uri="{FF2B5EF4-FFF2-40B4-BE49-F238E27FC236}">
                    <a16:creationId xmlns:a16="http://schemas.microsoft.com/office/drawing/2014/main" id="{3DE9D10A-1A25-7D44-99B9-098005D9E633}"/>
                  </a:ext>
                </a:extLst>
              </p:cNvPr>
              <p:cNvSpPr/>
              <p:nvPr/>
            </p:nvSpPr>
            <p:spPr>
              <a:xfrm>
                <a:off x="1991270" y="1015630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77" name="Picture Placeholder 75">
                <a:extLst>
                  <a:ext uri="{FF2B5EF4-FFF2-40B4-BE49-F238E27FC236}">
                    <a16:creationId xmlns:a16="http://schemas.microsoft.com/office/drawing/2014/main" id="{BAA63DE7-F759-F044-8547-6C7F6ADD87A0}"/>
                  </a:ext>
                </a:extLst>
              </p:cNvPr>
              <p:cNvSpPr/>
              <p:nvPr/>
            </p:nvSpPr>
            <p:spPr>
              <a:xfrm>
                <a:off x="2022893" y="984007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78" name="Picture Placeholder 75">
                <a:extLst>
                  <a:ext uri="{FF2B5EF4-FFF2-40B4-BE49-F238E27FC236}">
                    <a16:creationId xmlns:a16="http://schemas.microsoft.com/office/drawing/2014/main" id="{7798CF07-AA54-E84F-A21C-37CF9DF9AA01}"/>
                  </a:ext>
                </a:extLst>
              </p:cNvPr>
              <p:cNvSpPr/>
              <p:nvPr/>
            </p:nvSpPr>
            <p:spPr>
              <a:xfrm>
                <a:off x="2022893" y="1015630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25" name="Picture Placeholder 75">
                <a:extLst>
                  <a:ext uri="{FF2B5EF4-FFF2-40B4-BE49-F238E27FC236}">
                    <a16:creationId xmlns:a16="http://schemas.microsoft.com/office/drawing/2014/main" id="{756932CD-A3A3-EE40-9939-2E77DEFBD85B}"/>
                  </a:ext>
                </a:extLst>
              </p:cNvPr>
              <p:cNvSpPr/>
              <p:nvPr/>
            </p:nvSpPr>
            <p:spPr>
              <a:xfrm>
                <a:off x="2054516" y="984007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26" name="Picture Placeholder 75">
                <a:extLst>
                  <a:ext uri="{FF2B5EF4-FFF2-40B4-BE49-F238E27FC236}">
                    <a16:creationId xmlns:a16="http://schemas.microsoft.com/office/drawing/2014/main" id="{5C582365-3CA9-6B4B-8734-4AA4E59C4BB2}"/>
                  </a:ext>
                </a:extLst>
              </p:cNvPr>
              <p:cNvSpPr/>
              <p:nvPr/>
            </p:nvSpPr>
            <p:spPr>
              <a:xfrm>
                <a:off x="2054516" y="1015630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27" name="Picture Placeholder 75">
                <a:extLst>
                  <a:ext uri="{FF2B5EF4-FFF2-40B4-BE49-F238E27FC236}">
                    <a16:creationId xmlns:a16="http://schemas.microsoft.com/office/drawing/2014/main" id="{2C7E3901-9AD3-5C49-AF18-C84DC7C12C60}"/>
                  </a:ext>
                </a:extLst>
              </p:cNvPr>
              <p:cNvSpPr/>
              <p:nvPr/>
            </p:nvSpPr>
            <p:spPr>
              <a:xfrm>
                <a:off x="2086139" y="984007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28" name="Picture Placeholder 75">
                <a:extLst>
                  <a:ext uri="{FF2B5EF4-FFF2-40B4-BE49-F238E27FC236}">
                    <a16:creationId xmlns:a16="http://schemas.microsoft.com/office/drawing/2014/main" id="{4D56050E-3697-A04B-A2A5-5715E461DE32}"/>
                  </a:ext>
                </a:extLst>
              </p:cNvPr>
              <p:cNvSpPr/>
              <p:nvPr/>
            </p:nvSpPr>
            <p:spPr>
              <a:xfrm>
                <a:off x="2086139" y="1015630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</p:grpSp>
      </p:grpSp>
      <p:grpSp>
        <p:nvGrpSpPr>
          <p:cNvPr id="129" name="Group 128">
            <a:extLst>
              <a:ext uri="{FF2B5EF4-FFF2-40B4-BE49-F238E27FC236}">
                <a16:creationId xmlns:a16="http://schemas.microsoft.com/office/drawing/2014/main" id="{5CE5F563-848A-5140-8026-C1877D26FEEE}"/>
              </a:ext>
            </a:extLst>
          </p:cNvPr>
          <p:cNvGrpSpPr>
            <a:grpSpLocks noChangeAspect="1"/>
          </p:cNvGrpSpPr>
          <p:nvPr/>
        </p:nvGrpSpPr>
        <p:grpSpPr>
          <a:xfrm>
            <a:off x="2356816" y="2387956"/>
            <a:ext cx="548640" cy="548640"/>
            <a:chOff x="6480867" y="7009631"/>
            <a:chExt cx="4501800" cy="4503600"/>
          </a:xfrm>
          <a:solidFill>
            <a:schemeClr val="tx1"/>
          </a:solidFill>
        </p:grpSpPr>
        <p:sp>
          <p:nvSpPr>
            <p:cNvPr id="130" name="Freeform: Shape 1">
              <a:extLst>
                <a:ext uri="{FF2B5EF4-FFF2-40B4-BE49-F238E27FC236}">
                  <a16:creationId xmlns:a16="http://schemas.microsoft.com/office/drawing/2014/main" id="{124521B6-6907-DB43-B3E9-AB2F2F8C1CF8}"/>
                </a:ext>
              </a:extLst>
            </p:cNvPr>
            <p:cNvSpPr/>
            <p:nvPr/>
          </p:nvSpPr>
          <p:spPr>
            <a:xfrm>
              <a:off x="6480867" y="7009631"/>
              <a:ext cx="4501800" cy="450360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2506" h="12511">
                  <a:moveTo>
                    <a:pt x="6251" y="521"/>
                  </a:moveTo>
                  <a:lnTo>
                    <a:pt x="6399" y="525"/>
                  </a:lnTo>
                  <a:lnTo>
                    <a:pt x="6546" y="530"/>
                  </a:lnTo>
                  <a:lnTo>
                    <a:pt x="6694" y="538"/>
                  </a:lnTo>
                  <a:lnTo>
                    <a:pt x="6838" y="550"/>
                  </a:lnTo>
                  <a:lnTo>
                    <a:pt x="6981" y="566"/>
                  </a:lnTo>
                  <a:lnTo>
                    <a:pt x="7125" y="587"/>
                  </a:lnTo>
                  <a:lnTo>
                    <a:pt x="7265" y="612"/>
                  </a:lnTo>
                  <a:lnTo>
                    <a:pt x="7409" y="640"/>
                  </a:lnTo>
                  <a:lnTo>
                    <a:pt x="7548" y="669"/>
                  </a:lnTo>
                  <a:lnTo>
                    <a:pt x="7684" y="702"/>
                  </a:lnTo>
                  <a:lnTo>
                    <a:pt x="7819" y="739"/>
                  </a:lnTo>
                  <a:lnTo>
                    <a:pt x="7954" y="780"/>
                  </a:lnTo>
                  <a:lnTo>
                    <a:pt x="8090" y="825"/>
                  </a:lnTo>
                  <a:lnTo>
                    <a:pt x="8221" y="870"/>
                  </a:lnTo>
                  <a:lnTo>
                    <a:pt x="8352" y="919"/>
                  </a:lnTo>
                  <a:lnTo>
                    <a:pt x="8484" y="973"/>
                  </a:lnTo>
                  <a:lnTo>
                    <a:pt x="8611" y="1030"/>
                  </a:lnTo>
                  <a:lnTo>
                    <a:pt x="8734" y="1088"/>
                  </a:lnTo>
                  <a:lnTo>
                    <a:pt x="8861" y="1149"/>
                  </a:lnTo>
                  <a:lnTo>
                    <a:pt x="8985" y="1215"/>
                  </a:lnTo>
                  <a:lnTo>
                    <a:pt x="9104" y="1285"/>
                  </a:lnTo>
                  <a:lnTo>
                    <a:pt x="9222" y="1354"/>
                  </a:lnTo>
                  <a:lnTo>
                    <a:pt x="9341" y="1428"/>
                  </a:lnTo>
                  <a:lnTo>
                    <a:pt x="9456" y="1502"/>
                  </a:lnTo>
                  <a:lnTo>
                    <a:pt x="9571" y="1581"/>
                  </a:lnTo>
                  <a:lnTo>
                    <a:pt x="9682" y="1663"/>
                  </a:lnTo>
                  <a:lnTo>
                    <a:pt x="9789" y="1749"/>
                  </a:lnTo>
                  <a:lnTo>
                    <a:pt x="9896" y="1835"/>
                  </a:lnTo>
                  <a:lnTo>
                    <a:pt x="10002" y="1921"/>
                  </a:lnTo>
                  <a:lnTo>
                    <a:pt x="10105" y="2016"/>
                  </a:lnTo>
                  <a:lnTo>
                    <a:pt x="10207" y="2106"/>
                  </a:lnTo>
                  <a:lnTo>
                    <a:pt x="10306" y="2205"/>
                  </a:lnTo>
                  <a:lnTo>
                    <a:pt x="10400" y="2303"/>
                  </a:lnTo>
                  <a:lnTo>
                    <a:pt x="10495" y="2401"/>
                  </a:lnTo>
                  <a:lnTo>
                    <a:pt x="10585" y="2504"/>
                  </a:lnTo>
                  <a:lnTo>
                    <a:pt x="10675" y="2611"/>
                  </a:lnTo>
                  <a:lnTo>
                    <a:pt x="10762" y="2717"/>
                  </a:lnTo>
                  <a:lnTo>
                    <a:pt x="10844" y="2828"/>
                  </a:lnTo>
                  <a:lnTo>
                    <a:pt x="10926" y="2939"/>
                  </a:lnTo>
                  <a:lnTo>
                    <a:pt x="11004" y="3054"/>
                  </a:lnTo>
                  <a:lnTo>
                    <a:pt x="11082" y="3169"/>
                  </a:lnTo>
                  <a:lnTo>
                    <a:pt x="11156" y="3284"/>
                  </a:lnTo>
                  <a:lnTo>
                    <a:pt x="11225" y="3403"/>
                  </a:lnTo>
                  <a:lnTo>
                    <a:pt x="11291" y="3526"/>
                  </a:lnTo>
                  <a:lnTo>
                    <a:pt x="11357" y="3649"/>
                  </a:lnTo>
                  <a:lnTo>
                    <a:pt x="11419" y="3773"/>
                  </a:lnTo>
                  <a:lnTo>
                    <a:pt x="11480" y="3900"/>
                  </a:lnTo>
                  <a:lnTo>
                    <a:pt x="11533" y="4027"/>
                  </a:lnTo>
                  <a:lnTo>
                    <a:pt x="11587" y="4154"/>
                  </a:lnTo>
                  <a:lnTo>
                    <a:pt x="11636" y="4285"/>
                  </a:lnTo>
                  <a:lnTo>
                    <a:pt x="11685" y="4417"/>
                  </a:lnTo>
                  <a:lnTo>
                    <a:pt x="11726" y="4553"/>
                  </a:lnTo>
                  <a:lnTo>
                    <a:pt x="11767" y="4688"/>
                  </a:lnTo>
                  <a:lnTo>
                    <a:pt x="11804" y="4823"/>
                  </a:lnTo>
                  <a:lnTo>
                    <a:pt x="11837" y="4963"/>
                  </a:lnTo>
                  <a:lnTo>
                    <a:pt x="11870" y="5103"/>
                  </a:lnTo>
                  <a:lnTo>
                    <a:pt x="11895" y="5242"/>
                  </a:lnTo>
                  <a:lnTo>
                    <a:pt x="11919" y="5386"/>
                  </a:lnTo>
                  <a:lnTo>
                    <a:pt x="11940" y="5525"/>
                  </a:lnTo>
                  <a:lnTo>
                    <a:pt x="11956" y="5669"/>
                  </a:lnTo>
                  <a:lnTo>
                    <a:pt x="11968" y="5817"/>
                  </a:lnTo>
                  <a:lnTo>
                    <a:pt x="11976" y="5961"/>
                  </a:lnTo>
                  <a:lnTo>
                    <a:pt x="11985" y="6108"/>
                  </a:lnTo>
                  <a:lnTo>
                    <a:pt x="11985" y="6256"/>
                  </a:lnTo>
                  <a:lnTo>
                    <a:pt x="11985" y="6403"/>
                  </a:lnTo>
                  <a:lnTo>
                    <a:pt x="11976" y="6550"/>
                  </a:lnTo>
                  <a:lnTo>
                    <a:pt x="11968" y="6694"/>
                  </a:lnTo>
                  <a:lnTo>
                    <a:pt x="11956" y="6842"/>
                  </a:lnTo>
                  <a:lnTo>
                    <a:pt x="11940" y="6986"/>
                  </a:lnTo>
                  <a:lnTo>
                    <a:pt x="11919" y="7125"/>
                  </a:lnTo>
                  <a:lnTo>
                    <a:pt x="11895" y="7269"/>
                  </a:lnTo>
                  <a:lnTo>
                    <a:pt x="11870" y="7408"/>
                  </a:lnTo>
                  <a:lnTo>
                    <a:pt x="11837" y="7548"/>
                  </a:lnTo>
                  <a:lnTo>
                    <a:pt x="11804" y="7688"/>
                  </a:lnTo>
                  <a:lnTo>
                    <a:pt x="11767" y="7823"/>
                  </a:lnTo>
                  <a:lnTo>
                    <a:pt x="11726" y="7958"/>
                  </a:lnTo>
                  <a:lnTo>
                    <a:pt x="11685" y="8094"/>
                  </a:lnTo>
                  <a:lnTo>
                    <a:pt x="11636" y="8226"/>
                  </a:lnTo>
                  <a:lnTo>
                    <a:pt x="11587" y="8357"/>
                  </a:lnTo>
                  <a:lnTo>
                    <a:pt x="11533" y="8484"/>
                  </a:lnTo>
                  <a:lnTo>
                    <a:pt x="11480" y="8611"/>
                  </a:lnTo>
                  <a:lnTo>
                    <a:pt x="11419" y="8738"/>
                  </a:lnTo>
                  <a:lnTo>
                    <a:pt x="11357" y="8862"/>
                  </a:lnTo>
                  <a:lnTo>
                    <a:pt x="11291" y="8985"/>
                  </a:lnTo>
                  <a:lnTo>
                    <a:pt x="11225" y="9108"/>
                  </a:lnTo>
                  <a:lnTo>
                    <a:pt x="11156" y="9227"/>
                  </a:lnTo>
                  <a:lnTo>
                    <a:pt x="11082" y="9342"/>
                  </a:lnTo>
                  <a:lnTo>
                    <a:pt x="11004" y="9457"/>
                  </a:lnTo>
                  <a:lnTo>
                    <a:pt x="10926" y="9572"/>
                  </a:lnTo>
                  <a:lnTo>
                    <a:pt x="10844" y="9683"/>
                  </a:lnTo>
                  <a:lnTo>
                    <a:pt x="10762" y="9794"/>
                  </a:lnTo>
                  <a:lnTo>
                    <a:pt x="10675" y="9900"/>
                  </a:lnTo>
                  <a:lnTo>
                    <a:pt x="10585" y="10007"/>
                  </a:lnTo>
                  <a:lnTo>
                    <a:pt x="10495" y="10110"/>
                  </a:lnTo>
                  <a:lnTo>
                    <a:pt x="10400" y="10208"/>
                  </a:lnTo>
                  <a:lnTo>
                    <a:pt x="10306" y="10306"/>
                  </a:lnTo>
                  <a:lnTo>
                    <a:pt x="10207" y="10405"/>
                  </a:lnTo>
                  <a:lnTo>
                    <a:pt x="10105" y="10495"/>
                  </a:lnTo>
                  <a:lnTo>
                    <a:pt x="10002" y="10590"/>
                  </a:lnTo>
                  <a:lnTo>
                    <a:pt x="9896" y="10676"/>
                  </a:lnTo>
                  <a:lnTo>
                    <a:pt x="9789" y="10762"/>
                  </a:lnTo>
                  <a:lnTo>
                    <a:pt x="9682" y="10848"/>
                  </a:lnTo>
                  <a:lnTo>
                    <a:pt x="9571" y="10930"/>
                  </a:lnTo>
                  <a:lnTo>
                    <a:pt x="9456" y="11009"/>
                  </a:lnTo>
                  <a:lnTo>
                    <a:pt x="9341" y="11083"/>
                  </a:lnTo>
                  <a:lnTo>
                    <a:pt x="9222" y="11157"/>
                  </a:lnTo>
                  <a:lnTo>
                    <a:pt x="9104" y="11226"/>
                  </a:lnTo>
                  <a:lnTo>
                    <a:pt x="8985" y="11296"/>
                  </a:lnTo>
                  <a:lnTo>
                    <a:pt x="8861" y="11362"/>
                  </a:lnTo>
                  <a:lnTo>
                    <a:pt x="8734" y="11423"/>
                  </a:lnTo>
                  <a:lnTo>
                    <a:pt x="8611" y="11481"/>
                  </a:lnTo>
                  <a:lnTo>
                    <a:pt x="8484" y="11538"/>
                  </a:lnTo>
                  <a:lnTo>
                    <a:pt x="8352" y="11592"/>
                  </a:lnTo>
                  <a:lnTo>
                    <a:pt x="8221" y="11641"/>
                  </a:lnTo>
                  <a:lnTo>
                    <a:pt x="8090" y="11686"/>
                  </a:lnTo>
                  <a:lnTo>
                    <a:pt x="7954" y="11731"/>
                  </a:lnTo>
                  <a:lnTo>
                    <a:pt x="7819" y="11772"/>
                  </a:lnTo>
                  <a:lnTo>
                    <a:pt x="7684" y="11809"/>
                  </a:lnTo>
                  <a:lnTo>
                    <a:pt x="7548" y="11842"/>
                  </a:lnTo>
                  <a:lnTo>
                    <a:pt x="7409" y="11871"/>
                  </a:lnTo>
                  <a:lnTo>
                    <a:pt x="7265" y="11899"/>
                  </a:lnTo>
                  <a:lnTo>
                    <a:pt x="7125" y="11924"/>
                  </a:lnTo>
                  <a:lnTo>
                    <a:pt x="6981" y="11945"/>
                  </a:lnTo>
                  <a:lnTo>
                    <a:pt x="6838" y="11961"/>
                  </a:lnTo>
                  <a:lnTo>
                    <a:pt x="6694" y="11973"/>
                  </a:lnTo>
                  <a:lnTo>
                    <a:pt x="6546" y="11981"/>
                  </a:lnTo>
                  <a:lnTo>
                    <a:pt x="6399" y="11986"/>
                  </a:lnTo>
                  <a:lnTo>
                    <a:pt x="6251" y="11990"/>
                  </a:lnTo>
                  <a:lnTo>
                    <a:pt x="6103" y="11986"/>
                  </a:lnTo>
                  <a:lnTo>
                    <a:pt x="5960" y="11981"/>
                  </a:lnTo>
                  <a:lnTo>
                    <a:pt x="5812" y="11973"/>
                  </a:lnTo>
                  <a:lnTo>
                    <a:pt x="5668" y="11961"/>
                  </a:lnTo>
                  <a:lnTo>
                    <a:pt x="5524" y="11945"/>
                  </a:lnTo>
                  <a:lnTo>
                    <a:pt x="5381" y="11924"/>
                  </a:lnTo>
                  <a:lnTo>
                    <a:pt x="5241" y="11899"/>
                  </a:lnTo>
                  <a:lnTo>
                    <a:pt x="5098" y="11871"/>
                  </a:lnTo>
                  <a:lnTo>
                    <a:pt x="4958" y="11842"/>
                  </a:lnTo>
                  <a:lnTo>
                    <a:pt x="4823" y="11809"/>
                  </a:lnTo>
                  <a:lnTo>
                    <a:pt x="4687" y="11772"/>
                  </a:lnTo>
                  <a:lnTo>
                    <a:pt x="4552" y="11731"/>
                  </a:lnTo>
                  <a:lnTo>
                    <a:pt x="4416" y="11686"/>
                  </a:lnTo>
                  <a:lnTo>
                    <a:pt x="4285" y="11641"/>
                  </a:lnTo>
                  <a:lnTo>
                    <a:pt x="4154" y="11592"/>
                  </a:lnTo>
                  <a:lnTo>
                    <a:pt x="4022" y="11538"/>
                  </a:lnTo>
                  <a:lnTo>
                    <a:pt x="3895" y="11481"/>
                  </a:lnTo>
                  <a:lnTo>
                    <a:pt x="3768" y="11423"/>
                  </a:lnTo>
                  <a:lnTo>
                    <a:pt x="3645" y="11362"/>
                  </a:lnTo>
                  <a:lnTo>
                    <a:pt x="3521" y="11296"/>
                  </a:lnTo>
                  <a:lnTo>
                    <a:pt x="3403" y="11226"/>
                  </a:lnTo>
                  <a:lnTo>
                    <a:pt x="3284" y="11157"/>
                  </a:lnTo>
                  <a:lnTo>
                    <a:pt x="3164" y="11083"/>
                  </a:lnTo>
                  <a:lnTo>
                    <a:pt x="3050" y="11009"/>
                  </a:lnTo>
                  <a:lnTo>
                    <a:pt x="2935" y="10930"/>
                  </a:lnTo>
                  <a:lnTo>
                    <a:pt x="2824" y="10848"/>
                  </a:lnTo>
                  <a:lnTo>
                    <a:pt x="2717" y="10762"/>
                  </a:lnTo>
                  <a:lnTo>
                    <a:pt x="2610" y="10676"/>
                  </a:lnTo>
                  <a:lnTo>
                    <a:pt x="2504" y="10590"/>
                  </a:lnTo>
                  <a:lnTo>
                    <a:pt x="2401" y="10495"/>
                  </a:lnTo>
                  <a:lnTo>
                    <a:pt x="2299" y="10405"/>
                  </a:lnTo>
                  <a:lnTo>
                    <a:pt x="2200" y="10306"/>
                  </a:lnTo>
                  <a:lnTo>
                    <a:pt x="2105" y="10208"/>
                  </a:lnTo>
                  <a:lnTo>
                    <a:pt x="2011" y="10110"/>
                  </a:lnTo>
                  <a:lnTo>
                    <a:pt x="1921" y="10007"/>
                  </a:lnTo>
                  <a:lnTo>
                    <a:pt x="1830" y="9900"/>
                  </a:lnTo>
                  <a:lnTo>
                    <a:pt x="1744" y="9794"/>
                  </a:lnTo>
                  <a:lnTo>
                    <a:pt x="1662" y="9683"/>
                  </a:lnTo>
                  <a:lnTo>
                    <a:pt x="1580" y="9572"/>
                  </a:lnTo>
                  <a:lnTo>
                    <a:pt x="1502" y="9457"/>
                  </a:lnTo>
                  <a:lnTo>
                    <a:pt x="1424" y="9342"/>
                  </a:lnTo>
                  <a:lnTo>
                    <a:pt x="1350" y="9227"/>
                  </a:lnTo>
                  <a:lnTo>
                    <a:pt x="1280" y="9108"/>
                  </a:lnTo>
                  <a:lnTo>
                    <a:pt x="1215" y="8985"/>
                  </a:lnTo>
                  <a:lnTo>
                    <a:pt x="1149" y="8862"/>
                  </a:lnTo>
                  <a:lnTo>
                    <a:pt x="1088" y="8738"/>
                  </a:lnTo>
                  <a:lnTo>
                    <a:pt x="1026" y="8611"/>
                  </a:lnTo>
                  <a:lnTo>
                    <a:pt x="973" y="8484"/>
                  </a:lnTo>
                  <a:lnTo>
                    <a:pt x="919" y="8357"/>
                  </a:lnTo>
                  <a:lnTo>
                    <a:pt x="870" y="8226"/>
                  </a:lnTo>
                  <a:lnTo>
                    <a:pt x="821" y="8094"/>
                  </a:lnTo>
                  <a:lnTo>
                    <a:pt x="780" y="7958"/>
                  </a:lnTo>
                  <a:lnTo>
                    <a:pt x="739" y="7823"/>
                  </a:lnTo>
                  <a:lnTo>
                    <a:pt x="702" y="7688"/>
                  </a:lnTo>
                  <a:lnTo>
                    <a:pt x="669" y="7548"/>
                  </a:lnTo>
                  <a:lnTo>
                    <a:pt x="636" y="7408"/>
                  </a:lnTo>
                  <a:lnTo>
                    <a:pt x="612" y="7269"/>
                  </a:lnTo>
                  <a:lnTo>
                    <a:pt x="587" y="7125"/>
                  </a:lnTo>
                  <a:lnTo>
                    <a:pt x="567" y="6986"/>
                  </a:lnTo>
                  <a:lnTo>
                    <a:pt x="550" y="6842"/>
                  </a:lnTo>
                  <a:lnTo>
                    <a:pt x="538" y="6694"/>
                  </a:lnTo>
                  <a:lnTo>
                    <a:pt x="529" y="6550"/>
                  </a:lnTo>
                  <a:lnTo>
                    <a:pt x="521" y="6403"/>
                  </a:lnTo>
                  <a:lnTo>
                    <a:pt x="521" y="6256"/>
                  </a:lnTo>
                  <a:lnTo>
                    <a:pt x="521" y="6108"/>
                  </a:lnTo>
                  <a:lnTo>
                    <a:pt x="529" y="5961"/>
                  </a:lnTo>
                  <a:lnTo>
                    <a:pt x="538" y="5817"/>
                  </a:lnTo>
                  <a:lnTo>
                    <a:pt x="550" y="5669"/>
                  </a:lnTo>
                  <a:lnTo>
                    <a:pt x="567" y="5525"/>
                  </a:lnTo>
                  <a:lnTo>
                    <a:pt x="587" y="5386"/>
                  </a:lnTo>
                  <a:lnTo>
                    <a:pt x="612" y="5242"/>
                  </a:lnTo>
                  <a:lnTo>
                    <a:pt x="636" y="5103"/>
                  </a:lnTo>
                  <a:lnTo>
                    <a:pt x="669" y="4963"/>
                  </a:lnTo>
                  <a:lnTo>
                    <a:pt x="702" y="4823"/>
                  </a:lnTo>
                  <a:lnTo>
                    <a:pt x="739" y="4688"/>
                  </a:lnTo>
                  <a:lnTo>
                    <a:pt x="780" y="4553"/>
                  </a:lnTo>
                  <a:lnTo>
                    <a:pt x="821" y="4417"/>
                  </a:lnTo>
                  <a:lnTo>
                    <a:pt x="870" y="4285"/>
                  </a:lnTo>
                  <a:lnTo>
                    <a:pt x="919" y="4154"/>
                  </a:lnTo>
                  <a:lnTo>
                    <a:pt x="973" y="4027"/>
                  </a:lnTo>
                  <a:lnTo>
                    <a:pt x="1026" y="3900"/>
                  </a:lnTo>
                  <a:lnTo>
                    <a:pt x="1088" y="3773"/>
                  </a:lnTo>
                  <a:lnTo>
                    <a:pt x="1149" y="3649"/>
                  </a:lnTo>
                  <a:lnTo>
                    <a:pt x="1215" y="3526"/>
                  </a:lnTo>
                  <a:lnTo>
                    <a:pt x="1280" y="3403"/>
                  </a:lnTo>
                  <a:lnTo>
                    <a:pt x="1350" y="3284"/>
                  </a:lnTo>
                  <a:lnTo>
                    <a:pt x="1424" y="3169"/>
                  </a:lnTo>
                  <a:lnTo>
                    <a:pt x="1502" y="3054"/>
                  </a:lnTo>
                  <a:lnTo>
                    <a:pt x="1580" y="2939"/>
                  </a:lnTo>
                  <a:lnTo>
                    <a:pt x="1662" y="2828"/>
                  </a:lnTo>
                  <a:lnTo>
                    <a:pt x="1744" y="2717"/>
                  </a:lnTo>
                  <a:lnTo>
                    <a:pt x="1830" y="2611"/>
                  </a:lnTo>
                  <a:lnTo>
                    <a:pt x="1921" y="2504"/>
                  </a:lnTo>
                  <a:lnTo>
                    <a:pt x="2011" y="2401"/>
                  </a:lnTo>
                  <a:lnTo>
                    <a:pt x="2105" y="2303"/>
                  </a:lnTo>
                  <a:lnTo>
                    <a:pt x="2200" y="2205"/>
                  </a:lnTo>
                  <a:lnTo>
                    <a:pt x="2299" y="2106"/>
                  </a:lnTo>
                  <a:lnTo>
                    <a:pt x="2401" y="2016"/>
                  </a:lnTo>
                  <a:lnTo>
                    <a:pt x="2504" y="1921"/>
                  </a:lnTo>
                  <a:lnTo>
                    <a:pt x="2610" y="1835"/>
                  </a:lnTo>
                  <a:lnTo>
                    <a:pt x="2717" y="1749"/>
                  </a:lnTo>
                  <a:lnTo>
                    <a:pt x="2824" y="1663"/>
                  </a:lnTo>
                  <a:lnTo>
                    <a:pt x="2935" y="1581"/>
                  </a:lnTo>
                  <a:lnTo>
                    <a:pt x="3050" y="1502"/>
                  </a:lnTo>
                  <a:lnTo>
                    <a:pt x="3164" y="1428"/>
                  </a:lnTo>
                  <a:lnTo>
                    <a:pt x="3284" y="1354"/>
                  </a:lnTo>
                  <a:lnTo>
                    <a:pt x="3403" y="1285"/>
                  </a:lnTo>
                  <a:lnTo>
                    <a:pt x="3521" y="1215"/>
                  </a:lnTo>
                  <a:lnTo>
                    <a:pt x="3645" y="1149"/>
                  </a:lnTo>
                  <a:lnTo>
                    <a:pt x="3768" y="1088"/>
                  </a:lnTo>
                  <a:lnTo>
                    <a:pt x="3895" y="1030"/>
                  </a:lnTo>
                  <a:lnTo>
                    <a:pt x="4022" y="973"/>
                  </a:lnTo>
                  <a:lnTo>
                    <a:pt x="4154" y="919"/>
                  </a:lnTo>
                  <a:lnTo>
                    <a:pt x="4285" y="870"/>
                  </a:lnTo>
                  <a:lnTo>
                    <a:pt x="4416" y="825"/>
                  </a:lnTo>
                  <a:lnTo>
                    <a:pt x="4552" y="780"/>
                  </a:lnTo>
                  <a:lnTo>
                    <a:pt x="4687" y="739"/>
                  </a:lnTo>
                  <a:lnTo>
                    <a:pt x="4823" y="702"/>
                  </a:lnTo>
                  <a:lnTo>
                    <a:pt x="4958" y="669"/>
                  </a:lnTo>
                  <a:lnTo>
                    <a:pt x="5098" y="640"/>
                  </a:lnTo>
                  <a:lnTo>
                    <a:pt x="5241" y="612"/>
                  </a:lnTo>
                  <a:lnTo>
                    <a:pt x="5381" y="587"/>
                  </a:lnTo>
                  <a:lnTo>
                    <a:pt x="5524" y="566"/>
                  </a:lnTo>
                  <a:lnTo>
                    <a:pt x="5668" y="550"/>
                  </a:lnTo>
                  <a:lnTo>
                    <a:pt x="5812" y="538"/>
                  </a:lnTo>
                  <a:lnTo>
                    <a:pt x="5960" y="530"/>
                  </a:lnTo>
                  <a:lnTo>
                    <a:pt x="6103" y="525"/>
                  </a:lnTo>
                  <a:close/>
                  <a:moveTo>
                    <a:pt x="6251" y="0"/>
                  </a:moveTo>
                  <a:lnTo>
                    <a:pt x="6091" y="4"/>
                  </a:lnTo>
                  <a:lnTo>
                    <a:pt x="5931" y="8"/>
                  </a:lnTo>
                  <a:lnTo>
                    <a:pt x="5771" y="20"/>
                  </a:lnTo>
                  <a:lnTo>
                    <a:pt x="5615" y="33"/>
                  </a:lnTo>
                  <a:lnTo>
                    <a:pt x="5455" y="54"/>
                  </a:lnTo>
                  <a:lnTo>
                    <a:pt x="5299" y="74"/>
                  </a:lnTo>
                  <a:lnTo>
                    <a:pt x="5147" y="99"/>
                  </a:lnTo>
                  <a:lnTo>
                    <a:pt x="4991" y="127"/>
                  </a:lnTo>
                  <a:lnTo>
                    <a:pt x="4839" y="160"/>
                  </a:lnTo>
                  <a:lnTo>
                    <a:pt x="4691" y="197"/>
                  </a:lnTo>
                  <a:lnTo>
                    <a:pt x="4539" y="238"/>
                  </a:lnTo>
                  <a:lnTo>
                    <a:pt x="4391" y="283"/>
                  </a:lnTo>
                  <a:lnTo>
                    <a:pt x="4248" y="329"/>
                  </a:lnTo>
                  <a:lnTo>
                    <a:pt x="4104" y="382"/>
                  </a:lnTo>
                  <a:lnTo>
                    <a:pt x="3961" y="435"/>
                  </a:lnTo>
                  <a:lnTo>
                    <a:pt x="3817" y="493"/>
                  </a:lnTo>
                  <a:lnTo>
                    <a:pt x="3678" y="554"/>
                  </a:lnTo>
                  <a:lnTo>
                    <a:pt x="3542" y="620"/>
                  </a:lnTo>
                  <a:lnTo>
                    <a:pt x="3406" y="685"/>
                  </a:lnTo>
                  <a:lnTo>
                    <a:pt x="3271" y="755"/>
                  </a:lnTo>
                  <a:lnTo>
                    <a:pt x="3140" y="829"/>
                  </a:lnTo>
                  <a:lnTo>
                    <a:pt x="3009" y="907"/>
                  </a:lnTo>
                  <a:lnTo>
                    <a:pt x="2881" y="985"/>
                  </a:lnTo>
                  <a:lnTo>
                    <a:pt x="2758" y="1067"/>
                  </a:lnTo>
                  <a:lnTo>
                    <a:pt x="2631" y="1153"/>
                  </a:lnTo>
                  <a:lnTo>
                    <a:pt x="2512" y="1244"/>
                  </a:lnTo>
                  <a:lnTo>
                    <a:pt x="2393" y="1334"/>
                  </a:lnTo>
                  <a:lnTo>
                    <a:pt x="2274" y="1428"/>
                  </a:lnTo>
                  <a:lnTo>
                    <a:pt x="2159" y="1527"/>
                  </a:lnTo>
                  <a:lnTo>
                    <a:pt x="2048" y="1626"/>
                  </a:lnTo>
                  <a:lnTo>
                    <a:pt x="1937" y="1728"/>
                  </a:lnTo>
                  <a:lnTo>
                    <a:pt x="1830" y="1835"/>
                  </a:lnTo>
                  <a:lnTo>
                    <a:pt x="1724" y="1942"/>
                  </a:lnTo>
                  <a:lnTo>
                    <a:pt x="1625" y="2048"/>
                  </a:lnTo>
                  <a:lnTo>
                    <a:pt x="1523" y="2163"/>
                  </a:lnTo>
                  <a:lnTo>
                    <a:pt x="1428" y="2278"/>
                  </a:lnTo>
                  <a:lnTo>
                    <a:pt x="1334" y="2393"/>
                  </a:lnTo>
                  <a:lnTo>
                    <a:pt x="1239" y="2512"/>
                  </a:lnTo>
                  <a:lnTo>
                    <a:pt x="1153" y="2635"/>
                  </a:lnTo>
                  <a:lnTo>
                    <a:pt x="1067" y="2759"/>
                  </a:lnTo>
                  <a:lnTo>
                    <a:pt x="985" y="2886"/>
                  </a:lnTo>
                  <a:lnTo>
                    <a:pt x="903" y="3013"/>
                  </a:lnTo>
                  <a:lnTo>
                    <a:pt x="829" y="3145"/>
                  </a:lnTo>
                  <a:lnTo>
                    <a:pt x="755" y="3276"/>
                  </a:lnTo>
                  <a:lnTo>
                    <a:pt x="681" y="3407"/>
                  </a:lnTo>
                  <a:lnTo>
                    <a:pt x="615" y="3543"/>
                  </a:lnTo>
                  <a:lnTo>
                    <a:pt x="550" y="3682"/>
                  </a:lnTo>
                  <a:lnTo>
                    <a:pt x="488" y="3822"/>
                  </a:lnTo>
                  <a:lnTo>
                    <a:pt x="431" y="3961"/>
                  </a:lnTo>
                  <a:lnTo>
                    <a:pt x="378" y="4105"/>
                  </a:lnTo>
                  <a:lnTo>
                    <a:pt x="328" y="4249"/>
                  </a:lnTo>
                  <a:lnTo>
                    <a:pt x="279" y="4397"/>
                  </a:lnTo>
                  <a:lnTo>
                    <a:pt x="238" y="4544"/>
                  </a:lnTo>
                  <a:lnTo>
                    <a:pt x="197" y="4692"/>
                  </a:lnTo>
                  <a:lnTo>
                    <a:pt x="160" y="4844"/>
                  </a:lnTo>
                  <a:lnTo>
                    <a:pt x="127" y="4996"/>
                  </a:lnTo>
                  <a:lnTo>
                    <a:pt x="99" y="5148"/>
                  </a:lnTo>
                  <a:lnTo>
                    <a:pt x="70" y="5304"/>
                  </a:lnTo>
                  <a:lnTo>
                    <a:pt x="49" y="5459"/>
                  </a:lnTo>
                  <a:lnTo>
                    <a:pt x="33" y="5616"/>
                  </a:lnTo>
                  <a:lnTo>
                    <a:pt x="17" y="5776"/>
                  </a:lnTo>
                  <a:lnTo>
                    <a:pt x="8" y="5936"/>
                  </a:lnTo>
                  <a:lnTo>
                    <a:pt x="0" y="6096"/>
                  </a:lnTo>
                  <a:lnTo>
                    <a:pt x="0" y="6256"/>
                  </a:lnTo>
                  <a:lnTo>
                    <a:pt x="0" y="6415"/>
                  </a:lnTo>
                  <a:lnTo>
                    <a:pt x="8" y="6575"/>
                  </a:lnTo>
                  <a:lnTo>
                    <a:pt x="17" y="6735"/>
                  </a:lnTo>
                  <a:lnTo>
                    <a:pt x="33" y="6895"/>
                  </a:lnTo>
                  <a:lnTo>
                    <a:pt x="49" y="7052"/>
                  </a:lnTo>
                  <a:lnTo>
                    <a:pt x="70" y="7207"/>
                  </a:lnTo>
                  <a:lnTo>
                    <a:pt x="99" y="7363"/>
                  </a:lnTo>
                  <a:lnTo>
                    <a:pt x="127" y="7515"/>
                  </a:lnTo>
                  <a:lnTo>
                    <a:pt x="160" y="7667"/>
                  </a:lnTo>
                  <a:lnTo>
                    <a:pt x="197" y="7819"/>
                  </a:lnTo>
                  <a:lnTo>
                    <a:pt x="238" y="7967"/>
                  </a:lnTo>
                  <a:lnTo>
                    <a:pt x="279" y="8114"/>
                  </a:lnTo>
                  <a:lnTo>
                    <a:pt x="328" y="8262"/>
                  </a:lnTo>
                  <a:lnTo>
                    <a:pt x="378" y="8406"/>
                  </a:lnTo>
                  <a:lnTo>
                    <a:pt x="431" y="8550"/>
                  </a:lnTo>
                  <a:lnTo>
                    <a:pt x="488" y="8689"/>
                  </a:lnTo>
                  <a:lnTo>
                    <a:pt x="550" y="8829"/>
                  </a:lnTo>
                  <a:lnTo>
                    <a:pt x="615" y="8968"/>
                  </a:lnTo>
                  <a:lnTo>
                    <a:pt x="681" y="9104"/>
                  </a:lnTo>
                  <a:lnTo>
                    <a:pt x="755" y="9235"/>
                  </a:lnTo>
                  <a:lnTo>
                    <a:pt x="829" y="9366"/>
                  </a:lnTo>
                  <a:lnTo>
                    <a:pt x="903" y="9498"/>
                  </a:lnTo>
                  <a:lnTo>
                    <a:pt x="985" y="9625"/>
                  </a:lnTo>
                  <a:lnTo>
                    <a:pt x="1067" y="9752"/>
                  </a:lnTo>
                  <a:lnTo>
                    <a:pt x="1153" y="9876"/>
                  </a:lnTo>
                  <a:lnTo>
                    <a:pt x="1239" y="9999"/>
                  </a:lnTo>
                  <a:lnTo>
                    <a:pt x="1334" y="10118"/>
                  </a:lnTo>
                  <a:lnTo>
                    <a:pt x="1428" y="10233"/>
                  </a:lnTo>
                  <a:lnTo>
                    <a:pt x="1523" y="10348"/>
                  </a:lnTo>
                  <a:lnTo>
                    <a:pt x="1625" y="10463"/>
                  </a:lnTo>
                  <a:lnTo>
                    <a:pt x="1724" y="10569"/>
                  </a:lnTo>
                  <a:lnTo>
                    <a:pt x="1830" y="10676"/>
                  </a:lnTo>
                  <a:lnTo>
                    <a:pt x="1937" y="10783"/>
                  </a:lnTo>
                  <a:lnTo>
                    <a:pt x="2048" y="10885"/>
                  </a:lnTo>
                  <a:lnTo>
                    <a:pt x="2159" y="10984"/>
                  </a:lnTo>
                  <a:lnTo>
                    <a:pt x="2274" y="11083"/>
                  </a:lnTo>
                  <a:lnTo>
                    <a:pt x="2393" y="11177"/>
                  </a:lnTo>
                  <a:lnTo>
                    <a:pt x="2512" y="11267"/>
                  </a:lnTo>
                  <a:lnTo>
                    <a:pt x="2631" y="11358"/>
                  </a:lnTo>
                  <a:lnTo>
                    <a:pt x="2758" y="11444"/>
                  </a:lnTo>
                  <a:lnTo>
                    <a:pt x="2881" y="11526"/>
                  </a:lnTo>
                  <a:lnTo>
                    <a:pt x="3009" y="11604"/>
                  </a:lnTo>
                  <a:lnTo>
                    <a:pt x="3140" y="11682"/>
                  </a:lnTo>
                  <a:lnTo>
                    <a:pt x="3271" y="11756"/>
                  </a:lnTo>
                  <a:lnTo>
                    <a:pt x="3406" y="11826"/>
                  </a:lnTo>
                  <a:lnTo>
                    <a:pt x="3542" y="11891"/>
                  </a:lnTo>
                  <a:lnTo>
                    <a:pt x="3678" y="11957"/>
                  </a:lnTo>
                  <a:lnTo>
                    <a:pt x="3817" y="12018"/>
                  </a:lnTo>
                  <a:lnTo>
                    <a:pt x="3961" y="12076"/>
                  </a:lnTo>
                  <a:lnTo>
                    <a:pt x="4104" y="12129"/>
                  </a:lnTo>
                  <a:lnTo>
                    <a:pt x="4248" y="12182"/>
                  </a:lnTo>
                  <a:lnTo>
                    <a:pt x="4391" y="12228"/>
                  </a:lnTo>
                  <a:lnTo>
                    <a:pt x="4539" y="12273"/>
                  </a:lnTo>
                  <a:lnTo>
                    <a:pt x="4691" y="12314"/>
                  </a:lnTo>
                  <a:lnTo>
                    <a:pt x="4839" y="12351"/>
                  </a:lnTo>
                  <a:lnTo>
                    <a:pt x="4991" y="12384"/>
                  </a:lnTo>
                  <a:lnTo>
                    <a:pt x="5147" y="12412"/>
                  </a:lnTo>
                  <a:lnTo>
                    <a:pt x="5299" y="12437"/>
                  </a:lnTo>
                  <a:lnTo>
                    <a:pt x="5455" y="12457"/>
                  </a:lnTo>
                  <a:lnTo>
                    <a:pt x="5615" y="12478"/>
                  </a:lnTo>
                  <a:lnTo>
                    <a:pt x="5771" y="12491"/>
                  </a:lnTo>
                  <a:lnTo>
                    <a:pt x="5931" y="12503"/>
                  </a:lnTo>
                  <a:lnTo>
                    <a:pt x="6091" y="12507"/>
                  </a:lnTo>
                  <a:lnTo>
                    <a:pt x="6251" y="12511"/>
                  </a:lnTo>
                  <a:lnTo>
                    <a:pt x="6415" y="12507"/>
                  </a:lnTo>
                  <a:lnTo>
                    <a:pt x="6575" y="12503"/>
                  </a:lnTo>
                  <a:lnTo>
                    <a:pt x="6735" y="12491"/>
                  </a:lnTo>
                  <a:lnTo>
                    <a:pt x="6891" y="12478"/>
                  </a:lnTo>
                  <a:lnTo>
                    <a:pt x="7051" y="12457"/>
                  </a:lnTo>
                  <a:lnTo>
                    <a:pt x="7207" y="12437"/>
                  </a:lnTo>
                  <a:lnTo>
                    <a:pt x="7359" y="12412"/>
                  </a:lnTo>
                  <a:lnTo>
                    <a:pt x="7515" y="12384"/>
                  </a:lnTo>
                  <a:lnTo>
                    <a:pt x="7667" y="12351"/>
                  </a:lnTo>
                  <a:lnTo>
                    <a:pt x="7815" y="12314"/>
                  </a:lnTo>
                  <a:lnTo>
                    <a:pt x="7966" y="12273"/>
                  </a:lnTo>
                  <a:lnTo>
                    <a:pt x="8114" y="12228"/>
                  </a:lnTo>
                  <a:lnTo>
                    <a:pt x="8258" y="12182"/>
                  </a:lnTo>
                  <a:lnTo>
                    <a:pt x="8402" y="12129"/>
                  </a:lnTo>
                  <a:lnTo>
                    <a:pt x="8545" y="12076"/>
                  </a:lnTo>
                  <a:lnTo>
                    <a:pt x="8689" y="12018"/>
                  </a:lnTo>
                  <a:lnTo>
                    <a:pt x="8829" y="11957"/>
                  </a:lnTo>
                  <a:lnTo>
                    <a:pt x="8964" y="11891"/>
                  </a:lnTo>
                  <a:lnTo>
                    <a:pt x="9099" y="11826"/>
                  </a:lnTo>
                  <a:lnTo>
                    <a:pt x="9235" y="11756"/>
                  </a:lnTo>
                  <a:lnTo>
                    <a:pt x="9366" y="11682"/>
                  </a:lnTo>
                  <a:lnTo>
                    <a:pt x="9497" y="11604"/>
                  </a:lnTo>
                  <a:lnTo>
                    <a:pt x="9625" y="11526"/>
                  </a:lnTo>
                  <a:lnTo>
                    <a:pt x="9748" y="11444"/>
                  </a:lnTo>
                  <a:lnTo>
                    <a:pt x="9875" y="11358"/>
                  </a:lnTo>
                  <a:lnTo>
                    <a:pt x="9994" y="11267"/>
                  </a:lnTo>
                  <a:lnTo>
                    <a:pt x="10113" y="11177"/>
                  </a:lnTo>
                  <a:lnTo>
                    <a:pt x="10232" y="11083"/>
                  </a:lnTo>
                  <a:lnTo>
                    <a:pt x="10347" y="10984"/>
                  </a:lnTo>
                  <a:lnTo>
                    <a:pt x="10458" y="10885"/>
                  </a:lnTo>
                  <a:lnTo>
                    <a:pt x="10569" y="10783"/>
                  </a:lnTo>
                  <a:lnTo>
                    <a:pt x="10675" y="10676"/>
                  </a:lnTo>
                  <a:lnTo>
                    <a:pt x="10778" y="10569"/>
                  </a:lnTo>
                  <a:lnTo>
                    <a:pt x="10881" y="10463"/>
                  </a:lnTo>
                  <a:lnTo>
                    <a:pt x="10984" y="10348"/>
                  </a:lnTo>
                  <a:lnTo>
                    <a:pt x="11077" y="10233"/>
                  </a:lnTo>
                  <a:lnTo>
                    <a:pt x="11172" y="10118"/>
                  </a:lnTo>
                  <a:lnTo>
                    <a:pt x="11262" y="9999"/>
                  </a:lnTo>
                  <a:lnTo>
                    <a:pt x="11352" y="9876"/>
                  </a:lnTo>
                  <a:lnTo>
                    <a:pt x="11439" y="9752"/>
                  </a:lnTo>
                  <a:lnTo>
                    <a:pt x="11521" y="9625"/>
                  </a:lnTo>
                  <a:lnTo>
                    <a:pt x="11603" y="9498"/>
                  </a:lnTo>
                  <a:lnTo>
                    <a:pt x="11677" y="9366"/>
                  </a:lnTo>
                  <a:lnTo>
                    <a:pt x="11751" y="9235"/>
                  </a:lnTo>
                  <a:lnTo>
                    <a:pt x="11825" y="9104"/>
                  </a:lnTo>
                  <a:lnTo>
                    <a:pt x="11890" y="8968"/>
                  </a:lnTo>
                  <a:lnTo>
                    <a:pt x="11956" y="8829"/>
                  </a:lnTo>
                  <a:lnTo>
                    <a:pt x="12014" y="8689"/>
                  </a:lnTo>
                  <a:lnTo>
                    <a:pt x="12075" y="8550"/>
                  </a:lnTo>
                  <a:lnTo>
                    <a:pt x="12128" y="8406"/>
                  </a:lnTo>
                  <a:lnTo>
                    <a:pt x="12177" y="8262"/>
                  </a:lnTo>
                  <a:lnTo>
                    <a:pt x="12227" y="8114"/>
                  </a:lnTo>
                  <a:lnTo>
                    <a:pt x="12268" y="7967"/>
                  </a:lnTo>
                  <a:lnTo>
                    <a:pt x="12309" y="7819"/>
                  </a:lnTo>
                  <a:lnTo>
                    <a:pt x="12346" y="7667"/>
                  </a:lnTo>
                  <a:lnTo>
                    <a:pt x="12379" y="7515"/>
                  </a:lnTo>
                  <a:lnTo>
                    <a:pt x="12407" y="7363"/>
                  </a:lnTo>
                  <a:lnTo>
                    <a:pt x="12436" y="7207"/>
                  </a:lnTo>
                  <a:lnTo>
                    <a:pt x="12457" y="7052"/>
                  </a:lnTo>
                  <a:lnTo>
                    <a:pt x="12473" y="6895"/>
                  </a:lnTo>
                  <a:lnTo>
                    <a:pt x="12490" y="6735"/>
                  </a:lnTo>
                  <a:lnTo>
                    <a:pt x="12498" y="6575"/>
                  </a:lnTo>
                  <a:lnTo>
                    <a:pt x="12506" y="6415"/>
                  </a:lnTo>
                  <a:lnTo>
                    <a:pt x="12506" y="6256"/>
                  </a:lnTo>
                  <a:lnTo>
                    <a:pt x="12506" y="6096"/>
                  </a:lnTo>
                  <a:lnTo>
                    <a:pt x="12498" y="5936"/>
                  </a:lnTo>
                  <a:lnTo>
                    <a:pt x="12490" y="5776"/>
                  </a:lnTo>
                  <a:lnTo>
                    <a:pt x="12473" y="5616"/>
                  </a:lnTo>
                  <a:lnTo>
                    <a:pt x="12457" y="5459"/>
                  </a:lnTo>
                  <a:lnTo>
                    <a:pt x="12436" y="5304"/>
                  </a:lnTo>
                  <a:lnTo>
                    <a:pt x="12407" y="5148"/>
                  </a:lnTo>
                  <a:lnTo>
                    <a:pt x="12379" y="4996"/>
                  </a:lnTo>
                  <a:lnTo>
                    <a:pt x="12346" y="4844"/>
                  </a:lnTo>
                  <a:lnTo>
                    <a:pt x="12309" y="4692"/>
                  </a:lnTo>
                  <a:lnTo>
                    <a:pt x="12268" y="4544"/>
                  </a:lnTo>
                  <a:lnTo>
                    <a:pt x="12227" y="4397"/>
                  </a:lnTo>
                  <a:lnTo>
                    <a:pt x="12177" y="4249"/>
                  </a:lnTo>
                  <a:lnTo>
                    <a:pt x="12128" y="4105"/>
                  </a:lnTo>
                  <a:lnTo>
                    <a:pt x="12075" y="3961"/>
                  </a:lnTo>
                  <a:lnTo>
                    <a:pt x="12014" y="3822"/>
                  </a:lnTo>
                  <a:lnTo>
                    <a:pt x="11956" y="3682"/>
                  </a:lnTo>
                  <a:lnTo>
                    <a:pt x="11890" y="3543"/>
                  </a:lnTo>
                  <a:lnTo>
                    <a:pt x="11825" y="3407"/>
                  </a:lnTo>
                  <a:lnTo>
                    <a:pt x="11751" y="3276"/>
                  </a:lnTo>
                  <a:lnTo>
                    <a:pt x="11677" y="3145"/>
                  </a:lnTo>
                  <a:lnTo>
                    <a:pt x="11603" y="3013"/>
                  </a:lnTo>
                  <a:lnTo>
                    <a:pt x="11521" y="2886"/>
                  </a:lnTo>
                  <a:lnTo>
                    <a:pt x="11439" y="2759"/>
                  </a:lnTo>
                  <a:lnTo>
                    <a:pt x="11352" y="2635"/>
                  </a:lnTo>
                  <a:lnTo>
                    <a:pt x="11262" y="2512"/>
                  </a:lnTo>
                  <a:lnTo>
                    <a:pt x="11172" y="2393"/>
                  </a:lnTo>
                  <a:lnTo>
                    <a:pt x="11077" y="2278"/>
                  </a:lnTo>
                  <a:lnTo>
                    <a:pt x="10984" y="2163"/>
                  </a:lnTo>
                  <a:lnTo>
                    <a:pt x="10881" y="2048"/>
                  </a:lnTo>
                  <a:lnTo>
                    <a:pt x="10778" y="1942"/>
                  </a:lnTo>
                  <a:lnTo>
                    <a:pt x="10675" y="1835"/>
                  </a:lnTo>
                  <a:lnTo>
                    <a:pt x="10569" y="1728"/>
                  </a:lnTo>
                  <a:lnTo>
                    <a:pt x="10458" y="1626"/>
                  </a:lnTo>
                  <a:lnTo>
                    <a:pt x="10347" y="1527"/>
                  </a:lnTo>
                  <a:lnTo>
                    <a:pt x="10232" y="1428"/>
                  </a:lnTo>
                  <a:lnTo>
                    <a:pt x="10113" y="1334"/>
                  </a:lnTo>
                  <a:lnTo>
                    <a:pt x="9994" y="1244"/>
                  </a:lnTo>
                  <a:lnTo>
                    <a:pt x="9875" y="1153"/>
                  </a:lnTo>
                  <a:lnTo>
                    <a:pt x="9748" y="1067"/>
                  </a:lnTo>
                  <a:lnTo>
                    <a:pt x="9625" y="985"/>
                  </a:lnTo>
                  <a:lnTo>
                    <a:pt x="9497" y="907"/>
                  </a:lnTo>
                  <a:lnTo>
                    <a:pt x="9366" y="829"/>
                  </a:lnTo>
                  <a:lnTo>
                    <a:pt x="9235" y="755"/>
                  </a:lnTo>
                  <a:lnTo>
                    <a:pt x="9099" y="685"/>
                  </a:lnTo>
                  <a:lnTo>
                    <a:pt x="8964" y="620"/>
                  </a:lnTo>
                  <a:lnTo>
                    <a:pt x="8829" y="554"/>
                  </a:lnTo>
                  <a:lnTo>
                    <a:pt x="8689" y="493"/>
                  </a:lnTo>
                  <a:lnTo>
                    <a:pt x="8545" y="435"/>
                  </a:lnTo>
                  <a:lnTo>
                    <a:pt x="8402" y="382"/>
                  </a:lnTo>
                  <a:lnTo>
                    <a:pt x="8258" y="329"/>
                  </a:lnTo>
                  <a:lnTo>
                    <a:pt x="8114" y="283"/>
                  </a:lnTo>
                  <a:lnTo>
                    <a:pt x="7966" y="238"/>
                  </a:lnTo>
                  <a:lnTo>
                    <a:pt x="7815" y="197"/>
                  </a:lnTo>
                  <a:lnTo>
                    <a:pt x="7667" y="160"/>
                  </a:lnTo>
                  <a:lnTo>
                    <a:pt x="7515" y="127"/>
                  </a:lnTo>
                  <a:lnTo>
                    <a:pt x="7359" y="99"/>
                  </a:lnTo>
                  <a:lnTo>
                    <a:pt x="7207" y="74"/>
                  </a:lnTo>
                  <a:lnTo>
                    <a:pt x="7051" y="54"/>
                  </a:lnTo>
                  <a:lnTo>
                    <a:pt x="6891" y="33"/>
                  </a:lnTo>
                  <a:lnTo>
                    <a:pt x="6735" y="20"/>
                  </a:lnTo>
                  <a:lnTo>
                    <a:pt x="6575" y="8"/>
                  </a:lnTo>
                  <a:lnTo>
                    <a:pt x="6415" y="4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131" name="Freeform: Shape 2">
              <a:extLst>
                <a:ext uri="{FF2B5EF4-FFF2-40B4-BE49-F238E27FC236}">
                  <a16:creationId xmlns:a16="http://schemas.microsoft.com/office/drawing/2014/main" id="{F64DC63E-F54C-6247-AF2F-24AFD55901C2}"/>
                </a:ext>
              </a:extLst>
            </p:cNvPr>
            <p:cNvSpPr/>
            <p:nvPr/>
          </p:nvSpPr>
          <p:spPr>
            <a:xfrm>
              <a:off x="8274744" y="7531275"/>
              <a:ext cx="914038" cy="133848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0"/>
                  </a:moveTo>
                  <a:lnTo>
                    <a:pt x="0" y="1273"/>
                  </a:lnTo>
                  <a:lnTo>
                    <a:pt x="693" y="1273"/>
                  </a:lnTo>
                  <a:lnTo>
                    <a:pt x="693" y="3719"/>
                  </a:lnTo>
                  <a:lnTo>
                    <a:pt x="1847" y="3719"/>
                  </a:lnTo>
                  <a:lnTo>
                    <a:pt x="1847" y="1273"/>
                  </a:lnTo>
                  <a:lnTo>
                    <a:pt x="2540" y="1273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132" name="Freeform: Shape 3">
              <a:extLst>
                <a:ext uri="{FF2B5EF4-FFF2-40B4-BE49-F238E27FC236}">
                  <a16:creationId xmlns:a16="http://schemas.microsoft.com/office/drawing/2014/main" id="{95EA6C1F-E335-2E48-9ACA-DEAF4F1AB77F}"/>
                </a:ext>
              </a:extLst>
            </p:cNvPr>
            <p:cNvSpPr/>
            <p:nvPr/>
          </p:nvSpPr>
          <p:spPr>
            <a:xfrm>
              <a:off x="8274744" y="9653115"/>
              <a:ext cx="914038" cy="133848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3719"/>
                  </a:moveTo>
                  <a:lnTo>
                    <a:pt x="2540" y="2446"/>
                  </a:lnTo>
                  <a:lnTo>
                    <a:pt x="1847" y="2446"/>
                  </a:lnTo>
                  <a:lnTo>
                    <a:pt x="1847" y="0"/>
                  </a:lnTo>
                  <a:lnTo>
                    <a:pt x="693" y="0"/>
                  </a:lnTo>
                  <a:lnTo>
                    <a:pt x="693" y="2446"/>
                  </a:lnTo>
                  <a:lnTo>
                    <a:pt x="0" y="244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133" name="Freeform: Shape 4">
              <a:extLst>
                <a:ext uri="{FF2B5EF4-FFF2-40B4-BE49-F238E27FC236}">
                  <a16:creationId xmlns:a16="http://schemas.microsoft.com/office/drawing/2014/main" id="{987555F3-1452-5E44-BACC-66D7AF6C6C20}"/>
                </a:ext>
              </a:extLst>
            </p:cNvPr>
            <p:cNvSpPr/>
            <p:nvPr/>
          </p:nvSpPr>
          <p:spPr>
            <a:xfrm>
              <a:off x="9124345" y="8805309"/>
              <a:ext cx="1336681" cy="912598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4" h="2536">
                  <a:moveTo>
                    <a:pt x="0" y="1268"/>
                  </a:moveTo>
                  <a:lnTo>
                    <a:pt x="1268" y="2536"/>
                  </a:lnTo>
                  <a:lnTo>
                    <a:pt x="1268" y="1847"/>
                  </a:lnTo>
                  <a:lnTo>
                    <a:pt x="3714" y="1847"/>
                  </a:lnTo>
                  <a:lnTo>
                    <a:pt x="3714" y="689"/>
                  </a:lnTo>
                  <a:lnTo>
                    <a:pt x="1268" y="689"/>
                  </a:lnTo>
                  <a:lnTo>
                    <a:pt x="1268" y="0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134" name="Freeform: Shape 5">
              <a:extLst>
                <a:ext uri="{FF2B5EF4-FFF2-40B4-BE49-F238E27FC236}">
                  <a16:creationId xmlns:a16="http://schemas.microsoft.com/office/drawing/2014/main" id="{EC40C006-5E03-4146-9F67-CFC06AA11981}"/>
                </a:ext>
              </a:extLst>
            </p:cNvPr>
            <p:cNvSpPr/>
            <p:nvPr/>
          </p:nvSpPr>
          <p:spPr>
            <a:xfrm>
              <a:off x="7001064" y="8805309"/>
              <a:ext cx="1338117" cy="912598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8" h="2536">
                  <a:moveTo>
                    <a:pt x="3718" y="1268"/>
                  </a:moveTo>
                  <a:lnTo>
                    <a:pt x="2450" y="0"/>
                  </a:lnTo>
                  <a:lnTo>
                    <a:pt x="2450" y="689"/>
                  </a:lnTo>
                  <a:lnTo>
                    <a:pt x="0" y="689"/>
                  </a:lnTo>
                  <a:lnTo>
                    <a:pt x="0" y="1847"/>
                  </a:lnTo>
                  <a:lnTo>
                    <a:pt x="2450" y="1847"/>
                  </a:lnTo>
                  <a:lnTo>
                    <a:pt x="2450" y="25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</p:grpSp>
      <p:cxnSp>
        <p:nvCxnSpPr>
          <p:cNvPr id="135" name="Straight Connector 134">
            <a:extLst>
              <a:ext uri="{FF2B5EF4-FFF2-40B4-BE49-F238E27FC236}">
                <a16:creationId xmlns:a16="http://schemas.microsoft.com/office/drawing/2014/main" id="{118EF0CE-49C5-6844-B8F0-2CD245A5FD82}"/>
              </a:ext>
            </a:extLst>
          </p:cNvPr>
          <p:cNvCxnSpPr>
            <a:cxnSpLocks/>
          </p:cNvCxnSpPr>
          <p:nvPr/>
        </p:nvCxnSpPr>
        <p:spPr bwMode="gray">
          <a:xfrm>
            <a:off x="739623" y="3974726"/>
            <a:ext cx="2027575" cy="0"/>
          </a:xfrm>
          <a:prstGeom prst="line">
            <a:avLst/>
          </a:prstGeom>
          <a:ln w="25400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Connector 135">
            <a:extLst>
              <a:ext uri="{FF2B5EF4-FFF2-40B4-BE49-F238E27FC236}">
                <a16:creationId xmlns:a16="http://schemas.microsoft.com/office/drawing/2014/main" id="{63243F62-0BD5-1846-BEB7-23E7283CFA6E}"/>
              </a:ext>
            </a:extLst>
          </p:cNvPr>
          <p:cNvCxnSpPr>
            <a:cxnSpLocks/>
          </p:cNvCxnSpPr>
          <p:nvPr/>
        </p:nvCxnSpPr>
        <p:spPr bwMode="gray">
          <a:xfrm>
            <a:off x="2070128" y="3069388"/>
            <a:ext cx="0" cy="913978"/>
          </a:xfrm>
          <a:prstGeom prst="line">
            <a:avLst/>
          </a:prstGeom>
          <a:ln w="25400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7" name="TextBox 136">
            <a:extLst>
              <a:ext uri="{FF2B5EF4-FFF2-40B4-BE49-F238E27FC236}">
                <a16:creationId xmlns:a16="http://schemas.microsoft.com/office/drawing/2014/main" id="{1E9F1B08-0590-6245-A37C-89530C734303}"/>
              </a:ext>
            </a:extLst>
          </p:cNvPr>
          <p:cNvSpPr txBox="1"/>
          <p:nvPr/>
        </p:nvSpPr>
        <p:spPr>
          <a:xfrm>
            <a:off x="767559" y="3773867"/>
            <a:ext cx="577081" cy="184666"/>
          </a:xfrm>
          <a:prstGeom prst="rect">
            <a:avLst/>
          </a:prstGeom>
        </p:spPr>
        <p:txBody>
          <a:bodyPr wrap="none" lIns="0" tIns="0" rIns="0" bIns="0" rtlCol="0" anchor="b">
            <a:spAutoFit/>
          </a:bodyPr>
          <a:lstStyle/>
          <a:p>
            <a:r>
              <a:rPr lang="en-US" sz="1200" dirty="0">
                <a:latin typeface="Calibri" panose="020F0502020204030204" pitchFamily="34" charset="0"/>
              </a:rPr>
              <a:t>VLAN xxx</a:t>
            </a:r>
          </a:p>
        </p:txBody>
      </p:sp>
      <p:grpSp>
        <p:nvGrpSpPr>
          <p:cNvPr id="138" name="Group 137">
            <a:extLst>
              <a:ext uri="{FF2B5EF4-FFF2-40B4-BE49-F238E27FC236}">
                <a16:creationId xmlns:a16="http://schemas.microsoft.com/office/drawing/2014/main" id="{962478C4-80FA-6E42-9BA1-0223C5DD7E1E}"/>
              </a:ext>
            </a:extLst>
          </p:cNvPr>
          <p:cNvGrpSpPr/>
          <p:nvPr/>
        </p:nvGrpSpPr>
        <p:grpSpPr>
          <a:xfrm>
            <a:off x="799822" y="2361411"/>
            <a:ext cx="1537344" cy="686108"/>
            <a:chOff x="7324331" y="3210250"/>
            <a:chExt cx="1537344" cy="686108"/>
          </a:xfrm>
        </p:grpSpPr>
        <p:sp>
          <p:nvSpPr>
            <p:cNvPr id="139" name="TextBox 138">
              <a:extLst>
                <a:ext uri="{FF2B5EF4-FFF2-40B4-BE49-F238E27FC236}">
                  <a16:creationId xmlns:a16="http://schemas.microsoft.com/office/drawing/2014/main" id="{81C45CFC-E521-244F-B42E-EE28AEF0566E}"/>
                </a:ext>
              </a:extLst>
            </p:cNvPr>
            <p:cNvSpPr txBox="1"/>
            <p:nvPr/>
          </p:nvSpPr>
          <p:spPr>
            <a:xfrm>
              <a:off x="7324331" y="3210250"/>
              <a:ext cx="1537344" cy="338554"/>
            </a:xfrm>
            <a:prstGeom prst="rect">
              <a:avLst/>
            </a:prstGeom>
          </p:spPr>
          <p:txBody>
            <a:bodyPr wrap="none" lIns="0" tIns="0" rIns="0" bIns="0" rtlCol="0" anchor="b">
              <a:spAutoFit/>
            </a:bodyPr>
            <a:lstStyle/>
            <a:p>
              <a:r>
                <a:rPr lang="en-US" sz="1200" dirty="0">
                  <a:latin typeface="Calibri" panose="020F0502020204030204" pitchFamily="34" charset="0"/>
                </a:rPr>
                <a:t>Switchport Mode Access</a:t>
              </a:r>
            </a:p>
            <a:p>
              <a:r>
                <a:rPr lang="en-US" sz="1000" i="1" dirty="0">
                  <a:latin typeface="Calibri" panose="020F0502020204030204" pitchFamily="34" charset="0"/>
                </a:rPr>
                <a:t>(VLAN_ID=xxx)</a:t>
              </a:r>
            </a:p>
          </p:txBody>
        </p:sp>
        <p:cxnSp>
          <p:nvCxnSpPr>
            <p:cNvPr id="140" name="Straight Connector 139">
              <a:extLst>
                <a:ext uri="{FF2B5EF4-FFF2-40B4-BE49-F238E27FC236}">
                  <a16:creationId xmlns:a16="http://schemas.microsoft.com/office/drawing/2014/main" id="{7AABA68D-0164-0749-9795-B907F441D58D}"/>
                </a:ext>
              </a:extLst>
            </p:cNvPr>
            <p:cNvCxnSpPr>
              <a:cxnSpLocks/>
              <a:stCxn id="139" idx="2"/>
            </p:cNvCxnSpPr>
            <p:nvPr/>
          </p:nvCxnSpPr>
          <p:spPr bwMode="gray">
            <a:xfrm>
              <a:off x="8093003" y="3548804"/>
              <a:ext cx="452427" cy="347554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1" name="Rounded Rectangle 140">
            <a:extLst>
              <a:ext uri="{FF2B5EF4-FFF2-40B4-BE49-F238E27FC236}">
                <a16:creationId xmlns:a16="http://schemas.microsoft.com/office/drawing/2014/main" id="{E6959203-9463-BA45-897B-47B2718516D6}"/>
              </a:ext>
            </a:extLst>
          </p:cNvPr>
          <p:cNvSpPr/>
          <p:nvPr/>
        </p:nvSpPr>
        <p:spPr>
          <a:xfrm>
            <a:off x="6847482" y="2157224"/>
            <a:ext cx="4604555" cy="2925380"/>
          </a:xfrm>
          <a:prstGeom prst="roundRect">
            <a:avLst>
              <a:gd name="adj" fmla="val 8787"/>
            </a:avLst>
          </a:prstGeom>
          <a:solidFill>
            <a:schemeClr val="bg1">
              <a:lumMod val="85000"/>
              <a:alpha val="20000"/>
            </a:schemeClr>
          </a:solidFill>
          <a:ln w="38100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1400" dirty="0">
                <a:solidFill>
                  <a:schemeClr val="tx2"/>
                </a:solidFill>
                <a:latin typeface="Calibri" panose="020F0502020204030204" pitchFamily="34" charset="0"/>
              </a:rPr>
              <a:t>Physical View</a:t>
            </a:r>
          </a:p>
        </p:txBody>
      </p:sp>
      <p:sp>
        <p:nvSpPr>
          <p:cNvPr id="142" name="TextBox 141">
            <a:extLst>
              <a:ext uri="{FF2B5EF4-FFF2-40B4-BE49-F238E27FC236}">
                <a16:creationId xmlns:a16="http://schemas.microsoft.com/office/drawing/2014/main" id="{4FEB51D1-F8A4-3640-89F9-CDD19FD1A3D4}"/>
              </a:ext>
            </a:extLst>
          </p:cNvPr>
          <p:cNvSpPr txBox="1"/>
          <p:nvPr/>
        </p:nvSpPr>
        <p:spPr>
          <a:xfrm>
            <a:off x="9065167" y="4141236"/>
            <a:ext cx="2306320" cy="46166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>
              <a:buNone/>
            </a:pPr>
            <a:r>
              <a:rPr lang="en-US" sz="1200" b="1" dirty="0">
                <a:latin typeface="Calibri" panose="020F0502020204030204" pitchFamily="34" charset="0"/>
                <a:cs typeface="Calibri" panose="020F0502020204030204" pitchFamily="34" charset="0"/>
              </a:rPr>
              <a:t>Physical Server routing table:</a:t>
            </a:r>
          </a:p>
          <a:p>
            <a:pPr lvl="1" indent="-339725"/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default gateway = Physical Router</a:t>
            </a:r>
          </a:p>
        </p:txBody>
      </p:sp>
      <p:grpSp>
        <p:nvGrpSpPr>
          <p:cNvPr id="143" name="Group 142">
            <a:extLst>
              <a:ext uri="{FF2B5EF4-FFF2-40B4-BE49-F238E27FC236}">
                <a16:creationId xmlns:a16="http://schemas.microsoft.com/office/drawing/2014/main" id="{72691D67-B1D7-4B48-BB5E-B58091BF3DA9}"/>
              </a:ext>
            </a:extLst>
          </p:cNvPr>
          <p:cNvGrpSpPr/>
          <p:nvPr/>
        </p:nvGrpSpPr>
        <p:grpSpPr>
          <a:xfrm>
            <a:off x="7316129" y="2173396"/>
            <a:ext cx="3834107" cy="2843642"/>
            <a:chOff x="7140018" y="2992461"/>
            <a:chExt cx="3834107" cy="2843642"/>
          </a:xfrm>
        </p:grpSpPr>
        <p:grpSp>
          <p:nvGrpSpPr>
            <p:cNvPr id="144" name="Picture Placeholder 75" descr="Networking&#10;">
              <a:extLst>
                <a:ext uri="{FF2B5EF4-FFF2-40B4-BE49-F238E27FC236}">
                  <a16:creationId xmlns:a16="http://schemas.microsoft.com/office/drawing/2014/main" id="{1DBD80A5-85F7-8A4D-9415-5392816047D0}"/>
                </a:ext>
              </a:extLst>
            </p:cNvPr>
            <p:cNvGrpSpPr/>
            <p:nvPr/>
          </p:nvGrpSpPr>
          <p:grpSpPr>
            <a:xfrm>
              <a:off x="8129016" y="3682304"/>
              <a:ext cx="1825860" cy="430516"/>
              <a:chOff x="1848967" y="928983"/>
              <a:chExt cx="600837" cy="158115"/>
            </a:xfrm>
            <a:solidFill>
              <a:schemeClr val="tx1"/>
            </a:solidFill>
          </p:grpSpPr>
          <p:sp>
            <p:nvSpPr>
              <p:cNvPr id="168" name="Picture Placeholder 75">
                <a:extLst>
                  <a:ext uri="{FF2B5EF4-FFF2-40B4-BE49-F238E27FC236}">
                    <a16:creationId xmlns:a16="http://schemas.microsoft.com/office/drawing/2014/main" id="{3FD8D0E9-5C86-5A4A-AC10-E49F3B074584}"/>
                  </a:ext>
                </a:extLst>
              </p:cNvPr>
              <p:cNvSpPr/>
              <p:nvPr/>
            </p:nvSpPr>
            <p:spPr>
              <a:xfrm>
                <a:off x="2293586" y="992229"/>
                <a:ext cx="31623" cy="31623"/>
              </a:xfrm>
              <a:custGeom>
                <a:avLst/>
                <a:gdLst>
                  <a:gd name="connsiteX0" fmla="*/ 31623 w 31623"/>
                  <a:gd name="connsiteY0" fmla="*/ 15811 h 31623"/>
                  <a:gd name="connsiteX1" fmla="*/ 15812 w 31623"/>
                  <a:gd name="connsiteY1" fmla="*/ 31623 h 31623"/>
                  <a:gd name="connsiteX2" fmla="*/ 0 w 31623"/>
                  <a:gd name="connsiteY2" fmla="*/ 15811 h 31623"/>
                  <a:gd name="connsiteX3" fmla="*/ 15812 w 31623"/>
                  <a:gd name="connsiteY3" fmla="*/ 0 h 31623"/>
                  <a:gd name="connsiteX4" fmla="*/ 31623 w 31623"/>
                  <a:gd name="connsiteY4" fmla="*/ 15811 h 31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623" h="31623">
                    <a:moveTo>
                      <a:pt x="31623" y="15811"/>
                    </a:moveTo>
                    <a:cubicBezTo>
                      <a:pt x="31623" y="24544"/>
                      <a:pt x="24544" y="31623"/>
                      <a:pt x="15812" y="31623"/>
                    </a:cubicBezTo>
                    <a:cubicBezTo>
                      <a:pt x="7079" y="31623"/>
                      <a:pt x="0" y="24544"/>
                      <a:pt x="0" y="15811"/>
                    </a:cubicBezTo>
                    <a:cubicBezTo>
                      <a:pt x="0" y="7079"/>
                      <a:pt x="7079" y="0"/>
                      <a:pt x="15812" y="0"/>
                    </a:cubicBezTo>
                    <a:cubicBezTo>
                      <a:pt x="24544" y="0"/>
                      <a:pt x="31623" y="7079"/>
                      <a:pt x="31623" y="15811"/>
                    </a:cubicBez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69" name="Picture Placeholder 75">
                <a:extLst>
                  <a:ext uri="{FF2B5EF4-FFF2-40B4-BE49-F238E27FC236}">
                    <a16:creationId xmlns:a16="http://schemas.microsoft.com/office/drawing/2014/main" id="{D77C5635-1B44-C145-B386-D9C832D0B483}"/>
                  </a:ext>
                </a:extLst>
              </p:cNvPr>
              <p:cNvSpPr/>
              <p:nvPr/>
            </p:nvSpPr>
            <p:spPr>
              <a:xfrm>
                <a:off x="2358097" y="992229"/>
                <a:ext cx="31623" cy="31623"/>
              </a:xfrm>
              <a:custGeom>
                <a:avLst/>
                <a:gdLst>
                  <a:gd name="connsiteX0" fmla="*/ 31623 w 31623"/>
                  <a:gd name="connsiteY0" fmla="*/ 15811 h 31623"/>
                  <a:gd name="connsiteX1" fmla="*/ 15812 w 31623"/>
                  <a:gd name="connsiteY1" fmla="*/ 31623 h 31623"/>
                  <a:gd name="connsiteX2" fmla="*/ 0 w 31623"/>
                  <a:gd name="connsiteY2" fmla="*/ 15811 h 31623"/>
                  <a:gd name="connsiteX3" fmla="*/ 15812 w 31623"/>
                  <a:gd name="connsiteY3" fmla="*/ 0 h 31623"/>
                  <a:gd name="connsiteX4" fmla="*/ 31623 w 31623"/>
                  <a:gd name="connsiteY4" fmla="*/ 15811 h 31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623" h="31623">
                    <a:moveTo>
                      <a:pt x="31623" y="15811"/>
                    </a:moveTo>
                    <a:cubicBezTo>
                      <a:pt x="31623" y="24544"/>
                      <a:pt x="24544" y="31623"/>
                      <a:pt x="15812" y="31623"/>
                    </a:cubicBezTo>
                    <a:cubicBezTo>
                      <a:pt x="7079" y="31623"/>
                      <a:pt x="0" y="24544"/>
                      <a:pt x="0" y="15811"/>
                    </a:cubicBezTo>
                    <a:cubicBezTo>
                      <a:pt x="0" y="7079"/>
                      <a:pt x="7079" y="0"/>
                      <a:pt x="15812" y="0"/>
                    </a:cubicBezTo>
                    <a:cubicBezTo>
                      <a:pt x="24544" y="0"/>
                      <a:pt x="31623" y="7079"/>
                      <a:pt x="31623" y="15811"/>
                    </a:cubicBez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70" name="Picture Placeholder 75">
                <a:extLst>
                  <a:ext uri="{FF2B5EF4-FFF2-40B4-BE49-F238E27FC236}">
                    <a16:creationId xmlns:a16="http://schemas.microsoft.com/office/drawing/2014/main" id="{0AACBF3C-7FDD-C645-86C1-95B2A6C8819C}"/>
                  </a:ext>
                </a:extLst>
              </p:cNvPr>
              <p:cNvSpPr/>
              <p:nvPr/>
            </p:nvSpPr>
            <p:spPr>
              <a:xfrm>
                <a:off x="1848967" y="928983"/>
                <a:ext cx="600837" cy="158115"/>
              </a:xfrm>
              <a:custGeom>
                <a:avLst/>
                <a:gdLst>
                  <a:gd name="connsiteX0" fmla="*/ 585026 w 600837"/>
                  <a:gd name="connsiteY0" fmla="*/ 15812 h 158115"/>
                  <a:gd name="connsiteX1" fmla="*/ 585026 w 600837"/>
                  <a:gd name="connsiteY1" fmla="*/ 142304 h 158115"/>
                  <a:gd name="connsiteX2" fmla="*/ 15812 w 600837"/>
                  <a:gd name="connsiteY2" fmla="*/ 142304 h 158115"/>
                  <a:gd name="connsiteX3" fmla="*/ 15812 w 600837"/>
                  <a:gd name="connsiteY3" fmla="*/ 15812 h 158115"/>
                  <a:gd name="connsiteX4" fmla="*/ 585026 w 600837"/>
                  <a:gd name="connsiteY4" fmla="*/ 15812 h 158115"/>
                  <a:gd name="connsiteX5" fmla="*/ 600837 w 600837"/>
                  <a:gd name="connsiteY5" fmla="*/ 0 h 158115"/>
                  <a:gd name="connsiteX6" fmla="*/ 0 w 600837"/>
                  <a:gd name="connsiteY6" fmla="*/ 0 h 158115"/>
                  <a:gd name="connsiteX7" fmla="*/ 0 w 600837"/>
                  <a:gd name="connsiteY7" fmla="*/ 158115 h 158115"/>
                  <a:gd name="connsiteX8" fmla="*/ 600837 w 600837"/>
                  <a:gd name="connsiteY8" fmla="*/ 158115 h 158115"/>
                  <a:gd name="connsiteX9" fmla="*/ 600837 w 600837"/>
                  <a:gd name="connsiteY9" fmla="*/ 0 h 158115"/>
                  <a:gd name="connsiteX10" fmla="*/ 600837 w 600837"/>
                  <a:gd name="connsiteY10" fmla="*/ 0 h 158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00837" h="158115">
                    <a:moveTo>
                      <a:pt x="585026" y="15812"/>
                    </a:moveTo>
                    <a:lnTo>
                      <a:pt x="585026" y="142304"/>
                    </a:lnTo>
                    <a:lnTo>
                      <a:pt x="15812" y="142304"/>
                    </a:lnTo>
                    <a:lnTo>
                      <a:pt x="15812" y="15812"/>
                    </a:lnTo>
                    <a:lnTo>
                      <a:pt x="585026" y="15812"/>
                    </a:lnTo>
                    <a:moveTo>
                      <a:pt x="600837" y="0"/>
                    </a:moveTo>
                    <a:lnTo>
                      <a:pt x="0" y="0"/>
                    </a:lnTo>
                    <a:lnTo>
                      <a:pt x="0" y="158115"/>
                    </a:lnTo>
                    <a:lnTo>
                      <a:pt x="600837" y="158115"/>
                    </a:lnTo>
                    <a:lnTo>
                      <a:pt x="600837" y="0"/>
                    </a:lnTo>
                    <a:lnTo>
                      <a:pt x="600837" y="0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grpSp>
            <p:nvGrpSpPr>
              <p:cNvPr id="171" name="Picture Placeholder 75">
                <a:extLst>
                  <a:ext uri="{FF2B5EF4-FFF2-40B4-BE49-F238E27FC236}">
                    <a16:creationId xmlns:a16="http://schemas.microsoft.com/office/drawing/2014/main" id="{DFF78A2F-C4D9-A542-828E-91695FED8680}"/>
                  </a:ext>
                </a:extLst>
              </p:cNvPr>
              <p:cNvGrpSpPr/>
              <p:nvPr/>
            </p:nvGrpSpPr>
            <p:grpSpPr>
              <a:xfrm>
                <a:off x="1896401" y="984007"/>
                <a:ext cx="205549" cy="47434"/>
                <a:chOff x="1896401" y="984007"/>
                <a:chExt cx="205549" cy="47434"/>
              </a:xfrm>
              <a:grpFill/>
            </p:grpSpPr>
            <p:sp>
              <p:nvSpPr>
                <p:cNvPr id="172" name="Picture Placeholder 75">
                  <a:extLst>
                    <a:ext uri="{FF2B5EF4-FFF2-40B4-BE49-F238E27FC236}">
                      <a16:creationId xmlns:a16="http://schemas.microsoft.com/office/drawing/2014/main" id="{17D22C96-236B-C74A-A9C5-469F55295957}"/>
                    </a:ext>
                  </a:extLst>
                </p:cNvPr>
                <p:cNvSpPr/>
                <p:nvPr/>
              </p:nvSpPr>
              <p:spPr>
                <a:xfrm>
                  <a:off x="1896401" y="984007"/>
                  <a:ext cx="15811" cy="15811"/>
                </a:xfrm>
                <a:custGeom>
                  <a:avLst/>
                  <a:gdLst>
                    <a:gd name="connsiteX0" fmla="*/ 0 w 15811"/>
                    <a:gd name="connsiteY0" fmla="*/ 0 h 15811"/>
                    <a:gd name="connsiteX1" fmla="*/ 15812 w 15811"/>
                    <a:gd name="connsiteY1" fmla="*/ 0 h 15811"/>
                    <a:gd name="connsiteX2" fmla="*/ 15812 w 15811"/>
                    <a:gd name="connsiteY2" fmla="*/ 15811 h 15811"/>
                    <a:gd name="connsiteX3" fmla="*/ 0 w 15811"/>
                    <a:gd name="connsiteY3" fmla="*/ 15811 h 15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811" h="15811">
                      <a:moveTo>
                        <a:pt x="0" y="0"/>
                      </a:moveTo>
                      <a:lnTo>
                        <a:pt x="15812" y="0"/>
                      </a:lnTo>
                      <a:lnTo>
                        <a:pt x="15812" y="15811"/>
                      </a:lnTo>
                      <a:lnTo>
                        <a:pt x="0" y="15811"/>
                      </a:lnTo>
                      <a:close/>
                    </a:path>
                  </a:pathLst>
                </a:custGeom>
                <a:grpFill/>
                <a:ln w="62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73" name="Picture Placeholder 75">
                  <a:extLst>
                    <a:ext uri="{FF2B5EF4-FFF2-40B4-BE49-F238E27FC236}">
                      <a16:creationId xmlns:a16="http://schemas.microsoft.com/office/drawing/2014/main" id="{DE6C5F33-ACE6-6F45-B582-7D802605A34D}"/>
                    </a:ext>
                  </a:extLst>
                </p:cNvPr>
                <p:cNvSpPr/>
                <p:nvPr/>
              </p:nvSpPr>
              <p:spPr>
                <a:xfrm>
                  <a:off x="1896401" y="1015630"/>
                  <a:ext cx="15811" cy="15811"/>
                </a:xfrm>
                <a:custGeom>
                  <a:avLst/>
                  <a:gdLst>
                    <a:gd name="connsiteX0" fmla="*/ 0 w 15811"/>
                    <a:gd name="connsiteY0" fmla="*/ 0 h 15811"/>
                    <a:gd name="connsiteX1" fmla="*/ 15812 w 15811"/>
                    <a:gd name="connsiteY1" fmla="*/ 0 h 15811"/>
                    <a:gd name="connsiteX2" fmla="*/ 15812 w 15811"/>
                    <a:gd name="connsiteY2" fmla="*/ 15811 h 15811"/>
                    <a:gd name="connsiteX3" fmla="*/ 0 w 15811"/>
                    <a:gd name="connsiteY3" fmla="*/ 15811 h 15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811" h="15811">
                      <a:moveTo>
                        <a:pt x="0" y="0"/>
                      </a:moveTo>
                      <a:lnTo>
                        <a:pt x="15812" y="0"/>
                      </a:lnTo>
                      <a:lnTo>
                        <a:pt x="15812" y="15811"/>
                      </a:lnTo>
                      <a:lnTo>
                        <a:pt x="0" y="15811"/>
                      </a:lnTo>
                      <a:close/>
                    </a:path>
                  </a:pathLst>
                </a:custGeom>
                <a:grpFill/>
                <a:ln w="62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74" name="Picture Placeholder 75">
                  <a:extLst>
                    <a:ext uri="{FF2B5EF4-FFF2-40B4-BE49-F238E27FC236}">
                      <a16:creationId xmlns:a16="http://schemas.microsoft.com/office/drawing/2014/main" id="{FB8AD743-A688-1A45-9587-596C009FF9DC}"/>
                    </a:ext>
                  </a:extLst>
                </p:cNvPr>
                <p:cNvSpPr/>
                <p:nvPr/>
              </p:nvSpPr>
              <p:spPr>
                <a:xfrm>
                  <a:off x="1928024" y="984007"/>
                  <a:ext cx="15811" cy="15811"/>
                </a:xfrm>
                <a:custGeom>
                  <a:avLst/>
                  <a:gdLst>
                    <a:gd name="connsiteX0" fmla="*/ 0 w 15811"/>
                    <a:gd name="connsiteY0" fmla="*/ 0 h 15811"/>
                    <a:gd name="connsiteX1" fmla="*/ 15812 w 15811"/>
                    <a:gd name="connsiteY1" fmla="*/ 0 h 15811"/>
                    <a:gd name="connsiteX2" fmla="*/ 15812 w 15811"/>
                    <a:gd name="connsiteY2" fmla="*/ 15811 h 15811"/>
                    <a:gd name="connsiteX3" fmla="*/ 0 w 15811"/>
                    <a:gd name="connsiteY3" fmla="*/ 15811 h 15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811" h="15811">
                      <a:moveTo>
                        <a:pt x="0" y="0"/>
                      </a:moveTo>
                      <a:lnTo>
                        <a:pt x="15812" y="0"/>
                      </a:lnTo>
                      <a:lnTo>
                        <a:pt x="15812" y="15811"/>
                      </a:lnTo>
                      <a:lnTo>
                        <a:pt x="0" y="15811"/>
                      </a:lnTo>
                      <a:close/>
                    </a:path>
                  </a:pathLst>
                </a:custGeom>
                <a:grpFill/>
                <a:ln w="62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75" name="Picture Placeholder 75">
                  <a:extLst>
                    <a:ext uri="{FF2B5EF4-FFF2-40B4-BE49-F238E27FC236}">
                      <a16:creationId xmlns:a16="http://schemas.microsoft.com/office/drawing/2014/main" id="{7A36A61A-A997-3B45-BA84-820CB9B60FE1}"/>
                    </a:ext>
                  </a:extLst>
                </p:cNvPr>
                <p:cNvSpPr/>
                <p:nvPr/>
              </p:nvSpPr>
              <p:spPr>
                <a:xfrm>
                  <a:off x="1928024" y="1015630"/>
                  <a:ext cx="15811" cy="15811"/>
                </a:xfrm>
                <a:custGeom>
                  <a:avLst/>
                  <a:gdLst>
                    <a:gd name="connsiteX0" fmla="*/ 0 w 15811"/>
                    <a:gd name="connsiteY0" fmla="*/ 0 h 15811"/>
                    <a:gd name="connsiteX1" fmla="*/ 15812 w 15811"/>
                    <a:gd name="connsiteY1" fmla="*/ 0 h 15811"/>
                    <a:gd name="connsiteX2" fmla="*/ 15812 w 15811"/>
                    <a:gd name="connsiteY2" fmla="*/ 15811 h 15811"/>
                    <a:gd name="connsiteX3" fmla="*/ 0 w 15811"/>
                    <a:gd name="connsiteY3" fmla="*/ 15811 h 15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811" h="15811">
                      <a:moveTo>
                        <a:pt x="0" y="0"/>
                      </a:moveTo>
                      <a:lnTo>
                        <a:pt x="15812" y="0"/>
                      </a:lnTo>
                      <a:lnTo>
                        <a:pt x="15812" y="15811"/>
                      </a:lnTo>
                      <a:lnTo>
                        <a:pt x="0" y="15811"/>
                      </a:lnTo>
                      <a:close/>
                    </a:path>
                  </a:pathLst>
                </a:custGeom>
                <a:grpFill/>
                <a:ln w="62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76" name="Picture Placeholder 75">
                  <a:extLst>
                    <a:ext uri="{FF2B5EF4-FFF2-40B4-BE49-F238E27FC236}">
                      <a16:creationId xmlns:a16="http://schemas.microsoft.com/office/drawing/2014/main" id="{1D72465E-8D68-324A-AB86-D468C5D959DF}"/>
                    </a:ext>
                  </a:extLst>
                </p:cNvPr>
                <p:cNvSpPr/>
                <p:nvPr/>
              </p:nvSpPr>
              <p:spPr>
                <a:xfrm>
                  <a:off x="1959647" y="984007"/>
                  <a:ext cx="15811" cy="15811"/>
                </a:xfrm>
                <a:custGeom>
                  <a:avLst/>
                  <a:gdLst>
                    <a:gd name="connsiteX0" fmla="*/ 0 w 15811"/>
                    <a:gd name="connsiteY0" fmla="*/ 0 h 15811"/>
                    <a:gd name="connsiteX1" fmla="*/ 15812 w 15811"/>
                    <a:gd name="connsiteY1" fmla="*/ 0 h 15811"/>
                    <a:gd name="connsiteX2" fmla="*/ 15812 w 15811"/>
                    <a:gd name="connsiteY2" fmla="*/ 15811 h 15811"/>
                    <a:gd name="connsiteX3" fmla="*/ 0 w 15811"/>
                    <a:gd name="connsiteY3" fmla="*/ 15811 h 15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811" h="15811">
                      <a:moveTo>
                        <a:pt x="0" y="0"/>
                      </a:moveTo>
                      <a:lnTo>
                        <a:pt x="15812" y="0"/>
                      </a:lnTo>
                      <a:lnTo>
                        <a:pt x="15812" y="15811"/>
                      </a:lnTo>
                      <a:lnTo>
                        <a:pt x="0" y="15811"/>
                      </a:lnTo>
                      <a:close/>
                    </a:path>
                  </a:pathLst>
                </a:custGeom>
                <a:grpFill/>
                <a:ln w="62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77" name="Picture Placeholder 75">
                  <a:extLst>
                    <a:ext uri="{FF2B5EF4-FFF2-40B4-BE49-F238E27FC236}">
                      <a16:creationId xmlns:a16="http://schemas.microsoft.com/office/drawing/2014/main" id="{B564BCF8-F371-FB49-8EF3-29667725EE04}"/>
                    </a:ext>
                  </a:extLst>
                </p:cNvPr>
                <p:cNvSpPr/>
                <p:nvPr/>
              </p:nvSpPr>
              <p:spPr>
                <a:xfrm>
                  <a:off x="1959647" y="1015630"/>
                  <a:ext cx="15811" cy="15811"/>
                </a:xfrm>
                <a:custGeom>
                  <a:avLst/>
                  <a:gdLst>
                    <a:gd name="connsiteX0" fmla="*/ 0 w 15811"/>
                    <a:gd name="connsiteY0" fmla="*/ 0 h 15811"/>
                    <a:gd name="connsiteX1" fmla="*/ 15812 w 15811"/>
                    <a:gd name="connsiteY1" fmla="*/ 0 h 15811"/>
                    <a:gd name="connsiteX2" fmla="*/ 15812 w 15811"/>
                    <a:gd name="connsiteY2" fmla="*/ 15811 h 15811"/>
                    <a:gd name="connsiteX3" fmla="*/ 0 w 15811"/>
                    <a:gd name="connsiteY3" fmla="*/ 15811 h 15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811" h="15811">
                      <a:moveTo>
                        <a:pt x="0" y="0"/>
                      </a:moveTo>
                      <a:lnTo>
                        <a:pt x="15812" y="0"/>
                      </a:lnTo>
                      <a:lnTo>
                        <a:pt x="15812" y="15811"/>
                      </a:lnTo>
                      <a:lnTo>
                        <a:pt x="0" y="15811"/>
                      </a:lnTo>
                      <a:close/>
                    </a:path>
                  </a:pathLst>
                </a:custGeom>
                <a:grpFill/>
                <a:ln w="62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78" name="Picture Placeholder 75">
                  <a:extLst>
                    <a:ext uri="{FF2B5EF4-FFF2-40B4-BE49-F238E27FC236}">
                      <a16:creationId xmlns:a16="http://schemas.microsoft.com/office/drawing/2014/main" id="{8B27F94B-38C5-9B40-8465-E0E3787B07B3}"/>
                    </a:ext>
                  </a:extLst>
                </p:cNvPr>
                <p:cNvSpPr/>
                <p:nvPr/>
              </p:nvSpPr>
              <p:spPr>
                <a:xfrm>
                  <a:off x="1991270" y="984007"/>
                  <a:ext cx="15811" cy="15811"/>
                </a:xfrm>
                <a:custGeom>
                  <a:avLst/>
                  <a:gdLst>
                    <a:gd name="connsiteX0" fmla="*/ 0 w 15811"/>
                    <a:gd name="connsiteY0" fmla="*/ 0 h 15811"/>
                    <a:gd name="connsiteX1" fmla="*/ 15812 w 15811"/>
                    <a:gd name="connsiteY1" fmla="*/ 0 h 15811"/>
                    <a:gd name="connsiteX2" fmla="*/ 15812 w 15811"/>
                    <a:gd name="connsiteY2" fmla="*/ 15811 h 15811"/>
                    <a:gd name="connsiteX3" fmla="*/ 0 w 15811"/>
                    <a:gd name="connsiteY3" fmla="*/ 15811 h 15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811" h="15811">
                      <a:moveTo>
                        <a:pt x="0" y="0"/>
                      </a:moveTo>
                      <a:lnTo>
                        <a:pt x="15812" y="0"/>
                      </a:lnTo>
                      <a:lnTo>
                        <a:pt x="15812" y="15811"/>
                      </a:lnTo>
                      <a:lnTo>
                        <a:pt x="0" y="15811"/>
                      </a:lnTo>
                      <a:close/>
                    </a:path>
                  </a:pathLst>
                </a:custGeom>
                <a:grpFill/>
                <a:ln w="62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79" name="Picture Placeholder 75">
                  <a:extLst>
                    <a:ext uri="{FF2B5EF4-FFF2-40B4-BE49-F238E27FC236}">
                      <a16:creationId xmlns:a16="http://schemas.microsoft.com/office/drawing/2014/main" id="{8521C78F-C424-9B46-A139-BD7CAFFC868D}"/>
                    </a:ext>
                  </a:extLst>
                </p:cNvPr>
                <p:cNvSpPr/>
                <p:nvPr/>
              </p:nvSpPr>
              <p:spPr>
                <a:xfrm>
                  <a:off x="1991270" y="1015630"/>
                  <a:ext cx="15811" cy="15811"/>
                </a:xfrm>
                <a:custGeom>
                  <a:avLst/>
                  <a:gdLst>
                    <a:gd name="connsiteX0" fmla="*/ 0 w 15811"/>
                    <a:gd name="connsiteY0" fmla="*/ 0 h 15811"/>
                    <a:gd name="connsiteX1" fmla="*/ 15812 w 15811"/>
                    <a:gd name="connsiteY1" fmla="*/ 0 h 15811"/>
                    <a:gd name="connsiteX2" fmla="*/ 15812 w 15811"/>
                    <a:gd name="connsiteY2" fmla="*/ 15811 h 15811"/>
                    <a:gd name="connsiteX3" fmla="*/ 0 w 15811"/>
                    <a:gd name="connsiteY3" fmla="*/ 15811 h 15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811" h="15811">
                      <a:moveTo>
                        <a:pt x="0" y="0"/>
                      </a:moveTo>
                      <a:lnTo>
                        <a:pt x="15812" y="0"/>
                      </a:lnTo>
                      <a:lnTo>
                        <a:pt x="15812" y="15811"/>
                      </a:lnTo>
                      <a:lnTo>
                        <a:pt x="0" y="15811"/>
                      </a:lnTo>
                      <a:close/>
                    </a:path>
                  </a:pathLst>
                </a:custGeom>
                <a:grpFill/>
                <a:ln w="62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80" name="Picture Placeholder 75">
                  <a:extLst>
                    <a:ext uri="{FF2B5EF4-FFF2-40B4-BE49-F238E27FC236}">
                      <a16:creationId xmlns:a16="http://schemas.microsoft.com/office/drawing/2014/main" id="{E6C1FADF-4742-CC4A-A92F-BB3B472D33AA}"/>
                    </a:ext>
                  </a:extLst>
                </p:cNvPr>
                <p:cNvSpPr/>
                <p:nvPr/>
              </p:nvSpPr>
              <p:spPr>
                <a:xfrm>
                  <a:off x="2022893" y="984007"/>
                  <a:ext cx="15811" cy="15811"/>
                </a:xfrm>
                <a:custGeom>
                  <a:avLst/>
                  <a:gdLst>
                    <a:gd name="connsiteX0" fmla="*/ 0 w 15811"/>
                    <a:gd name="connsiteY0" fmla="*/ 0 h 15811"/>
                    <a:gd name="connsiteX1" fmla="*/ 15812 w 15811"/>
                    <a:gd name="connsiteY1" fmla="*/ 0 h 15811"/>
                    <a:gd name="connsiteX2" fmla="*/ 15812 w 15811"/>
                    <a:gd name="connsiteY2" fmla="*/ 15811 h 15811"/>
                    <a:gd name="connsiteX3" fmla="*/ 0 w 15811"/>
                    <a:gd name="connsiteY3" fmla="*/ 15811 h 15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811" h="15811">
                      <a:moveTo>
                        <a:pt x="0" y="0"/>
                      </a:moveTo>
                      <a:lnTo>
                        <a:pt x="15812" y="0"/>
                      </a:lnTo>
                      <a:lnTo>
                        <a:pt x="15812" y="15811"/>
                      </a:lnTo>
                      <a:lnTo>
                        <a:pt x="0" y="15811"/>
                      </a:lnTo>
                      <a:close/>
                    </a:path>
                  </a:pathLst>
                </a:custGeom>
                <a:grpFill/>
                <a:ln w="62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81" name="Picture Placeholder 75">
                  <a:extLst>
                    <a:ext uri="{FF2B5EF4-FFF2-40B4-BE49-F238E27FC236}">
                      <a16:creationId xmlns:a16="http://schemas.microsoft.com/office/drawing/2014/main" id="{414521C8-5BFB-F34C-BF60-CA4CDD15DDE9}"/>
                    </a:ext>
                  </a:extLst>
                </p:cNvPr>
                <p:cNvSpPr/>
                <p:nvPr/>
              </p:nvSpPr>
              <p:spPr>
                <a:xfrm>
                  <a:off x="2022893" y="1015630"/>
                  <a:ext cx="15811" cy="15811"/>
                </a:xfrm>
                <a:custGeom>
                  <a:avLst/>
                  <a:gdLst>
                    <a:gd name="connsiteX0" fmla="*/ 0 w 15811"/>
                    <a:gd name="connsiteY0" fmla="*/ 0 h 15811"/>
                    <a:gd name="connsiteX1" fmla="*/ 15812 w 15811"/>
                    <a:gd name="connsiteY1" fmla="*/ 0 h 15811"/>
                    <a:gd name="connsiteX2" fmla="*/ 15812 w 15811"/>
                    <a:gd name="connsiteY2" fmla="*/ 15811 h 15811"/>
                    <a:gd name="connsiteX3" fmla="*/ 0 w 15811"/>
                    <a:gd name="connsiteY3" fmla="*/ 15811 h 15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811" h="15811">
                      <a:moveTo>
                        <a:pt x="0" y="0"/>
                      </a:moveTo>
                      <a:lnTo>
                        <a:pt x="15812" y="0"/>
                      </a:lnTo>
                      <a:lnTo>
                        <a:pt x="15812" y="15811"/>
                      </a:lnTo>
                      <a:lnTo>
                        <a:pt x="0" y="15811"/>
                      </a:lnTo>
                      <a:close/>
                    </a:path>
                  </a:pathLst>
                </a:custGeom>
                <a:grpFill/>
                <a:ln w="62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82" name="Picture Placeholder 75">
                  <a:extLst>
                    <a:ext uri="{FF2B5EF4-FFF2-40B4-BE49-F238E27FC236}">
                      <a16:creationId xmlns:a16="http://schemas.microsoft.com/office/drawing/2014/main" id="{085DA3DD-0451-CC4E-B26E-FB78E9758754}"/>
                    </a:ext>
                  </a:extLst>
                </p:cNvPr>
                <p:cNvSpPr/>
                <p:nvPr/>
              </p:nvSpPr>
              <p:spPr>
                <a:xfrm>
                  <a:off x="2054516" y="984007"/>
                  <a:ext cx="15811" cy="15811"/>
                </a:xfrm>
                <a:custGeom>
                  <a:avLst/>
                  <a:gdLst>
                    <a:gd name="connsiteX0" fmla="*/ 0 w 15811"/>
                    <a:gd name="connsiteY0" fmla="*/ 0 h 15811"/>
                    <a:gd name="connsiteX1" fmla="*/ 15812 w 15811"/>
                    <a:gd name="connsiteY1" fmla="*/ 0 h 15811"/>
                    <a:gd name="connsiteX2" fmla="*/ 15812 w 15811"/>
                    <a:gd name="connsiteY2" fmla="*/ 15811 h 15811"/>
                    <a:gd name="connsiteX3" fmla="*/ 0 w 15811"/>
                    <a:gd name="connsiteY3" fmla="*/ 15811 h 15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811" h="15811">
                      <a:moveTo>
                        <a:pt x="0" y="0"/>
                      </a:moveTo>
                      <a:lnTo>
                        <a:pt x="15812" y="0"/>
                      </a:lnTo>
                      <a:lnTo>
                        <a:pt x="15812" y="15811"/>
                      </a:lnTo>
                      <a:lnTo>
                        <a:pt x="0" y="15811"/>
                      </a:lnTo>
                      <a:close/>
                    </a:path>
                  </a:pathLst>
                </a:custGeom>
                <a:grpFill/>
                <a:ln w="62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83" name="Picture Placeholder 75">
                  <a:extLst>
                    <a:ext uri="{FF2B5EF4-FFF2-40B4-BE49-F238E27FC236}">
                      <a16:creationId xmlns:a16="http://schemas.microsoft.com/office/drawing/2014/main" id="{8464E7D5-D251-C448-85AA-A9844014FDA4}"/>
                    </a:ext>
                  </a:extLst>
                </p:cNvPr>
                <p:cNvSpPr/>
                <p:nvPr/>
              </p:nvSpPr>
              <p:spPr>
                <a:xfrm>
                  <a:off x="2054516" y="1015630"/>
                  <a:ext cx="15811" cy="15811"/>
                </a:xfrm>
                <a:custGeom>
                  <a:avLst/>
                  <a:gdLst>
                    <a:gd name="connsiteX0" fmla="*/ 0 w 15811"/>
                    <a:gd name="connsiteY0" fmla="*/ 0 h 15811"/>
                    <a:gd name="connsiteX1" fmla="*/ 15812 w 15811"/>
                    <a:gd name="connsiteY1" fmla="*/ 0 h 15811"/>
                    <a:gd name="connsiteX2" fmla="*/ 15812 w 15811"/>
                    <a:gd name="connsiteY2" fmla="*/ 15811 h 15811"/>
                    <a:gd name="connsiteX3" fmla="*/ 0 w 15811"/>
                    <a:gd name="connsiteY3" fmla="*/ 15811 h 15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811" h="15811">
                      <a:moveTo>
                        <a:pt x="0" y="0"/>
                      </a:moveTo>
                      <a:lnTo>
                        <a:pt x="15812" y="0"/>
                      </a:lnTo>
                      <a:lnTo>
                        <a:pt x="15812" y="15811"/>
                      </a:lnTo>
                      <a:lnTo>
                        <a:pt x="0" y="15811"/>
                      </a:lnTo>
                      <a:close/>
                    </a:path>
                  </a:pathLst>
                </a:custGeom>
                <a:grpFill/>
                <a:ln w="62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84" name="Picture Placeholder 75">
                  <a:extLst>
                    <a:ext uri="{FF2B5EF4-FFF2-40B4-BE49-F238E27FC236}">
                      <a16:creationId xmlns:a16="http://schemas.microsoft.com/office/drawing/2014/main" id="{5B37AE09-F567-B143-8214-C7BCF09A2879}"/>
                    </a:ext>
                  </a:extLst>
                </p:cNvPr>
                <p:cNvSpPr/>
                <p:nvPr/>
              </p:nvSpPr>
              <p:spPr>
                <a:xfrm>
                  <a:off x="2086139" y="984007"/>
                  <a:ext cx="15811" cy="15811"/>
                </a:xfrm>
                <a:custGeom>
                  <a:avLst/>
                  <a:gdLst>
                    <a:gd name="connsiteX0" fmla="*/ 0 w 15811"/>
                    <a:gd name="connsiteY0" fmla="*/ 0 h 15811"/>
                    <a:gd name="connsiteX1" fmla="*/ 15812 w 15811"/>
                    <a:gd name="connsiteY1" fmla="*/ 0 h 15811"/>
                    <a:gd name="connsiteX2" fmla="*/ 15812 w 15811"/>
                    <a:gd name="connsiteY2" fmla="*/ 15811 h 15811"/>
                    <a:gd name="connsiteX3" fmla="*/ 0 w 15811"/>
                    <a:gd name="connsiteY3" fmla="*/ 15811 h 15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811" h="15811">
                      <a:moveTo>
                        <a:pt x="0" y="0"/>
                      </a:moveTo>
                      <a:lnTo>
                        <a:pt x="15812" y="0"/>
                      </a:lnTo>
                      <a:lnTo>
                        <a:pt x="15812" y="15811"/>
                      </a:lnTo>
                      <a:lnTo>
                        <a:pt x="0" y="15811"/>
                      </a:lnTo>
                      <a:close/>
                    </a:path>
                  </a:pathLst>
                </a:custGeom>
                <a:grpFill/>
                <a:ln w="62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85" name="Picture Placeholder 75">
                  <a:extLst>
                    <a:ext uri="{FF2B5EF4-FFF2-40B4-BE49-F238E27FC236}">
                      <a16:creationId xmlns:a16="http://schemas.microsoft.com/office/drawing/2014/main" id="{4195CD84-685C-E943-A77E-6BA63E59C9FF}"/>
                    </a:ext>
                  </a:extLst>
                </p:cNvPr>
                <p:cNvSpPr/>
                <p:nvPr/>
              </p:nvSpPr>
              <p:spPr>
                <a:xfrm>
                  <a:off x="2086139" y="1015630"/>
                  <a:ext cx="15811" cy="15811"/>
                </a:xfrm>
                <a:custGeom>
                  <a:avLst/>
                  <a:gdLst>
                    <a:gd name="connsiteX0" fmla="*/ 0 w 15811"/>
                    <a:gd name="connsiteY0" fmla="*/ 0 h 15811"/>
                    <a:gd name="connsiteX1" fmla="*/ 15812 w 15811"/>
                    <a:gd name="connsiteY1" fmla="*/ 0 h 15811"/>
                    <a:gd name="connsiteX2" fmla="*/ 15812 w 15811"/>
                    <a:gd name="connsiteY2" fmla="*/ 15811 h 15811"/>
                    <a:gd name="connsiteX3" fmla="*/ 0 w 15811"/>
                    <a:gd name="connsiteY3" fmla="*/ 15811 h 15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811" h="15811">
                      <a:moveTo>
                        <a:pt x="0" y="0"/>
                      </a:moveTo>
                      <a:lnTo>
                        <a:pt x="15812" y="0"/>
                      </a:lnTo>
                      <a:lnTo>
                        <a:pt x="15812" y="15811"/>
                      </a:lnTo>
                      <a:lnTo>
                        <a:pt x="0" y="15811"/>
                      </a:lnTo>
                      <a:close/>
                    </a:path>
                  </a:pathLst>
                </a:custGeom>
                <a:grpFill/>
                <a:ln w="62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>
                    <a:latin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145" name="Group 144">
              <a:extLst>
                <a:ext uri="{FF2B5EF4-FFF2-40B4-BE49-F238E27FC236}">
                  <a16:creationId xmlns:a16="http://schemas.microsoft.com/office/drawing/2014/main" id="{20885A8E-E005-B244-B91C-F3AB1F84B26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881325" y="3236795"/>
              <a:ext cx="548640" cy="548640"/>
              <a:chOff x="6480867" y="7009631"/>
              <a:chExt cx="4501800" cy="4503600"/>
            </a:xfrm>
            <a:solidFill>
              <a:schemeClr val="tx1"/>
            </a:solidFill>
          </p:grpSpPr>
          <p:sp>
            <p:nvSpPr>
              <p:cNvPr id="163" name="Freeform: Shape 1">
                <a:extLst>
                  <a:ext uri="{FF2B5EF4-FFF2-40B4-BE49-F238E27FC236}">
                    <a16:creationId xmlns:a16="http://schemas.microsoft.com/office/drawing/2014/main" id="{B794EF6F-7D6E-F043-A5DA-F9482AE56D74}"/>
                  </a:ext>
                </a:extLst>
              </p:cNvPr>
              <p:cNvSpPr/>
              <p:nvPr/>
            </p:nvSpPr>
            <p:spPr>
              <a:xfrm>
                <a:off x="6480867" y="7009631"/>
                <a:ext cx="4501800" cy="4503600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12506" h="12511">
                    <a:moveTo>
                      <a:pt x="6251" y="521"/>
                    </a:moveTo>
                    <a:lnTo>
                      <a:pt x="6399" y="525"/>
                    </a:lnTo>
                    <a:lnTo>
                      <a:pt x="6546" y="530"/>
                    </a:lnTo>
                    <a:lnTo>
                      <a:pt x="6694" y="538"/>
                    </a:lnTo>
                    <a:lnTo>
                      <a:pt x="6838" y="550"/>
                    </a:lnTo>
                    <a:lnTo>
                      <a:pt x="6981" y="566"/>
                    </a:lnTo>
                    <a:lnTo>
                      <a:pt x="7125" y="587"/>
                    </a:lnTo>
                    <a:lnTo>
                      <a:pt x="7265" y="612"/>
                    </a:lnTo>
                    <a:lnTo>
                      <a:pt x="7409" y="640"/>
                    </a:lnTo>
                    <a:lnTo>
                      <a:pt x="7548" y="669"/>
                    </a:lnTo>
                    <a:lnTo>
                      <a:pt x="7684" y="702"/>
                    </a:lnTo>
                    <a:lnTo>
                      <a:pt x="7819" y="739"/>
                    </a:lnTo>
                    <a:lnTo>
                      <a:pt x="7954" y="780"/>
                    </a:lnTo>
                    <a:lnTo>
                      <a:pt x="8090" y="825"/>
                    </a:lnTo>
                    <a:lnTo>
                      <a:pt x="8221" y="870"/>
                    </a:lnTo>
                    <a:lnTo>
                      <a:pt x="8352" y="919"/>
                    </a:lnTo>
                    <a:lnTo>
                      <a:pt x="8484" y="973"/>
                    </a:lnTo>
                    <a:lnTo>
                      <a:pt x="8611" y="1030"/>
                    </a:lnTo>
                    <a:lnTo>
                      <a:pt x="8734" y="1088"/>
                    </a:lnTo>
                    <a:lnTo>
                      <a:pt x="8861" y="1149"/>
                    </a:lnTo>
                    <a:lnTo>
                      <a:pt x="8985" y="1215"/>
                    </a:lnTo>
                    <a:lnTo>
                      <a:pt x="9104" y="1285"/>
                    </a:lnTo>
                    <a:lnTo>
                      <a:pt x="9222" y="1354"/>
                    </a:lnTo>
                    <a:lnTo>
                      <a:pt x="9341" y="1428"/>
                    </a:lnTo>
                    <a:lnTo>
                      <a:pt x="9456" y="1502"/>
                    </a:lnTo>
                    <a:lnTo>
                      <a:pt x="9571" y="1581"/>
                    </a:lnTo>
                    <a:lnTo>
                      <a:pt x="9682" y="1663"/>
                    </a:lnTo>
                    <a:lnTo>
                      <a:pt x="9789" y="1749"/>
                    </a:lnTo>
                    <a:lnTo>
                      <a:pt x="9896" y="1835"/>
                    </a:lnTo>
                    <a:lnTo>
                      <a:pt x="10002" y="1921"/>
                    </a:lnTo>
                    <a:lnTo>
                      <a:pt x="10105" y="2016"/>
                    </a:lnTo>
                    <a:lnTo>
                      <a:pt x="10207" y="2106"/>
                    </a:lnTo>
                    <a:lnTo>
                      <a:pt x="10306" y="2205"/>
                    </a:lnTo>
                    <a:lnTo>
                      <a:pt x="10400" y="2303"/>
                    </a:lnTo>
                    <a:lnTo>
                      <a:pt x="10495" y="2401"/>
                    </a:lnTo>
                    <a:lnTo>
                      <a:pt x="10585" y="2504"/>
                    </a:lnTo>
                    <a:lnTo>
                      <a:pt x="10675" y="2611"/>
                    </a:lnTo>
                    <a:lnTo>
                      <a:pt x="10762" y="2717"/>
                    </a:lnTo>
                    <a:lnTo>
                      <a:pt x="10844" y="2828"/>
                    </a:lnTo>
                    <a:lnTo>
                      <a:pt x="10926" y="2939"/>
                    </a:lnTo>
                    <a:lnTo>
                      <a:pt x="11004" y="3054"/>
                    </a:lnTo>
                    <a:lnTo>
                      <a:pt x="11082" y="3169"/>
                    </a:lnTo>
                    <a:lnTo>
                      <a:pt x="11156" y="3284"/>
                    </a:lnTo>
                    <a:lnTo>
                      <a:pt x="11225" y="3403"/>
                    </a:lnTo>
                    <a:lnTo>
                      <a:pt x="11291" y="3526"/>
                    </a:lnTo>
                    <a:lnTo>
                      <a:pt x="11357" y="3649"/>
                    </a:lnTo>
                    <a:lnTo>
                      <a:pt x="11419" y="3773"/>
                    </a:lnTo>
                    <a:lnTo>
                      <a:pt x="11480" y="3900"/>
                    </a:lnTo>
                    <a:lnTo>
                      <a:pt x="11533" y="4027"/>
                    </a:lnTo>
                    <a:lnTo>
                      <a:pt x="11587" y="4154"/>
                    </a:lnTo>
                    <a:lnTo>
                      <a:pt x="11636" y="4285"/>
                    </a:lnTo>
                    <a:lnTo>
                      <a:pt x="11685" y="4417"/>
                    </a:lnTo>
                    <a:lnTo>
                      <a:pt x="11726" y="4553"/>
                    </a:lnTo>
                    <a:lnTo>
                      <a:pt x="11767" y="4688"/>
                    </a:lnTo>
                    <a:lnTo>
                      <a:pt x="11804" y="4823"/>
                    </a:lnTo>
                    <a:lnTo>
                      <a:pt x="11837" y="4963"/>
                    </a:lnTo>
                    <a:lnTo>
                      <a:pt x="11870" y="5103"/>
                    </a:lnTo>
                    <a:lnTo>
                      <a:pt x="11895" y="5242"/>
                    </a:lnTo>
                    <a:lnTo>
                      <a:pt x="11919" y="5386"/>
                    </a:lnTo>
                    <a:lnTo>
                      <a:pt x="11940" y="5525"/>
                    </a:lnTo>
                    <a:lnTo>
                      <a:pt x="11956" y="5669"/>
                    </a:lnTo>
                    <a:lnTo>
                      <a:pt x="11968" y="5817"/>
                    </a:lnTo>
                    <a:lnTo>
                      <a:pt x="11976" y="5961"/>
                    </a:lnTo>
                    <a:lnTo>
                      <a:pt x="11985" y="6108"/>
                    </a:lnTo>
                    <a:lnTo>
                      <a:pt x="11985" y="6256"/>
                    </a:lnTo>
                    <a:lnTo>
                      <a:pt x="11985" y="6403"/>
                    </a:lnTo>
                    <a:lnTo>
                      <a:pt x="11976" y="6550"/>
                    </a:lnTo>
                    <a:lnTo>
                      <a:pt x="11968" y="6694"/>
                    </a:lnTo>
                    <a:lnTo>
                      <a:pt x="11956" y="6842"/>
                    </a:lnTo>
                    <a:lnTo>
                      <a:pt x="11940" y="6986"/>
                    </a:lnTo>
                    <a:lnTo>
                      <a:pt x="11919" y="7125"/>
                    </a:lnTo>
                    <a:lnTo>
                      <a:pt x="11895" y="7269"/>
                    </a:lnTo>
                    <a:lnTo>
                      <a:pt x="11870" y="7408"/>
                    </a:lnTo>
                    <a:lnTo>
                      <a:pt x="11837" y="7548"/>
                    </a:lnTo>
                    <a:lnTo>
                      <a:pt x="11804" y="7688"/>
                    </a:lnTo>
                    <a:lnTo>
                      <a:pt x="11767" y="7823"/>
                    </a:lnTo>
                    <a:lnTo>
                      <a:pt x="11726" y="7958"/>
                    </a:lnTo>
                    <a:lnTo>
                      <a:pt x="11685" y="8094"/>
                    </a:lnTo>
                    <a:lnTo>
                      <a:pt x="11636" y="8226"/>
                    </a:lnTo>
                    <a:lnTo>
                      <a:pt x="11587" y="8357"/>
                    </a:lnTo>
                    <a:lnTo>
                      <a:pt x="11533" y="8484"/>
                    </a:lnTo>
                    <a:lnTo>
                      <a:pt x="11480" y="8611"/>
                    </a:lnTo>
                    <a:lnTo>
                      <a:pt x="11419" y="8738"/>
                    </a:lnTo>
                    <a:lnTo>
                      <a:pt x="11357" y="8862"/>
                    </a:lnTo>
                    <a:lnTo>
                      <a:pt x="11291" y="8985"/>
                    </a:lnTo>
                    <a:lnTo>
                      <a:pt x="11225" y="9108"/>
                    </a:lnTo>
                    <a:lnTo>
                      <a:pt x="11156" y="9227"/>
                    </a:lnTo>
                    <a:lnTo>
                      <a:pt x="11082" y="9342"/>
                    </a:lnTo>
                    <a:lnTo>
                      <a:pt x="11004" y="9457"/>
                    </a:lnTo>
                    <a:lnTo>
                      <a:pt x="10926" y="9572"/>
                    </a:lnTo>
                    <a:lnTo>
                      <a:pt x="10844" y="9683"/>
                    </a:lnTo>
                    <a:lnTo>
                      <a:pt x="10762" y="9794"/>
                    </a:lnTo>
                    <a:lnTo>
                      <a:pt x="10675" y="9900"/>
                    </a:lnTo>
                    <a:lnTo>
                      <a:pt x="10585" y="10007"/>
                    </a:lnTo>
                    <a:lnTo>
                      <a:pt x="10495" y="10110"/>
                    </a:lnTo>
                    <a:lnTo>
                      <a:pt x="10400" y="10208"/>
                    </a:lnTo>
                    <a:lnTo>
                      <a:pt x="10306" y="10306"/>
                    </a:lnTo>
                    <a:lnTo>
                      <a:pt x="10207" y="10405"/>
                    </a:lnTo>
                    <a:lnTo>
                      <a:pt x="10105" y="10495"/>
                    </a:lnTo>
                    <a:lnTo>
                      <a:pt x="10002" y="10590"/>
                    </a:lnTo>
                    <a:lnTo>
                      <a:pt x="9896" y="10676"/>
                    </a:lnTo>
                    <a:lnTo>
                      <a:pt x="9789" y="10762"/>
                    </a:lnTo>
                    <a:lnTo>
                      <a:pt x="9682" y="10848"/>
                    </a:lnTo>
                    <a:lnTo>
                      <a:pt x="9571" y="10930"/>
                    </a:lnTo>
                    <a:lnTo>
                      <a:pt x="9456" y="11009"/>
                    </a:lnTo>
                    <a:lnTo>
                      <a:pt x="9341" y="11083"/>
                    </a:lnTo>
                    <a:lnTo>
                      <a:pt x="9222" y="11157"/>
                    </a:lnTo>
                    <a:lnTo>
                      <a:pt x="9104" y="11226"/>
                    </a:lnTo>
                    <a:lnTo>
                      <a:pt x="8985" y="11296"/>
                    </a:lnTo>
                    <a:lnTo>
                      <a:pt x="8861" y="11362"/>
                    </a:lnTo>
                    <a:lnTo>
                      <a:pt x="8734" y="11423"/>
                    </a:lnTo>
                    <a:lnTo>
                      <a:pt x="8611" y="11481"/>
                    </a:lnTo>
                    <a:lnTo>
                      <a:pt x="8484" y="11538"/>
                    </a:lnTo>
                    <a:lnTo>
                      <a:pt x="8352" y="11592"/>
                    </a:lnTo>
                    <a:lnTo>
                      <a:pt x="8221" y="11641"/>
                    </a:lnTo>
                    <a:lnTo>
                      <a:pt x="8090" y="11686"/>
                    </a:lnTo>
                    <a:lnTo>
                      <a:pt x="7954" y="11731"/>
                    </a:lnTo>
                    <a:lnTo>
                      <a:pt x="7819" y="11772"/>
                    </a:lnTo>
                    <a:lnTo>
                      <a:pt x="7684" y="11809"/>
                    </a:lnTo>
                    <a:lnTo>
                      <a:pt x="7548" y="11842"/>
                    </a:lnTo>
                    <a:lnTo>
                      <a:pt x="7409" y="11871"/>
                    </a:lnTo>
                    <a:lnTo>
                      <a:pt x="7265" y="11899"/>
                    </a:lnTo>
                    <a:lnTo>
                      <a:pt x="7125" y="11924"/>
                    </a:lnTo>
                    <a:lnTo>
                      <a:pt x="6981" y="11945"/>
                    </a:lnTo>
                    <a:lnTo>
                      <a:pt x="6838" y="11961"/>
                    </a:lnTo>
                    <a:lnTo>
                      <a:pt x="6694" y="11973"/>
                    </a:lnTo>
                    <a:lnTo>
                      <a:pt x="6546" y="11981"/>
                    </a:lnTo>
                    <a:lnTo>
                      <a:pt x="6399" y="11986"/>
                    </a:lnTo>
                    <a:lnTo>
                      <a:pt x="6251" y="11990"/>
                    </a:lnTo>
                    <a:lnTo>
                      <a:pt x="6103" y="11986"/>
                    </a:lnTo>
                    <a:lnTo>
                      <a:pt x="5960" y="11981"/>
                    </a:lnTo>
                    <a:lnTo>
                      <a:pt x="5812" y="11973"/>
                    </a:lnTo>
                    <a:lnTo>
                      <a:pt x="5668" y="11961"/>
                    </a:lnTo>
                    <a:lnTo>
                      <a:pt x="5524" y="11945"/>
                    </a:lnTo>
                    <a:lnTo>
                      <a:pt x="5381" y="11924"/>
                    </a:lnTo>
                    <a:lnTo>
                      <a:pt x="5241" y="11899"/>
                    </a:lnTo>
                    <a:lnTo>
                      <a:pt x="5098" y="11871"/>
                    </a:lnTo>
                    <a:lnTo>
                      <a:pt x="4958" y="11842"/>
                    </a:lnTo>
                    <a:lnTo>
                      <a:pt x="4823" y="11809"/>
                    </a:lnTo>
                    <a:lnTo>
                      <a:pt x="4687" y="11772"/>
                    </a:lnTo>
                    <a:lnTo>
                      <a:pt x="4552" y="11731"/>
                    </a:lnTo>
                    <a:lnTo>
                      <a:pt x="4416" y="11686"/>
                    </a:lnTo>
                    <a:lnTo>
                      <a:pt x="4285" y="11641"/>
                    </a:lnTo>
                    <a:lnTo>
                      <a:pt x="4154" y="11592"/>
                    </a:lnTo>
                    <a:lnTo>
                      <a:pt x="4022" y="11538"/>
                    </a:lnTo>
                    <a:lnTo>
                      <a:pt x="3895" y="11481"/>
                    </a:lnTo>
                    <a:lnTo>
                      <a:pt x="3768" y="11423"/>
                    </a:lnTo>
                    <a:lnTo>
                      <a:pt x="3645" y="11362"/>
                    </a:lnTo>
                    <a:lnTo>
                      <a:pt x="3521" y="11296"/>
                    </a:lnTo>
                    <a:lnTo>
                      <a:pt x="3403" y="11226"/>
                    </a:lnTo>
                    <a:lnTo>
                      <a:pt x="3284" y="11157"/>
                    </a:lnTo>
                    <a:lnTo>
                      <a:pt x="3164" y="11083"/>
                    </a:lnTo>
                    <a:lnTo>
                      <a:pt x="3050" y="11009"/>
                    </a:lnTo>
                    <a:lnTo>
                      <a:pt x="2935" y="10930"/>
                    </a:lnTo>
                    <a:lnTo>
                      <a:pt x="2824" y="10848"/>
                    </a:lnTo>
                    <a:lnTo>
                      <a:pt x="2717" y="10762"/>
                    </a:lnTo>
                    <a:lnTo>
                      <a:pt x="2610" y="10676"/>
                    </a:lnTo>
                    <a:lnTo>
                      <a:pt x="2504" y="10590"/>
                    </a:lnTo>
                    <a:lnTo>
                      <a:pt x="2401" y="10495"/>
                    </a:lnTo>
                    <a:lnTo>
                      <a:pt x="2299" y="10405"/>
                    </a:lnTo>
                    <a:lnTo>
                      <a:pt x="2200" y="10306"/>
                    </a:lnTo>
                    <a:lnTo>
                      <a:pt x="2105" y="10208"/>
                    </a:lnTo>
                    <a:lnTo>
                      <a:pt x="2011" y="10110"/>
                    </a:lnTo>
                    <a:lnTo>
                      <a:pt x="1921" y="10007"/>
                    </a:lnTo>
                    <a:lnTo>
                      <a:pt x="1830" y="9900"/>
                    </a:lnTo>
                    <a:lnTo>
                      <a:pt x="1744" y="9794"/>
                    </a:lnTo>
                    <a:lnTo>
                      <a:pt x="1662" y="9683"/>
                    </a:lnTo>
                    <a:lnTo>
                      <a:pt x="1580" y="9572"/>
                    </a:lnTo>
                    <a:lnTo>
                      <a:pt x="1502" y="9457"/>
                    </a:lnTo>
                    <a:lnTo>
                      <a:pt x="1424" y="9342"/>
                    </a:lnTo>
                    <a:lnTo>
                      <a:pt x="1350" y="9227"/>
                    </a:lnTo>
                    <a:lnTo>
                      <a:pt x="1280" y="9108"/>
                    </a:lnTo>
                    <a:lnTo>
                      <a:pt x="1215" y="8985"/>
                    </a:lnTo>
                    <a:lnTo>
                      <a:pt x="1149" y="8862"/>
                    </a:lnTo>
                    <a:lnTo>
                      <a:pt x="1088" y="8738"/>
                    </a:lnTo>
                    <a:lnTo>
                      <a:pt x="1026" y="8611"/>
                    </a:lnTo>
                    <a:lnTo>
                      <a:pt x="973" y="8484"/>
                    </a:lnTo>
                    <a:lnTo>
                      <a:pt x="919" y="8357"/>
                    </a:lnTo>
                    <a:lnTo>
                      <a:pt x="870" y="8226"/>
                    </a:lnTo>
                    <a:lnTo>
                      <a:pt x="821" y="8094"/>
                    </a:lnTo>
                    <a:lnTo>
                      <a:pt x="780" y="7958"/>
                    </a:lnTo>
                    <a:lnTo>
                      <a:pt x="739" y="7823"/>
                    </a:lnTo>
                    <a:lnTo>
                      <a:pt x="702" y="7688"/>
                    </a:lnTo>
                    <a:lnTo>
                      <a:pt x="669" y="7548"/>
                    </a:lnTo>
                    <a:lnTo>
                      <a:pt x="636" y="7408"/>
                    </a:lnTo>
                    <a:lnTo>
                      <a:pt x="612" y="7269"/>
                    </a:lnTo>
                    <a:lnTo>
                      <a:pt x="587" y="7125"/>
                    </a:lnTo>
                    <a:lnTo>
                      <a:pt x="567" y="6986"/>
                    </a:lnTo>
                    <a:lnTo>
                      <a:pt x="550" y="6842"/>
                    </a:lnTo>
                    <a:lnTo>
                      <a:pt x="538" y="6694"/>
                    </a:lnTo>
                    <a:lnTo>
                      <a:pt x="529" y="6550"/>
                    </a:lnTo>
                    <a:lnTo>
                      <a:pt x="521" y="6403"/>
                    </a:lnTo>
                    <a:lnTo>
                      <a:pt x="521" y="6256"/>
                    </a:lnTo>
                    <a:lnTo>
                      <a:pt x="521" y="6108"/>
                    </a:lnTo>
                    <a:lnTo>
                      <a:pt x="529" y="5961"/>
                    </a:lnTo>
                    <a:lnTo>
                      <a:pt x="538" y="5817"/>
                    </a:lnTo>
                    <a:lnTo>
                      <a:pt x="550" y="5669"/>
                    </a:lnTo>
                    <a:lnTo>
                      <a:pt x="567" y="5525"/>
                    </a:lnTo>
                    <a:lnTo>
                      <a:pt x="587" y="5386"/>
                    </a:lnTo>
                    <a:lnTo>
                      <a:pt x="612" y="5242"/>
                    </a:lnTo>
                    <a:lnTo>
                      <a:pt x="636" y="5103"/>
                    </a:lnTo>
                    <a:lnTo>
                      <a:pt x="669" y="4963"/>
                    </a:lnTo>
                    <a:lnTo>
                      <a:pt x="702" y="4823"/>
                    </a:lnTo>
                    <a:lnTo>
                      <a:pt x="739" y="4688"/>
                    </a:lnTo>
                    <a:lnTo>
                      <a:pt x="780" y="4553"/>
                    </a:lnTo>
                    <a:lnTo>
                      <a:pt x="821" y="4417"/>
                    </a:lnTo>
                    <a:lnTo>
                      <a:pt x="870" y="4285"/>
                    </a:lnTo>
                    <a:lnTo>
                      <a:pt x="919" y="4154"/>
                    </a:lnTo>
                    <a:lnTo>
                      <a:pt x="973" y="4027"/>
                    </a:lnTo>
                    <a:lnTo>
                      <a:pt x="1026" y="3900"/>
                    </a:lnTo>
                    <a:lnTo>
                      <a:pt x="1088" y="3773"/>
                    </a:lnTo>
                    <a:lnTo>
                      <a:pt x="1149" y="3649"/>
                    </a:lnTo>
                    <a:lnTo>
                      <a:pt x="1215" y="3526"/>
                    </a:lnTo>
                    <a:lnTo>
                      <a:pt x="1280" y="3403"/>
                    </a:lnTo>
                    <a:lnTo>
                      <a:pt x="1350" y="3284"/>
                    </a:lnTo>
                    <a:lnTo>
                      <a:pt x="1424" y="3169"/>
                    </a:lnTo>
                    <a:lnTo>
                      <a:pt x="1502" y="3054"/>
                    </a:lnTo>
                    <a:lnTo>
                      <a:pt x="1580" y="2939"/>
                    </a:lnTo>
                    <a:lnTo>
                      <a:pt x="1662" y="2828"/>
                    </a:lnTo>
                    <a:lnTo>
                      <a:pt x="1744" y="2717"/>
                    </a:lnTo>
                    <a:lnTo>
                      <a:pt x="1830" y="2611"/>
                    </a:lnTo>
                    <a:lnTo>
                      <a:pt x="1921" y="2504"/>
                    </a:lnTo>
                    <a:lnTo>
                      <a:pt x="2011" y="2401"/>
                    </a:lnTo>
                    <a:lnTo>
                      <a:pt x="2105" y="2303"/>
                    </a:lnTo>
                    <a:lnTo>
                      <a:pt x="2200" y="2205"/>
                    </a:lnTo>
                    <a:lnTo>
                      <a:pt x="2299" y="2106"/>
                    </a:lnTo>
                    <a:lnTo>
                      <a:pt x="2401" y="2016"/>
                    </a:lnTo>
                    <a:lnTo>
                      <a:pt x="2504" y="1921"/>
                    </a:lnTo>
                    <a:lnTo>
                      <a:pt x="2610" y="1835"/>
                    </a:lnTo>
                    <a:lnTo>
                      <a:pt x="2717" y="1749"/>
                    </a:lnTo>
                    <a:lnTo>
                      <a:pt x="2824" y="1663"/>
                    </a:lnTo>
                    <a:lnTo>
                      <a:pt x="2935" y="1581"/>
                    </a:lnTo>
                    <a:lnTo>
                      <a:pt x="3050" y="1502"/>
                    </a:lnTo>
                    <a:lnTo>
                      <a:pt x="3164" y="1428"/>
                    </a:lnTo>
                    <a:lnTo>
                      <a:pt x="3284" y="1354"/>
                    </a:lnTo>
                    <a:lnTo>
                      <a:pt x="3403" y="1285"/>
                    </a:lnTo>
                    <a:lnTo>
                      <a:pt x="3521" y="1215"/>
                    </a:lnTo>
                    <a:lnTo>
                      <a:pt x="3645" y="1149"/>
                    </a:lnTo>
                    <a:lnTo>
                      <a:pt x="3768" y="1088"/>
                    </a:lnTo>
                    <a:lnTo>
                      <a:pt x="3895" y="1030"/>
                    </a:lnTo>
                    <a:lnTo>
                      <a:pt x="4022" y="973"/>
                    </a:lnTo>
                    <a:lnTo>
                      <a:pt x="4154" y="919"/>
                    </a:lnTo>
                    <a:lnTo>
                      <a:pt x="4285" y="870"/>
                    </a:lnTo>
                    <a:lnTo>
                      <a:pt x="4416" y="825"/>
                    </a:lnTo>
                    <a:lnTo>
                      <a:pt x="4552" y="780"/>
                    </a:lnTo>
                    <a:lnTo>
                      <a:pt x="4687" y="739"/>
                    </a:lnTo>
                    <a:lnTo>
                      <a:pt x="4823" y="702"/>
                    </a:lnTo>
                    <a:lnTo>
                      <a:pt x="4958" y="669"/>
                    </a:lnTo>
                    <a:lnTo>
                      <a:pt x="5098" y="640"/>
                    </a:lnTo>
                    <a:lnTo>
                      <a:pt x="5241" y="612"/>
                    </a:lnTo>
                    <a:lnTo>
                      <a:pt x="5381" y="587"/>
                    </a:lnTo>
                    <a:lnTo>
                      <a:pt x="5524" y="566"/>
                    </a:lnTo>
                    <a:lnTo>
                      <a:pt x="5668" y="550"/>
                    </a:lnTo>
                    <a:lnTo>
                      <a:pt x="5812" y="538"/>
                    </a:lnTo>
                    <a:lnTo>
                      <a:pt x="5960" y="530"/>
                    </a:lnTo>
                    <a:lnTo>
                      <a:pt x="6103" y="525"/>
                    </a:lnTo>
                    <a:close/>
                    <a:moveTo>
                      <a:pt x="6251" y="0"/>
                    </a:moveTo>
                    <a:lnTo>
                      <a:pt x="6091" y="4"/>
                    </a:lnTo>
                    <a:lnTo>
                      <a:pt x="5931" y="8"/>
                    </a:lnTo>
                    <a:lnTo>
                      <a:pt x="5771" y="20"/>
                    </a:lnTo>
                    <a:lnTo>
                      <a:pt x="5615" y="33"/>
                    </a:lnTo>
                    <a:lnTo>
                      <a:pt x="5455" y="54"/>
                    </a:lnTo>
                    <a:lnTo>
                      <a:pt x="5299" y="74"/>
                    </a:lnTo>
                    <a:lnTo>
                      <a:pt x="5147" y="99"/>
                    </a:lnTo>
                    <a:lnTo>
                      <a:pt x="4991" y="127"/>
                    </a:lnTo>
                    <a:lnTo>
                      <a:pt x="4839" y="160"/>
                    </a:lnTo>
                    <a:lnTo>
                      <a:pt x="4691" y="197"/>
                    </a:lnTo>
                    <a:lnTo>
                      <a:pt x="4539" y="238"/>
                    </a:lnTo>
                    <a:lnTo>
                      <a:pt x="4391" y="283"/>
                    </a:lnTo>
                    <a:lnTo>
                      <a:pt x="4248" y="329"/>
                    </a:lnTo>
                    <a:lnTo>
                      <a:pt x="4104" y="382"/>
                    </a:lnTo>
                    <a:lnTo>
                      <a:pt x="3961" y="435"/>
                    </a:lnTo>
                    <a:lnTo>
                      <a:pt x="3817" y="493"/>
                    </a:lnTo>
                    <a:lnTo>
                      <a:pt x="3678" y="554"/>
                    </a:lnTo>
                    <a:lnTo>
                      <a:pt x="3542" y="620"/>
                    </a:lnTo>
                    <a:lnTo>
                      <a:pt x="3406" y="685"/>
                    </a:lnTo>
                    <a:lnTo>
                      <a:pt x="3271" y="755"/>
                    </a:lnTo>
                    <a:lnTo>
                      <a:pt x="3140" y="829"/>
                    </a:lnTo>
                    <a:lnTo>
                      <a:pt x="3009" y="907"/>
                    </a:lnTo>
                    <a:lnTo>
                      <a:pt x="2881" y="985"/>
                    </a:lnTo>
                    <a:lnTo>
                      <a:pt x="2758" y="1067"/>
                    </a:lnTo>
                    <a:lnTo>
                      <a:pt x="2631" y="1153"/>
                    </a:lnTo>
                    <a:lnTo>
                      <a:pt x="2512" y="1244"/>
                    </a:lnTo>
                    <a:lnTo>
                      <a:pt x="2393" y="1334"/>
                    </a:lnTo>
                    <a:lnTo>
                      <a:pt x="2274" y="1428"/>
                    </a:lnTo>
                    <a:lnTo>
                      <a:pt x="2159" y="1527"/>
                    </a:lnTo>
                    <a:lnTo>
                      <a:pt x="2048" y="1626"/>
                    </a:lnTo>
                    <a:lnTo>
                      <a:pt x="1937" y="1728"/>
                    </a:lnTo>
                    <a:lnTo>
                      <a:pt x="1830" y="1835"/>
                    </a:lnTo>
                    <a:lnTo>
                      <a:pt x="1724" y="1942"/>
                    </a:lnTo>
                    <a:lnTo>
                      <a:pt x="1625" y="2048"/>
                    </a:lnTo>
                    <a:lnTo>
                      <a:pt x="1523" y="2163"/>
                    </a:lnTo>
                    <a:lnTo>
                      <a:pt x="1428" y="2278"/>
                    </a:lnTo>
                    <a:lnTo>
                      <a:pt x="1334" y="2393"/>
                    </a:lnTo>
                    <a:lnTo>
                      <a:pt x="1239" y="2512"/>
                    </a:lnTo>
                    <a:lnTo>
                      <a:pt x="1153" y="2635"/>
                    </a:lnTo>
                    <a:lnTo>
                      <a:pt x="1067" y="2759"/>
                    </a:lnTo>
                    <a:lnTo>
                      <a:pt x="985" y="2886"/>
                    </a:lnTo>
                    <a:lnTo>
                      <a:pt x="903" y="3013"/>
                    </a:lnTo>
                    <a:lnTo>
                      <a:pt x="829" y="3145"/>
                    </a:lnTo>
                    <a:lnTo>
                      <a:pt x="755" y="3276"/>
                    </a:lnTo>
                    <a:lnTo>
                      <a:pt x="681" y="3407"/>
                    </a:lnTo>
                    <a:lnTo>
                      <a:pt x="615" y="3543"/>
                    </a:lnTo>
                    <a:lnTo>
                      <a:pt x="550" y="3682"/>
                    </a:lnTo>
                    <a:lnTo>
                      <a:pt x="488" y="3822"/>
                    </a:lnTo>
                    <a:lnTo>
                      <a:pt x="431" y="3961"/>
                    </a:lnTo>
                    <a:lnTo>
                      <a:pt x="378" y="4105"/>
                    </a:lnTo>
                    <a:lnTo>
                      <a:pt x="328" y="4249"/>
                    </a:lnTo>
                    <a:lnTo>
                      <a:pt x="279" y="4397"/>
                    </a:lnTo>
                    <a:lnTo>
                      <a:pt x="238" y="4544"/>
                    </a:lnTo>
                    <a:lnTo>
                      <a:pt x="197" y="4692"/>
                    </a:lnTo>
                    <a:lnTo>
                      <a:pt x="160" y="4844"/>
                    </a:lnTo>
                    <a:lnTo>
                      <a:pt x="127" y="4996"/>
                    </a:lnTo>
                    <a:lnTo>
                      <a:pt x="99" y="5148"/>
                    </a:lnTo>
                    <a:lnTo>
                      <a:pt x="70" y="5304"/>
                    </a:lnTo>
                    <a:lnTo>
                      <a:pt x="49" y="5459"/>
                    </a:lnTo>
                    <a:lnTo>
                      <a:pt x="33" y="5616"/>
                    </a:lnTo>
                    <a:lnTo>
                      <a:pt x="17" y="5776"/>
                    </a:lnTo>
                    <a:lnTo>
                      <a:pt x="8" y="5936"/>
                    </a:lnTo>
                    <a:lnTo>
                      <a:pt x="0" y="6096"/>
                    </a:lnTo>
                    <a:lnTo>
                      <a:pt x="0" y="6256"/>
                    </a:lnTo>
                    <a:lnTo>
                      <a:pt x="0" y="6415"/>
                    </a:lnTo>
                    <a:lnTo>
                      <a:pt x="8" y="6575"/>
                    </a:lnTo>
                    <a:lnTo>
                      <a:pt x="17" y="6735"/>
                    </a:lnTo>
                    <a:lnTo>
                      <a:pt x="33" y="6895"/>
                    </a:lnTo>
                    <a:lnTo>
                      <a:pt x="49" y="7052"/>
                    </a:lnTo>
                    <a:lnTo>
                      <a:pt x="70" y="7207"/>
                    </a:lnTo>
                    <a:lnTo>
                      <a:pt x="99" y="7363"/>
                    </a:lnTo>
                    <a:lnTo>
                      <a:pt x="127" y="7515"/>
                    </a:lnTo>
                    <a:lnTo>
                      <a:pt x="160" y="7667"/>
                    </a:lnTo>
                    <a:lnTo>
                      <a:pt x="197" y="7819"/>
                    </a:lnTo>
                    <a:lnTo>
                      <a:pt x="238" y="7967"/>
                    </a:lnTo>
                    <a:lnTo>
                      <a:pt x="279" y="8114"/>
                    </a:lnTo>
                    <a:lnTo>
                      <a:pt x="328" y="8262"/>
                    </a:lnTo>
                    <a:lnTo>
                      <a:pt x="378" y="8406"/>
                    </a:lnTo>
                    <a:lnTo>
                      <a:pt x="431" y="8550"/>
                    </a:lnTo>
                    <a:lnTo>
                      <a:pt x="488" y="8689"/>
                    </a:lnTo>
                    <a:lnTo>
                      <a:pt x="550" y="8829"/>
                    </a:lnTo>
                    <a:lnTo>
                      <a:pt x="615" y="8968"/>
                    </a:lnTo>
                    <a:lnTo>
                      <a:pt x="681" y="9104"/>
                    </a:lnTo>
                    <a:lnTo>
                      <a:pt x="755" y="9235"/>
                    </a:lnTo>
                    <a:lnTo>
                      <a:pt x="829" y="9366"/>
                    </a:lnTo>
                    <a:lnTo>
                      <a:pt x="903" y="9498"/>
                    </a:lnTo>
                    <a:lnTo>
                      <a:pt x="985" y="9625"/>
                    </a:lnTo>
                    <a:lnTo>
                      <a:pt x="1067" y="9752"/>
                    </a:lnTo>
                    <a:lnTo>
                      <a:pt x="1153" y="9876"/>
                    </a:lnTo>
                    <a:lnTo>
                      <a:pt x="1239" y="9999"/>
                    </a:lnTo>
                    <a:lnTo>
                      <a:pt x="1334" y="10118"/>
                    </a:lnTo>
                    <a:lnTo>
                      <a:pt x="1428" y="10233"/>
                    </a:lnTo>
                    <a:lnTo>
                      <a:pt x="1523" y="10348"/>
                    </a:lnTo>
                    <a:lnTo>
                      <a:pt x="1625" y="10463"/>
                    </a:lnTo>
                    <a:lnTo>
                      <a:pt x="1724" y="10569"/>
                    </a:lnTo>
                    <a:lnTo>
                      <a:pt x="1830" y="10676"/>
                    </a:lnTo>
                    <a:lnTo>
                      <a:pt x="1937" y="10783"/>
                    </a:lnTo>
                    <a:lnTo>
                      <a:pt x="2048" y="10885"/>
                    </a:lnTo>
                    <a:lnTo>
                      <a:pt x="2159" y="10984"/>
                    </a:lnTo>
                    <a:lnTo>
                      <a:pt x="2274" y="11083"/>
                    </a:lnTo>
                    <a:lnTo>
                      <a:pt x="2393" y="11177"/>
                    </a:lnTo>
                    <a:lnTo>
                      <a:pt x="2512" y="11267"/>
                    </a:lnTo>
                    <a:lnTo>
                      <a:pt x="2631" y="11358"/>
                    </a:lnTo>
                    <a:lnTo>
                      <a:pt x="2758" y="11444"/>
                    </a:lnTo>
                    <a:lnTo>
                      <a:pt x="2881" y="11526"/>
                    </a:lnTo>
                    <a:lnTo>
                      <a:pt x="3009" y="11604"/>
                    </a:lnTo>
                    <a:lnTo>
                      <a:pt x="3140" y="11682"/>
                    </a:lnTo>
                    <a:lnTo>
                      <a:pt x="3271" y="11756"/>
                    </a:lnTo>
                    <a:lnTo>
                      <a:pt x="3406" y="11826"/>
                    </a:lnTo>
                    <a:lnTo>
                      <a:pt x="3542" y="11891"/>
                    </a:lnTo>
                    <a:lnTo>
                      <a:pt x="3678" y="11957"/>
                    </a:lnTo>
                    <a:lnTo>
                      <a:pt x="3817" y="12018"/>
                    </a:lnTo>
                    <a:lnTo>
                      <a:pt x="3961" y="12076"/>
                    </a:lnTo>
                    <a:lnTo>
                      <a:pt x="4104" y="12129"/>
                    </a:lnTo>
                    <a:lnTo>
                      <a:pt x="4248" y="12182"/>
                    </a:lnTo>
                    <a:lnTo>
                      <a:pt x="4391" y="12228"/>
                    </a:lnTo>
                    <a:lnTo>
                      <a:pt x="4539" y="12273"/>
                    </a:lnTo>
                    <a:lnTo>
                      <a:pt x="4691" y="12314"/>
                    </a:lnTo>
                    <a:lnTo>
                      <a:pt x="4839" y="12351"/>
                    </a:lnTo>
                    <a:lnTo>
                      <a:pt x="4991" y="12384"/>
                    </a:lnTo>
                    <a:lnTo>
                      <a:pt x="5147" y="12412"/>
                    </a:lnTo>
                    <a:lnTo>
                      <a:pt x="5299" y="12437"/>
                    </a:lnTo>
                    <a:lnTo>
                      <a:pt x="5455" y="12457"/>
                    </a:lnTo>
                    <a:lnTo>
                      <a:pt x="5615" y="12478"/>
                    </a:lnTo>
                    <a:lnTo>
                      <a:pt x="5771" y="12491"/>
                    </a:lnTo>
                    <a:lnTo>
                      <a:pt x="5931" y="12503"/>
                    </a:lnTo>
                    <a:lnTo>
                      <a:pt x="6091" y="12507"/>
                    </a:lnTo>
                    <a:lnTo>
                      <a:pt x="6251" y="12511"/>
                    </a:lnTo>
                    <a:lnTo>
                      <a:pt x="6415" y="12507"/>
                    </a:lnTo>
                    <a:lnTo>
                      <a:pt x="6575" y="12503"/>
                    </a:lnTo>
                    <a:lnTo>
                      <a:pt x="6735" y="12491"/>
                    </a:lnTo>
                    <a:lnTo>
                      <a:pt x="6891" y="12478"/>
                    </a:lnTo>
                    <a:lnTo>
                      <a:pt x="7051" y="12457"/>
                    </a:lnTo>
                    <a:lnTo>
                      <a:pt x="7207" y="12437"/>
                    </a:lnTo>
                    <a:lnTo>
                      <a:pt x="7359" y="12412"/>
                    </a:lnTo>
                    <a:lnTo>
                      <a:pt x="7515" y="12384"/>
                    </a:lnTo>
                    <a:lnTo>
                      <a:pt x="7667" y="12351"/>
                    </a:lnTo>
                    <a:lnTo>
                      <a:pt x="7815" y="12314"/>
                    </a:lnTo>
                    <a:lnTo>
                      <a:pt x="7966" y="12273"/>
                    </a:lnTo>
                    <a:lnTo>
                      <a:pt x="8114" y="12228"/>
                    </a:lnTo>
                    <a:lnTo>
                      <a:pt x="8258" y="12182"/>
                    </a:lnTo>
                    <a:lnTo>
                      <a:pt x="8402" y="12129"/>
                    </a:lnTo>
                    <a:lnTo>
                      <a:pt x="8545" y="12076"/>
                    </a:lnTo>
                    <a:lnTo>
                      <a:pt x="8689" y="12018"/>
                    </a:lnTo>
                    <a:lnTo>
                      <a:pt x="8829" y="11957"/>
                    </a:lnTo>
                    <a:lnTo>
                      <a:pt x="8964" y="11891"/>
                    </a:lnTo>
                    <a:lnTo>
                      <a:pt x="9099" y="11826"/>
                    </a:lnTo>
                    <a:lnTo>
                      <a:pt x="9235" y="11756"/>
                    </a:lnTo>
                    <a:lnTo>
                      <a:pt x="9366" y="11682"/>
                    </a:lnTo>
                    <a:lnTo>
                      <a:pt x="9497" y="11604"/>
                    </a:lnTo>
                    <a:lnTo>
                      <a:pt x="9625" y="11526"/>
                    </a:lnTo>
                    <a:lnTo>
                      <a:pt x="9748" y="11444"/>
                    </a:lnTo>
                    <a:lnTo>
                      <a:pt x="9875" y="11358"/>
                    </a:lnTo>
                    <a:lnTo>
                      <a:pt x="9994" y="11267"/>
                    </a:lnTo>
                    <a:lnTo>
                      <a:pt x="10113" y="11177"/>
                    </a:lnTo>
                    <a:lnTo>
                      <a:pt x="10232" y="11083"/>
                    </a:lnTo>
                    <a:lnTo>
                      <a:pt x="10347" y="10984"/>
                    </a:lnTo>
                    <a:lnTo>
                      <a:pt x="10458" y="10885"/>
                    </a:lnTo>
                    <a:lnTo>
                      <a:pt x="10569" y="10783"/>
                    </a:lnTo>
                    <a:lnTo>
                      <a:pt x="10675" y="10676"/>
                    </a:lnTo>
                    <a:lnTo>
                      <a:pt x="10778" y="10569"/>
                    </a:lnTo>
                    <a:lnTo>
                      <a:pt x="10881" y="10463"/>
                    </a:lnTo>
                    <a:lnTo>
                      <a:pt x="10984" y="10348"/>
                    </a:lnTo>
                    <a:lnTo>
                      <a:pt x="11077" y="10233"/>
                    </a:lnTo>
                    <a:lnTo>
                      <a:pt x="11172" y="10118"/>
                    </a:lnTo>
                    <a:lnTo>
                      <a:pt x="11262" y="9999"/>
                    </a:lnTo>
                    <a:lnTo>
                      <a:pt x="11352" y="9876"/>
                    </a:lnTo>
                    <a:lnTo>
                      <a:pt x="11439" y="9752"/>
                    </a:lnTo>
                    <a:lnTo>
                      <a:pt x="11521" y="9625"/>
                    </a:lnTo>
                    <a:lnTo>
                      <a:pt x="11603" y="9498"/>
                    </a:lnTo>
                    <a:lnTo>
                      <a:pt x="11677" y="9366"/>
                    </a:lnTo>
                    <a:lnTo>
                      <a:pt x="11751" y="9235"/>
                    </a:lnTo>
                    <a:lnTo>
                      <a:pt x="11825" y="9104"/>
                    </a:lnTo>
                    <a:lnTo>
                      <a:pt x="11890" y="8968"/>
                    </a:lnTo>
                    <a:lnTo>
                      <a:pt x="11956" y="8829"/>
                    </a:lnTo>
                    <a:lnTo>
                      <a:pt x="12014" y="8689"/>
                    </a:lnTo>
                    <a:lnTo>
                      <a:pt x="12075" y="8550"/>
                    </a:lnTo>
                    <a:lnTo>
                      <a:pt x="12128" y="8406"/>
                    </a:lnTo>
                    <a:lnTo>
                      <a:pt x="12177" y="8262"/>
                    </a:lnTo>
                    <a:lnTo>
                      <a:pt x="12227" y="8114"/>
                    </a:lnTo>
                    <a:lnTo>
                      <a:pt x="12268" y="7967"/>
                    </a:lnTo>
                    <a:lnTo>
                      <a:pt x="12309" y="7819"/>
                    </a:lnTo>
                    <a:lnTo>
                      <a:pt x="12346" y="7667"/>
                    </a:lnTo>
                    <a:lnTo>
                      <a:pt x="12379" y="7515"/>
                    </a:lnTo>
                    <a:lnTo>
                      <a:pt x="12407" y="7363"/>
                    </a:lnTo>
                    <a:lnTo>
                      <a:pt x="12436" y="7207"/>
                    </a:lnTo>
                    <a:lnTo>
                      <a:pt x="12457" y="7052"/>
                    </a:lnTo>
                    <a:lnTo>
                      <a:pt x="12473" y="6895"/>
                    </a:lnTo>
                    <a:lnTo>
                      <a:pt x="12490" y="6735"/>
                    </a:lnTo>
                    <a:lnTo>
                      <a:pt x="12498" y="6575"/>
                    </a:lnTo>
                    <a:lnTo>
                      <a:pt x="12506" y="6415"/>
                    </a:lnTo>
                    <a:lnTo>
                      <a:pt x="12506" y="6256"/>
                    </a:lnTo>
                    <a:lnTo>
                      <a:pt x="12506" y="6096"/>
                    </a:lnTo>
                    <a:lnTo>
                      <a:pt x="12498" y="5936"/>
                    </a:lnTo>
                    <a:lnTo>
                      <a:pt x="12490" y="5776"/>
                    </a:lnTo>
                    <a:lnTo>
                      <a:pt x="12473" y="5616"/>
                    </a:lnTo>
                    <a:lnTo>
                      <a:pt x="12457" y="5459"/>
                    </a:lnTo>
                    <a:lnTo>
                      <a:pt x="12436" y="5304"/>
                    </a:lnTo>
                    <a:lnTo>
                      <a:pt x="12407" y="5148"/>
                    </a:lnTo>
                    <a:lnTo>
                      <a:pt x="12379" y="4996"/>
                    </a:lnTo>
                    <a:lnTo>
                      <a:pt x="12346" y="4844"/>
                    </a:lnTo>
                    <a:lnTo>
                      <a:pt x="12309" y="4692"/>
                    </a:lnTo>
                    <a:lnTo>
                      <a:pt x="12268" y="4544"/>
                    </a:lnTo>
                    <a:lnTo>
                      <a:pt x="12227" y="4397"/>
                    </a:lnTo>
                    <a:lnTo>
                      <a:pt x="12177" y="4249"/>
                    </a:lnTo>
                    <a:lnTo>
                      <a:pt x="12128" y="4105"/>
                    </a:lnTo>
                    <a:lnTo>
                      <a:pt x="12075" y="3961"/>
                    </a:lnTo>
                    <a:lnTo>
                      <a:pt x="12014" y="3822"/>
                    </a:lnTo>
                    <a:lnTo>
                      <a:pt x="11956" y="3682"/>
                    </a:lnTo>
                    <a:lnTo>
                      <a:pt x="11890" y="3543"/>
                    </a:lnTo>
                    <a:lnTo>
                      <a:pt x="11825" y="3407"/>
                    </a:lnTo>
                    <a:lnTo>
                      <a:pt x="11751" y="3276"/>
                    </a:lnTo>
                    <a:lnTo>
                      <a:pt x="11677" y="3145"/>
                    </a:lnTo>
                    <a:lnTo>
                      <a:pt x="11603" y="3013"/>
                    </a:lnTo>
                    <a:lnTo>
                      <a:pt x="11521" y="2886"/>
                    </a:lnTo>
                    <a:lnTo>
                      <a:pt x="11439" y="2759"/>
                    </a:lnTo>
                    <a:lnTo>
                      <a:pt x="11352" y="2635"/>
                    </a:lnTo>
                    <a:lnTo>
                      <a:pt x="11262" y="2512"/>
                    </a:lnTo>
                    <a:lnTo>
                      <a:pt x="11172" y="2393"/>
                    </a:lnTo>
                    <a:lnTo>
                      <a:pt x="11077" y="2278"/>
                    </a:lnTo>
                    <a:lnTo>
                      <a:pt x="10984" y="2163"/>
                    </a:lnTo>
                    <a:lnTo>
                      <a:pt x="10881" y="2048"/>
                    </a:lnTo>
                    <a:lnTo>
                      <a:pt x="10778" y="1942"/>
                    </a:lnTo>
                    <a:lnTo>
                      <a:pt x="10675" y="1835"/>
                    </a:lnTo>
                    <a:lnTo>
                      <a:pt x="10569" y="1728"/>
                    </a:lnTo>
                    <a:lnTo>
                      <a:pt x="10458" y="1626"/>
                    </a:lnTo>
                    <a:lnTo>
                      <a:pt x="10347" y="1527"/>
                    </a:lnTo>
                    <a:lnTo>
                      <a:pt x="10232" y="1428"/>
                    </a:lnTo>
                    <a:lnTo>
                      <a:pt x="10113" y="1334"/>
                    </a:lnTo>
                    <a:lnTo>
                      <a:pt x="9994" y="1244"/>
                    </a:lnTo>
                    <a:lnTo>
                      <a:pt x="9875" y="1153"/>
                    </a:lnTo>
                    <a:lnTo>
                      <a:pt x="9748" y="1067"/>
                    </a:lnTo>
                    <a:lnTo>
                      <a:pt x="9625" y="985"/>
                    </a:lnTo>
                    <a:lnTo>
                      <a:pt x="9497" y="907"/>
                    </a:lnTo>
                    <a:lnTo>
                      <a:pt x="9366" y="829"/>
                    </a:lnTo>
                    <a:lnTo>
                      <a:pt x="9235" y="755"/>
                    </a:lnTo>
                    <a:lnTo>
                      <a:pt x="9099" y="685"/>
                    </a:lnTo>
                    <a:lnTo>
                      <a:pt x="8964" y="620"/>
                    </a:lnTo>
                    <a:lnTo>
                      <a:pt x="8829" y="554"/>
                    </a:lnTo>
                    <a:lnTo>
                      <a:pt x="8689" y="493"/>
                    </a:lnTo>
                    <a:lnTo>
                      <a:pt x="8545" y="435"/>
                    </a:lnTo>
                    <a:lnTo>
                      <a:pt x="8402" y="382"/>
                    </a:lnTo>
                    <a:lnTo>
                      <a:pt x="8258" y="329"/>
                    </a:lnTo>
                    <a:lnTo>
                      <a:pt x="8114" y="283"/>
                    </a:lnTo>
                    <a:lnTo>
                      <a:pt x="7966" y="238"/>
                    </a:lnTo>
                    <a:lnTo>
                      <a:pt x="7815" y="197"/>
                    </a:lnTo>
                    <a:lnTo>
                      <a:pt x="7667" y="160"/>
                    </a:lnTo>
                    <a:lnTo>
                      <a:pt x="7515" y="127"/>
                    </a:lnTo>
                    <a:lnTo>
                      <a:pt x="7359" y="99"/>
                    </a:lnTo>
                    <a:lnTo>
                      <a:pt x="7207" y="74"/>
                    </a:lnTo>
                    <a:lnTo>
                      <a:pt x="7051" y="54"/>
                    </a:lnTo>
                    <a:lnTo>
                      <a:pt x="6891" y="33"/>
                    </a:lnTo>
                    <a:lnTo>
                      <a:pt x="6735" y="20"/>
                    </a:lnTo>
                    <a:lnTo>
                      <a:pt x="6575" y="8"/>
                    </a:lnTo>
                    <a:lnTo>
                      <a:pt x="6415" y="4"/>
                    </a:lnTo>
                    <a:close/>
                  </a:path>
                </a:pathLst>
              </a:custGeom>
              <a:grpFill/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US" sz="1800" b="0" i="0" u="none" strike="noStrike" kern="1200">
                  <a:ln>
                    <a:noFill/>
                  </a:ln>
                  <a:latin typeface="Arial" pitchFamily="18"/>
                  <a:ea typeface="Arial" pitchFamily="2"/>
                  <a:cs typeface="Arial" pitchFamily="2"/>
                </a:endParaRPr>
              </a:p>
            </p:txBody>
          </p:sp>
          <p:sp>
            <p:nvSpPr>
              <p:cNvPr id="164" name="Freeform: Shape 2">
                <a:extLst>
                  <a:ext uri="{FF2B5EF4-FFF2-40B4-BE49-F238E27FC236}">
                    <a16:creationId xmlns:a16="http://schemas.microsoft.com/office/drawing/2014/main" id="{665AB7EF-3947-B54B-8778-22E0F9DB08C5}"/>
                  </a:ext>
                </a:extLst>
              </p:cNvPr>
              <p:cNvSpPr/>
              <p:nvPr/>
            </p:nvSpPr>
            <p:spPr>
              <a:xfrm>
                <a:off x="8274744" y="7531275"/>
                <a:ext cx="914038" cy="1338480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2540" h="3719">
                    <a:moveTo>
                      <a:pt x="1268" y="0"/>
                    </a:moveTo>
                    <a:lnTo>
                      <a:pt x="0" y="1273"/>
                    </a:lnTo>
                    <a:lnTo>
                      <a:pt x="693" y="1273"/>
                    </a:lnTo>
                    <a:lnTo>
                      <a:pt x="693" y="3719"/>
                    </a:lnTo>
                    <a:lnTo>
                      <a:pt x="1847" y="3719"/>
                    </a:lnTo>
                    <a:lnTo>
                      <a:pt x="1847" y="1273"/>
                    </a:lnTo>
                    <a:lnTo>
                      <a:pt x="2540" y="1273"/>
                    </a:lnTo>
                    <a:close/>
                  </a:path>
                </a:pathLst>
              </a:custGeom>
              <a:grpFill/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US" sz="1800" b="0" i="0" u="none" strike="noStrike" kern="1200">
                  <a:ln>
                    <a:noFill/>
                  </a:ln>
                  <a:latin typeface="Arial" pitchFamily="18"/>
                  <a:ea typeface="Arial" pitchFamily="2"/>
                  <a:cs typeface="Arial" pitchFamily="2"/>
                </a:endParaRPr>
              </a:p>
            </p:txBody>
          </p:sp>
          <p:sp>
            <p:nvSpPr>
              <p:cNvPr id="165" name="Freeform: Shape 3">
                <a:extLst>
                  <a:ext uri="{FF2B5EF4-FFF2-40B4-BE49-F238E27FC236}">
                    <a16:creationId xmlns:a16="http://schemas.microsoft.com/office/drawing/2014/main" id="{31BE6727-9760-A24F-AC51-FA97ED29E4CA}"/>
                  </a:ext>
                </a:extLst>
              </p:cNvPr>
              <p:cNvSpPr/>
              <p:nvPr/>
            </p:nvSpPr>
            <p:spPr>
              <a:xfrm>
                <a:off x="8274744" y="9653115"/>
                <a:ext cx="914038" cy="1338480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2540" h="3719">
                    <a:moveTo>
                      <a:pt x="1268" y="3719"/>
                    </a:moveTo>
                    <a:lnTo>
                      <a:pt x="2540" y="2446"/>
                    </a:lnTo>
                    <a:lnTo>
                      <a:pt x="1847" y="2446"/>
                    </a:lnTo>
                    <a:lnTo>
                      <a:pt x="1847" y="0"/>
                    </a:lnTo>
                    <a:lnTo>
                      <a:pt x="693" y="0"/>
                    </a:lnTo>
                    <a:lnTo>
                      <a:pt x="693" y="2446"/>
                    </a:lnTo>
                    <a:lnTo>
                      <a:pt x="0" y="2446"/>
                    </a:lnTo>
                    <a:close/>
                  </a:path>
                </a:pathLst>
              </a:custGeom>
              <a:grpFill/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US" sz="1800" b="0" i="0" u="none" strike="noStrike" kern="1200">
                  <a:ln>
                    <a:noFill/>
                  </a:ln>
                  <a:latin typeface="Arial" pitchFamily="18"/>
                  <a:ea typeface="Arial" pitchFamily="2"/>
                  <a:cs typeface="Arial" pitchFamily="2"/>
                </a:endParaRPr>
              </a:p>
            </p:txBody>
          </p:sp>
          <p:sp>
            <p:nvSpPr>
              <p:cNvPr id="166" name="Freeform: Shape 4">
                <a:extLst>
                  <a:ext uri="{FF2B5EF4-FFF2-40B4-BE49-F238E27FC236}">
                    <a16:creationId xmlns:a16="http://schemas.microsoft.com/office/drawing/2014/main" id="{CFD5C066-6650-534E-A5BB-54F2E38643CD}"/>
                  </a:ext>
                </a:extLst>
              </p:cNvPr>
              <p:cNvSpPr/>
              <p:nvPr/>
            </p:nvSpPr>
            <p:spPr>
              <a:xfrm>
                <a:off x="9124345" y="8805309"/>
                <a:ext cx="1336681" cy="912598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3714" h="2536">
                    <a:moveTo>
                      <a:pt x="0" y="1268"/>
                    </a:moveTo>
                    <a:lnTo>
                      <a:pt x="1268" y="2536"/>
                    </a:lnTo>
                    <a:lnTo>
                      <a:pt x="1268" y="1847"/>
                    </a:lnTo>
                    <a:lnTo>
                      <a:pt x="3714" y="1847"/>
                    </a:lnTo>
                    <a:lnTo>
                      <a:pt x="3714" y="689"/>
                    </a:lnTo>
                    <a:lnTo>
                      <a:pt x="1268" y="689"/>
                    </a:lnTo>
                    <a:lnTo>
                      <a:pt x="1268" y="0"/>
                    </a:lnTo>
                    <a:close/>
                  </a:path>
                </a:pathLst>
              </a:custGeom>
              <a:grpFill/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US" sz="1800" b="0" i="0" u="none" strike="noStrike" kern="1200">
                  <a:ln>
                    <a:noFill/>
                  </a:ln>
                  <a:latin typeface="Arial" pitchFamily="18"/>
                  <a:ea typeface="Arial" pitchFamily="2"/>
                  <a:cs typeface="Arial" pitchFamily="2"/>
                </a:endParaRPr>
              </a:p>
            </p:txBody>
          </p:sp>
          <p:sp>
            <p:nvSpPr>
              <p:cNvPr id="167" name="Freeform: Shape 5">
                <a:extLst>
                  <a:ext uri="{FF2B5EF4-FFF2-40B4-BE49-F238E27FC236}">
                    <a16:creationId xmlns:a16="http://schemas.microsoft.com/office/drawing/2014/main" id="{BE50A2D6-7291-C242-9E35-4BCAE6EAFC7B}"/>
                  </a:ext>
                </a:extLst>
              </p:cNvPr>
              <p:cNvSpPr/>
              <p:nvPr/>
            </p:nvSpPr>
            <p:spPr>
              <a:xfrm>
                <a:off x="7001064" y="8805309"/>
                <a:ext cx="1338117" cy="912598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3718" h="2536">
                    <a:moveTo>
                      <a:pt x="3718" y="1268"/>
                    </a:moveTo>
                    <a:lnTo>
                      <a:pt x="2450" y="0"/>
                    </a:lnTo>
                    <a:lnTo>
                      <a:pt x="2450" y="689"/>
                    </a:lnTo>
                    <a:lnTo>
                      <a:pt x="0" y="689"/>
                    </a:lnTo>
                    <a:lnTo>
                      <a:pt x="0" y="1847"/>
                    </a:lnTo>
                    <a:lnTo>
                      <a:pt x="2450" y="1847"/>
                    </a:lnTo>
                    <a:lnTo>
                      <a:pt x="2450" y="2536"/>
                    </a:lnTo>
                    <a:close/>
                  </a:path>
                </a:pathLst>
              </a:custGeom>
              <a:grpFill/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US" sz="1800" b="0" i="0" u="none" strike="noStrike" kern="1200">
                  <a:ln>
                    <a:noFill/>
                  </a:ln>
                  <a:latin typeface="Arial" pitchFamily="18"/>
                  <a:ea typeface="Arial" pitchFamily="2"/>
                  <a:cs typeface="Arial" pitchFamily="2"/>
                </a:endParaRPr>
              </a:p>
            </p:txBody>
          </p:sp>
        </p:grpSp>
        <p:cxnSp>
          <p:nvCxnSpPr>
            <p:cNvPr id="146" name="Straight Connector 145">
              <a:extLst>
                <a:ext uri="{FF2B5EF4-FFF2-40B4-BE49-F238E27FC236}">
                  <a16:creationId xmlns:a16="http://schemas.microsoft.com/office/drawing/2014/main" id="{756455C8-8871-7546-8F6F-FD357AF2C80B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7264132" y="4823565"/>
              <a:ext cx="2027575" cy="0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Straight Connector 146">
              <a:extLst>
                <a:ext uri="{FF2B5EF4-FFF2-40B4-BE49-F238E27FC236}">
                  <a16:creationId xmlns:a16="http://schemas.microsoft.com/office/drawing/2014/main" id="{982A35AB-136F-EA46-9549-E83B34C02D96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8582762" y="3918227"/>
              <a:ext cx="0" cy="913978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8" name="TextBox 147">
              <a:extLst>
                <a:ext uri="{FF2B5EF4-FFF2-40B4-BE49-F238E27FC236}">
                  <a16:creationId xmlns:a16="http://schemas.microsoft.com/office/drawing/2014/main" id="{34E490C9-EB64-F54B-BE81-7F84574CF4DC}"/>
                </a:ext>
              </a:extLst>
            </p:cNvPr>
            <p:cNvSpPr txBox="1"/>
            <p:nvPr/>
          </p:nvSpPr>
          <p:spPr>
            <a:xfrm>
              <a:off x="7292068" y="4468818"/>
              <a:ext cx="931602" cy="338554"/>
            </a:xfrm>
            <a:prstGeom prst="rect">
              <a:avLst/>
            </a:prstGeom>
          </p:spPr>
          <p:txBody>
            <a:bodyPr wrap="none" lIns="0" tIns="0" rIns="0" bIns="0" rtlCol="0" anchor="b">
              <a:spAutoFit/>
            </a:bodyPr>
            <a:lstStyle/>
            <a:p>
              <a:r>
                <a:rPr lang="en-US" sz="1200" dirty="0">
                  <a:latin typeface="Calibri" panose="020F0502020204030204" pitchFamily="34" charset="0"/>
                </a:rPr>
                <a:t>Segment-VLAN</a:t>
              </a:r>
            </a:p>
            <a:p>
              <a:r>
                <a:rPr lang="en-US" sz="1000" i="1" dirty="0">
                  <a:latin typeface="Calibri" panose="020F0502020204030204" pitchFamily="34" charset="0"/>
                </a:rPr>
                <a:t>(VLAN_ID=0)</a:t>
              </a:r>
              <a:endParaRPr lang="en-US" sz="1050" i="1" dirty="0">
                <a:latin typeface="Calibri" panose="020F0502020204030204" pitchFamily="34" charset="0"/>
              </a:endParaRPr>
            </a:p>
          </p:txBody>
        </p:sp>
        <p:grpSp>
          <p:nvGrpSpPr>
            <p:cNvPr id="149" name="Group 148">
              <a:extLst>
                <a:ext uri="{FF2B5EF4-FFF2-40B4-BE49-F238E27FC236}">
                  <a16:creationId xmlns:a16="http://schemas.microsoft.com/office/drawing/2014/main" id="{451F0B19-BB03-8B44-846A-D3293DC91472}"/>
                </a:ext>
              </a:extLst>
            </p:cNvPr>
            <p:cNvGrpSpPr/>
            <p:nvPr/>
          </p:nvGrpSpPr>
          <p:grpSpPr>
            <a:xfrm>
              <a:off x="8095952" y="4823565"/>
              <a:ext cx="657699" cy="626812"/>
              <a:chOff x="6855481" y="3525744"/>
              <a:chExt cx="657699" cy="626812"/>
            </a:xfrm>
          </p:grpSpPr>
          <p:cxnSp>
            <p:nvCxnSpPr>
              <p:cNvPr id="159" name="Straight Connector 158">
                <a:extLst>
                  <a:ext uri="{FF2B5EF4-FFF2-40B4-BE49-F238E27FC236}">
                    <a16:creationId xmlns:a16="http://schemas.microsoft.com/office/drawing/2014/main" id="{75459923-BB86-3840-B29A-365460243751}"/>
                  </a:ext>
                </a:extLst>
              </p:cNvPr>
              <p:cNvCxnSpPr>
                <a:cxnSpLocks/>
                <a:endCxn id="162" idx="24"/>
              </p:cNvCxnSpPr>
              <p:nvPr/>
            </p:nvCxnSpPr>
            <p:spPr bwMode="gray">
              <a:xfrm>
                <a:off x="7181817" y="3525744"/>
                <a:ext cx="0" cy="476843"/>
              </a:xfrm>
              <a:prstGeom prst="line">
                <a:avLst/>
              </a:prstGeom>
              <a:ln w="25400">
                <a:solidFill>
                  <a:schemeClr val="tx1"/>
                </a:solidFill>
                <a:miter lim="800000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60" name="Group 159">
                <a:extLst>
                  <a:ext uri="{FF2B5EF4-FFF2-40B4-BE49-F238E27FC236}">
                    <a16:creationId xmlns:a16="http://schemas.microsoft.com/office/drawing/2014/main" id="{3A0BA1F9-A843-004D-BEE2-C85E3C509F7F}"/>
                  </a:ext>
                </a:extLst>
              </p:cNvPr>
              <p:cNvGrpSpPr/>
              <p:nvPr/>
            </p:nvGrpSpPr>
            <p:grpSpPr>
              <a:xfrm>
                <a:off x="6855481" y="3841362"/>
                <a:ext cx="657699" cy="311194"/>
                <a:chOff x="6855481" y="3693748"/>
                <a:chExt cx="657699" cy="311194"/>
              </a:xfrm>
            </p:grpSpPr>
            <p:sp>
              <p:nvSpPr>
                <p:cNvPr id="161" name="Freeform 86">
                  <a:extLst>
                    <a:ext uri="{FF2B5EF4-FFF2-40B4-BE49-F238E27FC236}">
                      <a16:creationId xmlns:a16="http://schemas.microsoft.com/office/drawing/2014/main" id="{2D8C9FC1-3003-3D45-B79C-1959AAC6ED82}"/>
                    </a:ext>
                  </a:extLst>
                </p:cNvPr>
                <p:cNvSpPr>
                  <a:spLocks noChangeAspect="1" noEditPoints="1"/>
                </p:cNvSpPr>
                <p:nvPr/>
              </p:nvSpPr>
              <p:spPr bwMode="auto">
                <a:xfrm>
                  <a:off x="6855481" y="3833005"/>
                  <a:ext cx="657699" cy="171937"/>
                </a:xfrm>
                <a:custGeom>
                  <a:avLst/>
                  <a:gdLst>
                    <a:gd name="T0" fmla="*/ 304 w 384"/>
                    <a:gd name="T1" fmla="*/ 78 h 100"/>
                    <a:gd name="T2" fmla="*/ 288 w 384"/>
                    <a:gd name="T3" fmla="*/ 78 h 100"/>
                    <a:gd name="T4" fmla="*/ 288 w 384"/>
                    <a:gd name="T5" fmla="*/ 22 h 100"/>
                    <a:gd name="T6" fmla="*/ 304 w 384"/>
                    <a:gd name="T7" fmla="*/ 22 h 100"/>
                    <a:gd name="T8" fmla="*/ 304 w 384"/>
                    <a:gd name="T9" fmla="*/ 78 h 100"/>
                    <a:gd name="T10" fmla="*/ 331 w 384"/>
                    <a:gd name="T11" fmla="*/ 22 h 100"/>
                    <a:gd name="T12" fmla="*/ 315 w 384"/>
                    <a:gd name="T13" fmla="*/ 22 h 100"/>
                    <a:gd name="T14" fmla="*/ 315 w 384"/>
                    <a:gd name="T15" fmla="*/ 78 h 100"/>
                    <a:gd name="T16" fmla="*/ 331 w 384"/>
                    <a:gd name="T17" fmla="*/ 78 h 100"/>
                    <a:gd name="T18" fmla="*/ 331 w 384"/>
                    <a:gd name="T19" fmla="*/ 22 h 100"/>
                    <a:gd name="T20" fmla="*/ 358 w 384"/>
                    <a:gd name="T21" fmla="*/ 22 h 100"/>
                    <a:gd name="T22" fmla="*/ 342 w 384"/>
                    <a:gd name="T23" fmla="*/ 22 h 100"/>
                    <a:gd name="T24" fmla="*/ 342 w 384"/>
                    <a:gd name="T25" fmla="*/ 78 h 100"/>
                    <a:gd name="T26" fmla="*/ 358 w 384"/>
                    <a:gd name="T27" fmla="*/ 78 h 100"/>
                    <a:gd name="T28" fmla="*/ 358 w 384"/>
                    <a:gd name="T29" fmla="*/ 22 h 100"/>
                    <a:gd name="T30" fmla="*/ 42 w 384"/>
                    <a:gd name="T31" fmla="*/ 22 h 100"/>
                    <a:gd name="T32" fmla="*/ 26 w 384"/>
                    <a:gd name="T33" fmla="*/ 22 h 100"/>
                    <a:gd name="T34" fmla="*/ 26 w 384"/>
                    <a:gd name="T35" fmla="*/ 78 h 100"/>
                    <a:gd name="T36" fmla="*/ 42 w 384"/>
                    <a:gd name="T37" fmla="*/ 78 h 100"/>
                    <a:gd name="T38" fmla="*/ 42 w 384"/>
                    <a:gd name="T39" fmla="*/ 22 h 100"/>
                    <a:gd name="T40" fmla="*/ 69 w 384"/>
                    <a:gd name="T41" fmla="*/ 22 h 100"/>
                    <a:gd name="T42" fmla="*/ 53 w 384"/>
                    <a:gd name="T43" fmla="*/ 22 h 100"/>
                    <a:gd name="T44" fmla="*/ 53 w 384"/>
                    <a:gd name="T45" fmla="*/ 78 h 100"/>
                    <a:gd name="T46" fmla="*/ 69 w 384"/>
                    <a:gd name="T47" fmla="*/ 78 h 100"/>
                    <a:gd name="T48" fmla="*/ 69 w 384"/>
                    <a:gd name="T49" fmla="*/ 22 h 100"/>
                    <a:gd name="T50" fmla="*/ 97 w 384"/>
                    <a:gd name="T51" fmla="*/ 22 h 100"/>
                    <a:gd name="T52" fmla="*/ 81 w 384"/>
                    <a:gd name="T53" fmla="*/ 22 h 100"/>
                    <a:gd name="T54" fmla="*/ 81 w 384"/>
                    <a:gd name="T55" fmla="*/ 78 h 100"/>
                    <a:gd name="T56" fmla="*/ 97 w 384"/>
                    <a:gd name="T57" fmla="*/ 78 h 100"/>
                    <a:gd name="T58" fmla="*/ 97 w 384"/>
                    <a:gd name="T59" fmla="*/ 22 h 100"/>
                    <a:gd name="T60" fmla="*/ 163 w 384"/>
                    <a:gd name="T61" fmla="*/ 50 h 100"/>
                    <a:gd name="T62" fmla="*/ 192 w 384"/>
                    <a:gd name="T63" fmla="*/ 21 h 100"/>
                    <a:gd name="T64" fmla="*/ 221 w 384"/>
                    <a:gd name="T65" fmla="*/ 50 h 100"/>
                    <a:gd name="T66" fmla="*/ 192 w 384"/>
                    <a:gd name="T67" fmla="*/ 79 h 100"/>
                    <a:gd name="T68" fmla="*/ 163 w 384"/>
                    <a:gd name="T69" fmla="*/ 50 h 100"/>
                    <a:gd name="T70" fmla="*/ 179 w 384"/>
                    <a:gd name="T71" fmla="*/ 50 h 100"/>
                    <a:gd name="T72" fmla="*/ 192 w 384"/>
                    <a:gd name="T73" fmla="*/ 63 h 100"/>
                    <a:gd name="T74" fmla="*/ 205 w 384"/>
                    <a:gd name="T75" fmla="*/ 50 h 100"/>
                    <a:gd name="T76" fmla="*/ 192 w 384"/>
                    <a:gd name="T77" fmla="*/ 37 h 100"/>
                    <a:gd name="T78" fmla="*/ 179 w 384"/>
                    <a:gd name="T79" fmla="*/ 50 h 100"/>
                    <a:gd name="T80" fmla="*/ 384 w 384"/>
                    <a:gd name="T81" fmla="*/ 0 h 100"/>
                    <a:gd name="T82" fmla="*/ 384 w 384"/>
                    <a:gd name="T83" fmla="*/ 100 h 100"/>
                    <a:gd name="T84" fmla="*/ 0 w 384"/>
                    <a:gd name="T85" fmla="*/ 100 h 100"/>
                    <a:gd name="T86" fmla="*/ 0 w 384"/>
                    <a:gd name="T87" fmla="*/ 0 h 100"/>
                    <a:gd name="T88" fmla="*/ 384 w 384"/>
                    <a:gd name="T89" fmla="*/ 0 h 100"/>
                    <a:gd name="T90" fmla="*/ 368 w 384"/>
                    <a:gd name="T91" fmla="*/ 16 h 100"/>
                    <a:gd name="T92" fmla="*/ 16 w 384"/>
                    <a:gd name="T93" fmla="*/ 16 h 100"/>
                    <a:gd name="T94" fmla="*/ 16 w 384"/>
                    <a:gd name="T95" fmla="*/ 84 h 100"/>
                    <a:gd name="T96" fmla="*/ 368 w 384"/>
                    <a:gd name="T97" fmla="*/ 84 h 100"/>
                    <a:gd name="T98" fmla="*/ 368 w 384"/>
                    <a:gd name="T99" fmla="*/ 16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384" h="100">
                      <a:moveTo>
                        <a:pt x="304" y="78"/>
                      </a:moveTo>
                      <a:cubicBezTo>
                        <a:pt x="288" y="78"/>
                        <a:pt x="288" y="78"/>
                        <a:pt x="288" y="78"/>
                      </a:cubicBezTo>
                      <a:cubicBezTo>
                        <a:pt x="288" y="22"/>
                        <a:pt x="288" y="22"/>
                        <a:pt x="288" y="22"/>
                      </a:cubicBezTo>
                      <a:cubicBezTo>
                        <a:pt x="304" y="22"/>
                        <a:pt x="304" y="22"/>
                        <a:pt x="304" y="22"/>
                      </a:cubicBezTo>
                      <a:lnTo>
                        <a:pt x="304" y="78"/>
                      </a:lnTo>
                      <a:close/>
                      <a:moveTo>
                        <a:pt x="331" y="22"/>
                      </a:moveTo>
                      <a:cubicBezTo>
                        <a:pt x="315" y="22"/>
                        <a:pt x="315" y="22"/>
                        <a:pt x="315" y="22"/>
                      </a:cubicBezTo>
                      <a:cubicBezTo>
                        <a:pt x="315" y="78"/>
                        <a:pt x="315" y="78"/>
                        <a:pt x="315" y="78"/>
                      </a:cubicBezTo>
                      <a:cubicBezTo>
                        <a:pt x="331" y="78"/>
                        <a:pt x="331" y="78"/>
                        <a:pt x="331" y="78"/>
                      </a:cubicBezTo>
                      <a:lnTo>
                        <a:pt x="331" y="22"/>
                      </a:lnTo>
                      <a:close/>
                      <a:moveTo>
                        <a:pt x="358" y="22"/>
                      </a:moveTo>
                      <a:cubicBezTo>
                        <a:pt x="342" y="22"/>
                        <a:pt x="342" y="22"/>
                        <a:pt x="342" y="22"/>
                      </a:cubicBezTo>
                      <a:cubicBezTo>
                        <a:pt x="342" y="78"/>
                        <a:pt x="342" y="78"/>
                        <a:pt x="342" y="78"/>
                      </a:cubicBezTo>
                      <a:cubicBezTo>
                        <a:pt x="358" y="78"/>
                        <a:pt x="358" y="78"/>
                        <a:pt x="358" y="78"/>
                      </a:cubicBezTo>
                      <a:lnTo>
                        <a:pt x="358" y="22"/>
                      </a:lnTo>
                      <a:close/>
                      <a:moveTo>
                        <a:pt x="42" y="22"/>
                      </a:moveTo>
                      <a:cubicBezTo>
                        <a:pt x="26" y="22"/>
                        <a:pt x="26" y="22"/>
                        <a:pt x="26" y="22"/>
                      </a:cubicBezTo>
                      <a:cubicBezTo>
                        <a:pt x="26" y="78"/>
                        <a:pt x="26" y="78"/>
                        <a:pt x="26" y="78"/>
                      </a:cubicBezTo>
                      <a:cubicBezTo>
                        <a:pt x="42" y="78"/>
                        <a:pt x="42" y="78"/>
                        <a:pt x="42" y="78"/>
                      </a:cubicBezTo>
                      <a:lnTo>
                        <a:pt x="42" y="22"/>
                      </a:lnTo>
                      <a:close/>
                      <a:moveTo>
                        <a:pt x="69" y="22"/>
                      </a:moveTo>
                      <a:cubicBezTo>
                        <a:pt x="53" y="22"/>
                        <a:pt x="53" y="22"/>
                        <a:pt x="53" y="22"/>
                      </a:cubicBezTo>
                      <a:cubicBezTo>
                        <a:pt x="53" y="78"/>
                        <a:pt x="53" y="78"/>
                        <a:pt x="53" y="78"/>
                      </a:cubicBezTo>
                      <a:cubicBezTo>
                        <a:pt x="69" y="78"/>
                        <a:pt x="69" y="78"/>
                        <a:pt x="69" y="78"/>
                      </a:cubicBezTo>
                      <a:lnTo>
                        <a:pt x="69" y="22"/>
                      </a:lnTo>
                      <a:close/>
                      <a:moveTo>
                        <a:pt x="97" y="22"/>
                      </a:moveTo>
                      <a:cubicBezTo>
                        <a:pt x="81" y="22"/>
                        <a:pt x="81" y="22"/>
                        <a:pt x="81" y="22"/>
                      </a:cubicBezTo>
                      <a:cubicBezTo>
                        <a:pt x="81" y="78"/>
                        <a:pt x="81" y="78"/>
                        <a:pt x="81" y="78"/>
                      </a:cubicBezTo>
                      <a:cubicBezTo>
                        <a:pt x="97" y="78"/>
                        <a:pt x="97" y="78"/>
                        <a:pt x="97" y="78"/>
                      </a:cubicBezTo>
                      <a:lnTo>
                        <a:pt x="97" y="22"/>
                      </a:lnTo>
                      <a:close/>
                      <a:moveTo>
                        <a:pt x="163" y="50"/>
                      </a:moveTo>
                      <a:cubicBezTo>
                        <a:pt x="163" y="34"/>
                        <a:pt x="176" y="21"/>
                        <a:pt x="192" y="21"/>
                      </a:cubicBezTo>
                      <a:cubicBezTo>
                        <a:pt x="208" y="21"/>
                        <a:pt x="221" y="34"/>
                        <a:pt x="221" y="50"/>
                      </a:cubicBezTo>
                      <a:cubicBezTo>
                        <a:pt x="221" y="66"/>
                        <a:pt x="208" y="79"/>
                        <a:pt x="192" y="79"/>
                      </a:cubicBezTo>
                      <a:cubicBezTo>
                        <a:pt x="176" y="79"/>
                        <a:pt x="163" y="66"/>
                        <a:pt x="163" y="50"/>
                      </a:cubicBezTo>
                      <a:close/>
                      <a:moveTo>
                        <a:pt x="179" y="50"/>
                      </a:moveTo>
                      <a:cubicBezTo>
                        <a:pt x="179" y="57"/>
                        <a:pt x="185" y="63"/>
                        <a:pt x="192" y="63"/>
                      </a:cubicBezTo>
                      <a:cubicBezTo>
                        <a:pt x="199" y="63"/>
                        <a:pt x="205" y="57"/>
                        <a:pt x="205" y="50"/>
                      </a:cubicBezTo>
                      <a:cubicBezTo>
                        <a:pt x="205" y="43"/>
                        <a:pt x="199" y="37"/>
                        <a:pt x="192" y="37"/>
                      </a:cubicBezTo>
                      <a:cubicBezTo>
                        <a:pt x="185" y="37"/>
                        <a:pt x="179" y="43"/>
                        <a:pt x="179" y="50"/>
                      </a:cubicBezTo>
                      <a:close/>
                      <a:moveTo>
                        <a:pt x="384" y="0"/>
                      </a:moveTo>
                      <a:cubicBezTo>
                        <a:pt x="384" y="100"/>
                        <a:pt x="384" y="100"/>
                        <a:pt x="384" y="100"/>
                      </a:cubicBezTo>
                      <a:cubicBezTo>
                        <a:pt x="0" y="100"/>
                        <a:pt x="0" y="100"/>
                        <a:pt x="0" y="10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384" y="0"/>
                      </a:lnTo>
                      <a:close/>
                      <a:moveTo>
                        <a:pt x="368" y="16"/>
                      </a:moveTo>
                      <a:cubicBezTo>
                        <a:pt x="16" y="16"/>
                        <a:pt x="16" y="16"/>
                        <a:pt x="16" y="16"/>
                      </a:cubicBezTo>
                      <a:cubicBezTo>
                        <a:pt x="16" y="84"/>
                        <a:pt x="16" y="84"/>
                        <a:pt x="16" y="84"/>
                      </a:cubicBezTo>
                      <a:cubicBezTo>
                        <a:pt x="368" y="84"/>
                        <a:pt x="368" y="84"/>
                        <a:pt x="368" y="84"/>
                      </a:cubicBezTo>
                      <a:lnTo>
                        <a:pt x="368" y="1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62" name="Freeform 21">
                  <a:extLst>
                    <a:ext uri="{FF2B5EF4-FFF2-40B4-BE49-F238E27FC236}">
                      <a16:creationId xmlns:a16="http://schemas.microsoft.com/office/drawing/2014/main" id="{5AA53C96-36C3-FC43-A6EE-6487A2E5EE35}"/>
                    </a:ext>
                  </a:extLst>
                </p:cNvPr>
                <p:cNvSpPr>
                  <a:spLocks noChangeAspect="1" noEditPoints="1"/>
                </p:cNvSpPr>
                <p:nvPr/>
              </p:nvSpPr>
              <p:spPr bwMode="auto">
                <a:xfrm>
                  <a:off x="7060501" y="3693748"/>
                  <a:ext cx="286011" cy="217911"/>
                </a:xfrm>
                <a:custGeom>
                  <a:avLst/>
                  <a:gdLst>
                    <a:gd name="T0" fmla="*/ 364 w 389"/>
                    <a:gd name="T1" fmla="*/ 176 h 296"/>
                    <a:gd name="T2" fmla="*/ 355 w 389"/>
                    <a:gd name="T3" fmla="*/ 217 h 296"/>
                    <a:gd name="T4" fmla="*/ 289 w 389"/>
                    <a:gd name="T5" fmla="*/ 130 h 296"/>
                    <a:gd name="T6" fmla="*/ 298 w 389"/>
                    <a:gd name="T7" fmla="*/ 193 h 296"/>
                    <a:gd name="T8" fmla="*/ 264 w 389"/>
                    <a:gd name="T9" fmla="*/ 143 h 296"/>
                    <a:gd name="T10" fmla="*/ 257 w 389"/>
                    <a:gd name="T11" fmla="*/ 195 h 296"/>
                    <a:gd name="T12" fmla="*/ 318 w 389"/>
                    <a:gd name="T13" fmla="*/ 296 h 296"/>
                    <a:gd name="T14" fmla="*/ 319 w 389"/>
                    <a:gd name="T15" fmla="*/ 296 h 296"/>
                    <a:gd name="T16" fmla="*/ 376 w 389"/>
                    <a:gd name="T17" fmla="*/ 196 h 296"/>
                    <a:gd name="T18" fmla="*/ 319 w 389"/>
                    <a:gd name="T19" fmla="*/ 280 h 296"/>
                    <a:gd name="T20" fmla="*/ 270 w 389"/>
                    <a:gd name="T21" fmla="*/ 262 h 296"/>
                    <a:gd name="T22" fmla="*/ 276 w 389"/>
                    <a:gd name="T23" fmla="*/ 183 h 296"/>
                    <a:gd name="T24" fmla="*/ 288 w 389"/>
                    <a:gd name="T25" fmla="*/ 237 h 296"/>
                    <a:gd name="T26" fmla="*/ 318 w 389"/>
                    <a:gd name="T27" fmla="*/ 154 h 296"/>
                    <a:gd name="T28" fmla="*/ 337 w 389"/>
                    <a:gd name="T29" fmla="*/ 231 h 296"/>
                    <a:gd name="T30" fmla="*/ 345 w 389"/>
                    <a:gd name="T31" fmla="*/ 239 h 296"/>
                    <a:gd name="T32" fmla="*/ 361 w 389"/>
                    <a:gd name="T33" fmla="*/ 260 h 296"/>
                    <a:gd name="T34" fmla="*/ 255 w 389"/>
                    <a:gd name="T35" fmla="*/ 182 h 296"/>
                    <a:gd name="T36" fmla="*/ 236 w 389"/>
                    <a:gd name="T37" fmla="*/ 166 h 296"/>
                    <a:gd name="T38" fmla="*/ 329 w 389"/>
                    <a:gd name="T39" fmla="*/ 126 h 296"/>
                    <a:gd name="T40" fmla="*/ 345 w 389"/>
                    <a:gd name="T41" fmla="*/ 139 h 296"/>
                    <a:gd name="T42" fmla="*/ 0 w 389"/>
                    <a:gd name="T43" fmla="*/ 0 h 296"/>
                    <a:gd name="T44" fmla="*/ 243 w 389"/>
                    <a:gd name="T45" fmla="*/ 235 h 296"/>
                    <a:gd name="T46" fmla="*/ 181 w 389"/>
                    <a:gd name="T47" fmla="*/ 219 h 296"/>
                    <a:gd name="T48" fmla="*/ 165 w 389"/>
                    <a:gd name="T49" fmla="*/ 219 h 296"/>
                    <a:gd name="T50" fmla="*/ 71 w 389"/>
                    <a:gd name="T51" fmla="*/ 182 h 296"/>
                    <a:gd name="T52" fmla="*/ 165 w 389"/>
                    <a:gd name="T53" fmla="*/ 219 h 296"/>
                    <a:gd name="T54" fmla="*/ 110 w 389"/>
                    <a:gd name="T55" fmla="*/ 126 h 296"/>
                    <a:gd name="T56" fmla="*/ 16 w 389"/>
                    <a:gd name="T57" fmla="*/ 166 h 296"/>
                    <a:gd name="T58" fmla="*/ 126 w 389"/>
                    <a:gd name="T59" fmla="*/ 54 h 296"/>
                    <a:gd name="T60" fmla="*/ 220 w 389"/>
                    <a:gd name="T61" fmla="*/ 16 h 296"/>
                    <a:gd name="T62" fmla="*/ 126 w 389"/>
                    <a:gd name="T63" fmla="*/ 54 h 296"/>
                    <a:gd name="T64" fmla="*/ 165 w 389"/>
                    <a:gd name="T65" fmla="*/ 110 h 296"/>
                    <a:gd name="T66" fmla="*/ 71 w 389"/>
                    <a:gd name="T67" fmla="*/ 70 h 296"/>
                    <a:gd name="T68" fmla="*/ 55 w 389"/>
                    <a:gd name="T69" fmla="*/ 110 h 296"/>
                    <a:gd name="T70" fmla="*/ 16 w 389"/>
                    <a:gd name="T71" fmla="*/ 70 h 296"/>
                    <a:gd name="T72" fmla="*/ 55 w 389"/>
                    <a:gd name="T73" fmla="*/ 110 h 296"/>
                    <a:gd name="T74" fmla="*/ 126 w 389"/>
                    <a:gd name="T75" fmla="*/ 166 h 296"/>
                    <a:gd name="T76" fmla="*/ 220 w 389"/>
                    <a:gd name="T77" fmla="*/ 126 h 296"/>
                    <a:gd name="T78" fmla="*/ 228 w 389"/>
                    <a:gd name="T79" fmla="*/ 110 h 296"/>
                    <a:gd name="T80" fmla="*/ 181 w 389"/>
                    <a:gd name="T81" fmla="*/ 70 h 296"/>
                    <a:gd name="T82" fmla="*/ 274 w 389"/>
                    <a:gd name="T83" fmla="*/ 110 h 296"/>
                    <a:gd name="T84" fmla="*/ 228 w 389"/>
                    <a:gd name="T85" fmla="*/ 110 h 296"/>
                    <a:gd name="T86" fmla="*/ 290 w 389"/>
                    <a:gd name="T87" fmla="*/ 70 h 296"/>
                    <a:gd name="T88" fmla="*/ 329 w 389"/>
                    <a:gd name="T89" fmla="*/ 110 h 296"/>
                    <a:gd name="T90" fmla="*/ 329 w 389"/>
                    <a:gd name="T91" fmla="*/ 54 h 296"/>
                    <a:gd name="T92" fmla="*/ 236 w 389"/>
                    <a:gd name="T93" fmla="*/ 16 h 296"/>
                    <a:gd name="T94" fmla="*/ 329 w 389"/>
                    <a:gd name="T95" fmla="*/ 54 h 296"/>
                    <a:gd name="T96" fmla="*/ 110 w 389"/>
                    <a:gd name="T97" fmla="*/ 54 h 296"/>
                    <a:gd name="T98" fmla="*/ 16 w 389"/>
                    <a:gd name="T99" fmla="*/ 16 h 296"/>
                    <a:gd name="T100" fmla="*/ 16 w 389"/>
                    <a:gd name="T101" fmla="*/ 182 h 296"/>
                    <a:gd name="T102" fmla="*/ 55 w 389"/>
                    <a:gd name="T103" fmla="*/ 219 h 296"/>
                    <a:gd name="T104" fmla="*/ 16 w 389"/>
                    <a:gd name="T105" fmla="*/ 182 h 2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389" h="296">
                      <a:moveTo>
                        <a:pt x="376" y="196"/>
                      </a:moveTo>
                      <a:cubicBezTo>
                        <a:pt x="364" y="176"/>
                        <a:pt x="364" y="176"/>
                        <a:pt x="364" y="176"/>
                      </a:cubicBezTo>
                      <a:cubicBezTo>
                        <a:pt x="361" y="199"/>
                        <a:pt x="361" y="199"/>
                        <a:pt x="361" y="199"/>
                      </a:cubicBezTo>
                      <a:cubicBezTo>
                        <a:pt x="360" y="208"/>
                        <a:pt x="357" y="214"/>
                        <a:pt x="355" y="217"/>
                      </a:cubicBezTo>
                      <a:cubicBezTo>
                        <a:pt x="359" y="190"/>
                        <a:pt x="364" y="147"/>
                        <a:pt x="306" y="134"/>
                      </a:cubicBezTo>
                      <a:cubicBezTo>
                        <a:pt x="289" y="130"/>
                        <a:pt x="289" y="130"/>
                        <a:pt x="289" y="130"/>
                      </a:cubicBezTo>
                      <a:cubicBezTo>
                        <a:pt x="298" y="146"/>
                        <a:pt x="298" y="146"/>
                        <a:pt x="298" y="146"/>
                      </a:cubicBezTo>
                      <a:cubicBezTo>
                        <a:pt x="306" y="160"/>
                        <a:pt x="304" y="178"/>
                        <a:pt x="298" y="193"/>
                      </a:cubicBezTo>
                      <a:cubicBezTo>
                        <a:pt x="291" y="172"/>
                        <a:pt x="278" y="157"/>
                        <a:pt x="277" y="157"/>
                      </a:cubicBezTo>
                      <a:cubicBezTo>
                        <a:pt x="264" y="143"/>
                        <a:pt x="264" y="143"/>
                        <a:pt x="264" y="143"/>
                      </a:cubicBezTo>
                      <a:cubicBezTo>
                        <a:pt x="264" y="162"/>
                        <a:pt x="264" y="162"/>
                        <a:pt x="264" y="162"/>
                      </a:cubicBezTo>
                      <a:cubicBezTo>
                        <a:pt x="263" y="171"/>
                        <a:pt x="260" y="183"/>
                        <a:pt x="257" y="195"/>
                      </a:cubicBezTo>
                      <a:cubicBezTo>
                        <a:pt x="250" y="221"/>
                        <a:pt x="242" y="251"/>
                        <a:pt x="257" y="272"/>
                      </a:cubicBezTo>
                      <a:cubicBezTo>
                        <a:pt x="267" y="287"/>
                        <a:pt x="287" y="295"/>
                        <a:pt x="318" y="296"/>
                      </a:cubicBezTo>
                      <a:cubicBezTo>
                        <a:pt x="318" y="296"/>
                        <a:pt x="318" y="296"/>
                        <a:pt x="318" y="296"/>
                      </a:cubicBezTo>
                      <a:cubicBezTo>
                        <a:pt x="318" y="296"/>
                        <a:pt x="318" y="296"/>
                        <a:pt x="319" y="296"/>
                      </a:cubicBezTo>
                      <a:cubicBezTo>
                        <a:pt x="352" y="296"/>
                        <a:pt x="368" y="281"/>
                        <a:pt x="375" y="268"/>
                      </a:cubicBezTo>
                      <a:cubicBezTo>
                        <a:pt x="389" y="244"/>
                        <a:pt x="384" y="211"/>
                        <a:pt x="376" y="196"/>
                      </a:cubicBezTo>
                      <a:close/>
                      <a:moveTo>
                        <a:pt x="361" y="260"/>
                      </a:moveTo>
                      <a:cubicBezTo>
                        <a:pt x="354" y="273"/>
                        <a:pt x="339" y="280"/>
                        <a:pt x="319" y="280"/>
                      </a:cubicBezTo>
                      <a:cubicBezTo>
                        <a:pt x="318" y="280"/>
                        <a:pt x="318" y="280"/>
                        <a:pt x="318" y="280"/>
                      </a:cubicBezTo>
                      <a:cubicBezTo>
                        <a:pt x="294" y="279"/>
                        <a:pt x="277" y="273"/>
                        <a:pt x="270" y="262"/>
                      </a:cubicBezTo>
                      <a:cubicBezTo>
                        <a:pt x="259" y="248"/>
                        <a:pt x="266" y="223"/>
                        <a:pt x="272" y="200"/>
                      </a:cubicBezTo>
                      <a:cubicBezTo>
                        <a:pt x="274" y="194"/>
                        <a:pt x="275" y="188"/>
                        <a:pt x="276" y="183"/>
                      </a:cubicBezTo>
                      <a:cubicBezTo>
                        <a:pt x="281" y="192"/>
                        <a:pt x="286" y="203"/>
                        <a:pt x="287" y="216"/>
                      </a:cubicBezTo>
                      <a:cubicBezTo>
                        <a:pt x="288" y="237"/>
                        <a:pt x="288" y="237"/>
                        <a:pt x="288" y="237"/>
                      </a:cubicBezTo>
                      <a:cubicBezTo>
                        <a:pt x="301" y="220"/>
                        <a:pt x="301" y="220"/>
                        <a:pt x="301" y="220"/>
                      </a:cubicBezTo>
                      <a:cubicBezTo>
                        <a:pt x="314" y="203"/>
                        <a:pt x="323" y="178"/>
                        <a:pt x="318" y="154"/>
                      </a:cubicBezTo>
                      <a:cubicBezTo>
                        <a:pt x="347" y="168"/>
                        <a:pt x="343" y="194"/>
                        <a:pt x="339" y="217"/>
                      </a:cubicBezTo>
                      <a:cubicBezTo>
                        <a:pt x="338" y="222"/>
                        <a:pt x="337" y="227"/>
                        <a:pt x="337" y="231"/>
                      </a:cubicBezTo>
                      <a:cubicBezTo>
                        <a:pt x="336" y="240"/>
                        <a:pt x="336" y="240"/>
                        <a:pt x="336" y="240"/>
                      </a:cubicBezTo>
                      <a:cubicBezTo>
                        <a:pt x="345" y="239"/>
                        <a:pt x="345" y="239"/>
                        <a:pt x="345" y="239"/>
                      </a:cubicBezTo>
                      <a:cubicBezTo>
                        <a:pt x="356" y="238"/>
                        <a:pt x="363" y="233"/>
                        <a:pt x="368" y="227"/>
                      </a:cubicBezTo>
                      <a:cubicBezTo>
                        <a:pt x="369" y="238"/>
                        <a:pt x="367" y="250"/>
                        <a:pt x="361" y="260"/>
                      </a:cubicBezTo>
                      <a:close/>
                      <a:moveTo>
                        <a:pt x="181" y="182"/>
                      </a:moveTo>
                      <a:cubicBezTo>
                        <a:pt x="255" y="182"/>
                        <a:pt x="255" y="182"/>
                        <a:pt x="255" y="182"/>
                      </a:cubicBezTo>
                      <a:cubicBezTo>
                        <a:pt x="255" y="166"/>
                        <a:pt x="255" y="166"/>
                        <a:pt x="255" y="166"/>
                      </a:cubicBezTo>
                      <a:cubicBezTo>
                        <a:pt x="236" y="166"/>
                        <a:pt x="236" y="166"/>
                        <a:pt x="236" y="166"/>
                      </a:cubicBezTo>
                      <a:cubicBezTo>
                        <a:pt x="236" y="126"/>
                        <a:pt x="236" y="126"/>
                        <a:pt x="236" y="126"/>
                      </a:cubicBezTo>
                      <a:cubicBezTo>
                        <a:pt x="329" y="126"/>
                        <a:pt x="329" y="126"/>
                        <a:pt x="329" y="126"/>
                      </a:cubicBezTo>
                      <a:cubicBezTo>
                        <a:pt x="329" y="139"/>
                        <a:pt x="329" y="139"/>
                        <a:pt x="329" y="139"/>
                      </a:cubicBezTo>
                      <a:cubicBezTo>
                        <a:pt x="345" y="139"/>
                        <a:pt x="345" y="139"/>
                        <a:pt x="345" y="139"/>
                      </a:cubicBezTo>
                      <a:cubicBezTo>
                        <a:pt x="345" y="0"/>
                        <a:pt x="345" y="0"/>
                        <a:pt x="345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35"/>
                        <a:pt x="0" y="235"/>
                        <a:pt x="0" y="235"/>
                      </a:cubicBezTo>
                      <a:cubicBezTo>
                        <a:pt x="243" y="235"/>
                        <a:pt x="243" y="235"/>
                        <a:pt x="243" y="235"/>
                      </a:cubicBezTo>
                      <a:cubicBezTo>
                        <a:pt x="243" y="219"/>
                        <a:pt x="243" y="219"/>
                        <a:pt x="243" y="219"/>
                      </a:cubicBezTo>
                      <a:cubicBezTo>
                        <a:pt x="181" y="219"/>
                        <a:pt x="181" y="219"/>
                        <a:pt x="181" y="219"/>
                      </a:cubicBezTo>
                      <a:lnTo>
                        <a:pt x="181" y="182"/>
                      </a:lnTo>
                      <a:close/>
                      <a:moveTo>
                        <a:pt x="165" y="219"/>
                      </a:moveTo>
                      <a:cubicBezTo>
                        <a:pt x="71" y="219"/>
                        <a:pt x="71" y="219"/>
                        <a:pt x="71" y="219"/>
                      </a:cubicBezTo>
                      <a:cubicBezTo>
                        <a:pt x="71" y="182"/>
                        <a:pt x="71" y="182"/>
                        <a:pt x="71" y="182"/>
                      </a:cubicBezTo>
                      <a:cubicBezTo>
                        <a:pt x="165" y="182"/>
                        <a:pt x="165" y="182"/>
                        <a:pt x="165" y="182"/>
                      </a:cubicBezTo>
                      <a:lnTo>
                        <a:pt x="165" y="219"/>
                      </a:lnTo>
                      <a:close/>
                      <a:moveTo>
                        <a:pt x="16" y="126"/>
                      </a:moveTo>
                      <a:cubicBezTo>
                        <a:pt x="110" y="126"/>
                        <a:pt x="110" y="126"/>
                        <a:pt x="110" y="126"/>
                      </a:cubicBezTo>
                      <a:cubicBezTo>
                        <a:pt x="110" y="166"/>
                        <a:pt x="110" y="166"/>
                        <a:pt x="110" y="166"/>
                      </a:cubicBezTo>
                      <a:cubicBezTo>
                        <a:pt x="16" y="166"/>
                        <a:pt x="16" y="166"/>
                        <a:pt x="16" y="166"/>
                      </a:cubicBezTo>
                      <a:lnTo>
                        <a:pt x="16" y="126"/>
                      </a:lnTo>
                      <a:close/>
                      <a:moveTo>
                        <a:pt x="126" y="54"/>
                      </a:moveTo>
                      <a:cubicBezTo>
                        <a:pt x="126" y="16"/>
                        <a:pt x="126" y="16"/>
                        <a:pt x="126" y="16"/>
                      </a:cubicBezTo>
                      <a:cubicBezTo>
                        <a:pt x="220" y="16"/>
                        <a:pt x="220" y="16"/>
                        <a:pt x="220" y="16"/>
                      </a:cubicBezTo>
                      <a:cubicBezTo>
                        <a:pt x="220" y="54"/>
                        <a:pt x="220" y="54"/>
                        <a:pt x="220" y="54"/>
                      </a:cubicBezTo>
                      <a:lnTo>
                        <a:pt x="126" y="54"/>
                      </a:lnTo>
                      <a:close/>
                      <a:moveTo>
                        <a:pt x="165" y="70"/>
                      </a:moveTo>
                      <a:cubicBezTo>
                        <a:pt x="165" y="110"/>
                        <a:pt x="165" y="110"/>
                        <a:pt x="165" y="110"/>
                      </a:cubicBezTo>
                      <a:cubicBezTo>
                        <a:pt x="71" y="110"/>
                        <a:pt x="71" y="110"/>
                        <a:pt x="71" y="110"/>
                      </a:cubicBezTo>
                      <a:cubicBezTo>
                        <a:pt x="71" y="70"/>
                        <a:pt x="71" y="70"/>
                        <a:pt x="71" y="70"/>
                      </a:cubicBezTo>
                      <a:lnTo>
                        <a:pt x="165" y="70"/>
                      </a:lnTo>
                      <a:close/>
                      <a:moveTo>
                        <a:pt x="55" y="110"/>
                      </a:moveTo>
                      <a:cubicBezTo>
                        <a:pt x="16" y="110"/>
                        <a:pt x="16" y="110"/>
                        <a:pt x="16" y="110"/>
                      </a:cubicBezTo>
                      <a:cubicBezTo>
                        <a:pt x="16" y="70"/>
                        <a:pt x="16" y="70"/>
                        <a:pt x="16" y="70"/>
                      </a:cubicBezTo>
                      <a:cubicBezTo>
                        <a:pt x="55" y="70"/>
                        <a:pt x="55" y="70"/>
                        <a:pt x="55" y="70"/>
                      </a:cubicBezTo>
                      <a:lnTo>
                        <a:pt x="55" y="110"/>
                      </a:lnTo>
                      <a:close/>
                      <a:moveTo>
                        <a:pt x="220" y="166"/>
                      </a:moveTo>
                      <a:cubicBezTo>
                        <a:pt x="126" y="166"/>
                        <a:pt x="126" y="166"/>
                        <a:pt x="126" y="166"/>
                      </a:cubicBezTo>
                      <a:cubicBezTo>
                        <a:pt x="126" y="126"/>
                        <a:pt x="126" y="126"/>
                        <a:pt x="126" y="126"/>
                      </a:cubicBezTo>
                      <a:cubicBezTo>
                        <a:pt x="220" y="126"/>
                        <a:pt x="220" y="126"/>
                        <a:pt x="220" y="126"/>
                      </a:cubicBezTo>
                      <a:lnTo>
                        <a:pt x="220" y="166"/>
                      </a:lnTo>
                      <a:close/>
                      <a:moveTo>
                        <a:pt x="228" y="110"/>
                      </a:moveTo>
                      <a:cubicBezTo>
                        <a:pt x="181" y="110"/>
                        <a:pt x="181" y="110"/>
                        <a:pt x="181" y="110"/>
                      </a:cubicBezTo>
                      <a:cubicBezTo>
                        <a:pt x="181" y="70"/>
                        <a:pt x="181" y="70"/>
                        <a:pt x="181" y="70"/>
                      </a:cubicBezTo>
                      <a:cubicBezTo>
                        <a:pt x="274" y="70"/>
                        <a:pt x="274" y="70"/>
                        <a:pt x="274" y="70"/>
                      </a:cubicBezTo>
                      <a:cubicBezTo>
                        <a:pt x="274" y="110"/>
                        <a:pt x="274" y="110"/>
                        <a:pt x="274" y="110"/>
                      </a:cubicBezTo>
                      <a:cubicBezTo>
                        <a:pt x="236" y="110"/>
                        <a:pt x="236" y="110"/>
                        <a:pt x="236" y="110"/>
                      </a:cubicBezTo>
                      <a:lnTo>
                        <a:pt x="228" y="110"/>
                      </a:lnTo>
                      <a:close/>
                      <a:moveTo>
                        <a:pt x="290" y="110"/>
                      </a:moveTo>
                      <a:cubicBezTo>
                        <a:pt x="290" y="70"/>
                        <a:pt x="290" y="70"/>
                        <a:pt x="290" y="70"/>
                      </a:cubicBezTo>
                      <a:cubicBezTo>
                        <a:pt x="329" y="70"/>
                        <a:pt x="329" y="70"/>
                        <a:pt x="329" y="70"/>
                      </a:cubicBezTo>
                      <a:cubicBezTo>
                        <a:pt x="329" y="110"/>
                        <a:pt x="329" y="110"/>
                        <a:pt x="329" y="110"/>
                      </a:cubicBezTo>
                      <a:lnTo>
                        <a:pt x="290" y="110"/>
                      </a:lnTo>
                      <a:close/>
                      <a:moveTo>
                        <a:pt x="329" y="54"/>
                      </a:moveTo>
                      <a:cubicBezTo>
                        <a:pt x="236" y="54"/>
                        <a:pt x="236" y="54"/>
                        <a:pt x="236" y="54"/>
                      </a:cubicBezTo>
                      <a:cubicBezTo>
                        <a:pt x="236" y="16"/>
                        <a:pt x="236" y="16"/>
                        <a:pt x="236" y="16"/>
                      </a:cubicBezTo>
                      <a:cubicBezTo>
                        <a:pt x="329" y="16"/>
                        <a:pt x="329" y="16"/>
                        <a:pt x="329" y="16"/>
                      </a:cubicBezTo>
                      <a:lnTo>
                        <a:pt x="329" y="54"/>
                      </a:lnTo>
                      <a:close/>
                      <a:moveTo>
                        <a:pt x="110" y="16"/>
                      </a:moveTo>
                      <a:cubicBezTo>
                        <a:pt x="110" y="54"/>
                        <a:pt x="110" y="54"/>
                        <a:pt x="110" y="54"/>
                      </a:cubicBezTo>
                      <a:cubicBezTo>
                        <a:pt x="16" y="54"/>
                        <a:pt x="16" y="54"/>
                        <a:pt x="16" y="54"/>
                      </a:cubicBezTo>
                      <a:cubicBezTo>
                        <a:pt x="16" y="16"/>
                        <a:pt x="16" y="16"/>
                        <a:pt x="16" y="16"/>
                      </a:cubicBezTo>
                      <a:lnTo>
                        <a:pt x="110" y="16"/>
                      </a:lnTo>
                      <a:close/>
                      <a:moveTo>
                        <a:pt x="16" y="182"/>
                      </a:moveTo>
                      <a:cubicBezTo>
                        <a:pt x="55" y="182"/>
                        <a:pt x="55" y="182"/>
                        <a:pt x="55" y="182"/>
                      </a:cubicBezTo>
                      <a:cubicBezTo>
                        <a:pt x="55" y="219"/>
                        <a:pt x="55" y="219"/>
                        <a:pt x="55" y="219"/>
                      </a:cubicBezTo>
                      <a:cubicBezTo>
                        <a:pt x="16" y="219"/>
                        <a:pt x="16" y="219"/>
                        <a:pt x="16" y="219"/>
                      </a:cubicBezTo>
                      <a:lnTo>
                        <a:pt x="16" y="182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>
                  <a:noFill/>
                </a:ln>
              </p:spPr>
              <p:txBody>
                <a:bodyPr vert="horz" wrap="square" lIns="91416" tIns="45708" rIns="91416" bIns="4570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799" dirty="0">
                    <a:latin typeface="Calibri" panose="020F0502020204030204" pitchFamily="34" charset="0"/>
                  </a:endParaRPr>
                </a:p>
              </p:txBody>
            </p:sp>
          </p:grpSp>
        </p:grpSp>
        <p:sp>
          <p:nvSpPr>
            <p:cNvPr id="150" name="TextBox 149">
              <a:extLst>
                <a:ext uri="{FF2B5EF4-FFF2-40B4-BE49-F238E27FC236}">
                  <a16:creationId xmlns:a16="http://schemas.microsoft.com/office/drawing/2014/main" id="{E0A8448D-6BEA-374B-9440-4DE46B251E1D}"/>
                </a:ext>
              </a:extLst>
            </p:cNvPr>
            <p:cNvSpPr txBox="1"/>
            <p:nvPr/>
          </p:nvSpPr>
          <p:spPr>
            <a:xfrm>
              <a:off x="7140018" y="5065999"/>
              <a:ext cx="650114" cy="184666"/>
            </a:xfrm>
            <a:prstGeom prst="rect">
              <a:avLst/>
            </a:prstGeom>
          </p:spPr>
          <p:txBody>
            <a:bodyPr wrap="none" lIns="0" tIns="0" rIns="0" bIns="0" rtlCol="0" anchor="b">
              <a:spAutoFit/>
            </a:bodyPr>
            <a:lstStyle/>
            <a:p>
              <a:r>
                <a:rPr lang="en-US" sz="1200" dirty="0">
                  <a:latin typeface="Calibri" panose="020F0502020204030204" pitchFamily="34" charset="0"/>
                </a:rPr>
                <a:t>Mgt + App</a:t>
              </a:r>
              <a:endParaRPr lang="en-US" sz="1400" dirty="0">
                <a:latin typeface="Calibri" panose="020F0502020204030204" pitchFamily="34" charset="0"/>
              </a:endParaRPr>
            </a:p>
          </p:txBody>
        </p:sp>
        <p:pic>
          <p:nvPicPr>
            <p:cNvPr id="151" name="Picture 150">
              <a:extLst>
                <a:ext uri="{FF2B5EF4-FFF2-40B4-BE49-F238E27FC236}">
                  <a16:creationId xmlns:a16="http://schemas.microsoft.com/office/drawing/2014/main" id="{BC1CAE64-B470-EE42-B682-2BFFB0F076D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17480" y="5057966"/>
              <a:ext cx="396240" cy="254000"/>
            </a:xfrm>
            <a:prstGeom prst="rect">
              <a:avLst/>
            </a:prstGeom>
          </p:spPr>
        </p:pic>
        <p:sp>
          <p:nvSpPr>
            <p:cNvPr id="152" name="TextBox 151">
              <a:extLst>
                <a:ext uri="{FF2B5EF4-FFF2-40B4-BE49-F238E27FC236}">
                  <a16:creationId xmlns:a16="http://schemas.microsoft.com/office/drawing/2014/main" id="{688B3A2F-153E-AE4F-9BCC-129994898848}"/>
                </a:ext>
              </a:extLst>
            </p:cNvPr>
            <p:cNvSpPr txBox="1"/>
            <p:nvPr/>
          </p:nvSpPr>
          <p:spPr>
            <a:xfrm>
              <a:off x="8534837" y="5022038"/>
              <a:ext cx="169713" cy="307777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*</a:t>
              </a:r>
              <a:endParaRPr lang="en-US" sz="1200" dirty="0">
                <a:latin typeface="Courier" pitchFamily="2" charset="0"/>
              </a:endParaRPr>
            </a:p>
          </p:txBody>
        </p:sp>
        <p:grpSp>
          <p:nvGrpSpPr>
            <p:cNvPr id="153" name="Group 152">
              <a:extLst>
                <a:ext uri="{FF2B5EF4-FFF2-40B4-BE49-F238E27FC236}">
                  <a16:creationId xmlns:a16="http://schemas.microsoft.com/office/drawing/2014/main" id="{C347ADA0-FEB0-794F-A92F-C114B2D8CC9E}"/>
                </a:ext>
              </a:extLst>
            </p:cNvPr>
            <p:cNvGrpSpPr/>
            <p:nvPr/>
          </p:nvGrpSpPr>
          <p:grpSpPr>
            <a:xfrm>
              <a:off x="7324331" y="3210250"/>
              <a:ext cx="1537344" cy="686108"/>
              <a:chOff x="7324331" y="3210250"/>
              <a:chExt cx="1537344" cy="686108"/>
            </a:xfrm>
          </p:grpSpPr>
          <p:sp>
            <p:nvSpPr>
              <p:cNvPr id="157" name="TextBox 156">
                <a:extLst>
                  <a:ext uri="{FF2B5EF4-FFF2-40B4-BE49-F238E27FC236}">
                    <a16:creationId xmlns:a16="http://schemas.microsoft.com/office/drawing/2014/main" id="{FB5CB2AB-728E-224A-B701-74A6AB7A0DFE}"/>
                  </a:ext>
                </a:extLst>
              </p:cNvPr>
              <p:cNvSpPr txBox="1"/>
              <p:nvPr/>
            </p:nvSpPr>
            <p:spPr>
              <a:xfrm>
                <a:off x="7324331" y="3210250"/>
                <a:ext cx="1537344" cy="338554"/>
              </a:xfrm>
              <a:prstGeom prst="rect">
                <a:avLst/>
              </a:prstGeom>
            </p:spPr>
            <p:txBody>
              <a:bodyPr wrap="none" lIns="0" tIns="0" rIns="0" bIns="0" rtlCol="0" anchor="b">
                <a:spAutoFit/>
              </a:bodyPr>
              <a:lstStyle/>
              <a:p>
                <a:r>
                  <a:rPr lang="en-US" sz="1200" dirty="0">
                    <a:latin typeface="Calibri" panose="020F0502020204030204" pitchFamily="34" charset="0"/>
                  </a:rPr>
                  <a:t>Switchport Mode Access</a:t>
                </a:r>
              </a:p>
              <a:p>
                <a:r>
                  <a:rPr lang="en-US" sz="1000" i="1" dirty="0">
                    <a:latin typeface="Calibri" panose="020F0502020204030204" pitchFamily="34" charset="0"/>
                  </a:rPr>
                  <a:t>(VLAN_ID=xxx)</a:t>
                </a:r>
              </a:p>
            </p:txBody>
          </p:sp>
          <p:cxnSp>
            <p:nvCxnSpPr>
              <p:cNvPr id="158" name="Straight Connector 157">
                <a:extLst>
                  <a:ext uri="{FF2B5EF4-FFF2-40B4-BE49-F238E27FC236}">
                    <a16:creationId xmlns:a16="http://schemas.microsoft.com/office/drawing/2014/main" id="{2C5AFAFB-E8B7-C440-9140-2DAC7516007E}"/>
                  </a:ext>
                </a:extLst>
              </p:cNvPr>
              <p:cNvCxnSpPr>
                <a:cxnSpLocks/>
                <a:stCxn id="157" idx="2"/>
              </p:cNvCxnSpPr>
              <p:nvPr/>
            </p:nvCxnSpPr>
            <p:spPr bwMode="gray">
              <a:xfrm>
                <a:off x="8093003" y="3548804"/>
                <a:ext cx="452427" cy="347554"/>
              </a:xfrm>
              <a:prstGeom prst="line">
                <a:avLst/>
              </a:prstGeom>
              <a:ln w="25400">
                <a:solidFill>
                  <a:srgbClr val="FF0000"/>
                </a:solidFill>
                <a:miter lim="800000"/>
                <a:headEnd type="none" w="med" len="med"/>
                <a:tailEnd type="arrow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4" name="Left-Right Arrow 153">
              <a:extLst>
                <a:ext uri="{FF2B5EF4-FFF2-40B4-BE49-F238E27FC236}">
                  <a16:creationId xmlns:a16="http://schemas.microsoft.com/office/drawing/2014/main" id="{6F09B0EE-9724-FB45-AD72-42C88A3A3719}"/>
                </a:ext>
              </a:extLst>
            </p:cNvPr>
            <p:cNvSpPr/>
            <p:nvPr/>
          </p:nvSpPr>
          <p:spPr>
            <a:xfrm rot="17714607">
              <a:off x="7897596" y="4028077"/>
              <a:ext cx="2195453" cy="124221"/>
            </a:xfrm>
            <a:prstGeom prst="leftRightArrow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55" name="TextBox 154">
              <a:extLst>
                <a:ext uri="{FF2B5EF4-FFF2-40B4-BE49-F238E27FC236}">
                  <a16:creationId xmlns:a16="http://schemas.microsoft.com/office/drawing/2014/main" id="{DD767FFE-F7F9-F44E-AE89-B9C885C31CF0}"/>
                </a:ext>
              </a:extLst>
            </p:cNvPr>
            <p:cNvSpPr txBox="1"/>
            <p:nvPr/>
          </p:nvSpPr>
          <p:spPr>
            <a:xfrm>
              <a:off x="8995891" y="4168595"/>
              <a:ext cx="1978234" cy="646331"/>
            </a:xfrm>
            <a:prstGeom prst="rect">
              <a:avLst/>
            </a:prstGeom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sz="1400" dirty="0">
                  <a:solidFill>
                    <a:srgbClr val="FF0000"/>
                  </a:solidFill>
                  <a:latin typeface="Calibri" panose="020F0502020204030204" pitchFamily="34" charset="0"/>
                </a:rPr>
                <a:t>Secured</a:t>
              </a:r>
            </a:p>
            <a:p>
              <a:r>
                <a:rPr lang="en-US" sz="1400" dirty="0">
                  <a:solidFill>
                    <a:schemeClr val="accent1"/>
                  </a:solidFill>
                  <a:latin typeface="Calibri" panose="020F0502020204030204" pitchFamily="34" charset="0"/>
                </a:rPr>
                <a:t>Management + Application</a:t>
              </a:r>
            </a:p>
            <a:p>
              <a:r>
                <a:rPr lang="en-US" sz="1400" dirty="0">
                  <a:solidFill>
                    <a:schemeClr val="accent1"/>
                  </a:solidFill>
                  <a:latin typeface="Calibri" panose="020F0502020204030204" pitchFamily="34" charset="0"/>
                </a:rPr>
                <a:t>Traffic</a:t>
              </a:r>
            </a:p>
          </p:txBody>
        </p:sp>
        <p:sp>
          <p:nvSpPr>
            <p:cNvPr id="156" name="TextBox 155">
              <a:extLst>
                <a:ext uri="{FF2B5EF4-FFF2-40B4-BE49-F238E27FC236}">
                  <a16:creationId xmlns:a16="http://schemas.microsoft.com/office/drawing/2014/main" id="{A9429215-B79F-FC44-AADC-6A9CECD9E358}"/>
                </a:ext>
              </a:extLst>
            </p:cNvPr>
            <p:cNvSpPr txBox="1"/>
            <p:nvPr/>
          </p:nvSpPr>
          <p:spPr>
            <a:xfrm>
              <a:off x="8988413" y="5574493"/>
              <a:ext cx="1906402" cy="26161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100" dirty="0">
                  <a:latin typeface="Calibri" panose="020F0502020204030204" pitchFamily="34" charset="0"/>
                  <a:cs typeface="Calibri" panose="020F0502020204030204" pitchFamily="34" charset="0"/>
                </a:rPr>
                <a:t>* NSX installed on this interface</a:t>
              </a:r>
            </a:p>
          </p:txBody>
        </p:sp>
      </p:grpSp>
      <p:sp>
        <p:nvSpPr>
          <p:cNvPr id="187" name="TextBox 186">
            <a:extLst>
              <a:ext uri="{FF2B5EF4-FFF2-40B4-BE49-F238E27FC236}">
                <a16:creationId xmlns:a16="http://schemas.microsoft.com/office/drawing/2014/main" id="{E2C202E4-2878-C648-8413-035B3C177DEE}"/>
              </a:ext>
            </a:extLst>
          </p:cNvPr>
          <p:cNvSpPr txBox="1"/>
          <p:nvPr/>
        </p:nvSpPr>
        <p:spPr>
          <a:xfrm>
            <a:off x="3523094" y="2740695"/>
            <a:ext cx="1053943" cy="369332"/>
          </a:xfrm>
          <a:prstGeom prst="rect">
            <a:avLst/>
          </a:prstGeom>
        </p:spPr>
        <p:txBody>
          <a:bodyPr wrap="none" lIns="0" tIns="0" rIns="0" bIns="0" rtlCol="0" anchor="b">
            <a:spAutoFit/>
          </a:bodyPr>
          <a:lstStyle/>
          <a:p>
            <a:r>
              <a:rPr lang="en-US" sz="1200" dirty="0">
                <a:latin typeface="Calibri" panose="020F0502020204030204" pitchFamily="34" charset="0"/>
              </a:rPr>
              <a:t>Physical Router</a:t>
            </a:r>
          </a:p>
          <a:p>
            <a:r>
              <a:rPr lang="en-US" sz="1200" dirty="0">
                <a:latin typeface="Calibri" panose="020F0502020204030204" pitchFamily="34" charset="0"/>
              </a:rPr>
              <a:t>/ Top of the Rack</a:t>
            </a:r>
          </a:p>
        </p:txBody>
      </p:sp>
      <p:sp>
        <p:nvSpPr>
          <p:cNvPr id="188" name="TextBox 187">
            <a:extLst>
              <a:ext uri="{FF2B5EF4-FFF2-40B4-BE49-F238E27FC236}">
                <a16:creationId xmlns:a16="http://schemas.microsoft.com/office/drawing/2014/main" id="{D9DCB873-CC7C-8344-AD34-F989F41507BF}"/>
              </a:ext>
            </a:extLst>
          </p:cNvPr>
          <p:cNvSpPr txBox="1"/>
          <p:nvPr/>
        </p:nvSpPr>
        <p:spPr>
          <a:xfrm>
            <a:off x="10193507" y="2739127"/>
            <a:ext cx="1053943" cy="369332"/>
          </a:xfrm>
          <a:prstGeom prst="rect">
            <a:avLst/>
          </a:prstGeom>
        </p:spPr>
        <p:txBody>
          <a:bodyPr wrap="none" lIns="0" tIns="0" rIns="0" bIns="0" rtlCol="0" anchor="b">
            <a:spAutoFit/>
          </a:bodyPr>
          <a:lstStyle/>
          <a:p>
            <a:r>
              <a:rPr lang="en-US" sz="1200" dirty="0">
                <a:latin typeface="Calibri" panose="020F0502020204030204" pitchFamily="34" charset="0"/>
              </a:rPr>
              <a:t>Physical Router</a:t>
            </a:r>
          </a:p>
          <a:p>
            <a:r>
              <a:rPr lang="en-US" sz="1200" dirty="0">
                <a:latin typeface="Calibri" panose="020F0502020204030204" pitchFamily="34" charset="0"/>
              </a:rPr>
              <a:t>/ Top of the Rack</a:t>
            </a:r>
          </a:p>
        </p:txBody>
      </p:sp>
    </p:spTree>
    <p:extLst>
      <p:ext uri="{BB962C8B-B14F-4D97-AF65-F5344CB8AC3E}">
        <p14:creationId xmlns:p14="http://schemas.microsoft.com/office/powerpoint/2010/main" val="1875646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8CFA101-767C-0140-B803-1BB7C56E0AA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1" y="1280708"/>
            <a:ext cx="5866360" cy="5120640"/>
          </a:xfrm>
        </p:spPr>
        <p:txBody>
          <a:bodyPr rIns="0"/>
          <a:lstStyle/>
          <a:p>
            <a:pPr marL="742950" lvl="1" indent="-285750"/>
            <a:endParaRPr lang="en-US" dirty="0"/>
          </a:p>
          <a:p>
            <a:pPr marL="742950" lvl="1" indent="-285750"/>
            <a:endParaRPr lang="en-US" dirty="0"/>
          </a:p>
          <a:p>
            <a:pPr marL="742950" lvl="1" indent="-285750"/>
            <a:endParaRPr lang="en-US" dirty="0"/>
          </a:p>
          <a:p>
            <a:pPr marL="1030288" lvl="2" indent="-285750"/>
            <a:endParaRPr lang="en-US" dirty="0"/>
          </a:p>
          <a:p>
            <a:pPr marL="1030288" lvl="2" indent="-285750"/>
            <a:endParaRPr lang="en-US" dirty="0"/>
          </a:p>
          <a:p>
            <a:pPr marL="1030288" lvl="2" indent="-285750"/>
            <a:endParaRPr lang="en-US" dirty="0"/>
          </a:p>
          <a:p>
            <a:pPr marL="1030288" lvl="2" indent="-285750"/>
            <a:endParaRPr lang="en-US" dirty="0"/>
          </a:p>
          <a:p>
            <a:pPr marL="742950" lvl="1" indent="-285750"/>
            <a:endParaRPr lang="en-US" dirty="0"/>
          </a:p>
          <a:p>
            <a:pPr marL="742950" lvl="1" indent="-285750"/>
            <a:endParaRPr lang="en-US" dirty="0"/>
          </a:p>
          <a:p>
            <a:pPr indent="-184150">
              <a:buNone/>
            </a:pPr>
            <a:r>
              <a:rPr lang="en-US" dirty="0">
                <a:solidFill>
                  <a:schemeClr val="accent1"/>
                </a:solidFill>
              </a:rPr>
              <a:t>Routing change to make prior to NSX installation (or after NSX installation)</a:t>
            </a:r>
          </a:p>
          <a:p>
            <a:pPr lvl="1"/>
            <a:r>
              <a:rPr lang="en-US" sz="1400" dirty="0">
                <a:solidFill>
                  <a:schemeClr val="accent1"/>
                </a:solidFill>
              </a:rPr>
              <a:t>default gateway via T1</a:t>
            </a:r>
          </a:p>
          <a:p>
            <a:pPr lvl="1"/>
            <a:r>
              <a:rPr lang="en-US" sz="1400" dirty="0">
                <a:solidFill>
                  <a:schemeClr val="accent1"/>
                </a:solidFill>
              </a:rPr>
              <a:t>static route for Management/Operation subnets via Mgt Router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C25DDE16-7F19-2542-A385-9C1C4584C1A3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323381" y="1280708"/>
            <a:ext cx="5865445" cy="5120640"/>
          </a:xfrm>
        </p:spPr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10F6399-F830-C645-9593-2AA4EBA11A0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0" y="1486628"/>
            <a:ext cx="5637213" cy="548640"/>
          </a:xfrm>
        </p:spPr>
        <p:txBody>
          <a:bodyPr/>
          <a:lstStyle/>
          <a:p>
            <a:r>
              <a:rPr lang="en-US" dirty="0"/>
              <a:t>Before NSX installation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6330D60E-7747-AF46-AA92-0FFA77BA098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551613" y="1486628"/>
            <a:ext cx="5637212" cy="548640"/>
          </a:xfrm>
        </p:spPr>
        <p:txBody>
          <a:bodyPr/>
          <a:lstStyle/>
          <a:p>
            <a:pPr algn="r"/>
            <a:r>
              <a:rPr lang="en-US" dirty="0"/>
              <a:t>After NSX installation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290EAAD4-AD82-E541-BD01-6DAC800218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Routing preparation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A221FC29-A307-F34C-A125-E9CB8A575711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VLAN - Physical Servers with IP1-Mgt + IP2-App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3A15ADBA-15CC-DB4A-94C2-DD7D43B809A4}"/>
              </a:ext>
            </a:extLst>
          </p:cNvPr>
          <p:cNvSpPr txBox="1"/>
          <p:nvPr/>
        </p:nvSpPr>
        <p:spPr>
          <a:xfrm rot="21356434">
            <a:off x="8380526" y="598772"/>
            <a:ext cx="2341433" cy="338554"/>
          </a:xfrm>
          <a:prstGeom prst="rect">
            <a:avLst/>
          </a:prstGeom>
          <a:solidFill>
            <a:srgbClr val="EFE5F7"/>
          </a:solidFill>
          <a:ln w="28575">
            <a:solidFill>
              <a:srgbClr val="FF0000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Greenfield Use Case Only</a:t>
            </a:r>
          </a:p>
        </p:txBody>
      </p:sp>
      <p:sp>
        <p:nvSpPr>
          <p:cNvPr id="79" name="Rounded Rectangle 78">
            <a:extLst>
              <a:ext uri="{FF2B5EF4-FFF2-40B4-BE49-F238E27FC236}">
                <a16:creationId xmlns:a16="http://schemas.microsoft.com/office/drawing/2014/main" id="{3D8D3656-E525-2B44-B20C-F1EF6EC3EDB9}"/>
              </a:ext>
            </a:extLst>
          </p:cNvPr>
          <p:cNvSpPr/>
          <p:nvPr/>
        </p:nvSpPr>
        <p:spPr>
          <a:xfrm>
            <a:off x="6479167" y="2241188"/>
            <a:ext cx="5629078" cy="3640614"/>
          </a:xfrm>
          <a:prstGeom prst="roundRect">
            <a:avLst>
              <a:gd name="adj" fmla="val 8469"/>
            </a:avLst>
          </a:prstGeom>
          <a:solidFill>
            <a:schemeClr val="bg1">
              <a:lumMod val="85000"/>
              <a:alpha val="20000"/>
            </a:schemeClr>
          </a:solidFill>
          <a:ln w="38100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1400" dirty="0">
                <a:solidFill>
                  <a:schemeClr val="tx1"/>
                </a:solidFill>
                <a:latin typeface="Calibri" panose="020F0502020204030204" pitchFamily="34" charset="0"/>
              </a:rPr>
              <a:t>Physical View</a:t>
            </a:r>
          </a:p>
        </p:txBody>
      </p:sp>
      <p:grpSp>
        <p:nvGrpSpPr>
          <p:cNvPr id="80" name="Group 79">
            <a:extLst>
              <a:ext uri="{FF2B5EF4-FFF2-40B4-BE49-F238E27FC236}">
                <a16:creationId xmlns:a16="http://schemas.microsoft.com/office/drawing/2014/main" id="{04AE2648-5619-B243-943F-16B23686CD89}"/>
              </a:ext>
            </a:extLst>
          </p:cNvPr>
          <p:cNvGrpSpPr/>
          <p:nvPr/>
        </p:nvGrpSpPr>
        <p:grpSpPr>
          <a:xfrm>
            <a:off x="7586327" y="4138747"/>
            <a:ext cx="657699" cy="609717"/>
            <a:chOff x="6855481" y="3542839"/>
            <a:chExt cx="657699" cy="609717"/>
          </a:xfrm>
        </p:grpSpPr>
        <p:cxnSp>
          <p:nvCxnSpPr>
            <p:cNvPr id="82" name="Straight Connector 81">
              <a:extLst>
                <a:ext uri="{FF2B5EF4-FFF2-40B4-BE49-F238E27FC236}">
                  <a16:creationId xmlns:a16="http://schemas.microsoft.com/office/drawing/2014/main" id="{2D93BCB0-48C3-7A44-AAC7-B437BC671ED9}"/>
                </a:ext>
              </a:extLst>
            </p:cNvPr>
            <p:cNvCxnSpPr>
              <a:cxnSpLocks/>
              <a:endCxn id="85" idx="24"/>
            </p:cNvCxnSpPr>
            <p:nvPr/>
          </p:nvCxnSpPr>
          <p:spPr bwMode="gray">
            <a:xfrm>
              <a:off x="7181817" y="3542839"/>
              <a:ext cx="0" cy="459748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3" name="Group 82">
              <a:extLst>
                <a:ext uri="{FF2B5EF4-FFF2-40B4-BE49-F238E27FC236}">
                  <a16:creationId xmlns:a16="http://schemas.microsoft.com/office/drawing/2014/main" id="{FE70E7C7-49CB-2443-BBD9-14491EF24A42}"/>
                </a:ext>
              </a:extLst>
            </p:cNvPr>
            <p:cNvGrpSpPr/>
            <p:nvPr/>
          </p:nvGrpSpPr>
          <p:grpSpPr>
            <a:xfrm>
              <a:off x="6855481" y="3841362"/>
              <a:ext cx="657699" cy="311194"/>
              <a:chOff x="6855481" y="3693748"/>
              <a:chExt cx="657699" cy="311194"/>
            </a:xfrm>
          </p:grpSpPr>
          <p:sp>
            <p:nvSpPr>
              <p:cNvPr id="84" name="Freeform 83">
                <a:extLst>
                  <a:ext uri="{FF2B5EF4-FFF2-40B4-BE49-F238E27FC236}">
                    <a16:creationId xmlns:a16="http://schemas.microsoft.com/office/drawing/2014/main" id="{5A8A42EE-1882-374D-9C38-E1F8E1E6EDA8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6855481" y="3833005"/>
                <a:ext cx="657699" cy="171937"/>
              </a:xfrm>
              <a:custGeom>
                <a:avLst/>
                <a:gdLst>
                  <a:gd name="T0" fmla="*/ 304 w 384"/>
                  <a:gd name="T1" fmla="*/ 78 h 100"/>
                  <a:gd name="T2" fmla="*/ 288 w 384"/>
                  <a:gd name="T3" fmla="*/ 78 h 100"/>
                  <a:gd name="T4" fmla="*/ 288 w 384"/>
                  <a:gd name="T5" fmla="*/ 22 h 100"/>
                  <a:gd name="T6" fmla="*/ 304 w 384"/>
                  <a:gd name="T7" fmla="*/ 22 h 100"/>
                  <a:gd name="T8" fmla="*/ 304 w 384"/>
                  <a:gd name="T9" fmla="*/ 78 h 100"/>
                  <a:gd name="T10" fmla="*/ 331 w 384"/>
                  <a:gd name="T11" fmla="*/ 22 h 100"/>
                  <a:gd name="T12" fmla="*/ 315 w 384"/>
                  <a:gd name="T13" fmla="*/ 22 h 100"/>
                  <a:gd name="T14" fmla="*/ 315 w 384"/>
                  <a:gd name="T15" fmla="*/ 78 h 100"/>
                  <a:gd name="T16" fmla="*/ 331 w 384"/>
                  <a:gd name="T17" fmla="*/ 78 h 100"/>
                  <a:gd name="T18" fmla="*/ 331 w 384"/>
                  <a:gd name="T19" fmla="*/ 22 h 100"/>
                  <a:gd name="T20" fmla="*/ 358 w 384"/>
                  <a:gd name="T21" fmla="*/ 22 h 100"/>
                  <a:gd name="T22" fmla="*/ 342 w 384"/>
                  <a:gd name="T23" fmla="*/ 22 h 100"/>
                  <a:gd name="T24" fmla="*/ 342 w 384"/>
                  <a:gd name="T25" fmla="*/ 78 h 100"/>
                  <a:gd name="T26" fmla="*/ 358 w 384"/>
                  <a:gd name="T27" fmla="*/ 78 h 100"/>
                  <a:gd name="T28" fmla="*/ 358 w 384"/>
                  <a:gd name="T29" fmla="*/ 22 h 100"/>
                  <a:gd name="T30" fmla="*/ 42 w 384"/>
                  <a:gd name="T31" fmla="*/ 22 h 100"/>
                  <a:gd name="T32" fmla="*/ 26 w 384"/>
                  <a:gd name="T33" fmla="*/ 22 h 100"/>
                  <a:gd name="T34" fmla="*/ 26 w 384"/>
                  <a:gd name="T35" fmla="*/ 78 h 100"/>
                  <a:gd name="T36" fmla="*/ 42 w 384"/>
                  <a:gd name="T37" fmla="*/ 78 h 100"/>
                  <a:gd name="T38" fmla="*/ 42 w 384"/>
                  <a:gd name="T39" fmla="*/ 22 h 100"/>
                  <a:gd name="T40" fmla="*/ 69 w 384"/>
                  <a:gd name="T41" fmla="*/ 22 h 100"/>
                  <a:gd name="T42" fmla="*/ 53 w 384"/>
                  <a:gd name="T43" fmla="*/ 22 h 100"/>
                  <a:gd name="T44" fmla="*/ 53 w 384"/>
                  <a:gd name="T45" fmla="*/ 78 h 100"/>
                  <a:gd name="T46" fmla="*/ 69 w 384"/>
                  <a:gd name="T47" fmla="*/ 78 h 100"/>
                  <a:gd name="T48" fmla="*/ 69 w 384"/>
                  <a:gd name="T49" fmla="*/ 22 h 100"/>
                  <a:gd name="T50" fmla="*/ 97 w 384"/>
                  <a:gd name="T51" fmla="*/ 22 h 100"/>
                  <a:gd name="T52" fmla="*/ 81 w 384"/>
                  <a:gd name="T53" fmla="*/ 22 h 100"/>
                  <a:gd name="T54" fmla="*/ 81 w 384"/>
                  <a:gd name="T55" fmla="*/ 78 h 100"/>
                  <a:gd name="T56" fmla="*/ 97 w 384"/>
                  <a:gd name="T57" fmla="*/ 78 h 100"/>
                  <a:gd name="T58" fmla="*/ 97 w 384"/>
                  <a:gd name="T59" fmla="*/ 22 h 100"/>
                  <a:gd name="T60" fmla="*/ 163 w 384"/>
                  <a:gd name="T61" fmla="*/ 50 h 100"/>
                  <a:gd name="T62" fmla="*/ 192 w 384"/>
                  <a:gd name="T63" fmla="*/ 21 h 100"/>
                  <a:gd name="T64" fmla="*/ 221 w 384"/>
                  <a:gd name="T65" fmla="*/ 50 h 100"/>
                  <a:gd name="T66" fmla="*/ 192 w 384"/>
                  <a:gd name="T67" fmla="*/ 79 h 100"/>
                  <a:gd name="T68" fmla="*/ 163 w 384"/>
                  <a:gd name="T69" fmla="*/ 50 h 100"/>
                  <a:gd name="T70" fmla="*/ 179 w 384"/>
                  <a:gd name="T71" fmla="*/ 50 h 100"/>
                  <a:gd name="T72" fmla="*/ 192 w 384"/>
                  <a:gd name="T73" fmla="*/ 63 h 100"/>
                  <a:gd name="T74" fmla="*/ 205 w 384"/>
                  <a:gd name="T75" fmla="*/ 50 h 100"/>
                  <a:gd name="T76" fmla="*/ 192 w 384"/>
                  <a:gd name="T77" fmla="*/ 37 h 100"/>
                  <a:gd name="T78" fmla="*/ 179 w 384"/>
                  <a:gd name="T79" fmla="*/ 50 h 100"/>
                  <a:gd name="T80" fmla="*/ 384 w 384"/>
                  <a:gd name="T81" fmla="*/ 0 h 100"/>
                  <a:gd name="T82" fmla="*/ 384 w 384"/>
                  <a:gd name="T83" fmla="*/ 100 h 100"/>
                  <a:gd name="T84" fmla="*/ 0 w 384"/>
                  <a:gd name="T85" fmla="*/ 100 h 100"/>
                  <a:gd name="T86" fmla="*/ 0 w 384"/>
                  <a:gd name="T87" fmla="*/ 0 h 100"/>
                  <a:gd name="T88" fmla="*/ 384 w 384"/>
                  <a:gd name="T89" fmla="*/ 0 h 100"/>
                  <a:gd name="T90" fmla="*/ 368 w 384"/>
                  <a:gd name="T91" fmla="*/ 16 h 100"/>
                  <a:gd name="T92" fmla="*/ 16 w 384"/>
                  <a:gd name="T93" fmla="*/ 16 h 100"/>
                  <a:gd name="T94" fmla="*/ 16 w 384"/>
                  <a:gd name="T95" fmla="*/ 84 h 100"/>
                  <a:gd name="T96" fmla="*/ 368 w 384"/>
                  <a:gd name="T97" fmla="*/ 84 h 100"/>
                  <a:gd name="T98" fmla="*/ 368 w 384"/>
                  <a:gd name="T99" fmla="*/ 1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84" h="100">
                    <a:moveTo>
                      <a:pt x="304" y="78"/>
                    </a:moveTo>
                    <a:cubicBezTo>
                      <a:pt x="288" y="78"/>
                      <a:pt x="288" y="78"/>
                      <a:pt x="288" y="78"/>
                    </a:cubicBezTo>
                    <a:cubicBezTo>
                      <a:pt x="288" y="22"/>
                      <a:pt x="288" y="22"/>
                      <a:pt x="288" y="22"/>
                    </a:cubicBezTo>
                    <a:cubicBezTo>
                      <a:pt x="304" y="22"/>
                      <a:pt x="304" y="22"/>
                      <a:pt x="304" y="22"/>
                    </a:cubicBezTo>
                    <a:lnTo>
                      <a:pt x="304" y="78"/>
                    </a:lnTo>
                    <a:close/>
                    <a:moveTo>
                      <a:pt x="331" y="22"/>
                    </a:moveTo>
                    <a:cubicBezTo>
                      <a:pt x="315" y="22"/>
                      <a:pt x="315" y="22"/>
                      <a:pt x="315" y="22"/>
                    </a:cubicBezTo>
                    <a:cubicBezTo>
                      <a:pt x="315" y="78"/>
                      <a:pt x="315" y="78"/>
                      <a:pt x="315" y="78"/>
                    </a:cubicBezTo>
                    <a:cubicBezTo>
                      <a:pt x="331" y="78"/>
                      <a:pt x="331" y="78"/>
                      <a:pt x="331" y="78"/>
                    </a:cubicBezTo>
                    <a:lnTo>
                      <a:pt x="331" y="22"/>
                    </a:lnTo>
                    <a:close/>
                    <a:moveTo>
                      <a:pt x="358" y="22"/>
                    </a:moveTo>
                    <a:cubicBezTo>
                      <a:pt x="342" y="22"/>
                      <a:pt x="342" y="22"/>
                      <a:pt x="342" y="22"/>
                    </a:cubicBezTo>
                    <a:cubicBezTo>
                      <a:pt x="342" y="78"/>
                      <a:pt x="342" y="78"/>
                      <a:pt x="342" y="78"/>
                    </a:cubicBezTo>
                    <a:cubicBezTo>
                      <a:pt x="358" y="78"/>
                      <a:pt x="358" y="78"/>
                      <a:pt x="358" y="78"/>
                    </a:cubicBezTo>
                    <a:lnTo>
                      <a:pt x="358" y="22"/>
                    </a:lnTo>
                    <a:close/>
                    <a:moveTo>
                      <a:pt x="42" y="22"/>
                    </a:moveTo>
                    <a:cubicBezTo>
                      <a:pt x="26" y="22"/>
                      <a:pt x="26" y="22"/>
                      <a:pt x="26" y="22"/>
                    </a:cubicBezTo>
                    <a:cubicBezTo>
                      <a:pt x="26" y="78"/>
                      <a:pt x="26" y="78"/>
                      <a:pt x="26" y="78"/>
                    </a:cubicBezTo>
                    <a:cubicBezTo>
                      <a:pt x="42" y="78"/>
                      <a:pt x="42" y="78"/>
                      <a:pt x="42" y="78"/>
                    </a:cubicBezTo>
                    <a:lnTo>
                      <a:pt x="42" y="22"/>
                    </a:lnTo>
                    <a:close/>
                    <a:moveTo>
                      <a:pt x="69" y="22"/>
                    </a:moveTo>
                    <a:cubicBezTo>
                      <a:pt x="53" y="22"/>
                      <a:pt x="53" y="22"/>
                      <a:pt x="53" y="22"/>
                    </a:cubicBezTo>
                    <a:cubicBezTo>
                      <a:pt x="53" y="78"/>
                      <a:pt x="53" y="78"/>
                      <a:pt x="53" y="78"/>
                    </a:cubicBezTo>
                    <a:cubicBezTo>
                      <a:pt x="69" y="78"/>
                      <a:pt x="69" y="78"/>
                      <a:pt x="69" y="78"/>
                    </a:cubicBezTo>
                    <a:lnTo>
                      <a:pt x="69" y="22"/>
                    </a:lnTo>
                    <a:close/>
                    <a:moveTo>
                      <a:pt x="97" y="22"/>
                    </a:moveTo>
                    <a:cubicBezTo>
                      <a:pt x="81" y="22"/>
                      <a:pt x="81" y="22"/>
                      <a:pt x="81" y="22"/>
                    </a:cubicBezTo>
                    <a:cubicBezTo>
                      <a:pt x="81" y="78"/>
                      <a:pt x="81" y="78"/>
                      <a:pt x="81" y="78"/>
                    </a:cubicBezTo>
                    <a:cubicBezTo>
                      <a:pt x="97" y="78"/>
                      <a:pt x="97" y="78"/>
                      <a:pt x="97" y="78"/>
                    </a:cubicBezTo>
                    <a:lnTo>
                      <a:pt x="97" y="22"/>
                    </a:lnTo>
                    <a:close/>
                    <a:moveTo>
                      <a:pt x="163" y="50"/>
                    </a:moveTo>
                    <a:cubicBezTo>
                      <a:pt x="163" y="34"/>
                      <a:pt x="176" y="21"/>
                      <a:pt x="192" y="21"/>
                    </a:cubicBezTo>
                    <a:cubicBezTo>
                      <a:pt x="208" y="21"/>
                      <a:pt x="221" y="34"/>
                      <a:pt x="221" y="50"/>
                    </a:cubicBezTo>
                    <a:cubicBezTo>
                      <a:pt x="221" y="66"/>
                      <a:pt x="208" y="79"/>
                      <a:pt x="192" y="79"/>
                    </a:cubicBezTo>
                    <a:cubicBezTo>
                      <a:pt x="176" y="79"/>
                      <a:pt x="163" y="66"/>
                      <a:pt x="163" y="50"/>
                    </a:cubicBezTo>
                    <a:close/>
                    <a:moveTo>
                      <a:pt x="179" y="50"/>
                    </a:moveTo>
                    <a:cubicBezTo>
                      <a:pt x="179" y="57"/>
                      <a:pt x="185" y="63"/>
                      <a:pt x="192" y="63"/>
                    </a:cubicBezTo>
                    <a:cubicBezTo>
                      <a:pt x="199" y="63"/>
                      <a:pt x="205" y="57"/>
                      <a:pt x="205" y="50"/>
                    </a:cubicBezTo>
                    <a:cubicBezTo>
                      <a:pt x="205" y="43"/>
                      <a:pt x="199" y="37"/>
                      <a:pt x="192" y="37"/>
                    </a:cubicBezTo>
                    <a:cubicBezTo>
                      <a:pt x="185" y="37"/>
                      <a:pt x="179" y="43"/>
                      <a:pt x="179" y="50"/>
                    </a:cubicBezTo>
                    <a:close/>
                    <a:moveTo>
                      <a:pt x="384" y="0"/>
                    </a:moveTo>
                    <a:cubicBezTo>
                      <a:pt x="384" y="100"/>
                      <a:pt x="384" y="100"/>
                      <a:pt x="384" y="10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384" y="0"/>
                    </a:lnTo>
                    <a:close/>
                    <a:moveTo>
                      <a:pt x="368" y="16"/>
                    </a:move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84"/>
                      <a:pt x="16" y="84"/>
                      <a:pt x="16" y="84"/>
                    </a:cubicBezTo>
                    <a:cubicBezTo>
                      <a:pt x="368" y="84"/>
                      <a:pt x="368" y="84"/>
                      <a:pt x="368" y="84"/>
                    </a:cubicBezTo>
                    <a:lnTo>
                      <a:pt x="368" y="16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85" name="Freeform 21">
                <a:extLst>
                  <a:ext uri="{FF2B5EF4-FFF2-40B4-BE49-F238E27FC236}">
                    <a16:creationId xmlns:a16="http://schemas.microsoft.com/office/drawing/2014/main" id="{EEB6D4A0-236C-4447-9BC6-4D0F0C3BEC3B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7060501" y="3693748"/>
                <a:ext cx="286011" cy="217911"/>
              </a:xfrm>
              <a:custGeom>
                <a:avLst/>
                <a:gdLst>
                  <a:gd name="T0" fmla="*/ 364 w 389"/>
                  <a:gd name="T1" fmla="*/ 176 h 296"/>
                  <a:gd name="T2" fmla="*/ 355 w 389"/>
                  <a:gd name="T3" fmla="*/ 217 h 296"/>
                  <a:gd name="T4" fmla="*/ 289 w 389"/>
                  <a:gd name="T5" fmla="*/ 130 h 296"/>
                  <a:gd name="T6" fmla="*/ 298 w 389"/>
                  <a:gd name="T7" fmla="*/ 193 h 296"/>
                  <a:gd name="T8" fmla="*/ 264 w 389"/>
                  <a:gd name="T9" fmla="*/ 143 h 296"/>
                  <a:gd name="T10" fmla="*/ 257 w 389"/>
                  <a:gd name="T11" fmla="*/ 195 h 296"/>
                  <a:gd name="T12" fmla="*/ 318 w 389"/>
                  <a:gd name="T13" fmla="*/ 296 h 296"/>
                  <a:gd name="T14" fmla="*/ 319 w 389"/>
                  <a:gd name="T15" fmla="*/ 296 h 296"/>
                  <a:gd name="T16" fmla="*/ 376 w 389"/>
                  <a:gd name="T17" fmla="*/ 196 h 296"/>
                  <a:gd name="T18" fmla="*/ 319 w 389"/>
                  <a:gd name="T19" fmla="*/ 280 h 296"/>
                  <a:gd name="T20" fmla="*/ 270 w 389"/>
                  <a:gd name="T21" fmla="*/ 262 h 296"/>
                  <a:gd name="T22" fmla="*/ 276 w 389"/>
                  <a:gd name="T23" fmla="*/ 183 h 296"/>
                  <a:gd name="T24" fmla="*/ 288 w 389"/>
                  <a:gd name="T25" fmla="*/ 237 h 296"/>
                  <a:gd name="T26" fmla="*/ 318 w 389"/>
                  <a:gd name="T27" fmla="*/ 154 h 296"/>
                  <a:gd name="T28" fmla="*/ 337 w 389"/>
                  <a:gd name="T29" fmla="*/ 231 h 296"/>
                  <a:gd name="T30" fmla="*/ 345 w 389"/>
                  <a:gd name="T31" fmla="*/ 239 h 296"/>
                  <a:gd name="T32" fmla="*/ 361 w 389"/>
                  <a:gd name="T33" fmla="*/ 260 h 296"/>
                  <a:gd name="T34" fmla="*/ 255 w 389"/>
                  <a:gd name="T35" fmla="*/ 182 h 296"/>
                  <a:gd name="T36" fmla="*/ 236 w 389"/>
                  <a:gd name="T37" fmla="*/ 166 h 296"/>
                  <a:gd name="T38" fmla="*/ 329 w 389"/>
                  <a:gd name="T39" fmla="*/ 126 h 296"/>
                  <a:gd name="T40" fmla="*/ 345 w 389"/>
                  <a:gd name="T41" fmla="*/ 139 h 296"/>
                  <a:gd name="T42" fmla="*/ 0 w 389"/>
                  <a:gd name="T43" fmla="*/ 0 h 296"/>
                  <a:gd name="T44" fmla="*/ 243 w 389"/>
                  <a:gd name="T45" fmla="*/ 235 h 296"/>
                  <a:gd name="T46" fmla="*/ 181 w 389"/>
                  <a:gd name="T47" fmla="*/ 219 h 296"/>
                  <a:gd name="T48" fmla="*/ 165 w 389"/>
                  <a:gd name="T49" fmla="*/ 219 h 296"/>
                  <a:gd name="T50" fmla="*/ 71 w 389"/>
                  <a:gd name="T51" fmla="*/ 182 h 296"/>
                  <a:gd name="T52" fmla="*/ 165 w 389"/>
                  <a:gd name="T53" fmla="*/ 219 h 296"/>
                  <a:gd name="T54" fmla="*/ 110 w 389"/>
                  <a:gd name="T55" fmla="*/ 126 h 296"/>
                  <a:gd name="T56" fmla="*/ 16 w 389"/>
                  <a:gd name="T57" fmla="*/ 166 h 296"/>
                  <a:gd name="T58" fmla="*/ 126 w 389"/>
                  <a:gd name="T59" fmla="*/ 54 h 296"/>
                  <a:gd name="T60" fmla="*/ 220 w 389"/>
                  <a:gd name="T61" fmla="*/ 16 h 296"/>
                  <a:gd name="T62" fmla="*/ 126 w 389"/>
                  <a:gd name="T63" fmla="*/ 54 h 296"/>
                  <a:gd name="T64" fmla="*/ 165 w 389"/>
                  <a:gd name="T65" fmla="*/ 110 h 296"/>
                  <a:gd name="T66" fmla="*/ 71 w 389"/>
                  <a:gd name="T67" fmla="*/ 70 h 296"/>
                  <a:gd name="T68" fmla="*/ 55 w 389"/>
                  <a:gd name="T69" fmla="*/ 110 h 296"/>
                  <a:gd name="T70" fmla="*/ 16 w 389"/>
                  <a:gd name="T71" fmla="*/ 70 h 296"/>
                  <a:gd name="T72" fmla="*/ 55 w 389"/>
                  <a:gd name="T73" fmla="*/ 110 h 296"/>
                  <a:gd name="T74" fmla="*/ 126 w 389"/>
                  <a:gd name="T75" fmla="*/ 166 h 296"/>
                  <a:gd name="T76" fmla="*/ 220 w 389"/>
                  <a:gd name="T77" fmla="*/ 126 h 296"/>
                  <a:gd name="T78" fmla="*/ 228 w 389"/>
                  <a:gd name="T79" fmla="*/ 110 h 296"/>
                  <a:gd name="T80" fmla="*/ 181 w 389"/>
                  <a:gd name="T81" fmla="*/ 70 h 296"/>
                  <a:gd name="T82" fmla="*/ 274 w 389"/>
                  <a:gd name="T83" fmla="*/ 110 h 296"/>
                  <a:gd name="T84" fmla="*/ 228 w 389"/>
                  <a:gd name="T85" fmla="*/ 110 h 296"/>
                  <a:gd name="T86" fmla="*/ 290 w 389"/>
                  <a:gd name="T87" fmla="*/ 70 h 296"/>
                  <a:gd name="T88" fmla="*/ 329 w 389"/>
                  <a:gd name="T89" fmla="*/ 110 h 296"/>
                  <a:gd name="T90" fmla="*/ 329 w 389"/>
                  <a:gd name="T91" fmla="*/ 54 h 296"/>
                  <a:gd name="T92" fmla="*/ 236 w 389"/>
                  <a:gd name="T93" fmla="*/ 16 h 296"/>
                  <a:gd name="T94" fmla="*/ 329 w 389"/>
                  <a:gd name="T95" fmla="*/ 54 h 296"/>
                  <a:gd name="T96" fmla="*/ 110 w 389"/>
                  <a:gd name="T97" fmla="*/ 54 h 296"/>
                  <a:gd name="T98" fmla="*/ 16 w 389"/>
                  <a:gd name="T99" fmla="*/ 16 h 296"/>
                  <a:gd name="T100" fmla="*/ 16 w 389"/>
                  <a:gd name="T101" fmla="*/ 182 h 296"/>
                  <a:gd name="T102" fmla="*/ 55 w 389"/>
                  <a:gd name="T103" fmla="*/ 219 h 296"/>
                  <a:gd name="T104" fmla="*/ 16 w 389"/>
                  <a:gd name="T105" fmla="*/ 182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89" h="296">
                    <a:moveTo>
                      <a:pt x="376" y="196"/>
                    </a:moveTo>
                    <a:cubicBezTo>
                      <a:pt x="364" y="176"/>
                      <a:pt x="364" y="176"/>
                      <a:pt x="364" y="176"/>
                    </a:cubicBezTo>
                    <a:cubicBezTo>
                      <a:pt x="361" y="199"/>
                      <a:pt x="361" y="199"/>
                      <a:pt x="361" y="199"/>
                    </a:cubicBezTo>
                    <a:cubicBezTo>
                      <a:pt x="360" y="208"/>
                      <a:pt x="357" y="214"/>
                      <a:pt x="355" y="217"/>
                    </a:cubicBezTo>
                    <a:cubicBezTo>
                      <a:pt x="359" y="190"/>
                      <a:pt x="364" y="147"/>
                      <a:pt x="306" y="134"/>
                    </a:cubicBezTo>
                    <a:cubicBezTo>
                      <a:pt x="289" y="130"/>
                      <a:pt x="289" y="130"/>
                      <a:pt x="289" y="130"/>
                    </a:cubicBezTo>
                    <a:cubicBezTo>
                      <a:pt x="298" y="146"/>
                      <a:pt x="298" y="146"/>
                      <a:pt x="298" y="146"/>
                    </a:cubicBezTo>
                    <a:cubicBezTo>
                      <a:pt x="306" y="160"/>
                      <a:pt x="304" y="178"/>
                      <a:pt x="298" y="193"/>
                    </a:cubicBezTo>
                    <a:cubicBezTo>
                      <a:pt x="291" y="172"/>
                      <a:pt x="278" y="157"/>
                      <a:pt x="277" y="157"/>
                    </a:cubicBezTo>
                    <a:cubicBezTo>
                      <a:pt x="264" y="143"/>
                      <a:pt x="264" y="143"/>
                      <a:pt x="264" y="143"/>
                    </a:cubicBezTo>
                    <a:cubicBezTo>
                      <a:pt x="264" y="162"/>
                      <a:pt x="264" y="162"/>
                      <a:pt x="264" y="162"/>
                    </a:cubicBezTo>
                    <a:cubicBezTo>
                      <a:pt x="263" y="171"/>
                      <a:pt x="260" y="183"/>
                      <a:pt x="257" y="195"/>
                    </a:cubicBezTo>
                    <a:cubicBezTo>
                      <a:pt x="250" y="221"/>
                      <a:pt x="242" y="251"/>
                      <a:pt x="257" y="272"/>
                    </a:cubicBezTo>
                    <a:cubicBezTo>
                      <a:pt x="267" y="287"/>
                      <a:pt x="287" y="295"/>
                      <a:pt x="318" y="296"/>
                    </a:cubicBezTo>
                    <a:cubicBezTo>
                      <a:pt x="318" y="296"/>
                      <a:pt x="318" y="296"/>
                      <a:pt x="318" y="296"/>
                    </a:cubicBezTo>
                    <a:cubicBezTo>
                      <a:pt x="318" y="296"/>
                      <a:pt x="318" y="296"/>
                      <a:pt x="319" y="296"/>
                    </a:cubicBezTo>
                    <a:cubicBezTo>
                      <a:pt x="352" y="296"/>
                      <a:pt x="368" y="281"/>
                      <a:pt x="375" y="268"/>
                    </a:cubicBezTo>
                    <a:cubicBezTo>
                      <a:pt x="389" y="244"/>
                      <a:pt x="384" y="211"/>
                      <a:pt x="376" y="196"/>
                    </a:cubicBezTo>
                    <a:close/>
                    <a:moveTo>
                      <a:pt x="361" y="260"/>
                    </a:moveTo>
                    <a:cubicBezTo>
                      <a:pt x="354" y="273"/>
                      <a:pt x="339" y="280"/>
                      <a:pt x="319" y="280"/>
                    </a:cubicBezTo>
                    <a:cubicBezTo>
                      <a:pt x="318" y="280"/>
                      <a:pt x="318" y="280"/>
                      <a:pt x="318" y="280"/>
                    </a:cubicBezTo>
                    <a:cubicBezTo>
                      <a:pt x="294" y="279"/>
                      <a:pt x="277" y="273"/>
                      <a:pt x="270" y="262"/>
                    </a:cubicBezTo>
                    <a:cubicBezTo>
                      <a:pt x="259" y="248"/>
                      <a:pt x="266" y="223"/>
                      <a:pt x="272" y="200"/>
                    </a:cubicBezTo>
                    <a:cubicBezTo>
                      <a:pt x="274" y="194"/>
                      <a:pt x="275" y="188"/>
                      <a:pt x="276" y="183"/>
                    </a:cubicBezTo>
                    <a:cubicBezTo>
                      <a:pt x="281" y="192"/>
                      <a:pt x="286" y="203"/>
                      <a:pt x="287" y="216"/>
                    </a:cubicBezTo>
                    <a:cubicBezTo>
                      <a:pt x="288" y="237"/>
                      <a:pt x="288" y="237"/>
                      <a:pt x="288" y="237"/>
                    </a:cubicBezTo>
                    <a:cubicBezTo>
                      <a:pt x="301" y="220"/>
                      <a:pt x="301" y="220"/>
                      <a:pt x="301" y="220"/>
                    </a:cubicBezTo>
                    <a:cubicBezTo>
                      <a:pt x="314" y="203"/>
                      <a:pt x="323" y="178"/>
                      <a:pt x="318" y="154"/>
                    </a:cubicBezTo>
                    <a:cubicBezTo>
                      <a:pt x="347" y="168"/>
                      <a:pt x="343" y="194"/>
                      <a:pt x="339" y="217"/>
                    </a:cubicBezTo>
                    <a:cubicBezTo>
                      <a:pt x="338" y="222"/>
                      <a:pt x="337" y="227"/>
                      <a:pt x="337" y="231"/>
                    </a:cubicBezTo>
                    <a:cubicBezTo>
                      <a:pt x="336" y="240"/>
                      <a:pt x="336" y="240"/>
                      <a:pt x="336" y="240"/>
                    </a:cubicBezTo>
                    <a:cubicBezTo>
                      <a:pt x="345" y="239"/>
                      <a:pt x="345" y="239"/>
                      <a:pt x="345" y="239"/>
                    </a:cubicBezTo>
                    <a:cubicBezTo>
                      <a:pt x="356" y="238"/>
                      <a:pt x="363" y="233"/>
                      <a:pt x="368" y="227"/>
                    </a:cubicBezTo>
                    <a:cubicBezTo>
                      <a:pt x="369" y="238"/>
                      <a:pt x="367" y="250"/>
                      <a:pt x="361" y="260"/>
                    </a:cubicBezTo>
                    <a:close/>
                    <a:moveTo>
                      <a:pt x="181" y="182"/>
                    </a:moveTo>
                    <a:cubicBezTo>
                      <a:pt x="255" y="182"/>
                      <a:pt x="255" y="182"/>
                      <a:pt x="255" y="182"/>
                    </a:cubicBezTo>
                    <a:cubicBezTo>
                      <a:pt x="255" y="166"/>
                      <a:pt x="255" y="166"/>
                      <a:pt x="255" y="166"/>
                    </a:cubicBezTo>
                    <a:cubicBezTo>
                      <a:pt x="236" y="166"/>
                      <a:pt x="236" y="166"/>
                      <a:pt x="236" y="166"/>
                    </a:cubicBezTo>
                    <a:cubicBezTo>
                      <a:pt x="236" y="126"/>
                      <a:pt x="236" y="126"/>
                      <a:pt x="236" y="126"/>
                    </a:cubicBezTo>
                    <a:cubicBezTo>
                      <a:pt x="329" y="126"/>
                      <a:pt x="329" y="126"/>
                      <a:pt x="329" y="126"/>
                    </a:cubicBezTo>
                    <a:cubicBezTo>
                      <a:pt x="329" y="139"/>
                      <a:pt x="329" y="139"/>
                      <a:pt x="329" y="139"/>
                    </a:cubicBezTo>
                    <a:cubicBezTo>
                      <a:pt x="345" y="139"/>
                      <a:pt x="345" y="139"/>
                      <a:pt x="345" y="139"/>
                    </a:cubicBezTo>
                    <a:cubicBezTo>
                      <a:pt x="345" y="0"/>
                      <a:pt x="345" y="0"/>
                      <a:pt x="34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35"/>
                      <a:pt x="0" y="235"/>
                      <a:pt x="0" y="235"/>
                    </a:cubicBezTo>
                    <a:cubicBezTo>
                      <a:pt x="243" y="235"/>
                      <a:pt x="243" y="235"/>
                      <a:pt x="243" y="235"/>
                    </a:cubicBezTo>
                    <a:cubicBezTo>
                      <a:pt x="243" y="219"/>
                      <a:pt x="243" y="219"/>
                      <a:pt x="243" y="219"/>
                    </a:cubicBezTo>
                    <a:cubicBezTo>
                      <a:pt x="181" y="219"/>
                      <a:pt x="181" y="219"/>
                      <a:pt x="181" y="219"/>
                    </a:cubicBezTo>
                    <a:lnTo>
                      <a:pt x="181" y="182"/>
                    </a:lnTo>
                    <a:close/>
                    <a:moveTo>
                      <a:pt x="165" y="219"/>
                    </a:moveTo>
                    <a:cubicBezTo>
                      <a:pt x="71" y="219"/>
                      <a:pt x="71" y="219"/>
                      <a:pt x="71" y="219"/>
                    </a:cubicBezTo>
                    <a:cubicBezTo>
                      <a:pt x="71" y="182"/>
                      <a:pt x="71" y="182"/>
                      <a:pt x="71" y="182"/>
                    </a:cubicBezTo>
                    <a:cubicBezTo>
                      <a:pt x="165" y="182"/>
                      <a:pt x="165" y="182"/>
                      <a:pt x="165" y="182"/>
                    </a:cubicBezTo>
                    <a:lnTo>
                      <a:pt x="165" y="219"/>
                    </a:lnTo>
                    <a:close/>
                    <a:moveTo>
                      <a:pt x="16" y="126"/>
                    </a:moveTo>
                    <a:cubicBezTo>
                      <a:pt x="110" y="126"/>
                      <a:pt x="110" y="126"/>
                      <a:pt x="110" y="126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6" y="166"/>
                      <a:pt x="16" y="166"/>
                      <a:pt x="16" y="166"/>
                    </a:cubicBezTo>
                    <a:lnTo>
                      <a:pt x="16" y="126"/>
                    </a:lnTo>
                    <a:close/>
                    <a:moveTo>
                      <a:pt x="126" y="54"/>
                    </a:moveTo>
                    <a:cubicBezTo>
                      <a:pt x="126" y="16"/>
                      <a:pt x="126" y="16"/>
                      <a:pt x="126" y="16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54"/>
                      <a:pt x="220" y="54"/>
                      <a:pt x="220" y="54"/>
                    </a:cubicBezTo>
                    <a:lnTo>
                      <a:pt x="126" y="54"/>
                    </a:lnTo>
                    <a:close/>
                    <a:moveTo>
                      <a:pt x="165" y="70"/>
                    </a:moveTo>
                    <a:cubicBezTo>
                      <a:pt x="165" y="110"/>
                      <a:pt x="165" y="110"/>
                      <a:pt x="165" y="110"/>
                    </a:cubicBezTo>
                    <a:cubicBezTo>
                      <a:pt x="71" y="110"/>
                      <a:pt x="71" y="110"/>
                      <a:pt x="71" y="110"/>
                    </a:cubicBezTo>
                    <a:cubicBezTo>
                      <a:pt x="71" y="70"/>
                      <a:pt x="71" y="70"/>
                      <a:pt x="71" y="70"/>
                    </a:cubicBezTo>
                    <a:lnTo>
                      <a:pt x="165" y="70"/>
                    </a:lnTo>
                    <a:close/>
                    <a:moveTo>
                      <a:pt x="55" y="110"/>
                    </a:moveTo>
                    <a:cubicBezTo>
                      <a:pt x="16" y="110"/>
                      <a:pt x="16" y="110"/>
                      <a:pt x="16" y="11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55" y="70"/>
                      <a:pt x="55" y="70"/>
                      <a:pt x="55" y="70"/>
                    </a:cubicBezTo>
                    <a:lnTo>
                      <a:pt x="55" y="110"/>
                    </a:lnTo>
                    <a:close/>
                    <a:moveTo>
                      <a:pt x="220" y="166"/>
                    </a:moveTo>
                    <a:cubicBezTo>
                      <a:pt x="126" y="166"/>
                      <a:pt x="126" y="166"/>
                      <a:pt x="126" y="166"/>
                    </a:cubicBezTo>
                    <a:cubicBezTo>
                      <a:pt x="126" y="126"/>
                      <a:pt x="126" y="126"/>
                      <a:pt x="126" y="126"/>
                    </a:cubicBezTo>
                    <a:cubicBezTo>
                      <a:pt x="220" y="126"/>
                      <a:pt x="220" y="126"/>
                      <a:pt x="220" y="126"/>
                    </a:cubicBezTo>
                    <a:lnTo>
                      <a:pt x="220" y="166"/>
                    </a:lnTo>
                    <a:close/>
                    <a:moveTo>
                      <a:pt x="228" y="110"/>
                    </a:moveTo>
                    <a:cubicBezTo>
                      <a:pt x="181" y="110"/>
                      <a:pt x="181" y="110"/>
                      <a:pt x="181" y="110"/>
                    </a:cubicBezTo>
                    <a:cubicBezTo>
                      <a:pt x="181" y="70"/>
                      <a:pt x="181" y="70"/>
                      <a:pt x="181" y="70"/>
                    </a:cubicBezTo>
                    <a:cubicBezTo>
                      <a:pt x="274" y="70"/>
                      <a:pt x="274" y="70"/>
                      <a:pt x="274" y="70"/>
                    </a:cubicBezTo>
                    <a:cubicBezTo>
                      <a:pt x="274" y="110"/>
                      <a:pt x="274" y="110"/>
                      <a:pt x="274" y="110"/>
                    </a:cubicBezTo>
                    <a:cubicBezTo>
                      <a:pt x="236" y="110"/>
                      <a:pt x="236" y="110"/>
                      <a:pt x="236" y="110"/>
                    </a:cubicBezTo>
                    <a:lnTo>
                      <a:pt x="228" y="110"/>
                    </a:lnTo>
                    <a:close/>
                    <a:moveTo>
                      <a:pt x="290" y="110"/>
                    </a:moveTo>
                    <a:cubicBezTo>
                      <a:pt x="290" y="70"/>
                      <a:pt x="290" y="70"/>
                      <a:pt x="290" y="70"/>
                    </a:cubicBezTo>
                    <a:cubicBezTo>
                      <a:pt x="329" y="70"/>
                      <a:pt x="329" y="70"/>
                      <a:pt x="329" y="70"/>
                    </a:cubicBezTo>
                    <a:cubicBezTo>
                      <a:pt x="329" y="110"/>
                      <a:pt x="329" y="110"/>
                      <a:pt x="329" y="110"/>
                    </a:cubicBezTo>
                    <a:lnTo>
                      <a:pt x="290" y="110"/>
                    </a:lnTo>
                    <a:close/>
                    <a:moveTo>
                      <a:pt x="329" y="54"/>
                    </a:moveTo>
                    <a:cubicBezTo>
                      <a:pt x="236" y="54"/>
                      <a:pt x="236" y="54"/>
                      <a:pt x="236" y="54"/>
                    </a:cubicBezTo>
                    <a:cubicBezTo>
                      <a:pt x="236" y="16"/>
                      <a:pt x="236" y="16"/>
                      <a:pt x="236" y="16"/>
                    </a:cubicBezTo>
                    <a:cubicBezTo>
                      <a:pt x="329" y="16"/>
                      <a:pt x="329" y="16"/>
                      <a:pt x="329" y="16"/>
                    </a:cubicBezTo>
                    <a:lnTo>
                      <a:pt x="329" y="54"/>
                    </a:lnTo>
                    <a:close/>
                    <a:moveTo>
                      <a:pt x="110" y="16"/>
                    </a:moveTo>
                    <a:cubicBezTo>
                      <a:pt x="110" y="54"/>
                      <a:pt x="110" y="54"/>
                      <a:pt x="110" y="54"/>
                    </a:cubicBezTo>
                    <a:cubicBezTo>
                      <a:pt x="16" y="54"/>
                      <a:pt x="16" y="54"/>
                      <a:pt x="16" y="54"/>
                    </a:cubicBezTo>
                    <a:cubicBezTo>
                      <a:pt x="16" y="16"/>
                      <a:pt x="16" y="16"/>
                      <a:pt x="16" y="16"/>
                    </a:cubicBezTo>
                    <a:lnTo>
                      <a:pt x="110" y="16"/>
                    </a:lnTo>
                    <a:close/>
                    <a:moveTo>
                      <a:pt x="16" y="182"/>
                    </a:moveTo>
                    <a:cubicBezTo>
                      <a:pt x="55" y="182"/>
                      <a:pt x="55" y="182"/>
                      <a:pt x="55" y="182"/>
                    </a:cubicBezTo>
                    <a:cubicBezTo>
                      <a:pt x="55" y="219"/>
                      <a:pt x="55" y="219"/>
                      <a:pt x="55" y="219"/>
                    </a:cubicBezTo>
                    <a:cubicBezTo>
                      <a:pt x="16" y="219"/>
                      <a:pt x="16" y="219"/>
                      <a:pt x="16" y="219"/>
                    </a:cubicBezTo>
                    <a:lnTo>
                      <a:pt x="16" y="182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99" dirty="0">
                  <a:latin typeface="Calibri" panose="020F0502020204030204" pitchFamily="34" charset="0"/>
                </a:endParaRPr>
              </a:p>
            </p:txBody>
          </p:sp>
        </p:grpSp>
      </p:grp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EC1308A4-8D43-0543-B6C0-CC08D0154A75}"/>
              </a:ext>
            </a:extLst>
          </p:cNvPr>
          <p:cNvCxnSpPr>
            <a:cxnSpLocks/>
            <a:endCxn id="92" idx="0"/>
          </p:cNvCxnSpPr>
          <p:nvPr/>
        </p:nvCxnSpPr>
        <p:spPr bwMode="gray">
          <a:xfrm>
            <a:off x="7912663" y="4732493"/>
            <a:ext cx="0" cy="364852"/>
          </a:xfrm>
          <a:prstGeom prst="line">
            <a:avLst/>
          </a:prstGeom>
          <a:ln w="25400">
            <a:solidFill>
              <a:schemeClr val="tx1"/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7" name="Picture 86">
            <a:extLst>
              <a:ext uri="{FF2B5EF4-FFF2-40B4-BE49-F238E27FC236}">
                <a16:creationId xmlns:a16="http://schemas.microsoft.com/office/drawing/2014/main" id="{5B4832E7-D74C-0B47-AB7E-360757D070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4496" y="4744076"/>
            <a:ext cx="396240" cy="264160"/>
          </a:xfrm>
          <a:prstGeom prst="rect">
            <a:avLst/>
          </a:prstGeom>
        </p:spPr>
      </p:pic>
      <p:sp>
        <p:nvSpPr>
          <p:cNvPr id="88" name="TextBox 87">
            <a:extLst>
              <a:ext uri="{FF2B5EF4-FFF2-40B4-BE49-F238E27FC236}">
                <a16:creationId xmlns:a16="http://schemas.microsoft.com/office/drawing/2014/main" id="{918FC5F8-1848-A94A-82C5-AF9E472A3F30}"/>
              </a:ext>
            </a:extLst>
          </p:cNvPr>
          <p:cNvSpPr txBox="1"/>
          <p:nvPr/>
        </p:nvSpPr>
        <p:spPr>
          <a:xfrm>
            <a:off x="7091973" y="4757189"/>
            <a:ext cx="252570" cy="184666"/>
          </a:xfrm>
          <a:prstGeom prst="rect">
            <a:avLst/>
          </a:prstGeom>
        </p:spPr>
        <p:txBody>
          <a:bodyPr wrap="none" lIns="0" tIns="0" rIns="0" bIns="0" rtlCol="0" anchor="b">
            <a:spAutoFit/>
          </a:bodyPr>
          <a:lstStyle/>
          <a:p>
            <a:r>
              <a:rPr lang="en-US" sz="1200" dirty="0">
                <a:latin typeface="Calibri" panose="020F0502020204030204" pitchFamily="34" charset="0"/>
              </a:rPr>
              <a:t>Mgt</a:t>
            </a:r>
            <a:endParaRPr lang="en-US" sz="1400" dirty="0">
              <a:latin typeface="Calibri" panose="020F0502020204030204" pitchFamily="34" charset="0"/>
            </a:endParaRPr>
          </a:p>
        </p:txBody>
      </p:sp>
      <p:pic>
        <p:nvPicPr>
          <p:cNvPr id="89" name="Picture 88">
            <a:extLst>
              <a:ext uri="{FF2B5EF4-FFF2-40B4-BE49-F238E27FC236}">
                <a16:creationId xmlns:a16="http://schemas.microsoft.com/office/drawing/2014/main" id="{E5B818FD-03B2-534E-B49D-124B7258EE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69302" y="4375076"/>
            <a:ext cx="386080" cy="254000"/>
          </a:xfrm>
          <a:prstGeom prst="rect">
            <a:avLst/>
          </a:prstGeom>
        </p:spPr>
      </p:pic>
      <p:sp>
        <p:nvSpPr>
          <p:cNvPr id="90" name="TextBox 89">
            <a:extLst>
              <a:ext uri="{FF2B5EF4-FFF2-40B4-BE49-F238E27FC236}">
                <a16:creationId xmlns:a16="http://schemas.microsoft.com/office/drawing/2014/main" id="{8BE0DD3C-8ED5-2F4F-97FA-0D5C8213853E}"/>
              </a:ext>
            </a:extLst>
          </p:cNvPr>
          <p:cNvSpPr txBox="1"/>
          <p:nvPr/>
        </p:nvSpPr>
        <p:spPr>
          <a:xfrm>
            <a:off x="7104062" y="4383109"/>
            <a:ext cx="250068" cy="184666"/>
          </a:xfrm>
          <a:prstGeom prst="rect">
            <a:avLst/>
          </a:prstGeom>
        </p:spPr>
        <p:txBody>
          <a:bodyPr wrap="none" lIns="0" tIns="0" rIns="0" bIns="0" rtlCol="0" anchor="b">
            <a:spAutoFit/>
          </a:bodyPr>
          <a:lstStyle/>
          <a:p>
            <a:r>
              <a:rPr lang="en-US" sz="1200" dirty="0">
                <a:latin typeface="Calibri" panose="020F0502020204030204" pitchFamily="34" charset="0"/>
              </a:rPr>
              <a:t>App</a:t>
            </a:r>
            <a:endParaRPr lang="en-US" sz="1400" dirty="0">
              <a:latin typeface="Calibri" panose="020F0502020204030204" pitchFamily="34" charset="0"/>
            </a:endParaRPr>
          </a:p>
        </p:txBody>
      </p:sp>
      <p:grpSp>
        <p:nvGrpSpPr>
          <p:cNvPr id="91" name="Group 90">
            <a:extLst>
              <a:ext uri="{FF2B5EF4-FFF2-40B4-BE49-F238E27FC236}">
                <a16:creationId xmlns:a16="http://schemas.microsoft.com/office/drawing/2014/main" id="{CE464978-B7BD-2A4E-9236-C9A5D020FA89}"/>
              </a:ext>
            </a:extLst>
          </p:cNvPr>
          <p:cNvGrpSpPr>
            <a:grpSpLocks noChangeAspect="1"/>
          </p:cNvGrpSpPr>
          <p:nvPr/>
        </p:nvGrpSpPr>
        <p:grpSpPr>
          <a:xfrm>
            <a:off x="7746981" y="5097345"/>
            <a:ext cx="346840" cy="346840"/>
            <a:chOff x="7736620" y="7009631"/>
            <a:chExt cx="4501800" cy="4503600"/>
          </a:xfrm>
          <a:solidFill>
            <a:schemeClr val="tx1"/>
          </a:solidFill>
        </p:grpSpPr>
        <p:sp>
          <p:nvSpPr>
            <p:cNvPr id="92" name="Freeform: Shape 1">
              <a:extLst>
                <a:ext uri="{FF2B5EF4-FFF2-40B4-BE49-F238E27FC236}">
                  <a16:creationId xmlns:a16="http://schemas.microsoft.com/office/drawing/2014/main" id="{E5137156-9EE8-744A-89F7-CB3BF2607E2C}"/>
                </a:ext>
              </a:extLst>
            </p:cNvPr>
            <p:cNvSpPr/>
            <p:nvPr/>
          </p:nvSpPr>
          <p:spPr>
            <a:xfrm>
              <a:off x="7736620" y="7009631"/>
              <a:ext cx="4501800" cy="450360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2506" h="12511">
                  <a:moveTo>
                    <a:pt x="6251" y="521"/>
                  </a:moveTo>
                  <a:lnTo>
                    <a:pt x="6399" y="525"/>
                  </a:lnTo>
                  <a:lnTo>
                    <a:pt x="6546" y="530"/>
                  </a:lnTo>
                  <a:lnTo>
                    <a:pt x="6694" y="538"/>
                  </a:lnTo>
                  <a:lnTo>
                    <a:pt x="6838" y="550"/>
                  </a:lnTo>
                  <a:lnTo>
                    <a:pt x="6981" y="566"/>
                  </a:lnTo>
                  <a:lnTo>
                    <a:pt x="7125" y="587"/>
                  </a:lnTo>
                  <a:lnTo>
                    <a:pt x="7265" y="612"/>
                  </a:lnTo>
                  <a:lnTo>
                    <a:pt x="7409" y="640"/>
                  </a:lnTo>
                  <a:lnTo>
                    <a:pt x="7548" y="669"/>
                  </a:lnTo>
                  <a:lnTo>
                    <a:pt x="7684" y="702"/>
                  </a:lnTo>
                  <a:lnTo>
                    <a:pt x="7819" y="739"/>
                  </a:lnTo>
                  <a:lnTo>
                    <a:pt x="7954" y="780"/>
                  </a:lnTo>
                  <a:lnTo>
                    <a:pt x="8090" y="825"/>
                  </a:lnTo>
                  <a:lnTo>
                    <a:pt x="8221" y="870"/>
                  </a:lnTo>
                  <a:lnTo>
                    <a:pt x="8352" y="919"/>
                  </a:lnTo>
                  <a:lnTo>
                    <a:pt x="8484" y="973"/>
                  </a:lnTo>
                  <a:lnTo>
                    <a:pt x="8611" y="1030"/>
                  </a:lnTo>
                  <a:lnTo>
                    <a:pt x="8734" y="1088"/>
                  </a:lnTo>
                  <a:lnTo>
                    <a:pt x="8861" y="1149"/>
                  </a:lnTo>
                  <a:lnTo>
                    <a:pt x="8985" y="1215"/>
                  </a:lnTo>
                  <a:lnTo>
                    <a:pt x="9104" y="1285"/>
                  </a:lnTo>
                  <a:lnTo>
                    <a:pt x="9222" y="1354"/>
                  </a:lnTo>
                  <a:lnTo>
                    <a:pt x="9341" y="1428"/>
                  </a:lnTo>
                  <a:lnTo>
                    <a:pt x="9456" y="1502"/>
                  </a:lnTo>
                  <a:lnTo>
                    <a:pt x="9571" y="1581"/>
                  </a:lnTo>
                  <a:lnTo>
                    <a:pt x="9682" y="1663"/>
                  </a:lnTo>
                  <a:lnTo>
                    <a:pt x="9789" y="1749"/>
                  </a:lnTo>
                  <a:lnTo>
                    <a:pt x="9896" y="1835"/>
                  </a:lnTo>
                  <a:lnTo>
                    <a:pt x="10002" y="1921"/>
                  </a:lnTo>
                  <a:lnTo>
                    <a:pt x="10105" y="2016"/>
                  </a:lnTo>
                  <a:lnTo>
                    <a:pt x="10207" y="2106"/>
                  </a:lnTo>
                  <a:lnTo>
                    <a:pt x="10306" y="2205"/>
                  </a:lnTo>
                  <a:lnTo>
                    <a:pt x="10400" y="2303"/>
                  </a:lnTo>
                  <a:lnTo>
                    <a:pt x="10495" y="2401"/>
                  </a:lnTo>
                  <a:lnTo>
                    <a:pt x="10585" y="2504"/>
                  </a:lnTo>
                  <a:lnTo>
                    <a:pt x="10675" y="2611"/>
                  </a:lnTo>
                  <a:lnTo>
                    <a:pt x="10762" y="2717"/>
                  </a:lnTo>
                  <a:lnTo>
                    <a:pt x="10844" y="2828"/>
                  </a:lnTo>
                  <a:lnTo>
                    <a:pt x="10926" y="2939"/>
                  </a:lnTo>
                  <a:lnTo>
                    <a:pt x="11004" y="3054"/>
                  </a:lnTo>
                  <a:lnTo>
                    <a:pt x="11082" y="3169"/>
                  </a:lnTo>
                  <a:lnTo>
                    <a:pt x="11156" y="3284"/>
                  </a:lnTo>
                  <a:lnTo>
                    <a:pt x="11225" y="3403"/>
                  </a:lnTo>
                  <a:lnTo>
                    <a:pt x="11291" y="3526"/>
                  </a:lnTo>
                  <a:lnTo>
                    <a:pt x="11357" y="3649"/>
                  </a:lnTo>
                  <a:lnTo>
                    <a:pt x="11419" y="3773"/>
                  </a:lnTo>
                  <a:lnTo>
                    <a:pt x="11480" y="3900"/>
                  </a:lnTo>
                  <a:lnTo>
                    <a:pt x="11533" y="4027"/>
                  </a:lnTo>
                  <a:lnTo>
                    <a:pt x="11587" y="4154"/>
                  </a:lnTo>
                  <a:lnTo>
                    <a:pt x="11636" y="4285"/>
                  </a:lnTo>
                  <a:lnTo>
                    <a:pt x="11685" y="4417"/>
                  </a:lnTo>
                  <a:lnTo>
                    <a:pt x="11726" y="4553"/>
                  </a:lnTo>
                  <a:lnTo>
                    <a:pt x="11767" y="4688"/>
                  </a:lnTo>
                  <a:lnTo>
                    <a:pt x="11804" y="4823"/>
                  </a:lnTo>
                  <a:lnTo>
                    <a:pt x="11837" y="4963"/>
                  </a:lnTo>
                  <a:lnTo>
                    <a:pt x="11870" y="5103"/>
                  </a:lnTo>
                  <a:lnTo>
                    <a:pt x="11895" y="5242"/>
                  </a:lnTo>
                  <a:lnTo>
                    <a:pt x="11919" y="5386"/>
                  </a:lnTo>
                  <a:lnTo>
                    <a:pt x="11940" y="5525"/>
                  </a:lnTo>
                  <a:lnTo>
                    <a:pt x="11956" y="5669"/>
                  </a:lnTo>
                  <a:lnTo>
                    <a:pt x="11968" y="5817"/>
                  </a:lnTo>
                  <a:lnTo>
                    <a:pt x="11976" y="5961"/>
                  </a:lnTo>
                  <a:lnTo>
                    <a:pt x="11985" y="6108"/>
                  </a:lnTo>
                  <a:lnTo>
                    <a:pt x="11985" y="6256"/>
                  </a:lnTo>
                  <a:lnTo>
                    <a:pt x="11985" y="6403"/>
                  </a:lnTo>
                  <a:lnTo>
                    <a:pt x="11976" y="6550"/>
                  </a:lnTo>
                  <a:lnTo>
                    <a:pt x="11968" y="6694"/>
                  </a:lnTo>
                  <a:lnTo>
                    <a:pt x="11956" y="6842"/>
                  </a:lnTo>
                  <a:lnTo>
                    <a:pt x="11940" y="6986"/>
                  </a:lnTo>
                  <a:lnTo>
                    <a:pt x="11919" y="7125"/>
                  </a:lnTo>
                  <a:lnTo>
                    <a:pt x="11895" y="7269"/>
                  </a:lnTo>
                  <a:lnTo>
                    <a:pt x="11870" y="7408"/>
                  </a:lnTo>
                  <a:lnTo>
                    <a:pt x="11837" y="7548"/>
                  </a:lnTo>
                  <a:lnTo>
                    <a:pt x="11804" y="7688"/>
                  </a:lnTo>
                  <a:lnTo>
                    <a:pt x="11767" y="7823"/>
                  </a:lnTo>
                  <a:lnTo>
                    <a:pt x="11726" y="7958"/>
                  </a:lnTo>
                  <a:lnTo>
                    <a:pt x="11685" y="8094"/>
                  </a:lnTo>
                  <a:lnTo>
                    <a:pt x="11636" y="8226"/>
                  </a:lnTo>
                  <a:lnTo>
                    <a:pt x="11587" y="8357"/>
                  </a:lnTo>
                  <a:lnTo>
                    <a:pt x="11533" y="8484"/>
                  </a:lnTo>
                  <a:lnTo>
                    <a:pt x="11480" y="8611"/>
                  </a:lnTo>
                  <a:lnTo>
                    <a:pt x="11419" y="8738"/>
                  </a:lnTo>
                  <a:lnTo>
                    <a:pt x="11357" y="8862"/>
                  </a:lnTo>
                  <a:lnTo>
                    <a:pt x="11291" y="8985"/>
                  </a:lnTo>
                  <a:lnTo>
                    <a:pt x="11225" y="9108"/>
                  </a:lnTo>
                  <a:lnTo>
                    <a:pt x="11156" y="9227"/>
                  </a:lnTo>
                  <a:lnTo>
                    <a:pt x="11082" y="9342"/>
                  </a:lnTo>
                  <a:lnTo>
                    <a:pt x="11004" y="9457"/>
                  </a:lnTo>
                  <a:lnTo>
                    <a:pt x="10926" y="9572"/>
                  </a:lnTo>
                  <a:lnTo>
                    <a:pt x="10844" y="9683"/>
                  </a:lnTo>
                  <a:lnTo>
                    <a:pt x="10762" y="9794"/>
                  </a:lnTo>
                  <a:lnTo>
                    <a:pt x="10675" y="9900"/>
                  </a:lnTo>
                  <a:lnTo>
                    <a:pt x="10585" y="10007"/>
                  </a:lnTo>
                  <a:lnTo>
                    <a:pt x="10495" y="10110"/>
                  </a:lnTo>
                  <a:lnTo>
                    <a:pt x="10400" y="10208"/>
                  </a:lnTo>
                  <a:lnTo>
                    <a:pt x="10306" y="10306"/>
                  </a:lnTo>
                  <a:lnTo>
                    <a:pt x="10207" y="10405"/>
                  </a:lnTo>
                  <a:lnTo>
                    <a:pt x="10105" y="10495"/>
                  </a:lnTo>
                  <a:lnTo>
                    <a:pt x="10002" y="10590"/>
                  </a:lnTo>
                  <a:lnTo>
                    <a:pt x="9896" y="10676"/>
                  </a:lnTo>
                  <a:lnTo>
                    <a:pt x="9789" y="10762"/>
                  </a:lnTo>
                  <a:lnTo>
                    <a:pt x="9682" y="10848"/>
                  </a:lnTo>
                  <a:lnTo>
                    <a:pt x="9571" y="10930"/>
                  </a:lnTo>
                  <a:lnTo>
                    <a:pt x="9456" y="11009"/>
                  </a:lnTo>
                  <a:lnTo>
                    <a:pt x="9341" y="11083"/>
                  </a:lnTo>
                  <a:lnTo>
                    <a:pt x="9222" y="11157"/>
                  </a:lnTo>
                  <a:lnTo>
                    <a:pt x="9104" y="11226"/>
                  </a:lnTo>
                  <a:lnTo>
                    <a:pt x="8985" y="11296"/>
                  </a:lnTo>
                  <a:lnTo>
                    <a:pt x="8861" y="11362"/>
                  </a:lnTo>
                  <a:lnTo>
                    <a:pt x="8734" y="11423"/>
                  </a:lnTo>
                  <a:lnTo>
                    <a:pt x="8611" y="11481"/>
                  </a:lnTo>
                  <a:lnTo>
                    <a:pt x="8484" y="11538"/>
                  </a:lnTo>
                  <a:lnTo>
                    <a:pt x="8352" y="11592"/>
                  </a:lnTo>
                  <a:lnTo>
                    <a:pt x="8221" y="11641"/>
                  </a:lnTo>
                  <a:lnTo>
                    <a:pt x="8090" y="11686"/>
                  </a:lnTo>
                  <a:lnTo>
                    <a:pt x="7954" y="11731"/>
                  </a:lnTo>
                  <a:lnTo>
                    <a:pt x="7819" y="11772"/>
                  </a:lnTo>
                  <a:lnTo>
                    <a:pt x="7684" y="11809"/>
                  </a:lnTo>
                  <a:lnTo>
                    <a:pt x="7548" y="11842"/>
                  </a:lnTo>
                  <a:lnTo>
                    <a:pt x="7409" y="11871"/>
                  </a:lnTo>
                  <a:lnTo>
                    <a:pt x="7265" y="11899"/>
                  </a:lnTo>
                  <a:lnTo>
                    <a:pt x="7125" y="11924"/>
                  </a:lnTo>
                  <a:lnTo>
                    <a:pt x="6981" y="11945"/>
                  </a:lnTo>
                  <a:lnTo>
                    <a:pt x="6838" y="11961"/>
                  </a:lnTo>
                  <a:lnTo>
                    <a:pt x="6694" y="11973"/>
                  </a:lnTo>
                  <a:lnTo>
                    <a:pt x="6546" y="11981"/>
                  </a:lnTo>
                  <a:lnTo>
                    <a:pt x="6399" y="11986"/>
                  </a:lnTo>
                  <a:lnTo>
                    <a:pt x="6251" y="11990"/>
                  </a:lnTo>
                  <a:lnTo>
                    <a:pt x="6103" y="11986"/>
                  </a:lnTo>
                  <a:lnTo>
                    <a:pt x="5960" y="11981"/>
                  </a:lnTo>
                  <a:lnTo>
                    <a:pt x="5812" y="11973"/>
                  </a:lnTo>
                  <a:lnTo>
                    <a:pt x="5668" y="11961"/>
                  </a:lnTo>
                  <a:lnTo>
                    <a:pt x="5524" y="11945"/>
                  </a:lnTo>
                  <a:lnTo>
                    <a:pt x="5381" y="11924"/>
                  </a:lnTo>
                  <a:lnTo>
                    <a:pt x="5241" y="11899"/>
                  </a:lnTo>
                  <a:lnTo>
                    <a:pt x="5098" y="11871"/>
                  </a:lnTo>
                  <a:lnTo>
                    <a:pt x="4958" y="11842"/>
                  </a:lnTo>
                  <a:lnTo>
                    <a:pt x="4823" y="11809"/>
                  </a:lnTo>
                  <a:lnTo>
                    <a:pt x="4687" y="11772"/>
                  </a:lnTo>
                  <a:lnTo>
                    <a:pt x="4552" y="11731"/>
                  </a:lnTo>
                  <a:lnTo>
                    <a:pt x="4416" y="11686"/>
                  </a:lnTo>
                  <a:lnTo>
                    <a:pt x="4285" y="11641"/>
                  </a:lnTo>
                  <a:lnTo>
                    <a:pt x="4154" y="11592"/>
                  </a:lnTo>
                  <a:lnTo>
                    <a:pt x="4022" y="11538"/>
                  </a:lnTo>
                  <a:lnTo>
                    <a:pt x="3895" y="11481"/>
                  </a:lnTo>
                  <a:lnTo>
                    <a:pt x="3768" y="11423"/>
                  </a:lnTo>
                  <a:lnTo>
                    <a:pt x="3645" y="11362"/>
                  </a:lnTo>
                  <a:lnTo>
                    <a:pt x="3521" y="11296"/>
                  </a:lnTo>
                  <a:lnTo>
                    <a:pt x="3403" y="11226"/>
                  </a:lnTo>
                  <a:lnTo>
                    <a:pt x="3284" y="11157"/>
                  </a:lnTo>
                  <a:lnTo>
                    <a:pt x="3164" y="11083"/>
                  </a:lnTo>
                  <a:lnTo>
                    <a:pt x="3050" y="11009"/>
                  </a:lnTo>
                  <a:lnTo>
                    <a:pt x="2935" y="10930"/>
                  </a:lnTo>
                  <a:lnTo>
                    <a:pt x="2824" y="10848"/>
                  </a:lnTo>
                  <a:lnTo>
                    <a:pt x="2717" y="10762"/>
                  </a:lnTo>
                  <a:lnTo>
                    <a:pt x="2610" y="10676"/>
                  </a:lnTo>
                  <a:lnTo>
                    <a:pt x="2504" y="10590"/>
                  </a:lnTo>
                  <a:lnTo>
                    <a:pt x="2401" y="10495"/>
                  </a:lnTo>
                  <a:lnTo>
                    <a:pt x="2299" y="10405"/>
                  </a:lnTo>
                  <a:lnTo>
                    <a:pt x="2200" y="10306"/>
                  </a:lnTo>
                  <a:lnTo>
                    <a:pt x="2105" y="10208"/>
                  </a:lnTo>
                  <a:lnTo>
                    <a:pt x="2011" y="10110"/>
                  </a:lnTo>
                  <a:lnTo>
                    <a:pt x="1921" y="10007"/>
                  </a:lnTo>
                  <a:lnTo>
                    <a:pt x="1830" y="9900"/>
                  </a:lnTo>
                  <a:lnTo>
                    <a:pt x="1744" y="9794"/>
                  </a:lnTo>
                  <a:lnTo>
                    <a:pt x="1662" y="9683"/>
                  </a:lnTo>
                  <a:lnTo>
                    <a:pt x="1580" y="9572"/>
                  </a:lnTo>
                  <a:lnTo>
                    <a:pt x="1502" y="9457"/>
                  </a:lnTo>
                  <a:lnTo>
                    <a:pt x="1424" y="9342"/>
                  </a:lnTo>
                  <a:lnTo>
                    <a:pt x="1350" y="9227"/>
                  </a:lnTo>
                  <a:lnTo>
                    <a:pt x="1280" y="9108"/>
                  </a:lnTo>
                  <a:lnTo>
                    <a:pt x="1215" y="8985"/>
                  </a:lnTo>
                  <a:lnTo>
                    <a:pt x="1149" y="8862"/>
                  </a:lnTo>
                  <a:lnTo>
                    <a:pt x="1088" y="8738"/>
                  </a:lnTo>
                  <a:lnTo>
                    <a:pt x="1026" y="8611"/>
                  </a:lnTo>
                  <a:lnTo>
                    <a:pt x="973" y="8484"/>
                  </a:lnTo>
                  <a:lnTo>
                    <a:pt x="919" y="8357"/>
                  </a:lnTo>
                  <a:lnTo>
                    <a:pt x="870" y="8226"/>
                  </a:lnTo>
                  <a:lnTo>
                    <a:pt x="821" y="8094"/>
                  </a:lnTo>
                  <a:lnTo>
                    <a:pt x="780" y="7958"/>
                  </a:lnTo>
                  <a:lnTo>
                    <a:pt x="739" y="7823"/>
                  </a:lnTo>
                  <a:lnTo>
                    <a:pt x="702" y="7688"/>
                  </a:lnTo>
                  <a:lnTo>
                    <a:pt x="669" y="7548"/>
                  </a:lnTo>
                  <a:lnTo>
                    <a:pt x="636" y="7408"/>
                  </a:lnTo>
                  <a:lnTo>
                    <a:pt x="612" y="7269"/>
                  </a:lnTo>
                  <a:lnTo>
                    <a:pt x="587" y="7125"/>
                  </a:lnTo>
                  <a:lnTo>
                    <a:pt x="567" y="6986"/>
                  </a:lnTo>
                  <a:lnTo>
                    <a:pt x="550" y="6842"/>
                  </a:lnTo>
                  <a:lnTo>
                    <a:pt x="538" y="6694"/>
                  </a:lnTo>
                  <a:lnTo>
                    <a:pt x="529" y="6550"/>
                  </a:lnTo>
                  <a:lnTo>
                    <a:pt x="521" y="6403"/>
                  </a:lnTo>
                  <a:lnTo>
                    <a:pt x="521" y="6256"/>
                  </a:lnTo>
                  <a:lnTo>
                    <a:pt x="521" y="6108"/>
                  </a:lnTo>
                  <a:lnTo>
                    <a:pt x="529" y="5961"/>
                  </a:lnTo>
                  <a:lnTo>
                    <a:pt x="538" y="5817"/>
                  </a:lnTo>
                  <a:lnTo>
                    <a:pt x="550" y="5669"/>
                  </a:lnTo>
                  <a:lnTo>
                    <a:pt x="567" y="5525"/>
                  </a:lnTo>
                  <a:lnTo>
                    <a:pt x="587" y="5386"/>
                  </a:lnTo>
                  <a:lnTo>
                    <a:pt x="612" y="5242"/>
                  </a:lnTo>
                  <a:lnTo>
                    <a:pt x="636" y="5103"/>
                  </a:lnTo>
                  <a:lnTo>
                    <a:pt x="669" y="4963"/>
                  </a:lnTo>
                  <a:lnTo>
                    <a:pt x="702" y="4823"/>
                  </a:lnTo>
                  <a:lnTo>
                    <a:pt x="739" y="4688"/>
                  </a:lnTo>
                  <a:lnTo>
                    <a:pt x="780" y="4553"/>
                  </a:lnTo>
                  <a:lnTo>
                    <a:pt x="821" y="4417"/>
                  </a:lnTo>
                  <a:lnTo>
                    <a:pt x="870" y="4285"/>
                  </a:lnTo>
                  <a:lnTo>
                    <a:pt x="919" y="4154"/>
                  </a:lnTo>
                  <a:lnTo>
                    <a:pt x="973" y="4027"/>
                  </a:lnTo>
                  <a:lnTo>
                    <a:pt x="1026" y="3900"/>
                  </a:lnTo>
                  <a:lnTo>
                    <a:pt x="1088" y="3773"/>
                  </a:lnTo>
                  <a:lnTo>
                    <a:pt x="1149" y="3649"/>
                  </a:lnTo>
                  <a:lnTo>
                    <a:pt x="1215" y="3526"/>
                  </a:lnTo>
                  <a:lnTo>
                    <a:pt x="1280" y="3403"/>
                  </a:lnTo>
                  <a:lnTo>
                    <a:pt x="1350" y="3284"/>
                  </a:lnTo>
                  <a:lnTo>
                    <a:pt x="1424" y="3169"/>
                  </a:lnTo>
                  <a:lnTo>
                    <a:pt x="1502" y="3054"/>
                  </a:lnTo>
                  <a:lnTo>
                    <a:pt x="1580" y="2939"/>
                  </a:lnTo>
                  <a:lnTo>
                    <a:pt x="1662" y="2828"/>
                  </a:lnTo>
                  <a:lnTo>
                    <a:pt x="1744" y="2717"/>
                  </a:lnTo>
                  <a:lnTo>
                    <a:pt x="1830" y="2611"/>
                  </a:lnTo>
                  <a:lnTo>
                    <a:pt x="1921" y="2504"/>
                  </a:lnTo>
                  <a:lnTo>
                    <a:pt x="2011" y="2401"/>
                  </a:lnTo>
                  <a:lnTo>
                    <a:pt x="2105" y="2303"/>
                  </a:lnTo>
                  <a:lnTo>
                    <a:pt x="2200" y="2205"/>
                  </a:lnTo>
                  <a:lnTo>
                    <a:pt x="2299" y="2106"/>
                  </a:lnTo>
                  <a:lnTo>
                    <a:pt x="2401" y="2016"/>
                  </a:lnTo>
                  <a:lnTo>
                    <a:pt x="2504" y="1921"/>
                  </a:lnTo>
                  <a:lnTo>
                    <a:pt x="2610" y="1835"/>
                  </a:lnTo>
                  <a:lnTo>
                    <a:pt x="2717" y="1749"/>
                  </a:lnTo>
                  <a:lnTo>
                    <a:pt x="2824" y="1663"/>
                  </a:lnTo>
                  <a:lnTo>
                    <a:pt x="2935" y="1581"/>
                  </a:lnTo>
                  <a:lnTo>
                    <a:pt x="3050" y="1502"/>
                  </a:lnTo>
                  <a:lnTo>
                    <a:pt x="3164" y="1428"/>
                  </a:lnTo>
                  <a:lnTo>
                    <a:pt x="3284" y="1354"/>
                  </a:lnTo>
                  <a:lnTo>
                    <a:pt x="3403" y="1285"/>
                  </a:lnTo>
                  <a:lnTo>
                    <a:pt x="3521" y="1215"/>
                  </a:lnTo>
                  <a:lnTo>
                    <a:pt x="3645" y="1149"/>
                  </a:lnTo>
                  <a:lnTo>
                    <a:pt x="3768" y="1088"/>
                  </a:lnTo>
                  <a:lnTo>
                    <a:pt x="3895" y="1030"/>
                  </a:lnTo>
                  <a:lnTo>
                    <a:pt x="4022" y="973"/>
                  </a:lnTo>
                  <a:lnTo>
                    <a:pt x="4154" y="919"/>
                  </a:lnTo>
                  <a:lnTo>
                    <a:pt x="4285" y="870"/>
                  </a:lnTo>
                  <a:lnTo>
                    <a:pt x="4416" y="825"/>
                  </a:lnTo>
                  <a:lnTo>
                    <a:pt x="4552" y="780"/>
                  </a:lnTo>
                  <a:lnTo>
                    <a:pt x="4687" y="739"/>
                  </a:lnTo>
                  <a:lnTo>
                    <a:pt x="4823" y="702"/>
                  </a:lnTo>
                  <a:lnTo>
                    <a:pt x="4958" y="669"/>
                  </a:lnTo>
                  <a:lnTo>
                    <a:pt x="5098" y="640"/>
                  </a:lnTo>
                  <a:lnTo>
                    <a:pt x="5241" y="612"/>
                  </a:lnTo>
                  <a:lnTo>
                    <a:pt x="5381" y="587"/>
                  </a:lnTo>
                  <a:lnTo>
                    <a:pt x="5524" y="566"/>
                  </a:lnTo>
                  <a:lnTo>
                    <a:pt x="5668" y="550"/>
                  </a:lnTo>
                  <a:lnTo>
                    <a:pt x="5812" y="538"/>
                  </a:lnTo>
                  <a:lnTo>
                    <a:pt x="5960" y="530"/>
                  </a:lnTo>
                  <a:lnTo>
                    <a:pt x="6103" y="525"/>
                  </a:lnTo>
                  <a:close/>
                  <a:moveTo>
                    <a:pt x="6251" y="0"/>
                  </a:moveTo>
                  <a:lnTo>
                    <a:pt x="6091" y="4"/>
                  </a:lnTo>
                  <a:lnTo>
                    <a:pt x="5931" y="8"/>
                  </a:lnTo>
                  <a:lnTo>
                    <a:pt x="5771" y="20"/>
                  </a:lnTo>
                  <a:lnTo>
                    <a:pt x="5615" y="33"/>
                  </a:lnTo>
                  <a:lnTo>
                    <a:pt x="5455" y="54"/>
                  </a:lnTo>
                  <a:lnTo>
                    <a:pt x="5299" y="74"/>
                  </a:lnTo>
                  <a:lnTo>
                    <a:pt x="5147" y="99"/>
                  </a:lnTo>
                  <a:lnTo>
                    <a:pt x="4991" y="127"/>
                  </a:lnTo>
                  <a:lnTo>
                    <a:pt x="4839" y="160"/>
                  </a:lnTo>
                  <a:lnTo>
                    <a:pt x="4691" y="197"/>
                  </a:lnTo>
                  <a:lnTo>
                    <a:pt x="4539" y="238"/>
                  </a:lnTo>
                  <a:lnTo>
                    <a:pt x="4391" y="283"/>
                  </a:lnTo>
                  <a:lnTo>
                    <a:pt x="4248" y="329"/>
                  </a:lnTo>
                  <a:lnTo>
                    <a:pt x="4104" y="382"/>
                  </a:lnTo>
                  <a:lnTo>
                    <a:pt x="3961" y="435"/>
                  </a:lnTo>
                  <a:lnTo>
                    <a:pt x="3817" y="493"/>
                  </a:lnTo>
                  <a:lnTo>
                    <a:pt x="3678" y="554"/>
                  </a:lnTo>
                  <a:lnTo>
                    <a:pt x="3542" y="620"/>
                  </a:lnTo>
                  <a:lnTo>
                    <a:pt x="3406" y="685"/>
                  </a:lnTo>
                  <a:lnTo>
                    <a:pt x="3271" y="755"/>
                  </a:lnTo>
                  <a:lnTo>
                    <a:pt x="3140" y="829"/>
                  </a:lnTo>
                  <a:lnTo>
                    <a:pt x="3009" y="907"/>
                  </a:lnTo>
                  <a:lnTo>
                    <a:pt x="2881" y="985"/>
                  </a:lnTo>
                  <a:lnTo>
                    <a:pt x="2758" y="1067"/>
                  </a:lnTo>
                  <a:lnTo>
                    <a:pt x="2631" y="1153"/>
                  </a:lnTo>
                  <a:lnTo>
                    <a:pt x="2512" y="1244"/>
                  </a:lnTo>
                  <a:lnTo>
                    <a:pt x="2393" y="1334"/>
                  </a:lnTo>
                  <a:lnTo>
                    <a:pt x="2274" y="1428"/>
                  </a:lnTo>
                  <a:lnTo>
                    <a:pt x="2159" y="1527"/>
                  </a:lnTo>
                  <a:lnTo>
                    <a:pt x="2048" y="1626"/>
                  </a:lnTo>
                  <a:lnTo>
                    <a:pt x="1937" y="1728"/>
                  </a:lnTo>
                  <a:lnTo>
                    <a:pt x="1830" y="1835"/>
                  </a:lnTo>
                  <a:lnTo>
                    <a:pt x="1724" y="1942"/>
                  </a:lnTo>
                  <a:lnTo>
                    <a:pt x="1625" y="2048"/>
                  </a:lnTo>
                  <a:lnTo>
                    <a:pt x="1523" y="2163"/>
                  </a:lnTo>
                  <a:lnTo>
                    <a:pt x="1428" y="2278"/>
                  </a:lnTo>
                  <a:lnTo>
                    <a:pt x="1334" y="2393"/>
                  </a:lnTo>
                  <a:lnTo>
                    <a:pt x="1239" y="2512"/>
                  </a:lnTo>
                  <a:lnTo>
                    <a:pt x="1153" y="2635"/>
                  </a:lnTo>
                  <a:lnTo>
                    <a:pt x="1067" y="2759"/>
                  </a:lnTo>
                  <a:lnTo>
                    <a:pt x="985" y="2886"/>
                  </a:lnTo>
                  <a:lnTo>
                    <a:pt x="903" y="3013"/>
                  </a:lnTo>
                  <a:lnTo>
                    <a:pt x="829" y="3145"/>
                  </a:lnTo>
                  <a:lnTo>
                    <a:pt x="755" y="3276"/>
                  </a:lnTo>
                  <a:lnTo>
                    <a:pt x="681" y="3407"/>
                  </a:lnTo>
                  <a:lnTo>
                    <a:pt x="615" y="3543"/>
                  </a:lnTo>
                  <a:lnTo>
                    <a:pt x="550" y="3682"/>
                  </a:lnTo>
                  <a:lnTo>
                    <a:pt x="488" y="3822"/>
                  </a:lnTo>
                  <a:lnTo>
                    <a:pt x="431" y="3961"/>
                  </a:lnTo>
                  <a:lnTo>
                    <a:pt x="378" y="4105"/>
                  </a:lnTo>
                  <a:lnTo>
                    <a:pt x="328" y="4249"/>
                  </a:lnTo>
                  <a:lnTo>
                    <a:pt x="279" y="4397"/>
                  </a:lnTo>
                  <a:lnTo>
                    <a:pt x="238" y="4544"/>
                  </a:lnTo>
                  <a:lnTo>
                    <a:pt x="197" y="4692"/>
                  </a:lnTo>
                  <a:lnTo>
                    <a:pt x="160" y="4844"/>
                  </a:lnTo>
                  <a:lnTo>
                    <a:pt x="127" y="4996"/>
                  </a:lnTo>
                  <a:lnTo>
                    <a:pt x="99" y="5148"/>
                  </a:lnTo>
                  <a:lnTo>
                    <a:pt x="70" y="5304"/>
                  </a:lnTo>
                  <a:lnTo>
                    <a:pt x="49" y="5459"/>
                  </a:lnTo>
                  <a:lnTo>
                    <a:pt x="33" y="5616"/>
                  </a:lnTo>
                  <a:lnTo>
                    <a:pt x="17" y="5776"/>
                  </a:lnTo>
                  <a:lnTo>
                    <a:pt x="8" y="5936"/>
                  </a:lnTo>
                  <a:lnTo>
                    <a:pt x="0" y="6096"/>
                  </a:lnTo>
                  <a:lnTo>
                    <a:pt x="0" y="6256"/>
                  </a:lnTo>
                  <a:lnTo>
                    <a:pt x="0" y="6415"/>
                  </a:lnTo>
                  <a:lnTo>
                    <a:pt x="8" y="6575"/>
                  </a:lnTo>
                  <a:lnTo>
                    <a:pt x="17" y="6735"/>
                  </a:lnTo>
                  <a:lnTo>
                    <a:pt x="33" y="6895"/>
                  </a:lnTo>
                  <a:lnTo>
                    <a:pt x="49" y="7052"/>
                  </a:lnTo>
                  <a:lnTo>
                    <a:pt x="70" y="7207"/>
                  </a:lnTo>
                  <a:lnTo>
                    <a:pt x="99" y="7363"/>
                  </a:lnTo>
                  <a:lnTo>
                    <a:pt x="127" y="7515"/>
                  </a:lnTo>
                  <a:lnTo>
                    <a:pt x="160" y="7667"/>
                  </a:lnTo>
                  <a:lnTo>
                    <a:pt x="197" y="7819"/>
                  </a:lnTo>
                  <a:lnTo>
                    <a:pt x="238" y="7967"/>
                  </a:lnTo>
                  <a:lnTo>
                    <a:pt x="279" y="8114"/>
                  </a:lnTo>
                  <a:lnTo>
                    <a:pt x="328" y="8262"/>
                  </a:lnTo>
                  <a:lnTo>
                    <a:pt x="378" y="8406"/>
                  </a:lnTo>
                  <a:lnTo>
                    <a:pt x="431" y="8550"/>
                  </a:lnTo>
                  <a:lnTo>
                    <a:pt x="488" y="8689"/>
                  </a:lnTo>
                  <a:lnTo>
                    <a:pt x="550" y="8829"/>
                  </a:lnTo>
                  <a:lnTo>
                    <a:pt x="615" y="8968"/>
                  </a:lnTo>
                  <a:lnTo>
                    <a:pt x="681" y="9104"/>
                  </a:lnTo>
                  <a:lnTo>
                    <a:pt x="755" y="9235"/>
                  </a:lnTo>
                  <a:lnTo>
                    <a:pt x="829" y="9366"/>
                  </a:lnTo>
                  <a:lnTo>
                    <a:pt x="903" y="9498"/>
                  </a:lnTo>
                  <a:lnTo>
                    <a:pt x="985" y="9625"/>
                  </a:lnTo>
                  <a:lnTo>
                    <a:pt x="1067" y="9752"/>
                  </a:lnTo>
                  <a:lnTo>
                    <a:pt x="1153" y="9876"/>
                  </a:lnTo>
                  <a:lnTo>
                    <a:pt x="1239" y="9999"/>
                  </a:lnTo>
                  <a:lnTo>
                    <a:pt x="1334" y="10118"/>
                  </a:lnTo>
                  <a:lnTo>
                    <a:pt x="1428" y="10233"/>
                  </a:lnTo>
                  <a:lnTo>
                    <a:pt x="1523" y="10348"/>
                  </a:lnTo>
                  <a:lnTo>
                    <a:pt x="1625" y="10463"/>
                  </a:lnTo>
                  <a:lnTo>
                    <a:pt x="1724" y="10569"/>
                  </a:lnTo>
                  <a:lnTo>
                    <a:pt x="1830" y="10676"/>
                  </a:lnTo>
                  <a:lnTo>
                    <a:pt x="1937" y="10783"/>
                  </a:lnTo>
                  <a:lnTo>
                    <a:pt x="2048" y="10885"/>
                  </a:lnTo>
                  <a:lnTo>
                    <a:pt x="2159" y="10984"/>
                  </a:lnTo>
                  <a:lnTo>
                    <a:pt x="2274" y="11083"/>
                  </a:lnTo>
                  <a:lnTo>
                    <a:pt x="2393" y="11177"/>
                  </a:lnTo>
                  <a:lnTo>
                    <a:pt x="2512" y="11267"/>
                  </a:lnTo>
                  <a:lnTo>
                    <a:pt x="2631" y="11358"/>
                  </a:lnTo>
                  <a:lnTo>
                    <a:pt x="2758" y="11444"/>
                  </a:lnTo>
                  <a:lnTo>
                    <a:pt x="2881" y="11526"/>
                  </a:lnTo>
                  <a:lnTo>
                    <a:pt x="3009" y="11604"/>
                  </a:lnTo>
                  <a:lnTo>
                    <a:pt x="3140" y="11682"/>
                  </a:lnTo>
                  <a:lnTo>
                    <a:pt x="3271" y="11756"/>
                  </a:lnTo>
                  <a:lnTo>
                    <a:pt x="3406" y="11826"/>
                  </a:lnTo>
                  <a:lnTo>
                    <a:pt x="3542" y="11891"/>
                  </a:lnTo>
                  <a:lnTo>
                    <a:pt x="3678" y="11957"/>
                  </a:lnTo>
                  <a:lnTo>
                    <a:pt x="3817" y="12018"/>
                  </a:lnTo>
                  <a:lnTo>
                    <a:pt x="3961" y="12076"/>
                  </a:lnTo>
                  <a:lnTo>
                    <a:pt x="4104" y="12129"/>
                  </a:lnTo>
                  <a:lnTo>
                    <a:pt x="4248" y="12182"/>
                  </a:lnTo>
                  <a:lnTo>
                    <a:pt x="4391" y="12228"/>
                  </a:lnTo>
                  <a:lnTo>
                    <a:pt x="4539" y="12273"/>
                  </a:lnTo>
                  <a:lnTo>
                    <a:pt x="4691" y="12314"/>
                  </a:lnTo>
                  <a:lnTo>
                    <a:pt x="4839" y="12351"/>
                  </a:lnTo>
                  <a:lnTo>
                    <a:pt x="4991" y="12384"/>
                  </a:lnTo>
                  <a:lnTo>
                    <a:pt x="5147" y="12412"/>
                  </a:lnTo>
                  <a:lnTo>
                    <a:pt x="5299" y="12437"/>
                  </a:lnTo>
                  <a:lnTo>
                    <a:pt x="5455" y="12457"/>
                  </a:lnTo>
                  <a:lnTo>
                    <a:pt x="5615" y="12478"/>
                  </a:lnTo>
                  <a:lnTo>
                    <a:pt x="5771" y="12491"/>
                  </a:lnTo>
                  <a:lnTo>
                    <a:pt x="5931" y="12503"/>
                  </a:lnTo>
                  <a:lnTo>
                    <a:pt x="6091" y="12507"/>
                  </a:lnTo>
                  <a:lnTo>
                    <a:pt x="6251" y="12511"/>
                  </a:lnTo>
                  <a:lnTo>
                    <a:pt x="6415" y="12507"/>
                  </a:lnTo>
                  <a:lnTo>
                    <a:pt x="6575" y="12503"/>
                  </a:lnTo>
                  <a:lnTo>
                    <a:pt x="6735" y="12491"/>
                  </a:lnTo>
                  <a:lnTo>
                    <a:pt x="6891" y="12478"/>
                  </a:lnTo>
                  <a:lnTo>
                    <a:pt x="7051" y="12457"/>
                  </a:lnTo>
                  <a:lnTo>
                    <a:pt x="7207" y="12437"/>
                  </a:lnTo>
                  <a:lnTo>
                    <a:pt x="7359" y="12412"/>
                  </a:lnTo>
                  <a:lnTo>
                    <a:pt x="7515" y="12384"/>
                  </a:lnTo>
                  <a:lnTo>
                    <a:pt x="7667" y="12351"/>
                  </a:lnTo>
                  <a:lnTo>
                    <a:pt x="7815" y="12314"/>
                  </a:lnTo>
                  <a:lnTo>
                    <a:pt x="7966" y="12273"/>
                  </a:lnTo>
                  <a:lnTo>
                    <a:pt x="8114" y="12228"/>
                  </a:lnTo>
                  <a:lnTo>
                    <a:pt x="8258" y="12182"/>
                  </a:lnTo>
                  <a:lnTo>
                    <a:pt x="8402" y="12129"/>
                  </a:lnTo>
                  <a:lnTo>
                    <a:pt x="8545" y="12076"/>
                  </a:lnTo>
                  <a:lnTo>
                    <a:pt x="8689" y="12018"/>
                  </a:lnTo>
                  <a:lnTo>
                    <a:pt x="8829" y="11957"/>
                  </a:lnTo>
                  <a:lnTo>
                    <a:pt x="8964" y="11891"/>
                  </a:lnTo>
                  <a:lnTo>
                    <a:pt x="9099" y="11826"/>
                  </a:lnTo>
                  <a:lnTo>
                    <a:pt x="9235" y="11756"/>
                  </a:lnTo>
                  <a:lnTo>
                    <a:pt x="9366" y="11682"/>
                  </a:lnTo>
                  <a:lnTo>
                    <a:pt x="9497" y="11604"/>
                  </a:lnTo>
                  <a:lnTo>
                    <a:pt x="9625" y="11526"/>
                  </a:lnTo>
                  <a:lnTo>
                    <a:pt x="9748" y="11444"/>
                  </a:lnTo>
                  <a:lnTo>
                    <a:pt x="9875" y="11358"/>
                  </a:lnTo>
                  <a:lnTo>
                    <a:pt x="9994" y="11267"/>
                  </a:lnTo>
                  <a:lnTo>
                    <a:pt x="10113" y="11177"/>
                  </a:lnTo>
                  <a:lnTo>
                    <a:pt x="10232" y="11083"/>
                  </a:lnTo>
                  <a:lnTo>
                    <a:pt x="10347" y="10984"/>
                  </a:lnTo>
                  <a:lnTo>
                    <a:pt x="10458" y="10885"/>
                  </a:lnTo>
                  <a:lnTo>
                    <a:pt x="10569" y="10783"/>
                  </a:lnTo>
                  <a:lnTo>
                    <a:pt x="10675" y="10676"/>
                  </a:lnTo>
                  <a:lnTo>
                    <a:pt x="10778" y="10569"/>
                  </a:lnTo>
                  <a:lnTo>
                    <a:pt x="10881" y="10463"/>
                  </a:lnTo>
                  <a:lnTo>
                    <a:pt x="10984" y="10348"/>
                  </a:lnTo>
                  <a:lnTo>
                    <a:pt x="11077" y="10233"/>
                  </a:lnTo>
                  <a:lnTo>
                    <a:pt x="11172" y="10118"/>
                  </a:lnTo>
                  <a:lnTo>
                    <a:pt x="11262" y="9999"/>
                  </a:lnTo>
                  <a:lnTo>
                    <a:pt x="11352" y="9876"/>
                  </a:lnTo>
                  <a:lnTo>
                    <a:pt x="11439" y="9752"/>
                  </a:lnTo>
                  <a:lnTo>
                    <a:pt x="11521" y="9625"/>
                  </a:lnTo>
                  <a:lnTo>
                    <a:pt x="11603" y="9498"/>
                  </a:lnTo>
                  <a:lnTo>
                    <a:pt x="11677" y="9366"/>
                  </a:lnTo>
                  <a:lnTo>
                    <a:pt x="11751" y="9235"/>
                  </a:lnTo>
                  <a:lnTo>
                    <a:pt x="11825" y="9104"/>
                  </a:lnTo>
                  <a:lnTo>
                    <a:pt x="11890" y="8968"/>
                  </a:lnTo>
                  <a:lnTo>
                    <a:pt x="11956" y="8829"/>
                  </a:lnTo>
                  <a:lnTo>
                    <a:pt x="12014" y="8689"/>
                  </a:lnTo>
                  <a:lnTo>
                    <a:pt x="12075" y="8550"/>
                  </a:lnTo>
                  <a:lnTo>
                    <a:pt x="12128" y="8406"/>
                  </a:lnTo>
                  <a:lnTo>
                    <a:pt x="12177" y="8262"/>
                  </a:lnTo>
                  <a:lnTo>
                    <a:pt x="12227" y="8114"/>
                  </a:lnTo>
                  <a:lnTo>
                    <a:pt x="12268" y="7967"/>
                  </a:lnTo>
                  <a:lnTo>
                    <a:pt x="12309" y="7819"/>
                  </a:lnTo>
                  <a:lnTo>
                    <a:pt x="12346" y="7667"/>
                  </a:lnTo>
                  <a:lnTo>
                    <a:pt x="12379" y="7515"/>
                  </a:lnTo>
                  <a:lnTo>
                    <a:pt x="12407" y="7363"/>
                  </a:lnTo>
                  <a:lnTo>
                    <a:pt x="12436" y="7207"/>
                  </a:lnTo>
                  <a:lnTo>
                    <a:pt x="12457" y="7052"/>
                  </a:lnTo>
                  <a:lnTo>
                    <a:pt x="12473" y="6895"/>
                  </a:lnTo>
                  <a:lnTo>
                    <a:pt x="12490" y="6735"/>
                  </a:lnTo>
                  <a:lnTo>
                    <a:pt x="12498" y="6575"/>
                  </a:lnTo>
                  <a:lnTo>
                    <a:pt x="12506" y="6415"/>
                  </a:lnTo>
                  <a:lnTo>
                    <a:pt x="12506" y="6256"/>
                  </a:lnTo>
                  <a:lnTo>
                    <a:pt x="12506" y="6096"/>
                  </a:lnTo>
                  <a:lnTo>
                    <a:pt x="12498" y="5936"/>
                  </a:lnTo>
                  <a:lnTo>
                    <a:pt x="12490" y="5776"/>
                  </a:lnTo>
                  <a:lnTo>
                    <a:pt x="12473" y="5616"/>
                  </a:lnTo>
                  <a:lnTo>
                    <a:pt x="12457" y="5459"/>
                  </a:lnTo>
                  <a:lnTo>
                    <a:pt x="12436" y="5304"/>
                  </a:lnTo>
                  <a:lnTo>
                    <a:pt x="12407" y="5148"/>
                  </a:lnTo>
                  <a:lnTo>
                    <a:pt x="12379" y="4996"/>
                  </a:lnTo>
                  <a:lnTo>
                    <a:pt x="12346" y="4844"/>
                  </a:lnTo>
                  <a:lnTo>
                    <a:pt x="12309" y="4692"/>
                  </a:lnTo>
                  <a:lnTo>
                    <a:pt x="12268" y="4544"/>
                  </a:lnTo>
                  <a:lnTo>
                    <a:pt x="12227" y="4397"/>
                  </a:lnTo>
                  <a:lnTo>
                    <a:pt x="12177" y="4249"/>
                  </a:lnTo>
                  <a:lnTo>
                    <a:pt x="12128" y="4105"/>
                  </a:lnTo>
                  <a:lnTo>
                    <a:pt x="12075" y="3961"/>
                  </a:lnTo>
                  <a:lnTo>
                    <a:pt x="12014" y="3822"/>
                  </a:lnTo>
                  <a:lnTo>
                    <a:pt x="11956" y="3682"/>
                  </a:lnTo>
                  <a:lnTo>
                    <a:pt x="11890" y="3543"/>
                  </a:lnTo>
                  <a:lnTo>
                    <a:pt x="11825" y="3407"/>
                  </a:lnTo>
                  <a:lnTo>
                    <a:pt x="11751" y="3276"/>
                  </a:lnTo>
                  <a:lnTo>
                    <a:pt x="11677" y="3145"/>
                  </a:lnTo>
                  <a:lnTo>
                    <a:pt x="11603" y="3013"/>
                  </a:lnTo>
                  <a:lnTo>
                    <a:pt x="11521" y="2886"/>
                  </a:lnTo>
                  <a:lnTo>
                    <a:pt x="11439" y="2759"/>
                  </a:lnTo>
                  <a:lnTo>
                    <a:pt x="11352" y="2635"/>
                  </a:lnTo>
                  <a:lnTo>
                    <a:pt x="11262" y="2512"/>
                  </a:lnTo>
                  <a:lnTo>
                    <a:pt x="11172" y="2393"/>
                  </a:lnTo>
                  <a:lnTo>
                    <a:pt x="11077" y="2278"/>
                  </a:lnTo>
                  <a:lnTo>
                    <a:pt x="10984" y="2163"/>
                  </a:lnTo>
                  <a:lnTo>
                    <a:pt x="10881" y="2048"/>
                  </a:lnTo>
                  <a:lnTo>
                    <a:pt x="10778" y="1942"/>
                  </a:lnTo>
                  <a:lnTo>
                    <a:pt x="10675" y="1835"/>
                  </a:lnTo>
                  <a:lnTo>
                    <a:pt x="10569" y="1728"/>
                  </a:lnTo>
                  <a:lnTo>
                    <a:pt x="10458" y="1626"/>
                  </a:lnTo>
                  <a:lnTo>
                    <a:pt x="10347" y="1527"/>
                  </a:lnTo>
                  <a:lnTo>
                    <a:pt x="10232" y="1428"/>
                  </a:lnTo>
                  <a:lnTo>
                    <a:pt x="10113" y="1334"/>
                  </a:lnTo>
                  <a:lnTo>
                    <a:pt x="9994" y="1244"/>
                  </a:lnTo>
                  <a:lnTo>
                    <a:pt x="9875" y="1153"/>
                  </a:lnTo>
                  <a:lnTo>
                    <a:pt x="9748" y="1067"/>
                  </a:lnTo>
                  <a:lnTo>
                    <a:pt x="9625" y="985"/>
                  </a:lnTo>
                  <a:lnTo>
                    <a:pt x="9497" y="907"/>
                  </a:lnTo>
                  <a:lnTo>
                    <a:pt x="9366" y="829"/>
                  </a:lnTo>
                  <a:lnTo>
                    <a:pt x="9235" y="755"/>
                  </a:lnTo>
                  <a:lnTo>
                    <a:pt x="9099" y="685"/>
                  </a:lnTo>
                  <a:lnTo>
                    <a:pt x="8964" y="620"/>
                  </a:lnTo>
                  <a:lnTo>
                    <a:pt x="8829" y="554"/>
                  </a:lnTo>
                  <a:lnTo>
                    <a:pt x="8689" y="493"/>
                  </a:lnTo>
                  <a:lnTo>
                    <a:pt x="8545" y="435"/>
                  </a:lnTo>
                  <a:lnTo>
                    <a:pt x="8402" y="382"/>
                  </a:lnTo>
                  <a:lnTo>
                    <a:pt x="8258" y="329"/>
                  </a:lnTo>
                  <a:lnTo>
                    <a:pt x="8114" y="283"/>
                  </a:lnTo>
                  <a:lnTo>
                    <a:pt x="7966" y="238"/>
                  </a:lnTo>
                  <a:lnTo>
                    <a:pt x="7815" y="197"/>
                  </a:lnTo>
                  <a:lnTo>
                    <a:pt x="7667" y="160"/>
                  </a:lnTo>
                  <a:lnTo>
                    <a:pt x="7515" y="127"/>
                  </a:lnTo>
                  <a:lnTo>
                    <a:pt x="7359" y="99"/>
                  </a:lnTo>
                  <a:lnTo>
                    <a:pt x="7207" y="74"/>
                  </a:lnTo>
                  <a:lnTo>
                    <a:pt x="7051" y="54"/>
                  </a:lnTo>
                  <a:lnTo>
                    <a:pt x="6891" y="33"/>
                  </a:lnTo>
                  <a:lnTo>
                    <a:pt x="6735" y="20"/>
                  </a:lnTo>
                  <a:lnTo>
                    <a:pt x="6575" y="8"/>
                  </a:lnTo>
                  <a:lnTo>
                    <a:pt x="6415" y="4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93" name="Freeform: Shape 2">
              <a:extLst>
                <a:ext uri="{FF2B5EF4-FFF2-40B4-BE49-F238E27FC236}">
                  <a16:creationId xmlns:a16="http://schemas.microsoft.com/office/drawing/2014/main" id="{96E7EF60-64BA-CA43-85FE-3BD832D319FE}"/>
                </a:ext>
              </a:extLst>
            </p:cNvPr>
            <p:cNvSpPr/>
            <p:nvPr/>
          </p:nvSpPr>
          <p:spPr>
            <a:xfrm>
              <a:off x="9530500" y="7531272"/>
              <a:ext cx="914039" cy="133848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0"/>
                  </a:moveTo>
                  <a:lnTo>
                    <a:pt x="0" y="1273"/>
                  </a:lnTo>
                  <a:lnTo>
                    <a:pt x="693" y="1273"/>
                  </a:lnTo>
                  <a:lnTo>
                    <a:pt x="693" y="3719"/>
                  </a:lnTo>
                  <a:lnTo>
                    <a:pt x="1847" y="3719"/>
                  </a:lnTo>
                  <a:lnTo>
                    <a:pt x="1847" y="1273"/>
                  </a:lnTo>
                  <a:lnTo>
                    <a:pt x="2540" y="1273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94" name="Freeform: Shape 3">
              <a:extLst>
                <a:ext uri="{FF2B5EF4-FFF2-40B4-BE49-F238E27FC236}">
                  <a16:creationId xmlns:a16="http://schemas.microsoft.com/office/drawing/2014/main" id="{F7DD40E2-1C73-524D-82DE-121A3E2E0D2E}"/>
                </a:ext>
              </a:extLst>
            </p:cNvPr>
            <p:cNvSpPr/>
            <p:nvPr/>
          </p:nvSpPr>
          <p:spPr>
            <a:xfrm>
              <a:off x="9530500" y="9653112"/>
              <a:ext cx="914039" cy="133848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3719"/>
                  </a:moveTo>
                  <a:lnTo>
                    <a:pt x="2540" y="2446"/>
                  </a:lnTo>
                  <a:lnTo>
                    <a:pt x="1847" y="2446"/>
                  </a:lnTo>
                  <a:lnTo>
                    <a:pt x="1847" y="0"/>
                  </a:lnTo>
                  <a:lnTo>
                    <a:pt x="693" y="0"/>
                  </a:lnTo>
                  <a:lnTo>
                    <a:pt x="693" y="2446"/>
                  </a:lnTo>
                  <a:lnTo>
                    <a:pt x="0" y="244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95" name="Freeform: Shape 4">
              <a:extLst>
                <a:ext uri="{FF2B5EF4-FFF2-40B4-BE49-F238E27FC236}">
                  <a16:creationId xmlns:a16="http://schemas.microsoft.com/office/drawing/2014/main" id="{1338056C-02BD-8A41-B576-46B8B89E8B41}"/>
                </a:ext>
              </a:extLst>
            </p:cNvPr>
            <p:cNvSpPr/>
            <p:nvPr/>
          </p:nvSpPr>
          <p:spPr>
            <a:xfrm>
              <a:off x="10380099" y="8805312"/>
              <a:ext cx="1336680" cy="912599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4" h="2536">
                  <a:moveTo>
                    <a:pt x="0" y="1268"/>
                  </a:moveTo>
                  <a:lnTo>
                    <a:pt x="1268" y="2536"/>
                  </a:lnTo>
                  <a:lnTo>
                    <a:pt x="1268" y="1847"/>
                  </a:lnTo>
                  <a:lnTo>
                    <a:pt x="3714" y="1847"/>
                  </a:lnTo>
                  <a:lnTo>
                    <a:pt x="3714" y="689"/>
                  </a:lnTo>
                  <a:lnTo>
                    <a:pt x="1268" y="689"/>
                  </a:lnTo>
                  <a:lnTo>
                    <a:pt x="1268" y="0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96" name="Freeform: Shape 5">
              <a:extLst>
                <a:ext uri="{FF2B5EF4-FFF2-40B4-BE49-F238E27FC236}">
                  <a16:creationId xmlns:a16="http://schemas.microsoft.com/office/drawing/2014/main" id="{DA531796-69CF-9E47-A899-447AA052AA66}"/>
                </a:ext>
              </a:extLst>
            </p:cNvPr>
            <p:cNvSpPr/>
            <p:nvPr/>
          </p:nvSpPr>
          <p:spPr>
            <a:xfrm>
              <a:off x="8256820" y="8805312"/>
              <a:ext cx="1338120" cy="912599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8" h="2536">
                  <a:moveTo>
                    <a:pt x="3718" y="1268"/>
                  </a:moveTo>
                  <a:lnTo>
                    <a:pt x="2450" y="0"/>
                  </a:lnTo>
                  <a:lnTo>
                    <a:pt x="2450" y="689"/>
                  </a:lnTo>
                  <a:lnTo>
                    <a:pt x="0" y="689"/>
                  </a:lnTo>
                  <a:lnTo>
                    <a:pt x="0" y="1847"/>
                  </a:lnTo>
                  <a:lnTo>
                    <a:pt x="2450" y="1847"/>
                  </a:lnTo>
                  <a:lnTo>
                    <a:pt x="2450" y="25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</p:grpSp>
      <p:sp>
        <p:nvSpPr>
          <p:cNvPr id="97" name="TextBox 96">
            <a:extLst>
              <a:ext uri="{FF2B5EF4-FFF2-40B4-BE49-F238E27FC236}">
                <a16:creationId xmlns:a16="http://schemas.microsoft.com/office/drawing/2014/main" id="{A28A5197-EF72-864A-8769-9CEACF562F83}"/>
              </a:ext>
            </a:extLst>
          </p:cNvPr>
          <p:cNvSpPr txBox="1"/>
          <p:nvPr/>
        </p:nvSpPr>
        <p:spPr>
          <a:xfrm>
            <a:off x="6996974" y="5178432"/>
            <a:ext cx="709425" cy="184666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sz="1200" dirty="0">
                <a:latin typeface="Calibri" panose="020F0502020204030204" pitchFamily="34" charset="0"/>
              </a:rPr>
              <a:t>Mgt Router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4CC90C98-8DE5-9B4F-8CD8-683E9DA691E0}"/>
              </a:ext>
            </a:extLst>
          </p:cNvPr>
          <p:cNvSpPr txBox="1"/>
          <p:nvPr/>
        </p:nvSpPr>
        <p:spPr>
          <a:xfrm>
            <a:off x="9499788" y="4619430"/>
            <a:ext cx="2499919" cy="646331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>
              <a:buNone/>
            </a:pPr>
            <a:r>
              <a:rPr lang="en-US" sz="1200" b="1" dirty="0">
                <a:latin typeface="Calibri" panose="020F0502020204030204" pitchFamily="34" charset="0"/>
                <a:cs typeface="Calibri" panose="020F0502020204030204" pitchFamily="34" charset="0"/>
              </a:rPr>
              <a:t>Physical Server routing table:</a:t>
            </a:r>
          </a:p>
          <a:p>
            <a:pPr lvl="1" indent="-339725"/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default gateway = Physical Router</a:t>
            </a:r>
          </a:p>
          <a:p>
            <a:pPr lvl="1" indent="-339725"/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Management subnets = Mgt Router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19227842-230B-BE4A-9FAA-7A233EDB53F5}"/>
              </a:ext>
            </a:extLst>
          </p:cNvPr>
          <p:cNvSpPr txBox="1"/>
          <p:nvPr/>
        </p:nvSpPr>
        <p:spPr>
          <a:xfrm>
            <a:off x="8033491" y="4285611"/>
            <a:ext cx="169713" cy="307777"/>
          </a:xfrm>
          <a:prstGeom prst="rect">
            <a:avLst/>
          </a:prstGeom>
          <a:noFill/>
          <a:ln w="28575">
            <a:noFill/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>
              <a:buNone/>
            </a:pPr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*</a:t>
            </a:r>
            <a:endParaRPr lang="en-US" sz="1200" dirty="0">
              <a:latin typeface="Courier" pitchFamily="2" charset="0"/>
            </a:endParaRP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AE2A93DF-F319-8B44-8A2A-FC028E0CA965}"/>
              </a:ext>
            </a:extLst>
          </p:cNvPr>
          <p:cNvSpPr txBox="1"/>
          <p:nvPr/>
        </p:nvSpPr>
        <p:spPr>
          <a:xfrm>
            <a:off x="8586995" y="4923086"/>
            <a:ext cx="837280" cy="369332"/>
          </a:xfrm>
          <a:prstGeom prst="rect">
            <a:avLst/>
          </a:prstGeom>
        </p:spPr>
        <p:txBody>
          <a:bodyPr wrap="none" lIns="0" tIns="0" rIns="0" bIns="0" rtlCol="0" anchor="b">
            <a:spAutoFit/>
          </a:bodyPr>
          <a:lstStyle/>
          <a:p>
            <a:r>
              <a:rPr lang="en-US" sz="1200" dirty="0">
                <a:solidFill>
                  <a:schemeClr val="accent1"/>
                </a:solidFill>
                <a:latin typeface="Calibri" panose="020F0502020204030204" pitchFamily="34" charset="0"/>
              </a:rPr>
              <a:t>Management</a:t>
            </a:r>
          </a:p>
          <a:p>
            <a:r>
              <a:rPr lang="en-US" sz="1200" dirty="0">
                <a:solidFill>
                  <a:schemeClr val="accent1"/>
                </a:solidFill>
                <a:latin typeface="Calibri" panose="020F0502020204030204" pitchFamily="34" charset="0"/>
              </a:rPr>
              <a:t>Traffic</a:t>
            </a:r>
            <a:endParaRPr lang="en-US" sz="1400" dirty="0">
              <a:solidFill>
                <a:schemeClr val="accent1"/>
              </a:solidFill>
              <a:latin typeface="Calibri" panose="020F0502020204030204" pitchFamily="34" charset="0"/>
            </a:endParaRPr>
          </a:p>
        </p:txBody>
      </p:sp>
      <p:sp>
        <p:nvSpPr>
          <p:cNvPr id="101" name="Left-Up Arrow 100">
            <a:extLst>
              <a:ext uri="{FF2B5EF4-FFF2-40B4-BE49-F238E27FC236}">
                <a16:creationId xmlns:a16="http://schemas.microsoft.com/office/drawing/2014/main" id="{8BBDA8C2-1E92-074F-B0FC-759D1FFC0B0B}"/>
              </a:ext>
            </a:extLst>
          </p:cNvPr>
          <p:cNvSpPr/>
          <p:nvPr/>
        </p:nvSpPr>
        <p:spPr>
          <a:xfrm rot="5400000">
            <a:off x="8330448" y="4451704"/>
            <a:ext cx="677775" cy="1312096"/>
          </a:xfrm>
          <a:prstGeom prst="leftUpArrow">
            <a:avLst>
              <a:gd name="adj1" fmla="val 8495"/>
              <a:gd name="adj2" fmla="val 10853"/>
              <a:gd name="adj3" fmla="val 19695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B239ECCA-8AED-554D-86AE-FD0A50859A80}"/>
              </a:ext>
            </a:extLst>
          </p:cNvPr>
          <p:cNvSpPr txBox="1"/>
          <p:nvPr/>
        </p:nvSpPr>
        <p:spPr>
          <a:xfrm>
            <a:off x="8093699" y="5485471"/>
            <a:ext cx="1906402" cy="2616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>
              <a:buNone/>
            </a:pPr>
            <a:r>
              <a:rPr lang="en-US" sz="1100" dirty="0">
                <a:latin typeface="Calibri" panose="020F0502020204030204" pitchFamily="34" charset="0"/>
                <a:cs typeface="Calibri" panose="020F0502020204030204" pitchFamily="34" charset="0"/>
              </a:rPr>
              <a:t>* NSX installed on this interface</a:t>
            </a:r>
          </a:p>
        </p:txBody>
      </p:sp>
      <p:grpSp>
        <p:nvGrpSpPr>
          <p:cNvPr id="103" name="Picture Placeholder 75" descr="Networking&#10;">
            <a:extLst>
              <a:ext uri="{FF2B5EF4-FFF2-40B4-BE49-F238E27FC236}">
                <a16:creationId xmlns:a16="http://schemas.microsoft.com/office/drawing/2014/main" id="{FCB6BBF0-E965-7A4C-A164-8096A3B50E40}"/>
              </a:ext>
            </a:extLst>
          </p:cNvPr>
          <p:cNvGrpSpPr/>
          <p:nvPr/>
        </p:nvGrpSpPr>
        <p:grpSpPr>
          <a:xfrm>
            <a:off x="7706399" y="2988846"/>
            <a:ext cx="1825860" cy="430516"/>
            <a:chOff x="1848967" y="928983"/>
            <a:chExt cx="600837" cy="158115"/>
          </a:xfrm>
          <a:solidFill>
            <a:schemeClr val="tx1"/>
          </a:solidFill>
        </p:grpSpPr>
        <p:sp>
          <p:nvSpPr>
            <p:cNvPr id="104" name="Picture Placeholder 75">
              <a:extLst>
                <a:ext uri="{FF2B5EF4-FFF2-40B4-BE49-F238E27FC236}">
                  <a16:creationId xmlns:a16="http://schemas.microsoft.com/office/drawing/2014/main" id="{4D007B45-C441-3B46-8061-C0DD096D78FD}"/>
                </a:ext>
              </a:extLst>
            </p:cNvPr>
            <p:cNvSpPr/>
            <p:nvPr/>
          </p:nvSpPr>
          <p:spPr>
            <a:xfrm>
              <a:off x="2293586" y="992229"/>
              <a:ext cx="31623" cy="31623"/>
            </a:xfrm>
            <a:custGeom>
              <a:avLst/>
              <a:gdLst>
                <a:gd name="connsiteX0" fmla="*/ 31623 w 31623"/>
                <a:gd name="connsiteY0" fmla="*/ 15811 h 31623"/>
                <a:gd name="connsiteX1" fmla="*/ 15812 w 31623"/>
                <a:gd name="connsiteY1" fmla="*/ 31623 h 31623"/>
                <a:gd name="connsiteX2" fmla="*/ 0 w 31623"/>
                <a:gd name="connsiteY2" fmla="*/ 15811 h 31623"/>
                <a:gd name="connsiteX3" fmla="*/ 15812 w 31623"/>
                <a:gd name="connsiteY3" fmla="*/ 0 h 31623"/>
                <a:gd name="connsiteX4" fmla="*/ 31623 w 31623"/>
                <a:gd name="connsiteY4" fmla="*/ 15811 h 31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623" h="31623">
                  <a:moveTo>
                    <a:pt x="31623" y="15811"/>
                  </a:moveTo>
                  <a:cubicBezTo>
                    <a:pt x="31623" y="24544"/>
                    <a:pt x="24544" y="31623"/>
                    <a:pt x="15812" y="31623"/>
                  </a:cubicBezTo>
                  <a:cubicBezTo>
                    <a:pt x="7079" y="31623"/>
                    <a:pt x="0" y="24544"/>
                    <a:pt x="0" y="15811"/>
                  </a:cubicBezTo>
                  <a:cubicBezTo>
                    <a:pt x="0" y="7079"/>
                    <a:pt x="7079" y="0"/>
                    <a:pt x="15812" y="0"/>
                  </a:cubicBezTo>
                  <a:cubicBezTo>
                    <a:pt x="24544" y="0"/>
                    <a:pt x="31623" y="7079"/>
                    <a:pt x="31623" y="15811"/>
                  </a:cubicBezTo>
                  <a:close/>
                </a:path>
              </a:pathLst>
            </a:custGeom>
            <a:grpFill/>
            <a:ln w="62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Calibri" panose="020F0502020204030204" pitchFamily="34" charset="0"/>
              </a:endParaRPr>
            </a:p>
          </p:txBody>
        </p:sp>
        <p:sp>
          <p:nvSpPr>
            <p:cNvPr id="105" name="Picture Placeholder 75">
              <a:extLst>
                <a:ext uri="{FF2B5EF4-FFF2-40B4-BE49-F238E27FC236}">
                  <a16:creationId xmlns:a16="http://schemas.microsoft.com/office/drawing/2014/main" id="{47082572-41DD-8D4B-A87E-4BE80B81777C}"/>
                </a:ext>
              </a:extLst>
            </p:cNvPr>
            <p:cNvSpPr/>
            <p:nvPr/>
          </p:nvSpPr>
          <p:spPr>
            <a:xfrm>
              <a:off x="2358097" y="992229"/>
              <a:ext cx="31623" cy="31623"/>
            </a:xfrm>
            <a:custGeom>
              <a:avLst/>
              <a:gdLst>
                <a:gd name="connsiteX0" fmla="*/ 31623 w 31623"/>
                <a:gd name="connsiteY0" fmla="*/ 15811 h 31623"/>
                <a:gd name="connsiteX1" fmla="*/ 15812 w 31623"/>
                <a:gd name="connsiteY1" fmla="*/ 31623 h 31623"/>
                <a:gd name="connsiteX2" fmla="*/ 0 w 31623"/>
                <a:gd name="connsiteY2" fmla="*/ 15811 h 31623"/>
                <a:gd name="connsiteX3" fmla="*/ 15812 w 31623"/>
                <a:gd name="connsiteY3" fmla="*/ 0 h 31623"/>
                <a:gd name="connsiteX4" fmla="*/ 31623 w 31623"/>
                <a:gd name="connsiteY4" fmla="*/ 15811 h 31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623" h="31623">
                  <a:moveTo>
                    <a:pt x="31623" y="15811"/>
                  </a:moveTo>
                  <a:cubicBezTo>
                    <a:pt x="31623" y="24544"/>
                    <a:pt x="24544" y="31623"/>
                    <a:pt x="15812" y="31623"/>
                  </a:cubicBezTo>
                  <a:cubicBezTo>
                    <a:pt x="7079" y="31623"/>
                    <a:pt x="0" y="24544"/>
                    <a:pt x="0" y="15811"/>
                  </a:cubicBezTo>
                  <a:cubicBezTo>
                    <a:pt x="0" y="7079"/>
                    <a:pt x="7079" y="0"/>
                    <a:pt x="15812" y="0"/>
                  </a:cubicBezTo>
                  <a:cubicBezTo>
                    <a:pt x="24544" y="0"/>
                    <a:pt x="31623" y="7079"/>
                    <a:pt x="31623" y="15811"/>
                  </a:cubicBezTo>
                  <a:close/>
                </a:path>
              </a:pathLst>
            </a:custGeom>
            <a:grpFill/>
            <a:ln w="62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Calibri" panose="020F0502020204030204" pitchFamily="34" charset="0"/>
              </a:endParaRPr>
            </a:p>
          </p:txBody>
        </p:sp>
        <p:sp>
          <p:nvSpPr>
            <p:cNvPr id="106" name="Picture Placeholder 75">
              <a:extLst>
                <a:ext uri="{FF2B5EF4-FFF2-40B4-BE49-F238E27FC236}">
                  <a16:creationId xmlns:a16="http://schemas.microsoft.com/office/drawing/2014/main" id="{DC1F8105-3B0F-CF4A-A35D-244D997383B1}"/>
                </a:ext>
              </a:extLst>
            </p:cNvPr>
            <p:cNvSpPr/>
            <p:nvPr/>
          </p:nvSpPr>
          <p:spPr>
            <a:xfrm>
              <a:off x="1848967" y="928983"/>
              <a:ext cx="600837" cy="158115"/>
            </a:xfrm>
            <a:custGeom>
              <a:avLst/>
              <a:gdLst>
                <a:gd name="connsiteX0" fmla="*/ 585026 w 600837"/>
                <a:gd name="connsiteY0" fmla="*/ 15812 h 158115"/>
                <a:gd name="connsiteX1" fmla="*/ 585026 w 600837"/>
                <a:gd name="connsiteY1" fmla="*/ 142304 h 158115"/>
                <a:gd name="connsiteX2" fmla="*/ 15812 w 600837"/>
                <a:gd name="connsiteY2" fmla="*/ 142304 h 158115"/>
                <a:gd name="connsiteX3" fmla="*/ 15812 w 600837"/>
                <a:gd name="connsiteY3" fmla="*/ 15812 h 158115"/>
                <a:gd name="connsiteX4" fmla="*/ 585026 w 600837"/>
                <a:gd name="connsiteY4" fmla="*/ 15812 h 158115"/>
                <a:gd name="connsiteX5" fmla="*/ 600837 w 600837"/>
                <a:gd name="connsiteY5" fmla="*/ 0 h 158115"/>
                <a:gd name="connsiteX6" fmla="*/ 0 w 600837"/>
                <a:gd name="connsiteY6" fmla="*/ 0 h 158115"/>
                <a:gd name="connsiteX7" fmla="*/ 0 w 600837"/>
                <a:gd name="connsiteY7" fmla="*/ 158115 h 158115"/>
                <a:gd name="connsiteX8" fmla="*/ 600837 w 600837"/>
                <a:gd name="connsiteY8" fmla="*/ 158115 h 158115"/>
                <a:gd name="connsiteX9" fmla="*/ 600837 w 600837"/>
                <a:gd name="connsiteY9" fmla="*/ 0 h 158115"/>
                <a:gd name="connsiteX10" fmla="*/ 600837 w 600837"/>
                <a:gd name="connsiteY10" fmla="*/ 0 h 158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00837" h="158115">
                  <a:moveTo>
                    <a:pt x="585026" y="15812"/>
                  </a:moveTo>
                  <a:lnTo>
                    <a:pt x="585026" y="142304"/>
                  </a:lnTo>
                  <a:lnTo>
                    <a:pt x="15812" y="142304"/>
                  </a:lnTo>
                  <a:lnTo>
                    <a:pt x="15812" y="15812"/>
                  </a:lnTo>
                  <a:lnTo>
                    <a:pt x="585026" y="15812"/>
                  </a:lnTo>
                  <a:moveTo>
                    <a:pt x="600837" y="0"/>
                  </a:moveTo>
                  <a:lnTo>
                    <a:pt x="0" y="0"/>
                  </a:lnTo>
                  <a:lnTo>
                    <a:pt x="0" y="158115"/>
                  </a:lnTo>
                  <a:lnTo>
                    <a:pt x="600837" y="158115"/>
                  </a:lnTo>
                  <a:lnTo>
                    <a:pt x="600837" y="0"/>
                  </a:lnTo>
                  <a:lnTo>
                    <a:pt x="600837" y="0"/>
                  </a:lnTo>
                  <a:close/>
                </a:path>
              </a:pathLst>
            </a:custGeom>
            <a:grpFill/>
            <a:ln w="62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Calibri" panose="020F0502020204030204" pitchFamily="34" charset="0"/>
              </a:endParaRPr>
            </a:p>
          </p:txBody>
        </p:sp>
        <p:grpSp>
          <p:nvGrpSpPr>
            <p:cNvPr id="107" name="Picture Placeholder 75">
              <a:extLst>
                <a:ext uri="{FF2B5EF4-FFF2-40B4-BE49-F238E27FC236}">
                  <a16:creationId xmlns:a16="http://schemas.microsoft.com/office/drawing/2014/main" id="{982DDDF6-0BA4-E445-8290-4AE0A84210AF}"/>
                </a:ext>
              </a:extLst>
            </p:cNvPr>
            <p:cNvGrpSpPr/>
            <p:nvPr/>
          </p:nvGrpSpPr>
          <p:grpSpPr>
            <a:xfrm>
              <a:off x="1896401" y="984007"/>
              <a:ext cx="205549" cy="47434"/>
              <a:chOff x="1896401" y="984007"/>
              <a:chExt cx="205549" cy="47434"/>
            </a:xfrm>
            <a:grpFill/>
          </p:grpSpPr>
          <p:sp>
            <p:nvSpPr>
              <p:cNvPr id="108" name="Picture Placeholder 75">
                <a:extLst>
                  <a:ext uri="{FF2B5EF4-FFF2-40B4-BE49-F238E27FC236}">
                    <a16:creationId xmlns:a16="http://schemas.microsoft.com/office/drawing/2014/main" id="{D1157BB8-622B-EE41-AE96-61B618C7050E}"/>
                  </a:ext>
                </a:extLst>
              </p:cNvPr>
              <p:cNvSpPr/>
              <p:nvPr/>
            </p:nvSpPr>
            <p:spPr>
              <a:xfrm>
                <a:off x="1896401" y="984007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09" name="Picture Placeholder 75">
                <a:extLst>
                  <a:ext uri="{FF2B5EF4-FFF2-40B4-BE49-F238E27FC236}">
                    <a16:creationId xmlns:a16="http://schemas.microsoft.com/office/drawing/2014/main" id="{E0909515-7DC9-1D45-8DE2-365DBA7FCACC}"/>
                  </a:ext>
                </a:extLst>
              </p:cNvPr>
              <p:cNvSpPr/>
              <p:nvPr/>
            </p:nvSpPr>
            <p:spPr>
              <a:xfrm>
                <a:off x="1896401" y="1015630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10" name="Picture Placeholder 75">
                <a:extLst>
                  <a:ext uri="{FF2B5EF4-FFF2-40B4-BE49-F238E27FC236}">
                    <a16:creationId xmlns:a16="http://schemas.microsoft.com/office/drawing/2014/main" id="{B9E58C0F-0F6A-BF40-8AC9-9C1EF9B9D11D}"/>
                  </a:ext>
                </a:extLst>
              </p:cNvPr>
              <p:cNvSpPr/>
              <p:nvPr/>
            </p:nvSpPr>
            <p:spPr>
              <a:xfrm>
                <a:off x="1928024" y="984007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11" name="Picture Placeholder 75">
                <a:extLst>
                  <a:ext uri="{FF2B5EF4-FFF2-40B4-BE49-F238E27FC236}">
                    <a16:creationId xmlns:a16="http://schemas.microsoft.com/office/drawing/2014/main" id="{7FFC95B8-DC4E-CB4E-AE41-9320AA91907C}"/>
                  </a:ext>
                </a:extLst>
              </p:cNvPr>
              <p:cNvSpPr/>
              <p:nvPr/>
            </p:nvSpPr>
            <p:spPr>
              <a:xfrm>
                <a:off x="1928024" y="1015630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12" name="Picture Placeholder 75">
                <a:extLst>
                  <a:ext uri="{FF2B5EF4-FFF2-40B4-BE49-F238E27FC236}">
                    <a16:creationId xmlns:a16="http://schemas.microsoft.com/office/drawing/2014/main" id="{217CE606-6E92-2C4E-8D16-5DFBFA86A143}"/>
                  </a:ext>
                </a:extLst>
              </p:cNvPr>
              <p:cNvSpPr/>
              <p:nvPr/>
            </p:nvSpPr>
            <p:spPr>
              <a:xfrm>
                <a:off x="1959647" y="984007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13" name="Picture Placeholder 75">
                <a:extLst>
                  <a:ext uri="{FF2B5EF4-FFF2-40B4-BE49-F238E27FC236}">
                    <a16:creationId xmlns:a16="http://schemas.microsoft.com/office/drawing/2014/main" id="{6363E958-9A1E-2B46-8B55-50C36A37E1EF}"/>
                  </a:ext>
                </a:extLst>
              </p:cNvPr>
              <p:cNvSpPr/>
              <p:nvPr/>
            </p:nvSpPr>
            <p:spPr>
              <a:xfrm>
                <a:off x="1959647" y="1015630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14" name="Picture Placeholder 75">
                <a:extLst>
                  <a:ext uri="{FF2B5EF4-FFF2-40B4-BE49-F238E27FC236}">
                    <a16:creationId xmlns:a16="http://schemas.microsoft.com/office/drawing/2014/main" id="{A4DF3FCF-D6EF-0B46-B518-B2074C90411A}"/>
                  </a:ext>
                </a:extLst>
              </p:cNvPr>
              <p:cNvSpPr/>
              <p:nvPr/>
            </p:nvSpPr>
            <p:spPr>
              <a:xfrm>
                <a:off x="1991270" y="984007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15" name="Picture Placeholder 75">
                <a:extLst>
                  <a:ext uri="{FF2B5EF4-FFF2-40B4-BE49-F238E27FC236}">
                    <a16:creationId xmlns:a16="http://schemas.microsoft.com/office/drawing/2014/main" id="{185DF275-259B-6E40-BE57-FE536D42C8C1}"/>
                  </a:ext>
                </a:extLst>
              </p:cNvPr>
              <p:cNvSpPr/>
              <p:nvPr/>
            </p:nvSpPr>
            <p:spPr>
              <a:xfrm>
                <a:off x="1991270" y="1015630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16" name="Picture Placeholder 75">
                <a:extLst>
                  <a:ext uri="{FF2B5EF4-FFF2-40B4-BE49-F238E27FC236}">
                    <a16:creationId xmlns:a16="http://schemas.microsoft.com/office/drawing/2014/main" id="{06964E57-06FC-3249-80FB-5F949B70009E}"/>
                  </a:ext>
                </a:extLst>
              </p:cNvPr>
              <p:cNvSpPr/>
              <p:nvPr/>
            </p:nvSpPr>
            <p:spPr>
              <a:xfrm>
                <a:off x="2022893" y="984007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17" name="Picture Placeholder 75">
                <a:extLst>
                  <a:ext uri="{FF2B5EF4-FFF2-40B4-BE49-F238E27FC236}">
                    <a16:creationId xmlns:a16="http://schemas.microsoft.com/office/drawing/2014/main" id="{763FC2B0-0F77-EB49-84F2-E548F465694C}"/>
                  </a:ext>
                </a:extLst>
              </p:cNvPr>
              <p:cNvSpPr/>
              <p:nvPr/>
            </p:nvSpPr>
            <p:spPr>
              <a:xfrm>
                <a:off x="2022893" y="1015630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18" name="Picture Placeholder 75">
                <a:extLst>
                  <a:ext uri="{FF2B5EF4-FFF2-40B4-BE49-F238E27FC236}">
                    <a16:creationId xmlns:a16="http://schemas.microsoft.com/office/drawing/2014/main" id="{9102387C-294B-C549-92A7-A561D63EA95E}"/>
                  </a:ext>
                </a:extLst>
              </p:cNvPr>
              <p:cNvSpPr/>
              <p:nvPr/>
            </p:nvSpPr>
            <p:spPr>
              <a:xfrm>
                <a:off x="2054516" y="984007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19" name="Picture Placeholder 75">
                <a:extLst>
                  <a:ext uri="{FF2B5EF4-FFF2-40B4-BE49-F238E27FC236}">
                    <a16:creationId xmlns:a16="http://schemas.microsoft.com/office/drawing/2014/main" id="{12F561D7-A703-6146-9905-D7D5A804C388}"/>
                  </a:ext>
                </a:extLst>
              </p:cNvPr>
              <p:cNvSpPr/>
              <p:nvPr/>
            </p:nvSpPr>
            <p:spPr>
              <a:xfrm>
                <a:off x="2054516" y="1015630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20" name="Picture Placeholder 75">
                <a:extLst>
                  <a:ext uri="{FF2B5EF4-FFF2-40B4-BE49-F238E27FC236}">
                    <a16:creationId xmlns:a16="http://schemas.microsoft.com/office/drawing/2014/main" id="{47D7EC5F-4A53-134D-A2E8-43F5DFAC3B1B}"/>
                  </a:ext>
                </a:extLst>
              </p:cNvPr>
              <p:cNvSpPr/>
              <p:nvPr/>
            </p:nvSpPr>
            <p:spPr>
              <a:xfrm>
                <a:off x="2086139" y="984007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21" name="Picture Placeholder 75">
                <a:extLst>
                  <a:ext uri="{FF2B5EF4-FFF2-40B4-BE49-F238E27FC236}">
                    <a16:creationId xmlns:a16="http://schemas.microsoft.com/office/drawing/2014/main" id="{D1E6A5F8-DE46-4347-863A-E2578D98F478}"/>
                  </a:ext>
                </a:extLst>
              </p:cNvPr>
              <p:cNvSpPr/>
              <p:nvPr/>
            </p:nvSpPr>
            <p:spPr>
              <a:xfrm>
                <a:off x="2086139" y="1015630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</p:grpSp>
      </p:grpSp>
      <p:grpSp>
        <p:nvGrpSpPr>
          <p:cNvPr id="122" name="Group 121">
            <a:extLst>
              <a:ext uri="{FF2B5EF4-FFF2-40B4-BE49-F238E27FC236}">
                <a16:creationId xmlns:a16="http://schemas.microsoft.com/office/drawing/2014/main" id="{20821B4C-A0B2-4944-9A25-4E740B368942}"/>
              </a:ext>
            </a:extLst>
          </p:cNvPr>
          <p:cNvGrpSpPr>
            <a:grpSpLocks noChangeAspect="1"/>
          </p:cNvGrpSpPr>
          <p:nvPr/>
        </p:nvGrpSpPr>
        <p:grpSpPr>
          <a:xfrm>
            <a:off x="8458708" y="2543337"/>
            <a:ext cx="548640" cy="548640"/>
            <a:chOff x="6480867" y="7009631"/>
            <a:chExt cx="4501800" cy="4503600"/>
          </a:xfrm>
          <a:solidFill>
            <a:schemeClr val="tx1"/>
          </a:solidFill>
        </p:grpSpPr>
        <p:sp>
          <p:nvSpPr>
            <p:cNvPr id="123" name="Freeform: Shape 1">
              <a:extLst>
                <a:ext uri="{FF2B5EF4-FFF2-40B4-BE49-F238E27FC236}">
                  <a16:creationId xmlns:a16="http://schemas.microsoft.com/office/drawing/2014/main" id="{F2B78505-F635-8341-AD94-DE3E7E8F82C2}"/>
                </a:ext>
              </a:extLst>
            </p:cNvPr>
            <p:cNvSpPr/>
            <p:nvPr/>
          </p:nvSpPr>
          <p:spPr>
            <a:xfrm>
              <a:off x="6480867" y="7009631"/>
              <a:ext cx="4501800" cy="450360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2506" h="12511">
                  <a:moveTo>
                    <a:pt x="6251" y="521"/>
                  </a:moveTo>
                  <a:lnTo>
                    <a:pt x="6399" y="525"/>
                  </a:lnTo>
                  <a:lnTo>
                    <a:pt x="6546" y="530"/>
                  </a:lnTo>
                  <a:lnTo>
                    <a:pt x="6694" y="538"/>
                  </a:lnTo>
                  <a:lnTo>
                    <a:pt x="6838" y="550"/>
                  </a:lnTo>
                  <a:lnTo>
                    <a:pt x="6981" y="566"/>
                  </a:lnTo>
                  <a:lnTo>
                    <a:pt x="7125" y="587"/>
                  </a:lnTo>
                  <a:lnTo>
                    <a:pt x="7265" y="612"/>
                  </a:lnTo>
                  <a:lnTo>
                    <a:pt x="7409" y="640"/>
                  </a:lnTo>
                  <a:lnTo>
                    <a:pt x="7548" y="669"/>
                  </a:lnTo>
                  <a:lnTo>
                    <a:pt x="7684" y="702"/>
                  </a:lnTo>
                  <a:lnTo>
                    <a:pt x="7819" y="739"/>
                  </a:lnTo>
                  <a:lnTo>
                    <a:pt x="7954" y="780"/>
                  </a:lnTo>
                  <a:lnTo>
                    <a:pt x="8090" y="825"/>
                  </a:lnTo>
                  <a:lnTo>
                    <a:pt x="8221" y="870"/>
                  </a:lnTo>
                  <a:lnTo>
                    <a:pt x="8352" y="919"/>
                  </a:lnTo>
                  <a:lnTo>
                    <a:pt x="8484" y="973"/>
                  </a:lnTo>
                  <a:lnTo>
                    <a:pt x="8611" y="1030"/>
                  </a:lnTo>
                  <a:lnTo>
                    <a:pt x="8734" y="1088"/>
                  </a:lnTo>
                  <a:lnTo>
                    <a:pt x="8861" y="1149"/>
                  </a:lnTo>
                  <a:lnTo>
                    <a:pt x="8985" y="1215"/>
                  </a:lnTo>
                  <a:lnTo>
                    <a:pt x="9104" y="1285"/>
                  </a:lnTo>
                  <a:lnTo>
                    <a:pt x="9222" y="1354"/>
                  </a:lnTo>
                  <a:lnTo>
                    <a:pt x="9341" y="1428"/>
                  </a:lnTo>
                  <a:lnTo>
                    <a:pt x="9456" y="1502"/>
                  </a:lnTo>
                  <a:lnTo>
                    <a:pt x="9571" y="1581"/>
                  </a:lnTo>
                  <a:lnTo>
                    <a:pt x="9682" y="1663"/>
                  </a:lnTo>
                  <a:lnTo>
                    <a:pt x="9789" y="1749"/>
                  </a:lnTo>
                  <a:lnTo>
                    <a:pt x="9896" y="1835"/>
                  </a:lnTo>
                  <a:lnTo>
                    <a:pt x="10002" y="1921"/>
                  </a:lnTo>
                  <a:lnTo>
                    <a:pt x="10105" y="2016"/>
                  </a:lnTo>
                  <a:lnTo>
                    <a:pt x="10207" y="2106"/>
                  </a:lnTo>
                  <a:lnTo>
                    <a:pt x="10306" y="2205"/>
                  </a:lnTo>
                  <a:lnTo>
                    <a:pt x="10400" y="2303"/>
                  </a:lnTo>
                  <a:lnTo>
                    <a:pt x="10495" y="2401"/>
                  </a:lnTo>
                  <a:lnTo>
                    <a:pt x="10585" y="2504"/>
                  </a:lnTo>
                  <a:lnTo>
                    <a:pt x="10675" y="2611"/>
                  </a:lnTo>
                  <a:lnTo>
                    <a:pt x="10762" y="2717"/>
                  </a:lnTo>
                  <a:lnTo>
                    <a:pt x="10844" y="2828"/>
                  </a:lnTo>
                  <a:lnTo>
                    <a:pt x="10926" y="2939"/>
                  </a:lnTo>
                  <a:lnTo>
                    <a:pt x="11004" y="3054"/>
                  </a:lnTo>
                  <a:lnTo>
                    <a:pt x="11082" y="3169"/>
                  </a:lnTo>
                  <a:lnTo>
                    <a:pt x="11156" y="3284"/>
                  </a:lnTo>
                  <a:lnTo>
                    <a:pt x="11225" y="3403"/>
                  </a:lnTo>
                  <a:lnTo>
                    <a:pt x="11291" y="3526"/>
                  </a:lnTo>
                  <a:lnTo>
                    <a:pt x="11357" y="3649"/>
                  </a:lnTo>
                  <a:lnTo>
                    <a:pt x="11419" y="3773"/>
                  </a:lnTo>
                  <a:lnTo>
                    <a:pt x="11480" y="3900"/>
                  </a:lnTo>
                  <a:lnTo>
                    <a:pt x="11533" y="4027"/>
                  </a:lnTo>
                  <a:lnTo>
                    <a:pt x="11587" y="4154"/>
                  </a:lnTo>
                  <a:lnTo>
                    <a:pt x="11636" y="4285"/>
                  </a:lnTo>
                  <a:lnTo>
                    <a:pt x="11685" y="4417"/>
                  </a:lnTo>
                  <a:lnTo>
                    <a:pt x="11726" y="4553"/>
                  </a:lnTo>
                  <a:lnTo>
                    <a:pt x="11767" y="4688"/>
                  </a:lnTo>
                  <a:lnTo>
                    <a:pt x="11804" y="4823"/>
                  </a:lnTo>
                  <a:lnTo>
                    <a:pt x="11837" y="4963"/>
                  </a:lnTo>
                  <a:lnTo>
                    <a:pt x="11870" y="5103"/>
                  </a:lnTo>
                  <a:lnTo>
                    <a:pt x="11895" y="5242"/>
                  </a:lnTo>
                  <a:lnTo>
                    <a:pt x="11919" y="5386"/>
                  </a:lnTo>
                  <a:lnTo>
                    <a:pt x="11940" y="5525"/>
                  </a:lnTo>
                  <a:lnTo>
                    <a:pt x="11956" y="5669"/>
                  </a:lnTo>
                  <a:lnTo>
                    <a:pt x="11968" y="5817"/>
                  </a:lnTo>
                  <a:lnTo>
                    <a:pt x="11976" y="5961"/>
                  </a:lnTo>
                  <a:lnTo>
                    <a:pt x="11985" y="6108"/>
                  </a:lnTo>
                  <a:lnTo>
                    <a:pt x="11985" y="6256"/>
                  </a:lnTo>
                  <a:lnTo>
                    <a:pt x="11985" y="6403"/>
                  </a:lnTo>
                  <a:lnTo>
                    <a:pt x="11976" y="6550"/>
                  </a:lnTo>
                  <a:lnTo>
                    <a:pt x="11968" y="6694"/>
                  </a:lnTo>
                  <a:lnTo>
                    <a:pt x="11956" y="6842"/>
                  </a:lnTo>
                  <a:lnTo>
                    <a:pt x="11940" y="6986"/>
                  </a:lnTo>
                  <a:lnTo>
                    <a:pt x="11919" y="7125"/>
                  </a:lnTo>
                  <a:lnTo>
                    <a:pt x="11895" y="7269"/>
                  </a:lnTo>
                  <a:lnTo>
                    <a:pt x="11870" y="7408"/>
                  </a:lnTo>
                  <a:lnTo>
                    <a:pt x="11837" y="7548"/>
                  </a:lnTo>
                  <a:lnTo>
                    <a:pt x="11804" y="7688"/>
                  </a:lnTo>
                  <a:lnTo>
                    <a:pt x="11767" y="7823"/>
                  </a:lnTo>
                  <a:lnTo>
                    <a:pt x="11726" y="7958"/>
                  </a:lnTo>
                  <a:lnTo>
                    <a:pt x="11685" y="8094"/>
                  </a:lnTo>
                  <a:lnTo>
                    <a:pt x="11636" y="8226"/>
                  </a:lnTo>
                  <a:lnTo>
                    <a:pt x="11587" y="8357"/>
                  </a:lnTo>
                  <a:lnTo>
                    <a:pt x="11533" y="8484"/>
                  </a:lnTo>
                  <a:lnTo>
                    <a:pt x="11480" y="8611"/>
                  </a:lnTo>
                  <a:lnTo>
                    <a:pt x="11419" y="8738"/>
                  </a:lnTo>
                  <a:lnTo>
                    <a:pt x="11357" y="8862"/>
                  </a:lnTo>
                  <a:lnTo>
                    <a:pt x="11291" y="8985"/>
                  </a:lnTo>
                  <a:lnTo>
                    <a:pt x="11225" y="9108"/>
                  </a:lnTo>
                  <a:lnTo>
                    <a:pt x="11156" y="9227"/>
                  </a:lnTo>
                  <a:lnTo>
                    <a:pt x="11082" y="9342"/>
                  </a:lnTo>
                  <a:lnTo>
                    <a:pt x="11004" y="9457"/>
                  </a:lnTo>
                  <a:lnTo>
                    <a:pt x="10926" y="9572"/>
                  </a:lnTo>
                  <a:lnTo>
                    <a:pt x="10844" y="9683"/>
                  </a:lnTo>
                  <a:lnTo>
                    <a:pt x="10762" y="9794"/>
                  </a:lnTo>
                  <a:lnTo>
                    <a:pt x="10675" y="9900"/>
                  </a:lnTo>
                  <a:lnTo>
                    <a:pt x="10585" y="10007"/>
                  </a:lnTo>
                  <a:lnTo>
                    <a:pt x="10495" y="10110"/>
                  </a:lnTo>
                  <a:lnTo>
                    <a:pt x="10400" y="10208"/>
                  </a:lnTo>
                  <a:lnTo>
                    <a:pt x="10306" y="10306"/>
                  </a:lnTo>
                  <a:lnTo>
                    <a:pt x="10207" y="10405"/>
                  </a:lnTo>
                  <a:lnTo>
                    <a:pt x="10105" y="10495"/>
                  </a:lnTo>
                  <a:lnTo>
                    <a:pt x="10002" y="10590"/>
                  </a:lnTo>
                  <a:lnTo>
                    <a:pt x="9896" y="10676"/>
                  </a:lnTo>
                  <a:lnTo>
                    <a:pt x="9789" y="10762"/>
                  </a:lnTo>
                  <a:lnTo>
                    <a:pt x="9682" y="10848"/>
                  </a:lnTo>
                  <a:lnTo>
                    <a:pt x="9571" y="10930"/>
                  </a:lnTo>
                  <a:lnTo>
                    <a:pt x="9456" y="11009"/>
                  </a:lnTo>
                  <a:lnTo>
                    <a:pt x="9341" y="11083"/>
                  </a:lnTo>
                  <a:lnTo>
                    <a:pt x="9222" y="11157"/>
                  </a:lnTo>
                  <a:lnTo>
                    <a:pt x="9104" y="11226"/>
                  </a:lnTo>
                  <a:lnTo>
                    <a:pt x="8985" y="11296"/>
                  </a:lnTo>
                  <a:lnTo>
                    <a:pt x="8861" y="11362"/>
                  </a:lnTo>
                  <a:lnTo>
                    <a:pt x="8734" y="11423"/>
                  </a:lnTo>
                  <a:lnTo>
                    <a:pt x="8611" y="11481"/>
                  </a:lnTo>
                  <a:lnTo>
                    <a:pt x="8484" y="11538"/>
                  </a:lnTo>
                  <a:lnTo>
                    <a:pt x="8352" y="11592"/>
                  </a:lnTo>
                  <a:lnTo>
                    <a:pt x="8221" y="11641"/>
                  </a:lnTo>
                  <a:lnTo>
                    <a:pt x="8090" y="11686"/>
                  </a:lnTo>
                  <a:lnTo>
                    <a:pt x="7954" y="11731"/>
                  </a:lnTo>
                  <a:lnTo>
                    <a:pt x="7819" y="11772"/>
                  </a:lnTo>
                  <a:lnTo>
                    <a:pt x="7684" y="11809"/>
                  </a:lnTo>
                  <a:lnTo>
                    <a:pt x="7548" y="11842"/>
                  </a:lnTo>
                  <a:lnTo>
                    <a:pt x="7409" y="11871"/>
                  </a:lnTo>
                  <a:lnTo>
                    <a:pt x="7265" y="11899"/>
                  </a:lnTo>
                  <a:lnTo>
                    <a:pt x="7125" y="11924"/>
                  </a:lnTo>
                  <a:lnTo>
                    <a:pt x="6981" y="11945"/>
                  </a:lnTo>
                  <a:lnTo>
                    <a:pt x="6838" y="11961"/>
                  </a:lnTo>
                  <a:lnTo>
                    <a:pt x="6694" y="11973"/>
                  </a:lnTo>
                  <a:lnTo>
                    <a:pt x="6546" y="11981"/>
                  </a:lnTo>
                  <a:lnTo>
                    <a:pt x="6399" y="11986"/>
                  </a:lnTo>
                  <a:lnTo>
                    <a:pt x="6251" y="11990"/>
                  </a:lnTo>
                  <a:lnTo>
                    <a:pt x="6103" y="11986"/>
                  </a:lnTo>
                  <a:lnTo>
                    <a:pt x="5960" y="11981"/>
                  </a:lnTo>
                  <a:lnTo>
                    <a:pt x="5812" y="11973"/>
                  </a:lnTo>
                  <a:lnTo>
                    <a:pt x="5668" y="11961"/>
                  </a:lnTo>
                  <a:lnTo>
                    <a:pt x="5524" y="11945"/>
                  </a:lnTo>
                  <a:lnTo>
                    <a:pt x="5381" y="11924"/>
                  </a:lnTo>
                  <a:lnTo>
                    <a:pt x="5241" y="11899"/>
                  </a:lnTo>
                  <a:lnTo>
                    <a:pt x="5098" y="11871"/>
                  </a:lnTo>
                  <a:lnTo>
                    <a:pt x="4958" y="11842"/>
                  </a:lnTo>
                  <a:lnTo>
                    <a:pt x="4823" y="11809"/>
                  </a:lnTo>
                  <a:lnTo>
                    <a:pt x="4687" y="11772"/>
                  </a:lnTo>
                  <a:lnTo>
                    <a:pt x="4552" y="11731"/>
                  </a:lnTo>
                  <a:lnTo>
                    <a:pt x="4416" y="11686"/>
                  </a:lnTo>
                  <a:lnTo>
                    <a:pt x="4285" y="11641"/>
                  </a:lnTo>
                  <a:lnTo>
                    <a:pt x="4154" y="11592"/>
                  </a:lnTo>
                  <a:lnTo>
                    <a:pt x="4022" y="11538"/>
                  </a:lnTo>
                  <a:lnTo>
                    <a:pt x="3895" y="11481"/>
                  </a:lnTo>
                  <a:lnTo>
                    <a:pt x="3768" y="11423"/>
                  </a:lnTo>
                  <a:lnTo>
                    <a:pt x="3645" y="11362"/>
                  </a:lnTo>
                  <a:lnTo>
                    <a:pt x="3521" y="11296"/>
                  </a:lnTo>
                  <a:lnTo>
                    <a:pt x="3403" y="11226"/>
                  </a:lnTo>
                  <a:lnTo>
                    <a:pt x="3284" y="11157"/>
                  </a:lnTo>
                  <a:lnTo>
                    <a:pt x="3164" y="11083"/>
                  </a:lnTo>
                  <a:lnTo>
                    <a:pt x="3050" y="11009"/>
                  </a:lnTo>
                  <a:lnTo>
                    <a:pt x="2935" y="10930"/>
                  </a:lnTo>
                  <a:lnTo>
                    <a:pt x="2824" y="10848"/>
                  </a:lnTo>
                  <a:lnTo>
                    <a:pt x="2717" y="10762"/>
                  </a:lnTo>
                  <a:lnTo>
                    <a:pt x="2610" y="10676"/>
                  </a:lnTo>
                  <a:lnTo>
                    <a:pt x="2504" y="10590"/>
                  </a:lnTo>
                  <a:lnTo>
                    <a:pt x="2401" y="10495"/>
                  </a:lnTo>
                  <a:lnTo>
                    <a:pt x="2299" y="10405"/>
                  </a:lnTo>
                  <a:lnTo>
                    <a:pt x="2200" y="10306"/>
                  </a:lnTo>
                  <a:lnTo>
                    <a:pt x="2105" y="10208"/>
                  </a:lnTo>
                  <a:lnTo>
                    <a:pt x="2011" y="10110"/>
                  </a:lnTo>
                  <a:lnTo>
                    <a:pt x="1921" y="10007"/>
                  </a:lnTo>
                  <a:lnTo>
                    <a:pt x="1830" y="9900"/>
                  </a:lnTo>
                  <a:lnTo>
                    <a:pt x="1744" y="9794"/>
                  </a:lnTo>
                  <a:lnTo>
                    <a:pt x="1662" y="9683"/>
                  </a:lnTo>
                  <a:lnTo>
                    <a:pt x="1580" y="9572"/>
                  </a:lnTo>
                  <a:lnTo>
                    <a:pt x="1502" y="9457"/>
                  </a:lnTo>
                  <a:lnTo>
                    <a:pt x="1424" y="9342"/>
                  </a:lnTo>
                  <a:lnTo>
                    <a:pt x="1350" y="9227"/>
                  </a:lnTo>
                  <a:lnTo>
                    <a:pt x="1280" y="9108"/>
                  </a:lnTo>
                  <a:lnTo>
                    <a:pt x="1215" y="8985"/>
                  </a:lnTo>
                  <a:lnTo>
                    <a:pt x="1149" y="8862"/>
                  </a:lnTo>
                  <a:lnTo>
                    <a:pt x="1088" y="8738"/>
                  </a:lnTo>
                  <a:lnTo>
                    <a:pt x="1026" y="8611"/>
                  </a:lnTo>
                  <a:lnTo>
                    <a:pt x="973" y="8484"/>
                  </a:lnTo>
                  <a:lnTo>
                    <a:pt x="919" y="8357"/>
                  </a:lnTo>
                  <a:lnTo>
                    <a:pt x="870" y="8226"/>
                  </a:lnTo>
                  <a:lnTo>
                    <a:pt x="821" y="8094"/>
                  </a:lnTo>
                  <a:lnTo>
                    <a:pt x="780" y="7958"/>
                  </a:lnTo>
                  <a:lnTo>
                    <a:pt x="739" y="7823"/>
                  </a:lnTo>
                  <a:lnTo>
                    <a:pt x="702" y="7688"/>
                  </a:lnTo>
                  <a:lnTo>
                    <a:pt x="669" y="7548"/>
                  </a:lnTo>
                  <a:lnTo>
                    <a:pt x="636" y="7408"/>
                  </a:lnTo>
                  <a:lnTo>
                    <a:pt x="612" y="7269"/>
                  </a:lnTo>
                  <a:lnTo>
                    <a:pt x="587" y="7125"/>
                  </a:lnTo>
                  <a:lnTo>
                    <a:pt x="567" y="6986"/>
                  </a:lnTo>
                  <a:lnTo>
                    <a:pt x="550" y="6842"/>
                  </a:lnTo>
                  <a:lnTo>
                    <a:pt x="538" y="6694"/>
                  </a:lnTo>
                  <a:lnTo>
                    <a:pt x="529" y="6550"/>
                  </a:lnTo>
                  <a:lnTo>
                    <a:pt x="521" y="6403"/>
                  </a:lnTo>
                  <a:lnTo>
                    <a:pt x="521" y="6256"/>
                  </a:lnTo>
                  <a:lnTo>
                    <a:pt x="521" y="6108"/>
                  </a:lnTo>
                  <a:lnTo>
                    <a:pt x="529" y="5961"/>
                  </a:lnTo>
                  <a:lnTo>
                    <a:pt x="538" y="5817"/>
                  </a:lnTo>
                  <a:lnTo>
                    <a:pt x="550" y="5669"/>
                  </a:lnTo>
                  <a:lnTo>
                    <a:pt x="567" y="5525"/>
                  </a:lnTo>
                  <a:lnTo>
                    <a:pt x="587" y="5386"/>
                  </a:lnTo>
                  <a:lnTo>
                    <a:pt x="612" y="5242"/>
                  </a:lnTo>
                  <a:lnTo>
                    <a:pt x="636" y="5103"/>
                  </a:lnTo>
                  <a:lnTo>
                    <a:pt x="669" y="4963"/>
                  </a:lnTo>
                  <a:lnTo>
                    <a:pt x="702" y="4823"/>
                  </a:lnTo>
                  <a:lnTo>
                    <a:pt x="739" y="4688"/>
                  </a:lnTo>
                  <a:lnTo>
                    <a:pt x="780" y="4553"/>
                  </a:lnTo>
                  <a:lnTo>
                    <a:pt x="821" y="4417"/>
                  </a:lnTo>
                  <a:lnTo>
                    <a:pt x="870" y="4285"/>
                  </a:lnTo>
                  <a:lnTo>
                    <a:pt x="919" y="4154"/>
                  </a:lnTo>
                  <a:lnTo>
                    <a:pt x="973" y="4027"/>
                  </a:lnTo>
                  <a:lnTo>
                    <a:pt x="1026" y="3900"/>
                  </a:lnTo>
                  <a:lnTo>
                    <a:pt x="1088" y="3773"/>
                  </a:lnTo>
                  <a:lnTo>
                    <a:pt x="1149" y="3649"/>
                  </a:lnTo>
                  <a:lnTo>
                    <a:pt x="1215" y="3526"/>
                  </a:lnTo>
                  <a:lnTo>
                    <a:pt x="1280" y="3403"/>
                  </a:lnTo>
                  <a:lnTo>
                    <a:pt x="1350" y="3284"/>
                  </a:lnTo>
                  <a:lnTo>
                    <a:pt x="1424" y="3169"/>
                  </a:lnTo>
                  <a:lnTo>
                    <a:pt x="1502" y="3054"/>
                  </a:lnTo>
                  <a:lnTo>
                    <a:pt x="1580" y="2939"/>
                  </a:lnTo>
                  <a:lnTo>
                    <a:pt x="1662" y="2828"/>
                  </a:lnTo>
                  <a:lnTo>
                    <a:pt x="1744" y="2717"/>
                  </a:lnTo>
                  <a:lnTo>
                    <a:pt x="1830" y="2611"/>
                  </a:lnTo>
                  <a:lnTo>
                    <a:pt x="1921" y="2504"/>
                  </a:lnTo>
                  <a:lnTo>
                    <a:pt x="2011" y="2401"/>
                  </a:lnTo>
                  <a:lnTo>
                    <a:pt x="2105" y="2303"/>
                  </a:lnTo>
                  <a:lnTo>
                    <a:pt x="2200" y="2205"/>
                  </a:lnTo>
                  <a:lnTo>
                    <a:pt x="2299" y="2106"/>
                  </a:lnTo>
                  <a:lnTo>
                    <a:pt x="2401" y="2016"/>
                  </a:lnTo>
                  <a:lnTo>
                    <a:pt x="2504" y="1921"/>
                  </a:lnTo>
                  <a:lnTo>
                    <a:pt x="2610" y="1835"/>
                  </a:lnTo>
                  <a:lnTo>
                    <a:pt x="2717" y="1749"/>
                  </a:lnTo>
                  <a:lnTo>
                    <a:pt x="2824" y="1663"/>
                  </a:lnTo>
                  <a:lnTo>
                    <a:pt x="2935" y="1581"/>
                  </a:lnTo>
                  <a:lnTo>
                    <a:pt x="3050" y="1502"/>
                  </a:lnTo>
                  <a:lnTo>
                    <a:pt x="3164" y="1428"/>
                  </a:lnTo>
                  <a:lnTo>
                    <a:pt x="3284" y="1354"/>
                  </a:lnTo>
                  <a:lnTo>
                    <a:pt x="3403" y="1285"/>
                  </a:lnTo>
                  <a:lnTo>
                    <a:pt x="3521" y="1215"/>
                  </a:lnTo>
                  <a:lnTo>
                    <a:pt x="3645" y="1149"/>
                  </a:lnTo>
                  <a:lnTo>
                    <a:pt x="3768" y="1088"/>
                  </a:lnTo>
                  <a:lnTo>
                    <a:pt x="3895" y="1030"/>
                  </a:lnTo>
                  <a:lnTo>
                    <a:pt x="4022" y="973"/>
                  </a:lnTo>
                  <a:lnTo>
                    <a:pt x="4154" y="919"/>
                  </a:lnTo>
                  <a:lnTo>
                    <a:pt x="4285" y="870"/>
                  </a:lnTo>
                  <a:lnTo>
                    <a:pt x="4416" y="825"/>
                  </a:lnTo>
                  <a:lnTo>
                    <a:pt x="4552" y="780"/>
                  </a:lnTo>
                  <a:lnTo>
                    <a:pt x="4687" y="739"/>
                  </a:lnTo>
                  <a:lnTo>
                    <a:pt x="4823" y="702"/>
                  </a:lnTo>
                  <a:lnTo>
                    <a:pt x="4958" y="669"/>
                  </a:lnTo>
                  <a:lnTo>
                    <a:pt x="5098" y="640"/>
                  </a:lnTo>
                  <a:lnTo>
                    <a:pt x="5241" y="612"/>
                  </a:lnTo>
                  <a:lnTo>
                    <a:pt x="5381" y="587"/>
                  </a:lnTo>
                  <a:lnTo>
                    <a:pt x="5524" y="566"/>
                  </a:lnTo>
                  <a:lnTo>
                    <a:pt x="5668" y="550"/>
                  </a:lnTo>
                  <a:lnTo>
                    <a:pt x="5812" y="538"/>
                  </a:lnTo>
                  <a:lnTo>
                    <a:pt x="5960" y="530"/>
                  </a:lnTo>
                  <a:lnTo>
                    <a:pt x="6103" y="525"/>
                  </a:lnTo>
                  <a:close/>
                  <a:moveTo>
                    <a:pt x="6251" y="0"/>
                  </a:moveTo>
                  <a:lnTo>
                    <a:pt x="6091" y="4"/>
                  </a:lnTo>
                  <a:lnTo>
                    <a:pt x="5931" y="8"/>
                  </a:lnTo>
                  <a:lnTo>
                    <a:pt x="5771" y="20"/>
                  </a:lnTo>
                  <a:lnTo>
                    <a:pt x="5615" y="33"/>
                  </a:lnTo>
                  <a:lnTo>
                    <a:pt x="5455" y="54"/>
                  </a:lnTo>
                  <a:lnTo>
                    <a:pt x="5299" y="74"/>
                  </a:lnTo>
                  <a:lnTo>
                    <a:pt x="5147" y="99"/>
                  </a:lnTo>
                  <a:lnTo>
                    <a:pt x="4991" y="127"/>
                  </a:lnTo>
                  <a:lnTo>
                    <a:pt x="4839" y="160"/>
                  </a:lnTo>
                  <a:lnTo>
                    <a:pt x="4691" y="197"/>
                  </a:lnTo>
                  <a:lnTo>
                    <a:pt x="4539" y="238"/>
                  </a:lnTo>
                  <a:lnTo>
                    <a:pt x="4391" y="283"/>
                  </a:lnTo>
                  <a:lnTo>
                    <a:pt x="4248" y="329"/>
                  </a:lnTo>
                  <a:lnTo>
                    <a:pt x="4104" y="382"/>
                  </a:lnTo>
                  <a:lnTo>
                    <a:pt x="3961" y="435"/>
                  </a:lnTo>
                  <a:lnTo>
                    <a:pt x="3817" y="493"/>
                  </a:lnTo>
                  <a:lnTo>
                    <a:pt x="3678" y="554"/>
                  </a:lnTo>
                  <a:lnTo>
                    <a:pt x="3542" y="620"/>
                  </a:lnTo>
                  <a:lnTo>
                    <a:pt x="3406" y="685"/>
                  </a:lnTo>
                  <a:lnTo>
                    <a:pt x="3271" y="755"/>
                  </a:lnTo>
                  <a:lnTo>
                    <a:pt x="3140" y="829"/>
                  </a:lnTo>
                  <a:lnTo>
                    <a:pt x="3009" y="907"/>
                  </a:lnTo>
                  <a:lnTo>
                    <a:pt x="2881" y="985"/>
                  </a:lnTo>
                  <a:lnTo>
                    <a:pt x="2758" y="1067"/>
                  </a:lnTo>
                  <a:lnTo>
                    <a:pt x="2631" y="1153"/>
                  </a:lnTo>
                  <a:lnTo>
                    <a:pt x="2512" y="1244"/>
                  </a:lnTo>
                  <a:lnTo>
                    <a:pt x="2393" y="1334"/>
                  </a:lnTo>
                  <a:lnTo>
                    <a:pt x="2274" y="1428"/>
                  </a:lnTo>
                  <a:lnTo>
                    <a:pt x="2159" y="1527"/>
                  </a:lnTo>
                  <a:lnTo>
                    <a:pt x="2048" y="1626"/>
                  </a:lnTo>
                  <a:lnTo>
                    <a:pt x="1937" y="1728"/>
                  </a:lnTo>
                  <a:lnTo>
                    <a:pt x="1830" y="1835"/>
                  </a:lnTo>
                  <a:lnTo>
                    <a:pt x="1724" y="1942"/>
                  </a:lnTo>
                  <a:lnTo>
                    <a:pt x="1625" y="2048"/>
                  </a:lnTo>
                  <a:lnTo>
                    <a:pt x="1523" y="2163"/>
                  </a:lnTo>
                  <a:lnTo>
                    <a:pt x="1428" y="2278"/>
                  </a:lnTo>
                  <a:lnTo>
                    <a:pt x="1334" y="2393"/>
                  </a:lnTo>
                  <a:lnTo>
                    <a:pt x="1239" y="2512"/>
                  </a:lnTo>
                  <a:lnTo>
                    <a:pt x="1153" y="2635"/>
                  </a:lnTo>
                  <a:lnTo>
                    <a:pt x="1067" y="2759"/>
                  </a:lnTo>
                  <a:lnTo>
                    <a:pt x="985" y="2886"/>
                  </a:lnTo>
                  <a:lnTo>
                    <a:pt x="903" y="3013"/>
                  </a:lnTo>
                  <a:lnTo>
                    <a:pt x="829" y="3145"/>
                  </a:lnTo>
                  <a:lnTo>
                    <a:pt x="755" y="3276"/>
                  </a:lnTo>
                  <a:lnTo>
                    <a:pt x="681" y="3407"/>
                  </a:lnTo>
                  <a:lnTo>
                    <a:pt x="615" y="3543"/>
                  </a:lnTo>
                  <a:lnTo>
                    <a:pt x="550" y="3682"/>
                  </a:lnTo>
                  <a:lnTo>
                    <a:pt x="488" y="3822"/>
                  </a:lnTo>
                  <a:lnTo>
                    <a:pt x="431" y="3961"/>
                  </a:lnTo>
                  <a:lnTo>
                    <a:pt x="378" y="4105"/>
                  </a:lnTo>
                  <a:lnTo>
                    <a:pt x="328" y="4249"/>
                  </a:lnTo>
                  <a:lnTo>
                    <a:pt x="279" y="4397"/>
                  </a:lnTo>
                  <a:lnTo>
                    <a:pt x="238" y="4544"/>
                  </a:lnTo>
                  <a:lnTo>
                    <a:pt x="197" y="4692"/>
                  </a:lnTo>
                  <a:lnTo>
                    <a:pt x="160" y="4844"/>
                  </a:lnTo>
                  <a:lnTo>
                    <a:pt x="127" y="4996"/>
                  </a:lnTo>
                  <a:lnTo>
                    <a:pt x="99" y="5148"/>
                  </a:lnTo>
                  <a:lnTo>
                    <a:pt x="70" y="5304"/>
                  </a:lnTo>
                  <a:lnTo>
                    <a:pt x="49" y="5459"/>
                  </a:lnTo>
                  <a:lnTo>
                    <a:pt x="33" y="5616"/>
                  </a:lnTo>
                  <a:lnTo>
                    <a:pt x="17" y="5776"/>
                  </a:lnTo>
                  <a:lnTo>
                    <a:pt x="8" y="5936"/>
                  </a:lnTo>
                  <a:lnTo>
                    <a:pt x="0" y="6096"/>
                  </a:lnTo>
                  <a:lnTo>
                    <a:pt x="0" y="6256"/>
                  </a:lnTo>
                  <a:lnTo>
                    <a:pt x="0" y="6415"/>
                  </a:lnTo>
                  <a:lnTo>
                    <a:pt x="8" y="6575"/>
                  </a:lnTo>
                  <a:lnTo>
                    <a:pt x="17" y="6735"/>
                  </a:lnTo>
                  <a:lnTo>
                    <a:pt x="33" y="6895"/>
                  </a:lnTo>
                  <a:lnTo>
                    <a:pt x="49" y="7052"/>
                  </a:lnTo>
                  <a:lnTo>
                    <a:pt x="70" y="7207"/>
                  </a:lnTo>
                  <a:lnTo>
                    <a:pt x="99" y="7363"/>
                  </a:lnTo>
                  <a:lnTo>
                    <a:pt x="127" y="7515"/>
                  </a:lnTo>
                  <a:lnTo>
                    <a:pt x="160" y="7667"/>
                  </a:lnTo>
                  <a:lnTo>
                    <a:pt x="197" y="7819"/>
                  </a:lnTo>
                  <a:lnTo>
                    <a:pt x="238" y="7967"/>
                  </a:lnTo>
                  <a:lnTo>
                    <a:pt x="279" y="8114"/>
                  </a:lnTo>
                  <a:lnTo>
                    <a:pt x="328" y="8262"/>
                  </a:lnTo>
                  <a:lnTo>
                    <a:pt x="378" y="8406"/>
                  </a:lnTo>
                  <a:lnTo>
                    <a:pt x="431" y="8550"/>
                  </a:lnTo>
                  <a:lnTo>
                    <a:pt x="488" y="8689"/>
                  </a:lnTo>
                  <a:lnTo>
                    <a:pt x="550" y="8829"/>
                  </a:lnTo>
                  <a:lnTo>
                    <a:pt x="615" y="8968"/>
                  </a:lnTo>
                  <a:lnTo>
                    <a:pt x="681" y="9104"/>
                  </a:lnTo>
                  <a:lnTo>
                    <a:pt x="755" y="9235"/>
                  </a:lnTo>
                  <a:lnTo>
                    <a:pt x="829" y="9366"/>
                  </a:lnTo>
                  <a:lnTo>
                    <a:pt x="903" y="9498"/>
                  </a:lnTo>
                  <a:lnTo>
                    <a:pt x="985" y="9625"/>
                  </a:lnTo>
                  <a:lnTo>
                    <a:pt x="1067" y="9752"/>
                  </a:lnTo>
                  <a:lnTo>
                    <a:pt x="1153" y="9876"/>
                  </a:lnTo>
                  <a:lnTo>
                    <a:pt x="1239" y="9999"/>
                  </a:lnTo>
                  <a:lnTo>
                    <a:pt x="1334" y="10118"/>
                  </a:lnTo>
                  <a:lnTo>
                    <a:pt x="1428" y="10233"/>
                  </a:lnTo>
                  <a:lnTo>
                    <a:pt x="1523" y="10348"/>
                  </a:lnTo>
                  <a:lnTo>
                    <a:pt x="1625" y="10463"/>
                  </a:lnTo>
                  <a:lnTo>
                    <a:pt x="1724" y="10569"/>
                  </a:lnTo>
                  <a:lnTo>
                    <a:pt x="1830" y="10676"/>
                  </a:lnTo>
                  <a:lnTo>
                    <a:pt x="1937" y="10783"/>
                  </a:lnTo>
                  <a:lnTo>
                    <a:pt x="2048" y="10885"/>
                  </a:lnTo>
                  <a:lnTo>
                    <a:pt x="2159" y="10984"/>
                  </a:lnTo>
                  <a:lnTo>
                    <a:pt x="2274" y="11083"/>
                  </a:lnTo>
                  <a:lnTo>
                    <a:pt x="2393" y="11177"/>
                  </a:lnTo>
                  <a:lnTo>
                    <a:pt x="2512" y="11267"/>
                  </a:lnTo>
                  <a:lnTo>
                    <a:pt x="2631" y="11358"/>
                  </a:lnTo>
                  <a:lnTo>
                    <a:pt x="2758" y="11444"/>
                  </a:lnTo>
                  <a:lnTo>
                    <a:pt x="2881" y="11526"/>
                  </a:lnTo>
                  <a:lnTo>
                    <a:pt x="3009" y="11604"/>
                  </a:lnTo>
                  <a:lnTo>
                    <a:pt x="3140" y="11682"/>
                  </a:lnTo>
                  <a:lnTo>
                    <a:pt x="3271" y="11756"/>
                  </a:lnTo>
                  <a:lnTo>
                    <a:pt x="3406" y="11826"/>
                  </a:lnTo>
                  <a:lnTo>
                    <a:pt x="3542" y="11891"/>
                  </a:lnTo>
                  <a:lnTo>
                    <a:pt x="3678" y="11957"/>
                  </a:lnTo>
                  <a:lnTo>
                    <a:pt x="3817" y="12018"/>
                  </a:lnTo>
                  <a:lnTo>
                    <a:pt x="3961" y="12076"/>
                  </a:lnTo>
                  <a:lnTo>
                    <a:pt x="4104" y="12129"/>
                  </a:lnTo>
                  <a:lnTo>
                    <a:pt x="4248" y="12182"/>
                  </a:lnTo>
                  <a:lnTo>
                    <a:pt x="4391" y="12228"/>
                  </a:lnTo>
                  <a:lnTo>
                    <a:pt x="4539" y="12273"/>
                  </a:lnTo>
                  <a:lnTo>
                    <a:pt x="4691" y="12314"/>
                  </a:lnTo>
                  <a:lnTo>
                    <a:pt x="4839" y="12351"/>
                  </a:lnTo>
                  <a:lnTo>
                    <a:pt x="4991" y="12384"/>
                  </a:lnTo>
                  <a:lnTo>
                    <a:pt x="5147" y="12412"/>
                  </a:lnTo>
                  <a:lnTo>
                    <a:pt x="5299" y="12437"/>
                  </a:lnTo>
                  <a:lnTo>
                    <a:pt x="5455" y="12457"/>
                  </a:lnTo>
                  <a:lnTo>
                    <a:pt x="5615" y="12478"/>
                  </a:lnTo>
                  <a:lnTo>
                    <a:pt x="5771" y="12491"/>
                  </a:lnTo>
                  <a:lnTo>
                    <a:pt x="5931" y="12503"/>
                  </a:lnTo>
                  <a:lnTo>
                    <a:pt x="6091" y="12507"/>
                  </a:lnTo>
                  <a:lnTo>
                    <a:pt x="6251" y="12511"/>
                  </a:lnTo>
                  <a:lnTo>
                    <a:pt x="6415" y="12507"/>
                  </a:lnTo>
                  <a:lnTo>
                    <a:pt x="6575" y="12503"/>
                  </a:lnTo>
                  <a:lnTo>
                    <a:pt x="6735" y="12491"/>
                  </a:lnTo>
                  <a:lnTo>
                    <a:pt x="6891" y="12478"/>
                  </a:lnTo>
                  <a:lnTo>
                    <a:pt x="7051" y="12457"/>
                  </a:lnTo>
                  <a:lnTo>
                    <a:pt x="7207" y="12437"/>
                  </a:lnTo>
                  <a:lnTo>
                    <a:pt x="7359" y="12412"/>
                  </a:lnTo>
                  <a:lnTo>
                    <a:pt x="7515" y="12384"/>
                  </a:lnTo>
                  <a:lnTo>
                    <a:pt x="7667" y="12351"/>
                  </a:lnTo>
                  <a:lnTo>
                    <a:pt x="7815" y="12314"/>
                  </a:lnTo>
                  <a:lnTo>
                    <a:pt x="7966" y="12273"/>
                  </a:lnTo>
                  <a:lnTo>
                    <a:pt x="8114" y="12228"/>
                  </a:lnTo>
                  <a:lnTo>
                    <a:pt x="8258" y="12182"/>
                  </a:lnTo>
                  <a:lnTo>
                    <a:pt x="8402" y="12129"/>
                  </a:lnTo>
                  <a:lnTo>
                    <a:pt x="8545" y="12076"/>
                  </a:lnTo>
                  <a:lnTo>
                    <a:pt x="8689" y="12018"/>
                  </a:lnTo>
                  <a:lnTo>
                    <a:pt x="8829" y="11957"/>
                  </a:lnTo>
                  <a:lnTo>
                    <a:pt x="8964" y="11891"/>
                  </a:lnTo>
                  <a:lnTo>
                    <a:pt x="9099" y="11826"/>
                  </a:lnTo>
                  <a:lnTo>
                    <a:pt x="9235" y="11756"/>
                  </a:lnTo>
                  <a:lnTo>
                    <a:pt x="9366" y="11682"/>
                  </a:lnTo>
                  <a:lnTo>
                    <a:pt x="9497" y="11604"/>
                  </a:lnTo>
                  <a:lnTo>
                    <a:pt x="9625" y="11526"/>
                  </a:lnTo>
                  <a:lnTo>
                    <a:pt x="9748" y="11444"/>
                  </a:lnTo>
                  <a:lnTo>
                    <a:pt x="9875" y="11358"/>
                  </a:lnTo>
                  <a:lnTo>
                    <a:pt x="9994" y="11267"/>
                  </a:lnTo>
                  <a:lnTo>
                    <a:pt x="10113" y="11177"/>
                  </a:lnTo>
                  <a:lnTo>
                    <a:pt x="10232" y="11083"/>
                  </a:lnTo>
                  <a:lnTo>
                    <a:pt x="10347" y="10984"/>
                  </a:lnTo>
                  <a:lnTo>
                    <a:pt x="10458" y="10885"/>
                  </a:lnTo>
                  <a:lnTo>
                    <a:pt x="10569" y="10783"/>
                  </a:lnTo>
                  <a:lnTo>
                    <a:pt x="10675" y="10676"/>
                  </a:lnTo>
                  <a:lnTo>
                    <a:pt x="10778" y="10569"/>
                  </a:lnTo>
                  <a:lnTo>
                    <a:pt x="10881" y="10463"/>
                  </a:lnTo>
                  <a:lnTo>
                    <a:pt x="10984" y="10348"/>
                  </a:lnTo>
                  <a:lnTo>
                    <a:pt x="11077" y="10233"/>
                  </a:lnTo>
                  <a:lnTo>
                    <a:pt x="11172" y="10118"/>
                  </a:lnTo>
                  <a:lnTo>
                    <a:pt x="11262" y="9999"/>
                  </a:lnTo>
                  <a:lnTo>
                    <a:pt x="11352" y="9876"/>
                  </a:lnTo>
                  <a:lnTo>
                    <a:pt x="11439" y="9752"/>
                  </a:lnTo>
                  <a:lnTo>
                    <a:pt x="11521" y="9625"/>
                  </a:lnTo>
                  <a:lnTo>
                    <a:pt x="11603" y="9498"/>
                  </a:lnTo>
                  <a:lnTo>
                    <a:pt x="11677" y="9366"/>
                  </a:lnTo>
                  <a:lnTo>
                    <a:pt x="11751" y="9235"/>
                  </a:lnTo>
                  <a:lnTo>
                    <a:pt x="11825" y="9104"/>
                  </a:lnTo>
                  <a:lnTo>
                    <a:pt x="11890" y="8968"/>
                  </a:lnTo>
                  <a:lnTo>
                    <a:pt x="11956" y="8829"/>
                  </a:lnTo>
                  <a:lnTo>
                    <a:pt x="12014" y="8689"/>
                  </a:lnTo>
                  <a:lnTo>
                    <a:pt x="12075" y="8550"/>
                  </a:lnTo>
                  <a:lnTo>
                    <a:pt x="12128" y="8406"/>
                  </a:lnTo>
                  <a:lnTo>
                    <a:pt x="12177" y="8262"/>
                  </a:lnTo>
                  <a:lnTo>
                    <a:pt x="12227" y="8114"/>
                  </a:lnTo>
                  <a:lnTo>
                    <a:pt x="12268" y="7967"/>
                  </a:lnTo>
                  <a:lnTo>
                    <a:pt x="12309" y="7819"/>
                  </a:lnTo>
                  <a:lnTo>
                    <a:pt x="12346" y="7667"/>
                  </a:lnTo>
                  <a:lnTo>
                    <a:pt x="12379" y="7515"/>
                  </a:lnTo>
                  <a:lnTo>
                    <a:pt x="12407" y="7363"/>
                  </a:lnTo>
                  <a:lnTo>
                    <a:pt x="12436" y="7207"/>
                  </a:lnTo>
                  <a:lnTo>
                    <a:pt x="12457" y="7052"/>
                  </a:lnTo>
                  <a:lnTo>
                    <a:pt x="12473" y="6895"/>
                  </a:lnTo>
                  <a:lnTo>
                    <a:pt x="12490" y="6735"/>
                  </a:lnTo>
                  <a:lnTo>
                    <a:pt x="12498" y="6575"/>
                  </a:lnTo>
                  <a:lnTo>
                    <a:pt x="12506" y="6415"/>
                  </a:lnTo>
                  <a:lnTo>
                    <a:pt x="12506" y="6256"/>
                  </a:lnTo>
                  <a:lnTo>
                    <a:pt x="12506" y="6096"/>
                  </a:lnTo>
                  <a:lnTo>
                    <a:pt x="12498" y="5936"/>
                  </a:lnTo>
                  <a:lnTo>
                    <a:pt x="12490" y="5776"/>
                  </a:lnTo>
                  <a:lnTo>
                    <a:pt x="12473" y="5616"/>
                  </a:lnTo>
                  <a:lnTo>
                    <a:pt x="12457" y="5459"/>
                  </a:lnTo>
                  <a:lnTo>
                    <a:pt x="12436" y="5304"/>
                  </a:lnTo>
                  <a:lnTo>
                    <a:pt x="12407" y="5148"/>
                  </a:lnTo>
                  <a:lnTo>
                    <a:pt x="12379" y="4996"/>
                  </a:lnTo>
                  <a:lnTo>
                    <a:pt x="12346" y="4844"/>
                  </a:lnTo>
                  <a:lnTo>
                    <a:pt x="12309" y="4692"/>
                  </a:lnTo>
                  <a:lnTo>
                    <a:pt x="12268" y="4544"/>
                  </a:lnTo>
                  <a:lnTo>
                    <a:pt x="12227" y="4397"/>
                  </a:lnTo>
                  <a:lnTo>
                    <a:pt x="12177" y="4249"/>
                  </a:lnTo>
                  <a:lnTo>
                    <a:pt x="12128" y="4105"/>
                  </a:lnTo>
                  <a:lnTo>
                    <a:pt x="12075" y="3961"/>
                  </a:lnTo>
                  <a:lnTo>
                    <a:pt x="12014" y="3822"/>
                  </a:lnTo>
                  <a:lnTo>
                    <a:pt x="11956" y="3682"/>
                  </a:lnTo>
                  <a:lnTo>
                    <a:pt x="11890" y="3543"/>
                  </a:lnTo>
                  <a:lnTo>
                    <a:pt x="11825" y="3407"/>
                  </a:lnTo>
                  <a:lnTo>
                    <a:pt x="11751" y="3276"/>
                  </a:lnTo>
                  <a:lnTo>
                    <a:pt x="11677" y="3145"/>
                  </a:lnTo>
                  <a:lnTo>
                    <a:pt x="11603" y="3013"/>
                  </a:lnTo>
                  <a:lnTo>
                    <a:pt x="11521" y="2886"/>
                  </a:lnTo>
                  <a:lnTo>
                    <a:pt x="11439" y="2759"/>
                  </a:lnTo>
                  <a:lnTo>
                    <a:pt x="11352" y="2635"/>
                  </a:lnTo>
                  <a:lnTo>
                    <a:pt x="11262" y="2512"/>
                  </a:lnTo>
                  <a:lnTo>
                    <a:pt x="11172" y="2393"/>
                  </a:lnTo>
                  <a:lnTo>
                    <a:pt x="11077" y="2278"/>
                  </a:lnTo>
                  <a:lnTo>
                    <a:pt x="10984" y="2163"/>
                  </a:lnTo>
                  <a:lnTo>
                    <a:pt x="10881" y="2048"/>
                  </a:lnTo>
                  <a:lnTo>
                    <a:pt x="10778" y="1942"/>
                  </a:lnTo>
                  <a:lnTo>
                    <a:pt x="10675" y="1835"/>
                  </a:lnTo>
                  <a:lnTo>
                    <a:pt x="10569" y="1728"/>
                  </a:lnTo>
                  <a:lnTo>
                    <a:pt x="10458" y="1626"/>
                  </a:lnTo>
                  <a:lnTo>
                    <a:pt x="10347" y="1527"/>
                  </a:lnTo>
                  <a:lnTo>
                    <a:pt x="10232" y="1428"/>
                  </a:lnTo>
                  <a:lnTo>
                    <a:pt x="10113" y="1334"/>
                  </a:lnTo>
                  <a:lnTo>
                    <a:pt x="9994" y="1244"/>
                  </a:lnTo>
                  <a:lnTo>
                    <a:pt x="9875" y="1153"/>
                  </a:lnTo>
                  <a:lnTo>
                    <a:pt x="9748" y="1067"/>
                  </a:lnTo>
                  <a:lnTo>
                    <a:pt x="9625" y="985"/>
                  </a:lnTo>
                  <a:lnTo>
                    <a:pt x="9497" y="907"/>
                  </a:lnTo>
                  <a:lnTo>
                    <a:pt x="9366" y="829"/>
                  </a:lnTo>
                  <a:lnTo>
                    <a:pt x="9235" y="755"/>
                  </a:lnTo>
                  <a:lnTo>
                    <a:pt x="9099" y="685"/>
                  </a:lnTo>
                  <a:lnTo>
                    <a:pt x="8964" y="620"/>
                  </a:lnTo>
                  <a:lnTo>
                    <a:pt x="8829" y="554"/>
                  </a:lnTo>
                  <a:lnTo>
                    <a:pt x="8689" y="493"/>
                  </a:lnTo>
                  <a:lnTo>
                    <a:pt x="8545" y="435"/>
                  </a:lnTo>
                  <a:lnTo>
                    <a:pt x="8402" y="382"/>
                  </a:lnTo>
                  <a:lnTo>
                    <a:pt x="8258" y="329"/>
                  </a:lnTo>
                  <a:lnTo>
                    <a:pt x="8114" y="283"/>
                  </a:lnTo>
                  <a:lnTo>
                    <a:pt x="7966" y="238"/>
                  </a:lnTo>
                  <a:lnTo>
                    <a:pt x="7815" y="197"/>
                  </a:lnTo>
                  <a:lnTo>
                    <a:pt x="7667" y="160"/>
                  </a:lnTo>
                  <a:lnTo>
                    <a:pt x="7515" y="127"/>
                  </a:lnTo>
                  <a:lnTo>
                    <a:pt x="7359" y="99"/>
                  </a:lnTo>
                  <a:lnTo>
                    <a:pt x="7207" y="74"/>
                  </a:lnTo>
                  <a:lnTo>
                    <a:pt x="7051" y="54"/>
                  </a:lnTo>
                  <a:lnTo>
                    <a:pt x="6891" y="33"/>
                  </a:lnTo>
                  <a:lnTo>
                    <a:pt x="6735" y="20"/>
                  </a:lnTo>
                  <a:lnTo>
                    <a:pt x="6575" y="8"/>
                  </a:lnTo>
                  <a:lnTo>
                    <a:pt x="6415" y="4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124" name="Freeform: Shape 2">
              <a:extLst>
                <a:ext uri="{FF2B5EF4-FFF2-40B4-BE49-F238E27FC236}">
                  <a16:creationId xmlns:a16="http://schemas.microsoft.com/office/drawing/2014/main" id="{C2C447E8-EE82-EA44-8846-9BFE95DB5652}"/>
                </a:ext>
              </a:extLst>
            </p:cNvPr>
            <p:cNvSpPr/>
            <p:nvPr/>
          </p:nvSpPr>
          <p:spPr>
            <a:xfrm>
              <a:off x="8274744" y="7531275"/>
              <a:ext cx="914038" cy="133848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0"/>
                  </a:moveTo>
                  <a:lnTo>
                    <a:pt x="0" y="1273"/>
                  </a:lnTo>
                  <a:lnTo>
                    <a:pt x="693" y="1273"/>
                  </a:lnTo>
                  <a:lnTo>
                    <a:pt x="693" y="3719"/>
                  </a:lnTo>
                  <a:lnTo>
                    <a:pt x="1847" y="3719"/>
                  </a:lnTo>
                  <a:lnTo>
                    <a:pt x="1847" y="1273"/>
                  </a:lnTo>
                  <a:lnTo>
                    <a:pt x="2540" y="1273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125" name="Freeform: Shape 3">
              <a:extLst>
                <a:ext uri="{FF2B5EF4-FFF2-40B4-BE49-F238E27FC236}">
                  <a16:creationId xmlns:a16="http://schemas.microsoft.com/office/drawing/2014/main" id="{706486C9-5F3D-8048-8708-C0DA6956233A}"/>
                </a:ext>
              </a:extLst>
            </p:cNvPr>
            <p:cNvSpPr/>
            <p:nvPr/>
          </p:nvSpPr>
          <p:spPr>
            <a:xfrm>
              <a:off x="8274744" y="9653115"/>
              <a:ext cx="914038" cy="133848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3719"/>
                  </a:moveTo>
                  <a:lnTo>
                    <a:pt x="2540" y="2446"/>
                  </a:lnTo>
                  <a:lnTo>
                    <a:pt x="1847" y="2446"/>
                  </a:lnTo>
                  <a:lnTo>
                    <a:pt x="1847" y="0"/>
                  </a:lnTo>
                  <a:lnTo>
                    <a:pt x="693" y="0"/>
                  </a:lnTo>
                  <a:lnTo>
                    <a:pt x="693" y="2446"/>
                  </a:lnTo>
                  <a:lnTo>
                    <a:pt x="0" y="244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126" name="Freeform: Shape 4">
              <a:extLst>
                <a:ext uri="{FF2B5EF4-FFF2-40B4-BE49-F238E27FC236}">
                  <a16:creationId xmlns:a16="http://schemas.microsoft.com/office/drawing/2014/main" id="{B758DE3C-D8CF-5649-916B-1637C9163316}"/>
                </a:ext>
              </a:extLst>
            </p:cNvPr>
            <p:cNvSpPr/>
            <p:nvPr/>
          </p:nvSpPr>
          <p:spPr>
            <a:xfrm>
              <a:off x="9124345" y="8805309"/>
              <a:ext cx="1336681" cy="912598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4" h="2536">
                  <a:moveTo>
                    <a:pt x="0" y="1268"/>
                  </a:moveTo>
                  <a:lnTo>
                    <a:pt x="1268" y="2536"/>
                  </a:lnTo>
                  <a:lnTo>
                    <a:pt x="1268" y="1847"/>
                  </a:lnTo>
                  <a:lnTo>
                    <a:pt x="3714" y="1847"/>
                  </a:lnTo>
                  <a:lnTo>
                    <a:pt x="3714" y="689"/>
                  </a:lnTo>
                  <a:lnTo>
                    <a:pt x="1268" y="689"/>
                  </a:lnTo>
                  <a:lnTo>
                    <a:pt x="1268" y="0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127" name="Freeform: Shape 5">
              <a:extLst>
                <a:ext uri="{FF2B5EF4-FFF2-40B4-BE49-F238E27FC236}">
                  <a16:creationId xmlns:a16="http://schemas.microsoft.com/office/drawing/2014/main" id="{DF0CEC38-D22A-7F44-BEAD-F6F87D6D0CD6}"/>
                </a:ext>
              </a:extLst>
            </p:cNvPr>
            <p:cNvSpPr/>
            <p:nvPr/>
          </p:nvSpPr>
          <p:spPr>
            <a:xfrm>
              <a:off x="7001064" y="8805309"/>
              <a:ext cx="1338117" cy="912598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8" h="2536">
                  <a:moveTo>
                    <a:pt x="3718" y="1268"/>
                  </a:moveTo>
                  <a:lnTo>
                    <a:pt x="2450" y="0"/>
                  </a:lnTo>
                  <a:lnTo>
                    <a:pt x="2450" y="689"/>
                  </a:lnTo>
                  <a:lnTo>
                    <a:pt x="0" y="689"/>
                  </a:lnTo>
                  <a:lnTo>
                    <a:pt x="0" y="1847"/>
                  </a:lnTo>
                  <a:lnTo>
                    <a:pt x="2450" y="1847"/>
                  </a:lnTo>
                  <a:lnTo>
                    <a:pt x="2450" y="25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</p:grpSp>
      <p:cxnSp>
        <p:nvCxnSpPr>
          <p:cNvPr id="128" name="Straight Connector 127">
            <a:extLst>
              <a:ext uri="{FF2B5EF4-FFF2-40B4-BE49-F238E27FC236}">
                <a16:creationId xmlns:a16="http://schemas.microsoft.com/office/drawing/2014/main" id="{8FE8142A-C07A-B740-BC3D-6181D2A59477}"/>
              </a:ext>
            </a:extLst>
          </p:cNvPr>
          <p:cNvCxnSpPr>
            <a:cxnSpLocks/>
          </p:cNvCxnSpPr>
          <p:nvPr/>
        </p:nvCxnSpPr>
        <p:spPr bwMode="gray">
          <a:xfrm>
            <a:off x="6841515" y="4130107"/>
            <a:ext cx="2027575" cy="0"/>
          </a:xfrm>
          <a:prstGeom prst="line">
            <a:avLst/>
          </a:prstGeom>
          <a:ln w="25400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Connector 128">
            <a:extLst>
              <a:ext uri="{FF2B5EF4-FFF2-40B4-BE49-F238E27FC236}">
                <a16:creationId xmlns:a16="http://schemas.microsoft.com/office/drawing/2014/main" id="{81917149-27EA-8543-B4EE-BC5911849D34}"/>
              </a:ext>
            </a:extLst>
          </p:cNvPr>
          <p:cNvCxnSpPr>
            <a:cxnSpLocks/>
          </p:cNvCxnSpPr>
          <p:nvPr/>
        </p:nvCxnSpPr>
        <p:spPr bwMode="gray">
          <a:xfrm>
            <a:off x="8160145" y="3224769"/>
            <a:ext cx="0" cy="913978"/>
          </a:xfrm>
          <a:prstGeom prst="line">
            <a:avLst/>
          </a:prstGeom>
          <a:ln w="25400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TextBox 129">
            <a:extLst>
              <a:ext uri="{FF2B5EF4-FFF2-40B4-BE49-F238E27FC236}">
                <a16:creationId xmlns:a16="http://schemas.microsoft.com/office/drawing/2014/main" id="{EF375E84-C6B3-1643-BBD3-69A35D911DDF}"/>
              </a:ext>
            </a:extLst>
          </p:cNvPr>
          <p:cNvSpPr txBox="1"/>
          <p:nvPr/>
        </p:nvSpPr>
        <p:spPr>
          <a:xfrm>
            <a:off x="6869451" y="3775360"/>
            <a:ext cx="931602" cy="338554"/>
          </a:xfrm>
          <a:prstGeom prst="rect">
            <a:avLst/>
          </a:prstGeom>
        </p:spPr>
        <p:txBody>
          <a:bodyPr wrap="none" lIns="0" tIns="0" rIns="0" bIns="0" rtlCol="0" anchor="b">
            <a:spAutoFit/>
          </a:bodyPr>
          <a:lstStyle/>
          <a:p>
            <a:r>
              <a:rPr lang="en-US" sz="1200" dirty="0">
                <a:latin typeface="Calibri" panose="020F0502020204030204" pitchFamily="34" charset="0"/>
              </a:rPr>
              <a:t>Segment-VLAN</a:t>
            </a:r>
          </a:p>
          <a:p>
            <a:r>
              <a:rPr lang="en-US" sz="1000" i="1" dirty="0">
                <a:latin typeface="Calibri" panose="020F0502020204030204" pitchFamily="34" charset="0"/>
              </a:rPr>
              <a:t>(VLAN_ID=0)</a:t>
            </a:r>
            <a:endParaRPr lang="en-US" sz="1050" i="1" dirty="0">
              <a:latin typeface="Calibri" panose="020F0502020204030204" pitchFamily="34" charset="0"/>
            </a:endParaRPr>
          </a:p>
        </p:txBody>
      </p:sp>
      <p:grpSp>
        <p:nvGrpSpPr>
          <p:cNvPr id="131" name="Group 130">
            <a:extLst>
              <a:ext uri="{FF2B5EF4-FFF2-40B4-BE49-F238E27FC236}">
                <a16:creationId xmlns:a16="http://schemas.microsoft.com/office/drawing/2014/main" id="{4B706253-C5ED-5847-B781-BDB6B33AD0A7}"/>
              </a:ext>
            </a:extLst>
          </p:cNvPr>
          <p:cNvGrpSpPr/>
          <p:nvPr/>
        </p:nvGrpSpPr>
        <p:grpSpPr>
          <a:xfrm>
            <a:off x="6901714" y="2516792"/>
            <a:ext cx="1537344" cy="686108"/>
            <a:chOff x="7324331" y="3210250"/>
            <a:chExt cx="1537344" cy="686108"/>
          </a:xfrm>
        </p:grpSpPr>
        <p:sp>
          <p:nvSpPr>
            <p:cNvPr id="132" name="TextBox 131">
              <a:extLst>
                <a:ext uri="{FF2B5EF4-FFF2-40B4-BE49-F238E27FC236}">
                  <a16:creationId xmlns:a16="http://schemas.microsoft.com/office/drawing/2014/main" id="{4858786B-B17B-0B48-8C23-31DA51751AEE}"/>
                </a:ext>
              </a:extLst>
            </p:cNvPr>
            <p:cNvSpPr txBox="1"/>
            <p:nvPr/>
          </p:nvSpPr>
          <p:spPr>
            <a:xfrm>
              <a:off x="7324331" y="3210250"/>
              <a:ext cx="1537344" cy="338554"/>
            </a:xfrm>
            <a:prstGeom prst="rect">
              <a:avLst/>
            </a:prstGeom>
          </p:spPr>
          <p:txBody>
            <a:bodyPr wrap="none" lIns="0" tIns="0" rIns="0" bIns="0" rtlCol="0" anchor="b">
              <a:spAutoFit/>
            </a:bodyPr>
            <a:lstStyle/>
            <a:p>
              <a:r>
                <a:rPr lang="en-US" sz="1200" dirty="0">
                  <a:latin typeface="Calibri" panose="020F0502020204030204" pitchFamily="34" charset="0"/>
                </a:rPr>
                <a:t>Switchport Mode Access</a:t>
              </a:r>
            </a:p>
            <a:p>
              <a:r>
                <a:rPr lang="en-US" sz="1000" i="1" dirty="0">
                  <a:latin typeface="Calibri" panose="020F0502020204030204" pitchFamily="34" charset="0"/>
                </a:rPr>
                <a:t>(VLAN_ID=xxx)</a:t>
              </a:r>
            </a:p>
          </p:txBody>
        </p:sp>
        <p:cxnSp>
          <p:nvCxnSpPr>
            <p:cNvPr id="133" name="Straight Connector 132">
              <a:extLst>
                <a:ext uri="{FF2B5EF4-FFF2-40B4-BE49-F238E27FC236}">
                  <a16:creationId xmlns:a16="http://schemas.microsoft.com/office/drawing/2014/main" id="{690D5485-2075-2B44-9872-EEB0C76BEDB2}"/>
                </a:ext>
              </a:extLst>
            </p:cNvPr>
            <p:cNvCxnSpPr>
              <a:cxnSpLocks/>
              <a:stCxn id="132" idx="2"/>
            </p:cNvCxnSpPr>
            <p:nvPr/>
          </p:nvCxnSpPr>
          <p:spPr bwMode="gray">
            <a:xfrm>
              <a:off x="8093003" y="3548804"/>
              <a:ext cx="452427" cy="347554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4" name="Left-Right Arrow 133">
            <a:extLst>
              <a:ext uri="{FF2B5EF4-FFF2-40B4-BE49-F238E27FC236}">
                <a16:creationId xmlns:a16="http://schemas.microsoft.com/office/drawing/2014/main" id="{67C6B47D-055B-334F-ACE4-D85EBAA3DC83}"/>
              </a:ext>
            </a:extLst>
          </p:cNvPr>
          <p:cNvSpPr/>
          <p:nvPr/>
        </p:nvSpPr>
        <p:spPr>
          <a:xfrm rot="17714607">
            <a:off x="7375133" y="3334619"/>
            <a:ext cx="2195453" cy="124221"/>
          </a:xfrm>
          <a:prstGeom prst="leftRightArrow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8E183784-8BAA-0047-BFA2-46FC8F2F36F6}"/>
              </a:ext>
            </a:extLst>
          </p:cNvPr>
          <p:cNvSpPr txBox="1"/>
          <p:nvPr/>
        </p:nvSpPr>
        <p:spPr>
          <a:xfrm>
            <a:off x="8473428" y="3475137"/>
            <a:ext cx="1978234" cy="646331"/>
          </a:xfrm>
          <a:prstGeom prst="rect">
            <a:avLst/>
          </a:prstGeom>
        </p:spPr>
        <p:txBody>
          <a:bodyPr wrap="none" lIns="0" tIns="0" rIns="0" bIns="0" rtlCol="0" anchor="ctr">
            <a:spAutoFit/>
          </a:bodyPr>
          <a:lstStyle/>
          <a:p>
            <a:r>
              <a:rPr lang="en-US" sz="1400" dirty="0">
                <a:solidFill>
                  <a:srgbClr val="FF0000"/>
                </a:solidFill>
                <a:latin typeface="Calibri" panose="020F0502020204030204" pitchFamily="34" charset="0"/>
              </a:rPr>
              <a:t>Secured</a:t>
            </a:r>
          </a:p>
          <a:p>
            <a:r>
              <a:rPr lang="en-US" sz="1400" dirty="0">
                <a:solidFill>
                  <a:schemeClr val="accent1"/>
                </a:solidFill>
                <a:latin typeface="Calibri" panose="020F0502020204030204" pitchFamily="34" charset="0"/>
              </a:rPr>
              <a:t>Management + Application</a:t>
            </a:r>
          </a:p>
          <a:p>
            <a:r>
              <a:rPr lang="en-US" sz="1400" dirty="0">
                <a:solidFill>
                  <a:schemeClr val="accent1"/>
                </a:solidFill>
                <a:latin typeface="Calibri" panose="020F0502020204030204" pitchFamily="34" charset="0"/>
              </a:rPr>
              <a:t>Traffic</a:t>
            </a:r>
          </a:p>
        </p:txBody>
      </p:sp>
      <p:sp>
        <p:nvSpPr>
          <p:cNvPr id="136" name="Rounded Rectangle 135">
            <a:extLst>
              <a:ext uri="{FF2B5EF4-FFF2-40B4-BE49-F238E27FC236}">
                <a16:creationId xmlns:a16="http://schemas.microsoft.com/office/drawing/2014/main" id="{B5025065-58EE-5A40-87CF-87AFF5807BE2}"/>
              </a:ext>
            </a:extLst>
          </p:cNvPr>
          <p:cNvSpPr/>
          <p:nvPr/>
        </p:nvSpPr>
        <p:spPr>
          <a:xfrm>
            <a:off x="112134" y="2209550"/>
            <a:ext cx="5629078" cy="3026087"/>
          </a:xfrm>
          <a:prstGeom prst="roundRect">
            <a:avLst>
              <a:gd name="adj" fmla="val 8469"/>
            </a:avLst>
          </a:prstGeom>
          <a:solidFill>
            <a:schemeClr val="bg1">
              <a:lumMod val="85000"/>
              <a:alpha val="20000"/>
            </a:schemeClr>
          </a:solidFill>
          <a:ln w="38100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1400" dirty="0">
                <a:solidFill>
                  <a:schemeClr val="tx1"/>
                </a:solidFill>
                <a:latin typeface="Calibri" panose="020F0502020204030204" pitchFamily="34" charset="0"/>
              </a:rPr>
              <a:t>Physical View</a:t>
            </a:r>
          </a:p>
        </p:txBody>
      </p:sp>
      <p:sp>
        <p:nvSpPr>
          <p:cNvPr id="137" name="Freeform 136">
            <a:extLst>
              <a:ext uri="{FF2B5EF4-FFF2-40B4-BE49-F238E27FC236}">
                <a16:creationId xmlns:a16="http://schemas.microsoft.com/office/drawing/2014/main" id="{2B56216C-DB90-FE41-9626-22CC811454AB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1219294" y="3974873"/>
            <a:ext cx="657699" cy="171937"/>
          </a:xfrm>
          <a:custGeom>
            <a:avLst/>
            <a:gdLst>
              <a:gd name="T0" fmla="*/ 304 w 384"/>
              <a:gd name="T1" fmla="*/ 78 h 100"/>
              <a:gd name="T2" fmla="*/ 288 w 384"/>
              <a:gd name="T3" fmla="*/ 78 h 100"/>
              <a:gd name="T4" fmla="*/ 288 w 384"/>
              <a:gd name="T5" fmla="*/ 22 h 100"/>
              <a:gd name="T6" fmla="*/ 304 w 384"/>
              <a:gd name="T7" fmla="*/ 22 h 100"/>
              <a:gd name="T8" fmla="*/ 304 w 384"/>
              <a:gd name="T9" fmla="*/ 78 h 100"/>
              <a:gd name="T10" fmla="*/ 331 w 384"/>
              <a:gd name="T11" fmla="*/ 22 h 100"/>
              <a:gd name="T12" fmla="*/ 315 w 384"/>
              <a:gd name="T13" fmla="*/ 22 h 100"/>
              <a:gd name="T14" fmla="*/ 315 w 384"/>
              <a:gd name="T15" fmla="*/ 78 h 100"/>
              <a:gd name="T16" fmla="*/ 331 w 384"/>
              <a:gd name="T17" fmla="*/ 78 h 100"/>
              <a:gd name="T18" fmla="*/ 331 w 384"/>
              <a:gd name="T19" fmla="*/ 22 h 100"/>
              <a:gd name="T20" fmla="*/ 358 w 384"/>
              <a:gd name="T21" fmla="*/ 22 h 100"/>
              <a:gd name="T22" fmla="*/ 342 w 384"/>
              <a:gd name="T23" fmla="*/ 22 h 100"/>
              <a:gd name="T24" fmla="*/ 342 w 384"/>
              <a:gd name="T25" fmla="*/ 78 h 100"/>
              <a:gd name="T26" fmla="*/ 358 w 384"/>
              <a:gd name="T27" fmla="*/ 78 h 100"/>
              <a:gd name="T28" fmla="*/ 358 w 384"/>
              <a:gd name="T29" fmla="*/ 22 h 100"/>
              <a:gd name="T30" fmla="*/ 42 w 384"/>
              <a:gd name="T31" fmla="*/ 22 h 100"/>
              <a:gd name="T32" fmla="*/ 26 w 384"/>
              <a:gd name="T33" fmla="*/ 22 h 100"/>
              <a:gd name="T34" fmla="*/ 26 w 384"/>
              <a:gd name="T35" fmla="*/ 78 h 100"/>
              <a:gd name="T36" fmla="*/ 42 w 384"/>
              <a:gd name="T37" fmla="*/ 78 h 100"/>
              <a:gd name="T38" fmla="*/ 42 w 384"/>
              <a:gd name="T39" fmla="*/ 22 h 100"/>
              <a:gd name="T40" fmla="*/ 69 w 384"/>
              <a:gd name="T41" fmla="*/ 22 h 100"/>
              <a:gd name="T42" fmla="*/ 53 w 384"/>
              <a:gd name="T43" fmla="*/ 22 h 100"/>
              <a:gd name="T44" fmla="*/ 53 w 384"/>
              <a:gd name="T45" fmla="*/ 78 h 100"/>
              <a:gd name="T46" fmla="*/ 69 w 384"/>
              <a:gd name="T47" fmla="*/ 78 h 100"/>
              <a:gd name="T48" fmla="*/ 69 w 384"/>
              <a:gd name="T49" fmla="*/ 22 h 100"/>
              <a:gd name="T50" fmla="*/ 97 w 384"/>
              <a:gd name="T51" fmla="*/ 22 h 100"/>
              <a:gd name="T52" fmla="*/ 81 w 384"/>
              <a:gd name="T53" fmla="*/ 22 h 100"/>
              <a:gd name="T54" fmla="*/ 81 w 384"/>
              <a:gd name="T55" fmla="*/ 78 h 100"/>
              <a:gd name="T56" fmla="*/ 97 w 384"/>
              <a:gd name="T57" fmla="*/ 78 h 100"/>
              <a:gd name="T58" fmla="*/ 97 w 384"/>
              <a:gd name="T59" fmla="*/ 22 h 100"/>
              <a:gd name="T60" fmla="*/ 163 w 384"/>
              <a:gd name="T61" fmla="*/ 50 h 100"/>
              <a:gd name="T62" fmla="*/ 192 w 384"/>
              <a:gd name="T63" fmla="*/ 21 h 100"/>
              <a:gd name="T64" fmla="*/ 221 w 384"/>
              <a:gd name="T65" fmla="*/ 50 h 100"/>
              <a:gd name="T66" fmla="*/ 192 w 384"/>
              <a:gd name="T67" fmla="*/ 79 h 100"/>
              <a:gd name="T68" fmla="*/ 163 w 384"/>
              <a:gd name="T69" fmla="*/ 50 h 100"/>
              <a:gd name="T70" fmla="*/ 179 w 384"/>
              <a:gd name="T71" fmla="*/ 50 h 100"/>
              <a:gd name="T72" fmla="*/ 192 w 384"/>
              <a:gd name="T73" fmla="*/ 63 h 100"/>
              <a:gd name="T74" fmla="*/ 205 w 384"/>
              <a:gd name="T75" fmla="*/ 50 h 100"/>
              <a:gd name="T76" fmla="*/ 192 w 384"/>
              <a:gd name="T77" fmla="*/ 37 h 100"/>
              <a:gd name="T78" fmla="*/ 179 w 384"/>
              <a:gd name="T79" fmla="*/ 50 h 100"/>
              <a:gd name="T80" fmla="*/ 384 w 384"/>
              <a:gd name="T81" fmla="*/ 0 h 100"/>
              <a:gd name="T82" fmla="*/ 384 w 384"/>
              <a:gd name="T83" fmla="*/ 100 h 100"/>
              <a:gd name="T84" fmla="*/ 0 w 384"/>
              <a:gd name="T85" fmla="*/ 100 h 100"/>
              <a:gd name="T86" fmla="*/ 0 w 384"/>
              <a:gd name="T87" fmla="*/ 0 h 100"/>
              <a:gd name="T88" fmla="*/ 384 w 384"/>
              <a:gd name="T89" fmla="*/ 0 h 100"/>
              <a:gd name="T90" fmla="*/ 368 w 384"/>
              <a:gd name="T91" fmla="*/ 16 h 100"/>
              <a:gd name="T92" fmla="*/ 16 w 384"/>
              <a:gd name="T93" fmla="*/ 16 h 100"/>
              <a:gd name="T94" fmla="*/ 16 w 384"/>
              <a:gd name="T95" fmla="*/ 84 h 100"/>
              <a:gd name="T96" fmla="*/ 368 w 384"/>
              <a:gd name="T97" fmla="*/ 84 h 100"/>
              <a:gd name="T98" fmla="*/ 368 w 384"/>
              <a:gd name="T99" fmla="*/ 16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84" h="100">
                <a:moveTo>
                  <a:pt x="304" y="78"/>
                </a:moveTo>
                <a:cubicBezTo>
                  <a:pt x="288" y="78"/>
                  <a:pt x="288" y="78"/>
                  <a:pt x="288" y="78"/>
                </a:cubicBezTo>
                <a:cubicBezTo>
                  <a:pt x="288" y="22"/>
                  <a:pt x="288" y="22"/>
                  <a:pt x="288" y="22"/>
                </a:cubicBezTo>
                <a:cubicBezTo>
                  <a:pt x="304" y="22"/>
                  <a:pt x="304" y="22"/>
                  <a:pt x="304" y="22"/>
                </a:cubicBezTo>
                <a:lnTo>
                  <a:pt x="304" y="78"/>
                </a:lnTo>
                <a:close/>
                <a:moveTo>
                  <a:pt x="331" y="22"/>
                </a:moveTo>
                <a:cubicBezTo>
                  <a:pt x="315" y="22"/>
                  <a:pt x="315" y="22"/>
                  <a:pt x="315" y="22"/>
                </a:cubicBezTo>
                <a:cubicBezTo>
                  <a:pt x="315" y="78"/>
                  <a:pt x="315" y="78"/>
                  <a:pt x="315" y="78"/>
                </a:cubicBezTo>
                <a:cubicBezTo>
                  <a:pt x="331" y="78"/>
                  <a:pt x="331" y="78"/>
                  <a:pt x="331" y="78"/>
                </a:cubicBezTo>
                <a:lnTo>
                  <a:pt x="331" y="22"/>
                </a:lnTo>
                <a:close/>
                <a:moveTo>
                  <a:pt x="358" y="22"/>
                </a:moveTo>
                <a:cubicBezTo>
                  <a:pt x="342" y="22"/>
                  <a:pt x="342" y="22"/>
                  <a:pt x="342" y="22"/>
                </a:cubicBezTo>
                <a:cubicBezTo>
                  <a:pt x="342" y="78"/>
                  <a:pt x="342" y="78"/>
                  <a:pt x="342" y="78"/>
                </a:cubicBezTo>
                <a:cubicBezTo>
                  <a:pt x="358" y="78"/>
                  <a:pt x="358" y="78"/>
                  <a:pt x="358" y="78"/>
                </a:cubicBezTo>
                <a:lnTo>
                  <a:pt x="358" y="22"/>
                </a:lnTo>
                <a:close/>
                <a:moveTo>
                  <a:pt x="42" y="22"/>
                </a:moveTo>
                <a:cubicBezTo>
                  <a:pt x="26" y="22"/>
                  <a:pt x="26" y="22"/>
                  <a:pt x="26" y="22"/>
                </a:cubicBezTo>
                <a:cubicBezTo>
                  <a:pt x="26" y="78"/>
                  <a:pt x="26" y="78"/>
                  <a:pt x="26" y="78"/>
                </a:cubicBezTo>
                <a:cubicBezTo>
                  <a:pt x="42" y="78"/>
                  <a:pt x="42" y="78"/>
                  <a:pt x="42" y="78"/>
                </a:cubicBezTo>
                <a:lnTo>
                  <a:pt x="42" y="22"/>
                </a:lnTo>
                <a:close/>
                <a:moveTo>
                  <a:pt x="69" y="22"/>
                </a:moveTo>
                <a:cubicBezTo>
                  <a:pt x="53" y="22"/>
                  <a:pt x="53" y="22"/>
                  <a:pt x="53" y="22"/>
                </a:cubicBezTo>
                <a:cubicBezTo>
                  <a:pt x="53" y="78"/>
                  <a:pt x="53" y="78"/>
                  <a:pt x="53" y="78"/>
                </a:cubicBezTo>
                <a:cubicBezTo>
                  <a:pt x="69" y="78"/>
                  <a:pt x="69" y="78"/>
                  <a:pt x="69" y="78"/>
                </a:cubicBezTo>
                <a:lnTo>
                  <a:pt x="69" y="22"/>
                </a:lnTo>
                <a:close/>
                <a:moveTo>
                  <a:pt x="97" y="22"/>
                </a:moveTo>
                <a:cubicBezTo>
                  <a:pt x="81" y="22"/>
                  <a:pt x="81" y="22"/>
                  <a:pt x="81" y="22"/>
                </a:cubicBezTo>
                <a:cubicBezTo>
                  <a:pt x="81" y="78"/>
                  <a:pt x="81" y="78"/>
                  <a:pt x="81" y="78"/>
                </a:cubicBezTo>
                <a:cubicBezTo>
                  <a:pt x="97" y="78"/>
                  <a:pt x="97" y="78"/>
                  <a:pt x="97" y="78"/>
                </a:cubicBezTo>
                <a:lnTo>
                  <a:pt x="97" y="22"/>
                </a:lnTo>
                <a:close/>
                <a:moveTo>
                  <a:pt x="163" y="50"/>
                </a:moveTo>
                <a:cubicBezTo>
                  <a:pt x="163" y="34"/>
                  <a:pt x="176" y="21"/>
                  <a:pt x="192" y="21"/>
                </a:cubicBezTo>
                <a:cubicBezTo>
                  <a:pt x="208" y="21"/>
                  <a:pt x="221" y="34"/>
                  <a:pt x="221" y="50"/>
                </a:cubicBezTo>
                <a:cubicBezTo>
                  <a:pt x="221" y="66"/>
                  <a:pt x="208" y="79"/>
                  <a:pt x="192" y="79"/>
                </a:cubicBezTo>
                <a:cubicBezTo>
                  <a:pt x="176" y="79"/>
                  <a:pt x="163" y="66"/>
                  <a:pt x="163" y="50"/>
                </a:cubicBezTo>
                <a:close/>
                <a:moveTo>
                  <a:pt x="179" y="50"/>
                </a:moveTo>
                <a:cubicBezTo>
                  <a:pt x="179" y="57"/>
                  <a:pt x="185" y="63"/>
                  <a:pt x="192" y="63"/>
                </a:cubicBezTo>
                <a:cubicBezTo>
                  <a:pt x="199" y="63"/>
                  <a:pt x="205" y="57"/>
                  <a:pt x="205" y="50"/>
                </a:cubicBezTo>
                <a:cubicBezTo>
                  <a:pt x="205" y="43"/>
                  <a:pt x="199" y="37"/>
                  <a:pt x="192" y="37"/>
                </a:cubicBezTo>
                <a:cubicBezTo>
                  <a:pt x="185" y="37"/>
                  <a:pt x="179" y="43"/>
                  <a:pt x="179" y="50"/>
                </a:cubicBezTo>
                <a:close/>
                <a:moveTo>
                  <a:pt x="384" y="0"/>
                </a:moveTo>
                <a:cubicBezTo>
                  <a:pt x="384" y="100"/>
                  <a:pt x="384" y="100"/>
                  <a:pt x="384" y="100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0"/>
                  <a:pt x="0" y="0"/>
                  <a:pt x="0" y="0"/>
                </a:cubicBezTo>
                <a:lnTo>
                  <a:pt x="384" y="0"/>
                </a:lnTo>
                <a:close/>
                <a:moveTo>
                  <a:pt x="368" y="16"/>
                </a:moveTo>
                <a:cubicBezTo>
                  <a:pt x="16" y="16"/>
                  <a:pt x="16" y="16"/>
                  <a:pt x="16" y="16"/>
                </a:cubicBezTo>
                <a:cubicBezTo>
                  <a:pt x="16" y="84"/>
                  <a:pt x="16" y="84"/>
                  <a:pt x="16" y="84"/>
                </a:cubicBezTo>
                <a:cubicBezTo>
                  <a:pt x="368" y="84"/>
                  <a:pt x="368" y="84"/>
                  <a:pt x="368" y="84"/>
                </a:cubicBezTo>
                <a:lnTo>
                  <a:pt x="368" y="1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Calibri" panose="020F0502020204030204" pitchFamily="34" charset="0"/>
            </a:endParaRPr>
          </a:p>
        </p:txBody>
      </p:sp>
      <p:cxnSp>
        <p:nvCxnSpPr>
          <p:cNvPr id="138" name="Straight Connector 137">
            <a:extLst>
              <a:ext uri="{FF2B5EF4-FFF2-40B4-BE49-F238E27FC236}">
                <a16:creationId xmlns:a16="http://schemas.microsoft.com/office/drawing/2014/main" id="{4E67AF58-5232-B842-BF17-A74C587C17A9}"/>
              </a:ext>
            </a:extLst>
          </p:cNvPr>
          <p:cNvCxnSpPr>
            <a:cxnSpLocks/>
            <a:endCxn id="142" idx="0"/>
          </p:cNvCxnSpPr>
          <p:nvPr/>
        </p:nvCxnSpPr>
        <p:spPr bwMode="gray">
          <a:xfrm>
            <a:off x="1545630" y="4130839"/>
            <a:ext cx="0" cy="364852"/>
          </a:xfrm>
          <a:prstGeom prst="line">
            <a:avLst/>
          </a:prstGeom>
          <a:ln w="25400">
            <a:solidFill>
              <a:schemeClr val="tx1"/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9" name="Picture 138">
            <a:extLst>
              <a:ext uri="{FF2B5EF4-FFF2-40B4-BE49-F238E27FC236}">
                <a16:creationId xmlns:a16="http://schemas.microsoft.com/office/drawing/2014/main" id="{8919DB05-F80A-1F44-B387-40FB6270CD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7463" y="4142422"/>
            <a:ext cx="396240" cy="264160"/>
          </a:xfrm>
          <a:prstGeom prst="rect">
            <a:avLst/>
          </a:prstGeom>
        </p:spPr>
      </p:pic>
      <p:sp>
        <p:nvSpPr>
          <p:cNvPr id="140" name="TextBox 139">
            <a:extLst>
              <a:ext uri="{FF2B5EF4-FFF2-40B4-BE49-F238E27FC236}">
                <a16:creationId xmlns:a16="http://schemas.microsoft.com/office/drawing/2014/main" id="{48F19928-C9D9-B841-A471-587DDA3C6E0A}"/>
              </a:ext>
            </a:extLst>
          </p:cNvPr>
          <p:cNvSpPr txBox="1"/>
          <p:nvPr/>
        </p:nvSpPr>
        <p:spPr>
          <a:xfrm>
            <a:off x="724940" y="4155535"/>
            <a:ext cx="252570" cy="184666"/>
          </a:xfrm>
          <a:prstGeom prst="rect">
            <a:avLst/>
          </a:prstGeom>
        </p:spPr>
        <p:txBody>
          <a:bodyPr wrap="none" lIns="0" tIns="0" rIns="0" bIns="0" rtlCol="0" anchor="b">
            <a:spAutoFit/>
          </a:bodyPr>
          <a:lstStyle/>
          <a:p>
            <a:r>
              <a:rPr lang="en-US" sz="1200" dirty="0">
                <a:latin typeface="Calibri" panose="020F0502020204030204" pitchFamily="34" charset="0"/>
              </a:rPr>
              <a:t>Mgt</a:t>
            </a:r>
            <a:endParaRPr lang="en-US" sz="1400" dirty="0">
              <a:latin typeface="Calibri" panose="020F0502020204030204" pitchFamily="34" charset="0"/>
            </a:endParaRPr>
          </a:p>
        </p:txBody>
      </p:sp>
      <p:grpSp>
        <p:nvGrpSpPr>
          <p:cNvPr id="141" name="Group 140">
            <a:extLst>
              <a:ext uri="{FF2B5EF4-FFF2-40B4-BE49-F238E27FC236}">
                <a16:creationId xmlns:a16="http://schemas.microsoft.com/office/drawing/2014/main" id="{96A20D7C-E5B5-DD4B-99AF-D2B98860AB90}"/>
              </a:ext>
            </a:extLst>
          </p:cNvPr>
          <p:cNvGrpSpPr>
            <a:grpSpLocks noChangeAspect="1"/>
          </p:cNvGrpSpPr>
          <p:nvPr/>
        </p:nvGrpSpPr>
        <p:grpSpPr>
          <a:xfrm>
            <a:off x="1379948" y="4495691"/>
            <a:ext cx="346840" cy="346840"/>
            <a:chOff x="7736620" y="7009631"/>
            <a:chExt cx="4501800" cy="4503600"/>
          </a:xfrm>
          <a:solidFill>
            <a:schemeClr val="tx1"/>
          </a:solidFill>
        </p:grpSpPr>
        <p:sp>
          <p:nvSpPr>
            <p:cNvPr id="142" name="Freeform: Shape 1">
              <a:extLst>
                <a:ext uri="{FF2B5EF4-FFF2-40B4-BE49-F238E27FC236}">
                  <a16:creationId xmlns:a16="http://schemas.microsoft.com/office/drawing/2014/main" id="{37D787A4-1336-3C45-95E8-A828C66E0C42}"/>
                </a:ext>
              </a:extLst>
            </p:cNvPr>
            <p:cNvSpPr/>
            <p:nvPr/>
          </p:nvSpPr>
          <p:spPr>
            <a:xfrm>
              <a:off x="7736620" y="7009631"/>
              <a:ext cx="4501800" cy="450360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2506" h="12511">
                  <a:moveTo>
                    <a:pt x="6251" y="521"/>
                  </a:moveTo>
                  <a:lnTo>
                    <a:pt x="6399" y="525"/>
                  </a:lnTo>
                  <a:lnTo>
                    <a:pt x="6546" y="530"/>
                  </a:lnTo>
                  <a:lnTo>
                    <a:pt x="6694" y="538"/>
                  </a:lnTo>
                  <a:lnTo>
                    <a:pt x="6838" y="550"/>
                  </a:lnTo>
                  <a:lnTo>
                    <a:pt x="6981" y="566"/>
                  </a:lnTo>
                  <a:lnTo>
                    <a:pt x="7125" y="587"/>
                  </a:lnTo>
                  <a:lnTo>
                    <a:pt x="7265" y="612"/>
                  </a:lnTo>
                  <a:lnTo>
                    <a:pt x="7409" y="640"/>
                  </a:lnTo>
                  <a:lnTo>
                    <a:pt x="7548" y="669"/>
                  </a:lnTo>
                  <a:lnTo>
                    <a:pt x="7684" y="702"/>
                  </a:lnTo>
                  <a:lnTo>
                    <a:pt x="7819" y="739"/>
                  </a:lnTo>
                  <a:lnTo>
                    <a:pt x="7954" y="780"/>
                  </a:lnTo>
                  <a:lnTo>
                    <a:pt x="8090" y="825"/>
                  </a:lnTo>
                  <a:lnTo>
                    <a:pt x="8221" y="870"/>
                  </a:lnTo>
                  <a:lnTo>
                    <a:pt x="8352" y="919"/>
                  </a:lnTo>
                  <a:lnTo>
                    <a:pt x="8484" y="973"/>
                  </a:lnTo>
                  <a:lnTo>
                    <a:pt x="8611" y="1030"/>
                  </a:lnTo>
                  <a:lnTo>
                    <a:pt x="8734" y="1088"/>
                  </a:lnTo>
                  <a:lnTo>
                    <a:pt x="8861" y="1149"/>
                  </a:lnTo>
                  <a:lnTo>
                    <a:pt x="8985" y="1215"/>
                  </a:lnTo>
                  <a:lnTo>
                    <a:pt x="9104" y="1285"/>
                  </a:lnTo>
                  <a:lnTo>
                    <a:pt x="9222" y="1354"/>
                  </a:lnTo>
                  <a:lnTo>
                    <a:pt x="9341" y="1428"/>
                  </a:lnTo>
                  <a:lnTo>
                    <a:pt x="9456" y="1502"/>
                  </a:lnTo>
                  <a:lnTo>
                    <a:pt x="9571" y="1581"/>
                  </a:lnTo>
                  <a:lnTo>
                    <a:pt x="9682" y="1663"/>
                  </a:lnTo>
                  <a:lnTo>
                    <a:pt x="9789" y="1749"/>
                  </a:lnTo>
                  <a:lnTo>
                    <a:pt x="9896" y="1835"/>
                  </a:lnTo>
                  <a:lnTo>
                    <a:pt x="10002" y="1921"/>
                  </a:lnTo>
                  <a:lnTo>
                    <a:pt x="10105" y="2016"/>
                  </a:lnTo>
                  <a:lnTo>
                    <a:pt x="10207" y="2106"/>
                  </a:lnTo>
                  <a:lnTo>
                    <a:pt x="10306" y="2205"/>
                  </a:lnTo>
                  <a:lnTo>
                    <a:pt x="10400" y="2303"/>
                  </a:lnTo>
                  <a:lnTo>
                    <a:pt x="10495" y="2401"/>
                  </a:lnTo>
                  <a:lnTo>
                    <a:pt x="10585" y="2504"/>
                  </a:lnTo>
                  <a:lnTo>
                    <a:pt x="10675" y="2611"/>
                  </a:lnTo>
                  <a:lnTo>
                    <a:pt x="10762" y="2717"/>
                  </a:lnTo>
                  <a:lnTo>
                    <a:pt x="10844" y="2828"/>
                  </a:lnTo>
                  <a:lnTo>
                    <a:pt x="10926" y="2939"/>
                  </a:lnTo>
                  <a:lnTo>
                    <a:pt x="11004" y="3054"/>
                  </a:lnTo>
                  <a:lnTo>
                    <a:pt x="11082" y="3169"/>
                  </a:lnTo>
                  <a:lnTo>
                    <a:pt x="11156" y="3284"/>
                  </a:lnTo>
                  <a:lnTo>
                    <a:pt x="11225" y="3403"/>
                  </a:lnTo>
                  <a:lnTo>
                    <a:pt x="11291" y="3526"/>
                  </a:lnTo>
                  <a:lnTo>
                    <a:pt x="11357" y="3649"/>
                  </a:lnTo>
                  <a:lnTo>
                    <a:pt x="11419" y="3773"/>
                  </a:lnTo>
                  <a:lnTo>
                    <a:pt x="11480" y="3900"/>
                  </a:lnTo>
                  <a:lnTo>
                    <a:pt x="11533" y="4027"/>
                  </a:lnTo>
                  <a:lnTo>
                    <a:pt x="11587" y="4154"/>
                  </a:lnTo>
                  <a:lnTo>
                    <a:pt x="11636" y="4285"/>
                  </a:lnTo>
                  <a:lnTo>
                    <a:pt x="11685" y="4417"/>
                  </a:lnTo>
                  <a:lnTo>
                    <a:pt x="11726" y="4553"/>
                  </a:lnTo>
                  <a:lnTo>
                    <a:pt x="11767" y="4688"/>
                  </a:lnTo>
                  <a:lnTo>
                    <a:pt x="11804" y="4823"/>
                  </a:lnTo>
                  <a:lnTo>
                    <a:pt x="11837" y="4963"/>
                  </a:lnTo>
                  <a:lnTo>
                    <a:pt x="11870" y="5103"/>
                  </a:lnTo>
                  <a:lnTo>
                    <a:pt x="11895" y="5242"/>
                  </a:lnTo>
                  <a:lnTo>
                    <a:pt x="11919" y="5386"/>
                  </a:lnTo>
                  <a:lnTo>
                    <a:pt x="11940" y="5525"/>
                  </a:lnTo>
                  <a:lnTo>
                    <a:pt x="11956" y="5669"/>
                  </a:lnTo>
                  <a:lnTo>
                    <a:pt x="11968" y="5817"/>
                  </a:lnTo>
                  <a:lnTo>
                    <a:pt x="11976" y="5961"/>
                  </a:lnTo>
                  <a:lnTo>
                    <a:pt x="11985" y="6108"/>
                  </a:lnTo>
                  <a:lnTo>
                    <a:pt x="11985" y="6256"/>
                  </a:lnTo>
                  <a:lnTo>
                    <a:pt x="11985" y="6403"/>
                  </a:lnTo>
                  <a:lnTo>
                    <a:pt x="11976" y="6550"/>
                  </a:lnTo>
                  <a:lnTo>
                    <a:pt x="11968" y="6694"/>
                  </a:lnTo>
                  <a:lnTo>
                    <a:pt x="11956" y="6842"/>
                  </a:lnTo>
                  <a:lnTo>
                    <a:pt x="11940" y="6986"/>
                  </a:lnTo>
                  <a:lnTo>
                    <a:pt x="11919" y="7125"/>
                  </a:lnTo>
                  <a:lnTo>
                    <a:pt x="11895" y="7269"/>
                  </a:lnTo>
                  <a:lnTo>
                    <a:pt x="11870" y="7408"/>
                  </a:lnTo>
                  <a:lnTo>
                    <a:pt x="11837" y="7548"/>
                  </a:lnTo>
                  <a:lnTo>
                    <a:pt x="11804" y="7688"/>
                  </a:lnTo>
                  <a:lnTo>
                    <a:pt x="11767" y="7823"/>
                  </a:lnTo>
                  <a:lnTo>
                    <a:pt x="11726" y="7958"/>
                  </a:lnTo>
                  <a:lnTo>
                    <a:pt x="11685" y="8094"/>
                  </a:lnTo>
                  <a:lnTo>
                    <a:pt x="11636" y="8226"/>
                  </a:lnTo>
                  <a:lnTo>
                    <a:pt x="11587" y="8357"/>
                  </a:lnTo>
                  <a:lnTo>
                    <a:pt x="11533" y="8484"/>
                  </a:lnTo>
                  <a:lnTo>
                    <a:pt x="11480" y="8611"/>
                  </a:lnTo>
                  <a:lnTo>
                    <a:pt x="11419" y="8738"/>
                  </a:lnTo>
                  <a:lnTo>
                    <a:pt x="11357" y="8862"/>
                  </a:lnTo>
                  <a:lnTo>
                    <a:pt x="11291" y="8985"/>
                  </a:lnTo>
                  <a:lnTo>
                    <a:pt x="11225" y="9108"/>
                  </a:lnTo>
                  <a:lnTo>
                    <a:pt x="11156" y="9227"/>
                  </a:lnTo>
                  <a:lnTo>
                    <a:pt x="11082" y="9342"/>
                  </a:lnTo>
                  <a:lnTo>
                    <a:pt x="11004" y="9457"/>
                  </a:lnTo>
                  <a:lnTo>
                    <a:pt x="10926" y="9572"/>
                  </a:lnTo>
                  <a:lnTo>
                    <a:pt x="10844" y="9683"/>
                  </a:lnTo>
                  <a:lnTo>
                    <a:pt x="10762" y="9794"/>
                  </a:lnTo>
                  <a:lnTo>
                    <a:pt x="10675" y="9900"/>
                  </a:lnTo>
                  <a:lnTo>
                    <a:pt x="10585" y="10007"/>
                  </a:lnTo>
                  <a:lnTo>
                    <a:pt x="10495" y="10110"/>
                  </a:lnTo>
                  <a:lnTo>
                    <a:pt x="10400" y="10208"/>
                  </a:lnTo>
                  <a:lnTo>
                    <a:pt x="10306" y="10306"/>
                  </a:lnTo>
                  <a:lnTo>
                    <a:pt x="10207" y="10405"/>
                  </a:lnTo>
                  <a:lnTo>
                    <a:pt x="10105" y="10495"/>
                  </a:lnTo>
                  <a:lnTo>
                    <a:pt x="10002" y="10590"/>
                  </a:lnTo>
                  <a:lnTo>
                    <a:pt x="9896" y="10676"/>
                  </a:lnTo>
                  <a:lnTo>
                    <a:pt x="9789" y="10762"/>
                  </a:lnTo>
                  <a:lnTo>
                    <a:pt x="9682" y="10848"/>
                  </a:lnTo>
                  <a:lnTo>
                    <a:pt x="9571" y="10930"/>
                  </a:lnTo>
                  <a:lnTo>
                    <a:pt x="9456" y="11009"/>
                  </a:lnTo>
                  <a:lnTo>
                    <a:pt x="9341" y="11083"/>
                  </a:lnTo>
                  <a:lnTo>
                    <a:pt x="9222" y="11157"/>
                  </a:lnTo>
                  <a:lnTo>
                    <a:pt x="9104" y="11226"/>
                  </a:lnTo>
                  <a:lnTo>
                    <a:pt x="8985" y="11296"/>
                  </a:lnTo>
                  <a:lnTo>
                    <a:pt x="8861" y="11362"/>
                  </a:lnTo>
                  <a:lnTo>
                    <a:pt x="8734" y="11423"/>
                  </a:lnTo>
                  <a:lnTo>
                    <a:pt x="8611" y="11481"/>
                  </a:lnTo>
                  <a:lnTo>
                    <a:pt x="8484" y="11538"/>
                  </a:lnTo>
                  <a:lnTo>
                    <a:pt x="8352" y="11592"/>
                  </a:lnTo>
                  <a:lnTo>
                    <a:pt x="8221" y="11641"/>
                  </a:lnTo>
                  <a:lnTo>
                    <a:pt x="8090" y="11686"/>
                  </a:lnTo>
                  <a:lnTo>
                    <a:pt x="7954" y="11731"/>
                  </a:lnTo>
                  <a:lnTo>
                    <a:pt x="7819" y="11772"/>
                  </a:lnTo>
                  <a:lnTo>
                    <a:pt x="7684" y="11809"/>
                  </a:lnTo>
                  <a:lnTo>
                    <a:pt x="7548" y="11842"/>
                  </a:lnTo>
                  <a:lnTo>
                    <a:pt x="7409" y="11871"/>
                  </a:lnTo>
                  <a:lnTo>
                    <a:pt x="7265" y="11899"/>
                  </a:lnTo>
                  <a:lnTo>
                    <a:pt x="7125" y="11924"/>
                  </a:lnTo>
                  <a:lnTo>
                    <a:pt x="6981" y="11945"/>
                  </a:lnTo>
                  <a:lnTo>
                    <a:pt x="6838" y="11961"/>
                  </a:lnTo>
                  <a:lnTo>
                    <a:pt x="6694" y="11973"/>
                  </a:lnTo>
                  <a:lnTo>
                    <a:pt x="6546" y="11981"/>
                  </a:lnTo>
                  <a:lnTo>
                    <a:pt x="6399" y="11986"/>
                  </a:lnTo>
                  <a:lnTo>
                    <a:pt x="6251" y="11990"/>
                  </a:lnTo>
                  <a:lnTo>
                    <a:pt x="6103" y="11986"/>
                  </a:lnTo>
                  <a:lnTo>
                    <a:pt x="5960" y="11981"/>
                  </a:lnTo>
                  <a:lnTo>
                    <a:pt x="5812" y="11973"/>
                  </a:lnTo>
                  <a:lnTo>
                    <a:pt x="5668" y="11961"/>
                  </a:lnTo>
                  <a:lnTo>
                    <a:pt x="5524" y="11945"/>
                  </a:lnTo>
                  <a:lnTo>
                    <a:pt x="5381" y="11924"/>
                  </a:lnTo>
                  <a:lnTo>
                    <a:pt x="5241" y="11899"/>
                  </a:lnTo>
                  <a:lnTo>
                    <a:pt x="5098" y="11871"/>
                  </a:lnTo>
                  <a:lnTo>
                    <a:pt x="4958" y="11842"/>
                  </a:lnTo>
                  <a:lnTo>
                    <a:pt x="4823" y="11809"/>
                  </a:lnTo>
                  <a:lnTo>
                    <a:pt x="4687" y="11772"/>
                  </a:lnTo>
                  <a:lnTo>
                    <a:pt x="4552" y="11731"/>
                  </a:lnTo>
                  <a:lnTo>
                    <a:pt x="4416" y="11686"/>
                  </a:lnTo>
                  <a:lnTo>
                    <a:pt x="4285" y="11641"/>
                  </a:lnTo>
                  <a:lnTo>
                    <a:pt x="4154" y="11592"/>
                  </a:lnTo>
                  <a:lnTo>
                    <a:pt x="4022" y="11538"/>
                  </a:lnTo>
                  <a:lnTo>
                    <a:pt x="3895" y="11481"/>
                  </a:lnTo>
                  <a:lnTo>
                    <a:pt x="3768" y="11423"/>
                  </a:lnTo>
                  <a:lnTo>
                    <a:pt x="3645" y="11362"/>
                  </a:lnTo>
                  <a:lnTo>
                    <a:pt x="3521" y="11296"/>
                  </a:lnTo>
                  <a:lnTo>
                    <a:pt x="3403" y="11226"/>
                  </a:lnTo>
                  <a:lnTo>
                    <a:pt x="3284" y="11157"/>
                  </a:lnTo>
                  <a:lnTo>
                    <a:pt x="3164" y="11083"/>
                  </a:lnTo>
                  <a:lnTo>
                    <a:pt x="3050" y="11009"/>
                  </a:lnTo>
                  <a:lnTo>
                    <a:pt x="2935" y="10930"/>
                  </a:lnTo>
                  <a:lnTo>
                    <a:pt x="2824" y="10848"/>
                  </a:lnTo>
                  <a:lnTo>
                    <a:pt x="2717" y="10762"/>
                  </a:lnTo>
                  <a:lnTo>
                    <a:pt x="2610" y="10676"/>
                  </a:lnTo>
                  <a:lnTo>
                    <a:pt x="2504" y="10590"/>
                  </a:lnTo>
                  <a:lnTo>
                    <a:pt x="2401" y="10495"/>
                  </a:lnTo>
                  <a:lnTo>
                    <a:pt x="2299" y="10405"/>
                  </a:lnTo>
                  <a:lnTo>
                    <a:pt x="2200" y="10306"/>
                  </a:lnTo>
                  <a:lnTo>
                    <a:pt x="2105" y="10208"/>
                  </a:lnTo>
                  <a:lnTo>
                    <a:pt x="2011" y="10110"/>
                  </a:lnTo>
                  <a:lnTo>
                    <a:pt x="1921" y="10007"/>
                  </a:lnTo>
                  <a:lnTo>
                    <a:pt x="1830" y="9900"/>
                  </a:lnTo>
                  <a:lnTo>
                    <a:pt x="1744" y="9794"/>
                  </a:lnTo>
                  <a:lnTo>
                    <a:pt x="1662" y="9683"/>
                  </a:lnTo>
                  <a:lnTo>
                    <a:pt x="1580" y="9572"/>
                  </a:lnTo>
                  <a:lnTo>
                    <a:pt x="1502" y="9457"/>
                  </a:lnTo>
                  <a:lnTo>
                    <a:pt x="1424" y="9342"/>
                  </a:lnTo>
                  <a:lnTo>
                    <a:pt x="1350" y="9227"/>
                  </a:lnTo>
                  <a:lnTo>
                    <a:pt x="1280" y="9108"/>
                  </a:lnTo>
                  <a:lnTo>
                    <a:pt x="1215" y="8985"/>
                  </a:lnTo>
                  <a:lnTo>
                    <a:pt x="1149" y="8862"/>
                  </a:lnTo>
                  <a:lnTo>
                    <a:pt x="1088" y="8738"/>
                  </a:lnTo>
                  <a:lnTo>
                    <a:pt x="1026" y="8611"/>
                  </a:lnTo>
                  <a:lnTo>
                    <a:pt x="973" y="8484"/>
                  </a:lnTo>
                  <a:lnTo>
                    <a:pt x="919" y="8357"/>
                  </a:lnTo>
                  <a:lnTo>
                    <a:pt x="870" y="8226"/>
                  </a:lnTo>
                  <a:lnTo>
                    <a:pt x="821" y="8094"/>
                  </a:lnTo>
                  <a:lnTo>
                    <a:pt x="780" y="7958"/>
                  </a:lnTo>
                  <a:lnTo>
                    <a:pt x="739" y="7823"/>
                  </a:lnTo>
                  <a:lnTo>
                    <a:pt x="702" y="7688"/>
                  </a:lnTo>
                  <a:lnTo>
                    <a:pt x="669" y="7548"/>
                  </a:lnTo>
                  <a:lnTo>
                    <a:pt x="636" y="7408"/>
                  </a:lnTo>
                  <a:lnTo>
                    <a:pt x="612" y="7269"/>
                  </a:lnTo>
                  <a:lnTo>
                    <a:pt x="587" y="7125"/>
                  </a:lnTo>
                  <a:lnTo>
                    <a:pt x="567" y="6986"/>
                  </a:lnTo>
                  <a:lnTo>
                    <a:pt x="550" y="6842"/>
                  </a:lnTo>
                  <a:lnTo>
                    <a:pt x="538" y="6694"/>
                  </a:lnTo>
                  <a:lnTo>
                    <a:pt x="529" y="6550"/>
                  </a:lnTo>
                  <a:lnTo>
                    <a:pt x="521" y="6403"/>
                  </a:lnTo>
                  <a:lnTo>
                    <a:pt x="521" y="6256"/>
                  </a:lnTo>
                  <a:lnTo>
                    <a:pt x="521" y="6108"/>
                  </a:lnTo>
                  <a:lnTo>
                    <a:pt x="529" y="5961"/>
                  </a:lnTo>
                  <a:lnTo>
                    <a:pt x="538" y="5817"/>
                  </a:lnTo>
                  <a:lnTo>
                    <a:pt x="550" y="5669"/>
                  </a:lnTo>
                  <a:lnTo>
                    <a:pt x="567" y="5525"/>
                  </a:lnTo>
                  <a:lnTo>
                    <a:pt x="587" y="5386"/>
                  </a:lnTo>
                  <a:lnTo>
                    <a:pt x="612" y="5242"/>
                  </a:lnTo>
                  <a:lnTo>
                    <a:pt x="636" y="5103"/>
                  </a:lnTo>
                  <a:lnTo>
                    <a:pt x="669" y="4963"/>
                  </a:lnTo>
                  <a:lnTo>
                    <a:pt x="702" y="4823"/>
                  </a:lnTo>
                  <a:lnTo>
                    <a:pt x="739" y="4688"/>
                  </a:lnTo>
                  <a:lnTo>
                    <a:pt x="780" y="4553"/>
                  </a:lnTo>
                  <a:lnTo>
                    <a:pt x="821" y="4417"/>
                  </a:lnTo>
                  <a:lnTo>
                    <a:pt x="870" y="4285"/>
                  </a:lnTo>
                  <a:lnTo>
                    <a:pt x="919" y="4154"/>
                  </a:lnTo>
                  <a:lnTo>
                    <a:pt x="973" y="4027"/>
                  </a:lnTo>
                  <a:lnTo>
                    <a:pt x="1026" y="3900"/>
                  </a:lnTo>
                  <a:lnTo>
                    <a:pt x="1088" y="3773"/>
                  </a:lnTo>
                  <a:lnTo>
                    <a:pt x="1149" y="3649"/>
                  </a:lnTo>
                  <a:lnTo>
                    <a:pt x="1215" y="3526"/>
                  </a:lnTo>
                  <a:lnTo>
                    <a:pt x="1280" y="3403"/>
                  </a:lnTo>
                  <a:lnTo>
                    <a:pt x="1350" y="3284"/>
                  </a:lnTo>
                  <a:lnTo>
                    <a:pt x="1424" y="3169"/>
                  </a:lnTo>
                  <a:lnTo>
                    <a:pt x="1502" y="3054"/>
                  </a:lnTo>
                  <a:lnTo>
                    <a:pt x="1580" y="2939"/>
                  </a:lnTo>
                  <a:lnTo>
                    <a:pt x="1662" y="2828"/>
                  </a:lnTo>
                  <a:lnTo>
                    <a:pt x="1744" y="2717"/>
                  </a:lnTo>
                  <a:lnTo>
                    <a:pt x="1830" y="2611"/>
                  </a:lnTo>
                  <a:lnTo>
                    <a:pt x="1921" y="2504"/>
                  </a:lnTo>
                  <a:lnTo>
                    <a:pt x="2011" y="2401"/>
                  </a:lnTo>
                  <a:lnTo>
                    <a:pt x="2105" y="2303"/>
                  </a:lnTo>
                  <a:lnTo>
                    <a:pt x="2200" y="2205"/>
                  </a:lnTo>
                  <a:lnTo>
                    <a:pt x="2299" y="2106"/>
                  </a:lnTo>
                  <a:lnTo>
                    <a:pt x="2401" y="2016"/>
                  </a:lnTo>
                  <a:lnTo>
                    <a:pt x="2504" y="1921"/>
                  </a:lnTo>
                  <a:lnTo>
                    <a:pt x="2610" y="1835"/>
                  </a:lnTo>
                  <a:lnTo>
                    <a:pt x="2717" y="1749"/>
                  </a:lnTo>
                  <a:lnTo>
                    <a:pt x="2824" y="1663"/>
                  </a:lnTo>
                  <a:lnTo>
                    <a:pt x="2935" y="1581"/>
                  </a:lnTo>
                  <a:lnTo>
                    <a:pt x="3050" y="1502"/>
                  </a:lnTo>
                  <a:lnTo>
                    <a:pt x="3164" y="1428"/>
                  </a:lnTo>
                  <a:lnTo>
                    <a:pt x="3284" y="1354"/>
                  </a:lnTo>
                  <a:lnTo>
                    <a:pt x="3403" y="1285"/>
                  </a:lnTo>
                  <a:lnTo>
                    <a:pt x="3521" y="1215"/>
                  </a:lnTo>
                  <a:lnTo>
                    <a:pt x="3645" y="1149"/>
                  </a:lnTo>
                  <a:lnTo>
                    <a:pt x="3768" y="1088"/>
                  </a:lnTo>
                  <a:lnTo>
                    <a:pt x="3895" y="1030"/>
                  </a:lnTo>
                  <a:lnTo>
                    <a:pt x="4022" y="973"/>
                  </a:lnTo>
                  <a:lnTo>
                    <a:pt x="4154" y="919"/>
                  </a:lnTo>
                  <a:lnTo>
                    <a:pt x="4285" y="870"/>
                  </a:lnTo>
                  <a:lnTo>
                    <a:pt x="4416" y="825"/>
                  </a:lnTo>
                  <a:lnTo>
                    <a:pt x="4552" y="780"/>
                  </a:lnTo>
                  <a:lnTo>
                    <a:pt x="4687" y="739"/>
                  </a:lnTo>
                  <a:lnTo>
                    <a:pt x="4823" y="702"/>
                  </a:lnTo>
                  <a:lnTo>
                    <a:pt x="4958" y="669"/>
                  </a:lnTo>
                  <a:lnTo>
                    <a:pt x="5098" y="640"/>
                  </a:lnTo>
                  <a:lnTo>
                    <a:pt x="5241" y="612"/>
                  </a:lnTo>
                  <a:lnTo>
                    <a:pt x="5381" y="587"/>
                  </a:lnTo>
                  <a:lnTo>
                    <a:pt x="5524" y="566"/>
                  </a:lnTo>
                  <a:lnTo>
                    <a:pt x="5668" y="550"/>
                  </a:lnTo>
                  <a:lnTo>
                    <a:pt x="5812" y="538"/>
                  </a:lnTo>
                  <a:lnTo>
                    <a:pt x="5960" y="530"/>
                  </a:lnTo>
                  <a:lnTo>
                    <a:pt x="6103" y="525"/>
                  </a:lnTo>
                  <a:close/>
                  <a:moveTo>
                    <a:pt x="6251" y="0"/>
                  </a:moveTo>
                  <a:lnTo>
                    <a:pt x="6091" y="4"/>
                  </a:lnTo>
                  <a:lnTo>
                    <a:pt x="5931" y="8"/>
                  </a:lnTo>
                  <a:lnTo>
                    <a:pt x="5771" y="20"/>
                  </a:lnTo>
                  <a:lnTo>
                    <a:pt x="5615" y="33"/>
                  </a:lnTo>
                  <a:lnTo>
                    <a:pt x="5455" y="54"/>
                  </a:lnTo>
                  <a:lnTo>
                    <a:pt x="5299" y="74"/>
                  </a:lnTo>
                  <a:lnTo>
                    <a:pt x="5147" y="99"/>
                  </a:lnTo>
                  <a:lnTo>
                    <a:pt x="4991" y="127"/>
                  </a:lnTo>
                  <a:lnTo>
                    <a:pt x="4839" y="160"/>
                  </a:lnTo>
                  <a:lnTo>
                    <a:pt x="4691" y="197"/>
                  </a:lnTo>
                  <a:lnTo>
                    <a:pt x="4539" y="238"/>
                  </a:lnTo>
                  <a:lnTo>
                    <a:pt x="4391" y="283"/>
                  </a:lnTo>
                  <a:lnTo>
                    <a:pt x="4248" y="329"/>
                  </a:lnTo>
                  <a:lnTo>
                    <a:pt x="4104" y="382"/>
                  </a:lnTo>
                  <a:lnTo>
                    <a:pt x="3961" y="435"/>
                  </a:lnTo>
                  <a:lnTo>
                    <a:pt x="3817" y="493"/>
                  </a:lnTo>
                  <a:lnTo>
                    <a:pt x="3678" y="554"/>
                  </a:lnTo>
                  <a:lnTo>
                    <a:pt x="3542" y="620"/>
                  </a:lnTo>
                  <a:lnTo>
                    <a:pt x="3406" y="685"/>
                  </a:lnTo>
                  <a:lnTo>
                    <a:pt x="3271" y="755"/>
                  </a:lnTo>
                  <a:lnTo>
                    <a:pt x="3140" y="829"/>
                  </a:lnTo>
                  <a:lnTo>
                    <a:pt x="3009" y="907"/>
                  </a:lnTo>
                  <a:lnTo>
                    <a:pt x="2881" y="985"/>
                  </a:lnTo>
                  <a:lnTo>
                    <a:pt x="2758" y="1067"/>
                  </a:lnTo>
                  <a:lnTo>
                    <a:pt x="2631" y="1153"/>
                  </a:lnTo>
                  <a:lnTo>
                    <a:pt x="2512" y="1244"/>
                  </a:lnTo>
                  <a:lnTo>
                    <a:pt x="2393" y="1334"/>
                  </a:lnTo>
                  <a:lnTo>
                    <a:pt x="2274" y="1428"/>
                  </a:lnTo>
                  <a:lnTo>
                    <a:pt x="2159" y="1527"/>
                  </a:lnTo>
                  <a:lnTo>
                    <a:pt x="2048" y="1626"/>
                  </a:lnTo>
                  <a:lnTo>
                    <a:pt x="1937" y="1728"/>
                  </a:lnTo>
                  <a:lnTo>
                    <a:pt x="1830" y="1835"/>
                  </a:lnTo>
                  <a:lnTo>
                    <a:pt x="1724" y="1942"/>
                  </a:lnTo>
                  <a:lnTo>
                    <a:pt x="1625" y="2048"/>
                  </a:lnTo>
                  <a:lnTo>
                    <a:pt x="1523" y="2163"/>
                  </a:lnTo>
                  <a:lnTo>
                    <a:pt x="1428" y="2278"/>
                  </a:lnTo>
                  <a:lnTo>
                    <a:pt x="1334" y="2393"/>
                  </a:lnTo>
                  <a:lnTo>
                    <a:pt x="1239" y="2512"/>
                  </a:lnTo>
                  <a:lnTo>
                    <a:pt x="1153" y="2635"/>
                  </a:lnTo>
                  <a:lnTo>
                    <a:pt x="1067" y="2759"/>
                  </a:lnTo>
                  <a:lnTo>
                    <a:pt x="985" y="2886"/>
                  </a:lnTo>
                  <a:lnTo>
                    <a:pt x="903" y="3013"/>
                  </a:lnTo>
                  <a:lnTo>
                    <a:pt x="829" y="3145"/>
                  </a:lnTo>
                  <a:lnTo>
                    <a:pt x="755" y="3276"/>
                  </a:lnTo>
                  <a:lnTo>
                    <a:pt x="681" y="3407"/>
                  </a:lnTo>
                  <a:lnTo>
                    <a:pt x="615" y="3543"/>
                  </a:lnTo>
                  <a:lnTo>
                    <a:pt x="550" y="3682"/>
                  </a:lnTo>
                  <a:lnTo>
                    <a:pt x="488" y="3822"/>
                  </a:lnTo>
                  <a:lnTo>
                    <a:pt x="431" y="3961"/>
                  </a:lnTo>
                  <a:lnTo>
                    <a:pt x="378" y="4105"/>
                  </a:lnTo>
                  <a:lnTo>
                    <a:pt x="328" y="4249"/>
                  </a:lnTo>
                  <a:lnTo>
                    <a:pt x="279" y="4397"/>
                  </a:lnTo>
                  <a:lnTo>
                    <a:pt x="238" y="4544"/>
                  </a:lnTo>
                  <a:lnTo>
                    <a:pt x="197" y="4692"/>
                  </a:lnTo>
                  <a:lnTo>
                    <a:pt x="160" y="4844"/>
                  </a:lnTo>
                  <a:lnTo>
                    <a:pt x="127" y="4996"/>
                  </a:lnTo>
                  <a:lnTo>
                    <a:pt x="99" y="5148"/>
                  </a:lnTo>
                  <a:lnTo>
                    <a:pt x="70" y="5304"/>
                  </a:lnTo>
                  <a:lnTo>
                    <a:pt x="49" y="5459"/>
                  </a:lnTo>
                  <a:lnTo>
                    <a:pt x="33" y="5616"/>
                  </a:lnTo>
                  <a:lnTo>
                    <a:pt x="17" y="5776"/>
                  </a:lnTo>
                  <a:lnTo>
                    <a:pt x="8" y="5936"/>
                  </a:lnTo>
                  <a:lnTo>
                    <a:pt x="0" y="6096"/>
                  </a:lnTo>
                  <a:lnTo>
                    <a:pt x="0" y="6256"/>
                  </a:lnTo>
                  <a:lnTo>
                    <a:pt x="0" y="6415"/>
                  </a:lnTo>
                  <a:lnTo>
                    <a:pt x="8" y="6575"/>
                  </a:lnTo>
                  <a:lnTo>
                    <a:pt x="17" y="6735"/>
                  </a:lnTo>
                  <a:lnTo>
                    <a:pt x="33" y="6895"/>
                  </a:lnTo>
                  <a:lnTo>
                    <a:pt x="49" y="7052"/>
                  </a:lnTo>
                  <a:lnTo>
                    <a:pt x="70" y="7207"/>
                  </a:lnTo>
                  <a:lnTo>
                    <a:pt x="99" y="7363"/>
                  </a:lnTo>
                  <a:lnTo>
                    <a:pt x="127" y="7515"/>
                  </a:lnTo>
                  <a:lnTo>
                    <a:pt x="160" y="7667"/>
                  </a:lnTo>
                  <a:lnTo>
                    <a:pt x="197" y="7819"/>
                  </a:lnTo>
                  <a:lnTo>
                    <a:pt x="238" y="7967"/>
                  </a:lnTo>
                  <a:lnTo>
                    <a:pt x="279" y="8114"/>
                  </a:lnTo>
                  <a:lnTo>
                    <a:pt x="328" y="8262"/>
                  </a:lnTo>
                  <a:lnTo>
                    <a:pt x="378" y="8406"/>
                  </a:lnTo>
                  <a:lnTo>
                    <a:pt x="431" y="8550"/>
                  </a:lnTo>
                  <a:lnTo>
                    <a:pt x="488" y="8689"/>
                  </a:lnTo>
                  <a:lnTo>
                    <a:pt x="550" y="8829"/>
                  </a:lnTo>
                  <a:lnTo>
                    <a:pt x="615" y="8968"/>
                  </a:lnTo>
                  <a:lnTo>
                    <a:pt x="681" y="9104"/>
                  </a:lnTo>
                  <a:lnTo>
                    <a:pt x="755" y="9235"/>
                  </a:lnTo>
                  <a:lnTo>
                    <a:pt x="829" y="9366"/>
                  </a:lnTo>
                  <a:lnTo>
                    <a:pt x="903" y="9498"/>
                  </a:lnTo>
                  <a:lnTo>
                    <a:pt x="985" y="9625"/>
                  </a:lnTo>
                  <a:lnTo>
                    <a:pt x="1067" y="9752"/>
                  </a:lnTo>
                  <a:lnTo>
                    <a:pt x="1153" y="9876"/>
                  </a:lnTo>
                  <a:lnTo>
                    <a:pt x="1239" y="9999"/>
                  </a:lnTo>
                  <a:lnTo>
                    <a:pt x="1334" y="10118"/>
                  </a:lnTo>
                  <a:lnTo>
                    <a:pt x="1428" y="10233"/>
                  </a:lnTo>
                  <a:lnTo>
                    <a:pt x="1523" y="10348"/>
                  </a:lnTo>
                  <a:lnTo>
                    <a:pt x="1625" y="10463"/>
                  </a:lnTo>
                  <a:lnTo>
                    <a:pt x="1724" y="10569"/>
                  </a:lnTo>
                  <a:lnTo>
                    <a:pt x="1830" y="10676"/>
                  </a:lnTo>
                  <a:lnTo>
                    <a:pt x="1937" y="10783"/>
                  </a:lnTo>
                  <a:lnTo>
                    <a:pt x="2048" y="10885"/>
                  </a:lnTo>
                  <a:lnTo>
                    <a:pt x="2159" y="10984"/>
                  </a:lnTo>
                  <a:lnTo>
                    <a:pt x="2274" y="11083"/>
                  </a:lnTo>
                  <a:lnTo>
                    <a:pt x="2393" y="11177"/>
                  </a:lnTo>
                  <a:lnTo>
                    <a:pt x="2512" y="11267"/>
                  </a:lnTo>
                  <a:lnTo>
                    <a:pt x="2631" y="11358"/>
                  </a:lnTo>
                  <a:lnTo>
                    <a:pt x="2758" y="11444"/>
                  </a:lnTo>
                  <a:lnTo>
                    <a:pt x="2881" y="11526"/>
                  </a:lnTo>
                  <a:lnTo>
                    <a:pt x="3009" y="11604"/>
                  </a:lnTo>
                  <a:lnTo>
                    <a:pt x="3140" y="11682"/>
                  </a:lnTo>
                  <a:lnTo>
                    <a:pt x="3271" y="11756"/>
                  </a:lnTo>
                  <a:lnTo>
                    <a:pt x="3406" y="11826"/>
                  </a:lnTo>
                  <a:lnTo>
                    <a:pt x="3542" y="11891"/>
                  </a:lnTo>
                  <a:lnTo>
                    <a:pt x="3678" y="11957"/>
                  </a:lnTo>
                  <a:lnTo>
                    <a:pt x="3817" y="12018"/>
                  </a:lnTo>
                  <a:lnTo>
                    <a:pt x="3961" y="12076"/>
                  </a:lnTo>
                  <a:lnTo>
                    <a:pt x="4104" y="12129"/>
                  </a:lnTo>
                  <a:lnTo>
                    <a:pt x="4248" y="12182"/>
                  </a:lnTo>
                  <a:lnTo>
                    <a:pt x="4391" y="12228"/>
                  </a:lnTo>
                  <a:lnTo>
                    <a:pt x="4539" y="12273"/>
                  </a:lnTo>
                  <a:lnTo>
                    <a:pt x="4691" y="12314"/>
                  </a:lnTo>
                  <a:lnTo>
                    <a:pt x="4839" y="12351"/>
                  </a:lnTo>
                  <a:lnTo>
                    <a:pt x="4991" y="12384"/>
                  </a:lnTo>
                  <a:lnTo>
                    <a:pt x="5147" y="12412"/>
                  </a:lnTo>
                  <a:lnTo>
                    <a:pt x="5299" y="12437"/>
                  </a:lnTo>
                  <a:lnTo>
                    <a:pt x="5455" y="12457"/>
                  </a:lnTo>
                  <a:lnTo>
                    <a:pt x="5615" y="12478"/>
                  </a:lnTo>
                  <a:lnTo>
                    <a:pt x="5771" y="12491"/>
                  </a:lnTo>
                  <a:lnTo>
                    <a:pt x="5931" y="12503"/>
                  </a:lnTo>
                  <a:lnTo>
                    <a:pt x="6091" y="12507"/>
                  </a:lnTo>
                  <a:lnTo>
                    <a:pt x="6251" y="12511"/>
                  </a:lnTo>
                  <a:lnTo>
                    <a:pt x="6415" y="12507"/>
                  </a:lnTo>
                  <a:lnTo>
                    <a:pt x="6575" y="12503"/>
                  </a:lnTo>
                  <a:lnTo>
                    <a:pt x="6735" y="12491"/>
                  </a:lnTo>
                  <a:lnTo>
                    <a:pt x="6891" y="12478"/>
                  </a:lnTo>
                  <a:lnTo>
                    <a:pt x="7051" y="12457"/>
                  </a:lnTo>
                  <a:lnTo>
                    <a:pt x="7207" y="12437"/>
                  </a:lnTo>
                  <a:lnTo>
                    <a:pt x="7359" y="12412"/>
                  </a:lnTo>
                  <a:lnTo>
                    <a:pt x="7515" y="12384"/>
                  </a:lnTo>
                  <a:lnTo>
                    <a:pt x="7667" y="12351"/>
                  </a:lnTo>
                  <a:lnTo>
                    <a:pt x="7815" y="12314"/>
                  </a:lnTo>
                  <a:lnTo>
                    <a:pt x="7966" y="12273"/>
                  </a:lnTo>
                  <a:lnTo>
                    <a:pt x="8114" y="12228"/>
                  </a:lnTo>
                  <a:lnTo>
                    <a:pt x="8258" y="12182"/>
                  </a:lnTo>
                  <a:lnTo>
                    <a:pt x="8402" y="12129"/>
                  </a:lnTo>
                  <a:lnTo>
                    <a:pt x="8545" y="12076"/>
                  </a:lnTo>
                  <a:lnTo>
                    <a:pt x="8689" y="12018"/>
                  </a:lnTo>
                  <a:lnTo>
                    <a:pt x="8829" y="11957"/>
                  </a:lnTo>
                  <a:lnTo>
                    <a:pt x="8964" y="11891"/>
                  </a:lnTo>
                  <a:lnTo>
                    <a:pt x="9099" y="11826"/>
                  </a:lnTo>
                  <a:lnTo>
                    <a:pt x="9235" y="11756"/>
                  </a:lnTo>
                  <a:lnTo>
                    <a:pt x="9366" y="11682"/>
                  </a:lnTo>
                  <a:lnTo>
                    <a:pt x="9497" y="11604"/>
                  </a:lnTo>
                  <a:lnTo>
                    <a:pt x="9625" y="11526"/>
                  </a:lnTo>
                  <a:lnTo>
                    <a:pt x="9748" y="11444"/>
                  </a:lnTo>
                  <a:lnTo>
                    <a:pt x="9875" y="11358"/>
                  </a:lnTo>
                  <a:lnTo>
                    <a:pt x="9994" y="11267"/>
                  </a:lnTo>
                  <a:lnTo>
                    <a:pt x="10113" y="11177"/>
                  </a:lnTo>
                  <a:lnTo>
                    <a:pt x="10232" y="11083"/>
                  </a:lnTo>
                  <a:lnTo>
                    <a:pt x="10347" y="10984"/>
                  </a:lnTo>
                  <a:lnTo>
                    <a:pt x="10458" y="10885"/>
                  </a:lnTo>
                  <a:lnTo>
                    <a:pt x="10569" y="10783"/>
                  </a:lnTo>
                  <a:lnTo>
                    <a:pt x="10675" y="10676"/>
                  </a:lnTo>
                  <a:lnTo>
                    <a:pt x="10778" y="10569"/>
                  </a:lnTo>
                  <a:lnTo>
                    <a:pt x="10881" y="10463"/>
                  </a:lnTo>
                  <a:lnTo>
                    <a:pt x="10984" y="10348"/>
                  </a:lnTo>
                  <a:lnTo>
                    <a:pt x="11077" y="10233"/>
                  </a:lnTo>
                  <a:lnTo>
                    <a:pt x="11172" y="10118"/>
                  </a:lnTo>
                  <a:lnTo>
                    <a:pt x="11262" y="9999"/>
                  </a:lnTo>
                  <a:lnTo>
                    <a:pt x="11352" y="9876"/>
                  </a:lnTo>
                  <a:lnTo>
                    <a:pt x="11439" y="9752"/>
                  </a:lnTo>
                  <a:lnTo>
                    <a:pt x="11521" y="9625"/>
                  </a:lnTo>
                  <a:lnTo>
                    <a:pt x="11603" y="9498"/>
                  </a:lnTo>
                  <a:lnTo>
                    <a:pt x="11677" y="9366"/>
                  </a:lnTo>
                  <a:lnTo>
                    <a:pt x="11751" y="9235"/>
                  </a:lnTo>
                  <a:lnTo>
                    <a:pt x="11825" y="9104"/>
                  </a:lnTo>
                  <a:lnTo>
                    <a:pt x="11890" y="8968"/>
                  </a:lnTo>
                  <a:lnTo>
                    <a:pt x="11956" y="8829"/>
                  </a:lnTo>
                  <a:lnTo>
                    <a:pt x="12014" y="8689"/>
                  </a:lnTo>
                  <a:lnTo>
                    <a:pt x="12075" y="8550"/>
                  </a:lnTo>
                  <a:lnTo>
                    <a:pt x="12128" y="8406"/>
                  </a:lnTo>
                  <a:lnTo>
                    <a:pt x="12177" y="8262"/>
                  </a:lnTo>
                  <a:lnTo>
                    <a:pt x="12227" y="8114"/>
                  </a:lnTo>
                  <a:lnTo>
                    <a:pt x="12268" y="7967"/>
                  </a:lnTo>
                  <a:lnTo>
                    <a:pt x="12309" y="7819"/>
                  </a:lnTo>
                  <a:lnTo>
                    <a:pt x="12346" y="7667"/>
                  </a:lnTo>
                  <a:lnTo>
                    <a:pt x="12379" y="7515"/>
                  </a:lnTo>
                  <a:lnTo>
                    <a:pt x="12407" y="7363"/>
                  </a:lnTo>
                  <a:lnTo>
                    <a:pt x="12436" y="7207"/>
                  </a:lnTo>
                  <a:lnTo>
                    <a:pt x="12457" y="7052"/>
                  </a:lnTo>
                  <a:lnTo>
                    <a:pt x="12473" y="6895"/>
                  </a:lnTo>
                  <a:lnTo>
                    <a:pt x="12490" y="6735"/>
                  </a:lnTo>
                  <a:lnTo>
                    <a:pt x="12498" y="6575"/>
                  </a:lnTo>
                  <a:lnTo>
                    <a:pt x="12506" y="6415"/>
                  </a:lnTo>
                  <a:lnTo>
                    <a:pt x="12506" y="6256"/>
                  </a:lnTo>
                  <a:lnTo>
                    <a:pt x="12506" y="6096"/>
                  </a:lnTo>
                  <a:lnTo>
                    <a:pt x="12498" y="5936"/>
                  </a:lnTo>
                  <a:lnTo>
                    <a:pt x="12490" y="5776"/>
                  </a:lnTo>
                  <a:lnTo>
                    <a:pt x="12473" y="5616"/>
                  </a:lnTo>
                  <a:lnTo>
                    <a:pt x="12457" y="5459"/>
                  </a:lnTo>
                  <a:lnTo>
                    <a:pt x="12436" y="5304"/>
                  </a:lnTo>
                  <a:lnTo>
                    <a:pt x="12407" y="5148"/>
                  </a:lnTo>
                  <a:lnTo>
                    <a:pt x="12379" y="4996"/>
                  </a:lnTo>
                  <a:lnTo>
                    <a:pt x="12346" y="4844"/>
                  </a:lnTo>
                  <a:lnTo>
                    <a:pt x="12309" y="4692"/>
                  </a:lnTo>
                  <a:lnTo>
                    <a:pt x="12268" y="4544"/>
                  </a:lnTo>
                  <a:lnTo>
                    <a:pt x="12227" y="4397"/>
                  </a:lnTo>
                  <a:lnTo>
                    <a:pt x="12177" y="4249"/>
                  </a:lnTo>
                  <a:lnTo>
                    <a:pt x="12128" y="4105"/>
                  </a:lnTo>
                  <a:lnTo>
                    <a:pt x="12075" y="3961"/>
                  </a:lnTo>
                  <a:lnTo>
                    <a:pt x="12014" y="3822"/>
                  </a:lnTo>
                  <a:lnTo>
                    <a:pt x="11956" y="3682"/>
                  </a:lnTo>
                  <a:lnTo>
                    <a:pt x="11890" y="3543"/>
                  </a:lnTo>
                  <a:lnTo>
                    <a:pt x="11825" y="3407"/>
                  </a:lnTo>
                  <a:lnTo>
                    <a:pt x="11751" y="3276"/>
                  </a:lnTo>
                  <a:lnTo>
                    <a:pt x="11677" y="3145"/>
                  </a:lnTo>
                  <a:lnTo>
                    <a:pt x="11603" y="3013"/>
                  </a:lnTo>
                  <a:lnTo>
                    <a:pt x="11521" y="2886"/>
                  </a:lnTo>
                  <a:lnTo>
                    <a:pt x="11439" y="2759"/>
                  </a:lnTo>
                  <a:lnTo>
                    <a:pt x="11352" y="2635"/>
                  </a:lnTo>
                  <a:lnTo>
                    <a:pt x="11262" y="2512"/>
                  </a:lnTo>
                  <a:lnTo>
                    <a:pt x="11172" y="2393"/>
                  </a:lnTo>
                  <a:lnTo>
                    <a:pt x="11077" y="2278"/>
                  </a:lnTo>
                  <a:lnTo>
                    <a:pt x="10984" y="2163"/>
                  </a:lnTo>
                  <a:lnTo>
                    <a:pt x="10881" y="2048"/>
                  </a:lnTo>
                  <a:lnTo>
                    <a:pt x="10778" y="1942"/>
                  </a:lnTo>
                  <a:lnTo>
                    <a:pt x="10675" y="1835"/>
                  </a:lnTo>
                  <a:lnTo>
                    <a:pt x="10569" y="1728"/>
                  </a:lnTo>
                  <a:lnTo>
                    <a:pt x="10458" y="1626"/>
                  </a:lnTo>
                  <a:lnTo>
                    <a:pt x="10347" y="1527"/>
                  </a:lnTo>
                  <a:lnTo>
                    <a:pt x="10232" y="1428"/>
                  </a:lnTo>
                  <a:lnTo>
                    <a:pt x="10113" y="1334"/>
                  </a:lnTo>
                  <a:lnTo>
                    <a:pt x="9994" y="1244"/>
                  </a:lnTo>
                  <a:lnTo>
                    <a:pt x="9875" y="1153"/>
                  </a:lnTo>
                  <a:lnTo>
                    <a:pt x="9748" y="1067"/>
                  </a:lnTo>
                  <a:lnTo>
                    <a:pt x="9625" y="985"/>
                  </a:lnTo>
                  <a:lnTo>
                    <a:pt x="9497" y="907"/>
                  </a:lnTo>
                  <a:lnTo>
                    <a:pt x="9366" y="829"/>
                  </a:lnTo>
                  <a:lnTo>
                    <a:pt x="9235" y="755"/>
                  </a:lnTo>
                  <a:lnTo>
                    <a:pt x="9099" y="685"/>
                  </a:lnTo>
                  <a:lnTo>
                    <a:pt x="8964" y="620"/>
                  </a:lnTo>
                  <a:lnTo>
                    <a:pt x="8829" y="554"/>
                  </a:lnTo>
                  <a:lnTo>
                    <a:pt x="8689" y="493"/>
                  </a:lnTo>
                  <a:lnTo>
                    <a:pt x="8545" y="435"/>
                  </a:lnTo>
                  <a:lnTo>
                    <a:pt x="8402" y="382"/>
                  </a:lnTo>
                  <a:lnTo>
                    <a:pt x="8258" y="329"/>
                  </a:lnTo>
                  <a:lnTo>
                    <a:pt x="8114" y="283"/>
                  </a:lnTo>
                  <a:lnTo>
                    <a:pt x="7966" y="238"/>
                  </a:lnTo>
                  <a:lnTo>
                    <a:pt x="7815" y="197"/>
                  </a:lnTo>
                  <a:lnTo>
                    <a:pt x="7667" y="160"/>
                  </a:lnTo>
                  <a:lnTo>
                    <a:pt x="7515" y="127"/>
                  </a:lnTo>
                  <a:lnTo>
                    <a:pt x="7359" y="99"/>
                  </a:lnTo>
                  <a:lnTo>
                    <a:pt x="7207" y="74"/>
                  </a:lnTo>
                  <a:lnTo>
                    <a:pt x="7051" y="54"/>
                  </a:lnTo>
                  <a:lnTo>
                    <a:pt x="6891" y="33"/>
                  </a:lnTo>
                  <a:lnTo>
                    <a:pt x="6735" y="20"/>
                  </a:lnTo>
                  <a:lnTo>
                    <a:pt x="6575" y="8"/>
                  </a:lnTo>
                  <a:lnTo>
                    <a:pt x="6415" y="4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143" name="Freeform: Shape 2">
              <a:extLst>
                <a:ext uri="{FF2B5EF4-FFF2-40B4-BE49-F238E27FC236}">
                  <a16:creationId xmlns:a16="http://schemas.microsoft.com/office/drawing/2014/main" id="{7972A2A7-0703-CA43-8383-E5BF66C8904A}"/>
                </a:ext>
              </a:extLst>
            </p:cNvPr>
            <p:cNvSpPr/>
            <p:nvPr/>
          </p:nvSpPr>
          <p:spPr>
            <a:xfrm>
              <a:off x="9530500" y="7531272"/>
              <a:ext cx="914039" cy="133848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0"/>
                  </a:moveTo>
                  <a:lnTo>
                    <a:pt x="0" y="1273"/>
                  </a:lnTo>
                  <a:lnTo>
                    <a:pt x="693" y="1273"/>
                  </a:lnTo>
                  <a:lnTo>
                    <a:pt x="693" y="3719"/>
                  </a:lnTo>
                  <a:lnTo>
                    <a:pt x="1847" y="3719"/>
                  </a:lnTo>
                  <a:lnTo>
                    <a:pt x="1847" y="1273"/>
                  </a:lnTo>
                  <a:lnTo>
                    <a:pt x="2540" y="1273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144" name="Freeform: Shape 3">
              <a:extLst>
                <a:ext uri="{FF2B5EF4-FFF2-40B4-BE49-F238E27FC236}">
                  <a16:creationId xmlns:a16="http://schemas.microsoft.com/office/drawing/2014/main" id="{80E529A4-2289-814C-B411-70189D32199F}"/>
                </a:ext>
              </a:extLst>
            </p:cNvPr>
            <p:cNvSpPr/>
            <p:nvPr/>
          </p:nvSpPr>
          <p:spPr>
            <a:xfrm>
              <a:off x="9530500" y="9653112"/>
              <a:ext cx="914039" cy="133848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3719"/>
                  </a:moveTo>
                  <a:lnTo>
                    <a:pt x="2540" y="2446"/>
                  </a:lnTo>
                  <a:lnTo>
                    <a:pt x="1847" y="2446"/>
                  </a:lnTo>
                  <a:lnTo>
                    <a:pt x="1847" y="0"/>
                  </a:lnTo>
                  <a:lnTo>
                    <a:pt x="693" y="0"/>
                  </a:lnTo>
                  <a:lnTo>
                    <a:pt x="693" y="2446"/>
                  </a:lnTo>
                  <a:lnTo>
                    <a:pt x="0" y="244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145" name="Freeform: Shape 4">
              <a:extLst>
                <a:ext uri="{FF2B5EF4-FFF2-40B4-BE49-F238E27FC236}">
                  <a16:creationId xmlns:a16="http://schemas.microsoft.com/office/drawing/2014/main" id="{0626EE70-2799-E64F-9E94-FE35CD3FDC93}"/>
                </a:ext>
              </a:extLst>
            </p:cNvPr>
            <p:cNvSpPr/>
            <p:nvPr/>
          </p:nvSpPr>
          <p:spPr>
            <a:xfrm>
              <a:off x="10380099" y="8805312"/>
              <a:ext cx="1336680" cy="912599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4" h="2536">
                  <a:moveTo>
                    <a:pt x="0" y="1268"/>
                  </a:moveTo>
                  <a:lnTo>
                    <a:pt x="1268" y="2536"/>
                  </a:lnTo>
                  <a:lnTo>
                    <a:pt x="1268" y="1847"/>
                  </a:lnTo>
                  <a:lnTo>
                    <a:pt x="3714" y="1847"/>
                  </a:lnTo>
                  <a:lnTo>
                    <a:pt x="3714" y="689"/>
                  </a:lnTo>
                  <a:lnTo>
                    <a:pt x="1268" y="689"/>
                  </a:lnTo>
                  <a:lnTo>
                    <a:pt x="1268" y="0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146" name="Freeform: Shape 5">
              <a:extLst>
                <a:ext uri="{FF2B5EF4-FFF2-40B4-BE49-F238E27FC236}">
                  <a16:creationId xmlns:a16="http://schemas.microsoft.com/office/drawing/2014/main" id="{E3514C4B-2260-5049-B982-57D509D57379}"/>
                </a:ext>
              </a:extLst>
            </p:cNvPr>
            <p:cNvSpPr/>
            <p:nvPr/>
          </p:nvSpPr>
          <p:spPr>
            <a:xfrm>
              <a:off x="8256820" y="8805312"/>
              <a:ext cx="1338120" cy="912599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8" h="2536">
                  <a:moveTo>
                    <a:pt x="3718" y="1268"/>
                  </a:moveTo>
                  <a:lnTo>
                    <a:pt x="2450" y="0"/>
                  </a:lnTo>
                  <a:lnTo>
                    <a:pt x="2450" y="689"/>
                  </a:lnTo>
                  <a:lnTo>
                    <a:pt x="0" y="689"/>
                  </a:lnTo>
                  <a:lnTo>
                    <a:pt x="0" y="1847"/>
                  </a:lnTo>
                  <a:lnTo>
                    <a:pt x="2450" y="1847"/>
                  </a:lnTo>
                  <a:lnTo>
                    <a:pt x="2450" y="25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</p:grpSp>
      <p:sp>
        <p:nvSpPr>
          <p:cNvPr id="147" name="TextBox 146">
            <a:extLst>
              <a:ext uri="{FF2B5EF4-FFF2-40B4-BE49-F238E27FC236}">
                <a16:creationId xmlns:a16="http://schemas.microsoft.com/office/drawing/2014/main" id="{317BC419-89DF-E444-8807-73E36A67A3A0}"/>
              </a:ext>
            </a:extLst>
          </p:cNvPr>
          <p:cNvSpPr txBox="1"/>
          <p:nvPr/>
        </p:nvSpPr>
        <p:spPr>
          <a:xfrm>
            <a:off x="629941" y="4576778"/>
            <a:ext cx="709425" cy="184666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sz="1200" dirty="0">
                <a:latin typeface="Calibri" panose="020F0502020204030204" pitchFamily="34" charset="0"/>
              </a:rPr>
              <a:t>Mgt Router</a:t>
            </a:r>
          </a:p>
        </p:txBody>
      </p:sp>
      <p:sp>
        <p:nvSpPr>
          <p:cNvPr id="148" name="TextBox 147">
            <a:extLst>
              <a:ext uri="{FF2B5EF4-FFF2-40B4-BE49-F238E27FC236}">
                <a16:creationId xmlns:a16="http://schemas.microsoft.com/office/drawing/2014/main" id="{3EDEB9F1-BADF-0744-8BF5-3E3FD31442D3}"/>
              </a:ext>
            </a:extLst>
          </p:cNvPr>
          <p:cNvSpPr txBox="1"/>
          <p:nvPr/>
        </p:nvSpPr>
        <p:spPr>
          <a:xfrm>
            <a:off x="3132755" y="4017776"/>
            <a:ext cx="2499919" cy="46166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>
              <a:buNone/>
            </a:pPr>
            <a:r>
              <a:rPr lang="en-US" sz="1200" b="1" dirty="0">
                <a:latin typeface="Calibri" panose="020F0502020204030204" pitchFamily="34" charset="0"/>
                <a:cs typeface="Calibri" panose="020F0502020204030204" pitchFamily="34" charset="0"/>
              </a:rPr>
              <a:t>Physical Server routing table:</a:t>
            </a:r>
          </a:p>
          <a:p>
            <a:pPr lvl="1" indent="-339725"/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default gateway = Mgt Router</a:t>
            </a:r>
          </a:p>
        </p:txBody>
      </p:sp>
      <p:sp>
        <p:nvSpPr>
          <p:cNvPr id="149" name="TextBox 148">
            <a:extLst>
              <a:ext uri="{FF2B5EF4-FFF2-40B4-BE49-F238E27FC236}">
                <a16:creationId xmlns:a16="http://schemas.microsoft.com/office/drawing/2014/main" id="{4902412C-90B0-714D-BC35-7C5FB57E1CB3}"/>
              </a:ext>
            </a:extLst>
          </p:cNvPr>
          <p:cNvSpPr txBox="1"/>
          <p:nvPr/>
        </p:nvSpPr>
        <p:spPr>
          <a:xfrm>
            <a:off x="2219962" y="4321432"/>
            <a:ext cx="837280" cy="369332"/>
          </a:xfrm>
          <a:prstGeom prst="rect">
            <a:avLst/>
          </a:prstGeom>
        </p:spPr>
        <p:txBody>
          <a:bodyPr wrap="none" lIns="0" tIns="0" rIns="0" bIns="0" rtlCol="0" anchor="b">
            <a:spAutoFit/>
          </a:bodyPr>
          <a:lstStyle/>
          <a:p>
            <a:r>
              <a:rPr lang="en-US" sz="1200" dirty="0">
                <a:solidFill>
                  <a:schemeClr val="accent1"/>
                </a:solidFill>
                <a:latin typeface="Calibri" panose="020F0502020204030204" pitchFamily="34" charset="0"/>
              </a:rPr>
              <a:t>Management</a:t>
            </a:r>
          </a:p>
          <a:p>
            <a:r>
              <a:rPr lang="en-US" sz="1200" dirty="0">
                <a:solidFill>
                  <a:schemeClr val="accent1"/>
                </a:solidFill>
                <a:latin typeface="Calibri" panose="020F0502020204030204" pitchFamily="34" charset="0"/>
              </a:rPr>
              <a:t>Traffic</a:t>
            </a:r>
            <a:endParaRPr lang="en-US" sz="1400" dirty="0">
              <a:solidFill>
                <a:schemeClr val="accent1"/>
              </a:solidFill>
              <a:latin typeface="Calibri" panose="020F0502020204030204" pitchFamily="34" charset="0"/>
            </a:endParaRPr>
          </a:p>
        </p:txBody>
      </p:sp>
      <p:sp>
        <p:nvSpPr>
          <p:cNvPr id="150" name="Left-Up Arrow 149">
            <a:extLst>
              <a:ext uri="{FF2B5EF4-FFF2-40B4-BE49-F238E27FC236}">
                <a16:creationId xmlns:a16="http://schemas.microsoft.com/office/drawing/2014/main" id="{267A038C-3990-C342-B47F-2B8AD14856F3}"/>
              </a:ext>
            </a:extLst>
          </p:cNvPr>
          <p:cNvSpPr/>
          <p:nvPr/>
        </p:nvSpPr>
        <p:spPr>
          <a:xfrm rot="5400000">
            <a:off x="1963415" y="3850050"/>
            <a:ext cx="677775" cy="1312096"/>
          </a:xfrm>
          <a:prstGeom prst="leftUpArrow">
            <a:avLst>
              <a:gd name="adj1" fmla="val 8495"/>
              <a:gd name="adj2" fmla="val 10853"/>
              <a:gd name="adj3" fmla="val 19695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grpSp>
        <p:nvGrpSpPr>
          <p:cNvPr id="151" name="Picture Placeholder 75" descr="Networking&#10;">
            <a:extLst>
              <a:ext uri="{FF2B5EF4-FFF2-40B4-BE49-F238E27FC236}">
                <a16:creationId xmlns:a16="http://schemas.microsoft.com/office/drawing/2014/main" id="{59676E6F-9DF7-2C4A-B84E-13CD299F798F}"/>
              </a:ext>
            </a:extLst>
          </p:cNvPr>
          <p:cNvGrpSpPr/>
          <p:nvPr/>
        </p:nvGrpSpPr>
        <p:grpSpPr>
          <a:xfrm>
            <a:off x="1369287" y="2849240"/>
            <a:ext cx="1825860" cy="430516"/>
            <a:chOff x="1848967" y="928983"/>
            <a:chExt cx="600837" cy="158115"/>
          </a:xfrm>
          <a:solidFill>
            <a:schemeClr val="tx1"/>
          </a:solidFill>
        </p:grpSpPr>
        <p:sp>
          <p:nvSpPr>
            <p:cNvPr id="152" name="Picture Placeholder 75">
              <a:extLst>
                <a:ext uri="{FF2B5EF4-FFF2-40B4-BE49-F238E27FC236}">
                  <a16:creationId xmlns:a16="http://schemas.microsoft.com/office/drawing/2014/main" id="{91EE8229-7D3F-2740-8670-F04B91E64F59}"/>
                </a:ext>
              </a:extLst>
            </p:cNvPr>
            <p:cNvSpPr/>
            <p:nvPr/>
          </p:nvSpPr>
          <p:spPr>
            <a:xfrm>
              <a:off x="2293586" y="992229"/>
              <a:ext cx="31623" cy="31623"/>
            </a:xfrm>
            <a:custGeom>
              <a:avLst/>
              <a:gdLst>
                <a:gd name="connsiteX0" fmla="*/ 31623 w 31623"/>
                <a:gd name="connsiteY0" fmla="*/ 15811 h 31623"/>
                <a:gd name="connsiteX1" fmla="*/ 15812 w 31623"/>
                <a:gd name="connsiteY1" fmla="*/ 31623 h 31623"/>
                <a:gd name="connsiteX2" fmla="*/ 0 w 31623"/>
                <a:gd name="connsiteY2" fmla="*/ 15811 h 31623"/>
                <a:gd name="connsiteX3" fmla="*/ 15812 w 31623"/>
                <a:gd name="connsiteY3" fmla="*/ 0 h 31623"/>
                <a:gd name="connsiteX4" fmla="*/ 31623 w 31623"/>
                <a:gd name="connsiteY4" fmla="*/ 15811 h 31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623" h="31623">
                  <a:moveTo>
                    <a:pt x="31623" y="15811"/>
                  </a:moveTo>
                  <a:cubicBezTo>
                    <a:pt x="31623" y="24544"/>
                    <a:pt x="24544" y="31623"/>
                    <a:pt x="15812" y="31623"/>
                  </a:cubicBezTo>
                  <a:cubicBezTo>
                    <a:pt x="7079" y="31623"/>
                    <a:pt x="0" y="24544"/>
                    <a:pt x="0" y="15811"/>
                  </a:cubicBezTo>
                  <a:cubicBezTo>
                    <a:pt x="0" y="7079"/>
                    <a:pt x="7079" y="0"/>
                    <a:pt x="15812" y="0"/>
                  </a:cubicBezTo>
                  <a:cubicBezTo>
                    <a:pt x="24544" y="0"/>
                    <a:pt x="31623" y="7079"/>
                    <a:pt x="31623" y="15811"/>
                  </a:cubicBezTo>
                  <a:close/>
                </a:path>
              </a:pathLst>
            </a:custGeom>
            <a:grpFill/>
            <a:ln w="62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Calibri" panose="020F0502020204030204" pitchFamily="34" charset="0"/>
              </a:endParaRPr>
            </a:p>
          </p:txBody>
        </p:sp>
        <p:sp>
          <p:nvSpPr>
            <p:cNvPr id="153" name="Picture Placeholder 75">
              <a:extLst>
                <a:ext uri="{FF2B5EF4-FFF2-40B4-BE49-F238E27FC236}">
                  <a16:creationId xmlns:a16="http://schemas.microsoft.com/office/drawing/2014/main" id="{196B545C-16A1-8F41-8015-F6720D37140B}"/>
                </a:ext>
              </a:extLst>
            </p:cNvPr>
            <p:cNvSpPr/>
            <p:nvPr/>
          </p:nvSpPr>
          <p:spPr>
            <a:xfrm>
              <a:off x="2358097" y="992229"/>
              <a:ext cx="31623" cy="31623"/>
            </a:xfrm>
            <a:custGeom>
              <a:avLst/>
              <a:gdLst>
                <a:gd name="connsiteX0" fmla="*/ 31623 w 31623"/>
                <a:gd name="connsiteY0" fmla="*/ 15811 h 31623"/>
                <a:gd name="connsiteX1" fmla="*/ 15812 w 31623"/>
                <a:gd name="connsiteY1" fmla="*/ 31623 h 31623"/>
                <a:gd name="connsiteX2" fmla="*/ 0 w 31623"/>
                <a:gd name="connsiteY2" fmla="*/ 15811 h 31623"/>
                <a:gd name="connsiteX3" fmla="*/ 15812 w 31623"/>
                <a:gd name="connsiteY3" fmla="*/ 0 h 31623"/>
                <a:gd name="connsiteX4" fmla="*/ 31623 w 31623"/>
                <a:gd name="connsiteY4" fmla="*/ 15811 h 31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623" h="31623">
                  <a:moveTo>
                    <a:pt x="31623" y="15811"/>
                  </a:moveTo>
                  <a:cubicBezTo>
                    <a:pt x="31623" y="24544"/>
                    <a:pt x="24544" y="31623"/>
                    <a:pt x="15812" y="31623"/>
                  </a:cubicBezTo>
                  <a:cubicBezTo>
                    <a:pt x="7079" y="31623"/>
                    <a:pt x="0" y="24544"/>
                    <a:pt x="0" y="15811"/>
                  </a:cubicBezTo>
                  <a:cubicBezTo>
                    <a:pt x="0" y="7079"/>
                    <a:pt x="7079" y="0"/>
                    <a:pt x="15812" y="0"/>
                  </a:cubicBezTo>
                  <a:cubicBezTo>
                    <a:pt x="24544" y="0"/>
                    <a:pt x="31623" y="7079"/>
                    <a:pt x="31623" y="15811"/>
                  </a:cubicBezTo>
                  <a:close/>
                </a:path>
              </a:pathLst>
            </a:custGeom>
            <a:grpFill/>
            <a:ln w="62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Calibri" panose="020F0502020204030204" pitchFamily="34" charset="0"/>
              </a:endParaRPr>
            </a:p>
          </p:txBody>
        </p:sp>
        <p:sp>
          <p:nvSpPr>
            <p:cNvPr id="154" name="Picture Placeholder 75">
              <a:extLst>
                <a:ext uri="{FF2B5EF4-FFF2-40B4-BE49-F238E27FC236}">
                  <a16:creationId xmlns:a16="http://schemas.microsoft.com/office/drawing/2014/main" id="{A1963DC3-070F-9745-807E-765FBC94BF8D}"/>
                </a:ext>
              </a:extLst>
            </p:cNvPr>
            <p:cNvSpPr/>
            <p:nvPr/>
          </p:nvSpPr>
          <p:spPr>
            <a:xfrm>
              <a:off x="1848967" y="928983"/>
              <a:ext cx="600837" cy="158115"/>
            </a:xfrm>
            <a:custGeom>
              <a:avLst/>
              <a:gdLst>
                <a:gd name="connsiteX0" fmla="*/ 585026 w 600837"/>
                <a:gd name="connsiteY0" fmla="*/ 15812 h 158115"/>
                <a:gd name="connsiteX1" fmla="*/ 585026 w 600837"/>
                <a:gd name="connsiteY1" fmla="*/ 142304 h 158115"/>
                <a:gd name="connsiteX2" fmla="*/ 15812 w 600837"/>
                <a:gd name="connsiteY2" fmla="*/ 142304 h 158115"/>
                <a:gd name="connsiteX3" fmla="*/ 15812 w 600837"/>
                <a:gd name="connsiteY3" fmla="*/ 15812 h 158115"/>
                <a:gd name="connsiteX4" fmla="*/ 585026 w 600837"/>
                <a:gd name="connsiteY4" fmla="*/ 15812 h 158115"/>
                <a:gd name="connsiteX5" fmla="*/ 600837 w 600837"/>
                <a:gd name="connsiteY5" fmla="*/ 0 h 158115"/>
                <a:gd name="connsiteX6" fmla="*/ 0 w 600837"/>
                <a:gd name="connsiteY6" fmla="*/ 0 h 158115"/>
                <a:gd name="connsiteX7" fmla="*/ 0 w 600837"/>
                <a:gd name="connsiteY7" fmla="*/ 158115 h 158115"/>
                <a:gd name="connsiteX8" fmla="*/ 600837 w 600837"/>
                <a:gd name="connsiteY8" fmla="*/ 158115 h 158115"/>
                <a:gd name="connsiteX9" fmla="*/ 600837 w 600837"/>
                <a:gd name="connsiteY9" fmla="*/ 0 h 158115"/>
                <a:gd name="connsiteX10" fmla="*/ 600837 w 600837"/>
                <a:gd name="connsiteY10" fmla="*/ 0 h 158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00837" h="158115">
                  <a:moveTo>
                    <a:pt x="585026" y="15812"/>
                  </a:moveTo>
                  <a:lnTo>
                    <a:pt x="585026" y="142304"/>
                  </a:lnTo>
                  <a:lnTo>
                    <a:pt x="15812" y="142304"/>
                  </a:lnTo>
                  <a:lnTo>
                    <a:pt x="15812" y="15812"/>
                  </a:lnTo>
                  <a:lnTo>
                    <a:pt x="585026" y="15812"/>
                  </a:lnTo>
                  <a:moveTo>
                    <a:pt x="600837" y="0"/>
                  </a:moveTo>
                  <a:lnTo>
                    <a:pt x="0" y="0"/>
                  </a:lnTo>
                  <a:lnTo>
                    <a:pt x="0" y="158115"/>
                  </a:lnTo>
                  <a:lnTo>
                    <a:pt x="600837" y="158115"/>
                  </a:lnTo>
                  <a:lnTo>
                    <a:pt x="600837" y="0"/>
                  </a:lnTo>
                  <a:lnTo>
                    <a:pt x="600837" y="0"/>
                  </a:lnTo>
                  <a:close/>
                </a:path>
              </a:pathLst>
            </a:custGeom>
            <a:grpFill/>
            <a:ln w="62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Calibri" panose="020F0502020204030204" pitchFamily="34" charset="0"/>
              </a:endParaRPr>
            </a:p>
          </p:txBody>
        </p:sp>
        <p:grpSp>
          <p:nvGrpSpPr>
            <p:cNvPr id="155" name="Picture Placeholder 75">
              <a:extLst>
                <a:ext uri="{FF2B5EF4-FFF2-40B4-BE49-F238E27FC236}">
                  <a16:creationId xmlns:a16="http://schemas.microsoft.com/office/drawing/2014/main" id="{56E2FACA-D05B-9148-86BA-852F03D349DD}"/>
                </a:ext>
              </a:extLst>
            </p:cNvPr>
            <p:cNvGrpSpPr/>
            <p:nvPr/>
          </p:nvGrpSpPr>
          <p:grpSpPr>
            <a:xfrm>
              <a:off x="1896401" y="984007"/>
              <a:ext cx="205549" cy="47434"/>
              <a:chOff x="1896401" y="984007"/>
              <a:chExt cx="205549" cy="47434"/>
            </a:xfrm>
            <a:grpFill/>
          </p:grpSpPr>
          <p:sp>
            <p:nvSpPr>
              <p:cNvPr id="156" name="Picture Placeholder 75">
                <a:extLst>
                  <a:ext uri="{FF2B5EF4-FFF2-40B4-BE49-F238E27FC236}">
                    <a16:creationId xmlns:a16="http://schemas.microsoft.com/office/drawing/2014/main" id="{F399E952-268A-1D44-81E5-07E28844B72C}"/>
                  </a:ext>
                </a:extLst>
              </p:cNvPr>
              <p:cNvSpPr/>
              <p:nvPr/>
            </p:nvSpPr>
            <p:spPr>
              <a:xfrm>
                <a:off x="1896401" y="984007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57" name="Picture Placeholder 75">
                <a:extLst>
                  <a:ext uri="{FF2B5EF4-FFF2-40B4-BE49-F238E27FC236}">
                    <a16:creationId xmlns:a16="http://schemas.microsoft.com/office/drawing/2014/main" id="{39B5A9A8-4F20-E14B-9F98-502DFDC21AB7}"/>
                  </a:ext>
                </a:extLst>
              </p:cNvPr>
              <p:cNvSpPr/>
              <p:nvPr/>
            </p:nvSpPr>
            <p:spPr>
              <a:xfrm>
                <a:off x="1896401" y="1015630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58" name="Picture Placeholder 75">
                <a:extLst>
                  <a:ext uri="{FF2B5EF4-FFF2-40B4-BE49-F238E27FC236}">
                    <a16:creationId xmlns:a16="http://schemas.microsoft.com/office/drawing/2014/main" id="{D3EE91E4-5B75-A240-AB88-DAE86D546FA4}"/>
                  </a:ext>
                </a:extLst>
              </p:cNvPr>
              <p:cNvSpPr/>
              <p:nvPr/>
            </p:nvSpPr>
            <p:spPr>
              <a:xfrm>
                <a:off x="1928024" y="984007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59" name="Picture Placeholder 75">
                <a:extLst>
                  <a:ext uri="{FF2B5EF4-FFF2-40B4-BE49-F238E27FC236}">
                    <a16:creationId xmlns:a16="http://schemas.microsoft.com/office/drawing/2014/main" id="{76809E2C-7E6D-D149-9311-EC30F0D8C0A8}"/>
                  </a:ext>
                </a:extLst>
              </p:cNvPr>
              <p:cNvSpPr/>
              <p:nvPr/>
            </p:nvSpPr>
            <p:spPr>
              <a:xfrm>
                <a:off x="1928024" y="1015630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60" name="Picture Placeholder 75">
                <a:extLst>
                  <a:ext uri="{FF2B5EF4-FFF2-40B4-BE49-F238E27FC236}">
                    <a16:creationId xmlns:a16="http://schemas.microsoft.com/office/drawing/2014/main" id="{9E90461D-E9D3-0F4F-A816-AAB910835236}"/>
                  </a:ext>
                </a:extLst>
              </p:cNvPr>
              <p:cNvSpPr/>
              <p:nvPr/>
            </p:nvSpPr>
            <p:spPr>
              <a:xfrm>
                <a:off x="1959647" y="984007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61" name="Picture Placeholder 75">
                <a:extLst>
                  <a:ext uri="{FF2B5EF4-FFF2-40B4-BE49-F238E27FC236}">
                    <a16:creationId xmlns:a16="http://schemas.microsoft.com/office/drawing/2014/main" id="{3F556990-8501-6B40-9A6F-19135E490059}"/>
                  </a:ext>
                </a:extLst>
              </p:cNvPr>
              <p:cNvSpPr/>
              <p:nvPr/>
            </p:nvSpPr>
            <p:spPr>
              <a:xfrm>
                <a:off x="1959647" y="1015630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62" name="Picture Placeholder 75">
                <a:extLst>
                  <a:ext uri="{FF2B5EF4-FFF2-40B4-BE49-F238E27FC236}">
                    <a16:creationId xmlns:a16="http://schemas.microsoft.com/office/drawing/2014/main" id="{ACE45BA4-BD76-2347-BAF6-81598EF539AB}"/>
                  </a:ext>
                </a:extLst>
              </p:cNvPr>
              <p:cNvSpPr/>
              <p:nvPr/>
            </p:nvSpPr>
            <p:spPr>
              <a:xfrm>
                <a:off x="1991270" y="984007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63" name="Picture Placeholder 75">
                <a:extLst>
                  <a:ext uri="{FF2B5EF4-FFF2-40B4-BE49-F238E27FC236}">
                    <a16:creationId xmlns:a16="http://schemas.microsoft.com/office/drawing/2014/main" id="{C392E010-5ED4-0B4D-A309-D58130A456ED}"/>
                  </a:ext>
                </a:extLst>
              </p:cNvPr>
              <p:cNvSpPr/>
              <p:nvPr/>
            </p:nvSpPr>
            <p:spPr>
              <a:xfrm>
                <a:off x="1991270" y="1015630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64" name="Picture Placeholder 75">
                <a:extLst>
                  <a:ext uri="{FF2B5EF4-FFF2-40B4-BE49-F238E27FC236}">
                    <a16:creationId xmlns:a16="http://schemas.microsoft.com/office/drawing/2014/main" id="{6D1045A0-3568-3449-956E-FFCFA6CD45BA}"/>
                  </a:ext>
                </a:extLst>
              </p:cNvPr>
              <p:cNvSpPr/>
              <p:nvPr/>
            </p:nvSpPr>
            <p:spPr>
              <a:xfrm>
                <a:off x="2022893" y="984007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65" name="Picture Placeholder 75">
                <a:extLst>
                  <a:ext uri="{FF2B5EF4-FFF2-40B4-BE49-F238E27FC236}">
                    <a16:creationId xmlns:a16="http://schemas.microsoft.com/office/drawing/2014/main" id="{742842FD-A5BE-964C-99EF-7600DCF7C686}"/>
                  </a:ext>
                </a:extLst>
              </p:cNvPr>
              <p:cNvSpPr/>
              <p:nvPr/>
            </p:nvSpPr>
            <p:spPr>
              <a:xfrm>
                <a:off x="2022893" y="1015630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66" name="Picture Placeholder 75">
                <a:extLst>
                  <a:ext uri="{FF2B5EF4-FFF2-40B4-BE49-F238E27FC236}">
                    <a16:creationId xmlns:a16="http://schemas.microsoft.com/office/drawing/2014/main" id="{B5F14516-E488-A548-B4C4-D4636D1DA54D}"/>
                  </a:ext>
                </a:extLst>
              </p:cNvPr>
              <p:cNvSpPr/>
              <p:nvPr/>
            </p:nvSpPr>
            <p:spPr>
              <a:xfrm>
                <a:off x="2054516" y="984007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67" name="Picture Placeholder 75">
                <a:extLst>
                  <a:ext uri="{FF2B5EF4-FFF2-40B4-BE49-F238E27FC236}">
                    <a16:creationId xmlns:a16="http://schemas.microsoft.com/office/drawing/2014/main" id="{22D026BE-A6C9-B948-A9DB-B7692EF803C5}"/>
                  </a:ext>
                </a:extLst>
              </p:cNvPr>
              <p:cNvSpPr/>
              <p:nvPr/>
            </p:nvSpPr>
            <p:spPr>
              <a:xfrm>
                <a:off x="2054516" y="1015630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68" name="Picture Placeholder 75">
                <a:extLst>
                  <a:ext uri="{FF2B5EF4-FFF2-40B4-BE49-F238E27FC236}">
                    <a16:creationId xmlns:a16="http://schemas.microsoft.com/office/drawing/2014/main" id="{0EEE78F9-7B79-5A47-886E-1674EBF53E37}"/>
                  </a:ext>
                </a:extLst>
              </p:cNvPr>
              <p:cNvSpPr/>
              <p:nvPr/>
            </p:nvSpPr>
            <p:spPr>
              <a:xfrm>
                <a:off x="2086139" y="984007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69" name="Picture Placeholder 75">
                <a:extLst>
                  <a:ext uri="{FF2B5EF4-FFF2-40B4-BE49-F238E27FC236}">
                    <a16:creationId xmlns:a16="http://schemas.microsoft.com/office/drawing/2014/main" id="{E5236DC4-F615-A843-BDA8-440D0D83FC63}"/>
                  </a:ext>
                </a:extLst>
              </p:cNvPr>
              <p:cNvSpPr/>
              <p:nvPr/>
            </p:nvSpPr>
            <p:spPr>
              <a:xfrm>
                <a:off x="2086139" y="1015630"/>
                <a:ext cx="15811" cy="15811"/>
              </a:xfrm>
              <a:custGeom>
                <a:avLst/>
                <a:gdLst>
                  <a:gd name="connsiteX0" fmla="*/ 0 w 15811"/>
                  <a:gd name="connsiteY0" fmla="*/ 0 h 15811"/>
                  <a:gd name="connsiteX1" fmla="*/ 15812 w 15811"/>
                  <a:gd name="connsiteY1" fmla="*/ 0 h 15811"/>
                  <a:gd name="connsiteX2" fmla="*/ 15812 w 15811"/>
                  <a:gd name="connsiteY2" fmla="*/ 15811 h 15811"/>
                  <a:gd name="connsiteX3" fmla="*/ 0 w 15811"/>
                  <a:gd name="connsiteY3" fmla="*/ 15811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1" h="15811">
                    <a:moveTo>
                      <a:pt x="0" y="0"/>
                    </a:moveTo>
                    <a:lnTo>
                      <a:pt x="15812" y="0"/>
                    </a:lnTo>
                    <a:lnTo>
                      <a:pt x="15812" y="15811"/>
                    </a:lnTo>
                    <a:lnTo>
                      <a:pt x="0" y="15811"/>
                    </a:lnTo>
                    <a:close/>
                  </a:path>
                </a:pathLst>
              </a:custGeom>
              <a:grpFill/>
              <a:ln w="62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</p:grpSp>
      </p:grpSp>
      <p:grpSp>
        <p:nvGrpSpPr>
          <p:cNvPr id="170" name="Group 169">
            <a:extLst>
              <a:ext uri="{FF2B5EF4-FFF2-40B4-BE49-F238E27FC236}">
                <a16:creationId xmlns:a16="http://schemas.microsoft.com/office/drawing/2014/main" id="{304AA484-C6CF-C149-95BE-775E8B37B992}"/>
              </a:ext>
            </a:extLst>
          </p:cNvPr>
          <p:cNvGrpSpPr>
            <a:grpSpLocks noChangeAspect="1"/>
          </p:cNvGrpSpPr>
          <p:nvPr/>
        </p:nvGrpSpPr>
        <p:grpSpPr>
          <a:xfrm>
            <a:off x="2121596" y="2403731"/>
            <a:ext cx="548640" cy="548640"/>
            <a:chOff x="6480867" y="7009631"/>
            <a:chExt cx="4501800" cy="4503600"/>
          </a:xfrm>
          <a:solidFill>
            <a:schemeClr val="tx1"/>
          </a:solidFill>
        </p:grpSpPr>
        <p:sp>
          <p:nvSpPr>
            <p:cNvPr id="171" name="Freeform: Shape 1">
              <a:extLst>
                <a:ext uri="{FF2B5EF4-FFF2-40B4-BE49-F238E27FC236}">
                  <a16:creationId xmlns:a16="http://schemas.microsoft.com/office/drawing/2014/main" id="{8F73CF77-8D00-5342-B845-694AE8D3BEA0}"/>
                </a:ext>
              </a:extLst>
            </p:cNvPr>
            <p:cNvSpPr/>
            <p:nvPr/>
          </p:nvSpPr>
          <p:spPr>
            <a:xfrm>
              <a:off x="6480867" y="7009631"/>
              <a:ext cx="4501800" cy="450360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2506" h="12511">
                  <a:moveTo>
                    <a:pt x="6251" y="521"/>
                  </a:moveTo>
                  <a:lnTo>
                    <a:pt x="6399" y="525"/>
                  </a:lnTo>
                  <a:lnTo>
                    <a:pt x="6546" y="530"/>
                  </a:lnTo>
                  <a:lnTo>
                    <a:pt x="6694" y="538"/>
                  </a:lnTo>
                  <a:lnTo>
                    <a:pt x="6838" y="550"/>
                  </a:lnTo>
                  <a:lnTo>
                    <a:pt x="6981" y="566"/>
                  </a:lnTo>
                  <a:lnTo>
                    <a:pt x="7125" y="587"/>
                  </a:lnTo>
                  <a:lnTo>
                    <a:pt x="7265" y="612"/>
                  </a:lnTo>
                  <a:lnTo>
                    <a:pt x="7409" y="640"/>
                  </a:lnTo>
                  <a:lnTo>
                    <a:pt x="7548" y="669"/>
                  </a:lnTo>
                  <a:lnTo>
                    <a:pt x="7684" y="702"/>
                  </a:lnTo>
                  <a:lnTo>
                    <a:pt x="7819" y="739"/>
                  </a:lnTo>
                  <a:lnTo>
                    <a:pt x="7954" y="780"/>
                  </a:lnTo>
                  <a:lnTo>
                    <a:pt x="8090" y="825"/>
                  </a:lnTo>
                  <a:lnTo>
                    <a:pt x="8221" y="870"/>
                  </a:lnTo>
                  <a:lnTo>
                    <a:pt x="8352" y="919"/>
                  </a:lnTo>
                  <a:lnTo>
                    <a:pt x="8484" y="973"/>
                  </a:lnTo>
                  <a:lnTo>
                    <a:pt x="8611" y="1030"/>
                  </a:lnTo>
                  <a:lnTo>
                    <a:pt x="8734" y="1088"/>
                  </a:lnTo>
                  <a:lnTo>
                    <a:pt x="8861" y="1149"/>
                  </a:lnTo>
                  <a:lnTo>
                    <a:pt x="8985" y="1215"/>
                  </a:lnTo>
                  <a:lnTo>
                    <a:pt x="9104" y="1285"/>
                  </a:lnTo>
                  <a:lnTo>
                    <a:pt x="9222" y="1354"/>
                  </a:lnTo>
                  <a:lnTo>
                    <a:pt x="9341" y="1428"/>
                  </a:lnTo>
                  <a:lnTo>
                    <a:pt x="9456" y="1502"/>
                  </a:lnTo>
                  <a:lnTo>
                    <a:pt x="9571" y="1581"/>
                  </a:lnTo>
                  <a:lnTo>
                    <a:pt x="9682" y="1663"/>
                  </a:lnTo>
                  <a:lnTo>
                    <a:pt x="9789" y="1749"/>
                  </a:lnTo>
                  <a:lnTo>
                    <a:pt x="9896" y="1835"/>
                  </a:lnTo>
                  <a:lnTo>
                    <a:pt x="10002" y="1921"/>
                  </a:lnTo>
                  <a:lnTo>
                    <a:pt x="10105" y="2016"/>
                  </a:lnTo>
                  <a:lnTo>
                    <a:pt x="10207" y="2106"/>
                  </a:lnTo>
                  <a:lnTo>
                    <a:pt x="10306" y="2205"/>
                  </a:lnTo>
                  <a:lnTo>
                    <a:pt x="10400" y="2303"/>
                  </a:lnTo>
                  <a:lnTo>
                    <a:pt x="10495" y="2401"/>
                  </a:lnTo>
                  <a:lnTo>
                    <a:pt x="10585" y="2504"/>
                  </a:lnTo>
                  <a:lnTo>
                    <a:pt x="10675" y="2611"/>
                  </a:lnTo>
                  <a:lnTo>
                    <a:pt x="10762" y="2717"/>
                  </a:lnTo>
                  <a:lnTo>
                    <a:pt x="10844" y="2828"/>
                  </a:lnTo>
                  <a:lnTo>
                    <a:pt x="10926" y="2939"/>
                  </a:lnTo>
                  <a:lnTo>
                    <a:pt x="11004" y="3054"/>
                  </a:lnTo>
                  <a:lnTo>
                    <a:pt x="11082" y="3169"/>
                  </a:lnTo>
                  <a:lnTo>
                    <a:pt x="11156" y="3284"/>
                  </a:lnTo>
                  <a:lnTo>
                    <a:pt x="11225" y="3403"/>
                  </a:lnTo>
                  <a:lnTo>
                    <a:pt x="11291" y="3526"/>
                  </a:lnTo>
                  <a:lnTo>
                    <a:pt x="11357" y="3649"/>
                  </a:lnTo>
                  <a:lnTo>
                    <a:pt x="11419" y="3773"/>
                  </a:lnTo>
                  <a:lnTo>
                    <a:pt x="11480" y="3900"/>
                  </a:lnTo>
                  <a:lnTo>
                    <a:pt x="11533" y="4027"/>
                  </a:lnTo>
                  <a:lnTo>
                    <a:pt x="11587" y="4154"/>
                  </a:lnTo>
                  <a:lnTo>
                    <a:pt x="11636" y="4285"/>
                  </a:lnTo>
                  <a:lnTo>
                    <a:pt x="11685" y="4417"/>
                  </a:lnTo>
                  <a:lnTo>
                    <a:pt x="11726" y="4553"/>
                  </a:lnTo>
                  <a:lnTo>
                    <a:pt x="11767" y="4688"/>
                  </a:lnTo>
                  <a:lnTo>
                    <a:pt x="11804" y="4823"/>
                  </a:lnTo>
                  <a:lnTo>
                    <a:pt x="11837" y="4963"/>
                  </a:lnTo>
                  <a:lnTo>
                    <a:pt x="11870" y="5103"/>
                  </a:lnTo>
                  <a:lnTo>
                    <a:pt x="11895" y="5242"/>
                  </a:lnTo>
                  <a:lnTo>
                    <a:pt x="11919" y="5386"/>
                  </a:lnTo>
                  <a:lnTo>
                    <a:pt x="11940" y="5525"/>
                  </a:lnTo>
                  <a:lnTo>
                    <a:pt x="11956" y="5669"/>
                  </a:lnTo>
                  <a:lnTo>
                    <a:pt x="11968" y="5817"/>
                  </a:lnTo>
                  <a:lnTo>
                    <a:pt x="11976" y="5961"/>
                  </a:lnTo>
                  <a:lnTo>
                    <a:pt x="11985" y="6108"/>
                  </a:lnTo>
                  <a:lnTo>
                    <a:pt x="11985" y="6256"/>
                  </a:lnTo>
                  <a:lnTo>
                    <a:pt x="11985" y="6403"/>
                  </a:lnTo>
                  <a:lnTo>
                    <a:pt x="11976" y="6550"/>
                  </a:lnTo>
                  <a:lnTo>
                    <a:pt x="11968" y="6694"/>
                  </a:lnTo>
                  <a:lnTo>
                    <a:pt x="11956" y="6842"/>
                  </a:lnTo>
                  <a:lnTo>
                    <a:pt x="11940" y="6986"/>
                  </a:lnTo>
                  <a:lnTo>
                    <a:pt x="11919" y="7125"/>
                  </a:lnTo>
                  <a:lnTo>
                    <a:pt x="11895" y="7269"/>
                  </a:lnTo>
                  <a:lnTo>
                    <a:pt x="11870" y="7408"/>
                  </a:lnTo>
                  <a:lnTo>
                    <a:pt x="11837" y="7548"/>
                  </a:lnTo>
                  <a:lnTo>
                    <a:pt x="11804" y="7688"/>
                  </a:lnTo>
                  <a:lnTo>
                    <a:pt x="11767" y="7823"/>
                  </a:lnTo>
                  <a:lnTo>
                    <a:pt x="11726" y="7958"/>
                  </a:lnTo>
                  <a:lnTo>
                    <a:pt x="11685" y="8094"/>
                  </a:lnTo>
                  <a:lnTo>
                    <a:pt x="11636" y="8226"/>
                  </a:lnTo>
                  <a:lnTo>
                    <a:pt x="11587" y="8357"/>
                  </a:lnTo>
                  <a:lnTo>
                    <a:pt x="11533" y="8484"/>
                  </a:lnTo>
                  <a:lnTo>
                    <a:pt x="11480" y="8611"/>
                  </a:lnTo>
                  <a:lnTo>
                    <a:pt x="11419" y="8738"/>
                  </a:lnTo>
                  <a:lnTo>
                    <a:pt x="11357" y="8862"/>
                  </a:lnTo>
                  <a:lnTo>
                    <a:pt x="11291" y="8985"/>
                  </a:lnTo>
                  <a:lnTo>
                    <a:pt x="11225" y="9108"/>
                  </a:lnTo>
                  <a:lnTo>
                    <a:pt x="11156" y="9227"/>
                  </a:lnTo>
                  <a:lnTo>
                    <a:pt x="11082" y="9342"/>
                  </a:lnTo>
                  <a:lnTo>
                    <a:pt x="11004" y="9457"/>
                  </a:lnTo>
                  <a:lnTo>
                    <a:pt x="10926" y="9572"/>
                  </a:lnTo>
                  <a:lnTo>
                    <a:pt x="10844" y="9683"/>
                  </a:lnTo>
                  <a:lnTo>
                    <a:pt x="10762" y="9794"/>
                  </a:lnTo>
                  <a:lnTo>
                    <a:pt x="10675" y="9900"/>
                  </a:lnTo>
                  <a:lnTo>
                    <a:pt x="10585" y="10007"/>
                  </a:lnTo>
                  <a:lnTo>
                    <a:pt x="10495" y="10110"/>
                  </a:lnTo>
                  <a:lnTo>
                    <a:pt x="10400" y="10208"/>
                  </a:lnTo>
                  <a:lnTo>
                    <a:pt x="10306" y="10306"/>
                  </a:lnTo>
                  <a:lnTo>
                    <a:pt x="10207" y="10405"/>
                  </a:lnTo>
                  <a:lnTo>
                    <a:pt x="10105" y="10495"/>
                  </a:lnTo>
                  <a:lnTo>
                    <a:pt x="10002" y="10590"/>
                  </a:lnTo>
                  <a:lnTo>
                    <a:pt x="9896" y="10676"/>
                  </a:lnTo>
                  <a:lnTo>
                    <a:pt x="9789" y="10762"/>
                  </a:lnTo>
                  <a:lnTo>
                    <a:pt x="9682" y="10848"/>
                  </a:lnTo>
                  <a:lnTo>
                    <a:pt x="9571" y="10930"/>
                  </a:lnTo>
                  <a:lnTo>
                    <a:pt x="9456" y="11009"/>
                  </a:lnTo>
                  <a:lnTo>
                    <a:pt x="9341" y="11083"/>
                  </a:lnTo>
                  <a:lnTo>
                    <a:pt x="9222" y="11157"/>
                  </a:lnTo>
                  <a:lnTo>
                    <a:pt x="9104" y="11226"/>
                  </a:lnTo>
                  <a:lnTo>
                    <a:pt x="8985" y="11296"/>
                  </a:lnTo>
                  <a:lnTo>
                    <a:pt x="8861" y="11362"/>
                  </a:lnTo>
                  <a:lnTo>
                    <a:pt x="8734" y="11423"/>
                  </a:lnTo>
                  <a:lnTo>
                    <a:pt x="8611" y="11481"/>
                  </a:lnTo>
                  <a:lnTo>
                    <a:pt x="8484" y="11538"/>
                  </a:lnTo>
                  <a:lnTo>
                    <a:pt x="8352" y="11592"/>
                  </a:lnTo>
                  <a:lnTo>
                    <a:pt x="8221" y="11641"/>
                  </a:lnTo>
                  <a:lnTo>
                    <a:pt x="8090" y="11686"/>
                  </a:lnTo>
                  <a:lnTo>
                    <a:pt x="7954" y="11731"/>
                  </a:lnTo>
                  <a:lnTo>
                    <a:pt x="7819" y="11772"/>
                  </a:lnTo>
                  <a:lnTo>
                    <a:pt x="7684" y="11809"/>
                  </a:lnTo>
                  <a:lnTo>
                    <a:pt x="7548" y="11842"/>
                  </a:lnTo>
                  <a:lnTo>
                    <a:pt x="7409" y="11871"/>
                  </a:lnTo>
                  <a:lnTo>
                    <a:pt x="7265" y="11899"/>
                  </a:lnTo>
                  <a:lnTo>
                    <a:pt x="7125" y="11924"/>
                  </a:lnTo>
                  <a:lnTo>
                    <a:pt x="6981" y="11945"/>
                  </a:lnTo>
                  <a:lnTo>
                    <a:pt x="6838" y="11961"/>
                  </a:lnTo>
                  <a:lnTo>
                    <a:pt x="6694" y="11973"/>
                  </a:lnTo>
                  <a:lnTo>
                    <a:pt x="6546" y="11981"/>
                  </a:lnTo>
                  <a:lnTo>
                    <a:pt x="6399" y="11986"/>
                  </a:lnTo>
                  <a:lnTo>
                    <a:pt x="6251" y="11990"/>
                  </a:lnTo>
                  <a:lnTo>
                    <a:pt x="6103" y="11986"/>
                  </a:lnTo>
                  <a:lnTo>
                    <a:pt x="5960" y="11981"/>
                  </a:lnTo>
                  <a:lnTo>
                    <a:pt x="5812" y="11973"/>
                  </a:lnTo>
                  <a:lnTo>
                    <a:pt x="5668" y="11961"/>
                  </a:lnTo>
                  <a:lnTo>
                    <a:pt x="5524" y="11945"/>
                  </a:lnTo>
                  <a:lnTo>
                    <a:pt x="5381" y="11924"/>
                  </a:lnTo>
                  <a:lnTo>
                    <a:pt x="5241" y="11899"/>
                  </a:lnTo>
                  <a:lnTo>
                    <a:pt x="5098" y="11871"/>
                  </a:lnTo>
                  <a:lnTo>
                    <a:pt x="4958" y="11842"/>
                  </a:lnTo>
                  <a:lnTo>
                    <a:pt x="4823" y="11809"/>
                  </a:lnTo>
                  <a:lnTo>
                    <a:pt x="4687" y="11772"/>
                  </a:lnTo>
                  <a:lnTo>
                    <a:pt x="4552" y="11731"/>
                  </a:lnTo>
                  <a:lnTo>
                    <a:pt x="4416" y="11686"/>
                  </a:lnTo>
                  <a:lnTo>
                    <a:pt x="4285" y="11641"/>
                  </a:lnTo>
                  <a:lnTo>
                    <a:pt x="4154" y="11592"/>
                  </a:lnTo>
                  <a:lnTo>
                    <a:pt x="4022" y="11538"/>
                  </a:lnTo>
                  <a:lnTo>
                    <a:pt x="3895" y="11481"/>
                  </a:lnTo>
                  <a:lnTo>
                    <a:pt x="3768" y="11423"/>
                  </a:lnTo>
                  <a:lnTo>
                    <a:pt x="3645" y="11362"/>
                  </a:lnTo>
                  <a:lnTo>
                    <a:pt x="3521" y="11296"/>
                  </a:lnTo>
                  <a:lnTo>
                    <a:pt x="3403" y="11226"/>
                  </a:lnTo>
                  <a:lnTo>
                    <a:pt x="3284" y="11157"/>
                  </a:lnTo>
                  <a:lnTo>
                    <a:pt x="3164" y="11083"/>
                  </a:lnTo>
                  <a:lnTo>
                    <a:pt x="3050" y="11009"/>
                  </a:lnTo>
                  <a:lnTo>
                    <a:pt x="2935" y="10930"/>
                  </a:lnTo>
                  <a:lnTo>
                    <a:pt x="2824" y="10848"/>
                  </a:lnTo>
                  <a:lnTo>
                    <a:pt x="2717" y="10762"/>
                  </a:lnTo>
                  <a:lnTo>
                    <a:pt x="2610" y="10676"/>
                  </a:lnTo>
                  <a:lnTo>
                    <a:pt x="2504" y="10590"/>
                  </a:lnTo>
                  <a:lnTo>
                    <a:pt x="2401" y="10495"/>
                  </a:lnTo>
                  <a:lnTo>
                    <a:pt x="2299" y="10405"/>
                  </a:lnTo>
                  <a:lnTo>
                    <a:pt x="2200" y="10306"/>
                  </a:lnTo>
                  <a:lnTo>
                    <a:pt x="2105" y="10208"/>
                  </a:lnTo>
                  <a:lnTo>
                    <a:pt x="2011" y="10110"/>
                  </a:lnTo>
                  <a:lnTo>
                    <a:pt x="1921" y="10007"/>
                  </a:lnTo>
                  <a:lnTo>
                    <a:pt x="1830" y="9900"/>
                  </a:lnTo>
                  <a:lnTo>
                    <a:pt x="1744" y="9794"/>
                  </a:lnTo>
                  <a:lnTo>
                    <a:pt x="1662" y="9683"/>
                  </a:lnTo>
                  <a:lnTo>
                    <a:pt x="1580" y="9572"/>
                  </a:lnTo>
                  <a:lnTo>
                    <a:pt x="1502" y="9457"/>
                  </a:lnTo>
                  <a:lnTo>
                    <a:pt x="1424" y="9342"/>
                  </a:lnTo>
                  <a:lnTo>
                    <a:pt x="1350" y="9227"/>
                  </a:lnTo>
                  <a:lnTo>
                    <a:pt x="1280" y="9108"/>
                  </a:lnTo>
                  <a:lnTo>
                    <a:pt x="1215" y="8985"/>
                  </a:lnTo>
                  <a:lnTo>
                    <a:pt x="1149" y="8862"/>
                  </a:lnTo>
                  <a:lnTo>
                    <a:pt x="1088" y="8738"/>
                  </a:lnTo>
                  <a:lnTo>
                    <a:pt x="1026" y="8611"/>
                  </a:lnTo>
                  <a:lnTo>
                    <a:pt x="973" y="8484"/>
                  </a:lnTo>
                  <a:lnTo>
                    <a:pt x="919" y="8357"/>
                  </a:lnTo>
                  <a:lnTo>
                    <a:pt x="870" y="8226"/>
                  </a:lnTo>
                  <a:lnTo>
                    <a:pt x="821" y="8094"/>
                  </a:lnTo>
                  <a:lnTo>
                    <a:pt x="780" y="7958"/>
                  </a:lnTo>
                  <a:lnTo>
                    <a:pt x="739" y="7823"/>
                  </a:lnTo>
                  <a:lnTo>
                    <a:pt x="702" y="7688"/>
                  </a:lnTo>
                  <a:lnTo>
                    <a:pt x="669" y="7548"/>
                  </a:lnTo>
                  <a:lnTo>
                    <a:pt x="636" y="7408"/>
                  </a:lnTo>
                  <a:lnTo>
                    <a:pt x="612" y="7269"/>
                  </a:lnTo>
                  <a:lnTo>
                    <a:pt x="587" y="7125"/>
                  </a:lnTo>
                  <a:lnTo>
                    <a:pt x="567" y="6986"/>
                  </a:lnTo>
                  <a:lnTo>
                    <a:pt x="550" y="6842"/>
                  </a:lnTo>
                  <a:lnTo>
                    <a:pt x="538" y="6694"/>
                  </a:lnTo>
                  <a:lnTo>
                    <a:pt x="529" y="6550"/>
                  </a:lnTo>
                  <a:lnTo>
                    <a:pt x="521" y="6403"/>
                  </a:lnTo>
                  <a:lnTo>
                    <a:pt x="521" y="6256"/>
                  </a:lnTo>
                  <a:lnTo>
                    <a:pt x="521" y="6108"/>
                  </a:lnTo>
                  <a:lnTo>
                    <a:pt x="529" y="5961"/>
                  </a:lnTo>
                  <a:lnTo>
                    <a:pt x="538" y="5817"/>
                  </a:lnTo>
                  <a:lnTo>
                    <a:pt x="550" y="5669"/>
                  </a:lnTo>
                  <a:lnTo>
                    <a:pt x="567" y="5525"/>
                  </a:lnTo>
                  <a:lnTo>
                    <a:pt x="587" y="5386"/>
                  </a:lnTo>
                  <a:lnTo>
                    <a:pt x="612" y="5242"/>
                  </a:lnTo>
                  <a:lnTo>
                    <a:pt x="636" y="5103"/>
                  </a:lnTo>
                  <a:lnTo>
                    <a:pt x="669" y="4963"/>
                  </a:lnTo>
                  <a:lnTo>
                    <a:pt x="702" y="4823"/>
                  </a:lnTo>
                  <a:lnTo>
                    <a:pt x="739" y="4688"/>
                  </a:lnTo>
                  <a:lnTo>
                    <a:pt x="780" y="4553"/>
                  </a:lnTo>
                  <a:lnTo>
                    <a:pt x="821" y="4417"/>
                  </a:lnTo>
                  <a:lnTo>
                    <a:pt x="870" y="4285"/>
                  </a:lnTo>
                  <a:lnTo>
                    <a:pt x="919" y="4154"/>
                  </a:lnTo>
                  <a:lnTo>
                    <a:pt x="973" y="4027"/>
                  </a:lnTo>
                  <a:lnTo>
                    <a:pt x="1026" y="3900"/>
                  </a:lnTo>
                  <a:lnTo>
                    <a:pt x="1088" y="3773"/>
                  </a:lnTo>
                  <a:lnTo>
                    <a:pt x="1149" y="3649"/>
                  </a:lnTo>
                  <a:lnTo>
                    <a:pt x="1215" y="3526"/>
                  </a:lnTo>
                  <a:lnTo>
                    <a:pt x="1280" y="3403"/>
                  </a:lnTo>
                  <a:lnTo>
                    <a:pt x="1350" y="3284"/>
                  </a:lnTo>
                  <a:lnTo>
                    <a:pt x="1424" y="3169"/>
                  </a:lnTo>
                  <a:lnTo>
                    <a:pt x="1502" y="3054"/>
                  </a:lnTo>
                  <a:lnTo>
                    <a:pt x="1580" y="2939"/>
                  </a:lnTo>
                  <a:lnTo>
                    <a:pt x="1662" y="2828"/>
                  </a:lnTo>
                  <a:lnTo>
                    <a:pt x="1744" y="2717"/>
                  </a:lnTo>
                  <a:lnTo>
                    <a:pt x="1830" y="2611"/>
                  </a:lnTo>
                  <a:lnTo>
                    <a:pt x="1921" y="2504"/>
                  </a:lnTo>
                  <a:lnTo>
                    <a:pt x="2011" y="2401"/>
                  </a:lnTo>
                  <a:lnTo>
                    <a:pt x="2105" y="2303"/>
                  </a:lnTo>
                  <a:lnTo>
                    <a:pt x="2200" y="2205"/>
                  </a:lnTo>
                  <a:lnTo>
                    <a:pt x="2299" y="2106"/>
                  </a:lnTo>
                  <a:lnTo>
                    <a:pt x="2401" y="2016"/>
                  </a:lnTo>
                  <a:lnTo>
                    <a:pt x="2504" y="1921"/>
                  </a:lnTo>
                  <a:lnTo>
                    <a:pt x="2610" y="1835"/>
                  </a:lnTo>
                  <a:lnTo>
                    <a:pt x="2717" y="1749"/>
                  </a:lnTo>
                  <a:lnTo>
                    <a:pt x="2824" y="1663"/>
                  </a:lnTo>
                  <a:lnTo>
                    <a:pt x="2935" y="1581"/>
                  </a:lnTo>
                  <a:lnTo>
                    <a:pt x="3050" y="1502"/>
                  </a:lnTo>
                  <a:lnTo>
                    <a:pt x="3164" y="1428"/>
                  </a:lnTo>
                  <a:lnTo>
                    <a:pt x="3284" y="1354"/>
                  </a:lnTo>
                  <a:lnTo>
                    <a:pt x="3403" y="1285"/>
                  </a:lnTo>
                  <a:lnTo>
                    <a:pt x="3521" y="1215"/>
                  </a:lnTo>
                  <a:lnTo>
                    <a:pt x="3645" y="1149"/>
                  </a:lnTo>
                  <a:lnTo>
                    <a:pt x="3768" y="1088"/>
                  </a:lnTo>
                  <a:lnTo>
                    <a:pt x="3895" y="1030"/>
                  </a:lnTo>
                  <a:lnTo>
                    <a:pt x="4022" y="973"/>
                  </a:lnTo>
                  <a:lnTo>
                    <a:pt x="4154" y="919"/>
                  </a:lnTo>
                  <a:lnTo>
                    <a:pt x="4285" y="870"/>
                  </a:lnTo>
                  <a:lnTo>
                    <a:pt x="4416" y="825"/>
                  </a:lnTo>
                  <a:lnTo>
                    <a:pt x="4552" y="780"/>
                  </a:lnTo>
                  <a:lnTo>
                    <a:pt x="4687" y="739"/>
                  </a:lnTo>
                  <a:lnTo>
                    <a:pt x="4823" y="702"/>
                  </a:lnTo>
                  <a:lnTo>
                    <a:pt x="4958" y="669"/>
                  </a:lnTo>
                  <a:lnTo>
                    <a:pt x="5098" y="640"/>
                  </a:lnTo>
                  <a:lnTo>
                    <a:pt x="5241" y="612"/>
                  </a:lnTo>
                  <a:lnTo>
                    <a:pt x="5381" y="587"/>
                  </a:lnTo>
                  <a:lnTo>
                    <a:pt x="5524" y="566"/>
                  </a:lnTo>
                  <a:lnTo>
                    <a:pt x="5668" y="550"/>
                  </a:lnTo>
                  <a:lnTo>
                    <a:pt x="5812" y="538"/>
                  </a:lnTo>
                  <a:lnTo>
                    <a:pt x="5960" y="530"/>
                  </a:lnTo>
                  <a:lnTo>
                    <a:pt x="6103" y="525"/>
                  </a:lnTo>
                  <a:close/>
                  <a:moveTo>
                    <a:pt x="6251" y="0"/>
                  </a:moveTo>
                  <a:lnTo>
                    <a:pt x="6091" y="4"/>
                  </a:lnTo>
                  <a:lnTo>
                    <a:pt x="5931" y="8"/>
                  </a:lnTo>
                  <a:lnTo>
                    <a:pt x="5771" y="20"/>
                  </a:lnTo>
                  <a:lnTo>
                    <a:pt x="5615" y="33"/>
                  </a:lnTo>
                  <a:lnTo>
                    <a:pt x="5455" y="54"/>
                  </a:lnTo>
                  <a:lnTo>
                    <a:pt x="5299" y="74"/>
                  </a:lnTo>
                  <a:lnTo>
                    <a:pt x="5147" y="99"/>
                  </a:lnTo>
                  <a:lnTo>
                    <a:pt x="4991" y="127"/>
                  </a:lnTo>
                  <a:lnTo>
                    <a:pt x="4839" y="160"/>
                  </a:lnTo>
                  <a:lnTo>
                    <a:pt x="4691" y="197"/>
                  </a:lnTo>
                  <a:lnTo>
                    <a:pt x="4539" y="238"/>
                  </a:lnTo>
                  <a:lnTo>
                    <a:pt x="4391" y="283"/>
                  </a:lnTo>
                  <a:lnTo>
                    <a:pt x="4248" y="329"/>
                  </a:lnTo>
                  <a:lnTo>
                    <a:pt x="4104" y="382"/>
                  </a:lnTo>
                  <a:lnTo>
                    <a:pt x="3961" y="435"/>
                  </a:lnTo>
                  <a:lnTo>
                    <a:pt x="3817" y="493"/>
                  </a:lnTo>
                  <a:lnTo>
                    <a:pt x="3678" y="554"/>
                  </a:lnTo>
                  <a:lnTo>
                    <a:pt x="3542" y="620"/>
                  </a:lnTo>
                  <a:lnTo>
                    <a:pt x="3406" y="685"/>
                  </a:lnTo>
                  <a:lnTo>
                    <a:pt x="3271" y="755"/>
                  </a:lnTo>
                  <a:lnTo>
                    <a:pt x="3140" y="829"/>
                  </a:lnTo>
                  <a:lnTo>
                    <a:pt x="3009" y="907"/>
                  </a:lnTo>
                  <a:lnTo>
                    <a:pt x="2881" y="985"/>
                  </a:lnTo>
                  <a:lnTo>
                    <a:pt x="2758" y="1067"/>
                  </a:lnTo>
                  <a:lnTo>
                    <a:pt x="2631" y="1153"/>
                  </a:lnTo>
                  <a:lnTo>
                    <a:pt x="2512" y="1244"/>
                  </a:lnTo>
                  <a:lnTo>
                    <a:pt x="2393" y="1334"/>
                  </a:lnTo>
                  <a:lnTo>
                    <a:pt x="2274" y="1428"/>
                  </a:lnTo>
                  <a:lnTo>
                    <a:pt x="2159" y="1527"/>
                  </a:lnTo>
                  <a:lnTo>
                    <a:pt x="2048" y="1626"/>
                  </a:lnTo>
                  <a:lnTo>
                    <a:pt x="1937" y="1728"/>
                  </a:lnTo>
                  <a:lnTo>
                    <a:pt x="1830" y="1835"/>
                  </a:lnTo>
                  <a:lnTo>
                    <a:pt x="1724" y="1942"/>
                  </a:lnTo>
                  <a:lnTo>
                    <a:pt x="1625" y="2048"/>
                  </a:lnTo>
                  <a:lnTo>
                    <a:pt x="1523" y="2163"/>
                  </a:lnTo>
                  <a:lnTo>
                    <a:pt x="1428" y="2278"/>
                  </a:lnTo>
                  <a:lnTo>
                    <a:pt x="1334" y="2393"/>
                  </a:lnTo>
                  <a:lnTo>
                    <a:pt x="1239" y="2512"/>
                  </a:lnTo>
                  <a:lnTo>
                    <a:pt x="1153" y="2635"/>
                  </a:lnTo>
                  <a:lnTo>
                    <a:pt x="1067" y="2759"/>
                  </a:lnTo>
                  <a:lnTo>
                    <a:pt x="985" y="2886"/>
                  </a:lnTo>
                  <a:lnTo>
                    <a:pt x="903" y="3013"/>
                  </a:lnTo>
                  <a:lnTo>
                    <a:pt x="829" y="3145"/>
                  </a:lnTo>
                  <a:lnTo>
                    <a:pt x="755" y="3276"/>
                  </a:lnTo>
                  <a:lnTo>
                    <a:pt x="681" y="3407"/>
                  </a:lnTo>
                  <a:lnTo>
                    <a:pt x="615" y="3543"/>
                  </a:lnTo>
                  <a:lnTo>
                    <a:pt x="550" y="3682"/>
                  </a:lnTo>
                  <a:lnTo>
                    <a:pt x="488" y="3822"/>
                  </a:lnTo>
                  <a:lnTo>
                    <a:pt x="431" y="3961"/>
                  </a:lnTo>
                  <a:lnTo>
                    <a:pt x="378" y="4105"/>
                  </a:lnTo>
                  <a:lnTo>
                    <a:pt x="328" y="4249"/>
                  </a:lnTo>
                  <a:lnTo>
                    <a:pt x="279" y="4397"/>
                  </a:lnTo>
                  <a:lnTo>
                    <a:pt x="238" y="4544"/>
                  </a:lnTo>
                  <a:lnTo>
                    <a:pt x="197" y="4692"/>
                  </a:lnTo>
                  <a:lnTo>
                    <a:pt x="160" y="4844"/>
                  </a:lnTo>
                  <a:lnTo>
                    <a:pt x="127" y="4996"/>
                  </a:lnTo>
                  <a:lnTo>
                    <a:pt x="99" y="5148"/>
                  </a:lnTo>
                  <a:lnTo>
                    <a:pt x="70" y="5304"/>
                  </a:lnTo>
                  <a:lnTo>
                    <a:pt x="49" y="5459"/>
                  </a:lnTo>
                  <a:lnTo>
                    <a:pt x="33" y="5616"/>
                  </a:lnTo>
                  <a:lnTo>
                    <a:pt x="17" y="5776"/>
                  </a:lnTo>
                  <a:lnTo>
                    <a:pt x="8" y="5936"/>
                  </a:lnTo>
                  <a:lnTo>
                    <a:pt x="0" y="6096"/>
                  </a:lnTo>
                  <a:lnTo>
                    <a:pt x="0" y="6256"/>
                  </a:lnTo>
                  <a:lnTo>
                    <a:pt x="0" y="6415"/>
                  </a:lnTo>
                  <a:lnTo>
                    <a:pt x="8" y="6575"/>
                  </a:lnTo>
                  <a:lnTo>
                    <a:pt x="17" y="6735"/>
                  </a:lnTo>
                  <a:lnTo>
                    <a:pt x="33" y="6895"/>
                  </a:lnTo>
                  <a:lnTo>
                    <a:pt x="49" y="7052"/>
                  </a:lnTo>
                  <a:lnTo>
                    <a:pt x="70" y="7207"/>
                  </a:lnTo>
                  <a:lnTo>
                    <a:pt x="99" y="7363"/>
                  </a:lnTo>
                  <a:lnTo>
                    <a:pt x="127" y="7515"/>
                  </a:lnTo>
                  <a:lnTo>
                    <a:pt x="160" y="7667"/>
                  </a:lnTo>
                  <a:lnTo>
                    <a:pt x="197" y="7819"/>
                  </a:lnTo>
                  <a:lnTo>
                    <a:pt x="238" y="7967"/>
                  </a:lnTo>
                  <a:lnTo>
                    <a:pt x="279" y="8114"/>
                  </a:lnTo>
                  <a:lnTo>
                    <a:pt x="328" y="8262"/>
                  </a:lnTo>
                  <a:lnTo>
                    <a:pt x="378" y="8406"/>
                  </a:lnTo>
                  <a:lnTo>
                    <a:pt x="431" y="8550"/>
                  </a:lnTo>
                  <a:lnTo>
                    <a:pt x="488" y="8689"/>
                  </a:lnTo>
                  <a:lnTo>
                    <a:pt x="550" y="8829"/>
                  </a:lnTo>
                  <a:lnTo>
                    <a:pt x="615" y="8968"/>
                  </a:lnTo>
                  <a:lnTo>
                    <a:pt x="681" y="9104"/>
                  </a:lnTo>
                  <a:lnTo>
                    <a:pt x="755" y="9235"/>
                  </a:lnTo>
                  <a:lnTo>
                    <a:pt x="829" y="9366"/>
                  </a:lnTo>
                  <a:lnTo>
                    <a:pt x="903" y="9498"/>
                  </a:lnTo>
                  <a:lnTo>
                    <a:pt x="985" y="9625"/>
                  </a:lnTo>
                  <a:lnTo>
                    <a:pt x="1067" y="9752"/>
                  </a:lnTo>
                  <a:lnTo>
                    <a:pt x="1153" y="9876"/>
                  </a:lnTo>
                  <a:lnTo>
                    <a:pt x="1239" y="9999"/>
                  </a:lnTo>
                  <a:lnTo>
                    <a:pt x="1334" y="10118"/>
                  </a:lnTo>
                  <a:lnTo>
                    <a:pt x="1428" y="10233"/>
                  </a:lnTo>
                  <a:lnTo>
                    <a:pt x="1523" y="10348"/>
                  </a:lnTo>
                  <a:lnTo>
                    <a:pt x="1625" y="10463"/>
                  </a:lnTo>
                  <a:lnTo>
                    <a:pt x="1724" y="10569"/>
                  </a:lnTo>
                  <a:lnTo>
                    <a:pt x="1830" y="10676"/>
                  </a:lnTo>
                  <a:lnTo>
                    <a:pt x="1937" y="10783"/>
                  </a:lnTo>
                  <a:lnTo>
                    <a:pt x="2048" y="10885"/>
                  </a:lnTo>
                  <a:lnTo>
                    <a:pt x="2159" y="10984"/>
                  </a:lnTo>
                  <a:lnTo>
                    <a:pt x="2274" y="11083"/>
                  </a:lnTo>
                  <a:lnTo>
                    <a:pt x="2393" y="11177"/>
                  </a:lnTo>
                  <a:lnTo>
                    <a:pt x="2512" y="11267"/>
                  </a:lnTo>
                  <a:lnTo>
                    <a:pt x="2631" y="11358"/>
                  </a:lnTo>
                  <a:lnTo>
                    <a:pt x="2758" y="11444"/>
                  </a:lnTo>
                  <a:lnTo>
                    <a:pt x="2881" y="11526"/>
                  </a:lnTo>
                  <a:lnTo>
                    <a:pt x="3009" y="11604"/>
                  </a:lnTo>
                  <a:lnTo>
                    <a:pt x="3140" y="11682"/>
                  </a:lnTo>
                  <a:lnTo>
                    <a:pt x="3271" y="11756"/>
                  </a:lnTo>
                  <a:lnTo>
                    <a:pt x="3406" y="11826"/>
                  </a:lnTo>
                  <a:lnTo>
                    <a:pt x="3542" y="11891"/>
                  </a:lnTo>
                  <a:lnTo>
                    <a:pt x="3678" y="11957"/>
                  </a:lnTo>
                  <a:lnTo>
                    <a:pt x="3817" y="12018"/>
                  </a:lnTo>
                  <a:lnTo>
                    <a:pt x="3961" y="12076"/>
                  </a:lnTo>
                  <a:lnTo>
                    <a:pt x="4104" y="12129"/>
                  </a:lnTo>
                  <a:lnTo>
                    <a:pt x="4248" y="12182"/>
                  </a:lnTo>
                  <a:lnTo>
                    <a:pt x="4391" y="12228"/>
                  </a:lnTo>
                  <a:lnTo>
                    <a:pt x="4539" y="12273"/>
                  </a:lnTo>
                  <a:lnTo>
                    <a:pt x="4691" y="12314"/>
                  </a:lnTo>
                  <a:lnTo>
                    <a:pt x="4839" y="12351"/>
                  </a:lnTo>
                  <a:lnTo>
                    <a:pt x="4991" y="12384"/>
                  </a:lnTo>
                  <a:lnTo>
                    <a:pt x="5147" y="12412"/>
                  </a:lnTo>
                  <a:lnTo>
                    <a:pt x="5299" y="12437"/>
                  </a:lnTo>
                  <a:lnTo>
                    <a:pt x="5455" y="12457"/>
                  </a:lnTo>
                  <a:lnTo>
                    <a:pt x="5615" y="12478"/>
                  </a:lnTo>
                  <a:lnTo>
                    <a:pt x="5771" y="12491"/>
                  </a:lnTo>
                  <a:lnTo>
                    <a:pt x="5931" y="12503"/>
                  </a:lnTo>
                  <a:lnTo>
                    <a:pt x="6091" y="12507"/>
                  </a:lnTo>
                  <a:lnTo>
                    <a:pt x="6251" y="12511"/>
                  </a:lnTo>
                  <a:lnTo>
                    <a:pt x="6415" y="12507"/>
                  </a:lnTo>
                  <a:lnTo>
                    <a:pt x="6575" y="12503"/>
                  </a:lnTo>
                  <a:lnTo>
                    <a:pt x="6735" y="12491"/>
                  </a:lnTo>
                  <a:lnTo>
                    <a:pt x="6891" y="12478"/>
                  </a:lnTo>
                  <a:lnTo>
                    <a:pt x="7051" y="12457"/>
                  </a:lnTo>
                  <a:lnTo>
                    <a:pt x="7207" y="12437"/>
                  </a:lnTo>
                  <a:lnTo>
                    <a:pt x="7359" y="12412"/>
                  </a:lnTo>
                  <a:lnTo>
                    <a:pt x="7515" y="12384"/>
                  </a:lnTo>
                  <a:lnTo>
                    <a:pt x="7667" y="12351"/>
                  </a:lnTo>
                  <a:lnTo>
                    <a:pt x="7815" y="12314"/>
                  </a:lnTo>
                  <a:lnTo>
                    <a:pt x="7966" y="12273"/>
                  </a:lnTo>
                  <a:lnTo>
                    <a:pt x="8114" y="12228"/>
                  </a:lnTo>
                  <a:lnTo>
                    <a:pt x="8258" y="12182"/>
                  </a:lnTo>
                  <a:lnTo>
                    <a:pt x="8402" y="12129"/>
                  </a:lnTo>
                  <a:lnTo>
                    <a:pt x="8545" y="12076"/>
                  </a:lnTo>
                  <a:lnTo>
                    <a:pt x="8689" y="12018"/>
                  </a:lnTo>
                  <a:lnTo>
                    <a:pt x="8829" y="11957"/>
                  </a:lnTo>
                  <a:lnTo>
                    <a:pt x="8964" y="11891"/>
                  </a:lnTo>
                  <a:lnTo>
                    <a:pt x="9099" y="11826"/>
                  </a:lnTo>
                  <a:lnTo>
                    <a:pt x="9235" y="11756"/>
                  </a:lnTo>
                  <a:lnTo>
                    <a:pt x="9366" y="11682"/>
                  </a:lnTo>
                  <a:lnTo>
                    <a:pt x="9497" y="11604"/>
                  </a:lnTo>
                  <a:lnTo>
                    <a:pt x="9625" y="11526"/>
                  </a:lnTo>
                  <a:lnTo>
                    <a:pt x="9748" y="11444"/>
                  </a:lnTo>
                  <a:lnTo>
                    <a:pt x="9875" y="11358"/>
                  </a:lnTo>
                  <a:lnTo>
                    <a:pt x="9994" y="11267"/>
                  </a:lnTo>
                  <a:lnTo>
                    <a:pt x="10113" y="11177"/>
                  </a:lnTo>
                  <a:lnTo>
                    <a:pt x="10232" y="11083"/>
                  </a:lnTo>
                  <a:lnTo>
                    <a:pt x="10347" y="10984"/>
                  </a:lnTo>
                  <a:lnTo>
                    <a:pt x="10458" y="10885"/>
                  </a:lnTo>
                  <a:lnTo>
                    <a:pt x="10569" y="10783"/>
                  </a:lnTo>
                  <a:lnTo>
                    <a:pt x="10675" y="10676"/>
                  </a:lnTo>
                  <a:lnTo>
                    <a:pt x="10778" y="10569"/>
                  </a:lnTo>
                  <a:lnTo>
                    <a:pt x="10881" y="10463"/>
                  </a:lnTo>
                  <a:lnTo>
                    <a:pt x="10984" y="10348"/>
                  </a:lnTo>
                  <a:lnTo>
                    <a:pt x="11077" y="10233"/>
                  </a:lnTo>
                  <a:lnTo>
                    <a:pt x="11172" y="10118"/>
                  </a:lnTo>
                  <a:lnTo>
                    <a:pt x="11262" y="9999"/>
                  </a:lnTo>
                  <a:lnTo>
                    <a:pt x="11352" y="9876"/>
                  </a:lnTo>
                  <a:lnTo>
                    <a:pt x="11439" y="9752"/>
                  </a:lnTo>
                  <a:lnTo>
                    <a:pt x="11521" y="9625"/>
                  </a:lnTo>
                  <a:lnTo>
                    <a:pt x="11603" y="9498"/>
                  </a:lnTo>
                  <a:lnTo>
                    <a:pt x="11677" y="9366"/>
                  </a:lnTo>
                  <a:lnTo>
                    <a:pt x="11751" y="9235"/>
                  </a:lnTo>
                  <a:lnTo>
                    <a:pt x="11825" y="9104"/>
                  </a:lnTo>
                  <a:lnTo>
                    <a:pt x="11890" y="8968"/>
                  </a:lnTo>
                  <a:lnTo>
                    <a:pt x="11956" y="8829"/>
                  </a:lnTo>
                  <a:lnTo>
                    <a:pt x="12014" y="8689"/>
                  </a:lnTo>
                  <a:lnTo>
                    <a:pt x="12075" y="8550"/>
                  </a:lnTo>
                  <a:lnTo>
                    <a:pt x="12128" y="8406"/>
                  </a:lnTo>
                  <a:lnTo>
                    <a:pt x="12177" y="8262"/>
                  </a:lnTo>
                  <a:lnTo>
                    <a:pt x="12227" y="8114"/>
                  </a:lnTo>
                  <a:lnTo>
                    <a:pt x="12268" y="7967"/>
                  </a:lnTo>
                  <a:lnTo>
                    <a:pt x="12309" y="7819"/>
                  </a:lnTo>
                  <a:lnTo>
                    <a:pt x="12346" y="7667"/>
                  </a:lnTo>
                  <a:lnTo>
                    <a:pt x="12379" y="7515"/>
                  </a:lnTo>
                  <a:lnTo>
                    <a:pt x="12407" y="7363"/>
                  </a:lnTo>
                  <a:lnTo>
                    <a:pt x="12436" y="7207"/>
                  </a:lnTo>
                  <a:lnTo>
                    <a:pt x="12457" y="7052"/>
                  </a:lnTo>
                  <a:lnTo>
                    <a:pt x="12473" y="6895"/>
                  </a:lnTo>
                  <a:lnTo>
                    <a:pt x="12490" y="6735"/>
                  </a:lnTo>
                  <a:lnTo>
                    <a:pt x="12498" y="6575"/>
                  </a:lnTo>
                  <a:lnTo>
                    <a:pt x="12506" y="6415"/>
                  </a:lnTo>
                  <a:lnTo>
                    <a:pt x="12506" y="6256"/>
                  </a:lnTo>
                  <a:lnTo>
                    <a:pt x="12506" y="6096"/>
                  </a:lnTo>
                  <a:lnTo>
                    <a:pt x="12498" y="5936"/>
                  </a:lnTo>
                  <a:lnTo>
                    <a:pt x="12490" y="5776"/>
                  </a:lnTo>
                  <a:lnTo>
                    <a:pt x="12473" y="5616"/>
                  </a:lnTo>
                  <a:lnTo>
                    <a:pt x="12457" y="5459"/>
                  </a:lnTo>
                  <a:lnTo>
                    <a:pt x="12436" y="5304"/>
                  </a:lnTo>
                  <a:lnTo>
                    <a:pt x="12407" y="5148"/>
                  </a:lnTo>
                  <a:lnTo>
                    <a:pt x="12379" y="4996"/>
                  </a:lnTo>
                  <a:lnTo>
                    <a:pt x="12346" y="4844"/>
                  </a:lnTo>
                  <a:lnTo>
                    <a:pt x="12309" y="4692"/>
                  </a:lnTo>
                  <a:lnTo>
                    <a:pt x="12268" y="4544"/>
                  </a:lnTo>
                  <a:lnTo>
                    <a:pt x="12227" y="4397"/>
                  </a:lnTo>
                  <a:lnTo>
                    <a:pt x="12177" y="4249"/>
                  </a:lnTo>
                  <a:lnTo>
                    <a:pt x="12128" y="4105"/>
                  </a:lnTo>
                  <a:lnTo>
                    <a:pt x="12075" y="3961"/>
                  </a:lnTo>
                  <a:lnTo>
                    <a:pt x="12014" y="3822"/>
                  </a:lnTo>
                  <a:lnTo>
                    <a:pt x="11956" y="3682"/>
                  </a:lnTo>
                  <a:lnTo>
                    <a:pt x="11890" y="3543"/>
                  </a:lnTo>
                  <a:lnTo>
                    <a:pt x="11825" y="3407"/>
                  </a:lnTo>
                  <a:lnTo>
                    <a:pt x="11751" y="3276"/>
                  </a:lnTo>
                  <a:lnTo>
                    <a:pt x="11677" y="3145"/>
                  </a:lnTo>
                  <a:lnTo>
                    <a:pt x="11603" y="3013"/>
                  </a:lnTo>
                  <a:lnTo>
                    <a:pt x="11521" y="2886"/>
                  </a:lnTo>
                  <a:lnTo>
                    <a:pt x="11439" y="2759"/>
                  </a:lnTo>
                  <a:lnTo>
                    <a:pt x="11352" y="2635"/>
                  </a:lnTo>
                  <a:lnTo>
                    <a:pt x="11262" y="2512"/>
                  </a:lnTo>
                  <a:lnTo>
                    <a:pt x="11172" y="2393"/>
                  </a:lnTo>
                  <a:lnTo>
                    <a:pt x="11077" y="2278"/>
                  </a:lnTo>
                  <a:lnTo>
                    <a:pt x="10984" y="2163"/>
                  </a:lnTo>
                  <a:lnTo>
                    <a:pt x="10881" y="2048"/>
                  </a:lnTo>
                  <a:lnTo>
                    <a:pt x="10778" y="1942"/>
                  </a:lnTo>
                  <a:lnTo>
                    <a:pt x="10675" y="1835"/>
                  </a:lnTo>
                  <a:lnTo>
                    <a:pt x="10569" y="1728"/>
                  </a:lnTo>
                  <a:lnTo>
                    <a:pt x="10458" y="1626"/>
                  </a:lnTo>
                  <a:lnTo>
                    <a:pt x="10347" y="1527"/>
                  </a:lnTo>
                  <a:lnTo>
                    <a:pt x="10232" y="1428"/>
                  </a:lnTo>
                  <a:lnTo>
                    <a:pt x="10113" y="1334"/>
                  </a:lnTo>
                  <a:lnTo>
                    <a:pt x="9994" y="1244"/>
                  </a:lnTo>
                  <a:lnTo>
                    <a:pt x="9875" y="1153"/>
                  </a:lnTo>
                  <a:lnTo>
                    <a:pt x="9748" y="1067"/>
                  </a:lnTo>
                  <a:lnTo>
                    <a:pt x="9625" y="985"/>
                  </a:lnTo>
                  <a:lnTo>
                    <a:pt x="9497" y="907"/>
                  </a:lnTo>
                  <a:lnTo>
                    <a:pt x="9366" y="829"/>
                  </a:lnTo>
                  <a:lnTo>
                    <a:pt x="9235" y="755"/>
                  </a:lnTo>
                  <a:lnTo>
                    <a:pt x="9099" y="685"/>
                  </a:lnTo>
                  <a:lnTo>
                    <a:pt x="8964" y="620"/>
                  </a:lnTo>
                  <a:lnTo>
                    <a:pt x="8829" y="554"/>
                  </a:lnTo>
                  <a:lnTo>
                    <a:pt x="8689" y="493"/>
                  </a:lnTo>
                  <a:lnTo>
                    <a:pt x="8545" y="435"/>
                  </a:lnTo>
                  <a:lnTo>
                    <a:pt x="8402" y="382"/>
                  </a:lnTo>
                  <a:lnTo>
                    <a:pt x="8258" y="329"/>
                  </a:lnTo>
                  <a:lnTo>
                    <a:pt x="8114" y="283"/>
                  </a:lnTo>
                  <a:lnTo>
                    <a:pt x="7966" y="238"/>
                  </a:lnTo>
                  <a:lnTo>
                    <a:pt x="7815" y="197"/>
                  </a:lnTo>
                  <a:lnTo>
                    <a:pt x="7667" y="160"/>
                  </a:lnTo>
                  <a:lnTo>
                    <a:pt x="7515" y="127"/>
                  </a:lnTo>
                  <a:lnTo>
                    <a:pt x="7359" y="99"/>
                  </a:lnTo>
                  <a:lnTo>
                    <a:pt x="7207" y="74"/>
                  </a:lnTo>
                  <a:lnTo>
                    <a:pt x="7051" y="54"/>
                  </a:lnTo>
                  <a:lnTo>
                    <a:pt x="6891" y="33"/>
                  </a:lnTo>
                  <a:lnTo>
                    <a:pt x="6735" y="20"/>
                  </a:lnTo>
                  <a:lnTo>
                    <a:pt x="6575" y="8"/>
                  </a:lnTo>
                  <a:lnTo>
                    <a:pt x="6415" y="4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172" name="Freeform: Shape 2">
              <a:extLst>
                <a:ext uri="{FF2B5EF4-FFF2-40B4-BE49-F238E27FC236}">
                  <a16:creationId xmlns:a16="http://schemas.microsoft.com/office/drawing/2014/main" id="{19291ED2-BD62-B343-92CE-D0F070518860}"/>
                </a:ext>
              </a:extLst>
            </p:cNvPr>
            <p:cNvSpPr/>
            <p:nvPr/>
          </p:nvSpPr>
          <p:spPr>
            <a:xfrm>
              <a:off x="8274744" y="7531275"/>
              <a:ext cx="914038" cy="133848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0"/>
                  </a:moveTo>
                  <a:lnTo>
                    <a:pt x="0" y="1273"/>
                  </a:lnTo>
                  <a:lnTo>
                    <a:pt x="693" y="1273"/>
                  </a:lnTo>
                  <a:lnTo>
                    <a:pt x="693" y="3719"/>
                  </a:lnTo>
                  <a:lnTo>
                    <a:pt x="1847" y="3719"/>
                  </a:lnTo>
                  <a:lnTo>
                    <a:pt x="1847" y="1273"/>
                  </a:lnTo>
                  <a:lnTo>
                    <a:pt x="2540" y="1273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173" name="Freeform: Shape 3">
              <a:extLst>
                <a:ext uri="{FF2B5EF4-FFF2-40B4-BE49-F238E27FC236}">
                  <a16:creationId xmlns:a16="http://schemas.microsoft.com/office/drawing/2014/main" id="{9083B3F2-CFAC-AE49-AE0A-A0BC8210D18F}"/>
                </a:ext>
              </a:extLst>
            </p:cNvPr>
            <p:cNvSpPr/>
            <p:nvPr/>
          </p:nvSpPr>
          <p:spPr>
            <a:xfrm>
              <a:off x="8274744" y="9653115"/>
              <a:ext cx="914038" cy="133848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3719"/>
                  </a:moveTo>
                  <a:lnTo>
                    <a:pt x="2540" y="2446"/>
                  </a:lnTo>
                  <a:lnTo>
                    <a:pt x="1847" y="2446"/>
                  </a:lnTo>
                  <a:lnTo>
                    <a:pt x="1847" y="0"/>
                  </a:lnTo>
                  <a:lnTo>
                    <a:pt x="693" y="0"/>
                  </a:lnTo>
                  <a:lnTo>
                    <a:pt x="693" y="2446"/>
                  </a:lnTo>
                  <a:lnTo>
                    <a:pt x="0" y="244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174" name="Freeform: Shape 4">
              <a:extLst>
                <a:ext uri="{FF2B5EF4-FFF2-40B4-BE49-F238E27FC236}">
                  <a16:creationId xmlns:a16="http://schemas.microsoft.com/office/drawing/2014/main" id="{FE075C5F-F5BC-EE4F-9510-C1AC3D471B3B}"/>
                </a:ext>
              </a:extLst>
            </p:cNvPr>
            <p:cNvSpPr/>
            <p:nvPr/>
          </p:nvSpPr>
          <p:spPr>
            <a:xfrm>
              <a:off x="9124345" y="8805309"/>
              <a:ext cx="1336681" cy="912598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4" h="2536">
                  <a:moveTo>
                    <a:pt x="0" y="1268"/>
                  </a:moveTo>
                  <a:lnTo>
                    <a:pt x="1268" y="2536"/>
                  </a:lnTo>
                  <a:lnTo>
                    <a:pt x="1268" y="1847"/>
                  </a:lnTo>
                  <a:lnTo>
                    <a:pt x="3714" y="1847"/>
                  </a:lnTo>
                  <a:lnTo>
                    <a:pt x="3714" y="689"/>
                  </a:lnTo>
                  <a:lnTo>
                    <a:pt x="1268" y="689"/>
                  </a:lnTo>
                  <a:lnTo>
                    <a:pt x="1268" y="0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175" name="Freeform: Shape 5">
              <a:extLst>
                <a:ext uri="{FF2B5EF4-FFF2-40B4-BE49-F238E27FC236}">
                  <a16:creationId xmlns:a16="http://schemas.microsoft.com/office/drawing/2014/main" id="{0C142CC0-4B10-8C40-A982-973FFF352CD1}"/>
                </a:ext>
              </a:extLst>
            </p:cNvPr>
            <p:cNvSpPr/>
            <p:nvPr/>
          </p:nvSpPr>
          <p:spPr>
            <a:xfrm>
              <a:off x="7001064" y="8805309"/>
              <a:ext cx="1338117" cy="912598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8" h="2536">
                  <a:moveTo>
                    <a:pt x="3718" y="1268"/>
                  </a:moveTo>
                  <a:lnTo>
                    <a:pt x="2450" y="0"/>
                  </a:lnTo>
                  <a:lnTo>
                    <a:pt x="2450" y="689"/>
                  </a:lnTo>
                  <a:lnTo>
                    <a:pt x="0" y="689"/>
                  </a:lnTo>
                  <a:lnTo>
                    <a:pt x="0" y="1847"/>
                  </a:lnTo>
                  <a:lnTo>
                    <a:pt x="2450" y="1847"/>
                  </a:lnTo>
                  <a:lnTo>
                    <a:pt x="2450" y="25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</p:grpSp>
      <p:sp>
        <p:nvSpPr>
          <p:cNvPr id="176" name="TextBox 175">
            <a:extLst>
              <a:ext uri="{FF2B5EF4-FFF2-40B4-BE49-F238E27FC236}">
                <a16:creationId xmlns:a16="http://schemas.microsoft.com/office/drawing/2014/main" id="{59178BFE-E0C7-C949-8317-1205B914496C}"/>
              </a:ext>
            </a:extLst>
          </p:cNvPr>
          <p:cNvSpPr txBox="1"/>
          <p:nvPr/>
        </p:nvSpPr>
        <p:spPr>
          <a:xfrm>
            <a:off x="3273540" y="2741419"/>
            <a:ext cx="1053943" cy="369332"/>
          </a:xfrm>
          <a:prstGeom prst="rect">
            <a:avLst/>
          </a:prstGeom>
        </p:spPr>
        <p:txBody>
          <a:bodyPr wrap="none" lIns="0" tIns="0" rIns="0" bIns="0" rtlCol="0" anchor="b">
            <a:spAutoFit/>
          </a:bodyPr>
          <a:lstStyle/>
          <a:p>
            <a:r>
              <a:rPr lang="en-US" sz="1200" dirty="0">
                <a:latin typeface="Calibri" panose="020F0502020204030204" pitchFamily="34" charset="0"/>
              </a:rPr>
              <a:t>Physical Router</a:t>
            </a:r>
          </a:p>
          <a:p>
            <a:r>
              <a:rPr lang="en-US" sz="1200" dirty="0">
                <a:latin typeface="Calibri" panose="020F0502020204030204" pitchFamily="34" charset="0"/>
              </a:rPr>
              <a:t>/ Top of the Rack</a:t>
            </a:r>
          </a:p>
        </p:txBody>
      </p:sp>
      <p:sp>
        <p:nvSpPr>
          <p:cNvPr id="177" name="TextBox 176">
            <a:extLst>
              <a:ext uri="{FF2B5EF4-FFF2-40B4-BE49-F238E27FC236}">
                <a16:creationId xmlns:a16="http://schemas.microsoft.com/office/drawing/2014/main" id="{9EA2A99D-36D4-7341-9E25-AD3AD9CE5028}"/>
              </a:ext>
            </a:extLst>
          </p:cNvPr>
          <p:cNvSpPr txBox="1"/>
          <p:nvPr/>
        </p:nvSpPr>
        <p:spPr>
          <a:xfrm>
            <a:off x="9610652" y="2871485"/>
            <a:ext cx="1053943" cy="369332"/>
          </a:xfrm>
          <a:prstGeom prst="rect">
            <a:avLst/>
          </a:prstGeom>
        </p:spPr>
        <p:txBody>
          <a:bodyPr wrap="none" lIns="0" tIns="0" rIns="0" bIns="0" rtlCol="0" anchor="b">
            <a:spAutoFit/>
          </a:bodyPr>
          <a:lstStyle/>
          <a:p>
            <a:r>
              <a:rPr lang="en-US" sz="1200" dirty="0">
                <a:latin typeface="Calibri" panose="020F0502020204030204" pitchFamily="34" charset="0"/>
              </a:rPr>
              <a:t>Physical Router</a:t>
            </a:r>
          </a:p>
          <a:p>
            <a:r>
              <a:rPr lang="en-US" sz="1200" dirty="0">
                <a:latin typeface="Calibri" panose="020F0502020204030204" pitchFamily="34" charset="0"/>
              </a:rPr>
              <a:t>/ Top of the Rack</a:t>
            </a:r>
          </a:p>
        </p:txBody>
      </p:sp>
    </p:spTree>
    <p:extLst>
      <p:ext uri="{BB962C8B-B14F-4D97-AF65-F5344CB8AC3E}">
        <p14:creationId xmlns:p14="http://schemas.microsoft.com/office/powerpoint/2010/main" val="28862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3B7DA27-E98D-194A-8820-95305F31547B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1" y="1277953"/>
            <a:ext cx="11843006" cy="5120640"/>
          </a:xfrm>
        </p:spPr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8289B7E-618F-BC4A-AD4C-8D54D9D2AAD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0" y="1453577"/>
            <a:ext cx="11699913" cy="548640"/>
          </a:xfrm>
        </p:spPr>
        <p:txBody>
          <a:bodyPr/>
          <a:lstStyle/>
          <a:p>
            <a:r>
              <a:rPr lang="en-US" dirty="0"/>
              <a:t>Before NSX installation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2183B553-1B03-DD47-B777-01CA2A662C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Routing preparation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48883227-B16A-9C4E-B60A-6A96FED6F95D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Overlay - Physical Servers with IP1-Mgt + TEP + IP2-App</a:t>
            </a: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8F3F2CBD-9F52-9046-AA8E-E0EDC98E20F3}"/>
              </a:ext>
            </a:extLst>
          </p:cNvPr>
          <p:cNvSpPr/>
          <p:nvPr/>
        </p:nvSpPr>
        <p:spPr>
          <a:xfrm>
            <a:off x="160329" y="2119027"/>
            <a:ext cx="11427134" cy="2979972"/>
          </a:xfrm>
          <a:prstGeom prst="roundRect">
            <a:avLst>
              <a:gd name="adj" fmla="val 8469"/>
            </a:avLst>
          </a:prstGeom>
          <a:solidFill>
            <a:schemeClr val="bg1">
              <a:lumMod val="85000"/>
              <a:alpha val="20000"/>
            </a:schemeClr>
          </a:solidFill>
          <a:ln w="38100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en-US" sz="12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573236C1-DD5C-2F46-B975-93880CE88938}"/>
              </a:ext>
            </a:extLst>
          </p:cNvPr>
          <p:cNvGrpSpPr/>
          <p:nvPr/>
        </p:nvGrpSpPr>
        <p:grpSpPr>
          <a:xfrm>
            <a:off x="345818" y="2184263"/>
            <a:ext cx="3621644" cy="2843473"/>
            <a:chOff x="819728" y="1928212"/>
            <a:chExt cx="3621644" cy="2843473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10E93AB6-8E69-BE4F-B92C-95D10343D0EC}"/>
                </a:ext>
              </a:extLst>
            </p:cNvPr>
            <p:cNvGrpSpPr/>
            <p:nvPr/>
          </p:nvGrpSpPr>
          <p:grpSpPr>
            <a:xfrm>
              <a:off x="819728" y="1928212"/>
              <a:ext cx="3621644" cy="2843473"/>
              <a:chOff x="2681185" y="1949983"/>
              <a:chExt cx="3621644" cy="2843473"/>
            </a:xfrm>
          </p:grpSpPr>
          <p:sp>
            <p:nvSpPr>
              <p:cNvPr id="13" name="Rounded Rectangle 12">
                <a:extLst>
                  <a:ext uri="{FF2B5EF4-FFF2-40B4-BE49-F238E27FC236}">
                    <a16:creationId xmlns:a16="http://schemas.microsoft.com/office/drawing/2014/main" id="{AB66B16A-9853-154F-B6FE-6D10D5E39915}"/>
                  </a:ext>
                </a:extLst>
              </p:cNvPr>
              <p:cNvSpPr/>
              <p:nvPr/>
            </p:nvSpPr>
            <p:spPr>
              <a:xfrm>
                <a:off x="2681185" y="1949983"/>
                <a:ext cx="3621644" cy="2843473"/>
              </a:xfrm>
              <a:prstGeom prst="roundRect">
                <a:avLst>
                  <a:gd name="adj" fmla="val 8469"/>
                </a:avLst>
              </a:prstGeom>
              <a:solidFill>
                <a:schemeClr val="bg1">
                  <a:lumMod val="85000"/>
                  <a:alpha val="20000"/>
                </a:schemeClr>
              </a:solidFill>
              <a:ln w="38100">
                <a:solidFill>
                  <a:schemeClr val="tx2"/>
                </a:solidFill>
                <a:prstDash val="soli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spcAft>
                    <a:spcPts val="600"/>
                  </a:spcAft>
                </a:pPr>
                <a:r>
                  <a:rPr lang="en-US" sz="1400" dirty="0">
                    <a:solidFill>
                      <a:schemeClr val="tx2"/>
                    </a:solidFill>
                    <a:latin typeface="Calibri" panose="020F0502020204030204" pitchFamily="34" charset="0"/>
                  </a:rPr>
                  <a:t>Physical View</a:t>
                </a:r>
              </a:p>
            </p:txBody>
          </p:sp>
          <p:cxnSp>
            <p:nvCxnSpPr>
              <p:cNvPr id="14" name="Straight Connector 13">
                <a:extLst>
                  <a:ext uri="{FF2B5EF4-FFF2-40B4-BE49-F238E27FC236}">
                    <a16:creationId xmlns:a16="http://schemas.microsoft.com/office/drawing/2014/main" id="{59D8A330-E50B-174B-8906-7683B1FB7030}"/>
                  </a:ext>
                </a:extLst>
              </p:cNvPr>
              <p:cNvCxnSpPr>
                <a:cxnSpLocks/>
              </p:cNvCxnSpPr>
              <p:nvPr/>
            </p:nvCxnSpPr>
            <p:spPr bwMode="gray">
              <a:xfrm>
                <a:off x="2886106" y="2944996"/>
                <a:ext cx="2027575" cy="0"/>
              </a:xfrm>
              <a:prstGeom prst="line">
                <a:avLst/>
              </a:prstGeom>
              <a:ln w="25400">
                <a:solidFill>
                  <a:schemeClr val="tx1"/>
                </a:solidFill>
                <a:miter lim="800000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>
                <a:extLst>
                  <a:ext uri="{FF2B5EF4-FFF2-40B4-BE49-F238E27FC236}">
                    <a16:creationId xmlns:a16="http://schemas.microsoft.com/office/drawing/2014/main" id="{F7A7430C-D44A-2E4F-B748-296FBC31B249}"/>
                  </a:ext>
                </a:extLst>
              </p:cNvPr>
              <p:cNvCxnSpPr>
                <a:cxnSpLocks/>
                <a:stCxn id="30" idx="2"/>
              </p:cNvCxnSpPr>
              <p:nvPr/>
            </p:nvCxnSpPr>
            <p:spPr bwMode="gray">
              <a:xfrm flipH="1">
                <a:off x="4371671" y="2557514"/>
                <a:ext cx="4392" cy="391510"/>
              </a:xfrm>
              <a:prstGeom prst="line">
                <a:avLst/>
              </a:prstGeom>
              <a:ln w="25400">
                <a:solidFill>
                  <a:schemeClr val="tx1"/>
                </a:solidFill>
                <a:miter lim="800000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7E8F9F25-3A38-574D-9021-5890FD6477F7}"/>
                  </a:ext>
                </a:extLst>
              </p:cNvPr>
              <p:cNvSpPr txBox="1"/>
              <p:nvPr/>
            </p:nvSpPr>
            <p:spPr>
              <a:xfrm>
                <a:off x="2914042" y="2756012"/>
                <a:ext cx="617157" cy="184666"/>
              </a:xfrm>
              <a:prstGeom prst="rect">
                <a:avLst/>
              </a:prstGeom>
            </p:spPr>
            <p:txBody>
              <a:bodyPr wrap="none" lIns="0" tIns="0" rIns="0" bIns="0" rtlCol="0" anchor="b">
                <a:spAutoFit/>
              </a:bodyPr>
              <a:lstStyle/>
              <a:p>
                <a:r>
                  <a:rPr lang="en-US" sz="1200" dirty="0">
                    <a:latin typeface="Calibri" panose="020F0502020204030204" pitchFamily="34" charset="0"/>
                  </a:rPr>
                  <a:t>VLAN-TEP</a:t>
                </a:r>
                <a:endParaRPr lang="en-US" sz="1400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7" name="Freeform 16">
                <a:extLst>
                  <a:ext uri="{FF2B5EF4-FFF2-40B4-BE49-F238E27FC236}">
                    <a16:creationId xmlns:a16="http://schemas.microsoft.com/office/drawing/2014/main" id="{4DA6F2F8-F936-5843-8878-87EE1FF4EC04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788344" y="3481250"/>
                <a:ext cx="657699" cy="171937"/>
              </a:xfrm>
              <a:custGeom>
                <a:avLst/>
                <a:gdLst>
                  <a:gd name="T0" fmla="*/ 304 w 384"/>
                  <a:gd name="T1" fmla="*/ 78 h 100"/>
                  <a:gd name="T2" fmla="*/ 288 w 384"/>
                  <a:gd name="T3" fmla="*/ 78 h 100"/>
                  <a:gd name="T4" fmla="*/ 288 w 384"/>
                  <a:gd name="T5" fmla="*/ 22 h 100"/>
                  <a:gd name="T6" fmla="*/ 304 w 384"/>
                  <a:gd name="T7" fmla="*/ 22 h 100"/>
                  <a:gd name="T8" fmla="*/ 304 w 384"/>
                  <a:gd name="T9" fmla="*/ 78 h 100"/>
                  <a:gd name="T10" fmla="*/ 331 w 384"/>
                  <a:gd name="T11" fmla="*/ 22 h 100"/>
                  <a:gd name="T12" fmla="*/ 315 w 384"/>
                  <a:gd name="T13" fmla="*/ 22 h 100"/>
                  <a:gd name="T14" fmla="*/ 315 w 384"/>
                  <a:gd name="T15" fmla="*/ 78 h 100"/>
                  <a:gd name="T16" fmla="*/ 331 w 384"/>
                  <a:gd name="T17" fmla="*/ 78 h 100"/>
                  <a:gd name="T18" fmla="*/ 331 w 384"/>
                  <a:gd name="T19" fmla="*/ 22 h 100"/>
                  <a:gd name="T20" fmla="*/ 358 w 384"/>
                  <a:gd name="T21" fmla="*/ 22 h 100"/>
                  <a:gd name="T22" fmla="*/ 342 w 384"/>
                  <a:gd name="T23" fmla="*/ 22 h 100"/>
                  <a:gd name="T24" fmla="*/ 342 w 384"/>
                  <a:gd name="T25" fmla="*/ 78 h 100"/>
                  <a:gd name="T26" fmla="*/ 358 w 384"/>
                  <a:gd name="T27" fmla="*/ 78 h 100"/>
                  <a:gd name="T28" fmla="*/ 358 w 384"/>
                  <a:gd name="T29" fmla="*/ 22 h 100"/>
                  <a:gd name="T30" fmla="*/ 42 w 384"/>
                  <a:gd name="T31" fmla="*/ 22 h 100"/>
                  <a:gd name="T32" fmla="*/ 26 w 384"/>
                  <a:gd name="T33" fmla="*/ 22 h 100"/>
                  <a:gd name="T34" fmla="*/ 26 w 384"/>
                  <a:gd name="T35" fmla="*/ 78 h 100"/>
                  <a:gd name="T36" fmla="*/ 42 w 384"/>
                  <a:gd name="T37" fmla="*/ 78 h 100"/>
                  <a:gd name="T38" fmla="*/ 42 w 384"/>
                  <a:gd name="T39" fmla="*/ 22 h 100"/>
                  <a:gd name="T40" fmla="*/ 69 w 384"/>
                  <a:gd name="T41" fmla="*/ 22 h 100"/>
                  <a:gd name="T42" fmla="*/ 53 w 384"/>
                  <a:gd name="T43" fmla="*/ 22 h 100"/>
                  <a:gd name="T44" fmla="*/ 53 w 384"/>
                  <a:gd name="T45" fmla="*/ 78 h 100"/>
                  <a:gd name="T46" fmla="*/ 69 w 384"/>
                  <a:gd name="T47" fmla="*/ 78 h 100"/>
                  <a:gd name="T48" fmla="*/ 69 w 384"/>
                  <a:gd name="T49" fmla="*/ 22 h 100"/>
                  <a:gd name="T50" fmla="*/ 97 w 384"/>
                  <a:gd name="T51" fmla="*/ 22 h 100"/>
                  <a:gd name="T52" fmla="*/ 81 w 384"/>
                  <a:gd name="T53" fmla="*/ 22 h 100"/>
                  <a:gd name="T54" fmla="*/ 81 w 384"/>
                  <a:gd name="T55" fmla="*/ 78 h 100"/>
                  <a:gd name="T56" fmla="*/ 97 w 384"/>
                  <a:gd name="T57" fmla="*/ 78 h 100"/>
                  <a:gd name="T58" fmla="*/ 97 w 384"/>
                  <a:gd name="T59" fmla="*/ 22 h 100"/>
                  <a:gd name="T60" fmla="*/ 163 w 384"/>
                  <a:gd name="T61" fmla="*/ 50 h 100"/>
                  <a:gd name="T62" fmla="*/ 192 w 384"/>
                  <a:gd name="T63" fmla="*/ 21 h 100"/>
                  <a:gd name="T64" fmla="*/ 221 w 384"/>
                  <a:gd name="T65" fmla="*/ 50 h 100"/>
                  <a:gd name="T66" fmla="*/ 192 w 384"/>
                  <a:gd name="T67" fmla="*/ 79 h 100"/>
                  <a:gd name="T68" fmla="*/ 163 w 384"/>
                  <a:gd name="T69" fmla="*/ 50 h 100"/>
                  <a:gd name="T70" fmla="*/ 179 w 384"/>
                  <a:gd name="T71" fmla="*/ 50 h 100"/>
                  <a:gd name="T72" fmla="*/ 192 w 384"/>
                  <a:gd name="T73" fmla="*/ 63 h 100"/>
                  <a:gd name="T74" fmla="*/ 205 w 384"/>
                  <a:gd name="T75" fmla="*/ 50 h 100"/>
                  <a:gd name="T76" fmla="*/ 192 w 384"/>
                  <a:gd name="T77" fmla="*/ 37 h 100"/>
                  <a:gd name="T78" fmla="*/ 179 w 384"/>
                  <a:gd name="T79" fmla="*/ 50 h 100"/>
                  <a:gd name="T80" fmla="*/ 384 w 384"/>
                  <a:gd name="T81" fmla="*/ 0 h 100"/>
                  <a:gd name="T82" fmla="*/ 384 w 384"/>
                  <a:gd name="T83" fmla="*/ 100 h 100"/>
                  <a:gd name="T84" fmla="*/ 0 w 384"/>
                  <a:gd name="T85" fmla="*/ 100 h 100"/>
                  <a:gd name="T86" fmla="*/ 0 w 384"/>
                  <a:gd name="T87" fmla="*/ 0 h 100"/>
                  <a:gd name="T88" fmla="*/ 384 w 384"/>
                  <a:gd name="T89" fmla="*/ 0 h 100"/>
                  <a:gd name="T90" fmla="*/ 368 w 384"/>
                  <a:gd name="T91" fmla="*/ 16 h 100"/>
                  <a:gd name="T92" fmla="*/ 16 w 384"/>
                  <a:gd name="T93" fmla="*/ 16 h 100"/>
                  <a:gd name="T94" fmla="*/ 16 w 384"/>
                  <a:gd name="T95" fmla="*/ 84 h 100"/>
                  <a:gd name="T96" fmla="*/ 368 w 384"/>
                  <a:gd name="T97" fmla="*/ 84 h 100"/>
                  <a:gd name="T98" fmla="*/ 368 w 384"/>
                  <a:gd name="T99" fmla="*/ 1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84" h="100">
                    <a:moveTo>
                      <a:pt x="304" y="78"/>
                    </a:moveTo>
                    <a:cubicBezTo>
                      <a:pt x="288" y="78"/>
                      <a:pt x="288" y="78"/>
                      <a:pt x="288" y="78"/>
                    </a:cubicBezTo>
                    <a:cubicBezTo>
                      <a:pt x="288" y="22"/>
                      <a:pt x="288" y="22"/>
                      <a:pt x="288" y="22"/>
                    </a:cubicBezTo>
                    <a:cubicBezTo>
                      <a:pt x="304" y="22"/>
                      <a:pt x="304" y="22"/>
                      <a:pt x="304" y="22"/>
                    </a:cubicBezTo>
                    <a:lnTo>
                      <a:pt x="304" y="78"/>
                    </a:lnTo>
                    <a:close/>
                    <a:moveTo>
                      <a:pt x="331" y="22"/>
                    </a:moveTo>
                    <a:cubicBezTo>
                      <a:pt x="315" y="22"/>
                      <a:pt x="315" y="22"/>
                      <a:pt x="315" y="22"/>
                    </a:cubicBezTo>
                    <a:cubicBezTo>
                      <a:pt x="315" y="78"/>
                      <a:pt x="315" y="78"/>
                      <a:pt x="315" y="78"/>
                    </a:cubicBezTo>
                    <a:cubicBezTo>
                      <a:pt x="331" y="78"/>
                      <a:pt x="331" y="78"/>
                      <a:pt x="331" y="78"/>
                    </a:cubicBezTo>
                    <a:lnTo>
                      <a:pt x="331" y="22"/>
                    </a:lnTo>
                    <a:close/>
                    <a:moveTo>
                      <a:pt x="358" y="22"/>
                    </a:moveTo>
                    <a:cubicBezTo>
                      <a:pt x="342" y="22"/>
                      <a:pt x="342" y="22"/>
                      <a:pt x="342" y="22"/>
                    </a:cubicBezTo>
                    <a:cubicBezTo>
                      <a:pt x="342" y="78"/>
                      <a:pt x="342" y="78"/>
                      <a:pt x="342" y="78"/>
                    </a:cubicBezTo>
                    <a:cubicBezTo>
                      <a:pt x="358" y="78"/>
                      <a:pt x="358" y="78"/>
                      <a:pt x="358" y="78"/>
                    </a:cubicBezTo>
                    <a:lnTo>
                      <a:pt x="358" y="22"/>
                    </a:lnTo>
                    <a:close/>
                    <a:moveTo>
                      <a:pt x="42" y="22"/>
                    </a:moveTo>
                    <a:cubicBezTo>
                      <a:pt x="26" y="22"/>
                      <a:pt x="26" y="22"/>
                      <a:pt x="26" y="22"/>
                    </a:cubicBezTo>
                    <a:cubicBezTo>
                      <a:pt x="26" y="78"/>
                      <a:pt x="26" y="78"/>
                      <a:pt x="26" y="78"/>
                    </a:cubicBezTo>
                    <a:cubicBezTo>
                      <a:pt x="42" y="78"/>
                      <a:pt x="42" y="78"/>
                      <a:pt x="42" y="78"/>
                    </a:cubicBezTo>
                    <a:lnTo>
                      <a:pt x="42" y="22"/>
                    </a:lnTo>
                    <a:close/>
                    <a:moveTo>
                      <a:pt x="69" y="22"/>
                    </a:moveTo>
                    <a:cubicBezTo>
                      <a:pt x="53" y="22"/>
                      <a:pt x="53" y="22"/>
                      <a:pt x="53" y="22"/>
                    </a:cubicBezTo>
                    <a:cubicBezTo>
                      <a:pt x="53" y="78"/>
                      <a:pt x="53" y="78"/>
                      <a:pt x="53" y="78"/>
                    </a:cubicBezTo>
                    <a:cubicBezTo>
                      <a:pt x="69" y="78"/>
                      <a:pt x="69" y="78"/>
                      <a:pt x="69" y="78"/>
                    </a:cubicBezTo>
                    <a:lnTo>
                      <a:pt x="69" y="22"/>
                    </a:lnTo>
                    <a:close/>
                    <a:moveTo>
                      <a:pt x="97" y="22"/>
                    </a:moveTo>
                    <a:cubicBezTo>
                      <a:pt x="81" y="22"/>
                      <a:pt x="81" y="22"/>
                      <a:pt x="81" y="22"/>
                    </a:cubicBezTo>
                    <a:cubicBezTo>
                      <a:pt x="81" y="78"/>
                      <a:pt x="81" y="78"/>
                      <a:pt x="81" y="78"/>
                    </a:cubicBezTo>
                    <a:cubicBezTo>
                      <a:pt x="97" y="78"/>
                      <a:pt x="97" y="78"/>
                      <a:pt x="97" y="78"/>
                    </a:cubicBezTo>
                    <a:lnTo>
                      <a:pt x="97" y="22"/>
                    </a:lnTo>
                    <a:close/>
                    <a:moveTo>
                      <a:pt x="163" y="50"/>
                    </a:moveTo>
                    <a:cubicBezTo>
                      <a:pt x="163" y="34"/>
                      <a:pt x="176" y="21"/>
                      <a:pt x="192" y="21"/>
                    </a:cubicBezTo>
                    <a:cubicBezTo>
                      <a:pt x="208" y="21"/>
                      <a:pt x="221" y="34"/>
                      <a:pt x="221" y="50"/>
                    </a:cubicBezTo>
                    <a:cubicBezTo>
                      <a:pt x="221" y="66"/>
                      <a:pt x="208" y="79"/>
                      <a:pt x="192" y="79"/>
                    </a:cubicBezTo>
                    <a:cubicBezTo>
                      <a:pt x="176" y="79"/>
                      <a:pt x="163" y="66"/>
                      <a:pt x="163" y="50"/>
                    </a:cubicBezTo>
                    <a:close/>
                    <a:moveTo>
                      <a:pt x="179" y="50"/>
                    </a:moveTo>
                    <a:cubicBezTo>
                      <a:pt x="179" y="57"/>
                      <a:pt x="185" y="63"/>
                      <a:pt x="192" y="63"/>
                    </a:cubicBezTo>
                    <a:cubicBezTo>
                      <a:pt x="199" y="63"/>
                      <a:pt x="205" y="57"/>
                      <a:pt x="205" y="50"/>
                    </a:cubicBezTo>
                    <a:cubicBezTo>
                      <a:pt x="205" y="43"/>
                      <a:pt x="199" y="37"/>
                      <a:pt x="192" y="37"/>
                    </a:cubicBezTo>
                    <a:cubicBezTo>
                      <a:pt x="185" y="37"/>
                      <a:pt x="179" y="43"/>
                      <a:pt x="179" y="50"/>
                    </a:cubicBezTo>
                    <a:close/>
                    <a:moveTo>
                      <a:pt x="384" y="0"/>
                    </a:moveTo>
                    <a:cubicBezTo>
                      <a:pt x="384" y="100"/>
                      <a:pt x="384" y="100"/>
                      <a:pt x="384" y="10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384" y="0"/>
                    </a:lnTo>
                    <a:close/>
                    <a:moveTo>
                      <a:pt x="368" y="16"/>
                    </a:move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84"/>
                      <a:pt x="16" y="84"/>
                      <a:pt x="16" y="84"/>
                    </a:cubicBezTo>
                    <a:cubicBezTo>
                      <a:pt x="368" y="84"/>
                      <a:pt x="368" y="84"/>
                      <a:pt x="368" y="84"/>
                    </a:cubicBezTo>
                    <a:lnTo>
                      <a:pt x="368" y="16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4058D9D3-D87A-A641-94CD-8E9E0445CAE7}"/>
                  </a:ext>
                </a:extLst>
              </p:cNvPr>
              <p:cNvCxnSpPr>
                <a:cxnSpLocks/>
                <a:endCxn id="25" idx="0"/>
              </p:cNvCxnSpPr>
              <p:nvPr/>
            </p:nvCxnSpPr>
            <p:spPr bwMode="gray">
              <a:xfrm>
                <a:off x="4114680" y="3637216"/>
                <a:ext cx="0" cy="364852"/>
              </a:xfrm>
              <a:prstGeom prst="line">
                <a:avLst/>
              </a:prstGeom>
              <a:ln w="254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9" name="Picture 18">
                <a:extLst>
                  <a:ext uri="{FF2B5EF4-FFF2-40B4-BE49-F238E27FC236}">
                    <a16:creationId xmlns:a16="http://schemas.microsoft.com/office/drawing/2014/main" id="{BA6D13D6-C406-FE47-B2E8-75738A886C9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576513" y="3648799"/>
                <a:ext cx="396240" cy="264160"/>
              </a:xfrm>
              <a:prstGeom prst="rect">
                <a:avLst/>
              </a:prstGeom>
            </p:spPr>
          </p:pic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18882C29-9576-3C45-B3CB-621C5318CCF1}"/>
                  </a:ext>
                </a:extLst>
              </p:cNvPr>
              <p:cNvSpPr txBox="1"/>
              <p:nvPr/>
            </p:nvSpPr>
            <p:spPr>
              <a:xfrm>
                <a:off x="3293990" y="3661912"/>
                <a:ext cx="252570" cy="184666"/>
              </a:xfrm>
              <a:prstGeom prst="rect">
                <a:avLst/>
              </a:prstGeom>
            </p:spPr>
            <p:txBody>
              <a:bodyPr wrap="none" lIns="0" tIns="0" rIns="0" bIns="0" rtlCol="0" anchor="b">
                <a:spAutoFit/>
              </a:bodyPr>
              <a:lstStyle/>
              <a:p>
                <a:r>
                  <a:rPr lang="en-US" sz="1200" dirty="0">
                    <a:latin typeface="Calibri" panose="020F0502020204030204" pitchFamily="34" charset="0"/>
                  </a:rPr>
                  <a:t>Mgt</a:t>
                </a:r>
                <a:endParaRPr lang="en-US" sz="1400" dirty="0">
                  <a:latin typeface="Calibri" panose="020F0502020204030204" pitchFamily="34" charset="0"/>
                </a:endParaRPr>
              </a:p>
            </p:txBody>
          </p:sp>
          <p:grpSp>
            <p:nvGrpSpPr>
              <p:cNvPr id="21" name="Group 20">
                <a:extLst>
                  <a:ext uri="{FF2B5EF4-FFF2-40B4-BE49-F238E27FC236}">
                    <a16:creationId xmlns:a16="http://schemas.microsoft.com/office/drawing/2014/main" id="{712971B8-A68D-424A-9458-432644028498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4101743" y="2008874"/>
                <a:ext cx="548640" cy="548640"/>
                <a:chOff x="7736620" y="7009631"/>
                <a:chExt cx="4501800" cy="4503600"/>
              </a:xfrm>
              <a:solidFill>
                <a:schemeClr val="tx1"/>
              </a:solidFill>
            </p:grpSpPr>
            <p:sp>
              <p:nvSpPr>
                <p:cNvPr id="30" name="Freeform: Shape 1">
                  <a:extLst>
                    <a:ext uri="{FF2B5EF4-FFF2-40B4-BE49-F238E27FC236}">
                      <a16:creationId xmlns:a16="http://schemas.microsoft.com/office/drawing/2014/main" id="{70D982D3-5D7C-8F40-BBA6-534AFF4C2BF5}"/>
                    </a:ext>
                  </a:extLst>
                </p:cNvPr>
                <p:cNvSpPr/>
                <p:nvPr/>
              </p:nvSpPr>
              <p:spPr>
                <a:xfrm>
                  <a:off x="7736620" y="7009631"/>
                  <a:ext cx="4501800" cy="4503600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12506" h="12511">
                      <a:moveTo>
                        <a:pt x="6251" y="521"/>
                      </a:moveTo>
                      <a:lnTo>
                        <a:pt x="6399" y="525"/>
                      </a:lnTo>
                      <a:lnTo>
                        <a:pt x="6546" y="530"/>
                      </a:lnTo>
                      <a:lnTo>
                        <a:pt x="6694" y="538"/>
                      </a:lnTo>
                      <a:lnTo>
                        <a:pt x="6838" y="550"/>
                      </a:lnTo>
                      <a:lnTo>
                        <a:pt x="6981" y="566"/>
                      </a:lnTo>
                      <a:lnTo>
                        <a:pt x="7125" y="587"/>
                      </a:lnTo>
                      <a:lnTo>
                        <a:pt x="7265" y="612"/>
                      </a:lnTo>
                      <a:lnTo>
                        <a:pt x="7409" y="640"/>
                      </a:lnTo>
                      <a:lnTo>
                        <a:pt x="7548" y="669"/>
                      </a:lnTo>
                      <a:lnTo>
                        <a:pt x="7684" y="702"/>
                      </a:lnTo>
                      <a:lnTo>
                        <a:pt x="7819" y="739"/>
                      </a:lnTo>
                      <a:lnTo>
                        <a:pt x="7954" y="780"/>
                      </a:lnTo>
                      <a:lnTo>
                        <a:pt x="8090" y="825"/>
                      </a:lnTo>
                      <a:lnTo>
                        <a:pt x="8221" y="870"/>
                      </a:lnTo>
                      <a:lnTo>
                        <a:pt x="8352" y="919"/>
                      </a:lnTo>
                      <a:lnTo>
                        <a:pt x="8484" y="973"/>
                      </a:lnTo>
                      <a:lnTo>
                        <a:pt x="8611" y="1030"/>
                      </a:lnTo>
                      <a:lnTo>
                        <a:pt x="8734" y="1088"/>
                      </a:lnTo>
                      <a:lnTo>
                        <a:pt x="8861" y="1149"/>
                      </a:lnTo>
                      <a:lnTo>
                        <a:pt x="8985" y="1215"/>
                      </a:lnTo>
                      <a:lnTo>
                        <a:pt x="9104" y="1285"/>
                      </a:lnTo>
                      <a:lnTo>
                        <a:pt x="9222" y="1354"/>
                      </a:lnTo>
                      <a:lnTo>
                        <a:pt x="9341" y="1428"/>
                      </a:lnTo>
                      <a:lnTo>
                        <a:pt x="9456" y="1502"/>
                      </a:lnTo>
                      <a:lnTo>
                        <a:pt x="9571" y="1581"/>
                      </a:lnTo>
                      <a:lnTo>
                        <a:pt x="9682" y="1663"/>
                      </a:lnTo>
                      <a:lnTo>
                        <a:pt x="9789" y="1749"/>
                      </a:lnTo>
                      <a:lnTo>
                        <a:pt x="9896" y="1835"/>
                      </a:lnTo>
                      <a:lnTo>
                        <a:pt x="10002" y="1921"/>
                      </a:lnTo>
                      <a:lnTo>
                        <a:pt x="10105" y="2016"/>
                      </a:lnTo>
                      <a:lnTo>
                        <a:pt x="10207" y="2106"/>
                      </a:lnTo>
                      <a:lnTo>
                        <a:pt x="10306" y="2205"/>
                      </a:lnTo>
                      <a:lnTo>
                        <a:pt x="10400" y="2303"/>
                      </a:lnTo>
                      <a:lnTo>
                        <a:pt x="10495" y="2401"/>
                      </a:lnTo>
                      <a:lnTo>
                        <a:pt x="10585" y="2504"/>
                      </a:lnTo>
                      <a:lnTo>
                        <a:pt x="10675" y="2611"/>
                      </a:lnTo>
                      <a:lnTo>
                        <a:pt x="10762" y="2717"/>
                      </a:lnTo>
                      <a:lnTo>
                        <a:pt x="10844" y="2828"/>
                      </a:lnTo>
                      <a:lnTo>
                        <a:pt x="10926" y="2939"/>
                      </a:lnTo>
                      <a:lnTo>
                        <a:pt x="11004" y="3054"/>
                      </a:lnTo>
                      <a:lnTo>
                        <a:pt x="11082" y="3169"/>
                      </a:lnTo>
                      <a:lnTo>
                        <a:pt x="11156" y="3284"/>
                      </a:lnTo>
                      <a:lnTo>
                        <a:pt x="11225" y="3403"/>
                      </a:lnTo>
                      <a:lnTo>
                        <a:pt x="11291" y="3526"/>
                      </a:lnTo>
                      <a:lnTo>
                        <a:pt x="11357" y="3649"/>
                      </a:lnTo>
                      <a:lnTo>
                        <a:pt x="11419" y="3773"/>
                      </a:lnTo>
                      <a:lnTo>
                        <a:pt x="11480" y="3900"/>
                      </a:lnTo>
                      <a:lnTo>
                        <a:pt x="11533" y="4027"/>
                      </a:lnTo>
                      <a:lnTo>
                        <a:pt x="11587" y="4154"/>
                      </a:lnTo>
                      <a:lnTo>
                        <a:pt x="11636" y="4285"/>
                      </a:lnTo>
                      <a:lnTo>
                        <a:pt x="11685" y="4417"/>
                      </a:lnTo>
                      <a:lnTo>
                        <a:pt x="11726" y="4553"/>
                      </a:lnTo>
                      <a:lnTo>
                        <a:pt x="11767" y="4688"/>
                      </a:lnTo>
                      <a:lnTo>
                        <a:pt x="11804" y="4823"/>
                      </a:lnTo>
                      <a:lnTo>
                        <a:pt x="11837" y="4963"/>
                      </a:lnTo>
                      <a:lnTo>
                        <a:pt x="11870" y="5103"/>
                      </a:lnTo>
                      <a:lnTo>
                        <a:pt x="11895" y="5242"/>
                      </a:lnTo>
                      <a:lnTo>
                        <a:pt x="11919" y="5386"/>
                      </a:lnTo>
                      <a:lnTo>
                        <a:pt x="11940" y="5525"/>
                      </a:lnTo>
                      <a:lnTo>
                        <a:pt x="11956" y="5669"/>
                      </a:lnTo>
                      <a:lnTo>
                        <a:pt x="11968" y="5817"/>
                      </a:lnTo>
                      <a:lnTo>
                        <a:pt x="11976" y="5961"/>
                      </a:lnTo>
                      <a:lnTo>
                        <a:pt x="11985" y="6108"/>
                      </a:lnTo>
                      <a:lnTo>
                        <a:pt x="11985" y="6256"/>
                      </a:lnTo>
                      <a:lnTo>
                        <a:pt x="11985" y="6403"/>
                      </a:lnTo>
                      <a:lnTo>
                        <a:pt x="11976" y="6550"/>
                      </a:lnTo>
                      <a:lnTo>
                        <a:pt x="11968" y="6694"/>
                      </a:lnTo>
                      <a:lnTo>
                        <a:pt x="11956" y="6842"/>
                      </a:lnTo>
                      <a:lnTo>
                        <a:pt x="11940" y="6986"/>
                      </a:lnTo>
                      <a:lnTo>
                        <a:pt x="11919" y="7125"/>
                      </a:lnTo>
                      <a:lnTo>
                        <a:pt x="11895" y="7269"/>
                      </a:lnTo>
                      <a:lnTo>
                        <a:pt x="11870" y="7408"/>
                      </a:lnTo>
                      <a:lnTo>
                        <a:pt x="11837" y="7548"/>
                      </a:lnTo>
                      <a:lnTo>
                        <a:pt x="11804" y="7688"/>
                      </a:lnTo>
                      <a:lnTo>
                        <a:pt x="11767" y="7823"/>
                      </a:lnTo>
                      <a:lnTo>
                        <a:pt x="11726" y="7958"/>
                      </a:lnTo>
                      <a:lnTo>
                        <a:pt x="11685" y="8094"/>
                      </a:lnTo>
                      <a:lnTo>
                        <a:pt x="11636" y="8226"/>
                      </a:lnTo>
                      <a:lnTo>
                        <a:pt x="11587" y="8357"/>
                      </a:lnTo>
                      <a:lnTo>
                        <a:pt x="11533" y="8484"/>
                      </a:lnTo>
                      <a:lnTo>
                        <a:pt x="11480" y="8611"/>
                      </a:lnTo>
                      <a:lnTo>
                        <a:pt x="11419" y="8738"/>
                      </a:lnTo>
                      <a:lnTo>
                        <a:pt x="11357" y="8862"/>
                      </a:lnTo>
                      <a:lnTo>
                        <a:pt x="11291" y="8985"/>
                      </a:lnTo>
                      <a:lnTo>
                        <a:pt x="11225" y="9108"/>
                      </a:lnTo>
                      <a:lnTo>
                        <a:pt x="11156" y="9227"/>
                      </a:lnTo>
                      <a:lnTo>
                        <a:pt x="11082" y="9342"/>
                      </a:lnTo>
                      <a:lnTo>
                        <a:pt x="11004" y="9457"/>
                      </a:lnTo>
                      <a:lnTo>
                        <a:pt x="10926" y="9572"/>
                      </a:lnTo>
                      <a:lnTo>
                        <a:pt x="10844" y="9683"/>
                      </a:lnTo>
                      <a:lnTo>
                        <a:pt x="10762" y="9794"/>
                      </a:lnTo>
                      <a:lnTo>
                        <a:pt x="10675" y="9900"/>
                      </a:lnTo>
                      <a:lnTo>
                        <a:pt x="10585" y="10007"/>
                      </a:lnTo>
                      <a:lnTo>
                        <a:pt x="10495" y="10110"/>
                      </a:lnTo>
                      <a:lnTo>
                        <a:pt x="10400" y="10208"/>
                      </a:lnTo>
                      <a:lnTo>
                        <a:pt x="10306" y="10306"/>
                      </a:lnTo>
                      <a:lnTo>
                        <a:pt x="10207" y="10405"/>
                      </a:lnTo>
                      <a:lnTo>
                        <a:pt x="10105" y="10495"/>
                      </a:lnTo>
                      <a:lnTo>
                        <a:pt x="10002" y="10590"/>
                      </a:lnTo>
                      <a:lnTo>
                        <a:pt x="9896" y="10676"/>
                      </a:lnTo>
                      <a:lnTo>
                        <a:pt x="9789" y="10762"/>
                      </a:lnTo>
                      <a:lnTo>
                        <a:pt x="9682" y="10848"/>
                      </a:lnTo>
                      <a:lnTo>
                        <a:pt x="9571" y="10930"/>
                      </a:lnTo>
                      <a:lnTo>
                        <a:pt x="9456" y="11009"/>
                      </a:lnTo>
                      <a:lnTo>
                        <a:pt x="9341" y="11083"/>
                      </a:lnTo>
                      <a:lnTo>
                        <a:pt x="9222" y="11157"/>
                      </a:lnTo>
                      <a:lnTo>
                        <a:pt x="9104" y="11226"/>
                      </a:lnTo>
                      <a:lnTo>
                        <a:pt x="8985" y="11296"/>
                      </a:lnTo>
                      <a:lnTo>
                        <a:pt x="8861" y="11362"/>
                      </a:lnTo>
                      <a:lnTo>
                        <a:pt x="8734" y="11423"/>
                      </a:lnTo>
                      <a:lnTo>
                        <a:pt x="8611" y="11481"/>
                      </a:lnTo>
                      <a:lnTo>
                        <a:pt x="8484" y="11538"/>
                      </a:lnTo>
                      <a:lnTo>
                        <a:pt x="8352" y="11592"/>
                      </a:lnTo>
                      <a:lnTo>
                        <a:pt x="8221" y="11641"/>
                      </a:lnTo>
                      <a:lnTo>
                        <a:pt x="8090" y="11686"/>
                      </a:lnTo>
                      <a:lnTo>
                        <a:pt x="7954" y="11731"/>
                      </a:lnTo>
                      <a:lnTo>
                        <a:pt x="7819" y="11772"/>
                      </a:lnTo>
                      <a:lnTo>
                        <a:pt x="7684" y="11809"/>
                      </a:lnTo>
                      <a:lnTo>
                        <a:pt x="7548" y="11842"/>
                      </a:lnTo>
                      <a:lnTo>
                        <a:pt x="7409" y="11871"/>
                      </a:lnTo>
                      <a:lnTo>
                        <a:pt x="7265" y="11899"/>
                      </a:lnTo>
                      <a:lnTo>
                        <a:pt x="7125" y="11924"/>
                      </a:lnTo>
                      <a:lnTo>
                        <a:pt x="6981" y="11945"/>
                      </a:lnTo>
                      <a:lnTo>
                        <a:pt x="6838" y="11961"/>
                      </a:lnTo>
                      <a:lnTo>
                        <a:pt x="6694" y="11973"/>
                      </a:lnTo>
                      <a:lnTo>
                        <a:pt x="6546" y="11981"/>
                      </a:lnTo>
                      <a:lnTo>
                        <a:pt x="6399" y="11986"/>
                      </a:lnTo>
                      <a:lnTo>
                        <a:pt x="6251" y="11990"/>
                      </a:lnTo>
                      <a:lnTo>
                        <a:pt x="6103" y="11986"/>
                      </a:lnTo>
                      <a:lnTo>
                        <a:pt x="5960" y="11981"/>
                      </a:lnTo>
                      <a:lnTo>
                        <a:pt x="5812" y="11973"/>
                      </a:lnTo>
                      <a:lnTo>
                        <a:pt x="5668" y="11961"/>
                      </a:lnTo>
                      <a:lnTo>
                        <a:pt x="5524" y="11945"/>
                      </a:lnTo>
                      <a:lnTo>
                        <a:pt x="5381" y="11924"/>
                      </a:lnTo>
                      <a:lnTo>
                        <a:pt x="5241" y="11899"/>
                      </a:lnTo>
                      <a:lnTo>
                        <a:pt x="5098" y="11871"/>
                      </a:lnTo>
                      <a:lnTo>
                        <a:pt x="4958" y="11842"/>
                      </a:lnTo>
                      <a:lnTo>
                        <a:pt x="4823" y="11809"/>
                      </a:lnTo>
                      <a:lnTo>
                        <a:pt x="4687" y="11772"/>
                      </a:lnTo>
                      <a:lnTo>
                        <a:pt x="4552" y="11731"/>
                      </a:lnTo>
                      <a:lnTo>
                        <a:pt x="4416" y="11686"/>
                      </a:lnTo>
                      <a:lnTo>
                        <a:pt x="4285" y="11641"/>
                      </a:lnTo>
                      <a:lnTo>
                        <a:pt x="4154" y="11592"/>
                      </a:lnTo>
                      <a:lnTo>
                        <a:pt x="4022" y="11538"/>
                      </a:lnTo>
                      <a:lnTo>
                        <a:pt x="3895" y="11481"/>
                      </a:lnTo>
                      <a:lnTo>
                        <a:pt x="3768" y="11423"/>
                      </a:lnTo>
                      <a:lnTo>
                        <a:pt x="3645" y="11362"/>
                      </a:lnTo>
                      <a:lnTo>
                        <a:pt x="3521" y="11296"/>
                      </a:lnTo>
                      <a:lnTo>
                        <a:pt x="3403" y="11226"/>
                      </a:lnTo>
                      <a:lnTo>
                        <a:pt x="3284" y="11157"/>
                      </a:lnTo>
                      <a:lnTo>
                        <a:pt x="3164" y="11083"/>
                      </a:lnTo>
                      <a:lnTo>
                        <a:pt x="3050" y="11009"/>
                      </a:lnTo>
                      <a:lnTo>
                        <a:pt x="2935" y="10930"/>
                      </a:lnTo>
                      <a:lnTo>
                        <a:pt x="2824" y="10848"/>
                      </a:lnTo>
                      <a:lnTo>
                        <a:pt x="2717" y="10762"/>
                      </a:lnTo>
                      <a:lnTo>
                        <a:pt x="2610" y="10676"/>
                      </a:lnTo>
                      <a:lnTo>
                        <a:pt x="2504" y="10590"/>
                      </a:lnTo>
                      <a:lnTo>
                        <a:pt x="2401" y="10495"/>
                      </a:lnTo>
                      <a:lnTo>
                        <a:pt x="2299" y="10405"/>
                      </a:lnTo>
                      <a:lnTo>
                        <a:pt x="2200" y="10306"/>
                      </a:lnTo>
                      <a:lnTo>
                        <a:pt x="2105" y="10208"/>
                      </a:lnTo>
                      <a:lnTo>
                        <a:pt x="2011" y="10110"/>
                      </a:lnTo>
                      <a:lnTo>
                        <a:pt x="1921" y="10007"/>
                      </a:lnTo>
                      <a:lnTo>
                        <a:pt x="1830" y="9900"/>
                      </a:lnTo>
                      <a:lnTo>
                        <a:pt x="1744" y="9794"/>
                      </a:lnTo>
                      <a:lnTo>
                        <a:pt x="1662" y="9683"/>
                      </a:lnTo>
                      <a:lnTo>
                        <a:pt x="1580" y="9572"/>
                      </a:lnTo>
                      <a:lnTo>
                        <a:pt x="1502" y="9457"/>
                      </a:lnTo>
                      <a:lnTo>
                        <a:pt x="1424" y="9342"/>
                      </a:lnTo>
                      <a:lnTo>
                        <a:pt x="1350" y="9227"/>
                      </a:lnTo>
                      <a:lnTo>
                        <a:pt x="1280" y="9108"/>
                      </a:lnTo>
                      <a:lnTo>
                        <a:pt x="1215" y="8985"/>
                      </a:lnTo>
                      <a:lnTo>
                        <a:pt x="1149" y="8862"/>
                      </a:lnTo>
                      <a:lnTo>
                        <a:pt x="1088" y="8738"/>
                      </a:lnTo>
                      <a:lnTo>
                        <a:pt x="1026" y="8611"/>
                      </a:lnTo>
                      <a:lnTo>
                        <a:pt x="973" y="8484"/>
                      </a:lnTo>
                      <a:lnTo>
                        <a:pt x="919" y="8357"/>
                      </a:lnTo>
                      <a:lnTo>
                        <a:pt x="870" y="8226"/>
                      </a:lnTo>
                      <a:lnTo>
                        <a:pt x="821" y="8094"/>
                      </a:lnTo>
                      <a:lnTo>
                        <a:pt x="780" y="7958"/>
                      </a:lnTo>
                      <a:lnTo>
                        <a:pt x="739" y="7823"/>
                      </a:lnTo>
                      <a:lnTo>
                        <a:pt x="702" y="7688"/>
                      </a:lnTo>
                      <a:lnTo>
                        <a:pt x="669" y="7548"/>
                      </a:lnTo>
                      <a:lnTo>
                        <a:pt x="636" y="7408"/>
                      </a:lnTo>
                      <a:lnTo>
                        <a:pt x="612" y="7269"/>
                      </a:lnTo>
                      <a:lnTo>
                        <a:pt x="587" y="7125"/>
                      </a:lnTo>
                      <a:lnTo>
                        <a:pt x="567" y="6986"/>
                      </a:lnTo>
                      <a:lnTo>
                        <a:pt x="550" y="6842"/>
                      </a:lnTo>
                      <a:lnTo>
                        <a:pt x="538" y="6694"/>
                      </a:lnTo>
                      <a:lnTo>
                        <a:pt x="529" y="6550"/>
                      </a:lnTo>
                      <a:lnTo>
                        <a:pt x="521" y="6403"/>
                      </a:lnTo>
                      <a:lnTo>
                        <a:pt x="521" y="6256"/>
                      </a:lnTo>
                      <a:lnTo>
                        <a:pt x="521" y="6108"/>
                      </a:lnTo>
                      <a:lnTo>
                        <a:pt x="529" y="5961"/>
                      </a:lnTo>
                      <a:lnTo>
                        <a:pt x="538" y="5817"/>
                      </a:lnTo>
                      <a:lnTo>
                        <a:pt x="550" y="5669"/>
                      </a:lnTo>
                      <a:lnTo>
                        <a:pt x="567" y="5525"/>
                      </a:lnTo>
                      <a:lnTo>
                        <a:pt x="587" y="5386"/>
                      </a:lnTo>
                      <a:lnTo>
                        <a:pt x="612" y="5242"/>
                      </a:lnTo>
                      <a:lnTo>
                        <a:pt x="636" y="5103"/>
                      </a:lnTo>
                      <a:lnTo>
                        <a:pt x="669" y="4963"/>
                      </a:lnTo>
                      <a:lnTo>
                        <a:pt x="702" y="4823"/>
                      </a:lnTo>
                      <a:lnTo>
                        <a:pt x="739" y="4688"/>
                      </a:lnTo>
                      <a:lnTo>
                        <a:pt x="780" y="4553"/>
                      </a:lnTo>
                      <a:lnTo>
                        <a:pt x="821" y="4417"/>
                      </a:lnTo>
                      <a:lnTo>
                        <a:pt x="870" y="4285"/>
                      </a:lnTo>
                      <a:lnTo>
                        <a:pt x="919" y="4154"/>
                      </a:lnTo>
                      <a:lnTo>
                        <a:pt x="973" y="4027"/>
                      </a:lnTo>
                      <a:lnTo>
                        <a:pt x="1026" y="3900"/>
                      </a:lnTo>
                      <a:lnTo>
                        <a:pt x="1088" y="3773"/>
                      </a:lnTo>
                      <a:lnTo>
                        <a:pt x="1149" y="3649"/>
                      </a:lnTo>
                      <a:lnTo>
                        <a:pt x="1215" y="3526"/>
                      </a:lnTo>
                      <a:lnTo>
                        <a:pt x="1280" y="3403"/>
                      </a:lnTo>
                      <a:lnTo>
                        <a:pt x="1350" y="3284"/>
                      </a:lnTo>
                      <a:lnTo>
                        <a:pt x="1424" y="3169"/>
                      </a:lnTo>
                      <a:lnTo>
                        <a:pt x="1502" y="3054"/>
                      </a:lnTo>
                      <a:lnTo>
                        <a:pt x="1580" y="2939"/>
                      </a:lnTo>
                      <a:lnTo>
                        <a:pt x="1662" y="2828"/>
                      </a:lnTo>
                      <a:lnTo>
                        <a:pt x="1744" y="2717"/>
                      </a:lnTo>
                      <a:lnTo>
                        <a:pt x="1830" y="2611"/>
                      </a:lnTo>
                      <a:lnTo>
                        <a:pt x="1921" y="2504"/>
                      </a:lnTo>
                      <a:lnTo>
                        <a:pt x="2011" y="2401"/>
                      </a:lnTo>
                      <a:lnTo>
                        <a:pt x="2105" y="2303"/>
                      </a:lnTo>
                      <a:lnTo>
                        <a:pt x="2200" y="2205"/>
                      </a:lnTo>
                      <a:lnTo>
                        <a:pt x="2299" y="2106"/>
                      </a:lnTo>
                      <a:lnTo>
                        <a:pt x="2401" y="2016"/>
                      </a:lnTo>
                      <a:lnTo>
                        <a:pt x="2504" y="1921"/>
                      </a:lnTo>
                      <a:lnTo>
                        <a:pt x="2610" y="1835"/>
                      </a:lnTo>
                      <a:lnTo>
                        <a:pt x="2717" y="1749"/>
                      </a:lnTo>
                      <a:lnTo>
                        <a:pt x="2824" y="1663"/>
                      </a:lnTo>
                      <a:lnTo>
                        <a:pt x="2935" y="1581"/>
                      </a:lnTo>
                      <a:lnTo>
                        <a:pt x="3050" y="1502"/>
                      </a:lnTo>
                      <a:lnTo>
                        <a:pt x="3164" y="1428"/>
                      </a:lnTo>
                      <a:lnTo>
                        <a:pt x="3284" y="1354"/>
                      </a:lnTo>
                      <a:lnTo>
                        <a:pt x="3403" y="1285"/>
                      </a:lnTo>
                      <a:lnTo>
                        <a:pt x="3521" y="1215"/>
                      </a:lnTo>
                      <a:lnTo>
                        <a:pt x="3645" y="1149"/>
                      </a:lnTo>
                      <a:lnTo>
                        <a:pt x="3768" y="1088"/>
                      </a:lnTo>
                      <a:lnTo>
                        <a:pt x="3895" y="1030"/>
                      </a:lnTo>
                      <a:lnTo>
                        <a:pt x="4022" y="973"/>
                      </a:lnTo>
                      <a:lnTo>
                        <a:pt x="4154" y="919"/>
                      </a:lnTo>
                      <a:lnTo>
                        <a:pt x="4285" y="870"/>
                      </a:lnTo>
                      <a:lnTo>
                        <a:pt x="4416" y="825"/>
                      </a:lnTo>
                      <a:lnTo>
                        <a:pt x="4552" y="780"/>
                      </a:lnTo>
                      <a:lnTo>
                        <a:pt x="4687" y="739"/>
                      </a:lnTo>
                      <a:lnTo>
                        <a:pt x="4823" y="702"/>
                      </a:lnTo>
                      <a:lnTo>
                        <a:pt x="4958" y="669"/>
                      </a:lnTo>
                      <a:lnTo>
                        <a:pt x="5098" y="640"/>
                      </a:lnTo>
                      <a:lnTo>
                        <a:pt x="5241" y="612"/>
                      </a:lnTo>
                      <a:lnTo>
                        <a:pt x="5381" y="587"/>
                      </a:lnTo>
                      <a:lnTo>
                        <a:pt x="5524" y="566"/>
                      </a:lnTo>
                      <a:lnTo>
                        <a:pt x="5668" y="550"/>
                      </a:lnTo>
                      <a:lnTo>
                        <a:pt x="5812" y="538"/>
                      </a:lnTo>
                      <a:lnTo>
                        <a:pt x="5960" y="530"/>
                      </a:lnTo>
                      <a:lnTo>
                        <a:pt x="6103" y="525"/>
                      </a:lnTo>
                      <a:close/>
                      <a:moveTo>
                        <a:pt x="6251" y="0"/>
                      </a:moveTo>
                      <a:lnTo>
                        <a:pt x="6091" y="4"/>
                      </a:lnTo>
                      <a:lnTo>
                        <a:pt x="5931" y="8"/>
                      </a:lnTo>
                      <a:lnTo>
                        <a:pt x="5771" y="20"/>
                      </a:lnTo>
                      <a:lnTo>
                        <a:pt x="5615" y="33"/>
                      </a:lnTo>
                      <a:lnTo>
                        <a:pt x="5455" y="54"/>
                      </a:lnTo>
                      <a:lnTo>
                        <a:pt x="5299" y="74"/>
                      </a:lnTo>
                      <a:lnTo>
                        <a:pt x="5147" y="99"/>
                      </a:lnTo>
                      <a:lnTo>
                        <a:pt x="4991" y="127"/>
                      </a:lnTo>
                      <a:lnTo>
                        <a:pt x="4839" y="160"/>
                      </a:lnTo>
                      <a:lnTo>
                        <a:pt x="4691" y="197"/>
                      </a:lnTo>
                      <a:lnTo>
                        <a:pt x="4539" y="238"/>
                      </a:lnTo>
                      <a:lnTo>
                        <a:pt x="4391" y="283"/>
                      </a:lnTo>
                      <a:lnTo>
                        <a:pt x="4248" y="329"/>
                      </a:lnTo>
                      <a:lnTo>
                        <a:pt x="4104" y="382"/>
                      </a:lnTo>
                      <a:lnTo>
                        <a:pt x="3961" y="435"/>
                      </a:lnTo>
                      <a:lnTo>
                        <a:pt x="3817" y="493"/>
                      </a:lnTo>
                      <a:lnTo>
                        <a:pt x="3678" y="554"/>
                      </a:lnTo>
                      <a:lnTo>
                        <a:pt x="3542" y="620"/>
                      </a:lnTo>
                      <a:lnTo>
                        <a:pt x="3406" y="685"/>
                      </a:lnTo>
                      <a:lnTo>
                        <a:pt x="3271" y="755"/>
                      </a:lnTo>
                      <a:lnTo>
                        <a:pt x="3140" y="829"/>
                      </a:lnTo>
                      <a:lnTo>
                        <a:pt x="3009" y="907"/>
                      </a:lnTo>
                      <a:lnTo>
                        <a:pt x="2881" y="985"/>
                      </a:lnTo>
                      <a:lnTo>
                        <a:pt x="2758" y="1067"/>
                      </a:lnTo>
                      <a:lnTo>
                        <a:pt x="2631" y="1153"/>
                      </a:lnTo>
                      <a:lnTo>
                        <a:pt x="2512" y="1244"/>
                      </a:lnTo>
                      <a:lnTo>
                        <a:pt x="2393" y="1334"/>
                      </a:lnTo>
                      <a:lnTo>
                        <a:pt x="2274" y="1428"/>
                      </a:lnTo>
                      <a:lnTo>
                        <a:pt x="2159" y="1527"/>
                      </a:lnTo>
                      <a:lnTo>
                        <a:pt x="2048" y="1626"/>
                      </a:lnTo>
                      <a:lnTo>
                        <a:pt x="1937" y="1728"/>
                      </a:lnTo>
                      <a:lnTo>
                        <a:pt x="1830" y="1835"/>
                      </a:lnTo>
                      <a:lnTo>
                        <a:pt x="1724" y="1942"/>
                      </a:lnTo>
                      <a:lnTo>
                        <a:pt x="1625" y="2048"/>
                      </a:lnTo>
                      <a:lnTo>
                        <a:pt x="1523" y="2163"/>
                      </a:lnTo>
                      <a:lnTo>
                        <a:pt x="1428" y="2278"/>
                      </a:lnTo>
                      <a:lnTo>
                        <a:pt x="1334" y="2393"/>
                      </a:lnTo>
                      <a:lnTo>
                        <a:pt x="1239" y="2512"/>
                      </a:lnTo>
                      <a:lnTo>
                        <a:pt x="1153" y="2635"/>
                      </a:lnTo>
                      <a:lnTo>
                        <a:pt x="1067" y="2759"/>
                      </a:lnTo>
                      <a:lnTo>
                        <a:pt x="985" y="2886"/>
                      </a:lnTo>
                      <a:lnTo>
                        <a:pt x="903" y="3013"/>
                      </a:lnTo>
                      <a:lnTo>
                        <a:pt x="829" y="3145"/>
                      </a:lnTo>
                      <a:lnTo>
                        <a:pt x="755" y="3276"/>
                      </a:lnTo>
                      <a:lnTo>
                        <a:pt x="681" y="3407"/>
                      </a:lnTo>
                      <a:lnTo>
                        <a:pt x="615" y="3543"/>
                      </a:lnTo>
                      <a:lnTo>
                        <a:pt x="550" y="3682"/>
                      </a:lnTo>
                      <a:lnTo>
                        <a:pt x="488" y="3822"/>
                      </a:lnTo>
                      <a:lnTo>
                        <a:pt x="431" y="3961"/>
                      </a:lnTo>
                      <a:lnTo>
                        <a:pt x="378" y="4105"/>
                      </a:lnTo>
                      <a:lnTo>
                        <a:pt x="328" y="4249"/>
                      </a:lnTo>
                      <a:lnTo>
                        <a:pt x="279" y="4397"/>
                      </a:lnTo>
                      <a:lnTo>
                        <a:pt x="238" y="4544"/>
                      </a:lnTo>
                      <a:lnTo>
                        <a:pt x="197" y="4692"/>
                      </a:lnTo>
                      <a:lnTo>
                        <a:pt x="160" y="4844"/>
                      </a:lnTo>
                      <a:lnTo>
                        <a:pt x="127" y="4996"/>
                      </a:lnTo>
                      <a:lnTo>
                        <a:pt x="99" y="5148"/>
                      </a:lnTo>
                      <a:lnTo>
                        <a:pt x="70" y="5304"/>
                      </a:lnTo>
                      <a:lnTo>
                        <a:pt x="49" y="5459"/>
                      </a:lnTo>
                      <a:lnTo>
                        <a:pt x="33" y="5616"/>
                      </a:lnTo>
                      <a:lnTo>
                        <a:pt x="17" y="5776"/>
                      </a:lnTo>
                      <a:lnTo>
                        <a:pt x="8" y="5936"/>
                      </a:lnTo>
                      <a:lnTo>
                        <a:pt x="0" y="6096"/>
                      </a:lnTo>
                      <a:lnTo>
                        <a:pt x="0" y="6256"/>
                      </a:lnTo>
                      <a:lnTo>
                        <a:pt x="0" y="6415"/>
                      </a:lnTo>
                      <a:lnTo>
                        <a:pt x="8" y="6575"/>
                      </a:lnTo>
                      <a:lnTo>
                        <a:pt x="17" y="6735"/>
                      </a:lnTo>
                      <a:lnTo>
                        <a:pt x="33" y="6895"/>
                      </a:lnTo>
                      <a:lnTo>
                        <a:pt x="49" y="7052"/>
                      </a:lnTo>
                      <a:lnTo>
                        <a:pt x="70" y="7207"/>
                      </a:lnTo>
                      <a:lnTo>
                        <a:pt x="99" y="7363"/>
                      </a:lnTo>
                      <a:lnTo>
                        <a:pt x="127" y="7515"/>
                      </a:lnTo>
                      <a:lnTo>
                        <a:pt x="160" y="7667"/>
                      </a:lnTo>
                      <a:lnTo>
                        <a:pt x="197" y="7819"/>
                      </a:lnTo>
                      <a:lnTo>
                        <a:pt x="238" y="7967"/>
                      </a:lnTo>
                      <a:lnTo>
                        <a:pt x="279" y="8114"/>
                      </a:lnTo>
                      <a:lnTo>
                        <a:pt x="328" y="8262"/>
                      </a:lnTo>
                      <a:lnTo>
                        <a:pt x="378" y="8406"/>
                      </a:lnTo>
                      <a:lnTo>
                        <a:pt x="431" y="8550"/>
                      </a:lnTo>
                      <a:lnTo>
                        <a:pt x="488" y="8689"/>
                      </a:lnTo>
                      <a:lnTo>
                        <a:pt x="550" y="8829"/>
                      </a:lnTo>
                      <a:lnTo>
                        <a:pt x="615" y="8968"/>
                      </a:lnTo>
                      <a:lnTo>
                        <a:pt x="681" y="9104"/>
                      </a:lnTo>
                      <a:lnTo>
                        <a:pt x="755" y="9235"/>
                      </a:lnTo>
                      <a:lnTo>
                        <a:pt x="829" y="9366"/>
                      </a:lnTo>
                      <a:lnTo>
                        <a:pt x="903" y="9498"/>
                      </a:lnTo>
                      <a:lnTo>
                        <a:pt x="985" y="9625"/>
                      </a:lnTo>
                      <a:lnTo>
                        <a:pt x="1067" y="9752"/>
                      </a:lnTo>
                      <a:lnTo>
                        <a:pt x="1153" y="9876"/>
                      </a:lnTo>
                      <a:lnTo>
                        <a:pt x="1239" y="9999"/>
                      </a:lnTo>
                      <a:lnTo>
                        <a:pt x="1334" y="10118"/>
                      </a:lnTo>
                      <a:lnTo>
                        <a:pt x="1428" y="10233"/>
                      </a:lnTo>
                      <a:lnTo>
                        <a:pt x="1523" y="10348"/>
                      </a:lnTo>
                      <a:lnTo>
                        <a:pt x="1625" y="10463"/>
                      </a:lnTo>
                      <a:lnTo>
                        <a:pt x="1724" y="10569"/>
                      </a:lnTo>
                      <a:lnTo>
                        <a:pt x="1830" y="10676"/>
                      </a:lnTo>
                      <a:lnTo>
                        <a:pt x="1937" y="10783"/>
                      </a:lnTo>
                      <a:lnTo>
                        <a:pt x="2048" y="10885"/>
                      </a:lnTo>
                      <a:lnTo>
                        <a:pt x="2159" y="10984"/>
                      </a:lnTo>
                      <a:lnTo>
                        <a:pt x="2274" y="11083"/>
                      </a:lnTo>
                      <a:lnTo>
                        <a:pt x="2393" y="11177"/>
                      </a:lnTo>
                      <a:lnTo>
                        <a:pt x="2512" y="11267"/>
                      </a:lnTo>
                      <a:lnTo>
                        <a:pt x="2631" y="11358"/>
                      </a:lnTo>
                      <a:lnTo>
                        <a:pt x="2758" y="11444"/>
                      </a:lnTo>
                      <a:lnTo>
                        <a:pt x="2881" y="11526"/>
                      </a:lnTo>
                      <a:lnTo>
                        <a:pt x="3009" y="11604"/>
                      </a:lnTo>
                      <a:lnTo>
                        <a:pt x="3140" y="11682"/>
                      </a:lnTo>
                      <a:lnTo>
                        <a:pt x="3271" y="11756"/>
                      </a:lnTo>
                      <a:lnTo>
                        <a:pt x="3406" y="11826"/>
                      </a:lnTo>
                      <a:lnTo>
                        <a:pt x="3542" y="11891"/>
                      </a:lnTo>
                      <a:lnTo>
                        <a:pt x="3678" y="11957"/>
                      </a:lnTo>
                      <a:lnTo>
                        <a:pt x="3817" y="12018"/>
                      </a:lnTo>
                      <a:lnTo>
                        <a:pt x="3961" y="12076"/>
                      </a:lnTo>
                      <a:lnTo>
                        <a:pt x="4104" y="12129"/>
                      </a:lnTo>
                      <a:lnTo>
                        <a:pt x="4248" y="12182"/>
                      </a:lnTo>
                      <a:lnTo>
                        <a:pt x="4391" y="12228"/>
                      </a:lnTo>
                      <a:lnTo>
                        <a:pt x="4539" y="12273"/>
                      </a:lnTo>
                      <a:lnTo>
                        <a:pt x="4691" y="12314"/>
                      </a:lnTo>
                      <a:lnTo>
                        <a:pt x="4839" y="12351"/>
                      </a:lnTo>
                      <a:lnTo>
                        <a:pt x="4991" y="12384"/>
                      </a:lnTo>
                      <a:lnTo>
                        <a:pt x="5147" y="12412"/>
                      </a:lnTo>
                      <a:lnTo>
                        <a:pt x="5299" y="12437"/>
                      </a:lnTo>
                      <a:lnTo>
                        <a:pt x="5455" y="12457"/>
                      </a:lnTo>
                      <a:lnTo>
                        <a:pt x="5615" y="12478"/>
                      </a:lnTo>
                      <a:lnTo>
                        <a:pt x="5771" y="12491"/>
                      </a:lnTo>
                      <a:lnTo>
                        <a:pt x="5931" y="12503"/>
                      </a:lnTo>
                      <a:lnTo>
                        <a:pt x="6091" y="12507"/>
                      </a:lnTo>
                      <a:lnTo>
                        <a:pt x="6251" y="12511"/>
                      </a:lnTo>
                      <a:lnTo>
                        <a:pt x="6415" y="12507"/>
                      </a:lnTo>
                      <a:lnTo>
                        <a:pt x="6575" y="12503"/>
                      </a:lnTo>
                      <a:lnTo>
                        <a:pt x="6735" y="12491"/>
                      </a:lnTo>
                      <a:lnTo>
                        <a:pt x="6891" y="12478"/>
                      </a:lnTo>
                      <a:lnTo>
                        <a:pt x="7051" y="12457"/>
                      </a:lnTo>
                      <a:lnTo>
                        <a:pt x="7207" y="12437"/>
                      </a:lnTo>
                      <a:lnTo>
                        <a:pt x="7359" y="12412"/>
                      </a:lnTo>
                      <a:lnTo>
                        <a:pt x="7515" y="12384"/>
                      </a:lnTo>
                      <a:lnTo>
                        <a:pt x="7667" y="12351"/>
                      </a:lnTo>
                      <a:lnTo>
                        <a:pt x="7815" y="12314"/>
                      </a:lnTo>
                      <a:lnTo>
                        <a:pt x="7966" y="12273"/>
                      </a:lnTo>
                      <a:lnTo>
                        <a:pt x="8114" y="12228"/>
                      </a:lnTo>
                      <a:lnTo>
                        <a:pt x="8258" y="12182"/>
                      </a:lnTo>
                      <a:lnTo>
                        <a:pt x="8402" y="12129"/>
                      </a:lnTo>
                      <a:lnTo>
                        <a:pt x="8545" y="12076"/>
                      </a:lnTo>
                      <a:lnTo>
                        <a:pt x="8689" y="12018"/>
                      </a:lnTo>
                      <a:lnTo>
                        <a:pt x="8829" y="11957"/>
                      </a:lnTo>
                      <a:lnTo>
                        <a:pt x="8964" y="11891"/>
                      </a:lnTo>
                      <a:lnTo>
                        <a:pt x="9099" y="11826"/>
                      </a:lnTo>
                      <a:lnTo>
                        <a:pt x="9235" y="11756"/>
                      </a:lnTo>
                      <a:lnTo>
                        <a:pt x="9366" y="11682"/>
                      </a:lnTo>
                      <a:lnTo>
                        <a:pt x="9497" y="11604"/>
                      </a:lnTo>
                      <a:lnTo>
                        <a:pt x="9625" y="11526"/>
                      </a:lnTo>
                      <a:lnTo>
                        <a:pt x="9748" y="11444"/>
                      </a:lnTo>
                      <a:lnTo>
                        <a:pt x="9875" y="11358"/>
                      </a:lnTo>
                      <a:lnTo>
                        <a:pt x="9994" y="11267"/>
                      </a:lnTo>
                      <a:lnTo>
                        <a:pt x="10113" y="11177"/>
                      </a:lnTo>
                      <a:lnTo>
                        <a:pt x="10232" y="11083"/>
                      </a:lnTo>
                      <a:lnTo>
                        <a:pt x="10347" y="10984"/>
                      </a:lnTo>
                      <a:lnTo>
                        <a:pt x="10458" y="10885"/>
                      </a:lnTo>
                      <a:lnTo>
                        <a:pt x="10569" y="10783"/>
                      </a:lnTo>
                      <a:lnTo>
                        <a:pt x="10675" y="10676"/>
                      </a:lnTo>
                      <a:lnTo>
                        <a:pt x="10778" y="10569"/>
                      </a:lnTo>
                      <a:lnTo>
                        <a:pt x="10881" y="10463"/>
                      </a:lnTo>
                      <a:lnTo>
                        <a:pt x="10984" y="10348"/>
                      </a:lnTo>
                      <a:lnTo>
                        <a:pt x="11077" y="10233"/>
                      </a:lnTo>
                      <a:lnTo>
                        <a:pt x="11172" y="10118"/>
                      </a:lnTo>
                      <a:lnTo>
                        <a:pt x="11262" y="9999"/>
                      </a:lnTo>
                      <a:lnTo>
                        <a:pt x="11352" y="9876"/>
                      </a:lnTo>
                      <a:lnTo>
                        <a:pt x="11439" y="9752"/>
                      </a:lnTo>
                      <a:lnTo>
                        <a:pt x="11521" y="9625"/>
                      </a:lnTo>
                      <a:lnTo>
                        <a:pt x="11603" y="9498"/>
                      </a:lnTo>
                      <a:lnTo>
                        <a:pt x="11677" y="9366"/>
                      </a:lnTo>
                      <a:lnTo>
                        <a:pt x="11751" y="9235"/>
                      </a:lnTo>
                      <a:lnTo>
                        <a:pt x="11825" y="9104"/>
                      </a:lnTo>
                      <a:lnTo>
                        <a:pt x="11890" y="8968"/>
                      </a:lnTo>
                      <a:lnTo>
                        <a:pt x="11956" y="8829"/>
                      </a:lnTo>
                      <a:lnTo>
                        <a:pt x="12014" y="8689"/>
                      </a:lnTo>
                      <a:lnTo>
                        <a:pt x="12075" y="8550"/>
                      </a:lnTo>
                      <a:lnTo>
                        <a:pt x="12128" y="8406"/>
                      </a:lnTo>
                      <a:lnTo>
                        <a:pt x="12177" y="8262"/>
                      </a:lnTo>
                      <a:lnTo>
                        <a:pt x="12227" y="8114"/>
                      </a:lnTo>
                      <a:lnTo>
                        <a:pt x="12268" y="7967"/>
                      </a:lnTo>
                      <a:lnTo>
                        <a:pt x="12309" y="7819"/>
                      </a:lnTo>
                      <a:lnTo>
                        <a:pt x="12346" y="7667"/>
                      </a:lnTo>
                      <a:lnTo>
                        <a:pt x="12379" y="7515"/>
                      </a:lnTo>
                      <a:lnTo>
                        <a:pt x="12407" y="7363"/>
                      </a:lnTo>
                      <a:lnTo>
                        <a:pt x="12436" y="7207"/>
                      </a:lnTo>
                      <a:lnTo>
                        <a:pt x="12457" y="7052"/>
                      </a:lnTo>
                      <a:lnTo>
                        <a:pt x="12473" y="6895"/>
                      </a:lnTo>
                      <a:lnTo>
                        <a:pt x="12490" y="6735"/>
                      </a:lnTo>
                      <a:lnTo>
                        <a:pt x="12498" y="6575"/>
                      </a:lnTo>
                      <a:lnTo>
                        <a:pt x="12506" y="6415"/>
                      </a:lnTo>
                      <a:lnTo>
                        <a:pt x="12506" y="6256"/>
                      </a:lnTo>
                      <a:lnTo>
                        <a:pt x="12506" y="6096"/>
                      </a:lnTo>
                      <a:lnTo>
                        <a:pt x="12498" y="5936"/>
                      </a:lnTo>
                      <a:lnTo>
                        <a:pt x="12490" y="5776"/>
                      </a:lnTo>
                      <a:lnTo>
                        <a:pt x="12473" y="5616"/>
                      </a:lnTo>
                      <a:lnTo>
                        <a:pt x="12457" y="5459"/>
                      </a:lnTo>
                      <a:lnTo>
                        <a:pt x="12436" y="5304"/>
                      </a:lnTo>
                      <a:lnTo>
                        <a:pt x="12407" y="5148"/>
                      </a:lnTo>
                      <a:lnTo>
                        <a:pt x="12379" y="4996"/>
                      </a:lnTo>
                      <a:lnTo>
                        <a:pt x="12346" y="4844"/>
                      </a:lnTo>
                      <a:lnTo>
                        <a:pt x="12309" y="4692"/>
                      </a:lnTo>
                      <a:lnTo>
                        <a:pt x="12268" y="4544"/>
                      </a:lnTo>
                      <a:lnTo>
                        <a:pt x="12227" y="4397"/>
                      </a:lnTo>
                      <a:lnTo>
                        <a:pt x="12177" y="4249"/>
                      </a:lnTo>
                      <a:lnTo>
                        <a:pt x="12128" y="4105"/>
                      </a:lnTo>
                      <a:lnTo>
                        <a:pt x="12075" y="3961"/>
                      </a:lnTo>
                      <a:lnTo>
                        <a:pt x="12014" y="3822"/>
                      </a:lnTo>
                      <a:lnTo>
                        <a:pt x="11956" y="3682"/>
                      </a:lnTo>
                      <a:lnTo>
                        <a:pt x="11890" y="3543"/>
                      </a:lnTo>
                      <a:lnTo>
                        <a:pt x="11825" y="3407"/>
                      </a:lnTo>
                      <a:lnTo>
                        <a:pt x="11751" y="3276"/>
                      </a:lnTo>
                      <a:lnTo>
                        <a:pt x="11677" y="3145"/>
                      </a:lnTo>
                      <a:lnTo>
                        <a:pt x="11603" y="3013"/>
                      </a:lnTo>
                      <a:lnTo>
                        <a:pt x="11521" y="2886"/>
                      </a:lnTo>
                      <a:lnTo>
                        <a:pt x="11439" y="2759"/>
                      </a:lnTo>
                      <a:lnTo>
                        <a:pt x="11352" y="2635"/>
                      </a:lnTo>
                      <a:lnTo>
                        <a:pt x="11262" y="2512"/>
                      </a:lnTo>
                      <a:lnTo>
                        <a:pt x="11172" y="2393"/>
                      </a:lnTo>
                      <a:lnTo>
                        <a:pt x="11077" y="2278"/>
                      </a:lnTo>
                      <a:lnTo>
                        <a:pt x="10984" y="2163"/>
                      </a:lnTo>
                      <a:lnTo>
                        <a:pt x="10881" y="2048"/>
                      </a:lnTo>
                      <a:lnTo>
                        <a:pt x="10778" y="1942"/>
                      </a:lnTo>
                      <a:lnTo>
                        <a:pt x="10675" y="1835"/>
                      </a:lnTo>
                      <a:lnTo>
                        <a:pt x="10569" y="1728"/>
                      </a:lnTo>
                      <a:lnTo>
                        <a:pt x="10458" y="1626"/>
                      </a:lnTo>
                      <a:lnTo>
                        <a:pt x="10347" y="1527"/>
                      </a:lnTo>
                      <a:lnTo>
                        <a:pt x="10232" y="1428"/>
                      </a:lnTo>
                      <a:lnTo>
                        <a:pt x="10113" y="1334"/>
                      </a:lnTo>
                      <a:lnTo>
                        <a:pt x="9994" y="1244"/>
                      </a:lnTo>
                      <a:lnTo>
                        <a:pt x="9875" y="1153"/>
                      </a:lnTo>
                      <a:lnTo>
                        <a:pt x="9748" y="1067"/>
                      </a:lnTo>
                      <a:lnTo>
                        <a:pt x="9625" y="985"/>
                      </a:lnTo>
                      <a:lnTo>
                        <a:pt x="9497" y="907"/>
                      </a:lnTo>
                      <a:lnTo>
                        <a:pt x="9366" y="829"/>
                      </a:lnTo>
                      <a:lnTo>
                        <a:pt x="9235" y="755"/>
                      </a:lnTo>
                      <a:lnTo>
                        <a:pt x="9099" y="685"/>
                      </a:lnTo>
                      <a:lnTo>
                        <a:pt x="8964" y="620"/>
                      </a:lnTo>
                      <a:lnTo>
                        <a:pt x="8829" y="554"/>
                      </a:lnTo>
                      <a:lnTo>
                        <a:pt x="8689" y="493"/>
                      </a:lnTo>
                      <a:lnTo>
                        <a:pt x="8545" y="435"/>
                      </a:lnTo>
                      <a:lnTo>
                        <a:pt x="8402" y="382"/>
                      </a:lnTo>
                      <a:lnTo>
                        <a:pt x="8258" y="329"/>
                      </a:lnTo>
                      <a:lnTo>
                        <a:pt x="8114" y="283"/>
                      </a:lnTo>
                      <a:lnTo>
                        <a:pt x="7966" y="238"/>
                      </a:lnTo>
                      <a:lnTo>
                        <a:pt x="7815" y="197"/>
                      </a:lnTo>
                      <a:lnTo>
                        <a:pt x="7667" y="160"/>
                      </a:lnTo>
                      <a:lnTo>
                        <a:pt x="7515" y="127"/>
                      </a:lnTo>
                      <a:lnTo>
                        <a:pt x="7359" y="99"/>
                      </a:lnTo>
                      <a:lnTo>
                        <a:pt x="7207" y="74"/>
                      </a:lnTo>
                      <a:lnTo>
                        <a:pt x="7051" y="54"/>
                      </a:lnTo>
                      <a:lnTo>
                        <a:pt x="6891" y="33"/>
                      </a:lnTo>
                      <a:lnTo>
                        <a:pt x="6735" y="20"/>
                      </a:lnTo>
                      <a:lnTo>
                        <a:pt x="6575" y="8"/>
                      </a:lnTo>
                      <a:lnTo>
                        <a:pt x="6415" y="4"/>
                      </a:ln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none" lIns="90000" tIns="45000" rIns="90000" bIns="45000" anchor="ctr" anchorCtr="1" compatLnSpc="0"/>
                <a:lstStyle/>
                <a:p>
                  <a:pPr marL="0" marR="0" lvl="0" indent="0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</a:pPr>
                  <a:endParaRPr lang="en-US" sz="1800" b="0" i="0" u="none" strike="noStrike" kern="1200">
                    <a:ln>
                      <a:noFill/>
                    </a:ln>
                    <a:latin typeface="Arial" pitchFamily="18"/>
                    <a:ea typeface="Arial" pitchFamily="2"/>
                    <a:cs typeface="Arial" pitchFamily="2"/>
                  </a:endParaRPr>
                </a:p>
              </p:txBody>
            </p:sp>
            <p:sp>
              <p:nvSpPr>
                <p:cNvPr id="31" name="Freeform: Shape 2">
                  <a:extLst>
                    <a:ext uri="{FF2B5EF4-FFF2-40B4-BE49-F238E27FC236}">
                      <a16:creationId xmlns:a16="http://schemas.microsoft.com/office/drawing/2014/main" id="{107FD44E-B5D1-314C-805A-1A94679A471B}"/>
                    </a:ext>
                  </a:extLst>
                </p:cNvPr>
                <p:cNvSpPr/>
                <p:nvPr/>
              </p:nvSpPr>
              <p:spPr>
                <a:xfrm>
                  <a:off x="9530500" y="7531272"/>
                  <a:ext cx="914039" cy="1338480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2540" h="3719">
                      <a:moveTo>
                        <a:pt x="1268" y="0"/>
                      </a:moveTo>
                      <a:lnTo>
                        <a:pt x="0" y="1273"/>
                      </a:lnTo>
                      <a:lnTo>
                        <a:pt x="693" y="1273"/>
                      </a:lnTo>
                      <a:lnTo>
                        <a:pt x="693" y="3719"/>
                      </a:lnTo>
                      <a:lnTo>
                        <a:pt x="1847" y="3719"/>
                      </a:lnTo>
                      <a:lnTo>
                        <a:pt x="1847" y="1273"/>
                      </a:lnTo>
                      <a:lnTo>
                        <a:pt x="2540" y="1273"/>
                      </a:ln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none" lIns="90000" tIns="45000" rIns="90000" bIns="45000" anchor="ctr" anchorCtr="1" compatLnSpc="0"/>
                <a:lstStyle/>
                <a:p>
                  <a:pPr marL="0" marR="0" lvl="0" indent="0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</a:pPr>
                  <a:endParaRPr lang="en-US" sz="1800" b="0" i="0" u="none" strike="noStrike" kern="1200">
                    <a:ln>
                      <a:noFill/>
                    </a:ln>
                    <a:latin typeface="Arial" pitchFamily="18"/>
                    <a:ea typeface="Arial" pitchFamily="2"/>
                    <a:cs typeface="Arial" pitchFamily="2"/>
                  </a:endParaRPr>
                </a:p>
              </p:txBody>
            </p:sp>
            <p:sp>
              <p:nvSpPr>
                <p:cNvPr id="32" name="Freeform: Shape 3">
                  <a:extLst>
                    <a:ext uri="{FF2B5EF4-FFF2-40B4-BE49-F238E27FC236}">
                      <a16:creationId xmlns:a16="http://schemas.microsoft.com/office/drawing/2014/main" id="{42E3B7DC-2D2D-5748-B525-CA072B6D8152}"/>
                    </a:ext>
                  </a:extLst>
                </p:cNvPr>
                <p:cNvSpPr/>
                <p:nvPr/>
              </p:nvSpPr>
              <p:spPr>
                <a:xfrm>
                  <a:off x="9530500" y="9653112"/>
                  <a:ext cx="914039" cy="1338480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2540" h="3719">
                      <a:moveTo>
                        <a:pt x="1268" y="3719"/>
                      </a:moveTo>
                      <a:lnTo>
                        <a:pt x="2540" y="2446"/>
                      </a:lnTo>
                      <a:lnTo>
                        <a:pt x="1847" y="2446"/>
                      </a:lnTo>
                      <a:lnTo>
                        <a:pt x="1847" y="0"/>
                      </a:lnTo>
                      <a:lnTo>
                        <a:pt x="693" y="0"/>
                      </a:lnTo>
                      <a:lnTo>
                        <a:pt x="693" y="2446"/>
                      </a:lnTo>
                      <a:lnTo>
                        <a:pt x="0" y="2446"/>
                      </a:ln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none" lIns="90000" tIns="45000" rIns="90000" bIns="45000" anchor="ctr" anchorCtr="1" compatLnSpc="0"/>
                <a:lstStyle/>
                <a:p>
                  <a:pPr marL="0" marR="0" lvl="0" indent="0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</a:pPr>
                  <a:endParaRPr lang="en-US" sz="1800" b="0" i="0" u="none" strike="noStrike" kern="1200">
                    <a:ln>
                      <a:noFill/>
                    </a:ln>
                    <a:latin typeface="Arial" pitchFamily="18"/>
                    <a:ea typeface="Arial" pitchFamily="2"/>
                    <a:cs typeface="Arial" pitchFamily="2"/>
                  </a:endParaRPr>
                </a:p>
              </p:txBody>
            </p:sp>
            <p:sp>
              <p:nvSpPr>
                <p:cNvPr id="33" name="Freeform: Shape 4">
                  <a:extLst>
                    <a:ext uri="{FF2B5EF4-FFF2-40B4-BE49-F238E27FC236}">
                      <a16:creationId xmlns:a16="http://schemas.microsoft.com/office/drawing/2014/main" id="{7E66C902-1BFD-5F46-9247-5428E4D985FD}"/>
                    </a:ext>
                  </a:extLst>
                </p:cNvPr>
                <p:cNvSpPr/>
                <p:nvPr/>
              </p:nvSpPr>
              <p:spPr>
                <a:xfrm>
                  <a:off x="10380099" y="8805312"/>
                  <a:ext cx="1336680" cy="912599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3714" h="2536">
                      <a:moveTo>
                        <a:pt x="0" y="1268"/>
                      </a:moveTo>
                      <a:lnTo>
                        <a:pt x="1268" y="2536"/>
                      </a:lnTo>
                      <a:lnTo>
                        <a:pt x="1268" y="1847"/>
                      </a:lnTo>
                      <a:lnTo>
                        <a:pt x="3714" y="1847"/>
                      </a:lnTo>
                      <a:lnTo>
                        <a:pt x="3714" y="689"/>
                      </a:lnTo>
                      <a:lnTo>
                        <a:pt x="1268" y="689"/>
                      </a:lnTo>
                      <a:lnTo>
                        <a:pt x="1268" y="0"/>
                      </a:ln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none" lIns="90000" tIns="45000" rIns="90000" bIns="45000" anchor="ctr" anchorCtr="1" compatLnSpc="0"/>
                <a:lstStyle/>
                <a:p>
                  <a:pPr marL="0" marR="0" lvl="0" indent="0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</a:pPr>
                  <a:endParaRPr lang="en-US" sz="1800" b="0" i="0" u="none" strike="noStrike" kern="1200">
                    <a:ln>
                      <a:noFill/>
                    </a:ln>
                    <a:latin typeface="Arial" pitchFamily="18"/>
                    <a:ea typeface="Arial" pitchFamily="2"/>
                    <a:cs typeface="Arial" pitchFamily="2"/>
                  </a:endParaRPr>
                </a:p>
              </p:txBody>
            </p:sp>
            <p:sp>
              <p:nvSpPr>
                <p:cNvPr id="34" name="Freeform: Shape 5">
                  <a:extLst>
                    <a:ext uri="{FF2B5EF4-FFF2-40B4-BE49-F238E27FC236}">
                      <a16:creationId xmlns:a16="http://schemas.microsoft.com/office/drawing/2014/main" id="{3943741F-7C04-B34F-B9B2-4ED24E188102}"/>
                    </a:ext>
                  </a:extLst>
                </p:cNvPr>
                <p:cNvSpPr/>
                <p:nvPr/>
              </p:nvSpPr>
              <p:spPr>
                <a:xfrm>
                  <a:off x="8256820" y="8805312"/>
                  <a:ext cx="1338120" cy="912599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3718" h="2536">
                      <a:moveTo>
                        <a:pt x="3718" y="1268"/>
                      </a:moveTo>
                      <a:lnTo>
                        <a:pt x="2450" y="0"/>
                      </a:lnTo>
                      <a:lnTo>
                        <a:pt x="2450" y="689"/>
                      </a:lnTo>
                      <a:lnTo>
                        <a:pt x="0" y="689"/>
                      </a:lnTo>
                      <a:lnTo>
                        <a:pt x="0" y="1847"/>
                      </a:lnTo>
                      <a:lnTo>
                        <a:pt x="2450" y="1847"/>
                      </a:lnTo>
                      <a:lnTo>
                        <a:pt x="2450" y="2536"/>
                      </a:ln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none" lIns="90000" tIns="45000" rIns="90000" bIns="45000" anchor="ctr" anchorCtr="1" compatLnSpc="0"/>
                <a:lstStyle/>
                <a:p>
                  <a:pPr marL="0" marR="0" lvl="0" indent="0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</a:pPr>
                  <a:endParaRPr lang="en-US" sz="1800" b="0" i="0" u="none" strike="noStrike" kern="1200">
                    <a:ln>
                      <a:noFill/>
                    </a:ln>
                    <a:latin typeface="Arial" pitchFamily="18"/>
                    <a:ea typeface="Arial" pitchFamily="2"/>
                    <a:cs typeface="Arial" pitchFamily="2"/>
                  </a:endParaRPr>
                </a:p>
              </p:txBody>
            </p:sp>
          </p:grp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2BF17A03-040A-C74B-9D70-3DE1C6619788}"/>
                  </a:ext>
                </a:extLst>
              </p:cNvPr>
              <p:cNvSpPr txBox="1"/>
              <p:nvPr/>
            </p:nvSpPr>
            <p:spPr>
              <a:xfrm>
                <a:off x="3074240" y="2182291"/>
                <a:ext cx="951415" cy="184666"/>
              </a:xfrm>
              <a:prstGeom prst="rect">
                <a:avLst/>
              </a:prstGeom>
            </p:spPr>
            <p:txBody>
              <a:bodyPr wrap="none" lIns="0" tIns="0" rIns="0" bIns="0" rtlCol="0">
                <a:spAutoFit/>
              </a:bodyPr>
              <a:lstStyle/>
              <a:p>
                <a:pPr algn="r">
                  <a:spcAft>
                    <a:spcPts val="600"/>
                  </a:spcAft>
                </a:pPr>
                <a:r>
                  <a:rPr lang="en-US" sz="1200" dirty="0">
                    <a:latin typeface="Calibri" panose="020F0502020204030204" pitchFamily="34" charset="0"/>
                  </a:rPr>
                  <a:t>Physical Router</a:t>
                </a:r>
              </a:p>
            </p:txBody>
          </p:sp>
          <p:grpSp>
            <p:nvGrpSpPr>
              <p:cNvPr id="23" name="Group 22">
                <a:extLst>
                  <a:ext uri="{FF2B5EF4-FFF2-40B4-BE49-F238E27FC236}">
                    <a16:creationId xmlns:a16="http://schemas.microsoft.com/office/drawing/2014/main" id="{B3CB240A-5DFD-B541-98C7-2835736C9F6C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3948998" y="4002068"/>
                <a:ext cx="346840" cy="346840"/>
                <a:chOff x="7736620" y="7009631"/>
                <a:chExt cx="4501800" cy="4503600"/>
              </a:xfrm>
              <a:solidFill>
                <a:schemeClr val="tx1"/>
              </a:solidFill>
            </p:grpSpPr>
            <p:sp>
              <p:nvSpPr>
                <p:cNvPr id="25" name="Freeform: Shape 1">
                  <a:extLst>
                    <a:ext uri="{FF2B5EF4-FFF2-40B4-BE49-F238E27FC236}">
                      <a16:creationId xmlns:a16="http://schemas.microsoft.com/office/drawing/2014/main" id="{9F6DED86-7EA0-7B4B-A7BD-ED7D6510D90F}"/>
                    </a:ext>
                  </a:extLst>
                </p:cNvPr>
                <p:cNvSpPr/>
                <p:nvPr/>
              </p:nvSpPr>
              <p:spPr>
                <a:xfrm>
                  <a:off x="7736620" y="7009631"/>
                  <a:ext cx="4501800" cy="4503600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12506" h="12511">
                      <a:moveTo>
                        <a:pt x="6251" y="521"/>
                      </a:moveTo>
                      <a:lnTo>
                        <a:pt x="6399" y="525"/>
                      </a:lnTo>
                      <a:lnTo>
                        <a:pt x="6546" y="530"/>
                      </a:lnTo>
                      <a:lnTo>
                        <a:pt x="6694" y="538"/>
                      </a:lnTo>
                      <a:lnTo>
                        <a:pt x="6838" y="550"/>
                      </a:lnTo>
                      <a:lnTo>
                        <a:pt x="6981" y="566"/>
                      </a:lnTo>
                      <a:lnTo>
                        <a:pt x="7125" y="587"/>
                      </a:lnTo>
                      <a:lnTo>
                        <a:pt x="7265" y="612"/>
                      </a:lnTo>
                      <a:lnTo>
                        <a:pt x="7409" y="640"/>
                      </a:lnTo>
                      <a:lnTo>
                        <a:pt x="7548" y="669"/>
                      </a:lnTo>
                      <a:lnTo>
                        <a:pt x="7684" y="702"/>
                      </a:lnTo>
                      <a:lnTo>
                        <a:pt x="7819" y="739"/>
                      </a:lnTo>
                      <a:lnTo>
                        <a:pt x="7954" y="780"/>
                      </a:lnTo>
                      <a:lnTo>
                        <a:pt x="8090" y="825"/>
                      </a:lnTo>
                      <a:lnTo>
                        <a:pt x="8221" y="870"/>
                      </a:lnTo>
                      <a:lnTo>
                        <a:pt x="8352" y="919"/>
                      </a:lnTo>
                      <a:lnTo>
                        <a:pt x="8484" y="973"/>
                      </a:lnTo>
                      <a:lnTo>
                        <a:pt x="8611" y="1030"/>
                      </a:lnTo>
                      <a:lnTo>
                        <a:pt x="8734" y="1088"/>
                      </a:lnTo>
                      <a:lnTo>
                        <a:pt x="8861" y="1149"/>
                      </a:lnTo>
                      <a:lnTo>
                        <a:pt x="8985" y="1215"/>
                      </a:lnTo>
                      <a:lnTo>
                        <a:pt x="9104" y="1285"/>
                      </a:lnTo>
                      <a:lnTo>
                        <a:pt x="9222" y="1354"/>
                      </a:lnTo>
                      <a:lnTo>
                        <a:pt x="9341" y="1428"/>
                      </a:lnTo>
                      <a:lnTo>
                        <a:pt x="9456" y="1502"/>
                      </a:lnTo>
                      <a:lnTo>
                        <a:pt x="9571" y="1581"/>
                      </a:lnTo>
                      <a:lnTo>
                        <a:pt x="9682" y="1663"/>
                      </a:lnTo>
                      <a:lnTo>
                        <a:pt x="9789" y="1749"/>
                      </a:lnTo>
                      <a:lnTo>
                        <a:pt x="9896" y="1835"/>
                      </a:lnTo>
                      <a:lnTo>
                        <a:pt x="10002" y="1921"/>
                      </a:lnTo>
                      <a:lnTo>
                        <a:pt x="10105" y="2016"/>
                      </a:lnTo>
                      <a:lnTo>
                        <a:pt x="10207" y="2106"/>
                      </a:lnTo>
                      <a:lnTo>
                        <a:pt x="10306" y="2205"/>
                      </a:lnTo>
                      <a:lnTo>
                        <a:pt x="10400" y="2303"/>
                      </a:lnTo>
                      <a:lnTo>
                        <a:pt x="10495" y="2401"/>
                      </a:lnTo>
                      <a:lnTo>
                        <a:pt x="10585" y="2504"/>
                      </a:lnTo>
                      <a:lnTo>
                        <a:pt x="10675" y="2611"/>
                      </a:lnTo>
                      <a:lnTo>
                        <a:pt x="10762" y="2717"/>
                      </a:lnTo>
                      <a:lnTo>
                        <a:pt x="10844" y="2828"/>
                      </a:lnTo>
                      <a:lnTo>
                        <a:pt x="10926" y="2939"/>
                      </a:lnTo>
                      <a:lnTo>
                        <a:pt x="11004" y="3054"/>
                      </a:lnTo>
                      <a:lnTo>
                        <a:pt x="11082" y="3169"/>
                      </a:lnTo>
                      <a:lnTo>
                        <a:pt x="11156" y="3284"/>
                      </a:lnTo>
                      <a:lnTo>
                        <a:pt x="11225" y="3403"/>
                      </a:lnTo>
                      <a:lnTo>
                        <a:pt x="11291" y="3526"/>
                      </a:lnTo>
                      <a:lnTo>
                        <a:pt x="11357" y="3649"/>
                      </a:lnTo>
                      <a:lnTo>
                        <a:pt x="11419" y="3773"/>
                      </a:lnTo>
                      <a:lnTo>
                        <a:pt x="11480" y="3900"/>
                      </a:lnTo>
                      <a:lnTo>
                        <a:pt x="11533" y="4027"/>
                      </a:lnTo>
                      <a:lnTo>
                        <a:pt x="11587" y="4154"/>
                      </a:lnTo>
                      <a:lnTo>
                        <a:pt x="11636" y="4285"/>
                      </a:lnTo>
                      <a:lnTo>
                        <a:pt x="11685" y="4417"/>
                      </a:lnTo>
                      <a:lnTo>
                        <a:pt x="11726" y="4553"/>
                      </a:lnTo>
                      <a:lnTo>
                        <a:pt x="11767" y="4688"/>
                      </a:lnTo>
                      <a:lnTo>
                        <a:pt x="11804" y="4823"/>
                      </a:lnTo>
                      <a:lnTo>
                        <a:pt x="11837" y="4963"/>
                      </a:lnTo>
                      <a:lnTo>
                        <a:pt x="11870" y="5103"/>
                      </a:lnTo>
                      <a:lnTo>
                        <a:pt x="11895" y="5242"/>
                      </a:lnTo>
                      <a:lnTo>
                        <a:pt x="11919" y="5386"/>
                      </a:lnTo>
                      <a:lnTo>
                        <a:pt x="11940" y="5525"/>
                      </a:lnTo>
                      <a:lnTo>
                        <a:pt x="11956" y="5669"/>
                      </a:lnTo>
                      <a:lnTo>
                        <a:pt x="11968" y="5817"/>
                      </a:lnTo>
                      <a:lnTo>
                        <a:pt x="11976" y="5961"/>
                      </a:lnTo>
                      <a:lnTo>
                        <a:pt x="11985" y="6108"/>
                      </a:lnTo>
                      <a:lnTo>
                        <a:pt x="11985" y="6256"/>
                      </a:lnTo>
                      <a:lnTo>
                        <a:pt x="11985" y="6403"/>
                      </a:lnTo>
                      <a:lnTo>
                        <a:pt x="11976" y="6550"/>
                      </a:lnTo>
                      <a:lnTo>
                        <a:pt x="11968" y="6694"/>
                      </a:lnTo>
                      <a:lnTo>
                        <a:pt x="11956" y="6842"/>
                      </a:lnTo>
                      <a:lnTo>
                        <a:pt x="11940" y="6986"/>
                      </a:lnTo>
                      <a:lnTo>
                        <a:pt x="11919" y="7125"/>
                      </a:lnTo>
                      <a:lnTo>
                        <a:pt x="11895" y="7269"/>
                      </a:lnTo>
                      <a:lnTo>
                        <a:pt x="11870" y="7408"/>
                      </a:lnTo>
                      <a:lnTo>
                        <a:pt x="11837" y="7548"/>
                      </a:lnTo>
                      <a:lnTo>
                        <a:pt x="11804" y="7688"/>
                      </a:lnTo>
                      <a:lnTo>
                        <a:pt x="11767" y="7823"/>
                      </a:lnTo>
                      <a:lnTo>
                        <a:pt x="11726" y="7958"/>
                      </a:lnTo>
                      <a:lnTo>
                        <a:pt x="11685" y="8094"/>
                      </a:lnTo>
                      <a:lnTo>
                        <a:pt x="11636" y="8226"/>
                      </a:lnTo>
                      <a:lnTo>
                        <a:pt x="11587" y="8357"/>
                      </a:lnTo>
                      <a:lnTo>
                        <a:pt x="11533" y="8484"/>
                      </a:lnTo>
                      <a:lnTo>
                        <a:pt x="11480" y="8611"/>
                      </a:lnTo>
                      <a:lnTo>
                        <a:pt x="11419" y="8738"/>
                      </a:lnTo>
                      <a:lnTo>
                        <a:pt x="11357" y="8862"/>
                      </a:lnTo>
                      <a:lnTo>
                        <a:pt x="11291" y="8985"/>
                      </a:lnTo>
                      <a:lnTo>
                        <a:pt x="11225" y="9108"/>
                      </a:lnTo>
                      <a:lnTo>
                        <a:pt x="11156" y="9227"/>
                      </a:lnTo>
                      <a:lnTo>
                        <a:pt x="11082" y="9342"/>
                      </a:lnTo>
                      <a:lnTo>
                        <a:pt x="11004" y="9457"/>
                      </a:lnTo>
                      <a:lnTo>
                        <a:pt x="10926" y="9572"/>
                      </a:lnTo>
                      <a:lnTo>
                        <a:pt x="10844" y="9683"/>
                      </a:lnTo>
                      <a:lnTo>
                        <a:pt x="10762" y="9794"/>
                      </a:lnTo>
                      <a:lnTo>
                        <a:pt x="10675" y="9900"/>
                      </a:lnTo>
                      <a:lnTo>
                        <a:pt x="10585" y="10007"/>
                      </a:lnTo>
                      <a:lnTo>
                        <a:pt x="10495" y="10110"/>
                      </a:lnTo>
                      <a:lnTo>
                        <a:pt x="10400" y="10208"/>
                      </a:lnTo>
                      <a:lnTo>
                        <a:pt x="10306" y="10306"/>
                      </a:lnTo>
                      <a:lnTo>
                        <a:pt x="10207" y="10405"/>
                      </a:lnTo>
                      <a:lnTo>
                        <a:pt x="10105" y="10495"/>
                      </a:lnTo>
                      <a:lnTo>
                        <a:pt x="10002" y="10590"/>
                      </a:lnTo>
                      <a:lnTo>
                        <a:pt x="9896" y="10676"/>
                      </a:lnTo>
                      <a:lnTo>
                        <a:pt x="9789" y="10762"/>
                      </a:lnTo>
                      <a:lnTo>
                        <a:pt x="9682" y="10848"/>
                      </a:lnTo>
                      <a:lnTo>
                        <a:pt x="9571" y="10930"/>
                      </a:lnTo>
                      <a:lnTo>
                        <a:pt x="9456" y="11009"/>
                      </a:lnTo>
                      <a:lnTo>
                        <a:pt x="9341" y="11083"/>
                      </a:lnTo>
                      <a:lnTo>
                        <a:pt x="9222" y="11157"/>
                      </a:lnTo>
                      <a:lnTo>
                        <a:pt x="9104" y="11226"/>
                      </a:lnTo>
                      <a:lnTo>
                        <a:pt x="8985" y="11296"/>
                      </a:lnTo>
                      <a:lnTo>
                        <a:pt x="8861" y="11362"/>
                      </a:lnTo>
                      <a:lnTo>
                        <a:pt x="8734" y="11423"/>
                      </a:lnTo>
                      <a:lnTo>
                        <a:pt x="8611" y="11481"/>
                      </a:lnTo>
                      <a:lnTo>
                        <a:pt x="8484" y="11538"/>
                      </a:lnTo>
                      <a:lnTo>
                        <a:pt x="8352" y="11592"/>
                      </a:lnTo>
                      <a:lnTo>
                        <a:pt x="8221" y="11641"/>
                      </a:lnTo>
                      <a:lnTo>
                        <a:pt x="8090" y="11686"/>
                      </a:lnTo>
                      <a:lnTo>
                        <a:pt x="7954" y="11731"/>
                      </a:lnTo>
                      <a:lnTo>
                        <a:pt x="7819" y="11772"/>
                      </a:lnTo>
                      <a:lnTo>
                        <a:pt x="7684" y="11809"/>
                      </a:lnTo>
                      <a:lnTo>
                        <a:pt x="7548" y="11842"/>
                      </a:lnTo>
                      <a:lnTo>
                        <a:pt x="7409" y="11871"/>
                      </a:lnTo>
                      <a:lnTo>
                        <a:pt x="7265" y="11899"/>
                      </a:lnTo>
                      <a:lnTo>
                        <a:pt x="7125" y="11924"/>
                      </a:lnTo>
                      <a:lnTo>
                        <a:pt x="6981" y="11945"/>
                      </a:lnTo>
                      <a:lnTo>
                        <a:pt x="6838" y="11961"/>
                      </a:lnTo>
                      <a:lnTo>
                        <a:pt x="6694" y="11973"/>
                      </a:lnTo>
                      <a:lnTo>
                        <a:pt x="6546" y="11981"/>
                      </a:lnTo>
                      <a:lnTo>
                        <a:pt x="6399" y="11986"/>
                      </a:lnTo>
                      <a:lnTo>
                        <a:pt x="6251" y="11990"/>
                      </a:lnTo>
                      <a:lnTo>
                        <a:pt x="6103" y="11986"/>
                      </a:lnTo>
                      <a:lnTo>
                        <a:pt x="5960" y="11981"/>
                      </a:lnTo>
                      <a:lnTo>
                        <a:pt x="5812" y="11973"/>
                      </a:lnTo>
                      <a:lnTo>
                        <a:pt x="5668" y="11961"/>
                      </a:lnTo>
                      <a:lnTo>
                        <a:pt x="5524" y="11945"/>
                      </a:lnTo>
                      <a:lnTo>
                        <a:pt x="5381" y="11924"/>
                      </a:lnTo>
                      <a:lnTo>
                        <a:pt x="5241" y="11899"/>
                      </a:lnTo>
                      <a:lnTo>
                        <a:pt x="5098" y="11871"/>
                      </a:lnTo>
                      <a:lnTo>
                        <a:pt x="4958" y="11842"/>
                      </a:lnTo>
                      <a:lnTo>
                        <a:pt x="4823" y="11809"/>
                      </a:lnTo>
                      <a:lnTo>
                        <a:pt x="4687" y="11772"/>
                      </a:lnTo>
                      <a:lnTo>
                        <a:pt x="4552" y="11731"/>
                      </a:lnTo>
                      <a:lnTo>
                        <a:pt x="4416" y="11686"/>
                      </a:lnTo>
                      <a:lnTo>
                        <a:pt x="4285" y="11641"/>
                      </a:lnTo>
                      <a:lnTo>
                        <a:pt x="4154" y="11592"/>
                      </a:lnTo>
                      <a:lnTo>
                        <a:pt x="4022" y="11538"/>
                      </a:lnTo>
                      <a:lnTo>
                        <a:pt x="3895" y="11481"/>
                      </a:lnTo>
                      <a:lnTo>
                        <a:pt x="3768" y="11423"/>
                      </a:lnTo>
                      <a:lnTo>
                        <a:pt x="3645" y="11362"/>
                      </a:lnTo>
                      <a:lnTo>
                        <a:pt x="3521" y="11296"/>
                      </a:lnTo>
                      <a:lnTo>
                        <a:pt x="3403" y="11226"/>
                      </a:lnTo>
                      <a:lnTo>
                        <a:pt x="3284" y="11157"/>
                      </a:lnTo>
                      <a:lnTo>
                        <a:pt x="3164" y="11083"/>
                      </a:lnTo>
                      <a:lnTo>
                        <a:pt x="3050" y="11009"/>
                      </a:lnTo>
                      <a:lnTo>
                        <a:pt x="2935" y="10930"/>
                      </a:lnTo>
                      <a:lnTo>
                        <a:pt x="2824" y="10848"/>
                      </a:lnTo>
                      <a:lnTo>
                        <a:pt x="2717" y="10762"/>
                      </a:lnTo>
                      <a:lnTo>
                        <a:pt x="2610" y="10676"/>
                      </a:lnTo>
                      <a:lnTo>
                        <a:pt x="2504" y="10590"/>
                      </a:lnTo>
                      <a:lnTo>
                        <a:pt x="2401" y="10495"/>
                      </a:lnTo>
                      <a:lnTo>
                        <a:pt x="2299" y="10405"/>
                      </a:lnTo>
                      <a:lnTo>
                        <a:pt x="2200" y="10306"/>
                      </a:lnTo>
                      <a:lnTo>
                        <a:pt x="2105" y="10208"/>
                      </a:lnTo>
                      <a:lnTo>
                        <a:pt x="2011" y="10110"/>
                      </a:lnTo>
                      <a:lnTo>
                        <a:pt x="1921" y="10007"/>
                      </a:lnTo>
                      <a:lnTo>
                        <a:pt x="1830" y="9900"/>
                      </a:lnTo>
                      <a:lnTo>
                        <a:pt x="1744" y="9794"/>
                      </a:lnTo>
                      <a:lnTo>
                        <a:pt x="1662" y="9683"/>
                      </a:lnTo>
                      <a:lnTo>
                        <a:pt x="1580" y="9572"/>
                      </a:lnTo>
                      <a:lnTo>
                        <a:pt x="1502" y="9457"/>
                      </a:lnTo>
                      <a:lnTo>
                        <a:pt x="1424" y="9342"/>
                      </a:lnTo>
                      <a:lnTo>
                        <a:pt x="1350" y="9227"/>
                      </a:lnTo>
                      <a:lnTo>
                        <a:pt x="1280" y="9108"/>
                      </a:lnTo>
                      <a:lnTo>
                        <a:pt x="1215" y="8985"/>
                      </a:lnTo>
                      <a:lnTo>
                        <a:pt x="1149" y="8862"/>
                      </a:lnTo>
                      <a:lnTo>
                        <a:pt x="1088" y="8738"/>
                      </a:lnTo>
                      <a:lnTo>
                        <a:pt x="1026" y="8611"/>
                      </a:lnTo>
                      <a:lnTo>
                        <a:pt x="973" y="8484"/>
                      </a:lnTo>
                      <a:lnTo>
                        <a:pt x="919" y="8357"/>
                      </a:lnTo>
                      <a:lnTo>
                        <a:pt x="870" y="8226"/>
                      </a:lnTo>
                      <a:lnTo>
                        <a:pt x="821" y="8094"/>
                      </a:lnTo>
                      <a:lnTo>
                        <a:pt x="780" y="7958"/>
                      </a:lnTo>
                      <a:lnTo>
                        <a:pt x="739" y="7823"/>
                      </a:lnTo>
                      <a:lnTo>
                        <a:pt x="702" y="7688"/>
                      </a:lnTo>
                      <a:lnTo>
                        <a:pt x="669" y="7548"/>
                      </a:lnTo>
                      <a:lnTo>
                        <a:pt x="636" y="7408"/>
                      </a:lnTo>
                      <a:lnTo>
                        <a:pt x="612" y="7269"/>
                      </a:lnTo>
                      <a:lnTo>
                        <a:pt x="587" y="7125"/>
                      </a:lnTo>
                      <a:lnTo>
                        <a:pt x="567" y="6986"/>
                      </a:lnTo>
                      <a:lnTo>
                        <a:pt x="550" y="6842"/>
                      </a:lnTo>
                      <a:lnTo>
                        <a:pt x="538" y="6694"/>
                      </a:lnTo>
                      <a:lnTo>
                        <a:pt x="529" y="6550"/>
                      </a:lnTo>
                      <a:lnTo>
                        <a:pt x="521" y="6403"/>
                      </a:lnTo>
                      <a:lnTo>
                        <a:pt x="521" y="6256"/>
                      </a:lnTo>
                      <a:lnTo>
                        <a:pt x="521" y="6108"/>
                      </a:lnTo>
                      <a:lnTo>
                        <a:pt x="529" y="5961"/>
                      </a:lnTo>
                      <a:lnTo>
                        <a:pt x="538" y="5817"/>
                      </a:lnTo>
                      <a:lnTo>
                        <a:pt x="550" y="5669"/>
                      </a:lnTo>
                      <a:lnTo>
                        <a:pt x="567" y="5525"/>
                      </a:lnTo>
                      <a:lnTo>
                        <a:pt x="587" y="5386"/>
                      </a:lnTo>
                      <a:lnTo>
                        <a:pt x="612" y="5242"/>
                      </a:lnTo>
                      <a:lnTo>
                        <a:pt x="636" y="5103"/>
                      </a:lnTo>
                      <a:lnTo>
                        <a:pt x="669" y="4963"/>
                      </a:lnTo>
                      <a:lnTo>
                        <a:pt x="702" y="4823"/>
                      </a:lnTo>
                      <a:lnTo>
                        <a:pt x="739" y="4688"/>
                      </a:lnTo>
                      <a:lnTo>
                        <a:pt x="780" y="4553"/>
                      </a:lnTo>
                      <a:lnTo>
                        <a:pt x="821" y="4417"/>
                      </a:lnTo>
                      <a:lnTo>
                        <a:pt x="870" y="4285"/>
                      </a:lnTo>
                      <a:lnTo>
                        <a:pt x="919" y="4154"/>
                      </a:lnTo>
                      <a:lnTo>
                        <a:pt x="973" y="4027"/>
                      </a:lnTo>
                      <a:lnTo>
                        <a:pt x="1026" y="3900"/>
                      </a:lnTo>
                      <a:lnTo>
                        <a:pt x="1088" y="3773"/>
                      </a:lnTo>
                      <a:lnTo>
                        <a:pt x="1149" y="3649"/>
                      </a:lnTo>
                      <a:lnTo>
                        <a:pt x="1215" y="3526"/>
                      </a:lnTo>
                      <a:lnTo>
                        <a:pt x="1280" y="3403"/>
                      </a:lnTo>
                      <a:lnTo>
                        <a:pt x="1350" y="3284"/>
                      </a:lnTo>
                      <a:lnTo>
                        <a:pt x="1424" y="3169"/>
                      </a:lnTo>
                      <a:lnTo>
                        <a:pt x="1502" y="3054"/>
                      </a:lnTo>
                      <a:lnTo>
                        <a:pt x="1580" y="2939"/>
                      </a:lnTo>
                      <a:lnTo>
                        <a:pt x="1662" y="2828"/>
                      </a:lnTo>
                      <a:lnTo>
                        <a:pt x="1744" y="2717"/>
                      </a:lnTo>
                      <a:lnTo>
                        <a:pt x="1830" y="2611"/>
                      </a:lnTo>
                      <a:lnTo>
                        <a:pt x="1921" y="2504"/>
                      </a:lnTo>
                      <a:lnTo>
                        <a:pt x="2011" y="2401"/>
                      </a:lnTo>
                      <a:lnTo>
                        <a:pt x="2105" y="2303"/>
                      </a:lnTo>
                      <a:lnTo>
                        <a:pt x="2200" y="2205"/>
                      </a:lnTo>
                      <a:lnTo>
                        <a:pt x="2299" y="2106"/>
                      </a:lnTo>
                      <a:lnTo>
                        <a:pt x="2401" y="2016"/>
                      </a:lnTo>
                      <a:lnTo>
                        <a:pt x="2504" y="1921"/>
                      </a:lnTo>
                      <a:lnTo>
                        <a:pt x="2610" y="1835"/>
                      </a:lnTo>
                      <a:lnTo>
                        <a:pt x="2717" y="1749"/>
                      </a:lnTo>
                      <a:lnTo>
                        <a:pt x="2824" y="1663"/>
                      </a:lnTo>
                      <a:lnTo>
                        <a:pt x="2935" y="1581"/>
                      </a:lnTo>
                      <a:lnTo>
                        <a:pt x="3050" y="1502"/>
                      </a:lnTo>
                      <a:lnTo>
                        <a:pt x="3164" y="1428"/>
                      </a:lnTo>
                      <a:lnTo>
                        <a:pt x="3284" y="1354"/>
                      </a:lnTo>
                      <a:lnTo>
                        <a:pt x="3403" y="1285"/>
                      </a:lnTo>
                      <a:lnTo>
                        <a:pt x="3521" y="1215"/>
                      </a:lnTo>
                      <a:lnTo>
                        <a:pt x="3645" y="1149"/>
                      </a:lnTo>
                      <a:lnTo>
                        <a:pt x="3768" y="1088"/>
                      </a:lnTo>
                      <a:lnTo>
                        <a:pt x="3895" y="1030"/>
                      </a:lnTo>
                      <a:lnTo>
                        <a:pt x="4022" y="973"/>
                      </a:lnTo>
                      <a:lnTo>
                        <a:pt x="4154" y="919"/>
                      </a:lnTo>
                      <a:lnTo>
                        <a:pt x="4285" y="870"/>
                      </a:lnTo>
                      <a:lnTo>
                        <a:pt x="4416" y="825"/>
                      </a:lnTo>
                      <a:lnTo>
                        <a:pt x="4552" y="780"/>
                      </a:lnTo>
                      <a:lnTo>
                        <a:pt x="4687" y="739"/>
                      </a:lnTo>
                      <a:lnTo>
                        <a:pt x="4823" y="702"/>
                      </a:lnTo>
                      <a:lnTo>
                        <a:pt x="4958" y="669"/>
                      </a:lnTo>
                      <a:lnTo>
                        <a:pt x="5098" y="640"/>
                      </a:lnTo>
                      <a:lnTo>
                        <a:pt x="5241" y="612"/>
                      </a:lnTo>
                      <a:lnTo>
                        <a:pt x="5381" y="587"/>
                      </a:lnTo>
                      <a:lnTo>
                        <a:pt x="5524" y="566"/>
                      </a:lnTo>
                      <a:lnTo>
                        <a:pt x="5668" y="550"/>
                      </a:lnTo>
                      <a:lnTo>
                        <a:pt x="5812" y="538"/>
                      </a:lnTo>
                      <a:lnTo>
                        <a:pt x="5960" y="530"/>
                      </a:lnTo>
                      <a:lnTo>
                        <a:pt x="6103" y="525"/>
                      </a:lnTo>
                      <a:close/>
                      <a:moveTo>
                        <a:pt x="6251" y="0"/>
                      </a:moveTo>
                      <a:lnTo>
                        <a:pt x="6091" y="4"/>
                      </a:lnTo>
                      <a:lnTo>
                        <a:pt x="5931" y="8"/>
                      </a:lnTo>
                      <a:lnTo>
                        <a:pt x="5771" y="20"/>
                      </a:lnTo>
                      <a:lnTo>
                        <a:pt x="5615" y="33"/>
                      </a:lnTo>
                      <a:lnTo>
                        <a:pt x="5455" y="54"/>
                      </a:lnTo>
                      <a:lnTo>
                        <a:pt x="5299" y="74"/>
                      </a:lnTo>
                      <a:lnTo>
                        <a:pt x="5147" y="99"/>
                      </a:lnTo>
                      <a:lnTo>
                        <a:pt x="4991" y="127"/>
                      </a:lnTo>
                      <a:lnTo>
                        <a:pt x="4839" y="160"/>
                      </a:lnTo>
                      <a:lnTo>
                        <a:pt x="4691" y="197"/>
                      </a:lnTo>
                      <a:lnTo>
                        <a:pt x="4539" y="238"/>
                      </a:lnTo>
                      <a:lnTo>
                        <a:pt x="4391" y="283"/>
                      </a:lnTo>
                      <a:lnTo>
                        <a:pt x="4248" y="329"/>
                      </a:lnTo>
                      <a:lnTo>
                        <a:pt x="4104" y="382"/>
                      </a:lnTo>
                      <a:lnTo>
                        <a:pt x="3961" y="435"/>
                      </a:lnTo>
                      <a:lnTo>
                        <a:pt x="3817" y="493"/>
                      </a:lnTo>
                      <a:lnTo>
                        <a:pt x="3678" y="554"/>
                      </a:lnTo>
                      <a:lnTo>
                        <a:pt x="3542" y="620"/>
                      </a:lnTo>
                      <a:lnTo>
                        <a:pt x="3406" y="685"/>
                      </a:lnTo>
                      <a:lnTo>
                        <a:pt x="3271" y="755"/>
                      </a:lnTo>
                      <a:lnTo>
                        <a:pt x="3140" y="829"/>
                      </a:lnTo>
                      <a:lnTo>
                        <a:pt x="3009" y="907"/>
                      </a:lnTo>
                      <a:lnTo>
                        <a:pt x="2881" y="985"/>
                      </a:lnTo>
                      <a:lnTo>
                        <a:pt x="2758" y="1067"/>
                      </a:lnTo>
                      <a:lnTo>
                        <a:pt x="2631" y="1153"/>
                      </a:lnTo>
                      <a:lnTo>
                        <a:pt x="2512" y="1244"/>
                      </a:lnTo>
                      <a:lnTo>
                        <a:pt x="2393" y="1334"/>
                      </a:lnTo>
                      <a:lnTo>
                        <a:pt x="2274" y="1428"/>
                      </a:lnTo>
                      <a:lnTo>
                        <a:pt x="2159" y="1527"/>
                      </a:lnTo>
                      <a:lnTo>
                        <a:pt x="2048" y="1626"/>
                      </a:lnTo>
                      <a:lnTo>
                        <a:pt x="1937" y="1728"/>
                      </a:lnTo>
                      <a:lnTo>
                        <a:pt x="1830" y="1835"/>
                      </a:lnTo>
                      <a:lnTo>
                        <a:pt x="1724" y="1942"/>
                      </a:lnTo>
                      <a:lnTo>
                        <a:pt x="1625" y="2048"/>
                      </a:lnTo>
                      <a:lnTo>
                        <a:pt x="1523" y="2163"/>
                      </a:lnTo>
                      <a:lnTo>
                        <a:pt x="1428" y="2278"/>
                      </a:lnTo>
                      <a:lnTo>
                        <a:pt x="1334" y="2393"/>
                      </a:lnTo>
                      <a:lnTo>
                        <a:pt x="1239" y="2512"/>
                      </a:lnTo>
                      <a:lnTo>
                        <a:pt x="1153" y="2635"/>
                      </a:lnTo>
                      <a:lnTo>
                        <a:pt x="1067" y="2759"/>
                      </a:lnTo>
                      <a:lnTo>
                        <a:pt x="985" y="2886"/>
                      </a:lnTo>
                      <a:lnTo>
                        <a:pt x="903" y="3013"/>
                      </a:lnTo>
                      <a:lnTo>
                        <a:pt x="829" y="3145"/>
                      </a:lnTo>
                      <a:lnTo>
                        <a:pt x="755" y="3276"/>
                      </a:lnTo>
                      <a:lnTo>
                        <a:pt x="681" y="3407"/>
                      </a:lnTo>
                      <a:lnTo>
                        <a:pt x="615" y="3543"/>
                      </a:lnTo>
                      <a:lnTo>
                        <a:pt x="550" y="3682"/>
                      </a:lnTo>
                      <a:lnTo>
                        <a:pt x="488" y="3822"/>
                      </a:lnTo>
                      <a:lnTo>
                        <a:pt x="431" y="3961"/>
                      </a:lnTo>
                      <a:lnTo>
                        <a:pt x="378" y="4105"/>
                      </a:lnTo>
                      <a:lnTo>
                        <a:pt x="328" y="4249"/>
                      </a:lnTo>
                      <a:lnTo>
                        <a:pt x="279" y="4397"/>
                      </a:lnTo>
                      <a:lnTo>
                        <a:pt x="238" y="4544"/>
                      </a:lnTo>
                      <a:lnTo>
                        <a:pt x="197" y="4692"/>
                      </a:lnTo>
                      <a:lnTo>
                        <a:pt x="160" y="4844"/>
                      </a:lnTo>
                      <a:lnTo>
                        <a:pt x="127" y="4996"/>
                      </a:lnTo>
                      <a:lnTo>
                        <a:pt x="99" y="5148"/>
                      </a:lnTo>
                      <a:lnTo>
                        <a:pt x="70" y="5304"/>
                      </a:lnTo>
                      <a:lnTo>
                        <a:pt x="49" y="5459"/>
                      </a:lnTo>
                      <a:lnTo>
                        <a:pt x="33" y="5616"/>
                      </a:lnTo>
                      <a:lnTo>
                        <a:pt x="17" y="5776"/>
                      </a:lnTo>
                      <a:lnTo>
                        <a:pt x="8" y="5936"/>
                      </a:lnTo>
                      <a:lnTo>
                        <a:pt x="0" y="6096"/>
                      </a:lnTo>
                      <a:lnTo>
                        <a:pt x="0" y="6256"/>
                      </a:lnTo>
                      <a:lnTo>
                        <a:pt x="0" y="6415"/>
                      </a:lnTo>
                      <a:lnTo>
                        <a:pt x="8" y="6575"/>
                      </a:lnTo>
                      <a:lnTo>
                        <a:pt x="17" y="6735"/>
                      </a:lnTo>
                      <a:lnTo>
                        <a:pt x="33" y="6895"/>
                      </a:lnTo>
                      <a:lnTo>
                        <a:pt x="49" y="7052"/>
                      </a:lnTo>
                      <a:lnTo>
                        <a:pt x="70" y="7207"/>
                      </a:lnTo>
                      <a:lnTo>
                        <a:pt x="99" y="7363"/>
                      </a:lnTo>
                      <a:lnTo>
                        <a:pt x="127" y="7515"/>
                      </a:lnTo>
                      <a:lnTo>
                        <a:pt x="160" y="7667"/>
                      </a:lnTo>
                      <a:lnTo>
                        <a:pt x="197" y="7819"/>
                      </a:lnTo>
                      <a:lnTo>
                        <a:pt x="238" y="7967"/>
                      </a:lnTo>
                      <a:lnTo>
                        <a:pt x="279" y="8114"/>
                      </a:lnTo>
                      <a:lnTo>
                        <a:pt x="328" y="8262"/>
                      </a:lnTo>
                      <a:lnTo>
                        <a:pt x="378" y="8406"/>
                      </a:lnTo>
                      <a:lnTo>
                        <a:pt x="431" y="8550"/>
                      </a:lnTo>
                      <a:lnTo>
                        <a:pt x="488" y="8689"/>
                      </a:lnTo>
                      <a:lnTo>
                        <a:pt x="550" y="8829"/>
                      </a:lnTo>
                      <a:lnTo>
                        <a:pt x="615" y="8968"/>
                      </a:lnTo>
                      <a:lnTo>
                        <a:pt x="681" y="9104"/>
                      </a:lnTo>
                      <a:lnTo>
                        <a:pt x="755" y="9235"/>
                      </a:lnTo>
                      <a:lnTo>
                        <a:pt x="829" y="9366"/>
                      </a:lnTo>
                      <a:lnTo>
                        <a:pt x="903" y="9498"/>
                      </a:lnTo>
                      <a:lnTo>
                        <a:pt x="985" y="9625"/>
                      </a:lnTo>
                      <a:lnTo>
                        <a:pt x="1067" y="9752"/>
                      </a:lnTo>
                      <a:lnTo>
                        <a:pt x="1153" y="9876"/>
                      </a:lnTo>
                      <a:lnTo>
                        <a:pt x="1239" y="9999"/>
                      </a:lnTo>
                      <a:lnTo>
                        <a:pt x="1334" y="10118"/>
                      </a:lnTo>
                      <a:lnTo>
                        <a:pt x="1428" y="10233"/>
                      </a:lnTo>
                      <a:lnTo>
                        <a:pt x="1523" y="10348"/>
                      </a:lnTo>
                      <a:lnTo>
                        <a:pt x="1625" y="10463"/>
                      </a:lnTo>
                      <a:lnTo>
                        <a:pt x="1724" y="10569"/>
                      </a:lnTo>
                      <a:lnTo>
                        <a:pt x="1830" y="10676"/>
                      </a:lnTo>
                      <a:lnTo>
                        <a:pt x="1937" y="10783"/>
                      </a:lnTo>
                      <a:lnTo>
                        <a:pt x="2048" y="10885"/>
                      </a:lnTo>
                      <a:lnTo>
                        <a:pt x="2159" y="10984"/>
                      </a:lnTo>
                      <a:lnTo>
                        <a:pt x="2274" y="11083"/>
                      </a:lnTo>
                      <a:lnTo>
                        <a:pt x="2393" y="11177"/>
                      </a:lnTo>
                      <a:lnTo>
                        <a:pt x="2512" y="11267"/>
                      </a:lnTo>
                      <a:lnTo>
                        <a:pt x="2631" y="11358"/>
                      </a:lnTo>
                      <a:lnTo>
                        <a:pt x="2758" y="11444"/>
                      </a:lnTo>
                      <a:lnTo>
                        <a:pt x="2881" y="11526"/>
                      </a:lnTo>
                      <a:lnTo>
                        <a:pt x="3009" y="11604"/>
                      </a:lnTo>
                      <a:lnTo>
                        <a:pt x="3140" y="11682"/>
                      </a:lnTo>
                      <a:lnTo>
                        <a:pt x="3271" y="11756"/>
                      </a:lnTo>
                      <a:lnTo>
                        <a:pt x="3406" y="11826"/>
                      </a:lnTo>
                      <a:lnTo>
                        <a:pt x="3542" y="11891"/>
                      </a:lnTo>
                      <a:lnTo>
                        <a:pt x="3678" y="11957"/>
                      </a:lnTo>
                      <a:lnTo>
                        <a:pt x="3817" y="12018"/>
                      </a:lnTo>
                      <a:lnTo>
                        <a:pt x="3961" y="12076"/>
                      </a:lnTo>
                      <a:lnTo>
                        <a:pt x="4104" y="12129"/>
                      </a:lnTo>
                      <a:lnTo>
                        <a:pt x="4248" y="12182"/>
                      </a:lnTo>
                      <a:lnTo>
                        <a:pt x="4391" y="12228"/>
                      </a:lnTo>
                      <a:lnTo>
                        <a:pt x="4539" y="12273"/>
                      </a:lnTo>
                      <a:lnTo>
                        <a:pt x="4691" y="12314"/>
                      </a:lnTo>
                      <a:lnTo>
                        <a:pt x="4839" y="12351"/>
                      </a:lnTo>
                      <a:lnTo>
                        <a:pt x="4991" y="12384"/>
                      </a:lnTo>
                      <a:lnTo>
                        <a:pt x="5147" y="12412"/>
                      </a:lnTo>
                      <a:lnTo>
                        <a:pt x="5299" y="12437"/>
                      </a:lnTo>
                      <a:lnTo>
                        <a:pt x="5455" y="12457"/>
                      </a:lnTo>
                      <a:lnTo>
                        <a:pt x="5615" y="12478"/>
                      </a:lnTo>
                      <a:lnTo>
                        <a:pt x="5771" y="12491"/>
                      </a:lnTo>
                      <a:lnTo>
                        <a:pt x="5931" y="12503"/>
                      </a:lnTo>
                      <a:lnTo>
                        <a:pt x="6091" y="12507"/>
                      </a:lnTo>
                      <a:lnTo>
                        <a:pt x="6251" y="12511"/>
                      </a:lnTo>
                      <a:lnTo>
                        <a:pt x="6415" y="12507"/>
                      </a:lnTo>
                      <a:lnTo>
                        <a:pt x="6575" y="12503"/>
                      </a:lnTo>
                      <a:lnTo>
                        <a:pt x="6735" y="12491"/>
                      </a:lnTo>
                      <a:lnTo>
                        <a:pt x="6891" y="12478"/>
                      </a:lnTo>
                      <a:lnTo>
                        <a:pt x="7051" y="12457"/>
                      </a:lnTo>
                      <a:lnTo>
                        <a:pt x="7207" y="12437"/>
                      </a:lnTo>
                      <a:lnTo>
                        <a:pt x="7359" y="12412"/>
                      </a:lnTo>
                      <a:lnTo>
                        <a:pt x="7515" y="12384"/>
                      </a:lnTo>
                      <a:lnTo>
                        <a:pt x="7667" y="12351"/>
                      </a:lnTo>
                      <a:lnTo>
                        <a:pt x="7815" y="12314"/>
                      </a:lnTo>
                      <a:lnTo>
                        <a:pt x="7966" y="12273"/>
                      </a:lnTo>
                      <a:lnTo>
                        <a:pt x="8114" y="12228"/>
                      </a:lnTo>
                      <a:lnTo>
                        <a:pt x="8258" y="12182"/>
                      </a:lnTo>
                      <a:lnTo>
                        <a:pt x="8402" y="12129"/>
                      </a:lnTo>
                      <a:lnTo>
                        <a:pt x="8545" y="12076"/>
                      </a:lnTo>
                      <a:lnTo>
                        <a:pt x="8689" y="12018"/>
                      </a:lnTo>
                      <a:lnTo>
                        <a:pt x="8829" y="11957"/>
                      </a:lnTo>
                      <a:lnTo>
                        <a:pt x="8964" y="11891"/>
                      </a:lnTo>
                      <a:lnTo>
                        <a:pt x="9099" y="11826"/>
                      </a:lnTo>
                      <a:lnTo>
                        <a:pt x="9235" y="11756"/>
                      </a:lnTo>
                      <a:lnTo>
                        <a:pt x="9366" y="11682"/>
                      </a:lnTo>
                      <a:lnTo>
                        <a:pt x="9497" y="11604"/>
                      </a:lnTo>
                      <a:lnTo>
                        <a:pt x="9625" y="11526"/>
                      </a:lnTo>
                      <a:lnTo>
                        <a:pt x="9748" y="11444"/>
                      </a:lnTo>
                      <a:lnTo>
                        <a:pt x="9875" y="11358"/>
                      </a:lnTo>
                      <a:lnTo>
                        <a:pt x="9994" y="11267"/>
                      </a:lnTo>
                      <a:lnTo>
                        <a:pt x="10113" y="11177"/>
                      </a:lnTo>
                      <a:lnTo>
                        <a:pt x="10232" y="11083"/>
                      </a:lnTo>
                      <a:lnTo>
                        <a:pt x="10347" y="10984"/>
                      </a:lnTo>
                      <a:lnTo>
                        <a:pt x="10458" y="10885"/>
                      </a:lnTo>
                      <a:lnTo>
                        <a:pt x="10569" y="10783"/>
                      </a:lnTo>
                      <a:lnTo>
                        <a:pt x="10675" y="10676"/>
                      </a:lnTo>
                      <a:lnTo>
                        <a:pt x="10778" y="10569"/>
                      </a:lnTo>
                      <a:lnTo>
                        <a:pt x="10881" y="10463"/>
                      </a:lnTo>
                      <a:lnTo>
                        <a:pt x="10984" y="10348"/>
                      </a:lnTo>
                      <a:lnTo>
                        <a:pt x="11077" y="10233"/>
                      </a:lnTo>
                      <a:lnTo>
                        <a:pt x="11172" y="10118"/>
                      </a:lnTo>
                      <a:lnTo>
                        <a:pt x="11262" y="9999"/>
                      </a:lnTo>
                      <a:lnTo>
                        <a:pt x="11352" y="9876"/>
                      </a:lnTo>
                      <a:lnTo>
                        <a:pt x="11439" y="9752"/>
                      </a:lnTo>
                      <a:lnTo>
                        <a:pt x="11521" y="9625"/>
                      </a:lnTo>
                      <a:lnTo>
                        <a:pt x="11603" y="9498"/>
                      </a:lnTo>
                      <a:lnTo>
                        <a:pt x="11677" y="9366"/>
                      </a:lnTo>
                      <a:lnTo>
                        <a:pt x="11751" y="9235"/>
                      </a:lnTo>
                      <a:lnTo>
                        <a:pt x="11825" y="9104"/>
                      </a:lnTo>
                      <a:lnTo>
                        <a:pt x="11890" y="8968"/>
                      </a:lnTo>
                      <a:lnTo>
                        <a:pt x="11956" y="8829"/>
                      </a:lnTo>
                      <a:lnTo>
                        <a:pt x="12014" y="8689"/>
                      </a:lnTo>
                      <a:lnTo>
                        <a:pt x="12075" y="8550"/>
                      </a:lnTo>
                      <a:lnTo>
                        <a:pt x="12128" y="8406"/>
                      </a:lnTo>
                      <a:lnTo>
                        <a:pt x="12177" y="8262"/>
                      </a:lnTo>
                      <a:lnTo>
                        <a:pt x="12227" y="8114"/>
                      </a:lnTo>
                      <a:lnTo>
                        <a:pt x="12268" y="7967"/>
                      </a:lnTo>
                      <a:lnTo>
                        <a:pt x="12309" y="7819"/>
                      </a:lnTo>
                      <a:lnTo>
                        <a:pt x="12346" y="7667"/>
                      </a:lnTo>
                      <a:lnTo>
                        <a:pt x="12379" y="7515"/>
                      </a:lnTo>
                      <a:lnTo>
                        <a:pt x="12407" y="7363"/>
                      </a:lnTo>
                      <a:lnTo>
                        <a:pt x="12436" y="7207"/>
                      </a:lnTo>
                      <a:lnTo>
                        <a:pt x="12457" y="7052"/>
                      </a:lnTo>
                      <a:lnTo>
                        <a:pt x="12473" y="6895"/>
                      </a:lnTo>
                      <a:lnTo>
                        <a:pt x="12490" y="6735"/>
                      </a:lnTo>
                      <a:lnTo>
                        <a:pt x="12498" y="6575"/>
                      </a:lnTo>
                      <a:lnTo>
                        <a:pt x="12506" y="6415"/>
                      </a:lnTo>
                      <a:lnTo>
                        <a:pt x="12506" y="6256"/>
                      </a:lnTo>
                      <a:lnTo>
                        <a:pt x="12506" y="6096"/>
                      </a:lnTo>
                      <a:lnTo>
                        <a:pt x="12498" y="5936"/>
                      </a:lnTo>
                      <a:lnTo>
                        <a:pt x="12490" y="5776"/>
                      </a:lnTo>
                      <a:lnTo>
                        <a:pt x="12473" y="5616"/>
                      </a:lnTo>
                      <a:lnTo>
                        <a:pt x="12457" y="5459"/>
                      </a:lnTo>
                      <a:lnTo>
                        <a:pt x="12436" y="5304"/>
                      </a:lnTo>
                      <a:lnTo>
                        <a:pt x="12407" y="5148"/>
                      </a:lnTo>
                      <a:lnTo>
                        <a:pt x="12379" y="4996"/>
                      </a:lnTo>
                      <a:lnTo>
                        <a:pt x="12346" y="4844"/>
                      </a:lnTo>
                      <a:lnTo>
                        <a:pt x="12309" y="4692"/>
                      </a:lnTo>
                      <a:lnTo>
                        <a:pt x="12268" y="4544"/>
                      </a:lnTo>
                      <a:lnTo>
                        <a:pt x="12227" y="4397"/>
                      </a:lnTo>
                      <a:lnTo>
                        <a:pt x="12177" y="4249"/>
                      </a:lnTo>
                      <a:lnTo>
                        <a:pt x="12128" y="4105"/>
                      </a:lnTo>
                      <a:lnTo>
                        <a:pt x="12075" y="3961"/>
                      </a:lnTo>
                      <a:lnTo>
                        <a:pt x="12014" y="3822"/>
                      </a:lnTo>
                      <a:lnTo>
                        <a:pt x="11956" y="3682"/>
                      </a:lnTo>
                      <a:lnTo>
                        <a:pt x="11890" y="3543"/>
                      </a:lnTo>
                      <a:lnTo>
                        <a:pt x="11825" y="3407"/>
                      </a:lnTo>
                      <a:lnTo>
                        <a:pt x="11751" y="3276"/>
                      </a:lnTo>
                      <a:lnTo>
                        <a:pt x="11677" y="3145"/>
                      </a:lnTo>
                      <a:lnTo>
                        <a:pt x="11603" y="3013"/>
                      </a:lnTo>
                      <a:lnTo>
                        <a:pt x="11521" y="2886"/>
                      </a:lnTo>
                      <a:lnTo>
                        <a:pt x="11439" y="2759"/>
                      </a:lnTo>
                      <a:lnTo>
                        <a:pt x="11352" y="2635"/>
                      </a:lnTo>
                      <a:lnTo>
                        <a:pt x="11262" y="2512"/>
                      </a:lnTo>
                      <a:lnTo>
                        <a:pt x="11172" y="2393"/>
                      </a:lnTo>
                      <a:lnTo>
                        <a:pt x="11077" y="2278"/>
                      </a:lnTo>
                      <a:lnTo>
                        <a:pt x="10984" y="2163"/>
                      </a:lnTo>
                      <a:lnTo>
                        <a:pt x="10881" y="2048"/>
                      </a:lnTo>
                      <a:lnTo>
                        <a:pt x="10778" y="1942"/>
                      </a:lnTo>
                      <a:lnTo>
                        <a:pt x="10675" y="1835"/>
                      </a:lnTo>
                      <a:lnTo>
                        <a:pt x="10569" y="1728"/>
                      </a:lnTo>
                      <a:lnTo>
                        <a:pt x="10458" y="1626"/>
                      </a:lnTo>
                      <a:lnTo>
                        <a:pt x="10347" y="1527"/>
                      </a:lnTo>
                      <a:lnTo>
                        <a:pt x="10232" y="1428"/>
                      </a:lnTo>
                      <a:lnTo>
                        <a:pt x="10113" y="1334"/>
                      </a:lnTo>
                      <a:lnTo>
                        <a:pt x="9994" y="1244"/>
                      </a:lnTo>
                      <a:lnTo>
                        <a:pt x="9875" y="1153"/>
                      </a:lnTo>
                      <a:lnTo>
                        <a:pt x="9748" y="1067"/>
                      </a:lnTo>
                      <a:lnTo>
                        <a:pt x="9625" y="985"/>
                      </a:lnTo>
                      <a:lnTo>
                        <a:pt x="9497" y="907"/>
                      </a:lnTo>
                      <a:lnTo>
                        <a:pt x="9366" y="829"/>
                      </a:lnTo>
                      <a:lnTo>
                        <a:pt x="9235" y="755"/>
                      </a:lnTo>
                      <a:lnTo>
                        <a:pt x="9099" y="685"/>
                      </a:lnTo>
                      <a:lnTo>
                        <a:pt x="8964" y="620"/>
                      </a:lnTo>
                      <a:lnTo>
                        <a:pt x="8829" y="554"/>
                      </a:lnTo>
                      <a:lnTo>
                        <a:pt x="8689" y="493"/>
                      </a:lnTo>
                      <a:lnTo>
                        <a:pt x="8545" y="435"/>
                      </a:lnTo>
                      <a:lnTo>
                        <a:pt x="8402" y="382"/>
                      </a:lnTo>
                      <a:lnTo>
                        <a:pt x="8258" y="329"/>
                      </a:lnTo>
                      <a:lnTo>
                        <a:pt x="8114" y="283"/>
                      </a:lnTo>
                      <a:lnTo>
                        <a:pt x="7966" y="238"/>
                      </a:lnTo>
                      <a:lnTo>
                        <a:pt x="7815" y="197"/>
                      </a:lnTo>
                      <a:lnTo>
                        <a:pt x="7667" y="160"/>
                      </a:lnTo>
                      <a:lnTo>
                        <a:pt x="7515" y="127"/>
                      </a:lnTo>
                      <a:lnTo>
                        <a:pt x="7359" y="99"/>
                      </a:lnTo>
                      <a:lnTo>
                        <a:pt x="7207" y="74"/>
                      </a:lnTo>
                      <a:lnTo>
                        <a:pt x="7051" y="54"/>
                      </a:lnTo>
                      <a:lnTo>
                        <a:pt x="6891" y="33"/>
                      </a:lnTo>
                      <a:lnTo>
                        <a:pt x="6735" y="20"/>
                      </a:lnTo>
                      <a:lnTo>
                        <a:pt x="6575" y="8"/>
                      </a:lnTo>
                      <a:lnTo>
                        <a:pt x="6415" y="4"/>
                      </a:ln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none" lIns="90000" tIns="45000" rIns="90000" bIns="45000" anchor="ctr" anchorCtr="1" compatLnSpc="0"/>
                <a:lstStyle/>
                <a:p>
                  <a:pPr marL="0" marR="0" lvl="0" indent="0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</a:pPr>
                  <a:endParaRPr lang="en-US" sz="1800" b="0" i="0" u="none" strike="noStrike" kern="1200">
                    <a:ln>
                      <a:noFill/>
                    </a:ln>
                    <a:latin typeface="Arial" pitchFamily="18"/>
                    <a:ea typeface="Arial" pitchFamily="2"/>
                    <a:cs typeface="Arial" pitchFamily="2"/>
                  </a:endParaRPr>
                </a:p>
              </p:txBody>
            </p:sp>
            <p:sp>
              <p:nvSpPr>
                <p:cNvPr id="26" name="Freeform: Shape 2">
                  <a:extLst>
                    <a:ext uri="{FF2B5EF4-FFF2-40B4-BE49-F238E27FC236}">
                      <a16:creationId xmlns:a16="http://schemas.microsoft.com/office/drawing/2014/main" id="{C7EEB2D6-0509-0343-A8E4-FDDDD0440441}"/>
                    </a:ext>
                  </a:extLst>
                </p:cNvPr>
                <p:cNvSpPr/>
                <p:nvPr/>
              </p:nvSpPr>
              <p:spPr>
                <a:xfrm>
                  <a:off x="9530500" y="7531272"/>
                  <a:ext cx="914039" cy="1338480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2540" h="3719">
                      <a:moveTo>
                        <a:pt x="1268" y="0"/>
                      </a:moveTo>
                      <a:lnTo>
                        <a:pt x="0" y="1273"/>
                      </a:lnTo>
                      <a:lnTo>
                        <a:pt x="693" y="1273"/>
                      </a:lnTo>
                      <a:lnTo>
                        <a:pt x="693" y="3719"/>
                      </a:lnTo>
                      <a:lnTo>
                        <a:pt x="1847" y="3719"/>
                      </a:lnTo>
                      <a:lnTo>
                        <a:pt x="1847" y="1273"/>
                      </a:lnTo>
                      <a:lnTo>
                        <a:pt x="2540" y="1273"/>
                      </a:ln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none" lIns="90000" tIns="45000" rIns="90000" bIns="45000" anchor="ctr" anchorCtr="1" compatLnSpc="0"/>
                <a:lstStyle/>
                <a:p>
                  <a:pPr marL="0" marR="0" lvl="0" indent="0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</a:pPr>
                  <a:endParaRPr lang="en-US" sz="1800" b="0" i="0" u="none" strike="noStrike" kern="1200">
                    <a:ln>
                      <a:noFill/>
                    </a:ln>
                    <a:latin typeface="Arial" pitchFamily="18"/>
                    <a:ea typeface="Arial" pitchFamily="2"/>
                    <a:cs typeface="Arial" pitchFamily="2"/>
                  </a:endParaRPr>
                </a:p>
              </p:txBody>
            </p:sp>
            <p:sp>
              <p:nvSpPr>
                <p:cNvPr id="27" name="Freeform: Shape 3">
                  <a:extLst>
                    <a:ext uri="{FF2B5EF4-FFF2-40B4-BE49-F238E27FC236}">
                      <a16:creationId xmlns:a16="http://schemas.microsoft.com/office/drawing/2014/main" id="{6348E7D6-0431-0249-A880-D474E204B587}"/>
                    </a:ext>
                  </a:extLst>
                </p:cNvPr>
                <p:cNvSpPr/>
                <p:nvPr/>
              </p:nvSpPr>
              <p:spPr>
                <a:xfrm>
                  <a:off x="9530500" y="9653112"/>
                  <a:ext cx="914039" cy="1338480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2540" h="3719">
                      <a:moveTo>
                        <a:pt x="1268" y="3719"/>
                      </a:moveTo>
                      <a:lnTo>
                        <a:pt x="2540" y="2446"/>
                      </a:lnTo>
                      <a:lnTo>
                        <a:pt x="1847" y="2446"/>
                      </a:lnTo>
                      <a:lnTo>
                        <a:pt x="1847" y="0"/>
                      </a:lnTo>
                      <a:lnTo>
                        <a:pt x="693" y="0"/>
                      </a:lnTo>
                      <a:lnTo>
                        <a:pt x="693" y="2446"/>
                      </a:lnTo>
                      <a:lnTo>
                        <a:pt x="0" y="2446"/>
                      </a:ln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none" lIns="90000" tIns="45000" rIns="90000" bIns="45000" anchor="ctr" anchorCtr="1" compatLnSpc="0"/>
                <a:lstStyle/>
                <a:p>
                  <a:pPr marL="0" marR="0" lvl="0" indent="0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</a:pPr>
                  <a:endParaRPr lang="en-US" sz="1800" b="0" i="0" u="none" strike="noStrike" kern="1200">
                    <a:ln>
                      <a:noFill/>
                    </a:ln>
                    <a:latin typeface="Arial" pitchFamily="18"/>
                    <a:ea typeface="Arial" pitchFamily="2"/>
                    <a:cs typeface="Arial" pitchFamily="2"/>
                  </a:endParaRPr>
                </a:p>
              </p:txBody>
            </p:sp>
            <p:sp>
              <p:nvSpPr>
                <p:cNvPr id="28" name="Freeform: Shape 4">
                  <a:extLst>
                    <a:ext uri="{FF2B5EF4-FFF2-40B4-BE49-F238E27FC236}">
                      <a16:creationId xmlns:a16="http://schemas.microsoft.com/office/drawing/2014/main" id="{56F11483-B50D-394B-BF90-21B33B78ED02}"/>
                    </a:ext>
                  </a:extLst>
                </p:cNvPr>
                <p:cNvSpPr/>
                <p:nvPr/>
              </p:nvSpPr>
              <p:spPr>
                <a:xfrm>
                  <a:off x="10380099" y="8805312"/>
                  <a:ext cx="1336680" cy="912599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3714" h="2536">
                      <a:moveTo>
                        <a:pt x="0" y="1268"/>
                      </a:moveTo>
                      <a:lnTo>
                        <a:pt x="1268" y="2536"/>
                      </a:lnTo>
                      <a:lnTo>
                        <a:pt x="1268" y="1847"/>
                      </a:lnTo>
                      <a:lnTo>
                        <a:pt x="3714" y="1847"/>
                      </a:lnTo>
                      <a:lnTo>
                        <a:pt x="3714" y="689"/>
                      </a:lnTo>
                      <a:lnTo>
                        <a:pt x="1268" y="689"/>
                      </a:lnTo>
                      <a:lnTo>
                        <a:pt x="1268" y="0"/>
                      </a:ln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none" lIns="90000" tIns="45000" rIns="90000" bIns="45000" anchor="ctr" anchorCtr="1" compatLnSpc="0"/>
                <a:lstStyle/>
                <a:p>
                  <a:pPr marL="0" marR="0" lvl="0" indent="0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</a:pPr>
                  <a:endParaRPr lang="en-US" sz="1800" b="0" i="0" u="none" strike="noStrike" kern="1200">
                    <a:ln>
                      <a:noFill/>
                    </a:ln>
                    <a:latin typeface="Arial" pitchFamily="18"/>
                    <a:ea typeface="Arial" pitchFamily="2"/>
                    <a:cs typeface="Arial" pitchFamily="2"/>
                  </a:endParaRPr>
                </a:p>
              </p:txBody>
            </p:sp>
            <p:sp>
              <p:nvSpPr>
                <p:cNvPr id="29" name="Freeform: Shape 5">
                  <a:extLst>
                    <a:ext uri="{FF2B5EF4-FFF2-40B4-BE49-F238E27FC236}">
                      <a16:creationId xmlns:a16="http://schemas.microsoft.com/office/drawing/2014/main" id="{A3A2F226-4162-7C4C-838E-125503563BBD}"/>
                    </a:ext>
                  </a:extLst>
                </p:cNvPr>
                <p:cNvSpPr/>
                <p:nvPr/>
              </p:nvSpPr>
              <p:spPr>
                <a:xfrm>
                  <a:off x="8256820" y="8805312"/>
                  <a:ext cx="1338120" cy="912599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3718" h="2536">
                      <a:moveTo>
                        <a:pt x="3718" y="1268"/>
                      </a:moveTo>
                      <a:lnTo>
                        <a:pt x="2450" y="0"/>
                      </a:lnTo>
                      <a:lnTo>
                        <a:pt x="2450" y="689"/>
                      </a:lnTo>
                      <a:lnTo>
                        <a:pt x="0" y="689"/>
                      </a:lnTo>
                      <a:lnTo>
                        <a:pt x="0" y="1847"/>
                      </a:lnTo>
                      <a:lnTo>
                        <a:pt x="2450" y="1847"/>
                      </a:lnTo>
                      <a:lnTo>
                        <a:pt x="2450" y="2536"/>
                      </a:ln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none" lIns="90000" tIns="45000" rIns="90000" bIns="45000" anchor="ctr" anchorCtr="1" compatLnSpc="0"/>
                <a:lstStyle/>
                <a:p>
                  <a:pPr marL="0" marR="0" lvl="0" indent="0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</a:pPr>
                  <a:endParaRPr lang="en-US" sz="1800" b="0" i="0" u="none" strike="noStrike" kern="1200">
                    <a:ln>
                      <a:noFill/>
                    </a:ln>
                    <a:latin typeface="Arial" pitchFamily="18"/>
                    <a:ea typeface="Arial" pitchFamily="2"/>
                    <a:cs typeface="Arial" pitchFamily="2"/>
                  </a:endParaRPr>
                </a:p>
              </p:txBody>
            </p:sp>
          </p:grpSp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187A0565-E747-CD4F-92B8-B1C7EBC95761}"/>
                  </a:ext>
                </a:extLst>
              </p:cNvPr>
              <p:cNvSpPr txBox="1"/>
              <p:nvPr/>
            </p:nvSpPr>
            <p:spPr>
              <a:xfrm>
                <a:off x="3198991" y="4083155"/>
                <a:ext cx="709425" cy="184666"/>
              </a:xfrm>
              <a:prstGeom prst="rect">
                <a:avLst/>
              </a:prstGeom>
            </p:spPr>
            <p:txBody>
              <a:bodyPr wrap="none" lIns="0" tIns="0" rIns="0" bIns="0" rtlCol="0">
                <a:spAutoFit/>
              </a:bodyPr>
              <a:lstStyle/>
              <a:p>
                <a:pPr algn="r">
                  <a:spcAft>
                    <a:spcPts val="600"/>
                  </a:spcAft>
                </a:pPr>
                <a:r>
                  <a:rPr lang="en-US" sz="1200" dirty="0">
                    <a:latin typeface="Calibri" panose="020F0502020204030204" pitchFamily="34" charset="0"/>
                  </a:rPr>
                  <a:t>Mgt Router</a:t>
                </a:r>
              </a:p>
            </p:txBody>
          </p:sp>
        </p:grp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C7D74DED-466C-CD46-943B-50CE6C9779A5}"/>
                </a:ext>
              </a:extLst>
            </p:cNvPr>
            <p:cNvSpPr txBox="1"/>
            <p:nvPr/>
          </p:nvSpPr>
          <p:spPr>
            <a:xfrm>
              <a:off x="2705325" y="3824807"/>
              <a:ext cx="981102" cy="430887"/>
            </a:xfrm>
            <a:prstGeom prst="rect">
              <a:avLst/>
            </a:prstGeom>
          </p:spPr>
          <p:txBody>
            <a:bodyPr wrap="none" lIns="0" tIns="0" rIns="0" bIns="0" rtlCol="0" anchor="b">
              <a:spAutoFit/>
            </a:bodyPr>
            <a:lstStyle/>
            <a:p>
              <a:r>
                <a:rPr lang="en-US" sz="1400" dirty="0">
                  <a:solidFill>
                    <a:schemeClr val="accent1"/>
                  </a:solidFill>
                  <a:latin typeface="Calibri" panose="020F0502020204030204" pitchFamily="34" charset="0"/>
                </a:rPr>
                <a:t>Management</a:t>
              </a:r>
            </a:p>
            <a:p>
              <a:r>
                <a:rPr lang="en-US" sz="1400" dirty="0">
                  <a:solidFill>
                    <a:schemeClr val="accent1"/>
                  </a:solidFill>
                  <a:latin typeface="Calibri" panose="020F0502020204030204" pitchFamily="34" charset="0"/>
                </a:rPr>
                <a:t>Traffic</a:t>
              </a:r>
              <a:endParaRPr lang="en-US" sz="1600" dirty="0">
                <a:solidFill>
                  <a:schemeClr val="accent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2" name="Left-Up Arrow 11">
              <a:extLst>
                <a:ext uri="{FF2B5EF4-FFF2-40B4-BE49-F238E27FC236}">
                  <a16:creationId xmlns:a16="http://schemas.microsoft.com/office/drawing/2014/main" id="{8AEE2EF9-238F-334A-92AC-8823E6F03B7F}"/>
                </a:ext>
              </a:extLst>
            </p:cNvPr>
            <p:cNvSpPr/>
            <p:nvPr/>
          </p:nvSpPr>
          <p:spPr>
            <a:xfrm rot="5400000">
              <a:off x="2643593" y="3393755"/>
              <a:ext cx="677775" cy="1312096"/>
            </a:xfrm>
            <a:prstGeom prst="leftUpArrow">
              <a:avLst>
                <a:gd name="adj1" fmla="val 8495"/>
                <a:gd name="adj2" fmla="val 10853"/>
                <a:gd name="adj3" fmla="val 19695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D246BBBE-61E6-1D42-9E20-9FE25DECF13D}"/>
              </a:ext>
            </a:extLst>
          </p:cNvPr>
          <p:cNvSpPr txBox="1"/>
          <p:nvPr/>
        </p:nvSpPr>
        <p:spPr>
          <a:xfrm>
            <a:off x="7950102" y="3464569"/>
            <a:ext cx="3557668" cy="646331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>
              <a:buNone/>
            </a:pPr>
            <a:r>
              <a:rPr lang="en-US" sz="1200" b="1" dirty="0">
                <a:latin typeface="Calibri" panose="020F0502020204030204" pitchFamily="34" charset="0"/>
                <a:cs typeface="Calibri" panose="020F0502020204030204" pitchFamily="34" charset="0"/>
              </a:rPr>
              <a:t>Physical Server routing table:</a:t>
            </a:r>
          </a:p>
          <a:p>
            <a:pPr marL="117475" lvl="1"/>
            <a:r>
              <a:rPr lang="en-US" sz="1200" dirty="0">
                <a:latin typeface="Courier" pitchFamily="2" charset="0"/>
              </a:rPr>
              <a:t>. default gateway = </a:t>
            </a:r>
          </a:p>
          <a:p>
            <a:pPr marL="117475" lvl="1"/>
            <a:r>
              <a:rPr lang="en-US" sz="1200" dirty="0">
                <a:latin typeface="Courier" pitchFamily="2" charset="0"/>
              </a:rPr>
              <a:t>	Mgt Router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762EB7C0-CA89-3D4E-97DE-7FEE0FA9A9E2}"/>
              </a:ext>
            </a:extLst>
          </p:cNvPr>
          <p:cNvGrpSpPr/>
          <p:nvPr/>
        </p:nvGrpSpPr>
        <p:grpSpPr>
          <a:xfrm>
            <a:off x="4127512" y="2184263"/>
            <a:ext cx="3621644" cy="2843473"/>
            <a:chOff x="5015080" y="1928212"/>
            <a:chExt cx="3621644" cy="2843473"/>
          </a:xfrm>
        </p:grpSpPr>
        <p:sp>
          <p:nvSpPr>
            <p:cNvPr id="37" name="Rounded Rectangle 36">
              <a:extLst>
                <a:ext uri="{FF2B5EF4-FFF2-40B4-BE49-F238E27FC236}">
                  <a16:creationId xmlns:a16="http://schemas.microsoft.com/office/drawing/2014/main" id="{34625AED-8F36-4C4E-8A44-1D98CCE5E2E8}"/>
                </a:ext>
              </a:extLst>
            </p:cNvPr>
            <p:cNvSpPr/>
            <p:nvPr/>
          </p:nvSpPr>
          <p:spPr>
            <a:xfrm>
              <a:off x="5015080" y="1928212"/>
              <a:ext cx="3621644" cy="2843473"/>
            </a:xfrm>
            <a:prstGeom prst="roundRect">
              <a:avLst>
                <a:gd name="adj" fmla="val 8469"/>
              </a:avLst>
            </a:prstGeom>
            <a:solidFill>
              <a:schemeClr val="bg1">
                <a:lumMod val="85000"/>
                <a:alpha val="20000"/>
              </a:schemeClr>
            </a:solidFill>
            <a:ln w="38100">
              <a:solidFill>
                <a:schemeClr val="tx2"/>
              </a:solidFill>
              <a:prstDash val="soli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Logical View</a:t>
              </a:r>
            </a:p>
          </p:txBody>
        </p: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BF0A0CCB-4A57-DA40-B4F9-F8562F7032DC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5220001" y="2939259"/>
              <a:ext cx="2027575" cy="0"/>
            </a:xfrm>
            <a:prstGeom prst="line">
              <a:avLst/>
            </a:prstGeom>
            <a:ln w="25400">
              <a:solidFill>
                <a:srgbClr val="F8981D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BB768C47-6D06-A64A-A5D7-6237466D2C05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6608734" y="2518824"/>
              <a:ext cx="0" cy="418354"/>
            </a:xfrm>
            <a:prstGeom prst="line">
              <a:avLst/>
            </a:prstGeom>
            <a:ln w="25400">
              <a:solidFill>
                <a:srgbClr val="F8981D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6DE5A0BB-1C91-A94F-8E60-B5616803E5CB}"/>
                </a:ext>
              </a:extLst>
            </p:cNvPr>
            <p:cNvSpPr txBox="1"/>
            <p:nvPr/>
          </p:nvSpPr>
          <p:spPr>
            <a:xfrm>
              <a:off x="5247937" y="2750275"/>
              <a:ext cx="1066702" cy="184666"/>
            </a:xfrm>
            <a:prstGeom prst="rect">
              <a:avLst/>
            </a:prstGeom>
          </p:spPr>
          <p:txBody>
            <a:bodyPr wrap="none" lIns="0" tIns="0" rIns="0" bIns="0" rtlCol="0" anchor="b">
              <a:spAutoFit/>
            </a:bodyPr>
            <a:lstStyle/>
            <a:p>
              <a:r>
                <a:rPr lang="en-US" sz="1200" dirty="0">
                  <a:solidFill>
                    <a:srgbClr val="F8981D"/>
                  </a:solidFill>
                  <a:latin typeface="Calibri" panose="020F0502020204030204" pitchFamily="34" charset="0"/>
                </a:rPr>
                <a:t>Segment-Overlay</a:t>
              </a:r>
              <a:endParaRPr lang="en-US" sz="1400" dirty="0">
                <a:latin typeface="Calibri" panose="020F0502020204030204" pitchFamily="34" charset="0"/>
              </a:endParaRPr>
            </a:p>
          </p:txBody>
        </p:sp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id="{09A4F1FC-F8B5-A245-85EB-C9D92FC6E1E2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122239" y="3475513"/>
              <a:ext cx="657699" cy="171937"/>
            </a:xfrm>
            <a:custGeom>
              <a:avLst/>
              <a:gdLst>
                <a:gd name="T0" fmla="*/ 304 w 384"/>
                <a:gd name="T1" fmla="*/ 78 h 100"/>
                <a:gd name="T2" fmla="*/ 288 w 384"/>
                <a:gd name="T3" fmla="*/ 78 h 100"/>
                <a:gd name="T4" fmla="*/ 288 w 384"/>
                <a:gd name="T5" fmla="*/ 22 h 100"/>
                <a:gd name="T6" fmla="*/ 304 w 384"/>
                <a:gd name="T7" fmla="*/ 22 h 100"/>
                <a:gd name="T8" fmla="*/ 304 w 384"/>
                <a:gd name="T9" fmla="*/ 78 h 100"/>
                <a:gd name="T10" fmla="*/ 331 w 384"/>
                <a:gd name="T11" fmla="*/ 22 h 100"/>
                <a:gd name="T12" fmla="*/ 315 w 384"/>
                <a:gd name="T13" fmla="*/ 22 h 100"/>
                <a:gd name="T14" fmla="*/ 315 w 384"/>
                <a:gd name="T15" fmla="*/ 78 h 100"/>
                <a:gd name="T16" fmla="*/ 331 w 384"/>
                <a:gd name="T17" fmla="*/ 78 h 100"/>
                <a:gd name="T18" fmla="*/ 331 w 384"/>
                <a:gd name="T19" fmla="*/ 22 h 100"/>
                <a:gd name="T20" fmla="*/ 358 w 384"/>
                <a:gd name="T21" fmla="*/ 22 h 100"/>
                <a:gd name="T22" fmla="*/ 342 w 384"/>
                <a:gd name="T23" fmla="*/ 22 h 100"/>
                <a:gd name="T24" fmla="*/ 342 w 384"/>
                <a:gd name="T25" fmla="*/ 78 h 100"/>
                <a:gd name="T26" fmla="*/ 358 w 384"/>
                <a:gd name="T27" fmla="*/ 78 h 100"/>
                <a:gd name="T28" fmla="*/ 358 w 384"/>
                <a:gd name="T29" fmla="*/ 22 h 100"/>
                <a:gd name="T30" fmla="*/ 42 w 384"/>
                <a:gd name="T31" fmla="*/ 22 h 100"/>
                <a:gd name="T32" fmla="*/ 26 w 384"/>
                <a:gd name="T33" fmla="*/ 22 h 100"/>
                <a:gd name="T34" fmla="*/ 26 w 384"/>
                <a:gd name="T35" fmla="*/ 78 h 100"/>
                <a:gd name="T36" fmla="*/ 42 w 384"/>
                <a:gd name="T37" fmla="*/ 78 h 100"/>
                <a:gd name="T38" fmla="*/ 42 w 384"/>
                <a:gd name="T39" fmla="*/ 22 h 100"/>
                <a:gd name="T40" fmla="*/ 69 w 384"/>
                <a:gd name="T41" fmla="*/ 22 h 100"/>
                <a:gd name="T42" fmla="*/ 53 w 384"/>
                <a:gd name="T43" fmla="*/ 22 h 100"/>
                <a:gd name="T44" fmla="*/ 53 w 384"/>
                <a:gd name="T45" fmla="*/ 78 h 100"/>
                <a:gd name="T46" fmla="*/ 69 w 384"/>
                <a:gd name="T47" fmla="*/ 78 h 100"/>
                <a:gd name="T48" fmla="*/ 69 w 384"/>
                <a:gd name="T49" fmla="*/ 22 h 100"/>
                <a:gd name="T50" fmla="*/ 97 w 384"/>
                <a:gd name="T51" fmla="*/ 22 h 100"/>
                <a:gd name="T52" fmla="*/ 81 w 384"/>
                <a:gd name="T53" fmla="*/ 22 h 100"/>
                <a:gd name="T54" fmla="*/ 81 w 384"/>
                <a:gd name="T55" fmla="*/ 78 h 100"/>
                <a:gd name="T56" fmla="*/ 97 w 384"/>
                <a:gd name="T57" fmla="*/ 78 h 100"/>
                <a:gd name="T58" fmla="*/ 97 w 384"/>
                <a:gd name="T59" fmla="*/ 22 h 100"/>
                <a:gd name="T60" fmla="*/ 163 w 384"/>
                <a:gd name="T61" fmla="*/ 50 h 100"/>
                <a:gd name="T62" fmla="*/ 192 w 384"/>
                <a:gd name="T63" fmla="*/ 21 h 100"/>
                <a:gd name="T64" fmla="*/ 221 w 384"/>
                <a:gd name="T65" fmla="*/ 50 h 100"/>
                <a:gd name="T66" fmla="*/ 192 w 384"/>
                <a:gd name="T67" fmla="*/ 79 h 100"/>
                <a:gd name="T68" fmla="*/ 163 w 384"/>
                <a:gd name="T69" fmla="*/ 50 h 100"/>
                <a:gd name="T70" fmla="*/ 179 w 384"/>
                <a:gd name="T71" fmla="*/ 50 h 100"/>
                <a:gd name="T72" fmla="*/ 192 w 384"/>
                <a:gd name="T73" fmla="*/ 63 h 100"/>
                <a:gd name="T74" fmla="*/ 205 w 384"/>
                <a:gd name="T75" fmla="*/ 50 h 100"/>
                <a:gd name="T76" fmla="*/ 192 w 384"/>
                <a:gd name="T77" fmla="*/ 37 h 100"/>
                <a:gd name="T78" fmla="*/ 179 w 384"/>
                <a:gd name="T79" fmla="*/ 50 h 100"/>
                <a:gd name="T80" fmla="*/ 384 w 384"/>
                <a:gd name="T81" fmla="*/ 0 h 100"/>
                <a:gd name="T82" fmla="*/ 384 w 384"/>
                <a:gd name="T83" fmla="*/ 100 h 100"/>
                <a:gd name="T84" fmla="*/ 0 w 384"/>
                <a:gd name="T85" fmla="*/ 100 h 100"/>
                <a:gd name="T86" fmla="*/ 0 w 384"/>
                <a:gd name="T87" fmla="*/ 0 h 100"/>
                <a:gd name="T88" fmla="*/ 384 w 384"/>
                <a:gd name="T89" fmla="*/ 0 h 100"/>
                <a:gd name="T90" fmla="*/ 368 w 384"/>
                <a:gd name="T91" fmla="*/ 16 h 100"/>
                <a:gd name="T92" fmla="*/ 16 w 384"/>
                <a:gd name="T93" fmla="*/ 16 h 100"/>
                <a:gd name="T94" fmla="*/ 16 w 384"/>
                <a:gd name="T95" fmla="*/ 84 h 100"/>
                <a:gd name="T96" fmla="*/ 368 w 384"/>
                <a:gd name="T97" fmla="*/ 84 h 100"/>
                <a:gd name="T98" fmla="*/ 368 w 384"/>
                <a:gd name="T99" fmla="*/ 1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4" h="100">
                  <a:moveTo>
                    <a:pt x="304" y="78"/>
                  </a:moveTo>
                  <a:cubicBezTo>
                    <a:pt x="288" y="78"/>
                    <a:pt x="288" y="78"/>
                    <a:pt x="288" y="78"/>
                  </a:cubicBezTo>
                  <a:cubicBezTo>
                    <a:pt x="288" y="22"/>
                    <a:pt x="288" y="22"/>
                    <a:pt x="288" y="22"/>
                  </a:cubicBezTo>
                  <a:cubicBezTo>
                    <a:pt x="304" y="22"/>
                    <a:pt x="304" y="22"/>
                    <a:pt x="304" y="22"/>
                  </a:cubicBezTo>
                  <a:lnTo>
                    <a:pt x="304" y="78"/>
                  </a:lnTo>
                  <a:close/>
                  <a:moveTo>
                    <a:pt x="331" y="22"/>
                  </a:moveTo>
                  <a:cubicBezTo>
                    <a:pt x="315" y="22"/>
                    <a:pt x="315" y="22"/>
                    <a:pt x="315" y="22"/>
                  </a:cubicBezTo>
                  <a:cubicBezTo>
                    <a:pt x="315" y="78"/>
                    <a:pt x="315" y="78"/>
                    <a:pt x="315" y="78"/>
                  </a:cubicBezTo>
                  <a:cubicBezTo>
                    <a:pt x="331" y="78"/>
                    <a:pt x="331" y="78"/>
                    <a:pt x="331" y="78"/>
                  </a:cubicBezTo>
                  <a:lnTo>
                    <a:pt x="331" y="22"/>
                  </a:lnTo>
                  <a:close/>
                  <a:moveTo>
                    <a:pt x="358" y="22"/>
                  </a:moveTo>
                  <a:cubicBezTo>
                    <a:pt x="342" y="22"/>
                    <a:pt x="342" y="22"/>
                    <a:pt x="342" y="22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58" y="78"/>
                    <a:pt x="358" y="78"/>
                    <a:pt x="358" y="78"/>
                  </a:cubicBezTo>
                  <a:lnTo>
                    <a:pt x="358" y="22"/>
                  </a:lnTo>
                  <a:close/>
                  <a:moveTo>
                    <a:pt x="42" y="22"/>
                  </a:moveTo>
                  <a:cubicBezTo>
                    <a:pt x="26" y="22"/>
                    <a:pt x="26" y="22"/>
                    <a:pt x="26" y="22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42" y="78"/>
                    <a:pt x="42" y="78"/>
                    <a:pt x="42" y="78"/>
                  </a:cubicBezTo>
                  <a:lnTo>
                    <a:pt x="42" y="22"/>
                  </a:lnTo>
                  <a:close/>
                  <a:moveTo>
                    <a:pt x="69" y="22"/>
                  </a:moveTo>
                  <a:cubicBezTo>
                    <a:pt x="53" y="22"/>
                    <a:pt x="53" y="22"/>
                    <a:pt x="53" y="22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69" y="78"/>
                    <a:pt x="69" y="78"/>
                    <a:pt x="69" y="78"/>
                  </a:cubicBezTo>
                  <a:lnTo>
                    <a:pt x="69" y="22"/>
                  </a:lnTo>
                  <a:close/>
                  <a:moveTo>
                    <a:pt x="97" y="22"/>
                  </a:moveTo>
                  <a:cubicBezTo>
                    <a:pt x="81" y="22"/>
                    <a:pt x="81" y="22"/>
                    <a:pt x="81" y="22"/>
                  </a:cubicBezTo>
                  <a:cubicBezTo>
                    <a:pt x="81" y="78"/>
                    <a:pt x="81" y="78"/>
                    <a:pt x="81" y="78"/>
                  </a:cubicBezTo>
                  <a:cubicBezTo>
                    <a:pt x="97" y="78"/>
                    <a:pt x="97" y="78"/>
                    <a:pt x="97" y="78"/>
                  </a:cubicBezTo>
                  <a:lnTo>
                    <a:pt x="97" y="22"/>
                  </a:lnTo>
                  <a:close/>
                  <a:moveTo>
                    <a:pt x="163" y="50"/>
                  </a:moveTo>
                  <a:cubicBezTo>
                    <a:pt x="163" y="34"/>
                    <a:pt x="176" y="21"/>
                    <a:pt x="192" y="21"/>
                  </a:cubicBezTo>
                  <a:cubicBezTo>
                    <a:pt x="208" y="21"/>
                    <a:pt x="221" y="34"/>
                    <a:pt x="221" y="50"/>
                  </a:cubicBezTo>
                  <a:cubicBezTo>
                    <a:pt x="221" y="66"/>
                    <a:pt x="208" y="79"/>
                    <a:pt x="192" y="79"/>
                  </a:cubicBezTo>
                  <a:cubicBezTo>
                    <a:pt x="176" y="79"/>
                    <a:pt x="163" y="66"/>
                    <a:pt x="163" y="50"/>
                  </a:cubicBezTo>
                  <a:close/>
                  <a:moveTo>
                    <a:pt x="179" y="50"/>
                  </a:moveTo>
                  <a:cubicBezTo>
                    <a:pt x="179" y="57"/>
                    <a:pt x="185" y="63"/>
                    <a:pt x="192" y="63"/>
                  </a:cubicBezTo>
                  <a:cubicBezTo>
                    <a:pt x="199" y="63"/>
                    <a:pt x="205" y="57"/>
                    <a:pt x="205" y="50"/>
                  </a:cubicBezTo>
                  <a:cubicBezTo>
                    <a:pt x="205" y="43"/>
                    <a:pt x="199" y="37"/>
                    <a:pt x="192" y="37"/>
                  </a:cubicBezTo>
                  <a:cubicBezTo>
                    <a:pt x="185" y="37"/>
                    <a:pt x="179" y="43"/>
                    <a:pt x="179" y="50"/>
                  </a:cubicBezTo>
                  <a:close/>
                  <a:moveTo>
                    <a:pt x="384" y="0"/>
                  </a:moveTo>
                  <a:cubicBezTo>
                    <a:pt x="384" y="100"/>
                    <a:pt x="384" y="100"/>
                    <a:pt x="384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84" y="0"/>
                  </a:lnTo>
                  <a:close/>
                  <a:moveTo>
                    <a:pt x="368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368" y="84"/>
                    <a:pt x="368" y="84"/>
                    <a:pt x="368" y="84"/>
                  </a:cubicBezTo>
                  <a:lnTo>
                    <a:pt x="368" y="1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" panose="020F0502020204030204" pitchFamily="34" charset="0"/>
              </a:endParaRPr>
            </a:p>
          </p:txBody>
        </p: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615B08EF-07A7-0947-A3FB-8BCF26622554}"/>
                </a:ext>
              </a:extLst>
            </p:cNvPr>
            <p:cNvCxnSpPr>
              <a:cxnSpLocks/>
              <a:endCxn id="58" idx="0"/>
            </p:cNvCxnSpPr>
            <p:nvPr/>
          </p:nvCxnSpPr>
          <p:spPr bwMode="gray">
            <a:xfrm>
              <a:off x="6448575" y="3631479"/>
              <a:ext cx="0" cy="364852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07E32D66-3D85-D84A-BFD7-10EEF18F362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10408" y="3643062"/>
              <a:ext cx="396240" cy="264160"/>
            </a:xfrm>
            <a:prstGeom prst="rect">
              <a:avLst/>
            </a:prstGeom>
          </p:spPr>
        </p:pic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268B45DC-A0DD-4B42-A0FB-79B07D3A2146}"/>
                </a:ext>
              </a:extLst>
            </p:cNvPr>
            <p:cNvSpPr txBox="1"/>
            <p:nvPr/>
          </p:nvSpPr>
          <p:spPr>
            <a:xfrm>
              <a:off x="5627885" y="3656175"/>
              <a:ext cx="252570" cy="184666"/>
            </a:xfrm>
            <a:prstGeom prst="rect">
              <a:avLst/>
            </a:prstGeom>
          </p:spPr>
          <p:txBody>
            <a:bodyPr wrap="none" lIns="0" tIns="0" rIns="0" bIns="0" rtlCol="0" anchor="b">
              <a:spAutoFit/>
            </a:bodyPr>
            <a:lstStyle/>
            <a:p>
              <a:r>
                <a:rPr lang="en-US" sz="1200" dirty="0">
                  <a:latin typeface="Calibri" panose="020F0502020204030204" pitchFamily="34" charset="0"/>
                </a:rPr>
                <a:t>Mgt</a:t>
              </a:r>
              <a:endParaRPr lang="en-US" sz="1400" dirty="0">
                <a:latin typeface="Calibri" panose="020F0502020204030204" pitchFamily="34" charset="0"/>
              </a:endParaRPr>
            </a:p>
          </p:txBody>
        </p: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D5840051-D406-A641-A175-256E5BB2FFD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282893" y="3996331"/>
              <a:ext cx="346840" cy="346840"/>
              <a:chOff x="7736620" y="7009631"/>
              <a:chExt cx="4501800" cy="4503600"/>
            </a:xfrm>
            <a:solidFill>
              <a:schemeClr val="tx1"/>
            </a:solidFill>
          </p:grpSpPr>
          <p:sp>
            <p:nvSpPr>
              <p:cNvPr id="58" name="Freeform: Shape 1">
                <a:extLst>
                  <a:ext uri="{FF2B5EF4-FFF2-40B4-BE49-F238E27FC236}">
                    <a16:creationId xmlns:a16="http://schemas.microsoft.com/office/drawing/2014/main" id="{21E89111-E54E-D049-B9C0-73D73024FE56}"/>
                  </a:ext>
                </a:extLst>
              </p:cNvPr>
              <p:cNvSpPr/>
              <p:nvPr/>
            </p:nvSpPr>
            <p:spPr>
              <a:xfrm>
                <a:off x="7736620" y="7009631"/>
                <a:ext cx="4501800" cy="4503600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12506" h="12511">
                    <a:moveTo>
                      <a:pt x="6251" y="521"/>
                    </a:moveTo>
                    <a:lnTo>
                      <a:pt x="6399" y="525"/>
                    </a:lnTo>
                    <a:lnTo>
                      <a:pt x="6546" y="530"/>
                    </a:lnTo>
                    <a:lnTo>
                      <a:pt x="6694" y="538"/>
                    </a:lnTo>
                    <a:lnTo>
                      <a:pt x="6838" y="550"/>
                    </a:lnTo>
                    <a:lnTo>
                      <a:pt x="6981" y="566"/>
                    </a:lnTo>
                    <a:lnTo>
                      <a:pt x="7125" y="587"/>
                    </a:lnTo>
                    <a:lnTo>
                      <a:pt x="7265" y="612"/>
                    </a:lnTo>
                    <a:lnTo>
                      <a:pt x="7409" y="640"/>
                    </a:lnTo>
                    <a:lnTo>
                      <a:pt x="7548" y="669"/>
                    </a:lnTo>
                    <a:lnTo>
                      <a:pt x="7684" y="702"/>
                    </a:lnTo>
                    <a:lnTo>
                      <a:pt x="7819" y="739"/>
                    </a:lnTo>
                    <a:lnTo>
                      <a:pt x="7954" y="780"/>
                    </a:lnTo>
                    <a:lnTo>
                      <a:pt x="8090" y="825"/>
                    </a:lnTo>
                    <a:lnTo>
                      <a:pt x="8221" y="870"/>
                    </a:lnTo>
                    <a:lnTo>
                      <a:pt x="8352" y="919"/>
                    </a:lnTo>
                    <a:lnTo>
                      <a:pt x="8484" y="973"/>
                    </a:lnTo>
                    <a:lnTo>
                      <a:pt x="8611" y="1030"/>
                    </a:lnTo>
                    <a:lnTo>
                      <a:pt x="8734" y="1088"/>
                    </a:lnTo>
                    <a:lnTo>
                      <a:pt x="8861" y="1149"/>
                    </a:lnTo>
                    <a:lnTo>
                      <a:pt x="8985" y="1215"/>
                    </a:lnTo>
                    <a:lnTo>
                      <a:pt x="9104" y="1285"/>
                    </a:lnTo>
                    <a:lnTo>
                      <a:pt x="9222" y="1354"/>
                    </a:lnTo>
                    <a:lnTo>
                      <a:pt x="9341" y="1428"/>
                    </a:lnTo>
                    <a:lnTo>
                      <a:pt x="9456" y="1502"/>
                    </a:lnTo>
                    <a:lnTo>
                      <a:pt x="9571" y="1581"/>
                    </a:lnTo>
                    <a:lnTo>
                      <a:pt x="9682" y="1663"/>
                    </a:lnTo>
                    <a:lnTo>
                      <a:pt x="9789" y="1749"/>
                    </a:lnTo>
                    <a:lnTo>
                      <a:pt x="9896" y="1835"/>
                    </a:lnTo>
                    <a:lnTo>
                      <a:pt x="10002" y="1921"/>
                    </a:lnTo>
                    <a:lnTo>
                      <a:pt x="10105" y="2016"/>
                    </a:lnTo>
                    <a:lnTo>
                      <a:pt x="10207" y="2106"/>
                    </a:lnTo>
                    <a:lnTo>
                      <a:pt x="10306" y="2205"/>
                    </a:lnTo>
                    <a:lnTo>
                      <a:pt x="10400" y="2303"/>
                    </a:lnTo>
                    <a:lnTo>
                      <a:pt x="10495" y="2401"/>
                    </a:lnTo>
                    <a:lnTo>
                      <a:pt x="10585" y="2504"/>
                    </a:lnTo>
                    <a:lnTo>
                      <a:pt x="10675" y="2611"/>
                    </a:lnTo>
                    <a:lnTo>
                      <a:pt x="10762" y="2717"/>
                    </a:lnTo>
                    <a:lnTo>
                      <a:pt x="10844" y="2828"/>
                    </a:lnTo>
                    <a:lnTo>
                      <a:pt x="10926" y="2939"/>
                    </a:lnTo>
                    <a:lnTo>
                      <a:pt x="11004" y="3054"/>
                    </a:lnTo>
                    <a:lnTo>
                      <a:pt x="11082" y="3169"/>
                    </a:lnTo>
                    <a:lnTo>
                      <a:pt x="11156" y="3284"/>
                    </a:lnTo>
                    <a:lnTo>
                      <a:pt x="11225" y="3403"/>
                    </a:lnTo>
                    <a:lnTo>
                      <a:pt x="11291" y="3526"/>
                    </a:lnTo>
                    <a:lnTo>
                      <a:pt x="11357" y="3649"/>
                    </a:lnTo>
                    <a:lnTo>
                      <a:pt x="11419" y="3773"/>
                    </a:lnTo>
                    <a:lnTo>
                      <a:pt x="11480" y="3900"/>
                    </a:lnTo>
                    <a:lnTo>
                      <a:pt x="11533" y="4027"/>
                    </a:lnTo>
                    <a:lnTo>
                      <a:pt x="11587" y="4154"/>
                    </a:lnTo>
                    <a:lnTo>
                      <a:pt x="11636" y="4285"/>
                    </a:lnTo>
                    <a:lnTo>
                      <a:pt x="11685" y="4417"/>
                    </a:lnTo>
                    <a:lnTo>
                      <a:pt x="11726" y="4553"/>
                    </a:lnTo>
                    <a:lnTo>
                      <a:pt x="11767" y="4688"/>
                    </a:lnTo>
                    <a:lnTo>
                      <a:pt x="11804" y="4823"/>
                    </a:lnTo>
                    <a:lnTo>
                      <a:pt x="11837" y="4963"/>
                    </a:lnTo>
                    <a:lnTo>
                      <a:pt x="11870" y="5103"/>
                    </a:lnTo>
                    <a:lnTo>
                      <a:pt x="11895" y="5242"/>
                    </a:lnTo>
                    <a:lnTo>
                      <a:pt x="11919" y="5386"/>
                    </a:lnTo>
                    <a:lnTo>
                      <a:pt x="11940" y="5525"/>
                    </a:lnTo>
                    <a:lnTo>
                      <a:pt x="11956" y="5669"/>
                    </a:lnTo>
                    <a:lnTo>
                      <a:pt x="11968" y="5817"/>
                    </a:lnTo>
                    <a:lnTo>
                      <a:pt x="11976" y="5961"/>
                    </a:lnTo>
                    <a:lnTo>
                      <a:pt x="11985" y="6108"/>
                    </a:lnTo>
                    <a:lnTo>
                      <a:pt x="11985" y="6256"/>
                    </a:lnTo>
                    <a:lnTo>
                      <a:pt x="11985" y="6403"/>
                    </a:lnTo>
                    <a:lnTo>
                      <a:pt x="11976" y="6550"/>
                    </a:lnTo>
                    <a:lnTo>
                      <a:pt x="11968" y="6694"/>
                    </a:lnTo>
                    <a:lnTo>
                      <a:pt x="11956" y="6842"/>
                    </a:lnTo>
                    <a:lnTo>
                      <a:pt x="11940" y="6986"/>
                    </a:lnTo>
                    <a:lnTo>
                      <a:pt x="11919" y="7125"/>
                    </a:lnTo>
                    <a:lnTo>
                      <a:pt x="11895" y="7269"/>
                    </a:lnTo>
                    <a:lnTo>
                      <a:pt x="11870" y="7408"/>
                    </a:lnTo>
                    <a:lnTo>
                      <a:pt x="11837" y="7548"/>
                    </a:lnTo>
                    <a:lnTo>
                      <a:pt x="11804" y="7688"/>
                    </a:lnTo>
                    <a:lnTo>
                      <a:pt x="11767" y="7823"/>
                    </a:lnTo>
                    <a:lnTo>
                      <a:pt x="11726" y="7958"/>
                    </a:lnTo>
                    <a:lnTo>
                      <a:pt x="11685" y="8094"/>
                    </a:lnTo>
                    <a:lnTo>
                      <a:pt x="11636" y="8226"/>
                    </a:lnTo>
                    <a:lnTo>
                      <a:pt x="11587" y="8357"/>
                    </a:lnTo>
                    <a:lnTo>
                      <a:pt x="11533" y="8484"/>
                    </a:lnTo>
                    <a:lnTo>
                      <a:pt x="11480" y="8611"/>
                    </a:lnTo>
                    <a:lnTo>
                      <a:pt x="11419" y="8738"/>
                    </a:lnTo>
                    <a:lnTo>
                      <a:pt x="11357" y="8862"/>
                    </a:lnTo>
                    <a:lnTo>
                      <a:pt x="11291" y="8985"/>
                    </a:lnTo>
                    <a:lnTo>
                      <a:pt x="11225" y="9108"/>
                    </a:lnTo>
                    <a:lnTo>
                      <a:pt x="11156" y="9227"/>
                    </a:lnTo>
                    <a:lnTo>
                      <a:pt x="11082" y="9342"/>
                    </a:lnTo>
                    <a:lnTo>
                      <a:pt x="11004" y="9457"/>
                    </a:lnTo>
                    <a:lnTo>
                      <a:pt x="10926" y="9572"/>
                    </a:lnTo>
                    <a:lnTo>
                      <a:pt x="10844" y="9683"/>
                    </a:lnTo>
                    <a:lnTo>
                      <a:pt x="10762" y="9794"/>
                    </a:lnTo>
                    <a:lnTo>
                      <a:pt x="10675" y="9900"/>
                    </a:lnTo>
                    <a:lnTo>
                      <a:pt x="10585" y="10007"/>
                    </a:lnTo>
                    <a:lnTo>
                      <a:pt x="10495" y="10110"/>
                    </a:lnTo>
                    <a:lnTo>
                      <a:pt x="10400" y="10208"/>
                    </a:lnTo>
                    <a:lnTo>
                      <a:pt x="10306" y="10306"/>
                    </a:lnTo>
                    <a:lnTo>
                      <a:pt x="10207" y="10405"/>
                    </a:lnTo>
                    <a:lnTo>
                      <a:pt x="10105" y="10495"/>
                    </a:lnTo>
                    <a:lnTo>
                      <a:pt x="10002" y="10590"/>
                    </a:lnTo>
                    <a:lnTo>
                      <a:pt x="9896" y="10676"/>
                    </a:lnTo>
                    <a:lnTo>
                      <a:pt x="9789" y="10762"/>
                    </a:lnTo>
                    <a:lnTo>
                      <a:pt x="9682" y="10848"/>
                    </a:lnTo>
                    <a:lnTo>
                      <a:pt x="9571" y="10930"/>
                    </a:lnTo>
                    <a:lnTo>
                      <a:pt x="9456" y="11009"/>
                    </a:lnTo>
                    <a:lnTo>
                      <a:pt x="9341" y="11083"/>
                    </a:lnTo>
                    <a:lnTo>
                      <a:pt x="9222" y="11157"/>
                    </a:lnTo>
                    <a:lnTo>
                      <a:pt x="9104" y="11226"/>
                    </a:lnTo>
                    <a:lnTo>
                      <a:pt x="8985" y="11296"/>
                    </a:lnTo>
                    <a:lnTo>
                      <a:pt x="8861" y="11362"/>
                    </a:lnTo>
                    <a:lnTo>
                      <a:pt x="8734" y="11423"/>
                    </a:lnTo>
                    <a:lnTo>
                      <a:pt x="8611" y="11481"/>
                    </a:lnTo>
                    <a:lnTo>
                      <a:pt x="8484" y="11538"/>
                    </a:lnTo>
                    <a:lnTo>
                      <a:pt x="8352" y="11592"/>
                    </a:lnTo>
                    <a:lnTo>
                      <a:pt x="8221" y="11641"/>
                    </a:lnTo>
                    <a:lnTo>
                      <a:pt x="8090" y="11686"/>
                    </a:lnTo>
                    <a:lnTo>
                      <a:pt x="7954" y="11731"/>
                    </a:lnTo>
                    <a:lnTo>
                      <a:pt x="7819" y="11772"/>
                    </a:lnTo>
                    <a:lnTo>
                      <a:pt x="7684" y="11809"/>
                    </a:lnTo>
                    <a:lnTo>
                      <a:pt x="7548" y="11842"/>
                    </a:lnTo>
                    <a:lnTo>
                      <a:pt x="7409" y="11871"/>
                    </a:lnTo>
                    <a:lnTo>
                      <a:pt x="7265" y="11899"/>
                    </a:lnTo>
                    <a:lnTo>
                      <a:pt x="7125" y="11924"/>
                    </a:lnTo>
                    <a:lnTo>
                      <a:pt x="6981" y="11945"/>
                    </a:lnTo>
                    <a:lnTo>
                      <a:pt x="6838" y="11961"/>
                    </a:lnTo>
                    <a:lnTo>
                      <a:pt x="6694" y="11973"/>
                    </a:lnTo>
                    <a:lnTo>
                      <a:pt x="6546" y="11981"/>
                    </a:lnTo>
                    <a:lnTo>
                      <a:pt x="6399" y="11986"/>
                    </a:lnTo>
                    <a:lnTo>
                      <a:pt x="6251" y="11990"/>
                    </a:lnTo>
                    <a:lnTo>
                      <a:pt x="6103" y="11986"/>
                    </a:lnTo>
                    <a:lnTo>
                      <a:pt x="5960" y="11981"/>
                    </a:lnTo>
                    <a:lnTo>
                      <a:pt x="5812" y="11973"/>
                    </a:lnTo>
                    <a:lnTo>
                      <a:pt x="5668" y="11961"/>
                    </a:lnTo>
                    <a:lnTo>
                      <a:pt x="5524" y="11945"/>
                    </a:lnTo>
                    <a:lnTo>
                      <a:pt x="5381" y="11924"/>
                    </a:lnTo>
                    <a:lnTo>
                      <a:pt x="5241" y="11899"/>
                    </a:lnTo>
                    <a:lnTo>
                      <a:pt x="5098" y="11871"/>
                    </a:lnTo>
                    <a:lnTo>
                      <a:pt x="4958" y="11842"/>
                    </a:lnTo>
                    <a:lnTo>
                      <a:pt x="4823" y="11809"/>
                    </a:lnTo>
                    <a:lnTo>
                      <a:pt x="4687" y="11772"/>
                    </a:lnTo>
                    <a:lnTo>
                      <a:pt x="4552" y="11731"/>
                    </a:lnTo>
                    <a:lnTo>
                      <a:pt x="4416" y="11686"/>
                    </a:lnTo>
                    <a:lnTo>
                      <a:pt x="4285" y="11641"/>
                    </a:lnTo>
                    <a:lnTo>
                      <a:pt x="4154" y="11592"/>
                    </a:lnTo>
                    <a:lnTo>
                      <a:pt x="4022" y="11538"/>
                    </a:lnTo>
                    <a:lnTo>
                      <a:pt x="3895" y="11481"/>
                    </a:lnTo>
                    <a:lnTo>
                      <a:pt x="3768" y="11423"/>
                    </a:lnTo>
                    <a:lnTo>
                      <a:pt x="3645" y="11362"/>
                    </a:lnTo>
                    <a:lnTo>
                      <a:pt x="3521" y="11296"/>
                    </a:lnTo>
                    <a:lnTo>
                      <a:pt x="3403" y="11226"/>
                    </a:lnTo>
                    <a:lnTo>
                      <a:pt x="3284" y="11157"/>
                    </a:lnTo>
                    <a:lnTo>
                      <a:pt x="3164" y="11083"/>
                    </a:lnTo>
                    <a:lnTo>
                      <a:pt x="3050" y="11009"/>
                    </a:lnTo>
                    <a:lnTo>
                      <a:pt x="2935" y="10930"/>
                    </a:lnTo>
                    <a:lnTo>
                      <a:pt x="2824" y="10848"/>
                    </a:lnTo>
                    <a:lnTo>
                      <a:pt x="2717" y="10762"/>
                    </a:lnTo>
                    <a:lnTo>
                      <a:pt x="2610" y="10676"/>
                    </a:lnTo>
                    <a:lnTo>
                      <a:pt x="2504" y="10590"/>
                    </a:lnTo>
                    <a:lnTo>
                      <a:pt x="2401" y="10495"/>
                    </a:lnTo>
                    <a:lnTo>
                      <a:pt x="2299" y="10405"/>
                    </a:lnTo>
                    <a:lnTo>
                      <a:pt x="2200" y="10306"/>
                    </a:lnTo>
                    <a:lnTo>
                      <a:pt x="2105" y="10208"/>
                    </a:lnTo>
                    <a:lnTo>
                      <a:pt x="2011" y="10110"/>
                    </a:lnTo>
                    <a:lnTo>
                      <a:pt x="1921" y="10007"/>
                    </a:lnTo>
                    <a:lnTo>
                      <a:pt x="1830" y="9900"/>
                    </a:lnTo>
                    <a:lnTo>
                      <a:pt x="1744" y="9794"/>
                    </a:lnTo>
                    <a:lnTo>
                      <a:pt x="1662" y="9683"/>
                    </a:lnTo>
                    <a:lnTo>
                      <a:pt x="1580" y="9572"/>
                    </a:lnTo>
                    <a:lnTo>
                      <a:pt x="1502" y="9457"/>
                    </a:lnTo>
                    <a:lnTo>
                      <a:pt x="1424" y="9342"/>
                    </a:lnTo>
                    <a:lnTo>
                      <a:pt x="1350" y="9227"/>
                    </a:lnTo>
                    <a:lnTo>
                      <a:pt x="1280" y="9108"/>
                    </a:lnTo>
                    <a:lnTo>
                      <a:pt x="1215" y="8985"/>
                    </a:lnTo>
                    <a:lnTo>
                      <a:pt x="1149" y="8862"/>
                    </a:lnTo>
                    <a:lnTo>
                      <a:pt x="1088" y="8738"/>
                    </a:lnTo>
                    <a:lnTo>
                      <a:pt x="1026" y="8611"/>
                    </a:lnTo>
                    <a:lnTo>
                      <a:pt x="973" y="8484"/>
                    </a:lnTo>
                    <a:lnTo>
                      <a:pt x="919" y="8357"/>
                    </a:lnTo>
                    <a:lnTo>
                      <a:pt x="870" y="8226"/>
                    </a:lnTo>
                    <a:lnTo>
                      <a:pt x="821" y="8094"/>
                    </a:lnTo>
                    <a:lnTo>
                      <a:pt x="780" y="7958"/>
                    </a:lnTo>
                    <a:lnTo>
                      <a:pt x="739" y="7823"/>
                    </a:lnTo>
                    <a:lnTo>
                      <a:pt x="702" y="7688"/>
                    </a:lnTo>
                    <a:lnTo>
                      <a:pt x="669" y="7548"/>
                    </a:lnTo>
                    <a:lnTo>
                      <a:pt x="636" y="7408"/>
                    </a:lnTo>
                    <a:lnTo>
                      <a:pt x="612" y="7269"/>
                    </a:lnTo>
                    <a:lnTo>
                      <a:pt x="587" y="7125"/>
                    </a:lnTo>
                    <a:lnTo>
                      <a:pt x="567" y="6986"/>
                    </a:lnTo>
                    <a:lnTo>
                      <a:pt x="550" y="6842"/>
                    </a:lnTo>
                    <a:lnTo>
                      <a:pt x="538" y="6694"/>
                    </a:lnTo>
                    <a:lnTo>
                      <a:pt x="529" y="6550"/>
                    </a:lnTo>
                    <a:lnTo>
                      <a:pt x="521" y="6403"/>
                    </a:lnTo>
                    <a:lnTo>
                      <a:pt x="521" y="6256"/>
                    </a:lnTo>
                    <a:lnTo>
                      <a:pt x="521" y="6108"/>
                    </a:lnTo>
                    <a:lnTo>
                      <a:pt x="529" y="5961"/>
                    </a:lnTo>
                    <a:lnTo>
                      <a:pt x="538" y="5817"/>
                    </a:lnTo>
                    <a:lnTo>
                      <a:pt x="550" y="5669"/>
                    </a:lnTo>
                    <a:lnTo>
                      <a:pt x="567" y="5525"/>
                    </a:lnTo>
                    <a:lnTo>
                      <a:pt x="587" y="5386"/>
                    </a:lnTo>
                    <a:lnTo>
                      <a:pt x="612" y="5242"/>
                    </a:lnTo>
                    <a:lnTo>
                      <a:pt x="636" y="5103"/>
                    </a:lnTo>
                    <a:lnTo>
                      <a:pt x="669" y="4963"/>
                    </a:lnTo>
                    <a:lnTo>
                      <a:pt x="702" y="4823"/>
                    </a:lnTo>
                    <a:lnTo>
                      <a:pt x="739" y="4688"/>
                    </a:lnTo>
                    <a:lnTo>
                      <a:pt x="780" y="4553"/>
                    </a:lnTo>
                    <a:lnTo>
                      <a:pt x="821" y="4417"/>
                    </a:lnTo>
                    <a:lnTo>
                      <a:pt x="870" y="4285"/>
                    </a:lnTo>
                    <a:lnTo>
                      <a:pt x="919" y="4154"/>
                    </a:lnTo>
                    <a:lnTo>
                      <a:pt x="973" y="4027"/>
                    </a:lnTo>
                    <a:lnTo>
                      <a:pt x="1026" y="3900"/>
                    </a:lnTo>
                    <a:lnTo>
                      <a:pt x="1088" y="3773"/>
                    </a:lnTo>
                    <a:lnTo>
                      <a:pt x="1149" y="3649"/>
                    </a:lnTo>
                    <a:lnTo>
                      <a:pt x="1215" y="3526"/>
                    </a:lnTo>
                    <a:lnTo>
                      <a:pt x="1280" y="3403"/>
                    </a:lnTo>
                    <a:lnTo>
                      <a:pt x="1350" y="3284"/>
                    </a:lnTo>
                    <a:lnTo>
                      <a:pt x="1424" y="3169"/>
                    </a:lnTo>
                    <a:lnTo>
                      <a:pt x="1502" y="3054"/>
                    </a:lnTo>
                    <a:lnTo>
                      <a:pt x="1580" y="2939"/>
                    </a:lnTo>
                    <a:lnTo>
                      <a:pt x="1662" y="2828"/>
                    </a:lnTo>
                    <a:lnTo>
                      <a:pt x="1744" y="2717"/>
                    </a:lnTo>
                    <a:lnTo>
                      <a:pt x="1830" y="2611"/>
                    </a:lnTo>
                    <a:lnTo>
                      <a:pt x="1921" y="2504"/>
                    </a:lnTo>
                    <a:lnTo>
                      <a:pt x="2011" y="2401"/>
                    </a:lnTo>
                    <a:lnTo>
                      <a:pt x="2105" y="2303"/>
                    </a:lnTo>
                    <a:lnTo>
                      <a:pt x="2200" y="2205"/>
                    </a:lnTo>
                    <a:lnTo>
                      <a:pt x="2299" y="2106"/>
                    </a:lnTo>
                    <a:lnTo>
                      <a:pt x="2401" y="2016"/>
                    </a:lnTo>
                    <a:lnTo>
                      <a:pt x="2504" y="1921"/>
                    </a:lnTo>
                    <a:lnTo>
                      <a:pt x="2610" y="1835"/>
                    </a:lnTo>
                    <a:lnTo>
                      <a:pt x="2717" y="1749"/>
                    </a:lnTo>
                    <a:lnTo>
                      <a:pt x="2824" y="1663"/>
                    </a:lnTo>
                    <a:lnTo>
                      <a:pt x="2935" y="1581"/>
                    </a:lnTo>
                    <a:lnTo>
                      <a:pt x="3050" y="1502"/>
                    </a:lnTo>
                    <a:lnTo>
                      <a:pt x="3164" y="1428"/>
                    </a:lnTo>
                    <a:lnTo>
                      <a:pt x="3284" y="1354"/>
                    </a:lnTo>
                    <a:lnTo>
                      <a:pt x="3403" y="1285"/>
                    </a:lnTo>
                    <a:lnTo>
                      <a:pt x="3521" y="1215"/>
                    </a:lnTo>
                    <a:lnTo>
                      <a:pt x="3645" y="1149"/>
                    </a:lnTo>
                    <a:lnTo>
                      <a:pt x="3768" y="1088"/>
                    </a:lnTo>
                    <a:lnTo>
                      <a:pt x="3895" y="1030"/>
                    </a:lnTo>
                    <a:lnTo>
                      <a:pt x="4022" y="973"/>
                    </a:lnTo>
                    <a:lnTo>
                      <a:pt x="4154" y="919"/>
                    </a:lnTo>
                    <a:lnTo>
                      <a:pt x="4285" y="870"/>
                    </a:lnTo>
                    <a:lnTo>
                      <a:pt x="4416" y="825"/>
                    </a:lnTo>
                    <a:lnTo>
                      <a:pt x="4552" y="780"/>
                    </a:lnTo>
                    <a:lnTo>
                      <a:pt x="4687" y="739"/>
                    </a:lnTo>
                    <a:lnTo>
                      <a:pt x="4823" y="702"/>
                    </a:lnTo>
                    <a:lnTo>
                      <a:pt x="4958" y="669"/>
                    </a:lnTo>
                    <a:lnTo>
                      <a:pt x="5098" y="640"/>
                    </a:lnTo>
                    <a:lnTo>
                      <a:pt x="5241" y="612"/>
                    </a:lnTo>
                    <a:lnTo>
                      <a:pt x="5381" y="587"/>
                    </a:lnTo>
                    <a:lnTo>
                      <a:pt x="5524" y="566"/>
                    </a:lnTo>
                    <a:lnTo>
                      <a:pt x="5668" y="550"/>
                    </a:lnTo>
                    <a:lnTo>
                      <a:pt x="5812" y="538"/>
                    </a:lnTo>
                    <a:lnTo>
                      <a:pt x="5960" y="530"/>
                    </a:lnTo>
                    <a:lnTo>
                      <a:pt x="6103" y="525"/>
                    </a:lnTo>
                    <a:close/>
                    <a:moveTo>
                      <a:pt x="6251" y="0"/>
                    </a:moveTo>
                    <a:lnTo>
                      <a:pt x="6091" y="4"/>
                    </a:lnTo>
                    <a:lnTo>
                      <a:pt x="5931" y="8"/>
                    </a:lnTo>
                    <a:lnTo>
                      <a:pt x="5771" y="20"/>
                    </a:lnTo>
                    <a:lnTo>
                      <a:pt x="5615" y="33"/>
                    </a:lnTo>
                    <a:lnTo>
                      <a:pt x="5455" y="54"/>
                    </a:lnTo>
                    <a:lnTo>
                      <a:pt x="5299" y="74"/>
                    </a:lnTo>
                    <a:lnTo>
                      <a:pt x="5147" y="99"/>
                    </a:lnTo>
                    <a:lnTo>
                      <a:pt x="4991" y="127"/>
                    </a:lnTo>
                    <a:lnTo>
                      <a:pt x="4839" y="160"/>
                    </a:lnTo>
                    <a:lnTo>
                      <a:pt x="4691" y="197"/>
                    </a:lnTo>
                    <a:lnTo>
                      <a:pt x="4539" y="238"/>
                    </a:lnTo>
                    <a:lnTo>
                      <a:pt x="4391" y="283"/>
                    </a:lnTo>
                    <a:lnTo>
                      <a:pt x="4248" y="329"/>
                    </a:lnTo>
                    <a:lnTo>
                      <a:pt x="4104" y="382"/>
                    </a:lnTo>
                    <a:lnTo>
                      <a:pt x="3961" y="435"/>
                    </a:lnTo>
                    <a:lnTo>
                      <a:pt x="3817" y="493"/>
                    </a:lnTo>
                    <a:lnTo>
                      <a:pt x="3678" y="554"/>
                    </a:lnTo>
                    <a:lnTo>
                      <a:pt x="3542" y="620"/>
                    </a:lnTo>
                    <a:lnTo>
                      <a:pt x="3406" y="685"/>
                    </a:lnTo>
                    <a:lnTo>
                      <a:pt x="3271" y="755"/>
                    </a:lnTo>
                    <a:lnTo>
                      <a:pt x="3140" y="829"/>
                    </a:lnTo>
                    <a:lnTo>
                      <a:pt x="3009" y="907"/>
                    </a:lnTo>
                    <a:lnTo>
                      <a:pt x="2881" y="985"/>
                    </a:lnTo>
                    <a:lnTo>
                      <a:pt x="2758" y="1067"/>
                    </a:lnTo>
                    <a:lnTo>
                      <a:pt x="2631" y="1153"/>
                    </a:lnTo>
                    <a:lnTo>
                      <a:pt x="2512" y="1244"/>
                    </a:lnTo>
                    <a:lnTo>
                      <a:pt x="2393" y="1334"/>
                    </a:lnTo>
                    <a:lnTo>
                      <a:pt x="2274" y="1428"/>
                    </a:lnTo>
                    <a:lnTo>
                      <a:pt x="2159" y="1527"/>
                    </a:lnTo>
                    <a:lnTo>
                      <a:pt x="2048" y="1626"/>
                    </a:lnTo>
                    <a:lnTo>
                      <a:pt x="1937" y="1728"/>
                    </a:lnTo>
                    <a:lnTo>
                      <a:pt x="1830" y="1835"/>
                    </a:lnTo>
                    <a:lnTo>
                      <a:pt x="1724" y="1942"/>
                    </a:lnTo>
                    <a:lnTo>
                      <a:pt x="1625" y="2048"/>
                    </a:lnTo>
                    <a:lnTo>
                      <a:pt x="1523" y="2163"/>
                    </a:lnTo>
                    <a:lnTo>
                      <a:pt x="1428" y="2278"/>
                    </a:lnTo>
                    <a:lnTo>
                      <a:pt x="1334" y="2393"/>
                    </a:lnTo>
                    <a:lnTo>
                      <a:pt x="1239" y="2512"/>
                    </a:lnTo>
                    <a:lnTo>
                      <a:pt x="1153" y="2635"/>
                    </a:lnTo>
                    <a:lnTo>
                      <a:pt x="1067" y="2759"/>
                    </a:lnTo>
                    <a:lnTo>
                      <a:pt x="985" y="2886"/>
                    </a:lnTo>
                    <a:lnTo>
                      <a:pt x="903" y="3013"/>
                    </a:lnTo>
                    <a:lnTo>
                      <a:pt x="829" y="3145"/>
                    </a:lnTo>
                    <a:lnTo>
                      <a:pt x="755" y="3276"/>
                    </a:lnTo>
                    <a:lnTo>
                      <a:pt x="681" y="3407"/>
                    </a:lnTo>
                    <a:lnTo>
                      <a:pt x="615" y="3543"/>
                    </a:lnTo>
                    <a:lnTo>
                      <a:pt x="550" y="3682"/>
                    </a:lnTo>
                    <a:lnTo>
                      <a:pt x="488" y="3822"/>
                    </a:lnTo>
                    <a:lnTo>
                      <a:pt x="431" y="3961"/>
                    </a:lnTo>
                    <a:lnTo>
                      <a:pt x="378" y="4105"/>
                    </a:lnTo>
                    <a:lnTo>
                      <a:pt x="328" y="4249"/>
                    </a:lnTo>
                    <a:lnTo>
                      <a:pt x="279" y="4397"/>
                    </a:lnTo>
                    <a:lnTo>
                      <a:pt x="238" y="4544"/>
                    </a:lnTo>
                    <a:lnTo>
                      <a:pt x="197" y="4692"/>
                    </a:lnTo>
                    <a:lnTo>
                      <a:pt x="160" y="4844"/>
                    </a:lnTo>
                    <a:lnTo>
                      <a:pt x="127" y="4996"/>
                    </a:lnTo>
                    <a:lnTo>
                      <a:pt x="99" y="5148"/>
                    </a:lnTo>
                    <a:lnTo>
                      <a:pt x="70" y="5304"/>
                    </a:lnTo>
                    <a:lnTo>
                      <a:pt x="49" y="5459"/>
                    </a:lnTo>
                    <a:lnTo>
                      <a:pt x="33" y="5616"/>
                    </a:lnTo>
                    <a:lnTo>
                      <a:pt x="17" y="5776"/>
                    </a:lnTo>
                    <a:lnTo>
                      <a:pt x="8" y="5936"/>
                    </a:lnTo>
                    <a:lnTo>
                      <a:pt x="0" y="6096"/>
                    </a:lnTo>
                    <a:lnTo>
                      <a:pt x="0" y="6256"/>
                    </a:lnTo>
                    <a:lnTo>
                      <a:pt x="0" y="6415"/>
                    </a:lnTo>
                    <a:lnTo>
                      <a:pt x="8" y="6575"/>
                    </a:lnTo>
                    <a:lnTo>
                      <a:pt x="17" y="6735"/>
                    </a:lnTo>
                    <a:lnTo>
                      <a:pt x="33" y="6895"/>
                    </a:lnTo>
                    <a:lnTo>
                      <a:pt x="49" y="7052"/>
                    </a:lnTo>
                    <a:lnTo>
                      <a:pt x="70" y="7207"/>
                    </a:lnTo>
                    <a:lnTo>
                      <a:pt x="99" y="7363"/>
                    </a:lnTo>
                    <a:lnTo>
                      <a:pt x="127" y="7515"/>
                    </a:lnTo>
                    <a:lnTo>
                      <a:pt x="160" y="7667"/>
                    </a:lnTo>
                    <a:lnTo>
                      <a:pt x="197" y="7819"/>
                    </a:lnTo>
                    <a:lnTo>
                      <a:pt x="238" y="7967"/>
                    </a:lnTo>
                    <a:lnTo>
                      <a:pt x="279" y="8114"/>
                    </a:lnTo>
                    <a:lnTo>
                      <a:pt x="328" y="8262"/>
                    </a:lnTo>
                    <a:lnTo>
                      <a:pt x="378" y="8406"/>
                    </a:lnTo>
                    <a:lnTo>
                      <a:pt x="431" y="8550"/>
                    </a:lnTo>
                    <a:lnTo>
                      <a:pt x="488" y="8689"/>
                    </a:lnTo>
                    <a:lnTo>
                      <a:pt x="550" y="8829"/>
                    </a:lnTo>
                    <a:lnTo>
                      <a:pt x="615" y="8968"/>
                    </a:lnTo>
                    <a:lnTo>
                      <a:pt x="681" y="9104"/>
                    </a:lnTo>
                    <a:lnTo>
                      <a:pt x="755" y="9235"/>
                    </a:lnTo>
                    <a:lnTo>
                      <a:pt x="829" y="9366"/>
                    </a:lnTo>
                    <a:lnTo>
                      <a:pt x="903" y="9498"/>
                    </a:lnTo>
                    <a:lnTo>
                      <a:pt x="985" y="9625"/>
                    </a:lnTo>
                    <a:lnTo>
                      <a:pt x="1067" y="9752"/>
                    </a:lnTo>
                    <a:lnTo>
                      <a:pt x="1153" y="9876"/>
                    </a:lnTo>
                    <a:lnTo>
                      <a:pt x="1239" y="9999"/>
                    </a:lnTo>
                    <a:lnTo>
                      <a:pt x="1334" y="10118"/>
                    </a:lnTo>
                    <a:lnTo>
                      <a:pt x="1428" y="10233"/>
                    </a:lnTo>
                    <a:lnTo>
                      <a:pt x="1523" y="10348"/>
                    </a:lnTo>
                    <a:lnTo>
                      <a:pt x="1625" y="10463"/>
                    </a:lnTo>
                    <a:lnTo>
                      <a:pt x="1724" y="10569"/>
                    </a:lnTo>
                    <a:lnTo>
                      <a:pt x="1830" y="10676"/>
                    </a:lnTo>
                    <a:lnTo>
                      <a:pt x="1937" y="10783"/>
                    </a:lnTo>
                    <a:lnTo>
                      <a:pt x="2048" y="10885"/>
                    </a:lnTo>
                    <a:lnTo>
                      <a:pt x="2159" y="10984"/>
                    </a:lnTo>
                    <a:lnTo>
                      <a:pt x="2274" y="11083"/>
                    </a:lnTo>
                    <a:lnTo>
                      <a:pt x="2393" y="11177"/>
                    </a:lnTo>
                    <a:lnTo>
                      <a:pt x="2512" y="11267"/>
                    </a:lnTo>
                    <a:lnTo>
                      <a:pt x="2631" y="11358"/>
                    </a:lnTo>
                    <a:lnTo>
                      <a:pt x="2758" y="11444"/>
                    </a:lnTo>
                    <a:lnTo>
                      <a:pt x="2881" y="11526"/>
                    </a:lnTo>
                    <a:lnTo>
                      <a:pt x="3009" y="11604"/>
                    </a:lnTo>
                    <a:lnTo>
                      <a:pt x="3140" y="11682"/>
                    </a:lnTo>
                    <a:lnTo>
                      <a:pt x="3271" y="11756"/>
                    </a:lnTo>
                    <a:lnTo>
                      <a:pt x="3406" y="11826"/>
                    </a:lnTo>
                    <a:lnTo>
                      <a:pt x="3542" y="11891"/>
                    </a:lnTo>
                    <a:lnTo>
                      <a:pt x="3678" y="11957"/>
                    </a:lnTo>
                    <a:lnTo>
                      <a:pt x="3817" y="12018"/>
                    </a:lnTo>
                    <a:lnTo>
                      <a:pt x="3961" y="12076"/>
                    </a:lnTo>
                    <a:lnTo>
                      <a:pt x="4104" y="12129"/>
                    </a:lnTo>
                    <a:lnTo>
                      <a:pt x="4248" y="12182"/>
                    </a:lnTo>
                    <a:lnTo>
                      <a:pt x="4391" y="12228"/>
                    </a:lnTo>
                    <a:lnTo>
                      <a:pt x="4539" y="12273"/>
                    </a:lnTo>
                    <a:lnTo>
                      <a:pt x="4691" y="12314"/>
                    </a:lnTo>
                    <a:lnTo>
                      <a:pt x="4839" y="12351"/>
                    </a:lnTo>
                    <a:lnTo>
                      <a:pt x="4991" y="12384"/>
                    </a:lnTo>
                    <a:lnTo>
                      <a:pt x="5147" y="12412"/>
                    </a:lnTo>
                    <a:lnTo>
                      <a:pt x="5299" y="12437"/>
                    </a:lnTo>
                    <a:lnTo>
                      <a:pt x="5455" y="12457"/>
                    </a:lnTo>
                    <a:lnTo>
                      <a:pt x="5615" y="12478"/>
                    </a:lnTo>
                    <a:lnTo>
                      <a:pt x="5771" y="12491"/>
                    </a:lnTo>
                    <a:lnTo>
                      <a:pt x="5931" y="12503"/>
                    </a:lnTo>
                    <a:lnTo>
                      <a:pt x="6091" y="12507"/>
                    </a:lnTo>
                    <a:lnTo>
                      <a:pt x="6251" y="12511"/>
                    </a:lnTo>
                    <a:lnTo>
                      <a:pt x="6415" y="12507"/>
                    </a:lnTo>
                    <a:lnTo>
                      <a:pt x="6575" y="12503"/>
                    </a:lnTo>
                    <a:lnTo>
                      <a:pt x="6735" y="12491"/>
                    </a:lnTo>
                    <a:lnTo>
                      <a:pt x="6891" y="12478"/>
                    </a:lnTo>
                    <a:lnTo>
                      <a:pt x="7051" y="12457"/>
                    </a:lnTo>
                    <a:lnTo>
                      <a:pt x="7207" y="12437"/>
                    </a:lnTo>
                    <a:lnTo>
                      <a:pt x="7359" y="12412"/>
                    </a:lnTo>
                    <a:lnTo>
                      <a:pt x="7515" y="12384"/>
                    </a:lnTo>
                    <a:lnTo>
                      <a:pt x="7667" y="12351"/>
                    </a:lnTo>
                    <a:lnTo>
                      <a:pt x="7815" y="12314"/>
                    </a:lnTo>
                    <a:lnTo>
                      <a:pt x="7966" y="12273"/>
                    </a:lnTo>
                    <a:lnTo>
                      <a:pt x="8114" y="12228"/>
                    </a:lnTo>
                    <a:lnTo>
                      <a:pt x="8258" y="12182"/>
                    </a:lnTo>
                    <a:lnTo>
                      <a:pt x="8402" y="12129"/>
                    </a:lnTo>
                    <a:lnTo>
                      <a:pt x="8545" y="12076"/>
                    </a:lnTo>
                    <a:lnTo>
                      <a:pt x="8689" y="12018"/>
                    </a:lnTo>
                    <a:lnTo>
                      <a:pt x="8829" y="11957"/>
                    </a:lnTo>
                    <a:lnTo>
                      <a:pt x="8964" y="11891"/>
                    </a:lnTo>
                    <a:lnTo>
                      <a:pt x="9099" y="11826"/>
                    </a:lnTo>
                    <a:lnTo>
                      <a:pt x="9235" y="11756"/>
                    </a:lnTo>
                    <a:lnTo>
                      <a:pt x="9366" y="11682"/>
                    </a:lnTo>
                    <a:lnTo>
                      <a:pt x="9497" y="11604"/>
                    </a:lnTo>
                    <a:lnTo>
                      <a:pt x="9625" y="11526"/>
                    </a:lnTo>
                    <a:lnTo>
                      <a:pt x="9748" y="11444"/>
                    </a:lnTo>
                    <a:lnTo>
                      <a:pt x="9875" y="11358"/>
                    </a:lnTo>
                    <a:lnTo>
                      <a:pt x="9994" y="11267"/>
                    </a:lnTo>
                    <a:lnTo>
                      <a:pt x="10113" y="11177"/>
                    </a:lnTo>
                    <a:lnTo>
                      <a:pt x="10232" y="11083"/>
                    </a:lnTo>
                    <a:lnTo>
                      <a:pt x="10347" y="10984"/>
                    </a:lnTo>
                    <a:lnTo>
                      <a:pt x="10458" y="10885"/>
                    </a:lnTo>
                    <a:lnTo>
                      <a:pt x="10569" y="10783"/>
                    </a:lnTo>
                    <a:lnTo>
                      <a:pt x="10675" y="10676"/>
                    </a:lnTo>
                    <a:lnTo>
                      <a:pt x="10778" y="10569"/>
                    </a:lnTo>
                    <a:lnTo>
                      <a:pt x="10881" y="10463"/>
                    </a:lnTo>
                    <a:lnTo>
                      <a:pt x="10984" y="10348"/>
                    </a:lnTo>
                    <a:lnTo>
                      <a:pt x="11077" y="10233"/>
                    </a:lnTo>
                    <a:lnTo>
                      <a:pt x="11172" y="10118"/>
                    </a:lnTo>
                    <a:lnTo>
                      <a:pt x="11262" y="9999"/>
                    </a:lnTo>
                    <a:lnTo>
                      <a:pt x="11352" y="9876"/>
                    </a:lnTo>
                    <a:lnTo>
                      <a:pt x="11439" y="9752"/>
                    </a:lnTo>
                    <a:lnTo>
                      <a:pt x="11521" y="9625"/>
                    </a:lnTo>
                    <a:lnTo>
                      <a:pt x="11603" y="9498"/>
                    </a:lnTo>
                    <a:lnTo>
                      <a:pt x="11677" y="9366"/>
                    </a:lnTo>
                    <a:lnTo>
                      <a:pt x="11751" y="9235"/>
                    </a:lnTo>
                    <a:lnTo>
                      <a:pt x="11825" y="9104"/>
                    </a:lnTo>
                    <a:lnTo>
                      <a:pt x="11890" y="8968"/>
                    </a:lnTo>
                    <a:lnTo>
                      <a:pt x="11956" y="8829"/>
                    </a:lnTo>
                    <a:lnTo>
                      <a:pt x="12014" y="8689"/>
                    </a:lnTo>
                    <a:lnTo>
                      <a:pt x="12075" y="8550"/>
                    </a:lnTo>
                    <a:lnTo>
                      <a:pt x="12128" y="8406"/>
                    </a:lnTo>
                    <a:lnTo>
                      <a:pt x="12177" y="8262"/>
                    </a:lnTo>
                    <a:lnTo>
                      <a:pt x="12227" y="8114"/>
                    </a:lnTo>
                    <a:lnTo>
                      <a:pt x="12268" y="7967"/>
                    </a:lnTo>
                    <a:lnTo>
                      <a:pt x="12309" y="7819"/>
                    </a:lnTo>
                    <a:lnTo>
                      <a:pt x="12346" y="7667"/>
                    </a:lnTo>
                    <a:lnTo>
                      <a:pt x="12379" y="7515"/>
                    </a:lnTo>
                    <a:lnTo>
                      <a:pt x="12407" y="7363"/>
                    </a:lnTo>
                    <a:lnTo>
                      <a:pt x="12436" y="7207"/>
                    </a:lnTo>
                    <a:lnTo>
                      <a:pt x="12457" y="7052"/>
                    </a:lnTo>
                    <a:lnTo>
                      <a:pt x="12473" y="6895"/>
                    </a:lnTo>
                    <a:lnTo>
                      <a:pt x="12490" y="6735"/>
                    </a:lnTo>
                    <a:lnTo>
                      <a:pt x="12498" y="6575"/>
                    </a:lnTo>
                    <a:lnTo>
                      <a:pt x="12506" y="6415"/>
                    </a:lnTo>
                    <a:lnTo>
                      <a:pt x="12506" y="6256"/>
                    </a:lnTo>
                    <a:lnTo>
                      <a:pt x="12506" y="6096"/>
                    </a:lnTo>
                    <a:lnTo>
                      <a:pt x="12498" y="5936"/>
                    </a:lnTo>
                    <a:lnTo>
                      <a:pt x="12490" y="5776"/>
                    </a:lnTo>
                    <a:lnTo>
                      <a:pt x="12473" y="5616"/>
                    </a:lnTo>
                    <a:lnTo>
                      <a:pt x="12457" y="5459"/>
                    </a:lnTo>
                    <a:lnTo>
                      <a:pt x="12436" y="5304"/>
                    </a:lnTo>
                    <a:lnTo>
                      <a:pt x="12407" y="5148"/>
                    </a:lnTo>
                    <a:lnTo>
                      <a:pt x="12379" y="4996"/>
                    </a:lnTo>
                    <a:lnTo>
                      <a:pt x="12346" y="4844"/>
                    </a:lnTo>
                    <a:lnTo>
                      <a:pt x="12309" y="4692"/>
                    </a:lnTo>
                    <a:lnTo>
                      <a:pt x="12268" y="4544"/>
                    </a:lnTo>
                    <a:lnTo>
                      <a:pt x="12227" y="4397"/>
                    </a:lnTo>
                    <a:lnTo>
                      <a:pt x="12177" y="4249"/>
                    </a:lnTo>
                    <a:lnTo>
                      <a:pt x="12128" y="4105"/>
                    </a:lnTo>
                    <a:lnTo>
                      <a:pt x="12075" y="3961"/>
                    </a:lnTo>
                    <a:lnTo>
                      <a:pt x="12014" y="3822"/>
                    </a:lnTo>
                    <a:lnTo>
                      <a:pt x="11956" y="3682"/>
                    </a:lnTo>
                    <a:lnTo>
                      <a:pt x="11890" y="3543"/>
                    </a:lnTo>
                    <a:lnTo>
                      <a:pt x="11825" y="3407"/>
                    </a:lnTo>
                    <a:lnTo>
                      <a:pt x="11751" y="3276"/>
                    </a:lnTo>
                    <a:lnTo>
                      <a:pt x="11677" y="3145"/>
                    </a:lnTo>
                    <a:lnTo>
                      <a:pt x="11603" y="3013"/>
                    </a:lnTo>
                    <a:lnTo>
                      <a:pt x="11521" y="2886"/>
                    </a:lnTo>
                    <a:lnTo>
                      <a:pt x="11439" y="2759"/>
                    </a:lnTo>
                    <a:lnTo>
                      <a:pt x="11352" y="2635"/>
                    </a:lnTo>
                    <a:lnTo>
                      <a:pt x="11262" y="2512"/>
                    </a:lnTo>
                    <a:lnTo>
                      <a:pt x="11172" y="2393"/>
                    </a:lnTo>
                    <a:lnTo>
                      <a:pt x="11077" y="2278"/>
                    </a:lnTo>
                    <a:lnTo>
                      <a:pt x="10984" y="2163"/>
                    </a:lnTo>
                    <a:lnTo>
                      <a:pt x="10881" y="2048"/>
                    </a:lnTo>
                    <a:lnTo>
                      <a:pt x="10778" y="1942"/>
                    </a:lnTo>
                    <a:lnTo>
                      <a:pt x="10675" y="1835"/>
                    </a:lnTo>
                    <a:lnTo>
                      <a:pt x="10569" y="1728"/>
                    </a:lnTo>
                    <a:lnTo>
                      <a:pt x="10458" y="1626"/>
                    </a:lnTo>
                    <a:lnTo>
                      <a:pt x="10347" y="1527"/>
                    </a:lnTo>
                    <a:lnTo>
                      <a:pt x="10232" y="1428"/>
                    </a:lnTo>
                    <a:lnTo>
                      <a:pt x="10113" y="1334"/>
                    </a:lnTo>
                    <a:lnTo>
                      <a:pt x="9994" y="1244"/>
                    </a:lnTo>
                    <a:lnTo>
                      <a:pt x="9875" y="1153"/>
                    </a:lnTo>
                    <a:lnTo>
                      <a:pt x="9748" y="1067"/>
                    </a:lnTo>
                    <a:lnTo>
                      <a:pt x="9625" y="985"/>
                    </a:lnTo>
                    <a:lnTo>
                      <a:pt x="9497" y="907"/>
                    </a:lnTo>
                    <a:lnTo>
                      <a:pt x="9366" y="829"/>
                    </a:lnTo>
                    <a:lnTo>
                      <a:pt x="9235" y="755"/>
                    </a:lnTo>
                    <a:lnTo>
                      <a:pt x="9099" y="685"/>
                    </a:lnTo>
                    <a:lnTo>
                      <a:pt x="8964" y="620"/>
                    </a:lnTo>
                    <a:lnTo>
                      <a:pt x="8829" y="554"/>
                    </a:lnTo>
                    <a:lnTo>
                      <a:pt x="8689" y="493"/>
                    </a:lnTo>
                    <a:lnTo>
                      <a:pt x="8545" y="435"/>
                    </a:lnTo>
                    <a:lnTo>
                      <a:pt x="8402" y="382"/>
                    </a:lnTo>
                    <a:lnTo>
                      <a:pt x="8258" y="329"/>
                    </a:lnTo>
                    <a:lnTo>
                      <a:pt x="8114" y="283"/>
                    </a:lnTo>
                    <a:lnTo>
                      <a:pt x="7966" y="238"/>
                    </a:lnTo>
                    <a:lnTo>
                      <a:pt x="7815" y="197"/>
                    </a:lnTo>
                    <a:lnTo>
                      <a:pt x="7667" y="160"/>
                    </a:lnTo>
                    <a:lnTo>
                      <a:pt x="7515" y="127"/>
                    </a:lnTo>
                    <a:lnTo>
                      <a:pt x="7359" y="99"/>
                    </a:lnTo>
                    <a:lnTo>
                      <a:pt x="7207" y="74"/>
                    </a:lnTo>
                    <a:lnTo>
                      <a:pt x="7051" y="54"/>
                    </a:lnTo>
                    <a:lnTo>
                      <a:pt x="6891" y="33"/>
                    </a:lnTo>
                    <a:lnTo>
                      <a:pt x="6735" y="20"/>
                    </a:lnTo>
                    <a:lnTo>
                      <a:pt x="6575" y="8"/>
                    </a:lnTo>
                    <a:lnTo>
                      <a:pt x="6415" y="4"/>
                    </a:lnTo>
                    <a:close/>
                  </a:path>
                </a:pathLst>
              </a:custGeom>
              <a:grpFill/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US" sz="1800" b="0" i="0" u="none" strike="noStrike" kern="1200">
                  <a:ln>
                    <a:noFill/>
                  </a:ln>
                  <a:latin typeface="Arial" pitchFamily="18"/>
                  <a:ea typeface="Arial" pitchFamily="2"/>
                  <a:cs typeface="Arial" pitchFamily="2"/>
                </a:endParaRPr>
              </a:p>
            </p:txBody>
          </p:sp>
          <p:sp>
            <p:nvSpPr>
              <p:cNvPr id="59" name="Freeform: Shape 2">
                <a:extLst>
                  <a:ext uri="{FF2B5EF4-FFF2-40B4-BE49-F238E27FC236}">
                    <a16:creationId xmlns:a16="http://schemas.microsoft.com/office/drawing/2014/main" id="{5C848492-6D79-7641-935E-C536790BD153}"/>
                  </a:ext>
                </a:extLst>
              </p:cNvPr>
              <p:cNvSpPr/>
              <p:nvPr/>
            </p:nvSpPr>
            <p:spPr>
              <a:xfrm>
                <a:off x="9530500" y="7531272"/>
                <a:ext cx="914039" cy="1338480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2540" h="3719">
                    <a:moveTo>
                      <a:pt x="1268" y="0"/>
                    </a:moveTo>
                    <a:lnTo>
                      <a:pt x="0" y="1273"/>
                    </a:lnTo>
                    <a:lnTo>
                      <a:pt x="693" y="1273"/>
                    </a:lnTo>
                    <a:lnTo>
                      <a:pt x="693" y="3719"/>
                    </a:lnTo>
                    <a:lnTo>
                      <a:pt x="1847" y="3719"/>
                    </a:lnTo>
                    <a:lnTo>
                      <a:pt x="1847" y="1273"/>
                    </a:lnTo>
                    <a:lnTo>
                      <a:pt x="2540" y="1273"/>
                    </a:lnTo>
                    <a:close/>
                  </a:path>
                </a:pathLst>
              </a:custGeom>
              <a:grpFill/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US" sz="1800" b="0" i="0" u="none" strike="noStrike" kern="1200">
                  <a:ln>
                    <a:noFill/>
                  </a:ln>
                  <a:latin typeface="Arial" pitchFamily="18"/>
                  <a:ea typeface="Arial" pitchFamily="2"/>
                  <a:cs typeface="Arial" pitchFamily="2"/>
                </a:endParaRPr>
              </a:p>
            </p:txBody>
          </p:sp>
          <p:sp>
            <p:nvSpPr>
              <p:cNvPr id="60" name="Freeform: Shape 3">
                <a:extLst>
                  <a:ext uri="{FF2B5EF4-FFF2-40B4-BE49-F238E27FC236}">
                    <a16:creationId xmlns:a16="http://schemas.microsoft.com/office/drawing/2014/main" id="{A907B3B8-B049-344C-AE6E-945A2CBE3A81}"/>
                  </a:ext>
                </a:extLst>
              </p:cNvPr>
              <p:cNvSpPr/>
              <p:nvPr/>
            </p:nvSpPr>
            <p:spPr>
              <a:xfrm>
                <a:off x="9530500" y="9653112"/>
                <a:ext cx="914039" cy="1338480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2540" h="3719">
                    <a:moveTo>
                      <a:pt x="1268" y="3719"/>
                    </a:moveTo>
                    <a:lnTo>
                      <a:pt x="2540" y="2446"/>
                    </a:lnTo>
                    <a:lnTo>
                      <a:pt x="1847" y="2446"/>
                    </a:lnTo>
                    <a:lnTo>
                      <a:pt x="1847" y="0"/>
                    </a:lnTo>
                    <a:lnTo>
                      <a:pt x="693" y="0"/>
                    </a:lnTo>
                    <a:lnTo>
                      <a:pt x="693" y="2446"/>
                    </a:lnTo>
                    <a:lnTo>
                      <a:pt x="0" y="2446"/>
                    </a:lnTo>
                    <a:close/>
                  </a:path>
                </a:pathLst>
              </a:custGeom>
              <a:grpFill/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US" sz="1800" b="0" i="0" u="none" strike="noStrike" kern="1200">
                  <a:ln>
                    <a:noFill/>
                  </a:ln>
                  <a:latin typeface="Arial" pitchFamily="18"/>
                  <a:ea typeface="Arial" pitchFamily="2"/>
                  <a:cs typeface="Arial" pitchFamily="2"/>
                </a:endParaRPr>
              </a:p>
            </p:txBody>
          </p:sp>
          <p:sp>
            <p:nvSpPr>
              <p:cNvPr id="61" name="Freeform: Shape 4">
                <a:extLst>
                  <a:ext uri="{FF2B5EF4-FFF2-40B4-BE49-F238E27FC236}">
                    <a16:creationId xmlns:a16="http://schemas.microsoft.com/office/drawing/2014/main" id="{47B02F24-0E0A-0A4F-B4E4-E634E3AD2E1B}"/>
                  </a:ext>
                </a:extLst>
              </p:cNvPr>
              <p:cNvSpPr/>
              <p:nvPr/>
            </p:nvSpPr>
            <p:spPr>
              <a:xfrm>
                <a:off x="10380099" y="8805312"/>
                <a:ext cx="1336680" cy="912599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3714" h="2536">
                    <a:moveTo>
                      <a:pt x="0" y="1268"/>
                    </a:moveTo>
                    <a:lnTo>
                      <a:pt x="1268" y="2536"/>
                    </a:lnTo>
                    <a:lnTo>
                      <a:pt x="1268" y="1847"/>
                    </a:lnTo>
                    <a:lnTo>
                      <a:pt x="3714" y="1847"/>
                    </a:lnTo>
                    <a:lnTo>
                      <a:pt x="3714" y="689"/>
                    </a:lnTo>
                    <a:lnTo>
                      <a:pt x="1268" y="689"/>
                    </a:lnTo>
                    <a:lnTo>
                      <a:pt x="1268" y="0"/>
                    </a:lnTo>
                    <a:close/>
                  </a:path>
                </a:pathLst>
              </a:custGeom>
              <a:grpFill/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US" sz="1800" b="0" i="0" u="none" strike="noStrike" kern="1200">
                  <a:ln>
                    <a:noFill/>
                  </a:ln>
                  <a:latin typeface="Arial" pitchFamily="18"/>
                  <a:ea typeface="Arial" pitchFamily="2"/>
                  <a:cs typeface="Arial" pitchFamily="2"/>
                </a:endParaRPr>
              </a:p>
            </p:txBody>
          </p:sp>
          <p:sp>
            <p:nvSpPr>
              <p:cNvPr id="62" name="Freeform: Shape 5">
                <a:extLst>
                  <a:ext uri="{FF2B5EF4-FFF2-40B4-BE49-F238E27FC236}">
                    <a16:creationId xmlns:a16="http://schemas.microsoft.com/office/drawing/2014/main" id="{6384DE6A-2AAD-634C-8D37-1B1FF352E044}"/>
                  </a:ext>
                </a:extLst>
              </p:cNvPr>
              <p:cNvSpPr/>
              <p:nvPr/>
            </p:nvSpPr>
            <p:spPr>
              <a:xfrm>
                <a:off x="8256820" y="8805312"/>
                <a:ext cx="1338120" cy="912599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3718" h="2536">
                    <a:moveTo>
                      <a:pt x="3718" y="1268"/>
                    </a:moveTo>
                    <a:lnTo>
                      <a:pt x="2450" y="0"/>
                    </a:lnTo>
                    <a:lnTo>
                      <a:pt x="2450" y="689"/>
                    </a:lnTo>
                    <a:lnTo>
                      <a:pt x="0" y="689"/>
                    </a:lnTo>
                    <a:lnTo>
                      <a:pt x="0" y="1847"/>
                    </a:lnTo>
                    <a:lnTo>
                      <a:pt x="2450" y="1847"/>
                    </a:lnTo>
                    <a:lnTo>
                      <a:pt x="2450" y="2536"/>
                    </a:lnTo>
                    <a:close/>
                  </a:path>
                </a:pathLst>
              </a:custGeom>
              <a:grpFill/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US" sz="1800" b="0" i="0" u="none" strike="noStrike" kern="1200">
                  <a:ln>
                    <a:noFill/>
                  </a:ln>
                  <a:latin typeface="Arial" pitchFamily="18"/>
                  <a:ea typeface="Arial" pitchFamily="2"/>
                  <a:cs typeface="Arial" pitchFamily="2"/>
                </a:endParaRPr>
              </a:p>
            </p:txBody>
          </p:sp>
        </p:grp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AD9AFA54-7D3E-EB4B-9DDB-9C7F5E3D82ED}"/>
                </a:ext>
              </a:extLst>
            </p:cNvPr>
            <p:cNvSpPr txBox="1"/>
            <p:nvPr/>
          </p:nvSpPr>
          <p:spPr>
            <a:xfrm>
              <a:off x="5532886" y="4077418"/>
              <a:ext cx="709425" cy="184666"/>
            </a:xfrm>
            <a:prstGeom prst="rect">
              <a:avLst/>
            </a:prstGeom>
          </p:spPr>
          <p:txBody>
            <a:bodyPr wrap="none" lIns="0" tIns="0" rIns="0" bIns="0" rtlCol="0">
              <a:spAutoFit/>
            </a:bodyPr>
            <a:lstStyle/>
            <a:p>
              <a:pPr algn="r">
                <a:spcAft>
                  <a:spcPts val="600"/>
                </a:spcAft>
              </a:pPr>
              <a:r>
                <a:rPr lang="en-US" sz="1200" dirty="0">
                  <a:latin typeface="Calibri" panose="020F0502020204030204" pitchFamily="34" charset="0"/>
                </a:rPr>
                <a:t>Mgt Router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2940DB34-B40A-344D-85B0-D08C2A1CE53C}"/>
                </a:ext>
              </a:extLst>
            </p:cNvPr>
            <p:cNvSpPr txBox="1"/>
            <p:nvPr/>
          </p:nvSpPr>
          <p:spPr>
            <a:xfrm>
              <a:off x="6921316" y="3819616"/>
              <a:ext cx="981102" cy="430887"/>
            </a:xfrm>
            <a:prstGeom prst="rect">
              <a:avLst/>
            </a:prstGeom>
          </p:spPr>
          <p:txBody>
            <a:bodyPr wrap="none" lIns="0" tIns="0" rIns="0" bIns="0" rtlCol="0" anchor="b">
              <a:spAutoFit/>
            </a:bodyPr>
            <a:lstStyle/>
            <a:p>
              <a:r>
                <a:rPr lang="en-US" sz="1400" dirty="0">
                  <a:solidFill>
                    <a:schemeClr val="accent1"/>
                  </a:solidFill>
                  <a:latin typeface="Calibri" panose="020F0502020204030204" pitchFamily="34" charset="0"/>
                </a:rPr>
                <a:t>Management</a:t>
              </a:r>
            </a:p>
            <a:p>
              <a:r>
                <a:rPr lang="en-US" sz="1400" dirty="0">
                  <a:solidFill>
                    <a:schemeClr val="accent1"/>
                  </a:solidFill>
                  <a:latin typeface="Calibri" panose="020F0502020204030204" pitchFamily="34" charset="0"/>
                </a:rPr>
                <a:t>Traffic</a:t>
              </a:r>
              <a:endParaRPr lang="en-US" sz="1600" dirty="0">
                <a:solidFill>
                  <a:schemeClr val="accent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48" name="Left-Up Arrow 47">
              <a:extLst>
                <a:ext uri="{FF2B5EF4-FFF2-40B4-BE49-F238E27FC236}">
                  <a16:creationId xmlns:a16="http://schemas.microsoft.com/office/drawing/2014/main" id="{BB283C0D-DDD4-F44E-9E30-E711602D6C89}"/>
                </a:ext>
              </a:extLst>
            </p:cNvPr>
            <p:cNvSpPr/>
            <p:nvPr/>
          </p:nvSpPr>
          <p:spPr>
            <a:xfrm rot="5400000">
              <a:off x="6838945" y="3409789"/>
              <a:ext cx="677775" cy="1312096"/>
            </a:xfrm>
            <a:prstGeom prst="leftUpArrow">
              <a:avLst>
                <a:gd name="adj1" fmla="val 8495"/>
                <a:gd name="adj2" fmla="val 10853"/>
                <a:gd name="adj3" fmla="val 19695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791BE8B1-347D-794D-8B30-5AFFB8FC56B3}"/>
                </a:ext>
              </a:extLst>
            </p:cNvPr>
            <p:cNvGrpSpPr/>
            <p:nvPr/>
          </p:nvGrpSpPr>
          <p:grpSpPr>
            <a:xfrm>
              <a:off x="6373735" y="2059687"/>
              <a:ext cx="459264" cy="457200"/>
              <a:chOff x="1432768" y="3139998"/>
              <a:chExt cx="457200" cy="457200"/>
            </a:xfrm>
          </p:grpSpPr>
          <p:sp>
            <p:nvSpPr>
              <p:cNvPr id="51" name="Oval 50">
                <a:extLst>
                  <a:ext uri="{FF2B5EF4-FFF2-40B4-BE49-F238E27FC236}">
                    <a16:creationId xmlns:a16="http://schemas.microsoft.com/office/drawing/2014/main" id="{398561AF-70D5-BA44-8AC6-6CA0D31F2CD0}"/>
                  </a:ext>
                </a:extLst>
              </p:cNvPr>
              <p:cNvSpPr/>
              <p:nvPr/>
            </p:nvSpPr>
            <p:spPr>
              <a:xfrm>
                <a:off x="1432768" y="3139998"/>
                <a:ext cx="457200" cy="457200"/>
              </a:xfrm>
              <a:prstGeom prst="ellipse">
                <a:avLst/>
              </a:prstGeom>
              <a:solidFill>
                <a:srgbClr val="FBFDFB"/>
              </a:solidFill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600"/>
                  </a:spcAft>
                </a:pPr>
                <a:endParaRPr lang="en-US" sz="1200" dirty="0">
                  <a:solidFill>
                    <a:schemeClr val="bg1"/>
                  </a:solidFill>
                  <a:latin typeface="Calibri" panose="020F0502020204030204" pitchFamily="34" charset="0"/>
                </a:endParaRPr>
              </a:p>
            </p:txBody>
          </p:sp>
          <p:grpSp>
            <p:nvGrpSpPr>
              <p:cNvPr id="52" name="Group 51">
                <a:extLst>
                  <a:ext uri="{FF2B5EF4-FFF2-40B4-BE49-F238E27FC236}">
                    <a16:creationId xmlns:a16="http://schemas.microsoft.com/office/drawing/2014/main" id="{387DC60A-146B-A948-921B-209372B10E61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1432859" y="3139998"/>
                <a:ext cx="457018" cy="457200"/>
                <a:chOff x="7736620" y="7009631"/>
                <a:chExt cx="4501800" cy="4503600"/>
              </a:xfrm>
              <a:solidFill>
                <a:srgbClr val="F8981D"/>
              </a:solidFill>
            </p:grpSpPr>
            <p:sp>
              <p:nvSpPr>
                <p:cNvPr id="53" name="Freeform: Shape 2">
                  <a:extLst>
                    <a:ext uri="{FF2B5EF4-FFF2-40B4-BE49-F238E27FC236}">
                      <a16:creationId xmlns:a16="http://schemas.microsoft.com/office/drawing/2014/main" id="{BAF97D42-8527-3C41-8D06-B6F3043F2BAB}"/>
                    </a:ext>
                  </a:extLst>
                </p:cNvPr>
                <p:cNvSpPr/>
                <p:nvPr/>
              </p:nvSpPr>
              <p:spPr>
                <a:xfrm>
                  <a:off x="9530500" y="7531272"/>
                  <a:ext cx="914039" cy="1338480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2540" h="3719">
                      <a:moveTo>
                        <a:pt x="1268" y="0"/>
                      </a:moveTo>
                      <a:lnTo>
                        <a:pt x="0" y="1273"/>
                      </a:lnTo>
                      <a:lnTo>
                        <a:pt x="693" y="1273"/>
                      </a:lnTo>
                      <a:lnTo>
                        <a:pt x="693" y="3719"/>
                      </a:lnTo>
                      <a:lnTo>
                        <a:pt x="1847" y="3719"/>
                      </a:lnTo>
                      <a:lnTo>
                        <a:pt x="1847" y="1273"/>
                      </a:lnTo>
                      <a:lnTo>
                        <a:pt x="2540" y="1273"/>
                      </a:lnTo>
                      <a:close/>
                    </a:path>
                  </a:pathLst>
                </a:custGeom>
                <a:solidFill>
                  <a:srgbClr val="F8981D"/>
                </a:solidFill>
                <a:ln cap="flat">
                  <a:solidFill>
                    <a:srgbClr val="F8981D"/>
                  </a:solidFill>
                  <a:prstDash val="solid"/>
                </a:ln>
              </p:spPr>
              <p:txBody>
                <a:bodyPr vert="horz" wrap="none" lIns="90000" tIns="45000" rIns="90000" bIns="45000" anchor="ctr" anchorCtr="1" compatLnSpc="0"/>
                <a:lstStyle/>
                <a:p>
                  <a:pPr marL="0" marR="0" lvl="0" indent="0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</a:pPr>
                  <a:endParaRPr lang="en-US" sz="1800" b="0" i="0" u="none" strike="noStrike" kern="1200">
                    <a:ln>
                      <a:solidFill>
                        <a:schemeClr val="accent1"/>
                      </a:solidFill>
                    </a:ln>
                    <a:solidFill>
                      <a:schemeClr val="accent1"/>
                    </a:solidFill>
                    <a:latin typeface="Arial" pitchFamily="18"/>
                    <a:ea typeface="Arial" pitchFamily="2"/>
                    <a:cs typeface="Arial" pitchFamily="2"/>
                  </a:endParaRPr>
                </a:p>
              </p:txBody>
            </p:sp>
            <p:sp>
              <p:nvSpPr>
                <p:cNvPr id="54" name="Freeform: Shape 3">
                  <a:extLst>
                    <a:ext uri="{FF2B5EF4-FFF2-40B4-BE49-F238E27FC236}">
                      <a16:creationId xmlns:a16="http://schemas.microsoft.com/office/drawing/2014/main" id="{B76118A5-3232-5541-8B11-AF7718DB294C}"/>
                    </a:ext>
                  </a:extLst>
                </p:cNvPr>
                <p:cNvSpPr/>
                <p:nvPr/>
              </p:nvSpPr>
              <p:spPr>
                <a:xfrm>
                  <a:off x="9530500" y="9653112"/>
                  <a:ext cx="914039" cy="1338480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2540" h="3719">
                      <a:moveTo>
                        <a:pt x="1268" y="3719"/>
                      </a:moveTo>
                      <a:lnTo>
                        <a:pt x="2540" y="2446"/>
                      </a:lnTo>
                      <a:lnTo>
                        <a:pt x="1847" y="2446"/>
                      </a:lnTo>
                      <a:lnTo>
                        <a:pt x="1847" y="0"/>
                      </a:lnTo>
                      <a:lnTo>
                        <a:pt x="693" y="0"/>
                      </a:lnTo>
                      <a:lnTo>
                        <a:pt x="693" y="2446"/>
                      </a:lnTo>
                      <a:lnTo>
                        <a:pt x="0" y="2446"/>
                      </a:lnTo>
                      <a:close/>
                    </a:path>
                  </a:pathLst>
                </a:custGeom>
                <a:solidFill>
                  <a:srgbClr val="F8981D"/>
                </a:solidFill>
                <a:ln cap="flat">
                  <a:solidFill>
                    <a:srgbClr val="F8981D"/>
                  </a:solidFill>
                  <a:prstDash val="solid"/>
                </a:ln>
              </p:spPr>
              <p:txBody>
                <a:bodyPr vert="horz" wrap="none" lIns="90000" tIns="45000" rIns="90000" bIns="45000" anchor="ctr" anchorCtr="1" compatLnSpc="0"/>
                <a:lstStyle/>
                <a:p>
                  <a:pPr marL="0" marR="0" lvl="0" indent="0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</a:pPr>
                  <a:endParaRPr lang="en-US" sz="1800" b="0" i="0" u="none" strike="noStrike" kern="1200">
                    <a:ln>
                      <a:solidFill>
                        <a:schemeClr val="accent1"/>
                      </a:solidFill>
                    </a:ln>
                    <a:solidFill>
                      <a:schemeClr val="accent1"/>
                    </a:solidFill>
                    <a:latin typeface="Arial" pitchFamily="18"/>
                    <a:ea typeface="Arial" pitchFamily="2"/>
                    <a:cs typeface="Arial" pitchFamily="2"/>
                  </a:endParaRPr>
                </a:p>
              </p:txBody>
            </p:sp>
            <p:sp>
              <p:nvSpPr>
                <p:cNvPr id="55" name="Freeform: Shape 4">
                  <a:extLst>
                    <a:ext uri="{FF2B5EF4-FFF2-40B4-BE49-F238E27FC236}">
                      <a16:creationId xmlns:a16="http://schemas.microsoft.com/office/drawing/2014/main" id="{AF60E302-F787-6545-A101-1EBBB3C0BB02}"/>
                    </a:ext>
                  </a:extLst>
                </p:cNvPr>
                <p:cNvSpPr/>
                <p:nvPr/>
              </p:nvSpPr>
              <p:spPr>
                <a:xfrm>
                  <a:off x="10380099" y="8805312"/>
                  <a:ext cx="1336680" cy="912599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3714" h="2536">
                      <a:moveTo>
                        <a:pt x="0" y="1268"/>
                      </a:moveTo>
                      <a:lnTo>
                        <a:pt x="1268" y="2536"/>
                      </a:lnTo>
                      <a:lnTo>
                        <a:pt x="1268" y="1847"/>
                      </a:lnTo>
                      <a:lnTo>
                        <a:pt x="3714" y="1847"/>
                      </a:lnTo>
                      <a:lnTo>
                        <a:pt x="3714" y="689"/>
                      </a:lnTo>
                      <a:lnTo>
                        <a:pt x="1268" y="689"/>
                      </a:lnTo>
                      <a:lnTo>
                        <a:pt x="1268" y="0"/>
                      </a:lnTo>
                      <a:close/>
                    </a:path>
                  </a:pathLst>
                </a:custGeom>
                <a:solidFill>
                  <a:srgbClr val="F8981D"/>
                </a:solidFill>
                <a:ln cap="flat">
                  <a:solidFill>
                    <a:srgbClr val="F8981D"/>
                  </a:solidFill>
                  <a:prstDash val="solid"/>
                </a:ln>
              </p:spPr>
              <p:txBody>
                <a:bodyPr vert="horz" wrap="none" lIns="90000" tIns="45000" rIns="90000" bIns="45000" anchor="ctr" anchorCtr="1" compatLnSpc="0"/>
                <a:lstStyle/>
                <a:p>
                  <a:pPr marL="0" marR="0" lvl="0" indent="0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</a:pPr>
                  <a:endParaRPr lang="en-US" sz="1800" b="0" i="0" u="none" strike="noStrike" kern="1200">
                    <a:ln>
                      <a:solidFill>
                        <a:schemeClr val="accent1"/>
                      </a:solidFill>
                    </a:ln>
                    <a:solidFill>
                      <a:schemeClr val="accent1"/>
                    </a:solidFill>
                    <a:latin typeface="Arial" pitchFamily="18"/>
                    <a:ea typeface="Arial" pitchFamily="2"/>
                    <a:cs typeface="Arial" pitchFamily="2"/>
                  </a:endParaRPr>
                </a:p>
              </p:txBody>
            </p:sp>
            <p:sp>
              <p:nvSpPr>
                <p:cNvPr id="56" name="Freeform: Shape 5">
                  <a:extLst>
                    <a:ext uri="{FF2B5EF4-FFF2-40B4-BE49-F238E27FC236}">
                      <a16:creationId xmlns:a16="http://schemas.microsoft.com/office/drawing/2014/main" id="{E4AB39C4-A9FA-A944-8C1E-0524C789B5DB}"/>
                    </a:ext>
                  </a:extLst>
                </p:cNvPr>
                <p:cNvSpPr/>
                <p:nvPr/>
              </p:nvSpPr>
              <p:spPr>
                <a:xfrm>
                  <a:off x="8256820" y="8805312"/>
                  <a:ext cx="1338120" cy="912599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3718" h="2536">
                      <a:moveTo>
                        <a:pt x="3718" y="1268"/>
                      </a:moveTo>
                      <a:lnTo>
                        <a:pt x="2450" y="0"/>
                      </a:lnTo>
                      <a:lnTo>
                        <a:pt x="2450" y="689"/>
                      </a:lnTo>
                      <a:lnTo>
                        <a:pt x="0" y="689"/>
                      </a:lnTo>
                      <a:lnTo>
                        <a:pt x="0" y="1847"/>
                      </a:lnTo>
                      <a:lnTo>
                        <a:pt x="2450" y="1847"/>
                      </a:lnTo>
                      <a:lnTo>
                        <a:pt x="2450" y="2536"/>
                      </a:lnTo>
                      <a:close/>
                    </a:path>
                  </a:pathLst>
                </a:custGeom>
                <a:solidFill>
                  <a:srgbClr val="F8981D"/>
                </a:solidFill>
                <a:ln cap="flat">
                  <a:solidFill>
                    <a:srgbClr val="F8981D"/>
                  </a:solidFill>
                  <a:prstDash val="solid"/>
                </a:ln>
              </p:spPr>
              <p:txBody>
                <a:bodyPr vert="horz" wrap="none" lIns="90000" tIns="45000" rIns="90000" bIns="45000" anchor="ctr" anchorCtr="1" compatLnSpc="0"/>
                <a:lstStyle/>
                <a:p>
                  <a:pPr marL="0" marR="0" lvl="0" indent="0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</a:pPr>
                  <a:endParaRPr lang="en-US" sz="1800" b="0" i="0" u="none" strike="noStrike" kern="1200" dirty="0">
                    <a:ln>
                      <a:solidFill>
                        <a:schemeClr val="accent1"/>
                      </a:solidFill>
                    </a:ln>
                    <a:solidFill>
                      <a:schemeClr val="accent1"/>
                    </a:solidFill>
                    <a:latin typeface="Arial" pitchFamily="18"/>
                    <a:ea typeface="Arial" pitchFamily="2"/>
                    <a:cs typeface="Arial" pitchFamily="2"/>
                  </a:endParaRPr>
                </a:p>
              </p:txBody>
            </p:sp>
            <p:sp>
              <p:nvSpPr>
                <p:cNvPr id="57" name="Freeform: Shape 1">
                  <a:extLst>
                    <a:ext uri="{FF2B5EF4-FFF2-40B4-BE49-F238E27FC236}">
                      <a16:creationId xmlns:a16="http://schemas.microsoft.com/office/drawing/2014/main" id="{B4B86402-CDF6-BE49-B942-35EE840D59AF}"/>
                    </a:ext>
                  </a:extLst>
                </p:cNvPr>
                <p:cNvSpPr/>
                <p:nvPr/>
              </p:nvSpPr>
              <p:spPr>
                <a:xfrm>
                  <a:off x="7736620" y="7009631"/>
                  <a:ext cx="4501800" cy="4503600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12506" h="12511">
                      <a:moveTo>
                        <a:pt x="6251" y="521"/>
                      </a:moveTo>
                      <a:lnTo>
                        <a:pt x="6399" y="525"/>
                      </a:lnTo>
                      <a:lnTo>
                        <a:pt x="6546" y="530"/>
                      </a:lnTo>
                      <a:lnTo>
                        <a:pt x="6694" y="538"/>
                      </a:lnTo>
                      <a:lnTo>
                        <a:pt x="6838" y="550"/>
                      </a:lnTo>
                      <a:lnTo>
                        <a:pt x="6981" y="566"/>
                      </a:lnTo>
                      <a:lnTo>
                        <a:pt x="7125" y="587"/>
                      </a:lnTo>
                      <a:lnTo>
                        <a:pt x="7265" y="612"/>
                      </a:lnTo>
                      <a:lnTo>
                        <a:pt x="7409" y="640"/>
                      </a:lnTo>
                      <a:lnTo>
                        <a:pt x="7548" y="669"/>
                      </a:lnTo>
                      <a:lnTo>
                        <a:pt x="7684" y="702"/>
                      </a:lnTo>
                      <a:lnTo>
                        <a:pt x="7819" y="739"/>
                      </a:lnTo>
                      <a:lnTo>
                        <a:pt x="7954" y="780"/>
                      </a:lnTo>
                      <a:lnTo>
                        <a:pt x="8090" y="825"/>
                      </a:lnTo>
                      <a:lnTo>
                        <a:pt x="8221" y="870"/>
                      </a:lnTo>
                      <a:lnTo>
                        <a:pt x="8352" y="919"/>
                      </a:lnTo>
                      <a:lnTo>
                        <a:pt x="8484" y="973"/>
                      </a:lnTo>
                      <a:lnTo>
                        <a:pt x="8611" y="1030"/>
                      </a:lnTo>
                      <a:lnTo>
                        <a:pt x="8734" y="1088"/>
                      </a:lnTo>
                      <a:lnTo>
                        <a:pt x="8861" y="1149"/>
                      </a:lnTo>
                      <a:lnTo>
                        <a:pt x="8985" y="1215"/>
                      </a:lnTo>
                      <a:lnTo>
                        <a:pt x="9104" y="1285"/>
                      </a:lnTo>
                      <a:lnTo>
                        <a:pt x="9222" y="1354"/>
                      </a:lnTo>
                      <a:lnTo>
                        <a:pt x="9341" y="1428"/>
                      </a:lnTo>
                      <a:lnTo>
                        <a:pt x="9456" y="1502"/>
                      </a:lnTo>
                      <a:lnTo>
                        <a:pt x="9571" y="1581"/>
                      </a:lnTo>
                      <a:lnTo>
                        <a:pt x="9682" y="1663"/>
                      </a:lnTo>
                      <a:lnTo>
                        <a:pt x="9789" y="1749"/>
                      </a:lnTo>
                      <a:lnTo>
                        <a:pt x="9896" y="1835"/>
                      </a:lnTo>
                      <a:lnTo>
                        <a:pt x="10002" y="1921"/>
                      </a:lnTo>
                      <a:lnTo>
                        <a:pt x="10105" y="2016"/>
                      </a:lnTo>
                      <a:lnTo>
                        <a:pt x="10207" y="2106"/>
                      </a:lnTo>
                      <a:lnTo>
                        <a:pt x="10306" y="2205"/>
                      </a:lnTo>
                      <a:lnTo>
                        <a:pt x="10400" y="2303"/>
                      </a:lnTo>
                      <a:lnTo>
                        <a:pt x="10495" y="2401"/>
                      </a:lnTo>
                      <a:lnTo>
                        <a:pt x="10585" y="2504"/>
                      </a:lnTo>
                      <a:lnTo>
                        <a:pt x="10675" y="2611"/>
                      </a:lnTo>
                      <a:lnTo>
                        <a:pt x="10762" y="2717"/>
                      </a:lnTo>
                      <a:lnTo>
                        <a:pt x="10844" y="2828"/>
                      </a:lnTo>
                      <a:lnTo>
                        <a:pt x="10926" y="2939"/>
                      </a:lnTo>
                      <a:lnTo>
                        <a:pt x="11004" y="3054"/>
                      </a:lnTo>
                      <a:lnTo>
                        <a:pt x="11082" y="3169"/>
                      </a:lnTo>
                      <a:lnTo>
                        <a:pt x="11156" y="3284"/>
                      </a:lnTo>
                      <a:lnTo>
                        <a:pt x="11225" y="3403"/>
                      </a:lnTo>
                      <a:lnTo>
                        <a:pt x="11291" y="3526"/>
                      </a:lnTo>
                      <a:lnTo>
                        <a:pt x="11357" y="3649"/>
                      </a:lnTo>
                      <a:lnTo>
                        <a:pt x="11419" y="3773"/>
                      </a:lnTo>
                      <a:lnTo>
                        <a:pt x="11480" y="3900"/>
                      </a:lnTo>
                      <a:lnTo>
                        <a:pt x="11533" y="4027"/>
                      </a:lnTo>
                      <a:lnTo>
                        <a:pt x="11587" y="4154"/>
                      </a:lnTo>
                      <a:lnTo>
                        <a:pt x="11636" y="4285"/>
                      </a:lnTo>
                      <a:lnTo>
                        <a:pt x="11685" y="4417"/>
                      </a:lnTo>
                      <a:lnTo>
                        <a:pt x="11726" y="4553"/>
                      </a:lnTo>
                      <a:lnTo>
                        <a:pt x="11767" y="4688"/>
                      </a:lnTo>
                      <a:lnTo>
                        <a:pt x="11804" y="4823"/>
                      </a:lnTo>
                      <a:lnTo>
                        <a:pt x="11837" y="4963"/>
                      </a:lnTo>
                      <a:lnTo>
                        <a:pt x="11870" y="5103"/>
                      </a:lnTo>
                      <a:lnTo>
                        <a:pt x="11895" y="5242"/>
                      </a:lnTo>
                      <a:lnTo>
                        <a:pt x="11919" y="5386"/>
                      </a:lnTo>
                      <a:lnTo>
                        <a:pt x="11940" y="5525"/>
                      </a:lnTo>
                      <a:lnTo>
                        <a:pt x="11956" y="5669"/>
                      </a:lnTo>
                      <a:lnTo>
                        <a:pt x="11968" y="5817"/>
                      </a:lnTo>
                      <a:lnTo>
                        <a:pt x="11976" y="5961"/>
                      </a:lnTo>
                      <a:lnTo>
                        <a:pt x="11985" y="6108"/>
                      </a:lnTo>
                      <a:lnTo>
                        <a:pt x="11985" y="6256"/>
                      </a:lnTo>
                      <a:lnTo>
                        <a:pt x="11985" y="6403"/>
                      </a:lnTo>
                      <a:lnTo>
                        <a:pt x="11976" y="6550"/>
                      </a:lnTo>
                      <a:lnTo>
                        <a:pt x="11968" y="6694"/>
                      </a:lnTo>
                      <a:lnTo>
                        <a:pt x="11956" y="6842"/>
                      </a:lnTo>
                      <a:lnTo>
                        <a:pt x="11940" y="6986"/>
                      </a:lnTo>
                      <a:lnTo>
                        <a:pt x="11919" y="7125"/>
                      </a:lnTo>
                      <a:lnTo>
                        <a:pt x="11895" y="7269"/>
                      </a:lnTo>
                      <a:lnTo>
                        <a:pt x="11870" y="7408"/>
                      </a:lnTo>
                      <a:lnTo>
                        <a:pt x="11837" y="7548"/>
                      </a:lnTo>
                      <a:lnTo>
                        <a:pt x="11804" y="7688"/>
                      </a:lnTo>
                      <a:lnTo>
                        <a:pt x="11767" y="7823"/>
                      </a:lnTo>
                      <a:lnTo>
                        <a:pt x="11726" y="7958"/>
                      </a:lnTo>
                      <a:lnTo>
                        <a:pt x="11685" y="8094"/>
                      </a:lnTo>
                      <a:lnTo>
                        <a:pt x="11636" y="8226"/>
                      </a:lnTo>
                      <a:lnTo>
                        <a:pt x="11587" y="8357"/>
                      </a:lnTo>
                      <a:lnTo>
                        <a:pt x="11533" y="8484"/>
                      </a:lnTo>
                      <a:lnTo>
                        <a:pt x="11480" y="8611"/>
                      </a:lnTo>
                      <a:lnTo>
                        <a:pt x="11419" y="8738"/>
                      </a:lnTo>
                      <a:lnTo>
                        <a:pt x="11357" y="8862"/>
                      </a:lnTo>
                      <a:lnTo>
                        <a:pt x="11291" y="8985"/>
                      </a:lnTo>
                      <a:lnTo>
                        <a:pt x="11225" y="9108"/>
                      </a:lnTo>
                      <a:lnTo>
                        <a:pt x="11156" y="9227"/>
                      </a:lnTo>
                      <a:lnTo>
                        <a:pt x="11082" y="9342"/>
                      </a:lnTo>
                      <a:lnTo>
                        <a:pt x="11004" y="9457"/>
                      </a:lnTo>
                      <a:lnTo>
                        <a:pt x="10926" y="9572"/>
                      </a:lnTo>
                      <a:lnTo>
                        <a:pt x="10844" y="9683"/>
                      </a:lnTo>
                      <a:lnTo>
                        <a:pt x="10762" y="9794"/>
                      </a:lnTo>
                      <a:lnTo>
                        <a:pt x="10675" y="9900"/>
                      </a:lnTo>
                      <a:lnTo>
                        <a:pt x="10585" y="10007"/>
                      </a:lnTo>
                      <a:lnTo>
                        <a:pt x="10495" y="10110"/>
                      </a:lnTo>
                      <a:lnTo>
                        <a:pt x="10400" y="10208"/>
                      </a:lnTo>
                      <a:lnTo>
                        <a:pt x="10306" y="10306"/>
                      </a:lnTo>
                      <a:lnTo>
                        <a:pt x="10207" y="10405"/>
                      </a:lnTo>
                      <a:lnTo>
                        <a:pt x="10105" y="10495"/>
                      </a:lnTo>
                      <a:lnTo>
                        <a:pt x="10002" y="10590"/>
                      </a:lnTo>
                      <a:lnTo>
                        <a:pt x="9896" y="10676"/>
                      </a:lnTo>
                      <a:lnTo>
                        <a:pt x="9789" y="10762"/>
                      </a:lnTo>
                      <a:lnTo>
                        <a:pt x="9682" y="10848"/>
                      </a:lnTo>
                      <a:lnTo>
                        <a:pt x="9571" y="10930"/>
                      </a:lnTo>
                      <a:lnTo>
                        <a:pt x="9456" y="11009"/>
                      </a:lnTo>
                      <a:lnTo>
                        <a:pt x="9341" y="11083"/>
                      </a:lnTo>
                      <a:lnTo>
                        <a:pt x="9222" y="11157"/>
                      </a:lnTo>
                      <a:lnTo>
                        <a:pt x="9104" y="11226"/>
                      </a:lnTo>
                      <a:lnTo>
                        <a:pt x="8985" y="11296"/>
                      </a:lnTo>
                      <a:lnTo>
                        <a:pt x="8861" y="11362"/>
                      </a:lnTo>
                      <a:lnTo>
                        <a:pt x="8734" y="11423"/>
                      </a:lnTo>
                      <a:lnTo>
                        <a:pt x="8611" y="11481"/>
                      </a:lnTo>
                      <a:lnTo>
                        <a:pt x="8484" y="11538"/>
                      </a:lnTo>
                      <a:lnTo>
                        <a:pt x="8352" y="11592"/>
                      </a:lnTo>
                      <a:lnTo>
                        <a:pt x="8221" y="11641"/>
                      </a:lnTo>
                      <a:lnTo>
                        <a:pt x="8090" y="11686"/>
                      </a:lnTo>
                      <a:lnTo>
                        <a:pt x="7954" y="11731"/>
                      </a:lnTo>
                      <a:lnTo>
                        <a:pt x="7819" y="11772"/>
                      </a:lnTo>
                      <a:lnTo>
                        <a:pt x="7684" y="11809"/>
                      </a:lnTo>
                      <a:lnTo>
                        <a:pt x="7548" y="11842"/>
                      </a:lnTo>
                      <a:lnTo>
                        <a:pt x="7409" y="11871"/>
                      </a:lnTo>
                      <a:lnTo>
                        <a:pt x="7265" y="11899"/>
                      </a:lnTo>
                      <a:lnTo>
                        <a:pt x="7125" y="11924"/>
                      </a:lnTo>
                      <a:lnTo>
                        <a:pt x="6981" y="11945"/>
                      </a:lnTo>
                      <a:lnTo>
                        <a:pt x="6838" y="11961"/>
                      </a:lnTo>
                      <a:lnTo>
                        <a:pt x="6694" y="11973"/>
                      </a:lnTo>
                      <a:lnTo>
                        <a:pt x="6546" y="11981"/>
                      </a:lnTo>
                      <a:lnTo>
                        <a:pt x="6399" y="11986"/>
                      </a:lnTo>
                      <a:lnTo>
                        <a:pt x="6251" y="11990"/>
                      </a:lnTo>
                      <a:lnTo>
                        <a:pt x="6103" y="11986"/>
                      </a:lnTo>
                      <a:lnTo>
                        <a:pt x="5960" y="11981"/>
                      </a:lnTo>
                      <a:lnTo>
                        <a:pt x="5812" y="11973"/>
                      </a:lnTo>
                      <a:lnTo>
                        <a:pt x="5668" y="11961"/>
                      </a:lnTo>
                      <a:lnTo>
                        <a:pt x="5524" y="11945"/>
                      </a:lnTo>
                      <a:lnTo>
                        <a:pt x="5381" y="11924"/>
                      </a:lnTo>
                      <a:lnTo>
                        <a:pt x="5241" y="11899"/>
                      </a:lnTo>
                      <a:lnTo>
                        <a:pt x="5098" y="11871"/>
                      </a:lnTo>
                      <a:lnTo>
                        <a:pt x="4958" y="11842"/>
                      </a:lnTo>
                      <a:lnTo>
                        <a:pt x="4823" y="11809"/>
                      </a:lnTo>
                      <a:lnTo>
                        <a:pt x="4687" y="11772"/>
                      </a:lnTo>
                      <a:lnTo>
                        <a:pt x="4552" y="11731"/>
                      </a:lnTo>
                      <a:lnTo>
                        <a:pt x="4416" y="11686"/>
                      </a:lnTo>
                      <a:lnTo>
                        <a:pt x="4285" y="11641"/>
                      </a:lnTo>
                      <a:lnTo>
                        <a:pt x="4154" y="11592"/>
                      </a:lnTo>
                      <a:lnTo>
                        <a:pt x="4022" y="11538"/>
                      </a:lnTo>
                      <a:lnTo>
                        <a:pt x="3895" y="11481"/>
                      </a:lnTo>
                      <a:lnTo>
                        <a:pt x="3768" y="11423"/>
                      </a:lnTo>
                      <a:lnTo>
                        <a:pt x="3645" y="11362"/>
                      </a:lnTo>
                      <a:lnTo>
                        <a:pt x="3521" y="11296"/>
                      </a:lnTo>
                      <a:lnTo>
                        <a:pt x="3403" y="11226"/>
                      </a:lnTo>
                      <a:lnTo>
                        <a:pt x="3284" y="11157"/>
                      </a:lnTo>
                      <a:lnTo>
                        <a:pt x="3164" y="11083"/>
                      </a:lnTo>
                      <a:lnTo>
                        <a:pt x="3050" y="11009"/>
                      </a:lnTo>
                      <a:lnTo>
                        <a:pt x="2935" y="10930"/>
                      </a:lnTo>
                      <a:lnTo>
                        <a:pt x="2824" y="10848"/>
                      </a:lnTo>
                      <a:lnTo>
                        <a:pt x="2717" y="10762"/>
                      </a:lnTo>
                      <a:lnTo>
                        <a:pt x="2610" y="10676"/>
                      </a:lnTo>
                      <a:lnTo>
                        <a:pt x="2504" y="10590"/>
                      </a:lnTo>
                      <a:lnTo>
                        <a:pt x="2401" y="10495"/>
                      </a:lnTo>
                      <a:lnTo>
                        <a:pt x="2299" y="10405"/>
                      </a:lnTo>
                      <a:lnTo>
                        <a:pt x="2200" y="10306"/>
                      </a:lnTo>
                      <a:lnTo>
                        <a:pt x="2105" y="10208"/>
                      </a:lnTo>
                      <a:lnTo>
                        <a:pt x="2011" y="10110"/>
                      </a:lnTo>
                      <a:lnTo>
                        <a:pt x="1921" y="10007"/>
                      </a:lnTo>
                      <a:lnTo>
                        <a:pt x="1830" y="9900"/>
                      </a:lnTo>
                      <a:lnTo>
                        <a:pt x="1744" y="9794"/>
                      </a:lnTo>
                      <a:lnTo>
                        <a:pt x="1662" y="9683"/>
                      </a:lnTo>
                      <a:lnTo>
                        <a:pt x="1580" y="9572"/>
                      </a:lnTo>
                      <a:lnTo>
                        <a:pt x="1502" y="9457"/>
                      </a:lnTo>
                      <a:lnTo>
                        <a:pt x="1424" y="9342"/>
                      </a:lnTo>
                      <a:lnTo>
                        <a:pt x="1350" y="9227"/>
                      </a:lnTo>
                      <a:lnTo>
                        <a:pt x="1280" y="9108"/>
                      </a:lnTo>
                      <a:lnTo>
                        <a:pt x="1215" y="8985"/>
                      </a:lnTo>
                      <a:lnTo>
                        <a:pt x="1149" y="8862"/>
                      </a:lnTo>
                      <a:lnTo>
                        <a:pt x="1088" y="8738"/>
                      </a:lnTo>
                      <a:lnTo>
                        <a:pt x="1026" y="8611"/>
                      </a:lnTo>
                      <a:lnTo>
                        <a:pt x="973" y="8484"/>
                      </a:lnTo>
                      <a:lnTo>
                        <a:pt x="919" y="8357"/>
                      </a:lnTo>
                      <a:lnTo>
                        <a:pt x="870" y="8226"/>
                      </a:lnTo>
                      <a:lnTo>
                        <a:pt x="821" y="8094"/>
                      </a:lnTo>
                      <a:lnTo>
                        <a:pt x="780" y="7958"/>
                      </a:lnTo>
                      <a:lnTo>
                        <a:pt x="739" y="7823"/>
                      </a:lnTo>
                      <a:lnTo>
                        <a:pt x="702" y="7688"/>
                      </a:lnTo>
                      <a:lnTo>
                        <a:pt x="669" y="7548"/>
                      </a:lnTo>
                      <a:lnTo>
                        <a:pt x="636" y="7408"/>
                      </a:lnTo>
                      <a:lnTo>
                        <a:pt x="612" y="7269"/>
                      </a:lnTo>
                      <a:lnTo>
                        <a:pt x="587" y="7125"/>
                      </a:lnTo>
                      <a:lnTo>
                        <a:pt x="567" y="6986"/>
                      </a:lnTo>
                      <a:lnTo>
                        <a:pt x="550" y="6842"/>
                      </a:lnTo>
                      <a:lnTo>
                        <a:pt x="538" y="6694"/>
                      </a:lnTo>
                      <a:lnTo>
                        <a:pt x="529" y="6550"/>
                      </a:lnTo>
                      <a:lnTo>
                        <a:pt x="521" y="6403"/>
                      </a:lnTo>
                      <a:lnTo>
                        <a:pt x="521" y="6256"/>
                      </a:lnTo>
                      <a:lnTo>
                        <a:pt x="521" y="6108"/>
                      </a:lnTo>
                      <a:lnTo>
                        <a:pt x="529" y="5961"/>
                      </a:lnTo>
                      <a:lnTo>
                        <a:pt x="538" y="5817"/>
                      </a:lnTo>
                      <a:lnTo>
                        <a:pt x="550" y="5669"/>
                      </a:lnTo>
                      <a:lnTo>
                        <a:pt x="567" y="5525"/>
                      </a:lnTo>
                      <a:lnTo>
                        <a:pt x="587" y="5386"/>
                      </a:lnTo>
                      <a:lnTo>
                        <a:pt x="612" y="5242"/>
                      </a:lnTo>
                      <a:lnTo>
                        <a:pt x="636" y="5103"/>
                      </a:lnTo>
                      <a:lnTo>
                        <a:pt x="669" y="4963"/>
                      </a:lnTo>
                      <a:lnTo>
                        <a:pt x="702" y="4823"/>
                      </a:lnTo>
                      <a:lnTo>
                        <a:pt x="739" y="4688"/>
                      </a:lnTo>
                      <a:lnTo>
                        <a:pt x="780" y="4553"/>
                      </a:lnTo>
                      <a:lnTo>
                        <a:pt x="821" y="4417"/>
                      </a:lnTo>
                      <a:lnTo>
                        <a:pt x="870" y="4285"/>
                      </a:lnTo>
                      <a:lnTo>
                        <a:pt x="919" y="4154"/>
                      </a:lnTo>
                      <a:lnTo>
                        <a:pt x="973" y="4027"/>
                      </a:lnTo>
                      <a:lnTo>
                        <a:pt x="1026" y="3900"/>
                      </a:lnTo>
                      <a:lnTo>
                        <a:pt x="1088" y="3773"/>
                      </a:lnTo>
                      <a:lnTo>
                        <a:pt x="1149" y="3649"/>
                      </a:lnTo>
                      <a:lnTo>
                        <a:pt x="1215" y="3526"/>
                      </a:lnTo>
                      <a:lnTo>
                        <a:pt x="1280" y="3403"/>
                      </a:lnTo>
                      <a:lnTo>
                        <a:pt x="1350" y="3284"/>
                      </a:lnTo>
                      <a:lnTo>
                        <a:pt x="1424" y="3169"/>
                      </a:lnTo>
                      <a:lnTo>
                        <a:pt x="1502" y="3054"/>
                      </a:lnTo>
                      <a:lnTo>
                        <a:pt x="1580" y="2939"/>
                      </a:lnTo>
                      <a:lnTo>
                        <a:pt x="1662" y="2828"/>
                      </a:lnTo>
                      <a:lnTo>
                        <a:pt x="1744" y="2717"/>
                      </a:lnTo>
                      <a:lnTo>
                        <a:pt x="1830" y="2611"/>
                      </a:lnTo>
                      <a:lnTo>
                        <a:pt x="1921" y="2504"/>
                      </a:lnTo>
                      <a:lnTo>
                        <a:pt x="2011" y="2401"/>
                      </a:lnTo>
                      <a:lnTo>
                        <a:pt x="2105" y="2303"/>
                      </a:lnTo>
                      <a:lnTo>
                        <a:pt x="2200" y="2205"/>
                      </a:lnTo>
                      <a:lnTo>
                        <a:pt x="2299" y="2106"/>
                      </a:lnTo>
                      <a:lnTo>
                        <a:pt x="2401" y="2016"/>
                      </a:lnTo>
                      <a:lnTo>
                        <a:pt x="2504" y="1921"/>
                      </a:lnTo>
                      <a:lnTo>
                        <a:pt x="2610" y="1835"/>
                      </a:lnTo>
                      <a:lnTo>
                        <a:pt x="2717" y="1749"/>
                      </a:lnTo>
                      <a:lnTo>
                        <a:pt x="2824" y="1663"/>
                      </a:lnTo>
                      <a:lnTo>
                        <a:pt x="2935" y="1581"/>
                      </a:lnTo>
                      <a:lnTo>
                        <a:pt x="3050" y="1502"/>
                      </a:lnTo>
                      <a:lnTo>
                        <a:pt x="3164" y="1428"/>
                      </a:lnTo>
                      <a:lnTo>
                        <a:pt x="3284" y="1354"/>
                      </a:lnTo>
                      <a:lnTo>
                        <a:pt x="3403" y="1285"/>
                      </a:lnTo>
                      <a:lnTo>
                        <a:pt x="3521" y="1215"/>
                      </a:lnTo>
                      <a:lnTo>
                        <a:pt x="3645" y="1149"/>
                      </a:lnTo>
                      <a:lnTo>
                        <a:pt x="3768" y="1088"/>
                      </a:lnTo>
                      <a:lnTo>
                        <a:pt x="3895" y="1030"/>
                      </a:lnTo>
                      <a:lnTo>
                        <a:pt x="4022" y="973"/>
                      </a:lnTo>
                      <a:lnTo>
                        <a:pt x="4154" y="919"/>
                      </a:lnTo>
                      <a:lnTo>
                        <a:pt x="4285" y="870"/>
                      </a:lnTo>
                      <a:lnTo>
                        <a:pt x="4416" y="825"/>
                      </a:lnTo>
                      <a:lnTo>
                        <a:pt x="4552" y="780"/>
                      </a:lnTo>
                      <a:lnTo>
                        <a:pt x="4687" y="739"/>
                      </a:lnTo>
                      <a:lnTo>
                        <a:pt x="4823" y="702"/>
                      </a:lnTo>
                      <a:lnTo>
                        <a:pt x="4958" y="669"/>
                      </a:lnTo>
                      <a:lnTo>
                        <a:pt x="5098" y="640"/>
                      </a:lnTo>
                      <a:lnTo>
                        <a:pt x="5241" y="612"/>
                      </a:lnTo>
                      <a:lnTo>
                        <a:pt x="5381" y="587"/>
                      </a:lnTo>
                      <a:lnTo>
                        <a:pt x="5524" y="566"/>
                      </a:lnTo>
                      <a:lnTo>
                        <a:pt x="5668" y="550"/>
                      </a:lnTo>
                      <a:lnTo>
                        <a:pt x="5812" y="538"/>
                      </a:lnTo>
                      <a:lnTo>
                        <a:pt x="5960" y="530"/>
                      </a:lnTo>
                      <a:lnTo>
                        <a:pt x="6103" y="525"/>
                      </a:lnTo>
                      <a:close/>
                      <a:moveTo>
                        <a:pt x="6251" y="0"/>
                      </a:moveTo>
                      <a:lnTo>
                        <a:pt x="6091" y="4"/>
                      </a:lnTo>
                      <a:lnTo>
                        <a:pt x="5931" y="8"/>
                      </a:lnTo>
                      <a:lnTo>
                        <a:pt x="5771" y="20"/>
                      </a:lnTo>
                      <a:lnTo>
                        <a:pt x="5615" y="33"/>
                      </a:lnTo>
                      <a:lnTo>
                        <a:pt x="5455" y="54"/>
                      </a:lnTo>
                      <a:lnTo>
                        <a:pt x="5299" y="74"/>
                      </a:lnTo>
                      <a:lnTo>
                        <a:pt x="5147" y="99"/>
                      </a:lnTo>
                      <a:lnTo>
                        <a:pt x="4991" y="127"/>
                      </a:lnTo>
                      <a:lnTo>
                        <a:pt x="4839" y="160"/>
                      </a:lnTo>
                      <a:lnTo>
                        <a:pt x="4691" y="197"/>
                      </a:lnTo>
                      <a:lnTo>
                        <a:pt x="4539" y="238"/>
                      </a:lnTo>
                      <a:lnTo>
                        <a:pt x="4391" y="283"/>
                      </a:lnTo>
                      <a:lnTo>
                        <a:pt x="4248" y="329"/>
                      </a:lnTo>
                      <a:lnTo>
                        <a:pt x="4104" y="382"/>
                      </a:lnTo>
                      <a:lnTo>
                        <a:pt x="3961" y="435"/>
                      </a:lnTo>
                      <a:lnTo>
                        <a:pt x="3817" y="493"/>
                      </a:lnTo>
                      <a:lnTo>
                        <a:pt x="3678" y="554"/>
                      </a:lnTo>
                      <a:lnTo>
                        <a:pt x="3542" y="620"/>
                      </a:lnTo>
                      <a:lnTo>
                        <a:pt x="3406" y="685"/>
                      </a:lnTo>
                      <a:lnTo>
                        <a:pt x="3271" y="755"/>
                      </a:lnTo>
                      <a:lnTo>
                        <a:pt x="3140" y="829"/>
                      </a:lnTo>
                      <a:lnTo>
                        <a:pt x="3009" y="907"/>
                      </a:lnTo>
                      <a:lnTo>
                        <a:pt x="2881" y="985"/>
                      </a:lnTo>
                      <a:lnTo>
                        <a:pt x="2758" y="1067"/>
                      </a:lnTo>
                      <a:lnTo>
                        <a:pt x="2631" y="1153"/>
                      </a:lnTo>
                      <a:lnTo>
                        <a:pt x="2512" y="1244"/>
                      </a:lnTo>
                      <a:lnTo>
                        <a:pt x="2393" y="1334"/>
                      </a:lnTo>
                      <a:lnTo>
                        <a:pt x="2274" y="1428"/>
                      </a:lnTo>
                      <a:lnTo>
                        <a:pt x="2159" y="1527"/>
                      </a:lnTo>
                      <a:lnTo>
                        <a:pt x="2048" y="1626"/>
                      </a:lnTo>
                      <a:lnTo>
                        <a:pt x="1937" y="1728"/>
                      </a:lnTo>
                      <a:lnTo>
                        <a:pt x="1830" y="1835"/>
                      </a:lnTo>
                      <a:lnTo>
                        <a:pt x="1724" y="1942"/>
                      </a:lnTo>
                      <a:lnTo>
                        <a:pt x="1625" y="2048"/>
                      </a:lnTo>
                      <a:lnTo>
                        <a:pt x="1523" y="2163"/>
                      </a:lnTo>
                      <a:lnTo>
                        <a:pt x="1428" y="2278"/>
                      </a:lnTo>
                      <a:lnTo>
                        <a:pt x="1334" y="2393"/>
                      </a:lnTo>
                      <a:lnTo>
                        <a:pt x="1239" y="2512"/>
                      </a:lnTo>
                      <a:lnTo>
                        <a:pt x="1153" y="2635"/>
                      </a:lnTo>
                      <a:lnTo>
                        <a:pt x="1067" y="2759"/>
                      </a:lnTo>
                      <a:lnTo>
                        <a:pt x="985" y="2886"/>
                      </a:lnTo>
                      <a:lnTo>
                        <a:pt x="903" y="3013"/>
                      </a:lnTo>
                      <a:lnTo>
                        <a:pt x="829" y="3145"/>
                      </a:lnTo>
                      <a:lnTo>
                        <a:pt x="755" y="3276"/>
                      </a:lnTo>
                      <a:lnTo>
                        <a:pt x="681" y="3407"/>
                      </a:lnTo>
                      <a:lnTo>
                        <a:pt x="615" y="3543"/>
                      </a:lnTo>
                      <a:lnTo>
                        <a:pt x="550" y="3682"/>
                      </a:lnTo>
                      <a:lnTo>
                        <a:pt x="488" y="3822"/>
                      </a:lnTo>
                      <a:lnTo>
                        <a:pt x="431" y="3961"/>
                      </a:lnTo>
                      <a:lnTo>
                        <a:pt x="378" y="4105"/>
                      </a:lnTo>
                      <a:lnTo>
                        <a:pt x="328" y="4249"/>
                      </a:lnTo>
                      <a:lnTo>
                        <a:pt x="279" y="4397"/>
                      </a:lnTo>
                      <a:lnTo>
                        <a:pt x="238" y="4544"/>
                      </a:lnTo>
                      <a:lnTo>
                        <a:pt x="197" y="4692"/>
                      </a:lnTo>
                      <a:lnTo>
                        <a:pt x="160" y="4844"/>
                      </a:lnTo>
                      <a:lnTo>
                        <a:pt x="127" y="4996"/>
                      </a:lnTo>
                      <a:lnTo>
                        <a:pt x="99" y="5148"/>
                      </a:lnTo>
                      <a:lnTo>
                        <a:pt x="70" y="5304"/>
                      </a:lnTo>
                      <a:lnTo>
                        <a:pt x="49" y="5459"/>
                      </a:lnTo>
                      <a:lnTo>
                        <a:pt x="33" y="5616"/>
                      </a:lnTo>
                      <a:lnTo>
                        <a:pt x="17" y="5776"/>
                      </a:lnTo>
                      <a:lnTo>
                        <a:pt x="8" y="5936"/>
                      </a:lnTo>
                      <a:lnTo>
                        <a:pt x="0" y="6096"/>
                      </a:lnTo>
                      <a:lnTo>
                        <a:pt x="0" y="6256"/>
                      </a:lnTo>
                      <a:lnTo>
                        <a:pt x="0" y="6415"/>
                      </a:lnTo>
                      <a:lnTo>
                        <a:pt x="8" y="6575"/>
                      </a:lnTo>
                      <a:lnTo>
                        <a:pt x="17" y="6735"/>
                      </a:lnTo>
                      <a:lnTo>
                        <a:pt x="33" y="6895"/>
                      </a:lnTo>
                      <a:lnTo>
                        <a:pt x="49" y="7052"/>
                      </a:lnTo>
                      <a:lnTo>
                        <a:pt x="70" y="7207"/>
                      </a:lnTo>
                      <a:lnTo>
                        <a:pt x="99" y="7363"/>
                      </a:lnTo>
                      <a:lnTo>
                        <a:pt x="127" y="7515"/>
                      </a:lnTo>
                      <a:lnTo>
                        <a:pt x="160" y="7667"/>
                      </a:lnTo>
                      <a:lnTo>
                        <a:pt x="197" y="7819"/>
                      </a:lnTo>
                      <a:lnTo>
                        <a:pt x="238" y="7967"/>
                      </a:lnTo>
                      <a:lnTo>
                        <a:pt x="279" y="8114"/>
                      </a:lnTo>
                      <a:lnTo>
                        <a:pt x="328" y="8262"/>
                      </a:lnTo>
                      <a:lnTo>
                        <a:pt x="378" y="8406"/>
                      </a:lnTo>
                      <a:lnTo>
                        <a:pt x="431" y="8550"/>
                      </a:lnTo>
                      <a:lnTo>
                        <a:pt x="488" y="8689"/>
                      </a:lnTo>
                      <a:lnTo>
                        <a:pt x="550" y="8829"/>
                      </a:lnTo>
                      <a:lnTo>
                        <a:pt x="615" y="8968"/>
                      </a:lnTo>
                      <a:lnTo>
                        <a:pt x="681" y="9104"/>
                      </a:lnTo>
                      <a:lnTo>
                        <a:pt x="755" y="9235"/>
                      </a:lnTo>
                      <a:lnTo>
                        <a:pt x="829" y="9366"/>
                      </a:lnTo>
                      <a:lnTo>
                        <a:pt x="903" y="9498"/>
                      </a:lnTo>
                      <a:lnTo>
                        <a:pt x="985" y="9625"/>
                      </a:lnTo>
                      <a:lnTo>
                        <a:pt x="1067" y="9752"/>
                      </a:lnTo>
                      <a:lnTo>
                        <a:pt x="1153" y="9876"/>
                      </a:lnTo>
                      <a:lnTo>
                        <a:pt x="1239" y="9999"/>
                      </a:lnTo>
                      <a:lnTo>
                        <a:pt x="1334" y="10118"/>
                      </a:lnTo>
                      <a:lnTo>
                        <a:pt x="1428" y="10233"/>
                      </a:lnTo>
                      <a:lnTo>
                        <a:pt x="1523" y="10348"/>
                      </a:lnTo>
                      <a:lnTo>
                        <a:pt x="1625" y="10463"/>
                      </a:lnTo>
                      <a:lnTo>
                        <a:pt x="1724" y="10569"/>
                      </a:lnTo>
                      <a:lnTo>
                        <a:pt x="1830" y="10676"/>
                      </a:lnTo>
                      <a:lnTo>
                        <a:pt x="1937" y="10783"/>
                      </a:lnTo>
                      <a:lnTo>
                        <a:pt x="2048" y="10885"/>
                      </a:lnTo>
                      <a:lnTo>
                        <a:pt x="2159" y="10984"/>
                      </a:lnTo>
                      <a:lnTo>
                        <a:pt x="2274" y="11083"/>
                      </a:lnTo>
                      <a:lnTo>
                        <a:pt x="2393" y="11177"/>
                      </a:lnTo>
                      <a:lnTo>
                        <a:pt x="2512" y="11267"/>
                      </a:lnTo>
                      <a:lnTo>
                        <a:pt x="2631" y="11358"/>
                      </a:lnTo>
                      <a:lnTo>
                        <a:pt x="2758" y="11444"/>
                      </a:lnTo>
                      <a:lnTo>
                        <a:pt x="2881" y="11526"/>
                      </a:lnTo>
                      <a:lnTo>
                        <a:pt x="3009" y="11604"/>
                      </a:lnTo>
                      <a:lnTo>
                        <a:pt x="3140" y="11682"/>
                      </a:lnTo>
                      <a:lnTo>
                        <a:pt x="3271" y="11756"/>
                      </a:lnTo>
                      <a:lnTo>
                        <a:pt x="3406" y="11826"/>
                      </a:lnTo>
                      <a:lnTo>
                        <a:pt x="3542" y="11891"/>
                      </a:lnTo>
                      <a:lnTo>
                        <a:pt x="3678" y="11957"/>
                      </a:lnTo>
                      <a:lnTo>
                        <a:pt x="3817" y="12018"/>
                      </a:lnTo>
                      <a:lnTo>
                        <a:pt x="3961" y="12076"/>
                      </a:lnTo>
                      <a:lnTo>
                        <a:pt x="4104" y="12129"/>
                      </a:lnTo>
                      <a:lnTo>
                        <a:pt x="4248" y="12182"/>
                      </a:lnTo>
                      <a:lnTo>
                        <a:pt x="4391" y="12228"/>
                      </a:lnTo>
                      <a:lnTo>
                        <a:pt x="4539" y="12273"/>
                      </a:lnTo>
                      <a:lnTo>
                        <a:pt x="4691" y="12314"/>
                      </a:lnTo>
                      <a:lnTo>
                        <a:pt x="4839" y="12351"/>
                      </a:lnTo>
                      <a:lnTo>
                        <a:pt x="4991" y="12384"/>
                      </a:lnTo>
                      <a:lnTo>
                        <a:pt x="5147" y="12412"/>
                      </a:lnTo>
                      <a:lnTo>
                        <a:pt x="5299" y="12437"/>
                      </a:lnTo>
                      <a:lnTo>
                        <a:pt x="5455" y="12457"/>
                      </a:lnTo>
                      <a:lnTo>
                        <a:pt x="5615" y="12478"/>
                      </a:lnTo>
                      <a:lnTo>
                        <a:pt x="5771" y="12491"/>
                      </a:lnTo>
                      <a:lnTo>
                        <a:pt x="5931" y="12503"/>
                      </a:lnTo>
                      <a:lnTo>
                        <a:pt x="6091" y="12507"/>
                      </a:lnTo>
                      <a:lnTo>
                        <a:pt x="6251" y="12511"/>
                      </a:lnTo>
                      <a:lnTo>
                        <a:pt x="6415" y="12507"/>
                      </a:lnTo>
                      <a:lnTo>
                        <a:pt x="6575" y="12503"/>
                      </a:lnTo>
                      <a:lnTo>
                        <a:pt x="6735" y="12491"/>
                      </a:lnTo>
                      <a:lnTo>
                        <a:pt x="6891" y="12478"/>
                      </a:lnTo>
                      <a:lnTo>
                        <a:pt x="7051" y="12457"/>
                      </a:lnTo>
                      <a:lnTo>
                        <a:pt x="7207" y="12437"/>
                      </a:lnTo>
                      <a:lnTo>
                        <a:pt x="7359" y="12412"/>
                      </a:lnTo>
                      <a:lnTo>
                        <a:pt x="7515" y="12384"/>
                      </a:lnTo>
                      <a:lnTo>
                        <a:pt x="7667" y="12351"/>
                      </a:lnTo>
                      <a:lnTo>
                        <a:pt x="7815" y="12314"/>
                      </a:lnTo>
                      <a:lnTo>
                        <a:pt x="7966" y="12273"/>
                      </a:lnTo>
                      <a:lnTo>
                        <a:pt x="8114" y="12228"/>
                      </a:lnTo>
                      <a:lnTo>
                        <a:pt x="8258" y="12182"/>
                      </a:lnTo>
                      <a:lnTo>
                        <a:pt x="8402" y="12129"/>
                      </a:lnTo>
                      <a:lnTo>
                        <a:pt x="8545" y="12076"/>
                      </a:lnTo>
                      <a:lnTo>
                        <a:pt x="8689" y="12018"/>
                      </a:lnTo>
                      <a:lnTo>
                        <a:pt x="8829" y="11957"/>
                      </a:lnTo>
                      <a:lnTo>
                        <a:pt x="8964" y="11891"/>
                      </a:lnTo>
                      <a:lnTo>
                        <a:pt x="9099" y="11826"/>
                      </a:lnTo>
                      <a:lnTo>
                        <a:pt x="9235" y="11756"/>
                      </a:lnTo>
                      <a:lnTo>
                        <a:pt x="9366" y="11682"/>
                      </a:lnTo>
                      <a:lnTo>
                        <a:pt x="9497" y="11604"/>
                      </a:lnTo>
                      <a:lnTo>
                        <a:pt x="9625" y="11526"/>
                      </a:lnTo>
                      <a:lnTo>
                        <a:pt x="9748" y="11444"/>
                      </a:lnTo>
                      <a:lnTo>
                        <a:pt x="9875" y="11358"/>
                      </a:lnTo>
                      <a:lnTo>
                        <a:pt x="9994" y="11267"/>
                      </a:lnTo>
                      <a:lnTo>
                        <a:pt x="10113" y="11177"/>
                      </a:lnTo>
                      <a:lnTo>
                        <a:pt x="10232" y="11083"/>
                      </a:lnTo>
                      <a:lnTo>
                        <a:pt x="10347" y="10984"/>
                      </a:lnTo>
                      <a:lnTo>
                        <a:pt x="10458" y="10885"/>
                      </a:lnTo>
                      <a:lnTo>
                        <a:pt x="10569" y="10783"/>
                      </a:lnTo>
                      <a:lnTo>
                        <a:pt x="10675" y="10676"/>
                      </a:lnTo>
                      <a:lnTo>
                        <a:pt x="10778" y="10569"/>
                      </a:lnTo>
                      <a:lnTo>
                        <a:pt x="10881" y="10463"/>
                      </a:lnTo>
                      <a:lnTo>
                        <a:pt x="10984" y="10348"/>
                      </a:lnTo>
                      <a:lnTo>
                        <a:pt x="11077" y="10233"/>
                      </a:lnTo>
                      <a:lnTo>
                        <a:pt x="11172" y="10118"/>
                      </a:lnTo>
                      <a:lnTo>
                        <a:pt x="11262" y="9999"/>
                      </a:lnTo>
                      <a:lnTo>
                        <a:pt x="11352" y="9876"/>
                      </a:lnTo>
                      <a:lnTo>
                        <a:pt x="11439" y="9752"/>
                      </a:lnTo>
                      <a:lnTo>
                        <a:pt x="11521" y="9625"/>
                      </a:lnTo>
                      <a:lnTo>
                        <a:pt x="11603" y="9498"/>
                      </a:lnTo>
                      <a:lnTo>
                        <a:pt x="11677" y="9366"/>
                      </a:lnTo>
                      <a:lnTo>
                        <a:pt x="11751" y="9235"/>
                      </a:lnTo>
                      <a:lnTo>
                        <a:pt x="11825" y="9104"/>
                      </a:lnTo>
                      <a:lnTo>
                        <a:pt x="11890" y="8968"/>
                      </a:lnTo>
                      <a:lnTo>
                        <a:pt x="11956" y="8829"/>
                      </a:lnTo>
                      <a:lnTo>
                        <a:pt x="12014" y="8689"/>
                      </a:lnTo>
                      <a:lnTo>
                        <a:pt x="12075" y="8550"/>
                      </a:lnTo>
                      <a:lnTo>
                        <a:pt x="12128" y="8406"/>
                      </a:lnTo>
                      <a:lnTo>
                        <a:pt x="12177" y="8262"/>
                      </a:lnTo>
                      <a:lnTo>
                        <a:pt x="12227" y="8114"/>
                      </a:lnTo>
                      <a:lnTo>
                        <a:pt x="12268" y="7967"/>
                      </a:lnTo>
                      <a:lnTo>
                        <a:pt x="12309" y="7819"/>
                      </a:lnTo>
                      <a:lnTo>
                        <a:pt x="12346" y="7667"/>
                      </a:lnTo>
                      <a:lnTo>
                        <a:pt x="12379" y="7515"/>
                      </a:lnTo>
                      <a:lnTo>
                        <a:pt x="12407" y="7363"/>
                      </a:lnTo>
                      <a:lnTo>
                        <a:pt x="12436" y="7207"/>
                      </a:lnTo>
                      <a:lnTo>
                        <a:pt x="12457" y="7052"/>
                      </a:lnTo>
                      <a:lnTo>
                        <a:pt x="12473" y="6895"/>
                      </a:lnTo>
                      <a:lnTo>
                        <a:pt x="12490" y="6735"/>
                      </a:lnTo>
                      <a:lnTo>
                        <a:pt x="12498" y="6575"/>
                      </a:lnTo>
                      <a:lnTo>
                        <a:pt x="12506" y="6415"/>
                      </a:lnTo>
                      <a:lnTo>
                        <a:pt x="12506" y="6256"/>
                      </a:lnTo>
                      <a:lnTo>
                        <a:pt x="12506" y="6096"/>
                      </a:lnTo>
                      <a:lnTo>
                        <a:pt x="12498" y="5936"/>
                      </a:lnTo>
                      <a:lnTo>
                        <a:pt x="12490" y="5776"/>
                      </a:lnTo>
                      <a:lnTo>
                        <a:pt x="12473" y="5616"/>
                      </a:lnTo>
                      <a:lnTo>
                        <a:pt x="12457" y="5459"/>
                      </a:lnTo>
                      <a:lnTo>
                        <a:pt x="12436" y="5304"/>
                      </a:lnTo>
                      <a:lnTo>
                        <a:pt x="12407" y="5148"/>
                      </a:lnTo>
                      <a:lnTo>
                        <a:pt x="12379" y="4996"/>
                      </a:lnTo>
                      <a:lnTo>
                        <a:pt x="12346" y="4844"/>
                      </a:lnTo>
                      <a:lnTo>
                        <a:pt x="12309" y="4692"/>
                      </a:lnTo>
                      <a:lnTo>
                        <a:pt x="12268" y="4544"/>
                      </a:lnTo>
                      <a:lnTo>
                        <a:pt x="12227" y="4397"/>
                      </a:lnTo>
                      <a:lnTo>
                        <a:pt x="12177" y="4249"/>
                      </a:lnTo>
                      <a:lnTo>
                        <a:pt x="12128" y="4105"/>
                      </a:lnTo>
                      <a:lnTo>
                        <a:pt x="12075" y="3961"/>
                      </a:lnTo>
                      <a:lnTo>
                        <a:pt x="12014" y="3822"/>
                      </a:lnTo>
                      <a:lnTo>
                        <a:pt x="11956" y="3682"/>
                      </a:lnTo>
                      <a:lnTo>
                        <a:pt x="11890" y="3543"/>
                      </a:lnTo>
                      <a:lnTo>
                        <a:pt x="11825" y="3407"/>
                      </a:lnTo>
                      <a:lnTo>
                        <a:pt x="11751" y="3276"/>
                      </a:lnTo>
                      <a:lnTo>
                        <a:pt x="11677" y="3145"/>
                      </a:lnTo>
                      <a:lnTo>
                        <a:pt x="11603" y="3013"/>
                      </a:lnTo>
                      <a:lnTo>
                        <a:pt x="11521" y="2886"/>
                      </a:lnTo>
                      <a:lnTo>
                        <a:pt x="11439" y="2759"/>
                      </a:lnTo>
                      <a:lnTo>
                        <a:pt x="11352" y="2635"/>
                      </a:lnTo>
                      <a:lnTo>
                        <a:pt x="11262" y="2512"/>
                      </a:lnTo>
                      <a:lnTo>
                        <a:pt x="11172" y="2393"/>
                      </a:lnTo>
                      <a:lnTo>
                        <a:pt x="11077" y="2278"/>
                      </a:lnTo>
                      <a:lnTo>
                        <a:pt x="10984" y="2163"/>
                      </a:lnTo>
                      <a:lnTo>
                        <a:pt x="10881" y="2048"/>
                      </a:lnTo>
                      <a:lnTo>
                        <a:pt x="10778" y="1942"/>
                      </a:lnTo>
                      <a:lnTo>
                        <a:pt x="10675" y="1835"/>
                      </a:lnTo>
                      <a:lnTo>
                        <a:pt x="10569" y="1728"/>
                      </a:lnTo>
                      <a:lnTo>
                        <a:pt x="10458" y="1626"/>
                      </a:lnTo>
                      <a:lnTo>
                        <a:pt x="10347" y="1527"/>
                      </a:lnTo>
                      <a:lnTo>
                        <a:pt x="10232" y="1428"/>
                      </a:lnTo>
                      <a:lnTo>
                        <a:pt x="10113" y="1334"/>
                      </a:lnTo>
                      <a:lnTo>
                        <a:pt x="9994" y="1244"/>
                      </a:lnTo>
                      <a:lnTo>
                        <a:pt x="9875" y="1153"/>
                      </a:lnTo>
                      <a:lnTo>
                        <a:pt x="9748" y="1067"/>
                      </a:lnTo>
                      <a:lnTo>
                        <a:pt x="9625" y="985"/>
                      </a:lnTo>
                      <a:lnTo>
                        <a:pt x="9497" y="907"/>
                      </a:lnTo>
                      <a:lnTo>
                        <a:pt x="9366" y="829"/>
                      </a:lnTo>
                      <a:lnTo>
                        <a:pt x="9235" y="755"/>
                      </a:lnTo>
                      <a:lnTo>
                        <a:pt x="9099" y="685"/>
                      </a:lnTo>
                      <a:lnTo>
                        <a:pt x="8964" y="620"/>
                      </a:lnTo>
                      <a:lnTo>
                        <a:pt x="8829" y="554"/>
                      </a:lnTo>
                      <a:lnTo>
                        <a:pt x="8689" y="493"/>
                      </a:lnTo>
                      <a:lnTo>
                        <a:pt x="8545" y="435"/>
                      </a:lnTo>
                      <a:lnTo>
                        <a:pt x="8402" y="382"/>
                      </a:lnTo>
                      <a:lnTo>
                        <a:pt x="8258" y="329"/>
                      </a:lnTo>
                      <a:lnTo>
                        <a:pt x="8114" y="283"/>
                      </a:lnTo>
                      <a:lnTo>
                        <a:pt x="7966" y="238"/>
                      </a:lnTo>
                      <a:lnTo>
                        <a:pt x="7815" y="197"/>
                      </a:lnTo>
                      <a:lnTo>
                        <a:pt x="7667" y="160"/>
                      </a:lnTo>
                      <a:lnTo>
                        <a:pt x="7515" y="127"/>
                      </a:lnTo>
                      <a:lnTo>
                        <a:pt x="7359" y="99"/>
                      </a:lnTo>
                      <a:lnTo>
                        <a:pt x="7207" y="74"/>
                      </a:lnTo>
                      <a:lnTo>
                        <a:pt x="7051" y="54"/>
                      </a:lnTo>
                      <a:lnTo>
                        <a:pt x="6891" y="33"/>
                      </a:lnTo>
                      <a:lnTo>
                        <a:pt x="6735" y="20"/>
                      </a:lnTo>
                      <a:lnTo>
                        <a:pt x="6575" y="8"/>
                      </a:lnTo>
                      <a:lnTo>
                        <a:pt x="6415" y="4"/>
                      </a:lnTo>
                      <a:close/>
                    </a:path>
                  </a:pathLst>
                </a:custGeom>
                <a:solidFill>
                  <a:srgbClr val="F8981D"/>
                </a:solidFill>
                <a:ln cap="flat">
                  <a:solidFill>
                    <a:srgbClr val="F8981D"/>
                  </a:solidFill>
                  <a:prstDash val="solid"/>
                </a:ln>
              </p:spPr>
              <p:txBody>
                <a:bodyPr vert="horz" wrap="none" lIns="90000" tIns="45000" rIns="90000" bIns="45000" anchor="ctr" anchorCtr="1" compatLnSpc="0"/>
                <a:lstStyle/>
                <a:p>
                  <a:pPr marL="0" marR="0" lvl="0" indent="0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</a:pPr>
                  <a:endParaRPr lang="en-US" sz="1800" b="0" i="0" u="none" strike="noStrike" kern="1200">
                    <a:ln>
                      <a:solidFill>
                        <a:schemeClr val="accent1"/>
                      </a:solidFill>
                    </a:ln>
                    <a:solidFill>
                      <a:schemeClr val="accent1"/>
                    </a:solidFill>
                    <a:latin typeface="Arial" pitchFamily="18"/>
                    <a:ea typeface="Arial" pitchFamily="2"/>
                    <a:cs typeface="Arial" pitchFamily="2"/>
                  </a:endParaRPr>
                </a:p>
              </p:txBody>
            </p:sp>
          </p:grpSp>
        </p:grp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EACBA305-7D40-734C-9A35-4C48B495AB81}"/>
                </a:ext>
              </a:extLst>
            </p:cNvPr>
            <p:cNvSpPr txBox="1"/>
            <p:nvPr/>
          </p:nvSpPr>
          <p:spPr>
            <a:xfrm>
              <a:off x="6134761" y="2345186"/>
              <a:ext cx="179536" cy="215444"/>
            </a:xfrm>
            <a:prstGeom prst="rect">
              <a:avLst/>
            </a:prstGeom>
          </p:spPr>
          <p:txBody>
            <a:bodyPr wrap="none" lIns="0" tIns="0" rIns="0" bIns="0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 b="1" dirty="0">
                  <a:solidFill>
                    <a:srgbClr val="F8981D"/>
                  </a:solidFill>
                  <a:latin typeface="Calibri" panose="020F0502020204030204" pitchFamily="34" charset="0"/>
                </a:rPr>
                <a:t>T1</a:t>
              </a:r>
              <a:endParaRPr lang="en-US" sz="1200" b="1" dirty="0">
                <a:solidFill>
                  <a:srgbClr val="F8981D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63" name="Content Placeholder 1">
            <a:extLst>
              <a:ext uri="{FF2B5EF4-FFF2-40B4-BE49-F238E27FC236}">
                <a16:creationId xmlns:a16="http://schemas.microsoft.com/office/drawing/2014/main" id="{AD0BA5B3-96B7-0047-B9E5-2E93C43C568D}"/>
              </a:ext>
            </a:extLst>
          </p:cNvPr>
          <p:cNvSpPr txBox="1">
            <a:spLocks/>
          </p:cNvSpPr>
          <p:nvPr/>
        </p:nvSpPr>
        <p:spPr bwMode="gray">
          <a:xfrm>
            <a:off x="624710" y="5252068"/>
            <a:ext cx="7006176" cy="1047342"/>
          </a:xfrm>
          <a:prstGeom prst="rect">
            <a:avLst/>
          </a:prstGeom>
          <a:solidFill>
            <a:schemeClr val="bg2"/>
          </a:solidFill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2400"/>
              </a:spcBef>
              <a:buClr>
                <a:schemeClr val="tx1">
                  <a:lumMod val="60000"/>
                  <a:lumOff val="40000"/>
                </a:schemeClr>
              </a:buClr>
              <a:buSzPct val="90000"/>
              <a:buFont typeface="Arial" panose="020B0604020202020204" pitchFamily="34" charset="0"/>
              <a:buChar char="​"/>
              <a:defRPr sz="18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indent="-1841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744538" indent="-169863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969963" indent="-166688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2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143000" indent="-138113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tabLst/>
              <a:defRPr sz="12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rabicPeriod"/>
              <a:defRPr sz="18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512763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+mj-lt"/>
              <a:buAutoNum type="alphaLcPeriod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741363" indent="-16668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2"/>
              </a:buClr>
              <a:buSzPct val="90000"/>
              <a:buFont typeface="+mj-lt"/>
              <a:buAutoNum type="romanLcPeriod"/>
              <a:defRPr sz="12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284163" indent="-284163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lphaUcPeriod"/>
              <a:defRPr sz="18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indent="-184150">
              <a:buFont typeface="Arial" panose="020B0604020202020204" pitchFamily="34" charset="0"/>
              <a:buNone/>
            </a:pPr>
            <a:r>
              <a:rPr lang="en-US" dirty="0"/>
              <a:t>Routing change to make prior to NSX installation (or after NSX installation)</a:t>
            </a:r>
          </a:p>
          <a:p>
            <a:pPr lvl="1"/>
            <a:r>
              <a:rPr lang="en-US" sz="1400" dirty="0"/>
              <a:t>default gateway via T1</a:t>
            </a:r>
          </a:p>
          <a:p>
            <a:pPr lvl="1"/>
            <a:r>
              <a:rPr lang="en-US" sz="1400" dirty="0"/>
              <a:t>static route for Transport Nodes (ESXi/</a:t>
            </a:r>
            <a:r>
              <a:rPr lang="en-US" sz="1400" dirty="0" err="1"/>
              <a:t>EdgeNodes</a:t>
            </a:r>
            <a:r>
              <a:rPr lang="en-US" sz="1400" dirty="0"/>
              <a:t>) via Physical Router</a:t>
            </a:r>
          </a:p>
          <a:p>
            <a:pPr lvl="1"/>
            <a:r>
              <a:rPr lang="en-US" sz="1400" dirty="0"/>
              <a:t>static route for Management/Operation subnets via Mgt Router</a:t>
            </a:r>
          </a:p>
          <a:p>
            <a:endParaRPr lang="en-US" dirty="0"/>
          </a:p>
        </p:txBody>
      </p:sp>
      <p:sp>
        <p:nvSpPr>
          <p:cNvPr id="64" name="Content Placeholder 65">
            <a:extLst>
              <a:ext uri="{FF2B5EF4-FFF2-40B4-BE49-F238E27FC236}">
                <a16:creationId xmlns:a16="http://schemas.microsoft.com/office/drawing/2014/main" id="{F21AFFEF-CD70-954C-8193-14DD36FB8292}"/>
              </a:ext>
            </a:extLst>
          </p:cNvPr>
          <p:cNvSpPr txBox="1">
            <a:spLocks/>
          </p:cNvSpPr>
          <p:nvPr/>
        </p:nvSpPr>
        <p:spPr>
          <a:xfrm>
            <a:off x="7099792" y="5466559"/>
            <a:ext cx="4738042" cy="86840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Clr>
                <a:schemeClr val="tx1">
                  <a:lumMod val="60000"/>
                  <a:lumOff val="40000"/>
                </a:schemeClr>
              </a:buClr>
              <a:buSzPct val="90000"/>
              <a:buFont typeface="Arial" panose="020B0604020202020204" pitchFamily="34" charset="0"/>
              <a:buChar char="​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indent="-18415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8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744538" indent="-169863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969963" indent="-166688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143000" indent="-138113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tabLst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rabi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512763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+mj-lt"/>
              <a:buAutoNum type="alphaLcPeriod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741363" indent="-16668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2"/>
              </a:buClr>
              <a:buSzPct val="90000"/>
              <a:buFont typeface="+mj-lt"/>
              <a:buAutoNum type="romanLcPeriod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284163" indent="-284163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lphaU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2"/>
            <a:r>
              <a:rPr lang="en-US" dirty="0"/>
              <a:t>Note:</a:t>
            </a:r>
          </a:p>
          <a:p>
            <a:pPr lvl="3"/>
            <a:r>
              <a:rPr lang="en-US" dirty="0"/>
              <a:t>Linux: Routes can be configured on NSX-T Manager (see Installation - Step3c) or on Linux OS</a:t>
            </a:r>
          </a:p>
          <a:p>
            <a:pPr lvl="3"/>
            <a:r>
              <a:rPr lang="en-US" dirty="0"/>
              <a:t>Windows : Routes can be done only on Windows OS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E2E5361E-F3F7-534B-9EED-9C934D455DB2}"/>
              </a:ext>
            </a:extLst>
          </p:cNvPr>
          <p:cNvSpPr txBox="1"/>
          <p:nvPr/>
        </p:nvSpPr>
        <p:spPr>
          <a:xfrm rot="21356434">
            <a:off x="8380526" y="598772"/>
            <a:ext cx="2341433" cy="338554"/>
          </a:xfrm>
          <a:prstGeom prst="rect">
            <a:avLst/>
          </a:prstGeom>
          <a:solidFill>
            <a:srgbClr val="EFE5F7"/>
          </a:solidFill>
          <a:ln w="28575">
            <a:solidFill>
              <a:srgbClr val="FF0000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Greenfield Use Case Only</a:t>
            </a:r>
          </a:p>
        </p:txBody>
      </p:sp>
    </p:spTree>
    <p:extLst>
      <p:ext uri="{BB962C8B-B14F-4D97-AF65-F5344CB8AC3E}">
        <p14:creationId xmlns:p14="http://schemas.microsoft.com/office/powerpoint/2010/main" val="3522137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437797-B2D2-D44F-8C73-4A5038AA77B9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182880" y="1280160"/>
            <a:ext cx="12001539" cy="5120640"/>
          </a:xfrm>
        </p:spPr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510D637-E281-EB4B-9BA6-3283BA792BE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63557" y="1486628"/>
            <a:ext cx="11825268" cy="548640"/>
          </a:xfrm>
        </p:spPr>
        <p:txBody>
          <a:bodyPr/>
          <a:lstStyle/>
          <a:p>
            <a:pPr algn="r"/>
            <a:r>
              <a:rPr lang="en-US" dirty="0"/>
              <a:t>After NSX installation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20147C2E-65DA-F146-A538-DDB7DC64CF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Routing preparation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F9BA9B79-2933-C547-B720-E702EE4914E1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Overlay - Physical Servers with IP1-Mgt + TEP + IP2-App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237515AD-3B7C-804E-9637-F82C6BA9FF11}"/>
              </a:ext>
            </a:extLst>
          </p:cNvPr>
          <p:cNvSpPr txBox="1"/>
          <p:nvPr/>
        </p:nvSpPr>
        <p:spPr>
          <a:xfrm rot="21356434">
            <a:off x="8380526" y="598772"/>
            <a:ext cx="2341433" cy="338554"/>
          </a:xfrm>
          <a:prstGeom prst="rect">
            <a:avLst/>
          </a:prstGeom>
          <a:solidFill>
            <a:srgbClr val="EFE5F7"/>
          </a:solidFill>
          <a:ln w="28575">
            <a:solidFill>
              <a:srgbClr val="FF0000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Greenfield Use Case Only</a:t>
            </a:r>
          </a:p>
        </p:txBody>
      </p:sp>
      <p:sp>
        <p:nvSpPr>
          <p:cNvPr id="76" name="Rounded Rectangle 75">
            <a:extLst>
              <a:ext uri="{FF2B5EF4-FFF2-40B4-BE49-F238E27FC236}">
                <a16:creationId xmlns:a16="http://schemas.microsoft.com/office/drawing/2014/main" id="{D9652652-EA7B-FC48-9802-36B79813AA0B}"/>
              </a:ext>
            </a:extLst>
          </p:cNvPr>
          <p:cNvSpPr/>
          <p:nvPr/>
        </p:nvSpPr>
        <p:spPr>
          <a:xfrm>
            <a:off x="592866" y="2255855"/>
            <a:ext cx="11427134" cy="2979972"/>
          </a:xfrm>
          <a:prstGeom prst="roundRect">
            <a:avLst>
              <a:gd name="adj" fmla="val 8469"/>
            </a:avLst>
          </a:prstGeom>
          <a:solidFill>
            <a:schemeClr val="bg1">
              <a:lumMod val="85000"/>
              <a:alpha val="20000"/>
            </a:schemeClr>
          </a:solidFill>
          <a:ln w="38100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en-US" sz="12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</a:p>
        </p:txBody>
      </p:sp>
      <p:grpSp>
        <p:nvGrpSpPr>
          <p:cNvPr id="77" name="Group 76">
            <a:extLst>
              <a:ext uri="{FF2B5EF4-FFF2-40B4-BE49-F238E27FC236}">
                <a16:creationId xmlns:a16="http://schemas.microsoft.com/office/drawing/2014/main" id="{EF604DB0-5385-3046-BA14-7501D6FC3590}"/>
              </a:ext>
            </a:extLst>
          </p:cNvPr>
          <p:cNvGrpSpPr/>
          <p:nvPr/>
        </p:nvGrpSpPr>
        <p:grpSpPr>
          <a:xfrm>
            <a:off x="778355" y="2321091"/>
            <a:ext cx="3621644" cy="2843473"/>
            <a:chOff x="819728" y="1928212"/>
            <a:chExt cx="3621644" cy="2843473"/>
          </a:xfrm>
        </p:grpSpPr>
        <p:grpSp>
          <p:nvGrpSpPr>
            <p:cNvPr id="78" name="Group 77">
              <a:extLst>
                <a:ext uri="{FF2B5EF4-FFF2-40B4-BE49-F238E27FC236}">
                  <a16:creationId xmlns:a16="http://schemas.microsoft.com/office/drawing/2014/main" id="{8D94009A-89AD-C040-8115-DC439AF8A643}"/>
                </a:ext>
              </a:extLst>
            </p:cNvPr>
            <p:cNvGrpSpPr/>
            <p:nvPr/>
          </p:nvGrpSpPr>
          <p:grpSpPr>
            <a:xfrm>
              <a:off x="819728" y="1928212"/>
              <a:ext cx="3621644" cy="2843473"/>
              <a:chOff x="2681185" y="1949983"/>
              <a:chExt cx="3621644" cy="2843473"/>
            </a:xfrm>
          </p:grpSpPr>
          <p:sp>
            <p:nvSpPr>
              <p:cNvPr id="83" name="Rounded Rectangle 82">
                <a:extLst>
                  <a:ext uri="{FF2B5EF4-FFF2-40B4-BE49-F238E27FC236}">
                    <a16:creationId xmlns:a16="http://schemas.microsoft.com/office/drawing/2014/main" id="{B783EC2B-E8EF-9242-AA10-9CDF8281E780}"/>
                  </a:ext>
                </a:extLst>
              </p:cNvPr>
              <p:cNvSpPr/>
              <p:nvPr/>
            </p:nvSpPr>
            <p:spPr>
              <a:xfrm>
                <a:off x="2681185" y="1949983"/>
                <a:ext cx="3621644" cy="2843473"/>
              </a:xfrm>
              <a:prstGeom prst="roundRect">
                <a:avLst>
                  <a:gd name="adj" fmla="val 8469"/>
                </a:avLst>
              </a:prstGeom>
              <a:solidFill>
                <a:schemeClr val="bg1">
                  <a:lumMod val="85000"/>
                  <a:alpha val="20000"/>
                </a:schemeClr>
              </a:solidFill>
              <a:ln w="38100">
                <a:solidFill>
                  <a:schemeClr val="tx2"/>
                </a:solidFill>
                <a:prstDash val="soli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spcAft>
                    <a:spcPts val="600"/>
                  </a:spcAft>
                </a:pPr>
                <a:r>
                  <a:rPr lang="en-US" sz="1400" dirty="0">
                    <a:solidFill>
                      <a:schemeClr val="tx2"/>
                    </a:solidFill>
                    <a:latin typeface="Calibri" panose="020F0502020204030204" pitchFamily="34" charset="0"/>
                  </a:rPr>
                  <a:t>Physical View</a:t>
                </a:r>
              </a:p>
            </p:txBody>
          </p:sp>
          <p:cxnSp>
            <p:nvCxnSpPr>
              <p:cNvPr id="84" name="Straight Connector 83">
                <a:extLst>
                  <a:ext uri="{FF2B5EF4-FFF2-40B4-BE49-F238E27FC236}">
                    <a16:creationId xmlns:a16="http://schemas.microsoft.com/office/drawing/2014/main" id="{DF759EFC-D88F-0B4C-9109-342D9B5B471D}"/>
                  </a:ext>
                </a:extLst>
              </p:cNvPr>
              <p:cNvCxnSpPr>
                <a:cxnSpLocks/>
              </p:cNvCxnSpPr>
              <p:nvPr/>
            </p:nvCxnSpPr>
            <p:spPr bwMode="gray">
              <a:xfrm>
                <a:off x="2886106" y="2944996"/>
                <a:ext cx="2027575" cy="0"/>
              </a:xfrm>
              <a:prstGeom prst="line">
                <a:avLst/>
              </a:prstGeom>
              <a:ln w="25400">
                <a:solidFill>
                  <a:schemeClr val="tx1"/>
                </a:solidFill>
                <a:miter lim="800000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Straight Connector 84">
                <a:extLst>
                  <a:ext uri="{FF2B5EF4-FFF2-40B4-BE49-F238E27FC236}">
                    <a16:creationId xmlns:a16="http://schemas.microsoft.com/office/drawing/2014/main" id="{50C64BB4-EE1E-F74A-9CA9-62290CEF2773}"/>
                  </a:ext>
                </a:extLst>
              </p:cNvPr>
              <p:cNvCxnSpPr>
                <a:cxnSpLocks/>
                <a:stCxn id="102" idx="2"/>
              </p:cNvCxnSpPr>
              <p:nvPr/>
            </p:nvCxnSpPr>
            <p:spPr bwMode="gray">
              <a:xfrm flipH="1">
                <a:off x="4371671" y="2557514"/>
                <a:ext cx="4392" cy="391510"/>
              </a:xfrm>
              <a:prstGeom prst="line">
                <a:avLst/>
              </a:prstGeom>
              <a:ln w="25400">
                <a:solidFill>
                  <a:schemeClr val="tx1"/>
                </a:solidFill>
                <a:miter lim="800000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6" name="TextBox 85">
                <a:extLst>
                  <a:ext uri="{FF2B5EF4-FFF2-40B4-BE49-F238E27FC236}">
                    <a16:creationId xmlns:a16="http://schemas.microsoft.com/office/drawing/2014/main" id="{4D5A8F32-76B3-074A-9C1B-A4DE04798CA4}"/>
                  </a:ext>
                </a:extLst>
              </p:cNvPr>
              <p:cNvSpPr txBox="1"/>
              <p:nvPr/>
            </p:nvSpPr>
            <p:spPr>
              <a:xfrm>
                <a:off x="2914042" y="2756012"/>
                <a:ext cx="617157" cy="184666"/>
              </a:xfrm>
              <a:prstGeom prst="rect">
                <a:avLst/>
              </a:prstGeom>
            </p:spPr>
            <p:txBody>
              <a:bodyPr wrap="none" lIns="0" tIns="0" rIns="0" bIns="0" rtlCol="0" anchor="b">
                <a:spAutoFit/>
              </a:bodyPr>
              <a:lstStyle/>
              <a:p>
                <a:r>
                  <a:rPr lang="en-US" sz="1200" dirty="0">
                    <a:latin typeface="Calibri" panose="020F0502020204030204" pitchFamily="34" charset="0"/>
                  </a:rPr>
                  <a:t>VLAN-TEP</a:t>
                </a:r>
                <a:endParaRPr lang="en-US" sz="1400" dirty="0">
                  <a:latin typeface="Calibri" panose="020F0502020204030204" pitchFamily="34" charset="0"/>
                </a:endParaRPr>
              </a:p>
            </p:txBody>
          </p:sp>
          <p:cxnSp>
            <p:nvCxnSpPr>
              <p:cNvPr id="87" name="Straight Connector 86">
                <a:extLst>
                  <a:ext uri="{FF2B5EF4-FFF2-40B4-BE49-F238E27FC236}">
                    <a16:creationId xmlns:a16="http://schemas.microsoft.com/office/drawing/2014/main" id="{3960559D-9B68-CD4D-B111-C35FEA61A26F}"/>
                  </a:ext>
                </a:extLst>
              </p:cNvPr>
              <p:cNvCxnSpPr>
                <a:cxnSpLocks/>
              </p:cNvCxnSpPr>
              <p:nvPr/>
            </p:nvCxnSpPr>
            <p:spPr bwMode="gray">
              <a:xfrm>
                <a:off x="4117193" y="2958949"/>
                <a:ext cx="0" cy="526209"/>
              </a:xfrm>
              <a:prstGeom prst="line">
                <a:avLst/>
              </a:prstGeom>
              <a:ln w="25400">
                <a:solidFill>
                  <a:schemeClr val="tx1"/>
                </a:solidFill>
                <a:miter lim="800000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8" name="Freeform 87">
                <a:extLst>
                  <a:ext uri="{FF2B5EF4-FFF2-40B4-BE49-F238E27FC236}">
                    <a16:creationId xmlns:a16="http://schemas.microsoft.com/office/drawing/2014/main" id="{78EBA44B-C9EA-E847-92BF-48C6A9AAAA6B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788344" y="3481250"/>
                <a:ext cx="657699" cy="171937"/>
              </a:xfrm>
              <a:custGeom>
                <a:avLst/>
                <a:gdLst>
                  <a:gd name="T0" fmla="*/ 304 w 384"/>
                  <a:gd name="T1" fmla="*/ 78 h 100"/>
                  <a:gd name="T2" fmla="*/ 288 w 384"/>
                  <a:gd name="T3" fmla="*/ 78 h 100"/>
                  <a:gd name="T4" fmla="*/ 288 w 384"/>
                  <a:gd name="T5" fmla="*/ 22 h 100"/>
                  <a:gd name="T6" fmla="*/ 304 w 384"/>
                  <a:gd name="T7" fmla="*/ 22 h 100"/>
                  <a:gd name="T8" fmla="*/ 304 w 384"/>
                  <a:gd name="T9" fmla="*/ 78 h 100"/>
                  <a:gd name="T10" fmla="*/ 331 w 384"/>
                  <a:gd name="T11" fmla="*/ 22 h 100"/>
                  <a:gd name="T12" fmla="*/ 315 w 384"/>
                  <a:gd name="T13" fmla="*/ 22 h 100"/>
                  <a:gd name="T14" fmla="*/ 315 w 384"/>
                  <a:gd name="T15" fmla="*/ 78 h 100"/>
                  <a:gd name="T16" fmla="*/ 331 w 384"/>
                  <a:gd name="T17" fmla="*/ 78 h 100"/>
                  <a:gd name="T18" fmla="*/ 331 w 384"/>
                  <a:gd name="T19" fmla="*/ 22 h 100"/>
                  <a:gd name="T20" fmla="*/ 358 w 384"/>
                  <a:gd name="T21" fmla="*/ 22 h 100"/>
                  <a:gd name="T22" fmla="*/ 342 w 384"/>
                  <a:gd name="T23" fmla="*/ 22 h 100"/>
                  <a:gd name="T24" fmla="*/ 342 w 384"/>
                  <a:gd name="T25" fmla="*/ 78 h 100"/>
                  <a:gd name="T26" fmla="*/ 358 w 384"/>
                  <a:gd name="T27" fmla="*/ 78 h 100"/>
                  <a:gd name="T28" fmla="*/ 358 w 384"/>
                  <a:gd name="T29" fmla="*/ 22 h 100"/>
                  <a:gd name="T30" fmla="*/ 42 w 384"/>
                  <a:gd name="T31" fmla="*/ 22 h 100"/>
                  <a:gd name="T32" fmla="*/ 26 w 384"/>
                  <a:gd name="T33" fmla="*/ 22 h 100"/>
                  <a:gd name="T34" fmla="*/ 26 w 384"/>
                  <a:gd name="T35" fmla="*/ 78 h 100"/>
                  <a:gd name="T36" fmla="*/ 42 w 384"/>
                  <a:gd name="T37" fmla="*/ 78 h 100"/>
                  <a:gd name="T38" fmla="*/ 42 w 384"/>
                  <a:gd name="T39" fmla="*/ 22 h 100"/>
                  <a:gd name="T40" fmla="*/ 69 w 384"/>
                  <a:gd name="T41" fmla="*/ 22 h 100"/>
                  <a:gd name="T42" fmla="*/ 53 w 384"/>
                  <a:gd name="T43" fmla="*/ 22 h 100"/>
                  <a:gd name="T44" fmla="*/ 53 w 384"/>
                  <a:gd name="T45" fmla="*/ 78 h 100"/>
                  <a:gd name="T46" fmla="*/ 69 w 384"/>
                  <a:gd name="T47" fmla="*/ 78 h 100"/>
                  <a:gd name="T48" fmla="*/ 69 w 384"/>
                  <a:gd name="T49" fmla="*/ 22 h 100"/>
                  <a:gd name="T50" fmla="*/ 97 w 384"/>
                  <a:gd name="T51" fmla="*/ 22 h 100"/>
                  <a:gd name="T52" fmla="*/ 81 w 384"/>
                  <a:gd name="T53" fmla="*/ 22 h 100"/>
                  <a:gd name="T54" fmla="*/ 81 w 384"/>
                  <a:gd name="T55" fmla="*/ 78 h 100"/>
                  <a:gd name="T56" fmla="*/ 97 w 384"/>
                  <a:gd name="T57" fmla="*/ 78 h 100"/>
                  <a:gd name="T58" fmla="*/ 97 w 384"/>
                  <a:gd name="T59" fmla="*/ 22 h 100"/>
                  <a:gd name="T60" fmla="*/ 163 w 384"/>
                  <a:gd name="T61" fmla="*/ 50 h 100"/>
                  <a:gd name="T62" fmla="*/ 192 w 384"/>
                  <a:gd name="T63" fmla="*/ 21 h 100"/>
                  <a:gd name="T64" fmla="*/ 221 w 384"/>
                  <a:gd name="T65" fmla="*/ 50 h 100"/>
                  <a:gd name="T66" fmla="*/ 192 w 384"/>
                  <a:gd name="T67" fmla="*/ 79 h 100"/>
                  <a:gd name="T68" fmla="*/ 163 w 384"/>
                  <a:gd name="T69" fmla="*/ 50 h 100"/>
                  <a:gd name="T70" fmla="*/ 179 w 384"/>
                  <a:gd name="T71" fmla="*/ 50 h 100"/>
                  <a:gd name="T72" fmla="*/ 192 w 384"/>
                  <a:gd name="T73" fmla="*/ 63 h 100"/>
                  <a:gd name="T74" fmla="*/ 205 w 384"/>
                  <a:gd name="T75" fmla="*/ 50 h 100"/>
                  <a:gd name="T76" fmla="*/ 192 w 384"/>
                  <a:gd name="T77" fmla="*/ 37 h 100"/>
                  <a:gd name="T78" fmla="*/ 179 w 384"/>
                  <a:gd name="T79" fmla="*/ 50 h 100"/>
                  <a:gd name="T80" fmla="*/ 384 w 384"/>
                  <a:gd name="T81" fmla="*/ 0 h 100"/>
                  <a:gd name="T82" fmla="*/ 384 w 384"/>
                  <a:gd name="T83" fmla="*/ 100 h 100"/>
                  <a:gd name="T84" fmla="*/ 0 w 384"/>
                  <a:gd name="T85" fmla="*/ 100 h 100"/>
                  <a:gd name="T86" fmla="*/ 0 w 384"/>
                  <a:gd name="T87" fmla="*/ 0 h 100"/>
                  <a:gd name="T88" fmla="*/ 384 w 384"/>
                  <a:gd name="T89" fmla="*/ 0 h 100"/>
                  <a:gd name="T90" fmla="*/ 368 w 384"/>
                  <a:gd name="T91" fmla="*/ 16 h 100"/>
                  <a:gd name="T92" fmla="*/ 16 w 384"/>
                  <a:gd name="T93" fmla="*/ 16 h 100"/>
                  <a:gd name="T94" fmla="*/ 16 w 384"/>
                  <a:gd name="T95" fmla="*/ 84 h 100"/>
                  <a:gd name="T96" fmla="*/ 368 w 384"/>
                  <a:gd name="T97" fmla="*/ 84 h 100"/>
                  <a:gd name="T98" fmla="*/ 368 w 384"/>
                  <a:gd name="T99" fmla="*/ 1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84" h="100">
                    <a:moveTo>
                      <a:pt x="304" y="78"/>
                    </a:moveTo>
                    <a:cubicBezTo>
                      <a:pt x="288" y="78"/>
                      <a:pt x="288" y="78"/>
                      <a:pt x="288" y="78"/>
                    </a:cubicBezTo>
                    <a:cubicBezTo>
                      <a:pt x="288" y="22"/>
                      <a:pt x="288" y="22"/>
                      <a:pt x="288" y="22"/>
                    </a:cubicBezTo>
                    <a:cubicBezTo>
                      <a:pt x="304" y="22"/>
                      <a:pt x="304" y="22"/>
                      <a:pt x="304" y="22"/>
                    </a:cubicBezTo>
                    <a:lnTo>
                      <a:pt x="304" y="78"/>
                    </a:lnTo>
                    <a:close/>
                    <a:moveTo>
                      <a:pt x="331" y="22"/>
                    </a:moveTo>
                    <a:cubicBezTo>
                      <a:pt x="315" y="22"/>
                      <a:pt x="315" y="22"/>
                      <a:pt x="315" y="22"/>
                    </a:cubicBezTo>
                    <a:cubicBezTo>
                      <a:pt x="315" y="78"/>
                      <a:pt x="315" y="78"/>
                      <a:pt x="315" y="78"/>
                    </a:cubicBezTo>
                    <a:cubicBezTo>
                      <a:pt x="331" y="78"/>
                      <a:pt x="331" y="78"/>
                      <a:pt x="331" y="78"/>
                    </a:cubicBezTo>
                    <a:lnTo>
                      <a:pt x="331" y="22"/>
                    </a:lnTo>
                    <a:close/>
                    <a:moveTo>
                      <a:pt x="358" y="22"/>
                    </a:moveTo>
                    <a:cubicBezTo>
                      <a:pt x="342" y="22"/>
                      <a:pt x="342" y="22"/>
                      <a:pt x="342" y="22"/>
                    </a:cubicBezTo>
                    <a:cubicBezTo>
                      <a:pt x="342" y="78"/>
                      <a:pt x="342" y="78"/>
                      <a:pt x="342" y="78"/>
                    </a:cubicBezTo>
                    <a:cubicBezTo>
                      <a:pt x="358" y="78"/>
                      <a:pt x="358" y="78"/>
                      <a:pt x="358" y="78"/>
                    </a:cubicBezTo>
                    <a:lnTo>
                      <a:pt x="358" y="22"/>
                    </a:lnTo>
                    <a:close/>
                    <a:moveTo>
                      <a:pt x="42" y="22"/>
                    </a:moveTo>
                    <a:cubicBezTo>
                      <a:pt x="26" y="22"/>
                      <a:pt x="26" y="22"/>
                      <a:pt x="26" y="22"/>
                    </a:cubicBezTo>
                    <a:cubicBezTo>
                      <a:pt x="26" y="78"/>
                      <a:pt x="26" y="78"/>
                      <a:pt x="26" y="78"/>
                    </a:cubicBezTo>
                    <a:cubicBezTo>
                      <a:pt x="42" y="78"/>
                      <a:pt x="42" y="78"/>
                      <a:pt x="42" y="78"/>
                    </a:cubicBezTo>
                    <a:lnTo>
                      <a:pt x="42" y="22"/>
                    </a:lnTo>
                    <a:close/>
                    <a:moveTo>
                      <a:pt x="69" y="22"/>
                    </a:moveTo>
                    <a:cubicBezTo>
                      <a:pt x="53" y="22"/>
                      <a:pt x="53" y="22"/>
                      <a:pt x="53" y="22"/>
                    </a:cubicBezTo>
                    <a:cubicBezTo>
                      <a:pt x="53" y="78"/>
                      <a:pt x="53" y="78"/>
                      <a:pt x="53" y="78"/>
                    </a:cubicBezTo>
                    <a:cubicBezTo>
                      <a:pt x="69" y="78"/>
                      <a:pt x="69" y="78"/>
                      <a:pt x="69" y="78"/>
                    </a:cubicBezTo>
                    <a:lnTo>
                      <a:pt x="69" y="22"/>
                    </a:lnTo>
                    <a:close/>
                    <a:moveTo>
                      <a:pt x="97" y="22"/>
                    </a:moveTo>
                    <a:cubicBezTo>
                      <a:pt x="81" y="22"/>
                      <a:pt x="81" y="22"/>
                      <a:pt x="81" y="22"/>
                    </a:cubicBezTo>
                    <a:cubicBezTo>
                      <a:pt x="81" y="78"/>
                      <a:pt x="81" y="78"/>
                      <a:pt x="81" y="78"/>
                    </a:cubicBezTo>
                    <a:cubicBezTo>
                      <a:pt x="97" y="78"/>
                      <a:pt x="97" y="78"/>
                      <a:pt x="97" y="78"/>
                    </a:cubicBezTo>
                    <a:lnTo>
                      <a:pt x="97" y="22"/>
                    </a:lnTo>
                    <a:close/>
                    <a:moveTo>
                      <a:pt x="163" y="50"/>
                    </a:moveTo>
                    <a:cubicBezTo>
                      <a:pt x="163" y="34"/>
                      <a:pt x="176" y="21"/>
                      <a:pt x="192" y="21"/>
                    </a:cubicBezTo>
                    <a:cubicBezTo>
                      <a:pt x="208" y="21"/>
                      <a:pt x="221" y="34"/>
                      <a:pt x="221" y="50"/>
                    </a:cubicBezTo>
                    <a:cubicBezTo>
                      <a:pt x="221" y="66"/>
                      <a:pt x="208" y="79"/>
                      <a:pt x="192" y="79"/>
                    </a:cubicBezTo>
                    <a:cubicBezTo>
                      <a:pt x="176" y="79"/>
                      <a:pt x="163" y="66"/>
                      <a:pt x="163" y="50"/>
                    </a:cubicBezTo>
                    <a:close/>
                    <a:moveTo>
                      <a:pt x="179" y="50"/>
                    </a:moveTo>
                    <a:cubicBezTo>
                      <a:pt x="179" y="57"/>
                      <a:pt x="185" y="63"/>
                      <a:pt x="192" y="63"/>
                    </a:cubicBezTo>
                    <a:cubicBezTo>
                      <a:pt x="199" y="63"/>
                      <a:pt x="205" y="57"/>
                      <a:pt x="205" y="50"/>
                    </a:cubicBezTo>
                    <a:cubicBezTo>
                      <a:pt x="205" y="43"/>
                      <a:pt x="199" y="37"/>
                      <a:pt x="192" y="37"/>
                    </a:cubicBezTo>
                    <a:cubicBezTo>
                      <a:pt x="185" y="37"/>
                      <a:pt x="179" y="43"/>
                      <a:pt x="179" y="50"/>
                    </a:cubicBezTo>
                    <a:close/>
                    <a:moveTo>
                      <a:pt x="384" y="0"/>
                    </a:moveTo>
                    <a:cubicBezTo>
                      <a:pt x="384" y="100"/>
                      <a:pt x="384" y="100"/>
                      <a:pt x="384" y="10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384" y="0"/>
                    </a:lnTo>
                    <a:close/>
                    <a:moveTo>
                      <a:pt x="368" y="16"/>
                    </a:move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84"/>
                      <a:pt x="16" y="84"/>
                      <a:pt x="16" y="84"/>
                    </a:cubicBezTo>
                    <a:cubicBezTo>
                      <a:pt x="368" y="84"/>
                      <a:pt x="368" y="84"/>
                      <a:pt x="368" y="84"/>
                    </a:cubicBezTo>
                    <a:lnTo>
                      <a:pt x="368" y="16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cxnSp>
            <p:nvCxnSpPr>
              <p:cNvPr id="89" name="Straight Connector 88">
                <a:extLst>
                  <a:ext uri="{FF2B5EF4-FFF2-40B4-BE49-F238E27FC236}">
                    <a16:creationId xmlns:a16="http://schemas.microsoft.com/office/drawing/2014/main" id="{589F5EAF-1DD5-6D4E-83C7-D447240991B0}"/>
                  </a:ext>
                </a:extLst>
              </p:cNvPr>
              <p:cNvCxnSpPr>
                <a:cxnSpLocks/>
                <a:endCxn id="97" idx="0"/>
              </p:cNvCxnSpPr>
              <p:nvPr/>
            </p:nvCxnSpPr>
            <p:spPr bwMode="gray">
              <a:xfrm>
                <a:off x="4114680" y="3637216"/>
                <a:ext cx="0" cy="364852"/>
              </a:xfrm>
              <a:prstGeom prst="line">
                <a:avLst/>
              </a:prstGeom>
              <a:ln w="254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90" name="Picture 89">
                <a:extLst>
                  <a:ext uri="{FF2B5EF4-FFF2-40B4-BE49-F238E27FC236}">
                    <a16:creationId xmlns:a16="http://schemas.microsoft.com/office/drawing/2014/main" id="{A70F27F7-2FEF-E94A-875D-4D41C46E9F5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576513" y="3648799"/>
                <a:ext cx="396240" cy="264160"/>
              </a:xfrm>
              <a:prstGeom prst="rect">
                <a:avLst/>
              </a:prstGeom>
            </p:spPr>
          </p:pic>
          <p:sp>
            <p:nvSpPr>
              <p:cNvPr id="91" name="TextBox 90">
                <a:extLst>
                  <a:ext uri="{FF2B5EF4-FFF2-40B4-BE49-F238E27FC236}">
                    <a16:creationId xmlns:a16="http://schemas.microsoft.com/office/drawing/2014/main" id="{4BE91ADF-7A70-CF4F-A05A-0490A5E05194}"/>
                  </a:ext>
                </a:extLst>
              </p:cNvPr>
              <p:cNvSpPr txBox="1"/>
              <p:nvPr/>
            </p:nvSpPr>
            <p:spPr>
              <a:xfrm>
                <a:off x="3293990" y="3661912"/>
                <a:ext cx="252570" cy="184666"/>
              </a:xfrm>
              <a:prstGeom prst="rect">
                <a:avLst/>
              </a:prstGeom>
            </p:spPr>
            <p:txBody>
              <a:bodyPr wrap="none" lIns="0" tIns="0" rIns="0" bIns="0" rtlCol="0" anchor="b">
                <a:spAutoFit/>
              </a:bodyPr>
              <a:lstStyle/>
              <a:p>
                <a:r>
                  <a:rPr lang="en-US" sz="1200" dirty="0">
                    <a:latin typeface="Calibri" panose="020F0502020204030204" pitchFamily="34" charset="0"/>
                  </a:rPr>
                  <a:t>Mgt</a:t>
                </a:r>
                <a:endParaRPr lang="en-US" sz="1400" dirty="0">
                  <a:latin typeface="Calibri" panose="020F0502020204030204" pitchFamily="34" charset="0"/>
                </a:endParaRPr>
              </a:p>
            </p:txBody>
          </p:sp>
          <p:grpSp>
            <p:nvGrpSpPr>
              <p:cNvPr id="92" name="Group 91">
                <a:extLst>
                  <a:ext uri="{FF2B5EF4-FFF2-40B4-BE49-F238E27FC236}">
                    <a16:creationId xmlns:a16="http://schemas.microsoft.com/office/drawing/2014/main" id="{025EF62E-A475-644F-B05F-7706B9AFD5F0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4101743" y="2008874"/>
                <a:ext cx="548640" cy="548640"/>
                <a:chOff x="7736620" y="7009631"/>
                <a:chExt cx="4501800" cy="4503600"/>
              </a:xfrm>
              <a:solidFill>
                <a:schemeClr val="tx1"/>
              </a:solidFill>
            </p:grpSpPr>
            <p:sp>
              <p:nvSpPr>
                <p:cNvPr id="102" name="Freeform: Shape 1">
                  <a:extLst>
                    <a:ext uri="{FF2B5EF4-FFF2-40B4-BE49-F238E27FC236}">
                      <a16:creationId xmlns:a16="http://schemas.microsoft.com/office/drawing/2014/main" id="{552C6742-1728-3749-9B8D-5131D82D3836}"/>
                    </a:ext>
                  </a:extLst>
                </p:cNvPr>
                <p:cNvSpPr/>
                <p:nvPr/>
              </p:nvSpPr>
              <p:spPr>
                <a:xfrm>
                  <a:off x="7736620" y="7009631"/>
                  <a:ext cx="4501800" cy="4503600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12506" h="12511">
                      <a:moveTo>
                        <a:pt x="6251" y="521"/>
                      </a:moveTo>
                      <a:lnTo>
                        <a:pt x="6399" y="525"/>
                      </a:lnTo>
                      <a:lnTo>
                        <a:pt x="6546" y="530"/>
                      </a:lnTo>
                      <a:lnTo>
                        <a:pt x="6694" y="538"/>
                      </a:lnTo>
                      <a:lnTo>
                        <a:pt x="6838" y="550"/>
                      </a:lnTo>
                      <a:lnTo>
                        <a:pt x="6981" y="566"/>
                      </a:lnTo>
                      <a:lnTo>
                        <a:pt x="7125" y="587"/>
                      </a:lnTo>
                      <a:lnTo>
                        <a:pt x="7265" y="612"/>
                      </a:lnTo>
                      <a:lnTo>
                        <a:pt x="7409" y="640"/>
                      </a:lnTo>
                      <a:lnTo>
                        <a:pt x="7548" y="669"/>
                      </a:lnTo>
                      <a:lnTo>
                        <a:pt x="7684" y="702"/>
                      </a:lnTo>
                      <a:lnTo>
                        <a:pt x="7819" y="739"/>
                      </a:lnTo>
                      <a:lnTo>
                        <a:pt x="7954" y="780"/>
                      </a:lnTo>
                      <a:lnTo>
                        <a:pt x="8090" y="825"/>
                      </a:lnTo>
                      <a:lnTo>
                        <a:pt x="8221" y="870"/>
                      </a:lnTo>
                      <a:lnTo>
                        <a:pt x="8352" y="919"/>
                      </a:lnTo>
                      <a:lnTo>
                        <a:pt x="8484" y="973"/>
                      </a:lnTo>
                      <a:lnTo>
                        <a:pt x="8611" y="1030"/>
                      </a:lnTo>
                      <a:lnTo>
                        <a:pt x="8734" y="1088"/>
                      </a:lnTo>
                      <a:lnTo>
                        <a:pt x="8861" y="1149"/>
                      </a:lnTo>
                      <a:lnTo>
                        <a:pt x="8985" y="1215"/>
                      </a:lnTo>
                      <a:lnTo>
                        <a:pt x="9104" y="1285"/>
                      </a:lnTo>
                      <a:lnTo>
                        <a:pt x="9222" y="1354"/>
                      </a:lnTo>
                      <a:lnTo>
                        <a:pt x="9341" y="1428"/>
                      </a:lnTo>
                      <a:lnTo>
                        <a:pt x="9456" y="1502"/>
                      </a:lnTo>
                      <a:lnTo>
                        <a:pt x="9571" y="1581"/>
                      </a:lnTo>
                      <a:lnTo>
                        <a:pt x="9682" y="1663"/>
                      </a:lnTo>
                      <a:lnTo>
                        <a:pt x="9789" y="1749"/>
                      </a:lnTo>
                      <a:lnTo>
                        <a:pt x="9896" y="1835"/>
                      </a:lnTo>
                      <a:lnTo>
                        <a:pt x="10002" y="1921"/>
                      </a:lnTo>
                      <a:lnTo>
                        <a:pt x="10105" y="2016"/>
                      </a:lnTo>
                      <a:lnTo>
                        <a:pt x="10207" y="2106"/>
                      </a:lnTo>
                      <a:lnTo>
                        <a:pt x="10306" y="2205"/>
                      </a:lnTo>
                      <a:lnTo>
                        <a:pt x="10400" y="2303"/>
                      </a:lnTo>
                      <a:lnTo>
                        <a:pt x="10495" y="2401"/>
                      </a:lnTo>
                      <a:lnTo>
                        <a:pt x="10585" y="2504"/>
                      </a:lnTo>
                      <a:lnTo>
                        <a:pt x="10675" y="2611"/>
                      </a:lnTo>
                      <a:lnTo>
                        <a:pt x="10762" y="2717"/>
                      </a:lnTo>
                      <a:lnTo>
                        <a:pt x="10844" y="2828"/>
                      </a:lnTo>
                      <a:lnTo>
                        <a:pt x="10926" y="2939"/>
                      </a:lnTo>
                      <a:lnTo>
                        <a:pt x="11004" y="3054"/>
                      </a:lnTo>
                      <a:lnTo>
                        <a:pt x="11082" y="3169"/>
                      </a:lnTo>
                      <a:lnTo>
                        <a:pt x="11156" y="3284"/>
                      </a:lnTo>
                      <a:lnTo>
                        <a:pt x="11225" y="3403"/>
                      </a:lnTo>
                      <a:lnTo>
                        <a:pt x="11291" y="3526"/>
                      </a:lnTo>
                      <a:lnTo>
                        <a:pt x="11357" y="3649"/>
                      </a:lnTo>
                      <a:lnTo>
                        <a:pt x="11419" y="3773"/>
                      </a:lnTo>
                      <a:lnTo>
                        <a:pt x="11480" y="3900"/>
                      </a:lnTo>
                      <a:lnTo>
                        <a:pt x="11533" y="4027"/>
                      </a:lnTo>
                      <a:lnTo>
                        <a:pt x="11587" y="4154"/>
                      </a:lnTo>
                      <a:lnTo>
                        <a:pt x="11636" y="4285"/>
                      </a:lnTo>
                      <a:lnTo>
                        <a:pt x="11685" y="4417"/>
                      </a:lnTo>
                      <a:lnTo>
                        <a:pt x="11726" y="4553"/>
                      </a:lnTo>
                      <a:lnTo>
                        <a:pt x="11767" y="4688"/>
                      </a:lnTo>
                      <a:lnTo>
                        <a:pt x="11804" y="4823"/>
                      </a:lnTo>
                      <a:lnTo>
                        <a:pt x="11837" y="4963"/>
                      </a:lnTo>
                      <a:lnTo>
                        <a:pt x="11870" y="5103"/>
                      </a:lnTo>
                      <a:lnTo>
                        <a:pt x="11895" y="5242"/>
                      </a:lnTo>
                      <a:lnTo>
                        <a:pt x="11919" y="5386"/>
                      </a:lnTo>
                      <a:lnTo>
                        <a:pt x="11940" y="5525"/>
                      </a:lnTo>
                      <a:lnTo>
                        <a:pt x="11956" y="5669"/>
                      </a:lnTo>
                      <a:lnTo>
                        <a:pt x="11968" y="5817"/>
                      </a:lnTo>
                      <a:lnTo>
                        <a:pt x="11976" y="5961"/>
                      </a:lnTo>
                      <a:lnTo>
                        <a:pt x="11985" y="6108"/>
                      </a:lnTo>
                      <a:lnTo>
                        <a:pt x="11985" y="6256"/>
                      </a:lnTo>
                      <a:lnTo>
                        <a:pt x="11985" y="6403"/>
                      </a:lnTo>
                      <a:lnTo>
                        <a:pt x="11976" y="6550"/>
                      </a:lnTo>
                      <a:lnTo>
                        <a:pt x="11968" y="6694"/>
                      </a:lnTo>
                      <a:lnTo>
                        <a:pt x="11956" y="6842"/>
                      </a:lnTo>
                      <a:lnTo>
                        <a:pt x="11940" y="6986"/>
                      </a:lnTo>
                      <a:lnTo>
                        <a:pt x="11919" y="7125"/>
                      </a:lnTo>
                      <a:lnTo>
                        <a:pt x="11895" y="7269"/>
                      </a:lnTo>
                      <a:lnTo>
                        <a:pt x="11870" y="7408"/>
                      </a:lnTo>
                      <a:lnTo>
                        <a:pt x="11837" y="7548"/>
                      </a:lnTo>
                      <a:lnTo>
                        <a:pt x="11804" y="7688"/>
                      </a:lnTo>
                      <a:lnTo>
                        <a:pt x="11767" y="7823"/>
                      </a:lnTo>
                      <a:lnTo>
                        <a:pt x="11726" y="7958"/>
                      </a:lnTo>
                      <a:lnTo>
                        <a:pt x="11685" y="8094"/>
                      </a:lnTo>
                      <a:lnTo>
                        <a:pt x="11636" y="8226"/>
                      </a:lnTo>
                      <a:lnTo>
                        <a:pt x="11587" y="8357"/>
                      </a:lnTo>
                      <a:lnTo>
                        <a:pt x="11533" y="8484"/>
                      </a:lnTo>
                      <a:lnTo>
                        <a:pt x="11480" y="8611"/>
                      </a:lnTo>
                      <a:lnTo>
                        <a:pt x="11419" y="8738"/>
                      </a:lnTo>
                      <a:lnTo>
                        <a:pt x="11357" y="8862"/>
                      </a:lnTo>
                      <a:lnTo>
                        <a:pt x="11291" y="8985"/>
                      </a:lnTo>
                      <a:lnTo>
                        <a:pt x="11225" y="9108"/>
                      </a:lnTo>
                      <a:lnTo>
                        <a:pt x="11156" y="9227"/>
                      </a:lnTo>
                      <a:lnTo>
                        <a:pt x="11082" y="9342"/>
                      </a:lnTo>
                      <a:lnTo>
                        <a:pt x="11004" y="9457"/>
                      </a:lnTo>
                      <a:lnTo>
                        <a:pt x="10926" y="9572"/>
                      </a:lnTo>
                      <a:lnTo>
                        <a:pt x="10844" y="9683"/>
                      </a:lnTo>
                      <a:lnTo>
                        <a:pt x="10762" y="9794"/>
                      </a:lnTo>
                      <a:lnTo>
                        <a:pt x="10675" y="9900"/>
                      </a:lnTo>
                      <a:lnTo>
                        <a:pt x="10585" y="10007"/>
                      </a:lnTo>
                      <a:lnTo>
                        <a:pt x="10495" y="10110"/>
                      </a:lnTo>
                      <a:lnTo>
                        <a:pt x="10400" y="10208"/>
                      </a:lnTo>
                      <a:lnTo>
                        <a:pt x="10306" y="10306"/>
                      </a:lnTo>
                      <a:lnTo>
                        <a:pt x="10207" y="10405"/>
                      </a:lnTo>
                      <a:lnTo>
                        <a:pt x="10105" y="10495"/>
                      </a:lnTo>
                      <a:lnTo>
                        <a:pt x="10002" y="10590"/>
                      </a:lnTo>
                      <a:lnTo>
                        <a:pt x="9896" y="10676"/>
                      </a:lnTo>
                      <a:lnTo>
                        <a:pt x="9789" y="10762"/>
                      </a:lnTo>
                      <a:lnTo>
                        <a:pt x="9682" y="10848"/>
                      </a:lnTo>
                      <a:lnTo>
                        <a:pt x="9571" y="10930"/>
                      </a:lnTo>
                      <a:lnTo>
                        <a:pt x="9456" y="11009"/>
                      </a:lnTo>
                      <a:lnTo>
                        <a:pt x="9341" y="11083"/>
                      </a:lnTo>
                      <a:lnTo>
                        <a:pt x="9222" y="11157"/>
                      </a:lnTo>
                      <a:lnTo>
                        <a:pt x="9104" y="11226"/>
                      </a:lnTo>
                      <a:lnTo>
                        <a:pt x="8985" y="11296"/>
                      </a:lnTo>
                      <a:lnTo>
                        <a:pt x="8861" y="11362"/>
                      </a:lnTo>
                      <a:lnTo>
                        <a:pt x="8734" y="11423"/>
                      </a:lnTo>
                      <a:lnTo>
                        <a:pt x="8611" y="11481"/>
                      </a:lnTo>
                      <a:lnTo>
                        <a:pt x="8484" y="11538"/>
                      </a:lnTo>
                      <a:lnTo>
                        <a:pt x="8352" y="11592"/>
                      </a:lnTo>
                      <a:lnTo>
                        <a:pt x="8221" y="11641"/>
                      </a:lnTo>
                      <a:lnTo>
                        <a:pt x="8090" y="11686"/>
                      </a:lnTo>
                      <a:lnTo>
                        <a:pt x="7954" y="11731"/>
                      </a:lnTo>
                      <a:lnTo>
                        <a:pt x="7819" y="11772"/>
                      </a:lnTo>
                      <a:lnTo>
                        <a:pt x="7684" y="11809"/>
                      </a:lnTo>
                      <a:lnTo>
                        <a:pt x="7548" y="11842"/>
                      </a:lnTo>
                      <a:lnTo>
                        <a:pt x="7409" y="11871"/>
                      </a:lnTo>
                      <a:lnTo>
                        <a:pt x="7265" y="11899"/>
                      </a:lnTo>
                      <a:lnTo>
                        <a:pt x="7125" y="11924"/>
                      </a:lnTo>
                      <a:lnTo>
                        <a:pt x="6981" y="11945"/>
                      </a:lnTo>
                      <a:lnTo>
                        <a:pt x="6838" y="11961"/>
                      </a:lnTo>
                      <a:lnTo>
                        <a:pt x="6694" y="11973"/>
                      </a:lnTo>
                      <a:lnTo>
                        <a:pt x="6546" y="11981"/>
                      </a:lnTo>
                      <a:lnTo>
                        <a:pt x="6399" y="11986"/>
                      </a:lnTo>
                      <a:lnTo>
                        <a:pt x="6251" y="11990"/>
                      </a:lnTo>
                      <a:lnTo>
                        <a:pt x="6103" y="11986"/>
                      </a:lnTo>
                      <a:lnTo>
                        <a:pt x="5960" y="11981"/>
                      </a:lnTo>
                      <a:lnTo>
                        <a:pt x="5812" y="11973"/>
                      </a:lnTo>
                      <a:lnTo>
                        <a:pt x="5668" y="11961"/>
                      </a:lnTo>
                      <a:lnTo>
                        <a:pt x="5524" y="11945"/>
                      </a:lnTo>
                      <a:lnTo>
                        <a:pt x="5381" y="11924"/>
                      </a:lnTo>
                      <a:lnTo>
                        <a:pt x="5241" y="11899"/>
                      </a:lnTo>
                      <a:lnTo>
                        <a:pt x="5098" y="11871"/>
                      </a:lnTo>
                      <a:lnTo>
                        <a:pt x="4958" y="11842"/>
                      </a:lnTo>
                      <a:lnTo>
                        <a:pt x="4823" y="11809"/>
                      </a:lnTo>
                      <a:lnTo>
                        <a:pt x="4687" y="11772"/>
                      </a:lnTo>
                      <a:lnTo>
                        <a:pt x="4552" y="11731"/>
                      </a:lnTo>
                      <a:lnTo>
                        <a:pt x="4416" y="11686"/>
                      </a:lnTo>
                      <a:lnTo>
                        <a:pt x="4285" y="11641"/>
                      </a:lnTo>
                      <a:lnTo>
                        <a:pt x="4154" y="11592"/>
                      </a:lnTo>
                      <a:lnTo>
                        <a:pt x="4022" y="11538"/>
                      </a:lnTo>
                      <a:lnTo>
                        <a:pt x="3895" y="11481"/>
                      </a:lnTo>
                      <a:lnTo>
                        <a:pt x="3768" y="11423"/>
                      </a:lnTo>
                      <a:lnTo>
                        <a:pt x="3645" y="11362"/>
                      </a:lnTo>
                      <a:lnTo>
                        <a:pt x="3521" y="11296"/>
                      </a:lnTo>
                      <a:lnTo>
                        <a:pt x="3403" y="11226"/>
                      </a:lnTo>
                      <a:lnTo>
                        <a:pt x="3284" y="11157"/>
                      </a:lnTo>
                      <a:lnTo>
                        <a:pt x="3164" y="11083"/>
                      </a:lnTo>
                      <a:lnTo>
                        <a:pt x="3050" y="11009"/>
                      </a:lnTo>
                      <a:lnTo>
                        <a:pt x="2935" y="10930"/>
                      </a:lnTo>
                      <a:lnTo>
                        <a:pt x="2824" y="10848"/>
                      </a:lnTo>
                      <a:lnTo>
                        <a:pt x="2717" y="10762"/>
                      </a:lnTo>
                      <a:lnTo>
                        <a:pt x="2610" y="10676"/>
                      </a:lnTo>
                      <a:lnTo>
                        <a:pt x="2504" y="10590"/>
                      </a:lnTo>
                      <a:lnTo>
                        <a:pt x="2401" y="10495"/>
                      </a:lnTo>
                      <a:lnTo>
                        <a:pt x="2299" y="10405"/>
                      </a:lnTo>
                      <a:lnTo>
                        <a:pt x="2200" y="10306"/>
                      </a:lnTo>
                      <a:lnTo>
                        <a:pt x="2105" y="10208"/>
                      </a:lnTo>
                      <a:lnTo>
                        <a:pt x="2011" y="10110"/>
                      </a:lnTo>
                      <a:lnTo>
                        <a:pt x="1921" y="10007"/>
                      </a:lnTo>
                      <a:lnTo>
                        <a:pt x="1830" y="9900"/>
                      </a:lnTo>
                      <a:lnTo>
                        <a:pt x="1744" y="9794"/>
                      </a:lnTo>
                      <a:lnTo>
                        <a:pt x="1662" y="9683"/>
                      </a:lnTo>
                      <a:lnTo>
                        <a:pt x="1580" y="9572"/>
                      </a:lnTo>
                      <a:lnTo>
                        <a:pt x="1502" y="9457"/>
                      </a:lnTo>
                      <a:lnTo>
                        <a:pt x="1424" y="9342"/>
                      </a:lnTo>
                      <a:lnTo>
                        <a:pt x="1350" y="9227"/>
                      </a:lnTo>
                      <a:lnTo>
                        <a:pt x="1280" y="9108"/>
                      </a:lnTo>
                      <a:lnTo>
                        <a:pt x="1215" y="8985"/>
                      </a:lnTo>
                      <a:lnTo>
                        <a:pt x="1149" y="8862"/>
                      </a:lnTo>
                      <a:lnTo>
                        <a:pt x="1088" y="8738"/>
                      </a:lnTo>
                      <a:lnTo>
                        <a:pt x="1026" y="8611"/>
                      </a:lnTo>
                      <a:lnTo>
                        <a:pt x="973" y="8484"/>
                      </a:lnTo>
                      <a:lnTo>
                        <a:pt x="919" y="8357"/>
                      </a:lnTo>
                      <a:lnTo>
                        <a:pt x="870" y="8226"/>
                      </a:lnTo>
                      <a:lnTo>
                        <a:pt x="821" y="8094"/>
                      </a:lnTo>
                      <a:lnTo>
                        <a:pt x="780" y="7958"/>
                      </a:lnTo>
                      <a:lnTo>
                        <a:pt x="739" y="7823"/>
                      </a:lnTo>
                      <a:lnTo>
                        <a:pt x="702" y="7688"/>
                      </a:lnTo>
                      <a:lnTo>
                        <a:pt x="669" y="7548"/>
                      </a:lnTo>
                      <a:lnTo>
                        <a:pt x="636" y="7408"/>
                      </a:lnTo>
                      <a:lnTo>
                        <a:pt x="612" y="7269"/>
                      </a:lnTo>
                      <a:lnTo>
                        <a:pt x="587" y="7125"/>
                      </a:lnTo>
                      <a:lnTo>
                        <a:pt x="567" y="6986"/>
                      </a:lnTo>
                      <a:lnTo>
                        <a:pt x="550" y="6842"/>
                      </a:lnTo>
                      <a:lnTo>
                        <a:pt x="538" y="6694"/>
                      </a:lnTo>
                      <a:lnTo>
                        <a:pt x="529" y="6550"/>
                      </a:lnTo>
                      <a:lnTo>
                        <a:pt x="521" y="6403"/>
                      </a:lnTo>
                      <a:lnTo>
                        <a:pt x="521" y="6256"/>
                      </a:lnTo>
                      <a:lnTo>
                        <a:pt x="521" y="6108"/>
                      </a:lnTo>
                      <a:lnTo>
                        <a:pt x="529" y="5961"/>
                      </a:lnTo>
                      <a:lnTo>
                        <a:pt x="538" y="5817"/>
                      </a:lnTo>
                      <a:lnTo>
                        <a:pt x="550" y="5669"/>
                      </a:lnTo>
                      <a:lnTo>
                        <a:pt x="567" y="5525"/>
                      </a:lnTo>
                      <a:lnTo>
                        <a:pt x="587" y="5386"/>
                      </a:lnTo>
                      <a:lnTo>
                        <a:pt x="612" y="5242"/>
                      </a:lnTo>
                      <a:lnTo>
                        <a:pt x="636" y="5103"/>
                      </a:lnTo>
                      <a:lnTo>
                        <a:pt x="669" y="4963"/>
                      </a:lnTo>
                      <a:lnTo>
                        <a:pt x="702" y="4823"/>
                      </a:lnTo>
                      <a:lnTo>
                        <a:pt x="739" y="4688"/>
                      </a:lnTo>
                      <a:lnTo>
                        <a:pt x="780" y="4553"/>
                      </a:lnTo>
                      <a:lnTo>
                        <a:pt x="821" y="4417"/>
                      </a:lnTo>
                      <a:lnTo>
                        <a:pt x="870" y="4285"/>
                      </a:lnTo>
                      <a:lnTo>
                        <a:pt x="919" y="4154"/>
                      </a:lnTo>
                      <a:lnTo>
                        <a:pt x="973" y="4027"/>
                      </a:lnTo>
                      <a:lnTo>
                        <a:pt x="1026" y="3900"/>
                      </a:lnTo>
                      <a:lnTo>
                        <a:pt x="1088" y="3773"/>
                      </a:lnTo>
                      <a:lnTo>
                        <a:pt x="1149" y="3649"/>
                      </a:lnTo>
                      <a:lnTo>
                        <a:pt x="1215" y="3526"/>
                      </a:lnTo>
                      <a:lnTo>
                        <a:pt x="1280" y="3403"/>
                      </a:lnTo>
                      <a:lnTo>
                        <a:pt x="1350" y="3284"/>
                      </a:lnTo>
                      <a:lnTo>
                        <a:pt x="1424" y="3169"/>
                      </a:lnTo>
                      <a:lnTo>
                        <a:pt x="1502" y="3054"/>
                      </a:lnTo>
                      <a:lnTo>
                        <a:pt x="1580" y="2939"/>
                      </a:lnTo>
                      <a:lnTo>
                        <a:pt x="1662" y="2828"/>
                      </a:lnTo>
                      <a:lnTo>
                        <a:pt x="1744" y="2717"/>
                      </a:lnTo>
                      <a:lnTo>
                        <a:pt x="1830" y="2611"/>
                      </a:lnTo>
                      <a:lnTo>
                        <a:pt x="1921" y="2504"/>
                      </a:lnTo>
                      <a:lnTo>
                        <a:pt x="2011" y="2401"/>
                      </a:lnTo>
                      <a:lnTo>
                        <a:pt x="2105" y="2303"/>
                      </a:lnTo>
                      <a:lnTo>
                        <a:pt x="2200" y="2205"/>
                      </a:lnTo>
                      <a:lnTo>
                        <a:pt x="2299" y="2106"/>
                      </a:lnTo>
                      <a:lnTo>
                        <a:pt x="2401" y="2016"/>
                      </a:lnTo>
                      <a:lnTo>
                        <a:pt x="2504" y="1921"/>
                      </a:lnTo>
                      <a:lnTo>
                        <a:pt x="2610" y="1835"/>
                      </a:lnTo>
                      <a:lnTo>
                        <a:pt x="2717" y="1749"/>
                      </a:lnTo>
                      <a:lnTo>
                        <a:pt x="2824" y="1663"/>
                      </a:lnTo>
                      <a:lnTo>
                        <a:pt x="2935" y="1581"/>
                      </a:lnTo>
                      <a:lnTo>
                        <a:pt x="3050" y="1502"/>
                      </a:lnTo>
                      <a:lnTo>
                        <a:pt x="3164" y="1428"/>
                      </a:lnTo>
                      <a:lnTo>
                        <a:pt x="3284" y="1354"/>
                      </a:lnTo>
                      <a:lnTo>
                        <a:pt x="3403" y="1285"/>
                      </a:lnTo>
                      <a:lnTo>
                        <a:pt x="3521" y="1215"/>
                      </a:lnTo>
                      <a:lnTo>
                        <a:pt x="3645" y="1149"/>
                      </a:lnTo>
                      <a:lnTo>
                        <a:pt x="3768" y="1088"/>
                      </a:lnTo>
                      <a:lnTo>
                        <a:pt x="3895" y="1030"/>
                      </a:lnTo>
                      <a:lnTo>
                        <a:pt x="4022" y="973"/>
                      </a:lnTo>
                      <a:lnTo>
                        <a:pt x="4154" y="919"/>
                      </a:lnTo>
                      <a:lnTo>
                        <a:pt x="4285" y="870"/>
                      </a:lnTo>
                      <a:lnTo>
                        <a:pt x="4416" y="825"/>
                      </a:lnTo>
                      <a:lnTo>
                        <a:pt x="4552" y="780"/>
                      </a:lnTo>
                      <a:lnTo>
                        <a:pt x="4687" y="739"/>
                      </a:lnTo>
                      <a:lnTo>
                        <a:pt x="4823" y="702"/>
                      </a:lnTo>
                      <a:lnTo>
                        <a:pt x="4958" y="669"/>
                      </a:lnTo>
                      <a:lnTo>
                        <a:pt x="5098" y="640"/>
                      </a:lnTo>
                      <a:lnTo>
                        <a:pt x="5241" y="612"/>
                      </a:lnTo>
                      <a:lnTo>
                        <a:pt x="5381" y="587"/>
                      </a:lnTo>
                      <a:lnTo>
                        <a:pt x="5524" y="566"/>
                      </a:lnTo>
                      <a:lnTo>
                        <a:pt x="5668" y="550"/>
                      </a:lnTo>
                      <a:lnTo>
                        <a:pt x="5812" y="538"/>
                      </a:lnTo>
                      <a:lnTo>
                        <a:pt x="5960" y="530"/>
                      </a:lnTo>
                      <a:lnTo>
                        <a:pt x="6103" y="525"/>
                      </a:lnTo>
                      <a:close/>
                      <a:moveTo>
                        <a:pt x="6251" y="0"/>
                      </a:moveTo>
                      <a:lnTo>
                        <a:pt x="6091" y="4"/>
                      </a:lnTo>
                      <a:lnTo>
                        <a:pt x="5931" y="8"/>
                      </a:lnTo>
                      <a:lnTo>
                        <a:pt x="5771" y="20"/>
                      </a:lnTo>
                      <a:lnTo>
                        <a:pt x="5615" y="33"/>
                      </a:lnTo>
                      <a:lnTo>
                        <a:pt x="5455" y="54"/>
                      </a:lnTo>
                      <a:lnTo>
                        <a:pt x="5299" y="74"/>
                      </a:lnTo>
                      <a:lnTo>
                        <a:pt x="5147" y="99"/>
                      </a:lnTo>
                      <a:lnTo>
                        <a:pt x="4991" y="127"/>
                      </a:lnTo>
                      <a:lnTo>
                        <a:pt x="4839" y="160"/>
                      </a:lnTo>
                      <a:lnTo>
                        <a:pt x="4691" y="197"/>
                      </a:lnTo>
                      <a:lnTo>
                        <a:pt x="4539" y="238"/>
                      </a:lnTo>
                      <a:lnTo>
                        <a:pt x="4391" y="283"/>
                      </a:lnTo>
                      <a:lnTo>
                        <a:pt x="4248" y="329"/>
                      </a:lnTo>
                      <a:lnTo>
                        <a:pt x="4104" y="382"/>
                      </a:lnTo>
                      <a:lnTo>
                        <a:pt x="3961" y="435"/>
                      </a:lnTo>
                      <a:lnTo>
                        <a:pt x="3817" y="493"/>
                      </a:lnTo>
                      <a:lnTo>
                        <a:pt x="3678" y="554"/>
                      </a:lnTo>
                      <a:lnTo>
                        <a:pt x="3542" y="620"/>
                      </a:lnTo>
                      <a:lnTo>
                        <a:pt x="3406" y="685"/>
                      </a:lnTo>
                      <a:lnTo>
                        <a:pt x="3271" y="755"/>
                      </a:lnTo>
                      <a:lnTo>
                        <a:pt x="3140" y="829"/>
                      </a:lnTo>
                      <a:lnTo>
                        <a:pt x="3009" y="907"/>
                      </a:lnTo>
                      <a:lnTo>
                        <a:pt x="2881" y="985"/>
                      </a:lnTo>
                      <a:lnTo>
                        <a:pt x="2758" y="1067"/>
                      </a:lnTo>
                      <a:lnTo>
                        <a:pt x="2631" y="1153"/>
                      </a:lnTo>
                      <a:lnTo>
                        <a:pt x="2512" y="1244"/>
                      </a:lnTo>
                      <a:lnTo>
                        <a:pt x="2393" y="1334"/>
                      </a:lnTo>
                      <a:lnTo>
                        <a:pt x="2274" y="1428"/>
                      </a:lnTo>
                      <a:lnTo>
                        <a:pt x="2159" y="1527"/>
                      </a:lnTo>
                      <a:lnTo>
                        <a:pt x="2048" y="1626"/>
                      </a:lnTo>
                      <a:lnTo>
                        <a:pt x="1937" y="1728"/>
                      </a:lnTo>
                      <a:lnTo>
                        <a:pt x="1830" y="1835"/>
                      </a:lnTo>
                      <a:lnTo>
                        <a:pt x="1724" y="1942"/>
                      </a:lnTo>
                      <a:lnTo>
                        <a:pt x="1625" y="2048"/>
                      </a:lnTo>
                      <a:lnTo>
                        <a:pt x="1523" y="2163"/>
                      </a:lnTo>
                      <a:lnTo>
                        <a:pt x="1428" y="2278"/>
                      </a:lnTo>
                      <a:lnTo>
                        <a:pt x="1334" y="2393"/>
                      </a:lnTo>
                      <a:lnTo>
                        <a:pt x="1239" y="2512"/>
                      </a:lnTo>
                      <a:lnTo>
                        <a:pt x="1153" y="2635"/>
                      </a:lnTo>
                      <a:lnTo>
                        <a:pt x="1067" y="2759"/>
                      </a:lnTo>
                      <a:lnTo>
                        <a:pt x="985" y="2886"/>
                      </a:lnTo>
                      <a:lnTo>
                        <a:pt x="903" y="3013"/>
                      </a:lnTo>
                      <a:lnTo>
                        <a:pt x="829" y="3145"/>
                      </a:lnTo>
                      <a:lnTo>
                        <a:pt x="755" y="3276"/>
                      </a:lnTo>
                      <a:lnTo>
                        <a:pt x="681" y="3407"/>
                      </a:lnTo>
                      <a:lnTo>
                        <a:pt x="615" y="3543"/>
                      </a:lnTo>
                      <a:lnTo>
                        <a:pt x="550" y="3682"/>
                      </a:lnTo>
                      <a:lnTo>
                        <a:pt x="488" y="3822"/>
                      </a:lnTo>
                      <a:lnTo>
                        <a:pt x="431" y="3961"/>
                      </a:lnTo>
                      <a:lnTo>
                        <a:pt x="378" y="4105"/>
                      </a:lnTo>
                      <a:lnTo>
                        <a:pt x="328" y="4249"/>
                      </a:lnTo>
                      <a:lnTo>
                        <a:pt x="279" y="4397"/>
                      </a:lnTo>
                      <a:lnTo>
                        <a:pt x="238" y="4544"/>
                      </a:lnTo>
                      <a:lnTo>
                        <a:pt x="197" y="4692"/>
                      </a:lnTo>
                      <a:lnTo>
                        <a:pt x="160" y="4844"/>
                      </a:lnTo>
                      <a:lnTo>
                        <a:pt x="127" y="4996"/>
                      </a:lnTo>
                      <a:lnTo>
                        <a:pt x="99" y="5148"/>
                      </a:lnTo>
                      <a:lnTo>
                        <a:pt x="70" y="5304"/>
                      </a:lnTo>
                      <a:lnTo>
                        <a:pt x="49" y="5459"/>
                      </a:lnTo>
                      <a:lnTo>
                        <a:pt x="33" y="5616"/>
                      </a:lnTo>
                      <a:lnTo>
                        <a:pt x="17" y="5776"/>
                      </a:lnTo>
                      <a:lnTo>
                        <a:pt x="8" y="5936"/>
                      </a:lnTo>
                      <a:lnTo>
                        <a:pt x="0" y="6096"/>
                      </a:lnTo>
                      <a:lnTo>
                        <a:pt x="0" y="6256"/>
                      </a:lnTo>
                      <a:lnTo>
                        <a:pt x="0" y="6415"/>
                      </a:lnTo>
                      <a:lnTo>
                        <a:pt x="8" y="6575"/>
                      </a:lnTo>
                      <a:lnTo>
                        <a:pt x="17" y="6735"/>
                      </a:lnTo>
                      <a:lnTo>
                        <a:pt x="33" y="6895"/>
                      </a:lnTo>
                      <a:lnTo>
                        <a:pt x="49" y="7052"/>
                      </a:lnTo>
                      <a:lnTo>
                        <a:pt x="70" y="7207"/>
                      </a:lnTo>
                      <a:lnTo>
                        <a:pt x="99" y="7363"/>
                      </a:lnTo>
                      <a:lnTo>
                        <a:pt x="127" y="7515"/>
                      </a:lnTo>
                      <a:lnTo>
                        <a:pt x="160" y="7667"/>
                      </a:lnTo>
                      <a:lnTo>
                        <a:pt x="197" y="7819"/>
                      </a:lnTo>
                      <a:lnTo>
                        <a:pt x="238" y="7967"/>
                      </a:lnTo>
                      <a:lnTo>
                        <a:pt x="279" y="8114"/>
                      </a:lnTo>
                      <a:lnTo>
                        <a:pt x="328" y="8262"/>
                      </a:lnTo>
                      <a:lnTo>
                        <a:pt x="378" y="8406"/>
                      </a:lnTo>
                      <a:lnTo>
                        <a:pt x="431" y="8550"/>
                      </a:lnTo>
                      <a:lnTo>
                        <a:pt x="488" y="8689"/>
                      </a:lnTo>
                      <a:lnTo>
                        <a:pt x="550" y="8829"/>
                      </a:lnTo>
                      <a:lnTo>
                        <a:pt x="615" y="8968"/>
                      </a:lnTo>
                      <a:lnTo>
                        <a:pt x="681" y="9104"/>
                      </a:lnTo>
                      <a:lnTo>
                        <a:pt x="755" y="9235"/>
                      </a:lnTo>
                      <a:lnTo>
                        <a:pt x="829" y="9366"/>
                      </a:lnTo>
                      <a:lnTo>
                        <a:pt x="903" y="9498"/>
                      </a:lnTo>
                      <a:lnTo>
                        <a:pt x="985" y="9625"/>
                      </a:lnTo>
                      <a:lnTo>
                        <a:pt x="1067" y="9752"/>
                      </a:lnTo>
                      <a:lnTo>
                        <a:pt x="1153" y="9876"/>
                      </a:lnTo>
                      <a:lnTo>
                        <a:pt x="1239" y="9999"/>
                      </a:lnTo>
                      <a:lnTo>
                        <a:pt x="1334" y="10118"/>
                      </a:lnTo>
                      <a:lnTo>
                        <a:pt x="1428" y="10233"/>
                      </a:lnTo>
                      <a:lnTo>
                        <a:pt x="1523" y="10348"/>
                      </a:lnTo>
                      <a:lnTo>
                        <a:pt x="1625" y="10463"/>
                      </a:lnTo>
                      <a:lnTo>
                        <a:pt x="1724" y="10569"/>
                      </a:lnTo>
                      <a:lnTo>
                        <a:pt x="1830" y="10676"/>
                      </a:lnTo>
                      <a:lnTo>
                        <a:pt x="1937" y="10783"/>
                      </a:lnTo>
                      <a:lnTo>
                        <a:pt x="2048" y="10885"/>
                      </a:lnTo>
                      <a:lnTo>
                        <a:pt x="2159" y="10984"/>
                      </a:lnTo>
                      <a:lnTo>
                        <a:pt x="2274" y="11083"/>
                      </a:lnTo>
                      <a:lnTo>
                        <a:pt x="2393" y="11177"/>
                      </a:lnTo>
                      <a:lnTo>
                        <a:pt x="2512" y="11267"/>
                      </a:lnTo>
                      <a:lnTo>
                        <a:pt x="2631" y="11358"/>
                      </a:lnTo>
                      <a:lnTo>
                        <a:pt x="2758" y="11444"/>
                      </a:lnTo>
                      <a:lnTo>
                        <a:pt x="2881" y="11526"/>
                      </a:lnTo>
                      <a:lnTo>
                        <a:pt x="3009" y="11604"/>
                      </a:lnTo>
                      <a:lnTo>
                        <a:pt x="3140" y="11682"/>
                      </a:lnTo>
                      <a:lnTo>
                        <a:pt x="3271" y="11756"/>
                      </a:lnTo>
                      <a:lnTo>
                        <a:pt x="3406" y="11826"/>
                      </a:lnTo>
                      <a:lnTo>
                        <a:pt x="3542" y="11891"/>
                      </a:lnTo>
                      <a:lnTo>
                        <a:pt x="3678" y="11957"/>
                      </a:lnTo>
                      <a:lnTo>
                        <a:pt x="3817" y="12018"/>
                      </a:lnTo>
                      <a:lnTo>
                        <a:pt x="3961" y="12076"/>
                      </a:lnTo>
                      <a:lnTo>
                        <a:pt x="4104" y="12129"/>
                      </a:lnTo>
                      <a:lnTo>
                        <a:pt x="4248" y="12182"/>
                      </a:lnTo>
                      <a:lnTo>
                        <a:pt x="4391" y="12228"/>
                      </a:lnTo>
                      <a:lnTo>
                        <a:pt x="4539" y="12273"/>
                      </a:lnTo>
                      <a:lnTo>
                        <a:pt x="4691" y="12314"/>
                      </a:lnTo>
                      <a:lnTo>
                        <a:pt x="4839" y="12351"/>
                      </a:lnTo>
                      <a:lnTo>
                        <a:pt x="4991" y="12384"/>
                      </a:lnTo>
                      <a:lnTo>
                        <a:pt x="5147" y="12412"/>
                      </a:lnTo>
                      <a:lnTo>
                        <a:pt x="5299" y="12437"/>
                      </a:lnTo>
                      <a:lnTo>
                        <a:pt x="5455" y="12457"/>
                      </a:lnTo>
                      <a:lnTo>
                        <a:pt x="5615" y="12478"/>
                      </a:lnTo>
                      <a:lnTo>
                        <a:pt x="5771" y="12491"/>
                      </a:lnTo>
                      <a:lnTo>
                        <a:pt x="5931" y="12503"/>
                      </a:lnTo>
                      <a:lnTo>
                        <a:pt x="6091" y="12507"/>
                      </a:lnTo>
                      <a:lnTo>
                        <a:pt x="6251" y="12511"/>
                      </a:lnTo>
                      <a:lnTo>
                        <a:pt x="6415" y="12507"/>
                      </a:lnTo>
                      <a:lnTo>
                        <a:pt x="6575" y="12503"/>
                      </a:lnTo>
                      <a:lnTo>
                        <a:pt x="6735" y="12491"/>
                      </a:lnTo>
                      <a:lnTo>
                        <a:pt x="6891" y="12478"/>
                      </a:lnTo>
                      <a:lnTo>
                        <a:pt x="7051" y="12457"/>
                      </a:lnTo>
                      <a:lnTo>
                        <a:pt x="7207" y="12437"/>
                      </a:lnTo>
                      <a:lnTo>
                        <a:pt x="7359" y="12412"/>
                      </a:lnTo>
                      <a:lnTo>
                        <a:pt x="7515" y="12384"/>
                      </a:lnTo>
                      <a:lnTo>
                        <a:pt x="7667" y="12351"/>
                      </a:lnTo>
                      <a:lnTo>
                        <a:pt x="7815" y="12314"/>
                      </a:lnTo>
                      <a:lnTo>
                        <a:pt x="7966" y="12273"/>
                      </a:lnTo>
                      <a:lnTo>
                        <a:pt x="8114" y="12228"/>
                      </a:lnTo>
                      <a:lnTo>
                        <a:pt x="8258" y="12182"/>
                      </a:lnTo>
                      <a:lnTo>
                        <a:pt x="8402" y="12129"/>
                      </a:lnTo>
                      <a:lnTo>
                        <a:pt x="8545" y="12076"/>
                      </a:lnTo>
                      <a:lnTo>
                        <a:pt x="8689" y="12018"/>
                      </a:lnTo>
                      <a:lnTo>
                        <a:pt x="8829" y="11957"/>
                      </a:lnTo>
                      <a:lnTo>
                        <a:pt x="8964" y="11891"/>
                      </a:lnTo>
                      <a:lnTo>
                        <a:pt x="9099" y="11826"/>
                      </a:lnTo>
                      <a:lnTo>
                        <a:pt x="9235" y="11756"/>
                      </a:lnTo>
                      <a:lnTo>
                        <a:pt x="9366" y="11682"/>
                      </a:lnTo>
                      <a:lnTo>
                        <a:pt x="9497" y="11604"/>
                      </a:lnTo>
                      <a:lnTo>
                        <a:pt x="9625" y="11526"/>
                      </a:lnTo>
                      <a:lnTo>
                        <a:pt x="9748" y="11444"/>
                      </a:lnTo>
                      <a:lnTo>
                        <a:pt x="9875" y="11358"/>
                      </a:lnTo>
                      <a:lnTo>
                        <a:pt x="9994" y="11267"/>
                      </a:lnTo>
                      <a:lnTo>
                        <a:pt x="10113" y="11177"/>
                      </a:lnTo>
                      <a:lnTo>
                        <a:pt x="10232" y="11083"/>
                      </a:lnTo>
                      <a:lnTo>
                        <a:pt x="10347" y="10984"/>
                      </a:lnTo>
                      <a:lnTo>
                        <a:pt x="10458" y="10885"/>
                      </a:lnTo>
                      <a:lnTo>
                        <a:pt x="10569" y="10783"/>
                      </a:lnTo>
                      <a:lnTo>
                        <a:pt x="10675" y="10676"/>
                      </a:lnTo>
                      <a:lnTo>
                        <a:pt x="10778" y="10569"/>
                      </a:lnTo>
                      <a:lnTo>
                        <a:pt x="10881" y="10463"/>
                      </a:lnTo>
                      <a:lnTo>
                        <a:pt x="10984" y="10348"/>
                      </a:lnTo>
                      <a:lnTo>
                        <a:pt x="11077" y="10233"/>
                      </a:lnTo>
                      <a:lnTo>
                        <a:pt x="11172" y="10118"/>
                      </a:lnTo>
                      <a:lnTo>
                        <a:pt x="11262" y="9999"/>
                      </a:lnTo>
                      <a:lnTo>
                        <a:pt x="11352" y="9876"/>
                      </a:lnTo>
                      <a:lnTo>
                        <a:pt x="11439" y="9752"/>
                      </a:lnTo>
                      <a:lnTo>
                        <a:pt x="11521" y="9625"/>
                      </a:lnTo>
                      <a:lnTo>
                        <a:pt x="11603" y="9498"/>
                      </a:lnTo>
                      <a:lnTo>
                        <a:pt x="11677" y="9366"/>
                      </a:lnTo>
                      <a:lnTo>
                        <a:pt x="11751" y="9235"/>
                      </a:lnTo>
                      <a:lnTo>
                        <a:pt x="11825" y="9104"/>
                      </a:lnTo>
                      <a:lnTo>
                        <a:pt x="11890" y="8968"/>
                      </a:lnTo>
                      <a:lnTo>
                        <a:pt x="11956" y="8829"/>
                      </a:lnTo>
                      <a:lnTo>
                        <a:pt x="12014" y="8689"/>
                      </a:lnTo>
                      <a:lnTo>
                        <a:pt x="12075" y="8550"/>
                      </a:lnTo>
                      <a:lnTo>
                        <a:pt x="12128" y="8406"/>
                      </a:lnTo>
                      <a:lnTo>
                        <a:pt x="12177" y="8262"/>
                      </a:lnTo>
                      <a:lnTo>
                        <a:pt x="12227" y="8114"/>
                      </a:lnTo>
                      <a:lnTo>
                        <a:pt x="12268" y="7967"/>
                      </a:lnTo>
                      <a:lnTo>
                        <a:pt x="12309" y="7819"/>
                      </a:lnTo>
                      <a:lnTo>
                        <a:pt x="12346" y="7667"/>
                      </a:lnTo>
                      <a:lnTo>
                        <a:pt x="12379" y="7515"/>
                      </a:lnTo>
                      <a:lnTo>
                        <a:pt x="12407" y="7363"/>
                      </a:lnTo>
                      <a:lnTo>
                        <a:pt x="12436" y="7207"/>
                      </a:lnTo>
                      <a:lnTo>
                        <a:pt x="12457" y="7052"/>
                      </a:lnTo>
                      <a:lnTo>
                        <a:pt x="12473" y="6895"/>
                      </a:lnTo>
                      <a:lnTo>
                        <a:pt x="12490" y="6735"/>
                      </a:lnTo>
                      <a:lnTo>
                        <a:pt x="12498" y="6575"/>
                      </a:lnTo>
                      <a:lnTo>
                        <a:pt x="12506" y="6415"/>
                      </a:lnTo>
                      <a:lnTo>
                        <a:pt x="12506" y="6256"/>
                      </a:lnTo>
                      <a:lnTo>
                        <a:pt x="12506" y="6096"/>
                      </a:lnTo>
                      <a:lnTo>
                        <a:pt x="12498" y="5936"/>
                      </a:lnTo>
                      <a:lnTo>
                        <a:pt x="12490" y="5776"/>
                      </a:lnTo>
                      <a:lnTo>
                        <a:pt x="12473" y="5616"/>
                      </a:lnTo>
                      <a:lnTo>
                        <a:pt x="12457" y="5459"/>
                      </a:lnTo>
                      <a:lnTo>
                        <a:pt x="12436" y="5304"/>
                      </a:lnTo>
                      <a:lnTo>
                        <a:pt x="12407" y="5148"/>
                      </a:lnTo>
                      <a:lnTo>
                        <a:pt x="12379" y="4996"/>
                      </a:lnTo>
                      <a:lnTo>
                        <a:pt x="12346" y="4844"/>
                      </a:lnTo>
                      <a:lnTo>
                        <a:pt x="12309" y="4692"/>
                      </a:lnTo>
                      <a:lnTo>
                        <a:pt x="12268" y="4544"/>
                      </a:lnTo>
                      <a:lnTo>
                        <a:pt x="12227" y="4397"/>
                      </a:lnTo>
                      <a:lnTo>
                        <a:pt x="12177" y="4249"/>
                      </a:lnTo>
                      <a:lnTo>
                        <a:pt x="12128" y="4105"/>
                      </a:lnTo>
                      <a:lnTo>
                        <a:pt x="12075" y="3961"/>
                      </a:lnTo>
                      <a:lnTo>
                        <a:pt x="12014" y="3822"/>
                      </a:lnTo>
                      <a:lnTo>
                        <a:pt x="11956" y="3682"/>
                      </a:lnTo>
                      <a:lnTo>
                        <a:pt x="11890" y="3543"/>
                      </a:lnTo>
                      <a:lnTo>
                        <a:pt x="11825" y="3407"/>
                      </a:lnTo>
                      <a:lnTo>
                        <a:pt x="11751" y="3276"/>
                      </a:lnTo>
                      <a:lnTo>
                        <a:pt x="11677" y="3145"/>
                      </a:lnTo>
                      <a:lnTo>
                        <a:pt x="11603" y="3013"/>
                      </a:lnTo>
                      <a:lnTo>
                        <a:pt x="11521" y="2886"/>
                      </a:lnTo>
                      <a:lnTo>
                        <a:pt x="11439" y="2759"/>
                      </a:lnTo>
                      <a:lnTo>
                        <a:pt x="11352" y="2635"/>
                      </a:lnTo>
                      <a:lnTo>
                        <a:pt x="11262" y="2512"/>
                      </a:lnTo>
                      <a:lnTo>
                        <a:pt x="11172" y="2393"/>
                      </a:lnTo>
                      <a:lnTo>
                        <a:pt x="11077" y="2278"/>
                      </a:lnTo>
                      <a:lnTo>
                        <a:pt x="10984" y="2163"/>
                      </a:lnTo>
                      <a:lnTo>
                        <a:pt x="10881" y="2048"/>
                      </a:lnTo>
                      <a:lnTo>
                        <a:pt x="10778" y="1942"/>
                      </a:lnTo>
                      <a:lnTo>
                        <a:pt x="10675" y="1835"/>
                      </a:lnTo>
                      <a:lnTo>
                        <a:pt x="10569" y="1728"/>
                      </a:lnTo>
                      <a:lnTo>
                        <a:pt x="10458" y="1626"/>
                      </a:lnTo>
                      <a:lnTo>
                        <a:pt x="10347" y="1527"/>
                      </a:lnTo>
                      <a:lnTo>
                        <a:pt x="10232" y="1428"/>
                      </a:lnTo>
                      <a:lnTo>
                        <a:pt x="10113" y="1334"/>
                      </a:lnTo>
                      <a:lnTo>
                        <a:pt x="9994" y="1244"/>
                      </a:lnTo>
                      <a:lnTo>
                        <a:pt x="9875" y="1153"/>
                      </a:lnTo>
                      <a:lnTo>
                        <a:pt x="9748" y="1067"/>
                      </a:lnTo>
                      <a:lnTo>
                        <a:pt x="9625" y="985"/>
                      </a:lnTo>
                      <a:lnTo>
                        <a:pt x="9497" y="907"/>
                      </a:lnTo>
                      <a:lnTo>
                        <a:pt x="9366" y="829"/>
                      </a:lnTo>
                      <a:lnTo>
                        <a:pt x="9235" y="755"/>
                      </a:lnTo>
                      <a:lnTo>
                        <a:pt x="9099" y="685"/>
                      </a:lnTo>
                      <a:lnTo>
                        <a:pt x="8964" y="620"/>
                      </a:lnTo>
                      <a:lnTo>
                        <a:pt x="8829" y="554"/>
                      </a:lnTo>
                      <a:lnTo>
                        <a:pt x="8689" y="493"/>
                      </a:lnTo>
                      <a:lnTo>
                        <a:pt x="8545" y="435"/>
                      </a:lnTo>
                      <a:lnTo>
                        <a:pt x="8402" y="382"/>
                      </a:lnTo>
                      <a:lnTo>
                        <a:pt x="8258" y="329"/>
                      </a:lnTo>
                      <a:lnTo>
                        <a:pt x="8114" y="283"/>
                      </a:lnTo>
                      <a:lnTo>
                        <a:pt x="7966" y="238"/>
                      </a:lnTo>
                      <a:lnTo>
                        <a:pt x="7815" y="197"/>
                      </a:lnTo>
                      <a:lnTo>
                        <a:pt x="7667" y="160"/>
                      </a:lnTo>
                      <a:lnTo>
                        <a:pt x="7515" y="127"/>
                      </a:lnTo>
                      <a:lnTo>
                        <a:pt x="7359" y="99"/>
                      </a:lnTo>
                      <a:lnTo>
                        <a:pt x="7207" y="74"/>
                      </a:lnTo>
                      <a:lnTo>
                        <a:pt x="7051" y="54"/>
                      </a:lnTo>
                      <a:lnTo>
                        <a:pt x="6891" y="33"/>
                      </a:lnTo>
                      <a:lnTo>
                        <a:pt x="6735" y="20"/>
                      </a:lnTo>
                      <a:lnTo>
                        <a:pt x="6575" y="8"/>
                      </a:lnTo>
                      <a:lnTo>
                        <a:pt x="6415" y="4"/>
                      </a:ln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none" lIns="90000" tIns="45000" rIns="90000" bIns="45000" anchor="ctr" anchorCtr="1" compatLnSpc="0"/>
                <a:lstStyle/>
                <a:p>
                  <a:pPr marL="0" marR="0" lvl="0" indent="0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</a:pPr>
                  <a:endParaRPr lang="en-US" sz="1800" b="0" i="0" u="none" strike="noStrike" kern="1200">
                    <a:ln>
                      <a:noFill/>
                    </a:ln>
                    <a:latin typeface="Arial" pitchFamily="18"/>
                    <a:ea typeface="Arial" pitchFamily="2"/>
                    <a:cs typeface="Arial" pitchFamily="2"/>
                  </a:endParaRPr>
                </a:p>
              </p:txBody>
            </p:sp>
            <p:sp>
              <p:nvSpPr>
                <p:cNvPr id="103" name="Freeform: Shape 2">
                  <a:extLst>
                    <a:ext uri="{FF2B5EF4-FFF2-40B4-BE49-F238E27FC236}">
                      <a16:creationId xmlns:a16="http://schemas.microsoft.com/office/drawing/2014/main" id="{1832EB1B-0718-034E-A576-3D5365A1C7D5}"/>
                    </a:ext>
                  </a:extLst>
                </p:cNvPr>
                <p:cNvSpPr/>
                <p:nvPr/>
              </p:nvSpPr>
              <p:spPr>
                <a:xfrm>
                  <a:off x="9530500" y="7531272"/>
                  <a:ext cx="914039" cy="1338480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2540" h="3719">
                      <a:moveTo>
                        <a:pt x="1268" y="0"/>
                      </a:moveTo>
                      <a:lnTo>
                        <a:pt x="0" y="1273"/>
                      </a:lnTo>
                      <a:lnTo>
                        <a:pt x="693" y="1273"/>
                      </a:lnTo>
                      <a:lnTo>
                        <a:pt x="693" y="3719"/>
                      </a:lnTo>
                      <a:lnTo>
                        <a:pt x="1847" y="3719"/>
                      </a:lnTo>
                      <a:lnTo>
                        <a:pt x="1847" y="1273"/>
                      </a:lnTo>
                      <a:lnTo>
                        <a:pt x="2540" y="1273"/>
                      </a:ln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none" lIns="90000" tIns="45000" rIns="90000" bIns="45000" anchor="ctr" anchorCtr="1" compatLnSpc="0"/>
                <a:lstStyle/>
                <a:p>
                  <a:pPr marL="0" marR="0" lvl="0" indent="0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</a:pPr>
                  <a:endParaRPr lang="en-US" sz="1800" b="0" i="0" u="none" strike="noStrike" kern="1200">
                    <a:ln>
                      <a:noFill/>
                    </a:ln>
                    <a:latin typeface="Arial" pitchFamily="18"/>
                    <a:ea typeface="Arial" pitchFamily="2"/>
                    <a:cs typeface="Arial" pitchFamily="2"/>
                  </a:endParaRPr>
                </a:p>
              </p:txBody>
            </p:sp>
            <p:sp>
              <p:nvSpPr>
                <p:cNvPr id="104" name="Freeform: Shape 3">
                  <a:extLst>
                    <a:ext uri="{FF2B5EF4-FFF2-40B4-BE49-F238E27FC236}">
                      <a16:creationId xmlns:a16="http://schemas.microsoft.com/office/drawing/2014/main" id="{9A255D02-0E92-EF44-9E03-A5A2E7A7089E}"/>
                    </a:ext>
                  </a:extLst>
                </p:cNvPr>
                <p:cNvSpPr/>
                <p:nvPr/>
              </p:nvSpPr>
              <p:spPr>
                <a:xfrm>
                  <a:off x="9530500" y="9653112"/>
                  <a:ext cx="914039" cy="1338480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2540" h="3719">
                      <a:moveTo>
                        <a:pt x="1268" y="3719"/>
                      </a:moveTo>
                      <a:lnTo>
                        <a:pt x="2540" y="2446"/>
                      </a:lnTo>
                      <a:lnTo>
                        <a:pt x="1847" y="2446"/>
                      </a:lnTo>
                      <a:lnTo>
                        <a:pt x="1847" y="0"/>
                      </a:lnTo>
                      <a:lnTo>
                        <a:pt x="693" y="0"/>
                      </a:lnTo>
                      <a:lnTo>
                        <a:pt x="693" y="2446"/>
                      </a:lnTo>
                      <a:lnTo>
                        <a:pt x="0" y="2446"/>
                      </a:ln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none" lIns="90000" tIns="45000" rIns="90000" bIns="45000" anchor="ctr" anchorCtr="1" compatLnSpc="0"/>
                <a:lstStyle/>
                <a:p>
                  <a:pPr marL="0" marR="0" lvl="0" indent="0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</a:pPr>
                  <a:endParaRPr lang="en-US" sz="1800" b="0" i="0" u="none" strike="noStrike" kern="1200">
                    <a:ln>
                      <a:noFill/>
                    </a:ln>
                    <a:latin typeface="Arial" pitchFamily="18"/>
                    <a:ea typeface="Arial" pitchFamily="2"/>
                    <a:cs typeface="Arial" pitchFamily="2"/>
                  </a:endParaRPr>
                </a:p>
              </p:txBody>
            </p:sp>
            <p:sp>
              <p:nvSpPr>
                <p:cNvPr id="105" name="Freeform: Shape 4">
                  <a:extLst>
                    <a:ext uri="{FF2B5EF4-FFF2-40B4-BE49-F238E27FC236}">
                      <a16:creationId xmlns:a16="http://schemas.microsoft.com/office/drawing/2014/main" id="{36C6DBF8-00A8-0640-B9C6-C5CAEA7F3ACB}"/>
                    </a:ext>
                  </a:extLst>
                </p:cNvPr>
                <p:cNvSpPr/>
                <p:nvPr/>
              </p:nvSpPr>
              <p:spPr>
                <a:xfrm>
                  <a:off x="10380099" y="8805312"/>
                  <a:ext cx="1336680" cy="912599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3714" h="2536">
                      <a:moveTo>
                        <a:pt x="0" y="1268"/>
                      </a:moveTo>
                      <a:lnTo>
                        <a:pt x="1268" y="2536"/>
                      </a:lnTo>
                      <a:lnTo>
                        <a:pt x="1268" y="1847"/>
                      </a:lnTo>
                      <a:lnTo>
                        <a:pt x="3714" y="1847"/>
                      </a:lnTo>
                      <a:lnTo>
                        <a:pt x="3714" y="689"/>
                      </a:lnTo>
                      <a:lnTo>
                        <a:pt x="1268" y="689"/>
                      </a:lnTo>
                      <a:lnTo>
                        <a:pt x="1268" y="0"/>
                      </a:ln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none" lIns="90000" tIns="45000" rIns="90000" bIns="45000" anchor="ctr" anchorCtr="1" compatLnSpc="0"/>
                <a:lstStyle/>
                <a:p>
                  <a:pPr marL="0" marR="0" lvl="0" indent="0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</a:pPr>
                  <a:endParaRPr lang="en-US" sz="1800" b="0" i="0" u="none" strike="noStrike" kern="1200">
                    <a:ln>
                      <a:noFill/>
                    </a:ln>
                    <a:latin typeface="Arial" pitchFamily="18"/>
                    <a:ea typeface="Arial" pitchFamily="2"/>
                    <a:cs typeface="Arial" pitchFamily="2"/>
                  </a:endParaRPr>
                </a:p>
              </p:txBody>
            </p:sp>
            <p:sp>
              <p:nvSpPr>
                <p:cNvPr id="106" name="Freeform: Shape 5">
                  <a:extLst>
                    <a:ext uri="{FF2B5EF4-FFF2-40B4-BE49-F238E27FC236}">
                      <a16:creationId xmlns:a16="http://schemas.microsoft.com/office/drawing/2014/main" id="{ACEF09B2-CFD3-C141-928A-80647A733EE0}"/>
                    </a:ext>
                  </a:extLst>
                </p:cNvPr>
                <p:cNvSpPr/>
                <p:nvPr/>
              </p:nvSpPr>
              <p:spPr>
                <a:xfrm>
                  <a:off x="8256820" y="8805312"/>
                  <a:ext cx="1338120" cy="912599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3718" h="2536">
                      <a:moveTo>
                        <a:pt x="3718" y="1268"/>
                      </a:moveTo>
                      <a:lnTo>
                        <a:pt x="2450" y="0"/>
                      </a:lnTo>
                      <a:lnTo>
                        <a:pt x="2450" y="689"/>
                      </a:lnTo>
                      <a:lnTo>
                        <a:pt x="0" y="689"/>
                      </a:lnTo>
                      <a:lnTo>
                        <a:pt x="0" y="1847"/>
                      </a:lnTo>
                      <a:lnTo>
                        <a:pt x="2450" y="1847"/>
                      </a:lnTo>
                      <a:lnTo>
                        <a:pt x="2450" y="2536"/>
                      </a:ln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none" lIns="90000" tIns="45000" rIns="90000" bIns="45000" anchor="ctr" anchorCtr="1" compatLnSpc="0"/>
                <a:lstStyle/>
                <a:p>
                  <a:pPr marL="0" marR="0" lvl="0" indent="0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</a:pPr>
                  <a:endParaRPr lang="en-US" sz="1800" b="0" i="0" u="none" strike="noStrike" kern="1200">
                    <a:ln>
                      <a:noFill/>
                    </a:ln>
                    <a:latin typeface="Arial" pitchFamily="18"/>
                    <a:ea typeface="Arial" pitchFamily="2"/>
                    <a:cs typeface="Arial" pitchFamily="2"/>
                  </a:endParaRPr>
                </a:p>
              </p:txBody>
            </p:sp>
          </p:grpSp>
          <p:sp>
            <p:nvSpPr>
              <p:cNvPr id="93" name="TextBox 92">
                <a:extLst>
                  <a:ext uri="{FF2B5EF4-FFF2-40B4-BE49-F238E27FC236}">
                    <a16:creationId xmlns:a16="http://schemas.microsoft.com/office/drawing/2014/main" id="{EF1D4E66-7782-9442-96CA-F162B5E3D008}"/>
                  </a:ext>
                </a:extLst>
              </p:cNvPr>
              <p:cNvSpPr txBox="1"/>
              <p:nvPr/>
            </p:nvSpPr>
            <p:spPr>
              <a:xfrm>
                <a:off x="3074240" y="2182291"/>
                <a:ext cx="951415" cy="184666"/>
              </a:xfrm>
              <a:prstGeom prst="rect">
                <a:avLst/>
              </a:prstGeom>
            </p:spPr>
            <p:txBody>
              <a:bodyPr wrap="none" lIns="0" tIns="0" rIns="0" bIns="0" rtlCol="0">
                <a:spAutoFit/>
              </a:bodyPr>
              <a:lstStyle/>
              <a:p>
                <a:pPr algn="r">
                  <a:spcAft>
                    <a:spcPts val="600"/>
                  </a:spcAft>
                </a:pPr>
                <a:r>
                  <a:rPr lang="en-US" sz="1200" dirty="0">
                    <a:latin typeface="Calibri" panose="020F0502020204030204" pitchFamily="34" charset="0"/>
                  </a:rPr>
                  <a:t>Physical Router</a:t>
                </a:r>
              </a:p>
            </p:txBody>
          </p:sp>
          <p:grpSp>
            <p:nvGrpSpPr>
              <p:cNvPr id="94" name="Group 93">
                <a:extLst>
                  <a:ext uri="{FF2B5EF4-FFF2-40B4-BE49-F238E27FC236}">
                    <a16:creationId xmlns:a16="http://schemas.microsoft.com/office/drawing/2014/main" id="{419C4CB1-AAA6-1842-9378-F43F21FCC237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3948998" y="4002068"/>
                <a:ext cx="346840" cy="346840"/>
                <a:chOff x="7736620" y="7009631"/>
                <a:chExt cx="4501800" cy="4503600"/>
              </a:xfrm>
              <a:solidFill>
                <a:schemeClr val="tx1"/>
              </a:solidFill>
            </p:grpSpPr>
            <p:sp>
              <p:nvSpPr>
                <p:cNvPr id="97" name="Freeform: Shape 1">
                  <a:extLst>
                    <a:ext uri="{FF2B5EF4-FFF2-40B4-BE49-F238E27FC236}">
                      <a16:creationId xmlns:a16="http://schemas.microsoft.com/office/drawing/2014/main" id="{98BD65E6-F858-564F-A2BD-AB69F1929E1B}"/>
                    </a:ext>
                  </a:extLst>
                </p:cNvPr>
                <p:cNvSpPr/>
                <p:nvPr/>
              </p:nvSpPr>
              <p:spPr>
                <a:xfrm>
                  <a:off x="7736620" y="7009631"/>
                  <a:ext cx="4501800" cy="4503600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12506" h="12511">
                      <a:moveTo>
                        <a:pt x="6251" y="521"/>
                      </a:moveTo>
                      <a:lnTo>
                        <a:pt x="6399" y="525"/>
                      </a:lnTo>
                      <a:lnTo>
                        <a:pt x="6546" y="530"/>
                      </a:lnTo>
                      <a:lnTo>
                        <a:pt x="6694" y="538"/>
                      </a:lnTo>
                      <a:lnTo>
                        <a:pt x="6838" y="550"/>
                      </a:lnTo>
                      <a:lnTo>
                        <a:pt x="6981" y="566"/>
                      </a:lnTo>
                      <a:lnTo>
                        <a:pt x="7125" y="587"/>
                      </a:lnTo>
                      <a:lnTo>
                        <a:pt x="7265" y="612"/>
                      </a:lnTo>
                      <a:lnTo>
                        <a:pt x="7409" y="640"/>
                      </a:lnTo>
                      <a:lnTo>
                        <a:pt x="7548" y="669"/>
                      </a:lnTo>
                      <a:lnTo>
                        <a:pt x="7684" y="702"/>
                      </a:lnTo>
                      <a:lnTo>
                        <a:pt x="7819" y="739"/>
                      </a:lnTo>
                      <a:lnTo>
                        <a:pt x="7954" y="780"/>
                      </a:lnTo>
                      <a:lnTo>
                        <a:pt x="8090" y="825"/>
                      </a:lnTo>
                      <a:lnTo>
                        <a:pt x="8221" y="870"/>
                      </a:lnTo>
                      <a:lnTo>
                        <a:pt x="8352" y="919"/>
                      </a:lnTo>
                      <a:lnTo>
                        <a:pt x="8484" y="973"/>
                      </a:lnTo>
                      <a:lnTo>
                        <a:pt x="8611" y="1030"/>
                      </a:lnTo>
                      <a:lnTo>
                        <a:pt x="8734" y="1088"/>
                      </a:lnTo>
                      <a:lnTo>
                        <a:pt x="8861" y="1149"/>
                      </a:lnTo>
                      <a:lnTo>
                        <a:pt x="8985" y="1215"/>
                      </a:lnTo>
                      <a:lnTo>
                        <a:pt x="9104" y="1285"/>
                      </a:lnTo>
                      <a:lnTo>
                        <a:pt x="9222" y="1354"/>
                      </a:lnTo>
                      <a:lnTo>
                        <a:pt x="9341" y="1428"/>
                      </a:lnTo>
                      <a:lnTo>
                        <a:pt x="9456" y="1502"/>
                      </a:lnTo>
                      <a:lnTo>
                        <a:pt x="9571" y="1581"/>
                      </a:lnTo>
                      <a:lnTo>
                        <a:pt x="9682" y="1663"/>
                      </a:lnTo>
                      <a:lnTo>
                        <a:pt x="9789" y="1749"/>
                      </a:lnTo>
                      <a:lnTo>
                        <a:pt x="9896" y="1835"/>
                      </a:lnTo>
                      <a:lnTo>
                        <a:pt x="10002" y="1921"/>
                      </a:lnTo>
                      <a:lnTo>
                        <a:pt x="10105" y="2016"/>
                      </a:lnTo>
                      <a:lnTo>
                        <a:pt x="10207" y="2106"/>
                      </a:lnTo>
                      <a:lnTo>
                        <a:pt x="10306" y="2205"/>
                      </a:lnTo>
                      <a:lnTo>
                        <a:pt x="10400" y="2303"/>
                      </a:lnTo>
                      <a:lnTo>
                        <a:pt x="10495" y="2401"/>
                      </a:lnTo>
                      <a:lnTo>
                        <a:pt x="10585" y="2504"/>
                      </a:lnTo>
                      <a:lnTo>
                        <a:pt x="10675" y="2611"/>
                      </a:lnTo>
                      <a:lnTo>
                        <a:pt x="10762" y="2717"/>
                      </a:lnTo>
                      <a:lnTo>
                        <a:pt x="10844" y="2828"/>
                      </a:lnTo>
                      <a:lnTo>
                        <a:pt x="10926" y="2939"/>
                      </a:lnTo>
                      <a:lnTo>
                        <a:pt x="11004" y="3054"/>
                      </a:lnTo>
                      <a:lnTo>
                        <a:pt x="11082" y="3169"/>
                      </a:lnTo>
                      <a:lnTo>
                        <a:pt x="11156" y="3284"/>
                      </a:lnTo>
                      <a:lnTo>
                        <a:pt x="11225" y="3403"/>
                      </a:lnTo>
                      <a:lnTo>
                        <a:pt x="11291" y="3526"/>
                      </a:lnTo>
                      <a:lnTo>
                        <a:pt x="11357" y="3649"/>
                      </a:lnTo>
                      <a:lnTo>
                        <a:pt x="11419" y="3773"/>
                      </a:lnTo>
                      <a:lnTo>
                        <a:pt x="11480" y="3900"/>
                      </a:lnTo>
                      <a:lnTo>
                        <a:pt x="11533" y="4027"/>
                      </a:lnTo>
                      <a:lnTo>
                        <a:pt x="11587" y="4154"/>
                      </a:lnTo>
                      <a:lnTo>
                        <a:pt x="11636" y="4285"/>
                      </a:lnTo>
                      <a:lnTo>
                        <a:pt x="11685" y="4417"/>
                      </a:lnTo>
                      <a:lnTo>
                        <a:pt x="11726" y="4553"/>
                      </a:lnTo>
                      <a:lnTo>
                        <a:pt x="11767" y="4688"/>
                      </a:lnTo>
                      <a:lnTo>
                        <a:pt x="11804" y="4823"/>
                      </a:lnTo>
                      <a:lnTo>
                        <a:pt x="11837" y="4963"/>
                      </a:lnTo>
                      <a:lnTo>
                        <a:pt x="11870" y="5103"/>
                      </a:lnTo>
                      <a:lnTo>
                        <a:pt x="11895" y="5242"/>
                      </a:lnTo>
                      <a:lnTo>
                        <a:pt x="11919" y="5386"/>
                      </a:lnTo>
                      <a:lnTo>
                        <a:pt x="11940" y="5525"/>
                      </a:lnTo>
                      <a:lnTo>
                        <a:pt x="11956" y="5669"/>
                      </a:lnTo>
                      <a:lnTo>
                        <a:pt x="11968" y="5817"/>
                      </a:lnTo>
                      <a:lnTo>
                        <a:pt x="11976" y="5961"/>
                      </a:lnTo>
                      <a:lnTo>
                        <a:pt x="11985" y="6108"/>
                      </a:lnTo>
                      <a:lnTo>
                        <a:pt x="11985" y="6256"/>
                      </a:lnTo>
                      <a:lnTo>
                        <a:pt x="11985" y="6403"/>
                      </a:lnTo>
                      <a:lnTo>
                        <a:pt x="11976" y="6550"/>
                      </a:lnTo>
                      <a:lnTo>
                        <a:pt x="11968" y="6694"/>
                      </a:lnTo>
                      <a:lnTo>
                        <a:pt x="11956" y="6842"/>
                      </a:lnTo>
                      <a:lnTo>
                        <a:pt x="11940" y="6986"/>
                      </a:lnTo>
                      <a:lnTo>
                        <a:pt x="11919" y="7125"/>
                      </a:lnTo>
                      <a:lnTo>
                        <a:pt x="11895" y="7269"/>
                      </a:lnTo>
                      <a:lnTo>
                        <a:pt x="11870" y="7408"/>
                      </a:lnTo>
                      <a:lnTo>
                        <a:pt x="11837" y="7548"/>
                      </a:lnTo>
                      <a:lnTo>
                        <a:pt x="11804" y="7688"/>
                      </a:lnTo>
                      <a:lnTo>
                        <a:pt x="11767" y="7823"/>
                      </a:lnTo>
                      <a:lnTo>
                        <a:pt x="11726" y="7958"/>
                      </a:lnTo>
                      <a:lnTo>
                        <a:pt x="11685" y="8094"/>
                      </a:lnTo>
                      <a:lnTo>
                        <a:pt x="11636" y="8226"/>
                      </a:lnTo>
                      <a:lnTo>
                        <a:pt x="11587" y="8357"/>
                      </a:lnTo>
                      <a:lnTo>
                        <a:pt x="11533" y="8484"/>
                      </a:lnTo>
                      <a:lnTo>
                        <a:pt x="11480" y="8611"/>
                      </a:lnTo>
                      <a:lnTo>
                        <a:pt x="11419" y="8738"/>
                      </a:lnTo>
                      <a:lnTo>
                        <a:pt x="11357" y="8862"/>
                      </a:lnTo>
                      <a:lnTo>
                        <a:pt x="11291" y="8985"/>
                      </a:lnTo>
                      <a:lnTo>
                        <a:pt x="11225" y="9108"/>
                      </a:lnTo>
                      <a:lnTo>
                        <a:pt x="11156" y="9227"/>
                      </a:lnTo>
                      <a:lnTo>
                        <a:pt x="11082" y="9342"/>
                      </a:lnTo>
                      <a:lnTo>
                        <a:pt x="11004" y="9457"/>
                      </a:lnTo>
                      <a:lnTo>
                        <a:pt x="10926" y="9572"/>
                      </a:lnTo>
                      <a:lnTo>
                        <a:pt x="10844" y="9683"/>
                      </a:lnTo>
                      <a:lnTo>
                        <a:pt x="10762" y="9794"/>
                      </a:lnTo>
                      <a:lnTo>
                        <a:pt x="10675" y="9900"/>
                      </a:lnTo>
                      <a:lnTo>
                        <a:pt x="10585" y="10007"/>
                      </a:lnTo>
                      <a:lnTo>
                        <a:pt x="10495" y="10110"/>
                      </a:lnTo>
                      <a:lnTo>
                        <a:pt x="10400" y="10208"/>
                      </a:lnTo>
                      <a:lnTo>
                        <a:pt x="10306" y="10306"/>
                      </a:lnTo>
                      <a:lnTo>
                        <a:pt x="10207" y="10405"/>
                      </a:lnTo>
                      <a:lnTo>
                        <a:pt x="10105" y="10495"/>
                      </a:lnTo>
                      <a:lnTo>
                        <a:pt x="10002" y="10590"/>
                      </a:lnTo>
                      <a:lnTo>
                        <a:pt x="9896" y="10676"/>
                      </a:lnTo>
                      <a:lnTo>
                        <a:pt x="9789" y="10762"/>
                      </a:lnTo>
                      <a:lnTo>
                        <a:pt x="9682" y="10848"/>
                      </a:lnTo>
                      <a:lnTo>
                        <a:pt x="9571" y="10930"/>
                      </a:lnTo>
                      <a:lnTo>
                        <a:pt x="9456" y="11009"/>
                      </a:lnTo>
                      <a:lnTo>
                        <a:pt x="9341" y="11083"/>
                      </a:lnTo>
                      <a:lnTo>
                        <a:pt x="9222" y="11157"/>
                      </a:lnTo>
                      <a:lnTo>
                        <a:pt x="9104" y="11226"/>
                      </a:lnTo>
                      <a:lnTo>
                        <a:pt x="8985" y="11296"/>
                      </a:lnTo>
                      <a:lnTo>
                        <a:pt x="8861" y="11362"/>
                      </a:lnTo>
                      <a:lnTo>
                        <a:pt x="8734" y="11423"/>
                      </a:lnTo>
                      <a:lnTo>
                        <a:pt x="8611" y="11481"/>
                      </a:lnTo>
                      <a:lnTo>
                        <a:pt x="8484" y="11538"/>
                      </a:lnTo>
                      <a:lnTo>
                        <a:pt x="8352" y="11592"/>
                      </a:lnTo>
                      <a:lnTo>
                        <a:pt x="8221" y="11641"/>
                      </a:lnTo>
                      <a:lnTo>
                        <a:pt x="8090" y="11686"/>
                      </a:lnTo>
                      <a:lnTo>
                        <a:pt x="7954" y="11731"/>
                      </a:lnTo>
                      <a:lnTo>
                        <a:pt x="7819" y="11772"/>
                      </a:lnTo>
                      <a:lnTo>
                        <a:pt x="7684" y="11809"/>
                      </a:lnTo>
                      <a:lnTo>
                        <a:pt x="7548" y="11842"/>
                      </a:lnTo>
                      <a:lnTo>
                        <a:pt x="7409" y="11871"/>
                      </a:lnTo>
                      <a:lnTo>
                        <a:pt x="7265" y="11899"/>
                      </a:lnTo>
                      <a:lnTo>
                        <a:pt x="7125" y="11924"/>
                      </a:lnTo>
                      <a:lnTo>
                        <a:pt x="6981" y="11945"/>
                      </a:lnTo>
                      <a:lnTo>
                        <a:pt x="6838" y="11961"/>
                      </a:lnTo>
                      <a:lnTo>
                        <a:pt x="6694" y="11973"/>
                      </a:lnTo>
                      <a:lnTo>
                        <a:pt x="6546" y="11981"/>
                      </a:lnTo>
                      <a:lnTo>
                        <a:pt x="6399" y="11986"/>
                      </a:lnTo>
                      <a:lnTo>
                        <a:pt x="6251" y="11990"/>
                      </a:lnTo>
                      <a:lnTo>
                        <a:pt x="6103" y="11986"/>
                      </a:lnTo>
                      <a:lnTo>
                        <a:pt x="5960" y="11981"/>
                      </a:lnTo>
                      <a:lnTo>
                        <a:pt x="5812" y="11973"/>
                      </a:lnTo>
                      <a:lnTo>
                        <a:pt x="5668" y="11961"/>
                      </a:lnTo>
                      <a:lnTo>
                        <a:pt x="5524" y="11945"/>
                      </a:lnTo>
                      <a:lnTo>
                        <a:pt x="5381" y="11924"/>
                      </a:lnTo>
                      <a:lnTo>
                        <a:pt x="5241" y="11899"/>
                      </a:lnTo>
                      <a:lnTo>
                        <a:pt x="5098" y="11871"/>
                      </a:lnTo>
                      <a:lnTo>
                        <a:pt x="4958" y="11842"/>
                      </a:lnTo>
                      <a:lnTo>
                        <a:pt x="4823" y="11809"/>
                      </a:lnTo>
                      <a:lnTo>
                        <a:pt x="4687" y="11772"/>
                      </a:lnTo>
                      <a:lnTo>
                        <a:pt x="4552" y="11731"/>
                      </a:lnTo>
                      <a:lnTo>
                        <a:pt x="4416" y="11686"/>
                      </a:lnTo>
                      <a:lnTo>
                        <a:pt x="4285" y="11641"/>
                      </a:lnTo>
                      <a:lnTo>
                        <a:pt x="4154" y="11592"/>
                      </a:lnTo>
                      <a:lnTo>
                        <a:pt x="4022" y="11538"/>
                      </a:lnTo>
                      <a:lnTo>
                        <a:pt x="3895" y="11481"/>
                      </a:lnTo>
                      <a:lnTo>
                        <a:pt x="3768" y="11423"/>
                      </a:lnTo>
                      <a:lnTo>
                        <a:pt x="3645" y="11362"/>
                      </a:lnTo>
                      <a:lnTo>
                        <a:pt x="3521" y="11296"/>
                      </a:lnTo>
                      <a:lnTo>
                        <a:pt x="3403" y="11226"/>
                      </a:lnTo>
                      <a:lnTo>
                        <a:pt x="3284" y="11157"/>
                      </a:lnTo>
                      <a:lnTo>
                        <a:pt x="3164" y="11083"/>
                      </a:lnTo>
                      <a:lnTo>
                        <a:pt x="3050" y="11009"/>
                      </a:lnTo>
                      <a:lnTo>
                        <a:pt x="2935" y="10930"/>
                      </a:lnTo>
                      <a:lnTo>
                        <a:pt x="2824" y="10848"/>
                      </a:lnTo>
                      <a:lnTo>
                        <a:pt x="2717" y="10762"/>
                      </a:lnTo>
                      <a:lnTo>
                        <a:pt x="2610" y="10676"/>
                      </a:lnTo>
                      <a:lnTo>
                        <a:pt x="2504" y="10590"/>
                      </a:lnTo>
                      <a:lnTo>
                        <a:pt x="2401" y="10495"/>
                      </a:lnTo>
                      <a:lnTo>
                        <a:pt x="2299" y="10405"/>
                      </a:lnTo>
                      <a:lnTo>
                        <a:pt x="2200" y="10306"/>
                      </a:lnTo>
                      <a:lnTo>
                        <a:pt x="2105" y="10208"/>
                      </a:lnTo>
                      <a:lnTo>
                        <a:pt x="2011" y="10110"/>
                      </a:lnTo>
                      <a:lnTo>
                        <a:pt x="1921" y="10007"/>
                      </a:lnTo>
                      <a:lnTo>
                        <a:pt x="1830" y="9900"/>
                      </a:lnTo>
                      <a:lnTo>
                        <a:pt x="1744" y="9794"/>
                      </a:lnTo>
                      <a:lnTo>
                        <a:pt x="1662" y="9683"/>
                      </a:lnTo>
                      <a:lnTo>
                        <a:pt x="1580" y="9572"/>
                      </a:lnTo>
                      <a:lnTo>
                        <a:pt x="1502" y="9457"/>
                      </a:lnTo>
                      <a:lnTo>
                        <a:pt x="1424" y="9342"/>
                      </a:lnTo>
                      <a:lnTo>
                        <a:pt x="1350" y="9227"/>
                      </a:lnTo>
                      <a:lnTo>
                        <a:pt x="1280" y="9108"/>
                      </a:lnTo>
                      <a:lnTo>
                        <a:pt x="1215" y="8985"/>
                      </a:lnTo>
                      <a:lnTo>
                        <a:pt x="1149" y="8862"/>
                      </a:lnTo>
                      <a:lnTo>
                        <a:pt x="1088" y="8738"/>
                      </a:lnTo>
                      <a:lnTo>
                        <a:pt x="1026" y="8611"/>
                      </a:lnTo>
                      <a:lnTo>
                        <a:pt x="973" y="8484"/>
                      </a:lnTo>
                      <a:lnTo>
                        <a:pt x="919" y="8357"/>
                      </a:lnTo>
                      <a:lnTo>
                        <a:pt x="870" y="8226"/>
                      </a:lnTo>
                      <a:lnTo>
                        <a:pt x="821" y="8094"/>
                      </a:lnTo>
                      <a:lnTo>
                        <a:pt x="780" y="7958"/>
                      </a:lnTo>
                      <a:lnTo>
                        <a:pt x="739" y="7823"/>
                      </a:lnTo>
                      <a:lnTo>
                        <a:pt x="702" y="7688"/>
                      </a:lnTo>
                      <a:lnTo>
                        <a:pt x="669" y="7548"/>
                      </a:lnTo>
                      <a:lnTo>
                        <a:pt x="636" y="7408"/>
                      </a:lnTo>
                      <a:lnTo>
                        <a:pt x="612" y="7269"/>
                      </a:lnTo>
                      <a:lnTo>
                        <a:pt x="587" y="7125"/>
                      </a:lnTo>
                      <a:lnTo>
                        <a:pt x="567" y="6986"/>
                      </a:lnTo>
                      <a:lnTo>
                        <a:pt x="550" y="6842"/>
                      </a:lnTo>
                      <a:lnTo>
                        <a:pt x="538" y="6694"/>
                      </a:lnTo>
                      <a:lnTo>
                        <a:pt x="529" y="6550"/>
                      </a:lnTo>
                      <a:lnTo>
                        <a:pt x="521" y="6403"/>
                      </a:lnTo>
                      <a:lnTo>
                        <a:pt x="521" y="6256"/>
                      </a:lnTo>
                      <a:lnTo>
                        <a:pt x="521" y="6108"/>
                      </a:lnTo>
                      <a:lnTo>
                        <a:pt x="529" y="5961"/>
                      </a:lnTo>
                      <a:lnTo>
                        <a:pt x="538" y="5817"/>
                      </a:lnTo>
                      <a:lnTo>
                        <a:pt x="550" y="5669"/>
                      </a:lnTo>
                      <a:lnTo>
                        <a:pt x="567" y="5525"/>
                      </a:lnTo>
                      <a:lnTo>
                        <a:pt x="587" y="5386"/>
                      </a:lnTo>
                      <a:lnTo>
                        <a:pt x="612" y="5242"/>
                      </a:lnTo>
                      <a:lnTo>
                        <a:pt x="636" y="5103"/>
                      </a:lnTo>
                      <a:lnTo>
                        <a:pt x="669" y="4963"/>
                      </a:lnTo>
                      <a:lnTo>
                        <a:pt x="702" y="4823"/>
                      </a:lnTo>
                      <a:lnTo>
                        <a:pt x="739" y="4688"/>
                      </a:lnTo>
                      <a:lnTo>
                        <a:pt x="780" y="4553"/>
                      </a:lnTo>
                      <a:lnTo>
                        <a:pt x="821" y="4417"/>
                      </a:lnTo>
                      <a:lnTo>
                        <a:pt x="870" y="4285"/>
                      </a:lnTo>
                      <a:lnTo>
                        <a:pt x="919" y="4154"/>
                      </a:lnTo>
                      <a:lnTo>
                        <a:pt x="973" y="4027"/>
                      </a:lnTo>
                      <a:lnTo>
                        <a:pt x="1026" y="3900"/>
                      </a:lnTo>
                      <a:lnTo>
                        <a:pt x="1088" y="3773"/>
                      </a:lnTo>
                      <a:lnTo>
                        <a:pt x="1149" y="3649"/>
                      </a:lnTo>
                      <a:lnTo>
                        <a:pt x="1215" y="3526"/>
                      </a:lnTo>
                      <a:lnTo>
                        <a:pt x="1280" y="3403"/>
                      </a:lnTo>
                      <a:lnTo>
                        <a:pt x="1350" y="3284"/>
                      </a:lnTo>
                      <a:lnTo>
                        <a:pt x="1424" y="3169"/>
                      </a:lnTo>
                      <a:lnTo>
                        <a:pt x="1502" y="3054"/>
                      </a:lnTo>
                      <a:lnTo>
                        <a:pt x="1580" y="2939"/>
                      </a:lnTo>
                      <a:lnTo>
                        <a:pt x="1662" y="2828"/>
                      </a:lnTo>
                      <a:lnTo>
                        <a:pt x="1744" y="2717"/>
                      </a:lnTo>
                      <a:lnTo>
                        <a:pt x="1830" y="2611"/>
                      </a:lnTo>
                      <a:lnTo>
                        <a:pt x="1921" y="2504"/>
                      </a:lnTo>
                      <a:lnTo>
                        <a:pt x="2011" y="2401"/>
                      </a:lnTo>
                      <a:lnTo>
                        <a:pt x="2105" y="2303"/>
                      </a:lnTo>
                      <a:lnTo>
                        <a:pt x="2200" y="2205"/>
                      </a:lnTo>
                      <a:lnTo>
                        <a:pt x="2299" y="2106"/>
                      </a:lnTo>
                      <a:lnTo>
                        <a:pt x="2401" y="2016"/>
                      </a:lnTo>
                      <a:lnTo>
                        <a:pt x="2504" y="1921"/>
                      </a:lnTo>
                      <a:lnTo>
                        <a:pt x="2610" y="1835"/>
                      </a:lnTo>
                      <a:lnTo>
                        <a:pt x="2717" y="1749"/>
                      </a:lnTo>
                      <a:lnTo>
                        <a:pt x="2824" y="1663"/>
                      </a:lnTo>
                      <a:lnTo>
                        <a:pt x="2935" y="1581"/>
                      </a:lnTo>
                      <a:lnTo>
                        <a:pt x="3050" y="1502"/>
                      </a:lnTo>
                      <a:lnTo>
                        <a:pt x="3164" y="1428"/>
                      </a:lnTo>
                      <a:lnTo>
                        <a:pt x="3284" y="1354"/>
                      </a:lnTo>
                      <a:lnTo>
                        <a:pt x="3403" y="1285"/>
                      </a:lnTo>
                      <a:lnTo>
                        <a:pt x="3521" y="1215"/>
                      </a:lnTo>
                      <a:lnTo>
                        <a:pt x="3645" y="1149"/>
                      </a:lnTo>
                      <a:lnTo>
                        <a:pt x="3768" y="1088"/>
                      </a:lnTo>
                      <a:lnTo>
                        <a:pt x="3895" y="1030"/>
                      </a:lnTo>
                      <a:lnTo>
                        <a:pt x="4022" y="973"/>
                      </a:lnTo>
                      <a:lnTo>
                        <a:pt x="4154" y="919"/>
                      </a:lnTo>
                      <a:lnTo>
                        <a:pt x="4285" y="870"/>
                      </a:lnTo>
                      <a:lnTo>
                        <a:pt x="4416" y="825"/>
                      </a:lnTo>
                      <a:lnTo>
                        <a:pt x="4552" y="780"/>
                      </a:lnTo>
                      <a:lnTo>
                        <a:pt x="4687" y="739"/>
                      </a:lnTo>
                      <a:lnTo>
                        <a:pt x="4823" y="702"/>
                      </a:lnTo>
                      <a:lnTo>
                        <a:pt x="4958" y="669"/>
                      </a:lnTo>
                      <a:lnTo>
                        <a:pt x="5098" y="640"/>
                      </a:lnTo>
                      <a:lnTo>
                        <a:pt x="5241" y="612"/>
                      </a:lnTo>
                      <a:lnTo>
                        <a:pt x="5381" y="587"/>
                      </a:lnTo>
                      <a:lnTo>
                        <a:pt x="5524" y="566"/>
                      </a:lnTo>
                      <a:lnTo>
                        <a:pt x="5668" y="550"/>
                      </a:lnTo>
                      <a:lnTo>
                        <a:pt x="5812" y="538"/>
                      </a:lnTo>
                      <a:lnTo>
                        <a:pt x="5960" y="530"/>
                      </a:lnTo>
                      <a:lnTo>
                        <a:pt x="6103" y="525"/>
                      </a:lnTo>
                      <a:close/>
                      <a:moveTo>
                        <a:pt x="6251" y="0"/>
                      </a:moveTo>
                      <a:lnTo>
                        <a:pt x="6091" y="4"/>
                      </a:lnTo>
                      <a:lnTo>
                        <a:pt x="5931" y="8"/>
                      </a:lnTo>
                      <a:lnTo>
                        <a:pt x="5771" y="20"/>
                      </a:lnTo>
                      <a:lnTo>
                        <a:pt x="5615" y="33"/>
                      </a:lnTo>
                      <a:lnTo>
                        <a:pt x="5455" y="54"/>
                      </a:lnTo>
                      <a:lnTo>
                        <a:pt x="5299" y="74"/>
                      </a:lnTo>
                      <a:lnTo>
                        <a:pt x="5147" y="99"/>
                      </a:lnTo>
                      <a:lnTo>
                        <a:pt x="4991" y="127"/>
                      </a:lnTo>
                      <a:lnTo>
                        <a:pt x="4839" y="160"/>
                      </a:lnTo>
                      <a:lnTo>
                        <a:pt x="4691" y="197"/>
                      </a:lnTo>
                      <a:lnTo>
                        <a:pt x="4539" y="238"/>
                      </a:lnTo>
                      <a:lnTo>
                        <a:pt x="4391" y="283"/>
                      </a:lnTo>
                      <a:lnTo>
                        <a:pt x="4248" y="329"/>
                      </a:lnTo>
                      <a:lnTo>
                        <a:pt x="4104" y="382"/>
                      </a:lnTo>
                      <a:lnTo>
                        <a:pt x="3961" y="435"/>
                      </a:lnTo>
                      <a:lnTo>
                        <a:pt x="3817" y="493"/>
                      </a:lnTo>
                      <a:lnTo>
                        <a:pt x="3678" y="554"/>
                      </a:lnTo>
                      <a:lnTo>
                        <a:pt x="3542" y="620"/>
                      </a:lnTo>
                      <a:lnTo>
                        <a:pt x="3406" y="685"/>
                      </a:lnTo>
                      <a:lnTo>
                        <a:pt x="3271" y="755"/>
                      </a:lnTo>
                      <a:lnTo>
                        <a:pt x="3140" y="829"/>
                      </a:lnTo>
                      <a:lnTo>
                        <a:pt x="3009" y="907"/>
                      </a:lnTo>
                      <a:lnTo>
                        <a:pt x="2881" y="985"/>
                      </a:lnTo>
                      <a:lnTo>
                        <a:pt x="2758" y="1067"/>
                      </a:lnTo>
                      <a:lnTo>
                        <a:pt x="2631" y="1153"/>
                      </a:lnTo>
                      <a:lnTo>
                        <a:pt x="2512" y="1244"/>
                      </a:lnTo>
                      <a:lnTo>
                        <a:pt x="2393" y="1334"/>
                      </a:lnTo>
                      <a:lnTo>
                        <a:pt x="2274" y="1428"/>
                      </a:lnTo>
                      <a:lnTo>
                        <a:pt x="2159" y="1527"/>
                      </a:lnTo>
                      <a:lnTo>
                        <a:pt x="2048" y="1626"/>
                      </a:lnTo>
                      <a:lnTo>
                        <a:pt x="1937" y="1728"/>
                      </a:lnTo>
                      <a:lnTo>
                        <a:pt x="1830" y="1835"/>
                      </a:lnTo>
                      <a:lnTo>
                        <a:pt x="1724" y="1942"/>
                      </a:lnTo>
                      <a:lnTo>
                        <a:pt x="1625" y="2048"/>
                      </a:lnTo>
                      <a:lnTo>
                        <a:pt x="1523" y="2163"/>
                      </a:lnTo>
                      <a:lnTo>
                        <a:pt x="1428" y="2278"/>
                      </a:lnTo>
                      <a:lnTo>
                        <a:pt x="1334" y="2393"/>
                      </a:lnTo>
                      <a:lnTo>
                        <a:pt x="1239" y="2512"/>
                      </a:lnTo>
                      <a:lnTo>
                        <a:pt x="1153" y="2635"/>
                      </a:lnTo>
                      <a:lnTo>
                        <a:pt x="1067" y="2759"/>
                      </a:lnTo>
                      <a:lnTo>
                        <a:pt x="985" y="2886"/>
                      </a:lnTo>
                      <a:lnTo>
                        <a:pt x="903" y="3013"/>
                      </a:lnTo>
                      <a:lnTo>
                        <a:pt x="829" y="3145"/>
                      </a:lnTo>
                      <a:lnTo>
                        <a:pt x="755" y="3276"/>
                      </a:lnTo>
                      <a:lnTo>
                        <a:pt x="681" y="3407"/>
                      </a:lnTo>
                      <a:lnTo>
                        <a:pt x="615" y="3543"/>
                      </a:lnTo>
                      <a:lnTo>
                        <a:pt x="550" y="3682"/>
                      </a:lnTo>
                      <a:lnTo>
                        <a:pt x="488" y="3822"/>
                      </a:lnTo>
                      <a:lnTo>
                        <a:pt x="431" y="3961"/>
                      </a:lnTo>
                      <a:lnTo>
                        <a:pt x="378" y="4105"/>
                      </a:lnTo>
                      <a:lnTo>
                        <a:pt x="328" y="4249"/>
                      </a:lnTo>
                      <a:lnTo>
                        <a:pt x="279" y="4397"/>
                      </a:lnTo>
                      <a:lnTo>
                        <a:pt x="238" y="4544"/>
                      </a:lnTo>
                      <a:lnTo>
                        <a:pt x="197" y="4692"/>
                      </a:lnTo>
                      <a:lnTo>
                        <a:pt x="160" y="4844"/>
                      </a:lnTo>
                      <a:lnTo>
                        <a:pt x="127" y="4996"/>
                      </a:lnTo>
                      <a:lnTo>
                        <a:pt x="99" y="5148"/>
                      </a:lnTo>
                      <a:lnTo>
                        <a:pt x="70" y="5304"/>
                      </a:lnTo>
                      <a:lnTo>
                        <a:pt x="49" y="5459"/>
                      </a:lnTo>
                      <a:lnTo>
                        <a:pt x="33" y="5616"/>
                      </a:lnTo>
                      <a:lnTo>
                        <a:pt x="17" y="5776"/>
                      </a:lnTo>
                      <a:lnTo>
                        <a:pt x="8" y="5936"/>
                      </a:lnTo>
                      <a:lnTo>
                        <a:pt x="0" y="6096"/>
                      </a:lnTo>
                      <a:lnTo>
                        <a:pt x="0" y="6256"/>
                      </a:lnTo>
                      <a:lnTo>
                        <a:pt x="0" y="6415"/>
                      </a:lnTo>
                      <a:lnTo>
                        <a:pt x="8" y="6575"/>
                      </a:lnTo>
                      <a:lnTo>
                        <a:pt x="17" y="6735"/>
                      </a:lnTo>
                      <a:lnTo>
                        <a:pt x="33" y="6895"/>
                      </a:lnTo>
                      <a:lnTo>
                        <a:pt x="49" y="7052"/>
                      </a:lnTo>
                      <a:lnTo>
                        <a:pt x="70" y="7207"/>
                      </a:lnTo>
                      <a:lnTo>
                        <a:pt x="99" y="7363"/>
                      </a:lnTo>
                      <a:lnTo>
                        <a:pt x="127" y="7515"/>
                      </a:lnTo>
                      <a:lnTo>
                        <a:pt x="160" y="7667"/>
                      </a:lnTo>
                      <a:lnTo>
                        <a:pt x="197" y="7819"/>
                      </a:lnTo>
                      <a:lnTo>
                        <a:pt x="238" y="7967"/>
                      </a:lnTo>
                      <a:lnTo>
                        <a:pt x="279" y="8114"/>
                      </a:lnTo>
                      <a:lnTo>
                        <a:pt x="328" y="8262"/>
                      </a:lnTo>
                      <a:lnTo>
                        <a:pt x="378" y="8406"/>
                      </a:lnTo>
                      <a:lnTo>
                        <a:pt x="431" y="8550"/>
                      </a:lnTo>
                      <a:lnTo>
                        <a:pt x="488" y="8689"/>
                      </a:lnTo>
                      <a:lnTo>
                        <a:pt x="550" y="8829"/>
                      </a:lnTo>
                      <a:lnTo>
                        <a:pt x="615" y="8968"/>
                      </a:lnTo>
                      <a:lnTo>
                        <a:pt x="681" y="9104"/>
                      </a:lnTo>
                      <a:lnTo>
                        <a:pt x="755" y="9235"/>
                      </a:lnTo>
                      <a:lnTo>
                        <a:pt x="829" y="9366"/>
                      </a:lnTo>
                      <a:lnTo>
                        <a:pt x="903" y="9498"/>
                      </a:lnTo>
                      <a:lnTo>
                        <a:pt x="985" y="9625"/>
                      </a:lnTo>
                      <a:lnTo>
                        <a:pt x="1067" y="9752"/>
                      </a:lnTo>
                      <a:lnTo>
                        <a:pt x="1153" y="9876"/>
                      </a:lnTo>
                      <a:lnTo>
                        <a:pt x="1239" y="9999"/>
                      </a:lnTo>
                      <a:lnTo>
                        <a:pt x="1334" y="10118"/>
                      </a:lnTo>
                      <a:lnTo>
                        <a:pt x="1428" y="10233"/>
                      </a:lnTo>
                      <a:lnTo>
                        <a:pt x="1523" y="10348"/>
                      </a:lnTo>
                      <a:lnTo>
                        <a:pt x="1625" y="10463"/>
                      </a:lnTo>
                      <a:lnTo>
                        <a:pt x="1724" y="10569"/>
                      </a:lnTo>
                      <a:lnTo>
                        <a:pt x="1830" y="10676"/>
                      </a:lnTo>
                      <a:lnTo>
                        <a:pt x="1937" y="10783"/>
                      </a:lnTo>
                      <a:lnTo>
                        <a:pt x="2048" y="10885"/>
                      </a:lnTo>
                      <a:lnTo>
                        <a:pt x="2159" y="10984"/>
                      </a:lnTo>
                      <a:lnTo>
                        <a:pt x="2274" y="11083"/>
                      </a:lnTo>
                      <a:lnTo>
                        <a:pt x="2393" y="11177"/>
                      </a:lnTo>
                      <a:lnTo>
                        <a:pt x="2512" y="11267"/>
                      </a:lnTo>
                      <a:lnTo>
                        <a:pt x="2631" y="11358"/>
                      </a:lnTo>
                      <a:lnTo>
                        <a:pt x="2758" y="11444"/>
                      </a:lnTo>
                      <a:lnTo>
                        <a:pt x="2881" y="11526"/>
                      </a:lnTo>
                      <a:lnTo>
                        <a:pt x="3009" y="11604"/>
                      </a:lnTo>
                      <a:lnTo>
                        <a:pt x="3140" y="11682"/>
                      </a:lnTo>
                      <a:lnTo>
                        <a:pt x="3271" y="11756"/>
                      </a:lnTo>
                      <a:lnTo>
                        <a:pt x="3406" y="11826"/>
                      </a:lnTo>
                      <a:lnTo>
                        <a:pt x="3542" y="11891"/>
                      </a:lnTo>
                      <a:lnTo>
                        <a:pt x="3678" y="11957"/>
                      </a:lnTo>
                      <a:lnTo>
                        <a:pt x="3817" y="12018"/>
                      </a:lnTo>
                      <a:lnTo>
                        <a:pt x="3961" y="12076"/>
                      </a:lnTo>
                      <a:lnTo>
                        <a:pt x="4104" y="12129"/>
                      </a:lnTo>
                      <a:lnTo>
                        <a:pt x="4248" y="12182"/>
                      </a:lnTo>
                      <a:lnTo>
                        <a:pt x="4391" y="12228"/>
                      </a:lnTo>
                      <a:lnTo>
                        <a:pt x="4539" y="12273"/>
                      </a:lnTo>
                      <a:lnTo>
                        <a:pt x="4691" y="12314"/>
                      </a:lnTo>
                      <a:lnTo>
                        <a:pt x="4839" y="12351"/>
                      </a:lnTo>
                      <a:lnTo>
                        <a:pt x="4991" y="12384"/>
                      </a:lnTo>
                      <a:lnTo>
                        <a:pt x="5147" y="12412"/>
                      </a:lnTo>
                      <a:lnTo>
                        <a:pt x="5299" y="12437"/>
                      </a:lnTo>
                      <a:lnTo>
                        <a:pt x="5455" y="12457"/>
                      </a:lnTo>
                      <a:lnTo>
                        <a:pt x="5615" y="12478"/>
                      </a:lnTo>
                      <a:lnTo>
                        <a:pt x="5771" y="12491"/>
                      </a:lnTo>
                      <a:lnTo>
                        <a:pt x="5931" y="12503"/>
                      </a:lnTo>
                      <a:lnTo>
                        <a:pt x="6091" y="12507"/>
                      </a:lnTo>
                      <a:lnTo>
                        <a:pt x="6251" y="12511"/>
                      </a:lnTo>
                      <a:lnTo>
                        <a:pt x="6415" y="12507"/>
                      </a:lnTo>
                      <a:lnTo>
                        <a:pt x="6575" y="12503"/>
                      </a:lnTo>
                      <a:lnTo>
                        <a:pt x="6735" y="12491"/>
                      </a:lnTo>
                      <a:lnTo>
                        <a:pt x="6891" y="12478"/>
                      </a:lnTo>
                      <a:lnTo>
                        <a:pt x="7051" y="12457"/>
                      </a:lnTo>
                      <a:lnTo>
                        <a:pt x="7207" y="12437"/>
                      </a:lnTo>
                      <a:lnTo>
                        <a:pt x="7359" y="12412"/>
                      </a:lnTo>
                      <a:lnTo>
                        <a:pt x="7515" y="12384"/>
                      </a:lnTo>
                      <a:lnTo>
                        <a:pt x="7667" y="12351"/>
                      </a:lnTo>
                      <a:lnTo>
                        <a:pt x="7815" y="12314"/>
                      </a:lnTo>
                      <a:lnTo>
                        <a:pt x="7966" y="12273"/>
                      </a:lnTo>
                      <a:lnTo>
                        <a:pt x="8114" y="12228"/>
                      </a:lnTo>
                      <a:lnTo>
                        <a:pt x="8258" y="12182"/>
                      </a:lnTo>
                      <a:lnTo>
                        <a:pt x="8402" y="12129"/>
                      </a:lnTo>
                      <a:lnTo>
                        <a:pt x="8545" y="12076"/>
                      </a:lnTo>
                      <a:lnTo>
                        <a:pt x="8689" y="12018"/>
                      </a:lnTo>
                      <a:lnTo>
                        <a:pt x="8829" y="11957"/>
                      </a:lnTo>
                      <a:lnTo>
                        <a:pt x="8964" y="11891"/>
                      </a:lnTo>
                      <a:lnTo>
                        <a:pt x="9099" y="11826"/>
                      </a:lnTo>
                      <a:lnTo>
                        <a:pt x="9235" y="11756"/>
                      </a:lnTo>
                      <a:lnTo>
                        <a:pt x="9366" y="11682"/>
                      </a:lnTo>
                      <a:lnTo>
                        <a:pt x="9497" y="11604"/>
                      </a:lnTo>
                      <a:lnTo>
                        <a:pt x="9625" y="11526"/>
                      </a:lnTo>
                      <a:lnTo>
                        <a:pt x="9748" y="11444"/>
                      </a:lnTo>
                      <a:lnTo>
                        <a:pt x="9875" y="11358"/>
                      </a:lnTo>
                      <a:lnTo>
                        <a:pt x="9994" y="11267"/>
                      </a:lnTo>
                      <a:lnTo>
                        <a:pt x="10113" y="11177"/>
                      </a:lnTo>
                      <a:lnTo>
                        <a:pt x="10232" y="11083"/>
                      </a:lnTo>
                      <a:lnTo>
                        <a:pt x="10347" y="10984"/>
                      </a:lnTo>
                      <a:lnTo>
                        <a:pt x="10458" y="10885"/>
                      </a:lnTo>
                      <a:lnTo>
                        <a:pt x="10569" y="10783"/>
                      </a:lnTo>
                      <a:lnTo>
                        <a:pt x="10675" y="10676"/>
                      </a:lnTo>
                      <a:lnTo>
                        <a:pt x="10778" y="10569"/>
                      </a:lnTo>
                      <a:lnTo>
                        <a:pt x="10881" y="10463"/>
                      </a:lnTo>
                      <a:lnTo>
                        <a:pt x="10984" y="10348"/>
                      </a:lnTo>
                      <a:lnTo>
                        <a:pt x="11077" y="10233"/>
                      </a:lnTo>
                      <a:lnTo>
                        <a:pt x="11172" y="10118"/>
                      </a:lnTo>
                      <a:lnTo>
                        <a:pt x="11262" y="9999"/>
                      </a:lnTo>
                      <a:lnTo>
                        <a:pt x="11352" y="9876"/>
                      </a:lnTo>
                      <a:lnTo>
                        <a:pt x="11439" y="9752"/>
                      </a:lnTo>
                      <a:lnTo>
                        <a:pt x="11521" y="9625"/>
                      </a:lnTo>
                      <a:lnTo>
                        <a:pt x="11603" y="9498"/>
                      </a:lnTo>
                      <a:lnTo>
                        <a:pt x="11677" y="9366"/>
                      </a:lnTo>
                      <a:lnTo>
                        <a:pt x="11751" y="9235"/>
                      </a:lnTo>
                      <a:lnTo>
                        <a:pt x="11825" y="9104"/>
                      </a:lnTo>
                      <a:lnTo>
                        <a:pt x="11890" y="8968"/>
                      </a:lnTo>
                      <a:lnTo>
                        <a:pt x="11956" y="8829"/>
                      </a:lnTo>
                      <a:lnTo>
                        <a:pt x="12014" y="8689"/>
                      </a:lnTo>
                      <a:lnTo>
                        <a:pt x="12075" y="8550"/>
                      </a:lnTo>
                      <a:lnTo>
                        <a:pt x="12128" y="8406"/>
                      </a:lnTo>
                      <a:lnTo>
                        <a:pt x="12177" y="8262"/>
                      </a:lnTo>
                      <a:lnTo>
                        <a:pt x="12227" y="8114"/>
                      </a:lnTo>
                      <a:lnTo>
                        <a:pt x="12268" y="7967"/>
                      </a:lnTo>
                      <a:lnTo>
                        <a:pt x="12309" y="7819"/>
                      </a:lnTo>
                      <a:lnTo>
                        <a:pt x="12346" y="7667"/>
                      </a:lnTo>
                      <a:lnTo>
                        <a:pt x="12379" y="7515"/>
                      </a:lnTo>
                      <a:lnTo>
                        <a:pt x="12407" y="7363"/>
                      </a:lnTo>
                      <a:lnTo>
                        <a:pt x="12436" y="7207"/>
                      </a:lnTo>
                      <a:lnTo>
                        <a:pt x="12457" y="7052"/>
                      </a:lnTo>
                      <a:lnTo>
                        <a:pt x="12473" y="6895"/>
                      </a:lnTo>
                      <a:lnTo>
                        <a:pt x="12490" y="6735"/>
                      </a:lnTo>
                      <a:lnTo>
                        <a:pt x="12498" y="6575"/>
                      </a:lnTo>
                      <a:lnTo>
                        <a:pt x="12506" y="6415"/>
                      </a:lnTo>
                      <a:lnTo>
                        <a:pt x="12506" y="6256"/>
                      </a:lnTo>
                      <a:lnTo>
                        <a:pt x="12506" y="6096"/>
                      </a:lnTo>
                      <a:lnTo>
                        <a:pt x="12498" y="5936"/>
                      </a:lnTo>
                      <a:lnTo>
                        <a:pt x="12490" y="5776"/>
                      </a:lnTo>
                      <a:lnTo>
                        <a:pt x="12473" y="5616"/>
                      </a:lnTo>
                      <a:lnTo>
                        <a:pt x="12457" y="5459"/>
                      </a:lnTo>
                      <a:lnTo>
                        <a:pt x="12436" y="5304"/>
                      </a:lnTo>
                      <a:lnTo>
                        <a:pt x="12407" y="5148"/>
                      </a:lnTo>
                      <a:lnTo>
                        <a:pt x="12379" y="4996"/>
                      </a:lnTo>
                      <a:lnTo>
                        <a:pt x="12346" y="4844"/>
                      </a:lnTo>
                      <a:lnTo>
                        <a:pt x="12309" y="4692"/>
                      </a:lnTo>
                      <a:lnTo>
                        <a:pt x="12268" y="4544"/>
                      </a:lnTo>
                      <a:lnTo>
                        <a:pt x="12227" y="4397"/>
                      </a:lnTo>
                      <a:lnTo>
                        <a:pt x="12177" y="4249"/>
                      </a:lnTo>
                      <a:lnTo>
                        <a:pt x="12128" y="4105"/>
                      </a:lnTo>
                      <a:lnTo>
                        <a:pt x="12075" y="3961"/>
                      </a:lnTo>
                      <a:lnTo>
                        <a:pt x="12014" y="3822"/>
                      </a:lnTo>
                      <a:lnTo>
                        <a:pt x="11956" y="3682"/>
                      </a:lnTo>
                      <a:lnTo>
                        <a:pt x="11890" y="3543"/>
                      </a:lnTo>
                      <a:lnTo>
                        <a:pt x="11825" y="3407"/>
                      </a:lnTo>
                      <a:lnTo>
                        <a:pt x="11751" y="3276"/>
                      </a:lnTo>
                      <a:lnTo>
                        <a:pt x="11677" y="3145"/>
                      </a:lnTo>
                      <a:lnTo>
                        <a:pt x="11603" y="3013"/>
                      </a:lnTo>
                      <a:lnTo>
                        <a:pt x="11521" y="2886"/>
                      </a:lnTo>
                      <a:lnTo>
                        <a:pt x="11439" y="2759"/>
                      </a:lnTo>
                      <a:lnTo>
                        <a:pt x="11352" y="2635"/>
                      </a:lnTo>
                      <a:lnTo>
                        <a:pt x="11262" y="2512"/>
                      </a:lnTo>
                      <a:lnTo>
                        <a:pt x="11172" y="2393"/>
                      </a:lnTo>
                      <a:lnTo>
                        <a:pt x="11077" y="2278"/>
                      </a:lnTo>
                      <a:lnTo>
                        <a:pt x="10984" y="2163"/>
                      </a:lnTo>
                      <a:lnTo>
                        <a:pt x="10881" y="2048"/>
                      </a:lnTo>
                      <a:lnTo>
                        <a:pt x="10778" y="1942"/>
                      </a:lnTo>
                      <a:lnTo>
                        <a:pt x="10675" y="1835"/>
                      </a:lnTo>
                      <a:lnTo>
                        <a:pt x="10569" y="1728"/>
                      </a:lnTo>
                      <a:lnTo>
                        <a:pt x="10458" y="1626"/>
                      </a:lnTo>
                      <a:lnTo>
                        <a:pt x="10347" y="1527"/>
                      </a:lnTo>
                      <a:lnTo>
                        <a:pt x="10232" y="1428"/>
                      </a:lnTo>
                      <a:lnTo>
                        <a:pt x="10113" y="1334"/>
                      </a:lnTo>
                      <a:lnTo>
                        <a:pt x="9994" y="1244"/>
                      </a:lnTo>
                      <a:lnTo>
                        <a:pt x="9875" y="1153"/>
                      </a:lnTo>
                      <a:lnTo>
                        <a:pt x="9748" y="1067"/>
                      </a:lnTo>
                      <a:lnTo>
                        <a:pt x="9625" y="985"/>
                      </a:lnTo>
                      <a:lnTo>
                        <a:pt x="9497" y="907"/>
                      </a:lnTo>
                      <a:lnTo>
                        <a:pt x="9366" y="829"/>
                      </a:lnTo>
                      <a:lnTo>
                        <a:pt x="9235" y="755"/>
                      </a:lnTo>
                      <a:lnTo>
                        <a:pt x="9099" y="685"/>
                      </a:lnTo>
                      <a:lnTo>
                        <a:pt x="8964" y="620"/>
                      </a:lnTo>
                      <a:lnTo>
                        <a:pt x="8829" y="554"/>
                      </a:lnTo>
                      <a:lnTo>
                        <a:pt x="8689" y="493"/>
                      </a:lnTo>
                      <a:lnTo>
                        <a:pt x="8545" y="435"/>
                      </a:lnTo>
                      <a:lnTo>
                        <a:pt x="8402" y="382"/>
                      </a:lnTo>
                      <a:lnTo>
                        <a:pt x="8258" y="329"/>
                      </a:lnTo>
                      <a:lnTo>
                        <a:pt x="8114" y="283"/>
                      </a:lnTo>
                      <a:lnTo>
                        <a:pt x="7966" y="238"/>
                      </a:lnTo>
                      <a:lnTo>
                        <a:pt x="7815" y="197"/>
                      </a:lnTo>
                      <a:lnTo>
                        <a:pt x="7667" y="160"/>
                      </a:lnTo>
                      <a:lnTo>
                        <a:pt x="7515" y="127"/>
                      </a:lnTo>
                      <a:lnTo>
                        <a:pt x="7359" y="99"/>
                      </a:lnTo>
                      <a:lnTo>
                        <a:pt x="7207" y="74"/>
                      </a:lnTo>
                      <a:lnTo>
                        <a:pt x="7051" y="54"/>
                      </a:lnTo>
                      <a:lnTo>
                        <a:pt x="6891" y="33"/>
                      </a:lnTo>
                      <a:lnTo>
                        <a:pt x="6735" y="20"/>
                      </a:lnTo>
                      <a:lnTo>
                        <a:pt x="6575" y="8"/>
                      </a:lnTo>
                      <a:lnTo>
                        <a:pt x="6415" y="4"/>
                      </a:ln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none" lIns="90000" tIns="45000" rIns="90000" bIns="45000" anchor="ctr" anchorCtr="1" compatLnSpc="0"/>
                <a:lstStyle/>
                <a:p>
                  <a:pPr marL="0" marR="0" lvl="0" indent="0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</a:pPr>
                  <a:endParaRPr lang="en-US" sz="1800" b="0" i="0" u="none" strike="noStrike" kern="1200">
                    <a:ln>
                      <a:noFill/>
                    </a:ln>
                    <a:latin typeface="Arial" pitchFamily="18"/>
                    <a:ea typeface="Arial" pitchFamily="2"/>
                    <a:cs typeface="Arial" pitchFamily="2"/>
                  </a:endParaRPr>
                </a:p>
              </p:txBody>
            </p:sp>
            <p:sp>
              <p:nvSpPr>
                <p:cNvPr id="98" name="Freeform: Shape 2">
                  <a:extLst>
                    <a:ext uri="{FF2B5EF4-FFF2-40B4-BE49-F238E27FC236}">
                      <a16:creationId xmlns:a16="http://schemas.microsoft.com/office/drawing/2014/main" id="{E57D9D8C-2843-B149-A925-4313C9BF5983}"/>
                    </a:ext>
                  </a:extLst>
                </p:cNvPr>
                <p:cNvSpPr/>
                <p:nvPr/>
              </p:nvSpPr>
              <p:spPr>
                <a:xfrm>
                  <a:off x="9530500" y="7531272"/>
                  <a:ext cx="914039" cy="1338480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2540" h="3719">
                      <a:moveTo>
                        <a:pt x="1268" y="0"/>
                      </a:moveTo>
                      <a:lnTo>
                        <a:pt x="0" y="1273"/>
                      </a:lnTo>
                      <a:lnTo>
                        <a:pt x="693" y="1273"/>
                      </a:lnTo>
                      <a:lnTo>
                        <a:pt x="693" y="3719"/>
                      </a:lnTo>
                      <a:lnTo>
                        <a:pt x="1847" y="3719"/>
                      </a:lnTo>
                      <a:lnTo>
                        <a:pt x="1847" y="1273"/>
                      </a:lnTo>
                      <a:lnTo>
                        <a:pt x="2540" y="1273"/>
                      </a:ln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none" lIns="90000" tIns="45000" rIns="90000" bIns="45000" anchor="ctr" anchorCtr="1" compatLnSpc="0"/>
                <a:lstStyle/>
                <a:p>
                  <a:pPr marL="0" marR="0" lvl="0" indent="0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</a:pPr>
                  <a:endParaRPr lang="en-US" sz="1800" b="0" i="0" u="none" strike="noStrike" kern="1200">
                    <a:ln>
                      <a:noFill/>
                    </a:ln>
                    <a:latin typeface="Arial" pitchFamily="18"/>
                    <a:ea typeface="Arial" pitchFamily="2"/>
                    <a:cs typeface="Arial" pitchFamily="2"/>
                  </a:endParaRPr>
                </a:p>
              </p:txBody>
            </p:sp>
            <p:sp>
              <p:nvSpPr>
                <p:cNvPr id="99" name="Freeform: Shape 3">
                  <a:extLst>
                    <a:ext uri="{FF2B5EF4-FFF2-40B4-BE49-F238E27FC236}">
                      <a16:creationId xmlns:a16="http://schemas.microsoft.com/office/drawing/2014/main" id="{913CF258-F4B8-B347-B70E-C80BB5E0FAFB}"/>
                    </a:ext>
                  </a:extLst>
                </p:cNvPr>
                <p:cNvSpPr/>
                <p:nvPr/>
              </p:nvSpPr>
              <p:spPr>
                <a:xfrm>
                  <a:off x="9530500" y="9653112"/>
                  <a:ext cx="914039" cy="1338480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2540" h="3719">
                      <a:moveTo>
                        <a:pt x="1268" y="3719"/>
                      </a:moveTo>
                      <a:lnTo>
                        <a:pt x="2540" y="2446"/>
                      </a:lnTo>
                      <a:lnTo>
                        <a:pt x="1847" y="2446"/>
                      </a:lnTo>
                      <a:lnTo>
                        <a:pt x="1847" y="0"/>
                      </a:lnTo>
                      <a:lnTo>
                        <a:pt x="693" y="0"/>
                      </a:lnTo>
                      <a:lnTo>
                        <a:pt x="693" y="2446"/>
                      </a:lnTo>
                      <a:lnTo>
                        <a:pt x="0" y="2446"/>
                      </a:ln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none" lIns="90000" tIns="45000" rIns="90000" bIns="45000" anchor="ctr" anchorCtr="1" compatLnSpc="0"/>
                <a:lstStyle/>
                <a:p>
                  <a:pPr marL="0" marR="0" lvl="0" indent="0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</a:pPr>
                  <a:endParaRPr lang="en-US" sz="1800" b="0" i="0" u="none" strike="noStrike" kern="1200">
                    <a:ln>
                      <a:noFill/>
                    </a:ln>
                    <a:latin typeface="Arial" pitchFamily="18"/>
                    <a:ea typeface="Arial" pitchFamily="2"/>
                    <a:cs typeface="Arial" pitchFamily="2"/>
                  </a:endParaRPr>
                </a:p>
              </p:txBody>
            </p:sp>
            <p:sp>
              <p:nvSpPr>
                <p:cNvPr id="100" name="Freeform: Shape 4">
                  <a:extLst>
                    <a:ext uri="{FF2B5EF4-FFF2-40B4-BE49-F238E27FC236}">
                      <a16:creationId xmlns:a16="http://schemas.microsoft.com/office/drawing/2014/main" id="{A50DC3A6-F1EA-0147-A808-71D3D56DD807}"/>
                    </a:ext>
                  </a:extLst>
                </p:cNvPr>
                <p:cNvSpPr/>
                <p:nvPr/>
              </p:nvSpPr>
              <p:spPr>
                <a:xfrm>
                  <a:off x="10380099" y="8805312"/>
                  <a:ext cx="1336680" cy="912599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3714" h="2536">
                      <a:moveTo>
                        <a:pt x="0" y="1268"/>
                      </a:moveTo>
                      <a:lnTo>
                        <a:pt x="1268" y="2536"/>
                      </a:lnTo>
                      <a:lnTo>
                        <a:pt x="1268" y="1847"/>
                      </a:lnTo>
                      <a:lnTo>
                        <a:pt x="3714" y="1847"/>
                      </a:lnTo>
                      <a:lnTo>
                        <a:pt x="3714" y="689"/>
                      </a:lnTo>
                      <a:lnTo>
                        <a:pt x="1268" y="689"/>
                      </a:lnTo>
                      <a:lnTo>
                        <a:pt x="1268" y="0"/>
                      </a:ln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none" lIns="90000" tIns="45000" rIns="90000" bIns="45000" anchor="ctr" anchorCtr="1" compatLnSpc="0"/>
                <a:lstStyle/>
                <a:p>
                  <a:pPr marL="0" marR="0" lvl="0" indent="0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</a:pPr>
                  <a:endParaRPr lang="en-US" sz="1800" b="0" i="0" u="none" strike="noStrike" kern="1200">
                    <a:ln>
                      <a:noFill/>
                    </a:ln>
                    <a:latin typeface="Arial" pitchFamily="18"/>
                    <a:ea typeface="Arial" pitchFamily="2"/>
                    <a:cs typeface="Arial" pitchFamily="2"/>
                  </a:endParaRPr>
                </a:p>
              </p:txBody>
            </p:sp>
            <p:sp>
              <p:nvSpPr>
                <p:cNvPr id="101" name="Freeform: Shape 5">
                  <a:extLst>
                    <a:ext uri="{FF2B5EF4-FFF2-40B4-BE49-F238E27FC236}">
                      <a16:creationId xmlns:a16="http://schemas.microsoft.com/office/drawing/2014/main" id="{111ED065-8880-3749-AD81-36D2F228F9CB}"/>
                    </a:ext>
                  </a:extLst>
                </p:cNvPr>
                <p:cNvSpPr/>
                <p:nvPr/>
              </p:nvSpPr>
              <p:spPr>
                <a:xfrm>
                  <a:off x="8256820" y="8805312"/>
                  <a:ext cx="1338120" cy="912599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3718" h="2536">
                      <a:moveTo>
                        <a:pt x="3718" y="1268"/>
                      </a:moveTo>
                      <a:lnTo>
                        <a:pt x="2450" y="0"/>
                      </a:lnTo>
                      <a:lnTo>
                        <a:pt x="2450" y="689"/>
                      </a:lnTo>
                      <a:lnTo>
                        <a:pt x="0" y="689"/>
                      </a:lnTo>
                      <a:lnTo>
                        <a:pt x="0" y="1847"/>
                      </a:lnTo>
                      <a:lnTo>
                        <a:pt x="2450" y="1847"/>
                      </a:lnTo>
                      <a:lnTo>
                        <a:pt x="2450" y="2536"/>
                      </a:ln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none" lIns="90000" tIns="45000" rIns="90000" bIns="45000" anchor="ctr" anchorCtr="1" compatLnSpc="0"/>
                <a:lstStyle/>
                <a:p>
                  <a:pPr marL="0" marR="0" lvl="0" indent="0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</a:pPr>
                  <a:endParaRPr lang="en-US" sz="1800" b="0" i="0" u="none" strike="noStrike" kern="1200">
                    <a:ln>
                      <a:noFill/>
                    </a:ln>
                    <a:latin typeface="Arial" pitchFamily="18"/>
                    <a:ea typeface="Arial" pitchFamily="2"/>
                    <a:cs typeface="Arial" pitchFamily="2"/>
                  </a:endParaRPr>
                </a:p>
              </p:txBody>
            </p:sp>
          </p:grpSp>
          <p:sp>
            <p:nvSpPr>
              <p:cNvPr id="95" name="TextBox 94">
                <a:extLst>
                  <a:ext uri="{FF2B5EF4-FFF2-40B4-BE49-F238E27FC236}">
                    <a16:creationId xmlns:a16="http://schemas.microsoft.com/office/drawing/2014/main" id="{593F7476-51EA-C649-AE7A-423EF087A520}"/>
                  </a:ext>
                </a:extLst>
              </p:cNvPr>
              <p:cNvSpPr txBox="1"/>
              <p:nvPr/>
            </p:nvSpPr>
            <p:spPr>
              <a:xfrm>
                <a:off x="3198991" y="4083155"/>
                <a:ext cx="709425" cy="184666"/>
              </a:xfrm>
              <a:prstGeom prst="rect">
                <a:avLst/>
              </a:prstGeom>
            </p:spPr>
            <p:txBody>
              <a:bodyPr wrap="none" lIns="0" tIns="0" rIns="0" bIns="0" rtlCol="0">
                <a:spAutoFit/>
              </a:bodyPr>
              <a:lstStyle/>
              <a:p>
                <a:pPr algn="r">
                  <a:spcAft>
                    <a:spcPts val="600"/>
                  </a:spcAft>
                </a:pPr>
                <a:r>
                  <a:rPr lang="en-US" sz="1200" dirty="0">
                    <a:latin typeface="Calibri" panose="020F0502020204030204" pitchFamily="34" charset="0"/>
                  </a:rPr>
                  <a:t>Mgt Router</a:t>
                </a:r>
              </a:p>
            </p:txBody>
          </p:sp>
          <p:sp>
            <p:nvSpPr>
              <p:cNvPr id="96" name="Rounded Rectangle 95">
                <a:extLst>
                  <a:ext uri="{FF2B5EF4-FFF2-40B4-BE49-F238E27FC236}">
                    <a16:creationId xmlns:a16="http://schemas.microsoft.com/office/drawing/2014/main" id="{7C40D3E7-7FD5-5141-B0B2-75B715EC6915}"/>
                  </a:ext>
                </a:extLst>
              </p:cNvPr>
              <p:cNvSpPr/>
              <p:nvPr/>
            </p:nvSpPr>
            <p:spPr>
              <a:xfrm>
                <a:off x="3441718" y="3271041"/>
                <a:ext cx="577584" cy="218164"/>
              </a:xfrm>
              <a:prstGeom prst="roundRect">
                <a:avLst>
                  <a:gd name="adj" fmla="val 46306"/>
                </a:avLst>
              </a:prstGeom>
              <a:solidFill>
                <a:srgbClr val="C00000">
                  <a:alpha val="20000"/>
                </a:srgbClr>
              </a:solidFill>
              <a:ln w="28575">
                <a:solidFill>
                  <a:srgbClr val="C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600"/>
                  </a:spcAft>
                </a:pPr>
                <a:r>
                  <a:rPr lang="en-US" sz="1200" dirty="0">
                    <a:solidFill>
                      <a:srgbClr val="C00000"/>
                    </a:solidFill>
                    <a:latin typeface="Calibri" panose="020F0502020204030204" pitchFamily="34" charset="0"/>
                  </a:rPr>
                  <a:t>TEP</a:t>
                </a:r>
              </a:p>
            </p:txBody>
          </p:sp>
        </p:grp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B17634A0-6794-864E-8938-5F893FC6F53B}"/>
                </a:ext>
              </a:extLst>
            </p:cNvPr>
            <p:cNvSpPr txBox="1"/>
            <p:nvPr/>
          </p:nvSpPr>
          <p:spPr>
            <a:xfrm>
              <a:off x="2705325" y="3824807"/>
              <a:ext cx="981102" cy="430887"/>
            </a:xfrm>
            <a:prstGeom prst="rect">
              <a:avLst/>
            </a:prstGeom>
          </p:spPr>
          <p:txBody>
            <a:bodyPr wrap="none" lIns="0" tIns="0" rIns="0" bIns="0" rtlCol="0" anchor="b">
              <a:spAutoFit/>
            </a:bodyPr>
            <a:lstStyle/>
            <a:p>
              <a:r>
                <a:rPr lang="en-US" sz="1400" dirty="0">
                  <a:solidFill>
                    <a:schemeClr val="accent1"/>
                  </a:solidFill>
                  <a:latin typeface="Calibri" panose="020F0502020204030204" pitchFamily="34" charset="0"/>
                </a:rPr>
                <a:t>Management</a:t>
              </a:r>
            </a:p>
            <a:p>
              <a:r>
                <a:rPr lang="en-US" sz="1400" dirty="0">
                  <a:solidFill>
                    <a:schemeClr val="accent1"/>
                  </a:solidFill>
                  <a:latin typeface="Calibri" panose="020F0502020204030204" pitchFamily="34" charset="0"/>
                </a:rPr>
                <a:t>Traffic</a:t>
              </a:r>
              <a:endParaRPr lang="en-US" sz="1600" dirty="0">
                <a:solidFill>
                  <a:schemeClr val="accent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0" name="Left-Up Arrow 79">
              <a:extLst>
                <a:ext uri="{FF2B5EF4-FFF2-40B4-BE49-F238E27FC236}">
                  <a16:creationId xmlns:a16="http://schemas.microsoft.com/office/drawing/2014/main" id="{74A8668D-8563-5C41-9515-57583B6739F4}"/>
                </a:ext>
              </a:extLst>
            </p:cNvPr>
            <p:cNvSpPr/>
            <p:nvPr/>
          </p:nvSpPr>
          <p:spPr>
            <a:xfrm rot="5400000">
              <a:off x="2643593" y="3393755"/>
              <a:ext cx="677775" cy="1312096"/>
            </a:xfrm>
            <a:prstGeom prst="leftUpArrow">
              <a:avLst>
                <a:gd name="adj1" fmla="val 8495"/>
                <a:gd name="adj2" fmla="val 10853"/>
                <a:gd name="adj3" fmla="val 19695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1" name="Left-Right Arrow 80">
              <a:extLst>
                <a:ext uri="{FF2B5EF4-FFF2-40B4-BE49-F238E27FC236}">
                  <a16:creationId xmlns:a16="http://schemas.microsoft.com/office/drawing/2014/main" id="{124DE9E9-E650-E346-816A-60A17065716E}"/>
                </a:ext>
              </a:extLst>
            </p:cNvPr>
            <p:cNvSpPr/>
            <p:nvPr/>
          </p:nvSpPr>
          <p:spPr>
            <a:xfrm rot="17714607">
              <a:off x="2088573" y="2476662"/>
              <a:ext cx="1107654" cy="156280"/>
            </a:xfrm>
            <a:prstGeom prst="leftRightArrow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076A32EC-42A1-BB42-BB69-80AA1F438561}"/>
                </a:ext>
              </a:extLst>
            </p:cNvPr>
            <p:cNvSpPr txBox="1"/>
            <p:nvPr/>
          </p:nvSpPr>
          <p:spPr>
            <a:xfrm>
              <a:off x="2814206" y="2329475"/>
              <a:ext cx="445699" cy="430887"/>
            </a:xfrm>
            <a:prstGeom prst="rect">
              <a:avLst/>
            </a:prstGeom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sz="1400" dirty="0">
                  <a:solidFill>
                    <a:schemeClr val="accent1"/>
                  </a:solidFill>
                  <a:latin typeface="Calibri" panose="020F0502020204030204" pitchFamily="34" charset="0"/>
                </a:rPr>
                <a:t>TEP</a:t>
              </a:r>
            </a:p>
            <a:p>
              <a:r>
                <a:rPr lang="en-US" sz="1400" dirty="0">
                  <a:solidFill>
                    <a:schemeClr val="accent1"/>
                  </a:solidFill>
                  <a:latin typeface="Calibri" panose="020F0502020204030204" pitchFamily="34" charset="0"/>
                </a:rPr>
                <a:t>Traffic</a:t>
              </a:r>
            </a:p>
          </p:txBody>
        </p:sp>
      </p:grpSp>
      <p:sp>
        <p:nvSpPr>
          <p:cNvPr id="107" name="TextBox 106">
            <a:extLst>
              <a:ext uri="{FF2B5EF4-FFF2-40B4-BE49-F238E27FC236}">
                <a16:creationId xmlns:a16="http://schemas.microsoft.com/office/drawing/2014/main" id="{3D6F03D2-71AD-D74B-9534-A36CC52F51DF}"/>
              </a:ext>
            </a:extLst>
          </p:cNvPr>
          <p:cNvSpPr txBox="1"/>
          <p:nvPr/>
        </p:nvSpPr>
        <p:spPr>
          <a:xfrm>
            <a:off x="8382639" y="3601397"/>
            <a:ext cx="3557668" cy="1015663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>
              <a:buNone/>
            </a:pPr>
            <a:r>
              <a:rPr lang="en-US" sz="1200" b="1" dirty="0">
                <a:latin typeface="Calibri" panose="020F0502020204030204" pitchFamily="34" charset="0"/>
                <a:cs typeface="Calibri" panose="020F0502020204030204" pitchFamily="34" charset="0"/>
              </a:rPr>
              <a:t>Physical Server routing table:</a:t>
            </a:r>
          </a:p>
          <a:p>
            <a:pPr marL="117475" lvl="1"/>
            <a:r>
              <a:rPr lang="en-US" sz="1200" dirty="0">
                <a:latin typeface="Courier" pitchFamily="2" charset="0"/>
              </a:rPr>
              <a:t>. default gateway = T1</a:t>
            </a:r>
          </a:p>
          <a:p>
            <a:pPr marL="117475" lvl="1"/>
            <a:r>
              <a:rPr lang="en-US" sz="1200" dirty="0">
                <a:latin typeface="Courier" pitchFamily="2" charset="0"/>
              </a:rPr>
              <a:t>. Transport Nodes (ESXi/</a:t>
            </a:r>
            <a:r>
              <a:rPr lang="en-US" sz="1200" dirty="0" err="1">
                <a:latin typeface="Courier" pitchFamily="2" charset="0"/>
              </a:rPr>
              <a:t>EdgeNodes</a:t>
            </a:r>
            <a:r>
              <a:rPr lang="en-US" sz="1200" dirty="0">
                <a:latin typeface="Courier" pitchFamily="2" charset="0"/>
              </a:rPr>
              <a:t>) = 	Physical Router</a:t>
            </a:r>
          </a:p>
          <a:p>
            <a:pPr marL="117475" lvl="1"/>
            <a:r>
              <a:rPr lang="en-US" sz="1200" dirty="0">
                <a:latin typeface="Courier" pitchFamily="2" charset="0"/>
              </a:rPr>
              <a:t>. Management subnets = Mgt Router</a:t>
            </a:r>
          </a:p>
        </p:txBody>
      </p: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0477E307-B4F1-B243-9E65-0EFCF7C6B47A}"/>
              </a:ext>
            </a:extLst>
          </p:cNvPr>
          <p:cNvGrpSpPr/>
          <p:nvPr/>
        </p:nvGrpSpPr>
        <p:grpSpPr>
          <a:xfrm>
            <a:off x="4560049" y="2321091"/>
            <a:ext cx="3621644" cy="2843473"/>
            <a:chOff x="5015080" y="1928212"/>
            <a:chExt cx="3621644" cy="2843473"/>
          </a:xfrm>
        </p:grpSpPr>
        <p:sp>
          <p:nvSpPr>
            <p:cNvPr id="109" name="Rounded Rectangle 108">
              <a:extLst>
                <a:ext uri="{FF2B5EF4-FFF2-40B4-BE49-F238E27FC236}">
                  <a16:creationId xmlns:a16="http://schemas.microsoft.com/office/drawing/2014/main" id="{7DABE8BA-B02D-5643-8E68-A5D064C3B6E4}"/>
                </a:ext>
              </a:extLst>
            </p:cNvPr>
            <p:cNvSpPr/>
            <p:nvPr/>
          </p:nvSpPr>
          <p:spPr>
            <a:xfrm>
              <a:off x="5015080" y="1928212"/>
              <a:ext cx="3621644" cy="2843473"/>
            </a:xfrm>
            <a:prstGeom prst="roundRect">
              <a:avLst>
                <a:gd name="adj" fmla="val 8469"/>
              </a:avLst>
            </a:prstGeom>
            <a:solidFill>
              <a:schemeClr val="bg1">
                <a:lumMod val="85000"/>
                <a:alpha val="20000"/>
              </a:schemeClr>
            </a:solidFill>
            <a:ln w="38100">
              <a:solidFill>
                <a:schemeClr val="tx2"/>
              </a:solidFill>
              <a:prstDash val="soli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Logical View</a:t>
              </a:r>
            </a:p>
          </p:txBody>
        </p:sp>
        <p:cxnSp>
          <p:nvCxnSpPr>
            <p:cNvPr id="110" name="Straight Connector 109">
              <a:extLst>
                <a:ext uri="{FF2B5EF4-FFF2-40B4-BE49-F238E27FC236}">
                  <a16:creationId xmlns:a16="http://schemas.microsoft.com/office/drawing/2014/main" id="{CD774A05-FA5B-144D-ACDA-2ABBD2916C2F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5220001" y="2939259"/>
              <a:ext cx="2027575" cy="0"/>
            </a:xfrm>
            <a:prstGeom prst="line">
              <a:avLst/>
            </a:prstGeom>
            <a:ln w="25400">
              <a:solidFill>
                <a:srgbClr val="F8981D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BDC7838E-6879-A74C-BC37-36124F162C9D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6608734" y="2518824"/>
              <a:ext cx="0" cy="418354"/>
            </a:xfrm>
            <a:prstGeom prst="line">
              <a:avLst/>
            </a:prstGeom>
            <a:ln w="25400">
              <a:solidFill>
                <a:srgbClr val="F8981D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49537D52-6521-AD45-8C6E-BE4D9134380C}"/>
                </a:ext>
              </a:extLst>
            </p:cNvPr>
            <p:cNvSpPr txBox="1"/>
            <p:nvPr/>
          </p:nvSpPr>
          <p:spPr>
            <a:xfrm>
              <a:off x="5247937" y="2750275"/>
              <a:ext cx="1066702" cy="184666"/>
            </a:xfrm>
            <a:prstGeom prst="rect">
              <a:avLst/>
            </a:prstGeom>
          </p:spPr>
          <p:txBody>
            <a:bodyPr wrap="none" lIns="0" tIns="0" rIns="0" bIns="0" rtlCol="0" anchor="b">
              <a:spAutoFit/>
            </a:bodyPr>
            <a:lstStyle/>
            <a:p>
              <a:r>
                <a:rPr lang="en-US" sz="1200" dirty="0">
                  <a:solidFill>
                    <a:srgbClr val="F8981D"/>
                  </a:solidFill>
                  <a:latin typeface="Calibri" panose="020F0502020204030204" pitchFamily="34" charset="0"/>
                </a:rPr>
                <a:t>Segment-Overlay</a:t>
              </a:r>
              <a:endParaRPr lang="en-US" sz="1400" dirty="0">
                <a:solidFill>
                  <a:srgbClr val="F8981D"/>
                </a:solidFill>
                <a:latin typeface="Calibri" panose="020F0502020204030204" pitchFamily="34" charset="0"/>
              </a:endParaRPr>
            </a:p>
          </p:txBody>
        </p: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59CEFE3A-1E17-8B48-B8F7-B3CE954538EB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6451088" y="2953212"/>
              <a:ext cx="0" cy="526209"/>
            </a:xfrm>
            <a:prstGeom prst="line">
              <a:avLst/>
            </a:prstGeom>
            <a:ln w="25400">
              <a:solidFill>
                <a:srgbClr val="F8981D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4" name="Freeform 113">
              <a:extLst>
                <a:ext uri="{FF2B5EF4-FFF2-40B4-BE49-F238E27FC236}">
                  <a16:creationId xmlns:a16="http://schemas.microsoft.com/office/drawing/2014/main" id="{06401651-6308-0E49-8C44-7DC7F7B852BE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122239" y="3475513"/>
              <a:ext cx="657699" cy="171937"/>
            </a:xfrm>
            <a:custGeom>
              <a:avLst/>
              <a:gdLst>
                <a:gd name="T0" fmla="*/ 304 w 384"/>
                <a:gd name="T1" fmla="*/ 78 h 100"/>
                <a:gd name="T2" fmla="*/ 288 w 384"/>
                <a:gd name="T3" fmla="*/ 78 h 100"/>
                <a:gd name="T4" fmla="*/ 288 w 384"/>
                <a:gd name="T5" fmla="*/ 22 h 100"/>
                <a:gd name="T6" fmla="*/ 304 w 384"/>
                <a:gd name="T7" fmla="*/ 22 h 100"/>
                <a:gd name="T8" fmla="*/ 304 w 384"/>
                <a:gd name="T9" fmla="*/ 78 h 100"/>
                <a:gd name="T10" fmla="*/ 331 w 384"/>
                <a:gd name="T11" fmla="*/ 22 h 100"/>
                <a:gd name="T12" fmla="*/ 315 w 384"/>
                <a:gd name="T13" fmla="*/ 22 h 100"/>
                <a:gd name="T14" fmla="*/ 315 w 384"/>
                <a:gd name="T15" fmla="*/ 78 h 100"/>
                <a:gd name="T16" fmla="*/ 331 w 384"/>
                <a:gd name="T17" fmla="*/ 78 h 100"/>
                <a:gd name="T18" fmla="*/ 331 w 384"/>
                <a:gd name="T19" fmla="*/ 22 h 100"/>
                <a:gd name="T20" fmla="*/ 358 w 384"/>
                <a:gd name="T21" fmla="*/ 22 h 100"/>
                <a:gd name="T22" fmla="*/ 342 w 384"/>
                <a:gd name="T23" fmla="*/ 22 h 100"/>
                <a:gd name="T24" fmla="*/ 342 w 384"/>
                <a:gd name="T25" fmla="*/ 78 h 100"/>
                <a:gd name="T26" fmla="*/ 358 w 384"/>
                <a:gd name="T27" fmla="*/ 78 h 100"/>
                <a:gd name="T28" fmla="*/ 358 w 384"/>
                <a:gd name="T29" fmla="*/ 22 h 100"/>
                <a:gd name="T30" fmla="*/ 42 w 384"/>
                <a:gd name="T31" fmla="*/ 22 h 100"/>
                <a:gd name="T32" fmla="*/ 26 w 384"/>
                <a:gd name="T33" fmla="*/ 22 h 100"/>
                <a:gd name="T34" fmla="*/ 26 w 384"/>
                <a:gd name="T35" fmla="*/ 78 h 100"/>
                <a:gd name="T36" fmla="*/ 42 w 384"/>
                <a:gd name="T37" fmla="*/ 78 h 100"/>
                <a:gd name="T38" fmla="*/ 42 w 384"/>
                <a:gd name="T39" fmla="*/ 22 h 100"/>
                <a:gd name="T40" fmla="*/ 69 w 384"/>
                <a:gd name="T41" fmla="*/ 22 h 100"/>
                <a:gd name="T42" fmla="*/ 53 w 384"/>
                <a:gd name="T43" fmla="*/ 22 h 100"/>
                <a:gd name="T44" fmla="*/ 53 w 384"/>
                <a:gd name="T45" fmla="*/ 78 h 100"/>
                <a:gd name="T46" fmla="*/ 69 w 384"/>
                <a:gd name="T47" fmla="*/ 78 h 100"/>
                <a:gd name="T48" fmla="*/ 69 w 384"/>
                <a:gd name="T49" fmla="*/ 22 h 100"/>
                <a:gd name="T50" fmla="*/ 97 w 384"/>
                <a:gd name="T51" fmla="*/ 22 h 100"/>
                <a:gd name="T52" fmla="*/ 81 w 384"/>
                <a:gd name="T53" fmla="*/ 22 h 100"/>
                <a:gd name="T54" fmla="*/ 81 w 384"/>
                <a:gd name="T55" fmla="*/ 78 h 100"/>
                <a:gd name="T56" fmla="*/ 97 w 384"/>
                <a:gd name="T57" fmla="*/ 78 h 100"/>
                <a:gd name="T58" fmla="*/ 97 w 384"/>
                <a:gd name="T59" fmla="*/ 22 h 100"/>
                <a:gd name="T60" fmla="*/ 163 w 384"/>
                <a:gd name="T61" fmla="*/ 50 h 100"/>
                <a:gd name="T62" fmla="*/ 192 w 384"/>
                <a:gd name="T63" fmla="*/ 21 h 100"/>
                <a:gd name="T64" fmla="*/ 221 w 384"/>
                <a:gd name="T65" fmla="*/ 50 h 100"/>
                <a:gd name="T66" fmla="*/ 192 w 384"/>
                <a:gd name="T67" fmla="*/ 79 h 100"/>
                <a:gd name="T68" fmla="*/ 163 w 384"/>
                <a:gd name="T69" fmla="*/ 50 h 100"/>
                <a:gd name="T70" fmla="*/ 179 w 384"/>
                <a:gd name="T71" fmla="*/ 50 h 100"/>
                <a:gd name="T72" fmla="*/ 192 w 384"/>
                <a:gd name="T73" fmla="*/ 63 h 100"/>
                <a:gd name="T74" fmla="*/ 205 w 384"/>
                <a:gd name="T75" fmla="*/ 50 h 100"/>
                <a:gd name="T76" fmla="*/ 192 w 384"/>
                <a:gd name="T77" fmla="*/ 37 h 100"/>
                <a:gd name="T78" fmla="*/ 179 w 384"/>
                <a:gd name="T79" fmla="*/ 50 h 100"/>
                <a:gd name="T80" fmla="*/ 384 w 384"/>
                <a:gd name="T81" fmla="*/ 0 h 100"/>
                <a:gd name="T82" fmla="*/ 384 w 384"/>
                <a:gd name="T83" fmla="*/ 100 h 100"/>
                <a:gd name="T84" fmla="*/ 0 w 384"/>
                <a:gd name="T85" fmla="*/ 100 h 100"/>
                <a:gd name="T86" fmla="*/ 0 w 384"/>
                <a:gd name="T87" fmla="*/ 0 h 100"/>
                <a:gd name="T88" fmla="*/ 384 w 384"/>
                <a:gd name="T89" fmla="*/ 0 h 100"/>
                <a:gd name="T90" fmla="*/ 368 w 384"/>
                <a:gd name="T91" fmla="*/ 16 h 100"/>
                <a:gd name="T92" fmla="*/ 16 w 384"/>
                <a:gd name="T93" fmla="*/ 16 h 100"/>
                <a:gd name="T94" fmla="*/ 16 w 384"/>
                <a:gd name="T95" fmla="*/ 84 h 100"/>
                <a:gd name="T96" fmla="*/ 368 w 384"/>
                <a:gd name="T97" fmla="*/ 84 h 100"/>
                <a:gd name="T98" fmla="*/ 368 w 384"/>
                <a:gd name="T99" fmla="*/ 1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4" h="100">
                  <a:moveTo>
                    <a:pt x="304" y="78"/>
                  </a:moveTo>
                  <a:cubicBezTo>
                    <a:pt x="288" y="78"/>
                    <a:pt x="288" y="78"/>
                    <a:pt x="288" y="78"/>
                  </a:cubicBezTo>
                  <a:cubicBezTo>
                    <a:pt x="288" y="22"/>
                    <a:pt x="288" y="22"/>
                    <a:pt x="288" y="22"/>
                  </a:cubicBezTo>
                  <a:cubicBezTo>
                    <a:pt x="304" y="22"/>
                    <a:pt x="304" y="22"/>
                    <a:pt x="304" y="22"/>
                  </a:cubicBezTo>
                  <a:lnTo>
                    <a:pt x="304" y="78"/>
                  </a:lnTo>
                  <a:close/>
                  <a:moveTo>
                    <a:pt x="331" y="22"/>
                  </a:moveTo>
                  <a:cubicBezTo>
                    <a:pt x="315" y="22"/>
                    <a:pt x="315" y="22"/>
                    <a:pt x="315" y="22"/>
                  </a:cubicBezTo>
                  <a:cubicBezTo>
                    <a:pt x="315" y="78"/>
                    <a:pt x="315" y="78"/>
                    <a:pt x="315" y="78"/>
                  </a:cubicBezTo>
                  <a:cubicBezTo>
                    <a:pt x="331" y="78"/>
                    <a:pt x="331" y="78"/>
                    <a:pt x="331" y="78"/>
                  </a:cubicBezTo>
                  <a:lnTo>
                    <a:pt x="331" y="22"/>
                  </a:lnTo>
                  <a:close/>
                  <a:moveTo>
                    <a:pt x="358" y="22"/>
                  </a:moveTo>
                  <a:cubicBezTo>
                    <a:pt x="342" y="22"/>
                    <a:pt x="342" y="22"/>
                    <a:pt x="342" y="22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58" y="78"/>
                    <a:pt x="358" y="78"/>
                    <a:pt x="358" y="78"/>
                  </a:cubicBezTo>
                  <a:lnTo>
                    <a:pt x="358" y="22"/>
                  </a:lnTo>
                  <a:close/>
                  <a:moveTo>
                    <a:pt x="42" y="22"/>
                  </a:moveTo>
                  <a:cubicBezTo>
                    <a:pt x="26" y="22"/>
                    <a:pt x="26" y="22"/>
                    <a:pt x="26" y="22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42" y="78"/>
                    <a:pt x="42" y="78"/>
                    <a:pt x="42" y="78"/>
                  </a:cubicBezTo>
                  <a:lnTo>
                    <a:pt x="42" y="22"/>
                  </a:lnTo>
                  <a:close/>
                  <a:moveTo>
                    <a:pt x="69" y="22"/>
                  </a:moveTo>
                  <a:cubicBezTo>
                    <a:pt x="53" y="22"/>
                    <a:pt x="53" y="22"/>
                    <a:pt x="53" y="22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69" y="78"/>
                    <a:pt x="69" y="78"/>
                    <a:pt x="69" y="78"/>
                  </a:cubicBezTo>
                  <a:lnTo>
                    <a:pt x="69" y="22"/>
                  </a:lnTo>
                  <a:close/>
                  <a:moveTo>
                    <a:pt x="97" y="22"/>
                  </a:moveTo>
                  <a:cubicBezTo>
                    <a:pt x="81" y="22"/>
                    <a:pt x="81" y="22"/>
                    <a:pt x="81" y="22"/>
                  </a:cubicBezTo>
                  <a:cubicBezTo>
                    <a:pt x="81" y="78"/>
                    <a:pt x="81" y="78"/>
                    <a:pt x="81" y="78"/>
                  </a:cubicBezTo>
                  <a:cubicBezTo>
                    <a:pt x="97" y="78"/>
                    <a:pt x="97" y="78"/>
                    <a:pt x="97" y="78"/>
                  </a:cubicBezTo>
                  <a:lnTo>
                    <a:pt x="97" y="22"/>
                  </a:lnTo>
                  <a:close/>
                  <a:moveTo>
                    <a:pt x="163" y="50"/>
                  </a:moveTo>
                  <a:cubicBezTo>
                    <a:pt x="163" y="34"/>
                    <a:pt x="176" y="21"/>
                    <a:pt x="192" y="21"/>
                  </a:cubicBezTo>
                  <a:cubicBezTo>
                    <a:pt x="208" y="21"/>
                    <a:pt x="221" y="34"/>
                    <a:pt x="221" y="50"/>
                  </a:cubicBezTo>
                  <a:cubicBezTo>
                    <a:pt x="221" y="66"/>
                    <a:pt x="208" y="79"/>
                    <a:pt x="192" y="79"/>
                  </a:cubicBezTo>
                  <a:cubicBezTo>
                    <a:pt x="176" y="79"/>
                    <a:pt x="163" y="66"/>
                    <a:pt x="163" y="50"/>
                  </a:cubicBezTo>
                  <a:close/>
                  <a:moveTo>
                    <a:pt x="179" y="50"/>
                  </a:moveTo>
                  <a:cubicBezTo>
                    <a:pt x="179" y="57"/>
                    <a:pt x="185" y="63"/>
                    <a:pt x="192" y="63"/>
                  </a:cubicBezTo>
                  <a:cubicBezTo>
                    <a:pt x="199" y="63"/>
                    <a:pt x="205" y="57"/>
                    <a:pt x="205" y="50"/>
                  </a:cubicBezTo>
                  <a:cubicBezTo>
                    <a:pt x="205" y="43"/>
                    <a:pt x="199" y="37"/>
                    <a:pt x="192" y="37"/>
                  </a:cubicBezTo>
                  <a:cubicBezTo>
                    <a:pt x="185" y="37"/>
                    <a:pt x="179" y="43"/>
                    <a:pt x="179" y="50"/>
                  </a:cubicBezTo>
                  <a:close/>
                  <a:moveTo>
                    <a:pt x="384" y="0"/>
                  </a:moveTo>
                  <a:cubicBezTo>
                    <a:pt x="384" y="100"/>
                    <a:pt x="384" y="100"/>
                    <a:pt x="384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84" y="0"/>
                  </a:lnTo>
                  <a:close/>
                  <a:moveTo>
                    <a:pt x="368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368" y="84"/>
                    <a:pt x="368" y="84"/>
                    <a:pt x="368" y="84"/>
                  </a:cubicBezTo>
                  <a:lnTo>
                    <a:pt x="368" y="1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" panose="020F0502020204030204" pitchFamily="34" charset="0"/>
              </a:endParaRPr>
            </a:p>
          </p:txBody>
        </p:sp>
        <p:sp>
          <p:nvSpPr>
            <p:cNvPr id="115" name="Freeform 21">
              <a:extLst>
                <a:ext uri="{FF2B5EF4-FFF2-40B4-BE49-F238E27FC236}">
                  <a16:creationId xmlns:a16="http://schemas.microsoft.com/office/drawing/2014/main" id="{2BDCA6D2-5E87-C346-AD55-C39CE5431601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327259" y="3279040"/>
              <a:ext cx="286011" cy="217911"/>
            </a:xfrm>
            <a:custGeom>
              <a:avLst/>
              <a:gdLst>
                <a:gd name="T0" fmla="*/ 364 w 389"/>
                <a:gd name="T1" fmla="*/ 176 h 296"/>
                <a:gd name="T2" fmla="*/ 355 w 389"/>
                <a:gd name="T3" fmla="*/ 217 h 296"/>
                <a:gd name="T4" fmla="*/ 289 w 389"/>
                <a:gd name="T5" fmla="*/ 130 h 296"/>
                <a:gd name="T6" fmla="*/ 298 w 389"/>
                <a:gd name="T7" fmla="*/ 193 h 296"/>
                <a:gd name="T8" fmla="*/ 264 w 389"/>
                <a:gd name="T9" fmla="*/ 143 h 296"/>
                <a:gd name="T10" fmla="*/ 257 w 389"/>
                <a:gd name="T11" fmla="*/ 195 h 296"/>
                <a:gd name="T12" fmla="*/ 318 w 389"/>
                <a:gd name="T13" fmla="*/ 296 h 296"/>
                <a:gd name="T14" fmla="*/ 319 w 389"/>
                <a:gd name="T15" fmla="*/ 296 h 296"/>
                <a:gd name="T16" fmla="*/ 376 w 389"/>
                <a:gd name="T17" fmla="*/ 196 h 296"/>
                <a:gd name="T18" fmla="*/ 319 w 389"/>
                <a:gd name="T19" fmla="*/ 280 h 296"/>
                <a:gd name="T20" fmla="*/ 270 w 389"/>
                <a:gd name="T21" fmla="*/ 262 h 296"/>
                <a:gd name="T22" fmla="*/ 276 w 389"/>
                <a:gd name="T23" fmla="*/ 183 h 296"/>
                <a:gd name="T24" fmla="*/ 288 w 389"/>
                <a:gd name="T25" fmla="*/ 237 h 296"/>
                <a:gd name="T26" fmla="*/ 318 w 389"/>
                <a:gd name="T27" fmla="*/ 154 h 296"/>
                <a:gd name="T28" fmla="*/ 337 w 389"/>
                <a:gd name="T29" fmla="*/ 231 h 296"/>
                <a:gd name="T30" fmla="*/ 345 w 389"/>
                <a:gd name="T31" fmla="*/ 239 h 296"/>
                <a:gd name="T32" fmla="*/ 361 w 389"/>
                <a:gd name="T33" fmla="*/ 260 h 296"/>
                <a:gd name="T34" fmla="*/ 255 w 389"/>
                <a:gd name="T35" fmla="*/ 182 h 296"/>
                <a:gd name="T36" fmla="*/ 236 w 389"/>
                <a:gd name="T37" fmla="*/ 166 h 296"/>
                <a:gd name="T38" fmla="*/ 329 w 389"/>
                <a:gd name="T39" fmla="*/ 126 h 296"/>
                <a:gd name="T40" fmla="*/ 345 w 389"/>
                <a:gd name="T41" fmla="*/ 139 h 296"/>
                <a:gd name="T42" fmla="*/ 0 w 389"/>
                <a:gd name="T43" fmla="*/ 0 h 296"/>
                <a:gd name="T44" fmla="*/ 243 w 389"/>
                <a:gd name="T45" fmla="*/ 235 h 296"/>
                <a:gd name="T46" fmla="*/ 181 w 389"/>
                <a:gd name="T47" fmla="*/ 219 h 296"/>
                <a:gd name="T48" fmla="*/ 165 w 389"/>
                <a:gd name="T49" fmla="*/ 219 h 296"/>
                <a:gd name="T50" fmla="*/ 71 w 389"/>
                <a:gd name="T51" fmla="*/ 182 h 296"/>
                <a:gd name="T52" fmla="*/ 165 w 389"/>
                <a:gd name="T53" fmla="*/ 219 h 296"/>
                <a:gd name="T54" fmla="*/ 110 w 389"/>
                <a:gd name="T55" fmla="*/ 126 h 296"/>
                <a:gd name="T56" fmla="*/ 16 w 389"/>
                <a:gd name="T57" fmla="*/ 166 h 296"/>
                <a:gd name="T58" fmla="*/ 126 w 389"/>
                <a:gd name="T59" fmla="*/ 54 h 296"/>
                <a:gd name="T60" fmla="*/ 220 w 389"/>
                <a:gd name="T61" fmla="*/ 16 h 296"/>
                <a:gd name="T62" fmla="*/ 126 w 389"/>
                <a:gd name="T63" fmla="*/ 54 h 296"/>
                <a:gd name="T64" fmla="*/ 165 w 389"/>
                <a:gd name="T65" fmla="*/ 110 h 296"/>
                <a:gd name="T66" fmla="*/ 71 w 389"/>
                <a:gd name="T67" fmla="*/ 70 h 296"/>
                <a:gd name="T68" fmla="*/ 55 w 389"/>
                <a:gd name="T69" fmla="*/ 110 h 296"/>
                <a:gd name="T70" fmla="*/ 16 w 389"/>
                <a:gd name="T71" fmla="*/ 70 h 296"/>
                <a:gd name="T72" fmla="*/ 55 w 389"/>
                <a:gd name="T73" fmla="*/ 110 h 296"/>
                <a:gd name="T74" fmla="*/ 126 w 389"/>
                <a:gd name="T75" fmla="*/ 166 h 296"/>
                <a:gd name="T76" fmla="*/ 220 w 389"/>
                <a:gd name="T77" fmla="*/ 126 h 296"/>
                <a:gd name="T78" fmla="*/ 228 w 389"/>
                <a:gd name="T79" fmla="*/ 110 h 296"/>
                <a:gd name="T80" fmla="*/ 181 w 389"/>
                <a:gd name="T81" fmla="*/ 70 h 296"/>
                <a:gd name="T82" fmla="*/ 274 w 389"/>
                <a:gd name="T83" fmla="*/ 110 h 296"/>
                <a:gd name="T84" fmla="*/ 228 w 389"/>
                <a:gd name="T85" fmla="*/ 110 h 296"/>
                <a:gd name="T86" fmla="*/ 290 w 389"/>
                <a:gd name="T87" fmla="*/ 70 h 296"/>
                <a:gd name="T88" fmla="*/ 329 w 389"/>
                <a:gd name="T89" fmla="*/ 110 h 296"/>
                <a:gd name="T90" fmla="*/ 329 w 389"/>
                <a:gd name="T91" fmla="*/ 54 h 296"/>
                <a:gd name="T92" fmla="*/ 236 w 389"/>
                <a:gd name="T93" fmla="*/ 16 h 296"/>
                <a:gd name="T94" fmla="*/ 329 w 389"/>
                <a:gd name="T95" fmla="*/ 54 h 296"/>
                <a:gd name="T96" fmla="*/ 110 w 389"/>
                <a:gd name="T97" fmla="*/ 54 h 296"/>
                <a:gd name="T98" fmla="*/ 16 w 389"/>
                <a:gd name="T99" fmla="*/ 16 h 296"/>
                <a:gd name="T100" fmla="*/ 16 w 389"/>
                <a:gd name="T101" fmla="*/ 182 h 296"/>
                <a:gd name="T102" fmla="*/ 55 w 389"/>
                <a:gd name="T103" fmla="*/ 219 h 296"/>
                <a:gd name="T104" fmla="*/ 16 w 389"/>
                <a:gd name="T105" fmla="*/ 182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89" h="296">
                  <a:moveTo>
                    <a:pt x="376" y="196"/>
                  </a:moveTo>
                  <a:cubicBezTo>
                    <a:pt x="364" y="176"/>
                    <a:pt x="364" y="176"/>
                    <a:pt x="364" y="176"/>
                  </a:cubicBezTo>
                  <a:cubicBezTo>
                    <a:pt x="361" y="199"/>
                    <a:pt x="361" y="199"/>
                    <a:pt x="361" y="199"/>
                  </a:cubicBezTo>
                  <a:cubicBezTo>
                    <a:pt x="360" y="208"/>
                    <a:pt x="357" y="214"/>
                    <a:pt x="355" y="217"/>
                  </a:cubicBezTo>
                  <a:cubicBezTo>
                    <a:pt x="359" y="190"/>
                    <a:pt x="364" y="147"/>
                    <a:pt x="306" y="134"/>
                  </a:cubicBezTo>
                  <a:cubicBezTo>
                    <a:pt x="289" y="130"/>
                    <a:pt x="289" y="130"/>
                    <a:pt x="289" y="130"/>
                  </a:cubicBezTo>
                  <a:cubicBezTo>
                    <a:pt x="298" y="146"/>
                    <a:pt x="298" y="146"/>
                    <a:pt x="298" y="146"/>
                  </a:cubicBezTo>
                  <a:cubicBezTo>
                    <a:pt x="306" y="160"/>
                    <a:pt x="304" y="178"/>
                    <a:pt x="298" y="193"/>
                  </a:cubicBezTo>
                  <a:cubicBezTo>
                    <a:pt x="291" y="172"/>
                    <a:pt x="278" y="157"/>
                    <a:pt x="277" y="157"/>
                  </a:cubicBezTo>
                  <a:cubicBezTo>
                    <a:pt x="264" y="143"/>
                    <a:pt x="264" y="143"/>
                    <a:pt x="264" y="143"/>
                  </a:cubicBezTo>
                  <a:cubicBezTo>
                    <a:pt x="264" y="162"/>
                    <a:pt x="264" y="162"/>
                    <a:pt x="264" y="162"/>
                  </a:cubicBezTo>
                  <a:cubicBezTo>
                    <a:pt x="263" y="171"/>
                    <a:pt x="260" y="183"/>
                    <a:pt x="257" y="195"/>
                  </a:cubicBezTo>
                  <a:cubicBezTo>
                    <a:pt x="250" y="221"/>
                    <a:pt x="242" y="251"/>
                    <a:pt x="257" y="272"/>
                  </a:cubicBezTo>
                  <a:cubicBezTo>
                    <a:pt x="267" y="287"/>
                    <a:pt x="287" y="295"/>
                    <a:pt x="318" y="296"/>
                  </a:cubicBezTo>
                  <a:cubicBezTo>
                    <a:pt x="318" y="296"/>
                    <a:pt x="318" y="296"/>
                    <a:pt x="318" y="296"/>
                  </a:cubicBezTo>
                  <a:cubicBezTo>
                    <a:pt x="318" y="296"/>
                    <a:pt x="318" y="296"/>
                    <a:pt x="319" y="296"/>
                  </a:cubicBezTo>
                  <a:cubicBezTo>
                    <a:pt x="352" y="296"/>
                    <a:pt x="368" y="281"/>
                    <a:pt x="375" y="268"/>
                  </a:cubicBezTo>
                  <a:cubicBezTo>
                    <a:pt x="389" y="244"/>
                    <a:pt x="384" y="211"/>
                    <a:pt x="376" y="196"/>
                  </a:cubicBezTo>
                  <a:close/>
                  <a:moveTo>
                    <a:pt x="361" y="260"/>
                  </a:moveTo>
                  <a:cubicBezTo>
                    <a:pt x="354" y="273"/>
                    <a:pt x="339" y="280"/>
                    <a:pt x="319" y="280"/>
                  </a:cubicBezTo>
                  <a:cubicBezTo>
                    <a:pt x="318" y="280"/>
                    <a:pt x="318" y="280"/>
                    <a:pt x="318" y="280"/>
                  </a:cubicBezTo>
                  <a:cubicBezTo>
                    <a:pt x="294" y="279"/>
                    <a:pt x="277" y="273"/>
                    <a:pt x="270" y="262"/>
                  </a:cubicBezTo>
                  <a:cubicBezTo>
                    <a:pt x="259" y="248"/>
                    <a:pt x="266" y="223"/>
                    <a:pt x="272" y="200"/>
                  </a:cubicBezTo>
                  <a:cubicBezTo>
                    <a:pt x="274" y="194"/>
                    <a:pt x="275" y="188"/>
                    <a:pt x="276" y="183"/>
                  </a:cubicBezTo>
                  <a:cubicBezTo>
                    <a:pt x="281" y="192"/>
                    <a:pt x="286" y="203"/>
                    <a:pt x="287" y="216"/>
                  </a:cubicBezTo>
                  <a:cubicBezTo>
                    <a:pt x="288" y="237"/>
                    <a:pt x="288" y="237"/>
                    <a:pt x="288" y="237"/>
                  </a:cubicBezTo>
                  <a:cubicBezTo>
                    <a:pt x="301" y="220"/>
                    <a:pt x="301" y="220"/>
                    <a:pt x="301" y="220"/>
                  </a:cubicBezTo>
                  <a:cubicBezTo>
                    <a:pt x="314" y="203"/>
                    <a:pt x="323" y="178"/>
                    <a:pt x="318" y="154"/>
                  </a:cubicBezTo>
                  <a:cubicBezTo>
                    <a:pt x="347" y="168"/>
                    <a:pt x="343" y="194"/>
                    <a:pt x="339" y="217"/>
                  </a:cubicBezTo>
                  <a:cubicBezTo>
                    <a:pt x="338" y="222"/>
                    <a:pt x="337" y="227"/>
                    <a:pt x="337" y="231"/>
                  </a:cubicBezTo>
                  <a:cubicBezTo>
                    <a:pt x="336" y="240"/>
                    <a:pt x="336" y="240"/>
                    <a:pt x="336" y="240"/>
                  </a:cubicBezTo>
                  <a:cubicBezTo>
                    <a:pt x="345" y="239"/>
                    <a:pt x="345" y="239"/>
                    <a:pt x="345" y="239"/>
                  </a:cubicBezTo>
                  <a:cubicBezTo>
                    <a:pt x="356" y="238"/>
                    <a:pt x="363" y="233"/>
                    <a:pt x="368" y="227"/>
                  </a:cubicBezTo>
                  <a:cubicBezTo>
                    <a:pt x="369" y="238"/>
                    <a:pt x="367" y="250"/>
                    <a:pt x="361" y="260"/>
                  </a:cubicBezTo>
                  <a:close/>
                  <a:moveTo>
                    <a:pt x="181" y="182"/>
                  </a:moveTo>
                  <a:cubicBezTo>
                    <a:pt x="255" y="182"/>
                    <a:pt x="255" y="182"/>
                    <a:pt x="255" y="182"/>
                  </a:cubicBezTo>
                  <a:cubicBezTo>
                    <a:pt x="255" y="166"/>
                    <a:pt x="255" y="166"/>
                    <a:pt x="255" y="166"/>
                  </a:cubicBezTo>
                  <a:cubicBezTo>
                    <a:pt x="236" y="166"/>
                    <a:pt x="236" y="166"/>
                    <a:pt x="236" y="166"/>
                  </a:cubicBezTo>
                  <a:cubicBezTo>
                    <a:pt x="236" y="126"/>
                    <a:pt x="236" y="126"/>
                    <a:pt x="236" y="126"/>
                  </a:cubicBezTo>
                  <a:cubicBezTo>
                    <a:pt x="329" y="126"/>
                    <a:pt x="329" y="126"/>
                    <a:pt x="329" y="126"/>
                  </a:cubicBezTo>
                  <a:cubicBezTo>
                    <a:pt x="329" y="139"/>
                    <a:pt x="329" y="139"/>
                    <a:pt x="329" y="139"/>
                  </a:cubicBezTo>
                  <a:cubicBezTo>
                    <a:pt x="345" y="139"/>
                    <a:pt x="345" y="139"/>
                    <a:pt x="345" y="139"/>
                  </a:cubicBezTo>
                  <a:cubicBezTo>
                    <a:pt x="345" y="0"/>
                    <a:pt x="345" y="0"/>
                    <a:pt x="34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243" y="235"/>
                    <a:pt x="243" y="235"/>
                    <a:pt x="243" y="235"/>
                  </a:cubicBezTo>
                  <a:cubicBezTo>
                    <a:pt x="243" y="219"/>
                    <a:pt x="243" y="219"/>
                    <a:pt x="243" y="219"/>
                  </a:cubicBezTo>
                  <a:cubicBezTo>
                    <a:pt x="181" y="219"/>
                    <a:pt x="181" y="219"/>
                    <a:pt x="181" y="219"/>
                  </a:cubicBezTo>
                  <a:lnTo>
                    <a:pt x="181" y="182"/>
                  </a:lnTo>
                  <a:close/>
                  <a:moveTo>
                    <a:pt x="165" y="219"/>
                  </a:moveTo>
                  <a:cubicBezTo>
                    <a:pt x="71" y="219"/>
                    <a:pt x="71" y="219"/>
                    <a:pt x="71" y="219"/>
                  </a:cubicBezTo>
                  <a:cubicBezTo>
                    <a:pt x="71" y="182"/>
                    <a:pt x="71" y="182"/>
                    <a:pt x="71" y="182"/>
                  </a:cubicBezTo>
                  <a:cubicBezTo>
                    <a:pt x="165" y="182"/>
                    <a:pt x="165" y="182"/>
                    <a:pt x="165" y="182"/>
                  </a:cubicBezTo>
                  <a:lnTo>
                    <a:pt x="165" y="219"/>
                  </a:lnTo>
                  <a:close/>
                  <a:moveTo>
                    <a:pt x="16" y="126"/>
                  </a:moveTo>
                  <a:cubicBezTo>
                    <a:pt x="110" y="126"/>
                    <a:pt x="110" y="126"/>
                    <a:pt x="110" y="126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6" y="166"/>
                    <a:pt x="16" y="166"/>
                    <a:pt x="16" y="166"/>
                  </a:cubicBezTo>
                  <a:lnTo>
                    <a:pt x="16" y="126"/>
                  </a:lnTo>
                  <a:close/>
                  <a:moveTo>
                    <a:pt x="126" y="54"/>
                  </a:moveTo>
                  <a:cubicBezTo>
                    <a:pt x="126" y="16"/>
                    <a:pt x="126" y="16"/>
                    <a:pt x="126" y="16"/>
                  </a:cubicBezTo>
                  <a:cubicBezTo>
                    <a:pt x="220" y="16"/>
                    <a:pt x="220" y="16"/>
                    <a:pt x="220" y="16"/>
                  </a:cubicBezTo>
                  <a:cubicBezTo>
                    <a:pt x="220" y="54"/>
                    <a:pt x="220" y="54"/>
                    <a:pt x="220" y="54"/>
                  </a:cubicBezTo>
                  <a:lnTo>
                    <a:pt x="126" y="54"/>
                  </a:lnTo>
                  <a:close/>
                  <a:moveTo>
                    <a:pt x="165" y="70"/>
                  </a:moveTo>
                  <a:cubicBezTo>
                    <a:pt x="165" y="110"/>
                    <a:pt x="165" y="110"/>
                    <a:pt x="165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1" y="70"/>
                    <a:pt x="71" y="70"/>
                    <a:pt x="71" y="70"/>
                  </a:cubicBezTo>
                  <a:lnTo>
                    <a:pt x="165" y="70"/>
                  </a:lnTo>
                  <a:close/>
                  <a:moveTo>
                    <a:pt x="55" y="110"/>
                  </a:moveTo>
                  <a:cubicBezTo>
                    <a:pt x="16" y="110"/>
                    <a:pt x="16" y="110"/>
                    <a:pt x="16" y="11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55" y="70"/>
                    <a:pt x="55" y="70"/>
                    <a:pt x="55" y="70"/>
                  </a:cubicBezTo>
                  <a:lnTo>
                    <a:pt x="55" y="110"/>
                  </a:lnTo>
                  <a:close/>
                  <a:moveTo>
                    <a:pt x="220" y="166"/>
                  </a:moveTo>
                  <a:cubicBezTo>
                    <a:pt x="126" y="166"/>
                    <a:pt x="126" y="166"/>
                    <a:pt x="126" y="166"/>
                  </a:cubicBezTo>
                  <a:cubicBezTo>
                    <a:pt x="126" y="126"/>
                    <a:pt x="126" y="126"/>
                    <a:pt x="126" y="126"/>
                  </a:cubicBezTo>
                  <a:cubicBezTo>
                    <a:pt x="220" y="126"/>
                    <a:pt x="220" y="126"/>
                    <a:pt x="220" y="126"/>
                  </a:cubicBezTo>
                  <a:lnTo>
                    <a:pt x="220" y="166"/>
                  </a:lnTo>
                  <a:close/>
                  <a:moveTo>
                    <a:pt x="228" y="110"/>
                  </a:moveTo>
                  <a:cubicBezTo>
                    <a:pt x="181" y="110"/>
                    <a:pt x="181" y="110"/>
                    <a:pt x="181" y="110"/>
                  </a:cubicBezTo>
                  <a:cubicBezTo>
                    <a:pt x="181" y="70"/>
                    <a:pt x="181" y="70"/>
                    <a:pt x="181" y="70"/>
                  </a:cubicBezTo>
                  <a:cubicBezTo>
                    <a:pt x="274" y="70"/>
                    <a:pt x="274" y="70"/>
                    <a:pt x="274" y="70"/>
                  </a:cubicBezTo>
                  <a:cubicBezTo>
                    <a:pt x="274" y="110"/>
                    <a:pt x="274" y="110"/>
                    <a:pt x="274" y="110"/>
                  </a:cubicBezTo>
                  <a:cubicBezTo>
                    <a:pt x="236" y="110"/>
                    <a:pt x="236" y="110"/>
                    <a:pt x="236" y="110"/>
                  </a:cubicBezTo>
                  <a:lnTo>
                    <a:pt x="228" y="110"/>
                  </a:lnTo>
                  <a:close/>
                  <a:moveTo>
                    <a:pt x="290" y="110"/>
                  </a:moveTo>
                  <a:cubicBezTo>
                    <a:pt x="290" y="70"/>
                    <a:pt x="290" y="70"/>
                    <a:pt x="290" y="70"/>
                  </a:cubicBezTo>
                  <a:cubicBezTo>
                    <a:pt x="329" y="70"/>
                    <a:pt x="329" y="70"/>
                    <a:pt x="329" y="70"/>
                  </a:cubicBezTo>
                  <a:cubicBezTo>
                    <a:pt x="329" y="110"/>
                    <a:pt x="329" y="110"/>
                    <a:pt x="329" y="110"/>
                  </a:cubicBezTo>
                  <a:lnTo>
                    <a:pt x="290" y="110"/>
                  </a:lnTo>
                  <a:close/>
                  <a:moveTo>
                    <a:pt x="329" y="54"/>
                  </a:moveTo>
                  <a:cubicBezTo>
                    <a:pt x="236" y="54"/>
                    <a:pt x="236" y="54"/>
                    <a:pt x="236" y="54"/>
                  </a:cubicBezTo>
                  <a:cubicBezTo>
                    <a:pt x="236" y="16"/>
                    <a:pt x="236" y="16"/>
                    <a:pt x="236" y="16"/>
                  </a:cubicBezTo>
                  <a:cubicBezTo>
                    <a:pt x="329" y="16"/>
                    <a:pt x="329" y="16"/>
                    <a:pt x="329" y="16"/>
                  </a:cubicBezTo>
                  <a:lnTo>
                    <a:pt x="329" y="54"/>
                  </a:lnTo>
                  <a:close/>
                  <a:moveTo>
                    <a:pt x="110" y="16"/>
                  </a:moveTo>
                  <a:cubicBezTo>
                    <a:pt x="110" y="54"/>
                    <a:pt x="110" y="54"/>
                    <a:pt x="110" y="54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6" y="16"/>
                    <a:pt x="16" y="16"/>
                    <a:pt x="16" y="16"/>
                  </a:cubicBezTo>
                  <a:lnTo>
                    <a:pt x="110" y="16"/>
                  </a:lnTo>
                  <a:close/>
                  <a:moveTo>
                    <a:pt x="16" y="182"/>
                  </a:moveTo>
                  <a:cubicBezTo>
                    <a:pt x="55" y="182"/>
                    <a:pt x="55" y="182"/>
                    <a:pt x="55" y="182"/>
                  </a:cubicBezTo>
                  <a:cubicBezTo>
                    <a:pt x="55" y="219"/>
                    <a:pt x="55" y="219"/>
                    <a:pt x="55" y="219"/>
                  </a:cubicBezTo>
                  <a:cubicBezTo>
                    <a:pt x="16" y="219"/>
                    <a:pt x="16" y="219"/>
                    <a:pt x="16" y="219"/>
                  </a:cubicBezTo>
                  <a:lnTo>
                    <a:pt x="16" y="182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799" dirty="0">
                <a:latin typeface="Calibri" panose="020F0502020204030204" pitchFamily="34" charset="0"/>
              </a:endParaRPr>
            </a:p>
          </p:txBody>
        </p:sp>
        <p:pic>
          <p:nvPicPr>
            <p:cNvPr id="116" name="Picture 115">
              <a:extLst>
                <a:ext uri="{FF2B5EF4-FFF2-40B4-BE49-F238E27FC236}">
                  <a16:creationId xmlns:a16="http://schemas.microsoft.com/office/drawing/2014/main" id="{684594B3-171F-F84E-AD6C-E7E3856B34D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05214" y="3254933"/>
              <a:ext cx="386080" cy="254000"/>
            </a:xfrm>
            <a:prstGeom prst="rect">
              <a:avLst/>
            </a:prstGeom>
          </p:spPr>
        </p:pic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id="{495BB80B-3F98-BB44-BC8A-49A8027B6E19}"/>
                </a:ext>
              </a:extLst>
            </p:cNvPr>
            <p:cNvSpPr txBox="1"/>
            <p:nvPr/>
          </p:nvSpPr>
          <p:spPr>
            <a:xfrm>
              <a:off x="5639974" y="3262966"/>
              <a:ext cx="250068" cy="184666"/>
            </a:xfrm>
            <a:prstGeom prst="rect">
              <a:avLst/>
            </a:prstGeom>
          </p:spPr>
          <p:txBody>
            <a:bodyPr wrap="none" lIns="0" tIns="0" rIns="0" bIns="0" rtlCol="0" anchor="b">
              <a:spAutoFit/>
            </a:bodyPr>
            <a:lstStyle/>
            <a:p>
              <a:r>
                <a:rPr lang="en-US" sz="1200" dirty="0">
                  <a:latin typeface="Calibri" panose="020F0502020204030204" pitchFamily="34" charset="0"/>
                </a:rPr>
                <a:t>App</a:t>
              </a:r>
              <a:endParaRPr lang="en-US" sz="1400" dirty="0">
                <a:latin typeface="Calibri" panose="020F0502020204030204" pitchFamily="34" charset="0"/>
              </a:endParaRPr>
            </a:p>
          </p:txBody>
        </p:sp>
        <p:sp>
          <p:nvSpPr>
            <p:cNvPr id="118" name="TextBox 117">
              <a:extLst>
                <a:ext uri="{FF2B5EF4-FFF2-40B4-BE49-F238E27FC236}">
                  <a16:creationId xmlns:a16="http://schemas.microsoft.com/office/drawing/2014/main" id="{EA5FEAC8-434A-0844-90C2-0B3799BE1CF3}"/>
                </a:ext>
              </a:extLst>
            </p:cNvPr>
            <p:cNvSpPr txBox="1"/>
            <p:nvPr/>
          </p:nvSpPr>
          <p:spPr>
            <a:xfrm>
              <a:off x="6569403" y="3184597"/>
              <a:ext cx="169713" cy="307777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*</a:t>
              </a:r>
              <a:endParaRPr lang="en-US" sz="1200" dirty="0">
                <a:latin typeface="Courier" pitchFamily="2" charset="0"/>
              </a:endParaRPr>
            </a:p>
          </p:txBody>
        </p:sp>
        <p:sp>
          <p:nvSpPr>
            <p:cNvPr id="119" name="Left-Right Arrow 118">
              <a:extLst>
                <a:ext uri="{FF2B5EF4-FFF2-40B4-BE49-F238E27FC236}">
                  <a16:creationId xmlns:a16="http://schemas.microsoft.com/office/drawing/2014/main" id="{41EA9991-7C0E-DC49-A68D-57D033257095}"/>
                </a:ext>
              </a:extLst>
            </p:cNvPr>
            <p:cNvSpPr/>
            <p:nvPr/>
          </p:nvSpPr>
          <p:spPr>
            <a:xfrm rot="17714607">
              <a:off x="6283925" y="2492696"/>
              <a:ext cx="1107654" cy="156280"/>
            </a:xfrm>
            <a:prstGeom prst="leftRightArrow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D8D1FF56-8C16-1246-AA83-7A9E83690727}"/>
                </a:ext>
              </a:extLst>
            </p:cNvPr>
            <p:cNvSpPr txBox="1"/>
            <p:nvPr/>
          </p:nvSpPr>
          <p:spPr>
            <a:xfrm>
              <a:off x="7079008" y="2203062"/>
              <a:ext cx="827214" cy="646331"/>
            </a:xfrm>
            <a:prstGeom prst="rect">
              <a:avLst/>
            </a:prstGeom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sz="1400" dirty="0">
                  <a:solidFill>
                    <a:srgbClr val="FF0000"/>
                  </a:solidFill>
                  <a:latin typeface="Calibri" panose="020F0502020204030204" pitchFamily="34" charset="0"/>
                </a:rPr>
                <a:t>Secured</a:t>
              </a:r>
            </a:p>
            <a:p>
              <a:r>
                <a:rPr lang="en-US" sz="1400" dirty="0">
                  <a:solidFill>
                    <a:schemeClr val="accent1"/>
                  </a:solidFill>
                  <a:latin typeface="Calibri" panose="020F0502020204030204" pitchFamily="34" charset="0"/>
                </a:rPr>
                <a:t>Application</a:t>
              </a:r>
            </a:p>
            <a:p>
              <a:r>
                <a:rPr lang="en-US" sz="1400" dirty="0">
                  <a:solidFill>
                    <a:schemeClr val="accent1"/>
                  </a:solidFill>
                  <a:latin typeface="Calibri" panose="020F0502020204030204" pitchFamily="34" charset="0"/>
                </a:rPr>
                <a:t>Traffic</a:t>
              </a:r>
            </a:p>
          </p:txBody>
        </p:sp>
        <p:grpSp>
          <p:nvGrpSpPr>
            <p:cNvPr id="121" name="Group 120">
              <a:extLst>
                <a:ext uri="{FF2B5EF4-FFF2-40B4-BE49-F238E27FC236}">
                  <a16:creationId xmlns:a16="http://schemas.microsoft.com/office/drawing/2014/main" id="{57EBE543-F27A-F74D-845B-5BF6599F54D5}"/>
                </a:ext>
              </a:extLst>
            </p:cNvPr>
            <p:cNvGrpSpPr/>
            <p:nvPr/>
          </p:nvGrpSpPr>
          <p:grpSpPr>
            <a:xfrm>
              <a:off x="6373735" y="2059687"/>
              <a:ext cx="459264" cy="457200"/>
              <a:chOff x="1432768" y="3139998"/>
              <a:chExt cx="457200" cy="457200"/>
            </a:xfrm>
          </p:grpSpPr>
          <p:sp>
            <p:nvSpPr>
              <p:cNvPr id="123" name="Oval 122">
                <a:extLst>
                  <a:ext uri="{FF2B5EF4-FFF2-40B4-BE49-F238E27FC236}">
                    <a16:creationId xmlns:a16="http://schemas.microsoft.com/office/drawing/2014/main" id="{2036F3AF-1080-B845-BC5D-69DFBD9F2862}"/>
                  </a:ext>
                </a:extLst>
              </p:cNvPr>
              <p:cNvSpPr/>
              <p:nvPr/>
            </p:nvSpPr>
            <p:spPr>
              <a:xfrm>
                <a:off x="1432768" y="3139998"/>
                <a:ext cx="457200" cy="457200"/>
              </a:xfrm>
              <a:prstGeom prst="ellipse">
                <a:avLst/>
              </a:prstGeom>
              <a:solidFill>
                <a:srgbClr val="FBFDFB"/>
              </a:solidFill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600"/>
                  </a:spcAft>
                </a:pPr>
                <a:endParaRPr lang="en-US" sz="1200" dirty="0">
                  <a:solidFill>
                    <a:schemeClr val="bg1"/>
                  </a:solidFill>
                  <a:latin typeface="Calibri" panose="020F0502020204030204" pitchFamily="34" charset="0"/>
                </a:endParaRPr>
              </a:p>
            </p:txBody>
          </p:sp>
          <p:grpSp>
            <p:nvGrpSpPr>
              <p:cNvPr id="124" name="Group 123">
                <a:extLst>
                  <a:ext uri="{FF2B5EF4-FFF2-40B4-BE49-F238E27FC236}">
                    <a16:creationId xmlns:a16="http://schemas.microsoft.com/office/drawing/2014/main" id="{679394BA-95BF-9B41-9CB3-423CB13879F7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1432859" y="3139998"/>
                <a:ext cx="457018" cy="457200"/>
                <a:chOff x="7736620" y="7009631"/>
                <a:chExt cx="4501800" cy="4503600"/>
              </a:xfrm>
              <a:solidFill>
                <a:srgbClr val="F8981D"/>
              </a:solidFill>
            </p:grpSpPr>
            <p:sp>
              <p:nvSpPr>
                <p:cNvPr id="125" name="Freeform: Shape 2">
                  <a:extLst>
                    <a:ext uri="{FF2B5EF4-FFF2-40B4-BE49-F238E27FC236}">
                      <a16:creationId xmlns:a16="http://schemas.microsoft.com/office/drawing/2014/main" id="{6987EBF4-BEBA-244C-90F2-54B52C232C40}"/>
                    </a:ext>
                  </a:extLst>
                </p:cNvPr>
                <p:cNvSpPr/>
                <p:nvPr/>
              </p:nvSpPr>
              <p:spPr>
                <a:xfrm>
                  <a:off x="9530500" y="7531272"/>
                  <a:ext cx="914039" cy="1338480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2540" h="3719">
                      <a:moveTo>
                        <a:pt x="1268" y="0"/>
                      </a:moveTo>
                      <a:lnTo>
                        <a:pt x="0" y="1273"/>
                      </a:lnTo>
                      <a:lnTo>
                        <a:pt x="693" y="1273"/>
                      </a:lnTo>
                      <a:lnTo>
                        <a:pt x="693" y="3719"/>
                      </a:lnTo>
                      <a:lnTo>
                        <a:pt x="1847" y="3719"/>
                      </a:lnTo>
                      <a:lnTo>
                        <a:pt x="1847" y="1273"/>
                      </a:lnTo>
                      <a:lnTo>
                        <a:pt x="2540" y="1273"/>
                      </a:lnTo>
                      <a:close/>
                    </a:path>
                  </a:pathLst>
                </a:custGeom>
                <a:solidFill>
                  <a:srgbClr val="F8981D"/>
                </a:solidFill>
                <a:ln cap="flat">
                  <a:solidFill>
                    <a:srgbClr val="F8981D"/>
                  </a:solidFill>
                  <a:prstDash val="solid"/>
                </a:ln>
              </p:spPr>
              <p:txBody>
                <a:bodyPr vert="horz" wrap="none" lIns="90000" tIns="45000" rIns="90000" bIns="45000" anchor="ctr" anchorCtr="1" compatLnSpc="0"/>
                <a:lstStyle/>
                <a:p>
                  <a:pPr marL="0" marR="0" lvl="0" indent="0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</a:pPr>
                  <a:endParaRPr lang="en-US" sz="1800" b="0" i="0" u="none" strike="noStrike" kern="1200">
                    <a:ln>
                      <a:solidFill>
                        <a:schemeClr val="accent1"/>
                      </a:solidFill>
                    </a:ln>
                    <a:solidFill>
                      <a:schemeClr val="accent1"/>
                    </a:solidFill>
                    <a:latin typeface="Arial" pitchFamily="18"/>
                    <a:ea typeface="Arial" pitchFamily="2"/>
                    <a:cs typeface="Arial" pitchFamily="2"/>
                  </a:endParaRPr>
                </a:p>
              </p:txBody>
            </p:sp>
            <p:sp>
              <p:nvSpPr>
                <p:cNvPr id="126" name="Freeform: Shape 3">
                  <a:extLst>
                    <a:ext uri="{FF2B5EF4-FFF2-40B4-BE49-F238E27FC236}">
                      <a16:creationId xmlns:a16="http://schemas.microsoft.com/office/drawing/2014/main" id="{C0675621-8829-594C-9DBA-ECDD8A432975}"/>
                    </a:ext>
                  </a:extLst>
                </p:cNvPr>
                <p:cNvSpPr/>
                <p:nvPr/>
              </p:nvSpPr>
              <p:spPr>
                <a:xfrm>
                  <a:off x="9530500" y="9653112"/>
                  <a:ext cx="914039" cy="1338480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2540" h="3719">
                      <a:moveTo>
                        <a:pt x="1268" y="3719"/>
                      </a:moveTo>
                      <a:lnTo>
                        <a:pt x="2540" y="2446"/>
                      </a:lnTo>
                      <a:lnTo>
                        <a:pt x="1847" y="2446"/>
                      </a:lnTo>
                      <a:lnTo>
                        <a:pt x="1847" y="0"/>
                      </a:lnTo>
                      <a:lnTo>
                        <a:pt x="693" y="0"/>
                      </a:lnTo>
                      <a:lnTo>
                        <a:pt x="693" y="2446"/>
                      </a:lnTo>
                      <a:lnTo>
                        <a:pt x="0" y="2446"/>
                      </a:lnTo>
                      <a:close/>
                    </a:path>
                  </a:pathLst>
                </a:custGeom>
                <a:solidFill>
                  <a:srgbClr val="F8981D"/>
                </a:solidFill>
                <a:ln cap="flat">
                  <a:solidFill>
                    <a:srgbClr val="F8981D"/>
                  </a:solidFill>
                  <a:prstDash val="solid"/>
                </a:ln>
              </p:spPr>
              <p:txBody>
                <a:bodyPr vert="horz" wrap="none" lIns="90000" tIns="45000" rIns="90000" bIns="45000" anchor="ctr" anchorCtr="1" compatLnSpc="0"/>
                <a:lstStyle/>
                <a:p>
                  <a:pPr marL="0" marR="0" lvl="0" indent="0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</a:pPr>
                  <a:endParaRPr lang="en-US" sz="1800" b="0" i="0" u="none" strike="noStrike" kern="1200">
                    <a:ln>
                      <a:solidFill>
                        <a:schemeClr val="accent1"/>
                      </a:solidFill>
                    </a:ln>
                    <a:solidFill>
                      <a:schemeClr val="accent1"/>
                    </a:solidFill>
                    <a:latin typeface="Arial" pitchFamily="18"/>
                    <a:ea typeface="Arial" pitchFamily="2"/>
                    <a:cs typeface="Arial" pitchFamily="2"/>
                  </a:endParaRPr>
                </a:p>
              </p:txBody>
            </p:sp>
            <p:sp>
              <p:nvSpPr>
                <p:cNvPr id="127" name="Freeform: Shape 4">
                  <a:extLst>
                    <a:ext uri="{FF2B5EF4-FFF2-40B4-BE49-F238E27FC236}">
                      <a16:creationId xmlns:a16="http://schemas.microsoft.com/office/drawing/2014/main" id="{A6AF1C7C-14F3-F14C-93B7-413FECC60A33}"/>
                    </a:ext>
                  </a:extLst>
                </p:cNvPr>
                <p:cNvSpPr/>
                <p:nvPr/>
              </p:nvSpPr>
              <p:spPr>
                <a:xfrm>
                  <a:off x="10380099" y="8805312"/>
                  <a:ext cx="1336680" cy="912599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3714" h="2536">
                      <a:moveTo>
                        <a:pt x="0" y="1268"/>
                      </a:moveTo>
                      <a:lnTo>
                        <a:pt x="1268" y="2536"/>
                      </a:lnTo>
                      <a:lnTo>
                        <a:pt x="1268" y="1847"/>
                      </a:lnTo>
                      <a:lnTo>
                        <a:pt x="3714" y="1847"/>
                      </a:lnTo>
                      <a:lnTo>
                        <a:pt x="3714" y="689"/>
                      </a:lnTo>
                      <a:lnTo>
                        <a:pt x="1268" y="689"/>
                      </a:lnTo>
                      <a:lnTo>
                        <a:pt x="1268" y="0"/>
                      </a:lnTo>
                      <a:close/>
                    </a:path>
                  </a:pathLst>
                </a:custGeom>
                <a:solidFill>
                  <a:srgbClr val="F8981D"/>
                </a:solidFill>
                <a:ln cap="flat">
                  <a:solidFill>
                    <a:srgbClr val="F8981D"/>
                  </a:solidFill>
                  <a:prstDash val="solid"/>
                </a:ln>
              </p:spPr>
              <p:txBody>
                <a:bodyPr vert="horz" wrap="none" lIns="90000" tIns="45000" rIns="90000" bIns="45000" anchor="ctr" anchorCtr="1" compatLnSpc="0"/>
                <a:lstStyle/>
                <a:p>
                  <a:pPr marL="0" marR="0" lvl="0" indent="0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</a:pPr>
                  <a:endParaRPr lang="en-US" sz="1800" b="0" i="0" u="none" strike="noStrike" kern="1200">
                    <a:ln>
                      <a:solidFill>
                        <a:schemeClr val="accent1"/>
                      </a:solidFill>
                    </a:ln>
                    <a:solidFill>
                      <a:schemeClr val="accent1"/>
                    </a:solidFill>
                    <a:latin typeface="Arial" pitchFamily="18"/>
                    <a:ea typeface="Arial" pitchFamily="2"/>
                    <a:cs typeface="Arial" pitchFamily="2"/>
                  </a:endParaRPr>
                </a:p>
              </p:txBody>
            </p:sp>
            <p:sp>
              <p:nvSpPr>
                <p:cNvPr id="128" name="Freeform: Shape 5">
                  <a:extLst>
                    <a:ext uri="{FF2B5EF4-FFF2-40B4-BE49-F238E27FC236}">
                      <a16:creationId xmlns:a16="http://schemas.microsoft.com/office/drawing/2014/main" id="{F732C87C-6E0E-4D45-B631-8769EFF88DF8}"/>
                    </a:ext>
                  </a:extLst>
                </p:cNvPr>
                <p:cNvSpPr/>
                <p:nvPr/>
              </p:nvSpPr>
              <p:spPr>
                <a:xfrm>
                  <a:off x="8256820" y="8805312"/>
                  <a:ext cx="1338120" cy="912599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3718" h="2536">
                      <a:moveTo>
                        <a:pt x="3718" y="1268"/>
                      </a:moveTo>
                      <a:lnTo>
                        <a:pt x="2450" y="0"/>
                      </a:lnTo>
                      <a:lnTo>
                        <a:pt x="2450" y="689"/>
                      </a:lnTo>
                      <a:lnTo>
                        <a:pt x="0" y="689"/>
                      </a:lnTo>
                      <a:lnTo>
                        <a:pt x="0" y="1847"/>
                      </a:lnTo>
                      <a:lnTo>
                        <a:pt x="2450" y="1847"/>
                      </a:lnTo>
                      <a:lnTo>
                        <a:pt x="2450" y="2536"/>
                      </a:lnTo>
                      <a:close/>
                    </a:path>
                  </a:pathLst>
                </a:custGeom>
                <a:solidFill>
                  <a:srgbClr val="F8981D"/>
                </a:solidFill>
                <a:ln cap="flat">
                  <a:solidFill>
                    <a:srgbClr val="F8981D"/>
                  </a:solidFill>
                  <a:prstDash val="solid"/>
                </a:ln>
              </p:spPr>
              <p:txBody>
                <a:bodyPr vert="horz" wrap="none" lIns="90000" tIns="45000" rIns="90000" bIns="45000" anchor="ctr" anchorCtr="1" compatLnSpc="0"/>
                <a:lstStyle/>
                <a:p>
                  <a:pPr marL="0" marR="0" lvl="0" indent="0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</a:pPr>
                  <a:endParaRPr lang="en-US" sz="1800" b="0" i="0" u="none" strike="noStrike" kern="1200" dirty="0">
                    <a:ln>
                      <a:solidFill>
                        <a:schemeClr val="accent1"/>
                      </a:solidFill>
                    </a:ln>
                    <a:solidFill>
                      <a:schemeClr val="accent1"/>
                    </a:solidFill>
                    <a:latin typeface="Arial" pitchFamily="18"/>
                    <a:ea typeface="Arial" pitchFamily="2"/>
                    <a:cs typeface="Arial" pitchFamily="2"/>
                  </a:endParaRPr>
                </a:p>
              </p:txBody>
            </p:sp>
            <p:sp>
              <p:nvSpPr>
                <p:cNvPr id="129" name="Freeform: Shape 1">
                  <a:extLst>
                    <a:ext uri="{FF2B5EF4-FFF2-40B4-BE49-F238E27FC236}">
                      <a16:creationId xmlns:a16="http://schemas.microsoft.com/office/drawing/2014/main" id="{97125870-8D4E-E241-A4C8-DAA119CE6D76}"/>
                    </a:ext>
                  </a:extLst>
                </p:cNvPr>
                <p:cNvSpPr/>
                <p:nvPr/>
              </p:nvSpPr>
              <p:spPr>
                <a:xfrm>
                  <a:off x="7736620" y="7009631"/>
                  <a:ext cx="4501800" cy="4503600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12506" h="12511">
                      <a:moveTo>
                        <a:pt x="6251" y="521"/>
                      </a:moveTo>
                      <a:lnTo>
                        <a:pt x="6399" y="525"/>
                      </a:lnTo>
                      <a:lnTo>
                        <a:pt x="6546" y="530"/>
                      </a:lnTo>
                      <a:lnTo>
                        <a:pt x="6694" y="538"/>
                      </a:lnTo>
                      <a:lnTo>
                        <a:pt x="6838" y="550"/>
                      </a:lnTo>
                      <a:lnTo>
                        <a:pt x="6981" y="566"/>
                      </a:lnTo>
                      <a:lnTo>
                        <a:pt x="7125" y="587"/>
                      </a:lnTo>
                      <a:lnTo>
                        <a:pt x="7265" y="612"/>
                      </a:lnTo>
                      <a:lnTo>
                        <a:pt x="7409" y="640"/>
                      </a:lnTo>
                      <a:lnTo>
                        <a:pt x="7548" y="669"/>
                      </a:lnTo>
                      <a:lnTo>
                        <a:pt x="7684" y="702"/>
                      </a:lnTo>
                      <a:lnTo>
                        <a:pt x="7819" y="739"/>
                      </a:lnTo>
                      <a:lnTo>
                        <a:pt x="7954" y="780"/>
                      </a:lnTo>
                      <a:lnTo>
                        <a:pt x="8090" y="825"/>
                      </a:lnTo>
                      <a:lnTo>
                        <a:pt x="8221" y="870"/>
                      </a:lnTo>
                      <a:lnTo>
                        <a:pt x="8352" y="919"/>
                      </a:lnTo>
                      <a:lnTo>
                        <a:pt x="8484" y="973"/>
                      </a:lnTo>
                      <a:lnTo>
                        <a:pt x="8611" y="1030"/>
                      </a:lnTo>
                      <a:lnTo>
                        <a:pt x="8734" y="1088"/>
                      </a:lnTo>
                      <a:lnTo>
                        <a:pt x="8861" y="1149"/>
                      </a:lnTo>
                      <a:lnTo>
                        <a:pt x="8985" y="1215"/>
                      </a:lnTo>
                      <a:lnTo>
                        <a:pt x="9104" y="1285"/>
                      </a:lnTo>
                      <a:lnTo>
                        <a:pt x="9222" y="1354"/>
                      </a:lnTo>
                      <a:lnTo>
                        <a:pt x="9341" y="1428"/>
                      </a:lnTo>
                      <a:lnTo>
                        <a:pt x="9456" y="1502"/>
                      </a:lnTo>
                      <a:lnTo>
                        <a:pt x="9571" y="1581"/>
                      </a:lnTo>
                      <a:lnTo>
                        <a:pt x="9682" y="1663"/>
                      </a:lnTo>
                      <a:lnTo>
                        <a:pt x="9789" y="1749"/>
                      </a:lnTo>
                      <a:lnTo>
                        <a:pt x="9896" y="1835"/>
                      </a:lnTo>
                      <a:lnTo>
                        <a:pt x="10002" y="1921"/>
                      </a:lnTo>
                      <a:lnTo>
                        <a:pt x="10105" y="2016"/>
                      </a:lnTo>
                      <a:lnTo>
                        <a:pt x="10207" y="2106"/>
                      </a:lnTo>
                      <a:lnTo>
                        <a:pt x="10306" y="2205"/>
                      </a:lnTo>
                      <a:lnTo>
                        <a:pt x="10400" y="2303"/>
                      </a:lnTo>
                      <a:lnTo>
                        <a:pt x="10495" y="2401"/>
                      </a:lnTo>
                      <a:lnTo>
                        <a:pt x="10585" y="2504"/>
                      </a:lnTo>
                      <a:lnTo>
                        <a:pt x="10675" y="2611"/>
                      </a:lnTo>
                      <a:lnTo>
                        <a:pt x="10762" y="2717"/>
                      </a:lnTo>
                      <a:lnTo>
                        <a:pt x="10844" y="2828"/>
                      </a:lnTo>
                      <a:lnTo>
                        <a:pt x="10926" y="2939"/>
                      </a:lnTo>
                      <a:lnTo>
                        <a:pt x="11004" y="3054"/>
                      </a:lnTo>
                      <a:lnTo>
                        <a:pt x="11082" y="3169"/>
                      </a:lnTo>
                      <a:lnTo>
                        <a:pt x="11156" y="3284"/>
                      </a:lnTo>
                      <a:lnTo>
                        <a:pt x="11225" y="3403"/>
                      </a:lnTo>
                      <a:lnTo>
                        <a:pt x="11291" y="3526"/>
                      </a:lnTo>
                      <a:lnTo>
                        <a:pt x="11357" y="3649"/>
                      </a:lnTo>
                      <a:lnTo>
                        <a:pt x="11419" y="3773"/>
                      </a:lnTo>
                      <a:lnTo>
                        <a:pt x="11480" y="3900"/>
                      </a:lnTo>
                      <a:lnTo>
                        <a:pt x="11533" y="4027"/>
                      </a:lnTo>
                      <a:lnTo>
                        <a:pt x="11587" y="4154"/>
                      </a:lnTo>
                      <a:lnTo>
                        <a:pt x="11636" y="4285"/>
                      </a:lnTo>
                      <a:lnTo>
                        <a:pt x="11685" y="4417"/>
                      </a:lnTo>
                      <a:lnTo>
                        <a:pt x="11726" y="4553"/>
                      </a:lnTo>
                      <a:lnTo>
                        <a:pt x="11767" y="4688"/>
                      </a:lnTo>
                      <a:lnTo>
                        <a:pt x="11804" y="4823"/>
                      </a:lnTo>
                      <a:lnTo>
                        <a:pt x="11837" y="4963"/>
                      </a:lnTo>
                      <a:lnTo>
                        <a:pt x="11870" y="5103"/>
                      </a:lnTo>
                      <a:lnTo>
                        <a:pt x="11895" y="5242"/>
                      </a:lnTo>
                      <a:lnTo>
                        <a:pt x="11919" y="5386"/>
                      </a:lnTo>
                      <a:lnTo>
                        <a:pt x="11940" y="5525"/>
                      </a:lnTo>
                      <a:lnTo>
                        <a:pt x="11956" y="5669"/>
                      </a:lnTo>
                      <a:lnTo>
                        <a:pt x="11968" y="5817"/>
                      </a:lnTo>
                      <a:lnTo>
                        <a:pt x="11976" y="5961"/>
                      </a:lnTo>
                      <a:lnTo>
                        <a:pt x="11985" y="6108"/>
                      </a:lnTo>
                      <a:lnTo>
                        <a:pt x="11985" y="6256"/>
                      </a:lnTo>
                      <a:lnTo>
                        <a:pt x="11985" y="6403"/>
                      </a:lnTo>
                      <a:lnTo>
                        <a:pt x="11976" y="6550"/>
                      </a:lnTo>
                      <a:lnTo>
                        <a:pt x="11968" y="6694"/>
                      </a:lnTo>
                      <a:lnTo>
                        <a:pt x="11956" y="6842"/>
                      </a:lnTo>
                      <a:lnTo>
                        <a:pt x="11940" y="6986"/>
                      </a:lnTo>
                      <a:lnTo>
                        <a:pt x="11919" y="7125"/>
                      </a:lnTo>
                      <a:lnTo>
                        <a:pt x="11895" y="7269"/>
                      </a:lnTo>
                      <a:lnTo>
                        <a:pt x="11870" y="7408"/>
                      </a:lnTo>
                      <a:lnTo>
                        <a:pt x="11837" y="7548"/>
                      </a:lnTo>
                      <a:lnTo>
                        <a:pt x="11804" y="7688"/>
                      </a:lnTo>
                      <a:lnTo>
                        <a:pt x="11767" y="7823"/>
                      </a:lnTo>
                      <a:lnTo>
                        <a:pt x="11726" y="7958"/>
                      </a:lnTo>
                      <a:lnTo>
                        <a:pt x="11685" y="8094"/>
                      </a:lnTo>
                      <a:lnTo>
                        <a:pt x="11636" y="8226"/>
                      </a:lnTo>
                      <a:lnTo>
                        <a:pt x="11587" y="8357"/>
                      </a:lnTo>
                      <a:lnTo>
                        <a:pt x="11533" y="8484"/>
                      </a:lnTo>
                      <a:lnTo>
                        <a:pt x="11480" y="8611"/>
                      </a:lnTo>
                      <a:lnTo>
                        <a:pt x="11419" y="8738"/>
                      </a:lnTo>
                      <a:lnTo>
                        <a:pt x="11357" y="8862"/>
                      </a:lnTo>
                      <a:lnTo>
                        <a:pt x="11291" y="8985"/>
                      </a:lnTo>
                      <a:lnTo>
                        <a:pt x="11225" y="9108"/>
                      </a:lnTo>
                      <a:lnTo>
                        <a:pt x="11156" y="9227"/>
                      </a:lnTo>
                      <a:lnTo>
                        <a:pt x="11082" y="9342"/>
                      </a:lnTo>
                      <a:lnTo>
                        <a:pt x="11004" y="9457"/>
                      </a:lnTo>
                      <a:lnTo>
                        <a:pt x="10926" y="9572"/>
                      </a:lnTo>
                      <a:lnTo>
                        <a:pt x="10844" y="9683"/>
                      </a:lnTo>
                      <a:lnTo>
                        <a:pt x="10762" y="9794"/>
                      </a:lnTo>
                      <a:lnTo>
                        <a:pt x="10675" y="9900"/>
                      </a:lnTo>
                      <a:lnTo>
                        <a:pt x="10585" y="10007"/>
                      </a:lnTo>
                      <a:lnTo>
                        <a:pt x="10495" y="10110"/>
                      </a:lnTo>
                      <a:lnTo>
                        <a:pt x="10400" y="10208"/>
                      </a:lnTo>
                      <a:lnTo>
                        <a:pt x="10306" y="10306"/>
                      </a:lnTo>
                      <a:lnTo>
                        <a:pt x="10207" y="10405"/>
                      </a:lnTo>
                      <a:lnTo>
                        <a:pt x="10105" y="10495"/>
                      </a:lnTo>
                      <a:lnTo>
                        <a:pt x="10002" y="10590"/>
                      </a:lnTo>
                      <a:lnTo>
                        <a:pt x="9896" y="10676"/>
                      </a:lnTo>
                      <a:lnTo>
                        <a:pt x="9789" y="10762"/>
                      </a:lnTo>
                      <a:lnTo>
                        <a:pt x="9682" y="10848"/>
                      </a:lnTo>
                      <a:lnTo>
                        <a:pt x="9571" y="10930"/>
                      </a:lnTo>
                      <a:lnTo>
                        <a:pt x="9456" y="11009"/>
                      </a:lnTo>
                      <a:lnTo>
                        <a:pt x="9341" y="11083"/>
                      </a:lnTo>
                      <a:lnTo>
                        <a:pt x="9222" y="11157"/>
                      </a:lnTo>
                      <a:lnTo>
                        <a:pt x="9104" y="11226"/>
                      </a:lnTo>
                      <a:lnTo>
                        <a:pt x="8985" y="11296"/>
                      </a:lnTo>
                      <a:lnTo>
                        <a:pt x="8861" y="11362"/>
                      </a:lnTo>
                      <a:lnTo>
                        <a:pt x="8734" y="11423"/>
                      </a:lnTo>
                      <a:lnTo>
                        <a:pt x="8611" y="11481"/>
                      </a:lnTo>
                      <a:lnTo>
                        <a:pt x="8484" y="11538"/>
                      </a:lnTo>
                      <a:lnTo>
                        <a:pt x="8352" y="11592"/>
                      </a:lnTo>
                      <a:lnTo>
                        <a:pt x="8221" y="11641"/>
                      </a:lnTo>
                      <a:lnTo>
                        <a:pt x="8090" y="11686"/>
                      </a:lnTo>
                      <a:lnTo>
                        <a:pt x="7954" y="11731"/>
                      </a:lnTo>
                      <a:lnTo>
                        <a:pt x="7819" y="11772"/>
                      </a:lnTo>
                      <a:lnTo>
                        <a:pt x="7684" y="11809"/>
                      </a:lnTo>
                      <a:lnTo>
                        <a:pt x="7548" y="11842"/>
                      </a:lnTo>
                      <a:lnTo>
                        <a:pt x="7409" y="11871"/>
                      </a:lnTo>
                      <a:lnTo>
                        <a:pt x="7265" y="11899"/>
                      </a:lnTo>
                      <a:lnTo>
                        <a:pt x="7125" y="11924"/>
                      </a:lnTo>
                      <a:lnTo>
                        <a:pt x="6981" y="11945"/>
                      </a:lnTo>
                      <a:lnTo>
                        <a:pt x="6838" y="11961"/>
                      </a:lnTo>
                      <a:lnTo>
                        <a:pt x="6694" y="11973"/>
                      </a:lnTo>
                      <a:lnTo>
                        <a:pt x="6546" y="11981"/>
                      </a:lnTo>
                      <a:lnTo>
                        <a:pt x="6399" y="11986"/>
                      </a:lnTo>
                      <a:lnTo>
                        <a:pt x="6251" y="11990"/>
                      </a:lnTo>
                      <a:lnTo>
                        <a:pt x="6103" y="11986"/>
                      </a:lnTo>
                      <a:lnTo>
                        <a:pt x="5960" y="11981"/>
                      </a:lnTo>
                      <a:lnTo>
                        <a:pt x="5812" y="11973"/>
                      </a:lnTo>
                      <a:lnTo>
                        <a:pt x="5668" y="11961"/>
                      </a:lnTo>
                      <a:lnTo>
                        <a:pt x="5524" y="11945"/>
                      </a:lnTo>
                      <a:lnTo>
                        <a:pt x="5381" y="11924"/>
                      </a:lnTo>
                      <a:lnTo>
                        <a:pt x="5241" y="11899"/>
                      </a:lnTo>
                      <a:lnTo>
                        <a:pt x="5098" y="11871"/>
                      </a:lnTo>
                      <a:lnTo>
                        <a:pt x="4958" y="11842"/>
                      </a:lnTo>
                      <a:lnTo>
                        <a:pt x="4823" y="11809"/>
                      </a:lnTo>
                      <a:lnTo>
                        <a:pt x="4687" y="11772"/>
                      </a:lnTo>
                      <a:lnTo>
                        <a:pt x="4552" y="11731"/>
                      </a:lnTo>
                      <a:lnTo>
                        <a:pt x="4416" y="11686"/>
                      </a:lnTo>
                      <a:lnTo>
                        <a:pt x="4285" y="11641"/>
                      </a:lnTo>
                      <a:lnTo>
                        <a:pt x="4154" y="11592"/>
                      </a:lnTo>
                      <a:lnTo>
                        <a:pt x="4022" y="11538"/>
                      </a:lnTo>
                      <a:lnTo>
                        <a:pt x="3895" y="11481"/>
                      </a:lnTo>
                      <a:lnTo>
                        <a:pt x="3768" y="11423"/>
                      </a:lnTo>
                      <a:lnTo>
                        <a:pt x="3645" y="11362"/>
                      </a:lnTo>
                      <a:lnTo>
                        <a:pt x="3521" y="11296"/>
                      </a:lnTo>
                      <a:lnTo>
                        <a:pt x="3403" y="11226"/>
                      </a:lnTo>
                      <a:lnTo>
                        <a:pt x="3284" y="11157"/>
                      </a:lnTo>
                      <a:lnTo>
                        <a:pt x="3164" y="11083"/>
                      </a:lnTo>
                      <a:lnTo>
                        <a:pt x="3050" y="11009"/>
                      </a:lnTo>
                      <a:lnTo>
                        <a:pt x="2935" y="10930"/>
                      </a:lnTo>
                      <a:lnTo>
                        <a:pt x="2824" y="10848"/>
                      </a:lnTo>
                      <a:lnTo>
                        <a:pt x="2717" y="10762"/>
                      </a:lnTo>
                      <a:lnTo>
                        <a:pt x="2610" y="10676"/>
                      </a:lnTo>
                      <a:lnTo>
                        <a:pt x="2504" y="10590"/>
                      </a:lnTo>
                      <a:lnTo>
                        <a:pt x="2401" y="10495"/>
                      </a:lnTo>
                      <a:lnTo>
                        <a:pt x="2299" y="10405"/>
                      </a:lnTo>
                      <a:lnTo>
                        <a:pt x="2200" y="10306"/>
                      </a:lnTo>
                      <a:lnTo>
                        <a:pt x="2105" y="10208"/>
                      </a:lnTo>
                      <a:lnTo>
                        <a:pt x="2011" y="10110"/>
                      </a:lnTo>
                      <a:lnTo>
                        <a:pt x="1921" y="10007"/>
                      </a:lnTo>
                      <a:lnTo>
                        <a:pt x="1830" y="9900"/>
                      </a:lnTo>
                      <a:lnTo>
                        <a:pt x="1744" y="9794"/>
                      </a:lnTo>
                      <a:lnTo>
                        <a:pt x="1662" y="9683"/>
                      </a:lnTo>
                      <a:lnTo>
                        <a:pt x="1580" y="9572"/>
                      </a:lnTo>
                      <a:lnTo>
                        <a:pt x="1502" y="9457"/>
                      </a:lnTo>
                      <a:lnTo>
                        <a:pt x="1424" y="9342"/>
                      </a:lnTo>
                      <a:lnTo>
                        <a:pt x="1350" y="9227"/>
                      </a:lnTo>
                      <a:lnTo>
                        <a:pt x="1280" y="9108"/>
                      </a:lnTo>
                      <a:lnTo>
                        <a:pt x="1215" y="8985"/>
                      </a:lnTo>
                      <a:lnTo>
                        <a:pt x="1149" y="8862"/>
                      </a:lnTo>
                      <a:lnTo>
                        <a:pt x="1088" y="8738"/>
                      </a:lnTo>
                      <a:lnTo>
                        <a:pt x="1026" y="8611"/>
                      </a:lnTo>
                      <a:lnTo>
                        <a:pt x="973" y="8484"/>
                      </a:lnTo>
                      <a:lnTo>
                        <a:pt x="919" y="8357"/>
                      </a:lnTo>
                      <a:lnTo>
                        <a:pt x="870" y="8226"/>
                      </a:lnTo>
                      <a:lnTo>
                        <a:pt x="821" y="8094"/>
                      </a:lnTo>
                      <a:lnTo>
                        <a:pt x="780" y="7958"/>
                      </a:lnTo>
                      <a:lnTo>
                        <a:pt x="739" y="7823"/>
                      </a:lnTo>
                      <a:lnTo>
                        <a:pt x="702" y="7688"/>
                      </a:lnTo>
                      <a:lnTo>
                        <a:pt x="669" y="7548"/>
                      </a:lnTo>
                      <a:lnTo>
                        <a:pt x="636" y="7408"/>
                      </a:lnTo>
                      <a:lnTo>
                        <a:pt x="612" y="7269"/>
                      </a:lnTo>
                      <a:lnTo>
                        <a:pt x="587" y="7125"/>
                      </a:lnTo>
                      <a:lnTo>
                        <a:pt x="567" y="6986"/>
                      </a:lnTo>
                      <a:lnTo>
                        <a:pt x="550" y="6842"/>
                      </a:lnTo>
                      <a:lnTo>
                        <a:pt x="538" y="6694"/>
                      </a:lnTo>
                      <a:lnTo>
                        <a:pt x="529" y="6550"/>
                      </a:lnTo>
                      <a:lnTo>
                        <a:pt x="521" y="6403"/>
                      </a:lnTo>
                      <a:lnTo>
                        <a:pt x="521" y="6256"/>
                      </a:lnTo>
                      <a:lnTo>
                        <a:pt x="521" y="6108"/>
                      </a:lnTo>
                      <a:lnTo>
                        <a:pt x="529" y="5961"/>
                      </a:lnTo>
                      <a:lnTo>
                        <a:pt x="538" y="5817"/>
                      </a:lnTo>
                      <a:lnTo>
                        <a:pt x="550" y="5669"/>
                      </a:lnTo>
                      <a:lnTo>
                        <a:pt x="567" y="5525"/>
                      </a:lnTo>
                      <a:lnTo>
                        <a:pt x="587" y="5386"/>
                      </a:lnTo>
                      <a:lnTo>
                        <a:pt x="612" y="5242"/>
                      </a:lnTo>
                      <a:lnTo>
                        <a:pt x="636" y="5103"/>
                      </a:lnTo>
                      <a:lnTo>
                        <a:pt x="669" y="4963"/>
                      </a:lnTo>
                      <a:lnTo>
                        <a:pt x="702" y="4823"/>
                      </a:lnTo>
                      <a:lnTo>
                        <a:pt x="739" y="4688"/>
                      </a:lnTo>
                      <a:lnTo>
                        <a:pt x="780" y="4553"/>
                      </a:lnTo>
                      <a:lnTo>
                        <a:pt x="821" y="4417"/>
                      </a:lnTo>
                      <a:lnTo>
                        <a:pt x="870" y="4285"/>
                      </a:lnTo>
                      <a:lnTo>
                        <a:pt x="919" y="4154"/>
                      </a:lnTo>
                      <a:lnTo>
                        <a:pt x="973" y="4027"/>
                      </a:lnTo>
                      <a:lnTo>
                        <a:pt x="1026" y="3900"/>
                      </a:lnTo>
                      <a:lnTo>
                        <a:pt x="1088" y="3773"/>
                      </a:lnTo>
                      <a:lnTo>
                        <a:pt x="1149" y="3649"/>
                      </a:lnTo>
                      <a:lnTo>
                        <a:pt x="1215" y="3526"/>
                      </a:lnTo>
                      <a:lnTo>
                        <a:pt x="1280" y="3403"/>
                      </a:lnTo>
                      <a:lnTo>
                        <a:pt x="1350" y="3284"/>
                      </a:lnTo>
                      <a:lnTo>
                        <a:pt x="1424" y="3169"/>
                      </a:lnTo>
                      <a:lnTo>
                        <a:pt x="1502" y="3054"/>
                      </a:lnTo>
                      <a:lnTo>
                        <a:pt x="1580" y="2939"/>
                      </a:lnTo>
                      <a:lnTo>
                        <a:pt x="1662" y="2828"/>
                      </a:lnTo>
                      <a:lnTo>
                        <a:pt x="1744" y="2717"/>
                      </a:lnTo>
                      <a:lnTo>
                        <a:pt x="1830" y="2611"/>
                      </a:lnTo>
                      <a:lnTo>
                        <a:pt x="1921" y="2504"/>
                      </a:lnTo>
                      <a:lnTo>
                        <a:pt x="2011" y="2401"/>
                      </a:lnTo>
                      <a:lnTo>
                        <a:pt x="2105" y="2303"/>
                      </a:lnTo>
                      <a:lnTo>
                        <a:pt x="2200" y="2205"/>
                      </a:lnTo>
                      <a:lnTo>
                        <a:pt x="2299" y="2106"/>
                      </a:lnTo>
                      <a:lnTo>
                        <a:pt x="2401" y="2016"/>
                      </a:lnTo>
                      <a:lnTo>
                        <a:pt x="2504" y="1921"/>
                      </a:lnTo>
                      <a:lnTo>
                        <a:pt x="2610" y="1835"/>
                      </a:lnTo>
                      <a:lnTo>
                        <a:pt x="2717" y="1749"/>
                      </a:lnTo>
                      <a:lnTo>
                        <a:pt x="2824" y="1663"/>
                      </a:lnTo>
                      <a:lnTo>
                        <a:pt x="2935" y="1581"/>
                      </a:lnTo>
                      <a:lnTo>
                        <a:pt x="3050" y="1502"/>
                      </a:lnTo>
                      <a:lnTo>
                        <a:pt x="3164" y="1428"/>
                      </a:lnTo>
                      <a:lnTo>
                        <a:pt x="3284" y="1354"/>
                      </a:lnTo>
                      <a:lnTo>
                        <a:pt x="3403" y="1285"/>
                      </a:lnTo>
                      <a:lnTo>
                        <a:pt x="3521" y="1215"/>
                      </a:lnTo>
                      <a:lnTo>
                        <a:pt x="3645" y="1149"/>
                      </a:lnTo>
                      <a:lnTo>
                        <a:pt x="3768" y="1088"/>
                      </a:lnTo>
                      <a:lnTo>
                        <a:pt x="3895" y="1030"/>
                      </a:lnTo>
                      <a:lnTo>
                        <a:pt x="4022" y="973"/>
                      </a:lnTo>
                      <a:lnTo>
                        <a:pt x="4154" y="919"/>
                      </a:lnTo>
                      <a:lnTo>
                        <a:pt x="4285" y="870"/>
                      </a:lnTo>
                      <a:lnTo>
                        <a:pt x="4416" y="825"/>
                      </a:lnTo>
                      <a:lnTo>
                        <a:pt x="4552" y="780"/>
                      </a:lnTo>
                      <a:lnTo>
                        <a:pt x="4687" y="739"/>
                      </a:lnTo>
                      <a:lnTo>
                        <a:pt x="4823" y="702"/>
                      </a:lnTo>
                      <a:lnTo>
                        <a:pt x="4958" y="669"/>
                      </a:lnTo>
                      <a:lnTo>
                        <a:pt x="5098" y="640"/>
                      </a:lnTo>
                      <a:lnTo>
                        <a:pt x="5241" y="612"/>
                      </a:lnTo>
                      <a:lnTo>
                        <a:pt x="5381" y="587"/>
                      </a:lnTo>
                      <a:lnTo>
                        <a:pt x="5524" y="566"/>
                      </a:lnTo>
                      <a:lnTo>
                        <a:pt x="5668" y="550"/>
                      </a:lnTo>
                      <a:lnTo>
                        <a:pt x="5812" y="538"/>
                      </a:lnTo>
                      <a:lnTo>
                        <a:pt x="5960" y="530"/>
                      </a:lnTo>
                      <a:lnTo>
                        <a:pt x="6103" y="525"/>
                      </a:lnTo>
                      <a:close/>
                      <a:moveTo>
                        <a:pt x="6251" y="0"/>
                      </a:moveTo>
                      <a:lnTo>
                        <a:pt x="6091" y="4"/>
                      </a:lnTo>
                      <a:lnTo>
                        <a:pt x="5931" y="8"/>
                      </a:lnTo>
                      <a:lnTo>
                        <a:pt x="5771" y="20"/>
                      </a:lnTo>
                      <a:lnTo>
                        <a:pt x="5615" y="33"/>
                      </a:lnTo>
                      <a:lnTo>
                        <a:pt x="5455" y="54"/>
                      </a:lnTo>
                      <a:lnTo>
                        <a:pt x="5299" y="74"/>
                      </a:lnTo>
                      <a:lnTo>
                        <a:pt x="5147" y="99"/>
                      </a:lnTo>
                      <a:lnTo>
                        <a:pt x="4991" y="127"/>
                      </a:lnTo>
                      <a:lnTo>
                        <a:pt x="4839" y="160"/>
                      </a:lnTo>
                      <a:lnTo>
                        <a:pt x="4691" y="197"/>
                      </a:lnTo>
                      <a:lnTo>
                        <a:pt x="4539" y="238"/>
                      </a:lnTo>
                      <a:lnTo>
                        <a:pt x="4391" y="283"/>
                      </a:lnTo>
                      <a:lnTo>
                        <a:pt x="4248" y="329"/>
                      </a:lnTo>
                      <a:lnTo>
                        <a:pt x="4104" y="382"/>
                      </a:lnTo>
                      <a:lnTo>
                        <a:pt x="3961" y="435"/>
                      </a:lnTo>
                      <a:lnTo>
                        <a:pt x="3817" y="493"/>
                      </a:lnTo>
                      <a:lnTo>
                        <a:pt x="3678" y="554"/>
                      </a:lnTo>
                      <a:lnTo>
                        <a:pt x="3542" y="620"/>
                      </a:lnTo>
                      <a:lnTo>
                        <a:pt x="3406" y="685"/>
                      </a:lnTo>
                      <a:lnTo>
                        <a:pt x="3271" y="755"/>
                      </a:lnTo>
                      <a:lnTo>
                        <a:pt x="3140" y="829"/>
                      </a:lnTo>
                      <a:lnTo>
                        <a:pt x="3009" y="907"/>
                      </a:lnTo>
                      <a:lnTo>
                        <a:pt x="2881" y="985"/>
                      </a:lnTo>
                      <a:lnTo>
                        <a:pt x="2758" y="1067"/>
                      </a:lnTo>
                      <a:lnTo>
                        <a:pt x="2631" y="1153"/>
                      </a:lnTo>
                      <a:lnTo>
                        <a:pt x="2512" y="1244"/>
                      </a:lnTo>
                      <a:lnTo>
                        <a:pt x="2393" y="1334"/>
                      </a:lnTo>
                      <a:lnTo>
                        <a:pt x="2274" y="1428"/>
                      </a:lnTo>
                      <a:lnTo>
                        <a:pt x="2159" y="1527"/>
                      </a:lnTo>
                      <a:lnTo>
                        <a:pt x="2048" y="1626"/>
                      </a:lnTo>
                      <a:lnTo>
                        <a:pt x="1937" y="1728"/>
                      </a:lnTo>
                      <a:lnTo>
                        <a:pt x="1830" y="1835"/>
                      </a:lnTo>
                      <a:lnTo>
                        <a:pt x="1724" y="1942"/>
                      </a:lnTo>
                      <a:lnTo>
                        <a:pt x="1625" y="2048"/>
                      </a:lnTo>
                      <a:lnTo>
                        <a:pt x="1523" y="2163"/>
                      </a:lnTo>
                      <a:lnTo>
                        <a:pt x="1428" y="2278"/>
                      </a:lnTo>
                      <a:lnTo>
                        <a:pt x="1334" y="2393"/>
                      </a:lnTo>
                      <a:lnTo>
                        <a:pt x="1239" y="2512"/>
                      </a:lnTo>
                      <a:lnTo>
                        <a:pt x="1153" y="2635"/>
                      </a:lnTo>
                      <a:lnTo>
                        <a:pt x="1067" y="2759"/>
                      </a:lnTo>
                      <a:lnTo>
                        <a:pt x="985" y="2886"/>
                      </a:lnTo>
                      <a:lnTo>
                        <a:pt x="903" y="3013"/>
                      </a:lnTo>
                      <a:lnTo>
                        <a:pt x="829" y="3145"/>
                      </a:lnTo>
                      <a:lnTo>
                        <a:pt x="755" y="3276"/>
                      </a:lnTo>
                      <a:lnTo>
                        <a:pt x="681" y="3407"/>
                      </a:lnTo>
                      <a:lnTo>
                        <a:pt x="615" y="3543"/>
                      </a:lnTo>
                      <a:lnTo>
                        <a:pt x="550" y="3682"/>
                      </a:lnTo>
                      <a:lnTo>
                        <a:pt x="488" y="3822"/>
                      </a:lnTo>
                      <a:lnTo>
                        <a:pt x="431" y="3961"/>
                      </a:lnTo>
                      <a:lnTo>
                        <a:pt x="378" y="4105"/>
                      </a:lnTo>
                      <a:lnTo>
                        <a:pt x="328" y="4249"/>
                      </a:lnTo>
                      <a:lnTo>
                        <a:pt x="279" y="4397"/>
                      </a:lnTo>
                      <a:lnTo>
                        <a:pt x="238" y="4544"/>
                      </a:lnTo>
                      <a:lnTo>
                        <a:pt x="197" y="4692"/>
                      </a:lnTo>
                      <a:lnTo>
                        <a:pt x="160" y="4844"/>
                      </a:lnTo>
                      <a:lnTo>
                        <a:pt x="127" y="4996"/>
                      </a:lnTo>
                      <a:lnTo>
                        <a:pt x="99" y="5148"/>
                      </a:lnTo>
                      <a:lnTo>
                        <a:pt x="70" y="5304"/>
                      </a:lnTo>
                      <a:lnTo>
                        <a:pt x="49" y="5459"/>
                      </a:lnTo>
                      <a:lnTo>
                        <a:pt x="33" y="5616"/>
                      </a:lnTo>
                      <a:lnTo>
                        <a:pt x="17" y="5776"/>
                      </a:lnTo>
                      <a:lnTo>
                        <a:pt x="8" y="5936"/>
                      </a:lnTo>
                      <a:lnTo>
                        <a:pt x="0" y="6096"/>
                      </a:lnTo>
                      <a:lnTo>
                        <a:pt x="0" y="6256"/>
                      </a:lnTo>
                      <a:lnTo>
                        <a:pt x="0" y="6415"/>
                      </a:lnTo>
                      <a:lnTo>
                        <a:pt x="8" y="6575"/>
                      </a:lnTo>
                      <a:lnTo>
                        <a:pt x="17" y="6735"/>
                      </a:lnTo>
                      <a:lnTo>
                        <a:pt x="33" y="6895"/>
                      </a:lnTo>
                      <a:lnTo>
                        <a:pt x="49" y="7052"/>
                      </a:lnTo>
                      <a:lnTo>
                        <a:pt x="70" y="7207"/>
                      </a:lnTo>
                      <a:lnTo>
                        <a:pt x="99" y="7363"/>
                      </a:lnTo>
                      <a:lnTo>
                        <a:pt x="127" y="7515"/>
                      </a:lnTo>
                      <a:lnTo>
                        <a:pt x="160" y="7667"/>
                      </a:lnTo>
                      <a:lnTo>
                        <a:pt x="197" y="7819"/>
                      </a:lnTo>
                      <a:lnTo>
                        <a:pt x="238" y="7967"/>
                      </a:lnTo>
                      <a:lnTo>
                        <a:pt x="279" y="8114"/>
                      </a:lnTo>
                      <a:lnTo>
                        <a:pt x="328" y="8262"/>
                      </a:lnTo>
                      <a:lnTo>
                        <a:pt x="378" y="8406"/>
                      </a:lnTo>
                      <a:lnTo>
                        <a:pt x="431" y="8550"/>
                      </a:lnTo>
                      <a:lnTo>
                        <a:pt x="488" y="8689"/>
                      </a:lnTo>
                      <a:lnTo>
                        <a:pt x="550" y="8829"/>
                      </a:lnTo>
                      <a:lnTo>
                        <a:pt x="615" y="8968"/>
                      </a:lnTo>
                      <a:lnTo>
                        <a:pt x="681" y="9104"/>
                      </a:lnTo>
                      <a:lnTo>
                        <a:pt x="755" y="9235"/>
                      </a:lnTo>
                      <a:lnTo>
                        <a:pt x="829" y="9366"/>
                      </a:lnTo>
                      <a:lnTo>
                        <a:pt x="903" y="9498"/>
                      </a:lnTo>
                      <a:lnTo>
                        <a:pt x="985" y="9625"/>
                      </a:lnTo>
                      <a:lnTo>
                        <a:pt x="1067" y="9752"/>
                      </a:lnTo>
                      <a:lnTo>
                        <a:pt x="1153" y="9876"/>
                      </a:lnTo>
                      <a:lnTo>
                        <a:pt x="1239" y="9999"/>
                      </a:lnTo>
                      <a:lnTo>
                        <a:pt x="1334" y="10118"/>
                      </a:lnTo>
                      <a:lnTo>
                        <a:pt x="1428" y="10233"/>
                      </a:lnTo>
                      <a:lnTo>
                        <a:pt x="1523" y="10348"/>
                      </a:lnTo>
                      <a:lnTo>
                        <a:pt x="1625" y="10463"/>
                      </a:lnTo>
                      <a:lnTo>
                        <a:pt x="1724" y="10569"/>
                      </a:lnTo>
                      <a:lnTo>
                        <a:pt x="1830" y="10676"/>
                      </a:lnTo>
                      <a:lnTo>
                        <a:pt x="1937" y="10783"/>
                      </a:lnTo>
                      <a:lnTo>
                        <a:pt x="2048" y="10885"/>
                      </a:lnTo>
                      <a:lnTo>
                        <a:pt x="2159" y="10984"/>
                      </a:lnTo>
                      <a:lnTo>
                        <a:pt x="2274" y="11083"/>
                      </a:lnTo>
                      <a:lnTo>
                        <a:pt x="2393" y="11177"/>
                      </a:lnTo>
                      <a:lnTo>
                        <a:pt x="2512" y="11267"/>
                      </a:lnTo>
                      <a:lnTo>
                        <a:pt x="2631" y="11358"/>
                      </a:lnTo>
                      <a:lnTo>
                        <a:pt x="2758" y="11444"/>
                      </a:lnTo>
                      <a:lnTo>
                        <a:pt x="2881" y="11526"/>
                      </a:lnTo>
                      <a:lnTo>
                        <a:pt x="3009" y="11604"/>
                      </a:lnTo>
                      <a:lnTo>
                        <a:pt x="3140" y="11682"/>
                      </a:lnTo>
                      <a:lnTo>
                        <a:pt x="3271" y="11756"/>
                      </a:lnTo>
                      <a:lnTo>
                        <a:pt x="3406" y="11826"/>
                      </a:lnTo>
                      <a:lnTo>
                        <a:pt x="3542" y="11891"/>
                      </a:lnTo>
                      <a:lnTo>
                        <a:pt x="3678" y="11957"/>
                      </a:lnTo>
                      <a:lnTo>
                        <a:pt x="3817" y="12018"/>
                      </a:lnTo>
                      <a:lnTo>
                        <a:pt x="3961" y="12076"/>
                      </a:lnTo>
                      <a:lnTo>
                        <a:pt x="4104" y="12129"/>
                      </a:lnTo>
                      <a:lnTo>
                        <a:pt x="4248" y="12182"/>
                      </a:lnTo>
                      <a:lnTo>
                        <a:pt x="4391" y="12228"/>
                      </a:lnTo>
                      <a:lnTo>
                        <a:pt x="4539" y="12273"/>
                      </a:lnTo>
                      <a:lnTo>
                        <a:pt x="4691" y="12314"/>
                      </a:lnTo>
                      <a:lnTo>
                        <a:pt x="4839" y="12351"/>
                      </a:lnTo>
                      <a:lnTo>
                        <a:pt x="4991" y="12384"/>
                      </a:lnTo>
                      <a:lnTo>
                        <a:pt x="5147" y="12412"/>
                      </a:lnTo>
                      <a:lnTo>
                        <a:pt x="5299" y="12437"/>
                      </a:lnTo>
                      <a:lnTo>
                        <a:pt x="5455" y="12457"/>
                      </a:lnTo>
                      <a:lnTo>
                        <a:pt x="5615" y="12478"/>
                      </a:lnTo>
                      <a:lnTo>
                        <a:pt x="5771" y="12491"/>
                      </a:lnTo>
                      <a:lnTo>
                        <a:pt x="5931" y="12503"/>
                      </a:lnTo>
                      <a:lnTo>
                        <a:pt x="6091" y="12507"/>
                      </a:lnTo>
                      <a:lnTo>
                        <a:pt x="6251" y="12511"/>
                      </a:lnTo>
                      <a:lnTo>
                        <a:pt x="6415" y="12507"/>
                      </a:lnTo>
                      <a:lnTo>
                        <a:pt x="6575" y="12503"/>
                      </a:lnTo>
                      <a:lnTo>
                        <a:pt x="6735" y="12491"/>
                      </a:lnTo>
                      <a:lnTo>
                        <a:pt x="6891" y="12478"/>
                      </a:lnTo>
                      <a:lnTo>
                        <a:pt x="7051" y="12457"/>
                      </a:lnTo>
                      <a:lnTo>
                        <a:pt x="7207" y="12437"/>
                      </a:lnTo>
                      <a:lnTo>
                        <a:pt x="7359" y="12412"/>
                      </a:lnTo>
                      <a:lnTo>
                        <a:pt x="7515" y="12384"/>
                      </a:lnTo>
                      <a:lnTo>
                        <a:pt x="7667" y="12351"/>
                      </a:lnTo>
                      <a:lnTo>
                        <a:pt x="7815" y="12314"/>
                      </a:lnTo>
                      <a:lnTo>
                        <a:pt x="7966" y="12273"/>
                      </a:lnTo>
                      <a:lnTo>
                        <a:pt x="8114" y="12228"/>
                      </a:lnTo>
                      <a:lnTo>
                        <a:pt x="8258" y="12182"/>
                      </a:lnTo>
                      <a:lnTo>
                        <a:pt x="8402" y="12129"/>
                      </a:lnTo>
                      <a:lnTo>
                        <a:pt x="8545" y="12076"/>
                      </a:lnTo>
                      <a:lnTo>
                        <a:pt x="8689" y="12018"/>
                      </a:lnTo>
                      <a:lnTo>
                        <a:pt x="8829" y="11957"/>
                      </a:lnTo>
                      <a:lnTo>
                        <a:pt x="8964" y="11891"/>
                      </a:lnTo>
                      <a:lnTo>
                        <a:pt x="9099" y="11826"/>
                      </a:lnTo>
                      <a:lnTo>
                        <a:pt x="9235" y="11756"/>
                      </a:lnTo>
                      <a:lnTo>
                        <a:pt x="9366" y="11682"/>
                      </a:lnTo>
                      <a:lnTo>
                        <a:pt x="9497" y="11604"/>
                      </a:lnTo>
                      <a:lnTo>
                        <a:pt x="9625" y="11526"/>
                      </a:lnTo>
                      <a:lnTo>
                        <a:pt x="9748" y="11444"/>
                      </a:lnTo>
                      <a:lnTo>
                        <a:pt x="9875" y="11358"/>
                      </a:lnTo>
                      <a:lnTo>
                        <a:pt x="9994" y="11267"/>
                      </a:lnTo>
                      <a:lnTo>
                        <a:pt x="10113" y="11177"/>
                      </a:lnTo>
                      <a:lnTo>
                        <a:pt x="10232" y="11083"/>
                      </a:lnTo>
                      <a:lnTo>
                        <a:pt x="10347" y="10984"/>
                      </a:lnTo>
                      <a:lnTo>
                        <a:pt x="10458" y="10885"/>
                      </a:lnTo>
                      <a:lnTo>
                        <a:pt x="10569" y="10783"/>
                      </a:lnTo>
                      <a:lnTo>
                        <a:pt x="10675" y="10676"/>
                      </a:lnTo>
                      <a:lnTo>
                        <a:pt x="10778" y="10569"/>
                      </a:lnTo>
                      <a:lnTo>
                        <a:pt x="10881" y="10463"/>
                      </a:lnTo>
                      <a:lnTo>
                        <a:pt x="10984" y="10348"/>
                      </a:lnTo>
                      <a:lnTo>
                        <a:pt x="11077" y="10233"/>
                      </a:lnTo>
                      <a:lnTo>
                        <a:pt x="11172" y="10118"/>
                      </a:lnTo>
                      <a:lnTo>
                        <a:pt x="11262" y="9999"/>
                      </a:lnTo>
                      <a:lnTo>
                        <a:pt x="11352" y="9876"/>
                      </a:lnTo>
                      <a:lnTo>
                        <a:pt x="11439" y="9752"/>
                      </a:lnTo>
                      <a:lnTo>
                        <a:pt x="11521" y="9625"/>
                      </a:lnTo>
                      <a:lnTo>
                        <a:pt x="11603" y="9498"/>
                      </a:lnTo>
                      <a:lnTo>
                        <a:pt x="11677" y="9366"/>
                      </a:lnTo>
                      <a:lnTo>
                        <a:pt x="11751" y="9235"/>
                      </a:lnTo>
                      <a:lnTo>
                        <a:pt x="11825" y="9104"/>
                      </a:lnTo>
                      <a:lnTo>
                        <a:pt x="11890" y="8968"/>
                      </a:lnTo>
                      <a:lnTo>
                        <a:pt x="11956" y="8829"/>
                      </a:lnTo>
                      <a:lnTo>
                        <a:pt x="12014" y="8689"/>
                      </a:lnTo>
                      <a:lnTo>
                        <a:pt x="12075" y="8550"/>
                      </a:lnTo>
                      <a:lnTo>
                        <a:pt x="12128" y="8406"/>
                      </a:lnTo>
                      <a:lnTo>
                        <a:pt x="12177" y="8262"/>
                      </a:lnTo>
                      <a:lnTo>
                        <a:pt x="12227" y="8114"/>
                      </a:lnTo>
                      <a:lnTo>
                        <a:pt x="12268" y="7967"/>
                      </a:lnTo>
                      <a:lnTo>
                        <a:pt x="12309" y="7819"/>
                      </a:lnTo>
                      <a:lnTo>
                        <a:pt x="12346" y="7667"/>
                      </a:lnTo>
                      <a:lnTo>
                        <a:pt x="12379" y="7515"/>
                      </a:lnTo>
                      <a:lnTo>
                        <a:pt x="12407" y="7363"/>
                      </a:lnTo>
                      <a:lnTo>
                        <a:pt x="12436" y="7207"/>
                      </a:lnTo>
                      <a:lnTo>
                        <a:pt x="12457" y="7052"/>
                      </a:lnTo>
                      <a:lnTo>
                        <a:pt x="12473" y="6895"/>
                      </a:lnTo>
                      <a:lnTo>
                        <a:pt x="12490" y="6735"/>
                      </a:lnTo>
                      <a:lnTo>
                        <a:pt x="12498" y="6575"/>
                      </a:lnTo>
                      <a:lnTo>
                        <a:pt x="12506" y="6415"/>
                      </a:lnTo>
                      <a:lnTo>
                        <a:pt x="12506" y="6256"/>
                      </a:lnTo>
                      <a:lnTo>
                        <a:pt x="12506" y="6096"/>
                      </a:lnTo>
                      <a:lnTo>
                        <a:pt x="12498" y="5936"/>
                      </a:lnTo>
                      <a:lnTo>
                        <a:pt x="12490" y="5776"/>
                      </a:lnTo>
                      <a:lnTo>
                        <a:pt x="12473" y="5616"/>
                      </a:lnTo>
                      <a:lnTo>
                        <a:pt x="12457" y="5459"/>
                      </a:lnTo>
                      <a:lnTo>
                        <a:pt x="12436" y="5304"/>
                      </a:lnTo>
                      <a:lnTo>
                        <a:pt x="12407" y="5148"/>
                      </a:lnTo>
                      <a:lnTo>
                        <a:pt x="12379" y="4996"/>
                      </a:lnTo>
                      <a:lnTo>
                        <a:pt x="12346" y="4844"/>
                      </a:lnTo>
                      <a:lnTo>
                        <a:pt x="12309" y="4692"/>
                      </a:lnTo>
                      <a:lnTo>
                        <a:pt x="12268" y="4544"/>
                      </a:lnTo>
                      <a:lnTo>
                        <a:pt x="12227" y="4397"/>
                      </a:lnTo>
                      <a:lnTo>
                        <a:pt x="12177" y="4249"/>
                      </a:lnTo>
                      <a:lnTo>
                        <a:pt x="12128" y="4105"/>
                      </a:lnTo>
                      <a:lnTo>
                        <a:pt x="12075" y="3961"/>
                      </a:lnTo>
                      <a:lnTo>
                        <a:pt x="12014" y="3822"/>
                      </a:lnTo>
                      <a:lnTo>
                        <a:pt x="11956" y="3682"/>
                      </a:lnTo>
                      <a:lnTo>
                        <a:pt x="11890" y="3543"/>
                      </a:lnTo>
                      <a:lnTo>
                        <a:pt x="11825" y="3407"/>
                      </a:lnTo>
                      <a:lnTo>
                        <a:pt x="11751" y="3276"/>
                      </a:lnTo>
                      <a:lnTo>
                        <a:pt x="11677" y="3145"/>
                      </a:lnTo>
                      <a:lnTo>
                        <a:pt x="11603" y="3013"/>
                      </a:lnTo>
                      <a:lnTo>
                        <a:pt x="11521" y="2886"/>
                      </a:lnTo>
                      <a:lnTo>
                        <a:pt x="11439" y="2759"/>
                      </a:lnTo>
                      <a:lnTo>
                        <a:pt x="11352" y="2635"/>
                      </a:lnTo>
                      <a:lnTo>
                        <a:pt x="11262" y="2512"/>
                      </a:lnTo>
                      <a:lnTo>
                        <a:pt x="11172" y="2393"/>
                      </a:lnTo>
                      <a:lnTo>
                        <a:pt x="11077" y="2278"/>
                      </a:lnTo>
                      <a:lnTo>
                        <a:pt x="10984" y="2163"/>
                      </a:lnTo>
                      <a:lnTo>
                        <a:pt x="10881" y="2048"/>
                      </a:lnTo>
                      <a:lnTo>
                        <a:pt x="10778" y="1942"/>
                      </a:lnTo>
                      <a:lnTo>
                        <a:pt x="10675" y="1835"/>
                      </a:lnTo>
                      <a:lnTo>
                        <a:pt x="10569" y="1728"/>
                      </a:lnTo>
                      <a:lnTo>
                        <a:pt x="10458" y="1626"/>
                      </a:lnTo>
                      <a:lnTo>
                        <a:pt x="10347" y="1527"/>
                      </a:lnTo>
                      <a:lnTo>
                        <a:pt x="10232" y="1428"/>
                      </a:lnTo>
                      <a:lnTo>
                        <a:pt x="10113" y="1334"/>
                      </a:lnTo>
                      <a:lnTo>
                        <a:pt x="9994" y="1244"/>
                      </a:lnTo>
                      <a:lnTo>
                        <a:pt x="9875" y="1153"/>
                      </a:lnTo>
                      <a:lnTo>
                        <a:pt x="9748" y="1067"/>
                      </a:lnTo>
                      <a:lnTo>
                        <a:pt x="9625" y="985"/>
                      </a:lnTo>
                      <a:lnTo>
                        <a:pt x="9497" y="907"/>
                      </a:lnTo>
                      <a:lnTo>
                        <a:pt x="9366" y="829"/>
                      </a:lnTo>
                      <a:lnTo>
                        <a:pt x="9235" y="755"/>
                      </a:lnTo>
                      <a:lnTo>
                        <a:pt x="9099" y="685"/>
                      </a:lnTo>
                      <a:lnTo>
                        <a:pt x="8964" y="620"/>
                      </a:lnTo>
                      <a:lnTo>
                        <a:pt x="8829" y="554"/>
                      </a:lnTo>
                      <a:lnTo>
                        <a:pt x="8689" y="493"/>
                      </a:lnTo>
                      <a:lnTo>
                        <a:pt x="8545" y="435"/>
                      </a:lnTo>
                      <a:lnTo>
                        <a:pt x="8402" y="382"/>
                      </a:lnTo>
                      <a:lnTo>
                        <a:pt x="8258" y="329"/>
                      </a:lnTo>
                      <a:lnTo>
                        <a:pt x="8114" y="283"/>
                      </a:lnTo>
                      <a:lnTo>
                        <a:pt x="7966" y="238"/>
                      </a:lnTo>
                      <a:lnTo>
                        <a:pt x="7815" y="197"/>
                      </a:lnTo>
                      <a:lnTo>
                        <a:pt x="7667" y="160"/>
                      </a:lnTo>
                      <a:lnTo>
                        <a:pt x="7515" y="127"/>
                      </a:lnTo>
                      <a:lnTo>
                        <a:pt x="7359" y="99"/>
                      </a:lnTo>
                      <a:lnTo>
                        <a:pt x="7207" y="74"/>
                      </a:lnTo>
                      <a:lnTo>
                        <a:pt x="7051" y="54"/>
                      </a:lnTo>
                      <a:lnTo>
                        <a:pt x="6891" y="33"/>
                      </a:lnTo>
                      <a:lnTo>
                        <a:pt x="6735" y="20"/>
                      </a:lnTo>
                      <a:lnTo>
                        <a:pt x="6575" y="8"/>
                      </a:lnTo>
                      <a:lnTo>
                        <a:pt x="6415" y="4"/>
                      </a:lnTo>
                      <a:close/>
                    </a:path>
                  </a:pathLst>
                </a:custGeom>
                <a:solidFill>
                  <a:srgbClr val="F8981D"/>
                </a:solidFill>
                <a:ln cap="flat">
                  <a:solidFill>
                    <a:srgbClr val="F8981D"/>
                  </a:solidFill>
                  <a:prstDash val="solid"/>
                </a:ln>
              </p:spPr>
              <p:txBody>
                <a:bodyPr vert="horz" wrap="none" lIns="90000" tIns="45000" rIns="90000" bIns="45000" anchor="ctr" anchorCtr="1" compatLnSpc="0"/>
                <a:lstStyle/>
                <a:p>
                  <a:pPr marL="0" marR="0" lvl="0" indent="0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</a:pPr>
                  <a:endParaRPr lang="en-US" sz="1800" b="0" i="0" u="none" strike="noStrike" kern="1200">
                    <a:ln>
                      <a:solidFill>
                        <a:schemeClr val="accent1"/>
                      </a:solidFill>
                    </a:ln>
                    <a:solidFill>
                      <a:schemeClr val="accent1"/>
                    </a:solidFill>
                    <a:latin typeface="Arial" pitchFamily="18"/>
                    <a:ea typeface="Arial" pitchFamily="2"/>
                    <a:cs typeface="Arial" pitchFamily="2"/>
                  </a:endParaRPr>
                </a:p>
              </p:txBody>
            </p:sp>
          </p:grpSp>
        </p:grpSp>
        <p:sp>
          <p:nvSpPr>
            <p:cNvPr id="122" name="TextBox 121">
              <a:extLst>
                <a:ext uri="{FF2B5EF4-FFF2-40B4-BE49-F238E27FC236}">
                  <a16:creationId xmlns:a16="http://schemas.microsoft.com/office/drawing/2014/main" id="{29F558CE-1163-9A4C-B491-D062D7B16FF5}"/>
                </a:ext>
              </a:extLst>
            </p:cNvPr>
            <p:cNvSpPr txBox="1"/>
            <p:nvPr/>
          </p:nvSpPr>
          <p:spPr>
            <a:xfrm>
              <a:off x="6134761" y="2345186"/>
              <a:ext cx="179536" cy="215444"/>
            </a:xfrm>
            <a:prstGeom prst="rect">
              <a:avLst/>
            </a:prstGeom>
          </p:spPr>
          <p:txBody>
            <a:bodyPr wrap="none" lIns="0" tIns="0" rIns="0" bIns="0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 b="1" dirty="0">
                  <a:solidFill>
                    <a:srgbClr val="F8981D"/>
                  </a:solidFill>
                  <a:latin typeface="Calibri" panose="020F0502020204030204" pitchFamily="34" charset="0"/>
                </a:rPr>
                <a:t>T1</a:t>
              </a:r>
              <a:endParaRPr lang="en-US" sz="1200" b="1" dirty="0">
                <a:solidFill>
                  <a:srgbClr val="F8981D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130" name="TextBox 129">
            <a:extLst>
              <a:ext uri="{FF2B5EF4-FFF2-40B4-BE49-F238E27FC236}">
                <a16:creationId xmlns:a16="http://schemas.microsoft.com/office/drawing/2014/main" id="{8C63DD74-4F49-274F-AD27-D212E0AB5676}"/>
              </a:ext>
            </a:extLst>
          </p:cNvPr>
          <p:cNvSpPr txBox="1"/>
          <p:nvPr/>
        </p:nvSpPr>
        <p:spPr>
          <a:xfrm>
            <a:off x="6114372" y="4720016"/>
            <a:ext cx="1906402" cy="2616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>
              <a:buNone/>
            </a:pPr>
            <a:r>
              <a:rPr lang="en-US" sz="1100" dirty="0">
                <a:latin typeface="Calibri" panose="020F0502020204030204" pitchFamily="34" charset="0"/>
                <a:cs typeface="Calibri" panose="020F0502020204030204" pitchFamily="34" charset="0"/>
              </a:rPr>
              <a:t>* NSX installed on this interface</a:t>
            </a:r>
          </a:p>
        </p:txBody>
      </p:sp>
    </p:spTree>
    <p:extLst>
      <p:ext uri="{BB962C8B-B14F-4D97-AF65-F5344CB8AC3E}">
        <p14:creationId xmlns:p14="http://schemas.microsoft.com/office/powerpoint/2010/main" val="853610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7D204091-C49F-4785-9A3F-D44C8915214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00033064"/>
              </p:ext>
            </p:extLst>
          </p:nvPr>
        </p:nvGraphicFramePr>
        <p:xfrm>
          <a:off x="475757" y="1873429"/>
          <a:ext cx="9753600" cy="4389120"/>
        </p:xfrm>
        <a:graphic>
          <a:graphicData uri="http://schemas.openxmlformats.org/drawingml/2006/table">
            <a:tbl>
              <a:tblPr bandRow="1">
                <a:tableStyleId>{7E9639D4-E3E2-4D34-9284-5A2195B3D0D7}</a:tableStyleId>
              </a:tblPr>
              <a:tblGrid>
                <a:gridCol w="12344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191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algn="r"/>
                      <a:r>
                        <a:rPr lang="en-US" sz="1800" b="0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Topologies with Physical Servers</a:t>
                      </a: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r"/>
                      <a:r>
                        <a:rPr lang="en-US" sz="1800" b="0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NSX Services Supported with Physical Servers </a:t>
                      </a: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r"/>
                      <a:r>
                        <a:rPr lang="fr-FR" sz="1800" b="0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3</a:t>
                      </a:r>
                      <a:endParaRPr lang="en-US" sz="1800" b="0" i="0" noProof="0" dirty="0">
                        <a:solidFill>
                          <a:schemeClr val="accent1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Preparation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Pre-requisite All Servers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Routing explanation in Physical Servers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Routing preparation</a:t>
                      </a: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r"/>
                      <a:r>
                        <a:rPr lang="en-US" sz="1800" b="1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1" i="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Installation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1" i="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Windows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Ubuntu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RHEL/CentOS</a:t>
                      </a: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6266231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Advanced + Troubleshooting</a:t>
                      </a:r>
                      <a:endParaRPr lang="en-US" sz="1800" b="0" i="0" noProof="0" dirty="0">
                        <a:solidFill>
                          <a:schemeClr val="bg1">
                            <a:lumMod val="8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20574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5735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FBB1E11-F215-1C42-935B-7EE167AB5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Pre-Requisites - Windows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C41FDF9A-8F35-624B-9A79-24852F445BA4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Common VLAN and Overlay Use Case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094E727-9D12-624C-A82B-E49874DBBB0D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sz="2000" dirty="0"/>
              <a:t>Windows versions supported</a:t>
            </a:r>
          </a:p>
          <a:p>
            <a:pPr lvl="1"/>
            <a:r>
              <a:rPr lang="en-US" sz="1800" dirty="0"/>
              <a:t>2016 (minor version 14393.2248 and later)</a:t>
            </a:r>
          </a:p>
          <a:p>
            <a:pPr lvl="1"/>
            <a:r>
              <a:rPr lang="en-US" sz="1800" dirty="0"/>
              <a:t>2019</a:t>
            </a:r>
          </a:p>
          <a:p>
            <a:endParaRPr lang="en-US" sz="2000" dirty="0"/>
          </a:p>
          <a:p>
            <a:r>
              <a:rPr lang="en-US" sz="2000" dirty="0"/>
              <a:t>Minimum Hardware</a:t>
            </a:r>
          </a:p>
          <a:p>
            <a:pPr lvl="1"/>
            <a:r>
              <a:rPr lang="en-US" sz="1800" dirty="0"/>
              <a:t>CPU: 4</a:t>
            </a:r>
          </a:p>
          <a:p>
            <a:pPr lvl="1"/>
            <a:r>
              <a:rPr lang="en-US" sz="1800" dirty="0"/>
              <a:t>RAM: 16GB</a:t>
            </a:r>
          </a:p>
          <a:p>
            <a:pPr lvl="1"/>
            <a:endParaRPr lang="en-US" sz="1800" dirty="0"/>
          </a:p>
          <a:p>
            <a:pPr indent="-184150" algn="ctr">
              <a:buNone/>
            </a:pPr>
            <a:endParaRPr lang="en-US" sz="2000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A8FA73C-4649-BA71-C429-4E9F82B190CB}"/>
              </a:ext>
            </a:extLst>
          </p:cNvPr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r>
              <a:rPr lang="en-US" sz="2000" dirty="0"/>
              <a:t>Teaming / Bond specifics</a:t>
            </a:r>
          </a:p>
          <a:p>
            <a:pPr lvl="1"/>
            <a:r>
              <a:rPr lang="en-US" sz="1800" dirty="0"/>
              <a:t>Only 2pNICs supported</a:t>
            </a:r>
          </a:p>
          <a:p>
            <a:pPr lvl="1"/>
            <a:r>
              <a:rPr lang="en-US" sz="1800" dirty="0"/>
              <a:t>No Windows Server Failover Clustering support</a:t>
            </a:r>
          </a:p>
          <a:p>
            <a:endParaRPr lang="en-US" sz="2000" dirty="0"/>
          </a:p>
          <a:p>
            <a:r>
              <a:rPr lang="en-US" sz="2000" dirty="0"/>
              <a:t>Validate Physical Server Topology</a:t>
            </a:r>
          </a:p>
          <a:p>
            <a:pPr lvl="1"/>
            <a:r>
              <a:rPr lang="en-US" sz="1800" dirty="0"/>
              <a:t>Check section “Topologies with Physical Servers”</a:t>
            </a:r>
          </a:p>
          <a:p>
            <a:pPr lvl="1"/>
            <a:endParaRPr lang="en-US" sz="20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680570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094E727-9D12-624C-A82B-E49874DBBB0D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Step1: Enable Windows Remote Management (</a:t>
            </a:r>
            <a:r>
              <a:rPr lang="en-US" dirty="0" err="1"/>
              <a:t>WinRM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Start Windows PowerShell and run the following commands</a:t>
            </a:r>
          </a:p>
          <a:p>
            <a:pPr lvl="2"/>
            <a:r>
              <a:rPr lang="en-US" dirty="0"/>
              <a:t>Enable TLSv12 to be allowed to download a file from </a:t>
            </a:r>
            <a:r>
              <a:rPr lang="en-US" dirty="0" err="1"/>
              <a:t>github</a:t>
            </a:r>
            <a:endParaRPr lang="en-US" sz="1800" dirty="0"/>
          </a:p>
          <a:p>
            <a:pPr marL="803275" lvl="3" indent="0">
              <a:buNone/>
            </a:pPr>
            <a:r>
              <a:rPr lang="en-US" dirty="0">
                <a:latin typeface="Courier" pitchFamily="2" charset="0"/>
              </a:rPr>
              <a:t>PS C:\&gt; 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[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Net.ServicePointManager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]::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SecurityProtocol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= [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Net.SecurityProtocolType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]::Tls12</a:t>
            </a:r>
          </a:p>
          <a:p>
            <a:pPr marL="803275" lvl="3" indent="0">
              <a:buNone/>
            </a:pPr>
            <a:r>
              <a:rPr lang="en-US" dirty="0">
                <a:latin typeface="Courier" pitchFamily="2" charset="0"/>
              </a:rPr>
              <a:t>&lt;no output&gt;</a:t>
            </a:r>
          </a:p>
          <a:p>
            <a:pPr lvl="2"/>
            <a:endParaRPr lang="en-US" dirty="0"/>
          </a:p>
          <a:p>
            <a:pPr lvl="2"/>
            <a:r>
              <a:rPr lang="en-US" dirty="0"/>
              <a:t>Download script to enable </a:t>
            </a:r>
            <a:r>
              <a:rPr lang="en-US" dirty="0" err="1"/>
              <a:t>WinRM</a:t>
            </a:r>
            <a:r>
              <a:rPr lang="en-US" dirty="0"/>
              <a:t> on Windows Servers</a:t>
            </a:r>
          </a:p>
          <a:p>
            <a:pPr marL="785813" lvl="3" indent="0">
              <a:buNone/>
            </a:pPr>
            <a:r>
              <a:rPr lang="en-US" dirty="0">
                <a:latin typeface="Courier" pitchFamily="2" charset="0"/>
              </a:rPr>
              <a:t>PS C:\&gt;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wget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-o ConfigureWinRMService.ps1 https://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raw.githubusercontent.com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/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vmware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/bare-metal-server-integration-with-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nsxt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/master/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bms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-ansible-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nsx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/windows/ConfigureWinRMService.ps1</a:t>
            </a:r>
          </a:p>
          <a:p>
            <a:pPr marL="785813" lvl="3" indent="0">
              <a:buNone/>
            </a:pPr>
            <a:r>
              <a:rPr lang="en-US" dirty="0">
                <a:latin typeface="Courier" pitchFamily="2" charset="0"/>
              </a:rPr>
              <a:t>&lt;no output&gt;</a:t>
            </a:r>
          </a:p>
          <a:p>
            <a:pPr lvl="2"/>
            <a:endParaRPr lang="en-US" dirty="0"/>
          </a:p>
          <a:p>
            <a:pPr lvl="2"/>
            <a:r>
              <a:rPr lang="en-US" dirty="0"/>
              <a:t>Enable </a:t>
            </a:r>
            <a:r>
              <a:rPr lang="en-US" dirty="0" err="1"/>
              <a:t>WinRM</a:t>
            </a:r>
            <a:endParaRPr lang="en-US" dirty="0"/>
          </a:p>
          <a:p>
            <a:pPr marL="785813" lvl="3" indent="0">
              <a:buNone/>
            </a:pPr>
            <a:r>
              <a:rPr lang="en-US" dirty="0">
                <a:latin typeface="Courier" pitchFamily="2" charset="0"/>
              </a:rPr>
              <a:t>PS C:\&gt;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powershell.exe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-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ExecutionPolicy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ByPass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-File ConfigureWinRMService.ps1</a:t>
            </a:r>
          </a:p>
          <a:p>
            <a:pPr marL="785813" lvl="3" indent="0">
              <a:buNone/>
            </a:pPr>
            <a:r>
              <a:rPr lang="en-US" dirty="0">
                <a:latin typeface="Courier" pitchFamily="2" charset="0"/>
              </a:rPr>
              <a:t>Self-signed SSL certificate generated; thumbprint: 01E02436AC4C6221408F5017B67081D68A6CECCC</a:t>
            </a:r>
          </a:p>
          <a:p>
            <a:pPr marL="785813" lvl="3" indent="0">
              <a:buNone/>
            </a:pPr>
            <a:r>
              <a:rPr lang="en-US" dirty="0">
                <a:latin typeface="Courier" pitchFamily="2" charset="0"/>
              </a:rPr>
              <a:t>&lt;snip&gt;</a:t>
            </a:r>
          </a:p>
          <a:p>
            <a:pPr marL="785813" lvl="3" indent="0">
              <a:buNone/>
            </a:pPr>
            <a:r>
              <a:rPr lang="en-US" dirty="0">
                <a:latin typeface="Courier" pitchFamily="2" charset="0"/>
              </a:rPr>
              <a:t>Ok.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FBB1E11-F215-1C42-935B-7EE167AB5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Installation – Windows </a:t>
            </a:r>
            <a:r>
              <a:rPr lang="en-US"/>
              <a:t>(1/10)</a:t>
            </a:r>
            <a:endParaRPr lang="en-US" dirty="0"/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C41FDF9A-8F35-624B-9A79-24852F445BA4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Common VLAN and Overlay Use Case</a:t>
            </a:r>
          </a:p>
        </p:txBody>
      </p:sp>
    </p:spTree>
    <p:extLst>
      <p:ext uri="{BB962C8B-B14F-4D97-AF65-F5344CB8AC3E}">
        <p14:creationId xmlns:p14="http://schemas.microsoft.com/office/powerpoint/2010/main" val="3142247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094E727-9D12-624C-A82B-E49874DBBB0D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Step2: </a:t>
            </a:r>
            <a:r>
              <a:rPr lang="en-US" dirty="0">
                <a:solidFill>
                  <a:srgbClr val="FF0000"/>
                </a:solidFill>
              </a:rPr>
              <a:t>(Optional)</a:t>
            </a:r>
            <a:r>
              <a:rPr lang="en-US" dirty="0"/>
              <a:t> Configure </a:t>
            </a:r>
            <a:r>
              <a:rPr lang="en-US" dirty="0" err="1"/>
              <a:t>WinRM</a:t>
            </a:r>
            <a:r>
              <a:rPr lang="en-US" dirty="0"/>
              <a:t> to use HTTPS only with a Trusted Signed Certificate</a:t>
            </a:r>
          </a:p>
          <a:p>
            <a:pPr lvl="1"/>
            <a:r>
              <a:rPr lang="en-US" dirty="0"/>
              <a:t>See Section “Advanced + Troubleshooting” / “Windows Server - Configure </a:t>
            </a:r>
            <a:r>
              <a:rPr lang="en-US" dirty="0" err="1"/>
              <a:t>WinRM</a:t>
            </a:r>
            <a:r>
              <a:rPr lang="en-US" dirty="0"/>
              <a:t> to use HTTPS only with a Trusted Signed Certificate”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FBB1E11-F215-1C42-935B-7EE167AB5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Installation - Windows (2/10)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C41FDF9A-8F35-624B-9A79-24852F445BA4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Common VLAN and Overlay Use Case</a:t>
            </a:r>
          </a:p>
        </p:txBody>
      </p:sp>
    </p:spTree>
    <p:extLst>
      <p:ext uri="{BB962C8B-B14F-4D97-AF65-F5344CB8AC3E}">
        <p14:creationId xmlns:p14="http://schemas.microsoft.com/office/powerpoint/2010/main" val="3200788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094E727-9D12-624C-A82B-E49874DBBB0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6505" y="1600201"/>
            <a:ext cx="11572320" cy="4572000"/>
          </a:xfrm>
        </p:spPr>
        <p:txBody>
          <a:bodyPr/>
          <a:lstStyle/>
          <a:p>
            <a:r>
              <a:rPr lang="en-US" dirty="0"/>
              <a:t>Step3: Install NSX in Physical Server </a:t>
            </a:r>
            <a:r>
              <a:rPr lang="en-US" sz="1500" i="1" dirty="0"/>
              <a:t>(under “System – Configuration – Fabric – Nodes – Host Transport Nodes”, click “Add Host Node”)</a:t>
            </a:r>
          </a:p>
          <a:p>
            <a:pPr lvl="1"/>
            <a:r>
              <a:rPr lang="en-US" dirty="0"/>
              <a:t>Step3a: Enter Physical Server information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F181176-8D4D-2541-BE91-4FA8F2C8BE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7375" y="2378811"/>
            <a:ext cx="6377940" cy="4244340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AFBB1E11-F215-1C42-935B-7EE167AB5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Installation - Windows (3/10)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C41FDF9A-8F35-624B-9A79-24852F445BA4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Common VLAN and Overlay Use Case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BFF31D62-27EB-2E44-833C-9ADF69DAC696}"/>
              </a:ext>
            </a:extLst>
          </p:cNvPr>
          <p:cNvGrpSpPr/>
          <p:nvPr/>
        </p:nvGrpSpPr>
        <p:grpSpPr>
          <a:xfrm>
            <a:off x="914400" y="4486450"/>
            <a:ext cx="5463567" cy="307777"/>
            <a:chOff x="16958730" y="4989001"/>
            <a:chExt cx="5463567" cy="307777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6784F7E9-0099-844F-BAD4-31D9F4ABE7F6}"/>
                </a:ext>
              </a:extLst>
            </p:cNvPr>
            <p:cNvSpPr txBox="1"/>
            <p:nvPr/>
          </p:nvSpPr>
          <p:spPr>
            <a:xfrm>
              <a:off x="16958730" y="4989001"/>
              <a:ext cx="3912242" cy="30777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Select: Operating System = Windows Physical Server</a:t>
              </a:r>
            </a:p>
          </p:txBody>
        </p: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4118876F-5177-2748-A565-9D80C6B1D7B9}"/>
                </a:ext>
              </a:extLst>
            </p:cNvPr>
            <p:cNvCxnSpPr>
              <a:cxnSpLocks/>
              <a:stCxn id="12" idx="3"/>
            </p:cNvCxnSpPr>
            <p:nvPr/>
          </p:nvCxnSpPr>
          <p:spPr bwMode="gray">
            <a:xfrm flipV="1">
              <a:off x="20870972" y="5043508"/>
              <a:ext cx="1551325" cy="99382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51CB574B-BBB0-C249-8292-84A3886B0BE7}"/>
              </a:ext>
            </a:extLst>
          </p:cNvPr>
          <p:cNvSpPr/>
          <p:nvPr/>
        </p:nvSpPr>
        <p:spPr>
          <a:xfrm>
            <a:off x="6461146" y="4372709"/>
            <a:ext cx="1521219" cy="315628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DAFD4F24-CC46-B649-B9D4-1C4D82A8E79B}"/>
              </a:ext>
            </a:extLst>
          </p:cNvPr>
          <p:cNvGrpSpPr/>
          <p:nvPr/>
        </p:nvGrpSpPr>
        <p:grpSpPr>
          <a:xfrm>
            <a:off x="1802107" y="4991907"/>
            <a:ext cx="4514238" cy="738664"/>
            <a:chOff x="20197469" y="6692382"/>
            <a:chExt cx="4514238" cy="738664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CFF7F42B-8DAA-DE4B-B58B-1CAB46744CC0}"/>
                </a:ext>
              </a:extLst>
            </p:cNvPr>
            <p:cNvSpPr txBox="1"/>
            <p:nvPr/>
          </p:nvSpPr>
          <p:spPr>
            <a:xfrm>
              <a:off x="20197469" y="6692382"/>
              <a:ext cx="3024535" cy="73866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/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User must have full administrator rights</a:t>
              </a:r>
            </a:p>
            <a:p>
              <a:pPr indent="-169863"/>
              <a:r>
                <a:rPr lang="en-US" sz="1400" i="1" dirty="0">
                  <a:latin typeface="Calibri" panose="020F0502020204030204" pitchFamily="34" charset="0"/>
                  <a:cs typeface="Calibri" panose="020F0502020204030204" pitchFamily="34" charset="0"/>
                </a:rPr>
                <a:t>Note: User is no more used once the installation finished.</a:t>
              </a:r>
            </a:p>
          </p:txBody>
        </p: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237FBACD-6A27-E84D-BAFC-2BC1D976FB48}"/>
                </a:ext>
              </a:extLst>
            </p:cNvPr>
            <p:cNvCxnSpPr>
              <a:cxnSpLocks/>
              <a:stCxn id="18" idx="3"/>
            </p:cNvCxnSpPr>
            <p:nvPr/>
          </p:nvCxnSpPr>
          <p:spPr bwMode="gray">
            <a:xfrm flipV="1">
              <a:off x="23222004" y="6854874"/>
              <a:ext cx="1489703" cy="206840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Rectangle 19">
            <a:extLst>
              <a:ext uri="{FF2B5EF4-FFF2-40B4-BE49-F238E27FC236}">
                <a16:creationId xmlns:a16="http://schemas.microsoft.com/office/drawing/2014/main" id="{9CB03DBF-A8A0-924D-A25A-4F212A428775}"/>
              </a:ext>
            </a:extLst>
          </p:cNvPr>
          <p:cNvSpPr/>
          <p:nvPr/>
        </p:nvSpPr>
        <p:spPr>
          <a:xfrm>
            <a:off x="6461146" y="4790273"/>
            <a:ext cx="1521219" cy="625788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AD01A6B-C26E-2E4F-905B-91BAD8FB2EC9}"/>
              </a:ext>
            </a:extLst>
          </p:cNvPr>
          <p:cNvGrpSpPr/>
          <p:nvPr/>
        </p:nvGrpSpPr>
        <p:grpSpPr>
          <a:xfrm>
            <a:off x="1792092" y="5860035"/>
            <a:ext cx="4524253" cy="523220"/>
            <a:chOff x="20197469" y="6692382"/>
            <a:chExt cx="4524253" cy="523220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249DCD1-8000-D24E-87F3-D36FD9A0BA32}"/>
                </a:ext>
              </a:extLst>
            </p:cNvPr>
            <p:cNvSpPr txBox="1"/>
            <p:nvPr/>
          </p:nvSpPr>
          <p:spPr>
            <a:xfrm>
              <a:off x="20197469" y="6692382"/>
              <a:ext cx="3024535" cy="52322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/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Look at the Note to know how to find Windows </a:t>
              </a:r>
              <a:r>
                <a:rPr lang="en-US" sz="14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WinRM</a:t>
              </a: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 SHA-256 Thumbprint</a:t>
              </a:r>
              <a:endParaRPr lang="en-US" sz="1400" i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E31AD2DD-4A4F-5A47-9885-DA104AF7E86E}"/>
                </a:ext>
              </a:extLst>
            </p:cNvPr>
            <p:cNvCxnSpPr>
              <a:cxnSpLocks/>
              <a:stCxn id="16" idx="3"/>
            </p:cNvCxnSpPr>
            <p:nvPr/>
          </p:nvCxnSpPr>
          <p:spPr bwMode="gray">
            <a:xfrm flipV="1">
              <a:off x="23222004" y="6692382"/>
              <a:ext cx="1499718" cy="261610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51217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7D204091-C49F-4785-9A3F-D44C8915214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22623729"/>
              </p:ext>
            </p:extLst>
          </p:nvPr>
        </p:nvGraphicFramePr>
        <p:xfrm>
          <a:off x="475757" y="1873429"/>
          <a:ext cx="9753600" cy="4389120"/>
        </p:xfrm>
        <a:graphic>
          <a:graphicData uri="http://schemas.openxmlformats.org/drawingml/2006/table">
            <a:tbl>
              <a:tblPr bandRow="1">
                <a:tableStyleId>{7E9639D4-E3E2-4D34-9284-5A2195B3D0D7}</a:tableStyleId>
              </a:tblPr>
              <a:tblGrid>
                <a:gridCol w="12344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191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algn="r"/>
                      <a:r>
                        <a:rPr lang="en-US" sz="1800" b="1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1" i="0" noProof="0" dirty="0">
                          <a:latin typeface="Calibri" panose="020F0502020204030204" pitchFamily="34" charset="0"/>
                        </a:rPr>
                        <a:t>Topologies with Physical Servers</a:t>
                      </a: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r"/>
                      <a:r>
                        <a:rPr lang="en-US" sz="1800" b="0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NSX Services Supported with Physical Servers </a:t>
                      </a: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r"/>
                      <a:r>
                        <a:rPr lang="fr-FR" sz="1800" b="0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3</a:t>
                      </a:r>
                      <a:endParaRPr lang="en-US" sz="1800" b="0" i="0" noProof="0" dirty="0">
                        <a:solidFill>
                          <a:schemeClr val="accent1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Preparation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Pre-requisite All Servers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Routing explanation in Physical Servers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Routing preparation</a:t>
                      </a: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r"/>
                      <a:r>
                        <a:rPr lang="en-US" sz="1800" b="0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Installation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Windows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Ubuntu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RHEL/CentOS</a:t>
                      </a: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6266231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Advanced + Troubleshooting</a:t>
                      </a:r>
                      <a:endParaRPr lang="en-US" sz="1800" b="0" i="0" noProof="0" dirty="0">
                        <a:solidFill>
                          <a:schemeClr val="bg1">
                            <a:lumMod val="8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20574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05731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094E727-9D12-624C-A82B-E49874DBBB0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6505" y="1600201"/>
            <a:ext cx="11572320" cy="4572000"/>
          </a:xfrm>
        </p:spPr>
        <p:txBody>
          <a:bodyPr/>
          <a:lstStyle/>
          <a:p>
            <a:r>
              <a:rPr lang="en-US" dirty="0"/>
              <a:t>Step3: Install NSX in Physical Server </a:t>
            </a:r>
            <a:r>
              <a:rPr lang="en-US" sz="1500" i="1" dirty="0"/>
              <a:t>(under “System – Configuration – Fabric – Nodes – Host Transport Nodes”, click “Add Host Node”)</a:t>
            </a:r>
          </a:p>
          <a:p>
            <a:pPr lvl="1"/>
            <a:r>
              <a:rPr lang="en-US" dirty="0"/>
              <a:t>Step3b: Configure NSX settings for that Physical Server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FBB1E11-F215-1C42-935B-7EE167AB5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Installation - Windows (4/10)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C41FDF9A-8F35-624B-9A79-24852F445BA4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Common VLAN and Overlay Use Case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B4DC8F0A-60F5-2044-8A3D-C823D268AE48}"/>
              </a:ext>
            </a:extLst>
          </p:cNvPr>
          <p:cNvGrpSpPr/>
          <p:nvPr/>
        </p:nvGrpSpPr>
        <p:grpSpPr>
          <a:xfrm>
            <a:off x="1171791" y="2410766"/>
            <a:ext cx="6301740" cy="2720340"/>
            <a:chOff x="1274823" y="2450423"/>
            <a:chExt cx="6301740" cy="2720340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4960CEF3-C4E9-1649-8E27-A4CAB434E17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4823" y="2450423"/>
              <a:ext cx="6301740" cy="2720340"/>
            </a:xfrm>
            <a:prstGeom prst="rect">
              <a:avLst/>
            </a:prstGeom>
            <a:ln w="38100">
              <a:solidFill>
                <a:schemeClr val="accent1"/>
              </a:solidFill>
            </a:ln>
          </p:spPr>
        </p:pic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74EA3DE9-761A-0243-8BC5-51BB4C3418F3}"/>
                </a:ext>
              </a:extLst>
            </p:cNvPr>
            <p:cNvSpPr/>
            <p:nvPr/>
          </p:nvSpPr>
          <p:spPr>
            <a:xfrm>
              <a:off x="3718466" y="3403228"/>
              <a:ext cx="3838963" cy="1710812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77095F8D-09C8-6942-A500-AD92873BA3B8}"/>
              </a:ext>
            </a:extLst>
          </p:cNvPr>
          <p:cNvSpPr txBox="1"/>
          <p:nvPr/>
        </p:nvSpPr>
        <p:spPr>
          <a:xfrm rot="21356434">
            <a:off x="4810427" y="2514526"/>
            <a:ext cx="2079631" cy="338554"/>
          </a:xfrm>
          <a:prstGeom prst="rect">
            <a:avLst/>
          </a:prstGeom>
          <a:solidFill>
            <a:srgbClr val="EFE5F7"/>
          </a:solidFill>
          <a:ln w="28575">
            <a:solidFill>
              <a:srgbClr val="FF0000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VLAN Use Case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41F7471A-A90C-5843-A22A-20D18C53E627}"/>
              </a:ext>
            </a:extLst>
          </p:cNvPr>
          <p:cNvGrpSpPr/>
          <p:nvPr/>
        </p:nvGrpSpPr>
        <p:grpSpPr>
          <a:xfrm>
            <a:off x="646796" y="5131106"/>
            <a:ext cx="9478839" cy="1346198"/>
            <a:chOff x="664384" y="5447021"/>
            <a:chExt cx="9478839" cy="1346198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8C751E4A-F378-E046-98BE-FFC7E0ACBCBD}"/>
                </a:ext>
              </a:extLst>
            </p:cNvPr>
            <p:cNvSpPr txBox="1"/>
            <p:nvPr/>
          </p:nvSpPr>
          <p:spPr>
            <a:xfrm>
              <a:off x="664384" y="5623668"/>
              <a:ext cx="9478839" cy="1169551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Select:</a:t>
              </a:r>
            </a:p>
            <a:p>
              <a:pPr marL="115887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Transport Zone VLAN or Overlay based on your use case</a:t>
              </a:r>
            </a:p>
            <a:p>
              <a:pPr marL="115887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Uplink Profile with 1 or multiple Uplinks</a:t>
              </a:r>
            </a:p>
            <a:p>
              <a:pPr lvl="1"/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Interface can be the </a:t>
              </a:r>
              <a:r>
                <a:rPr lang="en-US" sz="14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pNIC</a:t>
              </a: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(s) or Bond interface.</a:t>
              </a:r>
            </a:p>
            <a:p>
              <a:pPr lvl="1"/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More information on the configuration for Bond use case at the end of that ppt section “Supported Windows </a:t>
              </a:r>
              <a:r>
                <a:rPr lang="en-US" sz="14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pNIC</a:t>
              </a: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 bond”.</a:t>
              </a:r>
            </a:p>
          </p:txBody>
        </p: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D8293270-AF69-CC40-91D4-DE73CAB6860D}"/>
                </a:ext>
              </a:extLst>
            </p:cNvPr>
            <p:cNvCxnSpPr>
              <a:cxnSpLocks/>
            </p:cNvCxnSpPr>
            <p:nvPr/>
          </p:nvCxnSpPr>
          <p:spPr bwMode="gray">
            <a:xfrm flipH="1" flipV="1">
              <a:off x="5880506" y="5447021"/>
              <a:ext cx="793376" cy="176647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99FDFF7D-94C6-7144-86D1-90F561BC539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4527" r="2278" b="9066"/>
          <a:stretch/>
        </p:blipFill>
        <p:spPr>
          <a:xfrm>
            <a:off x="7792278" y="2395351"/>
            <a:ext cx="4131654" cy="3492311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5DB9C7BD-3A3D-B64A-BEAD-77AD28ABB4B5}"/>
              </a:ext>
            </a:extLst>
          </p:cNvPr>
          <p:cNvSpPr/>
          <p:nvPr/>
        </p:nvSpPr>
        <p:spPr>
          <a:xfrm>
            <a:off x="8132898" y="3364630"/>
            <a:ext cx="3702938" cy="2352570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7373929-5356-4542-B75D-08BABC981834}"/>
              </a:ext>
            </a:extLst>
          </p:cNvPr>
          <p:cNvSpPr txBox="1"/>
          <p:nvPr/>
        </p:nvSpPr>
        <p:spPr>
          <a:xfrm rot="21356434">
            <a:off x="9431797" y="2514526"/>
            <a:ext cx="2079631" cy="338554"/>
          </a:xfrm>
          <a:prstGeom prst="rect">
            <a:avLst/>
          </a:prstGeom>
          <a:solidFill>
            <a:srgbClr val="EFE5F7"/>
          </a:solidFill>
          <a:ln w="28575">
            <a:solidFill>
              <a:srgbClr val="FF0000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Overlay Use Case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61A68687-98EF-2407-74E4-E1DE632B2B16}"/>
              </a:ext>
            </a:extLst>
          </p:cNvPr>
          <p:cNvCxnSpPr>
            <a:cxnSpLocks/>
          </p:cNvCxnSpPr>
          <p:nvPr/>
        </p:nvCxnSpPr>
        <p:spPr bwMode="gray">
          <a:xfrm flipV="1">
            <a:off x="6656294" y="5260637"/>
            <a:ext cx="1388508" cy="47116"/>
          </a:xfrm>
          <a:prstGeom prst="line">
            <a:avLst/>
          </a:prstGeom>
          <a:ln w="25400">
            <a:solidFill>
              <a:srgbClr val="FF0000"/>
            </a:solidFill>
            <a:miter lim="800000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8665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094E727-9D12-624C-A82B-E49874DBBB0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6505" y="1600201"/>
            <a:ext cx="11572320" cy="4572000"/>
          </a:xfrm>
        </p:spPr>
        <p:txBody>
          <a:bodyPr/>
          <a:lstStyle/>
          <a:p>
            <a:r>
              <a:rPr lang="en-US" dirty="0"/>
              <a:t>Step3: Install NSX in Physical Server </a:t>
            </a:r>
            <a:r>
              <a:rPr lang="en-US" sz="1500" i="1" dirty="0"/>
              <a:t>(under “System – Configuration – Fabric – Nodes – Host Transport Nodes”, click “Add Host Node”)</a:t>
            </a:r>
          </a:p>
          <a:p>
            <a:pPr lvl="1"/>
            <a:r>
              <a:rPr lang="en-US" dirty="0"/>
              <a:t>Step3c: Select NSX Segment + Create Segment-Port to connect to OVS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FBB1E11-F215-1C42-935B-7EE167AB5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Installation - Windows (5/10)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C41FDF9A-8F35-624B-9A79-24852F445BA4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Common VLAN and Overlay Use Case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6B61A39-61B3-304E-B034-2B6DD8E609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623" y="2427947"/>
            <a:ext cx="6469380" cy="2247900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A8E0122-CA1F-BC46-9EE3-99771A70AB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3187" y="3381765"/>
            <a:ext cx="8128000" cy="3263900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B7577E7F-E364-F745-B56F-7486A7953075}"/>
              </a:ext>
            </a:extLst>
          </p:cNvPr>
          <p:cNvSpPr/>
          <p:nvPr/>
        </p:nvSpPr>
        <p:spPr>
          <a:xfrm>
            <a:off x="2662178" y="4251704"/>
            <a:ext cx="1280160" cy="320296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781F0E4-D1B1-C643-9142-3A40A15612A3}"/>
              </a:ext>
            </a:extLst>
          </p:cNvPr>
          <p:cNvSpPr/>
          <p:nvPr/>
        </p:nvSpPr>
        <p:spPr>
          <a:xfrm>
            <a:off x="4080669" y="5056327"/>
            <a:ext cx="7970517" cy="317531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1341D747-DDCC-F147-9F8A-768E19C30529}"/>
              </a:ext>
            </a:extLst>
          </p:cNvPr>
          <p:cNvGrpSpPr/>
          <p:nvPr/>
        </p:nvGrpSpPr>
        <p:grpSpPr>
          <a:xfrm>
            <a:off x="281778" y="5129365"/>
            <a:ext cx="3660560" cy="1600438"/>
            <a:chOff x="18116860" y="5821851"/>
            <a:chExt cx="3660560" cy="1600438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160F3A51-AA6F-B747-AC46-D2B0BBC33AAC}"/>
                </a:ext>
              </a:extLst>
            </p:cNvPr>
            <p:cNvSpPr txBox="1"/>
            <p:nvPr/>
          </p:nvSpPr>
          <p:spPr>
            <a:xfrm>
              <a:off x="18116860" y="5821851"/>
              <a:ext cx="3403957" cy="160043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b">
              <a:spAutoFit/>
            </a:bodyPr>
            <a:lstStyle/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Select Segment where the Physical Server will be connected (screenshot is showing Segment-VLANs because TZ-VLAN was selected in step 3b).</a:t>
              </a:r>
            </a:p>
            <a:p>
              <a:pPr indent="-169863">
                <a:buNone/>
              </a:pPr>
              <a:r>
                <a:rPr lang="en-US" sz="1400" i="1" dirty="0">
                  <a:latin typeface="Calibri" panose="020F0502020204030204" pitchFamily="34" charset="0"/>
                  <a:cs typeface="Calibri" panose="020F0502020204030204" pitchFamily="34" charset="0"/>
                </a:rPr>
                <a:t>Note: To know how to configure the VLAN Tag of the Segment, see chapter “Preparation - Routing preparation”.</a:t>
              </a:r>
            </a:p>
          </p:txBody>
        </p: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B201B1C0-8140-824E-AE62-A2161EE2B0A7}"/>
                </a:ext>
              </a:extLst>
            </p:cNvPr>
            <p:cNvCxnSpPr>
              <a:cxnSpLocks/>
            </p:cNvCxnSpPr>
            <p:nvPr/>
          </p:nvCxnSpPr>
          <p:spPr bwMode="gray">
            <a:xfrm flipV="1">
              <a:off x="20880374" y="5950285"/>
              <a:ext cx="897046" cy="302453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Rectangle 25">
            <a:extLst>
              <a:ext uri="{FF2B5EF4-FFF2-40B4-BE49-F238E27FC236}">
                <a16:creationId xmlns:a16="http://schemas.microsoft.com/office/drawing/2014/main" id="{2B836AE6-F828-D942-9032-B7582B95AFD3}"/>
              </a:ext>
            </a:extLst>
          </p:cNvPr>
          <p:cNvSpPr/>
          <p:nvPr/>
        </p:nvSpPr>
        <p:spPr>
          <a:xfrm>
            <a:off x="10621108" y="6283588"/>
            <a:ext cx="1430078" cy="319876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B4254C4-F1E4-8B4B-ADA2-6F588D77DC3D}"/>
              </a:ext>
            </a:extLst>
          </p:cNvPr>
          <p:cNvSpPr txBox="1"/>
          <p:nvPr/>
        </p:nvSpPr>
        <p:spPr>
          <a:xfrm>
            <a:off x="7589685" y="2316271"/>
            <a:ext cx="4461501" cy="954107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/>
            <a:r>
              <a:rPr lang="en-US" sz="1400" i="1" dirty="0">
                <a:latin typeface="Calibri" panose="020F0502020204030204" pitchFamily="34" charset="0"/>
                <a:cs typeface="Calibri" panose="020F0502020204030204" pitchFamily="34" charset="0"/>
              </a:rPr>
              <a:t>In case the Install Workflow window has been closed, the Physical Server can be attached to a Segment under “System – Configuration – Fabric – Nodes - Host Transport Nodes”, select Physical Server and click “Manage Segment”.</a:t>
            </a:r>
          </a:p>
        </p:txBody>
      </p:sp>
    </p:spTree>
    <p:extLst>
      <p:ext uri="{BB962C8B-B14F-4D97-AF65-F5344CB8AC3E}">
        <p14:creationId xmlns:p14="http://schemas.microsoft.com/office/powerpoint/2010/main" val="3121246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094E727-9D12-624C-A82B-E49874DBBB0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6505" y="1600201"/>
            <a:ext cx="11572320" cy="4572000"/>
          </a:xfrm>
        </p:spPr>
        <p:txBody>
          <a:bodyPr/>
          <a:lstStyle/>
          <a:p>
            <a:r>
              <a:rPr lang="en-US" dirty="0"/>
              <a:t>Step3: Install NSX in Physical Server </a:t>
            </a:r>
            <a:r>
              <a:rPr lang="en-US" sz="1500" i="1" dirty="0"/>
              <a:t>(under “System – Configuration – Fabric – Nodes – Host Transport Nodes”, click “Add Host Node”)</a:t>
            </a:r>
          </a:p>
          <a:p>
            <a:pPr lvl="1"/>
            <a:r>
              <a:rPr lang="en-US" dirty="0"/>
              <a:t>Step3c: Select NSX Segment + Create Segment-Port to connect to OVS – Cont.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FBB1E11-F215-1C42-935B-7EE167AB5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Installation - Windows (6/10)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C41FDF9A-8F35-624B-9A79-24852F445BA4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Use Case VLAN – IP1 Only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873D13D-08DC-3A40-B7A7-C0A487D08D8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3514"/>
          <a:stretch/>
        </p:blipFill>
        <p:spPr>
          <a:xfrm>
            <a:off x="3396169" y="2492765"/>
            <a:ext cx="8610600" cy="3811342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1DFB3D1F-3AC6-994D-9FDE-3201ECF35CED}"/>
              </a:ext>
            </a:extLst>
          </p:cNvPr>
          <p:cNvSpPr/>
          <p:nvPr/>
        </p:nvSpPr>
        <p:spPr>
          <a:xfrm>
            <a:off x="4237759" y="3814184"/>
            <a:ext cx="1023557" cy="224480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2949287A-1904-AE46-8C06-560EBA92CC9A}"/>
              </a:ext>
            </a:extLst>
          </p:cNvPr>
          <p:cNvGrpSpPr/>
          <p:nvPr/>
        </p:nvGrpSpPr>
        <p:grpSpPr>
          <a:xfrm>
            <a:off x="176057" y="4942038"/>
            <a:ext cx="4888312" cy="981349"/>
            <a:chOff x="18116860" y="6010053"/>
            <a:chExt cx="4888312" cy="981349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A61A459-8AAF-6A48-A635-038961F83056}"/>
                </a:ext>
              </a:extLst>
            </p:cNvPr>
            <p:cNvSpPr txBox="1"/>
            <p:nvPr/>
          </p:nvSpPr>
          <p:spPr>
            <a:xfrm>
              <a:off x="18116860" y="6252738"/>
              <a:ext cx="3403957" cy="73866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dirty="0">
                  <a:solidFill>
                    <a:srgbClr val="FF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Use case VLAN – IP1 Only.</a:t>
              </a:r>
            </a:p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NSX configures the OVS IP address with the same IP as the original </a:t>
              </a:r>
              <a:r>
                <a:rPr lang="en-US" sz="14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pNIC</a:t>
              </a: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 IP.</a:t>
              </a:r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555CA10E-36A4-6D4E-B5E9-BC7DD30FE6E0}"/>
                </a:ext>
              </a:extLst>
            </p:cNvPr>
            <p:cNvCxnSpPr>
              <a:cxnSpLocks/>
            </p:cNvCxnSpPr>
            <p:nvPr/>
          </p:nvCxnSpPr>
          <p:spPr bwMode="gray">
            <a:xfrm flipV="1">
              <a:off x="20880374" y="6010053"/>
              <a:ext cx="2124798" cy="242685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5FB3F87D-A312-B040-9C70-1E171822AA9E}"/>
              </a:ext>
            </a:extLst>
          </p:cNvPr>
          <p:cNvSpPr txBox="1"/>
          <p:nvPr/>
        </p:nvSpPr>
        <p:spPr>
          <a:xfrm rot="21356434">
            <a:off x="9409950" y="435188"/>
            <a:ext cx="2079631" cy="584775"/>
          </a:xfrm>
          <a:prstGeom prst="rect">
            <a:avLst/>
          </a:prstGeom>
          <a:solidFill>
            <a:srgbClr val="EFE5F7"/>
          </a:solidFill>
          <a:ln w="28575">
            <a:solidFill>
              <a:srgbClr val="FF0000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Use Case VLAN -</a:t>
            </a:r>
          </a:p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IP1 Only</a:t>
            </a:r>
          </a:p>
        </p:txBody>
      </p:sp>
    </p:spTree>
    <p:extLst>
      <p:ext uri="{BB962C8B-B14F-4D97-AF65-F5344CB8AC3E}">
        <p14:creationId xmlns:p14="http://schemas.microsoft.com/office/powerpoint/2010/main" val="1292805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094E727-9D12-624C-A82B-E49874DBBB0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6505" y="1600201"/>
            <a:ext cx="11572320" cy="4572000"/>
          </a:xfrm>
        </p:spPr>
        <p:txBody>
          <a:bodyPr/>
          <a:lstStyle/>
          <a:p>
            <a:r>
              <a:rPr lang="en-US" dirty="0"/>
              <a:t>Step3: Install NSX in Physical Server </a:t>
            </a:r>
            <a:r>
              <a:rPr lang="en-US" sz="1500" i="1" dirty="0"/>
              <a:t>(under “System – Configuration – Fabric – Nodes – Host Transport Nodes”, click “Add Host Node”)</a:t>
            </a:r>
          </a:p>
          <a:p>
            <a:pPr lvl="1"/>
            <a:r>
              <a:rPr lang="en-US" dirty="0"/>
              <a:t>Step3c: Select NSX Segment + Create Segment-Port to connect to OVS – Cont.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AC8D61B-D863-C048-9E90-33C57CCC09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0032" y="2451564"/>
            <a:ext cx="8839200" cy="4292600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AFBB1E11-F215-1C42-935B-7EE167AB5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Installation - Windows (7/10)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C41FDF9A-8F35-624B-9A79-24852F445BA4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Use Case IP2 – VLAN and Overlay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42FE5E4-580E-724B-9340-6B0608A63447}"/>
              </a:ext>
            </a:extLst>
          </p:cNvPr>
          <p:cNvSpPr/>
          <p:nvPr/>
        </p:nvSpPr>
        <p:spPr>
          <a:xfrm>
            <a:off x="4251827" y="3201084"/>
            <a:ext cx="1023557" cy="224480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F131BB14-A8C9-3246-84F9-928FC090A5BB}"/>
              </a:ext>
            </a:extLst>
          </p:cNvPr>
          <p:cNvGrpSpPr/>
          <p:nvPr/>
        </p:nvGrpSpPr>
        <p:grpSpPr>
          <a:xfrm>
            <a:off x="288598" y="3472788"/>
            <a:ext cx="7165750" cy="738664"/>
            <a:chOff x="18116860" y="6252738"/>
            <a:chExt cx="7165750" cy="738664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264688F1-6378-6B45-AC5D-C667CA8412D8}"/>
                </a:ext>
              </a:extLst>
            </p:cNvPr>
            <p:cNvSpPr txBox="1"/>
            <p:nvPr/>
          </p:nvSpPr>
          <p:spPr>
            <a:xfrm>
              <a:off x="18116860" y="6252738"/>
              <a:ext cx="3403957" cy="73866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dirty="0">
                  <a:solidFill>
                    <a:srgbClr val="FF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Assign Application IP2.</a:t>
              </a:r>
            </a:p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A new Physical Server IP2 is created by NSX.</a:t>
              </a:r>
            </a:p>
            <a:p>
              <a:pPr indent="-169863">
                <a:buNone/>
              </a:pPr>
              <a:r>
                <a:rPr lang="en-US" sz="1400" i="1" dirty="0">
                  <a:latin typeface="Calibri" panose="020F0502020204030204" pitchFamily="34" charset="0"/>
                  <a:cs typeface="Calibri" panose="020F0502020204030204" pitchFamily="34" charset="0"/>
                </a:rPr>
                <a:t>Note: Management is still done on IP1.</a:t>
              </a:r>
            </a:p>
          </p:txBody>
        </p: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FDFB6308-E4C0-A849-A50F-23646B312BA1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21520817" y="6826785"/>
              <a:ext cx="3761793" cy="0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6A220B71-0C81-054C-8889-E8549E5581B1}"/>
              </a:ext>
            </a:extLst>
          </p:cNvPr>
          <p:cNvGrpSpPr/>
          <p:nvPr/>
        </p:nvGrpSpPr>
        <p:grpSpPr>
          <a:xfrm>
            <a:off x="288598" y="4554197"/>
            <a:ext cx="7827081" cy="1986568"/>
            <a:chOff x="18116860" y="5249745"/>
            <a:chExt cx="7827081" cy="1986568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5ED3CBD6-3231-D64C-AB5C-CCA60FDF9C3C}"/>
                </a:ext>
              </a:extLst>
            </p:cNvPr>
            <p:cNvSpPr txBox="1"/>
            <p:nvPr/>
          </p:nvSpPr>
          <p:spPr>
            <a:xfrm>
              <a:off x="18116860" y="6066762"/>
              <a:ext cx="3403957" cy="1169551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0000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u="sng" dirty="0">
                  <a:latin typeface="Calibri" panose="020F0502020204030204" pitchFamily="34" charset="0"/>
                  <a:cs typeface="Calibri" panose="020F0502020204030204" pitchFamily="34" charset="0"/>
                </a:rPr>
                <a:t>Attention</a:t>
              </a: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: The Physical Server has only 1 routing table.</a:t>
              </a:r>
            </a:p>
            <a:p>
              <a:pPr indent="-169863"/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See ppt section “Preparation - Routing explanation in Physical Servers” for more information.</a:t>
              </a:r>
            </a:p>
          </p:txBody>
        </p: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8C7C4197-2ECF-7645-90FA-8B0446F7FFF3}"/>
                </a:ext>
              </a:extLst>
            </p:cNvPr>
            <p:cNvCxnSpPr>
              <a:cxnSpLocks/>
            </p:cNvCxnSpPr>
            <p:nvPr/>
          </p:nvCxnSpPr>
          <p:spPr bwMode="gray">
            <a:xfrm flipV="1">
              <a:off x="21520817" y="5249745"/>
              <a:ext cx="4423124" cy="1229437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F4578A37-5381-2E44-914C-690187BFF39A}"/>
              </a:ext>
            </a:extLst>
          </p:cNvPr>
          <p:cNvGrpSpPr/>
          <p:nvPr/>
        </p:nvGrpSpPr>
        <p:grpSpPr>
          <a:xfrm>
            <a:off x="288598" y="4810231"/>
            <a:ext cx="3912501" cy="595379"/>
            <a:chOff x="18116860" y="6252738"/>
            <a:chExt cx="3912501" cy="595379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F1534E6F-9F48-524C-BB62-4D35C072BA00}"/>
                </a:ext>
              </a:extLst>
            </p:cNvPr>
            <p:cNvSpPr txBox="1"/>
            <p:nvPr/>
          </p:nvSpPr>
          <p:spPr>
            <a:xfrm>
              <a:off x="18116860" y="6252738"/>
              <a:ext cx="3403957" cy="30777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IP2 configuration</a:t>
              </a:r>
              <a:endParaRPr lang="en-US" sz="1400" i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51CEB5F7-7BF8-9D44-9AB8-B30A6A4287C4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21520817" y="6540340"/>
              <a:ext cx="508544" cy="307777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B8499DB1-A248-5F48-AC8F-7E9B76C23356}"/>
              </a:ext>
            </a:extLst>
          </p:cNvPr>
          <p:cNvGrpSpPr/>
          <p:nvPr/>
        </p:nvGrpSpPr>
        <p:grpSpPr>
          <a:xfrm>
            <a:off x="7345017" y="5168348"/>
            <a:ext cx="4631635" cy="1435779"/>
            <a:chOff x="16928709" y="6040272"/>
            <a:chExt cx="4631635" cy="1435779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0DEF4E6F-019E-1540-BEF5-1EDCDADF4711}"/>
                </a:ext>
              </a:extLst>
            </p:cNvPr>
            <p:cNvSpPr txBox="1"/>
            <p:nvPr/>
          </p:nvSpPr>
          <p:spPr>
            <a:xfrm>
              <a:off x="16928709" y="6521944"/>
              <a:ext cx="4631635" cy="95410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0000"/>
              </a:solidFill>
            </a:ln>
          </p:spPr>
          <p:txBody>
            <a:bodyPr wrap="square" lIns="45720" tIns="45720" rIns="45720" bIns="45720" rtlCol="0" anchor="b">
              <a:spAutoFit/>
            </a:bodyPr>
            <a:lstStyle/>
            <a:p>
              <a:pPr indent="-169863">
                <a:buNone/>
              </a:pPr>
              <a:r>
                <a:rPr lang="en-US" sz="1400" u="sng" dirty="0">
                  <a:latin typeface="Calibri" panose="020F0502020204030204" pitchFamily="34" charset="0"/>
                  <a:cs typeface="Calibri" panose="020F0502020204030204" pitchFamily="34" charset="0"/>
                </a:rPr>
                <a:t>Attention</a:t>
              </a: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: NSX UI/API “Routing Table” (static routes) configuration is not for Windows Physical Server (only Linux).</a:t>
              </a:r>
            </a:p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Windows static route configuration must be done in Windows OS if needed (for instance for remote TEP subnets)</a:t>
              </a:r>
            </a:p>
          </p:txBody>
        </p: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319A161B-AE99-014A-90ED-7BD5552469E7}"/>
                </a:ext>
              </a:extLst>
            </p:cNvPr>
            <p:cNvCxnSpPr>
              <a:cxnSpLocks/>
              <a:stCxn id="32" idx="0"/>
            </p:cNvCxnSpPr>
            <p:nvPr/>
          </p:nvCxnSpPr>
          <p:spPr bwMode="gray">
            <a:xfrm flipV="1">
              <a:off x="19244527" y="6040272"/>
              <a:ext cx="159026" cy="481672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A6826E75-787E-7B4A-A3F7-5749EA6533B6}"/>
              </a:ext>
            </a:extLst>
          </p:cNvPr>
          <p:cNvSpPr txBox="1"/>
          <p:nvPr/>
        </p:nvSpPr>
        <p:spPr>
          <a:xfrm rot="21356434">
            <a:off x="9409950" y="435188"/>
            <a:ext cx="2079631" cy="584775"/>
          </a:xfrm>
          <a:prstGeom prst="rect">
            <a:avLst/>
          </a:prstGeom>
          <a:solidFill>
            <a:srgbClr val="EFE5F7"/>
          </a:solidFill>
          <a:ln w="28575">
            <a:solidFill>
              <a:srgbClr val="FF0000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Use Case IP2 -</a:t>
            </a:r>
          </a:p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VLAN and Overlay</a:t>
            </a:r>
          </a:p>
        </p:txBody>
      </p:sp>
    </p:spTree>
    <p:extLst>
      <p:ext uri="{BB962C8B-B14F-4D97-AF65-F5344CB8AC3E}">
        <p14:creationId xmlns:p14="http://schemas.microsoft.com/office/powerpoint/2010/main" val="1986282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094E727-9D12-624C-A82B-E49874DBBB0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6505" y="1600201"/>
            <a:ext cx="11572320" cy="4572000"/>
          </a:xfrm>
        </p:spPr>
        <p:txBody>
          <a:bodyPr/>
          <a:lstStyle/>
          <a:p>
            <a:r>
              <a:rPr lang="en-US" dirty="0"/>
              <a:t>Step3: Install NSX in Physical Server </a:t>
            </a:r>
            <a:r>
              <a:rPr lang="en-US" sz="1500" i="1" dirty="0"/>
              <a:t>(under “System – Configuration – Fabric – Nodes – Host Transport Nodes”, click “Add Host Node”)</a:t>
            </a:r>
          </a:p>
          <a:p>
            <a:pPr lvl="1"/>
            <a:r>
              <a:rPr lang="en-US" dirty="0"/>
              <a:t>Step3d: Visualization of internal connectivity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FBB1E11-F215-1C42-935B-7EE167AB5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Installation - Windows (8/10)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C41FDF9A-8F35-624B-9A79-24852F445BA4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Use Case VLAN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43D67CA3-A015-5D48-9D3A-F279D30B4AC9}"/>
              </a:ext>
            </a:extLst>
          </p:cNvPr>
          <p:cNvGrpSpPr/>
          <p:nvPr/>
        </p:nvGrpSpPr>
        <p:grpSpPr>
          <a:xfrm>
            <a:off x="2536406" y="2429563"/>
            <a:ext cx="6377940" cy="4221480"/>
            <a:chOff x="2891341" y="2491349"/>
            <a:chExt cx="6377940" cy="4221480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FB36DC62-313A-2848-99F3-6DC23F0503A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91341" y="2491349"/>
              <a:ext cx="6377940" cy="4221480"/>
            </a:xfrm>
            <a:prstGeom prst="rect">
              <a:avLst/>
            </a:prstGeom>
            <a:ln w="38100">
              <a:solidFill>
                <a:schemeClr val="accent1"/>
              </a:solidFill>
            </a:ln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71F016D2-EE2E-CA41-B43D-5F8AAFA48AD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367940" y="3429000"/>
              <a:ext cx="3703320" cy="2827020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FCEDEF95-B2FF-3A4B-BD0C-278C82D3AD9D}"/>
              </a:ext>
            </a:extLst>
          </p:cNvPr>
          <p:cNvSpPr txBox="1"/>
          <p:nvPr/>
        </p:nvSpPr>
        <p:spPr>
          <a:xfrm rot="21356434">
            <a:off x="9401236" y="435498"/>
            <a:ext cx="2079631" cy="338554"/>
          </a:xfrm>
          <a:prstGeom prst="rect">
            <a:avLst/>
          </a:prstGeom>
          <a:solidFill>
            <a:srgbClr val="EFE5F7"/>
          </a:solidFill>
          <a:ln w="28575">
            <a:solidFill>
              <a:srgbClr val="FF0000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Use Case VLAN</a:t>
            </a:r>
          </a:p>
        </p:txBody>
      </p:sp>
    </p:spTree>
    <p:extLst>
      <p:ext uri="{BB962C8B-B14F-4D97-AF65-F5344CB8AC3E}">
        <p14:creationId xmlns:p14="http://schemas.microsoft.com/office/powerpoint/2010/main" val="3340091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094E727-9D12-624C-A82B-E49874DBBB0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6505" y="1600201"/>
            <a:ext cx="11572320" cy="4572000"/>
          </a:xfrm>
        </p:spPr>
        <p:txBody>
          <a:bodyPr/>
          <a:lstStyle/>
          <a:p>
            <a:r>
              <a:rPr lang="en-US" dirty="0"/>
              <a:t>Step3: Install NSX in Physical Server </a:t>
            </a:r>
            <a:r>
              <a:rPr lang="en-US" sz="1500" i="1" dirty="0"/>
              <a:t>(under “System – Configuration – Fabric – Nodes – Host Transport Nodes”, click “Add Host Node”)</a:t>
            </a:r>
          </a:p>
          <a:p>
            <a:pPr lvl="1"/>
            <a:r>
              <a:rPr lang="en-US" dirty="0"/>
              <a:t>Step3d: Visualization of internal connectivity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E62E1DE-C55F-8647-839A-BD67A75F57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2919" y="2384669"/>
            <a:ext cx="6499860" cy="4328160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AFBB1E11-F215-1C42-935B-7EE167AB5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Installation - Windows (9/10)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C41FDF9A-8F35-624B-9A79-24852F445BA4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Use Case Overlay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B54B325-3E4D-9B40-88D8-399C2A0CCE73}"/>
              </a:ext>
            </a:extLst>
          </p:cNvPr>
          <p:cNvSpPr txBox="1"/>
          <p:nvPr/>
        </p:nvSpPr>
        <p:spPr>
          <a:xfrm rot="21356434">
            <a:off x="9401236" y="435498"/>
            <a:ext cx="2079631" cy="338554"/>
          </a:xfrm>
          <a:prstGeom prst="rect">
            <a:avLst/>
          </a:prstGeom>
          <a:solidFill>
            <a:srgbClr val="EFE5F7"/>
          </a:solidFill>
          <a:ln w="28575">
            <a:solidFill>
              <a:srgbClr val="FF0000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Use Case Overlay</a:t>
            </a:r>
          </a:p>
        </p:txBody>
      </p:sp>
    </p:spTree>
    <p:extLst>
      <p:ext uri="{BB962C8B-B14F-4D97-AF65-F5344CB8AC3E}">
        <p14:creationId xmlns:p14="http://schemas.microsoft.com/office/powerpoint/2010/main" val="1098791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094E727-9D12-624C-A82B-E49874DBBB0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6505" y="1600201"/>
            <a:ext cx="11572320" cy="4572000"/>
          </a:xfrm>
        </p:spPr>
        <p:txBody>
          <a:bodyPr/>
          <a:lstStyle/>
          <a:p>
            <a:r>
              <a:rPr lang="en-US" dirty="0"/>
              <a:t>Step4: Configure the VIF MTU at 1500 </a:t>
            </a:r>
            <a:r>
              <a:rPr lang="en-US" sz="1500" i="1" dirty="0"/>
              <a:t>(under “Command Prompt”)</a:t>
            </a:r>
          </a:p>
          <a:p>
            <a:pPr lvl="1"/>
            <a:r>
              <a:rPr lang="en-US" dirty="0"/>
              <a:t>Check VIF and TEP MTU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Change VIF MTU to 1500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FBB1E11-F215-1C42-935B-7EE167AB5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Installation - Windows (10/10)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C41FDF9A-8F35-624B-9A79-24852F445BA4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Use Case Overlay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B54B325-3E4D-9B40-88D8-399C2A0CCE73}"/>
              </a:ext>
            </a:extLst>
          </p:cNvPr>
          <p:cNvSpPr txBox="1"/>
          <p:nvPr/>
        </p:nvSpPr>
        <p:spPr>
          <a:xfrm rot="21356434">
            <a:off x="9401236" y="435498"/>
            <a:ext cx="2079631" cy="338554"/>
          </a:xfrm>
          <a:prstGeom prst="rect">
            <a:avLst/>
          </a:prstGeom>
          <a:solidFill>
            <a:srgbClr val="EFE5F7"/>
          </a:solidFill>
          <a:ln w="28575">
            <a:solidFill>
              <a:srgbClr val="FF0000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Use Case Overlay</a:t>
            </a:r>
          </a:p>
        </p:txBody>
      </p:sp>
      <p:sp>
        <p:nvSpPr>
          <p:cNvPr id="7" name="Content Placeholder 29">
            <a:extLst>
              <a:ext uri="{FF2B5EF4-FFF2-40B4-BE49-F238E27FC236}">
                <a16:creationId xmlns:a16="http://schemas.microsoft.com/office/drawing/2014/main" id="{8A5EED0F-5ED9-A042-857A-DAC199CA55EB}"/>
              </a:ext>
            </a:extLst>
          </p:cNvPr>
          <p:cNvSpPr txBox="1">
            <a:spLocks/>
          </p:cNvSpPr>
          <p:nvPr/>
        </p:nvSpPr>
        <p:spPr>
          <a:xfrm>
            <a:off x="617649" y="2398313"/>
            <a:ext cx="9558020" cy="129266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Clr>
                <a:schemeClr val="tx1">
                  <a:lumMod val="60000"/>
                  <a:lumOff val="40000"/>
                </a:schemeClr>
              </a:buClr>
              <a:buSzPct val="90000"/>
              <a:buFont typeface="Arial" panose="020B0604020202020204" pitchFamily="34" charset="0"/>
              <a:buChar char="​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indent="-18415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8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744538" indent="-169863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969963" indent="-166688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143000" indent="-138113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tabLst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rabi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512763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+mj-lt"/>
              <a:buAutoNum type="alphaLcPeriod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741363" indent="-16668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2"/>
              </a:buClr>
              <a:buSzPct val="90000"/>
              <a:buFont typeface="+mj-lt"/>
              <a:buAutoNum type="romanLcPeriod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284163" indent="-284163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lphaU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marL="574675" lvl="2" indent="0">
              <a:spcBef>
                <a:spcPts val="0"/>
              </a:spcBef>
              <a:buNone/>
            </a:pPr>
            <a:r>
              <a:rPr lang="en-US" sz="1200" dirty="0">
                <a:latin typeface="Courier" pitchFamily="2" charset="0"/>
                <a:cs typeface="Courier New" panose="02070309020205020404" pitchFamily="49" charset="0"/>
              </a:rPr>
              <a:t>C:\ </a:t>
            </a:r>
            <a:r>
              <a:rPr lang="en-US" sz="12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netsh</a:t>
            </a:r>
            <a:r>
              <a:rPr lang="en-US" sz="12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 interface ipv4 show </a:t>
            </a:r>
            <a:r>
              <a:rPr lang="en-US" sz="12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subinterfaces</a:t>
            </a:r>
            <a:br>
              <a:rPr lang="en-US" sz="1200" dirty="0">
                <a:latin typeface="Courier" pitchFamily="2" charset="0"/>
                <a:cs typeface="Courier New" panose="02070309020205020404" pitchFamily="49" charset="0"/>
              </a:rPr>
            </a:b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Idx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Met MTU State Name</a:t>
            </a:r>
            <a:br>
              <a:rPr lang="en-US" sz="1000" dirty="0">
                <a:latin typeface="Courier" pitchFamily="2" charset="0"/>
                <a:cs typeface="Courier New" panose="02070309020205020404" pitchFamily="49" charset="0"/>
              </a:rPr>
            </a:b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--- ---------- ---------- ------------ ---------------------------</a:t>
            </a:r>
            <a:br>
              <a:rPr lang="en-US" sz="1000" dirty="0">
                <a:latin typeface="Courier" pitchFamily="2" charset="0"/>
                <a:cs typeface="Courier New" panose="02070309020205020404" pitchFamily="49" charset="0"/>
              </a:rPr>
            </a:b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 1 75 4294967295 connected Loopback Pseudo-Interface 1</a:t>
            </a:r>
            <a:br>
              <a:rPr lang="en-US" sz="1000" dirty="0">
                <a:latin typeface="Courier" pitchFamily="2" charset="0"/>
                <a:cs typeface="Courier New" panose="02070309020205020404" pitchFamily="49" charset="0"/>
              </a:rPr>
            </a:b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 6 25 1500 connected Ethernet0</a:t>
            </a:r>
            <a:br>
              <a:rPr lang="en-US" sz="1000" dirty="0">
                <a:latin typeface="Courier" pitchFamily="2" charset="0"/>
                <a:cs typeface="Courier New" panose="02070309020205020404" pitchFamily="49" charset="0"/>
              </a:rPr>
            </a:b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10 25 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8942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connected 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Ethernet</a:t>
            </a:r>
            <a:br>
              <a:rPr lang="en-US" sz="1000" dirty="0">
                <a:latin typeface="Courier" pitchFamily="2" charset="0"/>
                <a:cs typeface="Courier New" panose="02070309020205020404" pitchFamily="49" charset="0"/>
              </a:rPr>
            </a:b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 3 25 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9000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connected 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Ethernet 2</a:t>
            </a:r>
            <a:endParaRPr lang="en-US" sz="1200" dirty="0">
              <a:latin typeface="Courier" pitchFamily="2" charset="0"/>
              <a:cs typeface="Courier New" panose="02070309020205020404" pitchFamily="49" charset="0"/>
            </a:endParaRPr>
          </a:p>
          <a:p>
            <a:pPr marL="574675" lvl="2" indent="0">
              <a:spcBef>
                <a:spcPts val="0"/>
              </a:spcBef>
              <a:buNone/>
            </a:pPr>
            <a:endParaRPr lang="en-US" sz="1200" dirty="0">
              <a:latin typeface="Courier" pitchFamily="2" charset="0"/>
              <a:cs typeface="Courier New" panose="02070309020205020404" pitchFamily="49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DCC4F538-4B90-844F-BF1D-4C818C383B2F}"/>
              </a:ext>
            </a:extLst>
          </p:cNvPr>
          <p:cNvGrpSpPr/>
          <p:nvPr/>
        </p:nvGrpSpPr>
        <p:grpSpPr>
          <a:xfrm>
            <a:off x="3467595" y="2593852"/>
            <a:ext cx="6708074" cy="657351"/>
            <a:chOff x="4489151" y="2716589"/>
            <a:chExt cx="6708074" cy="657351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8BAA7877-A577-7143-BD4A-E9978A870A97}"/>
                </a:ext>
              </a:extLst>
            </p:cNvPr>
            <p:cNvSpPr txBox="1"/>
            <p:nvPr/>
          </p:nvSpPr>
          <p:spPr>
            <a:xfrm>
              <a:off x="7820343" y="2716589"/>
              <a:ext cx="3376882" cy="30777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VIF interface MTU is set up by NSX-T at 8942</a:t>
              </a:r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020F8B21-1653-6C44-8DB6-17835D6289A2}"/>
                </a:ext>
              </a:extLst>
            </p:cNvPr>
            <p:cNvCxnSpPr>
              <a:cxnSpLocks/>
              <a:stCxn id="9" idx="1"/>
            </p:cNvCxnSpPr>
            <p:nvPr/>
          </p:nvCxnSpPr>
          <p:spPr bwMode="gray">
            <a:xfrm flipH="1">
              <a:off x="4489151" y="2870478"/>
              <a:ext cx="3331192" cy="503462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F465EBC-1CC0-4D4E-BDCD-FFDDE0989230}"/>
              </a:ext>
            </a:extLst>
          </p:cNvPr>
          <p:cNvGrpSpPr/>
          <p:nvPr/>
        </p:nvGrpSpPr>
        <p:grpSpPr>
          <a:xfrm>
            <a:off x="3598223" y="2976882"/>
            <a:ext cx="6577446" cy="428209"/>
            <a:chOff x="4619779" y="2716589"/>
            <a:chExt cx="6577446" cy="480435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F9EDD774-40B1-E245-BB62-C60DF1685285}"/>
                </a:ext>
              </a:extLst>
            </p:cNvPr>
            <p:cNvSpPr txBox="1"/>
            <p:nvPr/>
          </p:nvSpPr>
          <p:spPr>
            <a:xfrm>
              <a:off x="7820343" y="2716589"/>
              <a:ext cx="3376882" cy="345315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TEP interface MTU is set up by NSX-T at 9000</a:t>
              </a:r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8804CB19-6E5C-A64E-A39B-37CB7A6605D1}"/>
                </a:ext>
              </a:extLst>
            </p:cNvPr>
            <p:cNvCxnSpPr>
              <a:cxnSpLocks/>
              <a:stCxn id="14" idx="1"/>
            </p:cNvCxnSpPr>
            <p:nvPr/>
          </p:nvCxnSpPr>
          <p:spPr bwMode="gray">
            <a:xfrm flipH="1">
              <a:off x="4619779" y="2889247"/>
              <a:ext cx="3200564" cy="307777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D71516FB-81B5-0D42-9B33-95DE8AEAEA55}"/>
              </a:ext>
            </a:extLst>
          </p:cNvPr>
          <p:cNvGrpSpPr/>
          <p:nvPr/>
        </p:nvGrpSpPr>
        <p:grpSpPr>
          <a:xfrm>
            <a:off x="7065816" y="3838521"/>
            <a:ext cx="4062824" cy="738664"/>
            <a:chOff x="8507576" y="2976694"/>
            <a:chExt cx="4062824" cy="738664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758C68A7-1793-2C46-AB87-B94E3DB050EB}"/>
                </a:ext>
              </a:extLst>
            </p:cNvPr>
            <p:cNvSpPr txBox="1"/>
            <p:nvPr/>
          </p:nvSpPr>
          <p:spPr>
            <a:xfrm>
              <a:off x="9193518" y="2976694"/>
              <a:ext cx="3376882" cy="73866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VIF interface MTU = 1500</a:t>
              </a:r>
            </a:p>
            <a:p>
              <a:pPr indent="-169863">
                <a:buNone/>
              </a:pPr>
              <a:r>
                <a:rPr lang="en-US" sz="1400" i="1" dirty="0">
                  <a:latin typeface="Calibri" panose="020F0502020204030204" pitchFamily="34" charset="0"/>
                  <a:cs typeface="Calibri" panose="020F0502020204030204" pitchFamily="34" charset="0"/>
                </a:rPr>
                <a:t>1500= default MTU on all Operating System (Windows / Ubuntu / RHEL / CentOS / </a:t>
              </a:r>
              <a:r>
                <a:rPr lang="en-US" sz="1400" i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etc</a:t>
              </a:r>
              <a:r>
                <a:rPr lang="en-US" sz="1400" i="1" dirty="0">
                  <a:latin typeface="Calibri" panose="020F0502020204030204" pitchFamily="34" charset="0"/>
                  <a:cs typeface="Calibri" panose="020F0502020204030204" pitchFamily="34" charset="0"/>
                </a:rPr>
                <a:t>)</a:t>
              </a:r>
            </a:p>
          </p:txBody>
        </p: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B9EC9DA4-DE6B-B943-A4CD-EC58072BB11A}"/>
                </a:ext>
              </a:extLst>
            </p:cNvPr>
            <p:cNvCxnSpPr>
              <a:cxnSpLocks/>
              <a:stCxn id="21" idx="1"/>
            </p:cNvCxnSpPr>
            <p:nvPr/>
          </p:nvCxnSpPr>
          <p:spPr bwMode="gray">
            <a:xfrm flipH="1">
              <a:off x="8507576" y="3346026"/>
              <a:ext cx="685942" cy="0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Content Placeholder 29">
            <a:extLst>
              <a:ext uri="{FF2B5EF4-FFF2-40B4-BE49-F238E27FC236}">
                <a16:creationId xmlns:a16="http://schemas.microsoft.com/office/drawing/2014/main" id="{877BB46B-FC80-D54A-BB64-5A2BAF58F3E7}"/>
              </a:ext>
            </a:extLst>
          </p:cNvPr>
          <p:cNvSpPr txBox="1">
            <a:spLocks/>
          </p:cNvSpPr>
          <p:nvPr/>
        </p:nvSpPr>
        <p:spPr>
          <a:xfrm>
            <a:off x="617649" y="4094908"/>
            <a:ext cx="9558020" cy="3385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Clr>
                <a:schemeClr val="tx1">
                  <a:lumMod val="60000"/>
                  <a:lumOff val="40000"/>
                </a:schemeClr>
              </a:buClr>
              <a:buSzPct val="90000"/>
              <a:buFont typeface="Arial" panose="020B0604020202020204" pitchFamily="34" charset="0"/>
              <a:buChar char="​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indent="-18415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8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744538" indent="-169863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969963" indent="-166688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143000" indent="-138113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tabLst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rabi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512763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+mj-lt"/>
              <a:buAutoNum type="alphaLcPeriod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741363" indent="-16668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2"/>
              </a:buClr>
              <a:buSzPct val="90000"/>
              <a:buFont typeface="+mj-lt"/>
              <a:buAutoNum type="romanLcPeriod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284163" indent="-284163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lphaU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marL="574675" lvl="2" indent="0">
              <a:spcBef>
                <a:spcPts val="0"/>
              </a:spcBef>
              <a:buNone/>
            </a:pPr>
            <a:r>
              <a:rPr lang="en-US" sz="1200" dirty="0">
                <a:latin typeface="Courier" pitchFamily="2" charset="0"/>
                <a:cs typeface="Courier New" panose="02070309020205020404" pitchFamily="49" charset="0"/>
              </a:rPr>
              <a:t>C:\ </a:t>
            </a:r>
            <a:r>
              <a:rPr lang="en-US" sz="12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netsh</a:t>
            </a:r>
            <a:r>
              <a:rPr lang="en-US" sz="12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 interface ipv4 set </a:t>
            </a:r>
            <a:r>
              <a:rPr lang="en-US" sz="12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subinterface</a:t>
            </a:r>
            <a:r>
              <a:rPr lang="en-US" sz="12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 "Ethernet" </a:t>
            </a:r>
            <a:r>
              <a:rPr lang="en-US" sz="12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mtu</a:t>
            </a:r>
            <a:r>
              <a:rPr lang="en-US" sz="12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 = 1500 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</a:rPr>
              <a:t>OK.</a:t>
            </a:r>
            <a:endParaRPr lang="en-US" sz="1200" dirty="0">
              <a:latin typeface="Courier" pitchFamily="2" charset="0"/>
              <a:cs typeface="Courier New" panose="02070309020205020404" pitchFamily="49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53A5F75-3762-C549-9452-05C0D46FE9F7}"/>
              </a:ext>
            </a:extLst>
          </p:cNvPr>
          <p:cNvSpPr txBox="1"/>
          <p:nvPr/>
        </p:nvSpPr>
        <p:spPr>
          <a:xfrm>
            <a:off x="1549445" y="4847087"/>
            <a:ext cx="5859342" cy="954107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>
              <a:buNone/>
            </a:pPr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Note: With a VIF interface MTU at 1500, the TEP traffic will never exceed 1558.</a:t>
            </a:r>
          </a:p>
          <a:p>
            <a:pPr indent="-169863">
              <a:buNone/>
            </a:pPr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So:</a:t>
            </a:r>
          </a:p>
          <a:p>
            <a:pPr marL="115887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any TEP interface configuration above 1558 (such as 9000) is fine</a:t>
            </a:r>
          </a:p>
          <a:p>
            <a:pPr marL="115887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any physical fabric with an MTU above 1558 is also fine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E557105-FB9E-E040-B33F-C607375B7AE8}"/>
              </a:ext>
            </a:extLst>
          </p:cNvPr>
          <p:cNvSpPr txBox="1"/>
          <p:nvPr/>
        </p:nvSpPr>
        <p:spPr>
          <a:xfrm>
            <a:off x="1549445" y="5890686"/>
            <a:ext cx="5859342" cy="52322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>
              <a:buNone/>
            </a:pPr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Note: In a future NSX-T release the default VIF interface MTU will be set up by NSX-T at 1500, and so this step won’t be required anymore.</a:t>
            </a:r>
          </a:p>
        </p:txBody>
      </p:sp>
    </p:spTree>
    <p:extLst>
      <p:ext uri="{BB962C8B-B14F-4D97-AF65-F5344CB8AC3E}">
        <p14:creationId xmlns:p14="http://schemas.microsoft.com/office/powerpoint/2010/main" val="2935559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FAF85565-8306-AA41-B245-04B2671EC1DF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/>
              <a:t>Validation Status on NSX</a:t>
            </a:r>
            <a:r>
              <a:rPr lang="en-US" sz="1800" i="1" dirty="0"/>
              <a:t> </a:t>
            </a:r>
            <a:r>
              <a:rPr lang="en-US" sz="1500" i="1" dirty="0"/>
              <a:t>(under “System – Configuration – Fabric – Nodes – Host Transport Nodes”)</a:t>
            </a:r>
            <a:endParaRPr lang="en-US" sz="1500" dirty="0"/>
          </a:p>
          <a:p>
            <a:pPr lvl="2"/>
            <a:r>
              <a:rPr lang="en-US" dirty="0"/>
              <a:t>Configuration State = “Success”</a:t>
            </a:r>
          </a:p>
          <a:p>
            <a:pPr lvl="2"/>
            <a:r>
              <a:rPr lang="en-US" dirty="0"/>
              <a:t>Node Status = “Up” (in case of VLAN use case, it’s expected to have no Tunnel Status)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4B612D8-E12D-124F-B711-85FDB2FF34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665" y="2997468"/>
            <a:ext cx="11216640" cy="2722372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sp>
        <p:nvSpPr>
          <p:cNvPr id="28" name="Title 27">
            <a:extLst>
              <a:ext uri="{FF2B5EF4-FFF2-40B4-BE49-F238E27FC236}">
                <a16:creationId xmlns:a16="http://schemas.microsoft.com/office/drawing/2014/main" id="{DD8139AC-3ED4-914C-B85D-3169C03F8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Validation – Windows (1/8)</a:t>
            </a:r>
          </a:p>
        </p:txBody>
      </p:sp>
      <p:sp>
        <p:nvSpPr>
          <p:cNvPr id="29" name="Subtitle 28">
            <a:extLst>
              <a:ext uri="{FF2B5EF4-FFF2-40B4-BE49-F238E27FC236}">
                <a16:creationId xmlns:a16="http://schemas.microsoft.com/office/drawing/2014/main" id="{DF8749AB-5DF6-624C-8454-6A66274F28FB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Validation NSX Mgt + Control + TEP connectivity (1/4)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F373D01-F1E8-7646-96B3-7092DA6D937A}"/>
              </a:ext>
            </a:extLst>
          </p:cNvPr>
          <p:cNvSpPr/>
          <p:nvPr/>
        </p:nvSpPr>
        <p:spPr>
          <a:xfrm>
            <a:off x="5211428" y="3564610"/>
            <a:ext cx="1023557" cy="224480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27F907C-8FEF-BA48-9558-6970FD178026}"/>
              </a:ext>
            </a:extLst>
          </p:cNvPr>
          <p:cNvSpPr/>
          <p:nvPr/>
        </p:nvSpPr>
        <p:spPr>
          <a:xfrm>
            <a:off x="8498362" y="4401703"/>
            <a:ext cx="2396946" cy="1356236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CD760EDE-EAA0-0D45-96FE-80BCD88AC95E}"/>
              </a:ext>
            </a:extLst>
          </p:cNvPr>
          <p:cNvGrpSpPr/>
          <p:nvPr/>
        </p:nvGrpSpPr>
        <p:grpSpPr>
          <a:xfrm>
            <a:off x="2856553" y="3789090"/>
            <a:ext cx="5641809" cy="1753758"/>
            <a:chOff x="2856553" y="3789090"/>
            <a:chExt cx="5641809" cy="1753758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3D7CAC7D-15FB-B343-AD1F-8EA6590A89B2}"/>
                </a:ext>
              </a:extLst>
            </p:cNvPr>
            <p:cNvSpPr txBox="1"/>
            <p:nvPr/>
          </p:nvSpPr>
          <p:spPr>
            <a:xfrm>
              <a:off x="2856553" y="4450852"/>
              <a:ext cx="4709749" cy="30777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Tunnels numbers and status are only for the Overlay Use Case.</a:t>
              </a:r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062989CA-1B9B-EE4D-BF81-C499074E9BD0}"/>
                </a:ext>
              </a:extLst>
            </p:cNvPr>
            <p:cNvCxnSpPr>
              <a:cxnSpLocks/>
            </p:cNvCxnSpPr>
            <p:nvPr/>
          </p:nvCxnSpPr>
          <p:spPr bwMode="gray">
            <a:xfrm flipV="1">
              <a:off x="6962660" y="3789090"/>
              <a:ext cx="947451" cy="661762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49419ED8-964A-E941-9BBE-38D2C4CF5760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6962660" y="4758629"/>
              <a:ext cx="1535702" cy="784219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3" name="Picture 12">
            <a:extLst>
              <a:ext uri="{FF2B5EF4-FFF2-40B4-BE49-F238E27FC236}">
                <a16:creationId xmlns:a16="http://schemas.microsoft.com/office/drawing/2014/main" id="{440F6EE5-FE52-A24F-9DB5-ECE2467DE9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0962" y="3568583"/>
            <a:ext cx="915670" cy="22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845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>
            <a:extLst>
              <a:ext uri="{FF2B5EF4-FFF2-40B4-BE49-F238E27FC236}">
                <a16:creationId xmlns:a16="http://schemas.microsoft.com/office/drawing/2014/main" id="{DD8139AC-3ED4-914C-B85D-3169C03F8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Validation – Windows (2/8)</a:t>
            </a:r>
          </a:p>
        </p:txBody>
      </p:sp>
      <p:sp>
        <p:nvSpPr>
          <p:cNvPr id="29" name="Subtitle 28">
            <a:extLst>
              <a:ext uri="{FF2B5EF4-FFF2-40B4-BE49-F238E27FC236}">
                <a16:creationId xmlns:a16="http://schemas.microsoft.com/office/drawing/2014/main" id="{DF8749AB-5DF6-624C-8454-6A66274F28FB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Validation NSX Mgt + Control + TEP connectivity (2/4)</a:t>
            </a:r>
          </a:p>
        </p:txBody>
      </p:sp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FAF85565-8306-AA41-B245-04B2671EC1DF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/>
              <a:t>Validate NSX Installation + Communication to NSX-T Managers</a:t>
            </a:r>
            <a:r>
              <a:rPr lang="en-US" dirty="0"/>
              <a:t> </a:t>
            </a:r>
            <a:r>
              <a:rPr lang="en-US" sz="1500" i="1" dirty="0"/>
              <a:t>(under “Command Prompt as Administrator”)</a:t>
            </a:r>
            <a:endParaRPr lang="en-US" sz="1500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10" name="Content Placeholder 29">
            <a:extLst>
              <a:ext uri="{FF2B5EF4-FFF2-40B4-BE49-F238E27FC236}">
                <a16:creationId xmlns:a16="http://schemas.microsoft.com/office/drawing/2014/main" id="{AF71DDBE-2BC6-5043-97C9-D05B63908F69}"/>
              </a:ext>
            </a:extLst>
          </p:cNvPr>
          <p:cNvSpPr txBox="1">
            <a:spLocks/>
          </p:cNvSpPr>
          <p:nvPr/>
        </p:nvSpPr>
        <p:spPr>
          <a:xfrm>
            <a:off x="-71121" y="1986127"/>
            <a:ext cx="11660425" cy="421653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Clr>
                <a:schemeClr val="tx1">
                  <a:lumMod val="60000"/>
                  <a:lumOff val="40000"/>
                </a:schemeClr>
              </a:buClr>
              <a:buSzPct val="90000"/>
              <a:buFont typeface="Arial" panose="020B0604020202020204" pitchFamily="34" charset="0"/>
              <a:buChar char="​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indent="-18415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8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744538" indent="-169863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969963" indent="-166688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143000" indent="-138113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tabLst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rabi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512763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+mj-lt"/>
              <a:buAutoNum type="alphaLcPeriod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741363" indent="-16668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2"/>
              </a:buClr>
              <a:buSzPct val="90000"/>
              <a:buFont typeface="+mj-lt"/>
              <a:buAutoNum type="romanLcPeriod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284163" indent="-284163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lphaU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marL="574675" lvl="2" indent="0">
              <a:spcBef>
                <a:spcPts val="0"/>
              </a:spcBef>
              <a:buNone/>
            </a:pPr>
            <a:r>
              <a:rPr lang="en-US" sz="1200" dirty="0">
                <a:latin typeface="Courier" pitchFamily="2" charset="0"/>
                <a:cs typeface="Courier New" panose="02070309020205020404" pitchFamily="49" charset="0"/>
              </a:rPr>
              <a:t>C:\&gt; </a:t>
            </a:r>
            <a:r>
              <a:rPr lang="en-US" sz="12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cd "\Program Files\VMware\NSX\</a:t>
            </a:r>
            <a:r>
              <a:rPr lang="en-US" sz="12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nsx</a:t>
            </a:r>
            <a:r>
              <a:rPr lang="en-US" sz="12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-cli"</a:t>
            </a:r>
            <a:endParaRPr lang="en-US" sz="1200" dirty="0">
              <a:latin typeface="Courier" pitchFamily="2" charset="0"/>
              <a:cs typeface="Courier New" panose="02070309020205020404" pitchFamily="49" charset="0"/>
            </a:endParaRP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200" dirty="0">
                <a:latin typeface="Courier" pitchFamily="2" charset="0"/>
                <a:cs typeface="Courier New" panose="02070309020205020404" pitchFamily="49" charset="0"/>
              </a:rPr>
              <a:t>C:\Program Files\VMware\NSX\</a:t>
            </a:r>
            <a:r>
              <a:rPr lang="en-US" sz="1200" dirty="0" err="1">
                <a:latin typeface="Courier" pitchFamily="2" charset="0"/>
                <a:cs typeface="Courier New" panose="02070309020205020404" pitchFamily="49" charset="0"/>
              </a:rPr>
              <a:t>nsx</a:t>
            </a:r>
            <a:r>
              <a:rPr lang="en-US" sz="1200" dirty="0">
                <a:latin typeface="Courier" pitchFamily="2" charset="0"/>
                <a:cs typeface="Courier New" panose="02070309020205020404" pitchFamily="49" charset="0"/>
              </a:rPr>
              <a:t>-cli&gt;</a:t>
            </a:r>
            <a:r>
              <a:rPr lang="en-US" sz="12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nsxclibms.bat</a:t>
            </a:r>
            <a:endParaRPr lang="en-US" sz="1200" dirty="0">
              <a:solidFill>
                <a:schemeClr val="accent1"/>
              </a:solidFill>
              <a:latin typeface="Courier" pitchFamily="2" charset="0"/>
              <a:cs typeface="Courier New" panose="02070309020205020404" pitchFamily="49" charset="0"/>
            </a:endParaRPr>
          </a:p>
          <a:p>
            <a:pPr marL="574675" lvl="2" indent="0">
              <a:spcBef>
                <a:spcPts val="0"/>
              </a:spcBef>
              <a:buNone/>
            </a:pPr>
            <a:endParaRPr lang="en-US" sz="1200" dirty="0">
              <a:latin typeface="Courier" pitchFamily="2" charset="0"/>
              <a:cs typeface="Courier New" panose="02070309020205020404" pitchFamily="49" charset="0"/>
            </a:endParaRP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200" dirty="0">
                <a:latin typeface="Courier" pitchFamily="2" charset="0"/>
                <a:cs typeface="Courier New" panose="02070309020205020404" pitchFamily="49" charset="0"/>
              </a:rPr>
              <a:t>WIN-EVKMC8NVV3N&gt; </a:t>
            </a:r>
            <a:r>
              <a:rPr lang="en-US" sz="12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get managers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Fri Mar 04 2022 Pacific Standard Time 10:08:53.012459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- 192.168.110.201  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Connected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(NSX-RPC) *</a:t>
            </a:r>
          </a:p>
          <a:p>
            <a:pPr marL="574675" lvl="2" indent="0">
              <a:spcBef>
                <a:spcPts val="0"/>
              </a:spcBef>
              <a:buNone/>
            </a:pPr>
            <a:endParaRPr lang="en-US" sz="1000" dirty="0">
              <a:latin typeface="Courier" pitchFamily="2" charset="0"/>
              <a:cs typeface="Courier New" panose="02070309020205020404" pitchFamily="49" charset="0"/>
            </a:endParaRP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200" dirty="0">
                <a:latin typeface="Courier" pitchFamily="2" charset="0"/>
                <a:cs typeface="Courier New" panose="02070309020205020404" pitchFamily="49" charset="0"/>
              </a:rPr>
              <a:t>WIN-EVKMC8NVV3N&gt; </a:t>
            </a:r>
            <a:r>
              <a:rPr lang="en-US" sz="12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get controllers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Fri Mar 04 2022 Pacific Standard Time 10:09:01.418725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Controller IP    Port     SSL         Status       Is Physical Master   Session State  Controller FQDN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192.168.110.201   1235   enabled     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connected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 true               up               NA</a:t>
            </a:r>
          </a:p>
          <a:p>
            <a:pPr marL="574675" lvl="2" indent="0">
              <a:spcBef>
                <a:spcPts val="0"/>
              </a:spcBef>
              <a:buNone/>
            </a:pPr>
            <a:endParaRPr lang="en-US" sz="1000" dirty="0">
              <a:latin typeface="Courier" pitchFamily="2" charset="0"/>
              <a:cs typeface="Courier New" panose="02070309020205020404" pitchFamily="49" charset="0"/>
            </a:endParaRP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200" dirty="0">
                <a:latin typeface="Courier" pitchFamily="2" charset="0"/>
                <a:cs typeface="Courier New" panose="02070309020205020404" pitchFamily="49" charset="0"/>
              </a:rPr>
              <a:t>WIN-EVKMC8NVV3N&gt; </a:t>
            </a:r>
            <a:r>
              <a:rPr lang="en-US" sz="12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get logical-switch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Wed Feb 02 2022 UTC 23:38:44.606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                Logical Switches Summary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================================================================================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  Switch UUID                 VNI/VLAN  Port Count         Name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023f4095-777f-4c79-ae9e-32bf18f868af     vlan:0      1             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VLAN-DB</a:t>
            </a:r>
          </a:p>
          <a:p>
            <a:pPr marL="574675" lvl="2" indent="0">
              <a:spcBef>
                <a:spcPts val="0"/>
              </a:spcBef>
              <a:buNone/>
            </a:pPr>
            <a:endParaRPr lang="en-US" sz="1000" dirty="0">
              <a:latin typeface="Courier" pitchFamily="2" charset="0"/>
              <a:cs typeface="Courier New" panose="02070309020205020404" pitchFamily="49" charset="0"/>
            </a:endParaRP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200" dirty="0">
                <a:latin typeface="Courier" pitchFamily="2" charset="0"/>
                <a:cs typeface="Courier New" panose="02070309020205020404" pitchFamily="49" charset="0"/>
              </a:rPr>
              <a:t>WIN-EVKMC8NVV3N&gt; </a:t>
            </a:r>
            <a:r>
              <a:rPr lang="en-US" sz="12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get firewall 6cb91ba3-626f-4401-a038-bfec37cf11ad ruleset rules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&lt;snip&gt;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Ruleset UUID : 1886b57f-b2c7-41be-b42d-79f941556dc6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Rule count : 2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rule 6120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inout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inet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protocol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icmp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from any to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addrset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d39fe96d-965a-46b8-a369-1a90f2888dbe accept;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rule 6120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inout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inet6 protocol icmp6 from any to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addrset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d39fe96d-965a-46b8-a369-1a90f2888dbe accept;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&lt;snip&gt;</a:t>
            </a:r>
            <a:endParaRPr lang="en-US" sz="1200" dirty="0">
              <a:latin typeface="Courier" pitchFamily="2" charset="0"/>
              <a:cs typeface="Courier New" panose="02070309020205020404" pitchFamily="49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4E738E8-5596-3748-9184-146A443F7C20}"/>
              </a:ext>
            </a:extLst>
          </p:cNvPr>
          <p:cNvGrpSpPr/>
          <p:nvPr/>
        </p:nvGrpSpPr>
        <p:grpSpPr>
          <a:xfrm>
            <a:off x="5823751" y="5230153"/>
            <a:ext cx="6268548" cy="492443"/>
            <a:chOff x="5746839" y="2087361"/>
            <a:chExt cx="6268548" cy="492443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CED9797F-D5AC-854A-8018-1E02E789A636}"/>
                </a:ext>
              </a:extLst>
            </p:cNvPr>
            <p:cNvSpPr txBox="1"/>
            <p:nvPr/>
          </p:nvSpPr>
          <p:spPr>
            <a:xfrm>
              <a:off x="7657032" y="2087361"/>
              <a:ext cx="4358355" cy="492443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UUID is Physical Server NSX-T MP Logical-Switch Port UUID </a:t>
              </a:r>
              <a:r>
                <a:rPr lang="en-US" sz="1200" dirty="0">
                  <a:latin typeface="Calibri" panose="020F0502020204030204" pitchFamily="34" charset="0"/>
                  <a:cs typeface="Calibri" panose="020F0502020204030204" pitchFamily="34" charset="0"/>
                </a:rPr>
                <a:t>(there is TAB completion in </a:t>
              </a:r>
              <a:r>
                <a:rPr lang="en-US" sz="12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nsxcli</a:t>
              </a:r>
              <a:r>
                <a:rPr lang="en-US" sz="1200" dirty="0">
                  <a:latin typeface="Calibri" panose="020F0502020204030204" pitchFamily="34" charset="0"/>
                  <a:cs typeface="Calibri" panose="020F0502020204030204" pitchFamily="34" charset="0"/>
                </a:rPr>
                <a:t>, so no need to look for it)</a:t>
              </a:r>
              <a:endParaRPr lang="en-US" sz="14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16BB501D-4B20-724F-95ED-34C301C3BB91}"/>
                </a:ext>
              </a:extLst>
            </p:cNvPr>
            <p:cNvCxnSpPr>
              <a:cxnSpLocks/>
              <a:stCxn id="9" idx="1"/>
            </p:cNvCxnSpPr>
            <p:nvPr/>
          </p:nvCxnSpPr>
          <p:spPr bwMode="gray">
            <a:xfrm flipH="1" flipV="1">
              <a:off x="5746839" y="2134376"/>
              <a:ext cx="1910193" cy="199207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7AEAB94C-2494-6E4B-B3B5-232C8B6EDC7C}"/>
              </a:ext>
            </a:extLst>
          </p:cNvPr>
          <p:cNvGrpSpPr/>
          <p:nvPr/>
        </p:nvGrpSpPr>
        <p:grpSpPr>
          <a:xfrm>
            <a:off x="6347534" y="3668839"/>
            <a:ext cx="5744765" cy="1090072"/>
            <a:chOff x="6270622" y="2087361"/>
            <a:chExt cx="5744765" cy="1090072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B67053AE-C275-6747-83E2-E9398A432BC4}"/>
                </a:ext>
              </a:extLst>
            </p:cNvPr>
            <p:cNvSpPr txBox="1"/>
            <p:nvPr/>
          </p:nvSpPr>
          <p:spPr>
            <a:xfrm>
              <a:off x="7657032" y="2087361"/>
              <a:ext cx="4358355" cy="95410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This example is a VLAN use case.</a:t>
              </a:r>
            </a:p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In Overlay use case, the output would be with Overlay NSX-T MP Logical Switches</a:t>
              </a:r>
              <a:r>
                <a:rPr lang="en-US" sz="1200" dirty="0">
                  <a:latin typeface="Calibri" panose="020F0502020204030204" pitchFamily="34" charset="0"/>
                  <a:cs typeface="Calibri" panose="020F0502020204030204" pitchFamily="34" charset="0"/>
                </a:rPr>
                <a:t> (Distributed Logical Routers (DLR) can also be displayed in the Overlay Use Case– see Notes)</a:t>
              </a: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6AA73A10-04EF-1D45-8DC9-87DFFD42E6A3}"/>
                </a:ext>
              </a:extLst>
            </p:cNvPr>
            <p:cNvCxnSpPr>
              <a:cxnSpLocks/>
              <a:stCxn id="21" idx="1"/>
            </p:cNvCxnSpPr>
            <p:nvPr/>
          </p:nvCxnSpPr>
          <p:spPr bwMode="gray">
            <a:xfrm flipH="1">
              <a:off x="6270622" y="2564415"/>
              <a:ext cx="1386410" cy="613018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15659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>
            <a:extLst>
              <a:ext uri="{FF2B5EF4-FFF2-40B4-BE49-F238E27FC236}">
                <a16:creationId xmlns:a16="http://schemas.microsoft.com/office/drawing/2014/main" id="{DD8139AC-3ED4-914C-B85D-3169C03F8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Validation – Windows (3/8)</a:t>
            </a:r>
          </a:p>
        </p:txBody>
      </p:sp>
      <p:sp>
        <p:nvSpPr>
          <p:cNvPr id="29" name="Subtitle 28">
            <a:extLst>
              <a:ext uri="{FF2B5EF4-FFF2-40B4-BE49-F238E27FC236}">
                <a16:creationId xmlns:a16="http://schemas.microsoft.com/office/drawing/2014/main" id="{DF8749AB-5DF6-624C-8454-6A66274F28FB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Validation NSX Mgt + Control + TEP connectivity (3/4)</a:t>
            </a:r>
          </a:p>
        </p:txBody>
      </p:sp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FAF85565-8306-AA41-B245-04B2671EC1DF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/>
              <a:t>Validate OVS Bridge configuration “</a:t>
            </a:r>
            <a:r>
              <a:rPr lang="en-US" sz="1800" dirty="0" err="1"/>
              <a:t>ovs-vsctl</a:t>
            </a:r>
            <a:r>
              <a:rPr lang="en-US" sz="1800" dirty="0"/>
              <a:t> show” </a:t>
            </a:r>
            <a:r>
              <a:rPr lang="en-US" sz="1500" i="1" dirty="0"/>
              <a:t>(under “Command Prompt”)</a:t>
            </a:r>
            <a:endParaRPr lang="en-US" sz="1500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10" name="Content Placeholder 29">
            <a:extLst>
              <a:ext uri="{FF2B5EF4-FFF2-40B4-BE49-F238E27FC236}">
                <a16:creationId xmlns:a16="http://schemas.microsoft.com/office/drawing/2014/main" id="{AF71DDBE-2BC6-5043-97C9-D05B63908F69}"/>
              </a:ext>
            </a:extLst>
          </p:cNvPr>
          <p:cNvSpPr txBox="1">
            <a:spLocks/>
          </p:cNvSpPr>
          <p:nvPr/>
        </p:nvSpPr>
        <p:spPr>
          <a:xfrm>
            <a:off x="-71120" y="2137055"/>
            <a:ext cx="9558020" cy="26468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Clr>
                <a:schemeClr val="tx1">
                  <a:lumMod val="60000"/>
                  <a:lumOff val="40000"/>
                </a:schemeClr>
              </a:buClr>
              <a:buSzPct val="90000"/>
              <a:buFont typeface="Arial" panose="020B0604020202020204" pitchFamily="34" charset="0"/>
              <a:buChar char="​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indent="-18415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8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744538" indent="-169863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969963" indent="-166688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143000" indent="-138113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tabLst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rabi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512763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+mj-lt"/>
              <a:buAutoNum type="alphaLcPeriod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741363" indent="-16668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2"/>
              </a:buClr>
              <a:buSzPct val="90000"/>
              <a:buFont typeface="+mj-lt"/>
              <a:buAutoNum type="romanLcPeriod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284163" indent="-284163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lphaU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marL="574675" lvl="2" indent="0">
              <a:spcBef>
                <a:spcPts val="0"/>
              </a:spcBef>
              <a:buNone/>
            </a:pPr>
            <a:r>
              <a:rPr lang="en-US" sz="1200" dirty="0">
                <a:latin typeface="Courier" pitchFamily="2" charset="0"/>
                <a:cs typeface="Courier New" panose="02070309020205020404" pitchFamily="49" charset="0"/>
              </a:rPr>
              <a:t>C:\ </a:t>
            </a:r>
            <a:r>
              <a:rPr lang="en-US" sz="12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ovs-vsctl</a:t>
            </a:r>
            <a:r>
              <a:rPr lang="en-US" sz="12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 show</a:t>
            </a:r>
          </a:p>
          <a:p>
            <a:pPr marL="574675" lvl="2" indent="0">
              <a:spcBef>
                <a:spcPts val="0"/>
              </a:spcBef>
              <a:buFont typeface="Camphor Std" panose="020B0504030404020204" pitchFamily="34" charset="0"/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5537d337-f1c9-4dbc-a114-ae456b5cb397</a:t>
            </a:r>
          </a:p>
          <a:p>
            <a:pPr marL="574675" lvl="2" indent="0">
              <a:spcBef>
                <a:spcPts val="0"/>
              </a:spcBef>
              <a:buFont typeface="Camphor Std" panose="020B0504030404020204" pitchFamily="34" charset="0"/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Manager "tcp:127.0.0.1:6632"</a:t>
            </a:r>
          </a:p>
          <a:p>
            <a:pPr marL="574675" lvl="2" indent="0">
              <a:spcBef>
                <a:spcPts val="0"/>
              </a:spcBef>
              <a:buFont typeface="Camphor Std" panose="020B0504030404020204" pitchFamily="34" charset="0"/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</a:t>
            </a:r>
            <a:r>
              <a:rPr lang="en-US" sz="10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is_connected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: true</a:t>
            </a:r>
          </a:p>
          <a:p>
            <a:pPr marL="574675" lvl="2" indent="0">
              <a:spcBef>
                <a:spcPts val="0"/>
              </a:spcBef>
              <a:buFont typeface="Camphor Std" panose="020B0504030404020204" pitchFamily="34" charset="0"/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Bridge "nsx-switch.0"</a:t>
            </a:r>
          </a:p>
          <a:p>
            <a:pPr marL="574675" lvl="2" indent="0">
              <a:spcBef>
                <a:spcPts val="0"/>
              </a:spcBef>
              <a:buFont typeface="Camphor Std" panose="020B0504030404020204" pitchFamily="34" charset="0"/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Controller "tcp:127.0.0.1:6633"</a:t>
            </a:r>
          </a:p>
          <a:p>
            <a:pPr marL="574675" lvl="2" indent="0">
              <a:spcBef>
                <a:spcPts val="0"/>
              </a:spcBef>
              <a:buFont typeface="Camphor Std" panose="020B0504030404020204" pitchFamily="34" charset="0"/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</a:t>
            </a:r>
            <a:r>
              <a:rPr lang="en-US" sz="10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is_connected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: true</a:t>
            </a:r>
          </a:p>
          <a:p>
            <a:pPr marL="574675" lvl="2" indent="0">
              <a:spcBef>
                <a:spcPts val="0"/>
              </a:spcBef>
              <a:buFont typeface="Camphor Std" panose="020B0504030404020204" pitchFamily="34" charset="0"/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fail_mode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 standalone</a:t>
            </a:r>
          </a:p>
          <a:p>
            <a:pPr marL="574675" lvl="2" indent="0">
              <a:spcBef>
                <a:spcPts val="0"/>
              </a:spcBef>
              <a:buFont typeface="Camphor Std" panose="020B0504030404020204" pitchFamily="34" charset="0"/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Port "nsx-switch.0-"</a:t>
            </a:r>
          </a:p>
          <a:p>
            <a:pPr marL="574675" lvl="2" indent="0">
              <a:spcBef>
                <a:spcPts val="0"/>
              </a:spcBef>
              <a:buFont typeface="Camphor Std" panose="020B0504030404020204" pitchFamily="34" charset="0"/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Interface "nsx-switch.0-"</a:t>
            </a:r>
          </a:p>
          <a:p>
            <a:pPr marL="574675" lvl="2" indent="0">
              <a:spcBef>
                <a:spcPts val="0"/>
              </a:spcBef>
              <a:buFont typeface="Camphor Std" panose="020B0504030404020204" pitchFamily="34" charset="0"/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    type: patch</a:t>
            </a:r>
          </a:p>
          <a:p>
            <a:pPr marL="574675" lvl="2" indent="0">
              <a:spcBef>
                <a:spcPts val="0"/>
              </a:spcBef>
              <a:buFont typeface="Camphor Std" panose="020B0504030404020204" pitchFamily="34" charset="0"/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    options: {peer="nsx-switch.0+"}</a:t>
            </a:r>
          </a:p>
          <a:p>
            <a:pPr marL="574675" lvl="2" indent="0">
              <a:spcBef>
                <a:spcPts val="0"/>
              </a:spcBef>
              <a:buFont typeface="Camphor Std" panose="020B0504030404020204" pitchFamily="34" charset="0"/>
              <a:buNone/>
            </a:pPr>
            <a:r>
              <a:rPr lang="en-US" sz="1000" b="1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        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Port </a:t>
            </a:r>
            <a:r>
              <a:rPr lang="en-US" sz="10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nsx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-uplink</a:t>
            </a:r>
          </a:p>
          <a:p>
            <a:pPr marL="574675" lvl="2" indent="0">
              <a:spcBef>
                <a:spcPts val="0"/>
              </a:spcBef>
              <a:buFont typeface="Camphor Std" panose="020B0504030404020204" pitchFamily="34" charset="0"/>
              <a:buNone/>
            </a:pP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            Interface "Ethernet0"</a:t>
            </a:r>
          </a:p>
          <a:p>
            <a:pPr marL="574675" lvl="2" indent="0">
              <a:spcBef>
                <a:spcPts val="0"/>
              </a:spcBef>
              <a:buFont typeface="Camphor Std" panose="020B0504030404020204" pitchFamily="34" charset="0"/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Port "nsx-switch.0"</a:t>
            </a:r>
          </a:p>
          <a:p>
            <a:pPr marL="574675" lvl="2" indent="0">
              <a:spcBef>
                <a:spcPts val="0"/>
              </a:spcBef>
              <a:buFont typeface="Camphor Std" panose="020B0504030404020204" pitchFamily="34" charset="0"/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Interface "nsx-switch.0"</a:t>
            </a:r>
          </a:p>
          <a:p>
            <a:pPr marL="574675" lvl="2" indent="0">
              <a:spcBef>
                <a:spcPts val="0"/>
              </a:spcBef>
              <a:buFont typeface="Camphor Std" panose="020B0504030404020204" pitchFamily="34" charset="0"/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    type: internal</a:t>
            </a:r>
            <a:endParaRPr lang="en-US" sz="1200" dirty="0">
              <a:latin typeface="Courier" pitchFamily="2" charset="0"/>
              <a:cs typeface="Courier New" panose="02070309020205020404" pitchFamily="49" charset="0"/>
            </a:endParaRPr>
          </a:p>
        </p:txBody>
      </p:sp>
      <p:sp>
        <p:nvSpPr>
          <p:cNvPr id="11" name="Content Placeholder 29">
            <a:extLst>
              <a:ext uri="{FF2B5EF4-FFF2-40B4-BE49-F238E27FC236}">
                <a16:creationId xmlns:a16="http://schemas.microsoft.com/office/drawing/2014/main" id="{87D9140B-2FDD-3A43-A4B9-47A9838ED36E}"/>
              </a:ext>
            </a:extLst>
          </p:cNvPr>
          <p:cNvSpPr txBox="1">
            <a:spLocks/>
          </p:cNvSpPr>
          <p:nvPr/>
        </p:nvSpPr>
        <p:spPr>
          <a:xfrm>
            <a:off x="3589237" y="3841404"/>
            <a:ext cx="8547516" cy="233910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Clr>
                <a:schemeClr val="tx1">
                  <a:lumMod val="60000"/>
                  <a:lumOff val="40000"/>
                </a:schemeClr>
              </a:buClr>
              <a:buSzPct val="90000"/>
              <a:buFont typeface="Arial" panose="020B0604020202020204" pitchFamily="34" charset="0"/>
              <a:buChar char="​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indent="-18415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8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744538" indent="-169863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969963" indent="-166688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143000" indent="-138113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tabLst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rabi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512763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+mj-lt"/>
              <a:buAutoNum type="alphaLcPeriod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741363" indent="-16668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2"/>
              </a:buClr>
              <a:buSzPct val="90000"/>
              <a:buFont typeface="+mj-lt"/>
              <a:buAutoNum type="romanLcPeriod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284163" indent="-284163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lphaU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marL="574675" lvl="2" indent="0">
              <a:spcBef>
                <a:spcPts val="0"/>
              </a:spcBef>
              <a:buFont typeface="Camphor Std" panose="020B0504030404020204" pitchFamily="34" charset="0"/>
              <a:buNone/>
            </a:pPr>
            <a:r>
              <a:rPr lang="en-US" sz="1200" dirty="0">
                <a:latin typeface="Courier" pitchFamily="2" charset="0"/>
                <a:cs typeface="Courier New" panose="02070309020205020404" pitchFamily="49" charset="0"/>
              </a:rPr>
              <a:t>    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Bridge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nsx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-managed</a:t>
            </a:r>
          </a:p>
          <a:p>
            <a:pPr marL="574675" lvl="2" indent="0">
              <a:spcBef>
                <a:spcPts val="0"/>
              </a:spcBef>
              <a:buFont typeface="Camphor Std" panose="020B0504030404020204" pitchFamily="34" charset="0"/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Controller "tcp:127.0.0.1:6633"</a:t>
            </a:r>
          </a:p>
          <a:p>
            <a:pPr marL="574675" lvl="2" indent="0">
              <a:spcBef>
                <a:spcPts val="0"/>
              </a:spcBef>
              <a:buFont typeface="Camphor Std" panose="020B0504030404020204" pitchFamily="34" charset="0"/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is_connected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 true</a:t>
            </a:r>
          </a:p>
          <a:p>
            <a:pPr marL="574675" lvl="2" indent="0">
              <a:spcBef>
                <a:spcPts val="0"/>
              </a:spcBef>
              <a:buFont typeface="Camphor Std" panose="020B0504030404020204" pitchFamily="34" charset="0"/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Controller "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unix:C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:\\Program Files\\VMware\\NSX\\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openvswitch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\\var\\run\\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openvswitch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\\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vdpi.sock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"</a:t>
            </a:r>
          </a:p>
          <a:p>
            <a:pPr marL="574675" lvl="2" indent="0">
              <a:spcBef>
                <a:spcPts val="0"/>
              </a:spcBef>
              <a:buFont typeface="Camphor Std" panose="020B0504030404020204" pitchFamily="34" charset="0"/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fail_mode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 secure</a:t>
            </a:r>
          </a:p>
          <a:p>
            <a:pPr marL="574675" lvl="2" indent="0">
              <a:spcBef>
                <a:spcPts val="0"/>
              </a:spcBef>
              <a:buFont typeface="Camphor Std" panose="020B0504030404020204" pitchFamily="34" charset="0"/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Port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nsx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-managed</a:t>
            </a:r>
          </a:p>
          <a:p>
            <a:pPr marL="574675" lvl="2" indent="0">
              <a:spcBef>
                <a:spcPts val="0"/>
              </a:spcBef>
              <a:buFont typeface="Camphor Std" panose="020B0504030404020204" pitchFamily="34" charset="0"/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Interface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nsx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-managed</a:t>
            </a:r>
          </a:p>
          <a:p>
            <a:pPr marL="574675" lvl="2" indent="0">
              <a:spcBef>
                <a:spcPts val="0"/>
              </a:spcBef>
              <a:buFont typeface="Camphor Std" panose="020B0504030404020204" pitchFamily="34" charset="0"/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    type: internal</a:t>
            </a:r>
          </a:p>
          <a:p>
            <a:pPr marL="574675" lvl="2" indent="0">
              <a:spcBef>
                <a:spcPts val="0"/>
              </a:spcBef>
              <a:buFont typeface="Camphor Std" panose="020B0504030404020204" pitchFamily="34" charset="0"/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Port Ethernet</a:t>
            </a:r>
          </a:p>
          <a:p>
            <a:pPr marL="574675" lvl="2" indent="0">
              <a:spcBef>
                <a:spcPts val="0"/>
              </a:spcBef>
              <a:buFont typeface="Camphor Std" panose="020B0504030404020204" pitchFamily="34" charset="0"/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Interface Ethernet</a:t>
            </a:r>
          </a:p>
          <a:p>
            <a:pPr marL="574675" lvl="2" indent="0">
              <a:spcBef>
                <a:spcPts val="0"/>
              </a:spcBef>
              <a:buFont typeface="Camphor Std" panose="020B0504030404020204" pitchFamily="34" charset="0"/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Port "nsx-switch.0+"</a:t>
            </a:r>
          </a:p>
          <a:p>
            <a:pPr marL="574675" lvl="2" indent="0">
              <a:spcBef>
                <a:spcPts val="0"/>
              </a:spcBef>
              <a:buFont typeface="Camphor Std" panose="020B0504030404020204" pitchFamily="34" charset="0"/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Interface "nsx-switch.0+"</a:t>
            </a:r>
          </a:p>
          <a:p>
            <a:pPr marL="574675" lvl="2" indent="0">
              <a:spcBef>
                <a:spcPts val="0"/>
              </a:spcBef>
              <a:buFont typeface="Camphor Std" panose="020B0504030404020204" pitchFamily="34" charset="0"/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    type: patch</a:t>
            </a:r>
          </a:p>
          <a:p>
            <a:pPr marL="574675" lvl="2" indent="0">
              <a:spcBef>
                <a:spcPts val="0"/>
              </a:spcBef>
              <a:buFont typeface="Camphor Std" panose="020B0504030404020204" pitchFamily="34" charset="0"/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    options: {peer="nsx-switch.0-"}</a:t>
            </a:r>
          </a:p>
          <a:p>
            <a:pPr marL="574675" lvl="2" indent="0">
              <a:spcBef>
                <a:spcPts val="0"/>
              </a:spcBef>
              <a:buFont typeface="Camphor Std" panose="020B0504030404020204" pitchFamily="34" charset="0"/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ovs_version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 "2.13.1.36081"</a:t>
            </a:r>
            <a:endParaRPr lang="en-US" sz="2400" dirty="0">
              <a:latin typeface="Courier" pitchFamily="2" charset="0"/>
              <a:cs typeface="Courier New" panose="02070309020205020404" pitchFamily="49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05FB652-1AC0-DE43-8A02-669A37E4828B}"/>
              </a:ext>
            </a:extLst>
          </p:cNvPr>
          <p:cNvGrpSpPr/>
          <p:nvPr/>
        </p:nvGrpSpPr>
        <p:grpSpPr>
          <a:xfrm>
            <a:off x="3067941" y="2787975"/>
            <a:ext cx="8331579" cy="1406935"/>
            <a:chOff x="13364456" y="6252738"/>
            <a:chExt cx="8331579" cy="1406935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3B369439-F0DB-7540-88D5-AF6357B3F77C}"/>
                </a:ext>
              </a:extLst>
            </p:cNvPr>
            <p:cNvSpPr txBox="1"/>
            <p:nvPr/>
          </p:nvSpPr>
          <p:spPr>
            <a:xfrm>
              <a:off x="18116860" y="6252738"/>
              <a:ext cx="3579175" cy="30777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i="1" dirty="0">
                  <a:latin typeface="Calibri" panose="020F0502020204030204" pitchFamily="34" charset="0"/>
                  <a:cs typeface="Calibri" panose="020F0502020204030204" pitchFamily="34" charset="0"/>
                </a:rPr>
                <a:t>Note: This specific output is for Topology VLAN1</a:t>
              </a:r>
            </a:p>
          </p:txBody>
        </p: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60C61B0B-BE15-A341-A224-01416E6B7862}"/>
                </a:ext>
              </a:extLst>
            </p:cNvPr>
            <p:cNvCxnSpPr>
              <a:cxnSpLocks/>
              <a:stCxn id="18" idx="1"/>
            </p:cNvCxnSpPr>
            <p:nvPr/>
          </p:nvCxnSpPr>
          <p:spPr bwMode="gray">
            <a:xfrm flipH="1">
              <a:off x="13364456" y="6406627"/>
              <a:ext cx="4752404" cy="1253046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5E465F8C-DDC5-2342-9555-E45B63FF0467}"/>
              </a:ext>
            </a:extLst>
          </p:cNvPr>
          <p:cNvGrpSpPr/>
          <p:nvPr/>
        </p:nvGrpSpPr>
        <p:grpSpPr>
          <a:xfrm>
            <a:off x="2521010" y="2399320"/>
            <a:ext cx="8878508" cy="774423"/>
            <a:chOff x="2521009" y="2716589"/>
            <a:chExt cx="8878508" cy="774423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5A6CCC23-F808-474A-A43C-4C14E8D1C362}"/>
                </a:ext>
              </a:extLst>
            </p:cNvPr>
            <p:cNvSpPr txBox="1"/>
            <p:nvPr/>
          </p:nvSpPr>
          <p:spPr>
            <a:xfrm>
              <a:off x="7820342" y="2716589"/>
              <a:ext cx="3579175" cy="30777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Connection to </a:t>
              </a:r>
              <a:r>
                <a:rPr lang="en-US" sz="14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Mgr</a:t>
              </a: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 UP (Mgt and Ctrl planes)</a:t>
              </a:r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970E052A-D7F9-1741-9F82-978568D612C2}"/>
                </a:ext>
              </a:extLst>
            </p:cNvPr>
            <p:cNvCxnSpPr>
              <a:cxnSpLocks/>
              <a:stCxn id="15" idx="1"/>
            </p:cNvCxnSpPr>
            <p:nvPr/>
          </p:nvCxnSpPr>
          <p:spPr bwMode="gray">
            <a:xfrm flipH="1">
              <a:off x="2521009" y="2870478"/>
              <a:ext cx="5299333" cy="153888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38D1A7D2-52CA-844B-A666-7EC9B6C446DC}"/>
                </a:ext>
              </a:extLst>
            </p:cNvPr>
            <p:cNvCxnSpPr>
              <a:cxnSpLocks/>
              <a:stCxn id="15" idx="1"/>
            </p:cNvCxnSpPr>
            <p:nvPr/>
          </p:nvCxnSpPr>
          <p:spPr bwMode="gray">
            <a:xfrm flipH="1">
              <a:off x="2845750" y="2870478"/>
              <a:ext cx="4974592" cy="620534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3A7D1C3A-62EB-594E-975E-5FAB28FDAFBE}"/>
              </a:ext>
            </a:extLst>
          </p:cNvPr>
          <p:cNvSpPr txBox="1"/>
          <p:nvPr/>
        </p:nvSpPr>
        <p:spPr>
          <a:xfrm rot="21356434">
            <a:off x="9409952" y="453478"/>
            <a:ext cx="2079631" cy="338554"/>
          </a:xfrm>
          <a:prstGeom prst="rect">
            <a:avLst/>
          </a:prstGeom>
          <a:solidFill>
            <a:srgbClr val="EFE5F7"/>
          </a:solidFill>
          <a:ln w="28575">
            <a:solidFill>
              <a:srgbClr val="FF0000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VLAN Use Case</a:t>
            </a:r>
          </a:p>
        </p:txBody>
      </p:sp>
    </p:spTree>
    <p:extLst>
      <p:ext uri="{BB962C8B-B14F-4D97-AF65-F5344CB8AC3E}">
        <p14:creationId xmlns:p14="http://schemas.microsoft.com/office/powerpoint/2010/main" val="230291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FE0DC4-9877-FF47-BEE5-0678CA915A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Topologies with Physical Servers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62EEBE-418C-1545-8C66-59E6662ACC2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 rIns="91440"/>
          <a:lstStyle/>
          <a:p>
            <a:r>
              <a:rPr lang="en-US" dirty="0"/>
              <a:t>NSX offers its services on Physical Servers connected to: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VLAN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Overlay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77586B56-D2DD-DB44-9C01-4E838B75BE86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VLAN or Overlay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DDCC681A-B02B-434A-BD12-8CE15A303605}"/>
              </a:ext>
            </a:extLst>
          </p:cNvPr>
          <p:cNvGrpSpPr>
            <a:grpSpLocks noChangeAspect="1"/>
          </p:cNvGrpSpPr>
          <p:nvPr/>
        </p:nvGrpSpPr>
        <p:grpSpPr>
          <a:xfrm>
            <a:off x="3045590" y="2354637"/>
            <a:ext cx="548640" cy="548640"/>
            <a:chOff x="7736620" y="7009631"/>
            <a:chExt cx="4501800" cy="4503600"/>
          </a:xfrm>
          <a:solidFill>
            <a:schemeClr val="tx1"/>
          </a:solidFill>
        </p:grpSpPr>
        <p:sp>
          <p:nvSpPr>
            <p:cNvPr id="17" name="Freeform: Shape 1">
              <a:extLst>
                <a:ext uri="{FF2B5EF4-FFF2-40B4-BE49-F238E27FC236}">
                  <a16:creationId xmlns:a16="http://schemas.microsoft.com/office/drawing/2014/main" id="{0E86FBCA-3F4B-1C48-8EA1-B2BED866D04C}"/>
                </a:ext>
              </a:extLst>
            </p:cNvPr>
            <p:cNvSpPr/>
            <p:nvPr/>
          </p:nvSpPr>
          <p:spPr>
            <a:xfrm>
              <a:off x="7736620" y="7009631"/>
              <a:ext cx="4501800" cy="450360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2506" h="12511">
                  <a:moveTo>
                    <a:pt x="6251" y="521"/>
                  </a:moveTo>
                  <a:lnTo>
                    <a:pt x="6399" y="525"/>
                  </a:lnTo>
                  <a:lnTo>
                    <a:pt x="6546" y="530"/>
                  </a:lnTo>
                  <a:lnTo>
                    <a:pt x="6694" y="538"/>
                  </a:lnTo>
                  <a:lnTo>
                    <a:pt x="6838" y="550"/>
                  </a:lnTo>
                  <a:lnTo>
                    <a:pt x="6981" y="566"/>
                  </a:lnTo>
                  <a:lnTo>
                    <a:pt x="7125" y="587"/>
                  </a:lnTo>
                  <a:lnTo>
                    <a:pt x="7265" y="612"/>
                  </a:lnTo>
                  <a:lnTo>
                    <a:pt x="7409" y="640"/>
                  </a:lnTo>
                  <a:lnTo>
                    <a:pt x="7548" y="669"/>
                  </a:lnTo>
                  <a:lnTo>
                    <a:pt x="7684" y="702"/>
                  </a:lnTo>
                  <a:lnTo>
                    <a:pt x="7819" y="739"/>
                  </a:lnTo>
                  <a:lnTo>
                    <a:pt x="7954" y="780"/>
                  </a:lnTo>
                  <a:lnTo>
                    <a:pt x="8090" y="825"/>
                  </a:lnTo>
                  <a:lnTo>
                    <a:pt x="8221" y="870"/>
                  </a:lnTo>
                  <a:lnTo>
                    <a:pt x="8352" y="919"/>
                  </a:lnTo>
                  <a:lnTo>
                    <a:pt x="8484" y="973"/>
                  </a:lnTo>
                  <a:lnTo>
                    <a:pt x="8611" y="1030"/>
                  </a:lnTo>
                  <a:lnTo>
                    <a:pt x="8734" y="1088"/>
                  </a:lnTo>
                  <a:lnTo>
                    <a:pt x="8861" y="1149"/>
                  </a:lnTo>
                  <a:lnTo>
                    <a:pt x="8985" y="1215"/>
                  </a:lnTo>
                  <a:lnTo>
                    <a:pt x="9104" y="1285"/>
                  </a:lnTo>
                  <a:lnTo>
                    <a:pt x="9222" y="1354"/>
                  </a:lnTo>
                  <a:lnTo>
                    <a:pt x="9341" y="1428"/>
                  </a:lnTo>
                  <a:lnTo>
                    <a:pt x="9456" y="1502"/>
                  </a:lnTo>
                  <a:lnTo>
                    <a:pt x="9571" y="1581"/>
                  </a:lnTo>
                  <a:lnTo>
                    <a:pt x="9682" y="1663"/>
                  </a:lnTo>
                  <a:lnTo>
                    <a:pt x="9789" y="1749"/>
                  </a:lnTo>
                  <a:lnTo>
                    <a:pt x="9896" y="1835"/>
                  </a:lnTo>
                  <a:lnTo>
                    <a:pt x="10002" y="1921"/>
                  </a:lnTo>
                  <a:lnTo>
                    <a:pt x="10105" y="2016"/>
                  </a:lnTo>
                  <a:lnTo>
                    <a:pt x="10207" y="2106"/>
                  </a:lnTo>
                  <a:lnTo>
                    <a:pt x="10306" y="2205"/>
                  </a:lnTo>
                  <a:lnTo>
                    <a:pt x="10400" y="2303"/>
                  </a:lnTo>
                  <a:lnTo>
                    <a:pt x="10495" y="2401"/>
                  </a:lnTo>
                  <a:lnTo>
                    <a:pt x="10585" y="2504"/>
                  </a:lnTo>
                  <a:lnTo>
                    <a:pt x="10675" y="2611"/>
                  </a:lnTo>
                  <a:lnTo>
                    <a:pt x="10762" y="2717"/>
                  </a:lnTo>
                  <a:lnTo>
                    <a:pt x="10844" y="2828"/>
                  </a:lnTo>
                  <a:lnTo>
                    <a:pt x="10926" y="2939"/>
                  </a:lnTo>
                  <a:lnTo>
                    <a:pt x="11004" y="3054"/>
                  </a:lnTo>
                  <a:lnTo>
                    <a:pt x="11082" y="3169"/>
                  </a:lnTo>
                  <a:lnTo>
                    <a:pt x="11156" y="3284"/>
                  </a:lnTo>
                  <a:lnTo>
                    <a:pt x="11225" y="3403"/>
                  </a:lnTo>
                  <a:lnTo>
                    <a:pt x="11291" y="3526"/>
                  </a:lnTo>
                  <a:lnTo>
                    <a:pt x="11357" y="3649"/>
                  </a:lnTo>
                  <a:lnTo>
                    <a:pt x="11419" y="3773"/>
                  </a:lnTo>
                  <a:lnTo>
                    <a:pt x="11480" y="3900"/>
                  </a:lnTo>
                  <a:lnTo>
                    <a:pt x="11533" y="4027"/>
                  </a:lnTo>
                  <a:lnTo>
                    <a:pt x="11587" y="4154"/>
                  </a:lnTo>
                  <a:lnTo>
                    <a:pt x="11636" y="4285"/>
                  </a:lnTo>
                  <a:lnTo>
                    <a:pt x="11685" y="4417"/>
                  </a:lnTo>
                  <a:lnTo>
                    <a:pt x="11726" y="4553"/>
                  </a:lnTo>
                  <a:lnTo>
                    <a:pt x="11767" y="4688"/>
                  </a:lnTo>
                  <a:lnTo>
                    <a:pt x="11804" y="4823"/>
                  </a:lnTo>
                  <a:lnTo>
                    <a:pt x="11837" y="4963"/>
                  </a:lnTo>
                  <a:lnTo>
                    <a:pt x="11870" y="5103"/>
                  </a:lnTo>
                  <a:lnTo>
                    <a:pt x="11895" y="5242"/>
                  </a:lnTo>
                  <a:lnTo>
                    <a:pt x="11919" y="5386"/>
                  </a:lnTo>
                  <a:lnTo>
                    <a:pt x="11940" y="5525"/>
                  </a:lnTo>
                  <a:lnTo>
                    <a:pt x="11956" y="5669"/>
                  </a:lnTo>
                  <a:lnTo>
                    <a:pt x="11968" y="5817"/>
                  </a:lnTo>
                  <a:lnTo>
                    <a:pt x="11976" y="5961"/>
                  </a:lnTo>
                  <a:lnTo>
                    <a:pt x="11985" y="6108"/>
                  </a:lnTo>
                  <a:lnTo>
                    <a:pt x="11985" y="6256"/>
                  </a:lnTo>
                  <a:lnTo>
                    <a:pt x="11985" y="6403"/>
                  </a:lnTo>
                  <a:lnTo>
                    <a:pt x="11976" y="6550"/>
                  </a:lnTo>
                  <a:lnTo>
                    <a:pt x="11968" y="6694"/>
                  </a:lnTo>
                  <a:lnTo>
                    <a:pt x="11956" y="6842"/>
                  </a:lnTo>
                  <a:lnTo>
                    <a:pt x="11940" y="6986"/>
                  </a:lnTo>
                  <a:lnTo>
                    <a:pt x="11919" y="7125"/>
                  </a:lnTo>
                  <a:lnTo>
                    <a:pt x="11895" y="7269"/>
                  </a:lnTo>
                  <a:lnTo>
                    <a:pt x="11870" y="7408"/>
                  </a:lnTo>
                  <a:lnTo>
                    <a:pt x="11837" y="7548"/>
                  </a:lnTo>
                  <a:lnTo>
                    <a:pt x="11804" y="7688"/>
                  </a:lnTo>
                  <a:lnTo>
                    <a:pt x="11767" y="7823"/>
                  </a:lnTo>
                  <a:lnTo>
                    <a:pt x="11726" y="7958"/>
                  </a:lnTo>
                  <a:lnTo>
                    <a:pt x="11685" y="8094"/>
                  </a:lnTo>
                  <a:lnTo>
                    <a:pt x="11636" y="8226"/>
                  </a:lnTo>
                  <a:lnTo>
                    <a:pt x="11587" y="8357"/>
                  </a:lnTo>
                  <a:lnTo>
                    <a:pt x="11533" y="8484"/>
                  </a:lnTo>
                  <a:lnTo>
                    <a:pt x="11480" y="8611"/>
                  </a:lnTo>
                  <a:lnTo>
                    <a:pt x="11419" y="8738"/>
                  </a:lnTo>
                  <a:lnTo>
                    <a:pt x="11357" y="8862"/>
                  </a:lnTo>
                  <a:lnTo>
                    <a:pt x="11291" y="8985"/>
                  </a:lnTo>
                  <a:lnTo>
                    <a:pt x="11225" y="9108"/>
                  </a:lnTo>
                  <a:lnTo>
                    <a:pt x="11156" y="9227"/>
                  </a:lnTo>
                  <a:lnTo>
                    <a:pt x="11082" y="9342"/>
                  </a:lnTo>
                  <a:lnTo>
                    <a:pt x="11004" y="9457"/>
                  </a:lnTo>
                  <a:lnTo>
                    <a:pt x="10926" y="9572"/>
                  </a:lnTo>
                  <a:lnTo>
                    <a:pt x="10844" y="9683"/>
                  </a:lnTo>
                  <a:lnTo>
                    <a:pt x="10762" y="9794"/>
                  </a:lnTo>
                  <a:lnTo>
                    <a:pt x="10675" y="9900"/>
                  </a:lnTo>
                  <a:lnTo>
                    <a:pt x="10585" y="10007"/>
                  </a:lnTo>
                  <a:lnTo>
                    <a:pt x="10495" y="10110"/>
                  </a:lnTo>
                  <a:lnTo>
                    <a:pt x="10400" y="10208"/>
                  </a:lnTo>
                  <a:lnTo>
                    <a:pt x="10306" y="10306"/>
                  </a:lnTo>
                  <a:lnTo>
                    <a:pt x="10207" y="10405"/>
                  </a:lnTo>
                  <a:lnTo>
                    <a:pt x="10105" y="10495"/>
                  </a:lnTo>
                  <a:lnTo>
                    <a:pt x="10002" y="10590"/>
                  </a:lnTo>
                  <a:lnTo>
                    <a:pt x="9896" y="10676"/>
                  </a:lnTo>
                  <a:lnTo>
                    <a:pt x="9789" y="10762"/>
                  </a:lnTo>
                  <a:lnTo>
                    <a:pt x="9682" y="10848"/>
                  </a:lnTo>
                  <a:lnTo>
                    <a:pt x="9571" y="10930"/>
                  </a:lnTo>
                  <a:lnTo>
                    <a:pt x="9456" y="11009"/>
                  </a:lnTo>
                  <a:lnTo>
                    <a:pt x="9341" y="11083"/>
                  </a:lnTo>
                  <a:lnTo>
                    <a:pt x="9222" y="11157"/>
                  </a:lnTo>
                  <a:lnTo>
                    <a:pt x="9104" y="11226"/>
                  </a:lnTo>
                  <a:lnTo>
                    <a:pt x="8985" y="11296"/>
                  </a:lnTo>
                  <a:lnTo>
                    <a:pt x="8861" y="11362"/>
                  </a:lnTo>
                  <a:lnTo>
                    <a:pt x="8734" y="11423"/>
                  </a:lnTo>
                  <a:lnTo>
                    <a:pt x="8611" y="11481"/>
                  </a:lnTo>
                  <a:lnTo>
                    <a:pt x="8484" y="11538"/>
                  </a:lnTo>
                  <a:lnTo>
                    <a:pt x="8352" y="11592"/>
                  </a:lnTo>
                  <a:lnTo>
                    <a:pt x="8221" y="11641"/>
                  </a:lnTo>
                  <a:lnTo>
                    <a:pt x="8090" y="11686"/>
                  </a:lnTo>
                  <a:lnTo>
                    <a:pt x="7954" y="11731"/>
                  </a:lnTo>
                  <a:lnTo>
                    <a:pt x="7819" y="11772"/>
                  </a:lnTo>
                  <a:lnTo>
                    <a:pt x="7684" y="11809"/>
                  </a:lnTo>
                  <a:lnTo>
                    <a:pt x="7548" y="11842"/>
                  </a:lnTo>
                  <a:lnTo>
                    <a:pt x="7409" y="11871"/>
                  </a:lnTo>
                  <a:lnTo>
                    <a:pt x="7265" y="11899"/>
                  </a:lnTo>
                  <a:lnTo>
                    <a:pt x="7125" y="11924"/>
                  </a:lnTo>
                  <a:lnTo>
                    <a:pt x="6981" y="11945"/>
                  </a:lnTo>
                  <a:lnTo>
                    <a:pt x="6838" y="11961"/>
                  </a:lnTo>
                  <a:lnTo>
                    <a:pt x="6694" y="11973"/>
                  </a:lnTo>
                  <a:lnTo>
                    <a:pt x="6546" y="11981"/>
                  </a:lnTo>
                  <a:lnTo>
                    <a:pt x="6399" y="11986"/>
                  </a:lnTo>
                  <a:lnTo>
                    <a:pt x="6251" y="11990"/>
                  </a:lnTo>
                  <a:lnTo>
                    <a:pt x="6103" y="11986"/>
                  </a:lnTo>
                  <a:lnTo>
                    <a:pt x="5960" y="11981"/>
                  </a:lnTo>
                  <a:lnTo>
                    <a:pt x="5812" y="11973"/>
                  </a:lnTo>
                  <a:lnTo>
                    <a:pt x="5668" y="11961"/>
                  </a:lnTo>
                  <a:lnTo>
                    <a:pt x="5524" y="11945"/>
                  </a:lnTo>
                  <a:lnTo>
                    <a:pt x="5381" y="11924"/>
                  </a:lnTo>
                  <a:lnTo>
                    <a:pt x="5241" y="11899"/>
                  </a:lnTo>
                  <a:lnTo>
                    <a:pt x="5098" y="11871"/>
                  </a:lnTo>
                  <a:lnTo>
                    <a:pt x="4958" y="11842"/>
                  </a:lnTo>
                  <a:lnTo>
                    <a:pt x="4823" y="11809"/>
                  </a:lnTo>
                  <a:lnTo>
                    <a:pt x="4687" y="11772"/>
                  </a:lnTo>
                  <a:lnTo>
                    <a:pt x="4552" y="11731"/>
                  </a:lnTo>
                  <a:lnTo>
                    <a:pt x="4416" y="11686"/>
                  </a:lnTo>
                  <a:lnTo>
                    <a:pt x="4285" y="11641"/>
                  </a:lnTo>
                  <a:lnTo>
                    <a:pt x="4154" y="11592"/>
                  </a:lnTo>
                  <a:lnTo>
                    <a:pt x="4022" y="11538"/>
                  </a:lnTo>
                  <a:lnTo>
                    <a:pt x="3895" y="11481"/>
                  </a:lnTo>
                  <a:lnTo>
                    <a:pt x="3768" y="11423"/>
                  </a:lnTo>
                  <a:lnTo>
                    <a:pt x="3645" y="11362"/>
                  </a:lnTo>
                  <a:lnTo>
                    <a:pt x="3521" y="11296"/>
                  </a:lnTo>
                  <a:lnTo>
                    <a:pt x="3403" y="11226"/>
                  </a:lnTo>
                  <a:lnTo>
                    <a:pt x="3284" y="11157"/>
                  </a:lnTo>
                  <a:lnTo>
                    <a:pt x="3164" y="11083"/>
                  </a:lnTo>
                  <a:lnTo>
                    <a:pt x="3050" y="11009"/>
                  </a:lnTo>
                  <a:lnTo>
                    <a:pt x="2935" y="10930"/>
                  </a:lnTo>
                  <a:lnTo>
                    <a:pt x="2824" y="10848"/>
                  </a:lnTo>
                  <a:lnTo>
                    <a:pt x="2717" y="10762"/>
                  </a:lnTo>
                  <a:lnTo>
                    <a:pt x="2610" y="10676"/>
                  </a:lnTo>
                  <a:lnTo>
                    <a:pt x="2504" y="10590"/>
                  </a:lnTo>
                  <a:lnTo>
                    <a:pt x="2401" y="10495"/>
                  </a:lnTo>
                  <a:lnTo>
                    <a:pt x="2299" y="10405"/>
                  </a:lnTo>
                  <a:lnTo>
                    <a:pt x="2200" y="10306"/>
                  </a:lnTo>
                  <a:lnTo>
                    <a:pt x="2105" y="10208"/>
                  </a:lnTo>
                  <a:lnTo>
                    <a:pt x="2011" y="10110"/>
                  </a:lnTo>
                  <a:lnTo>
                    <a:pt x="1921" y="10007"/>
                  </a:lnTo>
                  <a:lnTo>
                    <a:pt x="1830" y="9900"/>
                  </a:lnTo>
                  <a:lnTo>
                    <a:pt x="1744" y="9794"/>
                  </a:lnTo>
                  <a:lnTo>
                    <a:pt x="1662" y="9683"/>
                  </a:lnTo>
                  <a:lnTo>
                    <a:pt x="1580" y="9572"/>
                  </a:lnTo>
                  <a:lnTo>
                    <a:pt x="1502" y="9457"/>
                  </a:lnTo>
                  <a:lnTo>
                    <a:pt x="1424" y="9342"/>
                  </a:lnTo>
                  <a:lnTo>
                    <a:pt x="1350" y="9227"/>
                  </a:lnTo>
                  <a:lnTo>
                    <a:pt x="1280" y="9108"/>
                  </a:lnTo>
                  <a:lnTo>
                    <a:pt x="1215" y="8985"/>
                  </a:lnTo>
                  <a:lnTo>
                    <a:pt x="1149" y="8862"/>
                  </a:lnTo>
                  <a:lnTo>
                    <a:pt x="1088" y="8738"/>
                  </a:lnTo>
                  <a:lnTo>
                    <a:pt x="1026" y="8611"/>
                  </a:lnTo>
                  <a:lnTo>
                    <a:pt x="973" y="8484"/>
                  </a:lnTo>
                  <a:lnTo>
                    <a:pt x="919" y="8357"/>
                  </a:lnTo>
                  <a:lnTo>
                    <a:pt x="870" y="8226"/>
                  </a:lnTo>
                  <a:lnTo>
                    <a:pt x="821" y="8094"/>
                  </a:lnTo>
                  <a:lnTo>
                    <a:pt x="780" y="7958"/>
                  </a:lnTo>
                  <a:lnTo>
                    <a:pt x="739" y="7823"/>
                  </a:lnTo>
                  <a:lnTo>
                    <a:pt x="702" y="7688"/>
                  </a:lnTo>
                  <a:lnTo>
                    <a:pt x="669" y="7548"/>
                  </a:lnTo>
                  <a:lnTo>
                    <a:pt x="636" y="7408"/>
                  </a:lnTo>
                  <a:lnTo>
                    <a:pt x="612" y="7269"/>
                  </a:lnTo>
                  <a:lnTo>
                    <a:pt x="587" y="7125"/>
                  </a:lnTo>
                  <a:lnTo>
                    <a:pt x="567" y="6986"/>
                  </a:lnTo>
                  <a:lnTo>
                    <a:pt x="550" y="6842"/>
                  </a:lnTo>
                  <a:lnTo>
                    <a:pt x="538" y="6694"/>
                  </a:lnTo>
                  <a:lnTo>
                    <a:pt x="529" y="6550"/>
                  </a:lnTo>
                  <a:lnTo>
                    <a:pt x="521" y="6403"/>
                  </a:lnTo>
                  <a:lnTo>
                    <a:pt x="521" y="6256"/>
                  </a:lnTo>
                  <a:lnTo>
                    <a:pt x="521" y="6108"/>
                  </a:lnTo>
                  <a:lnTo>
                    <a:pt x="529" y="5961"/>
                  </a:lnTo>
                  <a:lnTo>
                    <a:pt x="538" y="5817"/>
                  </a:lnTo>
                  <a:lnTo>
                    <a:pt x="550" y="5669"/>
                  </a:lnTo>
                  <a:lnTo>
                    <a:pt x="567" y="5525"/>
                  </a:lnTo>
                  <a:lnTo>
                    <a:pt x="587" y="5386"/>
                  </a:lnTo>
                  <a:lnTo>
                    <a:pt x="612" y="5242"/>
                  </a:lnTo>
                  <a:lnTo>
                    <a:pt x="636" y="5103"/>
                  </a:lnTo>
                  <a:lnTo>
                    <a:pt x="669" y="4963"/>
                  </a:lnTo>
                  <a:lnTo>
                    <a:pt x="702" y="4823"/>
                  </a:lnTo>
                  <a:lnTo>
                    <a:pt x="739" y="4688"/>
                  </a:lnTo>
                  <a:lnTo>
                    <a:pt x="780" y="4553"/>
                  </a:lnTo>
                  <a:lnTo>
                    <a:pt x="821" y="4417"/>
                  </a:lnTo>
                  <a:lnTo>
                    <a:pt x="870" y="4285"/>
                  </a:lnTo>
                  <a:lnTo>
                    <a:pt x="919" y="4154"/>
                  </a:lnTo>
                  <a:lnTo>
                    <a:pt x="973" y="4027"/>
                  </a:lnTo>
                  <a:lnTo>
                    <a:pt x="1026" y="3900"/>
                  </a:lnTo>
                  <a:lnTo>
                    <a:pt x="1088" y="3773"/>
                  </a:lnTo>
                  <a:lnTo>
                    <a:pt x="1149" y="3649"/>
                  </a:lnTo>
                  <a:lnTo>
                    <a:pt x="1215" y="3526"/>
                  </a:lnTo>
                  <a:lnTo>
                    <a:pt x="1280" y="3403"/>
                  </a:lnTo>
                  <a:lnTo>
                    <a:pt x="1350" y="3284"/>
                  </a:lnTo>
                  <a:lnTo>
                    <a:pt x="1424" y="3169"/>
                  </a:lnTo>
                  <a:lnTo>
                    <a:pt x="1502" y="3054"/>
                  </a:lnTo>
                  <a:lnTo>
                    <a:pt x="1580" y="2939"/>
                  </a:lnTo>
                  <a:lnTo>
                    <a:pt x="1662" y="2828"/>
                  </a:lnTo>
                  <a:lnTo>
                    <a:pt x="1744" y="2717"/>
                  </a:lnTo>
                  <a:lnTo>
                    <a:pt x="1830" y="2611"/>
                  </a:lnTo>
                  <a:lnTo>
                    <a:pt x="1921" y="2504"/>
                  </a:lnTo>
                  <a:lnTo>
                    <a:pt x="2011" y="2401"/>
                  </a:lnTo>
                  <a:lnTo>
                    <a:pt x="2105" y="2303"/>
                  </a:lnTo>
                  <a:lnTo>
                    <a:pt x="2200" y="2205"/>
                  </a:lnTo>
                  <a:lnTo>
                    <a:pt x="2299" y="2106"/>
                  </a:lnTo>
                  <a:lnTo>
                    <a:pt x="2401" y="2016"/>
                  </a:lnTo>
                  <a:lnTo>
                    <a:pt x="2504" y="1921"/>
                  </a:lnTo>
                  <a:lnTo>
                    <a:pt x="2610" y="1835"/>
                  </a:lnTo>
                  <a:lnTo>
                    <a:pt x="2717" y="1749"/>
                  </a:lnTo>
                  <a:lnTo>
                    <a:pt x="2824" y="1663"/>
                  </a:lnTo>
                  <a:lnTo>
                    <a:pt x="2935" y="1581"/>
                  </a:lnTo>
                  <a:lnTo>
                    <a:pt x="3050" y="1502"/>
                  </a:lnTo>
                  <a:lnTo>
                    <a:pt x="3164" y="1428"/>
                  </a:lnTo>
                  <a:lnTo>
                    <a:pt x="3284" y="1354"/>
                  </a:lnTo>
                  <a:lnTo>
                    <a:pt x="3403" y="1285"/>
                  </a:lnTo>
                  <a:lnTo>
                    <a:pt x="3521" y="1215"/>
                  </a:lnTo>
                  <a:lnTo>
                    <a:pt x="3645" y="1149"/>
                  </a:lnTo>
                  <a:lnTo>
                    <a:pt x="3768" y="1088"/>
                  </a:lnTo>
                  <a:lnTo>
                    <a:pt x="3895" y="1030"/>
                  </a:lnTo>
                  <a:lnTo>
                    <a:pt x="4022" y="973"/>
                  </a:lnTo>
                  <a:lnTo>
                    <a:pt x="4154" y="919"/>
                  </a:lnTo>
                  <a:lnTo>
                    <a:pt x="4285" y="870"/>
                  </a:lnTo>
                  <a:lnTo>
                    <a:pt x="4416" y="825"/>
                  </a:lnTo>
                  <a:lnTo>
                    <a:pt x="4552" y="780"/>
                  </a:lnTo>
                  <a:lnTo>
                    <a:pt x="4687" y="739"/>
                  </a:lnTo>
                  <a:lnTo>
                    <a:pt x="4823" y="702"/>
                  </a:lnTo>
                  <a:lnTo>
                    <a:pt x="4958" y="669"/>
                  </a:lnTo>
                  <a:lnTo>
                    <a:pt x="5098" y="640"/>
                  </a:lnTo>
                  <a:lnTo>
                    <a:pt x="5241" y="612"/>
                  </a:lnTo>
                  <a:lnTo>
                    <a:pt x="5381" y="587"/>
                  </a:lnTo>
                  <a:lnTo>
                    <a:pt x="5524" y="566"/>
                  </a:lnTo>
                  <a:lnTo>
                    <a:pt x="5668" y="550"/>
                  </a:lnTo>
                  <a:lnTo>
                    <a:pt x="5812" y="538"/>
                  </a:lnTo>
                  <a:lnTo>
                    <a:pt x="5960" y="530"/>
                  </a:lnTo>
                  <a:lnTo>
                    <a:pt x="6103" y="525"/>
                  </a:lnTo>
                  <a:close/>
                  <a:moveTo>
                    <a:pt x="6251" y="0"/>
                  </a:moveTo>
                  <a:lnTo>
                    <a:pt x="6091" y="4"/>
                  </a:lnTo>
                  <a:lnTo>
                    <a:pt x="5931" y="8"/>
                  </a:lnTo>
                  <a:lnTo>
                    <a:pt x="5771" y="20"/>
                  </a:lnTo>
                  <a:lnTo>
                    <a:pt x="5615" y="33"/>
                  </a:lnTo>
                  <a:lnTo>
                    <a:pt x="5455" y="54"/>
                  </a:lnTo>
                  <a:lnTo>
                    <a:pt x="5299" y="74"/>
                  </a:lnTo>
                  <a:lnTo>
                    <a:pt x="5147" y="99"/>
                  </a:lnTo>
                  <a:lnTo>
                    <a:pt x="4991" y="127"/>
                  </a:lnTo>
                  <a:lnTo>
                    <a:pt x="4839" y="160"/>
                  </a:lnTo>
                  <a:lnTo>
                    <a:pt x="4691" y="197"/>
                  </a:lnTo>
                  <a:lnTo>
                    <a:pt x="4539" y="238"/>
                  </a:lnTo>
                  <a:lnTo>
                    <a:pt x="4391" y="283"/>
                  </a:lnTo>
                  <a:lnTo>
                    <a:pt x="4248" y="329"/>
                  </a:lnTo>
                  <a:lnTo>
                    <a:pt x="4104" y="382"/>
                  </a:lnTo>
                  <a:lnTo>
                    <a:pt x="3961" y="435"/>
                  </a:lnTo>
                  <a:lnTo>
                    <a:pt x="3817" y="493"/>
                  </a:lnTo>
                  <a:lnTo>
                    <a:pt x="3678" y="554"/>
                  </a:lnTo>
                  <a:lnTo>
                    <a:pt x="3542" y="620"/>
                  </a:lnTo>
                  <a:lnTo>
                    <a:pt x="3406" y="685"/>
                  </a:lnTo>
                  <a:lnTo>
                    <a:pt x="3271" y="755"/>
                  </a:lnTo>
                  <a:lnTo>
                    <a:pt x="3140" y="829"/>
                  </a:lnTo>
                  <a:lnTo>
                    <a:pt x="3009" y="907"/>
                  </a:lnTo>
                  <a:lnTo>
                    <a:pt x="2881" y="985"/>
                  </a:lnTo>
                  <a:lnTo>
                    <a:pt x="2758" y="1067"/>
                  </a:lnTo>
                  <a:lnTo>
                    <a:pt x="2631" y="1153"/>
                  </a:lnTo>
                  <a:lnTo>
                    <a:pt x="2512" y="1244"/>
                  </a:lnTo>
                  <a:lnTo>
                    <a:pt x="2393" y="1334"/>
                  </a:lnTo>
                  <a:lnTo>
                    <a:pt x="2274" y="1428"/>
                  </a:lnTo>
                  <a:lnTo>
                    <a:pt x="2159" y="1527"/>
                  </a:lnTo>
                  <a:lnTo>
                    <a:pt x="2048" y="1626"/>
                  </a:lnTo>
                  <a:lnTo>
                    <a:pt x="1937" y="1728"/>
                  </a:lnTo>
                  <a:lnTo>
                    <a:pt x="1830" y="1835"/>
                  </a:lnTo>
                  <a:lnTo>
                    <a:pt x="1724" y="1942"/>
                  </a:lnTo>
                  <a:lnTo>
                    <a:pt x="1625" y="2048"/>
                  </a:lnTo>
                  <a:lnTo>
                    <a:pt x="1523" y="2163"/>
                  </a:lnTo>
                  <a:lnTo>
                    <a:pt x="1428" y="2278"/>
                  </a:lnTo>
                  <a:lnTo>
                    <a:pt x="1334" y="2393"/>
                  </a:lnTo>
                  <a:lnTo>
                    <a:pt x="1239" y="2512"/>
                  </a:lnTo>
                  <a:lnTo>
                    <a:pt x="1153" y="2635"/>
                  </a:lnTo>
                  <a:lnTo>
                    <a:pt x="1067" y="2759"/>
                  </a:lnTo>
                  <a:lnTo>
                    <a:pt x="985" y="2886"/>
                  </a:lnTo>
                  <a:lnTo>
                    <a:pt x="903" y="3013"/>
                  </a:lnTo>
                  <a:lnTo>
                    <a:pt x="829" y="3145"/>
                  </a:lnTo>
                  <a:lnTo>
                    <a:pt x="755" y="3276"/>
                  </a:lnTo>
                  <a:lnTo>
                    <a:pt x="681" y="3407"/>
                  </a:lnTo>
                  <a:lnTo>
                    <a:pt x="615" y="3543"/>
                  </a:lnTo>
                  <a:lnTo>
                    <a:pt x="550" y="3682"/>
                  </a:lnTo>
                  <a:lnTo>
                    <a:pt x="488" y="3822"/>
                  </a:lnTo>
                  <a:lnTo>
                    <a:pt x="431" y="3961"/>
                  </a:lnTo>
                  <a:lnTo>
                    <a:pt x="378" y="4105"/>
                  </a:lnTo>
                  <a:lnTo>
                    <a:pt x="328" y="4249"/>
                  </a:lnTo>
                  <a:lnTo>
                    <a:pt x="279" y="4397"/>
                  </a:lnTo>
                  <a:lnTo>
                    <a:pt x="238" y="4544"/>
                  </a:lnTo>
                  <a:lnTo>
                    <a:pt x="197" y="4692"/>
                  </a:lnTo>
                  <a:lnTo>
                    <a:pt x="160" y="4844"/>
                  </a:lnTo>
                  <a:lnTo>
                    <a:pt x="127" y="4996"/>
                  </a:lnTo>
                  <a:lnTo>
                    <a:pt x="99" y="5148"/>
                  </a:lnTo>
                  <a:lnTo>
                    <a:pt x="70" y="5304"/>
                  </a:lnTo>
                  <a:lnTo>
                    <a:pt x="49" y="5459"/>
                  </a:lnTo>
                  <a:lnTo>
                    <a:pt x="33" y="5616"/>
                  </a:lnTo>
                  <a:lnTo>
                    <a:pt x="17" y="5776"/>
                  </a:lnTo>
                  <a:lnTo>
                    <a:pt x="8" y="5936"/>
                  </a:lnTo>
                  <a:lnTo>
                    <a:pt x="0" y="6096"/>
                  </a:lnTo>
                  <a:lnTo>
                    <a:pt x="0" y="6256"/>
                  </a:lnTo>
                  <a:lnTo>
                    <a:pt x="0" y="6415"/>
                  </a:lnTo>
                  <a:lnTo>
                    <a:pt x="8" y="6575"/>
                  </a:lnTo>
                  <a:lnTo>
                    <a:pt x="17" y="6735"/>
                  </a:lnTo>
                  <a:lnTo>
                    <a:pt x="33" y="6895"/>
                  </a:lnTo>
                  <a:lnTo>
                    <a:pt x="49" y="7052"/>
                  </a:lnTo>
                  <a:lnTo>
                    <a:pt x="70" y="7207"/>
                  </a:lnTo>
                  <a:lnTo>
                    <a:pt x="99" y="7363"/>
                  </a:lnTo>
                  <a:lnTo>
                    <a:pt x="127" y="7515"/>
                  </a:lnTo>
                  <a:lnTo>
                    <a:pt x="160" y="7667"/>
                  </a:lnTo>
                  <a:lnTo>
                    <a:pt x="197" y="7819"/>
                  </a:lnTo>
                  <a:lnTo>
                    <a:pt x="238" y="7967"/>
                  </a:lnTo>
                  <a:lnTo>
                    <a:pt x="279" y="8114"/>
                  </a:lnTo>
                  <a:lnTo>
                    <a:pt x="328" y="8262"/>
                  </a:lnTo>
                  <a:lnTo>
                    <a:pt x="378" y="8406"/>
                  </a:lnTo>
                  <a:lnTo>
                    <a:pt x="431" y="8550"/>
                  </a:lnTo>
                  <a:lnTo>
                    <a:pt x="488" y="8689"/>
                  </a:lnTo>
                  <a:lnTo>
                    <a:pt x="550" y="8829"/>
                  </a:lnTo>
                  <a:lnTo>
                    <a:pt x="615" y="8968"/>
                  </a:lnTo>
                  <a:lnTo>
                    <a:pt x="681" y="9104"/>
                  </a:lnTo>
                  <a:lnTo>
                    <a:pt x="755" y="9235"/>
                  </a:lnTo>
                  <a:lnTo>
                    <a:pt x="829" y="9366"/>
                  </a:lnTo>
                  <a:lnTo>
                    <a:pt x="903" y="9498"/>
                  </a:lnTo>
                  <a:lnTo>
                    <a:pt x="985" y="9625"/>
                  </a:lnTo>
                  <a:lnTo>
                    <a:pt x="1067" y="9752"/>
                  </a:lnTo>
                  <a:lnTo>
                    <a:pt x="1153" y="9876"/>
                  </a:lnTo>
                  <a:lnTo>
                    <a:pt x="1239" y="9999"/>
                  </a:lnTo>
                  <a:lnTo>
                    <a:pt x="1334" y="10118"/>
                  </a:lnTo>
                  <a:lnTo>
                    <a:pt x="1428" y="10233"/>
                  </a:lnTo>
                  <a:lnTo>
                    <a:pt x="1523" y="10348"/>
                  </a:lnTo>
                  <a:lnTo>
                    <a:pt x="1625" y="10463"/>
                  </a:lnTo>
                  <a:lnTo>
                    <a:pt x="1724" y="10569"/>
                  </a:lnTo>
                  <a:lnTo>
                    <a:pt x="1830" y="10676"/>
                  </a:lnTo>
                  <a:lnTo>
                    <a:pt x="1937" y="10783"/>
                  </a:lnTo>
                  <a:lnTo>
                    <a:pt x="2048" y="10885"/>
                  </a:lnTo>
                  <a:lnTo>
                    <a:pt x="2159" y="10984"/>
                  </a:lnTo>
                  <a:lnTo>
                    <a:pt x="2274" y="11083"/>
                  </a:lnTo>
                  <a:lnTo>
                    <a:pt x="2393" y="11177"/>
                  </a:lnTo>
                  <a:lnTo>
                    <a:pt x="2512" y="11267"/>
                  </a:lnTo>
                  <a:lnTo>
                    <a:pt x="2631" y="11358"/>
                  </a:lnTo>
                  <a:lnTo>
                    <a:pt x="2758" y="11444"/>
                  </a:lnTo>
                  <a:lnTo>
                    <a:pt x="2881" y="11526"/>
                  </a:lnTo>
                  <a:lnTo>
                    <a:pt x="3009" y="11604"/>
                  </a:lnTo>
                  <a:lnTo>
                    <a:pt x="3140" y="11682"/>
                  </a:lnTo>
                  <a:lnTo>
                    <a:pt x="3271" y="11756"/>
                  </a:lnTo>
                  <a:lnTo>
                    <a:pt x="3406" y="11826"/>
                  </a:lnTo>
                  <a:lnTo>
                    <a:pt x="3542" y="11891"/>
                  </a:lnTo>
                  <a:lnTo>
                    <a:pt x="3678" y="11957"/>
                  </a:lnTo>
                  <a:lnTo>
                    <a:pt x="3817" y="12018"/>
                  </a:lnTo>
                  <a:lnTo>
                    <a:pt x="3961" y="12076"/>
                  </a:lnTo>
                  <a:lnTo>
                    <a:pt x="4104" y="12129"/>
                  </a:lnTo>
                  <a:lnTo>
                    <a:pt x="4248" y="12182"/>
                  </a:lnTo>
                  <a:lnTo>
                    <a:pt x="4391" y="12228"/>
                  </a:lnTo>
                  <a:lnTo>
                    <a:pt x="4539" y="12273"/>
                  </a:lnTo>
                  <a:lnTo>
                    <a:pt x="4691" y="12314"/>
                  </a:lnTo>
                  <a:lnTo>
                    <a:pt x="4839" y="12351"/>
                  </a:lnTo>
                  <a:lnTo>
                    <a:pt x="4991" y="12384"/>
                  </a:lnTo>
                  <a:lnTo>
                    <a:pt x="5147" y="12412"/>
                  </a:lnTo>
                  <a:lnTo>
                    <a:pt x="5299" y="12437"/>
                  </a:lnTo>
                  <a:lnTo>
                    <a:pt x="5455" y="12457"/>
                  </a:lnTo>
                  <a:lnTo>
                    <a:pt x="5615" y="12478"/>
                  </a:lnTo>
                  <a:lnTo>
                    <a:pt x="5771" y="12491"/>
                  </a:lnTo>
                  <a:lnTo>
                    <a:pt x="5931" y="12503"/>
                  </a:lnTo>
                  <a:lnTo>
                    <a:pt x="6091" y="12507"/>
                  </a:lnTo>
                  <a:lnTo>
                    <a:pt x="6251" y="12511"/>
                  </a:lnTo>
                  <a:lnTo>
                    <a:pt x="6415" y="12507"/>
                  </a:lnTo>
                  <a:lnTo>
                    <a:pt x="6575" y="12503"/>
                  </a:lnTo>
                  <a:lnTo>
                    <a:pt x="6735" y="12491"/>
                  </a:lnTo>
                  <a:lnTo>
                    <a:pt x="6891" y="12478"/>
                  </a:lnTo>
                  <a:lnTo>
                    <a:pt x="7051" y="12457"/>
                  </a:lnTo>
                  <a:lnTo>
                    <a:pt x="7207" y="12437"/>
                  </a:lnTo>
                  <a:lnTo>
                    <a:pt x="7359" y="12412"/>
                  </a:lnTo>
                  <a:lnTo>
                    <a:pt x="7515" y="12384"/>
                  </a:lnTo>
                  <a:lnTo>
                    <a:pt x="7667" y="12351"/>
                  </a:lnTo>
                  <a:lnTo>
                    <a:pt x="7815" y="12314"/>
                  </a:lnTo>
                  <a:lnTo>
                    <a:pt x="7966" y="12273"/>
                  </a:lnTo>
                  <a:lnTo>
                    <a:pt x="8114" y="12228"/>
                  </a:lnTo>
                  <a:lnTo>
                    <a:pt x="8258" y="12182"/>
                  </a:lnTo>
                  <a:lnTo>
                    <a:pt x="8402" y="12129"/>
                  </a:lnTo>
                  <a:lnTo>
                    <a:pt x="8545" y="12076"/>
                  </a:lnTo>
                  <a:lnTo>
                    <a:pt x="8689" y="12018"/>
                  </a:lnTo>
                  <a:lnTo>
                    <a:pt x="8829" y="11957"/>
                  </a:lnTo>
                  <a:lnTo>
                    <a:pt x="8964" y="11891"/>
                  </a:lnTo>
                  <a:lnTo>
                    <a:pt x="9099" y="11826"/>
                  </a:lnTo>
                  <a:lnTo>
                    <a:pt x="9235" y="11756"/>
                  </a:lnTo>
                  <a:lnTo>
                    <a:pt x="9366" y="11682"/>
                  </a:lnTo>
                  <a:lnTo>
                    <a:pt x="9497" y="11604"/>
                  </a:lnTo>
                  <a:lnTo>
                    <a:pt x="9625" y="11526"/>
                  </a:lnTo>
                  <a:lnTo>
                    <a:pt x="9748" y="11444"/>
                  </a:lnTo>
                  <a:lnTo>
                    <a:pt x="9875" y="11358"/>
                  </a:lnTo>
                  <a:lnTo>
                    <a:pt x="9994" y="11267"/>
                  </a:lnTo>
                  <a:lnTo>
                    <a:pt x="10113" y="11177"/>
                  </a:lnTo>
                  <a:lnTo>
                    <a:pt x="10232" y="11083"/>
                  </a:lnTo>
                  <a:lnTo>
                    <a:pt x="10347" y="10984"/>
                  </a:lnTo>
                  <a:lnTo>
                    <a:pt x="10458" y="10885"/>
                  </a:lnTo>
                  <a:lnTo>
                    <a:pt x="10569" y="10783"/>
                  </a:lnTo>
                  <a:lnTo>
                    <a:pt x="10675" y="10676"/>
                  </a:lnTo>
                  <a:lnTo>
                    <a:pt x="10778" y="10569"/>
                  </a:lnTo>
                  <a:lnTo>
                    <a:pt x="10881" y="10463"/>
                  </a:lnTo>
                  <a:lnTo>
                    <a:pt x="10984" y="10348"/>
                  </a:lnTo>
                  <a:lnTo>
                    <a:pt x="11077" y="10233"/>
                  </a:lnTo>
                  <a:lnTo>
                    <a:pt x="11172" y="10118"/>
                  </a:lnTo>
                  <a:lnTo>
                    <a:pt x="11262" y="9999"/>
                  </a:lnTo>
                  <a:lnTo>
                    <a:pt x="11352" y="9876"/>
                  </a:lnTo>
                  <a:lnTo>
                    <a:pt x="11439" y="9752"/>
                  </a:lnTo>
                  <a:lnTo>
                    <a:pt x="11521" y="9625"/>
                  </a:lnTo>
                  <a:lnTo>
                    <a:pt x="11603" y="9498"/>
                  </a:lnTo>
                  <a:lnTo>
                    <a:pt x="11677" y="9366"/>
                  </a:lnTo>
                  <a:lnTo>
                    <a:pt x="11751" y="9235"/>
                  </a:lnTo>
                  <a:lnTo>
                    <a:pt x="11825" y="9104"/>
                  </a:lnTo>
                  <a:lnTo>
                    <a:pt x="11890" y="8968"/>
                  </a:lnTo>
                  <a:lnTo>
                    <a:pt x="11956" y="8829"/>
                  </a:lnTo>
                  <a:lnTo>
                    <a:pt x="12014" y="8689"/>
                  </a:lnTo>
                  <a:lnTo>
                    <a:pt x="12075" y="8550"/>
                  </a:lnTo>
                  <a:lnTo>
                    <a:pt x="12128" y="8406"/>
                  </a:lnTo>
                  <a:lnTo>
                    <a:pt x="12177" y="8262"/>
                  </a:lnTo>
                  <a:lnTo>
                    <a:pt x="12227" y="8114"/>
                  </a:lnTo>
                  <a:lnTo>
                    <a:pt x="12268" y="7967"/>
                  </a:lnTo>
                  <a:lnTo>
                    <a:pt x="12309" y="7819"/>
                  </a:lnTo>
                  <a:lnTo>
                    <a:pt x="12346" y="7667"/>
                  </a:lnTo>
                  <a:lnTo>
                    <a:pt x="12379" y="7515"/>
                  </a:lnTo>
                  <a:lnTo>
                    <a:pt x="12407" y="7363"/>
                  </a:lnTo>
                  <a:lnTo>
                    <a:pt x="12436" y="7207"/>
                  </a:lnTo>
                  <a:lnTo>
                    <a:pt x="12457" y="7052"/>
                  </a:lnTo>
                  <a:lnTo>
                    <a:pt x="12473" y="6895"/>
                  </a:lnTo>
                  <a:lnTo>
                    <a:pt x="12490" y="6735"/>
                  </a:lnTo>
                  <a:lnTo>
                    <a:pt x="12498" y="6575"/>
                  </a:lnTo>
                  <a:lnTo>
                    <a:pt x="12506" y="6415"/>
                  </a:lnTo>
                  <a:lnTo>
                    <a:pt x="12506" y="6256"/>
                  </a:lnTo>
                  <a:lnTo>
                    <a:pt x="12506" y="6096"/>
                  </a:lnTo>
                  <a:lnTo>
                    <a:pt x="12498" y="5936"/>
                  </a:lnTo>
                  <a:lnTo>
                    <a:pt x="12490" y="5776"/>
                  </a:lnTo>
                  <a:lnTo>
                    <a:pt x="12473" y="5616"/>
                  </a:lnTo>
                  <a:lnTo>
                    <a:pt x="12457" y="5459"/>
                  </a:lnTo>
                  <a:lnTo>
                    <a:pt x="12436" y="5304"/>
                  </a:lnTo>
                  <a:lnTo>
                    <a:pt x="12407" y="5148"/>
                  </a:lnTo>
                  <a:lnTo>
                    <a:pt x="12379" y="4996"/>
                  </a:lnTo>
                  <a:lnTo>
                    <a:pt x="12346" y="4844"/>
                  </a:lnTo>
                  <a:lnTo>
                    <a:pt x="12309" y="4692"/>
                  </a:lnTo>
                  <a:lnTo>
                    <a:pt x="12268" y="4544"/>
                  </a:lnTo>
                  <a:lnTo>
                    <a:pt x="12227" y="4397"/>
                  </a:lnTo>
                  <a:lnTo>
                    <a:pt x="12177" y="4249"/>
                  </a:lnTo>
                  <a:lnTo>
                    <a:pt x="12128" y="4105"/>
                  </a:lnTo>
                  <a:lnTo>
                    <a:pt x="12075" y="3961"/>
                  </a:lnTo>
                  <a:lnTo>
                    <a:pt x="12014" y="3822"/>
                  </a:lnTo>
                  <a:lnTo>
                    <a:pt x="11956" y="3682"/>
                  </a:lnTo>
                  <a:lnTo>
                    <a:pt x="11890" y="3543"/>
                  </a:lnTo>
                  <a:lnTo>
                    <a:pt x="11825" y="3407"/>
                  </a:lnTo>
                  <a:lnTo>
                    <a:pt x="11751" y="3276"/>
                  </a:lnTo>
                  <a:lnTo>
                    <a:pt x="11677" y="3145"/>
                  </a:lnTo>
                  <a:lnTo>
                    <a:pt x="11603" y="3013"/>
                  </a:lnTo>
                  <a:lnTo>
                    <a:pt x="11521" y="2886"/>
                  </a:lnTo>
                  <a:lnTo>
                    <a:pt x="11439" y="2759"/>
                  </a:lnTo>
                  <a:lnTo>
                    <a:pt x="11352" y="2635"/>
                  </a:lnTo>
                  <a:lnTo>
                    <a:pt x="11262" y="2512"/>
                  </a:lnTo>
                  <a:lnTo>
                    <a:pt x="11172" y="2393"/>
                  </a:lnTo>
                  <a:lnTo>
                    <a:pt x="11077" y="2278"/>
                  </a:lnTo>
                  <a:lnTo>
                    <a:pt x="10984" y="2163"/>
                  </a:lnTo>
                  <a:lnTo>
                    <a:pt x="10881" y="2048"/>
                  </a:lnTo>
                  <a:lnTo>
                    <a:pt x="10778" y="1942"/>
                  </a:lnTo>
                  <a:lnTo>
                    <a:pt x="10675" y="1835"/>
                  </a:lnTo>
                  <a:lnTo>
                    <a:pt x="10569" y="1728"/>
                  </a:lnTo>
                  <a:lnTo>
                    <a:pt x="10458" y="1626"/>
                  </a:lnTo>
                  <a:lnTo>
                    <a:pt x="10347" y="1527"/>
                  </a:lnTo>
                  <a:lnTo>
                    <a:pt x="10232" y="1428"/>
                  </a:lnTo>
                  <a:lnTo>
                    <a:pt x="10113" y="1334"/>
                  </a:lnTo>
                  <a:lnTo>
                    <a:pt x="9994" y="1244"/>
                  </a:lnTo>
                  <a:lnTo>
                    <a:pt x="9875" y="1153"/>
                  </a:lnTo>
                  <a:lnTo>
                    <a:pt x="9748" y="1067"/>
                  </a:lnTo>
                  <a:lnTo>
                    <a:pt x="9625" y="985"/>
                  </a:lnTo>
                  <a:lnTo>
                    <a:pt x="9497" y="907"/>
                  </a:lnTo>
                  <a:lnTo>
                    <a:pt x="9366" y="829"/>
                  </a:lnTo>
                  <a:lnTo>
                    <a:pt x="9235" y="755"/>
                  </a:lnTo>
                  <a:lnTo>
                    <a:pt x="9099" y="685"/>
                  </a:lnTo>
                  <a:lnTo>
                    <a:pt x="8964" y="620"/>
                  </a:lnTo>
                  <a:lnTo>
                    <a:pt x="8829" y="554"/>
                  </a:lnTo>
                  <a:lnTo>
                    <a:pt x="8689" y="493"/>
                  </a:lnTo>
                  <a:lnTo>
                    <a:pt x="8545" y="435"/>
                  </a:lnTo>
                  <a:lnTo>
                    <a:pt x="8402" y="382"/>
                  </a:lnTo>
                  <a:lnTo>
                    <a:pt x="8258" y="329"/>
                  </a:lnTo>
                  <a:lnTo>
                    <a:pt x="8114" y="283"/>
                  </a:lnTo>
                  <a:lnTo>
                    <a:pt x="7966" y="238"/>
                  </a:lnTo>
                  <a:lnTo>
                    <a:pt x="7815" y="197"/>
                  </a:lnTo>
                  <a:lnTo>
                    <a:pt x="7667" y="160"/>
                  </a:lnTo>
                  <a:lnTo>
                    <a:pt x="7515" y="127"/>
                  </a:lnTo>
                  <a:lnTo>
                    <a:pt x="7359" y="99"/>
                  </a:lnTo>
                  <a:lnTo>
                    <a:pt x="7207" y="74"/>
                  </a:lnTo>
                  <a:lnTo>
                    <a:pt x="7051" y="54"/>
                  </a:lnTo>
                  <a:lnTo>
                    <a:pt x="6891" y="33"/>
                  </a:lnTo>
                  <a:lnTo>
                    <a:pt x="6735" y="20"/>
                  </a:lnTo>
                  <a:lnTo>
                    <a:pt x="6575" y="8"/>
                  </a:lnTo>
                  <a:lnTo>
                    <a:pt x="6415" y="4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18" name="Freeform: Shape 2">
              <a:extLst>
                <a:ext uri="{FF2B5EF4-FFF2-40B4-BE49-F238E27FC236}">
                  <a16:creationId xmlns:a16="http://schemas.microsoft.com/office/drawing/2014/main" id="{84FDB7F2-E8D5-0340-A673-13AF90AC0D3F}"/>
                </a:ext>
              </a:extLst>
            </p:cNvPr>
            <p:cNvSpPr/>
            <p:nvPr/>
          </p:nvSpPr>
          <p:spPr>
            <a:xfrm>
              <a:off x="9530500" y="7531272"/>
              <a:ext cx="914039" cy="133848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0"/>
                  </a:moveTo>
                  <a:lnTo>
                    <a:pt x="0" y="1273"/>
                  </a:lnTo>
                  <a:lnTo>
                    <a:pt x="693" y="1273"/>
                  </a:lnTo>
                  <a:lnTo>
                    <a:pt x="693" y="3719"/>
                  </a:lnTo>
                  <a:lnTo>
                    <a:pt x="1847" y="3719"/>
                  </a:lnTo>
                  <a:lnTo>
                    <a:pt x="1847" y="1273"/>
                  </a:lnTo>
                  <a:lnTo>
                    <a:pt x="2540" y="1273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19" name="Freeform: Shape 3">
              <a:extLst>
                <a:ext uri="{FF2B5EF4-FFF2-40B4-BE49-F238E27FC236}">
                  <a16:creationId xmlns:a16="http://schemas.microsoft.com/office/drawing/2014/main" id="{B552DA32-A2C8-2D4D-94A4-94F78508CAB0}"/>
                </a:ext>
              </a:extLst>
            </p:cNvPr>
            <p:cNvSpPr/>
            <p:nvPr/>
          </p:nvSpPr>
          <p:spPr>
            <a:xfrm>
              <a:off x="9530500" y="9653112"/>
              <a:ext cx="914039" cy="133848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3719"/>
                  </a:moveTo>
                  <a:lnTo>
                    <a:pt x="2540" y="2446"/>
                  </a:lnTo>
                  <a:lnTo>
                    <a:pt x="1847" y="2446"/>
                  </a:lnTo>
                  <a:lnTo>
                    <a:pt x="1847" y="0"/>
                  </a:lnTo>
                  <a:lnTo>
                    <a:pt x="693" y="0"/>
                  </a:lnTo>
                  <a:lnTo>
                    <a:pt x="693" y="2446"/>
                  </a:lnTo>
                  <a:lnTo>
                    <a:pt x="0" y="244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20" name="Freeform: Shape 4">
              <a:extLst>
                <a:ext uri="{FF2B5EF4-FFF2-40B4-BE49-F238E27FC236}">
                  <a16:creationId xmlns:a16="http://schemas.microsoft.com/office/drawing/2014/main" id="{82DF3381-60C1-0747-8313-63186D066FE6}"/>
                </a:ext>
              </a:extLst>
            </p:cNvPr>
            <p:cNvSpPr/>
            <p:nvPr/>
          </p:nvSpPr>
          <p:spPr>
            <a:xfrm>
              <a:off x="10380099" y="8805312"/>
              <a:ext cx="1336680" cy="912599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4" h="2536">
                  <a:moveTo>
                    <a:pt x="0" y="1268"/>
                  </a:moveTo>
                  <a:lnTo>
                    <a:pt x="1268" y="2536"/>
                  </a:lnTo>
                  <a:lnTo>
                    <a:pt x="1268" y="1847"/>
                  </a:lnTo>
                  <a:lnTo>
                    <a:pt x="3714" y="1847"/>
                  </a:lnTo>
                  <a:lnTo>
                    <a:pt x="3714" y="689"/>
                  </a:lnTo>
                  <a:lnTo>
                    <a:pt x="1268" y="689"/>
                  </a:lnTo>
                  <a:lnTo>
                    <a:pt x="1268" y="0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21" name="Freeform: Shape 5">
              <a:extLst>
                <a:ext uri="{FF2B5EF4-FFF2-40B4-BE49-F238E27FC236}">
                  <a16:creationId xmlns:a16="http://schemas.microsoft.com/office/drawing/2014/main" id="{F589F586-E917-284C-9405-1C041F636873}"/>
                </a:ext>
              </a:extLst>
            </p:cNvPr>
            <p:cNvSpPr/>
            <p:nvPr/>
          </p:nvSpPr>
          <p:spPr>
            <a:xfrm>
              <a:off x="8256820" y="8805312"/>
              <a:ext cx="1338120" cy="912599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8" h="2536">
                  <a:moveTo>
                    <a:pt x="3718" y="1268"/>
                  </a:moveTo>
                  <a:lnTo>
                    <a:pt x="2450" y="0"/>
                  </a:lnTo>
                  <a:lnTo>
                    <a:pt x="2450" y="689"/>
                  </a:lnTo>
                  <a:lnTo>
                    <a:pt x="0" y="689"/>
                  </a:lnTo>
                  <a:lnTo>
                    <a:pt x="0" y="1847"/>
                  </a:lnTo>
                  <a:lnTo>
                    <a:pt x="2450" y="1847"/>
                  </a:lnTo>
                  <a:lnTo>
                    <a:pt x="2450" y="25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D8E2A30B-322D-684C-B978-87A74ABAAD5A}"/>
              </a:ext>
            </a:extLst>
          </p:cNvPr>
          <p:cNvSpPr txBox="1"/>
          <p:nvPr/>
        </p:nvSpPr>
        <p:spPr>
          <a:xfrm>
            <a:off x="2018087" y="2528054"/>
            <a:ext cx="951415" cy="184666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sz="1200" dirty="0">
                <a:latin typeface="Calibri" panose="020F0502020204030204" pitchFamily="34" charset="0"/>
              </a:rPr>
              <a:t>Physical Router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4E680EF7-88F4-5247-B614-C62E9BB0B758}"/>
              </a:ext>
            </a:extLst>
          </p:cNvPr>
          <p:cNvCxnSpPr>
            <a:cxnSpLocks/>
            <a:stCxn id="62" idx="46"/>
            <a:endCxn id="17" idx="0"/>
          </p:cNvCxnSpPr>
          <p:nvPr/>
        </p:nvCxnSpPr>
        <p:spPr bwMode="gray">
          <a:xfrm>
            <a:off x="3319908" y="2112743"/>
            <a:ext cx="2" cy="241894"/>
          </a:xfrm>
          <a:prstGeom prst="line">
            <a:avLst/>
          </a:prstGeom>
          <a:ln w="25400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395CFE3A-A0D5-F147-BB83-E9F2A6F70471}"/>
              </a:ext>
            </a:extLst>
          </p:cNvPr>
          <p:cNvCxnSpPr>
            <a:cxnSpLocks/>
            <a:stCxn id="17" idx="2"/>
            <a:endCxn id="68" idx="0"/>
          </p:cNvCxnSpPr>
          <p:nvPr/>
        </p:nvCxnSpPr>
        <p:spPr bwMode="gray">
          <a:xfrm>
            <a:off x="3319910" y="2903277"/>
            <a:ext cx="4203" cy="346625"/>
          </a:xfrm>
          <a:prstGeom prst="line">
            <a:avLst/>
          </a:prstGeom>
          <a:ln w="25400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1E19AEE8-60D7-9444-8A07-21D306EF0858}"/>
              </a:ext>
            </a:extLst>
          </p:cNvPr>
          <p:cNvCxnSpPr>
            <a:cxnSpLocks/>
          </p:cNvCxnSpPr>
          <p:nvPr/>
        </p:nvCxnSpPr>
        <p:spPr bwMode="gray">
          <a:xfrm>
            <a:off x="4105620" y="3096254"/>
            <a:ext cx="1021298" cy="0"/>
          </a:xfrm>
          <a:prstGeom prst="line">
            <a:avLst/>
          </a:prstGeom>
          <a:ln w="25400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EBFAB06F-25C0-F741-A276-B08F3468F1B7}"/>
              </a:ext>
            </a:extLst>
          </p:cNvPr>
          <p:cNvCxnSpPr>
            <a:cxnSpLocks/>
          </p:cNvCxnSpPr>
          <p:nvPr/>
        </p:nvCxnSpPr>
        <p:spPr bwMode="gray">
          <a:xfrm>
            <a:off x="3553766" y="2726490"/>
            <a:ext cx="823777" cy="69896"/>
          </a:xfrm>
          <a:prstGeom prst="line">
            <a:avLst/>
          </a:prstGeom>
          <a:ln w="25400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1E6A47F5-6D3E-A741-96BD-81A051721E30}"/>
              </a:ext>
            </a:extLst>
          </p:cNvPr>
          <p:cNvCxnSpPr>
            <a:cxnSpLocks/>
          </p:cNvCxnSpPr>
          <p:nvPr/>
        </p:nvCxnSpPr>
        <p:spPr bwMode="gray">
          <a:xfrm>
            <a:off x="4377543" y="2783787"/>
            <a:ext cx="0" cy="312467"/>
          </a:xfrm>
          <a:prstGeom prst="line">
            <a:avLst/>
          </a:prstGeom>
          <a:ln w="25400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>
            <a:extLst>
              <a:ext uri="{FF2B5EF4-FFF2-40B4-BE49-F238E27FC236}">
                <a16:creationId xmlns:a16="http://schemas.microsoft.com/office/drawing/2014/main" id="{FA79ED35-0DAE-0447-8444-8B1A6DF8BE80}"/>
              </a:ext>
            </a:extLst>
          </p:cNvPr>
          <p:cNvSpPr txBox="1"/>
          <p:nvPr/>
        </p:nvSpPr>
        <p:spPr>
          <a:xfrm>
            <a:off x="81927" y="1674965"/>
            <a:ext cx="1549463" cy="338554"/>
          </a:xfrm>
          <a:prstGeom prst="rect">
            <a:avLst/>
          </a:prstGeom>
          <a:ln w="19050">
            <a:solidFill>
              <a:schemeClr val="accent1"/>
            </a:solidFill>
          </a:ln>
        </p:spPr>
        <p:txBody>
          <a:bodyPr wrap="none" lIns="91440" tIns="45720" rIns="91440" bIns="45720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1600" dirty="0">
                <a:solidFill>
                  <a:schemeClr val="accent1"/>
                </a:solidFill>
                <a:latin typeface="Calibri" panose="020F0502020204030204" pitchFamily="34" charset="0"/>
              </a:rPr>
              <a:t>VLAN or Overlay</a:t>
            </a:r>
          </a:p>
        </p:txBody>
      </p:sp>
      <p:sp>
        <p:nvSpPr>
          <p:cNvPr id="62" name="Freeform 180">
            <a:extLst>
              <a:ext uri="{FF2B5EF4-FFF2-40B4-BE49-F238E27FC236}">
                <a16:creationId xmlns:a16="http://schemas.microsoft.com/office/drawing/2014/main" id="{D8D4E1B6-3B82-0E42-B7E3-4E33A7410C71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2917538" y="1813737"/>
            <a:ext cx="804741" cy="347417"/>
          </a:xfrm>
          <a:custGeom>
            <a:avLst/>
            <a:gdLst>
              <a:gd name="T0" fmla="*/ 242 w 386"/>
              <a:gd name="T1" fmla="*/ 244 h 244"/>
              <a:gd name="T2" fmla="*/ 241 w 386"/>
              <a:gd name="T3" fmla="*/ 244 h 244"/>
              <a:gd name="T4" fmla="*/ 196 w 386"/>
              <a:gd name="T5" fmla="*/ 226 h 244"/>
              <a:gd name="T6" fmla="*/ 146 w 386"/>
              <a:gd name="T7" fmla="*/ 238 h 244"/>
              <a:gd name="T8" fmla="*/ 86 w 386"/>
              <a:gd name="T9" fmla="*/ 216 h 244"/>
              <a:gd name="T10" fmla="*/ 62 w 386"/>
              <a:gd name="T11" fmla="*/ 220 h 244"/>
              <a:gd name="T12" fmla="*/ 1 w 386"/>
              <a:gd name="T13" fmla="*/ 158 h 244"/>
              <a:gd name="T14" fmla="*/ 65 w 386"/>
              <a:gd name="T15" fmla="*/ 98 h 244"/>
              <a:gd name="T16" fmla="*/ 72 w 386"/>
              <a:gd name="T17" fmla="*/ 99 h 244"/>
              <a:gd name="T18" fmla="*/ 146 w 386"/>
              <a:gd name="T19" fmla="*/ 47 h 244"/>
              <a:gd name="T20" fmla="*/ 169 w 386"/>
              <a:gd name="T21" fmla="*/ 51 h 244"/>
              <a:gd name="T22" fmla="*/ 249 w 386"/>
              <a:gd name="T23" fmla="*/ 1 h 244"/>
              <a:gd name="T24" fmla="*/ 333 w 386"/>
              <a:gd name="T25" fmla="*/ 79 h 244"/>
              <a:gd name="T26" fmla="*/ 385 w 386"/>
              <a:gd name="T27" fmla="*/ 152 h 244"/>
              <a:gd name="T28" fmla="*/ 362 w 386"/>
              <a:gd name="T29" fmla="*/ 205 h 244"/>
              <a:gd name="T30" fmla="*/ 319 w 386"/>
              <a:gd name="T31" fmla="*/ 222 h 244"/>
              <a:gd name="T32" fmla="*/ 298 w 386"/>
              <a:gd name="T33" fmla="*/ 217 h 244"/>
              <a:gd name="T34" fmla="*/ 242 w 386"/>
              <a:gd name="T35" fmla="*/ 244 h 244"/>
              <a:gd name="T36" fmla="*/ 199 w 386"/>
              <a:gd name="T37" fmla="*/ 206 h 244"/>
              <a:gd name="T38" fmla="*/ 203 w 386"/>
              <a:gd name="T39" fmla="*/ 211 h 244"/>
              <a:gd name="T40" fmla="*/ 241 w 386"/>
              <a:gd name="T41" fmla="*/ 228 h 244"/>
              <a:gd name="T42" fmla="*/ 288 w 386"/>
              <a:gd name="T43" fmla="*/ 203 h 244"/>
              <a:gd name="T44" fmla="*/ 293 w 386"/>
              <a:gd name="T45" fmla="*/ 196 h 244"/>
              <a:gd name="T46" fmla="*/ 299 w 386"/>
              <a:gd name="T47" fmla="*/ 200 h 244"/>
              <a:gd name="T48" fmla="*/ 320 w 386"/>
              <a:gd name="T49" fmla="*/ 206 h 244"/>
              <a:gd name="T50" fmla="*/ 351 w 386"/>
              <a:gd name="T51" fmla="*/ 193 h 244"/>
              <a:gd name="T52" fmla="*/ 369 w 386"/>
              <a:gd name="T53" fmla="*/ 151 h 244"/>
              <a:gd name="T54" fmla="*/ 325 w 386"/>
              <a:gd name="T55" fmla="*/ 94 h 244"/>
              <a:gd name="T56" fmla="*/ 319 w 386"/>
              <a:gd name="T57" fmla="*/ 93 h 244"/>
              <a:gd name="T58" fmla="*/ 318 w 386"/>
              <a:gd name="T59" fmla="*/ 87 h 244"/>
              <a:gd name="T60" fmla="*/ 248 w 386"/>
              <a:gd name="T61" fmla="*/ 17 h 244"/>
              <a:gd name="T62" fmla="*/ 248 w 386"/>
              <a:gd name="T63" fmla="*/ 17 h 244"/>
              <a:gd name="T64" fmla="*/ 181 w 386"/>
              <a:gd name="T65" fmla="*/ 64 h 244"/>
              <a:gd name="T66" fmla="*/ 177 w 386"/>
              <a:gd name="T67" fmla="*/ 72 h 244"/>
              <a:gd name="T68" fmla="*/ 170 w 386"/>
              <a:gd name="T69" fmla="*/ 69 h 244"/>
              <a:gd name="T70" fmla="*/ 145 w 386"/>
              <a:gd name="T71" fmla="*/ 63 h 244"/>
              <a:gd name="T72" fmla="*/ 85 w 386"/>
              <a:gd name="T73" fmla="*/ 110 h 244"/>
              <a:gd name="T74" fmla="*/ 84 w 386"/>
              <a:gd name="T75" fmla="*/ 118 h 244"/>
              <a:gd name="T76" fmla="*/ 76 w 386"/>
              <a:gd name="T77" fmla="*/ 116 h 244"/>
              <a:gd name="T78" fmla="*/ 64 w 386"/>
              <a:gd name="T79" fmla="*/ 114 h 244"/>
              <a:gd name="T80" fmla="*/ 17 w 386"/>
              <a:gd name="T81" fmla="*/ 158 h 244"/>
              <a:gd name="T82" fmla="*/ 62 w 386"/>
              <a:gd name="T83" fmla="*/ 204 h 244"/>
              <a:gd name="T84" fmla="*/ 84 w 386"/>
              <a:gd name="T85" fmla="*/ 199 h 244"/>
              <a:gd name="T86" fmla="*/ 89 w 386"/>
              <a:gd name="T87" fmla="*/ 197 h 244"/>
              <a:gd name="T88" fmla="*/ 94 w 386"/>
              <a:gd name="T89" fmla="*/ 201 h 244"/>
              <a:gd name="T90" fmla="*/ 147 w 386"/>
              <a:gd name="T91" fmla="*/ 222 h 244"/>
              <a:gd name="T92" fmla="*/ 193 w 386"/>
              <a:gd name="T93" fmla="*/ 210 h 244"/>
              <a:gd name="T94" fmla="*/ 199 w 386"/>
              <a:gd name="T95" fmla="*/ 206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86" h="244">
                <a:moveTo>
                  <a:pt x="242" y="244"/>
                </a:moveTo>
                <a:cubicBezTo>
                  <a:pt x="242" y="244"/>
                  <a:pt x="241" y="244"/>
                  <a:pt x="241" y="244"/>
                </a:cubicBezTo>
                <a:cubicBezTo>
                  <a:pt x="224" y="244"/>
                  <a:pt x="208" y="238"/>
                  <a:pt x="196" y="226"/>
                </a:cubicBezTo>
                <a:cubicBezTo>
                  <a:pt x="182" y="234"/>
                  <a:pt x="164" y="238"/>
                  <a:pt x="146" y="238"/>
                </a:cubicBezTo>
                <a:cubicBezTo>
                  <a:pt x="123" y="237"/>
                  <a:pt x="101" y="229"/>
                  <a:pt x="86" y="216"/>
                </a:cubicBezTo>
                <a:cubicBezTo>
                  <a:pt x="79" y="219"/>
                  <a:pt x="70" y="220"/>
                  <a:pt x="62" y="220"/>
                </a:cubicBezTo>
                <a:cubicBezTo>
                  <a:pt x="27" y="219"/>
                  <a:pt x="0" y="191"/>
                  <a:pt x="1" y="158"/>
                </a:cubicBezTo>
                <a:cubicBezTo>
                  <a:pt x="2" y="124"/>
                  <a:pt x="30" y="97"/>
                  <a:pt x="65" y="98"/>
                </a:cubicBezTo>
                <a:cubicBezTo>
                  <a:pt x="67" y="98"/>
                  <a:pt x="70" y="98"/>
                  <a:pt x="72" y="99"/>
                </a:cubicBezTo>
                <a:cubicBezTo>
                  <a:pt x="82" y="67"/>
                  <a:pt x="112" y="46"/>
                  <a:pt x="146" y="47"/>
                </a:cubicBezTo>
                <a:cubicBezTo>
                  <a:pt x="154" y="47"/>
                  <a:pt x="162" y="49"/>
                  <a:pt x="169" y="51"/>
                </a:cubicBezTo>
                <a:cubicBezTo>
                  <a:pt x="184" y="19"/>
                  <a:pt x="215" y="0"/>
                  <a:pt x="249" y="1"/>
                </a:cubicBezTo>
                <a:cubicBezTo>
                  <a:pt x="291" y="2"/>
                  <a:pt x="326" y="35"/>
                  <a:pt x="333" y="79"/>
                </a:cubicBezTo>
                <a:cubicBezTo>
                  <a:pt x="364" y="85"/>
                  <a:pt x="386" y="116"/>
                  <a:pt x="385" y="152"/>
                </a:cubicBezTo>
                <a:cubicBezTo>
                  <a:pt x="385" y="172"/>
                  <a:pt x="376" y="192"/>
                  <a:pt x="362" y="205"/>
                </a:cubicBezTo>
                <a:cubicBezTo>
                  <a:pt x="350" y="216"/>
                  <a:pt x="335" y="222"/>
                  <a:pt x="319" y="222"/>
                </a:cubicBezTo>
                <a:cubicBezTo>
                  <a:pt x="312" y="222"/>
                  <a:pt x="305" y="220"/>
                  <a:pt x="298" y="217"/>
                </a:cubicBezTo>
                <a:cubicBezTo>
                  <a:pt x="285" y="234"/>
                  <a:pt x="264" y="244"/>
                  <a:pt x="242" y="244"/>
                </a:cubicBezTo>
                <a:close/>
                <a:moveTo>
                  <a:pt x="199" y="206"/>
                </a:moveTo>
                <a:cubicBezTo>
                  <a:pt x="203" y="211"/>
                  <a:pt x="203" y="211"/>
                  <a:pt x="203" y="211"/>
                </a:cubicBezTo>
                <a:cubicBezTo>
                  <a:pt x="213" y="222"/>
                  <a:pt x="227" y="228"/>
                  <a:pt x="241" y="228"/>
                </a:cubicBezTo>
                <a:cubicBezTo>
                  <a:pt x="260" y="229"/>
                  <a:pt x="278" y="219"/>
                  <a:pt x="288" y="203"/>
                </a:cubicBezTo>
                <a:cubicBezTo>
                  <a:pt x="293" y="196"/>
                  <a:pt x="293" y="196"/>
                  <a:pt x="293" y="196"/>
                </a:cubicBezTo>
                <a:cubicBezTo>
                  <a:pt x="299" y="200"/>
                  <a:pt x="299" y="200"/>
                  <a:pt x="299" y="200"/>
                </a:cubicBezTo>
                <a:cubicBezTo>
                  <a:pt x="306" y="204"/>
                  <a:pt x="313" y="206"/>
                  <a:pt x="320" y="206"/>
                </a:cubicBezTo>
                <a:cubicBezTo>
                  <a:pt x="331" y="206"/>
                  <a:pt x="342" y="202"/>
                  <a:pt x="351" y="193"/>
                </a:cubicBezTo>
                <a:cubicBezTo>
                  <a:pt x="362" y="183"/>
                  <a:pt x="369" y="168"/>
                  <a:pt x="369" y="151"/>
                </a:cubicBezTo>
                <a:cubicBezTo>
                  <a:pt x="370" y="121"/>
                  <a:pt x="351" y="96"/>
                  <a:pt x="325" y="94"/>
                </a:cubicBezTo>
                <a:cubicBezTo>
                  <a:pt x="319" y="93"/>
                  <a:pt x="319" y="93"/>
                  <a:pt x="319" y="93"/>
                </a:cubicBezTo>
                <a:cubicBezTo>
                  <a:pt x="318" y="87"/>
                  <a:pt x="318" y="87"/>
                  <a:pt x="318" y="87"/>
                </a:cubicBezTo>
                <a:cubicBezTo>
                  <a:pt x="315" y="48"/>
                  <a:pt x="285" y="18"/>
                  <a:pt x="248" y="17"/>
                </a:cubicBezTo>
                <a:cubicBezTo>
                  <a:pt x="248" y="17"/>
                  <a:pt x="248" y="17"/>
                  <a:pt x="248" y="17"/>
                </a:cubicBezTo>
                <a:cubicBezTo>
                  <a:pt x="219" y="16"/>
                  <a:pt x="192" y="35"/>
                  <a:pt x="181" y="64"/>
                </a:cubicBezTo>
                <a:cubicBezTo>
                  <a:pt x="177" y="72"/>
                  <a:pt x="177" y="72"/>
                  <a:pt x="177" y="72"/>
                </a:cubicBezTo>
                <a:cubicBezTo>
                  <a:pt x="170" y="69"/>
                  <a:pt x="170" y="69"/>
                  <a:pt x="170" y="69"/>
                </a:cubicBezTo>
                <a:cubicBezTo>
                  <a:pt x="162" y="65"/>
                  <a:pt x="154" y="63"/>
                  <a:pt x="145" y="63"/>
                </a:cubicBezTo>
                <a:cubicBezTo>
                  <a:pt x="117" y="62"/>
                  <a:pt x="92" y="82"/>
                  <a:pt x="85" y="110"/>
                </a:cubicBezTo>
                <a:cubicBezTo>
                  <a:pt x="84" y="118"/>
                  <a:pt x="84" y="118"/>
                  <a:pt x="84" y="118"/>
                </a:cubicBezTo>
                <a:cubicBezTo>
                  <a:pt x="76" y="116"/>
                  <a:pt x="76" y="116"/>
                  <a:pt x="76" y="116"/>
                </a:cubicBezTo>
                <a:cubicBezTo>
                  <a:pt x="72" y="115"/>
                  <a:pt x="68" y="114"/>
                  <a:pt x="64" y="114"/>
                </a:cubicBezTo>
                <a:cubicBezTo>
                  <a:pt x="39" y="114"/>
                  <a:pt x="18" y="133"/>
                  <a:pt x="17" y="158"/>
                </a:cubicBezTo>
                <a:cubicBezTo>
                  <a:pt x="17" y="183"/>
                  <a:pt x="37" y="204"/>
                  <a:pt x="62" y="204"/>
                </a:cubicBezTo>
                <a:cubicBezTo>
                  <a:pt x="70" y="204"/>
                  <a:pt x="78" y="203"/>
                  <a:pt x="84" y="199"/>
                </a:cubicBezTo>
                <a:cubicBezTo>
                  <a:pt x="89" y="197"/>
                  <a:pt x="89" y="197"/>
                  <a:pt x="89" y="197"/>
                </a:cubicBezTo>
                <a:cubicBezTo>
                  <a:pt x="94" y="201"/>
                  <a:pt x="94" y="201"/>
                  <a:pt x="94" y="201"/>
                </a:cubicBezTo>
                <a:cubicBezTo>
                  <a:pt x="106" y="213"/>
                  <a:pt x="125" y="221"/>
                  <a:pt x="147" y="222"/>
                </a:cubicBezTo>
                <a:cubicBezTo>
                  <a:pt x="164" y="222"/>
                  <a:pt x="180" y="218"/>
                  <a:pt x="193" y="210"/>
                </a:cubicBezTo>
                <a:lnTo>
                  <a:pt x="199" y="20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FAB32CF0-B0B0-1D4F-B4F7-E3002ADD135A}"/>
              </a:ext>
            </a:extLst>
          </p:cNvPr>
          <p:cNvSpPr txBox="1"/>
          <p:nvPr/>
        </p:nvSpPr>
        <p:spPr>
          <a:xfrm>
            <a:off x="4787081" y="2906128"/>
            <a:ext cx="339837" cy="184666"/>
          </a:xfrm>
          <a:prstGeom prst="rect">
            <a:avLst/>
          </a:prstGeom>
        </p:spPr>
        <p:txBody>
          <a:bodyPr wrap="none" lIns="0" tIns="0" rIns="0" bIns="0" rtlCol="0" anchor="b">
            <a:spAutoFit/>
          </a:bodyPr>
          <a:lstStyle/>
          <a:p>
            <a:pPr algn="r"/>
            <a:r>
              <a:rPr lang="en-US" sz="1200" dirty="0">
                <a:latin typeface="Calibri" panose="020F0502020204030204" pitchFamily="34" charset="0"/>
              </a:rPr>
              <a:t>VLAN</a:t>
            </a:r>
          </a:p>
        </p:txBody>
      </p:sp>
      <p:grpSp>
        <p:nvGrpSpPr>
          <p:cNvPr id="67" name="Group 66">
            <a:extLst>
              <a:ext uri="{FF2B5EF4-FFF2-40B4-BE49-F238E27FC236}">
                <a16:creationId xmlns:a16="http://schemas.microsoft.com/office/drawing/2014/main" id="{C770253B-5A74-D94F-B6EB-74BE9861C887}"/>
              </a:ext>
            </a:extLst>
          </p:cNvPr>
          <p:cNvGrpSpPr>
            <a:grpSpLocks noChangeAspect="1"/>
          </p:cNvGrpSpPr>
          <p:nvPr/>
        </p:nvGrpSpPr>
        <p:grpSpPr>
          <a:xfrm>
            <a:off x="3049793" y="3249902"/>
            <a:ext cx="548640" cy="548640"/>
            <a:chOff x="7736620" y="7009631"/>
            <a:chExt cx="4501800" cy="4503600"/>
          </a:xfrm>
          <a:solidFill>
            <a:schemeClr val="accent1"/>
          </a:solidFill>
        </p:grpSpPr>
        <p:sp>
          <p:nvSpPr>
            <p:cNvPr id="68" name="Freeform: Shape 1">
              <a:extLst>
                <a:ext uri="{FF2B5EF4-FFF2-40B4-BE49-F238E27FC236}">
                  <a16:creationId xmlns:a16="http://schemas.microsoft.com/office/drawing/2014/main" id="{8AC06001-7F6D-4347-8625-ACD25052323D}"/>
                </a:ext>
              </a:extLst>
            </p:cNvPr>
            <p:cNvSpPr/>
            <p:nvPr/>
          </p:nvSpPr>
          <p:spPr>
            <a:xfrm>
              <a:off x="7736620" y="7009631"/>
              <a:ext cx="4501800" cy="450360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2506" h="12511">
                  <a:moveTo>
                    <a:pt x="6251" y="521"/>
                  </a:moveTo>
                  <a:lnTo>
                    <a:pt x="6399" y="525"/>
                  </a:lnTo>
                  <a:lnTo>
                    <a:pt x="6546" y="530"/>
                  </a:lnTo>
                  <a:lnTo>
                    <a:pt x="6694" y="538"/>
                  </a:lnTo>
                  <a:lnTo>
                    <a:pt x="6838" y="550"/>
                  </a:lnTo>
                  <a:lnTo>
                    <a:pt x="6981" y="566"/>
                  </a:lnTo>
                  <a:lnTo>
                    <a:pt x="7125" y="587"/>
                  </a:lnTo>
                  <a:lnTo>
                    <a:pt x="7265" y="612"/>
                  </a:lnTo>
                  <a:lnTo>
                    <a:pt x="7409" y="640"/>
                  </a:lnTo>
                  <a:lnTo>
                    <a:pt x="7548" y="669"/>
                  </a:lnTo>
                  <a:lnTo>
                    <a:pt x="7684" y="702"/>
                  </a:lnTo>
                  <a:lnTo>
                    <a:pt x="7819" y="739"/>
                  </a:lnTo>
                  <a:lnTo>
                    <a:pt x="7954" y="780"/>
                  </a:lnTo>
                  <a:lnTo>
                    <a:pt x="8090" y="825"/>
                  </a:lnTo>
                  <a:lnTo>
                    <a:pt x="8221" y="870"/>
                  </a:lnTo>
                  <a:lnTo>
                    <a:pt x="8352" y="919"/>
                  </a:lnTo>
                  <a:lnTo>
                    <a:pt x="8484" y="973"/>
                  </a:lnTo>
                  <a:lnTo>
                    <a:pt x="8611" y="1030"/>
                  </a:lnTo>
                  <a:lnTo>
                    <a:pt x="8734" y="1088"/>
                  </a:lnTo>
                  <a:lnTo>
                    <a:pt x="8861" y="1149"/>
                  </a:lnTo>
                  <a:lnTo>
                    <a:pt x="8985" y="1215"/>
                  </a:lnTo>
                  <a:lnTo>
                    <a:pt x="9104" y="1285"/>
                  </a:lnTo>
                  <a:lnTo>
                    <a:pt x="9222" y="1354"/>
                  </a:lnTo>
                  <a:lnTo>
                    <a:pt x="9341" y="1428"/>
                  </a:lnTo>
                  <a:lnTo>
                    <a:pt x="9456" y="1502"/>
                  </a:lnTo>
                  <a:lnTo>
                    <a:pt x="9571" y="1581"/>
                  </a:lnTo>
                  <a:lnTo>
                    <a:pt x="9682" y="1663"/>
                  </a:lnTo>
                  <a:lnTo>
                    <a:pt x="9789" y="1749"/>
                  </a:lnTo>
                  <a:lnTo>
                    <a:pt x="9896" y="1835"/>
                  </a:lnTo>
                  <a:lnTo>
                    <a:pt x="10002" y="1921"/>
                  </a:lnTo>
                  <a:lnTo>
                    <a:pt x="10105" y="2016"/>
                  </a:lnTo>
                  <a:lnTo>
                    <a:pt x="10207" y="2106"/>
                  </a:lnTo>
                  <a:lnTo>
                    <a:pt x="10306" y="2205"/>
                  </a:lnTo>
                  <a:lnTo>
                    <a:pt x="10400" y="2303"/>
                  </a:lnTo>
                  <a:lnTo>
                    <a:pt x="10495" y="2401"/>
                  </a:lnTo>
                  <a:lnTo>
                    <a:pt x="10585" y="2504"/>
                  </a:lnTo>
                  <a:lnTo>
                    <a:pt x="10675" y="2611"/>
                  </a:lnTo>
                  <a:lnTo>
                    <a:pt x="10762" y="2717"/>
                  </a:lnTo>
                  <a:lnTo>
                    <a:pt x="10844" y="2828"/>
                  </a:lnTo>
                  <a:lnTo>
                    <a:pt x="10926" y="2939"/>
                  </a:lnTo>
                  <a:lnTo>
                    <a:pt x="11004" y="3054"/>
                  </a:lnTo>
                  <a:lnTo>
                    <a:pt x="11082" y="3169"/>
                  </a:lnTo>
                  <a:lnTo>
                    <a:pt x="11156" y="3284"/>
                  </a:lnTo>
                  <a:lnTo>
                    <a:pt x="11225" y="3403"/>
                  </a:lnTo>
                  <a:lnTo>
                    <a:pt x="11291" y="3526"/>
                  </a:lnTo>
                  <a:lnTo>
                    <a:pt x="11357" y="3649"/>
                  </a:lnTo>
                  <a:lnTo>
                    <a:pt x="11419" y="3773"/>
                  </a:lnTo>
                  <a:lnTo>
                    <a:pt x="11480" y="3900"/>
                  </a:lnTo>
                  <a:lnTo>
                    <a:pt x="11533" y="4027"/>
                  </a:lnTo>
                  <a:lnTo>
                    <a:pt x="11587" y="4154"/>
                  </a:lnTo>
                  <a:lnTo>
                    <a:pt x="11636" y="4285"/>
                  </a:lnTo>
                  <a:lnTo>
                    <a:pt x="11685" y="4417"/>
                  </a:lnTo>
                  <a:lnTo>
                    <a:pt x="11726" y="4553"/>
                  </a:lnTo>
                  <a:lnTo>
                    <a:pt x="11767" y="4688"/>
                  </a:lnTo>
                  <a:lnTo>
                    <a:pt x="11804" y="4823"/>
                  </a:lnTo>
                  <a:lnTo>
                    <a:pt x="11837" y="4963"/>
                  </a:lnTo>
                  <a:lnTo>
                    <a:pt x="11870" y="5103"/>
                  </a:lnTo>
                  <a:lnTo>
                    <a:pt x="11895" y="5242"/>
                  </a:lnTo>
                  <a:lnTo>
                    <a:pt x="11919" y="5386"/>
                  </a:lnTo>
                  <a:lnTo>
                    <a:pt x="11940" y="5525"/>
                  </a:lnTo>
                  <a:lnTo>
                    <a:pt x="11956" y="5669"/>
                  </a:lnTo>
                  <a:lnTo>
                    <a:pt x="11968" y="5817"/>
                  </a:lnTo>
                  <a:lnTo>
                    <a:pt x="11976" y="5961"/>
                  </a:lnTo>
                  <a:lnTo>
                    <a:pt x="11985" y="6108"/>
                  </a:lnTo>
                  <a:lnTo>
                    <a:pt x="11985" y="6256"/>
                  </a:lnTo>
                  <a:lnTo>
                    <a:pt x="11985" y="6403"/>
                  </a:lnTo>
                  <a:lnTo>
                    <a:pt x="11976" y="6550"/>
                  </a:lnTo>
                  <a:lnTo>
                    <a:pt x="11968" y="6694"/>
                  </a:lnTo>
                  <a:lnTo>
                    <a:pt x="11956" y="6842"/>
                  </a:lnTo>
                  <a:lnTo>
                    <a:pt x="11940" y="6986"/>
                  </a:lnTo>
                  <a:lnTo>
                    <a:pt x="11919" y="7125"/>
                  </a:lnTo>
                  <a:lnTo>
                    <a:pt x="11895" y="7269"/>
                  </a:lnTo>
                  <a:lnTo>
                    <a:pt x="11870" y="7408"/>
                  </a:lnTo>
                  <a:lnTo>
                    <a:pt x="11837" y="7548"/>
                  </a:lnTo>
                  <a:lnTo>
                    <a:pt x="11804" y="7688"/>
                  </a:lnTo>
                  <a:lnTo>
                    <a:pt x="11767" y="7823"/>
                  </a:lnTo>
                  <a:lnTo>
                    <a:pt x="11726" y="7958"/>
                  </a:lnTo>
                  <a:lnTo>
                    <a:pt x="11685" y="8094"/>
                  </a:lnTo>
                  <a:lnTo>
                    <a:pt x="11636" y="8226"/>
                  </a:lnTo>
                  <a:lnTo>
                    <a:pt x="11587" y="8357"/>
                  </a:lnTo>
                  <a:lnTo>
                    <a:pt x="11533" y="8484"/>
                  </a:lnTo>
                  <a:lnTo>
                    <a:pt x="11480" y="8611"/>
                  </a:lnTo>
                  <a:lnTo>
                    <a:pt x="11419" y="8738"/>
                  </a:lnTo>
                  <a:lnTo>
                    <a:pt x="11357" y="8862"/>
                  </a:lnTo>
                  <a:lnTo>
                    <a:pt x="11291" y="8985"/>
                  </a:lnTo>
                  <a:lnTo>
                    <a:pt x="11225" y="9108"/>
                  </a:lnTo>
                  <a:lnTo>
                    <a:pt x="11156" y="9227"/>
                  </a:lnTo>
                  <a:lnTo>
                    <a:pt x="11082" y="9342"/>
                  </a:lnTo>
                  <a:lnTo>
                    <a:pt x="11004" y="9457"/>
                  </a:lnTo>
                  <a:lnTo>
                    <a:pt x="10926" y="9572"/>
                  </a:lnTo>
                  <a:lnTo>
                    <a:pt x="10844" y="9683"/>
                  </a:lnTo>
                  <a:lnTo>
                    <a:pt x="10762" y="9794"/>
                  </a:lnTo>
                  <a:lnTo>
                    <a:pt x="10675" y="9900"/>
                  </a:lnTo>
                  <a:lnTo>
                    <a:pt x="10585" y="10007"/>
                  </a:lnTo>
                  <a:lnTo>
                    <a:pt x="10495" y="10110"/>
                  </a:lnTo>
                  <a:lnTo>
                    <a:pt x="10400" y="10208"/>
                  </a:lnTo>
                  <a:lnTo>
                    <a:pt x="10306" y="10306"/>
                  </a:lnTo>
                  <a:lnTo>
                    <a:pt x="10207" y="10405"/>
                  </a:lnTo>
                  <a:lnTo>
                    <a:pt x="10105" y="10495"/>
                  </a:lnTo>
                  <a:lnTo>
                    <a:pt x="10002" y="10590"/>
                  </a:lnTo>
                  <a:lnTo>
                    <a:pt x="9896" y="10676"/>
                  </a:lnTo>
                  <a:lnTo>
                    <a:pt x="9789" y="10762"/>
                  </a:lnTo>
                  <a:lnTo>
                    <a:pt x="9682" y="10848"/>
                  </a:lnTo>
                  <a:lnTo>
                    <a:pt x="9571" y="10930"/>
                  </a:lnTo>
                  <a:lnTo>
                    <a:pt x="9456" y="11009"/>
                  </a:lnTo>
                  <a:lnTo>
                    <a:pt x="9341" y="11083"/>
                  </a:lnTo>
                  <a:lnTo>
                    <a:pt x="9222" y="11157"/>
                  </a:lnTo>
                  <a:lnTo>
                    <a:pt x="9104" y="11226"/>
                  </a:lnTo>
                  <a:lnTo>
                    <a:pt x="8985" y="11296"/>
                  </a:lnTo>
                  <a:lnTo>
                    <a:pt x="8861" y="11362"/>
                  </a:lnTo>
                  <a:lnTo>
                    <a:pt x="8734" y="11423"/>
                  </a:lnTo>
                  <a:lnTo>
                    <a:pt x="8611" y="11481"/>
                  </a:lnTo>
                  <a:lnTo>
                    <a:pt x="8484" y="11538"/>
                  </a:lnTo>
                  <a:lnTo>
                    <a:pt x="8352" y="11592"/>
                  </a:lnTo>
                  <a:lnTo>
                    <a:pt x="8221" y="11641"/>
                  </a:lnTo>
                  <a:lnTo>
                    <a:pt x="8090" y="11686"/>
                  </a:lnTo>
                  <a:lnTo>
                    <a:pt x="7954" y="11731"/>
                  </a:lnTo>
                  <a:lnTo>
                    <a:pt x="7819" y="11772"/>
                  </a:lnTo>
                  <a:lnTo>
                    <a:pt x="7684" y="11809"/>
                  </a:lnTo>
                  <a:lnTo>
                    <a:pt x="7548" y="11842"/>
                  </a:lnTo>
                  <a:lnTo>
                    <a:pt x="7409" y="11871"/>
                  </a:lnTo>
                  <a:lnTo>
                    <a:pt x="7265" y="11899"/>
                  </a:lnTo>
                  <a:lnTo>
                    <a:pt x="7125" y="11924"/>
                  </a:lnTo>
                  <a:lnTo>
                    <a:pt x="6981" y="11945"/>
                  </a:lnTo>
                  <a:lnTo>
                    <a:pt x="6838" y="11961"/>
                  </a:lnTo>
                  <a:lnTo>
                    <a:pt x="6694" y="11973"/>
                  </a:lnTo>
                  <a:lnTo>
                    <a:pt x="6546" y="11981"/>
                  </a:lnTo>
                  <a:lnTo>
                    <a:pt x="6399" y="11986"/>
                  </a:lnTo>
                  <a:lnTo>
                    <a:pt x="6251" y="11990"/>
                  </a:lnTo>
                  <a:lnTo>
                    <a:pt x="6103" y="11986"/>
                  </a:lnTo>
                  <a:lnTo>
                    <a:pt x="5960" y="11981"/>
                  </a:lnTo>
                  <a:lnTo>
                    <a:pt x="5812" y="11973"/>
                  </a:lnTo>
                  <a:lnTo>
                    <a:pt x="5668" y="11961"/>
                  </a:lnTo>
                  <a:lnTo>
                    <a:pt x="5524" y="11945"/>
                  </a:lnTo>
                  <a:lnTo>
                    <a:pt x="5381" y="11924"/>
                  </a:lnTo>
                  <a:lnTo>
                    <a:pt x="5241" y="11899"/>
                  </a:lnTo>
                  <a:lnTo>
                    <a:pt x="5098" y="11871"/>
                  </a:lnTo>
                  <a:lnTo>
                    <a:pt x="4958" y="11842"/>
                  </a:lnTo>
                  <a:lnTo>
                    <a:pt x="4823" y="11809"/>
                  </a:lnTo>
                  <a:lnTo>
                    <a:pt x="4687" y="11772"/>
                  </a:lnTo>
                  <a:lnTo>
                    <a:pt x="4552" y="11731"/>
                  </a:lnTo>
                  <a:lnTo>
                    <a:pt x="4416" y="11686"/>
                  </a:lnTo>
                  <a:lnTo>
                    <a:pt x="4285" y="11641"/>
                  </a:lnTo>
                  <a:lnTo>
                    <a:pt x="4154" y="11592"/>
                  </a:lnTo>
                  <a:lnTo>
                    <a:pt x="4022" y="11538"/>
                  </a:lnTo>
                  <a:lnTo>
                    <a:pt x="3895" y="11481"/>
                  </a:lnTo>
                  <a:lnTo>
                    <a:pt x="3768" y="11423"/>
                  </a:lnTo>
                  <a:lnTo>
                    <a:pt x="3645" y="11362"/>
                  </a:lnTo>
                  <a:lnTo>
                    <a:pt x="3521" y="11296"/>
                  </a:lnTo>
                  <a:lnTo>
                    <a:pt x="3403" y="11226"/>
                  </a:lnTo>
                  <a:lnTo>
                    <a:pt x="3284" y="11157"/>
                  </a:lnTo>
                  <a:lnTo>
                    <a:pt x="3164" y="11083"/>
                  </a:lnTo>
                  <a:lnTo>
                    <a:pt x="3050" y="11009"/>
                  </a:lnTo>
                  <a:lnTo>
                    <a:pt x="2935" y="10930"/>
                  </a:lnTo>
                  <a:lnTo>
                    <a:pt x="2824" y="10848"/>
                  </a:lnTo>
                  <a:lnTo>
                    <a:pt x="2717" y="10762"/>
                  </a:lnTo>
                  <a:lnTo>
                    <a:pt x="2610" y="10676"/>
                  </a:lnTo>
                  <a:lnTo>
                    <a:pt x="2504" y="10590"/>
                  </a:lnTo>
                  <a:lnTo>
                    <a:pt x="2401" y="10495"/>
                  </a:lnTo>
                  <a:lnTo>
                    <a:pt x="2299" y="10405"/>
                  </a:lnTo>
                  <a:lnTo>
                    <a:pt x="2200" y="10306"/>
                  </a:lnTo>
                  <a:lnTo>
                    <a:pt x="2105" y="10208"/>
                  </a:lnTo>
                  <a:lnTo>
                    <a:pt x="2011" y="10110"/>
                  </a:lnTo>
                  <a:lnTo>
                    <a:pt x="1921" y="10007"/>
                  </a:lnTo>
                  <a:lnTo>
                    <a:pt x="1830" y="9900"/>
                  </a:lnTo>
                  <a:lnTo>
                    <a:pt x="1744" y="9794"/>
                  </a:lnTo>
                  <a:lnTo>
                    <a:pt x="1662" y="9683"/>
                  </a:lnTo>
                  <a:lnTo>
                    <a:pt x="1580" y="9572"/>
                  </a:lnTo>
                  <a:lnTo>
                    <a:pt x="1502" y="9457"/>
                  </a:lnTo>
                  <a:lnTo>
                    <a:pt x="1424" y="9342"/>
                  </a:lnTo>
                  <a:lnTo>
                    <a:pt x="1350" y="9227"/>
                  </a:lnTo>
                  <a:lnTo>
                    <a:pt x="1280" y="9108"/>
                  </a:lnTo>
                  <a:lnTo>
                    <a:pt x="1215" y="8985"/>
                  </a:lnTo>
                  <a:lnTo>
                    <a:pt x="1149" y="8862"/>
                  </a:lnTo>
                  <a:lnTo>
                    <a:pt x="1088" y="8738"/>
                  </a:lnTo>
                  <a:lnTo>
                    <a:pt x="1026" y="8611"/>
                  </a:lnTo>
                  <a:lnTo>
                    <a:pt x="973" y="8484"/>
                  </a:lnTo>
                  <a:lnTo>
                    <a:pt x="919" y="8357"/>
                  </a:lnTo>
                  <a:lnTo>
                    <a:pt x="870" y="8226"/>
                  </a:lnTo>
                  <a:lnTo>
                    <a:pt x="821" y="8094"/>
                  </a:lnTo>
                  <a:lnTo>
                    <a:pt x="780" y="7958"/>
                  </a:lnTo>
                  <a:lnTo>
                    <a:pt x="739" y="7823"/>
                  </a:lnTo>
                  <a:lnTo>
                    <a:pt x="702" y="7688"/>
                  </a:lnTo>
                  <a:lnTo>
                    <a:pt x="669" y="7548"/>
                  </a:lnTo>
                  <a:lnTo>
                    <a:pt x="636" y="7408"/>
                  </a:lnTo>
                  <a:lnTo>
                    <a:pt x="612" y="7269"/>
                  </a:lnTo>
                  <a:lnTo>
                    <a:pt x="587" y="7125"/>
                  </a:lnTo>
                  <a:lnTo>
                    <a:pt x="567" y="6986"/>
                  </a:lnTo>
                  <a:lnTo>
                    <a:pt x="550" y="6842"/>
                  </a:lnTo>
                  <a:lnTo>
                    <a:pt x="538" y="6694"/>
                  </a:lnTo>
                  <a:lnTo>
                    <a:pt x="529" y="6550"/>
                  </a:lnTo>
                  <a:lnTo>
                    <a:pt x="521" y="6403"/>
                  </a:lnTo>
                  <a:lnTo>
                    <a:pt x="521" y="6256"/>
                  </a:lnTo>
                  <a:lnTo>
                    <a:pt x="521" y="6108"/>
                  </a:lnTo>
                  <a:lnTo>
                    <a:pt x="529" y="5961"/>
                  </a:lnTo>
                  <a:lnTo>
                    <a:pt x="538" y="5817"/>
                  </a:lnTo>
                  <a:lnTo>
                    <a:pt x="550" y="5669"/>
                  </a:lnTo>
                  <a:lnTo>
                    <a:pt x="567" y="5525"/>
                  </a:lnTo>
                  <a:lnTo>
                    <a:pt x="587" y="5386"/>
                  </a:lnTo>
                  <a:lnTo>
                    <a:pt x="612" y="5242"/>
                  </a:lnTo>
                  <a:lnTo>
                    <a:pt x="636" y="5103"/>
                  </a:lnTo>
                  <a:lnTo>
                    <a:pt x="669" y="4963"/>
                  </a:lnTo>
                  <a:lnTo>
                    <a:pt x="702" y="4823"/>
                  </a:lnTo>
                  <a:lnTo>
                    <a:pt x="739" y="4688"/>
                  </a:lnTo>
                  <a:lnTo>
                    <a:pt x="780" y="4553"/>
                  </a:lnTo>
                  <a:lnTo>
                    <a:pt x="821" y="4417"/>
                  </a:lnTo>
                  <a:lnTo>
                    <a:pt x="870" y="4285"/>
                  </a:lnTo>
                  <a:lnTo>
                    <a:pt x="919" y="4154"/>
                  </a:lnTo>
                  <a:lnTo>
                    <a:pt x="973" y="4027"/>
                  </a:lnTo>
                  <a:lnTo>
                    <a:pt x="1026" y="3900"/>
                  </a:lnTo>
                  <a:lnTo>
                    <a:pt x="1088" y="3773"/>
                  </a:lnTo>
                  <a:lnTo>
                    <a:pt x="1149" y="3649"/>
                  </a:lnTo>
                  <a:lnTo>
                    <a:pt x="1215" y="3526"/>
                  </a:lnTo>
                  <a:lnTo>
                    <a:pt x="1280" y="3403"/>
                  </a:lnTo>
                  <a:lnTo>
                    <a:pt x="1350" y="3284"/>
                  </a:lnTo>
                  <a:lnTo>
                    <a:pt x="1424" y="3169"/>
                  </a:lnTo>
                  <a:lnTo>
                    <a:pt x="1502" y="3054"/>
                  </a:lnTo>
                  <a:lnTo>
                    <a:pt x="1580" y="2939"/>
                  </a:lnTo>
                  <a:lnTo>
                    <a:pt x="1662" y="2828"/>
                  </a:lnTo>
                  <a:lnTo>
                    <a:pt x="1744" y="2717"/>
                  </a:lnTo>
                  <a:lnTo>
                    <a:pt x="1830" y="2611"/>
                  </a:lnTo>
                  <a:lnTo>
                    <a:pt x="1921" y="2504"/>
                  </a:lnTo>
                  <a:lnTo>
                    <a:pt x="2011" y="2401"/>
                  </a:lnTo>
                  <a:lnTo>
                    <a:pt x="2105" y="2303"/>
                  </a:lnTo>
                  <a:lnTo>
                    <a:pt x="2200" y="2205"/>
                  </a:lnTo>
                  <a:lnTo>
                    <a:pt x="2299" y="2106"/>
                  </a:lnTo>
                  <a:lnTo>
                    <a:pt x="2401" y="2016"/>
                  </a:lnTo>
                  <a:lnTo>
                    <a:pt x="2504" y="1921"/>
                  </a:lnTo>
                  <a:lnTo>
                    <a:pt x="2610" y="1835"/>
                  </a:lnTo>
                  <a:lnTo>
                    <a:pt x="2717" y="1749"/>
                  </a:lnTo>
                  <a:lnTo>
                    <a:pt x="2824" y="1663"/>
                  </a:lnTo>
                  <a:lnTo>
                    <a:pt x="2935" y="1581"/>
                  </a:lnTo>
                  <a:lnTo>
                    <a:pt x="3050" y="1502"/>
                  </a:lnTo>
                  <a:lnTo>
                    <a:pt x="3164" y="1428"/>
                  </a:lnTo>
                  <a:lnTo>
                    <a:pt x="3284" y="1354"/>
                  </a:lnTo>
                  <a:lnTo>
                    <a:pt x="3403" y="1285"/>
                  </a:lnTo>
                  <a:lnTo>
                    <a:pt x="3521" y="1215"/>
                  </a:lnTo>
                  <a:lnTo>
                    <a:pt x="3645" y="1149"/>
                  </a:lnTo>
                  <a:lnTo>
                    <a:pt x="3768" y="1088"/>
                  </a:lnTo>
                  <a:lnTo>
                    <a:pt x="3895" y="1030"/>
                  </a:lnTo>
                  <a:lnTo>
                    <a:pt x="4022" y="973"/>
                  </a:lnTo>
                  <a:lnTo>
                    <a:pt x="4154" y="919"/>
                  </a:lnTo>
                  <a:lnTo>
                    <a:pt x="4285" y="870"/>
                  </a:lnTo>
                  <a:lnTo>
                    <a:pt x="4416" y="825"/>
                  </a:lnTo>
                  <a:lnTo>
                    <a:pt x="4552" y="780"/>
                  </a:lnTo>
                  <a:lnTo>
                    <a:pt x="4687" y="739"/>
                  </a:lnTo>
                  <a:lnTo>
                    <a:pt x="4823" y="702"/>
                  </a:lnTo>
                  <a:lnTo>
                    <a:pt x="4958" y="669"/>
                  </a:lnTo>
                  <a:lnTo>
                    <a:pt x="5098" y="640"/>
                  </a:lnTo>
                  <a:lnTo>
                    <a:pt x="5241" y="612"/>
                  </a:lnTo>
                  <a:lnTo>
                    <a:pt x="5381" y="587"/>
                  </a:lnTo>
                  <a:lnTo>
                    <a:pt x="5524" y="566"/>
                  </a:lnTo>
                  <a:lnTo>
                    <a:pt x="5668" y="550"/>
                  </a:lnTo>
                  <a:lnTo>
                    <a:pt x="5812" y="538"/>
                  </a:lnTo>
                  <a:lnTo>
                    <a:pt x="5960" y="530"/>
                  </a:lnTo>
                  <a:lnTo>
                    <a:pt x="6103" y="525"/>
                  </a:lnTo>
                  <a:close/>
                  <a:moveTo>
                    <a:pt x="6251" y="0"/>
                  </a:moveTo>
                  <a:lnTo>
                    <a:pt x="6091" y="4"/>
                  </a:lnTo>
                  <a:lnTo>
                    <a:pt x="5931" y="8"/>
                  </a:lnTo>
                  <a:lnTo>
                    <a:pt x="5771" y="20"/>
                  </a:lnTo>
                  <a:lnTo>
                    <a:pt x="5615" y="33"/>
                  </a:lnTo>
                  <a:lnTo>
                    <a:pt x="5455" y="54"/>
                  </a:lnTo>
                  <a:lnTo>
                    <a:pt x="5299" y="74"/>
                  </a:lnTo>
                  <a:lnTo>
                    <a:pt x="5147" y="99"/>
                  </a:lnTo>
                  <a:lnTo>
                    <a:pt x="4991" y="127"/>
                  </a:lnTo>
                  <a:lnTo>
                    <a:pt x="4839" y="160"/>
                  </a:lnTo>
                  <a:lnTo>
                    <a:pt x="4691" y="197"/>
                  </a:lnTo>
                  <a:lnTo>
                    <a:pt x="4539" y="238"/>
                  </a:lnTo>
                  <a:lnTo>
                    <a:pt x="4391" y="283"/>
                  </a:lnTo>
                  <a:lnTo>
                    <a:pt x="4248" y="329"/>
                  </a:lnTo>
                  <a:lnTo>
                    <a:pt x="4104" y="382"/>
                  </a:lnTo>
                  <a:lnTo>
                    <a:pt x="3961" y="435"/>
                  </a:lnTo>
                  <a:lnTo>
                    <a:pt x="3817" y="493"/>
                  </a:lnTo>
                  <a:lnTo>
                    <a:pt x="3678" y="554"/>
                  </a:lnTo>
                  <a:lnTo>
                    <a:pt x="3542" y="620"/>
                  </a:lnTo>
                  <a:lnTo>
                    <a:pt x="3406" y="685"/>
                  </a:lnTo>
                  <a:lnTo>
                    <a:pt x="3271" y="755"/>
                  </a:lnTo>
                  <a:lnTo>
                    <a:pt x="3140" y="829"/>
                  </a:lnTo>
                  <a:lnTo>
                    <a:pt x="3009" y="907"/>
                  </a:lnTo>
                  <a:lnTo>
                    <a:pt x="2881" y="985"/>
                  </a:lnTo>
                  <a:lnTo>
                    <a:pt x="2758" y="1067"/>
                  </a:lnTo>
                  <a:lnTo>
                    <a:pt x="2631" y="1153"/>
                  </a:lnTo>
                  <a:lnTo>
                    <a:pt x="2512" y="1244"/>
                  </a:lnTo>
                  <a:lnTo>
                    <a:pt x="2393" y="1334"/>
                  </a:lnTo>
                  <a:lnTo>
                    <a:pt x="2274" y="1428"/>
                  </a:lnTo>
                  <a:lnTo>
                    <a:pt x="2159" y="1527"/>
                  </a:lnTo>
                  <a:lnTo>
                    <a:pt x="2048" y="1626"/>
                  </a:lnTo>
                  <a:lnTo>
                    <a:pt x="1937" y="1728"/>
                  </a:lnTo>
                  <a:lnTo>
                    <a:pt x="1830" y="1835"/>
                  </a:lnTo>
                  <a:lnTo>
                    <a:pt x="1724" y="1942"/>
                  </a:lnTo>
                  <a:lnTo>
                    <a:pt x="1625" y="2048"/>
                  </a:lnTo>
                  <a:lnTo>
                    <a:pt x="1523" y="2163"/>
                  </a:lnTo>
                  <a:lnTo>
                    <a:pt x="1428" y="2278"/>
                  </a:lnTo>
                  <a:lnTo>
                    <a:pt x="1334" y="2393"/>
                  </a:lnTo>
                  <a:lnTo>
                    <a:pt x="1239" y="2512"/>
                  </a:lnTo>
                  <a:lnTo>
                    <a:pt x="1153" y="2635"/>
                  </a:lnTo>
                  <a:lnTo>
                    <a:pt x="1067" y="2759"/>
                  </a:lnTo>
                  <a:lnTo>
                    <a:pt x="985" y="2886"/>
                  </a:lnTo>
                  <a:lnTo>
                    <a:pt x="903" y="3013"/>
                  </a:lnTo>
                  <a:lnTo>
                    <a:pt x="829" y="3145"/>
                  </a:lnTo>
                  <a:lnTo>
                    <a:pt x="755" y="3276"/>
                  </a:lnTo>
                  <a:lnTo>
                    <a:pt x="681" y="3407"/>
                  </a:lnTo>
                  <a:lnTo>
                    <a:pt x="615" y="3543"/>
                  </a:lnTo>
                  <a:lnTo>
                    <a:pt x="550" y="3682"/>
                  </a:lnTo>
                  <a:lnTo>
                    <a:pt x="488" y="3822"/>
                  </a:lnTo>
                  <a:lnTo>
                    <a:pt x="431" y="3961"/>
                  </a:lnTo>
                  <a:lnTo>
                    <a:pt x="378" y="4105"/>
                  </a:lnTo>
                  <a:lnTo>
                    <a:pt x="328" y="4249"/>
                  </a:lnTo>
                  <a:lnTo>
                    <a:pt x="279" y="4397"/>
                  </a:lnTo>
                  <a:lnTo>
                    <a:pt x="238" y="4544"/>
                  </a:lnTo>
                  <a:lnTo>
                    <a:pt x="197" y="4692"/>
                  </a:lnTo>
                  <a:lnTo>
                    <a:pt x="160" y="4844"/>
                  </a:lnTo>
                  <a:lnTo>
                    <a:pt x="127" y="4996"/>
                  </a:lnTo>
                  <a:lnTo>
                    <a:pt x="99" y="5148"/>
                  </a:lnTo>
                  <a:lnTo>
                    <a:pt x="70" y="5304"/>
                  </a:lnTo>
                  <a:lnTo>
                    <a:pt x="49" y="5459"/>
                  </a:lnTo>
                  <a:lnTo>
                    <a:pt x="33" y="5616"/>
                  </a:lnTo>
                  <a:lnTo>
                    <a:pt x="17" y="5776"/>
                  </a:lnTo>
                  <a:lnTo>
                    <a:pt x="8" y="5936"/>
                  </a:lnTo>
                  <a:lnTo>
                    <a:pt x="0" y="6096"/>
                  </a:lnTo>
                  <a:lnTo>
                    <a:pt x="0" y="6256"/>
                  </a:lnTo>
                  <a:lnTo>
                    <a:pt x="0" y="6415"/>
                  </a:lnTo>
                  <a:lnTo>
                    <a:pt x="8" y="6575"/>
                  </a:lnTo>
                  <a:lnTo>
                    <a:pt x="17" y="6735"/>
                  </a:lnTo>
                  <a:lnTo>
                    <a:pt x="33" y="6895"/>
                  </a:lnTo>
                  <a:lnTo>
                    <a:pt x="49" y="7052"/>
                  </a:lnTo>
                  <a:lnTo>
                    <a:pt x="70" y="7207"/>
                  </a:lnTo>
                  <a:lnTo>
                    <a:pt x="99" y="7363"/>
                  </a:lnTo>
                  <a:lnTo>
                    <a:pt x="127" y="7515"/>
                  </a:lnTo>
                  <a:lnTo>
                    <a:pt x="160" y="7667"/>
                  </a:lnTo>
                  <a:lnTo>
                    <a:pt x="197" y="7819"/>
                  </a:lnTo>
                  <a:lnTo>
                    <a:pt x="238" y="7967"/>
                  </a:lnTo>
                  <a:lnTo>
                    <a:pt x="279" y="8114"/>
                  </a:lnTo>
                  <a:lnTo>
                    <a:pt x="328" y="8262"/>
                  </a:lnTo>
                  <a:lnTo>
                    <a:pt x="378" y="8406"/>
                  </a:lnTo>
                  <a:lnTo>
                    <a:pt x="431" y="8550"/>
                  </a:lnTo>
                  <a:lnTo>
                    <a:pt x="488" y="8689"/>
                  </a:lnTo>
                  <a:lnTo>
                    <a:pt x="550" y="8829"/>
                  </a:lnTo>
                  <a:lnTo>
                    <a:pt x="615" y="8968"/>
                  </a:lnTo>
                  <a:lnTo>
                    <a:pt x="681" y="9104"/>
                  </a:lnTo>
                  <a:lnTo>
                    <a:pt x="755" y="9235"/>
                  </a:lnTo>
                  <a:lnTo>
                    <a:pt x="829" y="9366"/>
                  </a:lnTo>
                  <a:lnTo>
                    <a:pt x="903" y="9498"/>
                  </a:lnTo>
                  <a:lnTo>
                    <a:pt x="985" y="9625"/>
                  </a:lnTo>
                  <a:lnTo>
                    <a:pt x="1067" y="9752"/>
                  </a:lnTo>
                  <a:lnTo>
                    <a:pt x="1153" y="9876"/>
                  </a:lnTo>
                  <a:lnTo>
                    <a:pt x="1239" y="9999"/>
                  </a:lnTo>
                  <a:lnTo>
                    <a:pt x="1334" y="10118"/>
                  </a:lnTo>
                  <a:lnTo>
                    <a:pt x="1428" y="10233"/>
                  </a:lnTo>
                  <a:lnTo>
                    <a:pt x="1523" y="10348"/>
                  </a:lnTo>
                  <a:lnTo>
                    <a:pt x="1625" y="10463"/>
                  </a:lnTo>
                  <a:lnTo>
                    <a:pt x="1724" y="10569"/>
                  </a:lnTo>
                  <a:lnTo>
                    <a:pt x="1830" y="10676"/>
                  </a:lnTo>
                  <a:lnTo>
                    <a:pt x="1937" y="10783"/>
                  </a:lnTo>
                  <a:lnTo>
                    <a:pt x="2048" y="10885"/>
                  </a:lnTo>
                  <a:lnTo>
                    <a:pt x="2159" y="10984"/>
                  </a:lnTo>
                  <a:lnTo>
                    <a:pt x="2274" y="11083"/>
                  </a:lnTo>
                  <a:lnTo>
                    <a:pt x="2393" y="11177"/>
                  </a:lnTo>
                  <a:lnTo>
                    <a:pt x="2512" y="11267"/>
                  </a:lnTo>
                  <a:lnTo>
                    <a:pt x="2631" y="11358"/>
                  </a:lnTo>
                  <a:lnTo>
                    <a:pt x="2758" y="11444"/>
                  </a:lnTo>
                  <a:lnTo>
                    <a:pt x="2881" y="11526"/>
                  </a:lnTo>
                  <a:lnTo>
                    <a:pt x="3009" y="11604"/>
                  </a:lnTo>
                  <a:lnTo>
                    <a:pt x="3140" y="11682"/>
                  </a:lnTo>
                  <a:lnTo>
                    <a:pt x="3271" y="11756"/>
                  </a:lnTo>
                  <a:lnTo>
                    <a:pt x="3406" y="11826"/>
                  </a:lnTo>
                  <a:lnTo>
                    <a:pt x="3542" y="11891"/>
                  </a:lnTo>
                  <a:lnTo>
                    <a:pt x="3678" y="11957"/>
                  </a:lnTo>
                  <a:lnTo>
                    <a:pt x="3817" y="12018"/>
                  </a:lnTo>
                  <a:lnTo>
                    <a:pt x="3961" y="12076"/>
                  </a:lnTo>
                  <a:lnTo>
                    <a:pt x="4104" y="12129"/>
                  </a:lnTo>
                  <a:lnTo>
                    <a:pt x="4248" y="12182"/>
                  </a:lnTo>
                  <a:lnTo>
                    <a:pt x="4391" y="12228"/>
                  </a:lnTo>
                  <a:lnTo>
                    <a:pt x="4539" y="12273"/>
                  </a:lnTo>
                  <a:lnTo>
                    <a:pt x="4691" y="12314"/>
                  </a:lnTo>
                  <a:lnTo>
                    <a:pt x="4839" y="12351"/>
                  </a:lnTo>
                  <a:lnTo>
                    <a:pt x="4991" y="12384"/>
                  </a:lnTo>
                  <a:lnTo>
                    <a:pt x="5147" y="12412"/>
                  </a:lnTo>
                  <a:lnTo>
                    <a:pt x="5299" y="12437"/>
                  </a:lnTo>
                  <a:lnTo>
                    <a:pt x="5455" y="12457"/>
                  </a:lnTo>
                  <a:lnTo>
                    <a:pt x="5615" y="12478"/>
                  </a:lnTo>
                  <a:lnTo>
                    <a:pt x="5771" y="12491"/>
                  </a:lnTo>
                  <a:lnTo>
                    <a:pt x="5931" y="12503"/>
                  </a:lnTo>
                  <a:lnTo>
                    <a:pt x="6091" y="12507"/>
                  </a:lnTo>
                  <a:lnTo>
                    <a:pt x="6251" y="12511"/>
                  </a:lnTo>
                  <a:lnTo>
                    <a:pt x="6415" y="12507"/>
                  </a:lnTo>
                  <a:lnTo>
                    <a:pt x="6575" y="12503"/>
                  </a:lnTo>
                  <a:lnTo>
                    <a:pt x="6735" y="12491"/>
                  </a:lnTo>
                  <a:lnTo>
                    <a:pt x="6891" y="12478"/>
                  </a:lnTo>
                  <a:lnTo>
                    <a:pt x="7051" y="12457"/>
                  </a:lnTo>
                  <a:lnTo>
                    <a:pt x="7207" y="12437"/>
                  </a:lnTo>
                  <a:lnTo>
                    <a:pt x="7359" y="12412"/>
                  </a:lnTo>
                  <a:lnTo>
                    <a:pt x="7515" y="12384"/>
                  </a:lnTo>
                  <a:lnTo>
                    <a:pt x="7667" y="12351"/>
                  </a:lnTo>
                  <a:lnTo>
                    <a:pt x="7815" y="12314"/>
                  </a:lnTo>
                  <a:lnTo>
                    <a:pt x="7966" y="12273"/>
                  </a:lnTo>
                  <a:lnTo>
                    <a:pt x="8114" y="12228"/>
                  </a:lnTo>
                  <a:lnTo>
                    <a:pt x="8258" y="12182"/>
                  </a:lnTo>
                  <a:lnTo>
                    <a:pt x="8402" y="12129"/>
                  </a:lnTo>
                  <a:lnTo>
                    <a:pt x="8545" y="12076"/>
                  </a:lnTo>
                  <a:lnTo>
                    <a:pt x="8689" y="12018"/>
                  </a:lnTo>
                  <a:lnTo>
                    <a:pt x="8829" y="11957"/>
                  </a:lnTo>
                  <a:lnTo>
                    <a:pt x="8964" y="11891"/>
                  </a:lnTo>
                  <a:lnTo>
                    <a:pt x="9099" y="11826"/>
                  </a:lnTo>
                  <a:lnTo>
                    <a:pt x="9235" y="11756"/>
                  </a:lnTo>
                  <a:lnTo>
                    <a:pt x="9366" y="11682"/>
                  </a:lnTo>
                  <a:lnTo>
                    <a:pt x="9497" y="11604"/>
                  </a:lnTo>
                  <a:lnTo>
                    <a:pt x="9625" y="11526"/>
                  </a:lnTo>
                  <a:lnTo>
                    <a:pt x="9748" y="11444"/>
                  </a:lnTo>
                  <a:lnTo>
                    <a:pt x="9875" y="11358"/>
                  </a:lnTo>
                  <a:lnTo>
                    <a:pt x="9994" y="11267"/>
                  </a:lnTo>
                  <a:lnTo>
                    <a:pt x="10113" y="11177"/>
                  </a:lnTo>
                  <a:lnTo>
                    <a:pt x="10232" y="11083"/>
                  </a:lnTo>
                  <a:lnTo>
                    <a:pt x="10347" y="10984"/>
                  </a:lnTo>
                  <a:lnTo>
                    <a:pt x="10458" y="10885"/>
                  </a:lnTo>
                  <a:lnTo>
                    <a:pt x="10569" y="10783"/>
                  </a:lnTo>
                  <a:lnTo>
                    <a:pt x="10675" y="10676"/>
                  </a:lnTo>
                  <a:lnTo>
                    <a:pt x="10778" y="10569"/>
                  </a:lnTo>
                  <a:lnTo>
                    <a:pt x="10881" y="10463"/>
                  </a:lnTo>
                  <a:lnTo>
                    <a:pt x="10984" y="10348"/>
                  </a:lnTo>
                  <a:lnTo>
                    <a:pt x="11077" y="10233"/>
                  </a:lnTo>
                  <a:lnTo>
                    <a:pt x="11172" y="10118"/>
                  </a:lnTo>
                  <a:lnTo>
                    <a:pt x="11262" y="9999"/>
                  </a:lnTo>
                  <a:lnTo>
                    <a:pt x="11352" y="9876"/>
                  </a:lnTo>
                  <a:lnTo>
                    <a:pt x="11439" y="9752"/>
                  </a:lnTo>
                  <a:lnTo>
                    <a:pt x="11521" y="9625"/>
                  </a:lnTo>
                  <a:lnTo>
                    <a:pt x="11603" y="9498"/>
                  </a:lnTo>
                  <a:lnTo>
                    <a:pt x="11677" y="9366"/>
                  </a:lnTo>
                  <a:lnTo>
                    <a:pt x="11751" y="9235"/>
                  </a:lnTo>
                  <a:lnTo>
                    <a:pt x="11825" y="9104"/>
                  </a:lnTo>
                  <a:lnTo>
                    <a:pt x="11890" y="8968"/>
                  </a:lnTo>
                  <a:lnTo>
                    <a:pt x="11956" y="8829"/>
                  </a:lnTo>
                  <a:lnTo>
                    <a:pt x="12014" y="8689"/>
                  </a:lnTo>
                  <a:lnTo>
                    <a:pt x="12075" y="8550"/>
                  </a:lnTo>
                  <a:lnTo>
                    <a:pt x="12128" y="8406"/>
                  </a:lnTo>
                  <a:lnTo>
                    <a:pt x="12177" y="8262"/>
                  </a:lnTo>
                  <a:lnTo>
                    <a:pt x="12227" y="8114"/>
                  </a:lnTo>
                  <a:lnTo>
                    <a:pt x="12268" y="7967"/>
                  </a:lnTo>
                  <a:lnTo>
                    <a:pt x="12309" y="7819"/>
                  </a:lnTo>
                  <a:lnTo>
                    <a:pt x="12346" y="7667"/>
                  </a:lnTo>
                  <a:lnTo>
                    <a:pt x="12379" y="7515"/>
                  </a:lnTo>
                  <a:lnTo>
                    <a:pt x="12407" y="7363"/>
                  </a:lnTo>
                  <a:lnTo>
                    <a:pt x="12436" y="7207"/>
                  </a:lnTo>
                  <a:lnTo>
                    <a:pt x="12457" y="7052"/>
                  </a:lnTo>
                  <a:lnTo>
                    <a:pt x="12473" y="6895"/>
                  </a:lnTo>
                  <a:lnTo>
                    <a:pt x="12490" y="6735"/>
                  </a:lnTo>
                  <a:lnTo>
                    <a:pt x="12498" y="6575"/>
                  </a:lnTo>
                  <a:lnTo>
                    <a:pt x="12506" y="6415"/>
                  </a:lnTo>
                  <a:lnTo>
                    <a:pt x="12506" y="6256"/>
                  </a:lnTo>
                  <a:lnTo>
                    <a:pt x="12506" y="6096"/>
                  </a:lnTo>
                  <a:lnTo>
                    <a:pt x="12498" y="5936"/>
                  </a:lnTo>
                  <a:lnTo>
                    <a:pt x="12490" y="5776"/>
                  </a:lnTo>
                  <a:lnTo>
                    <a:pt x="12473" y="5616"/>
                  </a:lnTo>
                  <a:lnTo>
                    <a:pt x="12457" y="5459"/>
                  </a:lnTo>
                  <a:lnTo>
                    <a:pt x="12436" y="5304"/>
                  </a:lnTo>
                  <a:lnTo>
                    <a:pt x="12407" y="5148"/>
                  </a:lnTo>
                  <a:lnTo>
                    <a:pt x="12379" y="4996"/>
                  </a:lnTo>
                  <a:lnTo>
                    <a:pt x="12346" y="4844"/>
                  </a:lnTo>
                  <a:lnTo>
                    <a:pt x="12309" y="4692"/>
                  </a:lnTo>
                  <a:lnTo>
                    <a:pt x="12268" y="4544"/>
                  </a:lnTo>
                  <a:lnTo>
                    <a:pt x="12227" y="4397"/>
                  </a:lnTo>
                  <a:lnTo>
                    <a:pt x="12177" y="4249"/>
                  </a:lnTo>
                  <a:lnTo>
                    <a:pt x="12128" y="4105"/>
                  </a:lnTo>
                  <a:lnTo>
                    <a:pt x="12075" y="3961"/>
                  </a:lnTo>
                  <a:lnTo>
                    <a:pt x="12014" y="3822"/>
                  </a:lnTo>
                  <a:lnTo>
                    <a:pt x="11956" y="3682"/>
                  </a:lnTo>
                  <a:lnTo>
                    <a:pt x="11890" y="3543"/>
                  </a:lnTo>
                  <a:lnTo>
                    <a:pt x="11825" y="3407"/>
                  </a:lnTo>
                  <a:lnTo>
                    <a:pt x="11751" y="3276"/>
                  </a:lnTo>
                  <a:lnTo>
                    <a:pt x="11677" y="3145"/>
                  </a:lnTo>
                  <a:lnTo>
                    <a:pt x="11603" y="3013"/>
                  </a:lnTo>
                  <a:lnTo>
                    <a:pt x="11521" y="2886"/>
                  </a:lnTo>
                  <a:lnTo>
                    <a:pt x="11439" y="2759"/>
                  </a:lnTo>
                  <a:lnTo>
                    <a:pt x="11352" y="2635"/>
                  </a:lnTo>
                  <a:lnTo>
                    <a:pt x="11262" y="2512"/>
                  </a:lnTo>
                  <a:lnTo>
                    <a:pt x="11172" y="2393"/>
                  </a:lnTo>
                  <a:lnTo>
                    <a:pt x="11077" y="2278"/>
                  </a:lnTo>
                  <a:lnTo>
                    <a:pt x="10984" y="2163"/>
                  </a:lnTo>
                  <a:lnTo>
                    <a:pt x="10881" y="2048"/>
                  </a:lnTo>
                  <a:lnTo>
                    <a:pt x="10778" y="1942"/>
                  </a:lnTo>
                  <a:lnTo>
                    <a:pt x="10675" y="1835"/>
                  </a:lnTo>
                  <a:lnTo>
                    <a:pt x="10569" y="1728"/>
                  </a:lnTo>
                  <a:lnTo>
                    <a:pt x="10458" y="1626"/>
                  </a:lnTo>
                  <a:lnTo>
                    <a:pt x="10347" y="1527"/>
                  </a:lnTo>
                  <a:lnTo>
                    <a:pt x="10232" y="1428"/>
                  </a:lnTo>
                  <a:lnTo>
                    <a:pt x="10113" y="1334"/>
                  </a:lnTo>
                  <a:lnTo>
                    <a:pt x="9994" y="1244"/>
                  </a:lnTo>
                  <a:lnTo>
                    <a:pt x="9875" y="1153"/>
                  </a:lnTo>
                  <a:lnTo>
                    <a:pt x="9748" y="1067"/>
                  </a:lnTo>
                  <a:lnTo>
                    <a:pt x="9625" y="985"/>
                  </a:lnTo>
                  <a:lnTo>
                    <a:pt x="9497" y="907"/>
                  </a:lnTo>
                  <a:lnTo>
                    <a:pt x="9366" y="829"/>
                  </a:lnTo>
                  <a:lnTo>
                    <a:pt x="9235" y="755"/>
                  </a:lnTo>
                  <a:lnTo>
                    <a:pt x="9099" y="685"/>
                  </a:lnTo>
                  <a:lnTo>
                    <a:pt x="8964" y="620"/>
                  </a:lnTo>
                  <a:lnTo>
                    <a:pt x="8829" y="554"/>
                  </a:lnTo>
                  <a:lnTo>
                    <a:pt x="8689" y="493"/>
                  </a:lnTo>
                  <a:lnTo>
                    <a:pt x="8545" y="435"/>
                  </a:lnTo>
                  <a:lnTo>
                    <a:pt x="8402" y="382"/>
                  </a:lnTo>
                  <a:lnTo>
                    <a:pt x="8258" y="329"/>
                  </a:lnTo>
                  <a:lnTo>
                    <a:pt x="8114" y="283"/>
                  </a:lnTo>
                  <a:lnTo>
                    <a:pt x="7966" y="238"/>
                  </a:lnTo>
                  <a:lnTo>
                    <a:pt x="7815" y="197"/>
                  </a:lnTo>
                  <a:lnTo>
                    <a:pt x="7667" y="160"/>
                  </a:lnTo>
                  <a:lnTo>
                    <a:pt x="7515" y="127"/>
                  </a:lnTo>
                  <a:lnTo>
                    <a:pt x="7359" y="99"/>
                  </a:lnTo>
                  <a:lnTo>
                    <a:pt x="7207" y="74"/>
                  </a:lnTo>
                  <a:lnTo>
                    <a:pt x="7051" y="54"/>
                  </a:lnTo>
                  <a:lnTo>
                    <a:pt x="6891" y="33"/>
                  </a:lnTo>
                  <a:lnTo>
                    <a:pt x="6735" y="20"/>
                  </a:lnTo>
                  <a:lnTo>
                    <a:pt x="6575" y="8"/>
                  </a:lnTo>
                  <a:lnTo>
                    <a:pt x="6415" y="4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69" name="Freeform: Shape 2">
              <a:extLst>
                <a:ext uri="{FF2B5EF4-FFF2-40B4-BE49-F238E27FC236}">
                  <a16:creationId xmlns:a16="http://schemas.microsoft.com/office/drawing/2014/main" id="{2E0F9F45-D434-DC44-97BE-5D527D4AAEB5}"/>
                </a:ext>
              </a:extLst>
            </p:cNvPr>
            <p:cNvSpPr/>
            <p:nvPr/>
          </p:nvSpPr>
          <p:spPr>
            <a:xfrm>
              <a:off x="9530500" y="7531272"/>
              <a:ext cx="914039" cy="133848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0"/>
                  </a:moveTo>
                  <a:lnTo>
                    <a:pt x="0" y="1273"/>
                  </a:lnTo>
                  <a:lnTo>
                    <a:pt x="693" y="1273"/>
                  </a:lnTo>
                  <a:lnTo>
                    <a:pt x="693" y="3719"/>
                  </a:lnTo>
                  <a:lnTo>
                    <a:pt x="1847" y="3719"/>
                  </a:lnTo>
                  <a:lnTo>
                    <a:pt x="1847" y="1273"/>
                  </a:lnTo>
                  <a:lnTo>
                    <a:pt x="2540" y="1273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70" name="Freeform: Shape 3">
              <a:extLst>
                <a:ext uri="{FF2B5EF4-FFF2-40B4-BE49-F238E27FC236}">
                  <a16:creationId xmlns:a16="http://schemas.microsoft.com/office/drawing/2014/main" id="{6A06581E-695E-0049-B852-B633237D259A}"/>
                </a:ext>
              </a:extLst>
            </p:cNvPr>
            <p:cNvSpPr/>
            <p:nvPr/>
          </p:nvSpPr>
          <p:spPr>
            <a:xfrm>
              <a:off x="9530500" y="9653112"/>
              <a:ext cx="914039" cy="133848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3719"/>
                  </a:moveTo>
                  <a:lnTo>
                    <a:pt x="2540" y="2446"/>
                  </a:lnTo>
                  <a:lnTo>
                    <a:pt x="1847" y="2446"/>
                  </a:lnTo>
                  <a:lnTo>
                    <a:pt x="1847" y="0"/>
                  </a:lnTo>
                  <a:lnTo>
                    <a:pt x="693" y="0"/>
                  </a:lnTo>
                  <a:lnTo>
                    <a:pt x="693" y="2446"/>
                  </a:lnTo>
                  <a:lnTo>
                    <a:pt x="0" y="244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71" name="Freeform: Shape 4">
              <a:extLst>
                <a:ext uri="{FF2B5EF4-FFF2-40B4-BE49-F238E27FC236}">
                  <a16:creationId xmlns:a16="http://schemas.microsoft.com/office/drawing/2014/main" id="{EB272B27-CA0A-F04E-9781-29501E5334E0}"/>
                </a:ext>
              </a:extLst>
            </p:cNvPr>
            <p:cNvSpPr/>
            <p:nvPr/>
          </p:nvSpPr>
          <p:spPr>
            <a:xfrm>
              <a:off x="10380099" y="8805312"/>
              <a:ext cx="1336680" cy="912599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4" h="2536">
                  <a:moveTo>
                    <a:pt x="0" y="1268"/>
                  </a:moveTo>
                  <a:lnTo>
                    <a:pt x="1268" y="2536"/>
                  </a:lnTo>
                  <a:lnTo>
                    <a:pt x="1268" y="1847"/>
                  </a:lnTo>
                  <a:lnTo>
                    <a:pt x="3714" y="1847"/>
                  </a:lnTo>
                  <a:lnTo>
                    <a:pt x="3714" y="689"/>
                  </a:lnTo>
                  <a:lnTo>
                    <a:pt x="1268" y="689"/>
                  </a:lnTo>
                  <a:lnTo>
                    <a:pt x="1268" y="0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72" name="Freeform: Shape 5">
              <a:extLst>
                <a:ext uri="{FF2B5EF4-FFF2-40B4-BE49-F238E27FC236}">
                  <a16:creationId xmlns:a16="http://schemas.microsoft.com/office/drawing/2014/main" id="{E9BF85EF-A812-6743-8156-889D8BE80152}"/>
                </a:ext>
              </a:extLst>
            </p:cNvPr>
            <p:cNvSpPr/>
            <p:nvPr/>
          </p:nvSpPr>
          <p:spPr>
            <a:xfrm>
              <a:off x="8256820" y="8805312"/>
              <a:ext cx="1338120" cy="912599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8" h="2536">
                  <a:moveTo>
                    <a:pt x="3718" y="1268"/>
                  </a:moveTo>
                  <a:lnTo>
                    <a:pt x="2450" y="0"/>
                  </a:lnTo>
                  <a:lnTo>
                    <a:pt x="2450" y="689"/>
                  </a:lnTo>
                  <a:lnTo>
                    <a:pt x="0" y="689"/>
                  </a:lnTo>
                  <a:lnTo>
                    <a:pt x="0" y="1847"/>
                  </a:lnTo>
                  <a:lnTo>
                    <a:pt x="2450" y="1847"/>
                  </a:lnTo>
                  <a:lnTo>
                    <a:pt x="2450" y="25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</p:grpSp>
      <p:sp>
        <p:nvSpPr>
          <p:cNvPr id="73" name="TextBox 72">
            <a:extLst>
              <a:ext uri="{FF2B5EF4-FFF2-40B4-BE49-F238E27FC236}">
                <a16:creationId xmlns:a16="http://schemas.microsoft.com/office/drawing/2014/main" id="{915E7E18-BC50-A649-9740-853F4E29CFAA}"/>
              </a:ext>
            </a:extLst>
          </p:cNvPr>
          <p:cNvSpPr txBox="1"/>
          <p:nvPr/>
        </p:nvSpPr>
        <p:spPr>
          <a:xfrm>
            <a:off x="2643708" y="3443535"/>
            <a:ext cx="360997" cy="184666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sz="1200" dirty="0">
                <a:solidFill>
                  <a:schemeClr val="accent1"/>
                </a:solidFill>
                <a:latin typeface="Calibri" panose="020F0502020204030204" pitchFamily="34" charset="0"/>
              </a:rPr>
              <a:t>Tier-0</a:t>
            </a:r>
          </a:p>
        </p:txBody>
      </p: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80F2C1DE-4346-4A42-A4B8-2C70A70E79F0}"/>
              </a:ext>
            </a:extLst>
          </p:cNvPr>
          <p:cNvCxnSpPr>
            <a:cxnSpLocks/>
          </p:cNvCxnSpPr>
          <p:nvPr/>
        </p:nvCxnSpPr>
        <p:spPr bwMode="gray">
          <a:xfrm>
            <a:off x="936978" y="4118975"/>
            <a:ext cx="2025194" cy="0"/>
          </a:xfrm>
          <a:prstGeom prst="line">
            <a:avLst/>
          </a:prstGeom>
          <a:ln w="25400">
            <a:solidFill>
              <a:srgbClr val="F8981D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7DB0DFD4-95C1-6F45-93EB-717AA17B4A8F}"/>
              </a:ext>
            </a:extLst>
          </p:cNvPr>
          <p:cNvCxnSpPr>
            <a:cxnSpLocks/>
          </p:cNvCxnSpPr>
          <p:nvPr/>
        </p:nvCxnSpPr>
        <p:spPr bwMode="gray">
          <a:xfrm flipH="1">
            <a:off x="2360062" y="3698540"/>
            <a:ext cx="753128" cy="408429"/>
          </a:xfrm>
          <a:prstGeom prst="line">
            <a:avLst/>
          </a:prstGeom>
          <a:ln w="25400">
            <a:solidFill>
              <a:srgbClr val="F8981D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C14FB194-7FED-9841-9456-932078E5108C}"/>
              </a:ext>
            </a:extLst>
          </p:cNvPr>
          <p:cNvCxnSpPr>
            <a:cxnSpLocks/>
          </p:cNvCxnSpPr>
          <p:nvPr/>
        </p:nvCxnSpPr>
        <p:spPr bwMode="gray">
          <a:xfrm>
            <a:off x="5093305" y="4227653"/>
            <a:ext cx="1292912" cy="0"/>
          </a:xfrm>
          <a:prstGeom prst="line">
            <a:avLst/>
          </a:prstGeom>
          <a:ln w="25400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>
            <a:extLst>
              <a:ext uri="{FF2B5EF4-FFF2-40B4-BE49-F238E27FC236}">
                <a16:creationId xmlns:a16="http://schemas.microsoft.com/office/drawing/2014/main" id="{C9CE57E7-F812-F342-AE7C-47763AC61A05}"/>
              </a:ext>
            </a:extLst>
          </p:cNvPr>
          <p:cNvCxnSpPr>
            <a:cxnSpLocks/>
          </p:cNvCxnSpPr>
          <p:nvPr/>
        </p:nvCxnSpPr>
        <p:spPr bwMode="gray">
          <a:xfrm flipV="1">
            <a:off x="4637322" y="4227653"/>
            <a:ext cx="685309" cy="313937"/>
          </a:xfrm>
          <a:prstGeom prst="line">
            <a:avLst/>
          </a:prstGeom>
          <a:ln w="25400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TextBox 105">
            <a:extLst>
              <a:ext uri="{FF2B5EF4-FFF2-40B4-BE49-F238E27FC236}">
                <a16:creationId xmlns:a16="http://schemas.microsoft.com/office/drawing/2014/main" id="{799F63F8-72BE-1945-82AF-3201D9AE2391}"/>
              </a:ext>
            </a:extLst>
          </p:cNvPr>
          <p:cNvSpPr txBox="1"/>
          <p:nvPr/>
        </p:nvSpPr>
        <p:spPr>
          <a:xfrm>
            <a:off x="984031" y="3921363"/>
            <a:ext cx="474938" cy="184666"/>
          </a:xfrm>
          <a:prstGeom prst="rect">
            <a:avLst/>
          </a:prstGeom>
        </p:spPr>
        <p:txBody>
          <a:bodyPr wrap="none" lIns="0" tIns="0" rIns="0" bIns="0" rtlCol="0" anchor="b">
            <a:spAutoFit/>
          </a:bodyPr>
          <a:lstStyle/>
          <a:p>
            <a:r>
              <a:rPr lang="en-US" sz="1200" dirty="0">
                <a:solidFill>
                  <a:srgbClr val="F8981D"/>
                </a:solidFill>
                <a:latin typeface="Calibri" panose="020F0502020204030204" pitchFamily="34" charset="0"/>
              </a:rPr>
              <a:t>Overlay</a:t>
            </a:r>
            <a:endParaRPr lang="en-US" sz="1400" dirty="0">
              <a:solidFill>
                <a:srgbClr val="F8981D"/>
              </a:solidFill>
              <a:latin typeface="Calibri" panose="020F0502020204030204" pitchFamily="34" charset="0"/>
            </a:endParaRP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EF265B14-2AD1-9349-A90E-0BB996501DAE}"/>
              </a:ext>
            </a:extLst>
          </p:cNvPr>
          <p:cNvSpPr txBox="1"/>
          <p:nvPr/>
        </p:nvSpPr>
        <p:spPr>
          <a:xfrm>
            <a:off x="6041303" y="4027014"/>
            <a:ext cx="339837" cy="184666"/>
          </a:xfrm>
          <a:prstGeom prst="rect">
            <a:avLst/>
          </a:prstGeom>
        </p:spPr>
        <p:txBody>
          <a:bodyPr wrap="none" lIns="0" tIns="0" rIns="0" bIns="0" rtlCol="0" anchor="b">
            <a:spAutoFit/>
          </a:bodyPr>
          <a:lstStyle/>
          <a:p>
            <a:pPr algn="r"/>
            <a:r>
              <a:rPr lang="en-US" sz="1200" dirty="0">
                <a:latin typeface="Calibri" panose="020F0502020204030204" pitchFamily="34" charset="0"/>
              </a:rPr>
              <a:t>VLAN</a:t>
            </a:r>
            <a:endParaRPr lang="en-US" sz="1400" dirty="0">
              <a:latin typeface="Calibri" panose="020F0502020204030204" pitchFamily="34" charset="0"/>
            </a:endParaRPr>
          </a:p>
        </p:txBody>
      </p:sp>
      <p:grpSp>
        <p:nvGrpSpPr>
          <p:cNvPr id="128" name="Group 127">
            <a:extLst>
              <a:ext uri="{FF2B5EF4-FFF2-40B4-BE49-F238E27FC236}">
                <a16:creationId xmlns:a16="http://schemas.microsoft.com/office/drawing/2014/main" id="{E659294B-1D7E-A84B-A2AB-B980804C190A}"/>
              </a:ext>
            </a:extLst>
          </p:cNvPr>
          <p:cNvGrpSpPr/>
          <p:nvPr/>
        </p:nvGrpSpPr>
        <p:grpSpPr>
          <a:xfrm>
            <a:off x="1527163" y="4124174"/>
            <a:ext cx="292951" cy="632993"/>
            <a:chOff x="1693658" y="4666427"/>
            <a:chExt cx="292951" cy="632993"/>
          </a:xfrm>
        </p:grpSpPr>
        <p:cxnSp>
          <p:nvCxnSpPr>
            <p:cNvPr id="92" name="Straight Connector 91">
              <a:extLst>
                <a:ext uri="{FF2B5EF4-FFF2-40B4-BE49-F238E27FC236}">
                  <a16:creationId xmlns:a16="http://schemas.microsoft.com/office/drawing/2014/main" id="{88E85AF3-08BD-504E-B816-A7B340F70C16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1830940" y="4666427"/>
              <a:ext cx="0" cy="363047"/>
            </a:xfrm>
            <a:prstGeom prst="line">
              <a:avLst/>
            </a:prstGeom>
            <a:ln w="25400">
              <a:solidFill>
                <a:srgbClr val="F8981D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7" name="Group 126">
              <a:extLst>
                <a:ext uri="{FF2B5EF4-FFF2-40B4-BE49-F238E27FC236}">
                  <a16:creationId xmlns:a16="http://schemas.microsoft.com/office/drawing/2014/main" id="{5B25EECC-852A-E345-8D30-3D0D1BFA51D2}"/>
                </a:ext>
              </a:extLst>
            </p:cNvPr>
            <p:cNvGrpSpPr/>
            <p:nvPr/>
          </p:nvGrpSpPr>
          <p:grpSpPr>
            <a:xfrm>
              <a:off x="1693658" y="4865932"/>
              <a:ext cx="292951" cy="433488"/>
              <a:chOff x="5034533" y="2180580"/>
              <a:chExt cx="292951" cy="433488"/>
            </a:xfrm>
          </p:grpSpPr>
          <p:sp>
            <p:nvSpPr>
              <p:cNvPr id="117" name="Rectangle 116">
                <a:extLst>
                  <a:ext uri="{FF2B5EF4-FFF2-40B4-BE49-F238E27FC236}">
                    <a16:creationId xmlns:a16="http://schemas.microsoft.com/office/drawing/2014/main" id="{A983FC0E-CAB3-664C-92BD-F8BDC2047B0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034533" y="2339748"/>
                <a:ext cx="274320" cy="274320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0" i="0" u="none" strike="noStrike" kern="1200" cap="none" spc="0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VM</a:t>
                </a:r>
              </a:p>
            </p:txBody>
          </p:sp>
          <p:sp>
            <p:nvSpPr>
              <p:cNvPr id="120" name="Freeform 21">
                <a:extLst>
                  <a:ext uri="{FF2B5EF4-FFF2-40B4-BE49-F238E27FC236}">
                    <a16:creationId xmlns:a16="http://schemas.microsoft.com/office/drawing/2014/main" id="{2A1681D8-C516-3445-9591-337B72D29655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5041473" y="2180580"/>
                <a:ext cx="286011" cy="217911"/>
              </a:xfrm>
              <a:custGeom>
                <a:avLst/>
                <a:gdLst>
                  <a:gd name="T0" fmla="*/ 364 w 389"/>
                  <a:gd name="T1" fmla="*/ 176 h 296"/>
                  <a:gd name="T2" fmla="*/ 355 w 389"/>
                  <a:gd name="T3" fmla="*/ 217 h 296"/>
                  <a:gd name="T4" fmla="*/ 289 w 389"/>
                  <a:gd name="T5" fmla="*/ 130 h 296"/>
                  <a:gd name="T6" fmla="*/ 298 w 389"/>
                  <a:gd name="T7" fmla="*/ 193 h 296"/>
                  <a:gd name="T8" fmla="*/ 264 w 389"/>
                  <a:gd name="T9" fmla="*/ 143 h 296"/>
                  <a:gd name="T10" fmla="*/ 257 w 389"/>
                  <a:gd name="T11" fmla="*/ 195 h 296"/>
                  <a:gd name="T12" fmla="*/ 318 w 389"/>
                  <a:gd name="T13" fmla="*/ 296 h 296"/>
                  <a:gd name="T14" fmla="*/ 319 w 389"/>
                  <a:gd name="T15" fmla="*/ 296 h 296"/>
                  <a:gd name="T16" fmla="*/ 376 w 389"/>
                  <a:gd name="T17" fmla="*/ 196 h 296"/>
                  <a:gd name="T18" fmla="*/ 319 w 389"/>
                  <a:gd name="T19" fmla="*/ 280 h 296"/>
                  <a:gd name="T20" fmla="*/ 270 w 389"/>
                  <a:gd name="T21" fmla="*/ 262 h 296"/>
                  <a:gd name="T22" fmla="*/ 276 w 389"/>
                  <a:gd name="T23" fmla="*/ 183 h 296"/>
                  <a:gd name="T24" fmla="*/ 288 w 389"/>
                  <a:gd name="T25" fmla="*/ 237 h 296"/>
                  <a:gd name="T26" fmla="*/ 318 w 389"/>
                  <a:gd name="T27" fmla="*/ 154 h 296"/>
                  <a:gd name="T28" fmla="*/ 337 w 389"/>
                  <a:gd name="T29" fmla="*/ 231 h 296"/>
                  <a:gd name="T30" fmla="*/ 345 w 389"/>
                  <a:gd name="T31" fmla="*/ 239 h 296"/>
                  <a:gd name="T32" fmla="*/ 361 w 389"/>
                  <a:gd name="T33" fmla="*/ 260 h 296"/>
                  <a:gd name="T34" fmla="*/ 255 w 389"/>
                  <a:gd name="T35" fmla="*/ 182 h 296"/>
                  <a:gd name="T36" fmla="*/ 236 w 389"/>
                  <a:gd name="T37" fmla="*/ 166 h 296"/>
                  <a:gd name="T38" fmla="*/ 329 w 389"/>
                  <a:gd name="T39" fmla="*/ 126 h 296"/>
                  <a:gd name="T40" fmla="*/ 345 w 389"/>
                  <a:gd name="T41" fmla="*/ 139 h 296"/>
                  <a:gd name="T42" fmla="*/ 0 w 389"/>
                  <a:gd name="T43" fmla="*/ 0 h 296"/>
                  <a:gd name="T44" fmla="*/ 243 w 389"/>
                  <a:gd name="T45" fmla="*/ 235 h 296"/>
                  <a:gd name="T46" fmla="*/ 181 w 389"/>
                  <a:gd name="T47" fmla="*/ 219 h 296"/>
                  <a:gd name="T48" fmla="*/ 165 w 389"/>
                  <a:gd name="T49" fmla="*/ 219 h 296"/>
                  <a:gd name="T50" fmla="*/ 71 w 389"/>
                  <a:gd name="T51" fmla="*/ 182 h 296"/>
                  <a:gd name="T52" fmla="*/ 165 w 389"/>
                  <a:gd name="T53" fmla="*/ 219 h 296"/>
                  <a:gd name="T54" fmla="*/ 110 w 389"/>
                  <a:gd name="T55" fmla="*/ 126 h 296"/>
                  <a:gd name="T56" fmla="*/ 16 w 389"/>
                  <a:gd name="T57" fmla="*/ 166 h 296"/>
                  <a:gd name="T58" fmla="*/ 126 w 389"/>
                  <a:gd name="T59" fmla="*/ 54 h 296"/>
                  <a:gd name="T60" fmla="*/ 220 w 389"/>
                  <a:gd name="T61" fmla="*/ 16 h 296"/>
                  <a:gd name="T62" fmla="*/ 126 w 389"/>
                  <a:gd name="T63" fmla="*/ 54 h 296"/>
                  <a:gd name="T64" fmla="*/ 165 w 389"/>
                  <a:gd name="T65" fmla="*/ 110 h 296"/>
                  <a:gd name="T66" fmla="*/ 71 w 389"/>
                  <a:gd name="T67" fmla="*/ 70 h 296"/>
                  <a:gd name="T68" fmla="*/ 55 w 389"/>
                  <a:gd name="T69" fmla="*/ 110 h 296"/>
                  <a:gd name="T70" fmla="*/ 16 w 389"/>
                  <a:gd name="T71" fmla="*/ 70 h 296"/>
                  <a:gd name="T72" fmla="*/ 55 w 389"/>
                  <a:gd name="T73" fmla="*/ 110 h 296"/>
                  <a:gd name="T74" fmla="*/ 126 w 389"/>
                  <a:gd name="T75" fmla="*/ 166 h 296"/>
                  <a:gd name="T76" fmla="*/ 220 w 389"/>
                  <a:gd name="T77" fmla="*/ 126 h 296"/>
                  <a:gd name="T78" fmla="*/ 228 w 389"/>
                  <a:gd name="T79" fmla="*/ 110 h 296"/>
                  <a:gd name="T80" fmla="*/ 181 w 389"/>
                  <a:gd name="T81" fmla="*/ 70 h 296"/>
                  <a:gd name="T82" fmla="*/ 274 w 389"/>
                  <a:gd name="T83" fmla="*/ 110 h 296"/>
                  <a:gd name="T84" fmla="*/ 228 w 389"/>
                  <a:gd name="T85" fmla="*/ 110 h 296"/>
                  <a:gd name="T86" fmla="*/ 290 w 389"/>
                  <a:gd name="T87" fmla="*/ 70 h 296"/>
                  <a:gd name="T88" fmla="*/ 329 w 389"/>
                  <a:gd name="T89" fmla="*/ 110 h 296"/>
                  <a:gd name="T90" fmla="*/ 329 w 389"/>
                  <a:gd name="T91" fmla="*/ 54 h 296"/>
                  <a:gd name="T92" fmla="*/ 236 w 389"/>
                  <a:gd name="T93" fmla="*/ 16 h 296"/>
                  <a:gd name="T94" fmla="*/ 329 w 389"/>
                  <a:gd name="T95" fmla="*/ 54 h 296"/>
                  <a:gd name="T96" fmla="*/ 110 w 389"/>
                  <a:gd name="T97" fmla="*/ 54 h 296"/>
                  <a:gd name="T98" fmla="*/ 16 w 389"/>
                  <a:gd name="T99" fmla="*/ 16 h 296"/>
                  <a:gd name="T100" fmla="*/ 16 w 389"/>
                  <a:gd name="T101" fmla="*/ 182 h 296"/>
                  <a:gd name="T102" fmla="*/ 55 w 389"/>
                  <a:gd name="T103" fmla="*/ 219 h 296"/>
                  <a:gd name="T104" fmla="*/ 16 w 389"/>
                  <a:gd name="T105" fmla="*/ 182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89" h="296">
                    <a:moveTo>
                      <a:pt x="376" y="196"/>
                    </a:moveTo>
                    <a:cubicBezTo>
                      <a:pt x="364" y="176"/>
                      <a:pt x="364" y="176"/>
                      <a:pt x="364" y="176"/>
                    </a:cubicBezTo>
                    <a:cubicBezTo>
                      <a:pt x="361" y="199"/>
                      <a:pt x="361" y="199"/>
                      <a:pt x="361" y="199"/>
                    </a:cubicBezTo>
                    <a:cubicBezTo>
                      <a:pt x="360" y="208"/>
                      <a:pt x="357" y="214"/>
                      <a:pt x="355" y="217"/>
                    </a:cubicBezTo>
                    <a:cubicBezTo>
                      <a:pt x="359" y="190"/>
                      <a:pt x="364" y="147"/>
                      <a:pt x="306" y="134"/>
                    </a:cubicBezTo>
                    <a:cubicBezTo>
                      <a:pt x="289" y="130"/>
                      <a:pt x="289" y="130"/>
                      <a:pt x="289" y="130"/>
                    </a:cubicBezTo>
                    <a:cubicBezTo>
                      <a:pt x="298" y="146"/>
                      <a:pt x="298" y="146"/>
                      <a:pt x="298" y="146"/>
                    </a:cubicBezTo>
                    <a:cubicBezTo>
                      <a:pt x="306" y="160"/>
                      <a:pt x="304" y="178"/>
                      <a:pt x="298" y="193"/>
                    </a:cubicBezTo>
                    <a:cubicBezTo>
                      <a:pt x="291" y="172"/>
                      <a:pt x="278" y="157"/>
                      <a:pt x="277" y="157"/>
                    </a:cubicBezTo>
                    <a:cubicBezTo>
                      <a:pt x="264" y="143"/>
                      <a:pt x="264" y="143"/>
                      <a:pt x="264" y="143"/>
                    </a:cubicBezTo>
                    <a:cubicBezTo>
                      <a:pt x="264" y="162"/>
                      <a:pt x="264" y="162"/>
                      <a:pt x="264" y="162"/>
                    </a:cubicBezTo>
                    <a:cubicBezTo>
                      <a:pt x="263" y="171"/>
                      <a:pt x="260" y="183"/>
                      <a:pt x="257" y="195"/>
                    </a:cubicBezTo>
                    <a:cubicBezTo>
                      <a:pt x="250" y="221"/>
                      <a:pt x="242" y="251"/>
                      <a:pt x="257" y="272"/>
                    </a:cubicBezTo>
                    <a:cubicBezTo>
                      <a:pt x="267" y="287"/>
                      <a:pt x="287" y="295"/>
                      <a:pt x="318" y="296"/>
                    </a:cubicBezTo>
                    <a:cubicBezTo>
                      <a:pt x="318" y="296"/>
                      <a:pt x="318" y="296"/>
                      <a:pt x="318" y="296"/>
                    </a:cubicBezTo>
                    <a:cubicBezTo>
                      <a:pt x="318" y="296"/>
                      <a:pt x="318" y="296"/>
                      <a:pt x="319" y="296"/>
                    </a:cubicBezTo>
                    <a:cubicBezTo>
                      <a:pt x="352" y="296"/>
                      <a:pt x="368" y="281"/>
                      <a:pt x="375" y="268"/>
                    </a:cubicBezTo>
                    <a:cubicBezTo>
                      <a:pt x="389" y="244"/>
                      <a:pt x="384" y="211"/>
                      <a:pt x="376" y="196"/>
                    </a:cubicBezTo>
                    <a:close/>
                    <a:moveTo>
                      <a:pt x="361" y="260"/>
                    </a:moveTo>
                    <a:cubicBezTo>
                      <a:pt x="354" y="273"/>
                      <a:pt x="339" y="280"/>
                      <a:pt x="319" y="280"/>
                    </a:cubicBezTo>
                    <a:cubicBezTo>
                      <a:pt x="318" y="280"/>
                      <a:pt x="318" y="280"/>
                      <a:pt x="318" y="280"/>
                    </a:cubicBezTo>
                    <a:cubicBezTo>
                      <a:pt x="294" y="279"/>
                      <a:pt x="277" y="273"/>
                      <a:pt x="270" y="262"/>
                    </a:cubicBezTo>
                    <a:cubicBezTo>
                      <a:pt x="259" y="248"/>
                      <a:pt x="266" y="223"/>
                      <a:pt x="272" y="200"/>
                    </a:cubicBezTo>
                    <a:cubicBezTo>
                      <a:pt x="274" y="194"/>
                      <a:pt x="275" y="188"/>
                      <a:pt x="276" y="183"/>
                    </a:cubicBezTo>
                    <a:cubicBezTo>
                      <a:pt x="281" y="192"/>
                      <a:pt x="286" y="203"/>
                      <a:pt x="287" y="216"/>
                    </a:cubicBezTo>
                    <a:cubicBezTo>
                      <a:pt x="288" y="237"/>
                      <a:pt x="288" y="237"/>
                      <a:pt x="288" y="237"/>
                    </a:cubicBezTo>
                    <a:cubicBezTo>
                      <a:pt x="301" y="220"/>
                      <a:pt x="301" y="220"/>
                      <a:pt x="301" y="220"/>
                    </a:cubicBezTo>
                    <a:cubicBezTo>
                      <a:pt x="314" y="203"/>
                      <a:pt x="323" y="178"/>
                      <a:pt x="318" y="154"/>
                    </a:cubicBezTo>
                    <a:cubicBezTo>
                      <a:pt x="347" y="168"/>
                      <a:pt x="343" y="194"/>
                      <a:pt x="339" y="217"/>
                    </a:cubicBezTo>
                    <a:cubicBezTo>
                      <a:pt x="338" y="222"/>
                      <a:pt x="337" y="227"/>
                      <a:pt x="337" y="231"/>
                    </a:cubicBezTo>
                    <a:cubicBezTo>
                      <a:pt x="336" y="240"/>
                      <a:pt x="336" y="240"/>
                      <a:pt x="336" y="240"/>
                    </a:cubicBezTo>
                    <a:cubicBezTo>
                      <a:pt x="345" y="239"/>
                      <a:pt x="345" y="239"/>
                      <a:pt x="345" y="239"/>
                    </a:cubicBezTo>
                    <a:cubicBezTo>
                      <a:pt x="356" y="238"/>
                      <a:pt x="363" y="233"/>
                      <a:pt x="368" y="227"/>
                    </a:cubicBezTo>
                    <a:cubicBezTo>
                      <a:pt x="369" y="238"/>
                      <a:pt x="367" y="250"/>
                      <a:pt x="361" y="260"/>
                    </a:cubicBezTo>
                    <a:close/>
                    <a:moveTo>
                      <a:pt x="181" y="182"/>
                    </a:moveTo>
                    <a:cubicBezTo>
                      <a:pt x="255" y="182"/>
                      <a:pt x="255" y="182"/>
                      <a:pt x="255" y="182"/>
                    </a:cubicBezTo>
                    <a:cubicBezTo>
                      <a:pt x="255" y="166"/>
                      <a:pt x="255" y="166"/>
                      <a:pt x="255" y="166"/>
                    </a:cubicBezTo>
                    <a:cubicBezTo>
                      <a:pt x="236" y="166"/>
                      <a:pt x="236" y="166"/>
                      <a:pt x="236" y="166"/>
                    </a:cubicBezTo>
                    <a:cubicBezTo>
                      <a:pt x="236" y="126"/>
                      <a:pt x="236" y="126"/>
                      <a:pt x="236" y="126"/>
                    </a:cubicBezTo>
                    <a:cubicBezTo>
                      <a:pt x="329" y="126"/>
                      <a:pt x="329" y="126"/>
                      <a:pt x="329" y="126"/>
                    </a:cubicBezTo>
                    <a:cubicBezTo>
                      <a:pt x="329" y="139"/>
                      <a:pt x="329" y="139"/>
                      <a:pt x="329" y="139"/>
                    </a:cubicBezTo>
                    <a:cubicBezTo>
                      <a:pt x="345" y="139"/>
                      <a:pt x="345" y="139"/>
                      <a:pt x="345" y="139"/>
                    </a:cubicBezTo>
                    <a:cubicBezTo>
                      <a:pt x="345" y="0"/>
                      <a:pt x="345" y="0"/>
                      <a:pt x="34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35"/>
                      <a:pt x="0" y="235"/>
                      <a:pt x="0" y="235"/>
                    </a:cubicBezTo>
                    <a:cubicBezTo>
                      <a:pt x="243" y="235"/>
                      <a:pt x="243" y="235"/>
                      <a:pt x="243" y="235"/>
                    </a:cubicBezTo>
                    <a:cubicBezTo>
                      <a:pt x="243" y="219"/>
                      <a:pt x="243" y="219"/>
                      <a:pt x="243" y="219"/>
                    </a:cubicBezTo>
                    <a:cubicBezTo>
                      <a:pt x="181" y="219"/>
                      <a:pt x="181" y="219"/>
                      <a:pt x="181" y="219"/>
                    </a:cubicBezTo>
                    <a:lnTo>
                      <a:pt x="181" y="182"/>
                    </a:lnTo>
                    <a:close/>
                    <a:moveTo>
                      <a:pt x="165" y="219"/>
                    </a:moveTo>
                    <a:cubicBezTo>
                      <a:pt x="71" y="219"/>
                      <a:pt x="71" y="219"/>
                      <a:pt x="71" y="219"/>
                    </a:cubicBezTo>
                    <a:cubicBezTo>
                      <a:pt x="71" y="182"/>
                      <a:pt x="71" y="182"/>
                      <a:pt x="71" y="182"/>
                    </a:cubicBezTo>
                    <a:cubicBezTo>
                      <a:pt x="165" y="182"/>
                      <a:pt x="165" y="182"/>
                      <a:pt x="165" y="182"/>
                    </a:cubicBezTo>
                    <a:lnTo>
                      <a:pt x="165" y="219"/>
                    </a:lnTo>
                    <a:close/>
                    <a:moveTo>
                      <a:pt x="16" y="126"/>
                    </a:moveTo>
                    <a:cubicBezTo>
                      <a:pt x="110" y="126"/>
                      <a:pt x="110" y="126"/>
                      <a:pt x="110" y="126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6" y="166"/>
                      <a:pt x="16" y="166"/>
                      <a:pt x="16" y="166"/>
                    </a:cubicBezTo>
                    <a:lnTo>
                      <a:pt x="16" y="126"/>
                    </a:lnTo>
                    <a:close/>
                    <a:moveTo>
                      <a:pt x="126" y="54"/>
                    </a:moveTo>
                    <a:cubicBezTo>
                      <a:pt x="126" y="16"/>
                      <a:pt x="126" y="16"/>
                      <a:pt x="126" y="16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54"/>
                      <a:pt x="220" y="54"/>
                      <a:pt x="220" y="54"/>
                    </a:cubicBezTo>
                    <a:lnTo>
                      <a:pt x="126" y="54"/>
                    </a:lnTo>
                    <a:close/>
                    <a:moveTo>
                      <a:pt x="165" y="70"/>
                    </a:moveTo>
                    <a:cubicBezTo>
                      <a:pt x="165" y="110"/>
                      <a:pt x="165" y="110"/>
                      <a:pt x="165" y="110"/>
                    </a:cubicBezTo>
                    <a:cubicBezTo>
                      <a:pt x="71" y="110"/>
                      <a:pt x="71" y="110"/>
                      <a:pt x="71" y="110"/>
                    </a:cubicBezTo>
                    <a:cubicBezTo>
                      <a:pt x="71" y="70"/>
                      <a:pt x="71" y="70"/>
                      <a:pt x="71" y="70"/>
                    </a:cubicBezTo>
                    <a:lnTo>
                      <a:pt x="165" y="70"/>
                    </a:lnTo>
                    <a:close/>
                    <a:moveTo>
                      <a:pt x="55" y="110"/>
                    </a:moveTo>
                    <a:cubicBezTo>
                      <a:pt x="16" y="110"/>
                      <a:pt x="16" y="110"/>
                      <a:pt x="16" y="11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55" y="70"/>
                      <a:pt x="55" y="70"/>
                      <a:pt x="55" y="70"/>
                    </a:cubicBezTo>
                    <a:lnTo>
                      <a:pt x="55" y="110"/>
                    </a:lnTo>
                    <a:close/>
                    <a:moveTo>
                      <a:pt x="220" y="166"/>
                    </a:moveTo>
                    <a:cubicBezTo>
                      <a:pt x="126" y="166"/>
                      <a:pt x="126" y="166"/>
                      <a:pt x="126" y="166"/>
                    </a:cubicBezTo>
                    <a:cubicBezTo>
                      <a:pt x="126" y="126"/>
                      <a:pt x="126" y="126"/>
                      <a:pt x="126" y="126"/>
                    </a:cubicBezTo>
                    <a:cubicBezTo>
                      <a:pt x="220" y="126"/>
                      <a:pt x="220" y="126"/>
                      <a:pt x="220" y="126"/>
                    </a:cubicBezTo>
                    <a:lnTo>
                      <a:pt x="220" y="166"/>
                    </a:lnTo>
                    <a:close/>
                    <a:moveTo>
                      <a:pt x="228" y="110"/>
                    </a:moveTo>
                    <a:cubicBezTo>
                      <a:pt x="181" y="110"/>
                      <a:pt x="181" y="110"/>
                      <a:pt x="181" y="110"/>
                    </a:cubicBezTo>
                    <a:cubicBezTo>
                      <a:pt x="181" y="70"/>
                      <a:pt x="181" y="70"/>
                      <a:pt x="181" y="70"/>
                    </a:cubicBezTo>
                    <a:cubicBezTo>
                      <a:pt x="274" y="70"/>
                      <a:pt x="274" y="70"/>
                      <a:pt x="274" y="70"/>
                    </a:cubicBezTo>
                    <a:cubicBezTo>
                      <a:pt x="274" y="110"/>
                      <a:pt x="274" y="110"/>
                      <a:pt x="274" y="110"/>
                    </a:cubicBezTo>
                    <a:cubicBezTo>
                      <a:pt x="236" y="110"/>
                      <a:pt x="236" y="110"/>
                      <a:pt x="236" y="110"/>
                    </a:cubicBezTo>
                    <a:lnTo>
                      <a:pt x="228" y="110"/>
                    </a:lnTo>
                    <a:close/>
                    <a:moveTo>
                      <a:pt x="290" y="110"/>
                    </a:moveTo>
                    <a:cubicBezTo>
                      <a:pt x="290" y="70"/>
                      <a:pt x="290" y="70"/>
                      <a:pt x="290" y="70"/>
                    </a:cubicBezTo>
                    <a:cubicBezTo>
                      <a:pt x="329" y="70"/>
                      <a:pt x="329" y="70"/>
                      <a:pt x="329" y="70"/>
                    </a:cubicBezTo>
                    <a:cubicBezTo>
                      <a:pt x="329" y="110"/>
                      <a:pt x="329" y="110"/>
                      <a:pt x="329" y="110"/>
                    </a:cubicBezTo>
                    <a:lnTo>
                      <a:pt x="290" y="110"/>
                    </a:lnTo>
                    <a:close/>
                    <a:moveTo>
                      <a:pt x="329" y="54"/>
                    </a:moveTo>
                    <a:cubicBezTo>
                      <a:pt x="236" y="54"/>
                      <a:pt x="236" y="54"/>
                      <a:pt x="236" y="54"/>
                    </a:cubicBezTo>
                    <a:cubicBezTo>
                      <a:pt x="236" y="16"/>
                      <a:pt x="236" y="16"/>
                      <a:pt x="236" y="16"/>
                    </a:cubicBezTo>
                    <a:cubicBezTo>
                      <a:pt x="329" y="16"/>
                      <a:pt x="329" y="16"/>
                      <a:pt x="329" y="16"/>
                    </a:cubicBezTo>
                    <a:lnTo>
                      <a:pt x="329" y="54"/>
                    </a:lnTo>
                    <a:close/>
                    <a:moveTo>
                      <a:pt x="110" y="16"/>
                    </a:moveTo>
                    <a:cubicBezTo>
                      <a:pt x="110" y="54"/>
                      <a:pt x="110" y="54"/>
                      <a:pt x="110" y="54"/>
                    </a:cubicBezTo>
                    <a:cubicBezTo>
                      <a:pt x="16" y="54"/>
                      <a:pt x="16" y="54"/>
                      <a:pt x="16" y="54"/>
                    </a:cubicBezTo>
                    <a:cubicBezTo>
                      <a:pt x="16" y="16"/>
                      <a:pt x="16" y="16"/>
                      <a:pt x="16" y="16"/>
                    </a:cubicBezTo>
                    <a:lnTo>
                      <a:pt x="110" y="16"/>
                    </a:lnTo>
                    <a:close/>
                    <a:moveTo>
                      <a:pt x="16" y="182"/>
                    </a:moveTo>
                    <a:cubicBezTo>
                      <a:pt x="55" y="182"/>
                      <a:pt x="55" y="182"/>
                      <a:pt x="55" y="182"/>
                    </a:cubicBezTo>
                    <a:cubicBezTo>
                      <a:pt x="55" y="219"/>
                      <a:pt x="55" y="219"/>
                      <a:pt x="55" y="219"/>
                    </a:cubicBezTo>
                    <a:cubicBezTo>
                      <a:pt x="16" y="219"/>
                      <a:pt x="16" y="219"/>
                      <a:pt x="16" y="219"/>
                    </a:cubicBezTo>
                    <a:lnTo>
                      <a:pt x="16" y="182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99" dirty="0">
                  <a:latin typeface="Calibri" panose="020F0502020204030204" pitchFamily="34" charset="0"/>
                </a:endParaRPr>
              </a:p>
            </p:txBody>
          </p:sp>
        </p:grpSp>
      </p:grpSp>
      <p:grpSp>
        <p:nvGrpSpPr>
          <p:cNvPr id="129" name="Group 128">
            <a:extLst>
              <a:ext uri="{FF2B5EF4-FFF2-40B4-BE49-F238E27FC236}">
                <a16:creationId xmlns:a16="http://schemas.microsoft.com/office/drawing/2014/main" id="{DAB08517-DB09-3540-AFC6-D5047E5B85A0}"/>
              </a:ext>
            </a:extLst>
          </p:cNvPr>
          <p:cNvGrpSpPr/>
          <p:nvPr/>
        </p:nvGrpSpPr>
        <p:grpSpPr>
          <a:xfrm>
            <a:off x="4237129" y="3090794"/>
            <a:ext cx="657699" cy="540490"/>
            <a:chOff x="6855481" y="3612066"/>
            <a:chExt cx="657699" cy="540490"/>
          </a:xfrm>
        </p:grpSpPr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00FB139B-4880-8F4F-8CA0-D2120E7AD5AD}"/>
                </a:ext>
              </a:extLst>
            </p:cNvPr>
            <p:cNvCxnSpPr>
              <a:cxnSpLocks/>
              <a:endCxn id="123" idx="24"/>
            </p:cNvCxnSpPr>
            <p:nvPr/>
          </p:nvCxnSpPr>
          <p:spPr bwMode="gray">
            <a:xfrm flipH="1">
              <a:off x="7181817" y="3612066"/>
              <a:ext cx="2513" cy="390521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4" name="Group 123">
              <a:extLst>
                <a:ext uri="{FF2B5EF4-FFF2-40B4-BE49-F238E27FC236}">
                  <a16:creationId xmlns:a16="http://schemas.microsoft.com/office/drawing/2014/main" id="{80EA1C3F-AB47-6E4A-9944-49F7744B343E}"/>
                </a:ext>
              </a:extLst>
            </p:cNvPr>
            <p:cNvGrpSpPr/>
            <p:nvPr/>
          </p:nvGrpSpPr>
          <p:grpSpPr>
            <a:xfrm>
              <a:off x="6855481" y="3841362"/>
              <a:ext cx="657699" cy="311194"/>
              <a:chOff x="6855481" y="3693748"/>
              <a:chExt cx="657699" cy="311194"/>
            </a:xfrm>
          </p:grpSpPr>
          <p:sp>
            <p:nvSpPr>
              <p:cNvPr id="110" name="Freeform 86">
                <a:extLst>
                  <a:ext uri="{FF2B5EF4-FFF2-40B4-BE49-F238E27FC236}">
                    <a16:creationId xmlns:a16="http://schemas.microsoft.com/office/drawing/2014/main" id="{00FCF520-F2F2-9648-823F-19E36F790F33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6855481" y="3833005"/>
                <a:ext cx="657699" cy="171937"/>
              </a:xfrm>
              <a:custGeom>
                <a:avLst/>
                <a:gdLst>
                  <a:gd name="T0" fmla="*/ 304 w 384"/>
                  <a:gd name="T1" fmla="*/ 78 h 100"/>
                  <a:gd name="T2" fmla="*/ 288 w 384"/>
                  <a:gd name="T3" fmla="*/ 78 h 100"/>
                  <a:gd name="T4" fmla="*/ 288 w 384"/>
                  <a:gd name="T5" fmla="*/ 22 h 100"/>
                  <a:gd name="T6" fmla="*/ 304 w 384"/>
                  <a:gd name="T7" fmla="*/ 22 h 100"/>
                  <a:gd name="T8" fmla="*/ 304 w 384"/>
                  <a:gd name="T9" fmla="*/ 78 h 100"/>
                  <a:gd name="T10" fmla="*/ 331 w 384"/>
                  <a:gd name="T11" fmla="*/ 22 h 100"/>
                  <a:gd name="T12" fmla="*/ 315 w 384"/>
                  <a:gd name="T13" fmla="*/ 22 h 100"/>
                  <a:gd name="T14" fmla="*/ 315 w 384"/>
                  <a:gd name="T15" fmla="*/ 78 h 100"/>
                  <a:gd name="T16" fmla="*/ 331 w 384"/>
                  <a:gd name="T17" fmla="*/ 78 h 100"/>
                  <a:gd name="T18" fmla="*/ 331 w 384"/>
                  <a:gd name="T19" fmla="*/ 22 h 100"/>
                  <a:gd name="T20" fmla="*/ 358 w 384"/>
                  <a:gd name="T21" fmla="*/ 22 h 100"/>
                  <a:gd name="T22" fmla="*/ 342 w 384"/>
                  <a:gd name="T23" fmla="*/ 22 h 100"/>
                  <a:gd name="T24" fmla="*/ 342 w 384"/>
                  <a:gd name="T25" fmla="*/ 78 h 100"/>
                  <a:gd name="T26" fmla="*/ 358 w 384"/>
                  <a:gd name="T27" fmla="*/ 78 h 100"/>
                  <a:gd name="T28" fmla="*/ 358 w 384"/>
                  <a:gd name="T29" fmla="*/ 22 h 100"/>
                  <a:gd name="T30" fmla="*/ 42 w 384"/>
                  <a:gd name="T31" fmla="*/ 22 h 100"/>
                  <a:gd name="T32" fmla="*/ 26 w 384"/>
                  <a:gd name="T33" fmla="*/ 22 h 100"/>
                  <a:gd name="T34" fmla="*/ 26 w 384"/>
                  <a:gd name="T35" fmla="*/ 78 h 100"/>
                  <a:gd name="T36" fmla="*/ 42 w 384"/>
                  <a:gd name="T37" fmla="*/ 78 h 100"/>
                  <a:gd name="T38" fmla="*/ 42 w 384"/>
                  <a:gd name="T39" fmla="*/ 22 h 100"/>
                  <a:gd name="T40" fmla="*/ 69 w 384"/>
                  <a:gd name="T41" fmla="*/ 22 h 100"/>
                  <a:gd name="T42" fmla="*/ 53 w 384"/>
                  <a:gd name="T43" fmla="*/ 22 h 100"/>
                  <a:gd name="T44" fmla="*/ 53 w 384"/>
                  <a:gd name="T45" fmla="*/ 78 h 100"/>
                  <a:gd name="T46" fmla="*/ 69 w 384"/>
                  <a:gd name="T47" fmla="*/ 78 h 100"/>
                  <a:gd name="T48" fmla="*/ 69 w 384"/>
                  <a:gd name="T49" fmla="*/ 22 h 100"/>
                  <a:gd name="T50" fmla="*/ 97 w 384"/>
                  <a:gd name="T51" fmla="*/ 22 h 100"/>
                  <a:gd name="T52" fmla="*/ 81 w 384"/>
                  <a:gd name="T53" fmla="*/ 22 h 100"/>
                  <a:gd name="T54" fmla="*/ 81 w 384"/>
                  <a:gd name="T55" fmla="*/ 78 h 100"/>
                  <a:gd name="T56" fmla="*/ 97 w 384"/>
                  <a:gd name="T57" fmla="*/ 78 h 100"/>
                  <a:gd name="T58" fmla="*/ 97 w 384"/>
                  <a:gd name="T59" fmla="*/ 22 h 100"/>
                  <a:gd name="T60" fmla="*/ 163 w 384"/>
                  <a:gd name="T61" fmla="*/ 50 h 100"/>
                  <a:gd name="T62" fmla="*/ 192 w 384"/>
                  <a:gd name="T63" fmla="*/ 21 h 100"/>
                  <a:gd name="T64" fmla="*/ 221 w 384"/>
                  <a:gd name="T65" fmla="*/ 50 h 100"/>
                  <a:gd name="T66" fmla="*/ 192 w 384"/>
                  <a:gd name="T67" fmla="*/ 79 h 100"/>
                  <a:gd name="T68" fmla="*/ 163 w 384"/>
                  <a:gd name="T69" fmla="*/ 50 h 100"/>
                  <a:gd name="T70" fmla="*/ 179 w 384"/>
                  <a:gd name="T71" fmla="*/ 50 h 100"/>
                  <a:gd name="T72" fmla="*/ 192 w 384"/>
                  <a:gd name="T73" fmla="*/ 63 h 100"/>
                  <a:gd name="T74" fmla="*/ 205 w 384"/>
                  <a:gd name="T75" fmla="*/ 50 h 100"/>
                  <a:gd name="T76" fmla="*/ 192 w 384"/>
                  <a:gd name="T77" fmla="*/ 37 h 100"/>
                  <a:gd name="T78" fmla="*/ 179 w 384"/>
                  <a:gd name="T79" fmla="*/ 50 h 100"/>
                  <a:gd name="T80" fmla="*/ 384 w 384"/>
                  <a:gd name="T81" fmla="*/ 0 h 100"/>
                  <a:gd name="T82" fmla="*/ 384 w 384"/>
                  <a:gd name="T83" fmla="*/ 100 h 100"/>
                  <a:gd name="T84" fmla="*/ 0 w 384"/>
                  <a:gd name="T85" fmla="*/ 100 h 100"/>
                  <a:gd name="T86" fmla="*/ 0 w 384"/>
                  <a:gd name="T87" fmla="*/ 0 h 100"/>
                  <a:gd name="T88" fmla="*/ 384 w 384"/>
                  <a:gd name="T89" fmla="*/ 0 h 100"/>
                  <a:gd name="T90" fmla="*/ 368 w 384"/>
                  <a:gd name="T91" fmla="*/ 16 h 100"/>
                  <a:gd name="T92" fmla="*/ 16 w 384"/>
                  <a:gd name="T93" fmla="*/ 16 h 100"/>
                  <a:gd name="T94" fmla="*/ 16 w 384"/>
                  <a:gd name="T95" fmla="*/ 84 h 100"/>
                  <a:gd name="T96" fmla="*/ 368 w 384"/>
                  <a:gd name="T97" fmla="*/ 84 h 100"/>
                  <a:gd name="T98" fmla="*/ 368 w 384"/>
                  <a:gd name="T99" fmla="*/ 1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84" h="100">
                    <a:moveTo>
                      <a:pt x="304" y="78"/>
                    </a:moveTo>
                    <a:cubicBezTo>
                      <a:pt x="288" y="78"/>
                      <a:pt x="288" y="78"/>
                      <a:pt x="288" y="78"/>
                    </a:cubicBezTo>
                    <a:cubicBezTo>
                      <a:pt x="288" y="22"/>
                      <a:pt x="288" y="22"/>
                      <a:pt x="288" y="22"/>
                    </a:cubicBezTo>
                    <a:cubicBezTo>
                      <a:pt x="304" y="22"/>
                      <a:pt x="304" y="22"/>
                      <a:pt x="304" y="22"/>
                    </a:cubicBezTo>
                    <a:lnTo>
                      <a:pt x="304" y="78"/>
                    </a:lnTo>
                    <a:close/>
                    <a:moveTo>
                      <a:pt x="331" y="22"/>
                    </a:moveTo>
                    <a:cubicBezTo>
                      <a:pt x="315" y="22"/>
                      <a:pt x="315" y="22"/>
                      <a:pt x="315" y="22"/>
                    </a:cubicBezTo>
                    <a:cubicBezTo>
                      <a:pt x="315" y="78"/>
                      <a:pt x="315" y="78"/>
                      <a:pt x="315" y="78"/>
                    </a:cubicBezTo>
                    <a:cubicBezTo>
                      <a:pt x="331" y="78"/>
                      <a:pt x="331" y="78"/>
                      <a:pt x="331" y="78"/>
                    </a:cubicBezTo>
                    <a:lnTo>
                      <a:pt x="331" y="22"/>
                    </a:lnTo>
                    <a:close/>
                    <a:moveTo>
                      <a:pt x="358" y="22"/>
                    </a:moveTo>
                    <a:cubicBezTo>
                      <a:pt x="342" y="22"/>
                      <a:pt x="342" y="22"/>
                      <a:pt x="342" y="22"/>
                    </a:cubicBezTo>
                    <a:cubicBezTo>
                      <a:pt x="342" y="78"/>
                      <a:pt x="342" y="78"/>
                      <a:pt x="342" y="78"/>
                    </a:cubicBezTo>
                    <a:cubicBezTo>
                      <a:pt x="358" y="78"/>
                      <a:pt x="358" y="78"/>
                      <a:pt x="358" y="78"/>
                    </a:cubicBezTo>
                    <a:lnTo>
                      <a:pt x="358" y="22"/>
                    </a:lnTo>
                    <a:close/>
                    <a:moveTo>
                      <a:pt x="42" y="22"/>
                    </a:moveTo>
                    <a:cubicBezTo>
                      <a:pt x="26" y="22"/>
                      <a:pt x="26" y="22"/>
                      <a:pt x="26" y="22"/>
                    </a:cubicBezTo>
                    <a:cubicBezTo>
                      <a:pt x="26" y="78"/>
                      <a:pt x="26" y="78"/>
                      <a:pt x="26" y="78"/>
                    </a:cubicBezTo>
                    <a:cubicBezTo>
                      <a:pt x="42" y="78"/>
                      <a:pt x="42" y="78"/>
                      <a:pt x="42" y="78"/>
                    </a:cubicBezTo>
                    <a:lnTo>
                      <a:pt x="42" y="22"/>
                    </a:lnTo>
                    <a:close/>
                    <a:moveTo>
                      <a:pt x="69" y="22"/>
                    </a:moveTo>
                    <a:cubicBezTo>
                      <a:pt x="53" y="22"/>
                      <a:pt x="53" y="22"/>
                      <a:pt x="53" y="22"/>
                    </a:cubicBezTo>
                    <a:cubicBezTo>
                      <a:pt x="53" y="78"/>
                      <a:pt x="53" y="78"/>
                      <a:pt x="53" y="78"/>
                    </a:cubicBezTo>
                    <a:cubicBezTo>
                      <a:pt x="69" y="78"/>
                      <a:pt x="69" y="78"/>
                      <a:pt x="69" y="78"/>
                    </a:cubicBezTo>
                    <a:lnTo>
                      <a:pt x="69" y="22"/>
                    </a:lnTo>
                    <a:close/>
                    <a:moveTo>
                      <a:pt x="97" y="22"/>
                    </a:moveTo>
                    <a:cubicBezTo>
                      <a:pt x="81" y="22"/>
                      <a:pt x="81" y="22"/>
                      <a:pt x="81" y="22"/>
                    </a:cubicBezTo>
                    <a:cubicBezTo>
                      <a:pt x="81" y="78"/>
                      <a:pt x="81" y="78"/>
                      <a:pt x="81" y="78"/>
                    </a:cubicBezTo>
                    <a:cubicBezTo>
                      <a:pt x="97" y="78"/>
                      <a:pt x="97" y="78"/>
                      <a:pt x="97" y="78"/>
                    </a:cubicBezTo>
                    <a:lnTo>
                      <a:pt x="97" y="22"/>
                    </a:lnTo>
                    <a:close/>
                    <a:moveTo>
                      <a:pt x="163" y="50"/>
                    </a:moveTo>
                    <a:cubicBezTo>
                      <a:pt x="163" y="34"/>
                      <a:pt x="176" y="21"/>
                      <a:pt x="192" y="21"/>
                    </a:cubicBezTo>
                    <a:cubicBezTo>
                      <a:pt x="208" y="21"/>
                      <a:pt x="221" y="34"/>
                      <a:pt x="221" y="50"/>
                    </a:cubicBezTo>
                    <a:cubicBezTo>
                      <a:pt x="221" y="66"/>
                      <a:pt x="208" y="79"/>
                      <a:pt x="192" y="79"/>
                    </a:cubicBezTo>
                    <a:cubicBezTo>
                      <a:pt x="176" y="79"/>
                      <a:pt x="163" y="66"/>
                      <a:pt x="163" y="50"/>
                    </a:cubicBezTo>
                    <a:close/>
                    <a:moveTo>
                      <a:pt x="179" y="50"/>
                    </a:moveTo>
                    <a:cubicBezTo>
                      <a:pt x="179" y="57"/>
                      <a:pt x="185" y="63"/>
                      <a:pt x="192" y="63"/>
                    </a:cubicBezTo>
                    <a:cubicBezTo>
                      <a:pt x="199" y="63"/>
                      <a:pt x="205" y="57"/>
                      <a:pt x="205" y="50"/>
                    </a:cubicBezTo>
                    <a:cubicBezTo>
                      <a:pt x="205" y="43"/>
                      <a:pt x="199" y="37"/>
                      <a:pt x="192" y="37"/>
                    </a:cubicBezTo>
                    <a:cubicBezTo>
                      <a:pt x="185" y="37"/>
                      <a:pt x="179" y="43"/>
                      <a:pt x="179" y="50"/>
                    </a:cubicBezTo>
                    <a:close/>
                    <a:moveTo>
                      <a:pt x="384" y="0"/>
                    </a:moveTo>
                    <a:cubicBezTo>
                      <a:pt x="384" y="100"/>
                      <a:pt x="384" y="100"/>
                      <a:pt x="384" y="10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384" y="0"/>
                    </a:lnTo>
                    <a:close/>
                    <a:moveTo>
                      <a:pt x="368" y="16"/>
                    </a:move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84"/>
                      <a:pt x="16" y="84"/>
                      <a:pt x="16" y="84"/>
                    </a:cubicBezTo>
                    <a:cubicBezTo>
                      <a:pt x="368" y="84"/>
                      <a:pt x="368" y="84"/>
                      <a:pt x="368" y="84"/>
                    </a:cubicBezTo>
                    <a:lnTo>
                      <a:pt x="368" y="16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23" name="Freeform 21">
                <a:extLst>
                  <a:ext uri="{FF2B5EF4-FFF2-40B4-BE49-F238E27FC236}">
                    <a16:creationId xmlns:a16="http://schemas.microsoft.com/office/drawing/2014/main" id="{BD5EF035-1A84-0E4C-845B-9152B1799F5C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7060501" y="3693748"/>
                <a:ext cx="286011" cy="217911"/>
              </a:xfrm>
              <a:custGeom>
                <a:avLst/>
                <a:gdLst>
                  <a:gd name="T0" fmla="*/ 364 w 389"/>
                  <a:gd name="T1" fmla="*/ 176 h 296"/>
                  <a:gd name="T2" fmla="*/ 355 w 389"/>
                  <a:gd name="T3" fmla="*/ 217 h 296"/>
                  <a:gd name="T4" fmla="*/ 289 w 389"/>
                  <a:gd name="T5" fmla="*/ 130 h 296"/>
                  <a:gd name="T6" fmla="*/ 298 w 389"/>
                  <a:gd name="T7" fmla="*/ 193 h 296"/>
                  <a:gd name="T8" fmla="*/ 264 w 389"/>
                  <a:gd name="T9" fmla="*/ 143 h 296"/>
                  <a:gd name="T10" fmla="*/ 257 w 389"/>
                  <a:gd name="T11" fmla="*/ 195 h 296"/>
                  <a:gd name="T12" fmla="*/ 318 w 389"/>
                  <a:gd name="T13" fmla="*/ 296 h 296"/>
                  <a:gd name="T14" fmla="*/ 319 w 389"/>
                  <a:gd name="T15" fmla="*/ 296 h 296"/>
                  <a:gd name="T16" fmla="*/ 376 w 389"/>
                  <a:gd name="T17" fmla="*/ 196 h 296"/>
                  <a:gd name="T18" fmla="*/ 319 w 389"/>
                  <a:gd name="T19" fmla="*/ 280 h 296"/>
                  <a:gd name="T20" fmla="*/ 270 w 389"/>
                  <a:gd name="T21" fmla="*/ 262 h 296"/>
                  <a:gd name="T22" fmla="*/ 276 w 389"/>
                  <a:gd name="T23" fmla="*/ 183 h 296"/>
                  <a:gd name="T24" fmla="*/ 288 w 389"/>
                  <a:gd name="T25" fmla="*/ 237 h 296"/>
                  <a:gd name="T26" fmla="*/ 318 w 389"/>
                  <a:gd name="T27" fmla="*/ 154 h 296"/>
                  <a:gd name="T28" fmla="*/ 337 w 389"/>
                  <a:gd name="T29" fmla="*/ 231 h 296"/>
                  <a:gd name="T30" fmla="*/ 345 w 389"/>
                  <a:gd name="T31" fmla="*/ 239 h 296"/>
                  <a:gd name="T32" fmla="*/ 361 w 389"/>
                  <a:gd name="T33" fmla="*/ 260 h 296"/>
                  <a:gd name="T34" fmla="*/ 255 w 389"/>
                  <a:gd name="T35" fmla="*/ 182 h 296"/>
                  <a:gd name="T36" fmla="*/ 236 w 389"/>
                  <a:gd name="T37" fmla="*/ 166 h 296"/>
                  <a:gd name="T38" fmla="*/ 329 w 389"/>
                  <a:gd name="T39" fmla="*/ 126 h 296"/>
                  <a:gd name="T40" fmla="*/ 345 w 389"/>
                  <a:gd name="T41" fmla="*/ 139 h 296"/>
                  <a:gd name="T42" fmla="*/ 0 w 389"/>
                  <a:gd name="T43" fmla="*/ 0 h 296"/>
                  <a:gd name="T44" fmla="*/ 243 w 389"/>
                  <a:gd name="T45" fmla="*/ 235 h 296"/>
                  <a:gd name="T46" fmla="*/ 181 w 389"/>
                  <a:gd name="T47" fmla="*/ 219 h 296"/>
                  <a:gd name="T48" fmla="*/ 165 w 389"/>
                  <a:gd name="T49" fmla="*/ 219 h 296"/>
                  <a:gd name="T50" fmla="*/ 71 w 389"/>
                  <a:gd name="T51" fmla="*/ 182 h 296"/>
                  <a:gd name="T52" fmla="*/ 165 w 389"/>
                  <a:gd name="T53" fmla="*/ 219 h 296"/>
                  <a:gd name="T54" fmla="*/ 110 w 389"/>
                  <a:gd name="T55" fmla="*/ 126 h 296"/>
                  <a:gd name="T56" fmla="*/ 16 w 389"/>
                  <a:gd name="T57" fmla="*/ 166 h 296"/>
                  <a:gd name="T58" fmla="*/ 126 w 389"/>
                  <a:gd name="T59" fmla="*/ 54 h 296"/>
                  <a:gd name="T60" fmla="*/ 220 w 389"/>
                  <a:gd name="T61" fmla="*/ 16 h 296"/>
                  <a:gd name="T62" fmla="*/ 126 w 389"/>
                  <a:gd name="T63" fmla="*/ 54 h 296"/>
                  <a:gd name="T64" fmla="*/ 165 w 389"/>
                  <a:gd name="T65" fmla="*/ 110 h 296"/>
                  <a:gd name="T66" fmla="*/ 71 w 389"/>
                  <a:gd name="T67" fmla="*/ 70 h 296"/>
                  <a:gd name="T68" fmla="*/ 55 w 389"/>
                  <a:gd name="T69" fmla="*/ 110 h 296"/>
                  <a:gd name="T70" fmla="*/ 16 w 389"/>
                  <a:gd name="T71" fmla="*/ 70 h 296"/>
                  <a:gd name="T72" fmla="*/ 55 w 389"/>
                  <a:gd name="T73" fmla="*/ 110 h 296"/>
                  <a:gd name="T74" fmla="*/ 126 w 389"/>
                  <a:gd name="T75" fmla="*/ 166 h 296"/>
                  <a:gd name="T76" fmla="*/ 220 w 389"/>
                  <a:gd name="T77" fmla="*/ 126 h 296"/>
                  <a:gd name="T78" fmla="*/ 228 w 389"/>
                  <a:gd name="T79" fmla="*/ 110 h 296"/>
                  <a:gd name="T80" fmla="*/ 181 w 389"/>
                  <a:gd name="T81" fmla="*/ 70 h 296"/>
                  <a:gd name="T82" fmla="*/ 274 w 389"/>
                  <a:gd name="T83" fmla="*/ 110 h 296"/>
                  <a:gd name="T84" fmla="*/ 228 w 389"/>
                  <a:gd name="T85" fmla="*/ 110 h 296"/>
                  <a:gd name="T86" fmla="*/ 290 w 389"/>
                  <a:gd name="T87" fmla="*/ 70 h 296"/>
                  <a:gd name="T88" fmla="*/ 329 w 389"/>
                  <a:gd name="T89" fmla="*/ 110 h 296"/>
                  <a:gd name="T90" fmla="*/ 329 w 389"/>
                  <a:gd name="T91" fmla="*/ 54 h 296"/>
                  <a:gd name="T92" fmla="*/ 236 w 389"/>
                  <a:gd name="T93" fmla="*/ 16 h 296"/>
                  <a:gd name="T94" fmla="*/ 329 w 389"/>
                  <a:gd name="T95" fmla="*/ 54 h 296"/>
                  <a:gd name="T96" fmla="*/ 110 w 389"/>
                  <a:gd name="T97" fmla="*/ 54 h 296"/>
                  <a:gd name="T98" fmla="*/ 16 w 389"/>
                  <a:gd name="T99" fmla="*/ 16 h 296"/>
                  <a:gd name="T100" fmla="*/ 16 w 389"/>
                  <a:gd name="T101" fmla="*/ 182 h 296"/>
                  <a:gd name="T102" fmla="*/ 55 w 389"/>
                  <a:gd name="T103" fmla="*/ 219 h 296"/>
                  <a:gd name="T104" fmla="*/ 16 w 389"/>
                  <a:gd name="T105" fmla="*/ 182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89" h="296">
                    <a:moveTo>
                      <a:pt x="376" y="196"/>
                    </a:moveTo>
                    <a:cubicBezTo>
                      <a:pt x="364" y="176"/>
                      <a:pt x="364" y="176"/>
                      <a:pt x="364" y="176"/>
                    </a:cubicBezTo>
                    <a:cubicBezTo>
                      <a:pt x="361" y="199"/>
                      <a:pt x="361" y="199"/>
                      <a:pt x="361" y="199"/>
                    </a:cubicBezTo>
                    <a:cubicBezTo>
                      <a:pt x="360" y="208"/>
                      <a:pt x="357" y="214"/>
                      <a:pt x="355" y="217"/>
                    </a:cubicBezTo>
                    <a:cubicBezTo>
                      <a:pt x="359" y="190"/>
                      <a:pt x="364" y="147"/>
                      <a:pt x="306" y="134"/>
                    </a:cubicBezTo>
                    <a:cubicBezTo>
                      <a:pt x="289" y="130"/>
                      <a:pt x="289" y="130"/>
                      <a:pt x="289" y="130"/>
                    </a:cubicBezTo>
                    <a:cubicBezTo>
                      <a:pt x="298" y="146"/>
                      <a:pt x="298" y="146"/>
                      <a:pt x="298" y="146"/>
                    </a:cubicBezTo>
                    <a:cubicBezTo>
                      <a:pt x="306" y="160"/>
                      <a:pt x="304" y="178"/>
                      <a:pt x="298" y="193"/>
                    </a:cubicBezTo>
                    <a:cubicBezTo>
                      <a:pt x="291" y="172"/>
                      <a:pt x="278" y="157"/>
                      <a:pt x="277" y="157"/>
                    </a:cubicBezTo>
                    <a:cubicBezTo>
                      <a:pt x="264" y="143"/>
                      <a:pt x="264" y="143"/>
                      <a:pt x="264" y="143"/>
                    </a:cubicBezTo>
                    <a:cubicBezTo>
                      <a:pt x="264" y="162"/>
                      <a:pt x="264" y="162"/>
                      <a:pt x="264" y="162"/>
                    </a:cubicBezTo>
                    <a:cubicBezTo>
                      <a:pt x="263" y="171"/>
                      <a:pt x="260" y="183"/>
                      <a:pt x="257" y="195"/>
                    </a:cubicBezTo>
                    <a:cubicBezTo>
                      <a:pt x="250" y="221"/>
                      <a:pt x="242" y="251"/>
                      <a:pt x="257" y="272"/>
                    </a:cubicBezTo>
                    <a:cubicBezTo>
                      <a:pt x="267" y="287"/>
                      <a:pt x="287" y="295"/>
                      <a:pt x="318" y="296"/>
                    </a:cubicBezTo>
                    <a:cubicBezTo>
                      <a:pt x="318" y="296"/>
                      <a:pt x="318" y="296"/>
                      <a:pt x="318" y="296"/>
                    </a:cubicBezTo>
                    <a:cubicBezTo>
                      <a:pt x="318" y="296"/>
                      <a:pt x="318" y="296"/>
                      <a:pt x="319" y="296"/>
                    </a:cubicBezTo>
                    <a:cubicBezTo>
                      <a:pt x="352" y="296"/>
                      <a:pt x="368" y="281"/>
                      <a:pt x="375" y="268"/>
                    </a:cubicBezTo>
                    <a:cubicBezTo>
                      <a:pt x="389" y="244"/>
                      <a:pt x="384" y="211"/>
                      <a:pt x="376" y="196"/>
                    </a:cubicBezTo>
                    <a:close/>
                    <a:moveTo>
                      <a:pt x="361" y="260"/>
                    </a:moveTo>
                    <a:cubicBezTo>
                      <a:pt x="354" y="273"/>
                      <a:pt x="339" y="280"/>
                      <a:pt x="319" y="280"/>
                    </a:cubicBezTo>
                    <a:cubicBezTo>
                      <a:pt x="318" y="280"/>
                      <a:pt x="318" y="280"/>
                      <a:pt x="318" y="280"/>
                    </a:cubicBezTo>
                    <a:cubicBezTo>
                      <a:pt x="294" y="279"/>
                      <a:pt x="277" y="273"/>
                      <a:pt x="270" y="262"/>
                    </a:cubicBezTo>
                    <a:cubicBezTo>
                      <a:pt x="259" y="248"/>
                      <a:pt x="266" y="223"/>
                      <a:pt x="272" y="200"/>
                    </a:cubicBezTo>
                    <a:cubicBezTo>
                      <a:pt x="274" y="194"/>
                      <a:pt x="275" y="188"/>
                      <a:pt x="276" y="183"/>
                    </a:cubicBezTo>
                    <a:cubicBezTo>
                      <a:pt x="281" y="192"/>
                      <a:pt x="286" y="203"/>
                      <a:pt x="287" y="216"/>
                    </a:cubicBezTo>
                    <a:cubicBezTo>
                      <a:pt x="288" y="237"/>
                      <a:pt x="288" y="237"/>
                      <a:pt x="288" y="237"/>
                    </a:cubicBezTo>
                    <a:cubicBezTo>
                      <a:pt x="301" y="220"/>
                      <a:pt x="301" y="220"/>
                      <a:pt x="301" y="220"/>
                    </a:cubicBezTo>
                    <a:cubicBezTo>
                      <a:pt x="314" y="203"/>
                      <a:pt x="323" y="178"/>
                      <a:pt x="318" y="154"/>
                    </a:cubicBezTo>
                    <a:cubicBezTo>
                      <a:pt x="347" y="168"/>
                      <a:pt x="343" y="194"/>
                      <a:pt x="339" y="217"/>
                    </a:cubicBezTo>
                    <a:cubicBezTo>
                      <a:pt x="338" y="222"/>
                      <a:pt x="337" y="227"/>
                      <a:pt x="337" y="231"/>
                    </a:cubicBezTo>
                    <a:cubicBezTo>
                      <a:pt x="336" y="240"/>
                      <a:pt x="336" y="240"/>
                      <a:pt x="336" y="240"/>
                    </a:cubicBezTo>
                    <a:cubicBezTo>
                      <a:pt x="345" y="239"/>
                      <a:pt x="345" y="239"/>
                      <a:pt x="345" y="239"/>
                    </a:cubicBezTo>
                    <a:cubicBezTo>
                      <a:pt x="356" y="238"/>
                      <a:pt x="363" y="233"/>
                      <a:pt x="368" y="227"/>
                    </a:cubicBezTo>
                    <a:cubicBezTo>
                      <a:pt x="369" y="238"/>
                      <a:pt x="367" y="250"/>
                      <a:pt x="361" y="260"/>
                    </a:cubicBezTo>
                    <a:close/>
                    <a:moveTo>
                      <a:pt x="181" y="182"/>
                    </a:moveTo>
                    <a:cubicBezTo>
                      <a:pt x="255" y="182"/>
                      <a:pt x="255" y="182"/>
                      <a:pt x="255" y="182"/>
                    </a:cubicBezTo>
                    <a:cubicBezTo>
                      <a:pt x="255" y="166"/>
                      <a:pt x="255" y="166"/>
                      <a:pt x="255" y="166"/>
                    </a:cubicBezTo>
                    <a:cubicBezTo>
                      <a:pt x="236" y="166"/>
                      <a:pt x="236" y="166"/>
                      <a:pt x="236" y="166"/>
                    </a:cubicBezTo>
                    <a:cubicBezTo>
                      <a:pt x="236" y="126"/>
                      <a:pt x="236" y="126"/>
                      <a:pt x="236" y="126"/>
                    </a:cubicBezTo>
                    <a:cubicBezTo>
                      <a:pt x="329" y="126"/>
                      <a:pt x="329" y="126"/>
                      <a:pt x="329" y="126"/>
                    </a:cubicBezTo>
                    <a:cubicBezTo>
                      <a:pt x="329" y="139"/>
                      <a:pt x="329" y="139"/>
                      <a:pt x="329" y="139"/>
                    </a:cubicBezTo>
                    <a:cubicBezTo>
                      <a:pt x="345" y="139"/>
                      <a:pt x="345" y="139"/>
                      <a:pt x="345" y="139"/>
                    </a:cubicBezTo>
                    <a:cubicBezTo>
                      <a:pt x="345" y="0"/>
                      <a:pt x="345" y="0"/>
                      <a:pt x="34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35"/>
                      <a:pt x="0" y="235"/>
                      <a:pt x="0" y="235"/>
                    </a:cubicBezTo>
                    <a:cubicBezTo>
                      <a:pt x="243" y="235"/>
                      <a:pt x="243" y="235"/>
                      <a:pt x="243" y="235"/>
                    </a:cubicBezTo>
                    <a:cubicBezTo>
                      <a:pt x="243" y="219"/>
                      <a:pt x="243" y="219"/>
                      <a:pt x="243" y="219"/>
                    </a:cubicBezTo>
                    <a:cubicBezTo>
                      <a:pt x="181" y="219"/>
                      <a:pt x="181" y="219"/>
                      <a:pt x="181" y="219"/>
                    </a:cubicBezTo>
                    <a:lnTo>
                      <a:pt x="181" y="182"/>
                    </a:lnTo>
                    <a:close/>
                    <a:moveTo>
                      <a:pt x="165" y="219"/>
                    </a:moveTo>
                    <a:cubicBezTo>
                      <a:pt x="71" y="219"/>
                      <a:pt x="71" y="219"/>
                      <a:pt x="71" y="219"/>
                    </a:cubicBezTo>
                    <a:cubicBezTo>
                      <a:pt x="71" y="182"/>
                      <a:pt x="71" y="182"/>
                      <a:pt x="71" y="182"/>
                    </a:cubicBezTo>
                    <a:cubicBezTo>
                      <a:pt x="165" y="182"/>
                      <a:pt x="165" y="182"/>
                      <a:pt x="165" y="182"/>
                    </a:cubicBezTo>
                    <a:lnTo>
                      <a:pt x="165" y="219"/>
                    </a:lnTo>
                    <a:close/>
                    <a:moveTo>
                      <a:pt x="16" y="126"/>
                    </a:moveTo>
                    <a:cubicBezTo>
                      <a:pt x="110" y="126"/>
                      <a:pt x="110" y="126"/>
                      <a:pt x="110" y="126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6" y="166"/>
                      <a:pt x="16" y="166"/>
                      <a:pt x="16" y="166"/>
                    </a:cubicBezTo>
                    <a:lnTo>
                      <a:pt x="16" y="126"/>
                    </a:lnTo>
                    <a:close/>
                    <a:moveTo>
                      <a:pt x="126" y="54"/>
                    </a:moveTo>
                    <a:cubicBezTo>
                      <a:pt x="126" y="16"/>
                      <a:pt x="126" y="16"/>
                      <a:pt x="126" y="16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54"/>
                      <a:pt x="220" y="54"/>
                      <a:pt x="220" y="54"/>
                    </a:cubicBezTo>
                    <a:lnTo>
                      <a:pt x="126" y="54"/>
                    </a:lnTo>
                    <a:close/>
                    <a:moveTo>
                      <a:pt x="165" y="70"/>
                    </a:moveTo>
                    <a:cubicBezTo>
                      <a:pt x="165" y="110"/>
                      <a:pt x="165" y="110"/>
                      <a:pt x="165" y="110"/>
                    </a:cubicBezTo>
                    <a:cubicBezTo>
                      <a:pt x="71" y="110"/>
                      <a:pt x="71" y="110"/>
                      <a:pt x="71" y="110"/>
                    </a:cubicBezTo>
                    <a:cubicBezTo>
                      <a:pt x="71" y="70"/>
                      <a:pt x="71" y="70"/>
                      <a:pt x="71" y="70"/>
                    </a:cubicBezTo>
                    <a:lnTo>
                      <a:pt x="165" y="70"/>
                    </a:lnTo>
                    <a:close/>
                    <a:moveTo>
                      <a:pt x="55" y="110"/>
                    </a:moveTo>
                    <a:cubicBezTo>
                      <a:pt x="16" y="110"/>
                      <a:pt x="16" y="110"/>
                      <a:pt x="16" y="11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55" y="70"/>
                      <a:pt x="55" y="70"/>
                      <a:pt x="55" y="70"/>
                    </a:cubicBezTo>
                    <a:lnTo>
                      <a:pt x="55" y="110"/>
                    </a:lnTo>
                    <a:close/>
                    <a:moveTo>
                      <a:pt x="220" y="166"/>
                    </a:moveTo>
                    <a:cubicBezTo>
                      <a:pt x="126" y="166"/>
                      <a:pt x="126" y="166"/>
                      <a:pt x="126" y="166"/>
                    </a:cubicBezTo>
                    <a:cubicBezTo>
                      <a:pt x="126" y="126"/>
                      <a:pt x="126" y="126"/>
                      <a:pt x="126" y="126"/>
                    </a:cubicBezTo>
                    <a:cubicBezTo>
                      <a:pt x="220" y="126"/>
                      <a:pt x="220" y="126"/>
                      <a:pt x="220" y="126"/>
                    </a:cubicBezTo>
                    <a:lnTo>
                      <a:pt x="220" y="166"/>
                    </a:lnTo>
                    <a:close/>
                    <a:moveTo>
                      <a:pt x="228" y="110"/>
                    </a:moveTo>
                    <a:cubicBezTo>
                      <a:pt x="181" y="110"/>
                      <a:pt x="181" y="110"/>
                      <a:pt x="181" y="110"/>
                    </a:cubicBezTo>
                    <a:cubicBezTo>
                      <a:pt x="181" y="70"/>
                      <a:pt x="181" y="70"/>
                      <a:pt x="181" y="70"/>
                    </a:cubicBezTo>
                    <a:cubicBezTo>
                      <a:pt x="274" y="70"/>
                      <a:pt x="274" y="70"/>
                      <a:pt x="274" y="70"/>
                    </a:cubicBezTo>
                    <a:cubicBezTo>
                      <a:pt x="274" y="110"/>
                      <a:pt x="274" y="110"/>
                      <a:pt x="274" y="110"/>
                    </a:cubicBezTo>
                    <a:cubicBezTo>
                      <a:pt x="236" y="110"/>
                      <a:pt x="236" y="110"/>
                      <a:pt x="236" y="110"/>
                    </a:cubicBezTo>
                    <a:lnTo>
                      <a:pt x="228" y="110"/>
                    </a:lnTo>
                    <a:close/>
                    <a:moveTo>
                      <a:pt x="290" y="110"/>
                    </a:moveTo>
                    <a:cubicBezTo>
                      <a:pt x="290" y="70"/>
                      <a:pt x="290" y="70"/>
                      <a:pt x="290" y="70"/>
                    </a:cubicBezTo>
                    <a:cubicBezTo>
                      <a:pt x="329" y="70"/>
                      <a:pt x="329" y="70"/>
                      <a:pt x="329" y="70"/>
                    </a:cubicBezTo>
                    <a:cubicBezTo>
                      <a:pt x="329" y="110"/>
                      <a:pt x="329" y="110"/>
                      <a:pt x="329" y="110"/>
                    </a:cubicBezTo>
                    <a:lnTo>
                      <a:pt x="290" y="110"/>
                    </a:lnTo>
                    <a:close/>
                    <a:moveTo>
                      <a:pt x="329" y="54"/>
                    </a:moveTo>
                    <a:cubicBezTo>
                      <a:pt x="236" y="54"/>
                      <a:pt x="236" y="54"/>
                      <a:pt x="236" y="54"/>
                    </a:cubicBezTo>
                    <a:cubicBezTo>
                      <a:pt x="236" y="16"/>
                      <a:pt x="236" y="16"/>
                      <a:pt x="236" y="16"/>
                    </a:cubicBezTo>
                    <a:cubicBezTo>
                      <a:pt x="329" y="16"/>
                      <a:pt x="329" y="16"/>
                      <a:pt x="329" y="16"/>
                    </a:cubicBezTo>
                    <a:lnTo>
                      <a:pt x="329" y="54"/>
                    </a:lnTo>
                    <a:close/>
                    <a:moveTo>
                      <a:pt x="110" y="16"/>
                    </a:moveTo>
                    <a:cubicBezTo>
                      <a:pt x="110" y="54"/>
                      <a:pt x="110" y="54"/>
                      <a:pt x="110" y="54"/>
                    </a:cubicBezTo>
                    <a:cubicBezTo>
                      <a:pt x="16" y="54"/>
                      <a:pt x="16" y="54"/>
                      <a:pt x="16" y="54"/>
                    </a:cubicBezTo>
                    <a:cubicBezTo>
                      <a:pt x="16" y="16"/>
                      <a:pt x="16" y="16"/>
                      <a:pt x="16" y="16"/>
                    </a:cubicBezTo>
                    <a:lnTo>
                      <a:pt x="110" y="16"/>
                    </a:lnTo>
                    <a:close/>
                    <a:moveTo>
                      <a:pt x="16" y="182"/>
                    </a:moveTo>
                    <a:cubicBezTo>
                      <a:pt x="55" y="182"/>
                      <a:pt x="55" y="182"/>
                      <a:pt x="55" y="182"/>
                    </a:cubicBezTo>
                    <a:cubicBezTo>
                      <a:pt x="55" y="219"/>
                      <a:pt x="55" y="219"/>
                      <a:pt x="55" y="219"/>
                    </a:cubicBezTo>
                    <a:cubicBezTo>
                      <a:pt x="16" y="219"/>
                      <a:pt x="16" y="219"/>
                      <a:pt x="16" y="219"/>
                    </a:cubicBezTo>
                    <a:lnTo>
                      <a:pt x="16" y="182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99" dirty="0">
                  <a:latin typeface="Calibri" panose="020F0502020204030204" pitchFamily="34" charset="0"/>
                </a:endParaRPr>
              </a:p>
            </p:txBody>
          </p:sp>
        </p:grpSp>
      </p:grpSp>
      <p:grpSp>
        <p:nvGrpSpPr>
          <p:cNvPr id="130" name="Group 129">
            <a:extLst>
              <a:ext uri="{FF2B5EF4-FFF2-40B4-BE49-F238E27FC236}">
                <a16:creationId xmlns:a16="http://schemas.microsoft.com/office/drawing/2014/main" id="{3F93F15F-FA98-9642-A853-A845B7B58B60}"/>
              </a:ext>
            </a:extLst>
          </p:cNvPr>
          <p:cNvGrpSpPr/>
          <p:nvPr/>
        </p:nvGrpSpPr>
        <p:grpSpPr>
          <a:xfrm>
            <a:off x="2227331" y="4114657"/>
            <a:ext cx="657699" cy="540490"/>
            <a:chOff x="6855481" y="3612066"/>
            <a:chExt cx="657699" cy="540490"/>
          </a:xfrm>
        </p:grpSpPr>
        <p:cxnSp>
          <p:nvCxnSpPr>
            <p:cNvPr id="131" name="Straight Connector 130">
              <a:extLst>
                <a:ext uri="{FF2B5EF4-FFF2-40B4-BE49-F238E27FC236}">
                  <a16:creationId xmlns:a16="http://schemas.microsoft.com/office/drawing/2014/main" id="{4F8761BA-ADDB-C54A-BBA8-197ED9C64E2A}"/>
                </a:ext>
              </a:extLst>
            </p:cNvPr>
            <p:cNvCxnSpPr>
              <a:cxnSpLocks/>
              <a:endCxn id="134" idx="24"/>
            </p:cNvCxnSpPr>
            <p:nvPr/>
          </p:nvCxnSpPr>
          <p:spPr bwMode="gray">
            <a:xfrm flipH="1">
              <a:off x="7181817" y="3612066"/>
              <a:ext cx="2513" cy="390521"/>
            </a:xfrm>
            <a:prstGeom prst="line">
              <a:avLst/>
            </a:prstGeom>
            <a:ln w="25400">
              <a:solidFill>
                <a:srgbClr val="F8981D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2" name="Group 131">
              <a:extLst>
                <a:ext uri="{FF2B5EF4-FFF2-40B4-BE49-F238E27FC236}">
                  <a16:creationId xmlns:a16="http://schemas.microsoft.com/office/drawing/2014/main" id="{80463846-F8B0-1448-AE6C-CD24C0219273}"/>
                </a:ext>
              </a:extLst>
            </p:cNvPr>
            <p:cNvGrpSpPr/>
            <p:nvPr/>
          </p:nvGrpSpPr>
          <p:grpSpPr>
            <a:xfrm>
              <a:off x="6855481" y="3841362"/>
              <a:ext cx="657699" cy="311194"/>
              <a:chOff x="6855481" y="3693748"/>
              <a:chExt cx="657699" cy="311194"/>
            </a:xfrm>
          </p:grpSpPr>
          <p:sp>
            <p:nvSpPr>
              <p:cNvPr id="133" name="Freeform 86">
                <a:extLst>
                  <a:ext uri="{FF2B5EF4-FFF2-40B4-BE49-F238E27FC236}">
                    <a16:creationId xmlns:a16="http://schemas.microsoft.com/office/drawing/2014/main" id="{4485E592-6D49-DB4D-BAA9-C25CF993B61C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6855481" y="3833005"/>
                <a:ext cx="657699" cy="171937"/>
              </a:xfrm>
              <a:custGeom>
                <a:avLst/>
                <a:gdLst>
                  <a:gd name="T0" fmla="*/ 304 w 384"/>
                  <a:gd name="T1" fmla="*/ 78 h 100"/>
                  <a:gd name="T2" fmla="*/ 288 w 384"/>
                  <a:gd name="T3" fmla="*/ 78 h 100"/>
                  <a:gd name="T4" fmla="*/ 288 w 384"/>
                  <a:gd name="T5" fmla="*/ 22 h 100"/>
                  <a:gd name="T6" fmla="*/ 304 w 384"/>
                  <a:gd name="T7" fmla="*/ 22 h 100"/>
                  <a:gd name="T8" fmla="*/ 304 w 384"/>
                  <a:gd name="T9" fmla="*/ 78 h 100"/>
                  <a:gd name="T10" fmla="*/ 331 w 384"/>
                  <a:gd name="T11" fmla="*/ 22 h 100"/>
                  <a:gd name="T12" fmla="*/ 315 w 384"/>
                  <a:gd name="T13" fmla="*/ 22 h 100"/>
                  <a:gd name="T14" fmla="*/ 315 w 384"/>
                  <a:gd name="T15" fmla="*/ 78 h 100"/>
                  <a:gd name="T16" fmla="*/ 331 w 384"/>
                  <a:gd name="T17" fmla="*/ 78 h 100"/>
                  <a:gd name="T18" fmla="*/ 331 w 384"/>
                  <a:gd name="T19" fmla="*/ 22 h 100"/>
                  <a:gd name="T20" fmla="*/ 358 w 384"/>
                  <a:gd name="T21" fmla="*/ 22 h 100"/>
                  <a:gd name="T22" fmla="*/ 342 w 384"/>
                  <a:gd name="T23" fmla="*/ 22 h 100"/>
                  <a:gd name="T24" fmla="*/ 342 w 384"/>
                  <a:gd name="T25" fmla="*/ 78 h 100"/>
                  <a:gd name="T26" fmla="*/ 358 w 384"/>
                  <a:gd name="T27" fmla="*/ 78 h 100"/>
                  <a:gd name="T28" fmla="*/ 358 w 384"/>
                  <a:gd name="T29" fmla="*/ 22 h 100"/>
                  <a:gd name="T30" fmla="*/ 42 w 384"/>
                  <a:gd name="T31" fmla="*/ 22 h 100"/>
                  <a:gd name="T32" fmla="*/ 26 w 384"/>
                  <a:gd name="T33" fmla="*/ 22 h 100"/>
                  <a:gd name="T34" fmla="*/ 26 w 384"/>
                  <a:gd name="T35" fmla="*/ 78 h 100"/>
                  <a:gd name="T36" fmla="*/ 42 w 384"/>
                  <a:gd name="T37" fmla="*/ 78 h 100"/>
                  <a:gd name="T38" fmla="*/ 42 w 384"/>
                  <a:gd name="T39" fmla="*/ 22 h 100"/>
                  <a:gd name="T40" fmla="*/ 69 w 384"/>
                  <a:gd name="T41" fmla="*/ 22 h 100"/>
                  <a:gd name="T42" fmla="*/ 53 w 384"/>
                  <a:gd name="T43" fmla="*/ 22 h 100"/>
                  <a:gd name="T44" fmla="*/ 53 w 384"/>
                  <a:gd name="T45" fmla="*/ 78 h 100"/>
                  <a:gd name="T46" fmla="*/ 69 w 384"/>
                  <a:gd name="T47" fmla="*/ 78 h 100"/>
                  <a:gd name="T48" fmla="*/ 69 w 384"/>
                  <a:gd name="T49" fmla="*/ 22 h 100"/>
                  <a:gd name="T50" fmla="*/ 97 w 384"/>
                  <a:gd name="T51" fmla="*/ 22 h 100"/>
                  <a:gd name="T52" fmla="*/ 81 w 384"/>
                  <a:gd name="T53" fmla="*/ 22 h 100"/>
                  <a:gd name="T54" fmla="*/ 81 w 384"/>
                  <a:gd name="T55" fmla="*/ 78 h 100"/>
                  <a:gd name="T56" fmla="*/ 97 w 384"/>
                  <a:gd name="T57" fmla="*/ 78 h 100"/>
                  <a:gd name="T58" fmla="*/ 97 w 384"/>
                  <a:gd name="T59" fmla="*/ 22 h 100"/>
                  <a:gd name="T60" fmla="*/ 163 w 384"/>
                  <a:gd name="T61" fmla="*/ 50 h 100"/>
                  <a:gd name="T62" fmla="*/ 192 w 384"/>
                  <a:gd name="T63" fmla="*/ 21 h 100"/>
                  <a:gd name="T64" fmla="*/ 221 w 384"/>
                  <a:gd name="T65" fmla="*/ 50 h 100"/>
                  <a:gd name="T66" fmla="*/ 192 w 384"/>
                  <a:gd name="T67" fmla="*/ 79 h 100"/>
                  <a:gd name="T68" fmla="*/ 163 w 384"/>
                  <a:gd name="T69" fmla="*/ 50 h 100"/>
                  <a:gd name="T70" fmla="*/ 179 w 384"/>
                  <a:gd name="T71" fmla="*/ 50 h 100"/>
                  <a:gd name="T72" fmla="*/ 192 w 384"/>
                  <a:gd name="T73" fmla="*/ 63 h 100"/>
                  <a:gd name="T74" fmla="*/ 205 w 384"/>
                  <a:gd name="T75" fmla="*/ 50 h 100"/>
                  <a:gd name="T76" fmla="*/ 192 w 384"/>
                  <a:gd name="T77" fmla="*/ 37 h 100"/>
                  <a:gd name="T78" fmla="*/ 179 w 384"/>
                  <a:gd name="T79" fmla="*/ 50 h 100"/>
                  <a:gd name="T80" fmla="*/ 384 w 384"/>
                  <a:gd name="T81" fmla="*/ 0 h 100"/>
                  <a:gd name="T82" fmla="*/ 384 w 384"/>
                  <a:gd name="T83" fmla="*/ 100 h 100"/>
                  <a:gd name="T84" fmla="*/ 0 w 384"/>
                  <a:gd name="T85" fmla="*/ 100 h 100"/>
                  <a:gd name="T86" fmla="*/ 0 w 384"/>
                  <a:gd name="T87" fmla="*/ 0 h 100"/>
                  <a:gd name="T88" fmla="*/ 384 w 384"/>
                  <a:gd name="T89" fmla="*/ 0 h 100"/>
                  <a:gd name="T90" fmla="*/ 368 w 384"/>
                  <a:gd name="T91" fmla="*/ 16 h 100"/>
                  <a:gd name="T92" fmla="*/ 16 w 384"/>
                  <a:gd name="T93" fmla="*/ 16 h 100"/>
                  <a:gd name="T94" fmla="*/ 16 w 384"/>
                  <a:gd name="T95" fmla="*/ 84 h 100"/>
                  <a:gd name="T96" fmla="*/ 368 w 384"/>
                  <a:gd name="T97" fmla="*/ 84 h 100"/>
                  <a:gd name="T98" fmla="*/ 368 w 384"/>
                  <a:gd name="T99" fmla="*/ 1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84" h="100">
                    <a:moveTo>
                      <a:pt x="304" y="78"/>
                    </a:moveTo>
                    <a:cubicBezTo>
                      <a:pt x="288" y="78"/>
                      <a:pt x="288" y="78"/>
                      <a:pt x="288" y="78"/>
                    </a:cubicBezTo>
                    <a:cubicBezTo>
                      <a:pt x="288" y="22"/>
                      <a:pt x="288" y="22"/>
                      <a:pt x="288" y="22"/>
                    </a:cubicBezTo>
                    <a:cubicBezTo>
                      <a:pt x="304" y="22"/>
                      <a:pt x="304" y="22"/>
                      <a:pt x="304" y="22"/>
                    </a:cubicBezTo>
                    <a:lnTo>
                      <a:pt x="304" y="78"/>
                    </a:lnTo>
                    <a:close/>
                    <a:moveTo>
                      <a:pt x="331" y="22"/>
                    </a:moveTo>
                    <a:cubicBezTo>
                      <a:pt x="315" y="22"/>
                      <a:pt x="315" y="22"/>
                      <a:pt x="315" y="22"/>
                    </a:cubicBezTo>
                    <a:cubicBezTo>
                      <a:pt x="315" y="78"/>
                      <a:pt x="315" y="78"/>
                      <a:pt x="315" y="78"/>
                    </a:cubicBezTo>
                    <a:cubicBezTo>
                      <a:pt x="331" y="78"/>
                      <a:pt x="331" y="78"/>
                      <a:pt x="331" y="78"/>
                    </a:cubicBezTo>
                    <a:lnTo>
                      <a:pt x="331" y="22"/>
                    </a:lnTo>
                    <a:close/>
                    <a:moveTo>
                      <a:pt x="358" y="22"/>
                    </a:moveTo>
                    <a:cubicBezTo>
                      <a:pt x="342" y="22"/>
                      <a:pt x="342" y="22"/>
                      <a:pt x="342" y="22"/>
                    </a:cubicBezTo>
                    <a:cubicBezTo>
                      <a:pt x="342" y="78"/>
                      <a:pt x="342" y="78"/>
                      <a:pt x="342" y="78"/>
                    </a:cubicBezTo>
                    <a:cubicBezTo>
                      <a:pt x="358" y="78"/>
                      <a:pt x="358" y="78"/>
                      <a:pt x="358" y="78"/>
                    </a:cubicBezTo>
                    <a:lnTo>
                      <a:pt x="358" y="22"/>
                    </a:lnTo>
                    <a:close/>
                    <a:moveTo>
                      <a:pt x="42" y="22"/>
                    </a:moveTo>
                    <a:cubicBezTo>
                      <a:pt x="26" y="22"/>
                      <a:pt x="26" y="22"/>
                      <a:pt x="26" y="22"/>
                    </a:cubicBezTo>
                    <a:cubicBezTo>
                      <a:pt x="26" y="78"/>
                      <a:pt x="26" y="78"/>
                      <a:pt x="26" y="78"/>
                    </a:cubicBezTo>
                    <a:cubicBezTo>
                      <a:pt x="42" y="78"/>
                      <a:pt x="42" y="78"/>
                      <a:pt x="42" y="78"/>
                    </a:cubicBezTo>
                    <a:lnTo>
                      <a:pt x="42" y="22"/>
                    </a:lnTo>
                    <a:close/>
                    <a:moveTo>
                      <a:pt x="69" y="22"/>
                    </a:moveTo>
                    <a:cubicBezTo>
                      <a:pt x="53" y="22"/>
                      <a:pt x="53" y="22"/>
                      <a:pt x="53" y="22"/>
                    </a:cubicBezTo>
                    <a:cubicBezTo>
                      <a:pt x="53" y="78"/>
                      <a:pt x="53" y="78"/>
                      <a:pt x="53" y="78"/>
                    </a:cubicBezTo>
                    <a:cubicBezTo>
                      <a:pt x="69" y="78"/>
                      <a:pt x="69" y="78"/>
                      <a:pt x="69" y="78"/>
                    </a:cubicBezTo>
                    <a:lnTo>
                      <a:pt x="69" y="22"/>
                    </a:lnTo>
                    <a:close/>
                    <a:moveTo>
                      <a:pt x="97" y="22"/>
                    </a:moveTo>
                    <a:cubicBezTo>
                      <a:pt x="81" y="22"/>
                      <a:pt x="81" y="22"/>
                      <a:pt x="81" y="22"/>
                    </a:cubicBezTo>
                    <a:cubicBezTo>
                      <a:pt x="81" y="78"/>
                      <a:pt x="81" y="78"/>
                      <a:pt x="81" y="78"/>
                    </a:cubicBezTo>
                    <a:cubicBezTo>
                      <a:pt x="97" y="78"/>
                      <a:pt x="97" y="78"/>
                      <a:pt x="97" y="78"/>
                    </a:cubicBezTo>
                    <a:lnTo>
                      <a:pt x="97" y="22"/>
                    </a:lnTo>
                    <a:close/>
                    <a:moveTo>
                      <a:pt x="163" y="50"/>
                    </a:moveTo>
                    <a:cubicBezTo>
                      <a:pt x="163" y="34"/>
                      <a:pt x="176" y="21"/>
                      <a:pt x="192" y="21"/>
                    </a:cubicBezTo>
                    <a:cubicBezTo>
                      <a:pt x="208" y="21"/>
                      <a:pt x="221" y="34"/>
                      <a:pt x="221" y="50"/>
                    </a:cubicBezTo>
                    <a:cubicBezTo>
                      <a:pt x="221" y="66"/>
                      <a:pt x="208" y="79"/>
                      <a:pt x="192" y="79"/>
                    </a:cubicBezTo>
                    <a:cubicBezTo>
                      <a:pt x="176" y="79"/>
                      <a:pt x="163" y="66"/>
                      <a:pt x="163" y="50"/>
                    </a:cubicBezTo>
                    <a:close/>
                    <a:moveTo>
                      <a:pt x="179" y="50"/>
                    </a:moveTo>
                    <a:cubicBezTo>
                      <a:pt x="179" y="57"/>
                      <a:pt x="185" y="63"/>
                      <a:pt x="192" y="63"/>
                    </a:cubicBezTo>
                    <a:cubicBezTo>
                      <a:pt x="199" y="63"/>
                      <a:pt x="205" y="57"/>
                      <a:pt x="205" y="50"/>
                    </a:cubicBezTo>
                    <a:cubicBezTo>
                      <a:pt x="205" y="43"/>
                      <a:pt x="199" y="37"/>
                      <a:pt x="192" y="37"/>
                    </a:cubicBezTo>
                    <a:cubicBezTo>
                      <a:pt x="185" y="37"/>
                      <a:pt x="179" y="43"/>
                      <a:pt x="179" y="50"/>
                    </a:cubicBezTo>
                    <a:close/>
                    <a:moveTo>
                      <a:pt x="384" y="0"/>
                    </a:moveTo>
                    <a:cubicBezTo>
                      <a:pt x="384" y="100"/>
                      <a:pt x="384" y="100"/>
                      <a:pt x="384" y="10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384" y="0"/>
                    </a:lnTo>
                    <a:close/>
                    <a:moveTo>
                      <a:pt x="368" y="16"/>
                    </a:move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84"/>
                      <a:pt x="16" y="84"/>
                      <a:pt x="16" y="84"/>
                    </a:cubicBezTo>
                    <a:cubicBezTo>
                      <a:pt x="368" y="84"/>
                      <a:pt x="368" y="84"/>
                      <a:pt x="368" y="84"/>
                    </a:cubicBezTo>
                    <a:lnTo>
                      <a:pt x="368" y="16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34" name="Freeform 21">
                <a:extLst>
                  <a:ext uri="{FF2B5EF4-FFF2-40B4-BE49-F238E27FC236}">
                    <a16:creationId xmlns:a16="http://schemas.microsoft.com/office/drawing/2014/main" id="{49FCB021-97D3-DD45-A693-40C39715F37B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7060501" y="3693748"/>
                <a:ext cx="286011" cy="217911"/>
              </a:xfrm>
              <a:custGeom>
                <a:avLst/>
                <a:gdLst>
                  <a:gd name="T0" fmla="*/ 364 w 389"/>
                  <a:gd name="T1" fmla="*/ 176 h 296"/>
                  <a:gd name="T2" fmla="*/ 355 w 389"/>
                  <a:gd name="T3" fmla="*/ 217 h 296"/>
                  <a:gd name="T4" fmla="*/ 289 w 389"/>
                  <a:gd name="T5" fmla="*/ 130 h 296"/>
                  <a:gd name="T6" fmla="*/ 298 w 389"/>
                  <a:gd name="T7" fmla="*/ 193 h 296"/>
                  <a:gd name="T8" fmla="*/ 264 w 389"/>
                  <a:gd name="T9" fmla="*/ 143 h 296"/>
                  <a:gd name="T10" fmla="*/ 257 w 389"/>
                  <a:gd name="T11" fmla="*/ 195 h 296"/>
                  <a:gd name="T12" fmla="*/ 318 w 389"/>
                  <a:gd name="T13" fmla="*/ 296 h 296"/>
                  <a:gd name="T14" fmla="*/ 319 w 389"/>
                  <a:gd name="T15" fmla="*/ 296 h 296"/>
                  <a:gd name="T16" fmla="*/ 376 w 389"/>
                  <a:gd name="T17" fmla="*/ 196 h 296"/>
                  <a:gd name="T18" fmla="*/ 319 w 389"/>
                  <a:gd name="T19" fmla="*/ 280 h 296"/>
                  <a:gd name="T20" fmla="*/ 270 w 389"/>
                  <a:gd name="T21" fmla="*/ 262 h 296"/>
                  <a:gd name="T22" fmla="*/ 276 w 389"/>
                  <a:gd name="T23" fmla="*/ 183 h 296"/>
                  <a:gd name="T24" fmla="*/ 288 w 389"/>
                  <a:gd name="T25" fmla="*/ 237 h 296"/>
                  <a:gd name="T26" fmla="*/ 318 w 389"/>
                  <a:gd name="T27" fmla="*/ 154 h 296"/>
                  <a:gd name="T28" fmla="*/ 337 w 389"/>
                  <a:gd name="T29" fmla="*/ 231 h 296"/>
                  <a:gd name="T30" fmla="*/ 345 w 389"/>
                  <a:gd name="T31" fmla="*/ 239 h 296"/>
                  <a:gd name="T32" fmla="*/ 361 w 389"/>
                  <a:gd name="T33" fmla="*/ 260 h 296"/>
                  <a:gd name="T34" fmla="*/ 255 w 389"/>
                  <a:gd name="T35" fmla="*/ 182 h 296"/>
                  <a:gd name="T36" fmla="*/ 236 w 389"/>
                  <a:gd name="T37" fmla="*/ 166 h 296"/>
                  <a:gd name="T38" fmla="*/ 329 w 389"/>
                  <a:gd name="T39" fmla="*/ 126 h 296"/>
                  <a:gd name="T40" fmla="*/ 345 w 389"/>
                  <a:gd name="T41" fmla="*/ 139 h 296"/>
                  <a:gd name="T42" fmla="*/ 0 w 389"/>
                  <a:gd name="T43" fmla="*/ 0 h 296"/>
                  <a:gd name="T44" fmla="*/ 243 w 389"/>
                  <a:gd name="T45" fmla="*/ 235 h 296"/>
                  <a:gd name="T46" fmla="*/ 181 w 389"/>
                  <a:gd name="T47" fmla="*/ 219 h 296"/>
                  <a:gd name="T48" fmla="*/ 165 w 389"/>
                  <a:gd name="T49" fmla="*/ 219 h 296"/>
                  <a:gd name="T50" fmla="*/ 71 w 389"/>
                  <a:gd name="T51" fmla="*/ 182 h 296"/>
                  <a:gd name="T52" fmla="*/ 165 w 389"/>
                  <a:gd name="T53" fmla="*/ 219 h 296"/>
                  <a:gd name="T54" fmla="*/ 110 w 389"/>
                  <a:gd name="T55" fmla="*/ 126 h 296"/>
                  <a:gd name="T56" fmla="*/ 16 w 389"/>
                  <a:gd name="T57" fmla="*/ 166 h 296"/>
                  <a:gd name="T58" fmla="*/ 126 w 389"/>
                  <a:gd name="T59" fmla="*/ 54 h 296"/>
                  <a:gd name="T60" fmla="*/ 220 w 389"/>
                  <a:gd name="T61" fmla="*/ 16 h 296"/>
                  <a:gd name="T62" fmla="*/ 126 w 389"/>
                  <a:gd name="T63" fmla="*/ 54 h 296"/>
                  <a:gd name="T64" fmla="*/ 165 w 389"/>
                  <a:gd name="T65" fmla="*/ 110 h 296"/>
                  <a:gd name="T66" fmla="*/ 71 w 389"/>
                  <a:gd name="T67" fmla="*/ 70 h 296"/>
                  <a:gd name="T68" fmla="*/ 55 w 389"/>
                  <a:gd name="T69" fmla="*/ 110 h 296"/>
                  <a:gd name="T70" fmla="*/ 16 w 389"/>
                  <a:gd name="T71" fmla="*/ 70 h 296"/>
                  <a:gd name="T72" fmla="*/ 55 w 389"/>
                  <a:gd name="T73" fmla="*/ 110 h 296"/>
                  <a:gd name="T74" fmla="*/ 126 w 389"/>
                  <a:gd name="T75" fmla="*/ 166 h 296"/>
                  <a:gd name="T76" fmla="*/ 220 w 389"/>
                  <a:gd name="T77" fmla="*/ 126 h 296"/>
                  <a:gd name="T78" fmla="*/ 228 w 389"/>
                  <a:gd name="T79" fmla="*/ 110 h 296"/>
                  <a:gd name="T80" fmla="*/ 181 w 389"/>
                  <a:gd name="T81" fmla="*/ 70 h 296"/>
                  <a:gd name="T82" fmla="*/ 274 w 389"/>
                  <a:gd name="T83" fmla="*/ 110 h 296"/>
                  <a:gd name="T84" fmla="*/ 228 w 389"/>
                  <a:gd name="T85" fmla="*/ 110 h 296"/>
                  <a:gd name="T86" fmla="*/ 290 w 389"/>
                  <a:gd name="T87" fmla="*/ 70 h 296"/>
                  <a:gd name="T88" fmla="*/ 329 w 389"/>
                  <a:gd name="T89" fmla="*/ 110 h 296"/>
                  <a:gd name="T90" fmla="*/ 329 w 389"/>
                  <a:gd name="T91" fmla="*/ 54 h 296"/>
                  <a:gd name="T92" fmla="*/ 236 w 389"/>
                  <a:gd name="T93" fmla="*/ 16 h 296"/>
                  <a:gd name="T94" fmla="*/ 329 w 389"/>
                  <a:gd name="T95" fmla="*/ 54 h 296"/>
                  <a:gd name="T96" fmla="*/ 110 w 389"/>
                  <a:gd name="T97" fmla="*/ 54 h 296"/>
                  <a:gd name="T98" fmla="*/ 16 w 389"/>
                  <a:gd name="T99" fmla="*/ 16 h 296"/>
                  <a:gd name="T100" fmla="*/ 16 w 389"/>
                  <a:gd name="T101" fmla="*/ 182 h 296"/>
                  <a:gd name="T102" fmla="*/ 55 w 389"/>
                  <a:gd name="T103" fmla="*/ 219 h 296"/>
                  <a:gd name="T104" fmla="*/ 16 w 389"/>
                  <a:gd name="T105" fmla="*/ 182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89" h="296">
                    <a:moveTo>
                      <a:pt x="376" y="196"/>
                    </a:moveTo>
                    <a:cubicBezTo>
                      <a:pt x="364" y="176"/>
                      <a:pt x="364" y="176"/>
                      <a:pt x="364" y="176"/>
                    </a:cubicBezTo>
                    <a:cubicBezTo>
                      <a:pt x="361" y="199"/>
                      <a:pt x="361" y="199"/>
                      <a:pt x="361" y="199"/>
                    </a:cubicBezTo>
                    <a:cubicBezTo>
                      <a:pt x="360" y="208"/>
                      <a:pt x="357" y="214"/>
                      <a:pt x="355" y="217"/>
                    </a:cubicBezTo>
                    <a:cubicBezTo>
                      <a:pt x="359" y="190"/>
                      <a:pt x="364" y="147"/>
                      <a:pt x="306" y="134"/>
                    </a:cubicBezTo>
                    <a:cubicBezTo>
                      <a:pt x="289" y="130"/>
                      <a:pt x="289" y="130"/>
                      <a:pt x="289" y="130"/>
                    </a:cubicBezTo>
                    <a:cubicBezTo>
                      <a:pt x="298" y="146"/>
                      <a:pt x="298" y="146"/>
                      <a:pt x="298" y="146"/>
                    </a:cubicBezTo>
                    <a:cubicBezTo>
                      <a:pt x="306" y="160"/>
                      <a:pt x="304" y="178"/>
                      <a:pt x="298" y="193"/>
                    </a:cubicBezTo>
                    <a:cubicBezTo>
                      <a:pt x="291" y="172"/>
                      <a:pt x="278" y="157"/>
                      <a:pt x="277" y="157"/>
                    </a:cubicBezTo>
                    <a:cubicBezTo>
                      <a:pt x="264" y="143"/>
                      <a:pt x="264" y="143"/>
                      <a:pt x="264" y="143"/>
                    </a:cubicBezTo>
                    <a:cubicBezTo>
                      <a:pt x="264" y="162"/>
                      <a:pt x="264" y="162"/>
                      <a:pt x="264" y="162"/>
                    </a:cubicBezTo>
                    <a:cubicBezTo>
                      <a:pt x="263" y="171"/>
                      <a:pt x="260" y="183"/>
                      <a:pt x="257" y="195"/>
                    </a:cubicBezTo>
                    <a:cubicBezTo>
                      <a:pt x="250" y="221"/>
                      <a:pt x="242" y="251"/>
                      <a:pt x="257" y="272"/>
                    </a:cubicBezTo>
                    <a:cubicBezTo>
                      <a:pt x="267" y="287"/>
                      <a:pt x="287" y="295"/>
                      <a:pt x="318" y="296"/>
                    </a:cubicBezTo>
                    <a:cubicBezTo>
                      <a:pt x="318" y="296"/>
                      <a:pt x="318" y="296"/>
                      <a:pt x="318" y="296"/>
                    </a:cubicBezTo>
                    <a:cubicBezTo>
                      <a:pt x="318" y="296"/>
                      <a:pt x="318" y="296"/>
                      <a:pt x="319" y="296"/>
                    </a:cubicBezTo>
                    <a:cubicBezTo>
                      <a:pt x="352" y="296"/>
                      <a:pt x="368" y="281"/>
                      <a:pt x="375" y="268"/>
                    </a:cubicBezTo>
                    <a:cubicBezTo>
                      <a:pt x="389" y="244"/>
                      <a:pt x="384" y="211"/>
                      <a:pt x="376" y="196"/>
                    </a:cubicBezTo>
                    <a:close/>
                    <a:moveTo>
                      <a:pt x="361" y="260"/>
                    </a:moveTo>
                    <a:cubicBezTo>
                      <a:pt x="354" y="273"/>
                      <a:pt x="339" y="280"/>
                      <a:pt x="319" y="280"/>
                    </a:cubicBezTo>
                    <a:cubicBezTo>
                      <a:pt x="318" y="280"/>
                      <a:pt x="318" y="280"/>
                      <a:pt x="318" y="280"/>
                    </a:cubicBezTo>
                    <a:cubicBezTo>
                      <a:pt x="294" y="279"/>
                      <a:pt x="277" y="273"/>
                      <a:pt x="270" y="262"/>
                    </a:cubicBezTo>
                    <a:cubicBezTo>
                      <a:pt x="259" y="248"/>
                      <a:pt x="266" y="223"/>
                      <a:pt x="272" y="200"/>
                    </a:cubicBezTo>
                    <a:cubicBezTo>
                      <a:pt x="274" y="194"/>
                      <a:pt x="275" y="188"/>
                      <a:pt x="276" y="183"/>
                    </a:cubicBezTo>
                    <a:cubicBezTo>
                      <a:pt x="281" y="192"/>
                      <a:pt x="286" y="203"/>
                      <a:pt x="287" y="216"/>
                    </a:cubicBezTo>
                    <a:cubicBezTo>
                      <a:pt x="288" y="237"/>
                      <a:pt x="288" y="237"/>
                      <a:pt x="288" y="237"/>
                    </a:cubicBezTo>
                    <a:cubicBezTo>
                      <a:pt x="301" y="220"/>
                      <a:pt x="301" y="220"/>
                      <a:pt x="301" y="220"/>
                    </a:cubicBezTo>
                    <a:cubicBezTo>
                      <a:pt x="314" y="203"/>
                      <a:pt x="323" y="178"/>
                      <a:pt x="318" y="154"/>
                    </a:cubicBezTo>
                    <a:cubicBezTo>
                      <a:pt x="347" y="168"/>
                      <a:pt x="343" y="194"/>
                      <a:pt x="339" y="217"/>
                    </a:cubicBezTo>
                    <a:cubicBezTo>
                      <a:pt x="338" y="222"/>
                      <a:pt x="337" y="227"/>
                      <a:pt x="337" y="231"/>
                    </a:cubicBezTo>
                    <a:cubicBezTo>
                      <a:pt x="336" y="240"/>
                      <a:pt x="336" y="240"/>
                      <a:pt x="336" y="240"/>
                    </a:cubicBezTo>
                    <a:cubicBezTo>
                      <a:pt x="345" y="239"/>
                      <a:pt x="345" y="239"/>
                      <a:pt x="345" y="239"/>
                    </a:cubicBezTo>
                    <a:cubicBezTo>
                      <a:pt x="356" y="238"/>
                      <a:pt x="363" y="233"/>
                      <a:pt x="368" y="227"/>
                    </a:cubicBezTo>
                    <a:cubicBezTo>
                      <a:pt x="369" y="238"/>
                      <a:pt x="367" y="250"/>
                      <a:pt x="361" y="260"/>
                    </a:cubicBezTo>
                    <a:close/>
                    <a:moveTo>
                      <a:pt x="181" y="182"/>
                    </a:moveTo>
                    <a:cubicBezTo>
                      <a:pt x="255" y="182"/>
                      <a:pt x="255" y="182"/>
                      <a:pt x="255" y="182"/>
                    </a:cubicBezTo>
                    <a:cubicBezTo>
                      <a:pt x="255" y="166"/>
                      <a:pt x="255" y="166"/>
                      <a:pt x="255" y="166"/>
                    </a:cubicBezTo>
                    <a:cubicBezTo>
                      <a:pt x="236" y="166"/>
                      <a:pt x="236" y="166"/>
                      <a:pt x="236" y="166"/>
                    </a:cubicBezTo>
                    <a:cubicBezTo>
                      <a:pt x="236" y="126"/>
                      <a:pt x="236" y="126"/>
                      <a:pt x="236" y="126"/>
                    </a:cubicBezTo>
                    <a:cubicBezTo>
                      <a:pt x="329" y="126"/>
                      <a:pt x="329" y="126"/>
                      <a:pt x="329" y="126"/>
                    </a:cubicBezTo>
                    <a:cubicBezTo>
                      <a:pt x="329" y="139"/>
                      <a:pt x="329" y="139"/>
                      <a:pt x="329" y="139"/>
                    </a:cubicBezTo>
                    <a:cubicBezTo>
                      <a:pt x="345" y="139"/>
                      <a:pt x="345" y="139"/>
                      <a:pt x="345" y="139"/>
                    </a:cubicBezTo>
                    <a:cubicBezTo>
                      <a:pt x="345" y="0"/>
                      <a:pt x="345" y="0"/>
                      <a:pt x="34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35"/>
                      <a:pt x="0" y="235"/>
                      <a:pt x="0" y="235"/>
                    </a:cubicBezTo>
                    <a:cubicBezTo>
                      <a:pt x="243" y="235"/>
                      <a:pt x="243" y="235"/>
                      <a:pt x="243" y="235"/>
                    </a:cubicBezTo>
                    <a:cubicBezTo>
                      <a:pt x="243" y="219"/>
                      <a:pt x="243" y="219"/>
                      <a:pt x="243" y="219"/>
                    </a:cubicBezTo>
                    <a:cubicBezTo>
                      <a:pt x="181" y="219"/>
                      <a:pt x="181" y="219"/>
                      <a:pt x="181" y="219"/>
                    </a:cubicBezTo>
                    <a:lnTo>
                      <a:pt x="181" y="182"/>
                    </a:lnTo>
                    <a:close/>
                    <a:moveTo>
                      <a:pt x="165" y="219"/>
                    </a:moveTo>
                    <a:cubicBezTo>
                      <a:pt x="71" y="219"/>
                      <a:pt x="71" y="219"/>
                      <a:pt x="71" y="219"/>
                    </a:cubicBezTo>
                    <a:cubicBezTo>
                      <a:pt x="71" y="182"/>
                      <a:pt x="71" y="182"/>
                      <a:pt x="71" y="182"/>
                    </a:cubicBezTo>
                    <a:cubicBezTo>
                      <a:pt x="165" y="182"/>
                      <a:pt x="165" y="182"/>
                      <a:pt x="165" y="182"/>
                    </a:cubicBezTo>
                    <a:lnTo>
                      <a:pt x="165" y="219"/>
                    </a:lnTo>
                    <a:close/>
                    <a:moveTo>
                      <a:pt x="16" y="126"/>
                    </a:moveTo>
                    <a:cubicBezTo>
                      <a:pt x="110" y="126"/>
                      <a:pt x="110" y="126"/>
                      <a:pt x="110" y="126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6" y="166"/>
                      <a:pt x="16" y="166"/>
                      <a:pt x="16" y="166"/>
                    </a:cubicBezTo>
                    <a:lnTo>
                      <a:pt x="16" y="126"/>
                    </a:lnTo>
                    <a:close/>
                    <a:moveTo>
                      <a:pt x="126" y="54"/>
                    </a:moveTo>
                    <a:cubicBezTo>
                      <a:pt x="126" y="16"/>
                      <a:pt x="126" y="16"/>
                      <a:pt x="126" y="16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54"/>
                      <a:pt x="220" y="54"/>
                      <a:pt x="220" y="54"/>
                    </a:cubicBezTo>
                    <a:lnTo>
                      <a:pt x="126" y="54"/>
                    </a:lnTo>
                    <a:close/>
                    <a:moveTo>
                      <a:pt x="165" y="70"/>
                    </a:moveTo>
                    <a:cubicBezTo>
                      <a:pt x="165" y="110"/>
                      <a:pt x="165" y="110"/>
                      <a:pt x="165" y="110"/>
                    </a:cubicBezTo>
                    <a:cubicBezTo>
                      <a:pt x="71" y="110"/>
                      <a:pt x="71" y="110"/>
                      <a:pt x="71" y="110"/>
                    </a:cubicBezTo>
                    <a:cubicBezTo>
                      <a:pt x="71" y="70"/>
                      <a:pt x="71" y="70"/>
                      <a:pt x="71" y="70"/>
                    </a:cubicBezTo>
                    <a:lnTo>
                      <a:pt x="165" y="70"/>
                    </a:lnTo>
                    <a:close/>
                    <a:moveTo>
                      <a:pt x="55" y="110"/>
                    </a:moveTo>
                    <a:cubicBezTo>
                      <a:pt x="16" y="110"/>
                      <a:pt x="16" y="110"/>
                      <a:pt x="16" y="11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55" y="70"/>
                      <a:pt x="55" y="70"/>
                      <a:pt x="55" y="70"/>
                    </a:cubicBezTo>
                    <a:lnTo>
                      <a:pt x="55" y="110"/>
                    </a:lnTo>
                    <a:close/>
                    <a:moveTo>
                      <a:pt x="220" y="166"/>
                    </a:moveTo>
                    <a:cubicBezTo>
                      <a:pt x="126" y="166"/>
                      <a:pt x="126" y="166"/>
                      <a:pt x="126" y="166"/>
                    </a:cubicBezTo>
                    <a:cubicBezTo>
                      <a:pt x="126" y="126"/>
                      <a:pt x="126" y="126"/>
                      <a:pt x="126" y="126"/>
                    </a:cubicBezTo>
                    <a:cubicBezTo>
                      <a:pt x="220" y="126"/>
                      <a:pt x="220" y="126"/>
                      <a:pt x="220" y="126"/>
                    </a:cubicBezTo>
                    <a:lnTo>
                      <a:pt x="220" y="166"/>
                    </a:lnTo>
                    <a:close/>
                    <a:moveTo>
                      <a:pt x="228" y="110"/>
                    </a:moveTo>
                    <a:cubicBezTo>
                      <a:pt x="181" y="110"/>
                      <a:pt x="181" y="110"/>
                      <a:pt x="181" y="110"/>
                    </a:cubicBezTo>
                    <a:cubicBezTo>
                      <a:pt x="181" y="70"/>
                      <a:pt x="181" y="70"/>
                      <a:pt x="181" y="70"/>
                    </a:cubicBezTo>
                    <a:cubicBezTo>
                      <a:pt x="274" y="70"/>
                      <a:pt x="274" y="70"/>
                      <a:pt x="274" y="70"/>
                    </a:cubicBezTo>
                    <a:cubicBezTo>
                      <a:pt x="274" y="110"/>
                      <a:pt x="274" y="110"/>
                      <a:pt x="274" y="110"/>
                    </a:cubicBezTo>
                    <a:cubicBezTo>
                      <a:pt x="236" y="110"/>
                      <a:pt x="236" y="110"/>
                      <a:pt x="236" y="110"/>
                    </a:cubicBezTo>
                    <a:lnTo>
                      <a:pt x="228" y="110"/>
                    </a:lnTo>
                    <a:close/>
                    <a:moveTo>
                      <a:pt x="290" y="110"/>
                    </a:moveTo>
                    <a:cubicBezTo>
                      <a:pt x="290" y="70"/>
                      <a:pt x="290" y="70"/>
                      <a:pt x="290" y="70"/>
                    </a:cubicBezTo>
                    <a:cubicBezTo>
                      <a:pt x="329" y="70"/>
                      <a:pt x="329" y="70"/>
                      <a:pt x="329" y="70"/>
                    </a:cubicBezTo>
                    <a:cubicBezTo>
                      <a:pt x="329" y="110"/>
                      <a:pt x="329" y="110"/>
                      <a:pt x="329" y="110"/>
                    </a:cubicBezTo>
                    <a:lnTo>
                      <a:pt x="290" y="110"/>
                    </a:lnTo>
                    <a:close/>
                    <a:moveTo>
                      <a:pt x="329" y="54"/>
                    </a:moveTo>
                    <a:cubicBezTo>
                      <a:pt x="236" y="54"/>
                      <a:pt x="236" y="54"/>
                      <a:pt x="236" y="54"/>
                    </a:cubicBezTo>
                    <a:cubicBezTo>
                      <a:pt x="236" y="16"/>
                      <a:pt x="236" y="16"/>
                      <a:pt x="236" y="16"/>
                    </a:cubicBezTo>
                    <a:cubicBezTo>
                      <a:pt x="329" y="16"/>
                      <a:pt x="329" y="16"/>
                      <a:pt x="329" y="16"/>
                    </a:cubicBezTo>
                    <a:lnTo>
                      <a:pt x="329" y="54"/>
                    </a:lnTo>
                    <a:close/>
                    <a:moveTo>
                      <a:pt x="110" y="16"/>
                    </a:moveTo>
                    <a:cubicBezTo>
                      <a:pt x="110" y="54"/>
                      <a:pt x="110" y="54"/>
                      <a:pt x="110" y="54"/>
                    </a:cubicBezTo>
                    <a:cubicBezTo>
                      <a:pt x="16" y="54"/>
                      <a:pt x="16" y="54"/>
                      <a:pt x="16" y="54"/>
                    </a:cubicBezTo>
                    <a:cubicBezTo>
                      <a:pt x="16" y="16"/>
                      <a:pt x="16" y="16"/>
                      <a:pt x="16" y="16"/>
                    </a:cubicBezTo>
                    <a:lnTo>
                      <a:pt x="110" y="16"/>
                    </a:lnTo>
                    <a:close/>
                    <a:moveTo>
                      <a:pt x="16" y="182"/>
                    </a:moveTo>
                    <a:cubicBezTo>
                      <a:pt x="55" y="182"/>
                      <a:pt x="55" y="182"/>
                      <a:pt x="55" y="182"/>
                    </a:cubicBezTo>
                    <a:cubicBezTo>
                      <a:pt x="55" y="219"/>
                      <a:pt x="55" y="219"/>
                      <a:pt x="55" y="219"/>
                    </a:cubicBezTo>
                    <a:cubicBezTo>
                      <a:pt x="16" y="219"/>
                      <a:pt x="16" y="219"/>
                      <a:pt x="16" y="219"/>
                    </a:cubicBezTo>
                    <a:lnTo>
                      <a:pt x="16" y="182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99" dirty="0">
                  <a:latin typeface="Calibri" panose="020F0502020204030204" pitchFamily="34" charset="0"/>
                </a:endParaRPr>
              </a:p>
            </p:txBody>
          </p:sp>
        </p:grpSp>
      </p:grpSp>
      <p:grpSp>
        <p:nvGrpSpPr>
          <p:cNvPr id="169" name="Group 168">
            <a:extLst>
              <a:ext uri="{FF2B5EF4-FFF2-40B4-BE49-F238E27FC236}">
                <a16:creationId xmlns:a16="http://schemas.microsoft.com/office/drawing/2014/main" id="{60F4B9D1-DF65-0D4F-B256-4D2E719CF7AE}"/>
              </a:ext>
            </a:extLst>
          </p:cNvPr>
          <p:cNvGrpSpPr>
            <a:grpSpLocks noChangeAspect="1"/>
          </p:cNvGrpSpPr>
          <p:nvPr/>
        </p:nvGrpSpPr>
        <p:grpSpPr>
          <a:xfrm>
            <a:off x="4152255" y="4434245"/>
            <a:ext cx="548640" cy="548640"/>
            <a:chOff x="7736620" y="7009631"/>
            <a:chExt cx="4501800" cy="4503600"/>
          </a:xfrm>
          <a:solidFill>
            <a:schemeClr val="accent1"/>
          </a:solidFill>
        </p:grpSpPr>
        <p:sp>
          <p:nvSpPr>
            <p:cNvPr id="170" name="Freeform: Shape 1">
              <a:extLst>
                <a:ext uri="{FF2B5EF4-FFF2-40B4-BE49-F238E27FC236}">
                  <a16:creationId xmlns:a16="http://schemas.microsoft.com/office/drawing/2014/main" id="{F423FE40-395B-C74F-A7BD-928E8AAA52C4}"/>
                </a:ext>
              </a:extLst>
            </p:cNvPr>
            <p:cNvSpPr/>
            <p:nvPr/>
          </p:nvSpPr>
          <p:spPr>
            <a:xfrm>
              <a:off x="7736620" y="7009631"/>
              <a:ext cx="4501800" cy="450360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2506" h="12511">
                  <a:moveTo>
                    <a:pt x="6251" y="521"/>
                  </a:moveTo>
                  <a:lnTo>
                    <a:pt x="6399" y="525"/>
                  </a:lnTo>
                  <a:lnTo>
                    <a:pt x="6546" y="530"/>
                  </a:lnTo>
                  <a:lnTo>
                    <a:pt x="6694" y="538"/>
                  </a:lnTo>
                  <a:lnTo>
                    <a:pt x="6838" y="550"/>
                  </a:lnTo>
                  <a:lnTo>
                    <a:pt x="6981" y="566"/>
                  </a:lnTo>
                  <a:lnTo>
                    <a:pt x="7125" y="587"/>
                  </a:lnTo>
                  <a:lnTo>
                    <a:pt x="7265" y="612"/>
                  </a:lnTo>
                  <a:lnTo>
                    <a:pt x="7409" y="640"/>
                  </a:lnTo>
                  <a:lnTo>
                    <a:pt x="7548" y="669"/>
                  </a:lnTo>
                  <a:lnTo>
                    <a:pt x="7684" y="702"/>
                  </a:lnTo>
                  <a:lnTo>
                    <a:pt x="7819" y="739"/>
                  </a:lnTo>
                  <a:lnTo>
                    <a:pt x="7954" y="780"/>
                  </a:lnTo>
                  <a:lnTo>
                    <a:pt x="8090" y="825"/>
                  </a:lnTo>
                  <a:lnTo>
                    <a:pt x="8221" y="870"/>
                  </a:lnTo>
                  <a:lnTo>
                    <a:pt x="8352" y="919"/>
                  </a:lnTo>
                  <a:lnTo>
                    <a:pt x="8484" y="973"/>
                  </a:lnTo>
                  <a:lnTo>
                    <a:pt x="8611" y="1030"/>
                  </a:lnTo>
                  <a:lnTo>
                    <a:pt x="8734" y="1088"/>
                  </a:lnTo>
                  <a:lnTo>
                    <a:pt x="8861" y="1149"/>
                  </a:lnTo>
                  <a:lnTo>
                    <a:pt x="8985" y="1215"/>
                  </a:lnTo>
                  <a:lnTo>
                    <a:pt x="9104" y="1285"/>
                  </a:lnTo>
                  <a:lnTo>
                    <a:pt x="9222" y="1354"/>
                  </a:lnTo>
                  <a:lnTo>
                    <a:pt x="9341" y="1428"/>
                  </a:lnTo>
                  <a:lnTo>
                    <a:pt x="9456" y="1502"/>
                  </a:lnTo>
                  <a:lnTo>
                    <a:pt x="9571" y="1581"/>
                  </a:lnTo>
                  <a:lnTo>
                    <a:pt x="9682" y="1663"/>
                  </a:lnTo>
                  <a:lnTo>
                    <a:pt x="9789" y="1749"/>
                  </a:lnTo>
                  <a:lnTo>
                    <a:pt x="9896" y="1835"/>
                  </a:lnTo>
                  <a:lnTo>
                    <a:pt x="10002" y="1921"/>
                  </a:lnTo>
                  <a:lnTo>
                    <a:pt x="10105" y="2016"/>
                  </a:lnTo>
                  <a:lnTo>
                    <a:pt x="10207" y="2106"/>
                  </a:lnTo>
                  <a:lnTo>
                    <a:pt x="10306" y="2205"/>
                  </a:lnTo>
                  <a:lnTo>
                    <a:pt x="10400" y="2303"/>
                  </a:lnTo>
                  <a:lnTo>
                    <a:pt x="10495" y="2401"/>
                  </a:lnTo>
                  <a:lnTo>
                    <a:pt x="10585" y="2504"/>
                  </a:lnTo>
                  <a:lnTo>
                    <a:pt x="10675" y="2611"/>
                  </a:lnTo>
                  <a:lnTo>
                    <a:pt x="10762" y="2717"/>
                  </a:lnTo>
                  <a:lnTo>
                    <a:pt x="10844" y="2828"/>
                  </a:lnTo>
                  <a:lnTo>
                    <a:pt x="10926" y="2939"/>
                  </a:lnTo>
                  <a:lnTo>
                    <a:pt x="11004" y="3054"/>
                  </a:lnTo>
                  <a:lnTo>
                    <a:pt x="11082" y="3169"/>
                  </a:lnTo>
                  <a:lnTo>
                    <a:pt x="11156" y="3284"/>
                  </a:lnTo>
                  <a:lnTo>
                    <a:pt x="11225" y="3403"/>
                  </a:lnTo>
                  <a:lnTo>
                    <a:pt x="11291" y="3526"/>
                  </a:lnTo>
                  <a:lnTo>
                    <a:pt x="11357" y="3649"/>
                  </a:lnTo>
                  <a:lnTo>
                    <a:pt x="11419" y="3773"/>
                  </a:lnTo>
                  <a:lnTo>
                    <a:pt x="11480" y="3900"/>
                  </a:lnTo>
                  <a:lnTo>
                    <a:pt x="11533" y="4027"/>
                  </a:lnTo>
                  <a:lnTo>
                    <a:pt x="11587" y="4154"/>
                  </a:lnTo>
                  <a:lnTo>
                    <a:pt x="11636" y="4285"/>
                  </a:lnTo>
                  <a:lnTo>
                    <a:pt x="11685" y="4417"/>
                  </a:lnTo>
                  <a:lnTo>
                    <a:pt x="11726" y="4553"/>
                  </a:lnTo>
                  <a:lnTo>
                    <a:pt x="11767" y="4688"/>
                  </a:lnTo>
                  <a:lnTo>
                    <a:pt x="11804" y="4823"/>
                  </a:lnTo>
                  <a:lnTo>
                    <a:pt x="11837" y="4963"/>
                  </a:lnTo>
                  <a:lnTo>
                    <a:pt x="11870" y="5103"/>
                  </a:lnTo>
                  <a:lnTo>
                    <a:pt x="11895" y="5242"/>
                  </a:lnTo>
                  <a:lnTo>
                    <a:pt x="11919" y="5386"/>
                  </a:lnTo>
                  <a:lnTo>
                    <a:pt x="11940" y="5525"/>
                  </a:lnTo>
                  <a:lnTo>
                    <a:pt x="11956" y="5669"/>
                  </a:lnTo>
                  <a:lnTo>
                    <a:pt x="11968" y="5817"/>
                  </a:lnTo>
                  <a:lnTo>
                    <a:pt x="11976" y="5961"/>
                  </a:lnTo>
                  <a:lnTo>
                    <a:pt x="11985" y="6108"/>
                  </a:lnTo>
                  <a:lnTo>
                    <a:pt x="11985" y="6256"/>
                  </a:lnTo>
                  <a:lnTo>
                    <a:pt x="11985" y="6403"/>
                  </a:lnTo>
                  <a:lnTo>
                    <a:pt x="11976" y="6550"/>
                  </a:lnTo>
                  <a:lnTo>
                    <a:pt x="11968" y="6694"/>
                  </a:lnTo>
                  <a:lnTo>
                    <a:pt x="11956" y="6842"/>
                  </a:lnTo>
                  <a:lnTo>
                    <a:pt x="11940" y="6986"/>
                  </a:lnTo>
                  <a:lnTo>
                    <a:pt x="11919" y="7125"/>
                  </a:lnTo>
                  <a:lnTo>
                    <a:pt x="11895" y="7269"/>
                  </a:lnTo>
                  <a:lnTo>
                    <a:pt x="11870" y="7408"/>
                  </a:lnTo>
                  <a:lnTo>
                    <a:pt x="11837" y="7548"/>
                  </a:lnTo>
                  <a:lnTo>
                    <a:pt x="11804" y="7688"/>
                  </a:lnTo>
                  <a:lnTo>
                    <a:pt x="11767" y="7823"/>
                  </a:lnTo>
                  <a:lnTo>
                    <a:pt x="11726" y="7958"/>
                  </a:lnTo>
                  <a:lnTo>
                    <a:pt x="11685" y="8094"/>
                  </a:lnTo>
                  <a:lnTo>
                    <a:pt x="11636" y="8226"/>
                  </a:lnTo>
                  <a:lnTo>
                    <a:pt x="11587" y="8357"/>
                  </a:lnTo>
                  <a:lnTo>
                    <a:pt x="11533" y="8484"/>
                  </a:lnTo>
                  <a:lnTo>
                    <a:pt x="11480" y="8611"/>
                  </a:lnTo>
                  <a:lnTo>
                    <a:pt x="11419" y="8738"/>
                  </a:lnTo>
                  <a:lnTo>
                    <a:pt x="11357" y="8862"/>
                  </a:lnTo>
                  <a:lnTo>
                    <a:pt x="11291" y="8985"/>
                  </a:lnTo>
                  <a:lnTo>
                    <a:pt x="11225" y="9108"/>
                  </a:lnTo>
                  <a:lnTo>
                    <a:pt x="11156" y="9227"/>
                  </a:lnTo>
                  <a:lnTo>
                    <a:pt x="11082" y="9342"/>
                  </a:lnTo>
                  <a:lnTo>
                    <a:pt x="11004" y="9457"/>
                  </a:lnTo>
                  <a:lnTo>
                    <a:pt x="10926" y="9572"/>
                  </a:lnTo>
                  <a:lnTo>
                    <a:pt x="10844" y="9683"/>
                  </a:lnTo>
                  <a:lnTo>
                    <a:pt x="10762" y="9794"/>
                  </a:lnTo>
                  <a:lnTo>
                    <a:pt x="10675" y="9900"/>
                  </a:lnTo>
                  <a:lnTo>
                    <a:pt x="10585" y="10007"/>
                  </a:lnTo>
                  <a:lnTo>
                    <a:pt x="10495" y="10110"/>
                  </a:lnTo>
                  <a:lnTo>
                    <a:pt x="10400" y="10208"/>
                  </a:lnTo>
                  <a:lnTo>
                    <a:pt x="10306" y="10306"/>
                  </a:lnTo>
                  <a:lnTo>
                    <a:pt x="10207" y="10405"/>
                  </a:lnTo>
                  <a:lnTo>
                    <a:pt x="10105" y="10495"/>
                  </a:lnTo>
                  <a:lnTo>
                    <a:pt x="10002" y="10590"/>
                  </a:lnTo>
                  <a:lnTo>
                    <a:pt x="9896" y="10676"/>
                  </a:lnTo>
                  <a:lnTo>
                    <a:pt x="9789" y="10762"/>
                  </a:lnTo>
                  <a:lnTo>
                    <a:pt x="9682" y="10848"/>
                  </a:lnTo>
                  <a:lnTo>
                    <a:pt x="9571" y="10930"/>
                  </a:lnTo>
                  <a:lnTo>
                    <a:pt x="9456" y="11009"/>
                  </a:lnTo>
                  <a:lnTo>
                    <a:pt x="9341" y="11083"/>
                  </a:lnTo>
                  <a:lnTo>
                    <a:pt x="9222" y="11157"/>
                  </a:lnTo>
                  <a:lnTo>
                    <a:pt x="9104" y="11226"/>
                  </a:lnTo>
                  <a:lnTo>
                    <a:pt x="8985" y="11296"/>
                  </a:lnTo>
                  <a:lnTo>
                    <a:pt x="8861" y="11362"/>
                  </a:lnTo>
                  <a:lnTo>
                    <a:pt x="8734" y="11423"/>
                  </a:lnTo>
                  <a:lnTo>
                    <a:pt x="8611" y="11481"/>
                  </a:lnTo>
                  <a:lnTo>
                    <a:pt x="8484" y="11538"/>
                  </a:lnTo>
                  <a:lnTo>
                    <a:pt x="8352" y="11592"/>
                  </a:lnTo>
                  <a:lnTo>
                    <a:pt x="8221" y="11641"/>
                  </a:lnTo>
                  <a:lnTo>
                    <a:pt x="8090" y="11686"/>
                  </a:lnTo>
                  <a:lnTo>
                    <a:pt x="7954" y="11731"/>
                  </a:lnTo>
                  <a:lnTo>
                    <a:pt x="7819" y="11772"/>
                  </a:lnTo>
                  <a:lnTo>
                    <a:pt x="7684" y="11809"/>
                  </a:lnTo>
                  <a:lnTo>
                    <a:pt x="7548" y="11842"/>
                  </a:lnTo>
                  <a:lnTo>
                    <a:pt x="7409" y="11871"/>
                  </a:lnTo>
                  <a:lnTo>
                    <a:pt x="7265" y="11899"/>
                  </a:lnTo>
                  <a:lnTo>
                    <a:pt x="7125" y="11924"/>
                  </a:lnTo>
                  <a:lnTo>
                    <a:pt x="6981" y="11945"/>
                  </a:lnTo>
                  <a:lnTo>
                    <a:pt x="6838" y="11961"/>
                  </a:lnTo>
                  <a:lnTo>
                    <a:pt x="6694" y="11973"/>
                  </a:lnTo>
                  <a:lnTo>
                    <a:pt x="6546" y="11981"/>
                  </a:lnTo>
                  <a:lnTo>
                    <a:pt x="6399" y="11986"/>
                  </a:lnTo>
                  <a:lnTo>
                    <a:pt x="6251" y="11990"/>
                  </a:lnTo>
                  <a:lnTo>
                    <a:pt x="6103" y="11986"/>
                  </a:lnTo>
                  <a:lnTo>
                    <a:pt x="5960" y="11981"/>
                  </a:lnTo>
                  <a:lnTo>
                    <a:pt x="5812" y="11973"/>
                  </a:lnTo>
                  <a:lnTo>
                    <a:pt x="5668" y="11961"/>
                  </a:lnTo>
                  <a:lnTo>
                    <a:pt x="5524" y="11945"/>
                  </a:lnTo>
                  <a:lnTo>
                    <a:pt x="5381" y="11924"/>
                  </a:lnTo>
                  <a:lnTo>
                    <a:pt x="5241" y="11899"/>
                  </a:lnTo>
                  <a:lnTo>
                    <a:pt x="5098" y="11871"/>
                  </a:lnTo>
                  <a:lnTo>
                    <a:pt x="4958" y="11842"/>
                  </a:lnTo>
                  <a:lnTo>
                    <a:pt x="4823" y="11809"/>
                  </a:lnTo>
                  <a:lnTo>
                    <a:pt x="4687" y="11772"/>
                  </a:lnTo>
                  <a:lnTo>
                    <a:pt x="4552" y="11731"/>
                  </a:lnTo>
                  <a:lnTo>
                    <a:pt x="4416" y="11686"/>
                  </a:lnTo>
                  <a:lnTo>
                    <a:pt x="4285" y="11641"/>
                  </a:lnTo>
                  <a:lnTo>
                    <a:pt x="4154" y="11592"/>
                  </a:lnTo>
                  <a:lnTo>
                    <a:pt x="4022" y="11538"/>
                  </a:lnTo>
                  <a:lnTo>
                    <a:pt x="3895" y="11481"/>
                  </a:lnTo>
                  <a:lnTo>
                    <a:pt x="3768" y="11423"/>
                  </a:lnTo>
                  <a:lnTo>
                    <a:pt x="3645" y="11362"/>
                  </a:lnTo>
                  <a:lnTo>
                    <a:pt x="3521" y="11296"/>
                  </a:lnTo>
                  <a:lnTo>
                    <a:pt x="3403" y="11226"/>
                  </a:lnTo>
                  <a:lnTo>
                    <a:pt x="3284" y="11157"/>
                  </a:lnTo>
                  <a:lnTo>
                    <a:pt x="3164" y="11083"/>
                  </a:lnTo>
                  <a:lnTo>
                    <a:pt x="3050" y="11009"/>
                  </a:lnTo>
                  <a:lnTo>
                    <a:pt x="2935" y="10930"/>
                  </a:lnTo>
                  <a:lnTo>
                    <a:pt x="2824" y="10848"/>
                  </a:lnTo>
                  <a:lnTo>
                    <a:pt x="2717" y="10762"/>
                  </a:lnTo>
                  <a:lnTo>
                    <a:pt x="2610" y="10676"/>
                  </a:lnTo>
                  <a:lnTo>
                    <a:pt x="2504" y="10590"/>
                  </a:lnTo>
                  <a:lnTo>
                    <a:pt x="2401" y="10495"/>
                  </a:lnTo>
                  <a:lnTo>
                    <a:pt x="2299" y="10405"/>
                  </a:lnTo>
                  <a:lnTo>
                    <a:pt x="2200" y="10306"/>
                  </a:lnTo>
                  <a:lnTo>
                    <a:pt x="2105" y="10208"/>
                  </a:lnTo>
                  <a:lnTo>
                    <a:pt x="2011" y="10110"/>
                  </a:lnTo>
                  <a:lnTo>
                    <a:pt x="1921" y="10007"/>
                  </a:lnTo>
                  <a:lnTo>
                    <a:pt x="1830" y="9900"/>
                  </a:lnTo>
                  <a:lnTo>
                    <a:pt x="1744" y="9794"/>
                  </a:lnTo>
                  <a:lnTo>
                    <a:pt x="1662" y="9683"/>
                  </a:lnTo>
                  <a:lnTo>
                    <a:pt x="1580" y="9572"/>
                  </a:lnTo>
                  <a:lnTo>
                    <a:pt x="1502" y="9457"/>
                  </a:lnTo>
                  <a:lnTo>
                    <a:pt x="1424" y="9342"/>
                  </a:lnTo>
                  <a:lnTo>
                    <a:pt x="1350" y="9227"/>
                  </a:lnTo>
                  <a:lnTo>
                    <a:pt x="1280" y="9108"/>
                  </a:lnTo>
                  <a:lnTo>
                    <a:pt x="1215" y="8985"/>
                  </a:lnTo>
                  <a:lnTo>
                    <a:pt x="1149" y="8862"/>
                  </a:lnTo>
                  <a:lnTo>
                    <a:pt x="1088" y="8738"/>
                  </a:lnTo>
                  <a:lnTo>
                    <a:pt x="1026" y="8611"/>
                  </a:lnTo>
                  <a:lnTo>
                    <a:pt x="973" y="8484"/>
                  </a:lnTo>
                  <a:lnTo>
                    <a:pt x="919" y="8357"/>
                  </a:lnTo>
                  <a:lnTo>
                    <a:pt x="870" y="8226"/>
                  </a:lnTo>
                  <a:lnTo>
                    <a:pt x="821" y="8094"/>
                  </a:lnTo>
                  <a:lnTo>
                    <a:pt x="780" y="7958"/>
                  </a:lnTo>
                  <a:lnTo>
                    <a:pt x="739" y="7823"/>
                  </a:lnTo>
                  <a:lnTo>
                    <a:pt x="702" y="7688"/>
                  </a:lnTo>
                  <a:lnTo>
                    <a:pt x="669" y="7548"/>
                  </a:lnTo>
                  <a:lnTo>
                    <a:pt x="636" y="7408"/>
                  </a:lnTo>
                  <a:lnTo>
                    <a:pt x="612" y="7269"/>
                  </a:lnTo>
                  <a:lnTo>
                    <a:pt x="587" y="7125"/>
                  </a:lnTo>
                  <a:lnTo>
                    <a:pt x="567" y="6986"/>
                  </a:lnTo>
                  <a:lnTo>
                    <a:pt x="550" y="6842"/>
                  </a:lnTo>
                  <a:lnTo>
                    <a:pt x="538" y="6694"/>
                  </a:lnTo>
                  <a:lnTo>
                    <a:pt x="529" y="6550"/>
                  </a:lnTo>
                  <a:lnTo>
                    <a:pt x="521" y="6403"/>
                  </a:lnTo>
                  <a:lnTo>
                    <a:pt x="521" y="6256"/>
                  </a:lnTo>
                  <a:lnTo>
                    <a:pt x="521" y="6108"/>
                  </a:lnTo>
                  <a:lnTo>
                    <a:pt x="529" y="5961"/>
                  </a:lnTo>
                  <a:lnTo>
                    <a:pt x="538" y="5817"/>
                  </a:lnTo>
                  <a:lnTo>
                    <a:pt x="550" y="5669"/>
                  </a:lnTo>
                  <a:lnTo>
                    <a:pt x="567" y="5525"/>
                  </a:lnTo>
                  <a:lnTo>
                    <a:pt x="587" y="5386"/>
                  </a:lnTo>
                  <a:lnTo>
                    <a:pt x="612" y="5242"/>
                  </a:lnTo>
                  <a:lnTo>
                    <a:pt x="636" y="5103"/>
                  </a:lnTo>
                  <a:lnTo>
                    <a:pt x="669" y="4963"/>
                  </a:lnTo>
                  <a:lnTo>
                    <a:pt x="702" y="4823"/>
                  </a:lnTo>
                  <a:lnTo>
                    <a:pt x="739" y="4688"/>
                  </a:lnTo>
                  <a:lnTo>
                    <a:pt x="780" y="4553"/>
                  </a:lnTo>
                  <a:lnTo>
                    <a:pt x="821" y="4417"/>
                  </a:lnTo>
                  <a:lnTo>
                    <a:pt x="870" y="4285"/>
                  </a:lnTo>
                  <a:lnTo>
                    <a:pt x="919" y="4154"/>
                  </a:lnTo>
                  <a:lnTo>
                    <a:pt x="973" y="4027"/>
                  </a:lnTo>
                  <a:lnTo>
                    <a:pt x="1026" y="3900"/>
                  </a:lnTo>
                  <a:lnTo>
                    <a:pt x="1088" y="3773"/>
                  </a:lnTo>
                  <a:lnTo>
                    <a:pt x="1149" y="3649"/>
                  </a:lnTo>
                  <a:lnTo>
                    <a:pt x="1215" y="3526"/>
                  </a:lnTo>
                  <a:lnTo>
                    <a:pt x="1280" y="3403"/>
                  </a:lnTo>
                  <a:lnTo>
                    <a:pt x="1350" y="3284"/>
                  </a:lnTo>
                  <a:lnTo>
                    <a:pt x="1424" y="3169"/>
                  </a:lnTo>
                  <a:lnTo>
                    <a:pt x="1502" y="3054"/>
                  </a:lnTo>
                  <a:lnTo>
                    <a:pt x="1580" y="2939"/>
                  </a:lnTo>
                  <a:lnTo>
                    <a:pt x="1662" y="2828"/>
                  </a:lnTo>
                  <a:lnTo>
                    <a:pt x="1744" y="2717"/>
                  </a:lnTo>
                  <a:lnTo>
                    <a:pt x="1830" y="2611"/>
                  </a:lnTo>
                  <a:lnTo>
                    <a:pt x="1921" y="2504"/>
                  </a:lnTo>
                  <a:lnTo>
                    <a:pt x="2011" y="2401"/>
                  </a:lnTo>
                  <a:lnTo>
                    <a:pt x="2105" y="2303"/>
                  </a:lnTo>
                  <a:lnTo>
                    <a:pt x="2200" y="2205"/>
                  </a:lnTo>
                  <a:lnTo>
                    <a:pt x="2299" y="2106"/>
                  </a:lnTo>
                  <a:lnTo>
                    <a:pt x="2401" y="2016"/>
                  </a:lnTo>
                  <a:lnTo>
                    <a:pt x="2504" y="1921"/>
                  </a:lnTo>
                  <a:lnTo>
                    <a:pt x="2610" y="1835"/>
                  </a:lnTo>
                  <a:lnTo>
                    <a:pt x="2717" y="1749"/>
                  </a:lnTo>
                  <a:lnTo>
                    <a:pt x="2824" y="1663"/>
                  </a:lnTo>
                  <a:lnTo>
                    <a:pt x="2935" y="1581"/>
                  </a:lnTo>
                  <a:lnTo>
                    <a:pt x="3050" y="1502"/>
                  </a:lnTo>
                  <a:lnTo>
                    <a:pt x="3164" y="1428"/>
                  </a:lnTo>
                  <a:lnTo>
                    <a:pt x="3284" y="1354"/>
                  </a:lnTo>
                  <a:lnTo>
                    <a:pt x="3403" y="1285"/>
                  </a:lnTo>
                  <a:lnTo>
                    <a:pt x="3521" y="1215"/>
                  </a:lnTo>
                  <a:lnTo>
                    <a:pt x="3645" y="1149"/>
                  </a:lnTo>
                  <a:lnTo>
                    <a:pt x="3768" y="1088"/>
                  </a:lnTo>
                  <a:lnTo>
                    <a:pt x="3895" y="1030"/>
                  </a:lnTo>
                  <a:lnTo>
                    <a:pt x="4022" y="973"/>
                  </a:lnTo>
                  <a:lnTo>
                    <a:pt x="4154" y="919"/>
                  </a:lnTo>
                  <a:lnTo>
                    <a:pt x="4285" y="870"/>
                  </a:lnTo>
                  <a:lnTo>
                    <a:pt x="4416" y="825"/>
                  </a:lnTo>
                  <a:lnTo>
                    <a:pt x="4552" y="780"/>
                  </a:lnTo>
                  <a:lnTo>
                    <a:pt x="4687" y="739"/>
                  </a:lnTo>
                  <a:lnTo>
                    <a:pt x="4823" y="702"/>
                  </a:lnTo>
                  <a:lnTo>
                    <a:pt x="4958" y="669"/>
                  </a:lnTo>
                  <a:lnTo>
                    <a:pt x="5098" y="640"/>
                  </a:lnTo>
                  <a:lnTo>
                    <a:pt x="5241" y="612"/>
                  </a:lnTo>
                  <a:lnTo>
                    <a:pt x="5381" y="587"/>
                  </a:lnTo>
                  <a:lnTo>
                    <a:pt x="5524" y="566"/>
                  </a:lnTo>
                  <a:lnTo>
                    <a:pt x="5668" y="550"/>
                  </a:lnTo>
                  <a:lnTo>
                    <a:pt x="5812" y="538"/>
                  </a:lnTo>
                  <a:lnTo>
                    <a:pt x="5960" y="530"/>
                  </a:lnTo>
                  <a:lnTo>
                    <a:pt x="6103" y="525"/>
                  </a:lnTo>
                  <a:close/>
                  <a:moveTo>
                    <a:pt x="6251" y="0"/>
                  </a:moveTo>
                  <a:lnTo>
                    <a:pt x="6091" y="4"/>
                  </a:lnTo>
                  <a:lnTo>
                    <a:pt x="5931" y="8"/>
                  </a:lnTo>
                  <a:lnTo>
                    <a:pt x="5771" y="20"/>
                  </a:lnTo>
                  <a:lnTo>
                    <a:pt x="5615" y="33"/>
                  </a:lnTo>
                  <a:lnTo>
                    <a:pt x="5455" y="54"/>
                  </a:lnTo>
                  <a:lnTo>
                    <a:pt x="5299" y="74"/>
                  </a:lnTo>
                  <a:lnTo>
                    <a:pt x="5147" y="99"/>
                  </a:lnTo>
                  <a:lnTo>
                    <a:pt x="4991" y="127"/>
                  </a:lnTo>
                  <a:lnTo>
                    <a:pt x="4839" y="160"/>
                  </a:lnTo>
                  <a:lnTo>
                    <a:pt x="4691" y="197"/>
                  </a:lnTo>
                  <a:lnTo>
                    <a:pt x="4539" y="238"/>
                  </a:lnTo>
                  <a:lnTo>
                    <a:pt x="4391" y="283"/>
                  </a:lnTo>
                  <a:lnTo>
                    <a:pt x="4248" y="329"/>
                  </a:lnTo>
                  <a:lnTo>
                    <a:pt x="4104" y="382"/>
                  </a:lnTo>
                  <a:lnTo>
                    <a:pt x="3961" y="435"/>
                  </a:lnTo>
                  <a:lnTo>
                    <a:pt x="3817" y="493"/>
                  </a:lnTo>
                  <a:lnTo>
                    <a:pt x="3678" y="554"/>
                  </a:lnTo>
                  <a:lnTo>
                    <a:pt x="3542" y="620"/>
                  </a:lnTo>
                  <a:lnTo>
                    <a:pt x="3406" y="685"/>
                  </a:lnTo>
                  <a:lnTo>
                    <a:pt x="3271" y="755"/>
                  </a:lnTo>
                  <a:lnTo>
                    <a:pt x="3140" y="829"/>
                  </a:lnTo>
                  <a:lnTo>
                    <a:pt x="3009" y="907"/>
                  </a:lnTo>
                  <a:lnTo>
                    <a:pt x="2881" y="985"/>
                  </a:lnTo>
                  <a:lnTo>
                    <a:pt x="2758" y="1067"/>
                  </a:lnTo>
                  <a:lnTo>
                    <a:pt x="2631" y="1153"/>
                  </a:lnTo>
                  <a:lnTo>
                    <a:pt x="2512" y="1244"/>
                  </a:lnTo>
                  <a:lnTo>
                    <a:pt x="2393" y="1334"/>
                  </a:lnTo>
                  <a:lnTo>
                    <a:pt x="2274" y="1428"/>
                  </a:lnTo>
                  <a:lnTo>
                    <a:pt x="2159" y="1527"/>
                  </a:lnTo>
                  <a:lnTo>
                    <a:pt x="2048" y="1626"/>
                  </a:lnTo>
                  <a:lnTo>
                    <a:pt x="1937" y="1728"/>
                  </a:lnTo>
                  <a:lnTo>
                    <a:pt x="1830" y="1835"/>
                  </a:lnTo>
                  <a:lnTo>
                    <a:pt x="1724" y="1942"/>
                  </a:lnTo>
                  <a:lnTo>
                    <a:pt x="1625" y="2048"/>
                  </a:lnTo>
                  <a:lnTo>
                    <a:pt x="1523" y="2163"/>
                  </a:lnTo>
                  <a:lnTo>
                    <a:pt x="1428" y="2278"/>
                  </a:lnTo>
                  <a:lnTo>
                    <a:pt x="1334" y="2393"/>
                  </a:lnTo>
                  <a:lnTo>
                    <a:pt x="1239" y="2512"/>
                  </a:lnTo>
                  <a:lnTo>
                    <a:pt x="1153" y="2635"/>
                  </a:lnTo>
                  <a:lnTo>
                    <a:pt x="1067" y="2759"/>
                  </a:lnTo>
                  <a:lnTo>
                    <a:pt x="985" y="2886"/>
                  </a:lnTo>
                  <a:lnTo>
                    <a:pt x="903" y="3013"/>
                  </a:lnTo>
                  <a:lnTo>
                    <a:pt x="829" y="3145"/>
                  </a:lnTo>
                  <a:lnTo>
                    <a:pt x="755" y="3276"/>
                  </a:lnTo>
                  <a:lnTo>
                    <a:pt x="681" y="3407"/>
                  </a:lnTo>
                  <a:lnTo>
                    <a:pt x="615" y="3543"/>
                  </a:lnTo>
                  <a:lnTo>
                    <a:pt x="550" y="3682"/>
                  </a:lnTo>
                  <a:lnTo>
                    <a:pt x="488" y="3822"/>
                  </a:lnTo>
                  <a:lnTo>
                    <a:pt x="431" y="3961"/>
                  </a:lnTo>
                  <a:lnTo>
                    <a:pt x="378" y="4105"/>
                  </a:lnTo>
                  <a:lnTo>
                    <a:pt x="328" y="4249"/>
                  </a:lnTo>
                  <a:lnTo>
                    <a:pt x="279" y="4397"/>
                  </a:lnTo>
                  <a:lnTo>
                    <a:pt x="238" y="4544"/>
                  </a:lnTo>
                  <a:lnTo>
                    <a:pt x="197" y="4692"/>
                  </a:lnTo>
                  <a:lnTo>
                    <a:pt x="160" y="4844"/>
                  </a:lnTo>
                  <a:lnTo>
                    <a:pt x="127" y="4996"/>
                  </a:lnTo>
                  <a:lnTo>
                    <a:pt x="99" y="5148"/>
                  </a:lnTo>
                  <a:lnTo>
                    <a:pt x="70" y="5304"/>
                  </a:lnTo>
                  <a:lnTo>
                    <a:pt x="49" y="5459"/>
                  </a:lnTo>
                  <a:lnTo>
                    <a:pt x="33" y="5616"/>
                  </a:lnTo>
                  <a:lnTo>
                    <a:pt x="17" y="5776"/>
                  </a:lnTo>
                  <a:lnTo>
                    <a:pt x="8" y="5936"/>
                  </a:lnTo>
                  <a:lnTo>
                    <a:pt x="0" y="6096"/>
                  </a:lnTo>
                  <a:lnTo>
                    <a:pt x="0" y="6256"/>
                  </a:lnTo>
                  <a:lnTo>
                    <a:pt x="0" y="6415"/>
                  </a:lnTo>
                  <a:lnTo>
                    <a:pt x="8" y="6575"/>
                  </a:lnTo>
                  <a:lnTo>
                    <a:pt x="17" y="6735"/>
                  </a:lnTo>
                  <a:lnTo>
                    <a:pt x="33" y="6895"/>
                  </a:lnTo>
                  <a:lnTo>
                    <a:pt x="49" y="7052"/>
                  </a:lnTo>
                  <a:lnTo>
                    <a:pt x="70" y="7207"/>
                  </a:lnTo>
                  <a:lnTo>
                    <a:pt x="99" y="7363"/>
                  </a:lnTo>
                  <a:lnTo>
                    <a:pt x="127" y="7515"/>
                  </a:lnTo>
                  <a:lnTo>
                    <a:pt x="160" y="7667"/>
                  </a:lnTo>
                  <a:lnTo>
                    <a:pt x="197" y="7819"/>
                  </a:lnTo>
                  <a:lnTo>
                    <a:pt x="238" y="7967"/>
                  </a:lnTo>
                  <a:lnTo>
                    <a:pt x="279" y="8114"/>
                  </a:lnTo>
                  <a:lnTo>
                    <a:pt x="328" y="8262"/>
                  </a:lnTo>
                  <a:lnTo>
                    <a:pt x="378" y="8406"/>
                  </a:lnTo>
                  <a:lnTo>
                    <a:pt x="431" y="8550"/>
                  </a:lnTo>
                  <a:lnTo>
                    <a:pt x="488" y="8689"/>
                  </a:lnTo>
                  <a:lnTo>
                    <a:pt x="550" y="8829"/>
                  </a:lnTo>
                  <a:lnTo>
                    <a:pt x="615" y="8968"/>
                  </a:lnTo>
                  <a:lnTo>
                    <a:pt x="681" y="9104"/>
                  </a:lnTo>
                  <a:lnTo>
                    <a:pt x="755" y="9235"/>
                  </a:lnTo>
                  <a:lnTo>
                    <a:pt x="829" y="9366"/>
                  </a:lnTo>
                  <a:lnTo>
                    <a:pt x="903" y="9498"/>
                  </a:lnTo>
                  <a:lnTo>
                    <a:pt x="985" y="9625"/>
                  </a:lnTo>
                  <a:lnTo>
                    <a:pt x="1067" y="9752"/>
                  </a:lnTo>
                  <a:lnTo>
                    <a:pt x="1153" y="9876"/>
                  </a:lnTo>
                  <a:lnTo>
                    <a:pt x="1239" y="9999"/>
                  </a:lnTo>
                  <a:lnTo>
                    <a:pt x="1334" y="10118"/>
                  </a:lnTo>
                  <a:lnTo>
                    <a:pt x="1428" y="10233"/>
                  </a:lnTo>
                  <a:lnTo>
                    <a:pt x="1523" y="10348"/>
                  </a:lnTo>
                  <a:lnTo>
                    <a:pt x="1625" y="10463"/>
                  </a:lnTo>
                  <a:lnTo>
                    <a:pt x="1724" y="10569"/>
                  </a:lnTo>
                  <a:lnTo>
                    <a:pt x="1830" y="10676"/>
                  </a:lnTo>
                  <a:lnTo>
                    <a:pt x="1937" y="10783"/>
                  </a:lnTo>
                  <a:lnTo>
                    <a:pt x="2048" y="10885"/>
                  </a:lnTo>
                  <a:lnTo>
                    <a:pt x="2159" y="10984"/>
                  </a:lnTo>
                  <a:lnTo>
                    <a:pt x="2274" y="11083"/>
                  </a:lnTo>
                  <a:lnTo>
                    <a:pt x="2393" y="11177"/>
                  </a:lnTo>
                  <a:lnTo>
                    <a:pt x="2512" y="11267"/>
                  </a:lnTo>
                  <a:lnTo>
                    <a:pt x="2631" y="11358"/>
                  </a:lnTo>
                  <a:lnTo>
                    <a:pt x="2758" y="11444"/>
                  </a:lnTo>
                  <a:lnTo>
                    <a:pt x="2881" y="11526"/>
                  </a:lnTo>
                  <a:lnTo>
                    <a:pt x="3009" y="11604"/>
                  </a:lnTo>
                  <a:lnTo>
                    <a:pt x="3140" y="11682"/>
                  </a:lnTo>
                  <a:lnTo>
                    <a:pt x="3271" y="11756"/>
                  </a:lnTo>
                  <a:lnTo>
                    <a:pt x="3406" y="11826"/>
                  </a:lnTo>
                  <a:lnTo>
                    <a:pt x="3542" y="11891"/>
                  </a:lnTo>
                  <a:lnTo>
                    <a:pt x="3678" y="11957"/>
                  </a:lnTo>
                  <a:lnTo>
                    <a:pt x="3817" y="12018"/>
                  </a:lnTo>
                  <a:lnTo>
                    <a:pt x="3961" y="12076"/>
                  </a:lnTo>
                  <a:lnTo>
                    <a:pt x="4104" y="12129"/>
                  </a:lnTo>
                  <a:lnTo>
                    <a:pt x="4248" y="12182"/>
                  </a:lnTo>
                  <a:lnTo>
                    <a:pt x="4391" y="12228"/>
                  </a:lnTo>
                  <a:lnTo>
                    <a:pt x="4539" y="12273"/>
                  </a:lnTo>
                  <a:lnTo>
                    <a:pt x="4691" y="12314"/>
                  </a:lnTo>
                  <a:lnTo>
                    <a:pt x="4839" y="12351"/>
                  </a:lnTo>
                  <a:lnTo>
                    <a:pt x="4991" y="12384"/>
                  </a:lnTo>
                  <a:lnTo>
                    <a:pt x="5147" y="12412"/>
                  </a:lnTo>
                  <a:lnTo>
                    <a:pt x="5299" y="12437"/>
                  </a:lnTo>
                  <a:lnTo>
                    <a:pt x="5455" y="12457"/>
                  </a:lnTo>
                  <a:lnTo>
                    <a:pt x="5615" y="12478"/>
                  </a:lnTo>
                  <a:lnTo>
                    <a:pt x="5771" y="12491"/>
                  </a:lnTo>
                  <a:lnTo>
                    <a:pt x="5931" y="12503"/>
                  </a:lnTo>
                  <a:lnTo>
                    <a:pt x="6091" y="12507"/>
                  </a:lnTo>
                  <a:lnTo>
                    <a:pt x="6251" y="12511"/>
                  </a:lnTo>
                  <a:lnTo>
                    <a:pt x="6415" y="12507"/>
                  </a:lnTo>
                  <a:lnTo>
                    <a:pt x="6575" y="12503"/>
                  </a:lnTo>
                  <a:lnTo>
                    <a:pt x="6735" y="12491"/>
                  </a:lnTo>
                  <a:lnTo>
                    <a:pt x="6891" y="12478"/>
                  </a:lnTo>
                  <a:lnTo>
                    <a:pt x="7051" y="12457"/>
                  </a:lnTo>
                  <a:lnTo>
                    <a:pt x="7207" y="12437"/>
                  </a:lnTo>
                  <a:lnTo>
                    <a:pt x="7359" y="12412"/>
                  </a:lnTo>
                  <a:lnTo>
                    <a:pt x="7515" y="12384"/>
                  </a:lnTo>
                  <a:lnTo>
                    <a:pt x="7667" y="12351"/>
                  </a:lnTo>
                  <a:lnTo>
                    <a:pt x="7815" y="12314"/>
                  </a:lnTo>
                  <a:lnTo>
                    <a:pt x="7966" y="12273"/>
                  </a:lnTo>
                  <a:lnTo>
                    <a:pt x="8114" y="12228"/>
                  </a:lnTo>
                  <a:lnTo>
                    <a:pt x="8258" y="12182"/>
                  </a:lnTo>
                  <a:lnTo>
                    <a:pt x="8402" y="12129"/>
                  </a:lnTo>
                  <a:lnTo>
                    <a:pt x="8545" y="12076"/>
                  </a:lnTo>
                  <a:lnTo>
                    <a:pt x="8689" y="12018"/>
                  </a:lnTo>
                  <a:lnTo>
                    <a:pt x="8829" y="11957"/>
                  </a:lnTo>
                  <a:lnTo>
                    <a:pt x="8964" y="11891"/>
                  </a:lnTo>
                  <a:lnTo>
                    <a:pt x="9099" y="11826"/>
                  </a:lnTo>
                  <a:lnTo>
                    <a:pt x="9235" y="11756"/>
                  </a:lnTo>
                  <a:lnTo>
                    <a:pt x="9366" y="11682"/>
                  </a:lnTo>
                  <a:lnTo>
                    <a:pt x="9497" y="11604"/>
                  </a:lnTo>
                  <a:lnTo>
                    <a:pt x="9625" y="11526"/>
                  </a:lnTo>
                  <a:lnTo>
                    <a:pt x="9748" y="11444"/>
                  </a:lnTo>
                  <a:lnTo>
                    <a:pt x="9875" y="11358"/>
                  </a:lnTo>
                  <a:lnTo>
                    <a:pt x="9994" y="11267"/>
                  </a:lnTo>
                  <a:lnTo>
                    <a:pt x="10113" y="11177"/>
                  </a:lnTo>
                  <a:lnTo>
                    <a:pt x="10232" y="11083"/>
                  </a:lnTo>
                  <a:lnTo>
                    <a:pt x="10347" y="10984"/>
                  </a:lnTo>
                  <a:lnTo>
                    <a:pt x="10458" y="10885"/>
                  </a:lnTo>
                  <a:lnTo>
                    <a:pt x="10569" y="10783"/>
                  </a:lnTo>
                  <a:lnTo>
                    <a:pt x="10675" y="10676"/>
                  </a:lnTo>
                  <a:lnTo>
                    <a:pt x="10778" y="10569"/>
                  </a:lnTo>
                  <a:lnTo>
                    <a:pt x="10881" y="10463"/>
                  </a:lnTo>
                  <a:lnTo>
                    <a:pt x="10984" y="10348"/>
                  </a:lnTo>
                  <a:lnTo>
                    <a:pt x="11077" y="10233"/>
                  </a:lnTo>
                  <a:lnTo>
                    <a:pt x="11172" y="10118"/>
                  </a:lnTo>
                  <a:lnTo>
                    <a:pt x="11262" y="9999"/>
                  </a:lnTo>
                  <a:lnTo>
                    <a:pt x="11352" y="9876"/>
                  </a:lnTo>
                  <a:lnTo>
                    <a:pt x="11439" y="9752"/>
                  </a:lnTo>
                  <a:lnTo>
                    <a:pt x="11521" y="9625"/>
                  </a:lnTo>
                  <a:lnTo>
                    <a:pt x="11603" y="9498"/>
                  </a:lnTo>
                  <a:lnTo>
                    <a:pt x="11677" y="9366"/>
                  </a:lnTo>
                  <a:lnTo>
                    <a:pt x="11751" y="9235"/>
                  </a:lnTo>
                  <a:lnTo>
                    <a:pt x="11825" y="9104"/>
                  </a:lnTo>
                  <a:lnTo>
                    <a:pt x="11890" y="8968"/>
                  </a:lnTo>
                  <a:lnTo>
                    <a:pt x="11956" y="8829"/>
                  </a:lnTo>
                  <a:lnTo>
                    <a:pt x="12014" y="8689"/>
                  </a:lnTo>
                  <a:lnTo>
                    <a:pt x="12075" y="8550"/>
                  </a:lnTo>
                  <a:lnTo>
                    <a:pt x="12128" y="8406"/>
                  </a:lnTo>
                  <a:lnTo>
                    <a:pt x="12177" y="8262"/>
                  </a:lnTo>
                  <a:lnTo>
                    <a:pt x="12227" y="8114"/>
                  </a:lnTo>
                  <a:lnTo>
                    <a:pt x="12268" y="7967"/>
                  </a:lnTo>
                  <a:lnTo>
                    <a:pt x="12309" y="7819"/>
                  </a:lnTo>
                  <a:lnTo>
                    <a:pt x="12346" y="7667"/>
                  </a:lnTo>
                  <a:lnTo>
                    <a:pt x="12379" y="7515"/>
                  </a:lnTo>
                  <a:lnTo>
                    <a:pt x="12407" y="7363"/>
                  </a:lnTo>
                  <a:lnTo>
                    <a:pt x="12436" y="7207"/>
                  </a:lnTo>
                  <a:lnTo>
                    <a:pt x="12457" y="7052"/>
                  </a:lnTo>
                  <a:lnTo>
                    <a:pt x="12473" y="6895"/>
                  </a:lnTo>
                  <a:lnTo>
                    <a:pt x="12490" y="6735"/>
                  </a:lnTo>
                  <a:lnTo>
                    <a:pt x="12498" y="6575"/>
                  </a:lnTo>
                  <a:lnTo>
                    <a:pt x="12506" y="6415"/>
                  </a:lnTo>
                  <a:lnTo>
                    <a:pt x="12506" y="6256"/>
                  </a:lnTo>
                  <a:lnTo>
                    <a:pt x="12506" y="6096"/>
                  </a:lnTo>
                  <a:lnTo>
                    <a:pt x="12498" y="5936"/>
                  </a:lnTo>
                  <a:lnTo>
                    <a:pt x="12490" y="5776"/>
                  </a:lnTo>
                  <a:lnTo>
                    <a:pt x="12473" y="5616"/>
                  </a:lnTo>
                  <a:lnTo>
                    <a:pt x="12457" y="5459"/>
                  </a:lnTo>
                  <a:lnTo>
                    <a:pt x="12436" y="5304"/>
                  </a:lnTo>
                  <a:lnTo>
                    <a:pt x="12407" y="5148"/>
                  </a:lnTo>
                  <a:lnTo>
                    <a:pt x="12379" y="4996"/>
                  </a:lnTo>
                  <a:lnTo>
                    <a:pt x="12346" y="4844"/>
                  </a:lnTo>
                  <a:lnTo>
                    <a:pt x="12309" y="4692"/>
                  </a:lnTo>
                  <a:lnTo>
                    <a:pt x="12268" y="4544"/>
                  </a:lnTo>
                  <a:lnTo>
                    <a:pt x="12227" y="4397"/>
                  </a:lnTo>
                  <a:lnTo>
                    <a:pt x="12177" y="4249"/>
                  </a:lnTo>
                  <a:lnTo>
                    <a:pt x="12128" y="4105"/>
                  </a:lnTo>
                  <a:lnTo>
                    <a:pt x="12075" y="3961"/>
                  </a:lnTo>
                  <a:lnTo>
                    <a:pt x="12014" y="3822"/>
                  </a:lnTo>
                  <a:lnTo>
                    <a:pt x="11956" y="3682"/>
                  </a:lnTo>
                  <a:lnTo>
                    <a:pt x="11890" y="3543"/>
                  </a:lnTo>
                  <a:lnTo>
                    <a:pt x="11825" y="3407"/>
                  </a:lnTo>
                  <a:lnTo>
                    <a:pt x="11751" y="3276"/>
                  </a:lnTo>
                  <a:lnTo>
                    <a:pt x="11677" y="3145"/>
                  </a:lnTo>
                  <a:lnTo>
                    <a:pt x="11603" y="3013"/>
                  </a:lnTo>
                  <a:lnTo>
                    <a:pt x="11521" y="2886"/>
                  </a:lnTo>
                  <a:lnTo>
                    <a:pt x="11439" y="2759"/>
                  </a:lnTo>
                  <a:lnTo>
                    <a:pt x="11352" y="2635"/>
                  </a:lnTo>
                  <a:lnTo>
                    <a:pt x="11262" y="2512"/>
                  </a:lnTo>
                  <a:lnTo>
                    <a:pt x="11172" y="2393"/>
                  </a:lnTo>
                  <a:lnTo>
                    <a:pt x="11077" y="2278"/>
                  </a:lnTo>
                  <a:lnTo>
                    <a:pt x="10984" y="2163"/>
                  </a:lnTo>
                  <a:lnTo>
                    <a:pt x="10881" y="2048"/>
                  </a:lnTo>
                  <a:lnTo>
                    <a:pt x="10778" y="1942"/>
                  </a:lnTo>
                  <a:lnTo>
                    <a:pt x="10675" y="1835"/>
                  </a:lnTo>
                  <a:lnTo>
                    <a:pt x="10569" y="1728"/>
                  </a:lnTo>
                  <a:lnTo>
                    <a:pt x="10458" y="1626"/>
                  </a:lnTo>
                  <a:lnTo>
                    <a:pt x="10347" y="1527"/>
                  </a:lnTo>
                  <a:lnTo>
                    <a:pt x="10232" y="1428"/>
                  </a:lnTo>
                  <a:lnTo>
                    <a:pt x="10113" y="1334"/>
                  </a:lnTo>
                  <a:lnTo>
                    <a:pt x="9994" y="1244"/>
                  </a:lnTo>
                  <a:lnTo>
                    <a:pt x="9875" y="1153"/>
                  </a:lnTo>
                  <a:lnTo>
                    <a:pt x="9748" y="1067"/>
                  </a:lnTo>
                  <a:lnTo>
                    <a:pt x="9625" y="985"/>
                  </a:lnTo>
                  <a:lnTo>
                    <a:pt x="9497" y="907"/>
                  </a:lnTo>
                  <a:lnTo>
                    <a:pt x="9366" y="829"/>
                  </a:lnTo>
                  <a:lnTo>
                    <a:pt x="9235" y="755"/>
                  </a:lnTo>
                  <a:lnTo>
                    <a:pt x="9099" y="685"/>
                  </a:lnTo>
                  <a:lnTo>
                    <a:pt x="8964" y="620"/>
                  </a:lnTo>
                  <a:lnTo>
                    <a:pt x="8829" y="554"/>
                  </a:lnTo>
                  <a:lnTo>
                    <a:pt x="8689" y="493"/>
                  </a:lnTo>
                  <a:lnTo>
                    <a:pt x="8545" y="435"/>
                  </a:lnTo>
                  <a:lnTo>
                    <a:pt x="8402" y="382"/>
                  </a:lnTo>
                  <a:lnTo>
                    <a:pt x="8258" y="329"/>
                  </a:lnTo>
                  <a:lnTo>
                    <a:pt x="8114" y="283"/>
                  </a:lnTo>
                  <a:lnTo>
                    <a:pt x="7966" y="238"/>
                  </a:lnTo>
                  <a:lnTo>
                    <a:pt x="7815" y="197"/>
                  </a:lnTo>
                  <a:lnTo>
                    <a:pt x="7667" y="160"/>
                  </a:lnTo>
                  <a:lnTo>
                    <a:pt x="7515" y="127"/>
                  </a:lnTo>
                  <a:lnTo>
                    <a:pt x="7359" y="99"/>
                  </a:lnTo>
                  <a:lnTo>
                    <a:pt x="7207" y="74"/>
                  </a:lnTo>
                  <a:lnTo>
                    <a:pt x="7051" y="54"/>
                  </a:lnTo>
                  <a:lnTo>
                    <a:pt x="6891" y="33"/>
                  </a:lnTo>
                  <a:lnTo>
                    <a:pt x="6735" y="20"/>
                  </a:lnTo>
                  <a:lnTo>
                    <a:pt x="6575" y="8"/>
                  </a:lnTo>
                  <a:lnTo>
                    <a:pt x="6415" y="4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171" name="Freeform: Shape 2">
              <a:extLst>
                <a:ext uri="{FF2B5EF4-FFF2-40B4-BE49-F238E27FC236}">
                  <a16:creationId xmlns:a16="http://schemas.microsoft.com/office/drawing/2014/main" id="{54C01E02-9B4F-C84D-BBC6-7E0528E41C46}"/>
                </a:ext>
              </a:extLst>
            </p:cNvPr>
            <p:cNvSpPr/>
            <p:nvPr/>
          </p:nvSpPr>
          <p:spPr>
            <a:xfrm>
              <a:off x="9530500" y="7531272"/>
              <a:ext cx="914039" cy="133848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0"/>
                  </a:moveTo>
                  <a:lnTo>
                    <a:pt x="0" y="1273"/>
                  </a:lnTo>
                  <a:lnTo>
                    <a:pt x="693" y="1273"/>
                  </a:lnTo>
                  <a:lnTo>
                    <a:pt x="693" y="3719"/>
                  </a:lnTo>
                  <a:lnTo>
                    <a:pt x="1847" y="3719"/>
                  </a:lnTo>
                  <a:lnTo>
                    <a:pt x="1847" y="1273"/>
                  </a:lnTo>
                  <a:lnTo>
                    <a:pt x="2540" y="1273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172" name="Freeform: Shape 3">
              <a:extLst>
                <a:ext uri="{FF2B5EF4-FFF2-40B4-BE49-F238E27FC236}">
                  <a16:creationId xmlns:a16="http://schemas.microsoft.com/office/drawing/2014/main" id="{C21032D1-B7B9-9646-AF01-01430D217C69}"/>
                </a:ext>
              </a:extLst>
            </p:cNvPr>
            <p:cNvSpPr/>
            <p:nvPr/>
          </p:nvSpPr>
          <p:spPr>
            <a:xfrm>
              <a:off x="9530500" y="9653112"/>
              <a:ext cx="914039" cy="133848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3719"/>
                  </a:moveTo>
                  <a:lnTo>
                    <a:pt x="2540" y="2446"/>
                  </a:lnTo>
                  <a:lnTo>
                    <a:pt x="1847" y="2446"/>
                  </a:lnTo>
                  <a:lnTo>
                    <a:pt x="1847" y="0"/>
                  </a:lnTo>
                  <a:lnTo>
                    <a:pt x="693" y="0"/>
                  </a:lnTo>
                  <a:lnTo>
                    <a:pt x="693" y="2446"/>
                  </a:lnTo>
                  <a:lnTo>
                    <a:pt x="0" y="244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173" name="Freeform: Shape 4">
              <a:extLst>
                <a:ext uri="{FF2B5EF4-FFF2-40B4-BE49-F238E27FC236}">
                  <a16:creationId xmlns:a16="http://schemas.microsoft.com/office/drawing/2014/main" id="{3C60F711-BF19-CA4E-9A78-710FBFC2C3E7}"/>
                </a:ext>
              </a:extLst>
            </p:cNvPr>
            <p:cNvSpPr/>
            <p:nvPr/>
          </p:nvSpPr>
          <p:spPr>
            <a:xfrm>
              <a:off x="10380099" y="8805312"/>
              <a:ext cx="1336680" cy="912599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4" h="2536">
                  <a:moveTo>
                    <a:pt x="0" y="1268"/>
                  </a:moveTo>
                  <a:lnTo>
                    <a:pt x="1268" y="2536"/>
                  </a:lnTo>
                  <a:lnTo>
                    <a:pt x="1268" y="1847"/>
                  </a:lnTo>
                  <a:lnTo>
                    <a:pt x="3714" y="1847"/>
                  </a:lnTo>
                  <a:lnTo>
                    <a:pt x="3714" y="689"/>
                  </a:lnTo>
                  <a:lnTo>
                    <a:pt x="1268" y="689"/>
                  </a:lnTo>
                  <a:lnTo>
                    <a:pt x="1268" y="0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174" name="Freeform: Shape 5">
              <a:extLst>
                <a:ext uri="{FF2B5EF4-FFF2-40B4-BE49-F238E27FC236}">
                  <a16:creationId xmlns:a16="http://schemas.microsoft.com/office/drawing/2014/main" id="{58BD28A1-DD8B-9348-BFA0-4D69EFDF0D98}"/>
                </a:ext>
              </a:extLst>
            </p:cNvPr>
            <p:cNvSpPr/>
            <p:nvPr/>
          </p:nvSpPr>
          <p:spPr>
            <a:xfrm>
              <a:off x="8256820" y="8805312"/>
              <a:ext cx="1338120" cy="912599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8" h="2536">
                  <a:moveTo>
                    <a:pt x="3718" y="1268"/>
                  </a:moveTo>
                  <a:lnTo>
                    <a:pt x="2450" y="0"/>
                  </a:lnTo>
                  <a:lnTo>
                    <a:pt x="2450" y="689"/>
                  </a:lnTo>
                  <a:lnTo>
                    <a:pt x="0" y="689"/>
                  </a:lnTo>
                  <a:lnTo>
                    <a:pt x="0" y="1847"/>
                  </a:lnTo>
                  <a:lnTo>
                    <a:pt x="2450" y="1847"/>
                  </a:lnTo>
                  <a:lnTo>
                    <a:pt x="2450" y="25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" pitchFamily="2"/>
                <a:cs typeface="Arial" pitchFamily="2"/>
              </a:endParaRPr>
            </a:p>
          </p:txBody>
        </p:sp>
      </p:grpSp>
      <p:sp>
        <p:nvSpPr>
          <p:cNvPr id="175" name="TextBox 174">
            <a:extLst>
              <a:ext uri="{FF2B5EF4-FFF2-40B4-BE49-F238E27FC236}">
                <a16:creationId xmlns:a16="http://schemas.microsoft.com/office/drawing/2014/main" id="{7DF6F191-F0A5-F14A-992C-46E67F1A8CC2}"/>
              </a:ext>
            </a:extLst>
          </p:cNvPr>
          <p:cNvSpPr txBox="1"/>
          <p:nvPr/>
        </p:nvSpPr>
        <p:spPr>
          <a:xfrm>
            <a:off x="3746170" y="4627878"/>
            <a:ext cx="360997" cy="184666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sz="1200" dirty="0">
                <a:solidFill>
                  <a:schemeClr val="accent1"/>
                </a:solidFill>
                <a:latin typeface="Calibri" panose="020F0502020204030204" pitchFamily="34" charset="0"/>
              </a:rPr>
              <a:t>Tier-1</a:t>
            </a:r>
          </a:p>
        </p:txBody>
      </p:sp>
      <p:cxnSp>
        <p:nvCxnSpPr>
          <p:cNvPr id="176" name="Straight Connector 175">
            <a:extLst>
              <a:ext uri="{FF2B5EF4-FFF2-40B4-BE49-F238E27FC236}">
                <a16:creationId xmlns:a16="http://schemas.microsoft.com/office/drawing/2014/main" id="{B6E88298-90F1-C240-B6F7-E76566CD8726}"/>
              </a:ext>
            </a:extLst>
          </p:cNvPr>
          <p:cNvCxnSpPr>
            <a:cxnSpLocks/>
          </p:cNvCxnSpPr>
          <p:nvPr/>
        </p:nvCxnSpPr>
        <p:spPr bwMode="gray">
          <a:xfrm>
            <a:off x="2018087" y="5303318"/>
            <a:ext cx="2046547" cy="0"/>
          </a:xfrm>
          <a:prstGeom prst="line">
            <a:avLst/>
          </a:prstGeom>
          <a:ln w="25400">
            <a:solidFill>
              <a:srgbClr val="F8981D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7" name="Straight Connector 176">
            <a:extLst>
              <a:ext uri="{FF2B5EF4-FFF2-40B4-BE49-F238E27FC236}">
                <a16:creationId xmlns:a16="http://schemas.microsoft.com/office/drawing/2014/main" id="{F93F9682-E816-BE45-9035-E6B03726142F}"/>
              </a:ext>
            </a:extLst>
          </p:cNvPr>
          <p:cNvCxnSpPr>
            <a:cxnSpLocks/>
          </p:cNvCxnSpPr>
          <p:nvPr/>
        </p:nvCxnSpPr>
        <p:spPr bwMode="gray">
          <a:xfrm flipH="1">
            <a:off x="3462524" y="4882883"/>
            <a:ext cx="753128" cy="408429"/>
          </a:xfrm>
          <a:prstGeom prst="line">
            <a:avLst/>
          </a:prstGeom>
          <a:ln w="25400">
            <a:solidFill>
              <a:srgbClr val="F8981D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8" name="TextBox 177">
            <a:extLst>
              <a:ext uri="{FF2B5EF4-FFF2-40B4-BE49-F238E27FC236}">
                <a16:creationId xmlns:a16="http://schemas.microsoft.com/office/drawing/2014/main" id="{A7F4D6E4-6F0B-AA4F-B0EC-926D14A853C7}"/>
              </a:ext>
            </a:extLst>
          </p:cNvPr>
          <p:cNvSpPr txBox="1"/>
          <p:nvPr/>
        </p:nvSpPr>
        <p:spPr>
          <a:xfrm>
            <a:off x="2063917" y="5105706"/>
            <a:ext cx="474938" cy="184666"/>
          </a:xfrm>
          <a:prstGeom prst="rect">
            <a:avLst/>
          </a:prstGeom>
        </p:spPr>
        <p:txBody>
          <a:bodyPr wrap="none" lIns="0" tIns="0" rIns="0" bIns="0" rtlCol="0" anchor="b">
            <a:spAutoFit/>
          </a:bodyPr>
          <a:lstStyle/>
          <a:p>
            <a:r>
              <a:rPr lang="en-US" sz="1200" dirty="0">
                <a:solidFill>
                  <a:srgbClr val="F8981D"/>
                </a:solidFill>
                <a:latin typeface="Calibri" panose="020F0502020204030204" pitchFamily="34" charset="0"/>
              </a:rPr>
              <a:t>Overlay</a:t>
            </a:r>
            <a:endParaRPr lang="en-US" sz="1400" dirty="0">
              <a:solidFill>
                <a:srgbClr val="F8981D"/>
              </a:solidFill>
              <a:latin typeface="Calibri" panose="020F0502020204030204" pitchFamily="34" charset="0"/>
            </a:endParaRPr>
          </a:p>
        </p:txBody>
      </p:sp>
      <p:grpSp>
        <p:nvGrpSpPr>
          <p:cNvPr id="179" name="Group 178">
            <a:extLst>
              <a:ext uri="{FF2B5EF4-FFF2-40B4-BE49-F238E27FC236}">
                <a16:creationId xmlns:a16="http://schemas.microsoft.com/office/drawing/2014/main" id="{13832154-49DC-E24F-BA81-015765D13AD2}"/>
              </a:ext>
            </a:extLst>
          </p:cNvPr>
          <p:cNvGrpSpPr/>
          <p:nvPr/>
        </p:nvGrpSpPr>
        <p:grpSpPr>
          <a:xfrm>
            <a:off x="2629625" y="5308517"/>
            <a:ext cx="292951" cy="632993"/>
            <a:chOff x="1693658" y="4666427"/>
            <a:chExt cx="292951" cy="632993"/>
          </a:xfrm>
        </p:grpSpPr>
        <p:cxnSp>
          <p:nvCxnSpPr>
            <p:cNvPr id="180" name="Straight Connector 179">
              <a:extLst>
                <a:ext uri="{FF2B5EF4-FFF2-40B4-BE49-F238E27FC236}">
                  <a16:creationId xmlns:a16="http://schemas.microsoft.com/office/drawing/2014/main" id="{4258D637-9145-3043-87A7-AFF665170B3D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1830940" y="4666427"/>
              <a:ext cx="0" cy="363047"/>
            </a:xfrm>
            <a:prstGeom prst="line">
              <a:avLst/>
            </a:prstGeom>
            <a:ln w="25400">
              <a:solidFill>
                <a:srgbClr val="F8981D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1" name="Group 180">
              <a:extLst>
                <a:ext uri="{FF2B5EF4-FFF2-40B4-BE49-F238E27FC236}">
                  <a16:creationId xmlns:a16="http://schemas.microsoft.com/office/drawing/2014/main" id="{23F37688-607D-EC4D-97DE-70E761316B1F}"/>
                </a:ext>
              </a:extLst>
            </p:cNvPr>
            <p:cNvGrpSpPr/>
            <p:nvPr/>
          </p:nvGrpSpPr>
          <p:grpSpPr>
            <a:xfrm>
              <a:off x="1693658" y="4865932"/>
              <a:ext cx="292951" cy="433488"/>
              <a:chOff x="5034533" y="2180580"/>
              <a:chExt cx="292951" cy="433488"/>
            </a:xfrm>
          </p:grpSpPr>
          <p:sp>
            <p:nvSpPr>
              <p:cNvPr id="182" name="Rectangle 181">
                <a:extLst>
                  <a:ext uri="{FF2B5EF4-FFF2-40B4-BE49-F238E27FC236}">
                    <a16:creationId xmlns:a16="http://schemas.microsoft.com/office/drawing/2014/main" id="{9DA6A7E2-1786-A744-B6A6-C04207E45CC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034533" y="2339748"/>
                <a:ext cx="274320" cy="274320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0" i="0" u="none" strike="noStrike" kern="1200" cap="none" spc="0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VM</a:t>
                </a:r>
              </a:p>
            </p:txBody>
          </p:sp>
          <p:sp>
            <p:nvSpPr>
              <p:cNvPr id="183" name="Freeform 21">
                <a:extLst>
                  <a:ext uri="{FF2B5EF4-FFF2-40B4-BE49-F238E27FC236}">
                    <a16:creationId xmlns:a16="http://schemas.microsoft.com/office/drawing/2014/main" id="{56CDF240-1705-2A4F-B620-F1E1B7ADF654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5041473" y="2180580"/>
                <a:ext cx="286011" cy="217911"/>
              </a:xfrm>
              <a:custGeom>
                <a:avLst/>
                <a:gdLst>
                  <a:gd name="T0" fmla="*/ 364 w 389"/>
                  <a:gd name="T1" fmla="*/ 176 h 296"/>
                  <a:gd name="T2" fmla="*/ 355 w 389"/>
                  <a:gd name="T3" fmla="*/ 217 h 296"/>
                  <a:gd name="T4" fmla="*/ 289 w 389"/>
                  <a:gd name="T5" fmla="*/ 130 h 296"/>
                  <a:gd name="T6" fmla="*/ 298 w 389"/>
                  <a:gd name="T7" fmla="*/ 193 h 296"/>
                  <a:gd name="T8" fmla="*/ 264 w 389"/>
                  <a:gd name="T9" fmla="*/ 143 h 296"/>
                  <a:gd name="T10" fmla="*/ 257 w 389"/>
                  <a:gd name="T11" fmla="*/ 195 h 296"/>
                  <a:gd name="T12" fmla="*/ 318 w 389"/>
                  <a:gd name="T13" fmla="*/ 296 h 296"/>
                  <a:gd name="T14" fmla="*/ 319 w 389"/>
                  <a:gd name="T15" fmla="*/ 296 h 296"/>
                  <a:gd name="T16" fmla="*/ 376 w 389"/>
                  <a:gd name="T17" fmla="*/ 196 h 296"/>
                  <a:gd name="T18" fmla="*/ 319 w 389"/>
                  <a:gd name="T19" fmla="*/ 280 h 296"/>
                  <a:gd name="T20" fmla="*/ 270 w 389"/>
                  <a:gd name="T21" fmla="*/ 262 h 296"/>
                  <a:gd name="T22" fmla="*/ 276 w 389"/>
                  <a:gd name="T23" fmla="*/ 183 h 296"/>
                  <a:gd name="T24" fmla="*/ 288 w 389"/>
                  <a:gd name="T25" fmla="*/ 237 h 296"/>
                  <a:gd name="T26" fmla="*/ 318 w 389"/>
                  <a:gd name="T27" fmla="*/ 154 h 296"/>
                  <a:gd name="T28" fmla="*/ 337 w 389"/>
                  <a:gd name="T29" fmla="*/ 231 h 296"/>
                  <a:gd name="T30" fmla="*/ 345 w 389"/>
                  <a:gd name="T31" fmla="*/ 239 h 296"/>
                  <a:gd name="T32" fmla="*/ 361 w 389"/>
                  <a:gd name="T33" fmla="*/ 260 h 296"/>
                  <a:gd name="T34" fmla="*/ 255 w 389"/>
                  <a:gd name="T35" fmla="*/ 182 h 296"/>
                  <a:gd name="T36" fmla="*/ 236 w 389"/>
                  <a:gd name="T37" fmla="*/ 166 h 296"/>
                  <a:gd name="T38" fmla="*/ 329 w 389"/>
                  <a:gd name="T39" fmla="*/ 126 h 296"/>
                  <a:gd name="T40" fmla="*/ 345 w 389"/>
                  <a:gd name="T41" fmla="*/ 139 h 296"/>
                  <a:gd name="T42" fmla="*/ 0 w 389"/>
                  <a:gd name="T43" fmla="*/ 0 h 296"/>
                  <a:gd name="T44" fmla="*/ 243 w 389"/>
                  <a:gd name="T45" fmla="*/ 235 h 296"/>
                  <a:gd name="T46" fmla="*/ 181 w 389"/>
                  <a:gd name="T47" fmla="*/ 219 h 296"/>
                  <a:gd name="T48" fmla="*/ 165 w 389"/>
                  <a:gd name="T49" fmla="*/ 219 h 296"/>
                  <a:gd name="T50" fmla="*/ 71 w 389"/>
                  <a:gd name="T51" fmla="*/ 182 h 296"/>
                  <a:gd name="T52" fmla="*/ 165 w 389"/>
                  <a:gd name="T53" fmla="*/ 219 h 296"/>
                  <a:gd name="T54" fmla="*/ 110 w 389"/>
                  <a:gd name="T55" fmla="*/ 126 h 296"/>
                  <a:gd name="T56" fmla="*/ 16 w 389"/>
                  <a:gd name="T57" fmla="*/ 166 h 296"/>
                  <a:gd name="T58" fmla="*/ 126 w 389"/>
                  <a:gd name="T59" fmla="*/ 54 h 296"/>
                  <a:gd name="T60" fmla="*/ 220 w 389"/>
                  <a:gd name="T61" fmla="*/ 16 h 296"/>
                  <a:gd name="T62" fmla="*/ 126 w 389"/>
                  <a:gd name="T63" fmla="*/ 54 h 296"/>
                  <a:gd name="T64" fmla="*/ 165 w 389"/>
                  <a:gd name="T65" fmla="*/ 110 h 296"/>
                  <a:gd name="T66" fmla="*/ 71 w 389"/>
                  <a:gd name="T67" fmla="*/ 70 h 296"/>
                  <a:gd name="T68" fmla="*/ 55 w 389"/>
                  <a:gd name="T69" fmla="*/ 110 h 296"/>
                  <a:gd name="T70" fmla="*/ 16 w 389"/>
                  <a:gd name="T71" fmla="*/ 70 h 296"/>
                  <a:gd name="T72" fmla="*/ 55 w 389"/>
                  <a:gd name="T73" fmla="*/ 110 h 296"/>
                  <a:gd name="T74" fmla="*/ 126 w 389"/>
                  <a:gd name="T75" fmla="*/ 166 h 296"/>
                  <a:gd name="T76" fmla="*/ 220 w 389"/>
                  <a:gd name="T77" fmla="*/ 126 h 296"/>
                  <a:gd name="T78" fmla="*/ 228 w 389"/>
                  <a:gd name="T79" fmla="*/ 110 h 296"/>
                  <a:gd name="T80" fmla="*/ 181 w 389"/>
                  <a:gd name="T81" fmla="*/ 70 h 296"/>
                  <a:gd name="T82" fmla="*/ 274 w 389"/>
                  <a:gd name="T83" fmla="*/ 110 h 296"/>
                  <a:gd name="T84" fmla="*/ 228 w 389"/>
                  <a:gd name="T85" fmla="*/ 110 h 296"/>
                  <a:gd name="T86" fmla="*/ 290 w 389"/>
                  <a:gd name="T87" fmla="*/ 70 h 296"/>
                  <a:gd name="T88" fmla="*/ 329 w 389"/>
                  <a:gd name="T89" fmla="*/ 110 h 296"/>
                  <a:gd name="T90" fmla="*/ 329 w 389"/>
                  <a:gd name="T91" fmla="*/ 54 h 296"/>
                  <a:gd name="T92" fmla="*/ 236 w 389"/>
                  <a:gd name="T93" fmla="*/ 16 h 296"/>
                  <a:gd name="T94" fmla="*/ 329 w 389"/>
                  <a:gd name="T95" fmla="*/ 54 h 296"/>
                  <a:gd name="T96" fmla="*/ 110 w 389"/>
                  <a:gd name="T97" fmla="*/ 54 h 296"/>
                  <a:gd name="T98" fmla="*/ 16 w 389"/>
                  <a:gd name="T99" fmla="*/ 16 h 296"/>
                  <a:gd name="T100" fmla="*/ 16 w 389"/>
                  <a:gd name="T101" fmla="*/ 182 h 296"/>
                  <a:gd name="T102" fmla="*/ 55 w 389"/>
                  <a:gd name="T103" fmla="*/ 219 h 296"/>
                  <a:gd name="T104" fmla="*/ 16 w 389"/>
                  <a:gd name="T105" fmla="*/ 182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89" h="296">
                    <a:moveTo>
                      <a:pt x="376" y="196"/>
                    </a:moveTo>
                    <a:cubicBezTo>
                      <a:pt x="364" y="176"/>
                      <a:pt x="364" y="176"/>
                      <a:pt x="364" y="176"/>
                    </a:cubicBezTo>
                    <a:cubicBezTo>
                      <a:pt x="361" y="199"/>
                      <a:pt x="361" y="199"/>
                      <a:pt x="361" y="199"/>
                    </a:cubicBezTo>
                    <a:cubicBezTo>
                      <a:pt x="360" y="208"/>
                      <a:pt x="357" y="214"/>
                      <a:pt x="355" y="217"/>
                    </a:cubicBezTo>
                    <a:cubicBezTo>
                      <a:pt x="359" y="190"/>
                      <a:pt x="364" y="147"/>
                      <a:pt x="306" y="134"/>
                    </a:cubicBezTo>
                    <a:cubicBezTo>
                      <a:pt x="289" y="130"/>
                      <a:pt x="289" y="130"/>
                      <a:pt x="289" y="130"/>
                    </a:cubicBezTo>
                    <a:cubicBezTo>
                      <a:pt x="298" y="146"/>
                      <a:pt x="298" y="146"/>
                      <a:pt x="298" y="146"/>
                    </a:cubicBezTo>
                    <a:cubicBezTo>
                      <a:pt x="306" y="160"/>
                      <a:pt x="304" y="178"/>
                      <a:pt x="298" y="193"/>
                    </a:cubicBezTo>
                    <a:cubicBezTo>
                      <a:pt x="291" y="172"/>
                      <a:pt x="278" y="157"/>
                      <a:pt x="277" y="157"/>
                    </a:cubicBezTo>
                    <a:cubicBezTo>
                      <a:pt x="264" y="143"/>
                      <a:pt x="264" y="143"/>
                      <a:pt x="264" y="143"/>
                    </a:cubicBezTo>
                    <a:cubicBezTo>
                      <a:pt x="264" y="162"/>
                      <a:pt x="264" y="162"/>
                      <a:pt x="264" y="162"/>
                    </a:cubicBezTo>
                    <a:cubicBezTo>
                      <a:pt x="263" y="171"/>
                      <a:pt x="260" y="183"/>
                      <a:pt x="257" y="195"/>
                    </a:cubicBezTo>
                    <a:cubicBezTo>
                      <a:pt x="250" y="221"/>
                      <a:pt x="242" y="251"/>
                      <a:pt x="257" y="272"/>
                    </a:cubicBezTo>
                    <a:cubicBezTo>
                      <a:pt x="267" y="287"/>
                      <a:pt x="287" y="295"/>
                      <a:pt x="318" y="296"/>
                    </a:cubicBezTo>
                    <a:cubicBezTo>
                      <a:pt x="318" y="296"/>
                      <a:pt x="318" y="296"/>
                      <a:pt x="318" y="296"/>
                    </a:cubicBezTo>
                    <a:cubicBezTo>
                      <a:pt x="318" y="296"/>
                      <a:pt x="318" y="296"/>
                      <a:pt x="319" y="296"/>
                    </a:cubicBezTo>
                    <a:cubicBezTo>
                      <a:pt x="352" y="296"/>
                      <a:pt x="368" y="281"/>
                      <a:pt x="375" y="268"/>
                    </a:cubicBezTo>
                    <a:cubicBezTo>
                      <a:pt x="389" y="244"/>
                      <a:pt x="384" y="211"/>
                      <a:pt x="376" y="196"/>
                    </a:cubicBezTo>
                    <a:close/>
                    <a:moveTo>
                      <a:pt x="361" y="260"/>
                    </a:moveTo>
                    <a:cubicBezTo>
                      <a:pt x="354" y="273"/>
                      <a:pt x="339" y="280"/>
                      <a:pt x="319" y="280"/>
                    </a:cubicBezTo>
                    <a:cubicBezTo>
                      <a:pt x="318" y="280"/>
                      <a:pt x="318" y="280"/>
                      <a:pt x="318" y="280"/>
                    </a:cubicBezTo>
                    <a:cubicBezTo>
                      <a:pt x="294" y="279"/>
                      <a:pt x="277" y="273"/>
                      <a:pt x="270" y="262"/>
                    </a:cubicBezTo>
                    <a:cubicBezTo>
                      <a:pt x="259" y="248"/>
                      <a:pt x="266" y="223"/>
                      <a:pt x="272" y="200"/>
                    </a:cubicBezTo>
                    <a:cubicBezTo>
                      <a:pt x="274" y="194"/>
                      <a:pt x="275" y="188"/>
                      <a:pt x="276" y="183"/>
                    </a:cubicBezTo>
                    <a:cubicBezTo>
                      <a:pt x="281" y="192"/>
                      <a:pt x="286" y="203"/>
                      <a:pt x="287" y="216"/>
                    </a:cubicBezTo>
                    <a:cubicBezTo>
                      <a:pt x="288" y="237"/>
                      <a:pt x="288" y="237"/>
                      <a:pt x="288" y="237"/>
                    </a:cubicBezTo>
                    <a:cubicBezTo>
                      <a:pt x="301" y="220"/>
                      <a:pt x="301" y="220"/>
                      <a:pt x="301" y="220"/>
                    </a:cubicBezTo>
                    <a:cubicBezTo>
                      <a:pt x="314" y="203"/>
                      <a:pt x="323" y="178"/>
                      <a:pt x="318" y="154"/>
                    </a:cubicBezTo>
                    <a:cubicBezTo>
                      <a:pt x="347" y="168"/>
                      <a:pt x="343" y="194"/>
                      <a:pt x="339" y="217"/>
                    </a:cubicBezTo>
                    <a:cubicBezTo>
                      <a:pt x="338" y="222"/>
                      <a:pt x="337" y="227"/>
                      <a:pt x="337" y="231"/>
                    </a:cubicBezTo>
                    <a:cubicBezTo>
                      <a:pt x="336" y="240"/>
                      <a:pt x="336" y="240"/>
                      <a:pt x="336" y="240"/>
                    </a:cubicBezTo>
                    <a:cubicBezTo>
                      <a:pt x="345" y="239"/>
                      <a:pt x="345" y="239"/>
                      <a:pt x="345" y="239"/>
                    </a:cubicBezTo>
                    <a:cubicBezTo>
                      <a:pt x="356" y="238"/>
                      <a:pt x="363" y="233"/>
                      <a:pt x="368" y="227"/>
                    </a:cubicBezTo>
                    <a:cubicBezTo>
                      <a:pt x="369" y="238"/>
                      <a:pt x="367" y="250"/>
                      <a:pt x="361" y="260"/>
                    </a:cubicBezTo>
                    <a:close/>
                    <a:moveTo>
                      <a:pt x="181" y="182"/>
                    </a:moveTo>
                    <a:cubicBezTo>
                      <a:pt x="255" y="182"/>
                      <a:pt x="255" y="182"/>
                      <a:pt x="255" y="182"/>
                    </a:cubicBezTo>
                    <a:cubicBezTo>
                      <a:pt x="255" y="166"/>
                      <a:pt x="255" y="166"/>
                      <a:pt x="255" y="166"/>
                    </a:cubicBezTo>
                    <a:cubicBezTo>
                      <a:pt x="236" y="166"/>
                      <a:pt x="236" y="166"/>
                      <a:pt x="236" y="166"/>
                    </a:cubicBezTo>
                    <a:cubicBezTo>
                      <a:pt x="236" y="126"/>
                      <a:pt x="236" y="126"/>
                      <a:pt x="236" y="126"/>
                    </a:cubicBezTo>
                    <a:cubicBezTo>
                      <a:pt x="329" y="126"/>
                      <a:pt x="329" y="126"/>
                      <a:pt x="329" y="126"/>
                    </a:cubicBezTo>
                    <a:cubicBezTo>
                      <a:pt x="329" y="139"/>
                      <a:pt x="329" y="139"/>
                      <a:pt x="329" y="139"/>
                    </a:cubicBezTo>
                    <a:cubicBezTo>
                      <a:pt x="345" y="139"/>
                      <a:pt x="345" y="139"/>
                      <a:pt x="345" y="139"/>
                    </a:cubicBezTo>
                    <a:cubicBezTo>
                      <a:pt x="345" y="0"/>
                      <a:pt x="345" y="0"/>
                      <a:pt x="34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35"/>
                      <a:pt x="0" y="235"/>
                      <a:pt x="0" y="235"/>
                    </a:cubicBezTo>
                    <a:cubicBezTo>
                      <a:pt x="243" y="235"/>
                      <a:pt x="243" y="235"/>
                      <a:pt x="243" y="235"/>
                    </a:cubicBezTo>
                    <a:cubicBezTo>
                      <a:pt x="243" y="219"/>
                      <a:pt x="243" y="219"/>
                      <a:pt x="243" y="219"/>
                    </a:cubicBezTo>
                    <a:cubicBezTo>
                      <a:pt x="181" y="219"/>
                      <a:pt x="181" y="219"/>
                      <a:pt x="181" y="219"/>
                    </a:cubicBezTo>
                    <a:lnTo>
                      <a:pt x="181" y="182"/>
                    </a:lnTo>
                    <a:close/>
                    <a:moveTo>
                      <a:pt x="165" y="219"/>
                    </a:moveTo>
                    <a:cubicBezTo>
                      <a:pt x="71" y="219"/>
                      <a:pt x="71" y="219"/>
                      <a:pt x="71" y="219"/>
                    </a:cubicBezTo>
                    <a:cubicBezTo>
                      <a:pt x="71" y="182"/>
                      <a:pt x="71" y="182"/>
                      <a:pt x="71" y="182"/>
                    </a:cubicBezTo>
                    <a:cubicBezTo>
                      <a:pt x="165" y="182"/>
                      <a:pt x="165" y="182"/>
                      <a:pt x="165" y="182"/>
                    </a:cubicBezTo>
                    <a:lnTo>
                      <a:pt x="165" y="219"/>
                    </a:lnTo>
                    <a:close/>
                    <a:moveTo>
                      <a:pt x="16" y="126"/>
                    </a:moveTo>
                    <a:cubicBezTo>
                      <a:pt x="110" y="126"/>
                      <a:pt x="110" y="126"/>
                      <a:pt x="110" y="126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6" y="166"/>
                      <a:pt x="16" y="166"/>
                      <a:pt x="16" y="166"/>
                    </a:cubicBezTo>
                    <a:lnTo>
                      <a:pt x="16" y="126"/>
                    </a:lnTo>
                    <a:close/>
                    <a:moveTo>
                      <a:pt x="126" y="54"/>
                    </a:moveTo>
                    <a:cubicBezTo>
                      <a:pt x="126" y="16"/>
                      <a:pt x="126" y="16"/>
                      <a:pt x="126" y="16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54"/>
                      <a:pt x="220" y="54"/>
                      <a:pt x="220" y="54"/>
                    </a:cubicBezTo>
                    <a:lnTo>
                      <a:pt x="126" y="54"/>
                    </a:lnTo>
                    <a:close/>
                    <a:moveTo>
                      <a:pt x="165" y="70"/>
                    </a:moveTo>
                    <a:cubicBezTo>
                      <a:pt x="165" y="110"/>
                      <a:pt x="165" y="110"/>
                      <a:pt x="165" y="110"/>
                    </a:cubicBezTo>
                    <a:cubicBezTo>
                      <a:pt x="71" y="110"/>
                      <a:pt x="71" y="110"/>
                      <a:pt x="71" y="110"/>
                    </a:cubicBezTo>
                    <a:cubicBezTo>
                      <a:pt x="71" y="70"/>
                      <a:pt x="71" y="70"/>
                      <a:pt x="71" y="70"/>
                    </a:cubicBezTo>
                    <a:lnTo>
                      <a:pt x="165" y="70"/>
                    </a:lnTo>
                    <a:close/>
                    <a:moveTo>
                      <a:pt x="55" y="110"/>
                    </a:moveTo>
                    <a:cubicBezTo>
                      <a:pt x="16" y="110"/>
                      <a:pt x="16" y="110"/>
                      <a:pt x="16" y="11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55" y="70"/>
                      <a:pt x="55" y="70"/>
                      <a:pt x="55" y="70"/>
                    </a:cubicBezTo>
                    <a:lnTo>
                      <a:pt x="55" y="110"/>
                    </a:lnTo>
                    <a:close/>
                    <a:moveTo>
                      <a:pt x="220" y="166"/>
                    </a:moveTo>
                    <a:cubicBezTo>
                      <a:pt x="126" y="166"/>
                      <a:pt x="126" y="166"/>
                      <a:pt x="126" y="166"/>
                    </a:cubicBezTo>
                    <a:cubicBezTo>
                      <a:pt x="126" y="126"/>
                      <a:pt x="126" y="126"/>
                      <a:pt x="126" y="126"/>
                    </a:cubicBezTo>
                    <a:cubicBezTo>
                      <a:pt x="220" y="126"/>
                      <a:pt x="220" y="126"/>
                      <a:pt x="220" y="126"/>
                    </a:cubicBezTo>
                    <a:lnTo>
                      <a:pt x="220" y="166"/>
                    </a:lnTo>
                    <a:close/>
                    <a:moveTo>
                      <a:pt x="228" y="110"/>
                    </a:moveTo>
                    <a:cubicBezTo>
                      <a:pt x="181" y="110"/>
                      <a:pt x="181" y="110"/>
                      <a:pt x="181" y="110"/>
                    </a:cubicBezTo>
                    <a:cubicBezTo>
                      <a:pt x="181" y="70"/>
                      <a:pt x="181" y="70"/>
                      <a:pt x="181" y="70"/>
                    </a:cubicBezTo>
                    <a:cubicBezTo>
                      <a:pt x="274" y="70"/>
                      <a:pt x="274" y="70"/>
                      <a:pt x="274" y="70"/>
                    </a:cubicBezTo>
                    <a:cubicBezTo>
                      <a:pt x="274" y="110"/>
                      <a:pt x="274" y="110"/>
                      <a:pt x="274" y="110"/>
                    </a:cubicBezTo>
                    <a:cubicBezTo>
                      <a:pt x="236" y="110"/>
                      <a:pt x="236" y="110"/>
                      <a:pt x="236" y="110"/>
                    </a:cubicBezTo>
                    <a:lnTo>
                      <a:pt x="228" y="110"/>
                    </a:lnTo>
                    <a:close/>
                    <a:moveTo>
                      <a:pt x="290" y="110"/>
                    </a:moveTo>
                    <a:cubicBezTo>
                      <a:pt x="290" y="70"/>
                      <a:pt x="290" y="70"/>
                      <a:pt x="290" y="70"/>
                    </a:cubicBezTo>
                    <a:cubicBezTo>
                      <a:pt x="329" y="70"/>
                      <a:pt x="329" y="70"/>
                      <a:pt x="329" y="70"/>
                    </a:cubicBezTo>
                    <a:cubicBezTo>
                      <a:pt x="329" y="110"/>
                      <a:pt x="329" y="110"/>
                      <a:pt x="329" y="110"/>
                    </a:cubicBezTo>
                    <a:lnTo>
                      <a:pt x="290" y="110"/>
                    </a:lnTo>
                    <a:close/>
                    <a:moveTo>
                      <a:pt x="329" y="54"/>
                    </a:moveTo>
                    <a:cubicBezTo>
                      <a:pt x="236" y="54"/>
                      <a:pt x="236" y="54"/>
                      <a:pt x="236" y="54"/>
                    </a:cubicBezTo>
                    <a:cubicBezTo>
                      <a:pt x="236" y="16"/>
                      <a:pt x="236" y="16"/>
                      <a:pt x="236" y="16"/>
                    </a:cubicBezTo>
                    <a:cubicBezTo>
                      <a:pt x="329" y="16"/>
                      <a:pt x="329" y="16"/>
                      <a:pt x="329" y="16"/>
                    </a:cubicBezTo>
                    <a:lnTo>
                      <a:pt x="329" y="54"/>
                    </a:lnTo>
                    <a:close/>
                    <a:moveTo>
                      <a:pt x="110" y="16"/>
                    </a:moveTo>
                    <a:cubicBezTo>
                      <a:pt x="110" y="54"/>
                      <a:pt x="110" y="54"/>
                      <a:pt x="110" y="54"/>
                    </a:cubicBezTo>
                    <a:cubicBezTo>
                      <a:pt x="16" y="54"/>
                      <a:pt x="16" y="54"/>
                      <a:pt x="16" y="54"/>
                    </a:cubicBezTo>
                    <a:cubicBezTo>
                      <a:pt x="16" y="16"/>
                      <a:pt x="16" y="16"/>
                      <a:pt x="16" y="16"/>
                    </a:cubicBezTo>
                    <a:lnTo>
                      <a:pt x="110" y="16"/>
                    </a:lnTo>
                    <a:close/>
                    <a:moveTo>
                      <a:pt x="16" y="182"/>
                    </a:moveTo>
                    <a:cubicBezTo>
                      <a:pt x="55" y="182"/>
                      <a:pt x="55" y="182"/>
                      <a:pt x="55" y="182"/>
                    </a:cubicBezTo>
                    <a:cubicBezTo>
                      <a:pt x="55" y="219"/>
                      <a:pt x="55" y="219"/>
                      <a:pt x="55" y="219"/>
                    </a:cubicBezTo>
                    <a:cubicBezTo>
                      <a:pt x="16" y="219"/>
                      <a:pt x="16" y="219"/>
                      <a:pt x="16" y="219"/>
                    </a:cubicBezTo>
                    <a:lnTo>
                      <a:pt x="16" y="182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99" dirty="0">
                  <a:latin typeface="Calibri" panose="020F0502020204030204" pitchFamily="34" charset="0"/>
                </a:endParaRPr>
              </a:p>
            </p:txBody>
          </p:sp>
        </p:grpSp>
      </p:grpSp>
      <p:grpSp>
        <p:nvGrpSpPr>
          <p:cNvPr id="184" name="Group 183">
            <a:extLst>
              <a:ext uri="{FF2B5EF4-FFF2-40B4-BE49-F238E27FC236}">
                <a16:creationId xmlns:a16="http://schemas.microsoft.com/office/drawing/2014/main" id="{4700D09C-CDC4-DE48-B853-627BB416F9B6}"/>
              </a:ext>
            </a:extLst>
          </p:cNvPr>
          <p:cNvGrpSpPr/>
          <p:nvPr/>
        </p:nvGrpSpPr>
        <p:grpSpPr>
          <a:xfrm>
            <a:off x="3329793" y="5299000"/>
            <a:ext cx="657699" cy="540490"/>
            <a:chOff x="6855481" y="3612066"/>
            <a:chExt cx="657699" cy="540490"/>
          </a:xfrm>
        </p:grpSpPr>
        <p:cxnSp>
          <p:nvCxnSpPr>
            <p:cNvPr id="185" name="Straight Connector 184">
              <a:extLst>
                <a:ext uri="{FF2B5EF4-FFF2-40B4-BE49-F238E27FC236}">
                  <a16:creationId xmlns:a16="http://schemas.microsoft.com/office/drawing/2014/main" id="{C00C3A9C-29AE-F94D-8D63-6E09FE6BCB18}"/>
                </a:ext>
              </a:extLst>
            </p:cNvPr>
            <p:cNvCxnSpPr>
              <a:cxnSpLocks/>
              <a:endCxn id="188" idx="24"/>
            </p:cNvCxnSpPr>
            <p:nvPr/>
          </p:nvCxnSpPr>
          <p:spPr bwMode="gray">
            <a:xfrm flipH="1">
              <a:off x="7181817" y="3612066"/>
              <a:ext cx="2513" cy="390521"/>
            </a:xfrm>
            <a:prstGeom prst="line">
              <a:avLst/>
            </a:prstGeom>
            <a:ln w="25400">
              <a:solidFill>
                <a:srgbClr val="F8981D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6" name="Group 185">
              <a:extLst>
                <a:ext uri="{FF2B5EF4-FFF2-40B4-BE49-F238E27FC236}">
                  <a16:creationId xmlns:a16="http://schemas.microsoft.com/office/drawing/2014/main" id="{67A3FDFA-5F4C-9340-A0D9-E4467FBC4A9A}"/>
                </a:ext>
              </a:extLst>
            </p:cNvPr>
            <p:cNvGrpSpPr/>
            <p:nvPr/>
          </p:nvGrpSpPr>
          <p:grpSpPr>
            <a:xfrm>
              <a:off x="6855481" y="3841362"/>
              <a:ext cx="657699" cy="311194"/>
              <a:chOff x="6855481" y="3693748"/>
              <a:chExt cx="657699" cy="311194"/>
            </a:xfrm>
          </p:grpSpPr>
          <p:sp>
            <p:nvSpPr>
              <p:cNvPr id="187" name="Freeform 86">
                <a:extLst>
                  <a:ext uri="{FF2B5EF4-FFF2-40B4-BE49-F238E27FC236}">
                    <a16:creationId xmlns:a16="http://schemas.microsoft.com/office/drawing/2014/main" id="{C452B130-531A-2241-A314-DD61DC51F44F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6855481" y="3833005"/>
                <a:ext cx="657699" cy="171937"/>
              </a:xfrm>
              <a:custGeom>
                <a:avLst/>
                <a:gdLst>
                  <a:gd name="T0" fmla="*/ 304 w 384"/>
                  <a:gd name="T1" fmla="*/ 78 h 100"/>
                  <a:gd name="T2" fmla="*/ 288 w 384"/>
                  <a:gd name="T3" fmla="*/ 78 h 100"/>
                  <a:gd name="T4" fmla="*/ 288 w 384"/>
                  <a:gd name="T5" fmla="*/ 22 h 100"/>
                  <a:gd name="T6" fmla="*/ 304 w 384"/>
                  <a:gd name="T7" fmla="*/ 22 h 100"/>
                  <a:gd name="T8" fmla="*/ 304 w 384"/>
                  <a:gd name="T9" fmla="*/ 78 h 100"/>
                  <a:gd name="T10" fmla="*/ 331 w 384"/>
                  <a:gd name="T11" fmla="*/ 22 h 100"/>
                  <a:gd name="T12" fmla="*/ 315 w 384"/>
                  <a:gd name="T13" fmla="*/ 22 h 100"/>
                  <a:gd name="T14" fmla="*/ 315 w 384"/>
                  <a:gd name="T15" fmla="*/ 78 h 100"/>
                  <a:gd name="T16" fmla="*/ 331 w 384"/>
                  <a:gd name="T17" fmla="*/ 78 h 100"/>
                  <a:gd name="T18" fmla="*/ 331 w 384"/>
                  <a:gd name="T19" fmla="*/ 22 h 100"/>
                  <a:gd name="T20" fmla="*/ 358 w 384"/>
                  <a:gd name="T21" fmla="*/ 22 h 100"/>
                  <a:gd name="T22" fmla="*/ 342 w 384"/>
                  <a:gd name="T23" fmla="*/ 22 h 100"/>
                  <a:gd name="T24" fmla="*/ 342 w 384"/>
                  <a:gd name="T25" fmla="*/ 78 h 100"/>
                  <a:gd name="T26" fmla="*/ 358 w 384"/>
                  <a:gd name="T27" fmla="*/ 78 h 100"/>
                  <a:gd name="T28" fmla="*/ 358 w 384"/>
                  <a:gd name="T29" fmla="*/ 22 h 100"/>
                  <a:gd name="T30" fmla="*/ 42 w 384"/>
                  <a:gd name="T31" fmla="*/ 22 h 100"/>
                  <a:gd name="T32" fmla="*/ 26 w 384"/>
                  <a:gd name="T33" fmla="*/ 22 h 100"/>
                  <a:gd name="T34" fmla="*/ 26 w 384"/>
                  <a:gd name="T35" fmla="*/ 78 h 100"/>
                  <a:gd name="T36" fmla="*/ 42 w 384"/>
                  <a:gd name="T37" fmla="*/ 78 h 100"/>
                  <a:gd name="T38" fmla="*/ 42 w 384"/>
                  <a:gd name="T39" fmla="*/ 22 h 100"/>
                  <a:gd name="T40" fmla="*/ 69 w 384"/>
                  <a:gd name="T41" fmla="*/ 22 h 100"/>
                  <a:gd name="T42" fmla="*/ 53 w 384"/>
                  <a:gd name="T43" fmla="*/ 22 h 100"/>
                  <a:gd name="T44" fmla="*/ 53 w 384"/>
                  <a:gd name="T45" fmla="*/ 78 h 100"/>
                  <a:gd name="T46" fmla="*/ 69 w 384"/>
                  <a:gd name="T47" fmla="*/ 78 h 100"/>
                  <a:gd name="T48" fmla="*/ 69 w 384"/>
                  <a:gd name="T49" fmla="*/ 22 h 100"/>
                  <a:gd name="T50" fmla="*/ 97 w 384"/>
                  <a:gd name="T51" fmla="*/ 22 h 100"/>
                  <a:gd name="T52" fmla="*/ 81 w 384"/>
                  <a:gd name="T53" fmla="*/ 22 h 100"/>
                  <a:gd name="T54" fmla="*/ 81 w 384"/>
                  <a:gd name="T55" fmla="*/ 78 h 100"/>
                  <a:gd name="T56" fmla="*/ 97 w 384"/>
                  <a:gd name="T57" fmla="*/ 78 h 100"/>
                  <a:gd name="T58" fmla="*/ 97 w 384"/>
                  <a:gd name="T59" fmla="*/ 22 h 100"/>
                  <a:gd name="T60" fmla="*/ 163 w 384"/>
                  <a:gd name="T61" fmla="*/ 50 h 100"/>
                  <a:gd name="T62" fmla="*/ 192 w 384"/>
                  <a:gd name="T63" fmla="*/ 21 h 100"/>
                  <a:gd name="T64" fmla="*/ 221 w 384"/>
                  <a:gd name="T65" fmla="*/ 50 h 100"/>
                  <a:gd name="T66" fmla="*/ 192 w 384"/>
                  <a:gd name="T67" fmla="*/ 79 h 100"/>
                  <a:gd name="T68" fmla="*/ 163 w 384"/>
                  <a:gd name="T69" fmla="*/ 50 h 100"/>
                  <a:gd name="T70" fmla="*/ 179 w 384"/>
                  <a:gd name="T71" fmla="*/ 50 h 100"/>
                  <a:gd name="T72" fmla="*/ 192 w 384"/>
                  <a:gd name="T73" fmla="*/ 63 h 100"/>
                  <a:gd name="T74" fmla="*/ 205 w 384"/>
                  <a:gd name="T75" fmla="*/ 50 h 100"/>
                  <a:gd name="T76" fmla="*/ 192 w 384"/>
                  <a:gd name="T77" fmla="*/ 37 h 100"/>
                  <a:gd name="T78" fmla="*/ 179 w 384"/>
                  <a:gd name="T79" fmla="*/ 50 h 100"/>
                  <a:gd name="T80" fmla="*/ 384 w 384"/>
                  <a:gd name="T81" fmla="*/ 0 h 100"/>
                  <a:gd name="T82" fmla="*/ 384 w 384"/>
                  <a:gd name="T83" fmla="*/ 100 h 100"/>
                  <a:gd name="T84" fmla="*/ 0 w 384"/>
                  <a:gd name="T85" fmla="*/ 100 h 100"/>
                  <a:gd name="T86" fmla="*/ 0 w 384"/>
                  <a:gd name="T87" fmla="*/ 0 h 100"/>
                  <a:gd name="T88" fmla="*/ 384 w 384"/>
                  <a:gd name="T89" fmla="*/ 0 h 100"/>
                  <a:gd name="T90" fmla="*/ 368 w 384"/>
                  <a:gd name="T91" fmla="*/ 16 h 100"/>
                  <a:gd name="T92" fmla="*/ 16 w 384"/>
                  <a:gd name="T93" fmla="*/ 16 h 100"/>
                  <a:gd name="T94" fmla="*/ 16 w 384"/>
                  <a:gd name="T95" fmla="*/ 84 h 100"/>
                  <a:gd name="T96" fmla="*/ 368 w 384"/>
                  <a:gd name="T97" fmla="*/ 84 h 100"/>
                  <a:gd name="T98" fmla="*/ 368 w 384"/>
                  <a:gd name="T99" fmla="*/ 1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84" h="100">
                    <a:moveTo>
                      <a:pt x="304" y="78"/>
                    </a:moveTo>
                    <a:cubicBezTo>
                      <a:pt x="288" y="78"/>
                      <a:pt x="288" y="78"/>
                      <a:pt x="288" y="78"/>
                    </a:cubicBezTo>
                    <a:cubicBezTo>
                      <a:pt x="288" y="22"/>
                      <a:pt x="288" y="22"/>
                      <a:pt x="288" y="22"/>
                    </a:cubicBezTo>
                    <a:cubicBezTo>
                      <a:pt x="304" y="22"/>
                      <a:pt x="304" y="22"/>
                      <a:pt x="304" y="22"/>
                    </a:cubicBezTo>
                    <a:lnTo>
                      <a:pt x="304" y="78"/>
                    </a:lnTo>
                    <a:close/>
                    <a:moveTo>
                      <a:pt x="331" y="22"/>
                    </a:moveTo>
                    <a:cubicBezTo>
                      <a:pt x="315" y="22"/>
                      <a:pt x="315" y="22"/>
                      <a:pt x="315" y="22"/>
                    </a:cubicBezTo>
                    <a:cubicBezTo>
                      <a:pt x="315" y="78"/>
                      <a:pt x="315" y="78"/>
                      <a:pt x="315" y="78"/>
                    </a:cubicBezTo>
                    <a:cubicBezTo>
                      <a:pt x="331" y="78"/>
                      <a:pt x="331" y="78"/>
                      <a:pt x="331" y="78"/>
                    </a:cubicBezTo>
                    <a:lnTo>
                      <a:pt x="331" y="22"/>
                    </a:lnTo>
                    <a:close/>
                    <a:moveTo>
                      <a:pt x="358" y="22"/>
                    </a:moveTo>
                    <a:cubicBezTo>
                      <a:pt x="342" y="22"/>
                      <a:pt x="342" y="22"/>
                      <a:pt x="342" y="22"/>
                    </a:cubicBezTo>
                    <a:cubicBezTo>
                      <a:pt x="342" y="78"/>
                      <a:pt x="342" y="78"/>
                      <a:pt x="342" y="78"/>
                    </a:cubicBezTo>
                    <a:cubicBezTo>
                      <a:pt x="358" y="78"/>
                      <a:pt x="358" y="78"/>
                      <a:pt x="358" y="78"/>
                    </a:cubicBezTo>
                    <a:lnTo>
                      <a:pt x="358" y="22"/>
                    </a:lnTo>
                    <a:close/>
                    <a:moveTo>
                      <a:pt x="42" y="22"/>
                    </a:moveTo>
                    <a:cubicBezTo>
                      <a:pt x="26" y="22"/>
                      <a:pt x="26" y="22"/>
                      <a:pt x="26" y="22"/>
                    </a:cubicBezTo>
                    <a:cubicBezTo>
                      <a:pt x="26" y="78"/>
                      <a:pt x="26" y="78"/>
                      <a:pt x="26" y="78"/>
                    </a:cubicBezTo>
                    <a:cubicBezTo>
                      <a:pt x="42" y="78"/>
                      <a:pt x="42" y="78"/>
                      <a:pt x="42" y="78"/>
                    </a:cubicBezTo>
                    <a:lnTo>
                      <a:pt x="42" y="22"/>
                    </a:lnTo>
                    <a:close/>
                    <a:moveTo>
                      <a:pt x="69" y="22"/>
                    </a:moveTo>
                    <a:cubicBezTo>
                      <a:pt x="53" y="22"/>
                      <a:pt x="53" y="22"/>
                      <a:pt x="53" y="22"/>
                    </a:cubicBezTo>
                    <a:cubicBezTo>
                      <a:pt x="53" y="78"/>
                      <a:pt x="53" y="78"/>
                      <a:pt x="53" y="78"/>
                    </a:cubicBezTo>
                    <a:cubicBezTo>
                      <a:pt x="69" y="78"/>
                      <a:pt x="69" y="78"/>
                      <a:pt x="69" y="78"/>
                    </a:cubicBezTo>
                    <a:lnTo>
                      <a:pt x="69" y="22"/>
                    </a:lnTo>
                    <a:close/>
                    <a:moveTo>
                      <a:pt x="97" y="22"/>
                    </a:moveTo>
                    <a:cubicBezTo>
                      <a:pt x="81" y="22"/>
                      <a:pt x="81" y="22"/>
                      <a:pt x="81" y="22"/>
                    </a:cubicBezTo>
                    <a:cubicBezTo>
                      <a:pt x="81" y="78"/>
                      <a:pt x="81" y="78"/>
                      <a:pt x="81" y="78"/>
                    </a:cubicBezTo>
                    <a:cubicBezTo>
                      <a:pt x="97" y="78"/>
                      <a:pt x="97" y="78"/>
                      <a:pt x="97" y="78"/>
                    </a:cubicBezTo>
                    <a:lnTo>
                      <a:pt x="97" y="22"/>
                    </a:lnTo>
                    <a:close/>
                    <a:moveTo>
                      <a:pt x="163" y="50"/>
                    </a:moveTo>
                    <a:cubicBezTo>
                      <a:pt x="163" y="34"/>
                      <a:pt x="176" y="21"/>
                      <a:pt x="192" y="21"/>
                    </a:cubicBezTo>
                    <a:cubicBezTo>
                      <a:pt x="208" y="21"/>
                      <a:pt x="221" y="34"/>
                      <a:pt x="221" y="50"/>
                    </a:cubicBezTo>
                    <a:cubicBezTo>
                      <a:pt x="221" y="66"/>
                      <a:pt x="208" y="79"/>
                      <a:pt x="192" y="79"/>
                    </a:cubicBezTo>
                    <a:cubicBezTo>
                      <a:pt x="176" y="79"/>
                      <a:pt x="163" y="66"/>
                      <a:pt x="163" y="50"/>
                    </a:cubicBezTo>
                    <a:close/>
                    <a:moveTo>
                      <a:pt x="179" y="50"/>
                    </a:moveTo>
                    <a:cubicBezTo>
                      <a:pt x="179" y="57"/>
                      <a:pt x="185" y="63"/>
                      <a:pt x="192" y="63"/>
                    </a:cubicBezTo>
                    <a:cubicBezTo>
                      <a:pt x="199" y="63"/>
                      <a:pt x="205" y="57"/>
                      <a:pt x="205" y="50"/>
                    </a:cubicBezTo>
                    <a:cubicBezTo>
                      <a:pt x="205" y="43"/>
                      <a:pt x="199" y="37"/>
                      <a:pt x="192" y="37"/>
                    </a:cubicBezTo>
                    <a:cubicBezTo>
                      <a:pt x="185" y="37"/>
                      <a:pt x="179" y="43"/>
                      <a:pt x="179" y="50"/>
                    </a:cubicBezTo>
                    <a:close/>
                    <a:moveTo>
                      <a:pt x="384" y="0"/>
                    </a:moveTo>
                    <a:cubicBezTo>
                      <a:pt x="384" y="100"/>
                      <a:pt x="384" y="100"/>
                      <a:pt x="384" y="10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384" y="0"/>
                    </a:lnTo>
                    <a:close/>
                    <a:moveTo>
                      <a:pt x="368" y="16"/>
                    </a:move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84"/>
                      <a:pt x="16" y="84"/>
                      <a:pt x="16" y="84"/>
                    </a:cubicBezTo>
                    <a:cubicBezTo>
                      <a:pt x="368" y="84"/>
                      <a:pt x="368" y="84"/>
                      <a:pt x="368" y="84"/>
                    </a:cubicBezTo>
                    <a:lnTo>
                      <a:pt x="368" y="16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88" name="Freeform 21">
                <a:extLst>
                  <a:ext uri="{FF2B5EF4-FFF2-40B4-BE49-F238E27FC236}">
                    <a16:creationId xmlns:a16="http://schemas.microsoft.com/office/drawing/2014/main" id="{C0D6120B-E680-BF4F-9F73-32DC42FD6AE6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7060501" y="3693748"/>
                <a:ext cx="286011" cy="217911"/>
              </a:xfrm>
              <a:custGeom>
                <a:avLst/>
                <a:gdLst>
                  <a:gd name="T0" fmla="*/ 364 w 389"/>
                  <a:gd name="T1" fmla="*/ 176 h 296"/>
                  <a:gd name="T2" fmla="*/ 355 w 389"/>
                  <a:gd name="T3" fmla="*/ 217 h 296"/>
                  <a:gd name="T4" fmla="*/ 289 w 389"/>
                  <a:gd name="T5" fmla="*/ 130 h 296"/>
                  <a:gd name="T6" fmla="*/ 298 w 389"/>
                  <a:gd name="T7" fmla="*/ 193 h 296"/>
                  <a:gd name="T8" fmla="*/ 264 w 389"/>
                  <a:gd name="T9" fmla="*/ 143 h 296"/>
                  <a:gd name="T10" fmla="*/ 257 w 389"/>
                  <a:gd name="T11" fmla="*/ 195 h 296"/>
                  <a:gd name="T12" fmla="*/ 318 w 389"/>
                  <a:gd name="T13" fmla="*/ 296 h 296"/>
                  <a:gd name="T14" fmla="*/ 319 w 389"/>
                  <a:gd name="T15" fmla="*/ 296 h 296"/>
                  <a:gd name="T16" fmla="*/ 376 w 389"/>
                  <a:gd name="T17" fmla="*/ 196 h 296"/>
                  <a:gd name="T18" fmla="*/ 319 w 389"/>
                  <a:gd name="T19" fmla="*/ 280 h 296"/>
                  <a:gd name="T20" fmla="*/ 270 w 389"/>
                  <a:gd name="T21" fmla="*/ 262 h 296"/>
                  <a:gd name="T22" fmla="*/ 276 w 389"/>
                  <a:gd name="T23" fmla="*/ 183 h 296"/>
                  <a:gd name="T24" fmla="*/ 288 w 389"/>
                  <a:gd name="T25" fmla="*/ 237 h 296"/>
                  <a:gd name="T26" fmla="*/ 318 w 389"/>
                  <a:gd name="T27" fmla="*/ 154 h 296"/>
                  <a:gd name="T28" fmla="*/ 337 w 389"/>
                  <a:gd name="T29" fmla="*/ 231 h 296"/>
                  <a:gd name="T30" fmla="*/ 345 w 389"/>
                  <a:gd name="T31" fmla="*/ 239 h 296"/>
                  <a:gd name="T32" fmla="*/ 361 w 389"/>
                  <a:gd name="T33" fmla="*/ 260 h 296"/>
                  <a:gd name="T34" fmla="*/ 255 w 389"/>
                  <a:gd name="T35" fmla="*/ 182 h 296"/>
                  <a:gd name="T36" fmla="*/ 236 w 389"/>
                  <a:gd name="T37" fmla="*/ 166 h 296"/>
                  <a:gd name="T38" fmla="*/ 329 w 389"/>
                  <a:gd name="T39" fmla="*/ 126 h 296"/>
                  <a:gd name="T40" fmla="*/ 345 w 389"/>
                  <a:gd name="T41" fmla="*/ 139 h 296"/>
                  <a:gd name="T42" fmla="*/ 0 w 389"/>
                  <a:gd name="T43" fmla="*/ 0 h 296"/>
                  <a:gd name="T44" fmla="*/ 243 w 389"/>
                  <a:gd name="T45" fmla="*/ 235 h 296"/>
                  <a:gd name="T46" fmla="*/ 181 w 389"/>
                  <a:gd name="T47" fmla="*/ 219 h 296"/>
                  <a:gd name="T48" fmla="*/ 165 w 389"/>
                  <a:gd name="T49" fmla="*/ 219 h 296"/>
                  <a:gd name="T50" fmla="*/ 71 w 389"/>
                  <a:gd name="T51" fmla="*/ 182 h 296"/>
                  <a:gd name="T52" fmla="*/ 165 w 389"/>
                  <a:gd name="T53" fmla="*/ 219 h 296"/>
                  <a:gd name="T54" fmla="*/ 110 w 389"/>
                  <a:gd name="T55" fmla="*/ 126 h 296"/>
                  <a:gd name="T56" fmla="*/ 16 w 389"/>
                  <a:gd name="T57" fmla="*/ 166 h 296"/>
                  <a:gd name="T58" fmla="*/ 126 w 389"/>
                  <a:gd name="T59" fmla="*/ 54 h 296"/>
                  <a:gd name="T60" fmla="*/ 220 w 389"/>
                  <a:gd name="T61" fmla="*/ 16 h 296"/>
                  <a:gd name="T62" fmla="*/ 126 w 389"/>
                  <a:gd name="T63" fmla="*/ 54 h 296"/>
                  <a:gd name="T64" fmla="*/ 165 w 389"/>
                  <a:gd name="T65" fmla="*/ 110 h 296"/>
                  <a:gd name="T66" fmla="*/ 71 w 389"/>
                  <a:gd name="T67" fmla="*/ 70 h 296"/>
                  <a:gd name="T68" fmla="*/ 55 w 389"/>
                  <a:gd name="T69" fmla="*/ 110 h 296"/>
                  <a:gd name="T70" fmla="*/ 16 w 389"/>
                  <a:gd name="T71" fmla="*/ 70 h 296"/>
                  <a:gd name="T72" fmla="*/ 55 w 389"/>
                  <a:gd name="T73" fmla="*/ 110 h 296"/>
                  <a:gd name="T74" fmla="*/ 126 w 389"/>
                  <a:gd name="T75" fmla="*/ 166 h 296"/>
                  <a:gd name="T76" fmla="*/ 220 w 389"/>
                  <a:gd name="T77" fmla="*/ 126 h 296"/>
                  <a:gd name="T78" fmla="*/ 228 w 389"/>
                  <a:gd name="T79" fmla="*/ 110 h 296"/>
                  <a:gd name="T80" fmla="*/ 181 w 389"/>
                  <a:gd name="T81" fmla="*/ 70 h 296"/>
                  <a:gd name="T82" fmla="*/ 274 w 389"/>
                  <a:gd name="T83" fmla="*/ 110 h 296"/>
                  <a:gd name="T84" fmla="*/ 228 w 389"/>
                  <a:gd name="T85" fmla="*/ 110 h 296"/>
                  <a:gd name="T86" fmla="*/ 290 w 389"/>
                  <a:gd name="T87" fmla="*/ 70 h 296"/>
                  <a:gd name="T88" fmla="*/ 329 w 389"/>
                  <a:gd name="T89" fmla="*/ 110 h 296"/>
                  <a:gd name="T90" fmla="*/ 329 w 389"/>
                  <a:gd name="T91" fmla="*/ 54 h 296"/>
                  <a:gd name="T92" fmla="*/ 236 w 389"/>
                  <a:gd name="T93" fmla="*/ 16 h 296"/>
                  <a:gd name="T94" fmla="*/ 329 w 389"/>
                  <a:gd name="T95" fmla="*/ 54 h 296"/>
                  <a:gd name="T96" fmla="*/ 110 w 389"/>
                  <a:gd name="T97" fmla="*/ 54 h 296"/>
                  <a:gd name="T98" fmla="*/ 16 w 389"/>
                  <a:gd name="T99" fmla="*/ 16 h 296"/>
                  <a:gd name="T100" fmla="*/ 16 w 389"/>
                  <a:gd name="T101" fmla="*/ 182 h 296"/>
                  <a:gd name="T102" fmla="*/ 55 w 389"/>
                  <a:gd name="T103" fmla="*/ 219 h 296"/>
                  <a:gd name="T104" fmla="*/ 16 w 389"/>
                  <a:gd name="T105" fmla="*/ 182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89" h="296">
                    <a:moveTo>
                      <a:pt x="376" y="196"/>
                    </a:moveTo>
                    <a:cubicBezTo>
                      <a:pt x="364" y="176"/>
                      <a:pt x="364" y="176"/>
                      <a:pt x="364" y="176"/>
                    </a:cubicBezTo>
                    <a:cubicBezTo>
                      <a:pt x="361" y="199"/>
                      <a:pt x="361" y="199"/>
                      <a:pt x="361" y="199"/>
                    </a:cubicBezTo>
                    <a:cubicBezTo>
                      <a:pt x="360" y="208"/>
                      <a:pt x="357" y="214"/>
                      <a:pt x="355" y="217"/>
                    </a:cubicBezTo>
                    <a:cubicBezTo>
                      <a:pt x="359" y="190"/>
                      <a:pt x="364" y="147"/>
                      <a:pt x="306" y="134"/>
                    </a:cubicBezTo>
                    <a:cubicBezTo>
                      <a:pt x="289" y="130"/>
                      <a:pt x="289" y="130"/>
                      <a:pt x="289" y="130"/>
                    </a:cubicBezTo>
                    <a:cubicBezTo>
                      <a:pt x="298" y="146"/>
                      <a:pt x="298" y="146"/>
                      <a:pt x="298" y="146"/>
                    </a:cubicBezTo>
                    <a:cubicBezTo>
                      <a:pt x="306" y="160"/>
                      <a:pt x="304" y="178"/>
                      <a:pt x="298" y="193"/>
                    </a:cubicBezTo>
                    <a:cubicBezTo>
                      <a:pt x="291" y="172"/>
                      <a:pt x="278" y="157"/>
                      <a:pt x="277" y="157"/>
                    </a:cubicBezTo>
                    <a:cubicBezTo>
                      <a:pt x="264" y="143"/>
                      <a:pt x="264" y="143"/>
                      <a:pt x="264" y="143"/>
                    </a:cubicBezTo>
                    <a:cubicBezTo>
                      <a:pt x="264" y="162"/>
                      <a:pt x="264" y="162"/>
                      <a:pt x="264" y="162"/>
                    </a:cubicBezTo>
                    <a:cubicBezTo>
                      <a:pt x="263" y="171"/>
                      <a:pt x="260" y="183"/>
                      <a:pt x="257" y="195"/>
                    </a:cubicBezTo>
                    <a:cubicBezTo>
                      <a:pt x="250" y="221"/>
                      <a:pt x="242" y="251"/>
                      <a:pt x="257" y="272"/>
                    </a:cubicBezTo>
                    <a:cubicBezTo>
                      <a:pt x="267" y="287"/>
                      <a:pt x="287" y="295"/>
                      <a:pt x="318" y="296"/>
                    </a:cubicBezTo>
                    <a:cubicBezTo>
                      <a:pt x="318" y="296"/>
                      <a:pt x="318" y="296"/>
                      <a:pt x="318" y="296"/>
                    </a:cubicBezTo>
                    <a:cubicBezTo>
                      <a:pt x="318" y="296"/>
                      <a:pt x="318" y="296"/>
                      <a:pt x="319" y="296"/>
                    </a:cubicBezTo>
                    <a:cubicBezTo>
                      <a:pt x="352" y="296"/>
                      <a:pt x="368" y="281"/>
                      <a:pt x="375" y="268"/>
                    </a:cubicBezTo>
                    <a:cubicBezTo>
                      <a:pt x="389" y="244"/>
                      <a:pt x="384" y="211"/>
                      <a:pt x="376" y="196"/>
                    </a:cubicBezTo>
                    <a:close/>
                    <a:moveTo>
                      <a:pt x="361" y="260"/>
                    </a:moveTo>
                    <a:cubicBezTo>
                      <a:pt x="354" y="273"/>
                      <a:pt x="339" y="280"/>
                      <a:pt x="319" y="280"/>
                    </a:cubicBezTo>
                    <a:cubicBezTo>
                      <a:pt x="318" y="280"/>
                      <a:pt x="318" y="280"/>
                      <a:pt x="318" y="280"/>
                    </a:cubicBezTo>
                    <a:cubicBezTo>
                      <a:pt x="294" y="279"/>
                      <a:pt x="277" y="273"/>
                      <a:pt x="270" y="262"/>
                    </a:cubicBezTo>
                    <a:cubicBezTo>
                      <a:pt x="259" y="248"/>
                      <a:pt x="266" y="223"/>
                      <a:pt x="272" y="200"/>
                    </a:cubicBezTo>
                    <a:cubicBezTo>
                      <a:pt x="274" y="194"/>
                      <a:pt x="275" y="188"/>
                      <a:pt x="276" y="183"/>
                    </a:cubicBezTo>
                    <a:cubicBezTo>
                      <a:pt x="281" y="192"/>
                      <a:pt x="286" y="203"/>
                      <a:pt x="287" y="216"/>
                    </a:cubicBezTo>
                    <a:cubicBezTo>
                      <a:pt x="288" y="237"/>
                      <a:pt x="288" y="237"/>
                      <a:pt x="288" y="237"/>
                    </a:cubicBezTo>
                    <a:cubicBezTo>
                      <a:pt x="301" y="220"/>
                      <a:pt x="301" y="220"/>
                      <a:pt x="301" y="220"/>
                    </a:cubicBezTo>
                    <a:cubicBezTo>
                      <a:pt x="314" y="203"/>
                      <a:pt x="323" y="178"/>
                      <a:pt x="318" y="154"/>
                    </a:cubicBezTo>
                    <a:cubicBezTo>
                      <a:pt x="347" y="168"/>
                      <a:pt x="343" y="194"/>
                      <a:pt x="339" y="217"/>
                    </a:cubicBezTo>
                    <a:cubicBezTo>
                      <a:pt x="338" y="222"/>
                      <a:pt x="337" y="227"/>
                      <a:pt x="337" y="231"/>
                    </a:cubicBezTo>
                    <a:cubicBezTo>
                      <a:pt x="336" y="240"/>
                      <a:pt x="336" y="240"/>
                      <a:pt x="336" y="240"/>
                    </a:cubicBezTo>
                    <a:cubicBezTo>
                      <a:pt x="345" y="239"/>
                      <a:pt x="345" y="239"/>
                      <a:pt x="345" y="239"/>
                    </a:cubicBezTo>
                    <a:cubicBezTo>
                      <a:pt x="356" y="238"/>
                      <a:pt x="363" y="233"/>
                      <a:pt x="368" y="227"/>
                    </a:cubicBezTo>
                    <a:cubicBezTo>
                      <a:pt x="369" y="238"/>
                      <a:pt x="367" y="250"/>
                      <a:pt x="361" y="260"/>
                    </a:cubicBezTo>
                    <a:close/>
                    <a:moveTo>
                      <a:pt x="181" y="182"/>
                    </a:moveTo>
                    <a:cubicBezTo>
                      <a:pt x="255" y="182"/>
                      <a:pt x="255" y="182"/>
                      <a:pt x="255" y="182"/>
                    </a:cubicBezTo>
                    <a:cubicBezTo>
                      <a:pt x="255" y="166"/>
                      <a:pt x="255" y="166"/>
                      <a:pt x="255" y="166"/>
                    </a:cubicBezTo>
                    <a:cubicBezTo>
                      <a:pt x="236" y="166"/>
                      <a:pt x="236" y="166"/>
                      <a:pt x="236" y="166"/>
                    </a:cubicBezTo>
                    <a:cubicBezTo>
                      <a:pt x="236" y="126"/>
                      <a:pt x="236" y="126"/>
                      <a:pt x="236" y="126"/>
                    </a:cubicBezTo>
                    <a:cubicBezTo>
                      <a:pt x="329" y="126"/>
                      <a:pt x="329" y="126"/>
                      <a:pt x="329" y="126"/>
                    </a:cubicBezTo>
                    <a:cubicBezTo>
                      <a:pt x="329" y="139"/>
                      <a:pt x="329" y="139"/>
                      <a:pt x="329" y="139"/>
                    </a:cubicBezTo>
                    <a:cubicBezTo>
                      <a:pt x="345" y="139"/>
                      <a:pt x="345" y="139"/>
                      <a:pt x="345" y="139"/>
                    </a:cubicBezTo>
                    <a:cubicBezTo>
                      <a:pt x="345" y="0"/>
                      <a:pt x="345" y="0"/>
                      <a:pt x="34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35"/>
                      <a:pt x="0" y="235"/>
                      <a:pt x="0" y="235"/>
                    </a:cubicBezTo>
                    <a:cubicBezTo>
                      <a:pt x="243" y="235"/>
                      <a:pt x="243" y="235"/>
                      <a:pt x="243" y="235"/>
                    </a:cubicBezTo>
                    <a:cubicBezTo>
                      <a:pt x="243" y="219"/>
                      <a:pt x="243" y="219"/>
                      <a:pt x="243" y="219"/>
                    </a:cubicBezTo>
                    <a:cubicBezTo>
                      <a:pt x="181" y="219"/>
                      <a:pt x="181" y="219"/>
                      <a:pt x="181" y="219"/>
                    </a:cubicBezTo>
                    <a:lnTo>
                      <a:pt x="181" y="182"/>
                    </a:lnTo>
                    <a:close/>
                    <a:moveTo>
                      <a:pt x="165" y="219"/>
                    </a:moveTo>
                    <a:cubicBezTo>
                      <a:pt x="71" y="219"/>
                      <a:pt x="71" y="219"/>
                      <a:pt x="71" y="219"/>
                    </a:cubicBezTo>
                    <a:cubicBezTo>
                      <a:pt x="71" y="182"/>
                      <a:pt x="71" y="182"/>
                      <a:pt x="71" y="182"/>
                    </a:cubicBezTo>
                    <a:cubicBezTo>
                      <a:pt x="165" y="182"/>
                      <a:pt x="165" y="182"/>
                      <a:pt x="165" y="182"/>
                    </a:cubicBezTo>
                    <a:lnTo>
                      <a:pt x="165" y="219"/>
                    </a:lnTo>
                    <a:close/>
                    <a:moveTo>
                      <a:pt x="16" y="126"/>
                    </a:moveTo>
                    <a:cubicBezTo>
                      <a:pt x="110" y="126"/>
                      <a:pt x="110" y="126"/>
                      <a:pt x="110" y="126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6" y="166"/>
                      <a:pt x="16" y="166"/>
                      <a:pt x="16" y="166"/>
                    </a:cubicBezTo>
                    <a:lnTo>
                      <a:pt x="16" y="126"/>
                    </a:lnTo>
                    <a:close/>
                    <a:moveTo>
                      <a:pt x="126" y="54"/>
                    </a:moveTo>
                    <a:cubicBezTo>
                      <a:pt x="126" y="16"/>
                      <a:pt x="126" y="16"/>
                      <a:pt x="126" y="16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54"/>
                      <a:pt x="220" y="54"/>
                      <a:pt x="220" y="54"/>
                    </a:cubicBezTo>
                    <a:lnTo>
                      <a:pt x="126" y="54"/>
                    </a:lnTo>
                    <a:close/>
                    <a:moveTo>
                      <a:pt x="165" y="70"/>
                    </a:moveTo>
                    <a:cubicBezTo>
                      <a:pt x="165" y="110"/>
                      <a:pt x="165" y="110"/>
                      <a:pt x="165" y="110"/>
                    </a:cubicBezTo>
                    <a:cubicBezTo>
                      <a:pt x="71" y="110"/>
                      <a:pt x="71" y="110"/>
                      <a:pt x="71" y="110"/>
                    </a:cubicBezTo>
                    <a:cubicBezTo>
                      <a:pt x="71" y="70"/>
                      <a:pt x="71" y="70"/>
                      <a:pt x="71" y="70"/>
                    </a:cubicBezTo>
                    <a:lnTo>
                      <a:pt x="165" y="70"/>
                    </a:lnTo>
                    <a:close/>
                    <a:moveTo>
                      <a:pt x="55" y="110"/>
                    </a:moveTo>
                    <a:cubicBezTo>
                      <a:pt x="16" y="110"/>
                      <a:pt x="16" y="110"/>
                      <a:pt x="16" y="11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55" y="70"/>
                      <a:pt x="55" y="70"/>
                      <a:pt x="55" y="70"/>
                    </a:cubicBezTo>
                    <a:lnTo>
                      <a:pt x="55" y="110"/>
                    </a:lnTo>
                    <a:close/>
                    <a:moveTo>
                      <a:pt x="220" y="166"/>
                    </a:moveTo>
                    <a:cubicBezTo>
                      <a:pt x="126" y="166"/>
                      <a:pt x="126" y="166"/>
                      <a:pt x="126" y="166"/>
                    </a:cubicBezTo>
                    <a:cubicBezTo>
                      <a:pt x="126" y="126"/>
                      <a:pt x="126" y="126"/>
                      <a:pt x="126" y="126"/>
                    </a:cubicBezTo>
                    <a:cubicBezTo>
                      <a:pt x="220" y="126"/>
                      <a:pt x="220" y="126"/>
                      <a:pt x="220" y="126"/>
                    </a:cubicBezTo>
                    <a:lnTo>
                      <a:pt x="220" y="166"/>
                    </a:lnTo>
                    <a:close/>
                    <a:moveTo>
                      <a:pt x="228" y="110"/>
                    </a:moveTo>
                    <a:cubicBezTo>
                      <a:pt x="181" y="110"/>
                      <a:pt x="181" y="110"/>
                      <a:pt x="181" y="110"/>
                    </a:cubicBezTo>
                    <a:cubicBezTo>
                      <a:pt x="181" y="70"/>
                      <a:pt x="181" y="70"/>
                      <a:pt x="181" y="70"/>
                    </a:cubicBezTo>
                    <a:cubicBezTo>
                      <a:pt x="274" y="70"/>
                      <a:pt x="274" y="70"/>
                      <a:pt x="274" y="70"/>
                    </a:cubicBezTo>
                    <a:cubicBezTo>
                      <a:pt x="274" y="110"/>
                      <a:pt x="274" y="110"/>
                      <a:pt x="274" y="110"/>
                    </a:cubicBezTo>
                    <a:cubicBezTo>
                      <a:pt x="236" y="110"/>
                      <a:pt x="236" y="110"/>
                      <a:pt x="236" y="110"/>
                    </a:cubicBezTo>
                    <a:lnTo>
                      <a:pt x="228" y="110"/>
                    </a:lnTo>
                    <a:close/>
                    <a:moveTo>
                      <a:pt x="290" y="110"/>
                    </a:moveTo>
                    <a:cubicBezTo>
                      <a:pt x="290" y="70"/>
                      <a:pt x="290" y="70"/>
                      <a:pt x="290" y="70"/>
                    </a:cubicBezTo>
                    <a:cubicBezTo>
                      <a:pt x="329" y="70"/>
                      <a:pt x="329" y="70"/>
                      <a:pt x="329" y="70"/>
                    </a:cubicBezTo>
                    <a:cubicBezTo>
                      <a:pt x="329" y="110"/>
                      <a:pt x="329" y="110"/>
                      <a:pt x="329" y="110"/>
                    </a:cubicBezTo>
                    <a:lnTo>
                      <a:pt x="290" y="110"/>
                    </a:lnTo>
                    <a:close/>
                    <a:moveTo>
                      <a:pt x="329" y="54"/>
                    </a:moveTo>
                    <a:cubicBezTo>
                      <a:pt x="236" y="54"/>
                      <a:pt x="236" y="54"/>
                      <a:pt x="236" y="54"/>
                    </a:cubicBezTo>
                    <a:cubicBezTo>
                      <a:pt x="236" y="16"/>
                      <a:pt x="236" y="16"/>
                      <a:pt x="236" y="16"/>
                    </a:cubicBezTo>
                    <a:cubicBezTo>
                      <a:pt x="329" y="16"/>
                      <a:pt x="329" y="16"/>
                      <a:pt x="329" y="16"/>
                    </a:cubicBezTo>
                    <a:lnTo>
                      <a:pt x="329" y="54"/>
                    </a:lnTo>
                    <a:close/>
                    <a:moveTo>
                      <a:pt x="110" y="16"/>
                    </a:moveTo>
                    <a:cubicBezTo>
                      <a:pt x="110" y="54"/>
                      <a:pt x="110" y="54"/>
                      <a:pt x="110" y="54"/>
                    </a:cubicBezTo>
                    <a:cubicBezTo>
                      <a:pt x="16" y="54"/>
                      <a:pt x="16" y="54"/>
                      <a:pt x="16" y="54"/>
                    </a:cubicBezTo>
                    <a:cubicBezTo>
                      <a:pt x="16" y="16"/>
                      <a:pt x="16" y="16"/>
                      <a:pt x="16" y="16"/>
                    </a:cubicBezTo>
                    <a:lnTo>
                      <a:pt x="110" y="16"/>
                    </a:lnTo>
                    <a:close/>
                    <a:moveTo>
                      <a:pt x="16" y="182"/>
                    </a:moveTo>
                    <a:cubicBezTo>
                      <a:pt x="55" y="182"/>
                      <a:pt x="55" y="182"/>
                      <a:pt x="55" y="182"/>
                    </a:cubicBezTo>
                    <a:cubicBezTo>
                      <a:pt x="55" y="219"/>
                      <a:pt x="55" y="219"/>
                      <a:pt x="55" y="219"/>
                    </a:cubicBezTo>
                    <a:cubicBezTo>
                      <a:pt x="16" y="219"/>
                      <a:pt x="16" y="219"/>
                      <a:pt x="16" y="219"/>
                    </a:cubicBezTo>
                    <a:lnTo>
                      <a:pt x="16" y="182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99" dirty="0">
                  <a:latin typeface="Calibri" panose="020F0502020204030204" pitchFamily="34" charset="0"/>
                </a:endParaRPr>
              </a:p>
            </p:txBody>
          </p:sp>
        </p:grpSp>
      </p:grpSp>
      <p:cxnSp>
        <p:nvCxnSpPr>
          <p:cNvPr id="191" name="Straight Connector 190">
            <a:extLst>
              <a:ext uri="{FF2B5EF4-FFF2-40B4-BE49-F238E27FC236}">
                <a16:creationId xmlns:a16="http://schemas.microsoft.com/office/drawing/2014/main" id="{828FD4B9-982F-2F4C-BC7D-7054A80A6BC9}"/>
              </a:ext>
            </a:extLst>
          </p:cNvPr>
          <p:cNvCxnSpPr>
            <a:cxnSpLocks/>
            <a:endCxn id="170" idx="0"/>
          </p:cNvCxnSpPr>
          <p:nvPr/>
        </p:nvCxnSpPr>
        <p:spPr bwMode="gray">
          <a:xfrm>
            <a:off x="3534813" y="3698540"/>
            <a:ext cx="891762" cy="735705"/>
          </a:xfrm>
          <a:prstGeom prst="line">
            <a:avLst/>
          </a:prstGeom>
          <a:ln w="25400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4" name="Group 193">
            <a:extLst>
              <a:ext uri="{FF2B5EF4-FFF2-40B4-BE49-F238E27FC236}">
                <a16:creationId xmlns:a16="http://schemas.microsoft.com/office/drawing/2014/main" id="{AC1B819E-3CBF-A947-9CE1-0FD5EABDF89C}"/>
              </a:ext>
            </a:extLst>
          </p:cNvPr>
          <p:cNvGrpSpPr/>
          <p:nvPr/>
        </p:nvGrpSpPr>
        <p:grpSpPr>
          <a:xfrm>
            <a:off x="5721407" y="4227548"/>
            <a:ext cx="657699" cy="540490"/>
            <a:chOff x="6855481" y="3612066"/>
            <a:chExt cx="657699" cy="540490"/>
          </a:xfrm>
        </p:grpSpPr>
        <p:cxnSp>
          <p:nvCxnSpPr>
            <p:cNvPr id="195" name="Straight Connector 194">
              <a:extLst>
                <a:ext uri="{FF2B5EF4-FFF2-40B4-BE49-F238E27FC236}">
                  <a16:creationId xmlns:a16="http://schemas.microsoft.com/office/drawing/2014/main" id="{E07B92EC-CA0F-8A44-A1F8-594C5A1795BC}"/>
                </a:ext>
              </a:extLst>
            </p:cNvPr>
            <p:cNvCxnSpPr>
              <a:cxnSpLocks/>
              <a:endCxn id="198" idx="24"/>
            </p:cNvCxnSpPr>
            <p:nvPr/>
          </p:nvCxnSpPr>
          <p:spPr bwMode="gray">
            <a:xfrm flipH="1">
              <a:off x="7181817" y="3612066"/>
              <a:ext cx="2513" cy="390521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6" name="Group 195">
              <a:extLst>
                <a:ext uri="{FF2B5EF4-FFF2-40B4-BE49-F238E27FC236}">
                  <a16:creationId xmlns:a16="http://schemas.microsoft.com/office/drawing/2014/main" id="{1D6BCA86-BAE9-FE4D-921B-FE25A8968B4A}"/>
                </a:ext>
              </a:extLst>
            </p:cNvPr>
            <p:cNvGrpSpPr/>
            <p:nvPr/>
          </p:nvGrpSpPr>
          <p:grpSpPr>
            <a:xfrm>
              <a:off x="6855481" y="3841362"/>
              <a:ext cx="657699" cy="311194"/>
              <a:chOff x="6855481" y="3693748"/>
              <a:chExt cx="657699" cy="311194"/>
            </a:xfrm>
          </p:grpSpPr>
          <p:sp>
            <p:nvSpPr>
              <p:cNvPr id="197" name="Freeform 86">
                <a:extLst>
                  <a:ext uri="{FF2B5EF4-FFF2-40B4-BE49-F238E27FC236}">
                    <a16:creationId xmlns:a16="http://schemas.microsoft.com/office/drawing/2014/main" id="{D93EA03E-E8EB-3644-B4CE-472D48F7C071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6855481" y="3833005"/>
                <a:ext cx="657699" cy="171937"/>
              </a:xfrm>
              <a:custGeom>
                <a:avLst/>
                <a:gdLst>
                  <a:gd name="T0" fmla="*/ 304 w 384"/>
                  <a:gd name="T1" fmla="*/ 78 h 100"/>
                  <a:gd name="T2" fmla="*/ 288 w 384"/>
                  <a:gd name="T3" fmla="*/ 78 h 100"/>
                  <a:gd name="T4" fmla="*/ 288 w 384"/>
                  <a:gd name="T5" fmla="*/ 22 h 100"/>
                  <a:gd name="T6" fmla="*/ 304 w 384"/>
                  <a:gd name="T7" fmla="*/ 22 h 100"/>
                  <a:gd name="T8" fmla="*/ 304 w 384"/>
                  <a:gd name="T9" fmla="*/ 78 h 100"/>
                  <a:gd name="T10" fmla="*/ 331 w 384"/>
                  <a:gd name="T11" fmla="*/ 22 h 100"/>
                  <a:gd name="T12" fmla="*/ 315 w 384"/>
                  <a:gd name="T13" fmla="*/ 22 h 100"/>
                  <a:gd name="T14" fmla="*/ 315 w 384"/>
                  <a:gd name="T15" fmla="*/ 78 h 100"/>
                  <a:gd name="T16" fmla="*/ 331 w 384"/>
                  <a:gd name="T17" fmla="*/ 78 h 100"/>
                  <a:gd name="T18" fmla="*/ 331 w 384"/>
                  <a:gd name="T19" fmla="*/ 22 h 100"/>
                  <a:gd name="T20" fmla="*/ 358 w 384"/>
                  <a:gd name="T21" fmla="*/ 22 h 100"/>
                  <a:gd name="T22" fmla="*/ 342 w 384"/>
                  <a:gd name="T23" fmla="*/ 22 h 100"/>
                  <a:gd name="T24" fmla="*/ 342 w 384"/>
                  <a:gd name="T25" fmla="*/ 78 h 100"/>
                  <a:gd name="T26" fmla="*/ 358 w 384"/>
                  <a:gd name="T27" fmla="*/ 78 h 100"/>
                  <a:gd name="T28" fmla="*/ 358 w 384"/>
                  <a:gd name="T29" fmla="*/ 22 h 100"/>
                  <a:gd name="T30" fmla="*/ 42 w 384"/>
                  <a:gd name="T31" fmla="*/ 22 h 100"/>
                  <a:gd name="T32" fmla="*/ 26 w 384"/>
                  <a:gd name="T33" fmla="*/ 22 h 100"/>
                  <a:gd name="T34" fmla="*/ 26 w 384"/>
                  <a:gd name="T35" fmla="*/ 78 h 100"/>
                  <a:gd name="T36" fmla="*/ 42 w 384"/>
                  <a:gd name="T37" fmla="*/ 78 h 100"/>
                  <a:gd name="T38" fmla="*/ 42 w 384"/>
                  <a:gd name="T39" fmla="*/ 22 h 100"/>
                  <a:gd name="T40" fmla="*/ 69 w 384"/>
                  <a:gd name="T41" fmla="*/ 22 h 100"/>
                  <a:gd name="T42" fmla="*/ 53 w 384"/>
                  <a:gd name="T43" fmla="*/ 22 h 100"/>
                  <a:gd name="T44" fmla="*/ 53 w 384"/>
                  <a:gd name="T45" fmla="*/ 78 h 100"/>
                  <a:gd name="T46" fmla="*/ 69 w 384"/>
                  <a:gd name="T47" fmla="*/ 78 h 100"/>
                  <a:gd name="T48" fmla="*/ 69 w 384"/>
                  <a:gd name="T49" fmla="*/ 22 h 100"/>
                  <a:gd name="T50" fmla="*/ 97 w 384"/>
                  <a:gd name="T51" fmla="*/ 22 h 100"/>
                  <a:gd name="T52" fmla="*/ 81 w 384"/>
                  <a:gd name="T53" fmla="*/ 22 h 100"/>
                  <a:gd name="T54" fmla="*/ 81 w 384"/>
                  <a:gd name="T55" fmla="*/ 78 h 100"/>
                  <a:gd name="T56" fmla="*/ 97 w 384"/>
                  <a:gd name="T57" fmla="*/ 78 h 100"/>
                  <a:gd name="T58" fmla="*/ 97 w 384"/>
                  <a:gd name="T59" fmla="*/ 22 h 100"/>
                  <a:gd name="T60" fmla="*/ 163 w 384"/>
                  <a:gd name="T61" fmla="*/ 50 h 100"/>
                  <a:gd name="T62" fmla="*/ 192 w 384"/>
                  <a:gd name="T63" fmla="*/ 21 h 100"/>
                  <a:gd name="T64" fmla="*/ 221 w 384"/>
                  <a:gd name="T65" fmla="*/ 50 h 100"/>
                  <a:gd name="T66" fmla="*/ 192 w 384"/>
                  <a:gd name="T67" fmla="*/ 79 h 100"/>
                  <a:gd name="T68" fmla="*/ 163 w 384"/>
                  <a:gd name="T69" fmla="*/ 50 h 100"/>
                  <a:gd name="T70" fmla="*/ 179 w 384"/>
                  <a:gd name="T71" fmla="*/ 50 h 100"/>
                  <a:gd name="T72" fmla="*/ 192 w 384"/>
                  <a:gd name="T73" fmla="*/ 63 h 100"/>
                  <a:gd name="T74" fmla="*/ 205 w 384"/>
                  <a:gd name="T75" fmla="*/ 50 h 100"/>
                  <a:gd name="T76" fmla="*/ 192 w 384"/>
                  <a:gd name="T77" fmla="*/ 37 h 100"/>
                  <a:gd name="T78" fmla="*/ 179 w 384"/>
                  <a:gd name="T79" fmla="*/ 50 h 100"/>
                  <a:gd name="T80" fmla="*/ 384 w 384"/>
                  <a:gd name="T81" fmla="*/ 0 h 100"/>
                  <a:gd name="T82" fmla="*/ 384 w 384"/>
                  <a:gd name="T83" fmla="*/ 100 h 100"/>
                  <a:gd name="T84" fmla="*/ 0 w 384"/>
                  <a:gd name="T85" fmla="*/ 100 h 100"/>
                  <a:gd name="T86" fmla="*/ 0 w 384"/>
                  <a:gd name="T87" fmla="*/ 0 h 100"/>
                  <a:gd name="T88" fmla="*/ 384 w 384"/>
                  <a:gd name="T89" fmla="*/ 0 h 100"/>
                  <a:gd name="T90" fmla="*/ 368 w 384"/>
                  <a:gd name="T91" fmla="*/ 16 h 100"/>
                  <a:gd name="T92" fmla="*/ 16 w 384"/>
                  <a:gd name="T93" fmla="*/ 16 h 100"/>
                  <a:gd name="T94" fmla="*/ 16 w 384"/>
                  <a:gd name="T95" fmla="*/ 84 h 100"/>
                  <a:gd name="T96" fmla="*/ 368 w 384"/>
                  <a:gd name="T97" fmla="*/ 84 h 100"/>
                  <a:gd name="T98" fmla="*/ 368 w 384"/>
                  <a:gd name="T99" fmla="*/ 1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84" h="100">
                    <a:moveTo>
                      <a:pt x="304" y="78"/>
                    </a:moveTo>
                    <a:cubicBezTo>
                      <a:pt x="288" y="78"/>
                      <a:pt x="288" y="78"/>
                      <a:pt x="288" y="78"/>
                    </a:cubicBezTo>
                    <a:cubicBezTo>
                      <a:pt x="288" y="22"/>
                      <a:pt x="288" y="22"/>
                      <a:pt x="288" y="22"/>
                    </a:cubicBezTo>
                    <a:cubicBezTo>
                      <a:pt x="304" y="22"/>
                      <a:pt x="304" y="22"/>
                      <a:pt x="304" y="22"/>
                    </a:cubicBezTo>
                    <a:lnTo>
                      <a:pt x="304" y="78"/>
                    </a:lnTo>
                    <a:close/>
                    <a:moveTo>
                      <a:pt x="331" y="22"/>
                    </a:moveTo>
                    <a:cubicBezTo>
                      <a:pt x="315" y="22"/>
                      <a:pt x="315" y="22"/>
                      <a:pt x="315" y="22"/>
                    </a:cubicBezTo>
                    <a:cubicBezTo>
                      <a:pt x="315" y="78"/>
                      <a:pt x="315" y="78"/>
                      <a:pt x="315" y="78"/>
                    </a:cubicBezTo>
                    <a:cubicBezTo>
                      <a:pt x="331" y="78"/>
                      <a:pt x="331" y="78"/>
                      <a:pt x="331" y="78"/>
                    </a:cubicBezTo>
                    <a:lnTo>
                      <a:pt x="331" y="22"/>
                    </a:lnTo>
                    <a:close/>
                    <a:moveTo>
                      <a:pt x="358" y="22"/>
                    </a:moveTo>
                    <a:cubicBezTo>
                      <a:pt x="342" y="22"/>
                      <a:pt x="342" y="22"/>
                      <a:pt x="342" y="22"/>
                    </a:cubicBezTo>
                    <a:cubicBezTo>
                      <a:pt x="342" y="78"/>
                      <a:pt x="342" y="78"/>
                      <a:pt x="342" y="78"/>
                    </a:cubicBezTo>
                    <a:cubicBezTo>
                      <a:pt x="358" y="78"/>
                      <a:pt x="358" y="78"/>
                      <a:pt x="358" y="78"/>
                    </a:cubicBezTo>
                    <a:lnTo>
                      <a:pt x="358" y="22"/>
                    </a:lnTo>
                    <a:close/>
                    <a:moveTo>
                      <a:pt x="42" y="22"/>
                    </a:moveTo>
                    <a:cubicBezTo>
                      <a:pt x="26" y="22"/>
                      <a:pt x="26" y="22"/>
                      <a:pt x="26" y="22"/>
                    </a:cubicBezTo>
                    <a:cubicBezTo>
                      <a:pt x="26" y="78"/>
                      <a:pt x="26" y="78"/>
                      <a:pt x="26" y="78"/>
                    </a:cubicBezTo>
                    <a:cubicBezTo>
                      <a:pt x="42" y="78"/>
                      <a:pt x="42" y="78"/>
                      <a:pt x="42" y="78"/>
                    </a:cubicBezTo>
                    <a:lnTo>
                      <a:pt x="42" y="22"/>
                    </a:lnTo>
                    <a:close/>
                    <a:moveTo>
                      <a:pt x="69" y="22"/>
                    </a:moveTo>
                    <a:cubicBezTo>
                      <a:pt x="53" y="22"/>
                      <a:pt x="53" y="22"/>
                      <a:pt x="53" y="22"/>
                    </a:cubicBezTo>
                    <a:cubicBezTo>
                      <a:pt x="53" y="78"/>
                      <a:pt x="53" y="78"/>
                      <a:pt x="53" y="78"/>
                    </a:cubicBezTo>
                    <a:cubicBezTo>
                      <a:pt x="69" y="78"/>
                      <a:pt x="69" y="78"/>
                      <a:pt x="69" y="78"/>
                    </a:cubicBezTo>
                    <a:lnTo>
                      <a:pt x="69" y="22"/>
                    </a:lnTo>
                    <a:close/>
                    <a:moveTo>
                      <a:pt x="97" y="22"/>
                    </a:moveTo>
                    <a:cubicBezTo>
                      <a:pt x="81" y="22"/>
                      <a:pt x="81" y="22"/>
                      <a:pt x="81" y="22"/>
                    </a:cubicBezTo>
                    <a:cubicBezTo>
                      <a:pt x="81" y="78"/>
                      <a:pt x="81" y="78"/>
                      <a:pt x="81" y="78"/>
                    </a:cubicBezTo>
                    <a:cubicBezTo>
                      <a:pt x="97" y="78"/>
                      <a:pt x="97" y="78"/>
                      <a:pt x="97" y="78"/>
                    </a:cubicBezTo>
                    <a:lnTo>
                      <a:pt x="97" y="22"/>
                    </a:lnTo>
                    <a:close/>
                    <a:moveTo>
                      <a:pt x="163" y="50"/>
                    </a:moveTo>
                    <a:cubicBezTo>
                      <a:pt x="163" y="34"/>
                      <a:pt x="176" y="21"/>
                      <a:pt x="192" y="21"/>
                    </a:cubicBezTo>
                    <a:cubicBezTo>
                      <a:pt x="208" y="21"/>
                      <a:pt x="221" y="34"/>
                      <a:pt x="221" y="50"/>
                    </a:cubicBezTo>
                    <a:cubicBezTo>
                      <a:pt x="221" y="66"/>
                      <a:pt x="208" y="79"/>
                      <a:pt x="192" y="79"/>
                    </a:cubicBezTo>
                    <a:cubicBezTo>
                      <a:pt x="176" y="79"/>
                      <a:pt x="163" y="66"/>
                      <a:pt x="163" y="50"/>
                    </a:cubicBezTo>
                    <a:close/>
                    <a:moveTo>
                      <a:pt x="179" y="50"/>
                    </a:moveTo>
                    <a:cubicBezTo>
                      <a:pt x="179" y="57"/>
                      <a:pt x="185" y="63"/>
                      <a:pt x="192" y="63"/>
                    </a:cubicBezTo>
                    <a:cubicBezTo>
                      <a:pt x="199" y="63"/>
                      <a:pt x="205" y="57"/>
                      <a:pt x="205" y="50"/>
                    </a:cubicBezTo>
                    <a:cubicBezTo>
                      <a:pt x="205" y="43"/>
                      <a:pt x="199" y="37"/>
                      <a:pt x="192" y="37"/>
                    </a:cubicBezTo>
                    <a:cubicBezTo>
                      <a:pt x="185" y="37"/>
                      <a:pt x="179" y="43"/>
                      <a:pt x="179" y="50"/>
                    </a:cubicBezTo>
                    <a:close/>
                    <a:moveTo>
                      <a:pt x="384" y="0"/>
                    </a:moveTo>
                    <a:cubicBezTo>
                      <a:pt x="384" y="100"/>
                      <a:pt x="384" y="100"/>
                      <a:pt x="384" y="10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384" y="0"/>
                    </a:lnTo>
                    <a:close/>
                    <a:moveTo>
                      <a:pt x="368" y="16"/>
                    </a:move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84"/>
                      <a:pt x="16" y="84"/>
                      <a:pt x="16" y="84"/>
                    </a:cubicBezTo>
                    <a:cubicBezTo>
                      <a:pt x="368" y="84"/>
                      <a:pt x="368" y="84"/>
                      <a:pt x="368" y="84"/>
                    </a:cubicBezTo>
                    <a:lnTo>
                      <a:pt x="368" y="16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98" name="Freeform 21">
                <a:extLst>
                  <a:ext uri="{FF2B5EF4-FFF2-40B4-BE49-F238E27FC236}">
                    <a16:creationId xmlns:a16="http://schemas.microsoft.com/office/drawing/2014/main" id="{9F674F7D-5667-8D46-A3A7-BDBDFC459397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7060501" y="3693748"/>
                <a:ext cx="286011" cy="217911"/>
              </a:xfrm>
              <a:custGeom>
                <a:avLst/>
                <a:gdLst>
                  <a:gd name="T0" fmla="*/ 364 w 389"/>
                  <a:gd name="T1" fmla="*/ 176 h 296"/>
                  <a:gd name="T2" fmla="*/ 355 w 389"/>
                  <a:gd name="T3" fmla="*/ 217 h 296"/>
                  <a:gd name="T4" fmla="*/ 289 w 389"/>
                  <a:gd name="T5" fmla="*/ 130 h 296"/>
                  <a:gd name="T6" fmla="*/ 298 w 389"/>
                  <a:gd name="T7" fmla="*/ 193 h 296"/>
                  <a:gd name="T8" fmla="*/ 264 w 389"/>
                  <a:gd name="T9" fmla="*/ 143 h 296"/>
                  <a:gd name="T10" fmla="*/ 257 w 389"/>
                  <a:gd name="T11" fmla="*/ 195 h 296"/>
                  <a:gd name="T12" fmla="*/ 318 w 389"/>
                  <a:gd name="T13" fmla="*/ 296 h 296"/>
                  <a:gd name="T14" fmla="*/ 319 w 389"/>
                  <a:gd name="T15" fmla="*/ 296 h 296"/>
                  <a:gd name="T16" fmla="*/ 376 w 389"/>
                  <a:gd name="T17" fmla="*/ 196 h 296"/>
                  <a:gd name="T18" fmla="*/ 319 w 389"/>
                  <a:gd name="T19" fmla="*/ 280 h 296"/>
                  <a:gd name="T20" fmla="*/ 270 w 389"/>
                  <a:gd name="T21" fmla="*/ 262 h 296"/>
                  <a:gd name="T22" fmla="*/ 276 w 389"/>
                  <a:gd name="T23" fmla="*/ 183 h 296"/>
                  <a:gd name="T24" fmla="*/ 288 w 389"/>
                  <a:gd name="T25" fmla="*/ 237 h 296"/>
                  <a:gd name="T26" fmla="*/ 318 w 389"/>
                  <a:gd name="T27" fmla="*/ 154 h 296"/>
                  <a:gd name="T28" fmla="*/ 337 w 389"/>
                  <a:gd name="T29" fmla="*/ 231 h 296"/>
                  <a:gd name="T30" fmla="*/ 345 w 389"/>
                  <a:gd name="T31" fmla="*/ 239 h 296"/>
                  <a:gd name="T32" fmla="*/ 361 w 389"/>
                  <a:gd name="T33" fmla="*/ 260 h 296"/>
                  <a:gd name="T34" fmla="*/ 255 w 389"/>
                  <a:gd name="T35" fmla="*/ 182 h 296"/>
                  <a:gd name="T36" fmla="*/ 236 w 389"/>
                  <a:gd name="T37" fmla="*/ 166 h 296"/>
                  <a:gd name="T38" fmla="*/ 329 w 389"/>
                  <a:gd name="T39" fmla="*/ 126 h 296"/>
                  <a:gd name="T40" fmla="*/ 345 w 389"/>
                  <a:gd name="T41" fmla="*/ 139 h 296"/>
                  <a:gd name="T42" fmla="*/ 0 w 389"/>
                  <a:gd name="T43" fmla="*/ 0 h 296"/>
                  <a:gd name="T44" fmla="*/ 243 w 389"/>
                  <a:gd name="T45" fmla="*/ 235 h 296"/>
                  <a:gd name="T46" fmla="*/ 181 w 389"/>
                  <a:gd name="T47" fmla="*/ 219 h 296"/>
                  <a:gd name="T48" fmla="*/ 165 w 389"/>
                  <a:gd name="T49" fmla="*/ 219 h 296"/>
                  <a:gd name="T50" fmla="*/ 71 w 389"/>
                  <a:gd name="T51" fmla="*/ 182 h 296"/>
                  <a:gd name="T52" fmla="*/ 165 w 389"/>
                  <a:gd name="T53" fmla="*/ 219 h 296"/>
                  <a:gd name="T54" fmla="*/ 110 w 389"/>
                  <a:gd name="T55" fmla="*/ 126 h 296"/>
                  <a:gd name="T56" fmla="*/ 16 w 389"/>
                  <a:gd name="T57" fmla="*/ 166 h 296"/>
                  <a:gd name="T58" fmla="*/ 126 w 389"/>
                  <a:gd name="T59" fmla="*/ 54 h 296"/>
                  <a:gd name="T60" fmla="*/ 220 w 389"/>
                  <a:gd name="T61" fmla="*/ 16 h 296"/>
                  <a:gd name="T62" fmla="*/ 126 w 389"/>
                  <a:gd name="T63" fmla="*/ 54 h 296"/>
                  <a:gd name="T64" fmla="*/ 165 w 389"/>
                  <a:gd name="T65" fmla="*/ 110 h 296"/>
                  <a:gd name="T66" fmla="*/ 71 w 389"/>
                  <a:gd name="T67" fmla="*/ 70 h 296"/>
                  <a:gd name="T68" fmla="*/ 55 w 389"/>
                  <a:gd name="T69" fmla="*/ 110 h 296"/>
                  <a:gd name="T70" fmla="*/ 16 w 389"/>
                  <a:gd name="T71" fmla="*/ 70 h 296"/>
                  <a:gd name="T72" fmla="*/ 55 w 389"/>
                  <a:gd name="T73" fmla="*/ 110 h 296"/>
                  <a:gd name="T74" fmla="*/ 126 w 389"/>
                  <a:gd name="T75" fmla="*/ 166 h 296"/>
                  <a:gd name="T76" fmla="*/ 220 w 389"/>
                  <a:gd name="T77" fmla="*/ 126 h 296"/>
                  <a:gd name="T78" fmla="*/ 228 w 389"/>
                  <a:gd name="T79" fmla="*/ 110 h 296"/>
                  <a:gd name="T80" fmla="*/ 181 w 389"/>
                  <a:gd name="T81" fmla="*/ 70 h 296"/>
                  <a:gd name="T82" fmla="*/ 274 w 389"/>
                  <a:gd name="T83" fmla="*/ 110 h 296"/>
                  <a:gd name="T84" fmla="*/ 228 w 389"/>
                  <a:gd name="T85" fmla="*/ 110 h 296"/>
                  <a:gd name="T86" fmla="*/ 290 w 389"/>
                  <a:gd name="T87" fmla="*/ 70 h 296"/>
                  <a:gd name="T88" fmla="*/ 329 w 389"/>
                  <a:gd name="T89" fmla="*/ 110 h 296"/>
                  <a:gd name="T90" fmla="*/ 329 w 389"/>
                  <a:gd name="T91" fmla="*/ 54 h 296"/>
                  <a:gd name="T92" fmla="*/ 236 w 389"/>
                  <a:gd name="T93" fmla="*/ 16 h 296"/>
                  <a:gd name="T94" fmla="*/ 329 w 389"/>
                  <a:gd name="T95" fmla="*/ 54 h 296"/>
                  <a:gd name="T96" fmla="*/ 110 w 389"/>
                  <a:gd name="T97" fmla="*/ 54 h 296"/>
                  <a:gd name="T98" fmla="*/ 16 w 389"/>
                  <a:gd name="T99" fmla="*/ 16 h 296"/>
                  <a:gd name="T100" fmla="*/ 16 w 389"/>
                  <a:gd name="T101" fmla="*/ 182 h 296"/>
                  <a:gd name="T102" fmla="*/ 55 w 389"/>
                  <a:gd name="T103" fmla="*/ 219 h 296"/>
                  <a:gd name="T104" fmla="*/ 16 w 389"/>
                  <a:gd name="T105" fmla="*/ 182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89" h="296">
                    <a:moveTo>
                      <a:pt x="376" y="196"/>
                    </a:moveTo>
                    <a:cubicBezTo>
                      <a:pt x="364" y="176"/>
                      <a:pt x="364" y="176"/>
                      <a:pt x="364" y="176"/>
                    </a:cubicBezTo>
                    <a:cubicBezTo>
                      <a:pt x="361" y="199"/>
                      <a:pt x="361" y="199"/>
                      <a:pt x="361" y="199"/>
                    </a:cubicBezTo>
                    <a:cubicBezTo>
                      <a:pt x="360" y="208"/>
                      <a:pt x="357" y="214"/>
                      <a:pt x="355" y="217"/>
                    </a:cubicBezTo>
                    <a:cubicBezTo>
                      <a:pt x="359" y="190"/>
                      <a:pt x="364" y="147"/>
                      <a:pt x="306" y="134"/>
                    </a:cubicBezTo>
                    <a:cubicBezTo>
                      <a:pt x="289" y="130"/>
                      <a:pt x="289" y="130"/>
                      <a:pt x="289" y="130"/>
                    </a:cubicBezTo>
                    <a:cubicBezTo>
                      <a:pt x="298" y="146"/>
                      <a:pt x="298" y="146"/>
                      <a:pt x="298" y="146"/>
                    </a:cubicBezTo>
                    <a:cubicBezTo>
                      <a:pt x="306" y="160"/>
                      <a:pt x="304" y="178"/>
                      <a:pt x="298" y="193"/>
                    </a:cubicBezTo>
                    <a:cubicBezTo>
                      <a:pt x="291" y="172"/>
                      <a:pt x="278" y="157"/>
                      <a:pt x="277" y="157"/>
                    </a:cubicBezTo>
                    <a:cubicBezTo>
                      <a:pt x="264" y="143"/>
                      <a:pt x="264" y="143"/>
                      <a:pt x="264" y="143"/>
                    </a:cubicBezTo>
                    <a:cubicBezTo>
                      <a:pt x="264" y="162"/>
                      <a:pt x="264" y="162"/>
                      <a:pt x="264" y="162"/>
                    </a:cubicBezTo>
                    <a:cubicBezTo>
                      <a:pt x="263" y="171"/>
                      <a:pt x="260" y="183"/>
                      <a:pt x="257" y="195"/>
                    </a:cubicBezTo>
                    <a:cubicBezTo>
                      <a:pt x="250" y="221"/>
                      <a:pt x="242" y="251"/>
                      <a:pt x="257" y="272"/>
                    </a:cubicBezTo>
                    <a:cubicBezTo>
                      <a:pt x="267" y="287"/>
                      <a:pt x="287" y="295"/>
                      <a:pt x="318" y="296"/>
                    </a:cubicBezTo>
                    <a:cubicBezTo>
                      <a:pt x="318" y="296"/>
                      <a:pt x="318" y="296"/>
                      <a:pt x="318" y="296"/>
                    </a:cubicBezTo>
                    <a:cubicBezTo>
                      <a:pt x="318" y="296"/>
                      <a:pt x="318" y="296"/>
                      <a:pt x="319" y="296"/>
                    </a:cubicBezTo>
                    <a:cubicBezTo>
                      <a:pt x="352" y="296"/>
                      <a:pt x="368" y="281"/>
                      <a:pt x="375" y="268"/>
                    </a:cubicBezTo>
                    <a:cubicBezTo>
                      <a:pt x="389" y="244"/>
                      <a:pt x="384" y="211"/>
                      <a:pt x="376" y="196"/>
                    </a:cubicBezTo>
                    <a:close/>
                    <a:moveTo>
                      <a:pt x="361" y="260"/>
                    </a:moveTo>
                    <a:cubicBezTo>
                      <a:pt x="354" y="273"/>
                      <a:pt x="339" y="280"/>
                      <a:pt x="319" y="280"/>
                    </a:cubicBezTo>
                    <a:cubicBezTo>
                      <a:pt x="318" y="280"/>
                      <a:pt x="318" y="280"/>
                      <a:pt x="318" y="280"/>
                    </a:cubicBezTo>
                    <a:cubicBezTo>
                      <a:pt x="294" y="279"/>
                      <a:pt x="277" y="273"/>
                      <a:pt x="270" y="262"/>
                    </a:cubicBezTo>
                    <a:cubicBezTo>
                      <a:pt x="259" y="248"/>
                      <a:pt x="266" y="223"/>
                      <a:pt x="272" y="200"/>
                    </a:cubicBezTo>
                    <a:cubicBezTo>
                      <a:pt x="274" y="194"/>
                      <a:pt x="275" y="188"/>
                      <a:pt x="276" y="183"/>
                    </a:cubicBezTo>
                    <a:cubicBezTo>
                      <a:pt x="281" y="192"/>
                      <a:pt x="286" y="203"/>
                      <a:pt x="287" y="216"/>
                    </a:cubicBezTo>
                    <a:cubicBezTo>
                      <a:pt x="288" y="237"/>
                      <a:pt x="288" y="237"/>
                      <a:pt x="288" y="237"/>
                    </a:cubicBezTo>
                    <a:cubicBezTo>
                      <a:pt x="301" y="220"/>
                      <a:pt x="301" y="220"/>
                      <a:pt x="301" y="220"/>
                    </a:cubicBezTo>
                    <a:cubicBezTo>
                      <a:pt x="314" y="203"/>
                      <a:pt x="323" y="178"/>
                      <a:pt x="318" y="154"/>
                    </a:cubicBezTo>
                    <a:cubicBezTo>
                      <a:pt x="347" y="168"/>
                      <a:pt x="343" y="194"/>
                      <a:pt x="339" y="217"/>
                    </a:cubicBezTo>
                    <a:cubicBezTo>
                      <a:pt x="338" y="222"/>
                      <a:pt x="337" y="227"/>
                      <a:pt x="337" y="231"/>
                    </a:cubicBezTo>
                    <a:cubicBezTo>
                      <a:pt x="336" y="240"/>
                      <a:pt x="336" y="240"/>
                      <a:pt x="336" y="240"/>
                    </a:cubicBezTo>
                    <a:cubicBezTo>
                      <a:pt x="345" y="239"/>
                      <a:pt x="345" y="239"/>
                      <a:pt x="345" y="239"/>
                    </a:cubicBezTo>
                    <a:cubicBezTo>
                      <a:pt x="356" y="238"/>
                      <a:pt x="363" y="233"/>
                      <a:pt x="368" y="227"/>
                    </a:cubicBezTo>
                    <a:cubicBezTo>
                      <a:pt x="369" y="238"/>
                      <a:pt x="367" y="250"/>
                      <a:pt x="361" y="260"/>
                    </a:cubicBezTo>
                    <a:close/>
                    <a:moveTo>
                      <a:pt x="181" y="182"/>
                    </a:moveTo>
                    <a:cubicBezTo>
                      <a:pt x="255" y="182"/>
                      <a:pt x="255" y="182"/>
                      <a:pt x="255" y="182"/>
                    </a:cubicBezTo>
                    <a:cubicBezTo>
                      <a:pt x="255" y="166"/>
                      <a:pt x="255" y="166"/>
                      <a:pt x="255" y="166"/>
                    </a:cubicBezTo>
                    <a:cubicBezTo>
                      <a:pt x="236" y="166"/>
                      <a:pt x="236" y="166"/>
                      <a:pt x="236" y="166"/>
                    </a:cubicBezTo>
                    <a:cubicBezTo>
                      <a:pt x="236" y="126"/>
                      <a:pt x="236" y="126"/>
                      <a:pt x="236" y="126"/>
                    </a:cubicBezTo>
                    <a:cubicBezTo>
                      <a:pt x="329" y="126"/>
                      <a:pt x="329" y="126"/>
                      <a:pt x="329" y="126"/>
                    </a:cubicBezTo>
                    <a:cubicBezTo>
                      <a:pt x="329" y="139"/>
                      <a:pt x="329" y="139"/>
                      <a:pt x="329" y="139"/>
                    </a:cubicBezTo>
                    <a:cubicBezTo>
                      <a:pt x="345" y="139"/>
                      <a:pt x="345" y="139"/>
                      <a:pt x="345" y="139"/>
                    </a:cubicBezTo>
                    <a:cubicBezTo>
                      <a:pt x="345" y="0"/>
                      <a:pt x="345" y="0"/>
                      <a:pt x="34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35"/>
                      <a:pt x="0" y="235"/>
                      <a:pt x="0" y="235"/>
                    </a:cubicBezTo>
                    <a:cubicBezTo>
                      <a:pt x="243" y="235"/>
                      <a:pt x="243" y="235"/>
                      <a:pt x="243" y="235"/>
                    </a:cubicBezTo>
                    <a:cubicBezTo>
                      <a:pt x="243" y="219"/>
                      <a:pt x="243" y="219"/>
                      <a:pt x="243" y="219"/>
                    </a:cubicBezTo>
                    <a:cubicBezTo>
                      <a:pt x="181" y="219"/>
                      <a:pt x="181" y="219"/>
                      <a:pt x="181" y="219"/>
                    </a:cubicBezTo>
                    <a:lnTo>
                      <a:pt x="181" y="182"/>
                    </a:lnTo>
                    <a:close/>
                    <a:moveTo>
                      <a:pt x="165" y="219"/>
                    </a:moveTo>
                    <a:cubicBezTo>
                      <a:pt x="71" y="219"/>
                      <a:pt x="71" y="219"/>
                      <a:pt x="71" y="219"/>
                    </a:cubicBezTo>
                    <a:cubicBezTo>
                      <a:pt x="71" y="182"/>
                      <a:pt x="71" y="182"/>
                      <a:pt x="71" y="182"/>
                    </a:cubicBezTo>
                    <a:cubicBezTo>
                      <a:pt x="165" y="182"/>
                      <a:pt x="165" y="182"/>
                      <a:pt x="165" y="182"/>
                    </a:cubicBezTo>
                    <a:lnTo>
                      <a:pt x="165" y="219"/>
                    </a:lnTo>
                    <a:close/>
                    <a:moveTo>
                      <a:pt x="16" y="126"/>
                    </a:moveTo>
                    <a:cubicBezTo>
                      <a:pt x="110" y="126"/>
                      <a:pt x="110" y="126"/>
                      <a:pt x="110" y="126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6" y="166"/>
                      <a:pt x="16" y="166"/>
                      <a:pt x="16" y="166"/>
                    </a:cubicBezTo>
                    <a:lnTo>
                      <a:pt x="16" y="126"/>
                    </a:lnTo>
                    <a:close/>
                    <a:moveTo>
                      <a:pt x="126" y="54"/>
                    </a:moveTo>
                    <a:cubicBezTo>
                      <a:pt x="126" y="16"/>
                      <a:pt x="126" y="16"/>
                      <a:pt x="126" y="16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54"/>
                      <a:pt x="220" y="54"/>
                      <a:pt x="220" y="54"/>
                    </a:cubicBezTo>
                    <a:lnTo>
                      <a:pt x="126" y="54"/>
                    </a:lnTo>
                    <a:close/>
                    <a:moveTo>
                      <a:pt x="165" y="70"/>
                    </a:moveTo>
                    <a:cubicBezTo>
                      <a:pt x="165" y="110"/>
                      <a:pt x="165" y="110"/>
                      <a:pt x="165" y="110"/>
                    </a:cubicBezTo>
                    <a:cubicBezTo>
                      <a:pt x="71" y="110"/>
                      <a:pt x="71" y="110"/>
                      <a:pt x="71" y="110"/>
                    </a:cubicBezTo>
                    <a:cubicBezTo>
                      <a:pt x="71" y="70"/>
                      <a:pt x="71" y="70"/>
                      <a:pt x="71" y="70"/>
                    </a:cubicBezTo>
                    <a:lnTo>
                      <a:pt x="165" y="70"/>
                    </a:lnTo>
                    <a:close/>
                    <a:moveTo>
                      <a:pt x="55" y="110"/>
                    </a:moveTo>
                    <a:cubicBezTo>
                      <a:pt x="16" y="110"/>
                      <a:pt x="16" y="110"/>
                      <a:pt x="16" y="11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55" y="70"/>
                      <a:pt x="55" y="70"/>
                      <a:pt x="55" y="70"/>
                    </a:cubicBezTo>
                    <a:lnTo>
                      <a:pt x="55" y="110"/>
                    </a:lnTo>
                    <a:close/>
                    <a:moveTo>
                      <a:pt x="220" y="166"/>
                    </a:moveTo>
                    <a:cubicBezTo>
                      <a:pt x="126" y="166"/>
                      <a:pt x="126" y="166"/>
                      <a:pt x="126" y="166"/>
                    </a:cubicBezTo>
                    <a:cubicBezTo>
                      <a:pt x="126" y="126"/>
                      <a:pt x="126" y="126"/>
                      <a:pt x="126" y="126"/>
                    </a:cubicBezTo>
                    <a:cubicBezTo>
                      <a:pt x="220" y="126"/>
                      <a:pt x="220" y="126"/>
                      <a:pt x="220" y="126"/>
                    </a:cubicBezTo>
                    <a:lnTo>
                      <a:pt x="220" y="166"/>
                    </a:lnTo>
                    <a:close/>
                    <a:moveTo>
                      <a:pt x="228" y="110"/>
                    </a:moveTo>
                    <a:cubicBezTo>
                      <a:pt x="181" y="110"/>
                      <a:pt x="181" y="110"/>
                      <a:pt x="181" y="110"/>
                    </a:cubicBezTo>
                    <a:cubicBezTo>
                      <a:pt x="181" y="70"/>
                      <a:pt x="181" y="70"/>
                      <a:pt x="181" y="70"/>
                    </a:cubicBezTo>
                    <a:cubicBezTo>
                      <a:pt x="274" y="70"/>
                      <a:pt x="274" y="70"/>
                      <a:pt x="274" y="70"/>
                    </a:cubicBezTo>
                    <a:cubicBezTo>
                      <a:pt x="274" y="110"/>
                      <a:pt x="274" y="110"/>
                      <a:pt x="274" y="110"/>
                    </a:cubicBezTo>
                    <a:cubicBezTo>
                      <a:pt x="236" y="110"/>
                      <a:pt x="236" y="110"/>
                      <a:pt x="236" y="110"/>
                    </a:cubicBezTo>
                    <a:lnTo>
                      <a:pt x="228" y="110"/>
                    </a:lnTo>
                    <a:close/>
                    <a:moveTo>
                      <a:pt x="290" y="110"/>
                    </a:moveTo>
                    <a:cubicBezTo>
                      <a:pt x="290" y="70"/>
                      <a:pt x="290" y="70"/>
                      <a:pt x="290" y="70"/>
                    </a:cubicBezTo>
                    <a:cubicBezTo>
                      <a:pt x="329" y="70"/>
                      <a:pt x="329" y="70"/>
                      <a:pt x="329" y="70"/>
                    </a:cubicBezTo>
                    <a:cubicBezTo>
                      <a:pt x="329" y="110"/>
                      <a:pt x="329" y="110"/>
                      <a:pt x="329" y="110"/>
                    </a:cubicBezTo>
                    <a:lnTo>
                      <a:pt x="290" y="110"/>
                    </a:lnTo>
                    <a:close/>
                    <a:moveTo>
                      <a:pt x="329" y="54"/>
                    </a:moveTo>
                    <a:cubicBezTo>
                      <a:pt x="236" y="54"/>
                      <a:pt x="236" y="54"/>
                      <a:pt x="236" y="54"/>
                    </a:cubicBezTo>
                    <a:cubicBezTo>
                      <a:pt x="236" y="16"/>
                      <a:pt x="236" y="16"/>
                      <a:pt x="236" y="16"/>
                    </a:cubicBezTo>
                    <a:cubicBezTo>
                      <a:pt x="329" y="16"/>
                      <a:pt x="329" y="16"/>
                      <a:pt x="329" y="16"/>
                    </a:cubicBezTo>
                    <a:lnTo>
                      <a:pt x="329" y="54"/>
                    </a:lnTo>
                    <a:close/>
                    <a:moveTo>
                      <a:pt x="110" y="16"/>
                    </a:moveTo>
                    <a:cubicBezTo>
                      <a:pt x="110" y="54"/>
                      <a:pt x="110" y="54"/>
                      <a:pt x="110" y="54"/>
                    </a:cubicBezTo>
                    <a:cubicBezTo>
                      <a:pt x="16" y="54"/>
                      <a:pt x="16" y="54"/>
                      <a:pt x="16" y="54"/>
                    </a:cubicBezTo>
                    <a:cubicBezTo>
                      <a:pt x="16" y="16"/>
                      <a:pt x="16" y="16"/>
                      <a:pt x="16" y="16"/>
                    </a:cubicBezTo>
                    <a:lnTo>
                      <a:pt x="110" y="16"/>
                    </a:lnTo>
                    <a:close/>
                    <a:moveTo>
                      <a:pt x="16" y="182"/>
                    </a:moveTo>
                    <a:cubicBezTo>
                      <a:pt x="55" y="182"/>
                      <a:pt x="55" y="182"/>
                      <a:pt x="55" y="182"/>
                    </a:cubicBezTo>
                    <a:cubicBezTo>
                      <a:pt x="55" y="219"/>
                      <a:pt x="55" y="219"/>
                      <a:pt x="55" y="219"/>
                    </a:cubicBezTo>
                    <a:cubicBezTo>
                      <a:pt x="16" y="219"/>
                      <a:pt x="16" y="219"/>
                      <a:pt x="16" y="219"/>
                    </a:cubicBezTo>
                    <a:lnTo>
                      <a:pt x="16" y="182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99" dirty="0">
                  <a:latin typeface="Calibri" panose="020F0502020204030204" pitchFamily="34" charset="0"/>
                </a:endParaRPr>
              </a:p>
            </p:txBody>
          </p:sp>
        </p:grpSp>
      </p:grpSp>
      <p:grpSp>
        <p:nvGrpSpPr>
          <p:cNvPr id="201" name="Group 200">
            <a:extLst>
              <a:ext uri="{FF2B5EF4-FFF2-40B4-BE49-F238E27FC236}">
                <a16:creationId xmlns:a16="http://schemas.microsoft.com/office/drawing/2014/main" id="{6C04F0DF-B39F-8645-8AD9-DEA9556A5EDA}"/>
              </a:ext>
            </a:extLst>
          </p:cNvPr>
          <p:cNvGrpSpPr/>
          <p:nvPr/>
        </p:nvGrpSpPr>
        <p:grpSpPr>
          <a:xfrm>
            <a:off x="2218248" y="5300480"/>
            <a:ext cx="292951" cy="632993"/>
            <a:chOff x="1693658" y="4666427"/>
            <a:chExt cx="292951" cy="632993"/>
          </a:xfrm>
        </p:grpSpPr>
        <p:cxnSp>
          <p:nvCxnSpPr>
            <p:cNvPr id="202" name="Straight Connector 201">
              <a:extLst>
                <a:ext uri="{FF2B5EF4-FFF2-40B4-BE49-F238E27FC236}">
                  <a16:creationId xmlns:a16="http://schemas.microsoft.com/office/drawing/2014/main" id="{C028CFC4-2AFF-FD4F-9406-798B3918DC55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1830940" y="4666427"/>
              <a:ext cx="0" cy="363047"/>
            </a:xfrm>
            <a:prstGeom prst="line">
              <a:avLst/>
            </a:prstGeom>
            <a:ln w="25400">
              <a:solidFill>
                <a:srgbClr val="F8981D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3" name="Group 202">
              <a:extLst>
                <a:ext uri="{FF2B5EF4-FFF2-40B4-BE49-F238E27FC236}">
                  <a16:creationId xmlns:a16="http://schemas.microsoft.com/office/drawing/2014/main" id="{3D564BF5-B245-A646-865D-6E5B887DF427}"/>
                </a:ext>
              </a:extLst>
            </p:cNvPr>
            <p:cNvGrpSpPr/>
            <p:nvPr/>
          </p:nvGrpSpPr>
          <p:grpSpPr>
            <a:xfrm>
              <a:off x="1693658" y="4865932"/>
              <a:ext cx="292951" cy="433488"/>
              <a:chOff x="5034533" y="2180580"/>
              <a:chExt cx="292951" cy="433488"/>
            </a:xfrm>
          </p:grpSpPr>
          <p:sp>
            <p:nvSpPr>
              <p:cNvPr id="204" name="Rectangle 203">
                <a:extLst>
                  <a:ext uri="{FF2B5EF4-FFF2-40B4-BE49-F238E27FC236}">
                    <a16:creationId xmlns:a16="http://schemas.microsoft.com/office/drawing/2014/main" id="{9AA1FF07-43DC-BF4C-86BD-75A72FBE35A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034533" y="2339748"/>
                <a:ext cx="274320" cy="274320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0" i="0" u="none" strike="noStrike" kern="1200" cap="none" spc="0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VM</a:t>
                </a:r>
              </a:p>
            </p:txBody>
          </p:sp>
          <p:sp>
            <p:nvSpPr>
              <p:cNvPr id="205" name="Freeform 21">
                <a:extLst>
                  <a:ext uri="{FF2B5EF4-FFF2-40B4-BE49-F238E27FC236}">
                    <a16:creationId xmlns:a16="http://schemas.microsoft.com/office/drawing/2014/main" id="{9C9C0B20-768C-4E49-87FB-48627823568C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5041473" y="2180580"/>
                <a:ext cx="286011" cy="217911"/>
              </a:xfrm>
              <a:custGeom>
                <a:avLst/>
                <a:gdLst>
                  <a:gd name="T0" fmla="*/ 364 w 389"/>
                  <a:gd name="T1" fmla="*/ 176 h 296"/>
                  <a:gd name="T2" fmla="*/ 355 w 389"/>
                  <a:gd name="T3" fmla="*/ 217 h 296"/>
                  <a:gd name="T4" fmla="*/ 289 w 389"/>
                  <a:gd name="T5" fmla="*/ 130 h 296"/>
                  <a:gd name="T6" fmla="*/ 298 w 389"/>
                  <a:gd name="T7" fmla="*/ 193 h 296"/>
                  <a:gd name="T8" fmla="*/ 264 w 389"/>
                  <a:gd name="T9" fmla="*/ 143 h 296"/>
                  <a:gd name="T10" fmla="*/ 257 w 389"/>
                  <a:gd name="T11" fmla="*/ 195 h 296"/>
                  <a:gd name="T12" fmla="*/ 318 w 389"/>
                  <a:gd name="T13" fmla="*/ 296 h 296"/>
                  <a:gd name="T14" fmla="*/ 319 w 389"/>
                  <a:gd name="T15" fmla="*/ 296 h 296"/>
                  <a:gd name="T16" fmla="*/ 376 w 389"/>
                  <a:gd name="T17" fmla="*/ 196 h 296"/>
                  <a:gd name="T18" fmla="*/ 319 w 389"/>
                  <a:gd name="T19" fmla="*/ 280 h 296"/>
                  <a:gd name="T20" fmla="*/ 270 w 389"/>
                  <a:gd name="T21" fmla="*/ 262 h 296"/>
                  <a:gd name="T22" fmla="*/ 276 w 389"/>
                  <a:gd name="T23" fmla="*/ 183 h 296"/>
                  <a:gd name="T24" fmla="*/ 288 w 389"/>
                  <a:gd name="T25" fmla="*/ 237 h 296"/>
                  <a:gd name="T26" fmla="*/ 318 w 389"/>
                  <a:gd name="T27" fmla="*/ 154 h 296"/>
                  <a:gd name="T28" fmla="*/ 337 w 389"/>
                  <a:gd name="T29" fmla="*/ 231 h 296"/>
                  <a:gd name="T30" fmla="*/ 345 w 389"/>
                  <a:gd name="T31" fmla="*/ 239 h 296"/>
                  <a:gd name="T32" fmla="*/ 361 w 389"/>
                  <a:gd name="T33" fmla="*/ 260 h 296"/>
                  <a:gd name="T34" fmla="*/ 255 w 389"/>
                  <a:gd name="T35" fmla="*/ 182 h 296"/>
                  <a:gd name="T36" fmla="*/ 236 w 389"/>
                  <a:gd name="T37" fmla="*/ 166 h 296"/>
                  <a:gd name="T38" fmla="*/ 329 w 389"/>
                  <a:gd name="T39" fmla="*/ 126 h 296"/>
                  <a:gd name="T40" fmla="*/ 345 w 389"/>
                  <a:gd name="T41" fmla="*/ 139 h 296"/>
                  <a:gd name="T42" fmla="*/ 0 w 389"/>
                  <a:gd name="T43" fmla="*/ 0 h 296"/>
                  <a:gd name="T44" fmla="*/ 243 w 389"/>
                  <a:gd name="T45" fmla="*/ 235 h 296"/>
                  <a:gd name="T46" fmla="*/ 181 w 389"/>
                  <a:gd name="T47" fmla="*/ 219 h 296"/>
                  <a:gd name="T48" fmla="*/ 165 w 389"/>
                  <a:gd name="T49" fmla="*/ 219 h 296"/>
                  <a:gd name="T50" fmla="*/ 71 w 389"/>
                  <a:gd name="T51" fmla="*/ 182 h 296"/>
                  <a:gd name="T52" fmla="*/ 165 w 389"/>
                  <a:gd name="T53" fmla="*/ 219 h 296"/>
                  <a:gd name="T54" fmla="*/ 110 w 389"/>
                  <a:gd name="T55" fmla="*/ 126 h 296"/>
                  <a:gd name="T56" fmla="*/ 16 w 389"/>
                  <a:gd name="T57" fmla="*/ 166 h 296"/>
                  <a:gd name="T58" fmla="*/ 126 w 389"/>
                  <a:gd name="T59" fmla="*/ 54 h 296"/>
                  <a:gd name="T60" fmla="*/ 220 w 389"/>
                  <a:gd name="T61" fmla="*/ 16 h 296"/>
                  <a:gd name="T62" fmla="*/ 126 w 389"/>
                  <a:gd name="T63" fmla="*/ 54 h 296"/>
                  <a:gd name="T64" fmla="*/ 165 w 389"/>
                  <a:gd name="T65" fmla="*/ 110 h 296"/>
                  <a:gd name="T66" fmla="*/ 71 w 389"/>
                  <a:gd name="T67" fmla="*/ 70 h 296"/>
                  <a:gd name="T68" fmla="*/ 55 w 389"/>
                  <a:gd name="T69" fmla="*/ 110 h 296"/>
                  <a:gd name="T70" fmla="*/ 16 w 389"/>
                  <a:gd name="T71" fmla="*/ 70 h 296"/>
                  <a:gd name="T72" fmla="*/ 55 w 389"/>
                  <a:gd name="T73" fmla="*/ 110 h 296"/>
                  <a:gd name="T74" fmla="*/ 126 w 389"/>
                  <a:gd name="T75" fmla="*/ 166 h 296"/>
                  <a:gd name="T76" fmla="*/ 220 w 389"/>
                  <a:gd name="T77" fmla="*/ 126 h 296"/>
                  <a:gd name="T78" fmla="*/ 228 w 389"/>
                  <a:gd name="T79" fmla="*/ 110 h 296"/>
                  <a:gd name="T80" fmla="*/ 181 w 389"/>
                  <a:gd name="T81" fmla="*/ 70 h 296"/>
                  <a:gd name="T82" fmla="*/ 274 w 389"/>
                  <a:gd name="T83" fmla="*/ 110 h 296"/>
                  <a:gd name="T84" fmla="*/ 228 w 389"/>
                  <a:gd name="T85" fmla="*/ 110 h 296"/>
                  <a:gd name="T86" fmla="*/ 290 w 389"/>
                  <a:gd name="T87" fmla="*/ 70 h 296"/>
                  <a:gd name="T88" fmla="*/ 329 w 389"/>
                  <a:gd name="T89" fmla="*/ 110 h 296"/>
                  <a:gd name="T90" fmla="*/ 329 w 389"/>
                  <a:gd name="T91" fmla="*/ 54 h 296"/>
                  <a:gd name="T92" fmla="*/ 236 w 389"/>
                  <a:gd name="T93" fmla="*/ 16 h 296"/>
                  <a:gd name="T94" fmla="*/ 329 w 389"/>
                  <a:gd name="T95" fmla="*/ 54 h 296"/>
                  <a:gd name="T96" fmla="*/ 110 w 389"/>
                  <a:gd name="T97" fmla="*/ 54 h 296"/>
                  <a:gd name="T98" fmla="*/ 16 w 389"/>
                  <a:gd name="T99" fmla="*/ 16 h 296"/>
                  <a:gd name="T100" fmla="*/ 16 w 389"/>
                  <a:gd name="T101" fmla="*/ 182 h 296"/>
                  <a:gd name="T102" fmla="*/ 55 w 389"/>
                  <a:gd name="T103" fmla="*/ 219 h 296"/>
                  <a:gd name="T104" fmla="*/ 16 w 389"/>
                  <a:gd name="T105" fmla="*/ 182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89" h="296">
                    <a:moveTo>
                      <a:pt x="376" y="196"/>
                    </a:moveTo>
                    <a:cubicBezTo>
                      <a:pt x="364" y="176"/>
                      <a:pt x="364" y="176"/>
                      <a:pt x="364" y="176"/>
                    </a:cubicBezTo>
                    <a:cubicBezTo>
                      <a:pt x="361" y="199"/>
                      <a:pt x="361" y="199"/>
                      <a:pt x="361" y="199"/>
                    </a:cubicBezTo>
                    <a:cubicBezTo>
                      <a:pt x="360" y="208"/>
                      <a:pt x="357" y="214"/>
                      <a:pt x="355" y="217"/>
                    </a:cubicBezTo>
                    <a:cubicBezTo>
                      <a:pt x="359" y="190"/>
                      <a:pt x="364" y="147"/>
                      <a:pt x="306" y="134"/>
                    </a:cubicBezTo>
                    <a:cubicBezTo>
                      <a:pt x="289" y="130"/>
                      <a:pt x="289" y="130"/>
                      <a:pt x="289" y="130"/>
                    </a:cubicBezTo>
                    <a:cubicBezTo>
                      <a:pt x="298" y="146"/>
                      <a:pt x="298" y="146"/>
                      <a:pt x="298" y="146"/>
                    </a:cubicBezTo>
                    <a:cubicBezTo>
                      <a:pt x="306" y="160"/>
                      <a:pt x="304" y="178"/>
                      <a:pt x="298" y="193"/>
                    </a:cubicBezTo>
                    <a:cubicBezTo>
                      <a:pt x="291" y="172"/>
                      <a:pt x="278" y="157"/>
                      <a:pt x="277" y="157"/>
                    </a:cubicBezTo>
                    <a:cubicBezTo>
                      <a:pt x="264" y="143"/>
                      <a:pt x="264" y="143"/>
                      <a:pt x="264" y="143"/>
                    </a:cubicBezTo>
                    <a:cubicBezTo>
                      <a:pt x="264" y="162"/>
                      <a:pt x="264" y="162"/>
                      <a:pt x="264" y="162"/>
                    </a:cubicBezTo>
                    <a:cubicBezTo>
                      <a:pt x="263" y="171"/>
                      <a:pt x="260" y="183"/>
                      <a:pt x="257" y="195"/>
                    </a:cubicBezTo>
                    <a:cubicBezTo>
                      <a:pt x="250" y="221"/>
                      <a:pt x="242" y="251"/>
                      <a:pt x="257" y="272"/>
                    </a:cubicBezTo>
                    <a:cubicBezTo>
                      <a:pt x="267" y="287"/>
                      <a:pt x="287" y="295"/>
                      <a:pt x="318" y="296"/>
                    </a:cubicBezTo>
                    <a:cubicBezTo>
                      <a:pt x="318" y="296"/>
                      <a:pt x="318" y="296"/>
                      <a:pt x="318" y="296"/>
                    </a:cubicBezTo>
                    <a:cubicBezTo>
                      <a:pt x="318" y="296"/>
                      <a:pt x="318" y="296"/>
                      <a:pt x="319" y="296"/>
                    </a:cubicBezTo>
                    <a:cubicBezTo>
                      <a:pt x="352" y="296"/>
                      <a:pt x="368" y="281"/>
                      <a:pt x="375" y="268"/>
                    </a:cubicBezTo>
                    <a:cubicBezTo>
                      <a:pt x="389" y="244"/>
                      <a:pt x="384" y="211"/>
                      <a:pt x="376" y="196"/>
                    </a:cubicBezTo>
                    <a:close/>
                    <a:moveTo>
                      <a:pt x="361" y="260"/>
                    </a:moveTo>
                    <a:cubicBezTo>
                      <a:pt x="354" y="273"/>
                      <a:pt x="339" y="280"/>
                      <a:pt x="319" y="280"/>
                    </a:cubicBezTo>
                    <a:cubicBezTo>
                      <a:pt x="318" y="280"/>
                      <a:pt x="318" y="280"/>
                      <a:pt x="318" y="280"/>
                    </a:cubicBezTo>
                    <a:cubicBezTo>
                      <a:pt x="294" y="279"/>
                      <a:pt x="277" y="273"/>
                      <a:pt x="270" y="262"/>
                    </a:cubicBezTo>
                    <a:cubicBezTo>
                      <a:pt x="259" y="248"/>
                      <a:pt x="266" y="223"/>
                      <a:pt x="272" y="200"/>
                    </a:cubicBezTo>
                    <a:cubicBezTo>
                      <a:pt x="274" y="194"/>
                      <a:pt x="275" y="188"/>
                      <a:pt x="276" y="183"/>
                    </a:cubicBezTo>
                    <a:cubicBezTo>
                      <a:pt x="281" y="192"/>
                      <a:pt x="286" y="203"/>
                      <a:pt x="287" y="216"/>
                    </a:cubicBezTo>
                    <a:cubicBezTo>
                      <a:pt x="288" y="237"/>
                      <a:pt x="288" y="237"/>
                      <a:pt x="288" y="237"/>
                    </a:cubicBezTo>
                    <a:cubicBezTo>
                      <a:pt x="301" y="220"/>
                      <a:pt x="301" y="220"/>
                      <a:pt x="301" y="220"/>
                    </a:cubicBezTo>
                    <a:cubicBezTo>
                      <a:pt x="314" y="203"/>
                      <a:pt x="323" y="178"/>
                      <a:pt x="318" y="154"/>
                    </a:cubicBezTo>
                    <a:cubicBezTo>
                      <a:pt x="347" y="168"/>
                      <a:pt x="343" y="194"/>
                      <a:pt x="339" y="217"/>
                    </a:cubicBezTo>
                    <a:cubicBezTo>
                      <a:pt x="338" y="222"/>
                      <a:pt x="337" y="227"/>
                      <a:pt x="337" y="231"/>
                    </a:cubicBezTo>
                    <a:cubicBezTo>
                      <a:pt x="336" y="240"/>
                      <a:pt x="336" y="240"/>
                      <a:pt x="336" y="240"/>
                    </a:cubicBezTo>
                    <a:cubicBezTo>
                      <a:pt x="345" y="239"/>
                      <a:pt x="345" y="239"/>
                      <a:pt x="345" y="239"/>
                    </a:cubicBezTo>
                    <a:cubicBezTo>
                      <a:pt x="356" y="238"/>
                      <a:pt x="363" y="233"/>
                      <a:pt x="368" y="227"/>
                    </a:cubicBezTo>
                    <a:cubicBezTo>
                      <a:pt x="369" y="238"/>
                      <a:pt x="367" y="250"/>
                      <a:pt x="361" y="260"/>
                    </a:cubicBezTo>
                    <a:close/>
                    <a:moveTo>
                      <a:pt x="181" y="182"/>
                    </a:moveTo>
                    <a:cubicBezTo>
                      <a:pt x="255" y="182"/>
                      <a:pt x="255" y="182"/>
                      <a:pt x="255" y="182"/>
                    </a:cubicBezTo>
                    <a:cubicBezTo>
                      <a:pt x="255" y="166"/>
                      <a:pt x="255" y="166"/>
                      <a:pt x="255" y="166"/>
                    </a:cubicBezTo>
                    <a:cubicBezTo>
                      <a:pt x="236" y="166"/>
                      <a:pt x="236" y="166"/>
                      <a:pt x="236" y="166"/>
                    </a:cubicBezTo>
                    <a:cubicBezTo>
                      <a:pt x="236" y="126"/>
                      <a:pt x="236" y="126"/>
                      <a:pt x="236" y="126"/>
                    </a:cubicBezTo>
                    <a:cubicBezTo>
                      <a:pt x="329" y="126"/>
                      <a:pt x="329" y="126"/>
                      <a:pt x="329" y="126"/>
                    </a:cubicBezTo>
                    <a:cubicBezTo>
                      <a:pt x="329" y="139"/>
                      <a:pt x="329" y="139"/>
                      <a:pt x="329" y="139"/>
                    </a:cubicBezTo>
                    <a:cubicBezTo>
                      <a:pt x="345" y="139"/>
                      <a:pt x="345" y="139"/>
                      <a:pt x="345" y="139"/>
                    </a:cubicBezTo>
                    <a:cubicBezTo>
                      <a:pt x="345" y="0"/>
                      <a:pt x="345" y="0"/>
                      <a:pt x="34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35"/>
                      <a:pt x="0" y="235"/>
                      <a:pt x="0" y="235"/>
                    </a:cubicBezTo>
                    <a:cubicBezTo>
                      <a:pt x="243" y="235"/>
                      <a:pt x="243" y="235"/>
                      <a:pt x="243" y="235"/>
                    </a:cubicBezTo>
                    <a:cubicBezTo>
                      <a:pt x="243" y="219"/>
                      <a:pt x="243" y="219"/>
                      <a:pt x="243" y="219"/>
                    </a:cubicBezTo>
                    <a:cubicBezTo>
                      <a:pt x="181" y="219"/>
                      <a:pt x="181" y="219"/>
                      <a:pt x="181" y="219"/>
                    </a:cubicBezTo>
                    <a:lnTo>
                      <a:pt x="181" y="182"/>
                    </a:lnTo>
                    <a:close/>
                    <a:moveTo>
                      <a:pt x="165" y="219"/>
                    </a:moveTo>
                    <a:cubicBezTo>
                      <a:pt x="71" y="219"/>
                      <a:pt x="71" y="219"/>
                      <a:pt x="71" y="219"/>
                    </a:cubicBezTo>
                    <a:cubicBezTo>
                      <a:pt x="71" y="182"/>
                      <a:pt x="71" y="182"/>
                      <a:pt x="71" y="182"/>
                    </a:cubicBezTo>
                    <a:cubicBezTo>
                      <a:pt x="165" y="182"/>
                      <a:pt x="165" y="182"/>
                      <a:pt x="165" y="182"/>
                    </a:cubicBezTo>
                    <a:lnTo>
                      <a:pt x="165" y="219"/>
                    </a:lnTo>
                    <a:close/>
                    <a:moveTo>
                      <a:pt x="16" y="126"/>
                    </a:moveTo>
                    <a:cubicBezTo>
                      <a:pt x="110" y="126"/>
                      <a:pt x="110" y="126"/>
                      <a:pt x="110" y="126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6" y="166"/>
                      <a:pt x="16" y="166"/>
                      <a:pt x="16" y="166"/>
                    </a:cubicBezTo>
                    <a:lnTo>
                      <a:pt x="16" y="126"/>
                    </a:lnTo>
                    <a:close/>
                    <a:moveTo>
                      <a:pt x="126" y="54"/>
                    </a:moveTo>
                    <a:cubicBezTo>
                      <a:pt x="126" y="16"/>
                      <a:pt x="126" y="16"/>
                      <a:pt x="126" y="16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54"/>
                      <a:pt x="220" y="54"/>
                      <a:pt x="220" y="54"/>
                    </a:cubicBezTo>
                    <a:lnTo>
                      <a:pt x="126" y="54"/>
                    </a:lnTo>
                    <a:close/>
                    <a:moveTo>
                      <a:pt x="165" y="70"/>
                    </a:moveTo>
                    <a:cubicBezTo>
                      <a:pt x="165" y="110"/>
                      <a:pt x="165" y="110"/>
                      <a:pt x="165" y="110"/>
                    </a:cubicBezTo>
                    <a:cubicBezTo>
                      <a:pt x="71" y="110"/>
                      <a:pt x="71" y="110"/>
                      <a:pt x="71" y="110"/>
                    </a:cubicBezTo>
                    <a:cubicBezTo>
                      <a:pt x="71" y="70"/>
                      <a:pt x="71" y="70"/>
                      <a:pt x="71" y="70"/>
                    </a:cubicBezTo>
                    <a:lnTo>
                      <a:pt x="165" y="70"/>
                    </a:lnTo>
                    <a:close/>
                    <a:moveTo>
                      <a:pt x="55" y="110"/>
                    </a:moveTo>
                    <a:cubicBezTo>
                      <a:pt x="16" y="110"/>
                      <a:pt x="16" y="110"/>
                      <a:pt x="16" y="11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55" y="70"/>
                      <a:pt x="55" y="70"/>
                      <a:pt x="55" y="70"/>
                    </a:cubicBezTo>
                    <a:lnTo>
                      <a:pt x="55" y="110"/>
                    </a:lnTo>
                    <a:close/>
                    <a:moveTo>
                      <a:pt x="220" y="166"/>
                    </a:moveTo>
                    <a:cubicBezTo>
                      <a:pt x="126" y="166"/>
                      <a:pt x="126" y="166"/>
                      <a:pt x="126" y="166"/>
                    </a:cubicBezTo>
                    <a:cubicBezTo>
                      <a:pt x="126" y="126"/>
                      <a:pt x="126" y="126"/>
                      <a:pt x="126" y="126"/>
                    </a:cubicBezTo>
                    <a:cubicBezTo>
                      <a:pt x="220" y="126"/>
                      <a:pt x="220" y="126"/>
                      <a:pt x="220" y="126"/>
                    </a:cubicBezTo>
                    <a:lnTo>
                      <a:pt x="220" y="166"/>
                    </a:lnTo>
                    <a:close/>
                    <a:moveTo>
                      <a:pt x="228" y="110"/>
                    </a:moveTo>
                    <a:cubicBezTo>
                      <a:pt x="181" y="110"/>
                      <a:pt x="181" y="110"/>
                      <a:pt x="181" y="110"/>
                    </a:cubicBezTo>
                    <a:cubicBezTo>
                      <a:pt x="181" y="70"/>
                      <a:pt x="181" y="70"/>
                      <a:pt x="181" y="70"/>
                    </a:cubicBezTo>
                    <a:cubicBezTo>
                      <a:pt x="274" y="70"/>
                      <a:pt x="274" y="70"/>
                      <a:pt x="274" y="70"/>
                    </a:cubicBezTo>
                    <a:cubicBezTo>
                      <a:pt x="274" y="110"/>
                      <a:pt x="274" y="110"/>
                      <a:pt x="274" y="110"/>
                    </a:cubicBezTo>
                    <a:cubicBezTo>
                      <a:pt x="236" y="110"/>
                      <a:pt x="236" y="110"/>
                      <a:pt x="236" y="110"/>
                    </a:cubicBezTo>
                    <a:lnTo>
                      <a:pt x="228" y="110"/>
                    </a:lnTo>
                    <a:close/>
                    <a:moveTo>
                      <a:pt x="290" y="110"/>
                    </a:moveTo>
                    <a:cubicBezTo>
                      <a:pt x="290" y="70"/>
                      <a:pt x="290" y="70"/>
                      <a:pt x="290" y="70"/>
                    </a:cubicBezTo>
                    <a:cubicBezTo>
                      <a:pt x="329" y="70"/>
                      <a:pt x="329" y="70"/>
                      <a:pt x="329" y="70"/>
                    </a:cubicBezTo>
                    <a:cubicBezTo>
                      <a:pt x="329" y="110"/>
                      <a:pt x="329" y="110"/>
                      <a:pt x="329" y="110"/>
                    </a:cubicBezTo>
                    <a:lnTo>
                      <a:pt x="290" y="110"/>
                    </a:lnTo>
                    <a:close/>
                    <a:moveTo>
                      <a:pt x="329" y="54"/>
                    </a:moveTo>
                    <a:cubicBezTo>
                      <a:pt x="236" y="54"/>
                      <a:pt x="236" y="54"/>
                      <a:pt x="236" y="54"/>
                    </a:cubicBezTo>
                    <a:cubicBezTo>
                      <a:pt x="236" y="16"/>
                      <a:pt x="236" y="16"/>
                      <a:pt x="236" y="16"/>
                    </a:cubicBezTo>
                    <a:cubicBezTo>
                      <a:pt x="329" y="16"/>
                      <a:pt x="329" y="16"/>
                      <a:pt x="329" y="16"/>
                    </a:cubicBezTo>
                    <a:lnTo>
                      <a:pt x="329" y="54"/>
                    </a:lnTo>
                    <a:close/>
                    <a:moveTo>
                      <a:pt x="110" y="16"/>
                    </a:moveTo>
                    <a:cubicBezTo>
                      <a:pt x="110" y="54"/>
                      <a:pt x="110" y="54"/>
                      <a:pt x="110" y="54"/>
                    </a:cubicBezTo>
                    <a:cubicBezTo>
                      <a:pt x="16" y="54"/>
                      <a:pt x="16" y="54"/>
                      <a:pt x="16" y="54"/>
                    </a:cubicBezTo>
                    <a:cubicBezTo>
                      <a:pt x="16" y="16"/>
                      <a:pt x="16" y="16"/>
                      <a:pt x="16" y="16"/>
                    </a:cubicBezTo>
                    <a:lnTo>
                      <a:pt x="110" y="16"/>
                    </a:lnTo>
                    <a:close/>
                    <a:moveTo>
                      <a:pt x="16" y="182"/>
                    </a:moveTo>
                    <a:cubicBezTo>
                      <a:pt x="55" y="182"/>
                      <a:pt x="55" y="182"/>
                      <a:pt x="55" y="182"/>
                    </a:cubicBezTo>
                    <a:cubicBezTo>
                      <a:pt x="55" y="219"/>
                      <a:pt x="55" y="219"/>
                      <a:pt x="55" y="219"/>
                    </a:cubicBezTo>
                    <a:cubicBezTo>
                      <a:pt x="16" y="219"/>
                      <a:pt x="16" y="219"/>
                      <a:pt x="16" y="219"/>
                    </a:cubicBezTo>
                    <a:lnTo>
                      <a:pt x="16" y="182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99" dirty="0">
                  <a:latin typeface="Calibri" panose="020F0502020204030204" pitchFamily="34" charset="0"/>
                </a:endParaRPr>
              </a:p>
            </p:txBody>
          </p:sp>
        </p:grpSp>
      </p:grpSp>
      <p:grpSp>
        <p:nvGrpSpPr>
          <p:cNvPr id="206" name="Group 205">
            <a:extLst>
              <a:ext uri="{FF2B5EF4-FFF2-40B4-BE49-F238E27FC236}">
                <a16:creationId xmlns:a16="http://schemas.microsoft.com/office/drawing/2014/main" id="{2C010836-3B24-9C46-8353-EA033FBB7C41}"/>
              </a:ext>
            </a:extLst>
          </p:cNvPr>
          <p:cNvGrpSpPr/>
          <p:nvPr/>
        </p:nvGrpSpPr>
        <p:grpSpPr>
          <a:xfrm>
            <a:off x="1099931" y="4124174"/>
            <a:ext cx="292951" cy="632993"/>
            <a:chOff x="1693658" y="4666427"/>
            <a:chExt cx="292951" cy="632993"/>
          </a:xfrm>
        </p:grpSpPr>
        <p:cxnSp>
          <p:nvCxnSpPr>
            <p:cNvPr id="207" name="Straight Connector 206">
              <a:extLst>
                <a:ext uri="{FF2B5EF4-FFF2-40B4-BE49-F238E27FC236}">
                  <a16:creationId xmlns:a16="http://schemas.microsoft.com/office/drawing/2014/main" id="{075292F8-F27B-504D-87AF-5E6B904C8AA1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1830940" y="4666427"/>
              <a:ext cx="0" cy="363047"/>
            </a:xfrm>
            <a:prstGeom prst="line">
              <a:avLst/>
            </a:prstGeom>
            <a:ln w="25400">
              <a:solidFill>
                <a:srgbClr val="F8981D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8" name="Group 207">
              <a:extLst>
                <a:ext uri="{FF2B5EF4-FFF2-40B4-BE49-F238E27FC236}">
                  <a16:creationId xmlns:a16="http://schemas.microsoft.com/office/drawing/2014/main" id="{5BD48F1E-D151-704C-BAD6-524B436AF213}"/>
                </a:ext>
              </a:extLst>
            </p:cNvPr>
            <p:cNvGrpSpPr/>
            <p:nvPr/>
          </p:nvGrpSpPr>
          <p:grpSpPr>
            <a:xfrm>
              <a:off x="1693658" y="4865932"/>
              <a:ext cx="292951" cy="433488"/>
              <a:chOff x="5034533" y="2180580"/>
              <a:chExt cx="292951" cy="433488"/>
            </a:xfrm>
          </p:grpSpPr>
          <p:sp>
            <p:nvSpPr>
              <p:cNvPr id="209" name="Rectangle 208">
                <a:extLst>
                  <a:ext uri="{FF2B5EF4-FFF2-40B4-BE49-F238E27FC236}">
                    <a16:creationId xmlns:a16="http://schemas.microsoft.com/office/drawing/2014/main" id="{0876E179-909D-8A44-A304-C125F2782EF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034533" y="2339748"/>
                <a:ext cx="274320" cy="274320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0" i="0" u="none" strike="noStrike" kern="1200" cap="none" spc="0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VM</a:t>
                </a:r>
              </a:p>
            </p:txBody>
          </p:sp>
          <p:sp>
            <p:nvSpPr>
              <p:cNvPr id="210" name="Freeform 21">
                <a:extLst>
                  <a:ext uri="{FF2B5EF4-FFF2-40B4-BE49-F238E27FC236}">
                    <a16:creationId xmlns:a16="http://schemas.microsoft.com/office/drawing/2014/main" id="{E36D5DEE-59C5-7B4A-A368-BDB5DBE7FF05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5041473" y="2180580"/>
                <a:ext cx="286011" cy="217911"/>
              </a:xfrm>
              <a:custGeom>
                <a:avLst/>
                <a:gdLst>
                  <a:gd name="T0" fmla="*/ 364 w 389"/>
                  <a:gd name="T1" fmla="*/ 176 h 296"/>
                  <a:gd name="T2" fmla="*/ 355 w 389"/>
                  <a:gd name="T3" fmla="*/ 217 h 296"/>
                  <a:gd name="T4" fmla="*/ 289 w 389"/>
                  <a:gd name="T5" fmla="*/ 130 h 296"/>
                  <a:gd name="T6" fmla="*/ 298 w 389"/>
                  <a:gd name="T7" fmla="*/ 193 h 296"/>
                  <a:gd name="T8" fmla="*/ 264 w 389"/>
                  <a:gd name="T9" fmla="*/ 143 h 296"/>
                  <a:gd name="T10" fmla="*/ 257 w 389"/>
                  <a:gd name="T11" fmla="*/ 195 h 296"/>
                  <a:gd name="T12" fmla="*/ 318 w 389"/>
                  <a:gd name="T13" fmla="*/ 296 h 296"/>
                  <a:gd name="T14" fmla="*/ 319 w 389"/>
                  <a:gd name="T15" fmla="*/ 296 h 296"/>
                  <a:gd name="T16" fmla="*/ 376 w 389"/>
                  <a:gd name="T17" fmla="*/ 196 h 296"/>
                  <a:gd name="T18" fmla="*/ 319 w 389"/>
                  <a:gd name="T19" fmla="*/ 280 h 296"/>
                  <a:gd name="T20" fmla="*/ 270 w 389"/>
                  <a:gd name="T21" fmla="*/ 262 h 296"/>
                  <a:gd name="T22" fmla="*/ 276 w 389"/>
                  <a:gd name="T23" fmla="*/ 183 h 296"/>
                  <a:gd name="T24" fmla="*/ 288 w 389"/>
                  <a:gd name="T25" fmla="*/ 237 h 296"/>
                  <a:gd name="T26" fmla="*/ 318 w 389"/>
                  <a:gd name="T27" fmla="*/ 154 h 296"/>
                  <a:gd name="T28" fmla="*/ 337 w 389"/>
                  <a:gd name="T29" fmla="*/ 231 h 296"/>
                  <a:gd name="T30" fmla="*/ 345 w 389"/>
                  <a:gd name="T31" fmla="*/ 239 h 296"/>
                  <a:gd name="T32" fmla="*/ 361 w 389"/>
                  <a:gd name="T33" fmla="*/ 260 h 296"/>
                  <a:gd name="T34" fmla="*/ 255 w 389"/>
                  <a:gd name="T35" fmla="*/ 182 h 296"/>
                  <a:gd name="T36" fmla="*/ 236 w 389"/>
                  <a:gd name="T37" fmla="*/ 166 h 296"/>
                  <a:gd name="T38" fmla="*/ 329 w 389"/>
                  <a:gd name="T39" fmla="*/ 126 h 296"/>
                  <a:gd name="T40" fmla="*/ 345 w 389"/>
                  <a:gd name="T41" fmla="*/ 139 h 296"/>
                  <a:gd name="T42" fmla="*/ 0 w 389"/>
                  <a:gd name="T43" fmla="*/ 0 h 296"/>
                  <a:gd name="T44" fmla="*/ 243 w 389"/>
                  <a:gd name="T45" fmla="*/ 235 h 296"/>
                  <a:gd name="T46" fmla="*/ 181 w 389"/>
                  <a:gd name="T47" fmla="*/ 219 h 296"/>
                  <a:gd name="T48" fmla="*/ 165 w 389"/>
                  <a:gd name="T49" fmla="*/ 219 h 296"/>
                  <a:gd name="T50" fmla="*/ 71 w 389"/>
                  <a:gd name="T51" fmla="*/ 182 h 296"/>
                  <a:gd name="T52" fmla="*/ 165 w 389"/>
                  <a:gd name="T53" fmla="*/ 219 h 296"/>
                  <a:gd name="T54" fmla="*/ 110 w 389"/>
                  <a:gd name="T55" fmla="*/ 126 h 296"/>
                  <a:gd name="T56" fmla="*/ 16 w 389"/>
                  <a:gd name="T57" fmla="*/ 166 h 296"/>
                  <a:gd name="T58" fmla="*/ 126 w 389"/>
                  <a:gd name="T59" fmla="*/ 54 h 296"/>
                  <a:gd name="T60" fmla="*/ 220 w 389"/>
                  <a:gd name="T61" fmla="*/ 16 h 296"/>
                  <a:gd name="T62" fmla="*/ 126 w 389"/>
                  <a:gd name="T63" fmla="*/ 54 h 296"/>
                  <a:gd name="T64" fmla="*/ 165 w 389"/>
                  <a:gd name="T65" fmla="*/ 110 h 296"/>
                  <a:gd name="T66" fmla="*/ 71 w 389"/>
                  <a:gd name="T67" fmla="*/ 70 h 296"/>
                  <a:gd name="T68" fmla="*/ 55 w 389"/>
                  <a:gd name="T69" fmla="*/ 110 h 296"/>
                  <a:gd name="T70" fmla="*/ 16 w 389"/>
                  <a:gd name="T71" fmla="*/ 70 h 296"/>
                  <a:gd name="T72" fmla="*/ 55 w 389"/>
                  <a:gd name="T73" fmla="*/ 110 h 296"/>
                  <a:gd name="T74" fmla="*/ 126 w 389"/>
                  <a:gd name="T75" fmla="*/ 166 h 296"/>
                  <a:gd name="T76" fmla="*/ 220 w 389"/>
                  <a:gd name="T77" fmla="*/ 126 h 296"/>
                  <a:gd name="T78" fmla="*/ 228 w 389"/>
                  <a:gd name="T79" fmla="*/ 110 h 296"/>
                  <a:gd name="T80" fmla="*/ 181 w 389"/>
                  <a:gd name="T81" fmla="*/ 70 h 296"/>
                  <a:gd name="T82" fmla="*/ 274 w 389"/>
                  <a:gd name="T83" fmla="*/ 110 h 296"/>
                  <a:gd name="T84" fmla="*/ 228 w 389"/>
                  <a:gd name="T85" fmla="*/ 110 h 296"/>
                  <a:gd name="T86" fmla="*/ 290 w 389"/>
                  <a:gd name="T87" fmla="*/ 70 h 296"/>
                  <a:gd name="T88" fmla="*/ 329 w 389"/>
                  <a:gd name="T89" fmla="*/ 110 h 296"/>
                  <a:gd name="T90" fmla="*/ 329 w 389"/>
                  <a:gd name="T91" fmla="*/ 54 h 296"/>
                  <a:gd name="T92" fmla="*/ 236 w 389"/>
                  <a:gd name="T93" fmla="*/ 16 h 296"/>
                  <a:gd name="T94" fmla="*/ 329 w 389"/>
                  <a:gd name="T95" fmla="*/ 54 h 296"/>
                  <a:gd name="T96" fmla="*/ 110 w 389"/>
                  <a:gd name="T97" fmla="*/ 54 h 296"/>
                  <a:gd name="T98" fmla="*/ 16 w 389"/>
                  <a:gd name="T99" fmla="*/ 16 h 296"/>
                  <a:gd name="T100" fmla="*/ 16 w 389"/>
                  <a:gd name="T101" fmla="*/ 182 h 296"/>
                  <a:gd name="T102" fmla="*/ 55 w 389"/>
                  <a:gd name="T103" fmla="*/ 219 h 296"/>
                  <a:gd name="T104" fmla="*/ 16 w 389"/>
                  <a:gd name="T105" fmla="*/ 182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89" h="296">
                    <a:moveTo>
                      <a:pt x="376" y="196"/>
                    </a:moveTo>
                    <a:cubicBezTo>
                      <a:pt x="364" y="176"/>
                      <a:pt x="364" y="176"/>
                      <a:pt x="364" y="176"/>
                    </a:cubicBezTo>
                    <a:cubicBezTo>
                      <a:pt x="361" y="199"/>
                      <a:pt x="361" y="199"/>
                      <a:pt x="361" y="199"/>
                    </a:cubicBezTo>
                    <a:cubicBezTo>
                      <a:pt x="360" y="208"/>
                      <a:pt x="357" y="214"/>
                      <a:pt x="355" y="217"/>
                    </a:cubicBezTo>
                    <a:cubicBezTo>
                      <a:pt x="359" y="190"/>
                      <a:pt x="364" y="147"/>
                      <a:pt x="306" y="134"/>
                    </a:cubicBezTo>
                    <a:cubicBezTo>
                      <a:pt x="289" y="130"/>
                      <a:pt x="289" y="130"/>
                      <a:pt x="289" y="130"/>
                    </a:cubicBezTo>
                    <a:cubicBezTo>
                      <a:pt x="298" y="146"/>
                      <a:pt x="298" y="146"/>
                      <a:pt x="298" y="146"/>
                    </a:cubicBezTo>
                    <a:cubicBezTo>
                      <a:pt x="306" y="160"/>
                      <a:pt x="304" y="178"/>
                      <a:pt x="298" y="193"/>
                    </a:cubicBezTo>
                    <a:cubicBezTo>
                      <a:pt x="291" y="172"/>
                      <a:pt x="278" y="157"/>
                      <a:pt x="277" y="157"/>
                    </a:cubicBezTo>
                    <a:cubicBezTo>
                      <a:pt x="264" y="143"/>
                      <a:pt x="264" y="143"/>
                      <a:pt x="264" y="143"/>
                    </a:cubicBezTo>
                    <a:cubicBezTo>
                      <a:pt x="264" y="162"/>
                      <a:pt x="264" y="162"/>
                      <a:pt x="264" y="162"/>
                    </a:cubicBezTo>
                    <a:cubicBezTo>
                      <a:pt x="263" y="171"/>
                      <a:pt x="260" y="183"/>
                      <a:pt x="257" y="195"/>
                    </a:cubicBezTo>
                    <a:cubicBezTo>
                      <a:pt x="250" y="221"/>
                      <a:pt x="242" y="251"/>
                      <a:pt x="257" y="272"/>
                    </a:cubicBezTo>
                    <a:cubicBezTo>
                      <a:pt x="267" y="287"/>
                      <a:pt x="287" y="295"/>
                      <a:pt x="318" y="296"/>
                    </a:cubicBezTo>
                    <a:cubicBezTo>
                      <a:pt x="318" y="296"/>
                      <a:pt x="318" y="296"/>
                      <a:pt x="318" y="296"/>
                    </a:cubicBezTo>
                    <a:cubicBezTo>
                      <a:pt x="318" y="296"/>
                      <a:pt x="318" y="296"/>
                      <a:pt x="319" y="296"/>
                    </a:cubicBezTo>
                    <a:cubicBezTo>
                      <a:pt x="352" y="296"/>
                      <a:pt x="368" y="281"/>
                      <a:pt x="375" y="268"/>
                    </a:cubicBezTo>
                    <a:cubicBezTo>
                      <a:pt x="389" y="244"/>
                      <a:pt x="384" y="211"/>
                      <a:pt x="376" y="196"/>
                    </a:cubicBezTo>
                    <a:close/>
                    <a:moveTo>
                      <a:pt x="361" y="260"/>
                    </a:moveTo>
                    <a:cubicBezTo>
                      <a:pt x="354" y="273"/>
                      <a:pt x="339" y="280"/>
                      <a:pt x="319" y="280"/>
                    </a:cubicBezTo>
                    <a:cubicBezTo>
                      <a:pt x="318" y="280"/>
                      <a:pt x="318" y="280"/>
                      <a:pt x="318" y="280"/>
                    </a:cubicBezTo>
                    <a:cubicBezTo>
                      <a:pt x="294" y="279"/>
                      <a:pt x="277" y="273"/>
                      <a:pt x="270" y="262"/>
                    </a:cubicBezTo>
                    <a:cubicBezTo>
                      <a:pt x="259" y="248"/>
                      <a:pt x="266" y="223"/>
                      <a:pt x="272" y="200"/>
                    </a:cubicBezTo>
                    <a:cubicBezTo>
                      <a:pt x="274" y="194"/>
                      <a:pt x="275" y="188"/>
                      <a:pt x="276" y="183"/>
                    </a:cubicBezTo>
                    <a:cubicBezTo>
                      <a:pt x="281" y="192"/>
                      <a:pt x="286" y="203"/>
                      <a:pt x="287" y="216"/>
                    </a:cubicBezTo>
                    <a:cubicBezTo>
                      <a:pt x="288" y="237"/>
                      <a:pt x="288" y="237"/>
                      <a:pt x="288" y="237"/>
                    </a:cubicBezTo>
                    <a:cubicBezTo>
                      <a:pt x="301" y="220"/>
                      <a:pt x="301" y="220"/>
                      <a:pt x="301" y="220"/>
                    </a:cubicBezTo>
                    <a:cubicBezTo>
                      <a:pt x="314" y="203"/>
                      <a:pt x="323" y="178"/>
                      <a:pt x="318" y="154"/>
                    </a:cubicBezTo>
                    <a:cubicBezTo>
                      <a:pt x="347" y="168"/>
                      <a:pt x="343" y="194"/>
                      <a:pt x="339" y="217"/>
                    </a:cubicBezTo>
                    <a:cubicBezTo>
                      <a:pt x="338" y="222"/>
                      <a:pt x="337" y="227"/>
                      <a:pt x="337" y="231"/>
                    </a:cubicBezTo>
                    <a:cubicBezTo>
                      <a:pt x="336" y="240"/>
                      <a:pt x="336" y="240"/>
                      <a:pt x="336" y="240"/>
                    </a:cubicBezTo>
                    <a:cubicBezTo>
                      <a:pt x="345" y="239"/>
                      <a:pt x="345" y="239"/>
                      <a:pt x="345" y="239"/>
                    </a:cubicBezTo>
                    <a:cubicBezTo>
                      <a:pt x="356" y="238"/>
                      <a:pt x="363" y="233"/>
                      <a:pt x="368" y="227"/>
                    </a:cubicBezTo>
                    <a:cubicBezTo>
                      <a:pt x="369" y="238"/>
                      <a:pt x="367" y="250"/>
                      <a:pt x="361" y="260"/>
                    </a:cubicBezTo>
                    <a:close/>
                    <a:moveTo>
                      <a:pt x="181" y="182"/>
                    </a:moveTo>
                    <a:cubicBezTo>
                      <a:pt x="255" y="182"/>
                      <a:pt x="255" y="182"/>
                      <a:pt x="255" y="182"/>
                    </a:cubicBezTo>
                    <a:cubicBezTo>
                      <a:pt x="255" y="166"/>
                      <a:pt x="255" y="166"/>
                      <a:pt x="255" y="166"/>
                    </a:cubicBezTo>
                    <a:cubicBezTo>
                      <a:pt x="236" y="166"/>
                      <a:pt x="236" y="166"/>
                      <a:pt x="236" y="166"/>
                    </a:cubicBezTo>
                    <a:cubicBezTo>
                      <a:pt x="236" y="126"/>
                      <a:pt x="236" y="126"/>
                      <a:pt x="236" y="126"/>
                    </a:cubicBezTo>
                    <a:cubicBezTo>
                      <a:pt x="329" y="126"/>
                      <a:pt x="329" y="126"/>
                      <a:pt x="329" y="126"/>
                    </a:cubicBezTo>
                    <a:cubicBezTo>
                      <a:pt x="329" y="139"/>
                      <a:pt x="329" y="139"/>
                      <a:pt x="329" y="139"/>
                    </a:cubicBezTo>
                    <a:cubicBezTo>
                      <a:pt x="345" y="139"/>
                      <a:pt x="345" y="139"/>
                      <a:pt x="345" y="139"/>
                    </a:cubicBezTo>
                    <a:cubicBezTo>
                      <a:pt x="345" y="0"/>
                      <a:pt x="345" y="0"/>
                      <a:pt x="34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35"/>
                      <a:pt x="0" y="235"/>
                      <a:pt x="0" y="235"/>
                    </a:cubicBezTo>
                    <a:cubicBezTo>
                      <a:pt x="243" y="235"/>
                      <a:pt x="243" y="235"/>
                      <a:pt x="243" y="235"/>
                    </a:cubicBezTo>
                    <a:cubicBezTo>
                      <a:pt x="243" y="219"/>
                      <a:pt x="243" y="219"/>
                      <a:pt x="243" y="219"/>
                    </a:cubicBezTo>
                    <a:cubicBezTo>
                      <a:pt x="181" y="219"/>
                      <a:pt x="181" y="219"/>
                      <a:pt x="181" y="219"/>
                    </a:cubicBezTo>
                    <a:lnTo>
                      <a:pt x="181" y="182"/>
                    </a:lnTo>
                    <a:close/>
                    <a:moveTo>
                      <a:pt x="165" y="219"/>
                    </a:moveTo>
                    <a:cubicBezTo>
                      <a:pt x="71" y="219"/>
                      <a:pt x="71" y="219"/>
                      <a:pt x="71" y="219"/>
                    </a:cubicBezTo>
                    <a:cubicBezTo>
                      <a:pt x="71" y="182"/>
                      <a:pt x="71" y="182"/>
                      <a:pt x="71" y="182"/>
                    </a:cubicBezTo>
                    <a:cubicBezTo>
                      <a:pt x="165" y="182"/>
                      <a:pt x="165" y="182"/>
                      <a:pt x="165" y="182"/>
                    </a:cubicBezTo>
                    <a:lnTo>
                      <a:pt x="165" y="219"/>
                    </a:lnTo>
                    <a:close/>
                    <a:moveTo>
                      <a:pt x="16" y="126"/>
                    </a:moveTo>
                    <a:cubicBezTo>
                      <a:pt x="110" y="126"/>
                      <a:pt x="110" y="126"/>
                      <a:pt x="110" y="126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6" y="166"/>
                      <a:pt x="16" y="166"/>
                      <a:pt x="16" y="166"/>
                    </a:cubicBezTo>
                    <a:lnTo>
                      <a:pt x="16" y="126"/>
                    </a:lnTo>
                    <a:close/>
                    <a:moveTo>
                      <a:pt x="126" y="54"/>
                    </a:moveTo>
                    <a:cubicBezTo>
                      <a:pt x="126" y="16"/>
                      <a:pt x="126" y="16"/>
                      <a:pt x="126" y="16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54"/>
                      <a:pt x="220" y="54"/>
                      <a:pt x="220" y="54"/>
                    </a:cubicBezTo>
                    <a:lnTo>
                      <a:pt x="126" y="54"/>
                    </a:lnTo>
                    <a:close/>
                    <a:moveTo>
                      <a:pt x="165" y="70"/>
                    </a:moveTo>
                    <a:cubicBezTo>
                      <a:pt x="165" y="110"/>
                      <a:pt x="165" y="110"/>
                      <a:pt x="165" y="110"/>
                    </a:cubicBezTo>
                    <a:cubicBezTo>
                      <a:pt x="71" y="110"/>
                      <a:pt x="71" y="110"/>
                      <a:pt x="71" y="110"/>
                    </a:cubicBezTo>
                    <a:cubicBezTo>
                      <a:pt x="71" y="70"/>
                      <a:pt x="71" y="70"/>
                      <a:pt x="71" y="70"/>
                    </a:cubicBezTo>
                    <a:lnTo>
                      <a:pt x="165" y="70"/>
                    </a:lnTo>
                    <a:close/>
                    <a:moveTo>
                      <a:pt x="55" y="110"/>
                    </a:moveTo>
                    <a:cubicBezTo>
                      <a:pt x="16" y="110"/>
                      <a:pt x="16" y="110"/>
                      <a:pt x="16" y="11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55" y="70"/>
                      <a:pt x="55" y="70"/>
                      <a:pt x="55" y="70"/>
                    </a:cubicBezTo>
                    <a:lnTo>
                      <a:pt x="55" y="110"/>
                    </a:lnTo>
                    <a:close/>
                    <a:moveTo>
                      <a:pt x="220" y="166"/>
                    </a:moveTo>
                    <a:cubicBezTo>
                      <a:pt x="126" y="166"/>
                      <a:pt x="126" y="166"/>
                      <a:pt x="126" y="166"/>
                    </a:cubicBezTo>
                    <a:cubicBezTo>
                      <a:pt x="126" y="126"/>
                      <a:pt x="126" y="126"/>
                      <a:pt x="126" y="126"/>
                    </a:cubicBezTo>
                    <a:cubicBezTo>
                      <a:pt x="220" y="126"/>
                      <a:pt x="220" y="126"/>
                      <a:pt x="220" y="126"/>
                    </a:cubicBezTo>
                    <a:lnTo>
                      <a:pt x="220" y="166"/>
                    </a:lnTo>
                    <a:close/>
                    <a:moveTo>
                      <a:pt x="228" y="110"/>
                    </a:moveTo>
                    <a:cubicBezTo>
                      <a:pt x="181" y="110"/>
                      <a:pt x="181" y="110"/>
                      <a:pt x="181" y="110"/>
                    </a:cubicBezTo>
                    <a:cubicBezTo>
                      <a:pt x="181" y="70"/>
                      <a:pt x="181" y="70"/>
                      <a:pt x="181" y="70"/>
                    </a:cubicBezTo>
                    <a:cubicBezTo>
                      <a:pt x="274" y="70"/>
                      <a:pt x="274" y="70"/>
                      <a:pt x="274" y="70"/>
                    </a:cubicBezTo>
                    <a:cubicBezTo>
                      <a:pt x="274" y="110"/>
                      <a:pt x="274" y="110"/>
                      <a:pt x="274" y="110"/>
                    </a:cubicBezTo>
                    <a:cubicBezTo>
                      <a:pt x="236" y="110"/>
                      <a:pt x="236" y="110"/>
                      <a:pt x="236" y="110"/>
                    </a:cubicBezTo>
                    <a:lnTo>
                      <a:pt x="228" y="110"/>
                    </a:lnTo>
                    <a:close/>
                    <a:moveTo>
                      <a:pt x="290" y="110"/>
                    </a:moveTo>
                    <a:cubicBezTo>
                      <a:pt x="290" y="70"/>
                      <a:pt x="290" y="70"/>
                      <a:pt x="290" y="70"/>
                    </a:cubicBezTo>
                    <a:cubicBezTo>
                      <a:pt x="329" y="70"/>
                      <a:pt x="329" y="70"/>
                      <a:pt x="329" y="70"/>
                    </a:cubicBezTo>
                    <a:cubicBezTo>
                      <a:pt x="329" y="110"/>
                      <a:pt x="329" y="110"/>
                      <a:pt x="329" y="110"/>
                    </a:cubicBezTo>
                    <a:lnTo>
                      <a:pt x="290" y="110"/>
                    </a:lnTo>
                    <a:close/>
                    <a:moveTo>
                      <a:pt x="329" y="54"/>
                    </a:moveTo>
                    <a:cubicBezTo>
                      <a:pt x="236" y="54"/>
                      <a:pt x="236" y="54"/>
                      <a:pt x="236" y="54"/>
                    </a:cubicBezTo>
                    <a:cubicBezTo>
                      <a:pt x="236" y="16"/>
                      <a:pt x="236" y="16"/>
                      <a:pt x="236" y="16"/>
                    </a:cubicBezTo>
                    <a:cubicBezTo>
                      <a:pt x="329" y="16"/>
                      <a:pt x="329" y="16"/>
                      <a:pt x="329" y="16"/>
                    </a:cubicBezTo>
                    <a:lnTo>
                      <a:pt x="329" y="54"/>
                    </a:lnTo>
                    <a:close/>
                    <a:moveTo>
                      <a:pt x="110" y="16"/>
                    </a:moveTo>
                    <a:cubicBezTo>
                      <a:pt x="110" y="54"/>
                      <a:pt x="110" y="54"/>
                      <a:pt x="110" y="54"/>
                    </a:cubicBezTo>
                    <a:cubicBezTo>
                      <a:pt x="16" y="54"/>
                      <a:pt x="16" y="54"/>
                      <a:pt x="16" y="54"/>
                    </a:cubicBezTo>
                    <a:cubicBezTo>
                      <a:pt x="16" y="16"/>
                      <a:pt x="16" y="16"/>
                      <a:pt x="16" y="16"/>
                    </a:cubicBezTo>
                    <a:lnTo>
                      <a:pt x="110" y="16"/>
                    </a:lnTo>
                    <a:close/>
                    <a:moveTo>
                      <a:pt x="16" y="182"/>
                    </a:moveTo>
                    <a:cubicBezTo>
                      <a:pt x="55" y="182"/>
                      <a:pt x="55" y="182"/>
                      <a:pt x="55" y="182"/>
                    </a:cubicBezTo>
                    <a:cubicBezTo>
                      <a:pt x="55" y="219"/>
                      <a:pt x="55" y="219"/>
                      <a:pt x="55" y="219"/>
                    </a:cubicBezTo>
                    <a:cubicBezTo>
                      <a:pt x="16" y="219"/>
                      <a:pt x="16" y="219"/>
                      <a:pt x="16" y="219"/>
                    </a:cubicBezTo>
                    <a:lnTo>
                      <a:pt x="16" y="182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99" dirty="0">
                  <a:latin typeface="Calibri" panose="020F0502020204030204" pitchFamily="34" charset="0"/>
                </a:endParaRPr>
              </a:p>
            </p:txBody>
          </p:sp>
        </p:grpSp>
      </p:grpSp>
      <p:sp>
        <p:nvSpPr>
          <p:cNvPr id="211" name="Oval 210">
            <a:extLst>
              <a:ext uri="{FF2B5EF4-FFF2-40B4-BE49-F238E27FC236}">
                <a16:creationId xmlns:a16="http://schemas.microsoft.com/office/drawing/2014/main" id="{9096087E-614B-264F-B671-4FBF283A9B75}"/>
              </a:ext>
            </a:extLst>
          </p:cNvPr>
          <p:cNvSpPr>
            <a:spLocks noChangeAspect="1"/>
          </p:cNvSpPr>
          <p:nvPr/>
        </p:nvSpPr>
        <p:spPr>
          <a:xfrm>
            <a:off x="9263329" y="2802269"/>
            <a:ext cx="274320" cy="274320"/>
          </a:xfrm>
          <a:prstGeom prst="ellipse">
            <a:avLst/>
          </a:prstGeom>
          <a:noFill/>
          <a:ln w="28575">
            <a:solidFill>
              <a:srgbClr val="7030A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fr-FR" sz="1200" dirty="0">
                <a:solidFill>
                  <a:srgbClr val="7030A0"/>
                </a:solidFill>
                <a:latin typeface="Calibri" panose="020F0502020204030204" pitchFamily="34" charset="0"/>
              </a:rPr>
              <a:t>1</a:t>
            </a:r>
            <a:endParaRPr lang="en-US" sz="1200" dirty="0">
              <a:solidFill>
                <a:srgbClr val="7030A0"/>
              </a:solidFill>
              <a:latin typeface="Calibri" panose="020F0502020204030204" pitchFamily="34" charset="0"/>
            </a:endParaRPr>
          </a:p>
        </p:txBody>
      </p:sp>
      <p:sp>
        <p:nvSpPr>
          <p:cNvPr id="212" name="Oval 211">
            <a:extLst>
              <a:ext uri="{FF2B5EF4-FFF2-40B4-BE49-F238E27FC236}">
                <a16:creationId xmlns:a16="http://schemas.microsoft.com/office/drawing/2014/main" id="{78ACA12B-A43C-4144-9F94-36D87CE4212B}"/>
              </a:ext>
            </a:extLst>
          </p:cNvPr>
          <p:cNvSpPr>
            <a:spLocks noChangeAspect="1"/>
          </p:cNvSpPr>
          <p:nvPr/>
        </p:nvSpPr>
        <p:spPr>
          <a:xfrm>
            <a:off x="9428062" y="3336354"/>
            <a:ext cx="274320" cy="274320"/>
          </a:xfrm>
          <a:prstGeom prst="ellipse">
            <a:avLst/>
          </a:prstGeom>
          <a:noFill/>
          <a:ln w="28575">
            <a:solidFill>
              <a:srgbClr val="7030A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fr-FR" sz="1200" dirty="0">
                <a:solidFill>
                  <a:srgbClr val="7030A0"/>
                </a:solidFill>
                <a:latin typeface="Calibri" panose="020F0502020204030204" pitchFamily="34" charset="0"/>
              </a:rPr>
              <a:t>2</a:t>
            </a:r>
            <a:endParaRPr lang="en-US" sz="1200" dirty="0">
              <a:solidFill>
                <a:srgbClr val="7030A0"/>
              </a:solidFill>
              <a:latin typeface="Calibri" panose="020F0502020204030204" pitchFamily="34" charset="0"/>
            </a:endParaRPr>
          </a:p>
        </p:txBody>
      </p:sp>
      <p:sp>
        <p:nvSpPr>
          <p:cNvPr id="213" name="Oval 212">
            <a:extLst>
              <a:ext uri="{FF2B5EF4-FFF2-40B4-BE49-F238E27FC236}">
                <a16:creationId xmlns:a16="http://schemas.microsoft.com/office/drawing/2014/main" id="{9AA32C42-65DE-3848-ACE2-A43BBF21D7A7}"/>
              </a:ext>
            </a:extLst>
          </p:cNvPr>
          <p:cNvSpPr>
            <a:spLocks noChangeAspect="1"/>
          </p:cNvSpPr>
          <p:nvPr/>
        </p:nvSpPr>
        <p:spPr>
          <a:xfrm>
            <a:off x="4007751" y="3301024"/>
            <a:ext cx="274320" cy="274320"/>
          </a:xfrm>
          <a:prstGeom prst="ellipse">
            <a:avLst/>
          </a:prstGeom>
          <a:noFill/>
          <a:ln w="28575">
            <a:solidFill>
              <a:srgbClr val="7030A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fr-FR" sz="1200" dirty="0">
                <a:solidFill>
                  <a:srgbClr val="7030A0"/>
                </a:solidFill>
                <a:latin typeface="Calibri" panose="020F0502020204030204" pitchFamily="34" charset="0"/>
              </a:rPr>
              <a:t>1</a:t>
            </a:r>
            <a:endParaRPr lang="en-US" sz="1200" dirty="0">
              <a:solidFill>
                <a:srgbClr val="7030A0"/>
              </a:solidFill>
              <a:latin typeface="Calibri" panose="020F0502020204030204" pitchFamily="34" charset="0"/>
            </a:endParaRPr>
          </a:p>
        </p:txBody>
      </p:sp>
      <p:sp>
        <p:nvSpPr>
          <p:cNvPr id="214" name="Oval 213">
            <a:extLst>
              <a:ext uri="{FF2B5EF4-FFF2-40B4-BE49-F238E27FC236}">
                <a16:creationId xmlns:a16="http://schemas.microsoft.com/office/drawing/2014/main" id="{2A09F6C0-D364-9546-B57B-F99885613ECB}"/>
              </a:ext>
            </a:extLst>
          </p:cNvPr>
          <p:cNvSpPr>
            <a:spLocks noChangeAspect="1"/>
          </p:cNvSpPr>
          <p:nvPr/>
        </p:nvSpPr>
        <p:spPr>
          <a:xfrm>
            <a:off x="5489358" y="4431332"/>
            <a:ext cx="274320" cy="274320"/>
          </a:xfrm>
          <a:prstGeom prst="ellipse">
            <a:avLst/>
          </a:prstGeom>
          <a:noFill/>
          <a:ln w="28575">
            <a:solidFill>
              <a:srgbClr val="7030A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fr-FR" sz="1200" dirty="0">
                <a:solidFill>
                  <a:srgbClr val="7030A0"/>
                </a:solidFill>
                <a:latin typeface="Calibri" panose="020F0502020204030204" pitchFamily="34" charset="0"/>
              </a:rPr>
              <a:t>1</a:t>
            </a:r>
            <a:endParaRPr lang="en-US" sz="1200" dirty="0">
              <a:solidFill>
                <a:srgbClr val="7030A0"/>
              </a:solidFill>
              <a:latin typeface="Calibri" panose="020F0502020204030204" pitchFamily="34" charset="0"/>
            </a:endParaRPr>
          </a:p>
        </p:txBody>
      </p:sp>
      <p:sp>
        <p:nvSpPr>
          <p:cNvPr id="215" name="Oval 214">
            <a:extLst>
              <a:ext uri="{FF2B5EF4-FFF2-40B4-BE49-F238E27FC236}">
                <a16:creationId xmlns:a16="http://schemas.microsoft.com/office/drawing/2014/main" id="{6907D122-7EBC-464C-AD16-9E55A9B5C05F}"/>
              </a:ext>
            </a:extLst>
          </p:cNvPr>
          <p:cNvSpPr>
            <a:spLocks noChangeAspect="1"/>
          </p:cNvSpPr>
          <p:nvPr/>
        </p:nvSpPr>
        <p:spPr>
          <a:xfrm>
            <a:off x="1982541" y="4323679"/>
            <a:ext cx="274320" cy="274320"/>
          </a:xfrm>
          <a:prstGeom prst="ellipse">
            <a:avLst/>
          </a:prstGeom>
          <a:noFill/>
          <a:ln w="28575">
            <a:solidFill>
              <a:srgbClr val="7030A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fr-FR" sz="1200" dirty="0">
                <a:solidFill>
                  <a:srgbClr val="7030A0"/>
                </a:solidFill>
                <a:latin typeface="Calibri" panose="020F0502020204030204" pitchFamily="34" charset="0"/>
              </a:rPr>
              <a:t>2</a:t>
            </a:r>
            <a:endParaRPr lang="en-US" sz="1200" dirty="0">
              <a:solidFill>
                <a:srgbClr val="7030A0"/>
              </a:solidFill>
              <a:latin typeface="Calibri" panose="020F0502020204030204" pitchFamily="34" charset="0"/>
            </a:endParaRPr>
          </a:p>
        </p:txBody>
      </p:sp>
      <p:sp>
        <p:nvSpPr>
          <p:cNvPr id="216" name="Oval 215">
            <a:extLst>
              <a:ext uri="{FF2B5EF4-FFF2-40B4-BE49-F238E27FC236}">
                <a16:creationId xmlns:a16="http://schemas.microsoft.com/office/drawing/2014/main" id="{8ABB08BA-2737-B440-B313-B1DA5520931D}"/>
              </a:ext>
            </a:extLst>
          </p:cNvPr>
          <p:cNvSpPr>
            <a:spLocks noChangeAspect="1"/>
          </p:cNvSpPr>
          <p:nvPr/>
        </p:nvSpPr>
        <p:spPr>
          <a:xfrm>
            <a:off x="3095838" y="5529783"/>
            <a:ext cx="274320" cy="274320"/>
          </a:xfrm>
          <a:prstGeom prst="ellipse">
            <a:avLst/>
          </a:prstGeom>
          <a:noFill/>
          <a:ln w="28575">
            <a:solidFill>
              <a:srgbClr val="7030A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fr-FR" sz="1200" dirty="0">
                <a:solidFill>
                  <a:srgbClr val="7030A0"/>
                </a:solidFill>
                <a:latin typeface="Calibri" panose="020F0502020204030204" pitchFamily="34" charset="0"/>
              </a:rPr>
              <a:t>2</a:t>
            </a:r>
            <a:endParaRPr lang="en-US" sz="1200" dirty="0">
              <a:solidFill>
                <a:srgbClr val="7030A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9015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>
            <a:extLst>
              <a:ext uri="{FF2B5EF4-FFF2-40B4-BE49-F238E27FC236}">
                <a16:creationId xmlns:a16="http://schemas.microsoft.com/office/drawing/2014/main" id="{DD8139AC-3ED4-914C-B85D-3169C03F8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Validation – Windows (4/8)</a:t>
            </a:r>
          </a:p>
        </p:txBody>
      </p:sp>
      <p:sp>
        <p:nvSpPr>
          <p:cNvPr id="29" name="Subtitle 28">
            <a:extLst>
              <a:ext uri="{FF2B5EF4-FFF2-40B4-BE49-F238E27FC236}">
                <a16:creationId xmlns:a16="http://schemas.microsoft.com/office/drawing/2014/main" id="{DF8749AB-5DF6-624C-8454-6A66274F28FB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Validation NSX Mgt + Control + TEP connectivity (4/4)</a:t>
            </a:r>
          </a:p>
        </p:txBody>
      </p:sp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FAF85565-8306-AA41-B245-04B2671EC1DF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/>
              <a:t>Validate OVS Bridge configuration “</a:t>
            </a:r>
            <a:r>
              <a:rPr lang="en-US" sz="1800" dirty="0" err="1"/>
              <a:t>ovs-vsctl</a:t>
            </a:r>
            <a:r>
              <a:rPr lang="en-US" sz="1800" dirty="0"/>
              <a:t> show” </a:t>
            </a:r>
            <a:r>
              <a:rPr lang="en-US" sz="1500" i="1" dirty="0"/>
              <a:t>(under “Command Prompt”) </a:t>
            </a:r>
            <a:r>
              <a:rPr lang="en-US" sz="1800" dirty="0"/>
              <a:t>– Cont.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10" name="Content Placeholder 29">
            <a:extLst>
              <a:ext uri="{FF2B5EF4-FFF2-40B4-BE49-F238E27FC236}">
                <a16:creationId xmlns:a16="http://schemas.microsoft.com/office/drawing/2014/main" id="{AF71DDBE-2BC6-5043-97C9-D05B63908F69}"/>
              </a:ext>
            </a:extLst>
          </p:cNvPr>
          <p:cNvSpPr txBox="1">
            <a:spLocks/>
          </p:cNvSpPr>
          <p:nvPr/>
        </p:nvSpPr>
        <p:spPr>
          <a:xfrm>
            <a:off x="-71120" y="2039387"/>
            <a:ext cx="9050020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Clr>
                <a:schemeClr val="tx1">
                  <a:lumMod val="60000"/>
                  <a:lumOff val="40000"/>
                </a:schemeClr>
              </a:buClr>
              <a:buSzPct val="90000"/>
              <a:buFont typeface="Arial" panose="020B0604020202020204" pitchFamily="34" charset="0"/>
              <a:buChar char="​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indent="-18415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8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744538" indent="-169863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969963" indent="-166688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143000" indent="-138113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tabLst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rabi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512763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+mj-lt"/>
              <a:buAutoNum type="alphaLcPeriod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741363" indent="-16668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2"/>
              </a:buClr>
              <a:buSzPct val="90000"/>
              <a:buFont typeface="+mj-lt"/>
              <a:buAutoNum type="romanLcPeriod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284163" indent="-284163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lphaU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marL="574675" lvl="2" indent="0">
              <a:spcBef>
                <a:spcPts val="0"/>
              </a:spcBef>
              <a:buNone/>
            </a:pPr>
            <a:r>
              <a:rPr lang="en-US" sz="1200" dirty="0">
                <a:latin typeface="Courier" pitchFamily="2" charset="0"/>
                <a:cs typeface="Courier New" panose="02070309020205020404" pitchFamily="49" charset="0"/>
              </a:rPr>
              <a:t>C:\ </a:t>
            </a:r>
            <a:r>
              <a:rPr lang="en-US" sz="12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ovs-vsctl</a:t>
            </a:r>
            <a:r>
              <a:rPr lang="en-US" sz="12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 show</a:t>
            </a:r>
          </a:p>
          <a:p>
            <a:pPr marL="800100" lvl="3" indent="0">
              <a:spcBef>
                <a:spcPts val="0"/>
              </a:spcBef>
              <a:buNone/>
            </a:pPr>
            <a:endParaRPr lang="en-US" sz="1200" dirty="0">
              <a:latin typeface="Courier" pitchFamily="2" charset="0"/>
              <a:cs typeface="Courier New" panose="02070309020205020404" pitchFamily="49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05FB652-1AC0-DE43-8A02-669A37E4828B}"/>
              </a:ext>
            </a:extLst>
          </p:cNvPr>
          <p:cNvGrpSpPr/>
          <p:nvPr/>
        </p:nvGrpSpPr>
        <p:grpSpPr>
          <a:xfrm>
            <a:off x="2603500" y="5970640"/>
            <a:ext cx="5869020" cy="663227"/>
            <a:chOff x="17057181" y="5897288"/>
            <a:chExt cx="5869020" cy="663227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3B369439-F0DB-7540-88D5-AF6357B3F77C}"/>
                </a:ext>
              </a:extLst>
            </p:cNvPr>
            <p:cNvSpPr txBox="1"/>
            <p:nvPr/>
          </p:nvSpPr>
          <p:spPr>
            <a:xfrm>
              <a:off x="17057181" y="6252738"/>
              <a:ext cx="4436561" cy="30777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 algn="r">
                <a:buNone/>
              </a:pPr>
              <a:r>
                <a:rPr lang="en-US" sz="1400" i="1" dirty="0">
                  <a:latin typeface="Calibri" panose="020F0502020204030204" pitchFamily="34" charset="0"/>
                  <a:cs typeface="Calibri" panose="020F0502020204030204" pitchFamily="34" charset="0"/>
                </a:rPr>
                <a:t>Note: This specific output is for Topology Overlay3 and 4</a:t>
              </a:r>
            </a:p>
          </p:txBody>
        </p: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60C61B0B-BE15-A341-A224-01416E6B7862}"/>
                </a:ext>
              </a:extLst>
            </p:cNvPr>
            <p:cNvCxnSpPr>
              <a:cxnSpLocks/>
              <a:stCxn id="18" idx="3"/>
            </p:cNvCxnSpPr>
            <p:nvPr/>
          </p:nvCxnSpPr>
          <p:spPr bwMode="gray">
            <a:xfrm flipV="1">
              <a:off x="21493742" y="5897288"/>
              <a:ext cx="1432459" cy="509339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Content Placeholder 29">
            <a:extLst>
              <a:ext uri="{FF2B5EF4-FFF2-40B4-BE49-F238E27FC236}">
                <a16:creationId xmlns:a16="http://schemas.microsoft.com/office/drawing/2014/main" id="{56302496-A59E-B148-A58D-0DA3B1BF0E08}"/>
              </a:ext>
            </a:extLst>
          </p:cNvPr>
          <p:cNvSpPr txBox="1">
            <a:spLocks/>
          </p:cNvSpPr>
          <p:nvPr/>
        </p:nvSpPr>
        <p:spPr>
          <a:xfrm>
            <a:off x="-74232" y="2277321"/>
            <a:ext cx="8546752" cy="35394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Clr>
                <a:schemeClr val="tx1">
                  <a:lumMod val="60000"/>
                  <a:lumOff val="40000"/>
                </a:schemeClr>
              </a:buClr>
              <a:buSzPct val="90000"/>
              <a:buFont typeface="Arial" panose="020B0604020202020204" pitchFamily="34" charset="0"/>
              <a:buChar char="​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indent="-18415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8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744538" indent="-169863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969963" indent="-166688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143000" indent="-138113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tabLst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rabi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512763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+mj-lt"/>
              <a:buAutoNum type="alphaLcPeriod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741363" indent="-16668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2"/>
              </a:buClr>
              <a:buSzPct val="90000"/>
              <a:buFont typeface="+mj-lt"/>
              <a:buAutoNum type="romanLcPeriod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284163" indent="-284163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lphaU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5fcd9399-6ff4-422c-aef1-672feddce465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Manager "tcp:127.0.0.1:6632"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</a:t>
            </a:r>
            <a:r>
              <a:rPr lang="en-US" sz="10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is_connected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: true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Bridge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nsx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-managed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Controller "tcp:127.0.0.1:6633"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</a:t>
            </a:r>
            <a:r>
              <a:rPr lang="en-US" sz="10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is_connected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: true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Controller "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unix:C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:\\Program Files\\VMware\\NSX\\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openvswitch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\\var\\run\\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openvswitch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\\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vdpi.sock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"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fail_mode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 secure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Port Ethernet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Interface Ethernet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Port "geneve3232271461"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Interface "geneve3232271461"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    type: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geneve</a:t>
            </a:r>
            <a:endParaRPr lang="en-US" sz="1000" dirty="0">
              <a:latin typeface="Courier" pitchFamily="2" charset="0"/>
              <a:cs typeface="Courier New" panose="02070309020205020404" pitchFamily="49" charset="0"/>
            </a:endParaRP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    options: {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csum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="true", key=flow, </a:t>
            </a:r>
            <a:r>
              <a:rPr lang="en-US" sz="10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remote_ip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="192.168.140.101"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,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tos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=inherit}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  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bfd_status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 {diagnostic="Control Detection Time Expired",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flap_count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="3", forwarding="true",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remote_diagnostic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="No Diagnostic", </a:t>
            </a:r>
            <a:r>
              <a:rPr lang="en-US" sz="10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remote_state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=up, state=up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}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        Port "geneve3232271468"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Interface "geneve3232271468"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    type: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geneve</a:t>
            </a:r>
            <a:endParaRPr lang="en-US" sz="1000" dirty="0">
              <a:latin typeface="Courier" pitchFamily="2" charset="0"/>
              <a:cs typeface="Courier New" panose="02070309020205020404" pitchFamily="49" charset="0"/>
            </a:endParaRP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    options: {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csum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="true", key=flow, </a:t>
            </a:r>
            <a:r>
              <a:rPr lang="en-US" sz="10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remote_ip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="192.168.140.108"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,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tos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=inherit}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  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bfd_status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 {diagnostic="No Diagnostic",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flap_count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="1", forwarding="true",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remote_diagnostic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="No Diagnostic", </a:t>
            </a:r>
            <a:r>
              <a:rPr lang="en-US" sz="10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remote_state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=up, state=up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}</a:t>
            </a:r>
          </a:p>
          <a:p>
            <a:pPr marL="800100" lvl="3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&lt;snip&gt;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ACF0FE30-59D5-4644-A100-FC86D66E6868}"/>
              </a:ext>
            </a:extLst>
          </p:cNvPr>
          <p:cNvGrpSpPr/>
          <p:nvPr/>
        </p:nvGrpSpPr>
        <p:grpSpPr>
          <a:xfrm>
            <a:off x="2603500" y="2343722"/>
            <a:ext cx="8593725" cy="712411"/>
            <a:chOff x="2603500" y="2716589"/>
            <a:chExt cx="8593725" cy="712411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57ABAF18-80C4-CA4B-89CB-C2259B2C8954}"/>
                </a:ext>
              </a:extLst>
            </p:cNvPr>
            <p:cNvSpPr txBox="1"/>
            <p:nvPr/>
          </p:nvSpPr>
          <p:spPr>
            <a:xfrm>
              <a:off x="7820343" y="2716589"/>
              <a:ext cx="3376882" cy="30777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Connection to </a:t>
              </a:r>
              <a:r>
                <a:rPr lang="en-US" sz="14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Mgr</a:t>
              </a: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 UP (Mgt and Ctrl planes)</a:t>
              </a:r>
            </a:p>
          </p:txBody>
        </p: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773BD1FC-2901-E54B-A4FD-332E0931B99B}"/>
                </a:ext>
              </a:extLst>
            </p:cNvPr>
            <p:cNvCxnSpPr>
              <a:cxnSpLocks/>
              <a:stCxn id="22" idx="1"/>
            </p:cNvCxnSpPr>
            <p:nvPr/>
          </p:nvCxnSpPr>
          <p:spPr bwMode="gray">
            <a:xfrm flipH="1">
              <a:off x="2603500" y="2870478"/>
              <a:ext cx="5216843" cy="153888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ED2ADDDB-9BDE-C64A-913E-6919679B2335}"/>
                </a:ext>
              </a:extLst>
            </p:cNvPr>
            <p:cNvCxnSpPr>
              <a:cxnSpLocks/>
              <a:stCxn id="22" idx="1"/>
            </p:cNvCxnSpPr>
            <p:nvPr/>
          </p:nvCxnSpPr>
          <p:spPr bwMode="gray">
            <a:xfrm flipH="1">
              <a:off x="2882900" y="2870478"/>
              <a:ext cx="4937443" cy="558522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87643047-AF34-9745-B939-BA9AFCCBD7A9}"/>
              </a:ext>
            </a:extLst>
          </p:cNvPr>
          <p:cNvGrpSpPr/>
          <p:nvPr/>
        </p:nvGrpSpPr>
        <p:grpSpPr>
          <a:xfrm>
            <a:off x="2882897" y="2808577"/>
            <a:ext cx="8314328" cy="1966274"/>
            <a:chOff x="2882897" y="3181444"/>
            <a:chExt cx="8314328" cy="1966274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A0134817-8ECC-9645-B1D8-F4210E7CDCB6}"/>
                </a:ext>
              </a:extLst>
            </p:cNvPr>
            <p:cNvSpPr txBox="1"/>
            <p:nvPr/>
          </p:nvSpPr>
          <p:spPr>
            <a:xfrm>
              <a:off x="7820344" y="3181444"/>
              <a:ext cx="3376881" cy="30777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Overlay tunnels status</a:t>
              </a:r>
            </a:p>
          </p:txBody>
        </p: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3C1E2977-813F-C74D-A4DE-3087E6402583}"/>
                </a:ext>
              </a:extLst>
            </p:cNvPr>
            <p:cNvCxnSpPr>
              <a:cxnSpLocks/>
              <a:stCxn id="31" idx="1"/>
            </p:cNvCxnSpPr>
            <p:nvPr/>
          </p:nvCxnSpPr>
          <p:spPr bwMode="gray">
            <a:xfrm flipH="1">
              <a:off x="2882897" y="3335333"/>
              <a:ext cx="4937447" cy="896013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843C01C-64EE-D943-B647-AAE04745A1CB}"/>
                </a:ext>
              </a:extLst>
            </p:cNvPr>
            <p:cNvCxnSpPr>
              <a:cxnSpLocks/>
              <a:stCxn id="31" idx="1"/>
            </p:cNvCxnSpPr>
            <p:nvPr/>
          </p:nvCxnSpPr>
          <p:spPr bwMode="gray">
            <a:xfrm flipH="1">
              <a:off x="2882898" y="3335333"/>
              <a:ext cx="4937446" cy="1812385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Content Placeholder 29">
            <a:extLst>
              <a:ext uri="{FF2B5EF4-FFF2-40B4-BE49-F238E27FC236}">
                <a16:creationId xmlns:a16="http://schemas.microsoft.com/office/drawing/2014/main" id="{87D9140B-2FDD-3A43-A4B9-47A9838ED36E}"/>
              </a:ext>
            </a:extLst>
          </p:cNvPr>
          <p:cNvSpPr txBox="1">
            <a:spLocks/>
          </p:cNvSpPr>
          <p:nvPr/>
        </p:nvSpPr>
        <p:spPr>
          <a:xfrm>
            <a:off x="7391399" y="4519936"/>
            <a:ext cx="4631475" cy="200054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Clr>
                <a:schemeClr val="tx1">
                  <a:lumMod val="60000"/>
                  <a:lumOff val="40000"/>
                </a:schemeClr>
              </a:buClr>
              <a:buSzPct val="90000"/>
              <a:buFont typeface="Arial" panose="020B0604020202020204" pitchFamily="34" charset="0"/>
              <a:buChar char="​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indent="-18415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8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744538" indent="-169863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969963" indent="-166688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143000" indent="-138113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tabLst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rabi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512763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+mj-lt"/>
              <a:buAutoNum type="alphaLcPeriod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741363" indent="-16668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2"/>
              </a:buClr>
              <a:buSzPct val="90000"/>
              <a:buFont typeface="+mj-lt"/>
              <a:buAutoNum type="romanLcPeriod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284163" indent="-284163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lphaU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Bridge nsx-switch.0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Controller "tcp:127.0.0.1:6633"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is_connected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 true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fail_mode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 standalone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        Port "Ethernet 2"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            tag: 141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Interface "Ethernet 2"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    type: internal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        Port </a:t>
            </a:r>
            <a:r>
              <a:rPr lang="en-US" sz="10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nsx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-uplink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            Interface Team1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Port nsx-switch.0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Interface nsx-switch.0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    type: internal</a:t>
            </a:r>
            <a:endParaRPr lang="en-US" dirty="0">
              <a:solidFill>
                <a:schemeClr val="accent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F154832-3094-5B4A-8E56-7AE1A930A754}"/>
              </a:ext>
            </a:extLst>
          </p:cNvPr>
          <p:cNvSpPr txBox="1"/>
          <p:nvPr/>
        </p:nvSpPr>
        <p:spPr>
          <a:xfrm rot="21356434">
            <a:off x="9409952" y="453478"/>
            <a:ext cx="2079631" cy="338554"/>
          </a:xfrm>
          <a:prstGeom prst="rect">
            <a:avLst/>
          </a:prstGeom>
          <a:solidFill>
            <a:srgbClr val="EFE5F7"/>
          </a:solidFill>
          <a:ln w="28575">
            <a:solidFill>
              <a:srgbClr val="FF0000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Overlay Use Case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D9BE209-5E43-4846-8947-B465F9AFE43F}"/>
              </a:ext>
            </a:extLst>
          </p:cNvPr>
          <p:cNvGrpSpPr/>
          <p:nvPr/>
        </p:nvGrpSpPr>
        <p:grpSpPr>
          <a:xfrm>
            <a:off x="3498575" y="5369630"/>
            <a:ext cx="4973945" cy="839493"/>
            <a:chOff x="17952256" y="5721022"/>
            <a:chExt cx="4973945" cy="839493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0A8DB122-43D2-1548-9442-C13875A78B32}"/>
                </a:ext>
              </a:extLst>
            </p:cNvPr>
            <p:cNvSpPr txBox="1"/>
            <p:nvPr/>
          </p:nvSpPr>
          <p:spPr>
            <a:xfrm>
              <a:off x="17952256" y="6252738"/>
              <a:ext cx="3541486" cy="30777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 algn="r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Overlay with VLAN TAG 141</a:t>
              </a:r>
            </a:p>
          </p:txBody>
        </p: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EB902FF0-EA25-714C-8577-74DDBC968B38}"/>
                </a:ext>
              </a:extLst>
            </p:cNvPr>
            <p:cNvCxnSpPr>
              <a:cxnSpLocks/>
              <a:stCxn id="24" idx="3"/>
            </p:cNvCxnSpPr>
            <p:nvPr/>
          </p:nvCxnSpPr>
          <p:spPr bwMode="gray">
            <a:xfrm flipV="1">
              <a:off x="21493742" y="5721022"/>
              <a:ext cx="1432459" cy="685605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87917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>
            <a:extLst>
              <a:ext uri="{FF2B5EF4-FFF2-40B4-BE49-F238E27FC236}">
                <a16:creationId xmlns:a16="http://schemas.microsoft.com/office/drawing/2014/main" id="{DD8139AC-3ED4-914C-B85D-3169C03F8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Validation – Windows (5/8)</a:t>
            </a:r>
          </a:p>
        </p:txBody>
      </p:sp>
      <p:sp>
        <p:nvSpPr>
          <p:cNvPr id="29" name="Subtitle 28">
            <a:extLst>
              <a:ext uri="{FF2B5EF4-FFF2-40B4-BE49-F238E27FC236}">
                <a16:creationId xmlns:a16="http://schemas.microsoft.com/office/drawing/2014/main" id="{DF8749AB-5DF6-624C-8454-6A66274F28FB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Validation Interfaces + IP + Routes (1/4)</a:t>
            </a:r>
          </a:p>
        </p:txBody>
      </p:sp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FAF85565-8306-AA41-B245-04B2671EC1DF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/>
              <a:t>Validate “Ethernet” (VIF) and “Ethernet 2” (VTEP) interfaces have been created </a:t>
            </a:r>
            <a:r>
              <a:rPr lang="en-US" sz="1500" i="1" dirty="0"/>
              <a:t>(under “Network Connections”)</a:t>
            </a:r>
            <a:endParaRPr lang="en-US" sz="1500" dirty="0"/>
          </a:p>
          <a:p>
            <a:pPr lvl="2"/>
            <a:r>
              <a:rPr lang="en-US" dirty="0"/>
              <a:t>Ethernet interface has the IP1 Mgt or IP2 Application IP address based on the configuration / use case</a:t>
            </a:r>
          </a:p>
          <a:p>
            <a:pPr lvl="2"/>
            <a:r>
              <a:rPr lang="en-US" dirty="0"/>
              <a:t>Ethernet2 interface has the TEP IP address in case of Overlay use case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000" dirty="0">
              <a:solidFill>
                <a:schemeClr val="accent1"/>
              </a:solidFill>
              <a:latin typeface="Courier" pitchFamily="2" charset="0"/>
              <a:cs typeface="Courier New" panose="02070309020205020404" pitchFamily="49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CF15575-9275-F442-B7A9-9A591376423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19" r="34250"/>
          <a:stretch/>
        </p:blipFill>
        <p:spPr>
          <a:xfrm>
            <a:off x="1847034" y="2568808"/>
            <a:ext cx="4549022" cy="1623060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B69CC444-96C6-A349-A9AE-C3D14E65E28D}"/>
              </a:ext>
            </a:extLst>
          </p:cNvPr>
          <p:cNvSpPr/>
          <p:nvPr/>
        </p:nvSpPr>
        <p:spPr>
          <a:xfrm>
            <a:off x="1887981" y="3521864"/>
            <a:ext cx="4122202" cy="331046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9954152-EBAA-9E45-A21E-BFE1DBD86C62}"/>
              </a:ext>
            </a:extLst>
          </p:cNvPr>
          <p:cNvGrpSpPr/>
          <p:nvPr/>
        </p:nvGrpSpPr>
        <p:grpSpPr>
          <a:xfrm>
            <a:off x="6083957" y="3207504"/>
            <a:ext cx="4836079" cy="954107"/>
            <a:chOff x="16993686" y="6051171"/>
            <a:chExt cx="4836079" cy="954107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2334B8DD-DB22-F24D-A945-0872C742437A}"/>
                </a:ext>
              </a:extLst>
            </p:cNvPr>
            <p:cNvSpPr txBox="1"/>
            <p:nvPr/>
          </p:nvSpPr>
          <p:spPr>
            <a:xfrm>
              <a:off x="18053360" y="6051171"/>
              <a:ext cx="3776405" cy="95410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In both VLAN and Overlay use cases, the VIF and VTEP interfaces are created.</a:t>
              </a:r>
            </a:p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The VTEP interface being configured only in case of Overlay use case.</a:t>
              </a:r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3D9AD80-279E-7347-99C2-0D17C108715B}"/>
                </a:ext>
              </a:extLst>
            </p:cNvPr>
            <p:cNvCxnSpPr>
              <a:cxnSpLocks/>
              <a:stCxn id="13" idx="1"/>
            </p:cNvCxnSpPr>
            <p:nvPr/>
          </p:nvCxnSpPr>
          <p:spPr bwMode="gray">
            <a:xfrm flipH="1">
              <a:off x="16993686" y="6528225"/>
              <a:ext cx="1059674" cy="0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73244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FAF85565-8306-AA41-B245-04B2671EC1DF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/>
              <a:t>Validate IP configuration and Routing Table </a:t>
            </a:r>
            <a:r>
              <a:rPr lang="en-US" sz="1500" i="1" dirty="0"/>
              <a:t>(under “Command Prompt”)</a:t>
            </a:r>
          </a:p>
          <a:p>
            <a:pPr marL="800100" lvl="1" indent="-342900"/>
            <a:r>
              <a:rPr lang="en-US" sz="1600" dirty="0"/>
              <a:t>VLAN – IP1 Only</a:t>
            </a:r>
          </a:p>
          <a:p>
            <a:pPr>
              <a:spcBef>
                <a:spcPts val="0"/>
              </a:spcBef>
              <a:buNone/>
            </a:pPr>
            <a:r>
              <a:rPr lang="en-US" sz="1050" dirty="0">
                <a:latin typeface="Courier" pitchFamily="2" charset="0"/>
                <a:cs typeface="Courier New" panose="02070309020205020404" pitchFamily="49" charset="0"/>
              </a:rPr>
              <a:t>C:\&gt; </a:t>
            </a:r>
            <a:r>
              <a:rPr lang="en-US" sz="105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ipconfig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Windows IP Configuration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Ethernet adapter 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Ethernet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Connection-specific DNS Suffix  . :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   IPv4 Address. . . . . . . . . . . : 192.168.110.183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   Subnet Mask . . . . . . . . . . . : 255.255.255.0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   Default Gateway . . . . . . . . . : 192.168.110.1</a:t>
            </a:r>
            <a:endParaRPr lang="en-US" sz="1000" dirty="0">
              <a:latin typeface="Courier" pitchFamily="2" charset="0"/>
              <a:cs typeface="Courier New" panose="02070309020205020404" pitchFamily="49" charset="0"/>
            </a:endParaRP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&lt;snip&gt;</a:t>
            </a:r>
          </a:p>
          <a:p>
            <a:pPr>
              <a:spcBef>
                <a:spcPts val="0"/>
              </a:spcBef>
              <a:buNone/>
            </a:pPr>
            <a:endParaRPr lang="en-US" sz="1000" dirty="0">
              <a:latin typeface="Courier" pitchFamily="2" charset="0"/>
              <a:cs typeface="Courier New" panose="02070309020205020404" pitchFamily="49" charset="0"/>
            </a:endParaRPr>
          </a:p>
          <a:p>
            <a:pPr>
              <a:spcBef>
                <a:spcPts val="0"/>
              </a:spcBef>
              <a:buNone/>
            </a:pPr>
            <a:r>
              <a:rPr lang="en-US" sz="1050" dirty="0">
                <a:latin typeface="Courier" pitchFamily="2" charset="0"/>
                <a:cs typeface="Courier New" panose="02070309020205020404" pitchFamily="49" charset="0"/>
              </a:rPr>
              <a:t>C:\&gt; </a:t>
            </a:r>
            <a:r>
              <a:rPr lang="en-US" sz="105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route print -4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&lt;snip&gt;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IPv4 Route Table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===========================================================================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Active Routes: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Network Destination        Netmask          Gateway       Interface  Metric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          0.0.0.0          0.0.0.0    192.168.110.1  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192.168.110.183     26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&lt;snip&gt;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===========================================================================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Persistent Routes: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Network Address          Netmask  Gateway Address  Metric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          0.0.0.0          0.0.0.0    192.168.110.1  Default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===========================================================================</a:t>
            </a:r>
          </a:p>
          <a:p>
            <a:pPr lvl="1" indent="0">
              <a:spcBef>
                <a:spcPts val="0"/>
              </a:spcBef>
              <a:buNone/>
            </a:pPr>
            <a:endParaRPr lang="en-US" sz="1000" dirty="0">
              <a:latin typeface="Courier" pitchFamily="2" charset="0"/>
              <a:cs typeface="Courier New" panose="02070309020205020404" pitchFamily="49" charset="0"/>
            </a:endParaRPr>
          </a:p>
        </p:txBody>
      </p:sp>
      <p:sp>
        <p:nvSpPr>
          <p:cNvPr id="51" name="Rounded Rectangle 50">
            <a:extLst>
              <a:ext uri="{FF2B5EF4-FFF2-40B4-BE49-F238E27FC236}">
                <a16:creationId xmlns:a16="http://schemas.microsoft.com/office/drawing/2014/main" id="{0FE0FAE0-A340-224B-B5BC-51B68BC00F39}"/>
              </a:ext>
            </a:extLst>
          </p:cNvPr>
          <p:cNvSpPr/>
          <p:nvPr/>
        </p:nvSpPr>
        <p:spPr>
          <a:xfrm>
            <a:off x="8346399" y="3949906"/>
            <a:ext cx="1569659" cy="1838960"/>
          </a:xfrm>
          <a:prstGeom prst="roundRect">
            <a:avLst>
              <a:gd name="adj" fmla="val 8469"/>
            </a:avLst>
          </a:prstGeom>
          <a:solidFill>
            <a:schemeClr val="bg1">
              <a:lumMod val="85000"/>
              <a:alpha val="20000"/>
            </a:schemeClr>
          </a:solidFill>
          <a:ln w="28575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en-US" sz="1100" dirty="0">
                <a:solidFill>
                  <a:schemeClr val="tx2"/>
                </a:solidFill>
                <a:latin typeface="Calibri" panose="020F0502020204030204" pitchFamily="34" charset="0"/>
              </a:rPr>
              <a:t>Server Topology</a:t>
            </a:r>
          </a:p>
        </p:txBody>
      </p:sp>
      <p:sp>
        <p:nvSpPr>
          <p:cNvPr id="28" name="Title 27">
            <a:extLst>
              <a:ext uri="{FF2B5EF4-FFF2-40B4-BE49-F238E27FC236}">
                <a16:creationId xmlns:a16="http://schemas.microsoft.com/office/drawing/2014/main" id="{DD8139AC-3ED4-914C-B85D-3169C03F8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Validation – Windows (6/8)</a:t>
            </a:r>
          </a:p>
        </p:txBody>
      </p:sp>
      <p:sp>
        <p:nvSpPr>
          <p:cNvPr id="29" name="Subtitle 28">
            <a:extLst>
              <a:ext uri="{FF2B5EF4-FFF2-40B4-BE49-F238E27FC236}">
                <a16:creationId xmlns:a16="http://schemas.microsoft.com/office/drawing/2014/main" id="{DF8749AB-5DF6-624C-8454-6A66274F28FB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Validation Interfaces + IP + Routes (2/4)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995A7CE-7F6B-AA48-9C6E-27E7109AB49E}"/>
              </a:ext>
            </a:extLst>
          </p:cNvPr>
          <p:cNvSpPr/>
          <p:nvPr/>
        </p:nvSpPr>
        <p:spPr>
          <a:xfrm>
            <a:off x="1875752" y="2517346"/>
            <a:ext cx="826266" cy="237115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64227CF-2253-D849-BCD7-AD29608703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9643" y="1686240"/>
            <a:ext cx="3708400" cy="1838960"/>
          </a:xfrm>
          <a:prstGeom prst="rect">
            <a:avLst/>
          </a:prstGeom>
        </p:spPr>
      </p:pic>
      <p:sp>
        <p:nvSpPr>
          <p:cNvPr id="55" name="TextBox 54">
            <a:extLst>
              <a:ext uri="{FF2B5EF4-FFF2-40B4-BE49-F238E27FC236}">
                <a16:creationId xmlns:a16="http://schemas.microsoft.com/office/drawing/2014/main" id="{0CBF08E9-3C13-694A-86DF-78F92BF17FBE}"/>
              </a:ext>
            </a:extLst>
          </p:cNvPr>
          <p:cNvSpPr txBox="1"/>
          <p:nvPr/>
        </p:nvSpPr>
        <p:spPr>
          <a:xfrm rot="21356434">
            <a:off x="9409950" y="435188"/>
            <a:ext cx="2079631" cy="584775"/>
          </a:xfrm>
          <a:prstGeom prst="rect">
            <a:avLst/>
          </a:prstGeom>
          <a:solidFill>
            <a:srgbClr val="EFE5F7"/>
          </a:solidFill>
          <a:ln w="28575">
            <a:solidFill>
              <a:srgbClr val="FF0000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Use Case VLAN -</a:t>
            </a:r>
          </a:p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IP1 Only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797076BB-43BF-C047-8137-0B260B42FEA3}"/>
              </a:ext>
            </a:extLst>
          </p:cNvPr>
          <p:cNvSpPr/>
          <p:nvPr/>
        </p:nvSpPr>
        <p:spPr>
          <a:xfrm>
            <a:off x="1312534" y="5296451"/>
            <a:ext cx="4040239" cy="223354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591CE2C7-A0B0-A74B-BD15-86A7C1B82FE0}"/>
              </a:ext>
            </a:extLst>
          </p:cNvPr>
          <p:cNvSpPr/>
          <p:nvPr/>
        </p:nvSpPr>
        <p:spPr>
          <a:xfrm>
            <a:off x="1349193" y="4519354"/>
            <a:ext cx="3228330" cy="237115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0D273DA2-65DE-6A45-B88F-677062FDC0E6}"/>
              </a:ext>
            </a:extLst>
          </p:cNvPr>
          <p:cNvGrpSpPr/>
          <p:nvPr/>
        </p:nvGrpSpPr>
        <p:grpSpPr>
          <a:xfrm>
            <a:off x="2799344" y="2060170"/>
            <a:ext cx="2553429" cy="477054"/>
            <a:chOff x="16993686" y="6051171"/>
            <a:chExt cx="2553429" cy="477054"/>
          </a:xfrm>
        </p:grpSpPr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95D6AF1C-30DC-3840-9CD3-FFAAE73FDF6E}"/>
                </a:ext>
              </a:extLst>
            </p:cNvPr>
            <p:cNvSpPr txBox="1"/>
            <p:nvPr/>
          </p:nvSpPr>
          <p:spPr>
            <a:xfrm>
              <a:off x="18053361" y="6051171"/>
              <a:ext cx="1493754" cy="30777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9144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IP1(=VIF) Interface</a:t>
              </a:r>
            </a:p>
          </p:txBody>
        </p: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0D320E24-60CD-ED45-9B5F-35EA87C24C5B}"/>
                </a:ext>
              </a:extLst>
            </p:cNvPr>
            <p:cNvCxnSpPr>
              <a:cxnSpLocks/>
              <a:stCxn id="59" idx="1"/>
            </p:cNvCxnSpPr>
            <p:nvPr/>
          </p:nvCxnSpPr>
          <p:spPr bwMode="gray">
            <a:xfrm flipH="1">
              <a:off x="16993686" y="6205060"/>
              <a:ext cx="1059675" cy="323165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0D734558-4223-2646-9B98-4E4EC6C8EE8D}"/>
              </a:ext>
            </a:extLst>
          </p:cNvPr>
          <p:cNvGrpSpPr/>
          <p:nvPr/>
        </p:nvGrpSpPr>
        <p:grpSpPr>
          <a:xfrm>
            <a:off x="4153005" y="4637911"/>
            <a:ext cx="2591248" cy="1506699"/>
            <a:chOff x="6963567" y="4997136"/>
            <a:chExt cx="2591248" cy="1506699"/>
          </a:xfrm>
        </p:grpSpPr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1DD53C92-41C4-F046-993D-7B96F8C156AE}"/>
                </a:ext>
              </a:extLst>
            </p:cNvPr>
            <p:cNvSpPr txBox="1"/>
            <p:nvPr/>
          </p:nvSpPr>
          <p:spPr>
            <a:xfrm>
              <a:off x="6963567" y="6196058"/>
              <a:ext cx="2591248" cy="30777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91440" tIns="45720" rIns="45720" bIns="45720" rtlCol="0" anchor="t">
              <a:spAutoFit/>
            </a:bodyPr>
            <a:lstStyle/>
            <a:p>
              <a:pPr indent="-169863" algn="ctr"/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Default gateway via IP1</a:t>
              </a:r>
            </a:p>
          </p:txBody>
        </p: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C67E5215-E26F-714E-A672-252F80B89DCC}"/>
                </a:ext>
              </a:extLst>
            </p:cNvPr>
            <p:cNvCxnSpPr>
              <a:cxnSpLocks/>
            </p:cNvCxnSpPr>
            <p:nvPr/>
          </p:nvCxnSpPr>
          <p:spPr bwMode="gray">
            <a:xfrm flipH="1" flipV="1">
              <a:off x="8034127" y="5948445"/>
              <a:ext cx="1032946" cy="247613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1B8C4AE6-AA7A-C24A-859B-369D14EB5466}"/>
                </a:ext>
              </a:extLst>
            </p:cNvPr>
            <p:cNvCxnSpPr>
              <a:cxnSpLocks/>
            </p:cNvCxnSpPr>
            <p:nvPr/>
          </p:nvCxnSpPr>
          <p:spPr bwMode="gray">
            <a:xfrm flipH="1" flipV="1">
              <a:off x="7497414" y="4997136"/>
              <a:ext cx="1569659" cy="1198922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9AF756D2-5212-11EF-B05D-12FD874587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9771" y="4080738"/>
            <a:ext cx="1158240" cy="1432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3660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ounded Rectangle 34">
            <a:extLst>
              <a:ext uri="{FF2B5EF4-FFF2-40B4-BE49-F238E27FC236}">
                <a16:creationId xmlns:a16="http://schemas.microsoft.com/office/drawing/2014/main" id="{CB10D5C6-A134-98B5-02A1-ECB3F63E9072}"/>
              </a:ext>
            </a:extLst>
          </p:cNvPr>
          <p:cNvSpPr/>
          <p:nvPr/>
        </p:nvSpPr>
        <p:spPr>
          <a:xfrm>
            <a:off x="6688311" y="3946432"/>
            <a:ext cx="5376743" cy="1984468"/>
          </a:xfrm>
          <a:prstGeom prst="roundRect">
            <a:avLst>
              <a:gd name="adj" fmla="val 8469"/>
            </a:avLst>
          </a:prstGeom>
          <a:solidFill>
            <a:schemeClr val="bg1">
              <a:lumMod val="85000"/>
              <a:alpha val="20000"/>
            </a:schemeClr>
          </a:solidFill>
          <a:ln w="28575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en-US" sz="1100" dirty="0">
                <a:solidFill>
                  <a:schemeClr val="tx2"/>
                </a:solidFill>
                <a:latin typeface="Calibri" panose="020F0502020204030204" pitchFamily="34" charset="0"/>
              </a:rPr>
              <a:t>Server Topologies</a:t>
            </a:r>
          </a:p>
        </p:txBody>
      </p:sp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FAF85565-8306-AA41-B245-04B2671EC1DF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/>
              <a:t>Validate IP configuration and Routing Table </a:t>
            </a:r>
            <a:r>
              <a:rPr lang="en-US" sz="1500" i="1" dirty="0"/>
              <a:t>(under “Command Prompt”)</a:t>
            </a:r>
          </a:p>
          <a:p>
            <a:pPr marL="800100" lvl="1" indent="-342900"/>
            <a:r>
              <a:rPr lang="en-US" sz="1600" dirty="0"/>
              <a:t>VLAN – IP1-Mgt + IP2-App</a:t>
            </a:r>
          </a:p>
          <a:p>
            <a:pPr>
              <a:spcBef>
                <a:spcPts val="0"/>
              </a:spcBef>
              <a:buNone/>
            </a:pPr>
            <a:r>
              <a:rPr lang="en-US" sz="1050" dirty="0">
                <a:latin typeface="Courier" pitchFamily="2" charset="0"/>
                <a:cs typeface="Courier New" panose="02070309020205020404" pitchFamily="49" charset="0"/>
              </a:rPr>
              <a:t>C:\&gt; </a:t>
            </a:r>
            <a:r>
              <a:rPr lang="en-US" sz="105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ipconfig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Windows IP Configuration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Ethernet adapter 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Ethernet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Connection-specific DNS Suffix  . :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   IPv4 Address. . . . . . . . . . . : 192.168.144.183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   Subnet Mask . . . . . . . . . . . : 255.255.255.0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   Default Gateway . . . . . . . . . : 192.168.144.1</a:t>
            </a:r>
            <a:endParaRPr lang="en-US" sz="1000" dirty="0">
              <a:latin typeface="Courier" pitchFamily="2" charset="0"/>
              <a:cs typeface="Courier New" panose="02070309020205020404" pitchFamily="49" charset="0"/>
            </a:endParaRP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&lt;snip&gt;</a:t>
            </a:r>
          </a:p>
          <a:p>
            <a:pPr>
              <a:spcBef>
                <a:spcPts val="0"/>
              </a:spcBef>
              <a:buNone/>
            </a:pPr>
            <a:endParaRPr lang="en-US" sz="1000" dirty="0">
              <a:latin typeface="Courier" pitchFamily="2" charset="0"/>
              <a:cs typeface="Courier New" panose="02070309020205020404" pitchFamily="49" charset="0"/>
            </a:endParaRPr>
          </a:p>
          <a:p>
            <a:pPr>
              <a:spcBef>
                <a:spcPts val="0"/>
              </a:spcBef>
              <a:buNone/>
            </a:pPr>
            <a:r>
              <a:rPr lang="en-US" sz="1050" dirty="0">
                <a:latin typeface="Courier" pitchFamily="2" charset="0"/>
                <a:cs typeface="Courier New" panose="02070309020205020404" pitchFamily="49" charset="0"/>
              </a:rPr>
              <a:t>C:\&gt; </a:t>
            </a:r>
            <a:r>
              <a:rPr lang="en-US" sz="105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route print -4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&lt;snip&gt;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IPv4 Route Table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===========================================================================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Active Routes: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Network Destination        Netmask          Gateway       Interface  Metric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          0.0.0.0          0.0.0.0    192.168.144.1  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192.168.144.183     26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&lt;snip&gt;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===========================================================================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Persistent Routes: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Network Address          Netmask  Gateway Address  Metric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          0.0.0.0          0.0.0.0    192.168.144.1  Default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===========================================================================</a:t>
            </a:r>
          </a:p>
          <a:p>
            <a:pPr lvl="1" indent="0">
              <a:spcBef>
                <a:spcPts val="0"/>
              </a:spcBef>
              <a:buNone/>
            </a:pPr>
            <a:endParaRPr lang="en-US" sz="1000" dirty="0">
              <a:latin typeface="Courier" pitchFamily="2" charset="0"/>
              <a:cs typeface="Courier New" panose="02070309020205020404" pitchFamily="49" charset="0"/>
            </a:endParaRPr>
          </a:p>
        </p:txBody>
      </p:sp>
      <p:sp>
        <p:nvSpPr>
          <p:cNvPr id="28" name="Title 27">
            <a:extLst>
              <a:ext uri="{FF2B5EF4-FFF2-40B4-BE49-F238E27FC236}">
                <a16:creationId xmlns:a16="http://schemas.microsoft.com/office/drawing/2014/main" id="{DD8139AC-3ED4-914C-B85D-3169C03F8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Validation – Windows (7/8)</a:t>
            </a:r>
          </a:p>
        </p:txBody>
      </p:sp>
      <p:sp>
        <p:nvSpPr>
          <p:cNvPr id="29" name="Subtitle 28">
            <a:extLst>
              <a:ext uri="{FF2B5EF4-FFF2-40B4-BE49-F238E27FC236}">
                <a16:creationId xmlns:a16="http://schemas.microsoft.com/office/drawing/2014/main" id="{DF8749AB-5DF6-624C-8454-6A66274F28FB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Validation Interfaces + IP + Routes (3/4)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995A7CE-7F6B-AA48-9C6E-27E7109AB49E}"/>
              </a:ext>
            </a:extLst>
          </p:cNvPr>
          <p:cNvSpPr/>
          <p:nvPr/>
        </p:nvSpPr>
        <p:spPr>
          <a:xfrm>
            <a:off x="1850352" y="2568146"/>
            <a:ext cx="826266" cy="237115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1149B22-CBFD-D14E-87F3-47DE097140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36683" y="1420066"/>
            <a:ext cx="4531360" cy="229616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9C9E28F8-5048-1048-8478-A1DAA3B76125}"/>
              </a:ext>
            </a:extLst>
          </p:cNvPr>
          <p:cNvSpPr txBox="1"/>
          <p:nvPr/>
        </p:nvSpPr>
        <p:spPr>
          <a:xfrm rot="21356434">
            <a:off x="9409950" y="435188"/>
            <a:ext cx="2079631" cy="584775"/>
          </a:xfrm>
          <a:prstGeom prst="rect">
            <a:avLst/>
          </a:prstGeom>
          <a:solidFill>
            <a:srgbClr val="EFE5F7"/>
          </a:solidFill>
          <a:ln w="28575">
            <a:solidFill>
              <a:srgbClr val="FF0000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Use Case VLAN -</a:t>
            </a:r>
          </a:p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IP-Mgt + IP2-App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0533933-F644-D04D-B4E8-ABC7A91990F9}"/>
              </a:ext>
            </a:extLst>
          </p:cNvPr>
          <p:cNvSpPr/>
          <p:nvPr/>
        </p:nvSpPr>
        <p:spPr>
          <a:xfrm>
            <a:off x="1287134" y="5289271"/>
            <a:ext cx="4040239" cy="223354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DD29D811-C6C4-4C41-BE65-21327BC5AE56}"/>
              </a:ext>
            </a:extLst>
          </p:cNvPr>
          <p:cNvSpPr/>
          <p:nvPr/>
        </p:nvSpPr>
        <p:spPr>
          <a:xfrm>
            <a:off x="1323792" y="4532054"/>
            <a:ext cx="3238269" cy="237114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86D7BE54-B9E5-8341-B4AB-6C9A1C5A9AB3}"/>
              </a:ext>
            </a:extLst>
          </p:cNvPr>
          <p:cNvGrpSpPr/>
          <p:nvPr/>
        </p:nvGrpSpPr>
        <p:grpSpPr>
          <a:xfrm>
            <a:off x="2773944" y="2110970"/>
            <a:ext cx="2553429" cy="477054"/>
            <a:chOff x="16993686" y="6051171"/>
            <a:chExt cx="2553429" cy="477054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F15B8C41-82D0-F844-BD38-620CE568F299}"/>
                </a:ext>
              </a:extLst>
            </p:cNvPr>
            <p:cNvSpPr txBox="1"/>
            <p:nvPr/>
          </p:nvSpPr>
          <p:spPr>
            <a:xfrm>
              <a:off x="18053361" y="6051171"/>
              <a:ext cx="1493754" cy="30777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9144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IP2=(VIF) Interface</a:t>
              </a:r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72DA0A37-24A7-E647-A4EA-49277752E417}"/>
                </a:ext>
              </a:extLst>
            </p:cNvPr>
            <p:cNvCxnSpPr>
              <a:cxnSpLocks/>
              <a:stCxn id="26" idx="1"/>
            </p:cNvCxnSpPr>
            <p:nvPr/>
          </p:nvCxnSpPr>
          <p:spPr bwMode="gray">
            <a:xfrm flipH="1">
              <a:off x="16993686" y="6205060"/>
              <a:ext cx="1059675" cy="323165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2E5A3EE7-EB18-6D48-B757-89B7C35AB43D}"/>
              </a:ext>
            </a:extLst>
          </p:cNvPr>
          <p:cNvGrpSpPr/>
          <p:nvPr/>
        </p:nvGrpSpPr>
        <p:grpSpPr>
          <a:xfrm>
            <a:off x="4127604" y="4841111"/>
            <a:ext cx="5659129" cy="1722142"/>
            <a:chOff x="6963566" y="4997136"/>
            <a:chExt cx="5659129" cy="1722142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525DD52E-2FF7-AD4A-909F-18B758475FA8}"/>
                </a:ext>
              </a:extLst>
            </p:cNvPr>
            <p:cNvSpPr txBox="1"/>
            <p:nvPr/>
          </p:nvSpPr>
          <p:spPr>
            <a:xfrm>
              <a:off x="6963566" y="6196058"/>
              <a:ext cx="5659129" cy="52322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91440" tIns="45720" rIns="45720" bIns="45720" rtlCol="0" anchor="t">
              <a:spAutoFit/>
            </a:bodyPr>
            <a:lstStyle/>
            <a:p>
              <a:pPr indent="-169863"/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Default gateway via IP2</a:t>
              </a:r>
            </a:p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Static route for Management Subnets via Mgt Router (not in this example)</a:t>
              </a:r>
            </a:p>
          </p:txBody>
        </p: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8D713E93-3E54-7948-B469-1B9E5ACE2713}"/>
                </a:ext>
              </a:extLst>
            </p:cNvPr>
            <p:cNvCxnSpPr>
              <a:cxnSpLocks/>
            </p:cNvCxnSpPr>
            <p:nvPr/>
          </p:nvCxnSpPr>
          <p:spPr bwMode="gray">
            <a:xfrm flipH="1" flipV="1">
              <a:off x="7979462" y="5815682"/>
              <a:ext cx="1087611" cy="380376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5F18487E-587E-534C-9F4C-93A898394FD2}"/>
                </a:ext>
              </a:extLst>
            </p:cNvPr>
            <p:cNvCxnSpPr>
              <a:cxnSpLocks/>
            </p:cNvCxnSpPr>
            <p:nvPr/>
          </p:nvCxnSpPr>
          <p:spPr bwMode="gray">
            <a:xfrm flipH="1" flipV="1">
              <a:off x="7497414" y="4997136"/>
              <a:ext cx="1569659" cy="1198922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D0CCAFDD-DF49-1619-68EF-E71C31B6E5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7454" y="4036419"/>
            <a:ext cx="1805940" cy="143256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580045C-0D22-5701-7084-1774688381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02775" y="4036419"/>
            <a:ext cx="1577340" cy="165354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FCD7006-9AD0-673A-800C-63376120A2D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49495" y="4036419"/>
            <a:ext cx="1607820" cy="1653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9897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FAF85565-8306-AA41-B245-04B2671EC1DF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/>
              <a:t>Validate IP configuration and Routing Table </a:t>
            </a:r>
            <a:r>
              <a:rPr lang="en-US" sz="1500" i="1" dirty="0"/>
              <a:t>(under “Command Prompt”)</a:t>
            </a:r>
          </a:p>
          <a:p>
            <a:pPr marL="800100" lvl="1" indent="-342900"/>
            <a:r>
              <a:rPr lang="en-US" sz="1600" dirty="0"/>
              <a:t>VLAN – IP1-Mgt + TEP + IP2-App</a:t>
            </a:r>
          </a:p>
          <a:p>
            <a:pPr>
              <a:spcBef>
                <a:spcPts val="0"/>
              </a:spcBef>
              <a:buNone/>
            </a:pPr>
            <a:r>
              <a:rPr lang="en-US" sz="1050" dirty="0">
                <a:latin typeface="Courier" pitchFamily="2" charset="0"/>
                <a:cs typeface="Courier New" panose="02070309020205020404" pitchFamily="49" charset="0"/>
              </a:rPr>
              <a:t>C:\&gt; </a:t>
            </a:r>
            <a:r>
              <a:rPr lang="en-US" sz="105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ipconfig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Windows IP Configuration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Ethernet adapter 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Ethernet 2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Connection-specific DNS Suffix  . :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IPv4 Address. . . . . . . . . . . : 192.168.141.112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   Subnet Mask . . . . . . . . . . . : 255.255.255.0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Default Gateway . . . . . . . . . :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Ethernet adapter 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Ethernet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Connection-specific DNS Suffix  . :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   IPv4 Address. . . . . . . . . . . : 172.16.10.183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   Subnet Mask . . . . . . . . . . . : 255.255.255.0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   Default Gateway . . . . . . . . . : 192.168.144.1</a:t>
            </a:r>
            <a:endParaRPr lang="en-US" sz="1000" dirty="0">
              <a:latin typeface="Courier" pitchFamily="2" charset="0"/>
              <a:cs typeface="Courier New" panose="02070309020205020404" pitchFamily="49" charset="0"/>
            </a:endParaRP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&lt;snip&gt;</a:t>
            </a:r>
          </a:p>
          <a:p>
            <a:pPr>
              <a:spcBef>
                <a:spcPts val="0"/>
              </a:spcBef>
              <a:buNone/>
            </a:pPr>
            <a:endParaRPr lang="en-US" sz="1000" dirty="0">
              <a:latin typeface="Courier" pitchFamily="2" charset="0"/>
              <a:cs typeface="Courier New" panose="02070309020205020404" pitchFamily="49" charset="0"/>
            </a:endParaRPr>
          </a:p>
          <a:p>
            <a:pPr>
              <a:spcBef>
                <a:spcPts val="0"/>
              </a:spcBef>
              <a:buNone/>
            </a:pPr>
            <a:r>
              <a:rPr lang="en-US" sz="1050" dirty="0">
                <a:latin typeface="Courier" pitchFamily="2" charset="0"/>
                <a:cs typeface="Courier New" panose="02070309020205020404" pitchFamily="49" charset="0"/>
              </a:rPr>
              <a:t>C:\&gt; </a:t>
            </a:r>
            <a:r>
              <a:rPr lang="en-US" sz="105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route print -4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&lt;snip&gt;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IPv4 Route Table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===========================================================================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Active Routes: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Network Destination        Netmask          Gateway       Interface  Metric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          0.0.0.0          0.0.0.0      172.16.10.1    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172.16.10.183     26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192.168.140.0    255.255.255.0    192.168.141.1  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192.168.141.109     26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&lt;snip&gt;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===========================================================================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Persistent Routes: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Network Address          Netmask  Gateway Address  Metric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          0.0.0.0          0.0.0.0    192.168.144.1  Default</a:t>
            </a: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    192.168.140.0    255.255.255.0    192.168.141.1       1</a:t>
            </a:r>
            <a:endParaRPr lang="en-US" sz="1000" b="1" dirty="0">
              <a:solidFill>
                <a:schemeClr val="accent1"/>
              </a:solidFill>
              <a:latin typeface="Courier" pitchFamily="2" charset="0"/>
              <a:cs typeface="Courier New" panose="02070309020205020404" pitchFamily="49" charset="0"/>
            </a:endParaRPr>
          </a:p>
          <a:p>
            <a:pPr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===========================================================================</a:t>
            </a:r>
          </a:p>
          <a:p>
            <a:pPr lvl="1" indent="0">
              <a:spcBef>
                <a:spcPts val="0"/>
              </a:spcBef>
              <a:buNone/>
            </a:pPr>
            <a:endParaRPr lang="en-US" sz="1000" dirty="0">
              <a:latin typeface="Courier" pitchFamily="2" charset="0"/>
              <a:cs typeface="Courier New" panose="02070309020205020404" pitchFamily="49" charset="0"/>
            </a:endParaRPr>
          </a:p>
        </p:txBody>
      </p:sp>
      <p:sp>
        <p:nvSpPr>
          <p:cNvPr id="28" name="Title 27">
            <a:extLst>
              <a:ext uri="{FF2B5EF4-FFF2-40B4-BE49-F238E27FC236}">
                <a16:creationId xmlns:a16="http://schemas.microsoft.com/office/drawing/2014/main" id="{DD8139AC-3ED4-914C-B85D-3169C03F8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Validation – Windows (8/8)</a:t>
            </a:r>
          </a:p>
        </p:txBody>
      </p:sp>
      <p:sp>
        <p:nvSpPr>
          <p:cNvPr id="29" name="Subtitle 28">
            <a:extLst>
              <a:ext uri="{FF2B5EF4-FFF2-40B4-BE49-F238E27FC236}">
                <a16:creationId xmlns:a16="http://schemas.microsoft.com/office/drawing/2014/main" id="{DF8749AB-5DF6-624C-8454-6A66274F28FB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Validation Interfaces + IP + Routes (4/4)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995A7CE-7F6B-AA48-9C6E-27E7109AB49E}"/>
              </a:ext>
            </a:extLst>
          </p:cNvPr>
          <p:cNvSpPr/>
          <p:nvPr/>
        </p:nvSpPr>
        <p:spPr>
          <a:xfrm>
            <a:off x="1880168" y="2537224"/>
            <a:ext cx="882909" cy="210312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C9E28F8-5048-1048-8478-A1DAA3B76125}"/>
              </a:ext>
            </a:extLst>
          </p:cNvPr>
          <p:cNvSpPr txBox="1"/>
          <p:nvPr/>
        </p:nvSpPr>
        <p:spPr>
          <a:xfrm rot="21356434">
            <a:off x="9320944" y="438342"/>
            <a:ext cx="2168750" cy="584775"/>
          </a:xfrm>
          <a:prstGeom prst="rect">
            <a:avLst/>
          </a:prstGeom>
          <a:solidFill>
            <a:srgbClr val="EFE5F7"/>
          </a:solidFill>
          <a:ln w="28575">
            <a:solidFill>
              <a:srgbClr val="FF0000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Use Case Overlay -</a:t>
            </a:r>
          </a:p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IP1-Mgt + TEP + IP2-App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0533933-F644-D04D-B4E8-ABC7A91990F9}"/>
              </a:ext>
            </a:extLst>
          </p:cNvPr>
          <p:cNvSpPr/>
          <p:nvPr/>
        </p:nvSpPr>
        <p:spPr>
          <a:xfrm>
            <a:off x="843275" y="6213739"/>
            <a:ext cx="4404586" cy="365760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DD29D811-C6C4-4C41-BE65-21327BC5AE56}"/>
              </a:ext>
            </a:extLst>
          </p:cNvPr>
          <p:cNvSpPr/>
          <p:nvPr/>
        </p:nvSpPr>
        <p:spPr>
          <a:xfrm>
            <a:off x="805070" y="5294605"/>
            <a:ext cx="3756991" cy="347472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47BA1272-A11F-F94B-800A-0B12E6EE4C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38078" y="1167049"/>
            <a:ext cx="4655820" cy="181356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42ABEF4-C735-0A4F-B8B6-36C0D2CAA3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87673" y="3011150"/>
            <a:ext cx="2966720" cy="85344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EE6830E4-3A8E-124B-93A8-9AD16D9E324B}"/>
              </a:ext>
            </a:extLst>
          </p:cNvPr>
          <p:cNvSpPr/>
          <p:nvPr/>
        </p:nvSpPr>
        <p:spPr>
          <a:xfrm>
            <a:off x="1880168" y="3275554"/>
            <a:ext cx="882909" cy="210312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23EE4803-C41F-3346-90FB-F43208E065F2}"/>
              </a:ext>
            </a:extLst>
          </p:cNvPr>
          <p:cNvGrpSpPr/>
          <p:nvPr/>
        </p:nvGrpSpPr>
        <p:grpSpPr>
          <a:xfrm>
            <a:off x="2833578" y="2060170"/>
            <a:ext cx="2225439" cy="477054"/>
            <a:chOff x="16993686" y="6051171"/>
            <a:chExt cx="2225439" cy="477054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667DFB0B-32BA-D248-ADE3-D75C29D85B4C}"/>
                </a:ext>
              </a:extLst>
            </p:cNvPr>
            <p:cNvSpPr txBox="1"/>
            <p:nvPr/>
          </p:nvSpPr>
          <p:spPr>
            <a:xfrm>
              <a:off x="18053361" y="6051171"/>
              <a:ext cx="1165764" cy="30777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9144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TEP Interface</a:t>
              </a:r>
            </a:p>
          </p:txBody>
        </p: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9630598D-F90F-2342-A83A-7266190A7834}"/>
                </a:ext>
              </a:extLst>
            </p:cNvPr>
            <p:cNvCxnSpPr>
              <a:cxnSpLocks/>
              <a:stCxn id="19" idx="1"/>
            </p:cNvCxnSpPr>
            <p:nvPr/>
          </p:nvCxnSpPr>
          <p:spPr bwMode="gray">
            <a:xfrm flipH="1">
              <a:off x="16993686" y="6205060"/>
              <a:ext cx="1059675" cy="323165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E2058C2C-ABB8-A646-A547-01080A437670}"/>
              </a:ext>
            </a:extLst>
          </p:cNvPr>
          <p:cNvGrpSpPr/>
          <p:nvPr/>
        </p:nvGrpSpPr>
        <p:grpSpPr>
          <a:xfrm>
            <a:off x="2833578" y="3199298"/>
            <a:ext cx="2583247" cy="307777"/>
            <a:chOff x="16993686" y="6051171"/>
            <a:chExt cx="2583247" cy="307777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2F461BE1-BEB9-3E42-8A44-688190024FB4}"/>
                </a:ext>
              </a:extLst>
            </p:cNvPr>
            <p:cNvSpPr txBox="1"/>
            <p:nvPr/>
          </p:nvSpPr>
          <p:spPr>
            <a:xfrm>
              <a:off x="18053360" y="6051171"/>
              <a:ext cx="1523573" cy="30777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9144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IP2(=VIF) Interface</a:t>
              </a:r>
            </a:p>
          </p:txBody>
        </p: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7681F1B1-EB3D-DA4A-A17D-28BED0F48519}"/>
                </a:ext>
              </a:extLst>
            </p:cNvPr>
            <p:cNvCxnSpPr>
              <a:cxnSpLocks/>
              <a:stCxn id="25" idx="1"/>
            </p:cNvCxnSpPr>
            <p:nvPr/>
          </p:nvCxnSpPr>
          <p:spPr bwMode="gray">
            <a:xfrm flipH="1">
              <a:off x="16993686" y="6205060"/>
              <a:ext cx="1059674" cy="27523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066AD2D-5C63-0243-A4B6-6DAC17359C27}"/>
              </a:ext>
            </a:extLst>
          </p:cNvPr>
          <p:cNvGrpSpPr/>
          <p:nvPr/>
        </p:nvGrpSpPr>
        <p:grpSpPr>
          <a:xfrm>
            <a:off x="4562061" y="5763855"/>
            <a:ext cx="6937516" cy="972086"/>
            <a:chOff x="5575849" y="6013436"/>
            <a:chExt cx="6937516" cy="972086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63721755-0AF3-AE4A-8A19-B280ED80C945}"/>
                </a:ext>
              </a:extLst>
            </p:cNvPr>
            <p:cNvSpPr txBox="1"/>
            <p:nvPr/>
          </p:nvSpPr>
          <p:spPr>
            <a:xfrm>
              <a:off x="6963567" y="6246858"/>
              <a:ext cx="5549798" cy="73866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91440" tIns="45720" rIns="45720" bIns="45720" rtlCol="0" anchor="t">
              <a:spAutoFit/>
            </a:bodyPr>
            <a:lstStyle/>
            <a:p>
              <a:pPr indent="-169863"/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Default gateway via IP2</a:t>
              </a:r>
            </a:p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Static route for TEP in other subnets (192.168.140/0/24) via TEP</a:t>
              </a:r>
            </a:p>
            <a:p>
              <a:pPr indent="-169863"/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Static route for Management Subnets via Mgt Router (not in this example)</a:t>
              </a:r>
            </a:p>
          </p:txBody>
        </p: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D6629535-575F-A44E-A6EC-6FAEB4DD986E}"/>
                </a:ext>
              </a:extLst>
            </p:cNvPr>
            <p:cNvCxnSpPr>
              <a:cxnSpLocks/>
              <a:stCxn id="38" idx="1"/>
            </p:cNvCxnSpPr>
            <p:nvPr/>
          </p:nvCxnSpPr>
          <p:spPr bwMode="gray">
            <a:xfrm flipH="1">
              <a:off x="6331223" y="6616190"/>
              <a:ext cx="632344" cy="0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7ACFC3F-A1D0-2046-800B-031AF203340C}"/>
                </a:ext>
              </a:extLst>
            </p:cNvPr>
            <p:cNvCxnSpPr>
              <a:cxnSpLocks/>
              <a:stCxn id="38" idx="1"/>
            </p:cNvCxnSpPr>
            <p:nvPr/>
          </p:nvCxnSpPr>
          <p:spPr bwMode="gray">
            <a:xfrm flipH="1" flipV="1">
              <a:off x="5575849" y="6013436"/>
              <a:ext cx="1387718" cy="602754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D7409017-06B8-0B09-F223-D498831D3A7D}"/>
              </a:ext>
            </a:extLst>
          </p:cNvPr>
          <p:cNvSpPr/>
          <p:nvPr/>
        </p:nvSpPr>
        <p:spPr>
          <a:xfrm>
            <a:off x="6515257" y="3946432"/>
            <a:ext cx="5549798" cy="1984468"/>
          </a:xfrm>
          <a:prstGeom prst="roundRect">
            <a:avLst>
              <a:gd name="adj" fmla="val 8469"/>
            </a:avLst>
          </a:prstGeom>
          <a:solidFill>
            <a:schemeClr val="bg1">
              <a:lumMod val="85000"/>
              <a:alpha val="20000"/>
            </a:schemeClr>
          </a:solidFill>
          <a:ln w="28575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en-US" sz="1100" dirty="0">
                <a:solidFill>
                  <a:schemeClr val="tx2"/>
                </a:solidFill>
                <a:latin typeface="Calibri" panose="020F0502020204030204" pitchFamily="34" charset="0"/>
              </a:rPr>
              <a:t>Server Topologies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EDAA3C9-04F6-073F-E832-17C0C96378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23741" y="4068519"/>
            <a:ext cx="1691640" cy="1333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8F76972-1CA5-43CB-9F1C-26E8CEB3FBB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32045" y="4068519"/>
            <a:ext cx="1699260" cy="183642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AA0847A-E9B4-6DAB-6B33-24125F6DD8D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47968" y="4068519"/>
            <a:ext cx="172212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676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 Placeholder 30">
            <a:extLst>
              <a:ext uri="{FF2B5EF4-FFF2-40B4-BE49-F238E27FC236}">
                <a16:creationId xmlns:a16="http://schemas.microsoft.com/office/drawing/2014/main" id="{B73A190D-95DC-E52E-9A3D-E947AE1741A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Bond Active / Standby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B5BD7830-1316-B509-59D3-2A2D153D9D2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380412" y="1699688"/>
            <a:ext cx="2729241" cy="298450"/>
          </a:xfrm>
        </p:spPr>
        <p:txBody>
          <a:bodyPr/>
          <a:lstStyle/>
          <a:p>
            <a:r>
              <a:rPr lang="en-US" dirty="0"/>
              <a:t>NSX-T Configuration – Option1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C846A7B9-C495-2886-80A0-4005554206F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Windows Configuration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1E49EF9-5903-67A9-F00E-7FD5107CA3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wrap="none" anchor="b">
            <a:noAutofit/>
          </a:bodyPr>
          <a:lstStyle/>
          <a:p>
            <a:r>
              <a:rPr lang="en-US" dirty="0"/>
              <a:t>Supported Windows </a:t>
            </a:r>
            <a:r>
              <a:rPr lang="en-US" dirty="0" err="1"/>
              <a:t>pNIC</a:t>
            </a:r>
            <a:r>
              <a:rPr lang="en-US" dirty="0"/>
              <a:t> bond (1/6)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8E040CFE-76CF-C1D0-FFA1-7DB5046DE8D2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>
            <a:noAutofit/>
          </a:bodyPr>
          <a:lstStyle/>
          <a:p>
            <a:r>
              <a:rPr lang="en-US" dirty="0"/>
              <a:t>Bond configured in NSX - Topologies VLAN 5 and Overlay 3 (1/3)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FE3E61E-28E5-8460-4989-A39DB4D0E281}"/>
              </a:ext>
            </a:extLst>
          </p:cNvPr>
          <p:cNvGrpSpPr/>
          <p:nvPr/>
        </p:nvGrpSpPr>
        <p:grpSpPr>
          <a:xfrm>
            <a:off x="5248224" y="2804007"/>
            <a:ext cx="2637747" cy="2020654"/>
            <a:chOff x="5248224" y="2804007"/>
            <a:chExt cx="2637747" cy="2020654"/>
          </a:xfrm>
        </p:grpSpPr>
        <p:sp>
          <p:nvSpPr>
            <p:cNvPr id="11" name="Freeform 86">
              <a:extLst>
                <a:ext uri="{FF2B5EF4-FFF2-40B4-BE49-F238E27FC236}">
                  <a16:creationId xmlns:a16="http://schemas.microsoft.com/office/drawing/2014/main" id="{18F30F75-F176-0D95-487B-B9F5B75FAD74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199843" y="4515982"/>
              <a:ext cx="1180769" cy="308679"/>
            </a:xfrm>
            <a:custGeom>
              <a:avLst/>
              <a:gdLst>
                <a:gd name="T0" fmla="*/ 304 w 384"/>
                <a:gd name="T1" fmla="*/ 78 h 100"/>
                <a:gd name="T2" fmla="*/ 288 w 384"/>
                <a:gd name="T3" fmla="*/ 78 h 100"/>
                <a:gd name="T4" fmla="*/ 288 w 384"/>
                <a:gd name="T5" fmla="*/ 22 h 100"/>
                <a:gd name="T6" fmla="*/ 304 w 384"/>
                <a:gd name="T7" fmla="*/ 22 h 100"/>
                <a:gd name="T8" fmla="*/ 304 w 384"/>
                <a:gd name="T9" fmla="*/ 78 h 100"/>
                <a:gd name="T10" fmla="*/ 331 w 384"/>
                <a:gd name="T11" fmla="*/ 22 h 100"/>
                <a:gd name="T12" fmla="*/ 315 w 384"/>
                <a:gd name="T13" fmla="*/ 22 h 100"/>
                <a:gd name="T14" fmla="*/ 315 w 384"/>
                <a:gd name="T15" fmla="*/ 78 h 100"/>
                <a:gd name="T16" fmla="*/ 331 w 384"/>
                <a:gd name="T17" fmla="*/ 78 h 100"/>
                <a:gd name="T18" fmla="*/ 331 w 384"/>
                <a:gd name="T19" fmla="*/ 22 h 100"/>
                <a:gd name="T20" fmla="*/ 358 w 384"/>
                <a:gd name="T21" fmla="*/ 22 h 100"/>
                <a:gd name="T22" fmla="*/ 342 w 384"/>
                <a:gd name="T23" fmla="*/ 22 h 100"/>
                <a:gd name="T24" fmla="*/ 342 w 384"/>
                <a:gd name="T25" fmla="*/ 78 h 100"/>
                <a:gd name="T26" fmla="*/ 358 w 384"/>
                <a:gd name="T27" fmla="*/ 78 h 100"/>
                <a:gd name="T28" fmla="*/ 358 w 384"/>
                <a:gd name="T29" fmla="*/ 22 h 100"/>
                <a:gd name="T30" fmla="*/ 42 w 384"/>
                <a:gd name="T31" fmla="*/ 22 h 100"/>
                <a:gd name="T32" fmla="*/ 26 w 384"/>
                <a:gd name="T33" fmla="*/ 22 h 100"/>
                <a:gd name="T34" fmla="*/ 26 w 384"/>
                <a:gd name="T35" fmla="*/ 78 h 100"/>
                <a:gd name="T36" fmla="*/ 42 w 384"/>
                <a:gd name="T37" fmla="*/ 78 h 100"/>
                <a:gd name="T38" fmla="*/ 42 w 384"/>
                <a:gd name="T39" fmla="*/ 22 h 100"/>
                <a:gd name="T40" fmla="*/ 69 w 384"/>
                <a:gd name="T41" fmla="*/ 22 h 100"/>
                <a:gd name="T42" fmla="*/ 53 w 384"/>
                <a:gd name="T43" fmla="*/ 22 h 100"/>
                <a:gd name="T44" fmla="*/ 53 w 384"/>
                <a:gd name="T45" fmla="*/ 78 h 100"/>
                <a:gd name="T46" fmla="*/ 69 w 384"/>
                <a:gd name="T47" fmla="*/ 78 h 100"/>
                <a:gd name="T48" fmla="*/ 69 w 384"/>
                <a:gd name="T49" fmla="*/ 22 h 100"/>
                <a:gd name="T50" fmla="*/ 97 w 384"/>
                <a:gd name="T51" fmla="*/ 22 h 100"/>
                <a:gd name="T52" fmla="*/ 81 w 384"/>
                <a:gd name="T53" fmla="*/ 22 h 100"/>
                <a:gd name="T54" fmla="*/ 81 w 384"/>
                <a:gd name="T55" fmla="*/ 78 h 100"/>
                <a:gd name="T56" fmla="*/ 97 w 384"/>
                <a:gd name="T57" fmla="*/ 78 h 100"/>
                <a:gd name="T58" fmla="*/ 97 w 384"/>
                <a:gd name="T59" fmla="*/ 22 h 100"/>
                <a:gd name="T60" fmla="*/ 163 w 384"/>
                <a:gd name="T61" fmla="*/ 50 h 100"/>
                <a:gd name="T62" fmla="*/ 192 w 384"/>
                <a:gd name="T63" fmla="*/ 21 h 100"/>
                <a:gd name="T64" fmla="*/ 221 w 384"/>
                <a:gd name="T65" fmla="*/ 50 h 100"/>
                <a:gd name="T66" fmla="*/ 192 w 384"/>
                <a:gd name="T67" fmla="*/ 79 h 100"/>
                <a:gd name="T68" fmla="*/ 163 w 384"/>
                <a:gd name="T69" fmla="*/ 50 h 100"/>
                <a:gd name="T70" fmla="*/ 179 w 384"/>
                <a:gd name="T71" fmla="*/ 50 h 100"/>
                <a:gd name="T72" fmla="*/ 192 w 384"/>
                <a:gd name="T73" fmla="*/ 63 h 100"/>
                <a:gd name="T74" fmla="*/ 205 w 384"/>
                <a:gd name="T75" fmla="*/ 50 h 100"/>
                <a:gd name="T76" fmla="*/ 192 w 384"/>
                <a:gd name="T77" fmla="*/ 37 h 100"/>
                <a:gd name="T78" fmla="*/ 179 w 384"/>
                <a:gd name="T79" fmla="*/ 50 h 100"/>
                <a:gd name="T80" fmla="*/ 384 w 384"/>
                <a:gd name="T81" fmla="*/ 0 h 100"/>
                <a:gd name="T82" fmla="*/ 384 w 384"/>
                <a:gd name="T83" fmla="*/ 100 h 100"/>
                <a:gd name="T84" fmla="*/ 0 w 384"/>
                <a:gd name="T85" fmla="*/ 100 h 100"/>
                <a:gd name="T86" fmla="*/ 0 w 384"/>
                <a:gd name="T87" fmla="*/ 0 h 100"/>
                <a:gd name="T88" fmla="*/ 384 w 384"/>
                <a:gd name="T89" fmla="*/ 0 h 100"/>
                <a:gd name="T90" fmla="*/ 368 w 384"/>
                <a:gd name="T91" fmla="*/ 16 h 100"/>
                <a:gd name="T92" fmla="*/ 16 w 384"/>
                <a:gd name="T93" fmla="*/ 16 h 100"/>
                <a:gd name="T94" fmla="*/ 16 w 384"/>
                <a:gd name="T95" fmla="*/ 84 h 100"/>
                <a:gd name="T96" fmla="*/ 368 w 384"/>
                <a:gd name="T97" fmla="*/ 84 h 100"/>
                <a:gd name="T98" fmla="*/ 368 w 384"/>
                <a:gd name="T99" fmla="*/ 1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4" h="100">
                  <a:moveTo>
                    <a:pt x="304" y="78"/>
                  </a:moveTo>
                  <a:cubicBezTo>
                    <a:pt x="288" y="78"/>
                    <a:pt x="288" y="78"/>
                    <a:pt x="288" y="78"/>
                  </a:cubicBezTo>
                  <a:cubicBezTo>
                    <a:pt x="288" y="22"/>
                    <a:pt x="288" y="22"/>
                    <a:pt x="288" y="22"/>
                  </a:cubicBezTo>
                  <a:cubicBezTo>
                    <a:pt x="304" y="22"/>
                    <a:pt x="304" y="22"/>
                    <a:pt x="304" y="22"/>
                  </a:cubicBezTo>
                  <a:lnTo>
                    <a:pt x="304" y="78"/>
                  </a:lnTo>
                  <a:close/>
                  <a:moveTo>
                    <a:pt x="331" y="22"/>
                  </a:moveTo>
                  <a:cubicBezTo>
                    <a:pt x="315" y="22"/>
                    <a:pt x="315" y="22"/>
                    <a:pt x="315" y="22"/>
                  </a:cubicBezTo>
                  <a:cubicBezTo>
                    <a:pt x="315" y="78"/>
                    <a:pt x="315" y="78"/>
                    <a:pt x="315" y="78"/>
                  </a:cubicBezTo>
                  <a:cubicBezTo>
                    <a:pt x="331" y="78"/>
                    <a:pt x="331" y="78"/>
                    <a:pt x="331" y="78"/>
                  </a:cubicBezTo>
                  <a:lnTo>
                    <a:pt x="331" y="22"/>
                  </a:lnTo>
                  <a:close/>
                  <a:moveTo>
                    <a:pt x="358" y="22"/>
                  </a:moveTo>
                  <a:cubicBezTo>
                    <a:pt x="342" y="22"/>
                    <a:pt x="342" y="22"/>
                    <a:pt x="342" y="22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58" y="78"/>
                    <a:pt x="358" y="78"/>
                    <a:pt x="358" y="78"/>
                  </a:cubicBezTo>
                  <a:lnTo>
                    <a:pt x="358" y="22"/>
                  </a:lnTo>
                  <a:close/>
                  <a:moveTo>
                    <a:pt x="42" y="22"/>
                  </a:moveTo>
                  <a:cubicBezTo>
                    <a:pt x="26" y="22"/>
                    <a:pt x="26" y="22"/>
                    <a:pt x="26" y="22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42" y="78"/>
                    <a:pt x="42" y="78"/>
                    <a:pt x="42" y="78"/>
                  </a:cubicBezTo>
                  <a:lnTo>
                    <a:pt x="42" y="22"/>
                  </a:lnTo>
                  <a:close/>
                  <a:moveTo>
                    <a:pt x="69" y="22"/>
                  </a:moveTo>
                  <a:cubicBezTo>
                    <a:pt x="53" y="22"/>
                    <a:pt x="53" y="22"/>
                    <a:pt x="53" y="22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69" y="78"/>
                    <a:pt x="69" y="78"/>
                    <a:pt x="69" y="78"/>
                  </a:cubicBezTo>
                  <a:lnTo>
                    <a:pt x="69" y="22"/>
                  </a:lnTo>
                  <a:close/>
                  <a:moveTo>
                    <a:pt x="97" y="22"/>
                  </a:moveTo>
                  <a:cubicBezTo>
                    <a:pt x="81" y="22"/>
                    <a:pt x="81" y="22"/>
                    <a:pt x="81" y="22"/>
                  </a:cubicBezTo>
                  <a:cubicBezTo>
                    <a:pt x="81" y="78"/>
                    <a:pt x="81" y="78"/>
                    <a:pt x="81" y="78"/>
                  </a:cubicBezTo>
                  <a:cubicBezTo>
                    <a:pt x="97" y="78"/>
                    <a:pt x="97" y="78"/>
                    <a:pt x="97" y="78"/>
                  </a:cubicBezTo>
                  <a:lnTo>
                    <a:pt x="97" y="22"/>
                  </a:lnTo>
                  <a:close/>
                  <a:moveTo>
                    <a:pt x="163" y="50"/>
                  </a:moveTo>
                  <a:cubicBezTo>
                    <a:pt x="163" y="34"/>
                    <a:pt x="176" y="21"/>
                    <a:pt x="192" y="21"/>
                  </a:cubicBezTo>
                  <a:cubicBezTo>
                    <a:pt x="208" y="21"/>
                    <a:pt x="221" y="34"/>
                    <a:pt x="221" y="50"/>
                  </a:cubicBezTo>
                  <a:cubicBezTo>
                    <a:pt x="221" y="66"/>
                    <a:pt x="208" y="79"/>
                    <a:pt x="192" y="79"/>
                  </a:cubicBezTo>
                  <a:cubicBezTo>
                    <a:pt x="176" y="79"/>
                    <a:pt x="163" y="66"/>
                    <a:pt x="163" y="50"/>
                  </a:cubicBezTo>
                  <a:close/>
                  <a:moveTo>
                    <a:pt x="179" y="50"/>
                  </a:moveTo>
                  <a:cubicBezTo>
                    <a:pt x="179" y="57"/>
                    <a:pt x="185" y="63"/>
                    <a:pt x="192" y="63"/>
                  </a:cubicBezTo>
                  <a:cubicBezTo>
                    <a:pt x="199" y="63"/>
                    <a:pt x="205" y="57"/>
                    <a:pt x="205" y="50"/>
                  </a:cubicBezTo>
                  <a:cubicBezTo>
                    <a:pt x="205" y="43"/>
                    <a:pt x="199" y="37"/>
                    <a:pt x="192" y="37"/>
                  </a:cubicBezTo>
                  <a:cubicBezTo>
                    <a:pt x="185" y="37"/>
                    <a:pt x="179" y="43"/>
                    <a:pt x="179" y="50"/>
                  </a:cubicBezTo>
                  <a:close/>
                  <a:moveTo>
                    <a:pt x="384" y="0"/>
                  </a:moveTo>
                  <a:cubicBezTo>
                    <a:pt x="384" y="100"/>
                    <a:pt x="384" y="100"/>
                    <a:pt x="384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84" y="0"/>
                  </a:lnTo>
                  <a:close/>
                  <a:moveTo>
                    <a:pt x="368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368" y="84"/>
                    <a:pt x="368" y="84"/>
                    <a:pt x="368" y="84"/>
                  </a:cubicBezTo>
                  <a:lnTo>
                    <a:pt x="368" y="1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" panose="020F0502020204030204" pitchFamily="34" charset="0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DF671D1-032C-9CF9-2863-BC94A25BD50D}"/>
                </a:ext>
              </a:extLst>
            </p:cNvPr>
            <p:cNvSpPr/>
            <p:nvPr/>
          </p:nvSpPr>
          <p:spPr>
            <a:xfrm>
              <a:off x="5248224" y="2943707"/>
              <a:ext cx="2637747" cy="1507307"/>
            </a:xfrm>
            <a:prstGeom prst="rect">
              <a:avLst/>
            </a:prstGeom>
            <a:solidFill>
              <a:schemeClr val="bg1">
                <a:lumMod val="85000"/>
                <a:alpha val="75000"/>
              </a:schemeClr>
            </a:solidFill>
            <a:ln w="190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>
                <a:defRPr/>
              </a:pPr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Physical Server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342F97BF-12F8-7C7A-CF29-33071C5726B6}"/>
                </a:ext>
              </a:extLst>
            </p:cNvPr>
            <p:cNvSpPr txBox="1"/>
            <p:nvPr/>
          </p:nvSpPr>
          <p:spPr>
            <a:xfrm>
              <a:off x="6397376" y="2804007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pNIC2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2A264C4-3EA7-9218-9611-0DA603DCF2B9}"/>
                </a:ext>
              </a:extLst>
            </p:cNvPr>
            <p:cNvSpPr txBox="1"/>
            <p:nvPr/>
          </p:nvSpPr>
          <p:spPr>
            <a:xfrm>
              <a:off x="7094011" y="2804007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pNIC3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BB5290AA-E508-623A-BCA7-0C752240FD6F}"/>
                </a:ext>
              </a:extLst>
            </p:cNvPr>
            <p:cNvSpPr txBox="1"/>
            <p:nvPr/>
          </p:nvSpPr>
          <p:spPr>
            <a:xfrm>
              <a:off x="6738425" y="3897556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NSX</a:t>
              </a:r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C5245C97-08A6-1135-6368-D9D3337A0C10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6712379" y="3115054"/>
              <a:ext cx="159689" cy="782502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5D4517C8-15DB-D78E-E639-21D9E33782E6}"/>
                </a:ext>
              </a:extLst>
            </p:cNvPr>
            <p:cNvCxnSpPr>
              <a:cxnSpLocks/>
            </p:cNvCxnSpPr>
            <p:nvPr/>
          </p:nvCxnSpPr>
          <p:spPr bwMode="gray">
            <a:xfrm flipH="1">
              <a:off x="7195625" y="3115054"/>
              <a:ext cx="213389" cy="782502"/>
            </a:xfrm>
            <a:prstGeom prst="line">
              <a:avLst/>
            </a:prstGeom>
            <a:ln w="25400">
              <a:solidFill>
                <a:schemeClr val="tx1"/>
              </a:solidFill>
              <a:prstDash val="dash"/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B5903389-C588-61C3-54B2-F167B8FE08B5}"/>
                </a:ext>
              </a:extLst>
            </p:cNvPr>
            <p:cNvSpPr/>
            <p:nvPr/>
          </p:nvSpPr>
          <p:spPr>
            <a:xfrm>
              <a:off x="6628849" y="3415245"/>
              <a:ext cx="846127" cy="114349"/>
            </a:xfrm>
            <a:prstGeom prst="ellipse">
              <a:avLst/>
            </a:prstGeom>
            <a:noFill/>
            <a:ln w="28575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7F0DAF19-165B-0936-54D0-CC0099236F3D}"/>
                </a:ext>
              </a:extLst>
            </p:cNvPr>
            <p:cNvSpPr/>
            <p:nvPr/>
          </p:nvSpPr>
          <p:spPr>
            <a:xfrm>
              <a:off x="5337993" y="3213896"/>
              <a:ext cx="129715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bond</a:t>
              </a:r>
            </a:p>
            <a:p>
              <a:pPr algn="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Active/Standby</a:t>
              </a:r>
            </a:p>
          </p:txBody>
        </p:sp>
      </p:grpSp>
      <p:pic>
        <p:nvPicPr>
          <p:cNvPr id="37" name="Picture 36">
            <a:extLst>
              <a:ext uri="{FF2B5EF4-FFF2-40B4-BE49-F238E27FC236}">
                <a16:creationId xmlns:a16="http://schemas.microsoft.com/office/drawing/2014/main" id="{47BFA140-E54D-A08B-2F10-1EF150188F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657" y="2075106"/>
            <a:ext cx="5029200" cy="3644900"/>
          </a:xfrm>
          <a:prstGeom prst="rect">
            <a:avLst/>
          </a:prstGeom>
        </p:spPr>
      </p:pic>
      <p:sp>
        <p:nvSpPr>
          <p:cNvPr id="44" name="Text Placeholder 31">
            <a:extLst>
              <a:ext uri="{FF2B5EF4-FFF2-40B4-BE49-F238E27FC236}">
                <a16:creationId xmlns:a16="http://schemas.microsoft.com/office/drawing/2014/main" id="{68249D40-1B38-7F80-A90B-7E85B5E122B5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378824" y="4347904"/>
            <a:ext cx="3739277" cy="1600200"/>
          </a:xfrm>
        </p:spPr>
        <p:txBody>
          <a:bodyPr rIns="0"/>
          <a:lstStyle/>
          <a:p>
            <a:pPr>
              <a:spcBef>
                <a:spcPts val="600"/>
              </a:spcBef>
            </a:pPr>
            <a:r>
              <a:rPr lang="en-US" dirty="0"/>
              <a:t>No configuration to do on Windows.</a:t>
            </a:r>
          </a:p>
          <a:p>
            <a:pPr>
              <a:spcBef>
                <a:spcPts val="600"/>
              </a:spcBef>
            </a:pPr>
            <a:r>
              <a:rPr lang="en-US" dirty="0"/>
              <a:t>NSX creates the Team interface “teaming1”:</a:t>
            </a:r>
          </a:p>
        </p:txBody>
      </p:sp>
      <p:pic>
        <p:nvPicPr>
          <p:cNvPr id="45" name="Picture 44">
            <a:extLst>
              <a:ext uri="{FF2B5EF4-FFF2-40B4-BE49-F238E27FC236}">
                <a16:creationId xmlns:a16="http://schemas.microsoft.com/office/drawing/2014/main" id="{A338EEA1-8270-0B9D-4F8B-C8E81DE54AD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0072"/>
          <a:stretch/>
        </p:blipFill>
        <p:spPr>
          <a:xfrm>
            <a:off x="8992526" y="4881433"/>
            <a:ext cx="2788973" cy="1767840"/>
          </a:xfrm>
          <a:prstGeom prst="rect">
            <a:avLst/>
          </a:prstGeom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id="{5338B2A1-716F-ADC5-6AB8-6555865365FA}"/>
              </a:ext>
            </a:extLst>
          </p:cNvPr>
          <p:cNvSpPr txBox="1"/>
          <p:nvPr/>
        </p:nvSpPr>
        <p:spPr>
          <a:xfrm>
            <a:off x="407326" y="5915365"/>
            <a:ext cx="7488389" cy="261610"/>
          </a:xfrm>
          <a:prstGeom prst="rect">
            <a:avLst/>
          </a:prstGeom>
          <a:noFill/>
          <a:ln w="28575">
            <a:noFill/>
          </a:ln>
        </p:spPr>
        <p:txBody>
          <a:bodyPr wrap="square" rtlCol="0" anchor="b">
            <a:spAutoFit/>
          </a:bodyPr>
          <a:lstStyle/>
          <a:p>
            <a:pPr lvl="0" algn="r">
              <a:defRPr/>
            </a:pPr>
            <a:r>
              <a:rPr lang="en-US" sz="1100" dirty="0">
                <a:latin typeface="Calibri" panose="020F0502020204030204" pitchFamily="34" charset="0"/>
              </a:rPr>
              <a:t>*: Teaming configured by NSX creates a Windows Team Interface Active/Standby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A908681-0582-1B6D-9DB8-EFE3BC1DF377}"/>
              </a:ext>
            </a:extLst>
          </p:cNvPr>
          <p:cNvSpPr/>
          <p:nvPr/>
        </p:nvSpPr>
        <p:spPr>
          <a:xfrm>
            <a:off x="7285294" y="3832089"/>
            <a:ext cx="27443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400" dirty="0">
                <a:solidFill>
                  <a:schemeClr val="tx2"/>
                </a:solidFill>
                <a:latin typeface="Calibri" panose="020F0502020204030204" pitchFamily="34" charset="0"/>
              </a:rPr>
              <a:t>*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CD0842D-24DD-81A9-FCED-CA2DEC81BCE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22594" y="77881"/>
            <a:ext cx="1314450" cy="122555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0651A1C-3E47-6B41-E4B7-8FD3F06F2E7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02051" y="77881"/>
            <a:ext cx="1416050" cy="130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70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97FC0DC6-1FE0-DAC3-219F-0C698AA055F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378824" y="4347904"/>
            <a:ext cx="3739277" cy="1600200"/>
          </a:xfrm>
        </p:spPr>
        <p:txBody>
          <a:bodyPr rIns="0"/>
          <a:lstStyle/>
          <a:p>
            <a:pPr>
              <a:spcBef>
                <a:spcPts val="600"/>
              </a:spcBef>
            </a:pPr>
            <a:r>
              <a:rPr lang="en-US" dirty="0"/>
              <a:t>No configuration to do on Windows.</a:t>
            </a:r>
          </a:p>
          <a:p>
            <a:pPr>
              <a:spcBef>
                <a:spcPts val="600"/>
              </a:spcBef>
            </a:pPr>
            <a:r>
              <a:rPr lang="en-US" dirty="0"/>
              <a:t>NSX creates the Team interface “teaming1”:</a:t>
            </a:r>
          </a:p>
        </p:txBody>
      </p:sp>
      <p:sp>
        <p:nvSpPr>
          <p:cNvPr id="31" name="Text Placeholder 30">
            <a:extLst>
              <a:ext uri="{FF2B5EF4-FFF2-40B4-BE49-F238E27FC236}">
                <a16:creationId xmlns:a16="http://schemas.microsoft.com/office/drawing/2014/main" id="{B73A190D-95DC-E52E-9A3D-E947AE1741A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378824" y="2063048"/>
            <a:ext cx="3628691" cy="1600200"/>
          </a:xfrm>
        </p:spPr>
        <p:txBody>
          <a:bodyPr/>
          <a:lstStyle/>
          <a:p>
            <a:r>
              <a:rPr lang="en-US" dirty="0"/>
              <a:t>Bond Active / Active – Load Balance Source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B5BD7830-1316-B509-59D3-2A2D153D9D2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380412" y="1699688"/>
            <a:ext cx="2729241" cy="298450"/>
          </a:xfrm>
        </p:spPr>
        <p:txBody>
          <a:bodyPr/>
          <a:lstStyle/>
          <a:p>
            <a:r>
              <a:rPr lang="en-US" dirty="0"/>
              <a:t>NSX-T Configuration – Option2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C846A7B9-C495-2886-80A0-4005554206F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Windows Configuration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1E49EF9-5903-67A9-F00E-7FD5107CA3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wrap="none" anchor="b">
            <a:noAutofit/>
          </a:bodyPr>
          <a:lstStyle/>
          <a:p>
            <a:r>
              <a:rPr lang="en-US" dirty="0"/>
              <a:t>Supported Windows </a:t>
            </a:r>
            <a:r>
              <a:rPr lang="en-US" dirty="0" err="1"/>
              <a:t>pNIC</a:t>
            </a:r>
            <a:r>
              <a:rPr lang="en-US" dirty="0"/>
              <a:t> bond (2/6)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8E040CFE-76CF-C1D0-FFA1-7DB5046DE8D2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>
            <a:noAutofit/>
          </a:bodyPr>
          <a:lstStyle/>
          <a:p>
            <a:r>
              <a:rPr lang="en-US" dirty="0"/>
              <a:t>Bond configured in NSX - Topologies VLAN 5 and Overlay 3 (2/3)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FE3E61E-28E5-8460-4989-A39DB4D0E281}"/>
              </a:ext>
            </a:extLst>
          </p:cNvPr>
          <p:cNvGrpSpPr/>
          <p:nvPr/>
        </p:nvGrpSpPr>
        <p:grpSpPr>
          <a:xfrm>
            <a:off x="5164907" y="2804007"/>
            <a:ext cx="2715768" cy="2020654"/>
            <a:chOff x="5164907" y="2804007"/>
            <a:chExt cx="2715768" cy="2020654"/>
          </a:xfrm>
        </p:grpSpPr>
        <p:sp>
          <p:nvSpPr>
            <p:cNvPr id="11" name="Freeform 86">
              <a:extLst>
                <a:ext uri="{FF2B5EF4-FFF2-40B4-BE49-F238E27FC236}">
                  <a16:creationId xmlns:a16="http://schemas.microsoft.com/office/drawing/2014/main" id="{18F30F75-F176-0D95-487B-B9F5B75FAD74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199843" y="4515982"/>
              <a:ext cx="1180769" cy="308679"/>
            </a:xfrm>
            <a:custGeom>
              <a:avLst/>
              <a:gdLst>
                <a:gd name="T0" fmla="*/ 304 w 384"/>
                <a:gd name="T1" fmla="*/ 78 h 100"/>
                <a:gd name="T2" fmla="*/ 288 w 384"/>
                <a:gd name="T3" fmla="*/ 78 h 100"/>
                <a:gd name="T4" fmla="*/ 288 w 384"/>
                <a:gd name="T5" fmla="*/ 22 h 100"/>
                <a:gd name="T6" fmla="*/ 304 w 384"/>
                <a:gd name="T7" fmla="*/ 22 h 100"/>
                <a:gd name="T8" fmla="*/ 304 w 384"/>
                <a:gd name="T9" fmla="*/ 78 h 100"/>
                <a:gd name="T10" fmla="*/ 331 w 384"/>
                <a:gd name="T11" fmla="*/ 22 h 100"/>
                <a:gd name="T12" fmla="*/ 315 w 384"/>
                <a:gd name="T13" fmla="*/ 22 h 100"/>
                <a:gd name="T14" fmla="*/ 315 w 384"/>
                <a:gd name="T15" fmla="*/ 78 h 100"/>
                <a:gd name="T16" fmla="*/ 331 w 384"/>
                <a:gd name="T17" fmla="*/ 78 h 100"/>
                <a:gd name="T18" fmla="*/ 331 w 384"/>
                <a:gd name="T19" fmla="*/ 22 h 100"/>
                <a:gd name="T20" fmla="*/ 358 w 384"/>
                <a:gd name="T21" fmla="*/ 22 h 100"/>
                <a:gd name="T22" fmla="*/ 342 w 384"/>
                <a:gd name="T23" fmla="*/ 22 h 100"/>
                <a:gd name="T24" fmla="*/ 342 w 384"/>
                <a:gd name="T25" fmla="*/ 78 h 100"/>
                <a:gd name="T26" fmla="*/ 358 w 384"/>
                <a:gd name="T27" fmla="*/ 78 h 100"/>
                <a:gd name="T28" fmla="*/ 358 w 384"/>
                <a:gd name="T29" fmla="*/ 22 h 100"/>
                <a:gd name="T30" fmla="*/ 42 w 384"/>
                <a:gd name="T31" fmla="*/ 22 h 100"/>
                <a:gd name="T32" fmla="*/ 26 w 384"/>
                <a:gd name="T33" fmla="*/ 22 h 100"/>
                <a:gd name="T34" fmla="*/ 26 w 384"/>
                <a:gd name="T35" fmla="*/ 78 h 100"/>
                <a:gd name="T36" fmla="*/ 42 w 384"/>
                <a:gd name="T37" fmla="*/ 78 h 100"/>
                <a:gd name="T38" fmla="*/ 42 w 384"/>
                <a:gd name="T39" fmla="*/ 22 h 100"/>
                <a:gd name="T40" fmla="*/ 69 w 384"/>
                <a:gd name="T41" fmla="*/ 22 h 100"/>
                <a:gd name="T42" fmla="*/ 53 w 384"/>
                <a:gd name="T43" fmla="*/ 22 h 100"/>
                <a:gd name="T44" fmla="*/ 53 w 384"/>
                <a:gd name="T45" fmla="*/ 78 h 100"/>
                <a:gd name="T46" fmla="*/ 69 w 384"/>
                <a:gd name="T47" fmla="*/ 78 h 100"/>
                <a:gd name="T48" fmla="*/ 69 w 384"/>
                <a:gd name="T49" fmla="*/ 22 h 100"/>
                <a:gd name="T50" fmla="*/ 97 w 384"/>
                <a:gd name="T51" fmla="*/ 22 h 100"/>
                <a:gd name="T52" fmla="*/ 81 w 384"/>
                <a:gd name="T53" fmla="*/ 22 h 100"/>
                <a:gd name="T54" fmla="*/ 81 w 384"/>
                <a:gd name="T55" fmla="*/ 78 h 100"/>
                <a:gd name="T56" fmla="*/ 97 w 384"/>
                <a:gd name="T57" fmla="*/ 78 h 100"/>
                <a:gd name="T58" fmla="*/ 97 w 384"/>
                <a:gd name="T59" fmla="*/ 22 h 100"/>
                <a:gd name="T60" fmla="*/ 163 w 384"/>
                <a:gd name="T61" fmla="*/ 50 h 100"/>
                <a:gd name="T62" fmla="*/ 192 w 384"/>
                <a:gd name="T63" fmla="*/ 21 h 100"/>
                <a:gd name="T64" fmla="*/ 221 w 384"/>
                <a:gd name="T65" fmla="*/ 50 h 100"/>
                <a:gd name="T66" fmla="*/ 192 w 384"/>
                <a:gd name="T67" fmla="*/ 79 h 100"/>
                <a:gd name="T68" fmla="*/ 163 w 384"/>
                <a:gd name="T69" fmla="*/ 50 h 100"/>
                <a:gd name="T70" fmla="*/ 179 w 384"/>
                <a:gd name="T71" fmla="*/ 50 h 100"/>
                <a:gd name="T72" fmla="*/ 192 w 384"/>
                <a:gd name="T73" fmla="*/ 63 h 100"/>
                <a:gd name="T74" fmla="*/ 205 w 384"/>
                <a:gd name="T75" fmla="*/ 50 h 100"/>
                <a:gd name="T76" fmla="*/ 192 w 384"/>
                <a:gd name="T77" fmla="*/ 37 h 100"/>
                <a:gd name="T78" fmla="*/ 179 w 384"/>
                <a:gd name="T79" fmla="*/ 50 h 100"/>
                <a:gd name="T80" fmla="*/ 384 w 384"/>
                <a:gd name="T81" fmla="*/ 0 h 100"/>
                <a:gd name="T82" fmla="*/ 384 w 384"/>
                <a:gd name="T83" fmla="*/ 100 h 100"/>
                <a:gd name="T84" fmla="*/ 0 w 384"/>
                <a:gd name="T85" fmla="*/ 100 h 100"/>
                <a:gd name="T86" fmla="*/ 0 w 384"/>
                <a:gd name="T87" fmla="*/ 0 h 100"/>
                <a:gd name="T88" fmla="*/ 384 w 384"/>
                <a:gd name="T89" fmla="*/ 0 h 100"/>
                <a:gd name="T90" fmla="*/ 368 w 384"/>
                <a:gd name="T91" fmla="*/ 16 h 100"/>
                <a:gd name="T92" fmla="*/ 16 w 384"/>
                <a:gd name="T93" fmla="*/ 16 h 100"/>
                <a:gd name="T94" fmla="*/ 16 w 384"/>
                <a:gd name="T95" fmla="*/ 84 h 100"/>
                <a:gd name="T96" fmla="*/ 368 w 384"/>
                <a:gd name="T97" fmla="*/ 84 h 100"/>
                <a:gd name="T98" fmla="*/ 368 w 384"/>
                <a:gd name="T99" fmla="*/ 1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4" h="100">
                  <a:moveTo>
                    <a:pt x="304" y="78"/>
                  </a:moveTo>
                  <a:cubicBezTo>
                    <a:pt x="288" y="78"/>
                    <a:pt x="288" y="78"/>
                    <a:pt x="288" y="78"/>
                  </a:cubicBezTo>
                  <a:cubicBezTo>
                    <a:pt x="288" y="22"/>
                    <a:pt x="288" y="22"/>
                    <a:pt x="288" y="22"/>
                  </a:cubicBezTo>
                  <a:cubicBezTo>
                    <a:pt x="304" y="22"/>
                    <a:pt x="304" y="22"/>
                    <a:pt x="304" y="22"/>
                  </a:cubicBezTo>
                  <a:lnTo>
                    <a:pt x="304" y="78"/>
                  </a:lnTo>
                  <a:close/>
                  <a:moveTo>
                    <a:pt x="331" y="22"/>
                  </a:moveTo>
                  <a:cubicBezTo>
                    <a:pt x="315" y="22"/>
                    <a:pt x="315" y="22"/>
                    <a:pt x="315" y="22"/>
                  </a:cubicBezTo>
                  <a:cubicBezTo>
                    <a:pt x="315" y="78"/>
                    <a:pt x="315" y="78"/>
                    <a:pt x="315" y="78"/>
                  </a:cubicBezTo>
                  <a:cubicBezTo>
                    <a:pt x="331" y="78"/>
                    <a:pt x="331" y="78"/>
                    <a:pt x="331" y="78"/>
                  </a:cubicBezTo>
                  <a:lnTo>
                    <a:pt x="331" y="22"/>
                  </a:lnTo>
                  <a:close/>
                  <a:moveTo>
                    <a:pt x="358" y="22"/>
                  </a:moveTo>
                  <a:cubicBezTo>
                    <a:pt x="342" y="22"/>
                    <a:pt x="342" y="22"/>
                    <a:pt x="342" y="22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58" y="78"/>
                    <a:pt x="358" y="78"/>
                    <a:pt x="358" y="78"/>
                  </a:cubicBezTo>
                  <a:lnTo>
                    <a:pt x="358" y="22"/>
                  </a:lnTo>
                  <a:close/>
                  <a:moveTo>
                    <a:pt x="42" y="22"/>
                  </a:moveTo>
                  <a:cubicBezTo>
                    <a:pt x="26" y="22"/>
                    <a:pt x="26" y="22"/>
                    <a:pt x="26" y="22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42" y="78"/>
                    <a:pt x="42" y="78"/>
                    <a:pt x="42" y="78"/>
                  </a:cubicBezTo>
                  <a:lnTo>
                    <a:pt x="42" y="22"/>
                  </a:lnTo>
                  <a:close/>
                  <a:moveTo>
                    <a:pt x="69" y="22"/>
                  </a:moveTo>
                  <a:cubicBezTo>
                    <a:pt x="53" y="22"/>
                    <a:pt x="53" y="22"/>
                    <a:pt x="53" y="22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69" y="78"/>
                    <a:pt x="69" y="78"/>
                    <a:pt x="69" y="78"/>
                  </a:cubicBezTo>
                  <a:lnTo>
                    <a:pt x="69" y="22"/>
                  </a:lnTo>
                  <a:close/>
                  <a:moveTo>
                    <a:pt x="97" y="22"/>
                  </a:moveTo>
                  <a:cubicBezTo>
                    <a:pt x="81" y="22"/>
                    <a:pt x="81" y="22"/>
                    <a:pt x="81" y="22"/>
                  </a:cubicBezTo>
                  <a:cubicBezTo>
                    <a:pt x="81" y="78"/>
                    <a:pt x="81" y="78"/>
                    <a:pt x="81" y="78"/>
                  </a:cubicBezTo>
                  <a:cubicBezTo>
                    <a:pt x="97" y="78"/>
                    <a:pt x="97" y="78"/>
                    <a:pt x="97" y="78"/>
                  </a:cubicBezTo>
                  <a:lnTo>
                    <a:pt x="97" y="22"/>
                  </a:lnTo>
                  <a:close/>
                  <a:moveTo>
                    <a:pt x="163" y="50"/>
                  </a:moveTo>
                  <a:cubicBezTo>
                    <a:pt x="163" y="34"/>
                    <a:pt x="176" y="21"/>
                    <a:pt x="192" y="21"/>
                  </a:cubicBezTo>
                  <a:cubicBezTo>
                    <a:pt x="208" y="21"/>
                    <a:pt x="221" y="34"/>
                    <a:pt x="221" y="50"/>
                  </a:cubicBezTo>
                  <a:cubicBezTo>
                    <a:pt x="221" y="66"/>
                    <a:pt x="208" y="79"/>
                    <a:pt x="192" y="79"/>
                  </a:cubicBezTo>
                  <a:cubicBezTo>
                    <a:pt x="176" y="79"/>
                    <a:pt x="163" y="66"/>
                    <a:pt x="163" y="50"/>
                  </a:cubicBezTo>
                  <a:close/>
                  <a:moveTo>
                    <a:pt x="179" y="50"/>
                  </a:moveTo>
                  <a:cubicBezTo>
                    <a:pt x="179" y="57"/>
                    <a:pt x="185" y="63"/>
                    <a:pt x="192" y="63"/>
                  </a:cubicBezTo>
                  <a:cubicBezTo>
                    <a:pt x="199" y="63"/>
                    <a:pt x="205" y="57"/>
                    <a:pt x="205" y="50"/>
                  </a:cubicBezTo>
                  <a:cubicBezTo>
                    <a:pt x="205" y="43"/>
                    <a:pt x="199" y="37"/>
                    <a:pt x="192" y="37"/>
                  </a:cubicBezTo>
                  <a:cubicBezTo>
                    <a:pt x="185" y="37"/>
                    <a:pt x="179" y="43"/>
                    <a:pt x="179" y="50"/>
                  </a:cubicBezTo>
                  <a:close/>
                  <a:moveTo>
                    <a:pt x="384" y="0"/>
                  </a:moveTo>
                  <a:cubicBezTo>
                    <a:pt x="384" y="100"/>
                    <a:pt x="384" y="100"/>
                    <a:pt x="384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84" y="0"/>
                  </a:lnTo>
                  <a:close/>
                  <a:moveTo>
                    <a:pt x="368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368" y="84"/>
                    <a:pt x="368" y="84"/>
                    <a:pt x="368" y="84"/>
                  </a:cubicBezTo>
                  <a:lnTo>
                    <a:pt x="368" y="1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" panose="020F0502020204030204" pitchFamily="34" charset="0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DF671D1-032C-9CF9-2863-BC94A25BD50D}"/>
                </a:ext>
              </a:extLst>
            </p:cNvPr>
            <p:cNvSpPr/>
            <p:nvPr/>
          </p:nvSpPr>
          <p:spPr>
            <a:xfrm>
              <a:off x="5164907" y="2943706"/>
              <a:ext cx="2715768" cy="1508760"/>
            </a:xfrm>
            <a:prstGeom prst="rect">
              <a:avLst/>
            </a:prstGeom>
            <a:solidFill>
              <a:schemeClr val="bg1">
                <a:lumMod val="85000"/>
                <a:alpha val="75000"/>
              </a:schemeClr>
            </a:solidFill>
            <a:ln w="190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>
                <a:defRPr/>
              </a:pPr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Physical Server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342F97BF-12F8-7C7A-CF29-33071C5726B6}"/>
                </a:ext>
              </a:extLst>
            </p:cNvPr>
            <p:cNvSpPr txBox="1"/>
            <p:nvPr/>
          </p:nvSpPr>
          <p:spPr>
            <a:xfrm>
              <a:off x="6397376" y="2804007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pNIC2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2A264C4-3EA7-9218-9611-0DA603DCF2B9}"/>
                </a:ext>
              </a:extLst>
            </p:cNvPr>
            <p:cNvSpPr txBox="1"/>
            <p:nvPr/>
          </p:nvSpPr>
          <p:spPr>
            <a:xfrm>
              <a:off x="7094011" y="2804007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pNIC3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BB5290AA-E508-623A-BCA7-0C752240FD6F}"/>
                </a:ext>
              </a:extLst>
            </p:cNvPr>
            <p:cNvSpPr txBox="1"/>
            <p:nvPr/>
          </p:nvSpPr>
          <p:spPr>
            <a:xfrm>
              <a:off x="6738425" y="3897556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NSX</a:t>
              </a:r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C5245C97-08A6-1135-6368-D9D3337A0C10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6712379" y="3115054"/>
              <a:ext cx="159689" cy="782502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5D4517C8-15DB-D78E-E639-21D9E33782E6}"/>
                </a:ext>
              </a:extLst>
            </p:cNvPr>
            <p:cNvCxnSpPr>
              <a:cxnSpLocks/>
            </p:cNvCxnSpPr>
            <p:nvPr/>
          </p:nvCxnSpPr>
          <p:spPr bwMode="gray">
            <a:xfrm flipH="1">
              <a:off x="7195625" y="3115054"/>
              <a:ext cx="213389" cy="782502"/>
            </a:xfrm>
            <a:prstGeom prst="line">
              <a:avLst/>
            </a:prstGeom>
            <a:ln w="25400">
              <a:solidFill>
                <a:schemeClr val="tx1"/>
              </a:solidFill>
              <a:prstDash val="solid"/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B5903389-C588-61C3-54B2-F167B8FE08B5}"/>
                </a:ext>
              </a:extLst>
            </p:cNvPr>
            <p:cNvSpPr/>
            <p:nvPr/>
          </p:nvSpPr>
          <p:spPr>
            <a:xfrm>
              <a:off x="6628849" y="3415245"/>
              <a:ext cx="846127" cy="114349"/>
            </a:xfrm>
            <a:prstGeom prst="ellipse">
              <a:avLst/>
            </a:prstGeom>
            <a:noFill/>
            <a:ln w="28575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7F0DAF19-165B-0936-54D0-CC0099236F3D}"/>
                </a:ext>
              </a:extLst>
            </p:cNvPr>
            <p:cNvSpPr/>
            <p:nvPr/>
          </p:nvSpPr>
          <p:spPr>
            <a:xfrm>
              <a:off x="5209753" y="3213896"/>
              <a:ext cx="1425390" cy="6771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bond</a:t>
              </a:r>
            </a:p>
            <a:p>
              <a:pPr algn="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Active/Active</a:t>
              </a:r>
            </a:p>
            <a:p>
              <a:pPr algn="r"/>
              <a:r>
                <a:rPr lang="en-US" sz="1000" i="1" dirty="0">
                  <a:solidFill>
                    <a:schemeClr val="tx2"/>
                  </a:solidFill>
                  <a:latin typeface="Calibri" panose="020F0502020204030204" pitchFamily="34" charset="0"/>
                </a:rPr>
                <a:t>LB </a:t>
              </a:r>
              <a:r>
                <a:rPr lang="en-US" sz="1000" i="1" dirty="0" err="1">
                  <a:solidFill>
                    <a:schemeClr val="tx2"/>
                  </a:solidFill>
                  <a:latin typeface="Calibri" panose="020F0502020204030204" pitchFamily="34" charset="0"/>
                </a:rPr>
                <a:t>sce</a:t>
              </a:r>
              <a:r>
                <a:rPr lang="en-US" sz="1000" i="1" dirty="0">
                  <a:solidFill>
                    <a:schemeClr val="tx2"/>
                  </a:solidFill>
                  <a:latin typeface="Calibri" panose="020F0502020204030204" pitchFamily="34" charset="0"/>
                </a:rPr>
                <a:t>/</a:t>
              </a:r>
              <a:r>
                <a:rPr lang="en-US" sz="1000" i="1" dirty="0" err="1">
                  <a:solidFill>
                    <a:schemeClr val="tx2"/>
                  </a:solidFill>
                  <a:latin typeface="Calibri" panose="020F0502020204030204" pitchFamily="34" charset="0"/>
                </a:rPr>
                <a:t>dest</a:t>
              </a:r>
              <a:r>
                <a:rPr lang="en-US" sz="1000" i="1" dirty="0">
                  <a:solidFill>
                    <a:schemeClr val="tx2"/>
                  </a:solidFill>
                  <a:latin typeface="Calibri" panose="020F0502020204030204" pitchFamily="34" charset="0"/>
                </a:rPr>
                <a:t> </a:t>
              </a:r>
              <a:r>
                <a:rPr lang="en-US" sz="1000" i="1" dirty="0" err="1">
                  <a:solidFill>
                    <a:schemeClr val="tx2"/>
                  </a:solidFill>
                  <a:latin typeface="Calibri" panose="020F0502020204030204" pitchFamily="34" charset="0"/>
                </a:rPr>
                <a:t>IP:Port</a:t>
              </a:r>
              <a:r>
                <a:rPr lang="en-US" sz="1000" i="1" dirty="0">
                  <a:solidFill>
                    <a:schemeClr val="tx2"/>
                  </a:solidFill>
                  <a:latin typeface="Calibri" panose="020F0502020204030204" pitchFamily="34" charset="0"/>
                </a:rPr>
                <a:t> hash</a:t>
              </a:r>
            </a:p>
          </p:txBody>
        </p:sp>
      </p:grpSp>
      <p:pic>
        <p:nvPicPr>
          <p:cNvPr id="22" name="Picture 21">
            <a:extLst>
              <a:ext uri="{FF2B5EF4-FFF2-40B4-BE49-F238E27FC236}">
                <a16:creationId xmlns:a16="http://schemas.microsoft.com/office/drawing/2014/main" id="{4FCC8459-A727-79D2-1B7F-EE44A69873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23" y="2063048"/>
            <a:ext cx="5010150" cy="362585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903930F7-8730-5F52-0BA1-CEF4D8342D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35829" y="4883325"/>
            <a:ext cx="2887980" cy="1737360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BA359D05-6199-43C9-9BF9-ABE11119AF6A}"/>
              </a:ext>
            </a:extLst>
          </p:cNvPr>
          <p:cNvSpPr txBox="1"/>
          <p:nvPr/>
        </p:nvSpPr>
        <p:spPr>
          <a:xfrm>
            <a:off x="407326" y="5915365"/>
            <a:ext cx="7488389" cy="261610"/>
          </a:xfrm>
          <a:prstGeom prst="rect">
            <a:avLst/>
          </a:prstGeom>
          <a:noFill/>
          <a:ln w="28575">
            <a:noFill/>
          </a:ln>
        </p:spPr>
        <p:txBody>
          <a:bodyPr wrap="square" rtlCol="0" anchor="b">
            <a:spAutoFit/>
          </a:bodyPr>
          <a:lstStyle/>
          <a:p>
            <a:pPr lvl="0" algn="r">
              <a:defRPr/>
            </a:pPr>
            <a:r>
              <a:rPr lang="en-US" sz="1100" dirty="0">
                <a:latin typeface="Calibri" panose="020F0502020204030204" pitchFamily="34" charset="0"/>
              </a:rPr>
              <a:t>*: Teaming configured by NSX creates a Windows Team Interface with Hash “</a:t>
            </a:r>
            <a:r>
              <a:rPr lang="en-US" sz="1100" dirty="0" err="1">
                <a:latin typeface="Calibri" panose="020F0502020204030204" pitchFamily="34" charset="0"/>
              </a:rPr>
              <a:t>TransportPorts</a:t>
            </a:r>
            <a:r>
              <a:rPr lang="en-US" sz="1100" dirty="0">
                <a:latin typeface="Calibri" panose="020F0502020204030204" pitchFamily="34" charset="0"/>
              </a:rPr>
              <a:t>” (</a:t>
            </a:r>
            <a:r>
              <a:rPr lang="en-US" sz="1100" dirty="0" err="1">
                <a:latin typeface="Calibri" panose="020F0502020204030204" pitchFamily="34" charset="0"/>
              </a:rPr>
              <a:t>source+destination</a:t>
            </a:r>
            <a:r>
              <a:rPr lang="en-US" sz="1100" dirty="0">
                <a:latin typeface="Calibri" panose="020F0502020204030204" pitchFamily="34" charset="0"/>
              </a:rPr>
              <a:t> </a:t>
            </a:r>
            <a:r>
              <a:rPr lang="en-US" sz="1100" dirty="0" err="1">
                <a:latin typeface="Calibri" panose="020F0502020204030204" pitchFamily="34" charset="0"/>
              </a:rPr>
              <a:t>IP:Port</a:t>
            </a:r>
            <a:r>
              <a:rPr lang="en-US" sz="1100" dirty="0">
                <a:latin typeface="Calibri" panose="020F0502020204030204" pitchFamily="34" charset="0"/>
              </a:rPr>
              <a:t> hash). 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D70B33C9-2B67-96C4-323B-E923C57B95A2}"/>
              </a:ext>
            </a:extLst>
          </p:cNvPr>
          <p:cNvSpPr/>
          <p:nvPr/>
        </p:nvSpPr>
        <p:spPr>
          <a:xfrm>
            <a:off x="7285294" y="3832089"/>
            <a:ext cx="27443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400" dirty="0">
                <a:solidFill>
                  <a:schemeClr val="tx2"/>
                </a:solidFill>
                <a:latin typeface="Calibri" panose="020F0502020204030204" pitchFamily="34" charset="0"/>
              </a:rPr>
              <a:t>*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9DEFFC14-9BF7-6F75-63DE-BCE2801412E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22594" y="77881"/>
            <a:ext cx="1314450" cy="122555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48553211-F233-9F9A-8562-FC72CC802AD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02051" y="77881"/>
            <a:ext cx="1416050" cy="130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13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97FC0DC6-1FE0-DAC3-219F-0C698AA055F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378824" y="4347904"/>
            <a:ext cx="3739277" cy="1600200"/>
          </a:xfrm>
        </p:spPr>
        <p:txBody>
          <a:bodyPr rIns="0"/>
          <a:lstStyle/>
          <a:p>
            <a:pPr>
              <a:spcBef>
                <a:spcPts val="600"/>
              </a:spcBef>
            </a:pPr>
            <a:r>
              <a:rPr lang="en-US" dirty="0"/>
              <a:t>No configuration to do on Windows.</a:t>
            </a:r>
          </a:p>
          <a:p>
            <a:pPr>
              <a:spcBef>
                <a:spcPts val="600"/>
              </a:spcBef>
            </a:pPr>
            <a:r>
              <a:rPr lang="en-US" dirty="0"/>
              <a:t>NSX creates the Team interface “teaming1”:</a:t>
            </a:r>
          </a:p>
        </p:txBody>
      </p:sp>
      <p:sp>
        <p:nvSpPr>
          <p:cNvPr id="31" name="Text Placeholder 30">
            <a:extLst>
              <a:ext uri="{FF2B5EF4-FFF2-40B4-BE49-F238E27FC236}">
                <a16:creationId xmlns:a16="http://schemas.microsoft.com/office/drawing/2014/main" id="{B73A190D-95DC-E52E-9A3D-E947AE1741A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378825" y="2063048"/>
            <a:ext cx="3640722" cy="1600200"/>
          </a:xfrm>
        </p:spPr>
        <p:txBody>
          <a:bodyPr/>
          <a:lstStyle/>
          <a:p>
            <a:r>
              <a:rPr lang="en-US" dirty="0"/>
              <a:t>Bond Active / Active – Load Balance Source Mac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B5BD7830-1316-B509-59D3-2A2D153D9D2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380412" y="1699688"/>
            <a:ext cx="2729241" cy="298450"/>
          </a:xfrm>
        </p:spPr>
        <p:txBody>
          <a:bodyPr/>
          <a:lstStyle/>
          <a:p>
            <a:r>
              <a:rPr lang="en-US" dirty="0"/>
              <a:t>NSX-T Configuration – Option3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C846A7B9-C495-2886-80A0-4005554206F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Windows Configuration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1E49EF9-5903-67A9-F00E-7FD5107CA3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wrap="none" anchor="b">
            <a:noAutofit/>
          </a:bodyPr>
          <a:lstStyle/>
          <a:p>
            <a:r>
              <a:rPr lang="en-US" dirty="0"/>
              <a:t>Supported Windows </a:t>
            </a:r>
            <a:r>
              <a:rPr lang="en-US" dirty="0" err="1"/>
              <a:t>pNIC</a:t>
            </a:r>
            <a:r>
              <a:rPr lang="en-US" dirty="0"/>
              <a:t> bond (3/6)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8E040CFE-76CF-C1D0-FFA1-7DB5046DE8D2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>
            <a:noAutofit/>
          </a:bodyPr>
          <a:lstStyle/>
          <a:p>
            <a:r>
              <a:rPr lang="en-US" dirty="0"/>
              <a:t>Bond configured in NSX - Topologies VLAN 5 and Overlay 3 (3/3)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FE3E61E-28E5-8460-4989-A39DB4D0E281}"/>
              </a:ext>
            </a:extLst>
          </p:cNvPr>
          <p:cNvGrpSpPr/>
          <p:nvPr/>
        </p:nvGrpSpPr>
        <p:grpSpPr>
          <a:xfrm>
            <a:off x="5233737" y="2804007"/>
            <a:ext cx="2652235" cy="2020654"/>
            <a:chOff x="5233737" y="2804007"/>
            <a:chExt cx="2652235" cy="2020654"/>
          </a:xfrm>
        </p:grpSpPr>
        <p:sp>
          <p:nvSpPr>
            <p:cNvPr id="11" name="Freeform 86">
              <a:extLst>
                <a:ext uri="{FF2B5EF4-FFF2-40B4-BE49-F238E27FC236}">
                  <a16:creationId xmlns:a16="http://schemas.microsoft.com/office/drawing/2014/main" id="{18F30F75-F176-0D95-487B-B9F5B75FAD74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199843" y="4515982"/>
              <a:ext cx="1180769" cy="308679"/>
            </a:xfrm>
            <a:custGeom>
              <a:avLst/>
              <a:gdLst>
                <a:gd name="T0" fmla="*/ 304 w 384"/>
                <a:gd name="T1" fmla="*/ 78 h 100"/>
                <a:gd name="T2" fmla="*/ 288 w 384"/>
                <a:gd name="T3" fmla="*/ 78 h 100"/>
                <a:gd name="T4" fmla="*/ 288 w 384"/>
                <a:gd name="T5" fmla="*/ 22 h 100"/>
                <a:gd name="T6" fmla="*/ 304 w 384"/>
                <a:gd name="T7" fmla="*/ 22 h 100"/>
                <a:gd name="T8" fmla="*/ 304 w 384"/>
                <a:gd name="T9" fmla="*/ 78 h 100"/>
                <a:gd name="T10" fmla="*/ 331 w 384"/>
                <a:gd name="T11" fmla="*/ 22 h 100"/>
                <a:gd name="T12" fmla="*/ 315 w 384"/>
                <a:gd name="T13" fmla="*/ 22 h 100"/>
                <a:gd name="T14" fmla="*/ 315 w 384"/>
                <a:gd name="T15" fmla="*/ 78 h 100"/>
                <a:gd name="T16" fmla="*/ 331 w 384"/>
                <a:gd name="T17" fmla="*/ 78 h 100"/>
                <a:gd name="T18" fmla="*/ 331 w 384"/>
                <a:gd name="T19" fmla="*/ 22 h 100"/>
                <a:gd name="T20" fmla="*/ 358 w 384"/>
                <a:gd name="T21" fmla="*/ 22 h 100"/>
                <a:gd name="T22" fmla="*/ 342 w 384"/>
                <a:gd name="T23" fmla="*/ 22 h 100"/>
                <a:gd name="T24" fmla="*/ 342 w 384"/>
                <a:gd name="T25" fmla="*/ 78 h 100"/>
                <a:gd name="T26" fmla="*/ 358 w 384"/>
                <a:gd name="T27" fmla="*/ 78 h 100"/>
                <a:gd name="T28" fmla="*/ 358 w 384"/>
                <a:gd name="T29" fmla="*/ 22 h 100"/>
                <a:gd name="T30" fmla="*/ 42 w 384"/>
                <a:gd name="T31" fmla="*/ 22 h 100"/>
                <a:gd name="T32" fmla="*/ 26 w 384"/>
                <a:gd name="T33" fmla="*/ 22 h 100"/>
                <a:gd name="T34" fmla="*/ 26 w 384"/>
                <a:gd name="T35" fmla="*/ 78 h 100"/>
                <a:gd name="T36" fmla="*/ 42 w 384"/>
                <a:gd name="T37" fmla="*/ 78 h 100"/>
                <a:gd name="T38" fmla="*/ 42 w 384"/>
                <a:gd name="T39" fmla="*/ 22 h 100"/>
                <a:gd name="T40" fmla="*/ 69 w 384"/>
                <a:gd name="T41" fmla="*/ 22 h 100"/>
                <a:gd name="T42" fmla="*/ 53 w 384"/>
                <a:gd name="T43" fmla="*/ 22 h 100"/>
                <a:gd name="T44" fmla="*/ 53 w 384"/>
                <a:gd name="T45" fmla="*/ 78 h 100"/>
                <a:gd name="T46" fmla="*/ 69 w 384"/>
                <a:gd name="T47" fmla="*/ 78 h 100"/>
                <a:gd name="T48" fmla="*/ 69 w 384"/>
                <a:gd name="T49" fmla="*/ 22 h 100"/>
                <a:gd name="T50" fmla="*/ 97 w 384"/>
                <a:gd name="T51" fmla="*/ 22 h 100"/>
                <a:gd name="T52" fmla="*/ 81 w 384"/>
                <a:gd name="T53" fmla="*/ 22 h 100"/>
                <a:gd name="T54" fmla="*/ 81 w 384"/>
                <a:gd name="T55" fmla="*/ 78 h 100"/>
                <a:gd name="T56" fmla="*/ 97 w 384"/>
                <a:gd name="T57" fmla="*/ 78 h 100"/>
                <a:gd name="T58" fmla="*/ 97 w 384"/>
                <a:gd name="T59" fmla="*/ 22 h 100"/>
                <a:gd name="T60" fmla="*/ 163 w 384"/>
                <a:gd name="T61" fmla="*/ 50 h 100"/>
                <a:gd name="T62" fmla="*/ 192 w 384"/>
                <a:gd name="T63" fmla="*/ 21 h 100"/>
                <a:gd name="T64" fmla="*/ 221 w 384"/>
                <a:gd name="T65" fmla="*/ 50 h 100"/>
                <a:gd name="T66" fmla="*/ 192 w 384"/>
                <a:gd name="T67" fmla="*/ 79 h 100"/>
                <a:gd name="T68" fmla="*/ 163 w 384"/>
                <a:gd name="T69" fmla="*/ 50 h 100"/>
                <a:gd name="T70" fmla="*/ 179 w 384"/>
                <a:gd name="T71" fmla="*/ 50 h 100"/>
                <a:gd name="T72" fmla="*/ 192 w 384"/>
                <a:gd name="T73" fmla="*/ 63 h 100"/>
                <a:gd name="T74" fmla="*/ 205 w 384"/>
                <a:gd name="T75" fmla="*/ 50 h 100"/>
                <a:gd name="T76" fmla="*/ 192 w 384"/>
                <a:gd name="T77" fmla="*/ 37 h 100"/>
                <a:gd name="T78" fmla="*/ 179 w 384"/>
                <a:gd name="T79" fmla="*/ 50 h 100"/>
                <a:gd name="T80" fmla="*/ 384 w 384"/>
                <a:gd name="T81" fmla="*/ 0 h 100"/>
                <a:gd name="T82" fmla="*/ 384 w 384"/>
                <a:gd name="T83" fmla="*/ 100 h 100"/>
                <a:gd name="T84" fmla="*/ 0 w 384"/>
                <a:gd name="T85" fmla="*/ 100 h 100"/>
                <a:gd name="T86" fmla="*/ 0 w 384"/>
                <a:gd name="T87" fmla="*/ 0 h 100"/>
                <a:gd name="T88" fmla="*/ 384 w 384"/>
                <a:gd name="T89" fmla="*/ 0 h 100"/>
                <a:gd name="T90" fmla="*/ 368 w 384"/>
                <a:gd name="T91" fmla="*/ 16 h 100"/>
                <a:gd name="T92" fmla="*/ 16 w 384"/>
                <a:gd name="T93" fmla="*/ 16 h 100"/>
                <a:gd name="T94" fmla="*/ 16 w 384"/>
                <a:gd name="T95" fmla="*/ 84 h 100"/>
                <a:gd name="T96" fmla="*/ 368 w 384"/>
                <a:gd name="T97" fmla="*/ 84 h 100"/>
                <a:gd name="T98" fmla="*/ 368 w 384"/>
                <a:gd name="T99" fmla="*/ 1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4" h="100">
                  <a:moveTo>
                    <a:pt x="304" y="78"/>
                  </a:moveTo>
                  <a:cubicBezTo>
                    <a:pt x="288" y="78"/>
                    <a:pt x="288" y="78"/>
                    <a:pt x="288" y="78"/>
                  </a:cubicBezTo>
                  <a:cubicBezTo>
                    <a:pt x="288" y="22"/>
                    <a:pt x="288" y="22"/>
                    <a:pt x="288" y="22"/>
                  </a:cubicBezTo>
                  <a:cubicBezTo>
                    <a:pt x="304" y="22"/>
                    <a:pt x="304" y="22"/>
                    <a:pt x="304" y="22"/>
                  </a:cubicBezTo>
                  <a:lnTo>
                    <a:pt x="304" y="78"/>
                  </a:lnTo>
                  <a:close/>
                  <a:moveTo>
                    <a:pt x="331" y="22"/>
                  </a:moveTo>
                  <a:cubicBezTo>
                    <a:pt x="315" y="22"/>
                    <a:pt x="315" y="22"/>
                    <a:pt x="315" y="22"/>
                  </a:cubicBezTo>
                  <a:cubicBezTo>
                    <a:pt x="315" y="78"/>
                    <a:pt x="315" y="78"/>
                    <a:pt x="315" y="78"/>
                  </a:cubicBezTo>
                  <a:cubicBezTo>
                    <a:pt x="331" y="78"/>
                    <a:pt x="331" y="78"/>
                    <a:pt x="331" y="78"/>
                  </a:cubicBezTo>
                  <a:lnTo>
                    <a:pt x="331" y="22"/>
                  </a:lnTo>
                  <a:close/>
                  <a:moveTo>
                    <a:pt x="358" y="22"/>
                  </a:moveTo>
                  <a:cubicBezTo>
                    <a:pt x="342" y="22"/>
                    <a:pt x="342" y="22"/>
                    <a:pt x="342" y="22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58" y="78"/>
                    <a:pt x="358" y="78"/>
                    <a:pt x="358" y="78"/>
                  </a:cubicBezTo>
                  <a:lnTo>
                    <a:pt x="358" y="22"/>
                  </a:lnTo>
                  <a:close/>
                  <a:moveTo>
                    <a:pt x="42" y="22"/>
                  </a:moveTo>
                  <a:cubicBezTo>
                    <a:pt x="26" y="22"/>
                    <a:pt x="26" y="22"/>
                    <a:pt x="26" y="22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42" y="78"/>
                    <a:pt x="42" y="78"/>
                    <a:pt x="42" y="78"/>
                  </a:cubicBezTo>
                  <a:lnTo>
                    <a:pt x="42" y="22"/>
                  </a:lnTo>
                  <a:close/>
                  <a:moveTo>
                    <a:pt x="69" y="22"/>
                  </a:moveTo>
                  <a:cubicBezTo>
                    <a:pt x="53" y="22"/>
                    <a:pt x="53" y="22"/>
                    <a:pt x="53" y="22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69" y="78"/>
                    <a:pt x="69" y="78"/>
                    <a:pt x="69" y="78"/>
                  </a:cubicBezTo>
                  <a:lnTo>
                    <a:pt x="69" y="22"/>
                  </a:lnTo>
                  <a:close/>
                  <a:moveTo>
                    <a:pt x="97" y="22"/>
                  </a:moveTo>
                  <a:cubicBezTo>
                    <a:pt x="81" y="22"/>
                    <a:pt x="81" y="22"/>
                    <a:pt x="81" y="22"/>
                  </a:cubicBezTo>
                  <a:cubicBezTo>
                    <a:pt x="81" y="78"/>
                    <a:pt x="81" y="78"/>
                    <a:pt x="81" y="78"/>
                  </a:cubicBezTo>
                  <a:cubicBezTo>
                    <a:pt x="97" y="78"/>
                    <a:pt x="97" y="78"/>
                    <a:pt x="97" y="78"/>
                  </a:cubicBezTo>
                  <a:lnTo>
                    <a:pt x="97" y="22"/>
                  </a:lnTo>
                  <a:close/>
                  <a:moveTo>
                    <a:pt x="163" y="50"/>
                  </a:moveTo>
                  <a:cubicBezTo>
                    <a:pt x="163" y="34"/>
                    <a:pt x="176" y="21"/>
                    <a:pt x="192" y="21"/>
                  </a:cubicBezTo>
                  <a:cubicBezTo>
                    <a:pt x="208" y="21"/>
                    <a:pt x="221" y="34"/>
                    <a:pt x="221" y="50"/>
                  </a:cubicBezTo>
                  <a:cubicBezTo>
                    <a:pt x="221" y="66"/>
                    <a:pt x="208" y="79"/>
                    <a:pt x="192" y="79"/>
                  </a:cubicBezTo>
                  <a:cubicBezTo>
                    <a:pt x="176" y="79"/>
                    <a:pt x="163" y="66"/>
                    <a:pt x="163" y="50"/>
                  </a:cubicBezTo>
                  <a:close/>
                  <a:moveTo>
                    <a:pt x="179" y="50"/>
                  </a:moveTo>
                  <a:cubicBezTo>
                    <a:pt x="179" y="57"/>
                    <a:pt x="185" y="63"/>
                    <a:pt x="192" y="63"/>
                  </a:cubicBezTo>
                  <a:cubicBezTo>
                    <a:pt x="199" y="63"/>
                    <a:pt x="205" y="57"/>
                    <a:pt x="205" y="50"/>
                  </a:cubicBezTo>
                  <a:cubicBezTo>
                    <a:pt x="205" y="43"/>
                    <a:pt x="199" y="37"/>
                    <a:pt x="192" y="37"/>
                  </a:cubicBezTo>
                  <a:cubicBezTo>
                    <a:pt x="185" y="37"/>
                    <a:pt x="179" y="43"/>
                    <a:pt x="179" y="50"/>
                  </a:cubicBezTo>
                  <a:close/>
                  <a:moveTo>
                    <a:pt x="384" y="0"/>
                  </a:moveTo>
                  <a:cubicBezTo>
                    <a:pt x="384" y="100"/>
                    <a:pt x="384" y="100"/>
                    <a:pt x="384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84" y="0"/>
                  </a:lnTo>
                  <a:close/>
                  <a:moveTo>
                    <a:pt x="368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368" y="84"/>
                    <a:pt x="368" y="84"/>
                    <a:pt x="368" y="84"/>
                  </a:cubicBezTo>
                  <a:lnTo>
                    <a:pt x="368" y="1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" panose="020F0502020204030204" pitchFamily="34" charset="0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DF671D1-032C-9CF9-2863-BC94A25BD50D}"/>
                </a:ext>
              </a:extLst>
            </p:cNvPr>
            <p:cNvSpPr/>
            <p:nvPr/>
          </p:nvSpPr>
          <p:spPr>
            <a:xfrm>
              <a:off x="5233737" y="2943707"/>
              <a:ext cx="2652235" cy="1507307"/>
            </a:xfrm>
            <a:prstGeom prst="rect">
              <a:avLst/>
            </a:prstGeom>
            <a:solidFill>
              <a:schemeClr val="bg1">
                <a:lumMod val="85000"/>
                <a:alpha val="75000"/>
              </a:schemeClr>
            </a:solidFill>
            <a:ln w="190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>
                <a:defRPr/>
              </a:pPr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Physical Server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342F97BF-12F8-7C7A-CF29-33071C5726B6}"/>
                </a:ext>
              </a:extLst>
            </p:cNvPr>
            <p:cNvSpPr txBox="1"/>
            <p:nvPr/>
          </p:nvSpPr>
          <p:spPr>
            <a:xfrm>
              <a:off x="6397376" y="2804007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pNIC2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2A264C4-3EA7-9218-9611-0DA603DCF2B9}"/>
                </a:ext>
              </a:extLst>
            </p:cNvPr>
            <p:cNvSpPr txBox="1"/>
            <p:nvPr/>
          </p:nvSpPr>
          <p:spPr>
            <a:xfrm>
              <a:off x="7094011" y="2804007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pNIC3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BB5290AA-E508-623A-BCA7-0C752240FD6F}"/>
                </a:ext>
              </a:extLst>
            </p:cNvPr>
            <p:cNvSpPr txBox="1"/>
            <p:nvPr/>
          </p:nvSpPr>
          <p:spPr>
            <a:xfrm>
              <a:off x="6738425" y="3897556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NSX</a:t>
              </a:r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C5245C97-08A6-1135-6368-D9D3337A0C10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6712379" y="3115054"/>
              <a:ext cx="159689" cy="782502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5D4517C8-15DB-D78E-E639-21D9E33782E6}"/>
                </a:ext>
              </a:extLst>
            </p:cNvPr>
            <p:cNvCxnSpPr>
              <a:cxnSpLocks/>
            </p:cNvCxnSpPr>
            <p:nvPr/>
          </p:nvCxnSpPr>
          <p:spPr bwMode="gray">
            <a:xfrm flipH="1">
              <a:off x="7195625" y="3115054"/>
              <a:ext cx="213389" cy="782502"/>
            </a:xfrm>
            <a:prstGeom prst="line">
              <a:avLst/>
            </a:prstGeom>
            <a:ln w="25400">
              <a:solidFill>
                <a:schemeClr val="tx1"/>
              </a:solidFill>
              <a:prstDash val="solid"/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B5903389-C588-61C3-54B2-F167B8FE08B5}"/>
                </a:ext>
              </a:extLst>
            </p:cNvPr>
            <p:cNvSpPr/>
            <p:nvPr/>
          </p:nvSpPr>
          <p:spPr>
            <a:xfrm>
              <a:off x="6628849" y="3415245"/>
              <a:ext cx="846127" cy="114349"/>
            </a:xfrm>
            <a:prstGeom prst="ellipse">
              <a:avLst/>
            </a:prstGeom>
            <a:noFill/>
            <a:ln w="28575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7F0DAF19-165B-0936-54D0-CC0099236F3D}"/>
                </a:ext>
              </a:extLst>
            </p:cNvPr>
            <p:cNvSpPr/>
            <p:nvPr/>
          </p:nvSpPr>
          <p:spPr>
            <a:xfrm>
              <a:off x="5302727" y="3213896"/>
              <a:ext cx="1332416" cy="6771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bond</a:t>
              </a:r>
            </a:p>
            <a:p>
              <a:pPr algn="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Active/Active</a:t>
              </a:r>
            </a:p>
            <a:p>
              <a:pPr algn="r"/>
              <a:r>
                <a:rPr lang="en-US" sz="1000" i="1" dirty="0">
                  <a:solidFill>
                    <a:schemeClr val="tx2"/>
                  </a:solidFill>
                  <a:latin typeface="Calibri" panose="020F0502020204030204" pitchFamily="34" charset="0"/>
                </a:rPr>
                <a:t>LB </a:t>
              </a:r>
              <a:r>
                <a:rPr lang="en-US" sz="1000" i="1" dirty="0" err="1">
                  <a:solidFill>
                    <a:schemeClr val="tx2"/>
                  </a:solidFill>
                  <a:latin typeface="Calibri" panose="020F0502020204030204" pitchFamily="34" charset="0"/>
                </a:rPr>
                <a:t>sce</a:t>
              </a:r>
              <a:r>
                <a:rPr lang="en-US" sz="1000" i="1" dirty="0">
                  <a:solidFill>
                    <a:schemeClr val="tx2"/>
                  </a:solidFill>
                  <a:latin typeface="Calibri" panose="020F0502020204030204" pitchFamily="34" charset="0"/>
                </a:rPr>
                <a:t>/</a:t>
              </a:r>
              <a:r>
                <a:rPr lang="en-US" sz="1000" i="1" dirty="0" err="1">
                  <a:solidFill>
                    <a:schemeClr val="tx2"/>
                  </a:solidFill>
                  <a:latin typeface="Calibri" panose="020F0502020204030204" pitchFamily="34" charset="0"/>
                </a:rPr>
                <a:t>dest</a:t>
              </a:r>
              <a:r>
                <a:rPr lang="en-US" sz="1000" i="1" dirty="0">
                  <a:solidFill>
                    <a:schemeClr val="tx2"/>
                  </a:solidFill>
                  <a:latin typeface="Calibri" panose="020F0502020204030204" pitchFamily="34" charset="0"/>
                </a:rPr>
                <a:t> Mac hash</a:t>
              </a: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BA359D05-6199-43C9-9BF9-ABE11119AF6A}"/>
              </a:ext>
            </a:extLst>
          </p:cNvPr>
          <p:cNvSpPr txBox="1"/>
          <p:nvPr/>
        </p:nvSpPr>
        <p:spPr>
          <a:xfrm>
            <a:off x="407326" y="5915365"/>
            <a:ext cx="7488389" cy="261610"/>
          </a:xfrm>
          <a:prstGeom prst="rect">
            <a:avLst/>
          </a:prstGeom>
          <a:noFill/>
          <a:ln w="28575">
            <a:noFill/>
          </a:ln>
        </p:spPr>
        <p:txBody>
          <a:bodyPr wrap="square" rtlCol="0" anchor="b">
            <a:spAutoFit/>
          </a:bodyPr>
          <a:lstStyle/>
          <a:p>
            <a:pPr algn="r">
              <a:defRPr/>
            </a:pPr>
            <a:r>
              <a:rPr lang="en-US" sz="1100" dirty="0">
                <a:latin typeface="Calibri" panose="020F0502020204030204" pitchFamily="34" charset="0"/>
              </a:rPr>
              <a:t>*: Teaming configured by NSX creates a Windows Team Interface with Hash “</a:t>
            </a:r>
            <a:r>
              <a:rPr lang="en-US" sz="1100" dirty="0" err="1">
                <a:latin typeface="Calibri" panose="020F0502020204030204" pitchFamily="34" charset="0"/>
              </a:rPr>
              <a:t>MacAddresses</a:t>
            </a:r>
            <a:r>
              <a:rPr lang="en-US" sz="1100" dirty="0">
                <a:latin typeface="Calibri" panose="020F0502020204030204" pitchFamily="34" charset="0"/>
              </a:rPr>
              <a:t>” (</a:t>
            </a:r>
            <a:r>
              <a:rPr lang="en-US" sz="1100" dirty="0" err="1">
                <a:latin typeface="Calibri" panose="020F0502020204030204" pitchFamily="34" charset="0"/>
              </a:rPr>
              <a:t>source+destination</a:t>
            </a:r>
            <a:r>
              <a:rPr lang="en-US" sz="1100" dirty="0">
                <a:latin typeface="Calibri" panose="020F0502020204030204" pitchFamily="34" charset="0"/>
              </a:rPr>
              <a:t> Mac hash).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0F5663C-C08D-AB1C-93B8-ABFBE3E0CA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24" y="2063048"/>
            <a:ext cx="5048250" cy="3594100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356B24F6-25AE-4991-78F5-419347439E62}"/>
              </a:ext>
            </a:extLst>
          </p:cNvPr>
          <p:cNvGrpSpPr>
            <a:grpSpLocks noChangeAspect="1"/>
          </p:cNvGrpSpPr>
          <p:nvPr/>
        </p:nvGrpSpPr>
        <p:grpSpPr>
          <a:xfrm>
            <a:off x="8606564" y="4955575"/>
            <a:ext cx="2948989" cy="1535610"/>
            <a:chOff x="4619942" y="1541135"/>
            <a:chExt cx="2948989" cy="1535610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CB7174B0-1603-6A58-9C62-4BF17EE30BB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b="77710"/>
            <a:stretch/>
          </p:blipFill>
          <p:spPr>
            <a:xfrm>
              <a:off x="4619942" y="1541135"/>
              <a:ext cx="2948940" cy="470488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2DFBF92B-8CCC-E324-C311-280413B5D2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t="45351"/>
            <a:stretch/>
          </p:blipFill>
          <p:spPr>
            <a:xfrm>
              <a:off x="4619991" y="1923250"/>
              <a:ext cx="2948940" cy="1153495"/>
            </a:xfrm>
            <a:prstGeom prst="rect">
              <a:avLst/>
            </a:prstGeom>
          </p:spPr>
        </p:pic>
      </p:grpSp>
      <p:sp>
        <p:nvSpPr>
          <p:cNvPr id="25" name="Rectangle 24">
            <a:extLst>
              <a:ext uri="{FF2B5EF4-FFF2-40B4-BE49-F238E27FC236}">
                <a16:creationId xmlns:a16="http://schemas.microsoft.com/office/drawing/2014/main" id="{58F98061-DDFE-9369-0400-30E96284604A}"/>
              </a:ext>
            </a:extLst>
          </p:cNvPr>
          <p:cNvSpPr/>
          <p:nvPr/>
        </p:nvSpPr>
        <p:spPr>
          <a:xfrm>
            <a:off x="7285294" y="3832089"/>
            <a:ext cx="27443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400" dirty="0">
                <a:solidFill>
                  <a:schemeClr val="tx2"/>
                </a:solidFill>
                <a:latin typeface="Calibri" panose="020F0502020204030204" pitchFamily="34" charset="0"/>
              </a:rPr>
              <a:t>*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2BBD592D-B529-88EA-6C71-AD46C9020B9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22594" y="77881"/>
            <a:ext cx="1314450" cy="122555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64382961-58F3-742E-0C62-86E36A26504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02051" y="77881"/>
            <a:ext cx="1416050" cy="130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9232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 Placeholder 30">
            <a:extLst>
              <a:ext uri="{FF2B5EF4-FFF2-40B4-BE49-F238E27FC236}">
                <a16:creationId xmlns:a16="http://schemas.microsoft.com/office/drawing/2014/main" id="{B73A190D-95DC-E52E-9A3D-E947AE1741A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>
              <a:spcBef>
                <a:spcPts val="600"/>
              </a:spcBef>
            </a:pPr>
            <a:r>
              <a:rPr lang="en-US" dirty="0" err="1"/>
              <a:t>TeamingMode</a:t>
            </a:r>
            <a:r>
              <a:rPr lang="en-US" dirty="0"/>
              <a:t> : </a:t>
            </a:r>
            <a:r>
              <a:rPr lang="en-US" dirty="0" err="1"/>
              <a:t>SwitchIndependent</a:t>
            </a:r>
            <a:endParaRPr lang="en-US" dirty="0"/>
          </a:p>
          <a:p>
            <a:pPr>
              <a:spcBef>
                <a:spcPts val="600"/>
              </a:spcBef>
            </a:pPr>
            <a:r>
              <a:rPr lang="en-US" dirty="0" err="1"/>
              <a:t>LoadBalancingAlgorithm</a:t>
            </a:r>
            <a:r>
              <a:rPr lang="en-US" dirty="0"/>
              <a:t> : </a:t>
            </a:r>
            <a:r>
              <a:rPr lang="en-US" dirty="0" err="1"/>
              <a:t>TransportPorts</a:t>
            </a:r>
            <a:endParaRPr lang="en-US" dirty="0"/>
          </a:p>
          <a:p>
            <a:pPr>
              <a:spcBef>
                <a:spcPts val="600"/>
              </a:spcBef>
            </a:pPr>
            <a:r>
              <a:rPr lang="en-US" dirty="0"/>
              <a:t>Active/Active or Active/Standby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B5BD7830-1316-B509-59D3-2A2D153D9D2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380412" y="1699688"/>
            <a:ext cx="3696098" cy="298450"/>
          </a:xfrm>
        </p:spPr>
        <p:txBody>
          <a:bodyPr/>
          <a:lstStyle/>
          <a:p>
            <a:r>
              <a:rPr lang="en-US" dirty="0"/>
              <a:t>Windows Configuration – Option1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C846A7B9-C495-2886-80A0-4005554206F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NSX Configuration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1E49EF9-5903-67A9-F00E-7FD5107CA3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wrap="none" anchor="b">
            <a:noAutofit/>
          </a:bodyPr>
          <a:lstStyle/>
          <a:p>
            <a:r>
              <a:rPr lang="en-US" dirty="0"/>
              <a:t>Supported Windows </a:t>
            </a:r>
            <a:r>
              <a:rPr lang="en-US" dirty="0" err="1"/>
              <a:t>pNIC</a:t>
            </a:r>
            <a:r>
              <a:rPr lang="en-US" dirty="0"/>
              <a:t> bond (4/6)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8E040CFE-76CF-C1D0-FFA1-7DB5046DE8D2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>
            <a:noAutofit/>
          </a:bodyPr>
          <a:lstStyle/>
          <a:p>
            <a:r>
              <a:rPr lang="en-US" dirty="0"/>
              <a:t>Bond configured in Windows - Topologies VLAN 6 and Overlay 4 (1/3)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FE3E61E-28E5-8460-4989-A39DB4D0E281}"/>
              </a:ext>
            </a:extLst>
          </p:cNvPr>
          <p:cNvGrpSpPr/>
          <p:nvPr/>
        </p:nvGrpSpPr>
        <p:grpSpPr>
          <a:xfrm>
            <a:off x="4551296" y="2804007"/>
            <a:ext cx="2785835" cy="2020654"/>
            <a:chOff x="5116779" y="2804007"/>
            <a:chExt cx="2785835" cy="2020654"/>
          </a:xfrm>
        </p:grpSpPr>
        <p:sp>
          <p:nvSpPr>
            <p:cNvPr id="11" name="Freeform 86">
              <a:extLst>
                <a:ext uri="{FF2B5EF4-FFF2-40B4-BE49-F238E27FC236}">
                  <a16:creationId xmlns:a16="http://schemas.microsoft.com/office/drawing/2014/main" id="{18F30F75-F176-0D95-487B-B9F5B75FAD74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199843" y="4515982"/>
              <a:ext cx="1180769" cy="308679"/>
            </a:xfrm>
            <a:custGeom>
              <a:avLst/>
              <a:gdLst>
                <a:gd name="T0" fmla="*/ 304 w 384"/>
                <a:gd name="T1" fmla="*/ 78 h 100"/>
                <a:gd name="T2" fmla="*/ 288 w 384"/>
                <a:gd name="T3" fmla="*/ 78 h 100"/>
                <a:gd name="T4" fmla="*/ 288 w 384"/>
                <a:gd name="T5" fmla="*/ 22 h 100"/>
                <a:gd name="T6" fmla="*/ 304 w 384"/>
                <a:gd name="T7" fmla="*/ 22 h 100"/>
                <a:gd name="T8" fmla="*/ 304 w 384"/>
                <a:gd name="T9" fmla="*/ 78 h 100"/>
                <a:gd name="T10" fmla="*/ 331 w 384"/>
                <a:gd name="T11" fmla="*/ 22 h 100"/>
                <a:gd name="T12" fmla="*/ 315 w 384"/>
                <a:gd name="T13" fmla="*/ 22 h 100"/>
                <a:gd name="T14" fmla="*/ 315 w 384"/>
                <a:gd name="T15" fmla="*/ 78 h 100"/>
                <a:gd name="T16" fmla="*/ 331 w 384"/>
                <a:gd name="T17" fmla="*/ 78 h 100"/>
                <a:gd name="T18" fmla="*/ 331 w 384"/>
                <a:gd name="T19" fmla="*/ 22 h 100"/>
                <a:gd name="T20" fmla="*/ 358 w 384"/>
                <a:gd name="T21" fmla="*/ 22 h 100"/>
                <a:gd name="T22" fmla="*/ 342 w 384"/>
                <a:gd name="T23" fmla="*/ 22 h 100"/>
                <a:gd name="T24" fmla="*/ 342 w 384"/>
                <a:gd name="T25" fmla="*/ 78 h 100"/>
                <a:gd name="T26" fmla="*/ 358 w 384"/>
                <a:gd name="T27" fmla="*/ 78 h 100"/>
                <a:gd name="T28" fmla="*/ 358 w 384"/>
                <a:gd name="T29" fmla="*/ 22 h 100"/>
                <a:gd name="T30" fmla="*/ 42 w 384"/>
                <a:gd name="T31" fmla="*/ 22 h 100"/>
                <a:gd name="T32" fmla="*/ 26 w 384"/>
                <a:gd name="T33" fmla="*/ 22 h 100"/>
                <a:gd name="T34" fmla="*/ 26 w 384"/>
                <a:gd name="T35" fmla="*/ 78 h 100"/>
                <a:gd name="T36" fmla="*/ 42 w 384"/>
                <a:gd name="T37" fmla="*/ 78 h 100"/>
                <a:gd name="T38" fmla="*/ 42 w 384"/>
                <a:gd name="T39" fmla="*/ 22 h 100"/>
                <a:gd name="T40" fmla="*/ 69 w 384"/>
                <a:gd name="T41" fmla="*/ 22 h 100"/>
                <a:gd name="T42" fmla="*/ 53 w 384"/>
                <a:gd name="T43" fmla="*/ 22 h 100"/>
                <a:gd name="T44" fmla="*/ 53 w 384"/>
                <a:gd name="T45" fmla="*/ 78 h 100"/>
                <a:gd name="T46" fmla="*/ 69 w 384"/>
                <a:gd name="T47" fmla="*/ 78 h 100"/>
                <a:gd name="T48" fmla="*/ 69 w 384"/>
                <a:gd name="T49" fmla="*/ 22 h 100"/>
                <a:gd name="T50" fmla="*/ 97 w 384"/>
                <a:gd name="T51" fmla="*/ 22 h 100"/>
                <a:gd name="T52" fmla="*/ 81 w 384"/>
                <a:gd name="T53" fmla="*/ 22 h 100"/>
                <a:gd name="T54" fmla="*/ 81 w 384"/>
                <a:gd name="T55" fmla="*/ 78 h 100"/>
                <a:gd name="T56" fmla="*/ 97 w 384"/>
                <a:gd name="T57" fmla="*/ 78 h 100"/>
                <a:gd name="T58" fmla="*/ 97 w 384"/>
                <a:gd name="T59" fmla="*/ 22 h 100"/>
                <a:gd name="T60" fmla="*/ 163 w 384"/>
                <a:gd name="T61" fmla="*/ 50 h 100"/>
                <a:gd name="T62" fmla="*/ 192 w 384"/>
                <a:gd name="T63" fmla="*/ 21 h 100"/>
                <a:gd name="T64" fmla="*/ 221 w 384"/>
                <a:gd name="T65" fmla="*/ 50 h 100"/>
                <a:gd name="T66" fmla="*/ 192 w 384"/>
                <a:gd name="T67" fmla="*/ 79 h 100"/>
                <a:gd name="T68" fmla="*/ 163 w 384"/>
                <a:gd name="T69" fmla="*/ 50 h 100"/>
                <a:gd name="T70" fmla="*/ 179 w 384"/>
                <a:gd name="T71" fmla="*/ 50 h 100"/>
                <a:gd name="T72" fmla="*/ 192 w 384"/>
                <a:gd name="T73" fmla="*/ 63 h 100"/>
                <a:gd name="T74" fmla="*/ 205 w 384"/>
                <a:gd name="T75" fmla="*/ 50 h 100"/>
                <a:gd name="T76" fmla="*/ 192 w 384"/>
                <a:gd name="T77" fmla="*/ 37 h 100"/>
                <a:gd name="T78" fmla="*/ 179 w 384"/>
                <a:gd name="T79" fmla="*/ 50 h 100"/>
                <a:gd name="T80" fmla="*/ 384 w 384"/>
                <a:gd name="T81" fmla="*/ 0 h 100"/>
                <a:gd name="T82" fmla="*/ 384 w 384"/>
                <a:gd name="T83" fmla="*/ 100 h 100"/>
                <a:gd name="T84" fmla="*/ 0 w 384"/>
                <a:gd name="T85" fmla="*/ 100 h 100"/>
                <a:gd name="T86" fmla="*/ 0 w 384"/>
                <a:gd name="T87" fmla="*/ 0 h 100"/>
                <a:gd name="T88" fmla="*/ 384 w 384"/>
                <a:gd name="T89" fmla="*/ 0 h 100"/>
                <a:gd name="T90" fmla="*/ 368 w 384"/>
                <a:gd name="T91" fmla="*/ 16 h 100"/>
                <a:gd name="T92" fmla="*/ 16 w 384"/>
                <a:gd name="T93" fmla="*/ 16 h 100"/>
                <a:gd name="T94" fmla="*/ 16 w 384"/>
                <a:gd name="T95" fmla="*/ 84 h 100"/>
                <a:gd name="T96" fmla="*/ 368 w 384"/>
                <a:gd name="T97" fmla="*/ 84 h 100"/>
                <a:gd name="T98" fmla="*/ 368 w 384"/>
                <a:gd name="T99" fmla="*/ 1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4" h="100">
                  <a:moveTo>
                    <a:pt x="304" y="78"/>
                  </a:moveTo>
                  <a:cubicBezTo>
                    <a:pt x="288" y="78"/>
                    <a:pt x="288" y="78"/>
                    <a:pt x="288" y="78"/>
                  </a:cubicBezTo>
                  <a:cubicBezTo>
                    <a:pt x="288" y="22"/>
                    <a:pt x="288" y="22"/>
                    <a:pt x="288" y="22"/>
                  </a:cubicBezTo>
                  <a:cubicBezTo>
                    <a:pt x="304" y="22"/>
                    <a:pt x="304" y="22"/>
                    <a:pt x="304" y="22"/>
                  </a:cubicBezTo>
                  <a:lnTo>
                    <a:pt x="304" y="78"/>
                  </a:lnTo>
                  <a:close/>
                  <a:moveTo>
                    <a:pt x="331" y="22"/>
                  </a:moveTo>
                  <a:cubicBezTo>
                    <a:pt x="315" y="22"/>
                    <a:pt x="315" y="22"/>
                    <a:pt x="315" y="22"/>
                  </a:cubicBezTo>
                  <a:cubicBezTo>
                    <a:pt x="315" y="78"/>
                    <a:pt x="315" y="78"/>
                    <a:pt x="315" y="78"/>
                  </a:cubicBezTo>
                  <a:cubicBezTo>
                    <a:pt x="331" y="78"/>
                    <a:pt x="331" y="78"/>
                    <a:pt x="331" y="78"/>
                  </a:cubicBezTo>
                  <a:lnTo>
                    <a:pt x="331" y="22"/>
                  </a:lnTo>
                  <a:close/>
                  <a:moveTo>
                    <a:pt x="358" y="22"/>
                  </a:moveTo>
                  <a:cubicBezTo>
                    <a:pt x="342" y="22"/>
                    <a:pt x="342" y="22"/>
                    <a:pt x="342" y="22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58" y="78"/>
                    <a:pt x="358" y="78"/>
                    <a:pt x="358" y="78"/>
                  </a:cubicBezTo>
                  <a:lnTo>
                    <a:pt x="358" y="22"/>
                  </a:lnTo>
                  <a:close/>
                  <a:moveTo>
                    <a:pt x="42" y="22"/>
                  </a:moveTo>
                  <a:cubicBezTo>
                    <a:pt x="26" y="22"/>
                    <a:pt x="26" y="22"/>
                    <a:pt x="26" y="22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42" y="78"/>
                    <a:pt x="42" y="78"/>
                    <a:pt x="42" y="78"/>
                  </a:cubicBezTo>
                  <a:lnTo>
                    <a:pt x="42" y="22"/>
                  </a:lnTo>
                  <a:close/>
                  <a:moveTo>
                    <a:pt x="69" y="22"/>
                  </a:moveTo>
                  <a:cubicBezTo>
                    <a:pt x="53" y="22"/>
                    <a:pt x="53" y="22"/>
                    <a:pt x="53" y="22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69" y="78"/>
                    <a:pt x="69" y="78"/>
                    <a:pt x="69" y="78"/>
                  </a:cubicBezTo>
                  <a:lnTo>
                    <a:pt x="69" y="22"/>
                  </a:lnTo>
                  <a:close/>
                  <a:moveTo>
                    <a:pt x="97" y="22"/>
                  </a:moveTo>
                  <a:cubicBezTo>
                    <a:pt x="81" y="22"/>
                    <a:pt x="81" y="22"/>
                    <a:pt x="81" y="22"/>
                  </a:cubicBezTo>
                  <a:cubicBezTo>
                    <a:pt x="81" y="78"/>
                    <a:pt x="81" y="78"/>
                    <a:pt x="81" y="78"/>
                  </a:cubicBezTo>
                  <a:cubicBezTo>
                    <a:pt x="97" y="78"/>
                    <a:pt x="97" y="78"/>
                    <a:pt x="97" y="78"/>
                  </a:cubicBezTo>
                  <a:lnTo>
                    <a:pt x="97" y="22"/>
                  </a:lnTo>
                  <a:close/>
                  <a:moveTo>
                    <a:pt x="163" y="50"/>
                  </a:moveTo>
                  <a:cubicBezTo>
                    <a:pt x="163" y="34"/>
                    <a:pt x="176" y="21"/>
                    <a:pt x="192" y="21"/>
                  </a:cubicBezTo>
                  <a:cubicBezTo>
                    <a:pt x="208" y="21"/>
                    <a:pt x="221" y="34"/>
                    <a:pt x="221" y="50"/>
                  </a:cubicBezTo>
                  <a:cubicBezTo>
                    <a:pt x="221" y="66"/>
                    <a:pt x="208" y="79"/>
                    <a:pt x="192" y="79"/>
                  </a:cubicBezTo>
                  <a:cubicBezTo>
                    <a:pt x="176" y="79"/>
                    <a:pt x="163" y="66"/>
                    <a:pt x="163" y="50"/>
                  </a:cubicBezTo>
                  <a:close/>
                  <a:moveTo>
                    <a:pt x="179" y="50"/>
                  </a:moveTo>
                  <a:cubicBezTo>
                    <a:pt x="179" y="57"/>
                    <a:pt x="185" y="63"/>
                    <a:pt x="192" y="63"/>
                  </a:cubicBezTo>
                  <a:cubicBezTo>
                    <a:pt x="199" y="63"/>
                    <a:pt x="205" y="57"/>
                    <a:pt x="205" y="50"/>
                  </a:cubicBezTo>
                  <a:cubicBezTo>
                    <a:pt x="205" y="43"/>
                    <a:pt x="199" y="37"/>
                    <a:pt x="192" y="37"/>
                  </a:cubicBezTo>
                  <a:cubicBezTo>
                    <a:pt x="185" y="37"/>
                    <a:pt x="179" y="43"/>
                    <a:pt x="179" y="50"/>
                  </a:cubicBezTo>
                  <a:close/>
                  <a:moveTo>
                    <a:pt x="384" y="0"/>
                  </a:moveTo>
                  <a:cubicBezTo>
                    <a:pt x="384" y="100"/>
                    <a:pt x="384" y="100"/>
                    <a:pt x="384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84" y="0"/>
                  </a:lnTo>
                  <a:close/>
                  <a:moveTo>
                    <a:pt x="368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368" y="84"/>
                    <a:pt x="368" y="84"/>
                    <a:pt x="368" y="84"/>
                  </a:cubicBezTo>
                  <a:lnTo>
                    <a:pt x="368" y="1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" panose="020F0502020204030204" pitchFamily="34" charset="0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DF671D1-032C-9CF9-2863-BC94A25BD50D}"/>
                </a:ext>
              </a:extLst>
            </p:cNvPr>
            <p:cNvSpPr/>
            <p:nvPr/>
          </p:nvSpPr>
          <p:spPr>
            <a:xfrm>
              <a:off x="5128857" y="2943707"/>
              <a:ext cx="2773757" cy="1507307"/>
            </a:xfrm>
            <a:prstGeom prst="rect">
              <a:avLst/>
            </a:prstGeom>
            <a:solidFill>
              <a:schemeClr val="bg1">
                <a:lumMod val="85000"/>
                <a:alpha val="75000"/>
              </a:schemeClr>
            </a:solidFill>
            <a:ln w="190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>
                <a:defRPr/>
              </a:pPr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Physical Server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342F97BF-12F8-7C7A-CF29-33071C5726B6}"/>
                </a:ext>
              </a:extLst>
            </p:cNvPr>
            <p:cNvSpPr txBox="1"/>
            <p:nvPr/>
          </p:nvSpPr>
          <p:spPr>
            <a:xfrm>
              <a:off x="6397376" y="2804007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pNIC2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2A264C4-3EA7-9218-9611-0DA603DCF2B9}"/>
                </a:ext>
              </a:extLst>
            </p:cNvPr>
            <p:cNvSpPr txBox="1"/>
            <p:nvPr/>
          </p:nvSpPr>
          <p:spPr>
            <a:xfrm>
              <a:off x="7094011" y="2804007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pNIC3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BB5290AA-E508-623A-BCA7-0C752240FD6F}"/>
                </a:ext>
              </a:extLst>
            </p:cNvPr>
            <p:cNvSpPr txBox="1"/>
            <p:nvPr/>
          </p:nvSpPr>
          <p:spPr>
            <a:xfrm>
              <a:off x="6738425" y="3897556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Autofit/>
            </a:bodyPr>
            <a:lstStyle/>
            <a:p>
              <a:pPr algn="ctr"/>
              <a:r>
                <a:rPr lang="en-US" sz="1000" dirty="0">
                  <a:solidFill>
                    <a:schemeClr val="tx2"/>
                  </a:solidFill>
                  <a:latin typeface="Calibri" panose="020F0502020204030204" pitchFamily="34" charset="0"/>
                </a:rPr>
                <a:t>OS Interface</a:t>
              </a:r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C5245C97-08A6-1135-6368-D9D3337A0C10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6712379" y="3115054"/>
              <a:ext cx="159689" cy="782502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5D4517C8-15DB-D78E-E639-21D9E33782E6}"/>
                </a:ext>
              </a:extLst>
            </p:cNvPr>
            <p:cNvCxnSpPr>
              <a:cxnSpLocks/>
            </p:cNvCxnSpPr>
            <p:nvPr/>
          </p:nvCxnSpPr>
          <p:spPr bwMode="gray">
            <a:xfrm flipH="1">
              <a:off x="7195625" y="3115054"/>
              <a:ext cx="213389" cy="782502"/>
            </a:xfrm>
            <a:prstGeom prst="line">
              <a:avLst/>
            </a:prstGeom>
            <a:ln w="25400">
              <a:solidFill>
                <a:schemeClr val="tx1"/>
              </a:solidFill>
              <a:prstDash val="lgDashDotDot"/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B5903389-C588-61C3-54B2-F167B8FE08B5}"/>
                </a:ext>
              </a:extLst>
            </p:cNvPr>
            <p:cNvSpPr/>
            <p:nvPr/>
          </p:nvSpPr>
          <p:spPr>
            <a:xfrm>
              <a:off x="6628849" y="3415245"/>
              <a:ext cx="846127" cy="114349"/>
            </a:xfrm>
            <a:prstGeom prst="ellipse">
              <a:avLst/>
            </a:prstGeom>
            <a:noFill/>
            <a:ln w="28575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7F0DAF19-165B-0936-54D0-CC0099236F3D}"/>
                </a:ext>
              </a:extLst>
            </p:cNvPr>
            <p:cNvSpPr/>
            <p:nvPr/>
          </p:nvSpPr>
          <p:spPr>
            <a:xfrm>
              <a:off x="5116779" y="3213896"/>
              <a:ext cx="1518364" cy="8925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bond</a:t>
              </a:r>
            </a:p>
            <a:p>
              <a:pPr algn="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Active/Active</a:t>
              </a:r>
            </a:p>
            <a:p>
              <a:pPr algn="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or Active/Standby</a:t>
              </a:r>
            </a:p>
            <a:p>
              <a:pPr algn="r"/>
              <a:r>
                <a:rPr lang="en-US" sz="1000" i="1" dirty="0">
                  <a:solidFill>
                    <a:schemeClr val="tx2"/>
                  </a:solidFill>
                  <a:latin typeface="Calibri" panose="020F0502020204030204" pitchFamily="34" charset="0"/>
                </a:rPr>
                <a:t>LB </a:t>
              </a:r>
              <a:r>
                <a:rPr lang="en-US" sz="1000" i="1" dirty="0" err="1">
                  <a:solidFill>
                    <a:schemeClr val="tx2"/>
                  </a:solidFill>
                  <a:latin typeface="Calibri" panose="020F0502020204030204" pitchFamily="34" charset="0"/>
                </a:rPr>
                <a:t>sce</a:t>
              </a:r>
              <a:r>
                <a:rPr lang="en-US" sz="1000" i="1" dirty="0">
                  <a:solidFill>
                    <a:schemeClr val="tx2"/>
                  </a:solidFill>
                  <a:latin typeface="Calibri" panose="020F0502020204030204" pitchFamily="34" charset="0"/>
                </a:rPr>
                <a:t>/</a:t>
              </a:r>
              <a:r>
                <a:rPr lang="en-US" sz="1000" i="1" dirty="0" err="1">
                  <a:solidFill>
                    <a:schemeClr val="tx2"/>
                  </a:solidFill>
                  <a:latin typeface="Calibri" panose="020F0502020204030204" pitchFamily="34" charset="0"/>
                </a:rPr>
                <a:t>dest</a:t>
              </a:r>
              <a:r>
                <a:rPr lang="en-US" sz="1000" i="1" dirty="0">
                  <a:solidFill>
                    <a:schemeClr val="tx2"/>
                  </a:solidFill>
                  <a:latin typeface="Calibri" panose="020F0502020204030204" pitchFamily="34" charset="0"/>
                </a:rPr>
                <a:t> </a:t>
              </a:r>
              <a:r>
                <a:rPr lang="en-US" sz="1000" i="1" dirty="0" err="1">
                  <a:solidFill>
                    <a:schemeClr val="tx2"/>
                  </a:solidFill>
                  <a:latin typeface="Calibri" panose="020F0502020204030204" pitchFamily="34" charset="0"/>
                </a:rPr>
                <a:t>IP:Port</a:t>
              </a:r>
              <a:r>
                <a:rPr lang="en-US" sz="1000" i="1" dirty="0">
                  <a:solidFill>
                    <a:schemeClr val="tx2"/>
                  </a:solidFill>
                  <a:latin typeface="Calibri" panose="020F0502020204030204" pitchFamily="34" charset="0"/>
                </a:rPr>
                <a:t> hash</a:t>
              </a:r>
            </a:p>
          </p:txBody>
        </p:sp>
      </p:grpSp>
      <p:sp>
        <p:nvSpPr>
          <p:cNvPr id="44" name="Text Placeholder 31">
            <a:extLst>
              <a:ext uri="{FF2B5EF4-FFF2-40B4-BE49-F238E27FC236}">
                <a16:creationId xmlns:a16="http://schemas.microsoft.com/office/drawing/2014/main" id="{68249D40-1B38-7F80-A90B-7E85B5E122B5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378824" y="4347904"/>
            <a:ext cx="3739277" cy="1600200"/>
          </a:xfrm>
        </p:spPr>
        <p:txBody>
          <a:bodyPr rIns="0"/>
          <a:lstStyle/>
          <a:p>
            <a:pPr>
              <a:spcBef>
                <a:spcPts val="600"/>
              </a:spcBef>
            </a:pPr>
            <a:r>
              <a:rPr lang="en-US" dirty="0"/>
              <a:t>Uplink Profile with 1 single Active uplink: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0C06055-D18B-EDE0-4441-FCD0A04666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3021" y="4662849"/>
            <a:ext cx="3815080" cy="186436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77FEAF5-B90C-18DF-E8D4-6E755EA5BE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376" y="1656674"/>
            <a:ext cx="3947160" cy="44577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D7E59C6-1FAE-1118-CBB6-0CEBA11CBB2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86175" y="76299"/>
            <a:ext cx="1333500" cy="122555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913F9F8-26FD-6166-522C-3FDB4049B00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89351" y="76299"/>
            <a:ext cx="1428750" cy="138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962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 Placeholder 30">
            <a:extLst>
              <a:ext uri="{FF2B5EF4-FFF2-40B4-BE49-F238E27FC236}">
                <a16:creationId xmlns:a16="http://schemas.microsoft.com/office/drawing/2014/main" id="{B73A190D-95DC-E52E-9A3D-E947AE1741A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>
              <a:spcBef>
                <a:spcPts val="600"/>
              </a:spcBef>
            </a:pPr>
            <a:r>
              <a:rPr lang="en-US" dirty="0" err="1"/>
              <a:t>TeamingMode</a:t>
            </a:r>
            <a:r>
              <a:rPr lang="en-US" dirty="0"/>
              <a:t> : </a:t>
            </a:r>
            <a:r>
              <a:rPr lang="en-US" dirty="0" err="1"/>
              <a:t>SwitchIndependent</a:t>
            </a:r>
            <a:endParaRPr lang="en-US" dirty="0"/>
          </a:p>
          <a:p>
            <a:pPr>
              <a:spcBef>
                <a:spcPts val="600"/>
              </a:spcBef>
            </a:pPr>
            <a:r>
              <a:rPr lang="en-US" dirty="0" err="1"/>
              <a:t>LoadBalancingAlgorithm</a:t>
            </a:r>
            <a:r>
              <a:rPr lang="en-US" dirty="0"/>
              <a:t> : </a:t>
            </a:r>
            <a:r>
              <a:rPr lang="en-US" dirty="0" err="1"/>
              <a:t>IPAddresses</a:t>
            </a:r>
            <a:endParaRPr lang="en-US" dirty="0"/>
          </a:p>
          <a:p>
            <a:pPr>
              <a:spcBef>
                <a:spcPts val="600"/>
              </a:spcBef>
            </a:pPr>
            <a:r>
              <a:rPr lang="en-US" dirty="0"/>
              <a:t>Active/Active or Active/Standby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B5BD7830-1316-B509-59D3-2A2D153D9D2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380412" y="1699688"/>
            <a:ext cx="3696098" cy="298450"/>
          </a:xfrm>
        </p:spPr>
        <p:txBody>
          <a:bodyPr/>
          <a:lstStyle/>
          <a:p>
            <a:r>
              <a:rPr lang="en-US" dirty="0"/>
              <a:t>Windows Configuration – Option1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C846A7B9-C495-2886-80A0-4005554206F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NSX Configuration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1E49EF9-5903-67A9-F00E-7FD5107CA3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wrap="none" anchor="b">
            <a:noAutofit/>
          </a:bodyPr>
          <a:lstStyle/>
          <a:p>
            <a:r>
              <a:rPr lang="en-US" dirty="0"/>
              <a:t>Supported Windows </a:t>
            </a:r>
            <a:r>
              <a:rPr lang="en-US" dirty="0" err="1"/>
              <a:t>pNIC</a:t>
            </a:r>
            <a:r>
              <a:rPr lang="en-US" dirty="0"/>
              <a:t> bond (6/6)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8E040CFE-76CF-C1D0-FFA1-7DB5046DE8D2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>
            <a:noAutofit/>
          </a:bodyPr>
          <a:lstStyle/>
          <a:p>
            <a:r>
              <a:rPr lang="en-US" dirty="0"/>
              <a:t>Bond configured in Windows - Topologies VLAN 6 and Overlay 4 (2/3)</a:t>
            </a:r>
          </a:p>
        </p:txBody>
      </p:sp>
      <p:sp>
        <p:nvSpPr>
          <p:cNvPr id="44" name="Text Placeholder 31">
            <a:extLst>
              <a:ext uri="{FF2B5EF4-FFF2-40B4-BE49-F238E27FC236}">
                <a16:creationId xmlns:a16="http://schemas.microsoft.com/office/drawing/2014/main" id="{68249D40-1B38-7F80-A90B-7E85B5E122B5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378824" y="4347904"/>
            <a:ext cx="3739277" cy="1600200"/>
          </a:xfrm>
        </p:spPr>
        <p:txBody>
          <a:bodyPr rIns="0"/>
          <a:lstStyle/>
          <a:p>
            <a:pPr>
              <a:spcBef>
                <a:spcPts val="600"/>
              </a:spcBef>
            </a:pPr>
            <a:r>
              <a:rPr lang="en-US" dirty="0"/>
              <a:t>Uplink Profile with 1 single Active uplink: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0C06055-D18B-EDE0-4441-FCD0A04666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3021" y="4662849"/>
            <a:ext cx="3815080" cy="186436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600E91B-9A6C-113D-E511-7006CACB90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740" y="1728598"/>
            <a:ext cx="3992880" cy="4366260"/>
          </a:xfrm>
          <a:prstGeom prst="rect">
            <a:avLst/>
          </a:prstGeom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8C01E64D-F508-AEAF-7431-25CE623FABC2}"/>
              </a:ext>
            </a:extLst>
          </p:cNvPr>
          <p:cNvGrpSpPr/>
          <p:nvPr/>
        </p:nvGrpSpPr>
        <p:grpSpPr>
          <a:xfrm>
            <a:off x="4551296" y="2804007"/>
            <a:ext cx="2785835" cy="2020654"/>
            <a:chOff x="5116779" y="2804007"/>
            <a:chExt cx="2785835" cy="2020654"/>
          </a:xfrm>
        </p:grpSpPr>
        <p:sp>
          <p:nvSpPr>
            <p:cNvPr id="25" name="Freeform 86">
              <a:extLst>
                <a:ext uri="{FF2B5EF4-FFF2-40B4-BE49-F238E27FC236}">
                  <a16:creationId xmlns:a16="http://schemas.microsoft.com/office/drawing/2014/main" id="{C2D1ECFC-6C21-48A0-9EF7-0737778F6558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199843" y="4515982"/>
              <a:ext cx="1180769" cy="308679"/>
            </a:xfrm>
            <a:custGeom>
              <a:avLst/>
              <a:gdLst>
                <a:gd name="T0" fmla="*/ 304 w 384"/>
                <a:gd name="T1" fmla="*/ 78 h 100"/>
                <a:gd name="T2" fmla="*/ 288 w 384"/>
                <a:gd name="T3" fmla="*/ 78 h 100"/>
                <a:gd name="T4" fmla="*/ 288 w 384"/>
                <a:gd name="T5" fmla="*/ 22 h 100"/>
                <a:gd name="T6" fmla="*/ 304 w 384"/>
                <a:gd name="T7" fmla="*/ 22 h 100"/>
                <a:gd name="T8" fmla="*/ 304 w 384"/>
                <a:gd name="T9" fmla="*/ 78 h 100"/>
                <a:gd name="T10" fmla="*/ 331 w 384"/>
                <a:gd name="T11" fmla="*/ 22 h 100"/>
                <a:gd name="T12" fmla="*/ 315 w 384"/>
                <a:gd name="T13" fmla="*/ 22 h 100"/>
                <a:gd name="T14" fmla="*/ 315 w 384"/>
                <a:gd name="T15" fmla="*/ 78 h 100"/>
                <a:gd name="T16" fmla="*/ 331 w 384"/>
                <a:gd name="T17" fmla="*/ 78 h 100"/>
                <a:gd name="T18" fmla="*/ 331 w 384"/>
                <a:gd name="T19" fmla="*/ 22 h 100"/>
                <a:gd name="T20" fmla="*/ 358 w 384"/>
                <a:gd name="T21" fmla="*/ 22 h 100"/>
                <a:gd name="T22" fmla="*/ 342 w 384"/>
                <a:gd name="T23" fmla="*/ 22 h 100"/>
                <a:gd name="T24" fmla="*/ 342 w 384"/>
                <a:gd name="T25" fmla="*/ 78 h 100"/>
                <a:gd name="T26" fmla="*/ 358 w 384"/>
                <a:gd name="T27" fmla="*/ 78 h 100"/>
                <a:gd name="T28" fmla="*/ 358 w 384"/>
                <a:gd name="T29" fmla="*/ 22 h 100"/>
                <a:gd name="T30" fmla="*/ 42 w 384"/>
                <a:gd name="T31" fmla="*/ 22 h 100"/>
                <a:gd name="T32" fmla="*/ 26 w 384"/>
                <a:gd name="T33" fmla="*/ 22 h 100"/>
                <a:gd name="T34" fmla="*/ 26 w 384"/>
                <a:gd name="T35" fmla="*/ 78 h 100"/>
                <a:gd name="T36" fmla="*/ 42 w 384"/>
                <a:gd name="T37" fmla="*/ 78 h 100"/>
                <a:gd name="T38" fmla="*/ 42 w 384"/>
                <a:gd name="T39" fmla="*/ 22 h 100"/>
                <a:gd name="T40" fmla="*/ 69 w 384"/>
                <a:gd name="T41" fmla="*/ 22 h 100"/>
                <a:gd name="T42" fmla="*/ 53 w 384"/>
                <a:gd name="T43" fmla="*/ 22 h 100"/>
                <a:gd name="T44" fmla="*/ 53 w 384"/>
                <a:gd name="T45" fmla="*/ 78 h 100"/>
                <a:gd name="T46" fmla="*/ 69 w 384"/>
                <a:gd name="T47" fmla="*/ 78 h 100"/>
                <a:gd name="T48" fmla="*/ 69 w 384"/>
                <a:gd name="T49" fmla="*/ 22 h 100"/>
                <a:gd name="T50" fmla="*/ 97 w 384"/>
                <a:gd name="T51" fmla="*/ 22 h 100"/>
                <a:gd name="T52" fmla="*/ 81 w 384"/>
                <a:gd name="T53" fmla="*/ 22 h 100"/>
                <a:gd name="T54" fmla="*/ 81 w 384"/>
                <a:gd name="T55" fmla="*/ 78 h 100"/>
                <a:gd name="T56" fmla="*/ 97 w 384"/>
                <a:gd name="T57" fmla="*/ 78 h 100"/>
                <a:gd name="T58" fmla="*/ 97 w 384"/>
                <a:gd name="T59" fmla="*/ 22 h 100"/>
                <a:gd name="T60" fmla="*/ 163 w 384"/>
                <a:gd name="T61" fmla="*/ 50 h 100"/>
                <a:gd name="T62" fmla="*/ 192 w 384"/>
                <a:gd name="T63" fmla="*/ 21 h 100"/>
                <a:gd name="T64" fmla="*/ 221 w 384"/>
                <a:gd name="T65" fmla="*/ 50 h 100"/>
                <a:gd name="T66" fmla="*/ 192 w 384"/>
                <a:gd name="T67" fmla="*/ 79 h 100"/>
                <a:gd name="T68" fmla="*/ 163 w 384"/>
                <a:gd name="T69" fmla="*/ 50 h 100"/>
                <a:gd name="T70" fmla="*/ 179 w 384"/>
                <a:gd name="T71" fmla="*/ 50 h 100"/>
                <a:gd name="T72" fmla="*/ 192 w 384"/>
                <a:gd name="T73" fmla="*/ 63 h 100"/>
                <a:gd name="T74" fmla="*/ 205 w 384"/>
                <a:gd name="T75" fmla="*/ 50 h 100"/>
                <a:gd name="T76" fmla="*/ 192 w 384"/>
                <a:gd name="T77" fmla="*/ 37 h 100"/>
                <a:gd name="T78" fmla="*/ 179 w 384"/>
                <a:gd name="T79" fmla="*/ 50 h 100"/>
                <a:gd name="T80" fmla="*/ 384 w 384"/>
                <a:gd name="T81" fmla="*/ 0 h 100"/>
                <a:gd name="T82" fmla="*/ 384 w 384"/>
                <a:gd name="T83" fmla="*/ 100 h 100"/>
                <a:gd name="T84" fmla="*/ 0 w 384"/>
                <a:gd name="T85" fmla="*/ 100 h 100"/>
                <a:gd name="T86" fmla="*/ 0 w 384"/>
                <a:gd name="T87" fmla="*/ 0 h 100"/>
                <a:gd name="T88" fmla="*/ 384 w 384"/>
                <a:gd name="T89" fmla="*/ 0 h 100"/>
                <a:gd name="T90" fmla="*/ 368 w 384"/>
                <a:gd name="T91" fmla="*/ 16 h 100"/>
                <a:gd name="T92" fmla="*/ 16 w 384"/>
                <a:gd name="T93" fmla="*/ 16 h 100"/>
                <a:gd name="T94" fmla="*/ 16 w 384"/>
                <a:gd name="T95" fmla="*/ 84 h 100"/>
                <a:gd name="T96" fmla="*/ 368 w 384"/>
                <a:gd name="T97" fmla="*/ 84 h 100"/>
                <a:gd name="T98" fmla="*/ 368 w 384"/>
                <a:gd name="T99" fmla="*/ 1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4" h="100">
                  <a:moveTo>
                    <a:pt x="304" y="78"/>
                  </a:moveTo>
                  <a:cubicBezTo>
                    <a:pt x="288" y="78"/>
                    <a:pt x="288" y="78"/>
                    <a:pt x="288" y="78"/>
                  </a:cubicBezTo>
                  <a:cubicBezTo>
                    <a:pt x="288" y="22"/>
                    <a:pt x="288" y="22"/>
                    <a:pt x="288" y="22"/>
                  </a:cubicBezTo>
                  <a:cubicBezTo>
                    <a:pt x="304" y="22"/>
                    <a:pt x="304" y="22"/>
                    <a:pt x="304" y="22"/>
                  </a:cubicBezTo>
                  <a:lnTo>
                    <a:pt x="304" y="78"/>
                  </a:lnTo>
                  <a:close/>
                  <a:moveTo>
                    <a:pt x="331" y="22"/>
                  </a:moveTo>
                  <a:cubicBezTo>
                    <a:pt x="315" y="22"/>
                    <a:pt x="315" y="22"/>
                    <a:pt x="315" y="22"/>
                  </a:cubicBezTo>
                  <a:cubicBezTo>
                    <a:pt x="315" y="78"/>
                    <a:pt x="315" y="78"/>
                    <a:pt x="315" y="78"/>
                  </a:cubicBezTo>
                  <a:cubicBezTo>
                    <a:pt x="331" y="78"/>
                    <a:pt x="331" y="78"/>
                    <a:pt x="331" y="78"/>
                  </a:cubicBezTo>
                  <a:lnTo>
                    <a:pt x="331" y="22"/>
                  </a:lnTo>
                  <a:close/>
                  <a:moveTo>
                    <a:pt x="358" y="22"/>
                  </a:moveTo>
                  <a:cubicBezTo>
                    <a:pt x="342" y="22"/>
                    <a:pt x="342" y="22"/>
                    <a:pt x="342" y="22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58" y="78"/>
                    <a:pt x="358" y="78"/>
                    <a:pt x="358" y="78"/>
                  </a:cubicBezTo>
                  <a:lnTo>
                    <a:pt x="358" y="22"/>
                  </a:lnTo>
                  <a:close/>
                  <a:moveTo>
                    <a:pt x="42" y="22"/>
                  </a:moveTo>
                  <a:cubicBezTo>
                    <a:pt x="26" y="22"/>
                    <a:pt x="26" y="22"/>
                    <a:pt x="26" y="22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42" y="78"/>
                    <a:pt x="42" y="78"/>
                    <a:pt x="42" y="78"/>
                  </a:cubicBezTo>
                  <a:lnTo>
                    <a:pt x="42" y="22"/>
                  </a:lnTo>
                  <a:close/>
                  <a:moveTo>
                    <a:pt x="69" y="22"/>
                  </a:moveTo>
                  <a:cubicBezTo>
                    <a:pt x="53" y="22"/>
                    <a:pt x="53" y="22"/>
                    <a:pt x="53" y="22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69" y="78"/>
                    <a:pt x="69" y="78"/>
                    <a:pt x="69" y="78"/>
                  </a:cubicBezTo>
                  <a:lnTo>
                    <a:pt x="69" y="22"/>
                  </a:lnTo>
                  <a:close/>
                  <a:moveTo>
                    <a:pt x="97" y="22"/>
                  </a:moveTo>
                  <a:cubicBezTo>
                    <a:pt x="81" y="22"/>
                    <a:pt x="81" y="22"/>
                    <a:pt x="81" y="22"/>
                  </a:cubicBezTo>
                  <a:cubicBezTo>
                    <a:pt x="81" y="78"/>
                    <a:pt x="81" y="78"/>
                    <a:pt x="81" y="78"/>
                  </a:cubicBezTo>
                  <a:cubicBezTo>
                    <a:pt x="97" y="78"/>
                    <a:pt x="97" y="78"/>
                    <a:pt x="97" y="78"/>
                  </a:cubicBezTo>
                  <a:lnTo>
                    <a:pt x="97" y="22"/>
                  </a:lnTo>
                  <a:close/>
                  <a:moveTo>
                    <a:pt x="163" y="50"/>
                  </a:moveTo>
                  <a:cubicBezTo>
                    <a:pt x="163" y="34"/>
                    <a:pt x="176" y="21"/>
                    <a:pt x="192" y="21"/>
                  </a:cubicBezTo>
                  <a:cubicBezTo>
                    <a:pt x="208" y="21"/>
                    <a:pt x="221" y="34"/>
                    <a:pt x="221" y="50"/>
                  </a:cubicBezTo>
                  <a:cubicBezTo>
                    <a:pt x="221" y="66"/>
                    <a:pt x="208" y="79"/>
                    <a:pt x="192" y="79"/>
                  </a:cubicBezTo>
                  <a:cubicBezTo>
                    <a:pt x="176" y="79"/>
                    <a:pt x="163" y="66"/>
                    <a:pt x="163" y="50"/>
                  </a:cubicBezTo>
                  <a:close/>
                  <a:moveTo>
                    <a:pt x="179" y="50"/>
                  </a:moveTo>
                  <a:cubicBezTo>
                    <a:pt x="179" y="57"/>
                    <a:pt x="185" y="63"/>
                    <a:pt x="192" y="63"/>
                  </a:cubicBezTo>
                  <a:cubicBezTo>
                    <a:pt x="199" y="63"/>
                    <a:pt x="205" y="57"/>
                    <a:pt x="205" y="50"/>
                  </a:cubicBezTo>
                  <a:cubicBezTo>
                    <a:pt x="205" y="43"/>
                    <a:pt x="199" y="37"/>
                    <a:pt x="192" y="37"/>
                  </a:cubicBezTo>
                  <a:cubicBezTo>
                    <a:pt x="185" y="37"/>
                    <a:pt x="179" y="43"/>
                    <a:pt x="179" y="50"/>
                  </a:cubicBezTo>
                  <a:close/>
                  <a:moveTo>
                    <a:pt x="384" y="0"/>
                  </a:moveTo>
                  <a:cubicBezTo>
                    <a:pt x="384" y="100"/>
                    <a:pt x="384" y="100"/>
                    <a:pt x="384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84" y="0"/>
                  </a:lnTo>
                  <a:close/>
                  <a:moveTo>
                    <a:pt x="368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368" y="84"/>
                    <a:pt x="368" y="84"/>
                    <a:pt x="368" y="84"/>
                  </a:cubicBezTo>
                  <a:lnTo>
                    <a:pt x="368" y="1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" panose="020F0502020204030204" pitchFamily="34" charset="0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610D17DA-6285-ED1D-6F20-CDE60134E1B1}"/>
                </a:ext>
              </a:extLst>
            </p:cNvPr>
            <p:cNvSpPr/>
            <p:nvPr/>
          </p:nvSpPr>
          <p:spPr>
            <a:xfrm>
              <a:off x="5128857" y="2943707"/>
              <a:ext cx="2773757" cy="1507307"/>
            </a:xfrm>
            <a:prstGeom prst="rect">
              <a:avLst/>
            </a:prstGeom>
            <a:solidFill>
              <a:schemeClr val="bg1">
                <a:lumMod val="85000"/>
                <a:alpha val="75000"/>
              </a:schemeClr>
            </a:solidFill>
            <a:ln w="190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>
                <a:defRPr/>
              </a:pPr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Physical Server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1B633F0E-0C1B-CAA9-DC38-06FCC3758589}"/>
                </a:ext>
              </a:extLst>
            </p:cNvPr>
            <p:cNvSpPr txBox="1"/>
            <p:nvPr/>
          </p:nvSpPr>
          <p:spPr>
            <a:xfrm>
              <a:off x="6397376" y="2804007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pNIC2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B0B7AA10-9702-3A22-817C-442976C11DA3}"/>
                </a:ext>
              </a:extLst>
            </p:cNvPr>
            <p:cNvSpPr txBox="1"/>
            <p:nvPr/>
          </p:nvSpPr>
          <p:spPr>
            <a:xfrm>
              <a:off x="7094011" y="2804007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pNIC3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936C8C9D-EC2A-0374-A7EC-BE2C1B72F554}"/>
                </a:ext>
              </a:extLst>
            </p:cNvPr>
            <p:cNvSpPr txBox="1"/>
            <p:nvPr/>
          </p:nvSpPr>
          <p:spPr>
            <a:xfrm>
              <a:off x="6738425" y="3897556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Autofit/>
            </a:bodyPr>
            <a:lstStyle/>
            <a:p>
              <a:pPr algn="ctr"/>
              <a:r>
                <a:rPr lang="en-US" sz="1000" dirty="0">
                  <a:solidFill>
                    <a:schemeClr val="tx2"/>
                  </a:solidFill>
                  <a:latin typeface="Calibri" panose="020F0502020204030204" pitchFamily="34" charset="0"/>
                </a:rPr>
                <a:t>OS Interface</a:t>
              </a:r>
            </a:p>
          </p:txBody>
        </p: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BF3E00F9-425C-3014-C073-29B8C8A7DD0B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6712379" y="3115054"/>
              <a:ext cx="159689" cy="782502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22D1E061-EB60-8495-3CE7-4B118F2FE363}"/>
                </a:ext>
              </a:extLst>
            </p:cNvPr>
            <p:cNvCxnSpPr>
              <a:cxnSpLocks/>
            </p:cNvCxnSpPr>
            <p:nvPr/>
          </p:nvCxnSpPr>
          <p:spPr bwMode="gray">
            <a:xfrm flipH="1">
              <a:off x="7195625" y="3115054"/>
              <a:ext cx="213389" cy="782502"/>
            </a:xfrm>
            <a:prstGeom prst="line">
              <a:avLst/>
            </a:prstGeom>
            <a:ln w="25400">
              <a:solidFill>
                <a:schemeClr val="tx1"/>
              </a:solidFill>
              <a:prstDash val="lgDashDotDot"/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775C002F-DDD7-351F-2FB7-D7671A974DAB}"/>
                </a:ext>
              </a:extLst>
            </p:cNvPr>
            <p:cNvSpPr/>
            <p:nvPr/>
          </p:nvSpPr>
          <p:spPr>
            <a:xfrm>
              <a:off x="6628849" y="3415245"/>
              <a:ext cx="846127" cy="114349"/>
            </a:xfrm>
            <a:prstGeom prst="ellipse">
              <a:avLst/>
            </a:prstGeom>
            <a:noFill/>
            <a:ln w="28575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96E5DF2C-E333-C860-D557-90A78D68F914}"/>
                </a:ext>
              </a:extLst>
            </p:cNvPr>
            <p:cNvSpPr/>
            <p:nvPr/>
          </p:nvSpPr>
          <p:spPr>
            <a:xfrm>
              <a:off x="5116779" y="3213896"/>
              <a:ext cx="1518364" cy="8925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bond</a:t>
              </a:r>
            </a:p>
            <a:p>
              <a:pPr algn="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Active/Active</a:t>
              </a:r>
            </a:p>
            <a:p>
              <a:pPr algn="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or Active/Standby</a:t>
              </a:r>
            </a:p>
            <a:p>
              <a:pPr algn="r"/>
              <a:r>
                <a:rPr lang="en-US" sz="1000" i="1" dirty="0">
                  <a:solidFill>
                    <a:schemeClr val="tx2"/>
                  </a:solidFill>
                  <a:latin typeface="Calibri" panose="020F0502020204030204" pitchFamily="34" charset="0"/>
                </a:rPr>
                <a:t>LB </a:t>
              </a:r>
              <a:r>
                <a:rPr lang="en-US" sz="1000" i="1" dirty="0" err="1">
                  <a:solidFill>
                    <a:schemeClr val="tx2"/>
                  </a:solidFill>
                  <a:latin typeface="Calibri" panose="020F0502020204030204" pitchFamily="34" charset="0"/>
                </a:rPr>
                <a:t>sce</a:t>
              </a:r>
              <a:r>
                <a:rPr lang="en-US" sz="1000" i="1" dirty="0">
                  <a:solidFill>
                    <a:schemeClr val="tx2"/>
                  </a:solidFill>
                  <a:latin typeface="Calibri" panose="020F0502020204030204" pitchFamily="34" charset="0"/>
                </a:rPr>
                <a:t>/</a:t>
              </a:r>
              <a:r>
                <a:rPr lang="en-US" sz="1000" i="1" dirty="0" err="1">
                  <a:solidFill>
                    <a:schemeClr val="tx2"/>
                  </a:solidFill>
                  <a:latin typeface="Calibri" panose="020F0502020204030204" pitchFamily="34" charset="0"/>
                </a:rPr>
                <a:t>dest</a:t>
              </a:r>
              <a:r>
                <a:rPr lang="en-US" sz="1000" i="1" dirty="0">
                  <a:solidFill>
                    <a:schemeClr val="tx2"/>
                  </a:solidFill>
                  <a:latin typeface="Calibri" panose="020F0502020204030204" pitchFamily="34" charset="0"/>
                </a:rPr>
                <a:t> IP hash</a:t>
              </a:r>
            </a:p>
          </p:txBody>
        </p:sp>
      </p:grpSp>
      <p:pic>
        <p:nvPicPr>
          <p:cNvPr id="23" name="Picture 22">
            <a:extLst>
              <a:ext uri="{FF2B5EF4-FFF2-40B4-BE49-F238E27FC236}">
                <a16:creationId xmlns:a16="http://schemas.microsoft.com/office/drawing/2014/main" id="{1E6A7993-0499-419B-E8AD-085763DD4BD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86175" y="76299"/>
            <a:ext cx="1333500" cy="1225550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6886E8E0-CC48-D495-324B-3DF0A23D974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89351" y="76299"/>
            <a:ext cx="1428750" cy="138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858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Content Placeholder 1">
            <a:extLst>
              <a:ext uri="{FF2B5EF4-FFF2-40B4-BE49-F238E27FC236}">
                <a16:creationId xmlns:a16="http://schemas.microsoft.com/office/drawing/2014/main" id="{2B93D6F7-FB9D-7646-8ABB-AF84AEBBD126}"/>
              </a:ext>
            </a:extLst>
          </p:cNvPr>
          <p:cNvSpPr txBox="1">
            <a:spLocks/>
          </p:cNvSpPr>
          <p:nvPr/>
        </p:nvSpPr>
        <p:spPr>
          <a:xfrm>
            <a:off x="-1" y="1622167"/>
            <a:ext cx="7923969" cy="51663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60000"/>
                  <a:lumOff val="40000"/>
                </a:schemeClr>
              </a:buClr>
              <a:buSzPct val="90000"/>
              <a:buFont typeface="Arial" panose="020B0604020202020204" pitchFamily="34" charset="0"/>
              <a:buChar char="​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indent="-1841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8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744538" indent="-169863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969963" indent="-166688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143000" indent="-138113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tabLst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rabi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512763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+mj-lt"/>
              <a:buAutoNum type="alphaLcPeriod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741363" indent="-16668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2"/>
              </a:buClr>
              <a:buSzPct val="90000"/>
              <a:buFont typeface="+mj-lt"/>
              <a:buAutoNum type="romanLcPeriod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284163" indent="-284163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lphaU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137" name="Rounded Rectangle 136">
            <a:extLst>
              <a:ext uri="{FF2B5EF4-FFF2-40B4-BE49-F238E27FC236}">
                <a16:creationId xmlns:a16="http://schemas.microsoft.com/office/drawing/2014/main" id="{E1DFC2E4-F181-394F-9E59-A760EA3B6B5D}"/>
              </a:ext>
            </a:extLst>
          </p:cNvPr>
          <p:cNvSpPr/>
          <p:nvPr/>
        </p:nvSpPr>
        <p:spPr>
          <a:xfrm>
            <a:off x="74074" y="4121325"/>
            <a:ext cx="2450592" cy="2651760"/>
          </a:xfrm>
          <a:prstGeom prst="roundRect">
            <a:avLst>
              <a:gd name="adj" fmla="val 3277"/>
            </a:avLst>
          </a:prstGeom>
          <a:solidFill>
            <a:schemeClr val="accent1">
              <a:lumMod val="20000"/>
              <a:lumOff val="80000"/>
              <a:alpha val="20000"/>
            </a:schemeClr>
          </a:solidFill>
          <a:ln w="19050">
            <a:solidFill>
              <a:schemeClr val="accent1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en-US" sz="1200" dirty="0">
                <a:solidFill>
                  <a:schemeClr val="accent1"/>
                </a:solidFill>
                <a:latin typeface="Calibri" panose="020F0502020204030204" pitchFamily="34" charset="0"/>
              </a:rPr>
              <a:t>Topology VLAN 4</a:t>
            </a:r>
          </a:p>
        </p:txBody>
      </p:sp>
      <p:sp>
        <p:nvSpPr>
          <p:cNvPr id="138" name="Rounded Rectangle 137">
            <a:extLst>
              <a:ext uri="{FF2B5EF4-FFF2-40B4-BE49-F238E27FC236}">
                <a16:creationId xmlns:a16="http://schemas.microsoft.com/office/drawing/2014/main" id="{D31A4F96-DEEE-E141-893F-C6CAB0C133D0}"/>
              </a:ext>
            </a:extLst>
          </p:cNvPr>
          <p:cNvSpPr/>
          <p:nvPr/>
        </p:nvSpPr>
        <p:spPr>
          <a:xfrm>
            <a:off x="2485860" y="1644095"/>
            <a:ext cx="2990088" cy="2368296"/>
          </a:xfrm>
          <a:prstGeom prst="roundRect">
            <a:avLst>
              <a:gd name="adj" fmla="val 3277"/>
            </a:avLst>
          </a:prstGeom>
          <a:solidFill>
            <a:schemeClr val="accent1">
              <a:lumMod val="20000"/>
              <a:lumOff val="80000"/>
              <a:alpha val="20000"/>
            </a:schemeClr>
          </a:solidFill>
          <a:ln w="19050">
            <a:solidFill>
              <a:schemeClr val="accent1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en-US" sz="1200" dirty="0">
                <a:solidFill>
                  <a:schemeClr val="accent1"/>
                </a:solidFill>
                <a:latin typeface="Calibri" panose="020F0502020204030204" pitchFamily="34" charset="0"/>
              </a:rPr>
              <a:t>Topology VLAN 2</a:t>
            </a:r>
          </a:p>
        </p:txBody>
      </p:sp>
      <p:sp>
        <p:nvSpPr>
          <p:cNvPr id="141" name="Rounded Rectangle 140">
            <a:extLst>
              <a:ext uri="{FF2B5EF4-FFF2-40B4-BE49-F238E27FC236}">
                <a16:creationId xmlns:a16="http://schemas.microsoft.com/office/drawing/2014/main" id="{D1D87F2A-34FD-7A4F-9437-1CACCF570823}"/>
              </a:ext>
            </a:extLst>
          </p:cNvPr>
          <p:cNvSpPr/>
          <p:nvPr/>
        </p:nvSpPr>
        <p:spPr>
          <a:xfrm>
            <a:off x="5919506" y="1644095"/>
            <a:ext cx="1905771" cy="2369566"/>
          </a:xfrm>
          <a:prstGeom prst="roundRect">
            <a:avLst>
              <a:gd name="adj" fmla="val 3277"/>
            </a:avLst>
          </a:prstGeom>
          <a:solidFill>
            <a:schemeClr val="accent1">
              <a:lumMod val="20000"/>
              <a:lumOff val="80000"/>
              <a:alpha val="20000"/>
            </a:schemeClr>
          </a:solidFill>
          <a:ln w="19050">
            <a:solidFill>
              <a:schemeClr val="accent1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en-US" sz="1200" dirty="0">
                <a:solidFill>
                  <a:schemeClr val="accent1"/>
                </a:solidFill>
                <a:latin typeface="Calibri" panose="020F0502020204030204" pitchFamily="34" charset="0"/>
              </a:rPr>
              <a:t>Topology VLAN 3</a:t>
            </a:r>
          </a:p>
        </p:txBody>
      </p:sp>
      <p:sp>
        <p:nvSpPr>
          <p:cNvPr id="136" name="Rounded Rectangle 135">
            <a:extLst>
              <a:ext uri="{FF2B5EF4-FFF2-40B4-BE49-F238E27FC236}">
                <a16:creationId xmlns:a16="http://schemas.microsoft.com/office/drawing/2014/main" id="{89543B42-49B0-4447-BBD2-25D2DB218E31}"/>
              </a:ext>
            </a:extLst>
          </p:cNvPr>
          <p:cNvSpPr/>
          <p:nvPr/>
        </p:nvSpPr>
        <p:spPr>
          <a:xfrm>
            <a:off x="159802" y="1644095"/>
            <a:ext cx="1905771" cy="2368296"/>
          </a:xfrm>
          <a:prstGeom prst="roundRect">
            <a:avLst>
              <a:gd name="adj" fmla="val 3277"/>
            </a:avLst>
          </a:prstGeom>
          <a:solidFill>
            <a:schemeClr val="accent1">
              <a:lumMod val="20000"/>
              <a:lumOff val="80000"/>
              <a:alpha val="20000"/>
            </a:schemeClr>
          </a:solidFill>
          <a:ln w="19050">
            <a:solidFill>
              <a:schemeClr val="accent1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en-US" sz="1200" dirty="0">
                <a:solidFill>
                  <a:schemeClr val="accent1"/>
                </a:solidFill>
                <a:latin typeface="Calibri" panose="020F0502020204030204" pitchFamily="34" charset="0"/>
              </a:rPr>
              <a:t>Topology VLAN 1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62EEBE-418C-1545-8C66-59E6662ACC2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 rIns="91440"/>
          <a:lstStyle/>
          <a:p>
            <a:r>
              <a:rPr lang="en-US" dirty="0"/>
              <a:t>In VLAN use case, Physical Servers can have  1 or 2 IP addresses:</a:t>
            </a:r>
          </a:p>
          <a:p>
            <a:pPr lvl="1"/>
            <a:r>
              <a:rPr lang="en-US" sz="1800" dirty="0"/>
              <a:t>IP1 – IP Management (in VLAN)</a:t>
            </a:r>
          </a:p>
          <a:p>
            <a:pPr lvl="1"/>
            <a:r>
              <a:rPr lang="en-US" sz="1800" dirty="0"/>
              <a:t>IP2 – IP Application (in VLAN)</a:t>
            </a:r>
          </a:p>
          <a:p>
            <a:endParaRPr lang="en-US" dirty="0"/>
          </a:p>
          <a:p>
            <a:endParaRPr lang="en-US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dirty="0"/>
          </a:p>
          <a:p>
            <a:pPr>
              <a:buNone/>
            </a:pPr>
            <a:r>
              <a:rPr lang="en-US" dirty="0"/>
              <a:t>Those IP can be assigned to:</a:t>
            </a:r>
          </a:p>
          <a:p>
            <a:pPr lvl="1"/>
            <a:r>
              <a:rPr lang="en-US" sz="1800" dirty="0"/>
              <a:t>1 </a:t>
            </a:r>
            <a:r>
              <a:rPr lang="en-US" sz="1800" dirty="0" err="1"/>
              <a:t>pNIC</a:t>
            </a:r>
            <a:endParaRPr lang="en-US" sz="1800" dirty="0"/>
          </a:p>
          <a:p>
            <a:pPr lvl="1"/>
            <a:r>
              <a:rPr lang="en-US" sz="1800" dirty="0"/>
              <a:t>Multiple-</a:t>
            </a:r>
            <a:r>
              <a:rPr lang="en-US" sz="1800" dirty="0" err="1"/>
              <a:t>pNIC</a:t>
            </a:r>
            <a:r>
              <a:rPr lang="en-US" sz="1800" dirty="0"/>
              <a:t> (bond)</a:t>
            </a:r>
          </a:p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CFE0DC4-9877-FF47-BEE5-0678CA915A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Topologies with Physical Servers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77586B56-D2DD-DB44-9C01-4E838B75BE86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VLAN Use Case</a:t>
            </a:r>
            <a:r>
              <a:rPr lang="en-US" dirty="0"/>
              <a:t> – 1 or multi </a:t>
            </a:r>
            <a:r>
              <a:rPr lang="en-US" dirty="0" err="1"/>
              <a:t>pNIC</a:t>
            </a:r>
            <a:endParaRPr lang="en-US" dirty="0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7205D320-1FEC-2142-8F6D-0264C8BC9102}"/>
              </a:ext>
            </a:extLst>
          </p:cNvPr>
          <p:cNvGrpSpPr/>
          <p:nvPr/>
        </p:nvGrpSpPr>
        <p:grpSpPr>
          <a:xfrm>
            <a:off x="257155" y="1979340"/>
            <a:ext cx="1703850" cy="1827539"/>
            <a:chOff x="314150" y="2131013"/>
            <a:chExt cx="1703850" cy="1827539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58C6C962-9946-5040-B6F7-1DF51F76B5E7}"/>
                </a:ext>
              </a:extLst>
            </p:cNvPr>
            <p:cNvSpPr/>
            <p:nvPr/>
          </p:nvSpPr>
          <p:spPr>
            <a:xfrm>
              <a:off x="314150" y="2284902"/>
              <a:ext cx="1463548" cy="1306494"/>
            </a:xfrm>
            <a:prstGeom prst="rect">
              <a:avLst/>
            </a:prstGeom>
            <a:solidFill>
              <a:schemeClr val="bg1">
                <a:lumMod val="85000"/>
                <a:alpha val="75000"/>
              </a:schemeClr>
            </a:solidFill>
            <a:ln w="190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>
                <a:defRPr/>
              </a:pPr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Physical Server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89DDDDE4-4199-2D42-965C-8C5551389EF0}"/>
                </a:ext>
              </a:extLst>
            </p:cNvPr>
            <p:cNvSpPr txBox="1"/>
            <p:nvPr/>
          </p:nvSpPr>
          <p:spPr>
            <a:xfrm>
              <a:off x="630187" y="2131013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pNIC1</a:t>
              </a:r>
            </a:p>
          </p:txBody>
        </p:sp>
        <p:sp>
          <p:nvSpPr>
            <p:cNvPr id="55" name="Freeform 86">
              <a:extLst>
                <a:ext uri="{FF2B5EF4-FFF2-40B4-BE49-F238E27FC236}">
                  <a16:creationId xmlns:a16="http://schemas.microsoft.com/office/drawing/2014/main" id="{16C9666E-039D-964F-9560-B4D97AB3CC1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455540" y="3649873"/>
              <a:ext cx="1180769" cy="308679"/>
            </a:xfrm>
            <a:custGeom>
              <a:avLst/>
              <a:gdLst>
                <a:gd name="T0" fmla="*/ 304 w 384"/>
                <a:gd name="T1" fmla="*/ 78 h 100"/>
                <a:gd name="T2" fmla="*/ 288 w 384"/>
                <a:gd name="T3" fmla="*/ 78 h 100"/>
                <a:gd name="T4" fmla="*/ 288 w 384"/>
                <a:gd name="T5" fmla="*/ 22 h 100"/>
                <a:gd name="T6" fmla="*/ 304 w 384"/>
                <a:gd name="T7" fmla="*/ 22 h 100"/>
                <a:gd name="T8" fmla="*/ 304 w 384"/>
                <a:gd name="T9" fmla="*/ 78 h 100"/>
                <a:gd name="T10" fmla="*/ 331 w 384"/>
                <a:gd name="T11" fmla="*/ 22 h 100"/>
                <a:gd name="T12" fmla="*/ 315 w 384"/>
                <a:gd name="T13" fmla="*/ 22 h 100"/>
                <a:gd name="T14" fmla="*/ 315 w 384"/>
                <a:gd name="T15" fmla="*/ 78 h 100"/>
                <a:gd name="T16" fmla="*/ 331 w 384"/>
                <a:gd name="T17" fmla="*/ 78 h 100"/>
                <a:gd name="T18" fmla="*/ 331 w 384"/>
                <a:gd name="T19" fmla="*/ 22 h 100"/>
                <a:gd name="T20" fmla="*/ 358 w 384"/>
                <a:gd name="T21" fmla="*/ 22 h 100"/>
                <a:gd name="T22" fmla="*/ 342 w 384"/>
                <a:gd name="T23" fmla="*/ 22 h 100"/>
                <a:gd name="T24" fmla="*/ 342 w 384"/>
                <a:gd name="T25" fmla="*/ 78 h 100"/>
                <a:gd name="T26" fmla="*/ 358 w 384"/>
                <a:gd name="T27" fmla="*/ 78 h 100"/>
                <a:gd name="T28" fmla="*/ 358 w 384"/>
                <a:gd name="T29" fmla="*/ 22 h 100"/>
                <a:gd name="T30" fmla="*/ 42 w 384"/>
                <a:gd name="T31" fmla="*/ 22 h 100"/>
                <a:gd name="T32" fmla="*/ 26 w 384"/>
                <a:gd name="T33" fmla="*/ 22 h 100"/>
                <a:gd name="T34" fmla="*/ 26 w 384"/>
                <a:gd name="T35" fmla="*/ 78 h 100"/>
                <a:gd name="T36" fmla="*/ 42 w 384"/>
                <a:gd name="T37" fmla="*/ 78 h 100"/>
                <a:gd name="T38" fmla="*/ 42 w 384"/>
                <a:gd name="T39" fmla="*/ 22 h 100"/>
                <a:gd name="T40" fmla="*/ 69 w 384"/>
                <a:gd name="T41" fmla="*/ 22 h 100"/>
                <a:gd name="T42" fmla="*/ 53 w 384"/>
                <a:gd name="T43" fmla="*/ 22 h 100"/>
                <a:gd name="T44" fmla="*/ 53 w 384"/>
                <a:gd name="T45" fmla="*/ 78 h 100"/>
                <a:gd name="T46" fmla="*/ 69 w 384"/>
                <a:gd name="T47" fmla="*/ 78 h 100"/>
                <a:gd name="T48" fmla="*/ 69 w 384"/>
                <a:gd name="T49" fmla="*/ 22 h 100"/>
                <a:gd name="T50" fmla="*/ 97 w 384"/>
                <a:gd name="T51" fmla="*/ 22 h 100"/>
                <a:gd name="T52" fmla="*/ 81 w 384"/>
                <a:gd name="T53" fmla="*/ 22 h 100"/>
                <a:gd name="T54" fmla="*/ 81 w 384"/>
                <a:gd name="T55" fmla="*/ 78 h 100"/>
                <a:gd name="T56" fmla="*/ 97 w 384"/>
                <a:gd name="T57" fmla="*/ 78 h 100"/>
                <a:gd name="T58" fmla="*/ 97 w 384"/>
                <a:gd name="T59" fmla="*/ 22 h 100"/>
                <a:gd name="T60" fmla="*/ 163 w 384"/>
                <a:gd name="T61" fmla="*/ 50 h 100"/>
                <a:gd name="T62" fmla="*/ 192 w 384"/>
                <a:gd name="T63" fmla="*/ 21 h 100"/>
                <a:gd name="T64" fmla="*/ 221 w 384"/>
                <a:gd name="T65" fmla="*/ 50 h 100"/>
                <a:gd name="T66" fmla="*/ 192 w 384"/>
                <a:gd name="T67" fmla="*/ 79 h 100"/>
                <a:gd name="T68" fmla="*/ 163 w 384"/>
                <a:gd name="T69" fmla="*/ 50 h 100"/>
                <a:gd name="T70" fmla="*/ 179 w 384"/>
                <a:gd name="T71" fmla="*/ 50 h 100"/>
                <a:gd name="T72" fmla="*/ 192 w 384"/>
                <a:gd name="T73" fmla="*/ 63 h 100"/>
                <a:gd name="T74" fmla="*/ 205 w 384"/>
                <a:gd name="T75" fmla="*/ 50 h 100"/>
                <a:gd name="T76" fmla="*/ 192 w 384"/>
                <a:gd name="T77" fmla="*/ 37 h 100"/>
                <a:gd name="T78" fmla="*/ 179 w 384"/>
                <a:gd name="T79" fmla="*/ 50 h 100"/>
                <a:gd name="T80" fmla="*/ 384 w 384"/>
                <a:gd name="T81" fmla="*/ 0 h 100"/>
                <a:gd name="T82" fmla="*/ 384 w 384"/>
                <a:gd name="T83" fmla="*/ 100 h 100"/>
                <a:gd name="T84" fmla="*/ 0 w 384"/>
                <a:gd name="T85" fmla="*/ 100 h 100"/>
                <a:gd name="T86" fmla="*/ 0 w 384"/>
                <a:gd name="T87" fmla="*/ 0 h 100"/>
                <a:gd name="T88" fmla="*/ 384 w 384"/>
                <a:gd name="T89" fmla="*/ 0 h 100"/>
                <a:gd name="T90" fmla="*/ 368 w 384"/>
                <a:gd name="T91" fmla="*/ 16 h 100"/>
                <a:gd name="T92" fmla="*/ 16 w 384"/>
                <a:gd name="T93" fmla="*/ 16 h 100"/>
                <a:gd name="T94" fmla="*/ 16 w 384"/>
                <a:gd name="T95" fmla="*/ 84 h 100"/>
                <a:gd name="T96" fmla="*/ 368 w 384"/>
                <a:gd name="T97" fmla="*/ 84 h 100"/>
                <a:gd name="T98" fmla="*/ 368 w 384"/>
                <a:gd name="T99" fmla="*/ 1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4" h="100">
                  <a:moveTo>
                    <a:pt x="304" y="78"/>
                  </a:moveTo>
                  <a:cubicBezTo>
                    <a:pt x="288" y="78"/>
                    <a:pt x="288" y="78"/>
                    <a:pt x="288" y="78"/>
                  </a:cubicBezTo>
                  <a:cubicBezTo>
                    <a:pt x="288" y="22"/>
                    <a:pt x="288" y="22"/>
                    <a:pt x="288" y="22"/>
                  </a:cubicBezTo>
                  <a:cubicBezTo>
                    <a:pt x="304" y="22"/>
                    <a:pt x="304" y="22"/>
                    <a:pt x="304" y="22"/>
                  </a:cubicBezTo>
                  <a:lnTo>
                    <a:pt x="304" y="78"/>
                  </a:lnTo>
                  <a:close/>
                  <a:moveTo>
                    <a:pt x="331" y="22"/>
                  </a:moveTo>
                  <a:cubicBezTo>
                    <a:pt x="315" y="22"/>
                    <a:pt x="315" y="22"/>
                    <a:pt x="315" y="22"/>
                  </a:cubicBezTo>
                  <a:cubicBezTo>
                    <a:pt x="315" y="78"/>
                    <a:pt x="315" y="78"/>
                    <a:pt x="315" y="78"/>
                  </a:cubicBezTo>
                  <a:cubicBezTo>
                    <a:pt x="331" y="78"/>
                    <a:pt x="331" y="78"/>
                    <a:pt x="331" y="78"/>
                  </a:cubicBezTo>
                  <a:lnTo>
                    <a:pt x="331" y="22"/>
                  </a:lnTo>
                  <a:close/>
                  <a:moveTo>
                    <a:pt x="358" y="22"/>
                  </a:moveTo>
                  <a:cubicBezTo>
                    <a:pt x="342" y="22"/>
                    <a:pt x="342" y="22"/>
                    <a:pt x="342" y="22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58" y="78"/>
                    <a:pt x="358" y="78"/>
                    <a:pt x="358" y="78"/>
                  </a:cubicBezTo>
                  <a:lnTo>
                    <a:pt x="358" y="22"/>
                  </a:lnTo>
                  <a:close/>
                  <a:moveTo>
                    <a:pt x="42" y="22"/>
                  </a:moveTo>
                  <a:cubicBezTo>
                    <a:pt x="26" y="22"/>
                    <a:pt x="26" y="22"/>
                    <a:pt x="26" y="22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42" y="78"/>
                    <a:pt x="42" y="78"/>
                    <a:pt x="42" y="78"/>
                  </a:cubicBezTo>
                  <a:lnTo>
                    <a:pt x="42" y="22"/>
                  </a:lnTo>
                  <a:close/>
                  <a:moveTo>
                    <a:pt x="69" y="22"/>
                  </a:moveTo>
                  <a:cubicBezTo>
                    <a:pt x="53" y="22"/>
                    <a:pt x="53" y="22"/>
                    <a:pt x="53" y="22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69" y="78"/>
                    <a:pt x="69" y="78"/>
                    <a:pt x="69" y="78"/>
                  </a:cubicBezTo>
                  <a:lnTo>
                    <a:pt x="69" y="22"/>
                  </a:lnTo>
                  <a:close/>
                  <a:moveTo>
                    <a:pt x="97" y="22"/>
                  </a:moveTo>
                  <a:cubicBezTo>
                    <a:pt x="81" y="22"/>
                    <a:pt x="81" y="22"/>
                    <a:pt x="81" y="22"/>
                  </a:cubicBezTo>
                  <a:cubicBezTo>
                    <a:pt x="81" y="78"/>
                    <a:pt x="81" y="78"/>
                    <a:pt x="81" y="78"/>
                  </a:cubicBezTo>
                  <a:cubicBezTo>
                    <a:pt x="97" y="78"/>
                    <a:pt x="97" y="78"/>
                    <a:pt x="97" y="78"/>
                  </a:cubicBezTo>
                  <a:lnTo>
                    <a:pt x="97" y="22"/>
                  </a:lnTo>
                  <a:close/>
                  <a:moveTo>
                    <a:pt x="163" y="50"/>
                  </a:moveTo>
                  <a:cubicBezTo>
                    <a:pt x="163" y="34"/>
                    <a:pt x="176" y="21"/>
                    <a:pt x="192" y="21"/>
                  </a:cubicBezTo>
                  <a:cubicBezTo>
                    <a:pt x="208" y="21"/>
                    <a:pt x="221" y="34"/>
                    <a:pt x="221" y="50"/>
                  </a:cubicBezTo>
                  <a:cubicBezTo>
                    <a:pt x="221" y="66"/>
                    <a:pt x="208" y="79"/>
                    <a:pt x="192" y="79"/>
                  </a:cubicBezTo>
                  <a:cubicBezTo>
                    <a:pt x="176" y="79"/>
                    <a:pt x="163" y="66"/>
                    <a:pt x="163" y="50"/>
                  </a:cubicBezTo>
                  <a:close/>
                  <a:moveTo>
                    <a:pt x="179" y="50"/>
                  </a:moveTo>
                  <a:cubicBezTo>
                    <a:pt x="179" y="57"/>
                    <a:pt x="185" y="63"/>
                    <a:pt x="192" y="63"/>
                  </a:cubicBezTo>
                  <a:cubicBezTo>
                    <a:pt x="199" y="63"/>
                    <a:pt x="205" y="57"/>
                    <a:pt x="205" y="50"/>
                  </a:cubicBezTo>
                  <a:cubicBezTo>
                    <a:pt x="205" y="43"/>
                    <a:pt x="199" y="37"/>
                    <a:pt x="192" y="37"/>
                  </a:cubicBezTo>
                  <a:cubicBezTo>
                    <a:pt x="185" y="37"/>
                    <a:pt x="179" y="43"/>
                    <a:pt x="179" y="50"/>
                  </a:cubicBezTo>
                  <a:close/>
                  <a:moveTo>
                    <a:pt x="384" y="0"/>
                  </a:moveTo>
                  <a:cubicBezTo>
                    <a:pt x="384" y="100"/>
                    <a:pt x="384" y="100"/>
                    <a:pt x="384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84" y="0"/>
                  </a:lnTo>
                  <a:close/>
                  <a:moveTo>
                    <a:pt x="368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368" y="84"/>
                    <a:pt x="368" y="84"/>
                    <a:pt x="368" y="84"/>
                  </a:cubicBezTo>
                  <a:lnTo>
                    <a:pt x="368" y="1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" panose="020F0502020204030204" pitchFamily="34" charset="0"/>
              </a:endParaRPr>
            </a:p>
          </p:txBody>
        </p:sp>
        <p:pic>
          <p:nvPicPr>
            <p:cNvPr id="72" name="Picture 71">
              <a:extLst>
                <a:ext uri="{FF2B5EF4-FFF2-40B4-BE49-F238E27FC236}">
                  <a16:creationId xmlns:a16="http://schemas.microsoft.com/office/drawing/2014/main" id="{D2D70EA0-AC1E-C341-922E-0F748D3AB3F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41750" y="2311810"/>
              <a:ext cx="476250" cy="476250"/>
            </a:xfrm>
            <a:prstGeom prst="rect">
              <a:avLst/>
            </a:prstGeom>
          </p:spPr>
        </p:pic>
        <p:pic>
          <p:nvPicPr>
            <p:cNvPr id="73" name="Picture 72">
              <a:extLst>
                <a:ext uri="{FF2B5EF4-FFF2-40B4-BE49-F238E27FC236}">
                  <a16:creationId xmlns:a16="http://schemas.microsoft.com/office/drawing/2014/main" id="{6C34BDA6-A37F-3E45-9EE9-4E5652F5953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539845" y="2867443"/>
              <a:ext cx="478155" cy="476250"/>
            </a:xfrm>
            <a:prstGeom prst="rect">
              <a:avLst/>
            </a:prstGeom>
          </p:spPr>
        </p:pic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FBE090B6-925F-2746-BB38-9C5A5DBE13A4}"/>
                </a:ext>
              </a:extLst>
            </p:cNvPr>
            <p:cNvSpPr txBox="1"/>
            <p:nvPr/>
          </p:nvSpPr>
          <p:spPr>
            <a:xfrm>
              <a:off x="629892" y="2576291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NSX</a:t>
              </a:r>
            </a:p>
          </p:txBody>
        </p: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AB6D5743-78DA-484D-B478-BCE2FC0C6E2E}"/>
                </a:ext>
              </a:extLst>
            </p:cNvPr>
            <p:cNvCxnSpPr>
              <a:cxnSpLocks/>
              <a:endCxn id="114" idx="0"/>
            </p:cNvCxnSpPr>
            <p:nvPr/>
          </p:nvCxnSpPr>
          <p:spPr bwMode="gray">
            <a:xfrm>
              <a:off x="921305" y="2445226"/>
              <a:ext cx="0" cy="131065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Rounded Rectangle 46">
              <a:extLst>
                <a:ext uri="{FF2B5EF4-FFF2-40B4-BE49-F238E27FC236}">
                  <a16:creationId xmlns:a16="http://schemas.microsoft.com/office/drawing/2014/main" id="{E03EA510-B68C-8D42-98A8-5CA13B70F5DD}"/>
                </a:ext>
              </a:extLst>
            </p:cNvPr>
            <p:cNvSpPr/>
            <p:nvPr/>
          </p:nvSpPr>
          <p:spPr>
            <a:xfrm>
              <a:off x="976237" y="2824256"/>
              <a:ext cx="466483" cy="262569"/>
            </a:xfrm>
            <a:prstGeom prst="roundRect">
              <a:avLst>
                <a:gd name="adj" fmla="val 46306"/>
              </a:avLst>
            </a:prstGeom>
            <a:solidFill>
              <a:srgbClr val="C00000">
                <a:alpha val="20000"/>
              </a:srgbClr>
            </a:solidFill>
            <a:ln w="28575">
              <a:solidFill>
                <a:srgbClr val="C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200" dirty="0">
                  <a:solidFill>
                    <a:srgbClr val="C00000"/>
                  </a:solidFill>
                  <a:latin typeface="Calibri" panose="020F0502020204030204" pitchFamily="34" charset="0"/>
                </a:rPr>
                <a:t>IP1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11D6630-D107-3F41-9071-A4D232B9ABBB}"/>
              </a:ext>
            </a:extLst>
          </p:cNvPr>
          <p:cNvGrpSpPr/>
          <p:nvPr/>
        </p:nvGrpSpPr>
        <p:grpSpPr>
          <a:xfrm>
            <a:off x="2621963" y="2022175"/>
            <a:ext cx="2759444" cy="1843536"/>
            <a:chOff x="4987793" y="2129304"/>
            <a:chExt cx="2759444" cy="1843536"/>
          </a:xfrm>
        </p:grpSpPr>
        <p:sp>
          <p:nvSpPr>
            <p:cNvPr id="25" name="Freeform 86">
              <a:extLst>
                <a:ext uri="{FF2B5EF4-FFF2-40B4-BE49-F238E27FC236}">
                  <a16:creationId xmlns:a16="http://schemas.microsoft.com/office/drawing/2014/main" id="{1A94290D-D3AB-1341-9848-0B5C53329D8F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5654340" y="3664161"/>
              <a:ext cx="1180769" cy="308679"/>
            </a:xfrm>
            <a:custGeom>
              <a:avLst/>
              <a:gdLst>
                <a:gd name="T0" fmla="*/ 304 w 384"/>
                <a:gd name="T1" fmla="*/ 78 h 100"/>
                <a:gd name="T2" fmla="*/ 288 w 384"/>
                <a:gd name="T3" fmla="*/ 78 h 100"/>
                <a:gd name="T4" fmla="*/ 288 w 384"/>
                <a:gd name="T5" fmla="*/ 22 h 100"/>
                <a:gd name="T6" fmla="*/ 304 w 384"/>
                <a:gd name="T7" fmla="*/ 22 h 100"/>
                <a:gd name="T8" fmla="*/ 304 w 384"/>
                <a:gd name="T9" fmla="*/ 78 h 100"/>
                <a:gd name="T10" fmla="*/ 331 w 384"/>
                <a:gd name="T11" fmla="*/ 22 h 100"/>
                <a:gd name="T12" fmla="*/ 315 w 384"/>
                <a:gd name="T13" fmla="*/ 22 h 100"/>
                <a:gd name="T14" fmla="*/ 315 w 384"/>
                <a:gd name="T15" fmla="*/ 78 h 100"/>
                <a:gd name="T16" fmla="*/ 331 w 384"/>
                <a:gd name="T17" fmla="*/ 78 h 100"/>
                <a:gd name="T18" fmla="*/ 331 w 384"/>
                <a:gd name="T19" fmla="*/ 22 h 100"/>
                <a:gd name="T20" fmla="*/ 358 w 384"/>
                <a:gd name="T21" fmla="*/ 22 h 100"/>
                <a:gd name="T22" fmla="*/ 342 w 384"/>
                <a:gd name="T23" fmla="*/ 22 h 100"/>
                <a:gd name="T24" fmla="*/ 342 w 384"/>
                <a:gd name="T25" fmla="*/ 78 h 100"/>
                <a:gd name="T26" fmla="*/ 358 w 384"/>
                <a:gd name="T27" fmla="*/ 78 h 100"/>
                <a:gd name="T28" fmla="*/ 358 w 384"/>
                <a:gd name="T29" fmla="*/ 22 h 100"/>
                <a:gd name="T30" fmla="*/ 42 w 384"/>
                <a:gd name="T31" fmla="*/ 22 h 100"/>
                <a:gd name="T32" fmla="*/ 26 w 384"/>
                <a:gd name="T33" fmla="*/ 22 h 100"/>
                <a:gd name="T34" fmla="*/ 26 w 384"/>
                <a:gd name="T35" fmla="*/ 78 h 100"/>
                <a:gd name="T36" fmla="*/ 42 w 384"/>
                <a:gd name="T37" fmla="*/ 78 h 100"/>
                <a:gd name="T38" fmla="*/ 42 w 384"/>
                <a:gd name="T39" fmla="*/ 22 h 100"/>
                <a:gd name="T40" fmla="*/ 69 w 384"/>
                <a:gd name="T41" fmla="*/ 22 h 100"/>
                <a:gd name="T42" fmla="*/ 53 w 384"/>
                <a:gd name="T43" fmla="*/ 22 h 100"/>
                <a:gd name="T44" fmla="*/ 53 w 384"/>
                <a:gd name="T45" fmla="*/ 78 h 100"/>
                <a:gd name="T46" fmla="*/ 69 w 384"/>
                <a:gd name="T47" fmla="*/ 78 h 100"/>
                <a:gd name="T48" fmla="*/ 69 w 384"/>
                <a:gd name="T49" fmla="*/ 22 h 100"/>
                <a:gd name="T50" fmla="*/ 97 w 384"/>
                <a:gd name="T51" fmla="*/ 22 h 100"/>
                <a:gd name="T52" fmla="*/ 81 w 384"/>
                <a:gd name="T53" fmla="*/ 22 h 100"/>
                <a:gd name="T54" fmla="*/ 81 w 384"/>
                <a:gd name="T55" fmla="*/ 78 h 100"/>
                <a:gd name="T56" fmla="*/ 97 w 384"/>
                <a:gd name="T57" fmla="*/ 78 h 100"/>
                <a:gd name="T58" fmla="*/ 97 w 384"/>
                <a:gd name="T59" fmla="*/ 22 h 100"/>
                <a:gd name="T60" fmla="*/ 163 w 384"/>
                <a:gd name="T61" fmla="*/ 50 h 100"/>
                <a:gd name="T62" fmla="*/ 192 w 384"/>
                <a:gd name="T63" fmla="*/ 21 h 100"/>
                <a:gd name="T64" fmla="*/ 221 w 384"/>
                <a:gd name="T65" fmla="*/ 50 h 100"/>
                <a:gd name="T66" fmla="*/ 192 w 384"/>
                <a:gd name="T67" fmla="*/ 79 h 100"/>
                <a:gd name="T68" fmla="*/ 163 w 384"/>
                <a:gd name="T69" fmla="*/ 50 h 100"/>
                <a:gd name="T70" fmla="*/ 179 w 384"/>
                <a:gd name="T71" fmla="*/ 50 h 100"/>
                <a:gd name="T72" fmla="*/ 192 w 384"/>
                <a:gd name="T73" fmla="*/ 63 h 100"/>
                <a:gd name="T74" fmla="*/ 205 w 384"/>
                <a:gd name="T75" fmla="*/ 50 h 100"/>
                <a:gd name="T76" fmla="*/ 192 w 384"/>
                <a:gd name="T77" fmla="*/ 37 h 100"/>
                <a:gd name="T78" fmla="*/ 179 w 384"/>
                <a:gd name="T79" fmla="*/ 50 h 100"/>
                <a:gd name="T80" fmla="*/ 384 w 384"/>
                <a:gd name="T81" fmla="*/ 0 h 100"/>
                <a:gd name="T82" fmla="*/ 384 w 384"/>
                <a:gd name="T83" fmla="*/ 100 h 100"/>
                <a:gd name="T84" fmla="*/ 0 w 384"/>
                <a:gd name="T85" fmla="*/ 100 h 100"/>
                <a:gd name="T86" fmla="*/ 0 w 384"/>
                <a:gd name="T87" fmla="*/ 0 h 100"/>
                <a:gd name="T88" fmla="*/ 384 w 384"/>
                <a:gd name="T89" fmla="*/ 0 h 100"/>
                <a:gd name="T90" fmla="*/ 368 w 384"/>
                <a:gd name="T91" fmla="*/ 16 h 100"/>
                <a:gd name="T92" fmla="*/ 16 w 384"/>
                <a:gd name="T93" fmla="*/ 16 h 100"/>
                <a:gd name="T94" fmla="*/ 16 w 384"/>
                <a:gd name="T95" fmla="*/ 84 h 100"/>
                <a:gd name="T96" fmla="*/ 368 w 384"/>
                <a:gd name="T97" fmla="*/ 84 h 100"/>
                <a:gd name="T98" fmla="*/ 368 w 384"/>
                <a:gd name="T99" fmla="*/ 1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4" h="100">
                  <a:moveTo>
                    <a:pt x="304" y="78"/>
                  </a:moveTo>
                  <a:cubicBezTo>
                    <a:pt x="288" y="78"/>
                    <a:pt x="288" y="78"/>
                    <a:pt x="288" y="78"/>
                  </a:cubicBezTo>
                  <a:cubicBezTo>
                    <a:pt x="288" y="22"/>
                    <a:pt x="288" y="22"/>
                    <a:pt x="288" y="22"/>
                  </a:cubicBezTo>
                  <a:cubicBezTo>
                    <a:pt x="304" y="22"/>
                    <a:pt x="304" y="22"/>
                    <a:pt x="304" y="22"/>
                  </a:cubicBezTo>
                  <a:lnTo>
                    <a:pt x="304" y="78"/>
                  </a:lnTo>
                  <a:close/>
                  <a:moveTo>
                    <a:pt x="331" y="22"/>
                  </a:moveTo>
                  <a:cubicBezTo>
                    <a:pt x="315" y="22"/>
                    <a:pt x="315" y="22"/>
                    <a:pt x="315" y="22"/>
                  </a:cubicBezTo>
                  <a:cubicBezTo>
                    <a:pt x="315" y="78"/>
                    <a:pt x="315" y="78"/>
                    <a:pt x="315" y="78"/>
                  </a:cubicBezTo>
                  <a:cubicBezTo>
                    <a:pt x="331" y="78"/>
                    <a:pt x="331" y="78"/>
                    <a:pt x="331" y="78"/>
                  </a:cubicBezTo>
                  <a:lnTo>
                    <a:pt x="331" y="22"/>
                  </a:lnTo>
                  <a:close/>
                  <a:moveTo>
                    <a:pt x="358" y="22"/>
                  </a:moveTo>
                  <a:cubicBezTo>
                    <a:pt x="342" y="22"/>
                    <a:pt x="342" y="22"/>
                    <a:pt x="342" y="22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58" y="78"/>
                    <a:pt x="358" y="78"/>
                    <a:pt x="358" y="78"/>
                  </a:cubicBezTo>
                  <a:lnTo>
                    <a:pt x="358" y="22"/>
                  </a:lnTo>
                  <a:close/>
                  <a:moveTo>
                    <a:pt x="42" y="22"/>
                  </a:moveTo>
                  <a:cubicBezTo>
                    <a:pt x="26" y="22"/>
                    <a:pt x="26" y="22"/>
                    <a:pt x="26" y="22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42" y="78"/>
                    <a:pt x="42" y="78"/>
                    <a:pt x="42" y="78"/>
                  </a:cubicBezTo>
                  <a:lnTo>
                    <a:pt x="42" y="22"/>
                  </a:lnTo>
                  <a:close/>
                  <a:moveTo>
                    <a:pt x="69" y="22"/>
                  </a:moveTo>
                  <a:cubicBezTo>
                    <a:pt x="53" y="22"/>
                    <a:pt x="53" y="22"/>
                    <a:pt x="53" y="22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69" y="78"/>
                    <a:pt x="69" y="78"/>
                    <a:pt x="69" y="78"/>
                  </a:cubicBezTo>
                  <a:lnTo>
                    <a:pt x="69" y="22"/>
                  </a:lnTo>
                  <a:close/>
                  <a:moveTo>
                    <a:pt x="97" y="22"/>
                  </a:moveTo>
                  <a:cubicBezTo>
                    <a:pt x="81" y="22"/>
                    <a:pt x="81" y="22"/>
                    <a:pt x="81" y="22"/>
                  </a:cubicBezTo>
                  <a:cubicBezTo>
                    <a:pt x="81" y="78"/>
                    <a:pt x="81" y="78"/>
                    <a:pt x="81" y="78"/>
                  </a:cubicBezTo>
                  <a:cubicBezTo>
                    <a:pt x="97" y="78"/>
                    <a:pt x="97" y="78"/>
                    <a:pt x="97" y="78"/>
                  </a:cubicBezTo>
                  <a:lnTo>
                    <a:pt x="97" y="22"/>
                  </a:lnTo>
                  <a:close/>
                  <a:moveTo>
                    <a:pt x="163" y="50"/>
                  </a:moveTo>
                  <a:cubicBezTo>
                    <a:pt x="163" y="34"/>
                    <a:pt x="176" y="21"/>
                    <a:pt x="192" y="21"/>
                  </a:cubicBezTo>
                  <a:cubicBezTo>
                    <a:pt x="208" y="21"/>
                    <a:pt x="221" y="34"/>
                    <a:pt x="221" y="50"/>
                  </a:cubicBezTo>
                  <a:cubicBezTo>
                    <a:pt x="221" y="66"/>
                    <a:pt x="208" y="79"/>
                    <a:pt x="192" y="79"/>
                  </a:cubicBezTo>
                  <a:cubicBezTo>
                    <a:pt x="176" y="79"/>
                    <a:pt x="163" y="66"/>
                    <a:pt x="163" y="50"/>
                  </a:cubicBezTo>
                  <a:close/>
                  <a:moveTo>
                    <a:pt x="179" y="50"/>
                  </a:moveTo>
                  <a:cubicBezTo>
                    <a:pt x="179" y="57"/>
                    <a:pt x="185" y="63"/>
                    <a:pt x="192" y="63"/>
                  </a:cubicBezTo>
                  <a:cubicBezTo>
                    <a:pt x="199" y="63"/>
                    <a:pt x="205" y="57"/>
                    <a:pt x="205" y="50"/>
                  </a:cubicBezTo>
                  <a:cubicBezTo>
                    <a:pt x="205" y="43"/>
                    <a:pt x="199" y="37"/>
                    <a:pt x="192" y="37"/>
                  </a:cubicBezTo>
                  <a:cubicBezTo>
                    <a:pt x="185" y="37"/>
                    <a:pt x="179" y="43"/>
                    <a:pt x="179" y="50"/>
                  </a:cubicBezTo>
                  <a:close/>
                  <a:moveTo>
                    <a:pt x="384" y="0"/>
                  </a:moveTo>
                  <a:cubicBezTo>
                    <a:pt x="384" y="100"/>
                    <a:pt x="384" y="100"/>
                    <a:pt x="384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84" y="0"/>
                  </a:lnTo>
                  <a:close/>
                  <a:moveTo>
                    <a:pt x="368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368" y="84"/>
                    <a:pt x="368" y="84"/>
                    <a:pt x="368" y="84"/>
                  </a:cubicBezTo>
                  <a:lnTo>
                    <a:pt x="368" y="1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" panose="020F0502020204030204" pitchFamily="34" charset="0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CA0DFCD1-7970-0C4B-8ECE-E301EE663B38}"/>
                </a:ext>
              </a:extLst>
            </p:cNvPr>
            <p:cNvSpPr/>
            <p:nvPr/>
          </p:nvSpPr>
          <p:spPr>
            <a:xfrm>
              <a:off x="4987793" y="2284902"/>
              <a:ext cx="2513862" cy="1313592"/>
            </a:xfrm>
            <a:prstGeom prst="rect">
              <a:avLst/>
            </a:prstGeom>
            <a:solidFill>
              <a:schemeClr val="bg1">
                <a:lumMod val="85000"/>
                <a:alpha val="75000"/>
              </a:schemeClr>
            </a:solidFill>
            <a:ln w="190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>
                <a:defRPr/>
              </a:pPr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Physical Server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1CDF3B4A-E93B-6642-9AD1-315F1CECFB72}"/>
                </a:ext>
              </a:extLst>
            </p:cNvPr>
            <p:cNvSpPr txBox="1"/>
            <p:nvPr/>
          </p:nvSpPr>
          <p:spPr>
            <a:xfrm>
              <a:off x="5339932" y="2129304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pNIC1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5529DBC9-71BA-0C4D-844F-16103B519FB4}"/>
                </a:ext>
              </a:extLst>
            </p:cNvPr>
            <p:cNvSpPr txBox="1"/>
            <p:nvPr/>
          </p:nvSpPr>
          <p:spPr>
            <a:xfrm>
              <a:off x="6391074" y="2129304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pNIC2</a:t>
              </a:r>
            </a:p>
          </p:txBody>
        </p:sp>
        <p:sp>
          <p:nvSpPr>
            <p:cNvPr id="49" name="Rounded Rectangle 48">
              <a:extLst>
                <a:ext uri="{FF2B5EF4-FFF2-40B4-BE49-F238E27FC236}">
                  <a16:creationId xmlns:a16="http://schemas.microsoft.com/office/drawing/2014/main" id="{85666F89-8F53-3E41-989A-877C5A6E1934}"/>
                </a:ext>
              </a:extLst>
            </p:cNvPr>
            <p:cNvSpPr/>
            <p:nvPr/>
          </p:nvSpPr>
          <p:spPr>
            <a:xfrm>
              <a:off x="5686262" y="2375678"/>
              <a:ext cx="466483" cy="262569"/>
            </a:xfrm>
            <a:prstGeom prst="roundRect">
              <a:avLst>
                <a:gd name="adj" fmla="val 46306"/>
              </a:avLst>
            </a:prstGeom>
            <a:solidFill>
              <a:srgbClr val="C00000">
                <a:alpha val="20000"/>
              </a:srgbClr>
            </a:solidFill>
            <a:ln w="28575">
              <a:solidFill>
                <a:srgbClr val="C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200" dirty="0">
                  <a:solidFill>
                    <a:srgbClr val="C00000"/>
                  </a:solidFill>
                  <a:latin typeface="Calibri" panose="020F0502020204030204" pitchFamily="34" charset="0"/>
                </a:rPr>
                <a:t>IP1</a:t>
              </a:r>
            </a:p>
          </p:txBody>
        </p:sp>
        <p:pic>
          <p:nvPicPr>
            <p:cNvPr id="89" name="Picture 88">
              <a:extLst>
                <a:ext uri="{FF2B5EF4-FFF2-40B4-BE49-F238E27FC236}">
                  <a16:creationId xmlns:a16="http://schemas.microsoft.com/office/drawing/2014/main" id="{DC313FD0-6C01-8C45-8A15-22BFBCB03AF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270987" y="2310695"/>
              <a:ext cx="476250" cy="476250"/>
            </a:xfrm>
            <a:prstGeom prst="rect">
              <a:avLst/>
            </a:prstGeom>
          </p:spPr>
        </p:pic>
        <p:sp>
          <p:nvSpPr>
            <p:cNvPr id="116" name="TextBox 115">
              <a:extLst>
                <a:ext uri="{FF2B5EF4-FFF2-40B4-BE49-F238E27FC236}">
                  <a16:creationId xmlns:a16="http://schemas.microsoft.com/office/drawing/2014/main" id="{4C0EE478-7F17-A549-B8DA-8D30C310DA03}"/>
                </a:ext>
              </a:extLst>
            </p:cNvPr>
            <p:cNvSpPr txBox="1"/>
            <p:nvPr/>
          </p:nvSpPr>
          <p:spPr>
            <a:xfrm>
              <a:off x="6388917" y="2581994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NSX</a:t>
              </a:r>
            </a:p>
          </p:txBody>
        </p:sp>
        <p:cxnSp>
          <p:nvCxnSpPr>
            <p:cNvPr id="117" name="Straight Connector 116">
              <a:extLst>
                <a:ext uri="{FF2B5EF4-FFF2-40B4-BE49-F238E27FC236}">
                  <a16:creationId xmlns:a16="http://schemas.microsoft.com/office/drawing/2014/main" id="{17DD367A-8E76-CB42-A7CA-6F365C893B35}"/>
                </a:ext>
              </a:extLst>
            </p:cNvPr>
            <p:cNvCxnSpPr>
              <a:cxnSpLocks/>
              <a:endCxn id="116" idx="0"/>
            </p:cNvCxnSpPr>
            <p:nvPr/>
          </p:nvCxnSpPr>
          <p:spPr bwMode="gray">
            <a:xfrm>
              <a:off x="6680330" y="2450929"/>
              <a:ext cx="0" cy="131065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Rounded Rectangle 50">
              <a:extLst>
                <a:ext uri="{FF2B5EF4-FFF2-40B4-BE49-F238E27FC236}">
                  <a16:creationId xmlns:a16="http://schemas.microsoft.com/office/drawing/2014/main" id="{75411074-36B7-D244-B03A-B5437225FCCC}"/>
                </a:ext>
              </a:extLst>
            </p:cNvPr>
            <p:cNvSpPr/>
            <p:nvPr/>
          </p:nvSpPr>
          <p:spPr>
            <a:xfrm>
              <a:off x="6738570" y="2832230"/>
              <a:ext cx="466344" cy="262569"/>
            </a:xfrm>
            <a:prstGeom prst="roundRect">
              <a:avLst>
                <a:gd name="adj" fmla="val 46306"/>
              </a:avLst>
            </a:prstGeom>
            <a:solidFill>
              <a:srgbClr val="C00000">
                <a:alpha val="20000"/>
              </a:srgbClr>
            </a:solidFill>
            <a:ln w="28575">
              <a:solidFill>
                <a:srgbClr val="C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200" dirty="0">
                  <a:solidFill>
                    <a:srgbClr val="C00000"/>
                  </a:solidFill>
                  <a:latin typeface="Calibri" panose="020F0502020204030204" pitchFamily="34" charset="0"/>
                </a:rPr>
                <a:t>IP2</a:t>
              </a:r>
            </a:p>
          </p:txBody>
        </p:sp>
        <p:pic>
          <p:nvPicPr>
            <p:cNvPr id="90" name="Picture 89">
              <a:extLst>
                <a:ext uri="{FF2B5EF4-FFF2-40B4-BE49-F238E27FC236}">
                  <a16:creationId xmlns:a16="http://schemas.microsoft.com/office/drawing/2014/main" id="{9F588864-EA8B-184F-B5D1-9773EFAB8F8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269082" y="2866328"/>
              <a:ext cx="478155" cy="476250"/>
            </a:xfrm>
            <a:prstGeom prst="rect">
              <a:avLst/>
            </a:prstGeom>
          </p:spPr>
        </p:pic>
      </p:grpSp>
      <p:grpSp>
        <p:nvGrpSpPr>
          <p:cNvPr id="175" name="Group 174">
            <a:extLst>
              <a:ext uri="{FF2B5EF4-FFF2-40B4-BE49-F238E27FC236}">
                <a16:creationId xmlns:a16="http://schemas.microsoft.com/office/drawing/2014/main" id="{FB8490B2-5474-394B-B4F2-277C0D210D5A}"/>
              </a:ext>
            </a:extLst>
          </p:cNvPr>
          <p:cNvGrpSpPr/>
          <p:nvPr/>
        </p:nvGrpSpPr>
        <p:grpSpPr>
          <a:xfrm>
            <a:off x="8385309" y="3418398"/>
            <a:ext cx="3640175" cy="2113943"/>
            <a:chOff x="8385309" y="3617178"/>
            <a:chExt cx="3640175" cy="2113943"/>
          </a:xfrm>
        </p:grpSpPr>
        <p:sp>
          <p:nvSpPr>
            <p:cNvPr id="176" name="Rounded Rectangle 175">
              <a:extLst>
                <a:ext uri="{FF2B5EF4-FFF2-40B4-BE49-F238E27FC236}">
                  <a16:creationId xmlns:a16="http://schemas.microsoft.com/office/drawing/2014/main" id="{961C0261-DDDA-E240-89AB-1E64C5DF87D1}"/>
                </a:ext>
              </a:extLst>
            </p:cNvPr>
            <p:cNvSpPr/>
            <p:nvPr/>
          </p:nvSpPr>
          <p:spPr>
            <a:xfrm>
              <a:off x="8385309" y="3617178"/>
              <a:ext cx="3640175" cy="2113943"/>
            </a:xfrm>
            <a:prstGeom prst="roundRect">
              <a:avLst>
                <a:gd name="adj" fmla="val 11729"/>
              </a:avLst>
            </a:prstGeom>
            <a:solidFill>
              <a:schemeClr val="bg1">
                <a:lumMod val="85000"/>
                <a:alpha val="20000"/>
              </a:schemeClr>
            </a:solidFill>
            <a:ln w="19050">
              <a:solidFill>
                <a:schemeClr val="tx1"/>
              </a:solidFill>
              <a:prstDash val="soli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600"/>
                </a:spcAft>
              </a:pPr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Logical View</a:t>
              </a:r>
            </a:p>
          </p:txBody>
        </p:sp>
        <p:cxnSp>
          <p:nvCxnSpPr>
            <p:cNvPr id="177" name="Straight Connector 176">
              <a:extLst>
                <a:ext uri="{FF2B5EF4-FFF2-40B4-BE49-F238E27FC236}">
                  <a16:creationId xmlns:a16="http://schemas.microsoft.com/office/drawing/2014/main" id="{1BE63128-79F3-B64B-901B-109C85D8B958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8590231" y="4589041"/>
              <a:ext cx="2027575" cy="0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>
              <a:extLst>
                <a:ext uri="{FF2B5EF4-FFF2-40B4-BE49-F238E27FC236}">
                  <a16:creationId xmlns:a16="http://schemas.microsoft.com/office/drawing/2014/main" id="{8D1D9F6A-DFAD-3B4E-888F-5C6BEA7EAD81}"/>
                </a:ext>
              </a:extLst>
            </p:cNvPr>
            <p:cNvCxnSpPr>
              <a:cxnSpLocks/>
              <a:stCxn id="191" idx="2"/>
            </p:cNvCxnSpPr>
            <p:nvPr/>
          </p:nvCxnSpPr>
          <p:spPr bwMode="gray">
            <a:xfrm flipH="1">
              <a:off x="10080187" y="4201559"/>
              <a:ext cx="1" cy="386000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9" name="TextBox 178">
              <a:extLst>
                <a:ext uri="{FF2B5EF4-FFF2-40B4-BE49-F238E27FC236}">
                  <a16:creationId xmlns:a16="http://schemas.microsoft.com/office/drawing/2014/main" id="{4C450995-0E1B-3743-B311-0D9F9E91E929}"/>
                </a:ext>
              </a:extLst>
            </p:cNvPr>
            <p:cNvSpPr txBox="1"/>
            <p:nvPr/>
          </p:nvSpPr>
          <p:spPr>
            <a:xfrm>
              <a:off x="8618167" y="4400057"/>
              <a:ext cx="339837" cy="184666"/>
            </a:xfrm>
            <a:prstGeom prst="rect">
              <a:avLst/>
            </a:prstGeom>
          </p:spPr>
          <p:txBody>
            <a:bodyPr wrap="none" lIns="0" tIns="0" rIns="0" bIns="0" rtlCol="0" anchor="b">
              <a:spAutoFit/>
            </a:bodyPr>
            <a:lstStyle/>
            <a:p>
              <a:r>
                <a:rPr lang="en-US" sz="1200" dirty="0">
                  <a:latin typeface="Calibri" panose="020F0502020204030204" pitchFamily="34" charset="0"/>
                </a:rPr>
                <a:t>VLAN</a:t>
              </a:r>
              <a:endParaRPr lang="en-US" sz="1400" dirty="0">
                <a:latin typeface="Calibri" panose="020F0502020204030204" pitchFamily="34" charset="0"/>
              </a:endParaRPr>
            </a:p>
          </p:txBody>
        </p:sp>
        <p:grpSp>
          <p:nvGrpSpPr>
            <p:cNvPr id="180" name="Group 179">
              <a:extLst>
                <a:ext uri="{FF2B5EF4-FFF2-40B4-BE49-F238E27FC236}">
                  <a16:creationId xmlns:a16="http://schemas.microsoft.com/office/drawing/2014/main" id="{490A07CD-AFD9-8E40-9769-BAB952E04252}"/>
                </a:ext>
              </a:extLst>
            </p:cNvPr>
            <p:cNvGrpSpPr/>
            <p:nvPr/>
          </p:nvGrpSpPr>
          <p:grpSpPr>
            <a:xfrm>
              <a:off x="10034011" y="4590524"/>
              <a:ext cx="657699" cy="706708"/>
              <a:chOff x="6855481" y="3445848"/>
              <a:chExt cx="657699" cy="706708"/>
            </a:xfrm>
          </p:grpSpPr>
          <p:cxnSp>
            <p:nvCxnSpPr>
              <p:cNvPr id="200" name="Straight Connector 199">
                <a:extLst>
                  <a:ext uri="{FF2B5EF4-FFF2-40B4-BE49-F238E27FC236}">
                    <a16:creationId xmlns:a16="http://schemas.microsoft.com/office/drawing/2014/main" id="{F1B779F7-D59F-D54E-842D-933C01C912BB}"/>
                  </a:ext>
                </a:extLst>
              </p:cNvPr>
              <p:cNvCxnSpPr>
                <a:cxnSpLocks/>
                <a:endCxn id="203" idx="24"/>
              </p:cNvCxnSpPr>
              <p:nvPr/>
            </p:nvCxnSpPr>
            <p:spPr bwMode="gray">
              <a:xfrm>
                <a:off x="7181817" y="3445848"/>
                <a:ext cx="0" cy="556739"/>
              </a:xfrm>
              <a:prstGeom prst="line">
                <a:avLst/>
              </a:prstGeom>
              <a:ln w="25400">
                <a:solidFill>
                  <a:schemeClr val="tx1"/>
                </a:solidFill>
                <a:miter lim="800000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01" name="Group 200">
                <a:extLst>
                  <a:ext uri="{FF2B5EF4-FFF2-40B4-BE49-F238E27FC236}">
                    <a16:creationId xmlns:a16="http://schemas.microsoft.com/office/drawing/2014/main" id="{9239B8C4-5F88-B945-A7D6-FA86E51856DB}"/>
                  </a:ext>
                </a:extLst>
              </p:cNvPr>
              <p:cNvGrpSpPr/>
              <p:nvPr/>
            </p:nvGrpSpPr>
            <p:grpSpPr>
              <a:xfrm>
                <a:off x="6855481" y="3841362"/>
                <a:ext cx="657699" cy="311194"/>
                <a:chOff x="6855481" y="3693748"/>
                <a:chExt cx="657699" cy="311194"/>
              </a:xfrm>
            </p:grpSpPr>
            <p:sp>
              <p:nvSpPr>
                <p:cNvPr id="202" name="Freeform 201">
                  <a:extLst>
                    <a:ext uri="{FF2B5EF4-FFF2-40B4-BE49-F238E27FC236}">
                      <a16:creationId xmlns:a16="http://schemas.microsoft.com/office/drawing/2014/main" id="{85BEA27C-4E42-B741-A805-8CD04C164886}"/>
                    </a:ext>
                  </a:extLst>
                </p:cNvPr>
                <p:cNvSpPr>
                  <a:spLocks noChangeAspect="1" noEditPoints="1"/>
                </p:cNvSpPr>
                <p:nvPr/>
              </p:nvSpPr>
              <p:spPr bwMode="auto">
                <a:xfrm>
                  <a:off x="6855481" y="3833005"/>
                  <a:ext cx="657699" cy="171937"/>
                </a:xfrm>
                <a:custGeom>
                  <a:avLst/>
                  <a:gdLst>
                    <a:gd name="T0" fmla="*/ 304 w 384"/>
                    <a:gd name="T1" fmla="*/ 78 h 100"/>
                    <a:gd name="T2" fmla="*/ 288 w 384"/>
                    <a:gd name="T3" fmla="*/ 78 h 100"/>
                    <a:gd name="T4" fmla="*/ 288 w 384"/>
                    <a:gd name="T5" fmla="*/ 22 h 100"/>
                    <a:gd name="T6" fmla="*/ 304 w 384"/>
                    <a:gd name="T7" fmla="*/ 22 h 100"/>
                    <a:gd name="T8" fmla="*/ 304 w 384"/>
                    <a:gd name="T9" fmla="*/ 78 h 100"/>
                    <a:gd name="T10" fmla="*/ 331 w 384"/>
                    <a:gd name="T11" fmla="*/ 22 h 100"/>
                    <a:gd name="T12" fmla="*/ 315 w 384"/>
                    <a:gd name="T13" fmla="*/ 22 h 100"/>
                    <a:gd name="T14" fmla="*/ 315 w 384"/>
                    <a:gd name="T15" fmla="*/ 78 h 100"/>
                    <a:gd name="T16" fmla="*/ 331 w 384"/>
                    <a:gd name="T17" fmla="*/ 78 h 100"/>
                    <a:gd name="T18" fmla="*/ 331 w 384"/>
                    <a:gd name="T19" fmla="*/ 22 h 100"/>
                    <a:gd name="T20" fmla="*/ 358 w 384"/>
                    <a:gd name="T21" fmla="*/ 22 h 100"/>
                    <a:gd name="T22" fmla="*/ 342 w 384"/>
                    <a:gd name="T23" fmla="*/ 22 h 100"/>
                    <a:gd name="T24" fmla="*/ 342 w 384"/>
                    <a:gd name="T25" fmla="*/ 78 h 100"/>
                    <a:gd name="T26" fmla="*/ 358 w 384"/>
                    <a:gd name="T27" fmla="*/ 78 h 100"/>
                    <a:gd name="T28" fmla="*/ 358 w 384"/>
                    <a:gd name="T29" fmla="*/ 22 h 100"/>
                    <a:gd name="T30" fmla="*/ 42 w 384"/>
                    <a:gd name="T31" fmla="*/ 22 h 100"/>
                    <a:gd name="T32" fmla="*/ 26 w 384"/>
                    <a:gd name="T33" fmla="*/ 22 h 100"/>
                    <a:gd name="T34" fmla="*/ 26 w 384"/>
                    <a:gd name="T35" fmla="*/ 78 h 100"/>
                    <a:gd name="T36" fmla="*/ 42 w 384"/>
                    <a:gd name="T37" fmla="*/ 78 h 100"/>
                    <a:gd name="T38" fmla="*/ 42 w 384"/>
                    <a:gd name="T39" fmla="*/ 22 h 100"/>
                    <a:gd name="T40" fmla="*/ 69 w 384"/>
                    <a:gd name="T41" fmla="*/ 22 h 100"/>
                    <a:gd name="T42" fmla="*/ 53 w 384"/>
                    <a:gd name="T43" fmla="*/ 22 h 100"/>
                    <a:gd name="T44" fmla="*/ 53 w 384"/>
                    <a:gd name="T45" fmla="*/ 78 h 100"/>
                    <a:gd name="T46" fmla="*/ 69 w 384"/>
                    <a:gd name="T47" fmla="*/ 78 h 100"/>
                    <a:gd name="T48" fmla="*/ 69 w 384"/>
                    <a:gd name="T49" fmla="*/ 22 h 100"/>
                    <a:gd name="T50" fmla="*/ 97 w 384"/>
                    <a:gd name="T51" fmla="*/ 22 h 100"/>
                    <a:gd name="T52" fmla="*/ 81 w 384"/>
                    <a:gd name="T53" fmla="*/ 22 h 100"/>
                    <a:gd name="T54" fmla="*/ 81 w 384"/>
                    <a:gd name="T55" fmla="*/ 78 h 100"/>
                    <a:gd name="T56" fmla="*/ 97 w 384"/>
                    <a:gd name="T57" fmla="*/ 78 h 100"/>
                    <a:gd name="T58" fmla="*/ 97 w 384"/>
                    <a:gd name="T59" fmla="*/ 22 h 100"/>
                    <a:gd name="T60" fmla="*/ 163 w 384"/>
                    <a:gd name="T61" fmla="*/ 50 h 100"/>
                    <a:gd name="T62" fmla="*/ 192 w 384"/>
                    <a:gd name="T63" fmla="*/ 21 h 100"/>
                    <a:gd name="T64" fmla="*/ 221 w 384"/>
                    <a:gd name="T65" fmla="*/ 50 h 100"/>
                    <a:gd name="T66" fmla="*/ 192 w 384"/>
                    <a:gd name="T67" fmla="*/ 79 h 100"/>
                    <a:gd name="T68" fmla="*/ 163 w 384"/>
                    <a:gd name="T69" fmla="*/ 50 h 100"/>
                    <a:gd name="T70" fmla="*/ 179 w 384"/>
                    <a:gd name="T71" fmla="*/ 50 h 100"/>
                    <a:gd name="T72" fmla="*/ 192 w 384"/>
                    <a:gd name="T73" fmla="*/ 63 h 100"/>
                    <a:gd name="T74" fmla="*/ 205 w 384"/>
                    <a:gd name="T75" fmla="*/ 50 h 100"/>
                    <a:gd name="T76" fmla="*/ 192 w 384"/>
                    <a:gd name="T77" fmla="*/ 37 h 100"/>
                    <a:gd name="T78" fmla="*/ 179 w 384"/>
                    <a:gd name="T79" fmla="*/ 50 h 100"/>
                    <a:gd name="T80" fmla="*/ 384 w 384"/>
                    <a:gd name="T81" fmla="*/ 0 h 100"/>
                    <a:gd name="T82" fmla="*/ 384 w 384"/>
                    <a:gd name="T83" fmla="*/ 100 h 100"/>
                    <a:gd name="T84" fmla="*/ 0 w 384"/>
                    <a:gd name="T85" fmla="*/ 100 h 100"/>
                    <a:gd name="T86" fmla="*/ 0 w 384"/>
                    <a:gd name="T87" fmla="*/ 0 h 100"/>
                    <a:gd name="T88" fmla="*/ 384 w 384"/>
                    <a:gd name="T89" fmla="*/ 0 h 100"/>
                    <a:gd name="T90" fmla="*/ 368 w 384"/>
                    <a:gd name="T91" fmla="*/ 16 h 100"/>
                    <a:gd name="T92" fmla="*/ 16 w 384"/>
                    <a:gd name="T93" fmla="*/ 16 h 100"/>
                    <a:gd name="T94" fmla="*/ 16 w 384"/>
                    <a:gd name="T95" fmla="*/ 84 h 100"/>
                    <a:gd name="T96" fmla="*/ 368 w 384"/>
                    <a:gd name="T97" fmla="*/ 84 h 100"/>
                    <a:gd name="T98" fmla="*/ 368 w 384"/>
                    <a:gd name="T99" fmla="*/ 16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384" h="100">
                      <a:moveTo>
                        <a:pt x="304" y="78"/>
                      </a:moveTo>
                      <a:cubicBezTo>
                        <a:pt x="288" y="78"/>
                        <a:pt x="288" y="78"/>
                        <a:pt x="288" y="78"/>
                      </a:cubicBezTo>
                      <a:cubicBezTo>
                        <a:pt x="288" y="22"/>
                        <a:pt x="288" y="22"/>
                        <a:pt x="288" y="22"/>
                      </a:cubicBezTo>
                      <a:cubicBezTo>
                        <a:pt x="304" y="22"/>
                        <a:pt x="304" y="22"/>
                        <a:pt x="304" y="22"/>
                      </a:cubicBezTo>
                      <a:lnTo>
                        <a:pt x="304" y="78"/>
                      </a:lnTo>
                      <a:close/>
                      <a:moveTo>
                        <a:pt x="331" y="22"/>
                      </a:moveTo>
                      <a:cubicBezTo>
                        <a:pt x="315" y="22"/>
                        <a:pt x="315" y="22"/>
                        <a:pt x="315" y="22"/>
                      </a:cubicBezTo>
                      <a:cubicBezTo>
                        <a:pt x="315" y="78"/>
                        <a:pt x="315" y="78"/>
                        <a:pt x="315" y="78"/>
                      </a:cubicBezTo>
                      <a:cubicBezTo>
                        <a:pt x="331" y="78"/>
                        <a:pt x="331" y="78"/>
                        <a:pt x="331" y="78"/>
                      </a:cubicBezTo>
                      <a:lnTo>
                        <a:pt x="331" y="22"/>
                      </a:lnTo>
                      <a:close/>
                      <a:moveTo>
                        <a:pt x="358" y="22"/>
                      </a:moveTo>
                      <a:cubicBezTo>
                        <a:pt x="342" y="22"/>
                        <a:pt x="342" y="22"/>
                        <a:pt x="342" y="22"/>
                      </a:cubicBezTo>
                      <a:cubicBezTo>
                        <a:pt x="342" y="78"/>
                        <a:pt x="342" y="78"/>
                        <a:pt x="342" y="78"/>
                      </a:cubicBezTo>
                      <a:cubicBezTo>
                        <a:pt x="358" y="78"/>
                        <a:pt x="358" y="78"/>
                        <a:pt x="358" y="78"/>
                      </a:cubicBezTo>
                      <a:lnTo>
                        <a:pt x="358" y="22"/>
                      </a:lnTo>
                      <a:close/>
                      <a:moveTo>
                        <a:pt x="42" y="22"/>
                      </a:moveTo>
                      <a:cubicBezTo>
                        <a:pt x="26" y="22"/>
                        <a:pt x="26" y="22"/>
                        <a:pt x="26" y="22"/>
                      </a:cubicBezTo>
                      <a:cubicBezTo>
                        <a:pt x="26" y="78"/>
                        <a:pt x="26" y="78"/>
                        <a:pt x="26" y="78"/>
                      </a:cubicBezTo>
                      <a:cubicBezTo>
                        <a:pt x="42" y="78"/>
                        <a:pt x="42" y="78"/>
                        <a:pt x="42" y="78"/>
                      </a:cubicBezTo>
                      <a:lnTo>
                        <a:pt x="42" y="22"/>
                      </a:lnTo>
                      <a:close/>
                      <a:moveTo>
                        <a:pt x="69" y="22"/>
                      </a:moveTo>
                      <a:cubicBezTo>
                        <a:pt x="53" y="22"/>
                        <a:pt x="53" y="22"/>
                        <a:pt x="53" y="22"/>
                      </a:cubicBezTo>
                      <a:cubicBezTo>
                        <a:pt x="53" y="78"/>
                        <a:pt x="53" y="78"/>
                        <a:pt x="53" y="78"/>
                      </a:cubicBezTo>
                      <a:cubicBezTo>
                        <a:pt x="69" y="78"/>
                        <a:pt x="69" y="78"/>
                        <a:pt x="69" y="78"/>
                      </a:cubicBezTo>
                      <a:lnTo>
                        <a:pt x="69" y="22"/>
                      </a:lnTo>
                      <a:close/>
                      <a:moveTo>
                        <a:pt x="97" y="22"/>
                      </a:moveTo>
                      <a:cubicBezTo>
                        <a:pt x="81" y="22"/>
                        <a:pt x="81" y="22"/>
                        <a:pt x="81" y="22"/>
                      </a:cubicBezTo>
                      <a:cubicBezTo>
                        <a:pt x="81" y="78"/>
                        <a:pt x="81" y="78"/>
                        <a:pt x="81" y="78"/>
                      </a:cubicBezTo>
                      <a:cubicBezTo>
                        <a:pt x="97" y="78"/>
                        <a:pt x="97" y="78"/>
                        <a:pt x="97" y="78"/>
                      </a:cubicBezTo>
                      <a:lnTo>
                        <a:pt x="97" y="22"/>
                      </a:lnTo>
                      <a:close/>
                      <a:moveTo>
                        <a:pt x="163" y="50"/>
                      </a:moveTo>
                      <a:cubicBezTo>
                        <a:pt x="163" y="34"/>
                        <a:pt x="176" y="21"/>
                        <a:pt x="192" y="21"/>
                      </a:cubicBezTo>
                      <a:cubicBezTo>
                        <a:pt x="208" y="21"/>
                        <a:pt x="221" y="34"/>
                        <a:pt x="221" y="50"/>
                      </a:cubicBezTo>
                      <a:cubicBezTo>
                        <a:pt x="221" y="66"/>
                        <a:pt x="208" y="79"/>
                        <a:pt x="192" y="79"/>
                      </a:cubicBezTo>
                      <a:cubicBezTo>
                        <a:pt x="176" y="79"/>
                        <a:pt x="163" y="66"/>
                        <a:pt x="163" y="50"/>
                      </a:cubicBezTo>
                      <a:close/>
                      <a:moveTo>
                        <a:pt x="179" y="50"/>
                      </a:moveTo>
                      <a:cubicBezTo>
                        <a:pt x="179" y="57"/>
                        <a:pt x="185" y="63"/>
                        <a:pt x="192" y="63"/>
                      </a:cubicBezTo>
                      <a:cubicBezTo>
                        <a:pt x="199" y="63"/>
                        <a:pt x="205" y="57"/>
                        <a:pt x="205" y="50"/>
                      </a:cubicBezTo>
                      <a:cubicBezTo>
                        <a:pt x="205" y="43"/>
                        <a:pt x="199" y="37"/>
                        <a:pt x="192" y="37"/>
                      </a:cubicBezTo>
                      <a:cubicBezTo>
                        <a:pt x="185" y="37"/>
                        <a:pt x="179" y="43"/>
                        <a:pt x="179" y="50"/>
                      </a:cubicBezTo>
                      <a:close/>
                      <a:moveTo>
                        <a:pt x="384" y="0"/>
                      </a:moveTo>
                      <a:cubicBezTo>
                        <a:pt x="384" y="100"/>
                        <a:pt x="384" y="100"/>
                        <a:pt x="384" y="100"/>
                      </a:cubicBezTo>
                      <a:cubicBezTo>
                        <a:pt x="0" y="100"/>
                        <a:pt x="0" y="100"/>
                        <a:pt x="0" y="10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384" y="0"/>
                      </a:lnTo>
                      <a:close/>
                      <a:moveTo>
                        <a:pt x="368" y="16"/>
                      </a:moveTo>
                      <a:cubicBezTo>
                        <a:pt x="16" y="16"/>
                        <a:pt x="16" y="16"/>
                        <a:pt x="16" y="16"/>
                      </a:cubicBezTo>
                      <a:cubicBezTo>
                        <a:pt x="16" y="84"/>
                        <a:pt x="16" y="84"/>
                        <a:pt x="16" y="84"/>
                      </a:cubicBezTo>
                      <a:cubicBezTo>
                        <a:pt x="368" y="84"/>
                        <a:pt x="368" y="84"/>
                        <a:pt x="368" y="84"/>
                      </a:cubicBezTo>
                      <a:lnTo>
                        <a:pt x="368" y="1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03" name="Freeform 21">
                  <a:extLst>
                    <a:ext uri="{FF2B5EF4-FFF2-40B4-BE49-F238E27FC236}">
                      <a16:creationId xmlns:a16="http://schemas.microsoft.com/office/drawing/2014/main" id="{BBA911D7-B7A3-F640-A686-5206DB0110DF}"/>
                    </a:ext>
                  </a:extLst>
                </p:cNvPr>
                <p:cNvSpPr>
                  <a:spLocks noChangeAspect="1" noEditPoints="1"/>
                </p:cNvSpPr>
                <p:nvPr/>
              </p:nvSpPr>
              <p:spPr bwMode="auto">
                <a:xfrm>
                  <a:off x="7060501" y="3693748"/>
                  <a:ext cx="286011" cy="217911"/>
                </a:xfrm>
                <a:custGeom>
                  <a:avLst/>
                  <a:gdLst>
                    <a:gd name="T0" fmla="*/ 364 w 389"/>
                    <a:gd name="T1" fmla="*/ 176 h 296"/>
                    <a:gd name="T2" fmla="*/ 355 w 389"/>
                    <a:gd name="T3" fmla="*/ 217 h 296"/>
                    <a:gd name="T4" fmla="*/ 289 w 389"/>
                    <a:gd name="T5" fmla="*/ 130 h 296"/>
                    <a:gd name="T6" fmla="*/ 298 w 389"/>
                    <a:gd name="T7" fmla="*/ 193 h 296"/>
                    <a:gd name="T8" fmla="*/ 264 w 389"/>
                    <a:gd name="T9" fmla="*/ 143 h 296"/>
                    <a:gd name="T10" fmla="*/ 257 w 389"/>
                    <a:gd name="T11" fmla="*/ 195 h 296"/>
                    <a:gd name="T12" fmla="*/ 318 w 389"/>
                    <a:gd name="T13" fmla="*/ 296 h 296"/>
                    <a:gd name="T14" fmla="*/ 319 w 389"/>
                    <a:gd name="T15" fmla="*/ 296 h 296"/>
                    <a:gd name="T16" fmla="*/ 376 w 389"/>
                    <a:gd name="T17" fmla="*/ 196 h 296"/>
                    <a:gd name="T18" fmla="*/ 319 w 389"/>
                    <a:gd name="T19" fmla="*/ 280 h 296"/>
                    <a:gd name="T20" fmla="*/ 270 w 389"/>
                    <a:gd name="T21" fmla="*/ 262 h 296"/>
                    <a:gd name="T22" fmla="*/ 276 w 389"/>
                    <a:gd name="T23" fmla="*/ 183 h 296"/>
                    <a:gd name="T24" fmla="*/ 288 w 389"/>
                    <a:gd name="T25" fmla="*/ 237 h 296"/>
                    <a:gd name="T26" fmla="*/ 318 w 389"/>
                    <a:gd name="T27" fmla="*/ 154 h 296"/>
                    <a:gd name="T28" fmla="*/ 337 w 389"/>
                    <a:gd name="T29" fmla="*/ 231 h 296"/>
                    <a:gd name="T30" fmla="*/ 345 w 389"/>
                    <a:gd name="T31" fmla="*/ 239 h 296"/>
                    <a:gd name="T32" fmla="*/ 361 w 389"/>
                    <a:gd name="T33" fmla="*/ 260 h 296"/>
                    <a:gd name="T34" fmla="*/ 255 w 389"/>
                    <a:gd name="T35" fmla="*/ 182 h 296"/>
                    <a:gd name="T36" fmla="*/ 236 w 389"/>
                    <a:gd name="T37" fmla="*/ 166 h 296"/>
                    <a:gd name="T38" fmla="*/ 329 w 389"/>
                    <a:gd name="T39" fmla="*/ 126 h 296"/>
                    <a:gd name="T40" fmla="*/ 345 w 389"/>
                    <a:gd name="T41" fmla="*/ 139 h 296"/>
                    <a:gd name="T42" fmla="*/ 0 w 389"/>
                    <a:gd name="T43" fmla="*/ 0 h 296"/>
                    <a:gd name="T44" fmla="*/ 243 w 389"/>
                    <a:gd name="T45" fmla="*/ 235 h 296"/>
                    <a:gd name="T46" fmla="*/ 181 w 389"/>
                    <a:gd name="T47" fmla="*/ 219 h 296"/>
                    <a:gd name="T48" fmla="*/ 165 w 389"/>
                    <a:gd name="T49" fmla="*/ 219 h 296"/>
                    <a:gd name="T50" fmla="*/ 71 w 389"/>
                    <a:gd name="T51" fmla="*/ 182 h 296"/>
                    <a:gd name="T52" fmla="*/ 165 w 389"/>
                    <a:gd name="T53" fmla="*/ 219 h 296"/>
                    <a:gd name="T54" fmla="*/ 110 w 389"/>
                    <a:gd name="T55" fmla="*/ 126 h 296"/>
                    <a:gd name="T56" fmla="*/ 16 w 389"/>
                    <a:gd name="T57" fmla="*/ 166 h 296"/>
                    <a:gd name="T58" fmla="*/ 126 w 389"/>
                    <a:gd name="T59" fmla="*/ 54 h 296"/>
                    <a:gd name="T60" fmla="*/ 220 w 389"/>
                    <a:gd name="T61" fmla="*/ 16 h 296"/>
                    <a:gd name="T62" fmla="*/ 126 w 389"/>
                    <a:gd name="T63" fmla="*/ 54 h 296"/>
                    <a:gd name="T64" fmla="*/ 165 w 389"/>
                    <a:gd name="T65" fmla="*/ 110 h 296"/>
                    <a:gd name="T66" fmla="*/ 71 w 389"/>
                    <a:gd name="T67" fmla="*/ 70 h 296"/>
                    <a:gd name="T68" fmla="*/ 55 w 389"/>
                    <a:gd name="T69" fmla="*/ 110 h 296"/>
                    <a:gd name="T70" fmla="*/ 16 w 389"/>
                    <a:gd name="T71" fmla="*/ 70 h 296"/>
                    <a:gd name="T72" fmla="*/ 55 w 389"/>
                    <a:gd name="T73" fmla="*/ 110 h 296"/>
                    <a:gd name="T74" fmla="*/ 126 w 389"/>
                    <a:gd name="T75" fmla="*/ 166 h 296"/>
                    <a:gd name="T76" fmla="*/ 220 w 389"/>
                    <a:gd name="T77" fmla="*/ 126 h 296"/>
                    <a:gd name="T78" fmla="*/ 228 w 389"/>
                    <a:gd name="T79" fmla="*/ 110 h 296"/>
                    <a:gd name="T80" fmla="*/ 181 w 389"/>
                    <a:gd name="T81" fmla="*/ 70 h 296"/>
                    <a:gd name="T82" fmla="*/ 274 w 389"/>
                    <a:gd name="T83" fmla="*/ 110 h 296"/>
                    <a:gd name="T84" fmla="*/ 228 w 389"/>
                    <a:gd name="T85" fmla="*/ 110 h 296"/>
                    <a:gd name="T86" fmla="*/ 290 w 389"/>
                    <a:gd name="T87" fmla="*/ 70 h 296"/>
                    <a:gd name="T88" fmla="*/ 329 w 389"/>
                    <a:gd name="T89" fmla="*/ 110 h 296"/>
                    <a:gd name="T90" fmla="*/ 329 w 389"/>
                    <a:gd name="T91" fmla="*/ 54 h 296"/>
                    <a:gd name="T92" fmla="*/ 236 w 389"/>
                    <a:gd name="T93" fmla="*/ 16 h 296"/>
                    <a:gd name="T94" fmla="*/ 329 w 389"/>
                    <a:gd name="T95" fmla="*/ 54 h 296"/>
                    <a:gd name="T96" fmla="*/ 110 w 389"/>
                    <a:gd name="T97" fmla="*/ 54 h 296"/>
                    <a:gd name="T98" fmla="*/ 16 w 389"/>
                    <a:gd name="T99" fmla="*/ 16 h 296"/>
                    <a:gd name="T100" fmla="*/ 16 w 389"/>
                    <a:gd name="T101" fmla="*/ 182 h 296"/>
                    <a:gd name="T102" fmla="*/ 55 w 389"/>
                    <a:gd name="T103" fmla="*/ 219 h 296"/>
                    <a:gd name="T104" fmla="*/ 16 w 389"/>
                    <a:gd name="T105" fmla="*/ 182 h 2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389" h="296">
                      <a:moveTo>
                        <a:pt x="376" y="196"/>
                      </a:moveTo>
                      <a:cubicBezTo>
                        <a:pt x="364" y="176"/>
                        <a:pt x="364" y="176"/>
                        <a:pt x="364" y="176"/>
                      </a:cubicBezTo>
                      <a:cubicBezTo>
                        <a:pt x="361" y="199"/>
                        <a:pt x="361" y="199"/>
                        <a:pt x="361" y="199"/>
                      </a:cubicBezTo>
                      <a:cubicBezTo>
                        <a:pt x="360" y="208"/>
                        <a:pt x="357" y="214"/>
                        <a:pt x="355" y="217"/>
                      </a:cubicBezTo>
                      <a:cubicBezTo>
                        <a:pt x="359" y="190"/>
                        <a:pt x="364" y="147"/>
                        <a:pt x="306" y="134"/>
                      </a:cubicBezTo>
                      <a:cubicBezTo>
                        <a:pt x="289" y="130"/>
                        <a:pt x="289" y="130"/>
                        <a:pt x="289" y="130"/>
                      </a:cubicBezTo>
                      <a:cubicBezTo>
                        <a:pt x="298" y="146"/>
                        <a:pt x="298" y="146"/>
                        <a:pt x="298" y="146"/>
                      </a:cubicBezTo>
                      <a:cubicBezTo>
                        <a:pt x="306" y="160"/>
                        <a:pt x="304" y="178"/>
                        <a:pt x="298" y="193"/>
                      </a:cubicBezTo>
                      <a:cubicBezTo>
                        <a:pt x="291" y="172"/>
                        <a:pt x="278" y="157"/>
                        <a:pt x="277" y="157"/>
                      </a:cubicBezTo>
                      <a:cubicBezTo>
                        <a:pt x="264" y="143"/>
                        <a:pt x="264" y="143"/>
                        <a:pt x="264" y="143"/>
                      </a:cubicBezTo>
                      <a:cubicBezTo>
                        <a:pt x="264" y="162"/>
                        <a:pt x="264" y="162"/>
                        <a:pt x="264" y="162"/>
                      </a:cubicBezTo>
                      <a:cubicBezTo>
                        <a:pt x="263" y="171"/>
                        <a:pt x="260" y="183"/>
                        <a:pt x="257" y="195"/>
                      </a:cubicBezTo>
                      <a:cubicBezTo>
                        <a:pt x="250" y="221"/>
                        <a:pt x="242" y="251"/>
                        <a:pt x="257" y="272"/>
                      </a:cubicBezTo>
                      <a:cubicBezTo>
                        <a:pt x="267" y="287"/>
                        <a:pt x="287" y="295"/>
                        <a:pt x="318" y="296"/>
                      </a:cubicBezTo>
                      <a:cubicBezTo>
                        <a:pt x="318" y="296"/>
                        <a:pt x="318" y="296"/>
                        <a:pt x="318" y="296"/>
                      </a:cubicBezTo>
                      <a:cubicBezTo>
                        <a:pt x="318" y="296"/>
                        <a:pt x="318" y="296"/>
                        <a:pt x="319" y="296"/>
                      </a:cubicBezTo>
                      <a:cubicBezTo>
                        <a:pt x="352" y="296"/>
                        <a:pt x="368" y="281"/>
                        <a:pt x="375" y="268"/>
                      </a:cubicBezTo>
                      <a:cubicBezTo>
                        <a:pt x="389" y="244"/>
                        <a:pt x="384" y="211"/>
                        <a:pt x="376" y="196"/>
                      </a:cubicBezTo>
                      <a:close/>
                      <a:moveTo>
                        <a:pt x="361" y="260"/>
                      </a:moveTo>
                      <a:cubicBezTo>
                        <a:pt x="354" y="273"/>
                        <a:pt x="339" y="280"/>
                        <a:pt x="319" y="280"/>
                      </a:cubicBezTo>
                      <a:cubicBezTo>
                        <a:pt x="318" y="280"/>
                        <a:pt x="318" y="280"/>
                        <a:pt x="318" y="280"/>
                      </a:cubicBezTo>
                      <a:cubicBezTo>
                        <a:pt x="294" y="279"/>
                        <a:pt x="277" y="273"/>
                        <a:pt x="270" y="262"/>
                      </a:cubicBezTo>
                      <a:cubicBezTo>
                        <a:pt x="259" y="248"/>
                        <a:pt x="266" y="223"/>
                        <a:pt x="272" y="200"/>
                      </a:cubicBezTo>
                      <a:cubicBezTo>
                        <a:pt x="274" y="194"/>
                        <a:pt x="275" y="188"/>
                        <a:pt x="276" y="183"/>
                      </a:cubicBezTo>
                      <a:cubicBezTo>
                        <a:pt x="281" y="192"/>
                        <a:pt x="286" y="203"/>
                        <a:pt x="287" y="216"/>
                      </a:cubicBezTo>
                      <a:cubicBezTo>
                        <a:pt x="288" y="237"/>
                        <a:pt x="288" y="237"/>
                        <a:pt x="288" y="237"/>
                      </a:cubicBezTo>
                      <a:cubicBezTo>
                        <a:pt x="301" y="220"/>
                        <a:pt x="301" y="220"/>
                        <a:pt x="301" y="220"/>
                      </a:cubicBezTo>
                      <a:cubicBezTo>
                        <a:pt x="314" y="203"/>
                        <a:pt x="323" y="178"/>
                        <a:pt x="318" y="154"/>
                      </a:cubicBezTo>
                      <a:cubicBezTo>
                        <a:pt x="347" y="168"/>
                        <a:pt x="343" y="194"/>
                        <a:pt x="339" y="217"/>
                      </a:cubicBezTo>
                      <a:cubicBezTo>
                        <a:pt x="338" y="222"/>
                        <a:pt x="337" y="227"/>
                        <a:pt x="337" y="231"/>
                      </a:cubicBezTo>
                      <a:cubicBezTo>
                        <a:pt x="336" y="240"/>
                        <a:pt x="336" y="240"/>
                        <a:pt x="336" y="240"/>
                      </a:cubicBezTo>
                      <a:cubicBezTo>
                        <a:pt x="345" y="239"/>
                        <a:pt x="345" y="239"/>
                        <a:pt x="345" y="239"/>
                      </a:cubicBezTo>
                      <a:cubicBezTo>
                        <a:pt x="356" y="238"/>
                        <a:pt x="363" y="233"/>
                        <a:pt x="368" y="227"/>
                      </a:cubicBezTo>
                      <a:cubicBezTo>
                        <a:pt x="369" y="238"/>
                        <a:pt x="367" y="250"/>
                        <a:pt x="361" y="260"/>
                      </a:cubicBezTo>
                      <a:close/>
                      <a:moveTo>
                        <a:pt x="181" y="182"/>
                      </a:moveTo>
                      <a:cubicBezTo>
                        <a:pt x="255" y="182"/>
                        <a:pt x="255" y="182"/>
                        <a:pt x="255" y="182"/>
                      </a:cubicBezTo>
                      <a:cubicBezTo>
                        <a:pt x="255" y="166"/>
                        <a:pt x="255" y="166"/>
                        <a:pt x="255" y="166"/>
                      </a:cubicBezTo>
                      <a:cubicBezTo>
                        <a:pt x="236" y="166"/>
                        <a:pt x="236" y="166"/>
                        <a:pt x="236" y="166"/>
                      </a:cubicBezTo>
                      <a:cubicBezTo>
                        <a:pt x="236" y="126"/>
                        <a:pt x="236" y="126"/>
                        <a:pt x="236" y="126"/>
                      </a:cubicBezTo>
                      <a:cubicBezTo>
                        <a:pt x="329" y="126"/>
                        <a:pt x="329" y="126"/>
                        <a:pt x="329" y="126"/>
                      </a:cubicBezTo>
                      <a:cubicBezTo>
                        <a:pt x="329" y="139"/>
                        <a:pt x="329" y="139"/>
                        <a:pt x="329" y="139"/>
                      </a:cubicBezTo>
                      <a:cubicBezTo>
                        <a:pt x="345" y="139"/>
                        <a:pt x="345" y="139"/>
                        <a:pt x="345" y="139"/>
                      </a:cubicBezTo>
                      <a:cubicBezTo>
                        <a:pt x="345" y="0"/>
                        <a:pt x="345" y="0"/>
                        <a:pt x="345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35"/>
                        <a:pt x="0" y="235"/>
                        <a:pt x="0" y="235"/>
                      </a:cubicBezTo>
                      <a:cubicBezTo>
                        <a:pt x="243" y="235"/>
                        <a:pt x="243" y="235"/>
                        <a:pt x="243" y="235"/>
                      </a:cubicBezTo>
                      <a:cubicBezTo>
                        <a:pt x="243" y="219"/>
                        <a:pt x="243" y="219"/>
                        <a:pt x="243" y="219"/>
                      </a:cubicBezTo>
                      <a:cubicBezTo>
                        <a:pt x="181" y="219"/>
                        <a:pt x="181" y="219"/>
                        <a:pt x="181" y="219"/>
                      </a:cubicBezTo>
                      <a:lnTo>
                        <a:pt x="181" y="182"/>
                      </a:lnTo>
                      <a:close/>
                      <a:moveTo>
                        <a:pt x="165" y="219"/>
                      </a:moveTo>
                      <a:cubicBezTo>
                        <a:pt x="71" y="219"/>
                        <a:pt x="71" y="219"/>
                        <a:pt x="71" y="219"/>
                      </a:cubicBezTo>
                      <a:cubicBezTo>
                        <a:pt x="71" y="182"/>
                        <a:pt x="71" y="182"/>
                        <a:pt x="71" y="182"/>
                      </a:cubicBezTo>
                      <a:cubicBezTo>
                        <a:pt x="165" y="182"/>
                        <a:pt x="165" y="182"/>
                        <a:pt x="165" y="182"/>
                      </a:cubicBezTo>
                      <a:lnTo>
                        <a:pt x="165" y="219"/>
                      </a:lnTo>
                      <a:close/>
                      <a:moveTo>
                        <a:pt x="16" y="126"/>
                      </a:moveTo>
                      <a:cubicBezTo>
                        <a:pt x="110" y="126"/>
                        <a:pt x="110" y="126"/>
                        <a:pt x="110" y="126"/>
                      </a:cubicBezTo>
                      <a:cubicBezTo>
                        <a:pt x="110" y="166"/>
                        <a:pt x="110" y="166"/>
                        <a:pt x="110" y="166"/>
                      </a:cubicBezTo>
                      <a:cubicBezTo>
                        <a:pt x="16" y="166"/>
                        <a:pt x="16" y="166"/>
                        <a:pt x="16" y="166"/>
                      </a:cubicBezTo>
                      <a:lnTo>
                        <a:pt x="16" y="126"/>
                      </a:lnTo>
                      <a:close/>
                      <a:moveTo>
                        <a:pt x="126" y="54"/>
                      </a:moveTo>
                      <a:cubicBezTo>
                        <a:pt x="126" y="16"/>
                        <a:pt x="126" y="16"/>
                        <a:pt x="126" y="16"/>
                      </a:cubicBezTo>
                      <a:cubicBezTo>
                        <a:pt x="220" y="16"/>
                        <a:pt x="220" y="16"/>
                        <a:pt x="220" y="16"/>
                      </a:cubicBezTo>
                      <a:cubicBezTo>
                        <a:pt x="220" y="54"/>
                        <a:pt x="220" y="54"/>
                        <a:pt x="220" y="54"/>
                      </a:cubicBezTo>
                      <a:lnTo>
                        <a:pt x="126" y="54"/>
                      </a:lnTo>
                      <a:close/>
                      <a:moveTo>
                        <a:pt x="165" y="70"/>
                      </a:moveTo>
                      <a:cubicBezTo>
                        <a:pt x="165" y="110"/>
                        <a:pt x="165" y="110"/>
                        <a:pt x="165" y="110"/>
                      </a:cubicBezTo>
                      <a:cubicBezTo>
                        <a:pt x="71" y="110"/>
                        <a:pt x="71" y="110"/>
                        <a:pt x="71" y="110"/>
                      </a:cubicBezTo>
                      <a:cubicBezTo>
                        <a:pt x="71" y="70"/>
                        <a:pt x="71" y="70"/>
                        <a:pt x="71" y="70"/>
                      </a:cubicBezTo>
                      <a:lnTo>
                        <a:pt x="165" y="70"/>
                      </a:lnTo>
                      <a:close/>
                      <a:moveTo>
                        <a:pt x="55" y="110"/>
                      </a:moveTo>
                      <a:cubicBezTo>
                        <a:pt x="16" y="110"/>
                        <a:pt x="16" y="110"/>
                        <a:pt x="16" y="110"/>
                      </a:cubicBezTo>
                      <a:cubicBezTo>
                        <a:pt x="16" y="70"/>
                        <a:pt x="16" y="70"/>
                        <a:pt x="16" y="70"/>
                      </a:cubicBezTo>
                      <a:cubicBezTo>
                        <a:pt x="55" y="70"/>
                        <a:pt x="55" y="70"/>
                        <a:pt x="55" y="70"/>
                      </a:cubicBezTo>
                      <a:lnTo>
                        <a:pt x="55" y="110"/>
                      </a:lnTo>
                      <a:close/>
                      <a:moveTo>
                        <a:pt x="220" y="166"/>
                      </a:moveTo>
                      <a:cubicBezTo>
                        <a:pt x="126" y="166"/>
                        <a:pt x="126" y="166"/>
                        <a:pt x="126" y="166"/>
                      </a:cubicBezTo>
                      <a:cubicBezTo>
                        <a:pt x="126" y="126"/>
                        <a:pt x="126" y="126"/>
                        <a:pt x="126" y="126"/>
                      </a:cubicBezTo>
                      <a:cubicBezTo>
                        <a:pt x="220" y="126"/>
                        <a:pt x="220" y="126"/>
                        <a:pt x="220" y="126"/>
                      </a:cubicBezTo>
                      <a:lnTo>
                        <a:pt x="220" y="166"/>
                      </a:lnTo>
                      <a:close/>
                      <a:moveTo>
                        <a:pt x="228" y="110"/>
                      </a:moveTo>
                      <a:cubicBezTo>
                        <a:pt x="181" y="110"/>
                        <a:pt x="181" y="110"/>
                        <a:pt x="181" y="110"/>
                      </a:cubicBezTo>
                      <a:cubicBezTo>
                        <a:pt x="181" y="70"/>
                        <a:pt x="181" y="70"/>
                        <a:pt x="181" y="70"/>
                      </a:cubicBezTo>
                      <a:cubicBezTo>
                        <a:pt x="274" y="70"/>
                        <a:pt x="274" y="70"/>
                        <a:pt x="274" y="70"/>
                      </a:cubicBezTo>
                      <a:cubicBezTo>
                        <a:pt x="274" y="110"/>
                        <a:pt x="274" y="110"/>
                        <a:pt x="274" y="110"/>
                      </a:cubicBezTo>
                      <a:cubicBezTo>
                        <a:pt x="236" y="110"/>
                        <a:pt x="236" y="110"/>
                        <a:pt x="236" y="110"/>
                      </a:cubicBezTo>
                      <a:lnTo>
                        <a:pt x="228" y="110"/>
                      </a:lnTo>
                      <a:close/>
                      <a:moveTo>
                        <a:pt x="290" y="110"/>
                      </a:moveTo>
                      <a:cubicBezTo>
                        <a:pt x="290" y="70"/>
                        <a:pt x="290" y="70"/>
                        <a:pt x="290" y="70"/>
                      </a:cubicBezTo>
                      <a:cubicBezTo>
                        <a:pt x="329" y="70"/>
                        <a:pt x="329" y="70"/>
                        <a:pt x="329" y="70"/>
                      </a:cubicBezTo>
                      <a:cubicBezTo>
                        <a:pt x="329" y="110"/>
                        <a:pt x="329" y="110"/>
                        <a:pt x="329" y="110"/>
                      </a:cubicBezTo>
                      <a:lnTo>
                        <a:pt x="290" y="110"/>
                      </a:lnTo>
                      <a:close/>
                      <a:moveTo>
                        <a:pt x="329" y="54"/>
                      </a:moveTo>
                      <a:cubicBezTo>
                        <a:pt x="236" y="54"/>
                        <a:pt x="236" y="54"/>
                        <a:pt x="236" y="54"/>
                      </a:cubicBezTo>
                      <a:cubicBezTo>
                        <a:pt x="236" y="16"/>
                        <a:pt x="236" y="16"/>
                        <a:pt x="236" y="16"/>
                      </a:cubicBezTo>
                      <a:cubicBezTo>
                        <a:pt x="329" y="16"/>
                        <a:pt x="329" y="16"/>
                        <a:pt x="329" y="16"/>
                      </a:cubicBezTo>
                      <a:lnTo>
                        <a:pt x="329" y="54"/>
                      </a:lnTo>
                      <a:close/>
                      <a:moveTo>
                        <a:pt x="110" y="16"/>
                      </a:moveTo>
                      <a:cubicBezTo>
                        <a:pt x="110" y="54"/>
                        <a:pt x="110" y="54"/>
                        <a:pt x="110" y="54"/>
                      </a:cubicBezTo>
                      <a:cubicBezTo>
                        <a:pt x="16" y="54"/>
                        <a:pt x="16" y="54"/>
                        <a:pt x="16" y="54"/>
                      </a:cubicBezTo>
                      <a:cubicBezTo>
                        <a:pt x="16" y="16"/>
                        <a:pt x="16" y="16"/>
                        <a:pt x="16" y="16"/>
                      </a:cubicBezTo>
                      <a:lnTo>
                        <a:pt x="110" y="16"/>
                      </a:lnTo>
                      <a:close/>
                      <a:moveTo>
                        <a:pt x="16" y="182"/>
                      </a:moveTo>
                      <a:cubicBezTo>
                        <a:pt x="55" y="182"/>
                        <a:pt x="55" y="182"/>
                        <a:pt x="55" y="182"/>
                      </a:cubicBezTo>
                      <a:cubicBezTo>
                        <a:pt x="55" y="219"/>
                        <a:pt x="55" y="219"/>
                        <a:pt x="55" y="219"/>
                      </a:cubicBezTo>
                      <a:cubicBezTo>
                        <a:pt x="16" y="219"/>
                        <a:pt x="16" y="219"/>
                        <a:pt x="16" y="219"/>
                      </a:cubicBezTo>
                      <a:lnTo>
                        <a:pt x="16" y="182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>
                  <a:noFill/>
                </a:ln>
              </p:spPr>
              <p:txBody>
                <a:bodyPr vert="horz" wrap="square" lIns="91416" tIns="45708" rIns="91416" bIns="4570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799" dirty="0">
                    <a:latin typeface="Calibri" panose="020F0502020204030204" pitchFamily="34" charset="0"/>
                  </a:endParaRPr>
                </a:p>
              </p:txBody>
            </p:sp>
          </p:grpSp>
        </p:grpSp>
        <p:cxnSp>
          <p:nvCxnSpPr>
            <p:cNvPr id="181" name="Straight Connector 180">
              <a:extLst>
                <a:ext uri="{FF2B5EF4-FFF2-40B4-BE49-F238E27FC236}">
                  <a16:creationId xmlns:a16="http://schemas.microsoft.com/office/drawing/2014/main" id="{BAC35E72-58E7-2443-8474-74E0C335B8E7}"/>
                </a:ext>
              </a:extLst>
            </p:cNvPr>
            <p:cNvCxnSpPr>
              <a:cxnSpLocks/>
            </p:cNvCxnSpPr>
            <p:nvPr/>
          </p:nvCxnSpPr>
          <p:spPr bwMode="gray">
            <a:xfrm flipH="1">
              <a:off x="10357834" y="5281261"/>
              <a:ext cx="2513" cy="390521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82" name="Picture 181">
              <a:extLst>
                <a:ext uri="{FF2B5EF4-FFF2-40B4-BE49-F238E27FC236}">
                  <a16:creationId xmlns:a16="http://schemas.microsoft.com/office/drawing/2014/main" id="{9A6DB90A-DFF9-574A-AED0-D8F44CAC1E9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768912" y="5292844"/>
              <a:ext cx="396240" cy="264160"/>
            </a:xfrm>
            <a:prstGeom prst="rect">
              <a:avLst/>
            </a:prstGeom>
          </p:spPr>
        </p:pic>
        <p:sp>
          <p:nvSpPr>
            <p:cNvPr id="183" name="TextBox 182">
              <a:extLst>
                <a:ext uri="{FF2B5EF4-FFF2-40B4-BE49-F238E27FC236}">
                  <a16:creationId xmlns:a16="http://schemas.microsoft.com/office/drawing/2014/main" id="{6E4543B2-2FD2-A941-BD94-29985F82629E}"/>
                </a:ext>
              </a:extLst>
            </p:cNvPr>
            <p:cNvSpPr txBox="1"/>
            <p:nvPr/>
          </p:nvSpPr>
          <p:spPr>
            <a:xfrm>
              <a:off x="9965639" y="5500544"/>
              <a:ext cx="252570" cy="184666"/>
            </a:xfrm>
            <a:prstGeom prst="rect">
              <a:avLst/>
            </a:prstGeom>
          </p:spPr>
          <p:txBody>
            <a:bodyPr wrap="none" lIns="0" tIns="0" rIns="0" bIns="0" rtlCol="0" anchor="b">
              <a:spAutoFit/>
            </a:bodyPr>
            <a:lstStyle/>
            <a:p>
              <a:r>
                <a:rPr lang="en-US" sz="1200" dirty="0">
                  <a:latin typeface="Calibri" panose="020F0502020204030204" pitchFamily="34" charset="0"/>
                </a:rPr>
                <a:t>Mgt</a:t>
              </a:r>
              <a:endParaRPr lang="en-US" sz="1400" dirty="0">
                <a:latin typeface="Calibri" panose="020F0502020204030204" pitchFamily="34" charset="0"/>
              </a:endParaRPr>
            </a:p>
          </p:txBody>
        </p:sp>
        <p:pic>
          <p:nvPicPr>
            <p:cNvPr id="184" name="Picture 183">
              <a:extLst>
                <a:ext uri="{FF2B5EF4-FFF2-40B4-BE49-F238E27FC236}">
                  <a16:creationId xmlns:a16="http://schemas.microsoft.com/office/drawing/2014/main" id="{A8B2C806-35B8-5C48-8935-AE24D4DDE42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772599" y="4923844"/>
              <a:ext cx="386080" cy="254000"/>
            </a:xfrm>
            <a:prstGeom prst="rect">
              <a:avLst/>
            </a:prstGeom>
          </p:spPr>
        </p:pic>
        <p:grpSp>
          <p:nvGrpSpPr>
            <p:cNvPr id="185" name="Group 184">
              <a:extLst>
                <a:ext uri="{FF2B5EF4-FFF2-40B4-BE49-F238E27FC236}">
                  <a16:creationId xmlns:a16="http://schemas.microsoft.com/office/drawing/2014/main" id="{5C54F575-0B7D-344F-A0EF-1A8D2460086F}"/>
                </a:ext>
              </a:extLst>
            </p:cNvPr>
            <p:cNvGrpSpPr/>
            <p:nvPr/>
          </p:nvGrpSpPr>
          <p:grpSpPr>
            <a:xfrm>
              <a:off x="8791734" y="4592279"/>
              <a:ext cx="657699" cy="704953"/>
              <a:chOff x="6855481" y="3447603"/>
              <a:chExt cx="657699" cy="704953"/>
            </a:xfrm>
          </p:grpSpPr>
          <p:cxnSp>
            <p:nvCxnSpPr>
              <p:cNvPr id="196" name="Straight Connector 195">
                <a:extLst>
                  <a:ext uri="{FF2B5EF4-FFF2-40B4-BE49-F238E27FC236}">
                    <a16:creationId xmlns:a16="http://schemas.microsoft.com/office/drawing/2014/main" id="{D754236B-2C17-EA41-88BA-09C2D7EB3C91}"/>
                  </a:ext>
                </a:extLst>
              </p:cNvPr>
              <p:cNvCxnSpPr>
                <a:cxnSpLocks/>
                <a:endCxn id="199" idx="24"/>
              </p:cNvCxnSpPr>
              <p:nvPr/>
            </p:nvCxnSpPr>
            <p:spPr bwMode="gray">
              <a:xfrm>
                <a:off x="7181817" y="3447603"/>
                <a:ext cx="0" cy="554984"/>
              </a:xfrm>
              <a:prstGeom prst="line">
                <a:avLst/>
              </a:prstGeom>
              <a:ln w="25400">
                <a:solidFill>
                  <a:schemeClr val="tx1"/>
                </a:solidFill>
                <a:miter lim="800000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97" name="Group 196">
                <a:extLst>
                  <a:ext uri="{FF2B5EF4-FFF2-40B4-BE49-F238E27FC236}">
                    <a16:creationId xmlns:a16="http://schemas.microsoft.com/office/drawing/2014/main" id="{7C33F6B9-300E-1D4D-8271-7F6FBA89A66E}"/>
                  </a:ext>
                </a:extLst>
              </p:cNvPr>
              <p:cNvGrpSpPr/>
              <p:nvPr/>
            </p:nvGrpSpPr>
            <p:grpSpPr>
              <a:xfrm>
                <a:off x="6855481" y="3841362"/>
                <a:ext cx="657699" cy="311194"/>
                <a:chOff x="6855481" y="3693748"/>
                <a:chExt cx="657699" cy="311194"/>
              </a:xfrm>
            </p:grpSpPr>
            <p:sp>
              <p:nvSpPr>
                <p:cNvPr id="198" name="Freeform 86">
                  <a:extLst>
                    <a:ext uri="{FF2B5EF4-FFF2-40B4-BE49-F238E27FC236}">
                      <a16:creationId xmlns:a16="http://schemas.microsoft.com/office/drawing/2014/main" id="{BEFD74C6-D530-4245-ACBF-747CCC198524}"/>
                    </a:ext>
                  </a:extLst>
                </p:cNvPr>
                <p:cNvSpPr>
                  <a:spLocks noChangeAspect="1" noEditPoints="1"/>
                </p:cNvSpPr>
                <p:nvPr/>
              </p:nvSpPr>
              <p:spPr bwMode="auto">
                <a:xfrm>
                  <a:off x="6855481" y="3833005"/>
                  <a:ext cx="657699" cy="171937"/>
                </a:xfrm>
                <a:custGeom>
                  <a:avLst/>
                  <a:gdLst>
                    <a:gd name="T0" fmla="*/ 304 w 384"/>
                    <a:gd name="T1" fmla="*/ 78 h 100"/>
                    <a:gd name="T2" fmla="*/ 288 w 384"/>
                    <a:gd name="T3" fmla="*/ 78 h 100"/>
                    <a:gd name="T4" fmla="*/ 288 w 384"/>
                    <a:gd name="T5" fmla="*/ 22 h 100"/>
                    <a:gd name="T6" fmla="*/ 304 w 384"/>
                    <a:gd name="T7" fmla="*/ 22 h 100"/>
                    <a:gd name="T8" fmla="*/ 304 w 384"/>
                    <a:gd name="T9" fmla="*/ 78 h 100"/>
                    <a:gd name="T10" fmla="*/ 331 w 384"/>
                    <a:gd name="T11" fmla="*/ 22 h 100"/>
                    <a:gd name="T12" fmla="*/ 315 w 384"/>
                    <a:gd name="T13" fmla="*/ 22 h 100"/>
                    <a:gd name="T14" fmla="*/ 315 w 384"/>
                    <a:gd name="T15" fmla="*/ 78 h 100"/>
                    <a:gd name="T16" fmla="*/ 331 w 384"/>
                    <a:gd name="T17" fmla="*/ 78 h 100"/>
                    <a:gd name="T18" fmla="*/ 331 w 384"/>
                    <a:gd name="T19" fmla="*/ 22 h 100"/>
                    <a:gd name="T20" fmla="*/ 358 w 384"/>
                    <a:gd name="T21" fmla="*/ 22 h 100"/>
                    <a:gd name="T22" fmla="*/ 342 w 384"/>
                    <a:gd name="T23" fmla="*/ 22 h 100"/>
                    <a:gd name="T24" fmla="*/ 342 w 384"/>
                    <a:gd name="T25" fmla="*/ 78 h 100"/>
                    <a:gd name="T26" fmla="*/ 358 w 384"/>
                    <a:gd name="T27" fmla="*/ 78 h 100"/>
                    <a:gd name="T28" fmla="*/ 358 w 384"/>
                    <a:gd name="T29" fmla="*/ 22 h 100"/>
                    <a:gd name="T30" fmla="*/ 42 w 384"/>
                    <a:gd name="T31" fmla="*/ 22 h 100"/>
                    <a:gd name="T32" fmla="*/ 26 w 384"/>
                    <a:gd name="T33" fmla="*/ 22 h 100"/>
                    <a:gd name="T34" fmla="*/ 26 w 384"/>
                    <a:gd name="T35" fmla="*/ 78 h 100"/>
                    <a:gd name="T36" fmla="*/ 42 w 384"/>
                    <a:gd name="T37" fmla="*/ 78 h 100"/>
                    <a:gd name="T38" fmla="*/ 42 w 384"/>
                    <a:gd name="T39" fmla="*/ 22 h 100"/>
                    <a:gd name="T40" fmla="*/ 69 w 384"/>
                    <a:gd name="T41" fmla="*/ 22 h 100"/>
                    <a:gd name="T42" fmla="*/ 53 w 384"/>
                    <a:gd name="T43" fmla="*/ 22 h 100"/>
                    <a:gd name="T44" fmla="*/ 53 w 384"/>
                    <a:gd name="T45" fmla="*/ 78 h 100"/>
                    <a:gd name="T46" fmla="*/ 69 w 384"/>
                    <a:gd name="T47" fmla="*/ 78 h 100"/>
                    <a:gd name="T48" fmla="*/ 69 w 384"/>
                    <a:gd name="T49" fmla="*/ 22 h 100"/>
                    <a:gd name="T50" fmla="*/ 97 w 384"/>
                    <a:gd name="T51" fmla="*/ 22 h 100"/>
                    <a:gd name="T52" fmla="*/ 81 w 384"/>
                    <a:gd name="T53" fmla="*/ 22 h 100"/>
                    <a:gd name="T54" fmla="*/ 81 w 384"/>
                    <a:gd name="T55" fmla="*/ 78 h 100"/>
                    <a:gd name="T56" fmla="*/ 97 w 384"/>
                    <a:gd name="T57" fmla="*/ 78 h 100"/>
                    <a:gd name="T58" fmla="*/ 97 w 384"/>
                    <a:gd name="T59" fmla="*/ 22 h 100"/>
                    <a:gd name="T60" fmla="*/ 163 w 384"/>
                    <a:gd name="T61" fmla="*/ 50 h 100"/>
                    <a:gd name="T62" fmla="*/ 192 w 384"/>
                    <a:gd name="T63" fmla="*/ 21 h 100"/>
                    <a:gd name="T64" fmla="*/ 221 w 384"/>
                    <a:gd name="T65" fmla="*/ 50 h 100"/>
                    <a:gd name="T66" fmla="*/ 192 w 384"/>
                    <a:gd name="T67" fmla="*/ 79 h 100"/>
                    <a:gd name="T68" fmla="*/ 163 w 384"/>
                    <a:gd name="T69" fmla="*/ 50 h 100"/>
                    <a:gd name="T70" fmla="*/ 179 w 384"/>
                    <a:gd name="T71" fmla="*/ 50 h 100"/>
                    <a:gd name="T72" fmla="*/ 192 w 384"/>
                    <a:gd name="T73" fmla="*/ 63 h 100"/>
                    <a:gd name="T74" fmla="*/ 205 w 384"/>
                    <a:gd name="T75" fmla="*/ 50 h 100"/>
                    <a:gd name="T76" fmla="*/ 192 w 384"/>
                    <a:gd name="T77" fmla="*/ 37 h 100"/>
                    <a:gd name="T78" fmla="*/ 179 w 384"/>
                    <a:gd name="T79" fmla="*/ 50 h 100"/>
                    <a:gd name="T80" fmla="*/ 384 w 384"/>
                    <a:gd name="T81" fmla="*/ 0 h 100"/>
                    <a:gd name="T82" fmla="*/ 384 w 384"/>
                    <a:gd name="T83" fmla="*/ 100 h 100"/>
                    <a:gd name="T84" fmla="*/ 0 w 384"/>
                    <a:gd name="T85" fmla="*/ 100 h 100"/>
                    <a:gd name="T86" fmla="*/ 0 w 384"/>
                    <a:gd name="T87" fmla="*/ 0 h 100"/>
                    <a:gd name="T88" fmla="*/ 384 w 384"/>
                    <a:gd name="T89" fmla="*/ 0 h 100"/>
                    <a:gd name="T90" fmla="*/ 368 w 384"/>
                    <a:gd name="T91" fmla="*/ 16 h 100"/>
                    <a:gd name="T92" fmla="*/ 16 w 384"/>
                    <a:gd name="T93" fmla="*/ 16 h 100"/>
                    <a:gd name="T94" fmla="*/ 16 w 384"/>
                    <a:gd name="T95" fmla="*/ 84 h 100"/>
                    <a:gd name="T96" fmla="*/ 368 w 384"/>
                    <a:gd name="T97" fmla="*/ 84 h 100"/>
                    <a:gd name="T98" fmla="*/ 368 w 384"/>
                    <a:gd name="T99" fmla="*/ 16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384" h="100">
                      <a:moveTo>
                        <a:pt x="304" y="78"/>
                      </a:moveTo>
                      <a:cubicBezTo>
                        <a:pt x="288" y="78"/>
                        <a:pt x="288" y="78"/>
                        <a:pt x="288" y="78"/>
                      </a:cubicBezTo>
                      <a:cubicBezTo>
                        <a:pt x="288" y="22"/>
                        <a:pt x="288" y="22"/>
                        <a:pt x="288" y="22"/>
                      </a:cubicBezTo>
                      <a:cubicBezTo>
                        <a:pt x="304" y="22"/>
                        <a:pt x="304" y="22"/>
                        <a:pt x="304" y="22"/>
                      </a:cubicBezTo>
                      <a:lnTo>
                        <a:pt x="304" y="78"/>
                      </a:lnTo>
                      <a:close/>
                      <a:moveTo>
                        <a:pt x="331" y="22"/>
                      </a:moveTo>
                      <a:cubicBezTo>
                        <a:pt x="315" y="22"/>
                        <a:pt x="315" y="22"/>
                        <a:pt x="315" y="22"/>
                      </a:cubicBezTo>
                      <a:cubicBezTo>
                        <a:pt x="315" y="78"/>
                        <a:pt x="315" y="78"/>
                        <a:pt x="315" y="78"/>
                      </a:cubicBezTo>
                      <a:cubicBezTo>
                        <a:pt x="331" y="78"/>
                        <a:pt x="331" y="78"/>
                        <a:pt x="331" y="78"/>
                      </a:cubicBezTo>
                      <a:lnTo>
                        <a:pt x="331" y="22"/>
                      </a:lnTo>
                      <a:close/>
                      <a:moveTo>
                        <a:pt x="358" y="22"/>
                      </a:moveTo>
                      <a:cubicBezTo>
                        <a:pt x="342" y="22"/>
                        <a:pt x="342" y="22"/>
                        <a:pt x="342" y="22"/>
                      </a:cubicBezTo>
                      <a:cubicBezTo>
                        <a:pt x="342" y="78"/>
                        <a:pt x="342" y="78"/>
                        <a:pt x="342" y="78"/>
                      </a:cubicBezTo>
                      <a:cubicBezTo>
                        <a:pt x="358" y="78"/>
                        <a:pt x="358" y="78"/>
                        <a:pt x="358" y="78"/>
                      </a:cubicBezTo>
                      <a:lnTo>
                        <a:pt x="358" y="22"/>
                      </a:lnTo>
                      <a:close/>
                      <a:moveTo>
                        <a:pt x="42" y="22"/>
                      </a:moveTo>
                      <a:cubicBezTo>
                        <a:pt x="26" y="22"/>
                        <a:pt x="26" y="22"/>
                        <a:pt x="26" y="22"/>
                      </a:cubicBezTo>
                      <a:cubicBezTo>
                        <a:pt x="26" y="78"/>
                        <a:pt x="26" y="78"/>
                        <a:pt x="26" y="78"/>
                      </a:cubicBezTo>
                      <a:cubicBezTo>
                        <a:pt x="42" y="78"/>
                        <a:pt x="42" y="78"/>
                        <a:pt x="42" y="78"/>
                      </a:cubicBezTo>
                      <a:lnTo>
                        <a:pt x="42" y="22"/>
                      </a:lnTo>
                      <a:close/>
                      <a:moveTo>
                        <a:pt x="69" y="22"/>
                      </a:moveTo>
                      <a:cubicBezTo>
                        <a:pt x="53" y="22"/>
                        <a:pt x="53" y="22"/>
                        <a:pt x="53" y="22"/>
                      </a:cubicBezTo>
                      <a:cubicBezTo>
                        <a:pt x="53" y="78"/>
                        <a:pt x="53" y="78"/>
                        <a:pt x="53" y="78"/>
                      </a:cubicBezTo>
                      <a:cubicBezTo>
                        <a:pt x="69" y="78"/>
                        <a:pt x="69" y="78"/>
                        <a:pt x="69" y="78"/>
                      </a:cubicBezTo>
                      <a:lnTo>
                        <a:pt x="69" y="22"/>
                      </a:lnTo>
                      <a:close/>
                      <a:moveTo>
                        <a:pt x="97" y="22"/>
                      </a:moveTo>
                      <a:cubicBezTo>
                        <a:pt x="81" y="22"/>
                        <a:pt x="81" y="22"/>
                        <a:pt x="81" y="22"/>
                      </a:cubicBezTo>
                      <a:cubicBezTo>
                        <a:pt x="81" y="78"/>
                        <a:pt x="81" y="78"/>
                        <a:pt x="81" y="78"/>
                      </a:cubicBezTo>
                      <a:cubicBezTo>
                        <a:pt x="97" y="78"/>
                        <a:pt x="97" y="78"/>
                        <a:pt x="97" y="78"/>
                      </a:cubicBezTo>
                      <a:lnTo>
                        <a:pt x="97" y="22"/>
                      </a:lnTo>
                      <a:close/>
                      <a:moveTo>
                        <a:pt x="163" y="50"/>
                      </a:moveTo>
                      <a:cubicBezTo>
                        <a:pt x="163" y="34"/>
                        <a:pt x="176" y="21"/>
                        <a:pt x="192" y="21"/>
                      </a:cubicBezTo>
                      <a:cubicBezTo>
                        <a:pt x="208" y="21"/>
                        <a:pt x="221" y="34"/>
                        <a:pt x="221" y="50"/>
                      </a:cubicBezTo>
                      <a:cubicBezTo>
                        <a:pt x="221" y="66"/>
                        <a:pt x="208" y="79"/>
                        <a:pt x="192" y="79"/>
                      </a:cubicBezTo>
                      <a:cubicBezTo>
                        <a:pt x="176" y="79"/>
                        <a:pt x="163" y="66"/>
                        <a:pt x="163" y="50"/>
                      </a:cubicBezTo>
                      <a:close/>
                      <a:moveTo>
                        <a:pt x="179" y="50"/>
                      </a:moveTo>
                      <a:cubicBezTo>
                        <a:pt x="179" y="57"/>
                        <a:pt x="185" y="63"/>
                        <a:pt x="192" y="63"/>
                      </a:cubicBezTo>
                      <a:cubicBezTo>
                        <a:pt x="199" y="63"/>
                        <a:pt x="205" y="57"/>
                        <a:pt x="205" y="50"/>
                      </a:cubicBezTo>
                      <a:cubicBezTo>
                        <a:pt x="205" y="43"/>
                        <a:pt x="199" y="37"/>
                        <a:pt x="192" y="37"/>
                      </a:cubicBezTo>
                      <a:cubicBezTo>
                        <a:pt x="185" y="37"/>
                        <a:pt x="179" y="43"/>
                        <a:pt x="179" y="50"/>
                      </a:cubicBezTo>
                      <a:close/>
                      <a:moveTo>
                        <a:pt x="384" y="0"/>
                      </a:moveTo>
                      <a:cubicBezTo>
                        <a:pt x="384" y="100"/>
                        <a:pt x="384" y="100"/>
                        <a:pt x="384" y="100"/>
                      </a:cubicBezTo>
                      <a:cubicBezTo>
                        <a:pt x="0" y="100"/>
                        <a:pt x="0" y="100"/>
                        <a:pt x="0" y="10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384" y="0"/>
                      </a:lnTo>
                      <a:close/>
                      <a:moveTo>
                        <a:pt x="368" y="16"/>
                      </a:moveTo>
                      <a:cubicBezTo>
                        <a:pt x="16" y="16"/>
                        <a:pt x="16" y="16"/>
                        <a:pt x="16" y="16"/>
                      </a:cubicBezTo>
                      <a:cubicBezTo>
                        <a:pt x="16" y="84"/>
                        <a:pt x="16" y="84"/>
                        <a:pt x="16" y="84"/>
                      </a:cubicBezTo>
                      <a:cubicBezTo>
                        <a:pt x="368" y="84"/>
                        <a:pt x="368" y="84"/>
                        <a:pt x="368" y="84"/>
                      </a:cubicBezTo>
                      <a:lnTo>
                        <a:pt x="368" y="1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99" name="Freeform 21">
                  <a:extLst>
                    <a:ext uri="{FF2B5EF4-FFF2-40B4-BE49-F238E27FC236}">
                      <a16:creationId xmlns:a16="http://schemas.microsoft.com/office/drawing/2014/main" id="{D9C01069-35AC-0148-9C34-5B1B9D6D518C}"/>
                    </a:ext>
                  </a:extLst>
                </p:cNvPr>
                <p:cNvSpPr>
                  <a:spLocks noChangeAspect="1" noEditPoints="1"/>
                </p:cNvSpPr>
                <p:nvPr/>
              </p:nvSpPr>
              <p:spPr bwMode="auto">
                <a:xfrm>
                  <a:off x="7060501" y="3693748"/>
                  <a:ext cx="286011" cy="217911"/>
                </a:xfrm>
                <a:custGeom>
                  <a:avLst/>
                  <a:gdLst>
                    <a:gd name="T0" fmla="*/ 364 w 389"/>
                    <a:gd name="T1" fmla="*/ 176 h 296"/>
                    <a:gd name="T2" fmla="*/ 355 w 389"/>
                    <a:gd name="T3" fmla="*/ 217 h 296"/>
                    <a:gd name="T4" fmla="*/ 289 w 389"/>
                    <a:gd name="T5" fmla="*/ 130 h 296"/>
                    <a:gd name="T6" fmla="*/ 298 w 389"/>
                    <a:gd name="T7" fmla="*/ 193 h 296"/>
                    <a:gd name="T8" fmla="*/ 264 w 389"/>
                    <a:gd name="T9" fmla="*/ 143 h 296"/>
                    <a:gd name="T10" fmla="*/ 257 w 389"/>
                    <a:gd name="T11" fmla="*/ 195 h 296"/>
                    <a:gd name="T12" fmla="*/ 318 w 389"/>
                    <a:gd name="T13" fmla="*/ 296 h 296"/>
                    <a:gd name="T14" fmla="*/ 319 w 389"/>
                    <a:gd name="T15" fmla="*/ 296 h 296"/>
                    <a:gd name="T16" fmla="*/ 376 w 389"/>
                    <a:gd name="T17" fmla="*/ 196 h 296"/>
                    <a:gd name="T18" fmla="*/ 319 w 389"/>
                    <a:gd name="T19" fmla="*/ 280 h 296"/>
                    <a:gd name="T20" fmla="*/ 270 w 389"/>
                    <a:gd name="T21" fmla="*/ 262 h 296"/>
                    <a:gd name="T22" fmla="*/ 276 w 389"/>
                    <a:gd name="T23" fmla="*/ 183 h 296"/>
                    <a:gd name="T24" fmla="*/ 288 w 389"/>
                    <a:gd name="T25" fmla="*/ 237 h 296"/>
                    <a:gd name="T26" fmla="*/ 318 w 389"/>
                    <a:gd name="T27" fmla="*/ 154 h 296"/>
                    <a:gd name="T28" fmla="*/ 337 w 389"/>
                    <a:gd name="T29" fmla="*/ 231 h 296"/>
                    <a:gd name="T30" fmla="*/ 345 w 389"/>
                    <a:gd name="T31" fmla="*/ 239 h 296"/>
                    <a:gd name="T32" fmla="*/ 361 w 389"/>
                    <a:gd name="T33" fmla="*/ 260 h 296"/>
                    <a:gd name="T34" fmla="*/ 255 w 389"/>
                    <a:gd name="T35" fmla="*/ 182 h 296"/>
                    <a:gd name="T36" fmla="*/ 236 w 389"/>
                    <a:gd name="T37" fmla="*/ 166 h 296"/>
                    <a:gd name="T38" fmla="*/ 329 w 389"/>
                    <a:gd name="T39" fmla="*/ 126 h 296"/>
                    <a:gd name="T40" fmla="*/ 345 w 389"/>
                    <a:gd name="T41" fmla="*/ 139 h 296"/>
                    <a:gd name="T42" fmla="*/ 0 w 389"/>
                    <a:gd name="T43" fmla="*/ 0 h 296"/>
                    <a:gd name="T44" fmla="*/ 243 w 389"/>
                    <a:gd name="T45" fmla="*/ 235 h 296"/>
                    <a:gd name="T46" fmla="*/ 181 w 389"/>
                    <a:gd name="T47" fmla="*/ 219 h 296"/>
                    <a:gd name="T48" fmla="*/ 165 w 389"/>
                    <a:gd name="T49" fmla="*/ 219 h 296"/>
                    <a:gd name="T50" fmla="*/ 71 w 389"/>
                    <a:gd name="T51" fmla="*/ 182 h 296"/>
                    <a:gd name="T52" fmla="*/ 165 w 389"/>
                    <a:gd name="T53" fmla="*/ 219 h 296"/>
                    <a:gd name="T54" fmla="*/ 110 w 389"/>
                    <a:gd name="T55" fmla="*/ 126 h 296"/>
                    <a:gd name="T56" fmla="*/ 16 w 389"/>
                    <a:gd name="T57" fmla="*/ 166 h 296"/>
                    <a:gd name="T58" fmla="*/ 126 w 389"/>
                    <a:gd name="T59" fmla="*/ 54 h 296"/>
                    <a:gd name="T60" fmla="*/ 220 w 389"/>
                    <a:gd name="T61" fmla="*/ 16 h 296"/>
                    <a:gd name="T62" fmla="*/ 126 w 389"/>
                    <a:gd name="T63" fmla="*/ 54 h 296"/>
                    <a:gd name="T64" fmla="*/ 165 w 389"/>
                    <a:gd name="T65" fmla="*/ 110 h 296"/>
                    <a:gd name="T66" fmla="*/ 71 w 389"/>
                    <a:gd name="T67" fmla="*/ 70 h 296"/>
                    <a:gd name="T68" fmla="*/ 55 w 389"/>
                    <a:gd name="T69" fmla="*/ 110 h 296"/>
                    <a:gd name="T70" fmla="*/ 16 w 389"/>
                    <a:gd name="T71" fmla="*/ 70 h 296"/>
                    <a:gd name="T72" fmla="*/ 55 w 389"/>
                    <a:gd name="T73" fmla="*/ 110 h 296"/>
                    <a:gd name="T74" fmla="*/ 126 w 389"/>
                    <a:gd name="T75" fmla="*/ 166 h 296"/>
                    <a:gd name="T76" fmla="*/ 220 w 389"/>
                    <a:gd name="T77" fmla="*/ 126 h 296"/>
                    <a:gd name="T78" fmla="*/ 228 w 389"/>
                    <a:gd name="T79" fmla="*/ 110 h 296"/>
                    <a:gd name="T80" fmla="*/ 181 w 389"/>
                    <a:gd name="T81" fmla="*/ 70 h 296"/>
                    <a:gd name="T82" fmla="*/ 274 w 389"/>
                    <a:gd name="T83" fmla="*/ 110 h 296"/>
                    <a:gd name="T84" fmla="*/ 228 w 389"/>
                    <a:gd name="T85" fmla="*/ 110 h 296"/>
                    <a:gd name="T86" fmla="*/ 290 w 389"/>
                    <a:gd name="T87" fmla="*/ 70 h 296"/>
                    <a:gd name="T88" fmla="*/ 329 w 389"/>
                    <a:gd name="T89" fmla="*/ 110 h 296"/>
                    <a:gd name="T90" fmla="*/ 329 w 389"/>
                    <a:gd name="T91" fmla="*/ 54 h 296"/>
                    <a:gd name="T92" fmla="*/ 236 w 389"/>
                    <a:gd name="T93" fmla="*/ 16 h 296"/>
                    <a:gd name="T94" fmla="*/ 329 w 389"/>
                    <a:gd name="T95" fmla="*/ 54 h 296"/>
                    <a:gd name="T96" fmla="*/ 110 w 389"/>
                    <a:gd name="T97" fmla="*/ 54 h 296"/>
                    <a:gd name="T98" fmla="*/ 16 w 389"/>
                    <a:gd name="T99" fmla="*/ 16 h 296"/>
                    <a:gd name="T100" fmla="*/ 16 w 389"/>
                    <a:gd name="T101" fmla="*/ 182 h 296"/>
                    <a:gd name="T102" fmla="*/ 55 w 389"/>
                    <a:gd name="T103" fmla="*/ 219 h 296"/>
                    <a:gd name="T104" fmla="*/ 16 w 389"/>
                    <a:gd name="T105" fmla="*/ 182 h 2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389" h="296">
                      <a:moveTo>
                        <a:pt x="376" y="196"/>
                      </a:moveTo>
                      <a:cubicBezTo>
                        <a:pt x="364" y="176"/>
                        <a:pt x="364" y="176"/>
                        <a:pt x="364" y="176"/>
                      </a:cubicBezTo>
                      <a:cubicBezTo>
                        <a:pt x="361" y="199"/>
                        <a:pt x="361" y="199"/>
                        <a:pt x="361" y="199"/>
                      </a:cubicBezTo>
                      <a:cubicBezTo>
                        <a:pt x="360" y="208"/>
                        <a:pt x="357" y="214"/>
                        <a:pt x="355" y="217"/>
                      </a:cubicBezTo>
                      <a:cubicBezTo>
                        <a:pt x="359" y="190"/>
                        <a:pt x="364" y="147"/>
                        <a:pt x="306" y="134"/>
                      </a:cubicBezTo>
                      <a:cubicBezTo>
                        <a:pt x="289" y="130"/>
                        <a:pt x="289" y="130"/>
                        <a:pt x="289" y="130"/>
                      </a:cubicBezTo>
                      <a:cubicBezTo>
                        <a:pt x="298" y="146"/>
                        <a:pt x="298" y="146"/>
                        <a:pt x="298" y="146"/>
                      </a:cubicBezTo>
                      <a:cubicBezTo>
                        <a:pt x="306" y="160"/>
                        <a:pt x="304" y="178"/>
                        <a:pt x="298" y="193"/>
                      </a:cubicBezTo>
                      <a:cubicBezTo>
                        <a:pt x="291" y="172"/>
                        <a:pt x="278" y="157"/>
                        <a:pt x="277" y="157"/>
                      </a:cubicBezTo>
                      <a:cubicBezTo>
                        <a:pt x="264" y="143"/>
                        <a:pt x="264" y="143"/>
                        <a:pt x="264" y="143"/>
                      </a:cubicBezTo>
                      <a:cubicBezTo>
                        <a:pt x="264" y="162"/>
                        <a:pt x="264" y="162"/>
                        <a:pt x="264" y="162"/>
                      </a:cubicBezTo>
                      <a:cubicBezTo>
                        <a:pt x="263" y="171"/>
                        <a:pt x="260" y="183"/>
                        <a:pt x="257" y="195"/>
                      </a:cubicBezTo>
                      <a:cubicBezTo>
                        <a:pt x="250" y="221"/>
                        <a:pt x="242" y="251"/>
                        <a:pt x="257" y="272"/>
                      </a:cubicBezTo>
                      <a:cubicBezTo>
                        <a:pt x="267" y="287"/>
                        <a:pt x="287" y="295"/>
                        <a:pt x="318" y="296"/>
                      </a:cubicBezTo>
                      <a:cubicBezTo>
                        <a:pt x="318" y="296"/>
                        <a:pt x="318" y="296"/>
                        <a:pt x="318" y="296"/>
                      </a:cubicBezTo>
                      <a:cubicBezTo>
                        <a:pt x="318" y="296"/>
                        <a:pt x="318" y="296"/>
                        <a:pt x="319" y="296"/>
                      </a:cubicBezTo>
                      <a:cubicBezTo>
                        <a:pt x="352" y="296"/>
                        <a:pt x="368" y="281"/>
                        <a:pt x="375" y="268"/>
                      </a:cubicBezTo>
                      <a:cubicBezTo>
                        <a:pt x="389" y="244"/>
                        <a:pt x="384" y="211"/>
                        <a:pt x="376" y="196"/>
                      </a:cubicBezTo>
                      <a:close/>
                      <a:moveTo>
                        <a:pt x="361" y="260"/>
                      </a:moveTo>
                      <a:cubicBezTo>
                        <a:pt x="354" y="273"/>
                        <a:pt x="339" y="280"/>
                        <a:pt x="319" y="280"/>
                      </a:cubicBezTo>
                      <a:cubicBezTo>
                        <a:pt x="318" y="280"/>
                        <a:pt x="318" y="280"/>
                        <a:pt x="318" y="280"/>
                      </a:cubicBezTo>
                      <a:cubicBezTo>
                        <a:pt x="294" y="279"/>
                        <a:pt x="277" y="273"/>
                        <a:pt x="270" y="262"/>
                      </a:cubicBezTo>
                      <a:cubicBezTo>
                        <a:pt x="259" y="248"/>
                        <a:pt x="266" y="223"/>
                        <a:pt x="272" y="200"/>
                      </a:cubicBezTo>
                      <a:cubicBezTo>
                        <a:pt x="274" y="194"/>
                        <a:pt x="275" y="188"/>
                        <a:pt x="276" y="183"/>
                      </a:cubicBezTo>
                      <a:cubicBezTo>
                        <a:pt x="281" y="192"/>
                        <a:pt x="286" y="203"/>
                        <a:pt x="287" y="216"/>
                      </a:cubicBezTo>
                      <a:cubicBezTo>
                        <a:pt x="288" y="237"/>
                        <a:pt x="288" y="237"/>
                        <a:pt x="288" y="237"/>
                      </a:cubicBezTo>
                      <a:cubicBezTo>
                        <a:pt x="301" y="220"/>
                        <a:pt x="301" y="220"/>
                        <a:pt x="301" y="220"/>
                      </a:cubicBezTo>
                      <a:cubicBezTo>
                        <a:pt x="314" y="203"/>
                        <a:pt x="323" y="178"/>
                        <a:pt x="318" y="154"/>
                      </a:cubicBezTo>
                      <a:cubicBezTo>
                        <a:pt x="347" y="168"/>
                        <a:pt x="343" y="194"/>
                        <a:pt x="339" y="217"/>
                      </a:cubicBezTo>
                      <a:cubicBezTo>
                        <a:pt x="338" y="222"/>
                        <a:pt x="337" y="227"/>
                        <a:pt x="337" y="231"/>
                      </a:cubicBezTo>
                      <a:cubicBezTo>
                        <a:pt x="336" y="240"/>
                        <a:pt x="336" y="240"/>
                        <a:pt x="336" y="240"/>
                      </a:cubicBezTo>
                      <a:cubicBezTo>
                        <a:pt x="345" y="239"/>
                        <a:pt x="345" y="239"/>
                        <a:pt x="345" y="239"/>
                      </a:cubicBezTo>
                      <a:cubicBezTo>
                        <a:pt x="356" y="238"/>
                        <a:pt x="363" y="233"/>
                        <a:pt x="368" y="227"/>
                      </a:cubicBezTo>
                      <a:cubicBezTo>
                        <a:pt x="369" y="238"/>
                        <a:pt x="367" y="250"/>
                        <a:pt x="361" y="260"/>
                      </a:cubicBezTo>
                      <a:close/>
                      <a:moveTo>
                        <a:pt x="181" y="182"/>
                      </a:moveTo>
                      <a:cubicBezTo>
                        <a:pt x="255" y="182"/>
                        <a:pt x="255" y="182"/>
                        <a:pt x="255" y="182"/>
                      </a:cubicBezTo>
                      <a:cubicBezTo>
                        <a:pt x="255" y="166"/>
                        <a:pt x="255" y="166"/>
                        <a:pt x="255" y="166"/>
                      </a:cubicBezTo>
                      <a:cubicBezTo>
                        <a:pt x="236" y="166"/>
                        <a:pt x="236" y="166"/>
                        <a:pt x="236" y="166"/>
                      </a:cubicBezTo>
                      <a:cubicBezTo>
                        <a:pt x="236" y="126"/>
                        <a:pt x="236" y="126"/>
                        <a:pt x="236" y="126"/>
                      </a:cubicBezTo>
                      <a:cubicBezTo>
                        <a:pt x="329" y="126"/>
                        <a:pt x="329" y="126"/>
                        <a:pt x="329" y="126"/>
                      </a:cubicBezTo>
                      <a:cubicBezTo>
                        <a:pt x="329" y="139"/>
                        <a:pt x="329" y="139"/>
                        <a:pt x="329" y="139"/>
                      </a:cubicBezTo>
                      <a:cubicBezTo>
                        <a:pt x="345" y="139"/>
                        <a:pt x="345" y="139"/>
                        <a:pt x="345" y="139"/>
                      </a:cubicBezTo>
                      <a:cubicBezTo>
                        <a:pt x="345" y="0"/>
                        <a:pt x="345" y="0"/>
                        <a:pt x="345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35"/>
                        <a:pt x="0" y="235"/>
                        <a:pt x="0" y="235"/>
                      </a:cubicBezTo>
                      <a:cubicBezTo>
                        <a:pt x="243" y="235"/>
                        <a:pt x="243" y="235"/>
                        <a:pt x="243" y="235"/>
                      </a:cubicBezTo>
                      <a:cubicBezTo>
                        <a:pt x="243" y="219"/>
                        <a:pt x="243" y="219"/>
                        <a:pt x="243" y="219"/>
                      </a:cubicBezTo>
                      <a:cubicBezTo>
                        <a:pt x="181" y="219"/>
                        <a:pt x="181" y="219"/>
                        <a:pt x="181" y="219"/>
                      </a:cubicBezTo>
                      <a:lnTo>
                        <a:pt x="181" y="182"/>
                      </a:lnTo>
                      <a:close/>
                      <a:moveTo>
                        <a:pt x="165" y="219"/>
                      </a:moveTo>
                      <a:cubicBezTo>
                        <a:pt x="71" y="219"/>
                        <a:pt x="71" y="219"/>
                        <a:pt x="71" y="219"/>
                      </a:cubicBezTo>
                      <a:cubicBezTo>
                        <a:pt x="71" y="182"/>
                        <a:pt x="71" y="182"/>
                        <a:pt x="71" y="182"/>
                      </a:cubicBezTo>
                      <a:cubicBezTo>
                        <a:pt x="165" y="182"/>
                        <a:pt x="165" y="182"/>
                        <a:pt x="165" y="182"/>
                      </a:cubicBezTo>
                      <a:lnTo>
                        <a:pt x="165" y="219"/>
                      </a:lnTo>
                      <a:close/>
                      <a:moveTo>
                        <a:pt x="16" y="126"/>
                      </a:moveTo>
                      <a:cubicBezTo>
                        <a:pt x="110" y="126"/>
                        <a:pt x="110" y="126"/>
                        <a:pt x="110" y="126"/>
                      </a:cubicBezTo>
                      <a:cubicBezTo>
                        <a:pt x="110" y="166"/>
                        <a:pt x="110" y="166"/>
                        <a:pt x="110" y="166"/>
                      </a:cubicBezTo>
                      <a:cubicBezTo>
                        <a:pt x="16" y="166"/>
                        <a:pt x="16" y="166"/>
                        <a:pt x="16" y="166"/>
                      </a:cubicBezTo>
                      <a:lnTo>
                        <a:pt x="16" y="126"/>
                      </a:lnTo>
                      <a:close/>
                      <a:moveTo>
                        <a:pt x="126" y="54"/>
                      </a:moveTo>
                      <a:cubicBezTo>
                        <a:pt x="126" y="16"/>
                        <a:pt x="126" y="16"/>
                        <a:pt x="126" y="16"/>
                      </a:cubicBezTo>
                      <a:cubicBezTo>
                        <a:pt x="220" y="16"/>
                        <a:pt x="220" y="16"/>
                        <a:pt x="220" y="16"/>
                      </a:cubicBezTo>
                      <a:cubicBezTo>
                        <a:pt x="220" y="54"/>
                        <a:pt x="220" y="54"/>
                        <a:pt x="220" y="54"/>
                      </a:cubicBezTo>
                      <a:lnTo>
                        <a:pt x="126" y="54"/>
                      </a:lnTo>
                      <a:close/>
                      <a:moveTo>
                        <a:pt x="165" y="70"/>
                      </a:moveTo>
                      <a:cubicBezTo>
                        <a:pt x="165" y="110"/>
                        <a:pt x="165" y="110"/>
                        <a:pt x="165" y="110"/>
                      </a:cubicBezTo>
                      <a:cubicBezTo>
                        <a:pt x="71" y="110"/>
                        <a:pt x="71" y="110"/>
                        <a:pt x="71" y="110"/>
                      </a:cubicBezTo>
                      <a:cubicBezTo>
                        <a:pt x="71" y="70"/>
                        <a:pt x="71" y="70"/>
                        <a:pt x="71" y="70"/>
                      </a:cubicBezTo>
                      <a:lnTo>
                        <a:pt x="165" y="70"/>
                      </a:lnTo>
                      <a:close/>
                      <a:moveTo>
                        <a:pt x="55" y="110"/>
                      </a:moveTo>
                      <a:cubicBezTo>
                        <a:pt x="16" y="110"/>
                        <a:pt x="16" y="110"/>
                        <a:pt x="16" y="110"/>
                      </a:cubicBezTo>
                      <a:cubicBezTo>
                        <a:pt x="16" y="70"/>
                        <a:pt x="16" y="70"/>
                        <a:pt x="16" y="70"/>
                      </a:cubicBezTo>
                      <a:cubicBezTo>
                        <a:pt x="55" y="70"/>
                        <a:pt x="55" y="70"/>
                        <a:pt x="55" y="70"/>
                      </a:cubicBezTo>
                      <a:lnTo>
                        <a:pt x="55" y="110"/>
                      </a:lnTo>
                      <a:close/>
                      <a:moveTo>
                        <a:pt x="220" y="166"/>
                      </a:moveTo>
                      <a:cubicBezTo>
                        <a:pt x="126" y="166"/>
                        <a:pt x="126" y="166"/>
                        <a:pt x="126" y="166"/>
                      </a:cubicBezTo>
                      <a:cubicBezTo>
                        <a:pt x="126" y="126"/>
                        <a:pt x="126" y="126"/>
                        <a:pt x="126" y="126"/>
                      </a:cubicBezTo>
                      <a:cubicBezTo>
                        <a:pt x="220" y="126"/>
                        <a:pt x="220" y="126"/>
                        <a:pt x="220" y="126"/>
                      </a:cubicBezTo>
                      <a:lnTo>
                        <a:pt x="220" y="166"/>
                      </a:lnTo>
                      <a:close/>
                      <a:moveTo>
                        <a:pt x="228" y="110"/>
                      </a:moveTo>
                      <a:cubicBezTo>
                        <a:pt x="181" y="110"/>
                        <a:pt x="181" y="110"/>
                        <a:pt x="181" y="110"/>
                      </a:cubicBezTo>
                      <a:cubicBezTo>
                        <a:pt x="181" y="70"/>
                        <a:pt x="181" y="70"/>
                        <a:pt x="181" y="70"/>
                      </a:cubicBezTo>
                      <a:cubicBezTo>
                        <a:pt x="274" y="70"/>
                        <a:pt x="274" y="70"/>
                        <a:pt x="274" y="70"/>
                      </a:cubicBezTo>
                      <a:cubicBezTo>
                        <a:pt x="274" y="110"/>
                        <a:pt x="274" y="110"/>
                        <a:pt x="274" y="110"/>
                      </a:cubicBezTo>
                      <a:cubicBezTo>
                        <a:pt x="236" y="110"/>
                        <a:pt x="236" y="110"/>
                        <a:pt x="236" y="110"/>
                      </a:cubicBezTo>
                      <a:lnTo>
                        <a:pt x="228" y="110"/>
                      </a:lnTo>
                      <a:close/>
                      <a:moveTo>
                        <a:pt x="290" y="110"/>
                      </a:moveTo>
                      <a:cubicBezTo>
                        <a:pt x="290" y="70"/>
                        <a:pt x="290" y="70"/>
                        <a:pt x="290" y="70"/>
                      </a:cubicBezTo>
                      <a:cubicBezTo>
                        <a:pt x="329" y="70"/>
                        <a:pt x="329" y="70"/>
                        <a:pt x="329" y="70"/>
                      </a:cubicBezTo>
                      <a:cubicBezTo>
                        <a:pt x="329" y="110"/>
                        <a:pt x="329" y="110"/>
                        <a:pt x="329" y="110"/>
                      </a:cubicBezTo>
                      <a:lnTo>
                        <a:pt x="290" y="110"/>
                      </a:lnTo>
                      <a:close/>
                      <a:moveTo>
                        <a:pt x="329" y="54"/>
                      </a:moveTo>
                      <a:cubicBezTo>
                        <a:pt x="236" y="54"/>
                        <a:pt x="236" y="54"/>
                        <a:pt x="236" y="54"/>
                      </a:cubicBezTo>
                      <a:cubicBezTo>
                        <a:pt x="236" y="16"/>
                        <a:pt x="236" y="16"/>
                        <a:pt x="236" y="16"/>
                      </a:cubicBezTo>
                      <a:cubicBezTo>
                        <a:pt x="329" y="16"/>
                        <a:pt x="329" y="16"/>
                        <a:pt x="329" y="16"/>
                      </a:cubicBezTo>
                      <a:lnTo>
                        <a:pt x="329" y="54"/>
                      </a:lnTo>
                      <a:close/>
                      <a:moveTo>
                        <a:pt x="110" y="16"/>
                      </a:moveTo>
                      <a:cubicBezTo>
                        <a:pt x="110" y="54"/>
                        <a:pt x="110" y="54"/>
                        <a:pt x="110" y="54"/>
                      </a:cubicBezTo>
                      <a:cubicBezTo>
                        <a:pt x="16" y="54"/>
                        <a:pt x="16" y="54"/>
                        <a:pt x="16" y="54"/>
                      </a:cubicBezTo>
                      <a:cubicBezTo>
                        <a:pt x="16" y="16"/>
                        <a:pt x="16" y="16"/>
                        <a:pt x="16" y="16"/>
                      </a:cubicBezTo>
                      <a:lnTo>
                        <a:pt x="110" y="16"/>
                      </a:lnTo>
                      <a:close/>
                      <a:moveTo>
                        <a:pt x="16" y="182"/>
                      </a:moveTo>
                      <a:cubicBezTo>
                        <a:pt x="55" y="182"/>
                        <a:pt x="55" y="182"/>
                        <a:pt x="55" y="182"/>
                      </a:cubicBezTo>
                      <a:cubicBezTo>
                        <a:pt x="55" y="219"/>
                        <a:pt x="55" y="219"/>
                        <a:pt x="55" y="219"/>
                      </a:cubicBezTo>
                      <a:cubicBezTo>
                        <a:pt x="16" y="219"/>
                        <a:pt x="16" y="219"/>
                        <a:pt x="16" y="219"/>
                      </a:cubicBezTo>
                      <a:lnTo>
                        <a:pt x="16" y="182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>
                  <a:noFill/>
                </a:ln>
              </p:spPr>
              <p:txBody>
                <a:bodyPr vert="horz" wrap="square" lIns="91416" tIns="45708" rIns="91416" bIns="4570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799" dirty="0">
                    <a:latin typeface="Calibri" panose="020F0502020204030204" pitchFamily="34" charset="0"/>
                  </a:endParaRPr>
                </a:p>
              </p:txBody>
            </p:sp>
          </p:grpSp>
        </p:grpSp>
        <p:sp>
          <p:nvSpPr>
            <p:cNvPr id="186" name="TextBox 185">
              <a:extLst>
                <a:ext uri="{FF2B5EF4-FFF2-40B4-BE49-F238E27FC236}">
                  <a16:creationId xmlns:a16="http://schemas.microsoft.com/office/drawing/2014/main" id="{E61646B9-2800-A349-9A81-A18618A7CE70}"/>
                </a:ext>
              </a:extLst>
            </p:cNvPr>
            <p:cNvSpPr txBox="1"/>
            <p:nvPr/>
          </p:nvSpPr>
          <p:spPr>
            <a:xfrm>
              <a:off x="8421146" y="4734080"/>
              <a:ext cx="650114" cy="184666"/>
            </a:xfrm>
            <a:prstGeom prst="rect">
              <a:avLst/>
            </a:prstGeom>
          </p:spPr>
          <p:txBody>
            <a:bodyPr wrap="none" lIns="0" tIns="0" rIns="0" bIns="0" rtlCol="0" anchor="b">
              <a:spAutoFit/>
            </a:bodyPr>
            <a:lstStyle/>
            <a:p>
              <a:r>
                <a:rPr lang="en-US" sz="1200" dirty="0">
                  <a:latin typeface="Calibri" panose="020F0502020204030204" pitchFamily="34" charset="0"/>
                </a:rPr>
                <a:t>Mgt + App</a:t>
              </a:r>
              <a:endParaRPr lang="en-US" sz="1400" dirty="0">
                <a:latin typeface="Calibri" panose="020F0502020204030204" pitchFamily="34" charset="0"/>
              </a:endParaRPr>
            </a:p>
          </p:txBody>
        </p:sp>
        <p:sp>
          <p:nvSpPr>
            <p:cNvPr id="187" name="TextBox 186">
              <a:extLst>
                <a:ext uri="{FF2B5EF4-FFF2-40B4-BE49-F238E27FC236}">
                  <a16:creationId xmlns:a16="http://schemas.microsoft.com/office/drawing/2014/main" id="{84E17BF9-8867-AE47-ABFD-B8621647B0AF}"/>
                </a:ext>
              </a:extLst>
            </p:cNvPr>
            <p:cNvSpPr txBox="1"/>
            <p:nvPr/>
          </p:nvSpPr>
          <p:spPr>
            <a:xfrm>
              <a:off x="9965639" y="4734080"/>
              <a:ext cx="250068" cy="184666"/>
            </a:xfrm>
            <a:prstGeom prst="rect">
              <a:avLst/>
            </a:prstGeom>
          </p:spPr>
          <p:txBody>
            <a:bodyPr wrap="none" lIns="0" tIns="0" rIns="0" bIns="0" rtlCol="0" anchor="b">
              <a:spAutoFit/>
            </a:bodyPr>
            <a:lstStyle/>
            <a:p>
              <a:r>
                <a:rPr lang="en-US" sz="1200" dirty="0">
                  <a:latin typeface="Calibri" panose="020F0502020204030204" pitchFamily="34" charset="0"/>
                </a:rPr>
                <a:t>App</a:t>
              </a:r>
              <a:endParaRPr lang="en-US" sz="1400" dirty="0">
                <a:latin typeface="Calibri" panose="020F0502020204030204" pitchFamily="34" charset="0"/>
              </a:endParaRPr>
            </a:p>
          </p:txBody>
        </p:sp>
        <p:pic>
          <p:nvPicPr>
            <p:cNvPr id="188" name="Picture 187">
              <a:extLst>
                <a:ext uri="{FF2B5EF4-FFF2-40B4-BE49-F238E27FC236}">
                  <a16:creationId xmlns:a16="http://schemas.microsoft.com/office/drawing/2014/main" id="{1F735887-D7FD-9F44-BE37-EF1183BECD5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513262" y="4905156"/>
              <a:ext cx="396240" cy="254000"/>
            </a:xfrm>
            <a:prstGeom prst="rect">
              <a:avLst/>
            </a:prstGeom>
          </p:spPr>
        </p:pic>
        <p:grpSp>
          <p:nvGrpSpPr>
            <p:cNvPr id="189" name="Group 188">
              <a:extLst>
                <a:ext uri="{FF2B5EF4-FFF2-40B4-BE49-F238E27FC236}">
                  <a16:creationId xmlns:a16="http://schemas.microsoft.com/office/drawing/2014/main" id="{FE02CB81-74E7-324B-B359-05D2EDD5F55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805868" y="3652919"/>
              <a:ext cx="548640" cy="548640"/>
              <a:chOff x="7736620" y="7009631"/>
              <a:chExt cx="4501800" cy="4503600"/>
            </a:xfrm>
            <a:solidFill>
              <a:schemeClr val="tx1"/>
            </a:solidFill>
          </p:grpSpPr>
          <p:sp>
            <p:nvSpPr>
              <p:cNvPr id="191" name="Freeform: Shape 1">
                <a:extLst>
                  <a:ext uri="{FF2B5EF4-FFF2-40B4-BE49-F238E27FC236}">
                    <a16:creationId xmlns:a16="http://schemas.microsoft.com/office/drawing/2014/main" id="{1CC00992-E99E-DA42-857B-7EC393BC3C36}"/>
                  </a:ext>
                </a:extLst>
              </p:cNvPr>
              <p:cNvSpPr/>
              <p:nvPr/>
            </p:nvSpPr>
            <p:spPr>
              <a:xfrm>
                <a:off x="7736620" y="7009631"/>
                <a:ext cx="4501800" cy="4503600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12506" h="12511">
                    <a:moveTo>
                      <a:pt x="6251" y="521"/>
                    </a:moveTo>
                    <a:lnTo>
                      <a:pt x="6399" y="525"/>
                    </a:lnTo>
                    <a:lnTo>
                      <a:pt x="6546" y="530"/>
                    </a:lnTo>
                    <a:lnTo>
                      <a:pt x="6694" y="538"/>
                    </a:lnTo>
                    <a:lnTo>
                      <a:pt x="6838" y="550"/>
                    </a:lnTo>
                    <a:lnTo>
                      <a:pt x="6981" y="566"/>
                    </a:lnTo>
                    <a:lnTo>
                      <a:pt x="7125" y="587"/>
                    </a:lnTo>
                    <a:lnTo>
                      <a:pt x="7265" y="612"/>
                    </a:lnTo>
                    <a:lnTo>
                      <a:pt x="7409" y="640"/>
                    </a:lnTo>
                    <a:lnTo>
                      <a:pt x="7548" y="669"/>
                    </a:lnTo>
                    <a:lnTo>
                      <a:pt x="7684" y="702"/>
                    </a:lnTo>
                    <a:lnTo>
                      <a:pt x="7819" y="739"/>
                    </a:lnTo>
                    <a:lnTo>
                      <a:pt x="7954" y="780"/>
                    </a:lnTo>
                    <a:lnTo>
                      <a:pt x="8090" y="825"/>
                    </a:lnTo>
                    <a:lnTo>
                      <a:pt x="8221" y="870"/>
                    </a:lnTo>
                    <a:lnTo>
                      <a:pt x="8352" y="919"/>
                    </a:lnTo>
                    <a:lnTo>
                      <a:pt x="8484" y="973"/>
                    </a:lnTo>
                    <a:lnTo>
                      <a:pt x="8611" y="1030"/>
                    </a:lnTo>
                    <a:lnTo>
                      <a:pt x="8734" y="1088"/>
                    </a:lnTo>
                    <a:lnTo>
                      <a:pt x="8861" y="1149"/>
                    </a:lnTo>
                    <a:lnTo>
                      <a:pt x="8985" y="1215"/>
                    </a:lnTo>
                    <a:lnTo>
                      <a:pt x="9104" y="1285"/>
                    </a:lnTo>
                    <a:lnTo>
                      <a:pt x="9222" y="1354"/>
                    </a:lnTo>
                    <a:lnTo>
                      <a:pt x="9341" y="1428"/>
                    </a:lnTo>
                    <a:lnTo>
                      <a:pt x="9456" y="1502"/>
                    </a:lnTo>
                    <a:lnTo>
                      <a:pt x="9571" y="1581"/>
                    </a:lnTo>
                    <a:lnTo>
                      <a:pt x="9682" y="1663"/>
                    </a:lnTo>
                    <a:lnTo>
                      <a:pt x="9789" y="1749"/>
                    </a:lnTo>
                    <a:lnTo>
                      <a:pt x="9896" y="1835"/>
                    </a:lnTo>
                    <a:lnTo>
                      <a:pt x="10002" y="1921"/>
                    </a:lnTo>
                    <a:lnTo>
                      <a:pt x="10105" y="2016"/>
                    </a:lnTo>
                    <a:lnTo>
                      <a:pt x="10207" y="2106"/>
                    </a:lnTo>
                    <a:lnTo>
                      <a:pt x="10306" y="2205"/>
                    </a:lnTo>
                    <a:lnTo>
                      <a:pt x="10400" y="2303"/>
                    </a:lnTo>
                    <a:lnTo>
                      <a:pt x="10495" y="2401"/>
                    </a:lnTo>
                    <a:lnTo>
                      <a:pt x="10585" y="2504"/>
                    </a:lnTo>
                    <a:lnTo>
                      <a:pt x="10675" y="2611"/>
                    </a:lnTo>
                    <a:lnTo>
                      <a:pt x="10762" y="2717"/>
                    </a:lnTo>
                    <a:lnTo>
                      <a:pt x="10844" y="2828"/>
                    </a:lnTo>
                    <a:lnTo>
                      <a:pt x="10926" y="2939"/>
                    </a:lnTo>
                    <a:lnTo>
                      <a:pt x="11004" y="3054"/>
                    </a:lnTo>
                    <a:lnTo>
                      <a:pt x="11082" y="3169"/>
                    </a:lnTo>
                    <a:lnTo>
                      <a:pt x="11156" y="3284"/>
                    </a:lnTo>
                    <a:lnTo>
                      <a:pt x="11225" y="3403"/>
                    </a:lnTo>
                    <a:lnTo>
                      <a:pt x="11291" y="3526"/>
                    </a:lnTo>
                    <a:lnTo>
                      <a:pt x="11357" y="3649"/>
                    </a:lnTo>
                    <a:lnTo>
                      <a:pt x="11419" y="3773"/>
                    </a:lnTo>
                    <a:lnTo>
                      <a:pt x="11480" y="3900"/>
                    </a:lnTo>
                    <a:lnTo>
                      <a:pt x="11533" y="4027"/>
                    </a:lnTo>
                    <a:lnTo>
                      <a:pt x="11587" y="4154"/>
                    </a:lnTo>
                    <a:lnTo>
                      <a:pt x="11636" y="4285"/>
                    </a:lnTo>
                    <a:lnTo>
                      <a:pt x="11685" y="4417"/>
                    </a:lnTo>
                    <a:lnTo>
                      <a:pt x="11726" y="4553"/>
                    </a:lnTo>
                    <a:lnTo>
                      <a:pt x="11767" y="4688"/>
                    </a:lnTo>
                    <a:lnTo>
                      <a:pt x="11804" y="4823"/>
                    </a:lnTo>
                    <a:lnTo>
                      <a:pt x="11837" y="4963"/>
                    </a:lnTo>
                    <a:lnTo>
                      <a:pt x="11870" y="5103"/>
                    </a:lnTo>
                    <a:lnTo>
                      <a:pt x="11895" y="5242"/>
                    </a:lnTo>
                    <a:lnTo>
                      <a:pt x="11919" y="5386"/>
                    </a:lnTo>
                    <a:lnTo>
                      <a:pt x="11940" y="5525"/>
                    </a:lnTo>
                    <a:lnTo>
                      <a:pt x="11956" y="5669"/>
                    </a:lnTo>
                    <a:lnTo>
                      <a:pt x="11968" y="5817"/>
                    </a:lnTo>
                    <a:lnTo>
                      <a:pt x="11976" y="5961"/>
                    </a:lnTo>
                    <a:lnTo>
                      <a:pt x="11985" y="6108"/>
                    </a:lnTo>
                    <a:lnTo>
                      <a:pt x="11985" y="6256"/>
                    </a:lnTo>
                    <a:lnTo>
                      <a:pt x="11985" y="6403"/>
                    </a:lnTo>
                    <a:lnTo>
                      <a:pt x="11976" y="6550"/>
                    </a:lnTo>
                    <a:lnTo>
                      <a:pt x="11968" y="6694"/>
                    </a:lnTo>
                    <a:lnTo>
                      <a:pt x="11956" y="6842"/>
                    </a:lnTo>
                    <a:lnTo>
                      <a:pt x="11940" y="6986"/>
                    </a:lnTo>
                    <a:lnTo>
                      <a:pt x="11919" y="7125"/>
                    </a:lnTo>
                    <a:lnTo>
                      <a:pt x="11895" y="7269"/>
                    </a:lnTo>
                    <a:lnTo>
                      <a:pt x="11870" y="7408"/>
                    </a:lnTo>
                    <a:lnTo>
                      <a:pt x="11837" y="7548"/>
                    </a:lnTo>
                    <a:lnTo>
                      <a:pt x="11804" y="7688"/>
                    </a:lnTo>
                    <a:lnTo>
                      <a:pt x="11767" y="7823"/>
                    </a:lnTo>
                    <a:lnTo>
                      <a:pt x="11726" y="7958"/>
                    </a:lnTo>
                    <a:lnTo>
                      <a:pt x="11685" y="8094"/>
                    </a:lnTo>
                    <a:lnTo>
                      <a:pt x="11636" y="8226"/>
                    </a:lnTo>
                    <a:lnTo>
                      <a:pt x="11587" y="8357"/>
                    </a:lnTo>
                    <a:lnTo>
                      <a:pt x="11533" y="8484"/>
                    </a:lnTo>
                    <a:lnTo>
                      <a:pt x="11480" y="8611"/>
                    </a:lnTo>
                    <a:lnTo>
                      <a:pt x="11419" y="8738"/>
                    </a:lnTo>
                    <a:lnTo>
                      <a:pt x="11357" y="8862"/>
                    </a:lnTo>
                    <a:lnTo>
                      <a:pt x="11291" y="8985"/>
                    </a:lnTo>
                    <a:lnTo>
                      <a:pt x="11225" y="9108"/>
                    </a:lnTo>
                    <a:lnTo>
                      <a:pt x="11156" y="9227"/>
                    </a:lnTo>
                    <a:lnTo>
                      <a:pt x="11082" y="9342"/>
                    </a:lnTo>
                    <a:lnTo>
                      <a:pt x="11004" y="9457"/>
                    </a:lnTo>
                    <a:lnTo>
                      <a:pt x="10926" y="9572"/>
                    </a:lnTo>
                    <a:lnTo>
                      <a:pt x="10844" y="9683"/>
                    </a:lnTo>
                    <a:lnTo>
                      <a:pt x="10762" y="9794"/>
                    </a:lnTo>
                    <a:lnTo>
                      <a:pt x="10675" y="9900"/>
                    </a:lnTo>
                    <a:lnTo>
                      <a:pt x="10585" y="10007"/>
                    </a:lnTo>
                    <a:lnTo>
                      <a:pt x="10495" y="10110"/>
                    </a:lnTo>
                    <a:lnTo>
                      <a:pt x="10400" y="10208"/>
                    </a:lnTo>
                    <a:lnTo>
                      <a:pt x="10306" y="10306"/>
                    </a:lnTo>
                    <a:lnTo>
                      <a:pt x="10207" y="10405"/>
                    </a:lnTo>
                    <a:lnTo>
                      <a:pt x="10105" y="10495"/>
                    </a:lnTo>
                    <a:lnTo>
                      <a:pt x="10002" y="10590"/>
                    </a:lnTo>
                    <a:lnTo>
                      <a:pt x="9896" y="10676"/>
                    </a:lnTo>
                    <a:lnTo>
                      <a:pt x="9789" y="10762"/>
                    </a:lnTo>
                    <a:lnTo>
                      <a:pt x="9682" y="10848"/>
                    </a:lnTo>
                    <a:lnTo>
                      <a:pt x="9571" y="10930"/>
                    </a:lnTo>
                    <a:lnTo>
                      <a:pt x="9456" y="11009"/>
                    </a:lnTo>
                    <a:lnTo>
                      <a:pt x="9341" y="11083"/>
                    </a:lnTo>
                    <a:lnTo>
                      <a:pt x="9222" y="11157"/>
                    </a:lnTo>
                    <a:lnTo>
                      <a:pt x="9104" y="11226"/>
                    </a:lnTo>
                    <a:lnTo>
                      <a:pt x="8985" y="11296"/>
                    </a:lnTo>
                    <a:lnTo>
                      <a:pt x="8861" y="11362"/>
                    </a:lnTo>
                    <a:lnTo>
                      <a:pt x="8734" y="11423"/>
                    </a:lnTo>
                    <a:lnTo>
                      <a:pt x="8611" y="11481"/>
                    </a:lnTo>
                    <a:lnTo>
                      <a:pt x="8484" y="11538"/>
                    </a:lnTo>
                    <a:lnTo>
                      <a:pt x="8352" y="11592"/>
                    </a:lnTo>
                    <a:lnTo>
                      <a:pt x="8221" y="11641"/>
                    </a:lnTo>
                    <a:lnTo>
                      <a:pt x="8090" y="11686"/>
                    </a:lnTo>
                    <a:lnTo>
                      <a:pt x="7954" y="11731"/>
                    </a:lnTo>
                    <a:lnTo>
                      <a:pt x="7819" y="11772"/>
                    </a:lnTo>
                    <a:lnTo>
                      <a:pt x="7684" y="11809"/>
                    </a:lnTo>
                    <a:lnTo>
                      <a:pt x="7548" y="11842"/>
                    </a:lnTo>
                    <a:lnTo>
                      <a:pt x="7409" y="11871"/>
                    </a:lnTo>
                    <a:lnTo>
                      <a:pt x="7265" y="11899"/>
                    </a:lnTo>
                    <a:lnTo>
                      <a:pt x="7125" y="11924"/>
                    </a:lnTo>
                    <a:lnTo>
                      <a:pt x="6981" y="11945"/>
                    </a:lnTo>
                    <a:lnTo>
                      <a:pt x="6838" y="11961"/>
                    </a:lnTo>
                    <a:lnTo>
                      <a:pt x="6694" y="11973"/>
                    </a:lnTo>
                    <a:lnTo>
                      <a:pt x="6546" y="11981"/>
                    </a:lnTo>
                    <a:lnTo>
                      <a:pt x="6399" y="11986"/>
                    </a:lnTo>
                    <a:lnTo>
                      <a:pt x="6251" y="11990"/>
                    </a:lnTo>
                    <a:lnTo>
                      <a:pt x="6103" y="11986"/>
                    </a:lnTo>
                    <a:lnTo>
                      <a:pt x="5960" y="11981"/>
                    </a:lnTo>
                    <a:lnTo>
                      <a:pt x="5812" y="11973"/>
                    </a:lnTo>
                    <a:lnTo>
                      <a:pt x="5668" y="11961"/>
                    </a:lnTo>
                    <a:lnTo>
                      <a:pt x="5524" y="11945"/>
                    </a:lnTo>
                    <a:lnTo>
                      <a:pt x="5381" y="11924"/>
                    </a:lnTo>
                    <a:lnTo>
                      <a:pt x="5241" y="11899"/>
                    </a:lnTo>
                    <a:lnTo>
                      <a:pt x="5098" y="11871"/>
                    </a:lnTo>
                    <a:lnTo>
                      <a:pt x="4958" y="11842"/>
                    </a:lnTo>
                    <a:lnTo>
                      <a:pt x="4823" y="11809"/>
                    </a:lnTo>
                    <a:lnTo>
                      <a:pt x="4687" y="11772"/>
                    </a:lnTo>
                    <a:lnTo>
                      <a:pt x="4552" y="11731"/>
                    </a:lnTo>
                    <a:lnTo>
                      <a:pt x="4416" y="11686"/>
                    </a:lnTo>
                    <a:lnTo>
                      <a:pt x="4285" y="11641"/>
                    </a:lnTo>
                    <a:lnTo>
                      <a:pt x="4154" y="11592"/>
                    </a:lnTo>
                    <a:lnTo>
                      <a:pt x="4022" y="11538"/>
                    </a:lnTo>
                    <a:lnTo>
                      <a:pt x="3895" y="11481"/>
                    </a:lnTo>
                    <a:lnTo>
                      <a:pt x="3768" y="11423"/>
                    </a:lnTo>
                    <a:lnTo>
                      <a:pt x="3645" y="11362"/>
                    </a:lnTo>
                    <a:lnTo>
                      <a:pt x="3521" y="11296"/>
                    </a:lnTo>
                    <a:lnTo>
                      <a:pt x="3403" y="11226"/>
                    </a:lnTo>
                    <a:lnTo>
                      <a:pt x="3284" y="11157"/>
                    </a:lnTo>
                    <a:lnTo>
                      <a:pt x="3164" y="11083"/>
                    </a:lnTo>
                    <a:lnTo>
                      <a:pt x="3050" y="11009"/>
                    </a:lnTo>
                    <a:lnTo>
                      <a:pt x="2935" y="10930"/>
                    </a:lnTo>
                    <a:lnTo>
                      <a:pt x="2824" y="10848"/>
                    </a:lnTo>
                    <a:lnTo>
                      <a:pt x="2717" y="10762"/>
                    </a:lnTo>
                    <a:lnTo>
                      <a:pt x="2610" y="10676"/>
                    </a:lnTo>
                    <a:lnTo>
                      <a:pt x="2504" y="10590"/>
                    </a:lnTo>
                    <a:lnTo>
                      <a:pt x="2401" y="10495"/>
                    </a:lnTo>
                    <a:lnTo>
                      <a:pt x="2299" y="10405"/>
                    </a:lnTo>
                    <a:lnTo>
                      <a:pt x="2200" y="10306"/>
                    </a:lnTo>
                    <a:lnTo>
                      <a:pt x="2105" y="10208"/>
                    </a:lnTo>
                    <a:lnTo>
                      <a:pt x="2011" y="10110"/>
                    </a:lnTo>
                    <a:lnTo>
                      <a:pt x="1921" y="10007"/>
                    </a:lnTo>
                    <a:lnTo>
                      <a:pt x="1830" y="9900"/>
                    </a:lnTo>
                    <a:lnTo>
                      <a:pt x="1744" y="9794"/>
                    </a:lnTo>
                    <a:lnTo>
                      <a:pt x="1662" y="9683"/>
                    </a:lnTo>
                    <a:lnTo>
                      <a:pt x="1580" y="9572"/>
                    </a:lnTo>
                    <a:lnTo>
                      <a:pt x="1502" y="9457"/>
                    </a:lnTo>
                    <a:lnTo>
                      <a:pt x="1424" y="9342"/>
                    </a:lnTo>
                    <a:lnTo>
                      <a:pt x="1350" y="9227"/>
                    </a:lnTo>
                    <a:lnTo>
                      <a:pt x="1280" y="9108"/>
                    </a:lnTo>
                    <a:lnTo>
                      <a:pt x="1215" y="8985"/>
                    </a:lnTo>
                    <a:lnTo>
                      <a:pt x="1149" y="8862"/>
                    </a:lnTo>
                    <a:lnTo>
                      <a:pt x="1088" y="8738"/>
                    </a:lnTo>
                    <a:lnTo>
                      <a:pt x="1026" y="8611"/>
                    </a:lnTo>
                    <a:lnTo>
                      <a:pt x="973" y="8484"/>
                    </a:lnTo>
                    <a:lnTo>
                      <a:pt x="919" y="8357"/>
                    </a:lnTo>
                    <a:lnTo>
                      <a:pt x="870" y="8226"/>
                    </a:lnTo>
                    <a:lnTo>
                      <a:pt x="821" y="8094"/>
                    </a:lnTo>
                    <a:lnTo>
                      <a:pt x="780" y="7958"/>
                    </a:lnTo>
                    <a:lnTo>
                      <a:pt x="739" y="7823"/>
                    </a:lnTo>
                    <a:lnTo>
                      <a:pt x="702" y="7688"/>
                    </a:lnTo>
                    <a:lnTo>
                      <a:pt x="669" y="7548"/>
                    </a:lnTo>
                    <a:lnTo>
                      <a:pt x="636" y="7408"/>
                    </a:lnTo>
                    <a:lnTo>
                      <a:pt x="612" y="7269"/>
                    </a:lnTo>
                    <a:lnTo>
                      <a:pt x="587" y="7125"/>
                    </a:lnTo>
                    <a:lnTo>
                      <a:pt x="567" y="6986"/>
                    </a:lnTo>
                    <a:lnTo>
                      <a:pt x="550" y="6842"/>
                    </a:lnTo>
                    <a:lnTo>
                      <a:pt x="538" y="6694"/>
                    </a:lnTo>
                    <a:lnTo>
                      <a:pt x="529" y="6550"/>
                    </a:lnTo>
                    <a:lnTo>
                      <a:pt x="521" y="6403"/>
                    </a:lnTo>
                    <a:lnTo>
                      <a:pt x="521" y="6256"/>
                    </a:lnTo>
                    <a:lnTo>
                      <a:pt x="521" y="6108"/>
                    </a:lnTo>
                    <a:lnTo>
                      <a:pt x="529" y="5961"/>
                    </a:lnTo>
                    <a:lnTo>
                      <a:pt x="538" y="5817"/>
                    </a:lnTo>
                    <a:lnTo>
                      <a:pt x="550" y="5669"/>
                    </a:lnTo>
                    <a:lnTo>
                      <a:pt x="567" y="5525"/>
                    </a:lnTo>
                    <a:lnTo>
                      <a:pt x="587" y="5386"/>
                    </a:lnTo>
                    <a:lnTo>
                      <a:pt x="612" y="5242"/>
                    </a:lnTo>
                    <a:lnTo>
                      <a:pt x="636" y="5103"/>
                    </a:lnTo>
                    <a:lnTo>
                      <a:pt x="669" y="4963"/>
                    </a:lnTo>
                    <a:lnTo>
                      <a:pt x="702" y="4823"/>
                    </a:lnTo>
                    <a:lnTo>
                      <a:pt x="739" y="4688"/>
                    </a:lnTo>
                    <a:lnTo>
                      <a:pt x="780" y="4553"/>
                    </a:lnTo>
                    <a:lnTo>
                      <a:pt x="821" y="4417"/>
                    </a:lnTo>
                    <a:lnTo>
                      <a:pt x="870" y="4285"/>
                    </a:lnTo>
                    <a:lnTo>
                      <a:pt x="919" y="4154"/>
                    </a:lnTo>
                    <a:lnTo>
                      <a:pt x="973" y="4027"/>
                    </a:lnTo>
                    <a:lnTo>
                      <a:pt x="1026" y="3900"/>
                    </a:lnTo>
                    <a:lnTo>
                      <a:pt x="1088" y="3773"/>
                    </a:lnTo>
                    <a:lnTo>
                      <a:pt x="1149" y="3649"/>
                    </a:lnTo>
                    <a:lnTo>
                      <a:pt x="1215" y="3526"/>
                    </a:lnTo>
                    <a:lnTo>
                      <a:pt x="1280" y="3403"/>
                    </a:lnTo>
                    <a:lnTo>
                      <a:pt x="1350" y="3284"/>
                    </a:lnTo>
                    <a:lnTo>
                      <a:pt x="1424" y="3169"/>
                    </a:lnTo>
                    <a:lnTo>
                      <a:pt x="1502" y="3054"/>
                    </a:lnTo>
                    <a:lnTo>
                      <a:pt x="1580" y="2939"/>
                    </a:lnTo>
                    <a:lnTo>
                      <a:pt x="1662" y="2828"/>
                    </a:lnTo>
                    <a:lnTo>
                      <a:pt x="1744" y="2717"/>
                    </a:lnTo>
                    <a:lnTo>
                      <a:pt x="1830" y="2611"/>
                    </a:lnTo>
                    <a:lnTo>
                      <a:pt x="1921" y="2504"/>
                    </a:lnTo>
                    <a:lnTo>
                      <a:pt x="2011" y="2401"/>
                    </a:lnTo>
                    <a:lnTo>
                      <a:pt x="2105" y="2303"/>
                    </a:lnTo>
                    <a:lnTo>
                      <a:pt x="2200" y="2205"/>
                    </a:lnTo>
                    <a:lnTo>
                      <a:pt x="2299" y="2106"/>
                    </a:lnTo>
                    <a:lnTo>
                      <a:pt x="2401" y="2016"/>
                    </a:lnTo>
                    <a:lnTo>
                      <a:pt x="2504" y="1921"/>
                    </a:lnTo>
                    <a:lnTo>
                      <a:pt x="2610" y="1835"/>
                    </a:lnTo>
                    <a:lnTo>
                      <a:pt x="2717" y="1749"/>
                    </a:lnTo>
                    <a:lnTo>
                      <a:pt x="2824" y="1663"/>
                    </a:lnTo>
                    <a:lnTo>
                      <a:pt x="2935" y="1581"/>
                    </a:lnTo>
                    <a:lnTo>
                      <a:pt x="3050" y="1502"/>
                    </a:lnTo>
                    <a:lnTo>
                      <a:pt x="3164" y="1428"/>
                    </a:lnTo>
                    <a:lnTo>
                      <a:pt x="3284" y="1354"/>
                    </a:lnTo>
                    <a:lnTo>
                      <a:pt x="3403" y="1285"/>
                    </a:lnTo>
                    <a:lnTo>
                      <a:pt x="3521" y="1215"/>
                    </a:lnTo>
                    <a:lnTo>
                      <a:pt x="3645" y="1149"/>
                    </a:lnTo>
                    <a:lnTo>
                      <a:pt x="3768" y="1088"/>
                    </a:lnTo>
                    <a:lnTo>
                      <a:pt x="3895" y="1030"/>
                    </a:lnTo>
                    <a:lnTo>
                      <a:pt x="4022" y="973"/>
                    </a:lnTo>
                    <a:lnTo>
                      <a:pt x="4154" y="919"/>
                    </a:lnTo>
                    <a:lnTo>
                      <a:pt x="4285" y="870"/>
                    </a:lnTo>
                    <a:lnTo>
                      <a:pt x="4416" y="825"/>
                    </a:lnTo>
                    <a:lnTo>
                      <a:pt x="4552" y="780"/>
                    </a:lnTo>
                    <a:lnTo>
                      <a:pt x="4687" y="739"/>
                    </a:lnTo>
                    <a:lnTo>
                      <a:pt x="4823" y="702"/>
                    </a:lnTo>
                    <a:lnTo>
                      <a:pt x="4958" y="669"/>
                    </a:lnTo>
                    <a:lnTo>
                      <a:pt x="5098" y="640"/>
                    </a:lnTo>
                    <a:lnTo>
                      <a:pt x="5241" y="612"/>
                    </a:lnTo>
                    <a:lnTo>
                      <a:pt x="5381" y="587"/>
                    </a:lnTo>
                    <a:lnTo>
                      <a:pt x="5524" y="566"/>
                    </a:lnTo>
                    <a:lnTo>
                      <a:pt x="5668" y="550"/>
                    </a:lnTo>
                    <a:lnTo>
                      <a:pt x="5812" y="538"/>
                    </a:lnTo>
                    <a:lnTo>
                      <a:pt x="5960" y="530"/>
                    </a:lnTo>
                    <a:lnTo>
                      <a:pt x="6103" y="525"/>
                    </a:lnTo>
                    <a:close/>
                    <a:moveTo>
                      <a:pt x="6251" y="0"/>
                    </a:moveTo>
                    <a:lnTo>
                      <a:pt x="6091" y="4"/>
                    </a:lnTo>
                    <a:lnTo>
                      <a:pt x="5931" y="8"/>
                    </a:lnTo>
                    <a:lnTo>
                      <a:pt x="5771" y="20"/>
                    </a:lnTo>
                    <a:lnTo>
                      <a:pt x="5615" y="33"/>
                    </a:lnTo>
                    <a:lnTo>
                      <a:pt x="5455" y="54"/>
                    </a:lnTo>
                    <a:lnTo>
                      <a:pt x="5299" y="74"/>
                    </a:lnTo>
                    <a:lnTo>
                      <a:pt x="5147" y="99"/>
                    </a:lnTo>
                    <a:lnTo>
                      <a:pt x="4991" y="127"/>
                    </a:lnTo>
                    <a:lnTo>
                      <a:pt x="4839" y="160"/>
                    </a:lnTo>
                    <a:lnTo>
                      <a:pt x="4691" y="197"/>
                    </a:lnTo>
                    <a:lnTo>
                      <a:pt x="4539" y="238"/>
                    </a:lnTo>
                    <a:lnTo>
                      <a:pt x="4391" y="283"/>
                    </a:lnTo>
                    <a:lnTo>
                      <a:pt x="4248" y="329"/>
                    </a:lnTo>
                    <a:lnTo>
                      <a:pt x="4104" y="382"/>
                    </a:lnTo>
                    <a:lnTo>
                      <a:pt x="3961" y="435"/>
                    </a:lnTo>
                    <a:lnTo>
                      <a:pt x="3817" y="493"/>
                    </a:lnTo>
                    <a:lnTo>
                      <a:pt x="3678" y="554"/>
                    </a:lnTo>
                    <a:lnTo>
                      <a:pt x="3542" y="620"/>
                    </a:lnTo>
                    <a:lnTo>
                      <a:pt x="3406" y="685"/>
                    </a:lnTo>
                    <a:lnTo>
                      <a:pt x="3271" y="755"/>
                    </a:lnTo>
                    <a:lnTo>
                      <a:pt x="3140" y="829"/>
                    </a:lnTo>
                    <a:lnTo>
                      <a:pt x="3009" y="907"/>
                    </a:lnTo>
                    <a:lnTo>
                      <a:pt x="2881" y="985"/>
                    </a:lnTo>
                    <a:lnTo>
                      <a:pt x="2758" y="1067"/>
                    </a:lnTo>
                    <a:lnTo>
                      <a:pt x="2631" y="1153"/>
                    </a:lnTo>
                    <a:lnTo>
                      <a:pt x="2512" y="1244"/>
                    </a:lnTo>
                    <a:lnTo>
                      <a:pt x="2393" y="1334"/>
                    </a:lnTo>
                    <a:lnTo>
                      <a:pt x="2274" y="1428"/>
                    </a:lnTo>
                    <a:lnTo>
                      <a:pt x="2159" y="1527"/>
                    </a:lnTo>
                    <a:lnTo>
                      <a:pt x="2048" y="1626"/>
                    </a:lnTo>
                    <a:lnTo>
                      <a:pt x="1937" y="1728"/>
                    </a:lnTo>
                    <a:lnTo>
                      <a:pt x="1830" y="1835"/>
                    </a:lnTo>
                    <a:lnTo>
                      <a:pt x="1724" y="1942"/>
                    </a:lnTo>
                    <a:lnTo>
                      <a:pt x="1625" y="2048"/>
                    </a:lnTo>
                    <a:lnTo>
                      <a:pt x="1523" y="2163"/>
                    </a:lnTo>
                    <a:lnTo>
                      <a:pt x="1428" y="2278"/>
                    </a:lnTo>
                    <a:lnTo>
                      <a:pt x="1334" y="2393"/>
                    </a:lnTo>
                    <a:lnTo>
                      <a:pt x="1239" y="2512"/>
                    </a:lnTo>
                    <a:lnTo>
                      <a:pt x="1153" y="2635"/>
                    </a:lnTo>
                    <a:lnTo>
                      <a:pt x="1067" y="2759"/>
                    </a:lnTo>
                    <a:lnTo>
                      <a:pt x="985" y="2886"/>
                    </a:lnTo>
                    <a:lnTo>
                      <a:pt x="903" y="3013"/>
                    </a:lnTo>
                    <a:lnTo>
                      <a:pt x="829" y="3145"/>
                    </a:lnTo>
                    <a:lnTo>
                      <a:pt x="755" y="3276"/>
                    </a:lnTo>
                    <a:lnTo>
                      <a:pt x="681" y="3407"/>
                    </a:lnTo>
                    <a:lnTo>
                      <a:pt x="615" y="3543"/>
                    </a:lnTo>
                    <a:lnTo>
                      <a:pt x="550" y="3682"/>
                    </a:lnTo>
                    <a:lnTo>
                      <a:pt x="488" y="3822"/>
                    </a:lnTo>
                    <a:lnTo>
                      <a:pt x="431" y="3961"/>
                    </a:lnTo>
                    <a:lnTo>
                      <a:pt x="378" y="4105"/>
                    </a:lnTo>
                    <a:lnTo>
                      <a:pt x="328" y="4249"/>
                    </a:lnTo>
                    <a:lnTo>
                      <a:pt x="279" y="4397"/>
                    </a:lnTo>
                    <a:lnTo>
                      <a:pt x="238" y="4544"/>
                    </a:lnTo>
                    <a:lnTo>
                      <a:pt x="197" y="4692"/>
                    </a:lnTo>
                    <a:lnTo>
                      <a:pt x="160" y="4844"/>
                    </a:lnTo>
                    <a:lnTo>
                      <a:pt x="127" y="4996"/>
                    </a:lnTo>
                    <a:lnTo>
                      <a:pt x="99" y="5148"/>
                    </a:lnTo>
                    <a:lnTo>
                      <a:pt x="70" y="5304"/>
                    </a:lnTo>
                    <a:lnTo>
                      <a:pt x="49" y="5459"/>
                    </a:lnTo>
                    <a:lnTo>
                      <a:pt x="33" y="5616"/>
                    </a:lnTo>
                    <a:lnTo>
                      <a:pt x="17" y="5776"/>
                    </a:lnTo>
                    <a:lnTo>
                      <a:pt x="8" y="5936"/>
                    </a:lnTo>
                    <a:lnTo>
                      <a:pt x="0" y="6096"/>
                    </a:lnTo>
                    <a:lnTo>
                      <a:pt x="0" y="6256"/>
                    </a:lnTo>
                    <a:lnTo>
                      <a:pt x="0" y="6415"/>
                    </a:lnTo>
                    <a:lnTo>
                      <a:pt x="8" y="6575"/>
                    </a:lnTo>
                    <a:lnTo>
                      <a:pt x="17" y="6735"/>
                    </a:lnTo>
                    <a:lnTo>
                      <a:pt x="33" y="6895"/>
                    </a:lnTo>
                    <a:lnTo>
                      <a:pt x="49" y="7052"/>
                    </a:lnTo>
                    <a:lnTo>
                      <a:pt x="70" y="7207"/>
                    </a:lnTo>
                    <a:lnTo>
                      <a:pt x="99" y="7363"/>
                    </a:lnTo>
                    <a:lnTo>
                      <a:pt x="127" y="7515"/>
                    </a:lnTo>
                    <a:lnTo>
                      <a:pt x="160" y="7667"/>
                    </a:lnTo>
                    <a:lnTo>
                      <a:pt x="197" y="7819"/>
                    </a:lnTo>
                    <a:lnTo>
                      <a:pt x="238" y="7967"/>
                    </a:lnTo>
                    <a:lnTo>
                      <a:pt x="279" y="8114"/>
                    </a:lnTo>
                    <a:lnTo>
                      <a:pt x="328" y="8262"/>
                    </a:lnTo>
                    <a:lnTo>
                      <a:pt x="378" y="8406"/>
                    </a:lnTo>
                    <a:lnTo>
                      <a:pt x="431" y="8550"/>
                    </a:lnTo>
                    <a:lnTo>
                      <a:pt x="488" y="8689"/>
                    </a:lnTo>
                    <a:lnTo>
                      <a:pt x="550" y="8829"/>
                    </a:lnTo>
                    <a:lnTo>
                      <a:pt x="615" y="8968"/>
                    </a:lnTo>
                    <a:lnTo>
                      <a:pt x="681" y="9104"/>
                    </a:lnTo>
                    <a:lnTo>
                      <a:pt x="755" y="9235"/>
                    </a:lnTo>
                    <a:lnTo>
                      <a:pt x="829" y="9366"/>
                    </a:lnTo>
                    <a:lnTo>
                      <a:pt x="903" y="9498"/>
                    </a:lnTo>
                    <a:lnTo>
                      <a:pt x="985" y="9625"/>
                    </a:lnTo>
                    <a:lnTo>
                      <a:pt x="1067" y="9752"/>
                    </a:lnTo>
                    <a:lnTo>
                      <a:pt x="1153" y="9876"/>
                    </a:lnTo>
                    <a:lnTo>
                      <a:pt x="1239" y="9999"/>
                    </a:lnTo>
                    <a:lnTo>
                      <a:pt x="1334" y="10118"/>
                    </a:lnTo>
                    <a:lnTo>
                      <a:pt x="1428" y="10233"/>
                    </a:lnTo>
                    <a:lnTo>
                      <a:pt x="1523" y="10348"/>
                    </a:lnTo>
                    <a:lnTo>
                      <a:pt x="1625" y="10463"/>
                    </a:lnTo>
                    <a:lnTo>
                      <a:pt x="1724" y="10569"/>
                    </a:lnTo>
                    <a:lnTo>
                      <a:pt x="1830" y="10676"/>
                    </a:lnTo>
                    <a:lnTo>
                      <a:pt x="1937" y="10783"/>
                    </a:lnTo>
                    <a:lnTo>
                      <a:pt x="2048" y="10885"/>
                    </a:lnTo>
                    <a:lnTo>
                      <a:pt x="2159" y="10984"/>
                    </a:lnTo>
                    <a:lnTo>
                      <a:pt x="2274" y="11083"/>
                    </a:lnTo>
                    <a:lnTo>
                      <a:pt x="2393" y="11177"/>
                    </a:lnTo>
                    <a:lnTo>
                      <a:pt x="2512" y="11267"/>
                    </a:lnTo>
                    <a:lnTo>
                      <a:pt x="2631" y="11358"/>
                    </a:lnTo>
                    <a:lnTo>
                      <a:pt x="2758" y="11444"/>
                    </a:lnTo>
                    <a:lnTo>
                      <a:pt x="2881" y="11526"/>
                    </a:lnTo>
                    <a:lnTo>
                      <a:pt x="3009" y="11604"/>
                    </a:lnTo>
                    <a:lnTo>
                      <a:pt x="3140" y="11682"/>
                    </a:lnTo>
                    <a:lnTo>
                      <a:pt x="3271" y="11756"/>
                    </a:lnTo>
                    <a:lnTo>
                      <a:pt x="3406" y="11826"/>
                    </a:lnTo>
                    <a:lnTo>
                      <a:pt x="3542" y="11891"/>
                    </a:lnTo>
                    <a:lnTo>
                      <a:pt x="3678" y="11957"/>
                    </a:lnTo>
                    <a:lnTo>
                      <a:pt x="3817" y="12018"/>
                    </a:lnTo>
                    <a:lnTo>
                      <a:pt x="3961" y="12076"/>
                    </a:lnTo>
                    <a:lnTo>
                      <a:pt x="4104" y="12129"/>
                    </a:lnTo>
                    <a:lnTo>
                      <a:pt x="4248" y="12182"/>
                    </a:lnTo>
                    <a:lnTo>
                      <a:pt x="4391" y="12228"/>
                    </a:lnTo>
                    <a:lnTo>
                      <a:pt x="4539" y="12273"/>
                    </a:lnTo>
                    <a:lnTo>
                      <a:pt x="4691" y="12314"/>
                    </a:lnTo>
                    <a:lnTo>
                      <a:pt x="4839" y="12351"/>
                    </a:lnTo>
                    <a:lnTo>
                      <a:pt x="4991" y="12384"/>
                    </a:lnTo>
                    <a:lnTo>
                      <a:pt x="5147" y="12412"/>
                    </a:lnTo>
                    <a:lnTo>
                      <a:pt x="5299" y="12437"/>
                    </a:lnTo>
                    <a:lnTo>
                      <a:pt x="5455" y="12457"/>
                    </a:lnTo>
                    <a:lnTo>
                      <a:pt x="5615" y="12478"/>
                    </a:lnTo>
                    <a:lnTo>
                      <a:pt x="5771" y="12491"/>
                    </a:lnTo>
                    <a:lnTo>
                      <a:pt x="5931" y="12503"/>
                    </a:lnTo>
                    <a:lnTo>
                      <a:pt x="6091" y="12507"/>
                    </a:lnTo>
                    <a:lnTo>
                      <a:pt x="6251" y="12511"/>
                    </a:lnTo>
                    <a:lnTo>
                      <a:pt x="6415" y="12507"/>
                    </a:lnTo>
                    <a:lnTo>
                      <a:pt x="6575" y="12503"/>
                    </a:lnTo>
                    <a:lnTo>
                      <a:pt x="6735" y="12491"/>
                    </a:lnTo>
                    <a:lnTo>
                      <a:pt x="6891" y="12478"/>
                    </a:lnTo>
                    <a:lnTo>
                      <a:pt x="7051" y="12457"/>
                    </a:lnTo>
                    <a:lnTo>
                      <a:pt x="7207" y="12437"/>
                    </a:lnTo>
                    <a:lnTo>
                      <a:pt x="7359" y="12412"/>
                    </a:lnTo>
                    <a:lnTo>
                      <a:pt x="7515" y="12384"/>
                    </a:lnTo>
                    <a:lnTo>
                      <a:pt x="7667" y="12351"/>
                    </a:lnTo>
                    <a:lnTo>
                      <a:pt x="7815" y="12314"/>
                    </a:lnTo>
                    <a:lnTo>
                      <a:pt x="7966" y="12273"/>
                    </a:lnTo>
                    <a:lnTo>
                      <a:pt x="8114" y="12228"/>
                    </a:lnTo>
                    <a:lnTo>
                      <a:pt x="8258" y="12182"/>
                    </a:lnTo>
                    <a:lnTo>
                      <a:pt x="8402" y="12129"/>
                    </a:lnTo>
                    <a:lnTo>
                      <a:pt x="8545" y="12076"/>
                    </a:lnTo>
                    <a:lnTo>
                      <a:pt x="8689" y="12018"/>
                    </a:lnTo>
                    <a:lnTo>
                      <a:pt x="8829" y="11957"/>
                    </a:lnTo>
                    <a:lnTo>
                      <a:pt x="8964" y="11891"/>
                    </a:lnTo>
                    <a:lnTo>
                      <a:pt x="9099" y="11826"/>
                    </a:lnTo>
                    <a:lnTo>
                      <a:pt x="9235" y="11756"/>
                    </a:lnTo>
                    <a:lnTo>
                      <a:pt x="9366" y="11682"/>
                    </a:lnTo>
                    <a:lnTo>
                      <a:pt x="9497" y="11604"/>
                    </a:lnTo>
                    <a:lnTo>
                      <a:pt x="9625" y="11526"/>
                    </a:lnTo>
                    <a:lnTo>
                      <a:pt x="9748" y="11444"/>
                    </a:lnTo>
                    <a:lnTo>
                      <a:pt x="9875" y="11358"/>
                    </a:lnTo>
                    <a:lnTo>
                      <a:pt x="9994" y="11267"/>
                    </a:lnTo>
                    <a:lnTo>
                      <a:pt x="10113" y="11177"/>
                    </a:lnTo>
                    <a:lnTo>
                      <a:pt x="10232" y="11083"/>
                    </a:lnTo>
                    <a:lnTo>
                      <a:pt x="10347" y="10984"/>
                    </a:lnTo>
                    <a:lnTo>
                      <a:pt x="10458" y="10885"/>
                    </a:lnTo>
                    <a:lnTo>
                      <a:pt x="10569" y="10783"/>
                    </a:lnTo>
                    <a:lnTo>
                      <a:pt x="10675" y="10676"/>
                    </a:lnTo>
                    <a:lnTo>
                      <a:pt x="10778" y="10569"/>
                    </a:lnTo>
                    <a:lnTo>
                      <a:pt x="10881" y="10463"/>
                    </a:lnTo>
                    <a:lnTo>
                      <a:pt x="10984" y="10348"/>
                    </a:lnTo>
                    <a:lnTo>
                      <a:pt x="11077" y="10233"/>
                    </a:lnTo>
                    <a:lnTo>
                      <a:pt x="11172" y="10118"/>
                    </a:lnTo>
                    <a:lnTo>
                      <a:pt x="11262" y="9999"/>
                    </a:lnTo>
                    <a:lnTo>
                      <a:pt x="11352" y="9876"/>
                    </a:lnTo>
                    <a:lnTo>
                      <a:pt x="11439" y="9752"/>
                    </a:lnTo>
                    <a:lnTo>
                      <a:pt x="11521" y="9625"/>
                    </a:lnTo>
                    <a:lnTo>
                      <a:pt x="11603" y="9498"/>
                    </a:lnTo>
                    <a:lnTo>
                      <a:pt x="11677" y="9366"/>
                    </a:lnTo>
                    <a:lnTo>
                      <a:pt x="11751" y="9235"/>
                    </a:lnTo>
                    <a:lnTo>
                      <a:pt x="11825" y="9104"/>
                    </a:lnTo>
                    <a:lnTo>
                      <a:pt x="11890" y="8968"/>
                    </a:lnTo>
                    <a:lnTo>
                      <a:pt x="11956" y="8829"/>
                    </a:lnTo>
                    <a:lnTo>
                      <a:pt x="12014" y="8689"/>
                    </a:lnTo>
                    <a:lnTo>
                      <a:pt x="12075" y="8550"/>
                    </a:lnTo>
                    <a:lnTo>
                      <a:pt x="12128" y="8406"/>
                    </a:lnTo>
                    <a:lnTo>
                      <a:pt x="12177" y="8262"/>
                    </a:lnTo>
                    <a:lnTo>
                      <a:pt x="12227" y="8114"/>
                    </a:lnTo>
                    <a:lnTo>
                      <a:pt x="12268" y="7967"/>
                    </a:lnTo>
                    <a:lnTo>
                      <a:pt x="12309" y="7819"/>
                    </a:lnTo>
                    <a:lnTo>
                      <a:pt x="12346" y="7667"/>
                    </a:lnTo>
                    <a:lnTo>
                      <a:pt x="12379" y="7515"/>
                    </a:lnTo>
                    <a:lnTo>
                      <a:pt x="12407" y="7363"/>
                    </a:lnTo>
                    <a:lnTo>
                      <a:pt x="12436" y="7207"/>
                    </a:lnTo>
                    <a:lnTo>
                      <a:pt x="12457" y="7052"/>
                    </a:lnTo>
                    <a:lnTo>
                      <a:pt x="12473" y="6895"/>
                    </a:lnTo>
                    <a:lnTo>
                      <a:pt x="12490" y="6735"/>
                    </a:lnTo>
                    <a:lnTo>
                      <a:pt x="12498" y="6575"/>
                    </a:lnTo>
                    <a:lnTo>
                      <a:pt x="12506" y="6415"/>
                    </a:lnTo>
                    <a:lnTo>
                      <a:pt x="12506" y="6256"/>
                    </a:lnTo>
                    <a:lnTo>
                      <a:pt x="12506" y="6096"/>
                    </a:lnTo>
                    <a:lnTo>
                      <a:pt x="12498" y="5936"/>
                    </a:lnTo>
                    <a:lnTo>
                      <a:pt x="12490" y="5776"/>
                    </a:lnTo>
                    <a:lnTo>
                      <a:pt x="12473" y="5616"/>
                    </a:lnTo>
                    <a:lnTo>
                      <a:pt x="12457" y="5459"/>
                    </a:lnTo>
                    <a:lnTo>
                      <a:pt x="12436" y="5304"/>
                    </a:lnTo>
                    <a:lnTo>
                      <a:pt x="12407" y="5148"/>
                    </a:lnTo>
                    <a:lnTo>
                      <a:pt x="12379" y="4996"/>
                    </a:lnTo>
                    <a:lnTo>
                      <a:pt x="12346" y="4844"/>
                    </a:lnTo>
                    <a:lnTo>
                      <a:pt x="12309" y="4692"/>
                    </a:lnTo>
                    <a:lnTo>
                      <a:pt x="12268" y="4544"/>
                    </a:lnTo>
                    <a:lnTo>
                      <a:pt x="12227" y="4397"/>
                    </a:lnTo>
                    <a:lnTo>
                      <a:pt x="12177" y="4249"/>
                    </a:lnTo>
                    <a:lnTo>
                      <a:pt x="12128" y="4105"/>
                    </a:lnTo>
                    <a:lnTo>
                      <a:pt x="12075" y="3961"/>
                    </a:lnTo>
                    <a:lnTo>
                      <a:pt x="12014" y="3822"/>
                    </a:lnTo>
                    <a:lnTo>
                      <a:pt x="11956" y="3682"/>
                    </a:lnTo>
                    <a:lnTo>
                      <a:pt x="11890" y="3543"/>
                    </a:lnTo>
                    <a:lnTo>
                      <a:pt x="11825" y="3407"/>
                    </a:lnTo>
                    <a:lnTo>
                      <a:pt x="11751" y="3276"/>
                    </a:lnTo>
                    <a:lnTo>
                      <a:pt x="11677" y="3145"/>
                    </a:lnTo>
                    <a:lnTo>
                      <a:pt x="11603" y="3013"/>
                    </a:lnTo>
                    <a:lnTo>
                      <a:pt x="11521" y="2886"/>
                    </a:lnTo>
                    <a:lnTo>
                      <a:pt x="11439" y="2759"/>
                    </a:lnTo>
                    <a:lnTo>
                      <a:pt x="11352" y="2635"/>
                    </a:lnTo>
                    <a:lnTo>
                      <a:pt x="11262" y="2512"/>
                    </a:lnTo>
                    <a:lnTo>
                      <a:pt x="11172" y="2393"/>
                    </a:lnTo>
                    <a:lnTo>
                      <a:pt x="11077" y="2278"/>
                    </a:lnTo>
                    <a:lnTo>
                      <a:pt x="10984" y="2163"/>
                    </a:lnTo>
                    <a:lnTo>
                      <a:pt x="10881" y="2048"/>
                    </a:lnTo>
                    <a:lnTo>
                      <a:pt x="10778" y="1942"/>
                    </a:lnTo>
                    <a:lnTo>
                      <a:pt x="10675" y="1835"/>
                    </a:lnTo>
                    <a:lnTo>
                      <a:pt x="10569" y="1728"/>
                    </a:lnTo>
                    <a:lnTo>
                      <a:pt x="10458" y="1626"/>
                    </a:lnTo>
                    <a:lnTo>
                      <a:pt x="10347" y="1527"/>
                    </a:lnTo>
                    <a:lnTo>
                      <a:pt x="10232" y="1428"/>
                    </a:lnTo>
                    <a:lnTo>
                      <a:pt x="10113" y="1334"/>
                    </a:lnTo>
                    <a:lnTo>
                      <a:pt x="9994" y="1244"/>
                    </a:lnTo>
                    <a:lnTo>
                      <a:pt x="9875" y="1153"/>
                    </a:lnTo>
                    <a:lnTo>
                      <a:pt x="9748" y="1067"/>
                    </a:lnTo>
                    <a:lnTo>
                      <a:pt x="9625" y="985"/>
                    </a:lnTo>
                    <a:lnTo>
                      <a:pt x="9497" y="907"/>
                    </a:lnTo>
                    <a:lnTo>
                      <a:pt x="9366" y="829"/>
                    </a:lnTo>
                    <a:lnTo>
                      <a:pt x="9235" y="755"/>
                    </a:lnTo>
                    <a:lnTo>
                      <a:pt x="9099" y="685"/>
                    </a:lnTo>
                    <a:lnTo>
                      <a:pt x="8964" y="620"/>
                    </a:lnTo>
                    <a:lnTo>
                      <a:pt x="8829" y="554"/>
                    </a:lnTo>
                    <a:lnTo>
                      <a:pt x="8689" y="493"/>
                    </a:lnTo>
                    <a:lnTo>
                      <a:pt x="8545" y="435"/>
                    </a:lnTo>
                    <a:lnTo>
                      <a:pt x="8402" y="382"/>
                    </a:lnTo>
                    <a:lnTo>
                      <a:pt x="8258" y="329"/>
                    </a:lnTo>
                    <a:lnTo>
                      <a:pt x="8114" y="283"/>
                    </a:lnTo>
                    <a:lnTo>
                      <a:pt x="7966" y="238"/>
                    </a:lnTo>
                    <a:lnTo>
                      <a:pt x="7815" y="197"/>
                    </a:lnTo>
                    <a:lnTo>
                      <a:pt x="7667" y="160"/>
                    </a:lnTo>
                    <a:lnTo>
                      <a:pt x="7515" y="127"/>
                    </a:lnTo>
                    <a:lnTo>
                      <a:pt x="7359" y="99"/>
                    </a:lnTo>
                    <a:lnTo>
                      <a:pt x="7207" y="74"/>
                    </a:lnTo>
                    <a:lnTo>
                      <a:pt x="7051" y="54"/>
                    </a:lnTo>
                    <a:lnTo>
                      <a:pt x="6891" y="33"/>
                    </a:lnTo>
                    <a:lnTo>
                      <a:pt x="6735" y="20"/>
                    </a:lnTo>
                    <a:lnTo>
                      <a:pt x="6575" y="8"/>
                    </a:lnTo>
                    <a:lnTo>
                      <a:pt x="6415" y="4"/>
                    </a:lnTo>
                    <a:close/>
                  </a:path>
                </a:pathLst>
              </a:custGeom>
              <a:grpFill/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US" sz="1800" b="0" i="0" u="none" strike="noStrike" kern="1200">
                  <a:ln>
                    <a:noFill/>
                  </a:ln>
                  <a:latin typeface="Arial" pitchFamily="18"/>
                  <a:ea typeface="Arial" pitchFamily="2"/>
                  <a:cs typeface="Arial" pitchFamily="2"/>
                </a:endParaRPr>
              </a:p>
            </p:txBody>
          </p:sp>
          <p:sp>
            <p:nvSpPr>
              <p:cNvPr id="192" name="Freeform: Shape 2">
                <a:extLst>
                  <a:ext uri="{FF2B5EF4-FFF2-40B4-BE49-F238E27FC236}">
                    <a16:creationId xmlns:a16="http://schemas.microsoft.com/office/drawing/2014/main" id="{7814CA6C-ACFC-1C42-A28B-2DC569980756}"/>
                  </a:ext>
                </a:extLst>
              </p:cNvPr>
              <p:cNvSpPr/>
              <p:nvPr/>
            </p:nvSpPr>
            <p:spPr>
              <a:xfrm>
                <a:off x="9530500" y="7531272"/>
                <a:ext cx="914039" cy="1338480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2540" h="3719">
                    <a:moveTo>
                      <a:pt x="1268" y="0"/>
                    </a:moveTo>
                    <a:lnTo>
                      <a:pt x="0" y="1273"/>
                    </a:lnTo>
                    <a:lnTo>
                      <a:pt x="693" y="1273"/>
                    </a:lnTo>
                    <a:lnTo>
                      <a:pt x="693" y="3719"/>
                    </a:lnTo>
                    <a:lnTo>
                      <a:pt x="1847" y="3719"/>
                    </a:lnTo>
                    <a:lnTo>
                      <a:pt x="1847" y="1273"/>
                    </a:lnTo>
                    <a:lnTo>
                      <a:pt x="2540" y="1273"/>
                    </a:lnTo>
                    <a:close/>
                  </a:path>
                </a:pathLst>
              </a:custGeom>
              <a:grpFill/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US" sz="1800" b="0" i="0" u="none" strike="noStrike" kern="1200">
                  <a:ln>
                    <a:noFill/>
                  </a:ln>
                  <a:latin typeface="Arial" pitchFamily="18"/>
                  <a:ea typeface="Arial" pitchFamily="2"/>
                  <a:cs typeface="Arial" pitchFamily="2"/>
                </a:endParaRPr>
              </a:p>
            </p:txBody>
          </p:sp>
          <p:sp>
            <p:nvSpPr>
              <p:cNvPr id="193" name="Freeform: Shape 3">
                <a:extLst>
                  <a:ext uri="{FF2B5EF4-FFF2-40B4-BE49-F238E27FC236}">
                    <a16:creationId xmlns:a16="http://schemas.microsoft.com/office/drawing/2014/main" id="{01C84142-0DFB-9343-83B8-DE781803FAE2}"/>
                  </a:ext>
                </a:extLst>
              </p:cNvPr>
              <p:cNvSpPr/>
              <p:nvPr/>
            </p:nvSpPr>
            <p:spPr>
              <a:xfrm>
                <a:off x="9530500" y="9653112"/>
                <a:ext cx="914039" cy="1338480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2540" h="3719">
                    <a:moveTo>
                      <a:pt x="1268" y="3719"/>
                    </a:moveTo>
                    <a:lnTo>
                      <a:pt x="2540" y="2446"/>
                    </a:lnTo>
                    <a:lnTo>
                      <a:pt x="1847" y="2446"/>
                    </a:lnTo>
                    <a:lnTo>
                      <a:pt x="1847" y="0"/>
                    </a:lnTo>
                    <a:lnTo>
                      <a:pt x="693" y="0"/>
                    </a:lnTo>
                    <a:lnTo>
                      <a:pt x="693" y="2446"/>
                    </a:lnTo>
                    <a:lnTo>
                      <a:pt x="0" y="2446"/>
                    </a:lnTo>
                    <a:close/>
                  </a:path>
                </a:pathLst>
              </a:custGeom>
              <a:grpFill/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US" sz="1800" b="0" i="0" u="none" strike="noStrike" kern="1200">
                  <a:ln>
                    <a:noFill/>
                  </a:ln>
                  <a:latin typeface="Arial" pitchFamily="18"/>
                  <a:ea typeface="Arial" pitchFamily="2"/>
                  <a:cs typeface="Arial" pitchFamily="2"/>
                </a:endParaRPr>
              </a:p>
            </p:txBody>
          </p:sp>
          <p:sp>
            <p:nvSpPr>
              <p:cNvPr id="194" name="Freeform: Shape 4">
                <a:extLst>
                  <a:ext uri="{FF2B5EF4-FFF2-40B4-BE49-F238E27FC236}">
                    <a16:creationId xmlns:a16="http://schemas.microsoft.com/office/drawing/2014/main" id="{1860CE11-8944-D144-9C76-E3B134D99012}"/>
                  </a:ext>
                </a:extLst>
              </p:cNvPr>
              <p:cNvSpPr/>
              <p:nvPr/>
            </p:nvSpPr>
            <p:spPr>
              <a:xfrm>
                <a:off x="10380099" y="8805312"/>
                <a:ext cx="1336680" cy="912599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3714" h="2536">
                    <a:moveTo>
                      <a:pt x="0" y="1268"/>
                    </a:moveTo>
                    <a:lnTo>
                      <a:pt x="1268" y="2536"/>
                    </a:lnTo>
                    <a:lnTo>
                      <a:pt x="1268" y="1847"/>
                    </a:lnTo>
                    <a:lnTo>
                      <a:pt x="3714" y="1847"/>
                    </a:lnTo>
                    <a:lnTo>
                      <a:pt x="3714" y="689"/>
                    </a:lnTo>
                    <a:lnTo>
                      <a:pt x="1268" y="689"/>
                    </a:lnTo>
                    <a:lnTo>
                      <a:pt x="1268" y="0"/>
                    </a:lnTo>
                    <a:close/>
                  </a:path>
                </a:pathLst>
              </a:custGeom>
              <a:grpFill/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US" sz="1800" b="0" i="0" u="none" strike="noStrike" kern="1200">
                  <a:ln>
                    <a:noFill/>
                  </a:ln>
                  <a:latin typeface="Arial" pitchFamily="18"/>
                  <a:ea typeface="Arial" pitchFamily="2"/>
                  <a:cs typeface="Arial" pitchFamily="2"/>
                </a:endParaRPr>
              </a:p>
            </p:txBody>
          </p:sp>
          <p:sp>
            <p:nvSpPr>
              <p:cNvPr id="195" name="Freeform: Shape 5">
                <a:extLst>
                  <a:ext uri="{FF2B5EF4-FFF2-40B4-BE49-F238E27FC236}">
                    <a16:creationId xmlns:a16="http://schemas.microsoft.com/office/drawing/2014/main" id="{54FF28B2-CB6C-CC4E-A731-C5901288B607}"/>
                  </a:ext>
                </a:extLst>
              </p:cNvPr>
              <p:cNvSpPr/>
              <p:nvPr/>
            </p:nvSpPr>
            <p:spPr>
              <a:xfrm>
                <a:off x="8256820" y="8805312"/>
                <a:ext cx="1338120" cy="912599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3718" h="2536">
                    <a:moveTo>
                      <a:pt x="3718" y="1268"/>
                    </a:moveTo>
                    <a:lnTo>
                      <a:pt x="2450" y="0"/>
                    </a:lnTo>
                    <a:lnTo>
                      <a:pt x="2450" y="689"/>
                    </a:lnTo>
                    <a:lnTo>
                      <a:pt x="0" y="689"/>
                    </a:lnTo>
                    <a:lnTo>
                      <a:pt x="0" y="1847"/>
                    </a:lnTo>
                    <a:lnTo>
                      <a:pt x="2450" y="1847"/>
                    </a:lnTo>
                    <a:lnTo>
                      <a:pt x="2450" y="2536"/>
                    </a:lnTo>
                    <a:close/>
                  </a:path>
                </a:pathLst>
              </a:custGeom>
              <a:grpFill/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US" sz="1800" b="0" i="0" u="none" strike="noStrike" kern="1200">
                  <a:ln>
                    <a:noFill/>
                  </a:ln>
                  <a:latin typeface="Arial" pitchFamily="18"/>
                  <a:ea typeface="Arial" pitchFamily="2"/>
                  <a:cs typeface="Arial" pitchFamily="2"/>
                </a:endParaRPr>
              </a:p>
            </p:txBody>
          </p:sp>
        </p:grpSp>
        <p:sp>
          <p:nvSpPr>
            <p:cNvPr id="190" name="TextBox 189">
              <a:extLst>
                <a:ext uri="{FF2B5EF4-FFF2-40B4-BE49-F238E27FC236}">
                  <a16:creationId xmlns:a16="http://schemas.microsoft.com/office/drawing/2014/main" id="{C61A603F-07A2-6B41-91EF-46A8811B237E}"/>
                </a:ext>
              </a:extLst>
            </p:cNvPr>
            <p:cNvSpPr txBox="1"/>
            <p:nvPr/>
          </p:nvSpPr>
          <p:spPr>
            <a:xfrm>
              <a:off x="8778365" y="3826336"/>
              <a:ext cx="951415" cy="184666"/>
            </a:xfrm>
            <a:prstGeom prst="rect">
              <a:avLst/>
            </a:prstGeom>
          </p:spPr>
          <p:txBody>
            <a:bodyPr wrap="none" lIns="0" tIns="0" rIns="0" bIns="0" rtlCol="0">
              <a:spAutoFit/>
            </a:bodyPr>
            <a:lstStyle/>
            <a:p>
              <a:pPr algn="r">
                <a:spcAft>
                  <a:spcPts val="600"/>
                </a:spcAft>
              </a:pPr>
              <a:r>
                <a:rPr lang="en-US" sz="1200" dirty="0">
                  <a:latin typeface="Calibri" panose="020F0502020204030204" pitchFamily="34" charset="0"/>
                </a:rPr>
                <a:t>Physical Router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6F8451F1-31BB-1B49-8CF1-6B944C6C0B55}"/>
              </a:ext>
            </a:extLst>
          </p:cNvPr>
          <p:cNvGrpSpPr/>
          <p:nvPr/>
        </p:nvGrpSpPr>
        <p:grpSpPr>
          <a:xfrm>
            <a:off x="6022282" y="1962657"/>
            <a:ext cx="1703850" cy="1756099"/>
            <a:chOff x="140887" y="4038050"/>
            <a:chExt cx="1703850" cy="1756099"/>
          </a:xfrm>
        </p:grpSpPr>
        <p:sp>
          <p:nvSpPr>
            <p:cNvPr id="119" name="Rectangle 118">
              <a:extLst>
                <a:ext uri="{FF2B5EF4-FFF2-40B4-BE49-F238E27FC236}">
                  <a16:creationId xmlns:a16="http://schemas.microsoft.com/office/drawing/2014/main" id="{033DA743-824B-7B4A-A788-F929B4A0DA76}"/>
                </a:ext>
              </a:extLst>
            </p:cNvPr>
            <p:cNvSpPr/>
            <p:nvPr/>
          </p:nvSpPr>
          <p:spPr>
            <a:xfrm>
              <a:off x="140887" y="4191939"/>
              <a:ext cx="1463548" cy="1243774"/>
            </a:xfrm>
            <a:prstGeom prst="rect">
              <a:avLst/>
            </a:prstGeom>
            <a:solidFill>
              <a:schemeClr val="bg1">
                <a:lumMod val="85000"/>
                <a:alpha val="75000"/>
              </a:schemeClr>
            </a:solidFill>
            <a:ln w="190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>
                <a:defRPr/>
              </a:pPr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Physical Server</a:t>
              </a:r>
            </a:p>
          </p:txBody>
        </p:sp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AA8F8AB4-9B51-E049-AD4C-DDE11F8619FD}"/>
                </a:ext>
              </a:extLst>
            </p:cNvPr>
            <p:cNvSpPr txBox="1"/>
            <p:nvPr/>
          </p:nvSpPr>
          <p:spPr>
            <a:xfrm>
              <a:off x="456924" y="4038050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pNIC1</a:t>
              </a:r>
            </a:p>
          </p:txBody>
        </p:sp>
        <p:sp>
          <p:nvSpPr>
            <p:cNvPr id="121" name="Freeform 86">
              <a:extLst>
                <a:ext uri="{FF2B5EF4-FFF2-40B4-BE49-F238E27FC236}">
                  <a16:creationId xmlns:a16="http://schemas.microsoft.com/office/drawing/2014/main" id="{5F3D3FEC-F229-EE4D-B3EA-F45EFCED2928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82277" y="5485470"/>
              <a:ext cx="1180769" cy="308679"/>
            </a:xfrm>
            <a:custGeom>
              <a:avLst/>
              <a:gdLst>
                <a:gd name="T0" fmla="*/ 304 w 384"/>
                <a:gd name="T1" fmla="*/ 78 h 100"/>
                <a:gd name="T2" fmla="*/ 288 w 384"/>
                <a:gd name="T3" fmla="*/ 78 h 100"/>
                <a:gd name="T4" fmla="*/ 288 w 384"/>
                <a:gd name="T5" fmla="*/ 22 h 100"/>
                <a:gd name="T6" fmla="*/ 304 w 384"/>
                <a:gd name="T7" fmla="*/ 22 h 100"/>
                <a:gd name="T8" fmla="*/ 304 w 384"/>
                <a:gd name="T9" fmla="*/ 78 h 100"/>
                <a:gd name="T10" fmla="*/ 331 w 384"/>
                <a:gd name="T11" fmla="*/ 22 h 100"/>
                <a:gd name="T12" fmla="*/ 315 w 384"/>
                <a:gd name="T13" fmla="*/ 22 h 100"/>
                <a:gd name="T14" fmla="*/ 315 w 384"/>
                <a:gd name="T15" fmla="*/ 78 h 100"/>
                <a:gd name="T16" fmla="*/ 331 w 384"/>
                <a:gd name="T17" fmla="*/ 78 h 100"/>
                <a:gd name="T18" fmla="*/ 331 w 384"/>
                <a:gd name="T19" fmla="*/ 22 h 100"/>
                <a:gd name="T20" fmla="*/ 358 w 384"/>
                <a:gd name="T21" fmla="*/ 22 h 100"/>
                <a:gd name="T22" fmla="*/ 342 w 384"/>
                <a:gd name="T23" fmla="*/ 22 h 100"/>
                <a:gd name="T24" fmla="*/ 342 w 384"/>
                <a:gd name="T25" fmla="*/ 78 h 100"/>
                <a:gd name="T26" fmla="*/ 358 w 384"/>
                <a:gd name="T27" fmla="*/ 78 h 100"/>
                <a:gd name="T28" fmla="*/ 358 w 384"/>
                <a:gd name="T29" fmla="*/ 22 h 100"/>
                <a:gd name="T30" fmla="*/ 42 w 384"/>
                <a:gd name="T31" fmla="*/ 22 h 100"/>
                <a:gd name="T32" fmla="*/ 26 w 384"/>
                <a:gd name="T33" fmla="*/ 22 h 100"/>
                <a:gd name="T34" fmla="*/ 26 w 384"/>
                <a:gd name="T35" fmla="*/ 78 h 100"/>
                <a:gd name="T36" fmla="*/ 42 w 384"/>
                <a:gd name="T37" fmla="*/ 78 h 100"/>
                <a:gd name="T38" fmla="*/ 42 w 384"/>
                <a:gd name="T39" fmla="*/ 22 h 100"/>
                <a:gd name="T40" fmla="*/ 69 w 384"/>
                <a:gd name="T41" fmla="*/ 22 h 100"/>
                <a:gd name="T42" fmla="*/ 53 w 384"/>
                <a:gd name="T43" fmla="*/ 22 h 100"/>
                <a:gd name="T44" fmla="*/ 53 w 384"/>
                <a:gd name="T45" fmla="*/ 78 h 100"/>
                <a:gd name="T46" fmla="*/ 69 w 384"/>
                <a:gd name="T47" fmla="*/ 78 h 100"/>
                <a:gd name="T48" fmla="*/ 69 w 384"/>
                <a:gd name="T49" fmla="*/ 22 h 100"/>
                <a:gd name="T50" fmla="*/ 97 w 384"/>
                <a:gd name="T51" fmla="*/ 22 h 100"/>
                <a:gd name="T52" fmla="*/ 81 w 384"/>
                <a:gd name="T53" fmla="*/ 22 h 100"/>
                <a:gd name="T54" fmla="*/ 81 w 384"/>
                <a:gd name="T55" fmla="*/ 78 h 100"/>
                <a:gd name="T56" fmla="*/ 97 w 384"/>
                <a:gd name="T57" fmla="*/ 78 h 100"/>
                <a:gd name="T58" fmla="*/ 97 w 384"/>
                <a:gd name="T59" fmla="*/ 22 h 100"/>
                <a:gd name="T60" fmla="*/ 163 w 384"/>
                <a:gd name="T61" fmla="*/ 50 h 100"/>
                <a:gd name="T62" fmla="*/ 192 w 384"/>
                <a:gd name="T63" fmla="*/ 21 h 100"/>
                <a:gd name="T64" fmla="*/ 221 w 384"/>
                <a:gd name="T65" fmla="*/ 50 h 100"/>
                <a:gd name="T66" fmla="*/ 192 w 384"/>
                <a:gd name="T67" fmla="*/ 79 h 100"/>
                <a:gd name="T68" fmla="*/ 163 w 384"/>
                <a:gd name="T69" fmla="*/ 50 h 100"/>
                <a:gd name="T70" fmla="*/ 179 w 384"/>
                <a:gd name="T71" fmla="*/ 50 h 100"/>
                <a:gd name="T72" fmla="*/ 192 w 384"/>
                <a:gd name="T73" fmla="*/ 63 h 100"/>
                <a:gd name="T74" fmla="*/ 205 w 384"/>
                <a:gd name="T75" fmla="*/ 50 h 100"/>
                <a:gd name="T76" fmla="*/ 192 w 384"/>
                <a:gd name="T77" fmla="*/ 37 h 100"/>
                <a:gd name="T78" fmla="*/ 179 w 384"/>
                <a:gd name="T79" fmla="*/ 50 h 100"/>
                <a:gd name="T80" fmla="*/ 384 w 384"/>
                <a:gd name="T81" fmla="*/ 0 h 100"/>
                <a:gd name="T82" fmla="*/ 384 w 384"/>
                <a:gd name="T83" fmla="*/ 100 h 100"/>
                <a:gd name="T84" fmla="*/ 0 w 384"/>
                <a:gd name="T85" fmla="*/ 100 h 100"/>
                <a:gd name="T86" fmla="*/ 0 w 384"/>
                <a:gd name="T87" fmla="*/ 0 h 100"/>
                <a:gd name="T88" fmla="*/ 384 w 384"/>
                <a:gd name="T89" fmla="*/ 0 h 100"/>
                <a:gd name="T90" fmla="*/ 368 w 384"/>
                <a:gd name="T91" fmla="*/ 16 h 100"/>
                <a:gd name="T92" fmla="*/ 16 w 384"/>
                <a:gd name="T93" fmla="*/ 16 h 100"/>
                <a:gd name="T94" fmla="*/ 16 w 384"/>
                <a:gd name="T95" fmla="*/ 84 h 100"/>
                <a:gd name="T96" fmla="*/ 368 w 384"/>
                <a:gd name="T97" fmla="*/ 84 h 100"/>
                <a:gd name="T98" fmla="*/ 368 w 384"/>
                <a:gd name="T99" fmla="*/ 1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4" h="100">
                  <a:moveTo>
                    <a:pt x="304" y="78"/>
                  </a:moveTo>
                  <a:cubicBezTo>
                    <a:pt x="288" y="78"/>
                    <a:pt x="288" y="78"/>
                    <a:pt x="288" y="78"/>
                  </a:cubicBezTo>
                  <a:cubicBezTo>
                    <a:pt x="288" y="22"/>
                    <a:pt x="288" y="22"/>
                    <a:pt x="288" y="22"/>
                  </a:cubicBezTo>
                  <a:cubicBezTo>
                    <a:pt x="304" y="22"/>
                    <a:pt x="304" y="22"/>
                    <a:pt x="304" y="22"/>
                  </a:cubicBezTo>
                  <a:lnTo>
                    <a:pt x="304" y="78"/>
                  </a:lnTo>
                  <a:close/>
                  <a:moveTo>
                    <a:pt x="331" y="22"/>
                  </a:moveTo>
                  <a:cubicBezTo>
                    <a:pt x="315" y="22"/>
                    <a:pt x="315" y="22"/>
                    <a:pt x="315" y="22"/>
                  </a:cubicBezTo>
                  <a:cubicBezTo>
                    <a:pt x="315" y="78"/>
                    <a:pt x="315" y="78"/>
                    <a:pt x="315" y="78"/>
                  </a:cubicBezTo>
                  <a:cubicBezTo>
                    <a:pt x="331" y="78"/>
                    <a:pt x="331" y="78"/>
                    <a:pt x="331" y="78"/>
                  </a:cubicBezTo>
                  <a:lnTo>
                    <a:pt x="331" y="22"/>
                  </a:lnTo>
                  <a:close/>
                  <a:moveTo>
                    <a:pt x="358" y="22"/>
                  </a:moveTo>
                  <a:cubicBezTo>
                    <a:pt x="342" y="22"/>
                    <a:pt x="342" y="22"/>
                    <a:pt x="342" y="22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58" y="78"/>
                    <a:pt x="358" y="78"/>
                    <a:pt x="358" y="78"/>
                  </a:cubicBezTo>
                  <a:lnTo>
                    <a:pt x="358" y="22"/>
                  </a:lnTo>
                  <a:close/>
                  <a:moveTo>
                    <a:pt x="42" y="22"/>
                  </a:moveTo>
                  <a:cubicBezTo>
                    <a:pt x="26" y="22"/>
                    <a:pt x="26" y="22"/>
                    <a:pt x="26" y="22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42" y="78"/>
                    <a:pt x="42" y="78"/>
                    <a:pt x="42" y="78"/>
                  </a:cubicBezTo>
                  <a:lnTo>
                    <a:pt x="42" y="22"/>
                  </a:lnTo>
                  <a:close/>
                  <a:moveTo>
                    <a:pt x="69" y="22"/>
                  </a:moveTo>
                  <a:cubicBezTo>
                    <a:pt x="53" y="22"/>
                    <a:pt x="53" y="22"/>
                    <a:pt x="53" y="22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69" y="78"/>
                    <a:pt x="69" y="78"/>
                    <a:pt x="69" y="78"/>
                  </a:cubicBezTo>
                  <a:lnTo>
                    <a:pt x="69" y="22"/>
                  </a:lnTo>
                  <a:close/>
                  <a:moveTo>
                    <a:pt x="97" y="22"/>
                  </a:moveTo>
                  <a:cubicBezTo>
                    <a:pt x="81" y="22"/>
                    <a:pt x="81" y="22"/>
                    <a:pt x="81" y="22"/>
                  </a:cubicBezTo>
                  <a:cubicBezTo>
                    <a:pt x="81" y="78"/>
                    <a:pt x="81" y="78"/>
                    <a:pt x="81" y="78"/>
                  </a:cubicBezTo>
                  <a:cubicBezTo>
                    <a:pt x="97" y="78"/>
                    <a:pt x="97" y="78"/>
                    <a:pt x="97" y="78"/>
                  </a:cubicBezTo>
                  <a:lnTo>
                    <a:pt x="97" y="22"/>
                  </a:lnTo>
                  <a:close/>
                  <a:moveTo>
                    <a:pt x="163" y="50"/>
                  </a:moveTo>
                  <a:cubicBezTo>
                    <a:pt x="163" y="34"/>
                    <a:pt x="176" y="21"/>
                    <a:pt x="192" y="21"/>
                  </a:cubicBezTo>
                  <a:cubicBezTo>
                    <a:pt x="208" y="21"/>
                    <a:pt x="221" y="34"/>
                    <a:pt x="221" y="50"/>
                  </a:cubicBezTo>
                  <a:cubicBezTo>
                    <a:pt x="221" y="66"/>
                    <a:pt x="208" y="79"/>
                    <a:pt x="192" y="79"/>
                  </a:cubicBezTo>
                  <a:cubicBezTo>
                    <a:pt x="176" y="79"/>
                    <a:pt x="163" y="66"/>
                    <a:pt x="163" y="50"/>
                  </a:cubicBezTo>
                  <a:close/>
                  <a:moveTo>
                    <a:pt x="179" y="50"/>
                  </a:moveTo>
                  <a:cubicBezTo>
                    <a:pt x="179" y="57"/>
                    <a:pt x="185" y="63"/>
                    <a:pt x="192" y="63"/>
                  </a:cubicBezTo>
                  <a:cubicBezTo>
                    <a:pt x="199" y="63"/>
                    <a:pt x="205" y="57"/>
                    <a:pt x="205" y="50"/>
                  </a:cubicBezTo>
                  <a:cubicBezTo>
                    <a:pt x="205" y="43"/>
                    <a:pt x="199" y="37"/>
                    <a:pt x="192" y="37"/>
                  </a:cubicBezTo>
                  <a:cubicBezTo>
                    <a:pt x="185" y="37"/>
                    <a:pt x="179" y="43"/>
                    <a:pt x="179" y="50"/>
                  </a:cubicBezTo>
                  <a:close/>
                  <a:moveTo>
                    <a:pt x="384" y="0"/>
                  </a:moveTo>
                  <a:cubicBezTo>
                    <a:pt x="384" y="100"/>
                    <a:pt x="384" y="100"/>
                    <a:pt x="384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84" y="0"/>
                  </a:lnTo>
                  <a:close/>
                  <a:moveTo>
                    <a:pt x="368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368" y="84"/>
                    <a:pt x="368" y="84"/>
                    <a:pt x="368" y="84"/>
                  </a:cubicBezTo>
                  <a:lnTo>
                    <a:pt x="368" y="1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" panose="020F0502020204030204" pitchFamily="34" charset="0"/>
              </a:endParaRPr>
            </a:p>
          </p:txBody>
        </p:sp>
        <p:pic>
          <p:nvPicPr>
            <p:cNvPr id="122" name="Picture 121">
              <a:extLst>
                <a:ext uri="{FF2B5EF4-FFF2-40B4-BE49-F238E27FC236}">
                  <a16:creationId xmlns:a16="http://schemas.microsoft.com/office/drawing/2014/main" id="{119C043D-E612-BF4B-8780-1A163578E09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68487" y="4218847"/>
              <a:ext cx="476250" cy="476250"/>
            </a:xfrm>
            <a:prstGeom prst="rect">
              <a:avLst/>
            </a:prstGeom>
          </p:spPr>
        </p:pic>
        <p:pic>
          <p:nvPicPr>
            <p:cNvPr id="123" name="Picture 122">
              <a:extLst>
                <a:ext uri="{FF2B5EF4-FFF2-40B4-BE49-F238E27FC236}">
                  <a16:creationId xmlns:a16="http://schemas.microsoft.com/office/drawing/2014/main" id="{D5018274-FEF7-014C-A703-AA23CAD64A4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66582" y="4774480"/>
              <a:ext cx="478155" cy="476250"/>
            </a:xfrm>
            <a:prstGeom prst="rect">
              <a:avLst/>
            </a:prstGeom>
          </p:spPr>
        </p:pic>
        <p:sp>
          <p:nvSpPr>
            <p:cNvPr id="124" name="TextBox 123">
              <a:extLst>
                <a:ext uri="{FF2B5EF4-FFF2-40B4-BE49-F238E27FC236}">
                  <a16:creationId xmlns:a16="http://schemas.microsoft.com/office/drawing/2014/main" id="{1EFB93BE-7884-E746-B526-94A1755F1249}"/>
                </a:ext>
              </a:extLst>
            </p:cNvPr>
            <p:cNvSpPr txBox="1"/>
            <p:nvPr/>
          </p:nvSpPr>
          <p:spPr>
            <a:xfrm>
              <a:off x="456629" y="4670142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NSX</a:t>
              </a:r>
            </a:p>
          </p:txBody>
        </p:sp>
        <p:cxnSp>
          <p:nvCxnSpPr>
            <p:cNvPr id="125" name="Straight Connector 124">
              <a:extLst>
                <a:ext uri="{FF2B5EF4-FFF2-40B4-BE49-F238E27FC236}">
                  <a16:creationId xmlns:a16="http://schemas.microsoft.com/office/drawing/2014/main" id="{76412771-9755-2A4A-B2B2-BC5A4DAAFAB4}"/>
                </a:ext>
              </a:extLst>
            </p:cNvPr>
            <p:cNvCxnSpPr>
              <a:cxnSpLocks/>
              <a:stCxn id="120" idx="2"/>
              <a:endCxn id="124" idx="0"/>
            </p:cNvCxnSpPr>
            <p:nvPr/>
          </p:nvCxnSpPr>
          <p:spPr bwMode="gray">
            <a:xfrm flipH="1">
              <a:off x="748042" y="4345827"/>
              <a:ext cx="295" cy="324315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6" name="Rounded Rectangle 125">
              <a:extLst>
                <a:ext uri="{FF2B5EF4-FFF2-40B4-BE49-F238E27FC236}">
                  <a16:creationId xmlns:a16="http://schemas.microsoft.com/office/drawing/2014/main" id="{F818C6C9-421F-4A4B-8AF9-EDBFB4FFF4C9}"/>
                </a:ext>
              </a:extLst>
            </p:cNvPr>
            <p:cNvSpPr/>
            <p:nvPr/>
          </p:nvSpPr>
          <p:spPr>
            <a:xfrm>
              <a:off x="802974" y="4298670"/>
              <a:ext cx="466483" cy="262569"/>
            </a:xfrm>
            <a:prstGeom prst="roundRect">
              <a:avLst>
                <a:gd name="adj" fmla="val 46306"/>
              </a:avLst>
            </a:prstGeom>
            <a:solidFill>
              <a:srgbClr val="C00000">
                <a:alpha val="20000"/>
              </a:srgbClr>
            </a:solidFill>
            <a:ln w="28575">
              <a:solidFill>
                <a:srgbClr val="C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200" dirty="0">
                  <a:solidFill>
                    <a:srgbClr val="C00000"/>
                  </a:solidFill>
                  <a:latin typeface="Calibri" panose="020F0502020204030204" pitchFamily="34" charset="0"/>
                </a:rPr>
                <a:t>IP1</a:t>
              </a:r>
            </a:p>
          </p:txBody>
        </p:sp>
        <p:sp>
          <p:nvSpPr>
            <p:cNvPr id="127" name="Rounded Rectangle 126">
              <a:extLst>
                <a:ext uri="{FF2B5EF4-FFF2-40B4-BE49-F238E27FC236}">
                  <a16:creationId xmlns:a16="http://schemas.microsoft.com/office/drawing/2014/main" id="{B7B2A321-CEC3-844C-9F65-8C3B8B46B6E2}"/>
                </a:ext>
              </a:extLst>
            </p:cNvPr>
            <p:cNvSpPr/>
            <p:nvPr/>
          </p:nvSpPr>
          <p:spPr>
            <a:xfrm>
              <a:off x="802974" y="4908274"/>
              <a:ext cx="496851" cy="262569"/>
            </a:xfrm>
            <a:prstGeom prst="roundRect">
              <a:avLst>
                <a:gd name="adj" fmla="val 46306"/>
              </a:avLst>
            </a:prstGeom>
            <a:solidFill>
              <a:srgbClr val="C00000">
                <a:alpha val="20000"/>
              </a:srgbClr>
            </a:solidFill>
            <a:ln w="28575">
              <a:solidFill>
                <a:srgbClr val="C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200" dirty="0">
                  <a:solidFill>
                    <a:srgbClr val="C00000"/>
                  </a:solidFill>
                  <a:latin typeface="Calibri" panose="020F0502020204030204" pitchFamily="34" charset="0"/>
                </a:rPr>
                <a:t>IP2</a:t>
              </a:r>
            </a:p>
          </p:txBody>
        </p:sp>
      </p:grpSp>
      <p:grpSp>
        <p:nvGrpSpPr>
          <p:cNvPr id="168" name="Group 167">
            <a:extLst>
              <a:ext uri="{FF2B5EF4-FFF2-40B4-BE49-F238E27FC236}">
                <a16:creationId xmlns:a16="http://schemas.microsoft.com/office/drawing/2014/main" id="{5523286A-337C-D647-B344-3804D9B6A3F9}"/>
              </a:ext>
            </a:extLst>
          </p:cNvPr>
          <p:cNvGrpSpPr>
            <a:grpSpLocks/>
          </p:cNvGrpSpPr>
          <p:nvPr/>
        </p:nvGrpSpPr>
        <p:grpSpPr>
          <a:xfrm>
            <a:off x="7227351" y="2691642"/>
            <a:ext cx="484632" cy="484632"/>
            <a:chOff x="9847623" y="592919"/>
            <a:chExt cx="1778086" cy="3298795"/>
          </a:xfrm>
        </p:grpSpPr>
        <p:sp>
          <p:nvSpPr>
            <p:cNvPr id="169" name="Rectangle 168">
              <a:extLst>
                <a:ext uri="{FF2B5EF4-FFF2-40B4-BE49-F238E27FC236}">
                  <a16:creationId xmlns:a16="http://schemas.microsoft.com/office/drawing/2014/main" id="{D37C6EC5-D54A-9D4D-AAC9-A741C15557EB}"/>
                </a:ext>
              </a:extLst>
            </p:cNvPr>
            <p:cNvSpPr/>
            <p:nvPr/>
          </p:nvSpPr>
          <p:spPr>
            <a:xfrm>
              <a:off x="9847623" y="592919"/>
              <a:ext cx="1773646" cy="3298795"/>
            </a:xfrm>
            <a:prstGeom prst="rect">
              <a:avLst/>
            </a:prstGeom>
            <a:solidFill>
              <a:srgbClr val="FF0000">
                <a:alpha val="50000"/>
              </a:srgbClr>
            </a:solidFill>
            <a:ln w="38100">
              <a:solidFill>
                <a:srgbClr val="FF0000"/>
              </a:solidFill>
              <a:prstDash val="soli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en-US" sz="1200" dirty="0">
                <a:solidFill>
                  <a:schemeClr val="tx1"/>
                </a:solidFill>
                <a:latin typeface="Calibri" panose="020F0502020204030204" pitchFamily="34" charset="0"/>
              </a:endParaRPr>
            </a:p>
          </p:txBody>
        </p:sp>
        <p:cxnSp>
          <p:nvCxnSpPr>
            <p:cNvPr id="170" name="Straight Connector 169">
              <a:extLst>
                <a:ext uri="{FF2B5EF4-FFF2-40B4-BE49-F238E27FC236}">
                  <a16:creationId xmlns:a16="http://schemas.microsoft.com/office/drawing/2014/main" id="{1D0FB93B-0370-C44F-ADD9-699A78AC6117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9851517" y="592919"/>
              <a:ext cx="1744931" cy="3286071"/>
            </a:xfrm>
            <a:prstGeom prst="line">
              <a:avLst/>
            </a:prstGeom>
            <a:ln w="38100">
              <a:solidFill>
                <a:srgbClr val="FF0000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Straight Connector 170">
              <a:extLst>
                <a:ext uri="{FF2B5EF4-FFF2-40B4-BE49-F238E27FC236}">
                  <a16:creationId xmlns:a16="http://schemas.microsoft.com/office/drawing/2014/main" id="{CAA6375C-A488-974F-A9E1-A913726FB846}"/>
                </a:ext>
              </a:extLst>
            </p:cNvPr>
            <p:cNvCxnSpPr>
              <a:cxnSpLocks/>
            </p:cNvCxnSpPr>
            <p:nvPr/>
          </p:nvCxnSpPr>
          <p:spPr bwMode="gray">
            <a:xfrm flipH="1">
              <a:off x="9847626" y="592919"/>
              <a:ext cx="1778083" cy="3289773"/>
            </a:xfrm>
            <a:prstGeom prst="line">
              <a:avLst/>
            </a:prstGeom>
            <a:ln w="38100">
              <a:solidFill>
                <a:srgbClr val="FF0000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8" name="TextBox 127">
            <a:extLst>
              <a:ext uri="{FF2B5EF4-FFF2-40B4-BE49-F238E27FC236}">
                <a16:creationId xmlns:a16="http://schemas.microsoft.com/office/drawing/2014/main" id="{62A28CD4-1202-0346-9FA6-64B0E351FB04}"/>
              </a:ext>
            </a:extLst>
          </p:cNvPr>
          <p:cNvSpPr txBox="1"/>
          <p:nvPr/>
        </p:nvSpPr>
        <p:spPr>
          <a:xfrm rot="290891">
            <a:off x="8836446" y="442085"/>
            <a:ext cx="2752732" cy="276999"/>
          </a:xfrm>
          <a:prstGeom prst="rect">
            <a:avLst/>
          </a:prstGeom>
          <a:solidFill>
            <a:srgbClr val="FF0000">
              <a:alpha val="10000"/>
            </a:srgbClr>
          </a:solidFill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1200" dirty="0">
                <a:solidFill>
                  <a:srgbClr val="FF0000"/>
                </a:solidFill>
                <a:latin typeface="Calibri" panose="020F0502020204030204" pitchFamily="34" charset="0"/>
              </a:rPr>
              <a:t>New NSX-T 3.2: NIC bonds in Windows</a:t>
            </a:r>
          </a:p>
        </p:txBody>
      </p:sp>
      <p:sp>
        <p:nvSpPr>
          <p:cNvPr id="92" name="Rounded Rectangle 91">
            <a:extLst>
              <a:ext uri="{FF2B5EF4-FFF2-40B4-BE49-F238E27FC236}">
                <a16:creationId xmlns:a16="http://schemas.microsoft.com/office/drawing/2014/main" id="{4AC9DE44-C6D0-A242-BE14-A4843090F171}"/>
              </a:ext>
            </a:extLst>
          </p:cNvPr>
          <p:cNvSpPr/>
          <p:nvPr/>
        </p:nvSpPr>
        <p:spPr>
          <a:xfrm>
            <a:off x="5372555" y="4121324"/>
            <a:ext cx="2650046" cy="2651760"/>
          </a:xfrm>
          <a:prstGeom prst="roundRect">
            <a:avLst>
              <a:gd name="adj" fmla="val 3277"/>
            </a:avLst>
          </a:prstGeom>
          <a:solidFill>
            <a:schemeClr val="accent1">
              <a:lumMod val="20000"/>
              <a:lumOff val="80000"/>
              <a:alpha val="20000"/>
            </a:schemeClr>
          </a:solidFill>
          <a:ln w="19050">
            <a:solidFill>
              <a:schemeClr val="accent1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en-US" sz="1200" dirty="0">
                <a:solidFill>
                  <a:schemeClr val="accent1"/>
                </a:solidFill>
                <a:latin typeface="Calibri" panose="020F0502020204030204" pitchFamily="34" charset="0"/>
              </a:rPr>
              <a:t>Topology VLAN 6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9926925C-14F4-E34C-B5B0-C9BD08C986CA}"/>
              </a:ext>
            </a:extLst>
          </p:cNvPr>
          <p:cNvGrpSpPr/>
          <p:nvPr/>
        </p:nvGrpSpPr>
        <p:grpSpPr>
          <a:xfrm>
            <a:off x="5465869" y="4414672"/>
            <a:ext cx="2475569" cy="1859058"/>
            <a:chOff x="5465869" y="4559056"/>
            <a:chExt cx="2475569" cy="1859058"/>
          </a:xfrm>
        </p:grpSpPr>
        <p:sp>
          <p:nvSpPr>
            <p:cNvPr id="95" name="Freeform 86">
              <a:extLst>
                <a:ext uri="{FF2B5EF4-FFF2-40B4-BE49-F238E27FC236}">
                  <a16:creationId xmlns:a16="http://schemas.microsoft.com/office/drawing/2014/main" id="{762E05D8-4E64-8C44-96A2-BD8B6D90088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004170" y="6109435"/>
              <a:ext cx="1180769" cy="308679"/>
            </a:xfrm>
            <a:custGeom>
              <a:avLst/>
              <a:gdLst>
                <a:gd name="T0" fmla="*/ 304 w 384"/>
                <a:gd name="T1" fmla="*/ 78 h 100"/>
                <a:gd name="T2" fmla="*/ 288 w 384"/>
                <a:gd name="T3" fmla="*/ 78 h 100"/>
                <a:gd name="T4" fmla="*/ 288 w 384"/>
                <a:gd name="T5" fmla="*/ 22 h 100"/>
                <a:gd name="T6" fmla="*/ 304 w 384"/>
                <a:gd name="T7" fmla="*/ 22 h 100"/>
                <a:gd name="T8" fmla="*/ 304 w 384"/>
                <a:gd name="T9" fmla="*/ 78 h 100"/>
                <a:gd name="T10" fmla="*/ 331 w 384"/>
                <a:gd name="T11" fmla="*/ 22 h 100"/>
                <a:gd name="T12" fmla="*/ 315 w 384"/>
                <a:gd name="T13" fmla="*/ 22 h 100"/>
                <a:gd name="T14" fmla="*/ 315 w 384"/>
                <a:gd name="T15" fmla="*/ 78 h 100"/>
                <a:gd name="T16" fmla="*/ 331 w 384"/>
                <a:gd name="T17" fmla="*/ 78 h 100"/>
                <a:gd name="T18" fmla="*/ 331 w 384"/>
                <a:gd name="T19" fmla="*/ 22 h 100"/>
                <a:gd name="T20" fmla="*/ 358 w 384"/>
                <a:gd name="T21" fmla="*/ 22 h 100"/>
                <a:gd name="T22" fmla="*/ 342 w 384"/>
                <a:gd name="T23" fmla="*/ 22 h 100"/>
                <a:gd name="T24" fmla="*/ 342 w 384"/>
                <a:gd name="T25" fmla="*/ 78 h 100"/>
                <a:gd name="T26" fmla="*/ 358 w 384"/>
                <a:gd name="T27" fmla="*/ 78 h 100"/>
                <a:gd name="T28" fmla="*/ 358 w 384"/>
                <a:gd name="T29" fmla="*/ 22 h 100"/>
                <a:gd name="T30" fmla="*/ 42 w 384"/>
                <a:gd name="T31" fmla="*/ 22 h 100"/>
                <a:gd name="T32" fmla="*/ 26 w 384"/>
                <a:gd name="T33" fmla="*/ 22 h 100"/>
                <a:gd name="T34" fmla="*/ 26 w 384"/>
                <a:gd name="T35" fmla="*/ 78 h 100"/>
                <a:gd name="T36" fmla="*/ 42 w 384"/>
                <a:gd name="T37" fmla="*/ 78 h 100"/>
                <a:gd name="T38" fmla="*/ 42 w 384"/>
                <a:gd name="T39" fmla="*/ 22 h 100"/>
                <a:gd name="T40" fmla="*/ 69 w 384"/>
                <a:gd name="T41" fmla="*/ 22 h 100"/>
                <a:gd name="T42" fmla="*/ 53 w 384"/>
                <a:gd name="T43" fmla="*/ 22 h 100"/>
                <a:gd name="T44" fmla="*/ 53 w 384"/>
                <a:gd name="T45" fmla="*/ 78 h 100"/>
                <a:gd name="T46" fmla="*/ 69 w 384"/>
                <a:gd name="T47" fmla="*/ 78 h 100"/>
                <a:gd name="T48" fmla="*/ 69 w 384"/>
                <a:gd name="T49" fmla="*/ 22 h 100"/>
                <a:gd name="T50" fmla="*/ 97 w 384"/>
                <a:gd name="T51" fmla="*/ 22 h 100"/>
                <a:gd name="T52" fmla="*/ 81 w 384"/>
                <a:gd name="T53" fmla="*/ 22 h 100"/>
                <a:gd name="T54" fmla="*/ 81 w 384"/>
                <a:gd name="T55" fmla="*/ 78 h 100"/>
                <a:gd name="T56" fmla="*/ 97 w 384"/>
                <a:gd name="T57" fmla="*/ 78 h 100"/>
                <a:gd name="T58" fmla="*/ 97 w 384"/>
                <a:gd name="T59" fmla="*/ 22 h 100"/>
                <a:gd name="T60" fmla="*/ 163 w 384"/>
                <a:gd name="T61" fmla="*/ 50 h 100"/>
                <a:gd name="T62" fmla="*/ 192 w 384"/>
                <a:gd name="T63" fmla="*/ 21 h 100"/>
                <a:gd name="T64" fmla="*/ 221 w 384"/>
                <a:gd name="T65" fmla="*/ 50 h 100"/>
                <a:gd name="T66" fmla="*/ 192 w 384"/>
                <a:gd name="T67" fmla="*/ 79 h 100"/>
                <a:gd name="T68" fmla="*/ 163 w 384"/>
                <a:gd name="T69" fmla="*/ 50 h 100"/>
                <a:gd name="T70" fmla="*/ 179 w 384"/>
                <a:gd name="T71" fmla="*/ 50 h 100"/>
                <a:gd name="T72" fmla="*/ 192 w 384"/>
                <a:gd name="T73" fmla="*/ 63 h 100"/>
                <a:gd name="T74" fmla="*/ 205 w 384"/>
                <a:gd name="T75" fmla="*/ 50 h 100"/>
                <a:gd name="T76" fmla="*/ 192 w 384"/>
                <a:gd name="T77" fmla="*/ 37 h 100"/>
                <a:gd name="T78" fmla="*/ 179 w 384"/>
                <a:gd name="T79" fmla="*/ 50 h 100"/>
                <a:gd name="T80" fmla="*/ 384 w 384"/>
                <a:gd name="T81" fmla="*/ 0 h 100"/>
                <a:gd name="T82" fmla="*/ 384 w 384"/>
                <a:gd name="T83" fmla="*/ 100 h 100"/>
                <a:gd name="T84" fmla="*/ 0 w 384"/>
                <a:gd name="T85" fmla="*/ 100 h 100"/>
                <a:gd name="T86" fmla="*/ 0 w 384"/>
                <a:gd name="T87" fmla="*/ 0 h 100"/>
                <a:gd name="T88" fmla="*/ 384 w 384"/>
                <a:gd name="T89" fmla="*/ 0 h 100"/>
                <a:gd name="T90" fmla="*/ 368 w 384"/>
                <a:gd name="T91" fmla="*/ 16 h 100"/>
                <a:gd name="T92" fmla="*/ 16 w 384"/>
                <a:gd name="T93" fmla="*/ 16 h 100"/>
                <a:gd name="T94" fmla="*/ 16 w 384"/>
                <a:gd name="T95" fmla="*/ 84 h 100"/>
                <a:gd name="T96" fmla="*/ 368 w 384"/>
                <a:gd name="T97" fmla="*/ 84 h 100"/>
                <a:gd name="T98" fmla="*/ 368 w 384"/>
                <a:gd name="T99" fmla="*/ 1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4" h="100">
                  <a:moveTo>
                    <a:pt x="304" y="78"/>
                  </a:moveTo>
                  <a:cubicBezTo>
                    <a:pt x="288" y="78"/>
                    <a:pt x="288" y="78"/>
                    <a:pt x="288" y="78"/>
                  </a:cubicBezTo>
                  <a:cubicBezTo>
                    <a:pt x="288" y="22"/>
                    <a:pt x="288" y="22"/>
                    <a:pt x="288" y="22"/>
                  </a:cubicBezTo>
                  <a:cubicBezTo>
                    <a:pt x="304" y="22"/>
                    <a:pt x="304" y="22"/>
                    <a:pt x="304" y="22"/>
                  </a:cubicBezTo>
                  <a:lnTo>
                    <a:pt x="304" y="78"/>
                  </a:lnTo>
                  <a:close/>
                  <a:moveTo>
                    <a:pt x="331" y="22"/>
                  </a:moveTo>
                  <a:cubicBezTo>
                    <a:pt x="315" y="22"/>
                    <a:pt x="315" y="22"/>
                    <a:pt x="315" y="22"/>
                  </a:cubicBezTo>
                  <a:cubicBezTo>
                    <a:pt x="315" y="78"/>
                    <a:pt x="315" y="78"/>
                    <a:pt x="315" y="78"/>
                  </a:cubicBezTo>
                  <a:cubicBezTo>
                    <a:pt x="331" y="78"/>
                    <a:pt x="331" y="78"/>
                    <a:pt x="331" y="78"/>
                  </a:cubicBezTo>
                  <a:lnTo>
                    <a:pt x="331" y="22"/>
                  </a:lnTo>
                  <a:close/>
                  <a:moveTo>
                    <a:pt x="358" y="22"/>
                  </a:moveTo>
                  <a:cubicBezTo>
                    <a:pt x="342" y="22"/>
                    <a:pt x="342" y="22"/>
                    <a:pt x="342" y="22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58" y="78"/>
                    <a:pt x="358" y="78"/>
                    <a:pt x="358" y="78"/>
                  </a:cubicBezTo>
                  <a:lnTo>
                    <a:pt x="358" y="22"/>
                  </a:lnTo>
                  <a:close/>
                  <a:moveTo>
                    <a:pt x="42" y="22"/>
                  </a:moveTo>
                  <a:cubicBezTo>
                    <a:pt x="26" y="22"/>
                    <a:pt x="26" y="22"/>
                    <a:pt x="26" y="22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42" y="78"/>
                    <a:pt x="42" y="78"/>
                    <a:pt x="42" y="78"/>
                  </a:cubicBezTo>
                  <a:lnTo>
                    <a:pt x="42" y="22"/>
                  </a:lnTo>
                  <a:close/>
                  <a:moveTo>
                    <a:pt x="69" y="22"/>
                  </a:moveTo>
                  <a:cubicBezTo>
                    <a:pt x="53" y="22"/>
                    <a:pt x="53" y="22"/>
                    <a:pt x="53" y="22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69" y="78"/>
                    <a:pt x="69" y="78"/>
                    <a:pt x="69" y="78"/>
                  </a:cubicBezTo>
                  <a:lnTo>
                    <a:pt x="69" y="22"/>
                  </a:lnTo>
                  <a:close/>
                  <a:moveTo>
                    <a:pt x="97" y="22"/>
                  </a:moveTo>
                  <a:cubicBezTo>
                    <a:pt x="81" y="22"/>
                    <a:pt x="81" y="22"/>
                    <a:pt x="81" y="22"/>
                  </a:cubicBezTo>
                  <a:cubicBezTo>
                    <a:pt x="81" y="78"/>
                    <a:pt x="81" y="78"/>
                    <a:pt x="81" y="78"/>
                  </a:cubicBezTo>
                  <a:cubicBezTo>
                    <a:pt x="97" y="78"/>
                    <a:pt x="97" y="78"/>
                    <a:pt x="97" y="78"/>
                  </a:cubicBezTo>
                  <a:lnTo>
                    <a:pt x="97" y="22"/>
                  </a:lnTo>
                  <a:close/>
                  <a:moveTo>
                    <a:pt x="163" y="50"/>
                  </a:moveTo>
                  <a:cubicBezTo>
                    <a:pt x="163" y="34"/>
                    <a:pt x="176" y="21"/>
                    <a:pt x="192" y="21"/>
                  </a:cubicBezTo>
                  <a:cubicBezTo>
                    <a:pt x="208" y="21"/>
                    <a:pt x="221" y="34"/>
                    <a:pt x="221" y="50"/>
                  </a:cubicBezTo>
                  <a:cubicBezTo>
                    <a:pt x="221" y="66"/>
                    <a:pt x="208" y="79"/>
                    <a:pt x="192" y="79"/>
                  </a:cubicBezTo>
                  <a:cubicBezTo>
                    <a:pt x="176" y="79"/>
                    <a:pt x="163" y="66"/>
                    <a:pt x="163" y="50"/>
                  </a:cubicBezTo>
                  <a:close/>
                  <a:moveTo>
                    <a:pt x="179" y="50"/>
                  </a:moveTo>
                  <a:cubicBezTo>
                    <a:pt x="179" y="57"/>
                    <a:pt x="185" y="63"/>
                    <a:pt x="192" y="63"/>
                  </a:cubicBezTo>
                  <a:cubicBezTo>
                    <a:pt x="199" y="63"/>
                    <a:pt x="205" y="57"/>
                    <a:pt x="205" y="50"/>
                  </a:cubicBezTo>
                  <a:cubicBezTo>
                    <a:pt x="205" y="43"/>
                    <a:pt x="199" y="37"/>
                    <a:pt x="192" y="37"/>
                  </a:cubicBezTo>
                  <a:cubicBezTo>
                    <a:pt x="185" y="37"/>
                    <a:pt x="179" y="43"/>
                    <a:pt x="179" y="50"/>
                  </a:cubicBezTo>
                  <a:close/>
                  <a:moveTo>
                    <a:pt x="384" y="0"/>
                  </a:moveTo>
                  <a:cubicBezTo>
                    <a:pt x="384" y="100"/>
                    <a:pt x="384" y="100"/>
                    <a:pt x="384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84" y="0"/>
                  </a:lnTo>
                  <a:close/>
                  <a:moveTo>
                    <a:pt x="368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368" y="84"/>
                    <a:pt x="368" y="84"/>
                    <a:pt x="368" y="84"/>
                  </a:cubicBezTo>
                  <a:lnTo>
                    <a:pt x="368" y="1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" panose="020F0502020204030204" pitchFamily="34" charset="0"/>
              </a:endParaRPr>
            </a:p>
          </p:txBody>
        </p:sp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C53BC83A-3EB4-534F-AC12-D9B3FF431342}"/>
                </a:ext>
              </a:extLst>
            </p:cNvPr>
            <p:cNvSpPr/>
            <p:nvPr/>
          </p:nvSpPr>
          <p:spPr>
            <a:xfrm>
              <a:off x="5465869" y="4712944"/>
              <a:ext cx="2229428" cy="1355511"/>
            </a:xfrm>
            <a:prstGeom prst="rect">
              <a:avLst/>
            </a:prstGeom>
            <a:solidFill>
              <a:schemeClr val="bg1">
                <a:lumMod val="85000"/>
                <a:alpha val="75000"/>
              </a:schemeClr>
            </a:solidFill>
            <a:ln w="190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>
                <a:defRPr/>
              </a:pPr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Physical Server</a:t>
              </a: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9CC6BEA8-D9A1-9144-A80A-E5F19AEEFA5A}"/>
                </a:ext>
              </a:extLst>
            </p:cNvPr>
            <p:cNvSpPr txBox="1"/>
            <p:nvPr/>
          </p:nvSpPr>
          <p:spPr>
            <a:xfrm>
              <a:off x="5566872" y="4559056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pNIC1</a:t>
              </a:r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BA7232DC-C2E9-874F-9927-B6B801620B5D}"/>
                </a:ext>
              </a:extLst>
            </p:cNvPr>
            <p:cNvSpPr txBox="1"/>
            <p:nvPr/>
          </p:nvSpPr>
          <p:spPr>
            <a:xfrm>
              <a:off x="6309987" y="4559056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pNIC2</a:t>
              </a: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5E8A9D47-EF7C-434D-92DC-B396ED8C9519}"/>
                </a:ext>
              </a:extLst>
            </p:cNvPr>
            <p:cNvSpPr txBox="1"/>
            <p:nvPr/>
          </p:nvSpPr>
          <p:spPr>
            <a:xfrm>
              <a:off x="7006622" y="4559056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pNIC3</a:t>
              </a: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8978017F-10B5-2F45-92F5-27B3FE29B508}"/>
                </a:ext>
              </a:extLst>
            </p:cNvPr>
            <p:cNvSpPr txBox="1"/>
            <p:nvPr/>
          </p:nvSpPr>
          <p:spPr>
            <a:xfrm>
              <a:off x="6651036" y="5195411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Autofit/>
            </a:bodyPr>
            <a:lstStyle/>
            <a:p>
              <a:pPr algn="ctr"/>
              <a:r>
                <a:rPr lang="en-US" sz="1000" dirty="0">
                  <a:solidFill>
                    <a:schemeClr val="tx2"/>
                  </a:solidFill>
                  <a:latin typeface="Calibri" panose="020F0502020204030204" pitchFamily="34" charset="0"/>
                </a:rPr>
                <a:t>OS</a:t>
              </a:r>
            </a:p>
            <a:p>
              <a:pPr algn="ctr"/>
              <a:r>
                <a:rPr lang="en-US" sz="1000" dirty="0">
                  <a:solidFill>
                    <a:schemeClr val="tx2"/>
                  </a:solidFill>
                  <a:latin typeface="Calibri" panose="020F0502020204030204" pitchFamily="34" charset="0"/>
                </a:rPr>
                <a:t>interface</a:t>
              </a:r>
            </a:p>
          </p:txBody>
        </p:sp>
        <p:cxnSp>
          <p:nvCxnSpPr>
            <p:cNvPr id="101" name="Straight Connector 100">
              <a:extLst>
                <a:ext uri="{FF2B5EF4-FFF2-40B4-BE49-F238E27FC236}">
                  <a16:creationId xmlns:a16="http://schemas.microsoft.com/office/drawing/2014/main" id="{DB766CC0-EDC9-FC4E-9997-9AD1B978ED6B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6624990" y="4870103"/>
              <a:ext cx="205104" cy="325308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E871044B-8254-0143-93FD-482E75BE3FC0}"/>
                </a:ext>
              </a:extLst>
            </p:cNvPr>
            <p:cNvCxnSpPr>
              <a:cxnSpLocks/>
            </p:cNvCxnSpPr>
            <p:nvPr/>
          </p:nvCxnSpPr>
          <p:spPr bwMode="gray">
            <a:xfrm flipH="1">
              <a:off x="7091473" y="4870103"/>
              <a:ext cx="230152" cy="325308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Oval 102">
              <a:extLst>
                <a:ext uri="{FF2B5EF4-FFF2-40B4-BE49-F238E27FC236}">
                  <a16:creationId xmlns:a16="http://schemas.microsoft.com/office/drawing/2014/main" id="{310C9531-7579-E44D-B00C-0458180939FF}"/>
                </a:ext>
              </a:extLst>
            </p:cNvPr>
            <p:cNvSpPr/>
            <p:nvPr/>
          </p:nvSpPr>
          <p:spPr>
            <a:xfrm>
              <a:off x="6569863" y="4970345"/>
              <a:ext cx="751762" cy="114349"/>
            </a:xfrm>
            <a:prstGeom prst="ellipse">
              <a:avLst/>
            </a:prstGeom>
            <a:noFill/>
            <a:ln w="28575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17FAADFB-79C2-6348-8E69-979C2552A8AA}"/>
                </a:ext>
              </a:extLst>
            </p:cNvPr>
            <p:cNvSpPr/>
            <p:nvPr/>
          </p:nvSpPr>
          <p:spPr>
            <a:xfrm>
              <a:off x="6184484" y="4950997"/>
              <a:ext cx="56297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bond</a:t>
              </a:r>
            </a:p>
          </p:txBody>
        </p:sp>
        <p:sp>
          <p:nvSpPr>
            <p:cNvPr id="105" name="Rounded Rectangle 104">
              <a:extLst>
                <a:ext uri="{FF2B5EF4-FFF2-40B4-BE49-F238E27FC236}">
                  <a16:creationId xmlns:a16="http://schemas.microsoft.com/office/drawing/2014/main" id="{637B9069-DC42-B94F-92DE-80DD0B87CE69}"/>
                </a:ext>
              </a:extLst>
            </p:cNvPr>
            <p:cNvSpPr/>
            <p:nvPr/>
          </p:nvSpPr>
          <p:spPr>
            <a:xfrm>
              <a:off x="5719408" y="4804650"/>
              <a:ext cx="466483" cy="262569"/>
            </a:xfrm>
            <a:prstGeom prst="roundRect">
              <a:avLst>
                <a:gd name="adj" fmla="val 46306"/>
              </a:avLst>
            </a:prstGeom>
            <a:solidFill>
              <a:srgbClr val="C00000">
                <a:alpha val="20000"/>
              </a:srgbClr>
            </a:solidFill>
            <a:ln w="28575">
              <a:solidFill>
                <a:srgbClr val="C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200" dirty="0">
                  <a:solidFill>
                    <a:srgbClr val="C00000"/>
                  </a:solidFill>
                  <a:latin typeface="Calibri" panose="020F0502020204030204" pitchFamily="34" charset="0"/>
                </a:rPr>
                <a:t>IP1</a:t>
              </a:r>
            </a:p>
          </p:txBody>
        </p:sp>
        <p:pic>
          <p:nvPicPr>
            <p:cNvPr id="108" name="Picture 107">
              <a:extLst>
                <a:ext uri="{FF2B5EF4-FFF2-40B4-BE49-F238E27FC236}">
                  <a16:creationId xmlns:a16="http://schemas.microsoft.com/office/drawing/2014/main" id="{9A872977-B862-7E4D-864F-19468F5189B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465188" y="4974272"/>
              <a:ext cx="476250" cy="476250"/>
            </a:xfrm>
            <a:prstGeom prst="rect">
              <a:avLst/>
            </a:prstGeom>
          </p:spPr>
        </p:pic>
        <p:pic>
          <p:nvPicPr>
            <p:cNvPr id="109" name="Picture 108">
              <a:extLst>
                <a:ext uri="{FF2B5EF4-FFF2-40B4-BE49-F238E27FC236}">
                  <a16:creationId xmlns:a16="http://schemas.microsoft.com/office/drawing/2014/main" id="{5CC6DC3A-F807-1D4A-9970-21453F79CE8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463283" y="5529905"/>
              <a:ext cx="478155" cy="476250"/>
            </a:xfrm>
            <a:prstGeom prst="rect">
              <a:avLst/>
            </a:prstGeom>
          </p:spPr>
        </p:pic>
        <p:sp>
          <p:nvSpPr>
            <p:cNvPr id="110" name="TextBox 109">
              <a:extLst>
                <a:ext uri="{FF2B5EF4-FFF2-40B4-BE49-F238E27FC236}">
                  <a16:creationId xmlns:a16="http://schemas.microsoft.com/office/drawing/2014/main" id="{B561BE31-2073-9D4E-8F72-D8B140E863DD}"/>
                </a:ext>
              </a:extLst>
            </p:cNvPr>
            <p:cNvSpPr txBox="1"/>
            <p:nvPr/>
          </p:nvSpPr>
          <p:spPr>
            <a:xfrm>
              <a:off x="5778009" y="5195411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NSX</a:t>
              </a:r>
            </a:p>
          </p:txBody>
        </p:sp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D14D4B16-4320-864B-AA5C-866C78DF7489}"/>
                </a:ext>
              </a:extLst>
            </p:cNvPr>
            <p:cNvCxnSpPr>
              <a:cxnSpLocks/>
              <a:stCxn id="100" idx="1"/>
              <a:endCxn id="110" idx="3"/>
            </p:cNvCxnSpPr>
            <p:nvPr/>
          </p:nvCxnSpPr>
          <p:spPr bwMode="gray">
            <a:xfrm flipH="1">
              <a:off x="6360834" y="5349300"/>
              <a:ext cx="290202" cy="0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2" name="Rounded Rectangle 111">
              <a:extLst>
                <a:ext uri="{FF2B5EF4-FFF2-40B4-BE49-F238E27FC236}">
                  <a16:creationId xmlns:a16="http://schemas.microsoft.com/office/drawing/2014/main" id="{33FF29D9-6B5A-5942-87F9-5DF3DF0B7287}"/>
                </a:ext>
              </a:extLst>
            </p:cNvPr>
            <p:cNvSpPr/>
            <p:nvPr/>
          </p:nvSpPr>
          <p:spPr>
            <a:xfrm>
              <a:off x="6118165" y="5447340"/>
              <a:ext cx="466344" cy="262569"/>
            </a:xfrm>
            <a:prstGeom prst="roundRect">
              <a:avLst>
                <a:gd name="adj" fmla="val 46306"/>
              </a:avLst>
            </a:prstGeom>
            <a:solidFill>
              <a:srgbClr val="C00000">
                <a:alpha val="20000"/>
              </a:srgbClr>
            </a:solidFill>
            <a:ln w="28575">
              <a:solidFill>
                <a:srgbClr val="C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200" dirty="0">
                  <a:solidFill>
                    <a:srgbClr val="C00000"/>
                  </a:solidFill>
                  <a:latin typeface="Calibri" panose="020F0502020204030204" pitchFamily="34" charset="0"/>
                </a:rPr>
                <a:t>IP2</a:t>
              </a:r>
            </a:p>
          </p:txBody>
        </p:sp>
        <p:grpSp>
          <p:nvGrpSpPr>
            <p:cNvPr id="113" name="Group 112">
              <a:extLst>
                <a:ext uri="{FF2B5EF4-FFF2-40B4-BE49-F238E27FC236}">
                  <a16:creationId xmlns:a16="http://schemas.microsoft.com/office/drawing/2014/main" id="{ED6310B1-3445-E243-8EBB-5F29DE54FF01}"/>
                </a:ext>
              </a:extLst>
            </p:cNvPr>
            <p:cNvGrpSpPr>
              <a:grpSpLocks/>
            </p:cNvGrpSpPr>
            <p:nvPr/>
          </p:nvGrpSpPr>
          <p:grpSpPr>
            <a:xfrm>
              <a:off x="7446650" y="4965402"/>
              <a:ext cx="484632" cy="484632"/>
              <a:chOff x="9847623" y="592919"/>
              <a:chExt cx="1778086" cy="3298795"/>
            </a:xfrm>
          </p:grpSpPr>
          <p:sp>
            <p:nvSpPr>
              <p:cNvPr id="118" name="Rectangle 117">
                <a:extLst>
                  <a:ext uri="{FF2B5EF4-FFF2-40B4-BE49-F238E27FC236}">
                    <a16:creationId xmlns:a16="http://schemas.microsoft.com/office/drawing/2014/main" id="{8555B6A3-9526-EA46-BB3B-405D90998521}"/>
                  </a:ext>
                </a:extLst>
              </p:cNvPr>
              <p:cNvSpPr/>
              <p:nvPr/>
            </p:nvSpPr>
            <p:spPr>
              <a:xfrm>
                <a:off x="9847623" y="592919"/>
                <a:ext cx="1773646" cy="3298795"/>
              </a:xfrm>
              <a:prstGeom prst="rect">
                <a:avLst/>
              </a:prstGeom>
              <a:solidFill>
                <a:srgbClr val="FF0000">
                  <a:alpha val="50000"/>
                </a:srgbClr>
              </a:solidFill>
              <a:ln w="38100">
                <a:solidFill>
                  <a:srgbClr val="FF0000"/>
                </a:solidFill>
                <a:prstDash val="soli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endParaRPr lang="en-US" sz="1200" dirty="0">
                  <a:solidFill>
                    <a:schemeClr val="tx1"/>
                  </a:solidFill>
                  <a:latin typeface="Calibri" panose="020F0502020204030204" pitchFamily="34" charset="0"/>
                </a:endParaRPr>
              </a:p>
            </p:txBody>
          </p:sp>
          <p:cxnSp>
            <p:nvCxnSpPr>
              <p:cNvPr id="129" name="Straight Connector 128">
                <a:extLst>
                  <a:ext uri="{FF2B5EF4-FFF2-40B4-BE49-F238E27FC236}">
                    <a16:creationId xmlns:a16="http://schemas.microsoft.com/office/drawing/2014/main" id="{41E77338-F98D-8E48-8959-A8A3C5DDBF31}"/>
                  </a:ext>
                </a:extLst>
              </p:cNvPr>
              <p:cNvCxnSpPr>
                <a:cxnSpLocks/>
              </p:cNvCxnSpPr>
              <p:nvPr/>
            </p:nvCxnSpPr>
            <p:spPr bwMode="gray">
              <a:xfrm>
                <a:off x="9851517" y="592919"/>
                <a:ext cx="1744931" cy="3286071"/>
              </a:xfrm>
              <a:prstGeom prst="line">
                <a:avLst/>
              </a:prstGeom>
              <a:ln w="38100">
                <a:solidFill>
                  <a:srgbClr val="FF0000"/>
                </a:solidFill>
                <a:miter lim="800000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Straight Connector 129">
                <a:extLst>
                  <a:ext uri="{FF2B5EF4-FFF2-40B4-BE49-F238E27FC236}">
                    <a16:creationId xmlns:a16="http://schemas.microsoft.com/office/drawing/2014/main" id="{0A67CAF5-11D5-D546-A9B4-135A5CDEF191}"/>
                  </a:ext>
                </a:extLst>
              </p:cNvPr>
              <p:cNvCxnSpPr>
                <a:cxnSpLocks/>
              </p:cNvCxnSpPr>
              <p:nvPr/>
            </p:nvCxnSpPr>
            <p:spPr bwMode="gray">
              <a:xfrm flipH="1">
                <a:off x="9847626" y="592919"/>
                <a:ext cx="1778083" cy="3289773"/>
              </a:xfrm>
              <a:prstGeom prst="line">
                <a:avLst/>
              </a:prstGeom>
              <a:ln w="38100">
                <a:solidFill>
                  <a:srgbClr val="FF0000"/>
                </a:solidFill>
                <a:miter lim="800000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4" name="Rounded Rectangle 133">
            <a:extLst>
              <a:ext uri="{FF2B5EF4-FFF2-40B4-BE49-F238E27FC236}">
                <a16:creationId xmlns:a16="http://schemas.microsoft.com/office/drawing/2014/main" id="{CB96189E-D175-EB48-9145-F64A2D2ACD33}"/>
              </a:ext>
            </a:extLst>
          </p:cNvPr>
          <p:cNvSpPr/>
          <p:nvPr/>
        </p:nvSpPr>
        <p:spPr>
          <a:xfrm>
            <a:off x="2615790" y="4121325"/>
            <a:ext cx="2606040" cy="2651760"/>
          </a:xfrm>
          <a:prstGeom prst="roundRect">
            <a:avLst>
              <a:gd name="adj" fmla="val 3277"/>
            </a:avLst>
          </a:prstGeom>
          <a:solidFill>
            <a:schemeClr val="accent1">
              <a:lumMod val="20000"/>
              <a:lumOff val="80000"/>
              <a:alpha val="20000"/>
            </a:schemeClr>
          </a:solidFill>
          <a:ln w="19050">
            <a:solidFill>
              <a:schemeClr val="accent1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en-US" sz="1200" dirty="0">
                <a:solidFill>
                  <a:schemeClr val="accent1"/>
                </a:solidFill>
                <a:latin typeface="Calibri" panose="020F0502020204030204" pitchFamily="34" charset="0"/>
              </a:rPr>
              <a:t>Topology VLAN 5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AA88F6C7-A0B1-4E40-8BB3-009F31447A75}"/>
              </a:ext>
            </a:extLst>
          </p:cNvPr>
          <p:cNvGrpSpPr/>
          <p:nvPr/>
        </p:nvGrpSpPr>
        <p:grpSpPr>
          <a:xfrm>
            <a:off x="2709238" y="4414672"/>
            <a:ext cx="2482121" cy="1859058"/>
            <a:chOff x="2709238" y="4559056"/>
            <a:chExt cx="2482121" cy="1859058"/>
          </a:xfrm>
        </p:grpSpPr>
        <p:sp>
          <p:nvSpPr>
            <p:cNvPr id="139" name="Freeform 86">
              <a:extLst>
                <a:ext uri="{FF2B5EF4-FFF2-40B4-BE49-F238E27FC236}">
                  <a16:creationId xmlns:a16="http://schemas.microsoft.com/office/drawing/2014/main" id="{23412638-AC63-A744-92AD-CB3077FFF828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9803" y="6109435"/>
              <a:ext cx="1180769" cy="308679"/>
            </a:xfrm>
            <a:custGeom>
              <a:avLst/>
              <a:gdLst>
                <a:gd name="T0" fmla="*/ 304 w 384"/>
                <a:gd name="T1" fmla="*/ 78 h 100"/>
                <a:gd name="T2" fmla="*/ 288 w 384"/>
                <a:gd name="T3" fmla="*/ 78 h 100"/>
                <a:gd name="T4" fmla="*/ 288 w 384"/>
                <a:gd name="T5" fmla="*/ 22 h 100"/>
                <a:gd name="T6" fmla="*/ 304 w 384"/>
                <a:gd name="T7" fmla="*/ 22 h 100"/>
                <a:gd name="T8" fmla="*/ 304 w 384"/>
                <a:gd name="T9" fmla="*/ 78 h 100"/>
                <a:gd name="T10" fmla="*/ 331 w 384"/>
                <a:gd name="T11" fmla="*/ 22 h 100"/>
                <a:gd name="T12" fmla="*/ 315 w 384"/>
                <a:gd name="T13" fmla="*/ 22 h 100"/>
                <a:gd name="T14" fmla="*/ 315 w 384"/>
                <a:gd name="T15" fmla="*/ 78 h 100"/>
                <a:gd name="T16" fmla="*/ 331 w 384"/>
                <a:gd name="T17" fmla="*/ 78 h 100"/>
                <a:gd name="T18" fmla="*/ 331 w 384"/>
                <a:gd name="T19" fmla="*/ 22 h 100"/>
                <a:gd name="T20" fmla="*/ 358 w 384"/>
                <a:gd name="T21" fmla="*/ 22 h 100"/>
                <a:gd name="T22" fmla="*/ 342 w 384"/>
                <a:gd name="T23" fmla="*/ 22 h 100"/>
                <a:gd name="T24" fmla="*/ 342 w 384"/>
                <a:gd name="T25" fmla="*/ 78 h 100"/>
                <a:gd name="T26" fmla="*/ 358 w 384"/>
                <a:gd name="T27" fmla="*/ 78 h 100"/>
                <a:gd name="T28" fmla="*/ 358 w 384"/>
                <a:gd name="T29" fmla="*/ 22 h 100"/>
                <a:gd name="T30" fmla="*/ 42 w 384"/>
                <a:gd name="T31" fmla="*/ 22 h 100"/>
                <a:gd name="T32" fmla="*/ 26 w 384"/>
                <a:gd name="T33" fmla="*/ 22 h 100"/>
                <a:gd name="T34" fmla="*/ 26 w 384"/>
                <a:gd name="T35" fmla="*/ 78 h 100"/>
                <a:gd name="T36" fmla="*/ 42 w 384"/>
                <a:gd name="T37" fmla="*/ 78 h 100"/>
                <a:gd name="T38" fmla="*/ 42 w 384"/>
                <a:gd name="T39" fmla="*/ 22 h 100"/>
                <a:gd name="T40" fmla="*/ 69 w 384"/>
                <a:gd name="T41" fmla="*/ 22 h 100"/>
                <a:gd name="T42" fmla="*/ 53 w 384"/>
                <a:gd name="T43" fmla="*/ 22 h 100"/>
                <a:gd name="T44" fmla="*/ 53 w 384"/>
                <a:gd name="T45" fmla="*/ 78 h 100"/>
                <a:gd name="T46" fmla="*/ 69 w 384"/>
                <a:gd name="T47" fmla="*/ 78 h 100"/>
                <a:gd name="T48" fmla="*/ 69 w 384"/>
                <a:gd name="T49" fmla="*/ 22 h 100"/>
                <a:gd name="T50" fmla="*/ 97 w 384"/>
                <a:gd name="T51" fmla="*/ 22 h 100"/>
                <a:gd name="T52" fmla="*/ 81 w 384"/>
                <a:gd name="T53" fmla="*/ 22 h 100"/>
                <a:gd name="T54" fmla="*/ 81 w 384"/>
                <a:gd name="T55" fmla="*/ 78 h 100"/>
                <a:gd name="T56" fmla="*/ 97 w 384"/>
                <a:gd name="T57" fmla="*/ 78 h 100"/>
                <a:gd name="T58" fmla="*/ 97 w 384"/>
                <a:gd name="T59" fmla="*/ 22 h 100"/>
                <a:gd name="T60" fmla="*/ 163 w 384"/>
                <a:gd name="T61" fmla="*/ 50 h 100"/>
                <a:gd name="T62" fmla="*/ 192 w 384"/>
                <a:gd name="T63" fmla="*/ 21 h 100"/>
                <a:gd name="T64" fmla="*/ 221 w 384"/>
                <a:gd name="T65" fmla="*/ 50 h 100"/>
                <a:gd name="T66" fmla="*/ 192 w 384"/>
                <a:gd name="T67" fmla="*/ 79 h 100"/>
                <a:gd name="T68" fmla="*/ 163 w 384"/>
                <a:gd name="T69" fmla="*/ 50 h 100"/>
                <a:gd name="T70" fmla="*/ 179 w 384"/>
                <a:gd name="T71" fmla="*/ 50 h 100"/>
                <a:gd name="T72" fmla="*/ 192 w 384"/>
                <a:gd name="T73" fmla="*/ 63 h 100"/>
                <a:gd name="T74" fmla="*/ 205 w 384"/>
                <a:gd name="T75" fmla="*/ 50 h 100"/>
                <a:gd name="T76" fmla="*/ 192 w 384"/>
                <a:gd name="T77" fmla="*/ 37 h 100"/>
                <a:gd name="T78" fmla="*/ 179 w 384"/>
                <a:gd name="T79" fmla="*/ 50 h 100"/>
                <a:gd name="T80" fmla="*/ 384 w 384"/>
                <a:gd name="T81" fmla="*/ 0 h 100"/>
                <a:gd name="T82" fmla="*/ 384 w 384"/>
                <a:gd name="T83" fmla="*/ 100 h 100"/>
                <a:gd name="T84" fmla="*/ 0 w 384"/>
                <a:gd name="T85" fmla="*/ 100 h 100"/>
                <a:gd name="T86" fmla="*/ 0 w 384"/>
                <a:gd name="T87" fmla="*/ 0 h 100"/>
                <a:gd name="T88" fmla="*/ 384 w 384"/>
                <a:gd name="T89" fmla="*/ 0 h 100"/>
                <a:gd name="T90" fmla="*/ 368 w 384"/>
                <a:gd name="T91" fmla="*/ 16 h 100"/>
                <a:gd name="T92" fmla="*/ 16 w 384"/>
                <a:gd name="T93" fmla="*/ 16 h 100"/>
                <a:gd name="T94" fmla="*/ 16 w 384"/>
                <a:gd name="T95" fmla="*/ 84 h 100"/>
                <a:gd name="T96" fmla="*/ 368 w 384"/>
                <a:gd name="T97" fmla="*/ 84 h 100"/>
                <a:gd name="T98" fmla="*/ 368 w 384"/>
                <a:gd name="T99" fmla="*/ 1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4" h="100">
                  <a:moveTo>
                    <a:pt x="304" y="78"/>
                  </a:moveTo>
                  <a:cubicBezTo>
                    <a:pt x="288" y="78"/>
                    <a:pt x="288" y="78"/>
                    <a:pt x="288" y="78"/>
                  </a:cubicBezTo>
                  <a:cubicBezTo>
                    <a:pt x="288" y="22"/>
                    <a:pt x="288" y="22"/>
                    <a:pt x="288" y="22"/>
                  </a:cubicBezTo>
                  <a:cubicBezTo>
                    <a:pt x="304" y="22"/>
                    <a:pt x="304" y="22"/>
                    <a:pt x="304" y="22"/>
                  </a:cubicBezTo>
                  <a:lnTo>
                    <a:pt x="304" y="78"/>
                  </a:lnTo>
                  <a:close/>
                  <a:moveTo>
                    <a:pt x="331" y="22"/>
                  </a:moveTo>
                  <a:cubicBezTo>
                    <a:pt x="315" y="22"/>
                    <a:pt x="315" y="22"/>
                    <a:pt x="315" y="22"/>
                  </a:cubicBezTo>
                  <a:cubicBezTo>
                    <a:pt x="315" y="78"/>
                    <a:pt x="315" y="78"/>
                    <a:pt x="315" y="78"/>
                  </a:cubicBezTo>
                  <a:cubicBezTo>
                    <a:pt x="331" y="78"/>
                    <a:pt x="331" y="78"/>
                    <a:pt x="331" y="78"/>
                  </a:cubicBezTo>
                  <a:lnTo>
                    <a:pt x="331" y="22"/>
                  </a:lnTo>
                  <a:close/>
                  <a:moveTo>
                    <a:pt x="358" y="22"/>
                  </a:moveTo>
                  <a:cubicBezTo>
                    <a:pt x="342" y="22"/>
                    <a:pt x="342" y="22"/>
                    <a:pt x="342" y="22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58" y="78"/>
                    <a:pt x="358" y="78"/>
                    <a:pt x="358" y="78"/>
                  </a:cubicBezTo>
                  <a:lnTo>
                    <a:pt x="358" y="22"/>
                  </a:lnTo>
                  <a:close/>
                  <a:moveTo>
                    <a:pt x="42" y="22"/>
                  </a:moveTo>
                  <a:cubicBezTo>
                    <a:pt x="26" y="22"/>
                    <a:pt x="26" y="22"/>
                    <a:pt x="26" y="22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42" y="78"/>
                    <a:pt x="42" y="78"/>
                    <a:pt x="42" y="78"/>
                  </a:cubicBezTo>
                  <a:lnTo>
                    <a:pt x="42" y="22"/>
                  </a:lnTo>
                  <a:close/>
                  <a:moveTo>
                    <a:pt x="69" y="22"/>
                  </a:moveTo>
                  <a:cubicBezTo>
                    <a:pt x="53" y="22"/>
                    <a:pt x="53" y="22"/>
                    <a:pt x="53" y="22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69" y="78"/>
                    <a:pt x="69" y="78"/>
                    <a:pt x="69" y="78"/>
                  </a:cubicBezTo>
                  <a:lnTo>
                    <a:pt x="69" y="22"/>
                  </a:lnTo>
                  <a:close/>
                  <a:moveTo>
                    <a:pt x="97" y="22"/>
                  </a:moveTo>
                  <a:cubicBezTo>
                    <a:pt x="81" y="22"/>
                    <a:pt x="81" y="22"/>
                    <a:pt x="81" y="22"/>
                  </a:cubicBezTo>
                  <a:cubicBezTo>
                    <a:pt x="81" y="78"/>
                    <a:pt x="81" y="78"/>
                    <a:pt x="81" y="78"/>
                  </a:cubicBezTo>
                  <a:cubicBezTo>
                    <a:pt x="97" y="78"/>
                    <a:pt x="97" y="78"/>
                    <a:pt x="97" y="78"/>
                  </a:cubicBezTo>
                  <a:lnTo>
                    <a:pt x="97" y="22"/>
                  </a:lnTo>
                  <a:close/>
                  <a:moveTo>
                    <a:pt x="163" y="50"/>
                  </a:moveTo>
                  <a:cubicBezTo>
                    <a:pt x="163" y="34"/>
                    <a:pt x="176" y="21"/>
                    <a:pt x="192" y="21"/>
                  </a:cubicBezTo>
                  <a:cubicBezTo>
                    <a:pt x="208" y="21"/>
                    <a:pt x="221" y="34"/>
                    <a:pt x="221" y="50"/>
                  </a:cubicBezTo>
                  <a:cubicBezTo>
                    <a:pt x="221" y="66"/>
                    <a:pt x="208" y="79"/>
                    <a:pt x="192" y="79"/>
                  </a:cubicBezTo>
                  <a:cubicBezTo>
                    <a:pt x="176" y="79"/>
                    <a:pt x="163" y="66"/>
                    <a:pt x="163" y="50"/>
                  </a:cubicBezTo>
                  <a:close/>
                  <a:moveTo>
                    <a:pt x="179" y="50"/>
                  </a:moveTo>
                  <a:cubicBezTo>
                    <a:pt x="179" y="57"/>
                    <a:pt x="185" y="63"/>
                    <a:pt x="192" y="63"/>
                  </a:cubicBezTo>
                  <a:cubicBezTo>
                    <a:pt x="199" y="63"/>
                    <a:pt x="205" y="57"/>
                    <a:pt x="205" y="50"/>
                  </a:cubicBezTo>
                  <a:cubicBezTo>
                    <a:pt x="205" y="43"/>
                    <a:pt x="199" y="37"/>
                    <a:pt x="192" y="37"/>
                  </a:cubicBezTo>
                  <a:cubicBezTo>
                    <a:pt x="185" y="37"/>
                    <a:pt x="179" y="43"/>
                    <a:pt x="179" y="50"/>
                  </a:cubicBezTo>
                  <a:close/>
                  <a:moveTo>
                    <a:pt x="384" y="0"/>
                  </a:moveTo>
                  <a:cubicBezTo>
                    <a:pt x="384" y="100"/>
                    <a:pt x="384" y="100"/>
                    <a:pt x="384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84" y="0"/>
                  </a:lnTo>
                  <a:close/>
                  <a:moveTo>
                    <a:pt x="368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368" y="84"/>
                    <a:pt x="368" y="84"/>
                    <a:pt x="368" y="84"/>
                  </a:cubicBezTo>
                  <a:lnTo>
                    <a:pt x="368" y="1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" panose="020F0502020204030204" pitchFamily="34" charset="0"/>
              </a:endParaRPr>
            </a:p>
          </p:txBody>
        </p:sp>
        <p:sp>
          <p:nvSpPr>
            <p:cNvPr id="140" name="Rectangle 139">
              <a:extLst>
                <a:ext uri="{FF2B5EF4-FFF2-40B4-BE49-F238E27FC236}">
                  <a16:creationId xmlns:a16="http://schemas.microsoft.com/office/drawing/2014/main" id="{75467E64-2645-6741-A143-F8DBB9F02C1F}"/>
                </a:ext>
              </a:extLst>
            </p:cNvPr>
            <p:cNvSpPr/>
            <p:nvPr/>
          </p:nvSpPr>
          <p:spPr>
            <a:xfrm>
              <a:off x="2709238" y="4712944"/>
              <a:ext cx="2216693" cy="1355511"/>
            </a:xfrm>
            <a:prstGeom prst="rect">
              <a:avLst/>
            </a:prstGeom>
            <a:solidFill>
              <a:schemeClr val="bg1">
                <a:lumMod val="85000"/>
                <a:alpha val="75000"/>
              </a:schemeClr>
            </a:solidFill>
            <a:ln w="190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>
                <a:defRPr/>
              </a:pPr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Physical Server</a:t>
              </a:r>
            </a:p>
          </p:txBody>
        </p:sp>
        <p:sp>
          <p:nvSpPr>
            <p:cNvPr id="142" name="TextBox 141">
              <a:extLst>
                <a:ext uri="{FF2B5EF4-FFF2-40B4-BE49-F238E27FC236}">
                  <a16:creationId xmlns:a16="http://schemas.microsoft.com/office/drawing/2014/main" id="{F0202916-7E09-CF40-AAAB-9E45701486E0}"/>
                </a:ext>
              </a:extLst>
            </p:cNvPr>
            <p:cNvSpPr txBox="1"/>
            <p:nvPr/>
          </p:nvSpPr>
          <p:spPr>
            <a:xfrm>
              <a:off x="2802505" y="4559056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pNIC1</a:t>
              </a:r>
            </a:p>
          </p:txBody>
        </p:sp>
        <p:sp>
          <p:nvSpPr>
            <p:cNvPr id="143" name="TextBox 142">
              <a:extLst>
                <a:ext uri="{FF2B5EF4-FFF2-40B4-BE49-F238E27FC236}">
                  <a16:creationId xmlns:a16="http://schemas.microsoft.com/office/drawing/2014/main" id="{970BAFF2-1845-224C-AB88-D0A3138326AF}"/>
                </a:ext>
              </a:extLst>
            </p:cNvPr>
            <p:cNvSpPr txBox="1"/>
            <p:nvPr/>
          </p:nvSpPr>
          <p:spPr>
            <a:xfrm>
              <a:off x="3545620" y="4559056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pNIC2</a:t>
              </a:r>
            </a:p>
          </p:txBody>
        </p:sp>
        <p:sp>
          <p:nvSpPr>
            <p:cNvPr id="144" name="TextBox 143">
              <a:extLst>
                <a:ext uri="{FF2B5EF4-FFF2-40B4-BE49-F238E27FC236}">
                  <a16:creationId xmlns:a16="http://schemas.microsoft.com/office/drawing/2014/main" id="{40AE30F2-70EE-CB43-858B-38F24000F7D5}"/>
                </a:ext>
              </a:extLst>
            </p:cNvPr>
            <p:cNvSpPr txBox="1"/>
            <p:nvPr/>
          </p:nvSpPr>
          <p:spPr>
            <a:xfrm>
              <a:off x="4242255" y="4559056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pNIC3</a:t>
              </a:r>
            </a:p>
          </p:txBody>
        </p:sp>
        <p:sp>
          <p:nvSpPr>
            <p:cNvPr id="145" name="TextBox 144">
              <a:extLst>
                <a:ext uri="{FF2B5EF4-FFF2-40B4-BE49-F238E27FC236}">
                  <a16:creationId xmlns:a16="http://schemas.microsoft.com/office/drawing/2014/main" id="{91FADCAA-974D-2F4A-823B-F25DB4C416BA}"/>
                </a:ext>
              </a:extLst>
            </p:cNvPr>
            <p:cNvSpPr txBox="1"/>
            <p:nvPr/>
          </p:nvSpPr>
          <p:spPr>
            <a:xfrm>
              <a:off x="3886669" y="5195411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NSX</a:t>
              </a:r>
            </a:p>
          </p:txBody>
        </p:sp>
        <p:cxnSp>
          <p:nvCxnSpPr>
            <p:cNvPr id="146" name="Straight Connector 145">
              <a:extLst>
                <a:ext uri="{FF2B5EF4-FFF2-40B4-BE49-F238E27FC236}">
                  <a16:creationId xmlns:a16="http://schemas.microsoft.com/office/drawing/2014/main" id="{B3A7A626-8CBF-794E-91C9-2916E94A55A1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3860623" y="4870103"/>
              <a:ext cx="205104" cy="325308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Straight Connector 146">
              <a:extLst>
                <a:ext uri="{FF2B5EF4-FFF2-40B4-BE49-F238E27FC236}">
                  <a16:creationId xmlns:a16="http://schemas.microsoft.com/office/drawing/2014/main" id="{AA9B2599-974B-354F-98DC-DB9264EE784C}"/>
                </a:ext>
              </a:extLst>
            </p:cNvPr>
            <p:cNvCxnSpPr>
              <a:cxnSpLocks/>
            </p:cNvCxnSpPr>
            <p:nvPr/>
          </p:nvCxnSpPr>
          <p:spPr bwMode="gray">
            <a:xfrm flipH="1">
              <a:off x="4327106" y="4870103"/>
              <a:ext cx="230152" cy="325308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8" name="Oval 147">
              <a:extLst>
                <a:ext uri="{FF2B5EF4-FFF2-40B4-BE49-F238E27FC236}">
                  <a16:creationId xmlns:a16="http://schemas.microsoft.com/office/drawing/2014/main" id="{8B997422-0689-404E-A074-3D0E0DA91A1A}"/>
                </a:ext>
              </a:extLst>
            </p:cNvPr>
            <p:cNvSpPr/>
            <p:nvPr/>
          </p:nvSpPr>
          <p:spPr>
            <a:xfrm>
              <a:off x="3805496" y="4970345"/>
              <a:ext cx="751762" cy="114349"/>
            </a:xfrm>
            <a:prstGeom prst="ellipse">
              <a:avLst/>
            </a:prstGeom>
            <a:noFill/>
            <a:ln w="28575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49" name="Rectangle 148">
              <a:extLst>
                <a:ext uri="{FF2B5EF4-FFF2-40B4-BE49-F238E27FC236}">
                  <a16:creationId xmlns:a16="http://schemas.microsoft.com/office/drawing/2014/main" id="{7B9B73ED-7676-D142-9C34-FEFB9F8F0867}"/>
                </a:ext>
              </a:extLst>
            </p:cNvPr>
            <p:cNvSpPr/>
            <p:nvPr/>
          </p:nvSpPr>
          <p:spPr>
            <a:xfrm>
              <a:off x="3403820" y="4964759"/>
              <a:ext cx="56297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bond</a:t>
              </a:r>
            </a:p>
          </p:txBody>
        </p:sp>
        <p:sp>
          <p:nvSpPr>
            <p:cNvPr id="150" name="Rounded Rectangle 149">
              <a:extLst>
                <a:ext uri="{FF2B5EF4-FFF2-40B4-BE49-F238E27FC236}">
                  <a16:creationId xmlns:a16="http://schemas.microsoft.com/office/drawing/2014/main" id="{948CAFE7-FD9A-BA47-81FC-6F7678AEDF21}"/>
                </a:ext>
              </a:extLst>
            </p:cNvPr>
            <p:cNvSpPr/>
            <p:nvPr/>
          </p:nvSpPr>
          <p:spPr>
            <a:xfrm>
              <a:off x="2940753" y="4804650"/>
              <a:ext cx="466483" cy="262569"/>
            </a:xfrm>
            <a:prstGeom prst="roundRect">
              <a:avLst>
                <a:gd name="adj" fmla="val 46306"/>
              </a:avLst>
            </a:prstGeom>
            <a:solidFill>
              <a:srgbClr val="C00000">
                <a:alpha val="20000"/>
              </a:srgbClr>
            </a:solidFill>
            <a:ln w="28575">
              <a:solidFill>
                <a:srgbClr val="C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200" dirty="0">
                  <a:solidFill>
                    <a:srgbClr val="C00000"/>
                  </a:solidFill>
                  <a:latin typeface="Calibri" panose="020F0502020204030204" pitchFamily="34" charset="0"/>
                </a:rPr>
                <a:t>IP1</a:t>
              </a:r>
            </a:p>
          </p:txBody>
        </p:sp>
        <p:pic>
          <p:nvPicPr>
            <p:cNvPr id="151" name="Picture 150">
              <a:extLst>
                <a:ext uri="{FF2B5EF4-FFF2-40B4-BE49-F238E27FC236}">
                  <a16:creationId xmlns:a16="http://schemas.microsoft.com/office/drawing/2014/main" id="{F433E7C3-D0A1-FA49-A0DF-E41481A80CE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15109" y="4917118"/>
              <a:ext cx="476250" cy="476250"/>
            </a:xfrm>
            <a:prstGeom prst="rect">
              <a:avLst/>
            </a:prstGeom>
          </p:spPr>
        </p:pic>
        <p:pic>
          <p:nvPicPr>
            <p:cNvPr id="152" name="Picture 151">
              <a:extLst>
                <a:ext uri="{FF2B5EF4-FFF2-40B4-BE49-F238E27FC236}">
                  <a16:creationId xmlns:a16="http://schemas.microsoft.com/office/drawing/2014/main" id="{CDFCAB5F-713B-AA4E-A27F-B935A9A3D3C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713204" y="5472751"/>
              <a:ext cx="478155" cy="476250"/>
            </a:xfrm>
            <a:prstGeom prst="rect">
              <a:avLst/>
            </a:prstGeom>
          </p:spPr>
        </p:pic>
        <p:sp>
          <p:nvSpPr>
            <p:cNvPr id="153" name="Rounded Rectangle 152">
              <a:extLst>
                <a:ext uri="{FF2B5EF4-FFF2-40B4-BE49-F238E27FC236}">
                  <a16:creationId xmlns:a16="http://schemas.microsoft.com/office/drawing/2014/main" id="{29B02C72-5010-F442-B0D1-12C83886F13E}"/>
                </a:ext>
              </a:extLst>
            </p:cNvPr>
            <p:cNvSpPr/>
            <p:nvPr/>
          </p:nvSpPr>
          <p:spPr>
            <a:xfrm>
              <a:off x="4025319" y="5447340"/>
              <a:ext cx="466344" cy="262569"/>
            </a:xfrm>
            <a:prstGeom prst="roundRect">
              <a:avLst>
                <a:gd name="adj" fmla="val 46306"/>
              </a:avLst>
            </a:prstGeom>
            <a:solidFill>
              <a:srgbClr val="C00000">
                <a:alpha val="20000"/>
              </a:srgbClr>
            </a:solidFill>
            <a:ln w="28575">
              <a:solidFill>
                <a:srgbClr val="C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200" dirty="0">
                  <a:solidFill>
                    <a:srgbClr val="C00000"/>
                  </a:solidFill>
                  <a:latin typeface="Calibri" panose="020F0502020204030204" pitchFamily="34" charset="0"/>
                </a:rPr>
                <a:t>IP2</a:t>
              </a:r>
            </a:p>
          </p:txBody>
        </p:sp>
      </p:grpSp>
      <p:sp>
        <p:nvSpPr>
          <p:cNvPr id="133" name="TextBox 132">
            <a:extLst>
              <a:ext uri="{FF2B5EF4-FFF2-40B4-BE49-F238E27FC236}">
                <a16:creationId xmlns:a16="http://schemas.microsoft.com/office/drawing/2014/main" id="{6531D6FC-A964-85C0-2ED1-2E00061BA92F}"/>
              </a:ext>
            </a:extLst>
          </p:cNvPr>
          <p:cNvSpPr txBox="1"/>
          <p:nvPr/>
        </p:nvSpPr>
        <p:spPr>
          <a:xfrm>
            <a:off x="2607276" y="6264163"/>
            <a:ext cx="2584083" cy="569387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1100" dirty="0">
                <a:latin typeface="Calibri" panose="020F0502020204030204" pitchFamily="34" charset="0"/>
              </a:rPr>
              <a:t>Bond configured in NSX</a:t>
            </a:r>
          </a:p>
          <a:p>
            <a:pPr lvl="0" algn="ctr">
              <a:defRPr/>
            </a:pPr>
            <a:r>
              <a:rPr lang="en-US" sz="1000" i="1" dirty="0">
                <a:latin typeface="Calibri" panose="020F0502020204030204" pitchFamily="34" charset="0"/>
              </a:rPr>
              <a:t>(supported bond options listed in the Installation OS section)</a:t>
            </a:r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8B7CE7C3-B305-024B-76DB-3B5FE6892F5D}"/>
              </a:ext>
            </a:extLst>
          </p:cNvPr>
          <p:cNvSpPr txBox="1"/>
          <p:nvPr/>
        </p:nvSpPr>
        <p:spPr>
          <a:xfrm>
            <a:off x="5380252" y="6264163"/>
            <a:ext cx="2633835" cy="569387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1100" dirty="0">
                <a:latin typeface="Calibri" panose="020F0502020204030204" pitchFamily="34" charset="0"/>
              </a:rPr>
              <a:t>Bond configured in Operating System </a:t>
            </a:r>
            <a:r>
              <a:rPr lang="en-US" sz="1000" i="1" dirty="0">
                <a:latin typeface="Calibri" panose="020F0502020204030204" pitchFamily="34" charset="0"/>
              </a:rPr>
              <a:t>(supported bond options listed in the Installation OS section)</a:t>
            </a:r>
            <a:endParaRPr lang="en-US" sz="1100" i="1" dirty="0">
              <a:latin typeface="Calibri" panose="020F0502020204030204" pitchFamily="34" charset="0"/>
            </a:endParaRPr>
          </a:p>
        </p:txBody>
      </p:sp>
      <p:sp>
        <p:nvSpPr>
          <p:cNvPr id="219" name="TextBox 218">
            <a:extLst>
              <a:ext uri="{FF2B5EF4-FFF2-40B4-BE49-F238E27FC236}">
                <a16:creationId xmlns:a16="http://schemas.microsoft.com/office/drawing/2014/main" id="{43C8DAA0-87D4-83A5-ADA4-99C2D8D85877}"/>
              </a:ext>
            </a:extLst>
          </p:cNvPr>
          <p:cNvSpPr txBox="1"/>
          <p:nvPr/>
        </p:nvSpPr>
        <p:spPr>
          <a:xfrm>
            <a:off x="1614157" y="4144098"/>
            <a:ext cx="962441" cy="430887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1100" dirty="0">
                <a:latin typeface="Calibri" panose="020F0502020204030204" pitchFamily="34" charset="0"/>
              </a:rPr>
              <a:t>*: Only RHEL/CentOS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4E03E895-2900-2B7D-12DF-248D544E6407}"/>
              </a:ext>
            </a:extLst>
          </p:cNvPr>
          <p:cNvGrpSpPr/>
          <p:nvPr/>
        </p:nvGrpSpPr>
        <p:grpSpPr>
          <a:xfrm>
            <a:off x="128562" y="4510718"/>
            <a:ext cx="2448641" cy="2320582"/>
            <a:chOff x="128562" y="4510718"/>
            <a:chExt cx="2448641" cy="2320582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67E9595F-3E78-2641-BAB7-5E2A11AB80E3}"/>
                </a:ext>
              </a:extLst>
            </p:cNvPr>
            <p:cNvGrpSpPr/>
            <p:nvPr/>
          </p:nvGrpSpPr>
          <p:grpSpPr>
            <a:xfrm>
              <a:off x="128562" y="4510718"/>
              <a:ext cx="2448641" cy="2320582"/>
              <a:chOff x="128562" y="4606974"/>
              <a:chExt cx="2448641" cy="2320582"/>
            </a:xfrm>
          </p:grpSpPr>
          <p:sp>
            <p:nvSpPr>
              <p:cNvPr id="56" name="Freeform 86">
                <a:extLst>
                  <a:ext uri="{FF2B5EF4-FFF2-40B4-BE49-F238E27FC236}">
                    <a16:creationId xmlns:a16="http://schemas.microsoft.com/office/drawing/2014/main" id="{8A2CB355-A2C3-BE4F-826E-A5EA0870D573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718407" y="6104354"/>
                <a:ext cx="1180769" cy="308679"/>
              </a:xfrm>
              <a:custGeom>
                <a:avLst/>
                <a:gdLst>
                  <a:gd name="T0" fmla="*/ 304 w 384"/>
                  <a:gd name="T1" fmla="*/ 78 h 100"/>
                  <a:gd name="T2" fmla="*/ 288 w 384"/>
                  <a:gd name="T3" fmla="*/ 78 h 100"/>
                  <a:gd name="T4" fmla="*/ 288 w 384"/>
                  <a:gd name="T5" fmla="*/ 22 h 100"/>
                  <a:gd name="T6" fmla="*/ 304 w 384"/>
                  <a:gd name="T7" fmla="*/ 22 h 100"/>
                  <a:gd name="T8" fmla="*/ 304 w 384"/>
                  <a:gd name="T9" fmla="*/ 78 h 100"/>
                  <a:gd name="T10" fmla="*/ 331 w 384"/>
                  <a:gd name="T11" fmla="*/ 22 h 100"/>
                  <a:gd name="T12" fmla="*/ 315 w 384"/>
                  <a:gd name="T13" fmla="*/ 22 h 100"/>
                  <a:gd name="T14" fmla="*/ 315 w 384"/>
                  <a:gd name="T15" fmla="*/ 78 h 100"/>
                  <a:gd name="T16" fmla="*/ 331 w 384"/>
                  <a:gd name="T17" fmla="*/ 78 h 100"/>
                  <a:gd name="T18" fmla="*/ 331 w 384"/>
                  <a:gd name="T19" fmla="*/ 22 h 100"/>
                  <a:gd name="T20" fmla="*/ 358 w 384"/>
                  <a:gd name="T21" fmla="*/ 22 h 100"/>
                  <a:gd name="T22" fmla="*/ 342 w 384"/>
                  <a:gd name="T23" fmla="*/ 22 h 100"/>
                  <a:gd name="T24" fmla="*/ 342 w 384"/>
                  <a:gd name="T25" fmla="*/ 78 h 100"/>
                  <a:gd name="T26" fmla="*/ 358 w 384"/>
                  <a:gd name="T27" fmla="*/ 78 h 100"/>
                  <a:gd name="T28" fmla="*/ 358 w 384"/>
                  <a:gd name="T29" fmla="*/ 22 h 100"/>
                  <a:gd name="T30" fmla="*/ 42 w 384"/>
                  <a:gd name="T31" fmla="*/ 22 h 100"/>
                  <a:gd name="T32" fmla="*/ 26 w 384"/>
                  <a:gd name="T33" fmla="*/ 22 h 100"/>
                  <a:gd name="T34" fmla="*/ 26 w 384"/>
                  <a:gd name="T35" fmla="*/ 78 h 100"/>
                  <a:gd name="T36" fmla="*/ 42 w 384"/>
                  <a:gd name="T37" fmla="*/ 78 h 100"/>
                  <a:gd name="T38" fmla="*/ 42 w 384"/>
                  <a:gd name="T39" fmla="*/ 22 h 100"/>
                  <a:gd name="T40" fmla="*/ 69 w 384"/>
                  <a:gd name="T41" fmla="*/ 22 h 100"/>
                  <a:gd name="T42" fmla="*/ 53 w 384"/>
                  <a:gd name="T43" fmla="*/ 22 h 100"/>
                  <a:gd name="T44" fmla="*/ 53 w 384"/>
                  <a:gd name="T45" fmla="*/ 78 h 100"/>
                  <a:gd name="T46" fmla="*/ 69 w 384"/>
                  <a:gd name="T47" fmla="*/ 78 h 100"/>
                  <a:gd name="T48" fmla="*/ 69 w 384"/>
                  <a:gd name="T49" fmla="*/ 22 h 100"/>
                  <a:gd name="T50" fmla="*/ 97 w 384"/>
                  <a:gd name="T51" fmla="*/ 22 h 100"/>
                  <a:gd name="T52" fmla="*/ 81 w 384"/>
                  <a:gd name="T53" fmla="*/ 22 h 100"/>
                  <a:gd name="T54" fmla="*/ 81 w 384"/>
                  <a:gd name="T55" fmla="*/ 78 h 100"/>
                  <a:gd name="T56" fmla="*/ 97 w 384"/>
                  <a:gd name="T57" fmla="*/ 78 h 100"/>
                  <a:gd name="T58" fmla="*/ 97 w 384"/>
                  <a:gd name="T59" fmla="*/ 22 h 100"/>
                  <a:gd name="T60" fmla="*/ 163 w 384"/>
                  <a:gd name="T61" fmla="*/ 50 h 100"/>
                  <a:gd name="T62" fmla="*/ 192 w 384"/>
                  <a:gd name="T63" fmla="*/ 21 h 100"/>
                  <a:gd name="T64" fmla="*/ 221 w 384"/>
                  <a:gd name="T65" fmla="*/ 50 h 100"/>
                  <a:gd name="T66" fmla="*/ 192 w 384"/>
                  <a:gd name="T67" fmla="*/ 79 h 100"/>
                  <a:gd name="T68" fmla="*/ 163 w 384"/>
                  <a:gd name="T69" fmla="*/ 50 h 100"/>
                  <a:gd name="T70" fmla="*/ 179 w 384"/>
                  <a:gd name="T71" fmla="*/ 50 h 100"/>
                  <a:gd name="T72" fmla="*/ 192 w 384"/>
                  <a:gd name="T73" fmla="*/ 63 h 100"/>
                  <a:gd name="T74" fmla="*/ 205 w 384"/>
                  <a:gd name="T75" fmla="*/ 50 h 100"/>
                  <a:gd name="T76" fmla="*/ 192 w 384"/>
                  <a:gd name="T77" fmla="*/ 37 h 100"/>
                  <a:gd name="T78" fmla="*/ 179 w 384"/>
                  <a:gd name="T79" fmla="*/ 50 h 100"/>
                  <a:gd name="T80" fmla="*/ 384 w 384"/>
                  <a:gd name="T81" fmla="*/ 0 h 100"/>
                  <a:gd name="T82" fmla="*/ 384 w 384"/>
                  <a:gd name="T83" fmla="*/ 100 h 100"/>
                  <a:gd name="T84" fmla="*/ 0 w 384"/>
                  <a:gd name="T85" fmla="*/ 100 h 100"/>
                  <a:gd name="T86" fmla="*/ 0 w 384"/>
                  <a:gd name="T87" fmla="*/ 0 h 100"/>
                  <a:gd name="T88" fmla="*/ 384 w 384"/>
                  <a:gd name="T89" fmla="*/ 0 h 100"/>
                  <a:gd name="T90" fmla="*/ 368 w 384"/>
                  <a:gd name="T91" fmla="*/ 16 h 100"/>
                  <a:gd name="T92" fmla="*/ 16 w 384"/>
                  <a:gd name="T93" fmla="*/ 16 h 100"/>
                  <a:gd name="T94" fmla="*/ 16 w 384"/>
                  <a:gd name="T95" fmla="*/ 84 h 100"/>
                  <a:gd name="T96" fmla="*/ 368 w 384"/>
                  <a:gd name="T97" fmla="*/ 84 h 100"/>
                  <a:gd name="T98" fmla="*/ 368 w 384"/>
                  <a:gd name="T99" fmla="*/ 1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84" h="100">
                    <a:moveTo>
                      <a:pt x="304" y="78"/>
                    </a:moveTo>
                    <a:cubicBezTo>
                      <a:pt x="288" y="78"/>
                      <a:pt x="288" y="78"/>
                      <a:pt x="288" y="78"/>
                    </a:cubicBezTo>
                    <a:cubicBezTo>
                      <a:pt x="288" y="22"/>
                      <a:pt x="288" y="22"/>
                      <a:pt x="288" y="22"/>
                    </a:cubicBezTo>
                    <a:cubicBezTo>
                      <a:pt x="304" y="22"/>
                      <a:pt x="304" y="22"/>
                      <a:pt x="304" y="22"/>
                    </a:cubicBezTo>
                    <a:lnTo>
                      <a:pt x="304" y="78"/>
                    </a:lnTo>
                    <a:close/>
                    <a:moveTo>
                      <a:pt x="331" y="22"/>
                    </a:moveTo>
                    <a:cubicBezTo>
                      <a:pt x="315" y="22"/>
                      <a:pt x="315" y="22"/>
                      <a:pt x="315" y="22"/>
                    </a:cubicBezTo>
                    <a:cubicBezTo>
                      <a:pt x="315" y="78"/>
                      <a:pt x="315" y="78"/>
                      <a:pt x="315" y="78"/>
                    </a:cubicBezTo>
                    <a:cubicBezTo>
                      <a:pt x="331" y="78"/>
                      <a:pt x="331" y="78"/>
                      <a:pt x="331" y="78"/>
                    </a:cubicBezTo>
                    <a:lnTo>
                      <a:pt x="331" y="22"/>
                    </a:lnTo>
                    <a:close/>
                    <a:moveTo>
                      <a:pt x="358" y="22"/>
                    </a:moveTo>
                    <a:cubicBezTo>
                      <a:pt x="342" y="22"/>
                      <a:pt x="342" y="22"/>
                      <a:pt x="342" y="22"/>
                    </a:cubicBezTo>
                    <a:cubicBezTo>
                      <a:pt x="342" y="78"/>
                      <a:pt x="342" y="78"/>
                      <a:pt x="342" y="78"/>
                    </a:cubicBezTo>
                    <a:cubicBezTo>
                      <a:pt x="358" y="78"/>
                      <a:pt x="358" y="78"/>
                      <a:pt x="358" y="78"/>
                    </a:cubicBezTo>
                    <a:lnTo>
                      <a:pt x="358" y="22"/>
                    </a:lnTo>
                    <a:close/>
                    <a:moveTo>
                      <a:pt x="42" y="22"/>
                    </a:moveTo>
                    <a:cubicBezTo>
                      <a:pt x="26" y="22"/>
                      <a:pt x="26" y="22"/>
                      <a:pt x="26" y="22"/>
                    </a:cubicBezTo>
                    <a:cubicBezTo>
                      <a:pt x="26" y="78"/>
                      <a:pt x="26" y="78"/>
                      <a:pt x="26" y="78"/>
                    </a:cubicBezTo>
                    <a:cubicBezTo>
                      <a:pt x="42" y="78"/>
                      <a:pt x="42" y="78"/>
                      <a:pt x="42" y="78"/>
                    </a:cubicBezTo>
                    <a:lnTo>
                      <a:pt x="42" y="22"/>
                    </a:lnTo>
                    <a:close/>
                    <a:moveTo>
                      <a:pt x="69" y="22"/>
                    </a:moveTo>
                    <a:cubicBezTo>
                      <a:pt x="53" y="22"/>
                      <a:pt x="53" y="22"/>
                      <a:pt x="53" y="22"/>
                    </a:cubicBezTo>
                    <a:cubicBezTo>
                      <a:pt x="53" y="78"/>
                      <a:pt x="53" y="78"/>
                      <a:pt x="53" y="78"/>
                    </a:cubicBezTo>
                    <a:cubicBezTo>
                      <a:pt x="69" y="78"/>
                      <a:pt x="69" y="78"/>
                      <a:pt x="69" y="78"/>
                    </a:cubicBezTo>
                    <a:lnTo>
                      <a:pt x="69" y="22"/>
                    </a:lnTo>
                    <a:close/>
                    <a:moveTo>
                      <a:pt x="97" y="22"/>
                    </a:moveTo>
                    <a:cubicBezTo>
                      <a:pt x="81" y="22"/>
                      <a:pt x="81" y="22"/>
                      <a:pt x="81" y="22"/>
                    </a:cubicBezTo>
                    <a:cubicBezTo>
                      <a:pt x="81" y="78"/>
                      <a:pt x="81" y="78"/>
                      <a:pt x="81" y="78"/>
                    </a:cubicBezTo>
                    <a:cubicBezTo>
                      <a:pt x="97" y="78"/>
                      <a:pt x="97" y="78"/>
                      <a:pt x="97" y="78"/>
                    </a:cubicBezTo>
                    <a:lnTo>
                      <a:pt x="97" y="22"/>
                    </a:lnTo>
                    <a:close/>
                    <a:moveTo>
                      <a:pt x="163" y="50"/>
                    </a:moveTo>
                    <a:cubicBezTo>
                      <a:pt x="163" y="34"/>
                      <a:pt x="176" y="21"/>
                      <a:pt x="192" y="21"/>
                    </a:cubicBezTo>
                    <a:cubicBezTo>
                      <a:pt x="208" y="21"/>
                      <a:pt x="221" y="34"/>
                      <a:pt x="221" y="50"/>
                    </a:cubicBezTo>
                    <a:cubicBezTo>
                      <a:pt x="221" y="66"/>
                      <a:pt x="208" y="79"/>
                      <a:pt x="192" y="79"/>
                    </a:cubicBezTo>
                    <a:cubicBezTo>
                      <a:pt x="176" y="79"/>
                      <a:pt x="163" y="66"/>
                      <a:pt x="163" y="50"/>
                    </a:cubicBezTo>
                    <a:close/>
                    <a:moveTo>
                      <a:pt x="179" y="50"/>
                    </a:moveTo>
                    <a:cubicBezTo>
                      <a:pt x="179" y="57"/>
                      <a:pt x="185" y="63"/>
                      <a:pt x="192" y="63"/>
                    </a:cubicBezTo>
                    <a:cubicBezTo>
                      <a:pt x="199" y="63"/>
                      <a:pt x="205" y="57"/>
                      <a:pt x="205" y="50"/>
                    </a:cubicBezTo>
                    <a:cubicBezTo>
                      <a:pt x="205" y="43"/>
                      <a:pt x="199" y="37"/>
                      <a:pt x="192" y="37"/>
                    </a:cubicBezTo>
                    <a:cubicBezTo>
                      <a:pt x="185" y="37"/>
                      <a:pt x="179" y="43"/>
                      <a:pt x="179" y="50"/>
                    </a:cubicBezTo>
                    <a:close/>
                    <a:moveTo>
                      <a:pt x="384" y="0"/>
                    </a:moveTo>
                    <a:cubicBezTo>
                      <a:pt x="384" y="100"/>
                      <a:pt x="384" y="100"/>
                      <a:pt x="384" y="10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384" y="0"/>
                    </a:lnTo>
                    <a:close/>
                    <a:moveTo>
                      <a:pt x="368" y="16"/>
                    </a:move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84"/>
                      <a:pt x="16" y="84"/>
                      <a:pt x="16" y="84"/>
                    </a:cubicBezTo>
                    <a:cubicBezTo>
                      <a:pt x="368" y="84"/>
                      <a:pt x="368" y="84"/>
                      <a:pt x="368" y="84"/>
                    </a:cubicBezTo>
                    <a:lnTo>
                      <a:pt x="368" y="16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662F16F6-FA4B-A140-AAF8-BDBA8860BED7}"/>
                  </a:ext>
                </a:extLst>
              </p:cNvPr>
              <p:cNvSpPr/>
              <p:nvPr/>
            </p:nvSpPr>
            <p:spPr>
              <a:xfrm>
                <a:off x="128562" y="4760863"/>
                <a:ext cx="2128111" cy="1307592"/>
              </a:xfrm>
              <a:prstGeom prst="rect">
                <a:avLst/>
              </a:prstGeom>
              <a:solidFill>
                <a:schemeClr val="bg1">
                  <a:lumMod val="85000"/>
                  <a:alpha val="75000"/>
                </a:schemeClr>
              </a:solidFill>
              <a:ln w="19050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>
                  <a:defRPr/>
                </a:pPr>
                <a:r>
                  <a:rPr lang="en-US" sz="1400" dirty="0">
                    <a:solidFill>
                      <a:schemeClr val="tx2"/>
                    </a:solidFill>
                    <a:latin typeface="Calibri" panose="020F0502020204030204" pitchFamily="34" charset="0"/>
                  </a:rPr>
                  <a:t>Physical Server</a:t>
                </a:r>
              </a:p>
            </p:txBody>
          </p:sp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6D090D17-C472-F34D-B4FD-9A613F392055}"/>
                  </a:ext>
                </a:extLst>
              </p:cNvPr>
              <p:cNvSpPr txBox="1"/>
              <p:nvPr/>
            </p:nvSpPr>
            <p:spPr>
              <a:xfrm>
                <a:off x="178900" y="4606974"/>
                <a:ext cx="582825" cy="307777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2"/>
                </a:solidFill>
              </a:ln>
            </p:spPr>
            <p:txBody>
              <a:bodyPr wrap="square" lIns="45720" rIns="45720" rtlCol="0" anchor="ctr">
                <a:normAutofit/>
              </a:bodyPr>
              <a:lstStyle/>
              <a:p>
                <a:pPr algn="ctr"/>
                <a:r>
                  <a:rPr lang="en-US" sz="1400" dirty="0">
                    <a:solidFill>
                      <a:schemeClr val="tx2"/>
                    </a:solidFill>
                    <a:latin typeface="Calibri" panose="020F0502020204030204" pitchFamily="34" charset="0"/>
                  </a:rPr>
                  <a:t>pNIC1</a:t>
                </a:r>
              </a:p>
            </p:txBody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C9804A3B-2FF3-CE41-ACD3-A229486A8B7C}"/>
                  </a:ext>
                </a:extLst>
              </p:cNvPr>
              <p:cNvSpPr txBox="1"/>
              <p:nvPr/>
            </p:nvSpPr>
            <p:spPr>
              <a:xfrm>
                <a:off x="875535" y="4606974"/>
                <a:ext cx="582825" cy="307777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2"/>
                </a:solidFill>
              </a:ln>
            </p:spPr>
            <p:txBody>
              <a:bodyPr wrap="square" lIns="45720" rIns="45720" rtlCol="0" anchor="ctr">
                <a:normAutofit/>
              </a:bodyPr>
              <a:lstStyle/>
              <a:p>
                <a:pPr algn="ctr"/>
                <a:r>
                  <a:rPr lang="en-US" sz="1400" dirty="0">
                    <a:solidFill>
                      <a:schemeClr val="tx2"/>
                    </a:solidFill>
                    <a:latin typeface="Calibri" panose="020F0502020204030204" pitchFamily="34" charset="0"/>
                  </a:rPr>
                  <a:t>pNIC2</a:t>
                </a:r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66EA27FB-8386-3C43-8391-0EB2FE9BDEEF}"/>
                  </a:ext>
                </a:extLst>
              </p:cNvPr>
              <p:cNvSpPr txBox="1"/>
              <p:nvPr/>
            </p:nvSpPr>
            <p:spPr>
              <a:xfrm>
                <a:off x="496359" y="5240059"/>
                <a:ext cx="582825" cy="307777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2"/>
                </a:solidFill>
              </a:ln>
            </p:spPr>
            <p:txBody>
              <a:bodyPr wrap="square" lIns="45720" rIns="45720" rtlCol="0" anchor="ctr">
                <a:noAutofit/>
              </a:bodyPr>
              <a:lstStyle/>
              <a:p>
                <a:pPr algn="ctr"/>
                <a:r>
                  <a:rPr lang="en-US" sz="1000" dirty="0">
                    <a:solidFill>
                      <a:schemeClr val="tx2"/>
                    </a:solidFill>
                    <a:latin typeface="Calibri" panose="020F0502020204030204" pitchFamily="34" charset="0"/>
                  </a:rPr>
                  <a:t>OS</a:t>
                </a:r>
              </a:p>
              <a:p>
                <a:pPr algn="ctr"/>
                <a:r>
                  <a:rPr lang="en-US" sz="1000" dirty="0">
                    <a:solidFill>
                      <a:schemeClr val="tx2"/>
                    </a:solidFill>
                    <a:latin typeface="Calibri" panose="020F0502020204030204" pitchFamily="34" charset="0"/>
                  </a:rPr>
                  <a:t>interface</a:t>
                </a:r>
              </a:p>
            </p:txBody>
          </p:sp>
          <p:cxnSp>
            <p:nvCxnSpPr>
              <p:cNvPr id="38" name="Straight Connector 37">
                <a:extLst>
                  <a:ext uri="{FF2B5EF4-FFF2-40B4-BE49-F238E27FC236}">
                    <a16:creationId xmlns:a16="http://schemas.microsoft.com/office/drawing/2014/main" id="{D3FCD0A9-28AF-C848-BDA6-663BF9B5CC93}"/>
                  </a:ext>
                </a:extLst>
              </p:cNvPr>
              <p:cNvCxnSpPr>
                <a:cxnSpLocks/>
                <a:stCxn id="35" idx="2"/>
              </p:cNvCxnSpPr>
              <p:nvPr/>
            </p:nvCxnSpPr>
            <p:spPr bwMode="gray">
              <a:xfrm>
                <a:off x="470313" y="4914751"/>
                <a:ext cx="205104" cy="325308"/>
              </a:xfrm>
              <a:prstGeom prst="line">
                <a:avLst/>
              </a:prstGeom>
              <a:ln w="25400">
                <a:solidFill>
                  <a:schemeClr val="tx1"/>
                </a:solidFill>
                <a:miter lim="800000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8">
                <a:extLst>
                  <a:ext uri="{FF2B5EF4-FFF2-40B4-BE49-F238E27FC236}">
                    <a16:creationId xmlns:a16="http://schemas.microsoft.com/office/drawing/2014/main" id="{46C64BE2-DCC8-E14F-BD3C-2091CD6D11FC}"/>
                  </a:ext>
                </a:extLst>
              </p:cNvPr>
              <p:cNvCxnSpPr>
                <a:cxnSpLocks/>
                <a:stCxn id="36" idx="2"/>
              </p:cNvCxnSpPr>
              <p:nvPr/>
            </p:nvCxnSpPr>
            <p:spPr bwMode="gray">
              <a:xfrm flipH="1">
                <a:off x="936796" y="4914751"/>
                <a:ext cx="230152" cy="325308"/>
              </a:xfrm>
              <a:prstGeom prst="line">
                <a:avLst/>
              </a:prstGeom>
              <a:ln w="25400">
                <a:solidFill>
                  <a:schemeClr val="tx1"/>
                </a:solidFill>
                <a:miter lim="800000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id="{DCCC287B-9723-A044-9EFB-709B089A279D}"/>
                  </a:ext>
                </a:extLst>
              </p:cNvPr>
              <p:cNvSpPr/>
              <p:nvPr/>
            </p:nvSpPr>
            <p:spPr>
              <a:xfrm>
                <a:off x="415186" y="5014993"/>
                <a:ext cx="751762" cy="114349"/>
              </a:xfrm>
              <a:prstGeom prst="ellipse">
                <a:avLst/>
              </a:prstGeom>
              <a:noFill/>
              <a:ln w="28575">
                <a:solidFill>
                  <a:schemeClr val="tx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600"/>
                  </a:spcAft>
                </a:pPr>
                <a:endParaRPr lang="en-US" sz="1200" dirty="0">
                  <a:solidFill>
                    <a:schemeClr val="bg1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id="{8E0F984D-9071-9E45-B775-F12A7E8441AF}"/>
                  </a:ext>
                </a:extLst>
              </p:cNvPr>
              <p:cNvSpPr/>
              <p:nvPr/>
            </p:nvSpPr>
            <p:spPr>
              <a:xfrm>
                <a:off x="1129859" y="4923767"/>
                <a:ext cx="562975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400" dirty="0">
                    <a:solidFill>
                      <a:schemeClr val="tx2"/>
                    </a:solidFill>
                    <a:latin typeface="Calibri" panose="020F0502020204030204" pitchFamily="34" charset="0"/>
                  </a:rPr>
                  <a:t>bond</a:t>
                </a:r>
              </a:p>
            </p:txBody>
          </p:sp>
          <p:pic>
            <p:nvPicPr>
              <p:cNvPr id="106" name="Picture 105">
                <a:extLst>
                  <a:ext uri="{FF2B5EF4-FFF2-40B4-BE49-F238E27FC236}">
                    <a16:creationId xmlns:a16="http://schemas.microsoft.com/office/drawing/2014/main" id="{8A7E08AA-6DFF-AC46-87EE-83D7C7FB4B0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008041" y="4810347"/>
                <a:ext cx="476250" cy="476250"/>
              </a:xfrm>
              <a:prstGeom prst="rect">
                <a:avLst/>
              </a:prstGeom>
            </p:spPr>
          </p:pic>
          <p:pic>
            <p:nvPicPr>
              <p:cNvPr id="107" name="Picture 106">
                <a:extLst>
                  <a:ext uri="{FF2B5EF4-FFF2-40B4-BE49-F238E27FC236}">
                    <a16:creationId xmlns:a16="http://schemas.microsoft.com/office/drawing/2014/main" id="{F38EBC3E-130A-E843-871B-E6C9204B40B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006136" y="5365980"/>
                <a:ext cx="478155" cy="476250"/>
              </a:xfrm>
              <a:prstGeom prst="rect">
                <a:avLst/>
              </a:prstGeom>
            </p:spPr>
          </p:pic>
          <p:sp>
            <p:nvSpPr>
              <p:cNvPr id="91" name="TextBox 90">
                <a:extLst>
                  <a:ext uri="{FF2B5EF4-FFF2-40B4-BE49-F238E27FC236}">
                    <a16:creationId xmlns:a16="http://schemas.microsoft.com/office/drawing/2014/main" id="{0CAE0F53-5614-C44C-80E7-29C7E8BE6BD4}"/>
                  </a:ext>
                </a:extLst>
              </p:cNvPr>
              <p:cNvSpPr txBox="1"/>
              <p:nvPr/>
            </p:nvSpPr>
            <p:spPr>
              <a:xfrm>
                <a:off x="1347488" y="5240059"/>
                <a:ext cx="582825" cy="307777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2"/>
                </a:solidFill>
              </a:ln>
            </p:spPr>
            <p:txBody>
              <a:bodyPr wrap="square" lIns="45720" rIns="45720" rtlCol="0" anchor="ctr">
                <a:normAutofit/>
              </a:bodyPr>
              <a:lstStyle/>
              <a:p>
                <a:pPr algn="ctr"/>
                <a:r>
                  <a:rPr lang="en-US" sz="1400" dirty="0">
                    <a:solidFill>
                      <a:schemeClr val="tx2"/>
                    </a:solidFill>
                    <a:latin typeface="Calibri" panose="020F0502020204030204" pitchFamily="34" charset="0"/>
                  </a:rPr>
                  <a:t>NSX</a:t>
                </a:r>
              </a:p>
            </p:txBody>
          </p:sp>
          <p:cxnSp>
            <p:nvCxnSpPr>
              <p:cNvPr id="93" name="Straight Connector 92">
                <a:extLst>
                  <a:ext uri="{FF2B5EF4-FFF2-40B4-BE49-F238E27FC236}">
                    <a16:creationId xmlns:a16="http://schemas.microsoft.com/office/drawing/2014/main" id="{F1E4A586-894E-4147-B980-41F0CB7FD496}"/>
                  </a:ext>
                </a:extLst>
              </p:cNvPr>
              <p:cNvCxnSpPr>
                <a:cxnSpLocks/>
                <a:stCxn id="37" idx="3"/>
                <a:endCxn id="91" idx="1"/>
              </p:cNvCxnSpPr>
              <p:nvPr/>
            </p:nvCxnSpPr>
            <p:spPr bwMode="gray">
              <a:xfrm>
                <a:off x="1079184" y="5393948"/>
                <a:ext cx="268304" cy="0"/>
              </a:xfrm>
              <a:prstGeom prst="line">
                <a:avLst/>
              </a:prstGeom>
              <a:ln w="25400">
                <a:solidFill>
                  <a:schemeClr val="tx1"/>
                </a:solidFill>
                <a:miter lim="800000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8" name="Rounded Rectangle 47">
                <a:extLst>
                  <a:ext uri="{FF2B5EF4-FFF2-40B4-BE49-F238E27FC236}">
                    <a16:creationId xmlns:a16="http://schemas.microsoft.com/office/drawing/2014/main" id="{6E39C4F1-D8A2-4C40-856F-12D359B7B4DE}"/>
                  </a:ext>
                </a:extLst>
              </p:cNvPr>
              <p:cNvSpPr/>
              <p:nvPr/>
            </p:nvSpPr>
            <p:spPr>
              <a:xfrm>
                <a:off x="1452917" y="5499512"/>
                <a:ext cx="466483" cy="262569"/>
              </a:xfrm>
              <a:prstGeom prst="roundRect">
                <a:avLst>
                  <a:gd name="adj" fmla="val 46306"/>
                </a:avLst>
              </a:prstGeom>
              <a:solidFill>
                <a:srgbClr val="C00000">
                  <a:alpha val="20000"/>
                </a:srgbClr>
              </a:solidFill>
              <a:ln w="28575">
                <a:solidFill>
                  <a:srgbClr val="C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600"/>
                  </a:spcAft>
                </a:pPr>
                <a:r>
                  <a:rPr lang="en-US" sz="1200" dirty="0">
                    <a:solidFill>
                      <a:srgbClr val="C00000"/>
                    </a:solidFill>
                    <a:latin typeface="Calibri" panose="020F0502020204030204" pitchFamily="34" charset="0"/>
                  </a:rPr>
                  <a:t>IP1</a:t>
                </a:r>
              </a:p>
            </p:txBody>
          </p:sp>
          <p:sp>
            <p:nvSpPr>
              <p:cNvPr id="131" name="TextBox 130">
                <a:extLst>
                  <a:ext uri="{FF2B5EF4-FFF2-40B4-BE49-F238E27FC236}">
                    <a16:creationId xmlns:a16="http://schemas.microsoft.com/office/drawing/2014/main" id="{C35584EF-5CEF-404F-8BE5-B5436C25092E}"/>
                  </a:ext>
                </a:extLst>
              </p:cNvPr>
              <p:cNvSpPr txBox="1"/>
              <p:nvPr/>
            </p:nvSpPr>
            <p:spPr>
              <a:xfrm>
                <a:off x="2309730" y="4714848"/>
                <a:ext cx="267473" cy="276999"/>
              </a:xfrm>
              <a:prstGeom prst="rect">
                <a:avLst/>
              </a:prstGeom>
              <a:noFill/>
              <a:ln w="28575">
                <a:noFill/>
              </a:ln>
            </p:spPr>
            <p:txBody>
              <a:bodyPr wrap="square" rtlCol="0">
                <a:spAutoFit/>
              </a:bodyPr>
              <a:lstStyle/>
              <a:p>
                <a:pPr lvl="0">
                  <a:defRPr/>
                </a:pPr>
                <a:r>
                  <a:rPr lang="en-US" sz="1200" dirty="0">
                    <a:latin typeface="Calibri" panose="020F0502020204030204" pitchFamily="34" charset="0"/>
                  </a:rPr>
                  <a:t>*</a:t>
                </a:r>
              </a:p>
            </p:txBody>
          </p:sp>
          <p:sp>
            <p:nvSpPr>
              <p:cNvPr id="132" name="TextBox 131">
                <a:extLst>
                  <a:ext uri="{FF2B5EF4-FFF2-40B4-BE49-F238E27FC236}">
                    <a16:creationId xmlns:a16="http://schemas.microsoft.com/office/drawing/2014/main" id="{9D78F538-9FC1-6441-B302-9A2A74D5B71A}"/>
                  </a:ext>
                </a:extLst>
              </p:cNvPr>
              <p:cNvSpPr txBox="1"/>
              <p:nvPr/>
            </p:nvSpPr>
            <p:spPr>
              <a:xfrm>
                <a:off x="148128" y="6358169"/>
                <a:ext cx="2302484" cy="569387"/>
              </a:xfrm>
              <a:prstGeom prst="rect">
                <a:avLst/>
              </a:prstGeom>
              <a:noFill/>
              <a:ln w="28575"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>
                  <a:defRPr/>
                </a:pPr>
                <a:r>
                  <a:rPr lang="en-US" sz="1100" dirty="0">
                    <a:latin typeface="Calibri" panose="020F0502020204030204" pitchFamily="34" charset="0"/>
                  </a:rPr>
                  <a:t>Bond configured in Operating System</a:t>
                </a:r>
              </a:p>
              <a:p>
                <a:pPr algn="ctr">
                  <a:defRPr/>
                </a:pPr>
                <a:r>
                  <a:rPr lang="en-US" sz="1000" i="1" dirty="0">
                    <a:latin typeface="Calibri" panose="020F0502020204030204" pitchFamily="34" charset="0"/>
                  </a:rPr>
                  <a:t>(supported bond options listed in the Installation OS section)</a:t>
                </a:r>
                <a:r>
                  <a:rPr lang="en-US" sz="1000" dirty="0">
                    <a:latin typeface="Calibri" panose="020F0502020204030204" pitchFamily="34" charset="0"/>
                  </a:rPr>
                  <a:t> </a:t>
                </a:r>
              </a:p>
            </p:txBody>
          </p:sp>
        </p:grpSp>
        <p:sp>
          <p:nvSpPr>
            <p:cNvPr id="220" name="Rectangle 219">
              <a:extLst>
                <a:ext uri="{FF2B5EF4-FFF2-40B4-BE49-F238E27FC236}">
                  <a16:creationId xmlns:a16="http://schemas.microsoft.com/office/drawing/2014/main" id="{9467B0DD-DDFF-8C86-F3AA-A5A414C48242}"/>
                </a:ext>
              </a:extLst>
            </p:cNvPr>
            <p:cNvSpPr/>
            <p:nvPr/>
          </p:nvSpPr>
          <p:spPr>
            <a:xfrm>
              <a:off x="1993475" y="5267763"/>
              <a:ext cx="483422" cy="484632"/>
            </a:xfrm>
            <a:prstGeom prst="rect">
              <a:avLst/>
            </a:prstGeom>
            <a:solidFill>
              <a:srgbClr val="FF0000">
                <a:alpha val="50000"/>
              </a:srgbClr>
            </a:solidFill>
            <a:ln w="38100">
              <a:solidFill>
                <a:srgbClr val="FF0000"/>
              </a:solidFill>
              <a:prstDash val="soli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en-US" sz="1200" dirty="0">
                <a:solidFill>
                  <a:schemeClr val="tx1"/>
                </a:solidFill>
                <a:latin typeface="Calibri" panose="020F0502020204030204" pitchFamily="34" charset="0"/>
              </a:endParaRPr>
            </a:p>
          </p:txBody>
        </p:sp>
        <p:cxnSp>
          <p:nvCxnSpPr>
            <p:cNvPr id="221" name="Straight Connector 220">
              <a:extLst>
                <a:ext uri="{FF2B5EF4-FFF2-40B4-BE49-F238E27FC236}">
                  <a16:creationId xmlns:a16="http://schemas.microsoft.com/office/drawing/2014/main" id="{637D5CD9-45E2-D6CC-7B46-E786C71EB09E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1994536" y="5267763"/>
              <a:ext cx="475595" cy="482763"/>
            </a:xfrm>
            <a:prstGeom prst="line">
              <a:avLst/>
            </a:prstGeom>
            <a:ln w="38100">
              <a:solidFill>
                <a:srgbClr val="FF0000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>
              <a:extLst>
                <a:ext uri="{FF2B5EF4-FFF2-40B4-BE49-F238E27FC236}">
                  <a16:creationId xmlns:a16="http://schemas.microsoft.com/office/drawing/2014/main" id="{1E965774-2160-D418-E44A-A6137F2954DC}"/>
                </a:ext>
              </a:extLst>
            </p:cNvPr>
            <p:cNvCxnSpPr>
              <a:cxnSpLocks/>
            </p:cNvCxnSpPr>
            <p:nvPr/>
          </p:nvCxnSpPr>
          <p:spPr bwMode="gray">
            <a:xfrm flipH="1">
              <a:off x="1993476" y="5267763"/>
              <a:ext cx="484631" cy="483307"/>
            </a:xfrm>
            <a:prstGeom prst="line">
              <a:avLst/>
            </a:prstGeom>
            <a:ln w="38100">
              <a:solidFill>
                <a:srgbClr val="FF0000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79546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 Placeholder 30">
            <a:extLst>
              <a:ext uri="{FF2B5EF4-FFF2-40B4-BE49-F238E27FC236}">
                <a16:creationId xmlns:a16="http://schemas.microsoft.com/office/drawing/2014/main" id="{B73A190D-95DC-E52E-9A3D-E947AE1741A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>
              <a:spcBef>
                <a:spcPts val="600"/>
              </a:spcBef>
            </a:pPr>
            <a:r>
              <a:rPr lang="en-US" dirty="0" err="1"/>
              <a:t>TeamingMode</a:t>
            </a:r>
            <a:r>
              <a:rPr lang="en-US" dirty="0"/>
              <a:t> : </a:t>
            </a:r>
            <a:r>
              <a:rPr lang="en-US" dirty="0" err="1"/>
              <a:t>SwitchIndependent</a:t>
            </a:r>
            <a:endParaRPr lang="en-US" dirty="0"/>
          </a:p>
          <a:p>
            <a:pPr>
              <a:spcBef>
                <a:spcPts val="600"/>
              </a:spcBef>
            </a:pPr>
            <a:r>
              <a:rPr lang="en-US" dirty="0" err="1"/>
              <a:t>LoadBalancingAlgorithm</a:t>
            </a:r>
            <a:r>
              <a:rPr lang="en-US" dirty="0"/>
              <a:t> : </a:t>
            </a:r>
            <a:r>
              <a:rPr lang="en-US" dirty="0" err="1"/>
              <a:t>MacAddresses</a:t>
            </a:r>
            <a:endParaRPr lang="en-US" dirty="0"/>
          </a:p>
          <a:p>
            <a:pPr>
              <a:spcBef>
                <a:spcPts val="600"/>
              </a:spcBef>
            </a:pPr>
            <a:r>
              <a:rPr lang="en-US" dirty="0"/>
              <a:t>Active/Active or Active/Standby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B5BD7830-1316-B509-59D3-2A2D153D9D2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380412" y="1699688"/>
            <a:ext cx="3696098" cy="298450"/>
          </a:xfrm>
        </p:spPr>
        <p:txBody>
          <a:bodyPr/>
          <a:lstStyle/>
          <a:p>
            <a:r>
              <a:rPr lang="en-US" dirty="0"/>
              <a:t>Windows Configuration – Option1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C846A7B9-C495-2886-80A0-4005554206F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NSX Configuration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1E49EF9-5903-67A9-F00E-7FD5107CA3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wrap="none" anchor="b">
            <a:noAutofit/>
          </a:bodyPr>
          <a:lstStyle/>
          <a:p>
            <a:r>
              <a:rPr lang="en-US" dirty="0"/>
              <a:t>Supported Windows </a:t>
            </a:r>
            <a:r>
              <a:rPr lang="en-US" dirty="0" err="1"/>
              <a:t>pNIC</a:t>
            </a:r>
            <a:r>
              <a:rPr lang="en-US" dirty="0"/>
              <a:t> bond (6/6)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8E040CFE-76CF-C1D0-FFA1-7DB5046DE8D2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>
            <a:noAutofit/>
          </a:bodyPr>
          <a:lstStyle/>
          <a:p>
            <a:r>
              <a:rPr lang="en-US" dirty="0"/>
              <a:t>Bond configured in Windows - Topologies VLAN 6 and Overlay 4 (3/3)</a:t>
            </a:r>
          </a:p>
        </p:txBody>
      </p:sp>
      <p:sp>
        <p:nvSpPr>
          <p:cNvPr id="44" name="Text Placeholder 31">
            <a:extLst>
              <a:ext uri="{FF2B5EF4-FFF2-40B4-BE49-F238E27FC236}">
                <a16:creationId xmlns:a16="http://schemas.microsoft.com/office/drawing/2014/main" id="{68249D40-1B38-7F80-A90B-7E85B5E122B5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378824" y="4347904"/>
            <a:ext cx="3739277" cy="1600200"/>
          </a:xfrm>
        </p:spPr>
        <p:txBody>
          <a:bodyPr rIns="0"/>
          <a:lstStyle/>
          <a:p>
            <a:pPr>
              <a:spcBef>
                <a:spcPts val="600"/>
              </a:spcBef>
            </a:pPr>
            <a:r>
              <a:rPr lang="en-US" dirty="0"/>
              <a:t>Uplink Profile with 1 single Active uplink: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0C06055-D18B-EDE0-4441-FCD0A04666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3021" y="4662849"/>
            <a:ext cx="3815080" cy="186436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C133978-2C3B-09D0-8B6D-30AED43BC8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501" y="1777530"/>
            <a:ext cx="3931920" cy="4434840"/>
          </a:xfrm>
          <a:prstGeom prst="rect">
            <a:avLst/>
          </a:prstGeom>
        </p:spPr>
      </p:pic>
      <p:grpSp>
        <p:nvGrpSpPr>
          <p:cNvPr id="23" name="Group 22">
            <a:extLst>
              <a:ext uri="{FF2B5EF4-FFF2-40B4-BE49-F238E27FC236}">
                <a16:creationId xmlns:a16="http://schemas.microsoft.com/office/drawing/2014/main" id="{743E818C-2599-54FA-DCE9-CB6ED0F959F2}"/>
              </a:ext>
            </a:extLst>
          </p:cNvPr>
          <p:cNvGrpSpPr/>
          <p:nvPr/>
        </p:nvGrpSpPr>
        <p:grpSpPr>
          <a:xfrm>
            <a:off x="4551296" y="2804007"/>
            <a:ext cx="2785835" cy="2020654"/>
            <a:chOff x="5116779" y="2804007"/>
            <a:chExt cx="2785835" cy="2020654"/>
          </a:xfrm>
        </p:grpSpPr>
        <p:sp>
          <p:nvSpPr>
            <p:cNvPr id="24" name="Freeform 86">
              <a:extLst>
                <a:ext uri="{FF2B5EF4-FFF2-40B4-BE49-F238E27FC236}">
                  <a16:creationId xmlns:a16="http://schemas.microsoft.com/office/drawing/2014/main" id="{EBF6D35E-5234-E357-8931-F3B8798F2A9D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199843" y="4515982"/>
              <a:ext cx="1180769" cy="308679"/>
            </a:xfrm>
            <a:custGeom>
              <a:avLst/>
              <a:gdLst>
                <a:gd name="T0" fmla="*/ 304 w 384"/>
                <a:gd name="T1" fmla="*/ 78 h 100"/>
                <a:gd name="T2" fmla="*/ 288 w 384"/>
                <a:gd name="T3" fmla="*/ 78 h 100"/>
                <a:gd name="T4" fmla="*/ 288 w 384"/>
                <a:gd name="T5" fmla="*/ 22 h 100"/>
                <a:gd name="T6" fmla="*/ 304 w 384"/>
                <a:gd name="T7" fmla="*/ 22 h 100"/>
                <a:gd name="T8" fmla="*/ 304 w 384"/>
                <a:gd name="T9" fmla="*/ 78 h 100"/>
                <a:gd name="T10" fmla="*/ 331 w 384"/>
                <a:gd name="T11" fmla="*/ 22 h 100"/>
                <a:gd name="T12" fmla="*/ 315 w 384"/>
                <a:gd name="T13" fmla="*/ 22 h 100"/>
                <a:gd name="T14" fmla="*/ 315 w 384"/>
                <a:gd name="T15" fmla="*/ 78 h 100"/>
                <a:gd name="T16" fmla="*/ 331 w 384"/>
                <a:gd name="T17" fmla="*/ 78 h 100"/>
                <a:gd name="T18" fmla="*/ 331 w 384"/>
                <a:gd name="T19" fmla="*/ 22 h 100"/>
                <a:gd name="T20" fmla="*/ 358 w 384"/>
                <a:gd name="T21" fmla="*/ 22 h 100"/>
                <a:gd name="T22" fmla="*/ 342 w 384"/>
                <a:gd name="T23" fmla="*/ 22 h 100"/>
                <a:gd name="T24" fmla="*/ 342 w 384"/>
                <a:gd name="T25" fmla="*/ 78 h 100"/>
                <a:gd name="T26" fmla="*/ 358 w 384"/>
                <a:gd name="T27" fmla="*/ 78 h 100"/>
                <a:gd name="T28" fmla="*/ 358 w 384"/>
                <a:gd name="T29" fmla="*/ 22 h 100"/>
                <a:gd name="T30" fmla="*/ 42 w 384"/>
                <a:gd name="T31" fmla="*/ 22 h 100"/>
                <a:gd name="T32" fmla="*/ 26 w 384"/>
                <a:gd name="T33" fmla="*/ 22 h 100"/>
                <a:gd name="T34" fmla="*/ 26 w 384"/>
                <a:gd name="T35" fmla="*/ 78 h 100"/>
                <a:gd name="T36" fmla="*/ 42 w 384"/>
                <a:gd name="T37" fmla="*/ 78 h 100"/>
                <a:gd name="T38" fmla="*/ 42 w 384"/>
                <a:gd name="T39" fmla="*/ 22 h 100"/>
                <a:gd name="T40" fmla="*/ 69 w 384"/>
                <a:gd name="T41" fmla="*/ 22 h 100"/>
                <a:gd name="T42" fmla="*/ 53 w 384"/>
                <a:gd name="T43" fmla="*/ 22 h 100"/>
                <a:gd name="T44" fmla="*/ 53 w 384"/>
                <a:gd name="T45" fmla="*/ 78 h 100"/>
                <a:gd name="T46" fmla="*/ 69 w 384"/>
                <a:gd name="T47" fmla="*/ 78 h 100"/>
                <a:gd name="T48" fmla="*/ 69 w 384"/>
                <a:gd name="T49" fmla="*/ 22 h 100"/>
                <a:gd name="T50" fmla="*/ 97 w 384"/>
                <a:gd name="T51" fmla="*/ 22 h 100"/>
                <a:gd name="T52" fmla="*/ 81 w 384"/>
                <a:gd name="T53" fmla="*/ 22 h 100"/>
                <a:gd name="T54" fmla="*/ 81 w 384"/>
                <a:gd name="T55" fmla="*/ 78 h 100"/>
                <a:gd name="T56" fmla="*/ 97 w 384"/>
                <a:gd name="T57" fmla="*/ 78 h 100"/>
                <a:gd name="T58" fmla="*/ 97 w 384"/>
                <a:gd name="T59" fmla="*/ 22 h 100"/>
                <a:gd name="T60" fmla="*/ 163 w 384"/>
                <a:gd name="T61" fmla="*/ 50 h 100"/>
                <a:gd name="T62" fmla="*/ 192 w 384"/>
                <a:gd name="T63" fmla="*/ 21 h 100"/>
                <a:gd name="T64" fmla="*/ 221 w 384"/>
                <a:gd name="T65" fmla="*/ 50 h 100"/>
                <a:gd name="T66" fmla="*/ 192 w 384"/>
                <a:gd name="T67" fmla="*/ 79 h 100"/>
                <a:gd name="T68" fmla="*/ 163 w 384"/>
                <a:gd name="T69" fmla="*/ 50 h 100"/>
                <a:gd name="T70" fmla="*/ 179 w 384"/>
                <a:gd name="T71" fmla="*/ 50 h 100"/>
                <a:gd name="T72" fmla="*/ 192 w 384"/>
                <a:gd name="T73" fmla="*/ 63 h 100"/>
                <a:gd name="T74" fmla="*/ 205 w 384"/>
                <a:gd name="T75" fmla="*/ 50 h 100"/>
                <a:gd name="T76" fmla="*/ 192 w 384"/>
                <a:gd name="T77" fmla="*/ 37 h 100"/>
                <a:gd name="T78" fmla="*/ 179 w 384"/>
                <a:gd name="T79" fmla="*/ 50 h 100"/>
                <a:gd name="T80" fmla="*/ 384 w 384"/>
                <a:gd name="T81" fmla="*/ 0 h 100"/>
                <a:gd name="T82" fmla="*/ 384 w 384"/>
                <a:gd name="T83" fmla="*/ 100 h 100"/>
                <a:gd name="T84" fmla="*/ 0 w 384"/>
                <a:gd name="T85" fmla="*/ 100 h 100"/>
                <a:gd name="T86" fmla="*/ 0 w 384"/>
                <a:gd name="T87" fmla="*/ 0 h 100"/>
                <a:gd name="T88" fmla="*/ 384 w 384"/>
                <a:gd name="T89" fmla="*/ 0 h 100"/>
                <a:gd name="T90" fmla="*/ 368 w 384"/>
                <a:gd name="T91" fmla="*/ 16 h 100"/>
                <a:gd name="T92" fmla="*/ 16 w 384"/>
                <a:gd name="T93" fmla="*/ 16 h 100"/>
                <a:gd name="T94" fmla="*/ 16 w 384"/>
                <a:gd name="T95" fmla="*/ 84 h 100"/>
                <a:gd name="T96" fmla="*/ 368 w 384"/>
                <a:gd name="T97" fmla="*/ 84 h 100"/>
                <a:gd name="T98" fmla="*/ 368 w 384"/>
                <a:gd name="T99" fmla="*/ 1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4" h="100">
                  <a:moveTo>
                    <a:pt x="304" y="78"/>
                  </a:moveTo>
                  <a:cubicBezTo>
                    <a:pt x="288" y="78"/>
                    <a:pt x="288" y="78"/>
                    <a:pt x="288" y="78"/>
                  </a:cubicBezTo>
                  <a:cubicBezTo>
                    <a:pt x="288" y="22"/>
                    <a:pt x="288" y="22"/>
                    <a:pt x="288" y="22"/>
                  </a:cubicBezTo>
                  <a:cubicBezTo>
                    <a:pt x="304" y="22"/>
                    <a:pt x="304" y="22"/>
                    <a:pt x="304" y="22"/>
                  </a:cubicBezTo>
                  <a:lnTo>
                    <a:pt x="304" y="78"/>
                  </a:lnTo>
                  <a:close/>
                  <a:moveTo>
                    <a:pt x="331" y="22"/>
                  </a:moveTo>
                  <a:cubicBezTo>
                    <a:pt x="315" y="22"/>
                    <a:pt x="315" y="22"/>
                    <a:pt x="315" y="22"/>
                  </a:cubicBezTo>
                  <a:cubicBezTo>
                    <a:pt x="315" y="78"/>
                    <a:pt x="315" y="78"/>
                    <a:pt x="315" y="78"/>
                  </a:cubicBezTo>
                  <a:cubicBezTo>
                    <a:pt x="331" y="78"/>
                    <a:pt x="331" y="78"/>
                    <a:pt x="331" y="78"/>
                  </a:cubicBezTo>
                  <a:lnTo>
                    <a:pt x="331" y="22"/>
                  </a:lnTo>
                  <a:close/>
                  <a:moveTo>
                    <a:pt x="358" y="22"/>
                  </a:moveTo>
                  <a:cubicBezTo>
                    <a:pt x="342" y="22"/>
                    <a:pt x="342" y="22"/>
                    <a:pt x="342" y="22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58" y="78"/>
                    <a:pt x="358" y="78"/>
                    <a:pt x="358" y="78"/>
                  </a:cubicBezTo>
                  <a:lnTo>
                    <a:pt x="358" y="22"/>
                  </a:lnTo>
                  <a:close/>
                  <a:moveTo>
                    <a:pt x="42" y="22"/>
                  </a:moveTo>
                  <a:cubicBezTo>
                    <a:pt x="26" y="22"/>
                    <a:pt x="26" y="22"/>
                    <a:pt x="26" y="22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42" y="78"/>
                    <a:pt x="42" y="78"/>
                    <a:pt x="42" y="78"/>
                  </a:cubicBezTo>
                  <a:lnTo>
                    <a:pt x="42" y="22"/>
                  </a:lnTo>
                  <a:close/>
                  <a:moveTo>
                    <a:pt x="69" y="22"/>
                  </a:moveTo>
                  <a:cubicBezTo>
                    <a:pt x="53" y="22"/>
                    <a:pt x="53" y="22"/>
                    <a:pt x="53" y="22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69" y="78"/>
                    <a:pt x="69" y="78"/>
                    <a:pt x="69" y="78"/>
                  </a:cubicBezTo>
                  <a:lnTo>
                    <a:pt x="69" y="22"/>
                  </a:lnTo>
                  <a:close/>
                  <a:moveTo>
                    <a:pt x="97" y="22"/>
                  </a:moveTo>
                  <a:cubicBezTo>
                    <a:pt x="81" y="22"/>
                    <a:pt x="81" y="22"/>
                    <a:pt x="81" y="22"/>
                  </a:cubicBezTo>
                  <a:cubicBezTo>
                    <a:pt x="81" y="78"/>
                    <a:pt x="81" y="78"/>
                    <a:pt x="81" y="78"/>
                  </a:cubicBezTo>
                  <a:cubicBezTo>
                    <a:pt x="97" y="78"/>
                    <a:pt x="97" y="78"/>
                    <a:pt x="97" y="78"/>
                  </a:cubicBezTo>
                  <a:lnTo>
                    <a:pt x="97" y="22"/>
                  </a:lnTo>
                  <a:close/>
                  <a:moveTo>
                    <a:pt x="163" y="50"/>
                  </a:moveTo>
                  <a:cubicBezTo>
                    <a:pt x="163" y="34"/>
                    <a:pt x="176" y="21"/>
                    <a:pt x="192" y="21"/>
                  </a:cubicBezTo>
                  <a:cubicBezTo>
                    <a:pt x="208" y="21"/>
                    <a:pt x="221" y="34"/>
                    <a:pt x="221" y="50"/>
                  </a:cubicBezTo>
                  <a:cubicBezTo>
                    <a:pt x="221" y="66"/>
                    <a:pt x="208" y="79"/>
                    <a:pt x="192" y="79"/>
                  </a:cubicBezTo>
                  <a:cubicBezTo>
                    <a:pt x="176" y="79"/>
                    <a:pt x="163" y="66"/>
                    <a:pt x="163" y="50"/>
                  </a:cubicBezTo>
                  <a:close/>
                  <a:moveTo>
                    <a:pt x="179" y="50"/>
                  </a:moveTo>
                  <a:cubicBezTo>
                    <a:pt x="179" y="57"/>
                    <a:pt x="185" y="63"/>
                    <a:pt x="192" y="63"/>
                  </a:cubicBezTo>
                  <a:cubicBezTo>
                    <a:pt x="199" y="63"/>
                    <a:pt x="205" y="57"/>
                    <a:pt x="205" y="50"/>
                  </a:cubicBezTo>
                  <a:cubicBezTo>
                    <a:pt x="205" y="43"/>
                    <a:pt x="199" y="37"/>
                    <a:pt x="192" y="37"/>
                  </a:cubicBezTo>
                  <a:cubicBezTo>
                    <a:pt x="185" y="37"/>
                    <a:pt x="179" y="43"/>
                    <a:pt x="179" y="50"/>
                  </a:cubicBezTo>
                  <a:close/>
                  <a:moveTo>
                    <a:pt x="384" y="0"/>
                  </a:moveTo>
                  <a:cubicBezTo>
                    <a:pt x="384" y="100"/>
                    <a:pt x="384" y="100"/>
                    <a:pt x="384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84" y="0"/>
                  </a:lnTo>
                  <a:close/>
                  <a:moveTo>
                    <a:pt x="368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368" y="84"/>
                    <a:pt x="368" y="84"/>
                    <a:pt x="368" y="84"/>
                  </a:cubicBezTo>
                  <a:lnTo>
                    <a:pt x="368" y="1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" panose="020F0502020204030204" pitchFamily="34" charset="0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7E46CB64-DEA4-E225-BDA7-C76790D51B58}"/>
                </a:ext>
              </a:extLst>
            </p:cNvPr>
            <p:cNvSpPr/>
            <p:nvPr/>
          </p:nvSpPr>
          <p:spPr>
            <a:xfrm>
              <a:off x="5128857" y="2943707"/>
              <a:ext cx="2773757" cy="1507307"/>
            </a:xfrm>
            <a:prstGeom prst="rect">
              <a:avLst/>
            </a:prstGeom>
            <a:solidFill>
              <a:schemeClr val="bg1">
                <a:lumMod val="85000"/>
                <a:alpha val="75000"/>
              </a:schemeClr>
            </a:solidFill>
            <a:ln w="190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>
                <a:defRPr/>
              </a:pPr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Physical Server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940A299D-BEDB-0597-FB74-0D71738903BE}"/>
                </a:ext>
              </a:extLst>
            </p:cNvPr>
            <p:cNvSpPr txBox="1"/>
            <p:nvPr/>
          </p:nvSpPr>
          <p:spPr>
            <a:xfrm>
              <a:off x="6397376" y="2804007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pNIC2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56F800F4-3EE9-CDB8-8EB6-3EEC6AA2343F}"/>
                </a:ext>
              </a:extLst>
            </p:cNvPr>
            <p:cNvSpPr txBox="1"/>
            <p:nvPr/>
          </p:nvSpPr>
          <p:spPr>
            <a:xfrm>
              <a:off x="7094011" y="2804007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pNIC3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99018834-B95C-26BF-006B-E7F3AF49EB90}"/>
                </a:ext>
              </a:extLst>
            </p:cNvPr>
            <p:cNvSpPr txBox="1"/>
            <p:nvPr/>
          </p:nvSpPr>
          <p:spPr>
            <a:xfrm>
              <a:off x="6738425" y="3897556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Autofit/>
            </a:bodyPr>
            <a:lstStyle/>
            <a:p>
              <a:pPr algn="ctr"/>
              <a:r>
                <a:rPr lang="en-US" sz="1000" dirty="0">
                  <a:solidFill>
                    <a:schemeClr val="tx2"/>
                  </a:solidFill>
                  <a:latin typeface="Calibri" panose="020F0502020204030204" pitchFamily="34" charset="0"/>
                </a:rPr>
                <a:t>OS Interface</a:t>
              </a:r>
            </a:p>
          </p:txBody>
        </p: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3C4E012E-4378-D02A-0668-50CE2B7A4960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6712379" y="3115054"/>
              <a:ext cx="159689" cy="782502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D382DE4-9D7A-AA27-0C7C-5FC998791A48}"/>
                </a:ext>
              </a:extLst>
            </p:cNvPr>
            <p:cNvCxnSpPr>
              <a:cxnSpLocks/>
            </p:cNvCxnSpPr>
            <p:nvPr/>
          </p:nvCxnSpPr>
          <p:spPr bwMode="gray">
            <a:xfrm flipH="1">
              <a:off x="7195625" y="3115054"/>
              <a:ext cx="213389" cy="782502"/>
            </a:xfrm>
            <a:prstGeom prst="line">
              <a:avLst/>
            </a:prstGeom>
            <a:ln w="25400">
              <a:solidFill>
                <a:schemeClr val="tx1"/>
              </a:solidFill>
              <a:prstDash val="lgDashDotDot"/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32BC9DC7-B3C4-A250-D0B0-52B6719243A8}"/>
                </a:ext>
              </a:extLst>
            </p:cNvPr>
            <p:cNvSpPr/>
            <p:nvPr/>
          </p:nvSpPr>
          <p:spPr>
            <a:xfrm>
              <a:off x="6628849" y="3415245"/>
              <a:ext cx="846127" cy="114349"/>
            </a:xfrm>
            <a:prstGeom prst="ellipse">
              <a:avLst/>
            </a:prstGeom>
            <a:noFill/>
            <a:ln w="28575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EA7AA586-9A79-220B-5316-CA123D8FC069}"/>
                </a:ext>
              </a:extLst>
            </p:cNvPr>
            <p:cNvSpPr/>
            <p:nvPr/>
          </p:nvSpPr>
          <p:spPr>
            <a:xfrm>
              <a:off x="5116779" y="3213896"/>
              <a:ext cx="1518364" cy="8925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bond</a:t>
              </a:r>
            </a:p>
            <a:p>
              <a:pPr algn="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Active/Active</a:t>
              </a:r>
            </a:p>
            <a:p>
              <a:pPr algn="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or Active/Standby</a:t>
              </a:r>
            </a:p>
            <a:p>
              <a:pPr algn="r"/>
              <a:r>
                <a:rPr lang="en-US" sz="1000" i="1" dirty="0">
                  <a:solidFill>
                    <a:schemeClr val="tx2"/>
                  </a:solidFill>
                  <a:latin typeface="Calibri" panose="020F0502020204030204" pitchFamily="34" charset="0"/>
                </a:rPr>
                <a:t>LB </a:t>
              </a:r>
              <a:r>
                <a:rPr lang="en-US" sz="1000" i="1" dirty="0" err="1">
                  <a:solidFill>
                    <a:schemeClr val="tx2"/>
                  </a:solidFill>
                  <a:latin typeface="Calibri" panose="020F0502020204030204" pitchFamily="34" charset="0"/>
                </a:rPr>
                <a:t>sce</a:t>
              </a:r>
              <a:r>
                <a:rPr lang="en-US" sz="1000" i="1" dirty="0">
                  <a:solidFill>
                    <a:schemeClr val="tx2"/>
                  </a:solidFill>
                  <a:latin typeface="Calibri" panose="020F0502020204030204" pitchFamily="34" charset="0"/>
                </a:rPr>
                <a:t>/</a:t>
              </a:r>
              <a:r>
                <a:rPr lang="en-US" sz="1000" i="1" dirty="0" err="1">
                  <a:solidFill>
                    <a:schemeClr val="tx2"/>
                  </a:solidFill>
                  <a:latin typeface="Calibri" panose="020F0502020204030204" pitchFamily="34" charset="0"/>
                </a:rPr>
                <a:t>dest</a:t>
              </a:r>
              <a:r>
                <a:rPr lang="en-US" sz="1000" i="1" dirty="0">
                  <a:solidFill>
                    <a:schemeClr val="tx2"/>
                  </a:solidFill>
                  <a:latin typeface="Calibri" panose="020F0502020204030204" pitchFamily="34" charset="0"/>
                </a:rPr>
                <a:t> Mac hash</a:t>
              </a:r>
            </a:p>
          </p:txBody>
        </p:sp>
      </p:grpSp>
      <p:pic>
        <p:nvPicPr>
          <p:cNvPr id="36" name="Picture 35">
            <a:extLst>
              <a:ext uri="{FF2B5EF4-FFF2-40B4-BE49-F238E27FC236}">
                <a16:creationId xmlns:a16="http://schemas.microsoft.com/office/drawing/2014/main" id="{6E83E709-6565-F33B-A447-98CBD97F814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86175" y="76299"/>
            <a:ext cx="1333500" cy="122555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E54F2B87-4C28-39C0-AED4-B615D126A5F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89351" y="76299"/>
            <a:ext cx="1428750" cy="138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368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7D204091-C49F-4785-9A3F-D44C8915214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78385360"/>
              </p:ext>
            </p:extLst>
          </p:nvPr>
        </p:nvGraphicFramePr>
        <p:xfrm>
          <a:off x="475757" y="1873429"/>
          <a:ext cx="9753600" cy="4389120"/>
        </p:xfrm>
        <a:graphic>
          <a:graphicData uri="http://schemas.openxmlformats.org/drawingml/2006/table">
            <a:tbl>
              <a:tblPr bandRow="1">
                <a:tableStyleId>{7E9639D4-E3E2-4D34-9284-5A2195B3D0D7}</a:tableStyleId>
              </a:tblPr>
              <a:tblGrid>
                <a:gridCol w="12344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191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algn="r"/>
                      <a:r>
                        <a:rPr lang="en-US" sz="1800" b="0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Topologies with Physical Servers</a:t>
                      </a: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r"/>
                      <a:r>
                        <a:rPr lang="en-US" sz="1800" b="0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NSX Services Supported with Physical Servers </a:t>
                      </a: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r"/>
                      <a:r>
                        <a:rPr lang="fr-FR" sz="1800" b="0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3</a:t>
                      </a:r>
                      <a:endParaRPr lang="en-US" sz="1800" b="0" i="0" noProof="0" dirty="0">
                        <a:solidFill>
                          <a:schemeClr val="accent1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Preparation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Pre-requisite All Servers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Routing explanation in Physical Servers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Routing preparation</a:t>
                      </a: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r"/>
                      <a:r>
                        <a:rPr lang="en-US" sz="1800" b="1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1" i="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Installation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Windows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1" i="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Ubuntu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RHEL/CentOS</a:t>
                      </a: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6266231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Advanced + Troubleshooting</a:t>
                      </a:r>
                      <a:endParaRPr lang="en-US" sz="1800" b="0" i="0" noProof="0" dirty="0">
                        <a:solidFill>
                          <a:schemeClr val="bg1">
                            <a:lumMod val="8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20574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5456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FBB1E11-F215-1C42-935B-7EE167AB5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Pre-Requisites - Ubuntu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C41FDF9A-8F35-624B-9A79-24852F445BA4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Common VLAN and Overlay Use Case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094E727-9D12-624C-A82B-E49874DBBB0D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sz="2000" dirty="0"/>
              <a:t>Ubuntu versions supported</a:t>
            </a:r>
          </a:p>
          <a:p>
            <a:pPr lvl="1"/>
            <a:r>
              <a:rPr lang="en-US" sz="1800" dirty="0"/>
              <a:t>16.04.2 LTS (kernel: 4.4.0-*)</a:t>
            </a:r>
          </a:p>
          <a:p>
            <a:pPr lvl="1"/>
            <a:r>
              <a:rPr lang="en-US" sz="1800" dirty="0"/>
              <a:t>18.04</a:t>
            </a:r>
          </a:p>
          <a:p>
            <a:endParaRPr lang="en-US" sz="2000" dirty="0"/>
          </a:p>
          <a:p>
            <a:r>
              <a:rPr lang="en-US" sz="2000" dirty="0"/>
              <a:t>Minimum Hardware</a:t>
            </a:r>
          </a:p>
          <a:p>
            <a:pPr lvl="1"/>
            <a:r>
              <a:rPr lang="en-US" sz="1800" dirty="0"/>
              <a:t>CPU: 4</a:t>
            </a:r>
          </a:p>
          <a:p>
            <a:pPr lvl="1"/>
            <a:r>
              <a:rPr lang="en-US" sz="1800" dirty="0"/>
              <a:t>RAM: 16GB</a:t>
            </a:r>
          </a:p>
          <a:p>
            <a:pPr lvl="1"/>
            <a:endParaRPr lang="en-US" sz="1800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CC72AC0-5AFF-E859-E0BE-4FD6E8CDCD9A}"/>
              </a:ext>
            </a:extLst>
          </p:cNvPr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r>
              <a:rPr lang="en-US" sz="2000" dirty="0"/>
              <a:t>Teaming / Bond specifics</a:t>
            </a:r>
          </a:p>
          <a:p>
            <a:pPr lvl="1"/>
            <a:r>
              <a:rPr lang="en-US" sz="1800" dirty="0"/>
              <a:t>Any number of </a:t>
            </a:r>
            <a:r>
              <a:rPr lang="en-US" sz="1800" dirty="0" err="1"/>
              <a:t>pNICs</a:t>
            </a:r>
            <a:r>
              <a:rPr lang="en-US" sz="1800" dirty="0"/>
              <a:t> supported</a:t>
            </a:r>
          </a:p>
          <a:p>
            <a:endParaRPr lang="en-US" sz="2000" dirty="0"/>
          </a:p>
          <a:p>
            <a:r>
              <a:rPr lang="en-US" sz="2000" dirty="0"/>
              <a:t>Validate Physical Server Topology</a:t>
            </a:r>
          </a:p>
          <a:p>
            <a:pPr lvl="1"/>
            <a:r>
              <a:rPr lang="en-US" sz="1800" dirty="0"/>
              <a:t>Check section “Topologies with Physical Servers”</a:t>
            </a:r>
          </a:p>
          <a:p>
            <a:endParaRPr lang="en-US" sz="2000" dirty="0"/>
          </a:p>
          <a:p>
            <a:r>
              <a:rPr lang="en-US" sz="2000" dirty="0"/>
              <a:t>Validate </a:t>
            </a:r>
            <a:r>
              <a:rPr lang="en-US" sz="2000" dirty="0" err="1"/>
              <a:t>SELinux</a:t>
            </a:r>
            <a:r>
              <a:rPr lang="en-US" sz="2000" dirty="0"/>
              <a:t> is disabled</a:t>
            </a:r>
          </a:p>
          <a:p>
            <a:pPr lvl="1"/>
            <a:r>
              <a:rPr lang="en-US" sz="1400" i="0" dirty="0">
                <a:solidFill>
                  <a:srgbClr val="415465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root@Ubuntu1:~# </a:t>
            </a:r>
            <a:r>
              <a:rPr lang="en-US" sz="1400" i="0" dirty="0">
                <a:solidFill>
                  <a:schemeClr val="accent1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vi /</a:t>
            </a:r>
            <a:r>
              <a:rPr lang="en-US" sz="1400" i="0" dirty="0" err="1">
                <a:solidFill>
                  <a:schemeClr val="accent1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etc</a:t>
            </a:r>
            <a:r>
              <a:rPr lang="en-US" sz="1400" i="0" dirty="0">
                <a:solidFill>
                  <a:schemeClr val="accent1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/</a:t>
            </a:r>
            <a:r>
              <a:rPr lang="en-US" sz="1400" i="0" dirty="0" err="1">
                <a:solidFill>
                  <a:schemeClr val="accent1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sysconfig</a:t>
            </a:r>
            <a:r>
              <a:rPr lang="en-US" sz="1400" i="0" dirty="0">
                <a:solidFill>
                  <a:schemeClr val="accent1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/</a:t>
            </a:r>
            <a:r>
              <a:rPr lang="en-US" sz="1400" i="0" dirty="0" err="1">
                <a:solidFill>
                  <a:schemeClr val="accent1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selinux</a:t>
            </a:r>
            <a:endParaRPr lang="en-US" sz="1400" i="0" dirty="0">
              <a:solidFill>
                <a:schemeClr val="accent1"/>
              </a:solidFill>
              <a:effectLst/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273050" lvl="1" indent="0">
              <a:buNone/>
            </a:pPr>
            <a:r>
              <a:rPr lang="en-US" sz="1100" b="0" i="0" dirty="0">
                <a:solidFill>
                  <a:srgbClr val="3A3A3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change the directive </a:t>
            </a:r>
            <a:r>
              <a:rPr lang="en-US" sz="1100" dirty="0" err="1">
                <a:solidFill>
                  <a:schemeClr val="accent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SELinux</a:t>
            </a:r>
            <a:r>
              <a:rPr lang="en-US" sz="1100" dirty="0">
                <a:solidFill>
                  <a:schemeClr val="accent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=enforcing </a:t>
            </a:r>
            <a:r>
              <a:rPr lang="en-US" sz="1100" b="0" i="0" dirty="0">
                <a:solidFill>
                  <a:srgbClr val="3A3A3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to </a:t>
            </a:r>
            <a:r>
              <a:rPr lang="en-US" sz="1100" dirty="0" err="1">
                <a:solidFill>
                  <a:schemeClr val="accent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SELinux</a:t>
            </a:r>
            <a:r>
              <a:rPr lang="en-US" sz="1100" dirty="0">
                <a:solidFill>
                  <a:schemeClr val="accent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=disabled</a:t>
            </a: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946039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094E727-9D12-624C-A82B-E49874DBBB0D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Step1: Validate interface configuration is done via “</a:t>
            </a:r>
            <a:r>
              <a:rPr lang="en-US" dirty="0" err="1"/>
              <a:t>ifupdown</a:t>
            </a:r>
            <a:r>
              <a:rPr lang="en-US" dirty="0"/>
              <a:t>” and not “</a:t>
            </a:r>
            <a:r>
              <a:rPr lang="en-US" dirty="0" err="1"/>
              <a:t>netplan</a:t>
            </a:r>
            <a:r>
              <a:rPr lang="en-US" dirty="0"/>
              <a:t>”</a:t>
            </a:r>
          </a:p>
          <a:p>
            <a:pPr marL="273050" lvl="1" indent="0">
              <a:buNone/>
            </a:pPr>
            <a:r>
              <a:rPr lang="en-US" i="1" dirty="0">
                <a:solidFill>
                  <a:srgbClr val="FF0000"/>
                </a:solidFill>
              </a:rPr>
              <a:t>Note: By default Ubuntu 16.04 is using “</a:t>
            </a:r>
            <a:r>
              <a:rPr lang="en-US" i="1" dirty="0" err="1">
                <a:solidFill>
                  <a:srgbClr val="FF0000"/>
                </a:solidFill>
              </a:rPr>
              <a:t>ifupdown</a:t>
            </a:r>
            <a:r>
              <a:rPr lang="en-US" i="1" dirty="0">
                <a:solidFill>
                  <a:srgbClr val="FF0000"/>
                </a:solidFill>
              </a:rPr>
              <a:t>”, but Ubuntu 18.04 is using “</a:t>
            </a:r>
            <a:r>
              <a:rPr lang="en-US" i="1" dirty="0" err="1">
                <a:solidFill>
                  <a:srgbClr val="FF0000"/>
                </a:solidFill>
              </a:rPr>
              <a:t>netplan</a:t>
            </a:r>
            <a:r>
              <a:rPr lang="en-US" i="1" dirty="0">
                <a:solidFill>
                  <a:srgbClr val="FF0000"/>
                </a:solidFill>
              </a:rPr>
              <a:t>”</a:t>
            </a:r>
          </a:p>
          <a:p>
            <a:pPr lvl="1"/>
            <a:r>
              <a:rPr lang="en-US" dirty="0"/>
              <a:t>IP configuration should be in the file /</a:t>
            </a:r>
            <a:r>
              <a:rPr lang="en-US" dirty="0" err="1"/>
              <a:t>etc</a:t>
            </a:r>
            <a:r>
              <a:rPr lang="en-US" dirty="0"/>
              <a:t>/network/interfaces”, if not follow the steps on </a:t>
            </a:r>
            <a:r>
              <a:rPr lang="en-US" sz="1600" dirty="0">
                <a:hlinkClick r:id="rId3"/>
              </a:rPr>
              <a:t>https://askubuntu.com/questions/1031709/ubuntu-18-04-switch-back-to-etc-network-interfaces</a:t>
            </a:r>
            <a:endParaRPr lang="en-US" sz="1600" dirty="0"/>
          </a:p>
          <a:p>
            <a:pPr lvl="2"/>
            <a:endParaRPr lang="en-US" dirty="0"/>
          </a:p>
          <a:p>
            <a:pPr marL="917575" lvl="2" indent="-342900">
              <a:buFont typeface="+mj-lt"/>
              <a:buAutoNum type="alphaLcPeriod"/>
            </a:pPr>
            <a:r>
              <a:rPr lang="en-US" dirty="0"/>
              <a:t>Install the </a:t>
            </a:r>
            <a:r>
              <a:rPr lang="en-US" dirty="0" err="1"/>
              <a:t>ifupdown</a:t>
            </a:r>
            <a:r>
              <a:rPr lang="en-US" dirty="0"/>
              <a:t> package</a:t>
            </a:r>
          </a:p>
          <a:p>
            <a:pPr marL="803275" lvl="3" indent="0">
              <a:buNone/>
            </a:pPr>
            <a:r>
              <a:rPr lang="en-US" dirty="0">
                <a:latin typeface="Courier" pitchFamily="2" charset="0"/>
              </a:rPr>
              <a:t>root@ubuntu2:~# 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apt-get update; apt-get install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ifupdown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resolvconf</a:t>
            </a:r>
            <a:endParaRPr lang="en-US" dirty="0">
              <a:solidFill>
                <a:schemeClr val="accent1"/>
              </a:solidFill>
              <a:latin typeface="Courier" pitchFamily="2" charset="0"/>
            </a:endParaRPr>
          </a:p>
          <a:p>
            <a:pPr marL="803275" lvl="3" indent="0">
              <a:buNone/>
            </a:pPr>
            <a:endParaRPr lang="en-US" dirty="0">
              <a:solidFill>
                <a:schemeClr val="accent1"/>
              </a:solidFill>
              <a:latin typeface="Courier" pitchFamily="2" charset="0"/>
            </a:endParaRPr>
          </a:p>
          <a:p>
            <a:pPr marL="917575" lvl="2" indent="-342900">
              <a:buFont typeface="+mj-lt"/>
              <a:buAutoNum type="alphaLcPeriod"/>
            </a:pPr>
            <a:r>
              <a:rPr lang="en-US" dirty="0"/>
              <a:t>Configure your /</a:t>
            </a:r>
            <a:r>
              <a:rPr lang="en-US" dirty="0" err="1"/>
              <a:t>etc</a:t>
            </a:r>
            <a:r>
              <a:rPr lang="en-US" dirty="0"/>
              <a:t>/network/interfaces file</a:t>
            </a:r>
          </a:p>
          <a:p>
            <a:pPr marL="803275" lvl="3" indent="0">
              <a:buNone/>
            </a:pPr>
            <a:r>
              <a:rPr lang="en-US" dirty="0">
                <a:latin typeface="Courier" pitchFamily="2" charset="0"/>
              </a:rPr>
              <a:t>root@ubuntu2:~# 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vi /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etc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/network/interfaces</a:t>
            </a:r>
          </a:p>
          <a:p>
            <a:pPr marL="976312" lvl="4" indent="0">
              <a:spcBef>
                <a:spcPts val="0"/>
              </a:spcBef>
              <a:buNone/>
            </a:pPr>
            <a:r>
              <a:rPr lang="en-US" sz="1000" dirty="0">
                <a:solidFill>
                  <a:schemeClr val="accent1"/>
                </a:solidFill>
                <a:latin typeface="Courier" pitchFamily="2" charset="0"/>
              </a:rPr>
              <a:t>auto lo</a:t>
            </a:r>
          </a:p>
          <a:p>
            <a:pPr marL="976312" lvl="4" indent="0">
              <a:spcBef>
                <a:spcPts val="0"/>
              </a:spcBef>
              <a:buNone/>
            </a:pPr>
            <a:r>
              <a:rPr lang="en-US" sz="1000" dirty="0" err="1">
                <a:solidFill>
                  <a:schemeClr val="accent1"/>
                </a:solidFill>
                <a:latin typeface="Courier" pitchFamily="2" charset="0"/>
              </a:rPr>
              <a:t>iface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</a:rPr>
              <a:t> lo </a:t>
            </a:r>
            <a:r>
              <a:rPr lang="en-US" sz="1000" dirty="0" err="1">
                <a:solidFill>
                  <a:schemeClr val="accent1"/>
                </a:solidFill>
                <a:latin typeface="Courier" pitchFamily="2" charset="0"/>
              </a:rPr>
              <a:t>inet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</a:rPr>
              <a:t> loopback</a:t>
            </a:r>
          </a:p>
          <a:p>
            <a:pPr marL="976312" lvl="4" indent="0">
              <a:spcBef>
                <a:spcPts val="0"/>
              </a:spcBef>
              <a:buNone/>
            </a:pPr>
            <a:endParaRPr lang="en-US" sz="1000" dirty="0">
              <a:solidFill>
                <a:schemeClr val="accent1"/>
              </a:solidFill>
              <a:latin typeface="Courier" pitchFamily="2" charset="0"/>
            </a:endParaRPr>
          </a:p>
          <a:p>
            <a:pPr marL="976312" lvl="4" indent="0">
              <a:spcBef>
                <a:spcPts val="0"/>
              </a:spcBef>
              <a:buNone/>
            </a:pPr>
            <a:r>
              <a:rPr lang="en-US" sz="1000" dirty="0">
                <a:solidFill>
                  <a:schemeClr val="accent1"/>
                </a:solidFill>
                <a:latin typeface="Courier" pitchFamily="2" charset="0"/>
              </a:rPr>
              <a:t>auto ens160</a:t>
            </a:r>
          </a:p>
          <a:p>
            <a:pPr marL="976312" lvl="4" indent="0">
              <a:spcBef>
                <a:spcPts val="0"/>
              </a:spcBef>
              <a:buNone/>
            </a:pPr>
            <a:r>
              <a:rPr lang="en-US" sz="1000" dirty="0" err="1">
                <a:solidFill>
                  <a:schemeClr val="accent1"/>
                </a:solidFill>
                <a:latin typeface="Courier" pitchFamily="2" charset="0"/>
              </a:rPr>
              <a:t>iface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</a:rPr>
              <a:t> ens160 </a:t>
            </a:r>
            <a:r>
              <a:rPr lang="en-US" sz="1000" dirty="0" err="1">
                <a:solidFill>
                  <a:schemeClr val="accent1"/>
                </a:solidFill>
                <a:latin typeface="Courier" pitchFamily="2" charset="0"/>
              </a:rPr>
              <a:t>inet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</a:rPr>
              <a:t> static</a:t>
            </a:r>
          </a:p>
          <a:p>
            <a:pPr marL="976312" lvl="4" indent="0">
              <a:spcBef>
                <a:spcPts val="0"/>
              </a:spcBef>
              <a:buNone/>
            </a:pPr>
            <a:r>
              <a:rPr lang="en-US" sz="1000" dirty="0">
                <a:solidFill>
                  <a:schemeClr val="accent1"/>
                </a:solidFill>
                <a:latin typeface="Courier" pitchFamily="2" charset="0"/>
              </a:rPr>
              <a:t>  address 192.168.110.184</a:t>
            </a:r>
          </a:p>
          <a:p>
            <a:pPr marL="976312" lvl="4" indent="0">
              <a:spcBef>
                <a:spcPts val="0"/>
              </a:spcBef>
              <a:buNone/>
            </a:pPr>
            <a:r>
              <a:rPr lang="en-US" sz="1000" dirty="0">
                <a:solidFill>
                  <a:schemeClr val="accent1"/>
                </a:solidFill>
                <a:latin typeface="Courier" pitchFamily="2" charset="0"/>
              </a:rPr>
              <a:t>  netmask 255.255.255.0</a:t>
            </a:r>
          </a:p>
          <a:p>
            <a:pPr marL="976312" lvl="4" indent="0">
              <a:spcBef>
                <a:spcPts val="0"/>
              </a:spcBef>
              <a:buNone/>
            </a:pPr>
            <a:r>
              <a:rPr lang="en-US" sz="1000" dirty="0">
                <a:solidFill>
                  <a:schemeClr val="accent1"/>
                </a:solidFill>
                <a:latin typeface="Courier" pitchFamily="2" charset="0"/>
              </a:rPr>
              <a:t>  gateway 192.168.110.1</a:t>
            </a:r>
          </a:p>
          <a:p>
            <a:pPr marL="976312" lvl="4" indent="0">
              <a:spcBef>
                <a:spcPts val="0"/>
              </a:spcBef>
              <a:buNone/>
            </a:pPr>
            <a:r>
              <a:rPr lang="en-US" sz="1000" dirty="0">
                <a:solidFill>
                  <a:schemeClr val="accent1"/>
                </a:solidFill>
                <a:latin typeface="Courier" pitchFamily="2" charset="0"/>
              </a:rPr>
              <a:t>  </a:t>
            </a:r>
            <a:r>
              <a:rPr lang="en-US" sz="1000" dirty="0" err="1">
                <a:solidFill>
                  <a:schemeClr val="accent1"/>
                </a:solidFill>
                <a:latin typeface="Courier" pitchFamily="2" charset="0"/>
              </a:rPr>
              <a:t>dns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</a:rPr>
              <a:t>-nameservers 192.168.110.10</a:t>
            </a:r>
          </a:p>
          <a:p>
            <a:pPr marL="976312" lvl="4" indent="0">
              <a:spcBef>
                <a:spcPts val="0"/>
              </a:spcBef>
              <a:buNone/>
            </a:pPr>
            <a:endParaRPr lang="en-US" sz="1000" dirty="0">
              <a:solidFill>
                <a:schemeClr val="accent1"/>
              </a:solidFill>
              <a:latin typeface="Courier" pitchFamily="2" charset="0"/>
            </a:endParaRPr>
          </a:p>
          <a:p>
            <a:pPr marL="976312" lvl="4" indent="0">
              <a:spcBef>
                <a:spcPts val="0"/>
              </a:spcBef>
              <a:buNone/>
            </a:pPr>
            <a:r>
              <a:rPr lang="en-US" sz="1000" dirty="0">
                <a:solidFill>
                  <a:schemeClr val="accent1"/>
                </a:solidFill>
                <a:latin typeface="Courier" pitchFamily="2" charset="0"/>
              </a:rPr>
              <a:t>auto ens192</a:t>
            </a:r>
          </a:p>
          <a:p>
            <a:pPr marL="976312" lvl="4" indent="0">
              <a:spcBef>
                <a:spcPts val="0"/>
              </a:spcBef>
              <a:buNone/>
            </a:pPr>
            <a:r>
              <a:rPr lang="en-US" sz="1000" dirty="0" err="1">
                <a:solidFill>
                  <a:schemeClr val="accent1"/>
                </a:solidFill>
                <a:latin typeface="Courier" pitchFamily="2" charset="0"/>
              </a:rPr>
              <a:t>iface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</a:rPr>
              <a:t> ens192 </a:t>
            </a:r>
            <a:r>
              <a:rPr lang="en-US" sz="1000" dirty="0" err="1">
                <a:solidFill>
                  <a:schemeClr val="accent1"/>
                </a:solidFill>
                <a:latin typeface="Courier" pitchFamily="2" charset="0"/>
              </a:rPr>
              <a:t>inet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</a:rPr>
              <a:t> manual</a:t>
            </a:r>
            <a:endParaRPr lang="en-US" sz="105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FBB1E11-F215-1C42-935B-7EE167AB5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Installation – Ubuntu (1/10)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C41FDF9A-8F35-624B-9A79-24852F445BA4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Common VLAN and Overlay Use Case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D8BCAAEA-4F62-0544-A87F-1AEC4F27F6C7}"/>
              </a:ext>
            </a:extLst>
          </p:cNvPr>
          <p:cNvGrpSpPr/>
          <p:nvPr/>
        </p:nvGrpSpPr>
        <p:grpSpPr>
          <a:xfrm>
            <a:off x="2567354" y="4863338"/>
            <a:ext cx="6534524" cy="1308863"/>
            <a:chOff x="-1296314" y="4479493"/>
            <a:chExt cx="6534524" cy="1308863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37DD4A14-8C35-F64A-AC1D-A8E4A889F2DA}"/>
                </a:ext>
              </a:extLst>
            </p:cNvPr>
            <p:cNvSpPr txBox="1"/>
            <p:nvPr/>
          </p:nvSpPr>
          <p:spPr>
            <a:xfrm>
              <a:off x="2665927" y="4479493"/>
              <a:ext cx="2572283" cy="52322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/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You can also find your specific interface name via “</a:t>
              </a:r>
              <a:r>
                <a:rPr lang="en-US" sz="14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ip</a:t>
              </a: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 link show”</a:t>
              </a:r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77785301-0FA9-0249-920A-F44A4B4F11D2}"/>
                </a:ext>
              </a:extLst>
            </p:cNvPr>
            <p:cNvCxnSpPr>
              <a:cxnSpLocks/>
              <a:stCxn id="9" idx="1"/>
            </p:cNvCxnSpPr>
            <p:nvPr/>
          </p:nvCxnSpPr>
          <p:spPr bwMode="gray">
            <a:xfrm flipH="1">
              <a:off x="-1296314" y="4741103"/>
              <a:ext cx="3962241" cy="0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9F64BE20-6AE8-6647-AE79-5B20903D7EC2}"/>
                </a:ext>
              </a:extLst>
            </p:cNvPr>
            <p:cNvCxnSpPr>
              <a:cxnSpLocks/>
              <a:stCxn id="9" idx="1"/>
            </p:cNvCxnSpPr>
            <p:nvPr/>
          </p:nvCxnSpPr>
          <p:spPr bwMode="gray">
            <a:xfrm flipH="1">
              <a:off x="-1296314" y="4741103"/>
              <a:ext cx="3962241" cy="1047253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6894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094E727-9D12-624C-A82B-E49874DBBB0D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Step1: Validate interface configuration is done via “</a:t>
            </a:r>
            <a:r>
              <a:rPr lang="en-US" dirty="0" err="1"/>
              <a:t>ifupdown</a:t>
            </a:r>
            <a:r>
              <a:rPr lang="en-US" dirty="0"/>
              <a:t>” and not “</a:t>
            </a:r>
            <a:r>
              <a:rPr lang="en-US" dirty="0" err="1"/>
              <a:t>netplan</a:t>
            </a:r>
            <a:r>
              <a:rPr lang="en-US" dirty="0"/>
              <a:t>” – cont.</a:t>
            </a:r>
          </a:p>
          <a:p>
            <a:pPr marL="917575" lvl="2" indent="-342900">
              <a:buFont typeface="+mj-lt"/>
              <a:buAutoNum type="alphaLcPeriod" startAt="3"/>
            </a:pPr>
            <a:r>
              <a:rPr lang="en-US" dirty="0"/>
              <a:t>Make the </a:t>
            </a:r>
            <a:r>
              <a:rPr lang="en-US" dirty="0" err="1"/>
              <a:t>ifupdown</a:t>
            </a:r>
            <a:r>
              <a:rPr lang="en-US" dirty="0"/>
              <a:t> configuration effective </a:t>
            </a:r>
            <a:r>
              <a:rPr lang="en-US" dirty="0">
                <a:solidFill>
                  <a:srgbClr val="FF0000"/>
                </a:solidFill>
              </a:rPr>
              <a:t>!!! Must have a console available in case </a:t>
            </a:r>
            <a:r>
              <a:rPr lang="en-US" dirty="0" err="1">
                <a:solidFill>
                  <a:srgbClr val="FF0000"/>
                </a:solidFill>
              </a:rPr>
              <a:t>ssh</a:t>
            </a:r>
            <a:r>
              <a:rPr lang="en-US" dirty="0">
                <a:solidFill>
                  <a:srgbClr val="FF0000"/>
                </a:solidFill>
              </a:rPr>
              <a:t> access is lost !!!</a:t>
            </a:r>
          </a:p>
          <a:p>
            <a:pPr marL="803275" lvl="3" indent="0">
              <a:buNone/>
            </a:pPr>
            <a:r>
              <a:rPr lang="en-US" dirty="0">
                <a:latin typeface="Courier" pitchFamily="2" charset="0"/>
              </a:rPr>
              <a:t>root@ubuntu2:~#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ifdown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--force lo ens160 ens192 &amp;&amp;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ifup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-a;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systemctl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unmask networking;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systemctl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enable networking;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systemctl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restart networking</a:t>
            </a:r>
          </a:p>
          <a:p>
            <a:pPr marL="803275" lvl="3" indent="0">
              <a:buNone/>
            </a:pPr>
            <a:endParaRPr lang="en-US" dirty="0">
              <a:latin typeface="Courier" pitchFamily="2" charset="0"/>
            </a:endParaRPr>
          </a:p>
          <a:p>
            <a:pPr marL="803275" lvl="3" indent="0">
              <a:buNone/>
            </a:pPr>
            <a:endParaRPr lang="en-US" dirty="0">
              <a:latin typeface="Courier" pitchFamily="2" charset="0"/>
            </a:endParaRPr>
          </a:p>
          <a:p>
            <a:pPr marL="917575" lvl="2" indent="-342900">
              <a:buFont typeface="+mj-lt"/>
              <a:buAutoNum type="alphaLcPeriod" startAt="4"/>
            </a:pPr>
            <a:r>
              <a:rPr lang="en-US" dirty="0"/>
              <a:t>Disable and remove </a:t>
            </a:r>
            <a:r>
              <a:rPr lang="en-US" dirty="0" err="1"/>
              <a:t>netplan</a:t>
            </a:r>
            <a:r>
              <a:rPr lang="en-US" dirty="0"/>
              <a:t> services</a:t>
            </a:r>
            <a:endParaRPr lang="en-US" dirty="0">
              <a:solidFill>
                <a:srgbClr val="FF0000"/>
              </a:solidFill>
            </a:endParaRPr>
          </a:p>
          <a:p>
            <a:pPr marL="803275" lvl="3" indent="0">
              <a:buNone/>
            </a:pPr>
            <a:r>
              <a:rPr lang="en-US" dirty="0">
                <a:latin typeface="Courier" pitchFamily="2" charset="0"/>
              </a:rPr>
              <a:t>root@ubuntu2:~#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systemctl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stop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systemd-networkd.socket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systemd-networkd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networkd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-dispatcher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systemd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-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networkd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-wait-online;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systemctl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disable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systemd-networkd.socket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systemd-networkd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networkd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-dispatcher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systemd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-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networkd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-wait-online;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systemctl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mask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systemd-networkd.socket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systemd-networkd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networkd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-dispatcher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systemd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-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networkd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-wait-online; apt-get --assume-yes purge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nplan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netplan.io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FBB1E11-F215-1C42-935B-7EE167AB5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Installation – Ubuntu (2/10)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C41FDF9A-8F35-624B-9A79-24852F445BA4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Common VLAN and Overlay Use Case</a:t>
            </a:r>
          </a:p>
        </p:txBody>
      </p:sp>
    </p:spTree>
    <p:extLst>
      <p:ext uri="{BB962C8B-B14F-4D97-AF65-F5344CB8AC3E}">
        <p14:creationId xmlns:p14="http://schemas.microsoft.com/office/powerpoint/2010/main" val="722343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094E727-9D12-624C-A82B-E49874DBBB0D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Step2: Install required packages for NSX on Ubuntu</a:t>
            </a:r>
          </a:p>
          <a:p>
            <a:pPr lvl="1"/>
            <a:r>
              <a:rPr lang="en-US" dirty="0"/>
              <a:t>On Ubuntu 18.04</a:t>
            </a:r>
          </a:p>
          <a:p>
            <a:pPr marL="803275" lvl="3" indent="0">
              <a:buNone/>
            </a:pPr>
            <a:r>
              <a:rPr lang="en-US" dirty="0">
                <a:latin typeface="Courier" pitchFamily="2" charset="0"/>
              </a:rPr>
              <a:t>root@ubuntu2:~# 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apt-get install traceroute python-mako python-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netaddr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python-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simplejson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python-unittest2 python-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yaml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python-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openssl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dkms libvirt0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libelf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-dev python-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netifaces</a:t>
            </a:r>
            <a:endParaRPr lang="en-US" dirty="0">
              <a:solidFill>
                <a:schemeClr val="accent1"/>
              </a:solidFill>
              <a:latin typeface="Courier" pitchFamily="2" charset="0"/>
            </a:endParaRPr>
          </a:p>
          <a:p>
            <a:pPr marL="803275" lvl="3" indent="0">
              <a:buNone/>
            </a:pPr>
            <a:endParaRPr lang="en-US" dirty="0">
              <a:solidFill>
                <a:schemeClr val="accent1"/>
              </a:solidFill>
              <a:latin typeface="Courier" pitchFamily="2" charset="0"/>
            </a:endParaRPr>
          </a:p>
          <a:p>
            <a:pPr lvl="1"/>
            <a:r>
              <a:rPr lang="en-US" dirty="0"/>
              <a:t>On Ubuntu 16.04</a:t>
            </a:r>
          </a:p>
          <a:p>
            <a:pPr marL="803275" lvl="3" indent="0">
              <a:buNone/>
            </a:pPr>
            <a:r>
              <a:rPr lang="en-US" dirty="0">
                <a:latin typeface="Courier" pitchFamily="2" charset="0"/>
              </a:rPr>
              <a:t>root@ubuntu2:~# 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apt-get install libunwind8 libgflags2v5 libgoogle-perftools4 traceroute python-mako python-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simplejson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python-unittest2 python-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yaml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python-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netaddr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python-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openssl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libboost-filesystem1.58.0 libboost-chrono1.58.0 libgoogle-glog0v5 dkms libboost-date-time1.58.0 python-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protobuf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python-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gevent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libsnappy1v5 libleveldb1v5 libboost-program-options1.58.0 libboost-thread1.58.0 libboost-iostreams1.58.0 libvirt0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libelf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-dev python-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netifaces</a:t>
            </a:r>
            <a:endParaRPr lang="en-US" dirty="0">
              <a:solidFill>
                <a:schemeClr val="accent1"/>
              </a:solidFill>
              <a:latin typeface="Courier" pitchFamily="2" charset="0"/>
            </a:endParaRPr>
          </a:p>
          <a:p>
            <a:pPr marL="803275" lvl="3" indent="0">
              <a:buNone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FBB1E11-F215-1C42-935B-7EE167AB5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Installation – Ubuntu (3/10)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C41FDF9A-8F35-624B-9A79-24852F445BA4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Common VLAN and Overlay Use Case</a:t>
            </a:r>
          </a:p>
        </p:txBody>
      </p:sp>
    </p:spTree>
    <p:extLst>
      <p:ext uri="{BB962C8B-B14F-4D97-AF65-F5344CB8AC3E}">
        <p14:creationId xmlns:p14="http://schemas.microsoft.com/office/powerpoint/2010/main" val="3435794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094E727-9D12-624C-A82B-E49874DBBB0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6505" y="1600201"/>
            <a:ext cx="11572320" cy="4572000"/>
          </a:xfrm>
        </p:spPr>
        <p:txBody>
          <a:bodyPr/>
          <a:lstStyle/>
          <a:p>
            <a:r>
              <a:rPr lang="en-US" dirty="0"/>
              <a:t>Step3: Install NSX in Physical Server </a:t>
            </a:r>
            <a:r>
              <a:rPr lang="en-US" sz="1500" i="1" dirty="0"/>
              <a:t>(under “System – Configuration – Fabric – Nodes – Host Transport Nodes”, click “Add Host Node”)</a:t>
            </a:r>
          </a:p>
          <a:p>
            <a:pPr lvl="1"/>
            <a:r>
              <a:rPr lang="en-US" dirty="0"/>
              <a:t>Step3a: Enter Physical Server information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0C63531-21D1-C94D-8732-92BA537EE17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2784"/>
          <a:stretch/>
        </p:blipFill>
        <p:spPr>
          <a:xfrm>
            <a:off x="3163628" y="2577130"/>
            <a:ext cx="6400800" cy="3688472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AFBB1E11-F215-1C42-935B-7EE167AB5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Installation – Ubuntu (4/10)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C41FDF9A-8F35-624B-9A79-24852F445BA4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Common VLAN and Overlay Use Case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2591E7E-2A47-5346-9FC4-23864F604E46}"/>
              </a:ext>
            </a:extLst>
          </p:cNvPr>
          <p:cNvGrpSpPr/>
          <p:nvPr/>
        </p:nvGrpSpPr>
        <p:grpSpPr>
          <a:xfrm>
            <a:off x="926123" y="3933067"/>
            <a:ext cx="5390222" cy="580318"/>
            <a:chOff x="16970453" y="4989001"/>
            <a:chExt cx="5390222" cy="580318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13CB911C-B75E-094D-A865-1644536FD3FF}"/>
                </a:ext>
              </a:extLst>
            </p:cNvPr>
            <p:cNvSpPr txBox="1"/>
            <p:nvPr/>
          </p:nvSpPr>
          <p:spPr>
            <a:xfrm>
              <a:off x="16970453" y="4989001"/>
              <a:ext cx="3900519" cy="30777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Select: Operating System = Ubuntu Physical Server.</a:t>
              </a:r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6CAA901D-43CC-694E-8F88-62872082F9F9}"/>
                </a:ext>
              </a:extLst>
            </p:cNvPr>
            <p:cNvCxnSpPr>
              <a:cxnSpLocks/>
              <a:stCxn id="15" idx="3"/>
            </p:cNvCxnSpPr>
            <p:nvPr/>
          </p:nvCxnSpPr>
          <p:spPr bwMode="gray">
            <a:xfrm>
              <a:off x="20870972" y="5142890"/>
              <a:ext cx="1489703" cy="426429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Rectangle 17">
            <a:extLst>
              <a:ext uri="{FF2B5EF4-FFF2-40B4-BE49-F238E27FC236}">
                <a16:creationId xmlns:a16="http://schemas.microsoft.com/office/drawing/2014/main" id="{B66B3683-F574-D449-A020-31BCDADA86B4}"/>
              </a:ext>
            </a:extLst>
          </p:cNvPr>
          <p:cNvSpPr/>
          <p:nvPr/>
        </p:nvSpPr>
        <p:spPr>
          <a:xfrm>
            <a:off x="6461146" y="4513385"/>
            <a:ext cx="1521219" cy="315628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5A96381B-6D8C-3E44-93E8-14A00F3B3FE9}"/>
              </a:ext>
            </a:extLst>
          </p:cNvPr>
          <p:cNvGrpSpPr/>
          <p:nvPr/>
        </p:nvGrpSpPr>
        <p:grpSpPr>
          <a:xfrm>
            <a:off x="926123" y="4438524"/>
            <a:ext cx="5390222" cy="1169551"/>
            <a:chOff x="19321485" y="6692382"/>
            <a:chExt cx="5390222" cy="1169551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01EAD677-03D8-194C-9389-B7794226354C}"/>
                </a:ext>
              </a:extLst>
            </p:cNvPr>
            <p:cNvSpPr txBox="1"/>
            <p:nvPr/>
          </p:nvSpPr>
          <p:spPr>
            <a:xfrm>
              <a:off x="19321485" y="6692382"/>
              <a:ext cx="3900519" cy="1169551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/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User must have full root rights.</a:t>
              </a:r>
            </a:p>
            <a:p>
              <a:pPr indent="-169863"/>
              <a:r>
                <a:rPr lang="en-US" sz="1400" i="1" dirty="0">
                  <a:latin typeface="Calibri" panose="020F0502020204030204" pitchFamily="34" charset="0"/>
                  <a:cs typeface="Calibri" panose="020F0502020204030204" pitchFamily="34" charset="0"/>
                </a:rPr>
                <a:t>Note: Non-root user can be used, but they have to be added into the </a:t>
              </a:r>
              <a:r>
                <a:rPr lang="en-US" sz="1400" i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sudoer</a:t>
              </a:r>
              <a:r>
                <a:rPr lang="en-US" sz="1400" i="1" dirty="0">
                  <a:latin typeface="Calibri" panose="020F0502020204030204" pitchFamily="34" charset="0"/>
                  <a:cs typeface="Calibri" panose="020F0502020204030204" pitchFamily="34" charset="0"/>
                </a:rPr>
                <a:t> list to acquire root permission.</a:t>
              </a:r>
            </a:p>
            <a:p>
              <a:pPr indent="-169863"/>
              <a:r>
                <a:rPr lang="en-US" sz="1400" i="1" dirty="0">
                  <a:latin typeface="Calibri" panose="020F0502020204030204" pitchFamily="34" charset="0"/>
                  <a:cs typeface="Calibri" panose="020F0502020204030204" pitchFamily="34" charset="0"/>
                </a:rPr>
                <a:t>Note: User is no more used once the installation finished.</a:t>
              </a: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854F247-ECAA-FA47-B3B9-570F5EBF735A}"/>
                </a:ext>
              </a:extLst>
            </p:cNvPr>
            <p:cNvCxnSpPr>
              <a:cxnSpLocks/>
              <a:stCxn id="20" idx="3"/>
            </p:cNvCxnSpPr>
            <p:nvPr/>
          </p:nvCxnSpPr>
          <p:spPr bwMode="gray">
            <a:xfrm>
              <a:off x="23222004" y="7277158"/>
              <a:ext cx="1489703" cy="154628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id="{87A80B91-C937-5A41-98EC-961691C6EC56}"/>
              </a:ext>
            </a:extLst>
          </p:cNvPr>
          <p:cNvSpPr/>
          <p:nvPr/>
        </p:nvSpPr>
        <p:spPr>
          <a:xfrm>
            <a:off x="6461146" y="4930949"/>
            <a:ext cx="1521219" cy="625788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DF90F6DD-C7EC-DE4C-B1B2-79331FED2DE8}"/>
              </a:ext>
            </a:extLst>
          </p:cNvPr>
          <p:cNvGrpSpPr/>
          <p:nvPr/>
        </p:nvGrpSpPr>
        <p:grpSpPr>
          <a:xfrm>
            <a:off x="1792092" y="5860035"/>
            <a:ext cx="4524253" cy="523220"/>
            <a:chOff x="20197469" y="6692382"/>
            <a:chExt cx="4524253" cy="523220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38E89CF0-6816-BE45-9D6B-BF72C684B94E}"/>
                </a:ext>
              </a:extLst>
            </p:cNvPr>
            <p:cNvSpPr txBox="1"/>
            <p:nvPr/>
          </p:nvSpPr>
          <p:spPr>
            <a:xfrm>
              <a:off x="20197469" y="6692382"/>
              <a:ext cx="3024535" cy="52322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/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Look at the Note to know how to find Linux SHA-256 Thumbprint</a:t>
              </a:r>
              <a:endParaRPr lang="en-US" sz="1400" i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A2F6114-0AAD-FA49-A073-E0770EE4919D}"/>
                </a:ext>
              </a:extLst>
            </p:cNvPr>
            <p:cNvCxnSpPr>
              <a:cxnSpLocks/>
              <a:stCxn id="23" idx="3"/>
            </p:cNvCxnSpPr>
            <p:nvPr/>
          </p:nvCxnSpPr>
          <p:spPr bwMode="gray">
            <a:xfrm flipV="1">
              <a:off x="23222004" y="6692382"/>
              <a:ext cx="1499718" cy="261610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90790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094E727-9D12-624C-A82B-E49874DBBB0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6505" y="1600201"/>
            <a:ext cx="11572320" cy="4572000"/>
          </a:xfrm>
        </p:spPr>
        <p:txBody>
          <a:bodyPr/>
          <a:lstStyle/>
          <a:p>
            <a:r>
              <a:rPr lang="en-US" dirty="0"/>
              <a:t>Step3: Install NSX in Physical Server </a:t>
            </a:r>
            <a:r>
              <a:rPr lang="en-US" sz="1500" i="1" dirty="0"/>
              <a:t>(under “System – Configuration – Fabric – Nodes – Host Transport Nodes”, click “Add Host Node”)</a:t>
            </a:r>
          </a:p>
          <a:p>
            <a:pPr lvl="1"/>
            <a:r>
              <a:rPr lang="en-US" dirty="0"/>
              <a:t>Step3b: Configure NSX settings for that Physical Server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FBB1E11-F215-1C42-935B-7EE167AB5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Installation – Ubuntu (5/10)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C41FDF9A-8F35-624B-9A79-24852F445BA4}"/>
              </a:ext>
            </a:extLst>
          </p:cNvPr>
          <p:cNvSpPr>
            <a:spLocks noGrp="1"/>
          </p:cNvSpPr>
          <p:nvPr>
            <p:ph type="subTitle" idx="10"/>
          </p:nvPr>
        </p:nvSpPr>
        <p:spPr>
          <a:xfrm>
            <a:off x="567704" y="743485"/>
            <a:ext cx="10987947" cy="247743"/>
          </a:xfrm>
        </p:spPr>
        <p:txBody>
          <a:bodyPr/>
          <a:lstStyle/>
          <a:p>
            <a:r>
              <a:rPr lang="en-US" dirty="0"/>
              <a:t>Common VLAN and Overlay Use Case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B8B7B97-7B10-BB4A-83D7-8F4FFB805C63}"/>
              </a:ext>
            </a:extLst>
          </p:cNvPr>
          <p:cNvGrpSpPr/>
          <p:nvPr/>
        </p:nvGrpSpPr>
        <p:grpSpPr>
          <a:xfrm>
            <a:off x="1146668" y="2445392"/>
            <a:ext cx="6385560" cy="3421380"/>
            <a:chOff x="1146668" y="2432692"/>
            <a:chExt cx="6385560" cy="342138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FFED27A2-4A0A-CE4E-94CA-F79FEA0A6F9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46668" y="2432692"/>
              <a:ext cx="6385560" cy="3421380"/>
            </a:xfrm>
            <a:prstGeom prst="rect">
              <a:avLst/>
            </a:prstGeom>
            <a:ln w="38100">
              <a:solidFill>
                <a:schemeClr val="accent1"/>
              </a:solidFill>
            </a:ln>
          </p:spPr>
        </p:pic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74EA3DE9-761A-0243-8BC5-51BB4C3418F3}"/>
                </a:ext>
              </a:extLst>
            </p:cNvPr>
            <p:cNvSpPr/>
            <p:nvPr/>
          </p:nvSpPr>
          <p:spPr>
            <a:xfrm>
              <a:off x="3628312" y="3403227"/>
              <a:ext cx="3838963" cy="2031657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71C4EA7E-7A9C-F94E-9F80-6FE2F0A2BACD}"/>
              </a:ext>
            </a:extLst>
          </p:cNvPr>
          <p:cNvSpPr txBox="1"/>
          <p:nvPr/>
        </p:nvSpPr>
        <p:spPr>
          <a:xfrm rot="21356434">
            <a:off x="4810427" y="2554183"/>
            <a:ext cx="2079631" cy="338554"/>
          </a:xfrm>
          <a:prstGeom prst="rect">
            <a:avLst/>
          </a:prstGeom>
          <a:solidFill>
            <a:srgbClr val="EFE5F7"/>
          </a:solidFill>
          <a:ln w="28575">
            <a:solidFill>
              <a:srgbClr val="FF0000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VLAN Use Case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B4A183F6-BEBE-4E4E-90D8-7D653712ADA7}"/>
              </a:ext>
            </a:extLst>
          </p:cNvPr>
          <p:cNvGrpSpPr/>
          <p:nvPr/>
        </p:nvGrpSpPr>
        <p:grpSpPr>
          <a:xfrm>
            <a:off x="105372" y="5357609"/>
            <a:ext cx="9065521" cy="1381754"/>
            <a:chOff x="105372" y="5576552"/>
            <a:chExt cx="9065521" cy="1381754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FE51D9A9-1CED-D44B-863B-D7DA58574863}"/>
                </a:ext>
              </a:extLst>
            </p:cNvPr>
            <p:cNvSpPr txBox="1"/>
            <p:nvPr/>
          </p:nvSpPr>
          <p:spPr>
            <a:xfrm>
              <a:off x="105372" y="5788755"/>
              <a:ext cx="9065521" cy="1169551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Select:</a:t>
              </a:r>
            </a:p>
            <a:p>
              <a:pPr marL="115887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Transport Zone VLAN or Overlay based on your use case</a:t>
              </a:r>
            </a:p>
            <a:p>
              <a:pPr marL="115887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Uplink Profile with 1 or multiple Uplinks</a:t>
              </a:r>
            </a:p>
            <a:p>
              <a:pPr marL="287337" lvl="1"/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Interface can be the </a:t>
              </a:r>
              <a:r>
                <a:rPr lang="en-US" sz="14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pNIC</a:t>
              </a: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(s).</a:t>
              </a:r>
            </a:p>
            <a:p>
              <a:pPr marL="287337" lvl="1"/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More information on the configuration for Bond use case at the end of that ppt section “Supported Ubuntu </a:t>
              </a:r>
              <a:r>
                <a:rPr lang="en-US" sz="14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pNIC</a:t>
              </a: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 bond”.</a:t>
              </a:r>
            </a:p>
          </p:txBody>
        </p: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154DEF29-036C-BC4C-A7D2-828D3103BF2B}"/>
                </a:ext>
              </a:extLst>
            </p:cNvPr>
            <p:cNvCxnSpPr>
              <a:cxnSpLocks/>
            </p:cNvCxnSpPr>
            <p:nvPr/>
          </p:nvCxnSpPr>
          <p:spPr bwMode="gray">
            <a:xfrm flipH="1" flipV="1">
              <a:off x="6619461" y="5685587"/>
              <a:ext cx="430703" cy="76089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47736EA0-E093-F447-8EE2-5225D3625DFD}"/>
                </a:ext>
              </a:extLst>
            </p:cNvPr>
            <p:cNvCxnSpPr>
              <a:cxnSpLocks/>
            </p:cNvCxnSpPr>
            <p:nvPr/>
          </p:nvCxnSpPr>
          <p:spPr bwMode="gray">
            <a:xfrm flipV="1">
              <a:off x="7050164" y="5576552"/>
              <a:ext cx="1012226" cy="193143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AF2E2B40-9786-EBB7-1492-EDE599F8010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7124" r="3492" b="10000"/>
          <a:stretch/>
        </p:blipFill>
        <p:spPr>
          <a:xfrm>
            <a:off x="8107930" y="2071192"/>
            <a:ext cx="3828202" cy="3867912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E5DBA32E-5B28-EA46-996F-0A17049DA096}"/>
              </a:ext>
            </a:extLst>
          </p:cNvPr>
          <p:cNvSpPr/>
          <p:nvPr/>
        </p:nvSpPr>
        <p:spPr>
          <a:xfrm>
            <a:off x="8242479" y="2965923"/>
            <a:ext cx="3621444" cy="2980879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E625B22-BBEE-4046-A1F5-6EE7A3A4DFA8}"/>
              </a:ext>
            </a:extLst>
          </p:cNvPr>
          <p:cNvSpPr txBox="1"/>
          <p:nvPr/>
        </p:nvSpPr>
        <p:spPr>
          <a:xfrm rot="21356434">
            <a:off x="8128628" y="2144377"/>
            <a:ext cx="2079631" cy="338554"/>
          </a:xfrm>
          <a:prstGeom prst="rect">
            <a:avLst/>
          </a:prstGeom>
          <a:solidFill>
            <a:srgbClr val="EFE5F7"/>
          </a:solidFill>
          <a:ln w="28575">
            <a:solidFill>
              <a:srgbClr val="FF0000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Overlay Use Case</a:t>
            </a:r>
          </a:p>
        </p:txBody>
      </p:sp>
    </p:spTree>
    <p:extLst>
      <p:ext uri="{BB962C8B-B14F-4D97-AF65-F5344CB8AC3E}">
        <p14:creationId xmlns:p14="http://schemas.microsoft.com/office/powerpoint/2010/main" val="742981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094E727-9D12-624C-A82B-E49874DBBB0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6505" y="1600201"/>
            <a:ext cx="11572320" cy="4572000"/>
          </a:xfrm>
        </p:spPr>
        <p:txBody>
          <a:bodyPr/>
          <a:lstStyle/>
          <a:p>
            <a:r>
              <a:rPr lang="en-US" dirty="0"/>
              <a:t>Step3: Install NSX in Physical Server </a:t>
            </a:r>
            <a:r>
              <a:rPr lang="en-US" sz="1500" i="1" dirty="0"/>
              <a:t>(under “System – Configuration – Fabric – Nodes – Host Transport Nodes”, click “Add Host Node”)</a:t>
            </a:r>
          </a:p>
          <a:p>
            <a:pPr lvl="1"/>
            <a:r>
              <a:rPr lang="en-US" dirty="0"/>
              <a:t>Step3c: Select NSX Segment + Create Segment-Port to connect to OVS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57500EF-0FEC-BA4B-8403-7CD3520BBC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518" y="2532400"/>
            <a:ext cx="6225540" cy="2065020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9D604D4-CFC7-BA4C-9B63-096617265F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2339" y="3532033"/>
            <a:ext cx="8105775" cy="2830449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AFBB1E11-F215-1C42-935B-7EE167AB5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Installation – Ubuntu (6/10)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C41FDF9A-8F35-624B-9A79-24852F445BA4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Common VLAN and Overlay Use Case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7577E7F-E364-F745-B56F-7486A7953075}"/>
              </a:ext>
            </a:extLst>
          </p:cNvPr>
          <p:cNvSpPr/>
          <p:nvPr/>
        </p:nvSpPr>
        <p:spPr>
          <a:xfrm>
            <a:off x="2662178" y="4251704"/>
            <a:ext cx="1280160" cy="320296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781F0E4-D1B1-C643-9142-3A40A15612A3}"/>
              </a:ext>
            </a:extLst>
          </p:cNvPr>
          <p:cNvSpPr/>
          <p:nvPr/>
        </p:nvSpPr>
        <p:spPr>
          <a:xfrm>
            <a:off x="4080669" y="5056327"/>
            <a:ext cx="7970517" cy="317531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1341D747-DDCC-F147-9F8A-768E19C30529}"/>
              </a:ext>
            </a:extLst>
          </p:cNvPr>
          <p:cNvGrpSpPr/>
          <p:nvPr/>
        </p:nvGrpSpPr>
        <p:grpSpPr>
          <a:xfrm>
            <a:off x="281778" y="4913921"/>
            <a:ext cx="3660560" cy="1600438"/>
            <a:chOff x="18116860" y="5606407"/>
            <a:chExt cx="3660560" cy="1600438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160F3A51-AA6F-B747-AC46-D2B0BBC33AAC}"/>
                </a:ext>
              </a:extLst>
            </p:cNvPr>
            <p:cNvSpPr txBox="1"/>
            <p:nvPr/>
          </p:nvSpPr>
          <p:spPr>
            <a:xfrm>
              <a:off x="18116860" y="5606407"/>
              <a:ext cx="3403957" cy="160043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b">
              <a:spAutoFit/>
            </a:bodyPr>
            <a:lstStyle/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Select Segment where the Physical Server will be connected (screenshot is showing Segment-VLANs because TZ-VLAN was selected in step 3b).</a:t>
              </a:r>
            </a:p>
            <a:p>
              <a:pPr indent="-169863"/>
              <a:r>
                <a:rPr lang="en-US" sz="1400" i="1" dirty="0">
                  <a:latin typeface="Calibri" panose="020F0502020204030204" pitchFamily="34" charset="0"/>
                  <a:cs typeface="Calibri" panose="020F0502020204030204" pitchFamily="34" charset="0"/>
                </a:rPr>
                <a:t>Note: To know how to configure the VLAN Tag of the Segment, see chapter “Preparation - Routing preparation”.</a:t>
              </a:r>
            </a:p>
          </p:txBody>
        </p: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B201B1C0-8140-824E-AE62-A2161EE2B0A7}"/>
                </a:ext>
              </a:extLst>
            </p:cNvPr>
            <p:cNvCxnSpPr>
              <a:cxnSpLocks/>
            </p:cNvCxnSpPr>
            <p:nvPr/>
          </p:nvCxnSpPr>
          <p:spPr bwMode="gray">
            <a:xfrm flipV="1">
              <a:off x="20880374" y="5950285"/>
              <a:ext cx="897046" cy="302453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Rectangle 25">
            <a:extLst>
              <a:ext uri="{FF2B5EF4-FFF2-40B4-BE49-F238E27FC236}">
                <a16:creationId xmlns:a16="http://schemas.microsoft.com/office/drawing/2014/main" id="{2B836AE6-F828-D942-9032-B7582B95AFD3}"/>
              </a:ext>
            </a:extLst>
          </p:cNvPr>
          <p:cNvSpPr/>
          <p:nvPr/>
        </p:nvSpPr>
        <p:spPr>
          <a:xfrm>
            <a:off x="10693400" y="6038887"/>
            <a:ext cx="1279525" cy="260313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B4254C4-F1E4-8B4B-ADA2-6F588D77DC3D}"/>
              </a:ext>
            </a:extLst>
          </p:cNvPr>
          <p:cNvSpPr txBox="1"/>
          <p:nvPr/>
        </p:nvSpPr>
        <p:spPr>
          <a:xfrm>
            <a:off x="7589685" y="2316271"/>
            <a:ext cx="4461501" cy="954107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/>
            <a:r>
              <a:rPr lang="en-US" sz="1400" i="1" dirty="0">
                <a:latin typeface="Calibri" panose="020F0502020204030204" pitchFamily="34" charset="0"/>
                <a:cs typeface="Calibri" panose="020F0502020204030204" pitchFamily="34" charset="0"/>
              </a:rPr>
              <a:t>In case the Install Workflow window has been closed, the Physical Server can be attached to a Segment under “System – Configuration – Fabric – Nodes - Host Transport Nodes”, select Physical Server and click “Manage Segment”.</a:t>
            </a:r>
          </a:p>
        </p:txBody>
      </p:sp>
    </p:spTree>
    <p:extLst>
      <p:ext uri="{BB962C8B-B14F-4D97-AF65-F5344CB8AC3E}">
        <p14:creationId xmlns:p14="http://schemas.microsoft.com/office/powerpoint/2010/main" val="4106692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094E727-9D12-624C-A82B-E49874DBBB0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6505" y="1600201"/>
            <a:ext cx="11572320" cy="4572000"/>
          </a:xfrm>
        </p:spPr>
        <p:txBody>
          <a:bodyPr/>
          <a:lstStyle/>
          <a:p>
            <a:r>
              <a:rPr lang="en-US" dirty="0"/>
              <a:t>Step3: Install NSX in Physical Server </a:t>
            </a:r>
            <a:r>
              <a:rPr lang="en-US" sz="1500" i="1" dirty="0"/>
              <a:t>(under “System – Configuration – Fabric – Nodes – Host Transport Nodes”, click “Add Host Node”)</a:t>
            </a:r>
          </a:p>
          <a:p>
            <a:pPr lvl="1"/>
            <a:r>
              <a:rPr lang="en-US" dirty="0"/>
              <a:t>Step3c: Select NSX Segment + Create Segment-Port to connect to OVS – Cont.</a:t>
            </a:r>
          </a:p>
          <a:p>
            <a:pPr>
              <a:buNone/>
            </a:pPr>
            <a:endParaRPr 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21C68A41-7A11-FF46-B198-DE430CD7FD8F}"/>
              </a:ext>
            </a:extLst>
          </p:cNvPr>
          <p:cNvGrpSpPr/>
          <p:nvPr/>
        </p:nvGrpSpPr>
        <p:grpSpPr>
          <a:xfrm>
            <a:off x="3396115" y="2379923"/>
            <a:ext cx="8717280" cy="3975173"/>
            <a:chOff x="3434752" y="2470076"/>
            <a:chExt cx="8717280" cy="3975173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AE4F9D9A-C516-E94C-8951-1E0F2B80294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b="51253"/>
            <a:stretch>
              <a:fillRect/>
            </a:stretch>
          </p:blipFill>
          <p:spPr>
            <a:xfrm>
              <a:off x="3491902" y="2470076"/>
              <a:ext cx="8602980" cy="2109844"/>
            </a:xfrm>
            <a:custGeom>
              <a:avLst/>
              <a:gdLst>
                <a:gd name="connsiteX0" fmla="*/ 0 w 8602980"/>
                <a:gd name="connsiteY0" fmla="*/ 0 h 2109844"/>
                <a:gd name="connsiteX1" fmla="*/ 8602980 w 8602980"/>
                <a:gd name="connsiteY1" fmla="*/ 0 h 2109844"/>
                <a:gd name="connsiteX2" fmla="*/ 8602980 w 8602980"/>
                <a:gd name="connsiteY2" fmla="*/ 1709879 h 2109844"/>
                <a:gd name="connsiteX3" fmla="*/ 7469747 w 8602980"/>
                <a:gd name="connsiteY3" fmla="*/ 2109844 h 2109844"/>
                <a:gd name="connsiteX4" fmla="*/ 5666705 w 8602980"/>
                <a:gd name="connsiteY4" fmla="*/ 1723477 h 2109844"/>
                <a:gd name="connsiteX5" fmla="*/ 3940936 w 8602980"/>
                <a:gd name="connsiteY5" fmla="*/ 2019692 h 2109844"/>
                <a:gd name="connsiteX6" fmla="*/ 2395471 w 8602980"/>
                <a:gd name="connsiteY6" fmla="*/ 1710599 h 2109844"/>
                <a:gd name="connsiteX7" fmla="*/ 1378040 w 8602980"/>
                <a:gd name="connsiteY7" fmla="*/ 1916661 h 2109844"/>
                <a:gd name="connsiteX8" fmla="*/ 0 w 8602980"/>
                <a:gd name="connsiteY8" fmla="*/ 1759810 h 2109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02980" h="2109844">
                  <a:moveTo>
                    <a:pt x="0" y="0"/>
                  </a:moveTo>
                  <a:lnTo>
                    <a:pt x="8602980" y="0"/>
                  </a:lnTo>
                  <a:lnTo>
                    <a:pt x="8602980" y="1709879"/>
                  </a:lnTo>
                  <a:lnTo>
                    <a:pt x="7469747" y="2109844"/>
                  </a:lnTo>
                  <a:lnTo>
                    <a:pt x="5666705" y="1723477"/>
                  </a:lnTo>
                  <a:lnTo>
                    <a:pt x="3940936" y="2019692"/>
                  </a:lnTo>
                  <a:lnTo>
                    <a:pt x="2395471" y="1710599"/>
                  </a:lnTo>
                  <a:lnTo>
                    <a:pt x="1378040" y="1916661"/>
                  </a:lnTo>
                  <a:lnTo>
                    <a:pt x="0" y="1759810"/>
                  </a:lnTo>
                  <a:close/>
                </a:path>
              </a:pathLst>
            </a:custGeom>
            <a:ln w="38100">
              <a:solidFill>
                <a:schemeClr val="accent1"/>
              </a:solidFill>
            </a:ln>
          </p:spPr>
        </p:pic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6054A272-363E-DD48-B43B-6433DB70B4B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b="27547"/>
            <a:stretch/>
          </p:blipFill>
          <p:spPr>
            <a:xfrm>
              <a:off x="3434752" y="4523956"/>
              <a:ext cx="8717280" cy="1921293"/>
            </a:xfrm>
            <a:custGeom>
              <a:avLst/>
              <a:gdLst>
                <a:gd name="connsiteX0" fmla="*/ 1100145 w 8717280"/>
                <a:gd name="connsiteY0" fmla="*/ 0 h 2651760"/>
                <a:gd name="connsiteX1" fmla="*/ 1327904 w 8717280"/>
                <a:gd name="connsiteY1" fmla="*/ 0 h 2651760"/>
                <a:gd name="connsiteX2" fmla="*/ 2989229 w 8717280"/>
                <a:gd name="connsiteY2" fmla="*/ 355999 h 2651760"/>
                <a:gd name="connsiteX3" fmla="*/ 4714998 w 8717280"/>
                <a:gd name="connsiteY3" fmla="*/ 59784 h 2651760"/>
                <a:gd name="connsiteX4" fmla="*/ 6260463 w 8717280"/>
                <a:gd name="connsiteY4" fmla="*/ 368877 h 2651760"/>
                <a:gd name="connsiteX5" fmla="*/ 7277894 w 8717280"/>
                <a:gd name="connsiteY5" fmla="*/ 162815 h 2651760"/>
                <a:gd name="connsiteX6" fmla="*/ 8717280 w 8717280"/>
                <a:gd name="connsiteY6" fmla="*/ 326648 h 2651760"/>
                <a:gd name="connsiteX7" fmla="*/ 8717280 w 8717280"/>
                <a:gd name="connsiteY7" fmla="*/ 2651760 h 2651760"/>
                <a:gd name="connsiteX8" fmla="*/ 0 w 8717280"/>
                <a:gd name="connsiteY8" fmla="*/ 2651760 h 2651760"/>
                <a:gd name="connsiteX9" fmla="*/ 0 w 8717280"/>
                <a:gd name="connsiteY9" fmla="*/ 388287 h 2651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717280" h="2651760">
                  <a:moveTo>
                    <a:pt x="1100145" y="0"/>
                  </a:moveTo>
                  <a:lnTo>
                    <a:pt x="1327904" y="0"/>
                  </a:lnTo>
                  <a:lnTo>
                    <a:pt x="2989229" y="355999"/>
                  </a:lnTo>
                  <a:lnTo>
                    <a:pt x="4714998" y="59784"/>
                  </a:lnTo>
                  <a:lnTo>
                    <a:pt x="6260463" y="368877"/>
                  </a:lnTo>
                  <a:lnTo>
                    <a:pt x="7277894" y="162815"/>
                  </a:lnTo>
                  <a:lnTo>
                    <a:pt x="8717280" y="326648"/>
                  </a:lnTo>
                  <a:lnTo>
                    <a:pt x="8717280" y="2651760"/>
                  </a:lnTo>
                  <a:lnTo>
                    <a:pt x="0" y="2651760"/>
                  </a:lnTo>
                  <a:lnTo>
                    <a:pt x="0" y="388287"/>
                  </a:lnTo>
                  <a:close/>
                </a:path>
              </a:pathLst>
            </a:custGeom>
            <a:ln w="38100">
              <a:solidFill>
                <a:schemeClr val="accent1"/>
              </a:solidFill>
            </a:ln>
          </p:spPr>
        </p:pic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AFBB1E11-F215-1C42-935B-7EE167AB5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Installation – Ubuntu (7/10)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C41FDF9A-8F35-624B-9A79-24852F445BA4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Use Case VLAN – IP1 Only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DFB3D1F-3AC6-994D-9FDE-3201ECF35CED}"/>
              </a:ext>
            </a:extLst>
          </p:cNvPr>
          <p:cNvSpPr/>
          <p:nvPr/>
        </p:nvSpPr>
        <p:spPr>
          <a:xfrm>
            <a:off x="4237759" y="3814184"/>
            <a:ext cx="1023557" cy="224480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2949287A-1904-AE46-8C06-560EBA92CC9A}"/>
              </a:ext>
            </a:extLst>
          </p:cNvPr>
          <p:cNvGrpSpPr/>
          <p:nvPr/>
        </p:nvGrpSpPr>
        <p:grpSpPr>
          <a:xfrm>
            <a:off x="201815" y="5030395"/>
            <a:ext cx="5059501" cy="892992"/>
            <a:chOff x="18116860" y="6098410"/>
            <a:chExt cx="5059501" cy="892992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A61A459-8AAF-6A48-A635-038961F83056}"/>
                </a:ext>
              </a:extLst>
            </p:cNvPr>
            <p:cNvSpPr txBox="1"/>
            <p:nvPr/>
          </p:nvSpPr>
          <p:spPr>
            <a:xfrm>
              <a:off x="18116860" y="6252738"/>
              <a:ext cx="3403957" cy="73866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dirty="0">
                  <a:solidFill>
                    <a:srgbClr val="FF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Use case VLAN – IP1 Only.</a:t>
              </a:r>
            </a:p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NSX configures the OVS IP address with the same IP as the original </a:t>
              </a:r>
              <a:r>
                <a:rPr lang="en-US" sz="14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pNIC</a:t>
              </a: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 IP.</a:t>
              </a:r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555CA10E-36A4-6D4E-B5E9-BC7DD30FE6E0}"/>
                </a:ext>
              </a:extLst>
            </p:cNvPr>
            <p:cNvCxnSpPr>
              <a:cxnSpLocks/>
            </p:cNvCxnSpPr>
            <p:nvPr/>
          </p:nvCxnSpPr>
          <p:spPr bwMode="gray">
            <a:xfrm flipV="1">
              <a:off x="20880374" y="6098410"/>
              <a:ext cx="2295987" cy="154328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AB1E005B-1C21-194B-96EA-0201C6681DDC}"/>
              </a:ext>
            </a:extLst>
          </p:cNvPr>
          <p:cNvSpPr txBox="1"/>
          <p:nvPr/>
        </p:nvSpPr>
        <p:spPr>
          <a:xfrm rot="21356434">
            <a:off x="9409950" y="435188"/>
            <a:ext cx="2079631" cy="584775"/>
          </a:xfrm>
          <a:prstGeom prst="rect">
            <a:avLst/>
          </a:prstGeom>
          <a:solidFill>
            <a:srgbClr val="EFE5F7"/>
          </a:solidFill>
          <a:ln w="28575">
            <a:solidFill>
              <a:srgbClr val="FF0000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Use Case VLAN -</a:t>
            </a:r>
          </a:p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IP1 Only</a:t>
            </a:r>
          </a:p>
        </p:txBody>
      </p:sp>
    </p:spTree>
    <p:extLst>
      <p:ext uri="{BB962C8B-B14F-4D97-AF65-F5344CB8AC3E}">
        <p14:creationId xmlns:p14="http://schemas.microsoft.com/office/powerpoint/2010/main" val="2970826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Content Placeholder 1">
            <a:extLst>
              <a:ext uri="{FF2B5EF4-FFF2-40B4-BE49-F238E27FC236}">
                <a16:creationId xmlns:a16="http://schemas.microsoft.com/office/drawing/2014/main" id="{D0E487AC-8BEA-B994-E0BC-07A921D8DC01}"/>
              </a:ext>
            </a:extLst>
          </p:cNvPr>
          <p:cNvSpPr txBox="1">
            <a:spLocks/>
          </p:cNvSpPr>
          <p:nvPr/>
        </p:nvSpPr>
        <p:spPr>
          <a:xfrm>
            <a:off x="27765" y="1647204"/>
            <a:ext cx="7923969" cy="51663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60000"/>
                  <a:lumOff val="40000"/>
                </a:schemeClr>
              </a:buClr>
              <a:buSzPct val="90000"/>
              <a:buFont typeface="Arial" panose="020B0604020202020204" pitchFamily="34" charset="0"/>
              <a:buChar char="​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indent="-1841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8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744538" indent="-169863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969963" indent="-166688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143000" indent="-138113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tabLst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rabi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512763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+mj-lt"/>
              <a:buAutoNum type="alphaLcPeriod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741363" indent="-16668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2"/>
              </a:buClr>
              <a:buSzPct val="90000"/>
              <a:buFont typeface="+mj-lt"/>
              <a:buAutoNum type="romanLcPeriod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284163" indent="-284163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lphaU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142" name="Rounded Rectangle 141">
            <a:extLst>
              <a:ext uri="{FF2B5EF4-FFF2-40B4-BE49-F238E27FC236}">
                <a16:creationId xmlns:a16="http://schemas.microsoft.com/office/drawing/2014/main" id="{F5C1D980-956A-9848-843E-D3245B9853DC}"/>
              </a:ext>
            </a:extLst>
          </p:cNvPr>
          <p:cNvSpPr/>
          <p:nvPr/>
        </p:nvSpPr>
        <p:spPr>
          <a:xfrm>
            <a:off x="4366885" y="2662082"/>
            <a:ext cx="2743200" cy="2466686"/>
          </a:xfrm>
          <a:prstGeom prst="roundRect">
            <a:avLst>
              <a:gd name="adj" fmla="val 3277"/>
            </a:avLst>
          </a:prstGeom>
          <a:solidFill>
            <a:schemeClr val="accent1">
              <a:lumMod val="20000"/>
              <a:lumOff val="80000"/>
              <a:alpha val="20000"/>
            </a:schemeClr>
          </a:solidFill>
          <a:ln w="19050">
            <a:solidFill>
              <a:schemeClr val="accent1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en-US" sz="1200" dirty="0">
                <a:solidFill>
                  <a:schemeClr val="accent1"/>
                </a:solidFill>
                <a:latin typeface="Calibri" panose="020F0502020204030204" pitchFamily="34" charset="0"/>
              </a:rPr>
              <a:t>Topology VLAN 8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62EEBE-418C-1545-8C66-59E6662ACC2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 rIns="91440"/>
          <a:lstStyle/>
          <a:p>
            <a:r>
              <a:rPr lang="en-US" dirty="0"/>
              <a:t>In VLAN use case, Physical Servers can have  1 or 2 IP addresses:</a:t>
            </a:r>
          </a:p>
          <a:p>
            <a:pPr lvl="1"/>
            <a:r>
              <a:rPr lang="en-US" sz="1800" dirty="0"/>
              <a:t>IP1 – IP Management (in VLAN)</a:t>
            </a:r>
          </a:p>
          <a:p>
            <a:pPr lvl="1"/>
            <a:r>
              <a:rPr lang="en-US" sz="1800" dirty="0"/>
              <a:t>IP2 – IP Application (in VLAN)</a:t>
            </a:r>
          </a:p>
          <a:p>
            <a:endParaRPr lang="en-US" dirty="0"/>
          </a:p>
          <a:p>
            <a:endParaRPr lang="en-US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dirty="0"/>
          </a:p>
          <a:p>
            <a:pPr>
              <a:buNone/>
            </a:pPr>
            <a:r>
              <a:rPr lang="en-US" dirty="0"/>
              <a:t>Those IP can be assigned to:</a:t>
            </a:r>
          </a:p>
          <a:p>
            <a:pPr lvl="1"/>
            <a:r>
              <a:rPr lang="en-US" sz="1800" dirty="0"/>
              <a:t>1 </a:t>
            </a:r>
            <a:r>
              <a:rPr lang="en-US" sz="1800" dirty="0" err="1"/>
              <a:t>pNIC</a:t>
            </a:r>
            <a:endParaRPr lang="en-US" sz="1800" dirty="0"/>
          </a:p>
          <a:p>
            <a:pPr lvl="1"/>
            <a:r>
              <a:rPr lang="en-US" sz="1800" dirty="0"/>
              <a:t>Multiple-</a:t>
            </a:r>
            <a:r>
              <a:rPr lang="en-US" sz="1800" dirty="0" err="1"/>
              <a:t>pNIC</a:t>
            </a:r>
            <a:r>
              <a:rPr lang="en-US" sz="1800" dirty="0"/>
              <a:t> (bond)</a:t>
            </a:r>
          </a:p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CFE0DC4-9877-FF47-BEE5-0678CA915A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Topologies with Physical Servers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77586B56-D2DD-DB44-9C01-4E838B75BE86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VLAN Use Case</a:t>
            </a:r>
            <a:r>
              <a:rPr lang="en-US" dirty="0"/>
              <a:t> – 1 or multi </a:t>
            </a:r>
            <a:r>
              <a:rPr lang="en-US" dirty="0" err="1"/>
              <a:t>pNIC</a:t>
            </a:r>
            <a:endParaRPr lang="en-US" dirty="0"/>
          </a:p>
        </p:txBody>
      </p:sp>
      <p:grpSp>
        <p:nvGrpSpPr>
          <p:cNvPr id="65" name="Group 64">
            <a:extLst>
              <a:ext uri="{FF2B5EF4-FFF2-40B4-BE49-F238E27FC236}">
                <a16:creationId xmlns:a16="http://schemas.microsoft.com/office/drawing/2014/main" id="{73A8D93C-B9A8-2740-B94A-BF95193D4521}"/>
              </a:ext>
            </a:extLst>
          </p:cNvPr>
          <p:cNvGrpSpPr/>
          <p:nvPr/>
        </p:nvGrpSpPr>
        <p:grpSpPr>
          <a:xfrm>
            <a:off x="4482880" y="2985791"/>
            <a:ext cx="2534418" cy="1837563"/>
            <a:chOff x="2244959" y="3964681"/>
            <a:chExt cx="2534418" cy="1837563"/>
          </a:xfrm>
        </p:grpSpPr>
        <p:sp>
          <p:nvSpPr>
            <p:cNvPr id="145" name="Rectangle 144">
              <a:extLst>
                <a:ext uri="{FF2B5EF4-FFF2-40B4-BE49-F238E27FC236}">
                  <a16:creationId xmlns:a16="http://schemas.microsoft.com/office/drawing/2014/main" id="{6141B36B-5D07-4145-A2DA-BA330BB242A6}"/>
                </a:ext>
              </a:extLst>
            </p:cNvPr>
            <p:cNvSpPr/>
            <p:nvPr/>
          </p:nvSpPr>
          <p:spPr>
            <a:xfrm>
              <a:off x="2244959" y="4118570"/>
              <a:ext cx="2289194" cy="1307592"/>
            </a:xfrm>
            <a:prstGeom prst="rect">
              <a:avLst/>
            </a:prstGeom>
            <a:solidFill>
              <a:schemeClr val="bg1">
                <a:lumMod val="85000"/>
                <a:alpha val="75000"/>
              </a:schemeClr>
            </a:solidFill>
            <a:ln w="190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>
                <a:defRPr/>
              </a:pPr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Physical Server</a:t>
              </a:r>
            </a:p>
          </p:txBody>
        </p:sp>
        <p:sp>
          <p:nvSpPr>
            <p:cNvPr id="146" name="TextBox 145">
              <a:extLst>
                <a:ext uri="{FF2B5EF4-FFF2-40B4-BE49-F238E27FC236}">
                  <a16:creationId xmlns:a16="http://schemas.microsoft.com/office/drawing/2014/main" id="{4905071C-8A4B-5A48-BC07-57EC0E7392D9}"/>
                </a:ext>
              </a:extLst>
            </p:cNvPr>
            <p:cNvSpPr txBox="1"/>
            <p:nvPr/>
          </p:nvSpPr>
          <p:spPr>
            <a:xfrm>
              <a:off x="2373969" y="3964681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pNIC1</a:t>
              </a:r>
            </a:p>
          </p:txBody>
        </p:sp>
        <p:sp>
          <p:nvSpPr>
            <p:cNvPr id="147" name="TextBox 146">
              <a:extLst>
                <a:ext uri="{FF2B5EF4-FFF2-40B4-BE49-F238E27FC236}">
                  <a16:creationId xmlns:a16="http://schemas.microsoft.com/office/drawing/2014/main" id="{4D54F806-8214-8449-BEC1-904B54A6E77A}"/>
                </a:ext>
              </a:extLst>
            </p:cNvPr>
            <p:cNvSpPr txBox="1"/>
            <p:nvPr/>
          </p:nvSpPr>
          <p:spPr>
            <a:xfrm>
              <a:off x="3070604" y="3964681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pNIC2</a:t>
              </a:r>
            </a:p>
          </p:txBody>
        </p:sp>
        <p:sp>
          <p:nvSpPr>
            <p:cNvPr id="148" name="TextBox 147">
              <a:extLst>
                <a:ext uri="{FF2B5EF4-FFF2-40B4-BE49-F238E27FC236}">
                  <a16:creationId xmlns:a16="http://schemas.microsoft.com/office/drawing/2014/main" id="{DD44E949-17BB-1049-BCD0-9FAF199ED034}"/>
                </a:ext>
              </a:extLst>
            </p:cNvPr>
            <p:cNvSpPr txBox="1"/>
            <p:nvPr/>
          </p:nvSpPr>
          <p:spPr>
            <a:xfrm>
              <a:off x="2691428" y="4597766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Autofit/>
            </a:bodyPr>
            <a:lstStyle/>
            <a:p>
              <a:pPr algn="ctr"/>
              <a:r>
                <a:rPr lang="en-US" sz="1000" dirty="0">
                  <a:solidFill>
                    <a:schemeClr val="tx2"/>
                  </a:solidFill>
                  <a:latin typeface="Calibri" panose="020F0502020204030204" pitchFamily="34" charset="0"/>
                </a:rPr>
                <a:t>OS</a:t>
              </a:r>
            </a:p>
            <a:p>
              <a:pPr algn="ctr"/>
              <a:r>
                <a:rPr lang="en-US" sz="1000" dirty="0">
                  <a:solidFill>
                    <a:schemeClr val="tx2"/>
                  </a:solidFill>
                  <a:latin typeface="Calibri" panose="020F0502020204030204" pitchFamily="34" charset="0"/>
                </a:rPr>
                <a:t>interface</a:t>
              </a:r>
            </a:p>
          </p:txBody>
        </p:sp>
        <p:cxnSp>
          <p:nvCxnSpPr>
            <p:cNvPr id="149" name="Straight Connector 148">
              <a:extLst>
                <a:ext uri="{FF2B5EF4-FFF2-40B4-BE49-F238E27FC236}">
                  <a16:creationId xmlns:a16="http://schemas.microsoft.com/office/drawing/2014/main" id="{3060DDA6-2D74-DB4E-8D00-0F25C06A91AB}"/>
                </a:ext>
              </a:extLst>
            </p:cNvPr>
            <p:cNvCxnSpPr>
              <a:cxnSpLocks/>
              <a:stCxn id="146" idx="2"/>
            </p:cNvCxnSpPr>
            <p:nvPr/>
          </p:nvCxnSpPr>
          <p:spPr bwMode="gray">
            <a:xfrm>
              <a:off x="2665382" y="4272458"/>
              <a:ext cx="205104" cy="325308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>
              <a:extLst>
                <a:ext uri="{FF2B5EF4-FFF2-40B4-BE49-F238E27FC236}">
                  <a16:creationId xmlns:a16="http://schemas.microsoft.com/office/drawing/2014/main" id="{F472960C-0B17-A84A-B15D-140306ADB74D}"/>
                </a:ext>
              </a:extLst>
            </p:cNvPr>
            <p:cNvCxnSpPr>
              <a:cxnSpLocks/>
              <a:stCxn id="147" idx="2"/>
            </p:cNvCxnSpPr>
            <p:nvPr/>
          </p:nvCxnSpPr>
          <p:spPr bwMode="gray">
            <a:xfrm flipH="1">
              <a:off x="3131865" y="4272458"/>
              <a:ext cx="230152" cy="325308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1" name="Oval 150">
              <a:extLst>
                <a:ext uri="{FF2B5EF4-FFF2-40B4-BE49-F238E27FC236}">
                  <a16:creationId xmlns:a16="http://schemas.microsoft.com/office/drawing/2014/main" id="{B14EB42E-2852-B544-A326-FFD18BC589DB}"/>
                </a:ext>
              </a:extLst>
            </p:cNvPr>
            <p:cNvSpPr/>
            <p:nvPr/>
          </p:nvSpPr>
          <p:spPr>
            <a:xfrm>
              <a:off x="2610255" y="4372700"/>
              <a:ext cx="751762" cy="114349"/>
            </a:xfrm>
            <a:prstGeom prst="ellipse">
              <a:avLst/>
            </a:prstGeom>
            <a:noFill/>
            <a:ln w="28575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52" name="Rectangle 151">
              <a:extLst>
                <a:ext uri="{FF2B5EF4-FFF2-40B4-BE49-F238E27FC236}">
                  <a16:creationId xmlns:a16="http://schemas.microsoft.com/office/drawing/2014/main" id="{BEE37F42-20BB-3849-BAFA-6C4A6315B0C7}"/>
                </a:ext>
              </a:extLst>
            </p:cNvPr>
            <p:cNvSpPr/>
            <p:nvPr/>
          </p:nvSpPr>
          <p:spPr>
            <a:xfrm>
              <a:off x="3312896" y="4281474"/>
              <a:ext cx="56297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bond</a:t>
              </a:r>
            </a:p>
          </p:txBody>
        </p:sp>
        <p:sp>
          <p:nvSpPr>
            <p:cNvPr id="153" name="Freeform 86">
              <a:extLst>
                <a:ext uri="{FF2B5EF4-FFF2-40B4-BE49-F238E27FC236}">
                  <a16:creationId xmlns:a16="http://schemas.microsoft.com/office/drawing/2014/main" id="{B555ACAD-10E0-8546-B43E-0F5070428AED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799172" y="5493565"/>
              <a:ext cx="1180769" cy="308679"/>
            </a:xfrm>
            <a:custGeom>
              <a:avLst/>
              <a:gdLst>
                <a:gd name="T0" fmla="*/ 304 w 384"/>
                <a:gd name="T1" fmla="*/ 78 h 100"/>
                <a:gd name="T2" fmla="*/ 288 w 384"/>
                <a:gd name="T3" fmla="*/ 78 h 100"/>
                <a:gd name="T4" fmla="*/ 288 w 384"/>
                <a:gd name="T5" fmla="*/ 22 h 100"/>
                <a:gd name="T6" fmla="*/ 304 w 384"/>
                <a:gd name="T7" fmla="*/ 22 h 100"/>
                <a:gd name="T8" fmla="*/ 304 w 384"/>
                <a:gd name="T9" fmla="*/ 78 h 100"/>
                <a:gd name="T10" fmla="*/ 331 w 384"/>
                <a:gd name="T11" fmla="*/ 22 h 100"/>
                <a:gd name="T12" fmla="*/ 315 w 384"/>
                <a:gd name="T13" fmla="*/ 22 h 100"/>
                <a:gd name="T14" fmla="*/ 315 w 384"/>
                <a:gd name="T15" fmla="*/ 78 h 100"/>
                <a:gd name="T16" fmla="*/ 331 w 384"/>
                <a:gd name="T17" fmla="*/ 78 h 100"/>
                <a:gd name="T18" fmla="*/ 331 w 384"/>
                <a:gd name="T19" fmla="*/ 22 h 100"/>
                <a:gd name="T20" fmla="*/ 358 w 384"/>
                <a:gd name="T21" fmla="*/ 22 h 100"/>
                <a:gd name="T22" fmla="*/ 342 w 384"/>
                <a:gd name="T23" fmla="*/ 22 h 100"/>
                <a:gd name="T24" fmla="*/ 342 w 384"/>
                <a:gd name="T25" fmla="*/ 78 h 100"/>
                <a:gd name="T26" fmla="*/ 358 w 384"/>
                <a:gd name="T27" fmla="*/ 78 h 100"/>
                <a:gd name="T28" fmla="*/ 358 w 384"/>
                <a:gd name="T29" fmla="*/ 22 h 100"/>
                <a:gd name="T30" fmla="*/ 42 w 384"/>
                <a:gd name="T31" fmla="*/ 22 h 100"/>
                <a:gd name="T32" fmla="*/ 26 w 384"/>
                <a:gd name="T33" fmla="*/ 22 h 100"/>
                <a:gd name="T34" fmla="*/ 26 w 384"/>
                <a:gd name="T35" fmla="*/ 78 h 100"/>
                <a:gd name="T36" fmla="*/ 42 w 384"/>
                <a:gd name="T37" fmla="*/ 78 h 100"/>
                <a:gd name="T38" fmla="*/ 42 w 384"/>
                <a:gd name="T39" fmla="*/ 22 h 100"/>
                <a:gd name="T40" fmla="*/ 69 w 384"/>
                <a:gd name="T41" fmla="*/ 22 h 100"/>
                <a:gd name="T42" fmla="*/ 53 w 384"/>
                <a:gd name="T43" fmla="*/ 22 h 100"/>
                <a:gd name="T44" fmla="*/ 53 w 384"/>
                <a:gd name="T45" fmla="*/ 78 h 100"/>
                <a:gd name="T46" fmla="*/ 69 w 384"/>
                <a:gd name="T47" fmla="*/ 78 h 100"/>
                <a:gd name="T48" fmla="*/ 69 w 384"/>
                <a:gd name="T49" fmla="*/ 22 h 100"/>
                <a:gd name="T50" fmla="*/ 97 w 384"/>
                <a:gd name="T51" fmla="*/ 22 h 100"/>
                <a:gd name="T52" fmla="*/ 81 w 384"/>
                <a:gd name="T53" fmla="*/ 22 h 100"/>
                <a:gd name="T54" fmla="*/ 81 w 384"/>
                <a:gd name="T55" fmla="*/ 78 h 100"/>
                <a:gd name="T56" fmla="*/ 97 w 384"/>
                <a:gd name="T57" fmla="*/ 78 h 100"/>
                <a:gd name="T58" fmla="*/ 97 w 384"/>
                <a:gd name="T59" fmla="*/ 22 h 100"/>
                <a:gd name="T60" fmla="*/ 163 w 384"/>
                <a:gd name="T61" fmla="*/ 50 h 100"/>
                <a:gd name="T62" fmla="*/ 192 w 384"/>
                <a:gd name="T63" fmla="*/ 21 h 100"/>
                <a:gd name="T64" fmla="*/ 221 w 384"/>
                <a:gd name="T65" fmla="*/ 50 h 100"/>
                <a:gd name="T66" fmla="*/ 192 w 384"/>
                <a:gd name="T67" fmla="*/ 79 h 100"/>
                <a:gd name="T68" fmla="*/ 163 w 384"/>
                <a:gd name="T69" fmla="*/ 50 h 100"/>
                <a:gd name="T70" fmla="*/ 179 w 384"/>
                <a:gd name="T71" fmla="*/ 50 h 100"/>
                <a:gd name="T72" fmla="*/ 192 w 384"/>
                <a:gd name="T73" fmla="*/ 63 h 100"/>
                <a:gd name="T74" fmla="*/ 205 w 384"/>
                <a:gd name="T75" fmla="*/ 50 h 100"/>
                <a:gd name="T76" fmla="*/ 192 w 384"/>
                <a:gd name="T77" fmla="*/ 37 h 100"/>
                <a:gd name="T78" fmla="*/ 179 w 384"/>
                <a:gd name="T79" fmla="*/ 50 h 100"/>
                <a:gd name="T80" fmla="*/ 384 w 384"/>
                <a:gd name="T81" fmla="*/ 0 h 100"/>
                <a:gd name="T82" fmla="*/ 384 w 384"/>
                <a:gd name="T83" fmla="*/ 100 h 100"/>
                <a:gd name="T84" fmla="*/ 0 w 384"/>
                <a:gd name="T85" fmla="*/ 100 h 100"/>
                <a:gd name="T86" fmla="*/ 0 w 384"/>
                <a:gd name="T87" fmla="*/ 0 h 100"/>
                <a:gd name="T88" fmla="*/ 384 w 384"/>
                <a:gd name="T89" fmla="*/ 0 h 100"/>
                <a:gd name="T90" fmla="*/ 368 w 384"/>
                <a:gd name="T91" fmla="*/ 16 h 100"/>
                <a:gd name="T92" fmla="*/ 16 w 384"/>
                <a:gd name="T93" fmla="*/ 16 h 100"/>
                <a:gd name="T94" fmla="*/ 16 w 384"/>
                <a:gd name="T95" fmla="*/ 84 h 100"/>
                <a:gd name="T96" fmla="*/ 368 w 384"/>
                <a:gd name="T97" fmla="*/ 84 h 100"/>
                <a:gd name="T98" fmla="*/ 368 w 384"/>
                <a:gd name="T99" fmla="*/ 1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4" h="100">
                  <a:moveTo>
                    <a:pt x="304" y="78"/>
                  </a:moveTo>
                  <a:cubicBezTo>
                    <a:pt x="288" y="78"/>
                    <a:pt x="288" y="78"/>
                    <a:pt x="288" y="78"/>
                  </a:cubicBezTo>
                  <a:cubicBezTo>
                    <a:pt x="288" y="22"/>
                    <a:pt x="288" y="22"/>
                    <a:pt x="288" y="22"/>
                  </a:cubicBezTo>
                  <a:cubicBezTo>
                    <a:pt x="304" y="22"/>
                    <a:pt x="304" y="22"/>
                    <a:pt x="304" y="22"/>
                  </a:cubicBezTo>
                  <a:lnTo>
                    <a:pt x="304" y="78"/>
                  </a:lnTo>
                  <a:close/>
                  <a:moveTo>
                    <a:pt x="331" y="22"/>
                  </a:moveTo>
                  <a:cubicBezTo>
                    <a:pt x="315" y="22"/>
                    <a:pt x="315" y="22"/>
                    <a:pt x="315" y="22"/>
                  </a:cubicBezTo>
                  <a:cubicBezTo>
                    <a:pt x="315" y="78"/>
                    <a:pt x="315" y="78"/>
                    <a:pt x="315" y="78"/>
                  </a:cubicBezTo>
                  <a:cubicBezTo>
                    <a:pt x="331" y="78"/>
                    <a:pt x="331" y="78"/>
                    <a:pt x="331" y="78"/>
                  </a:cubicBezTo>
                  <a:lnTo>
                    <a:pt x="331" y="22"/>
                  </a:lnTo>
                  <a:close/>
                  <a:moveTo>
                    <a:pt x="358" y="22"/>
                  </a:moveTo>
                  <a:cubicBezTo>
                    <a:pt x="342" y="22"/>
                    <a:pt x="342" y="22"/>
                    <a:pt x="342" y="22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58" y="78"/>
                    <a:pt x="358" y="78"/>
                    <a:pt x="358" y="78"/>
                  </a:cubicBezTo>
                  <a:lnTo>
                    <a:pt x="358" y="22"/>
                  </a:lnTo>
                  <a:close/>
                  <a:moveTo>
                    <a:pt x="42" y="22"/>
                  </a:moveTo>
                  <a:cubicBezTo>
                    <a:pt x="26" y="22"/>
                    <a:pt x="26" y="22"/>
                    <a:pt x="26" y="22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42" y="78"/>
                    <a:pt x="42" y="78"/>
                    <a:pt x="42" y="78"/>
                  </a:cubicBezTo>
                  <a:lnTo>
                    <a:pt x="42" y="22"/>
                  </a:lnTo>
                  <a:close/>
                  <a:moveTo>
                    <a:pt x="69" y="22"/>
                  </a:moveTo>
                  <a:cubicBezTo>
                    <a:pt x="53" y="22"/>
                    <a:pt x="53" y="22"/>
                    <a:pt x="53" y="22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69" y="78"/>
                    <a:pt x="69" y="78"/>
                    <a:pt x="69" y="78"/>
                  </a:cubicBezTo>
                  <a:lnTo>
                    <a:pt x="69" y="22"/>
                  </a:lnTo>
                  <a:close/>
                  <a:moveTo>
                    <a:pt x="97" y="22"/>
                  </a:moveTo>
                  <a:cubicBezTo>
                    <a:pt x="81" y="22"/>
                    <a:pt x="81" y="22"/>
                    <a:pt x="81" y="22"/>
                  </a:cubicBezTo>
                  <a:cubicBezTo>
                    <a:pt x="81" y="78"/>
                    <a:pt x="81" y="78"/>
                    <a:pt x="81" y="78"/>
                  </a:cubicBezTo>
                  <a:cubicBezTo>
                    <a:pt x="97" y="78"/>
                    <a:pt x="97" y="78"/>
                    <a:pt x="97" y="78"/>
                  </a:cubicBezTo>
                  <a:lnTo>
                    <a:pt x="97" y="22"/>
                  </a:lnTo>
                  <a:close/>
                  <a:moveTo>
                    <a:pt x="163" y="50"/>
                  </a:moveTo>
                  <a:cubicBezTo>
                    <a:pt x="163" y="34"/>
                    <a:pt x="176" y="21"/>
                    <a:pt x="192" y="21"/>
                  </a:cubicBezTo>
                  <a:cubicBezTo>
                    <a:pt x="208" y="21"/>
                    <a:pt x="221" y="34"/>
                    <a:pt x="221" y="50"/>
                  </a:cubicBezTo>
                  <a:cubicBezTo>
                    <a:pt x="221" y="66"/>
                    <a:pt x="208" y="79"/>
                    <a:pt x="192" y="79"/>
                  </a:cubicBezTo>
                  <a:cubicBezTo>
                    <a:pt x="176" y="79"/>
                    <a:pt x="163" y="66"/>
                    <a:pt x="163" y="50"/>
                  </a:cubicBezTo>
                  <a:close/>
                  <a:moveTo>
                    <a:pt x="179" y="50"/>
                  </a:moveTo>
                  <a:cubicBezTo>
                    <a:pt x="179" y="57"/>
                    <a:pt x="185" y="63"/>
                    <a:pt x="192" y="63"/>
                  </a:cubicBezTo>
                  <a:cubicBezTo>
                    <a:pt x="199" y="63"/>
                    <a:pt x="205" y="57"/>
                    <a:pt x="205" y="50"/>
                  </a:cubicBezTo>
                  <a:cubicBezTo>
                    <a:pt x="205" y="43"/>
                    <a:pt x="199" y="37"/>
                    <a:pt x="192" y="37"/>
                  </a:cubicBezTo>
                  <a:cubicBezTo>
                    <a:pt x="185" y="37"/>
                    <a:pt x="179" y="43"/>
                    <a:pt x="179" y="50"/>
                  </a:cubicBezTo>
                  <a:close/>
                  <a:moveTo>
                    <a:pt x="384" y="0"/>
                  </a:moveTo>
                  <a:cubicBezTo>
                    <a:pt x="384" y="100"/>
                    <a:pt x="384" y="100"/>
                    <a:pt x="384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84" y="0"/>
                  </a:lnTo>
                  <a:close/>
                  <a:moveTo>
                    <a:pt x="368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368" y="84"/>
                    <a:pt x="368" y="84"/>
                    <a:pt x="368" y="84"/>
                  </a:cubicBezTo>
                  <a:lnTo>
                    <a:pt x="368" y="1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" panose="020F0502020204030204" pitchFamily="34" charset="0"/>
              </a:endParaRPr>
            </a:p>
          </p:txBody>
        </p:sp>
        <p:pic>
          <p:nvPicPr>
            <p:cNvPr id="154" name="Picture 153">
              <a:extLst>
                <a:ext uri="{FF2B5EF4-FFF2-40B4-BE49-F238E27FC236}">
                  <a16:creationId xmlns:a16="http://schemas.microsoft.com/office/drawing/2014/main" id="{B595154D-5B79-3B44-A853-8DF71FDD69D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03127" y="4213487"/>
              <a:ext cx="476250" cy="476250"/>
            </a:xfrm>
            <a:prstGeom prst="rect">
              <a:avLst/>
            </a:prstGeom>
          </p:spPr>
        </p:pic>
        <p:pic>
          <p:nvPicPr>
            <p:cNvPr id="155" name="Picture 154">
              <a:extLst>
                <a:ext uri="{FF2B5EF4-FFF2-40B4-BE49-F238E27FC236}">
                  <a16:creationId xmlns:a16="http://schemas.microsoft.com/office/drawing/2014/main" id="{D68634FC-2E25-624E-843E-610113C8285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01222" y="4769120"/>
              <a:ext cx="478155" cy="476250"/>
            </a:xfrm>
            <a:prstGeom prst="rect">
              <a:avLst/>
            </a:prstGeom>
          </p:spPr>
        </p:pic>
        <p:sp>
          <p:nvSpPr>
            <p:cNvPr id="157" name="TextBox 156">
              <a:extLst>
                <a:ext uri="{FF2B5EF4-FFF2-40B4-BE49-F238E27FC236}">
                  <a16:creationId xmlns:a16="http://schemas.microsoft.com/office/drawing/2014/main" id="{0DA6D48C-7A04-5C4C-B4F7-15CCCA1FEC32}"/>
                </a:ext>
              </a:extLst>
            </p:cNvPr>
            <p:cNvSpPr txBox="1"/>
            <p:nvPr/>
          </p:nvSpPr>
          <p:spPr>
            <a:xfrm>
              <a:off x="3542557" y="4597766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NSX</a:t>
              </a:r>
            </a:p>
          </p:txBody>
        </p:sp>
        <p:cxnSp>
          <p:nvCxnSpPr>
            <p:cNvPr id="158" name="Straight Connector 157">
              <a:extLst>
                <a:ext uri="{FF2B5EF4-FFF2-40B4-BE49-F238E27FC236}">
                  <a16:creationId xmlns:a16="http://schemas.microsoft.com/office/drawing/2014/main" id="{E35EE5F8-F207-2C44-ACE6-DE67BF96FB26}"/>
                </a:ext>
              </a:extLst>
            </p:cNvPr>
            <p:cNvCxnSpPr>
              <a:cxnSpLocks/>
              <a:stCxn id="148" idx="3"/>
              <a:endCxn id="157" idx="1"/>
            </p:cNvCxnSpPr>
            <p:nvPr/>
          </p:nvCxnSpPr>
          <p:spPr bwMode="gray">
            <a:xfrm>
              <a:off x="3274253" y="4751655"/>
              <a:ext cx="268304" cy="0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9" name="Rounded Rectangle 158">
              <a:extLst>
                <a:ext uri="{FF2B5EF4-FFF2-40B4-BE49-F238E27FC236}">
                  <a16:creationId xmlns:a16="http://schemas.microsoft.com/office/drawing/2014/main" id="{DFC60F07-DD40-DA46-A78C-63418E7CF766}"/>
                </a:ext>
              </a:extLst>
            </p:cNvPr>
            <p:cNvSpPr/>
            <p:nvPr/>
          </p:nvSpPr>
          <p:spPr>
            <a:xfrm>
              <a:off x="3042775" y="4858226"/>
              <a:ext cx="466344" cy="262569"/>
            </a:xfrm>
            <a:prstGeom prst="roundRect">
              <a:avLst>
                <a:gd name="adj" fmla="val 46306"/>
              </a:avLst>
            </a:prstGeom>
            <a:solidFill>
              <a:srgbClr val="C00000">
                <a:alpha val="20000"/>
              </a:srgbClr>
            </a:solidFill>
            <a:ln w="28575">
              <a:solidFill>
                <a:srgbClr val="C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200" dirty="0">
                  <a:solidFill>
                    <a:srgbClr val="C00000"/>
                  </a:solidFill>
                  <a:latin typeface="Calibri" panose="020F0502020204030204" pitchFamily="34" charset="0"/>
                </a:rPr>
                <a:t>IP1</a:t>
              </a:r>
            </a:p>
          </p:txBody>
        </p:sp>
        <p:sp>
          <p:nvSpPr>
            <p:cNvPr id="163" name="Rounded Rectangle 162">
              <a:extLst>
                <a:ext uri="{FF2B5EF4-FFF2-40B4-BE49-F238E27FC236}">
                  <a16:creationId xmlns:a16="http://schemas.microsoft.com/office/drawing/2014/main" id="{B806CC04-89CC-584E-A316-E207DAE4346A}"/>
                </a:ext>
              </a:extLst>
            </p:cNvPr>
            <p:cNvSpPr/>
            <p:nvPr/>
          </p:nvSpPr>
          <p:spPr>
            <a:xfrm>
              <a:off x="3884110" y="4854613"/>
              <a:ext cx="466344" cy="262569"/>
            </a:xfrm>
            <a:prstGeom prst="roundRect">
              <a:avLst>
                <a:gd name="adj" fmla="val 46306"/>
              </a:avLst>
            </a:prstGeom>
            <a:solidFill>
              <a:srgbClr val="C00000">
                <a:alpha val="20000"/>
              </a:srgbClr>
            </a:solidFill>
            <a:ln w="28575">
              <a:solidFill>
                <a:srgbClr val="C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200" dirty="0">
                  <a:solidFill>
                    <a:srgbClr val="C00000"/>
                  </a:solidFill>
                  <a:latin typeface="Calibri" panose="020F0502020204030204" pitchFamily="34" charset="0"/>
                </a:rPr>
                <a:t>IP2</a:t>
              </a:r>
            </a:p>
          </p:txBody>
        </p:sp>
      </p:grpSp>
      <p:grpSp>
        <p:nvGrpSpPr>
          <p:cNvPr id="175" name="Group 174">
            <a:extLst>
              <a:ext uri="{FF2B5EF4-FFF2-40B4-BE49-F238E27FC236}">
                <a16:creationId xmlns:a16="http://schemas.microsoft.com/office/drawing/2014/main" id="{FB8490B2-5474-394B-B4F2-277C0D210D5A}"/>
              </a:ext>
            </a:extLst>
          </p:cNvPr>
          <p:cNvGrpSpPr/>
          <p:nvPr/>
        </p:nvGrpSpPr>
        <p:grpSpPr>
          <a:xfrm>
            <a:off x="8385309" y="3418398"/>
            <a:ext cx="3640175" cy="2113943"/>
            <a:chOff x="8385309" y="3617178"/>
            <a:chExt cx="3640175" cy="2113943"/>
          </a:xfrm>
        </p:grpSpPr>
        <p:sp>
          <p:nvSpPr>
            <p:cNvPr id="176" name="Rounded Rectangle 175">
              <a:extLst>
                <a:ext uri="{FF2B5EF4-FFF2-40B4-BE49-F238E27FC236}">
                  <a16:creationId xmlns:a16="http://schemas.microsoft.com/office/drawing/2014/main" id="{961C0261-DDDA-E240-89AB-1E64C5DF87D1}"/>
                </a:ext>
              </a:extLst>
            </p:cNvPr>
            <p:cNvSpPr/>
            <p:nvPr/>
          </p:nvSpPr>
          <p:spPr>
            <a:xfrm>
              <a:off x="8385309" y="3617178"/>
              <a:ext cx="3640175" cy="2113943"/>
            </a:xfrm>
            <a:prstGeom prst="roundRect">
              <a:avLst>
                <a:gd name="adj" fmla="val 11729"/>
              </a:avLst>
            </a:prstGeom>
            <a:solidFill>
              <a:schemeClr val="bg1">
                <a:lumMod val="85000"/>
                <a:alpha val="20000"/>
              </a:schemeClr>
            </a:solidFill>
            <a:ln w="19050">
              <a:solidFill>
                <a:schemeClr val="tx1"/>
              </a:solidFill>
              <a:prstDash val="soli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600"/>
                </a:spcAft>
              </a:pPr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Logical View</a:t>
              </a:r>
            </a:p>
          </p:txBody>
        </p:sp>
        <p:cxnSp>
          <p:nvCxnSpPr>
            <p:cNvPr id="177" name="Straight Connector 176">
              <a:extLst>
                <a:ext uri="{FF2B5EF4-FFF2-40B4-BE49-F238E27FC236}">
                  <a16:creationId xmlns:a16="http://schemas.microsoft.com/office/drawing/2014/main" id="{1BE63128-79F3-B64B-901B-109C85D8B958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8590231" y="4589041"/>
              <a:ext cx="2027575" cy="0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>
              <a:extLst>
                <a:ext uri="{FF2B5EF4-FFF2-40B4-BE49-F238E27FC236}">
                  <a16:creationId xmlns:a16="http://schemas.microsoft.com/office/drawing/2014/main" id="{8D1D9F6A-DFAD-3B4E-888F-5C6BEA7EAD81}"/>
                </a:ext>
              </a:extLst>
            </p:cNvPr>
            <p:cNvCxnSpPr>
              <a:cxnSpLocks/>
              <a:stCxn id="191" idx="2"/>
            </p:cNvCxnSpPr>
            <p:nvPr/>
          </p:nvCxnSpPr>
          <p:spPr bwMode="gray">
            <a:xfrm flipH="1">
              <a:off x="10080187" y="4201559"/>
              <a:ext cx="1" cy="386000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9" name="TextBox 178">
              <a:extLst>
                <a:ext uri="{FF2B5EF4-FFF2-40B4-BE49-F238E27FC236}">
                  <a16:creationId xmlns:a16="http://schemas.microsoft.com/office/drawing/2014/main" id="{4C450995-0E1B-3743-B311-0D9F9E91E929}"/>
                </a:ext>
              </a:extLst>
            </p:cNvPr>
            <p:cNvSpPr txBox="1"/>
            <p:nvPr/>
          </p:nvSpPr>
          <p:spPr>
            <a:xfrm>
              <a:off x="8618167" y="4400057"/>
              <a:ext cx="339837" cy="184666"/>
            </a:xfrm>
            <a:prstGeom prst="rect">
              <a:avLst/>
            </a:prstGeom>
          </p:spPr>
          <p:txBody>
            <a:bodyPr wrap="none" lIns="0" tIns="0" rIns="0" bIns="0" rtlCol="0" anchor="b">
              <a:spAutoFit/>
            </a:bodyPr>
            <a:lstStyle/>
            <a:p>
              <a:r>
                <a:rPr lang="en-US" sz="1200" dirty="0">
                  <a:latin typeface="Calibri" panose="020F0502020204030204" pitchFamily="34" charset="0"/>
                </a:rPr>
                <a:t>VLAN</a:t>
              </a:r>
              <a:endParaRPr lang="en-US" sz="1400" dirty="0">
                <a:latin typeface="Calibri" panose="020F0502020204030204" pitchFamily="34" charset="0"/>
              </a:endParaRPr>
            </a:p>
          </p:txBody>
        </p:sp>
        <p:grpSp>
          <p:nvGrpSpPr>
            <p:cNvPr id="180" name="Group 179">
              <a:extLst>
                <a:ext uri="{FF2B5EF4-FFF2-40B4-BE49-F238E27FC236}">
                  <a16:creationId xmlns:a16="http://schemas.microsoft.com/office/drawing/2014/main" id="{490A07CD-AFD9-8E40-9769-BAB952E04252}"/>
                </a:ext>
              </a:extLst>
            </p:cNvPr>
            <p:cNvGrpSpPr/>
            <p:nvPr/>
          </p:nvGrpSpPr>
          <p:grpSpPr>
            <a:xfrm>
              <a:off x="10034011" y="4590524"/>
              <a:ext cx="657699" cy="706708"/>
              <a:chOff x="6855481" y="3445848"/>
              <a:chExt cx="657699" cy="706708"/>
            </a:xfrm>
          </p:grpSpPr>
          <p:cxnSp>
            <p:nvCxnSpPr>
              <p:cNvPr id="200" name="Straight Connector 199">
                <a:extLst>
                  <a:ext uri="{FF2B5EF4-FFF2-40B4-BE49-F238E27FC236}">
                    <a16:creationId xmlns:a16="http://schemas.microsoft.com/office/drawing/2014/main" id="{F1B779F7-D59F-D54E-842D-933C01C912BB}"/>
                  </a:ext>
                </a:extLst>
              </p:cNvPr>
              <p:cNvCxnSpPr>
                <a:cxnSpLocks/>
                <a:endCxn id="203" idx="24"/>
              </p:cNvCxnSpPr>
              <p:nvPr/>
            </p:nvCxnSpPr>
            <p:spPr bwMode="gray">
              <a:xfrm>
                <a:off x="7181817" y="3445848"/>
                <a:ext cx="0" cy="556739"/>
              </a:xfrm>
              <a:prstGeom prst="line">
                <a:avLst/>
              </a:prstGeom>
              <a:ln w="25400">
                <a:solidFill>
                  <a:schemeClr val="tx1"/>
                </a:solidFill>
                <a:miter lim="800000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01" name="Group 200">
                <a:extLst>
                  <a:ext uri="{FF2B5EF4-FFF2-40B4-BE49-F238E27FC236}">
                    <a16:creationId xmlns:a16="http://schemas.microsoft.com/office/drawing/2014/main" id="{9239B8C4-5F88-B945-A7D6-FA86E51856DB}"/>
                  </a:ext>
                </a:extLst>
              </p:cNvPr>
              <p:cNvGrpSpPr/>
              <p:nvPr/>
            </p:nvGrpSpPr>
            <p:grpSpPr>
              <a:xfrm>
                <a:off x="6855481" y="3841362"/>
                <a:ext cx="657699" cy="311194"/>
                <a:chOff x="6855481" y="3693748"/>
                <a:chExt cx="657699" cy="311194"/>
              </a:xfrm>
            </p:grpSpPr>
            <p:sp>
              <p:nvSpPr>
                <p:cNvPr id="202" name="Freeform 201">
                  <a:extLst>
                    <a:ext uri="{FF2B5EF4-FFF2-40B4-BE49-F238E27FC236}">
                      <a16:creationId xmlns:a16="http://schemas.microsoft.com/office/drawing/2014/main" id="{85BEA27C-4E42-B741-A805-8CD04C164886}"/>
                    </a:ext>
                  </a:extLst>
                </p:cNvPr>
                <p:cNvSpPr>
                  <a:spLocks noChangeAspect="1" noEditPoints="1"/>
                </p:cNvSpPr>
                <p:nvPr/>
              </p:nvSpPr>
              <p:spPr bwMode="auto">
                <a:xfrm>
                  <a:off x="6855481" y="3833005"/>
                  <a:ext cx="657699" cy="171937"/>
                </a:xfrm>
                <a:custGeom>
                  <a:avLst/>
                  <a:gdLst>
                    <a:gd name="T0" fmla="*/ 304 w 384"/>
                    <a:gd name="T1" fmla="*/ 78 h 100"/>
                    <a:gd name="T2" fmla="*/ 288 w 384"/>
                    <a:gd name="T3" fmla="*/ 78 h 100"/>
                    <a:gd name="T4" fmla="*/ 288 w 384"/>
                    <a:gd name="T5" fmla="*/ 22 h 100"/>
                    <a:gd name="T6" fmla="*/ 304 w 384"/>
                    <a:gd name="T7" fmla="*/ 22 h 100"/>
                    <a:gd name="T8" fmla="*/ 304 w 384"/>
                    <a:gd name="T9" fmla="*/ 78 h 100"/>
                    <a:gd name="T10" fmla="*/ 331 w 384"/>
                    <a:gd name="T11" fmla="*/ 22 h 100"/>
                    <a:gd name="T12" fmla="*/ 315 w 384"/>
                    <a:gd name="T13" fmla="*/ 22 h 100"/>
                    <a:gd name="T14" fmla="*/ 315 w 384"/>
                    <a:gd name="T15" fmla="*/ 78 h 100"/>
                    <a:gd name="T16" fmla="*/ 331 w 384"/>
                    <a:gd name="T17" fmla="*/ 78 h 100"/>
                    <a:gd name="T18" fmla="*/ 331 w 384"/>
                    <a:gd name="T19" fmla="*/ 22 h 100"/>
                    <a:gd name="T20" fmla="*/ 358 w 384"/>
                    <a:gd name="T21" fmla="*/ 22 h 100"/>
                    <a:gd name="T22" fmla="*/ 342 w 384"/>
                    <a:gd name="T23" fmla="*/ 22 h 100"/>
                    <a:gd name="T24" fmla="*/ 342 w 384"/>
                    <a:gd name="T25" fmla="*/ 78 h 100"/>
                    <a:gd name="T26" fmla="*/ 358 w 384"/>
                    <a:gd name="T27" fmla="*/ 78 h 100"/>
                    <a:gd name="T28" fmla="*/ 358 w 384"/>
                    <a:gd name="T29" fmla="*/ 22 h 100"/>
                    <a:gd name="T30" fmla="*/ 42 w 384"/>
                    <a:gd name="T31" fmla="*/ 22 h 100"/>
                    <a:gd name="T32" fmla="*/ 26 w 384"/>
                    <a:gd name="T33" fmla="*/ 22 h 100"/>
                    <a:gd name="T34" fmla="*/ 26 w 384"/>
                    <a:gd name="T35" fmla="*/ 78 h 100"/>
                    <a:gd name="T36" fmla="*/ 42 w 384"/>
                    <a:gd name="T37" fmla="*/ 78 h 100"/>
                    <a:gd name="T38" fmla="*/ 42 w 384"/>
                    <a:gd name="T39" fmla="*/ 22 h 100"/>
                    <a:gd name="T40" fmla="*/ 69 w 384"/>
                    <a:gd name="T41" fmla="*/ 22 h 100"/>
                    <a:gd name="T42" fmla="*/ 53 w 384"/>
                    <a:gd name="T43" fmla="*/ 22 h 100"/>
                    <a:gd name="T44" fmla="*/ 53 w 384"/>
                    <a:gd name="T45" fmla="*/ 78 h 100"/>
                    <a:gd name="T46" fmla="*/ 69 w 384"/>
                    <a:gd name="T47" fmla="*/ 78 h 100"/>
                    <a:gd name="T48" fmla="*/ 69 w 384"/>
                    <a:gd name="T49" fmla="*/ 22 h 100"/>
                    <a:gd name="T50" fmla="*/ 97 w 384"/>
                    <a:gd name="T51" fmla="*/ 22 h 100"/>
                    <a:gd name="T52" fmla="*/ 81 w 384"/>
                    <a:gd name="T53" fmla="*/ 22 h 100"/>
                    <a:gd name="T54" fmla="*/ 81 w 384"/>
                    <a:gd name="T55" fmla="*/ 78 h 100"/>
                    <a:gd name="T56" fmla="*/ 97 w 384"/>
                    <a:gd name="T57" fmla="*/ 78 h 100"/>
                    <a:gd name="T58" fmla="*/ 97 w 384"/>
                    <a:gd name="T59" fmla="*/ 22 h 100"/>
                    <a:gd name="T60" fmla="*/ 163 w 384"/>
                    <a:gd name="T61" fmla="*/ 50 h 100"/>
                    <a:gd name="T62" fmla="*/ 192 w 384"/>
                    <a:gd name="T63" fmla="*/ 21 h 100"/>
                    <a:gd name="T64" fmla="*/ 221 w 384"/>
                    <a:gd name="T65" fmla="*/ 50 h 100"/>
                    <a:gd name="T66" fmla="*/ 192 w 384"/>
                    <a:gd name="T67" fmla="*/ 79 h 100"/>
                    <a:gd name="T68" fmla="*/ 163 w 384"/>
                    <a:gd name="T69" fmla="*/ 50 h 100"/>
                    <a:gd name="T70" fmla="*/ 179 w 384"/>
                    <a:gd name="T71" fmla="*/ 50 h 100"/>
                    <a:gd name="T72" fmla="*/ 192 w 384"/>
                    <a:gd name="T73" fmla="*/ 63 h 100"/>
                    <a:gd name="T74" fmla="*/ 205 w 384"/>
                    <a:gd name="T75" fmla="*/ 50 h 100"/>
                    <a:gd name="T76" fmla="*/ 192 w 384"/>
                    <a:gd name="T77" fmla="*/ 37 h 100"/>
                    <a:gd name="T78" fmla="*/ 179 w 384"/>
                    <a:gd name="T79" fmla="*/ 50 h 100"/>
                    <a:gd name="T80" fmla="*/ 384 w 384"/>
                    <a:gd name="T81" fmla="*/ 0 h 100"/>
                    <a:gd name="T82" fmla="*/ 384 w 384"/>
                    <a:gd name="T83" fmla="*/ 100 h 100"/>
                    <a:gd name="T84" fmla="*/ 0 w 384"/>
                    <a:gd name="T85" fmla="*/ 100 h 100"/>
                    <a:gd name="T86" fmla="*/ 0 w 384"/>
                    <a:gd name="T87" fmla="*/ 0 h 100"/>
                    <a:gd name="T88" fmla="*/ 384 w 384"/>
                    <a:gd name="T89" fmla="*/ 0 h 100"/>
                    <a:gd name="T90" fmla="*/ 368 w 384"/>
                    <a:gd name="T91" fmla="*/ 16 h 100"/>
                    <a:gd name="T92" fmla="*/ 16 w 384"/>
                    <a:gd name="T93" fmla="*/ 16 h 100"/>
                    <a:gd name="T94" fmla="*/ 16 w 384"/>
                    <a:gd name="T95" fmla="*/ 84 h 100"/>
                    <a:gd name="T96" fmla="*/ 368 w 384"/>
                    <a:gd name="T97" fmla="*/ 84 h 100"/>
                    <a:gd name="T98" fmla="*/ 368 w 384"/>
                    <a:gd name="T99" fmla="*/ 16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384" h="100">
                      <a:moveTo>
                        <a:pt x="304" y="78"/>
                      </a:moveTo>
                      <a:cubicBezTo>
                        <a:pt x="288" y="78"/>
                        <a:pt x="288" y="78"/>
                        <a:pt x="288" y="78"/>
                      </a:cubicBezTo>
                      <a:cubicBezTo>
                        <a:pt x="288" y="22"/>
                        <a:pt x="288" y="22"/>
                        <a:pt x="288" y="22"/>
                      </a:cubicBezTo>
                      <a:cubicBezTo>
                        <a:pt x="304" y="22"/>
                        <a:pt x="304" y="22"/>
                        <a:pt x="304" y="22"/>
                      </a:cubicBezTo>
                      <a:lnTo>
                        <a:pt x="304" y="78"/>
                      </a:lnTo>
                      <a:close/>
                      <a:moveTo>
                        <a:pt x="331" y="22"/>
                      </a:moveTo>
                      <a:cubicBezTo>
                        <a:pt x="315" y="22"/>
                        <a:pt x="315" y="22"/>
                        <a:pt x="315" y="22"/>
                      </a:cubicBezTo>
                      <a:cubicBezTo>
                        <a:pt x="315" y="78"/>
                        <a:pt x="315" y="78"/>
                        <a:pt x="315" y="78"/>
                      </a:cubicBezTo>
                      <a:cubicBezTo>
                        <a:pt x="331" y="78"/>
                        <a:pt x="331" y="78"/>
                        <a:pt x="331" y="78"/>
                      </a:cubicBezTo>
                      <a:lnTo>
                        <a:pt x="331" y="22"/>
                      </a:lnTo>
                      <a:close/>
                      <a:moveTo>
                        <a:pt x="358" y="22"/>
                      </a:moveTo>
                      <a:cubicBezTo>
                        <a:pt x="342" y="22"/>
                        <a:pt x="342" y="22"/>
                        <a:pt x="342" y="22"/>
                      </a:cubicBezTo>
                      <a:cubicBezTo>
                        <a:pt x="342" y="78"/>
                        <a:pt x="342" y="78"/>
                        <a:pt x="342" y="78"/>
                      </a:cubicBezTo>
                      <a:cubicBezTo>
                        <a:pt x="358" y="78"/>
                        <a:pt x="358" y="78"/>
                        <a:pt x="358" y="78"/>
                      </a:cubicBezTo>
                      <a:lnTo>
                        <a:pt x="358" y="22"/>
                      </a:lnTo>
                      <a:close/>
                      <a:moveTo>
                        <a:pt x="42" y="22"/>
                      </a:moveTo>
                      <a:cubicBezTo>
                        <a:pt x="26" y="22"/>
                        <a:pt x="26" y="22"/>
                        <a:pt x="26" y="22"/>
                      </a:cubicBezTo>
                      <a:cubicBezTo>
                        <a:pt x="26" y="78"/>
                        <a:pt x="26" y="78"/>
                        <a:pt x="26" y="78"/>
                      </a:cubicBezTo>
                      <a:cubicBezTo>
                        <a:pt x="42" y="78"/>
                        <a:pt x="42" y="78"/>
                        <a:pt x="42" y="78"/>
                      </a:cubicBezTo>
                      <a:lnTo>
                        <a:pt x="42" y="22"/>
                      </a:lnTo>
                      <a:close/>
                      <a:moveTo>
                        <a:pt x="69" y="22"/>
                      </a:moveTo>
                      <a:cubicBezTo>
                        <a:pt x="53" y="22"/>
                        <a:pt x="53" y="22"/>
                        <a:pt x="53" y="22"/>
                      </a:cubicBezTo>
                      <a:cubicBezTo>
                        <a:pt x="53" y="78"/>
                        <a:pt x="53" y="78"/>
                        <a:pt x="53" y="78"/>
                      </a:cubicBezTo>
                      <a:cubicBezTo>
                        <a:pt x="69" y="78"/>
                        <a:pt x="69" y="78"/>
                        <a:pt x="69" y="78"/>
                      </a:cubicBezTo>
                      <a:lnTo>
                        <a:pt x="69" y="22"/>
                      </a:lnTo>
                      <a:close/>
                      <a:moveTo>
                        <a:pt x="97" y="22"/>
                      </a:moveTo>
                      <a:cubicBezTo>
                        <a:pt x="81" y="22"/>
                        <a:pt x="81" y="22"/>
                        <a:pt x="81" y="22"/>
                      </a:cubicBezTo>
                      <a:cubicBezTo>
                        <a:pt x="81" y="78"/>
                        <a:pt x="81" y="78"/>
                        <a:pt x="81" y="78"/>
                      </a:cubicBezTo>
                      <a:cubicBezTo>
                        <a:pt x="97" y="78"/>
                        <a:pt x="97" y="78"/>
                        <a:pt x="97" y="78"/>
                      </a:cubicBezTo>
                      <a:lnTo>
                        <a:pt x="97" y="22"/>
                      </a:lnTo>
                      <a:close/>
                      <a:moveTo>
                        <a:pt x="163" y="50"/>
                      </a:moveTo>
                      <a:cubicBezTo>
                        <a:pt x="163" y="34"/>
                        <a:pt x="176" y="21"/>
                        <a:pt x="192" y="21"/>
                      </a:cubicBezTo>
                      <a:cubicBezTo>
                        <a:pt x="208" y="21"/>
                        <a:pt x="221" y="34"/>
                        <a:pt x="221" y="50"/>
                      </a:cubicBezTo>
                      <a:cubicBezTo>
                        <a:pt x="221" y="66"/>
                        <a:pt x="208" y="79"/>
                        <a:pt x="192" y="79"/>
                      </a:cubicBezTo>
                      <a:cubicBezTo>
                        <a:pt x="176" y="79"/>
                        <a:pt x="163" y="66"/>
                        <a:pt x="163" y="50"/>
                      </a:cubicBezTo>
                      <a:close/>
                      <a:moveTo>
                        <a:pt x="179" y="50"/>
                      </a:moveTo>
                      <a:cubicBezTo>
                        <a:pt x="179" y="57"/>
                        <a:pt x="185" y="63"/>
                        <a:pt x="192" y="63"/>
                      </a:cubicBezTo>
                      <a:cubicBezTo>
                        <a:pt x="199" y="63"/>
                        <a:pt x="205" y="57"/>
                        <a:pt x="205" y="50"/>
                      </a:cubicBezTo>
                      <a:cubicBezTo>
                        <a:pt x="205" y="43"/>
                        <a:pt x="199" y="37"/>
                        <a:pt x="192" y="37"/>
                      </a:cubicBezTo>
                      <a:cubicBezTo>
                        <a:pt x="185" y="37"/>
                        <a:pt x="179" y="43"/>
                        <a:pt x="179" y="50"/>
                      </a:cubicBezTo>
                      <a:close/>
                      <a:moveTo>
                        <a:pt x="384" y="0"/>
                      </a:moveTo>
                      <a:cubicBezTo>
                        <a:pt x="384" y="100"/>
                        <a:pt x="384" y="100"/>
                        <a:pt x="384" y="100"/>
                      </a:cubicBezTo>
                      <a:cubicBezTo>
                        <a:pt x="0" y="100"/>
                        <a:pt x="0" y="100"/>
                        <a:pt x="0" y="10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384" y="0"/>
                      </a:lnTo>
                      <a:close/>
                      <a:moveTo>
                        <a:pt x="368" y="16"/>
                      </a:moveTo>
                      <a:cubicBezTo>
                        <a:pt x="16" y="16"/>
                        <a:pt x="16" y="16"/>
                        <a:pt x="16" y="16"/>
                      </a:cubicBezTo>
                      <a:cubicBezTo>
                        <a:pt x="16" y="84"/>
                        <a:pt x="16" y="84"/>
                        <a:pt x="16" y="84"/>
                      </a:cubicBezTo>
                      <a:cubicBezTo>
                        <a:pt x="368" y="84"/>
                        <a:pt x="368" y="84"/>
                        <a:pt x="368" y="84"/>
                      </a:cubicBezTo>
                      <a:lnTo>
                        <a:pt x="368" y="1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03" name="Freeform 21">
                  <a:extLst>
                    <a:ext uri="{FF2B5EF4-FFF2-40B4-BE49-F238E27FC236}">
                      <a16:creationId xmlns:a16="http://schemas.microsoft.com/office/drawing/2014/main" id="{BBA911D7-B7A3-F640-A686-5206DB0110DF}"/>
                    </a:ext>
                  </a:extLst>
                </p:cNvPr>
                <p:cNvSpPr>
                  <a:spLocks noChangeAspect="1" noEditPoints="1"/>
                </p:cNvSpPr>
                <p:nvPr/>
              </p:nvSpPr>
              <p:spPr bwMode="auto">
                <a:xfrm>
                  <a:off x="7060501" y="3693748"/>
                  <a:ext cx="286011" cy="217911"/>
                </a:xfrm>
                <a:custGeom>
                  <a:avLst/>
                  <a:gdLst>
                    <a:gd name="T0" fmla="*/ 364 w 389"/>
                    <a:gd name="T1" fmla="*/ 176 h 296"/>
                    <a:gd name="T2" fmla="*/ 355 w 389"/>
                    <a:gd name="T3" fmla="*/ 217 h 296"/>
                    <a:gd name="T4" fmla="*/ 289 w 389"/>
                    <a:gd name="T5" fmla="*/ 130 h 296"/>
                    <a:gd name="T6" fmla="*/ 298 w 389"/>
                    <a:gd name="T7" fmla="*/ 193 h 296"/>
                    <a:gd name="T8" fmla="*/ 264 w 389"/>
                    <a:gd name="T9" fmla="*/ 143 h 296"/>
                    <a:gd name="T10" fmla="*/ 257 w 389"/>
                    <a:gd name="T11" fmla="*/ 195 h 296"/>
                    <a:gd name="T12" fmla="*/ 318 w 389"/>
                    <a:gd name="T13" fmla="*/ 296 h 296"/>
                    <a:gd name="T14" fmla="*/ 319 w 389"/>
                    <a:gd name="T15" fmla="*/ 296 h 296"/>
                    <a:gd name="T16" fmla="*/ 376 w 389"/>
                    <a:gd name="T17" fmla="*/ 196 h 296"/>
                    <a:gd name="T18" fmla="*/ 319 w 389"/>
                    <a:gd name="T19" fmla="*/ 280 h 296"/>
                    <a:gd name="T20" fmla="*/ 270 w 389"/>
                    <a:gd name="T21" fmla="*/ 262 h 296"/>
                    <a:gd name="T22" fmla="*/ 276 w 389"/>
                    <a:gd name="T23" fmla="*/ 183 h 296"/>
                    <a:gd name="T24" fmla="*/ 288 w 389"/>
                    <a:gd name="T25" fmla="*/ 237 h 296"/>
                    <a:gd name="T26" fmla="*/ 318 w 389"/>
                    <a:gd name="T27" fmla="*/ 154 h 296"/>
                    <a:gd name="T28" fmla="*/ 337 w 389"/>
                    <a:gd name="T29" fmla="*/ 231 h 296"/>
                    <a:gd name="T30" fmla="*/ 345 w 389"/>
                    <a:gd name="T31" fmla="*/ 239 h 296"/>
                    <a:gd name="T32" fmla="*/ 361 w 389"/>
                    <a:gd name="T33" fmla="*/ 260 h 296"/>
                    <a:gd name="T34" fmla="*/ 255 w 389"/>
                    <a:gd name="T35" fmla="*/ 182 h 296"/>
                    <a:gd name="T36" fmla="*/ 236 w 389"/>
                    <a:gd name="T37" fmla="*/ 166 h 296"/>
                    <a:gd name="T38" fmla="*/ 329 w 389"/>
                    <a:gd name="T39" fmla="*/ 126 h 296"/>
                    <a:gd name="T40" fmla="*/ 345 w 389"/>
                    <a:gd name="T41" fmla="*/ 139 h 296"/>
                    <a:gd name="T42" fmla="*/ 0 w 389"/>
                    <a:gd name="T43" fmla="*/ 0 h 296"/>
                    <a:gd name="T44" fmla="*/ 243 w 389"/>
                    <a:gd name="T45" fmla="*/ 235 h 296"/>
                    <a:gd name="T46" fmla="*/ 181 w 389"/>
                    <a:gd name="T47" fmla="*/ 219 h 296"/>
                    <a:gd name="T48" fmla="*/ 165 w 389"/>
                    <a:gd name="T49" fmla="*/ 219 h 296"/>
                    <a:gd name="T50" fmla="*/ 71 w 389"/>
                    <a:gd name="T51" fmla="*/ 182 h 296"/>
                    <a:gd name="T52" fmla="*/ 165 w 389"/>
                    <a:gd name="T53" fmla="*/ 219 h 296"/>
                    <a:gd name="T54" fmla="*/ 110 w 389"/>
                    <a:gd name="T55" fmla="*/ 126 h 296"/>
                    <a:gd name="T56" fmla="*/ 16 w 389"/>
                    <a:gd name="T57" fmla="*/ 166 h 296"/>
                    <a:gd name="T58" fmla="*/ 126 w 389"/>
                    <a:gd name="T59" fmla="*/ 54 h 296"/>
                    <a:gd name="T60" fmla="*/ 220 w 389"/>
                    <a:gd name="T61" fmla="*/ 16 h 296"/>
                    <a:gd name="T62" fmla="*/ 126 w 389"/>
                    <a:gd name="T63" fmla="*/ 54 h 296"/>
                    <a:gd name="T64" fmla="*/ 165 w 389"/>
                    <a:gd name="T65" fmla="*/ 110 h 296"/>
                    <a:gd name="T66" fmla="*/ 71 w 389"/>
                    <a:gd name="T67" fmla="*/ 70 h 296"/>
                    <a:gd name="T68" fmla="*/ 55 w 389"/>
                    <a:gd name="T69" fmla="*/ 110 h 296"/>
                    <a:gd name="T70" fmla="*/ 16 w 389"/>
                    <a:gd name="T71" fmla="*/ 70 h 296"/>
                    <a:gd name="T72" fmla="*/ 55 w 389"/>
                    <a:gd name="T73" fmla="*/ 110 h 296"/>
                    <a:gd name="T74" fmla="*/ 126 w 389"/>
                    <a:gd name="T75" fmla="*/ 166 h 296"/>
                    <a:gd name="T76" fmla="*/ 220 w 389"/>
                    <a:gd name="T77" fmla="*/ 126 h 296"/>
                    <a:gd name="T78" fmla="*/ 228 w 389"/>
                    <a:gd name="T79" fmla="*/ 110 h 296"/>
                    <a:gd name="T80" fmla="*/ 181 w 389"/>
                    <a:gd name="T81" fmla="*/ 70 h 296"/>
                    <a:gd name="T82" fmla="*/ 274 w 389"/>
                    <a:gd name="T83" fmla="*/ 110 h 296"/>
                    <a:gd name="T84" fmla="*/ 228 w 389"/>
                    <a:gd name="T85" fmla="*/ 110 h 296"/>
                    <a:gd name="T86" fmla="*/ 290 w 389"/>
                    <a:gd name="T87" fmla="*/ 70 h 296"/>
                    <a:gd name="T88" fmla="*/ 329 w 389"/>
                    <a:gd name="T89" fmla="*/ 110 h 296"/>
                    <a:gd name="T90" fmla="*/ 329 w 389"/>
                    <a:gd name="T91" fmla="*/ 54 h 296"/>
                    <a:gd name="T92" fmla="*/ 236 w 389"/>
                    <a:gd name="T93" fmla="*/ 16 h 296"/>
                    <a:gd name="T94" fmla="*/ 329 w 389"/>
                    <a:gd name="T95" fmla="*/ 54 h 296"/>
                    <a:gd name="T96" fmla="*/ 110 w 389"/>
                    <a:gd name="T97" fmla="*/ 54 h 296"/>
                    <a:gd name="T98" fmla="*/ 16 w 389"/>
                    <a:gd name="T99" fmla="*/ 16 h 296"/>
                    <a:gd name="T100" fmla="*/ 16 w 389"/>
                    <a:gd name="T101" fmla="*/ 182 h 296"/>
                    <a:gd name="T102" fmla="*/ 55 w 389"/>
                    <a:gd name="T103" fmla="*/ 219 h 296"/>
                    <a:gd name="T104" fmla="*/ 16 w 389"/>
                    <a:gd name="T105" fmla="*/ 182 h 2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389" h="296">
                      <a:moveTo>
                        <a:pt x="376" y="196"/>
                      </a:moveTo>
                      <a:cubicBezTo>
                        <a:pt x="364" y="176"/>
                        <a:pt x="364" y="176"/>
                        <a:pt x="364" y="176"/>
                      </a:cubicBezTo>
                      <a:cubicBezTo>
                        <a:pt x="361" y="199"/>
                        <a:pt x="361" y="199"/>
                        <a:pt x="361" y="199"/>
                      </a:cubicBezTo>
                      <a:cubicBezTo>
                        <a:pt x="360" y="208"/>
                        <a:pt x="357" y="214"/>
                        <a:pt x="355" y="217"/>
                      </a:cubicBezTo>
                      <a:cubicBezTo>
                        <a:pt x="359" y="190"/>
                        <a:pt x="364" y="147"/>
                        <a:pt x="306" y="134"/>
                      </a:cubicBezTo>
                      <a:cubicBezTo>
                        <a:pt x="289" y="130"/>
                        <a:pt x="289" y="130"/>
                        <a:pt x="289" y="130"/>
                      </a:cubicBezTo>
                      <a:cubicBezTo>
                        <a:pt x="298" y="146"/>
                        <a:pt x="298" y="146"/>
                        <a:pt x="298" y="146"/>
                      </a:cubicBezTo>
                      <a:cubicBezTo>
                        <a:pt x="306" y="160"/>
                        <a:pt x="304" y="178"/>
                        <a:pt x="298" y="193"/>
                      </a:cubicBezTo>
                      <a:cubicBezTo>
                        <a:pt x="291" y="172"/>
                        <a:pt x="278" y="157"/>
                        <a:pt x="277" y="157"/>
                      </a:cubicBezTo>
                      <a:cubicBezTo>
                        <a:pt x="264" y="143"/>
                        <a:pt x="264" y="143"/>
                        <a:pt x="264" y="143"/>
                      </a:cubicBezTo>
                      <a:cubicBezTo>
                        <a:pt x="264" y="162"/>
                        <a:pt x="264" y="162"/>
                        <a:pt x="264" y="162"/>
                      </a:cubicBezTo>
                      <a:cubicBezTo>
                        <a:pt x="263" y="171"/>
                        <a:pt x="260" y="183"/>
                        <a:pt x="257" y="195"/>
                      </a:cubicBezTo>
                      <a:cubicBezTo>
                        <a:pt x="250" y="221"/>
                        <a:pt x="242" y="251"/>
                        <a:pt x="257" y="272"/>
                      </a:cubicBezTo>
                      <a:cubicBezTo>
                        <a:pt x="267" y="287"/>
                        <a:pt x="287" y="295"/>
                        <a:pt x="318" y="296"/>
                      </a:cubicBezTo>
                      <a:cubicBezTo>
                        <a:pt x="318" y="296"/>
                        <a:pt x="318" y="296"/>
                        <a:pt x="318" y="296"/>
                      </a:cubicBezTo>
                      <a:cubicBezTo>
                        <a:pt x="318" y="296"/>
                        <a:pt x="318" y="296"/>
                        <a:pt x="319" y="296"/>
                      </a:cubicBezTo>
                      <a:cubicBezTo>
                        <a:pt x="352" y="296"/>
                        <a:pt x="368" y="281"/>
                        <a:pt x="375" y="268"/>
                      </a:cubicBezTo>
                      <a:cubicBezTo>
                        <a:pt x="389" y="244"/>
                        <a:pt x="384" y="211"/>
                        <a:pt x="376" y="196"/>
                      </a:cubicBezTo>
                      <a:close/>
                      <a:moveTo>
                        <a:pt x="361" y="260"/>
                      </a:moveTo>
                      <a:cubicBezTo>
                        <a:pt x="354" y="273"/>
                        <a:pt x="339" y="280"/>
                        <a:pt x="319" y="280"/>
                      </a:cubicBezTo>
                      <a:cubicBezTo>
                        <a:pt x="318" y="280"/>
                        <a:pt x="318" y="280"/>
                        <a:pt x="318" y="280"/>
                      </a:cubicBezTo>
                      <a:cubicBezTo>
                        <a:pt x="294" y="279"/>
                        <a:pt x="277" y="273"/>
                        <a:pt x="270" y="262"/>
                      </a:cubicBezTo>
                      <a:cubicBezTo>
                        <a:pt x="259" y="248"/>
                        <a:pt x="266" y="223"/>
                        <a:pt x="272" y="200"/>
                      </a:cubicBezTo>
                      <a:cubicBezTo>
                        <a:pt x="274" y="194"/>
                        <a:pt x="275" y="188"/>
                        <a:pt x="276" y="183"/>
                      </a:cubicBezTo>
                      <a:cubicBezTo>
                        <a:pt x="281" y="192"/>
                        <a:pt x="286" y="203"/>
                        <a:pt x="287" y="216"/>
                      </a:cubicBezTo>
                      <a:cubicBezTo>
                        <a:pt x="288" y="237"/>
                        <a:pt x="288" y="237"/>
                        <a:pt x="288" y="237"/>
                      </a:cubicBezTo>
                      <a:cubicBezTo>
                        <a:pt x="301" y="220"/>
                        <a:pt x="301" y="220"/>
                        <a:pt x="301" y="220"/>
                      </a:cubicBezTo>
                      <a:cubicBezTo>
                        <a:pt x="314" y="203"/>
                        <a:pt x="323" y="178"/>
                        <a:pt x="318" y="154"/>
                      </a:cubicBezTo>
                      <a:cubicBezTo>
                        <a:pt x="347" y="168"/>
                        <a:pt x="343" y="194"/>
                        <a:pt x="339" y="217"/>
                      </a:cubicBezTo>
                      <a:cubicBezTo>
                        <a:pt x="338" y="222"/>
                        <a:pt x="337" y="227"/>
                        <a:pt x="337" y="231"/>
                      </a:cubicBezTo>
                      <a:cubicBezTo>
                        <a:pt x="336" y="240"/>
                        <a:pt x="336" y="240"/>
                        <a:pt x="336" y="240"/>
                      </a:cubicBezTo>
                      <a:cubicBezTo>
                        <a:pt x="345" y="239"/>
                        <a:pt x="345" y="239"/>
                        <a:pt x="345" y="239"/>
                      </a:cubicBezTo>
                      <a:cubicBezTo>
                        <a:pt x="356" y="238"/>
                        <a:pt x="363" y="233"/>
                        <a:pt x="368" y="227"/>
                      </a:cubicBezTo>
                      <a:cubicBezTo>
                        <a:pt x="369" y="238"/>
                        <a:pt x="367" y="250"/>
                        <a:pt x="361" y="260"/>
                      </a:cubicBezTo>
                      <a:close/>
                      <a:moveTo>
                        <a:pt x="181" y="182"/>
                      </a:moveTo>
                      <a:cubicBezTo>
                        <a:pt x="255" y="182"/>
                        <a:pt x="255" y="182"/>
                        <a:pt x="255" y="182"/>
                      </a:cubicBezTo>
                      <a:cubicBezTo>
                        <a:pt x="255" y="166"/>
                        <a:pt x="255" y="166"/>
                        <a:pt x="255" y="166"/>
                      </a:cubicBezTo>
                      <a:cubicBezTo>
                        <a:pt x="236" y="166"/>
                        <a:pt x="236" y="166"/>
                        <a:pt x="236" y="166"/>
                      </a:cubicBezTo>
                      <a:cubicBezTo>
                        <a:pt x="236" y="126"/>
                        <a:pt x="236" y="126"/>
                        <a:pt x="236" y="126"/>
                      </a:cubicBezTo>
                      <a:cubicBezTo>
                        <a:pt x="329" y="126"/>
                        <a:pt x="329" y="126"/>
                        <a:pt x="329" y="126"/>
                      </a:cubicBezTo>
                      <a:cubicBezTo>
                        <a:pt x="329" y="139"/>
                        <a:pt x="329" y="139"/>
                        <a:pt x="329" y="139"/>
                      </a:cubicBezTo>
                      <a:cubicBezTo>
                        <a:pt x="345" y="139"/>
                        <a:pt x="345" y="139"/>
                        <a:pt x="345" y="139"/>
                      </a:cubicBezTo>
                      <a:cubicBezTo>
                        <a:pt x="345" y="0"/>
                        <a:pt x="345" y="0"/>
                        <a:pt x="345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35"/>
                        <a:pt x="0" y="235"/>
                        <a:pt x="0" y="235"/>
                      </a:cubicBezTo>
                      <a:cubicBezTo>
                        <a:pt x="243" y="235"/>
                        <a:pt x="243" y="235"/>
                        <a:pt x="243" y="235"/>
                      </a:cubicBezTo>
                      <a:cubicBezTo>
                        <a:pt x="243" y="219"/>
                        <a:pt x="243" y="219"/>
                        <a:pt x="243" y="219"/>
                      </a:cubicBezTo>
                      <a:cubicBezTo>
                        <a:pt x="181" y="219"/>
                        <a:pt x="181" y="219"/>
                        <a:pt x="181" y="219"/>
                      </a:cubicBezTo>
                      <a:lnTo>
                        <a:pt x="181" y="182"/>
                      </a:lnTo>
                      <a:close/>
                      <a:moveTo>
                        <a:pt x="165" y="219"/>
                      </a:moveTo>
                      <a:cubicBezTo>
                        <a:pt x="71" y="219"/>
                        <a:pt x="71" y="219"/>
                        <a:pt x="71" y="219"/>
                      </a:cubicBezTo>
                      <a:cubicBezTo>
                        <a:pt x="71" y="182"/>
                        <a:pt x="71" y="182"/>
                        <a:pt x="71" y="182"/>
                      </a:cubicBezTo>
                      <a:cubicBezTo>
                        <a:pt x="165" y="182"/>
                        <a:pt x="165" y="182"/>
                        <a:pt x="165" y="182"/>
                      </a:cubicBezTo>
                      <a:lnTo>
                        <a:pt x="165" y="219"/>
                      </a:lnTo>
                      <a:close/>
                      <a:moveTo>
                        <a:pt x="16" y="126"/>
                      </a:moveTo>
                      <a:cubicBezTo>
                        <a:pt x="110" y="126"/>
                        <a:pt x="110" y="126"/>
                        <a:pt x="110" y="126"/>
                      </a:cubicBezTo>
                      <a:cubicBezTo>
                        <a:pt x="110" y="166"/>
                        <a:pt x="110" y="166"/>
                        <a:pt x="110" y="166"/>
                      </a:cubicBezTo>
                      <a:cubicBezTo>
                        <a:pt x="16" y="166"/>
                        <a:pt x="16" y="166"/>
                        <a:pt x="16" y="166"/>
                      </a:cubicBezTo>
                      <a:lnTo>
                        <a:pt x="16" y="126"/>
                      </a:lnTo>
                      <a:close/>
                      <a:moveTo>
                        <a:pt x="126" y="54"/>
                      </a:moveTo>
                      <a:cubicBezTo>
                        <a:pt x="126" y="16"/>
                        <a:pt x="126" y="16"/>
                        <a:pt x="126" y="16"/>
                      </a:cubicBezTo>
                      <a:cubicBezTo>
                        <a:pt x="220" y="16"/>
                        <a:pt x="220" y="16"/>
                        <a:pt x="220" y="16"/>
                      </a:cubicBezTo>
                      <a:cubicBezTo>
                        <a:pt x="220" y="54"/>
                        <a:pt x="220" y="54"/>
                        <a:pt x="220" y="54"/>
                      </a:cubicBezTo>
                      <a:lnTo>
                        <a:pt x="126" y="54"/>
                      </a:lnTo>
                      <a:close/>
                      <a:moveTo>
                        <a:pt x="165" y="70"/>
                      </a:moveTo>
                      <a:cubicBezTo>
                        <a:pt x="165" y="110"/>
                        <a:pt x="165" y="110"/>
                        <a:pt x="165" y="110"/>
                      </a:cubicBezTo>
                      <a:cubicBezTo>
                        <a:pt x="71" y="110"/>
                        <a:pt x="71" y="110"/>
                        <a:pt x="71" y="110"/>
                      </a:cubicBezTo>
                      <a:cubicBezTo>
                        <a:pt x="71" y="70"/>
                        <a:pt x="71" y="70"/>
                        <a:pt x="71" y="70"/>
                      </a:cubicBezTo>
                      <a:lnTo>
                        <a:pt x="165" y="70"/>
                      </a:lnTo>
                      <a:close/>
                      <a:moveTo>
                        <a:pt x="55" y="110"/>
                      </a:moveTo>
                      <a:cubicBezTo>
                        <a:pt x="16" y="110"/>
                        <a:pt x="16" y="110"/>
                        <a:pt x="16" y="110"/>
                      </a:cubicBezTo>
                      <a:cubicBezTo>
                        <a:pt x="16" y="70"/>
                        <a:pt x="16" y="70"/>
                        <a:pt x="16" y="70"/>
                      </a:cubicBezTo>
                      <a:cubicBezTo>
                        <a:pt x="55" y="70"/>
                        <a:pt x="55" y="70"/>
                        <a:pt x="55" y="70"/>
                      </a:cubicBezTo>
                      <a:lnTo>
                        <a:pt x="55" y="110"/>
                      </a:lnTo>
                      <a:close/>
                      <a:moveTo>
                        <a:pt x="220" y="166"/>
                      </a:moveTo>
                      <a:cubicBezTo>
                        <a:pt x="126" y="166"/>
                        <a:pt x="126" y="166"/>
                        <a:pt x="126" y="166"/>
                      </a:cubicBezTo>
                      <a:cubicBezTo>
                        <a:pt x="126" y="126"/>
                        <a:pt x="126" y="126"/>
                        <a:pt x="126" y="126"/>
                      </a:cubicBezTo>
                      <a:cubicBezTo>
                        <a:pt x="220" y="126"/>
                        <a:pt x="220" y="126"/>
                        <a:pt x="220" y="126"/>
                      </a:cubicBezTo>
                      <a:lnTo>
                        <a:pt x="220" y="166"/>
                      </a:lnTo>
                      <a:close/>
                      <a:moveTo>
                        <a:pt x="228" y="110"/>
                      </a:moveTo>
                      <a:cubicBezTo>
                        <a:pt x="181" y="110"/>
                        <a:pt x="181" y="110"/>
                        <a:pt x="181" y="110"/>
                      </a:cubicBezTo>
                      <a:cubicBezTo>
                        <a:pt x="181" y="70"/>
                        <a:pt x="181" y="70"/>
                        <a:pt x="181" y="70"/>
                      </a:cubicBezTo>
                      <a:cubicBezTo>
                        <a:pt x="274" y="70"/>
                        <a:pt x="274" y="70"/>
                        <a:pt x="274" y="70"/>
                      </a:cubicBezTo>
                      <a:cubicBezTo>
                        <a:pt x="274" y="110"/>
                        <a:pt x="274" y="110"/>
                        <a:pt x="274" y="110"/>
                      </a:cubicBezTo>
                      <a:cubicBezTo>
                        <a:pt x="236" y="110"/>
                        <a:pt x="236" y="110"/>
                        <a:pt x="236" y="110"/>
                      </a:cubicBezTo>
                      <a:lnTo>
                        <a:pt x="228" y="110"/>
                      </a:lnTo>
                      <a:close/>
                      <a:moveTo>
                        <a:pt x="290" y="110"/>
                      </a:moveTo>
                      <a:cubicBezTo>
                        <a:pt x="290" y="70"/>
                        <a:pt x="290" y="70"/>
                        <a:pt x="290" y="70"/>
                      </a:cubicBezTo>
                      <a:cubicBezTo>
                        <a:pt x="329" y="70"/>
                        <a:pt x="329" y="70"/>
                        <a:pt x="329" y="70"/>
                      </a:cubicBezTo>
                      <a:cubicBezTo>
                        <a:pt x="329" y="110"/>
                        <a:pt x="329" y="110"/>
                        <a:pt x="329" y="110"/>
                      </a:cubicBezTo>
                      <a:lnTo>
                        <a:pt x="290" y="110"/>
                      </a:lnTo>
                      <a:close/>
                      <a:moveTo>
                        <a:pt x="329" y="54"/>
                      </a:moveTo>
                      <a:cubicBezTo>
                        <a:pt x="236" y="54"/>
                        <a:pt x="236" y="54"/>
                        <a:pt x="236" y="54"/>
                      </a:cubicBezTo>
                      <a:cubicBezTo>
                        <a:pt x="236" y="16"/>
                        <a:pt x="236" y="16"/>
                        <a:pt x="236" y="16"/>
                      </a:cubicBezTo>
                      <a:cubicBezTo>
                        <a:pt x="329" y="16"/>
                        <a:pt x="329" y="16"/>
                        <a:pt x="329" y="16"/>
                      </a:cubicBezTo>
                      <a:lnTo>
                        <a:pt x="329" y="54"/>
                      </a:lnTo>
                      <a:close/>
                      <a:moveTo>
                        <a:pt x="110" y="16"/>
                      </a:moveTo>
                      <a:cubicBezTo>
                        <a:pt x="110" y="54"/>
                        <a:pt x="110" y="54"/>
                        <a:pt x="110" y="54"/>
                      </a:cubicBezTo>
                      <a:cubicBezTo>
                        <a:pt x="16" y="54"/>
                        <a:pt x="16" y="54"/>
                        <a:pt x="16" y="54"/>
                      </a:cubicBezTo>
                      <a:cubicBezTo>
                        <a:pt x="16" y="16"/>
                        <a:pt x="16" y="16"/>
                        <a:pt x="16" y="16"/>
                      </a:cubicBezTo>
                      <a:lnTo>
                        <a:pt x="110" y="16"/>
                      </a:lnTo>
                      <a:close/>
                      <a:moveTo>
                        <a:pt x="16" y="182"/>
                      </a:moveTo>
                      <a:cubicBezTo>
                        <a:pt x="55" y="182"/>
                        <a:pt x="55" y="182"/>
                        <a:pt x="55" y="182"/>
                      </a:cubicBezTo>
                      <a:cubicBezTo>
                        <a:pt x="55" y="219"/>
                        <a:pt x="55" y="219"/>
                        <a:pt x="55" y="219"/>
                      </a:cubicBezTo>
                      <a:cubicBezTo>
                        <a:pt x="16" y="219"/>
                        <a:pt x="16" y="219"/>
                        <a:pt x="16" y="219"/>
                      </a:cubicBezTo>
                      <a:lnTo>
                        <a:pt x="16" y="182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>
                  <a:noFill/>
                </a:ln>
              </p:spPr>
              <p:txBody>
                <a:bodyPr vert="horz" wrap="square" lIns="91416" tIns="45708" rIns="91416" bIns="4570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799" dirty="0">
                    <a:latin typeface="Calibri" panose="020F0502020204030204" pitchFamily="34" charset="0"/>
                  </a:endParaRPr>
                </a:p>
              </p:txBody>
            </p:sp>
          </p:grpSp>
        </p:grpSp>
        <p:cxnSp>
          <p:nvCxnSpPr>
            <p:cNvPr id="181" name="Straight Connector 180">
              <a:extLst>
                <a:ext uri="{FF2B5EF4-FFF2-40B4-BE49-F238E27FC236}">
                  <a16:creationId xmlns:a16="http://schemas.microsoft.com/office/drawing/2014/main" id="{BAC35E72-58E7-2443-8474-74E0C335B8E7}"/>
                </a:ext>
              </a:extLst>
            </p:cNvPr>
            <p:cNvCxnSpPr>
              <a:cxnSpLocks/>
            </p:cNvCxnSpPr>
            <p:nvPr/>
          </p:nvCxnSpPr>
          <p:spPr bwMode="gray">
            <a:xfrm flipH="1">
              <a:off x="10357834" y="5281261"/>
              <a:ext cx="2513" cy="390521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82" name="Picture 181">
              <a:extLst>
                <a:ext uri="{FF2B5EF4-FFF2-40B4-BE49-F238E27FC236}">
                  <a16:creationId xmlns:a16="http://schemas.microsoft.com/office/drawing/2014/main" id="{9A6DB90A-DFF9-574A-AED0-D8F44CAC1E9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768912" y="5292844"/>
              <a:ext cx="396240" cy="264160"/>
            </a:xfrm>
            <a:prstGeom prst="rect">
              <a:avLst/>
            </a:prstGeom>
          </p:spPr>
        </p:pic>
        <p:sp>
          <p:nvSpPr>
            <p:cNvPr id="183" name="TextBox 182">
              <a:extLst>
                <a:ext uri="{FF2B5EF4-FFF2-40B4-BE49-F238E27FC236}">
                  <a16:creationId xmlns:a16="http://schemas.microsoft.com/office/drawing/2014/main" id="{6E4543B2-2FD2-A941-BD94-29985F82629E}"/>
                </a:ext>
              </a:extLst>
            </p:cNvPr>
            <p:cNvSpPr txBox="1"/>
            <p:nvPr/>
          </p:nvSpPr>
          <p:spPr>
            <a:xfrm>
              <a:off x="9965639" y="5500544"/>
              <a:ext cx="252570" cy="184666"/>
            </a:xfrm>
            <a:prstGeom prst="rect">
              <a:avLst/>
            </a:prstGeom>
          </p:spPr>
          <p:txBody>
            <a:bodyPr wrap="none" lIns="0" tIns="0" rIns="0" bIns="0" rtlCol="0" anchor="b">
              <a:spAutoFit/>
            </a:bodyPr>
            <a:lstStyle/>
            <a:p>
              <a:r>
                <a:rPr lang="en-US" sz="1200" dirty="0">
                  <a:latin typeface="Calibri" panose="020F0502020204030204" pitchFamily="34" charset="0"/>
                </a:rPr>
                <a:t>Mgt</a:t>
              </a:r>
              <a:endParaRPr lang="en-US" sz="1400" dirty="0">
                <a:latin typeface="Calibri" panose="020F0502020204030204" pitchFamily="34" charset="0"/>
              </a:endParaRPr>
            </a:p>
          </p:txBody>
        </p:sp>
        <p:pic>
          <p:nvPicPr>
            <p:cNvPr id="184" name="Picture 183">
              <a:extLst>
                <a:ext uri="{FF2B5EF4-FFF2-40B4-BE49-F238E27FC236}">
                  <a16:creationId xmlns:a16="http://schemas.microsoft.com/office/drawing/2014/main" id="{A8B2C806-35B8-5C48-8935-AE24D4DDE42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772599" y="4923844"/>
              <a:ext cx="386080" cy="254000"/>
            </a:xfrm>
            <a:prstGeom prst="rect">
              <a:avLst/>
            </a:prstGeom>
          </p:spPr>
        </p:pic>
        <p:grpSp>
          <p:nvGrpSpPr>
            <p:cNvPr id="185" name="Group 184">
              <a:extLst>
                <a:ext uri="{FF2B5EF4-FFF2-40B4-BE49-F238E27FC236}">
                  <a16:creationId xmlns:a16="http://schemas.microsoft.com/office/drawing/2014/main" id="{5C54F575-0B7D-344F-A0EF-1A8D2460086F}"/>
                </a:ext>
              </a:extLst>
            </p:cNvPr>
            <p:cNvGrpSpPr/>
            <p:nvPr/>
          </p:nvGrpSpPr>
          <p:grpSpPr>
            <a:xfrm>
              <a:off x="8791734" y="4592279"/>
              <a:ext cx="657699" cy="704953"/>
              <a:chOff x="6855481" y="3447603"/>
              <a:chExt cx="657699" cy="704953"/>
            </a:xfrm>
          </p:grpSpPr>
          <p:cxnSp>
            <p:nvCxnSpPr>
              <p:cNvPr id="196" name="Straight Connector 195">
                <a:extLst>
                  <a:ext uri="{FF2B5EF4-FFF2-40B4-BE49-F238E27FC236}">
                    <a16:creationId xmlns:a16="http://schemas.microsoft.com/office/drawing/2014/main" id="{D754236B-2C17-EA41-88BA-09C2D7EB3C91}"/>
                  </a:ext>
                </a:extLst>
              </p:cNvPr>
              <p:cNvCxnSpPr>
                <a:cxnSpLocks/>
                <a:endCxn id="199" idx="24"/>
              </p:cNvCxnSpPr>
              <p:nvPr/>
            </p:nvCxnSpPr>
            <p:spPr bwMode="gray">
              <a:xfrm>
                <a:off x="7181817" y="3447603"/>
                <a:ext cx="0" cy="554984"/>
              </a:xfrm>
              <a:prstGeom prst="line">
                <a:avLst/>
              </a:prstGeom>
              <a:ln w="25400">
                <a:solidFill>
                  <a:schemeClr val="tx1"/>
                </a:solidFill>
                <a:miter lim="800000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97" name="Group 196">
                <a:extLst>
                  <a:ext uri="{FF2B5EF4-FFF2-40B4-BE49-F238E27FC236}">
                    <a16:creationId xmlns:a16="http://schemas.microsoft.com/office/drawing/2014/main" id="{7C33F6B9-300E-1D4D-8271-7F6FBA89A66E}"/>
                  </a:ext>
                </a:extLst>
              </p:cNvPr>
              <p:cNvGrpSpPr/>
              <p:nvPr/>
            </p:nvGrpSpPr>
            <p:grpSpPr>
              <a:xfrm>
                <a:off x="6855481" y="3841362"/>
                <a:ext cx="657699" cy="311194"/>
                <a:chOff x="6855481" y="3693748"/>
                <a:chExt cx="657699" cy="311194"/>
              </a:xfrm>
            </p:grpSpPr>
            <p:sp>
              <p:nvSpPr>
                <p:cNvPr id="198" name="Freeform 86">
                  <a:extLst>
                    <a:ext uri="{FF2B5EF4-FFF2-40B4-BE49-F238E27FC236}">
                      <a16:creationId xmlns:a16="http://schemas.microsoft.com/office/drawing/2014/main" id="{BEFD74C6-D530-4245-ACBF-747CCC198524}"/>
                    </a:ext>
                  </a:extLst>
                </p:cNvPr>
                <p:cNvSpPr>
                  <a:spLocks noChangeAspect="1" noEditPoints="1"/>
                </p:cNvSpPr>
                <p:nvPr/>
              </p:nvSpPr>
              <p:spPr bwMode="auto">
                <a:xfrm>
                  <a:off x="6855481" y="3833005"/>
                  <a:ext cx="657699" cy="171937"/>
                </a:xfrm>
                <a:custGeom>
                  <a:avLst/>
                  <a:gdLst>
                    <a:gd name="T0" fmla="*/ 304 w 384"/>
                    <a:gd name="T1" fmla="*/ 78 h 100"/>
                    <a:gd name="T2" fmla="*/ 288 w 384"/>
                    <a:gd name="T3" fmla="*/ 78 h 100"/>
                    <a:gd name="T4" fmla="*/ 288 w 384"/>
                    <a:gd name="T5" fmla="*/ 22 h 100"/>
                    <a:gd name="T6" fmla="*/ 304 w 384"/>
                    <a:gd name="T7" fmla="*/ 22 h 100"/>
                    <a:gd name="T8" fmla="*/ 304 w 384"/>
                    <a:gd name="T9" fmla="*/ 78 h 100"/>
                    <a:gd name="T10" fmla="*/ 331 w 384"/>
                    <a:gd name="T11" fmla="*/ 22 h 100"/>
                    <a:gd name="T12" fmla="*/ 315 w 384"/>
                    <a:gd name="T13" fmla="*/ 22 h 100"/>
                    <a:gd name="T14" fmla="*/ 315 w 384"/>
                    <a:gd name="T15" fmla="*/ 78 h 100"/>
                    <a:gd name="T16" fmla="*/ 331 w 384"/>
                    <a:gd name="T17" fmla="*/ 78 h 100"/>
                    <a:gd name="T18" fmla="*/ 331 w 384"/>
                    <a:gd name="T19" fmla="*/ 22 h 100"/>
                    <a:gd name="T20" fmla="*/ 358 w 384"/>
                    <a:gd name="T21" fmla="*/ 22 h 100"/>
                    <a:gd name="T22" fmla="*/ 342 w 384"/>
                    <a:gd name="T23" fmla="*/ 22 h 100"/>
                    <a:gd name="T24" fmla="*/ 342 w 384"/>
                    <a:gd name="T25" fmla="*/ 78 h 100"/>
                    <a:gd name="T26" fmla="*/ 358 w 384"/>
                    <a:gd name="T27" fmla="*/ 78 h 100"/>
                    <a:gd name="T28" fmla="*/ 358 w 384"/>
                    <a:gd name="T29" fmla="*/ 22 h 100"/>
                    <a:gd name="T30" fmla="*/ 42 w 384"/>
                    <a:gd name="T31" fmla="*/ 22 h 100"/>
                    <a:gd name="T32" fmla="*/ 26 w 384"/>
                    <a:gd name="T33" fmla="*/ 22 h 100"/>
                    <a:gd name="T34" fmla="*/ 26 w 384"/>
                    <a:gd name="T35" fmla="*/ 78 h 100"/>
                    <a:gd name="T36" fmla="*/ 42 w 384"/>
                    <a:gd name="T37" fmla="*/ 78 h 100"/>
                    <a:gd name="T38" fmla="*/ 42 w 384"/>
                    <a:gd name="T39" fmla="*/ 22 h 100"/>
                    <a:gd name="T40" fmla="*/ 69 w 384"/>
                    <a:gd name="T41" fmla="*/ 22 h 100"/>
                    <a:gd name="T42" fmla="*/ 53 w 384"/>
                    <a:gd name="T43" fmla="*/ 22 h 100"/>
                    <a:gd name="T44" fmla="*/ 53 w 384"/>
                    <a:gd name="T45" fmla="*/ 78 h 100"/>
                    <a:gd name="T46" fmla="*/ 69 w 384"/>
                    <a:gd name="T47" fmla="*/ 78 h 100"/>
                    <a:gd name="T48" fmla="*/ 69 w 384"/>
                    <a:gd name="T49" fmla="*/ 22 h 100"/>
                    <a:gd name="T50" fmla="*/ 97 w 384"/>
                    <a:gd name="T51" fmla="*/ 22 h 100"/>
                    <a:gd name="T52" fmla="*/ 81 w 384"/>
                    <a:gd name="T53" fmla="*/ 22 h 100"/>
                    <a:gd name="T54" fmla="*/ 81 w 384"/>
                    <a:gd name="T55" fmla="*/ 78 h 100"/>
                    <a:gd name="T56" fmla="*/ 97 w 384"/>
                    <a:gd name="T57" fmla="*/ 78 h 100"/>
                    <a:gd name="T58" fmla="*/ 97 w 384"/>
                    <a:gd name="T59" fmla="*/ 22 h 100"/>
                    <a:gd name="T60" fmla="*/ 163 w 384"/>
                    <a:gd name="T61" fmla="*/ 50 h 100"/>
                    <a:gd name="T62" fmla="*/ 192 w 384"/>
                    <a:gd name="T63" fmla="*/ 21 h 100"/>
                    <a:gd name="T64" fmla="*/ 221 w 384"/>
                    <a:gd name="T65" fmla="*/ 50 h 100"/>
                    <a:gd name="T66" fmla="*/ 192 w 384"/>
                    <a:gd name="T67" fmla="*/ 79 h 100"/>
                    <a:gd name="T68" fmla="*/ 163 w 384"/>
                    <a:gd name="T69" fmla="*/ 50 h 100"/>
                    <a:gd name="T70" fmla="*/ 179 w 384"/>
                    <a:gd name="T71" fmla="*/ 50 h 100"/>
                    <a:gd name="T72" fmla="*/ 192 w 384"/>
                    <a:gd name="T73" fmla="*/ 63 h 100"/>
                    <a:gd name="T74" fmla="*/ 205 w 384"/>
                    <a:gd name="T75" fmla="*/ 50 h 100"/>
                    <a:gd name="T76" fmla="*/ 192 w 384"/>
                    <a:gd name="T77" fmla="*/ 37 h 100"/>
                    <a:gd name="T78" fmla="*/ 179 w 384"/>
                    <a:gd name="T79" fmla="*/ 50 h 100"/>
                    <a:gd name="T80" fmla="*/ 384 w 384"/>
                    <a:gd name="T81" fmla="*/ 0 h 100"/>
                    <a:gd name="T82" fmla="*/ 384 w 384"/>
                    <a:gd name="T83" fmla="*/ 100 h 100"/>
                    <a:gd name="T84" fmla="*/ 0 w 384"/>
                    <a:gd name="T85" fmla="*/ 100 h 100"/>
                    <a:gd name="T86" fmla="*/ 0 w 384"/>
                    <a:gd name="T87" fmla="*/ 0 h 100"/>
                    <a:gd name="T88" fmla="*/ 384 w 384"/>
                    <a:gd name="T89" fmla="*/ 0 h 100"/>
                    <a:gd name="T90" fmla="*/ 368 w 384"/>
                    <a:gd name="T91" fmla="*/ 16 h 100"/>
                    <a:gd name="T92" fmla="*/ 16 w 384"/>
                    <a:gd name="T93" fmla="*/ 16 h 100"/>
                    <a:gd name="T94" fmla="*/ 16 w 384"/>
                    <a:gd name="T95" fmla="*/ 84 h 100"/>
                    <a:gd name="T96" fmla="*/ 368 w 384"/>
                    <a:gd name="T97" fmla="*/ 84 h 100"/>
                    <a:gd name="T98" fmla="*/ 368 w 384"/>
                    <a:gd name="T99" fmla="*/ 16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384" h="100">
                      <a:moveTo>
                        <a:pt x="304" y="78"/>
                      </a:moveTo>
                      <a:cubicBezTo>
                        <a:pt x="288" y="78"/>
                        <a:pt x="288" y="78"/>
                        <a:pt x="288" y="78"/>
                      </a:cubicBezTo>
                      <a:cubicBezTo>
                        <a:pt x="288" y="22"/>
                        <a:pt x="288" y="22"/>
                        <a:pt x="288" y="22"/>
                      </a:cubicBezTo>
                      <a:cubicBezTo>
                        <a:pt x="304" y="22"/>
                        <a:pt x="304" y="22"/>
                        <a:pt x="304" y="22"/>
                      </a:cubicBezTo>
                      <a:lnTo>
                        <a:pt x="304" y="78"/>
                      </a:lnTo>
                      <a:close/>
                      <a:moveTo>
                        <a:pt x="331" y="22"/>
                      </a:moveTo>
                      <a:cubicBezTo>
                        <a:pt x="315" y="22"/>
                        <a:pt x="315" y="22"/>
                        <a:pt x="315" y="22"/>
                      </a:cubicBezTo>
                      <a:cubicBezTo>
                        <a:pt x="315" y="78"/>
                        <a:pt x="315" y="78"/>
                        <a:pt x="315" y="78"/>
                      </a:cubicBezTo>
                      <a:cubicBezTo>
                        <a:pt x="331" y="78"/>
                        <a:pt x="331" y="78"/>
                        <a:pt x="331" y="78"/>
                      </a:cubicBezTo>
                      <a:lnTo>
                        <a:pt x="331" y="22"/>
                      </a:lnTo>
                      <a:close/>
                      <a:moveTo>
                        <a:pt x="358" y="22"/>
                      </a:moveTo>
                      <a:cubicBezTo>
                        <a:pt x="342" y="22"/>
                        <a:pt x="342" y="22"/>
                        <a:pt x="342" y="22"/>
                      </a:cubicBezTo>
                      <a:cubicBezTo>
                        <a:pt x="342" y="78"/>
                        <a:pt x="342" y="78"/>
                        <a:pt x="342" y="78"/>
                      </a:cubicBezTo>
                      <a:cubicBezTo>
                        <a:pt x="358" y="78"/>
                        <a:pt x="358" y="78"/>
                        <a:pt x="358" y="78"/>
                      </a:cubicBezTo>
                      <a:lnTo>
                        <a:pt x="358" y="22"/>
                      </a:lnTo>
                      <a:close/>
                      <a:moveTo>
                        <a:pt x="42" y="22"/>
                      </a:moveTo>
                      <a:cubicBezTo>
                        <a:pt x="26" y="22"/>
                        <a:pt x="26" y="22"/>
                        <a:pt x="26" y="22"/>
                      </a:cubicBezTo>
                      <a:cubicBezTo>
                        <a:pt x="26" y="78"/>
                        <a:pt x="26" y="78"/>
                        <a:pt x="26" y="78"/>
                      </a:cubicBezTo>
                      <a:cubicBezTo>
                        <a:pt x="42" y="78"/>
                        <a:pt x="42" y="78"/>
                        <a:pt x="42" y="78"/>
                      </a:cubicBezTo>
                      <a:lnTo>
                        <a:pt x="42" y="22"/>
                      </a:lnTo>
                      <a:close/>
                      <a:moveTo>
                        <a:pt x="69" y="22"/>
                      </a:moveTo>
                      <a:cubicBezTo>
                        <a:pt x="53" y="22"/>
                        <a:pt x="53" y="22"/>
                        <a:pt x="53" y="22"/>
                      </a:cubicBezTo>
                      <a:cubicBezTo>
                        <a:pt x="53" y="78"/>
                        <a:pt x="53" y="78"/>
                        <a:pt x="53" y="78"/>
                      </a:cubicBezTo>
                      <a:cubicBezTo>
                        <a:pt x="69" y="78"/>
                        <a:pt x="69" y="78"/>
                        <a:pt x="69" y="78"/>
                      </a:cubicBezTo>
                      <a:lnTo>
                        <a:pt x="69" y="22"/>
                      </a:lnTo>
                      <a:close/>
                      <a:moveTo>
                        <a:pt x="97" y="22"/>
                      </a:moveTo>
                      <a:cubicBezTo>
                        <a:pt x="81" y="22"/>
                        <a:pt x="81" y="22"/>
                        <a:pt x="81" y="22"/>
                      </a:cubicBezTo>
                      <a:cubicBezTo>
                        <a:pt x="81" y="78"/>
                        <a:pt x="81" y="78"/>
                        <a:pt x="81" y="78"/>
                      </a:cubicBezTo>
                      <a:cubicBezTo>
                        <a:pt x="97" y="78"/>
                        <a:pt x="97" y="78"/>
                        <a:pt x="97" y="78"/>
                      </a:cubicBezTo>
                      <a:lnTo>
                        <a:pt x="97" y="22"/>
                      </a:lnTo>
                      <a:close/>
                      <a:moveTo>
                        <a:pt x="163" y="50"/>
                      </a:moveTo>
                      <a:cubicBezTo>
                        <a:pt x="163" y="34"/>
                        <a:pt x="176" y="21"/>
                        <a:pt x="192" y="21"/>
                      </a:cubicBezTo>
                      <a:cubicBezTo>
                        <a:pt x="208" y="21"/>
                        <a:pt x="221" y="34"/>
                        <a:pt x="221" y="50"/>
                      </a:cubicBezTo>
                      <a:cubicBezTo>
                        <a:pt x="221" y="66"/>
                        <a:pt x="208" y="79"/>
                        <a:pt x="192" y="79"/>
                      </a:cubicBezTo>
                      <a:cubicBezTo>
                        <a:pt x="176" y="79"/>
                        <a:pt x="163" y="66"/>
                        <a:pt x="163" y="50"/>
                      </a:cubicBezTo>
                      <a:close/>
                      <a:moveTo>
                        <a:pt x="179" y="50"/>
                      </a:moveTo>
                      <a:cubicBezTo>
                        <a:pt x="179" y="57"/>
                        <a:pt x="185" y="63"/>
                        <a:pt x="192" y="63"/>
                      </a:cubicBezTo>
                      <a:cubicBezTo>
                        <a:pt x="199" y="63"/>
                        <a:pt x="205" y="57"/>
                        <a:pt x="205" y="50"/>
                      </a:cubicBezTo>
                      <a:cubicBezTo>
                        <a:pt x="205" y="43"/>
                        <a:pt x="199" y="37"/>
                        <a:pt x="192" y="37"/>
                      </a:cubicBezTo>
                      <a:cubicBezTo>
                        <a:pt x="185" y="37"/>
                        <a:pt x="179" y="43"/>
                        <a:pt x="179" y="50"/>
                      </a:cubicBezTo>
                      <a:close/>
                      <a:moveTo>
                        <a:pt x="384" y="0"/>
                      </a:moveTo>
                      <a:cubicBezTo>
                        <a:pt x="384" y="100"/>
                        <a:pt x="384" y="100"/>
                        <a:pt x="384" y="100"/>
                      </a:cubicBezTo>
                      <a:cubicBezTo>
                        <a:pt x="0" y="100"/>
                        <a:pt x="0" y="100"/>
                        <a:pt x="0" y="10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384" y="0"/>
                      </a:lnTo>
                      <a:close/>
                      <a:moveTo>
                        <a:pt x="368" y="16"/>
                      </a:moveTo>
                      <a:cubicBezTo>
                        <a:pt x="16" y="16"/>
                        <a:pt x="16" y="16"/>
                        <a:pt x="16" y="16"/>
                      </a:cubicBezTo>
                      <a:cubicBezTo>
                        <a:pt x="16" y="84"/>
                        <a:pt x="16" y="84"/>
                        <a:pt x="16" y="84"/>
                      </a:cubicBezTo>
                      <a:cubicBezTo>
                        <a:pt x="368" y="84"/>
                        <a:pt x="368" y="84"/>
                        <a:pt x="368" y="84"/>
                      </a:cubicBezTo>
                      <a:lnTo>
                        <a:pt x="368" y="1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99" name="Freeform 21">
                  <a:extLst>
                    <a:ext uri="{FF2B5EF4-FFF2-40B4-BE49-F238E27FC236}">
                      <a16:creationId xmlns:a16="http://schemas.microsoft.com/office/drawing/2014/main" id="{D9C01069-35AC-0148-9C34-5B1B9D6D518C}"/>
                    </a:ext>
                  </a:extLst>
                </p:cNvPr>
                <p:cNvSpPr>
                  <a:spLocks noChangeAspect="1" noEditPoints="1"/>
                </p:cNvSpPr>
                <p:nvPr/>
              </p:nvSpPr>
              <p:spPr bwMode="auto">
                <a:xfrm>
                  <a:off x="7060501" y="3693748"/>
                  <a:ext cx="286011" cy="217911"/>
                </a:xfrm>
                <a:custGeom>
                  <a:avLst/>
                  <a:gdLst>
                    <a:gd name="T0" fmla="*/ 364 w 389"/>
                    <a:gd name="T1" fmla="*/ 176 h 296"/>
                    <a:gd name="T2" fmla="*/ 355 w 389"/>
                    <a:gd name="T3" fmla="*/ 217 h 296"/>
                    <a:gd name="T4" fmla="*/ 289 w 389"/>
                    <a:gd name="T5" fmla="*/ 130 h 296"/>
                    <a:gd name="T6" fmla="*/ 298 w 389"/>
                    <a:gd name="T7" fmla="*/ 193 h 296"/>
                    <a:gd name="T8" fmla="*/ 264 w 389"/>
                    <a:gd name="T9" fmla="*/ 143 h 296"/>
                    <a:gd name="T10" fmla="*/ 257 w 389"/>
                    <a:gd name="T11" fmla="*/ 195 h 296"/>
                    <a:gd name="T12" fmla="*/ 318 w 389"/>
                    <a:gd name="T13" fmla="*/ 296 h 296"/>
                    <a:gd name="T14" fmla="*/ 319 w 389"/>
                    <a:gd name="T15" fmla="*/ 296 h 296"/>
                    <a:gd name="T16" fmla="*/ 376 w 389"/>
                    <a:gd name="T17" fmla="*/ 196 h 296"/>
                    <a:gd name="T18" fmla="*/ 319 w 389"/>
                    <a:gd name="T19" fmla="*/ 280 h 296"/>
                    <a:gd name="T20" fmla="*/ 270 w 389"/>
                    <a:gd name="T21" fmla="*/ 262 h 296"/>
                    <a:gd name="T22" fmla="*/ 276 w 389"/>
                    <a:gd name="T23" fmla="*/ 183 h 296"/>
                    <a:gd name="T24" fmla="*/ 288 w 389"/>
                    <a:gd name="T25" fmla="*/ 237 h 296"/>
                    <a:gd name="T26" fmla="*/ 318 w 389"/>
                    <a:gd name="T27" fmla="*/ 154 h 296"/>
                    <a:gd name="T28" fmla="*/ 337 w 389"/>
                    <a:gd name="T29" fmla="*/ 231 h 296"/>
                    <a:gd name="T30" fmla="*/ 345 w 389"/>
                    <a:gd name="T31" fmla="*/ 239 h 296"/>
                    <a:gd name="T32" fmla="*/ 361 w 389"/>
                    <a:gd name="T33" fmla="*/ 260 h 296"/>
                    <a:gd name="T34" fmla="*/ 255 w 389"/>
                    <a:gd name="T35" fmla="*/ 182 h 296"/>
                    <a:gd name="T36" fmla="*/ 236 w 389"/>
                    <a:gd name="T37" fmla="*/ 166 h 296"/>
                    <a:gd name="T38" fmla="*/ 329 w 389"/>
                    <a:gd name="T39" fmla="*/ 126 h 296"/>
                    <a:gd name="T40" fmla="*/ 345 w 389"/>
                    <a:gd name="T41" fmla="*/ 139 h 296"/>
                    <a:gd name="T42" fmla="*/ 0 w 389"/>
                    <a:gd name="T43" fmla="*/ 0 h 296"/>
                    <a:gd name="T44" fmla="*/ 243 w 389"/>
                    <a:gd name="T45" fmla="*/ 235 h 296"/>
                    <a:gd name="T46" fmla="*/ 181 w 389"/>
                    <a:gd name="T47" fmla="*/ 219 h 296"/>
                    <a:gd name="T48" fmla="*/ 165 w 389"/>
                    <a:gd name="T49" fmla="*/ 219 h 296"/>
                    <a:gd name="T50" fmla="*/ 71 w 389"/>
                    <a:gd name="T51" fmla="*/ 182 h 296"/>
                    <a:gd name="T52" fmla="*/ 165 w 389"/>
                    <a:gd name="T53" fmla="*/ 219 h 296"/>
                    <a:gd name="T54" fmla="*/ 110 w 389"/>
                    <a:gd name="T55" fmla="*/ 126 h 296"/>
                    <a:gd name="T56" fmla="*/ 16 w 389"/>
                    <a:gd name="T57" fmla="*/ 166 h 296"/>
                    <a:gd name="T58" fmla="*/ 126 w 389"/>
                    <a:gd name="T59" fmla="*/ 54 h 296"/>
                    <a:gd name="T60" fmla="*/ 220 w 389"/>
                    <a:gd name="T61" fmla="*/ 16 h 296"/>
                    <a:gd name="T62" fmla="*/ 126 w 389"/>
                    <a:gd name="T63" fmla="*/ 54 h 296"/>
                    <a:gd name="T64" fmla="*/ 165 w 389"/>
                    <a:gd name="T65" fmla="*/ 110 h 296"/>
                    <a:gd name="T66" fmla="*/ 71 w 389"/>
                    <a:gd name="T67" fmla="*/ 70 h 296"/>
                    <a:gd name="T68" fmla="*/ 55 w 389"/>
                    <a:gd name="T69" fmla="*/ 110 h 296"/>
                    <a:gd name="T70" fmla="*/ 16 w 389"/>
                    <a:gd name="T71" fmla="*/ 70 h 296"/>
                    <a:gd name="T72" fmla="*/ 55 w 389"/>
                    <a:gd name="T73" fmla="*/ 110 h 296"/>
                    <a:gd name="T74" fmla="*/ 126 w 389"/>
                    <a:gd name="T75" fmla="*/ 166 h 296"/>
                    <a:gd name="T76" fmla="*/ 220 w 389"/>
                    <a:gd name="T77" fmla="*/ 126 h 296"/>
                    <a:gd name="T78" fmla="*/ 228 w 389"/>
                    <a:gd name="T79" fmla="*/ 110 h 296"/>
                    <a:gd name="T80" fmla="*/ 181 w 389"/>
                    <a:gd name="T81" fmla="*/ 70 h 296"/>
                    <a:gd name="T82" fmla="*/ 274 w 389"/>
                    <a:gd name="T83" fmla="*/ 110 h 296"/>
                    <a:gd name="T84" fmla="*/ 228 w 389"/>
                    <a:gd name="T85" fmla="*/ 110 h 296"/>
                    <a:gd name="T86" fmla="*/ 290 w 389"/>
                    <a:gd name="T87" fmla="*/ 70 h 296"/>
                    <a:gd name="T88" fmla="*/ 329 w 389"/>
                    <a:gd name="T89" fmla="*/ 110 h 296"/>
                    <a:gd name="T90" fmla="*/ 329 w 389"/>
                    <a:gd name="T91" fmla="*/ 54 h 296"/>
                    <a:gd name="T92" fmla="*/ 236 w 389"/>
                    <a:gd name="T93" fmla="*/ 16 h 296"/>
                    <a:gd name="T94" fmla="*/ 329 w 389"/>
                    <a:gd name="T95" fmla="*/ 54 h 296"/>
                    <a:gd name="T96" fmla="*/ 110 w 389"/>
                    <a:gd name="T97" fmla="*/ 54 h 296"/>
                    <a:gd name="T98" fmla="*/ 16 w 389"/>
                    <a:gd name="T99" fmla="*/ 16 h 296"/>
                    <a:gd name="T100" fmla="*/ 16 w 389"/>
                    <a:gd name="T101" fmla="*/ 182 h 296"/>
                    <a:gd name="T102" fmla="*/ 55 w 389"/>
                    <a:gd name="T103" fmla="*/ 219 h 296"/>
                    <a:gd name="T104" fmla="*/ 16 w 389"/>
                    <a:gd name="T105" fmla="*/ 182 h 2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389" h="296">
                      <a:moveTo>
                        <a:pt x="376" y="196"/>
                      </a:moveTo>
                      <a:cubicBezTo>
                        <a:pt x="364" y="176"/>
                        <a:pt x="364" y="176"/>
                        <a:pt x="364" y="176"/>
                      </a:cubicBezTo>
                      <a:cubicBezTo>
                        <a:pt x="361" y="199"/>
                        <a:pt x="361" y="199"/>
                        <a:pt x="361" y="199"/>
                      </a:cubicBezTo>
                      <a:cubicBezTo>
                        <a:pt x="360" y="208"/>
                        <a:pt x="357" y="214"/>
                        <a:pt x="355" y="217"/>
                      </a:cubicBezTo>
                      <a:cubicBezTo>
                        <a:pt x="359" y="190"/>
                        <a:pt x="364" y="147"/>
                        <a:pt x="306" y="134"/>
                      </a:cubicBezTo>
                      <a:cubicBezTo>
                        <a:pt x="289" y="130"/>
                        <a:pt x="289" y="130"/>
                        <a:pt x="289" y="130"/>
                      </a:cubicBezTo>
                      <a:cubicBezTo>
                        <a:pt x="298" y="146"/>
                        <a:pt x="298" y="146"/>
                        <a:pt x="298" y="146"/>
                      </a:cubicBezTo>
                      <a:cubicBezTo>
                        <a:pt x="306" y="160"/>
                        <a:pt x="304" y="178"/>
                        <a:pt x="298" y="193"/>
                      </a:cubicBezTo>
                      <a:cubicBezTo>
                        <a:pt x="291" y="172"/>
                        <a:pt x="278" y="157"/>
                        <a:pt x="277" y="157"/>
                      </a:cubicBezTo>
                      <a:cubicBezTo>
                        <a:pt x="264" y="143"/>
                        <a:pt x="264" y="143"/>
                        <a:pt x="264" y="143"/>
                      </a:cubicBezTo>
                      <a:cubicBezTo>
                        <a:pt x="264" y="162"/>
                        <a:pt x="264" y="162"/>
                        <a:pt x="264" y="162"/>
                      </a:cubicBezTo>
                      <a:cubicBezTo>
                        <a:pt x="263" y="171"/>
                        <a:pt x="260" y="183"/>
                        <a:pt x="257" y="195"/>
                      </a:cubicBezTo>
                      <a:cubicBezTo>
                        <a:pt x="250" y="221"/>
                        <a:pt x="242" y="251"/>
                        <a:pt x="257" y="272"/>
                      </a:cubicBezTo>
                      <a:cubicBezTo>
                        <a:pt x="267" y="287"/>
                        <a:pt x="287" y="295"/>
                        <a:pt x="318" y="296"/>
                      </a:cubicBezTo>
                      <a:cubicBezTo>
                        <a:pt x="318" y="296"/>
                        <a:pt x="318" y="296"/>
                        <a:pt x="318" y="296"/>
                      </a:cubicBezTo>
                      <a:cubicBezTo>
                        <a:pt x="318" y="296"/>
                        <a:pt x="318" y="296"/>
                        <a:pt x="319" y="296"/>
                      </a:cubicBezTo>
                      <a:cubicBezTo>
                        <a:pt x="352" y="296"/>
                        <a:pt x="368" y="281"/>
                        <a:pt x="375" y="268"/>
                      </a:cubicBezTo>
                      <a:cubicBezTo>
                        <a:pt x="389" y="244"/>
                        <a:pt x="384" y="211"/>
                        <a:pt x="376" y="196"/>
                      </a:cubicBezTo>
                      <a:close/>
                      <a:moveTo>
                        <a:pt x="361" y="260"/>
                      </a:moveTo>
                      <a:cubicBezTo>
                        <a:pt x="354" y="273"/>
                        <a:pt x="339" y="280"/>
                        <a:pt x="319" y="280"/>
                      </a:cubicBezTo>
                      <a:cubicBezTo>
                        <a:pt x="318" y="280"/>
                        <a:pt x="318" y="280"/>
                        <a:pt x="318" y="280"/>
                      </a:cubicBezTo>
                      <a:cubicBezTo>
                        <a:pt x="294" y="279"/>
                        <a:pt x="277" y="273"/>
                        <a:pt x="270" y="262"/>
                      </a:cubicBezTo>
                      <a:cubicBezTo>
                        <a:pt x="259" y="248"/>
                        <a:pt x="266" y="223"/>
                        <a:pt x="272" y="200"/>
                      </a:cubicBezTo>
                      <a:cubicBezTo>
                        <a:pt x="274" y="194"/>
                        <a:pt x="275" y="188"/>
                        <a:pt x="276" y="183"/>
                      </a:cubicBezTo>
                      <a:cubicBezTo>
                        <a:pt x="281" y="192"/>
                        <a:pt x="286" y="203"/>
                        <a:pt x="287" y="216"/>
                      </a:cubicBezTo>
                      <a:cubicBezTo>
                        <a:pt x="288" y="237"/>
                        <a:pt x="288" y="237"/>
                        <a:pt x="288" y="237"/>
                      </a:cubicBezTo>
                      <a:cubicBezTo>
                        <a:pt x="301" y="220"/>
                        <a:pt x="301" y="220"/>
                        <a:pt x="301" y="220"/>
                      </a:cubicBezTo>
                      <a:cubicBezTo>
                        <a:pt x="314" y="203"/>
                        <a:pt x="323" y="178"/>
                        <a:pt x="318" y="154"/>
                      </a:cubicBezTo>
                      <a:cubicBezTo>
                        <a:pt x="347" y="168"/>
                        <a:pt x="343" y="194"/>
                        <a:pt x="339" y="217"/>
                      </a:cubicBezTo>
                      <a:cubicBezTo>
                        <a:pt x="338" y="222"/>
                        <a:pt x="337" y="227"/>
                        <a:pt x="337" y="231"/>
                      </a:cubicBezTo>
                      <a:cubicBezTo>
                        <a:pt x="336" y="240"/>
                        <a:pt x="336" y="240"/>
                        <a:pt x="336" y="240"/>
                      </a:cubicBezTo>
                      <a:cubicBezTo>
                        <a:pt x="345" y="239"/>
                        <a:pt x="345" y="239"/>
                        <a:pt x="345" y="239"/>
                      </a:cubicBezTo>
                      <a:cubicBezTo>
                        <a:pt x="356" y="238"/>
                        <a:pt x="363" y="233"/>
                        <a:pt x="368" y="227"/>
                      </a:cubicBezTo>
                      <a:cubicBezTo>
                        <a:pt x="369" y="238"/>
                        <a:pt x="367" y="250"/>
                        <a:pt x="361" y="260"/>
                      </a:cubicBezTo>
                      <a:close/>
                      <a:moveTo>
                        <a:pt x="181" y="182"/>
                      </a:moveTo>
                      <a:cubicBezTo>
                        <a:pt x="255" y="182"/>
                        <a:pt x="255" y="182"/>
                        <a:pt x="255" y="182"/>
                      </a:cubicBezTo>
                      <a:cubicBezTo>
                        <a:pt x="255" y="166"/>
                        <a:pt x="255" y="166"/>
                        <a:pt x="255" y="166"/>
                      </a:cubicBezTo>
                      <a:cubicBezTo>
                        <a:pt x="236" y="166"/>
                        <a:pt x="236" y="166"/>
                        <a:pt x="236" y="166"/>
                      </a:cubicBezTo>
                      <a:cubicBezTo>
                        <a:pt x="236" y="126"/>
                        <a:pt x="236" y="126"/>
                        <a:pt x="236" y="126"/>
                      </a:cubicBezTo>
                      <a:cubicBezTo>
                        <a:pt x="329" y="126"/>
                        <a:pt x="329" y="126"/>
                        <a:pt x="329" y="126"/>
                      </a:cubicBezTo>
                      <a:cubicBezTo>
                        <a:pt x="329" y="139"/>
                        <a:pt x="329" y="139"/>
                        <a:pt x="329" y="139"/>
                      </a:cubicBezTo>
                      <a:cubicBezTo>
                        <a:pt x="345" y="139"/>
                        <a:pt x="345" y="139"/>
                        <a:pt x="345" y="139"/>
                      </a:cubicBezTo>
                      <a:cubicBezTo>
                        <a:pt x="345" y="0"/>
                        <a:pt x="345" y="0"/>
                        <a:pt x="345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35"/>
                        <a:pt x="0" y="235"/>
                        <a:pt x="0" y="235"/>
                      </a:cubicBezTo>
                      <a:cubicBezTo>
                        <a:pt x="243" y="235"/>
                        <a:pt x="243" y="235"/>
                        <a:pt x="243" y="235"/>
                      </a:cubicBezTo>
                      <a:cubicBezTo>
                        <a:pt x="243" y="219"/>
                        <a:pt x="243" y="219"/>
                        <a:pt x="243" y="219"/>
                      </a:cubicBezTo>
                      <a:cubicBezTo>
                        <a:pt x="181" y="219"/>
                        <a:pt x="181" y="219"/>
                        <a:pt x="181" y="219"/>
                      </a:cubicBezTo>
                      <a:lnTo>
                        <a:pt x="181" y="182"/>
                      </a:lnTo>
                      <a:close/>
                      <a:moveTo>
                        <a:pt x="165" y="219"/>
                      </a:moveTo>
                      <a:cubicBezTo>
                        <a:pt x="71" y="219"/>
                        <a:pt x="71" y="219"/>
                        <a:pt x="71" y="219"/>
                      </a:cubicBezTo>
                      <a:cubicBezTo>
                        <a:pt x="71" y="182"/>
                        <a:pt x="71" y="182"/>
                        <a:pt x="71" y="182"/>
                      </a:cubicBezTo>
                      <a:cubicBezTo>
                        <a:pt x="165" y="182"/>
                        <a:pt x="165" y="182"/>
                        <a:pt x="165" y="182"/>
                      </a:cubicBezTo>
                      <a:lnTo>
                        <a:pt x="165" y="219"/>
                      </a:lnTo>
                      <a:close/>
                      <a:moveTo>
                        <a:pt x="16" y="126"/>
                      </a:moveTo>
                      <a:cubicBezTo>
                        <a:pt x="110" y="126"/>
                        <a:pt x="110" y="126"/>
                        <a:pt x="110" y="126"/>
                      </a:cubicBezTo>
                      <a:cubicBezTo>
                        <a:pt x="110" y="166"/>
                        <a:pt x="110" y="166"/>
                        <a:pt x="110" y="166"/>
                      </a:cubicBezTo>
                      <a:cubicBezTo>
                        <a:pt x="16" y="166"/>
                        <a:pt x="16" y="166"/>
                        <a:pt x="16" y="166"/>
                      </a:cubicBezTo>
                      <a:lnTo>
                        <a:pt x="16" y="126"/>
                      </a:lnTo>
                      <a:close/>
                      <a:moveTo>
                        <a:pt x="126" y="54"/>
                      </a:moveTo>
                      <a:cubicBezTo>
                        <a:pt x="126" y="16"/>
                        <a:pt x="126" y="16"/>
                        <a:pt x="126" y="16"/>
                      </a:cubicBezTo>
                      <a:cubicBezTo>
                        <a:pt x="220" y="16"/>
                        <a:pt x="220" y="16"/>
                        <a:pt x="220" y="16"/>
                      </a:cubicBezTo>
                      <a:cubicBezTo>
                        <a:pt x="220" y="54"/>
                        <a:pt x="220" y="54"/>
                        <a:pt x="220" y="54"/>
                      </a:cubicBezTo>
                      <a:lnTo>
                        <a:pt x="126" y="54"/>
                      </a:lnTo>
                      <a:close/>
                      <a:moveTo>
                        <a:pt x="165" y="70"/>
                      </a:moveTo>
                      <a:cubicBezTo>
                        <a:pt x="165" y="110"/>
                        <a:pt x="165" y="110"/>
                        <a:pt x="165" y="110"/>
                      </a:cubicBezTo>
                      <a:cubicBezTo>
                        <a:pt x="71" y="110"/>
                        <a:pt x="71" y="110"/>
                        <a:pt x="71" y="110"/>
                      </a:cubicBezTo>
                      <a:cubicBezTo>
                        <a:pt x="71" y="70"/>
                        <a:pt x="71" y="70"/>
                        <a:pt x="71" y="70"/>
                      </a:cubicBezTo>
                      <a:lnTo>
                        <a:pt x="165" y="70"/>
                      </a:lnTo>
                      <a:close/>
                      <a:moveTo>
                        <a:pt x="55" y="110"/>
                      </a:moveTo>
                      <a:cubicBezTo>
                        <a:pt x="16" y="110"/>
                        <a:pt x="16" y="110"/>
                        <a:pt x="16" y="110"/>
                      </a:cubicBezTo>
                      <a:cubicBezTo>
                        <a:pt x="16" y="70"/>
                        <a:pt x="16" y="70"/>
                        <a:pt x="16" y="70"/>
                      </a:cubicBezTo>
                      <a:cubicBezTo>
                        <a:pt x="55" y="70"/>
                        <a:pt x="55" y="70"/>
                        <a:pt x="55" y="70"/>
                      </a:cubicBezTo>
                      <a:lnTo>
                        <a:pt x="55" y="110"/>
                      </a:lnTo>
                      <a:close/>
                      <a:moveTo>
                        <a:pt x="220" y="166"/>
                      </a:moveTo>
                      <a:cubicBezTo>
                        <a:pt x="126" y="166"/>
                        <a:pt x="126" y="166"/>
                        <a:pt x="126" y="166"/>
                      </a:cubicBezTo>
                      <a:cubicBezTo>
                        <a:pt x="126" y="126"/>
                        <a:pt x="126" y="126"/>
                        <a:pt x="126" y="126"/>
                      </a:cubicBezTo>
                      <a:cubicBezTo>
                        <a:pt x="220" y="126"/>
                        <a:pt x="220" y="126"/>
                        <a:pt x="220" y="126"/>
                      </a:cubicBezTo>
                      <a:lnTo>
                        <a:pt x="220" y="166"/>
                      </a:lnTo>
                      <a:close/>
                      <a:moveTo>
                        <a:pt x="228" y="110"/>
                      </a:moveTo>
                      <a:cubicBezTo>
                        <a:pt x="181" y="110"/>
                        <a:pt x="181" y="110"/>
                        <a:pt x="181" y="110"/>
                      </a:cubicBezTo>
                      <a:cubicBezTo>
                        <a:pt x="181" y="70"/>
                        <a:pt x="181" y="70"/>
                        <a:pt x="181" y="70"/>
                      </a:cubicBezTo>
                      <a:cubicBezTo>
                        <a:pt x="274" y="70"/>
                        <a:pt x="274" y="70"/>
                        <a:pt x="274" y="70"/>
                      </a:cubicBezTo>
                      <a:cubicBezTo>
                        <a:pt x="274" y="110"/>
                        <a:pt x="274" y="110"/>
                        <a:pt x="274" y="110"/>
                      </a:cubicBezTo>
                      <a:cubicBezTo>
                        <a:pt x="236" y="110"/>
                        <a:pt x="236" y="110"/>
                        <a:pt x="236" y="110"/>
                      </a:cubicBezTo>
                      <a:lnTo>
                        <a:pt x="228" y="110"/>
                      </a:lnTo>
                      <a:close/>
                      <a:moveTo>
                        <a:pt x="290" y="110"/>
                      </a:moveTo>
                      <a:cubicBezTo>
                        <a:pt x="290" y="70"/>
                        <a:pt x="290" y="70"/>
                        <a:pt x="290" y="70"/>
                      </a:cubicBezTo>
                      <a:cubicBezTo>
                        <a:pt x="329" y="70"/>
                        <a:pt x="329" y="70"/>
                        <a:pt x="329" y="70"/>
                      </a:cubicBezTo>
                      <a:cubicBezTo>
                        <a:pt x="329" y="110"/>
                        <a:pt x="329" y="110"/>
                        <a:pt x="329" y="110"/>
                      </a:cubicBezTo>
                      <a:lnTo>
                        <a:pt x="290" y="110"/>
                      </a:lnTo>
                      <a:close/>
                      <a:moveTo>
                        <a:pt x="329" y="54"/>
                      </a:moveTo>
                      <a:cubicBezTo>
                        <a:pt x="236" y="54"/>
                        <a:pt x="236" y="54"/>
                        <a:pt x="236" y="54"/>
                      </a:cubicBezTo>
                      <a:cubicBezTo>
                        <a:pt x="236" y="16"/>
                        <a:pt x="236" y="16"/>
                        <a:pt x="236" y="16"/>
                      </a:cubicBezTo>
                      <a:cubicBezTo>
                        <a:pt x="329" y="16"/>
                        <a:pt x="329" y="16"/>
                        <a:pt x="329" y="16"/>
                      </a:cubicBezTo>
                      <a:lnTo>
                        <a:pt x="329" y="54"/>
                      </a:lnTo>
                      <a:close/>
                      <a:moveTo>
                        <a:pt x="110" y="16"/>
                      </a:moveTo>
                      <a:cubicBezTo>
                        <a:pt x="110" y="54"/>
                        <a:pt x="110" y="54"/>
                        <a:pt x="110" y="54"/>
                      </a:cubicBezTo>
                      <a:cubicBezTo>
                        <a:pt x="16" y="54"/>
                        <a:pt x="16" y="54"/>
                        <a:pt x="16" y="54"/>
                      </a:cubicBezTo>
                      <a:cubicBezTo>
                        <a:pt x="16" y="16"/>
                        <a:pt x="16" y="16"/>
                        <a:pt x="16" y="16"/>
                      </a:cubicBezTo>
                      <a:lnTo>
                        <a:pt x="110" y="16"/>
                      </a:lnTo>
                      <a:close/>
                      <a:moveTo>
                        <a:pt x="16" y="182"/>
                      </a:moveTo>
                      <a:cubicBezTo>
                        <a:pt x="55" y="182"/>
                        <a:pt x="55" y="182"/>
                        <a:pt x="55" y="182"/>
                      </a:cubicBezTo>
                      <a:cubicBezTo>
                        <a:pt x="55" y="219"/>
                        <a:pt x="55" y="219"/>
                        <a:pt x="55" y="219"/>
                      </a:cubicBezTo>
                      <a:cubicBezTo>
                        <a:pt x="16" y="219"/>
                        <a:pt x="16" y="219"/>
                        <a:pt x="16" y="219"/>
                      </a:cubicBezTo>
                      <a:lnTo>
                        <a:pt x="16" y="182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>
                  <a:noFill/>
                </a:ln>
              </p:spPr>
              <p:txBody>
                <a:bodyPr vert="horz" wrap="square" lIns="91416" tIns="45708" rIns="91416" bIns="4570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799" dirty="0">
                    <a:latin typeface="Calibri" panose="020F0502020204030204" pitchFamily="34" charset="0"/>
                  </a:endParaRPr>
                </a:p>
              </p:txBody>
            </p:sp>
          </p:grpSp>
        </p:grpSp>
        <p:sp>
          <p:nvSpPr>
            <p:cNvPr id="186" name="TextBox 185">
              <a:extLst>
                <a:ext uri="{FF2B5EF4-FFF2-40B4-BE49-F238E27FC236}">
                  <a16:creationId xmlns:a16="http://schemas.microsoft.com/office/drawing/2014/main" id="{E61646B9-2800-A349-9A81-A18618A7CE70}"/>
                </a:ext>
              </a:extLst>
            </p:cNvPr>
            <p:cNvSpPr txBox="1"/>
            <p:nvPr/>
          </p:nvSpPr>
          <p:spPr>
            <a:xfrm>
              <a:off x="8421146" y="4734080"/>
              <a:ext cx="650114" cy="184666"/>
            </a:xfrm>
            <a:prstGeom prst="rect">
              <a:avLst/>
            </a:prstGeom>
          </p:spPr>
          <p:txBody>
            <a:bodyPr wrap="none" lIns="0" tIns="0" rIns="0" bIns="0" rtlCol="0" anchor="b">
              <a:spAutoFit/>
            </a:bodyPr>
            <a:lstStyle/>
            <a:p>
              <a:r>
                <a:rPr lang="en-US" sz="1200" dirty="0">
                  <a:latin typeface="Calibri" panose="020F0502020204030204" pitchFamily="34" charset="0"/>
                </a:rPr>
                <a:t>Mgt + App</a:t>
              </a:r>
              <a:endParaRPr lang="en-US" sz="1400" dirty="0">
                <a:latin typeface="Calibri" panose="020F0502020204030204" pitchFamily="34" charset="0"/>
              </a:endParaRPr>
            </a:p>
          </p:txBody>
        </p:sp>
        <p:sp>
          <p:nvSpPr>
            <p:cNvPr id="187" name="TextBox 186">
              <a:extLst>
                <a:ext uri="{FF2B5EF4-FFF2-40B4-BE49-F238E27FC236}">
                  <a16:creationId xmlns:a16="http://schemas.microsoft.com/office/drawing/2014/main" id="{84E17BF9-8867-AE47-ABFD-B8621647B0AF}"/>
                </a:ext>
              </a:extLst>
            </p:cNvPr>
            <p:cNvSpPr txBox="1"/>
            <p:nvPr/>
          </p:nvSpPr>
          <p:spPr>
            <a:xfrm>
              <a:off x="9965639" y="4734080"/>
              <a:ext cx="250068" cy="184666"/>
            </a:xfrm>
            <a:prstGeom prst="rect">
              <a:avLst/>
            </a:prstGeom>
          </p:spPr>
          <p:txBody>
            <a:bodyPr wrap="none" lIns="0" tIns="0" rIns="0" bIns="0" rtlCol="0" anchor="b">
              <a:spAutoFit/>
            </a:bodyPr>
            <a:lstStyle/>
            <a:p>
              <a:r>
                <a:rPr lang="en-US" sz="1200" dirty="0">
                  <a:latin typeface="Calibri" panose="020F0502020204030204" pitchFamily="34" charset="0"/>
                </a:rPr>
                <a:t>App</a:t>
              </a:r>
              <a:endParaRPr lang="en-US" sz="1400" dirty="0">
                <a:latin typeface="Calibri" panose="020F0502020204030204" pitchFamily="34" charset="0"/>
              </a:endParaRPr>
            </a:p>
          </p:txBody>
        </p:sp>
        <p:pic>
          <p:nvPicPr>
            <p:cNvPr id="188" name="Picture 187">
              <a:extLst>
                <a:ext uri="{FF2B5EF4-FFF2-40B4-BE49-F238E27FC236}">
                  <a16:creationId xmlns:a16="http://schemas.microsoft.com/office/drawing/2014/main" id="{1F735887-D7FD-9F44-BE37-EF1183BECD5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513262" y="4905156"/>
              <a:ext cx="396240" cy="254000"/>
            </a:xfrm>
            <a:prstGeom prst="rect">
              <a:avLst/>
            </a:prstGeom>
          </p:spPr>
        </p:pic>
        <p:grpSp>
          <p:nvGrpSpPr>
            <p:cNvPr id="189" name="Group 188">
              <a:extLst>
                <a:ext uri="{FF2B5EF4-FFF2-40B4-BE49-F238E27FC236}">
                  <a16:creationId xmlns:a16="http://schemas.microsoft.com/office/drawing/2014/main" id="{FE02CB81-74E7-324B-B359-05D2EDD5F55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805868" y="3652919"/>
              <a:ext cx="548640" cy="548640"/>
              <a:chOff x="7736620" y="7009631"/>
              <a:chExt cx="4501800" cy="4503600"/>
            </a:xfrm>
            <a:solidFill>
              <a:schemeClr val="tx1"/>
            </a:solidFill>
          </p:grpSpPr>
          <p:sp>
            <p:nvSpPr>
              <p:cNvPr id="191" name="Freeform: Shape 1">
                <a:extLst>
                  <a:ext uri="{FF2B5EF4-FFF2-40B4-BE49-F238E27FC236}">
                    <a16:creationId xmlns:a16="http://schemas.microsoft.com/office/drawing/2014/main" id="{1CC00992-E99E-DA42-857B-7EC393BC3C36}"/>
                  </a:ext>
                </a:extLst>
              </p:cNvPr>
              <p:cNvSpPr/>
              <p:nvPr/>
            </p:nvSpPr>
            <p:spPr>
              <a:xfrm>
                <a:off x="7736620" y="7009631"/>
                <a:ext cx="4501800" cy="4503600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12506" h="12511">
                    <a:moveTo>
                      <a:pt x="6251" y="521"/>
                    </a:moveTo>
                    <a:lnTo>
                      <a:pt x="6399" y="525"/>
                    </a:lnTo>
                    <a:lnTo>
                      <a:pt x="6546" y="530"/>
                    </a:lnTo>
                    <a:lnTo>
                      <a:pt x="6694" y="538"/>
                    </a:lnTo>
                    <a:lnTo>
                      <a:pt x="6838" y="550"/>
                    </a:lnTo>
                    <a:lnTo>
                      <a:pt x="6981" y="566"/>
                    </a:lnTo>
                    <a:lnTo>
                      <a:pt x="7125" y="587"/>
                    </a:lnTo>
                    <a:lnTo>
                      <a:pt x="7265" y="612"/>
                    </a:lnTo>
                    <a:lnTo>
                      <a:pt x="7409" y="640"/>
                    </a:lnTo>
                    <a:lnTo>
                      <a:pt x="7548" y="669"/>
                    </a:lnTo>
                    <a:lnTo>
                      <a:pt x="7684" y="702"/>
                    </a:lnTo>
                    <a:lnTo>
                      <a:pt x="7819" y="739"/>
                    </a:lnTo>
                    <a:lnTo>
                      <a:pt x="7954" y="780"/>
                    </a:lnTo>
                    <a:lnTo>
                      <a:pt x="8090" y="825"/>
                    </a:lnTo>
                    <a:lnTo>
                      <a:pt x="8221" y="870"/>
                    </a:lnTo>
                    <a:lnTo>
                      <a:pt x="8352" y="919"/>
                    </a:lnTo>
                    <a:lnTo>
                      <a:pt x="8484" y="973"/>
                    </a:lnTo>
                    <a:lnTo>
                      <a:pt x="8611" y="1030"/>
                    </a:lnTo>
                    <a:lnTo>
                      <a:pt x="8734" y="1088"/>
                    </a:lnTo>
                    <a:lnTo>
                      <a:pt x="8861" y="1149"/>
                    </a:lnTo>
                    <a:lnTo>
                      <a:pt x="8985" y="1215"/>
                    </a:lnTo>
                    <a:lnTo>
                      <a:pt x="9104" y="1285"/>
                    </a:lnTo>
                    <a:lnTo>
                      <a:pt x="9222" y="1354"/>
                    </a:lnTo>
                    <a:lnTo>
                      <a:pt x="9341" y="1428"/>
                    </a:lnTo>
                    <a:lnTo>
                      <a:pt x="9456" y="1502"/>
                    </a:lnTo>
                    <a:lnTo>
                      <a:pt x="9571" y="1581"/>
                    </a:lnTo>
                    <a:lnTo>
                      <a:pt x="9682" y="1663"/>
                    </a:lnTo>
                    <a:lnTo>
                      <a:pt x="9789" y="1749"/>
                    </a:lnTo>
                    <a:lnTo>
                      <a:pt x="9896" y="1835"/>
                    </a:lnTo>
                    <a:lnTo>
                      <a:pt x="10002" y="1921"/>
                    </a:lnTo>
                    <a:lnTo>
                      <a:pt x="10105" y="2016"/>
                    </a:lnTo>
                    <a:lnTo>
                      <a:pt x="10207" y="2106"/>
                    </a:lnTo>
                    <a:lnTo>
                      <a:pt x="10306" y="2205"/>
                    </a:lnTo>
                    <a:lnTo>
                      <a:pt x="10400" y="2303"/>
                    </a:lnTo>
                    <a:lnTo>
                      <a:pt x="10495" y="2401"/>
                    </a:lnTo>
                    <a:lnTo>
                      <a:pt x="10585" y="2504"/>
                    </a:lnTo>
                    <a:lnTo>
                      <a:pt x="10675" y="2611"/>
                    </a:lnTo>
                    <a:lnTo>
                      <a:pt x="10762" y="2717"/>
                    </a:lnTo>
                    <a:lnTo>
                      <a:pt x="10844" y="2828"/>
                    </a:lnTo>
                    <a:lnTo>
                      <a:pt x="10926" y="2939"/>
                    </a:lnTo>
                    <a:lnTo>
                      <a:pt x="11004" y="3054"/>
                    </a:lnTo>
                    <a:lnTo>
                      <a:pt x="11082" y="3169"/>
                    </a:lnTo>
                    <a:lnTo>
                      <a:pt x="11156" y="3284"/>
                    </a:lnTo>
                    <a:lnTo>
                      <a:pt x="11225" y="3403"/>
                    </a:lnTo>
                    <a:lnTo>
                      <a:pt x="11291" y="3526"/>
                    </a:lnTo>
                    <a:lnTo>
                      <a:pt x="11357" y="3649"/>
                    </a:lnTo>
                    <a:lnTo>
                      <a:pt x="11419" y="3773"/>
                    </a:lnTo>
                    <a:lnTo>
                      <a:pt x="11480" y="3900"/>
                    </a:lnTo>
                    <a:lnTo>
                      <a:pt x="11533" y="4027"/>
                    </a:lnTo>
                    <a:lnTo>
                      <a:pt x="11587" y="4154"/>
                    </a:lnTo>
                    <a:lnTo>
                      <a:pt x="11636" y="4285"/>
                    </a:lnTo>
                    <a:lnTo>
                      <a:pt x="11685" y="4417"/>
                    </a:lnTo>
                    <a:lnTo>
                      <a:pt x="11726" y="4553"/>
                    </a:lnTo>
                    <a:lnTo>
                      <a:pt x="11767" y="4688"/>
                    </a:lnTo>
                    <a:lnTo>
                      <a:pt x="11804" y="4823"/>
                    </a:lnTo>
                    <a:lnTo>
                      <a:pt x="11837" y="4963"/>
                    </a:lnTo>
                    <a:lnTo>
                      <a:pt x="11870" y="5103"/>
                    </a:lnTo>
                    <a:lnTo>
                      <a:pt x="11895" y="5242"/>
                    </a:lnTo>
                    <a:lnTo>
                      <a:pt x="11919" y="5386"/>
                    </a:lnTo>
                    <a:lnTo>
                      <a:pt x="11940" y="5525"/>
                    </a:lnTo>
                    <a:lnTo>
                      <a:pt x="11956" y="5669"/>
                    </a:lnTo>
                    <a:lnTo>
                      <a:pt x="11968" y="5817"/>
                    </a:lnTo>
                    <a:lnTo>
                      <a:pt x="11976" y="5961"/>
                    </a:lnTo>
                    <a:lnTo>
                      <a:pt x="11985" y="6108"/>
                    </a:lnTo>
                    <a:lnTo>
                      <a:pt x="11985" y="6256"/>
                    </a:lnTo>
                    <a:lnTo>
                      <a:pt x="11985" y="6403"/>
                    </a:lnTo>
                    <a:lnTo>
                      <a:pt x="11976" y="6550"/>
                    </a:lnTo>
                    <a:lnTo>
                      <a:pt x="11968" y="6694"/>
                    </a:lnTo>
                    <a:lnTo>
                      <a:pt x="11956" y="6842"/>
                    </a:lnTo>
                    <a:lnTo>
                      <a:pt x="11940" y="6986"/>
                    </a:lnTo>
                    <a:lnTo>
                      <a:pt x="11919" y="7125"/>
                    </a:lnTo>
                    <a:lnTo>
                      <a:pt x="11895" y="7269"/>
                    </a:lnTo>
                    <a:lnTo>
                      <a:pt x="11870" y="7408"/>
                    </a:lnTo>
                    <a:lnTo>
                      <a:pt x="11837" y="7548"/>
                    </a:lnTo>
                    <a:lnTo>
                      <a:pt x="11804" y="7688"/>
                    </a:lnTo>
                    <a:lnTo>
                      <a:pt x="11767" y="7823"/>
                    </a:lnTo>
                    <a:lnTo>
                      <a:pt x="11726" y="7958"/>
                    </a:lnTo>
                    <a:lnTo>
                      <a:pt x="11685" y="8094"/>
                    </a:lnTo>
                    <a:lnTo>
                      <a:pt x="11636" y="8226"/>
                    </a:lnTo>
                    <a:lnTo>
                      <a:pt x="11587" y="8357"/>
                    </a:lnTo>
                    <a:lnTo>
                      <a:pt x="11533" y="8484"/>
                    </a:lnTo>
                    <a:lnTo>
                      <a:pt x="11480" y="8611"/>
                    </a:lnTo>
                    <a:lnTo>
                      <a:pt x="11419" y="8738"/>
                    </a:lnTo>
                    <a:lnTo>
                      <a:pt x="11357" y="8862"/>
                    </a:lnTo>
                    <a:lnTo>
                      <a:pt x="11291" y="8985"/>
                    </a:lnTo>
                    <a:lnTo>
                      <a:pt x="11225" y="9108"/>
                    </a:lnTo>
                    <a:lnTo>
                      <a:pt x="11156" y="9227"/>
                    </a:lnTo>
                    <a:lnTo>
                      <a:pt x="11082" y="9342"/>
                    </a:lnTo>
                    <a:lnTo>
                      <a:pt x="11004" y="9457"/>
                    </a:lnTo>
                    <a:lnTo>
                      <a:pt x="10926" y="9572"/>
                    </a:lnTo>
                    <a:lnTo>
                      <a:pt x="10844" y="9683"/>
                    </a:lnTo>
                    <a:lnTo>
                      <a:pt x="10762" y="9794"/>
                    </a:lnTo>
                    <a:lnTo>
                      <a:pt x="10675" y="9900"/>
                    </a:lnTo>
                    <a:lnTo>
                      <a:pt x="10585" y="10007"/>
                    </a:lnTo>
                    <a:lnTo>
                      <a:pt x="10495" y="10110"/>
                    </a:lnTo>
                    <a:lnTo>
                      <a:pt x="10400" y="10208"/>
                    </a:lnTo>
                    <a:lnTo>
                      <a:pt x="10306" y="10306"/>
                    </a:lnTo>
                    <a:lnTo>
                      <a:pt x="10207" y="10405"/>
                    </a:lnTo>
                    <a:lnTo>
                      <a:pt x="10105" y="10495"/>
                    </a:lnTo>
                    <a:lnTo>
                      <a:pt x="10002" y="10590"/>
                    </a:lnTo>
                    <a:lnTo>
                      <a:pt x="9896" y="10676"/>
                    </a:lnTo>
                    <a:lnTo>
                      <a:pt x="9789" y="10762"/>
                    </a:lnTo>
                    <a:lnTo>
                      <a:pt x="9682" y="10848"/>
                    </a:lnTo>
                    <a:lnTo>
                      <a:pt x="9571" y="10930"/>
                    </a:lnTo>
                    <a:lnTo>
                      <a:pt x="9456" y="11009"/>
                    </a:lnTo>
                    <a:lnTo>
                      <a:pt x="9341" y="11083"/>
                    </a:lnTo>
                    <a:lnTo>
                      <a:pt x="9222" y="11157"/>
                    </a:lnTo>
                    <a:lnTo>
                      <a:pt x="9104" y="11226"/>
                    </a:lnTo>
                    <a:lnTo>
                      <a:pt x="8985" y="11296"/>
                    </a:lnTo>
                    <a:lnTo>
                      <a:pt x="8861" y="11362"/>
                    </a:lnTo>
                    <a:lnTo>
                      <a:pt x="8734" y="11423"/>
                    </a:lnTo>
                    <a:lnTo>
                      <a:pt x="8611" y="11481"/>
                    </a:lnTo>
                    <a:lnTo>
                      <a:pt x="8484" y="11538"/>
                    </a:lnTo>
                    <a:lnTo>
                      <a:pt x="8352" y="11592"/>
                    </a:lnTo>
                    <a:lnTo>
                      <a:pt x="8221" y="11641"/>
                    </a:lnTo>
                    <a:lnTo>
                      <a:pt x="8090" y="11686"/>
                    </a:lnTo>
                    <a:lnTo>
                      <a:pt x="7954" y="11731"/>
                    </a:lnTo>
                    <a:lnTo>
                      <a:pt x="7819" y="11772"/>
                    </a:lnTo>
                    <a:lnTo>
                      <a:pt x="7684" y="11809"/>
                    </a:lnTo>
                    <a:lnTo>
                      <a:pt x="7548" y="11842"/>
                    </a:lnTo>
                    <a:lnTo>
                      <a:pt x="7409" y="11871"/>
                    </a:lnTo>
                    <a:lnTo>
                      <a:pt x="7265" y="11899"/>
                    </a:lnTo>
                    <a:lnTo>
                      <a:pt x="7125" y="11924"/>
                    </a:lnTo>
                    <a:lnTo>
                      <a:pt x="6981" y="11945"/>
                    </a:lnTo>
                    <a:lnTo>
                      <a:pt x="6838" y="11961"/>
                    </a:lnTo>
                    <a:lnTo>
                      <a:pt x="6694" y="11973"/>
                    </a:lnTo>
                    <a:lnTo>
                      <a:pt x="6546" y="11981"/>
                    </a:lnTo>
                    <a:lnTo>
                      <a:pt x="6399" y="11986"/>
                    </a:lnTo>
                    <a:lnTo>
                      <a:pt x="6251" y="11990"/>
                    </a:lnTo>
                    <a:lnTo>
                      <a:pt x="6103" y="11986"/>
                    </a:lnTo>
                    <a:lnTo>
                      <a:pt x="5960" y="11981"/>
                    </a:lnTo>
                    <a:lnTo>
                      <a:pt x="5812" y="11973"/>
                    </a:lnTo>
                    <a:lnTo>
                      <a:pt x="5668" y="11961"/>
                    </a:lnTo>
                    <a:lnTo>
                      <a:pt x="5524" y="11945"/>
                    </a:lnTo>
                    <a:lnTo>
                      <a:pt x="5381" y="11924"/>
                    </a:lnTo>
                    <a:lnTo>
                      <a:pt x="5241" y="11899"/>
                    </a:lnTo>
                    <a:lnTo>
                      <a:pt x="5098" y="11871"/>
                    </a:lnTo>
                    <a:lnTo>
                      <a:pt x="4958" y="11842"/>
                    </a:lnTo>
                    <a:lnTo>
                      <a:pt x="4823" y="11809"/>
                    </a:lnTo>
                    <a:lnTo>
                      <a:pt x="4687" y="11772"/>
                    </a:lnTo>
                    <a:lnTo>
                      <a:pt x="4552" y="11731"/>
                    </a:lnTo>
                    <a:lnTo>
                      <a:pt x="4416" y="11686"/>
                    </a:lnTo>
                    <a:lnTo>
                      <a:pt x="4285" y="11641"/>
                    </a:lnTo>
                    <a:lnTo>
                      <a:pt x="4154" y="11592"/>
                    </a:lnTo>
                    <a:lnTo>
                      <a:pt x="4022" y="11538"/>
                    </a:lnTo>
                    <a:lnTo>
                      <a:pt x="3895" y="11481"/>
                    </a:lnTo>
                    <a:lnTo>
                      <a:pt x="3768" y="11423"/>
                    </a:lnTo>
                    <a:lnTo>
                      <a:pt x="3645" y="11362"/>
                    </a:lnTo>
                    <a:lnTo>
                      <a:pt x="3521" y="11296"/>
                    </a:lnTo>
                    <a:lnTo>
                      <a:pt x="3403" y="11226"/>
                    </a:lnTo>
                    <a:lnTo>
                      <a:pt x="3284" y="11157"/>
                    </a:lnTo>
                    <a:lnTo>
                      <a:pt x="3164" y="11083"/>
                    </a:lnTo>
                    <a:lnTo>
                      <a:pt x="3050" y="11009"/>
                    </a:lnTo>
                    <a:lnTo>
                      <a:pt x="2935" y="10930"/>
                    </a:lnTo>
                    <a:lnTo>
                      <a:pt x="2824" y="10848"/>
                    </a:lnTo>
                    <a:lnTo>
                      <a:pt x="2717" y="10762"/>
                    </a:lnTo>
                    <a:lnTo>
                      <a:pt x="2610" y="10676"/>
                    </a:lnTo>
                    <a:lnTo>
                      <a:pt x="2504" y="10590"/>
                    </a:lnTo>
                    <a:lnTo>
                      <a:pt x="2401" y="10495"/>
                    </a:lnTo>
                    <a:lnTo>
                      <a:pt x="2299" y="10405"/>
                    </a:lnTo>
                    <a:lnTo>
                      <a:pt x="2200" y="10306"/>
                    </a:lnTo>
                    <a:lnTo>
                      <a:pt x="2105" y="10208"/>
                    </a:lnTo>
                    <a:lnTo>
                      <a:pt x="2011" y="10110"/>
                    </a:lnTo>
                    <a:lnTo>
                      <a:pt x="1921" y="10007"/>
                    </a:lnTo>
                    <a:lnTo>
                      <a:pt x="1830" y="9900"/>
                    </a:lnTo>
                    <a:lnTo>
                      <a:pt x="1744" y="9794"/>
                    </a:lnTo>
                    <a:lnTo>
                      <a:pt x="1662" y="9683"/>
                    </a:lnTo>
                    <a:lnTo>
                      <a:pt x="1580" y="9572"/>
                    </a:lnTo>
                    <a:lnTo>
                      <a:pt x="1502" y="9457"/>
                    </a:lnTo>
                    <a:lnTo>
                      <a:pt x="1424" y="9342"/>
                    </a:lnTo>
                    <a:lnTo>
                      <a:pt x="1350" y="9227"/>
                    </a:lnTo>
                    <a:lnTo>
                      <a:pt x="1280" y="9108"/>
                    </a:lnTo>
                    <a:lnTo>
                      <a:pt x="1215" y="8985"/>
                    </a:lnTo>
                    <a:lnTo>
                      <a:pt x="1149" y="8862"/>
                    </a:lnTo>
                    <a:lnTo>
                      <a:pt x="1088" y="8738"/>
                    </a:lnTo>
                    <a:lnTo>
                      <a:pt x="1026" y="8611"/>
                    </a:lnTo>
                    <a:lnTo>
                      <a:pt x="973" y="8484"/>
                    </a:lnTo>
                    <a:lnTo>
                      <a:pt x="919" y="8357"/>
                    </a:lnTo>
                    <a:lnTo>
                      <a:pt x="870" y="8226"/>
                    </a:lnTo>
                    <a:lnTo>
                      <a:pt x="821" y="8094"/>
                    </a:lnTo>
                    <a:lnTo>
                      <a:pt x="780" y="7958"/>
                    </a:lnTo>
                    <a:lnTo>
                      <a:pt x="739" y="7823"/>
                    </a:lnTo>
                    <a:lnTo>
                      <a:pt x="702" y="7688"/>
                    </a:lnTo>
                    <a:lnTo>
                      <a:pt x="669" y="7548"/>
                    </a:lnTo>
                    <a:lnTo>
                      <a:pt x="636" y="7408"/>
                    </a:lnTo>
                    <a:lnTo>
                      <a:pt x="612" y="7269"/>
                    </a:lnTo>
                    <a:lnTo>
                      <a:pt x="587" y="7125"/>
                    </a:lnTo>
                    <a:lnTo>
                      <a:pt x="567" y="6986"/>
                    </a:lnTo>
                    <a:lnTo>
                      <a:pt x="550" y="6842"/>
                    </a:lnTo>
                    <a:lnTo>
                      <a:pt x="538" y="6694"/>
                    </a:lnTo>
                    <a:lnTo>
                      <a:pt x="529" y="6550"/>
                    </a:lnTo>
                    <a:lnTo>
                      <a:pt x="521" y="6403"/>
                    </a:lnTo>
                    <a:lnTo>
                      <a:pt x="521" y="6256"/>
                    </a:lnTo>
                    <a:lnTo>
                      <a:pt x="521" y="6108"/>
                    </a:lnTo>
                    <a:lnTo>
                      <a:pt x="529" y="5961"/>
                    </a:lnTo>
                    <a:lnTo>
                      <a:pt x="538" y="5817"/>
                    </a:lnTo>
                    <a:lnTo>
                      <a:pt x="550" y="5669"/>
                    </a:lnTo>
                    <a:lnTo>
                      <a:pt x="567" y="5525"/>
                    </a:lnTo>
                    <a:lnTo>
                      <a:pt x="587" y="5386"/>
                    </a:lnTo>
                    <a:lnTo>
                      <a:pt x="612" y="5242"/>
                    </a:lnTo>
                    <a:lnTo>
                      <a:pt x="636" y="5103"/>
                    </a:lnTo>
                    <a:lnTo>
                      <a:pt x="669" y="4963"/>
                    </a:lnTo>
                    <a:lnTo>
                      <a:pt x="702" y="4823"/>
                    </a:lnTo>
                    <a:lnTo>
                      <a:pt x="739" y="4688"/>
                    </a:lnTo>
                    <a:lnTo>
                      <a:pt x="780" y="4553"/>
                    </a:lnTo>
                    <a:lnTo>
                      <a:pt x="821" y="4417"/>
                    </a:lnTo>
                    <a:lnTo>
                      <a:pt x="870" y="4285"/>
                    </a:lnTo>
                    <a:lnTo>
                      <a:pt x="919" y="4154"/>
                    </a:lnTo>
                    <a:lnTo>
                      <a:pt x="973" y="4027"/>
                    </a:lnTo>
                    <a:lnTo>
                      <a:pt x="1026" y="3900"/>
                    </a:lnTo>
                    <a:lnTo>
                      <a:pt x="1088" y="3773"/>
                    </a:lnTo>
                    <a:lnTo>
                      <a:pt x="1149" y="3649"/>
                    </a:lnTo>
                    <a:lnTo>
                      <a:pt x="1215" y="3526"/>
                    </a:lnTo>
                    <a:lnTo>
                      <a:pt x="1280" y="3403"/>
                    </a:lnTo>
                    <a:lnTo>
                      <a:pt x="1350" y="3284"/>
                    </a:lnTo>
                    <a:lnTo>
                      <a:pt x="1424" y="3169"/>
                    </a:lnTo>
                    <a:lnTo>
                      <a:pt x="1502" y="3054"/>
                    </a:lnTo>
                    <a:lnTo>
                      <a:pt x="1580" y="2939"/>
                    </a:lnTo>
                    <a:lnTo>
                      <a:pt x="1662" y="2828"/>
                    </a:lnTo>
                    <a:lnTo>
                      <a:pt x="1744" y="2717"/>
                    </a:lnTo>
                    <a:lnTo>
                      <a:pt x="1830" y="2611"/>
                    </a:lnTo>
                    <a:lnTo>
                      <a:pt x="1921" y="2504"/>
                    </a:lnTo>
                    <a:lnTo>
                      <a:pt x="2011" y="2401"/>
                    </a:lnTo>
                    <a:lnTo>
                      <a:pt x="2105" y="2303"/>
                    </a:lnTo>
                    <a:lnTo>
                      <a:pt x="2200" y="2205"/>
                    </a:lnTo>
                    <a:lnTo>
                      <a:pt x="2299" y="2106"/>
                    </a:lnTo>
                    <a:lnTo>
                      <a:pt x="2401" y="2016"/>
                    </a:lnTo>
                    <a:lnTo>
                      <a:pt x="2504" y="1921"/>
                    </a:lnTo>
                    <a:lnTo>
                      <a:pt x="2610" y="1835"/>
                    </a:lnTo>
                    <a:lnTo>
                      <a:pt x="2717" y="1749"/>
                    </a:lnTo>
                    <a:lnTo>
                      <a:pt x="2824" y="1663"/>
                    </a:lnTo>
                    <a:lnTo>
                      <a:pt x="2935" y="1581"/>
                    </a:lnTo>
                    <a:lnTo>
                      <a:pt x="3050" y="1502"/>
                    </a:lnTo>
                    <a:lnTo>
                      <a:pt x="3164" y="1428"/>
                    </a:lnTo>
                    <a:lnTo>
                      <a:pt x="3284" y="1354"/>
                    </a:lnTo>
                    <a:lnTo>
                      <a:pt x="3403" y="1285"/>
                    </a:lnTo>
                    <a:lnTo>
                      <a:pt x="3521" y="1215"/>
                    </a:lnTo>
                    <a:lnTo>
                      <a:pt x="3645" y="1149"/>
                    </a:lnTo>
                    <a:lnTo>
                      <a:pt x="3768" y="1088"/>
                    </a:lnTo>
                    <a:lnTo>
                      <a:pt x="3895" y="1030"/>
                    </a:lnTo>
                    <a:lnTo>
                      <a:pt x="4022" y="973"/>
                    </a:lnTo>
                    <a:lnTo>
                      <a:pt x="4154" y="919"/>
                    </a:lnTo>
                    <a:lnTo>
                      <a:pt x="4285" y="870"/>
                    </a:lnTo>
                    <a:lnTo>
                      <a:pt x="4416" y="825"/>
                    </a:lnTo>
                    <a:lnTo>
                      <a:pt x="4552" y="780"/>
                    </a:lnTo>
                    <a:lnTo>
                      <a:pt x="4687" y="739"/>
                    </a:lnTo>
                    <a:lnTo>
                      <a:pt x="4823" y="702"/>
                    </a:lnTo>
                    <a:lnTo>
                      <a:pt x="4958" y="669"/>
                    </a:lnTo>
                    <a:lnTo>
                      <a:pt x="5098" y="640"/>
                    </a:lnTo>
                    <a:lnTo>
                      <a:pt x="5241" y="612"/>
                    </a:lnTo>
                    <a:lnTo>
                      <a:pt x="5381" y="587"/>
                    </a:lnTo>
                    <a:lnTo>
                      <a:pt x="5524" y="566"/>
                    </a:lnTo>
                    <a:lnTo>
                      <a:pt x="5668" y="550"/>
                    </a:lnTo>
                    <a:lnTo>
                      <a:pt x="5812" y="538"/>
                    </a:lnTo>
                    <a:lnTo>
                      <a:pt x="5960" y="530"/>
                    </a:lnTo>
                    <a:lnTo>
                      <a:pt x="6103" y="525"/>
                    </a:lnTo>
                    <a:close/>
                    <a:moveTo>
                      <a:pt x="6251" y="0"/>
                    </a:moveTo>
                    <a:lnTo>
                      <a:pt x="6091" y="4"/>
                    </a:lnTo>
                    <a:lnTo>
                      <a:pt x="5931" y="8"/>
                    </a:lnTo>
                    <a:lnTo>
                      <a:pt x="5771" y="20"/>
                    </a:lnTo>
                    <a:lnTo>
                      <a:pt x="5615" y="33"/>
                    </a:lnTo>
                    <a:lnTo>
                      <a:pt x="5455" y="54"/>
                    </a:lnTo>
                    <a:lnTo>
                      <a:pt x="5299" y="74"/>
                    </a:lnTo>
                    <a:lnTo>
                      <a:pt x="5147" y="99"/>
                    </a:lnTo>
                    <a:lnTo>
                      <a:pt x="4991" y="127"/>
                    </a:lnTo>
                    <a:lnTo>
                      <a:pt x="4839" y="160"/>
                    </a:lnTo>
                    <a:lnTo>
                      <a:pt x="4691" y="197"/>
                    </a:lnTo>
                    <a:lnTo>
                      <a:pt x="4539" y="238"/>
                    </a:lnTo>
                    <a:lnTo>
                      <a:pt x="4391" y="283"/>
                    </a:lnTo>
                    <a:lnTo>
                      <a:pt x="4248" y="329"/>
                    </a:lnTo>
                    <a:lnTo>
                      <a:pt x="4104" y="382"/>
                    </a:lnTo>
                    <a:lnTo>
                      <a:pt x="3961" y="435"/>
                    </a:lnTo>
                    <a:lnTo>
                      <a:pt x="3817" y="493"/>
                    </a:lnTo>
                    <a:lnTo>
                      <a:pt x="3678" y="554"/>
                    </a:lnTo>
                    <a:lnTo>
                      <a:pt x="3542" y="620"/>
                    </a:lnTo>
                    <a:lnTo>
                      <a:pt x="3406" y="685"/>
                    </a:lnTo>
                    <a:lnTo>
                      <a:pt x="3271" y="755"/>
                    </a:lnTo>
                    <a:lnTo>
                      <a:pt x="3140" y="829"/>
                    </a:lnTo>
                    <a:lnTo>
                      <a:pt x="3009" y="907"/>
                    </a:lnTo>
                    <a:lnTo>
                      <a:pt x="2881" y="985"/>
                    </a:lnTo>
                    <a:lnTo>
                      <a:pt x="2758" y="1067"/>
                    </a:lnTo>
                    <a:lnTo>
                      <a:pt x="2631" y="1153"/>
                    </a:lnTo>
                    <a:lnTo>
                      <a:pt x="2512" y="1244"/>
                    </a:lnTo>
                    <a:lnTo>
                      <a:pt x="2393" y="1334"/>
                    </a:lnTo>
                    <a:lnTo>
                      <a:pt x="2274" y="1428"/>
                    </a:lnTo>
                    <a:lnTo>
                      <a:pt x="2159" y="1527"/>
                    </a:lnTo>
                    <a:lnTo>
                      <a:pt x="2048" y="1626"/>
                    </a:lnTo>
                    <a:lnTo>
                      <a:pt x="1937" y="1728"/>
                    </a:lnTo>
                    <a:lnTo>
                      <a:pt x="1830" y="1835"/>
                    </a:lnTo>
                    <a:lnTo>
                      <a:pt x="1724" y="1942"/>
                    </a:lnTo>
                    <a:lnTo>
                      <a:pt x="1625" y="2048"/>
                    </a:lnTo>
                    <a:lnTo>
                      <a:pt x="1523" y="2163"/>
                    </a:lnTo>
                    <a:lnTo>
                      <a:pt x="1428" y="2278"/>
                    </a:lnTo>
                    <a:lnTo>
                      <a:pt x="1334" y="2393"/>
                    </a:lnTo>
                    <a:lnTo>
                      <a:pt x="1239" y="2512"/>
                    </a:lnTo>
                    <a:lnTo>
                      <a:pt x="1153" y="2635"/>
                    </a:lnTo>
                    <a:lnTo>
                      <a:pt x="1067" y="2759"/>
                    </a:lnTo>
                    <a:lnTo>
                      <a:pt x="985" y="2886"/>
                    </a:lnTo>
                    <a:lnTo>
                      <a:pt x="903" y="3013"/>
                    </a:lnTo>
                    <a:lnTo>
                      <a:pt x="829" y="3145"/>
                    </a:lnTo>
                    <a:lnTo>
                      <a:pt x="755" y="3276"/>
                    </a:lnTo>
                    <a:lnTo>
                      <a:pt x="681" y="3407"/>
                    </a:lnTo>
                    <a:lnTo>
                      <a:pt x="615" y="3543"/>
                    </a:lnTo>
                    <a:lnTo>
                      <a:pt x="550" y="3682"/>
                    </a:lnTo>
                    <a:lnTo>
                      <a:pt x="488" y="3822"/>
                    </a:lnTo>
                    <a:lnTo>
                      <a:pt x="431" y="3961"/>
                    </a:lnTo>
                    <a:lnTo>
                      <a:pt x="378" y="4105"/>
                    </a:lnTo>
                    <a:lnTo>
                      <a:pt x="328" y="4249"/>
                    </a:lnTo>
                    <a:lnTo>
                      <a:pt x="279" y="4397"/>
                    </a:lnTo>
                    <a:lnTo>
                      <a:pt x="238" y="4544"/>
                    </a:lnTo>
                    <a:lnTo>
                      <a:pt x="197" y="4692"/>
                    </a:lnTo>
                    <a:lnTo>
                      <a:pt x="160" y="4844"/>
                    </a:lnTo>
                    <a:lnTo>
                      <a:pt x="127" y="4996"/>
                    </a:lnTo>
                    <a:lnTo>
                      <a:pt x="99" y="5148"/>
                    </a:lnTo>
                    <a:lnTo>
                      <a:pt x="70" y="5304"/>
                    </a:lnTo>
                    <a:lnTo>
                      <a:pt x="49" y="5459"/>
                    </a:lnTo>
                    <a:lnTo>
                      <a:pt x="33" y="5616"/>
                    </a:lnTo>
                    <a:lnTo>
                      <a:pt x="17" y="5776"/>
                    </a:lnTo>
                    <a:lnTo>
                      <a:pt x="8" y="5936"/>
                    </a:lnTo>
                    <a:lnTo>
                      <a:pt x="0" y="6096"/>
                    </a:lnTo>
                    <a:lnTo>
                      <a:pt x="0" y="6256"/>
                    </a:lnTo>
                    <a:lnTo>
                      <a:pt x="0" y="6415"/>
                    </a:lnTo>
                    <a:lnTo>
                      <a:pt x="8" y="6575"/>
                    </a:lnTo>
                    <a:lnTo>
                      <a:pt x="17" y="6735"/>
                    </a:lnTo>
                    <a:lnTo>
                      <a:pt x="33" y="6895"/>
                    </a:lnTo>
                    <a:lnTo>
                      <a:pt x="49" y="7052"/>
                    </a:lnTo>
                    <a:lnTo>
                      <a:pt x="70" y="7207"/>
                    </a:lnTo>
                    <a:lnTo>
                      <a:pt x="99" y="7363"/>
                    </a:lnTo>
                    <a:lnTo>
                      <a:pt x="127" y="7515"/>
                    </a:lnTo>
                    <a:lnTo>
                      <a:pt x="160" y="7667"/>
                    </a:lnTo>
                    <a:lnTo>
                      <a:pt x="197" y="7819"/>
                    </a:lnTo>
                    <a:lnTo>
                      <a:pt x="238" y="7967"/>
                    </a:lnTo>
                    <a:lnTo>
                      <a:pt x="279" y="8114"/>
                    </a:lnTo>
                    <a:lnTo>
                      <a:pt x="328" y="8262"/>
                    </a:lnTo>
                    <a:lnTo>
                      <a:pt x="378" y="8406"/>
                    </a:lnTo>
                    <a:lnTo>
                      <a:pt x="431" y="8550"/>
                    </a:lnTo>
                    <a:lnTo>
                      <a:pt x="488" y="8689"/>
                    </a:lnTo>
                    <a:lnTo>
                      <a:pt x="550" y="8829"/>
                    </a:lnTo>
                    <a:lnTo>
                      <a:pt x="615" y="8968"/>
                    </a:lnTo>
                    <a:lnTo>
                      <a:pt x="681" y="9104"/>
                    </a:lnTo>
                    <a:lnTo>
                      <a:pt x="755" y="9235"/>
                    </a:lnTo>
                    <a:lnTo>
                      <a:pt x="829" y="9366"/>
                    </a:lnTo>
                    <a:lnTo>
                      <a:pt x="903" y="9498"/>
                    </a:lnTo>
                    <a:lnTo>
                      <a:pt x="985" y="9625"/>
                    </a:lnTo>
                    <a:lnTo>
                      <a:pt x="1067" y="9752"/>
                    </a:lnTo>
                    <a:lnTo>
                      <a:pt x="1153" y="9876"/>
                    </a:lnTo>
                    <a:lnTo>
                      <a:pt x="1239" y="9999"/>
                    </a:lnTo>
                    <a:lnTo>
                      <a:pt x="1334" y="10118"/>
                    </a:lnTo>
                    <a:lnTo>
                      <a:pt x="1428" y="10233"/>
                    </a:lnTo>
                    <a:lnTo>
                      <a:pt x="1523" y="10348"/>
                    </a:lnTo>
                    <a:lnTo>
                      <a:pt x="1625" y="10463"/>
                    </a:lnTo>
                    <a:lnTo>
                      <a:pt x="1724" y="10569"/>
                    </a:lnTo>
                    <a:lnTo>
                      <a:pt x="1830" y="10676"/>
                    </a:lnTo>
                    <a:lnTo>
                      <a:pt x="1937" y="10783"/>
                    </a:lnTo>
                    <a:lnTo>
                      <a:pt x="2048" y="10885"/>
                    </a:lnTo>
                    <a:lnTo>
                      <a:pt x="2159" y="10984"/>
                    </a:lnTo>
                    <a:lnTo>
                      <a:pt x="2274" y="11083"/>
                    </a:lnTo>
                    <a:lnTo>
                      <a:pt x="2393" y="11177"/>
                    </a:lnTo>
                    <a:lnTo>
                      <a:pt x="2512" y="11267"/>
                    </a:lnTo>
                    <a:lnTo>
                      <a:pt x="2631" y="11358"/>
                    </a:lnTo>
                    <a:lnTo>
                      <a:pt x="2758" y="11444"/>
                    </a:lnTo>
                    <a:lnTo>
                      <a:pt x="2881" y="11526"/>
                    </a:lnTo>
                    <a:lnTo>
                      <a:pt x="3009" y="11604"/>
                    </a:lnTo>
                    <a:lnTo>
                      <a:pt x="3140" y="11682"/>
                    </a:lnTo>
                    <a:lnTo>
                      <a:pt x="3271" y="11756"/>
                    </a:lnTo>
                    <a:lnTo>
                      <a:pt x="3406" y="11826"/>
                    </a:lnTo>
                    <a:lnTo>
                      <a:pt x="3542" y="11891"/>
                    </a:lnTo>
                    <a:lnTo>
                      <a:pt x="3678" y="11957"/>
                    </a:lnTo>
                    <a:lnTo>
                      <a:pt x="3817" y="12018"/>
                    </a:lnTo>
                    <a:lnTo>
                      <a:pt x="3961" y="12076"/>
                    </a:lnTo>
                    <a:lnTo>
                      <a:pt x="4104" y="12129"/>
                    </a:lnTo>
                    <a:lnTo>
                      <a:pt x="4248" y="12182"/>
                    </a:lnTo>
                    <a:lnTo>
                      <a:pt x="4391" y="12228"/>
                    </a:lnTo>
                    <a:lnTo>
                      <a:pt x="4539" y="12273"/>
                    </a:lnTo>
                    <a:lnTo>
                      <a:pt x="4691" y="12314"/>
                    </a:lnTo>
                    <a:lnTo>
                      <a:pt x="4839" y="12351"/>
                    </a:lnTo>
                    <a:lnTo>
                      <a:pt x="4991" y="12384"/>
                    </a:lnTo>
                    <a:lnTo>
                      <a:pt x="5147" y="12412"/>
                    </a:lnTo>
                    <a:lnTo>
                      <a:pt x="5299" y="12437"/>
                    </a:lnTo>
                    <a:lnTo>
                      <a:pt x="5455" y="12457"/>
                    </a:lnTo>
                    <a:lnTo>
                      <a:pt x="5615" y="12478"/>
                    </a:lnTo>
                    <a:lnTo>
                      <a:pt x="5771" y="12491"/>
                    </a:lnTo>
                    <a:lnTo>
                      <a:pt x="5931" y="12503"/>
                    </a:lnTo>
                    <a:lnTo>
                      <a:pt x="6091" y="12507"/>
                    </a:lnTo>
                    <a:lnTo>
                      <a:pt x="6251" y="12511"/>
                    </a:lnTo>
                    <a:lnTo>
                      <a:pt x="6415" y="12507"/>
                    </a:lnTo>
                    <a:lnTo>
                      <a:pt x="6575" y="12503"/>
                    </a:lnTo>
                    <a:lnTo>
                      <a:pt x="6735" y="12491"/>
                    </a:lnTo>
                    <a:lnTo>
                      <a:pt x="6891" y="12478"/>
                    </a:lnTo>
                    <a:lnTo>
                      <a:pt x="7051" y="12457"/>
                    </a:lnTo>
                    <a:lnTo>
                      <a:pt x="7207" y="12437"/>
                    </a:lnTo>
                    <a:lnTo>
                      <a:pt x="7359" y="12412"/>
                    </a:lnTo>
                    <a:lnTo>
                      <a:pt x="7515" y="12384"/>
                    </a:lnTo>
                    <a:lnTo>
                      <a:pt x="7667" y="12351"/>
                    </a:lnTo>
                    <a:lnTo>
                      <a:pt x="7815" y="12314"/>
                    </a:lnTo>
                    <a:lnTo>
                      <a:pt x="7966" y="12273"/>
                    </a:lnTo>
                    <a:lnTo>
                      <a:pt x="8114" y="12228"/>
                    </a:lnTo>
                    <a:lnTo>
                      <a:pt x="8258" y="12182"/>
                    </a:lnTo>
                    <a:lnTo>
                      <a:pt x="8402" y="12129"/>
                    </a:lnTo>
                    <a:lnTo>
                      <a:pt x="8545" y="12076"/>
                    </a:lnTo>
                    <a:lnTo>
                      <a:pt x="8689" y="12018"/>
                    </a:lnTo>
                    <a:lnTo>
                      <a:pt x="8829" y="11957"/>
                    </a:lnTo>
                    <a:lnTo>
                      <a:pt x="8964" y="11891"/>
                    </a:lnTo>
                    <a:lnTo>
                      <a:pt x="9099" y="11826"/>
                    </a:lnTo>
                    <a:lnTo>
                      <a:pt x="9235" y="11756"/>
                    </a:lnTo>
                    <a:lnTo>
                      <a:pt x="9366" y="11682"/>
                    </a:lnTo>
                    <a:lnTo>
                      <a:pt x="9497" y="11604"/>
                    </a:lnTo>
                    <a:lnTo>
                      <a:pt x="9625" y="11526"/>
                    </a:lnTo>
                    <a:lnTo>
                      <a:pt x="9748" y="11444"/>
                    </a:lnTo>
                    <a:lnTo>
                      <a:pt x="9875" y="11358"/>
                    </a:lnTo>
                    <a:lnTo>
                      <a:pt x="9994" y="11267"/>
                    </a:lnTo>
                    <a:lnTo>
                      <a:pt x="10113" y="11177"/>
                    </a:lnTo>
                    <a:lnTo>
                      <a:pt x="10232" y="11083"/>
                    </a:lnTo>
                    <a:lnTo>
                      <a:pt x="10347" y="10984"/>
                    </a:lnTo>
                    <a:lnTo>
                      <a:pt x="10458" y="10885"/>
                    </a:lnTo>
                    <a:lnTo>
                      <a:pt x="10569" y="10783"/>
                    </a:lnTo>
                    <a:lnTo>
                      <a:pt x="10675" y="10676"/>
                    </a:lnTo>
                    <a:lnTo>
                      <a:pt x="10778" y="10569"/>
                    </a:lnTo>
                    <a:lnTo>
                      <a:pt x="10881" y="10463"/>
                    </a:lnTo>
                    <a:lnTo>
                      <a:pt x="10984" y="10348"/>
                    </a:lnTo>
                    <a:lnTo>
                      <a:pt x="11077" y="10233"/>
                    </a:lnTo>
                    <a:lnTo>
                      <a:pt x="11172" y="10118"/>
                    </a:lnTo>
                    <a:lnTo>
                      <a:pt x="11262" y="9999"/>
                    </a:lnTo>
                    <a:lnTo>
                      <a:pt x="11352" y="9876"/>
                    </a:lnTo>
                    <a:lnTo>
                      <a:pt x="11439" y="9752"/>
                    </a:lnTo>
                    <a:lnTo>
                      <a:pt x="11521" y="9625"/>
                    </a:lnTo>
                    <a:lnTo>
                      <a:pt x="11603" y="9498"/>
                    </a:lnTo>
                    <a:lnTo>
                      <a:pt x="11677" y="9366"/>
                    </a:lnTo>
                    <a:lnTo>
                      <a:pt x="11751" y="9235"/>
                    </a:lnTo>
                    <a:lnTo>
                      <a:pt x="11825" y="9104"/>
                    </a:lnTo>
                    <a:lnTo>
                      <a:pt x="11890" y="8968"/>
                    </a:lnTo>
                    <a:lnTo>
                      <a:pt x="11956" y="8829"/>
                    </a:lnTo>
                    <a:lnTo>
                      <a:pt x="12014" y="8689"/>
                    </a:lnTo>
                    <a:lnTo>
                      <a:pt x="12075" y="8550"/>
                    </a:lnTo>
                    <a:lnTo>
                      <a:pt x="12128" y="8406"/>
                    </a:lnTo>
                    <a:lnTo>
                      <a:pt x="12177" y="8262"/>
                    </a:lnTo>
                    <a:lnTo>
                      <a:pt x="12227" y="8114"/>
                    </a:lnTo>
                    <a:lnTo>
                      <a:pt x="12268" y="7967"/>
                    </a:lnTo>
                    <a:lnTo>
                      <a:pt x="12309" y="7819"/>
                    </a:lnTo>
                    <a:lnTo>
                      <a:pt x="12346" y="7667"/>
                    </a:lnTo>
                    <a:lnTo>
                      <a:pt x="12379" y="7515"/>
                    </a:lnTo>
                    <a:lnTo>
                      <a:pt x="12407" y="7363"/>
                    </a:lnTo>
                    <a:lnTo>
                      <a:pt x="12436" y="7207"/>
                    </a:lnTo>
                    <a:lnTo>
                      <a:pt x="12457" y="7052"/>
                    </a:lnTo>
                    <a:lnTo>
                      <a:pt x="12473" y="6895"/>
                    </a:lnTo>
                    <a:lnTo>
                      <a:pt x="12490" y="6735"/>
                    </a:lnTo>
                    <a:lnTo>
                      <a:pt x="12498" y="6575"/>
                    </a:lnTo>
                    <a:lnTo>
                      <a:pt x="12506" y="6415"/>
                    </a:lnTo>
                    <a:lnTo>
                      <a:pt x="12506" y="6256"/>
                    </a:lnTo>
                    <a:lnTo>
                      <a:pt x="12506" y="6096"/>
                    </a:lnTo>
                    <a:lnTo>
                      <a:pt x="12498" y="5936"/>
                    </a:lnTo>
                    <a:lnTo>
                      <a:pt x="12490" y="5776"/>
                    </a:lnTo>
                    <a:lnTo>
                      <a:pt x="12473" y="5616"/>
                    </a:lnTo>
                    <a:lnTo>
                      <a:pt x="12457" y="5459"/>
                    </a:lnTo>
                    <a:lnTo>
                      <a:pt x="12436" y="5304"/>
                    </a:lnTo>
                    <a:lnTo>
                      <a:pt x="12407" y="5148"/>
                    </a:lnTo>
                    <a:lnTo>
                      <a:pt x="12379" y="4996"/>
                    </a:lnTo>
                    <a:lnTo>
                      <a:pt x="12346" y="4844"/>
                    </a:lnTo>
                    <a:lnTo>
                      <a:pt x="12309" y="4692"/>
                    </a:lnTo>
                    <a:lnTo>
                      <a:pt x="12268" y="4544"/>
                    </a:lnTo>
                    <a:lnTo>
                      <a:pt x="12227" y="4397"/>
                    </a:lnTo>
                    <a:lnTo>
                      <a:pt x="12177" y="4249"/>
                    </a:lnTo>
                    <a:lnTo>
                      <a:pt x="12128" y="4105"/>
                    </a:lnTo>
                    <a:lnTo>
                      <a:pt x="12075" y="3961"/>
                    </a:lnTo>
                    <a:lnTo>
                      <a:pt x="12014" y="3822"/>
                    </a:lnTo>
                    <a:lnTo>
                      <a:pt x="11956" y="3682"/>
                    </a:lnTo>
                    <a:lnTo>
                      <a:pt x="11890" y="3543"/>
                    </a:lnTo>
                    <a:lnTo>
                      <a:pt x="11825" y="3407"/>
                    </a:lnTo>
                    <a:lnTo>
                      <a:pt x="11751" y="3276"/>
                    </a:lnTo>
                    <a:lnTo>
                      <a:pt x="11677" y="3145"/>
                    </a:lnTo>
                    <a:lnTo>
                      <a:pt x="11603" y="3013"/>
                    </a:lnTo>
                    <a:lnTo>
                      <a:pt x="11521" y="2886"/>
                    </a:lnTo>
                    <a:lnTo>
                      <a:pt x="11439" y="2759"/>
                    </a:lnTo>
                    <a:lnTo>
                      <a:pt x="11352" y="2635"/>
                    </a:lnTo>
                    <a:lnTo>
                      <a:pt x="11262" y="2512"/>
                    </a:lnTo>
                    <a:lnTo>
                      <a:pt x="11172" y="2393"/>
                    </a:lnTo>
                    <a:lnTo>
                      <a:pt x="11077" y="2278"/>
                    </a:lnTo>
                    <a:lnTo>
                      <a:pt x="10984" y="2163"/>
                    </a:lnTo>
                    <a:lnTo>
                      <a:pt x="10881" y="2048"/>
                    </a:lnTo>
                    <a:lnTo>
                      <a:pt x="10778" y="1942"/>
                    </a:lnTo>
                    <a:lnTo>
                      <a:pt x="10675" y="1835"/>
                    </a:lnTo>
                    <a:lnTo>
                      <a:pt x="10569" y="1728"/>
                    </a:lnTo>
                    <a:lnTo>
                      <a:pt x="10458" y="1626"/>
                    </a:lnTo>
                    <a:lnTo>
                      <a:pt x="10347" y="1527"/>
                    </a:lnTo>
                    <a:lnTo>
                      <a:pt x="10232" y="1428"/>
                    </a:lnTo>
                    <a:lnTo>
                      <a:pt x="10113" y="1334"/>
                    </a:lnTo>
                    <a:lnTo>
                      <a:pt x="9994" y="1244"/>
                    </a:lnTo>
                    <a:lnTo>
                      <a:pt x="9875" y="1153"/>
                    </a:lnTo>
                    <a:lnTo>
                      <a:pt x="9748" y="1067"/>
                    </a:lnTo>
                    <a:lnTo>
                      <a:pt x="9625" y="985"/>
                    </a:lnTo>
                    <a:lnTo>
                      <a:pt x="9497" y="907"/>
                    </a:lnTo>
                    <a:lnTo>
                      <a:pt x="9366" y="829"/>
                    </a:lnTo>
                    <a:lnTo>
                      <a:pt x="9235" y="755"/>
                    </a:lnTo>
                    <a:lnTo>
                      <a:pt x="9099" y="685"/>
                    </a:lnTo>
                    <a:lnTo>
                      <a:pt x="8964" y="620"/>
                    </a:lnTo>
                    <a:lnTo>
                      <a:pt x="8829" y="554"/>
                    </a:lnTo>
                    <a:lnTo>
                      <a:pt x="8689" y="493"/>
                    </a:lnTo>
                    <a:lnTo>
                      <a:pt x="8545" y="435"/>
                    </a:lnTo>
                    <a:lnTo>
                      <a:pt x="8402" y="382"/>
                    </a:lnTo>
                    <a:lnTo>
                      <a:pt x="8258" y="329"/>
                    </a:lnTo>
                    <a:lnTo>
                      <a:pt x="8114" y="283"/>
                    </a:lnTo>
                    <a:lnTo>
                      <a:pt x="7966" y="238"/>
                    </a:lnTo>
                    <a:lnTo>
                      <a:pt x="7815" y="197"/>
                    </a:lnTo>
                    <a:lnTo>
                      <a:pt x="7667" y="160"/>
                    </a:lnTo>
                    <a:lnTo>
                      <a:pt x="7515" y="127"/>
                    </a:lnTo>
                    <a:lnTo>
                      <a:pt x="7359" y="99"/>
                    </a:lnTo>
                    <a:lnTo>
                      <a:pt x="7207" y="74"/>
                    </a:lnTo>
                    <a:lnTo>
                      <a:pt x="7051" y="54"/>
                    </a:lnTo>
                    <a:lnTo>
                      <a:pt x="6891" y="33"/>
                    </a:lnTo>
                    <a:lnTo>
                      <a:pt x="6735" y="20"/>
                    </a:lnTo>
                    <a:lnTo>
                      <a:pt x="6575" y="8"/>
                    </a:lnTo>
                    <a:lnTo>
                      <a:pt x="6415" y="4"/>
                    </a:lnTo>
                    <a:close/>
                  </a:path>
                </a:pathLst>
              </a:custGeom>
              <a:grpFill/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US" sz="1800" b="0" i="0" u="none" strike="noStrike" kern="1200">
                  <a:ln>
                    <a:noFill/>
                  </a:ln>
                  <a:latin typeface="Arial" pitchFamily="18"/>
                  <a:ea typeface="Arial" pitchFamily="2"/>
                  <a:cs typeface="Arial" pitchFamily="2"/>
                </a:endParaRPr>
              </a:p>
            </p:txBody>
          </p:sp>
          <p:sp>
            <p:nvSpPr>
              <p:cNvPr id="192" name="Freeform: Shape 2">
                <a:extLst>
                  <a:ext uri="{FF2B5EF4-FFF2-40B4-BE49-F238E27FC236}">
                    <a16:creationId xmlns:a16="http://schemas.microsoft.com/office/drawing/2014/main" id="{7814CA6C-ACFC-1C42-A28B-2DC569980756}"/>
                  </a:ext>
                </a:extLst>
              </p:cNvPr>
              <p:cNvSpPr/>
              <p:nvPr/>
            </p:nvSpPr>
            <p:spPr>
              <a:xfrm>
                <a:off x="9530500" y="7531272"/>
                <a:ext cx="914039" cy="1338480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2540" h="3719">
                    <a:moveTo>
                      <a:pt x="1268" y="0"/>
                    </a:moveTo>
                    <a:lnTo>
                      <a:pt x="0" y="1273"/>
                    </a:lnTo>
                    <a:lnTo>
                      <a:pt x="693" y="1273"/>
                    </a:lnTo>
                    <a:lnTo>
                      <a:pt x="693" y="3719"/>
                    </a:lnTo>
                    <a:lnTo>
                      <a:pt x="1847" y="3719"/>
                    </a:lnTo>
                    <a:lnTo>
                      <a:pt x="1847" y="1273"/>
                    </a:lnTo>
                    <a:lnTo>
                      <a:pt x="2540" y="1273"/>
                    </a:lnTo>
                    <a:close/>
                  </a:path>
                </a:pathLst>
              </a:custGeom>
              <a:grpFill/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US" sz="1800" b="0" i="0" u="none" strike="noStrike" kern="1200">
                  <a:ln>
                    <a:noFill/>
                  </a:ln>
                  <a:latin typeface="Arial" pitchFamily="18"/>
                  <a:ea typeface="Arial" pitchFamily="2"/>
                  <a:cs typeface="Arial" pitchFamily="2"/>
                </a:endParaRPr>
              </a:p>
            </p:txBody>
          </p:sp>
          <p:sp>
            <p:nvSpPr>
              <p:cNvPr id="193" name="Freeform: Shape 3">
                <a:extLst>
                  <a:ext uri="{FF2B5EF4-FFF2-40B4-BE49-F238E27FC236}">
                    <a16:creationId xmlns:a16="http://schemas.microsoft.com/office/drawing/2014/main" id="{01C84142-0DFB-9343-83B8-DE781803FAE2}"/>
                  </a:ext>
                </a:extLst>
              </p:cNvPr>
              <p:cNvSpPr/>
              <p:nvPr/>
            </p:nvSpPr>
            <p:spPr>
              <a:xfrm>
                <a:off x="9530500" y="9653112"/>
                <a:ext cx="914039" cy="1338480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2540" h="3719">
                    <a:moveTo>
                      <a:pt x="1268" y="3719"/>
                    </a:moveTo>
                    <a:lnTo>
                      <a:pt x="2540" y="2446"/>
                    </a:lnTo>
                    <a:lnTo>
                      <a:pt x="1847" y="2446"/>
                    </a:lnTo>
                    <a:lnTo>
                      <a:pt x="1847" y="0"/>
                    </a:lnTo>
                    <a:lnTo>
                      <a:pt x="693" y="0"/>
                    </a:lnTo>
                    <a:lnTo>
                      <a:pt x="693" y="2446"/>
                    </a:lnTo>
                    <a:lnTo>
                      <a:pt x="0" y="2446"/>
                    </a:lnTo>
                    <a:close/>
                  </a:path>
                </a:pathLst>
              </a:custGeom>
              <a:grpFill/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US" sz="1800" b="0" i="0" u="none" strike="noStrike" kern="1200">
                  <a:ln>
                    <a:noFill/>
                  </a:ln>
                  <a:latin typeface="Arial" pitchFamily="18"/>
                  <a:ea typeface="Arial" pitchFamily="2"/>
                  <a:cs typeface="Arial" pitchFamily="2"/>
                </a:endParaRPr>
              </a:p>
            </p:txBody>
          </p:sp>
          <p:sp>
            <p:nvSpPr>
              <p:cNvPr id="194" name="Freeform: Shape 4">
                <a:extLst>
                  <a:ext uri="{FF2B5EF4-FFF2-40B4-BE49-F238E27FC236}">
                    <a16:creationId xmlns:a16="http://schemas.microsoft.com/office/drawing/2014/main" id="{1860CE11-8944-D144-9C76-E3B134D99012}"/>
                  </a:ext>
                </a:extLst>
              </p:cNvPr>
              <p:cNvSpPr/>
              <p:nvPr/>
            </p:nvSpPr>
            <p:spPr>
              <a:xfrm>
                <a:off x="10380099" y="8805312"/>
                <a:ext cx="1336680" cy="912599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3714" h="2536">
                    <a:moveTo>
                      <a:pt x="0" y="1268"/>
                    </a:moveTo>
                    <a:lnTo>
                      <a:pt x="1268" y="2536"/>
                    </a:lnTo>
                    <a:lnTo>
                      <a:pt x="1268" y="1847"/>
                    </a:lnTo>
                    <a:lnTo>
                      <a:pt x="3714" y="1847"/>
                    </a:lnTo>
                    <a:lnTo>
                      <a:pt x="3714" y="689"/>
                    </a:lnTo>
                    <a:lnTo>
                      <a:pt x="1268" y="689"/>
                    </a:lnTo>
                    <a:lnTo>
                      <a:pt x="1268" y="0"/>
                    </a:lnTo>
                    <a:close/>
                  </a:path>
                </a:pathLst>
              </a:custGeom>
              <a:grpFill/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US" sz="1800" b="0" i="0" u="none" strike="noStrike" kern="1200">
                  <a:ln>
                    <a:noFill/>
                  </a:ln>
                  <a:latin typeface="Arial" pitchFamily="18"/>
                  <a:ea typeface="Arial" pitchFamily="2"/>
                  <a:cs typeface="Arial" pitchFamily="2"/>
                </a:endParaRPr>
              </a:p>
            </p:txBody>
          </p:sp>
          <p:sp>
            <p:nvSpPr>
              <p:cNvPr id="195" name="Freeform: Shape 5">
                <a:extLst>
                  <a:ext uri="{FF2B5EF4-FFF2-40B4-BE49-F238E27FC236}">
                    <a16:creationId xmlns:a16="http://schemas.microsoft.com/office/drawing/2014/main" id="{54FF28B2-CB6C-CC4E-A731-C5901288B607}"/>
                  </a:ext>
                </a:extLst>
              </p:cNvPr>
              <p:cNvSpPr/>
              <p:nvPr/>
            </p:nvSpPr>
            <p:spPr>
              <a:xfrm>
                <a:off x="8256820" y="8805312"/>
                <a:ext cx="1338120" cy="912599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3718" h="2536">
                    <a:moveTo>
                      <a:pt x="3718" y="1268"/>
                    </a:moveTo>
                    <a:lnTo>
                      <a:pt x="2450" y="0"/>
                    </a:lnTo>
                    <a:lnTo>
                      <a:pt x="2450" y="689"/>
                    </a:lnTo>
                    <a:lnTo>
                      <a:pt x="0" y="689"/>
                    </a:lnTo>
                    <a:lnTo>
                      <a:pt x="0" y="1847"/>
                    </a:lnTo>
                    <a:lnTo>
                      <a:pt x="2450" y="1847"/>
                    </a:lnTo>
                    <a:lnTo>
                      <a:pt x="2450" y="2536"/>
                    </a:lnTo>
                    <a:close/>
                  </a:path>
                </a:pathLst>
              </a:custGeom>
              <a:grpFill/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US" sz="1800" b="0" i="0" u="none" strike="noStrike" kern="1200">
                  <a:ln>
                    <a:noFill/>
                  </a:ln>
                  <a:latin typeface="Arial" pitchFamily="18"/>
                  <a:ea typeface="Arial" pitchFamily="2"/>
                  <a:cs typeface="Arial" pitchFamily="2"/>
                </a:endParaRPr>
              </a:p>
            </p:txBody>
          </p:sp>
        </p:grpSp>
        <p:sp>
          <p:nvSpPr>
            <p:cNvPr id="190" name="TextBox 189">
              <a:extLst>
                <a:ext uri="{FF2B5EF4-FFF2-40B4-BE49-F238E27FC236}">
                  <a16:creationId xmlns:a16="http://schemas.microsoft.com/office/drawing/2014/main" id="{C61A603F-07A2-6B41-91EF-46A8811B237E}"/>
                </a:ext>
              </a:extLst>
            </p:cNvPr>
            <p:cNvSpPr txBox="1"/>
            <p:nvPr/>
          </p:nvSpPr>
          <p:spPr>
            <a:xfrm>
              <a:off x="8778365" y="3826336"/>
              <a:ext cx="951415" cy="184666"/>
            </a:xfrm>
            <a:prstGeom prst="rect">
              <a:avLst/>
            </a:prstGeom>
          </p:spPr>
          <p:txBody>
            <a:bodyPr wrap="none" lIns="0" tIns="0" rIns="0" bIns="0" rtlCol="0">
              <a:spAutoFit/>
            </a:bodyPr>
            <a:lstStyle/>
            <a:p>
              <a:pPr algn="r">
                <a:spcAft>
                  <a:spcPts val="600"/>
                </a:spcAft>
              </a:pPr>
              <a:r>
                <a:rPr lang="en-US" sz="1200" dirty="0">
                  <a:latin typeface="Calibri" panose="020F0502020204030204" pitchFamily="34" charset="0"/>
                </a:rPr>
                <a:t>Physical Router</a:t>
              </a:r>
            </a:p>
          </p:txBody>
        </p:sp>
      </p:grpSp>
      <p:sp>
        <p:nvSpPr>
          <p:cNvPr id="139" name="Rounded Rectangle 138">
            <a:extLst>
              <a:ext uri="{FF2B5EF4-FFF2-40B4-BE49-F238E27FC236}">
                <a16:creationId xmlns:a16="http://schemas.microsoft.com/office/drawing/2014/main" id="{8ADDB7CA-BD00-9D42-9B87-0DBB6D7849D9}"/>
              </a:ext>
            </a:extLst>
          </p:cNvPr>
          <p:cNvSpPr/>
          <p:nvPr/>
        </p:nvSpPr>
        <p:spPr>
          <a:xfrm>
            <a:off x="999277" y="2661704"/>
            <a:ext cx="2336123" cy="2466686"/>
          </a:xfrm>
          <a:prstGeom prst="roundRect">
            <a:avLst>
              <a:gd name="adj" fmla="val 3277"/>
            </a:avLst>
          </a:prstGeom>
          <a:solidFill>
            <a:schemeClr val="accent1">
              <a:lumMod val="20000"/>
              <a:lumOff val="80000"/>
              <a:alpha val="20000"/>
            </a:schemeClr>
          </a:solidFill>
          <a:ln w="19050">
            <a:solidFill>
              <a:schemeClr val="accent1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en-US" sz="1200" dirty="0">
                <a:solidFill>
                  <a:schemeClr val="accent1"/>
                </a:solidFill>
                <a:latin typeface="Calibri" panose="020F0502020204030204" pitchFamily="34" charset="0"/>
              </a:rPr>
              <a:t>Topology VLAN 7</a:t>
            </a:r>
          </a:p>
        </p:txBody>
      </p:sp>
      <p:grpSp>
        <p:nvGrpSpPr>
          <p:cNvPr id="140" name="Group 139">
            <a:extLst>
              <a:ext uri="{FF2B5EF4-FFF2-40B4-BE49-F238E27FC236}">
                <a16:creationId xmlns:a16="http://schemas.microsoft.com/office/drawing/2014/main" id="{5574E38B-1BE9-1648-A7E2-AC9C8A3AB115}"/>
              </a:ext>
            </a:extLst>
          </p:cNvPr>
          <p:cNvGrpSpPr/>
          <p:nvPr/>
        </p:nvGrpSpPr>
        <p:grpSpPr>
          <a:xfrm>
            <a:off x="1193294" y="3002969"/>
            <a:ext cx="2005773" cy="1834635"/>
            <a:chOff x="2269856" y="1664363"/>
            <a:chExt cx="2005773" cy="1834635"/>
          </a:xfrm>
        </p:grpSpPr>
        <p:sp>
          <p:nvSpPr>
            <p:cNvPr id="144" name="Rectangle 143">
              <a:extLst>
                <a:ext uri="{FF2B5EF4-FFF2-40B4-BE49-F238E27FC236}">
                  <a16:creationId xmlns:a16="http://schemas.microsoft.com/office/drawing/2014/main" id="{55065699-2DBC-4F4F-9EF0-465EAE8529B7}"/>
                </a:ext>
              </a:extLst>
            </p:cNvPr>
            <p:cNvSpPr/>
            <p:nvPr/>
          </p:nvSpPr>
          <p:spPr>
            <a:xfrm>
              <a:off x="2269856" y="1818252"/>
              <a:ext cx="1758444" cy="1307592"/>
            </a:xfrm>
            <a:prstGeom prst="rect">
              <a:avLst/>
            </a:prstGeom>
            <a:solidFill>
              <a:schemeClr val="bg1">
                <a:lumMod val="85000"/>
                <a:alpha val="75000"/>
              </a:schemeClr>
            </a:solidFill>
            <a:ln w="190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>
                <a:defRPr/>
              </a:pPr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Physical Server</a:t>
              </a:r>
            </a:p>
          </p:txBody>
        </p:sp>
        <p:sp>
          <p:nvSpPr>
            <p:cNvPr id="156" name="TextBox 155">
              <a:extLst>
                <a:ext uri="{FF2B5EF4-FFF2-40B4-BE49-F238E27FC236}">
                  <a16:creationId xmlns:a16="http://schemas.microsoft.com/office/drawing/2014/main" id="{F244604B-23BD-A945-9811-CE571E64141B}"/>
                </a:ext>
              </a:extLst>
            </p:cNvPr>
            <p:cNvSpPr txBox="1"/>
            <p:nvPr/>
          </p:nvSpPr>
          <p:spPr>
            <a:xfrm>
              <a:off x="2398865" y="1664363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pNIC1</a:t>
              </a:r>
            </a:p>
          </p:txBody>
        </p:sp>
        <p:sp>
          <p:nvSpPr>
            <p:cNvPr id="160" name="TextBox 159">
              <a:extLst>
                <a:ext uri="{FF2B5EF4-FFF2-40B4-BE49-F238E27FC236}">
                  <a16:creationId xmlns:a16="http://schemas.microsoft.com/office/drawing/2014/main" id="{35CAF61B-E3DF-6942-AEA9-337070633C86}"/>
                </a:ext>
              </a:extLst>
            </p:cNvPr>
            <p:cNvSpPr txBox="1"/>
            <p:nvPr/>
          </p:nvSpPr>
          <p:spPr>
            <a:xfrm>
              <a:off x="3095500" y="1664363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pNIC2</a:t>
              </a:r>
            </a:p>
          </p:txBody>
        </p:sp>
        <p:sp>
          <p:nvSpPr>
            <p:cNvPr id="161" name="TextBox 160">
              <a:extLst>
                <a:ext uri="{FF2B5EF4-FFF2-40B4-BE49-F238E27FC236}">
                  <a16:creationId xmlns:a16="http://schemas.microsoft.com/office/drawing/2014/main" id="{C6E157CA-EEBE-8946-9C69-988E5492B033}"/>
                </a:ext>
              </a:extLst>
            </p:cNvPr>
            <p:cNvSpPr txBox="1"/>
            <p:nvPr/>
          </p:nvSpPr>
          <p:spPr>
            <a:xfrm>
              <a:off x="2716324" y="2297448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NSX</a:t>
              </a:r>
            </a:p>
          </p:txBody>
        </p:sp>
        <p:cxnSp>
          <p:nvCxnSpPr>
            <p:cNvPr id="162" name="Straight Connector 161">
              <a:extLst>
                <a:ext uri="{FF2B5EF4-FFF2-40B4-BE49-F238E27FC236}">
                  <a16:creationId xmlns:a16="http://schemas.microsoft.com/office/drawing/2014/main" id="{73D9BB48-00D2-6D4D-B663-099043556B5D}"/>
                </a:ext>
              </a:extLst>
            </p:cNvPr>
            <p:cNvCxnSpPr>
              <a:cxnSpLocks/>
              <a:stCxn id="156" idx="2"/>
            </p:cNvCxnSpPr>
            <p:nvPr/>
          </p:nvCxnSpPr>
          <p:spPr bwMode="gray">
            <a:xfrm>
              <a:off x="2690278" y="1972140"/>
              <a:ext cx="205104" cy="325308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>
              <a:extLst>
                <a:ext uri="{FF2B5EF4-FFF2-40B4-BE49-F238E27FC236}">
                  <a16:creationId xmlns:a16="http://schemas.microsoft.com/office/drawing/2014/main" id="{EC86A88E-88E8-8442-9C5B-A651A9C24B68}"/>
                </a:ext>
              </a:extLst>
            </p:cNvPr>
            <p:cNvCxnSpPr>
              <a:cxnSpLocks/>
              <a:stCxn id="160" idx="2"/>
            </p:cNvCxnSpPr>
            <p:nvPr/>
          </p:nvCxnSpPr>
          <p:spPr bwMode="gray">
            <a:xfrm flipH="1">
              <a:off x="3156761" y="1972140"/>
              <a:ext cx="230152" cy="325308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6" name="Oval 165">
              <a:extLst>
                <a:ext uri="{FF2B5EF4-FFF2-40B4-BE49-F238E27FC236}">
                  <a16:creationId xmlns:a16="http://schemas.microsoft.com/office/drawing/2014/main" id="{66C3B49D-4200-0F46-A3FD-ADA2A57FE9C2}"/>
                </a:ext>
              </a:extLst>
            </p:cNvPr>
            <p:cNvSpPr/>
            <p:nvPr/>
          </p:nvSpPr>
          <p:spPr>
            <a:xfrm>
              <a:off x="2635151" y="2072382"/>
              <a:ext cx="751762" cy="114349"/>
            </a:xfrm>
            <a:prstGeom prst="ellipse">
              <a:avLst/>
            </a:prstGeom>
            <a:noFill/>
            <a:ln w="28575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67" name="Rectangle 166">
              <a:extLst>
                <a:ext uri="{FF2B5EF4-FFF2-40B4-BE49-F238E27FC236}">
                  <a16:creationId xmlns:a16="http://schemas.microsoft.com/office/drawing/2014/main" id="{CD4EBDC7-A3E3-0E47-91FB-73986CBFB7E9}"/>
                </a:ext>
              </a:extLst>
            </p:cNvPr>
            <p:cNvSpPr/>
            <p:nvPr/>
          </p:nvSpPr>
          <p:spPr>
            <a:xfrm>
              <a:off x="3325760" y="1981156"/>
              <a:ext cx="56297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bond</a:t>
              </a:r>
            </a:p>
          </p:txBody>
        </p:sp>
        <p:sp>
          <p:nvSpPr>
            <p:cNvPr id="172" name="Freeform 86">
              <a:extLst>
                <a:ext uri="{FF2B5EF4-FFF2-40B4-BE49-F238E27FC236}">
                  <a16:creationId xmlns:a16="http://schemas.microsoft.com/office/drawing/2014/main" id="{AC940980-C78C-D34B-B612-EA60E44EFB3C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558694" y="3190319"/>
              <a:ext cx="1180769" cy="308679"/>
            </a:xfrm>
            <a:custGeom>
              <a:avLst/>
              <a:gdLst>
                <a:gd name="T0" fmla="*/ 304 w 384"/>
                <a:gd name="T1" fmla="*/ 78 h 100"/>
                <a:gd name="T2" fmla="*/ 288 w 384"/>
                <a:gd name="T3" fmla="*/ 78 h 100"/>
                <a:gd name="T4" fmla="*/ 288 w 384"/>
                <a:gd name="T5" fmla="*/ 22 h 100"/>
                <a:gd name="T6" fmla="*/ 304 w 384"/>
                <a:gd name="T7" fmla="*/ 22 h 100"/>
                <a:gd name="T8" fmla="*/ 304 w 384"/>
                <a:gd name="T9" fmla="*/ 78 h 100"/>
                <a:gd name="T10" fmla="*/ 331 w 384"/>
                <a:gd name="T11" fmla="*/ 22 h 100"/>
                <a:gd name="T12" fmla="*/ 315 w 384"/>
                <a:gd name="T13" fmla="*/ 22 h 100"/>
                <a:gd name="T14" fmla="*/ 315 w 384"/>
                <a:gd name="T15" fmla="*/ 78 h 100"/>
                <a:gd name="T16" fmla="*/ 331 w 384"/>
                <a:gd name="T17" fmla="*/ 78 h 100"/>
                <a:gd name="T18" fmla="*/ 331 w 384"/>
                <a:gd name="T19" fmla="*/ 22 h 100"/>
                <a:gd name="T20" fmla="*/ 358 w 384"/>
                <a:gd name="T21" fmla="*/ 22 h 100"/>
                <a:gd name="T22" fmla="*/ 342 w 384"/>
                <a:gd name="T23" fmla="*/ 22 h 100"/>
                <a:gd name="T24" fmla="*/ 342 w 384"/>
                <a:gd name="T25" fmla="*/ 78 h 100"/>
                <a:gd name="T26" fmla="*/ 358 w 384"/>
                <a:gd name="T27" fmla="*/ 78 h 100"/>
                <a:gd name="T28" fmla="*/ 358 w 384"/>
                <a:gd name="T29" fmla="*/ 22 h 100"/>
                <a:gd name="T30" fmla="*/ 42 w 384"/>
                <a:gd name="T31" fmla="*/ 22 h 100"/>
                <a:gd name="T32" fmla="*/ 26 w 384"/>
                <a:gd name="T33" fmla="*/ 22 h 100"/>
                <a:gd name="T34" fmla="*/ 26 w 384"/>
                <a:gd name="T35" fmla="*/ 78 h 100"/>
                <a:gd name="T36" fmla="*/ 42 w 384"/>
                <a:gd name="T37" fmla="*/ 78 h 100"/>
                <a:gd name="T38" fmla="*/ 42 w 384"/>
                <a:gd name="T39" fmla="*/ 22 h 100"/>
                <a:gd name="T40" fmla="*/ 69 w 384"/>
                <a:gd name="T41" fmla="*/ 22 h 100"/>
                <a:gd name="T42" fmla="*/ 53 w 384"/>
                <a:gd name="T43" fmla="*/ 22 h 100"/>
                <a:gd name="T44" fmla="*/ 53 w 384"/>
                <a:gd name="T45" fmla="*/ 78 h 100"/>
                <a:gd name="T46" fmla="*/ 69 w 384"/>
                <a:gd name="T47" fmla="*/ 78 h 100"/>
                <a:gd name="T48" fmla="*/ 69 w 384"/>
                <a:gd name="T49" fmla="*/ 22 h 100"/>
                <a:gd name="T50" fmla="*/ 97 w 384"/>
                <a:gd name="T51" fmla="*/ 22 h 100"/>
                <a:gd name="T52" fmla="*/ 81 w 384"/>
                <a:gd name="T53" fmla="*/ 22 h 100"/>
                <a:gd name="T54" fmla="*/ 81 w 384"/>
                <a:gd name="T55" fmla="*/ 78 h 100"/>
                <a:gd name="T56" fmla="*/ 97 w 384"/>
                <a:gd name="T57" fmla="*/ 78 h 100"/>
                <a:gd name="T58" fmla="*/ 97 w 384"/>
                <a:gd name="T59" fmla="*/ 22 h 100"/>
                <a:gd name="T60" fmla="*/ 163 w 384"/>
                <a:gd name="T61" fmla="*/ 50 h 100"/>
                <a:gd name="T62" fmla="*/ 192 w 384"/>
                <a:gd name="T63" fmla="*/ 21 h 100"/>
                <a:gd name="T64" fmla="*/ 221 w 384"/>
                <a:gd name="T65" fmla="*/ 50 h 100"/>
                <a:gd name="T66" fmla="*/ 192 w 384"/>
                <a:gd name="T67" fmla="*/ 79 h 100"/>
                <a:gd name="T68" fmla="*/ 163 w 384"/>
                <a:gd name="T69" fmla="*/ 50 h 100"/>
                <a:gd name="T70" fmla="*/ 179 w 384"/>
                <a:gd name="T71" fmla="*/ 50 h 100"/>
                <a:gd name="T72" fmla="*/ 192 w 384"/>
                <a:gd name="T73" fmla="*/ 63 h 100"/>
                <a:gd name="T74" fmla="*/ 205 w 384"/>
                <a:gd name="T75" fmla="*/ 50 h 100"/>
                <a:gd name="T76" fmla="*/ 192 w 384"/>
                <a:gd name="T77" fmla="*/ 37 h 100"/>
                <a:gd name="T78" fmla="*/ 179 w 384"/>
                <a:gd name="T79" fmla="*/ 50 h 100"/>
                <a:gd name="T80" fmla="*/ 384 w 384"/>
                <a:gd name="T81" fmla="*/ 0 h 100"/>
                <a:gd name="T82" fmla="*/ 384 w 384"/>
                <a:gd name="T83" fmla="*/ 100 h 100"/>
                <a:gd name="T84" fmla="*/ 0 w 384"/>
                <a:gd name="T85" fmla="*/ 100 h 100"/>
                <a:gd name="T86" fmla="*/ 0 w 384"/>
                <a:gd name="T87" fmla="*/ 0 h 100"/>
                <a:gd name="T88" fmla="*/ 384 w 384"/>
                <a:gd name="T89" fmla="*/ 0 h 100"/>
                <a:gd name="T90" fmla="*/ 368 w 384"/>
                <a:gd name="T91" fmla="*/ 16 h 100"/>
                <a:gd name="T92" fmla="*/ 16 w 384"/>
                <a:gd name="T93" fmla="*/ 16 h 100"/>
                <a:gd name="T94" fmla="*/ 16 w 384"/>
                <a:gd name="T95" fmla="*/ 84 h 100"/>
                <a:gd name="T96" fmla="*/ 368 w 384"/>
                <a:gd name="T97" fmla="*/ 84 h 100"/>
                <a:gd name="T98" fmla="*/ 368 w 384"/>
                <a:gd name="T99" fmla="*/ 1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4" h="100">
                  <a:moveTo>
                    <a:pt x="304" y="78"/>
                  </a:moveTo>
                  <a:cubicBezTo>
                    <a:pt x="288" y="78"/>
                    <a:pt x="288" y="78"/>
                    <a:pt x="288" y="78"/>
                  </a:cubicBezTo>
                  <a:cubicBezTo>
                    <a:pt x="288" y="22"/>
                    <a:pt x="288" y="22"/>
                    <a:pt x="288" y="22"/>
                  </a:cubicBezTo>
                  <a:cubicBezTo>
                    <a:pt x="304" y="22"/>
                    <a:pt x="304" y="22"/>
                    <a:pt x="304" y="22"/>
                  </a:cubicBezTo>
                  <a:lnTo>
                    <a:pt x="304" y="78"/>
                  </a:lnTo>
                  <a:close/>
                  <a:moveTo>
                    <a:pt x="331" y="22"/>
                  </a:moveTo>
                  <a:cubicBezTo>
                    <a:pt x="315" y="22"/>
                    <a:pt x="315" y="22"/>
                    <a:pt x="315" y="22"/>
                  </a:cubicBezTo>
                  <a:cubicBezTo>
                    <a:pt x="315" y="78"/>
                    <a:pt x="315" y="78"/>
                    <a:pt x="315" y="78"/>
                  </a:cubicBezTo>
                  <a:cubicBezTo>
                    <a:pt x="331" y="78"/>
                    <a:pt x="331" y="78"/>
                    <a:pt x="331" y="78"/>
                  </a:cubicBezTo>
                  <a:lnTo>
                    <a:pt x="331" y="22"/>
                  </a:lnTo>
                  <a:close/>
                  <a:moveTo>
                    <a:pt x="358" y="22"/>
                  </a:moveTo>
                  <a:cubicBezTo>
                    <a:pt x="342" y="22"/>
                    <a:pt x="342" y="22"/>
                    <a:pt x="342" y="22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58" y="78"/>
                    <a:pt x="358" y="78"/>
                    <a:pt x="358" y="78"/>
                  </a:cubicBezTo>
                  <a:lnTo>
                    <a:pt x="358" y="22"/>
                  </a:lnTo>
                  <a:close/>
                  <a:moveTo>
                    <a:pt x="42" y="22"/>
                  </a:moveTo>
                  <a:cubicBezTo>
                    <a:pt x="26" y="22"/>
                    <a:pt x="26" y="22"/>
                    <a:pt x="26" y="22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42" y="78"/>
                    <a:pt x="42" y="78"/>
                    <a:pt x="42" y="78"/>
                  </a:cubicBezTo>
                  <a:lnTo>
                    <a:pt x="42" y="22"/>
                  </a:lnTo>
                  <a:close/>
                  <a:moveTo>
                    <a:pt x="69" y="22"/>
                  </a:moveTo>
                  <a:cubicBezTo>
                    <a:pt x="53" y="22"/>
                    <a:pt x="53" y="22"/>
                    <a:pt x="53" y="22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69" y="78"/>
                    <a:pt x="69" y="78"/>
                    <a:pt x="69" y="78"/>
                  </a:cubicBezTo>
                  <a:lnTo>
                    <a:pt x="69" y="22"/>
                  </a:lnTo>
                  <a:close/>
                  <a:moveTo>
                    <a:pt x="97" y="22"/>
                  </a:moveTo>
                  <a:cubicBezTo>
                    <a:pt x="81" y="22"/>
                    <a:pt x="81" y="22"/>
                    <a:pt x="81" y="22"/>
                  </a:cubicBezTo>
                  <a:cubicBezTo>
                    <a:pt x="81" y="78"/>
                    <a:pt x="81" y="78"/>
                    <a:pt x="81" y="78"/>
                  </a:cubicBezTo>
                  <a:cubicBezTo>
                    <a:pt x="97" y="78"/>
                    <a:pt x="97" y="78"/>
                    <a:pt x="97" y="78"/>
                  </a:cubicBezTo>
                  <a:lnTo>
                    <a:pt x="97" y="22"/>
                  </a:lnTo>
                  <a:close/>
                  <a:moveTo>
                    <a:pt x="163" y="50"/>
                  </a:moveTo>
                  <a:cubicBezTo>
                    <a:pt x="163" y="34"/>
                    <a:pt x="176" y="21"/>
                    <a:pt x="192" y="21"/>
                  </a:cubicBezTo>
                  <a:cubicBezTo>
                    <a:pt x="208" y="21"/>
                    <a:pt x="221" y="34"/>
                    <a:pt x="221" y="50"/>
                  </a:cubicBezTo>
                  <a:cubicBezTo>
                    <a:pt x="221" y="66"/>
                    <a:pt x="208" y="79"/>
                    <a:pt x="192" y="79"/>
                  </a:cubicBezTo>
                  <a:cubicBezTo>
                    <a:pt x="176" y="79"/>
                    <a:pt x="163" y="66"/>
                    <a:pt x="163" y="50"/>
                  </a:cubicBezTo>
                  <a:close/>
                  <a:moveTo>
                    <a:pt x="179" y="50"/>
                  </a:moveTo>
                  <a:cubicBezTo>
                    <a:pt x="179" y="57"/>
                    <a:pt x="185" y="63"/>
                    <a:pt x="192" y="63"/>
                  </a:cubicBezTo>
                  <a:cubicBezTo>
                    <a:pt x="199" y="63"/>
                    <a:pt x="205" y="57"/>
                    <a:pt x="205" y="50"/>
                  </a:cubicBezTo>
                  <a:cubicBezTo>
                    <a:pt x="205" y="43"/>
                    <a:pt x="199" y="37"/>
                    <a:pt x="192" y="37"/>
                  </a:cubicBezTo>
                  <a:cubicBezTo>
                    <a:pt x="185" y="37"/>
                    <a:pt x="179" y="43"/>
                    <a:pt x="179" y="50"/>
                  </a:cubicBezTo>
                  <a:close/>
                  <a:moveTo>
                    <a:pt x="384" y="0"/>
                  </a:moveTo>
                  <a:cubicBezTo>
                    <a:pt x="384" y="100"/>
                    <a:pt x="384" y="100"/>
                    <a:pt x="384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84" y="0"/>
                  </a:lnTo>
                  <a:close/>
                  <a:moveTo>
                    <a:pt x="368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368" y="84"/>
                    <a:pt x="368" y="84"/>
                    <a:pt x="368" y="84"/>
                  </a:cubicBezTo>
                  <a:lnTo>
                    <a:pt x="368" y="1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" panose="020F0502020204030204" pitchFamily="34" charset="0"/>
              </a:endParaRPr>
            </a:p>
          </p:txBody>
        </p:sp>
        <p:pic>
          <p:nvPicPr>
            <p:cNvPr id="173" name="Picture 172">
              <a:extLst>
                <a:ext uri="{FF2B5EF4-FFF2-40B4-BE49-F238E27FC236}">
                  <a16:creationId xmlns:a16="http://schemas.microsoft.com/office/drawing/2014/main" id="{8C6CAF4C-C02C-2746-B492-3F323DF88B3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99379" y="1867736"/>
              <a:ext cx="476250" cy="476250"/>
            </a:xfrm>
            <a:prstGeom prst="rect">
              <a:avLst/>
            </a:prstGeom>
          </p:spPr>
        </p:pic>
        <p:pic>
          <p:nvPicPr>
            <p:cNvPr id="174" name="Picture 173">
              <a:extLst>
                <a:ext uri="{FF2B5EF4-FFF2-40B4-BE49-F238E27FC236}">
                  <a16:creationId xmlns:a16="http://schemas.microsoft.com/office/drawing/2014/main" id="{967B7262-2457-6F49-9FF6-F78468A58B5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797474" y="2423369"/>
              <a:ext cx="478155" cy="476250"/>
            </a:xfrm>
            <a:prstGeom prst="rect">
              <a:avLst/>
            </a:prstGeom>
          </p:spPr>
        </p:pic>
        <p:sp>
          <p:nvSpPr>
            <p:cNvPr id="206" name="Rounded Rectangle 205">
              <a:extLst>
                <a:ext uri="{FF2B5EF4-FFF2-40B4-BE49-F238E27FC236}">
                  <a16:creationId xmlns:a16="http://schemas.microsoft.com/office/drawing/2014/main" id="{2BD509AC-CE92-2141-8920-E06E5490E2EB}"/>
                </a:ext>
              </a:extLst>
            </p:cNvPr>
            <p:cNvSpPr/>
            <p:nvPr/>
          </p:nvSpPr>
          <p:spPr>
            <a:xfrm>
              <a:off x="3015657" y="2556901"/>
              <a:ext cx="466483" cy="262569"/>
            </a:xfrm>
            <a:prstGeom prst="roundRect">
              <a:avLst>
                <a:gd name="adj" fmla="val 46306"/>
              </a:avLst>
            </a:prstGeom>
            <a:solidFill>
              <a:srgbClr val="C00000">
                <a:alpha val="20000"/>
              </a:srgbClr>
            </a:solidFill>
            <a:ln w="28575">
              <a:solidFill>
                <a:srgbClr val="C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200" dirty="0">
                  <a:solidFill>
                    <a:srgbClr val="C00000"/>
                  </a:solidFill>
                  <a:latin typeface="Calibri" panose="020F0502020204030204" pitchFamily="34" charset="0"/>
                </a:rPr>
                <a:t>IP1</a:t>
              </a:r>
            </a:p>
          </p:txBody>
        </p:sp>
      </p:grpSp>
      <p:sp>
        <p:nvSpPr>
          <p:cNvPr id="71" name="TextBox 70">
            <a:extLst>
              <a:ext uri="{FF2B5EF4-FFF2-40B4-BE49-F238E27FC236}">
                <a16:creationId xmlns:a16="http://schemas.microsoft.com/office/drawing/2014/main" id="{6C3CBBB4-B595-D776-EE53-4C4B9BD2EEB9}"/>
              </a:ext>
            </a:extLst>
          </p:cNvPr>
          <p:cNvSpPr txBox="1"/>
          <p:nvPr/>
        </p:nvSpPr>
        <p:spPr>
          <a:xfrm>
            <a:off x="1062111" y="4833376"/>
            <a:ext cx="2201594" cy="261610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1100" dirty="0">
                <a:latin typeface="Calibri" panose="020F0502020204030204" pitchFamily="34" charset="0"/>
              </a:rPr>
              <a:t>Bond configured in NSX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E9A0373E-4E76-8650-CF88-B22B67163703}"/>
              </a:ext>
            </a:extLst>
          </p:cNvPr>
          <p:cNvSpPr txBox="1"/>
          <p:nvPr/>
        </p:nvSpPr>
        <p:spPr>
          <a:xfrm>
            <a:off x="4512003" y="4801504"/>
            <a:ext cx="2336123" cy="261610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1100" dirty="0">
                <a:latin typeface="Calibri" panose="020F0502020204030204" pitchFamily="34" charset="0"/>
              </a:rPr>
              <a:t>Bond configured in Operating System</a:t>
            </a:r>
          </a:p>
        </p:txBody>
      </p:sp>
      <p:sp>
        <p:nvSpPr>
          <p:cNvPr id="134" name="Rectangle 133">
            <a:extLst>
              <a:ext uri="{FF2B5EF4-FFF2-40B4-BE49-F238E27FC236}">
                <a16:creationId xmlns:a16="http://schemas.microsoft.com/office/drawing/2014/main" id="{4FC2BB80-9EB0-8644-B12B-245463178EF8}"/>
              </a:ext>
            </a:extLst>
          </p:cNvPr>
          <p:cNvSpPr/>
          <p:nvPr/>
        </p:nvSpPr>
        <p:spPr>
          <a:xfrm>
            <a:off x="4432106" y="2937956"/>
            <a:ext cx="2641545" cy="2125158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 w="19050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204" name="Rectangle 203">
            <a:extLst>
              <a:ext uri="{FF2B5EF4-FFF2-40B4-BE49-F238E27FC236}">
                <a16:creationId xmlns:a16="http://schemas.microsoft.com/office/drawing/2014/main" id="{3CC58AEA-57FA-C549-A578-B43988B02EA2}"/>
              </a:ext>
            </a:extLst>
          </p:cNvPr>
          <p:cNvSpPr/>
          <p:nvPr/>
        </p:nvSpPr>
        <p:spPr>
          <a:xfrm>
            <a:off x="1103031" y="2937955"/>
            <a:ext cx="2155029" cy="2144525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 w="19050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ED3343A3-17A8-B945-A58D-7E7FE2B23C9A}"/>
              </a:ext>
            </a:extLst>
          </p:cNvPr>
          <p:cNvSpPr txBox="1"/>
          <p:nvPr/>
        </p:nvSpPr>
        <p:spPr>
          <a:xfrm>
            <a:off x="5238462" y="4475067"/>
            <a:ext cx="1712061" cy="276999"/>
          </a:xfrm>
          <a:prstGeom prst="rect">
            <a:avLst/>
          </a:prstGeom>
          <a:solidFill>
            <a:schemeClr val="bg1">
              <a:lumMod val="75000"/>
              <a:alpha val="80000"/>
            </a:schemeClr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1200" dirty="0">
                <a:latin typeface="Calibri" panose="020F0502020204030204" pitchFamily="34" charset="0"/>
              </a:rPr>
              <a:t>Currently not supported</a:t>
            </a:r>
          </a:p>
        </p:txBody>
      </p:sp>
      <p:sp>
        <p:nvSpPr>
          <p:cNvPr id="205" name="TextBox 204">
            <a:extLst>
              <a:ext uri="{FF2B5EF4-FFF2-40B4-BE49-F238E27FC236}">
                <a16:creationId xmlns:a16="http://schemas.microsoft.com/office/drawing/2014/main" id="{8B4EF170-7C13-774B-8168-F3B3967BC526}"/>
              </a:ext>
            </a:extLst>
          </p:cNvPr>
          <p:cNvSpPr txBox="1"/>
          <p:nvPr/>
        </p:nvSpPr>
        <p:spPr>
          <a:xfrm>
            <a:off x="1391136" y="4488141"/>
            <a:ext cx="1712061" cy="276999"/>
          </a:xfrm>
          <a:prstGeom prst="rect">
            <a:avLst/>
          </a:prstGeom>
          <a:solidFill>
            <a:schemeClr val="bg1">
              <a:lumMod val="75000"/>
              <a:alpha val="80000"/>
            </a:schemeClr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1200" dirty="0">
                <a:latin typeface="Calibri" panose="020F0502020204030204" pitchFamily="34" charset="0"/>
              </a:rPr>
              <a:t>Currently not supported</a:t>
            </a:r>
          </a:p>
        </p:txBody>
      </p:sp>
    </p:spTree>
    <p:extLst>
      <p:ext uri="{BB962C8B-B14F-4D97-AF65-F5344CB8AC3E}">
        <p14:creationId xmlns:p14="http://schemas.microsoft.com/office/powerpoint/2010/main" val="159565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094E727-9D12-624C-A82B-E49874DBBB0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6505" y="1600201"/>
            <a:ext cx="11572320" cy="4572000"/>
          </a:xfrm>
        </p:spPr>
        <p:txBody>
          <a:bodyPr/>
          <a:lstStyle/>
          <a:p>
            <a:r>
              <a:rPr lang="en-US" dirty="0"/>
              <a:t>Step3: Install NSX in Physical Server </a:t>
            </a:r>
            <a:r>
              <a:rPr lang="en-US" sz="1500" i="1" dirty="0"/>
              <a:t>(under “System – Configuration – Fabric – Nodes – Host Transport Nodes”, click “Add Host Node”)</a:t>
            </a:r>
          </a:p>
          <a:p>
            <a:pPr lvl="1"/>
            <a:r>
              <a:rPr lang="en-US" dirty="0"/>
              <a:t>Step3c: Select NSX Segment + Create Segment-Port to connect to OVS – Cont.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FC56536F-88BB-2642-AFC9-0145BE4434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3125" y="2383325"/>
            <a:ext cx="8775700" cy="4381500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AFBB1E11-F215-1C42-935B-7EE167AB5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Installation – Ubuntu (8/10)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C41FDF9A-8F35-624B-9A79-24852F445BA4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Use Case IP2 – VLAN and Overlay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42FE5E4-580E-724B-9340-6B0608A63447}"/>
              </a:ext>
            </a:extLst>
          </p:cNvPr>
          <p:cNvSpPr/>
          <p:nvPr/>
        </p:nvSpPr>
        <p:spPr>
          <a:xfrm>
            <a:off x="4251827" y="3151389"/>
            <a:ext cx="1023557" cy="224480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F131BB14-A8C9-3246-84F9-928FC090A5BB}"/>
              </a:ext>
            </a:extLst>
          </p:cNvPr>
          <p:cNvGrpSpPr/>
          <p:nvPr/>
        </p:nvGrpSpPr>
        <p:grpSpPr>
          <a:xfrm>
            <a:off x="288598" y="3472788"/>
            <a:ext cx="7285019" cy="738664"/>
            <a:chOff x="18116860" y="6252738"/>
            <a:chExt cx="7285019" cy="738664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264688F1-6378-6B45-AC5D-C667CA8412D8}"/>
                </a:ext>
              </a:extLst>
            </p:cNvPr>
            <p:cNvSpPr txBox="1"/>
            <p:nvPr/>
          </p:nvSpPr>
          <p:spPr>
            <a:xfrm>
              <a:off x="18116860" y="6252738"/>
              <a:ext cx="3403957" cy="73866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dirty="0">
                  <a:solidFill>
                    <a:srgbClr val="FF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Assign Application IP2.</a:t>
              </a:r>
            </a:p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A new Physical Server IP2 is created by NSX.</a:t>
              </a:r>
            </a:p>
            <a:p>
              <a:pPr indent="-169863">
                <a:buNone/>
              </a:pPr>
              <a:r>
                <a:rPr lang="en-US" sz="1400" i="1" dirty="0">
                  <a:latin typeface="Calibri" panose="020F0502020204030204" pitchFamily="34" charset="0"/>
                  <a:cs typeface="Calibri" panose="020F0502020204030204" pitchFamily="34" charset="0"/>
                </a:rPr>
                <a:t>Note: Management is still done on IP1.</a:t>
              </a:r>
            </a:p>
          </p:txBody>
        </p: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FDFB6308-E4C0-A849-A50F-23646B312BA1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21520817" y="6826785"/>
              <a:ext cx="3881062" cy="164617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6A220B71-0C81-054C-8889-E8549E5581B1}"/>
              </a:ext>
            </a:extLst>
          </p:cNvPr>
          <p:cNvGrpSpPr/>
          <p:nvPr/>
        </p:nvGrpSpPr>
        <p:grpSpPr>
          <a:xfrm>
            <a:off x="288598" y="4681330"/>
            <a:ext cx="7921124" cy="1859435"/>
            <a:chOff x="18116860" y="5376878"/>
            <a:chExt cx="7921124" cy="1859435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5ED3CBD6-3231-D64C-AB5C-CCA60FDF9C3C}"/>
                </a:ext>
              </a:extLst>
            </p:cNvPr>
            <p:cNvSpPr txBox="1"/>
            <p:nvPr/>
          </p:nvSpPr>
          <p:spPr>
            <a:xfrm>
              <a:off x="18116860" y="6066762"/>
              <a:ext cx="3403957" cy="1169551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0000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u="sng" dirty="0">
                  <a:latin typeface="Calibri" panose="020F0502020204030204" pitchFamily="34" charset="0"/>
                  <a:cs typeface="Calibri" panose="020F0502020204030204" pitchFamily="34" charset="0"/>
                </a:rPr>
                <a:t>Attention</a:t>
              </a: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: The Physical Server has only 1 routing table.</a:t>
              </a:r>
            </a:p>
            <a:p>
              <a:pPr indent="-169863"/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See ppt section “Preparation - Routing explanation in Physical Servers” for more information.</a:t>
              </a:r>
            </a:p>
          </p:txBody>
        </p: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8C7C4197-2ECF-7645-90FA-8B0446F7FFF3}"/>
                </a:ext>
              </a:extLst>
            </p:cNvPr>
            <p:cNvCxnSpPr>
              <a:cxnSpLocks/>
            </p:cNvCxnSpPr>
            <p:nvPr/>
          </p:nvCxnSpPr>
          <p:spPr bwMode="gray">
            <a:xfrm flipV="1">
              <a:off x="21520817" y="5376878"/>
              <a:ext cx="4517167" cy="1490871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F4578A37-5381-2E44-914C-690187BFF39A}"/>
              </a:ext>
            </a:extLst>
          </p:cNvPr>
          <p:cNvGrpSpPr/>
          <p:nvPr/>
        </p:nvGrpSpPr>
        <p:grpSpPr>
          <a:xfrm>
            <a:off x="288598" y="4810231"/>
            <a:ext cx="3963229" cy="650522"/>
            <a:chOff x="18116860" y="6252738"/>
            <a:chExt cx="3963229" cy="650522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F1534E6F-9F48-524C-BB62-4D35C072BA00}"/>
                </a:ext>
              </a:extLst>
            </p:cNvPr>
            <p:cNvSpPr txBox="1"/>
            <p:nvPr/>
          </p:nvSpPr>
          <p:spPr>
            <a:xfrm>
              <a:off x="18116860" y="6252738"/>
              <a:ext cx="3403957" cy="30777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IP2 configuration</a:t>
              </a:r>
              <a:endParaRPr lang="en-US" sz="1400" i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51CEB5F7-7BF8-9D44-9AB8-B30A6A4287C4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21520817" y="6540340"/>
              <a:ext cx="559272" cy="362920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A6826E75-787E-7B4A-A3F7-5749EA6533B6}"/>
              </a:ext>
            </a:extLst>
          </p:cNvPr>
          <p:cNvSpPr txBox="1"/>
          <p:nvPr/>
        </p:nvSpPr>
        <p:spPr>
          <a:xfrm rot="21356434">
            <a:off x="9409950" y="435188"/>
            <a:ext cx="2079631" cy="584775"/>
          </a:xfrm>
          <a:prstGeom prst="rect">
            <a:avLst/>
          </a:prstGeom>
          <a:solidFill>
            <a:srgbClr val="EFE5F7"/>
          </a:solidFill>
          <a:ln w="28575">
            <a:solidFill>
              <a:srgbClr val="FF0000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Use Case IP2 -</a:t>
            </a:r>
          </a:p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VLAN and Overlay</a:t>
            </a: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539431A6-A1F4-C14F-8F54-DD446E5FC4A7}"/>
              </a:ext>
            </a:extLst>
          </p:cNvPr>
          <p:cNvGrpSpPr/>
          <p:nvPr/>
        </p:nvGrpSpPr>
        <p:grpSpPr>
          <a:xfrm>
            <a:off x="8115680" y="5257799"/>
            <a:ext cx="3860972" cy="1435779"/>
            <a:chOff x="17699372" y="6040272"/>
            <a:chExt cx="3860972" cy="1435779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5C9AC19C-93E0-3742-BF9E-4AF7A42A2E66}"/>
                </a:ext>
              </a:extLst>
            </p:cNvPr>
            <p:cNvSpPr txBox="1"/>
            <p:nvPr/>
          </p:nvSpPr>
          <p:spPr>
            <a:xfrm>
              <a:off x="17699372" y="6737387"/>
              <a:ext cx="3860972" cy="73866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0000"/>
              </a:solidFill>
            </a:ln>
          </p:spPr>
          <p:txBody>
            <a:bodyPr wrap="square" lIns="45720" tIns="45720" rIns="45720" bIns="45720" rtlCol="0" anchor="b">
              <a:spAutoFit/>
            </a:bodyPr>
            <a:lstStyle/>
            <a:p>
              <a:pPr indent="-169863">
                <a:buNone/>
              </a:pPr>
              <a:r>
                <a:rPr lang="en-US" sz="1400" u="sng" dirty="0">
                  <a:latin typeface="Calibri" panose="020F0502020204030204" pitchFamily="34" charset="0"/>
                  <a:cs typeface="Calibri" panose="020F0502020204030204" pitchFamily="34" charset="0"/>
                </a:rPr>
                <a:t>Attention</a:t>
              </a: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: Ubuntu static route configuration must be done in Ubuntu OS if needed (for instance for remote TEP subnets)</a:t>
              </a:r>
            </a:p>
          </p:txBody>
        </p: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BD42BA07-6439-0B4D-9ACE-D5214F989EA4}"/>
                </a:ext>
              </a:extLst>
            </p:cNvPr>
            <p:cNvCxnSpPr>
              <a:cxnSpLocks/>
              <a:stCxn id="36" idx="0"/>
            </p:cNvCxnSpPr>
            <p:nvPr/>
          </p:nvCxnSpPr>
          <p:spPr bwMode="gray">
            <a:xfrm flipH="1" flipV="1">
              <a:off x="19403553" y="6040272"/>
              <a:ext cx="226305" cy="697115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70914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094E727-9D12-624C-A82B-E49874DBBB0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6505" y="1600201"/>
            <a:ext cx="11572320" cy="4572000"/>
          </a:xfrm>
        </p:spPr>
        <p:txBody>
          <a:bodyPr/>
          <a:lstStyle/>
          <a:p>
            <a:r>
              <a:rPr lang="en-US" dirty="0"/>
              <a:t>Step3: Install NSX in Physical Server </a:t>
            </a:r>
            <a:r>
              <a:rPr lang="en-US" sz="1500" i="1" dirty="0"/>
              <a:t>(under “System – Configuration – Fabric – Nodes – Host Transport Nodes”, click “Add Host Node”)</a:t>
            </a:r>
          </a:p>
          <a:p>
            <a:pPr lvl="1"/>
            <a:r>
              <a:rPr lang="en-US" dirty="0"/>
              <a:t>Step3d: Visualization of internal connectivity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FBB1E11-F215-1C42-935B-7EE167AB5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Installation – Ubuntu (9/10)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C41FDF9A-8F35-624B-9A79-24852F445BA4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Use Case VLAN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82043FA-31D9-EA4C-93B0-8BF0C89FA7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920" y="2416780"/>
            <a:ext cx="6431280" cy="4267200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87EA920-338E-5146-BABD-0D0940ED36D9}"/>
              </a:ext>
            </a:extLst>
          </p:cNvPr>
          <p:cNvSpPr txBox="1"/>
          <p:nvPr/>
        </p:nvSpPr>
        <p:spPr>
          <a:xfrm rot="21356434">
            <a:off x="9401236" y="435498"/>
            <a:ext cx="2079631" cy="338554"/>
          </a:xfrm>
          <a:prstGeom prst="rect">
            <a:avLst/>
          </a:prstGeom>
          <a:solidFill>
            <a:srgbClr val="EFE5F7"/>
          </a:solidFill>
          <a:ln w="28575">
            <a:solidFill>
              <a:srgbClr val="FF0000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Use Case VLAN</a:t>
            </a:r>
          </a:p>
        </p:txBody>
      </p:sp>
    </p:spTree>
    <p:extLst>
      <p:ext uri="{BB962C8B-B14F-4D97-AF65-F5344CB8AC3E}">
        <p14:creationId xmlns:p14="http://schemas.microsoft.com/office/powerpoint/2010/main" val="898397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094E727-9D12-624C-A82B-E49874DBBB0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6505" y="1600201"/>
            <a:ext cx="11572320" cy="4572000"/>
          </a:xfrm>
        </p:spPr>
        <p:txBody>
          <a:bodyPr/>
          <a:lstStyle/>
          <a:p>
            <a:r>
              <a:rPr lang="en-US" dirty="0"/>
              <a:t>Step3: Install NSX in Physical Server </a:t>
            </a:r>
            <a:r>
              <a:rPr lang="en-US" sz="1500" i="1" dirty="0"/>
              <a:t>(under “System – Configuration – Fabric – Nodes – Host Transport Nodes”, click “Add Host Node”)</a:t>
            </a:r>
          </a:p>
          <a:p>
            <a:pPr lvl="1"/>
            <a:r>
              <a:rPr lang="en-US" dirty="0"/>
              <a:t>Step3d: Visualization of internal connectivity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FBB1E11-F215-1C42-935B-7EE167AB5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Installation – Ubuntu (10/10)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C41FDF9A-8F35-624B-9A79-24852F445BA4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Use Case Overlay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E02B8A1-BE16-7141-AC41-C114381DF3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0631" y="2399909"/>
            <a:ext cx="6454140" cy="4305300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E744CFD-4428-D748-8319-3C8F3138A751}"/>
              </a:ext>
            </a:extLst>
          </p:cNvPr>
          <p:cNvSpPr txBox="1"/>
          <p:nvPr/>
        </p:nvSpPr>
        <p:spPr>
          <a:xfrm rot="21356434">
            <a:off x="9401236" y="435498"/>
            <a:ext cx="2079631" cy="338554"/>
          </a:xfrm>
          <a:prstGeom prst="rect">
            <a:avLst/>
          </a:prstGeom>
          <a:solidFill>
            <a:srgbClr val="EFE5F7"/>
          </a:solidFill>
          <a:ln w="28575">
            <a:solidFill>
              <a:srgbClr val="FF0000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Use Case Overlay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C9D3B3F-F3C3-BD4A-818A-EBAAC679F0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33636" y="3436621"/>
            <a:ext cx="3901440" cy="2735580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F2446D25-98CE-1941-959A-4452BAD9A5D4}"/>
              </a:ext>
            </a:extLst>
          </p:cNvPr>
          <p:cNvGrpSpPr/>
          <p:nvPr/>
        </p:nvGrpSpPr>
        <p:grpSpPr>
          <a:xfrm>
            <a:off x="8267410" y="3717387"/>
            <a:ext cx="3771464" cy="646331"/>
            <a:chOff x="17749353" y="6252738"/>
            <a:chExt cx="3771464" cy="646331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1D1A19D-65CA-954A-84AF-396DE08120F5}"/>
                </a:ext>
              </a:extLst>
            </p:cNvPr>
            <p:cNvSpPr txBox="1"/>
            <p:nvPr/>
          </p:nvSpPr>
          <p:spPr>
            <a:xfrm>
              <a:off x="18116860" y="6252738"/>
              <a:ext cx="3403957" cy="646331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200" dirty="0">
                  <a:latin typeface="Calibri" panose="020F0502020204030204" pitchFamily="34" charset="0"/>
                  <a:cs typeface="Calibri" panose="020F0502020204030204" pitchFamily="34" charset="0"/>
                </a:rPr>
                <a:t>Note: In case of bond interface use case, Ubuntu does not display it; and N-VDS does not show the connection to it.</a:t>
              </a:r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915D281E-2575-D444-BEF2-E22D030E03CC}"/>
                </a:ext>
              </a:extLst>
            </p:cNvPr>
            <p:cNvCxnSpPr>
              <a:cxnSpLocks/>
            </p:cNvCxnSpPr>
            <p:nvPr/>
          </p:nvCxnSpPr>
          <p:spPr bwMode="gray">
            <a:xfrm flipH="1">
              <a:off x="17749353" y="6575903"/>
              <a:ext cx="367507" cy="0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48715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FAF85565-8306-AA41-B245-04B2671EC1DF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/>
              <a:t>Validation on NSX</a:t>
            </a:r>
            <a:r>
              <a:rPr lang="en-US" sz="1800" i="1" dirty="0"/>
              <a:t> </a:t>
            </a:r>
            <a:r>
              <a:rPr lang="en-US" sz="1500" i="1" dirty="0"/>
              <a:t>(under “System – Configuration – Fabric – Nodes – Host Transport Nodes”)</a:t>
            </a:r>
            <a:endParaRPr lang="en-US" sz="1500" dirty="0"/>
          </a:p>
          <a:p>
            <a:pPr lvl="2"/>
            <a:r>
              <a:rPr lang="en-US" dirty="0"/>
              <a:t>Configuration State = “Success”</a:t>
            </a:r>
          </a:p>
          <a:p>
            <a:pPr lvl="2"/>
            <a:r>
              <a:rPr lang="en-US" dirty="0"/>
              <a:t>Node Status = “Up” (in case of VLAN use case, it’s expected to have no Tunnel Status)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E1C3DB2E-F638-6842-99B7-995C29F01E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502" y="2659974"/>
            <a:ext cx="11236959" cy="2715598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sp>
        <p:nvSpPr>
          <p:cNvPr id="28" name="Title 27">
            <a:extLst>
              <a:ext uri="{FF2B5EF4-FFF2-40B4-BE49-F238E27FC236}">
                <a16:creationId xmlns:a16="http://schemas.microsoft.com/office/drawing/2014/main" id="{DD8139AC-3ED4-914C-B85D-3169C03F8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Validation – Ubuntu (1/7)</a:t>
            </a:r>
          </a:p>
        </p:txBody>
      </p:sp>
      <p:sp>
        <p:nvSpPr>
          <p:cNvPr id="29" name="Subtitle 28">
            <a:extLst>
              <a:ext uri="{FF2B5EF4-FFF2-40B4-BE49-F238E27FC236}">
                <a16:creationId xmlns:a16="http://schemas.microsoft.com/office/drawing/2014/main" id="{DF8749AB-5DF6-624C-8454-6A66274F28FB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Validation NSX Mgt + Control + TEP connectivity (1/4)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27F907C-8FEF-BA48-9558-6970FD178026}"/>
              </a:ext>
            </a:extLst>
          </p:cNvPr>
          <p:cNvSpPr/>
          <p:nvPr/>
        </p:nvSpPr>
        <p:spPr>
          <a:xfrm>
            <a:off x="8498362" y="4064350"/>
            <a:ext cx="2396946" cy="1311222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1EDD20B-C9A0-5B41-A82E-A7B1476A9A01}"/>
              </a:ext>
            </a:extLst>
          </p:cNvPr>
          <p:cNvSpPr/>
          <p:nvPr/>
        </p:nvSpPr>
        <p:spPr>
          <a:xfrm>
            <a:off x="5211428" y="3227257"/>
            <a:ext cx="1023557" cy="224480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D7F3B125-0258-6D46-8771-11D1882F6C0C}"/>
              </a:ext>
            </a:extLst>
          </p:cNvPr>
          <p:cNvGrpSpPr/>
          <p:nvPr/>
        </p:nvGrpSpPr>
        <p:grpSpPr>
          <a:xfrm>
            <a:off x="2757400" y="3425529"/>
            <a:ext cx="5641809" cy="1753758"/>
            <a:chOff x="2856553" y="3789090"/>
            <a:chExt cx="5641809" cy="1753758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D6E311D-72A0-E348-9353-A61885996DDF}"/>
                </a:ext>
              </a:extLst>
            </p:cNvPr>
            <p:cNvSpPr txBox="1"/>
            <p:nvPr/>
          </p:nvSpPr>
          <p:spPr>
            <a:xfrm>
              <a:off x="2856553" y="4450852"/>
              <a:ext cx="4709749" cy="30777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Tunnels numbers and status are only for the Overlay Use Case.</a:t>
              </a:r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0F626661-FC15-EE40-A116-FF9E46188C08}"/>
                </a:ext>
              </a:extLst>
            </p:cNvPr>
            <p:cNvCxnSpPr>
              <a:cxnSpLocks/>
            </p:cNvCxnSpPr>
            <p:nvPr/>
          </p:nvCxnSpPr>
          <p:spPr bwMode="gray">
            <a:xfrm flipV="1">
              <a:off x="6962660" y="3789090"/>
              <a:ext cx="947451" cy="661762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50918943-C161-EF4D-9C42-408E2E84D7E5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6962660" y="4758629"/>
              <a:ext cx="1535702" cy="784219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FD7D5330-EA0E-374A-A95B-0B3995855A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31387" y="3231384"/>
            <a:ext cx="915670" cy="22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0255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>
            <a:extLst>
              <a:ext uri="{FF2B5EF4-FFF2-40B4-BE49-F238E27FC236}">
                <a16:creationId xmlns:a16="http://schemas.microsoft.com/office/drawing/2014/main" id="{DD8139AC-3ED4-914C-B85D-3169C03F8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Validation – Ubuntu (2/7)</a:t>
            </a:r>
          </a:p>
        </p:txBody>
      </p:sp>
      <p:sp>
        <p:nvSpPr>
          <p:cNvPr id="29" name="Subtitle 28">
            <a:extLst>
              <a:ext uri="{FF2B5EF4-FFF2-40B4-BE49-F238E27FC236}">
                <a16:creationId xmlns:a16="http://schemas.microsoft.com/office/drawing/2014/main" id="{DF8749AB-5DF6-624C-8454-6A66274F28FB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Validation NSX Mgt + Control + TEP connectivity (2/4)</a:t>
            </a:r>
          </a:p>
        </p:txBody>
      </p:sp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FAF85565-8306-AA41-B245-04B2671EC1DF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/>
              <a:t>Validate NSX Installation + Communication to NSX-T Managers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10" name="Content Placeholder 29">
            <a:extLst>
              <a:ext uri="{FF2B5EF4-FFF2-40B4-BE49-F238E27FC236}">
                <a16:creationId xmlns:a16="http://schemas.microsoft.com/office/drawing/2014/main" id="{AF71DDBE-2BC6-5043-97C9-D05B63908F69}"/>
              </a:ext>
            </a:extLst>
          </p:cNvPr>
          <p:cNvSpPr txBox="1">
            <a:spLocks/>
          </p:cNvSpPr>
          <p:nvPr/>
        </p:nvSpPr>
        <p:spPr>
          <a:xfrm>
            <a:off x="-71121" y="1959495"/>
            <a:ext cx="11660425" cy="412420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Clr>
                <a:schemeClr val="tx1">
                  <a:lumMod val="60000"/>
                  <a:lumOff val="40000"/>
                </a:schemeClr>
              </a:buClr>
              <a:buSzPct val="90000"/>
              <a:buFont typeface="Arial" panose="020B0604020202020204" pitchFamily="34" charset="0"/>
              <a:buChar char="​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indent="-18415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8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744538" indent="-169863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969963" indent="-166688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143000" indent="-138113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tabLst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rabi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512763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+mj-lt"/>
              <a:buAutoNum type="alphaLcPeriod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741363" indent="-16668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2"/>
              </a:buClr>
              <a:buSzPct val="90000"/>
              <a:buFont typeface="+mj-lt"/>
              <a:buAutoNum type="romanLcPeriod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284163" indent="-284163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lphaU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marL="574675" lvl="2" indent="0">
              <a:spcBef>
                <a:spcPts val="0"/>
              </a:spcBef>
              <a:buNone/>
            </a:pPr>
            <a:r>
              <a:rPr lang="en-US" sz="1200" dirty="0">
                <a:latin typeface="Courier" pitchFamily="2" charset="0"/>
                <a:cs typeface="Courier New" panose="02070309020205020404" pitchFamily="49" charset="0"/>
              </a:rPr>
              <a:t>root@ubuntu2:~# </a:t>
            </a:r>
            <a:r>
              <a:rPr lang="en-US" sz="12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nsxcli</a:t>
            </a:r>
            <a:endParaRPr lang="en-US" sz="1200" dirty="0">
              <a:solidFill>
                <a:schemeClr val="accent1"/>
              </a:solidFill>
              <a:latin typeface="Courier" pitchFamily="2" charset="0"/>
              <a:cs typeface="Courier New" panose="02070309020205020404" pitchFamily="49" charset="0"/>
            </a:endParaRPr>
          </a:p>
          <a:p>
            <a:pPr marL="574675" lvl="2" indent="0">
              <a:spcBef>
                <a:spcPts val="0"/>
              </a:spcBef>
              <a:buNone/>
            </a:pPr>
            <a:endParaRPr lang="en-US" sz="1200" dirty="0">
              <a:latin typeface="Courier" pitchFamily="2" charset="0"/>
              <a:cs typeface="Courier New" panose="02070309020205020404" pitchFamily="49" charset="0"/>
            </a:endParaRP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200" dirty="0">
                <a:latin typeface="Courier" pitchFamily="2" charset="0"/>
                <a:cs typeface="Courier New" panose="02070309020205020404" pitchFamily="49" charset="0"/>
              </a:rPr>
              <a:t>ubuntu2&gt; </a:t>
            </a:r>
            <a:r>
              <a:rPr lang="en-US" sz="12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get managers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Wed Feb 02 2022 UTC 23:38:33.775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- 192.168.110.201  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Connected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(NSX-RPC) *</a:t>
            </a:r>
          </a:p>
          <a:p>
            <a:pPr marL="574675" lvl="2" indent="0">
              <a:spcBef>
                <a:spcPts val="0"/>
              </a:spcBef>
              <a:buNone/>
            </a:pPr>
            <a:endParaRPr lang="en-US" sz="1200" dirty="0">
              <a:latin typeface="Courier" pitchFamily="2" charset="0"/>
              <a:cs typeface="Courier New" panose="02070309020205020404" pitchFamily="49" charset="0"/>
            </a:endParaRP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200" dirty="0">
                <a:latin typeface="Courier" pitchFamily="2" charset="0"/>
                <a:cs typeface="Courier New" panose="02070309020205020404" pitchFamily="49" charset="0"/>
              </a:rPr>
              <a:t>ubuntu2&gt; </a:t>
            </a:r>
            <a:r>
              <a:rPr lang="en-US" sz="12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get controllers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Wed Feb 02 2022 UTC 23:38:37.838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Controller IP    Port     SSL         Status       Is Physical Master   Session State  Controller FQDN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192.168.110.201   1235   enabled     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connected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 true               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up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   NA</a:t>
            </a:r>
          </a:p>
          <a:p>
            <a:pPr marL="574675" lvl="2" indent="0">
              <a:spcBef>
                <a:spcPts val="0"/>
              </a:spcBef>
              <a:buNone/>
            </a:pPr>
            <a:endParaRPr lang="en-US" sz="1200" dirty="0">
              <a:latin typeface="Courier" pitchFamily="2" charset="0"/>
              <a:cs typeface="Courier New" panose="02070309020205020404" pitchFamily="49" charset="0"/>
            </a:endParaRP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200" dirty="0">
                <a:latin typeface="Courier" pitchFamily="2" charset="0"/>
                <a:cs typeface="Courier New" panose="02070309020205020404" pitchFamily="49" charset="0"/>
              </a:rPr>
              <a:t>ubuntu2&gt; </a:t>
            </a:r>
            <a:r>
              <a:rPr lang="en-US" sz="12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get logical-switch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Wed Feb 02 2022 UTC 23:38:44.606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                Logical Switches Summary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================================================================================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  Switch UUID                 VNI/VLAN  Port Count         Name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023f4095-777f-4c79-ae9e-32bf18f868af     vlan:0      1             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VLAN-DB</a:t>
            </a:r>
          </a:p>
          <a:p>
            <a:pPr marL="574675" lvl="2" indent="0">
              <a:spcBef>
                <a:spcPts val="0"/>
              </a:spcBef>
              <a:buNone/>
            </a:pPr>
            <a:endParaRPr lang="en-US" sz="1200" dirty="0">
              <a:latin typeface="Courier" pitchFamily="2" charset="0"/>
              <a:cs typeface="Courier New" panose="02070309020205020404" pitchFamily="49" charset="0"/>
            </a:endParaRP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200" dirty="0">
                <a:latin typeface="Courier" pitchFamily="2" charset="0"/>
                <a:cs typeface="Courier New" panose="02070309020205020404" pitchFamily="49" charset="0"/>
              </a:rPr>
              <a:t>ubuntu2&gt; </a:t>
            </a:r>
            <a:r>
              <a:rPr lang="en-US" sz="12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get firewall 6cb91ba3-626f-4401-a038-bfec37cf11ad ruleset rules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&lt;snip&gt;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Ruleset UUID : 1886b57f-b2c7-41be-b42d-79f941556dc6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Rule count : 2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rule 6120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inout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inet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protocol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icmp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from any to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addrset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d39fe96d-965a-46b8-a369-1a90f2888dbe accept;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rule 6120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inout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inet6 protocol icmp6 from any to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addrset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d39fe96d-965a-46b8-a369-1a90f2888dbe accept;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&lt;snip&gt;</a:t>
            </a:r>
            <a:endParaRPr lang="en-US" sz="1200" dirty="0">
              <a:latin typeface="Courier" pitchFamily="2" charset="0"/>
              <a:cs typeface="Courier New" panose="02070309020205020404" pitchFamily="49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4E738E8-5596-3748-9184-146A443F7C20}"/>
              </a:ext>
            </a:extLst>
          </p:cNvPr>
          <p:cNvGrpSpPr/>
          <p:nvPr/>
        </p:nvGrpSpPr>
        <p:grpSpPr>
          <a:xfrm>
            <a:off x="5794049" y="5051064"/>
            <a:ext cx="6298250" cy="492443"/>
            <a:chOff x="5717137" y="2087361"/>
            <a:chExt cx="6298250" cy="492443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CED9797F-D5AC-854A-8018-1E02E789A636}"/>
                </a:ext>
              </a:extLst>
            </p:cNvPr>
            <p:cNvSpPr txBox="1"/>
            <p:nvPr/>
          </p:nvSpPr>
          <p:spPr>
            <a:xfrm>
              <a:off x="7657032" y="2087361"/>
              <a:ext cx="4358355" cy="492443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UUID is Physical Server NSX-T MP Logical-Switch Port UUID </a:t>
              </a:r>
              <a:r>
                <a:rPr lang="en-US" sz="1200" dirty="0">
                  <a:latin typeface="Calibri" panose="020F0502020204030204" pitchFamily="34" charset="0"/>
                  <a:cs typeface="Calibri" panose="020F0502020204030204" pitchFamily="34" charset="0"/>
                </a:rPr>
                <a:t>(there is TAB completion in </a:t>
              </a:r>
              <a:r>
                <a:rPr lang="en-US" sz="12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nsxcli</a:t>
              </a:r>
              <a:r>
                <a:rPr lang="en-US" sz="1200" dirty="0">
                  <a:latin typeface="Calibri" panose="020F0502020204030204" pitchFamily="34" charset="0"/>
                  <a:cs typeface="Calibri" panose="020F0502020204030204" pitchFamily="34" charset="0"/>
                </a:rPr>
                <a:t>, so no need to look for it)</a:t>
              </a:r>
              <a:endParaRPr lang="en-US" sz="14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16BB501D-4B20-724F-95ED-34C301C3BB91}"/>
                </a:ext>
              </a:extLst>
            </p:cNvPr>
            <p:cNvCxnSpPr>
              <a:cxnSpLocks/>
              <a:stCxn id="9" idx="1"/>
            </p:cNvCxnSpPr>
            <p:nvPr/>
          </p:nvCxnSpPr>
          <p:spPr bwMode="gray">
            <a:xfrm flipH="1" flipV="1">
              <a:off x="5717137" y="2170494"/>
              <a:ext cx="1939895" cy="163089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7AEAB94C-2494-6E4B-B3B5-232C8B6EDC7C}"/>
              </a:ext>
            </a:extLst>
          </p:cNvPr>
          <p:cNvGrpSpPr/>
          <p:nvPr/>
        </p:nvGrpSpPr>
        <p:grpSpPr>
          <a:xfrm>
            <a:off x="6349525" y="3642207"/>
            <a:ext cx="5742774" cy="991330"/>
            <a:chOff x="6272613" y="2087361"/>
            <a:chExt cx="5742774" cy="991330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B67053AE-C275-6747-83E2-E9398A432BC4}"/>
                </a:ext>
              </a:extLst>
            </p:cNvPr>
            <p:cNvSpPr txBox="1"/>
            <p:nvPr/>
          </p:nvSpPr>
          <p:spPr>
            <a:xfrm>
              <a:off x="7657032" y="2087361"/>
              <a:ext cx="4358355" cy="95410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This example is a VLAN use case.</a:t>
              </a:r>
            </a:p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In Overlay use case, the output would be with Overlay NSX-T MP Logical Switches</a:t>
              </a:r>
              <a:r>
                <a:rPr lang="en-US" sz="1200" dirty="0">
                  <a:latin typeface="Calibri" panose="020F0502020204030204" pitchFamily="34" charset="0"/>
                  <a:cs typeface="Calibri" panose="020F0502020204030204" pitchFamily="34" charset="0"/>
                </a:rPr>
                <a:t> (Distributed Logical Routers (DLR) can also be displayed in the Overlay Use Case– see Notes)</a:t>
              </a: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6AA73A10-04EF-1D45-8DC9-87DFFD42E6A3}"/>
                </a:ext>
              </a:extLst>
            </p:cNvPr>
            <p:cNvCxnSpPr>
              <a:cxnSpLocks/>
              <a:stCxn id="21" idx="1"/>
            </p:cNvCxnSpPr>
            <p:nvPr/>
          </p:nvCxnSpPr>
          <p:spPr bwMode="gray">
            <a:xfrm flipH="1">
              <a:off x="6272613" y="2564415"/>
              <a:ext cx="1384419" cy="514276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10181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>
            <a:extLst>
              <a:ext uri="{FF2B5EF4-FFF2-40B4-BE49-F238E27FC236}">
                <a16:creationId xmlns:a16="http://schemas.microsoft.com/office/drawing/2014/main" id="{DD8139AC-3ED4-914C-B85D-3169C03F8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Validation – Ubuntu (3/7)</a:t>
            </a:r>
          </a:p>
        </p:txBody>
      </p:sp>
      <p:sp>
        <p:nvSpPr>
          <p:cNvPr id="29" name="Subtitle 28">
            <a:extLst>
              <a:ext uri="{FF2B5EF4-FFF2-40B4-BE49-F238E27FC236}">
                <a16:creationId xmlns:a16="http://schemas.microsoft.com/office/drawing/2014/main" id="{DF8749AB-5DF6-624C-8454-6A66274F28FB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Validation NSX Mgt + Control + TEP connectivity (3/4)</a:t>
            </a:r>
          </a:p>
        </p:txBody>
      </p:sp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FAF85565-8306-AA41-B245-04B2671EC1DF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/>
              <a:t>Validate OVS Bridge configuration “</a:t>
            </a:r>
            <a:r>
              <a:rPr lang="en-US" sz="1800" dirty="0" err="1"/>
              <a:t>ovs-vsctl</a:t>
            </a:r>
            <a:r>
              <a:rPr lang="en-US" sz="1800" dirty="0"/>
              <a:t> show”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10" name="Content Placeholder 29">
            <a:extLst>
              <a:ext uri="{FF2B5EF4-FFF2-40B4-BE49-F238E27FC236}">
                <a16:creationId xmlns:a16="http://schemas.microsoft.com/office/drawing/2014/main" id="{AF71DDBE-2BC6-5043-97C9-D05B63908F69}"/>
              </a:ext>
            </a:extLst>
          </p:cNvPr>
          <p:cNvSpPr txBox="1">
            <a:spLocks/>
          </p:cNvSpPr>
          <p:nvPr/>
        </p:nvSpPr>
        <p:spPr>
          <a:xfrm>
            <a:off x="-71120" y="2021637"/>
            <a:ext cx="7820556" cy="329320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Clr>
                <a:schemeClr val="tx1">
                  <a:lumMod val="60000"/>
                  <a:lumOff val="40000"/>
                </a:schemeClr>
              </a:buClr>
              <a:buSzPct val="90000"/>
              <a:buFont typeface="Arial" panose="020B0604020202020204" pitchFamily="34" charset="0"/>
              <a:buChar char="​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indent="-18415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8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744538" indent="-169863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969963" indent="-166688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143000" indent="-138113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tabLst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rabi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512763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+mj-lt"/>
              <a:buAutoNum type="alphaLcPeriod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741363" indent="-16668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2"/>
              </a:buClr>
              <a:buSzPct val="90000"/>
              <a:buFont typeface="+mj-lt"/>
              <a:buAutoNum type="romanLcPeriod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284163" indent="-284163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lphaU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marL="574675" lvl="2" indent="0">
              <a:spcBef>
                <a:spcPts val="0"/>
              </a:spcBef>
              <a:buNone/>
            </a:pPr>
            <a:r>
              <a:rPr lang="en-US" sz="1200" dirty="0">
                <a:latin typeface="Courier" pitchFamily="2" charset="0"/>
                <a:cs typeface="Courier New" panose="02070309020205020404" pitchFamily="49" charset="0"/>
              </a:rPr>
              <a:t>root@ubuntu2:~# </a:t>
            </a:r>
            <a:r>
              <a:rPr lang="en-US" sz="12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ovs-vsctl</a:t>
            </a:r>
            <a:r>
              <a:rPr lang="en-US" sz="12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 show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eeba8bf5-2520-4e5c-afc2-97cea936da19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Manager "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unix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:/var/run/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vmware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/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nsx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-agent/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nsxagent_ovsdb.sock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"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</a:t>
            </a:r>
            <a:r>
              <a:rPr lang="en-US" sz="10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is_connected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: true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Bridge nsx-switch.0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Controller "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unix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:/var/run/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vmware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/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nsx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-agent/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nsxagent_vswitchd.sock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"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</a:t>
            </a:r>
            <a:r>
              <a:rPr lang="en-US" sz="10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is_connected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: true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fail_mode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 standalone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Port "~ens160"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Interface "~ens160"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    type: internal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Port nsx-switch.0-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Interface nsx-switch.0-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    type: patch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    options: {peer="nsx-switch.0+"}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Port nsx-switch.0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Interface nsx-switch.0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    type: internal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Port nsx-uplink.0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            Interface ens160</a:t>
            </a:r>
          </a:p>
          <a:p>
            <a:pPr marL="574675" lvl="2" indent="0">
              <a:spcBef>
                <a:spcPts val="0"/>
              </a:spcBef>
              <a:buNone/>
            </a:pPr>
            <a:endParaRPr lang="en-US" sz="1200" dirty="0">
              <a:latin typeface="Courier" pitchFamily="2" charset="0"/>
              <a:cs typeface="Courier New" panose="02070309020205020404" pitchFamily="49" charset="0"/>
            </a:endParaRPr>
          </a:p>
        </p:txBody>
      </p:sp>
      <p:sp>
        <p:nvSpPr>
          <p:cNvPr id="11" name="Content Placeholder 29">
            <a:extLst>
              <a:ext uri="{FF2B5EF4-FFF2-40B4-BE49-F238E27FC236}">
                <a16:creationId xmlns:a16="http://schemas.microsoft.com/office/drawing/2014/main" id="{87D9140B-2FDD-3A43-A4B9-47A9838ED36E}"/>
              </a:ext>
            </a:extLst>
          </p:cNvPr>
          <p:cNvSpPr txBox="1">
            <a:spLocks/>
          </p:cNvSpPr>
          <p:nvPr/>
        </p:nvSpPr>
        <p:spPr>
          <a:xfrm>
            <a:off x="5409489" y="3736199"/>
            <a:ext cx="6346108" cy="24929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Clr>
                <a:schemeClr val="tx1">
                  <a:lumMod val="60000"/>
                  <a:lumOff val="40000"/>
                </a:schemeClr>
              </a:buClr>
              <a:buSzPct val="90000"/>
              <a:buFont typeface="Arial" panose="020B0604020202020204" pitchFamily="34" charset="0"/>
              <a:buChar char="​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indent="-18415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8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744538" indent="-169863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969963" indent="-166688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143000" indent="-138113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tabLst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rabi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512763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+mj-lt"/>
              <a:buAutoNum type="alphaLcPeriod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741363" indent="-16668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2"/>
              </a:buClr>
              <a:buSzPct val="90000"/>
              <a:buFont typeface="+mj-lt"/>
              <a:buAutoNum type="romanLcPeriod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284163" indent="-284163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lphaU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marL="574675" lvl="2" indent="0">
              <a:spcBef>
                <a:spcPts val="0"/>
              </a:spcBef>
              <a:buNone/>
            </a:pPr>
            <a:r>
              <a:rPr lang="en-US" sz="1200" dirty="0">
                <a:latin typeface="Courier" pitchFamily="2" charset="0"/>
                <a:cs typeface="Courier New" panose="02070309020205020404" pitchFamily="49" charset="0"/>
              </a:rPr>
              <a:t>     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Bridge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nsx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-managed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Controller "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unix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:/var/run/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vmware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/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nsx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-agent/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nsxagent_vswitchd.sock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"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is_connected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 true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Controller "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unix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:/run/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nsx-vdpi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/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vdpi.sock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"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is_connected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 true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fail_mode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 secure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Port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nsx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-managed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Interface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nsx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-managed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    type: internal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Port "nsx-switch.0+"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Interface "nsx-switch.0+"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    type: patch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    options: {peer=nsx-switch.0-}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Port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nsx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-eth-peer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Interface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nsx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-eth-peer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ovs_version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 "2.13.1.17348016"</a:t>
            </a:r>
            <a:endParaRPr lang="en-US" sz="2400" dirty="0">
              <a:latin typeface="Courier" pitchFamily="2" charset="0"/>
              <a:cs typeface="Courier New" panose="02070309020205020404" pitchFamily="49" charset="0"/>
            </a:endParaRP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D6AD7AFE-240F-FF48-BB0F-935FCBA580CC}"/>
              </a:ext>
            </a:extLst>
          </p:cNvPr>
          <p:cNvGrpSpPr/>
          <p:nvPr/>
        </p:nvGrpSpPr>
        <p:grpSpPr>
          <a:xfrm>
            <a:off x="2683379" y="2661359"/>
            <a:ext cx="9230666" cy="2321335"/>
            <a:chOff x="12979895" y="6252738"/>
            <a:chExt cx="9230666" cy="2321335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EFA4A8F8-AF63-D749-A8C1-B905AD047304}"/>
                </a:ext>
              </a:extLst>
            </p:cNvPr>
            <p:cNvSpPr txBox="1"/>
            <p:nvPr/>
          </p:nvSpPr>
          <p:spPr>
            <a:xfrm>
              <a:off x="18116860" y="6252738"/>
              <a:ext cx="4093701" cy="30777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i="1" dirty="0">
                  <a:latin typeface="Calibri" panose="020F0502020204030204" pitchFamily="34" charset="0"/>
                  <a:cs typeface="Calibri" panose="020F0502020204030204" pitchFamily="34" charset="0"/>
                </a:rPr>
                <a:t>Note: This specific output is for Topology VLAN1 and 3</a:t>
              </a:r>
            </a:p>
          </p:txBody>
        </p: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6F55CAA0-B96F-4942-8C35-2F63C165EDBD}"/>
                </a:ext>
              </a:extLst>
            </p:cNvPr>
            <p:cNvCxnSpPr>
              <a:cxnSpLocks/>
              <a:stCxn id="44" idx="1"/>
            </p:cNvCxnSpPr>
            <p:nvPr/>
          </p:nvCxnSpPr>
          <p:spPr bwMode="gray">
            <a:xfrm flipH="1">
              <a:off x="12979895" y="6406627"/>
              <a:ext cx="5136965" cy="2167446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D56B5417-6C08-6342-9A50-1320254DC198}"/>
              </a:ext>
            </a:extLst>
          </p:cNvPr>
          <p:cNvGrpSpPr/>
          <p:nvPr/>
        </p:nvGrpSpPr>
        <p:grpSpPr>
          <a:xfrm>
            <a:off x="2529555" y="2272704"/>
            <a:ext cx="9384488" cy="712411"/>
            <a:chOff x="2529555" y="2716589"/>
            <a:chExt cx="9384488" cy="712411"/>
          </a:xfrm>
        </p:grpSpPr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3B00CF41-99E3-764C-B54E-344AF3C31D73}"/>
                </a:ext>
              </a:extLst>
            </p:cNvPr>
            <p:cNvSpPr txBox="1"/>
            <p:nvPr/>
          </p:nvSpPr>
          <p:spPr>
            <a:xfrm>
              <a:off x="7820342" y="2716589"/>
              <a:ext cx="4093701" cy="30777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Connection to </a:t>
              </a:r>
              <a:r>
                <a:rPr lang="en-US" sz="14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Mgr</a:t>
              </a: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 UP (Mgt and Ctrl planes)</a:t>
              </a:r>
            </a:p>
          </p:txBody>
        </p: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9C06B660-0C32-8A4F-9785-CD56091DCCD7}"/>
                </a:ext>
              </a:extLst>
            </p:cNvPr>
            <p:cNvCxnSpPr>
              <a:cxnSpLocks/>
              <a:stCxn id="47" idx="1"/>
            </p:cNvCxnSpPr>
            <p:nvPr/>
          </p:nvCxnSpPr>
          <p:spPr bwMode="gray">
            <a:xfrm flipH="1">
              <a:off x="2529555" y="2870478"/>
              <a:ext cx="5290787" cy="153888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B7B1D448-D350-714A-9EA8-B187EAE08B01}"/>
                </a:ext>
              </a:extLst>
            </p:cNvPr>
            <p:cNvCxnSpPr>
              <a:cxnSpLocks/>
              <a:stCxn id="47" idx="1"/>
            </p:cNvCxnSpPr>
            <p:nvPr/>
          </p:nvCxnSpPr>
          <p:spPr bwMode="gray">
            <a:xfrm flipH="1">
              <a:off x="2854295" y="2870478"/>
              <a:ext cx="4966047" cy="558522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67AF3078-DDF6-9E4E-8262-97AEF634614E}"/>
              </a:ext>
            </a:extLst>
          </p:cNvPr>
          <p:cNvSpPr txBox="1"/>
          <p:nvPr/>
        </p:nvSpPr>
        <p:spPr>
          <a:xfrm rot="21356434">
            <a:off x="9409952" y="453478"/>
            <a:ext cx="2079631" cy="338554"/>
          </a:xfrm>
          <a:prstGeom prst="rect">
            <a:avLst/>
          </a:prstGeom>
          <a:solidFill>
            <a:srgbClr val="EFE5F7"/>
          </a:solidFill>
          <a:ln w="28575">
            <a:solidFill>
              <a:srgbClr val="FF0000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VLAN Use Case</a:t>
            </a:r>
          </a:p>
        </p:txBody>
      </p:sp>
    </p:spTree>
    <p:extLst>
      <p:ext uri="{BB962C8B-B14F-4D97-AF65-F5344CB8AC3E}">
        <p14:creationId xmlns:p14="http://schemas.microsoft.com/office/powerpoint/2010/main" val="1957931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>
            <a:extLst>
              <a:ext uri="{FF2B5EF4-FFF2-40B4-BE49-F238E27FC236}">
                <a16:creationId xmlns:a16="http://schemas.microsoft.com/office/drawing/2014/main" id="{DD8139AC-3ED4-914C-B85D-3169C03F8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Validation – Ubuntu (4/7)</a:t>
            </a:r>
          </a:p>
        </p:txBody>
      </p:sp>
      <p:sp>
        <p:nvSpPr>
          <p:cNvPr id="29" name="Subtitle 28">
            <a:extLst>
              <a:ext uri="{FF2B5EF4-FFF2-40B4-BE49-F238E27FC236}">
                <a16:creationId xmlns:a16="http://schemas.microsoft.com/office/drawing/2014/main" id="{DF8749AB-5DF6-624C-8454-6A66274F28FB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Validation NSX Mgt + Control + TEP connectivity (4/4)</a:t>
            </a:r>
          </a:p>
        </p:txBody>
      </p:sp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FAF85565-8306-AA41-B245-04B2671EC1DF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/>
              <a:t>Validate OVS Bridge configuration “</a:t>
            </a:r>
            <a:r>
              <a:rPr lang="en-US" sz="1800" dirty="0" err="1"/>
              <a:t>ovs-vsctl</a:t>
            </a:r>
            <a:r>
              <a:rPr lang="en-US" sz="1800" dirty="0"/>
              <a:t> show” – Cont.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10" name="Content Placeholder 29">
            <a:extLst>
              <a:ext uri="{FF2B5EF4-FFF2-40B4-BE49-F238E27FC236}">
                <a16:creationId xmlns:a16="http://schemas.microsoft.com/office/drawing/2014/main" id="{AF71DDBE-2BC6-5043-97C9-D05B63908F69}"/>
              </a:ext>
            </a:extLst>
          </p:cNvPr>
          <p:cNvSpPr txBox="1">
            <a:spLocks/>
          </p:cNvSpPr>
          <p:nvPr/>
        </p:nvSpPr>
        <p:spPr>
          <a:xfrm>
            <a:off x="-71120" y="2083780"/>
            <a:ext cx="7820556" cy="35702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Clr>
                <a:schemeClr val="tx1">
                  <a:lumMod val="60000"/>
                  <a:lumOff val="40000"/>
                </a:schemeClr>
              </a:buClr>
              <a:buSzPct val="90000"/>
              <a:buFont typeface="Arial" panose="020B0604020202020204" pitchFamily="34" charset="0"/>
              <a:buChar char="​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indent="-18415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8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744538" indent="-169863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969963" indent="-166688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143000" indent="-138113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tabLst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rabi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512763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+mj-lt"/>
              <a:buAutoNum type="alphaLcPeriod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741363" indent="-16668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2"/>
              </a:buClr>
              <a:buSzPct val="90000"/>
              <a:buFont typeface="+mj-lt"/>
              <a:buAutoNum type="romanLcPeriod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284163" indent="-284163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lphaU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marL="574675" lvl="2" indent="0">
              <a:spcBef>
                <a:spcPts val="0"/>
              </a:spcBef>
              <a:buNone/>
            </a:pPr>
            <a:r>
              <a:rPr lang="en-US" sz="1200" dirty="0">
                <a:latin typeface="Courier" pitchFamily="2" charset="0"/>
                <a:cs typeface="Courier New" panose="02070309020205020404" pitchFamily="49" charset="0"/>
              </a:rPr>
              <a:t>root@ubuntu2:~# </a:t>
            </a:r>
            <a:r>
              <a:rPr lang="en-US" sz="12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ovs-vsctl</a:t>
            </a:r>
            <a:r>
              <a:rPr lang="en-US" sz="12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 show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e5e9825e-105a-4594-9729-3cec85f6ffdc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Manager "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unix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:/var/run/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vmware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/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nsx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-agent/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nsxagent_ovsdb.sock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"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</a:t>
            </a:r>
            <a:r>
              <a:rPr lang="en-US" sz="10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is_connected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: true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Bridge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nsx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-managed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Controller "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unix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:/run/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nsx-vdpi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/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vdpi.sock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"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            </a:t>
            </a:r>
            <a:r>
              <a:rPr lang="en-US" sz="10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is_connected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: true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Controller "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unix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:/var/run/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vmware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/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nsx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-agent/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nsxagent_vswitchd.sock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"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</a:t>
            </a:r>
            <a:r>
              <a:rPr lang="en-US" sz="10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is_connected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: true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fail_mode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 secure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        Port geneve3232271465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Interface geneve3232271465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    type: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geneve</a:t>
            </a:r>
            <a:endParaRPr lang="en-US" sz="1000" dirty="0">
              <a:latin typeface="Courier" pitchFamily="2" charset="0"/>
              <a:cs typeface="Courier New" panose="02070309020205020404" pitchFamily="49" charset="0"/>
            </a:endParaRP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    options: {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csum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="true", key=flow, </a:t>
            </a:r>
            <a:r>
              <a:rPr lang="en-US" sz="10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remote_ip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="192.168.140.105"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,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tos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=inherit}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  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bfd_status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 {diagnostic="No Diagnostic",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flap_count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="1", forwarding="true",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remote_diagnostic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="No Diagnostic", </a:t>
            </a:r>
            <a:r>
              <a:rPr lang="en-US" sz="10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remote_state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=up, state=up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}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Port geneve3232271466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Interface geneve3232271466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    type: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geneve</a:t>
            </a:r>
            <a:endParaRPr lang="en-US" sz="1000" dirty="0">
              <a:latin typeface="Courier" pitchFamily="2" charset="0"/>
              <a:cs typeface="Courier New" panose="02070309020205020404" pitchFamily="49" charset="0"/>
            </a:endParaRP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    options: {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csum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="true", key=flow, </a:t>
            </a:r>
            <a:r>
              <a:rPr lang="en-US" sz="10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remote_ip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="192.168.140.106"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,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tos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=inherit}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  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bfd_status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 {diagnostic="No Diagnostic",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flap_count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="1", forwarding="true",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remote_diagnostic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="No Diagnostic", </a:t>
            </a:r>
            <a:r>
              <a:rPr lang="en-US" sz="10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remote_state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=up, state=up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}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&lt;snip&gt;</a:t>
            </a:r>
          </a:p>
        </p:txBody>
      </p:sp>
      <p:sp>
        <p:nvSpPr>
          <p:cNvPr id="11" name="Content Placeholder 29">
            <a:extLst>
              <a:ext uri="{FF2B5EF4-FFF2-40B4-BE49-F238E27FC236}">
                <a16:creationId xmlns:a16="http://schemas.microsoft.com/office/drawing/2014/main" id="{87D9140B-2FDD-3A43-A4B9-47A9838ED36E}"/>
              </a:ext>
            </a:extLst>
          </p:cNvPr>
          <p:cNvSpPr txBox="1">
            <a:spLocks/>
          </p:cNvSpPr>
          <p:nvPr/>
        </p:nvSpPr>
        <p:spPr>
          <a:xfrm>
            <a:off x="7203536" y="3951437"/>
            <a:ext cx="4852554" cy="258532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Clr>
                <a:schemeClr val="tx1">
                  <a:lumMod val="60000"/>
                  <a:lumOff val="40000"/>
                </a:schemeClr>
              </a:buClr>
              <a:buSzPct val="90000"/>
              <a:buFont typeface="Arial" panose="020B0604020202020204" pitchFamily="34" charset="0"/>
              <a:buChar char="​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indent="-18415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8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744538" indent="-169863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969963" indent="-166688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143000" indent="-138113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tabLst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rabi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512763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+mj-lt"/>
              <a:buAutoNum type="alphaLcPeriod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741363" indent="-16668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2"/>
              </a:buClr>
              <a:buSzPct val="90000"/>
              <a:buFont typeface="+mj-lt"/>
              <a:buAutoNum type="romanLcPeriod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284163" indent="-284163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lphaU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marL="574675" lvl="2" indent="0">
              <a:spcBef>
                <a:spcPts val="0"/>
              </a:spcBef>
              <a:buNone/>
            </a:pPr>
            <a:r>
              <a:rPr lang="en-US" sz="1050" dirty="0">
                <a:latin typeface="Courier" pitchFamily="2" charset="0"/>
                <a:cs typeface="Courier New" panose="02070309020205020404" pitchFamily="49" charset="0"/>
              </a:rPr>
              <a:t>  Bridge nsx-switch.0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50" dirty="0">
                <a:latin typeface="Courier" pitchFamily="2" charset="0"/>
                <a:cs typeface="Courier New" panose="02070309020205020404" pitchFamily="49" charset="0"/>
              </a:rPr>
              <a:t>        Controller "</a:t>
            </a:r>
            <a:r>
              <a:rPr lang="en-US" sz="1050" dirty="0" err="1">
                <a:latin typeface="Courier" pitchFamily="2" charset="0"/>
                <a:cs typeface="Courier New" panose="02070309020205020404" pitchFamily="49" charset="0"/>
              </a:rPr>
              <a:t>unix</a:t>
            </a:r>
            <a:r>
              <a:rPr lang="en-US" sz="1050" dirty="0">
                <a:latin typeface="Courier" pitchFamily="2" charset="0"/>
                <a:cs typeface="Courier New" panose="02070309020205020404" pitchFamily="49" charset="0"/>
              </a:rPr>
              <a:t>:/var/run/</a:t>
            </a:r>
            <a:r>
              <a:rPr lang="en-US" sz="1050" dirty="0" err="1">
                <a:latin typeface="Courier" pitchFamily="2" charset="0"/>
                <a:cs typeface="Courier New" panose="02070309020205020404" pitchFamily="49" charset="0"/>
              </a:rPr>
              <a:t>vmware</a:t>
            </a:r>
            <a:r>
              <a:rPr lang="en-US" sz="1050" dirty="0">
                <a:latin typeface="Courier" pitchFamily="2" charset="0"/>
                <a:cs typeface="Courier New" panose="02070309020205020404" pitchFamily="49" charset="0"/>
              </a:rPr>
              <a:t>/</a:t>
            </a:r>
            <a:r>
              <a:rPr lang="en-US" sz="1050" dirty="0" err="1">
                <a:latin typeface="Courier" pitchFamily="2" charset="0"/>
                <a:cs typeface="Courier New" panose="02070309020205020404" pitchFamily="49" charset="0"/>
              </a:rPr>
              <a:t>nsx</a:t>
            </a:r>
            <a:r>
              <a:rPr lang="en-US" sz="1050" dirty="0">
                <a:latin typeface="Courier" pitchFamily="2" charset="0"/>
                <a:cs typeface="Courier New" panose="02070309020205020404" pitchFamily="49" charset="0"/>
              </a:rPr>
              <a:t>-agent/</a:t>
            </a:r>
            <a:r>
              <a:rPr lang="en-US" sz="1050" dirty="0" err="1">
                <a:latin typeface="Courier" pitchFamily="2" charset="0"/>
                <a:cs typeface="Courier New" panose="02070309020205020404" pitchFamily="49" charset="0"/>
              </a:rPr>
              <a:t>nsxagent_vswitchd.sock</a:t>
            </a:r>
            <a:r>
              <a:rPr lang="en-US" sz="1050" dirty="0">
                <a:latin typeface="Courier" pitchFamily="2" charset="0"/>
                <a:cs typeface="Courier New" panose="02070309020205020404" pitchFamily="49" charset="0"/>
              </a:rPr>
              <a:t>"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50" dirty="0">
                <a:latin typeface="Courier" pitchFamily="2" charset="0"/>
                <a:cs typeface="Courier New" panose="02070309020205020404" pitchFamily="49" charset="0"/>
              </a:rPr>
              <a:t>            </a:t>
            </a:r>
            <a:r>
              <a:rPr lang="en-US" sz="1050" dirty="0" err="1">
                <a:latin typeface="Courier" pitchFamily="2" charset="0"/>
                <a:cs typeface="Courier New" panose="02070309020205020404" pitchFamily="49" charset="0"/>
              </a:rPr>
              <a:t>is_connected</a:t>
            </a:r>
            <a:r>
              <a:rPr lang="en-US" sz="1050" dirty="0">
                <a:latin typeface="Courier" pitchFamily="2" charset="0"/>
                <a:cs typeface="Courier New" panose="02070309020205020404" pitchFamily="49" charset="0"/>
              </a:rPr>
              <a:t>: true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50" dirty="0">
                <a:latin typeface="Courier" pitchFamily="2" charset="0"/>
                <a:cs typeface="Courier New" panose="02070309020205020404" pitchFamily="49" charset="0"/>
              </a:rPr>
              <a:t>        </a:t>
            </a:r>
            <a:r>
              <a:rPr lang="en-US" sz="1050" dirty="0" err="1">
                <a:latin typeface="Courier" pitchFamily="2" charset="0"/>
                <a:cs typeface="Courier New" panose="02070309020205020404" pitchFamily="49" charset="0"/>
              </a:rPr>
              <a:t>fail_mode</a:t>
            </a:r>
            <a:r>
              <a:rPr lang="en-US" sz="1050" dirty="0">
                <a:latin typeface="Courier" pitchFamily="2" charset="0"/>
                <a:cs typeface="Courier New" panose="02070309020205020404" pitchFamily="49" charset="0"/>
              </a:rPr>
              <a:t>: standalone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50" dirty="0">
                <a:latin typeface="Courier" pitchFamily="2" charset="0"/>
                <a:cs typeface="Courier New" panose="02070309020205020404" pitchFamily="49" charset="0"/>
              </a:rPr>
              <a:t>        Port nsx-switch.0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50" dirty="0">
                <a:latin typeface="Courier" pitchFamily="2" charset="0"/>
                <a:cs typeface="Courier New" panose="02070309020205020404" pitchFamily="49" charset="0"/>
              </a:rPr>
              <a:t>            Interface nsx-switch.0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50" dirty="0">
                <a:latin typeface="Courier" pitchFamily="2" charset="0"/>
                <a:cs typeface="Courier New" panose="02070309020205020404" pitchFamily="49" charset="0"/>
              </a:rPr>
              <a:t>                type: internal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50" dirty="0">
                <a:latin typeface="Courier" pitchFamily="2" charset="0"/>
                <a:cs typeface="Courier New" panose="02070309020205020404" pitchFamily="49" charset="0"/>
              </a:rPr>
              <a:t>        Port </a:t>
            </a:r>
            <a:r>
              <a:rPr lang="en-US" sz="105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nsx-vtep0.0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50" dirty="0">
                <a:latin typeface="Courier" pitchFamily="2" charset="0"/>
                <a:cs typeface="Courier New" panose="02070309020205020404" pitchFamily="49" charset="0"/>
              </a:rPr>
              <a:t>            </a:t>
            </a:r>
            <a:r>
              <a:rPr lang="en-US" sz="105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tag: 141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50" dirty="0">
                <a:latin typeface="Courier" pitchFamily="2" charset="0"/>
                <a:cs typeface="Courier New" panose="02070309020205020404" pitchFamily="49" charset="0"/>
              </a:rPr>
              <a:t>            Interface nsx-vtep0.0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50" dirty="0">
                <a:latin typeface="Courier" pitchFamily="2" charset="0"/>
                <a:cs typeface="Courier New" panose="02070309020205020404" pitchFamily="49" charset="0"/>
              </a:rPr>
              <a:t>                type: internal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50" dirty="0">
                <a:latin typeface="Courier" pitchFamily="2" charset="0"/>
                <a:cs typeface="Courier New" panose="02070309020205020404" pitchFamily="49" charset="0"/>
              </a:rPr>
              <a:t>        Port </a:t>
            </a:r>
            <a:r>
              <a:rPr lang="en-US" sz="105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 nsx-uplink.0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5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            Interface ens192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5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            Interface ens224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50" dirty="0">
                <a:latin typeface="Courier" pitchFamily="2" charset="0"/>
                <a:cs typeface="Courier New" panose="02070309020205020404" pitchFamily="49" charset="0"/>
              </a:rPr>
              <a:t>    </a:t>
            </a:r>
            <a:r>
              <a:rPr lang="en-US" sz="1050" dirty="0" err="1">
                <a:latin typeface="Courier" pitchFamily="2" charset="0"/>
                <a:cs typeface="Courier New" panose="02070309020205020404" pitchFamily="49" charset="0"/>
              </a:rPr>
              <a:t>ovs_version</a:t>
            </a:r>
            <a:r>
              <a:rPr lang="en-US" sz="1050" dirty="0">
                <a:latin typeface="Courier" pitchFamily="2" charset="0"/>
                <a:cs typeface="Courier New" panose="02070309020205020404" pitchFamily="49" charset="0"/>
              </a:rPr>
              <a:t>: "2.14.1.19046753"</a:t>
            </a:r>
            <a:endParaRPr lang="en-US" sz="1800" dirty="0">
              <a:latin typeface="Courier" pitchFamily="2" charset="0"/>
              <a:cs typeface="Courier New" panose="02070309020205020404" pitchFamily="49" charset="0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BA80828E-8C7E-EA4E-9135-046129D322D5}"/>
              </a:ext>
            </a:extLst>
          </p:cNvPr>
          <p:cNvGrpSpPr/>
          <p:nvPr/>
        </p:nvGrpSpPr>
        <p:grpSpPr>
          <a:xfrm>
            <a:off x="2603500" y="2334847"/>
            <a:ext cx="8593725" cy="712411"/>
            <a:chOff x="2603500" y="2716589"/>
            <a:chExt cx="8593725" cy="712411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DBEBF9E9-E7AB-644B-B3BE-95FBF8607225}"/>
                </a:ext>
              </a:extLst>
            </p:cNvPr>
            <p:cNvSpPr txBox="1"/>
            <p:nvPr/>
          </p:nvSpPr>
          <p:spPr>
            <a:xfrm>
              <a:off x="7820343" y="2716589"/>
              <a:ext cx="3376882" cy="30777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Connection to </a:t>
              </a:r>
              <a:r>
                <a:rPr lang="en-US" sz="14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Mgr</a:t>
              </a: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 UP (Mgt and Ctrl planes)</a:t>
              </a:r>
            </a:p>
          </p:txBody>
        </p: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0D87EA28-82E9-8B42-A65E-D0C1BA54929F}"/>
                </a:ext>
              </a:extLst>
            </p:cNvPr>
            <p:cNvCxnSpPr>
              <a:cxnSpLocks/>
              <a:stCxn id="37" idx="1"/>
            </p:cNvCxnSpPr>
            <p:nvPr/>
          </p:nvCxnSpPr>
          <p:spPr bwMode="gray">
            <a:xfrm flipH="1">
              <a:off x="2603500" y="2870478"/>
              <a:ext cx="5216843" cy="153888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0BA97B99-8E67-C447-8F00-68E12F55CD85}"/>
                </a:ext>
              </a:extLst>
            </p:cNvPr>
            <p:cNvCxnSpPr>
              <a:cxnSpLocks/>
              <a:stCxn id="37" idx="1"/>
            </p:cNvCxnSpPr>
            <p:nvPr/>
          </p:nvCxnSpPr>
          <p:spPr bwMode="gray">
            <a:xfrm flipH="1">
              <a:off x="2882900" y="2870478"/>
              <a:ext cx="4937443" cy="558522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DE0A5EB4-4FFE-D448-9654-9E0DDC2C60CE}"/>
              </a:ext>
            </a:extLst>
          </p:cNvPr>
          <p:cNvGrpSpPr/>
          <p:nvPr/>
        </p:nvGrpSpPr>
        <p:grpSpPr>
          <a:xfrm>
            <a:off x="2792896" y="2799702"/>
            <a:ext cx="8404329" cy="1831933"/>
            <a:chOff x="2792896" y="3181444"/>
            <a:chExt cx="8404329" cy="1831933"/>
          </a:xfrm>
        </p:grpSpPr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ADE58F87-FF80-8344-9C3D-1BA8E3F155D0}"/>
                </a:ext>
              </a:extLst>
            </p:cNvPr>
            <p:cNvSpPr txBox="1"/>
            <p:nvPr/>
          </p:nvSpPr>
          <p:spPr>
            <a:xfrm>
              <a:off x="7820344" y="3181444"/>
              <a:ext cx="3376881" cy="30777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Overlay tunnels status</a:t>
              </a:r>
            </a:p>
          </p:txBody>
        </p: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9713C8F3-2A87-7A4F-9677-795E2206683B}"/>
                </a:ext>
              </a:extLst>
            </p:cNvPr>
            <p:cNvCxnSpPr>
              <a:cxnSpLocks/>
              <a:stCxn id="41" idx="1"/>
            </p:cNvCxnSpPr>
            <p:nvPr/>
          </p:nvCxnSpPr>
          <p:spPr bwMode="gray">
            <a:xfrm flipH="1">
              <a:off x="2792896" y="3335333"/>
              <a:ext cx="5027448" cy="723887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28CB4B6-F700-B940-B9AB-136D2492F0FF}"/>
                </a:ext>
              </a:extLst>
            </p:cNvPr>
            <p:cNvCxnSpPr>
              <a:cxnSpLocks/>
              <a:stCxn id="41" idx="1"/>
            </p:cNvCxnSpPr>
            <p:nvPr/>
          </p:nvCxnSpPr>
          <p:spPr bwMode="gray">
            <a:xfrm flipH="1">
              <a:off x="2792896" y="3335333"/>
              <a:ext cx="5027448" cy="1678044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32349554-AE9B-F043-A4D0-F2EEED0841DF}"/>
              </a:ext>
            </a:extLst>
          </p:cNvPr>
          <p:cNvSpPr txBox="1"/>
          <p:nvPr/>
        </p:nvSpPr>
        <p:spPr>
          <a:xfrm rot="21356434">
            <a:off x="9409952" y="330368"/>
            <a:ext cx="2079631" cy="584775"/>
          </a:xfrm>
          <a:prstGeom prst="rect">
            <a:avLst/>
          </a:prstGeom>
          <a:solidFill>
            <a:srgbClr val="EFE5F7"/>
          </a:solidFill>
          <a:ln w="28575">
            <a:solidFill>
              <a:srgbClr val="FF0000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Overlay Use Case</a:t>
            </a:r>
          </a:p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xxx validate output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77C96D2-8E85-DB77-1C44-834F867084CF}"/>
              </a:ext>
            </a:extLst>
          </p:cNvPr>
          <p:cNvGrpSpPr/>
          <p:nvPr/>
        </p:nvGrpSpPr>
        <p:grpSpPr>
          <a:xfrm>
            <a:off x="3039035" y="6172201"/>
            <a:ext cx="5419165" cy="528901"/>
            <a:chOff x="17592106" y="6031614"/>
            <a:chExt cx="5419165" cy="528901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38AA9409-AB23-293F-428F-4A315CFBBFA3}"/>
                </a:ext>
              </a:extLst>
            </p:cNvPr>
            <p:cNvSpPr txBox="1"/>
            <p:nvPr/>
          </p:nvSpPr>
          <p:spPr>
            <a:xfrm>
              <a:off x="17592106" y="6252738"/>
              <a:ext cx="3901636" cy="30777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 algn="r">
                <a:buNone/>
              </a:pPr>
              <a:r>
                <a:rPr lang="en-US" sz="1400" i="1" dirty="0">
                  <a:latin typeface="Calibri" panose="020F0502020204030204" pitchFamily="34" charset="0"/>
                  <a:cs typeface="Calibri" panose="020F0502020204030204" pitchFamily="34" charset="0"/>
                </a:rPr>
                <a:t>Note: This specific output is for Topology Overlay3</a:t>
              </a:r>
            </a:p>
          </p:txBody>
        </p: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31F8BEFF-B8AB-B8F8-FBDE-457287F75D66}"/>
                </a:ext>
              </a:extLst>
            </p:cNvPr>
            <p:cNvCxnSpPr>
              <a:cxnSpLocks/>
              <a:stCxn id="23" idx="3"/>
            </p:cNvCxnSpPr>
            <p:nvPr/>
          </p:nvCxnSpPr>
          <p:spPr bwMode="gray">
            <a:xfrm flipV="1">
              <a:off x="21493742" y="6031614"/>
              <a:ext cx="1517529" cy="375013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233AE5A3-67AD-F53C-415E-FE8D7F0EE357}"/>
              </a:ext>
            </a:extLst>
          </p:cNvPr>
          <p:cNvGrpSpPr/>
          <p:nvPr/>
        </p:nvGrpSpPr>
        <p:grpSpPr>
          <a:xfrm>
            <a:off x="3039035" y="5499847"/>
            <a:ext cx="5540189" cy="776511"/>
            <a:chOff x="17592106" y="5784004"/>
            <a:chExt cx="5540189" cy="776511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17397A30-7369-948A-5F31-AB0D004404D0}"/>
                </a:ext>
              </a:extLst>
            </p:cNvPr>
            <p:cNvSpPr txBox="1"/>
            <p:nvPr/>
          </p:nvSpPr>
          <p:spPr>
            <a:xfrm>
              <a:off x="17592106" y="6252738"/>
              <a:ext cx="3901636" cy="30777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 algn="r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Overlay with VLAN TAG 141</a:t>
              </a:r>
            </a:p>
          </p:txBody>
        </p: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F81686FF-3F5F-5E64-26A3-E4398942B94D}"/>
                </a:ext>
              </a:extLst>
            </p:cNvPr>
            <p:cNvCxnSpPr>
              <a:cxnSpLocks/>
              <a:stCxn id="26" idx="3"/>
            </p:cNvCxnSpPr>
            <p:nvPr/>
          </p:nvCxnSpPr>
          <p:spPr bwMode="gray">
            <a:xfrm flipV="1">
              <a:off x="21493742" y="5784004"/>
              <a:ext cx="1638553" cy="622623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57907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FAF85565-8306-AA41-B245-04B2671EC1DF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6505" y="1600201"/>
            <a:ext cx="6967052" cy="4572000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/>
              <a:t>Validate IP configuration and Routing Table</a:t>
            </a:r>
            <a:endParaRPr lang="en-US" sz="1500" i="1" dirty="0"/>
          </a:p>
          <a:p>
            <a:pPr marL="800100" lvl="1" indent="-342900"/>
            <a:r>
              <a:rPr lang="en-US" sz="1600" dirty="0"/>
              <a:t>VLAN – IP1 Only</a:t>
            </a:r>
          </a:p>
          <a:p>
            <a:pPr lvl="1" indent="0">
              <a:spcBef>
                <a:spcPts val="0"/>
              </a:spcBef>
              <a:buNone/>
            </a:pPr>
            <a:r>
              <a:rPr lang="en-US" sz="1200" dirty="0">
                <a:latin typeface="Courier" pitchFamily="2" charset="0"/>
                <a:cs typeface="Courier New" panose="02070309020205020404" pitchFamily="49" charset="0"/>
              </a:rPr>
              <a:t>root@ubuntu2:~# </a:t>
            </a:r>
            <a:r>
              <a:rPr lang="en-US" sz="12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ifconfig</a:t>
            </a: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&lt;snip&gt;</a:t>
            </a: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nsx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-eth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 flags=4163&lt;UP,BROADCAST,RUNNING,MULTICAST&gt;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mtu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1500</a:t>
            </a: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inet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192.168.110.184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netmask 255.255.255.0  broadcast 0.0.0.0</a:t>
            </a: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&lt;snip&gt;</a:t>
            </a:r>
          </a:p>
          <a:p>
            <a:pPr lvl="1" indent="0">
              <a:spcBef>
                <a:spcPts val="0"/>
              </a:spcBef>
              <a:buNone/>
            </a:pPr>
            <a:endParaRPr lang="en-US" sz="1000" dirty="0">
              <a:latin typeface="Courier" pitchFamily="2" charset="0"/>
              <a:cs typeface="Courier New" panose="02070309020205020404" pitchFamily="49" charset="0"/>
            </a:endParaRPr>
          </a:p>
          <a:p>
            <a:pPr lvl="1" indent="0">
              <a:spcBef>
                <a:spcPts val="0"/>
              </a:spcBef>
              <a:buNone/>
            </a:pPr>
            <a:endParaRPr lang="en-US" sz="1000" dirty="0">
              <a:latin typeface="Courier" pitchFamily="2" charset="0"/>
              <a:cs typeface="Courier New" panose="02070309020205020404" pitchFamily="49" charset="0"/>
            </a:endParaRPr>
          </a:p>
          <a:p>
            <a:pPr lvl="1" indent="0">
              <a:spcBef>
                <a:spcPts val="0"/>
              </a:spcBef>
              <a:buNone/>
            </a:pPr>
            <a:r>
              <a:rPr lang="en-US" sz="1200" dirty="0">
                <a:latin typeface="Courier" pitchFamily="2" charset="0"/>
                <a:cs typeface="Courier New" panose="02070309020205020404" pitchFamily="49" charset="0"/>
              </a:rPr>
              <a:t>root@ubuntu2:~# </a:t>
            </a:r>
            <a:r>
              <a:rPr lang="en-US" sz="12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netstat -</a:t>
            </a:r>
            <a:r>
              <a:rPr lang="en-US" sz="12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rn</a:t>
            </a:r>
            <a:endParaRPr lang="en-US" sz="1200" dirty="0">
              <a:solidFill>
                <a:schemeClr val="accent1"/>
              </a:solidFill>
              <a:latin typeface="Courier" pitchFamily="2" charset="0"/>
              <a:cs typeface="Courier New" panose="02070309020205020404" pitchFamily="49" charset="0"/>
            </a:endParaRP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Kernel IP routing table</a:t>
            </a: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Destination     Gateway       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Genmask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Flags   MSS Window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irtt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Iface</a:t>
            </a:r>
            <a:endParaRPr lang="en-US" sz="1000" dirty="0">
              <a:latin typeface="Courier" pitchFamily="2" charset="0"/>
              <a:cs typeface="Courier New" panose="02070309020205020404" pitchFamily="49" charset="0"/>
            </a:endParaRP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0.0.0.0         192.168.110.1   0.0.0.0 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UG        0 0          0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nsx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-eth</a:t>
            </a: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&lt;snip&gt;</a:t>
            </a:r>
          </a:p>
          <a:p>
            <a:pPr lvl="1" indent="0">
              <a:spcBef>
                <a:spcPts val="0"/>
              </a:spcBef>
              <a:buNone/>
            </a:pPr>
            <a:endParaRPr lang="en-US" sz="1000" dirty="0">
              <a:latin typeface="Courier" pitchFamily="2" charset="0"/>
              <a:cs typeface="Courier New" panose="02070309020205020404" pitchFamily="49" charset="0"/>
            </a:endParaRPr>
          </a:p>
        </p:txBody>
      </p:sp>
      <p:sp>
        <p:nvSpPr>
          <p:cNvPr id="28" name="Title 27">
            <a:extLst>
              <a:ext uri="{FF2B5EF4-FFF2-40B4-BE49-F238E27FC236}">
                <a16:creationId xmlns:a16="http://schemas.microsoft.com/office/drawing/2014/main" id="{DD8139AC-3ED4-914C-B85D-3169C03F8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Validation – Ubuntu (5/7)</a:t>
            </a:r>
          </a:p>
        </p:txBody>
      </p:sp>
      <p:sp>
        <p:nvSpPr>
          <p:cNvPr id="29" name="Subtitle 28">
            <a:extLst>
              <a:ext uri="{FF2B5EF4-FFF2-40B4-BE49-F238E27FC236}">
                <a16:creationId xmlns:a16="http://schemas.microsoft.com/office/drawing/2014/main" id="{DF8749AB-5DF6-624C-8454-6A66274F28FB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Validation Interfaces + IP + Routes (1/3)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2562726-3CF8-844B-A403-286486293759}"/>
              </a:ext>
            </a:extLst>
          </p:cNvPr>
          <p:cNvSpPr/>
          <p:nvPr/>
        </p:nvSpPr>
        <p:spPr>
          <a:xfrm>
            <a:off x="995588" y="2568146"/>
            <a:ext cx="687585" cy="237115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055B26B-5897-5F42-BDCF-022F05BFC89A}"/>
              </a:ext>
            </a:extLst>
          </p:cNvPr>
          <p:cNvGrpSpPr/>
          <p:nvPr/>
        </p:nvGrpSpPr>
        <p:grpSpPr>
          <a:xfrm>
            <a:off x="39654" y="2160932"/>
            <a:ext cx="1077946" cy="523220"/>
            <a:chOff x="18053361" y="6051171"/>
            <a:chExt cx="1077946" cy="523220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C484E354-4B17-A44E-84BD-49EC7E8A3BE9}"/>
                </a:ext>
              </a:extLst>
            </p:cNvPr>
            <p:cNvSpPr txBox="1"/>
            <p:nvPr/>
          </p:nvSpPr>
          <p:spPr>
            <a:xfrm>
              <a:off x="18053361" y="6051171"/>
              <a:ext cx="826266" cy="52322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91440" tIns="45720" rIns="45720" bIns="45720" rtlCol="0" anchor="t">
              <a:spAutoFit/>
            </a:bodyPr>
            <a:lstStyle/>
            <a:p>
              <a:pPr indent="-169863" algn="ctr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IP1(=VIF) Interface</a:t>
              </a:r>
            </a:p>
          </p:txBody>
        </p: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A0CA321F-A306-E94B-BBFC-317113523643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18879627" y="6243208"/>
              <a:ext cx="251680" cy="173484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Rectangle 35">
            <a:extLst>
              <a:ext uri="{FF2B5EF4-FFF2-40B4-BE49-F238E27FC236}">
                <a16:creationId xmlns:a16="http://schemas.microsoft.com/office/drawing/2014/main" id="{B2B29E50-0A91-464E-917C-0069A34E3338}"/>
              </a:ext>
            </a:extLst>
          </p:cNvPr>
          <p:cNvSpPr/>
          <p:nvPr/>
        </p:nvSpPr>
        <p:spPr>
          <a:xfrm>
            <a:off x="993916" y="3838527"/>
            <a:ext cx="3607902" cy="177518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B1F2E065-6580-DC4D-89BC-07C6A8B8EB67}"/>
              </a:ext>
            </a:extLst>
          </p:cNvPr>
          <p:cNvGrpSpPr/>
          <p:nvPr/>
        </p:nvGrpSpPr>
        <p:grpSpPr>
          <a:xfrm>
            <a:off x="42169" y="4078816"/>
            <a:ext cx="1995354" cy="602961"/>
            <a:chOff x="6963568" y="5900874"/>
            <a:chExt cx="1995354" cy="602961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8EA9FD53-D819-3445-909B-06CDF9DAF9F5}"/>
                </a:ext>
              </a:extLst>
            </p:cNvPr>
            <p:cNvSpPr txBox="1"/>
            <p:nvPr/>
          </p:nvSpPr>
          <p:spPr>
            <a:xfrm>
              <a:off x="6963568" y="6196058"/>
              <a:ext cx="1995354" cy="30777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91440" tIns="45720" rIns="45720" bIns="45720" rtlCol="0" anchor="t">
              <a:spAutoFit/>
            </a:bodyPr>
            <a:lstStyle/>
            <a:p>
              <a:pPr indent="-169863"/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Default gateway via IP1</a:t>
              </a:r>
            </a:p>
          </p:txBody>
        </p: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C2DE56C8-8EBE-A442-B21D-74F9458B34C7}"/>
                </a:ext>
              </a:extLst>
            </p:cNvPr>
            <p:cNvCxnSpPr>
              <a:cxnSpLocks/>
            </p:cNvCxnSpPr>
            <p:nvPr/>
          </p:nvCxnSpPr>
          <p:spPr bwMode="gray">
            <a:xfrm flipV="1">
              <a:off x="8471906" y="5900874"/>
              <a:ext cx="166326" cy="280101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5" name="Picture 34">
            <a:extLst>
              <a:ext uri="{FF2B5EF4-FFF2-40B4-BE49-F238E27FC236}">
                <a16:creationId xmlns:a16="http://schemas.microsoft.com/office/drawing/2014/main" id="{CA3E1421-161D-E64C-B4CA-160437FAC4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9643" y="1686240"/>
            <a:ext cx="3708400" cy="1838960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2863DB35-B4D8-664F-9B20-DAB7CE138E74}"/>
              </a:ext>
            </a:extLst>
          </p:cNvPr>
          <p:cNvSpPr txBox="1"/>
          <p:nvPr/>
        </p:nvSpPr>
        <p:spPr>
          <a:xfrm rot="21356434">
            <a:off x="9409950" y="435188"/>
            <a:ext cx="2079631" cy="584775"/>
          </a:xfrm>
          <a:prstGeom prst="rect">
            <a:avLst/>
          </a:prstGeom>
          <a:solidFill>
            <a:srgbClr val="EFE5F7"/>
          </a:solidFill>
          <a:ln w="28575">
            <a:solidFill>
              <a:srgbClr val="FF0000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Use Case VLAN -</a:t>
            </a:r>
          </a:p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IP1 Only</a:t>
            </a: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32706DA3-9FF8-39F3-4142-32B7A027C178}"/>
              </a:ext>
            </a:extLst>
          </p:cNvPr>
          <p:cNvSpPr/>
          <p:nvPr/>
        </p:nvSpPr>
        <p:spPr>
          <a:xfrm>
            <a:off x="8708009" y="3926004"/>
            <a:ext cx="3260034" cy="1838960"/>
          </a:xfrm>
          <a:prstGeom prst="roundRect">
            <a:avLst>
              <a:gd name="adj" fmla="val 8469"/>
            </a:avLst>
          </a:prstGeom>
          <a:solidFill>
            <a:schemeClr val="bg1">
              <a:lumMod val="85000"/>
              <a:alpha val="20000"/>
            </a:schemeClr>
          </a:solidFill>
          <a:ln w="28575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en-US" sz="1100" dirty="0">
                <a:solidFill>
                  <a:schemeClr val="tx2"/>
                </a:solidFill>
                <a:latin typeface="Calibri" panose="020F0502020204030204" pitchFamily="34" charset="0"/>
              </a:rPr>
              <a:t>Server Topology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96E583A2-E601-A1C2-6B60-A6030CB443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8598" y="4027920"/>
            <a:ext cx="1158240" cy="1432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5570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FAF85565-8306-AA41-B245-04B2671EC1DF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6505" y="1600201"/>
            <a:ext cx="6967052" cy="4572000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/>
              <a:t>Validate IP configuration and Routing Table</a:t>
            </a:r>
            <a:endParaRPr lang="en-US" sz="1500" i="1" dirty="0"/>
          </a:p>
          <a:p>
            <a:pPr marL="800100" lvl="1" indent="-342900"/>
            <a:r>
              <a:rPr lang="en-US" sz="1600" dirty="0"/>
              <a:t>VLAN – IP1 Only</a:t>
            </a:r>
          </a:p>
          <a:p>
            <a:pPr lvl="1" indent="0">
              <a:spcBef>
                <a:spcPts val="0"/>
              </a:spcBef>
              <a:buNone/>
            </a:pPr>
            <a:r>
              <a:rPr lang="en-US" sz="1200" dirty="0">
                <a:latin typeface="Courier" pitchFamily="2" charset="0"/>
                <a:cs typeface="Courier New" panose="02070309020205020404" pitchFamily="49" charset="0"/>
              </a:rPr>
              <a:t>root@ubuntu2:~# </a:t>
            </a:r>
            <a:r>
              <a:rPr lang="en-US" sz="12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ifconfig</a:t>
            </a: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&lt;snip&gt;</a:t>
            </a: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nsx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-eth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 flags=4163&lt;UP,BROADCAST,RUNNING,MULTICAST&gt;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mtu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1500</a:t>
            </a: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inet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192.168.144.184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netmask 255.255.255.0  broadcast 0.0.0.0</a:t>
            </a: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&lt;snip&gt;</a:t>
            </a:r>
          </a:p>
          <a:p>
            <a:pPr lvl="1" indent="0">
              <a:spcBef>
                <a:spcPts val="0"/>
              </a:spcBef>
              <a:buNone/>
            </a:pPr>
            <a:endParaRPr lang="en-US" sz="1000" dirty="0">
              <a:latin typeface="Courier" pitchFamily="2" charset="0"/>
              <a:cs typeface="Courier New" panose="02070309020205020404" pitchFamily="49" charset="0"/>
            </a:endParaRPr>
          </a:p>
          <a:p>
            <a:pPr lvl="1" indent="0">
              <a:spcBef>
                <a:spcPts val="0"/>
              </a:spcBef>
              <a:buNone/>
            </a:pPr>
            <a:endParaRPr lang="en-US" sz="1000" dirty="0">
              <a:latin typeface="Courier" pitchFamily="2" charset="0"/>
              <a:cs typeface="Courier New" panose="02070309020205020404" pitchFamily="49" charset="0"/>
            </a:endParaRPr>
          </a:p>
          <a:p>
            <a:pPr lvl="1" indent="0">
              <a:spcBef>
                <a:spcPts val="0"/>
              </a:spcBef>
              <a:buNone/>
            </a:pPr>
            <a:r>
              <a:rPr lang="en-US" sz="1200" dirty="0">
                <a:latin typeface="Courier" pitchFamily="2" charset="0"/>
                <a:cs typeface="Courier New" panose="02070309020205020404" pitchFamily="49" charset="0"/>
              </a:rPr>
              <a:t>root@ubuntu2:~# </a:t>
            </a:r>
            <a:r>
              <a:rPr lang="en-US" sz="12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netstat -</a:t>
            </a:r>
            <a:r>
              <a:rPr lang="en-US" sz="12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rn</a:t>
            </a:r>
            <a:endParaRPr lang="en-US" sz="1200" dirty="0">
              <a:solidFill>
                <a:schemeClr val="accent1"/>
              </a:solidFill>
              <a:latin typeface="Courier" pitchFamily="2" charset="0"/>
              <a:cs typeface="Courier New" panose="02070309020205020404" pitchFamily="49" charset="0"/>
            </a:endParaRP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Kernel IP routing table</a:t>
            </a: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Destination     Gateway       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Genmask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Flags   MSS Window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irtt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Iface</a:t>
            </a:r>
            <a:endParaRPr lang="en-US" sz="1000" dirty="0">
              <a:latin typeface="Courier" pitchFamily="2" charset="0"/>
              <a:cs typeface="Courier New" panose="02070309020205020404" pitchFamily="49" charset="0"/>
            </a:endParaRP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0.0.0.0         192.168.144.1   0.0.0.0 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UG        0 0          0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nsx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-eth</a:t>
            </a: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&lt;snip&gt;</a:t>
            </a:r>
          </a:p>
          <a:p>
            <a:pPr lvl="1" indent="0">
              <a:spcBef>
                <a:spcPts val="0"/>
              </a:spcBef>
              <a:buNone/>
            </a:pPr>
            <a:endParaRPr lang="en-US" sz="1000" dirty="0">
              <a:latin typeface="Courier" pitchFamily="2" charset="0"/>
              <a:cs typeface="Courier New" panose="02070309020205020404" pitchFamily="49" charset="0"/>
            </a:endParaRPr>
          </a:p>
        </p:txBody>
      </p:sp>
      <p:sp>
        <p:nvSpPr>
          <p:cNvPr id="28" name="Title 27">
            <a:extLst>
              <a:ext uri="{FF2B5EF4-FFF2-40B4-BE49-F238E27FC236}">
                <a16:creationId xmlns:a16="http://schemas.microsoft.com/office/drawing/2014/main" id="{DD8139AC-3ED4-914C-B85D-3169C03F8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Validation – Ubuntu (6/7)</a:t>
            </a:r>
          </a:p>
        </p:txBody>
      </p:sp>
      <p:sp>
        <p:nvSpPr>
          <p:cNvPr id="29" name="Subtitle 28">
            <a:extLst>
              <a:ext uri="{FF2B5EF4-FFF2-40B4-BE49-F238E27FC236}">
                <a16:creationId xmlns:a16="http://schemas.microsoft.com/office/drawing/2014/main" id="{DF8749AB-5DF6-624C-8454-6A66274F28FB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Validation Interfaces + IP + Routes (2/3)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2562726-3CF8-844B-A403-286486293759}"/>
              </a:ext>
            </a:extLst>
          </p:cNvPr>
          <p:cNvSpPr/>
          <p:nvPr/>
        </p:nvSpPr>
        <p:spPr>
          <a:xfrm>
            <a:off x="995588" y="2568146"/>
            <a:ext cx="687585" cy="237115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055B26B-5897-5F42-BDCF-022F05BFC89A}"/>
              </a:ext>
            </a:extLst>
          </p:cNvPr>
          <p:cNvGrpSpPr/>
          <p:nvPr/>
        </p:nvGrpSpPr>
        <p:grpSpPr>
          <a:xfrm>
            <a:off x="39654" y="2160932"/>
            <a:ext cx="1077946" cy="523220"/>
            <a:chOff x="18053361" y="6051171"/>
            <a:chExt cx="1077946" cy="523220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C484E354-4B17-A44E-84BD-49EC7E8A3BE9}"/>
                </a:ext>
              </a:extLst>
            </p:cNvPr>
            <p:cNvSpPr txBox="1"/>
            <p:nvPr/>
          </p:nvSpPr>
          <p:spPr>
            <a:xfrm>
              <a:off x="18053361" y="6051171"/>
              <a:ext cx="826266" cy="52322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91440" tIns="45720" rIns="45720" bIns="45720" rtlCol="0" anchor="t">
              <a:spAutoFit/>
            </a:bodyPr>
            <a:lstStyle/>
            <a:p>
              <a:pPr indent="-169863" algn="ctr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IP2(=VIF) Interface</a:t>
              </a:r>
            </a:p>
          </p:txBody>
        </p: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A0CA321F-A306-E94B-BBFC-317113523643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18879627" y="6243208"/>
              <a:ext cx="251680" cy="173484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Rectangle 35">
            <a:extLst>
              <a:ext uri="{FF2B5EF4-FFF2-40B4-BE49-F238E27FC236}">
                <a16:creationId xmlns:a16="http://schemas.microsoft.com/office/drawing/2014/main" id="{B2B29E50-0A91-464E-917C-0069A34E3338}"/>
              </a:ext>
            </a:extLst>
          </p:cNvPr>
          <p:cNvSpPr/>
          <p:nvPr/>
        </p:nvSpPr>
        <p:spPr>
          <a:xfrm>
            <a:off x="993916" y="3814777"/>
            <a:ext cx="3607902" cy="177518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B1F2E065-6580-DC4D-89BC-07C6A8B8EB67}"/>
              </a:ext>
            </a:extLst>
          </p:cNvPr>
          <p:cNvGrpSpPr/>
          <p:nvPr/>
        </p:nvGrpSpPr>
        <p:grpSpPr>
          <a:xfrm>
            <a:off x="42168" y="4055066"/>
            <a:ext cx="5533684" cy="818404"/>
            <a:chOff x="6963567" y="5900874"/>
            <a:chExt cx="5533684" cy="818404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8EA9FD53-D819-3445-909B-06CDF9DAF9F5}"/>
                </a:ext>
              </a:extLst>
            </p:cNvPr>
            <p:cNvSpPr txBox="1"/>
            <p:nvPr/>
          </p:nvSpPr>
          <p:spPr>
            <a:xfrm>
              <a:off x="6963567" y="6196058"/>
              <a:ext cx="5533684" cy="52322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91440" tIns="45720" rIns="45720" bIns="45720" rtlCol="0" anchor="t">
              <a:spAutoFit/>
            </a:bodyPr>
            <a:lstStyle/>
            <a:p>
              <a:pPr indent="-169863"/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Default gateway via IP2</a:t>
              </a:r>
            </a:p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Static route for Management Subnets via Mgt Router (not in this example)</a:t>
              </a:r>
            </a:p>
          </p:txBody>
        </p: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C2DE56C8-8EBE-A442-B21D-74F9458B34C7}"/>
                </a:ext>
              </a:extLst>
            </p:cNvPr>
            <p:cNvCxnSpPr>
              <a:cxnSpLocks/>
            </p:cNvCxnSpPr>
            <p:nvPr/>
          </p:nvCxnSpPr>
          <p:spPr bwMode="gray">
            <a:xfrm flipV="1">
              <a:off x="8471906" y="5900874"/>
              <a:ext cx="166326" cy="280101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7" name="TextBox 66">
            <a:extLst>
              <a:ext uri="{FF2B5EF4-FFF2-40B4-BE49-F238E27FC236}">
                <a16:creationId xmlns:a16="http://schemas.microsoft.com/office/drawing/2014/main" id="{0FEA7AAC-8ECB-634A-A38F-AAB2BFC454A8}"/>
              </a:ext>
            </a:extLst>
          </p:cNvPr>
          <p:cNvSpPr txBox="1"/>
          <p:nvPr/>
        </p:nvSpPr>
        <p:spPr>
          <a:xfrm rot="21356434">
            <a:off x="9409950" y="435188"/>
            <a:ext cx="2079631" cy="584775"/>
          </a:xfrm>
          <a:prstGeom prst="rect">
            <a:avLst/>
          </a:prstGeom>
          <a:solidFill>
            <a:srgbClr val="EFE5F7"/>
          </a:solidFill>
          <a:ln w="28575">
            <a:solidFill>
              <a:srgbClr val="FF0000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Use Case VLAN -</a:t>
            </a:r>
          </a:p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IP-Mgt + IP2-App</a:t>
            </a:r>
          </a:p>
        </p:txBody>
      </p:sp>
      <p:pic>
        <p:nvPicPr>
          <p:cNvPr id="68" name="Picture 67">
            <a:extLst>
              <a:ext uri="{FF2B5EF4-FFF2-40B4-BE49-F238E27FC236}">
                <a16:creationId xmlns:a16="http://schemas.microsoft.com/office/drawing/2014/main" id="{87C1B42E-3BD6-A84D-A222-4CC8806F93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36683" y="1420066"/>
            <a:ext cx="4531360" cy="229616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CB59141-868F-11A1-C35C-73599FB978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5283" y="4183152"/>
            <a:ext cx="1805940" cy="143256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6093F13-59B1-9D9E-0374-60462EB7A9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7303" y="4175532"/>
            <a:ext cx="1158240" cy="144018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69C491D0-3CBB-0B4B-351B-9302E2A27D3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40963" y="4183152"/>
            <a:ext cx="1577340" cy="1653540"/>
          </a:xfrm>
          <a:prstGeom prst="rect">
            <a:avLst/>
          </a:prstGeom>
        </p:spPr>
      </p:pic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1D008BA4-7A79-40E6-53DF-E25E36C01434}"/>
              </a:ext>
            </a:extLst>
          </p:cNvPr>
          <p:cNvSpPr/>
          <p:nvPr/>
        </p:nvSpPr>
        <p:spPr>
          <a:xfrm>
            <a:off x="6807200" y="4065704"/>
            <a:ext cx="5160843" cy="1838960"/>
          </a:xfrm>
          <a:prstGeom prst="roundRect">
            <a:avLst>
              <a:gd name="adj" fmla="val 8469"/>
            </a:avLst>
          </a:prstGeom>
          <a:solidFill>
            <a:schemeClr val="bg1">
              <a:lumMod val="85000"/>
              <a:alpha val="20000"/>
            </a:schemeClr>
          </a:solidFill>
          <a:ln w="28575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en-US" sz="1100" dirty="0">
                <a:solidFill>
                  <a:schemeClr val="tx2"/>
                </a:solidFill>
                <a:latin typeface="Calibri" panose="020F0502020204030204" pitchFamily="34" charset="0"/>
              </a:rPr>
              <a:t>Server Topology</a:t>
            </a:r>
          </a:p>
        </p:txBody>
      </p:sp>
    </p:spTree>
    <p:extLst>
      <p:ext uri="{BB962C8B-B14F-4D97-AF65-F5344CB8AC3E}">
        <p14:creationId xmlns:p14="http://schemas.microsoft.com/office/powerpoint/2010/main" val="1930454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FAF85565-8306-AA41-B245-04B2671EC1DF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6505" y="1600201"/>
            <a:ext cx="6967052" cy="4572000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/>
              <a:t>Validate IP configuration and Routing Table</a:t>
            </a:r>
            <a:endParaRPr lang="en-US" sz="1500" i="1" dirty="0"/>
          </a:p>
          <a:p>
            <a:pPr marL="800100" lvl="1" indent="-342900"/>
            <a:r>
              <a:rPr lang="en-US" sz="1600" dirty="0"/>
              <a:t>VLAN – IP1 Only</a:t>
            </a:r>
          </a:p>
          <a:p>
            <a:pPr lvl="1" indent="0">
              <a:spcBef>
                <a:spcPts val="0"/>
              </a:spcBef>
              <a:buNone/>
            </a:pPr>
            <a:r>
              <a:rPr lang="en-US" sz="1200" dirty="0">
                <a:latin typeface="Courier" pitchFamily="2" charset="0"/>
                <a:cs typeface="Courier New" panose="02070309020205020404" pitchFamily="49" charset="0"/>
              </a:rPr>
              <a:t>root@ubuntu2:~# </a:t>
            </a:r>
            <a:r>
              <a:rPr lang="en-US" sz="12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ifconfig</a:t>
            </a: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&lt;snip&gt;</a:t>
            </a: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nsx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-eth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 flags=4163&lt;UP,BROADCAST,RUNNING,MULTICAST&gt;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mtu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1500</a:t>
            </a: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inet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172.16.10.184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netmask 255.255.255.0  broadcast 0.0.0.0</a:t>
            </a: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&lt;snip&gt;</a:t>
            </a: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nsx-vtep0.0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 flags=4163&lt;UP,BROADCAST,RUNNING,MULTICAST&gt;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mtu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1600</a:t>
            </a: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inet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192.168.141.112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netmask 255.255.255.0  broadcast 192.168.141.255</a:t>
            </a:r>
          </a:p>
          <a:p>
            <a:pPr lvl="1" indent="0">
              <a:spcBef>
                <a:spcPts val="0"/>
              </a:spcBef>
              <a:buNone/>
            </a:pPr>
            <a:endParaRPr lang="en-US" sz="1000" dirty="0">
              <a:latin typeface="Courier" pitchFamily="2" charset="0"/>
              <a:cs typeface="Courier New" panose="02070309020205020404" pitchFamily="49" charset="0"/>
            </a:endParaRPr>
          </a:p>
          <a:p>
            <a:pPr lvl="1" indent="0">
              <a:spcBef>
                <a:spcPts val="0"/>
              </a:spcBef>
              <a:buNone/>
            </a:pPr>
            <a:endParaRPr lang="en-US" sz="1000" dirty="0">
              <a:latin typeface="Courier" pitchFamily="2" charset="0"/>
              <a:cs typeface="Courier New" panose="02070309020205020404" pitchFamily="49" charset="0"/>
            </a:endParaRPr>
          </a:p>
          <a:p>
            <a:pPr lvl="1" indent="0">
              <a:spcBef>
                <a:spcPts val="0"/>
              </a:spcBef>
              <a:buNone/>
            </a:pPr>
            <a:endParaRPr lang="en-US" sz="1000" dirty="0">
              <a:latin typeface="Courier" pitchFamily="2" charset="0"/>
              <a:cs typeface="Courier New" panose="02070309020205020404" pitchFamily="49" charset="0"/>
            </a:endParaRPr>
          </a:p>
          <a:p>
            <a:pPr lvl="1" indent="0">
              <a:spcBef>
                <a:spcPts val="0"/>
              </a:spcBef>
              <a:buNone/>
            </a:pPr>
            <a:endParaRPr lang="en-US" sz="1000" dirty="0">
              <a:latin typeface="Courier" pitchFamily="2" charset="0"/>
              <a:cs typeface="Courier New" panose="02070309020205020404" pitchFamily="49" charset="0"/>
            </a:endParaRPr>
          </a:p>
          <a:p>
            <a:pPr lvl="1" indent="0">
              <a:spcBef>
                <a:spcPts val="0"/>
              </a:spcBef>
              <a:buNone/>
            </a:pPr>
            <a:r>
              <a:rPr lang="en-US" sz="1200" dirty="0">
                <a:latin typeface="Courier" pitchFamily="2" charset="0"/>
                <a:cs typeface="Courier New" panose="02070309020205020404" pitchFamily="49" charset="0"/>
              </a:rPr>
              <a:t>root@ubuntu2:~# </a:t>
            </a:r>
            <a:r>
              <a:rPr lang="en-US" sz="12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netstat -</a:t>
            </a:r>
            <a:r>
              <a:rPr lang="en-US" sz="12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rn</a:t>
            </a:r>
            <a:endParaRPr lang="en-US" sz="1200" dirty="0">
              <a:solidFill>
                <a:schemeClr val="accent1"/>
              </a:solidFill>
              <a:latin typeface="Courier" pitchFamily="2" charset="0"/>
              <a:cs typeface="Courier New" panose="02070309020205020404" pitchFamily="49" charset="0"/>
            </a:endParaRP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Kernel IP routing table</a:t>
            </a: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Destination     Gateway       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Genmask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Flags   MSS Window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irtt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Iface</a:t>
            </a:r>
            <a:endParaRPr lang="en-US" sz="1000" dirty="0">
              <a:latin typeface="Courier" pitchFamily="2" charset="0"/>
              <a:cs typeface="Courier New" panose="02070309020205020404" pitchFamily="49" charset="0"/>
            </a:endParaRP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0.0.0.0         172.16.10.1     0.0.0.0 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UG        0 0          0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nsx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-eth</a:t>
            </a: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192.168.140.0   192.168.141.1   255.255.255.0   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UG        0 0          0 nsx-vtep0.0</a:t>
            </a: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&lt;snip&gt;</a:t>
            </a:r>
          </a:p>
          <a:p>
            <a:pPr lvl="1" indent="0">
              <a:spcBef>
                <a:spcPts val="0"/>
              </a:spcBef>
              <a:buNone/>
            </a:pPr>
            <a:endParaRPr lang="en-US" sz="1000" dirty="0">
              <a:latin typeface="Courier" pitchFamily="2" charset="0"/>
              <a:cs typeface="Courier New" panose="02070309020205020404" pitchFamily="49" charset="0"/>
            </a:endParaRPr>
          </a:p>
        </p:txBody>
      </p:sp>
      <p:sp>
        <p:nvSpPr>
          <p:cNvPr id="28" name="Title 27">
            <a:extLst>
              <a:ext uri="{FF2B5EF4-FFF2-40B4-BE49-F238E27FC236}">
                <a16:creationId xmlns:a16="http://schemas.microsoft.com/office/drawing/2014/main" id="{DD8139AC-3ED4-914C-B85D-3169C03F8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Validation – Ubuntu (7/7)</a:t>
            </a:r>
          </a:p>
        </p:txBody>
      </p:sp>
      <p:sp>
        <p:nvSpPr>
          <p:cNvPr id="29" name="Subtitle 28">
            <a:extLst>
              <a:ext uri="{FF2B5EF4-FFF2-40B4-BE49-F238E27FC236}">
                <a16:creationId xmlns:a16="http://schemas.microsoft.com/office/drawing/2014/main" id="{DF8749AB-5DF6-624C-8454-6A66274F28FB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Validation Interfaces + IP + Routes (3/3)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2B29E50-0A91-464E-917C-0069A34E3338}"/>
              </a:ext>
            </a:extLst>
          </p:cNvPr>
          <p:cNvSpPr/>
          <p:nvPr/>
        </p:nvSpPr>
        <p:spPr>
          <a:xfrm>
            <a:off x="993916" y="4421066"/>
            <a:ext cx="3607902" cy="347472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B1F2E065-6580-DC4D-89BC-07C6A8B8EB67}"/>
              </a:ext>
            </a:extLst>
          </p:cNvPr>
          <p:cNvGrpSpPr/>
          <p:nvPr/>
        </p:nvGrpSpPr>
        <p:grpSpPr>
          <a:xfrm>
            <a:off x="42168" y="4790562"/>
            <a:ext cx="5553562" cy="1033848"/>
            <a:chOff x="6963567" y="5900874"/>
            <a:chExt cx="5553562" cy="1033848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8EA9FD53-D819-3445-909B-06CDF9DAF9F5}"/>
                </a:ext>
              </a:extLst>
            </p:cNvPr>
            <p:cNvSpPr txBox="1"/>
            <p:nvPr/>
          </p:nvSpPr>
          <p:spPr>
            <a:xfrm>
              <a:off x="6963567" y="6196058"/>
              <a:ext cx="5553562" cy="73866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91440" tIns="45720" rIns="45720" bIns="45720" rtlCol="0" anchor="t">
              <a:spAutoFit/>
            </a:bodyPr>
            <a:lstStyle/>
            <a:p>
              <a:pPr indent="-169863"/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Default gateway via IP2</a:t>
              </a:r>
            </a:p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Static route for TEP in other subnets (192.168.140/0/24) via TEP</a:t>
              </a:r>
            </a:p>
            <a:p>
              <a:pPr indent="-169863"/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Static route for Management Subnets via Mgt Router (not in this example)</a:t>
              </a:r>
            </a:p>
          </p:txBody>
        </p: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C2DE56C8-8EBE-A442-B21D-74F9458B34C7}"/>
                </a:ext>
              </a:extLst>
            </p:cNvPr>
            <p:cNvCxnSpPr>
              <a:cxnSpLocks/>
            </p:cNvCxnSpPr>
            <p:nvPr/>
          </p:nvCxnSpPr>
          <p:spPr bwMode="gray">
            <a:xfrm flipV="1">
              <a:off x="8471906" y="5900874"/>
              <a:ext cx="166326" cy="280101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CC09541B-4FB7-7747-827A-DDB6FED79DB2}"/>
              </a:ext>
            </a:extLst>
          </p:cNvPr>
          <p:cNvSpPr txBox="1"/>
          <p:nvPr/>
        </p:nvSpPr>
        <p:spPr>
          <a:xfrm rot="21356434">
            <a:off x="9320944" y="438342"/>
            <a:ext cx="2168750" cy="584775"/>
          </a:xfrm>
          <a:prstGeom prst="rect">
            <a:avLst/>
          </a:prstGeom>
          <a:solidFill>
            <a:srgbClr val="EFE5F7"/>
          </a:solidFill>
          <a:ln w="28575">
            <a:solidFill>
              <a:srgbClr val="FF0000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Use Case Overlay -</a:t>
            </a:r>
          </a:p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IP1-Mgt + TEP + IP2-App</a:t>
            </a:r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EF2864C7-AF14-F944-A87E-792AADFD14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38078" y="1421049"/>
            <a:ext cx="4655820" cy="1813560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6F388B65-D2CA-5A4E-8F8E-E9D467C44D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87673" y="3265150"/>
            <a:ext cx="2966720" cy="85344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FC713AAE-B4A9-594A-8CA6-A68FF4C74D57}"/>
              </a:ext>
            </a:extLst>
          </p:cNvPr>
          <p:cNvSpPr/>
          <p:nvPr/>
        </p:nvSpPr>
        <p:spPr>
          <a:xfrm>
            <a:off x="995588" y="2568146"/>
            <a:ext cx="687585" cy="237115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0F48829B-85A4-5749-8F3F-278F4EF58C77}"/>
              </a:ext>
            </a:extLst>
          </p:cNvPr>
          <p:cNvGrpSpPr/>
          <p:nvPr/>
        </p:nvGrpSpPr>
        <p:grpSpPr>
          <a:xfrm>
            <a:off x="39654" y="2160932"/>
            <a:ext cx="1077946" cy="523220"/>
            <a:chOff x="18053361" y="6051171"/>
            <a:chExt cx="1077946" cy="523220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E1A3790E-BA6D-8D4D-8A44-F84C67BE429E}"/>
                </a:ext>
              </a:extLst>
            </p:cNvPr>
            <p:cNvSpPr txBox="1"/>
            <p:nvPr/>
          </p:nvSpPr>
          <p:spPr>
            <a:xfrm>
              <a:off x="18053361" y="6051171"/>
              <a:ext cx="826266" cy="52322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91440" tIns="45720" rIns="45720" bIns="45720" rtlCol="0" anchor="t">
              <a:spAutoFit/>
            </a:bodyPr>
            <a:lstStyle/>
            <a:p>
              <a:pPr indent="-169863" algn="ctr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IP2(=VIF) Interface</a:t>
              </a:r>
            </a:p>
          </p:txBody>
        </p: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80F843AB-3410-ED4B-B7E6-B6B4DD620900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18879627" y="6243208"/>
              <a:ext cx="251680" cy="173484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Rectangle 38">
            <a:extLst>
              <a:ext uri="{FF2B5EF4-FFF2-40B4-BE49-F238E27FC236}">
                <a16:creationId xmlns:a16="http://schemas.microsoft.com/office/drawing/2014/main" id="{39A8CCD0-F4A2-184F-B7E4-330DEC1EE8DE}"/>
              </a:ext>
            </a:extLst>
          </p:cNvPr>
          <p:cNvSpPr/>
          <p:nvPr/>
        </p:nvSpPr>
        <p:spPr>
          <a:xfrm>
            <a:off x="998903" y="3025952"/>
            <a:ext cx="918387" cy="237115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42D3A798-2B15-0445-A00B-C95BC9F4B924}"/>
              </a:ext>
            </a:extLst>
          </p:cNvPr>
          <p:cNvGrpSpPr/>
          <p:nvPr/>
        </p:nvGrpSpPr>
        <p:grpSpPr>
          <a:xfrm>
            <a:off x="42969" y="3271880"/>
            <a:ext cx="1074631" cy="523220"/>
            <a:chOff x="18053361" y="6051171"/>
            <a:chExt cx="1074631" cy="523220"/>
          </a:xfrm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B4308856-2D27-3947-BE2F-2A2FB7E9E9CF}"/>
                </a:ext>
              </a:extLst>
            </p:cNvPr>
            <p:cNvSpPr txBox="1"/>
            <p:nvPr/>
          </p:nvSpPr>
          <p:spPr>
            <a:xfrm>
              <a:off x="18053361" y="6051171"/>
              <a:ext cx="826266" cy="52322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91440" tIns="45720" rIns="45720" bIns="45720" rtlCol="0" anchor="t">
              <a:spAutoFit/>
            </a:bodyPr>
            <a:lstStyle/>
            <a:p>
              <a:pPr indent="-169863" algn="ctr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TEP Interface</a:t>
              </a:r>
            </a:p>
          </p:txBody>
        </p: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6FE1961C-3B66-B244-A5BC-58B324DDAA43}"/>
                </a:ext>
              </a:extLst>
            </p:cNvPr>
            <p:cNvCxnSpPr>
              <a:cxnSpLocks/>
            </p:cNvCxnSpPr>
            <p:nvPr/>
          </p:nvCxnSpPr>
          <p:spPr bwMode="gray">
            <a:xfrm flipV="1">
              <a:off x="18879627" y="6069220"/>
              <a:ext cx="248365" cy="173988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55D75D81-879B-F095-5E70-DADCD9616F2B}"/>
              </a:ext>
            </a:extLst>
          </p:cNvPr>
          <p:cNvSpPr/>
          <p:nvPr/>
        </p:nvSpPr>
        <p:spPr>
          <a:xfrm>
            <a:off x="6414482" y="4802304"/>
            <a:ext cx="5553562" cy="1980466"/>
          </a:xfrm>
          <a:prstGeom prst="roundRect">
            <a:avLst>
              <a:gd name="adj" fmla="val 8469"/>
            </a:avLst>
          </a:prstGeom>
          <a:solidFill>
            <a:schemeClr val="bg1">
              <a:lumMod val="85000"/>
              <a:alpha val="20000"/>
            </a:schemeClr>
          </a:solidFill>
          <a:ln w="28575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en-US" sz="1100" dirty="0">
                <a:solidFill>
                  <a:schemeClr val="tx2"/>
                </a:solidFill>
                <a:latin typeface="Calibri" panose="020F0502020204030204" pitchFamily="34" charset="0"/>
              </a:rPr>
              <a:t>Server Topology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42089769-8663-A102-0542-EACC7922EF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29732" y="4929536"/>
            <a:ext cx="1699260" cy="13335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4B1B230-B2C1-E7A2-5FCA-0B7C9432C3E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44009" y="4929536"/>
            <a:ext cx="1691640" cy="13335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BAC9D285-643D-FD59-CD93-8DA4A152C18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50665" y="4929536"/>
            <a:ext cx="1699260" cy="1836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33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Content Placeholder 1">
            <a:extLst>
              <a:ext uri="{FF2B5EF4-FFF2-40B4-BE49-F238E27FC236}">
                <a16:creationId xmlns:a16="http://schemas.microsoft.com/office/drawing/2014/main" id="{92E380BD-5C29-A668-3761-FB97A91D9A9C}"/>
              </a:ext>
            </a:extLst>
          </p:cNvPr>
          <p:cNvSpPr txBox="1">
            <a:spLocks/>
          </p:cNvSpPr>
          <p:nvPr/>
        </p:nvSpPr>
        <p:spPr>
          <a:xfrm>
            <a:off x="0" y="1636872"/>
            <a:ext cx="7923969" cy="51663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60000"/>
                  <a:lumOff val="40000"/>
                </a:schemeClr>
              </a:buClr>
              <a:buSzPct val="90000"/>
              <a:buFont typeface="Arial" panose="020B0604020202020204" pitchFamily="34" charset="0"/>
              <a:buChar char="​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indent="-1841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8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744538" indent="-169863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969963" indent="-166688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143000" indent="-138113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tabLst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rabi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512763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+mj-lt"/>
              <a:buAutoNum type="alphaLcPeriod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741363" indent="-16668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2"/>
              </a:buClr>
              <a:buSzPct val="90000"/>
              <a:buFont typeface="+mj-lt"/>
              <a:buAutoNum type="romanLcPeriod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284163" indent="-284163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lphaU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127" name="Rounded Rectangle 126">
            <a:extLst>
              <a:ext uri="{FF2B5EF4-FFF2-40B4-BE49-F238E27FC236}">
                <a16:creationId xmlns:a16="http://schemas.microsoft.com/office/drawing/2014/main" id="{07EE774D-6FBD-534E-8D5A-6A3BE8C1F1C6}"/>
              </a:ext>
            </a:extLst>
          </p:cNvPr>
          <p:cNvSpPr/>
          <p:nvPr/>
        </p:nvSpPr>
        <p:spPr>
          <a:xfrm>
            <a:off x="696509" y="1632770"/>
            <a:ext cx="2804596" cy="2194909"/>
          </a:xfrm>
          <a:prstGeom prst="roundRect">
            <a:avLst>
              <a:gd name="adj" fmla="val 3277"/>
            </a:avLst>
          </a:prstGeom>
          <a:solidFill>
            <a:schemeClr val="accent1">
              <a:lumMod val="20000"/>
              <a:lumOff val="80000"/>
              <a:alpha val="20000"/>
            </a:schemeClr>
          </a:solidFill>
          <a:ln w="19050">
            <a:solidFill>
              <a:schemeClr val="accent1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en-US" sz="1200" dirty="0">
                <a:solidFill>
                  <a:schemeClr val="accent1"/>
                </a:solidFill>
                <a:latin typeface="Calibri" panose="020F0502020204030204" pitchFamily="34" charset="0"/>
              </a:rPr>
              <a:t>Topology Overlay 1</a:t>
            </a:r>
          </a:p>
        </p:txBody>
      </p:sp>
      <p:sp>
        <p:nvSpPr>
          <p:cNvPr id="129" name="Rounded Rectangle 128">
            <a:extLst>
              <a:ext uri="{FF2B5EF4-FFF2-40B4-BE49-F238E27FC236}">
                <a16:creationId xmlns:a16="http://schemas.microsoft.com/office/drawing/2014/main" id="{6CF82B39-BA55-8E4B-BC8F-B3FBAE392378}"/>
              </a:ext>
            </a:extLst>
          </p:cNvPr>
          <p:cNvSpPr/>
          <p:nvPr/>
        </p:nvSpPr>
        <p:spPr>
          <a:xfrm>
            <a:off x="4449478" y="1632770"/>
            <a:ext cx="2804596" cy="2199474"/>
          </a:xfrm>
          <a:prstGeom prst="roundRect">
            <a:avLst>
              <a:gd name="adj" fmla="val 3277"/>
            </a:avLst>
          </a:prstGeom>
          <a:solidFill>
            <a:schemeClr val="accent1">
              <a:lumMod val="20000"/>
              <a:lumOff val="80000"/>
              <a:alpha val="20000"/>
            </a:schemeClr>
          </a:solidFill>
          <a:ln w="19050">
            <a:solidFill>
              <a:schemeClr val="accent1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en-US" sz="1200" dirty="0">
                <a:solidFill>
                  <a:schemeClr val="accent1"/>
                </a:solidFill>
                <a:latin typeface="Calibri" panose="020F0502020204030204" pitchFamily="34" charset="0"/>
              </a:rPr>
              <a:t>Topology Overlay 2</a:t>
            </a:r>
          </a:p>
        </p:txBody>
      </p:sp>
      <p:sp>
        <p:nvSpPr>
          <p:cNvPr id="130" name="Rounded Rectangle 129">
            <a:extLst>
              <a:ext uri="{FF2B5EF4-FFF2-40B4-BE49-F238E27FC236}">
                <a16:creationId xmlns:a16="http://schemas.microsoft.com/office/drawing/2014/main" id="{1FE45A89-0539-0C46-B92F-3F375EBF7065}"/>
              </a:ext>
            </a:extLst>
          </p:cNvPr>
          <p:cNvSpPr/>
          <p:nvPr/>
        </p:nvSpPr>
        <p:spPr>
          <a:xfrm>
            <a:off x="4421235" y="3871962"/>
            <a:ext cx="2834640" cy="2931270"/>
          </a:xfrm>
          <a:prstGeom prst="roundRect">
            <a:avLst>
              <a:gd name="adj" fmla="val 3277"/>
            </a:avLst>
          </a:prstGeom>
          <a:solidFill>
            <a:schemeClr val="accent1">
              <a:lumMod val="20000"/>
              <a:lumOff val="80000"/>
              <a:alpha val="20000"/>
            </a:schemeClr>
          </a:solidFill>
          <a:ln w="19050">
            <a:solidFill>
              <a:schemeClr val="accent1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en-US" sz="1200" dirty="0">
                <a:solidFill>
                  <a:schemeClr val="accent1"/>
                </a:solidFill>
                <a:latin typeface="Calibri" panose="020F0502020204030204" pitchFamily="34" charset="0"/>
              </a:rPr>
              <a:t>Topology Overlay 4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62EEBE-418C-1545-8C66-59E6662ACC2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 rIns="91440"/>
          <a:lstStyle/>
          <a:p>
            <a:r>
              <a:rPr lang="en-US" dirty="0"/>
              <a:t>In Overlay use case, Physical Servers must have multiple IP address:</a:t>
            </a:r>
          </a:p>
          <a:p>
            <a:pPr lvl="1"/>
            <a:r>
              <a:rPr lang="en-US" sz="1800" dirty="0"/>
              <a:t>IP1 – IP Management (in VLAN)</a:t>
            </a:r>
          </a:p>
          <a:p>
            <a:pPr lvl="1"/>
            <a:r>
              <a:rPr lang="en-US" sz="1800" dirty="0"/>
              <a:t>TEP – TEP IP (in VLAN)</a:t>
            </a:r>
          </a:p>
          <a:p>
            <a:pPr lvl="1"/>
            <a:r>
              <a:rPr lang="en-US" sz="1800" dirty="0"/>
              <a:t>IP2 – IP Application (in Overlay)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Those IP can be assigned to:</a:t>
            </a:r>
          </a:p>
          <a:p>
            <a:pPr lvl="1"/>
            <a:r>
              <a:rPr lang="en-US" sz="1800" dirty="0"/>
              <a:t>1 </a:t>
            </a:r>
            <a:r>
              <a:rPr lang="en-US" sz="1800" dirty="0" err="1"/>
              <a:t>pNIC</a:t>
            </a:r>
            <a:endParaRPr lang="en-US" sz="1800" dirty="0"/>
          </a:p>
          <a:p>
            <a:pPr lvl="1"/>
            <a:r>
              <a:rPr lang="en-US" sz="1800" dirty="0"/>
              <a:t>Multiple-</a:t>
            </a:r>
            <a:r>
              <a:rPr lang="en-US" sz="1800" dirty="0" err="1"/>
              <a:t>pNIC</a:t>
            </a:r>
            <a:r>
              <a:rPr lang="en-US" sz="1800" dirty="0"/>
              <a:t> (bond)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CFE0DC4-9877-FF47-BEE5-0678CA915A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Topologies with Physical Servers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77586B56-D2DD-DB44-9C01-4E838B75BE86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Overlay Use Case </a:t>
            </a:r>
            <a:r>
              <a:rPr lang="en-US" dirty="0"/>
              <a:t>– 1 or multi </a:t>
            </a:r>
            <a:r>
              <a:rPr lang="en-US" dirty="0" err="1"/>
              <a:t>pNIC</a:t>
            </a:r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FE0EC3C5-115C-1F4C-8572-6941777C7150}"/>
              </a:ext>
            </a:extLst>
          </p:cNvPr>
          <p:cNvGrpSpPr/>
          <p:nvPr/>
        </p:nvGrpSpPr>
        <p:grpSpPr>
          <a:xfrm>
            <a:off x="8385309" y="3617178"/>
            <a:ext cx="3640175" cy="2113943"/>
            <a:chOff x="8385309" y="3617178"/>
            <a:chExt cx="3640175" cy="2113943"/>
          </a:xfrm>
        </p:grpSpPr>
        <p:sp>
          <p:nvSpPr>
            <p:cNvPr id="97" name="Rounded Rectangle 96">
              <a:extLst>
                <a:ext uri="{FF2B5EF4-FFF2-40B4-BE49-F238E27FC236}">
                  <a16:creationId xmlns:a16="http://schemas.microsoft.com/office/drawing/2014/main" id="{CC0F14C0-D275-9C4A-AE0D-11189D5CB81C}"/>
                </a:ext>
              </a:extLst>
            </p:cNvPr>
            <p:cNvSpPr/>
            <p:nvPr/>
          </p:nvSpPr>
          <p:spPr>
            <a:xfrm>
              <a:off x="8385309" y="3617178"/>
              <a:ext cx="3640175" cy="2113943"/>
            </a:xfrm>
            <a:prstGeom prst="roundRect">
              <a:avLst>
                <a:gd name="adj" fmla="val 11729"/>
              </a:avLst>
            </a:prstGeom>
            <a:solidFill>
              <a:schemeClr val="bg1">
                <a:lumMod val="85000"/>
                <a:alpha val="20000"/>
              </a:schemeClr>
            </a:solidFill>
            <a:ln w="19050">
              <a:solidFill>
                <a:schemeClr val="tx2"/>
              </a:solidFill>
              <a:prstDash val="soli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600"/>
                </a:spcAft>
              </a:pPr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Logical View</a:t>
              </a:r>
            </a:p>
          </p:txBody>
        </p:sp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id="{F61F3D98-4DDD-D545-A17E-D5FBD979A4EF}"/>
                </a:ext>
              </a:extLst>
            </p:cNvPr>
            <p:cNvSpPr/>
            <p:nvPr/>
          </p:nvSpPr>
          <p:spPr>
            <a:xfrm>
              <a:off x="10429629" y="4324404"/>
              <a:ext cx="1458407" cy="707896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prstDash val="dashDot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>
                <a:defRPr/>
              </a:pPr>
              <a:endParaRPr lang="en-US" sz="1400" dirty="0">
                <a:solidFill>
                  <a:schemeClr val="tx2"/>
                </a:solidFill>
                <a:latin typeface="Calibri" panose="020F0502020204030204" pitchFamily="34" charset="0"/>
              </a:endParaRPr>
            </a:p>
          </p:txBody>
        </p:sp>
        <p:grpSp>
          <p:nvGrpSpPr>
            <p:cNvPr id="74" name="Group 73">
              <a:extLst>
                <a:ext uri="{FF2B5EF4-FFF2-40B4-BE49-F238E27FC236}">
                  <a16:creationId xmlns:a16="http://schemas.microsoft.com/office/drawing/2014/main" id="{4EE8AFC2-3017-7C49-91D0-B780DDEF99C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915567" y="3719968"/>
              <a:ext cx="548640" cy="548640"/>
              <a:chOff x="7736620" y="7009631"/>
              <a:chExt cx="4501800" cy="4503600"/>
            </a:xfrm>
            <a:solidFill>
              <a:schemeClr val="accent1"/>
            </a:solidFill>
          </p:grpSpPr>
          <p:sp>
            <p:nvSpPr>
              <p:cNvPr id="75" name="Freeform: Shape 1">
                <a:extLst>
                  <a:ext uri="{FF2B5EF4-FFF2-40B4-BE49-F238E27FC236}">
                    <a16:creationId xmlns:a16="http://schemas.microsoft.com/office/drawing/2014/main" id="{FD438DCA-0E02-6E4A-9887-A7920707DD76}"/>
                  </a:ext>
                </a:extLst>
              </p:cNvPr>
              <p:cNvSpPr/>
              <p:nvPr/>
            </p:nvSpPr>
            <p:spPr>
              <a:xfrm>
                <a:off x="7736620" y="7009631"/>
                <a:ext cx="4501800" cy="4503600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12506" h="12511">
                    <a:moveTo>
                      <a:pt x="6251" y="521"/>
                    </a:moveTo>
                    <a:lnTo>
                      <a:pt x="6399" y="525"/>
                    </a:lnTo>
                    <a:lnTo>
                      <a:pt x="6546" y="530"/>
                    </a:lnTo>
                    <a:lnTo>
                      <a:pt x="6694" y="538"/>
                    </a:lnTo>
                    <a:lnTo>
                      <a:pt x="6838" y="550"/>
                    </a:lnTo>
                    <a:lnTo>
                      <a:pt x="6981" y="566"/>
                    </a:lnTo>
                    <a:lnTo>
                      <a:pt x="7125" y="587"/>
                    </a:lnTo>
                    <a:lnTo>
                      <a:pt x="7265" y="612"/>
                    </a:lnTo>
                    <a:lnTo>
                      <a:pt x="7409" y="640"/>
                    </a:lnTo>
                    <a:lnTo>
                      <a:pt x="7548" y="669"/>
                    </a:lnTo>
                    <a:lnTo>
                      <a:pt x="7684" y="702"/>
                    </a:lnTo>
                    <a:lnTo>
                      <a:pt x="7819" y="739"/>
                    </a:lnTo>
                    <a:lnTo>
                      <a:pt x="7954" y="780"/>
                    </a:lnTo>
                    <a:lnTo>
                      <a:pt x="8090" y="825"/>
                    </a:lnTo>
                    <a:lnTo>
                      <a:pt x="8221" y="870"/>
                    </a:lnTo>
                    <a:lnTo>
                      <a:pt x="8352" y="919"/>
                    </a:lnTo>
                    <a:lnTo>
                      <a:pt x="8484" y="973"/>
                    </a:lnTo>
                    <a:lnTo>
                      <a:pt x="8611" y="1030"/>
                    </a:lnTo>
                    <a:lnTo>
                      <a:pt x="8734" y="1088"/>
                    </a:lnTo>
                    <a:lnTo>
                      <a:pt x="8861" y="1149"/>
                    </a:lnTo>
                    <a:lnTo>
                      <a:pt x="8985" y="1215"/>
                    </a:lnTo>
                    <a:lnTo>
                      <a:pt x="9104" y="1285"/>
                    </a:lnTo>
                    <a:lnTo>
                      <a:pt x="9222" y="1354"/>
                    </a:lnTo>
                    <a:lnTo>
                      <a:pt x="9341" y="1428"/>
                    </a:lnTo>
                    <a:lnTo>
                      <a:pt x="9456" y="1502"/>
                    </a:lnTo>
                    <a:lnTo>
                      <a:pt x="9571" y="1581"/>
                    </a:lnTo>
                    <a:lnTo>
                      <a:pt x="9682" y="1663"/>
                    </a:lnTo>
                    <a:lnTo>
                      <a:pt x="9789" y="1749"/>
                    </a:lnTo>
                    <a:lnTo>
                      <a:pt x="9896" y="1835"/>
                    </a:lnTo>
                    <a:lnTo>
                      <a:pt x="10002" y="1921"/>
                    </a:lnTo>
                    <a:lnTo>
                      <a:pt x="10105" y="2016"/>
                    </a:lnTo>
                    <a:lnTo>
                      <a:pt x="10207" y="2106"/>
                    </a:lnTo>
                    <a:lnTo>
                      <a:pt x="10306" y="2205"/>
                    </a:lnTo>
                    <a:lnTo>
                      <a:pt x="10400" y="2303"/>
                    </a:lnTo>
                    <a:lnTo>
                      <a:pt x="10495" y="2401"/>
                    </a:lnTo>
                    <a:lnTo>
                      <a:pt x="10585" y="2504"/>
                    </a:lnTo>
                    <a:lnTo>
                      <a:pt x="10675" y="2611"/>
                    </a:lnTo>
                    <a:lnTo>
                      <a:pt x="10762" y="2717"/>
                    </a:lnTo>
                    <a:lnTo>
                      <a:pt x="10844" y="2828"/>
                    </a:lnTo>
                    <a:lnTo>
                      <a:pt x="10926" y="2939"/>
                    </a:lnTo>
                    <a:lnTo>
                      <a:pt x="11004" y="3054"/>
                    </a:lnTo>
                    <a:lnTo>
                      <a:pt x="11082" y="3169"/>
                    </a:lnTo>
                    <a:lnTo>
                      <a:pt x="11156" y="3284"/>
                    </a:lnTo>
                    <a:lnTo>
                      <a:pt x="11225" y="3403"/>
                    </a:lnTo>
                    <a:lnTo>
                      <a:pt x="11291" y="3526"/>
                    </a:lnTo>
                    <a:lnTo>
                      <a:pt x="11357" y="3649"/>
                    </a:lnTo>
                    <a:lnTo>
                      <a:pt x="11419" y="3773"/>
                    </a:lnTo>
                    <a:lnTo>
                      <a:pt x="11480" y="3900"/>
                    </a:lnTo>
                    <a:lnTo>
                      <a:pt x="11533" y="4027"/>
                    </a:lnTo>
                    <a:lnTo>
                      <a:pt x="11587" y="4154"/>
                    </a:lnTo>
                    <a:lnTo>
                      <a:pt x="11636" y="4285"/>
                    </a:lnTo>
                    <a:lnTo>
                      <a:pt x="11685" y="4417"/>
                    </a:lnTo>
                    <a:lnTo>
                      <a:pt x="11726" y="4553"/>
                    </a:lnTo>
                    <a:lnTo>
                      <a:pt x="11767" y="4688"/>
                    </a:lnTo>
                    <a:lnTo>
                      <a:pt x="11804" y="4823"/>
                    </a:lnTo>
                    <a:lnTo>
                      <a:pt x="11837" y="4963"/>
                    </a:lnTo>
                    <a:lnTo>
                      <a:pt x="11870" y="5103"/>
                    </a:lnTo>
                    <a:lnTo>
                      <a:pt x="11895" y="5242"/>
                    </a:lnTo>
                    <a:lnTo>
                      <a:pt x="11919" y="5386"/>
                    </a:lnTo>
                    <a:lnTo>
                      <a:pt x="11940" y="5525"/>
                    </a:lnTo>
                    <a:lnTo>
                      <a:pt x="11956" y="5669"/>
                    </a:lnTo>
                    <a:lnTo>
                      <a:pt x="11968" y="5817"/>
                    </a:lnTo>
                    <a:lnTo>
                      <a:pt x="11976" y="5961"/>
                    </a:lnTo>
                    <a:lnTo>
                      <a:pt x="11985" y="6108"/>
                    </a:lnTo>
                    <a:lnTo>
                      <a:pt x="11985" y="6256"/>
                    </a:lnTo>
                    <a:lnTo>
                      <a:pt x="11985" y="6403"/>
                    </a:lnTo>
                    <a:lnTo>
                      <a:pt x="11976" y="6550"/>
                    </a:lnTo>
                    <a:lnTo>
                      <a:pt x="11968" y="6694"/>
                    </a:lnTo>
                    <a:lnTo>
                      <a:pt x="11956" y="6842"/>
                    </a:lnTo>
                    <a:lnTo>
                      <a:pt x="11940" y="6986"/>
                    </a:lnTo>
                    <a:lnTo>
                      <a:pt x="11919" y="7125"/>
                    </a:lnTo>
                    <a:lnTo>
                      <a:pt x="11895" y="7269"/>
                    </a:lnTo>
                    <a:lnTo>
                      <a:pt x="11870" y="7408"/>
                    </a:lnTo>
                    <a:lnTo>
                      <a:pt x="11837" y="7548"/>
                    </a:lnTo>
                    <a:lnTo>
                      <a:pt x="11804" y="7688"/>
                    </a:lnTo>
                    <a:lnTo>
                      <a:pt x="11767" y="7823"/>
                    </a:lnTo>
                    <a:lnTo>
                      <a:pt x="11726" y="7958"/>
                    </a:lnTo>
                    <a:lnTo>
                      <a:pt x="11685" y="8094"/>
                    </a:lnTo>
                    <a:lnTo>
                      <a:pt x="11636" y="8226"/>
                    </a:lnTo>
                    <a:lnTo>
                      <a:pt x="11587" y="8357"/>
                    </a:lnTo>
                    <a:lnTo>
                      <a:pt x="11533" y="8484"/>
                    </a:lnTo>
                    <a:lnTo>
                      <a:pt x="11480" y="8611"/>
                    </a:lnTo>
                    <a:lnTo>
                      <a:pt x="11419" y="8738"/>
                    </a:lnTo>
                    <a:lnTo>
                      <a:pt x="11357" y="8862"/>
                    </a:lnTo>
                    <a:lnTo>
                      <a:pt x="11291" y="8985"/>
                    </a:lnTo>
                    <a:lnTo>
                      <a:pt x="11225" y="9108"/>
                    </a:lnTo>
                    <a:lnTo>
                      <a:pt x="11156" y="9227"/>
                    </a:lnTo>
                    <a:lnTo>
                      <a:pt x="11082" y="9342"/>
                    </a:lnTo>
                    <a:lnTo>
                      <a:pt x="11004" y="9457"/>
                    </a:lnTo>
                    <a:lnTo>
                      <a:pt x="10926" y="9572"/>
                    </a:lnTo>
                    <a:lnTo>
                      <a:pt x="10844" y="9683"/>
                    </a:lnTo>
                    <a:lnTo>
                      <a:pt x="10762" y="9794"/>
                    </a:lnTo>
                    <a:lnTo>
                      <a:pt x="10675" y="9900"/>
                    </a:lnTo>
                    <a:lnTo>
                      <a:pt x="10585" y="10007"/>
                    </a:lnTo>
                    <a:lnTo>
                      <a:pt x="10495" y="10110"/>
                    </a:lnTo>
                    <a:lnTo>
                      <a:pt x="10400" y="10208"/>
                    </a:lnTo>
                    <a:lnTo>
                      <a:pt x="10306" y="10306"/>
                    </a:lnTo>
                    <a:lnTo>
                      <a:pt x="10207" y="10405"/>
                    </a:lnTo>
                    <a:lnTo>
                      <a:pt x="10105" y="10495"/>
                    </a:lnTo>
                    <a:lnTo>
                      <a:pt x="10002" y="10590"/>
                    </a:lnTo>
                    <a:lnTo>
                      <a:pt x="9896" y="10676"/>
                    </a:lnTo>
                    <a:lnTo>
                      <a:pt x="9789" y="10762"/>
                    </a:lnTo>
                    <a:lnTo>
                      <a:pt x="9682" y="10848"/>
                    </a:lnTo>
                    <a:lnTo>
                      <a:pt x="9571" y="10930"/>
                    </a:lnTo>
                    <a:lnTo>
                      <a:pt x="9456" y="11009"/>
                    </a:lnTo>
                    <a:lnTo>
                      <a:pt x="9341" y="11083"/>
                    </a:lnTo>
                    <a:lnTo>
                      <a:pt x="9222" y="11157"/>
                    </a:lnTo>
                    <a:lnTo>
                      <a:pt x="9104" y="11226"/>
                    </a:lnTo>
                    <a:lnTo>
                      <a:pt x="8985" y="11296"/>
                    </a:lnTo>
                    <a:lnTo>
                      <a:pt x="8861" y="11362"/>
                    </a:lnTo>
                    <a:lnTo>
                      <a:pt x="8734" y="11423"/>
                    </a:lnTo>
                    <a:lnTo>
                      <a:pt x="8611" y="11481"/>
                    </a:lnTo>
                    <a:lnTo>
                      <a:pt x="8484" y="11538"/>
                    </a:lnTo>
                    <a:lnTo>
                      <a:pt x="8352" y="11592"/>
                    </a:lnTo>
                    <a:lnTo>
                      <a:pt x="8221" y="11641"/>
                    </a:lnTo>
                    <a:lnTo>
                      <a:pt x="8090" y="11686"/>
                    </a:lnTo>
                    <a:lnTo>
                      <a:pt x="7954" y="11731"/>
                    </a:lnTo>
                    <a:lnTo>
                      <a:pt x="7819" y="11772"/>
                    </a:lnTo>
                    <a:lnTo>
                      <a:pt x="7684" y="11809"/>
                    </a:lnTo>
                    <a:lnTo>
                      <a:pt x="7548" y="11842"/>
                    </a:lnTo>
                    <a:lnTo>
                      <a:pt x="7409" y="11871"/>
                    </a:lnTo>
                    <a:lnTo>
                      <a:pt x="7265" y="11899"/>
                    </a:lnTo>
                    <a:lnTo>
                      <a:pt x="7125" y="11924"/>
                    </a:lnTo>
                    <a:lnTo>
                      <a:pt x="6981" y="11945"/>
                    </a:lnTo>
                    <a:lnTo>
                      <a:pt x="6838" y="11961"/>
                    </a:lnTo>
                    <a:lnTo>
                      <a:pt x="6694" y="11973"/>
                    </a:lnTo>
                    <a:lnTo>
                      <a:pt x="6546" y="11981"/>
                    </a:lnTo>
                    <a:lnTo>
                      <a:pt x="6399" y="11986"/>
                    </a:lnTo>
                    <a:lnTo>
                      <a:pt x="6251" y="11990"/>
                    </a:lnTo>
                    <a:lnTo>
                      <a:pt x="6103" y="11986"/>
                    </a:lnTo>
                    <a:lnTo>
                      <a:pt x="5960" y="11981"/>
                    </a:lnTo>
                    <a:lnTo>
                      <a:pt x="5812" y="11973"/>
                    </a:lnTo>
                    <a:lnTo>
                      <a:pt x="5668" y="11961"/>
                    </a:lnTo>
                    <a:lnTo>
                      <a:pt x="5524" y="11945"/>
                    </a:lnTo>
                    <a:lnTo>
                      <a:pt x="5381" y="11924"/>
                    </a:lnTo>
                    <a:lnTo>
                      <a:pt x="5241" y="11899"/>
                    </a:lnTo>
                    <a:lnTo>
                      <a:pt x="5098" y="11871"/>
                    </a:lnTo>
                    <a:lnTo>
                      <a:pt x="4958" y="11842"/>
                    </a:lnTo>
                    <a:lnTo>
                      <a:pt x="4823" y="11809"/>
                    </a:lnTo>
                    <a:lnTo>
                      <a:pt x="4687" y="11772"/>
                    </a:lnTo>
                    <a:lnTo>
                      <a:pt x="4552" y="11731"/>
                    </a:lnTo>
                    <a:lnTo>
                      <a:pt x="4416" y="11686"/>
                    </a:lnTo>
                    <a:lnTo>
                      <a:pt x="4285" y="11641"/>
                    </a:lnTo>
                    <a:lnTo>
                      <a:pt x="4154" y="11592"/>
                    </a:lnTo>
                    <a:lnTo>
                      <a:pt x="4022" y="11538"/>
                    </a:lnTo>
                    <a:lnTo>
                      <a:pt x="3895" y="11481"/>
                    </a:lnTo>
                    <a:lnTo>
                      <a:pt x="3768" y="11423"/>
                    </a:lnTo>
                    <a:lnTo>
                      <a:pt x="3645" y="11362"/>
                    </a:lnTo>
                    <a:lnTo>
                      <a:pt x="3521" y="11296"/>
                    </a:lnTo>
                    <a:lnTo>
                      <a:pt x="3403" y="11226"/>
                    </a:lnTo>
                    <a:lnTo>
                      <a:pt x="3284" y="11157"/>
                    </a:lnTo>
                    <a:lnTo>
                      <a:pt x="3164" y="11083"/>
                    </a:lnTo>
                    <a:lnTo>
                      <a:pt x="3050" y="11009"/>
                    </a:lnTo>
                    <a:lnTo>
                      <a:pt x="2935" y="10930"/>
                    </a:lnTo>
                    <a:lnTo>
                      <a:pt x="2824" y="10848"/>
                    </a:lnTo>
                    <a:lnTo>
                      <a:pt x="2717" y="10762"/>
                    </a:lnTo>
                    <a:lnTo>
                      <a:pt x="2610" y="10676"/>
                    </a:lnTo>
                    <a:lnTo>
                      <a:pt x="2504" y="10590"/>
                    </a:lnTo>
                    <a:lnTo>
                      <a:pt x="2401" y="10495"/>
                    </a:lnTo>
                    <a:lnTo>
                      <a:pt x="2299" y="10405"/>
                    </a:lnTo>
                    <a:lnTo>
                      <a:pt x="2200" y="10306"/>
                    </a:lnTo>
                    <a:lnTo>
                      <a:pt x="2105" y="10208"/>
                    </a:lnTo>
                    <a:lnTo>
                      <a:pt x="2011" y="10110"/>
                    </a:lnTo>
                    <a:lnTo>
                      <a:pt x="1921" y="10007"/>
                    </a:lnTo>
                    <a:lnTo>
                      <a:pt x="1830" y="9900"/>
                    </a:lnTo>
                    <a:lnTo>
                      <a:pt x="1744" y="9794"/>
                    </a:lnTo>
                    <a:lnTo>
                      <a:pt x="1662" y="9683"/>
                    </a:lnTo>
                    <a:lnTo>
                      <a:pt x="1580" y="9572"/>
                    </a:lnTo>
                    <a:lnTo>
                      <a:pt x="1502" y="9457"/>
                    </a:lnTo>
                    <a:lnTo>
                      <a:pt x="1424" y="9342"/>
                    </a:lnTo>
                    <a:lnTo>
                      <a:pt x="1350" y="9227"/>
                    </a:lnTo>
                    <a:lnTo>
                      <a:pt x="1280" y="9108"/>
                    </a:lnTo>
                    <a:lnTo>
                      <a:pt x="1215" y="8985"/>
                    </a:lnTo>
                    <a:lnTo>
                      <a:pt x="1149" y="8862"/>
                    </a:lnTo>
                    <a:lnTo>
                      <a:pt x="1088" y="8738"/>
                    </a:lnTo>
                    <a:lnTo>
                      <a:pt x="1026" y="8611"/>
                    </a:lnTo>
                    <a:lnTo>
                      <a:pt x="973" y="8484"/>
                    </a:lnTo>
                    <a:lnTo>
                      <a:pt x="919" y="8357"/>
                    </a:lnTo>
                    <a:lnTo>
                      <a:pt x="870" y="8226"/>
                    </a:lnTo>
                    <a:lnTo>
                      <a:pt x="821" y="8094"/>
                    </a:lnTo>
                    <a:lnTo>
                      <a:pt x="780" y="7958"/>
                    </a:lnTo>
                    <a:lnTo>
                      <a:pt x="739" y="7823"/>
                    </a:lnTo>
                    <a:lnTo>
                      <a:pt x="702" y="7688"/>
                    </a:lnTo>
                    <a:lnTo>
                      <a:pt x="669" y="7548"/>
                    </a:lnTo>
                    <a:lnTo>
                      <a:pt x="636" y="7408"/>
                    </a:lnTo>
                    <a:lnTo>
                      <a:pt x="612" y="7269"/>
                    </a:lnTo>
                    <a:lnTo>
                      <a:pt x="587" y="7125"/>
                    </a:lnTo>
                    <a:lnTo>
                      <a:pt x="567" y="6986"/>
                    </a:lnTo>
                    <a:lnTo>
                      <a:pt x="550" y="6842"/>
                    </a:lnTo>
                    <a:lnTo>
                      <a:pt x="538" y="6694"/>
                    </a:lnTo>
                    <a:lnTo>
                      <a:pt x="529" y="6550"/>
                    </a:lnTo>
                    <a:lnTo>
                      <a:pt x="521" y="6403"/>
                    </a:lnTo>
                    <a:lnTo>
                      <a:pt x="521" y="6256"/>
                    </a:lnTo>
                    <a:lnTo>
                      <a:pt x="521" y="6108"/>
                    </a:lnTo>
                    <a:lnTo>
                      <a:pt x="529" y="5961"/>
                    </a:lnTo>
                    <a:lnTo>
                      <a:pt x="538" y="5817"/>
                    </a:lnTo>
                    <a:lnTo>
                      <a:pt x="550" y="5669"/>
                    </a:lnTo>
                    <a:lnTo>
                      <a:pt x="567" y="5525"/>
                    </a:lnTo>
                    <a:lnTo>
                      <a:pt x="587" y="5386"/>
                    </a:lnTo>
                    <a:lnTo>
                      <a:pt x="612" y="5242"/>
                    </a:lnTo>
                    <a:lnTo>
                      <a:pt x="636" y="5103"/>
                    </a:lnTo>
                    <a:lnTo>
                      <a:pt x="669" y="4963"/>
                    </a:lnTo>
                    <a:lnTo>
                      <a:pt x="702" y="4823"/>
                    </a:lnTo>
                    <a:lnTo>
                      <a:pt x="739" y="4688"/>
                    </a:lnTo>
                    <a:lnTo>
                      <a:pt x="780" y="4553"/>
                    </a:lnTo>
                    <a:lnTo>
                      <a:pt x="821" y="4417"/>
                    </a:lnTo>
                    <a:lnTo>
                      <a:pt x="870" y="4285"/>
                    </a:lnTo>
                    <a:lnTo>
                      <a:pt x="919" y="4154"/>
                    </a:lnTo>
                    <a:lnTo>
                      <a:pt x="973" y="4027"/>
                    </a:lnTo>
                    <a:lnTo>
                      <a:pt x="1026" y="3900"/>
                    </a:lnTo>
                    <a:lnTo>
                      <a:pt x="1088" y="3773"/>
                    </a:lnTo>
                    <a:lnTo>
                      <a:pt x="1149" y="3649"/>
                    </a:lnTo>
                    <a:lnTo>
                      <a:pt x="1215" y="3526"/>
                    </a:lnTo>
                    <a:lnTo>
                      <a:pt x="1280" y="3403"/>
                    </a:lnTo>
                    <a:lnTo>
                      <a:pt x="1350" y="3284"/>
                    </a:lnTo>
                    <a:lnTo>
                      <a:pt x="1424" y="3169"/>
                    </a:lnTo>
                    <a:lnTo>
                      <a:pt x="1502" y="3054"/>
                    </a:lnTo>
                    <a:lnTo>
                      <a:pt x="1580" y="2939"/>
                    </a:lnTo>
                    <a:lnTo>
                      <a:pt x="1662" y="2828"/>
                    </a:lnTo>
                    <a:lnTo>
                      <a:pt x="1744" y="2717"/>
                    </a:lnTo>
                    <a:lnTo>
                      <a:pt x="1830" y="2611"/>
                    </a:lnTo>
                    <a:lnTo>
                      <a:pt x="1921" y="2504"/>
                    </a:lnTo>
                    <a:lnTo>
                      <a:pt x="2011" y="2401"/>
                    </a:lnTo>
                    <a:lnTo>
                      <a:pt x="2105" y="2303"/>
                    </a:lnTo>
                    <a:lnTo>
                      <a:pt x="2200" y="2205"/>
                    </a:lnTo>
                    <a:lnTo>
                      <a:pt x="2299" y="2106"/>
                    </a:lnTo>
                    <a:lnTo>
                      <a:pt x="2401" y="2016"/>
                    </a:lnTo>
                    <a:lnTo>
                      <a:pt x="2504" y="1921"/>
                    </a:lnTo>
                    <a:lnTo>
                      <a:pt x="2610" y="1835"/>
                    </a:lnTo>
                    <a:lnTo>
                      <a:pt x="2717" y="1749"/>
                    </a:lnTo>
                    <a:lnTo>
                      <a:pt x="2824" y="1663"/>
                    </a:lnTo>
                    <a:lnTo>
                      <a:pt x="2935" y="1581"/>
                    </a:lnTo>
                    <a:lnTo>
                      <a:pt x="3050" y="1502"/>
                    </a:lnTo>
                    <a:lnTo>
                      <a:pt x="3164" y="1428"/>
                    </a:lnTo>
                    <a:lnTo>
                      <a:pt x="3284" y="1354"/>
                    </a:lnTo>
                    <a:lnTo>
                      <a:pt x="3403" y="1285"/>
                    </a:lnTo>
                    <a:lnTo>
                      <a:pt x="3521" y="1215"/>
                    </a:lnTo>
                    <a:lnTo>
                      <a:pt x="3645" y="1149"/>
                    </a:lnTo>
                    <a:lnTo>
                      <a:pt x="3768" y="1088"/>
                    </a:lnTo>
                    <a:lnTo>
                      <a:pt x="3895" y="1030"/>
                    </a:lnTo>
                    <a:lnTo>
                      <a:pt x="4022" y="973"/>
                    </a:lnTo>
                    <a:lnTo>
                      <a:pt x="4154" y="919"/>
                    </a:lnTo>
                    <a:lnTo>
                      <a:pt x="4285" y="870"/>
                    </a:lnTo>
                    <a:lnTo>
                      <a:pt x="4416" y="825"/>
                    </a:lnTo>
                    <a:lnTo>
                      <a:pt x="4552" y="780"/>
                    </a:lnTo>
                    <a:lnTo>
                      <a:pt x="4687" y="739"/>
                    </a:lnTo>
                    <a:lnTo>
                      <a:pt x="4823" y="702"/>
                    </a:lnTo>
                    <a:lnTo>
                      <a:pt x="4958" y="669"/>
                    </a:lnTo>
                    <a:lnTo>
                      <a:pt x="5098" y="640"/>
                    </a:lnTo>
                    <a:lnTo>
                      <a:pt x="5241" y="612"/>
                    </a:lnTo>
                    <a:lnTo>
                      <a:pt x="5381" y="587"/>
                    </a:lnTo>
                    <a:lnTo>
                      <a:pt x="5524" y="566"/>
                    </a:lnTo>
                    <a:lnTo>
                      <a:pt x="5668" y="550"/>
                    </a:lnTo>
                    <a:lnTo>
                      <a:pt x="5812" y="538"/>
                    </a:lnTo>
                    <a:lnTo>
                      <a:pt x="5960" y="530"/>
                    </a:lnTo>
                    <a:lnTo>
                      <a:pt x="6103" y="525"/>
                    </a:lnTo>
                    <a:close/>
                    <a:moveTo>
                      <a:pt x="6251" y="0"/>
                    </a:moveTo>
                    <a:lnTo>
                      <a:pt x="6091" y="4"/>
                    </a:lnTo>
                    <a:lnTo>
                      <a:pt x="5931" y="8"/>
                    </a:lnTo>
                    <a:lnTo>
                      <a:pt x="5771" y="20"/>
                    </a:lnTo>
                    <a:lnTo>
                      <a:pt x="5615" y="33"/>
                    </a:lnTo>
                    <a:lnTo>
                      <a:pt x="5455" y="54"/>
                    </a:lnTo>
                    <a:lnTo>
                      <a:pt x="5299" y="74"/>
                    </a:lnTo>
                    <a:lnTo>
                      <a:pt x="5147" y="99"/>
                    </a:lnTo>
                    <a:lnTo>
                      <a:pt x="4991" y="127"/>
                    </a:lnTo>
                    <a:lnTo>
                      <a:pt x="4839" y="160"/>
                    </a:lnTo>
                    <a:lnTo>
                      <a:pt x="4691" y="197"/>
                    </a:lnTo>
                    <a:lnTo>
                      <a:pt x="4539" y="238"/>
                    </a:lnTo>
                    <a:lnTo>
                      <a:pt x="4391" y="283"/>
                    </a:lnTo>
                    <a:lnTo>
                      <a:pt x="4248" y="329"/>
                    </a:lnTo>
                    <a:lnTo>
                      <a:pt x="4104" y="382"/>
                    </a:lnTo>
                    <a:lnTo>
                      <a:pt x="3961" y="435"/>
                    </a:lnTo>
                    <a:lnTo>
                      <a:pt x="3817" y="493"/>
                    </a:lnTo>
                    <a:lnTo>
                      <a:pt x="3678" y="554"/>
                    </a:lnTo>
                    <a:lnTo>
                      <a:pt x="3542" y="620"/>
                    </a:lnTo>
                    <a:lnTo>
                      <a:pt x="3406" y="685"/>
                    </a:lnTo>
                    <a:lnTo>
                      <a:pt x="3271" y="755"/>
                    </a:lnTo>
                    <a:lnTo>
                      <a:pt x="3140" y="829"/>
                    </a:lnTo>
                    <a:lnTo>
                      <a:pt x="3009" y="907"/>
                    </a:lnTo>
                    <a:lnTo>
                      <a:pt x="2881" y="985"/>
                    </a:lnTo>
                    <a:lnTo>
                      <a:pt x="2758" y="1067"/>
                    </a:lnTo>
                    <a:lnTo>
                      <a:pt x="2631" y="1153"/>
                    </a:lnTo>
                    <a:lnTo>
                      <a:pt x="2512" y="1244"/>
                    </a:lnTo>
                    <a:lnTo>
                      <a:pt x="2393" y="1334"/>
                    </a:lnTo>
                    <a:lnTo>
                      <a:pt x="2274" y="1428"/>
                    </a:lnTo>
                    <a:lnTo>
                      <a:pt x="2159" y="1527"/>
                    </a:lnTo>
                    <a:lnTo>
                      <a:pt x="2048" y="1626"/>
                    </a:lnTo>
                    <a:lnTo>
                      <a:pt x="1937" y="1728"/>
                    </a:lnTo>
                    <a:lnTo>
                      <a:pt x="1830" y="1835"/>
                    </a:lnTo>
                    <a:lnTo>
                      <a:pt x="1724" y="1942"/>
                    </a:lnTo>
                    <a:lnTo>
                      <a:pt x="1625" y="2048"/>
                    </a:lnTo>
                    <a:lnTo>
                      <a:pt x="1523" y="2163"/>
                    </a:lnTo>
                    <a:lnTo>
                      <a:pt x="1428" y="2278"/>
                    </a:lnTo>
                    <a:lnTo>
                      <a:pt x="1334" y="2393"/>
                    </a:lnTo>
                    <a:lnTo>
                      <a:pt x="1239" y="2512"/>
                    </a:lnTo>
                    <a:lnTo>
                      <a:pt x="1153" y="2635"/>
                    </a:lnTo>
                    <a:lnTo>
                      <a:pt x="1067" y="2759"/>
                    </a:lnTo>
                    <a:lnTo>
                      <a:pt x="985" y="2886"/>
                    </a:lnTo>
                    <a:lnTo>
                      <a:pt x="903" y="3013"/>
                    </a:lnTo>
                    <a:lnTo>
                      <a:pt x="829" y="3145"/>
                    </a:lnTo>
                    <a:lnTo>
                      <a:pt x="755" y="3276"/>
                    </a:lnTo>
                    <a:lnTo>
                      <a:pt x="681" y="3407"/>
                    </a:lnTo>
                    <a:lnTo>
                      <a:pt x="615" y="3543"/>
                    </a:lnTo>
                    <a:lnTo>
                      <a:pt x="550" y="3682"/>
                    </a:lnTo>
                    <a:lnTo>
                      <a:pt x="488" y="3822"/>
                    </a:lnTo>
                    <a:lnTo>
                      <a:pt x="431" y="3961"/>
                    </a:lnTo>
                    <a:lnTo>
                      <a:pt x="378" y="4105"/>
                    </a:lnTo>
                    <a:lnTo>
                      <a:pt x="328" y="4249"/>
                    </a:lnTo>
                    <a:lnTo>
                      <a:pt x="279" y="4397"/>
                    </a:lnTo>
                    <a:lnTo>
                      <a:pt x="238" y="4544"/>
                    </a:lnTo>
                    <a:lnTo>
                      <a:pt x="197" y="4692"/>
                    </a:lnTo>
                    <a:lnTo>
                      <a:pt x="160" y="4844"/>
                    </a:lnTo>
                    <a:lnTo>
                      <a:pt x="127" y="4996"/>
                    </a:lnTo>
                    <a:lnTo>
                      <a:pt x="99" y="5148"/>
                    </a:lnTo>
                    <a:lnTo>
                      <a:pt x="70" y="5304"/>
                    </a:lnTo>
                    <a:lnTo>
                      <a:pt x="49" y="5459"/>
                    </a:lnTo>
                    <a:lnTo>
                      <a:pt x="33" y="5616"/>
                    </a:lnTo>
                    <a:lnTo>
                      <a:pt x="17" y="5776"/>
                    </a:lnTo>
                    <a:lnTo>
                      <a:pt x="8" y="5936"/>
                    </a:lnTo>
                    <a:lnTo>
                      <a:pt x="0" y="6096"/>
                    </a:lnTo>
                    <a:lnTo>
                      <a:pt x="0" y="6256"/>
                    </a:lnTo>
                    <a:lnTo>
                      <a:pt x="0" y="6415"/>
                    </a:lnTo>
                    <a:lnTo>
                      <a:pt x="8" y="6575"/>
                    </a:lnTo>
                    <a:lnTo>
                      <a:pt x="17" y="6735"/>
                    </a:lnTo>
                    <a:lnTo>
                      <a:pt x="33" y="6895"/>
                    </a:lnTo>
                    <a:lnTo>
                      <a:pt x="49" y="7052"/>
                    </a:lnTo>
                    <a:lnTo>
                      <a:pt x="70" y="7207"/>
                    </a:lnTo>
                    <a:lnTo>
                      <a:pt x="99" y="7363"/>
                    </a:lnTo>
                    <a:lnTo>
                      <a:pt x="127" y="7515"/>
                    </a:lnTo>
                    <a:lnTo>
                      <a:pt x="160" y="7667"/>
                    </a:lnTo>
                    <a:lnTo>
                      <a:pt x="197" y="7819"/>
                    </a:lnTo>
                    <a:lnTo>
                      <a:pt x="238" y="7967"/>
                    </a:lnTo>
                    <a:lnTo>
                      <a:pt x="279" y="8114"/>
                    </a:lnTo>
                    <a:lnTo>
                      <a:pt x="328" y="8262"/>
                    </a:lnTo>
                    <a:lnTo>
                      <a:pt x="378" y="8406"/>
                    </a:lnTo>
                    <a:lnTo>
                      <a:pt x="431" y="8550"/>
                    </a:lnTo>
                    <a:lnTo>
                      <a:pt x="488" y="8689"/>
                    </a:lnTo>
                    <a:lnTo>
                      <a:pt x="550" y="8829"/>
                    </a:lnTo>
                    <a:lnTo>
                      <a:pt x="615" y="8968"/>
                    </a:lnTo>
                    <a:lnTo>
                      <a:pt x="681" y="9104"/>
                    </a:lnTo>
                    <a:lnTo>
                      <a:pt x="755" y="9235"/>
                    </a:lnTo>
                    <a:lnTo>
                      <a:pt x="829" y="9366"/>
                    </a:lnTo>
                    <a:lnTo>
                      <a:pt x="903" y="9498"/>
                    </a:lnTo>
                    <a:lnTo>
                      <a:pt x="985" y="9625"/>
                    </a:lnTo>
                    <a:lnTo>
                      <a:pt x="1067" y="9752"/>
                    </a:lnTo>
                    <a:lnTo>
                      <a:pt x="1153" y="9876"/>
                    </a:lnTo>
                    <a:lnTo>
                      <a:pt x="1239" y="9999"/>
                    </a:lnTo>
                    <a:lnTo>
                      <a:pt x="1334" y="10118"/>
                    </a:lnTo>
                    <a:lnTo>
                      <a:pt x="1428" y="10233"/>
                    </a:lnTo>
                    <a:lnTo>
                      <a:pt x="1523" y="10348"/>
                    </a:lnTo>
                    <a:lnTo>
                      <a:pt x="1625" y="10463"/>
                    </a:lnTo>
                    <a:lnTo>
                      <a:pt x="1724" y="10569"/>
                    </a:lnTo>
                    <a:lnTo>
                      <a:pt x="1830" y="10676"/>
                    </a:lnTo>
                    <a:lnTo>
                      <a:pt x="1937" y="10783"/>
                    </a:lnTo>
                    <a:lnTo>
                      <a:pt x="2048" y="10885"/>
                    </a:lnTo>
                    <a:lnTo>
                      <a:pt x="2159" y="10984"/>
                    </a:lnTo>
                    <a:lnTo>
                      <a:pt x="2274" y="11083"/>
                    </a:lnTo>
                    <a:lnTo>
                      <a:pt x="2393" y="11177"/>
                    </a:lnTo>
                    <a:lnTo>
                      <a:pt x="2512" y="11267"/>
                    </a:lnTo>
                    <a:lnTo>
                      <a:pt x="2631" y="11358"/>
                    </a:lnTo>
                    <a:lnTo>
                      <a:pt x="2758" y="11444"/>
                    </a:lnTo>
                    <a:lnTo>
                      <a:pt x="2881" y="11526"/>
                    </a:lnTo>
                    <a:lnTo>
                      <a:pt x="3009" y="11604"/>
                    </a:lnTo>
                    <a:lnTo>
                      <a:pt x="3140" y="11682"/>
                    </a:lnTo>
                    <a:lnTo>
                      <a:pt x="3271" y="11756"/>
                    </a:lnTo>
                    <a:lnTo>
                      <a:pt x="3406" y="11826"/>
                    </a:lnTo>
                    <a:lnTo>
                      <a:pt x="3542" y="11891"/>
                    </a:lnTo>
                    <a:lnTo>
                      <a:pt x="3678" y="11957"/>
                    </a:lnTo>
                    <a:lnTo>
                      <a:pt x="3817" y="12018"/>
                    </a:lnTo>
                    <a:lnTo>
                      <a:pt x="3961" y="12076"/>
                    </a:lnTo>
                    <a:lnTo>
                      <a:pt x="4104" y="12129"/>
                    </a:lnTo>
                    <a:lnTo>
                      <a:pt x="4248" y="12182"/>
                    </a:lnTo>
                    <a:lnTo>
                      <a:pt x="4391" y="12228"/>
                    </a:lnTo>
                    <a:lnTo>
                      <a:pt x="4539" y="12273"/>
                    </a:lnTo>
                    <a:lnTo>
                      <a:pt x="4691" y="12314"/>
                    </a:lnTo>
                    <a:lnTo>
                      <a:pt x="4839" y="12351"/>
                    </a:lnTo>
                    <a:lnTo>
                      <a:pt x="4991" y="12384"/>
                    </a:lnTo>
                    <a:lnTo>
                      <a:pt x="5147" y="12412"/>
                    </a:lnTo>
                    <a:lnTo>
                      <a:pt x="5299" y="12437"/>
                    </a:lnTo>
                    <a:lnTo>
                      <a:pt x="5455" y="12457"/>
                    </a:lnTo>
                    <a:lnTo>
                      <a:pt x="5615" y="12478"/>
                    </a:lnTo>
                    <a:lnTo>
                      <a:pt x="5771" y="12491"/>
                    </a:lnTo>
                    <a:lnTo>
                      <a:pt x="5931" y="12503"/>
                    </a:lnTo>
                    <a:lnTo>
                      <a:pt x="6091" y="12507"/>
                    </a:lnTo>
                    <a:lnTo>
                      <a:pt x="6251" y="12511"/>
                    </a:lnTo>
                    <a:lnTo>
                      <a:pt x="6415" y="12507"/>
                    </a:lnTo>
                    <a:lnTo>
                      <a:pt x="6575" y="12503"/>
                    </a:lnTo>
                    <a:lnTo>
                      <a:pt x="6735" y="12491"/>
                    </a:lnTo>
                    <a:lnTo>
                      <a:pt x="6891" y="12478"/>
                    </a:lnTo>
                    <a:lnTo>
                      <a:pt x="7051" y="12457"/>
                    </a:lnTo>
                    <a:lnTo>
                      <a:pt x="7207" y="12437"/>
                    </a:lnTo>
                    <a:lnTo>
                      <a:pt x="7359" y="12412"/>
                    </a:lnTo>
                    <a:lnTo>
                      <a:pt x="7515" y="12384"/>
                    </a:lnTo>
                    <a:lnTo>
                      <a:pt x="7667" y="12351"/>
                    </a:lnTo>
                    <a:lnTo>
                      <a:pt x="7815" y="12314"/>
                    </a:lnTo>
                    <a:lnTo>
                      <a:pt x="7966" y="12273"/>
                    </a:lnTo>
                    <a:lnTo>
                      <a:pt x="8114" y="12228"/>
                    </a:lnTo>
                    <a:lnTo>
                      <a:pt x="8258" y="12182"/>
                    </a:lnTo>
                    <a:lnTo>
                      <a:pt x="8402" y="12129"/>
                    </a:lnTo>
                    <a:lnTo>
                      <a:pt x="8545" y="12076"/>
                    </a:lnTo>
                    <a:lnTo>
                      <a:pt x="8689" y="12018"/>
                    </a:lnTo>
                    <a:lnTo>
                      <a:pt x="8829" y="11957"/>
                    </a:lnTo>
                    <a:lnTo>
                      <a:pt x="8964" y="11891"/>
                    </a:lnTo>
                    <a:lnTo>
                      <a:pt x="9099" y="11826"/>
                    </a:lnTo>
                    <a:lnTo>
                      <a:pt x="9235" y="11756"/>
                    </a:lnTo>
                    <a:lnTo>
                      <a:pt x="9366" y="11682"/>
                    </a:lnTo>
                    <a:lnTo>
                      <a:pt x="9497" y="11604"/>
                    </a:lnTo>
                    <a:lnTo>
                      <a:pt x="9625" y="11526"/>
                    </a:lnTo>
                    <a:lnTo>
                      <a:pt x="9748" y="11444"/>
                    </a:lnTo>
                    <a:lnTo>
                      <a:pt x="9875" y="11358"/>
                    </a:lnTo>
                    <a:lnTo>
                      <a:pt x="9994" y="11267"/>
                    </a:lnTo>
                    <a:lnTo>
                      <a:pt x="10113" y="11177"/>
                    </a:lnTo>
                    <a:lnTo>
                      <a:pt x="10232" y="11083"/>
                    </a:lnTo>
                    <a:lnTo>
                      <a:pt x="10347" y="10984"/>
                    </a:lnTo>
                    <a:lnTo>
                      <a:pt x="10458" y="10885"/>
                    </a:lnTo>
                    <a:lnTo>
                      <a:pt x="10569" y="10783"/>
                    </a:lnTo>
                    <a:lnTo>
                      <a:pt x="10675" y="10676"/>
                    </a:lnTo>
                    <a:lnTo>
                      <a:pt x="10778" y="10569"/>
                    </a:lnTo>
                    <a:lnTo>
                      <a:pt x="10881" y="10463"/>
                    </a:lnTo>
                    <a:lnTo>
                      <a:pt x="10984" y="10348"/>
                    </a:lnTo>
                    <a:lnTo>
                      <a:pt x="11077" y="10233"/>
                    </a:lnTo>
                    <a:lnTo>
                      <a:pt x="11172" y="10118"/>
                    </a:lnTo>
                    <a:lnTo>
                      <a:pt x="11262" y="9999"/>
                    </a:lnTo>
                    <a:lnTo>
                      <a:pt x="11352" y="9876"/>
                    </a:lnTo>
                    <a:lnTo>
                      <a:pt x="11439" y="9752"/>
                    </a:lnTo>
                    <a:lnTo>
                      <a:pt x="11521" y="9625"/>
                    </a:lnTo>
                    <a:lnTo>
                      <a:pt x="11603" y="9498"/>
                    </a:lnTo>
                    <a:lnTo>
                      <a:pt x="11677" y="9366"/>
                    </a:lnTo>
                    <a:lnTo>
                      <a:pt x="11751" y="9235"/>
                    </a:lnTo>
                    <a:lnTo>
                      <a:pt x="11825" y="9104"/>
                    </a:lnTo>
                    <a:lnTo>
                      <a:pt x="11890" y="8968"/>
                    </a:lnTo>
                    <a:lnTo>
                      <a:pt x="11956" y="8829"/>
                    </a:lnTo>
                    <a:lnTo>
                      <a:pt x="12014" y="8689"/>
                    </a:lnTo>
                    <a:lnTo>
                      <a:pt x="12075" y="8550"/>
                    </a:lnTo>
                    <a:lnTo>
                      <a:pt x="12128" y="8406"/>
                    </a:lnTo>
                    <a:lnTo>
                      <a:pt x="12177" y="8262"/>
                    </a:lnTo>
                    <a:lnTo>
                      <a:pt x="12227" y="8114"/>
                    </a:lnTo>
                    <a:lnTo>
                      <a:pt x="12268" y="7967"/>
                    </a:lnTo>
                    <a:lnTo>
                      <a:pt x="12309" y="7819"/>
                    </a:lnTo>
                    <a:lnTo>
                      <a:pt x="12346" y="7667"/>
                    </a:lnTo>
                    <a:lnTo>
                      <a:pt x="12379" y="7515"/>
                    </a:lnTo>
                    <a:lnTo>
                      <a:pt x="12407" y="7363"/>
                    </a:lnTo>
                    <a:lnTo>
                      <a:pt x="12436" y="7207"/>
                    </a:lnTo>
                    <a:lnTo>
                      <a:pt x="12457" y="7052"/>
                    </a:lnTo>
                    <a:lnTo>
                      <a:pt x="12473" y="6895"/>
                    </a:lnTo>
                    <a:lnTo>
                      <a:pt x="12490" y="6735"/>
                    </a:lnTo>
                    <a:lnTo>
                      <a:pt x="12498" y="6575"/>
                    </a:lnTo>
                    <a:lnTo>
                      <a:pt x="12506" y="6415"/>
                    </a:lnTo>
                    <a:lnTo>
                      <a:pt x="12506" y="6256"/>
                    </a:lnTo>
                    <a:lnTo>
                      <a:pt x="12506" y="6096"/>
                    </a:lnTo>
                    <a:lnTo>
                      <a:pt x="12498" y="5936"/>
                    </a:lnTo>
                    <a:lnTo>
                      <a:pt x="12490" y="5776"/>
                    </a:lnTo>
                    <a:lnTo>
                      <a:pt x="12473" y="5616"/>
                    </a:lnTo>
                    <a:lnTo>
                      <a:pt x="12457" y="5459"/>
                    </a:lnTo>
                    <a:lnTo>
                      <a:pt x="12436" y="5304"/>
                    </a:lnTo>
                    <a:lnTo>
                      <a:pt x="12407" y="5148"/>
                    </a:lnTo>
                    <a:lnTo>
                      <a:pt x="12379" y="4996"/>
                    </a:lnTo>
                    <a:lnTo>
                      <a:pt x="12346" y="4844"/>
                    </a:lnTo>
                    <a:lnTo>
                      <a:pt x="12309" y="4692"/>
                    </a:lnTo>
                    <a:lnTo>
                      <a:pt x="12268" y="4544"/>
                    </a:lnTo>
                    <a:lnTo>
                      <a:pt x="12227" y="4397"/>
                    </a:lnTo>
                    <a:lnTo>
                      <a:pt x="12177" y="4249"/>
                    </a:lnTo>
                    <a:lnTo>
                      <a:pt x="12128" y="4105"/>
                    </a:lnTo>
                    <a:lnTo>
                      <a:pt x="12075" y="3961"/>
                    </a:lnTo>
                    <a:lnTo>
                      <a:pt x="12014" y="3822"/>
                    </a:lnTo>
                    <a:lnTo>
                      <a:pt x="11956" y="3682"/>
                    </a:lnTo>
                    <a:lnTo>
                      <a:pt x="11890" y="3543"/>
                    </a:lnTo>
                    <a:lnTo>
                      <a:pt x="11825" y="3407"/>
                    </a:lnTo>
                    <a:lnTo>
                      <a:pt x="11751" y="3276"/>
                    </a:lnTo>
                    <a:lnTo>
                      <a:pt x="11677" y="3145"/>
                    </a:lnTo>
                    <a:lnTo>
                      <a:pt x="11603" y="3013"/>
                    </a:lnTo>
                    <a:lnTo>
                      <a:pt x="11521" y="2886"/>
                    </a:lnTo>
                    <a:lnTo>
                      <a:pt x="11439" y="2759"/>
                    </a:lnTo>
                    <a:lnTo>
                      <a:pt x="11352" y="2635"/>
                    </a:lnTo>
                    <a:lnTo>
                      <a:pt x="11262" y="2512"/>
                    </a:lnTo>
                    <a:lnTo>
                      <a:pt x="11172" y="2393"/>
                    </a:lnTo>
                    <a:lnTo>
                      <a:pt x="11077" y="2278"/>
                    </a:lnTo>
                    <a:lnTo>
                      <a:pt x="10984" y="2163"/>
                    </a:lnTo>
                    <a:lnTo>
                      <a:pt x="10881" y="2048"/>
                    </a:lnTo>
                    <a:lnTo>
                      <a:pt x="10778" y="1942"/>
                    </a:lnTo>
                    <a:lnTo>
                      <a:pt x="10675" y="1835"/>
                    </a:lnTo>
                    <a:lnTo>
                      <a:pt x="10569" y="1728"/>
                    </a:lnTo>
                    <a:lnTo>
                      <a:pt x="10458" y="1626"/>
                    </a:lnTo>
                    <a:lnTo>
                      <a:pt x="10347" y="1527"/>
                    </a:lnTo>
                    <a:lnTo>
                      <a:pt x="10232" y="1428"/>
                    </a:lnTo>
                    <a:lnTo>
                      <a:pt x="10113" y="1334"/>
                    </a:lnTo>
                    <a:lnTo>
                      <a:pt x="9994" y="1244"/>
                    </a:lnTo>
                    <a:lnTo>
                      <a:pt x="9875" y="1153"/>
                    </a:lnTo>
                    <a:lnTo>
                      <a:pt x="9748" y="1067"/>
                    </a:lnTo>
                    <a:lnTo>
                      <a:pt x="9625" y="985"/>
                    </a:lnTo>
                    <a:lnTo>
                      <a:pt x="9497" y="907"/>
                    </a:lnTo>
                    <a:lnTo>
                      <a:pt x="9366" y="829"/>
                    </a:lnTo>
                    <a:lnTo>
                      <a:pt x="9235" y="755"/>
                    </a:lnTo>
                    <a:lnTo>
                      <a:pt x="9099" y="685"/>
                    </a:lnTo>
                    <a:lnTo>
                      <a:pt x="8964" y="620"/>
                    </a:lnTo>
                    <a:lnTo>
                      <a:pt x="8829" y="554"/>
                    </a:lnTo>
                    <a:lnTo>
                      <a:pt x="8689" y="493"/>
                    </a:lnTo>
                    <a:lnTo>
                      <a:pt x="8545" y="435"/>
                    </a:lnTo>
                    <a:lnTo>
                      <a:pt x="8402" y="382"/>
                    </a:lnTo>
                    <a:lnTo>
                      <a:pt x="8258" y="329"/>
                    </a:lnTo>
                    <a:lnTo>
                      <a:pt x="8114" y="283"/>
                    </a:lnTo>
                    <a:lnTo>
                      <a:pt x="7966" y="238"/>
                    </a:lnTo>
                    <a:lnTo>
                      <a:pt x="7815" y="197"/>
                    </a:lnTo>
                    <a:lnTo>
                      <a:pt x="7667" y="160"/>
                    </a:lnTo>
                    <a:lnTo>
                      <a:pt x="7515" y="127"/>
                    </a:lnTo>
                    <a:lnTo>
                      <a:pt x="7359" y="99"/>
                    </a:lnTo>
                    <a:lnTo>
                      <a:pt x="7207" y="74"/>
                    </a:lnTo>
                    <a:lnTo>
                      <a:pt x="7051" y="54"/>
                    </a:lnTo>
                    <a:lnTo>
                      <a:pt x="6891" y="33"/>
                    </a:lnTo>
                    <a:lnTo>
                      <a:pt x="6735" y="20"/>
                    </a:lnTo>
                    <a:lnTo>
                      <a:pt x="6575" y="8"/>
                    </a:lnTo>
                    <a:lnTo>
                      <a:pt x="6415" y="4"/>
                    </a:lnTo>
                    <a:close/>
                  </a:path>
                </a:pathLst>
              </a:custGeom>
              <a:solidFill>
                <a:srgbClr val="F8981D"/>
              </a:solidFill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US" sz="1800" b="0" i="0" u="none" strike="noStrike" kern="1200">
                  <a:ln>
                    <a:noFill/>
                  </a:ln>
                  <a:latin typeface="Arial" pitchFamily="18"/>
                  <a:ea typeface="Arial" pitchFamily="2"/>
                  <a:cs typeface="Arial" pitchFamily="2"/>
                </a:endParaRPr>
              </a:p>
            </p:txBody>
          </p:sp>
          <p:sp>
            <p:nvSpPr>
              <p:cNvPr id="76" name="Freeform: Shape 2">
                <a:extLst>
                  <a:ext uri="{FF2B5EF4-FFF2-40B4-BE49-F238E27FC236}">
                    <a16:creationId xmlns:a16="http://schemas.microsoft.com/office/drawing/2014/main" id="{C41C25C8-281C-0A42-B6AB-E2526D58DF25}"/>
                  </a:ext>
                </a:extLst>
              </p:cNvPr>
              <p:cNvSpPr/>
              <p:nvPr/>
            </p:nvSpPr>
            <p:spPr>
              <a:xfrm>
                <a:off x="9530500" y="7531272"/>
                <a:ext cx="914039" cy="1338480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2540" h="3719">
                    <a:moveTo>
                      <a:pt x="1268" y="0"/>
                    </a:moveTo>
                    <a:lnTo>
                      <a:pt x="0" y="1273"/>
                    </a:lnTo>
                    <a:lnTo>
                      <a:pt x="693" y="1273"/>
                    </a:lnTo>
                    <a:lnTo>
                      <a:pt x="693" y="3719"/>
                    </a:lnTo>
                    <a:lnTo>
                      <a:pt x="1847" y="3719"/>
                    </a:lnTo>
                    <a:lnTo>
                      <a:pt x="1847" y="1273"/>
                    </a:lnTo>
                    <a:lnTo>
                      <a:pt x="2540" y="1273"/>
                    </a:lnTo>
                    <a:close/>
                  </a:path>
                </a:pathLst>
              </a:custGeom>
              <a:solidFill>
                <a:srgbClr val="F8981D"/>
              </a:solidFill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US" sz="1800" b="0" i="0" u="none" strike="noStrike" kern="1200">
                  <a:ln>
                    <a:noFill/>
                  </a:ln>
                  <a:latin typeface="Arial" pitchFamily="18"/>
                  <a:ea typeface="Arial" pitchFamily="2"/>
                  <a:cs typeface="Arial" pitchFamily="2"/>
                </a:endParaRPr>
              </a:p>
            </p:txBody>
          </p:sp>
          <p:sp>
            <p:nvSpPr>
              <p:cNvPr id="77" name="Freeform: Shape 3">
                <a:extLst>
                  <a:ext uri="{FF2B5EF4-FFF2-40B4-BE49-F238E27FC236}">
                    <a16:creationId xmlns:a16="http://schemas.microsoft.com/office/drawing/2014/main" id="{180024A2-D859-974C-BDB7-47F991A6AE6F}"/>
                  </a:ext>
                </a:extLst>
              </p:cNvPr>
              <p:cNvSpPr/>
              <p:nvPr/>
            </p:nvSpPr>
            <p:spPr>
              <a:xfrm>
                <a:off x="9530500" y="9653112"/>
                <a:ext cx="914039" cy="1338480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2540" h="3719">
                    <a:moveTo>
                      <a:pt x="1268" y="3719"/>
                    </a:moveTo>
                    <a:lnTo>
                      <a:pt x="2540" y="2446"/>
                    </a:lnTo>
                    <a:lnTo>
                      <a:pt x="1847" y="2446"/>
                    </a:lnTo>
                    <a:lnTo>
                      <a:pt x="1847" y="0"/>
                    </a:lnTo>
                    <a:lnTo>
                      <a:pt x="693" y="0"/>
                    </a:lnTo>
                    <a:lnTo>
                      <a:pt x="693" y="2446"/>
                    </a:lnTo>
                    <a:lnTo>
                      <a:pt x="0" y="2446"/>
                    </a:lnTo>
                    <a:close/>
                  </a:path>
                </a:pathLst>
              </a:custGeom>
              <a:solidFill>
                <a:srgbClr val="F8981D"/>
              </a:solidFill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US" sz="1800" b="0" i="0" u="none" strike="noStrike" kern="1200">
                  <a:ln>
                    <a:noFill/>
                  </a:ln>
                  <a:latin typeface="Arial" pitchFamily="18"/>
                  <a:ea typeface="Arial" pitchFamily="2"/>
                  <a:cs typeface="Arial" pitchFamily="2"/>
                </a:endParaRPr>
              </a:p>
            </p:txBody>
          </p:sp>
          <p:sp>
            <p:nvSpPr>
              <p:cNvPr id="78" name="Freeform: Shape 4">
                <a:extLst>
                  <a:ext uri="{FF2B5EF4-FFF2-40B4-BE49-F238E27FC236}">
                    <a16:creationId xmlns:a16="http://schemas.microsoft.com/office/drawing/2014/main" id="{7AF896B8-78D1-B84A-9C0A-7EDF00C3C10C}"/>
                  </a:ext>
                </a:extLst>
              </p:cNvPr>
              <p:cNvSpPr/>
              <p:nvPr/>
            </p:nvSpPr>
            <p:spPr>
              <a:xfrm>
                <a:off x="10380099" y="8805312"/>
                <a:ext cx="1336680" cy="912599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3714" h="2536">
                    <a:moveTo>
                      <a:pt x="0" y="1268"/>
                    </a:moveTo>
                    <a:lnTo>
                      <a:pt x="1268" y="2536"/>
                    </a:lnTo>
                    <a:lnTo>
                      <a:pt x="1268" y="1847"/>
                    </a:lnTo>
                    <a:lnTo>
                      <a:pt x="3714" y="1847"/>
                    </a:lnTo>
                    <a:lnTo>
                      <a:pt x="3714" y="689"/>
                    </a:lnTo>
                    <a:lnTo>
                      <a:pt x="1268" y="689"/>
                    </a:lnTo>
                    <a:lnTo>
                      <a:pt x="1268" y="0"/>
                    </a:lnTo>
                    <a:close/>
                  </a:path>
                </a:pathLst>
              </a:custGeom>
              <a:solidFill>
                <a:srgbClr val="F8981D"/>
              </a:solidFill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US" sz="1800" b="0" i="0" u="none" strike="noStrike" kern="1200">
                  <a:ln>
                    <a:noFill/>
                  </a:ln>
                  <a:latin typeface="Arial" pitchFamily="18"/>
                  <a:ea typeface="Arial" pitchFamily="2"/>
                  <a:cs typeface="Arial" pitchFamily="2"/>
                </a:endParaRPr>
              </a:p>
            </p:txBody>
          </p:sp>
          <p:sp>
            <p:nvSpPr>
              <p:cNvPr id="79" name="Freeform: Shape 5">
                <a:extLst>
                  <a:ext uri="{FF2B5EF4-FFF2-40B4-BE49-F238E27FC236}">
                    <a16:creationId xmlns:a16="http://schemas.microsoft.com/office/drawing/2014/main" id="{5B6BA20E-2F68-C848-BF75-FFCC8B79DB38}"/>
                  </a:ext>
                </a:extLst>
              </p:cNvPr>
              <p:cNvSpPr/>
              <p:nvPr/>
            </p:nvSpPr>
            <p:spPr>
              <a:xfrm>
                <a:off x="8256820" y="8805312"/>
                <a:ext cx="1338120" cy="912599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3718" h="2536">
                    <a:moveTo>
                      <a:pt x="3718" y="1268"/>
                    </a:moveTo>
                    <a:lnTo>
                      <a:pt x="2450" y="0"/>
                    </a:lnTo>
                    <a:lnTo>
                      <a:pt x="2450" y="689"/>
                    </a:lnTo>
                    <a:lnTo>
                      <a:pt x="0" y="689"/>
                    </a:lnTo>
                    <a:lnTo>
                      <a:pt x="0" y="1847"/>
                    </a:lnTo>
                    <a:lnTo>
                      <a:pt x="2450" y="1847"/>
                    </a:lnTo>
                    <a:lnTo>
                      <a:pt x="2450" y="2536"/>
                    </a:lnTo>
                    <a:close/>
                  </a:path>
                </a:pathLst>
              </a:custGeom>
              <a:solidFill>
                <a:srgbClr val="F8981D"/>
              </a:solidFill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US" sz="1800" b="0" i="0" u="none" strike="noStrike" kern="1200">
                  <a:ln>
                    <a:noFill/>
                  </a:ln>
                  <a:latin typeface="Arial" pitchFamily="18"/>
                  <a:ea typeface="Arial" pitchFamily="2"/>
                  <a:cs typeface="Arial" pitchFamily="2"/>
                </a:endParaRPr>
              </a:p>
            </p:txBody>
          </p:sp>
        </p:grp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2E986C49-0BCF-5B43-8A08-C6E46097A9EF}"/>
                </a:ext>
              </a:extLst>
            </p:cNvPr>
            <p:cNvSpPr txBox="1"/>
            <p:nvPr/>
          </p:nvSpPr>
          <p:spPr>
            <a:xfrm>
              <a:off x="8982094" y="3913601"/>
              <a:ext cx="888385" cy="184666"/>
            </a:xfrm>
            <a:prstGeom prst="rect">
              <a:avLst/>
            </a:prstGeom>
          </p:spPr>
          <p:txBody>
            <a:bodyPr wrap="none" lIns="0" tIns="0" rIns="0" bIns="0" rtlCol="0">
              <a:spAutoFit/>
            </a:bodyPr>
            <a:lstStyle/>
            <a:p>
              <a:pPr algn="r">
                <a:spcAft>
                  <a:spcPts val="600"/>
                </a:spcAft>
              </a:pPr>
              <a:r>
                <a:rPr lang="en-US" sz="1200" dirty="0">
                  <a:solidFill>
                    <a:srgbClr val="F8981D"/>
                  </a:solidFill>
                  <a:latin typeface="Calibri" panose="020F0502020204030204" pitchFamily="34" charset="0"/>
                </a:rPr>
                <a:t>Tier-0 / TIER-1</a:t>
              </a:r>
            </a:p>
          </p:txBody>
        </p: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A7C932E4-7887-D04C-BA80-E9380BF467F2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8590231" y="4589041"/>
              <a:ext cx="1237715" cy="0"/>
            </a:xfrm>
            <a:prstGeom prst="line">
              <a:avLst/>
            </a:prstGeom>
            <a:ln w="25400">
              <a:solidFill>
                <a:srgbClr val="F8981D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>
              <a:extLst>
                <a:ext uri="{FF2B5EF4-FFF2-40B4-BE49-F238E27FC236}">
                  <a16:creationId xmlns:a16="http://schemas.microsoft.com/office/drawing/2014/main" id="{3698DD16-3D2F-DD45-AA6B-E6FB071D9064}"/>
                </a:ext>
              </a:extLst>
            </p:cNvPr>
            <p:cNvCxnSpPr>
              <a:cxnSpLocks/>
            </p:cNvCxnSpPr>
            <p:nvPr/>
          </p:nvCxnSpPr>
          <p:spPr bwMode="gray">
            <a:xfrm flipH="1">
              <a:off x="9225836" y="4168606"/>
              <a:ext cx="753128" cy="408429"/>
            </a:xfrm>
            <a:prstGeom prst="line">
              <a:avLst/>
            </a:prstGeom>
            <a:ln w="25400">
              <a:solidFill>
                <a:srgbClr val="F8981D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44A05E22-1334-9544-B879-6154BD3CAE68}"/>
                </a:ext>
              </a:extLst>
            </p:cNvPr>
            <p:cNvSpPr txBox="1"/>
            <p:nvPr/>
          </p:nvSpPr>
          <p:spPr>
            <a:xfrm>
              <a:off x="8618167" y="4400057"/>
              <a:ext cx="474938" cy="184666"/>
            </a:xfrm>
            <a:prstGeom prst="rect">
              <a:avLst/>
            </a:prstGeom>
          </p:spPr>
          <p:txBody>
            <a:bodyPr wrap="none" lIns="0" tIns="0" rIns="0" bIns="0" rtlCol="0" anchor="b">
              <a:spAutoFit/>
            </a:bodyPr>
            <a:lstStyle/>
            <a:p>
              <a:r>
                <a:rPr lang="en-US" sz="1200" dirty="0">
                  <a:solidFill>
                    <a:srgbClr val="F8981D"/>
                  </a:solidFill>
                  <a:latin typeface="Calibri" panose="020F0502020204030204" pitchFamily="34" charset="0"/>
                </a:rPr>
                <a:t>Overlay</a:t>
              </a:r>
              <a:endParaRPr lang="en-US" sz="1400" dirty="0">
                <a:solidFill>
                  <a:srgbClr val="F8981D"/>
                </a:solidFill>
                <a:latin typeface="Calibri" panose="020F0502020204030204" pitchFamily="34" charset="0"/>
              </a:endParaRPr>
            </a:p>
          </p:txBody>
        </p:sp>
        <p:grpSp>
          <p:nvGrpSpPr>
            <p:cNvPr id="84" name="Group 83">
              <a:extLst>
                <a:ext uri="{FF2B5EF4-FFF2-40B4-BE49-F238E27FC236}">
                  <a16:creationId xmlns:a16="http://schemas.microsoft.com/office/drawing/2014/main" id="{2A1F5B45-0340-3248-A181-88051784A224}"/>
                </a:ext>
              </a:extLst>
            </p:cNvPr>
            <p:cNvGrpSpPr/>
            <p:nvPr/>
          </p:nvGrpSpPr>
          <p:grpSpPr>
            <a:xfrm>
              <a:off x="9093105" y="4593360"/>
              <a:ext cx="657699" cy="659871"/>
              <a:chOff x="6855481" y="3492685"/>
              <a:chExt cx="657699" cy="659871"/>
            </a:xfrm>
          </p:grpSpPr>
          <p:cxnSp>
            <p:nvCxnSpPr>
              <p:cNvPr id="85" name="Straight Connector 84">
                <a:extLst>
                  <a:ext uri="{FF2B5EF4-FFF2-40B4-BE49-F238E27FC236}">
                    <a16:creationId xmlns:a16="http://schemas.microsoft.com/office/drawing/2014/main" id="{879FD81F-B7A3-7A49-BF77-E32008A407AB}"/>
                  </a:ext>
                </a:extLst>
              </p:cNvPr>
              <p:cNvCxnSpPr>
                <a:cxnSpLocks/>
                <a:endCxn id="88" idx="24"/>
              </p:cNvCxnSpPr>
              <p:nvPr/>
            </p:nvCxnSpPr>
            <p:spPr bwMode="gray">
              <a:xfrm>
                <a:off x="7181817" y="3492685"/>
                <a:ext cx="0" cy="509902"/>
              </a:xfrm>
              <a:prstGeom prst="line">
                <a:avLst/>
              </a:prstGeom>
              <a:ln w="25400">
                <a:solidFill>
                  <a:srgbClr val="F8981D"/>
                </a:solidFill>
                <a:miter lim="800000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86" name="Group 85">
                <a:extLst>
                  <a:ext uri="{FF2B5EF4-FFF2-40B4-BE49-F238E27FC236}">
                    <a16:creationId xmlns:a16="http://schemas.microsoft.com/office/drawing/2014/main" id="{8F26C99A-DEA1-7B45-B4BD-BAAA020A6F29}"/>
                  </a:ext>
                </a:extLst>
              </p:cNvPr>
              <p:cNvGrpSpPr/>
              <p:nvPr/>
            </p:nvGrpSpPr>
            <p:grpSpPr>
              <a:xfrm>
                <a:off x="6855481" y="3841362"/>
                <a:ext cx="657699" cy="311194"/>
                <a:chOff x="6855481" y="3693748"/>
                <a:chExt cx="657699" cy="311194"/>
              </a:xfrm>
            </p:grpSpPr>
            <p:sp>
              <p:nvSpPr>
                <p:cNvPr id="87" name="Freeform 86">
                  <a:extLst>
                    <a:ext uri="{FF2B5EF4-FFF2-40B4-BE49-F238E27FC236}">
                      <a16:creationId xmlns:a16="http://schemas.microsoft.com/office/drawing/2014/main" id="{9E546C0E-88E4-5242-B245-C335A30753B5}"/>
                    </a:ext>
                  </a:extLst>
                </p:cNvPr>
                <p:cNvSpPr>
                  <a:spLocks noChangeAspect="1" noEditPoints="1"/>
                </p:cNvSpPr>
                <p:nvPr/>
              </p:nvSpPr>
              <p:spPr bwMode="auto">
                <a:xfrm>
                  <a:off x="6855481" y="3833005"/>
                  <a:ext cx="657699" cy="171937"/>
                </a:xfrm>
                <a:custGeom>
                  <a:avLst/>
                  <a:gdLst>
                    <a:gd name="T0" fmla="*/ 304 w 384"/>
                    <a:gd name="T1" fmla="*/ 78 h 100"/>
                    <a:gd name="T2" fmla="*/ 288 w 384"/>
                    <a:gd name="T3" fmla="*/ 78 h 100"/>
                    <a:gd name="T4" fmla="*/ 288 w 384"/>
                    <a:gd name="T5" fmla="*/ 22 h 100"/>
                    <a:gd name="T6" fmla="*/ 304 w 384"/>
                    <a:gd name="T7" fmla="*/ 22 h 100"/>
                    <a:gd name="T8" fmla="*/ 304 w 384"/>
                    <a:gd name="T9" fmla="*/ 78 h 100"/>
                    <a:gd name="T10" fmla="*/ 331 w 384"/>
                    <a:gd name="T11" fmla="*/ 22 h 100"/>
                    <a:gd name="T12" fmla="*/ 315 w 384"/>
                    <a:gd name="T13" fmla="*/ 22 h 100"/>
                    <a:gd name="T14" fmla="*/ 315 w 384"/>
                    <a:gd name="T15" fmla="*/ 78 h 100"/>
                    <a:gd name="T16" fmla="*/ 331 w 384"/>
                    <a:gd name="T17" fmla="*/ 78 h 100"/>
                    <a:gd name="T18" fmla="*/ 331 w 384"/>
                    <a:gd name="T19" fmla="*/ 22 h 100"/>
                    <a:gd name="T20" fmla="*/ 358 w 384"/>
                    <a:gd name="T21" fmla="*/ 22 h 100"/>
                    <a:gd name="T22" fmla="*/ 342 w 384"/>
                    <a:gd name="T23" fmla="*/ 22 h 100"/>
                    <a:gd name="T24" fmla="*/ 342 w 384"/>
                    <a:gd name="T25" fmla="*/ 78 h 100"/>
                    <a:gd name="T26" fmla="*/ 358 w 384"/>
                    <a:gd name="T27" fmla="*/ 78 h 100"/>
                    <a:gd name="T28" fmla="*/ 358 w 384"/>
                    <a:gd name="T29" fmla="*/ 22 h 100"/>
                    <a:gd name="T30" fmla="*/ 42 w 384"/>
                    <a:gd name="T31" fmla="*/ 22 h 100"/>
                    <a:gd name="T32" fmla="*/ 26 w 384"/>
                    <a:gd name="T33" fmla="*/ 22 h 100"/>
                    <a:gd name="T34" fmla="*/ 26 w 384"/>
                    <a:gd name="T35" fmla="*/ 78 h 100"/>
                    <a:gd name="T36" fmla="*/ 42 w 384"/>
                    <a:gd name="T37" fmla="*/ 78 h 100"/>
                    <a:gd name="T38" fmla="*/ 42 w 384"/>
                    <a:gd name="T39" fmla="*/ 22 h 100"/>
                    <a:gd name="T40" fmla="*/ 69 w 384"/>
                    <a:gd name="T41" fmla="*/ 22 h 100"/>
                    <a:gd name="T42" fmla="*/ 53 w 384"/>
                    <a:gd name="T43" fmla="*/ 22 h 100"/>
                    <a:gd name="T44" fmla="*/ 53 w 384"/>
                    <a:gd name="T45" fmla="*/ 78 h 100"/>
                    <a:gd name="T46" fmla="*/ 69 w 384"/>
                    <a:gd name="T47" fmla="*/ 78 h 100"/>
                    <a:gd name="T48" fmla="*/ 69 w 384"/>
                    <a:gd name="T49" fmla="*/ 22 h 100"/>
                    <a:gd name="T50" fmla="*/ 97 w 384"/>
                    <a:gd name="T51" fmla="*/ 22 h 100"/>
                    <a:gd name="T52" fmla="*/ 81 w 384"/>
                    <a:gd name="T53" fmla="*/ 22 h 100"/>
                    <a:gd name="T54" fmla="*/ 81 w 384"/>
                    <a:gd name="T55" fmla="*/ 78 h 100"/>
                    <a:gd name="T56" fmla="*/ 97 w 384"/>
                    <a:gd name="T57" fmla="*/ 78 h 100"/>
                    <a:gd name="T58" fmla="*/ 97 w 384"/>
                    <a:gd name="T59" fmla="*/ 22 h 100"/>
                    <a:gd name="T60" fmla="*/ 163 w 384"/>
                    <a:gd name="T61" fmla="*/ 50 h 100"/>
                    <a:gd name="T62" fmla="*/ 192 w 384"/>
                    <a:gd name="T63" fmla="*/ 21 h 100"/>
                    <a:gd name="T64" fmla="*/ 221 w 384"/>
                    <a:gd name="T65" fmla="*/ 50 h 100"/>
                    <a:gd name="T66" fmla="*/ 192 w 384"/>
                    <a:gd name="T67" fmla="*/ 79 h 100"/>
                    <a:gd name="T68" fmla="*/ 163 w 384"/>
                    <a:gd name="T69" fmla="*/ 50 h 100"/>
                    <a:gd name="T70" fmla="*/ 179 w 384"/>
                    <a:gd name="T71" fmla="*/ 50 h 100"/>
                    <a:gd name="T72" fmla="*/ 192 w 384"/>
                    <a:gd name="T73" fmla="*/ 63 h 100"/>
                    <a:gd name="T74" fmla="*/ 205 w 384"/>
                    <a:gd name="T75" fmla="*/ 50 h 100"/>
                    <a:gd name="T76" fmla="*/ 192 w 384"/>
                    <a:gd name="T77" fmla="*/ 37 h 100"/>
                    <a:gd name="T78" fmla="*/ 179 w 384"/>
                    <a:gd name="T79" fmla="*/ 50 h 100"/>
                    <a:gd name="T80" fmla="*/ 384 w 384"/>
                    <a:gd name="T81" fmla="*/ 0 h 100"/>
                    <a:gd name="T82" fmla="*/ 384 w 384"/>
                    <a:gd name="T83" fmla="*/ 100 h 100"/>
                    <a:gd name="T84" fmla="*/ 0 w 384"/>
                    <a:gd name="T85" fmla="*/ 100 h 100"/>
                    <a:gd name="T86" fmla="*/ 0 w 384"/>
                    <a:gd name="T87" fmla="*/ 0 h 100"/>
                    <a:gd name="T88" fmla="*/ 384 w 384"/>
                    <a:gd name="T89" fmla="*/ 0 h 100"/>
                    <a:gd name="T90" fmla="*/ 368 w 384"/>
                    <a:gd name="T91" fmla="*/ 16 h 100"/>
                    <a:gd name="T92" fmla="*/ 16 w 384"/>
                    <a:gd name="T93" fmla="*/ 16 h 100"/>
                    <a:gd name="T94" fmla="*/ 16 w 384"/>
                    <a:gd name="T95" fmla="*/ 84 h 100"/>
                    <a:gd name="T96" fmla="*/ 368 w 384"/>
                    <a:gd name="T97" fmla="*/ 84 h 100"/>
                    <a:gd name="T98" fmla="*/ 368 w 384"/>
                    <a:gd name="T99" fmla="*/ 16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384" h="100">
                      <a:moveTo>
                        <a:pt x="304" y="78"/>
                      </a:moveTo>
                      <a:cubicBezTo>
                        <a:pt x="288" y="78"/>
                        <a:pt x="288" y="78"/>
                        <a:pt x="288" y="78"/>
                      </a:cubicBezTo>
                      <a:cubicBezTo>
                        <a:pt x="288" y="22"/>
                        <a:pt x="288" y="22"/>
                        <a:pt x="288" y="22"/>
                      </a:cubicBezTo>
                      <a:cubicBezTo>
                        <a:pt x="304" y="22"/>
                        <a:pt x="304" y="22"/>
                        <a:pt x="304" y="22"/>
                      </a:cubicBezTo>
                      <a:lnTo>
                        <a:pt x="304" y="78"/>
                      </a:lnTo>
                      <a:close/>
                      <a:moveTo>
                        <a:pt x="331" y="22"/>
                      </a:moveTo>
                      <a:cubicBezTo>
                        <a:pt x="315" y="22"/>
                        <a:pt x="315" y="22"/>
                        <a:pt x="315" y="22"/>
                      </a:cubicBezTo>
                      <a:cubicBezTo>
                        <a:pt x="315" y="78"/>
                        <a:pt x="315" y="78"/>
                        <a:pt x="315" y="78"/>
                      </a:cubicBezTo>
                      <a:cubicBezTo>
                        <a:pt x="331" y="78"/>
                        <a:pt x="331" y="78"/>
                        <a:pt x="331" y="78"/>
                      </a:cubicBezTo>
                      <a:lnTo>
                        <a:pt x="331" y="22"/>
                      </a:lnTo>
                      <a:close/>
                      <a:moveTo>
                        <a:pt x="358" y="22"/>
                      </a:moveTo>
                      <a:cubicBezTo>
                        <a:pt x="342" y="22"/>
                        <a:pt x="342" y="22"/>
                        <a:pt x="342" y="22"/>
                      </a:cubicBezTo>
                      <a:cubicBezTo>
                        <a:pt x="342" y="78"/>
                        <a:pt x="342" y="78"/>
                        <a:pt x="342" y="78"/>
                      </a:cubicBezTo>
                      <a:cubicBezTo>
                        <a:pt x="358" y="78"/>
                        <a:pt x="358" y="78"/>
                        <a:pt x="358" y="78"/>
                      </a:cubicBezTo>
                      <a:lnTo>
                        <a:pt x="358" y="22"/>
                      </a:lnTo>
                      <a:close/>
                      <a:moveTo>
                        <a:pt x="42" y="22"/>
                      </a:moveTo>
                      <a:cubicBezTo>
                        <a:pt x="26" y="22"/>
                        <a:pt x="26" y="22"/>
                        <a:pt x="26" y="22"/>
                      </a:cubicBezTo>
                      <a:cubicBezTo>
                        <a:pt x="26" y="78"/>
                        <a:pt x="26" y="78"/>
                        <a:pt x="26" y="78"/>
                      </a:cubicBezTo>
                      <a:cubicBezTo>
                        <a:pt x="42" y="78"/>
                        <a:pt x="42" y="78"/>
                        <a:pt x="42" y="78"/>
                      </a:cubicBezTo>
                      <a:lnTo>
                        <a:pt x="42" y="22"/>
                      </a:lnTo>
                      <a:close/>
                      <a:moveTo>
                        <a:pt x="69" y="22"/>
                      </a:moveTo>
                      <a:cubicBezTo>
                        <a:pt x="53" y="22"/>
                        <a:pt x="53" y="22"/>
                        <a:pt x="53" y="22"/>
                      </a:cubicBezTo>
                      <a:cubicBezTo>
                        <a:pt x="53" y="78"/>
                        <a:pt x="53" y="78"/>
                        <a:pt x="53" y="78"/>
                      </a:cubicBezTo>
                      <a:cubicBezTo>
                        <a:pt x="69" y="78"/>
                        <a:pt x="69" y="78"/>
                        <a:pt x="69" y="78"/>
                      </a:cubicBezTo>
                      <a:lnTo>
                        <a:pt x="69" y="22"/>
                      </a:lnTo>
                      <a:close/>
                      <a:moveTo>
                        <a:pt x="97" y="22"/>
                      </a:moveTo>
                      <a:cubicBezTo>
                        <a:pt x="81" y="22"/>
                        <a:pt x="81" y="22"/>
                        <a:pt x="81" y="22"/>
                      </a:cubicBezTo>
                      <a:cubicBezTo>
                        <a:pt x="81" y="78"/>
                        <a:pt x="81" y="78"/>
                        <a:pt x="81" y="78"/>
                      </a:cubicBezTo>
                      <a:cubicBezTo>
                        <a:pt x="97" y="78"/>
                        <a:pt x="97" y="78"/>
                        <a:pt x="97" y="78"/>
                      </a:cubicBezTo>
                      <a:lnTo>
                        <a:pt x="97" y="22"/>
                      </a:lnTo>
                      <a:close/>
                      <a:moveTo>
                        <a:pt x="163" y="50"/>
                      </a:moveTo>
                      <a:cubicBezTo>
                        <a:pt x="163" y="34"/>
                        <a:pt x="176" y="21"/>
                        <a:pt x="192" y="21"/>
                      </a:cubicBezTo>
                      <a:cubicBezTo>
                        <a:pt x="208" y="21"/>
                        <a:pt x="221" y="34"/>
                        <a:pt x="221" y="50"/>
                      </a:cubicBezTo>
                      <a:cubicBezTo>
                        <a:pt x="221" y="66"/>
                        <a:pt x="208" y="79"/>
                        <a:pt x="192" y="79"/>
                      </a:cubicBezTo>
                      <a:cubicBezTo>
                        <a:pt x="176" y="79"/>
                        <a:pt x="163" y="66"/>
                        <a:pt x="163" y="50"/>
                      </a:cubicBezTo>
                      <a:close/>
                      <a:moveTo>
                        <a:pt x="179" y="50"/>
                      </a:moveTo>
                      <a:cubicBezTo>
                        <a:pt x="179" y="57"/>
                        <a:pt x="185" y="63"/>
                        <a:pt x="192" y="63"/>
                      </a:cubicBezTo>
                      <a:cubicBezTo>
                        <a:pt x="199" y="63"/>
                        <a:pt x="205" y="57"/>
                        <a:pt x="205" y="50"/>
                      </a:cubicBezTo>
                      <a:cubicBezTo>
                        <a:pt x="205" y="43"/>
                        <a:pt x="199" y="37"/>
                        <a:pt x="192" y="37"/>
                      </a:cubicBezTo>
                      <a:cubicBezTo>
                        <a:pt x="185" y="37"/>
                        <a:pt x="179" y="43"/>
                        <a:pt x="179" y="50"/>
                      </a:cubicBezTo>
                      <a:close/>
                      <a:moveTo>
                        <a:pt x="384" y="0"/>
                      </a:moveTo>
                      <a:cubicBezTo>
                        <a:pt x="384" y="100"/>
                        <a:pt x="384" y="100"/>
                        <a:pt x="384" y="100"/>
                      </a:cubicBezTo>
                      <a:cubicBezTo>
                        <a:pt x="0" y="100"/>
                        <a:pt x="0" y="100"/>
                        <a:pt x="0" y="10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384" y="0"/>
                      </a:lnTo>
                      <a:close/>
                      <a:moveTo>
                        <a:pt x="368" y="16"/>
                      </a:moveTo>
                      <a:cubicBezTo>
                        <a:pt x="16" y="16"/>
                        <a:pt x="16" y="16"/>
                        <a:pt x="16" y="16"/>
                      </a:cubicBezTo>
                      <a:cubicBezTo>
                        <a:pt x="16" y="84"/>
                        <a:pt x="16" y="84"/>
                        <a:pt x="16" y="84"/>
                      </a:cubicBezTo>
                      <a:cubicBezTo>
                        <a:pt x="368" y="84"/>
                        <a:pt x="368" y="84"/>
                        <a:pt x="368" y="84"/>
                      </a:cubicBezTo>
                      <a:lnTo>
                        <a:pt x="368" y="1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88" name="Freeform 21">
                  <a:extLst>
                    <a:ext uri="{FF2B5EF4-FFF2-40B4-BE49-F238E27FC236}">
                      <a16:creationId xmlns:a16="http://schemas.microsoft.com/office/drawing/2014/main" id="{11E8FB43-EB5A-4245-8D22-4F21D9C57224}"/>
                    </a:ext>
                  </a:extLst>
                </p:cNvPr>
                <p:cNvSpPr>
                  <a:spLocks noChangeAspect="1" noEditPoints="1"/>
                </p:cNvSpPr>
                <p:nvPr/>
              </p:nvSpPr>
              <p:spPr bwMode="auto">
                <a:xfrm>
                  <a:off x="7060501" y="3693748"/>
                  <a:ext cx="286011" cy="217911"/>
                </a:xfrm>
                <a:custGeom>
                  <a:avLst/>
                  <a:gdLst>
                    <a:gd name="T0" fmla="*/ 364 w 389"/>
                    <a:gd name="T1" fmla="*/ 176 h 296"/>
                    <a:gd name="T2" fmla="*/ 355 w 389"/>
                    <a:gd name="T3" fmla="*/ 217 h 296"/>
                    <a:gd name="T4" fmla="*/ 289 w 389"/>
                    <a:gd name="T5" fmla="*/ 130 h 296"/>
                    <a:gd name="T6" fmla="*/ 298 w 389"/>
                    <a:gd name="T7" fmla="*/ 193 h 296"/>
                    <a:gd name="T8" fmla="*/ 264 w 389"/>
                    <a:gd name="T9" fmla="*/ 143 h 296"/>
                    <a:gd name="T10" fmla="*/ 257 w 389"/>
                    <a:gd name="T11" fmla="*/ 195 h 296"/>
                    <a:gd name="T12" fmla="*/ 318 w 389"/>
                    <a:gd name="T13" fmla="*/ 296 h 296"/>
                    <a:gd name="T14" fmla="*/ 319 w 389"/>
                    <a:gd name="T15" fmla="*/ 296 h 296"/>
                    <a:gd name="T16" fmla="*/ 376 w 389"/>
                    <a:gd name="T17" fmla="*/ 196 h 296"/>
                    <a:gd name="T18" fmla="*/ 319 w 389"/>
                    <a:gd name="T19" fmla="*/ 280 h 296"/>
                    <a:gd name="T20" fmla="*/ 270 w 389"/>
                    <a:gd name="T21" fmla="*/ 262 h 296"/>
                    <a:gd name="T22" fmla="*/ 276 w 389"/>
                    <a:gd name="T23" fmla="*/ 183 h 296"/>
                    <a:gd name="T24" fmla="*/ 288 w 389"/>
                    <a:gd name="T25" fmla="*/ 237 h 296"/>
                    <a:gd name="T26" fmla="*/ 318 w 389"/>
                    <a:gd name="T27" fmla="*/ 154 h 296"/>
                    <a:gd name="T28" fmla="*/ 337 w 389"/>
                    <a:gd name="T29" fmla="*/ 231 h 296"/>
                    <a:gd name="T30" fmla="*/ 345 w 389"/>
                    <a:gd name="T31" fmla="*/ 239 h 296"/>
                    <a:gd name="T32" fmla="*/ 361 w 389"/>
                    <a:gd name="T33" fmla="*/ 260 h 296"/>
                    <a:gd name="T34" fmla="*/ 255 w 389"/>
                    <a:gd name="T35" fmla="*/ 182 h 296"/>
                    <a:gd name="T36" fmla="*/ 236 w 389"/>
                    <a:gd name="T37" fmla="*/ 166 h 296"/>
                    <a:gd name="T38" fmla="*/ 329 w 389"/>
                    <a:gd name="T39" fmla="*/ 126 h 296"/>
                    <a:gd name="T40" fmla="*/ 345 w 389"/>
                    <a:gd name="T41" fmla="*/ 139 h 296"/>
                    <a:gd name="T42" fmla="*/ 0 w 389"/>
                    <a:gd name="T43" fmla="*/ 0 h 296"/>
                    <a:gd name="T44" fmla="*/ 243 w 389"/>
                    <a:gd name="T45" fmla="*/ 235 h 296"/>
                    <a:gd name="T46" fmla="*/ 181 w 389"/>
                    <a:gd name="T47" fmla="*/ 219 h 296"/>
                    <a:gd name="T48" fmla="*/ 165 w 389"/>
                    <a:gd name="T49" fmla="*/ 219 h 296"/>
                    <a:gd name="T50" fmla="*/ 71 w 389"/>
                    <a:gd name="T51" fmla="*/ 182 h 296"/>
                    <a:gd name="T52" fmla="*/ 165 w 389"/>
                    <a:gd name="T53" fmla="*/ 219 h 296"/>
                    <a:gd name="T54" fmla="*/ 110 w 389"/>
                    <a:gd name="T55" fmla="*/ 126 h 296"/>
                    <a:gd name="T56" fmla="*/ 16 w 389"/>
                    <a:gd name="T57" fmla="*/ 166 h 296"/>
                    <a:gd name="T58" fmla="*/ 126 w 389"/>
                    <a:gd name="T59" fmla="*/ 54 h 296"/>
                    <a:gd name="T60" fmla="*/ 220 w 389"/>
                    <a:gd name="T61" fmla="*/ 16 h 296"/>
                    <a:gd name="T62" fmla="*/ 126 w 389"/>
                    <a:gd name="T63" fmla="*/ 54 h 296"/>
                    <a:gd name="T64" fmla="*/ 165 w 389"/>
                    <a:gd name="T65" fmla="*/ 110 h 296"/>
                    <a:gd name="T66" fmla="*/ 71 w 389"/>
                    <a:gd name="T67" fmla="*/ 70 h 296"/>
                    <a:gd name="T68" fmla="*/ 55 w 389"/>
                    <a:gd name="T69" fmla="*/ 110 h 296"/>
                    <a:gd name="T70" fmla="*/ 16 w 389"/>
                    <a:gd name="T71" fmla="*/ 70 h 296"/>
                    <a:gd name="T72" fmla="*/ 55 w 389"/>
                    <a:gd name="T73" fmla="*/ 110 h 296"/>
                    <a:gd name="T74" fmla="*/ 126 w 389"/>
                    <a:gd name="T75" fmla="*/ 166 h 296"/>
                    <a:gd name="T76" fmla="*/ 220 w 389"/>
                    <a:gd name="T77" fmla="*/ 126 h 296"/>
                    <a:gd name="T78" fmla="*/ 228 w 389"/>
                    <a:gd name="T79" fmla="*/ 110 h 296"/>
                    <a:gd name="T80" fmla="*/ 181 w 389"/>
                    <a:gd name="T81" fmla="*/ 70 h 296"/>
                    <a:gd name="T82" fmla="*/ 274 w 389"/>
                    <a:gd name="T83" fmla="*/ 110 h 296"/>
                    <a:gd name="T84" fmla="*/ 228 w 389"/>
                    <a:gd name="T85" fmla="*/ 110 h 296"/>
                    <a:gd name="T86" fmla="*/ 290 w 389"/>
                    <a:gd name="T87" fmla="*/ 70 h 296"/>
                    <a:gd name="T88" fmla="*/ 329 w 389"/>
                    <a:gd name="T89" fmla="*/ 110 h 296"/>
                    <a:gd name="T90" fmla="*/ 329 w 389"/>
                    <a:gd name="T91" fmla="*/ 54 h 296"/>
                    <a:gd name="T92" fmla="*/ 236 w 389"/>
                    <a:gd name="T93" fmla="*/ 16 h 296"/>
                    <a:gd name="T94" fmla="*/ 329 w 389"/>
                    <a:gd name="T95" fmla="*/ 54 h 296"/>
                    <a:gd name="T96" fmla="*/ 110 w 389"/>
                    <a:gd name="T97" fmla="*/ 54 h 296"/>
                    <a:gd name="T98" fmla="*/ 16 w 389"/>
                    <a:gd name="T99" fmla="*/ 16 h 296"/>
                    <a:gd name="T100" fmla="*/ 16 w 389"/>
                    <a:gd name="T101" fmla="*/ 182 h 296"/>
                    <a:gd name="T102" fmla="*/ 55 w 389"/>
                    <a:gd name="T103" fmla="*/ 219 h 296"/>
                    <a:gd name="T104" fmla="*/ 16 w 389"/>
                    <a:gd name="T105" fmla="*/ 182 h 2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389" h="296">
                      <a:moveTo>
                        <a:pt x="376" y="196"/>
                      </a:moveTo>
                      <a:cubicBezTo>
                        <a:pt x="364" y="176"/>
                        <a:pt x="364" y="176"/>
                        <a:pt x="364" y="176"/>
                      </a:cubicBezTo>
                      <a:cubicBezTo>
                        <a:pt x="361" y="199"/>
                        <a:pt x="361" y="199"/>
                        <a:pt x="361" y="199"/>
                      </a:cubicBezTo>
                      <a:cubicBezTo>
                        <a:pt x="360" y="208"/>
                        <a:pt x="357" y="214"/>
                        <a:pt x="355" y="217"/>
                      </a:cubicBezTo>
                      <a:cubicBezTo>
                        <a:pt x="359" y="190"/>
                        <a:pt x="364" y="147"/>
                        <a:pt x="306" y="134"/>
                      </a:cubicBezTo>
                      <a:cubicBezTo>
                        <a:pt x="289" y="130"/>
                        <a:pt x="289" y="130"/>
                        <a:pt x="289" y="130"/>
                      </a:cubicBezTo>
                      <a:cubicBezTo>
                        <a:pt x="298" y="146"/>
                        <a:pt x="298" y="146"/>
                        <a:pt x="298" y="146"/>
                      </a:cubicBezTo>
                      <a:cubicBezTo>
                        <a:pt x="306" y="160"/>
                        <a:pt x="304" y="178"/>
                        <a:pt x="298" y="193"/>
                      </a:cubicBezTo>
                      <a:cubicBezTo>
                        <a:pt x="291" y="172"/>
                        <a:pt x="278" y="157"/>
                        <a:pt x="277" y="157"/>
                      </a:cubicBezTo>
                      <a:cubicBezTo>
                        <a:pt x="264" y="143"/>
                        <a:pt x="264" y="143"/>
                        <a:pt x="264" y="143"/>
                      </a:cubicBezTo>
                      <a:cubicBezTo>
                        <a:pt x="264" y="162"/>
                        <a:pt x="264" y="162"/>
                        <a:pt x="264" y="162"/>
                      </a:cubicBezTo>
                      <a:cubicBezTo>
                        <a:pt x="263" y="171"/>
                        <a:pt x="260" y="183"/>
                        <a:pt x="257" y="195"/>
                      </a:cubicBezTo>
                      <a:cubicBezTo>
                        <a:pt x="250" y="221"/>
                        <a:pt x="242" y="251"/>
                        <a:pt x="257" y="272"/>
                      </a:cubicBezTo>
                      <a:cubicBezTo>
                        <a:pt x="267" y="287"/>
                        <a:pt x="287" y="295"/>
                        <a:pt x="318" y="296"/>
                      </a:cubicBezTo>
                      <a:cubicBezTo>
                        <a:pt x="318" y="296"/>
                        <a:pt x="318" y="296"/>
                        <a:pt x="318" y="296"/>
                      </a:cubicBezTo>
                      <a:cubicBezTo>
                        <a:pt x="318" y="296"/>
                        <a:pt x="318" y="296"/>
                        <a:pt x="319" y="296"/>
                      </a:cubicBezTo>
                      <a:cubicBezTo>
                        <a:pt x="352" y="296"/>
                        <a:pt x="368" y="281"/>
                        <a:pt x="375" y="268"/>
                      </a:cubicBezTo>
                      <a:cubicBezTo>
                        <a:pt x="389" y="244"/>
                        <a:pt x="384" y="211"/>
                        <a:pt x="376" y="196"/>
                      </a:cubicBezTo>
                      <a:close/>
                      <a:moveTo>
                        <a:pt x="361" y="260"/>
                      </a:moveTo>
                      <a:cubicBezTo>
                        <a:pt x="354" y="273"/>
                        <a:pt x="339" y="280"/>
                        <a:pt x="319" y="280"/>
                      </a:cubicBezTo>
                      <a:cubicBezTo>
                        <a:pt x="318" y="280"/>
                        <a:pt x="318" y="280"/>
                        <a:pt x="318" y="280"/>
                      </a:cubicBezTo>
                      <a:cubicBezTo>
                        <a:pt x="294" y="279"/>
                        <a:pt x="277" y="273"/>
                        <a:pt x="270" y="262"/>
                      </a:cubicBezTo>
                      <a:cubicBezTo>
                        <a:pt x="259" y="248"/>
                        <a:pt x="266" y="223"/>
                        <a:pt x="272" y="200"/>
                      </a:cubicBezTo>
                      <a:cubicBezTo>
                        <a:pt x="274" y="194"/>
                        <a:pt x="275" y="188"/>
                        <a:pt x="276" y="183"/>
                      </a:cubicBezTo>
                      <a:cubicBezTo>
                        <a:pt x="281" y="192"/>
                        <a:pt x="286" y="203"/>
                        <a:pt x="287" y="216"/>
                      </a:cubicBezTo>
                      <a:cubicBezTo>
                        <a:pt x="288" y="237"/>
                        <a:pt x="288" y="237"/>
                        <a:pt x="288" y="237"/>
                      </a:cubicBezTo>
                      <a:cubicBezTo>
                        <a:pt x="301" y="220"/>
                        <a:pt x="301" y="220"/>
                        <a:pt x="301" y="220"/>
                      </a:cubicBezTo>
                      <a:cubicBezTo>
                        <a:pt x="314" y="203"/>
                        <a:pt x="323" y="178"/>
                        <a:pt x="318" y="154"/>
                      </a:cubicBezTo>
                      <a:cubicBezTo>
                        <a:pt x="347" y="168"/>
                        <a:pt x="343" y="194"/>
                        <a:pt x="339" y="217"/>
                      </a:cubicBezTo>
                      <a:cubicBezTo>
                        <a:pt x="338" y="222"/>
                        <a:pt x="337" y="227"/>
                        <a:pt x="337" y="231"/>
                      </a:cubicBezTo>
                      <a:cubicBezTo>
                        <a:pt x="336" y="240"/>
                        <a:pt x="336" y="240"/>
                        <a:pt x="336" y="240"/>
                      </a:cubicBezTo>
                      <a:cubicBezTo>
                        <a:pt x="345" y="239"/>
                        <a:pt x="345" y="239"/>
                        <a:pt x="345" y="239"/>
                      </a:cubicBezTo>
                      <a:cubicBezTo>
                        <a:pt x="356" y="238"/>
                        <a:pt x="363" y="233"/>
                        <a:pt x="368" y="227"/>
                      </a:cubicBezTo>
                      <a:cubicBezTo>
                        <a:pt x="369" y="238"/>
                        <a:pt x="367" y="250"/>
                        <a:pt x="361" y="260"/>
                      </a:cubicBezTo>
                      <a:close/>
                      <a:moveTo>
                        <a:pt x="181" y="182"/>
                      </a:moveTo>
                      <a:cubicBezTo>
                        <a:pt x="255" y="182"/>
                        <a:pt x="255" y="182"/>
                        <a:pt x="255" y="182"/>
                      </a:cubicBezTo>
                      <a:cubicBezTo>
                        <a:pt x="255" y="166"/>
                        <a:pt x="255" y="166"/>
                        <a:pt x="255" y="166"/>
                      </a:cubicBezTo>
                      <a:cubicBezTo>
                        <a:pt x="236" y="166"/>
                        <a:pt x="236" y="166"/>
                        <a:pt x="236" y="166"/>
                      </a:cubicBezTo>
                      <a:cubicBezTo>
                        <a:pt x="236" y="126"/>
                        <a:pt x="236" y="126"/>
                        <a:pt x="236" y="126"/>
                      </a:cubicBezTo>
                      <a:cubicBezTo>
                        <a:pt x="329" y="126"/>
                        <a:pt x="329" y="126"/>
                        <a:pt x="329" y="126"/>
                      </a:cubicBezTo>
                      <a:cubicBezTo>
                        <a:pt x="329" y="139"/>
                        <a:pt x="329" y="139"/>
                        <a:pt x="329" y="139"/>
                      </a:cubicBezTo>
                      <a:cubicBezTo>
                        <a:pt x="345" y="139"/>
                        <a:pt x="345" y="139"/>
                        <a:pt x="345" y="139"/>
                      </a:cubicBezTo>
                      <a:cubicBezTo>
                        <a:pt x="345" y="0"/>
                        <a:pt x="345" y="0"/>
                        <a:pt x="345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35"/>
                        <a:pt x="0" y="235"/>
                        <a:pt x="0" y="235"/>
                      </a:cubicBezTo>
                      <a:cubicBezTo>
                        <a:pt x="243" y="235"/>
                        <a:pt x="243" y="235"/>
                        <a:pt x="243" y="235"/>
                      </a:cubicBezTo>
                      <a:cubicBezTo>
                        <a:pt x="243" y="219"/>
                        <a:pt x="243" y="219"/>
                        <a:pt x="243" y="219"/>
                      </a:cubicBezTo>
                      <a:cubicBezTo>
                        <a:pt x="181" y="219"/>
                        <a:pt x="181" y="219"/>
                        <a:pt x="181" y="219"/>
                      </a:cubicBezTo>
                      <a:lnTo>
                        <a:pt x="181" y="182"/>
                      </a:lnTo>
                      <a:close/>
                      <a:moveTo>
                        <a:pt x="165" y="219"/>
                      </a:moveTo>
                      <a:cubicBezTo>
                        <a:pt x="71" y="219"/>
                        <a:pt x="71" y="219"/>
                        <a:pt x="71" y="219"/>
                      </a:cubicBezTo>
                      <a:cubicBezTo>
                        <a:pt x="71" y="182"/>
                        <a:pt x="71" y="182"/>
                        <a:pt x="71" y="182"/>
                      </a:cubicBezTo>
                      <a:cubicBezTo>
                        <a:pt x="165" y="182"/>
                        <a:pt x="165" y="182"/>
                        <a:pt x="165" y="182"/>
                      </a:cubicBezTo>
                      <a:lnTo>
                        <a:pt x="165" y="219"/>
                      </a:lnTo>
                      <a:close/>
                      <a:moveTo>
                        <a:pt x="16" y="126"/>
                      </a:moveTo>
                      <a:cubicBezTo>
                        <a:pt x="110" y="126"/>
                        <a:pt x="110" y="126"/>
                        <a:pt x="110" y="126"/>
                      </a:cubicBezTo>
                      <a:cubicBezTo>
                        <a:pt x="110" y="166"/>
                        <a:pt x="110" y="166"/>
                        <a:pt x="110" y="166"/>
                      </a:cubicBezTo>
                      <a:cubicBezTo>
                        <a:pt x="16" y="166"/>
                        <a:pt x="16" y="166"/>
                        <a:pt x="16" y="166"/>
                      </a:cubicBezTo>
                      <a:lnTo>
                        <a:pt x="16" y="126"/>
                      </a:lnTo>
                      <a:close/>
                      <a:moveTo>
                        <a:pt x="126" y="54"/>
                      </a:moveTo>
                      <a:cubicBezTo>
                        <a:pt x="126" y="16"/>
                        <a:pt x="126" y="16"/>
                        <a:pt x="126" y="16"/>
                      </a:cubicBezTo>
                      <a:cubicBezTo>
                        <a:pt x="220" y="16"/>
                        <a:pt x="220" y="16"/>
                        <a:pt x="220" y="16"/>
                      </a:cubicBezTo>
                      <a:cubicBezTo>
                        <a:pt x="220" y="54"/>
                        <a:pt x="220" y="54"/>
                        <a:pt x="220" y="54"/>
                      </a:cubicBezTo>
                      <a:lnTo>
                        <a:pt x="126" y="54"/>
                      </a:lnTo>
                      <a:close/>
                      <a:moveTo>
                        <a:pt x="165" y="70"/>
                      </a:moveTo>
                      <a:cubicBezTo>
                        <a:pt x="165" y="110"/>
                        <a:pt x="165" y="110"/>
                        <a:pt x="165" y="110"/>
                      </a:cubicBezTo>
                      <a:cubicBezTo>
                        <a:pt x="71" y="110"/>
                        <a:pt x="71" y="110"/>
                        <a:pt x="71" y="110"/>
                      </a:cubicBezTo>
                      <a:cubicBezTo>
                        <a:pt x="71" y="70"/>
                        <a:pt x="71" y="70"/>
                        <a:pt x="71" y="70"/>
                      </a:cubicBezTo>
                      <a:lnTo>
                        <a:pt x="165" y="70"/>
                      </a:lnTo>
                      <a:close/>
                      <a:moveTo>
                        <a:pt x="55" y="110"/>
                      </a:moveTo>
                      <a:cubicBezTo>
                        <a:pt x="16" y="110"/>
                        <a:pt x="16" y="110"/>
                        <a:pt x="16" y="110"/>
                      </a:cubicBezTo>
                      <a:cubicBezTo>
                        <a:pt x="16" y="70"/>
                        <a:pt x="16" y="70"/>
                        <a:pt x="16" y="70"/>
                      </a:cubicBezTo>
                      <a:cubicBezTo>
                        <a:pt x="55" y="70"/>
                        <a:pt x="55" y="70"/>
                        <a:pt x="55" y="70"/>
                      </a:cubicBezTo>
                      <a:lnTo>
                        <a:pt x="55" y="110"/>
                      </a:lnTo>
                      <a:close/>
                      <a:moveTo>
                        <a:pt x="220" y="166"/>
                      </a:moveTo>
                      <a:cubicBezTo>
                        <a:pt x="126" y="166"/>
                        <a:pt x="126" y="166"/>
                        <a:pt x="126" y="166"/>
                      </a:cubicBezTo>
                      <a:cubicBezTo>
                        <a:pt x="126" y="126"/>
                        <a:pt x="126" y="126"/>
                        <a:pt x="126" y="126"/>
                      </a:cubicBezTo>
                      <a:cubicBezTo>
                        <a:pt x="220" y="126"/>
                        <a:pt x="220" y="126"/>
                        <a:pt x="220" y="126"/>
                      </a:cubicBezTo>
                      <a:lnTo>
                        <a:pt x="220" y="166"/>
                      </a:lnTo>
                      <a:close/>
                      <a:moveTo>
                        <a:pt x="228" y="110"/>
                      </a:moveTo>
                      <a:cubicBezTo>
                        <a:pt x="181" y="110"/>
                        <a:pt x="181" y="110"/>
                        <a:pt x="181" y="110"/>
                      </a:cubicBezTo>
                      <a:cubicBezTo>
                        <a:pt x="181" y="70"/>
                        <a:pt x="181" y="70"/>
                        <a:pt x="181" y="70"/>
                      </a:cubicBezTo>
                      <a:cubicBezTo>
                        <a:pt x="274" y="70"/>
                        <a:pt x="274" y="70"/>
                        <a:pt x="274" y="70"/>
                      </a:cubicBezTo>
                      <a:cubicBezTo>
                        <a:pt x="274" y="110"/>
                        <a:pt x="274" y="110"/>
                        <a:pt x="274" y="110"/>
                      </a:cubicBezTo>
                      <a:cubicBezTo>
                        <a:pt x="236" y="110"/>
                        <a:pt x="236" y="110"/>
                        <a:pt x="236" y="110"/>
                      </a:cubicBezTo>
                      <a:lnTo>
                        <a:pt x="228" y="110"/>
                      </a:lnTo>
                      <a:close/>
                      <a:moveTo>
                        <a:pt x="290" y="110"/>
                      </a:moveTo>
                      <a:cubicBezTo>
                        <a:pt x="290" y="70"/>
                        <a:pt x="290" y="70"/>
                        <a:pt x="290" y="70"/>
                      </a:cubicBezTo>
                      <a:cubicBezTo>
                        <a:pt x="329" y="70"/>
                        <a:pt x="329" y="70"/>
                        <a:pt x="329" y="70"/>
                      </a:cubicBezTo>
                      <a:cubicBezTo>
                        <a:pt x="329" y="110"/>
                        <a:pt x="329" y="110"/>
                        <a:pt x="329" y="110"/>
                      </a:cubicBezTo>
                      <a:lnTo>
                        <a:pt x="290" y="110"/>
                      </a:lnTo>
                      <a:close/>
                      <a:moveTo>
                        <a:pt x="329" y="54"/>
                      </a:moveTo>
                      <a:cubicBezTo>
                        <a:pt x="236" y="54"/>
                        <a:pt x="236" y="54"/>
                        <a:pt x="236" y="54"/>
                      </a:cubicBezTo>
                      <a:cubicBezTo>
                        <a:pt x="236" y="16"/>
                        <a:pt x="236" y="16"/>
                        <a:pt x="236" y="16"/>
                      </a:cubicBezTo>
                      <a:cubicBezTo>
                        <a:pt x="329" y="16"/>
                        <a:pt x="329" y="16"/>
                        <a:pt x="329" y="16"/>
                      </a:cubicBezTo>
                      <a:lnTo>
                        <a:pt x="329" y="54"/>
                      </a:lnTo>
                      <a:close/>
                      <a:moveTo>
                        <a:pt x="110" y="16"/>
                      </a:moveTo>
                      <a:cubicBezTo>
                        <a:pt x="110" y="54"/>
                        <a:pt x="110" y="54"/>
                        <a:pt x="110" y="54"/>
                      </a:cubicBezTo>
                      <a:cubicBezTo>
                        <a:pt x="16" y="54"/>
                        <a:pt x="16" y="54"/>
                        <a:pt x="16" y="54"/>
                      </a:cubicBezTo>
                      <a:cubicBezTo>
                        <a:pt x="16" y="16"/>
                        <a:pt x="16" y="16"/>
                        <a:pt x="16" y="16"/>
                      </a:cubicBezTo>
                      <a:lnTo>
                        <a:pt x="110" y="16"/>
                      </a:lnTo>
                      <a:close/>
                      <a:moveTo>
                        <a:pt x="16" y="182"/>
                      </a:moveTo>
                      <a:cubicBezTo>
                        <a:pt x="55" y="182"/>
                        <a:pt x="55" y="182"/>
                        <a:pt x="55" y="182"/>
                      </a:cubicBezTo>
                      <a:cubicBezTo>
                        <a:pt x="55" y="219"/>
                        <a:pt x="55" y="219"/>
                        <a:pt x="55" y="219"/>
                      </a:cubicBezTo>
                      <a:cubicBezTo>
                        <a:pt x="16" y="219"/>
                        <a:pt x="16" y="219"/>
                        <a:pt x="16" y="219"/>
                      </a:cubicBezTo>
                      <a:lnTo>
                        <a:pt x="16" y="182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>
                  <a:noFill/>
                </a:ln>
              </p:spPr>
              <p:txBody>
                <a:bodyPr vert="horz" wrap="square" lIns="91416" tIns="45708" rIns="91416" bIns="4570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799" dirty="0">
                    <a:latin typeface="Calibri" panose="020F0502020204030204" pitchFamily="34" charset="0"/>
                  </a:endParaRPr>
                </a:p>
              </p:txBody>
            </p:sp>
          </p:grpSp>
        </p:grpSp>
        <p:cxnSp>
          <p:nvCxnSpPr>
            <p:cNvPr id="92" name="Straight Connector 91">
              <a:extLst>
                <a:ext uri="{FF2B5EF4-FFF2-40B4-BE49-F238E27FC236}">
                  <a16:creationId xmlns:a16="http://schemas.microsoft.com/office/drawing/2014/main" id="{1DE28B81-F8EF-EF42-97B0-14DA71E9D05C}"/>
                </a:ext>
              </a:extLst>
            </p:cNvPr>
            <p:cNvCxnSpPr>
              <a:cxnSpLocks/>
            </p:cNvCxnSpPr>
            <p:nvPr/>
          </p:nvCxnSpPr>
          <p:spPr bwMode="gray">
            <a:xfrm flipH="1">
              <a:off x="9416928" y="5237260"/>
              <a:ext cx="2513" cy="390521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BFA479E6-48C3-F649-B251-6A47C5D8A85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828006" y="5234211"/>
              <a:ext cx="396240" cy="264160"/>
            </a:xfrm>
            <a:prstGeom prst="rect">
              <a:avLst/>
            </a:prstGeom>
          </p:spPr>
        </p:pic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0CDF84A6-AA18-7444-B0E5-C96E8BDCA17B}"/>
                </a:ext>
              </a:extLst>
            </p:cNvPr>
            <p:cNvSpPr txBox="1"/>
            <p:nvPr/>
          </p:nvSpPr>
          <p:spPr>
            <a:xfrm>
              <a:off x="9513335" y="5431849"/>
              <a:ext cx="744691" cy="184666"/>
            </a:xfrm>
            <a:prstGeom prst="rect">
              <a:avLst/>
            </a:prstGeom>
          </p:spPr>
          <p:txBody>
            <a:bodyPr wrap="none" lIns="0" tIns="0" rIns="0" bIns="0" rtlCol="0" anchor="b">
              <a:spAutoFit/>
            </a:bodyPr>
            <a:lstStyle/>
            <a:p>
              <a:r>
                <a:rPr lang="en-US" sz="1200" dirty="0">
                  <a:latin typeface="Calibri" panose="020F0502020204030204" pitchFamily="34" charset="0"/>
                </a:rPr>
                <a:t> VLAN - Mgt</a:t>
              </a:r>
              <a:endParaRPr lang="en-US" sz="1400" dirty="0">
                <a:latin typeface="Calibri" panose="020F0502020204030204" pitchFamily="34" charset="0"/>
              </a:endParaRP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12DCCF23-71B7-054A-82C4-6ED2999A442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828006" y="4865211"/>
              <a:ext cx="386080" cy="254000"/>
            </a:xfrm>
            <a:prstGeom prst="rect">
              <a:avLst/>
            </a:prstGeom>
          </p:spPr>
        </p:pic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07D55DF9-44E8-F946-8648-FDE7FF76834A}"/>
                </a:ext>
              </a:extLst>
            </p:cNvPr>
            <p:cNvSpPr txBox="1"/>
            <p:nvPr/>
          </p:nvSpPr>
          <p:spPr>
            <a:xfrm>
              <a:off x="10567439" y="4610298"/>
              <a:ext cx="1291626" cy="369332"/>
            </a:xfrm>
            <a:prstGeom prst="rect">
              <a:avLst/>
            </a:prstGeom>
          </p:spPr>
          <p:txBody>
            <a:bodyPr wrap="square" lIns="0" tIns="0" rIns="0" bIns="0" rtlCol="0" anchor="b">
              <a:spAutoFit/>
            </a:bodyPr>
            <a:lstStyle/>
            <a:p>
              <a:r>
                <a:rPr lang="en-US" sz="1200" i="1" dirty="0">
                  <a:latin typeface="Calibri" panose="020F0502020204030204" pitchFamily="34" charset="0"/>
                </a:rPr>
                <a:t>TEP not represented in the Logical View</a:t>
              </a:r>
              <a:endParaRPr lang="en-US" sz="1400" i="1" dirty="0">
                <a:latin typeface="Calibri" panose="020F0502020204030204" pitchFamily="34" charset="0"/>
              </a:endParaRPr>
            </a:p>
          </p:txBody>
        </p: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9F1F13BB-D0DA-8948-B12F-1671FDBCC34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489554" y="4381888"/>
              <a:ext cx="599440" cy="264160"/>
            </a:xfrm>
            <a:prstGeom prst="rect">
              <a:avLst/>
            </a:prstGeom>
          </p:spPr>
        </p:pic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0654204A-FA74-AB4C-B37C-569FE8553CDF}"/>
                </a:ext>
              </a:extLst>
            </p:cNvPr>
            <p:cNvSpPr txBox="1"/>
            <p:nvPr/>
          </p:nvSpPr>
          <p:spPr>
            <a:xfrm>
              <a:off x="8872399" y="5447009"/>
              <a:ext cx="252570" cy="184666"/>
            </a:xfrm>
            <a:prstGeom prst="rect">
              <a:avLst/>
            </a:prstGeom>
          </p:spPr>
          <p:txBody>
            <a:bodyPr wrap="none" lIns="0" tIns="0" rIns="0" bIns="0" rtlCol="0" anchor="b">
              <a:spAutoFit/>
            </a:bodyPr>
            <a:lstStyle/>
            <a:p>
              <a:r>
                <a:rPr lang="en-US" sz="1200" dirty="0">
                  <a:latin typeface="Calibri" panose="020F0502020204030204" pitchFamily="34" charset="0"/>
                </a:rPr>
                <a:t>Mgt</a:t>
              </a:r>
              <a:endParaRPr lang="en-US" sz="1400" dirty="0">
                <a:latin typeface="Calibri" panose="020F0502020204030204" pitchFamily="34" charset="0"/>
              </a:endParaRP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74744AE5-5BA2-FE4F-87F7-365631AF9E51}"/>
                </a:ext>
              </a:extLst>
            </p:cNvPr>
            <p:cNvSpPr txBox="1"/>
            <p:nvPr/>
          </p:nvSpPr>
          <p:spPr>
            <a:xfrm>
              <a:off x="8872399" y="4680545"/>
              <a:ext cx="250068" cy="184666"/>
            </a:xfrm>
            <a:prstGeom prst="rect">
              <a:avLst/>
            </a:prstGeom>
          </p:spPr>
          <p:txBody>
            <a:bodyPr wrap="none" lIns="0" tIns="0" rIns="0" bIns="0" rtlCol="0" anchor="b">
              <a:spAutoFit/>
            </a:bodyPr>
            <a:lstStyle/>
            <a:p>
              <a:r>
                <a:rPr lang="en-US" sz="1200" dirty="0">
                  <a:latin typeface="Calibri" panose="020F0502020204030204" pitchFamily="34" charset="0"/>
                </a:rPr>
                <a:t>App</a:t>
              </a:r>
              <a:endParaRPr lang="en-US" sz="1400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C43E71F6-D58F-56FA-BD7E-2922155BED10}"/>
              </a:ext>
            </a:extLst>
          </p:cNvPr>
          <p:cNvGrpSpPr/>
          <p:nvPr/>
        </p:nvGrpSpPr>
        <p:grpSpPr>
          <a:xfrm>
            <a:off x="4513963" y="1965343"/>
            <a:ext cx="2664298" cy="1808651"/>
            <a:chOff x="4513963" y="1965343"/>
            <a:chExt cx="2664298" cy="1808651"/>
          </a:xfrm>
        </p:grpSpPr>
        <p:sp>
          <p:nvSpPr>
            <p:cNvPr id="25" name="Freeform 86">
              <a:extLst>
                <a:ext uri="{FF2B5EF4-FFF2-40B4-BE49-F238E27FC236}">
                  <a16:creationId xmlns:a16="http://schemas.microsoft.com/office/drawing/2014/main" id="{1A94290D-D3AB-1341-9848-0B5C53329D8F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5130036" y="3465315"/>
              <a:ext cx="1180769" cy="308679"/>
            </a:xfrm>
            <a:custGeom>
              <a:avLst/>
              <a:gdLst>
                <a:gd name="T0" fmla="*/ 304 w 384"/>
                <a:gd name="T1" fmla="*/ 78 h 100"/>
                <a:gd name="T2" fmla="*/ 288 w 384"/>
                <a:gd name="T3" fmla="*/ 78 h 100"/>
                <a:gd name="T4" fmla="*/ 288 w 384"/>
                <a:gd name="T5" fmla="*/ 22 h 100"/>
                <a:gd name="T6" fmla="*/ 304 w 384"/>
                <a:gd name="T7" fmla="*/ 22 h 100"/>
                <a:gd name="T8" fmla="*/ 304 w 384"/>
                <a:gd name="T9" fmla="*/ 78 h 100"/>
                <a:gd name="T10" fmla="*/ 331 w 384"/>
                <a:gd name="T11" fmla="*/ 22 h 100"/>
                <a:gd name="T12" fmla="*/ 315 w 384"/>
                <a:gd name="T13" fmla="*/ 22 h 100"/>
                <a:gd name="T14" fmla="*/ 315 w 384"/>
                <a:gd name="T15" fmla="*/ 78 h 100"/>
                <a:gd name="T16" fmla="*/ 331 w 384"/>
                <a:gd name="T17" fmla="*/ 78 h 100"/>
                <a:gd name="T18" fmla="*/ 331 w 384"/>
                <a:gd name="T19" fmla="*/ 22 h 100"/>
                <a:gd name="T20" fmla="*/ 358 w 384"/>
                <a:gd name="T21" fmla="*/ 22 h 100"/>
                <a:gd name="T22" fmla="*/ 342 w 384"/>
                <a:gd name="T23" fmla="*/ 22 h 100"/>
                <a:gd name="T24" fmla="*/ 342 w 384"/>
                <a:gd name="T25" fmla="*/ 78 h 100"/>
                <a:gd name="T26" fmla="*/ 358 w 384"/>
                <a:gd name="T27" fmla="*/ 78 h 100"/>
                <a:gd name="T28" fmla="*/ 358 w 384"/>
                <a:gd name="T29" fmla="*/ 22 h 100"/>
                <a:gd name="T30" fmla="*/ 42 w 384"/>
                <a:gd name="T31" fmla="*/ 22 h 100"/>
                <a:gd name="T32" fmla="*/ 26 w 384"/>
                <a:gd name="T33" fmla="*/ 22 h 100"/>
                <a:gd name="T34" fmla="*/ 26 w 384"/>
                <a:gd name="T35" fmla="*/ 78 h 100"/>
                <a:gd name="T36" fmla="*/ 42 w 384"/>
                <a:gd name="T37" fmla="*/ 78 h 100"/>
                <a:gd name="T38" fmla="*/ 42 w 384"/>
                <a:gd name="T39" fmla="*/ 22 h 100"/>
                <a:gd name="T40" fmla="*/ 69 w 384"/>
                <a:gd name="T41" fmla="*/ 22 h 100"/>
                <a:gd name="T42" fmla="*/ 53 w 384"/>
                <a:gd name="T43" fmla="*/ 22 h 100"/>
                <a:gd name="T44" fmla="*/ 53 w 384"/>
                <a:gd name="T45" fmla="*/ 78 h 100"/>
                <a:gd name="T46" fmla="*/ 69 w 384"/>
                <a:gd name="T47" fmla="*/ 78 h 100"/>
                <a:gd name="T48" fmla="*/ 69 w 384"/>
                <a:gd name="T49" fmla="*/ 22 h 100"/>
                <a:gd name="T50" fmla="*/ 97 w 384"/>
                <a:gd name="T51" fmla="*/ 22 h 100"/>
                <a:gd name="T52" fmla="*/ 81 w 384"/>
                <a:gd name="T53" fmla="*/ 22 h 100"/>
                <a:gd name="T54" fmla="*/ 81 w 384"/>
                <a:gd name="T55" fmla="*/ 78 h 100"/>
                <a:gd name="T56" fmla="*/ 97 w 384"/>
                <a:gd name="T57" fmla="*/ 78 h 100"/>
                <a:gd name="T58" fmla="*/ 97 w 384"/>
                <a:gd name="T59" fmla="*/ 22 h 100"/>
                <a:gd name="T60" fmla="*/ 163 w 384"/>
                <a:gd name="T61" fmla="*/ 50 h 100"/>
                <a:gd name="T62" fmla="*/ 192 w 384"/>
                <a:gd name="T63" fmla="*/ 21 h 100"/>
                <a:gd name="T64" fmla="*/ 221 w 384"/>
                <a:gd name="T65" fmla="*/ 50 h 100"/>
                <a:gd name="T66" fmla="*/ 192 w 384"/>
                <a:gd name="T67" fmla="*/ 79 h 100"/>
                <a:gd name="T68" fmla="*/ 163 w 384"/>
                <a:gd name="T69" fmla="*/ 50 h 100"/>
                <a:gd name="T70" fmla="*/ 179 w 384"/>
                <a:gd name="T71" fmla="*/ 50 h 100"/>
                <a:gd name="T72" fmla="*/ 192 w 384"/>
                <a:gd name="T73" fmla="*/ 63 h 100"/>
                <a:gd name="T74" fmla="*/ 205 w 384"/>
                <a:gd name="T75" fmla="*/ 50 h 100"/>
                <a:gd name="T76" fmla="*/ 192 w 384"/>
                <a:gd name="T77" fmla="*/ 37 h 100"/>
                <a:gd name="T78" fmla="*/ 179 w 384"/>
                <a:gd name="T79" fmla="*/ 50 h 100"/>
                <a:gd name="T80" fmla="*/ 384 w 384"/>
                <a:gd name="T81" fmla="*/ 0 h 100"/>
                <a:gd name="T82" fmla="*/ 384 w 384"/>
                <a:gd name="T83" fmla="*/ 100 h 100"/>
                <a:gd name="T84" fmla="*/ 0 w 384"/>
                <a:gd name="T85" fmla="*/ 100 h 100"/>
                <a:gd name="T86" fmla="*/ 0 w 384"/>
                <a:gd name="T87" fmla="*/ 0 h 100"/>
                <a:gd name="T88" fmla="*/ 384 w 384"/>
                <a:gd name="T89" fmla="*/ 0 h 100"/>
                <a:gd name="T90" fmla="*/ 368 w 384"/>
                <a:gd name="T91" fmla="*/ 16 h 100"/>
                <a:gd name="T92" fmla="*/ 16 w 384"/>
                <a:gd name="T93" fmla="*/ 16 h 100"/>
                <a:gd name="T94" fmla="*/ 16 w 384"/>
                <a:gd name="T95" fmla="*/ 84 h 100"/>
                <a:gd name="T96" fmla="*/ 368 w 384"/>
                <a:gd name="T97" fmla="*/ 84 h 100"/>
                <a:gd name="T98" fmla="*/ 368 w 384"/>
                <a:gd name="T99" fmla="*/ 1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4" h="100">
                  <a:moveTo>
                    <a:pt x="304" y="78"/>
                  </a:moveTo>
                  <a:cubicBezTo>
                    <a:pt x="288" y="78"/>
                    <a:pt x="288" y="78"/>
                    <a:pt x="288" y="78"/>
                  </a:cubicBezTo>
                  <a:cubicBezTo>
                    <a:pt x="288" y="22"/>
                    <a:pt x="288" y="22"/>
                    <a:pt x="288" y="22"/>
                  </a:cubicBezTo>
                  <a:cubicBezTo>
                    <a:pt x="304" y="22"/>
                    <a:pt x="304" y="22"/>
                    <a:pt x="304" y="22"/>
                  </a:cubicBezTo>
                  <a:lnTo>
                    <a:pt x="304" y="78"/>
                  </a:lnTo>
                  <a:close/>
                  <a:moveTo>
                    <a:pt x="331" y="22"/>
                  </a:moveTo>
                  <a:cubicBezTo>
                    <a:pt x="315" y="22"/>
                    <a:pt x="315" y="22"/>
                    <a:pt x="315" y="22"/>
                  </a:cubicBezTo>
                  <a:cubicBezTo>
                    <a:pt x="315" y="78"/>
                    <a:pt x="315" y="78"/>
                    <a:pt x="315" y="78"/>
                  </a:cubicBezTo>
                  <a:cubicBezTo>
                    <a:pt x="331" y="78"/>
                    <a:pt x="331" y="78"/>
                    <a:pt x="331" y="78"/>
                  </a:cubicBezTo>
                  <a:lnTo>
                    <a:pt x="331" y="22"/>
                  </a:lnTo>
                  <a:close/>
                  <a:moveTo>
                    <a:pt x="358" y="22"/>
                  </a:moveTo>
                  <a:cubicBezTo>
                    <a:pt x="342" y="22"/>
                    <a:pt x="342" y="22"/>
                    <a:pt x="342" y="22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58" y="78"/>
                    <a:pt x="358" y="78"/>
                    <a:pt x="358" y="78"/>
                  </a:cubicBezTo>
                  <a:lnTo>
                    <a:pt x="358" y="22"/>
                  </a:lnTo>
                  <a:close/>
                  <a:moveTo>
                    <a:pt x="42" y="22"/>
                  </a:moveTo>
                  <a:cubicBezTo>
                    <a:pt x="26" y="22"/>
                    <a:pt x="26" y="22"/>
                    <a:pt x="26" y="22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42" y="78"/>
                    <a:pt x="42" y="78"/>
                    <a:pt x="42" y="78"/>
                  </a:cubicBezTo>
                  <a:lnTo>
                    <a:pt x="42" y="22"/>
                  </a:lnTo>
                  <a:close/>
                  <a:moveTo>
                    <a:pt x="69" y="22"/>
                  </a:moveTo>
                  <a:cubicBezTo>
                    <a:pt x="53" y="22"/>
                    <a:pt x="53" y="22"/>
                    <a:pt x="53" y="22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69" y="78"/>
                    <a:pt x="69" y="78"/>
                    <a:pt x="69" y="78"/>
                  </a:cubicBezTo>
                  <a:lnTo>
                    <a:pt x="69" y="22"/>
                  </a:lnTo>
                  <a:close/>
                  <a:moveTo>
                    <a:pt x="97" y="22"/>
                  </a:moveTo>
                  <a:cubicBezTo>
                    <a:pt x="81" y="22"/>
                    <a:pt x="81" y="22"/>
                    <a:pt x="81" y="22"/>
                  </a:cubicBezTo>
                  <a:cubicBezTo>
                    <a:pt x="81" y="78"/>
                    <a:pt x="81" y="78"/>
                    <a:pt x="81" y="78"/>
                  </a:cubicBezTo>
                  <a:cubicBezTo>
                    <a:pt x="97" y="78"/>
                    <a:pt x="97" y="78"/>
                    <a:pt x="97" y="78"/>
                  </a:cubicBezTo>
                  <a:lnTo>
                    <a:pt x="97" y="22"/>
                  </a:lnTo>
                  <a:close/>
                  <a:moveTo>
                    <a:pt x="163" y="50"/>
                  </a:moveTo>
                  <a:cubicBezTo>
                    <a:pt x="163" y="34"/>
                    <a:pt x="176" y="21"/>
                    <a:pt x="192" y="21"/>
                  </a:cubicBezTo>
                  <a:cubicBezTo>
                    <a:pt x="208" y="21"/>
                    <a:pt x="221" y="34"/>
                    <a:pt x="221" y="50"/>
                  </a:cubicBezTo>
                  <a:cubicBezTo>
                    <a:pt x="221" y="66"/>
                    <a:pt x="208" y="79"/>
                    <a:pt x="192" y="79"/>
                  </a:cubicBezTo>
                  <a:cubicBezTo>
                    <a:pt x="176" y="79"/>
                    <a:pt x="163" y="66"/>
                    <a:pt x="163" y="50"/>
                  </a:cubicBezTo>
                  <a:close/>
                  <a:moveTo>
                    <a:pt x="179" y="50"/>
                  </a:moveTo>
                  <a:cubicBezTo>
                    <a:pt x="179" y="57"/>
                    <a:pt x="185" y="63"/>
                    <a:pt x="192" y="63"/>
                  </a:cubicBezTo>
                  <a:cubicBezTo>
                    <a:pt x="199" y="63"/>
                    <a:pt x="205" y="57"/>
                    <a:pt x="205" y="50"/>
                  </a:cubicBezTo>
                  <a:cubicBezTo>
                    <a:pt x="205" y="43"/>
                    <a:pt x="199" y="37"/>
                    <a:pt x="192" y="37"/>
                  </a:cubicBezTo>
                  <a:cubicBezTo>
                    <a:pt x="185" y="37"/>
                    <a:pt x="179" y="43"/>
                    <a:pt x="179" y="50"/>
                  </a:cubicBezTo>
                  <a:close/>
                  <a:moveTo>
                    <a:pt x="384" y="0"/>
                  </a:moveTo>
                  <a:cubicBezTo>
                    <a:pt x="384" y="100"/>
                    <a:pt x="384" y="100"/>
                    <a:pt x="384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84" y="0"/>
                  </a:lnTo>
                  <a:close/>
                  <a:moveTo>
                    <a:pt x="368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368" y="84"/>
                    <a:pt x="368" y="84"/>
                    <a:pt x="368" y="84"/>
                  </a:cubicBezTo>
                  <a:lnTo>
                    <a:pt x="368" y="1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" panose="020F0502020204030204" pitchFamily="34" charset="0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CA0DFCD1-7970-0C4B-8ECE-E301EE663B38}"/>
                </a:ext>
              </a:extLst>
            </p:cNvPr>
            <p:cNvSpPr/>
            <p:nvPr/>
          </p:nvSpPr>
          <p:spPr>
            <a:xfrm>
              <a:off x="4513963" y="2120941"/>
              <a:ext cx="2445515" cy="1306631"/>
            </a:xfrm>
            <a:prstGeom prst="rect">
              <a:avLst/>
            </a:prstGeom>
            <a:solidFill>
              <a:schemeClr val="bg1">
                <a:lumMod val="85000"/>
                <a:alpha val="75000"/>
              </a:schemeClr>
            </a:solidFill>
            <a:ln w="190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>
                <a:defRPr/>
              </a:pPr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Physical Server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1CDF3B4A-E93B-6642-9AD1-315F1CECFB72}"/>
                </a:ext>
              </a:extLst>
            </p:cNvPr>
            <p:cNvSpPr txBox="1"/>
            <p:nvPr/>
          </p:nvSpPr>
          <p:spPr>
            <a:xfrm>
              <a:off x="5018330" y="1965343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pNIC1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5529DBC9-71BA-0C4D-844F-16103B519FB4}"/>
                </a:ext>
              </a:extLst>
            </p:cNvPr>
            <p:cNvSpPr txBox="1"/>
            <p:nvPr/>
          </p:nvSpPr>
          <p:spPr>
            <a:xfrm>
              <a:off x="5999898" y="1965343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pNIC2</a:t>
              </a:r>
            </a:p>
          </p:txBody>
        </p:sp>
        <p:sp>
          <p:nvSpPr>
            <p:cNvPr id="49" name="Rounded Rectangle 48">
              <a:extLst>
                <a:ext uri="{FF2B5EF4-FFF2-40B4-BE49-F238E27FC236}">
                  <a16:creationId xmlns:a16="http://schemas.microsoft.com/office/drawing/2014/main" id="{85666F89-8F53-3E41-989A-877C5A6E1934}"/>
                </a:ext>
              </a:extLst>
            </p:cNvPr>
            <p:cNvSpPr/>
            <p:nvPr/>
          </p:nvSpPr>
          <p:spPr>
            <a:xfrm>
              <a:off x="5370678" y="2216741"/>
              <a:ext cx="466483" cy="262569"/>
            </a:xfrm>
            <a:prstGeom prst="roundRect">
              <a:avLst>
                <a:gd name="adj" fmla="val 46306"/>
              </a:avLst>
            </a:prstGeom>
            <a:solidFill>
              <a:srgbClr val="C00000">
                <a:alpha val="20000"/>
              </a:srgbClr>
            </a:solidFill>
            <a:ln w="28575">
              <a:solidFill>
                <a:srgbClr val="C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200" dirty="0">
                  <a:solidFill>
                    <a:srgbClr val="C00000"/>
                  </a:solidFill>
                  <a:latin typeface="Calibri" panose="020F0502020204030204" pitchFamily="34" charset="0"/>
                </a:rPr>
                <a:t>IP1</a:t>
              </a:r>
            </a:p>
          </p:txBody>
        </p:sp>
        <p:pic>
          <p:nvPicPr>
            <p:cNvPr id="89" name="Picture 88">
              <a:extLst>
                <a:ext uri="{FF2B5EF4-FFF2-40B4-BE49-F238E27FC236}">
                  <a16:creationId xmlns:a16="http://schemas.microsoft.com/office/drawing/2014/main" id="{DC313FD0-6C01-8C45-8A15-22BFBCB03AF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702011" y="2146734"/>
              <a:ext cx="476250" cy="476250"/>
            </a:xfrm>
            <a:prstGeom prst="rect">
              <a:avLst/>
            </a:prstGeom>
          </p:spPr>
        </p:pic>
        <p:sp>
          <p:nvSpPr>
            <p:cNvPr id="116" name="TextBox 115">
              <a:extLst>
                <a:ext uri="{FF2B5EF4-FFF2-40B4-BE49-F238E27FC236}">
                  <a16:creationId xmlns:a16="http://schemas.microsoft.com/office/drawing/2014/main" id="{4C0EE478-7F17-A549-B8DA-8D30C310DA03}"/>
                </a:ext>
              </a:extLst>
            </p:cNvPr>
            <p:cNvSpPr txBox="1"/>
            <p:nvPr/>
          </p:nvSpPr>
          <p:spPr>
            <a:xfrm>
              <a:off x="5997741" y="2418033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NSX</a:t>
              </a:r>
            </a:p>
          </p:txBody>
        </p:sp>
        <p:cxnSp>
          <p:nvCxnSpPr>
            <p:cNvPr id="117" name="Straight Connector 116">
              <a:extLst>
                <a:ext uri="{FF2B5EF4-FFF2-40B4-BE49-F238E27FC236}">
                  <a16:creationId xmlns:a16="http://schemas.microsoft.com/office/drawing/2014/main" id="{17DD367A-8E76-CB42-A7CA-6F365C893B35}"/>
                </a:ext>
              </a:extLst>
            </p:cNvPr>
            <p:cNvCxnSpPr>
              <a:cxnSpLocks/>
              <a:endCxn id="116" idx="0"/>
            </p:cNvCxnSpPr>
            <p:nvPr/>
          </p:nvCxnSpPr>
          <p:spPr bwMode="gray">
            <a:xfrm>
              <a:off x="6289154" y="2286968"/>
              <a:ext cx="0" cy="131065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Rounded Rectangle 50">
              <a:extLst>
                <a:ext uri="{FF2B5EF4-FFF2-40B4-BE49-F238E27FC236}">
                  <a16:creationId xmlns:a16="http://schemas.microsoft.com/office/drawing/2014/main" id="{75411074-36B7-D244-B03A-B5437225FCCC}"/>
                </a:ext>
              </a:extLst>
            </p:cNvPr>
            <p:cNvSpPr/>
            <p:nvPr/>
          </p:nvSpPr>
          <p:spPr>
            <a:xfrm>
              <a:off x="6055294" y="2989909"/>
              <a:ext cx="466344" cy="262569"/>
            </a:xfrm>
            <a:prstGeom prst="roundRect">
              <a:avLst>
                <a:gd name="adj" fmla="val 46306"/>
              </a:avLst>
            </a:prstGeom>
            <a:solidFill>
              <a:srgbClr val="C00000">
                <a:alpha val="20000"/>
              </a:srgbClr>
            </a:solidFill>
            <a:ln w="28575">
              <a:solidFill>
                <a:srgbClr val="C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200" dirty="0">
                  <a:solidFill>
                    <a:srgbClr val="C00000"/>
                  </a:solidFill>
                  <a:latin typeface="Calibri" panose="020F0502020204030204" pitchFamily="34" charset="0"/>
                </a:rPr>
                <a:t>IP2</a:t>
              </a:r>
            </a:p>
          </p:txBody>
        </p:sp>
        <p:sp>
          <p:nvSpPr>
            <p:cNvPr id="50" name="Rounded Rectangle 49">
              <a:extLst>
                <a:ext uri="{FF2B5EF4-FFF2-40B4-BE49-F238E27FC236}">
                  <a16:creationId xmlns:a16="http://schemas.microsoft.com/office/drawing/2014/main" id="{ADA69C4C-88CA-9D4C-BDD1-577D38CEEF10}"/>
                </a:ext>
              </a:extLst>
            </p:cNvPr>
            <p:cNvSpPr/>
            <p:nvPr/>
          </p:nvSpPr>
          <p:spPr>
            <a:xfrm>
              <a:off x="5923391" y="2693778"/>
              <a:ext cx="731520" cy="262569"/>
            </a:xfrm>
            <a:prstGeom prst="roundRect">
              <a:avLst>
                <a:gd name="adj" fmla="val 46306"/>
              </a:avLst>
            </a:prstGeom>
            <a:solidFill>
              <a:srgbClr val="C00000">
                <a:alpha val="20000"/>
              </a:srgbClr>
            </a:solidFill>
            <a:ln w="28575">
              <a:solidFill>
                <a:srgbClr val="C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200" dirty="0">
                  <a:solidFill>
                    <a:srgbClr val="C00000"/>
                  </a:solidFill>
                  <a:latin typeface="Calibri" panose="020F0502020204030204" pitchFamily="34" charset="0"/>
                </a:rPr>
                <a:t>TEP</a:t>
              </a:r>
            </a:p>
          </p:txBody>
        </p:sp>
        <p:pic>
          <p:nvPicPr>
            <p:cNvPr id="90" name="Picture 89">
              <a:extLst>
                <a:ext uri="{FF2B5EF4-FFF2-40B4-BE49-F238E27FC236}">
                  <a16:creationId xmlns:a16="http://schemas.microsoft.com/office/drawing/2014/main" id="{9F588864-EA8B-184F-B5D1-9773EFAB8F8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700106" y="2702367"/>
              <a:ext cx="478155" cy="476250"/>
            </a:xfrm>
            <a:prstGeom prst="rect">
              <a:avLst/>
            </a:prstGeom>
          </p:spPr>
        </p:pic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3EA8D2F3-BFB2-AA50-F4F7-DFDB6FF171B4}"/>
              </a:ext>
            </a:extLst>
          </p:cNvPr>
          <p:cNvGrpSpPr/>
          <p:nvPr/>
        </p:nvGrpSpPr>
        <p:grpSpPr>
          <a:xfrm>
            <a:off x="763634" y="1961622"/>
            <a:ext cx="2622513" cy="1824831"/>
            <a:chOff x="763634" y="1961622"/>
            <a:chExt cx="2622513" cy="1824831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58C6C962-9946-5040-B6F7-1DF51F76B5E7}"/>
                </a:ext>
              </a:extLst>
            </p:cNvPr>
            <p:cNvSpPr/>
            <p:nvPr/>
          </p:nvSpPr>
          <p:spPr>
            <a:xfrm>
              <a:off x="763634" y="2115510"/>
              <a:ext cx="2418383" cy="1325301"/>
            </a:xfrm>
            <a:prstGeom prst="rect">
              <a:avLst/>
            </a:prstGeom>
            <a:solidFill>
              <a:schemeClr val="bg1">
                <a:lumMod val="85000"/>
                <a:alpha val="75000"/>
              </a:schemeClr>
            </a:solidFill>
            <a:ln w="190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>
                <a:defRPr/>
              </a:pPr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Physical Server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89DDDDE4-4199-2D42-965C-8C5551389EF0}"/>
                </a:ext>
              </a:extLst>
            </p:cNvPr>
            <p:cNvSpPr txBox="1"/>
            <p:nvPr/>
          </p:nvSpPr>
          <p:spPr>
            <a:xfrm>
              <a:off x="1718174" y="1961622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pNIC1</a:t>
              </a:r>
            </a:p>
          </p:txBody>
        </p:sp>
        <p:sp>
          <p:nvSpPr>
            <p:cNvPr id="55" name="Freeform 86">
              <a:extLst>
                <a:ext uri="{FF2B5EF4-FFF2-40B4-BE49-F238E27FC236}">
                  <a16:creationId xmlns:a16="http://schemas.microsoft.com/office/drawing/2014/main" id="{16C9666E-039D-964F-9560-B4D97AB3CC1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1460186" y="3477774"/>
              <a:ext cx="1180769" cy="308679"/>
            </a:xfrm>
            <a:custGeom>
              <a:avLst/>
              <a:gdLst>
                <a:gd name="T0" fmla="*/ 304 w 384"/>
                <a:gd name="T1" fmla="*/ 78 h 100"/>
                <a:gd name="T2" fmla="*/ 288 w 384"/>
                <a:gd name="T3" fmla="*/ 78 h 100"/>
                <a:gd name="T4" fmla="*/ 288 w 384"/>
                <a:gd name="T5" fmla="*/ 22 h 100"/>
                <a:gd name="T6" fmla="*/ 304 w 384"/>
                <a:gd name="T7" fmla="*/ 22 h 100"/>
                <a:gd name="T8" fmla="*/ 304 w 384"/>
                <a:gd name="T9" fmla="*/ 78 h 100"/>
                <a:gd name="T10" fmla="*/ 331 w 384"/>
                <a:gd name="T11" fmla="*/ 22 h 100"/>
                <a:gd name="T12" fmla="*/ 315 w 384"/>
                <a:gd name="T13" fmla="*/ 22 h 100"/>
                <a:gd name="T14" fmla="*/ 315 w 384"/>
                <a:gd name="T15" fmla="*/ 78 h 100"/>
                <a:gd name="T16" fmla="*/ 331 w 384"/>
                <a:gd name="T17" fmla="*/ 78 h 100"/>
                <a:gd name="T18" fmla="*/ 331 w 384"/>
                <a:gd name="T19" fmla="*/ 22 h 100"/>
                <a:gd name="T20" fmla="*/ 358 w 384"/>
                <a:gd name="T21" fmla="*/ 22 h 100"/>
                <a:gd name="T22" fmla="*/ 342 w 384"/>
                <a:gd name="T23" fmla="*/ 22 h 100"/>
                <a:gd name="T24" fmla="*/ 342 w 384"/>
                <a:gd name="T25" fmla="*/ 78 h 100"/>
                <a:gd name="T26" fmla="*/ 358 w 384"/>
                <a:gd name="T27" fmla="*/ 78 h 100"/>
                <a:gd name="T28" fmla="*/ 358 w 384"/>
                <a:gd name="T29" fmla="*/ 22 h 100"/>
                <a:gd name="T30" fmla="*/ 42 w 384"/>
                <a:gd name="T31" fmla="*/ 22 h 100"/>
                <a:gd name="T32" fmla="*/ 26 w 384"/>
                <a:gd name="T33" fmla="*/ 22 h 100"/>
                <a:gd name="T34" fmla="*/ 26 w 384"/>
                <a:gd name="T35" fmla="*/ 78 h 100"/>
                <a:gd name="T36" fmla="*/ 42 w 384"/>
                <a:gd name="T37" fmla="*/ 78 h 100"/>
                <a:gd name="T38" fmla="*/ 42 w 384"/>
                <a:gd name="T39" fmla="*/ 22 h 100"/>
                <a:gd name="T40" fmla="*/ 69 w 384"/>
                <a:gd name="T41" fmla="*/ 22 h 100"/>
                <a:gd name="T42" fmla="*/ 53 w 384"/>
                <a:gd name="T43" fmla="*/ 22 h 100"/>
                <a:gd name="T44" fmla="*/ 53 w 384"/>
                <a:gd name="T45" fmla="*/ 78 h 100"/>
                <a:gd name="T46" fmla="*/ 69 w 384"/>
                <a:gd name="T47" fmla="*/ 78 h 100"/>
                <a:gd name="T48" fmla="*/ 69 w 384"/>
                <a:gd name="T49" fmla="*/ 22 h 100"/>
                <a:gd name="T50" fmla="*/ 97 w 384"/>
                <a:gd name="T51" fmla="*/ 22 h 100"/>
                <a:gd name="T52" fmla="*/ 81 w 384"/>
                <a:gd name="T53" fmla="*/ 22 h 100"/>
                <a:gd name="T54" fmla="*/ 81 w 384"/>
                <a:gd name="T55" fmla="*/ 78 h 100"/>
                <a:gd name="T56" fmla="*/ 97 w 384"/>
                <a:gd name="T57" fmla="*/ 78 h 100"/>
                <a:gd name="T58" fmla="*/ 97 w 384"/>
                <a:gd name="T59" fmla="*/ 22 h 100"/>
                <a:gd name="T60" fmla="*/ 163 w 384"/>
                <a:gd name="T61" fmla="*/ 50 h 100"/>
                <a:gd name="T62" fmla="*/ 192 w 384"/>
                <a:gd name="T63" fmla="*/ 21 h 100"/>
                <a:gd name="T64" fmla="*/ 221 w 384"/>
                <a:gd name="T65" fmla="*/ 50 h 100"/>
                <a:gd name="T66" fmla="*/ 192 w 384"/>
                <a:gd name="T67" fmla="*/ 79 h 100"/>
                <a:gd name="T68" fmla="*/ 163 w 384"/>
                <a:gd name="T69" fmla="*/ 50 h 100"/>
                <a:gd name="T70" fmla="*/ 179 w 384"/>
                <a:gd name="T71" fmla="*/ 50 h 100"/>
                <a:gd name="T72" fmla="*/ 192 w 384"/>
                <a:gd name="T73" fmla="*/ 63 h 100"/>
                <a:gd name="T74" fmla="*/ 205 w 384"/>
                <a:gd name="T75" fmla="*/ 50 h 100"/>
                <a:gd name="T76" fmla="*/ 192 w 384"/>
                <a:gd name="T77" fmla="*/ 37 h 100"/>
                <a:gd name="T78" fmla="*/ 179 w 384"/>
                <a:gd name="T79" fmla="*/ 50 h 100"/>
                <a:gd name="T80" fmla="*/ 384 w 384"/>
                <a:gd name="T81" fmla="*/ 0 h 100"/>
                <a:gd name="T82" fmla="*/ 384 w 384"/>
                <a:gd name="T83" fmla="*/ 100 h 100"/>
                <a:gd name="T84" fmla="*/ 0 w 384"/>
                <a:gd name="T85" fmla="*/ 100 h 100"/>
                <a:gd name="T86" fmla="*/ 0 w 384"/>
                <a:gd name="T87" fmla="*/ 0 h 100"/>
                <a:gd name="T88" fmla="*/ 384 w 384"/>
                <a:gd name="T89" fmla="*/ 0 h 100"/>
                <a:gd name="T90" fmla="*/ 368 w 384"/>
                <a:gd name="T91" fmla="*/ 16 h 100"/>
                <a:gd name="T92" fmla="*/ 16 w 384"/>
                <a:gd name="T93" fmla="*/ 16 h 100"/>
                <a:gd name="T94" fmla="*/ 16 w 384"/>
                <a:gd name="T95" fmla="*/ 84 h 100"/>
                <a:gd name="T96" fmla="*/ 368 w 384"/>
                <a:gd name="T97" fmla="*/ 84 h 100"/>
                <a:gd name="T98" fmla="*/ 368 w 384"/>
                <a:gd name="T99" fmla="*/ 1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4" h="100">
                  <a:moveTo>
                    <a:pt x="304" y="78"/>
                  </a:moveTo>
                  <a:cubicBezTo>
                    <a:pt x="288" y="78"/>
                    <a:pt x="288" y="78"/>
                    <a:pt x="288" y="78"/>
                  </a:cubicBezTo>
                  <a:cubicBezTo>
                    <a:pt x="288" y="22"/>
                    <a:pt x="288" y="22"/>
                    <a:pt x="288" y="22"/>
                  </a:cubicBezTo>
                  <a:cubicBezTo>
                    <a:pt x="304" y="22"/>
                    <a:pt x="304" y="22"/>
                    <a:pt x="304" y="22"/>
                  </a:cubicBezTo>
                  <a:lnTo>
                    <a:pt x="304" y="78"/>
                  </a:lnTo>
                  <a:close/>
                  <a:moveTo>
                    <a:pt x="331" y="22"/>
                  </a:moveTo>
                  <a:cubicBezTo>
                    <a:pt x="315" y="22"/>
                    <a:pt x="315" y="22"/>
                    <a:pt x="315" y="22"/>
                  </a:cubicBezTo>
                  <a:cubicBezTo>
                    <a:pt x="315" y="78"/>
                    <a:pt x="315" y="78"/>
                    <a:pt x="315" y="78"/>
                  </a:cubicBezTo>
                  <a:cubicBezTo>
                    <a:pt x="331" y="78"/>
                    <a:pt x="331" y="78"/>
                    <a:pt x="331" y="78"/>
                  </a:cubicBezTo>
                  <a:lnTo>
                    <a:pt x="331" y="22"/>
                  </a:lnTo>
                  <a:close/>
                  <a:moveTo>
                    <a:pt x="358" y="22"/>
                  </a:moveTo>
                  <a:cubicBezTo>
                    <a:pt x="342" y="22"/>
                    <a:pt x="342" y="22"/>
                    <a:pt x="342" y="22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58" y="78"/>
                    <a:pt x="358" y="78"/>
                    <a:pt x="358" y="78"/>
                  </a:cubicBezTo>
                  <a:lnTo>
                    <a:pt x="358" y="22"/>
                  </a:lnTo>
                  <a:close/>
                  <a:moveTo>
                    <a:pt x="42" y="22"/>
                  </a:moveTo>
                  <a:cubicBezTo>
                    <a:pt x="26" y="22"/>
                    <a:pt x="26" y="22"/>
                    <a:pt x="26" y="22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42" y="78"/>
                    <a:pt x="42" y="78"/>
                    <a:pt x="42" y="78"/>
                  </a:cubicBezTo>
                  <a:lnTo>
                    <a:pt x="42" y="22"/>
                  </a:lnTo>
                  <a:close/>
                  <a:moveTo>
                    <a:pt x="69" y="22"/>
                  </a:moveTo>
                  <a:cubicBezTo>
                    <a:pt x="53" y="22"/>
                    <a:pt x="53" y="22"/>
                    <a:pt x="53" y="22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69" y="78"/>
                    <a:pt x="69" y="78"/>
                    <a:pt x="69" y="78"/>
                  </a:cubicBezTo>
                  <a:lnTo>
                    <a:pt x="69" y="22"/>
                  </a:lnTo>
                  <a:close/>
                  <a:moveTo>
                    <a:pt x="97" y="22"/>
                  </a:moveTo>
                  <a:cubicBezTo>
                    <a:pt x="81" y="22"/>
                    <a:pt x="81" y="22"/>
                    <a:pt x="81" y="22"/>
                  </a:cubicBezTo>
                  <a:cubicBezTo>
                    <a:pt x="81" y="78"/>
                    <a:pt x="81" y="78"/>
                    <a:pt x="81" y="78"/>
                  </a:cubicBezTo>
                  <a:cubicBezTo>
                    <a:pt x="97" y="78"/>
                    <a:pt x="97" y="78"/>
                    <a:pt x="97" y="78"/>
                  </a:cubicBezTo>
                  <a:lnTo>
                    <a:pt x="97" y="22"/>
                  </a:lnTo>
                  <a:close/>
                  <a:moveTo>
                    <a:pt x="163" y="50"/>
                  </a:moveTo>
                  <a:cubicBezTo>
                    <a:pt x="163" y="34"/>
                    <a:pt x="176" y="21"/>
                    <a:pt x="192" y="21"/>
                  </a:cubicBezTo>
                  <a:cubicBezTo>
                    <a:pt x="208" y="21"/>
                    <a:pt x="221" y="34"/>
                    <a:pt x="221" y="50"/>
                  </a:cubicBezTo>
                  <a:cubicBezTo>
                    <a:pt x="221" y="66"/>
                    <a:pt x="208" y="79"/>
                    <a:pt x="192" y="79"/>
                  </a:cubicBezTo>
                  <a:cubicBezTo>
                    <a:pt x="176" y="79"/>
                    <a:pt x="163" y="66"/>
                    <a:pt x="163" y="50"/>
                  </a:cubicBezTo>
                  <a:close/>
                  <a:moveTo>
                    <a:pt x="179" y="50"/>
                  </a:moveTo>
                  <a:cubicBezTo>
                    <a:pt x="179" y="57"/>
                    <a:pt x="185" y="63"/>
                    <a:pt x="192" y="63"/>
                  </a:cubicBezTo>
                  <a:cubicBezTo>
                    <a:pt x="199" y="63"/>
                    <a:pt x="205" y="57"/>
                    <a:pt x="205" y="50"/>
                  </a:cubicBezTo>
                  <a:cubicBezTo>
                    <a:pt x="205" y="43"/>
                    <a:pt x="199" y="37"/>
                    <a:pt x="192" y="37"/>
                  </a:cubicBezTo>
                  <a:cubicBezTo>
                    <a:pt x="185" y="37"/>
                    <a:pt x="179" y="43"/>
                    <a:pt x="179" y="50"/>
                  </a:cubicBezTo>
                  <a:close/>
                  <a:moveTo>
                    <a:pt x="384" y="0"/>
                  </a:moveTo>
                  <a:cubicBezTo>
                    <a:pt x="384" y="100"/>
                    <a:pt x="384" y="100"/>
                    <a:pt x="384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84" y="0"/>
                  </a:lnTo>
                  <a:close/>
                  <a:moveTo>
                    <a:pt x="368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368" y="84"/>
                    <a:pt x="368" y="84"/>
                    <a:pt x="368" y="84"/>
                  </a:cubicBezTo>
                  <a:lnTo>
                    <a:pt x="368" y="1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" panose="020F0502020204030204" pitchFamily="34" charset="0"/>
              </a:endParaRPr>
            </a:p>
          </p:txBody>
        </p:sp>
        <p:pic>
          <p:nvPicPr>
            <p:cNvPr id="72" name="Picture 71">
              <a:extLst>
                <a:ext uri="{FF2B5EF4-FFF2-40B4-BE49-F238E27FC236}">
                  <a16:creationId xmlns:a16="http://schemas.microsoft.com/office/drawing/2014/main" id="{D2D70EA0-AC1E-C341-922E-0F748D3AB3F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908539" y="2142419"/>
              <a:ext cx="476250" cy="476250"/>
            </a:xfrm>
            <a:prstGeom prst="rect">
              <a:avLst/>
            </a:prstGeom>
          </p:spPr>
        </p:pic>
        <p:pic>
          <p:nvPicPr>
            <p:cNvPr id="73" name="Picture 72">
              <a:extLst>
                <a:ext uri="{FF2B5EF4-FFF2-40B4-BE49-F238E27FC236}">
                  <a16:creationId xmlns:a16="http://schemas.microsoft.com/office/drawing/2014/main" id="{6C34BDA6-A37F-3E45-9EE9-4E5652F5953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906634" y="2698052"/>
              <a:ext cx="478155" cy="476250"/>
            </a:xfrm>
            <a:prstGeom prst="rect">
              <a:avLst/>
            </a:prstGeom>
          </p:spPr>
        </p:pic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FBE090B6-925F-2746-BB38-9C5A5DBE13A4}"/>
                </a:ext>
              </a:extLst>
            </p:cNvPr>
            <p:cNvSpPr txBox="1"/>
            <p:nvPr/>
          </p:nvSpPr>
          <p:spPr>
            <a:xfrm>
              <a:off x="1717879" y="2529080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NSX</a:t>
              </a:r>
            </a:p>
          </p:txBody>
        </p: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AB6D5743-78DA-484D-B478-BCE2FC0C6E2E}"/>
                </a:ext>
              </a:extLst>
            </p:cNvPr>
            <p:cNvCxnSpPr>
              <a:cxnSpLocks/>
              <a:stCxn id="24" idx="2"/>
              <a:endCxn id="114" idx="0"/>
            </p:cNvCxnSpPr>
            <p:nvPr/>
          </p:nvCxnSpPr>
          <p:spPr bwMode="gray">
            <a:xfrm flipH="1">
              <a:off x="2009292" y="2269399"/>
              <a:ext cx="295" cy="259681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Rounded Rectangle 46">
              <a:extLst>
                <a:ext uri="{FF2B5EF4-FFF2-40B4-BE49-F238E27FC236}">
                  <a16:creationId xmlns:a16="http://schemas.microsoft.com/office/drawing/2014/main" id="{E03EA510-B68C-8D42-98A8-5CA13B70F5DD}"/>
                </a:ext>
              </a:extLst>
            </p:cNvPr>
            <p:cNvSpPr/>
            <p:nvPr/>
          </p:nvSpPr>
          <p:spPr>
            <a:xfrm>
              <a:off x="2070315" y="2216477"/>
              <a:ext cx="466483" cy="262569"/>
            </a:xfrm>
            <a:prstGeom prst="roundRect">
              <a:avLst>
                <a:gd name="adj" fmla="val 46306"/>
              </a:avLst>
            </a:prstGeom>
            <a:solidFill>
              <a:srgbClr val="C00000">
                <a:alpha val="20000"/>
              </a:srgbClr>
            </a:solidFill>
            <a:ln w="28575">
              <a:solidFill>
                <a:srgbClr val="C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200" dirty="0">
                  <a:solidFill>
                    <a:srgbClr val="C00000"/>
                  </a:solidFill>
                  <a:latin typeface="Calibri" panose="020F0502020204030204" pitchFamily="34" charset="0"/>
                </a:rPr>
                <a:t>IP1</a:t>
              </a:r>
            </a:p>
          </p:txBody>
        </p:sp>
        <p:sp>
          <p:nvSpPr>
            <p:cNvPr id="58" name="Rounded Rectangle 57">
              <a:extLst>
                <a:ext uri="{FF2B5EF4-FFF2-40B4-BE49-F238E27FC236}">
                  <a16:creationId xmlns:a16="http://schemas.microsoft.com/office/drawing/2014/main" id="{6263A26C-DFF3-0241-8070-E44B11ECA85B}"/>
                </a:ext>
              </a:extLst>
            </p:cNvPr>
            <p:cNvSpPr/>
            <p:nvPr/>
          </p:nvSpPr>
          <p:spPr>
            <a:xfrm>
              <a:off x="1936651" y="2794748"/>
              <a:ext cx="731520" cy="262569"/>
            </a:xfrm>
            <a:prstGeom prst="roundRect">
              <a:avLst>
                <a:gd name="adj" fmla="val 46306"/>
              </a:avLst>
            </a:prstGeom>
            <a:solidFill>
              <a:srgbClr val="C00000">
                <a:alpha val="20000"/>
              </a:srgbClr>
            </a:solidFill>
            <a:ln w="28575">
              <a:solidFill>
                <a:srgbClr val="C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200" dirty="0">
                  <a:solidFill>
                    <a:srgbClr val="C00000"/>
                  </a:solidFill>
                  <a:latin typeface="Calibri" panose="020F0502020204030204" pitchFamily="34" charset="0"/>
                </a:rPr>
                <a:t>TEP</a:t>
              </a:r>
            </a:p>
          </p:txBody>
        </p:sp>
        <p:sp>
          <p:nvSpPr>
            <p:cNvPr id="59" name="Rounded Rectangle 58">
              <a:extLst>
                <a:ext uri="{FF2B5EF4-FFF2-40B4-BE49-F238E27FC236}">
                  <a16:creationId xmlns:a16="http://schemas.microsoft.com/office/drawing/2014/main" id="{E695BE70-7D16-6248-B285-9D9CA36A66E7}"/>
                </a:ext>
              </a:extLst>
            </p:cNvPr>
            <p:cNvSpPr/>
            <p:nvPr/>
          </p:nvSpPr>
          <p:spPr>
            <a:xfrm>
              <a:off x="2068554" y="3090879"/>
              <a:ext cx="466344" cy="262569"/>
            </a:xfrm>
            <a:prstGeom prst="roundRect">
              <a:avLst>
                <a:gd name="adj" fmla="val 46306"/>
              </a:avLst>
            </a:prstGeom>
            <a:solidFill>
              <a:srgbClr val="C00000">
                <a:alpha val="20000"/>
              </a:srgbClr>
            </a:solidFill>
            <a:ln w="28575">
              <a:solidFill>
                <a:srgbClr val="C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200" dirty="0">
                  <a:solidFill>
                    <a:srgbClr val="C00000"/>
                  </a:solidFill>
                  <a:latin typeface="Calibri" panose="020F0502020204030204" pitchFamily="34" charset="0"/>
                </a:rPr>
                <a:t>IP2</a:t>
              </a:r>
            </a:p>
          </p:txBody>
        </p:sp>
        <p:grpSp>
          <p:nvGrpSpPr>
            <p:cNvPr id="121" name="Group 120">
              <a:extLst>
                <a:ext uri="{FF2B5EF4-FFF2-40B4-BE49-F238E27FC236}">
                  <a16:creationId xmlns:a16="http://schemas.microsoft.com/office/drawing/2014/main" id="{3E65E656-4B4E-4A4B-9F17-FF9C3F10782C}"/>
                </a:ext>
              </a:extLst>
            </p:cNvPr>
            <p:cNvGrpSpPr>
              <a:grpSpLocks/>
            </p:cNvGrpSpPr>
            <p:nvPr/>
          </p:nvGrpSpPr>
          <p:grpSpPr>
            <a:xfrm>
              <a:off x="2901515" y="2700261"/>
              <a:ext cx="484632" cy="484632"/>
              <a:chOff x="9847623" y="592919"/>
              <a:chExt cx="1778086" cy="3298795"/>
            </a:xfrm>
          </p:grpSpPr>
          <p:sp>
            <p:nvSpPr>
              <p:cNvPr id="122" name="Rectangle 121">
                <a:extLst>
                  <a:ext uri="{FF2B5EF4-FFF2-40B4-BE49-F238E27FC236}">
                    <a16:creationId xmlns:a16="http://schemas.microsoft.com/office/drawing/2014/main" id="{2DD43D20-D710-DE4E-BDAC-D51FA57FD206}"/>
                  </a:ext>
                </a:extLst>
              </p:cNvPr>
              <p:cNvSpPr/>
              <p:nvPr/>
            </p:nvSpPr>
            <p:spPr>
              <a:xfrm>
                <a:off x="9847623" y="592919"/>
                <a:ext cx="1773646" cy="3298795"/>
              </a:xfrm>
              <a:prstGeom prst="rect">
                <a:avLst/>
              </a:prstGeom>
              <a:solidFill>
                <a:srgbClr val="FF0000">
                  <a:alpha val="50000"/>
                </a:srgbClr>
              </a:solidFill>
              <a:ln w="38100">
                <a:solidFill>
                  <a:srgbClr val="FF0000"/>
                </a:solidFill>
                <a:prstDash val="soli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endParaRPr lang="en-US" sz="1200" dirty="0">
                  <a:solidFill>
                    <a:schemeClr val="tx1"/>
                  </a:solidFill>
                  <a:latin typeface="Calibri" panose="020F0502020204030204" pitchFamily="34" charset="0"/>
                </a:endParaRPr>
              </a:p>
            </p:txBody>
          </p:sp>
          <p:cxnSp>
            <p:nvCxnSpPr>
              <p:cNvPr id="123" name="Straight Connector 122">
                <a:extLst>
                  <a:ext uri="{FF2B5EF4-FFF2-40B4-BE49-F238E27FC236}">
                    <a16:creationId xmlns:a16="http://schemas.microsoft.com/office/drawing/2014/main" id="{53F9CDE1-45DF-D949-A79C-7048042A760E}"/>
                  </a:ext>
                </a:extLst>
              </p:cNvPr>
              <p:cNvCxnSpPr>
                <a:cxnSpLocks/>
              </p:cNvCxnSpPr>
              <p:nvPr/>
            </p:nvCxnSpPr>
            <p:spPr bwMode="gray">
              <a:xfrm>
                <a:off x="9851517" y="592919"/>
                <a:ext cx="1744931" cy="3286071"/>
              </a:xfrm>
              <a:prstGeom prst="line">
                <a:avLst/>
              </a:prstGeom>
              <a:ln w="38100">
                <a:solidFill>
                  <a:srgbClr val="FF0000"/>
                </a:solidFill>
                <a:miter lim="800000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Straight Connector 123">
                <a:extLst>
                  <a:ext uri="{FF2B5EF4-FFF2-40B4-BE49-F238E27FC236}">
                    <a16:creationId xmlns:a16="http://schemas.microsoft.com/office/drawing/2014/main" id="{264E6134-04E6-F541-9C6E-5F7A4CFA1FCB}"/>
                  </a:ext>
                </a:extLst>
              </p:cNvPr>
              <p:cNvCxnSpPr>
                <a:cxnSpLocks/>
              </p:cNvCxnSpPr>
              <p:nvPr/>
            </p:nvCxnSpPr>
            <p:spPr bwMode="gray">
              <a:xfrm flipH="1">
                <a:off x="9847626" y="592919"/>
                <a:ext cx="1778083" cy="3289773"/>
              </a:xfrm>
              <a:prstGeom prst="line">
                <a:avLst/>
              </a:prstGeom>
              <a:ln w="38100">
                <a:solidFill>
                  <a:srgbClr val="FF0000"/>
                </a:solidFill>
                <a:miter lim="800000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98C47DD0-0FEE-854B-A8EF-1F95C34F9386}"/>
              </a:ext>
            </a:extLst>
          </p:cNvPr>
          <p:cNvGrpSpPr/>
          <p:nvPr/>
        </p:nvGrpSpPr>
        <p:grpSpPr>
          <a:xfrm>
            <a:off x="4487027" y="4204535"/>
            <a:ext cx="2701349" cy="2135000"/>
            <a:chOff x="4487027" y="4489647"/>
            <a:chExt cx="2701349" cy="2135000"/>
          </a:xfrm>
        </p:grpSpPr>
        <p:sp>
          <p:nvSpPr>
            <p:cNvPr id="28" name="Freeform 86">
              <a:extLst>
                <a:ext uri="{FF2B5EF4-FFF2-40B4-BE49-F238E27FC236}">
                  <a16:creationId xmlns:a16="http://schemas.microsoft.com/office/drawing/2014/main" id="{6AA74FE5-0C04-AD47-B910-54BC3A2CC25F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5132868" y="6315968"/>
              <a:ext cx="1180769" cy="308679"/>
            </a:xfrm>
            <a:custGeom>
              <a:avLst/>
              <a:gdLst>
                <a:gd name="T0" fmla="*/ 304 w 384"/>
                <a:gd name="T1" fmla="*/ 78 h 100"/>
                <a:gd name="T2" fmla="*/ 288 w 384"/>
                <a:gd name="T3" fmla="*/ 78 h 100"/>
                <a:gd name="T4" fmla="*/ 288 w 384"/>
                <a:gd name="T5" fmla="*/ 22 h 100"/>
                <a:gd name="T6" fmla="*/ 304 w 384"/>
                <a:gd name="T7" fmla="*/ 22 h 100"/>
                <a:gd name="T8" fmla="*/ 304 w 384"/>
                <a:gd name="T9" fmla="*/ 78 h 100"/>
                <a:gd name="T10" fmla="*/ 331 w 384"/>
                <a:gd name="T11" fmla="*/ 22 h 100"/>
                <a:gd name="T12" fmla="*/ 315 w 384"/>
                <a:gd name="T13" fmla="*/ 22 h 100"/>
                <a:gd name="T14" fmla="*/ 315 w 384"/>
                <a:gd name="T15" fmla="*/ 78 h 100"/>
                <a:gd name="T16" fmla="*/ 331 w 384"/>
                <a:gd name="T17" fmla="*/ 78 h 100"/>
                <a:gd name="T18" fmla="*/ 331 w 384"/>
                <a:gd name="T19" fmla="*/ 22 h 100"/>
                <a:gd name="T20" fmla="*/ 358 w 384"/>
                <a:gd name="T21" fmla="*/ 22 h 100"/>
                <a:gd name="T22" fmla="*/ 342 w 384"/>
                <a:gd name="T23" fmla="*/ 22 h 100"/>
                <a:gd name="T24" fmla="*/ 342 w 384"/>
                <a:gd name="T25" fmla="*/ 78 h 100"/>
                <a:gd name="T26" fmla="*/ 358 w 384"/>
                <a:gd name="T27" fmla="*/ 78 h 100"/>
                <a:gd name="T28" fmla="*/ 358 w 384"/>
                <a:gd name="T29" fmla="*/ 22 h 100"/>
                <a:gd name="T30" fmla="*/ 42 w 384"/>
                <a:gd name="T31" fmla="*/ 22 h 100"/>
                <a:gd name="T32" fmla="*/ 26 w 384"/>
                <a:gd name="T33" fmla="*/ 22 h 100"/>
                <a:gd name="T34" fmla="*/ 26 w 384"/>
                <a:gd name="T35" fmla="*/ 78 h 100"/>
                <a:gd name="T36" fmla="*/ 42 w 384"/>
                <a:gd name="T37" fmla="*/ 78 h 100"/>
                <a:gd name="T38" fmla="*/ 42 w 384"/>
                <a:gd name="T39" fmla="*/ 22 h 100"/>
                <a:gd name="T40" fmla="*/ 69 w 384"/>
                <a:gd name="T41" fmla="*/ 22 h 100"/>
                <a:gd name="T42" fmla="*/ 53 w 384"/>
                <a:gd name="T43" fmla="*/ 22 h 100"/>
                <a:gd name="T44" fmla="*/ 53 w 384"/>
                <a:gd name="T45" fmla="*/ 78 h 100"/>
                <a:gd name="T46" fmla="*/ 69 w 384"/>
                <a:gd name="T47" fmla="*/ 78 h 100"/>
                <a:gd name="T48" fmla="*/ 69 w 384"/>
                <a:gd name="T49" fmla="*/ 22 h 100"/>
                <a:gd name="T50" fmla="*/ 97 w 384"/>
                <a:gd name="T51" fmla="*/ 22 h 100"/>
                <a:gd name="T52" fmla="*/ 81 w 384"/>
                <a:gd name="T53" fmla="*/ 22 h 100"/>
                <a:gd name="T54" fmla="*/ 81 w 384"/>
                <a:gd name="T55" fmla="*/ 78 h 100"/>
                <a:gd name="T56" fmla="*/ 97 w 384"/>
                <a:gd name="T57" fmla="*/ 78 h 100"/>
                <a:gd name="T58" fmla="*/ 97 w 384"/>
                <a:gd name="T59" fmla="*/ 22 h 100"/>
                <a:gd name="T60" fmla="*/ 163 w 384"/>
                <a:gd name="T61" fmla="*/ 50 h 100"/>
                <a:gd name="T62" fmla="*/ 192 w 384"/>
                <a:gd name="T63" fmla="*/ 21 h 100"/>
                <a:gd name="T64" fmla="*/ 221 w 384"/>
                <a:gd name="T65" fmla="*/ 50 h 100"/>
                <a:gd name="T66" fmla="*/ 192 w 384"/>
                <a:gd name="T67" fmla="*/ 79 h 100"/>
                <a:gd name="T68" fmla="*/ 163 w 384"/>
                <a:gd name="T69" fmla="*/ 50 h 100"/>
                <a:gd name="T70" fmla="*/ 179 w 384"/>
                <a:gd name="T71" fmla="*/ 50 h 100"/>
                <a:gd name="T72" fmla="*/ 192 w 384"/>
                <a:gd name="T73" fmla="*/ 63 h 100"/>
                <a:gd name="T74" fmla="*/ 205 w 384"/>
                <a:gd name="T75" fmla="*/ 50 h 100"/>
                <a:gd name="T76" fmla="*/ 192 w 384"/>
                <a:gd name="T77" fmla="*/ 37 h 100"/>
                <a:gd name="T78" fmla="*/ 179 w 384"/>
                <a:gd name="T79" fmla="*/ 50 h 100"/>
                <a:gd name="T80" fmla="*/ 384 w 384"/>
                <a:gd name="T81" fmla="*/ 0 h 100"/>
                <a:gd name="T82" fmla="*/ 384 w 384"/>
                <a:gd name="T83" fmla="*/ 100 h 100"/>
                <a:gd name="T84" fmla="*/ 0 w 384"/>
                <a:gd name="T85" fmla="*/ 100 h 100"/>
                <a:gd name="T86" fmla="*/ 0 w 384"/>
                <a:gd name="T87" fmla="*/ 0 h 100"/>
                <a:gd name="T88" fmla="*/ 384 w 384"/>
                <a:gd name="T89" fmla="*/ 0 h 100"/>
                <a:gd name="T90" fmla="*/ 368 w 384"/>
                <a:gd name="T91" fmla="*/ 16 h 100"/>
                <a:gd name="T92" fmla="*/ 16 w 384"/>
                <a:gd name="T93" fmla="*/ 16 h 100"/>
                <a:gd name="T94" fmla="*/ 16 w 384"/>
                <a:gd name="T95" fmla="*/ 84 h 100"/>
                <a:gd name="T96" fmla="*/ 368 w 384"/>
                <a:gd name="T97" fmla="*/ 84 h 100"/>
                <a:gd name="T98" fmla="*/ 368 w 384"/>
                <a:gd name="T99" fmla="*/ 1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4" h="100">
                  <a:moveTo>
                    <a:pt x="304" y="78"/>
                  </a:moveTo>
                  <a:cubicBezTo>
                    <a:pt x="288" y="78"/>
                    <a:pt x="288" y="78"/>
                    <a:pt x="288" y="78"/>
                  </a:cubicBezTo>
                  <a:cubicBezTo>
                    <a:pt x="288" y="22"/>
                    <a:pt x="288" y="22"/>
                    <a:pt x="288" y="22"/>
                  </a:cubicBezTo>
                  <a:cubicBezTo>
                    <a:pt x="304" y="22"/>
                    <a:pt x="304" y="22"/>
                    <a:pt x="304" y="22"/>
                  </a:cubicBezTo>
                  <a:lnTo>
                    <a:pt x="304" y="78"/>
                  </a:lnTo>
                  <a:close/>
                  <a:moveTo>
                    <a:pt x="331" y="22"/>
                  </a:moveTo>
                  <a:cubicBezTo>
                    <a:pt x="315" y="22"/>
                    <a:pt x="315" y="22"/>
                    <a:pt x="315" y="22"/>
                  </a:cubicBezTo>
                  <a:cubicBezTo>
                    <a:pt x="315" y="78"/>
                    <a:pt x="315" y="78"/>
                    <a:pt x="315" y="78"/>
                  </a:cubicBezTo>
                  <a:cubicBezTo>
                    <a:pt x="331" y="78"/>
                    <a:pt x="331" y="78"/>
                    <a:pt x="331" y="78"/>
                  </a:cubicBezTo>
                  <a:lnTo>
                    <a:pt x="331" y="22"/>
                  </a:lnTo>
                  <a:close/>
                  <a:moveTo>
                    <a:pt x="358" y="22"/>
                  </a:moveTo>
                  <a:cubicBezTo>
                    <a:pt x="342" y="22"/>
                    <a:pt x="342" y="22"/>
                    <a:pt x="342" y="22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58" y="78"/>
                    <a:pt x="358" y="78"/>
                    <a:pt x="358" y="78"/>
                  </a:cubicBezTo>
                  <a:lnTo>
                    <a:pt x="358" y="22"/>
                  </a:lnTo>
                  <a:close/>
                  <a:moveTo>
                    <a:pt x="42" y="22"/>
                  </a:moveTo>
                  <a:cubicBezTo>
                    <a:pt x="26" y="22"/>
                    <a:pt x="26" y="22"/>
                    <a:pt x="26" y="22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42" y="78"/>
                    <a:pt x="42" y="78"/>
                    <a:pt x="42" y="78"/>
                  </a:cubicBezTo>
                  <a:lnTo>
                    <a:pt x="42" y="22"/>
                  </a:lnTo>
                  <a:close/>
                  <a:moveTo>
                    <a:pt x="69" y="22"/>
                  </a:moveTo>
                  <a:cubicBezTo>
                    <a:pt x="53" y="22"/>
                    <a:pt x="53" y="22"/>
                    <a:pt x="53" y="22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69" y="78"/>
                    <a:pt x="69" y="78"/>
                    <a:pt x="69" y="78"/>
                  </a:cubicBezTo>
                  <a:lnTo>
                    <a:pt x="69" y="22"/>
                  </a:lnTo>
                  <a:close/>
                  <a:moveTo>
                    <a:pt x="97" y="22"/>
                  </a:moveTo>
                  <a:cubicBezTo>
                    <a:pt x="81" y="22"/>
                    <a:pt x="81" y="22"/>
                    <a:pt x="81" y="22"/>
                  </a:cubicBezTo>
                  <a:cubicBezTo>
                    <a:pt x="81" y="78"/>
                    <a:pt x="81" y="78"/>
                    <a:pt x="81" y="78"/>
                  </a:cubicBezTo>
                  <a:cubicBezTo>
                    <a:pt x="97" y="78"/>
                    <a:pt x="97" y="78"/>
                    <a:pt x="97" y="78"/>
                  </a:cubicBezTo>
                  <a:lnTo>
                    <a:pt x="97" y="22"/>
                  </a:lnTo>
                  <a:close/>
                  <a:moveTo>
                    <a:pt x="163" y="50"/>
                  </a:moveTo>
                  <a:cubicBezTo>
                    <a:pt x="163" y="34"/>
                    <a:pt x="176" y="21"/>
                    <a:pt x="192" y="21"/>
                  </a:cubicBezTo>
                  <a:cubicBezTo>
                    <a:pt x="208" y="21"/>
                    <a:pt x="221" y="34"/>
                    <a:pt x="221" y="50"/>
                  </a:cubicBezTo>
                  <a:cubicBezTo>
                    <a:pt x="221" y="66"/>
                    <a:pt x="208" y="79"/>
                    <a:pt x="192" y="79"/>
                  </a:cubicBezTo>
                  <a:cubicBezTo>
                    <a:pt x="176" y="79"/>
                    <a:pt x="163" y="66"/>
                    <a:pt x="163" y="50"/>
                  </a:cubicBezTo>
                  <a:close/>
                  <a:moveTo>
                    <a:pt x="179" y="50"/>
                  </a:moveTo>
                  <a:cubicBezTo>
                    <a:pt x="179" y="57"/>
                    <a:pt x="185" y="63"/>
                    <a:pt x="192" y="63"/>
                  </a:cubicBezTo>
                  <a:cubicBezTo>
                    <a:pt x="199" y="63"/>
                    <a:pt x="205" y="57"/>
                    <a:pt x="205" y="50"/>
                  </a:cubicBezTo>
                  <a:cubicBezTo>
                    <a:pt x="205" y="43"/>
                    <a:pt x="199" y="37"/>
                    <a:pt x="192" y="37"/>
                  </a:cubicBezTo>
                  <a:cubicBezTo>
                    <a:pt x="185" y="37"/>
                    <a:pt x="179" y="43"/>
                    <a:pt x="179" y="50"/>
                  </a:cubicBezTo>
                  <a:close/>
                  <a:moveTo>
                    <a:pt x="384" y="0"/>
                  </a:moveTo>
                  <a:cubicBezTo>
                    <a:pt x="384" y="100"/>
                    <a:pt x="384" y="100"/>
                    <a:pt x="384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84" y="0"/>
                  </a:lnTo>
                  <a:close/>
                  <a:moveTo>
                    <a:pt x="368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368" y="84"/>
                    <a:pt x="368" y="84"/>
                    <a:pt x="368" y="84"/>
                  </a:cubicBezTo>
                  <a:lnTo>
                    <a:pt x="368" y="1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" panose="020F0502020204030204" pitchFamily="34" charset="0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B24F744C-9A73-794D-A169-656AF904A9F1}"/>
                </a:ext>
              </a:extLst>
            </p:cNvPr>
            <p:cNvSpPr/>
            <p:nvPr/>
          </p:nvSpPr>
          <p:spPr>
            <a:xfrm>
              <a:off x="4487027" y="4643535"/>
              <a:ext cx="2472451" cy="1629698"/>
            </a:xfrm>
            <a:prstGeom prst="rect">
              <a:avLst/>
            </a:prstGeom>
            <a:solidFill>
              <a:schemeClr val="bg1">
                <a:lumMod val="85000"/>
                <a:alpha val="75000"/>
              </a:schemeClr>
            </a:solidFill>
            <a:ln w="190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>
                <a:defRPr/>
              </a:pPr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Physical Server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6DBE68A9-E8CC-C548-9137-FDE095D0E815}"/>
                </a:ext>
              </a:extLst>
            </p:cNvPr>
            <p:cNvSpPr txBox="1"/>
            <p:nvPr/>
          </p:nvSpPr>
          <p:spPr>
            <a:xfrm>
              <a:off x="4606947" y="4489647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pNIC1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B7BA750E-9082-6948-A67A-CB73819D2E58}"/>
                </a:ext>
              </a:extLst>
            </p:cNvPr>
            <p:cNvSpPr txBox="1"/>
            <p:nvPr/>
          </p:nvSpPr>
          <p:spPr>
            <a:xfrm>
              <a:off x="5514061" y="4489647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pNIC2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DFB19412-A887-3041-955A-5BD92100F2D7}"/>
                </a:ext>
              </a:extLst>
            </p:cNvPr>
            <p:cNvSpPr txBox="1"/>
            <p:nvPr/>
          </p:nvSpPr>
          <p:spPr>
            <a:xfrm>
              <a:off x="6210696" y="4489647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pNIC3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41D3FF4C-6F81-2A48-AD68-258DD0AAF609}"/>
                </a:ext>
              </a:extLst>
            </p:cNvPr>
            <p:cNvSpPr txBox="1"/>
            <p:nvPr/>
          </p:nvSpPr>
          <p:spPr>
            <a:xfrm>
              <a:off x="5855110" y="5126002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Autofit/>
            </a:bodyPr>
            <a:lstStyle/>
            <a:p>
              <a:pPr algn="ctr"/>
              <a:r>
                <a:rPr lang="en-US" sz="1000" dirty="0">
                  <a:solidFill>
                    <a:schemeClr val="tx2"/>
                  </a:solidFill>
                  <a:latin typeface="Calibri" panose="020F0502020204030204" pitchFamily="34" charset="0"/>
                </a:rPr>
                <a:t>OS Interface</a:t>
              </a:r>
            </a:p>
          </p:txBody>
        </p: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402A0148-502E-3247-8F95-1DF325D3C980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5829064" y="4800694"/>
              <a:ext cx="205104" cy="325308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B2BFD3C9-91FA-6E4D-B21A-A6BF95F3F732}"/>
                </a:ext>
              </a:extLst>
            </p:cNvPr>
            <p:cNvCxnSpPr>
              <a:cxnSpLocks/>
            </p:cNvCxnSpPr>
            <p:nvPr/>
          </p:nvCxnSpPr>
          <p:spPr bwMode="gray">
            <a:xfrm flipH="1">
              <a:off x="6295547" y="4800694"/>
              <a:ext cx="230152" cy="325308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BC15E005-CF5B-2D44-AEF1-4B9B227A9AFF}"/>
                </a:ext>
              </a:extLst>
            </p:cNvPr>
            <p:cNvSpPr/>
            <p:nvPr/>
          </p:nvSpPr>
          <p:spPr>
            <a:xfrm>
              <a:off x="5773937" y="4900936"/>
              <a:ext cx="751762" cy="114349"/>
            </a:xfrm>
            <a:prstGeom prst="ellipse">
              <a:avLst/>
            </a:prstGeom>
            <a:noFill/>
            <a:ln w="28575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0361E45E-4BBF-6941-957D-A92B6C1BB7B8}"/>
                </a:ext>
              </a:extLst>
            </p:cNvPr>
            <p:cNvSpPr/>
            <p:nvPr/>
          </p:nvSpPr>
          <p:spPr>
            <a:xfrm>
              <a:off x="6464546" y="4809710"/>
              <a:ext cx="56297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bond</a:t>
              </a:r>
            </a:p>
          </p:txBody>
        </p:sp>
        <p:sp>
          <p:nvSpPr>
            <p:cNvPr id="52" name="Rounded Rectangle 51">
              <a:extLst>
                <a:ext uri="{FF2B5EF4-FFF2-40B4-BE49-F238E27FC236}">
                  <a16:creationId xmlns:a16="http://schemas.microsoft.com/office/drawing/2014/main" id="{F36ADDF4-E27E-EC48-A83A-43F2D3A73B5B}"/>
                </a:ext>
              </a:extLst>
            </p:cNvPr>
            <p:cNvSpPr/>
            <p:nvPr/>
          </p:nvSpPr>
          <p:spPr>
            <a:xfrm>
              <a:off x="4954102" y="4740265"/>
              <a:ext cx="466483" cy="262569"/>
            </a:xfrm>
            <a:prstGeom prst="roundRect">
              <a:avLst>
                <a:gd name="adj" fmla="val 46306"/>
              </a:avLst>
            </a:prstGeom>
            <a:solidFill>
              <a:srgbClr val="C00000">
                <a:alpha val="20000"/>
              </a:srgbClr>
            </a:solidFill>
            <a:ln w="28575">
              <a:solidFill>
                <a:srgbClr val="C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200" dirty="0">
                  <a:solidFill>
                    <a:srgbClr val="C00000"/>
                  </a:solidFill>
                  <a:latin typeface="Calibri" panose="020F0502020204030204" pitchFamily="34" charset="0"/>
                </a:rPr>
                <a:t>IP1</a:t>
              </a:r>
            </a:p>
          </p:txBody>
        </p:sp>
        <p:pic>
          <p:nvPicPr>
            <p:cNvPr id="99" name="Picture 98">
              <a:extLst>
                <a:ext uri="{FF2B5EF4-FFF2-40B4-BE49-F238E27FC236}">
                  <a16:creationId xmlns:a16="http://schemas.microsoft.com/office/drawing/2014/main" id="{1D5C4839-C139-AF49-A6DC-C63DFEF89DE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712126" y="5052763"/>
              <a:ext cx="476250" cy="476250"/>
            </a:xfrm>
            <a:prstGeom prst="rect">
              <a:avLst/>
            </a:prstGeom>
          </p:spPr>
        </p:pic>
        <p:pic>
          <p:nvPicPr>
            <p:cNvPr id="101" name="Picture 100">
              <a:extLst>
                <a:ext uri="{FF2B5EF4-FFF2-40B4-BE49-F238E27FC236}">
                  <a16:creationId xmlns:a16="http://schemas.microsoft.com/office/drawing/2014/main" id="{7F69701E-6693-C140-865E-11AC53459DF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710221" y="5608396"/>
              <a:ext cx="478155" cy="476250"/>
            </a:xfrm>
            <a:prstGeom prst="rect">
              <a:avLst/>
            </a:prstGeom>
          </p:spPr>
        </p:pic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22FFEE02-5484-7644-AD3C-DF09FC6E2519}"/>
                </a:ext>
              </a:extLst>
            </p:cNvPr>
            <p:cNvSpPr txBox="1"/>
            <p:nvPr/>
          </p:nvSpPr>
          <p:spPr>
            <a:xfrm>
              <a:off x="4982083" y="5126002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NSX</a:t>
              </a:r>
            </a:p>
          </p:txBody>
        </p: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5AC1C7E1-60CE-D44A-A5B5-7F7B3BF33664}"/>
                </a:ext>
              </a:extLst>
            </p:cNvPr>
            <p:cNvCxnSpPr>
              <a:cxnSpLocks/>
              <a:stCxn id="42" idx="1"/>
              <a:endCxn id="96" idx="3"/>
            </p:cNvCxnSpPr>
            <p:nvPr/>
          </p:nvCxnSpPr>
          <p:spPr bwMode="gray">
            <a:xfrm flipH="1">
              <a:off x="5564908" y="5279891"/>
              <a:ext cx="290202" cy="0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Rounded Rectangle 53">
              <a:extLst>
                <a:ext uri="{FF2B5EF4-FFF2-40B4-BE49-F238E27FC236}">
                  <a16:creationId xmlns:a16="http://schemas.microsoft.com/office/drawing/2014/main" id="{801993BB-7DEC-B445-8153-7B9CA37609B2}"/>
                </a:ext>
              </a:extLst>
            </p:cNvPr>
            <p:cNvSpPr/>
            <p:nvPr/>
          </p:nvSpPr>
          <p:spPr>
            <a:xfrm>
              <a:off x="5185848" y="5699571"/>
              <a:ext cx="466344" cy="262569"/>
            </a:xfrm>
            <a:prstGeom prst="roundRect">
              <a:avLst>
                <a:gd name="adj" fmla="val 46306"/>
              </a:avLst>
            </a:prstGeom>
            <a:solidFill>
              <a:srgbClr val="C00000">
                <a:alpha val="20000"/>
              </a:srgbClr>
            </a:solidFill>
            <a:ln w="28575">
              <a:solidFill>
                <a:srgbClr val="C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200" dirty="0">
                  <a:solidFill>
                    <a:srgbClr val="C00000"/>
                  </a:solidFill>
                  <a:latin typeface="Calibri" panose="020F0502020204030204" pitchFamily="34" charset="0"/>
                </a:rPr>
                <a:t>IP2</a:t>
              </a:r>
            </a:p>
          </p:txBody>
        </p:sp>
        <p:sp>
          <p:nvSpPr>
            <p:cNvPr id="53" name="Rounded Rectangle 52">
              <a:extLst>
                <a:ext uri="{FF2B5EF4-FFF2-40B4-BE49-F238E27FC236}">
                  <a16:creationId xmlns:a16="http://schemas.microsoft.com/office/drawing/2014/main" id="{1FEA841D-365E-2143-A539-8595B43B3CE0}"/>
                </a:ext>
              </a:extLst>
            </p:cNvPr>
            <p:cNvSpPr/>
            <p:nvPr/>
          </p:nvSpPr>
          <p:spPr>
            <a:xfrm>
              <a:off x="5053945" y="5403440"/>
              <a:ext cx="731520" cy="262569"/>
            </a:xfrm>
            <a:prstGeom prst="roundRect">
              <a:avLst>
                <a:gd name="adj" fmla="val 46306"/>
              </a:avLst>
            </a:prstGeom>
            <a:solidFill>
              <a:srgbClr val="C00000">
                <a:alpha val="20000"/>
              </a:srgbClr>
            </a:solidFill>
            <a:ln w="28575">
              <a:solidFill>
                <a:srgbClr val="C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200" dirty="0">
                  <a:solidFill>
                    <a:srgbClr val="C00000"/>
                  </a:solidFill>
                  <a:latin typeface="Calibri" panose="020F0502020204030204" pitchFamily="34" charset="0"/>
                </a:rPr>
                <a:t>TEP</a:t>
              </a:r>
            </a:p>
          </p:txBody>
        </p:sp>
        <p:grpSp>
          <p:nvGrpSpPr>
            <p:cNvPr id="108" name="Group 107">
              <a:extLst>
                <a:ext uri="{FF2B5EF4-FFF2-40B4-BE49-F238E27FC236}">
                  <a16:creationId xmlns:a16="http://schemas.microsoft.com/office/drawing/2014/main" id="{CE1F7E04-98B5-384D-8E26-18DC2E64CF59}"/>
                </a:ext>
              </a:extLst>
            </p:cNvPr>
            <p:cNvGrpSpPr>
              <a:grpSpLocks/>
            </p:cNvGrpSpPr>
            <p:nvPr/>
          </p:nvGrpSpPr>
          <p:grpSpPr>
            <a:xfrm>
              <a:off x="6697977" y="5052127"/>
              <a:ext cx="484632" cy="484632"/>
              <a:chOff x="9847623" y="592919"/>
              <a:chExt cx="1778086" cy="3298795"/>
            </a:xfrm>
          </p:grpSpPr>
          <p:sp>
            <p:nvSpPr>
              <p:cNvPr id="109" name="Rectangle 108">
                <a:extLst>
                  <a:ext uri="{FF2B5EF4-FFF2-40B4-BE49-F238E27FC236}">
                    <a16:creationId xmlns:a16="http://schemas.microsoft.com/office/drawing/2014/main" id="{D75FCD38-DDAA-4B40-AB21-5A7BC8ED7F3D}"/>
                  </a:ext>
                </a:extLst>
              </p:cNvPr>
              <p:cNvSpPr/>
              <p:nvPr/>
            </p:nvSpPr>
            <p:spPr>
              <a:xfrm>
                <a:off x="9847623" y="592919"/>
                <a:ext cx="1773646" cy="3298795"/>
              </a:xfrm>
              <a:prstGeom prst="rect">
                <a:avLst/>
              </a:prstGeom>
              <a:solidFill>
                <a:srgbClr val="FF0000">
                  <a:alpha val="50000"/>
                </a:srgbClr>
              </a:solidFill>
              <a:ln w="38100">
                <a:solidFill>
                  <a:srgbClr val="FF0000"/>
                </a:solidFill>
                <a:prstDash val="soli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endParaRPr lang="en-US" sz="1200" dirty="0">
                  <a:solidFill>
                    <a:schemeClr val="tx1"/>
                  </a:solidFill>
                  <a:latin typeface="Calibri" panose="020F0502020204030204" pitchFamily="34" charset="0"/>
                </a:endParaRPr>
              </a:p>
            </p:txBody>
          </p:sp>
          <p:cxnSp>
            <p:nvCxnSpPr>
              <p:cNvPr id="110" name="Straight Connector 109">
                <a:extLst>
                  <a:ext uri="{FF2B5EF4-FFF2-40B4-BE49-F238E27FC236}">
                    <a16:creationId xmlns:a16="http://schemas.microsoft.com/office/drawing/2014/main" id="{C6E505E8-18F8-7447-9099-21C47C747208}"/>
                  </a:ext>
                </a:extLst>
              </p:cNvPr>
              <p:cNvCxnSpPr>
                <a:cxnSpLocks/>
              </p:cNvCxnSpPr>
              <p:nvPr/>
            </p:nvCxnSpPr>
            <p:spPr bwMode="gray">
              <a:xfrm>
                <a:off x="9851517" y="592919"/>
                <a:ext cx="1744931" cy="3286071"/>
              </a:xfrm>
              <a:prstGeom prst="line">
                <a:avLst/>
              </a:prstGeom>
              <a:ln w="38100">
                <a:solidFill>
                  <a:srgbClr val="FF0000"/>
                </a:solidFill>
                <a:miter lim="800000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Straight Connector 110">
                <a:extLst>
                  <a:ext uri="{FF2B5EF4-FFF2-40B4-BE49-F238E27FC236}">
                    <a16:creationId xmlns:a16="http://schemas.microsoft.com/office/drawing/2014/main" id="{52C08834-1904-0B41-9030-992289947EF9}"/>
                  </a:ext>
                </a:extLst>
              </p:cNvPr>
              <p:cNvCxnSpPr>
                <a:cxnSpLocks/>
              </p:cNvCxnSpPr>
              <p:nvPr/>
            </p:nvCxnSpPr>
            <p:spPr bwMode="gray">
              <a:xfrm flipH="1">
                <a:off x="9847626" y="592919"/>
                <a:ext cx="1778083" cy="3289773"/>
              </a:xfrm>
              <a:prstGeom prst="line">
                <a:avLst/>
              </a:prstGeom>
              <a:ln w="38100">
                <a:solidFill>
                  <a:srgbClr val="FF0000"/>
                </a:solidFill>
                <a:miter lim="800000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13" name="TextBox 112">
            <a:extLst>
              <a:ext uri="{FF2B5EF4-FFF2-40B4-BE49-F238E27FC236}">
                <a16:creationId xmlns:a16="http://schemas.microsoft.com/office/drawing/2014/main" id="{2D866340-AEB9-3C47-92E7-7D93B3B72072}"/>
              </a:ext>
            </a:extLst>
          </p:cNvPr>
          <p:cNvSpPr txBox="1"/>
          <p:nvPr/>
        </p:nvSpPr>
        <p:spPr>
          <a:xfrm rot="290891">
            <a:off x="8836446" y="442085"/>
            <a:ext cx="2752732" cy="276999"/>
          </a:xfrm>
          <a:prstGeom prst="rect">
            <a:avLst/>
          </a:prstGeom>
          <a:solidFill>
            <a:srgbClr val="FF0000">
              <a:alpha val="10000"/>
            </a:srgbClr>
          </a:solidFill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1200" dirty="0">
                <a:solidFill>
                  <a:srgbClr val="FF0000"/>
                </a:solidFill>
                <a:latin typeface="Calibri" panose="020F0502020204030204" pitchFamily="34" charset="0"/>
              </a:rPr>
              <a:t>New NSX-T 3.2: NIC bonds in Windows</a:t>
            </a:r>
          </a:p>
        </p:txBody>
      </p:sp>
      <p:sp>
        <p:nvSpPr>
          <p:cNvPr id="145" name="Rounded Rectangle 144">
            <a:extLst>
              <a:ext uri="{FF2B5EF4-FFF2-40B4-BE49-F238E27FC236}">
                <a16:creationId xmlns:a16="http://schemas.microsoft.com/office/drawing/2014/main" id="{E6F0ED45-E065-9D49-99EA-A7D2AE31A4E7}"/>
              </a:ext>
            </a:extLst>
          </p:cNvPr>
          <p:cNvSpPr/>
          <p:nvPr/>
        </p:nvSpPr>
        <p:spPr>
          <a:xfrm>
            <a:off x="700491" y="3876104"/>
            <a:ext cx="2804596" cy="2931270"/>
          </a:xfrm>
          <a:prstGeom prst="roundRect">
            <a:avLst>
              <a:gd name="adj" fmla="val 3277"/>
            </a:avLst>
          </a:prstGeom>
          <a:solidFill>
            <a:schemeClr val="accent1">
              <a:lumMod val="20000"/>
              <a:lumOff val="80000"/>
              <a:alpha val="20000"/>
            </a:schemeClr>
          </a:solidFill>
          <a:ln w="19050">
            <a:solidFill>
              <a:schemeClr val="accent1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en-US" sz="1200" dirty="0">
                <a:solidFill>
                  <a:schemeClr val="accent1"/>
                </a:solidFill>
                <a:latin typeface="Calibri" panose="020F0502020204030204" pitchFamily="34" charset="0"/>
              </a:rPr>
              <a:t>Topology Overlay 3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457A97B3-B505-8B40-9655-FF82191C0496}"/>
              </a:ext>
            </a:extLst>
          </p:cNvPr>
          <p:cNvGrpSpPr/>
          <p:nvPr/>
        </p:nvGrpSpPr>
        <p:grpSpPr>
          <a:xfrm>
            <a:off x="793517" y="4208677"/>
            <a:ext cx="2625149" cy="2135000"/>
            <a:chOff x="793517" y="4493789"/>
            <a:chExt cx="2625149" cy="2135000"/>
          </a:xfrm>
        </p:grpSpPr>
        <p:sp>
          <p:nvSpPr>
            <p:cNvPr id="146" name="Freeform 86">
              <a:extLst>
                <a:ext uri="{FF2B5EF4-FFF2-40B4-BE49-F238E27FC236}">
                  <a16:creationId xmlns:a16="http://schemas.microsoft.com/office/drawing/2014/main" id="{4C4958E9-D805-974C-A1ED-8DD080878943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1460064" y="6320110"/>
              <a:ext cx="1180769" cy="308679"/>
            </a:xfrm>
            <a:custGeom>
              <a:avLst/>
              <a:gdLst>
                <a:gd name="T0" fmla="*/ 304 w 384"/>
                <a:gd name="T1" fmla="*/ 78 h 100"/>
                <a:gd name="T2" fmla="*/ 288 w 384"/>
                <a:gd name="T3" fmla="*/ 78 h 100"/>
                <a:gd name="T4" fmla="*/ 288 w 384"/>
                <a:gd name="T5" fmla="*/ 22 h 100"/>
                <a:gd name="T6" fmla="*/ 304 w 384"/>
                <a:gd name="T7" fmla="*/ 22 h 100"/>
                <a:gd name="T8" fmla="*/ 304 w 384"/>
                <a:gd name="T9" fmla="*/ 78 h 100"/>
                <a:gd name="T10" fmla="*/ 331 w 384"/>
                <a:gd name="T11" fmla="*/ 22 h 100"/>
                <a:gd name="T12" fmla="*/ 315 w 384"/>
                <a:gd name="T13" fmla="*/ 22 h 100"/>
                <a:gd name="T14" fmla="*/ 315 w 384"/>
                <a:gd name="T15" fmla="*/ 78 h 100"/>
                <a:gd name="T16" fmla="*/ 331 w 384"/>
                <a:gd name="T17" fmla="*/ 78 h 100"/>
                <a:gd name="T18" fmla="*/ 331 w 384"/>
                <a:gd name="T19" fmla="*/ 22 h 100"/>
                <a:gd name="T20" fmla="*/ 358 w 384"/>
                <a:gd name="T21" fmla="*/ 22 h 100"/>
                <a:gd name="T22" fmla="*/ 342 w 384"/>
                <a:gd name="T23" fmla="*/ 22 h 100"/>
                <a:gd name="T24" fmla="*/ 342 w 384"/>
                <a:gd name="T25" fmla="*/ 78 h 100"/>
                <a:gd name="T26" fmla="*/ 358 w 384"/>
                <a:gd name="T27" fmla="*/ 78 h 100"/>
                <a:gd name="T28" fmla="*/ 358 w 384"/>
                <a:gd name="T29" fmla="*/ 22 h 100"/>
                <a:gd name="T30" fmla="*/ 42 w 384"/>
                <a:gd name="T31" fmla="*/ 22 h 100"/>
                <a:gd name="T32" fmla="*/ 26 w 384"/>
                <a:gd name="T33" fmla="*/ 22 h 100"/>
                <a:gd name="T34" fmla="*/ 26 w 384"/>
                <a:gd name="T35" fmla="*/ 78 h 100"/>
                <a:gd name="T36" fmla="*/ 42 w 384"/>
                <a:gd name="T37" fmla="*/ 78 h 100"/>
                <a:gd name="T38" fmla="*/ 42 w 384"/>
                <a:gd name="T39" fmla="*/ 22 h 100"/>
                <a:gd name="T40" fmla="*/ 69 w 384"/>
                <a:gd name="T41" fmla="*/ 22 h 100"/>
                <a:gd name="T42" fmla="*/ 53 w 384"/>
                <a:gd name="T43" fmla="*/ 22 h 100"/>
                <a:gd name="T44" fmla="*/ 53 w 384"/>
                <a:gd name="T45" fmla="*/ 78 h 100"/>
                <a:gd name="T46" fmla="*/ 69 w 384"/>
                <a:gd name="T47" fmla="*/ 78 h 100"/>
                <a:gd name="T48" fmla="*/ 69 w 384"/>
                <a:gd name="T49" fmla="*/ 22 h 100"/>
                <a:gd name="T50" fmla="*/ 97 w 384"/>
                <a:gd name="T51" fmla="*/ 22 h 100"/>
                <a:gd name="T52" fmla="*/ 81 w 384"/>
                <a:gd name="T53" fmla="*/ 22 h 100"/>
                <a:gd name="T54" fmla="*/ 81 w 384"/>
                <a:gd name="T55" fmla="*/ 78 h 100"/>
                <a:gd name="T56" fmla="*/ 97 w 384"/>
                <a:gd name="T57" fmla="*/ 78 h 100"/>
                <a:gd name="T58" fmla="*/ 97 w 384"/>
                <a:gd name="T59" fmla="*/ 22 h 100"/>
                <a:gd name="T60" fmla="*/ 163 w 384"/>
                <a:gd name="T61" fmla="*/ 50 h 100"/>
                <a:gd name="T62" fmla="*/ 192 w 384"/>
                <a:gd name="T63" fmla="*/ 21 h 100"/>
                <a:gd name="T64" fmla="*/ 221 w 384"/>
                <a:gd name="T65" fmla="*/ 50 h 100"/>
                <a:gd name="T66" fmla="*/ 192 w 384"/>
                <a:gd name="T67" fmla="*/ 79 h 100"/>
                <a:gd name="T68" fmla="*/ 163 w 384"/>
                <a:gd name="T69" fmla="*/ 50 h 100"/>
                <a:gd name="T70" fmla="*/ 179 w 384"/>
                <a:gd name="T71" fmla="*/ 50 h 100"/>
                <a:gd name="T72" fmla="*/ 192 w 384"/>
                <a:gd name="T73" fmla="*/ 63 h 100"/>
                <a:gd name="T74" fmla="*/ 205 w 384"/>
                <a:gd name="T75" fmla="*/ 50 h 100"/>
                <a:gd name="T76" fmla="*/ 192 w 384"/>
                <a:gd name="T77" fmla="*/ 37 h 100"/>
                <a:gd name="T78" fmla="*/ 179 w 384"/>
                <a:gd name="T79" fmla="*/ 50 h 100"/>
                <a:gd name="T80" fmla="*/ 384 w 384"/>
                <a:gd name="T81" fmla="*/ 0 h 100"/>
                <a:gd name="T82" fmla="*/ 384 w 384"/>
                <a:gd name="T83" fmla="*/ 100 h 100"/>
                <a:gd name="T84" fmla="*/ 0 w 384"/>
                <a:gd name="T85" fmla="*/ 100 h 100"/>
                <a:gd name="T86" fmla="*/ 0 w 384"/>
                <a:gd name="T87" fmla="*/ 0 h 100"/>
                <a:gd name="T88" fmla="*/ 384 w 384"/>
                <a:gd name="T89" fmla="*/ 0 h 100"/>
                <a:gd name="T90" fmla="*/ 368 w 384"/>
                <a:gd name="T91" fmla="*/ 16 h 100"/>
                <a:gd name="T92" fmla="*/ 16 w 384"/>
                <a:gd name="T93" fmla="*/ 16 h 100"/>
                <a:gd name="T94" fmla="*/ 16 w 384"/>
                <a:gd name="T95" fmla="*/ 84 h 100"/>
                <a:gd name="T96" fmla="*/ 368 w 384"/>
                <a:gd name="T97" fmla="*/ 84 h 100"/>
                <a:gd name="T98" fmla="*/ 368 w 384"/>
                <a:gd name="T99" fmla="*/ 1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4" h="100">
                  <a:moveTo>
                    <a:pt x="304" y="78"/>
                  </a:moveTo>
                  <a:cubicBezTo>
                    <a:pt x="288" y="78"/>
                    <a:pt x="288" y="78"/>
                    <a:pt x="288" y="78"/>
                  </a:cubicBezTo>
                  <a:cubicBezTo>
                    <a:pt x="288" y="22"/>
                    <a:pt x="288" y="22"/>
                    <a:pt x="288" y="22"/>
                  </a:cubicBezTo>
                  <a:cubicBezTo>
                    <a:pt x="304" y="22"/>
                    <a:pt x="304" y="22"/>
                    <a:pt x="304" y="22"/>
                  </a:cubicBezTo>
                  <a:lnTo>
                    <a:pt x="304" y="78"/>
                  </a:lnTo>
                  <a:close/>
                  <a:moveTo>
                    <a:pt x="331" y="22"/>
                  </a:moveTo>
                  <a:cubicBezTo>
                    <a:pt x="315" y="22"/>
                    <a:pt x="315" y="22"/>
                    <a:pt x="315" y="22"/>
                  </a:cubicBezTo>
                  <a:cubicBezTo>
                    <a:pt x="315" y="78"/>
                    <a:pt x="315" y="78"/>
                    <a:pt x="315" y="78"/>
                  </a:cubicBezTo>
                  <a:cubicBezTo>
                    <a:pt x="331" y="78"/>
                    <a:pt x="331" y="78"/>
                    <a:pt x="331" y="78"/>
                  </a:cubicBezTo>
                  <a:lnTo>
                    <a:pt x="331" y="22"/>
                  </a:lnTo>
                  <a:close/>
                  <a:moveTo>
                    <a:pt x="358" y="22"/>
                  </a:moveTo>
                  <a:cubicBezTo>
                    <a:pt x="342" y="22"/>
                    <a:pt x="342" y="22"/>
                    <a:pt x="342" y="22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58" y="78"/>
                    <a:pt x="358" y="78"/>
                    <a:pt x="358" y="78"/>
                  </a:cubicBezTo>
                  <a:lnTo>
                    <a:pt x="358" y="22"/>
                  </a:lnTo>
                  <a:close/>
                  <a:moveTo>
                    <a:pt x="42" y="22"/>
                  </a:moveTo>
                  <a:cubicBezTo>
                    <a:pt x="26" y="22"/>
                    <a:pt x="26" y="22"/>
                    <a:pt x="26" y="22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42" y="78"/>
                    <a:pt x="42" y="78"/>
                    <a:pt x="42" y="78"/>
                  </a:cubicBezTo>
                  <a:lnTo>
                    <a:pt x="42" y="22"/>
                  </a:lnTo>
                  <a:close/>
                  <a:moveTo>
                    <a:pt x="69" y="22"/>
                  </a:moveTo>
                  <a:cubicBezTo>
                    <a:pt x="53" y="22"/>
                    <a:pt x="53" y="22"/>
                    <a:pt x="53" y="22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69" y="78"/>
                    <a:pt x="69" y="78"/>
                    <a:pt x="69" y="78"/>
                  </a:cubicBezTo>
                  <a:lnTo>
                    <a:pt x="69" y="22"/>
                  </a:lnTo>
                  <a:close/>
                  <a:moveTo>
                    <a:pt x="97" y="22"/>
                  </a:moveTo>
                  <a:cubicBezTo>
                    <a:pt x="81" y="22"/>
                    <a:pt x="81" y="22"/>
                    <a:pt x="81" y="22"/>
                  </a:cubicBezTo>
                  <a:cubicBezTo>
                    <a:pt x="81" y="78"/>
                    <a:pt x="81" y="78"/>
                    <a:pt x="81" y="78"/>
                  </a:cubicBezTo>
                  <a:cubicBezTo>
                    <a:pt x="97" y="78"/>
                    <a:pt x="97" y="78"/>
                    <a:pt x="97" y="78"/>
                  </a:cubicBezTo>
                  <a:lnTo>
                    <a:pt x="97" y="22"/>
                  </a:lnTo>
                  <a:close/>
                  <a:moveTo>
                    <a:pt x="163" y="50"/>
                  </a:moveTo>
                  <a:cubicBezTo>
                    <a:pt x="163" y="34"/>
                    <a:pt x="176" y="21"/>
                    <a:pt x="192" y="21"/>
                  </a:cubicBezTo>
                  <a:cubicBezTo>
                    <a:pt x="208" y="21"/>
                    <a:pt x="221" y="34"/>
                    <a:pt x="221" y="50"/>
                  </a:cubicBezTo>
                  <a:cubicBezTo>
                    <a:pt x="221" y="66"/>
                    <a:pt x="208" y="79"/>
                    <a:pt x="192" y="79"/>
                  </a:cubicBezTo>
                  <a:cubicBezTo>
                    <a:pt x="176" y="79"/>
                    <a:pt x="163" y="66"/>
                    <a:pt x="163" y="50"/>
                  </a:cubicBezTo>
                  <a:close/>
                  <a:moveTo>
                    <a:pt x="179" y="50"/>
                  </a:moveTo>
                  <a:cubicBezTo>
                    <a:pt x="179" y="57"/>
                    <a:pt x="185" y="63"/>
                    <a:pt x="192" y="63"/>
                  </a:cubicBezTo>
                  <a:cubicBezTo>
                    <a:pt x="199" y="63"/>
                    <a:pt x="205" y="57"/>
                    <a:pt x="205" y="50"/>
                  </a:cubicBezTo>
                  <a:cubicBezTo>
                    <a:pt x="205" y="43"/>
                    <a:pt x="199" y="37"/>
                    <a:pt x="192" y="37"/>
                  </a:cubicBezTo>
                  <a:cubicBezTo>
                    <a:pt x="185" y="37"/>
                    <a:pt x="179" y="43"/>
                    <a:pt x="179" y="50"/>
                  </a:cubicBezTo>
                  <a:close/>
                  <a:moveTo>
                    <a:pt x="384" y="0"/>
                  </a:moveTo>
                  <a:cubicBezTo>
                    <a:pt x="384" y="100"/>
                    <a:pt x="384" y="100"/>
                    <a:pt x="384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84" y="0"/>
                  </a:lnTo>
                  <a:close/>
                  <a:moveTo>
                    <a:pt x="368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368" y="84"/>
                    <a:pt x="368" y="84"/>
                    <a:pt x="368" y="84"/>
                  </a:cubicBezTo>
                  <a:lnTo>
                    <a:pt x="368" y="1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" panose="020F0502020204030204" pitchFamily="34" charset="0"/>
              </a:endParaRPr>
            </a:p>
          </p:txBody>
        </p:sp>
        <p:sp>
          <p:nvSpPr>
            <p:cNvPr id="147" name="Rectangle 146">
              <a:extLst>
                <a:ext uri="{FF2B5EF4-FFF2-40B4-BE49-F238E27FC236}">
                  <a16:creationId xmlns:a16="http://schemas.microsoft.com/office/drawing/2014/main" id="{7CF5B1BA-D6D3-6346-879A-D926BCAF6E9B}"/>
                </a:ext>
              </a:extLst>
            </p:cNvPr>
            <p:cNvSpPr/>
            <p:nvPr/>
          </p:nvSpPr>
          <p:spPr>
            <a:xfrm>
              <a:off x="793517" y="4647677"/>
              <a:ext cx="2388501" cy="1629698"/>
            </a:xfrm>
            <a:prstGeom prst="rect">
              <a:avLst/>
            </a:prstGeom>
            <a:solidFill>
              <a:schemeClr val="bg1">
                <a:lumMod val="85000"/>
                <a:alpha val="75000"/>
              </a:schemeClr>
            </a:solidFill>
            <a:ln w="190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>
                <a:defRPr/>
              </a:pPr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Physical Server</a:t>
              </a:r>
            </a:p>
          </p:txBody>
        </p:sp>
        <p:sp>
          <p:nvSpPr>
            <p:cNvPr id="148" name="TextBox 147">
              <a:extLst>
                <a:ext uri="{FF2B5EF4-FFF2-40B4-BE49-F238E27FC236}">
                  <a16:creationId xmlns:a16="http://schemas.microsoft.com/office/drawing/2014/main" id="{53710ADC-04B1-D643-A5C0-4D477A94D928}"/>
                </a:ext>
              </a:extLst>
            </p:cNvPr>
            <p:cNvSpPr txBox="1"/>
            <p:nvPr/>
          </p:nvSpPr>
          <p:spPr>
            <a:xfrm>
              <a:off x="875337" y="4493789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pNIC1</a:t>
              </a:r>
            </a:p>
          </p:txBody>
        </p:sp>
        <p:sp>
          <p:nvSpPr>
            <p:cNvPr id="149" name="TextBox 148">
              <a:extLst>
                <a:ext uri="{FF2B5EF4-FFF2-40B4-BE49-F238E27FC236}">
                  <a16:creationId xmlns:a16="http://schemas.microsoft.com/office/drawing/2014/main" id="{D23079DE-65FB-AF4E-AF26-F0EDA0CEDCAB}"/>
                </a:ext>
              </a:extLst>
            </p:cNvPr>
            <p:cNvSpPr txBox="1"/>
            <p:nvPr/>
          </p:nvSpPr>
          <p:spPr>
            <a:xfrm>
              <a:off x="1782451" y="4493789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pNIC2</a:t>
              </a:r>
            </a:p>
          </p:txBody>
        </p:sp>
        <p:sp>
          <p:nvSpPr>
            <p:cNvPr id="150" name="TextBox 149">
              <a:extLst>
                <a:ext uri="{FF2B5EF4-FFF2-40B4-BE49-F238E27FC236}">
                  <a16:creationId xmlns:a16="http://schemas.microsoft.com/office/drawing/2014/main" id="{8897D6CE-8921-8A43-844E-862849F0B182}"/>
                </a:ext>
              </a:extLst>
            </p:cNvPr>
            <p:cNvSpPr txBox="1"/>
            <p:nvPr/>
          </p:nvSpPr>
          <p:spPr>
            <a:xfrm>
              <a:off x="2479086" y="4493789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pNIC3</a:t>
              </a:r>
            </a:p>
          </p:txBody>
        </p:sp>
        <p:sp>
          <p:nvSpPr>
            <p:cNvPr id="151" name="TextBox 150">
              <a:extLst>
                <a:ext uri="{FF2B5EF4-FFF2-40B4-BE49-F238E27FC236}">
                  <a16:creationId xmlns:a16="http://schemas.microsoft.com/office/drawing/2014/main" id="{0E2A513B-15F3-0A4F-949F-EC658CAFC95F}"/>
                </a:ext>
              </a:extLst>
            </p:cNvPr>
            <p:cNvSpPr txBox="1"/>
            <p:nvPr/>
          </p:nvSpPr>
          <p:spPr>
            <a:xfrm>
              <a:off x="2123500" y="5130144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NSX</a:t>
              </a:r>
            </a:p>
          </p:txBody>
        </p:sp>
        <p:cxnSp>
          <p:nvCxnSpPr>
            <p:cNvPr id="152" name="Straight Connector 151">
              <a:extLst>
                <a:ext uri="{FF2B5EF4-FFF2-40B4-BE49-F238E27FC236}">
                  <a16:creationId xmlns:a16="http://schemas.microsoft.com/office/drawing/2014/main" id="{8C0D114B-1126-324A-BA90-F4FB20714EBF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2097454" y="4804836"/>
              <a:ext cx="205104" cy="325308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Connector 152">
              <a:extLst>
                <a:ext uri="{FF2B5EF4-FFF2-40B4-BE49-F238E27FC236}">
                  <a16:creationId xmlns:a16="http://schemas.microsoft.com/office/drawing/2014/main" id="{D583E916-4952-4245-BC21-078B16EAFBC1}"/>
                </a:ext>
              </a:extLst>
            </p:cNvPr>
            <p:cNvCxnSpPr>
              <a:cxnSpLocks/>
            </p:cNvCxnSpPr>
            <p:nvPr/>
          </p:nvCxnSpPr>
          <p:spPr bwMode="gray">
            <a:xfrm flipH="1">
              <a:off x="2563937" y="4804836"/>
              <a:ext cx="230152" cy="325308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4" name="Oval 153">
              <a:extLst>
                <a:ext uri="{FF2B5EF4-FFF2-40B4-BE49-F238E27FC236}">
                  <a16:creationId xmlns:a16="http://schemas.microsoft.com/office/drawing/2014/main" id="{78AF72E5-8888-944F-B269-02732424A58B}"/>
                </a:ext>
              </a:extLst>
            </p:cNvPr>
            <p:cNvSpPr/>
            <p:nvPr/>
          </p:nvSpPr>
          <p:spPr>
            <a:xfrm>
              <a:off x="2042327" y="4905078"/>
              <a:ext cx="751762" cy="114349"/>
            </a:xfrm>
            <a:prstGeom prst="ellipse">
              <a:avLst/>
            </a:prstGeom>
            <a:noFill/>
            <a:ln w="28575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55" name="Rectangle 154">
              <a:extLst>
                <a:ext uri="{FF2B5EF4-FFF2-40B4-BE49-F238E27FC236}">
                  <a16:creationId xmlns:a16="http://schemas.microsoft.com/office/drawing/2014/main" id="{91558FB7-5C62-3749-9A26-BE94E27AF4B2}"/>
                </a:ext>
              </a:extLst>
            </p:cNvPr>
            <p:cNvSpPr/>
            <p:nvPr/>
          </p:nvSpPr>
          <p:spPr>
            <a:xfrm>
              <a:off x="2720904" y="4813852"/>
              <a:ext cx="56297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bond</a:t>
              </a:r>
            </a:p>
          </p:txBody>
        </p:sp>
        <p:sp>
          <p:nvSpPr>
            <p:cNvPr id="156" name="Rounded Rectangle 155">
              <a:extLst>
                <a:ext uri="{FF2B5EF4-FFF2-40B4-BE49-F238E27FC236}">
                  <a16:creationId xmlns:a16="http://schemas.microsoft.com/office/drawing/2014/main" id="{3E6EB70A-834F-8A4D-895A-04CB3F2AB7D4}"/>
                </a:ext>
              </a:extLst>
            </p:cNvPr>
            <p:cNvSpPr/>
            <p:nvPr/>
          </p:nvSpPr>
          <p:spPr>
            <a:xfrm>
              <a:off x="1222492" y="4744407"/>
              <a:ext cx="466483" cy="262569"/>
            </a:xfrm>
            <a:prstGeom prst="roundRect">
              <a:avLst>
                <a:gd name="adj" fmla="val 46306"/>
              </a:avLst>
            </a:prstGeom>
            <a:solidFill>
              <a:srgbClr val="C00000">
                <a:alpha val="20000"/>
              </a:srgbClr>
            </a:solidFill>
            <a:ln w="28575">
              <a:solidFill>
                <a:srgbClr val="C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200" dirty="0">
                  <a:solidFill>
                    <a:srgbClr val="C00000"/>
                  </a:solidFill>
                  <a:latin typeface="Calibri" panose="020F0502020204030204" pitchFamily="34" charset="0"/>
                </a:rPr>
                <a:t>IP1</a:t>
              </a:r>
            </a:p>
          </p:txBody>
        </p:sp>
        <p:pic>
          <p:nvPicPr>
            <p:cNvPr id="157" name="Picture 156">
              <a:extLst>
                <a:ext uri="{FF2B5EF4-FFF2-40B4-BE49-F238E27FC236}">
                  <a16:creationId xmlns:a16="http://schemas.microsoft.com/office/drawing/2014/main" id="{D8491770-11B3-D648-A4D7-B8CA8EF1BF9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942416" y="5056905"/>
              <a:ext cx="476250" cy="476250"/>
            </a:xfrm>
            <a:prstGeom prst="rect">
              <a:avLst/>
            </a:prstGeom>
          </p:spPr>
        </p:pic>
        <p:pic>
          <p:nvPicPr>
            <p:cNvPr id="158" name="Picture 157">
              <a:extLst>
                <a:ext uri="{FF2B5EF4-FFF2-40B4-BE49-F238E27FC236}">
                  <a16:creationId xmlns:a16="http://schemas.microsoft.com/office/drawing/2014/main" id="{9C87296F-DC2F-A249-9D69-7A0DC406AF6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940511" y="5612538"/>
              <a:ext cx="478155" cy="476250"/>
            </a:xfrm>
            <a:prstGeom prst="rect">
              <a:avLst/>
            </a:prstGeom>
          </p:spPr>
        </p:pic>
        <p:sp>
          <p:nvSpPr>
            <p:cNvPr id="161" name="Rounded Rectangle 160">
              <a:extLst>
                <a:ext uri="{FF2B5EF4-FFF2-40B4-BE49-F238E27FC236}">
                  <a16:creationId xmlns:a16="http://schemas.microsoft.com/office/drawing/2014/main" id="{75377FFF-D4A2-384C-ABB6-B8B67AD358F8}"/>
                </a:ext>
              </a:extLst>
            </p:cNvPr>
            <p:cNvSpPr/>
            <p:nvPr/>
          </p:nvSpPr>
          <p:spPr>
            <a:xfrm>
              <a:off x="2190838" y="5703713"/>
              <a:ext cx="466344" cy="262569"/>
            </a:xfrm>
            <a:prstGeom prst="roundRect">
              <a:avLst>
                <a:gd name="adj" fmla="val 46306"/>
              </a:avLst>
            </a:prstGeom>
            <a:solidFill>
              <a:srgbClr val="C00000">
                <a:alpha val="20000"/>
              </a:srgbClr>
            </a:solidFill>
            <a:ln w="28575">
              <a:solidFill>
                <a:srgbClr val="C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200" dirty="0">
                  <a:solidFill>
                    <a:srgbClr val="C00000"/>
                  </a:solidFill>
                  <a:latin typeface="Calibri" panose="020F0502020204030204" pitchFamily="34" charset="0"/>
                </a:rPr>
                <a:t>IP2</a:t>
              </a:r>
            </a:p>
          </p:txBody>
        </p:sp>
        <p:sp>
          <p:nvSpPr>
            <p:cNvPr id="162" name="Rounded Rectangle 161">
              <a:extLst>
                <a:ext uri="{FF2B5EF4-FFF2-40B4-BE49-F238E27FC236}">
                  <a16:creationId xmlns:a16="http://schemas.microsoft.com/office/drawing/2014/main" id="{090D18DF-E25A-2146-ADC5-0CEA57502622}"/>
                </a:ext>
              </a:extLst>
            </p:cNvPr>
            <p:cNvSpPr/>
            <p:nvPr/>
          </p:nvSpPr>
          <p:spPr>
            <a:xfrm>
              <a:off x="2058935" y="5407582"/>
              <a:ext cx="731520" cy="262569"/>
            </a:xfrm>
            <a:prstGeom prst="roundRect">
              <a:avLst>
                <a:gd name="adj" fmla="val 46306"/>
              </a:avLst>
            </a:prstGeom>
            <a:solidFill>
              <a:srgbClr val="C00000">
                <a:alpha val="20000"/>
              </a:srgbClr>
            </a:solidFill>
            <a:ln w="28575">
              <a:solidFill>
                <a:srgbClr val="C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200" dirty="0">
                  <a:solidFill>
                    <a:srgbClr val="C00000"/>
                  </a:solidFill>
                  <a:latin typeface="Calibri" panose="020F0502020204030204" pitchFamily="34" charset="0"/>
                </a:rPr>
                <a:t>TEP</a:t>
              </a:r>
            </a:p>
          </p:txBody>
        </p:sp>
      </p:grpSp>
      <p:sp>
        <p:nvSpPr>
          <p:cNvPr id="106" name="TextBox 105">
            <a:extLst>
              <a:ext uri="{FF2B5EF4-FFF2-40B4-BE49-F238E27FC236}">
                <a16:creationId xmlns:a16="http://schemas.microsoft.com/office/drawing/2014/main" id="{295156B6-61F3-E2ED-1E43-EE3653CF69CD}"/>
              </a:ext>
            </a:extLst>
          </p:cNvPr>
          <p:cNvSpPr txBox="1"/>
          <p:nvPr/>
        </p:nvSpPr>
        <p:spPr>
          <a:xfrm>
            <a:off x="824538" y="6304629"/>
            <a:ext cx="2587752" cy="584775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1100" dirty="0">
                <a:latin typeface="Calibri" panose="020F0502020204030204" pitchFamily="34" charset="0"/>
              </a:rPr>
              <a:t>Bond configured in NSX</a:t>
            </a:r>
          </a:p>
          <a:p>
            <a:pPr lvl="0" algn="ctr">
              <a:defRPr/>
            </a:pPr>
            <a:r>
              <a:rPr lang="en-US" sz="1000" i="1" dirty="0">
                <a:latin typeface="Calibri" panose="020F0502020204030204" pitchFamily="34" charset="0"/>
              </a:rPr>
              <a:t>(supported bond options listed in the Installation OS section)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2AF8F059-BFD9-97E6-7930-2E9C8FA820A1}"/>
              </a:ext>
            </a:extLst>
          </p:cNvPr>
          <p:cNvSpPr txBox="1"/>
          <p:nvPr/>
        </p:nvSpPr>
        <p:spPr>
          <a:xfrm>
            <a:off x="4541553" y="6294443"/>
            <a:ext cx="2633472" cy="584775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1100" dirty="0">
                <a:latin typeface="Calibri" panose="020F0502020204030204" pitchFamily="34" charset="0"/>
              </a:rPr>
              <a:t>Bond configured in Operating System </a:t>
            </a:r>
            <a:r>
              <a:rPr lang="en-US" sz="1000" i="1" dirty="0">
                <a:latin typeface="Calibri" panose="020F0502020204030204" pitchFamily="34" charset="0"/>
              </a:rPr>
              <a:t>(supported bond options listed in the Installation OS section)</a:t>
            </a:r>
            <a:endParaRPr lang="en-US" sz="1100" i="1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047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 Placeholder 30">
            <a:extLst>
              <a:ext uri="{FF2B5EF4-FFF2-40B4-BE49-F238E27FC236}">
                <a16:creationId xmlns:a16="http://schemas.microsoft.com/office/drawing/2014/main" id="{B73A190D-95DC-E52E-9A3D-E947AE1741A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Bond Active / Standby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B5BD7830-1316-B509-59D3-2A2D153D9D2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380412" y="1699688"/>
            <a:ext cx="2729241" cy="298450"/>
          </a:xfrm>
        </p:spPr>
        <p:txBody>
          <a:bodyPr/>
          <a:lstStyle/>
          <a:p>
            <a:r>
              <a:rPr lang="en-US" dirty="0"/>
              <a:t>NSX-T Configuration – Option1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C846A7B9-C495-2886-80A0-4005554206F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380413" y="3972469"/>
            <a:ext cx="3175140" cy="298450"/>
          </a:xfrm>
        </p:spPr>
        <p:txBody>
          <a:bodyPr/>
          <a:lstStyle/>
          <a:p>
            <a:r>
              <a:rPr lang="en-US" dirty="0"/>
              <a:t>Ubuntu Configuration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1E49EF9-5903-67A9-F00E-7FD5107CA3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wrap="none" anchor="b">
            <a:noAutofit/>
          </a:bodyPr>
          <a:lstStyle/>
          <a:p>
            <a:r>
              <a:rPr lang="en-US" dirty="0"/>
              <a:t>Supported Ubuntu </a:t>
            </a:r>
            <a:r>
              <a:rPr lang="en-US" dirty="0" err="1"/>
              <a:t>pNIC</a:t>
            </a:r>
            <a:r>
              <a:rPr lang="en-US" dirty="0"/>
              <a:t> bond (1/2)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8E040CFE-76CF-C1D0-FFA1-7DB5046DE8D2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>
            <a:noAutofit/>
          </a:bodyPr>
          <a:lstStyle/>
          <a:p>
            <a:r>
              <a:rPr lang="en-US" dirty="0"/>
              <a:t>Bond configured in NSX - Topologies VLAN 5 and Overlay 3 (1/2)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FE3E61E-28E5-8460-4989-A39DB4D0E281}"/>
              </a:ext>
            </a:extLst>
          </p:cNvPr>
          <p:cNvGrpSpPr/>
          <p:nvPr/>
        </p:nvGrpSpPr>
        <p:grpSpPr>
          <a:xfrm>
            <a:off x="5248224" y="2804007"/>
            <a:ext cx="2637747" cy="2020654"/>
            <a:chOff x="5248224" y="2804007"/>
            <a:chExt cx="2637747" cy="2020654"/>
          </a:xfrm>
        </p:grpSpPr>
        <p:sp>
          <p:nvSpPr>
            <p:cNvPr id="11" name="Freeform 86">
              <a:extLst>
                <a:ext uri="{FF2B5EF4-FFF2-40B4-BE49-F238E27FC236}">
                  <a16:creationId xmlns:a16="http://schemas.microsoft.com/office/drawing/2014/main" id="{18F30F75-F176-0D95-487B-B9F5B75FAD74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199843" y="4515982"/>
              <a:ext cx="1180769" cy="308679"/>
            </a:xfrm>
            <a:custGeom>
              <a:avLst/>
              <a:gdLst>
                <a:gd name="T0" fmla="*/ 304 w 384"/>
                <a:gd name="T1" fmla="*/ 78 h 100"/>
                <a:gd name="T2" fmla="*/ 288 w 384"/>
                <a:gd name="T3" fmla="*/ 78 h 100"/>
                <a:gd name="T4" fmla="*/ 288 w 384"/>
                <a:gd name="T5" fmla="*/ 22 h 100"/>
                <a:gd name="T6" fmla="*/ 304 w 384"/>
                <a:gd name="T7" fmla="*/ 22 h 100"/>
                <a:gd name="T8" fmla="*/ 304 w 384"/>
                <a:gd name="T9" fmla="*/ 78 h 100"/>
                <a:gd name="T10" fmla="*/ 331 w 384"/>
                <a:gd name="T11" fmla="*/ 22 h 100"/>
                <a:gd name="T12" fmla="*/ 315 w 384"/>
                <a:gd name="T13" fmla="*/ 22 h 100"/>
                <a:gd name="T14" fmla="*/ 315 w 384"/>
                <a:gd name="T15" fmla="*/ 78 h 100"/>
                <a:gd name="T16" fmla="*/ 331 w 384"/>
                <a:gd name="T17" fmla="*/ 78 h 100"/>
                <a:gd name="T18" fmla="*/ 331 w 384"/>
                <a:gd name="T19" fmla="*/ 22 h 100"/>
                <a:gd name="T20" fmla="*/ 358 w 384"/>
                <a:gd name="T21" fmla="*/ 22 h 100"/>
                <a:gd name="T22" fmla="*/ 342 w 384"/>
                <a:gd name="T23" fmla="*/ 22 h 100"/>
                <a:gd name="T24" fmla="*/ 342 w 384"/>
                <a:gd name="T25" fmla="*/ 78 h 100"/>
                <a:gd name="T26" fmla="*/ 358 w 384"/>
                <a:gd name="T27" fmla="*/ 78 h 100"/>
                <a:gd name="T28" fmla="*/ 358 w 384"/>
                <a:gd name="T29" fmla="*/ 22 h 100"/>
                <a:gd name="T30" fmla="*/ 42 w 384"/>
                <a:gd name="T31" fmla="*/ 22 h 100"/>
                <a:gd name="T32" fmla="*/ 26 w 384"/>
                <a:gd name="T33" fmla="*/ 22 h 100"/>
                <a:gd name="T34" fmla="*/ 26 w 384"/>
                <a:gd name="T35" fmla="*/ 78 h 100"/>
                <a:gd name="T36" fmla="*/ 42 w 384"/>
                <a:gd name="T37" fmla="*/ 78 h 100"/>
                <a:gd name="T38" fmla="*/ 42 w 384"/>
                <a:gd name="T39" fmla="*/ 22 h 100"/>
                <a:gd name="T40" fmla="*/ 69 w 384"/>
                <a:gd name="T41" fmla="*/ 22 h 100"/>
                <a:gd name="T42" fmla="*/ 53 w 384"/>
                <a:gd name="T43" fmla="*/ 22 h 100"/>
                <a:gd name="T44" fmla="*/ 53 w 384"/>
                <a:gd name="T45" fmla="*/ 78 h 100"/>
                <a:gd name="T46" fmla="*/ 69 w 384"/>
                <a:gd name="T47" fmla="*/ 78 h 100"/>
                <a:gd name="T48" fmla="*/ 69 w 384"/>
                <a:gd name="T49" fmla="*/ 22 h 100"/>
                <a:gd name="T50" fmla="*/ 97 w 384"/>
                <a:gd name="T51" fmla="*/ 22 h 100"/>
                <a:gd name="T52" fmla="*/ 81 w 384"/>
                <a:gd name="T53" fmla="*/ 22 h 100"/>
                <a:gd name="T54" fmla="*/ 81 w 384"/>
                <a:gd name="T55" fmla="*/ 78 h 100"/>
                <a:gd name="T56" fmla="*/ 97 w 384"/>
                <a:gd name="T57" fmla="*/ 78 h 100"/>
                <a:gd name="T58" fmla="*/ 97 w 384"/>
                <a:gd name="T59" fmla="*/ 22 h 100"/>
                <a:gd name="T60" fmla="*/ 163 w 384"/>
                <a:gd name="T61" fmla="*/ 50 h 100"/>
                <a:gd name="T62" fmla="*/ 192 w 384"/>
                <a:gd name="T63" fmla="*/ 21 h 100"/>
                <a:gd name="T64" fmla="*/ 221 w 384"/>
                <a:gd name="T65" fmla="*/ 50 h 100"/>
                <a:gd name="T66" fmla="*/ 192 w 384"/>
                <a:gd name="T67" fmla="*/ 79 h 100"/>
                <a:gd name="T68" fmla="*/ 163 w 384"/>
                <a:gd name="T69" fmla="*/ 50 h 100"/>
                <a:gd name="T70" fmla="*/ 179 w 384"/>
                <a:gd name="T71" fmla="*/ 50 h 100"/>
                <a:gd name="T72" fmla="*/ 192 w 384"/>
                <a:gd name="T73" fmla="*/ 63 h 100"/>
                <a:gd name="T74" fmla="*/ 205 w 384"/>
                <a:gd name="T75" fmla="*/ 50 h 100"/>
                <a:gd name="T76" fmla="*/ 192 w 384"/>
                <a:gd name="T77" fmla="*/ 37 h 100"/>
                <a:gd name="T78" fmla="*/ 179 w 384"/>
                <a:gd name="T79" fmla="*/ 50 h 100"/>
                <a:gd name="T80" fmla="*/ 384 w 384"/>
                <a:gd name="T81" fmla="*/ 0 h 100"/>
                <a:gd name="T82" fmla="*/ 384 w 384"/>
                <a:gd name="T83" fmla="*/ 100 h 100"/>
                <a:gd name="T84" fmla="*/ 0 w 384"/>
                <a:gd name="T85" fmla="*/ 100 h 100"/>
                <a:gd name="T86" fmla="*/ 0 w 384"/>
                <a:gd name="T87" fmla="*/ 0 h 100"/>
                <a:gd name="T88" fmla="*/ 384 w 384"/>
                <a:gd name="T89" fmla="*/ 0 h 100"/>
                <a:gd name="T90" fmla="*/ 368 w 384"/>
                <a:gd name="T91" fmla="*/ 16 h 100"/>
                <a:gd name="T92" fmla="*/ 16 w 384"/>
                <a:gd name="T93" fmla="*/ 16 h 100"/>
                <a:gd name="T94" fmla="*/ 16 w 384"/>
                <a:gd name="T95" fmla="*/ 84 h 100"/>
                <a:gd name="T96" fmla="*/ 368 w 384"/>
                <a:gd name="T97" fmla="*/ 84 h 100"/>
                <a:gd name="T98" fmla="*/ 368 w 384"/>
                <a:gd name="T99" fmla="*/ 1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4" h="100">
                  <a:moveTo>
                    <a:pt x="304" y="78"/>
                  </a:moveTo>
                  <a:cubicBezTo>
                    <a:pt x="288" y="78"/>
                    <a:pt x="288" y="78"/>
                    <a:pt x="288" y="78"/>
                  </a:cubicBezTo>
                  <a:cubicBezTo>
                    <a:pt x="288" y="22"/>
                    <a:pt x="288" y="22"/>
                    <a:pt x="288" y="22"/>
                  </a:cubicBezTo>
                  <a:cubicBezTo>
                    <a:pt x="304" y="22"/>
                    <a:pt x="304" y="22"/>
                    <a:pt x="304" y="22"/>
                  </a:cubicBezTo>
                  <a:lnTo>
                    <a:pt x="304" y="78"/>
                  </a:lnTo>
                  <a:close/>
                  <a:moveTo>
                    <a:pt x="331" y="22"/>
                  </a:moveTo>
                  <a:cubicBezTo>
                    <a:pt x="315" y="22"/>
                    <a:pt x="315" y="22"/>
                    <a:pt x="315" y="22"/>
                  </a:cubicBezTo>
                  <a:cubicBezTo>
                    <a:pt x="315" y="78"/>
                    <a:pt x="315" y="78"/>
                    <a:pt x="315" y="78"/>
                  </a:cubicBezTo>
                  <a:cubicBezTo>
                    <a:pt x="331" y="78"/>
                    <a:pt x="331" y="78"/>
                    <a:pt x="331" y="78"/>
                  </a:cubicBezTo>
                  <a:lnTo>
                    <a:pt x="331" y="22"/>
                  </a:lnTo>
                  <a:close/>
                  <a:moveTo>
                    <a:pt x="358" y="22"/>
                  </a:moveTo>
                  <a:cubicBezTo>
                    <a:pt x="342" y="22"/>
                    <a:pt x="342" y="22"/>
                    <a:pt x="342" y="22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58" y="78"/>
                    <a:pt x="358" y="78"/>
                    <a:pt x="358" y="78"/>
                  </a:cubicBezTo>
                  <a:lnTo>
                    <a:pt x="358" y="22"/>
                  </a:lnTo>
                  <a:close/>
                  <a:moveTo>
                    <a:pt x="42" y="22"/>
                  </a:moveTo>
                  <a:cubicBezTo>
                    <a:pt x="26" y="22"/>
                    <a:pt x="26" y="22"/>
                    <a:pt x="26" y="22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42" y="78"/>
                    <a:pt x="42" y="78"/>
                    <a:pt x="42" y="78"/>
                  </a:cubicBezTo>
                  <a:lnTo>
                    <a:pt x="42" y="22"/>
                  </a:lnTo>
                  <a:close/>
                  <a:moveTo>
                    <a:pt x="69" y="22"/>
                  </a:moveTo>
                  <a:cubicBezTo>
                    <a:pt x="53" y="22"/>
                    <a:pt x="53" y="22"/>
                    <a:pt x="53" y="22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69" y="78"/>
                    <a:pt x="69" y="78"/>
                    <a:pt x="69" y="78"/>
                  </a:cubicBezTo>
                  <a:lnTo>
                    <a:pt x="69" y="22"/>
                  </a:lnTo>
                  <a:close/>
                  <a:moveTo>
                    <a:pt x="97" y="22"/>
                  </a:moveTo>
                  <a:cubicBezTo>
                    <a:pt x="81" y="22"/>
                    <a:pt x="81" y="22"/>
                    <a:pt x="81" y="22"/>
                  </a:cubicBezTo>
                  <a:cubicBezTo>
                    <a:pt x="81" y="78"/>
                    <a:pt x="81" y="78"/>
                    <a:pt x="81" y="78"/>
                  </a:cubicBezTo>
                  <a:cubicBezTo>
                    <a:pt x="97" y="78"/>
                    <a:pt x="97" y="78"/>
                    <a:pt x="97" y="78"/>
                  </a:cubicBezTo>
                  <a:lnTo>
                    <a:pt x="97" y="22"/>
                  </a:lnTo>
                  <a:close/>
                  <a:moveTo>
                    <a:pt x="163" y="50"/>
                  </a:moveTo>
                  <a:cubicBezTo>
                    <a:pt x="163" y="34"/>
                    <a:pt x="176" y="21"/>
                    <a:pt x="192" y="21"/>
                  </a:cubicBezTo>
                  <a:cubicBezTo>
                    <a:pt x="208" y="21"/>
                    <a:pt x="221" y="34"/>
                    <a:pt x="221" y="50"/>
                  </a:cubicBezTo>
                  <a:cubicBezTo>
                    <a:pt x="221" y="66"/>
                    <a:pt x="208" y="79"/>
                    <a:pt x="192" y="79"/>
                  </a:cubicBezTo>
                  <a:cubicBezTo>
                    <a:pt x="176" y="79"/>
                    <a:pt x="163" y="66"/>
                    <a:pt x="163" y="50"/>
                  </a:cubicBezTo>
                  <a:close/>
                  <a:moveTo>
                    <a:pt x="179" y="50"/>
                  </a:moveTo>
                  <a:cubicBezTo>
                    <a:pt x="179" y="57"/>
                    <a:pt x="185" y="63"/>
                    <a:pt x="192" y="63"/>
                  </a:cubicBezTo>
                  <a:cubicBezTo>
                    <a:pt x="199" y="63"/>
                    <a:pt x="205" y="57"/>
                    <a:pt x="205" y="50"/>
                  </a:cubicBezTo>
                  <a:cubicBezTo>
                    <a:pt x="205" y="43"/>
                    <a:pt x="199" y="37"/>
                    <a:pt x="192" y="37"/>
                  </a:cubicBezTo>
                  <a:cubicBezTo>
                    <a:pt x="185" y="37"/>
                    <a:pt x="179" y="43"/>
                    <a:pt x="179" y="50"/>
                  </a:cubicBezTo>
                  <a:close/>
                  <a:moveTo>
                    <a:pt x="384" y="0"/>
                  </a:moveTo>
                  <a:cubicBezTo>
                    <a:pt x="384" y="100"/>
                    <a:pt x="384" y="100"/>
                    <a:pt x="384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84" y="0"/>
                  </a:lnTo>
                  <a:close/>
                  <a:moveTo>
                    <a:pt x="368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368" y="84"/>
                    <a:pt x="368" y="84"/>
                    <a:pt x="368" y="84"/>
                  </a:cubicBezTo>
                  <a:lnTo>
                    <a:pt x="368" y="1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" panose="020F0502020204030204" pitchFamily="34" charset="0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DF671D1-032C-9CF9-2863-BC94A25BD50D}"/>
                </a:ext>
              </a:extLst>
            </p:cNvPr>
            <p:cNvSpPr/>
            <p:nvPr/>
          </p:nvSpPr>
          <p:spPr>
            <a:xfrm>
              <a:off x="5248224" y="2943707"/>
              <a:ext cx="2637747" cy="1507307"/>
            </a:xfrm>
            <a:prstGeom prst="rect">
              <a:avLst/>
            </a:prstGeom>
            <a:solidFill>
              <a:schemeClr val="bg1">
                <a:lumMod val="85000"/>
                <a:alpha val="75000"/>
              </a:schemeClr>
            </a:solidFill>
            <a:ln w="190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>
                <a:defRPr/>
              </a:pPr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Physical Server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342F97BF-12F8-7C7A-CF29-33071C5726B6}"/>
                </a:ext>
              </a:extLst>
            </p:cNvPr>
            <p:cNvSpPr txBox="1"/>
            <p:nvPr/>
          </p:nvSpPr>
          <p:spPr>
            <a:xfrm>
              <a:off x="6397376" y="2804007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pNIC2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2A264C4-3EA7-9218-9611-0DA603DCF2B9}"/>
                </a:ext>
              </a:extLst>
            </p:cNvPr>
            <p:cNvSpPr txBox="1"/>
            <p:nvPr/>
          </p:nvSpPr>
          <p:spPr>
            <a:xfrm>
              <a:off x="7094011" y="2804007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pNIC3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BB5290AA-E508-623A-BCA7-0C752240FD6F}"/>
                </a:ext>
              </a:extLst>
            </p:cNvPr>
            <p:cNvSpPr txBox="1"/>
            <p:nvPr/>
          </p:nvSpPr>
          <p:spPr>
            <a:xfrm>
              <a:off x="6738425" y="3897556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NSX</a:t>
              </a:r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C5245C97-08A6-1135-6368-D9D3337A0C10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6712379" y="3115054"/>
              <a:ext cx="159689" cy="782502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5D4517C8-15DB-D78E-E639-21D9E33782E6}"/>
                </a:ext>
              </a:extLst>
            </p:cNvPr>
            <p:cNvCxnSpPr>
              <a:cxnSpLocks/>
            </p:cNvCxnSpPr>
            <p:nvPr/>
          </p:nvCxnSpPr>
          <p:spPr bwMode="gray">
            <a:xfrm flipH="1">
              <a:off x="7195625" y="3115054"/>
              <a:ext cx="213389" cy="782502"/>
            </a:xfrm>
            <a:prstGeom prst="line">
              <a:avLst/>
            </a:prstGeom>
            <a:ln w="25400">
              <a:solidFill>
                <a:schemeClr val="tx1"/>
              </a:solidFill>
              <a:prstDash val="dash"/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B5903389-C588-61C3-54B2-F167B8FE08B5}"/>
                </a:ext>
              </a:extLst>
            </p:cNvPr>
            <p:cNvSpPr/>
            <p:nvPr/>
          </p:nvSpPr>
          <p:spPr>
            <a:xfrm>
              <a:off x="6628849" y="3415245"/>
              <a:ext cx="846127" cy="114349"/>
            </a:xfrm>
            <a:prstGeom prst="ellipse">
              <a:avLst/>
            </a:prstGeom>
            <a:noFill/>
            <a:ln w="28575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7F0DAF19-165B-0936-54D0-CC0099236F3D}"/>
                </a:ext>
              </a:extLst>
            </p:cNvPr>
            <p:cNvSpPr/>
            <p:nvPr/>
          </p:nvSpPr>
          <p:spPr>
            <a:xfrm>
              <a:off x="5337993" y="3213896"/>
              <a:ext cx="129715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bond</a:t>
              </a:r>
            </a:p>
            <a:p>
              <a:pPr algn="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Active/Standby</a:t>
              </a:r>
            </a:p>
          </p:txBody>
        </p:sp>
      </p:grpSp>
      <p:pic>
        <p:nvPicPr>
          <p:cNvPr id="37" name="Picture 36">
            <a:extLst>
              <a:ext uri="{FF2B5EF4-FFF2-40B4-BE49-F238E27FC236}">
                <a16:creationId xmlns:a16="http://schemas.microsoft.com/office/drawing/2014/main" id="{47BFA140-E54D-A08B-2F10-1EF150188F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657" y="2075106"/>
            <a:ext cx="5029200" cy="3644900"/>
          </a:xfrm>
          <a:prstGeom prst="rect">
            <a:avLst/>
          </a:prstGeom>
        </p:spPr>
      </p:pic>
      <p:sp>
        <p:nvSpPr>
          <p:cNvPr id="44" name="Text Placeholder 31">
            <a:extLst>
              <a:ext uri="{FF2B5EF4-FFF2-40B4-BE49-F238E27FC236}">
                <a16:creationId xmlns:a16="http://schemas.microsoft.com/office/drawing/2014/main" id="{68249D40-1B38-7F80-A90B-7E85B5E122B5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378824" y="4347904"/>
            <a:ext cx="3739277" cy="1600200"/>
          </a:xfrm>
        </p:spPr>
        <p:txBody>
          <a:bodyPr rIns="0"/>
          <a:lstStyle/>
          <a:p>
            <a:pPr>
              <a:spcBef>
                <a:spcPts val="600"/>
              </a:spcBef>
            </a:pPr>
            <a:r>
              <a:rPr lang="en-US" dirty="0"/>
              <a:t>No configuration to do Ubuntu.</a:t>
            </a:r>
          </a:p>
          <a:p>
            <a:pPr>
              <a:spcBef>
                <a:spcPts val="600"/>
              </a:spcBef>
            </a:pPr>
            <a:r>
              <a:rPr lang="en-US" dirty="0"/>
              <a:t>NSX creates an OVS active-backup bond:</a:t>
            </a:r>
          </a:p>
          <a:p>
            <a:pPr>
              <a:spcBef>
                <a:spcPts val="600"/>
              </a:spcBef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root@ubuntu2:~#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ovs-appctl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bond/show</a:t>
            </a:r>
          </a:p>
          <a:p>
            <a:pPr>
              <a:spcBef>
                <a:spcPts val="0"/>
              </a:spcBef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---- nsx-uplink.0 ----</a:t>
            </a:r>
          </a:p>
          <a:p>
            <a:pPr>
              <a:spcBef>
                <a:spcPts val="0"/>
              </a:spcBef>
            </a:pP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bond_mode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: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active-backup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5338B2A1-716F-ADC5-6AB8-6555865365FA}"/>
              </a:ext>
            </a:extLst>
          </p:cNvPr>
          <p:cNvSpPr txBox="1"/>
          <p:nvPr/>
        </p:nvSpPr>
        <p:spPr>
          <a:xfrm>
            <a:off x="407326" y="5915365"/>
            <a:ext cx="7488389" cy="261610"/>
          </a:xfrm>
          <a:prstGeom prst="rect">
            <a:avLst/>
          </a:prstGeom>
          <a:noFill/>
          <a:ln w="28575">
            <a:noFill/>
          </a:ln>
        </p:spPr>
        <p:txBody>
          <a:bodyPr wrap="square" rtlCol="0" anchor="b">
            <a:spAutoFit/>
          </a:bodyPr>
          <a:lstStyle/>
          <a:p>
            <a:pPr algn="r">
              <a:defRPr/>
            </a:pPr>
            <a:r>
              <a:rPr lang="en-US" sz="1100" dirty="0">
                <a:latin typeface="Calibri" panose="020F0502020204030204" pitchFamily="34" charset="0"/>
              </a:rPr>
              <a:t>*: Teaming configured by NSX creates an OVS  active-backup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A908681-0582-1B6D-9DB8-EFE3BC1DF377}"/>
              </a:ext>
            </a:extLst>
          </p:cNvPr>
          <p:cNvSpPr/>
          <p:nvPr/>
        </p:nvSpPr>
        <p:spPr>
          <a:xfrm>
            <a:off x="7285294" y="3832089"/>
            <a:ext cx="27443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400" dirty="0">
                <a:solidFill>
                  <a:schemeClr val="tx2"/>
                </a:solidFill>
                <a:latin typeface="Calibri" panose="020F0502020204030204" pitchFamily="34" charset="0"/>
              </a:rPr>
              <a:t>*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BDE3A84-E34B-61D5-CF1A-8AEE508CE3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22594" y="88717"/>
            <a:ext cx="1314450" cy="122555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27EADFA-30F0-0659-BA33-CBDB8C1DE4E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02051" y="88717"/>
            <a:ext cx="1416050" cy="130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491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 Placeholder 30">
            <a:extLst>
              <a:ext uri="{FF2B5EF4-FFF2-40B4-BE49-F238E27FC236}">
                <a16:creationId xmlns:a16="http://schemas.microsoft.com/office/drawing/2014/main" id="{B73A190D-95DC-E52E-9A3D-E947AE1741A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Bond LACP – LB </a:t>
            </a:r>
            <a:r>
              <a:rPr lang="en-US" dirty="0" err="1"/>
              <a:t>Sce</a:t>
            </a:r>
            <a:r>
              <a:rPr lang="en-US" dirty="0"/>
              <a:t> Mac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B5BD7830-1316-B509-59D3-2A2D153D9D2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380412" y="1699688"/>
            <a:ext cx="2729241" cy="298450"/>
          </a:xfrm>
        </p:spPr>
        <p:txBody>
          <a:bodyPr/>
          <a:lstStyle/>
          <a:p>
            <a:r>
              <a:rPr lang="en-US" dirty="0"/>
              <a:t>NSX-T Configuration – Option1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C846A7B9-C495-2886-80A0-4005554206F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380413" y="3972469"/>
            <a:ext cx="3175140" cy="298450"/>
          </a:xfrm>
        </p:spPr>
        <p:txBody>
          <a:bodyPr/>
          <a:lstStyle/>
          <a:p>
            <a:r>
              <a:rPr lang="en-US" dirty="0"/>
              <a:t>Ubuntu Configuration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1E49EF9-5903-67A9-F00E-7FD5107CA3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wrap="none" anchor="b">
            <a:noAutofit/>
          </a:bodyPr>
          <a:lstStyle/>
          <a:p>
            <a:r>
              <a:rPr lang="en-US" dirty="0"/>
              <a:t>Supported Ubuntu </a:t>
            </a:r>
            <a:r>
              <a:rPr lang="en-US" dirty="0" err="1"/>
              <a:t>pNIC</a:t>
            </a:r>
            <a:r>
              <a:rPr lang="en-US" dirty="0"/>
              <a:t> bond (2/2)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8E040CFE-76CF-C1D0-FFA1-7DB5046DE8D2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>
            <a:noAutofit/>
          </a:bodyPr>
          <a:lstStyle/>
          <a:p>
            <a:r>
              <a:rPr lang="en-US" dirty="0"/>
              <a:t>Bond configured in NSX - Topologies VLAN 5 and Overlay 3 (2/2)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FE3E61E-28E5-8460-4989-A39DB4D0E281}"/>
              </a:ext>
            </a:extLst>
          </p:cNvPr>
          <p:cNvGrpSpPr/>
          <p:nvPr/>
        </p:nvGrpSpPr>
        <p:grpSpPr>
          <a:xfrm>
            <a:off x="5096837" y="2804007"/>
            <a:ext cx="2789134" cy="2020654"/>
            <a:chOff x="5096837" y="2804007"/>
            <a:chExt cx="2789134" cy="2020654"/>
          </a:xfrm>
        </p:grpSpPr>
        <p:sp>
          <p:nvSpPr>
            <p:cNvPr id="11" name="Freeform 86">
              <a:extLst>
                <a:ext uri="{FF2B5EF4-FFF2-40B4-BE49-F238E27FC236}">
                  <a16:creationId xmlns:a16="http://schemas.microsoft.com/office/drawing/2014/main" id="{18F30F75-F176-0D95-487B-B9F5B75FAD74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199843" y="4515982"/>
              <a:ext cx="1180769" cy="308679"/>
            </a:xfrm>
            <a:custGeom>
              <a:avLst/>
              <a:gdLst>
                <a:gd name="T0" fmla="*/ 304 w 384"/>
                <a:gd name="T1" fmla="*/ 78 h 100"/>
                <a:gd name="T2" fmla="*/ 288 w 384"/>
                <a:gd name="T3" fmla="*/ 78 h 100"/>
                <a:gd name="T4" fmla="*/ 288 w 384"/>
                <a:gd name="T5" fmla="*/ 22 h 100"/>
                <a:gd name="T6" fmla="*/ 304 w 384"/>
                <a:gd name="T7" fmla="*/ 22 h 100"/>
                <a:gd name="T8" fmla="*/ 304 w 384"/>
                <a:gd name="T9" fmla="*/ 78 h 100"/>
                <a:gd name="T10" fmla="*/ 331 w 384"/>
                <a:gd name="T11" fmla="*/ 22 h 100"/>
                <a:gd name="T12" fmla="*/ 315 w 384"/>
                <a:gd name="T13" fmla="*/ 22 h 100"/>
                <a:gd name="T14" fmla="*/ 315 w 384"/>
                <a:gd name="T15" fmla="*/ 78 h 100"/>
                <a:gd name="T16" fmla="*/ 331 w 384"/>
                <a:gd name="T17" fmla="*/ 78 h 100"/>
                <a:gd name="T18" fmla="*/ 331 w 384"/>
                <a:gd name="T19" fmla="*/ 22 h 100"/>
                <a:gd name="T20" fmla="*/ 358 w 384"/>
                <a:gd name="T21" fmla="*/ 22 h 100"/>
                <a:gd name="T22" fmla="*/ 342 w 384"/>
                <a:gd name="T23" fmla="*/ 22 h 100"/>
                <a:gd name="T24" fmla="*/ 342 w 384"/>
                <a:gd name="T25" fmla="*/ 78 h 100"/>
                <a:gd name="T26" fmla="*/ 358 w 384"/>
                <a:gd name="T27" fmla="*/ 78 h 100"/>
                <a:gd name="T28" fmla="*/ 358 w 384"/>
                <a:gd name="T29" fmla="*/ 22 h 100"/>
                <a:gd name="T30" fmla="*/ 42 w 384"/>
                <a:gd name="T31" fmla="*/ 22 h 100"/>
                <a:gd name="T32" fmla="*/ 26 w 384"/>
                <a:gd name="T33" fmla="*/ 22 h 100"/>
                <a:gd name="T34" fmla="*/ 26 w 384"/>
                <a:gd name="T35" fmla="*/ 78 h 100"/>
                <a:gd name="T36" fmla="*/ 42 w 384"/>
                <a:gd name="T37" fmla="*/ 78 h 100"/>
                <a:gd name="T38" fmla="*/ 42 w 384"/>
                <a:gd name="T39" fmla="*/ 22 h 100"/>
                <a:gd name="T40" fmla="*/ 69 w 384"/>
                <a:gd name="T41" fmla="*/ 22 h 100"/>
                <a:gd name="T42" fmla="*/ 53 w 384"/>
                <a:gd name="T43" fmla="*/ 22 h 100"/>
                <a:gd name="T44" fmla="*/ 53 w 384"/>
                <a:gd name="T45" fmla="*/ 78 h 100"/>
                <a:gd name="T46" fmla="*/ 69 w 384"/>
                <a:gd name="T47" fmla="*/ 78 h 100"/>
                <a:gd name="T48" fmla="*/ 69 w 384"/>
                <a:gd name="T49" fmla="*/ 22 h 100"/>
                <a:gd name="T50" fmla="*/ 97 w 384"/>
                <a:gd name="T51" fmla="*/ 22 h 100"/>
                <a:gd name="T52" fmla="*/ 81 w 384"/>
                <a:gd name="T53" fmla="*/ 22 h 100"/>
                <a:gd name="T54" fmla="*/ 81 w 384"/>
                <a:gd name="T55" fmla="*/ 78 h 100"/>
                <a:gd name="T56" fmla="*/ 97 w 384"/>
                <a:gd name="T57" fmla="*/ 78 h 100"/>
                <a:gd name="T58" fmla="*/ 97 w 384"/>
                <a:gd name="T59" fmla="*/ 22 h 100"/>
                <a:gd name="T60" fmla="*/ 163 w 384"/>
                <a:gd name="T61" fmla="*/ 50 h 100"/>
                <a:gd name="T62" fmla="*/ 192 w 384"/>
                <a:gd name="T63" fmla="*/ 21 h 100"/>
                <a:gd name="T64" fmla="*/ 221 w 384"/>
                <a:gd name="T65" fmla="*/ 50 h 100"/>
                <a:gd name="T66" fmla="*/ 192 w 384"/>
                <a:gd name="T67" fmla="*/ 79 h 100"/>
                <a:gd name="T68" fmla="*/ 163 w 384"/>
                <a:gd name="T69" fmla="*/ 50 h 100"/>
                <a:gd name="T70" fmla="*/ 179 w 384"/>
                <a:gd name="T71" fmla="*/ 50 h 100"/>
                <a:gd name="T72" fmla="*/ 192 w 384"/>
                <a:gd name="T73" fmla="*/ 63 h 100"/>
                <a:gd name="T74" fmla="*/ 205 w 384"/>
                <a:gd name="T75" fmla="*/ 50 h 100"/>
                <a:gd name="T76" fmla="*/ 192 w 384"/>
                <a:gd name="T77" fmla="*/ 37 h 100"/>
                <a:gd name="T78" fmla="*/ 179 w 384"/>
                <a:gd name="T79" fmla="*/ 50 h 100"/>
                <a:gd name="T80" fmla="*/ 384 w 384"/>
                <a:gd name="T81" fmla="*/ 0 h 100"/>
                <a:gd name="T82" fmla="*/ 384 w 384"/>
                <a:gd name="T83" fmla="*/ 100 h 100"/>
                <a:gd name="T84" fmla="*/ 0 w 384"/>
                <a:gd name="T85" fmla="*/ 100 h 100"/>
                <a:gd name="T86" fmla="*/ 0 w 384"/>
                <a:gd name="T87" fmla="*/ 0 h 100"/>
                <a:gd name="T88" fmla="*/ 384 w 384"/>
                <a:gd name="T89" fmla="*/ 0 h 100"/>
                <a:gd name="T90" fmla="*/ 368 w 384"/>
                <a:gd name="T91" fmla="*/ 16 h 100"/>
                <a:gd name="T92" fmla="*/ 16 w 384"/>
                <a:gd name="T93" fmla="*/ 16 h 100"/>
                <a:gd name="T94" fmla="*/ 16 w 384"/>
                <a:gd name="T95" fmla="*/ 84 h 100"/>
                <a:gd name="T96" fmla="*/ 368 w 384"/>
                <a:gd name="T97" fmla="*/ 84 h 100"/>
                <a:gd name="T98" fmla="*/ 368 w 384"/>
                <a:gd name="T99" fmla="*/ 1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4" h="100">
                  <a:moveTo>
                    <a:pt x="304" y="78"/>
                  </a:moveTo>
                  <a:cubicBezTo>
                    <a:pt x="288" y="78"/>
                    <a:pt x="288" y="78"/>
                    <a:pt x="288" y="78"/>
                  </a:cubicBezTo>
                  <a:cubicBezTo>
                    <a:pt x="288" y="22"/>
                    <a:pt x="288" y="22"/>
                    <a:pt x="288" y="22"/>
                  </a:cubicBezTo>
                  <a:cubicBezTo>
                    <a:pt x="304" y="22"/>
                    <a:pt x="304" y="22"/>
                    <a:pt x="304" y="22"/>
                  </a:cubicBezTo>
                  <a:lnTo>
                    <a:pt x="304" y="78"/>
                  </a:lnTo>
                  <a:close/>
                  <a:moveTo>
                    <a:pt x="331" y="22"/>
                  </a:moveTo>
                  <a:cubicBezTo>
                    <a:pt x="315" y="22"/>
                    <a:pt x="315" y="22"/>
                    <a:pt x="315" y="22"/>
                  </a:cubicBezTo>
                  <a:cubicBezTo>
                    <a:pt x="315" y="78"/>
                    <a:pt x="315" y="78"/>
                    <a:pt x="315" y="78"/>
                  </a:cubicBezTo>
                  <a:cubicBezTo>
                    <a:pt x="331" y="78"/>
                    <a:pt x="331" y="78"/>
                    <a:pt x="331" y="78"/>
                  </a:cubicBezTo>
                  <a:lnTo>
                    <a:pt x="331" y="22"/>
                  </a:lnTo>
                  <a:close/>
                  <a:moveTo>
                    <a:pt x="358" y="22"/>
                  </a:moveTo>
                  <a:cubicBezTo>
                    <a:pt x="342" y="22"/>
                    <a:pt x="342" y="22"/>
                    <a:pt x="342" y="22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58" y="78"/>
                    <a:pt x="358" y="78"/>
                    <a:pt x="358" y="78"/>
                  </a:cubicBezTo>
                  <a:lnTo>
                    <a:pt x="358" y="22"/>
                  </a:lnTo>
                  <a:close/>
                  <a:moveTo>
                    <a:pt x="42" y="22"/>
                  </a:moveTo>
                  <a:cubicBezTo>
                    <a:pt x="26" y="22"/>
                    <a:pt x="26" y="22"/>
                    <a:pt x="26" y="22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42" y="78"/>
                    <a:pt x="42" y="78"/>
                    <a:pt x="42" y="78"/>
                  </a:cubicBezTo>
                  <a:lnTo>
                    <a:pt x="42" y="22"/>
                  </a:lnTo>
                  <a:close/>
                  <a:moveTo>
                    <a:pt x="69" y="22"/>
                  </a:moveTo>
                  <a:cubicBezTo>
                    <a:pt x="53" y="22"/>
                    <a:pt x="53" y="22"/>
                    <a:pt x="53" y="22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69" y="78"/>
                    <a:pt x="69" y="78"/>
                    <a:pt x="69" y="78"/>
                  </a:cubicBezTo>
                  <a:lnTo>
                    <a:pt x="69" y="22"/>
                  </a:lnTo>
                  <a:close/>
                  <a:moveTo>
                    <a:pt x="97" y="22"/>
                  </a:moveTo>
                  <a:cubicBezTo>
                    <a:pt x="81" y="22"/>
                    <a:pt x="81" y="22"/>
                    <a:pt x="81" y="22"/>
                  </a:cubicBezTo>
                  <a:cubicBezTo>
                    <a:pt x="81" y="78"/>
                    <a:pt x="81" y="78"/>
                    <a:pt x="81" y="78"/>
                  </a:cubicBezTo>
                  <a:cubicBezTo>
                    <a:pt x="97" y="78"/>
                    <a:pt x="97" y="78"/>
                    <a:pt x="97" y="78"/>
                  </a:cubicBezTo>
                  <a:lnTo>
                    <a:pt x="97" y="22"/>
                  </a:lnTo>
                  <a:close/>
                  <a:moveTo>
                    <a:pt x="163" y="50"/>
                  </a:moveTo>
                  <a:cubicBezTo>
                    <a:pt x="163" y="34"/>
                    <a:pt x="176" y="21"/>
                    <a:pt x="192" y="21"/>
                  </a:cubicBezTo>
                  <a:cubicBezTo>
                    <a:pt x="208" y="21"/>
                    <a:pt x="221" y="34"/>
                    <a:pt x="221" y="50"/>
                  </a:cubicBezTo>
                  <a:cubicBezTo>
                    <a:pt x="221" y="66"/>
                    <a:pt x="208" y="79"/>
                    <a:pt x="192" y="79"/>
                  </a:cubicBezTo>
                  <a:cubicBezTo>
                    <a:pt x="176" y="79"/>
                    <a:pt x="163" y="66"/>
                    <a:pt x="163" y="50"/>
                  </a:cubicBezTo>
                  <a:close/>
                  <a:moveTo>
                    <a:pt x="179" y="50"/>
                  </a:moveTo>
                  <a:cubicBezTo>
                    <a:pt x="179" y="57"/>
                    <a:pt x="185" y="63"/>
                    <a:pt x="192" y="63"/>
                  </a:cubicBezTo>
                  <a:cubicBezTo>
                    <a:pt x="199" y="63"/>
                    <a:pt x="205" y="57"/>
                    <a:pt x="205" y="50"/>
                  </a:cubicBezTo>
                  <a:cubicBezTo>
                    <a:pt x="205" y="43"/>
                    <a:pt x="199" y="37"/>
                    <a:pt x="192" y="37"/>
                  </a:cubicBezTo>
                  <a:cubicBezTo>
                    <a:pt x="185" y="37"/>
                    <a:pt x="179" y="43"/>
                    <a:pt x="179" y="50"/>
                  </a:cubicBezTo>
                  <a:close/>
                  <a:moveTo>
                    <a:pt x="384" y="0"/>
                  </a:moveTo>
                  <a:cubicBezTo>
                    <a:pt x="384" y="100"/>
                    <a:pt x="384" y="100"/>
                    <a:pt x="384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84" y="0"/>
                  </a:lnTo>
                  <a:close/>
                  <a:moveTo>
                    <a:pt x="368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368" y="84"/>
                    <a:pt x="368" y="84"/>
                    <a:pt x="368" y="84"/>
                  </a:cubicBezTo>
                  <a:lnTo>
                    <a:pt x="368" y="1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" panose="020F0502020204030204" pitchFamily="34" charset="0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DF671D1-032C-9CF9-2863-BC94A25BD50D}"/>
                </a:ext>
              </a:extLst>
            </p:cNvPr>
            <p:cNvSpPr/>
            <p:nvPr/>
          </p:nvSpPr>
          <p:spPr>
            <a:xfrm>
              <a:off x="5149552" y="2943707"/>
              <a:ext cx="2736419" cy="1507307"/>
            </a:xfrm>
            <a:prstGeom prst="rect">
              <a:avLst/>
            </a:prstGeom>
            <a:solidFill>
              <a:schemeClr val="bg1">
                <a:lumMod val="85000"/>
                <a:alpha val="75000"/>
              </a:schemeClr>
            </a:solidFill>
            <a:ln w="190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>
                <a:defRPr/>
              </a:pPr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Physical Server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342F97BF-12F8-7C7A-CF29-33071C5726B6}"/>
                </a:ext>
              </a:extLst>
            </p:cNvPr>
            <p:cNvSpPr txBox="1"/>
            <p:nvPr/>
          </p:nvSpPr>
          <p:spPr>
            <a:xfrm>
              <a:off x="6397376" y="2804007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pNIC2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2A264C4-3EA7-9218-9611-0DA603DCF2B9}"/>
                </a:ext>
              </a:extLst>
            </p:cNvPr>
            <p:cNvSpPr txBox="1"/>
            <p:nvPr/>
          </p:nvSpPr>
          <p:spPr>
            <a:xfrm>
              <a:off x="7094011" y="2804007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pNIC3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BB5290AA-E508-623A-BCA7-0C752240FD6F}"/>
                </a:ext>
              </a:extLst>
            </p:cNvPr>
            <p:cNvSpPr txBox="1"/>
            <p:nvPr/>
          </p:nvSpPr>
          <p:spPr>
            <a:xfrm>
              <a:off x="6738425" y="3897556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NSX</a:t>
              </a:r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C5245C97-08A6-1135-6368-D9D3337A0C10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6712379" y="3115054"/>
              <a:ext cx="159689" cy="782502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5D4517C8-15DB-D78E-E639-21D9E33782E6}"/>
                </a:ext>
              </a:extLst>
            </p:cNvPr>
            <p:cNvCxnSpPr>
              <a:cxnSpLocks/>
            </p:cNvCxnSpPr>
            <p:nvPr/>
          </p:nvCxnSpPr>
          <p:spPr bwMode="gray">
            <a:xfrm flipH="1">
              <a:off x="7195625" y="3115054"/>
              <a:ext cx="213389" cy="782502"/>
            </a:xfrm>
            <a:prstGeom prst="line">
              <a:avLst/>
            </a:prstGeom>
            <a:ln w="25400">
              <a:solidFill>
                <a:schemeClr val="tx1"/>
              </a:solidFill>
              <a:prstDash val="solid"/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B5903389-C588-61C3-54B2-F167B8FE08B5}"/>
                </a:ext>
              </a:extLst>
            </p:cNvPr>
            <p:cNvSpPr/>
            <p:nvPr/>
          </p:nvSpPr>
          <p:spPr>
            <a:xfrm>
              <a:off x="6628849" y="3415245"/>
              <a:ext cx="846127" cy="114349"/>
            </a:xfrm>
            <a:prstGeom prst="ellipse">
              <a:avLst/>
            </a:prstGeom>
            <a:noFill/>
            <a:ln w="28575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7F0DAF19-165B-0936-54D0-CC0099236F3D}"/>
                </a:ext>
              </a:extLst>
            </p:cNvPr>
            <p:cNvSpPr/>
            <p:nvPr/>
          </p:nvSpPr>
          <p:spPr>
            <a:xfrm>
              <a:off x="5096837" y="3213896"/>
              <a:ext cx="153830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bond</a:t>
              </a:r>
            </a:p>
            <a:p>
              <a:pPr algn="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NSX LACP </a:t>
              </a:r>
              <a:r>
                <a:rPr lang="en-US" sz="1400" dirty="0" err="1">
                  <a:solidFill>
                    <a:schemeClr val="tx2"/>
                  </a:solidFill>
                  <a:latin typeface="Calibri" panose="020F0502020204030204" pitchFamily="34" charset="0"/>
                </a:rPr>
                <a:t>Sce</a:t>
              </a:r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-Mac</a:t>
              </a:r>
            </a:p>
          </p:txBody>
        </p:sp>
      </p:grpSp>
      <p:sp>
        <p:nvSpPr>
          <p:cNvPr id="44" name="Text Placeholder 31">
            <a:extLst>
              <a:ext uri="{FF2B5EF4-FFF2-40B4-BE49-F238E27FC236}">
                <a16:creationId xmlns:a16="http://schemas.microsoft.com/office/drawing/2014/main" id="{68249D40-1B38-7F80-A90B-7E85B5E122B5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378824" y="4347904"/>
            <a:ext cx="3739277" cy="1600200"/>
          </a:xfrm>
        </p:spPr>
        <p:txBody>
          <a:bodyPr rIns="0"/>
          <a:lstStyle/>
          <a:p>
            <a:pPr>
              <a:spcBef>
                <a:spcPts val="600"/>
              </a:spcBef>
            </a:pPr>
            <a:r>
              <a:rPr lang="en-US" dirty="0"/>
              <a:t>No configuration to do on Ubuntu.</a:t>
            </a:r>
          </a:p>
          <a:p>
            <a:pPr>
              <a:spcBef>
                <a:spcPts val="600"/>
              </a:spcBef>
            </a:pPr>
            <a:r>
              <a:rPr lang="en-US" dirty="0"/>
              <a:t>NSX creates an OVS active-active bond:</a:t>
            </a:r>
          </a:p>
          <a:p>
            <a:pPr>
              <a:spcBef>
                <a:spcPts val="600"/>
              </a:spcBef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root@ubuntu2:~#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ovs-appctl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bond/show</a:t>
            </a:r>
          </a:p>
          <a:p>
            <a:pPr>
              <a:spcBef>
                <a:spcPts val="0"/>
              </a:spcBef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---- nsx-uplink.0 ----</a:t>
            </a:r>
          </a:p>
          <a:p>
            <a:pPr>
              <a:spcBef>
                <a:spcPts val="0"/>
              </a:spcBef>
            </a:pP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bond_mode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: balance-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tcp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>
              <a:spcBef>
                <a:spcPts val="0"/>
              </a:spcBef>
            </a:pP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5338B2A1-716F-ADC5-6AB8-6555865365FA}"/>
              </a:ext>
            </a:extLst>
          </p:cNvPr>
          <p:cNvSpPr txBox="1"/>
          <p:nvPr/>
        </p:nvSpPr>
        <p:spPr>
          <a:xfrm>
            <a:off x="407326" y="5915365"/>
            <a:ext cx="7488389" cy="261610"/>
          </a:xfrm>
          <a:prstGeom prst="rect">
            <a:avLst/>
          </a:prstGeom>
          <a:noFill/>
          <a:ln w="28575">
            <a:noFill/>
          </a:ln>
        </p:spPr>
        <p:txBody>
          <a:bodyPr wrap="square" rtlCol="0" anchor="b">
            <a:spAutoFit/>
          </a:bodyPr>
          <a:lstStyle/>
          <a:p>
            <a:pPr algn="r">
              <a:defRPr/>
            </a:pPr>
            <a:r>
              <a:rPr lang="en-US" sz="1100" dirty="0">
                <a:latin typeface="Calibri" panose="020F0502020204030204" pitchFamily="34" charset="0"/>
              </a:rPr>
              <a:t>*: Teaming configured by NSX creates an OVS </a:t>
            </a:r>
            <a:r>
              <a:rPr lang="en-US" sz="1100" dirty="0">
                <a:solidFill>
                  <a:schemeClr val="tx2"/>
                </a:solidFill>
                <a:latin typeface="Calibri" panose="020F0502020204030204" pitchFamily="34" charset="0"/>
              </a:rPr>
              <a:t>bond balance-</a:t>
            </a:r>
            <a:r>
              <a:rPr lang="en-US" sz="1100" dirty="0" err="1">
                <a:solidFill>
                  <a:schemeClr val="tx2"/>
                </a:solidFill>
                <a:latin typeface="Calibri" panose="020F0502020204030204" pitchFamily="34" charset="0"/>
              </a:rPr>
              <a:t>tcp</a:t>
            </a:r>
            <a:r>
              <a:rPr lang="en-US" sz="1100" dirty="0">
                <a:solidFill>
                  <a:schemeClr val="tx2"/>
                </a:solidFill>
                <a:latin typeface="Calibri" panose="020F0502020204030204" pitchFamily="34" charset="0"/>
              </a:rPr>
              <a:t> (LACP LB based on IP/Port)</a:t>
            </a:r>
            <a:endParaRPr lang="en-US" sz="1100" dirty="0">
              <a:latin typeface="Calibri" panose="020F0502020204030204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A908681-0582-1B6D-9DB8-EFE3BC1DF377}"/>
              </a:ext>
            </a:extLst>
          </p:cNvPr>
          <p:cNvSpPr/>
          <p:nvPr/>
        </p:nvSpPr>
        <p:spPr>
          <a:xfrm>
            <a:off x="7285294" y="3832089"/>
            <a:ext cx="27443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400" dirty="0">
                <a:solidFill>
                  <a:schemeClr val="tx2"/>
                </a:solidFill>
                <a:latin typeface="Calibri" panose="020F0502020204030204" pitchFamily="34" charset="0"/>
              </a:rPr>
              <a:t>*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BDE3A84-E34B-61D5-CF1A-8AEE508CE3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22594" y="88717"/>
            <a:ext cx="1314450" cy="122555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27EADFA-30F0-0659-BA33-CBDB8C1DE4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02051" y="88717"/>
            <a:ext cx="1416050" cy="130175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A9E8303-1686-6ACF-3661-2C181F840F3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258" y="1922093"/>
            <a:ext cx="5105400" cy="372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3948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7D204091-C49F-4785-9A3F-D44C8915214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09965682"/>
              </p:ext>
            </p:extLst>
          </p:nvPr>
        </p:nvGraphicFramePr>
        <p:xfrm>
          <a:off x="475757" y="1873429"/>
          <a:ext cx="9753600" cy="4389120"/>
        </p:xfrm>
        <a:graphic>
          <a:graphicData uri="http://schemas.openxmlformats.org/drawingml/2006/table">
            <a:tbl>
              <a:tblPr bandRow="1">
                <a:tableStyleId>{7E9639D4-E3E2-4D34-9284-5A2195B3D0D7}</a:tableStyleId>
              </a:tblPr>
              <a:tblGrid>
                <a:gridCol w="12344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191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algn="r"/>
                      <a:r>
                        <a:rPr lang="en-US" sz="1800" b="0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Topologies with Physical Servers</a:t>
                      </a: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r"/>
                      <a:r>
                        <a:rPr lang="en-US" sz="1800" b="0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NSX Services Supported with Physical Servers </a:t>
                      </a: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r"/>
                      <a:r>
                        <a:rPr lang="fr-FR" sz="1800" b="0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3</a:t>
                      </a:r>
                      <a:endParaRPr lang="en-US" sz="1800" b="0" i="0" noProof="0" dirty="0">
                        <a:solidFill>
                          <a:schemeClr val="accent1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Preparation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Pre-requisite All Servers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Routing explanation in Physical Servers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Routing preparation</a:t>
                      </a: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r"/>
                      <a:r>
                        <a:rPr lang="en-US" sz="1800" b="1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1" i="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Installation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Windows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Ubuntu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1" i="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RHEL/CentOS</a:t>
                      </a: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6266231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Advanced + Troubleshooting</a:t>
                      </a:r>
                      <a:endParaRPr lang="en-US" sz="1800" b="0" i="0" noProof="0" dirty="0">
                        <a:solidFill>
                          <a:schemeClr val="bg1">
                            <a:lumMod val="8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20574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10176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FBB1E11-F215-1C42-935B-7EE167AB5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Pre-Requisites - RHEL/CentOS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C41FDF9A-8F35-624B-9A79-24852F445BA4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Common VLAN and Overlay Use Case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094E727-9D12-624C-A82B-E49874DBBB0D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sz="2000" dirty="0"/>
              <a:t>RHEL/CentOS versions supported</a:t>
            </a:r>
          </a:p>
          <a:p>
            <a:pPr lvl="1"/>
            <a:r>
              <a:rPr lang="en-US" sz="1800" dirty="0"/>
              <a:t>7.6 (kernel: 3.10.0-957)</a:t>
            </a:r>
          </a:p>
          <a:p>
            <a:pPr lvl="1"/>
            <a:r>
              <a:rPr lang="en-US" sz="1800" dirty="0"/>
              <a:t>7.7</a:t>
            </a:r>
          </a:p>
          <a:p>
            <a:pPr lvl="1"/>
            <a:r>
              <a:rPr lang="en-US" sz="1800" dirty="0"/>
              <a:t>7.8</a:t>
            </a:r>
          </a:p>
          <a:p>
            <a:pPr lvl="1"/>
            <a:r>
              <a:rPr lang="en-US" sz="1800" dirty="0"/>
              <a:t>7.9</a:t>
            </a:r>
          </a:p>
          <a:p>
            <a:pPr lvl="1"/>
            <a:r>
              <a:rPr lang="en-US" sz="1800" dirty="0"/>
              <a:t>8.0</a:t>
            </a:r>
          </a:p>
          <a:p>
            <a:pPr lvl="1"/>
            <a:r>
              <a:rPr lang="en-US" sz="1800" dirty="0"/>
              <a:t>8.3</a:t>
            </a:r>
          </a:p>
          <a:p>
            <a:endParaRPr lang="en-US" sz="2000" dirty="0"/>
          </a:p>
          <a:p>
            <a:r>
              <a:rPr lang="en-US" sz="2000" dirty="0"/>
              <a:t>Minimum Hardware</a:t>
            </a:r>
          </a:p>
          <a:p>
            <a:pPr lvl="1"/>
            <a:r>
              <a:rPr lang="en-US" sz="1800" dirty="0"/>
              <a:t>CPU: 4</a:t>
            </a:r>
          </a:p>
          <a:p>
            <a:pPr lvl="1"/>
            <a:r>
              <a:rPr lang="en-US" sz="1800" dirty="0"/>
              <a:t>RAM: 16GB</a:t>
            </a:r>
          </a:p>
          <a:p>
            <a:endParaRPr lang="en-US" sz="2000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D7C56DC9-93FA-0348-A8BB-B29B0DC2778B}"/>
              </a:ext>
            </a:extLst>
          </p:cNvPr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r>
              <a:rPr lang="en-US" sz="2000" dirty="0"/>
              <a:t>Teaming / Bond specifics</a:t>
            </a:r>
          </a:p>
          <a:p>
            <a:pPr lvl="1"/>
            <a:r>
              <a:rPr lang="en-US" sz="1800" dirty="0"/>
              <a:t>Any number of </a:t>
            </a:r>
            <a:r>
              <a:rPr lang="en-US" sz="1800" dirty="0" err="1"/>
              <a:t>pNICs</a:t>
            </a:r>
            <a:r>
              <a:rPr lang="en-US" sz="1800" dirty="0"/>
              <a:t> supported</a:t>
            </a:r>
          </a:p>
          <a:p>
            <a:pPr lvl="1"/>
            <a:r>
              <a:rPr lang="en-US" sz="1800" dirty="0"/>
              <a:t>V</a:t>
            </a:r>
            <a:r>
              <a:rPr lang="en-US" sz="2000" dirty="0"/>
              <a:t>alidate NSX can control Linux interfaces</a:t>
            </a:r>
          </a:p>
          <a:p>
            <a:pPr lvl="2"/>
            <a:r>
              <a:rPr lang="en-US" sz="1600" dirty="0"/>
              <a:t>Validate the Linux interfaces (bond + physical NICs) are configured with option "NM_CONTROLLED=no”</a:t>
            </a:r>
          </a:p>
          <a:p>
            <a:pPr lvl="2"/>
            <a:r>
              <a:rPr lang="en-US" sz="1600" dirty="0"/>
              <a:t>Check this option in file "/</a:t>
            </a:r>
            <a:r>
              <a:rPr lang="en-US" sz="1600" dirty="0" err="1"/>
              <a:t>etc</a:t>
            </a:r>
            <a:r>
              <a:rPr lang="en-US" sz="1600" dirty="0"/>
              <a:t>/</a:t>
            </a:r>
            <a:r>
              <a:rPr lang="en-US" sz="1600" dirty="0" err="1"/>
              <a:t>sysconfig</a:t>
            </a:r>
            <a:r>
              <a:rPr lang="en-US" sz="1600" dirty="0"/>
              <a:t>/network-scripts/</a:t>
            </a:r>
            <a:r>
              <a:rPr lang="en-US" sz="1600" dirty="0" err="1"/>
              <a:t>ifcgf</a:t>
            </a:r>
            <a:r>
              <a:rPr lang="en-US" sz="1600" dirty="0"/>
              <a:t>-xxx"</a:t>
            </a:r>
            <a:endParaRPr lang="en-US" sz="1800" dirty="0"/>
          </a:p>
          <a:p>
            <a:r>
              <a:rPr lang="en-US" sz="2000" dirty="0"/>
              <a:t>Validate Physical Server Topology</a:t>
            </a:r>
          </a:p>
          <a:p>
            <a:pPr lvl="1"/>
            <a:r>
              <a:rPr lang="en-US" sz="1800" dirty="0"/>
              <a:t>Check section “Topologies with Physical Servers”</a:t>
            </a:r>
            <a:endParaRPr lang="en-US" sz="2000" dirty="0"/>
          </a:p>
          <a:p>
            <a:r>
              <a:rPr lang="en-US" sz="2000" dirty="0"/>
              <a:t>Validate </a:t>
            </a:r>
            <a:r>
              <a:rPr lang="en-US" sz="2000" dirty="0" err="1"/>
              <a:t>secureboot</a:t>
            </a:r>
            <a:r>
              <a:rPr lang="en-US" sz="2000" dirty="0"/>
              <a:t> is not enabled</a:t>
            </a:r>
          </a:p>
          <a:p>
            <a:pPr lvl="1"/>
            <a:r>
              <a:rPr lang="en-US" sz="1400" i="0" dirty="0">
                <a:solidFill>
                  <a:srgbClr val="415465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root@CentOS1:~# </a:t>
            </a:r>
            <a:r>
              <a:rPr lang="en-US" sz="1400" i="0" dirty="0">
                <a:solidFill>
                  <a:schemeClr val="accent1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/</a:t>
            </a:r>
            <a:r>
              <a:rPr lang="en-US" sz="1400" i="0" dirty="0" err="1">
                <a:solidFill>
                  <a:schemeClr val="accent1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usr</a:t>
            </a:r>
            <a:r>
              <a:rPr lang="en-US" sz="1400" i="0" dirty="0">
                <a:solidFill>
                  <a:schemeClr val="accent1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/bin/</a:t>
            </a:r>
            <a:r>
              <a:rPr lang="en-US" sz="1400" i="0" dirty="0" err="1">
                <a:solidFill>
                  <a:schemeClr val="accent1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mokutil</a:t>
            </a:r>
            <a:r>
              <a:rPr lang="en-US" sz="1400" i="0" dirty="0">
                <a:solidFill>
                  <a:schemeClr val="accent1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--sb-state</a:t>
            </a:r>
          </a:p>
          <a:p>
            <a:r>
              <a:rPr lang="en-US" sz="2000" dirty="0"/>
              <a:t>Validate </a:t>
            </a:r>
            <a:r>
              <a:rPr lang="en-US" sz="2000" dirty="0" err="1"/>
              <a:t>SELinux</a:t>
            </a:r>
            <a:r>
              <a:rPr lang="en-US" sz="2000" dirty="0"/>
              <a:t> is disabled</a:t>
            </a:r>
          </a:p>
          <a:p>
            <a:pPr lvl="1"/>
            <a:r>
              <a:rPr lang="en-US" sz="1400" i="0" dirty="0">
                <a:solidFill>
                  <a:srgbClr val="415465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root@CentOS1:~# </a:t>
            </a:r>
            <a:r>
              <a:rPr lang="en-US" sz="1400" i="0" dirty="0">
                <a:solidFill>
                  <a:schemeClr val="accent1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vi /</a:t>
            </a:r>
            <a:r>
              <a:rPr lang="en-US" sz="1400" i="0" dirty="0" err="1">
                <a:solidFill>
                  <a:schemeClr val="accent1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etc</a:t>
            </a:r>
            <a:r>
              <a:rPr lang="en-US" sz="1400" i="0" dirty="0">
                <a:solidFill>
                  <a:schemeClr val="accent1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/</a:t>
            </a:r>
            <a:r>
              <a:rPr lang="en-US" sz="1400" i="0" dirty="0" err="1">
                <a:solidFill>
                  <a:schemeClr val="accent1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sysconfig</a:t>
            </a:r>
            <a:r>
              <a:rPr lang="en-US" sz="1400" i="0" dirty="0">
                <a:solidFill>
                  <a:schemeClr val="accent1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/</a:t>
            </a:r>
            <a:r>
              <a:rPr lang="en-US" sz="1400" i="0" dirty="0" err="1">
                <a:solidFill>
                  <a:schemeClr val="accent1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selinux</a:t>
            </a:r>
            <a:endParaRPr lang="en-US" sz="1400" i="0" dirty="0">
              <a:solidFill>
                <a:schemeClr val="accent1"/>
              </a:solidFill>
              <a:effectLst/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273050" lvl="1" indent="0">
              <a:buNone/>
            </a:pPr>
            <a:r>
              <a:rPr lang="en-US" sz="1100" b="0" i="0" dirty="0">
                <a:solidFill>
                  <a:srgbClr val="3A3A3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change the directive </a:t>
            </a:r>
            <a:r>
              <a:rPr lang="en-US" sz="1100" dirty="0" err="1">
                <a:solidFill>
                  <a:schemeClr val="accent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SELinux</a:t>
            </a:r>
            <a:r>
              <a:rPr lang="en-US" sz="1100" dirty="0">
                <a:solidFill>
                  <a:schemeClr val="accent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=enforcing </a:t>
            </a:r>
            <a:r>
              <a:rPr lang="en-US" sz="1100" b="0" i="0" dirty="0">
                <a:solidFill>
                  <a:srgbClr val="3A3A3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to </a:t>
            </a:r>
            <a:r>
              <a:rPr lang="en-US" sz="1100" dirty="0" err="1">
                <a:solidFill>
                  <a:schemeClr val="accent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SELinux</a:t>
            </a:r>
            <a:r>
              <a:rPr lang="en-US" sz="1100">
                <a:solidFill>
                  <a:schemeClr val="accent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=disabled</a:t>
            </a:r>
          </a:p>
          <a:p>
            <a:pPr lvl="1"/>
            <a:endParaRPr lang="en-US" sz="2000" dirty="0">
              <a:solidFill>
                <a:schemeClr val="accent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0204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094E727-9D12-624C-A82B-E49874DBBB0D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Step2: Install required packages for NSX on RHEL/CentOS</a:t>
            </a:r>
          </a:p>
          <a:p>
            <a:pPr lvl="1"/>
            <a:r>
              <a:rPr lang="en-US" dirty="0"/>
              <a:t>On RHEL/CentOS</a:t>
            </a:r>
          </a:p>
          <a:p>
            <a:pPr marL="803275" lvl="3" indent="0">
              <a:buNone/>
            </a:pPr>
            <a:r>
              <a:rPr lang="en-US" dirty="0">
                <a:latin typeface="Courier" pitchFamily="2" charset="0"/>
              </a:rPr>
              <a:t>root@CentOS1:~# 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yum install tcpdump boost-filesystem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PyYAML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boost-iostreams boost-chrono python-mako python-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netaddr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python-six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gperftools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-libs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libunwind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elfutils-libelf-devel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snappy boost-date-time c-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ares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redhat-lsb-cor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ewget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net-tools yum-utils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lsof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python-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gevent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libev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python-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greenlet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libvirt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-libs python-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netifaces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python3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wget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redhat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-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lsb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-core </a:t>
            </a:r>
          </a:p>
          <a:p>
            <a:pPr marL="803275" lvl="3" indent="0">
              <a:buNone/>
            </a:pPr>
            <a:endParaRPr lang="en-US" dirty="0">
              <a:solidFill>
                <a:schemeClr val="accent1"/>
              </a:solidFill>
              <a:latin typeface="Courier" pitchFamily="2" charset="0"/>
            </a:endParaRPr>
          </a:p>
          <a:p>
            <a:pPr marL="803275" lvl="3" indent="0">
              <a:buNone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FBB1E11-F215-1C42-935B-7EE167AB5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Installation – RHEL/CentOS (1/8)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C41FDF9A-8F35-624B-9A79-24852F445BA4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Common VLAN and Overlay Use Case</a:t>
            </a:r>
          </a:p>
        </p:txBody>
      </p:sp>
    </p:spTree>
    <p:extLst>
      <p:ext uri="{BB962C8B-B14F-4D97-AF65-F5344CB8AC3E}">
        <p14:creationId xmlns:p14="http://schemas.microsoft.com/office/powerpoint/2010/main" val="1557193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094E727-9D12-624C-A82B-E49874DBBB0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6505" y="1600201"/>
            <a:ext cx="11572320" cy="4572000"/>
          </a:xfrm>
        </p:spPr>
        <p:txBody>
          <a:bodyPr/>
          <a:lstStyle/>
          <a:p>
            <a:r>
              <a:rPr lang="en-US" dirty="0"/>
              <a:t>Step3: Install NSX in Physical Server </a:t>
            </a:r>
            <a:r>
              <a:rPr lang="en-US" sz="1500" i="1" dirty="0"/>
              <a:t>(under “System – Configuration – Fabric – Nodes – Host Transport Nodes”, click “Add Host Node”)</a:t>
            </a:r>
          </a:p>
          <a:p>
            <a:pPr lvl="1"/>
            <a:r>
              <a:rPr lang="en-US" dirty="0"/>
              <a:t>Step3a: Enter Physical Server information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A5F1FF0-E5F7-8F4D-86E8-9DB93F2FFC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0074" y="2520695"/>
            <a:ext cx="6499860" cy="3710940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AFBB1E11-F215-1C42-935B-7EE167AB5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Installation – RHEL/CentOS (2/8)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C41FDF9A-8F35-624B-9A79-24852F445BA4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Common VLAN and Overlay Use Case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66B3683-F574-D449-A020-31BCDADA86B4}"/>
              </a:ext>
            </a:extLst>
          </p:cNvPr>
          <p:cNvSpPr/>
          <p:nvPr/>
        </p:nvSpPr>
        <p:spPr>
          <a:xfrm>
            <a:off x="6461146" y="4513385"/>
            <a:ext cx="1521219" cy="315628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7A80B91-C937-5A41-98EC-961691C6EC56}"/>
              </a:ext>
            </a:extLst>
          </p:cNvPr>
          <p:cNvSpPr/>
          <p:nvPr/>
        </p:nvSpPr>
        <p:spPr>
          <a:xfrm>
            <a:off x="6461146" y="4930949"/>
            <a:ext cx="1521219" cy="625788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FFEE161C-61C4-2F4D-A502-AA69F59D62BA}"/>
              </a:ext>
            </a:extLst>
          </p:cNvPr>
          <p:cNvGrpSpPr/>
          <p:nvPr/>
        </p:nvGrpSpPr>
        <p:grpSpPr>
          <a:xfrm>
            <a:off x="926123" y="3933067"/>
            <a:ext cx="5390222" cy="580318"/>
            <a:chOff x="16970453" y="4989001"/>
            <a:chExt cx="5390222" cy="580318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6B3E366A-D006-F940-98DB-E3C63EED07FC}"/>
                </a:ext>
              </a:extLst>
            </p:cNvPr>
            <p:cNvSpPr txBox="1"/>
            <p:nvPr/>
          </p:nvSpPr>
          <p:spPr>
            <a:xfrm>
              <a:off x="16970453" y="4989001"/>
              <a:ext cx="4401251" cy="30777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Select: Operating System = RHEL or CentOS Physical Server.</a:t>
              </a:r>
            </a:p>
          </p:txBody>
        </p: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FE6BA8FA-0346-2E48-AC66-DA379790D85C}"/>
                </a:ext>
              </a:extLst>
            </p:cNvPr>
            <p:cNvCxnSpPr>
              <a:cxnSpLocks/>
              <a:stCxn id="24" idx="3"/>
            </p:cNvCxnSpPr>
            <p:nvPr/>
          </p:nvCxnSpPr>
          <p:spPr bwMode="gray">
            <a:xfrm>
              <a:off x="21371704" y="5142890"/>
              <a:ext cx="988971" cy="426429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34FED7D1-185B-4243-91C3-A9A1DFB304FC}"/>
              </a:ext>
            </a:extLst>
          </p:cNvPr>
          <p:cNvGrpSpPr/>
          <p:nvPr/>
        </p:nvGrpSpPr>
        <p:grpSpPr>
          <a:xfrm>
            <a:off x="926123" y="4438524"/>
            <a:ext cx="5390222" cy="954107"/>
            <a:chOff x="19321485" y="6692382"/>
            <a:chExt cx="5390222" cy="954107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AABD388E-F0A4-404E-81F1-26E2A55937ED}"/>
                </a:ext>
              </a:extLst>
            </p:cNvPr>
            <p:cNvSpPr txBox="1"/>
            <p:nvPr/>
          </p:nvSpPr>
          <p:spPr>
            <a:xfrm>
              <a:off x="19321485" y="6692382"/>
              <a:ext cx="4401251" cy="95410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/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User must have full root rights.</a:t>
              </a:r>
            </a:p>
            <a:p>
              <a:pPr indent="-169863"/>
              <a:r>
                <a:rPr lang="en-US" sz="1400" i="1" dirty="0">
                  <a:latin typeface="Calibri" panose="020F0502020204030204" pitchFamily="34" charset="0"/>
                  <a:cs typeface="Calibri" panose="020F0502020204030204" pitchFamily="34" charset="0"/>
                </a:rPr>
                <a:t>Note: Non-root user can be used, but they have to be added into the </a:t>
              </a:r>
              <a:r>
                <a:rPr lang="en-US" sz="1400" i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sudoer</a:t>
              </a:r>
              <a:r>
                <a:rPr lang="en-US" sz="1400" i="1" dirty="0">
                  <a:latin typeface="Calibri" panose="020F0502020204030204" pitchFamily="34" charset="0"/>
                  <a:cs typeface="Calibri" panose="020F0502020204030204" pitchFamily="34" charset="0"/>
                </a:rPr>
                <a:t> list to acquire root permission.</a:t>
              </a:r>
            </a:p>
            <a:p>
              <a:pPr indent="-169863"/>
              <a:r>
                <a:rPr lang="en-US" sz="1400" i="1" dirty="0">
                  <a:latin typeface="Calibri" panose="020F0502020204030204" pitchFamily="34" charset="0"/>
                  <a:cs typeface="Calibri" panose="020F0502020204030204" pitchFamily="34" charset="0"/>
                </a:rPr>
                <a:t>Note: User is no more used once the installation finished.</a:t>
              </a: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73416066-C284-6943-9F9D-CEB2EF0F8728}"/>
                </a:ext>
              </a:extLst>
            </p:cNvPr>
            <p:cNvCxnSpPr>
              <a:cxnSpLocks/>
              <a:stCxn id="27" idx="3"/>
            </p:cNvCxnSpPr>
            <p:nvPr/>
          </p:nvCxnSpPr>
          <p:spPr bwMode="gray">
            <a:xfrm>
              <a:off x="23722736" y="7169436"/>
              <a:ext cx="988971" cy="262350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77EA5E5B-41FF-1F49-BE15-C7BDB713F2C7}"/>
              </a:ext>
            </a:extLst>
          </p:cNvPr>
          <p:cNvGrpSpPr/>
          <p:nvPr/>
        </p:nvGrpSpPr>
        <p:grpSpPr>
          <a:xfrm>
            <a:off x="1792092" y="5860035"/>
            <a:ext cx="4524253" cy="523220"/>
            <a:chOff x="20197469" y="6692382"/>
            <a:chExt cx="4524253" cy="523220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79EB48E9-A14B-F04C-8599-82C29FD1A786}"/>
                </a:ext>
              </a:extLst>
            </p:cNvPr>
            <p:cNvSpPr txBox="1"/>
            <p:nvPr/>
          </p:nvSpPr>
          <p:spPr>
            <a:xfrm>
              <a:off x="20197469" y="6692382"/>
              <a:ext cx="3535282" cy="52322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/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Look at the Note to know how to find Linux SHA-256 Thumbprint</a:t>
              </a:r>
              <a:endParaRPr lang="en-US" sz="1400" i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9166A39B-17A7-3A44-9D09-B3C1D23061CA}"/>
                </a:ext>
              </a:extLst>
            </p:cNvPr>
            <p:cNvCxnSpPr>
              <a:cxnSpLocks/>
              <a:stCxn id="30" idx="3"/>
            </p:cNvCxnSpPr>
            <p:nvPr/>
          </p:nvCxnSpPr>
          <p:spPr bwMode="gray">
            <a:xfrm flipV="1">
              <a:off x="23732751" y="6692382"/>
              <a:ext cx="988971" cy="261610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97040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094E727-9D12-624C-A82B-E49874DBBB0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6505" y="1600201"/>
            <a:ext cx="11572320" cy="4572000"/>
          </a:xfrm>
        </p:spPr>
        <p:txBody>
          <a:bodyPr/>
          <a:lstStyle/>
          <a:p>
            <a:r>
              <a:rPr lang="en-US" dirty="0"/>
              <a:t>Step3: Install NSX in Physical Server </a:t>
            </a:r>
            <a:r>
              <a:rPr lang="en-US" sz="1500" i="1" dirty="0"/>
              <a:t>(under “System – Configuration – Fabric – Nodes – Host Transport Nodes”, click “Add Host Node”)</a:t>
            </a:r>
          </a:p>
          <a:p>
            <a:pPr lvl="1"/>
            <a:r>
              <a:rPr lang="en-US" dirty="0"/>
              <a:t>Step3b: Configure NSX settings for that Physical Server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FBB1E11-F215-1C42-935B-7EE167AB5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Installation – RHEL/CentOS (3/8)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C41FDF9A-8F35-624B-9A79-24852F445BA4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Common VLAN and Overlay Use Case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B8B7B97-7B10-BB4A-83D7-8F4FFB805C63}"/>
              </a:ext>
            </a:extLst>
          </p:cNvPr>
          <p:cNvGrpSpPr/>
          <p:nvPr/>
        </p:nvGrpSpPr>
        <p:grpSpPr>
          <a:xfrm>
            <a:off x="1146668" y="2445392"/>
            <a:ext cx="6385560" cy="3421380"/>
            <a:chOff x="1146668" y="2432692"/>
            <a:chExt cx="6385560" cy="342138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FFED27A2-4A0A-CE4E-94CA-F79FEA0A6F9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46668" y="2432692"/>
              <a:ext cx="6385560" cy="3421380"/>
            </a:xfrm>
            <a:prstGeom prst="rect">
              <a:avLst/>
            </a:prstGeom>
            <a:ln w="38100">
              <a:solidFill>
                <a:schemeClr val="accent1"/>
              </a:solidFill>
            </a:ln>
          </p:spPr>
        </p:pic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74EA3DE9-761A-0243-8BC5-51BB4C3418F3}"/>
                </a:ext>
              </a:extLst>
            </p:cNvPr>
            <p:cNvSpPr/>
            <p:nvPr/>
          </p:nvSpPr>
          <p:spPr>
            <a:xfrm>
              <a:off x="3628312" y="3403227"/>
              <a:ext cx="3838963" cy="2031657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71C4EA7E-7A9C-F94E-9F80-6FE2F0A2BACD}"/>
              </a:ext>
            </a:extLst>
          </p:cNvPr>
          <p:cNvSpPr txBox="1"/>
          <p:nvPr/>
        </p:nvSpPr>
        <p:spPr>
          <a:xfrm rot="21356434">
            <a:off x="4810427" y="2554183"/>
            <a:ext cx="2079631" cy="338554"/>
          </a:xfrm>
          <a:prstGeom prst="rect">
            <a:avLst/>
          </a:prstGeom>
          <a:solidFill>
            <a:srgbClr val="EFE5F7"/>
          </a:solidFill>
          <a:ln w="28575">
            <a:solidFill>
              <a:srgbClr val="FF0000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VLAN Use Case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B4A183F6-BEBE-4E4E-90D8-7D653712ADA7}"/>
              </a:ext>
            </a:extLst>
          </p:cNvPr>
          <p:cNvGrpSpPr/>
          <p:nvPr/>
        </p:nvGrpSpPr>
        <p:grpSpPr>
          <a:xfrm>
            <a:off x="277282" y="5413991"/>
            <a:ext cx="9458389" cy="1328210"/>
            <a:chOff x="1572845" y="5630096"/>
            <a:chExt cx="9458389" cy="1328210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FE51D9A9-1CED-D44B-863B-D7DA58574863}"/>
                </a:ext>
              </a:extLst>
            </p:cNvPr>
            <p:cNvSpPr txBox="1"/>
            <p:nvPr/>
          </p:nvSpPr>
          <p:spPr>
            <a:xfrm>
              <a:off x="1572845" y="5788755"/>
              <a:ext cx="9458389" cy="1169551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Select:</a:t>
              </a:r>
            </a:p>
            <a:p>
              <a:pPr marL="115887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Transport Zone VLAN or Overlay based on your use case</a:t>
              </a:r>
            </a:p>
            <a:p>
              <a:pPr marL="115887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Uplink Profile with 1 or multiple Uplinks</a:t>
              </a:r>
            </a:p>
            <a:p>
              <a:pPr marL="287337" lvl="1"/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Interface can be the </a:t>
              </a:r>
              <a:r>
                <a:rPr lang="en-US" sz="14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pNIC</a:t>
              </a: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(s) or bond interface.</a:t>
              </a:r>
            </a:p>
            <a:p>
              <a:pPr marL="287337" lvl="1"/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More information on the configuration for Bond use case at the end of that ppt section “Supported RHEL/CentOS </a:t>
              </a:r>
              <a:r>
                <a:rPr lang="en-US" sz="14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pNIC</a:t>
              </a: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 bond”.</a:t>
              </a:r>
            </a:p>
          </p:txBody>
        </p: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154DEF29-036C-BC4C-A7D2-828D3103BF2B}"/>
                </a:ext>
              </a:extLst>
            </p:cNvPr>
            <p:cNvCxnSpPr>
              <a:cxnSpLocks/>
            </p:cNvCxnSpPr>
            <p:nvPr/>
          </p:nvCxnSpPr>
          <p:spPr bwMode="gray">
            <a:xfrm flipH="1" flipV="1">
              <a:off x="6674387" y="5663689"/>
              <a:ext cx="375777" cy="97987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47736EA0-E093-F447-8EE2-5225D3625DFD}"/>
                </a:ext>
              </a:extLst>
            </p:cNvPr>
            <p:cNvCxnSpPr>
              <a:cxnSpLocks/>
            </p:cNvCxnSpPr>
            <p:nvPr/>
          </p:nvCxnSpPr>
          <p:spPr bwMode="gray">
            <a:xfrm flipV="1">
              <a:off x="7050164" y="5630096"/>
              <a:ext cx="2329914" cy="139599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A89F3BA2-FE7F-2248-B885-3C9BE8AD7EC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6583" t="3403" r="5271" b="12849"/>
          <a:stretch/>
        </p:blipFill>
        <p:spPr>
          <a:xfrm>
            <a:off x="8132135" y="2292127"/>
            <a:ext cx="3779408" cy="3663037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E5DBA32E-5B28-EA46-996F-0A17049DA096}"/>
              </a:ext>
            </a:extLst>
          </p:cNvPr>
          <p:cNvSpPr/>
          <p:nvPr/>
        </p:nvSpPr>
        <p:spPr>
          <a:xfrm>
            <a:off x="8242479" y="3260036"/>
            <a:ext cx="3621444" cy="2686766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E625B22-BBEE-4046-A1F5-6EE7A3A4DFA8}"/>
              </a:ext>
            </a:extLst>
          </p:cNvPr>
          <p:cNvSpPr txBox="1"/>
          <p:nvPr/>
        </p:nvSpPr>
        <p:spPr>
          <a:xfrm rot="21356434">
            <a:off x="9483313" y="2554183"/>
            <a:ext cx="2079631" cy="338554"/>
          </a:xfrm>
          <a:prstGeom prst="rect">
            <a:avLst/>
          </a:prstGeom>
          <a:solidFill>
            <a:srgbClr val="EFE5F7"/>
          </a:solidFill>
          <a:ln w="28575">
            <a:solidFill>
              <a:srgbClr val="FF0000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Overlay Use Case</a:t>
            </a:r>
          </a:p>
        </p:txBody>
      </p:sp>
    </p:spTree>
    <p:extLst>
      <p:ext uri="{BB962C8B-B14F-4D97-AF65-F5344CB8AC3E}">
        <p14:creationId xmlns:p14="http://schemas.microsoft.com/office/powerpoint/2010/main" val="3073133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094E727-9D12-624C-A82B-E49874DBBB0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6505" y="1600201"/>
            <a:ext cx="11572320" cy="4572000"/>
          </a:xfrm>
        </p:spPr>
        <p:txBody>
          <a:bodyPr/>
          <a:lstStyle/>
          <a:p>
            <a:r>
              <a:rPr lang="en-US" dirty="0"/>
              <a:t>Step3: Install NSX in Physical Server </a:t>
            </a:r>
            <a:r>
              <a:rPr lang="en-US" sz="1500" i="1" dirty="0"/>
              <a:t>(under “System – Configuration – Fabric – Nodes – Host Transport Nodes”, click “Add Host Node”)</a:t>
            </a:r>
          </a:p>
          <a:p>
            <a:pPr lvl="1"/>
            <a:r>
              <a:rPr lang="en-US" dirty="0"/>
              <a:t>Step3c: Select NSX Segment + Create Segment-Port to connect to OVS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EA260D-74E2-6A4F-8ADB-4AAB7A3EE6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562" y="2508250"/>
            <a:ext cx="6377940" cy="2171700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9D604D4-CFC7-BA4C-9B63-096617265F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2339" y="3532033"/>
            <a:ext cx="8105775" cy="2830449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AFBB1E11-F215-1C42-935B-7EE167AB5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Installation – RHEL/CentOS (4/8)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C41FDF9A-8F35-624B-9A79-24852F445BA4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Common VLAN and Overlay Use Case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7577E7F-E364-F745-B56F-7486A7953075}"/>
              </a:ext>
            </a:extLst>
          </p:cNvPr>
          <p:cNvSpPr/>
          <p:nvPr/>
        </p:nvSpPr>
        <p:spPr>
          <a:xfrm>
            <a:off x="2662178" y="4251704"/>
            <a:ext cx="1280160" cy="320296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781F0E4-D1B1-C643-9142-3A40A15612A3}"/>
              </a:ext>
            </a:extLst>
          </p:cNvPr>
          <p:cNvSpPr/>
          <p:nvPr/>
        </p:nvSpPr>
        <p:spPr>
          <a:xfrm>
            <a:off x="4080669" y="5056327"/>
            <a:ext cx="7970517" cy="317531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1341D747-DDCC-F147-9F8A-768E19C30529}"/>
              </a:ext>
            </a:extLst>
          </p:cNvPr>
          <p:cNvGrpSpPr/>
          <p:nvPr/>
        </p:nvGrpSpPr>
        <p:grpSpPr>
          <a:xfrm>
            <a:off x="281778" y="4913921"/>
            <a:ext cx="3660560" cy="1600438"/>
            <a:chOff x="18116860" y="5606407"/>
            <a:chExt cx="3660560" cy="1600438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160F3A51-AA6F-B747-AC46-D2B0BBC33AAC}"/>
                </a:ext>
              </a:extLst>
            </p:cNvPr>
            <p:cNvSpPr txBox="1"/>
            <p:nvPr/>
          </p:nvSpPr>
          <p:spPr>
            <a:xfrm>
              <a:off x="18116860" y="5606407"/>
              <a:ext cx="3403957" cy="160043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b">
              <a:spAutoFit/>
            </a:bodyPr>
            <a:lstStyle/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Select Segment where the Physical Server will be connected (screenshot is showing Segment-VLANs because TZ-VLAN was selected in step 3b).</a:t>
              </a:r>
            </a:p>
            <a:p>
              <a:pPr indent="-169863"/>
              <a:r>
                <a:rPr lang="en-US" sz="1400" i="1" dirty="0">
                  <a:latin typeface="Calibri" panose="020F0502020204030204" pitchFamily="34" charset="0"/>
                  <a:cs typeface="Calibri" panose="020F0502020204030204" pitchFamily="34" charset="0"/>
                </a:rPr>
                <a:t>Note: To know how to configure the VLAN Tag of the Segment, see chapter “Preparation - Routing preparation”.</a:t>
              </a:r>
            </a:p>
          </p:txBody>
        </p: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B201B1C0-8140-824E-AE62-A2161EE2B0A7}"/>
                </a:ext>
              </a:extLst>
            </p:cNvPr>
            <p:cNvCxnSpPr>
              <a:cxnSpLocks/>
            </p:cNvCxnSpPr>
            <p:nvPr/>
          </p:nvCxnSpPr>
          <p:spPr bwMode="gray">
            <a:xfrm flipV="1">
              <a:off x="20880374" y="5950285"/>
              <a:ext cx="897046" cy="302453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Rectangle 25">
            <a:extLst>
              <a:ext uri="{FF2B5EF4-FFF2-40B4-BE49-F238E27FC236}">
                <a16:creationId xmlns:a16="http://schemas.microsoft.com/office/drawing/2014/main" id="{2B836AE6-F828-D942-9032-B7582B95AFD3}"/>
              </a:ext>
            </a:extLst>
          </p:cNvPr>
          <p:cNvSpPr/>
          <p:nvPr/>
        </p:nvSpPr>
        <p:spPr>
          <a:xfrm>
            <a:off x="10693400" y="6038887"/>
            <a:ext cx="1279525" cy="260313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B4254C4-F1E4-8B4B-ADA2-6F588D77DC3D}"/>
              </a:ext>
            </a:extLst>
          </p:cNvPr>
          <p:cNvSpPr txBox="1"/>
          <p:nvPr/>
        </p:nvSpPr>
        <p:spPr>
          <a:xfrm>
            <a:off x="7589685" y="2316271"/>
            <a:ext cx="4461501" cy="954107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/>
            <a:r>
              <a:rPr lang="en-US" sz="1400" i="1" dirty="0">
                <a:latin typeface="Calibri" panose="020F0502020204030204" pitchFamily="34" charset="0"/>
                <a:cs typeface="Calibri" panose="020F0502020204030204" pitchFamily="34" charset="0"/>
              </a:rPr>
              <a:t>In case the Install Workflow window has been closed, the Physical Server can be attached to a Segment under “System – Configuration – Fabric – Nodes - Host Transport Nodes”, select Physical Server and click “Manage Segment”.</a:t>
            </a:r>
          </a:p>
        </p:txBody>
      </p:sp>
    </p:spTree>
    <p:extLst>
      <p:ext uri="{BB962C8B-B14F-4D97-AF65-F5344CB8AC3E}">
        <p14:creationId xmlns:p14="http://schemas.microsoft.com/office/powerpoint/2010/main" val="4276569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094E727-9D12-624C-A82B-E49874DBBB0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6505" y="1600201"/>
            <a:ext cx="11572320" cy="4572000"/>
          </a:xfrm>
        </p:spPr>
        <p:txBody>
          <a:bodyPr/>
          <a:lstStyle/>
          <a:p>
            <a:r>
              <a:rPr lang="en-US" dirty="0"/>
              <a:t>Step3: Install NSX in Physical Server </a:t>
            </a:r>
            <a:r>
              <a:rPr lang="en-US" sz="1500" i="1" dirty="0"/>
              <a:t>(under “System – Configuration – Fabric – Nodes – Host Transport Nodes”, click “Add Host Node”)</a:t>
            </a:r>
          </a:p>
          <a:p>
            <a:pPr lvl="1"/>
            <a:r>
              <a:rPr lang="en-US" dirty="0"/>
              <a:t>Step3c: Select NSX Segment + Create Segment-Port to connect to OVS – Cont.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9CB7B675-2D42-FB43-A5A6-99A163A323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5464" y="2689640"/>
            <a:ext cx="8763000" cy="2806700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AFBB1E11-F215-1C42-935B-7EE167AB5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Installation – RHEL/CentOS (5/8)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C41FDF9A-8F35-624B-9A79-24852F445BA4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Use Case VLAN – IP1 Only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DFB3D1F-3AC6-994D-9FDE-3201ECF35CED}"/>
              </a:ext>
            </a:extLst>
          </p:cNvPr>
          <p:cNvSpPr/>
          <p:nvPr/>
        </p:nvSpPr>
        <p:spPr>
          <a:xfrm>
            <a:off x="4237759" y="3426556"/>
            <a:ext cx="1023557" cy="224480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2949287A-1904-AE46-8C06-560EBA92CC9A}"/>
              </a:ext>
            </a:extLst>
          </p:cNvPr>
          <p:cNvGrpSpPr/>
          <p:nvPr/>
        </p:nvGrpSpPr>
        <p:grpSpPr>
          <a:xfrm>
            <a:off x="100361" y="4354534"/>
            <a:ext cx="5160955" cy="892992"/>
            <a:chOff x="18015406" y="6098410"/>
            <a:chExt cx="5160955" cy="892992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A61A459-8AAF-6A48-A635-038961F83056}"/>
                </a:ext>
              </a:extLst>
            </p:cNvPr>
            <p:cNvSpPr txBox="1"/>
            <p:nvPr/>
          </p:nvSpPr>
          <p:spPr>
            <a:xfrm>
              <a:off x="18015406" y="6252738"/>
              <a:ext cx="3505411" cy="73866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dirty="0">
                  <a:solidFill>
                    <a:srgbClr val="FF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Use case VLAN – IP1 Only.</a:t>
              </a:r>
            </a:p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NSX configures the OVS IP address with the same IP as the original </a:t>
              </a:r>
              <a:r>
                <a:rPr lang="en-US" sz="14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pNIC</a:t>
              </a: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 IP.</a:t>
              </a:r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555CA10E-36A4-6D4E-B5E9-BC7DD30FE6E0}"/>
                </a:ext>
              </a:extLst>
            </p:cNvPr>
            <p:cNvCxnSpPr>
              <a:cxnSpLocks/>
            </p:cNvCxnSpPr>
            <p:nvPr/>
          </p:nvCxnSpPr>
          <p:spPr bwMode="gray">
            <a:xfrm flipV="1">
              <a:off x="20880374" y="6098410"/>
              <a:ext cx="2295987" cy="154328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01795B7D-4321-4C4D-94A8-D824F29C0139}"/>
              </a:ext>
            </a:extLst>
          </p:cNvPr>
          <p:cNvSpPr txBox="1"/>
          <p:nvPr/>
        </p:nvSpPr>
        <p:spPr>
          <a:xfrm rot="21356434">
            <a:off x="9409950" y="435188"/>
            <a:ext cx="2079631" cy="584775"/>
          </a:xfrm>
          <a:prstGeom prst="rect">
            <a:avLst/>
          </a:prstGeom>
          <a:solidFill>
            <a:srgbClr val="EFE5F7"/>
          </a:solidFill>
          <a:ln w="28575">
            <a:solidFill>
              <a:srgbClr val="FF0000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Use Case VLAN -</a:t>
            </a:r>
          </a:p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IP1 Only</a:t>
            </a:r>
          </a:p>
        </p:txBody>
      </p:sp>
    </p:spTree>
    <p:extLst>
      <p:ext uri="{BB962C8B-B14F-4D97-AF65-F5344CB8AC3E}">
        <p14:creationId xmlns:p14="http://schemas.microsoft.com/office/powerpoint/2010/main" val="2516969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094E727-9D12-624C-A82B-E49874DBBB0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6505" y="1600201"/>
            <a:ext cx="11572320" cy="4572000"/>
          </a:xfrm>
        </p:spPr>
        <p:txBody>
          <a:bodyPr/>
          <a:lstStyle/>
          <a:p>
            <a:r>
              <a:rPr lang="en-US" dirty="0"/>
              <a:t>Step3: Install NSX in Physical Server </a:t>
            </a:r>
            <a:r>
              <a:rPr lang="en-US" sz="1500" i="1" dirty="0"/>
              <a:t>(under “System – Configuration – Fabric – Nodes – Host Transport Nodes”, click “Add Host Node”)</a:t>
            </a:r>
          </a:p>
          <a:p>
            <a:pPr lvl="1"/>
            <a:r>
              <a:rPr lang="en-US" dirty="0"/>
              <a:t>Step3c: Select NSX Segment + Create Segment-Port to connect to OVS – Cont.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C2361B67-012B-D544-A994-4C954CD9DC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7830" y="2447701"/>
            <a:ext cx="8788400" cy="4241800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AFBB1E11-F215-1C42-935B-7EE167AB5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Installation – RHEL/CentOS (6/8)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C41FDF9A-8F35-624B-9A79-24852F445BA4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Use Case IP2 – VLAN and Overlay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42FE5E4-580E-724B-9340-6B0608A63447}"/>
              </a:ext>
            </a:extLst>
          </p:cNvPr>
          <p:cNvSpPr/>
          <p:nvPr/>
        </p:nvSpPr>
        <p:spPr>
          <a:xfrm>
            <a:off x="4251827" y="3151389"/>
            <a:ext cx="1023557" cy="224480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F131BB14-A8C9-3246-84F9-928FC090A5BB}"/>
              </a:ext>
            </a:extLst>
          </p:cNvPr>
          <p:cNvGrpSpPr/>
          <p:nvPr/>
        </p:nvGrpSpPr>
        <p:grpSpPr>
          <a:xfrm>
            <a:off x="288598" y="3393276"/>
            <a:ext cx="7285019" cy="738664"/>
            <a:chOff x="18116860" y="6252738"/>
            <a:chExt cx="7285019" cy="738664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264688F1-6378-6B45-AC5D-C667CA8412D8}"/>
                </a:ext>
              </a:extLst>
            </p:cNvPr>
            <p:cNvSpPr txBox="1"/>
            <p:nvPr/>
          </p:nvSpPr>
          <p:spPr>
            <a:xfrm>
              <a:off x="18116860" y="6252738"/>
              <a:ext cx="3403957" cy="73866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dirty="0">
                  <a:solidFill>
                    <a:srgbClr val="FF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Assign Application IP2.</a:t>
              </a:r>
            </a:p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A new Physical Server IP2 is created by NSX.</a:t>
              </a:r>
            </a:p>
            <a:p>
              <a:pPr indent="-169863">
                <a:buNone/>
              </a:pPr>
              <a:r>
                <a:rPr lang="en-US" sz="1400" i="1" dirty="0">
                  <a:latin typeface="Calibri" panose="020F0502020204030204" pitchFamily="34" charset="0"/>
                  <a:cs typeface="Calibri" panose="020F0502020204030204" pitchFamily="34" charset="0"/>
                </a:rPr>
                <a:t>Note: Management is still done on IP1.</a:t>
              </a:r>
            </a:p>
          </p:txBody>
        </p: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FDFB6308-E4C0-A849-A50F-23646B312BA1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21520817" y="6826785"/>
              <a:ext cx="3881062" cy="164617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6A220B71-0C81-054C-8889-E8549E5581B1}"/>
              </a:ext>
            </a:extLst>
          </p:cNvPr>
          <p:cNvGrpSpPr/>
          <p:nvPr/>
        </p:nvGrpSpPr>
        <p:grpSpPr>
          <a:xfrm>
            <a:off x="288598" y="4601818"/>
            <a:ext cx="7921124" cy="1859435"/>
            <a:chOff x="18116860" y="5376878"/>
            <a:chExt cx="7921124" cy="1859435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5ED3CBD6-3231-D64C-AB5C-CCA60FDF9C3C}"/>
                </a:ext>
              </a:extLst>
            </p:cNvPr>
            <p:cNvSpPr txBox="1"/>
            <p:nvPr/>
          </p:nvSpPr>
          <p:spPr>
            <a:xfrm>
              <a:off x="18116860" y="6066762"/>
              <a:ext cx="3403957" cy="1169551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0000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u="sng" dirty="0">
                  <a:latin typeface="Calibri" panose="020F0502020204030204" pitchFamily="34" charset="0"/>
                  <a:cs typeface="Calibri" panose="020F0502020204030204" pitchFamily="34" charset="0"/>
                </a:rPr>
                <a:t>Attention</a:t>
              </a: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: The Physical Server has only 1 routing table.</a:t>
              </a:r>
            </a:p>
            <a:p>
              <a:pPr indent="-169863"/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See ppt section “Preparation - Routing explanation in Physical Servers” for more information.</a:t>
              </a:r>
            </a:p>
          </p:txBody>
        </p: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8C7C4197-2ECF-7645-90FA-8B0446F7FFF3}"/>
                </a:ext>
              </a:extLst>
            </p:cNvPr>
            <p:cNvCxnSpPr>
              <a:cxnSpLocks/>
            </p:cNvCxnSpPr>
            <p:nvPr/>
          </p:nvCxnSpPr>
          <p:spPr bwMode="gray">
            <a:xfrm flipV="1">
              <a:off x="21520817" y="5376878"/>
              <a:ext cx="4517167" cy="1490871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F4578A37-5381-2E44-914C-690187BFF39A}"/>
              </a:ext>
            </a:extLst>
          </p:cNvPr>
          <p:cNvGrpSpPr/>
          <p:nvPr/>
        </p:nvGrpSpPr>
        <p:grpSpPr>
          <a:xfrm>
            <a:off x="288598" y="4730719"/>
            <a:ext cx="3963229" cy="650522"/>
            <a:chOff x="18116860" y="6252738"/>
            <a:chExt cx="3963229" cy="650522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F1534E6F-9F48-524C-BB62-4D35C072BA00}"/>
                </a:ext>
              </a:extLst>
            </p:cNvPr>
            <p:cNvSpPr txBox="1"/>
            <p:nvPr/>
          </p:nvSpPr>
          <p:spPr>
            <a:xfrm>
              <a:off x="18116860" y="6252738"/>
              <a:ext cx="3403957" cy="30777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IP2 configuration</a:t>
              </a:r>
              <a:endParaRPr lang="en-US" sz="1400" i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51CEB5F7-7BF8-9D44-9AB8-B30A6A4287C4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21520817" y="6540340"/>
              <a:ext cx="559272" cy="362920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A6826E75-787E-7B4A-A3F7-5749EA6533B6}"/>
              </a:ext>
            </a:extLst>
          </p:cNvPr>
          <p:cNvSpPr txBox="1"/>
          <p:nvPr/>
        </p:nvSpPr>
        <p:spPr>
          <a:xfrm rot="21356434">
            <a:off x="9409950" y="435188"/>
            <a:ext cx="2079631" cy="584775"/>
          </a:xfrm>
          <a:prstGeom prst="rect">
            <a:avLst/>
          </a:prstGeom>
          <a:solidFill>
            <a:srgbClr val="EFE5F7"/>
          </a:solidFill>
          <a:ln w="28575">
            <a:solidFill>
              <a:srgbClr val="FF0000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Use Case IP2 -</a:t>
            </a:r>
          </a:p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VLAN and Overlay</a:t>
            </a: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539431A6-A1F4-C14F-8F54-DD446E5FC4A7}"/>
              </a:ext>
            </a:extLst>
          </p:cNvPr>
          <p:cNvGrpSpPr/>
          <p:nvPr/>
        </p:nvGrpSpPr>
        <p:grpSpPr>
          <a:xfrm>
            <a:off x="8115680" y="5178287"/>
            <a:ext cx="3860972" cy="1435779"/>
            <a:chOff x="17699372" y="6040272"/>
            <a:chExt cx="3860972" cy="1435779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5C9AC19C-93E0-3742-BF9E-4AF7A42A2E66}"/>
                </a:ext>
              </a:extLst>
            </p:cNvPr>
            <p:cNvSpPr txBox="1"/>
            <p:nvPr/>
          </p:nvSpPr>
          <p:spPr>
            <a:xfrm>
              <a:off x="17699372" y="6737387"/>
              <a:ext cx="3860972" cy="73866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0000"/>
              </a:solidFill>
            </a:ln>
          </p:spPr>
          <p:txBody>
            <a:bodyPr wrap="square" lIns="45720" tIns="45720" rIns="45720" bIns="45720" rtlCol="0" anchor="b">
              <a:spAutoFit/>
            </a:bodyPr>
            <a:lstStyle/>
            <a:p>
              <a:pPr indent="-169863">
                <a:buNone/>
              </a:pPr>
              <a:r>
                <a:rPr lang="en-US" sz="1400" u="sng" dirty="0">
                  <a:latin typeface="Calibri" panose="020F0502020204030204" pitchFamily="34" charset="0"/>
                  <a:cs typeface="Calibri" panose="020F0502020204030204" pitchFamily="34" charset="0"/>
                </a:rPr>
                <a:t>Attention</a:t>
              </a: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: RHEL/CentOS static route configuration must be done in RHEL/CentOS OS if needed (for instance for remote TEP subnets)</a:t>
              </a:r>
            </a:p>
          </p:txBody>
        </p: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BD42BA07-6439-0B4D-9ACE-D5214F989EA4}"/>
                </a:ext>
              </a:extLst>
            </p:cNvPr>
            <p:cNvCxnSpPr>
              <a:cxnSpLocks/>
              <a:stCxn id="36" idx="0"/>
            </p:cNvCxnSpPr>
            <p:nvPr/>
          </p:nvCxnSpPr>
          <p:spPr bwMode="gray">
            <a:xfrm flipH="1" flipV="1">
              <a:off x="19403553" y="6040272"/>
              <a:ext cx="226305" cy="697115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71388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Content Placeholder 1">
            <a:extLst>
              <a:ext uri="{FF2B5EF4-FFF2-40B4-BE49-F238E27FC236}">
                <a16:creationId xmlns:a16="http://schemas.microsoft.com/office/drawing/2014/main" id="{BAB86081-8BFC-2846-3700-FC9CEBFFB132}"/>
              </a:ext>
            </a:extLst>
          </p:cNvPr>
          <p:cNvSpPr txBox="1">
            <a:spLocks/>
          </p:cNvSpPr>
          <p:nvPr/>
        </p:nvSpPr>
        <p:spPr>
          <a:xfrm>
            <a:off x="0" y="1636872"/>
            <a:ext cx="7923969" cy="51663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60000"/>
                  <a:lumOff val="40000"/>
                </a:schemeClr>
              </a:buClr>
              <a:buSzPct val="90000"/>
              <a:buFont typeface="Arial" panose="020B0604020202020204" pitchFamily="34" charset="0"/>
              <a:buChar char="​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indent="-1841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8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744538" indent="-169863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969963" indent="-166688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143000" indent="-138113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tabLst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rabi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512763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+mj-lt"/>
              <a:buAutoNum type="alphaLcPeriod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741363" indent="-16668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2"/>
              </a:buClr>
              <a:buSzPct val="90000"/>
              <a:buFont typeface="+mj-lt"/>
              <a:buAutoNum type="romanLcPeriod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284163" indent="-284163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lphaU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128" name="Rounded Rectangle 127">
            <a:extLst>
              <a:ext uri="{FF2B5EF4-FFF2-40B4-BE49-F238E27FC236}">
                <a16:creationId xmlns:a16="http://schemas.microsoft.com/office/drawing/2014/main" id="{EA049566-643B-B74F-ABB5-99E7B2DB37D9}"/>
              </a:ext>
            </a:extLst>
          </p:cNvPr>
          <p:cNvSpPr/>
          <p:nvPr/>
        </p:nvSpPr>
        <p:spPr>
          <a:xfrm>
            <a:off x="2437853" y="2246269"/>
            <a:ext cx="2834640" cy="2695767"/>
          </a:xfrm>
          <a:prstGeom prst="roundRect">
            <a:avLst>
              <a:gd name="adj" fmla="val 3277"/>
            </a:avLst>
          </a:prstGeom>
          <a:solidFill>
            <a:schemeClr val="accent1">
              <a:lumMod val="20000"/>
              <a:lumOff val="80000"/>
              <a:alpha val="20000"/>
            </a:schemeClr>
          </a:solidFill>
          <a:ln w="19050">
            <a:solidFill>
              <a:schemeClr val="accent1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en-US" sz="1200" dirty="0">
                <a:solidFill>
                  <a:schemeClr val="accent1"/>
                </a:solidFill>
                <a:latin typeface="Calibri" panose="020F0502020204030204" pitchFamily="34" charset="0"/>
              </a:rPr>
              <a:t>Topology Overlay 5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9ED4362F-DB8A-B3C8-416E-FA946C7581E1}"/>
              </a:ext>
            </a:extLst>
          </p:cNvPr>
          <p:cNvSpPr txBox="1"/>
          <p:nvPr/>
        </p:nvSpPr>
        <p:spPr>
          <a:xfrm>
            <a:off x="2568809" y="4600173"/>
            <a:ext cx="2633472" cy="261610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1100" dirty="0">
                <a:latin typeface="Calibri" panose="020F0502020204030204" pitchFamily="34" charset="0"/>
              </a:rPr>
              <a:t>Bond configured in Operating System</a:t>
            </a:r>
            <a:endParaRPr lang="en-US" sz="1100" i="1" dirty="0">
              <a:latin typeface="Calibri" panose="020F0502020204030204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62EEBE-418C-1545-8C66-59E6662ACC2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 rIns="91440"/>
          <a:lstStyle/>
          <a:p>
            <a:r>
              <a:rPr lang="en-US" dirty="0"/>
              <a:t>In Overlay use case, Physical Servers must have multiple IP address:</a:t>
            </a:r>
          </a:p>
          <a:p>
            <a:pPr lvl="1"/>
            <a:r>
              <a:rPr lang="en-US" sz="1800" dirty="0"/>
              <a:t>IP1 – IP Management (in VLAN)</a:t>
            </a:r>
          </a:p>
          <a:p>
            <a:pPr lvl="1"/>
            <a:r>
              <a:rPr lang="en-US" sz="1800" dirty="0"/>
              <a:t>TEP – TEP IP (in VLAN)</a:t>
            </a:r>
          </a:p>
          <a:p>
            <a:pPr lvl="1"/>
            <a:r>
              <a:rPr lang="en-US" sz="1800" dirty="0"/>
              <a:t>IP2 – IP Application (in Overlay)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Those IP can be assigned to:</a:t>
            </a:r>
          </a:p>
          <a:p>
            <a:pPr lvl="1"/>
            <a:r>
              <a:rPr lang="en-US" sz="1800" dirty="0"/>
              <a:t>1 </a:t>
            </a:r>
            <a:r>
              <a:rPr lang="en-US" sz="1800" dirty="0" err="1"/>
              <a:t>pNIC</a:t>
            </a:r>
            <a:endParaRPr lang="en-US" sz="1800" dirty="0"/>
          </a:p>
          <a:p>
            <a:pPr lvl="1"/>
            <a:r>
              <a:rPr lang="en-US" sz="1800" dirty="0"/>
              <a:t>Multiple-</a:t>
            </a:r>
            <a:r>
              <a:rPr lang="en-US" sz="1800" dirty="0" err="1"/>
              <a:t>pNIC</a:t>
            </a:r>
            <a:r>
              <a:rPr lang="en-US" sz="1800" dirty="0"/>
              <a:t> (bond)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CFE0DC4-9877-FF47-BEE5-0678CA915A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Topologies with Physical Servers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77586B56-D2DD-DB44-9C01-4E838B75BE86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Overlay Use Case </a:t>
            </a:r>
            <a:r>
              <a:rPr lang="en-US" dirty="0"/>
              <a:t>– 1 or multi </a:t>
            </a:r>
            <a:r>
              <a:rPr lang="en-US" dirty="0" err="1"/>
              <a:t>pNIC</a:t>
            </a:r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FE0EC3C5-115C-1F4C-8572-6941777C7150}"/>
              </a:ext>
            </a:extLst>
          </p:cNvPr>
          <p:cNvGrpSpPr/>
          <p:nvPr/>
        </p:nvGrpSpPr>
        <p:grpSpPr>
          <a:xfrm>
            <a:off x="8385309" y="3617178"/>
            <a:ext cx="3640175" cy="2113943"/>
            <a:chOff x="8385309" y="3617178"/>
            <a:chExt cx="3640175" cy="2113943"/>
          </a:xfrm>
        </p:grpSpPr>
        <p:sp>
          <p:nvSpPr>
            <p:cNvPr id="97" name="Rounded Rectangle 96">
              <a:extLst>
                <a:ext uri="{FF2B5EF4-FFF2-40B4-BE49-F238E27FC236}">
                  <a16:creationId xmlns:a16="http://schemas.microsoft.com/office/drawing/2014/main" id="{CC0F14C0-D275-9C4A-AE0D-11189D5CB81C}"/>
                </a:ext>
              </a:extLst>
            </p:cNvPr>
            <p:cNvSpPr/>
            <p:nvPr/>
          </p:nvSpPr>
          <p:spPr>
            <a:xfrm>
              <a:off x="8385309" y="3617178"/>
              <a:ext cx="3640175" cy="2113943"/>
            </a:xfrm>
            <a:prstGeom prst="roundRect">
              <a:avLst>
                <a:gd name="adj" fmla="val 11729"/>
              </a:avLst>
            </a:prstGeom>
            <a:solidFill>
              <a:schemeClr val="bg1">
                <a:lumMod val="85000"/>
                <a:alpha val="20000"/>
              </a:schemeClr>
            </a:solidFill>
            <a:ln w="19050">
              <a:solidFill>
                <a:schemeClr val="tx2"/>
              </a:solidFill>
              <a:prstDash val="soli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600"/>
                </a:spcAft>
              </a:pPr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Logical View</a:t>
              </a:r>
            </a:p>
          </p:txBody>
        </p:sp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id="{F61F3D98-4DDD-D545-A17E-D5FBD979A4EF}"/>
                </a:ext>
              </a:extLst>
            </p:cNvPr>
            <p:cNvSpPr/>
            <p:nvPr/>
          </p:nvSpPr>
          <p:spPr>
            <a:xfrm>
              <a:off x="10429629" y="4324404"/>
              <a:ext cx="1458407" cy="707896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prstDash val="dashDot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>
                <a:defRPr/>
              </a:pPr>
              <a:endParaRPr lang="en-US" sz="1400" dirty="0">
                <a:solidFill>
                  <a:schemeClr val="tx2"/>
                </a:solidFill>
                <a:latin typeface="Calibri" panose="020F0502020204030204" pitchFamily="34" charset="0"/>
              </a:endParaRPr>
            </a:p>
          </p:txBody>
        </p:sp>
        <p:grpSp>
          <p:nvGrpSpPr>
            <p:cNvPr id="74" name="Group 73">
              <a:extLst>
                <a:ext uri="{FF2B5EF4-FFF2-40B4-BE49-F238E27FC236}">
                  <a16:creationId xmlns:a16="http://schemas.microsoft.com/office/drawing/2014/main" id="{4EE8AFC2-3017-7C49-91D0-B780DDEF99C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915567" y="3719968"/>
              <a:ext cx="548640" cy="548640"/>
              <a:chOff x="7736620" y="7009631"/>
              <a:chExt cx="4501800" cy="4503600"/>
            </a:xfrm>
            <a:solidFill>
              <a:schemeClr val="accent1"/>
            </a:solidFill>
          </p:grpSpPr>
          <p:sp>
            <p:nvSpPr>
              <p:cNvPr id="75" name="Freeform: Shape 1">
                <a:extLst>
                  <a:ext uri="{FF2B5EF4-FFF2-40B4-BE49-F238E27FC236}">
                    <a16:creationId xmlns:a16="http://schemas.microsoft.com/office/drawing/2014/main" id="{FD438DCA-0E02-6E4A-9887-A7920707DD76}"/>
                  </a:ext>
                </a:extLst>
              </p:cNvPr>
              <p:cNvSpPr/>
              <p:nvPr/>
            </p:nvSpPr>
            <p:spPr>
              <a:xfrm>
                <a:off x="7736620" y="7009631"/>
                <a:ext cx="4501800" cy="4503600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12506" h="12511">
                    <a:moveTo>
                      <a:pt x="6251" y="521"/>
                    </a:moveTo>
                    <a:lnTo>
                      <a:pt x="6399" y="525"/>
                    </a:lnTo>
                    <a:lnTo>
                      <a:pt x="6546" y="530"/>
                    </a:lnTo>
                    <a:lnTo>
                      <a:pt x="6694" y="538"/>
                    </a:lnTo>
                    <a:lnTo>
                      <a:pt x="6838" y="550"/>
                    </a:lnTo>
                    <a:lnTo>
                      <a:pt x="6981" y="566"/>
                    </a:lnTo>
                    <a:lnTo>
                      <a:pt x="7125" y="587"/>
                    </a:lnTo>
                    <a:lnTo>
                      <a:pt x="7265" y="612"/>
                    </a:lnTo>
                    <a:lnTo>
                      <a:pt x="7409" y="640"/>
                    </a:lnTo>
                    <a:lnTo>
                      <a:pt x="7548" y="669"/>
                    </a:lnTo>
                    <a:lnTo>
                      <a:pt x="7684" y="702"/>
                    </a:lnTo>
                    <a:lnTo>
                      <a:pt x="7819" y="739"/>
                    </a:lnTo>
                    <a:lnTo>
                      <a:pt x="7954" y="780"/>
                    </a:lnTo>
                    <a:lnTo>
                      <a:pt x="8090" y="825"/>
                    </a:lnTo>
                    <a:lnTo>
                      <a:pt x="8221" y="870"/>
                    </a:lnTo>
                    <a:lnTo>
                      <a:pt x="8352" y="919"/>
                    </a:lnTo>
                    <a:lnTo>
                      <a:pt x="8484" y="973"/>
                    </a:lnTo>
                    <a:lnTo>
                      <a:pt x="8611" y="1030"/>
                    </a:lnTo>
                    <a:lnTo>
                      <a:pt x="8734" y="1088"/>
                    </a:lnTo>
                    <a:lnTo>
                      <a:pt x="8861" y="1149"/>
                    </a:lnTo>
                    <a:lnTo>
                      <a:pt x="8985" y="1215"/>
                    </a:lnTo>
                    <a:lnTo>
                      <a:pt x="9104" y="1285"/>
                    </a:lnTo>
                    <a:lnTo>
                      <a:pt x="9222" y="1354"/>
                    </a:lnTo>
                    <a:lnTo>
                      <a:pt x="9341" y="1428"/>
                    </a:lnTo>
                    <a:lnTo>
                      <a:pt x="9456" y="1502"/>
                    </a:lnTo>
                    <a:lnTo>
                      <a:pt x="9571" y="1581"/>
                    </a:lnTo>
                    <a:lnTo>
                      <a:pt x="9682" y="1663"/>
                    </a:lnTo>
                    <a:lnTo>
                      <a:pt x="9789" y="1749"/>
                    </a:lnTo>
                    <a:lnTo>
                      <a:pt x="9896" y="1835"/>
                    </a:lnTo>
                    <a:lnTo>
                      <a:pt x="10002" y="1921"/>
                    </a:lnTo>
                    <a:lnTo>
                      <a:pt x="10105" y="2016"/>
                    </a:lnTo>
                    <a:lnTo>
                      <a:pt x="10207" y="2106"/>
                    </a:lnTo>
                    <a:lnTo>
                      <a:pt x="10306" y="2205"/>
                    </a:lnTo>
                    <a:lnTo>
                      <a:pt x="10400" y="2303"/>
                    </a:lnTo>
                    <a:lnTo>
                      <a:pt x="10495" y="2401"/>
                    </a:lnTo>
                    <a:lnTo>
                      <a:pt x="10585" y="2504"/>
                    </a:lnTo>
                    <a:lnTo>
                      <a:pt x="10675" y="2611"/>
                    </a:lnTo>
                    <a:lnTo>
                      <a:pt x="10762" y="2717"/>
                    </a:lnTo>
                    <a:lnTo>
                      <a:pt x="10844" y="2828"/>
                    </a:lnTo>
                    <a:lnTo>
                      <a:pt x="10926" y="2939"/>
                    </a:lnTo>
                    <a:lnTo>
                      <a:pt x="11004" y="3054"/>
                    </a:lnTo>
                    <a:lnTo>
                      <a:pt x="11082" y="3169"/>
                    </a:lnTo>
                    <a:lnTo>
                      <a:pt x="11156" y="3284"/>
                    </a:lnTo>
                    <a:lnTo>
                      <a:pt x="11225" y="3403"/>
                    </a:lnTo>
                    <a:lnTo>
                      <a:pt x="11291" y="3526"/>
                    </a:lnTo>
                    <a:lnTo>
                      <a:pt x="11357" y="3649"/>
                    </a:lnTo>
                    <a:lnTo>
                      <a:pt x="11419" y="3773"/>
                    </a:lnTo>
                    <a:lnTo>
                      <a:pt x="11480" y="3900"/>
                    </a:lnTo>
                    <a:lnTo>
                      <a:pt x="11533" y="4027"/>
                    </a:lnTo>
                    <a:lnTo>
                      <a:pt x="11587" y="4154"/>
                    </a:lnTo>
                    <a:lnTo>
                      <a:pt x="11636" y="4285"/>
                    </a:lnTo>
                    <a:lnTo>
                      <a:pt x="11685" y="4417"/>
                    </a:lnTo>
                    <a:lnTo>
                      <a:pt x="11726" y="4553"/>
                    </a:lnTo>
                    <a:lnTo>
                      <a:pt x="11767" y="4688"/>
                    </a:lnTo>
                    <a:lnTo>
                      <a:pt x="11804" y="4823"/>
                    </a:lnTo>
                    <a:lnTo>
                      <a:pt x="11837" y="4963"/>
                    </a:lnTo>
                    <a:lnTo>
                      <a:pt x="11870" y="5103"/>
                    </a:lnTo>
                    <a:lnTo>
                      <a:pt x="11895" y="5242"/>
                    </a:lnTo>
                    <a:lnTo>
                      <a:pt x="11919" y="5386"/>
                    </a:lnTo>
                    <a:lnTo>
                      <a:pt x="11940" y="5525"/>
                    </a:lnTo>
                    <a:lnTo>
                      <a:pt x="11956" y="5669"/>
                    </a:lnTo>
                    <a:lnTo>
                      <a:pt x="11968" y="5817"/>
                    </a:lnTo>
                    <a:lnTo>
                      <a:pt x="11976" y="5961"/>
                    </a:lnTo>
                    <a:lnTo>
                      <a:pt x="11985" y="6108"/>
                    </a:lnTo>
                    <a:lnTo>
                      <a:pt x="11985" y="6256"/>
                    </a:lnTo>
                    <a:lnTo>
                      <a:pt x="11985" y="6403"/>
                    </a:lnTo>
                    <a:lnTo>
                      <a:pt x="11976" y="6550"/>
                    </a:lnTo>
                    <a:lnTo>
                      <a:pt x="11968" y="6694"/>
                    </a:lnTo>
                    <a:lnTo>
                      <a:pt x="11956" y="6842"/>
                    </a:lnTo>
                    <a:lnTo>
                      <a:pt x="11940" y="6986"/>
                    </a:lnTo>
                    <a:lnTo>
                      <a:pt x="11919" y="7125"/>
                    </a:lnTo>
                    <a:lnTo>
                      <a:pt x="11895" y="7269"/>
                    </a:lnTo>
                    <a:lnTo>
                      <a:pt x="11870" y="7408"/>
                    </a:lnTo>
                    <a:lnTo>
                      <a:pt x="11837" y="7548"/>
                    </a:lnTo>
                    <a:lnTo>
                      <a:pt x="11804" y="7688"/>
                    </a:lnTo>
                    <a:lnTo>
                      <a:pt x="11767" y="7823"/>
                    </a:lnTo>
                    <a:lnTo>
                      <a:pt x="11726" y="7958"/>
                    </a:lnTo>
                    <a:lnTo>
                      <a:pt x="11685" y="8094"/>
                    </a:lnTo>
                    <a:lnTo>
                      <a:pt x="11636" y="8226"/>
                    </a:lnTo>
                    <a:lnTo>
                      <a:pt x="11587" y="8357"/>
                    </a:lnTo>
                    <a:lnTo>
                      <a:pt x="11533" y="8484"/>
                    </a:lnTo>
                    <a:lnTo>
                      <a:pt x="11480" y="8611"/>
                    </a:lnTo>
                    <a:lnTo>
                      <a:pt x="11419" y="8738"/>
                    </a:lnTo>
                    <a:lnTo>
                      <a:pt x="11357" y="8862"/>
                    </a:lnTo>
                    <a:lnTo>
                      <a:pt x="11291" y="8985"/>
                    </a:lnTo>
                    <a:lnTo>
                      <a:pt x="11225" y="9108"/>
                    </a:lnTo>
                    <a:lnTo>
                      <a:pt x="11156" y="9227"/>
                    </a:lnTo>
                    <a:lnTo>
                      <a:pt x="11082" y="9342"/>
                    </a:lnTo>
                    <a:lnTo>
                      <a:pt x="11004" y="9457"/>
                    </a:lnTo>
                    <a:lnTo>
                      <a:pt x="10926" y="9572"/>
                    </a:lnTo>
                    <a:lnTo>
                      <a:pt x="10844" y="9683"/>
                    </a:lnTo>
                    <a:lnTo>
                      <a:pt x="10762" y="9794"/>
                    </a:lnTo>
                    <a:lnTo>
                      <a:pt x="10675" y="9900"/>
                    </a:lnTo>
                    <a:lnTo>
                      <a:pt x="10585" y="10007"/>
                    </a:lnTo>
                    <a:lnTo>
                      <a:pt x="10495" y="10110"/>
                    </a:lnTo>
                    <a:lnTo>
                      <a:pt x="10400" y="10208"/>
                    </a:lnTo>
                    <a:lnTo>
                      <a:pt x="10306" y="10306"/>
                    </a:lnTo>
                    <a:lnTo>
                      <a:pt x="10207" y="10405"/>
                    </a:lnTo>
                    <a:lnTo>
                      <a:pt x="10105" y="10495"/>
                    </a:lnTo>
                    <a:lnTo>
                      <a:pt x="10002" y="10590"/>
                    </a:lnTo>
                    <a:lnTo>
                      <a:pt x="9896" y="10676"/>
                    </a:lnTo>
                    <a:lnTo>
                      <a:pt x="9789" y="10762"/>
                    </a:lnTo>
                    <a:lnTo>
                      <a:pt x="9682" y="10848"/>
                    </a:lnTo>
                    <a:lnTo>
                      <a:pt x="9571" y="10930"/>
                    </a:lnTo>
                    <a:lnTo>
                      <a:pt x="9456" y="11009"/>
                    </a:lnTo>
                    <a:lnTo>
                      <a:pt x="9341" y="11083"/>
                    </a:lnTo>
                    <a:lnTo>
                      <a:pt x="9222" y="11157"/>
                    </a:lnTo>
                    <a:lnTo>
                      <a:pt x="9104" y="11226"/>
                    </a:lnTo>
                    <a:lnTo>
                      <a:pt x="8985" y="11296"/>
                    </a:lnTo>
                    <a:lnTo>
                      <a:pt x="8861" y="11362"/>
                    </a:lnTo>
                    <a:lnTo>
                      <a:pt x="8734" y="11423"/>
                    </a:lnTo>
                    <a:lnTo>
                      <a:pt x="8611" y="11481"/>
                    </a:lnTo>
                    <a:lnTo>
                      <a:pt x="8484" y="11538"/>
                    </a:lnTo>
                    <a:lnTo>
                      <a:pt x="8352" y="11592"/>
                    </a:lnTo>
                    <a:lnTo>
                      <a:pt x="8221" y="11641"/>
                    </a:lnTo>
                    <a:lnTo>
                      <a:pt x="8090" y="11686"/>
                    </a:lnTo>
                    <a:lnTo>
                      <a:pt x="7954" y="11731"/>
                    </a:lnTo>
                    <a:lnTo>
                      <a:pt x="7819" y="11772"/>
                    </a:lnTo>
                    <a:lnTo>
                      <a:pt x="7684" y="11809"/>
                    </a:lnTo>
                    <a:lnTo>
                      <a:pt x="7548" y="11842"/>
                    </a:lnTo>
                    <a:lnTo>
                      <a:pt x="7409" y="11871"/>
                    </a:lnTo>
                    <a:lnTo>
                      <a:pt x="7265" y="11899"/>
                    </a:lnTo>
                    <a:lnTo>
                      <a:pt x="7125" y="11924"/>
                    </a:lnTo>
                    <a:lnTo>
                      <a:pt x="6981" y="11945"/>
                    </a:lnTo>
                    <a:lnTo>
                      <a:pt x="6838" y="11961"/>
                    </a:lnTo>
                    <a:lnTo>
                      <a:pt x="6694" y="11973"/>
                    </a:lnTo>
                    <a:lnTo>
                      <a:pt x="6546" y="11981"/>
                    </a:lnTo>
                    <a:lnTo>
                      <a:pt x="6399" y="11986"/>
                    </a:lnTo>
                    <a:lnTo>
                      <a:pt x="6251" y="11990"/>
                    </a:lnTo>
                    <a:lnTo>
                      <a:pt x="6103" y="11986"/>
                    </a:lnTo>
                    <a:lnTo>
                      <a:pt x="5960" y="11981"/>
                    </a:lnTo>
                    <a:lnTo>
                      <a:pt x="5812" y="11973"/>
                    </a:lnTo>
                    <a:lnTo>
                      <a:pt x="5668" y="11961"/>
                    </a:lnTo>
                    <a:lnTo>
                      <a:pt x="5524" y="11945"/>
                    </a:lnTo>
                    <a:lnTo>
                      <a:pt x="5381" y="11924"/>
                    </a:lnTo>
                    <a:lnTo>
                      <a:pt x="5241" y="11899"/>
                    </a:lnTo>
                    <a:lnTo>
                      <a:pt x="5098" y="11871"/>
                    </a:lnTo>
                    <a:lnTo>
                      <a:pt x="4958" y="11842"/>
                    </a:lnTo>
                    <a:lnTo>
                      <a:pt x="4823" y="11809"/>
                    </a:lnTo>
                    <a:lnTo>
                      <a:pt x="4687" y="11772"/>
                    </a:lnTo>
                    <a:lnTo>
                      <a:pt x="4552" y="11731"/>
                    </a:lnTo>
                    <a:lnTo>
                      <a:pt x="4416" y="11686"/>
                    </a:lnTo>
                    <a:lnTo>
                      <a:pt x="4285" y="11641"/>
                    </a:lnTo>
                    <a:lnTo>
                      <a:pt x="4154" y="11592"/>
                    </a:lnTo>
                    <a:lnTo>
                      <a:pt x="4022" y="11538"/>
                    </a:lnTo>
                    <a:lnTo>
                      <a:pt x="3895" y="11481"/>
                    </a:lnTo>
                    <a:lnTo>
                      <a:pt x="3768" y="11423"/>
                    </a:lnTo>
                    <a:lnTo>
                      <a:pt x="3645" y="11362"/>
                    </a:lnTo>
                    <a:lnTo>
                      <a:pt x="3521" y="11296"/>
                    </a:lnTo>
                    <a:lnTo>
                      <a:pt x="3403" y="11226"/>
                    </a:lnTo>
                    <a:lnTo>
                      <a:pt x="3284" y="11157"/>
                    </a:lnTo>
                    <a:lnTo>
                      <a:pt x="3164" y="11083"/>
                    </a:lnTo>
                    <a:lnTo>
                      <a:pt x="3050" y="11009"/>
                    </a:lnTo>
                    <a:lnTo>
                      <a:pt x="2935" y="10930"/>
                    </a:lnTo>
                    <a:lnTo>
                      <a:pt x="2824" y="10848"/>
                    </a:lnTo>
                    <a:lnTo>
                      <a:pt x="2717" y="10762"/>
                    </a:lnTo>
                    <a:lnTo>
                      <a:pt x="2610" y="10676"/>
                    </a:lnTo>
                    <a:lnTo>
                      <a:pt x="2504" y="10590"/>
                    </a:lnTo>
                    <a:lnTo>
                      <a:pt x="2401" y="10495"/>
                    </a:lnTo>
                    <a:lnTo>
                      <a:pt x="2299" y="10405"/>
                    </a:lnTo>
                    <a:lnTo>
                      <a:pt x="2200" y="10306"/>
                    </a:lnTo>
                    <a:lnTo>
                      <a:pt x="2105" y="10208"/>
                    </a:lnTo>
                    <a:lnTo>
                      <a:pt x="2011" y="10110"/>
                    </a:lnTo>
                    <a:lnTo>
                      <a:pt x="1921" y="10007"/>
                    </a:lnTo>
                    <a:lnTo>
                      <a:pt x="1830" y="9900"/>
                    </a:lnTo>
                    <a:lnTo>
                      <a:pt x="1744" y="9794"/>
                    </a:lnTo>
                    <a:lnTo>
                      <a:pt x="1662" y="9683"/>
                    </a:lnTo>
                    <a:lnTo>
                      <a:pt x="1580" y="9572"/>
                    </a:lnTo>
                    <a:lnTo>
                      <a:pt x="1502" y="9457"/>
                    </a:lnTo>
                    <a:lnTo>
                      <a:pt x="1424" y="9342"/>
                    </a:lnTo>
                    <a:lnTo>
                      <a:pt x="1350" y="9227"/>
                    </a:lnTo>
                    <a:lnTo>
                      <a:pt x="1280" y="9108"/>
                    </a:lnTo>
                    <a:lnTo>
                      <a:pt x="1215" y="8985"/>
                    </a:lnTo>
                    <a:lnTo>
                      <a:pt x="1149" y="8862"/>
                    </a:lnTo>
                    <a:lnTo>
                      <a:pt x="1088" y="8738"/>
                    </a:lnTo>
                    <a:lnTo>
                      <a:pt x="1026" y="8611"/>
                    </a:lnTo>
                    <a:lnTo>
                      <a:pt x="973" y="8484"/>
                    </a:lnTo>
                    <a:lnTo>
                      <a:pt x="919" y="8357"/>
                    </a:lnTo>
                    <a:lnTo>
                      <a:pt x="870" y="8226"/>
                    </a:lnTo>
                    <a:lnTo>
                      <a:pt x="821" y="8094"/>
                    </a:lnTo>
                    <a:lnTo>
                      <a:pt x="780" y="7958"/>
                    </a:lnTo>
                    <a:lnTo>
                      <a:pt x="739" y="7823"/>
                    </a:lnTo>
                    <a:lnTo>
                      <a:pt x="702" y="7688"/>
                    </a:lnTo>
                    <a:lnTo>
                      <a:pt x="669" y="7548"/>
                    </a:lnTo>
                    <a:lnTo>
                      <a:pt x="636" y="7408"/>
                    </a:lnTo>
                    <a:lnTo>
                      <a:pt x="612" y="7269"/>
                    </a:lnTo>
                    <a:lnTo>
                      <a:pt x="587" y="7125"/>
                    </a:lnTo>
                    <a:lnTo>
                      <a:pt x="567" y="6986"/>
                    </a:lnTo>
                    <a:lnTo>
                      <a:pt x="550" y="6842"/>
                    </a:lnTo>
                    <a:lnTo>
                      <a:pt x="538" y="6694"/>
                    </a:lnTo>
                    <a:lnTo>
                      <a:pt x="529" y="6550"/>
                    </a:lnTo>
                    <a:lnTo>
                      <a:pt x="521" y="6403"/>
                    </a:lnTo>
                    <a:lnTo>
                      <a:pt x="521" y="6256"/>
                    </a:lnTo>
                    <a:lnTo>
                      <a:pt x="521" y="6108"/>
                    </a:lnTo>
                    <a:lnTo>
                      <a:pt x="529" y="5961"/>
                    </a:lnTo>
                    <a:lnTo>
                      <a:pt x="538" y="5817"/>
                    </a:lnTo>
                    <a:lnTo>
                      <a:pt x="550" y="5669"/>
                    </a:lnTo>
                    <a:lnTo>
                      <a:pt x="567" y="5525"/>
                    </a:lnTo>
                    <a:lnTo>
                      <a:pt x="587" y="5386"/>
                    </a:lnTo>
                    <a:lnTo>
                      <a:pt x="612" y="5242"/>
                    </a:lnTo>
                    <a:lnTo>
                      <a:pt x="636" y="5103"/>
                    </a:lnTo>
                    <a:lnTo>
                      <a:pt x="669" y="4963"/>
                    </a:lnTo>
                    <a:lnTo>
                      <a:pt x="702" y="4823"/>
                    </a:lnTo>
                    <a:lnTo>
                      <a:pt x="739" y="4688"/>
                    </a:lnTo>
                    <a:lnTo>
                      <a:pt x="780" y="4553"/>
                    </a:lnTo>
                    <a:lnTo>
                      <a:pt x="821" y="4417"/>
                    </a:lnTo>
                    <a:lnTo>
                      <a:pt x="870" y="4285"/>
                    </a:lnTo>
                    <a:lnTo>
                      <a:pt x="919" y="4154"/>
                    </a:lnTo>
                    <a:lnTo>
                      <a:pt x="973" y="4027"/>
                    </a:lnTo>
                    <a:lnTo>
                      <a:pt x="1026" y="3900"/>
                    </a:lnTo>
                    <a:lnTo>
                      <a:pt x="1088" y="3773"/>
                    </a:lnTo>
                    <a:lnTo>
                      <a:pt x="1149" y="3649"/>
                    </a:lnTo>
                    <a:lnTo>
                      <a:pt x="1215" y="3526"/>
                    </a:lnTo>
                    <a:lnTo>
                      <a:pt x="1280" y="3403"/>
                    </a:lnTo>
                    <a:lnTo>
                      <a:pt x="1350" y="3284"/>
                    </a:lnTo>
                    <a:lnTo>
                      <a:pt x="1424" y="3169"/>
                    </a:lnTo>
                    <a:lnTo>
                      <a:pt x="1502" y="3054"/>
                    </a:lnTo>
                    <a:lnTo>
                      <a:pt x="1580" y="2939"/>
                    </a:lnTo>
                    <a:lnTo>
                      <a:pt x="1662" y="2828"/>
                    </a:lnTo>
                    <a:lnTo>
                      <a:pt x="1744" y="2717"/>
                    </a:lnTo>
                    <a:lnTo>
                      <a:pt x="1830" y="2611"/>
                    </a:lnTo>
                    <a:lnTo>
                      <a:pt x="1921" y="2504"/>
                    </a:lnTo>
                    <a:lnTo>
                      <a:pt x="2011" y="2401"/>
                    </a:lnTo>
                    <a:lnTo>
                      <a:pt x="2105" y="2303"/>
                    </a:lnTo>
                    <a:lnTo>
                      <a:pt x="2200" y="2205"/>
                    </a:lnTo>
                    <a:lnTo>
                      <a:pt x="2299" y="2106"/>
                    </a:lnTo>
                    <a:lnTo>
                      <a:pt x="2401" y="2016"/>
                    </a:lnTo>
                    <a:lnTo>
                      <a:pt x="2504" y="1921"/>
                    </a:lnTo>
                    <a:lnTo>
                      <a:pt x="2610" y="1835"/>
                    </a:lnTo>
                    <a:lnTo>
                      <a:pt x="2717" y="1749"/>
                    </a:lnTo>
                    <a:lnTo>
                      <a:pt x="2824" y="1663"/>
                    </a:lnTo>
                    <a:lnTo>
                      <a:pt x="2935" y="1581"/>
                    </a:lnTo>
                    <a:lnTo>
                      <a:pt x="3050" y="1502"/>
                    </a:lnTo>
                    <a:lnTo>
                      <a:pt x="3164" y="1428"/>
                    </a:lnTo>
                    <a:lnTo>
                      <a:pt x="3284" y="1354"/>
                    </a:lnTo>
                    <a:lnTo>
                      <a:pt x="3403" y="1285"/>
                    </a:lnTo>
                    <a:lnTo>
                      <a:pt x="3521" y="1215"/>
                    </a:lnTo>
                    <a:lnTo>
                      <a:pt x="3645" y="1149"/>
                    </a:lnTo>
                    <a:lnTo>
                      <a:pt x="3768" y="1088"/>
                    </a:lnTo>
                    <a:lnTo>
                      <a:pt x="3895" y="1030"/>
                    </a:lnTo>
                    <a:lnTo>
                      <a:pt x="4022" y="973"/>
                    </a:lnTo>
                    <a:lnTo>
                      <a:pt x="4154" y="919"/>
                    </a:lnTo>
                    <a:lnTo>
                      <a:pt x="4285" y="870"/>
                    </a:lnTo>
                    <a:lnTo>
                      <a:pt x="4416" y="825"/>
                    </a:lnTo>
                    <a:lnTo>
                      <a:pt x="4552" y="780"/>
                    </a:lnTo>
                    <a:lnTo>
                      <a:pt x="4687" y="739"/>
                    </a:lnTo>
                    <a:lnTo>
                      <a:pt x="4823" y="702"/>
                    </a:lnTo>
                    <a:lnTo>
                      <a:pt x="4958" y="669"/>
                    </a:lnTo>
                    <a:lnTo>
                      <a:pt x="5098" y="640"/>
                    </a:lnTo>
                    <a:lnTo>
                      <a:pt x="5241" y="612"/>
                    </a:lnTo>
                    <a:lnTo>
                      <a:pt x="5381" y="587"/>
                    </a:lnTo>
                    <a:lnTo>
                      <a:pt x="5524" y="566"/>
                    </a:lnTo>
                    <a:lnTo>
                      <a:pt x="5668" y="550"/>
                    </a:lnTo>
                    <a:lnTo>
                      <a:pt x="5812" y="538"/>
                    </a:lnTo>
                    <a:lnTo>
                      <a:pt x="5960" y="530"/>
                    </a:lnTo>
                    <a:lnTo>
                      <a:pt x="6103" y="525"/>
                    </a:lnTo>
                    <a:close/>
                    <a:moveTo>
                      <a:pt x="6251" y="0"/>
                    </a:moveTo>
                    <a:lnTo>
                      <a:pt x="6091" y="4"/>
                    </a:lnTo>
                    <a:lnTo>
                      <a:pt x="5931" y="8"/>
                    </a:lnTo>
                    <a:lnTo>
                      <a:pt x="5771" y="20"/>
                    </a:lnTo>
                    <a:lnTo>
                      <a:pt x="5615" y="33"/>
                    </a:lnTo>
                    <a:lnTo>
                      <a:pt x="5455" y="54"/>
                    </a:lnTo>
                    <a:lnTo>
                      <a:pt x="5299" y="74"/>
                    </a:lnTo>
                    <a:lnTo>
                      <a:pt x="5147" y="99"/>
                    </a:lnTo>
                    <a:lnTo>
                      <a:pt x="4991" y="127"/>
                    </a:lnTo>
                    <a:lnTo>
                      <a:pt x="4839" y="160"/>
                    </a:lnTo>
                    <a:lnTo>
                      <a:pt x="4691" y="197"/>
                    </a:lnTo>
                    <a:lnTo>
                      <a:pt x="4539" y="238"/>
                    </a:lnTo>
                    <a:lnTo>
                      <a:pt x="4391" y="283"/>
                    </a:lnTo>
                    <a:lnTo>
                      <a:pt x="4248" y="329"/>
                    </a:lnTo>
                    <a:lnTo>
                      <a:pt x="4104" y="382"/>
                    </a:lnTo>
                    <a:lnTo>
                      <a:pt x="3961" y="435"/>
                    </a:lnTo>
                    <a:lnTo>
                      <a:pt x="3817" y="493"/>
                    </a:lnTo>
                    <a:lnTo>
                      <a:pt x="3678" y="554"/>
                    </a:lnTo>
                    <a:lnTo>
                      <a:pt x="3542" y="620"/>
                    </a:lnTo>
                    <a:lnTo>
                      <a:pt x="3406" y="685"/>
                    </a:lnTo>
                    <a:lnTo>
                      <a:pt x="3271" y="755"/>
                    </a:lnTo>
                    <a:lnTo>
                      <a:pt x="3140" y="829"/>
                    </a:lnTo>
                    <a:lnTo>
                      <a:pt x="3009" y="907"/>
                    </a:lnTo>
                    <a:lnTo>
                      <a:pt x="2881" y="985"/>
                    </a:lnTo>
                    <a:lnTo>
                      <a:pt x="2758" y="1067"/>
                    </a:lnTo>
                    <a:lnTo>
                      <a:pt x="2631" y="1153"/>
                    </a:lnTo>
                    <a:lnTo>
                      <a:pt x="2512" y="1244"/>
                    </a:lnTo>
                    <a:lnTo>
                      <a:pt x="2393" y="1334"/>
                    </a:lnTo>
                    <a:lnTo>
                      <a:pt x="2274" y="1428"/>
                    </a:lnTo>
                    <a:lnTo>
                      <a:pt x="2159" y="1527"/>
                    </a:lnTo>
                    <a:lnTo>
                      <a:pt x="2048" y="1626"/>
                    </a:lnTo>
                    <a:lnTo>
                      <a:pt x="1937" y="1728"/>
                    </a:lnTo>
                    <a:lnTo>
                      <a:pt x="1830" y="1835"/>
                    </a:lnTo>
                    <a:lnTo>
                      <a:pt x="1724" y="1942"/>
                    </a:lnTo>
                    <a:lnTo>
                      <a:pt x="1625" y="2048"/>
                    </a:lnTo>
                    <a:lnTo>
                      <a:pt x="1523" y="2163"/>
                    </a:lnTo>
                    <a:lnTo>
                      <a:pt x="1428" y="2278"/>
                    </a:lnTo>
                    <a:lnTo>
                      <a:pt x="1334" y="2393"/>
                    </a:lnTo>
                    <a:lnTo>
                      <a:pt x="1239" y="2512"/>
                    </a:lnTo>
                    <a:lnTo>
                      <a:pt x="1153" y="2635"/>
                    </a:lnTo>
                    <a:lnTo>
                      <a:pt x="1067" y="2759"/>
                    </a:lnTo>
                    <a:lnTo>
                      <a:pt x="985" y="2886"/>
                    </a:lnTo>
                    <a:lnTo>
                      <a:pt x="903" y="3013"/>
                    </a:lnTo>
                    <a:lnTo>
                      <a:pt x="829" y="3145"/>
                    </a:lnTo>
                    <a:lnTo>
                      <a:pt x="755" y="3276"/>
                    </a:lnTo>
                    <a:lnTo>
                      <a:pt x="681" y="3407"/>
                    </a:lnTo>
                    <a:lnTo>
                      <a:pt x="615" y="3543"/>
                    </a:lnTo>
                    <a:lnTo>
                      <a:pt x="550" y="3682"/>
                    </a:lnTo>
                    <a:lnTo>
                      <a:pt x="488" y="3822"/>
                    </a:lnTo>
                    <a:lnTo>
                      <a:pt x="431" y="3961"/>
                    </a:lnTo>
                    <a:lnTo>
                      <a:pt x="378" y="4105"/>
                    </a:lnTo>
                    <a:lnTo>
                      <a:pt x="328" y="4249"/>
                    </a:lnTo>
                    <a:lnTo>
                      <a:pt x="279" y="4397"/>
                    </a:lnTo>
                    <a:lnTo>
                      <a:pt x="238" y="4544"/>
                    </a:lnTo>
                    <a:lnTo>
                      <a:pt x="197" y="4692"/>
                    </a:lnTo>
                    <a:lnTo>
                      <a:pt x="160" y="4844"/>
                    </a:lnTo>
                    <a:lnTo>
                      <a:pt x="127" y="4996"/>
                    </a:lnTo>
                    <a:lnTo>
                      <a:pt x="99" y="5148"/>
                    </a:lnTo>
                    <a:lnTo>
                      <a:pt x="70" y="5304"/>
                    </a:lnTo>
                    <a:lnTo>
                      <a:pt x="49" y="5459"/>
                    </a:lnTo>
                    <a:lnTo>
                      <a:pt x="33" y="5616"/>
                    </a:lnTo>
                    <a:lnTo>
                      <a:pt x="17" y="5776"/>
                    </a:lnTo>
                    <a:lnTo>
                      <a:pt x="8" y="5936"/>
                    </a:lnTo>
                    <a:lnTo>
                      <a:pt x="0" y="6096"/>
                    </a:lnTo>
                    <a:lnTo>
                      <a:pt x="0" y="6256"/>
                    </a:lnTo>
                    <a:lnTo>
                      <a:pt x="0" y="6415"/>
                    </a:lnTo>
                    <a:lnTo>
                      <a:pt x="8" y="6575"/>
                    </a:lnTo>
                    <a:lnTo>
                      <a:pt x="17" y="6735"/>
                    </a:lnTo>
                    <a:lnTo>
                      <a:pt x="33" y="6895"/>
                    </a:lnTo>
                    <a:lnTo>
                      <a:pt x="49" y="7052"/>
                    </a:lnTo>
                    <a:lnTo>
                      <a:pt x="70" y="7207"/>
                    </a:lnTo>
                    <a:lnTo>
                      <a:pt x="99" y="7363"/>
                    </a:lnTo>
                    <a:lnTo>
                      <a:pt x="127" y="7515"/>
                    </a:lnTo>
                    <a:lnTo>
                      <a:pt x="160" y="7667"/>
                    </a:lnTo>
                    <a:lnTo>
                      <a:pt x="197" y="7819"/>
                    </a:lnTo>
                    <a:lnTo>
                      <a:pt x="238" y="7967"/>
                    </a:lnTo>
                    <a:lnTo>
                      <a:pt x="279" y="8114"/>
                    </a:lnTo>
                    <a:lnTo>
                      <a:pt x="328" y="8262"/>
                    </a:lnTo>
                    <a:lnTo>
                      <a:pt x="378" y="8406"/>
                    </a:lnTo>
                    <a:lnTo>
                      <a:pt x="431" y="8550"/>
                    </a:lnTo>
                    <a:lnTo>
                      <a:pt x="488" y="8689"/>
                    </a:lnTo>
                    <a:lnTo>
                      <a:pt x="550" y="8829"/>
                    </a:lnTo>
                    <a:lnTo>
                      <a:pt x="615" y="8968"/>
                    </a:lnTo>
                    <a:lnTo>
                      <a:pt x="681" y="9104"/>
                    </a:lnTo>
                    <a:lnTo>
                      <a:pt x="755" y="9235"/>
                    </a:lnTo>
                    <a:lnTo>
                      <a:pt x="829" y="9366"/>
                    </a:lnTo>
                    <a:lnTo>
                      <a:pt x="903" y="9498"/>
                    </a:lnTo>
                    <a:lnTo>
                      <a:pt x="985" y="9625"/>
                    </a:lnTo>
                    <a:lnTo>
                      <a:pt x="1067" y="9752"/>
                    </a:lnTo>
                    <a:lnTo>
                      <a:pt x="1153" y="9876"/>
                    </a:lnTo>
                    <a:lnTo>
                      <a:pt x="1239" y="9999"/>
                    </a:lnTo>
                    <a:lnTo>
                      <a:pt x="1334" y="10118"/>
                    </a:lnTo>
                    <a:lnTo>
                      <a:pt x="1428" y="10233"/>
                    </a:lnTo>
                    <a:lnTo>
                      <a:pt x="1523" y="10348"/>
                    </a:lnTo>
                    <a:lnTo>
                      <a:pt x="1625" y="10463"/>
                    </a:lnTo>
                    <a:lnTo>
                      <a:pt x="1724" y="10569"/>
                    </a:lnTo>
                    <a:lnTo>
                      <a:pt x="1830" y="10676"/>
                    </a:lnTo>
                    <a:lnTo>
                      <a:pt x="1937" y="10783"/>
                    </a:lnTo>
                    <a:lnTo>
                      <a:pt x="2048" y="10885"/>
                    </a:lnTo>
                    <a:lnTo>
                      <a:pt x="2159" y="10984"/>
                    </a:lnTo>
                    <a:lnTo>
                      <a:pt x="2274" y="11083"/>
                    </a:lnTo>
                    <a:lnTo>
                      <a:pt x="2393" y="11177"/>
                    </a:lnTo>
                    <a:lnTo>
                      <a:pt x="2512" y="11267"/>
                    </a:lnTo>
                    <a:lnTo>
                      <a:pt x="2631" y="11358"/>
                    </a:lnTo>
                    <a:lnTo>
                      <a:pt x="2758" y="11444"/>
                    </a:lnTo>
                    <a:lnTo>
                      <a:pt x="2881" y="11526"/>
                    </a:lnTo>
                    <a:lnTo>
                      <a:pt x="3009" y="11604"/>
                    </a:lnTo>
                    <a:lnTo>
                      <a:pt x="3140" y="11682"/>
                    </a:lnTo>
                    <a:lnTo>
                      <a:pt x="3271" y="11756"/>
                    </a:lnTo>
                    <a:lnTo>
                      <a:pt x="3406" y="11826"/>
                    </a:lnTo>
                    <a:lnTo>
                      <a:pt x="3542" y="11891"/>
                    </a:lnTo>
                    <a:lnTo>
                      <a:pt x="3678" y="11957"/>
                    </a:lnTo>
                    <a:lnTo>
                      <a:pt x="3817" y="12018"/>
                    </a:lnTo>
                    <a:lnTo>
                      <a:pt x="3961" y="12076"/>
                    </a:lnTo>
                    <a:lnTo>
                      <a:pt x="4104" y="12129"/>
                    </a:lnTo>
                    <a:lnTo>
                      <a:pt x="4248" y="12182"/>
                    </a:lnTo>
                    <a:lnTo>
                      <a:pt x="4391" y="12228"/>
                    </a:lnTo>
                    <a:lnTo>
                      <a:pt x="4539" y="12273"/>
                    </a:lnTo>
                    <a:lnTo>
                      <a:pt x="4691" y="12314"/>
                    </a:lnTo>
                    <a:lnTo>
                      <a:pt x="4839" y="12351"/>
                    </a:lnTo>
                    <a:lnTo>
                      <a:pt x="4991" y="12384"/>
                    </a:lnTo>
                    <a:lnTo>
                      <a:pt x="5147" y="12412"/>
                    </a:lnTo>
                    <a:lnTo>
                      <a:pt x="5299" y="12437"/>
                    </a:lnTo>
                    <a:lnTo>
                      <a:pt x="5455" y="12457"/>
                    </a:lnTo>
                    <a:lnTo>
                      <a:pt x="5615" y="12478"/>
                    </a:lnTo>
                    <a:lnTo>
                      <a:pt x="5771" y="12491"/>
                    </a:lnTo>
                    <a:lnTo>
                      <a:pt x="5931" y="12503"/>
                    </a:lnTo>
                    <a:lnTo>
                      <a:pt x="6091" y="12507"/>
                    </a:lnTo>
                    <a:lnTo>
                      <a:pt x="6251" y="12511"/>
                    </a:lnTo>
                    <a:lnTo>
                      <a:pt x="6415" y="12507"/>
                    </a:lnTo>
                    <a:lnTo>
                      <a:pt x="6575" y="12503"/>
                    </a:lnTo>
                    <a:lnTo>
                      <a:pt x="6735" y="12491"/>
                    </a:lnTo>
                    <a:lnTo>
                      <a:pt x="6891" y="12478"/>
                    </a:lnTo>
                    <a:lnTo>
                      <a:pt x="7051" y="12457"/>
                    </a:lnTo>
                    <a:lnTo>
                      <a:pt x="7207" y="12437"/>
                    </a:lnTo>
                    <a:lnTo>
                      <a:pt x="7359" y="12412"/>
                    </a:lnTo>
                    <a:lnTo>
                      <a:pt x="7515" y="12384"/>
                    </a:lnTo>
                    <a:lnTo>
                      <a:pt x="7667" y="12351"/>
                    </a:lnTo>
                    <a:lnTo>
                      <a:pt x="7815" y="12314"/>
                    </a:lnTo>
                    <a:lnTo>
                      <a:pt x="7966" y="12273"/>
                    </a:lnTo>
                    <a:lnTo>
                      <a:pt x="8114" y="12228"/>
                    </a:lnTo>
                    <a:lnTo>
                      <a:pt x="8258" y="12182"/>
                    </a:lnTo>
                    <a:lnTo>
                      <a:pt x="8402" y="12129"/>
                    </a:lnTo>
                    <a:lnTo>
                      <a:pt x="8545" y="12076"/>
                    </a:lnTo>
                    <a:lnTo>
                      <a:pt x="8689" y="12018"/>
                    </a:lnTo>
                    <a:lnTo>
                      <a:pt x="8829" y="11957"/>
                    </a:lnTo>
                    <a:lnTo>
                      <a:pt x="8964" y="11891"/>
                    </a:lnTo>
                    <a:lnTo>
                      <a:pt x="9099" y="11826"/>
                    </a:lnTo>
                    <a:lnTo>
                      <a:pt x="9235" y="11756"/>
                    </a:lnTo>
                    <a:lnTo>
                      <a:pt x="9366" y="11682"/>
                    </a:lnTo>
                    <a:lnTo>
                      <a:pt x="9497" y="11604"/>
                    </a:lnTo>
                    <a:lnTo>
                      <a:pt x="9625" y="11526"/>
                    </a:lnTo>
                    <a:lnTo>
                      <a:pt x="9748" y="11444"/>
                    </a:lnTo>
                    <a:lnTo>
                      <a:pt x="9875" y="11358"/>
                    </a:lnTo>
                    <a:lnTo>
                      <a:pt x="9994" y="11267"/>
                    </a:lnTo>
                    <a:lnTo>
                      <a:pt x="10113" y="11177"/>
                    </a:lnTo>
                    <a:lnTo>
                      <a:pt x="10232" y="11083"/>
                    </a:lnTo>
                    <a:lnTo>
                      <a:pt x="10347" y="10984"/>
                    </a:lnTo>
                    <a:lnTo>
                      <a:pt x="10458" y="10885"/>
                    </a:lnTo>
                    <a:lnTo>
                      <a:pt x="10569" y="10783"/>
                    </a:lnTo>
                    <a:lnTo>
                      <a:pt x="10675" y="10676"/>
                    </a:lnTo>
                    <a:lnTo>
                      <a:pt x="10778" y="10569"/>
                    </a:lnTo>
                    <a:lnTo>
                      <a:pt x="10881" y="10463"/>
                    </a:lnTo>
                    <a:lnTo>
                      <a:pt x="10984" y="10348"/>
                    </a:lnTo>
                    <a:lnTo>
                      <a:pt x="11077" y="10233"/>
                    </a:lnTo>
                    <a:lnTo>
                      <a:pt x="11172" y="10118"/>
                    </a:lnTo>
                    <a:lnTo>
                      <a:pt x="11262" y="9999"/>
                    </a:lnTo>
                    <a:lnTo>
                      <a:pt x="11352" y="9876"/>
                    </a:lnTo>
                    <a:lnTo>
                      <a:pt x="11439" y="9752"/>
                    </a:lnTo>
                    <a:lnTo>
                      <a:pt x="11521" y="9625"/>
                    </a:lnTo>
                    <a:lnTo>
                      <a:pt x="11603" y="9498"/>
                    </a:lnTo>
                    <a:lnTo>
                      <a:pt x="11677" y="9366"/>
                    </a:lnTo>
                    <a:lnTo>
                      <a:pt x="11751" y="9235"/>
                    </a:lnTo>
                    <a:lnTo>
                      <a:pt x="11825" y="9104"/>
                    </a:lnTo>
                    <a:lnTo>
                      <a:pt x="11890" y="8968"/>
                    </a:lnTo>
                    <a:lnTo>
                      <a:pt x="11956" y="8829"/>
                    </a:lnTo>
                    <a:lnTo>
                      <a:pt x="12014" y="8689"/>
                    </a:lnTo>
                    <a:lnTo>
                      <a:pt x="12075" y="8550"/>
                    </a:lnTo>
                    <a:lnTo>
                      <a:pt x="12128" y="8406"/>
                    </a:lnTo>
                    <a:lnTo>
                      <a:pt x="12177" y="8262"/>
                    </a:lnTo>
                    <a:lnTo>
                      <a:pt x="12227" y="8114"/>
                    </a:lnTo>
                    <a:lnTo>
                      <a:pt x="12268" y="7967"/>
                    </a:lnTo>
                    <a:lnTo>
                      <a:pt x="12309" y="7819"/>
                    </a:lnTo>
                    <a:lnTo>
                      <a:pt x="12346" y="7667"/>
                    </a:lnTo>
                    <a:lnTo>
                      <a:pt x="12379" y="7515"/>
                    </a:lnTo>
                    <a:lnTo>
                      <a:pt x="12407" y="7363"/>
                    </a:lnTo>
                    <a:lnTo>
                      <a:pt x="12436" y="7207"/>
                    </a:lnTo>
                    <a:lnTo>
                      <a:pt x="12457" y="7052"/>
                    </a:lnTo>
                    <a:lnTo>
                      <a:pt x="12473" y="6895"/>
                    </a:lnTo>
                    <a:lnTo>
                      <a:pt x="12490" y="6735"/>
                    </a:lnTo>
                    <a:lnTo>
                      <a:pt x="12498" y="6575"/>
                    </a:lnTo>
                    <a:lnTo>
                      <a:pt x="12506" y="6415"/>
                    </a:lnTo>
                    <a:lnTo>
                      <a:pt x="12506" y="6256"/>
                    </a:lnTo>
                    <a:lnTo>
                      <a:pt x="12506" y="6096"/>
                    </a:lnTo>
                    <a:lnTo>
                      <a:pt x="12498" y="5936"/>
                    </a:lnTo>
                    <a:lnTo>
                      <a:pt x="12490" y="5776"/>
                    </a:lnTo>
                    <a:lnTo>
                      <a:pt x="12473" y="5616"/>
                    </a:lnTo>
                    <a:lnTo>
                      <a:pt x="12457" y="5459"/>
                    </a:lnTo>
                    <a:lnTo>
                      <a:pt x="12436" y="5304"/>
                    </a:lnTo>
                    <a:lnTo>
                      <a:pt x="12407" y="5148"/>
                    </a:lnTo>
                    <a:lnTo>
                      <a:pt x="12379" y="4996"/>
                    </a:lnTo>
                    <a:lnTo>
                      <a:pt x="12346" y="4844"/>
                    </a:lnTo>
                    <a:lnTo>
                      <a:pt x="12309" y="4692"/>
                    </a:lnTo>
                    <a:lnTo>
                      <a:pt x="12268" y="4544"/>
                    </a:lnTo>
                    <a:lnTo>
                      <a:pt x="12227" y="4397"/>
                    </a:lnTo>
                    <a:lnTo>
                      <a:pt x="12177" y="4249"/>
                    </a:lnTo>
                    <a:lnTo>
                      <a:pt x="12128" y="4105"/>
                    </a:lnTo>
                    <a:lnTo>
                      <a:pt x="12075" y="3961"/>
                    </a:lnTo>
                    <a:lnTo>
                      <a:pt x="12014" y="3822"/>
                    </a:lnTo>
                    <a:lnTo>
                      <a:pt x="11956" y="3682"/>
                    </a:lnTo>
                    <a:lnTo>
                      <a:pt x="11890" y="3543"/>
                    </a:lnTo>
                    <a:lnTo>
                      <a:pt x="11825" y="3407"/>
                    </a:lnTo>
                    <a:lnTo>
                      <a:pt x="11751" y="3276"/>
                    </a:lnTo>
                    <a:lnTo>
                      <a:pt x="11677" y="3145"/>
                    </a:lnTo>
                    <a:lnTo>
                      <a:pt x="11603" y="3013"/>
                    </a:lnTo>
                    <a:lnTo>
                      <a:pt x="11521" y="2886"/>
                    </a:lnTo>
                    <a:lnTo>
                      <a:pt x="11439" y="2759"/>
                    </a:lnTo>
                    <a:lnTo>
                      <a:pt x="11352" y="2635"/>
                    </a:lnTo>
                    <a:lnTo>
                      <a:pt x="11262" y="2512"/>
                    </a:lnTo>
                    <a:lnTo>
                      <a:pt x="11172" y="2393"/>
                    </a:lnTo>
                    <a:lnTo>
                      <a:pt x="11077" y="2278"/>
                    </a:lnTo>
                    <a:lnTo>
                      <a:pt x="10984" y="2163"/>
                    </a:lnTo>
                    <a:lnTo>
                      <a:pt x="10881" y="2048"/>
                    </a:lnTo>
                    <a:lnTo>
                      <a:pt x="10778" y="1942"/>
                    </a:lnTo>
                    <a:lnTo>
                      <a:pt x="10675" y="1835"/>
                    </a:lnTo>
                    <a:lnTo>
                      <a:pt x="10569" y="1728"/>
                    </a:lnTo>
                    <a:lnTo>
                      <a:pt x="10458" y="1626"/>
                    </a:lnTo>
                    <a:lnTo>
                      <a:pt x="10347" y="1527"/>
                    </a:lnTo>
                    <a:lnTo>
                      <a:pt x="10232" y="1428"/>
                    </a:lnTo>
                    <a:lnTo>
                      <a:pt x="10113" y="1334"/>
                    </a:lnTo>
                    <a:lnTo>
                      <a:pt x="9994" y="1244"/>
                    </a:lnTo>
                    <a:lnTo>
                      <a:pt x="9875" y="1153"/>
                    </a:lnTo>
                    <a:lnTo>
                      <a:pt x="9748" y="1067"/>
                    </a:lnTo>
                    <a:lnTo>
                      <a:pt x="9625" y="985"/>
                    </a:lnTo>
                    <a:lnTo>
                      <a:pt x="9497" y="907"/>
                    </a:lnTo>
                    <a:lnTo>
                      <a:pt x="9366" y="829"/>
                    </a:lnTo>
                    <a:lnTo>
                      <a:pt x="9235" y="755"/>
                    </a:lnTo>
                    <a:lnTo>
                      <a:pt x="9099" y="685"/>
                    </a:lnTo>
                    <a:lnTo>
                      <a:pt x="8964" y="620"/>
                    </a:lnTo>
                    <a:lnTo>
                      <a:pt x="8829" y="554"/>
                    </a:lnTo>
                    <a:lnTo>
                      <a:pt x="8689" y="493"/>
                    </a:lnTo>
                    <a:lnTo>
                      <a:pt x="8545" y="435"/>
                    </a:lnTo>
                    <a:lnTo>
                      <a:pt x="8402" y="382"/>
                    </a:lnTo>
                    <a:lnTo>
                      <a:pt x="8258" y="329"/>
                    </a:lnTo>
                    <a:lnTo>
                      <a:pt x="8114" y="283"/>
                    </a:lnTo>
                    <a:lnTo>
                      <a:pt x="7966" y="238"/>
                    </a:lnTo>
                    <a:lnTo>
                      <a:pt x="7815" y="197"/>
                    </a:lnTo>
                    <a:lnTo>
                      <a:pt x="7667" y="160"/>
                    </a:lnTo>
                    <a:lnTo>
                      <a:pt x="7515" y="127"/>
                    </a:lnTo>
                    <a:lnTo>
                      <a:pt x="7359" y="99"/>
                    </a:lnTo>
                    <a:lnTo>
                      <a:pt x="7207" y="74"/>
                    </a:lnTo>
                    <a:lnTo>
                      <a:pt x="7051" y="54"/>
                    </a:lnTo>
                    <a:lnTo>
                      <a:pt x="6891" y="33"/>
                    </a:lnTo>
                    <a:lnTo>
                      <a:pt x="6735" y="20"/>
                    </a:lnTo>
                    <a:lnTo>
                      <a:pt x="6575" y="8"/>
                    </a:lnTo>
                    <a:lnTo>
                      <a:pt x="6415" y="4"/>
                    </a:lnTo>
                    <a:close/>
                  </a:path>
                </a:pathLst>
              </a:custGeom>
              <a:solidFill>
                <a:srgbClr val="F8981D"/>
              </a:solidFill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US" sz="1800" b="0" i="0" u="none" strike="noStrike" kern="1200">
                  <a:ln>
                    <a:noFill/>
                  </a:ln>
                  <a:latin typeface="Arial" pitchFamily="18"/>
                  <a:ea typeface="Arial" pitchFamily="2"/>
                  <a:cs typeface="Arial" pitchFamily="2"/>
                </a:endParaRPr>
              </a:p>
            </p:txBody>
          </p:sp>
          <p:sp>
            <p:nvSpPr>
              <p:cNvPr id="76" name="Freeform: Shape 2">
                <a:extLst>
                  <a:ext uri="{FF2B5EF4-FFF2-40B4-BE49-F238E27FC236}">
                    <a16:creationId xmlns:a16="http://schemas.microsoft.com/office/drawing/2014/main" id="{C41C25C8-281C-0A42-B6AB-E2526D58DF25}"/>
                  </a:ext>
                </a:extLst>
              </p:cNvPr>
              <p:cNvSpPr/>
              <p:nvPr/>
            </p:nvSpPr>
            <p:spPr>
              <a:xfrm>
                <a:off x="9530500" y="7531272"/>
                <a:ext cx="914039" cy="1338480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2540" h="3719">
                    <a:moveTo>
                      <a:pt x="1268" y="0"/>
                    </a:moveTo>
                    <a:lnTo>
                      <a:pt x="0" y="1273"/>
                    </a:lnTo>
                    <a:lnTo>
                      <a:pt x="693" y="1273"/>
                    </a:lnTo>
                    <a:lnTo>
                      <a:pt x="693" y="3719"/>
                    </a:lnTo>
                    <a:lnTo>
                      <a:pt x="1847" y="3719"/>
                    </a:lnTo>
                    <a:lnTo>
                      <a:pt x="1847" y="1273"/>
                    </a:lnTo>
                    <a:lnTo>
                      <a:pt x="2540" y="1273"/>
                    </a:lnTo>
                    <a:close/>
                  </a:path>
                </a:pathLst>
              </a:custGeom>
              <a:solidFill>
                <a:srgbClr val="F8981D"/>
              </a:solidFill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US" sz="1800" b="0" i="0" u="none" strike="noStrike" kern="1200">
                  <a:ln>
                    <a:noFill/>
                  </a:ln>
                  <a:latin typeface="Arial" pitchFamily="18"/>
                  <a:ea typeface="Arial" pitchFamily="2"/>
                  <a:cs typeface="Arial" pitchFamily="2"/>
                </a:endParaRPr>
              </a:p>
            </p:txBody>
          </p:sp>
          <p:sp>
            <p:nvSpPr>
              <p:cNvPr id="77" name="Freeform: Shape 3">
                <a:extLst>
                  <a:ext uri="{FF2B5EF4-FFF2-40B4-BE49-F238E27FC236}">
                    <a16:creationId xmlns:a16="http://schemas.microsoft.com/office/drawing/2014/main" id="{180024A2-D859-974C-BDB7-47F991A6AE6F}"/>
                  </a:ext>
                </a:extLst>
              </p:cNvPr>
              <p:cNvSpPr/>
              <p:nvPr/>
            </p:nvSpPr>
            <p:spPr>
              <a:xfrm>
                <a:off x="9530500" y="9653112"/>
                <a:ext cx="914039" cy="1338480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2540" h="3719">
                    <a:moveTo>
                      <a:pt x="1268" y="3719"/>
                    </a:moveTo>
                    <a:lnTo>
                      <a:pt x="2540" y="2446"/>
                    </a:lnTo>
                    <a:lnTo>
                      <a:pt x="1847" y="2446"/>
                    </a:lnTo>
                    <a:lnTo>
                      <a:pt x="1847" y="0"/>
                    </a:lnTo>
                    <a:lnTo>
                      <a:pt x="693" y="0"/>
                    </a:lnTo>
                    <a:lnTo>
                      <a:pt x="693" y="2446"/>
                    </a:lnTo>
                    <a:lnTo>
                      <a:pt x="0" y="2446"/>
                    </a:lnTo>
                    <a:close/>
                  </a:path>
                </a:pathLst>
              </a:custGeom>
              <a:solidFill>
                <a:srgbClr val="F8981D"/>
              </a:solidFill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US" sz="1800" b="0" i="0" u="none" strike="noStrike" kern="1200">
                  <a:ln>
                    <a:noFill/>
                  </a:ln>
                  <a:latin typeface="Arial" pitchFamily="18"/>
                  <a:ea typeface="Arial" pitchFamily="2"/>
                  <a:cs typeface="Arial" pitchFamily="2"/>
                </a:endParaRPr>
              </a:p>
            </p:txBody>
          </p:sp>
          <p:sp>
            <p:nvSpPr>
              <p:cNvPr id="78" name="Freeform: Shape 4">
                <a:extLst>
                  <a:ext uri="{FF2B5EF4-FFF2-40B4-BE49-F238E27FC236}">
                    <a16:creationId xmlns:a16="http://schemas.microsoft.com/office/drawing/2014/main" id="{7AF896B8-78D1-B84A-9C0A-7EDF00C3C10C}"/>
                  </a:ext>
                </a:extLst>
              </p:cNvPr>
              <p:cNvSpPr/>
              <p:nvPr/>
            </p:nvSpPr>
            <p:spPr>
              <a:xfrm>
                <a:off x="10380099" y="8805312"/>
                <a:ext cx="1336680" cy="912599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3714" h="2536">
                    <a:moveTo>
                      <a:pt x="0" y="1268"/>
                    </a:moveTo>
                    <a:lnTo>
                      <a:pt x="1268" y="2536"/>
                    </a:lnTo>
                    <a:lnTo>
                      <a:pt x="1268" y="1847"/>
                    </a:lnTo>
                    <a:lnTo>
                      <a:pt x="3714" y="1847"/>
                    </a:lnTo>
                    <a:lnTo>
                      <a:pt x="3714" y="689"/>
                    </a:lnTo>
                    <a:lnTo>
                      <a:pt x="1268" y="689"/>
                    </a:lnTo>
                    <a:lnTo>
                      <a:pt x="1268" y="0"/>
                    </a:lnTo>
                    <a:close/>
                  </a:path>
                </a:pathLst>
              </a:custGeom>
              <a:solidFill>
                <a:srgbClr val="F8981D"/>
              </a:solidFill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US" sz="1800" b="0" i="0" u="none" strike="noStrike" kern="1200">
                  <a:ln>
                    <a:noFill/>
                  </a:ln>
                  <a:latin typeface="Arial" pitchFamily="18"/>
                  <a:ea typeface="Arial" pitchFamily="2"/>
                  <a:cs typeface="Arial" pitchFamily="2"/>
                </a:endParaRPr>
              </a:p>
            </p:txBody>
          </p:sp>
          <p:sp>
            <p:nvSpPr>
              <p:cNvPr id="79" name="Freeform: Shape 5">
                <a:extLst>
                  <a:ext uri="{FF2B5EF4-FFF2-40B4-BE49-F238E27FC236}">
                    <a16:creationId xmlns:a16="http://schemas.microsoft.com/office/drawing/2014/main" id="{5B6BA20E-2F68-C848-BF75-FFCC8B79DB38}"/>
                  </a:ext>
                </a:extLst>
              </p:cNvPr>
              <p:cNvSpPr/>
              <p:nvPr/>
            </p:nvSpPr>
            <p:spPr>
              <a:xfrm>
                <a:off x="8256820" y="8805312"/>
                <a:ext cx="1338120" cy="912599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3718" h="2536">
                    <a:moveTo>
                      <a:pt x="3718" y="1268"/>
                    </a:moveTo>
                    <a:lnTo>
                      <a:pt x="2450" y="0"/>
                    </a:lnTo>
                    <a:lnTo>
                      <a:pt x="2450" y="689"/>
                    </a:lnTo>
                    <a:lnTo>
                      <a:pt x="0" y="689"/>
                    </a:lnTo>
                    <a:lnTo>
                      <a:pt x="0" y="1847"/>
                    </a:lnTo>
                    <a:lnTo>
                      <a:pt x="2450" y="1847"/>
                    </a:lnTo>
                    <a:lnTo>
                      <a:pt x="2450" y="2536"/>
                    </a:lnTo>
                    <a:close/>
                  </a:path>
                </a:pathLst>
              </a:custGeom>
              <a:solidFill>
                <a:srgbClr val="F8981D"/>
              </a:solidFill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US" sz="1800" b="0" i="0" u="none" strike="noStrike" kern="1200">
                  <a:ln>
                    <a:noFill/>
                  </a:ln>
                  <a:latin typeface="Arial" pitchFamily="18"/>
                  <a:ea typeface="Arial" pitchFamily="2"/>
                  <a:cs typeface="Arial" pitchFamily="2"/>
                </a:endParaRPr>
              </a:p>
            </p:txBody>
          </p:sp>
        </p:grp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2E986C49-0BCF-5B43-8A08-C6E46097A9EF}"/>
                </a:ext>
              </a:extLst>
            </p:cNvPr>
            <p:cNvSpPr txBox="1"/>
            <p:nvPr/>
          </p:nvSpPr>
          <p:spPr>
            <a:xfrm>
              <a:off x="8982094" y="3913601"/>
              <a:ext cx="888385" cy="184666"/>
            </a:xfrm>
            <a:prstGeom prst="rect">
              <a:avLst/>
            </a:prstGeom>
          </p:spPr>
          <p:txBody>
            <a:bodyPr wrap="none" lIns="0" tIns="0" rIns="0" bIns="0" rtlCol="0">
              <a:spAutoFit/>
            </a:bodyPr>
            <a:lstStyle/>
            <a:p>
              <a:pPr algn="r">
                <a:spcAft>
                  <a:spcPts val="600"/>
                </a:spcAft>
              </a:pPr>
              <a:r>
                <a:rPr lang="en-US" sz="1200" dirty="0">
                  <a:solidFill>
                    <a:srgbClr val="F8981D"/>
                  </a:solidFill>
                  <a:latin typeface="Calibri" panose="020F0502020204030204" pitchFamily="34" charset="0"/>
                </a:rPr>
                <a:t>Tier-0 / TIER-1</a:t>
              </a:r>
            </a:p>
          </p:txBody>
        </p: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A7C932E4-7887-D04C-BA80-E9380BF467F2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8590231" y="4589041"/>
              <a:ext cx="1237715" cy="0"/>
            </a:xfrm>
            <a:prstGeom prst="line">
              <a:avLst/>
            </a:prstGeom>
            <a:ln w="25400">
              <a:solidFill>
                <a:srgbClr val="F8981D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>
              <a:extLst>
                <a:ext uri="{FF2B5EF4-FFF2-40B4-BE49-F238E27FC236}">
                  <a16:creationId xmlns:a16="http://schemas.microsoft.com/office/drawing/2014/main" id="{3698DD16-3D2F-DD45-AA6B-E6FB071D9064}"/>
                </a:ext>
              </a:extLst>
            </p:cNvPr>
            <p:cNvCxnSpPr>
              <a:cxnSpLocks/>
            </p:cNvCxnSpPr>
            <p:nvPr/>
          </p:nvCxnSpPr>
          <p:spPr bwMode="gray">
            <a:xfrm flipH="1">
              <a:off x="9225836" y="4168606"/>
              <a:ext cx="753128" cy="408429"/>
            </a:xfrm>
            <a:prstGeom prst="line">
              <a:avLst/>
            </a:prstGeom>
            <a:ln w="25400">
              <a:solidFill>
                <a:srgbClr val="F8981D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44A05E22-1334-9544-B879-6154BD3CAE68}"/>
                </a:ext>
              </a:extLst>
            </p:cNvPr>
            <p:cNvSpPr txBox="1"/>
            <p:nvPr/>
          </p:nvSpPr>
          <p:spPr>
            <a:xfrm>
              <a:off x="8618167" y="4400057"/>
              <a:ext cx="474938" cy="184666"/>
            </a:xfrm>
            <a:prstGeom prst="rect">
              <a:avLst/>
            </a:prstGeom>
          </p:spPr>
          <p:txBody>
            <a:bodyPr wrap="none" lIns="0" tIns="0" rIns="0" bIns="0" rtlCol="0" anchor="b">
              <a:spAutoFit/>
            </a:bodyPr>
            <a:lstStyle/>
            <a:p>
              <a:r>
                <a:rPr lang="en-US" sz="1200" dirty="0">
                  <a:solidFill>
                    <a:srgbClr val="F8981D"/>
                  </a:solidFill>
                  <a:latin typeface="Calibri" panose="020F0502020204030204" pitchFamily="34" charset="0"/>
                </a:rPr>
                <a:t>Overlay</a:t>
              </a:r>
              <a:endParaRPr lang="en-US" sz="1400" dirty="0">
                <a:solidFill>
                  <a:srgbClr val="F8981D"/>
                </a:solidFill>
                <a:latin typeface="Calibri" panose="020F0502020204030204" pitchFamily="34" charset="0"/>
              </a:endParaRPr>
            </a:p>
          </p:txBody>
        </p:sp>
        <p:grpSp>
          <p:nvGrpSpPr>
            <p:cNvPr id="84" name="Group 83">
              <a:extLst>
                <a:ext uri="{FF2B5EF4-FFF2-40B4-BE49-F238E27FC236}">
                  <a16:creationId xmlns:a16="http://schemas.microsoft.com/office/drawing/2014/main" id="{2A1F5B45-0340-3248-A181-88051784A224}"/>
                </a:ext>
              </a:extLst>
            </p:cNvPr>
            <p:cNvGrpSpPr/>
            <p:nvPr/>
          </p:nvGrpSpPr>
          <p:grpSpPr>
            <a:xfrm>
              <a:off x="9093105" y="4593360"/>
              <a:ext cx="657699" cy="659871"/>
              <a:chOff x="6855481" y="3492685"/>
              <a:chExt cx="657699" cy="659871"/>
            </a:xfrm>
          </p:grpSpPr>
          <p:cxnSp>
            <p:nvCxnSpPr>
              <p:cNvPr id="85" name="Straight Connector 84">
                <a:extLst>
                  <a:ext uri="{FF2B5EF4-FFF2-40B4-BE49-F238E27FC236}">
                    <a16:creationId xmlns:a16="http://schemas.microsoft.com/office/drawing/2014/main" id="{879FD81F-B7A3-7A49-BF77-E32008A407AB}"/>
                  </a:ext>
                </a:extLst>
              </p:cNvPr>
              <p:cNvCxnSpPr>
                <a:cxnSpLocks/>
                <a:endCxn id="88" idx="24"/>
              </p:cNvCxnSpPr>
              <p:nvPr/>
            </p:nvCxnSpPr>
            <p:spPr bwMode="gray">
              <a:xfrm>
                <a:off x="7181817" y="3492685"/>
                <a:ext cx="0" cy="509902"/>
              </a:xfrm>
              <a:prstGeom prst="line">
                <a:avLst/>
              </a:prstGeom>
              <a:ln w="25400">
                <a:solidFill>
                  <a:srgbClr val="F8981D"/>
                </a:solidFill>
                <a:miter lim="800000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86" name="Group 85">
                <a:extLst>
                  <a:ext uri="{FF2B5EF4-FFF2-40B4-BE49-F238E27FC236}">
                    <a16:creationId xmlns:a16="http://schemas.microsoft.com/office/drawing/2014/main" id="{8F26C99A-DEA1-7B45-B4BD-BAAA020A6F29}"/>
                  </a:ext>
                </a:extLst>
              </p:cNvPr>
              <p:cNvGrpSpPr/>
              <p:nvPr/>
            </p:nvGrpSpPr>
            <p:grpSpPr>
              <a:xfrm>
                <a:off x="6855481" y="3841362"/>
                <a:ext cx="657699" cy="311194"/>
                <a:chOff x="6855481" y="3693748"/>
                <a:chExt cx="657699" cy="311194"/>
              </a:xfrm>
            </p:grpSpPr>
            <p:sp>
              <p:nvSpPr>
                <p:cNvPr id="87" name="Freeform 86">
                  <a:extLst>
                    <a:ext uri="{FF2B5EF4-FFF2-40B4-BE49-F238E27FC236}">
                      <a16:creationId xmlns:a16="http://schemas.microsoft.com/office/drawing/2014/main" id="{9E546C0E-88E4-5242-B245-C335A30753B5}"/>
                    </a:ext>
                  </a:extLst>
                </p:cNvPr>
                <p:cNvSpPr>
                  <a:spLocks noChangeAspect="1" noEditPoints="1"/>
                </p:cNvSpPr>
                <p:nvPr/>
              </p:nvSpPr>
              <p:spPr bwMode="auto">
                <a:xfrm>
                  <a:off x="6855481" y="3833005"/>
                  <a:ext cx="657699" cy="171937"/>
                </a:xfrm>
                <a:custGeom>
                  <a:avLst/>
                  <a:gdLst>
                    <a:gd name="T0" fmla="*/ 304 w 384"/>
                    <a:gd name="T1" fmla="*/ 78 h 100"/>
                    <a:gd name="T2" fmla="*/ 288 w 384"/>
                    <a:gd name="T3" fmla="*/ 78 h 100"/>
                    <a:gd name="T4" fmla="*/ 288 w 384"/>
                    <a:gd name="T5" fmla="*/ 22 h 100"/>
                    <a:gd name="T6" fmla="*/ 304 w 384"/>
                    <a:gd name="T7" fmla="*/ 22 h 100"/>
                    <a:gd name="T8" fmla="*/ 304 w 384"/>
                    <a:gd name="T9" fmla="*/ 78 h 100"/>
                    <a:gd name="T10" fmla="*/ 331 w 384"/>
                    <a:gd name="T11" fmla="*/ 22 h 100"/>
                    <a:gd name="T12" fmla="*/ 315 w 384"/>
                    <a:gd name="T13" fmla="*/ 22 h 100"/>
                    <a:gd name="T14" fmla="*/ 315 w 384"/>
                    <a:gd name="T15" fmla="*/ 78 h 100"/>
                    <a:gd name="T16" fmla="*/ 331 w 384"/>
                    <a:gd name="T17" fmla="*/ 78 h 100"/>
                    <a:gd name="T18" fmla="*/ 331 w 384"/>
                    <a:gd name="T19" fmla="*/ 22 h 100"/>
                    <a:gd name="T20" fmla="*/ 358 w 384"/>
                    <a:gd name="T21" fmla="*/ 22 h 100"/>
                    <a:gd name="T22" fmla="*/ 342 w 384"/>
                    <a:gd name="T23" fmla="*/ 22 h 100"/>
                    <a:gd name="T24" fmla="*/ 342 w 384"/>
                    <a:gd name="T25" fmla="*/ 78 h 100"/>
                    <a:gd name="T26" fmla="*/ 358 w 384"/>
                    <a:gd name="T27" fmla="*/ 78 h 100"/>
                    <a:gd name="T28" fmla="*/ 358 w 384"/>
                    <a:gd name="T29" fmla="*/ 22 h 100"/>
                    <a:gd name="T30" fmla="*/ 42 w 384"/>
                    <a:gd name="T31" fmla="*/ 22 h 100"/>
                    <a:gd name="T32" fmla="*/ 26 w 384"/>
                    <a:gd name="T33" fmla="*/ 22 h 100"/>
                    <a:gd name="T34" fmla="*/ 26 w 384"/>
                    <a:gd name="T35" fmla="*/ 78 h 100"/>
                    <a:gd name="T36" fmla="*/ 42 w 384"/>
                    <a:gd name="T37" fmla="*/ 78 h 100"/>
                    <a:gd name="T38" fmla="*/ 42 w 384"/>
                    <a:gd name="T39" fmla="*/ 22 h 100"/>
                    <a:gd name="T40" fmla="*/ 69 w 384"/>
                    <a:gd name="T41" fmla="*/ 22 h 100"/>
                    <a:gd name="T42" fmla="*/ 53 w 384"/>
                    <a:gd name="T43" fmla="*/ 22 h 100"/>
                    <a:gd name="T44" fmla="*/ 53 w 384"/>
                    <a:gd name="T45" fmla="*/ 78 h 100"/>
                    <a:gd name="T46" fmla="*/ 69 w 384"/>
                    <a:gd name="T47" fmla="*/ 78 h 100"/>
                    <a:gd name="T48" fmla="*/ 69 w 384"/>
                    <a:gd name="T49" fmla="*/ 22 h 100"/>
                    <a:gd name="T50" fmla="*/ 97 w 384"/>
                    <a:gd name="T51" fmla="*/ 22 h 100"/>
                    <a:gd name="T52" fmla="*/ 81 w 384"/>
                    <a:gd name="T53" fmla="*/ 22 h 100"/>
                    <a:gd name="T54" fmla="*/ 81 w 384"/>
                    <a:gd name="T55" fmla="*/ 78 h 100"/>
                    <a:gd name="T56" fmla="*/ 97 w 384"/>
                    <a:gd name="T57" fmla="*/ 78 h 100"/>
                    <a:gd name="T58" fmla="*/ 97 w 384"/>
                    <a:gd name="T59" fmla="*/ 22 h 100"/>
                    <a:gd name="T60" fmla="*/ 163 w 384"/>
                    <a:gd name="T61" fmla="*/ 50 h 100"/>
                    <a:gd name="T62" fmla="*/ 192 w 384"/>
                    <a:gd name="T63" fmla="*/ 21 h 100"/>
                    <a:gd name="T64" fmla="*/ 221 w 384"/>
                    <a:gd name="T65" fmla="*/ 50 h 100"/>
                    <a:gd name="T66" fmla="*/ 192 w 384"/>
                    <a:gd name="T67" fmla="*/ 79 h 100"/>
                    <a:gd name="T68" fmla="*/ 163 w 384"/>
                    <a:gd name="T69" fmla="*/ 50 h 100"/>
                    <a:gd name="T70" fmla="*/ 179 w 384"/>
                    <a:gd name="T71" fmla="*/ 50 h 100"/>
                    <a:gd name="T72" fmla="*/ 192 w 384"/>
                    <a:gd name="T73" fmla="*/ 63 h 100"/>
                    <a:gd name="T74" fmla="*/ 205 w 384"/>
                    <a:gd name="T75" fmla="*/ 50 h 100"/>
                    <a:gd name="T76" fmla="*/ 192 w 384"/>
                    <a:gd name="T77" fmla="*/ 37 h 100"/>
                    <a:gd name="T78" fmla="*/ 179 w 384"/>
                    <a:gd name="T79" fmla="*/ 50 h 100"/>
                    <a:gd name="T80" fmla="*/ 384 w 384"/>
                    <a:gd name="T81" fmla="*/ 0 h 100"/>
                    <a:gd name="T82" fmla="*/ 384 w 384"/>
                    <a:gd name="T83" fmla="*/ 100 h 100"/>
                    <a:gd name="T84" fmla="*/ 0 w 384"/>
                    <a:gd name="T85" fmla="*/ 100 h 100"/>
                    <a:gd name="T86" fmla="*/ 0 w 384"/>
                    <a:gd name="T87" fmla="*/ 0 h 100"/>
                    <a:gd name="T88" fmla="*/ 384 w 384"/>
                    <a:gd name="T89" fmla="*/ 0 h 100"/>
                    <a:gd name="T90" fmla="*/ 368 w 384"/>
                    <a:gd name="T91" fmla="*/ 16 h 100"/>
                    <a:gd name="T92" fmla="*/ 16 w 384"/>
                    <a:gd name="T93" fmla="*/ 16 h 100"/>
                    <a:gd name="T94" fmla="*/ 16 w 384"/>
                    <a:gd name="T95" fmla="*/ 84 h 100"/>
                    <a:gd name="T96" fmla="*/ 368 w 384"/>
                    <a:gd name="T97" fmla="*/ 84 h 100"/>
                    <a:gd name="T98" fmla="*/ 368 w 384"/>
                    <a:gd name="T99" fmla="*/ 16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384" h="100">
                      <a:moveTo>
                        <a:pt x="304" y="78"/>
                      </a:moveTo>
                      <a:cubicBezTo>
                        <a:pt x="288" y="78"/>
                        <a:pt x="288" y="78"/>
                        <a:pt x="288" y="78"/>
                      </a:cubicBezTo>
                      <a:cubicBezTo>
                        <a:pt x="288" y="22"/>
                        <a:pt x="288" y="22"/>
                        <a:pt x="288" y="22"/>
                      </a:cubicBezTo>
                      <a:cubicBezTo>
                        <a:pt x="304" y="22"/>
                        <a:pt x="304" y="22"/>
                        <a:pt x="304" y="22"/>
                      </a:cubicBezTo>
                      <a:lnTo>
                        <a:pt x="304" y="78"/>
                      </a:lnTo>
                      <a:close/>
                      <a:moveTo>
                        <a:pt x="331" y="22"/>
                      </a:moveTo>
                      <a:cubicBezTo>
                        <a:pt x="315" y="22"/>
                        <a:pt x="315" y="22"/>
                        <a:pt x="315" y="22"/>
                      </a:cubicBezTo>
                      <a:cubicBezTo>
                        <a:pt x="315" y="78"/>
                        <a:pt x="315" y="78"/>
                        <a:pt x="315" y="78"/>
                      </a:cubicBezTo>
                      <a:cubicBezTo>
                        <a:pt x="331" y="78"/>
                        <a:pt x="331" y="78"/>
                        <a:pt x="331" y="78"/>
                      </a:cubicBezTo>
                      <a:lnTo>
                        <a:pt x="331" y="22"/>
                      </a:lnTo>
                      <a:close/>
                      <a:moveTo>
                        <a:pt x="358" y="22"/>
                      </a:moveTo>
                      <a:cubicBezTo>
                        <a:pt x="342" y="22"/>
                        <a:pt x="342" y="22"/>
                        <a:pt x="342" y="22"/>
                      </a:cubicBezTo>
                      <a:cubicBezTo>
                        <a:pt x="342" y="78"/>
                        <a:pt x="342" y="78"/>
                        <a:pt x="342" y="78"/>
                      </a:cubicBezTo>
                      <a:cubicBezTo>
                        <a:pt x="358" y="78"/>
                        <a:pt x="358" y="78"/>
                        <a:pt x="358" y="78"/>
                      </a:cubicBezTo>
                      <a:lnTo>
                        <a:pt x="358" y="22"/>
                      </a:lnTo>
                      <a:close/>
                      <a:moveTo>
                        <a:pt x="42" y="22"/>
                      </a:moveTo>
                      <a:cubicBezTo>
                        <a:pt x="26" y="22"/>
                        <a:pt x="26" y="22"/>
                        <a:pt x="26" y="22"/>
                      </a:cubicBezTo>
                      <a:cubicBezTo>
                        <a:pt x="26" y="78"/>
                        <a:pt x="26" y="78"/>
                        <a:pt x="26" y="78"/>
                      </a:cubicBezTo>
                      <a:cubicBezTo>
                        <a:pt x="42" y="78"/>
                        <a:pt x="42" y="78"/>
                        <a:pt x="42" y="78"/>
                      </a:cubicBezTo>
                      <a:lnTo>
                        <a:pt x="42" y="22"/>
                      </a:lnTo>
                      <a:close/>
                      <a:moveTo>
                        <a:pt x="69" y="22"/>
                      </a:moveTo>
                      <a:cubicBezTo>
                        <a:pt x="53" y="22"/>
                        <a:pt x="53" y="22"/>
                        <a:pt x="53" y="22"/>
                      </a:cubicBezTo>
                      <a:cubicBezTo>
                        <a:pt x="53" y="78"/>
                        <a:pt x="53" y="78"/>
                        <a:pt x="53" y="78"/>
                      </a:cubicBezTo>
                      <a:cubicBezTo>
                        <a:pt x="69" y="78"/>
                        <a:pt x="69" y="78"/>
                        <a:pt x="69" y="78"/>
                      </a:cubicBezTo>
                      <a:lnTo>
                        <a:pt x="69" y="22"/>
                      </a:lnTo>
                      <a:close/>
                      <a:moveTo>
                        <a:pt x="97" y="22"/>
                      </a:moveTo>
                      <a:cubicBezTo>
                        <a:pt x="81" y="22"/>
                        <a:pt x="81" y="22"/>
                        <a:pt x="81" y="22"/>
                      </a:cubicBezTo>
                      <a:cubicBezTo>
                        <a:pt x="81" y="78"/>
                        <a:pt x="81" y="78"/>
                        <a:pt x="81" y="78"/>
                      </a:cubicBezTo>
                      <a:cubicBezTo>
                        <a:pt x="97" y="78"/>
                        <a:pt x="97" y="78"/>
                        <a:pt x="97" y="78"/>
                      </a:cubicBezTo>
                      <a:lnTo>
                        <a:pt x="97" y="22"/>
                      </a:lnTo>
                      <a:close/>
                      <a:moveTo>
                        <a:pt x="163" y="50"/>
                      </a:moveTo>
                      <a:cubicBezTo>
                        <a:pt x="163" y="34"/>
                        <a:pt x="176" y="21"/>
                        <a:pt x="192" y="21"/>
                      </a:cubicBezTo>
                      <a:cubicBezTo>
                        <a:pt x="208" y="21"/>
                        <a:pt x="221" y="34"/>
                        <a:pt x="221" y="50"/>
                      </a:cubicBezTo>
                      <a:cubicBezTo>
                        <a:pt x="221" y="66"/>
                        <a:pt x="208" y="79"/>
                        <a:pt x="192" y="79"/>
                      </a:cubicBezTo>
                      <a:cubicBezTo>
                        <a:pt x="176" y="79"/>
                        <a:pt x="163" y="66"/>
                        <a:pt x="163" y="50"/>
                      </a:cubicBezTo>
                      <a:close/>
                      <a:moveTo>
                        <a:pt x="179" y="50"/>
                      </a:moveTo>
                      <a:cubicBezTo>
                        <a:pt x="179" y="57"/>
                        <a:pt x="185" y="63"/>
                        <a:pt x="192" y="63"/>
                      </a:cubicBezTo>
                      <a:cubicBezTo>
                        <a:pt x="199" y="63"/>
                        <a:pt x="205" y="57"/>
                        <a:pt x="205" y="50"/>
                      </a:cubicBezTo>
                      <a:cubicBezTo>
                        <a:pt x="205" y="43"/>
                        <a:pt x="199" y="37"/>
                        <a:pt x="192" y="37"/>
                      </a:cubicBezTo>
                      <a:cubicBezTo>
                        <a:pt x="185" y="37"/>
                        <a:pt x="179" y="43"/>
                        <a:pt x="179" y="50"/>
                      </a:cubicBezTo>
                      <a:close/>
                      <a:moveTo>
                        <a:pt x="384" y="0"/>
                      </a:moveTo>
                      <a:cubicBezTo>
                        <a:pt x="384" y="100"/>
                        <a:pt x="384" y="100"/>
                        <a:pt x="384" y="100"/>
                      </a:cubicBezTo>
                      <a:cubicBezTo>
                        <a:pt x="0" y="100"/>
                        <a:pt x="0" y="100"/>
                        <a:pt x="0" y="10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384" y="0"/>
                      </a:lnTo>
                      <a:close/>
                      <a:moveTo>
                        <a:pt x="368" y="16"/>
                      </a:moveTo>
                      <a:cubicBezTo>
                        <a:pt x="16" y="16"/>
                        <a:pt x="16" y="16"/>
                        <a:pt x="16" y="16"/>
                      </a:cubicBezTo>
                      <a:cubicBezTo>
                        <a:pt x="16" y="84"/>
                        <a:pt x="16" y="84"/>
                        <a:pt x="16" y="84"/>
                      </a:cubicBezTo>
                      <a:cubicBezTo>
                        <a:pt x="368" y="84"/>
                        <a:pt x="368" y="84"/>
                        <a:pt x="368" y="84"/>
                      </a:cubicBezTo>
                      <a:lnTo>
                        <a:pt x="368" y="1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88" name="Freeform 21">
                  <a:extLst>
                    <a:ext uri="{FF2B5EF4-FFF2-40B4-BE49-F238E27FC236}">
                      <a16:creationId xmlns:a16="http://schemas.microsoft.com/office/drawing/2014/main" id="{11E8FB43-EB5A-4245-8D22-4F21D9C57224}"/>
                    </a:ext>
                  </a:extLst>
                </p:cNvPr>
                <p:cNvSpPr>
                  <a:spLocks noChangeAspect="1" noEditPoints="1"/>
                </p:cNvSpPr>
                <p:nvPr/>
              </p:nvSpPr>
              <p:spPr bwMode="auto">
                <a:xfrm>
                  <a:off x="7060501" y="3693748"/>
                  <a:ext cx="286011" cy="217911"/>
                </a:xfrm>
                <a:custGeom>
                  <a:avLst/>
                  <a:gdLst>
                    <a:gd name="T0" fmla="*/ 364 w 389"/>
                    <a:gd name="T1" fmla="*/ 176 h 296"/>
                    <a:gd name="T2" fmla="*/ 355 w 389"/>
                    <a:gd name="T3" fmla="*/ 217 h 296"/>
                    <a:gd name="T4" fmla="*/ 289 w 389"/>
                    <a:gd name="T5" fmla="*/ 130 h 296"/>
                    <a:gd name="T6" fmla="*/ 298 w 389"/>
                    <a:gd name="T7" fmla="*/ 193 h 296"/>
                    <a:gd name="T8" fmla="*/ 264 w 389"/>
                    <a:gd name="T9" fmla="*/ 143 h 296"/>
                    <a:gd name="T10" fmla="*/ 257 w 389"/>
                    <a:gd name="T11" fmla="*/ 195 h 296"/>
                    <a:gd name="T12" fmla="*/ 318 w 389"/>
                    <a:gd name="T13" fmla="*/ 296 h 296"/>
                    <a:gd name="T14" fmla="*/ 319 w 389"/>
                    <a:gd name="T15" fmla="*/ 296 h 296"/>
                    <a:gd name="T16" fmla="*/ 376 w 389"/>
                    <a:gd name="T17" fmla="*/ 196 h 296"/>
                    <a:gd name="T18" fmla="*/ 319 w 389"/>
                    <a:gd name="T19" fmla="*/ 280 h 296"/>
                    <a:gd name="T20" fmla="*/ 270 w 389"/>
                    <a:gd name="T21" fmla="*/ 262 h 296"/>
                    <a:gd name="T22" fmla="*/ 276 w 389"/>
                    <a:gd name="T23" fmla="*/ 183 h 296"/>
                    <a:gd name="T24" fmla="*/ 288 w 389"/>
                    <a:gd name="T25" fmla="*/ 237 h 296"/>
                    <a:gd name="T26" fmla="*/ 318 w 389"/>
                    <a:gd name="T27" fmla="*/ 154 h 296"/>
                    <a:gd name="T28" fmla="*/ 337 w 389"/>
                    <a:gd name="T29" fmla="*/ 231 h 296"/>
                    <a:gd name="T30" fmla="*/ 345 w 389"/>
                    <a:gd name="T31" fmla="*/ 239 h 296"/>
                    <a:gd name="T32" fmla="*/ 361 w 389"/>
                    <a:gd name="T33" fmla="*/ 260 h 296"/>
                    <a:gd name="T34" fmla="*/ 255 w 389"/>
                    <a:gd name="T35" fmla="*/ 182 h 296"/>
                    <a:gd name="T36" fmla="*/ 236 w 389"/>
                    <a:gd name="T37" fmla="*/ 166 h 296"/>
                    <a:gd name="T38" fmla="*/ 329 w 389"/>
                    <a:gd name="T39" fmla="*/ 126 h 296"/>
                    <a:gd name="T40" fmla="*/ 345 w 389"/>
                    <a:gd name="T41" fmla="*/ 139 h 296"/>
                    <a:gd name="T42" fmla="*/ 0 w 389"/>
                    <a:gd name="T43" fmla="*/ 0 h 296"/>
                    <a:gd name="T44" fmla="*/ 243 w 389"/>
                    <a:gd name="T45" fmla="*/ 235 h 296"/>
                    <a:gd name="T46" fmla="*/ 181 w 389"/>
                    <a:gd name="T47" fmla="*/ 219 h 296"/>
                    <a:gd name="T48" fmla="*/ 165 w 389"/>
                    <a:gd name="T49" fmla="*/ 219 h 296"/>
                    <a:gd name="T50" fmla="*/ 71 w 389"/>
                    <a:gd name="T51" fmla="*/ 182 h 296"/>
                    <a:gd name="T52" fmla="*/ 165 w 389"/>
                    <a:gd name="T53" fmla="*/ 219 h 296"/>
                    <a:gd name="T54" fmla="*/ 110 w 389"/>
                    <a:gd name="T55" fmla="*/ 126 h 296"/>
                    <a:gd name="T56" fmla="*/ 16 w 389"/>
                    <a:gd name="T57" fmla="*/ 166 h 296"/>
                    <a:gd name="T58" fmla="*/ 126 w 389"/>
                    <a:gd name="T59" fmla="*/ 54 h 296"/>
                    <a:gd name="T60" fmla="*/ 220 w 389"/>
                    <a:gd name="T61" fmla="*/ 16 h 296"/>
                    <a:gd name="T62" fmla="*/ 126 w 389"/>
                    <a:gd name="T63" fmla="*/ 54 h 296"/>
                    <a:gd name="T64" fmla="*/ 165 w 389"/>
                    <a:gd name="T65" fmla="*/ 110 h 296"/>
                    <a:gd name="T66" fmla="*/ 71 w 389"/>
                    <a:gd name="T67" fmla="*/ 70 h 296"/>
                    <a:gd name="T68" fmla="*/ 55 w 389"/>
                    <a:gd name="T69" fmla="*/ 110 h 296"/>
                    <a:gd name="T70" fmla="*/ 16 w 389"/>
                    <a:gd name="T71" fmla="*/ 70 h 296"/>
                    <a:gd name="T72" fmla="*/ 55 w 389"/>
                    <a:gd name="T73" fmla="*/ 110 h 296"/>
                    <a:gd name="T74" fmla="*/ 126 w 389"/>
                    <a:gd name="T75" fmla="*/ 166 h 296"/>
                    <a:gd name="T76" fmla="*/ 220 w 389"/>
                    <a:gd name="T77" fmla="*/ 126 h 296"/>
                    <a:gd name="T78" fmla="*/ 228 w 389"/>
                    <a:gd name="T79" fmla="*/ 110 h 296"/>
                    <a:gd name="T80" fmla="*/ 181 w 389"/>
                    <a:gd name="T81" fmla="*/ 70 h 296"/>
                    <a:gd name="T82" fmla="*/ 274 w 389"/>
                    <a:gd name="T83" fmla="*/ 110 h 296"/>
                    <a:gd name="T84" fmla="*/ 228 w 389"/>
                    <a:gd name="T85" fmla="*/ 110 h 296"/>
                    <a:gd name="T86" fmla="*/ 290 w 389"/>
                    <a:gd name="T87" fmla="*/ 70 h 296"/>
                    <a:gd name="T88" fmla="*/ 329 w 389"/>
                    <a:gd name="T89" fmla="*/ 110 h 296"/>
                    <a:gd name="T90" fmla="*/ 329 w 389"/>
                    <a:gd name="T91" fmla="*/ 54 h 296"/>
                    <a:gd name="T92" fmla="*/ 236 w 389"/>
                    <a:gd name="T93" fmla="*/ 16 h 296"/>
                    <a:gd name="T94" fmla="*/ 329 w 389"/>
                    <a:gd name="T95" fmla="*/ 54 h 296"/>
                    <a:gd name="T96" fmla="*/ 110 w 389"/>
                    <a:gd name="T97" fmla="*/ 54 h 296"/>
                    <a:gd name="T98" fmla="*/ 16 w 389"/>
                    <a:gd name="T99" fmla="*/ 16 h 296"/>
                    <a:gd name="T100" fmla="*/ 16 w 389"/>
                    <a:gd name="T101" fmla="*/ 182 h 296"/>
                    <a:gd name="T102" fmla="*/ 55 w 389"/>
                    <a:gd name="T103" fmla="*/ 219 h 296"/>
                    <a:gd name="T104" fmla="*/ 16 w 389"/>
                    <a:gd name="T105" fmla="*/ 182 h 2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389" h="296">
                      <a:moveTo>
                        <a:pt x="376" y="196"/>
                      </a:moveTo>
                      <a:cubicBezTo>
                        <a:pt x="364" y="176"/>
                        <a:pt x="364" y="176"/>
                        <a:pt x="364" y="176"/>
                      </a:cubicBezTo>
                      <a:cubicBezTo>
                        <a:pt x="361" y="199"/>
                        <a:pt x="361" y="199"/>
                        <a:pt x="361" y="199"/>
                      </a:cubicBezTo>
                      <a:cubicBezTo>
                        <a:pt x="360" y="208"/>
                        <a:pt x="357" y="214"/>
                        <a:pt x="355" y="217"/>
                      </a:cubicBezTo>
                      <a:cubicBezTo>
                        <a:pt x="359" y="190"/>
                        <a:pt x="364" y="147"/>
                        <a:pt x="306" y="134"/>
                      </a:cubicBezTo>
                      <a:cubicBezTo>
                        <a:pt x="289" y="130"/>
                        <a:pt x="289" y="130"/>
                        <a:pt x="289" y="130"/>
                      </a:cubicBezTo>
                      <a:cubicBezTo>
                        <a:pt x="298" y="146"/>
                        <a:pt x="298" y="146"/>
                        <a:pt x="298" y="146"/>
                      </a:cubicBezTo>
                      <a:cubicBezTo>
                        <a:pt x="306" y="160"/>
                        <a:pt x="304" y="178"/>
                        <a:pt x="298" y="193"/>
                      </a:cubicBezTo>
                      <a:cubicBezTo>
                        <a:pt x="291" y="172"/>
                        <a:pt x="278" y="157"/>
                        <a:pt x="277" y="157"/>
                      </a:cubicBezTo>
                      <a:cubicBezTo>
                        <a:pt x="264" y="143"/>
                        <a:pt x="264" y="143"/>
                        <a:pt x="264" y="143"/>
                      </a:cubicBezTo>
                      <a:cubicBezTo>
                        <a:pt x="264" y="162"/>
                        <a:pt x="264" y="162"/>
                        <a:pt x="264" y="162"/>
                      </a:cubicBezTo>
                      <a:cubicBezTo>
                        <a:pt x="263" y="171"/>
                        <a:pt x="260" y="183"/>
                        <a:pt x="257" y="195"/>
                      </a:cubicBezTo>
                      <a:cubicBezTo>
                        <a:pt x="250" y="221"/>
                        <a:pt x="242" y="251"/>
                        <a:pt x="257" y="272"/>
                      </a:cubicBezTo>
                      <a:cubicBezTo>
                        <a:pt x="267" y="287"/>
                        <a:pt x="287" y="295"/>
                        <a:pt x="318" y="296"/>
                      </a:cubicBezTo>
                      <a:cubicBezTo>
                        <a:pt x="318" y="296"/>
                        <a:pt x="318" y="296"/>
                        <a:pt x="318" y="296"/>
                      </a:cubicBezTo>
                      <a:cubicBezTo>
                        <a:pt x="318" y="296"/>
                        <a:pt x="318" y="296"/>
                        <a:pt x="319" y="296"/>
                      </a:cubicBezTo>
                      <a:cubicBezTo>
                        <a:pt x="352" y="296"/>
                        <a:pt x="368" y="281"/>
                        <a:pt x="375" y="268"/>
                      </a:cubicBezTo>
                      <a:cubicBezTo>
                        <a:pt x="389" y="244"/>
                        <a:pt x="384" y="211"/>
                        <a:pt x="376" y="196"/>
                      </a:cubicBezTo>
                      <a:close/>
                      <a:moveTo>
                        <a:pt x="361" y="260"/>
                      </a:moveTo>
                      <a:cubicBezTo>
                        <a:pt x="354" y="273"/>
                        <a:pt x="339" y="280"/>
                        <a:pt x="319" y="280"/>
                      </a:cubicBezTo>
                      <a:cubicBezTo>
                        <a:pt x="318" y="280"/>
                        <a:pt x="318" y="280"/>
                        <a:pt x="318" y="280"/>
                      </a:cubicBezTo>
                      <a:cubicBezTo>
                        <a:pt x="294" y="279"/>
                        <a:pt x="277" y="273"/>
                        <a:pt x="270" y="262"/>
                      </a:cubicBezTo>
                      <a:cubicBezTo>
                        <a:pt x="259" y="248"/>
                        <a:pt x="266" y="223"/>
                        <a:pt x="272" y="200"/>
                      </a:cubicBezTo>
                      <a:cubicBezTo>
                        <a:pt x="274" y="194"/>
                        <a:pt x="275" y="188"/>
                        <a:pt x="276" y="183"/>
                      </a:cubicBezTo>
                      <a:cubicBezTo>
                        <a:pt x="281" y="192"/>
                        <a:pt x="286" y="203"/>
                        <a:pt x="287" y="216"/>
                      </a:cubicBezTo>
                      <a:cubicBezTo>
                        <a:pt x="288" y="237"/>
                        <a:pt x="288" y="237"/>
                        <a:pt x="288" y="237"/>
                      </a:cubicBezTo>
                      <a:cubicBezTo>
                        <a:pt x="301" y="220"/>
                        <a:pt x="301" y="220"/>
                        <a:pt x="301" y="220"/>
                      </a:cubicBezTo>
                      <a:cubicBezTo>
                        <a:pt x="314" y="203"/>
                        <a:pt x="323" y="178"/>
                        <a:pt x="318" y="154"/>
                      </a:cubicBezTo>
                      <a:cubicBezTo>
                        <a:pt x="347" y="168"/>
                        <a:pt x="343" y="194"/>
                        <a:pt x="339" y="217"/>
                      </a:cubicBezTo>
                      <a:cubicBezTo>
                        <a:pt x="338" y="222"/>
                        <a:pt x="337" y="227"/>
                        <a:pt x="337" y="231"/>
                      </a:cubicBezTo>
                      <a:cubicBezTo>
                        <a:pt x="336" y="240"/>
                        <a:pt x="336" y="240"/>
                        <a:pt x="336" y="240"/>
                      </a:cubicBezTo>
                      <a:cubicBezTo>
                        <a:pt x="345" y="239"/>
                        <a:pt x="345" y="239"/>
                        <a:pt x="345" y="239"/>
                      </a:cubicBezTo>
                      <a:cubicBezTo>
                        <a:pt x="356" y="238"/>
                        <a:pt x="363" y="233"/>
                        <a:pt x="368" y="227"/>
                      </a:cubicBezTo>
                      <a:cubicBezTo>
                        <a:pt x="369" y="238"/>
                        <a:pt x="367" y="250"/>
                        <a:pt x="361" y="260"/>
                      </a:cubicBezTo>
                      <a:close/>
                      <a:moveTo>
                        <a:pt x="181" y="182"/>
                      </a:moveTo>
                      <a:cubicBezTo>
                        <a:pt x="255" y="182"/>
                        <a:pt x="255" y="182"/>
                        <a:pt x="255" y="182"/>
                      </a:cubicBezTo>
                      <a:cubicBezTo>
                        <a:pt x="255" y="166"/>
                        <a:pt x="255" y="166"/>
                        <a:pt x="255" y="166"/>
                      </a:cubicBezTo>
                      <a:cubicBezTo>
                        <a:pt x="236" y="166"/>
                        <a:pt x="236" y="166"/>
                        <a:pt x="236" y="166"/>
                      </a:cubicBezTo>
                      <a:cubicBezTo>
                        <a:pt x="236" y="126"/>
                        <a:pt x="236" y="126"/>
                        <a:pt x="236" y="126"/>
                      </a:cubicBezTo>
                      <a:cubicBezTo>
                        <a:pt x="329" y="126"/>
                        <a:pt x="329" y="126"/>
                        <a:pt x="329" y="126"/>
                      </a:cubicBezTo>
                      <a:cubicBezTo>
                        <a:pt x="329" y="139"/>
                        <a:pt x="329" y="139"/>
                        <a:pt x="329" y="139"/>
                      </a:cubicBezTo>
                      <a:cubicBezTo>
                        <a:pt x="345" y="139"/>
                        <a:pt x="345" y="139"/>
                        <a:pt x="345" y="139"/>
                      </a:cubicBezTo>
                      <a:cubicBezTo>
                        <a:pt x="345" y="0"/>
                        <a:pt x="345" y="0"/>
                        <a:pt x="345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35"/>
                        <a:pt x="0" y="235"/>
                        <a:pt x="0" y="235"/>
                      </a:cubicBezTo>
                      <a:cubicBezTo>
                        <a:pt x="243" y="235"/>
                        <a:pt x="243" y="235"/>
                        <a:pt x="243" y="235"/>
                      </a:cubicBezTo>
                      <a:cubicBezTo>
                        <a:pt x="243" y="219"/>
                        <a:pt x="243" y="219"/>
                        <a:pt x="243" y="219"/>
                      </a:cubicBezTo>
                      <a:cubicBezTo>
                        <a:pt x="181" y="219"/>
                        <a:pt x="181" y="219"/>
                        <a:pt x="181" y="219"/>
                      </a:cubicBezTo>
                      <a:lnTo>
                        <a:pt x="181" y="182"/>
                      </a:lnTo>
                      <a:close/>
                      <a:moveTo>
                        <a:pt x="165" y="219"/>
                      </a:moveTo>
                      <a:cubicBezTo>
                        <a:pt x="71" y="219"/>
                        <a:pt x="71" y="219"/>
                        <a:pt x="71" y="219"/>
                      </a:cubicBezTo>
                      <a:cubicBezTo>
                        <a:pt x="71" y="182"/>
                        <a:pt x="71" y="182"/>
                        <a:pt x="71" y="182"/>
                      </a:cubicBezTo>
                      <a:cubicBezTo>
                        <a:pt x="165" y="182"/>
                        <a:pt x="165" y="182"/>
                        <a:pt x="165" y="182"/>
                      </a:cubicBezTo>
                      <a:lnTo>
                        <a:pt x="165" y="219"/>
                      </a:lnTo>
                      <a:close/>
                      <a:moveTo>
                        <a:pt x="16" y="126"/>
                      </a:moveTo>
                      <a:cubicBezTo>
                        <a:pt x="110" y="126"/>
                        <a:pt x="110" y="126"/>
                        <a:pt x="110" y="126"/>
                      </a:cubicBezTo>
                      <a:cubicBezTo>
                        <a:pt x="110" y="166"/>
                        <a:pt x="110" y="166"/>
                        <a:pt x="110" y="166"/>
                      </a:cubicBezTo>
                      <a:cubicBezTo>
                        <a:pt x="16" y="166"/>
                        <a:pt x="16" y="166"/>
                        <a:pt x="16" y="166"/>
                      </a:cubicBezTo>
                      <a:lnTo>
                        <a:pt x="16" y="126"/>
                      </a:lnTo>
                      <a:close/>
                      <a:moveTo>
                        <a:pt x="126" y="54"/>
                      </a:moveTo>
                      <a:cubicBezTo>
                        <a:pt x="126" y="16"/>
                        <a:pt x="126" y="16"/>
                        <a:pt x="126" y="16"/>
                      </a:cubicBezTo>
                      <a:cubicBezTo>
                        <a:pt x="220" y="16"/>
                        <a:pt x="220" y="16"/>
                        <a:pt x="220" y="16"/>
                      </a:cubicBezTo>
                      <a:cubicBezTo>
                        <a:pt x="220" y="54"/>
                        <a:pt x="220" y="54"/>
                        <a:pt x="220" y="54"/>
                      </a:cubicBezTo>
                      <a:lnTo>
                        <a:pt x="126" y="54"/>
                      </a:lnTo>
                      <a:close/>
                      <a:moveTo>
                        <a:pt x="165" y="70"/>
                      </a:moveTo>
                      <a:cubicBezTo>
                        <a:pt x="165" y="110"/>
                        <a:pt x="165" y="110"/>
                        <a:pt x="165" y="110"/>
                      </a:cubicBezTo>
                      <a:cubicBezTo>
                        <a:pt x="71" y="110"/>
                        <a:pt x="71" y="110"/>
                        <a:pt x="71" y="110"/>
                      </a:cubicBezTo>
                      <a:cubicBezTo>
                        <a:pt x="71" y="70"/>
                        <a:pt x="71" y="70"/>
                        <a:pt x="71" y="70"/>
                      </a:cubicBezTo>
                      <a:lnTo>
                        <a:pt x="165" y="70"/>
                      </a:lnTo>
                      <a:close/>
                      <a:moveTo>
                        <a:pt x="55" y="110"/>
                      </a:moveTo>
                      <a:cubicBezTo>
                        <a:pt x="16" y="110"/>
                        <a:pt x="16" y="110"/>
                        <a:pt x="16" y="110"/>
                      </a:cubicBezTo>
                      <a:cubicBezTo>
                        <a:pt x="16" y="70"/>
                        <a:pt x="16" y="70"/>
                        <a:pt x="16" y="70"/>
                      </a:cubicBezTo>
                      <a:cubicBezTo>
                        <a:pt x="55" y="70"/>
                        <a:pt x="55" y="70"/>
                        <a:pt x="55" y="70"/>
                      </a:cubicBezTo>
                      <a:lnTo>
                        <a:pt x="55" y="110"/>
                      </a:lnTo>
                      <a:close/>
                      <a:moveTo>
                        <a:pt x="220" y="166"/>
                      </a:moveTo>
                      <a:cubicBezTo>
                        <a:pt x="126" y="166"/>
                        <a:pt x="126" y="166"/>
                        <a:pt x="126" y="166"/>
                      </a:cubicBezTo>
                      <a:cubicBezTo>
                        <a:pt x="126" y="126"/>
                        <a:pt x="126" y="126"/>
                        <a:pt x="126" y="126"/>
                      </a:cubicBezTo>
                      <a:cubicBezTo>
                        <a:pt x="220" y="126"/>
                        <a:pt x="220" y="126"/>
                        <a:pt x="220" y="126"/>
                      </a:cubicBezTo>
                      <a:lnTo>
                        <a:pt x="220" y="166"/>
                      </a:lnTo>
                      <a:close/>
                      <a:moveTo>
                        <a:pt x="228" y="110"/>
                      </a:moveTo>
                      <a:cubicBezTo>
                        <a:pt x="181" y="110"/>
                        <a:pt x="181" y="110"/>
                        <a:pt x="181" y="110"/>
                      </a:cubicBezTo>
                      <a:cubicBezTo>
                        <a:pt x="181" y="70"/>
                        <a:pt x="181" y="70"/>
                        <a:pt x="181" y="70"/>
                      </a:cubicBezTo>
                      <a:cubicBezTo>
                        <a:pt x="274" y="70"/>
                        <a:pt x="274" y="70"/>
                        <a:pt x="274" y="70"/>
                      </a:cubicBezTo>
                      <a:cubicBezTo>
                        <a:pt x="274" y="110"/>
                        <a:pt x="274" y="110"/>
                        <a:pt x="274" y="110"/>
                      </a:cubicBezTo>
                      <a:cubicBezTo>
                        <a:pt x="236" y="110"/>
                        <a:pt x="236" y="110"/>
                        <a:pt x="236" y="110"/>
                      </a:cubicBezTo>
                      <a:lnTo>
                        <a:pt x="228" y="110"/>
                      </a:lnTo>
                      <a:close/>
                      <a:moveTo>
                        <a:pt x="290" y="110"/>
                      </a:moveTo>
                      <a:cubicBezTo>
                        <a:pt x="290" y="70"/>
                        <a:pt x="290" y="70"/>
                        <a:pt x="290" y="70"/>
                      </a:cubicBezTo>
                      <a:cubicBezTo>
                        <a:pt x="329" y="70"/>
                        <a:pt x="329" y="70"/>
                        <a:pt x="329" y="70"/>
                      </a:cubicBezTo>
                      <a:cubicBezTo>
                        <a:pt x="329" y="110"/>
                        <a:pt x="329" y="110"/>
                        <a:pt x="329" y="110"/>
                      </a:cubicBezTo>
                      <a:lnTo>
                        <a:pt x="290" y="110"/>
                      </a:lnTo>
                      <a:close/>
                      <a:moveTo>
                        <a:pt x="329" y="54"/>
                      </a:moveTo>
                      <a:cubicBezTo>
                        <a:pt x="236" y="54"/>
                        <a:pt x="236" y="54"/>
                        <a:pt x="236" y="54"/>
                      </a:cubicBezTo>
                      <a:cubicBezTo>
                        <a:pt x="236" y="16"/>
                        <a:pt x="236" y="16"/>
                        <a:pt x="236" y="16"/>
                      </a:cubicBezTo>
                      <a:cubicBezTo>
                        <a:pt x="329" y="16"/>
                        <a:pt x="329" y="16"/>
                        <a:pt x="329" y="16"/>
                      </a:cubicBezTo>
                      <a:lnTo>
                        <a:pt x="329" y="54"/>
                      </a:lnTo>
                      <a:close/>
                      <a:moveTo>
                        <a:pt x="110" y="16"/>
                      </a:moveTo>
                      <a:cubicBezTo>
                        <a:pt x="110" y="54"/>
                        <a:pt x="110" y="54"/>
                        <a:pt x="110" y="54"/>
                      </a:cubicBezTo>
                      <a:cubicBezTo>
                        <a:pt x="16" y="54"/>
                        <a:pt x="16" y="54"/>
                        <a:pt x="16" y="54"/>
                      </a:cubicBezTo>
                      <a:cubicBezTo>
                        <a:pt x="16" y="16"/>
                        <a:pt x="16" y="16"/>
                        <a:pt x="16" y="16"/>
                      </a:cubicBezTo>
                      <a:lnTo>
                        <a:pt x="110" y="16"/>
                      </a:lnTo>
                      <a:close/>
                      <a:moveTo>
                        <a:pt x="16" y="182"/>
                      </a:moveTo>
                      <a:cubicBezTo>
                        <a:pt x="55" y="182"/>
                        <a:pt x="55" y="182"/>
                        <a:pt x="55" y="182"/>
                      </a:cubicBezTo>
                      <a:cubicBezTo>
                        <a:pt x="55" y="219"/>
                        <a:pt x="55" y="219"/>
                        <a:pt x="55" y="219"/>
                      </a:cubicBezTo>
                      <a:cubicBezTo>
                        <a:pt x="16" y="219"/>
                        <a:pt x="16" y="219"/>
                        <a:pt x="16" y="219"/>
                      </a:cubicBezTo>
                      <a:lnTo>
                        <a:pt x="16" y="182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>
                  <a:noFill/>
                </a:ln>
              </p:spPr>
              <p:txBody>
                <a:bodyPr vert="horz" wrap="square" lIns="91416" tIns="45708" rIns="91416" bIns="4570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799" dirty="0">
                    <a:latin typeface="Calibri" panose="020F0502020204030204" pitchFamily="34" charset="0"/>
                  </a:endParaRPr>
                </a:p>
              </p:txBody>
            </p:sp>
          </p:grpSp>
        </p:grpSp>
        <p:cxnSp>
          <p:nvCxnSpPr>
            <p:cNvPr id="92" name="Straight Connector 91">
              <a:extLst>
                <a:ext uri="{FF2B5EF4-FFF2-40B4-BE49-F238E27FC236}">
                  <a16:creationId xmlns:a16="http://schemas.microsoft.com/office/drawing/2014/main" id="{1DE28B81-F8EF-EF42-97B0-14DA71E9D05C}"/>
                </a:ext>
              </a:extLst>
            </p:cNvPr>
            <p:cNvCxnSpPr>
              <a:cxnSpLocks/>
            </p:cNvCxnSpPr>
            <p:nvPr/>
          </p:nvCxnSpPr>
          <p:spPr bwMode="gray">
            <a:xfrm flipH="1">
              <a:off x="9416928" y="5237260"/>
              <a:ext cx="2513" cy="390521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BFA479E6-48C3-F649-B251-6A47C5D8A85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828006" y="5234211"/>
              <a:ext cx="396240" cy="264160"/>
            </a:xfrm>
            <a:prstGeom prst="rect">
              <a:avLst/>
            </a:prstGeom>
          </p:spPr>
        </p:pic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0CDF84A6-AA18-7444-B0E5-C96E8BDCA17B}"/>
                </a:ext>
              </a:extLst>
            </p:cNvPr>
            <p:cNvSpPr txBox="1"/>
            <p:nvPr/>
          </p:nvSpPr>
          <p:spPr>
            <a:xfrm>
              <a:off x="9513335" y="5431849"/>
              <a:ext cx="744691" cy="184666"/>
            </a:xfrm>
            <a:prstGeom prst="rect">
              <a:avLst/>
            </a:prstGeom>
          </p:spPr>
          <p:txBody>
            <a:bodyPr wrap="none" lIns="0" tIns="0" rIns="0" bIns="0" rtlCol="0" anchor="b">
              <a:spAutoFit/>
            </a:bodyPr>
            <a:lstStyle/>
            <a:p>
              <a:r>
                <a:rPr lang="en-US" sz="1200" dirty="0">
                  <a:latin typeface="Calibri" panose="020F0502020204030204" pitchFamily="34" charset="0"/>
                </a:rPr>
                <a:t> VLAN - Mgt</a:t>
              </a:r>
              <a:endParaRPr lang="en-US" sz="1400" dirty="0">
                <a:latin typeface="Calibri" panose="020F0502020204030204" pitchFamily="34" charset="0"/>
              </a:endParaRP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12DCCF23-71B7-054A-82C4-6ED2999A442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828006" y="4865211"/>
              <a:ext cx="386080" cy="254000"/>
            </a:xfrm>
            <a:prstGeom prst="rect">
              <a:avLst/>
            </a:prstGeom>
          </p:spPr>
        </p:pic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07D55DF9-44E8-F946-8648-FDE7FF76834A}"/>
                </a:ext>
              </a:extLst>
            </p:cNvPr>
            <p:cNvSpPr txBox="1"/>
            <p:nvPr/>
          </p:nvSpPr>
          <p:spPr>
            <a:xfrm>
              <a:off x="10567439" y="4610298"/>
              <a:ext cx="1291626" cy="369332"/>
            </a:xfrm>
            <a:prstGeom prst="rect">
              <a:avLst/>
            </a:prstGeom>
          </p:spPr>
          <p:txBody>
            <a:bodyPr wrap="square" lIns="0" tIns="0" rIns="0" bIns="0" rtlCol="0" anchor="b">
              <a:spAutoFit/>
            </a:bodyPr>
            <a:lstStyle/>
            <a:p>
              <a:r>
                <a:rPr lang="en-US" sz="1200" i="1" dirty="0">
                  <a:latin typeface="Calibri" panose="020F0502020204030204" pitchFamily="34" charset="0"/>
                </a:rPr>
                <a:t>TEP not represented in the Logical View</a:t>
              </a:r>
              <a:endParaRPr lang="en-US" sz="1400" i="1" dirty="0">
                <a:latin typeface="Calibri" panose="020F0502020204030204" pitchFamily="34" charset="0"/>
              </a:endParaRPr>
            </a:p>
          </p:txBody>
        </p: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9F1F13BB-D0DA-8948-B12F-1671FDBCC34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489554" y="4381888"/>
              <a:ext cx="599440" cy="264160"/>
            </a:xfrm>
            <a:prstGeom prst="rect">
              <a:avLst/>
            </a:prstGeom>
          </p:spPr>
        </p:pic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0654204A-FA74-AB4C-B37C-569FE8553CDF}"/>
                </a:ext>
              </a:extLst>
            </p:cNvPr>
            <p:cNvSpPr txBox="1"/>
            <p:nvPr/>
          </p:nvSpPr>
          <p:spPr>
            <a:xfrm>
              <a:off x="8872399" y="5447009"/>
              <a:ext cx="252570" cy="184666"/>
            </a:xfrm>
            <a:prstGeom prst="rect">
              <a:avLst/>
            </a:prstGeom>
          </p:spPr>
          <p:txBody>
            <a:bodyPr wrap="none" lIns="0" tIns="0" rIns="0" bIns="0" rtlCol="0" anchor="b">
              <a:spAutoFit/>
            </a:bodyPr>
            <a:lstStyle/>
            <a:p>
              <a:r>
                <a:rPr lang="en-US" sz="1200" dirty="0">
                  <a:latin typeface="Calibri" panose="020F0502020204030204" pitchFamily="34" charset="0"/>
                </a:rPr>
                <a:t>Mgt</a:t>
              </a:r>
              <a:endParaRPr lang="en-US" sz="1400" dirty="0">
                <a:latin typeface="Calibri" panose="020F0502020204030204" pitchFamily="34" charset="0"/>
              </a:endParaRP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74744AE5-5BA2-FE4F-87F7-365631AF9E51}"/>
                </a:ext>
              </a:extLst>
            </p:cNvPr>
            <p:cNvSpPr txBox="1"/>
            <p:nvPr/>
          </p:nvSpPr>
          <p:spPr>
            <a:xfrm>
              <a:off x="8872399" y="4680545"/>
              <a:ext cx="250068" cy="184666"/>
            </a:xfrm>
            <a:prstGeom prst="rect">
              <a:avLst/>
            </a:prstGeom>
          </p:spPr>
          <p:txBody>
            <a:bodyPr wrap="none" lIns="0" tIns="0" rIns="0" bIns="0" rtlCol="0" anchor="b">
              <a:spAutoFit/>
            </a:bodyPr>
            <a:lstStyle/>
            <a:p>
              <a:r>
                <a:rPr lang="en-US" sz="1200" dirty="0">
                  <a:latin typeface="Calibri" panose="020F0502020204030204" pitchFamily="34" charset="0"/>
                </a:rPr>
                <a:t>App</a:t>
              </a:r>
              <a:endParaRPr lang="en-US" sz="1400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DCDE6AF6-A9AD-C749-8B89-7B565E885AE9}"/>
              </a:ext>
            </a:extLst>
          </p:cNvPr>
          <p:cNvGrpSpPr/>
          <p:nvPr/>
        </p:nvGrpSpPr>
        <p:grpSpPr>
          <a:xfrm>
            <a:off x="2515755" y="2573118"/>
            <a:ext cx="2709391" cy="1979481"/>
            <a:chOff x="2515755" y="2573118"/>
            <a:chExt cx="2709391" cy="1979481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662F16F6-FA4B-A140-AAF8-BDBA8860BED7}"/>
                </a:ext>
              </a:extLst>
            </p:cNvPr>
            <p:cNvSpPr/>
            <p:nvPr/>
          </p:nvSpPr>
          <p:spPr>
            <a:xfrm>
              <a:off x="2515755" y="2727007"/>
              <a:ext cx="2471503" cy="1484944"/>
            </a:xfrm>
            <a:prstGeom prst="rect">
              <a:avLst/>
            </a:prstGeom>
            <a:solidFill>
              <a:schemeClr val="bg1">
                <a:lumMod val="85000"/>
                <a:alpha val="75000"/>
              </a:schemeClr>
            </a:solidFill>
            <a:ln w="190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>
                <a:defRPr/>
              </a:pPr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Physical Server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6D090D17-C472-F34D-B4FD-9A613F392055}"/>
                </a:ext>
              </a:extLst>
            </p:cNvPr>
            <p:cNvSpPr txBox="1"/>
            <p:nvPr/>
          </p:nvSpPr>
          <p:spPr>
            <a:xfrm>
              <a:off x="2568809" y="2573118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pNIC1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C9804A3B-2FF3-CE41-ACD3-A229486A8B7C}"/>
                </a:ext>
              </a:extLst>
            </p:cNvPr>
            <p:cNvSpPr txBox="1"/>
            <p:nvPr/>
          </p:nvSpPr>
          <p:spPr>
            <a:xfrm>
              <a:off x="3265444" y="2573118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pNIC2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66EA27FB-8386-3C43-8391-0EB2FE9BDEEF}"/>
                </a:ext>
              </a:extLst>
            </p:cNvPr>
            <p:cNvSpPr txBox="1"/>
            <p:nvPr/>
          </p:nvSpPr>
          <p:spPr>
            <a:xfrm>
              <a:off x="2886268" y="3206203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Autofit/>
            </a:bodyPr>
            <a:lstStyle/>
            <a:p>
              <a:pPr algn="ctr"/>
              <a:r>
                <a:rPr lang="en-US" sz="1000" dirty="0">
                  <a:solidFill>
                    <a:schemeClr val="tx2"/>
                  </a:solidFill>
                  <a:latin typeface="Calibri" panose="020F0502020204030204" pitchFamily="34" charset="0"/>
                </a:rPr>
                <a:t>OS</a:t>
              </a:r>
            </a:p>
            <a:p>
              <a:pPr algn="ctr"/>
              <a:r>
                <a:rPr lang="en-US" sz="1000" dirty="0">
                  <a:solidFill>
                    <a:schemeClr val="tx2"/>
                  </a:solidFill>
                  <a:latin typeface="Calibri" panose="020F0502020204030204" pitchFamily="34" charset="0"/>
                </a:rPr>
                <a:t>interface</a:t>
              </a:r>
            </a:p>
          </p:txBody>
        </p: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D3FCD0A9-28AF-C848-BDA6-663BF9B5CC93}"/>
                </a:ext>
              </a:extLst>
            </p:cNvPr>
            <p:cNvCxnSpPr>
              <a:cxnSpLocks/>
              <a:stCxn id="35" idx="2"/>
            </p:cNvCxnSpPr>
            <p:nvPr/>
          </p:nvCxnSpPr>
          <p:spPr bwMode="gray">
            <a:xfrm>
              <a:off x="2860222" y="2880895"/>
              <a:ext cx="205104" cy="325308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46C64BE2-DCC8-E14F-BD3C-2091CD6D11FC}"/>
                </a:ext>
              </a:extLst>
            </p:cNvPr>
            <p:cNvCxnSpPr>
              <a:cxnSpLocks/>
              <a:stCxn id="36" idx="2"/>
            </p:cNvCxnSpPr>
            <p:nvPr/>
          </p:nvCxnSpPr>
          <p:spPr bwMode="gray">
            <a:xfrm flipH="1">
              <a:off x="3326705" y="2880895"/>
              <a:ext cx="230152" cy="325308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DCCC287B-9723-A044-9EFB-709B089A279D}"/>
                </a:ext>
              </a:extLst>
            </p:cNvPr>
            <p:cNvSpPr/>
            <p:nvPr/>
          </p:nvSpPr>
          <p:spPr>
            <a:xfrm>
              <a:off x="2805095" y="2981137"/>
              <a:ext cx="751762" cy="114349"/>
            </a:xfrm>
            <a:prstGeom prst="ellipse">
              <a:avLst/>
            </a:prstGeom>
            <a:noFill/>
            <a:ln w="28575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8E0F984D-9071-9E45-B775-F12A7E8441AF}"/>
                </a:ext>
              </a:extLst>
            </p:cNvPr>
            <p:cNvSpPr/>
            <p:nvPr/>
          </p:nvSpPr>
          <p:spPr>
            <a:xfrm>
              <a:off x="3519768" y="2889911"/>
              <a:ext cx="56297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bond</a:t>
              </a:r>
            </a:p>
          </p:txBody>
        </p:sp>
        <p:sp>
          <p:nvSpPr>
            <p:cNvPr id="56" name="Freeform 86">
              <a:extLst>
                <a:ext uri="{FF2B5EF4-FFF2-40B4-BE49-F238E27FC236}">
                  <a16:creationId xmlns:a16="http://schemas.microsoft.com/office/drawing/2014/main" id="{8A2CB355-A2C3-BE4F-826E-A5EA0870D573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182302" y="4243920"/>
              <a:ext cx="1180769" cy="308679"/>
            </a:xfrm>
            <a:custGeom>
              <a:avLst/>
              <a:gdLst>
                <a:gd name="T0" fmla="*/ 304 w 384"/>
                <a:gd name="T1" fmla="*/ 78 h 100"/>
                <a:gd name="T2" fmla="*/ 288 w 384"/>
                <a:gd name="T3" fmla="*/ 78 h 100"/>
                <a:gd name="T4" fmla="*/ 288 w 384"/>
                <a:gd name="T5" fmla="*/ 22 h 100"/>
                <a:gd name="T6" fmla="*/ 304 w 384"/>
                <a:gd name="T7" fmla="*/ 22 h 100"/>
                <a:gd name="T8" fmla="*/ 304 w 384"/>
                <a:gd name="T9" fmla="*/ 78 h 100"/>
                <a:gd name="T10" fmla="*/ 331 w 384"/>
                <a:gd name="T11" fmla="*/ 22 h 100"/>
                <a:gd name="T12" fmla="*/ 315 w 384"/>
                <a:gd name="T13" fmla="*/ 22 h 100"/>
                <a:gd name="T14" fmla="*/ 315 w 384"/>
                <a:gd name="T15" fmla="*/ 78 h 100"/>
                <a:gd name="T16" fmla="*/ 331 w 384"/>
                <a:gd name="T17" fmla="*/ 78 h 100"/>
                <a:gd name="T18" fmla="*/ 331 w 384"/>
                <a:gd name="T19" fmla="*/ 22 h 100"/>
                <a:gd name="T20" fmla="*/ 358 w 384"/>
                <a:gd name="T21" fmla="*/ 22 h 100"/>
                <a:gd name="T22" fmla="*/ 342 w 384"/>
                <a:gd name="T23" fmla="*/ 22 h 100"/>
                <a:gd name="T24" fmla="*/ 342 w 384"/>
                <a:gd name="T25" fmla="*/ 78 h 100"/>
                <a:gd name="T26" fmla="*/ 358 w 384"/>
                <a:gd name="T27" fmla="*/ 78 h 100"/>
                <a:gd name="T28" fmla="*/ 358 w 384"/>
                <a:gd name="T29" fmla="*/ 22 h 100"/>
                <a:gd name="T30" fmla="*/ 42 w 384"/>
                <a:gd name="T31" fmla="*/ 22 h 100"/>
                <a:gd name="T32" fmla="*/ 26 w 384"/>
                <a:gd name="T33" fmla="*/ 22 h 100"/>
                <a:gd name="T34" fmla="*/ 26 w 384"/>
                <a:gd name="T35" fmla="*/ 78 h 100"/>
                <a:gd name="T36" fmla="*/ 42 w 384"/>
                <a:gd name="T37" fmla="*/ 78 h 100"/>
                <a:gd name="T38" fmla="*/ 42 w 384"/>
                <a:gd name="T39" fmla="*/ 22 h 100"/>
                <a:gd name="T40" fmla="*/ 69 w 384"/>
                <a:gd name="T41" fmla="*/ 22 h 100"/>
                <a:gd name="T42" fmla="*/ 53 w 384"/>
                <a:gd name="T43" fmla="*/ 22 h 100"/>
                <a:gd name="T44" fmla="*/ 53 w 384"/>
                <a:gd name="T45" fmla="*/ 78 h 100"/>
                <a:gd name="T46" fmla="*/ 69 w 384"/>
                <a:gd name="T47" fmla="*/ 78 h 100"/>
                <a:gd name="T48" fmla="*/ 69 w 384"/>
                <a:gd name="T49" fmla="*/ 22 h 100"/>
                <a:gd name="T50" fmla="*/ 97 w 384"/>
                <a:gd name="T51" fmla="*/ 22 h 100"/>
                <a:gd name="T52" fmla="*/ 81 w 384"/>
                <a:gd name="T53" fmla="*/ 22 h 100"/>
                <a:gd name="T54" fmla="*/ 81 w 384"/>
                <a:gd name="T55" fmla="*/ 78 h 100"/>
                <a:gd name="T56" fmla="*/ 97 w 384"/>
                <a:gd name="T57" fmla="*/ 78 h 100"/>
                <a:gd name="T58" fmla="*/ 97 w 384"/>
                <a:gd name="T59" fmla="*/ 22 h 100"/>
                <a:gd name="T60" fmla="*/ 163 w 384"/>
                <a:gd name="T61" fmla="*/ 50 h 100"/>
                <a:gd name="T62" fmla="*/ 192 w 384"/>
                <a:gd name="T63" fmla="*/ 21 h 100"/>
                <a:gd name="T64" fmla="*/ 221 w 384"/>
                <a:gd name="T65" fmla="*/ 50 h 100"/>
                <a:gd name="T66" fmla="*/ 192 w 384"/>
                <a:gd name="T67" fmla="*/ 79 h 100"/>
                <a:gd name="T68" fmla="*/ 163 w 384"/>
                <a:gd name="T69" fmla="*/ 50 h 100"/>
                <a:gd name="T70" fmla="*/ 179 w 384"/>
                <a:gd name="T71" fmla="*/ 50 h 100"/>
                <a:gd name="T72" fmla="*/ 192 w 384"/>
                <a:gd name="T73" fmla="*/ 63 h 100"/>
                <a:gd name="T74" fmla="*/ 205 w 384"/>
                <a:gd name="T75" fmla="*/ 50 h 100"/>
                <a:gd name="T76" fmla="*/ 192 w 384"/>
                <a:gd name="T77" fmla="*/ 37 h 100"/>
                <a:gd name="T78" fmla="*/ 179 w 384"/>
                <a:gd name="T79" fmla="*/ 50 h 100"/>
                <a:gd name="T80" fmla="*/ 384 w 384"/>
                <a:gd name="T81" fmla="*/ 0 h 100"/>
                <a:gd name="T82" fmla="*/ 384 w 384"/>
                <a:gd name="T83" fmla="*/ 100 h 100"/>
                <a:gd name="T84" fmla="*/ 0 w 384"/>
                <a:gd name="T85" fmla="*/ 100 h 100"/>
                <a:gd name="T86" fmla="*/ 0 w 384"/>
                <a:gd name="T87" fmla="*/ 0 h 100"/>
                <a:gd name="T88" fmla="*/ 384 w 384"/>
                <a:gd name="T89" fmla="*/ 0 h 100"/>
                <a:gd name="T90" fmla="*/ 368 w 384"/>
                <a:gd name="T91" fmla="*/ 16 h 100"/>
                <a:gd name="T92" fmla="*/ 16 w 384"/>
                <a:gd name="T93" fmla="*/ 16 h 100"/>
                <a:gd name="T94" fmla="*/ 16 w 384"/>
                <a:gd name="T95" fmla="*/ 84 h 100"/>
                <a:gd name="T96" fmla="*/ 368 w 384"/>
                <a:gd name="T97" fmla="*/ 84 h 100"/>
                <a:gd name="T98" fmla="*/ 368 w 384"/>
                <a:gd name="T99" fmla="*/ 1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4" h="100">
                  <a:moveTo>
                    <a:pt x="304" y="78"/>
                  </a:moveTo>
                  <a:cubicBezTo>
                    <a:pt x="288" y="78"/>
                    <a:pt x="288" y="78"/>
                    <a:pt x="288" y="78"/>
                  </a:cubicBezTo>
                  <a:cubicBezTo>
                    <a:pt x="288" y="22"/>
                    <a:pt x="288" y="22"/>
                    <a:pt x="288" y="22"/>
                  </a:cubicBezTo>
                  <a:cubicBezTo>
                    <a:pt x="304" y="22"/>
                    <a:pt x="304" y="22"/>
                    <a:pt x="304" y="22"/>
                  </a:cubicBezTo>
                  <a:lnTo>
                    <a:pt x="304" y="78"/>
                  </a:lnTo>
                  <a:close/>
                  <a:moveTo>
                    <a:pt x="331" y="22"/>
                  </a:moveTo>
                  <a:cubicBezTo>
                    <a:pt x="315" y="22"/>
                    <a:pt x="315" y="22"/>
                    <a:pt x="315" y="22"/>
                  </a:cubicBezTo>
                  <a:cubicBezTo>
                    <a:pt x="315" y="78"/>
                    <a:pt x="315" y="78"/>
                    <a:pt x="315" y="78"/>
                  </a:cubicBezTo>
                  <a:cubicBezTo>
                    <a:pt x="331" y="78"/>
                    <a:pt x="331" y="78"/>
                    <a:pt x="331" y="78"/>
                  </a:cubicBezTo>
                  <a:lnTo>
                    <a:pt x="331" y="22"/>
                  </a:lnTo>
                  <a:close/>
                  <a:moveTo>
                    <a:pt x="358" y="22"/>
                  </a:moveTo>
                  <a:cubicBezTo>
                    <a:pt x="342" y="22"/>
                    <a:pt x="342" y="22"/>
                    <a:pt x="342" y="22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58" y="78"/>
                    <a:pt x="358" y="78"/>
                    <a:pt x="358" y="78"/>
                  </a:cubicBezTo>
                  <a:lnTo>
                    <a:pt x="358" y="22"/>
                  </a:lnTo>
                  <a:close/>
                  <a:moveTo>
                    <a:pt x="42" y="22"/>
                  </a:moveTo>
                  <a:cubicBezTo>
                    <a:pt x="26" y="22"/>
                    <a:pt x="26" y="22"/>
                    <a:pt x="26" y="22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42" y="78"/>
                    <a:pt x="42" y="78"/>
                    <a:pt x="42" y="78"/>
                  </a:cubicBezTo>
                  <a:lnTo>
                    <a:pt x="42" y="22"/>
                  </a:lnTo>
                  <a:close/>
                  <a:moveTo>
                    <a:pt x="69" y="22"/>
                  </a:moveTo>
                  <a:cubicBezTo>
                    <a:pt x="53" y="22"/>
                    <a:pt x="53" y="22"/>
                    <a:pt x="53" y="22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69" y="78"/>
                    <a:pt x="69" y="78"/>
                    <a:pt x="69" y="78"/>
                  </a:cubicBezTo>
                  <a:lnTo>
                    <a:pt x="69" y="22"/>
                  </a:lnTo>
                  <a:close/>
                  <a:moveTo>
                    <a:pt x="97" y="22"/>
                  </a:moveTo>
                  <a:cubicBezTo>
                    <a:pt x="81" y="22"/>
                    <a:pt x="81" y="22"/>
                    <a:pt x="81" y="22"/>
                  </a:cubicBezTo>
                  <a:cubicBezTo>
                    <a:pt x="81" y="78"/>
                    <a:pt x="81" y="78"/>
                    <a:pt x="81" y="78"/>
                  </a:cubicBezTo>
                  <a:cubicBezTo>
                    <a:pt x="97" y="78"/>
                    <a:pt x="97" y="78"/>
                    <a:pt x="97" y="78"/>
                  </a:cubicBezTo>
                  <a:lnTo>
                    <a:pt x="97" y="22"/>
                  </a:lnTo>
                  <a:close/>
                  <a:moveTo>
                    <a:pt x="163" y="50"/>
                  </a:moveTo>
                  <a:cubicBezTo>
                    <a:pt x="163" y="34"/>
                    <a:pt x="176" y="21"/>
                    <a:pt x="192" y="21"/>
                  </a:cubicBezTo>
                  <a:cubicBezTo>
                    <a:pt x="208" y="21"/>
                    <a:pt x="221" y="34"/>
                    <a:pt x="221" y="50"/>
                  </a:cubicBezTo>
                  <a:cubicBezTo>
                    <a:pt x="221" y="66"/>
                    <a:pt x="208" y="79"/>
                    <a:pt x="192" y="79"/>
                  </a:cubicBezTo>
                  <a:cubicBezTo>
                    <a:pt x="176" y="79"/>
                    <a:pt x="163" y="66"/>
                    <a:pt x="163" y="50"/>
                  </a:cubicBezTo>
                  <a:close/>
                  <a:moveTo>
                    <a:pt x="179" y="50"/>
                  </a:moveTo>
                  <a:cubicBezTo>
                    <a:pt x="179" y="57"/>
                    <a:pt x="185" y="63"/>
                    <a:pt x="192" y="63"/>
                  </a:cubicBezTo>
                  <a:cubicBezTo>
                    <a:pt x="199" y="63"/>
                    <a:pt x="205" y="57"/>
                    <a:pt x="205" y="50"/>
                  </a:cubicBezTo>
                  <a:cubicBezTo>
                    <a:pt x="205" y="43"/>
                    <a:pt x="199" y="37"/>
                    <a:pt x="192" y="37"/>
                  </a:cubicBezTo>
                  <a:cubicBezTo>
                    <a:pt x="185" y="37"/>
                    <a:pt x="179" y="43"/>
                    <a:pt x="179" y="50"/>
                  </a:cubicBezTo>
                  <a:close/>
                  <a:moveTo>
                    <a:pt x="384" y="0"/>
                  </a:moveTo>
                  <a:cubicBezTo>
                    <a:pt x="384" y="100"/>
                    <a:pt x="384" y="100"/>
                    <a:pt x="384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84" y="0"/>
                  </a:lnTo>
                  <a:close/>
                  <a:moveTo>
                    <a:pt x="368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368" y="84"/>
                    <a:pt x="368" y="84"/>
                    <a:pt x="368" y="84"/>
                  </a:cubicBezTo>
                  <a:lnTo>
                    <a:pt x="368" y="1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" panose="020F0502020204030204" pitchFamily="34" charset="0"/>
              </a:endParaRPr>
            </a:p>
          </p:txBody>
        </p:sp>
        <p:pic>
          <p:nvPicPr>
            <p:cNvPr id="106" name="Picture 105">
              <a:extLst>
                <a:ext uri="{FF2B5EF4-FFF2-40B4-BE49-F238E27FC236}">
                  <a16:creationId xmlns:a16="http://schemas.microsoft.com/office/drawing/2014/main" id="{8A7E08AA-6DFF-AC46-87EE-83D7C7FB4B0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748896" y="2794788"/>
              <a:ext cx="476250" cy="476250"/>
            </a:xfrm>
            <a:prstGeom prst="rect">
              <a:avLst/>
            </a:prstGeom>
          </p:spPr>
        </p:pic>
        <p:pic>
          <p:nvPicPr>
            <p:cNvPr id="107" name="Picture 106">
              <a:extLst>
                <a:ext uri="{FF2B5EF4-FFF2-40B4-BE49-F238E27FC236}">
                  <a16:creationId xmlns:a16="http://schemas.microsoft.com/office/drawing/2014/main" id="{F38EBC3E-130A-E843-871B-E6C9204B40B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746991" y="3350421"/>
              <a:ext cx="478155" cy="476250"/>
            </a:xfrm>
            <a:prstGeom prst="rect">
              <a:avLst/>
            </a:prstGeom>
          </p:spPr>
        </p:pic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0CAE0F53-5614-C44C-80E7-29C7E8BE6BD4}"/>
                </a:ext>
              </a:extLst>
            </p:cNvPr>
            <p:cNvSpPr txBox="1"/>
            <p:nvPr/>
          </p:nvSpPr>
          <p:spPr>
            <a:xfrm>
              <a:off x="3737397" y="3206203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NSX</a:t>
              </a:r>
            </a:p>
          </p:txBody>
        </p:sp>
        <p:cxnSp>
          <p:nvCxnSpPr>
            <p:cNvPr id="93" name="Straight Connector 92">
              <a:extLst>
                <a:ext uri="{FF2B5EF4-FFF2-40B4-BE49-F238E27FC236}">
                  <a16:creationId xmlns:a16="http://schemas.microsoft.com/office/drawing/2014/main" id="{F1E4A586-894E-4147-B980-41F0CB7FD496}"/>
                </a:ext>
              </a:extLst>
            </p:cNvPr>
            <p:cNvCxnSpPr>
              <a:cxnSpLocks/>
              <a:stCxn id="37" idx="3"/>
              <a:endCxn id="91" idx="1"/>
            </p:cNvCxnSpPr>
            <p:nvPr/>
          </p:nvCxnSpPr>
          <p:spPr bwMode="gray">
            <a:xfrm>
              <a:off x="3469093" y="3360092"/>
              <a:ext cx="268304" cy="0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Rounded Rectangle 47">
              <a:extLst>
                <a:ext uri="{FF2B5EF4-FFF2-40B4-BE49-F238E27FC236}">
                  <a16:creationId xmlns:a16="http://schemas.microsoft.com/office/drawing/2014/main" id="{6E39C4F1-D8A2-4C40-856F-12D359B7B4DE}"/>
                </a:ext>
              </a:extLst>
            </p:cNvPr>
            <p:cNvSpPr/>
            <p:nvPr/>
          </p:nvSpPr>
          <p:spPr>
            <a:xfrm>
              <a:off x="3228808" y="3474705"/>
              <a:ext cx="466483" cy="262569"/>
            </a:xfrm>
            <a:prstGeom prst="roundRect">
              <a:avLst>
                <a:gd name="adj" fmla="val 46306"/>
              </a:avLst>
            </a:prstGeom>
            <a:solidFill>
              <a:srgbClr val="C00000">
                <a:alpha val="20000"/>
              </a:srgbClr>
            </a:solidFill>
            <a:ln w="28575">
              <a:solidFill>
                <a:srgbClr val="C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200" dirty="0">
                  <a:solidFill>
                    <a:srgbClr val="C00000"/>
                  </a:solidFill>
                  <a:latin typeface="Calibri" panose="020F0502020204030204" pitchFamily="34" charset="0"/>
                </a:rPr>
                <a:t>IP1</a:t>
              </a:r>
            </a:p>
          </p:txBody>
        </p:sp>
        <p:sp>
          <p:nvSpPr>
            <p:cNvPr id="60" name="Rounded Rectangle 59">
              <a:extLst>
                <a:ext uri="{FF2B5EF4-FFF2-40B4-BE49-F238E27FC236}">
                  <a16:creationId xmlns:a16="http://schemas.microsoft.com/office/drawing/2014/main" id="{E6306FA1-76ED-364C-A78F-276A07948EB6}"/>
                </a:ext>
              </a:extLst>
            </p:cNvPr>
            <p:cNvSpPr/>
            <p:nvPr/>
          </p:nvSpPr>
          <p:spPr>
            <a:xfrm>
              <a:off x="3950294" y="3486880"/>
              <a:ext cx="731520" cy="262569"/>
            </a:xfrm>
            <a:prstGeom prst="roundRect">
              <a:avLst>
                <a:gd name="adj" fmla="val 46306"/>
              </a:avLst>
            </a:prstGeom>
            <a:solidFill>
              <a:srgbClr val="C00000">
                <a:alpha val="20000"/>
              </a:srgbClr>
            </a:solidFill>
            <a:ln w="28575">
              <a:solidFill>
                <a:srgbClr val="C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200" dirty="0">
                  <a:solidFill>
                    <a:srgbClr val="C00000"/>
                  </a:solidFill>
                  <a:latin typeface="Calibri" panose="020F0502020204030204" pitchFamily="34" charset="0"/>
                </a:rPr>
                <a:t>TEP</a:t>
              </a:r>
            </a:p>
          </p:txBody>
        </p:sp>
        <p:sp>
          <p:nvSpPr>
            <p:cNvPr id="62" name="Rounded Rectangle 61">
              <a:extLst>
                <a:ext uri="{FF2B5EF4-FFF2-40B4-BE49-F238E27FC236}">
                  <a16:creationId xmlns:a16="http://schemas.microsoft.com/office/drawing/2014/main" id="{927F6FF2-AD3A-9444-8856-68C6571E6BB9}"/>
                </a:ext>
              </a:extLst>
            </p:cNvPr>
            <p:cNvSpPr/>
            <p:nvPr/>
          </p:nvSpPr>
          <p:spPr>
            <a:xfrm>
              <a:off x="4082197" y="3783011"/>
              <a:ext cx="466344" cy="262569"/>
            </a:xfrm>
            <a:prstGeom prst="roundRect">
              <a:avLst>
                <a:gd name="adj" fmla="val 46306"/>
              </a:avLst>
            </a:prstGeom>
            <a:solidFill>
              <a:srgbClr val="C00000">
                <a:alpha val="20000"/>
              </a:srgbClr>
            </a:solidFill>
            <a:ln w="28575">
              <a:solidFill>
                <a:srgbClr val="C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200" dirty="0">
                  <a:solidFill>
                    <a:srgbClr val="C00000"/>
                  </a:solidFill>
                  <a:latin typeface="Calibri" panose="020F0502020204030204" pitchFamily="34" charset="0"/>
                </a:rPr>
                <a:t>IP2</a:t>
              </a:r>
            </a:p>
          </p:txBody>
        </p:sp>
      </p:grpSp>
      <p:sp>
        <p:nvSpPr>
          <p:cNvPr id="125" name="Rectangle 124">
            <a:extLst>
              <a:ext uri="{FF2B5EF4-FFF2-40B4-BE49-F238E27FC236}">
                <a16:creationId xmlns:a16="http://schemas.microsoft.com/office/drawing/2014/main" id="{D5DDA05E-717D-1D41-AE70-919C62A3ABA8}"/>
              </a:ext>
            </a:extLst>
          </p:cNvPr>
          <p:cNvSpPr/>
          <p:nvPr/>
        </p:nvSpPr>
        <p:spPr>
          <a:xfrm>
            <a:off x="2483148" y="2536670"/>
            <a:ext cx="2744049" cy="2325113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 w="19050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C1DA0018-01D6-BA47-9314-CC281E2183EF}"/>
              </a:ext>
            </a:extLst>
          </p:cNvPr>
          <p:cNvSpPr txBox="1"/>
          <p:nvPr/>
        </p:nvSpPr>
        <p:spPr>
          <a:xfrm>
            <a:off x="3431960" y="4219780"/>
            <a:ext cx="1712061" cy="276999"/>
          </a:xfrm>
          <a:prstGeom prst="rect">
            <a:avLst/>
          </a:prstGeom>
          <a:solidFill>
            <a:schemeClr val="bg1">
              <a:lumMod val="75000"/>
              <a:alpha val="80000"/>
            </a:schemeClr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1200" dirty="0">
                <a:latin typeface="Calibri" panose="020F0502020204030204" pitchFamily="34" charset="0"/>
              </a:rPr>
              <a:t>Currently not supported</a:t>
            </a:r>
          </a:p>
        </p:txBody>
      </p:sp>
    </p:spTree>
    <p:extLst>
      <p:ext uri="{BB962C8B-B14F-4D97-AF65-F5344CB8AC3E}">
        <p14:creationId xmlns:p14="http://schemas.microsoft.com/office/powerpoint/2010/main" val="2672415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094E727-9D12-624C-A82B-E49874DBBB0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6505" y="1600201"/>
            <a:ext cx="11572320" cy="4572000"/>
          </a:xfrm>
        </p:spPr>
        <p:txBody>
          <a:bodyPr/>
          <a:lstStyle/>
          <a:p>
            <a:r>
              <a:rPr lang="en-US" dirty="0"/>
              <a:t>Step3: Install NSX in Physical Server </a:t>
            </a:r>
            <a:r>
              <a:rPr lang="en-US" sz="1500" i="1" dirty="0"/>
              <a:t>(under “System – Configuration – Fabric – Nodes – Host Transport Nodes”, click “Add Host Node”)</a:t>
            </a:r>
          </a:p>
          <a:p>
            <a:pPr lvl="1"/>
            <a:r>
              <a:rPr lang="en-US" dirty="0"/>
              <a:t>Step3d: Visualization of internal connectivity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36CEEFC-481B-EF41-9A9F-93B6AD20745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082"/>
          <a:stretch/>
        </p:blipFill>
        <p:spPr>
          <a:xfrm>
            <a:off x="3632552" y="2378679"/>
            <a:ext cx="6469380" cy="4252940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AFBB1E11-F215-1C42-935B-7EE167AB5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Installation – RHEL/CentOS (7/8)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C41FDF9A-8F35-624B-9A79-24852F445BA4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Use Case VLAN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FC92A1E-D61D-2F42-A482-5A2F4CB6E9A0}"/>
              </a:ext>
            </a:extLst>
          </p:cNvPr>
          <p:cNvSpPr txBox="1"/>
          <p:nvPr/>
        </p:nvSpPr>
        <p:spPr>
          <a:xfrm rot="21356434">
            <a:off x="9401236" y="435498"/>
            <a:ext cx="2079631" cy="338554"/>
          </a:xfrm>
          <a:prstGeom prst="rect">
            <a:avLst/>
          </a:prstGeom>
          <a:solidFill>
            <a:srgbClr val="EFE5F7"/>
          </a:solidFill>
          <a:ln w="28575">
            <a:solidFill>
              <a:srgbClr val="FF0000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Use Case VLAN</a:t>
            </a:r>
          </a:p>
        </p:txBody>
      </p:sp>
    </p:spTree>
    <p:extLst>
      <p:ext uri="{BB962C8B-B14F-4D97-AF65-F5344CB8AC3E}">
        <p14:creationId xmlns:p14="http://schemas.microsoft.com/office/powerpoint/2010/main" val="3385202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094E727-9D12-624C-A82B-E49874DBBB0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6505" y="1875661"/>
            <a:ext cx="11572320" cy="4572000"/>
          </a:xfrm>
        </p:spPr>
        <p:txBody>
          <a:bodyPr/>
          <a:lstStyle/>
          <a:p>
            <a:r>
              <a:rPr lang="en-US" dirty="0"/>
              <a:t>Step3: Install NSX in Physical Server </a:t>
            </a:r>
            <a:r>
              <a:rPr lang="en-US" sz="1500" i="1" dirty="0"/>
              <a:t>(under “System – Configuration – Fabric – Nodes – Host Transport Nodes”, click “Add Host Node”)</a:t>
            </a:r>
          </a:p>
          <a:p>
            <a:pPr lvl="1"/>
            <a:r>
              <a:rPr lang="en-US" dirty="0"/>
              <a:t>Step3d: Visualization of internal connectivity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60E9DB6-7DE5-BD47-A75A-E6A981EFEFA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379" b="952"/>
          <a:stretch/>
        </p:blipFill>
        <p:spPr>
          <a:xfrm>
            <a:off x="3140099" y="2703443"/>
            <a:ext cx="6290564" cy="4016040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AFBB1E11-F215-1C42-935B-7EE167AB5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Installation – RHEL/CentOS (8/8)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C41FDF9A-8F35-624B-9A79-24852F445BA4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Use Case Overlay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E744CFD-4428-D748-8319-3C8F3138A751}"/>
              </a:ext>
            </a:extLst>
          </p:cNvPr>
          <p:cNvSpPr txBox="1"/>
          <p:nvPr/>
        </p:nvSpPr>
        <p:spPr>
          <a:xfrm rot="21356434">
            <a:off x="9401236" y="435498"/>
            <a:ext cx="2079631" cy="338554"/>
          </a:xfrm>
          <a:prstGeom prst="rect">
            <a:avLst/>
          </a:prstGeom>
          <a:solidFill>
            <a:srgbClr val="EFE5F7"/>
          </a:solidFill>
          <a:ln w="28575">
            <a:solidFill>
              <a:srgbClr val="FF0000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Use Case Overlay</a:t>
            </a:r>
          </a:p>
        </p:txBody>
      </p:sp>
    </p:spTree>
    <p:extLst>
      <p:ext uri="{BB962C8B-B14F-4D97-AF65-F5344CB8AC3E}">
        <p14:creationId xmlns:p14="http://schemas.microsoft.com/office/powerpoint/2010/main" val="2290099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FAF85565-8306-AA41-B245-04B2671EC1DF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/>
              <a:t>Validation on NSX</a:t>
            </a:r>
            <a:r>
              <a:rPr lang="en-US" sz="1800" i="1" dirty="0"/>
              <a:t> </a:t>
            </a:r>
            <a:r>
              <a:rPr lang="en-US" sz="1500" i="1" dirty="0"/>
              <a:t>(under “System – Configuration – Fabric – Nodes – Host Transport Nodes”)</a:t>
            </a:r>
            <a:endParaRPr lang="en-US" sz="1500" dirty="0"/>
          </a:p>
          <a:p>
            <a:pPr lvl="2"/>
            <a:r>
              <a:rPr lang="en-US" dirty="0"/>
              <a:t>Configuration State = “Success”</a:t>
            </a:r>
          </a:p>
          <a:p>
            <a:pPr lvl="2"/>
            <a:r>
              <a:rPr lang="en-US" dirty="0"/>
              <a:t>Node Status = “Up” (in case of VLAN use case, it’s expected to have no Tunnel Status)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8313478-EC0E-DA46-808A-119F3EE75C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3395" y="2673667"/>
            <a:ext cx="11174730" cy="2827020"/>
          </a:xfrm>
          <a:prstGeom prst="rect">
            <a:avLst/>
          </a:prstGeom>
        </p:spPr>
      </p:pic>
      <p:sp>
        <p:nvSpPr>
          <p:cNvPr id="28" name="Title 27">
            <a:extLst>
              <a:ext uri="{FF2B5EF4-FFF2-40B4-BE49-F238E27FC236}">
                <a16:creationId xmlns:a16="http://schemas.microsoft.com/office/drawing/2014/main" id="{DD8139AC-3ED4-914C-B85D-3169C03F8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Validation – RHEL/CentOS (1/4)</a:t>
            </a:r>
          </a:p>
        </p:txBody>
      </p:sp>
      <p:sp>
        <p:nvSpPr>
          <p:cNvPr id="29" name="Subtitle 28">
            <a:extLst>
              <a:ext uri="{FF2B5EF4-FFF2-40B4-BE49-F238E27FC236}">
                <a16:creationId xmlns:a16="http://schemas.microsoft.com/office/drawing/2014/main" id="{DF8749AB-5DF6-624C-8454-6A66274F28FB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Validation NSX Mgt + Control + TEP connectivity (1/4)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27F907C-8FEF-BA48-9558-6970FD178026}"/>
              </a:ext>
            </a:extLst>
          </p:cNvPr>
          <p:cNvSpPr/>
          <p:nvPr/>
        </p:nvSpPr>
        <p:spPr>
          <a:xfrm>
            <a:off x="8498362" y="4117616"/>
            <a:ext cx="2396946" cy="1311222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1EDD20B-C9A0-5B41-A82E-A7B1476A9A01}"/>
              </a:ext>
            </a:extLst>
          </p:cNvPr>
          <p:cNvSpPr/>
          <p:nvPr/>
        </p:nvSpPr>
        <p:spPr>
          <a:xfrm>
            <a:off x="5211428" y="3280523"/>
            <a:ext cx="1023557" cy="224480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2CFC353-4CD8-0245-8D1F-994D931B78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8861" y="3559409"/>
            <a:ext cx="7311962" cy="1104900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96D71024-C91E-C749-BBCC-71AEEE2F8971}"/>
              </a:ext>
            </a:extLst>
          </p:cNvPr>
          <p:cNvGrpSpPr/>
          <p:nvPr/>
        </p:nvGrpSpPr>
        <p:grpSpPr>
          <a:xfrm>
            <a:off x="2768417" y="3480615"/>
            <a:ext cx="5641809" cy="1753758"/>
            <a:chOff x="2856553" y="3789090"/>
            <a:chExt cx="5641809" cy="1753758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F6AA736-46EC-5E41-8E02-6DB8428669E1}"/>
                </a:ext>
              </a:extLst>
            </p:cNvPr>
            <p:cNvSpPr txBox="1"/>
            <p:nvPr/>
          </p:nvSpPr>
          <p:spPr>
            <a:xfrm>
              <a:off x="2856553" y="4450852"/>
              <a:ext cx="4709749" cy="30777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Tunnels numbers and status are only for the Overlay Use Case.</a:t>
              </a:r>
            </a:p>
          </p:txBody>
        </p: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D232BE88-38D0-F54C-A9E0-81F80F847D48}"/>
                </a:ext>
              </a:extLst>
            </p:cNvPr>
            <p:cNvCxnSpPr>
              <a:cxnSpLocks/>
            </p:cNvCxnSpPr>
            <p:nvPr/>
          </p:nvCxnSpPr>
          <p:spPr bwMode="gray">
            <a:xfrm flipV="1">
              <a:off x="6962660" y="3789090"/>
              <a:ext cx="947451" cy="661762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36E95CB-E2B2-5543-96F7-DF546321A254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6962660" y="4758629"/>
              <a:ext cx="1535702" cy="784219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BC226448-AD8A-DD47-B91C-86EF3B7DE57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28997" y="3280523"/>
            <a:ext cx="915670" cy="22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85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>
            <a:extLst>
              <a:ext uri="{FF2B5EF4-FFF2-40B4-BE49-F238E27FC236}">
                <a16:creationId xmlns:a16="http://schemas.microsoft.com/office/drawing/2014/main" id="{DD8139AC-3ED4-914C-B85D-3169C03F8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Validation – RHEL/CentOS (2/4)</a:t>
            </a:r>
          </a:p>
        </p:txBody>
      </p:sp>
      <p:sp>
        <p:nvSpPr>
          <p:cNvPr id="29" name="Subtitle 28">
            <a:extLst>
              <a:ext uri="{FF2B5EF4-FFF2-40B4-BE49-F238E27FC236}">
                <a16:creationId xmlns:a16="http://schemas.microsoft.com/office/drawing/2014/main" id="{DF8749AB-5DF6-624C-8454-6A66274F28FB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Validation NSX Mgt + Control + TEP connectivity (2/4)</a:t>
            </a:r>
          </a:p>
        </p:txBody>
      </p:sp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FAF85565-8306-AA41-B245-04B2671EC1DF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/>
              <a:t>Validate NSX Installation + Communication to NSX-T Managers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10" name="Content Placeholder 29">
            <a:extLst>
              <a:ext uri="{FF2B5EF4-FFF2-40B4-BE49-F238E27FC236}">
                <a16:creationId xmlns:a16="http://schemas.microsoft.com/office/drawing/2014/main" id="{AF71DDBE-2BC6-5043-97C9-D05B63908F69}"/>
              </a:ext>
            </a:extLst>
          </p:cNvPr>
          <p:cNvSpPr txBox="1">
            <a:spLocks/>
          </p:cNvSpPr>
          <p:nvPr/>
        </p:nvSpPr>
        <p:spPr>
          <a:xfrm>
            <a:off x="-71121" y="1959494"/>
            <a:ext cx="11660425" cy="412420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Clr>
                <a:schemeClr val="tx1">
                  <a:lumMod val="60000"/>
                  <a:lumOff val="40000"/>
                </a:schemeClr>
              </a:buClr>
              <a:buSzPct val="90000"/>
              <a:buFont typeface="Arial" panose="020B0604020202020204" pitchFamily="34" charset="0"/>
              <a:buChar char="​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indent="-18415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8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744538" indent="-169863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969963" indent="-166688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143000" indent="-138113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tabLst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rabi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512763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+mj-lt"/>
              <a:buAutoNum type="alphaLcPeriod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741363" indent="-16668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2"/>
              </a:buClr>
              <a:buSzPct val="90000"/>
              <a:buFont typeface="+mj-lt"/>
              <a:buAutoNum type="romanLcPeriod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284163" indent="-284163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lphaU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marL="574675" lvl="2" indent="0">
              <a:spcBef>
                <a:spcPts val="0"/>
              </a:spcBef>
              <a:buNone/>
            </a:pPr>
            <a:r>
              <a:rPr lang="en-US" sz="1200" dirty="0">
                <a:latin typeface="Courier" pitchFamily="2" charset="0"/>
                <a:cs typeface="Courier New" panose="02070309020205020404" pitchFamily="49" charset="0"/>
              </a:rPr>
              <a:t>root@centos1:~# </a:t>
            </a:r>
            <a:r>
              <a:rPr lang="en-US" sz="12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nsxcli</a:t>
            </a:r>
            <a:endParaRPr lang="en-US" sz="1200" dirty="0">
              <a:solidFill>
                <a:schemeClr val="accent1"/>
              </a:solidFill>
              <a:latin typeface="Courier" pitchFamily="2" charset="0"/>
              <a:cs typeface="Courier New" panose="02070309020205020404" pitchFamily="49" charset="0"/>
            </a:endParaRPr>
          </a:p>
          <a:p>
            <a:pPr marL="574675" lvl="2" indent="0">
              <a:spcBef>
                <a:spcPts val="0"/>
              </a:spcBef>
              <a:buNone/>
            </a:pPr>
            <a:endParaRPr lang="en-US" sz="1200" dirty="0">
              <a:latin typeface="Courier" pitchFamily="2" charset="0"/>
              <a:cs typeface="Courier New" panose="02070309020205020404" pitchFamily="49" charset="0"/>
            </a:endParaRP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200" dirty="0">
                <a:latin typeface="Courier" pitchFamily="2" charset="0"/>
                <a:cs typeface="Courier New" panose="02070309020205020404" pitchFamily="49" charset="0"/>
              </a:rPr>
              <a:t>centos1&gt; </a:t>
            </a:r>
            <a:r>
              <a:rPr lang="en-US" sz="12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get managers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Thu Mar 03 2022 PST 15:12:12.645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- 192.168.110.201  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Connected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(NSX-RPC) *</a:t>
            </a:r>
          </a:p>
          <a:p>
            <a:pPr marL="574675" lvl="2" indent="0">
              <a:spcBef>
                <a:spcPts val="0"/>
              </a:spcBef>
              <a:buNone/>
            </a:pPr>
            <a:endParaRPr lang="en-US" sz="1200" dirty="0">
              <a:latin typeface="Courier" pitchFamily="2" charset="0"/>
              <a:cs typeface="Courier New" panose="02070309020205020404" pitchFamily="49" charset="0"/>
            </a:endParaRP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200" dirty="0">
                <a:latin typeface="Courier" pitchFamily="2" charset="0"/>
                <a:cs typeface="Courier New" panose="02070309020205020404" pitchFamily="49" charset="0"/>
              </a:rPr>
              <a:t>centos1&gt; </a:t>
            </a:r>
            <a:r>
              <a:rPr lang="en-US" sz="12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get controllers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Thu Mar 03 2022 PST 15:12:29.290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Controller IP    Port     SSL         Status       Is Physical Master   Session State  Controller FQDN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192.168.110.201   1235   enabled     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connected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 true               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up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   NA</a:t>
            </a:r>
          </a:p>
          <a:p>
            <a:pPr marL="574675" lvl="2" indent="0">
              <a:spcBef>
                <a:spcPts val="0"/>
              </a:spcBef>
              <a:buNone/>
            </a:pPr>
            <a:endParaRPr lang="en-US" sz="1200" dirty="0">
              <a:latin typeface="Courier" pitchFamily="2" charset="0"/>
              <a:cs typeface="Courier New" panose="02070309020205020404" pitchFamily="49" charset="0"/>
            </a:endParaRP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200" dirty="0">
                <a:latin typeface="Courier" pitchFamily="2" charset="0"/>
                <a:cs typeface="Courier New" panose="02070309020205020404" pitchFamily="49" charset="0"/>
              </a:rPr>
              <a:t>centos1&gt; </a:t>
            </a:r>
            <a:r>
              <a:rPr lang="en-US" sz="12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get logical-switch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Thu Mar 03 2022 PST 15:12:52.919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                Logical Switches Summary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================================================================================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  Switch UUID                 VNI/VLAN  Port Count         Name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023f4095-777f-4c79-ae9e-32bf18f868af     vlan:0      1             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VLAN-DB</a:t>
            </a:r>
          </a:p>
          <a:p>
            <a:pPr marL="574675" lvl="2" indent="0">
              <a:spcBef>
                <a:spcPts val="0"/>
              </a:spcBef>
              <a:buNone/>
            </a:pPr>
            <a:endParaRPr lang="en-US" sz="1200" dirty="0">
              <a:latin typeface="Courier" pitchFamily="2" charset="0"/>
              <a:cs typeface="Courier New" panose="02070309020205020404" pitchFamily="49" charset="0"/>
            </a:endParaRP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200" dirty="0">
                <a:latin typeface="Courier" pitchFamily="2" charset="0"/>
                <a:cs typeface="Courier New" panose="02070309020205020404" pitchFamily="49" charset="0"/>
              </a:rPr>
              <a:t>centos1&gt; </a:t>
            </a:r>
            <a:r>
              <a:rPr lang="en-US" sz="12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get firewall 3d044849-8665-447f-840b-033ee85a0621 ruleset rules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&lt;snip&gt;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Ruleset UUID : 1886b57f-b2c7-41be-b42d-79f941556dc6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Rule count : 2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rule 6120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inout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inet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protocol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icmp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from any to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addrset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d39fe96d-965a-46b8-a369-1a90f2888dbe accept;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rule 6120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inout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inet6 protocol icmp6 from any to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addrset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d39fe96d-965a-46b8-a369-1a90f2888dbe accept;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&lt;snip&gt;</a:t>
            </a:r>
            <a:endParaRPr lang="en-US" sz="1200" dirty="0">
              <a:latin typeface="Courier" pitchFamily="2" charset="0"/>
              <a:cs typeface="Courier New" panose="02070309020205020404" pitchFamily="49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4E738E8-5596-3748-9184-146A443F7C20}"/>
              </a:ext>
            </a:extLst>
          </p:cNvPr>
          <p:cNvGrpSpPr/>
          <p:nvPr/>
        </p:nvGrpSpPr>
        <p:grpSpPr>
          <a:xfrm>
            <a:off x="5794049" y="5051063"/>
            <a:ext cx="6298250" cy="492443"/>
            <a:chOff x="5717137" y="2087361"/>
            <a:chExt cx="6298250" cy="492443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CED9797F-D5AC-854A-8018-1E02E789A636}"/>
                </a:ext>
              </a:extLst>
            </p:cNvPr>
            <p:cNvSpPr txBox="1"/>
            <p:nvPr/>
          </p:nvSpPr>
          <p:spPr>
            <a:xfrm>
              <a:off x="7657032" y="2087361"/>
              <a:ext cx="4358355" cy="492443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UUID is Physical Server NSX-T MP Logical-Switch Port UUID </a:t>
              </a:r>
              <a:r>
                <a:rPr lang="en-US" sz="1200" dirty="0">
                  <a:latin typeface="Calibri" panose="020F0502020204030204" pitchFamily="34" charset="0"/>
                  <a:cs typeface="Calibri" panose="020F0502020204030204" pitchFamily="34" charset="0"/>
                </a:rPr>
                <a:t>(there is TAB completion in </a:t>
              </a:r>
              <a:r>
                <a:rPr lang="en-US" sz="12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nsxcli</a:t>
              </a:r>
              <a:r>
                <a:rPr lang="en-US" sz="1200" dirty="0">
                  <a:latin typeface="Calibri" panose="020F0502020204030204" pitchFamily="34" charset="0"/>
                  <a:cs typeface="Calibri" panose="020F0502020204030204" pitchFamily="34" charset="0"/>
                </a:rPr>
                <a:t>, so no need to look for it)</a:t>
              </a:r>
              <a:endParaRPr lang="en-US" sz="14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16BB501D-4B20-724F-95ED-34C301C3BB91}"/>
                </a:ext>
              </a:extLst>
            </p:cNvPr>
            <p:cNvCxnSpPr>
              <a:cxnSpLocks/>
              <a:stCxn id="9" idx="1"/>
            </p:cNvCxnSpPr>
            <p:nvPr/>
          </p:nvCxnSpPr>
          <p:spPr bwMode="gray">
            <a:xfrm flipH="1" flipV="1">
              <a:off x="5717137" y="2170494"/>
              <a:ext cx="1939895" cy="163089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7AEAB94C-2494-6E4B-B3B5-232C8B6EDC7C}"/>
              </a:ext>
            </a:extLst>
          </p:cNvPr>
          <p:cNvGrpSpPr/>
          <p:nvPr/>
        </p:nvGrpSpPr>
        <p:grpSpPr>
          <a:xfrm>
            <a:off x="6349525" y="3642206"/>
            <a:ext cx="5742774" cy="991330"/>
            <a:chOff x="6272613" y="2087361"/>
            <a:chExt cx="5742774" cy="991330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B67053AE-C275-6747-83E2-E9398A432BC4}"/>
                </a:ext>
              </a:extLst>
            </p:cNvPr>
            <p:cNvSpPr txBox="1"/>
            <p:nvPr/>
          </p:nvSpPr>
          <p:spPr>
            <a:xfrm>
              <a:off x="7657032" y="2087361"/>
              <a:ext cx="4358355" cy="95410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This example is a VLAN use case.</a:t>
              </a:r>
            </a:p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In Overlay use case, the output would be with Overlay NSX-T MP Logical Switches</a:t>
              </a:r>
              <a:r>
                <a:rPr lang="en-US" sz="1200" dirty="0">
                  <a:latin typeface="Calibri" panose="020F0502020204030204" pitchFamily="34" charset="0"/>
                  <a:cs typeface="Calibri" panose="020F0502020204030204" pitchFamily="34" charset="0"/>
                </a:rPr>
                <a:t> (Distributed Logical Routers (DLR) can also be displayed in the Overlay Use Case– see Notes)</a:t>
              </a: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6AA73A10-04EF-1D45-8DC9-87DFFD42E6A3}"/>
                </a:ext>
              </a:extLst>
            </p:cNvPr>
            <p:cNvCxnSpPr>
              <a:cxnSpLocks/>
              <a:stCxn id="21" idx="1"/>
            </p:cNvCxnSpPr>
            <p:nvPr/>
          </p:nvCxnSpPr>
          <p:spPr bwMode="gray">
            <a:xfrm flipH="1">
              <a:off x="6272613" y="2564415"/>
              <a:ext cx="1384419" cy="514276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5322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>
            <a:extLst>
              <a:ext uri="{FF2B5EF4-FFF2-40B4-BE49-F238E27FC236}">
                <a16:creationId xmlns:a16="http://schemas.microsoft.com/office/drawing/2014/main" id="{DD8139AC-3ED4-914C-B85D-3169C03F8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Validation – RHEL/CentOS (3/4)</a:t>
            </a:r>
          </a:p>
        </p:txBody>
      </p:sp>
      <p:sp>
        <p:nvSpPr>
          <p:cNvPr id="29" name="Subtitle 28">
            <a:extLst>
              <a:ext uri="{FF2B5EF4-FFF2-40B4-BE49-F238E27FC236}">
                <a16:creationId xmlns:a16="http://schemas.microsoft.com/office/drawing/2014/main" id="{DF8749AB-5DF6-624C-8454-6A66274F28FB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Validation NSX Mgt + Control + TEP connectivity (3/4)</a:t>
            </a:r>
          </a:p>
        </p:txBody>
      </p:sp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FAF85565-8306-AA41-B245-04B2671EC1DF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/>
              <a:t>Validate OVS Bridge configuration “</a:t>
            </a:r>
            <a:r>
              <a:rPr lang="en-US" sz="1800" dirty="0" err="1"/>
              <a:t>ovs-vsctl</a:t>
            </a:r>
            <a:r>
              <a:rPr lang="en-US" sz="1800" dirty="0"/>
              <a:t> show”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10" name="Content Placeholder 29">
            <a:extLst>
              <a:ext uri="{FF2B5EF4-FFF2-40B4-BE49-F238E27FC236}">
                <a16:creationId xmlns:a16="http://schemas.microsoft.com/office/drawing/2014/main" id="{AF71DDBE-2BC6-5043-97C9-D05B63908F69}"/>
              </a:ext>
            </a:extLst>
          </p:cNvPr>
          <p:cNvSpPr txBox="1">
            <a:spLocks/>
          </p:cNvSpPr>
          <p:nvPr/>
        </p:nvSpPr>
        <p:spPr>
          <a:xfrm>
            <a:off x="-71120" y="2048270"/>
            <a:ext cx="7820556" cy="329320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Clr>
                <a:schemeClr val="tx1">
                  <a:lumMod val="60000"/>
                  <a:lumOff val="40000"/>
                </a:schemeClr>
              </a:buClr>
              <a:buSzPct val="90000"/>
              <a:buFont typeface="Arial" panose="020B0604020202020204" pitchFamily="34" charset="0"/>
              <a:buChar char="​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indent="-18415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8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744538" indent="-169863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969963" indent="-166688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143000" indent="-138113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tabLst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rabi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512763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+mj-lt"/>
              <a:buAutoNum type="alphaLcPeriod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741363" indent="-16668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2"/>
              </a:buClr>
              <a:buSzPct val="90000"/>
              <a:buFont typeface="+mj-lt"/>
              <a:buAutoNum type="romanLcPeriod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284163" indent="-284163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lphaU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marL="574675" lvl="2" indent="0">
              <a:spcBef>
                <a:spcPts val="0"/>
              </a:spcBef>
              <a:buNone/>
            </a:pPr>
            <a:r>
              <a:rPr lang="en-US" sz="1200" dirty="0">
                <a:latin typeface="Courier" pitchFamily="2" charset="0"/>
                <a:cs typeface="Courier New" panose="02070309020205020404" pitchFamily="49" charset="0"/>
              </a:rPr>
              <a:t>root@centos1:~# </a:t>
            </a:r>
            <a:r>
              <a:rPr lang="en-US" sz="12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ovs-vsctl</a:t>
            </a:r>
            <a:r>
              <a:rPr lang="en-US" sz="12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 show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f82fc2d2-aab3-4ad6-93b1-93da5906c055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Manager "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unix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:/var/run/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vmware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/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nsx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-agent/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nsxagent_ovsdb.sock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"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</a:t>
            </a:r>
            <a:r>
              <a:rPr lang="en-US" sz="10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is_connected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: true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Bridge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nsx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-managed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Controller "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unix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:/var/run/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vmware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/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nsx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-agent/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nsxagent_vswitchd.sock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"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            </a:t>
            </a:r>
            <a:r>
              <a:rPr lang="en-US" sz="10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is_connected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: true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Controller "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unix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:/run/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nsx-vdpi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/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vdpi.sock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"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is_connected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 true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fail_mode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 secure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Port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nsx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-eth-peer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Interface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nsx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-eth-peer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Port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nsx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-managed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Interface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nsx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-managed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    type: internal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Port "nsx-switch.0+"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Interface "nsx-switch.0+"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    type: patch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    options: {peer=nsx-switch.0-}</a:t>
            </a:r>
          </a:p>
          <a:p>
            <a:pPr marL="574675" lvl="2" indent="0">
              <a:spcBef>
                <a:spcPts val="0"/>
              </a:spcBef>
              <a:buNone/>
            </a:pPr>
            <a:endParaRPr lang="en-US" sz="1000" dirty="0">
              <a:latin typeface="Courier" pitchFamily="2" charset="0"/>
              <a:cs typeface="Courier New" panose="02070309020205020404" pitchFamily="49" charset="0"/>
            </a:endParaRPr>
          </a:p>
          <a:p>
            <a:pPr marL="574675" lvl="2" indent="0">
              <a:spcBef>
                <a:spcPts val="0"/>
              </a:spcBef>
              <a:buNone/>
            </a:pPr>
            <a:endParaRPr lang="en-US" sz="1200" dirty="0">
              <a:latin typeface="Courier" pitchFamily="2" charset="0"/>
              <a:cs typeface="Courier New" panose="02070309020205020404" pitchFamily="49" charset="0"/>
            </a:endParaRPr>
          </a:p>
        </p:txBody>
      </p:sp>
      <p:sp>
        <p:nvSpPr>
          <p:cNvPr id="11" name="Content Placeholder 29">
            <a:extLst>
              <a:ext uri="{FF2B5EF4-FFF2-40B4-BE49-F238E27FC236}">
                <a16:creationId xmlns:a16="http://schemas.microsoft.com/office/drawing/2014/main" id="{87D9140B-2FDD-3A43-A4B9-47A9838ED36E}"/>
              </a:ext>
            </a:extLst>
          </p:cNvPr>
          <p:cNvSpPr txBox="1">
            <a:spLocks/>
          </p:cNvSpPr>
          <p:nvPr/>
        </p:nvSpPr>
        <p:spPr>
          <a:xfrm>
            <a:off x="5409489" y="3762832"/>
            <a:ext cx="6346108" cy="218521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Clr>
                <a:schemeClr val="tx1">
                  <a:lumMod val="60000"/>
                  <a:lumOff val="40000"/>
                </a:schemeClr>
              </a:buClr>
              <a:buSzPct val="90000"/>
              <a:buFont typeface="Arial" panose="020B0604020202020204" pitchFamily="34" charset="0"/>
              <a:buChar char="​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indent="-18415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8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744538" indent="-169863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969963" indent="-166688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143000" indent="-138113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tabLst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rabi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512763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+mj-lt"/>
              <a:buAutoNum type="alphaLcPeriod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741363" indent="-16668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2"/>
              </a:buClr>
              <a:buSzPct val="90000"/>
              <a:buFont typeface="+mj-lt"/>
              <a:buAutoNum type="romanLcPeriod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284163" indent="-284163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lphaU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marL="574675" lvl="2" indent="0">
              <a:spcBef>
                <a:spcPts val="0"/>
              </a:spcBef>
              <a:buNone/>
            </a:pPr>
            <a:r>
              <a:rPr lang="en-US" sz="1200" dirty="0">
                <a:latin typeface="Courier" pitchFamily="2" charset="0"/>
                <a:cs typeface="Courier New" panose="02070309020205020404" pitchFamily="49" charset="0"/>
              </a:rPr>
              <a:t>     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Bridge nsx-switch.0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Controller "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unix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:/var/run/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vmware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/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nsx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-agent/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nsxagent_vswitchd.sock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"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is_connected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 true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fail_mode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 standalone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Port nsx-switch.0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Interface nsx-switch.0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    type: internal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        Port nsx-uplink.0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            Interface ens224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Port nsx-switch.0-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Interface nsx-switch.0-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    type: patch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    options: {peer="nsx-switch.0+"}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ovs_version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 "2.14.1.rhel79.19046753"</a:t>
            </a:r>
            <a:endParaRPr lang="en-US" sz="2400" dirty="0">
              <a:latin typeface="Courier" pitchFamily="2" charset="0"/>
              <a:cs typeface="Courier New" panose="02070309020205020404" pitchFamily="49" charset="0"/>
            </a:endParaRP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D6AD7AFE-240F-FF48-BB0F-935FCBA580CC}"/>
              </a:ext>
            </a:extLst>
          </p:cNvPr>
          <p:cNvGrpSpPr/>
          <p:nvPr/>
        </p:nvGrpSpPr>
        <p:grpSpPr>
          <a:xfrm>
            <a:off x="7820344" y="2687992"/>
            <a:ext cx="3678614" cy="2319012"/>
            <a:chOff x="18116860" y="6252738"/>
            <a:chExt cx="3678614" cy="2319012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EFA4A8F8-AF63-D749-A8C1-B905AD047304}"/>
                </a:ext>
              </a:extLst>
            </p:cNvPr>
            <p:cNvSpPr txBox="1"/>
            <p:nvPr/>
          </p:nvSpPr>
          <p:spPr>
            <a:xfrm>
              <a:off x="18116860" y="6252738"/>
              <a:ext cx="3678614" cy="30777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i="1" dirty="0">
                  <a:latin typeface="Calibri" panose="020F0502020204030204" pitchFamily="34" charset="0"/>
                  <a:cs typeface="Calibri" panose="020F0502020204030204" pitchFamily="34" charset="0"/>
                </a:rPr>
                <a:t>Note: This specific output is for Topology VLAN2</a:t>
              </a:r>
            </a:p>
          </p:txBody>
        </p: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6F55CAA0-B96F-4942-8C35-2F63C165EDBD}"/>
                </a:ext>
              </a:extLst>
            </p:cNvPr>
            <p:cNvCxnSpPr>
              <a:cxnSpLocks/>
              <a:stCxn id="44" idx="2"/>
            </p:cNvCxnSpPr>
            <p:nvPr/>
          </p:nvCxnSpPr>
          <p:spPr bwMode="gray">
            <a:xfrm flipH="1">
              <a:off x="18242031" y="6560515"/>
              <a:ext cx="1714136" cy="2011235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D56B5417-6C08-6342-9A50-1320254DC198}"/>
              </a:ext>
            </a:extLst>
          </p:cNvPr>
          <p:cNvGrpSpPr/>
          <p:nvPr/>
        </p:nvGrpSpPr>
        <p:grpSpPr>
          <a:xfrm>
            <a:off x="2529555" y="2299337"/>
            <a:ext cx="8969400" cy="712411"/>
            <a:chOff x="2529555" y="2716589"/>
            <a:chExt cx="8969400" cy="712411"/>
          </a:xfrm>
        </p:grpSpPr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3B00CF41-99E3-764C-B54E-344AF3C31D73}"/>
                </a:ext>
              </a:extLst>
            </p:cNvPr>
            <p:cNvSpPr txBox="1"/>
            <p:nvPr/>
          </p:nvSpPr>
          <p:spPr>
            <a:xfrm>
              <a:off x="7820342" y="2716589"/>
              <a:ext cx="3678613" cy="30777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Connection to </a:t>
              </a:r>
              <a:r>
                <a:rPr lang="en-US" sz="14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Mgr</a:t>
              </a: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 UP (Mgt and Ctrl planes)</a:t>
              </a:r>
            </a:p>
          </p:txBody>
        </p: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9C06B660-0C32-8A4F-9785-CD56091DCCD7}"/>
                </a:ext>
              </a:extLst>
            </p:cNvPr>
            <p:cNvCxnSpPr>
              <a:cxnSpLocks/>
              <a:stCxn id="47" idx="1"/>
            </p:cNvCxnSpPr>
            <p:nvPr/>
          </p:nvCxnSpPr>
          <p:spPr bwMode="gray">
            <a:xfrm flipH="1">
              <a:off x="2529555" y="2870478"/>
              <a:ext cx="5290787" cy="153888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B7B1D448-D350-714A-9EA8-B187EAE08B01}"/>
                </a:ext>
              </a:extLst>
            </p:cNvPr>
            <p:cNvCxnSpPr>
              <a:cxnSpLocks/>
              <a:stCxn id="47" idx="1"/>
            </p:cNvCxnSpPr>
            <p:nvPr/>
          </p:nvCxnSpPr>
          <p:spPr bwMode="gray">
            <a:xfrm flipH="1">
              <a:off x="2854295" y="2870478"/>
              <a:ext cx="4966047" cy="558522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D1931D9-3B27-1744-81E3-DAC889222322}"/>
              </a:ext>
            </a:extLst>
          </p:cNvPr>
          <p:cNvSpPr txBox="1"/>
          <p:nvPr/>
        </p:nvSpPr>
        <p:spPr>
          <a:xfrm rot="21356434">
            <a:off x="9409952" y="453478"/>
            <a:ext cx="2079631" cy="338554"/>
          </a:xfrm>
          <a:prstGeom prst="rect">
            <a:avLst/>
          </a:prstGeom>
          <a:solidFill>
            <a:srgbClr val="EFE5F7"/>
          </a:solidFill>
          <a:ln w="28575">
            <a:solidFill>
              <a:srgbClr val="FF0000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VLAN Use Case</a:t>
            </a:r>
          </a:p>
        </p:txBody>
      </p:sp>
    </p:spTree>
    <p:extLst>
      <p:ext uri="{BB962C8B-B14F-4D97-AF65-F5344CB8AC3E}">
        <p14:creationId xmlns:p14="http://schemas.microsoft.com/office/powerpoint/2010/main" val="3733508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>
            <a:extLst>
              <a:ext uri="{FF2B5EF4-FFF2-40B4-BE49-F238E27FC236}">
                <a16:creationId xmlns:a16="http://schemas.microsoft.com/office/drawing/2014/main" id="{DD8139AC-3ED4-914C-B85D-3169C03F8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Validation – RHEL/CentOS (4/4)</a:t>
            </a:r>
          </a:p>
        </p:txBody>
      </p:sp>
      <p:sp>
        <p:nvSpPr>
          <p:cNvPr id="29" name="Subtitle 28">
            <a:extLst>
              <a:ext uri="{FF2B5EF4-FFF2-40B4-BE49-F238E27FC236}">
                <a16:creationId xmlns:a16="http://schemas.microsoft.com/office/drawing/2014/main" id="{DF8749AB-5DF6-624C-8454-6A66274F28FB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Validation NSX Mgt + Control + TEP connectivity (4/4)</a:t>
            </a:r>
          </a:p>
        </p:txBody>
      </p:sp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FAF85565-8306-AA41-B245-04B2671EC1DF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/>
              <a:t>Validate OVS Bridge configuration “</a:t>
            </a:r>
            <a:r>
              <a:rPr lang="en-US" sz="1800" dirty="0" err="1"/>
              <a:t>ovs-vsctl</a:t>
            </a:r>
            <a:r>
              <a:rPr lang="en-US" sz="1800" dirty="0"/>
              <a:t> show” – Cont.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10" name="Content Placeholder 29">
            <a:extLst>
              <a:ext uri="{FF2B5EF4-FFF2-40B4-BE49-F238E27FC236}">
                <a16:creationId xmlns:a16="http://schemas.microsoft.com/office/drawing/2014/main" id="{AF71DDBE-2BC6-5043-97C9-D05B63908F69}"/>
              </a:ext>
            </a:extLst>
          </p:cNvPr>
          <p:cNvSpPr txBox="1">
            <a:spLocks/>
          </p:cNvSpPr>
          <p:nvPr/>
        </p:nvSpPr>
        <p:spPr>
          <a:xfrm>
            <a:off x="-71120" y="2083780"/>
            <a:ext cx="7820556" cy="35702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Clr>
                <a:schemeClr val="tx1">
                  <a:lumMod val="60000"/>
                  <a:lumOff val="40000"/>
                </a:schemeClr>
              </a:buClr>
              <a:buSzPct val="90000"/>
              <a:buFont typeface="Arial" panose="020B0604020202020204" pitchFamily="34" charset="0"/>
              <a:buChar char="​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indent="-18415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8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744538" indent="-169863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969963" indent="-166688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143000" indent="-138113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tabLst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rabi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512763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+mj-lt"/>
              <a:buAutoNum type="alphaLcPeriod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741363" indent="-16668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2"/>
              </a:buClr>
              <a:buSzPct val="90000"/>
              <a:buFont typeface="+mj-lt"/>
              <a:buAutoNum type="romanLcPeriod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284163" indent="-284163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lphaU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marL="574675" lvl="2" indent="0">
              <a:spcBef>
                <a:spcPts val="0"/>
              </a:spcBef>
              <a:buNone/>
            </a:pPr>
            <a:r>
              <a:rPr lang="en-US" sz="1200" dirty="0">
                <a:latin typeface="Courier" pitchFamily="2" charset="0"/>
                <a:cs typeface="Courier New" panose="02070309020205020404" pitchFamily="49" charset="0"/>
              </a:rPr>
              <a:t>root@centos1:~# </a:t>
            </a:r>
            <a:r>
              <a:rPr lang="en-US" sz="12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ovs-vsctl</a:t>
            </a:r>
            <a:r>
              <a:rPr lang="en-US" sz="12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 show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e5e9825e-105a-4594-9729-3cec85f6ffdc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Manager "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unix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:/var/run/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vmware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/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nsx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-agent/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nsxagent_ovsdb.sock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"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</a:t>
            </a:r>
            <a:r>
              <a:rPr lang="en-US" sz="10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is_connected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: true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Bridge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nsx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-managed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Controller "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unix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:/run/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nsx-vdpi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/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vdpi.sock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"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            </a:t>
            </a:r>
            <a:r>
              <a:rPr lang="en-US" sz="10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is_connected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: true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Controller "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unix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:/var/run/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vmware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/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nsx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-agent/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nsxagent_vswitchd.sock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"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</a:t>
            </a:r>
            <a:r>
              <a:rPr lang="en-US" sz="10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is_connected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: true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fail_mode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 secure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        Port geneve3232271465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Interface geneve3232271465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    type: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geneve</a:t>
            </a:r>
            <a:endParaRPr lang="en-US" sz="1000" dirty="0">
              <a:latin typeface="Courier" pitchFamily="2" charset="0"/>
              <a:cs typeface="Courier New" panose="02070309020205020404" pitchFamily="49" charset="0"/>
            </a:endParaRP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    options: {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csum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="true", key=flow, </a:t>
            </a:r>
            <a:r>
              <a:rPr lang="en-US" sz="10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remote_ip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="192.168.140.105"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,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tos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=inherit}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  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bfd_status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 {diagnostic="No Diagnostic",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flap_count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="1", forwarding="true",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remote_diagnostic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="No Diagnostic", </a:t>
            </a:r>
            <a:r>
              <a:rPr lang="en-US" sz="10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remote_state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=up, state=up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}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Port geneve3232271466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Interface geneve3232271466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    type: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geneve</a:t>
            </a:r>
            <a:endParaRPr lang="en-US" sz="1000" dirty="0">
              <a:latin typeface="Courier" pitchFamily="2" charset="0"/>
              <a:cs typeface="Courier New" panose="02070309020205020404" pitchFamily="49" charset="0"/>
            </a:endParaRP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    options: {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csum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="true", key=flow, </a:t>
            </a:r>
            <a:r>
              <a:rPr lang="en-US" sz="10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remote_ip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="192.168.140.106"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,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tos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=inherit}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     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bfd_status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 {diagnostic="No Diagnostic",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flap_count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="1", forwarding="true",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remote_diagnostic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="No Diagnostic", </a:t>
            </a:r>
            <a:r>
              <a:rPr lang="en-US" sz="10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remote_state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=up, state=up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}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&lt;snip&gt;</a:t>
            </a:r>
          </a:p>
        </p:txBody>
      </p:sp>
      <p:sp>
        <p:nvSpPr>
          <p:cNvPr id="11" name="Content Placeholder 29">
            <a:extLst>
              <a:ext uri="{FF2B5EF4-FFF2-40B4-BE49-F238E27FC236}">
                <a16:creationId xmlns:a16="http://schemas.microsoft.com/office/drawing/2014/main" id="{87D9140B-2FDD-3A43-A4B9-47A9838ED36E}"/>
              </a:ext>
            </a:extLst>
          </p:cNvPr>
          <p:cNvSpPr txBox="1">
            <a:spLocks/>
          </p:cNvSpPr>
          <p:nvPr/>
        </p:nvSpPr>
        <p:spPr>
          <a:xfrm>
            <a:off x="7203536" y="3951437"/>
            <a:ext cx="4852554" cy="258532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Clr>
                <a:schemeClr val="tx1">
                  <a:lumMod val="60000"/>
                  <a:lumOff val="40000"/>
                </a:schemeClr>
              </a:buClr>
              <a:buSzPct val="90000"/>
              <a:buFont typeface="Arial" panose="020B0604020202020204" pitchFamily="34" charset="0"/>
              <a:buChar char="​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indent="-18415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8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744538" indent="-169863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969963" indent="-166688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143000" indent="-138113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tabLst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rabi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512763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+mj-lt"/>
              <a:buAutoNum type="alphaLcPeriod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741363" indent="-16668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2"/>
              </a:buClr>
              <a:buSzPct val="90000"/>
              <a:buFont typeface="+mj-lt"/>
              <a:buAutoNum type="romanLcPeriod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284163" indent="-284163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lphaU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marL="574675" lvl="2" indent="0">
              <a:spcBef>
                <a:spcPts val="0"/>
              </a:spcBef>
              <a:buNone/>
            </a:pPr>
            <a:r>
              <a:rPr lang="en-US" sz="1050" dirty="0">
                <a:latin typeface="Courier" pitchFamily="2" charset="0"/>
                <a:cs typeface="Courier New" panose="02070309020205020404" pitchFamily="49" charset="0"/>
              </a:rPr>
              <a:t>   Bridge nsx-switch.0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50" dirty="0">
                <a:latin typeface="Courier" pitchFamily="2" charset="0"/>
                <a:cs typeface="Courier New" panose="02070309020205020404" pitchFamily="49" charset="0"/>
              </a:rPr>
              <a:t>        Controller "</a:t>
            </a:r>
            <a:r>
              <a:rPr lang="en-US" sz="1050" dirty="0" err="1">
                <a:latin typeface="Courier" pitchFamily="2" charset="0"/>
                <a:cs typeface="Courier New" panose="02070309020205020404" pitchFamily="49" charset="0"/>
              </a:rPr>
              <a:t>unix</a:t>
            </a:r>
            <a:r>
              <a:rPr lang="en-US" sz="1050" dirty="0">
                <a:latin typeface="Courier" pitchFamily="2" charset="0"/>
                <a:cs typeface="Courier New" panose="02070309020205020404" pitchFamily="49" charset="0"/>
              </a:rPr>
              <a:t>:/var/run/</a:t>
            </a:r>
            <a:r>
              <a:rPr lang="en-US" sz="1050" dirty="0" err="1">
                <a:latin typeface="Courier" pitchFamily="2" charset="0"/>
                <a:cs typeface="Courier New" panose="02070309020205020404" pitchFamily="49" charset="0"/>
              </a:rPr>
              <a:t>vmware</a:t>
            </a:r>
            <a:r>
              <a:rPr lang="en-US" sz="1050" dirty="0">
                <a:latin typeface="Courier" pitchFamily="2" charset="0"/>
                <a:cs typeface="Courier New" panose="02070309020205020404" pitchFamily="49" charset="0"/>
              </a:rPr>
              <a:t>/</a:t>
            </a:r>
            <a:r>
              <a:rPr lang="en-US" sz="1050" dirty="0" err="1">
                <a:latin typeface="Courier" pitchFamily="2" charset="0"/>
                <a:cs typeface="Courier New" panose="02070309020205020404" pitchFamily="49" charset="0"/>
              </a:rPr>
              <a:t>nsx</a:t>
            </a:r>
            <a:r>
              <a:rPr lang="en-US" sz="1050" dirty="0">
                <a:latin typeface="Courier" pitchFamily="2" charset="0"/>
                <a:cs typeface="Courier New" panose="02070309020205020404" pitchFamily="49" charset="0"/>
              </a:rPr>
              <a:t>-agent/</a:t>
            </a:r>
            <a:r>
              <a:rPr lang="en-US" sz="1050" dirty="0" err="1">
                <a:latin typeface="Courier" pitchFamily="2" charset="0"/>
                <a:cs typeface="Courier New" panose="02070309020205020404" pitchFamily="49" charset="0"/>
              </a:rPr>
              <a:t>nsxagent_vswitchd.sock</a:t>
            </a:r>
            <a:r>
              <a:rPr lang="en-US" sz="1050" dirty="0">
                <a:latin typeface="Courier" pitchFamily="2" charset="0"/>
                <a:cs typeface="Courier New" panose="02070309020205020404" pitchFamily="49" charset="0"/>
              </a:rPr>
              <a:t>"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50" dirty="0">
                <a:latin typeface="Courier" pitchFamily="2" charset="0"/>
                <a:cs typeface="Courier New" panose="02070309020205020404" pitchFamily="49" charset="0"/>
              </a:rPr>
              <a:t>            </a:t>
            </a:r>
            <a:r>
              <a:rPr lang="en-US" sz="1050" dirty="0" err="1">
                <a:latin typeface="Courier" pitchFamily="2" charset="0"/>
                <a:cs typeface="Courier New" panose="02070309020205020404" pitchFamily="49" charset="0"/>
              </a:rPr>
              <a:t>is_connected</a:t>
            </a:r>
            <a:r>
              <a:rPr lang="en-US" sz="1050" dirty="0">
                <a:latin typeface="Courier" pitchFamily="2" charset="0"/>
                <a:cs typeface="Courier New" panose="02070309020205020404" pitchFamily="49" charset="0"/>
              </a:rPr>
              <a:t>: true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50" dirty="0">
                <a:latin typeface="Courier" pitchFamily="2" charset="0"/>
                <a:cs typeface="Courier New" panose="02070309020205020404" pitchFamily="49" charset="0"/>
              </a:rPr>
              <a:t>        </a:t>
            </a:r>
            <a:r>
              <a:rPr lang="en-US" sz="1050" dirty="0" err="1">
                <a:latin typeface="Courier" pitchFamily="2" charset="0"/>
                <a:cs typeface="Courier New" panose="02070309020205020404" pitchFamily="49" charset="0"/>
              </a:rPr>
              <a:t>fail_mode</a:t>
            </a:r>
            <a:r>
              <a:rPr lang="en-US" sz="1050" dirty="0">
                <a:latin typeface="Courier" pitchFamily="2" charset="0"/>
                <a:cs typeface="Courier New" panose="02070309020205020404" pitchFamily="49" charset="0"/>
              </a:rPr>
              <a:t>: standalone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50" dirty="0">
                <a:latin typeface="Courier" pitchFamily="2" charset="0"/>
                <a:cs typeface="Courier New" panose="02070309020205020404" pitchFamily="49" charset="0"/>
              </a:rPr>
              <a:t>        Port </a:t>
            </a:r>
            <a:r>
              <a:rPr lang="en-US" sz="105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nsx-vtep0.0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5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            tag: 141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50" dirty="0">
                <a:latin typeface="Courier" pitchFamily="2" charset="0"/>
                <a:cs typeface="Courier New" panose="02070309020205020404" pitchFamily="49" charset="0"/>
              </a:rPr>
              <a:t>            Interface nsx-vtep0.0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50" dirty="0">
                <a:latin typeface="Courier" pitchFamily="2" charset="0"/>
                <a:cs typeface="Courier New" panose="02070309020205020404" pitchFamily="49" charset="0"/>
              </a:rPr>
              <a:t>                type: internal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50" dirty="0">
                <a:latin typeface="Courier" pitchFamily="2" charset="0"/>
                <a:cs typeface="Courier New" panose="02070309020205020404" pitchFamily="49" charset="0"/>
              </a:rPr>
              <a:t>        Port </a:t>
            </a:r>
            <a:r>
              <a:rPr lang="en-US" sz="105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nsx-uplink.0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5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            Interface ens256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5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            Interface ens224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50" dirty="0">
                <a:latin typeface="Courier" pitchFamily="2" charset="0"/>
                <a:cs typeface="Courier New" panose="02070309020205020404" pitchFamily="49" charset="0"/>
              </a:rPr>
              <a:t>        Port nsx-switch.0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50" dirty="0">
                <a:latin typeface="Courier" pitchFamily="2" charset="0"/>
                <a:cs typeface="Courier New" panose="02070309020205020404" pitchFamily="49" charset="0"/>
              </a:rPr>
              <a:t>            Interface nsx-switch.0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50" dirty="0">
                <a:latin typeface="Courier" pitchFamily="2" charset="0"/>
                <a:cs typeface="Courier New" panose="02070309020205020404" pitchFamily="49" charset="0"/>
              </a:rPr>
              <a:t>                type: internal</a:t>
            </a:r>
          </a:p>
          <a:p>
            <a:pPr marL="574675" lvl="2" indent="0">
              <a:spcBef>
                <a:spcPts val="0"/>
              </a:spcBef>
              <a:buNone/>
            </a:pPr>
            <a:r>
              <a:rPr lang="en-US" sz="1050" dirty="0">
                <a:latin typeface="Courier" pitchFamily="2" charset="0"/>
                <a:cs typeface="Courier New" panose="02070309020205020404" pitchFamily="49" charset="0"/>
              </a:rPr>
              <a:t>       </a:t>
            </a:r>
            <a:r>
              <a:rPr lang="en-US" sz="1050" dirty="0" err="1">
                <a:latin typeface="Courier" pitchFamily="2" charset="0"/>
                <a:cs typeface="Courier New" panose="02070309020205020404" pitchFamily="49" charset="0"/>
              </a:rPr>
              <a:t>ovs_version</a:t>
            </a:r>
            <a:r>
              <a:rPr lang="en-US" sz="1050" dirty="0">
                <a:latin typeface="Courier" pitchFamily="2" charset="0"/>
                <a:cs typeface="Courier New" panose="02070309020205020404" pitchFamily="49" charset="0"/>
              </a:rPr>
              <a:t>: "2.14.1.rhel79.19046753"</a:t>
            </a:r>
            <a:endParaRPr lang="en-US" sz="1800" dirty="0">
              <a:latin typeface="Courier" pitchFamily="2" charset="0"/>
              <a:cs typeface="Courier New" panose="02070309020205020404" pitchFamily="49" charset="0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BA80828E-8C7E-EA4E-9135-046129D322D5}"/>
              </a:ext>
            </a:extLst>
          </p:cNvPr>
          <p:cNvGrpSpPr/>
          <p:nvPr/>
        </p:nvGrpSpPr>
        <p:grpSpPr>
          <a:xfrm>
            <a:off x="2603500" y="2334847"/>
            <a:ext cx="8593725" cy="712411"/>
            <a:chOff x="2603500" y="2716589"/>
            <a:chExt cx="8593725" cy="712411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DBEBF9E9-E7AB-644B-B3BE-95FBF8607225}"/>
                </a:ext>
              </a:extLst>
            </p:cNvPr>
            <p:cNvSpPr txBox="1"/>
            <p:nvPr/>
          </p:nvSpPr>
          <p:spPr>
            <a:xfrm>
              <a:off x="7820343" y="2716589"/>
              <a:ext cx="3376882" cy="30777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Connection to </a:t>
              </a:r>
              <a:r>
                <a:rPr lang="en-US" sz="14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Mgr</a:t>
              </a: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 UP (Mgt and Ctrl planes)</a:t>
              </a:r>
            </a:p>
          </p:txBody>
        </p: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0D87EA28-82E9-8B42-A65E-D0C1BA54929F}"/>
                </a:ext>
              </a:extLst>
            </p:cNvPr>
            <p:cNvCxnSpPr>
              <a:cxnSpLocks/>
              <a:stCxn id="37" idx="1"/>
            </p:cNvCxnSpPr>
            <p:nvPr/>
          </p:nvCxnSpPr>
          <p:spPr bwMode="gray">
            <a:xfrm flipH="1">
              <a:off x="2603500" y="2870478"/>
              <a:ext cx="5216843" cy="153888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0BA97B99-8E67-C447-8F00-68E12F55CD85}"/>
                </a:ext>
              </a:extLst>
            </p:cNvPr>
            <p:cNvCxnSpPr>
              <a:cxnSpLocks/>
              <a:stCxn id="37" idx="1"/>
            </p:cNvCxnSpPr>
            <p:nvPr/>
          </p:nvCxnSpPr>
          <p:spPr bwMode="gray">
            <a:xfrm flipH="1">
              <a:off x="2882900" y="2870478"/>
              <a:ext cx="4937443" cy="558522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DE0A5EB4-4FFE-D448-9654-9E0DDC2C60CE}"/>
              </a:ext>
            </a:extLst>
          </p:cNvPr>
          <p:cNvGrpSpPr/>
          <p:nvPr/>
        </p:nvGrpSpPr>
        <p:grpSpPr>
          <a:xfrm>
            <a:off x="2792896" y="2799702"/>
            <a:ext cx="8404329" cy="1831933"/>
            <a:chOff x="2792896" y="3181444"/>
            <a:chExt cx="8404329" cy="1831933"/>
          </a:xfrm>
        </p:grpSpPr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ADE58F87-FF80-8344-9C3D-1BA8E3F155D0}"/>
                </a:ext>
              </a:extLst>
            </p:cNvPr>
            <p:cNvSpPr txBox="1"/>
            <p:nvPr/>
          </p:nvSpPr>
          <p:spPr>
            <a:xfrm>
              <a:off x="7820344" y="3181444"/>
              <a:ext cx="3376881" cy="30777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Overlay tunnels status</a:t>
              </a:r>
            </a:p>
          </p:txBody>
        </p: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9713C8F3-2A87-7A4F-9677-795E2206683B}"/>
                </a:ext>
              </a:extLst>
            </p:cNvPr>
            <p:cNvCxnSpPr>
              <a:cxnSpLocks/>
              <a:stCxn id="41" idx="1"/>
            </p:cNvCxnSpPr>
            <p:nvPr/>
          </p:nvCxnSpPr>
          <p:spPr bwMode="gray">
            <a:xfrm flipH="1">
              <a:off x="2792896" y="3335333"/>
              <a:ext cx="5027448" cy="723887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28CB4B6-F700-B940-B9AB-136D2492F0FF}"/>
                </a:ext>
              </a:extLst>
            </p:cNvPr>
            <p:cNvCxnSpPr>
              <a:cxnSpLocks/>
              <a:stCxn id="41" idx="1"/>
            </p:cNvCxnSpPr>
            <p:nvPr/>
          </p:nvCxnSpPr>
          <p:spPr bwMode="gray">
            <a:xfrm flipH="1">
              <a:off x="2792896" y="3335333"/>
              <a:ext cx="5027448" cy="1678044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32349554-AE9B-F043-A4D0-F2EEED0841DF}"/>
              </a:ext>
            </a:extLst>
          </p:cNvPr>
          <p:cNvSpPr txBox="1"/>
          <p:nvPr/>
        </p:nvSpPr>
        <p:spPr>
          <a:xfrm rot="21356434">
            <a:off x="9409952" y="453478"/>
            <a:ext cx="2079631" cy="338554"/>
          </a:xfrm>
          <a:prstGeom prst="rect">
            <a:avLst/>
          </a:prstGeom>
          <a:solidFill>
            <a:srgbClr val="EFE5F7"/>
          </a:solidFill>
          <a:ln w="28575">
            <a:solidFill>
              <a:srgbClr val="FF0000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Overlay Use Case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41D7D38-DDEA-DC4C-A5E5-F8ED6E3B894A}"/>
              </a:ext>
            </a:extLst>
          </p:cNvPr>
          <p:cNvGrpSpPr/>
          <p:nvPr/>
        </p:nvGrpSpPr>
        <p:grpSpPr>
          <a:xfrm>
            <a:off x="3039035" y="5664210"/>
            <a:ext cx="5398026" cy="781399"/>
            <a:chOff x="17592106" y="5779116"/>
            <a:chExt cx="5398026" cy="781399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D8570A23-B2E8-6B40-ACB5-A5C5B3D15563}"/>
                </a:ext>
              </a:extLst>
            </p:cNvPr>
            <p:cNvSpPr txBox="1"/>
            <p:nvPr/>
          </p:nvSpPr>
          <p:spPr>
            <a:xfrm>
              <a:off x="17592106" y="6252738"/>
              <a:ext cx="3901636" cy="30777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 algn="r">
                <a:buNone/>
              </a:pPr>
              <a:r>
                <a:rPr lang="en-US" sz="1400" i="1" dirty="0">
                  <a:latin typeface="Calibri" panose="020F0502020204030204" pitchFamily="34" charset="0"/>
                  <a:cs typeface="Calibri" panose="020F0502020204030204" pitchFamily="34" charset="0"/>
                </a:rPr>
                <a:t>Note: This specific output is for Topology Overlay3</a:t>
              </a:r>
            </a:p>
          </p:txBody>
        </p: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0211B8C6-A8CE-4547-8515-0337227BC768}"/>
                </a:ext>
              </a:extLst>
            </p:cNvPr>
            <p:cNvCxnSpPr>
              <a:cxnSpLocks/>
              <a:stCxn id="22" idx="3"/>
            </p:cNvCxnSpPr>
            <p:nvPr/>
          </p:nvCxnSpPr>
          <p:spPr bwMode="gray">
            <a:xfrm flipV="1">
              <a:off x="21493742" y="5779116"/>
              <a:ext cx="1496390" cy="627511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15ADC782-0460-3D4E-94A3-0B20F2C516E9}"/>
              </a:ext>
            </a:extLst>
          </p:cNvPr>
          <p:cNvGrpSpPr/>
          <p:nvPr/>
        </p:nvGrpSpPr>
        <p:grpSpPr>
          <a:xfrm>
            <a:off x="3039035" y="4993860"/>
            <a:ext cx="5553636" cy="1027005"/>
            <a:chOff x="17592106" y="5533510"/>
            <a:chExt cx="5553636" cy="1027005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89834644-EFA4-294C-B52D-2D69A2A83256}"/>
                </a:ext>
              </a:extLst>
            </p:cNvPr>
            <p:cNvSpPr txBox="1"/>
            <p:nvPr/>
          </p:nvSpPr>
          <p:spPr>
            <a:xfrm>
              <a:off x="17592106" y="6252738"/>
              <a:ext cx="3901636" cy="30777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 algn="r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Overlay with VLAN TAG 141</a:t>
              </a:r>
            </a:p>
          </p:txBody>
        </p: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1DEDE01A-1E80-524D-B627-D67064DEB902}"/>
                </a:ext>
              </a:extLst>
            </p:cNvPr>
            <p:cNvCxnSpPr>
              <a:cxnSpLocks/>
              <a:stCxn id="25" idx="3"/>
            </p:cNvCxnSpPr>
            <p:nvPr/>
          </p:nvCxnSpPr>
          <p:spPr bwMode="gray">
            <a:xfrm flipV="1">
              <a:off x="21493742" y="5533510"/>
              <a:ext cx="1652000" cy="873117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07974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FAF85565-8306-AA41-B245-04B2671EC1DF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6505" y="1600201"/>
            <a:ext cx="6967052" cy="4572000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/>
              <a:t>Validate IP configuration and Routing Table</a:t>
            </a:r>
            <a:endParaRPr lang="en-US" sz="1500" i="1" dirty="0"/>
          </a:p>
          <a:p>
            <a:pPr marL="800100" lvl="1" indent="-342900"/>
            <a:r>
              <a:rPr lang="en-US" sz="1600" dirty="0"/>
              <a:t>VLAN – IP1 Only</a:t>
            </a:r>
          </a:p>
          <a:p>
            <a:pPr lvl="1" indent="0">
              <a:spcBef>
                <a:spcPts val="0"/>
              </a:spcBef>
              <a:buNone/>
            </a:pPr>
            <a:r>
              <a:rPr lang="en-US" sz="1200" dirty="0">
                <a:latin typeface="Courier" pitchFamily="2" charset="0"/>
                <a:cs typeface="Courier New" panose="02070309020205020404" pitchFamily="49" charset="0"/>
              </a:rPr>
              <a:t>root@centos1:~# </a:t>
            </a:r>
            <a:r>
              <a:rPr lang="en-US" sz="12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ifconfig</a:t>
            </a: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&lt;snip&gt;</a:t>
            </a: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nsx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-eth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 flags=4163&lt;UP,BROADCAST,RUNNING,MULTICAST&gt;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mtu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1500</a:t>
            </a: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inet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192.168.110.185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netmask 255.255.255.0  broadcast 0.0.0.0</a:t>
            </a: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&lt;snip&gt;</a:t>
            </a:r>
          </a:p>
          <a:p>
            <a:pPr lvl="1" indent="0">
              <a:spcBef>
                <a:spcPts val="0"/>
              </a:spcBef>
              <a:buNone/>
            </a:pPr>
            <a:endParaRPr lang="en-US" sz="1000" dirty="0">
              <a:latin typeface="Courier" pitchFamily="2" charset="0"/>
              <a:cs typeface="Courier New" panose="02070309020205020404" pitchFamily="49" charset="0"/>
            </a:endParaRPr>
          </a:p>
          <a:p>
            <a:pPr lvl="1" indent="0">
              <a:spcBef>
                <a:spcPts val="0"/>
              </a:spcBef>
              <a:buNone/>
            </a:pPr>
            <a:endParaRPr lang="en-US" sz="1000" dirty="0">
              <a:latin typeface="Courier" pitchFamily="2" charset="0"/>
              <a:cs typeface="Courier New" panose="02070309020205020404" pitchFamily="49" charset="0"/>
            </a:endParaRPr>
          </a:p>
          <a:p>
            <a:pPr lvl="1" indent="0">
              <a:spcBef>
                <a:spcPts val="0"/>
              </a:spcBef>
              <a:buNone/>
            </a:pPr>
            <a:r>
              <a:rPr lang="en-US" sz="1200" dirty="0">
                <a:latin typeface="Courier" pitchFamily="2" charset="0"/>
                <a:cs typeface="Courier New" panose="02070309020205020404" pitchFamily="49" charset="0"/>
              </a:rPr>
              <a:t>root@centos1:~# </a:t>
            </a:r>
            <a:r>
              <a:rPr lang="en-US" sz="12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netstat -</a:t>
            </a:r>
            <a:r>
              <a:rPr lang="en-US" sz="12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rn</a:t>
            </a:r>
            <a:endParaRPr lang="en-US" sz="1200" dirty="0">
              <a:solidFill>
                <a:schemeClr val="accent1"/>
              </a:solidFill>
              <a:latin typeface="Courier" pitchFamily="2" charset="0"/>
              <a:cs typeface="Courier New" panose="02070309020205020404" pitchFamily="49" charset="0"/>
            </a:endParaRP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Kernel IP routing table</a:t>
            </a: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Destination     Gateway       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Genmask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Flags   MSS Window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irtt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Iface</a:t>
            </a:r>
            <a:endParaRPr lang="en-US" sz="1000" dirty="0">
              <a:latin typeface="Courier" pitchFamily="2" charset="0"/>
              <a:cs typeface="Courier New" panose="02070309020205020404" pitchFamily="49" charset="0"/>
            </a:endParaRP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0.0.0.0         192.168.110.1   0.0.0.0 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UG        0 0          0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nsx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-eth</a:t>
            </a: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&lt;snip&gt;</a:t>
            </a:r>
          </a:p>
          <a:p>
            <a:pPr lvl="1" indent="0">
              <a:spcBef>
                <a:spcPts val="0"/>
              </a:spcBef>
              <a:buNone/>
            </a:pPr>
            <a:endParaRPr lang="en-US" sz="1000" dirty="0">
              <a:latin typeface="Courier" pitchFamily="2" charset="0"/>
              <a:cs typeface="Courier New" panose="02070309020205020404" pitchFamily="49" charset="0"/>
            </a:endParaRPr>
          </a:p>
        </p:txBody>
      </p:sp>
      <p:sp>
        <p:nvSpPr>
          <p:cNvPr id="28" name="Title 27">
            <a:extLst>
              <a:ext uri="{FF2B5EF4-FFF2-40B4-BE49-F238E27FC236}">
                <a16:creationId xmlns:a16="http://schemas.microsoft.com/office/drawing/2014/main" id="{DD8139AC-3ED4-914C-B85D-3169C03F8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Validation – RHEL/CentOS (5/7)</a:t>
            </a:r>
          </a:p>
        </p:txBody>
      </p:sp>
      <p:sp>
        <p:nvSpPr>
          <p:cNvPr id="29" name="Subtitle 28">
            <a:extLst>
              <a:ext uri="{FF2B5EF4-FFF2-40B4-BE49-F238E27FC236}">
                <a16:creationId xmlns:a16="http://schemas.microsoft.com/office/drawing/2014/main" id="{DF8749AB-5DF6-624C-8454-6A66274F28FB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Validation Interfaces + IP + Routes (1/3)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2562726-3CF8-844B-A403-286486293759}"/>
              </a:ext>
            </a:extLst>
          </p:cNvPr>
          <p:cNvSpPr/>
          <p:nvPr/>
        </p:nvSpPr>
        <p:spPr>
          <a:xfrm>
            <a:off x="995588" y="2568146"/>
            <a:ext cx="687585" cy="237115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055B26B-5897-5F42-BDCF-022F05BFC89A}"/>
              </a:ext>
            </a:extLst>
          </p:cNvPr>
          <p:cNvGrpSpPr/>
          <p:nvPr/>
        </p:nvGrpSpPr>
        <p:grpSpPr>
          <a:xfrm>
            <a:off x="39654" y="2160932"/>
            <a:ext cx="1077946" cy="523220"/>
            <a:chOff x="18053361" y="6051171"/>
            <a:chExt cx="1077946" cy="523220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C484E354-4B17-A44E-84BD-49EC7E8A3BE9}"/>
                </a:ext>
              </a:extLst>
            </p:cNvPr>
            <p:cNvSpPr txBox="1"/>
            <p:nvPr/>
          </p:nvSpPr>
          <p:spPr>
            <a:xfrm>
              <a:off x="18053361" y="6051171"/>
              <a:ext cx="826266" cy="52322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91440" tIns="45720" rIns="45720" bIns="45720" rtlCol="0" anchor="t">
              <a:spAutoFit/>
            </a:bodyPr>
            <a:lstStyle/>
            <a:p>
              <a:pPr indent="-169863" algn="ctr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IP1(=VIF) Interface</a:t>
              </a:r>
            </a:p>
          </p:txBody>
        </p: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A0CA321F-A306-E94B-BBFC-317113523643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18879627" y="6243208"/>
              <a:ext cx="251680" cy="173484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Rectangle 35">
            <a:extLst>
              <a:ext uri="{FF2B5EF4-FFF2-40B4-BE49-F238E27FC236}">
                <a16:creationId xmlns:a16="http://schemas.microsoft.com/office/drawing/2014/main" id="{B2B29E50-0A91-464E-917C-0069A34E3338}"/>
              </a:ext>
            </a:extLst>
          </p:cNvPr>
          <p:cNvSpPr/>
          <p:nvPr/>
        </p:nvSpPr>
        <p:spPr>
          <a:xfrm>
            <a:off x="993916" y="3850402"/>
            <a:ext cx="3607902" cy="177518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B1F2E065-6580-DC4D-89BC-07C6A8B8EB67}"/>
              </a:ext>
            </a:extLst>
          </p:cNvPr>
          <p:cNvGrpSpPr/>
          <p:nvPr/>
        </p:nvGrpSpPr>
        <p:grpSpPr>
          <a:xfrm>
            <a:off x="42169" y="4090691"/>
            <a:ext cx="2134550" cy="602961"/>
            <a:chOff x="6963568" y="5900874"/>
            <a:chExt cx="2134550" cy="602961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8EA9FD53-D819-3445-909B-06CDF9DAF9F5}"/>
                </a:ext>
              </a:extLst>
            </p:cNvPr>
            <p:cNvSpPr txBox="1"/>
            <p:nvPr/>
          </p:nvSpPr>
          <p:spPr>
            <a:xfrm>
              <a:off x="6963568" y="6196058"/>
              <a:ext cx="2134550" cy="30777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91440" tIns="45720" rIns="45720" bIns="45720" rtlCol="0" anchor="t">
              <a:spAutoFit/>
            </a:bodyPr>
            <a:lstStyle/>
            <a:p>
              <a:pPr indent="-169863"/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Default gateway via IP1</a:t>
              </a:r>
            </a:p>
          </p:txBody>
        </p: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C2DE56C8-8EBE-A442-B21D-74F9458B34C7}"/>
                </a:ext>
              </a:extLst>
            </p:cNvPr>
            <p:cNvCxnSpPr>
              <a:cxnSpLocks/>
            </p:cNvCxnSpPr>
            <p:nvPr/>
          </p:nvCxnSpPr>
          <p:spPr bwMode="gray">
            <a:xfrm flipV="1">
              <a:off x="8471906" y="5900874"/>
              <a:ext cx="166326" cy="280101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5" name="Picture 34">
            <a:extLst>
              <a:ext uri="{FF2B5EF4-FFF2-40B4-BE49-F238E27FC236}">
                <a16:creationId xmlns:a16="http://schemas.microsoft.com/office/drawing/2014/main" id="{CA3E1421-161D-E64C-B4CA-160437FAC4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9643" y="1686240"/>
            <a:ext cx="3708400" cy="1838960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2863DB35-B4D8-664F-9B20-DAB7CE138E74}"/>
              </a:ext>
            </a:extLst>
          </p:cNvPr>
          <p:cNvSpPr txBox="1"/>
          <p:nvPr/>
        </p:nvSpPr>
        <p:spPr>
          <a:xfrm rot="21356434">
            <a:off x="9409950" y="435188"/>
            <a:ext cx="2079631" cy="584775"/>
          </a:xfrm>
          <a:prstGeom prst="rect">
            <a:avLst/>
          </a:prstGeom>
          <a:solidFill>
            <a:srgbClr val="EFE5F7"/>
          </a:solidFill>
          <a:ln w="28575">
            <a:solidFill>
              <a:srgbClr val="FF0000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Use Case VLAN -</a:t>
            </a:r>
          </a:p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IP1 Only</a:t>
            </a: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F0A9EFFE-3369-2B4F-972E-F1593717DD5F}"/>
              </a:ext>
            </a:extLst>
          </p:cNvPr>
          <p:cNvSpPr/>
          <p:nvPr/>
        </p:nvSpPr>
        <p:spPr>
          <a:xfrm>
            <a:off x="8708009" y="3926004"/>
            <a:ext cx="3260034" cy="1838960"/>
          </a:xfrm>
          <a:prstGeom prst="roundRect">
            <a:avLst>
              <a:gd name="adj" fmla="val 8469"/>
            </a:avLst>
          </a:prstGeom>
          <a:solidFill>
            <a:schemeClr val="bg1">
              <a:lumMod val="85000"/>
              <a:alpha val="20000"/>
            </a:schemeClr>
          </a:solidFill>
          <a:ln w="28575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en-US" sz="1100" dirty="0">
                <a:solidFill>
                  <a:schemeClr val="tx2"/>
                </a:solidFill>
                <a:latin typeface="Calibri" panose="020F0502020204030204" pitchFamily="34" charset="0"/>
              </a:rPr>
              <a:t>Server Topology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D1CF73A-D4F8-8AF4-55CA-7BCD59D689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3898" y="4027920"/>
            <a:ext cx="1158240" cy="143256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DEB673C-5AF2-C4E7-E039-5623282E31D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38026" y="4027920"/>
            <a:ext cx="1508760" cy="1653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65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FAF85565-8306-AA41-B245-04B2671EC1DF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6505" y="1600201"/>
            <a:ext cx="6967052" cy="4572000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/>
              <a:t>Validate IP configuration and Routing Table</a:t>
            </a:r>
            <a:endParaRPr lang="en-US" sz="1500" i="1" dirty="0"/>
          </a:p>
          <a:p>
            <a:pPr marL="800100" lvl="1" indent="-342900"/>
            <a:r>
              <a:rPr lang="en-US" sz="1600" dirty="0"/>
              <a:t>VLAN – IP1 Only</a:t>
            </a:r>
          </a:p>
          <a:p>
            <a:pPr lvl="1" indent="0">
              <a:spcBef>
                <a:spcPts val="0"/>
              </a:spcBef>
              <a:buNone/>
            </a:pPr>
            <a:r>
              <a:rPr lang="en-US" sz="1200" dirty="0">
                <a:latin typeface="Courier" pitchFamily="2" charset="0"/>
                <a:cs typeface="Courier New" panose="02070309020205020404" pitchFamily="49" charset="0"/>
              </a:rPr>
              <a:t>root@centos1:~# </a:t>
            </a:r>
            <a:r>
              <a:rPr lang="en-US" sz="12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ifconfig</a:t>
            </a: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&lt;snip&gt;</a:t>
            </a: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nsx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-eth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 flags=4163&lt;UP,BROADCAST,RUNNING,MULTICAST&gt;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mtu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1500</a:t>
            </a: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inet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192.168.144.185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netmask 255.255.255.0  broadcast 0.0.0.0</a:t>
            </a: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&lt;snip&gt;</a:t>
            </a:r>
          </a:p>
          <a:p>
            <a:pPr lvl="1" indent="0">
              <a:spcBef>
                <a:spcPts val="0"/>
              </a:spcBef>
              <a:buNone/>
            </a:pPr>
            <a:endParaRPr lang="en-US" sz="1000" dirty="0">
              <a:latin typeface="Courier" pitchFamily="2" charset="0"/>
              <a:cs typeface="Courier New" panose="02070309020205020404" pitchFamily="49" charset="0"/>
            </a:endParaRPr>
          </a:p>
          <a:p>
            <a:pPr lvl="1" indent="0">
              <a:spcBef>
                <a:spcPts val="0"/>
              </a:spcBef>
              <a:buNone/>
            </a:pPr>
            <a:endParaRPr lang="en-US" sz="1000" dirty="0">
              <a:latin typeface="Courier" pitchFamily="2" charset="0"/>
              <a:cs typeface="Courier New" panose="02070309020205020404" pitchFamily="49" charset="0"/>
            </a:endParaRPr>
          </a:p>
          <a:p>
            <a:pPr lvl="1" indent="0">
              <a:spcBef>
                <a:spcPts val="0"/>
              </a:spcBef>
              <a:buNone/>
            </a:pPr>
            <a:r>
              <a:rPr lang="en-US" sz="1200" dirty="0">
                <a:latin typeface="Courier" pitchFamily="2" charset="0"/>
                <a:cs typeface="Courier New" panose="02070309020205020404" pitchFamily="49" charset="0"/>
              </a:rPr>
              <a:t>root@centos1:~# </a:t>
            </a:r>
            <a:r>
              <a:rPr lang="en-US" sz="12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netstat -</a:t>
            </a:r>
            <a:r>
              <a:rPr lang="en-US" sz="12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rn</a:t>
            </a:r>
            <a:endParaRPr lang="en-US" sz="1200" dirty="0">
              <a:solidFill>
                <a:schemeClr val="accent1"/>
              </a:solidFill>
              <a:latin typeface="Courier" pitchFamily="2" charset="0"/>
              <a:cs typeface="Courier New" panose="02070309020205020404" pitchFamily="49" charset="0"/>
            </a:endParaRP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Kernel IP routing table</a:t>
            </a: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Destination     Gateway       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Genmask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Flags   MSS Window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irtt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Iface</a:t>
            </a:r>
            <a:endParaRPr lang="en-US" sz="1000" dirty="0">
              <a:latin typeface="Courier" pitchFamily="2" charset="0"/>
              <a:cs typeface="Courier New" panose="02070309020205020404" pitchFamily="49" charset="0"/>
            </a:endParaRP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0.0.0.0         192.168.144.1   0.0.0.0 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UG        0 0          0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nsx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-eth</a:t>
            </a: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&lt;snip&gt;</a:t>
            </a:r>
          </a:p>
          <a:p>
            <a:pPr lvl="1" indent="0">
              <a:spcBef>
                <a:spcPts val="0"/>
              </a:spcBef>
              <a:buNone/>
            </a:pPr>
            <a:endParaRPr lang="en-US" sz="1000" dirty="0">
              <a:latin typeface="Courier" pitchFamily="2" charset="0"/>
              <a:cs typeface="Courier New" panose="02070309020205020404" pitchFamily="49" charset="0"/>
            </a:endParaRPr>
          </a:p>
        </p:txBody>
      </p:sp>
      <p:sp>
        <p:nvSpPr>
          <p:cNvPr id="28" name="Title 27">
            <a:extLst>
              <a:ext uri="{FF2B5EF4-FFF2-40B4-BE49-F238E27FC236}">
                <a16:creationId xmlns:a16="http://schemas.microsoft.com/office/drawing/2014/main" id="{DD8139AC-3ED4-914C-B85D-3169C03F8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Validation – RHEL/CentOS (6/7)</a:t>
            </a:r>
          </a:p>
        </p:txBody>
      </p:sp>
      <p:sp>
        <p:nvSpPr>
          <p:cNvPr id="29" name="Subtitle 28">
            <a:extLst>
              <a:ext uri="{FF2B5EF4-FFF2-40B4-BE49-F238E27FC236}">
                <a16:creationId xmlns:a16="http://schemas.microsoft.com/office/drawing/2014/main" id="{DF8749AB-5DF6-624C-8454-6A66274F28FB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Validation Interfaces + IP + Routes (2/3)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2562726-3CF8-844B-A403-286486293759}"/>
              </a:ext>
            </a:extLst>
          </p:cNvPr>
          <p:cNvSpPr/>
          <p:nvPr/>
        </p:nvSpPr>
        <p:spPr>
          <a:xfrm>
            <a:off x="995588" y="2568146"/>
            <a:ext cx="687585" cy="237115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055B26B-5897-5F42-BDCF-022F05BFC89A}"/>
              </a:ext>
            </a:extLst>
          </p:cNvPr>
          <p:cNvGrpSpPr/>
          <p:nvPr/>
        </p:nvGrpSpPr>
        <p:grpSpPr>
          <a:xfrm>
            <a:off x="39654" y="2160932"/>
            <a:ext cx="1077946" cy="523220"/>
            <a:chOff x="18053361" y="6051171"/>
            <a:chExt cx="1077946" cy="523220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C484E354-4B17-A44E-84BD-49EC7E8A3BE9}"/>
                </a:ext>
              </a:extLst>
            </p:cNvPr>
            <p:cNvSpPr txBox="1"/>
            <p:nvPr/>
          </p:nvSpPr>
          <p:spPr>
            <a:xfrm>
              <a:off x="18053361" y="6051171"/>
              <a:ext cx="826266" cy="52322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91440" tIns="45720" rIns="45720" bIns="45720" rtlCol="0" anchor="t">
              <a:spAutoFit/>
            </a:bodyPr>
            <a:lstStyle/>
            <a:p>
              <a:pPr indent="-169863" algn="ctr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IP2(=VIF) Interface</a:t>
              </a:r>
            </a:p>
          </p:txBody>
        </p: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A0CA321F-A306-E94B-BBFC-317113523643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18879627" y="6243208"/>
              <a:ext cx="251680" cy="173484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Rectangle 35">
            <a:extLst>
              <a:ext uri="{FF2B5EF4-FFF2-40B4-BE49-F238E27FC236}">
                <a16:creationId xmlns:a16="http://schemas.microsoft.com/office/drawing/2014/main" id="{B2B29E50-0A91-464E-917C-0069A34E3338}"/>
              </a:ext>
            </a:extLst>
          </p:cNvPr>
          <p:cNvSpPr/>
          <p:nvPr/>
        </p:nvSpPr>
        <p:spPr>
          <a:xfrm>
            <a:off x="993916" y="3814777"/>
            <a:ext cx="3607902" cy="177518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B1F2E065-6580-DC4D-89BC-07C6A8B8EB67}"/>
              </a:ext>
            </a:extLst>
          </p:cNvPr>
          <p:cNvGrpSpPr/>
          <p:nvPr/>
        </p:nvGrpSpPr>
        <p:grpSpPr>
          <a:xfrm>
            <a:off x="42168" y="4055066"/>
            <a:ext cx="5533684" cy="818404"/>
            <a:chOff x="6963567" y="5900874"/>
            <a:chExt cx="5533684" cy="818404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8EA9FD53-D819-3445-909B-06CDF9DAF9F5}"/>
                </a:ext>
              </a:extLst>
            </p:cNvPr>
            <p:cNvSpPr txBox="1"/>
            <p:nvPr/>
          </p:nvSpPr>
          <p:spPr>
            <a:xfrm>
              <a:off x="6963567" y="6196058"/>
              <a:ext cx="5533684" cy="52322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91440" tIns="45720" rIns="45720" bIns="45720" rtlCol="0" anchor="t">
              <a:spAutoFit/>
            </a:bodyPr>
            <a:lstStyle/>
            <a:p>
              <a:pPr indent="-169863"/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Default gateway via IP2</a:t>
              </a:r>
            </a:p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Static route for Management Subnets via Mgt Router (not in this example)</a:t>
              </a:r>
            </a:p>
          </p:txBody>
        </p: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C2DE56C8-8EBE-A442-B21D-74F9458B34C7}"/>
                </a:ext>
              </a:extLst>
            </p:cNvPr>
            <p:cNvCxnSpPr>
              <a:cxnSpLocks/>
            </p:cNvCxnSpPr>
            <p:nvPr/>
          </p:nvCxnSpPr>
          <p:spPr bwMode="gray">
            <a:xfrm flipV="1">
              <a:off x="8471906" y="5900874"/>
              <a:ext cx="166326" cy="280101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7" name="TextBox 66">
            <a:extLst>
              <a:ext uri="{FF2B5EF4-FFF2-40B4-BE49-F238E27FC236}">
                <a16:creationId xmlns:a16="http://schemas.microsoft.com/office/drawing/2014/main" id="{0FEA7AAC-8ECB-634A-A38F-AAB2BFC454A8}"/>
              </a:ext>
            </a:extLst>
          </p:cNvPr>
          <p:cNvSpPr txBox="1"/>
          <p:nvPr/>
        </p:nvSpPr>
        <p:spPr>
          <a:xfrm rot="21356434">
            <a:off x="9409950" y="435188"/>
            <a:ext cx="2079631" cy="584775"/>
          </a:xfrm>
          <a:prstGeom prst="rect">
            <a:avLst/>
          </a:prstGeom>
          <a:solidFill>
            <a:srgbClr val="EFE5F7"/>
          </a:solidFill>
          <a:ln w="28575">
            <a:solidFill>
              <a:srgbClr val="FF0000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Use Case VLAN -</a:t>
            </a:r>
          </a:p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IP-Mgt + IP2-App</a:t>
            </a:r>
          </a:p>
        </p:txBody>
      </p:sp>
      <p:pic>
        <p:nvPicPr>
          <p:cNvPr id="68" name="Picture 67">
            <a:extLst>
              <a:ext uri="{FF2B5EF4-FFF2-40B4-BE49-F238E27FC236}">
                <a16:creationId xmlns:a16="http://schemas.microsoft.com/office/drawing/2014/main" id="{87C1B42E-3BD6-A84D-A222-4CC8806F93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36683" y="1420066"/>
            <a:ext cx="4531360" cy="229616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C72261F-AD9D-6C9D-A080-9A75324644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5283" y="4183152"/>
            <a:ext cx="1805940" cy="143256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14B1D0B-C4C8-E6E7-137F-B9D7F3B7D6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7303" y="4175532"/>
            <a:ext cx="1158240" cy="144018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5EEBC1B-CCF6-8B75-CD14-026F2799A0A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40963" y="4183152"/>
            <a:ext cx="1577340" cy="1653540"/>
          </a:xfrm>
          <a:prstGeom prst="rect">
            <a:avLst/>
          </a:prstGeom>
        </p:spPr>
      </p:pic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FF9DD834-77B0-A828-F1C8-B0AFA1AA2CBF}"/>
              </a:ext>
            </a:extLst>
          </p:cNvPr>
          <p:cNvSpPr/>
          <p:nvPr/>
        </p:nvSpPr>
        <p:spPr>
          <a:xfrm>
            <a:off x="6807200" y="4065704"/>
            <a:ext cx="5160843" cy="1838960"/>
          </a:xfrm>
          <a:prstGeom prst="roundRect">
            <a:avLst>
              <a:gd name="adj" fmla="val 8469"/>
            </a:avLst>
          </a:prstGeom>
          <a:solidFill>
            <a:schemeClr val="bg1">
              <a:lumMod val="85000"/>
              <a:alpha val="20000"/>
            </a:schemeClr>
          </a:solidFill>
          <a:ln w="28575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en-US" sz="1100" dirty="0">
                <a:solidFill>
                  <a:schemeClr val="tx2"/>
                </a:solidFill>
                <a:latin typeface="Calibri" panose="020F0502020204030204" pitchFamily="34" charset="0"/>
              </a:rPr>
              <a:t>Server Topology</a:t>
            </a:r>
          </a:p>
        </p:txBody>
      </p:sp>
    </p:spTree>
    <p:extLst>
      <p:ext uri="{BB962C8B-B14F-4D97-AF65-F5344CB8AC3E}">
        <p14:creationId xmlns:p14="http://schemas.microsoft.com/office/powerpoint/2010/main" val="4238743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105F7D5A-AEC5-CE50-228D-C6635A820B41}"/>
              </a:ext>
            </a:extLst>
          </p:cNvPr>
          <p:cNvSpPr/>
          <p:nvPr/>
        </p:nvSpPr>
        <p:spPr>
          <a:xfrm>
            <a:off x="6414482" y="4802304"/>
            <a:ext cx="5553562" cy="1980466"/>
          </a:xfrm>
          <a:prstGeom prst="roundRect">
            <a:avLst>
              <a:gd name="adj" fmla="val 8469"/>
            </a:avLst>
          </a:prstGeom>
          <a:solidFill>
            <a:schemeClr val="bg1">
              <a:lumMod val="85000"/>
              <a:alpha val="20000"/>
            </a:schemeClr>
          </a:solidFill>
          <a:ln w="28575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en-US" sz="1100" dirty="0">
                <a:solidFill>
                  <a:schemeClr val="tx2"/>
                </a:solidFill>
                <a:latin typeface="Calibri" panose="020F0502020204030204" pitchFamily="34" charset="0"/>
              </a:rPr>
              <a:t>Server Topology</a:t>
            </a:r>
          </a:p>
        </p:txBody>
      </p:sp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FAF85565-8306-AA41-B245-04B2671EC1DF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6505" y="1600201"/>
            <a:ext cx="6967052" cy="4572000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/>
              <a:t>Validate IP configuration and Routing Table</a:t>
            </a:r>
            <a:endParaRPr lang="en-US" sz="1500" i="1" dirty="0"/>
          </a:p>
          <a:p>
            <a:pPr marL="800100" lvl="1" indent="-342900"/>
            <a:r>
              <a:rPr lang="en-US" sz="1600" dirty="0"/>
              <a:t>VLAN – IP1 Only</a:t>
            </a:r>
          </a:p>
          <a:p>
            <a:pPr lvl="1" indent="0">
              <a:spcBef>
                <a:spcPts val="0"/>
              </a:spcBef>
              <a:buNone/>
            </a:pPr>
            <a:r>
              <a:rPr lang="en-US" sz="1200" dirty="0">
                <a:latin typeface="Courier" pitchFamily="2" charset="0"/>
                <a:cs typeface="Courier New" panose="02070309020205020404" pitchFamily="49" charset="0"/>
              </a:rPr>
              <a:t>root@centos1:~# </a:t>
            </a:r>
            <a:r>
              <a:rPr lang="en-US" sz="12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ifconfig</a:t>
            </a: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&lt;snip&gt;</a:t>
            </a: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nsx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-eth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 flags=4163&lt;UP,BROADCAST,RUNNING,MULTICAST&gt;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mtu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1500</a:t>
            </a: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inet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172.16.10.185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netmask 255.255.255.0  broadcast 0.0.0.0</a:t>
            </a: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&lt;snip&gt;</a:t>
            </a: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nsx-vtep0.0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: flags=4163&lt;UP,BROADCAST,RUNNING,MULTICAST&gt;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mtu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1600</a:t>
            </a: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inet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</a:t>
            </a: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192.168.141.112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netmask 255.255.255.0  broadcast 192.168.141.255</a:t>
            </a:r>
          </a:p>
          <a:p>
            <a:pPr lvl="1" indent="0">
              <a:spcBef>
                <a:spcPts val="0"/>
              </a:spcBef>
              <a:buNone/>
            </a:pPr>
            <a:endParaRPr lang="en-US" sz="1000" dirty="0">
              <a:latin typeface="Courier" pitchFamily="2" charset="0"/>
              <a:cs typeface="Courier New" panose="02070309020205020404" pitchFamily="49" charset="0"/>
            </a:endParaRPr>
          </a:p>
          <a:p>
            <a:pPr lvl="1" indent="0">
              <a:spcBef>
                <a:spcPts val="0"/>
              </a:spcBef>
              <a:buNone/>
            </a:pPr>
            <a:endParaRPr lang="en-US" sz="1000" dirty="0">
              <a:latin typeface="Courier" pitchFamily="2" charset="0"/>
              <a:cs typeface="Courier New" panose="02070309020205020404" pitchFamily="49" charset="0"/>
            </a:endParaRPr>
          </a:p>
          <a:p>
            <a:pPr lvl="1" indent="0">
              <a:spcBef>
                <a:spcPts val="0"/>
              </a:spcBef>
              <a:buNone/>
            </a:pPr>
            <a:endParaRPr lang="en-US" sz="1000" dirty="0">
              <a:latin typeface="Courier" pitchFamily="2" charset="0"/>
              <a:cs typeface="Courier New" panose="02070309020205020404" pitchFamily="49" charset="0"/>
            </a:endParaRPr>
          </a:p>
          <a:p>
            <a:pPr lvl="1" indent="0">
              <a:spcBef>
                <a:spcPts val="0"/>
              </a:spcBef>
              <a:buNone/>
            </a:pPr>
            <a:endParaRPr lang="en-US" sz="1000" dirty="0">
              <a:latin typeface="Courier" pitchFamily="2" charset="0"/>
              <a:cs typeface="Courier New" panose="02070309020205020404" pitchFamily="49" charset="0"/>
            </a:endParaRPr>
          </a:p>
          <a:p>
            <a:pPr lvl="1" indent="0">
              <a:spcBef>
                <a:spcPts val="0"/>
              </a:spcBef>
              <a:buNone/>
            </a:pPr>
            <a:r>
              <a:rPr lang="en-US" sz="1200" dirty="0">
                <a:latin typeface="Courier" pitchFamily="2" charset="0"/>
                <a:cs typeface="Courier New" panose="02070309020205020404" pitchFamily="49" charset="0"/>
              </a:rPr>
              <a:t>root@centos1:~# </a:t>
            </a:r>
            <a:r>
              <a:rPr lang="en-US" sz="12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netstat -</a:t>
            </a:r>
            <a:r>
              <a:rPr lang="en-US" sz="1200" dirty="0" err="1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rn</a:t>
            </a:r>
            <a:endParaRPr lang="en-US" sz="1200" dirty="0">
              <a:solidFill>
                <a:schemeClr val="accent1"/>
              </a:solidFill>
              <a:latin typeface="Courier" pitchFamily="2" charset="0"/>
              <a:cs typeface="Courier New" panose="02070309020205020404" pitchFamily="49" charset="0"/>
            </a:endParaRP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Kernel IP routing table</a:t>
            </a: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Destination     Gateway       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Genmask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 Flags   MSS Window 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irtt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Iface</a:t>
            </a:r>
            <a:endParaRPr lang="en-US" sz="1000" dirty="0">
              <a:latin typeface="Courier" pitchFamily="2" charset="0"/>
              <a:cs typeface="Courier New" panose="02070309020205020404" pitchFamily="49" charset="0"/>
            </a:endParaRP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0.0.0.0         172.16.10.1     0.0.0.0 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        UG        0 0          0 </a:t>
            </a:r>
            <a:r>
              <a:rPr lang="en-US" sz="1000" dirty="0" err="1">
                <a:latin typeface="Courier" pitchFamily="2" charset="0"/>
                <a:cs typeface="Courier New" panose="02070309020205020404" pitchFamily="49" charset="0"/>
              </a:rPr>
              <a:t>nsx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-eth</a:t>
            </a: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>
                <a:solidFill>
                  <a:schemeClr val="accent1"/>
                </a:solidFill>
                <a:latin typeface="Courier" pitchFamily="2" charset="0"/>
                <a:cs typeface="Courier New" panose="02070309020205020404" pitchFamily="49" charset="0"/>
              </a:rPr>
              <a:t>192.168.140.0   192.168.141.1   255.255.255.0   </a:t>
            </a: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UG        0 0          0 nsx-vtep0.0</a:t>
            </a:r>
          </a:p>
          <a:p>
            <a:pPr lvl="1" indent="0">
              <a:spcBef>
                <a:spcPts val="0"/>
              </a:spcBef>
              <a:buNone/>
            </a:pPr>
            <a:r>
              <a:rPr lang="en-US" sz="1000" dirty="0">
                <a:latin typeface="Courier" pitchFamily="2" charset="0"/>
                <a:cs typeface="Courier New" panose="02070309020205020404" pitchFamily="49" charset="0"/>
              </a:rPr>
              <a:t>&lt;snip&gt;</a:t>
            </a:r>
          </a:p>
          <a:p>
            <a:pPr lvl="1" indent="0">
              <a:spcBef>
                <a:spcPts val="0"/>
              </a:spcBef>
              <a:buNone/>
            </a:pPr>
            <a:endParaRPr lang="en-US" sz="1000" dirty="0">
              <a:latin typeface="Courier" pitchFamily="2" charset="0"/>
              <a:cs typeface="Courier New" panose="02070309020205020404" pitchFamily="49" charset="0"/>
            </a:endParaRPr>
          </a:p>
        </p:txBody>
      </p:sp>
      <p:sp>
        <p:nvSpPr>
          <p:cNvPr id="28" name="Title 27">
            <a:extLst>
              <a:ext uri="{FF2B5EF4-FFF2-40B4-BE49-F238E27FC236}">
                <a16:creationId xmlns:a16="http://schemas.microsoft.com/office/drawing/2014/main" id="{DD8139AC-3ED4-914C-B85D-3169C03F8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Validation – RHEL/CentOS (7/7)</a:t>
            </a:r>
          </a:p>
        </p:txBody>
      </p:sp>
      <p:sp>
        <p:nvSpPr>
          <p:cNvPr id="29" name="Subtitle 28">
            <a:extLst>
              <a:ext uri="{FF2B5EF4-FFF2-40B4-BE49-F238E27FC236}">
                <a16:creationId xmlns:a16="http://schemas.microsoft.com/office/drawing/2014/main" id="{DF8749AB-5DF6-624C-8454-6A66274F28FB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Validation Interfaces + IP + Routes (3/3)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2B29E50-0A91-464E-917C-0069A34E3338}"/>
              </a:ext>
            </a:extLst>
          </p:cNvPr>
          <p:cNvSpPr/>
          <p:nvPr/>
        </p:nvSpPr>
        <p:spPr>
          <a:xfrm>
            <a:off x="993916" y="4421066"/>
            <a:ext cx="3607902" cy="347472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B1F2E065-6580-DC4D-89BC-07C6A8B8EB67}"/>
              </a:ext>
            </a:extLst>
          </p:cNvPr>
          <p:cNvGrpSpPr/>
          <p:nvPr/>
        </p:nvGrpSpPr>
        <p:grpSpPr>
          <a:xfrm>
            <a:off x="42168" y="4790562"/>
            <a:ext cx="5553562" cy="1033848"/>
            <a:chOff x="6963567" y="5900874"/>
            <a:chExt cx="5553562" cy="1033848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8EA9FD53-D819-3445-909B-06CDF9DAF9F5}"/>
                </a:ext>
              </a:extLst>
            </p:cNvPr>
            <p:cNvSpPr txBox="1"/>
            <p:nvPr/>
          </p:nvSpPr>
          <p:spPr>
            <a:xfrm>
              <a:off x="6963567" y="6196058"/>
              <a:ext cx="5553562" cy="73866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91440" tIns="45720" rIns="45720" bIns="45720" rtlCol="0" anchor="t">
              <a:spAutoFit/>
            </a:bodyPr>
            <a:lstStyle/>
            <a:p>
              <a:pPr indent="-169863"/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Default gateway via IP2</a:t>
              </a:r>
            </a:p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Static route for TEP in other subnets (192.168.140/0/24) via TEP</a:t>
              </a:r>
            </a:p>
            <a:p>
              <a:pPr indent="-169863"/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Static route for Management Subnets via Mgt Router (not in this example)</a:t>
              </a:r>
            </a:p>
          </p:txBody>
        </p: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C2DE56C8-8EBE-A442-B21D-74F9458B34C7}"/>
                </a:ext>
              </a:extLst>
            </p:cNvPr>
            <p:cNvCxnSpPr>
              <a:cxnSpLocks/>
            </p:cNvCxnSpPr>
            <p:nvPr/>
          </p:nvCxnSpPr>
          <p:spPr bwMode="gray">
            <a:xfrm flipV="1">
              <a:off x="8471906" y="5900874"/>
              <a:ext cx="166326" cy="280101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CC09541B-4FB7-7747-827A-DDB6FED79DB2}"/>
              </a:ext>
            </a:extLst>
          </p:cNvPr>
          <p:cNvSpPr txBox="1"/>
          <p:nvPr/>
        </p:nvSpPr>
        <p:spPr>
          <a:xfrm rot="21356434">
            <a:off x="9320944" y="438342"/>
            <a:ext cx="2168750" cy="584775"/>
          </a:xfrm>
          <a:prstGeom prst="rect">
            <a:avLst/>
          </a:prstGeom>
          <a:solidFill>
            <a:srgbClr val="EFE5F7"/>
          </a:solidFill>
          <a:ln w="28575">
            <a:solidFill>
              <a:srgbClr val="FF0000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Use Case Overlay -</a:t>
            </a:r>
          </a:p>
          <a:p>
            <a:pPr indent="-169863" algn="ctr">
              <a:buNone/>
            </a:pP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IP1-Mgt + TEP + IP2-App</a:t>
            </a:r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EF2864C7-AF14-F944-A87E-792AADFD14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38078" y="1421049"/>
            <a:ext cx="4655820" cy="1813560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6F388B65-D2CA-5A4E-8F8E-E9D467C44D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87673" y="3265150"/>
            <a:ext cx="2966720" cy="85344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FC713AAE-B4A9-594A-8CA6-A68FF4C74D57}"/>
              </a:ext>
            </a:extLst>
          </p:cNvPr>
          <p:cNvSpPr/>
          <p:nvPr/>
        </p:nvSpPr>
        <p:spPr>
          <a:xfrm>
            <a:off x="995588" y="2568146"/>
            <a:ext cx="687585" cy="237115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0F48829B-85A4-5749-8F3F-278F4EF58C77}"/>
              </a:ext>
            </a:extLst>
          </p:cNvPr>
          <p:cNvGrpSpPr/>
          <p:nvPr/>
        </p:nvGrpSpPr>
        <p:grpSpPr>
          <a:xfrm>
            <a:off x="39654" y="2160932"/>
            <a:ext cx="1077946" cy="523220"/>
            <a:chOff x="18053361" y="6051171"/>
            <a:chExt cx="1077946" cy="523220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E1A3790E-BA6D-8D4D-8A44-F84C67BE429E}"/>
                </a:ext>
              </a:extLst>
            </p:cNvPr>
            <p:cNvSpPr txBox="1"/>
            <p:nvPr/>
          </p:nvSpPr>
          <p:spPr>
            <a:xfrm>
              <a:off x="18053361" y="6051171"/>
              <a:ext cx="826266" cy="52322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91440" tIns="45720" rIns="45720" bIns="45720" rtlCol="0" anchor="t">
              <a:spAutoFit/>
            </a:bodyPr>
            <a:lstStyle/>
            <a:p>
              <a:pPr indent="-169863" algn="ctr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IP2(=VIF) Interface</a:t>
              </a:r>
            </a:p>
          </p:txBody>
        </p: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80F843AB-3410-ED4B-B7E6-B6B4DD620900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18879627" y="6243208"/>
              <a:ext cx="251680" cy="173484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Rectangle 38">
            <a:extLst>
              <a:ext uri="{FF2B5EF4-FFF2-40B4-BE49-F238E27FC236}">
                <a16:creationId xmlns:a16="http://schemas.microsoft.com/office/drawing/2014/main" id="{39A8CCD0-F4A2-184F-B7E4-330DEC1EE8DE}"/>
              </a:ext>
            </a:extLst>
          </p:cNvPr>
          <p:cNvSpPr/>
          <p:nvPr/>
        </p:nvSpPr>
        <p:spPr>
          <a:xfrm>
            <a:off x="998903" y="3025952"/>
            <a:ext cx="918387" cy="237115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42D3A798-2B15-0445-A00B-C95BC9F4B924}"/>
              </a:ext>
            </a:extLst>
          </p:cNvPr>
          <p:cNvGrpSpPr/>
          <p:nvPr/>
        </p:nvGrpSpPr>
        <p:grpSpPr>
          <a:xfrm>
            <a:off x="42969" y="3271880"/>
            <a:ext cx="1074631" cy="523220"/>
            <a:chOff x="18053361" y="6051171"/>
            <a:chExt cx="1074631" cy="523220"/>
          </a:xfrm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B4308856-2D27-3947-BE2F-2A2FB7E9E9CF}"/>
                </a:ext>
              </a:extLst>
            </p:cNvPr>
            <p:cNvSpPr txBox="1"/>
            <p:nvPr/>
          </p:nvSpPr>
          <p:spPr>
            <a:xfrm>
              <a:off x="18053361" y="6051171"/>
              <a:ext cx="826266" cy="52322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lIns="91440" tIns="45720" rIns="45720" bIns="45720" rtlCol="0" anchor="t">
              <a:spAutoFit/>
            </a:bodyPr>
            <a:lstStyle/>
            <a:p>
              <a:pPr indent="-169863" algn="ctr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TEP Interface</a:t>
              </a:r>
            </a:p>
          </p:txBody>
        </p: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6FE1961C-3B66-B244-A5BC-58B324DDAA43}"/>
                </a:ext>
              </a:extLst>
            </p:cNvPr>
            <p:cNvCxnSpPr>
              <a:cxnSpLocks/>
            </p:cNvCxnSpPr>
            <p:nvPr/>
          </p:nvCxnSpPr>
          <p:spPr bwMode="gray">
            <a:xfrm flipV="1">
              <a:off x="18879627" y="6069220"/>
              <a:ext cx="248365" cy="173988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257651C0-5E26-CEA3-6561-362C3D0362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29732" y="4929536"/>
            <a:ext cx="1699260" cy="13335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E75DD9D-C605-A1F9-9501-D0290120474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44009" y="4929536"/>
            <a:ext cx="1691640" cy="13335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D2122AD-E68C-1985-2734-92A5A0F0D5A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50665" y="4929536"/>
            <a:ext cx="1699260" cy="1836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7009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 Placeholder 30">
            <a:extLst>
              <a:ext uri="{FF2B5EF4-FFF2-40B4-BE49-F238E27FC236}">
                <a16:creationId xmlns:a16="http://schemas.microsoft.com/office/drawing/2014/main" id="{B73A190D-95DC-E52E-9A3D-E947AE1741A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Bond Active / Standby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B5BD7830-1316-B509-59D3-2A2D153D9D2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380412" y="1699688"/>
            <a:ext cx="2729241" cy="298450"/>
          </a:xfrm>
        </p:spPr>
        <p:txBody>
          <a:bodyPr/>
          <a:lstStyle/>
          <a:p>
            <a:r>
              <a:rPr lang="en-US" dirty="0"/>
              <a:t>NSX-T Configuration – Option1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C846A7B9-C495-2886-80A0-4005554206F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380413" y="3972469"/>
            <a:ext cx="3175140" cy="298450"/>
          </a:xfrm>
        </p:spPr>
        <p:txBody>
          <a:bodyPr/>
          <a:lstStyle/>
          <a:p>
            <a:r>
              <a:rPr lang="en-US" dirty="0"/>
              <a:t>RHEL/CentOS Configuration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1E49EF9-5903-67A9-F00E-7FD5107CA3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wrap="none" anchor="b">
            <a:noAutofit/>
          </a:bodyPr>
          <a:lstStyle/>
          <a:p>
            <a:r>
              <a:rPr lang="en-US" dirty="0"/>
              <a:t>Supported RHEL/CentOS </a:t>
            </a:r>
            <a:r>
              <a:rPr lang="en-US" dirty="0" err="1"/>
              <a:t>pNIC</a:t>
            </a:r>
            <a:r>
              <a:rPr lang="en-US" dirty="0"/>
              <a:t> bond (1/3)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8E040CFE-76CF-C1D0-FFA1-7DB5046DE8D2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>
            <a:noAutofit/>
          </a:bodyPr>
          <a:lstStyle/>
          <a:p>
            <a:r>
              <a:rPr lang="en-US" dirty="0"/>
              <a:t>Bond configured in NSX - Topologies VLAN 5 and Overlay 3 (1/2)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FE3E61E-28E5-8460-4989-A39DB4D0E281}"/>
              </a:ext>
            </a:extLst>
          </p:cNvPr>
          <p:cNvGrpSpPr/>
          <p:nvPr/>
        </p:nvGrpSpPr>
        <p:grpSpPr>
          <a:xfrm>
            <a:off x="5248224" y="2804007"/>
            <a:ext cx="2637747" cy="2020654"/>
            <a:chOff x="5248224" y="2804007"/>
            <a:chExt cx="2637747" cy="2020654"/>
          </a:xfrm>
        </p:grpSpPr>
        <p:sp>
          <p:nvSpPr>
            <p:cNvPr id="11" name="Freeform 86">
              <a:extLst>
                <a:ext uri="{FF2B5EF4-FFF2-40B4-BE49-F238E27FC236}">
                  <a16:creationId xmlns:a16="http://schemas.microsoft.com/office/drawing/2014/main" id="{18F30F75-F176-0D95-487B-B9F5B75FAD74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199843" y="4515982"/>
              <a:ext cx="1180769" cy="308679"/>
            </a:xfrm>
            <a:custGeom>
              <a:avLst/>
              <a:gdLst>
                <a:gd name="T0" fmla="*/ 304 w 384"/>
                <a:gd name="T1" fmla="*/ 78 h 100"/>
                <a:gd name="T2" fmla="*/ 288 w 384"/>
                <a:gd name="T3" fmla="*/ 78 h 100"/>
                <a:gd name="T4" fmla="*/ 288 w 384"/>
                <a:gd name="T5" fmla="*/ 22 h 100"/>
                <a:gd name="T6" fmla="*/ 304 w 384"/>
                <a:gd name="T7" fmla="*/ 22 h 100"/>
                <a:gd name="T8" fmla="*/ 304 w 384"/>
                <a:gd name="T9" fmla="*/ 78 h 100"/>
                <a:gd name="T10" fmla="*/ 331 w 384"/>
                <a:gd name="T11" fmla="*/ 22 h 100"/>
                <a:gd name="T12" fmla="*/ 315 w 384"/>
                <a:gd name="T13" fmla="*/ 22 h 100"/>
                <a:gd name="T14" fmla="*/ 315 w 384"/>
                <a:gd name="T15" fmla="*/ 78 h 100"/>
                <a:gd name="T16" fmla="*/ 331 w 384"/>
                <a:gd name="T17" fmla="*/ 78 h 100"/>
                <a:gd name="T18" fmla="*/ 331 w 384"/>
                <a:gd name="T19" fmla="*/ 22 h 100"/>
                <a:gd name="T20" fmla="*/ 358 w 384"/>
                <a:gd name="T21" fmla="*/ 22 h 100"/>
                <a:gd name="T22" fmla="*/ 342 w 384"/>
                <a:gd name="T23" fmla="*/ 22 h 100"/>
                <a:gd name="T24" fmla="*/ 342 w 384"/>
                <a:gd name="T25" fmla="*/ 78 h 100"/>
                <a:gd name="T26" fmla="*/ 358 w 384"/>
                <a:gd name="T27" fmla="*/ 78 h 100"/>
                <a:gd name="T28" fmla="*/ 358 w 384"/>
                <a:gd name="T29" fmla="*/ 22 h 100"/>
                <a:gd name="T30" fmla="*/ 42 w 384"/>
                <a:gd name="T31" fmla="*/ 22 h 100"/>
                <a:gd name="T32" fmla="*/ 26 w 384"/>
                <a:gd name="T33" fmla="*/ 22 h 100"/>
                <a:gd name="T34" fmla="*/ 26 w 384"/>
                <a:gd name="T35" fmla="*/ 78 h 100"/>
                <a:gd name="T36" fmla="*/ 42 w 384"/>
                <a:gd name="T37" fmla="*/ 78 h 100"/>
                <a:gd name="T38" fmla="*/ 42 w 384"/>
                <a:gd name="T39" fmla="*/ 22 h 100"/>
                <a:gd name="T40" fmla="*/ 69 w 384"/>
                <a:gd name="T41" fmla="*/ 22 h 100"/>
                <a:gd name="T42" fmla="*/ 53 w 384"/>
                <a:gd name="T43" fmla="*/ 22 h 100"/>
                <a:gd name="T44" fmla="*/ 53 w 384"/>
                <a:gd name="T45" fmla="*/ 78 h 100"/>
                <a:gd name="T46" fmla="*/ 69 w 384"/>
                <a:gd name="T47" fmla="*/ 78 h 100"/>
                <a:gd name="T48" fmla="*/ 69 w 384"/>
                <a:gd name="T49" fmla="*/ 22 h 100"/>
                <a:gd name="T50" fmla="*/ 97 w 384"/>
                <a:gd name="T51" fmla="*/ 22 h 100"/>
                <a:gd name="T52" fmla="*/ 81 w 384"/>
                <a:gd name="T53" fmla="*/ 22 h 100"/>
                <a:gd name="T54" fmla="*/ 81 w 384"/>
                <a:gd name="T55" fmla="*/ 78 h 100"/>
                <a:gd name="T56" fmla="*/ 97 w 384"/>
                <a:gd name="T57" fmla="*/ 78 h 100"/>
                <a:gd name="T58" fmla="*/ 97 w 384"/>
                <a:gd name="T59" fmla="*/ 22 h 100"/>
                <a:gd name="T60" fmla="*/ 163 w 384"/>
                <a:gd name="T61" fmla="*/ 50 h 100"/>
                <a:gd name="T62" fmla="*/ 192 w 384"/>
                <a:gd name="T63" fmla="*/ 21 h 100"/>
                <a:gd name="T64" fmla="*/ 221 w 384"/>
                <a:gd name="T65" fmla="*/ 50 h 100"/>
                <a:gd name="T66" fmla="*/ 192 w 384"/>
                <a:gd name="T67" fmla="*/ 79 h 100"/>
                <a:gd name="T68" fmla="*/ 163 w 384"/>
                <a:gd name="T69" fmla="*/ 50 h 100"/>
                <a:gd name="T70" fmla="*/ 179 w 384"/>
                <a:gd name="T71" fmla="*/ 50 h 100"/>
                <a:gd name="T72" fmla="*/ 192 w 384"/>
                <a:gd name="T73" fmla="*/ 63 h 100"/>
                <a:gd name="T74" fmla="*/ 205 w 384"/>
                <a:gd name="T75" fmla="*/ 50 h 100"/>
                <a:gd name="T76" fmla="*/ 192 w 384"/>
                <a:gd name="T77" fmla="*/ 37 h 100"/>
                <a:gd name="T78" fmla="*/ 179 w 384"/>
                <a:gd name="T79" fmla="*/ 50 h 100"/>
                <a:gd name="T80" fmla="*/ 384 w 384"/>
                <a:gd name="T81" fmla="*/ 0 h 100"/>
                <a:gd name="T82" fmla="*/ 384 w 384"/>
                <a:gd name="T83" fmla="*/ 100 h 100"/>
                <a:gd name="T84" fmla="*/ 0 w 384"/>
                <a:gd name="T85" fmla="*/ 100 h 100"/>
                <a:gd name="T86" fmla="*/ 0 w 384"/>
                <a:gd name="T87" fmla="*/ 0 h 100"/>
                <a:gd name="T88" fmla="*/ 384 w 384"/>
                <a:gd name="T89" fmla="*/ 0 h 100"/>
                <a:gd name="T90" fmla="*/ 368 w 384"/>
                <a:gd name="T91" fmla="*/ 16 h 100"/>
                <a:gd name="T92" fmla="*/ 16 w 384"/>
                <a:gd name="T93" fmla="*/ 16 h 100"/>
                <a:gd name="T94" fmla="*/ 16 w 384"/>
                <a:gd name="T95" fmla="*/ 84 h 100"/>
                <a:gd name="T96" fmla="*/ 368 w 384"/>
                <a:gd name="T97" fmla="*/ 84 h 100"/>
                <a:gd name="T98" fmla="*/ 368 w 384"/>
                <a:gd name="T99" fmla="*/ 1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4" h="100">
                  <a:moveTo>
                    <a:pt x="304" y="78"/>
                  </a:moveTo>
                  <a:cubicBezTo>
                    <a:pt x="288" y="78"/>
                    <a:pt x="288" y="78"/>
                    <a:pt x="288" y="78"/>
                  </a:cubicBezTo>
                  <a:cubicBezTo>
                    <a:pt x="288" y="22"/>
                    <a:pt x="288" y="22"/>
                    <a:pt x="288" y="22"/>
                  </a:cubicBezTo>
                  <a:cubicBezTo>
                    <a:pt x="304" y="22"/>
                    <a:pt x="304" y="22"/>
                    <a:pt x="304" y="22"/>
                  </a:cubicBezTo>
                  <a:lnTo>
                    <a:pt x="304" y="78"/>
                  </a:lnTo>
                  <a:close/>
                  <a:moveTo>
                    <a:pt x="331" y="22"/>
                  </a:moveTo>
                  <a:cubicBezTo>
                    <a:pt x="315" y="22"/>
                    <a:pt x="315" y="22"/>
                    <a:pt x="315" y="22"/>
                  </a:cubicBezTo>
                  <a:cubicBezTo>
                    <a:pt x="315" y="78"/>
                    <a:pt x="315" y="78"/>
                    <a:pt x="315" y="78"/>
                  </a:cubicBezTo>
                  <a:cubicBezTo>
                    <a:pt x="331" y="78"/>
                    <a:pt x="331" y="78"/>
                    <a:pt x="331" y="78"/>
                  </a:cubicBezTo>
                  <a:lnTo>
                    <a:pt x="331" y="22"/>
                  </a:lnTo>
                  <a:close/>
                  <a:moveTo>
                    <a:pt x="358" y="22"/>
                  </a:moveTo>
                  <a:cubicBezTo>
                    <a:pt x="342" y="22"/>
                    <a:pt x="342" y="22"/>
                    <a:pt x="342" y="22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58" y="78"/>
                    <a:pt x="358" y="78"/>
                    <a:pt x="358" y="78"/>
                  </a:cubicBezTo>
                  <a:lnTo>
                    <a:pt x="358" y="22"/>
                  </a:lnTo>
                  <a:close/>
                  <a:moveTo>
                    <a:pt x="42" y="22"/>
                  </a:moveTo>
                  <a:cubicBezTo>
                    <a:pt x="26" y="22"/>
                    <a:pt x="26" y="22"/>
                    <a:pt x="26" y="22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42" y="78"/>
                    <a:pt x="42" y="78"/>
                    <a:pt x="42" y="78"/>
                  </a:cubicBezTo>
                  <a:lnTo>
                    <a:pt x="42" y="22"/>
                  </a:lnTo>
                  <a:close/>
                  <a:moveTo>
                    <a:pt x="69" y="22"/>
                  </a:moveTo>
                  <a:cubicBezTo>
                    <a:pt x="53" y="22"/>
                    <a:pt x="53" y="22"/>
                    <a:pt x="53" y="22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69" y="78"/>
                    <a:pt x="69" y="78"/>
                    <a:pt x="69" y="78"/>
                  </a:cubicBezTo>
                  <a:lnTo>
                    <a:pt x="69" y="22"/>
                  </a:lnTo>
                  <a:close/>
                  <a:moveTo>
                    <a:pt x="97" y="22"/>
                  </a:moveTo>
                  <a:cubicBezTo>
                    <a:pt x="81" y="22"/>
                    <a:pt x="81" y="22"/>
                    <a:pt x="81" y="22"/>
                  </a:cubicBezTo>
                  <a:cubicBezTo>
                    <a:pt x="81" y="78"/>
                    <a:pt x="81" y="78"/>
                    <a:pt x="81" y="78"/>
                  </a:cubicBezTo>
                  <a:cubicBezTo>
                    <a:pt x="97" y="78"/>
                    <a:pt x="97" y="78"/>
                    <a:pt x="97" y="78"/>
                  </a:cubicBezTo>
                  <a:lnTo>
                    <a:pt x="97" y="22"/>
                  </a:lnTo>
                  <a:close/>
                  <a:moveTo>
                    <a:pt x="163" y="50"/>
                  </a:moveTo>
                  <a:cubicBezTo>
                    <a:pt x="163" y="34"/>
                    <a:pt x="176" y="21"/>
                    <a:pt x="192" y="21"/>
                  </a:cubicBezTo>
                  <a:cubicBezTo>
                    <a:pt x="208" y="21"/>
                    <a:pt x="221" y="34"/>
                    <a:pt x="221" y="50"/>
                  </a:cubicBezTo>
                  <a:cubicBezTo>
                    <a:pt x="221" y="66"/>
                    <a:pt x="208" y="79"/>
                    <a:pt x="192" y="79"/>
                  </a:cubicBezTo>
                  <a:cubicBezTo>
                    <a:pt x="176" y="79"/>
                    <a:pt x="163" y="66"/>
                    <a:pt x="163" y="50"/>
                  </a:cubicBezTo>
                  <a:close/>
                  <a:moveTo>
                    <a:pt x="179" y="50"/>
                  </a:moveTo>
                  <a:cubicBezTo>
                    <a:pt x="179" y="57"/>
                    <a:pt x="185" y="63"/>
                    <a:pt x="192" y="63"/>
                  </a:cubicBezTo>
                  <a:cubicBezTo>
                    <a:pt x="199" y="63"/>
                    <a:pt x="205" y="57"/>
                    <a:pt x="205" y="50"/>
                  </a:cubicBezTo>
                  <a:cubicBezTo>
                    <a:pt x="205" y="43"/>
                    <a:pt x="199" y="37"/>
                    <a:pt x="192" y="37"/>
                  </a:cubicBezTo>
                  <a:cubicBezTo>
                    <a:pt x="185" y="37"/>
                    <a:pt x="179" y="43"/>
                    <a:pt x="179" y="50"/>
                  </a:cubicBezTo>
                  <a:close/>
                  <a:moveTo>
                    <a:pt x="384" y="0"/>
                  </a:moveTo>
                  <a:cubicBezTo>
                    <a:pt x="384" y="100"/>
                    <a:pt x="384" y="100"/>
                    <a:pt x="384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84" y="0"/>
                  </a:lnTo>
                  <a:close/>
                  <a:moveTo>
                    <a:pt x="368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368" y="84"/>
                    <a:pt x="368" y="84"/>
                    <a:pt x="368" y="84"/>
                  </a:cubicBezTo>
                  <a:lnTo>
                    <a:pt x="368" y="1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" panose="020F0502020204030204" pitchFamily="34" charset="0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DF671D1-032C-9CF9-2863-BC94A25BD50D}"/>
                </a:ext>
              </a:extLst>
            </p:cNvPr>
            <p:cNvSpPr/>
            <p:nvPr/>
          </p:nvSpPr>
          <p:spPr>
            <a:xfrm>
              <a:off x="5248224" y="2943707"/>
              <a:ext cx="2637747" cy="1507307"/>
            </a:xfrm>
            <a:prstGeom prst="rect">
              <a:avLst/>
            </a:prstGeom>
            <a:solidFill>
              <a:schemeClr val="bg1">
                <a:lumMod val="85000"/>
                <a:alpha val="75000"/>
              </a:schemeClr>
            </a:solidFill>
            <a:ln w="190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>
                <a:defRPr/>
              </a:pPr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Physical Server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342F97BF-12F8-7C7A-CF29-33071C5726B6}"/>
                </a:ext>
              </a:extLst>
            </p:cNvPr>
            <p:cNvSpPr txBox="1"/>
            <p:nvPr/>
          </p:nvSpPr>
          <p:spPr>
            <a:xfrm>
              <a:off x="6397376" y="2804007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pNIC2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2A264C4-3EA7-9218-9611-0DA603DCF2B9}"/>
                </a:ext>
              </a:extLst>
            </p:cNvPr>
            <p:cNvSpPr txBox="1"/>
            <p:nvPr/>
          </p:nvSpPr>
          <p:spPr>
            <a:xfrm>
              <a:off x="7094011" y="2804007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pNIC3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BB5290AA-E508-623A-BCA7-0C752240FD6F}"/>
                </a:ext>
              </a:extLst>
            </p:cNvPr>
            <p:cNvSpPr txBox="1"/>
            <p:nvPr/>
          </p:nvSpPr>
          <p:spPr>
            <a:xfrm>
              <a:off x="6738425" y="3897556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NSX</a:t>
              </a:r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C5245C97-08A6-1135-6368-D9D3337A0C10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6712379" y="3115054"/>
              <a:ext cx="159689" cy="782502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5D4517C8-15DB-D78E-E639-21D9E33782E6}"/>
                </a:ext>
              </a:extLst>
            </p:cNvPr>
            <p:cNvCxnSpPr>
              <a:cxnSpLocks/>
            </p:cNvCxnSpPr>
            <p:nvPr/>
          </p:nvCxnSpPr>
          <p:spPr bwMode="gray">
            <a:xfrm flipH="1">
              <a:off x="7195625" y="3115054"/>
              <a:ext cx="213389" cy="782502"/>
            </a:xfrm>
            <a:prstGeom prst="line">
              <a:avLst/>
            </a:prstGeom>
            <a:ln w="25400">
              <a:solidFill>
                <a:schemeClr val="tx1"/>
              </a:solidFill>
              <a:prstDash val="dash"/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B5903389-C588-61C3-54B2-F167B8FE08B5}"/>
                </a:ext>
              </a:extLst>
            </p:cNvPr>
            <p:cNvSpPr/>
            <p:nvPr/>
          </p:nvSpPr>
          <p:spPr>
            <a:xfrm>
              <a:off x="6628849" y="3415245"/>
              <a:ext cx="846127" cy="114349"/>
            </a:xfrm>
            <a:prstGeom prst="ellipse">
              <a:avLst/>
            </a:prstGeom>
            <a:noFill/>
            <a:ln w="28575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7F0DAF19-165B-0936-54D0-CC0099236F3D}"/>
                </a:ext>
              </a:extLst>
            </p:cNvPr>
            <p:cNvSpPr/>
            <p:nvPr/>
          </p:nvSpPr>
          <p:spPr>
            <a:xfrm>
              <a:off x="5337993" y="3213896"/>
              <a:ext cx="129715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bond</a:t>
              </a:r>
            </a:p>
            <a:p>
              <a:pPr algn="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Active/Standby</a:t>
              </a:r>
            </a:p>
          </p:txBody>
        </p:sp>
      </p:grpSp>
      <p:pic>
        <p:nvPicPr>
          <p:cNvPr id="37" name="Picture 36">
            <a:extLst>
              <a:ext uri="{FF2B5EF4-FFF2-40B4-BE49-F238E27FC236}">
                <a16:creationId xmlns:a16="http://schemas.microsoft.com/office/drawing/2014/main" id="{47BFA140-E54D-A08B-2F10-1EF150188F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657" y="2075106"/>
            <a:ext cx="5029200" cy="3644900"/>
          </a:xfrm>
          <a:prstGeom prst="rect">
            <a:avLst/>
          </a:prstGeom>
        </p:spPr>
      </p:pic>
      <p:sp>
        <p:nvSpPr>
          <p:cNvPr id="44" name="Text Placeholder 31">
            <a:extLst>
              <a:ext uri="{FF2B5EF4-FFF2-40B4-BE49-F238E27FC236}">
                <a16:creationId xmlns:a16="http://schemas.microsoft.com/office/drawing/2014/main" id="{68249D40-1B38-7F80-A90B-7E85B5E122B5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378824" y="4347904"/>
            <a:ext cx="3739277" cy="1600200"/>
          </a:xfrm>
        </p:spPr>
        <p:txBody>
          <a:bodyPr rIns="0"/>
          <a:lstStyle/>
          <a:p>
            <a:pPr>
              <a:spcBef>
                <a:spcPts val="600"/>
              </a:spcBef>
            </a:pPr>
            <a:r>
              <a:rPr lang="en-US" dirty="0"/>
              <a:t>No configuration to do on RHEL/CentOS.</a:t>
            </a:r>
          </a:p>
          <a:p>
            <a:pPr>
              <a:spcBef>
                <a:spcPts val="600"/>
              </a:spcBef>
            </a:pPr>
            <a:r>
              <a:rPr lang="en-US" dirty="0"/>
              <a:t>NSX creates an OVS active-backup bond:</a:t>
            </a:r>
          </a:p>
          <a:p>
            <a:pPr>
              <a:spcBef>
                <a:spcPts val="600"/>
              </a:spcBef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[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root@centos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~]#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ovs-appctl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bond/show</a:t>
            </a:r>
          </a:p>
          <a:p>
            <a:pPr>
              <a:spcBef>
                <a:spcPts val="0"/>
              </a:spcBef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---- nsx-uplink.0 ----</a:t>
            </a:r>
          </a:p>
          <a:p>
            <a:pPr>
              <a:spcBef>
                <a:spcPts val="0"/>
              </a:spcBef>
            </a:pP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bond_mode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: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active-backup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5338B2A1-716F-ADC5-6AB8-6555865365FA}"/>
              </a:ext>
            </a:extLst>
          </p:cNvPr>
          <p:cNvSpPr txBox="1"/>
          <p:nvPr/>
        </p:nvSpPr>
        <p:spPr>
          <a:xfrm>
            <a:off x="407326" y="5915365"/>
            <a:ext cx="7488389" cy="261610"/>
          </a:xfrm>
          <a:prstGeom prst="rect">
            <a:avLst/>
          </a:prstGeom>
          <a:noFill/>
          <a:ln w="28575">
            <a:noFill/>
          </a:ln>
        </p:spPr>
        <p:txBody>
          <a:bodyPr wrap="square" rtlCol="0" anchor="b">
            <a:spAutoFit/>
          </a:bodyPr>
          <a:lstStyle/>
          <a:p>
            <a:pPr algn="r">
              <a:defRPr/>
            </a:pPr>
            <a:r>
              <a:rPr lang="en-US" sz="1100" dirty="0">
                <a:latin typeface="Calibri" panose="020F0502020204030204" pitchFamily="34" charset="0"/>
              </a:rPr>
              <a:t>*: Teaming configured by NSX creates an OVS  active-backup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A908681-0582-1B6D-9DB8-EFE3BC1DF377}"/>
              </a:ext>
            </a:extLst>
          </p:cNvPr>
          <p:cNvSpPr/>
          <p:nvPr/>
        </p:nvSpPr>
        <p:spPr>
          <a:xfrm>
            <a:off x="7285294" y="3832089"/>
            <a:ext cx="27443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400" dirty="0">
                <a:solidFill>
                  <a:schemeClr val="tx2"/>
                </a:solidFill>
                <a:latin typeface="Calibri" panose="020F0502020204030204" pitchFamily="34" charset="0"/>
              </a:rPr>
              <a:t>*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BDE3A84-E34B-61D5-CF1A-8AEE508CE3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22594" y="88717"/>
            <a:ext cx="1314450" cy="122555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27EADFA-30F0-0659-BA33-CBDB8C1DE4E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02051" y="88717"/>
            <a:ext cx="1416050" cy="130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2248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7D204091-C49F-4785-9A3F-D44C8915214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21804357"/>
              </p:ext>
            </p:extLst>
          </p:nvPr>
        </p:nvGraphicFramePr>
        <p:xfrm>
          <a:off x="475757" y="1873429"/>
          <a:ext cx="9753600" cy="4389120"/>
        </p:xfrm>
        <a:graphic>
          <a:graphicData uri="http://schemas.openxmlformats.org/drawingml/2006/table">
            <a:tbl>
              <a:tblPr bandRow="1">
                <a:tableStyleId>{7E9639D4-E3E2-4D34-9284-5A2195B3D0D7}</a:tableStyleId>
              </a:tblPr>
              <a:tblGrid>
                <a:gridCol w="12344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191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algn="r"/>
                      <a:r>
                        <a:rPr lang="en-US" sz="1800" b="0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Topologies with Physical Servers</a:t>
                      </a: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r"/>
                      <a:r>
                        <a:rPr lang="en-US" sz="1800" b="1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1" i="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NSX Services Supported with Physical Servers </a:t>
                      </a: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r"/>
                      <a:r>
                        <a:rPr lang="fr-FR" sz="1800" b="0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3</a:t>
                      </a:r>
                      <a:endParaRPr lang="en-US" sz="1800" b="0" i="0" noProof="0" dirty="0">
                        <a:solidFill>
                          <a:schemeClr val="accent1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Preparation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Pre-requisite All Servers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Routing explanation in Physical Servers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Routing preparation</a:t>
                      </a: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r"/>
                      <a:r>
                        <a:rPr lang="en-US" sz="1800" b="0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Installation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Windows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Ubuntu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RHEL/CentOS</a:t>
                      </a: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6266231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Advanced + Troubleshooting</a:t>
                      </a:r>
                      <a:endParaRPr lang="en-US" sz="1800" b="0" i="0" noProof="0" dirty="0">
                        <a:solidFill>
                          <a:schemeClr val="bg1">
                            <a:lumMod val="8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20574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35795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 Placeholder 30">
            <a:extLst>
              <a:ext uri="{FF2B5EF4-FFF2-40B4-BE49-F238E27FC236}">
                <a16:creationId xmlns:a16="http://schemas.microsoft.com/office/drawing/2014/main" id="{B73A190D-95DC-E52E-9A3D-E947AE1741A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Bond LACP – LB </a:t>
            </a:r>
            <a:r>
              <a:rPr lang="en-US" dirty="0" err="1"/>
              <a:t>Sce</a:t>
            </a:r>
            <a:r>
              <a:rPr lang="en-US" dirty="0"/>
              <a:t> Mac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B5BD7830-1316-B509-59D3-2A2D153D9D2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380412" y="1699688"/>
            <a:ext cx="2729241" cy="298450"/>
          </a:xfrm>
        </p:spPr>
        <p:txBody>
          <a:bodyPr/>
          <a:lstStyle/>
          <a:p>
            <a:r>
              <a:rPr lang="en-US" dirty="0"/>
              <a:t>NSX-T Configuration – Option1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C846A7B9-C495-2886-80A0-4005554206F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380413" y="3972469"/>
            <a:ext cx="3175140" cy="298450"/>
          </a:xfrm>
        </p:spPr>
        <p:txBody>
          <a:bodyPr/>
          <a:lstStyle/>
          <a:p>
            <a:r>
              <a:rPr lang="en-US" dirty="0"/>
              <a:t>RHEL/CentOS Configuration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1E49EF9-5903-67A9-F00E-7FD5107CA3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wrap="none" anchor="b">
            <a:noAutofit/>
          </a:bodyPr>
          <a:lstStyle/>
          <a:p>
            <a:r>
              <a:rPr lang="en-US" dirty="0"/>
              <a:t>Supported RHEL/CentOS </a:t>
            </a:r>
            <a:r>
              <a:rPr lang="en-US" dirty="0" err="1"/>
              <a:t>pNIC</a:t>
            </a:r>
            <a:r>
              <a:rPr lang="en-US" dirty="0"/>
              <a:t> bond (2/3)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8E040CFE-76CF-C1D0-FFA1-7DB5046DE8D2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>
            <a:noAutofit/>
          </a:bodyPr>
          <a:lstStyle/>
          <a:p>
            <a:r>
              <a:rPr lang="en-US" dirty="0"/>
              <a:t>Bond configured in NSX - Topologies VLAN 5 and Overlay 3 (2/2)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FE3E61E-28E5-8460-4989-A39DB4D0E281}"/>
              </a:ext>
            </a:extLst>
          </p:cNvPr>
          <p:cNvGrpSpPr/>
          <p:nvPr/>
        </p:nvGrpSpPr>
        <p:grpSpPr>
          <a:xfrm>
            <a:off x="5096837" y="2804007"/>
            <a:ext cx="2789134" cy="2020654"/>
            <a:chOff x="5096837" y="2804007"/>
            <a:chExt cx="2789134" cy="2020654"/>
          </a:xfrm>
        </p:grpSpPr>
        <p:sp>
          <p:nvSpPr>
            <p:cNvPr id="11" name="Freeform 86">
              <a:extLst>
                <a:ext uri="{FF2B5EF4-FFF2-40B4-BE49-F238E27FC236}">
                  <a16:creationId xmlns:a16="http://schemas.microsoft.com/office/drawing/2014/main" id="{18F30F75-F176-0D95-487B-B9F5B75FAD74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199843" y="4515982"/>
              <a:ext cx="1180769" cy="308679"/>
            </a:xfrm>
            <a:custGeom>
              <a:avLst/>
              <a:gdLst>
                <a:gd name="T0" fmla="*/ 304 w 384"/>
                <a:gd name="T1" fmla="*/ 78 h 100"/>
                <a:gd name="T2" fmla="*/ 288 w 384"/>
                <a:gd name="T3" fmla="*/ 78 h 100"/>
                <a:gd name="T4" fmla="*/ 288 w 384"/>
                <a:gd name="T5" fmla="*/ 22 h 100"/>
                <a:gd name="T6" fmla="*/ 304 w 384"/>
                <a:gd name="T7" fmla="*/ 22 h 100"/>
                <a:gd name="T8" fmla="*/ 304 w 384"/>
                <a:gd name="T9" fmla="*/ 78 h 100"/>
                <a:gd name="T10" fmla="*/ 331 w 384"/>
                <a:gd name="T11" fmla="*/ 22 h 100"/>
                <a:gd name="T12" fmla="*/ 315 w 384"/>
                <a:gd name="T13" fmla="*/ 22 h 100"/>
                <a:gd name="T14" fmla="*/ 315 w 384"/>
                <a:gd name="T15" fmla="*/ 78 h 100"/>
                <a:gd name="T16" fmla="*/ 331 w 384"/>
                <a:gd name="T17" fmla="*/ 78 h 100"/>
                <a:gd name="T18" fmla="*/ 331 w 384"/>
                <a:gd name="T19" fmla="*/ 22 h 100"/>
                <a:gd name="T20" fmla="*/ 358 w 384"/>
                <a:gd name="T21" fmla="*/ 22 h 100"/>
                <a:gd name="T22" fmla="*/ 342 w 384"/>
                <a:gd name="T23" fmla="*/ 22 h 100"/>
                <a:gd name="T24" fmla="*/ 342 w 384"/>
                <a:gd name="T25" fmla="*/ 78 h 100"/>
                <a:gd name="T26" fmla="*/ 358 w 384"/>
                <a:gd name="T27" fmla="*/ 78 h 100"/>
                <a:gd name="T28" fmla="*/ 358 w 384"/>
                <a:gd name="T29" fmla="*/ 22 h 100"/>
                <a:gd name="T30" fmla="*/ 42 w 384"/>
                <a:gd name="T31" fmla="*/ 22 h 100"/>
                <a:gd name="T32" fmla="*/ 26 w 384"/>
                <a:gd name="T33" fmla="*/ 22 h 100"/>
                <a:gd name="T34" fmla="*/ 26 w 384"/>
                <a:gd name="T35" fmla="*/ 78 h 100"/>
                <a:gd name="T36" fmla="*/ 42 w 384"/>
                <a:gd name="T37" fmla="*/ 78 h 100"/>
                <a:gd name="T38" fmla="*/ 42 w 384"/>
                <a:gd name="T39" fmla="*/ 22 h 100"/>
                <a:gd name="T40" fmla="*/ 69 w 384"/>
                <a:gd name="T41" fmla="*/ 22 h 100"/>
                <a:gd name="T42" fmla="*/ 53 w 384"/>
                <a:gd name="T43" fmla="*/ 22 h 100"/>
                <a:gd name="T44" fmla="*/ 53 w 384"/>
                <a:gd name="T45" fmla="*/ 78 h 100"/>
                <a:gd name="T46" fmla="*/ 69 w 384"/>
                <a:gd name="T47" fmla="*/ 78 h 100"/>
                <a:gd name="T48" fmla="*/ 69 w 384"/>
                <a:gd name="T49" fmla="*/ 22 h 100"/>
                <a:gd name="T50" fmla="*/ 97 w 384"/>
                <a:gd name="T51" fmla="*/ 22 h 100"/>
                <a:gd name="T52" fmla="*/ 81 w 384"/>
                <a:gd name="T53" fmla="*/ 22 h 100"/>
                <a:gd name="T54" fmla="*/ 81 w 384"/>
                <a:gd name="T55" fmla="*/ 78 h 100"/>
                <a:gd name="T56" fmla="*/ 97 w 384"/>
                <a:gd name="T57" fmla="*/ 78 h 100"/>
                <a:gd name="T58" fmla="*/ 97 w 384"/>
                <a:gd name="T59" fmla="*/ 22 h 100"/>
                <a:gd name="T60" fmla="*/ 163 w 384"/>
                <a:gd name="T61" fmla="*/ 50 h 100"/>
                <a:gd name="T62" fmla="*/ 192 w 384"/>
                <a:gd name="T63" fmla="*/ 21 h 100"/>
                <a:gd name="T64" fmla="*/ 221 w 384"/>
                <a:gd name="T65" fmla="*/ 50 h 100"/>
                <a:gd name="T66" fmla="*/ 192 w 384"/>
                <a:gd name="T67" fmla="*/ 79 h 100"/>
                <a:gd name="T68" fmla="*/ 163 w 384"/>
                <a:gd name="T69" fmla="*/ 50 h 100"/>
                <a:gd name="T70" fmla="*/ 179 w 384"/>
                <a:gd name="T71" fmla="*/ 50 h 100"/>
                <a:gd name="T72" fmla="*/ 192 w 384"/>
                <a:gd name="T73" fmla="*/ 63 h 100"/>
                <a:gd name="T74" fmla="*/ 205 w 384"/>
                <a:gd name="T75" fmla="*/ 50 h 100"/>
                <a:gd name="T76" fmla="*/ 192 w 384"/>
                <a:gd name="T77" fmla="*/ 37 h 100"/>
                <a:gd name="T78" fmla="*/ 179 w 384"/>
                <a:gd name="T79" fmla="*/ 50 h 100"/>
                <a:gd name="T80" fmla="*/ 384 w 384"/>
                <a:gd name="T81" fmla="*/ 0 h 100"/>
                <a:gd name="T82" fmla="*/ 384 w 384"/>
                <a:gd name="T83" fmla="*/ 100 h 100"/>
                <a:gd name="T84" fmla="*/ 0 w 384"/>
                <a:gd name="T85" fmla="*/ 100 h 100"/>
                <a:gd name="T86" fmla="*/ 0 w 384"/>
                <a:gd name="T87" fmla="*/ 0 h 100"/>
                <a:gd name="T88" fmla="*/ 384 w 384"/>
                <a:gd name="T89" fmla="*/ 0 h 100"/>
                <a:gd name="T90" fmla="*/ 368 w 384"/>
                <a:gd name="T91" fmla="*/ 16 h 100"/>
                <a:gd name="T92" fmla="*/ 16 w 384"/>
                <a:gd name="T93" fmla="*/ 16 h 100"/>
                <a:gd name="T94" fmla="*/ 16 w 384"/>
                <a:gd name="T95" fmla="*/ 84 h 100"/>
                <a:gd name="T96" fmla="*/ 368 w 384"/>
                <a:gd name="T97" fmla="*/ 84 h 100"/>
                <a:gd name="T98" fmla="*/ 368 w 384"/>
                <a:gd name="T99" fmla="*/ 1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4" h="100">
                  <a:moveTo>
                    <a:pt x="304" y="78"/>
                  </a:moveTo>
                  <a:cubicBezTo>
                    <a:pt x="288" y="78"/>
                    <a:pt x="288" y="78"/>
                    <a:pt x="288" y="78"/>
                  </a:cubicBezTo>
                  <a:cubicBezTo>
                    <a:pt x="288" y="22"/>
                    <a:pt x="288" y="22"/>
                    <a:pt x="288" y="22"/>
                  </a:cubicBezTo>
                  <a:cubicBezTo>
                    <a:pt x="304" y="22"/>
                    <a:pt x="304" y="22"/>
                    <a:pt x="304" y="22"/>
                  </a:cubicBezTo>
                  <a:lnTo>
                    <a:pt x="304" y="78"/>
                  </a:lnTo>
                  <a:close/>
                  <a:moveTo>
                    <a:pt x="331" y="22"/>
                  </a:moveTo>
                  <a:cubicBezTo>
                    <a:pt x="315" y="22"/>
                    <a:pt x="315" y="22"/>
                    <a:pt x="315" y="22"/>
                  </a:cubicBezTo>
                  <a:cubicBezTo>
                    <a:pt x="315" y="78"/>
                    <a:pt x="315" y="78"/>
                    <a:pt x="315" y="78"/>
                  </a:cubicBezTo>
                  <a:cubicBezTo>
                    <a:pt x="331" y="78"/>
                    <a:pt x="331" y="78"/>
                    <a:pt x="331" y="78"/>
                  </a:cubicBezTo>
                  <a:lnTo>
                    <a:pt x="331" y="22"/>
                  </a:lnTo>
                  <a:close/>
                  <a:moveTo>
                    <a:pt x="358" y="22"/>
                  </a:moveTo>
                  <a:cubicBezTo>
                    <a:pt x="342" y="22"/>
                    <a:pt x="342" y="22"/>
                    <a:pt x="342" y="22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58" y="78"/>
                    <a:pt x="358" y="78"/>
                    <a:pt x="358" y="78"/>
                  </a:cubicBezTo>
                  <a:lnTo>
                    <a:pt x="358" y="22"/>
                  </a:lnTo>
                  <a:close/>
                  <a:moveTo>
                    <a:pt x="42" y="22"/>
                  </a:moveTo>
                  <a:cubicBezTo>
                    <a:pt x="26" y="22"/>
                    <a:pt x="26" y="22"/>
                    <a:pt x="26" y="22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42" y="78"/>
                    <a:pt x="42" y="78"/>
                    <a:pt x="42" y="78"/>
                  </a:cubicBezTo>
                  <a:lnTo>
                    <a:pt x="42" y="22"/>
                  </a:lnTo>
                  <a:close/>
                  <a:moveTo>
                    <a:pt x="69" y="22"/>
                  </a:moveTo>
                  <a:cubicBezTo>
                    <a:pt x="53" y="22"/>
                    <a:pt x="53" y="22"/>
                    <a:pt x="53" y="22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69" y="78"/>
                    <a:pt x="69" y="78"/>
                    <a:pt x="69" y="78"/>
                  </a:cubicBezTo>
                  <a:lnTo>
                    <a:pt x="69" y="22"/>
                  </a:lnTo>
                  <a:close/>
                  <a:moveTo>
                    <a:pt x="97" y="22"/>
                  </a:moveTo>
                  <a:cubicBezTo>
                    <a:pt x="81" y="22"/>
                    <a:pt x="81" y="22"/>
                    <a:pt x="81" y="22"/>
                  </a:cubicBezTo>
                  <a:cubicBezTo>
                    <a:pt x="81" y="78"/>
                    <a:pt x="81" y="78"/>
                    <a:pt x="81" y="78"/>
                  </a:cubicBezTo>
                  <a:cubicBezTo>
                    <a:pt x="97" y="78"/>
                    <a:pt x="97" y="78"/>
                    <a:pt x="97" y="78"/>
                  </a:cubicBezTo>
                  <a:lnTo>
                    <a:pt x="97" y="22"/>
                  </a:lnTo>
                  <a:close/>
                  <a:moveTo>
                    <a:pt x="163" y="50"/>
                  </a:moveTo>
                  <a:cubicBezTo>
                    <a:pt x="163" y="34"/>
                    <a:pt x="176" y="21"/>
                    <a:pt x="192" y="21"/>
                  </a:cubicBezTo>
                  <a:cubicBezTo>
                    <a:pt x="208" y="21"/>
                    <a:pt x="221" y="34"/>
                    <a:pt x="221" y="50"/>
                  </a:cubicBezTo>
                  <a:cubicBezTo>
                    <a:pt x="221" y="66"/>
                    <a:pt x="208" y="79"/>
                    <a:pt x="192" y="79"/>
                  </a:cubicBezTo>
                  <a:cubicBezTo>
                    <a:pt x="176" y="79"/>
                    <a:pt x="163" y="66"/>
                    <a:pt x="163" y="50"/>
                  </a:cubicBezTo>
                  <a:close/>
                  <a:moveTo>
                    <a:pt x="179" y="50"/>
                  </a:moveTo>
                  <a:cubicBezTo>
                    <a:pt x="179" y="57"/>
                    <a:pt x="185" y="63"/>
                    <a:pt x="192" y="63"/>
                  </a:cubicBezTo>
                  <a:cubicBezTo>
                    <a:pt x="199" y="63"/>
                    <a:pt x="205" y="57"/>
                    <a:pt x="205" y="50"/>
                  </a:cubicBezTo>
                  <a:cubicBezTo>
                    <a:pt x="205" y="43"/>
                    <a:pt x="199" y="37"/>
                    <a:pt x="192" y="37"/>
                  </a:cubicBezTo>
                  <a:cubicBezTo>
                    <a:pt x="185" y="37"/>
                    <a:pt x="179" y="43"/>
                    <a:pt x="179" y="50"/>
                  </a:cubicBezTo>
                  <a:close/>
                  <a:moveTo>
                    <a:pt x="384" y="0"/>
                  </a:moveTo>
                  <a:cubicBezTo>
                    <a:pt x="384" y="100"/>
                    <a:pt x="384" y="100"/>
                    <a:pt x="384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84" y="0"/>
                  </a:lnTo>
                  <a:close/>
                  <a:moveTo>
                    <a:pt x="368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368" y="84"/>
                    <a:pt x="368" y="84"/>
                    <a:pt x="368" y="84"/>
                  </a:cubicBezTo>
                  <a:lnTo>
                    <a:pt x="368" y="1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" panose="020F0502020204030204" pitchFamily="34" charset="0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DF671D1-032C-9CF9-2863-BC94A25BD50D}"/>
                </a:ext>
              </a:extLst>
            </p:cNvPr>
            <p:cNvSpPr/>
            <p:nvPr/>
          </p:nvSpPr>
          <p:spPr>
            <a:xfrm>
              <a:off x="5149552" y="2943707"/>
              <a:ext cx="2736419" cy="1507307"/>
            </a:xfrm>
            <a:prstGeom prst="rect">
              <a:avLst/>
            </a:prstGeom>
            <a:solidFill>
              <a:schemeClr val="bg1">
                <a:lumMod val="85000"/>
                <a:alpha val="75000"/>
              </a:schemeClr>
            </a:solidFill>
            <a:ln w="190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>
                <a:defRPr/>
              </a:pPr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Physical Server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342F97BF-12F8-7C7A-CF29-33071C5726B6}"/>
                </a:ext>
              </a:extLst>
            </p:cNvPr>
            <p:cNvSpPr txBox="1"/>
            <p:nvPr/>
          </p:nvSpPr>
          <p:spPr>
            <a:xfrm>
              <a:off x="6397376" y="2804007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pNIC2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2A264C4-3EA7-9218-9611-0DA603DCF2B9}"/>
                </a:ext>
              </a:extLst>
            </p:cNvPr>
            <p:cNvSpPr txBox="1"/>
            <p:nvPr/>
          </p:nvSpPr>
          <p:spPr>
            <a:xfrm>
              <a:off x="7094011" y="2804007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pNIC3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BB5290AA-E508-623A-BCA7-0C752240FD6F}"/>
                </a:ext>
              </a:extLst>
            </p:cNvPr>
            <p:cNvSpPr txBox="1"/>
            <p:nvPr/>
          </p:nvSpPr>
          <p:spPr>
            <a:xfrm>
              <a:off x="6738425" y="3897556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NSX</a:t>
              </a:r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C5245C97-08A6-1135-6368-D9D3337A0C10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6712379" y="3115054"/>
              <a:ext cx="159689" cy="782502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5D4517C8-15DB-D78E-E639-21D9E33782E6}"/>
                </a:ext>
              </a:extLst>
            </p:cNvPr>
            <p:cNvCxnSpPr>
              <a:cxnSpLocks/>
            </p:cNvCxnSpPr>
            <p:nvPr/>
          </p:nvCxnSpPr>
          <p:spPr bwMode="gray">
            <a:xfrm flipH="1">
              <a:off x="7195625" y="3115054"/>
              <a:ext cx="213389" cy="782502"/>
            </a:xfrm>
            <a:prstGeom prst="line">
              <a:avLst/>
            </a:prstGeom>
            <a:ln w="25400">
              <a:solidFill>
                <a:schemeClr val="tx1"/>
              </a:solidFill>
              <a:prstDash val="solid"/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B5903389-C588-61C3-54B2-F167B8FE08B5}"/>
                </a:ext>
              </a:extLst>
            </p:cNvPr>
            <p:cNvSpPr/>
            <p:nvPr/>
          </p:nvSpPr>
          <p:spPr>
            <a:xfrm>
              <a:off x="6628849" y="3415245"/>
              <a:ext cx="846127" cy="114349"/>
            </a:xfrm>
            <a:prstGeom prst="ellipse">
              <a:avLst/>
            </a:prstGeom>
            <a:noFill/>
            <a:ln w="28575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7F0DAF19-165B-0936-54D0-CC0099236F3D}"/>
                </a:ext>
              </a:extLst>
            </p:cNvPr>
            <p:cNvSpPr/>
            <p:nvPr/>
          </p:nvSpPr>
          <p:spPr>
            <a:xfrm>
              <a:off x="5096837" y="3213896"/>
              <a:ext cx="153830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bond</a:t>
              </a:r>
            </a:p>
            <a:p>
              <a:pPr algn="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NSX LACP </a:t>
              </a:r>
              <a:r>
                <a:rPr lang="en-US" sz="1400" dirty="0" err="1">
                  <a:solidFill>
                    <a:schemeClr val="tx2"/>
                  </a:solidFill>
                  <a:latin typeface="Calibri" panose="020F0502020204030204" pitchFamily="34" charset="0"/>
                </a:rPr>
                <a:t>Sce</a:t>
              </a:r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-Mac</a:t>
              </a:r>
            </a:p>
          </p:txBody>
        </p:sp>
      </p:grpSp>
      <p:sp>
        <p:nvSpPr>
          <p:cNvPr id="44" name="Text Placeholder 31">
            <a:extLst>
              <a:ext uri="{FF2B5EF4-FFF2-40B4-BE49-F238E27FC236}">
                <a16:creationId xmlns:a16="http://schemas.microsoft.com/office/drawing/2014/main" id="{68249D40-1B38-7F80-A90B-7E85B5E122B5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378824" y="4347904"/>
            <a:ext cx="3739277" cy="1600200"/>
          </a:xfrm>
        </p:spPr>
        <p:txBody>
          <a:bodyPr rIns="0"/>
          <a:lstStyle/>
          <a:p>
            <a:pPr>
              <a:spcBef>
                <a:spcPts val="600"/>
              </a:spcBef>
            </a:pPr>
            <a:r>
              <a:rPr lang="en-US" dirty="0"/>
              <a:t>No configuration to do on RHEL/CentOS.</a:t>
            </a:r>
          </a:p>
          <a:p>
            <a:pPr>
              <a:spcBef>
                <a:spcPts val="600"/>
              </a:spcBef>
            </a:pPr>
            <a:r>
              <a:rPr lang="en-US" dirty="0"/>
              <a:t>NSX creates an </a:t>
            </a:r>
            <a:r>
              <a:rPr lang="en-US"/>
              <a:t>OVS active-active </a:t>
            </a:r>
            <a:r>
              <a:rPr lang="en-US" dirty="0"/>
              <a:t>bond:</a:t>
            </a:r>
          </a:p>
          <a:p>
            <a:pPr>
              <a:spcBef>
                <a:spcPts val="600"/>
              </a:spcBef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[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root@centos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~]#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ovs-appctl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bond/show</a:t>
            </a:r>
          </a:p>
          <a:p>
            <a:pPr>
              <a:spcBef>
                <a:spcPts val="0"/>
              </a:spcBef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---- nsx-uplink.0 ----</a:t>
            </a:r>
          </a:p>
          <a:p>
            <a:pPr>
              <a:spcBef>
                <a:spcPts val="0"/>
              </a:spcBef>
            </a:pP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bond_mode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: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balance-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tcp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5338B2A1-716F-ADC5-6AB8-6555865365FA}"/>
              </a:ext>
            </a:extLst>
          </p:cNvPr>
          <p:cNvSpPr txBox="1"/>
          <p:nvPr/>
        </p:nvSpPr>
        <p:spPr>
          <a:xfrm>
            <a:off x="407326" y="5915365"/>
            <a:ext cx="7488389" cy="261610"/>
          </a:xfrm>
          <a:prstGeom prst="rect">
            <a:avLst/>
          </a:prstGeom>
          <a:noFill/>
          <a:ln w="28575">
            <a:noFill/>
          </a:ln>
        </p:spPr>
        <p:txBody>
          <a:bodyPr wrap="square" rtlCol="0" anchor="b">
            <a:spAutoFit/>
          </a:bodyPr>
          <a:lstStyle/>
          <a:p>
            <a:pPr algn="r">
              <a:defRPr/>
            </a:pPr>
            <a:r>
              <a:rPr lang="en-US" sz="1100" dirty="0">
                <a:latin typeface="Calibri" panose="020F0502020204030204" pitchFamily="34" charset="0"/>
              </a:rPr>
              <a:t>*: Teaming configured by NSX creates an OVS </a:t>
            </a:r>
            <a:r>
              <a:rPr lang="en-US" sz="1100" dirty="0">
                <a:solidFill>
                  <a:schemeClr val="tx2"/>
                </a:solidFill>
                <a:latin typeface="Calibri" panose="020F0502020204030204" pitchFamily="34" charset="0"/>
              </a:rPr>
              <a:t>bond balance-</a:t>
            </a:r>
            <a:r>
              <a:rPr lang="en-US" sz="1100" dirty="0" err="1">
                <a:solidFill>
                  <a:schemeClr val="tx2"/>
                </a:solidFill>
                <a:latin typeface="Calibri" panose="020F0502020204030204" pitchFamily="34" charset="0"/>
              </a:rPr>
              <a:t>tcp</a:t>
            </a:r>
            <a:r>
              <a:rPr lang="en-US" sz="1100" dirty="0">
                <a:solidFill>
                  <a:schemeClr val="tx2"/>
                </a:solidFill>
                <a:latin typeface="Calibri" panose="020F0502020204030204" pitchFamily="34" charset="0"/>
              </a:rPr>
              <a:t> (LACP LB based on IP/Port)</a:t>
            </a:r>
            <a:endParaRPr lang="en-US" sz="1100" dirty="0">
              <a:latin typeface="Calibri" panose="020F0502020204030204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A908681-0582-1B6D-9DB8-EFE3BC1DF377}"/>
              </a:ext>
            </a:extLst>
          </p:cNvPr>
          <p:cNvSpPr/>
          <p:nvPr/>
        </p:nvSpPr>
        <p:spPr>
          <a:xfrm>
            <a:off x="7285294" y="3832089"/>
            <a:ext cx="27443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400" dirty="0">
                <a:solidFill>
                  <a:schemeClr val="tx2"/>
                </a:solidFill>
                <a:latin typeface="Calibri" panose="020F0502020204030204" pitchFamily="34" charset="0"/>
              </a:rPr>
              <a:t>*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BDE3A84-E34B-61D5-CF1A-8AEE508CE3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22594" y="88717"/>
            <a:ext cx="1314450" cy="122555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27EADFA-30F0-0659-BA33-CBDB8C1DE4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02051" y="88717"/>
            <a:ext cx="1416050" cy="130175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A9E8303-1686-6ACF-3661-2C181F840F3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258" y="1922093"/>
            <a:ext cx="5105400" cy="372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1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 Placeholder 30">
            <a:extLst>
              <a:ext uri="{FF2B5EF4-FFF2-40B4-BE49-F238E27FC236}">
                <a16:creationId xmlns:a16="http://schemas.microsoft.com/office/drawing/2014/main" id="{B73A190D-95DC-E52E-9A3D-E947AE1741A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>
              <a:spcBef>
                <a:spcPts val="600"/>
              </a:spcBef>
            </a:pPr>
            <a:r>
              <a:rPr lang="en-US" dirty="0"/>
              <a:t>bond mode 4 (802.03ad)</a:t>
            </a:r>
          </a:p>
          <a:p>
            <a:pPr>
              <a:spcBef>
                <a:spcPts val="600"/>
              </a:spcBef>
            </a:pPr>
            <a:endParaRPr lang="en-US" i="1" dirty="0"/>
          </a:p>
          <a:p>
            <a:pPr>
              <a:spcBef>
                <a:spcPts val="600"/>
              </a:spcBef>
            </a:pPr>
            <a:r>
              <a:rPr lang="en-US" i="1" dirty="0"/>
              <a:t>Detailed bond configuration in the Notes.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B5BD7830-1316-B509-59D3-2A2D153D9D2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380412" y="1699688"/>
            <a:ext cx="3696098" cy="298450"/>
          </a:xfrm>
        </p:spPr>
        <p:txBody>
          <a:bodyPr/>
          <a:lstStyle/>
          <a:p>
            <a:r>
              <a:rPr lang="en-US" dirty="0"/>
              <a:t>RHEL/CentOS Configuration – Option1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C846A7B9-C495-2886-80A0-4005554206F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NSX Configuration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1E49EF9-5903-67A9-F00E-7FD5107CA3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wrap="none" anchor="b">
            <a:noAutofit/>
          </a:bodyPr>
          <a:lstStyle/>
          <a:p>
            <a:r>
              <a:rPr lang="en-US" dirty="0"/>
              <a:t>Supported RHEL/CentOS </a:t>
            </a:r>
            <a:r>
              <a:rPr lang="en-US" dirty="0" err="1"/>
              <a:t>pNIC</a:t>
            </a:r>
            <a:r>
              <a:rPr lang="en-US" dirty="0"/>
              <a:t> bond (3/3)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8E040CFE-76CF-C1D0-FFA1-7DB5046DE8D2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>
            <a:noAutofit/>
          </a:bodyPr>
          <a:lstStyle/>
          <a:p>
            <a:r>
              <a:rPr lang="en-US" dirty="0"/>
              <a:t>Bond configured in RHEL/CentOS - Topologies VLAN 4 (1/1)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FE3E61E-28E5-8460-4989-A39DB4D0E281}"/>
              </a:ext>
            </a:extLst>
          </p:cNvPr>
          <p:cNvGrpSpPr/>
          <p:nvPr/>
        </p:nvGrpSpPr>
        <p:grpSpPr>
          <a:xfrm>
            <a:off x="4701256" y="2804007"/>
            <a:ext cx="2931709" cy="2020654"/>
            <a:chOff x="4970905" y="2804007"/>
            <a:chExt cx="2931709" cy="2020654"/>
          </a:xfrm>
        </p:grpSpPr>
        <p:sp>
          <p:nvSpPr>
            <p:cNvPr id="11" name="Freeform 86">
              <a:extLst>
                <a:ext uri="{FF2B5EF4-FFF2-40B4-BE49-F238E27FC236}">
                  <a16:creationId xmlns:a16="http://schemas.microsoft.com/office/drawing/2014/main" id="{18F30F75-F176-0D95-487B-B9F5B75FAD74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199843" y="4515982"/>
              <a:ext cx="1180769" cy="308679"/>
            </a:xfrm>
            <a:custGeom>
              <a:avLst/>
              <a:gdLst>
                <a:gd name="T0" fmla="*/ 304 w 384"/>
                <a:gd name="T1" fmla="*/ 78 h 100"/>
                <a:gd name="T2" fmla="*/ 288 w 384"/>
                <a:gd name="T3" fmla="*/ 78 h 100"/>
                <a:gd name="T4" fmla="*/ 288 w 384"/>
                <a:gd name="T5" fmla="*/ 22 h 100"/>
                <a:gd name="T6" fmla="*/ 304 w 384"/>
                <a:gd name="T7" fmla="*/ 22 h 100"/>
                <a:gd name="T8" fmla="*/ 304 w 384"/>
                <a:gd name="T9" fmla="*/ 78 h 100"/>
                <a:gd name="T10" fmla="*/ 331 w 384"/>
                <a:gd name="T11" fmla="*/ 22 h 100"/>
                <a:gd name="T12" fmla="*/ 315 w 384"/>
                <a:gd name="T13" fmla="*/ 22 h 100"/>
                <a:gd name="T14" fmla="*/ 315 w 384"/>
                <a:gd name="T15" fmla="*/ 78 h 100"/>
                <a:gd name="T16" fmla="*/ 331 w 384"/>
                <a:gd name="T17" fmla="*/ 78 h 100"/>
                <a:gd name="T18" fmla="*/ 331 w 384"/>
                <a:gd name="T19" fmla="*/ 22 h 100"/>
                <a:gd name="T20" fmla="*/ 358 w 384"/>
                <a:gd name="T21" fmla="*/ 22 h 100"/>
                <a:gd name="T22" fmla="*/ 342 w 384"/>
                <a:gd name="T23" fmla="*/ 22 h 100"/>
                <a:gd name="T24" fmla="*/ 342 w 384"/>
                <a:gd name="T25" fmla="*/ 78 h 100"/>
                <a:gd name="T26" fmla="*/ 358 w 384"/>
                <a:gd name="T27" fmla="*/ 78 h 100"/>
                <a:gd name="T28" fmla="*/ 358 w 384"/>
                <a:gd name="T29" fmla="*/ 22 h 100"/>
                <a:gd name="T30" fmla="*/ 42 w 384"/>
                <a:gd name="T31" fmla="*/ 22 h 100"/>
                <a:gd name="T32" fmla="*/ 26 w 384"/>
                <a:gd name="T33" fmla="*/ 22 h 100"/>
                <a:gd name="T34" fmla="*/ 26 w 384"/>
                <a:gd name="T35" fmla="*/ 78 h 100"/>
                <a:gd name="T36" fmla="*/ 42 w 384"/>
                <a:gd name="T37" fmla="*/ 78 h 100"/>
                <a:gd name="T38" fmla="*/ 42 w 384"/>
                <a:gd name="T39" fmla="*/ 22 h 100"/>
                <a:gd name="T40" fmla="*/ 69 w 384"/>
                <a:gd name="T41" fmla="*/ 22 h 100"/>
                <a:gd name="T42" fmla="*/ 53 w 384"/>
                <a:gd name="T43" fmla="*/ 22 h 100"/>
                <a:gd name="T44" fmla="*/ 53 w 384"/>
                <a:gd name="T45" fmla="*/ 78 h 100"/>
                <a:gd name="T46" fmla="*/ 69 w 384"/>
                <a:gd name="T47" fmla="*/ 78 h 100"/>
                <a:gd name="T48" fmla="*/ 69 w 384"/>
                <a:gd name="T49" fmla="*/ 22 h 100"/>
                <a:gd name="T50" fmla="*/ 97 w 384"/>
                <a:gd name="T51" fmla="*/ 22 h 100"/>
                <a:gd name="T52" fmla="*/ 81 w 384"/>
                <a:gd name="T53" fmla="*/ 22 h 100"/>
                <a:gd name="T54" fmla="*/ 81 w 384"/>
                <a:gd name="T55" fmla="*/ 78 h 100"/>
                <a:gd name="T56" fmla="*/ 97 w 384"/>
                <a:gd name="T57" fmla="*/ 78 h 100"/>
                <a:gd name="T58" fmla="*/ 97 w 384"/>
                <a:gd name="T59" fmla="*/ 22 h 100"/>
                <a:gd name="T60" fmla="*/ 163 w 384"/>
                <a:gd name="T61" fmla="*/ 50 h 100"/>
                <a:gd name="T62" fmla="*/ 192 w 384"/>
                <a:gd name="T63" fmla="*/ 21 h 100"/>
                <a:gd name="T64" fmla="*/ 221 w 384"/>
                <a:gd name="T65" fmla="*/ 50 h 100"/>
                <a:gd name="T66" fmla="*/ 192 w 384"/>
                <a:gd name="T67" fmla="*/ 79 h 100"/>
                <a:gd name="T68" fmla="*/ 163 w 384"/>
                <a:gd name="T69" fmla="*/ 50 h 100"/>
                <a:gd name="T70" fmla="*/ 179 w 384"/>
                <a:gd name="T71" fmla="*/ 50 h 100"/>
                <a:gd name="T72" fmla="*/ 192 w 384"/>
                <a:gd name="T73" fmla="*/ 63 h 100"/>
                <a:gd name="T74" fmla="*/ 205 w 384"/>
                <a:gd name="T75" fmla="*/ 50 h 100"/>
                <a:gd name="T76" fmla="*/ 192 w 384"/>
                <a:gd name="T77" fmla="*/ 37 h 100"/>
                <a:gd name="T78" fmla="*/ 179 w 384"/>
                <a:gd name="T79" fmla="*/ 50 h 100"/>
                <a:gd name="T80" fmla="*/ 384 w 384"/>
                <a:gd name="T81" fmla="*/ 0 h 100"/>
                <a:gd name="T82" fmla="*/ 384 w 384"/>
                <a:gd name="T83" fmla="*/ 100 h 100"/>
                <a:gd name="T84" fmla="*/ 0 w 384"/>
                <a:gd name="T85" fmla="*/ 100 h 100"/>
                <a:gd name="T86" fmla="*/ 0 w 384"/>
                <a:gd name="T87" fmla="*/ 0 h 100"/>
                <a:gd name="T88" fmla="*/ 384 w 384"/>
                <a:gd name="T89" fmla="*/ 0 h 100"/>
                <a:gd name="T90" fmla="*/ 368 w 384"/>
                <a:gd name="T91" fmla="*/ 16 h 100"/>
                <a:gd name="T92" fmla="*/ 16 w 384"/>
                <a:gd name="T93" fmla="*/ 16 h 100"/>
                <a:gd name="T94" fmla="*/ 16 w 384"/>
                <a:gd name="T95" fmla="*/ 84 h 100"/>
                <a:gd name="T96" fmla="*/ 368 w 384"/>
                <a:gd name="T97" fmla="*/ 84 h 100"/>
                <a:gd name="T98" fmla="*/ 368 w 384"/>
                <a:gd name="T99" fmla="*/ 1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4" h="100">
                  <a:moveTo>
                    <a:pt x="304" y="78"/>
                  </a:moveTo>
                  <a:cubicBezTo>
                    <a:pt x="288" y="78"/>
                    <a:pt x="288" y="78"/>
                    <a:pt x="288" y="78"/>
                  </a:cubicBezTo>
                  <a:cubicBezTo>
                    <a:pt x="288" y="22"/>
                    <a:pt x="288" y="22"/>
                    <a:pt x="288" y="22"/>
                  </a:cubicBezTo>
                  <a:cubicBezTo>
                    <a:pt x="304" y="22"/>
                    <a:pt x="304" y="22"/>
                    <a:pt x="304" y="22"/>
                  </a:cubicBezTo>
                  <a:lnTo>
                    <a:pt x="304" y="78"/>
                  </a:lnTo>
                  <a:close/>
                  <a:moveTo>
                    <a:pt x="331" y="22"/>
                  </a:moveTo>
                  <a:cubicBezTo>
                    <a:pt x="315" y="22"/>
                    <a:pt x="315" y="22"/>
                    <a:pt x="315" y="22"/>
                  </a:cubicBezTo>
                  <a:cubicBezTo>
                    <a:pt x="315" y="78"/>
                    <a:pt x="315" y="78"/>
                    <a:pt x="315" y="78"/>
                  </a:cubicBezTo>
                  <a:cubicBezTo>
                    <a:pt x="331" y="78"/>
                    <a:pt x="331" y="78"/>
                    <a:pt x="331" y="78"/>
                  </a:cubicBezTo>
                  <a:lnTo>
                    <a:pt x="331" y="22"/>
                  </a:lnTo>
                  <a:close/>
                  <a:moveTo>
                    <a:pt x="358" y="22"/>
                  </a:moveTo>
                  <a:cubicBezTo>
                    <a:pt x="342" y="22"/>
                    <a:pt x="342" y="22"/>
                    <a:pt x="342" y="22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58" y="78"/>
                    <a:pt x="358" y="78"/>
                    <a:pt x="358" y="78"/>
                  </a:cubicBezTo>
                  <a:lnTo>
                    <a:pt x="358" y="22"/>
                  </a:lnTo>
                  <a:close/>
                  <a:moveTo>
                    <a:pt x="42" y="22"/>
                  </a:moveTo>
                  <a:cubicBezTo>
                    <a:pt x="26" y="22"/>
                    <a:pt x="26" y="22"/>
                    <a:pt x="26" y="22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42" y="78"/>
                    <a:pt x="42" y="78"/>
                    <a:pt x="42" y="78"/>
                  </a:cubicBezTo>
                  <a:lnTo>
                    <a:pt x="42" y="22"/>
                  </a:lnTo>
                  <a:close/>
                  <a:moveTo>
                    <a:pt x="69" y="22"/>
                  </a:moveTo>
                  <a:cubicBezTo>
                    <a:pt x="53" y="22"/>
                    <a:pt x="53" y="22"/>
                    <a:pt x="53" y="22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69" y="78"/>
                    <a:pt x="69" y="78"/>
                    <a:pt x="69" y="78"/>
                  </a:cubicBezTo>
                  <a:lnTo>
                    <a:pt x="69" y="22"/>
                  </a:lnTo>
                  <a:close/>
                  <a:moveTo>
                    <a:pt x="97" y="22"/>
                  </a:moveTo>
                  <a:cubicBezTo>
                    <a:pt x="81" y="22"/>
                    <a:pt x="81" y="22"/>
                    <a:pt x="81" y="22"/>
                  </a:cubicBezTo>
                  <a:cubicBezTo>
                    <a:pt x="81" y="78"/>
                    <a:pt x="81" y="78"/>
                    <a:pt x="81" y="78"/>
                  </a:cubicBezTo>
                  <a:cubicBezTo>
                    <a:pt x="97" y="78"/>
                    <a:pt x="97" y="78"/>
                    <a:pt x="97" y="78"/>
                  </a:cubicBezTo>
                  <a:lnTo>
                    <a:pt x="97" y="22"/>
                  </a:lnTo>
                  <a:close/>
                  <a:moveTo>
                    <a:pt x="163" y="50"/>
                  </a:moveTo>
                  <a:cubicBezTo>
                    <a:pt x="163" y="34"/>
                    <a:pt x="176" y="21"/>
                    <a:pt x="192" y="21"/>
                  </a:cubicBezTo>
                  <a:cubicBezTo>
                    <a:pt x="208" y="21"/>
                    <a:pt x="221" y="34"/>
                    <a:pt x="221" y="50"/>
                  </a:cubicBezTo>
                  <a:cubicBezTo>
                    <a:pt x="221" y="66"/>
                    <a:pt x="208" y="79"/>
                    <a:pt x="192" y="79"/>
                  </a:cubicBezTo>
                  <a:cubicBezTo>
                    <a:pt x="176" y="79"/>
                    <a:pt x="163" y="66"/>
                    <a:pt x="163" y="50"/>
                  </a:cubicBezTo>
                  <a:close/>
                  <a:moveTo>
                    <a:pt x="179" y="50"/>
                  </a:moveTo>
                  <a:cubicBezTo>
                    <a:pt x="179" y="57"/>
                    <a:pt x="185" y="63"/>
                    <a:pt x="192" y="63"/>
                  </a:cubicBezTo>
                  <a:cubicBezTo>
                    <a:pt x="199" y="63"/>
                    <a:pt x="205" y="57"/>
                    <a:pt x="205" y="50"/>
                  </a:cubicBezTo>
                  <a:cubicBezTo>
                    <a:pt x="205" y="43"/>
                    <a:pt x="199" y="37"/>
                    <a:pt x="192" y="37"/>
                  </a:cubicBezTo>
                  <a:cubicBezTo>
                    <a:pt x="185" y="37"/>
                    <a:pt x="179" y="43"/>
                    <a:pt x="179" y="50"/>
                  </a:cubicBezTo>
                  <a:close/>
                  <a:moveTo>
                    <a:pt x="384" y="0"/>
                  </a:moveTo>
                  <a:cubicBezTo>
                    <a:pt x="384" y="100"/>
                    <a:pt x="384" y="100"/>
                    <a:pt x="384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84" y="0"/>
                  </a:lnTo>
                  <a:close/>
                  <a:moveTo>
                    <a:pt x="368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368" y="84"/>
                    <a:pt x="368" y="84"/>
                    <a:pt x="368" y="84"/>
                  </a:cubicBezTo>
                  <a:lnTo>
                    <a:pt x="368" y="1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" panose="020F0502020204030204" pitchFamily="34" charset="0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DF671D1-032C-9CF9-2863-BC94A25BD50D}"/>
                </a:ext>
              </a:extLst>
            </p:cNvPr>
            <p:cNvSpPr/>
            <p:nvPr/>
          </p:nvSpPr>
          <p:spPr>
            <a:xfrm>
              <a:off x="4970905" y="2943707"/>
              <a:ext cx="2931709" cy="1507307"/>
            </a:xfrm>
            <a:prstGeom prst="rect">
              <a:avLst/>
            </a:prstGeom>
            <a:solidFill>
              <a:schemeClr val="bg1">
                <a:lumMod val="85000"/>
                <a:alpha val="75000"/>
              </a:schemeClr>
            </a:solidFill>
            <a:ln w="190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>
                <a:defRPr/>
              </a:pPr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Physical Server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342F97BF-12F8-7C7A-CF29-33071C5726B6}"/>
                </a:ext>
              </a:extLst>
            </p:cNvPr>
            <p:cNvSpPr txBox="1"/>
            <p:nvPr/>
          </p:nvSpPr>
          <p:spPr>
            <a:xfrm>
              <a:off x="6397376" y="2804007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pNIC2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2A264C4-3EA7-9218-9611-0DA603DCF2B9}"/>
                </a:ext>
              </a:extLst>
            </p:cNvPr>
            <p:cNvSpPr txBox="1"/>
            <p:nvPr/>
          </p:nvSpPr>
          <p:spPr>
            <a:xfrm>
              <a:off x="7094011" y="2804007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pNIC3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BB5290AA-E508-623A-BCA7-0C752240FD6F}"/>
                </a:ext>
              </a:extLst>
            </p:cNvPr>
            <p:cNvSpPr txBox="1"/>
            <p:nvPr/>
          </p:nvSpPr>
          <p:spPr>
            <a:xfrm>
              <a:off x="6738425" y="3897556"/>
              <a:ext cx="582825" cy="3077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txBody>
            <a:bodyPr wrap="square" lIns="45720" rIns="45720" rtlCol="0" anchor="ctr">
              <a:noAutofit/>
            </a:bodyPr>
            <a:lstStyle/>
            <a:p>
              <a:pPr algn="ctr"/>
              <a:r>
                <a:rPr lang="en-US" sz="1000" dirty="0">
                  <a:solidFill>
                    <a:schemeClr val="tx2"/>
                  </a:solidFill>
                  <a:latin typeface="Calibri" panose="020F0502020204030204" pitchFamily="34" charset="0"/>
                </a:rPr>
                <a:t>OS Interface</a:t>
              </a:r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C5245C97-08A6-1135-6368-D9D3337A0C10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6712379" y="3115054"/>
              <a:ext cx="159689" cy="782502"/>
            </a:xfrm>
            <a:prstGeom prst="line">
              <a:avLst/>
            </a:prstGeom>
            <a:ln w="25400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5D4517C8-15DB-D78E-E639-21D9E33782E6}"/>
                </a:ext>
              </a:extLst>
            </p:cNvPr>
            <p:cNvCxnSpPr>
              <a:cxnSpLocks/>
            </p:cNvCxnSpPr>
            <p:nvPr/>
          </p:nvCxnSpPr>
          <p:spPr bwMode="gray">
            <a:xfrm flipH="1">
              <a:off x="7195625" y="3115054"/>
              <a:ext cx="213389" cy="782502"/>
            </a:xfrm>
            <a:prstGeom prst="line">
              <a:avLst/>
            </a:prstGeom>
            <a:ln w="25400">
              <a:solidFill>
                <a:schemeClr val="tx1"/>
              </a:solidFill>
              <a:prstDash val="solid"/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B5903389-C588-61C3-54B2-F167B8FE08B5}"/>
                </a:ext>
              </a:extLst>
            </p:cNvPr>
            <p:cNvSpPr/>
            <p:nvPr/>
          </p:nvSpPr>
          <p:spPr>
            <a:xfrm>
              <a:off x="6628849" y="3415245"/>
              <a:ext cx="846127" cy="114349"/>
            </a:xfrm>
            <a:prstGeom prst="ellipse">
              <a:avLst/>
            </a:prstGeom>
            <a:noFill/>
            <a:ln w="28575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7F0DAF19-165B-0936-54D0-CC0099236F3D}"/>
                </a:ext>
              </a:extLst>
            </p:cNvPr>
            <p:cNvSpPr/>
            <p:nvPr/>
          </p:nvSpPr>
          <p:spPr>
            <a:xfrm>
              <a:off x="4970905" y="3213896"/>
              <a:ext cx="1664238" cy="7386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bond</a:t>
              </a:r>
            </a:p>
            <a:p>
              <a:pPr algn="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Active/Active</a:t>
              </a:r>
            </a:p>
            <a:p>
              <a:pPr algn="r"/>
              <a:r>
                <a:rPr lang="en-US" sz="1400" dirty="0">
                  <a:solidFill>
                    <a:schemeClr val="tx2"/>
                  </a:solidFill>
                  <a:latin typeface="Calibri" panose="020F0502020204030204" pitchFamily="34" charset="0"/>
                </a:rPr>
                <a:t>Mode = 4 (802.3ad)</a:t>
              </a:r>
              <a:endParaRPr lang="en-US" sz="1000" i="1" dirty="0">
                <a:solidFill>
                  <a:schemeClr val="tx2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44" name="Text Placeholder 31">
            <a:extLst>
              <a:ext uri="{FF2B5EF4-FFF2-40B4-BE49-F238E27FC236}">
                <a16:creationId xmlns:a16="http://schemas.microsoft.com/office/drawing/2014/main" id="{68249D40-1B38-7F80-A90B-7E85B5E122B5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378824" y="4347904"/>
            <a:ext cx="3739277" cy="1600200"/>
          </a:xfrm>
        </p:spPr>
        <p:txBody>
          <a:bodyPr rIns="0"/>
          <a:lstStyle/>
          <a:p>
            <a:pPr>
              <a:spcBef>
                <a:spcPts val="600"/>
              </a:spcBef>
            </a:pPr>
            <a:r>
              <a:rPr lang="en-US" dirty="0"/>
              <a:t>Uplink Profile with 1 single Active uplink: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0C06055-D18B-EDE0-4441-FCD0A04666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3021" y="4662849"/>
            <a:ext cx="3815080" cy="186436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B31796D-65B8-C474-3C45-9E5BCC586E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79851" y="69244"/>
            <a:ext cx="1238250" cy="122555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19F526D-EC53-1C91-59D8-FADF0F6C1ED6}"/>
              </a:ext>
            </a:extLst>
          </p:cNvPr>
          <p:cNvSpPr txBox="1"/>
          <p:nvPr/>
        </p:nvSpPr>
        <p:spPr>
          <a:xfrm>
            <a:off x="135616" y="3472419"/>
            <a:ext cx="4565640" cy="553998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r>
              <a:rPr lang="en-US" sz="1200" dirty="0">
                <a:latin typeface="Calibri" panose="020F0502020204030204" pitchFamily="34" charset="0"/>
              </a:rPr>
              <a:t>[</a:t>
            </a:r>
            <a:r>
              <a:rPr lang="en-US" sz="1200" dirty="0" err="1">
                <a:latin typeface="Calibri" panose="020F0502020204030204" pitchFamily="34" charset="0"/>
              </a:rPr>
              <a:t>root@centos</a:t>
            </a:r>
            <a:r>
              <a:rPr lang="en-US" sz="1200" dirty="0">
                <a:latin typeface="Calibri" panose="020F0502020204030204" pitchFamily="34" charset="0"/>
              </a:rPr>
              <a:t> ~]# cat /proc/net/bonding/bond0</a:t>
            </a:r>
          </a:p>
          <a:p>
            <a:r>
              <a:rPr lang="en-US" sz="1200" dirty="0">
                <a:latin typeface="Calibri" panose="020F0502020204030204" pitchFamily="34" charset="0"/>
              </a:rPr>
              <a:t>Ethernet Channel Bonding Driver: v3.7.1 (April 27, 2011)</a:t>
            </a:r>
          </a:p>
          <a:p>
            <a:r>
              <a:rPr lang="en-US" sz="1200" dirty="0">
                <a:latin typeface="Calibri" panose="020F0502020204030204" pitchFamily="34" charset="0"/>
              </a:rPr>
              <a:t>Bonding Mode: IEEE 802.3ad Dynamic link aggregation</a:t>
            </a:r>
          </a:p>
        </p:txBody>
      </p:sp>
    </p:spTree>
    <p:extLst>
      <p:ext uri="{BB962C8B-B14F-4D97-AF65-F5344CB8AC3E}">
        <p14:creationId xmlns:p14="http://schemas.microsoft.com/office/powerpoint/2010/main" val="2752440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7D204091-C49F-4785-9A3F-D44C8915214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04225461"/>
              </p:ext>
            </p:extLst>
          </p:nvPr>
        </p:nvGraphicFramePr>
        <p:xfrm>
          <a:off x="475757" y="1873429"/>
          <a:ext cx="9753600" cy="4389120"/>
        </p:xfrm>
        <a:graphic>
          <a:graphicData uri="http://schemas.openxmlformats.org/drawingml/2006/table">
            <a:tbl>
              <a:tblPr bandRow="1">
                <a:tableStyleId>{7E9639D4-E3E2-4D34-9284-5A2195B3D0D7}</a:tableStyleId>
              </a:tblPr>
              <a:tblGrid>
                <a:gridCol w="12344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191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algn="r"/>
                      <a:r>
                        <a:rPr lang="en-US" sz="1800" b="0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Topologies with Physical Servers</a:t>
                      </a: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r"/>
                      <a:r>
                        <a:rPr lang="en-US" sz="1800" b="0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NSX Services Supported with Physical Servers </a:t>
                      </a: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r"/>
                      <a:r>
                        <a:rPr lang="fr-FR" sz="1800" b="0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3</a:t>
                      </a:r>
                      <a:endParaRPr lang="en-US" sz="1800" b="0" i="0" noProof="0" dirty="0">
                        <a:solidFill>
                          <a:schemeClr val="accent1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Preparation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Pre-requisite All Servers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Routing explanation in Physical Servers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Routing preparation</a:t>
                      </a: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r"/>
                      <a:r>
                        <a:rPr lang="en-US" sz="1800" b="0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Installation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Windows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Ubuntu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noProof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</a:rPr>
                        <a:t>RHEL/CentOS</a:t>
                      </a: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6266231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noProof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182784" marR="182784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="1" i="0" noProof="0" dirty="0">
                          <a:latin typeface="Calibri" panose="020F0502020204030204" pitchFamily="34" charset="0"/>
                        </a:rPr>
                        <a:t>Advanced + Troubleshooting</a:t>
                      </a:r>
                      <a:endParaRPr lang="en-US" sz="1800" b="1" i="0" noProof="0" dirty="0">
                        <a:latin typeface="Calibri" panose="020F0502020204030204" pitchFamily="34" charset="0"/>
                      </a:endParaRPr>
                    </a:p>
                  </a:txBody>
                  <a:tcPr marL="365570" marR="182784" marT="137160" marB="13716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20574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9998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2BEC417-27A4-4507-BE74-DBF291087A13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2894012" y="1392216"/>
            <a:ext cx="9098695" cy="4322783"/>
          </a:xfrm>
        </p:spPr>
        <p:txBody>
          <a:bodyPr/>
          <a:lstStyle/>
          <a:p>
            <a:r>
              <a:rPr lang="en-US" dirty="0"/>
              <a:t>5. Advanced + Troubleshooting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2"/>
                </a:solidFill>
              </a:rPr>
              <a:t>Advanced</a:t>
            </a:r>
          </a:p>
          <a:p>
            <a:pPr marL="685800" lvl="2" indent="-342900">
              <a:buFont typeface="Arial" panose="020B0604020202020204" pitchFamily="34" charset="0"/>
              <a:buChar char="•"/>
            </a:pPr>
            <a:r>
              <a:rPr lang="en-US" dirty="0"/>
              <a:t>Windows Server - Configure </a:t>
            </a:r>
            <a:r>
              <a:rPr lang="en-US" dirty="0" err="1"/>
              <a:t>WinRM</a:t>
            </a:r>
            <a:r>
              <a:rPr lang="en-US" dirty="0"/>
              <a:t> to use HTTPS only with a Trusted Signed Certificate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Troubleshooting</a:t>
            </a:r>
          </a:p>
          <a:p>
            <a:pPr marL="685800" lvl="2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Windows Installation fail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lvl="1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lvl="1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lvl="1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lvl="1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lvl="1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lvl="1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lvl="1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8171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094E727-9D12-624C-A82B-E49874DBBB0D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Step2: </a:t>
            </a:r>
            <a:r>
              <a:rPr lang="en-US" dirty="0">
                <a:solidFill>
                  <a:srgbClr val="FF0000"/>
                </a:solidFill>
              </a:rPr>
              <a:t>(Optional)</a:t>
            </a:r>
            <a:r>
              <a:rPr lang="en-US" dirty="0"/>
              <a:t> Configure </a:t>
            </a:r>
            <a:r>
              <a:rPr lang="en-US" dirty="0" err="1"/>
              <a:t>WinRM</a:t>
            </a:r>
            <a:r>
              <a:rPr lang="en-US" dirty="0"/>
              <a:t> to use HTTPS only with a Trusted Signed Certificate</a:t>
            </a:r>
          </a:p>
          <a:p>
            <a:pPr lvl="1"/>
            <a:r>
              <a:rPr lang="en-US" dirty="0"/>
              <a:t>Step2a: Check </a:t>
            </a:r>
            <a:r>
              <a:rPr lang="en-US" dirty="0" err="1"/>
              <a:t>WinRM</a:t>
            </a:r>
            <a:r>
              <a:rPr lang="en-US" dirty="0"/>
              <a:t> configuration done in Step1 (listen on HTTP + HTTPS with a self-signed certificate)</a:t>
            </a:r>
          </a:p>
          <a:p>
            <a:pPr marL="803275" lvl="3" indent="0">
              <a:buNone/>
            </a:pPr>
            <a:r>
              <a:rPr lang="en-US" dirty="0">
                <a:latin typeface="Courier" pitchFamily="2" charset="0"/>
              </a:rPr>
              <a:t>PS C:\&gt;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winrm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e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winrm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/config/listener</a:t>
            </a:r>
          </a:p>
          <a:p>
            <a:pPr marL="803275" lvl="3" indent="0">
              <a:buNone/>
            </a:pPr>
            <a:r>
              <a:rPr lang="en-US" dirty="0">
                <a:latin typeface="Courier" pitchFamily="2" charset="0"/>
              </a:rPr>
              <a:t>Listener</a:t>
            </a:r>
          </a:p>
          <a:p>
            <a:pPr marL="803275" lvl="3" indent="0">
              <a:buNone/>
            </a:pPr>
            <a:r>
              <a:rPr lang="en-US" dirty="0">
                <a:latin typeface="Courier" pitchFamily="2" charset="0"/>
              </a:rPr>
              <a:t>    Address = *</a:t>
            </a:r>
          </a:p>
          <a:p>
            <a:pPr marL="803275" lvl="3" indent="0">
              <a:buNone/>
            </a:pPr>
            <a:r>
              <a:rPr lang="en-US" dirty="0">
                <a:latin typeface="Courier" pitchFamily="2" charset="0"/>
              </a:rPr>
              <a:t>    Transport = HTTP</a:t>
            </a:r>
          </a:p>
          <a:p>
            <a:pPr marL="803275" lvl="3" indent="0">
              <a:buNone/>
            </a:pPr>
            <a:r>
              <a:rPr lang="en-US" dirty="0">
                <a:latin typeface="Courier" pitchFamily="2" charset="0"/>
              </a:rPr>
              <a:t>    Port = 5985</a:t>
            </a:r>
          </a:p>
          <a:p>
            <a:pPr marL="803275" lvl="3" indent="0">
              <a:buNone/>
            </a:pPr>
            <a:r>
              <a:rPr lang="en-US" dirty="0">
                <a:latin typeface="Courier" pitchFamily="2" charset="0"/>
              </a:rPr>
              <a:t>    &lt;snip&gt;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FBB1E11-F215-1C42-935B-7EE167AB5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- Installation Windows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C41FDF9A-8F35-624B-9A79-24852F445BA4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Windows Server - Configure </a:t>
            </a:r>
            <a:r>
              <a:rPr lang="en-US" dirty="0" err="1"/>
              <a:t>WinRM</a:t>
            </a:r>
            <a:r>
              <a:rPr lang="en-US" dirty="0"/>
              <a:t> to use HTTPS only with a Trusted Signed Certificate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C9D142-454C-C941-A729-EA98132AC9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7814" y="4912069"/>
            <a:ext cx="4282440" cy="1219200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D365043-7151-1D43-8466-0E44B965D4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34742" y="4352936"/>
            <a:ext cx="3101340" cy="2438400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65A1B132-1737-AD43-9B9E-D408D33713B0}"/>
              </a:ext>
            </a:extLst>
          </p:cNvPr>
          <p:cNvSpPr txBox="1">
            <a:spLocks/>
          </p:cNvSpPr>
          <p:nvPr/>
        </p:nvSpPr>
        <p:spPr>
          <a:xfrm>
            <a:off x="3496785" y="2862192"/>
            <a:ext cx="8169712" cy="247911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Clr>
                <a:schemeClr val="tx1">
                  <a:lumMod val="60000"/>
                  <a:lumOff val="40000"/>
                </a:schemeClr>
              </a:buClr>
              <a:buSzPct val="90000"/>
              <a:buFont typeface="Arial" panose="020B0604020202020204" pitchFamily="34" charset="0"/>
              <a:buChar char="​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indent="-18415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8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744538" indent="-169863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969963" indent="-166688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143000" indent="-138113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tabLst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rabi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512763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+mj-lt"/>
              <a:buAutoNum type="alphaLcPeriod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741363" indent="-16668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2"/>
              </a:buClr>
              <a:buSzPct val="90000"/>
              <a:buFont typeface="+mj-lt"/>
              <a:buAutoNum type="romanLcPeriod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284163" indent="-284163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lphaU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marL="803275" lvl="3" indent="0">
              <a:buFont typeface="Arial" panose="020B0604020202020204" pitchFamily="34" charset="0"/>
              <a:buNone/>
            </a:pPr>
            <a:r>
              <a:rPr lang="en-US" dirty="0">
                <a:latin typeface="Courier" pitchFamily="2" charset="0"/>
              </a:rPr>
              <a:t>Listener</a:t>
            </a:r>
          </a:p>
          <a:p>
            <a:pPr marL="803275" lvl="3" indent="0">
              <a:buFont typeface="Arial" panose="020B0604020202020204" pitchFamily="34" charset="0"/>
              <a:buNone/>
            </a:pPr>
            <a:r>
              <a:rPr lang="en-US" dirty="0">
                <a:latin typeface="Courier" pitchFamily="2" charset="0"/>
              </a:rPr>
              <a:t>    Address = *</a:t>
            </a:r>
          </a:p>
          <a:p>
            <a:pPr marL="803275" lvl="3" indent="0">
              <a:buFont typeface="Arial" panose="020B0604020202020204" pitchFamily="34" charset="0"/>
              <a:buNone/>
            </a:pPr>
            <a:r>
              <a:rPr lang="en-US" dirty="0">
                <a:latin typeface="Courier" pitchFamily="2" charset="0"/>
              </a:rPr>
              <a:t>    Transport = HTTPS</a:t>
            </a:r>
          </a:p>
          <a:p>
            <a:pPr marL="803275" lvl="3" indent="0">
              <a:buFont typeface="Arial" panose="020B0604020202020204" pitchFamily="34" charset="0"/>
              <a:buNone/>
            </a:pPr>
            <a:r>
              <a:rPr lang="en-US" dirty="0">
                <a:latin typeface="Courier" pitchFamily="2" charset="0"/>
              </a:rPr>
              <a:t>    Port = 5986</a:t>
            </a:r>
          </a:p>
          <a:p>
            <a:pPr marL="803275" lvl="3" indent="0">
              <a:buFont typeface="Arial" panose="020B0604020202020204" pitchFamily="34" charset="0"/>
              <a:buNone/>
            </a:pPr>
            <a:r>
              <a:rPr lang="en-US" dirty="0">
                <a:latin typeface="Courier" pitchFamily="2" charset="0"/>
              </a:rPr>
              <a:t>&lt;snip&gt;</a:t>
            </a:r>
          </a:p>
          <a:p>
            <a:pPr marL="803275" lvl="3" indent="0">
              <a:buFont typeface="Arial" panose="020B0604020202020204" pitchFamily="34" charset="0"/>
              <a:buNone/>
            </a:pPr>
            <a:r>
              <a:rPr lang="en-US" dirty="0">
                <a:latin typeface="Courier" pitchFamily="2" charset="0"/>
              </a:rPr>
              <a:t>    </a:t>
            </a:r>
            <a:r>
              <a:rPr lang="en-US" dirty="0" err="1">
                <a:latin typeface="Courier" pitchFamily="2" charset="0"/>
              </a:rPr>
              <a:t>CertificateThumbprint</a:t>
            </a:r>
            <a:r>
              <a:rPr lang="en-US" dirty="0">
                <a:latin typeface="Courier" pitchFamily="2" charset="0"/>
              </a:rPr>
              <a:t> = 01e02436ac4C6221408F5017B67081D68A6CECCC</a:t>
            </a:r>
          </a:p>
          <a:p>
            <a:pPr marL="803275" lvl="3" indent="0">
              <a:buFont typeface="Arial" panose="020B0604020202020204" pitchFamily="34" charset="0"/>
              <a:buNone/>
            </a:pPr>
            <a:r>
              <a:rPr lang="en-US" dirty="0">
                <a:latin typeface="Courier" pitchFamily="2" charset="0"/>
              </a:rPr>
              <a:t>&lt;snip&gt;</a:t>
            </a:r>
          </a:p>
          <a:p>
            <a:pPr>
              <a:buFont typeface="Arial" panose="020B0604020202020204" pitchFamily="34" charset="0"/>
              <a:buNone/>
            </a:pPr>
            <a:endParaRPr lang="en-US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33C13A4C-1EA5-B247-947A-9F433D15540B}"/>
              </a:ext>
            </a:extLst>
          </p:cNvPr>
          <p:cNvGrpSpPr/>
          <p:nvPr/>
        </p:nvGrpSpPr>
        <p:grpSpPr>
          <a:xfrm>
            <a:off x="666166" y="4352936"/>
            <a:ext cx="4001368" cy="1287544"/>
            <a:chOff x="10472389" y="4955140"/>
            <a:chExt cx="4001368" cy="1287544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202603F2-3E3A-5F44-B70A-61025DBA25F8}"/>
                </a:ext>
              </a:extLst>
            </p:cNvPr>
            <p:cNvSpPr txBox="1"/>
            <p:nvPr/>
          </p:nvSpPr>
          <p:spPr>
            <a:xfrm>
              <a:off x="10472389" y="5073133"/>
              <a:ext cx="3411714" cy="1169551"/>
            </a:xfrm>
            <a:prstGeom prst="rect">
              <a:avLst/>
            </a:prstGeom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r>
                <a:rPr lang="en-US" sz="1400" dirty="0">
                  <a:latin typeface="Calibri" panose="020F0502020204030204" pitchFamily="34" charset="0"/>
                </a:rPr>
                <a:t>Self-Signed Cert Thumbprint installed on Windows Server by Step1.</a:t>
              </a:r>
            </a:p>
            <a:p>
              <a:r>
                <a:rPr lang="en-US" sz="1400" dirty="0">
                  <a:latin typeface="Calibri" panose="020F0502020204030204" pitchFamily="34" charset="0"/>
                </a:rPr>
                <a:t>To find the certificate thumbprint: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400" dirty="0">
                  <a:latin typeface="Calibri" panose="020F0502020204030204" pitchFamily="34" charset="0"/>
                </a:rPr>
                <a:t>Open Compute Certificate (</a:t>
              </a:r>
              <a:r>
                <a:rPr lang="en-US" sz="1400" dirty="0" err="1">
                  <a:latin typeface="Calibri" panose="020F0502020204030204" pitchFamily="34" charset="0"/>
                </a:rPr>
                <a:t>certlm.msc</a:t>
              </a:r>
              <a:r>
                <a:rPr lang="en-US" sz="1400" dirty="0">
                  <a:latin typeface="Calibri" panose="020F0502020204030204" pitchFamily="34" charset="0"/>
                </a:rPr>
                <a:t>)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400" dirty="0">
                  <a:latin typeface="Calibri" panose="020F0502020204030204" pitchFamily="34" charset="0"/>
                </a:rPr>
                <a:t>Edit Certificate – Details - Thumbprint</a:t>
              </a:r>
            </a:p>
          </p:txBody>
        </p: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8C7AFE20-81AE-8944-A97E-91DD367C1681}"/>
                </a:ext>
              </a:extLst>
            </p:cNvPr>
            <p:cNvCxnSpPr>
              <a:cxnSpLocks/>
            </p:cNvCxnSpPr>
            <p:nvPr/>
          </p:nvCxnSpPr>
          <p:spPr bwMode="gray">
            <a:xfrm flipV="1">
              <a:off x="13884103" y="4955140"/>
              <a:ext cx="589654" cy="117993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25753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094E727-9D12-624C-A82B-E49874DBBB0D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Step2: </a:t>
            </a:r>
            <a:r>
              <a:rPr lang="en-US" dirty="0">
                <a:solidFill>
                  <a:srgbClr val="FF0000"/>
                </a:solidFill>
              </a:rPr>
              <a:t>(Optional)</a:t>
            </a:r>
            <a:r>
              <a:rPr lang="en-US" dirty="0"/>
              <a:t> Configure </a:t>
            </a:r>
            <a:r>
              <a:rPr lang="en-US" dirty="0" err="1"/>
              <a:t>WinRM</a:t>
            </a:r>
            <a:r>
              <a:rPr lang="en-US" dirty="0"/>
              <a:t> to use HTTPS only with a Trusted Signed Certificate – Cont.</a:t>
            </a:r>
          </a:p>
          <a:p>
            <a:pPr lvl="1"/>
            <a:r>
              <a:rPr lang="en-US" dirty="0"/>
              <a:t>Step2b: Remove </a:t>
            </a:r>
            <a:r>
              <a:rPr lang="en-US" dirty="0" err="1"/>
              <a:t>WinRM</a:t>
            </a:r>
            <a:r>
              <a:rPr lang="en-US" dirty="0"/>
              <a:t> listeners</a:t>
            </a:r>
          </a:p>
          <a:p>
            <a:pPr marL="803275" lvl="3" indent="0">
              <a:buNone/>
            </a:pPr>
            <a:r>
              <a:rPr lang="en-US" dirty="0">
                <a:latin typeface="Courier" pitchFamily="2" charset="0"/>
              </a:rPr>
              <a:t>PS C:\&gt;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winrm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delete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winrm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/config/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Listener?Address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=*+Transport=HTTP</a:t>
            </a:r>
          </a:p>
          <a:p>
            <a:pPr marL="803275" lvl="3" indent="0">
              <a:buNone/>
            </a:pPr>
            <a:r>
              <a:rPr lang="en-US" dirty="0">
                <a:latin typeface="Courier" pitchFamily="2" charset="0"/>
              </a:rPr>
              <a:t>&lt;no output&gt;</a:t>
            </a:r>
          </a:p>
          <a:p>
            <a:pPr marL="803275" lvl="3" indent="0">
              <a:buNone/>
            </a:pPr>
            <a:r>
              <a:rPr lang="en-US" dirty="0">
                <a:latin typeface="Courier" pitchFamily="2" charset="0"/>
              </a:rPr>
              <a:t>PS C:\&gt;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winrm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delete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winrm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/config/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Listener?Address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=*+Transport=HTTPS</a:t>
            </a:r>
          </a:p>
          <a:p>
            <a:pPr marL="803275" lvl="3" indent="0">
              <a:buNone/>
            </a:pPr>
            <a:r>
              <a:rPr lang="en-US" dirty="0">
                <a:latin typeface="Courier" pitchFamily="2" charset="0"/>
              </a:rPr>
              <a:t>&lt;no output&gt;</a:t>
            </a:r>
          </a:p>
          <a:p>
            <a:pPr marL="803275" lvl="3" indent="0">
              <a:buNone/>
            </a:pPr>
            <a:endParaRPr lang="en-US" dirty="0">
              <a:solidFill>
                <a:srgbClr val="FF0000"/>
              </a:solidFill>
              <a:latin typeface="Courier" pitchFamily="2" charset="0"/>
            </a:endParaRPr>
          </a:p>
          <a:p>
            <a:pPr>
              <a:buNone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FBB1E11-F215-1C42-935B-7EE167AB5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- Installation Windows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C41FDF9A-8F35-624B-9A79-24852F445BA4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Windows Server - Configure </a:t>
            </a:r>
            <a:r>
              <a:rPr lang="en-US" dirty="0" err="1"/>
              <a:t>WinRM</a:t>
            </a:r>
            <a:r>
              <a:rPr lang="en-US" dirty="0"/>
              <a:t> to use HTTPS only with a Trusted Signed Certificate</a:t>
            </a:r>
          </a:p>
        </p:txBody>
      </p:sp>
    </p:spTree>
    <p:extLst>
      <p:ext uri="{BB962C8B-B14F-4D97-AF65-F5344CB8AC3E}">
        <p14:creationId xmlns:p14="http://schemas.microsoft.com/office/powerpoint/2010/main" val="3894270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094E727-9D12-624C-A82B-E49874DBBB0D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Step2: </a:t>
            </a:r>
            <a:r>
              <a:rPr lang="en-US" dirty="0">
                <a:solidFill>
                  <a:srgbClr val="FF0000"/>
                </a:solidFill>
              </a:rPr>
              <a:t>(Optional)</a:t>
            </a:r>
            <a:r>
              <a:rPr lang="en-US" dirty="0"/>
              <a:t> Configure </a:t>
            </a:r>
            <a:r>
              <a:rPr lang="en-US" dirty="0" err="1"/>
              <a:t>WinRM</a:t>
            </a:r>
            <a:r>
              <a:rPr lang="en-US" dirty="0"/>
              <a:t> to use HTTPS only with a Trusted Signed Certificate – Cont.</a:t>
            </a:r>
            <a:endParaRPr lang="en-US" dirty="0">
              <a:solidFill>
                <a:srgbClr val="FF0000"/>
              </a:solidFill>
              <a:latin typeface="Courier" pitchFamily="2" charset="0"/>
            </a:endParaRPr>
          </a:p>
          <a:p>
            <a:pPr lvl="1"/>
            <a:r>
              <a:rPr lang="en-US" dirty="0"/>
              <a:t>Step2c: Install your Trusted Signed Certificate for Windows Server</a:t>
            </a:r>
          </a:p>
          <a:p>
            <a:pPr marL="917575" lvl="2" indent="-342900">
              <a:buFont typeface="+mj-lt"/>
              <a:buAutoNum type="arabicPeriod"/>
            </a:pPr>
            <a:r>
              <a:rPr lang="en-US" dirty="0"/>
              <a:t>Install certificate</a:t>
            </a:r>
          </a:p>
          <a:p>
            <a:pPr marL="917575" lvl="2" indent="-342900">
              <a:buFont typeface="+mj-lt"/>
              <a:buAutoNum type="arabicPeriod"/>
            </a:pPr>
            <a:endParaRPr lang="en-US" dirty="0"/>
          </a:p>
          <a:p>
            <a:pPr marL="917575" lvl="2" indent="-342900">
              <a:buFont typeface="+mj-lt"/>
              <a:buAutoNum type="arabicPeriod"/>
            </a:pPr>
            <a:endParaRPr lang="en-US" dirty="0"/>
          </a:p>
          <a:p>
            <a:pPr marL="917575" lvl="2" indent="-342900">
              <a:buFont typeface="+mj-lt"/>
              <a:buAutoNum type="arabicPeriod"/>
            </a:pPr>
            <a:endParaRPr lang="en-US" dirty="0"/>
          </a:p>
          <a:p>
            <a:pPr marL="917575" lvl="2" indent="-342900">
              <a:buFont typeface="+mj-lt"/>
              <a:buAutoNum type="arabicPeriod"/>
            </a:pPr>
            <a:endParaRPr lang="en-US" dirty="0"/>
          </a:p>
          <a:p>
            <a:pPr marL="917575" lvl="2" indent="-342900">
              <a:buFont typeface="+mj-lt"/>
              <a:buAutoNum type="arabicPeriod"/>
            </a:pPr>
            <a:endParaRPr lang="en-US" dirty="0"/>
          </a:p>
          <a:p>
            <a:pPr marL="917575" lvl="2" indent="-342900">
              <a:buFont typeface="+mj-lt"/>
              <a:buAutoNum type="arabicPeriod"/>
            </a:pPr>
            <a:r>
              <a:rPr lang="en-US" dirty="0"/>
              <a:t>Now the certificate is in the Compute Certificate</a:t>
            </a:r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>
              <a:buNone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FBB1E11-F215-1C42-935B-7EE167AB5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Advanced - </a:t>
            </a:r>
            <a:r>
              <a:rPr lang="en-US" dirty="0"/>
              <a:t>Installation Windows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C41FDF9A-8F35-624B-9A79-24852F445BA4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Windows Server - Configure </a:t>
            </a:r>
            <a:r>
              <a:rPr lang="en-US" dirty="0" err="1"/>
              <a:t>WinRM</a:t>
            </a:r>
            <a:r>
              <a:rPr lang="en-US" dirty="0"/>
              <a:t> to use HTTPS only with a Trusted Signed Certificate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216A738-1F7C-0349-9FB8-4B0B79839F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26969" y="3220691"/>
            <a:ext cx="3032760" cy="2369820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CD5144B-3E5C-3545-9514-28EF2A6444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3366" y="4376959"/>
            <a:ext cx="6408420" cy="1135380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67001016-0C4F-934F-9048-E1D6DCD17C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3366" y="2675024"/>
            <a:ext cx="3878580" cy="1005840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3A8A549A-5276-6044-9D95-B25DE1D94AC4}"/>
              </a:ext>
            </a:extLst>
          </p:cNvPr>
          <p:cNvSpPr txBox="1">
            <a:spLocks/>
          </p:cNvSpPr>
          <p:nvPr/>
        </p:nvSpPr>
        <p:spPr>
          <a:xfrm>
            <a:off x="7114781" y="2862192"/>
            <a:ext cx="3878580" cy="247911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Clr>
                <a:schemeClr val="tx1">
                  <a:lumMod val="60000"/>
                  <a:lumOff val="40000"/>
                </a:schemeClr>
              </a:buClr>
              <a:buSzPct val="90000"/>
              <a:buFont typeface="Arial" panose="020B0604020202020204" pitchFamily="34" charset="0"/>
              <a:buChar char="​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indent="-18415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8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744538" indent="-169863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969963" indent="-166688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143000" indent="-138113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Camphor Std" panose="020B0504030404020204" pitchFamily="34" charset="0"/>
              <a:buChar char="–"/>
              <a:tabLst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rabi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512763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SzPct val="90000"/>
              <a:buFont typeface="+mj-lt"/>
              <a:buAutoNum type="alphaLcPeriod"/>
              <a:defRPr sz="16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741363" indent="-16668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2"/>
              </a:buClr>
              <a:buSzPct val="90000"/>
              <a:buFont typeface="+mj-lt"/>
              <a:buAutoNum type="romanLcPeriod"/>
              <a:defRPr sz="14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284163" indent="-284163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2"/>
              </a:buClr>
              <a:buSzPct val="90000"/>
              <a:buFont typeface="+mj-lt"/>
              <a:buAutoNum type="alphaUcPeriod"/>
              <a:defRPr sz="20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marL="917575" lvl="2" indent="-342900">
              <a:buFont typeface="+mj-lt"/>
              <a:buAutoNum type="arabicPeriod" startAt="3"/>
            </a:pPr>
            <a:r>
              <a:rPr lang="en-US" dirty="0"/>
              <a:t>Collect the certificate thumbprint 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4B75DC00-067B-E54B-A5F9-7A2C40A4B407}"/>
              </a:ext>
            </a:extLst>
          </p:cNvPr>
          <p:cNvGrpSpPr/>
          <p:nvPr/>
        </p:nvGrpSpPr>
        <p:grpSpPr>
          <a:xfrm>
            <a:off x="8342665" y="4795297"/>
            <a:ext cx="3411714" cy="1697510"/>
            <a:chOff x="18544870" y="5289463"/>
            <a:chExt cx="3411714" cy="1697510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6904B46D-51D2-9D4B-9506-865E5EBF2C41}"/>
                </a:ext>
              </a:extLst>
            </p:cNvPr>
            <p:cNvSpPr txBox="1"/>
            <p:nvPr/>
          </p:nvSpPr>
          <p:spPr>
            <a:xfrm>
              <a:off x="18544870" y="6463753"/>
              <a:ext cx="3411714" cy="523220"/>
            </a:xfrm>
            <a:prstGeom prst="rect">
              <a:avLst/>
            </a:prstGeom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Note: The certificate must be with the </a:t>
              </a:r>
              <a:r>
                <a:rPr lang="en-US" sz="14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extendedKeyUsage</a:t>
              </a: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 = Server Authentication</a:t>
              </a:r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16E444FA-FA7A-CD45-9330-ECC354C04BAB}"/>
                </a:ext>
              </a:extLst>
            </p:cNvPr>
            <p:cNvCxnSpPr>
              <a:cxnSpLocks/>
            </p:cNvCxnSpPr>
            <p:nvPr/>
          </p:nvCxnSpPr>
          <p:spPr bwMode="gray">
            <a:xfrm flipV="1">
              <a:off x="18820112" y="5289463"/>
              <a:ext cx="300625" cy="1199331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4939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094E727-9D12-624C-A82B-E49874DBBB0D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Step2: </a:t>
            </a:r>
            <a:r>
              <a:rPr lang="en-US" dirty="0">
                <a:solidFill>
                  <a:srgbClr val="FF0000"/>
                </a:solidFill>
              </a:rPr>
              <a:t>(Optional)</a:t>
            </a:r>
            <a:r>
              <a:rPr lang="en-US" dirty="0"/>
              <a:t> Configure </a:t>
            </a:r>
            <a:r>
              <a:rPr lang="en-US" dirty="0" err="1"/>
              <a:t>WinRM</a:t>
            </a:r>
            <a:r>
              <a:rPr lang="en-US" dirty="0"/>
              <a:t> to use HTTPS only with a Trusted Signed Certificate – Cont.</a:t>
            </a:r>
          </a:p>
          <a:p>
            <a:pPr lvl="1"/>
            <a:r>
              <a:rPr lang="en-US" dirty="0"/>
              <a:t>Step2d: Configure </a:t>
            </a:r>
            <a:r>
              <a:rPr lang="en-US" dirty="0" err="1"/>
              <a:t>WinRM</a:t>
            </a:r>
            <a:r>
              <a:rPr lang="en-US" dirty="0"/>
              <a:t>  to listen on HTTPS with Trusted Signed Certificate</a:t>
            </a:r>
          </a:p>
          <a:p>
            <a:pPr marL="803275" lvl="3" indent="0">
              <a:buNone/>
            </a:pPr>
            <a:r>
              <a:rPr lang="en-US" dirty="0">
                <a:latin typeface="Courier" pitchFamily="2" charset="0"/>
              </a:rPr>
              <a:t>PS C:\&gt;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winrm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create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winrm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/config/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Listener?Address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=*+Transport=HTTPS '@{Hostname="windows2.dimi.fr";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CertificateThumbprint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="894074ea4129153556f3f7fedc7facd8c7ef89c9"}'</a:t>
            </a:r>
          </a:p>
          <a:p>
            <a:pPr marL="803275" lvl="3" indent="0">
              <a:buNone/>
            </a:pPr>
            <a:r>
              <a:rPr lang="en-US" dirty="0" err="1">
                <a:latin typeface="Courier" pitchFamily="2" charset="0"/>
              </a:rPr>
              <a:t>ResourceCreated</a:t>
            </a:r>
            <a:endParaRPr lang="en-US" dirty="0">
              <a:latin typeface="Courier" pitchFamily="2" charset="0"/>
            </a:endParaRPr>
          </a:p>
          <a:p>
            <a:pPr marL="803275" lvl="3" indent="0">
              <a:buNone/>
            </a:pPr>
            <a:r>
              <a:rPr lang="en-US" dirty="0">
                <a:latin typeface="Courier" pitchFamily="2" charset="0"/>
              </a:rPr>
              <a:t>    &lt;snip&gt;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Step2e: Validate </a:t>
            </a:r>
            <a:r>
              <a:rPr lang="en-US" dirty="0" err="1"/>
              <a:t>WinRM</a:t>
            </a:r>
            <a:r>
              <a:rPr lang="en-US" dirty="0"/>
              <a:t>  configuration with Trusted Signed Certificate</a:t>
            </a:r>
          </a:p>
          <a:p>
            <a:pPr marL="803275" lvl="3" indent="0">
              <a:buNone/>
            </a:pPr>
            <a:r>
              <a:rPr lang="en-US" dirty="0">
                <a:latin typeface="Courier" pitchFamily="2" charset="0"/>
              </a:rPr>
              <a:t>PS C:\&gt;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winrm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 e </a:t>
            </a:r>
            <a:r>
              <a:rPr lang="en-US" dirty="0" err="1">
                <a:solidFill>
                  <a:schemeClr val="accent1"/>
                </a:solidFill>
                <a:latin typeface="Courier" pitchFamily="2" charset="0"/>
              </a:rPr>
              <a:t>winrm</a:t>
            </a:r>
            <a:r>
              <a:rPr lang="en-US" dirty="0">
                <a:solidFill>
                  <a:schemeClr val="accent1"/>
                </a:solidFill>
                <a:latin typeface="Courier" pitchFamily="2" charset="0"/>
              </a:rPr>
              <a:t>/config/listener</a:t>
            </a:r>
          </a:p>
          <a:p>
            <a:pPr marL="803275" lvl="3" indent="0">
              <a:buNone/>
            </a:pPr>
            <a:r>
              <a:rPr lang="en-US" dirty="0">
                <a:latin typeface="Courier" pitchFamily="2" charset="0"/>
              </a:rPr>
              <a:t>Listener</a:t>
            </a:r>
          </a:p>
          <a:p>
            <a:pPr marL="803275" lvl="3" indent="0">
              <a:buNone/>
            </a:pPr>
            <a:r>
              <a:rPr lang="en-US" dirty="0">
                <a:latin typeface="Courier" pitchFamily="2" charset="0"/>
              </a:rPr>
              <a:t>    Address = *</a:t>
            </a:r>
          </a:p>
          <a:p>
            <a:pPr marL="803275" lvl="3" indent="0">
              <a:buNone/>
            </a:pPr>
            <a:r>
              <a:rPr lang="en-US" dirty="0">
                <a:latin typeface="Courier" pitchFamily="2" charset="0"/>
              </a:rPr>
              <a:t>    Transport = HTTPS</a:t>
            </a:r>
          </a:p>
          <a:p>
            <a:pPr marL="803275" lvl="3" indent="0">
              <a:buNone/>
            </a:pPr>
            <a:r>
              <a:rPr lang="en-US" dirty="0">
                <a:latin typeface="Courier" pitchFamily="2" charset="0"/>
              </a:rPr>
              <a:t>    Port = 5986</a:t>
            </a:r>
          </a:p>
          <a:p>
            <a:pPr marL="803275" lvl="3" indent="0">
              <a:buNone/>
            </a:pPr>
            <a:r>
              <a:rPr lang="en-US" dirty="0">
                <a:latin typeface="Courier" pitchFamily="2" charset="0"/>
              </a:rPr>
              <a:t>    Hostname = windows2.dimi.fr</a:t>
            </a:r>
          </a:p>
          <a:p>
            <a:pPr marL="803275" lvl="3" indent="0">
              <a:buNone/>
            </a:pPr>
            <a:r>
              <a:rPr lang="en-US" dirty="0">
                <a:latin typeface="Courier" pitchFamily="2" charset="0"/>
              </a:rPr>
              <a:t>    &lt;snip&gt;</a:t>
            </a:r>
          </a:p>
          <a:p>
            <a:pPr marL="803275" lvl="3" indent="0">
              <a:buNone/>
            </a:pPr>
            <a:r>
              <a:rPr lang="en-US" dirty="0">
                <a:latin typeface="Courier" pitchFamily="2" charset="0"/>
              </a:rPr>
              <a:t>    </a:t>
            </a:r>
            <a:r>
              <a:rPr lang="en-US" dirty="0" err="1">
                <a:latin typeface="Courier" pitchFamily="2" charset="0"/>
              </a:rPr>
              <a:t>CertificateThumbprint</a:t>
            </a:r>
            <a:r>
              <a:rPr lang="en-US" dirty="0">
                <a:latin typeface="Courier" pitchFamily="2" charset="0"/>
              </a:rPr>
              <a:t> = 894074ea4129153556f3f7fedc7facd8c7ef89c9</a:t>
            </a:r>
          </a:p>
          <a:p>
            <a:pPr marL="803275" lvl="3" indent="0">
              <a:buNone/>
            </a:pPr>
            <a:r>
              <a:rPr lang="en-US" dirty="0">
                <a:latin typeface="Courier" pitchFamily="2" charset="0"/>
              </a:rPr>
              <a:t>	   &lt;snip&gt;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FBB1E11-F215-1C42-935B-7EE167AB5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- Installation Windows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C41FDF9A-8F35-624B-9A79-24852F445BA4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Windows Server - Configure </a:t>
            </a:r>
            <a:r>
              <a:rPr lang="en-US" dirty="0" err="1"/>
              <a:t>WinRM</a:t>
            </a:r>
            <a:r>
              <a:rPr lang="en-US" dirty="0"/>
              <a:t> to use HTTPS only with a Trusted Signed Certificate</a:t>
            </a:r>
          </a:p>
        </p:txBody>
      </p:sp>
    </p:spTree>
    <p:extLst>
      <p:ext uri="{BB962C8B-B14F-4D97-AF65-F5344CB8AC3E}">
        <p14:creationId xmlns:p14="http://schemas.microsoft.com/office/powerpoint/2010/main" val="311969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2BEC417-27A4-4507-BE74-DBF291087A13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2894012" y="1392216"/>
            <a:ext cx="9098695" cy="4322783"/>
          </a:xfrm>
        </p:spPr>
        <p:txBody>
          <a:bodyPr/>
          <a:lstStyle/>
          <a:p>
            <a:r>
              <a:rPr lang="en-US" dirty="0"/>
              <a:t>5. Advanced + Troubleshooting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Advanced</a:t>
            </a:r>
          </a:p>
          <a:p>
            <a:pPr marL="685800" lvl="2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Windows Server - Configure </a:t>
            </a:r>
            <a:r>
              <a:rPr lang="en-US" dirty="0" err="1">
                <a:solidFill>
                  <a:schemeClr val="bg1">
                    <a:lumMod val="85000"/>
                  </a:schemeClr>
                </a:solidFill>
              </a:rPr>
              <a:t>WinRM</a:t>
            </a:r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 to use HTTPS only with a Trusted Signed Certificate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2"/>
                </a:solidFill>
              </a:rPr>
              <a:t>Troubleshooting</a:t>
            </a:r>
          </a:p>
          <a:p>
            <a:pPr marL="685800" lvl="2" indent="-342900">
              <a:buFont typeface="Arial" panose="020B0604020202020204" pitchFamily="34" charset="0"/>
              <a:buChar char="•"/>
            </a:pPr>
            <a:r>
              <a:rPr lang="en-US" dirty="0"/>
              <a:t>Windows - Installation Fail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lvl="1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lvl="1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lvl="1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lvl="1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lvl="1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lvl="1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lvl="1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3027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FBB1E11-F215-1C42-935B-7EE167AB50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9809" y="412751"/>
            <a:ext cx="11001004" cy="381000"/>
          </a:xfrm>
        </p:spPr>
        <p:txBody>
          <a:bodyPr wrap="none" anchor="b">
            <a:normAutofit/>
          </a:bodyPr>
          <a:lstStyle/>
          <a:p>
            <a:r>
              <a:rPr lang="en-US" sz="2600"/>
              <a:t>Troubleshooting - Windows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C41FDF9A-8F35-624B-9A79-24852F445BA4}"/>
              </a:ext>
            </a:extLst>
          </p:cNvPr>
          <p:cNvSpPr>
            <a:spLocks noGrp="1"/>
          </p:cNvSpPr>
          <p:nvPr>
            <p:ph type="subTitle" idx="10"/>
          </p:nvPr>
        </p:nvSpPr>
        <p:spPr>
          <a:xfrm>
            <a:off x="592866" y="811830"/>
            <a:ext cx="10962687" cy="247743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700"/>
              <a:t>Installation Fail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094E727-9D12-624C-A82B-E49874DBBB0D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-1" y="1600200"/>
            <a:ext cx="5893593" cy="4572000"/>
          </a:xfrm>
        </p:spPr>
        <p:txBody>
          <a:bodyPr>
            <a:normAutofit/>
          </a:bodyPr>
          <a:lstStyle/>
          <a:p>
            <a:r>
              <a:rPr lang="en-US" dirty="0"/>
              <a:t>NSX Installation on Windows fails</a:t>
            </a:r>
          </a:p>
          <a:p>
            <a:pPr lvl="1"/>
            <a:endParaRPr lang="en-US" sz="180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D7B01D0-5E85-E64E-9980-C2320A4E31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4825" y="2098943"/>
            <a:ext cx="6903720" cy="2194560"/>
          </a:xfrm>
          <a:prstGeom prst="rect">
            <a:avLst/>
          </a:prstGeom>
          <a:noFill/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61F43C3F-AC75-094F-A5AA-3C47305E0090}"/>
              </a:ext>
            </a:extLst>
          </p:cNvPr>
          <p:cNvGrpSpPr/>
          <p:nvPr/>
        </p:nvGrpSpPr>
        <p:grpSpPr>
          <a:xfrm>
            <a:off x="707949" y="4293503"/>
            <a:ext cx="11174570" cy="1479338"/>
            <a:chOff x="10782014" y="6153966"/>
            <a:chExt cx="11174570" cy="1479338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C0F7E40-011E-5D46-AFC8-642332718A14}"/>
                </a:ext>
              </a:extLst>
            </p:cNvPr>
            <p:cNvSpPr txBox="1"/>
            <p:nvPr/>
          </p:nvSpPr>
          <p:spPr>
            <a:xfrm>
              <a:off x="10782014" y="6463753"/>
              <a:ext cx="11174570" cy="1169551"/>
            </a:xfrm>
            <a:prstGeom prst="rect">
              <a:avLst/>
            </a:prstGeom>
            <a:ln w="28575">
              <a:solidFill>
                <a:schemeClr val="tx1"/>
              </a:solidFill>
            </a:ln>
          </p:spPr>
          <p:txBody>
            <a:bodyPr wrap="square" lIns="45720" tIns="45720" rIns="45720" bIns="45720" rtlCol="0" anchor="t">
              <a:spAutoFit/>
            </a:bodyPr>
            <a:lstStyle/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Host configuration: Command [%</a:t>
              </a:r>
              <a:r>
                <a:rPr lang="en-US" sz="14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systemroot</a:t>
              </a: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%\System32\</a:t>
              </a:r>
              <a:r>
                <a:rPr lang="en-US" sz="14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WindowsPowerShell</a:t>
              </a: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\v1.0\</a:t>
              </a:r>
              <a:r>
                <a:rPr lang="en-US" sz="14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powershell.exe</a:t>
              </a: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 -</a:t>
              </a:r>
              <a:r>
                <a:rPr lang="en-US" sz="14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ExecutionPolicy</a:t>
              </a: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14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ByPass</a:t>
              </a: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 -File "C:\Program Files\VMware\NSX\\win-bms-install.ps1" </a:t>
              </a:r>
            </a:p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&lt;skip&gt;</a:t>
              </a:r>
            </a:p>
            <a:p>
              <a:pPr indent="-169863">
                <a:buNone/>
              </a:pP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Trying to install </a:t>
              </a:r>
              <a:r>
                <a:rPr lang="en-US" sz="14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ovsim</a:t>
              </a: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 ... ... C:\Program Files\VMware\NSX\</a:t>
              </a:r>
              <a:r>
                <a:rPr lang="en-US" sz="14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openvswitch</a:t>
              </a: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\</a:t>
              </a:r>
              <a:r>
                <a:rPr lang="en-US" sz="14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ovsim</a:t>
              </a: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\win10_x64\</a:t>
              </a:r>
              <a:r>
                <a:rPr lang="en-US" sz="14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ovsim.inf</a:t>
              </a: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 was copied to C:\Windows\INF\oem4.inf. ... failed. Error code: 0x800706ef. </a:t>
              </a:r>
              <a:r>
                <a:rPr lang="en-US" sz="1400" dirty="0">
                  <a:solidFill>
                    <a:srgbClr val="FF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Failed to install OVSIM driver </a:t>
              </a: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] </a:t>
              </a:r>
              <a:r>
                <a:rPr lang="en-US" sz="14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errno</a:t>
              </a: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:[]</a:t>
              </a:r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D648439-4B15-2248-8C3E-FD94DCF5D39B}"/>
                </a:ext>
              </a:extLst>
            </p:cNvPr>
            <p:cNvCxnSpPr>
              <a:cxnSpLocks/>
            </p:cNvCxnSpPr>
            <p:nvPr/>
          </p:nvCxnSpPr>
          <p:spPr bwMode="gray">
            <a:xfrm flipH="1" flipV="1">
              <a:off x="15748034" y="6153966"/>
              <a:ext cx="219623" cy="309787"/>
            </a:xfrm>
            <a:prstGeom prst="line">
              <a:avLst/>
            </a:prstGeom>
            <a:ln w="25400">
              <a:solidFill>
                <a:srgbClr val="FF0000"/>
              </a:solidFill>
              <a:miter lim="800000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892D7D64-F341-6741-BEE8-0A9E479BE858}"/>
              </a:ext>
            </a:extLst>
          </p:cNvPr>
          <p:cNvSpPr txBox="1"/>
          <p:nvPr/>
        </p:nvSpPr>
        <p:spPr>
          <a:xfrm>
            <a:off x="8670911" y="2308211"/>
            <a:ext cx="3411714" cy="738664"/>
          </a:xfrm>
          <a:prstGeom prst="rect">
            <a:avLst/>
          </a:prstGeom>
          <a:ln w="28575">
            <a:solidFill>
              <a:schemeClr val="tx1"/>
            </a:solidFill>
          </a:ln>
        </p:spPr>
        <p:txBody>
          <a:bodyPr wrap="square" lIns="45720" tIns="45720" rIns="45720" bIns="45720" rtlCol="0" anchor="t">
            <a:spAutoFit/>
          </a:bodyPr>
          <a:lstStyle/>
          <a:p>
            <a:pPr indent="-169863">
              <a:buNone/>
            </a:pPr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Check version on Windows is supported.</a:t>
            </a:r>
          </a:p>
          <a:p>
            <a:pPr indent="-169863"/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For instance minimum Windows 2016 version is 14393.2248 </a:t>
            </a:r>
          </a:p>
        </p:txBody>
      </p:sp>
    </p:spTree>
    <p:extLst>
      <p:ext uri="{BB962C8B-B14F-4D97-AF65-F5344CB8AC3E}">
        <p14:creationId xmlns:p14="http://schemas.microsoft.com/office/powerpoint/2010/main" val="2760582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USERHIDDEN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USERHIDDEN" val="1"/>
</p:tagLst>
</file>

<file path=ppt/theme/theme1.xml><?xml version="1.0" encoding="utf-8"?>
<a:theme xmlns:a="http://schemas.openxmlformats.org/drawingml/2006/main" name="VMware_white_16x9">
  <a:themeElements>
    <a:clrScheme name="Custom 8">
      <a:dk1>
        <a:srgbClr val="717074"/>
      </a:dk1>
      <a:lt1>
        <a:sysClr val="window" lastClr="FFFFFF"/>
      </a:lt1>
      <a:dk2>
        <a:srgbClr val="3F3F3F"/>
      </a:dk2>
      <a:lt2>
        <a:srgbClr val="F2F2F2"/>
      </a:lt2>
      <a:accent1>
        <a:srgbClr val="0095D3"/>
      </a:accent1>
      <a:accent2>
        <a:srgbClr val="003D79"/>
      </a:accent2>
      <a:accent3>
        <a:srgbClr val="006990"/>
      </a:accent3>
      <a:accent4>
        <a:srgbClr val="6DB33F"/>
      </a:accent4>
      <a:accent5>
        <a:srgbClr val="AADB1E"/>
      </a:accent5>
      <a:accent6>
        <a:srgbClr val="387C2C"/>
      </a:accent6>
      <a:hlink>
        <a:srgbClr val="006990"/>
      </a:hlink>
      <a:folHlink>
        <a:srgbClr val="006990"/>
      </a:folHlink>
    </a:clrScheme>
    <a:fontScheme name="Custom 19">
      <a:majorFont>
        <a:latin typeface="Metropolis Light"/>
        <a:ea typeface=""/>
        <a:cs typeface=""/>
      </a:majorFont>
      <a:minorFont>
        <a:latin typeface="Metropoli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spcAft>
            <a:spcPts val="600"/>
          </a:spcAft>
          <a:defRPr sz="1200" smtClean="0">
            <a:solidFill>
              <a:schemeClr val="bg1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gray">
        <a:ln w="25400">
          <a:solidFill>
            <a:schemeClr val="tx1"/>
          </a:solidFill>
          <a:miter lim="800000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/>
      <a:bodyPr wrap="none" lIns="0" tIns="0" rIns="0" bIns="0" rtlCol="0">
        <a:spAutoFit/>
      </a:bodyPr>
      <a:lstStyle>
        <a:defPPr algn="l">
          <a:spcAft>
            <a:spcPts val="600"/>
          </a:spcAft>
          <a:defRPr sz="1200" smtClean="0"/>
        </a:defPPr>
      </a:lstStyle>
    </a:txDef>
  </a:objectDefaults>
  <a:extraClrSchemeLst/>
  <a:custClrLst>
    <a:custClr name="Orange">
      <a:srgbClr val="F8981D"/>
    </a:custClr>
    <a:custClr name="Red">
      <a:srgbClr val="820024"/>
    </a:custClr>
    <a:custClr name="Baby Blue">
      <a:srgbClr val="89CBDF"/>
    </a:custClr>
  </a:custClrLst>
  <a:extLst>
    <a:ext uri="{05A4C25C-085E-4340-85A3-A5531E510DB2}">
      <thm15:themeFamily xmlns:thm15="http://schemas.microsoft.com/office/thememl/2012/main" name="VMWR_CorpTempRefresh_Light_07_21_hr.potx" id="{05DAF37D-AD21-46CA-8327-AA29D585B2C3}" vid="{AA349161-A6C3-488A-A8B7-7A2D5F49158C}"/>
    </a:ext>
  </a:extLst>
</a:theme>
</file>

<file path=ppt/theme/theme2.xml><?xml version="1.0" encoding="utf-8"?>
<a:theme xmlns:a="http://schemas.openxmlformats.org/drawingml/2006/main" name="Office Theme">
  <a:themeElements>
    <a:clrScheme name="VMware">
      <a:dk1>
        <a:srgbClr val="717074"/>
      </a:dk1>
      <a:lt1>
        <a:sysClr val="window" lastClr="FFFFFF"/>
      </a:lt1>
      <a:dk2>
        <a:srgbClr val="000000"/>
      </a:dk2>
      <a:lt2>
        <a:srgbClr val="C6C6C8"/>
      </a:lt2>
      <a:accent1>
        <a:srgbClr val="0095D3"/>
      </a:accent1>
      <a:accent2>
        <a:srgbClr val="89CBDF"/>
      </a:accent2>
      <a:accent3>
        <a:srgbClr val="006990"/>
      </a:accent3>
      <a:accent4>
        <a:srgbClr val="6DB33F"/>
      </a:accent4>
      <a:accent5>
        <a:srgbClr val="C2CD23"/>
      </a:accent5>
      <a:accent6>
        <a:srgbClr val="387C2C"/>
      </a:accent6>
      <a:hlink>
        <a:srgbClr val="0095D3"/>
      </a:hlink>
      <a:folHlink>
        <a:srgbClr val="89CBDF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VMware">
      <a:dk1>
        <a:srgbClr val="717074"/>
      </a:dk1>
      <a:lt1>
        <a:sysClr val="window" lastClr="FFFFFF"/>
      </a:lt1>
      <a:dk2>
        <a:srgbClr val="000000"/>
      </a:dk2>
      <a:lt2>
        <a:srgbClr val="C6C6C8"/>
      </a:lt2>
      <a:accent1>
        <a:srgbClr val="0095D3"/>
      </a:accent1>
      <a:accent2>
        <a:srgbClr val="89CBDF"/>
      </a:accent2>
      <a:accent3>
        <a:srgbClr val="006990"/>
      </a:accent3>
      <a:accent4>
        <a:srgbClr val="6DB33F"/>
      </a:accent4>
      <a:accent5>
        <a:srgbClr val="C2CD23"/>
      </a:accent5>
      <a:accent6>
        <a:srgbClr val="387C2C"/>
      </a:accent6>
      <a:hlink>
        <a:srgbClr val="0095D3"/>
      </a:hlink>
      <a:folHlink>
        <a:srgbClr val="89CBDF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8e4f13d-54b3-4601-ae5b-3f60736340ab">
      <Terms xmlns="http://schemas.microsoft.com/office/infopath/2007/PartnerControls"/>
    </lcf76f155ced4ddcb4097134ff3c332f>
    <TaxCatchAll xmlns="eb3a237d-4129-4a2a-8fb3-b20be8ca4bd3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74FCE7564CCB741B7A6959CCD25F839" ma:contentTypeVersion="17" ma:contentTypeDescription="Create a new document." ma:contentTypeScope="" ma:versionID="cb15dcd40416db1b31010a792c833a83">
  <xsd:schema xmlns:xsd="http://www.w3.org/2001/XMLSchema" xmlns:xs="http://www.w3.org/2001/XMLSchema" xmlns:p="http://schemas.microsoft.com/office/2006/metadata/properties" xmlns:ns2="38e4f13d-54b3-4601-ae5b-3f60736340ab" xmlns:ns3="1fbc43ac-356d-4db5-b3b2-55f657e28f54" xmlns:ns4="eb3a237d-4129-4a2a-8fb3-b20be8ca4bd3" targetNamespace="http://schemas.microsoft.com/office/2006/metadata/properties" ma:root="true" ma:fieldsID="21b13e89a5f92e1445597f6295666e15" ns2:_="" ns3:_="" ns4:_="">
    <xsd:import namespace="38e4f13d-54b3-4601-ae5b-3f60736340ab"/>
    <xsd:import namespace="1fbc43ac-356d-4db5-b3b2-55f657e28f54"/>
    <xsd:import namespace="eb3a237d-4129-4a2a-8fb3-b20be8ca4bd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3:SharedWithUsers" minOccurs="0"/>
                <xsd:element ref="ns2:MediaServiceLocation" minOccurs="0"/>
                <xsd:element ref="ns3:SharedWithDetails" minOccurs="0"/>
                <xsd:element ref="ns2:MediaServiceOCR" minOccurs="0"/>
                <xsd:element ref="ns2:MediaServiceEventHashCode" minOccurs="0"/>
                <xsd:element ref="ns2:MediaServiceGenerationTim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8e4f13d-54b3-4601-ae5b-3f60736340a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3" nillable="true" ma:displayName="MediaServiceLocation" ma:description="" ma:internalName="MediaServiceLocation" ma:readOnly="true">
      <xsd:simpleType>
        <xsd:restriction base="dms:Text"/>
      </xsd:simpleType>
    </xsd:element>
    <xsd:element name="MediaServiceOCR" ma:index="15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95e2881d-93c9-4b6d-a08c-48bb4ed1ec6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fbc43ac-356d-4db5-b3b2-55f657e28f54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b3a237d-4129-4a2a-8fb3-b20be8ca4bd3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89297e3d-c727-49b0-a432-6ab1669b55d6}" ma:internalName="TaxCatchAll" ma:showField="CatchAllData" ma:web="1fbc43ac-356d-4db5-b3b2-55f657e28f5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BD4E16D-BF03-4BDC-A798-6EDD08990BC1}">
  <ds:schemaRefs>
    <ds:schemaRef ds:uri="http://schemas.microsoft.com/office/2006/documentManagement/types"/>
    <ds:schemaRef ds:uri="http://www.w3.org/XML/1998/namespace"/>
    <ds:schemaRef ds:uri="1fbc43ac-356d-4db5-b3b2-55f657e28f54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purl.org/dc/terms/"/>
    <ds:schemaRef ds:uri="eb3a237d-4129-4a2a-8fb3-b20be8ca4bd3"/>
    <ds:schemaRef ds:uri="38e4f13d-54b3-4601-ae5b-3f60736340ab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5BF6DFBC-C8BA-475D-94F8-A7080002F6F6}"/>
</file>

<file path=customXml/itemProps3.xml><?xml version="1.0" encoding="utf-8"?>
<ds:datastoreItem xmlns:ds="http://schemas.openxmlformats.org/officeDocument/2006/customXml" ds:itemID="{AA607759-1EC4-4D42-A44E-98A5BC7D994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15346</Words>
  <Application>Microsoft Macintosh PowerPoint</Application>
  <PresentationFormat>Custom</PresentationFormat>
  <Paragraphs>2668</Paragraphs>
  <Slides>99</Slides>
  <Notes>45</Notes>
  <HiddenSlides>2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99</vt:i4>
      </vt:variant>
    </vt:vector>
  </HeadingPairs>
  <TitlesOfParts>
    <vt:vector size="108" baseType="lpstr">
      <vt:lpstr>Arial</vt:lpstr>
      <vt:lpstr>Calibri</vt:lpstr>
      <vt:lpstr>Camphor Std</vt:lpstr>
      <vt:lpstr>Courier</vt:lpstr>
      <vt:lpstr>Courier New</vt:lpstr>
      <vt:lpstr>Metropolis</vt:lpstr>
      <vt:lpstr>Open Sans</vt:lpstr>
      <vt:lpstr>Verdana</vt:lpstr>
      <vt:lpstr>VMware_white_16x9</vt:lpstr>
      <vt:lpstr>PowerPoint Presentation</vt:lpstr>
      <vt:lpstr>PowerPoint Presentation</vt:lpstr>
      <vt:lpstr>PowerPoint Presentation</vt:lpstr>
      <vt:lpstr>Topologies with Physical Servers</vt:lpstr>
      <vt:lpstr>Topologies with Physical Servers</vt:lpstr>
      <vt:lpstr>Topologies with Physical Servers</vt:lpstr>
      <vt:lpstr>Topologies with Physical Servers</vt:lpstr>
      <vt:lpstr>Topologies with Physical Servers</vt:lpstr>
      <vt:lpstr>PowerPoint Presentation</vt:lpstr>
      <vt:lpstr>NSX Services Supported with Physical Servers </vt:lpstr>
      <vt:lpstr>PowerPoint Presentation</vt:lpstr>
      <vt:lpstr>Preparation</vt:lpstr>
      <vt:lpstr>Preparation</vt:lpstr>
      <vt:lpstr>Preparation</vt:lpstr>
      <vt:lpstr>Preparation</vt:lpstr>
      <vt:lpstr>PowerPoint Presentation</vt:lpstr>
      <vt:lpstr>Routing explanation in Physical Servers</vt:lpstr>
      <vt:lpstr>Routing explanation in Physical Servers</vt:lpstr>
      <vt:lpstr>Routing explanation in Physical Servers</vt:lpstr>
      <vt:lpstr>PowerPoint Presentation</vt:lpstr>
      <vt:lpstr>Routing preparation</vt:lpstr>
      <vt:lpstr>Routing preparation</vt:lpstr>
      <vt:lpstr>Routing preparation</vt:lpstr>
      <vt:lpstr>Routing preparation</vt:lpstr>
      <vt:lpstr>PowerPoint Presentation</vt:lpstr>
      <vt:lpstr>Pre-Requisites - Windows</vt:lpstr>
      <vt:lpstr>Installation – Windows (1/10)</vt:lpstr>
      <vt:lpstr>Installation - Windows (2/10)</vt:lpstr>
      <vt:lpstr>Installation - Windows (3/10)</vt:lpstr>
      <vt:lpstr>Installation - Windows (4/10)</vt:lpstr>
      <vt:lpstr>Installation - Windows (5/10)</vt:lpstr>
      <vt:lpstr>Installation - Windows (6/10)</vt:lpstr>
      <vt:lpstr>Installation - Windows (7/10)</vt:lpstr>
      <vt:lpstr>Installation - Windows (8/10)</vt:lpstr>
      <vt:lpstr>Installation - Windows (9/10)</vt:lpstr>
      <vt:lpstr>Installation - Windows (10/10)</vt:lpstr>
      <vt:lpstr>Validation – Windows (1/8)</vt:lpstr>
      <vt:lpstr>Validation – Windows (2/8)</vt:lpstr>
      <vt:lpstr>Validation – Windows (3/8)</vt:lpstr>
      <vt:lpstr>Validation – Windows (4/8)</vt:lpstr>
      <vt:lpstr>Validation – Windows (5/8)</vt:lpstr>
      <vt:lpstr>Validation – Windows (6/8)</vt:lpstr>
      <vt:lpstr>Validation – Windows (7/8)</vt:lpstr>
      <vt:lpstr>Validation – Windows (8/8)</vt:lpstr>
      <vt:lpstr>Supported Windows pNIC bond (1/6)</vt:lpstr>
      <vt:lpstr>Supported Windows pNIC bond (2/6)</vt:lpstr>
      <vt:lpstr>Supported Windows pNIC bond (3/6)</vt:lpstr>
      <vt:lpstr>Supported Windows pNIC bond (4/6)</vt:lpstr>
      <vt:lpstr>Supported Windows pNIC bond (6/6)</vt:lpstr>
      <vt:lpstr>Supported Windows pNIC bond (6/6)</vt:lpstr>
      <vt:lpstr>PowerPoint Presentation</vt:lpstr>
      <vt:lpstr>Pre-Requisites - Ubuntu</vt:lpstr>
      <vt:lpstr>Installation – Ubuntu (1/10)</vt:lpstr>
      <vt:lpstr>Installation – Ubuntu (2/10)</vt:lpstr>
      <vt:lpstr>Installation – Ubuntu (3/10)</vt:lpstr>
      <vt:lpstr>Installation – Ubuntu (4/10)</vt:lpstr>
      <vt:lpstr>Installation – Ubuntu (5/10)</vt:lpstr>
      <vt:lpstr>Installation – Ubuntu (6/10)</vt:lpstr>
      <vt:lpstr>Installation – Ubuntu (7/10)</vt:lpstr>
      <vt:lpstr>Installation – Ubuntu (8/10)</vt:lpstr>
      <vt:lpstr>Installation – Ubuntu (9/10)</vt:lpstr>
      <vt:lpstr>Installation – Ubuntu (10/10)</vt:lpstr>
      <vt:lpstr>Validation – Ubuntu (1/7)</vt:lpstr>
      <vt:lpstr>Validation – Ubuntu (2/7)</vt:lpstr>
      <vt:lpstr>Validation – Ubuntu (3/7)</vt:lpstr>
      <vt:lpstr>Validation – Ubuntu (4/7)</vt:lpstr>
      <vt:lpstr>Validation – Ubuntu (5/7)</vt:lpstr>
      <vt:lpstr>Validation – Ubuntu (6/7)</vt:lpstr>
      <vt:lpstr>Validation – Ubuntu (7/7)</vt:lpstr>
      <vt:lpstr>Supported Ubuntu pNIC bond (1/2)</vt:lpstr>
      <vt:lpstr>Supported Ubuntu pNIC bond (2/2)</vt:lpstr>
      <vt:lpstr>PowerPoint Presentation</vt:lpstr>
      <vt:lpstr>Pre-Requisites - RHEL/CentOS</vt:lpstr>
      <vt:lpstr>Installation – RHEL/CentOS (1/8)</vt:lpstr>
      <vt:lpstr>Installation – RHEL/CentOS (2/8)</vt:lpstr>
      <vt:lpstr>Installation – RHEL/CentOS (3/8)</vt:lpstr>
      <vt:lpstr>Installation – RHEL/CentOS (4/8)</vt:lpstr>
      <vt:lpstr>Installation – RHEL/CentOS (5/8)</vt:lpstr>
      <vt:lpstr>Installation – RHEL/CentOS (6/8)</vt:lpstr>
      <vt:lpstr>Installation – RHEL/CentOS (7/8)</vt:lpstr>
      <vt:lpstr>Installation – RHEL/CentOS (8/8)</vt:lpstr>
      <vt:lpstr>Validation – RHEL/CentOS (1/4)</vt:lpstr>
      <vt:lpstr>Validation – RHEL/CentOS (2/4)</vt:lpstr>
      <vt:lpstr>Validation – RHEL/CentOS (3/4)</vt:lpstr>
      <vt:lpstr>Validation – RHEL/CentOS (4/4)</vt:lpstr>
      <vt:lpstr>Validation – RHEL/CentOS (5/7)</vt:lpstr>
      <vt:lpstr>Validation – RHEL/CentOS (6/7)</vt:lpstr>
      <vt:lpstr>Validation – RHEL/CentOS (7/7)</vt:lpstr>
      <vt:lpstr>Supported RHEL/CentOS pNIC bond (1/3)</vt:lpstr>
      <vt:lpstr>Supported RHEL/CentOS pNIC bond (2/3)</vt:lpstr>
      <vt:lpstr>Supported RHEL/CentOS pNIC bond (3/3)</vt:lpstr>
      <vt:lpstr>PowerPoint Presentation</vt:lpstr>
      <vt:lpstr>PowerPoint Presentation</vt:lpstr>
      <vt:lpstr>Advanced - Installation Windows</vt:lpstr>
      <vt:lpstr>Advanced - Installation Windows</vt:lpstr>
      <vt:lpstr>Advanced - Installation Windows</vt:lpstr>
      <vt:lpstr>Advanced - Installation Windows</vt:lpstr>
      <vt:lpstr>PowerPoint Presentation</vt:lpstr>
      <vt:lpstr>Troubleshooting - Windows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Multisite - Use Cases</dc:title>
  <dc:creator/>
  <cp:lastModifiedBy/>
  <cp:revision>5</cp:revision>
  <dcterms:modified xsi:type="dcterms:W3CDTF">2023-08-18T15:35:58Z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0x010100574FCE7564CCB741B7A6959CCD25F839</vt:lpwstr>
  </property>
  <property fmtid="{D5CDD505-2E9C-101B-9397-08002B2CF9AE}" pid="3" name="MediaServiceImageTags">
    <vt:lpwstr/>
  </property>
</Properties>
</file>