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8" r:id="rId4"/>
    <p:sldMasterId id="2147483729" r:id="rId5"/>
  </p:sldMasterIdLst>
  <p:notesMasterIdLst>
    <p:notesMasterId r:id="rId141"/>
  </p:notesMasterIdLst>
  <p:handoutMasterIdLst>
    <p:handoutMasterId r:id="rId142"/>
  </p:handoutMasterIdLst>
  <p:sldIdLst>
    <p:sldId id="500" r:id="rId6"/>
    <p:sldId id="874" r:id="rId7"/>
    <p:sldId id="873" r:id="rId8"/>
    <p:sldId id="750" r:id="rId9"/>
    <p:sldId id="754" r:id="rId10"/>
    <p:sldId id="764" r:id="rId11"/>
    <p:sldId id="751" r:id="rId12"/>
    <p:sldId id="748" r:id="rId13"/>
    <p:sldId id="759" r:id="rId14"/>
    <p:sldId id="765" r:id="rId15"/>
    <p:sldId id="766" r:id="rId16"/>
    <p:sldId id="762" r:id="rId17"/>
    <p:sldId id="755" r:id="rId18"/>
    <p:sldId id="771" r:id="rId19"/>
    <p:sldId id="875" r:id="rId20"/>
    <p:sldId id="871" r:id="rId21"/>
    <p:sldId id="872" r:id="rId22"/>
    <p:sldId id="772" r:id="rId23"/>
    <p:sldId id="778" r:id="rId24"/>
    <p:sldId id="780" r:id="rId25"/>
    <p:sldId id="781" r:id="rId26"/>
    <p:sldId id="774" r:id="rId27"/>
    <p:sldId id="775" r:id="rId28"/>
    <p:sldId id="776" r:id="rId29"/>
    <p:sldId id="777" r:id="rId30"/>
    <p:sldId id="760" r:id="rId31"/>
    <p:sldId id="761" r:id="rId32"/>
    <p:sldId id="782" r:id="rId33"/>
    <p:sldId id="763" r:id="rId34"/>
    <p:sldId id="914" r:id="rId35"/>
    <p:sldId id="913" r:id="rId36"/>
    <p:sldId id="768" r:id="rId37"/>
    <p:sldId id="769" r:id="rId38"/>
    <p:sldId id="770" r:id="rId39"/>
    <p:sldId id="804" r:id="rId40"/>
    <p:sldId id="749" r:id="rId41"/>
    <p:sldId id="739" r:id="rId42"/>
    <p:sldId id="784" r:id="rId43"/>
    <p:sldId id="849" r:id="rId44"/>
    <p:sldId id="935" r:id="rId45"/>
    <p:sldId id="934" r:id="rId46"/>
    <p:sldId id="813" r:id="rId47"/>
    <p:sldId id="876" r:id="rId48"/>
    <p:sldId id="877" r:id="rId49"/>
    <p:sldId id="878" r:id="rId50"/>
    <p:sldId id="815" r:id="rId51"/>
    <p:sldId id="812" r:id="rId52"/>
    <p:sldId id="956" r:id="rId53"/>
    <p:sldId id="814" r:id="rId54"/>
    <p:sldId id="816" r:id="rId55"/>
    <p:sldId id="867" r:id="rId56"/>
    <p:sldId id="868" r:id="rId57"/>
    <p:sldId id="817" r:id="rId58"/>
    <p:sldId id="818" r:id="rId59"/>
    <p:sldId id="933" r:id="rId60"/>
    <p:sldId id="820" r:id="rId61"/>
    <p:sldId id="819" r:id="rId62"/>
    <p:sldId id="821" r:id="rId63"/>
    <p:sldId id="822" r:id="rId64"/>
    <p:sldId id="823" r:id="rId65"/>
    <p:sldId id="824" r:id="rId66"/>
    <p:sldId id="825" r:id="rId67"/>
    <p:sldId id="847" r:id="rId68"/>
    <p:sldId id="848" r:id="rId69"/>
    <p:sldId id="927" r:id="rId70"/>
    <p:sldId id="911" r:id="rId71"/>
    <p:sldId id="912" r:id="rId72"/>
    <p:sldId id="932" r:id="rId73"/>
    <p:sldId id="869" r:id="rId74"/>
    <p:sldId id="795" r:id="rId75"/>
    <p:sldId id="811" r:id="rId76"/>
    <p:sldId id="826" r:id="rId77"/>
    <p:sldId id="916" r:id="rId78"/>
    <p:sldId id="917" r:id="rId79"/>
    <p:sldId id="918" r:id="rId80"/>
    <p:sldId id="919" r:id="rId81"/>
    <p:sldId id="920" r:id="rId82"/>
    <p:sldId id="926" r:id="rId83"/>
    <p:sldId id="921" r:id="rId84"/>
    <p:sldId id="922" r:id="rId85"/>
    <p:sldId id="923" r:id="rId86"/>
    <p:sldId id="924" r:id="rId87"/>
    <p:sldId id="925" r:id="rId88"/>
    <p:sldId id="838" r:id="rId89"/>
    <p:sldId id="839" r:id="rId90"/>
    <p:sldId id="936" r:id="rId91"/>
    <p:sldId id="937" r:id="rId92"/>
    <p:sldId id="938" r:id="rId93"/>
    <p:sldId id="939" r:id="rId94"/>
    <p:sldId id="940" r:id="rId95"/>
    <p:sldId id="941" r:id="rId96"/>
    <p:sldId id="942" r:id="rId97"/>
    <p:sldId id="943" r:id="rId98"/>
    <p:sldId id="944" r:id="rId99"/>
    <p:sldId id="945" r:id="rId100"/>
    <p:sldId id="946" r:id="rId101"/>
    <p:sldId id="947" r:id="rId102"/>
    <p:sldId id="948" r:id="rId103"/>
    <p:sldId id="949" r:id="rId104"/>
    <p:sldId id="950" r:id="rId105"/>
    <p:sldId id="951" r:id="rId106"/>
    <p:sldId id="952" r:id="rId107"/>
    <p:sldId id="955" r:id="rId108"/>
    <p:sldId id="953" r:id="rId109"/>
    <p:sldId id="954" r:id="rId110"/>
    <p:sldId id="879" r:id="rId111"/>
    <p:sldId id="880" r:id="rId112"/>
    <p:sldId id="882" r:id="rId113"/>
    <p:sldId id="892" r:id="rId114"/>
    <p:sldId id="915" r:id="rId115"/>
    <p:sldId id="850" r:id="rId116"/>
    <p:sldId id="851" r:id="rId117"/>
    <p:sldId id="858" r:id="rId118"/>
    <p:sldId id="852" r:id="rId119"/>
    <p:sldId id="853" r:id="rId120"/>
    <p:sldId id="859" r:id="rId121"/>
    <p:sldId id="861" r:id="rId122"/>
    <p:sldId id="860" r:id="rId123"/>
    <p:sldId id="862" r:id="rId124"/>
    <p:sldId id="864" r:id="rId125"/>
    <p:sldId id="863" r:id="rId126"/>
    <p:sldId id="865" r:id="rId127"/>
    <p:sldId id="866" r:id="rId128"/>
    <p:sldId id="891" r:id="rId129"/>
    <p:sldId id="893" r:id="rId130"/>
    <p:sldId id="894" r:id="rId131"/>
    <p:sldId id="895" r:id="rId132"/>
    <p:sldId id="896" r:id="rId133"/>
    <p:sldId id="897" r:id="rId134"/>
    <p:sldId id="898" r:id="rId135"/>
    <p:sldId id="899" r:id="rId136"/>
    <p:sldId id="900" r:id="rId137"/>
    <p:sldId id="901" r:id="rId138"/>
    <p:sldId id="905" r:id="rId139"/>
    <p:sldId id="906" r:id="rId140"/>
  </p:sldIdLst>
  <p:sldSz cx="9144000" cy="6858000" type="screen4x3"/>
  <p:notesSz cx="6997700" cy="9283700"/>
  <p:defaultTextStyle>
    <a:defPPr>
      <a:defRPr lang="en-US"/>
    </a:defPPr>
    <a:lvl1pPr algn="ctr" rtl="0" fontAlgn="base">
      <a:spcBef>
        <a:spcPct val="0"/>
      </a:spcBef>
      <a:spcAft>
        <a:spcPct val="40000"/>
      </a:spcAft>
      <a:defRPr sz="2400" kern="1200">
        <a:solidFill>
          <a:srgbClr val="0095D3"/>
        </a:solidFill>
        <a:latin typeface="Arial" charset="0"/>
        <a:ea typeface="ＭＳ Ｐゴシック" pitchFamily="34" charset="-128"/>
        <a:cs typeface="+mn-cs"/>
      </a:defRPr>
    </a:lvl1pPr>
    <a:lvl2pPr marL="457200" algn="ctr" rtl="0" fontAlgn="base">
      <a:spcBef>
        <a:spcPct val="0"/>
      </a:spcBef>
      <a:spcAft>
        <a:spcPct val="40000"/>
      </a:spcAft>
      <a:defRPr sz="2400" kern="1200">
        <a:solidFill>
          <a:srgbClr val="0095D3"/>
        </a:solidFill>
        <a:latin typeface="Arial" charset="0"/>
        <a:ea typeface="ＭＳ Ｐゴシック" pitchFamily="34" charset="-128"/>
        <a:cs typeface="+mn-cs"/>
      </a:defRPr>
    </a:lvl2pPr>
    <a:lvl3pPr marL="914400" algn="ctr" rtl="0" fontAlgn="base">
      <a:spcBef>
        <a:spcPct val="0"/>
      </a:spcBef>
      <a:spcAft>
        <a:spcPct val="40000"/>
      </a:spcAft>
      <a:defRPr sz="2400" kern="1200">
        <a:solidFill>
          <a:srgbClr val="0095D3"/>
        </a:solidFill>
        <a:latin typeface="Arial" charset="0"/>
        <a:ea typeface="ＭＳ Ｐゴシック" pitchFamily="34" charset="-128"/>
        <a:cs typeface="+mn-cs"/>
      </a:defRPr>
    </a:lvl3pPr>
    <a:lvl4pPr marL="1371600" algn="ctr" rtl="0" fontAlgn="base">
      <a:spcBef>
        <a:spcPct val="0"/>
      </a:spcBef>
      <a:spcAft>
        <a:spcPct val="40000"/>
      </a:spcAft>
      <a:defRPr sz="2400" kern="1200">
        <a:solidFill>
          <a:srgbClr val="0095D3"/>
        </a:solidFill>
        <a:latin typeface="Arial" charset="0"/>
        <a:ea typeface="ＭＳ Ｐゴシック" pitchFamily="34" charset="-128"/>
        <a:cs typeface="+mn-cs"/>
      </a:defRPr>
    </a:lvl4pPr>
    <a:lvl5pPr marL="1828800" algn="ctr" rtl="0" fontAlgn="base">
      <a:spcBef>
        <a:spcPct val="0"/>
      </a:spcBef>
      <a:spcAft>
        <a:spcPct val="40000"/>
      </a:spcAft>
      <a:defRPr sz="2400" kern="1200">
        <a:solidFill>
          <a:srgbClr val="0095D3"/>
        </a:solidFill>
        <a:latin typeface="Arial" charset="0"/>
        <a:ea typeface="ＭＳ Ｐゴシック" pitchFamily="34" charset="-128"/>
        <a:cs typeface="+mn-cs"/>
      </a:defRPr>
    </a:lvl5pPr>
    <a:lvl6pPr marL="2286000" algn="l" defTabSz="914400" rtl="0" eaLnBrk="1" latinLnBrk="0" hangingPunct="1">
      <a:defRPr sz="2400" kern="1200">
        <a:solidFill>
          <a:srgbClr val="0095D3"/>
        </a:solidFill>
        <a:latin typeface="Arial" charset="0"/>
        <a:ea typeface="ＭＳ Ｐゴシック" pitchFamily="34" charset="-128"/>
        <a:cs typeface="+mn-cs"/>
      </a:defRPr>
    </a:lvl6pPr>
    <a:lvl7pPr marL="2743200" algn="l" defTabSz="914400" rtl="0" eaLnBrk="1" latinLnBrk="0" hangingPunct="1">
      <a:defRPr sz="2400" kern="1200">
        <a:solidFill>
          <a:srgbClr val="0095D3"/>
        </a:solidFill>
        <a:latin typeface="Arial" charset="0"/>
        <a:ea typeface="ＭＳ Ｐゴシック" pitchFamily="34" charset="-128"/>
        <a:cs typeface="+mn-cs"/>
      </a:defRPr>
    </a:lvl7pPr>
    <a:lvl8pPr marL="3200400" algn="l" defTabSz="914400" rtl="0" eaLnBrk="1" latinLnBrk="0" hangingPunct="1">
      <a:defRPr sz="2400" kern="1200">
        <a:solidFill>
          <a:srgbClr val="0095D3"/>
        </a:solidFill>
        <a:latin typeface="Arial" charset="0"/>
        <a:ea typeface="ＭＳ Ｐゴシック" pitchFamily="34" charset="-128"/>
        <a:cs typeface="+mn-cs"/>
      </a:defRPr>
    </a:lvl8pPr>
    <a:lvl9pPr marL="3657600" algn="l" defTabSz="914400" rtl="0" eaLnBrk="1" latinLnBrk="0" hangingPunct="1">
      <a:defRPr sz="2400" kern="1200">
        <a:solidFill>
          <a:srgbClr val="0095D3"/>
        </a:solidFill>
        <a:latin typeface="Arial" charset="0"/>
        <a:ea typeface="ＭＳ Ｐゴシック" pitchFamily="34" charset="-128"/>
        <a:cs typeface="+mn-cs"/>
      </a:defRPr>
    </a:lvl9pPr>
  </p:defaultTextStyle>
  <p:extLst>
    <p:ext uri="{521415D9-36F7-43E2-AB2F-B90AF26B5E84}">
      <p14:sectionLst xmlns:p14="http://schemas.microsoft.com/office/powerpoint/2010/main">
        <p14:section name="Intro" id="{C3F921FD-88F2-405D-9F5A-D410F26D7379}">
          <p14:sldIdLst>
            <p14:sldId id="500"/>
            <p14:sldId id="874"/>
            <p14:sldId id="873"/>
          </p14:sldIdLst>
        </p14:section>
        <p14:section name="LB Overview" id="{B5566E0E-43A0-4CA3-B7D7-BDC947A99AAD}">
          <p14:sldIdLst>
            <p14:sldId id="750"/>
            <p14:sldId id="754"/>
            <p14:sldId id="764"/>
          </p14:sldIdLst>
        </p14:section>
        <p14:section name="LB components" id="{26DBA35B-6233-446C-9DA7-9DC137F51B6F}">
          <p14:sldIdLst>
            <p14:sldId id="751"/>
            <p14:sldId id="748"/>
          </p14:sldIdLst>
        </p14:section>
        <p14:section name="LB Packet Flow" id="{E57017AA-BEBA-4CD7-A2BE-C2886AA83AF8}">
          <p14:sldIdLst>
            <p14:sldId id="759"/>
            <p14:sldId id="765"/>
            <p14:sldId id="766"/>
          </p14:sldIdLst>
        </p14:section>
        <p14:section name="LB Features" id="{31B712A7-3C07-4910-A3C3-649FA184FF37}">
          <p14:sldIdLst>
            <p14:sldId id="762"/>
            <p14:sldId id="755"/>
            <p14:sldId id="771"/>
            <p14:sldId id="875"/>
            <p14:sldId id="871"/>
            <p14:sldId id="872"/>
          </p14:sldIdLst>
        </p14:section>
        <p14:section name="Simple LB Configuration" id="{E327D963-A494-4C94-A942-D7D42A29619B}">
          <p14:sldIdLst>
            <p14:sldId id="772"/>
            <p14:sldId id="778"/>
            <p14:sldId id="780"/>
            <p14:sldId id="781"/>
            <p14:sldId id="774"/>
            <p14:sldId id="775"/>
            <p14:sldId id="776"/>
            <p14:sldId id="777"/>
          </p14:sldIdLst>
        </p14:section>
        <p14:section name="High Availability" id="{1356C70A-3F9E-419E-907F-57F39DACC75E}">
          <p14:sldIdLst>
            <p14:sldId id="760"/>
            <p14:sldId id="761"/>
            <p14:sldId id="782"/>
          </p14:sldIdLst>
        </p14:section>
        <p14:section name="Scale - Limitation" id="{CDD7615C-2DEE-4158-8FEC-AEA5FBB9A028}">
          <p14:sldIdLst>
            <p14:sldId id="763"/>
            <p14:sldId id="914"/>
            <p14:sldId id="913"/>
            <p14:sldId id="768"/>
          </p14:sldIdLst>
        </p14:section>
        <p14:section name="Troubleshooting" id="{2FBDBF45-1B6B-4B3F-BDEE-A28CF961F3C9}">
          <p14:sldIdLst>
            <p14:sldId id="769"/>
            <p14:sldId id="770"/>
          </p14:sldIdLst>
        </p14:section>
        <p14:section name="Key Takeaways" id="{CEDAAAE9-6AA3-43A0-85A2-99B50298AF40}">
          <p14:sldIdLst>
            <p14:sldId id="804"/>
            <p14:sldId id="749"/>
            <p14:sldId id="739"/>
            <p14:sldId id="784"/>
          </p14:sldIdLst>
        </p14:section>
        <p14:section name="Config examples" id="{FB31BB87-5703-4089-946B-D35D62D2A017}">
          <p14:sldIdLst>
            <p14:sldId id="849"/>
            <p14:sldId id="935"/>
          </p14:sldIdLst>
        </p14:section>
        <p14:section name="Config Healthchecks examples" id="{54B1900B-A6E7-41FF-909C-728627EF0137}">
          <p14:sldIdLst>
            <p14:sldId id="934"/>
            <p14:sldId id="813"/>
            <p14:sldId id="876"/>
            <p14:sldId id="877"/>
            <p14:sldId id="878"/>
            <p14:sldId id="815"/>
            <p14:sldId id="812"/>
            <p14:sldId id="956"/>
            <p14:sldId id="814"/>
            <p14:sldId id="816"/>
            <p14:sldId id="867"/>
            <p14:sldId id="868"/>
            <p14:sldId id="817"/>
            <p14:sldId id="818"/>
          </p14:sldIdLst>
        </p14:section>
        <p14:section name="Config L4 examples" id="{4C4E0930-B7FC-41E4-9355-2431A545420E}">
          <p14:sldIdLst>
            <p14:sldId id="933"/>
            <p14:sldId id="820"/>
            <p14:sldId id="819"/>
            <p14:sldId id="821"/>
            <p14:sldId id="822"/>
            <p14:sldId id="823"/>
            <p14:sldId id="824"/>
            <p14:sldId id="825"/>
            <p14:sldId id="847"/>
            <p14:sldId id="848"/>
            <p14:sldId id="927"/>
            <p14:sldId id="911"/>
            <p14:sldId id="912"/>
          </p14:sldIdLst>
        </p14:section>
        <p14:section name="Config HTTP examples" id="{CD92F131-D69B-4C05-BAE0-419D9FF156B1}">
          <p14:sldIdLst>
            <p14:sldId id="932"/>
            <p14:sldId id="869"/>
            <p14:sldId id="795"/>
            <p14:sldId id="811"/>
            <p14:sldId id="826"/>
            <p14:sldId id="916"/>
            <p14:sldId id="917"/>
            <p14:sldId id="918"/>
            <p14:sldId id="919"/>
            <p14:sldId id="920"/>
            <p14:sldId id="926"/>
            <p14:sldId id="921"/>
            <p14:sldId id="922"/>
            <p14:sldId id="923"/>
            <p14:sldId id="924"/>
            <p14:sldId id="925"/>
            <p14:sldId id="838"/>
            <p14:sldId id="839"/>
          </p14:sldIdLst>
        </p14:section>
        <p14:section name="Config HTTPS examples" id="{E1A281E6-8B04-49D3-B8F6-0DB213AD8212}">
          <p14:sldIdLst>
            <p14:sldId id="936"/>
            <p14:sldId id="937"/>
            <p14:sldId id="938"/>
            <p14:sldId id="939"/>
            <p14:sldId id="940"/>
            <p14:sldId id="941"/>
            <p14:sldId id="942"/>
            <p14:sldId id="943"/>
            <p14:sldId id="944"/>
            <p14:sldId id="945"/>
            <p14:sldId id="946"/>
            <p14:sldId id="947"/>
            <p14:sldId id="948"/>
            <p14:sldId id="949"/>
            <p14:sldId id="950"/>
            <p14:sldId id="951"/>
            <p14:sldId id="952"/>
            <p14:sldId id="955"/>
            <p14:sldId id="953"/>
            <p14:sldId id="954"/>
          </p14:sldIdLst>
        </p14:section>
        <p14:section name="LB config for specific Apps" id="{B30C907C-245E-4516-B0E3-DF7BEC686049}">
          <p14:sldIdLst>
            <p14:sldId id="879"/>
            <p14:sldId id="880"/>
            <p14:sldId id="882"/>
            <p14:sldId id="892"/>
            <p14:sldId id="915"/>
          </p14:sldIdLst>
        </p14:section>
        <p14:section name="Log Format" id="{0DB8FD8A-A472-4515-AB88-1A0F68D2B1BC}">
          <p14:sldIdLst>
            <p14:sldId id="850"/>
            <p14:sldId id="851"/>
            <p14:sldId id="858"/>
            <p14:sldId id="852"/>
            <p14:sldId id="853"/>
          </p14:sldIdLst>
        </p14:section>
        <p14:section name="API examples" id="{1EDE18BB-21CA-43D4-97D5-D1A0A6D388D7}">
          <p14:sldIdLst>
            <p14:sldId id="859"/>
            <p14:sldId id="861"/>
            <p14:sldId id="860"/>
            <p14:sldId id="862"/>
            <p14:sldId id="864"/>
            <p14:sldId id="863"/>
            <p14:sldId id="865"/>
            <p14:sldId id="866"/>
          </p14:sldIdLst>
        </p14:section>
        <p14:section name="Deep Troubleshooting" id="{DD5A4014-379A-45B2-A414-97C00A967B6E}">
          <p14:sldIdLst>
            <p14:sldId id="891"/>
            <p14:sldId id="893"/>
            <p14:sldId id="894"/>
            <p14:sldId id="895"/>
            <p14:sldId id="896"/>
            <p14:sldId id="897"/>
            <p14:sldId id="898"/>
            <p14:sldId id="899"/>
            <p14:sldId id="900"/>
            <p14:sldId id="901"/>
            <p14:sldId id="905"/>
            <p14:sldId id="906"/>
          </p14:sldIdLst>
        </p14:section>
      </p14:sectionLst>
    </p:ext>
    <p:ext uri="{EFAFB233-063F-42B5-8137-9DF3F51BA10A}">
      <p15:sldGuideLst xmlns:p15="http://schemas.microsoft.com/office/powerpoint/2012/main">
        <p15:guide id="1" orient="horz" pos="4319">
          <p15:clr>
            <a:srgbClr val="A4A3A4"/>
          </p15:clr>
        </p15:guide>
        <p15:guide id="2" pos="206">
          <p15:clr>
            <a:srgbClr val="A4A3A4"/>
          </p15:clr>
        </p15:guide>
        <p15:guide id="3" pos="191">
          <p15:clr>
            <a:srgbClr val="A4A3A4"/>
          </p15:clr>
        </p15:guide>
        <p15:guide id="4" pos="207">
          <p15:clr>
            <a:srgbClr val="A4A3A4"/>
          </p15:clr>
        </p15:guide>
        <p15:guide id="5" pos="205">
          <p15:clr>
            <a:srgbClr val="A4A3A4"/>
          </p15:clr>
        </p15:guide>
        <p15:guide id="6" pos="209">
          <p15:clr>
            <a:srgbClr val="A4A3A4"/>
          </p15:clr>
        </p15:guide>
      </p15:sldGuideLst>
    </p:ext>
    <p:ext uri="{2D200454-40CA-4A62-9FC3-DE9A4176ACB9}">
      <p15:notesGuideLst xmlns:p15="http://schemas.microsoft.com/office/powerpoint/2012/main">
        <p15:guide id="1" orient="horz" pos="2924">
          <p15:clr>
            <a:srgbClr val="A4A3A4"/>
          </p15:clr>
        </p15:guide>
        <p15:guide id="2" pos="22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FF"/>
    <a:srgbClr val="339966"/>
    <a:srgbClr val="33CC66"/>
    <a:srgbClr val="006633"/>
    <a:srgbClr val="FF0080"/>
    <a:srgbClr val="408000"/>
    <a:srgbClr val="008000"/>
    <a:srgbClr val="008040"/>
    <a:srgbClr val="008080"/>
    <a:srgbClr val="C8D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84" autoAdjust="0"/>
    <p:restoredTop sz="34286" autoAdjust="0"/>
  </p:normalViewPr>
  <p:slideViewPr>
    <p:cSldViewPr snapToGrid="0">
      <p:cViewPr varScale="1">
        <p:scale>
          <a:sx n="39" d="100"/>
          <a:sy n="39" d="100"/>
        </p:scale>
        <p:origin x="4304" y="168"/>
      </p:cViewPr>
      <p:guideLst>
        <p:guide orient="horz" pos="4319"/>
        <p:guide pos="206"/>
        <p:guide pos="191"/>
        <p:guide pos="207"/>
        <p:guide pos="205"/>
        <p:guide pos="209"/>
      </p:guideLst>
    </p:cSldViewPr>
  </p:slideViewPr>
  <p:outlineViewPr>
    <p:cViewPr>
      <p:scale>
        <a:sx n="33" d="100"/>
        <a:sy n="33" d="100"/>
      </p:scale>
      <p:origin x="0" y="46506"/>
    </p:cViewPr>
  </p:outlineViewPr>
  <p:notesTextViewPr>
    <p:cViewPr>
      <p:scale>
        <a:sx n="100" d="100"/>
        <a:sy n="100" d="100"/>
      </p:scale>
      <p:origin x="0" y="-18776"/>
    </p:cViewPr>
  </p:notesTextViewPr>
  <p:sorterViewPr>
    <p:cViewPr varScale="1">
      <p:scale>
        <a:sx n="100" d="100"/>
        <a:sy n="100" d="100"/>
      </p:scale>
      <p:origin x="0" y="0"/>
    </p:cViewPr>
  </p:sorterViewPr>
  <p:notesViewPr>
    <p:cSldViewPr snapToGrid="0">
      <p:cViewPr varScale="1">
        <p:scale>
          <a:sx n="82" d="100"/>
          <a:sy n="82" d="100"/>
        </p:scale>
        <p:origin x="-1758" y="-96"/>
      </p:cViewPr>
      <p:guideLst>
        <p:guide orient="horz" pos="2924"/>
        <p:guide pos="2204"/>
      </p:guideLst>
    </p:cSldViewPr>
  </p:notes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2.xml"/><Relationship Id="rId21" Type="http://schemas.openxmlformats.org/officeDocument/2006/relationships/slide" Target="slides/slide16.xml"/><Relationship Id="rId42" Type="http://schemas.openxmlformats.org/officeDocument/2006/relationships/slide" Target="slides/slide37.xml"/><Relationship Id="rId63" Type="http://schemas.openxmlformats.org/officeDocument/2006/relationships/slide" Target="slides/slide58.xml"/><Relationship Id="rId84" Type="http://schemas.openxmlformats.org/officeDocument/2006/relationships/slide" Target="slides/slide79.xml"/><Relationship Id="rId138" Type="http://schemas.openxmlformats.org/officeDocument/2006/relationships/slide" Target="slides/slide133.xml"/><Relationship Id="rId107" Type="http://schemas.openxmlformats.org/officeDocument/2006/relationships/slide" Target="slides/slide102.xml"/><Relationship Id="rId11" Type="http://schemas.openxmlformats.org/officeDocument/2006/relationships/slide" Target="slides/slide6.xml"/><Relationship Id="rId32" Type="http://schemas.openxmlformats.org/officeDocument/2006/relationships/slide" Target="slides/slide27.xml"/><Relationship Id="rId53" Type="http://schemas.openxmlformats.org/officeDocument/2006/relationships/slide" Target="slides/slide48.xml"/><Relationship Id="rId74" Type="http://schemas.openxmlformats.org/officeDocument/2006/relationships/slide" Target="slides/slide69.xml"/><Relationship Id="rId128" Type="http://schemas.openxmlformats.org/officeDocument/2006/relationships/slide" Target="slides/slide123.xml"/><Relationship Id="rId5" Type="http://schemas.openxmlformats.org/officeDocument/2006/relationships/slideMaster" Target="slideMasters/slideMaster2.xml"/><Relationship Id="rId90" Type="http://schemas.openxmlformats.org/officeDocument/2006/relationships/slide" Target="slides/slide85.xml"/><Relationship Id="rId95" Type="http://schemas.openxmlformats.org/officeDocument/2006/relationships/slide" Target="slides/slide90.xml"/><Relationship Id="rId22" Type="http://schemas.openxmlformats.org/officeDocument/2006/relationships/slide" Target="slides/slide17.xml"/><Relationship Id="rId27" Type="http://schemas.openxmlformats.org/officeDocument/2006/relationships/slide" Target="slides/slide22.xml"/><Relationship Id="rId43" Type="http://schemas.openxmlformats.org/officeDocument/2006/relationships/slide" Target="slides/slide38.xml"/><Relationship Id="rId48" Type="http://schemas.openxmlformats.org/officeDocument/2006/relationships/slide" Target="slides/slide43.xml"/><Relationship Id="rId64" Type="http://schemas.openxmlformats.org/officeDocument/2006/relationships/slide" Target="slides/slide59.xml"/><Relationship Id="rId69" Type="http://schemas.openxmlformats.org/officeDocument/2006/relationships/slide" Target="slides/slide64.xml"/><Relationship Id="rId113" Type="http://schemas.openxmlformats.org/officeDocument/2006/relationships/slide" Target="slides/slide108.xml"/><Relationship Id="rId118" Type="http://schemas.openxmlformats.org/officeDocument/2006/relationships/slide" Target="slides/slide113.xml"/><Relationship Id="rId134" Type="http://schemas.openxmlformats.org/officeDocument/2006/relationships/slide" Target="slides/slide129.xml"/><Relationship Id="rId139" Type="http://schemas.openxmlformats.org/officeDocument/2006/relationships/slide" Target="slides/slide134.xml"/><Relationship Id="rId80" Type="http://schemas.openxmlformats.org/officeDocument/2006/relationships/slide" Target="slides/slide75.xml"/><Relationship Id="rId85" Type="http://schemas.openxmlformats.org/officeDocument/2006/relationships/slide" Target="slides/slide80.xml"/><Relationship Id="rId12" Type="http://schemas.openxmlformats.org/officeDocument/2006/relationships/slide" Target="slides/slide7.xml"/><Relationship Id="rId17" Type="http://schemas.openxmlformats.org/officeDocument/2006/relationships/slide" Target="slides/slide12.xml"/><Relationship Id="rId33" Type="http://schemas.openxmlformats.org/officeDocument/2006/relationships/slide" Target="slides/slide28.xml"/><Relationship Id="rId38" Type="http://schemas.openxmlformats.org/officeDocument/2006/relationships/slide" Target="slides/slide33.xml"/><Relationship Id="rId59" Type="http://schemas.openxmlformats.org/officeDocument/2006/relationships/slide" Target="slides/slide54.xml"/><Relationship Id="rId103" Type="http://schemas.openxmlformats.org/officeDocument/2006/relationships/slide" Target="slides/slide98.xml"/><Relationship Id="rId108" Type="http://schemas.openxmlformats.org/officeDocument/2006/relationships/slide" Target="slides/slide103.xml"/><Relationship Id="rId124" Type="http://schemas.openxmlformats.org/officeDocument/2006/relationships/slide" Target="slides/slide119.xml"/><Relationship Id="rId129" Type="http://schemas.openxmlformats.org/officeDocument/2006/relationships/slide" Target="slides/slide124.xml"/><Relationship Id="rId54" Type="http://schemas.openxmlformats.org/officeDocument/2006/relationships/slide" Target="slides/slide49.xml"/><Relationship Id="rId70" Type="http://schemas.openxmlformats.org/officeDocument/2006/relationships/slide" Target="slides/slide65.xml"/><Relationship Id="rId75" Type="http://schemas.openxmlformats.org/officeDocument/2006/relationships/slide" Target="slides/slide70.xml"/><Relationship Id="rId91" Type="http://schemas.openxmlformats.org/officeDocument/2006/relationships/slide" Target="slides/slide86.xml"/><Relationship Id="rId96" Type="http://schemas.openxmlformats.org/officeDocument/2006/relationships/slide" Target="slides/slide91.xml"/><Relationship Id="rId140" Type="http://schemas.openxmlformats.org/officeDocument/2006/relationships/slide" Target="slides/slide135.xml"/><Relationship Id="rId145"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23" Type="http://schemas.openxmlformats.org/officeDocument/2006/relationships/slide" Target="slides/slide18.xml"/><Relationship Id="rId28" Type="http://schemas.openxmlformats.org/officeDocument/2006/relationships/slide" Target="slides/slide23.xml"/><Relationship Id="rId49" Type="http://schemas.openxmlformats.org/officeDocument/2006/relationships/slide" Target="slides/slide44.xml"/><Relationship Id="rId114" Type="http://schemas.openxmlformats.org/officeDocument/2006/relationships/slide" Target="slides/slide109.xml"/><Relationship Id="rId119" Type="http://schemas.openxmlformats.org/officeDocument/2006/relationships/slide" Target="slides/slide114.xml"/><Relationship Id="rId44" Type="http://schemas.openxmlformats.org/officeDocument/2006/relationships/slide" Target="slides/slide39.xml"/><Relationship Id="rId60" Type="http://schemas.openxmlformats.org/officeDocument/2006/relationships/slide" Target="slides/slide55.xml"/><Relationship Id="rId65" Type="http://schemas.openxmlformats.org/officeDocument/2006/relationships/slide" Target="slides/slide60.xml"/><Relationship Id="rId81" Type="http://schemas.openxmlformats.org/officeDocument/2006/relationships/slide" Target="slides/slide76.xml"/><Relationship Id="rId86" Type="http://schemas.openxmlformats.org/officeDocument/2006/relationships/slide" Target="slides/slide81.xml"/><Relationship Id="rId130" Type="http://schemas.openxmlformats.org/officeDocument/2006/relationships/slide" Target="slides/slide125.xml"/><Relationship Id="rId135" Type="http://schemas.openxmlformats.org/officeDocument/2006/relationships/slide" Target="slides/slide130.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109" Type="http://schemas.openxmlformats.org/officeDocument/2006/relationships/slide" Target="slides/slide10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97" Type="http://schemas.openxmlformats.org/officeDocument/2006/relationships/slide" Target="slides/slide92.xml"/><Relationship Id="rId104" Type="http://schemas.openxmlformats.org/officeDocument/2006/relationships/slide" Target="slides/slide99.xml"/><Relationship Id="rId120" Type="http://schemas.openxmlformats.org/officeDocument/2006/relationships/slide" Target="slides/slide115.xml"/><Relationship Id="rId125" Type="http://schemas.openxmlformats.org/officeDocument/2006/relationships/slide" Target="slides/slide120.xml"/><Relationship Id="rId141" Type="http://schemas.openxmlformats.org/officeDocument/2006/relationships/notesMaster" Target="notesMasters/notesMaster1.xml"/><Relationship Id="rId146" Type="http://schemas.openxmlformats.org/officeDocument/2006/relationships/tableStyles" Target="tableStyles.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slide" Target="slides/slide87.xml"/><Relationship Id="rId2" Type="http://schemas.openxmlformats.org/officeDocument/2006/relationships/customXml" Target="../customXml/item2.xml"/><Relationship Id="rId29" Type="http://schemas.openxmlformats.org/officeDocument/2006/relationships/slide" Target="slides/slide24.xml"/><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slide" Target="slides/slide61.xml"/><Relationship Id="rId87" Type="http://schemas.openxmlformats.org/officeDocument/2006/relationships/slide" Target="slides/slide82.xml"/><Relationship Id="rId110" Type="http://schemas.openxmlformats.org/officeDocument/2006/relationships/slide" Target="slides/slide105.xml"/><Relationship Id="rId115" Type="http://schemas.openxmlformats.org/officeDocument/2006/relationships/slide" Target="slides/slide110.xml"/><Relationship Id="rId131" Type="http://schemas.openxmlformats.org/officeDocument/2006/relationships/slide" Target="slides/slide126.xml"/><Relationship Id="rId136" Type="http://schemas.openxmlformats.org/officeDocument/2006/relationships/slide" Target="slides/slide131.xml"/><Relationship Id="rId61" Type="http://schemas.openxmlformats.org/officeDocument/2006/relationships/slide" Target="slides/slide56.xml"/><Relationship Id="rId82" Type="http://schemas.openxmlformats.org/officeDocument/2006/relationships/slide" Target="slides/slide77.xml"/><Relationship Id="rId19" Type="http://schemas.openxmlformats.org/officeDocument/2006/relationships/slide" Target="slides/slide14.xml"/><Relationship Id="rId14" Type="http://schemas.openxmlformats.org/officeDocument/2006/relationships/slide" Target="slides/slide9.xml"/><Relationship Id="rId30" Type="http://schemas.openxmlformats.org/officeDocument/2006/relationships/slide" Target="slides/slide25.xml"/><Relationship Id="rId35" Type="http://schemas.openxmlformats.org/officeDocument/2006/relationships/slide" Target="slides/slide30.xml"/><Relationship Id="rId56" Type="http://schemas.openxmlformats.org/officeDocument/2006/relationships/slide" Target="slides/slide51.xml"/><Relationship Id="rId77" Type="http://schemas.openxmlformats.org/officeDocument/2006/relationships/slide" Target="slides/slide72.xml"/><Relationship Id="rId100" Type="http://schemas.openxmlformats.org/officeDocument/2006/relationships/slide" Target="slides/slide95.xml"/><Relationship Id="rId105" Type="http://schemas.openxmlformats.org/officeDocument/2006/relationships/slide" Target="slides/slide100.xml"/><Relationship Id="rId126" Type="http://schemas.openxmlformats.org/officeDocument/2006/relationships/slide" Target="slides/slide121.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93" Type="http://schemas.openxmlformats.org/officeDocument/2006/relationships/slide" Target="slides/slide88.xml"/><Relationship Id="rId98" Type="http://schemas.openxmlformats.org/officeDocument/2006/relationships/slide" Target="slides/slide93.xml"/><Relationship Id="rId121" Type="http://schemas.openxmlformats.org/officeDocument/2006/relationships/slide" Target="slides/slide116.xml"/><Relationship Id="rId142" Type="http://schemas.openxmlformats.org/officeDocument/2006/relationships/handoutMaster" Target="handoutMasters/handoutMaster1.xml"/><Relationship Id="rId3" Type="http://schemas.openxmlformats.org/officeDocument/2006/relationships/customXml" Target="../customXml/item3.xml"/><Relationship Id="rId25" Type="http://schemas.openxmlformats.org/officeDocument/2006/relationships/slide" Target="slides/slide20.xml"/><Relationship Id="rId46" Type="http://schemas.openxmlformats.org/officeDocument/2006/relationships/slide" Target="slides/slide41.xml"/><Relationship Id="rId67" Type="http://schemas.openxmlformats.org/officeDocument/2006/relationships/slide" Target="slides/slide62.xml"/><Relationship Id="rId116" Type="http://schemas.openxmlformats.org/officeDocument/2006/relationships/slide" Target="slides/slide111.xml"/><Relationship Id="rId137" Type="http://schemas.openxmlformats.org/officeDocument/2006/relationships/slide" Target="slides/slide132.xml"/><Relationship Id="rId20" Type="http://schemas.openxmlformats.org/officeDocument/2006/relationships/slide" Target="slides/slide15.xml"/><Relationship Id="rId41" Type="http://schemas.openxmlformats.org/officeDocument/2006/relationships/slide" Target="slides/slide36.xml"/><Relationship Id="rId62" Type="http://schemas.openxmlformats.org/officeDocument/2006/relationships/slide" Target="slides/slide57.xml"/><Relationship Id="rId83" Type="http://schemas.openxmlformats.org/officeDocument/2006/relationships/slide" Target="slides/slide78.xml"/><Relationship Id="rId88" Type="http://schemas.openxmlformats.org/officeDocument/2006/relationships/slide" Target="slides/slide83.xml"/><Relationship Id="rId111" Type="http://schemas.openxmlformats.org/officeDocument/2006/relationships/slide" Target="slides/slide106.xml"/><Relationship Id="rId132" Type="http://schemas.openxmlformats.org/officeDocument/2006/relationships/slide" Target="slides/slide127.xml"/><Relationship Id="rId15" Type="http://schemas.openxmlformats.org/officeDocument/2006/relationships/slide" Target="slides/slide10.xml"/><Relationship Id="rId36" Type="http://schemas.openxmlformats.org/officeDocument/2006/relationships/slide" Target="slides/slide31.xml"/><Relationship Id="rId57" Type="http://schemas.openxmlformats.org/officeDocument/2006/relationships/slide" Target="slides/slide52.xml"/><Relationship Id="rId106" Type="http://schemas.openxmlformats.org/officeDocument/2006/relationships/slide" Target="slides/slide101.xml"/><Relationship Id="rId127" Type="http://schemas.openxmlformats.org/officeDocument/2006/relationships/slide" Target="slides/slide122.xml"/><Relationship Id="rId10" Type="http://schemas.openxmlformats.org/officeDocument/2006/relationships/slide" Target="slides/slide5.xml"/><Relationship Id="rId31" Type="http://schemas.openxmlformats.org/officeDocument/2006/relationships/slide" Target="slides/slide26.xml"/><Relationship Id="rId52" Type="http://schemas.openxmlformats.org/officeDocument/2006/relationships/slide" Target="slides/slide47.xml"/><Relationship Id="rId73" Type="http://schemas.openxmlformats.org/officeDocument/2006/relationships/slide" Target="slides/slide68.xml"/><Relationship Id="rId78" Type="http://schemas.openxmlformats.org/officeDocument/2006/relationships/slide" Target="slides/slide73.xml"/><Relationship Id="rId94" Type="http://schemas.openxmlformats.org/officeDocument/2006/relationships/slide" Target="slides/slide89.xml"/><Relationship Id="rId99" Type="http://schemas.openxmlformats.org/officeDocument/2006/relationships/slide" Target="slides/slide94.xml"/><Relationship Id="rId101" Type="http://schemas.openxmlformats.org/officeDocument/2006/relationships/slide" Target="slides/slide96.xml"/><Relationship Id="rId122" Type="http://schemas.openxmlformats.org/officeDocument/2006/relationships/slide" Target="slides/slide117.xml"/><Relationship Id="rId14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47" Type="http://schemas.openxmlformats.org/officeDocument/2006/relationships/slide" Target="slides/slide42.xml"/><Relationship Id="rId68" Type="http://schemas.openxmlformats.org/officeDocument/2006/relationships/slide" Target="slides/slide63.xml"/><Relationship Id="rId89" Type="http://schemas.openxmlformats.org/officeDocument/2006/relationships/slide" Target="slides/slide84.xml"/><Relationship Id="rId112" Type="http://schemas.openxmlformats.org/officeDocument/2006/relationships/slide" Target="slides/slide107.xml"/><Relationship Id="rId133" Type="http://schemas.openxmlformats.org/officeDocument/2006/relationships/slide" Target="slides/slide128.xml"/><Relationship Id="rId16" Type="http://schemas.openxmlformats.org/officeDocument/2006/relationships/slide" Target="slides/slide11.xml"/><Relationship Id="rId37" Type="http://schemas.openxmlformats.org/officeDocument/2006/relationships/slide" Target="slides/slide32.xml"/><Relationship Id="rId58" Type="http://schemas.openxmlformats.org/officeDocument/2006/relationships/slide" Target="slides/slide53.xml"/><Relationship Id="rId79" Type="http://schemas.openxmlformats.org/officeDocument/2006/relationships/slide" Target="slides/slide74.xml"/><Relationship Id="rId102" Type="http://schemas.openxmlformats.org/officeDocument/2006/relationships/slide" Target="slides/slide97.xml"/><Relationship Id="rId123" Type="http://schemas.openxmlformats.org/officeDocument/2006/relationships/slide" Target="slides/slide118.xml"/><Relationship Id="rId14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3" y="3"/>
            <a:ext cx="3032337" cy="464185"/>
          </a:xfrm>
          <a:prstGeom prst="rect">
            <a:avLst/>
          </a:prstGeom>
          <a:noFill/>
          <a:ln w="9525">
            <a:noFill/>
            <a:miter lim="800000"/>
            <a:headEnd/>
            <a:tailEnd/>
          </a:ln>
        </p:spPr>
        <p:txBody>
          <a:bodyPr vert="horz" wrap="square" lIns="93010" tIns="46504" rIns="93010" bIns="46504" numCol="1" anchor="t" anchorCtr="0" compatLnSpc="1">
            <a:prstTxWarp prst="textNoShape">
              <a:avLst/>
            </a:prstTxWarp>
          </a:bodyPr>
          <a:lstStyle>
            <a:lvl1pPr algn="l" eaLnBrk="0" hangingPunct="0">
              <a:spcAft>
                <a:spcPct val="0"/>
              </a:spcAft>
              <a:defRPr sz="1200">
                <a:solidFill>
                  <a:schemeClr val="tx1"/>
                </a:solidFill>
              </a:defRPr>
            </a:lvl1pPr>
          </a:lstStyle>
          <a:p>
            <a:pPr>
              <a:defRPr/>
            </a:pPr>
            <a:endParaRPr lang="en-US" dirty="0"/>
          </a:p>
        </p:txBody>
      </p:sp>
      <p:sp>
        <p:nvSpPr>
          <p:cNvPr id="7171" name="Rectangle 3"/>
          <p:cNvSpPr>
            <a:spLocks noGrp="1" noChangeArrowheads="1"/>
          </p:cNvSpPr>
          <p:nvPr>
            <p:ph type="dt" sz="quarter" idx="1"/>
          </p:nvPr>
        </p:nvSpPr>
        <p:spPr bwMode="auto">
          <a:xfrm>
            <a:off x="3965363" y="3"/>
            <a:ext cx="3032337" cy="464185"/>
          </a:xfrm>
          <a:prstGeom prst="rect">
            <a:avLst/>
          </a:prstGeom>
          <a:noFill/>
          <a:ln w="9525">
            <a:noFill/>
            <a:miter lim="800000"/>
            <a:headEnd/>
            <a:tailEnd/>
          </a:ln>
        </p:spPr>
        <p:txBody>
          <a:bodyPr vert="horz" wrap="square" lIns="93010" tIns="46504" rIns="93010" bIns="46504" numCol="1" anchor="t" anchorCtr="0" compatLnSpc="1">
            <a:prstTxWarp prst="textNoShape">
              <a:avLst/>
            </a:prstTxWarp>
          </a:bodyPr>
          <a:lstStyle>
            <a:lvl1pPr algn="r" eaLnBrk="0" hangingPunct="0">
              <a:spcAft>
                <a:spcPct val="0"/>
              </a:spcAft>
              <a:defRPr sz="1200">
                <a:solidFill>
                  <a:schemeClr val="tx1"/>
                </a:solidFill>
              </a:defRPr>
            </a:lvl1pPr>
          </a:lstStyle>
          <a:p>
            <a:pPr>
              <a:defRPr/>
            </a:pPr>
            <a:endParaRPr lang="en-US" dirty="0"/>
          </a:p>
        </p:txBody>
      </p:sp>
      <p:sp>
        <p:nvSpPr>
          <p:cNvPr id="7172" name="Rectangle 4"/>
          <p:cNvSpPr>
            <a:spLocks noGrp="1" noChangeArrowheads="1"/>
          </p:cNvSpPr>
          <p:nvPr>
            <p:ph type="ftr" sz="quarter" idx="2"/>
          </p:nvPr>
        </p:nvSpPr>
        <p:spPr bwMode="auto">
          <a:xfrm>
            <a:off x="3" y="8819518"/>
            <a:ext cx="3032337" cy="464185"/>
          </a:xfrm>
          <a:prstGeom prst="rect">
            <a:avLst/>
          </a:prstGeom>
          <a:noFill/>
          <a:ln w="9525">
            <a:noFill/>
            <a:miter lim="800000"/>
            <a:headEnd/>
            <a:tailEnd/>
          </a:ln>
        </p:spPr>
        <p:txBody>
          <a:bodyPr vert="horz" wrap="square" lIns="93010" tIns="46504" rIns="93010" bIns="46504" numCol="1" anchor="b" anchorCtr="0" compatLnSpc="1">
            <a:prstTxWarp prst="textNoShape">
              <a:avLst/>
            </a:prstTxWarp>
          </a:bodyPr>
          <a:lstStyle>
            <a:lvl1pPr algn="l" eaLnBrk="0" hangingPunct="0">
              <a:spcAft>
                <a:spcPct val="0"/>
              </a:spcAft>
              <a:defRPr sz="1200">
                <a:solidFill>
                  <a:schemeClr val="tx1"/>
                </a:solidFill>
              </a:defRPr>
            </a:lvl1pPr>
          </a:lstStyle>
          <a:p>
            <a:pPr>
              <a:defRPr/>
            </a:pPr>
            <a:endParaRPr lang="en-US" dirty="0"/>
          </a:p>
        </p:txBody>
      </p:sp>
      <p:sp>
        <p:nvSpPr>
          <p:cNvPr id="7173" name="Rectangle 5"/>
          <p:cNvSpPr>
            <a:spLocks noGrp="1" noChangeArrowheads="1"/>
          </p:cNvSpPr>
          <p:nvPr>
            <p:ph type="sldNum" sz="quarter" idx="3"/>
          </p:nvPr>
        </p:nvSpPr>
        <p:spPr bwMode="auto">
          <a:xfrm>
            <a:off x="3965363" y="8819518"/>
            <a:ext cx="3032337" cy="464185"/>
          </a:xfrm>
          <a:prstGeom prst="rect">
            <a:avLst/>
          </a:prstGeom>
          <a:noFill/>
          <a:ln w="9525">
            <a:noFill/>
            <a:miter lim="800000"/>
            <a:headEnd/>
            <a:tailEnd/>
          </a:ln>
        </p:spPr>
        <p:txBody>
          <a:bodyPr vert="horz" wrap="square" lIns="93010" tIns="46504" rIns="93010" bIns="46504" numCol="1" anchor="b" anchorCtr="0" compatLnSpc="1">
            <a:prstTxWarp prst="textNoShape">
              <a:avLst/>
            </a:prstTxWarp>
          </a:bodyPr>
          <a:lstStyle>
            <a:lvl1pPr algn="r" eaLnBrk="0" hangingPunct="0">
              <a:spcAft>
                <a:spcPct val="0"/>
              </a:spcAft>
              <a:defRPr sz="1200">
                <a:solidFill>
                  <a:schemeClr val="tx1"/>
                </a:solidFill>
              </a:defRPr>
            </a:lvl1pPr>
          </a:lstStyle>
          <a:p>
            <a:pPr>
              <a:defRPr/>
            </a:pPr>
            <a:fld id="{6273D68B-0CA8-4788-90D5-2D086E039DB9}" type="slidenum">
              <a:rPr lang="en-US"/>
              <a:pPr>
                <a:defRPr/>
              </a:pPr>
              <a:t>‹#›</a:t>
            </a:fld>
            <a:endParaRPr lang="en-US" dirty="0"/>
          </a:p>
        </p:txBody>
      </p:sp>
    </p:spTree>
    <p:extLst>
      <p:ext uri="{BB962C8B-B14F-4D97-AF65-F5344CB8AC3E}">
        <p14:creationId xmlns:p14="http://schemas.microsoft.com/office/powerpoint/2010/main" val="33143905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3" y="3"/>
            <a:ext cx="3032337" cy="464185"/>
          </a:xfrm>
          <a:prstGeom prst="rect">
            <a:avLst/>
          </a:prstGeom>
          <a:noFill/>
          <a:ln w="9525">
            <a:noFill/>
            <a:miter lim="800000"/>
            <a:headEnd/>
            <a:tailEnd/>
          </a:ln>
        </p:spPr>
        <p:txBody>
          <a:bodyPr vert="horz" wrap="square" lIns="93010" tIns="46504" rIns="93010" bIns="46504" numCol="1" anchor="t" anchorCtr="0" compatLnSpc="1">
            <a:prstTxWarp prst="textNoShape">
              <a:avLst/>
            </a:prstTxWarp>
          </a:bodyPr>
          <a:lstStyle>
            <a:lvl1pPr algn="l" eaLnBrk="0" hangingPunct="0">
              <a:spcAft>
                <a:spcPct val="0"/>
              </a:spcAft>
              <a:defRPr sz="1200">
                <a:solidFill>
                  <a:schemeClr val="tx1"/>
                </a:solidFill>
              </a:defRPr>
            </a:lvl1pPr>
          </a:lstStyle>
          <a:p>
            <a:pPr>
              <a:defRPr/>
            </a:pPr>
            <a:endParaRPr lang="en-US" dirty="0"/>
          </a:p>
        </p:txBody>
      </p:sp>
      <p:sp>
        <p:nvSpPr>
          <p:cNvPr id="4099" name="Rectangle 3"/>
          <p:cNvSpPr>
            <a:spLocks noGrp="1" noChangeArrowheads="1"/>
          </p:cNvSpPr>
          <p:nvPr>
            <p:ph type="dt" idx="1"/>
          </p:nvPr>
        </p:nvSpPr>
        <p:spPr bwMode="auto">
          <a:xfrm>
            <a:off x="3965363" y="3"/>
            <a:ext cx="3032337" cy="464185"/>
          </a:xfrm>
          <a:prstGeom prst="rect">
            <a:avLst/>
          </a:prstGeom>
          <a:noFill/>
          <a:ln w="9525">
            <a:noFill/>
            <a:miter lim="800000"/>
            <a:headEnd/>
            <a:tailEnd/>
          </a:ln>
        </p:spPr>
        <p:txBody>
          <a:bodyPr vert="horz" wrap="square" lIns="93010" tIns="46504" rIns="93010" bIns="46504" numCol="1" anchor="t" anchorCtr="0" compatLnSpc="1">
            <a:prstTxWarp prst="textNoShape">
              <a:avLst/>
            </a:prstTxWarp>
          </a:bodyPr>
          <a:lstStyle>
            <a:lvl1pPr algn="r" eaLnBrk="0" hangingPunct="0">
              <a:spcAft>
                <a:spcPct val="0"/>
              </a:spcAft>
              <a:defRPr sz="1200">
                <a:solidFill>
                  <a:schemeClr val="tx1"/>
                </a:solidFill>
              </a:defRPr>
            </a:lvl1pPr>
          </a:lstStyle>
          <a:p>
            <a:pPr>
              <a:defRPr/>
            </a:pPr>
            <a:endParaRPr lang="en-US" dirty="0"/>
          </a:p>
        </p:txBody>
      </p:sp>
      <p:sp>
        <p:nvSpPr>
          <p:cNvPr id="25604" name="Rectangle 4"/>
          <p:cNvSpPr>
            <a:spLocks noGrp="1" noRot="1" noChangeAspect="1" noChangeArrowheads="1" noTextEdit="1"/>
          </p:cNvSpPr>
          <p:nvPr>
            <p:ph type="sldImg" idx="2"/>
          </p:nvPr>
        </p:nvSpPr>
        <p:spPr bwMode="auto">
          <a:xfrm>
            <a:off x="1177925" y="695325"/>
            <a:ext cx="4641850" cy="3481388"/>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33028" y="4409758"/>
            <a:ext cx="5131647" cy="4177665"/>
          </a:xfrm>
          <a:prstGeom prst="rect">
            <a:avLst/>
          </a:prstGeom>
          <a:noFill/>
          <a:ln w="9525">
            <a:noFill/>
            <a:miter lim="800000"/>
            <a:headEnd/>
            <a:tailEnd/>
          </a:ln>
        </p:spPr>
        <p:txBody>
          <a:bodyPr vert="horz" wrap="square" lIns="93010" tIns="46504" rIns="93010" bIns="46504"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3" y="8819518"/>
            <a:ext cx="3032337" cy="464185"/>
          </a:xfrm>
          <a:prstGeom prst="rect">
            <a:avLst/>
          </a:prstGeom>
          <a:noFill/>
          <a:ln w="9525">
            <a:noFill/>
            <a:miter lim="800000"/>
            <a:headEnd/>
            <a:tailEnd/>
          </a:ln>
        </p:spPr>
        <p:txBody>
          <a:bodyPr vert="horz" wrap="square" lIns="93010" tIns="46504" rIns="93010" bIns="46504" numCol="1" anchor="b" anchorCtr="0" compatLnSpc="1">
            <a:prstTxWarp prst="textNoShape">
              <a:avLst/>
            </a:prstTxWarp>
          </a:bodyPr>
          <a:lstStyle>
            <a:lvl1pPr algn="l" eaLnBrk="0" hangingPunct="0">
              <a:spcAft>
                <a:spcPct val="0"/>
              </a:spcAft>
              <a:defRPr sz="1200">
                <a:solidFill>
                  <a:schemeClr val="tx1"/>
                </a:solidFill>
              </a:defRPr>
            </a:lvl1pPr>
          </a:lstStyle>
          <a:p>
            <a:pPr>
              <a:defRPr/>
            </a:pPr>
            <a:endParaRPr lang="en-US" dirty="0"/>
          </a:p>
        </p:txBody>
      </p:sp>
      <p:sp>
        <p:nvSpPr>
          <p:cNvPr id="4103" name="Rectangle 7"/>
          <p:cNvSpPr>
            <a:spLocks noGrp="1" noChangeArrowheads="1"/>
          </p:cNvSpPr>
          <p:nvPr>
            <p:ph type="sldNum" sz="quarter" idx="5"/>
          </p:nvPr>
        </p:nvSpPr>
        <p:spPr bwMode="auto">
          <a:xfrm>
            <a:off x="3965363" y="8819518"/>
            <a:ext cx="3032337" cy="464185"/>
          </a:xfrm>
          <a:prstGeom prst="rect">
            <a:avLst/>
          </a:prstGeom>
          <a:noFill/>
          <a:ln w="9525">
            <a:noFill/>
            <a:miter lim="800000"/>
            <a:headEnd/>
            <a:tailEnd/>
          </a:ln>
        </p:spPr>
        <p:txBody>
          <a:bodyPr vert="horz" wrap="square" lIns="93010" tIns="46504" rIns="93010" bIns="46504" numCol="1" anchor="b" anchorCtr="0" compatLnSpc="1">
            <a:prstTxWarp prst="textNoShape">
              <a:avLst/>
            </a:prstTxWarp>
          </a:bodyPr>
          <a:lstStyle>
            <a:lvl1pPr algn="r" eaLnBrk="0" hangingPunct="0">
              <a:spcAft>
                <a:spcPct val="0"/>
              </a:spcAft>
              <a:defRPr sz="1200">
                <a:solidFill>
                  <a:schemeClr val="tx1"/>
                </a:solidFill>
              </a:defRPr>
            </a:lvl1pPr>
          </a:lstStyle>
          <a:p>
            <a:pPr>
              <a:defRPr/>
            </a:pPr>
            <a:fld id="{30ED41AE-736E-48F5-8701-1355F6D9E97A}" type="slidenum">
              <a:rPr lang="en-US"/>
              <a:pPr>
                <a:defRPr/>
              </a:pPr>
              <a:t>‹#›</a:t>
            </a:fld>
            <a:endParaRPr lang="en-US" dirty="0"/>
          </a:p>
        </p:txBody>
      </p:sp>
    </p:spTree>
    <p:extLst>
      <p:ext uri="{BB962C8B-B14F-4D97-AF65-F5344CB8AC3E}">
        <p14:creationId xmlns:p14="http://schemas.microsoft.com/office/powerpoint/2010/main" val="92317035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iki.eng.vmware.com/Vshield/edge/Trinity/Loadbalancer/Perf"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10.114.218.167/api/4.0/edges/edge-5/loadbalancer/statistics" TargetMode="External"/><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3" Type="http://schemas.openxmlformats.org/officeDocument/2006/relationships/hyperlink" Target="http://www.dimi.fr:443:192.168.1.106" TargetMode="External"/><Relationship Id="rId2" Type="http://schemas.openxmlformats.org/officeDocument/2006/relationships/slide" Target="../slides/slide103.xml"/><Relationship Id="rId1" Type="http://schemas.openxmlformats.org/officeDocument/2006/relationships/notesMaster" Target="../notesMasters/notesMaster1.xml"/><Relationship Id="rId4" Type="http://schemas.openxmlformats.org/officeDocument/2006/relationships/hyperlink" Target="https://www.dimi.fr/test.php" TargetMode="Externa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1</a:t>
            </a:fld>
            <a:endParaRPr lang="en-US" dirty="0"/>
          </a:p>
        </p:txBody>
      </p:sp>
    </p:spTree>
    <p:extLst>
      <p:ext uri="{BB962C8B-B14F-4D97-AF65-F5344CB8AC3E}">
        <p14:creationId xmlns:p14="http://schemas.microsoft.com/office/powerpoint/2010/main" val="41057647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Tx/>
              <a:buNone/>
            </a:pPr>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12</a:t>
            </a:fld>
            <a:endParaRPr lang="en-US"/>
          </a:p>
        </p:txBody>
      </p:sp>
    </p:spTree>
    <p:extLst>
      <p:ext uri="{BB962C8B-B14F-4D97-AF65-F5344CB8AC3E}">
        <p14:creationId xmlns:p14="http://schemas.microsoft.com/office/powerpoint/2010/main" val="948685213"/>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u="none"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118</a:t>
            </a:fld>
            <a:endParaRPr lang="en-US" dirty="0"/>
          </a:p>
        </p:txBody>
      </p:sp>
    </p:spTree>
    <p:extLst>
      <p:ext uri="{BB962C8B-B14F-4D97-AF65-F5344CB8AC3E}">
        <p14:creationId xmlns:p14="http://schemas.microsoft.com/office/powerpoint/2010/main" val="3875269686"/>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u="none"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119</a:t>
            </a:fld>
            <a:endParaRPr lang="en-US" dirty="0"/>
          </a:p>
        </p:txBody>
      </p:sp>
    </p:spTree>
    <p:extLst>
      <p:ext uri="{BB962C8B-B14F-4D97-AF65-F5344CB8AC3E}">
        <p14:creationId xmlns:p14="http://schemas.microsoft.com/office/powerpoint/2010/main" val="4195251546"/>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u="none" dirty="0"/>
              <a:t>&lt;pool&gt;</a:t>
            </a:r>
          </a:p>
          <a:p>
            <a:r>
              <a:rPr lang="en-US" b="0" u="none" dirty="0"/>
              <a:t>&lt;</a:t>
            </a:r>
            <a:r>
              <a:rPr lang="en-US" b="0" u="none" dirty="0" err="1"/>
              <a:t>poolId</a:t>
            </a:r>
            <a:r>
              <a:rPr lang="en-US" b="0" u="none" dirty="0"/>
              <a:t>&gt;pool-13&lt;/</a:t>
            </a:r>
            <a:r>
              <a:rPr lang="en-US" b="0" u="none" dirty="0" err="1"/>
              <a:t>poolId</a:t>
            </a:r>
            <a:r>
              <a:rPr lang="en-US" b="0" u="none" dirty="0"/>
              <a:t>&gt;</a:t>
            </a:r>
          </a:p>
          <a:p>
            <a:r>
              <a:rPr lang="en-US" b="0" u="none" dirty="0"/>
              <a:t>&lt;name&gt;pool_app3&lt;/name&gt;</a:t>
            </a:r>
          </a:p>
          <a:p>
            <a:r>
              <a:rPr lang="en-US" b="0" u="none" dirty="0"/>
              <a:t>&lt;algorithm&gt;round-robin&lt;/algorithm&gt;</a:t>
            </a:r>
          </a:p>
          <a:p>
            <a:r>
              <a:rPr lang="en-US" b="0" u="none" dirty="0"/>
              <a:t>&lt;transparent&gt;false&lt;/transparent&gt;</a:t>
            </a:r>
          </a:p>
          <a:p>
            <a:r>
              <a:rPr lang="en-US" b="0" u="none" dirty="0"/>
              <a:t>&lt;member&gt;</a:t>
            </a:r>
          </a:p>
          <a:p>
            <a:r>
              <a:rPr lang="en-US" b="0" u="none" dirty="0"/>
              <a:t>&lt;</a:t>
            </a:r>
            <a:r>
              <a:rPr lang="en-US" b="0" u="none" dirty="0" err="1"/>
              <a:t>memberId</a:t>
            </a:r>
            <a:r>
              <a:rPr lang="en-US" b="0" u="none" dirty="0"/>
              <a:t>&gt;member-44&lt;/</a:t>
            </a:r>
            <a:r>
              <a:rPr lang="en-US" b="0" u="none" dirty="0" err="1"/>
              <a:t>memberId</a:t>
            </a:r>
            <a:r>
              <a:rPr lang="en-US" b="0" u="none" dirty="0"/>
              <a:t>&gt;</a:t>
            </a:r>
          </a:p>
          <a:p>
            <a:r>
              <a:rPr lang="en-US" b="0" u="none" dirty="0"/>
              <a:t>&lt;</a:t>
            </a:r>
            <a:r>
              <a:rPr lang="en-US" b="0" u="none" dirty="0" err="1"/>
              <a:t>ipAddress</a:t>
            </a:r>
            <a:r>
              <a:rPr lang="en-US" b="0" u="none" dirty="0"/>
              <a:t>&gt;10.0.1.11&lt;/</a:t>
            </a:r>
            <a:r>
              <a:rPr lang="en-US" b="0" u="none" dirty="0" err="1"/>
              <a:t>ipAddress</a:t>
            </a:r>
            <a:r>
              <a:rPr lang="en-US" b="0" u="none" dirty="0"/>
              <a:t>&gt;</a:t>
            </a:r>
          </a:p>
          <a:p>
            <a:r>
              <a:rPr lang="en-US" b="0" u="none" dirty="0"/>
              <a:t>&lt;weight&gt;1&lt;/weight&gt;</a:t>
            </a:r>
          </a:p>
          <a:p>
            <a:r>
              <a:rPr lang="en-US" b="0" u="none" dirty="0"/>
              <a:t>&lt;</a:t>
            </a:r>
            <a:r>
              <a:rPr lang="en-US" b="0" u="none" dirty="0" err="1"/>
              <a:t>monitorPort</a:t>
            </a:r>
            <a:r>
              <a:rPr lang="en-US" b="0" u="none" dirty="0"/>
              <a:t>&gt;80&lt;/</a:t>
            </a:r>
            <a:r>
              <a:rPr lang="en-US" b="0" u="none" dirty="0" err="1"/>
              <a:t>monitorPort</a:t>
            </a:r>
            <a:r>
              <a:rPr lang="en-US" b="0" u="none" dirty="0"/>
              <a:t>&gt;</a:t>
            </a:r>
          </a:p>
          <a:p>
            <a:r>
              <a:rPr lang="en-US" b="0" u="none" dirty="0"/>
              <a:t>&lt;port&gt;80&lt;/port&gt;</a:t>
            </a:r>
          </a:p>
          <a:p>
            <a:r>
              <a:rPr lang="en-US" b="0" u="none" dirty="0"/>
              <a:t>&lt;</a:t>
            </a:r>
            <a:r>
              <a:rPr lang="en-US" b="0" u="none" dirty="0" err="1"/>
              <a:t>maxConn</a:t>
            </a:r>
            <a:r>
              <a:rPr lang="en-US" b="0" u="none" dirty="0"/>
              <a:t>&gt;0&lt;/</a:t>
            </a:r>
            <a:r>
              <a:rPr lang="en-US" b="0" u="none" dirty="0" err="1"/>
              <a:t>maxConn</a:t>
            </a:r>
            <a:r>
              <a:rPr lang="en-US" b="0" u="none" dirty="0"/>
              <a:t>&gt;</a:t>
            </a:r>
          </a:p>
          <a:p>
            <a:r>
              <a:rPr lang="en-US" b="0" u="none" dirty="0"/>
              <a:t>&lt;</a:t>
            </a:r>
            <a:r>
              <a:rPr lang="en-US" b="0" u="none" dirty="0" err="1"/>
              <a:t>minConn</a:t>
            </a:r>
            <a:r>
              <a:rPr lang="en-US" b="0" u="none" dirty="0"/>
              <a:t>&gt;0&lt;/</a:t>
            </a:r>
            <a:r>
              <a:rPr lang="en-US" b="0" u="none" dirty="0" err="1"/>
              <a:t>minConn</a:t>
            </a:r>
            <a:r>
              <a:rPr lang="en-US" b="0" u="none" dirty="0"/>
              <a:t>&gt;</a:t>
            </a:r>
          </a:p>
          <a:p>
            <a:r>
              <a:rPr lang="en-US" b="0" u="none" dirty="0"/>
              <a:t>&lt;condition&gt;enabled&lt;/condition&gt;</a:t>
            </a:r>
          </a:p>
          <a:p>
            <a:r>
              <a:rPr lang="en-US" b="0" u="none" dirty="0"/>
              <a:t>&lt;name&gt;Web-01&lt;/name&gt;</a:t>
            </a:r>
          </a:p>
          <a:p>
            <a:r>
              <a:rPr lang="en-US" b="0" u="none" dirty="0"/>
              <a:t>&lt;/member&gt;</a:t>
            </a:r>
          </a:p>
          <a:p>
            <a:r>
              <a:rPr lang="en-US" b="0" u="none" dirty="0"/>
              <a:t>&lt;member&gt;</a:t>
            </a:r>
          </a:p>
          <a:p>
            <a:r>
              <a:rPr lang="en-US" b="0" u="none" dirty="0"/>
              <a:t>&lt;</a:t>
            </a:r>
            <a:r>
              <a:rPr lang="en-US" b="0" u="none" dirty="0" err="1"/>
              <a:t>memberId</a:t>
            </a:r>
            <a:r>
              <a:rPr lang="en-US" b="0" u="none" dirty="0"/>
              <a:t>&gt;member-45&lt;/</a:t>
            </a:r>
            <a:r>
              <a:rPr lang="en-US" b="0" u="none" dirty="0" err="1"/>
              <a:t>memberId</a:t>
            </a:r>
            <a:r>
              <a:rPr lang="en-US" b="0" u="none" dirty="0"/>
              <a:t>&gt;</a:t>
            </a:r>
          </a:p>
          <a:p>
            <a:r>
              <a:rPr lang="en-US" b="0" u="none" dirty="0"/>
              <a:t>&lt;</a:t>
            </a:r>
            <a:r>
              <a:rPr lang="en-US" b="0" u="none" dirty="0" err="1"/>
              <a:t>ipAddress</a:t>
            </a:r>
            <a:r>
              <a:rPr lang="en-US" b="0" u="none" dirty="0"/>
              <a:t>&gt;10.0.1.12&lt;/</a:t>
            </a:r>
            <a:r>
              <a:rPr lang="en-US" b="0" u="none" dirty="0" err="1"/>
              <a:t>ipAddress</a:t>
            </a:r>
            <a:r>
              <a:rPr lang="en-US" b="0" u="none" dirty="0"/>
              <a:t>&gt;</a:t>
            </a:r>
          </a:p>
          <a:p>
            <a:r>
              <a:rPr lang="en-US" b="0" u="none" dirty="0"/>
              <a:t>&lt;weight&gt;1&lt;/weight&gt;</a:t>
            </a:r>
          </a:p>
          <a:p>
            <a:r>
              <a:rPr lang="en-US" b="0" u="none" dirty="0"/>
              <a:t>&lt;</a:t>
            </a:r>
            <a:r>
              <a:rPr lang="en-US" b="0" u="none" dirty="0" err="1"/>
              <a:t>monitorPort</a:t>
            </a:r>
            <a:r>
              <a:rPr lang="en-US" b="0" u="none" dirty="0"/>
              <a:t>&gt;80&lt;/</a:t>
            </a:r>
            <a:r>
              <a:rPr lang="en-US" b="0" u="none" dirty="0" err="1"/>
              <a:t>monitorPort</a:t>
            </a:r>
            <a:r>
              <a:rPr lang="en-US" b="0" u="none" dirty="0"/>
              <a:t>&gt;</a:t>
            </a:r>
          </a:p>
          <a:p>
            <a:r>
              <a:rPr lang="en-US" b="0" u="none" dirty="0"/>
              <a:t>&lt;port&gt;80&lt;/port&gt;</a:t>
            </a:r>
          </a:p>
          <a:p>
            <a:r>
              <a:rPr lang="en-US" b="0" u="none" dirty="0"/>
              <a:t>&lt;</a:t>
            </a:r>
            <a:r>
              <a:rPr lang="en-US" b="0" u="none" dirty="0" err="1"/>
              <a:t>maxConn</a:t>
            </a:r>
            <a:r>
              <a:rPr lang="en-US" b="0" u="none" dirty="0"/>
              <a:t>&gt;0&lt;/</a:t>
            </a:r>
            <a:r>
              <a:rPr lang="en-US" b="0" u="none" dirty="0" err="1"/>
              <a:t>maxConn</a:t>
            </a:r>
            <a:r>
              <a:rPr lang="en-US" b="0" u="none" dirty="0"/>
              <a:t>&gt;</a:t>
            </a:r>
          </a:p>
          <a:p>
            <a:r>
              <a:rPr lang="en-US" b="0" u="none" dirty="0"/>
              <a:t>&lt;</a:t>
            </a:r>
            <a:r>
              <a:rPr lang="en-US" b="0" u="none" dirty="0" err="1"/>
              <a:t>minConn</a:t>
            </a:r>
            <a:r>
              <a:rPr lang="en-US" b="0" u="none" dirty="0"/>
              <a:t>&gt;0&lt;/</a:t>
            </a:r>
            <a:r>
              <a:rPr lang="en-US" b="0" u="none" dirty="0" err="1"/>
              <a:t>minConn</a:t>
            </a:r>
            <a:r>
              <a:rPr lang="en-US" b="0" u="none" dirty="0"/>
              <a:t>&gt;</a:t>
            </a:r>
          </a:p>
          <a:p>
            <a:r>
              <a:rPr lang="en-US" b="0" u="none" dirty="0"/>
              <a:t>&lt;condition&gt;disabled&lt;/condition&gt;</a:t>
            </a:r>
          </a:p>
          <a:p>
            <a:r>
              <a:rPr lang="en-US" b="0" u="none" dirty="0"/>
              <a:t>&lt;name&gt;Web-02&lt;/name&gt;</a:t>
            </a:r>
          </a:p>
          <a:p>
            <a:r>
              <a:rPr lang="en-US" b="0" u="none" dirty="0"/>
              <a:t>&lt;/member&gt;</a:t>
            </a:r>
          </a:p>
          <a:p>
            <a:r>
              <a:rPr lang="en-US" b="0" u="none" dirty="0"/>
              <a:t>&lt;/pool&gt;</a:t>
            </a:r>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120</a:t>
            </a:fld>
            <a:endParaRPr lang="en-US" dirty="0"/>
          </a:p>
        </p:txBody>
      </p:sp>
    </p:spTree>
    <p:extLst>
      <p:ext uri="{BB962C8B-B14F-4D97-AF65-F5344CB8AC3E}">
        <p14:creationId xmlns:p14="http://schemas.microsoft.com/office/powerpoint/2010/main" val="3514868598"/>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u="none" dirty="0"/>
              <a:t>&lt;pool&gt;</a:t>
            </a:r>
          </a:p>
          <a:p>
            <a:r>
              <a:rPr lang="en-US" b="0" u="none" dirty="0"/>
              <a:t>&lt;</a:t>
            </a:r>
            <a:r>
              <a:rPr lang="en-US" b="0" u="none" dirty="0" err="1"/>
              <a:t>poolId</a:t>
            </a:r>
            <a:r>
              <a:rPr lang="en-US" b="0" u="none" dirty="0"/>
              <a:t>&gt;pool-13&lt;/</a:t>
            </a:r>
            <a:r>
              <a:rPr lang="en-US" b="0" u="none" dirty="0" err="1"/>
              <a:t>poolId</a:t>
            </a:r>
            <a:r>
              <a:rPr lang="en-US" b="0" u="none" dirty="0"/>
              <a:t>&gt;</a:t>
            </a:r>
          </a:p>
          <a:p>
            <a:r>
              <a:rPr lang="en-US" b="0" u="none" dirty="0"/>
              <a:t>&lt;name&gt;pool_app3&lt;/name&gt;</a:t>
            </a:r>
          </a:p>
          <a:p>
            <a:r>
              <a:rPr lang="en-US" b="0" u="none" dirty="0"/>
              <a:t>&lt;algorithm&gt;round-robin&lt;/algorithm&gt;</a:t>
            </a:r>
          </a:p>
          <a:p>
            <a:r>
              <a:rPr lang="en-US" b="0" u="none" dirty="0"/>
              <a:t>&lt;transparent&gt;false&lt;/transparent&gt;</a:t>
            </a:r>
          </a:p>
          <a:p>
            <a:r>
              <a:rPr lang="en-US" b="0" u="none" dirty="0"/>
              <a:t>&lt;member&gt;</a:t>
            </a:r>
          </a:p>
          <a:p>
            <a:r>
              <a:rPr lang="en-US" b="0" u="none" dirty="0"/>
              <a:t>&lt;</a:t>
            </a:r>
            <a:r>
              <a:rPr lang="en-US" b="0" u="none" dirty="0" err="1"/>
              <a:t>memberId</a:t>
            </a:r>
            <a:r>
              <a:rPr lang="en-US" b="0" u="none" dirty="0"/>
              <a:t>&gt;member-44&lt;/</a:t>
            </a:r>
            <a:r>
              <a:rPr lang="en-US" b="0" u="none" dirty="0" err="1"/>
              <a:t>memberId</a:t>
            </a:r>
            <a:r>
              <a:rPr lang="en-US" b="0" u="none" dirty="0"/>
              <a:t>&gt;</a:t>
            </a:r>
          </a:p>
          <a:p>
            <a:r>
              <a:rPr lang="en-US" b="0" u="none" dirty="0"/>
              <a:t>&lt;</a:t>
            </a:r>
            <a:r>
              <a:rPr lang="en-US" b="0" u="none" dirty="0" err="1"/>
              <a:t>ipAddress</a:t>
            </a:r>
            <a:r>
              <a:rPr lang="en-US" b="0" u="none" dirty="0"/>
              <a:t>&gt;10.0.1.11&lt;/</a:t>
            </a:r>
            <a:r>
              <a:rPr lang="en-US" b="0" u="none" dirty="0" err="1"/>
              <a:t>ipAddress</a:t>
            </a:r>
            <a:r>
              <a:rPr lang="en-US" b="0" u="none" dirty="0"/>
              <a:t>&gt;</a:t>
            </a:r>
          </a:p>
          <a:p>
            <a:r>
              <a:rPr lang="en-US" b="0" u="none" dirty="0"/>
              <a:t>&lt;weight&gt;1&lt;/weight&gt;</a:t>
            </a:r>
          </a:p>
          <a:p>
            <a:r>
              <a:rPr lang="en-US" b="0" u="none" dirty="0"/>
              <a:t>&lt;</a:t>
            </a:r>
            <a:r>
              <a:rPr lang="en-US" b="0" u="none" dirty="0" err="1"/>
              <a:t>monitorPort</a:t>
            </a:r>
            <a:r>
              <a:rPr lang="en-US" b="0" u="none" dirty="0"/>
              <a:t>&gt;80&lt;/</a:t>
            </a:r>
            <a:r>
              <a:rPr lang="en-US" b="0" u="none" dirty="0" err="1"/>
              <a:t>monitorPort</a:t>
            </a:r>
            <a:r>
              <a:rPr lang="en-US" b="0" u="none" dirty="0"/>
              <a:t>&gt;</a:t>
            </a:r>
          </a:p>
          <a:p>
            <a:r>
              <a:rPr lang="en-US" b="0" u="none" dirty="0"/>
              <a:t>&lt;port&gt;80&lt;/port&gt;</a:t>
            </a:r>
          </a:p>
          <a:p>
            <a:r>
              <a:rPr lang="en-US" b="0" u="none" dirty="0"/>
              <a:t>&lt;</a:t>
            </a:r>
            <a:r>
              <a:rPr lang="en-US" b="0" u="none" dirty="0" err="1"/>
              <a:t>maxConn</a:t>
            </a:r>
            <a:r>
              <a:rPr lang="en-US" b="0" u="none" dirty="0"/>
              <a:t>&gt;0&lt;/</a:t>
            </a:r>
            <a:r>
              <a:rPr lang="en-US" b="0" u="none" dirty="0" err="1"/>
              <a:t>maxConn</a:t>
            </a:r>
            <a:r>
              <a:rPr lang="en-US" b="0" u="none" dirty="0"/>
              <a:t>&gt;</a:t>
            </a:r>
          </a:p>
          <a:p>
            <a:r>
              <a:rPr lang="en-US" b="0" u="none" dirty="0"/>
              <a:t>&lt;</a:t>
            </a:r>
            <a:r>
              <a:rPr lang="en-US" b="0" u="none" dirty="0" err="1"/>
              <a:t>minConn</a:t>
            </a:r>
            <a:r>
              <a:rPr lang="en-US" b="0" u="none" dirty="0"/>
              <a:t>&gt;0&lt;/</a:t>
            </a:r>
            <a:r>
              <a:rPr lang="en-US" b="0" u="none" dirty="0" err="1"/>
              <a:t>minConn</a:t>
            </a:r>
            <a:r>
              <a:rPr lang="en-US" b="0" u="none" dirty="0"/>
              <a:t>&gt;</a:t>
            </a:r>
          </a:p>
          <a:p>
            <a:r>
              <a:rPr lang="en-US" b="0" u="none" dirty="0"/>
              <a:t>&lt;condition&gt;enabled&lt;/condition&gt;</a:t>
            </a:r>
          </a:p>
          <a:p>
            <a:r>
              <a:rPr lang="en-US" b="0" u="none" dirty="0"/>
              <a:t>&lt;name&gt;Web-01&lt;/name&gt;</a:t>
            </a:r>
          </a:p>
          <a:p>
            <a:r>
              <a:rPr lang="en-US" b="0" u="none" dirty="0"/>
              <a:t>&lt;/member&gt;</a:t>
            </a:r>
          </a:p>
          <a:p>
            <a:r>
              <a:rPr lang="en-US" b="0" u="none" dirty="0"/>
              <a:t>&lt;member&gt;</a:t>
            </a:r>
          </a:p>
          <a:p>
            <a:r>
              <a:rPr lang="en-US" b="0" u="none" dirty="0"/>
              <a:t>&lt;</a:t>
            </a:r>
            <a:r>
              <a:rPr lang="en-US" b="0" u="none" dirty="0" err="1"/>
              <a:t>memberId</a:t>
            </a:r>
            <a:r>
              <a:rPr lang="en-US" b="0" u="none" dirty="0"/>
              <a:t>&gt;member-45&lt;/</a:t>
            </a:r>
            <a:r>
              <a:rPr lang="en-US" b="0" u="none" dirty="0" err="1"/>
              <a:t>memberId</a:t>
            </a:r>
            <a:r>
              <a:rPr lang="en-US" b="0" u="none" dirty="0"/>
              <a:t>&gt;</a:t>
            </a:r>
          </a:p>
          <a:p>
            <a:r>
              <a:rPr lang="en-US" b="0" u="none" dirty="0"/>
              <a:t>&lt;</a:t>
            </a:r>
            <a:r>
              <a:rPr lang="en-US" b="0" u="none" dirty="0" err="1"/>
              <a:t>ipAddress</a:t>
            </a:r>
            <a:r>
              <a:rPr lang="en-US" b="0" u="none" dirty="0"/>
              <a:t>&gt;10.0.1.12&lt;/</a:t>
            </a:r>
            <a:r>
              <a:rPr lang="en-US" b="0" u="none" dirty="0" err="1"/>
              <a:t>ipAddress</a:t>
            </a:r>
            <a:r>
              <a:rPr lang="en-US" b="0" u="none" dirty="0"/>
              <a:t>&gt;</a:t>
            </a:r>
          </a:p>
          <a:p>
            <a:r>
              <a:rPr lang="en-US" b="0" u="none" dirty="0"/>
              <a:t>&lt;weight&gt;1&lt;/weight&gt;</a:t>
            </a:r>
          </a:p>
          <a:p>
            <a:r>
              <a:rPr lang="en-US" b="0" u="none" dirty="0"/>
              <a:t>&lt;</a:t>
            </a:r>
            <a:r>
              <a:rPr lang="en-US" b="0" u="none" dirty="0" err="1"/>
              <a:t>monitorPort</a:t>
            </a:r>
            <a:r>
              <a:rPr lang="en-US" b="0" u="none" dirty="0"/>
              <a:t>&gt;80&lt;/</a:t>
            </a:r>
            <a:r>
              <a:rPr lang="en-US" b="0" u="none" dirty="0" err="1"/>
              <a:t>monitorPort</a:t>
            </a:r>
            <a:r>
              <a:rPr lang="en-US" b="0" u="none" dirty="0"/>
              <a:t>&gt;</a:t>
            </a:r>
          </a:p>
          <a:p>
            <a:r>
              <a:rPr lang="en-US" b="0" u="none" dirty="0"/>
              <a:t>&lt;port&gt;80&lt;/port&gt;</a:t>
            </a:r>
          </a:p>
          <a:p>
            <a:r>
              <a:rPr lang="en-US" b="0" u="none" dirty="0"/>
              <a:t>&lt;</a:t>
            </a:r>
            <a:r>
              <a:rPr lang="en-US" b="0" u="none" dirty="0" err="1"/>
              <a:t>maxConn</a:t>
            </a:r>
            <a:r>
              <a:rPr lang="en-US" b="0" u="none" dirty="0"/>
              <a:t>&gt;0&lt;/</a:t>
            </a:r>
            <a:r>
              <a:rPr lang="en-US" b="0" u="none" dirty="0" err="1"/>
              <a:t>maxConn</a:t>
            </a:r>
            <a:r>
              <a:rPr lang="en-US" b="0" u="none" dirty="0"/>
              <a:t>&gt;</a:t>
            </a:r>
          </a:p>
          <a:p>
            <a:r>
              <a:rPr lang="en-US" b="0" u="none" dirty="0"/>
              <a:t>&lt;</a:t>
            </a:r>
            <a:r>
              <a:rPr lang="en-US" b="0" u="none" dirty="0" err="1"/>
              <a:t>minConn</a:t>
            </a:r>
            <a:r>
              <a:rPr lang="en-US" b="0" u="none" dirty="0"/>
              <a:t>&gt;0&lt;/</a:t>
            </a:r>
            <a:r>
              <a:rPr lang="en-US" b="0" u="none" dirty="0" err="1"/>
              <a:t>minConn</a:t>
            </a:r>
            <a:r>
              <a:rPr lang="en-US" b="0" u="none" dirty="0"/>
              <a:t>&gt;</a:t>
            </a:r>
          </a:p>
          <a:p>
            <a:r>
              <a:rPr lang="en-US" b="0" u="none" dirty="0"/>
              <a:t>&lt;condition&gt;disabled&lt;/condition&gt;</a:t>
            </a:r>
          </a:p>
          <a:p>
            <a:r>
              <a:rPr lang="en-US" b="0" u="none" dirty="0"/>
              <a:t>&lt;name&gt;Web-02&lt;/name&gt;</a:t>
            </a:r>
          </a:p>
          <a:p>
            <a:r>
              <a:rPr lang="en-US" b="0" u="none" dirty="0"/>
              <a:t>&lt;/member&gt;</a:t>
            </a:r>
          </a:p>
          <a:p>
            <a:r>
              <a:rPr lang="en-US" b="1" u="none" dirty="0"/>
              <a:t>&lt;member&gt;</a:t>
            </a:r>
          </a:p>
          <a:p>
            <a:r>
              <a:rPr lang="en-US" b="1" u="none" dirty="0"/>
              <a:t>&lt;</a:t>
            </a:r>
            <a:r>
              <a:rPr lang="en-US" b="1" u="none" dirty="0" err="1"/>
              <a:t>ipAddress</a:t>
            </a:r>
            <a:r>
              <a:rPr lang="en-US" b="1" u="none" dirty="0"/>
              <a:t>&gt;10.0.1.13&lt;/</a:t>
            </a:r>
            <a:r>
              <a:rPr lang="en-US" b="1" u="none" dirty="0" err="1"/>
              <a:t>ipAddress</a:t>
            </a:r>
            <a:r>
              <a:rPr lang="en-US" b="1" u="none" dirty="0"/>
              <a:t>&gt;</a:t>
            </a:r>
          </a:p>
          <a:p>
            <a:r>
              <a:rPr lang="en-US" b="1" u="none" dirty="0"/>
              <a:t>&lt;weight&gt;1&lt;/weight&gt;</a:t>
            </a:r>
          </a:p>
          <a:p>
            <a:r>
              <a:rPr lang="en-US" b="1" u="none" dirty="0"/>
              <a:t>&lt;</a:t>
            </a:r>
            <a:r>
              <a:rPr lang="en-US" b="1" u="none" dirty="0" err="1"/>
              <a:t>monitorPort</a:t>
            </a:r>
            <a:r>
              <a:rPr lang="en-US" b="1" u="none" dirty="0"/>
              <a:t>&gt;80&lt;/</a:t>
            </a:r>
            <a:r>
              <a:rPr lang="en-US" b="1" u="none" dirty="0" err="1"/>
              <a:t>monitorPort</a:t>
            </a:r>
            <a:r>
              <a:rPr lang="en-US" b="1" u="none" dirty="0"/>
              <a:t>&gt;</a:t>
            </a:r>
          </a:p>
          <a:p>
            <a:r>
              <a:rPr lang="en-US" b="1" u="none" dirty="0"/>
              <a:t>&lt;port&gt;80&lt;/port&gt;</a:t>
            </a:r>
          </a:p>
          <a:p>
            <a:r>
              <a:rPr lang="en-US" b="1" u="none" dirty="0"/>
              <a:t>&lt;</a:t>
            </a:r>
            <a:r>
              <a:rPr lang="en-US" b="1" u="none" dirty="0" err="1"/>
              <a:t>maxConn</a:t>
            </a:r>
            <a:r>
              <a:rPr lang="en-US" b="1" u="none" dirty="0"/>
              <a:t>&gt;0&lt;/</a:t>
            </a:r>
            <a:r>
              <a:rPr lang="en-US" b="1" u="none" dirty="0" err="1"/>
              <a:t>maxConn</a:t>
            </a:r>
            <a:r>
              <a:rPr lang="en-US" b="1" u="none" dirty="0"/>
              <a:t>&gt;</a:t>
            </a:r>
          </a:p>
          <a:p>
            <a:r>
              <a:rPr lang="en-US" b="1" u="none" dirty="0"/>
              <a:t>&lt;</a:t>
            </a:r>
            <a:r>
              <a:rPr lang="en-US" b="1" u="none" dirty="0" err="1"/>
              <a:t>minConn</a:t>
            </a:r>
            <a:r>
              <a:rPr lang="en-US" b="1" u="none" dirty="0"/>
              <a:t>&gt;0&lt;/</a:t>
            </a:r>
            <a:r>
              <a:rPr lang="en-US" b="1" u="none" dirty="0" err="1"/>
              <a:t>minConn</a:t>
            </a:r>
            <a:r>
              <a:rPr lang="en-US" b="1" u="none" dirty="0"/>
              <a:t>&gt;</a:t>
            </a:r>
          </a:p>
          <a:p>
            <a:r>
              <a:rPr lang="en-US" b="1" u="none" dirty="0"/>
              <a:t>&lt;condition&gt;disabled&lt;/condition&gt;</a:t>
            </a:r>
          </a:p>
          <a:p>
            <a:r>
              <a:rPr lang="en-US" b="1" u="none" dirty="0"/>
              <a:t>&lt;name&gt;Web-03&lt;/name&gt;</a:t>
            </a:r>
          </a:p>
          <a:p>
            <a:r>
              <a:rPr lang="en-US" b="1" u="none" dirty="0"/>
              <a:t>&lt;/member&gt;</a:t>
            </a:r>
          </a:p>
          <a:p>
            <a:r>
              <a:rPr lang="en-US" b="0" u="none" dirty="0"/>
              <a:t>/pool&gt;</a:t>
            </a:r>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121</a:t>
            </a:fld>
            <a:endParaRPr lang="en-US" dirty="0"/>
          </a:p>
        </p:txBody>
      </p:sp>
    </p:spTree>
    <p:extLst>
      <p:ext uri="{BB962C8B-B14F-4D97-AF65-F5344CB8AC3E}">
        <p14:creationId xmlns:p14="http://schemas.microsoft.com/office/powerpoint/2010/main" val="3869444309"/>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u="none" dirty="0"/>
              <a:t>&lt;pool&gt;</a:t>
            </a:r>
          </a:p>
          <a:p>
            <a:r>
              <a:rPr lang="en-US" b="0" u="none" dirty="0"/>
              <a:t>&lt;</a:t>
            </a:r>
            <a:r>
              <a:rPr lang="en-US" b="0" u="none" dirty="0" err="1"/>
              <a:t>poolId</a:t>
            </a:r>
            <a:r>
              <a:rPr lang="en-US" b="0" u="none" dirty="0"/>
              <a:t>&gt;pool-13&lt;/</a:t>
            </a:r>
            <a:r>
              <a:rPr lang="en-US" b="0" u="none" dirty="0" err="1"/>
              <a:t>poolId</a:t>
            </a:r>
            <a:r>
              <a:rPr lang="en-US" b="0" u="none" dirty="0"/>
              <a:t>&gt;</a:t>
            </a:r>
          </a:p>
          <a:p>
            <a:r>
              <a:rPr lang="en-US" b="0" u="none" dirty="0"/>
              <a:t>&lt;name&gt;pool_app3&lt;/name&gt;</a:t>
            </a:r>
          </a:p>
          <a:p>
            <a:r>
              <a:rPr lang="en-US" b="0" u="none" dirty="0"/>
              <a:t>&lt;algorithm&gt;round-robin&lt;/algorithm&gt;</a:t>
            </a:r>
          </a:p>
          <a:p>
            <a:r>
              <a:rPr lang="en-US" b="0" u="none" dirty="0"/>
              <a:t>&lt;transparent&gt;false&lt;/transparent&gt;</a:t>
            </a:r>
          </a:p>
          <a:p>
            <a:r>
              <a:rPr lang="en-US" b="0" u="none" dirty="0"/>
              <a:t>&lt;member&gt;</a:t>
            </a:r>
          </a:p>
          <a:p>
            <a:r>
              <a:rPr lang="en-US" b="0" u="none" dirty="0"/>
              <a:t>&lt;</a:t>
            </a:r>
            <a:r>
              <a:rPr lang="en-US" b="0" u="none" dirty="0" err="1"/>
              <a:t>memberId</a:t>
            </a:r>
            <a:r>
              <a:rPr lang="en-US" b="0" u="none" dirty="0"/>
              <a:t>&gt;member-44&lt;/</a:t>
            </a:r>
            <a:r>
              <a:rPr lang="en-US" b="0" u="none" dirty="0" err="1"/>
              <a:t>memberId</a:t>
            </a:r>
            <a:r>
              <a:rPr lang="en-US" b="0" u="none" dirty="0"/>
              <a:t>&gt;</a:t>
            </a:r>
          </a:p>
          <a:p>
            <a:r>
              <a:rPr lang="en-US" b="0" u="none" dirty="0"/>
              <a:t>&lt;</a:t>
            </a:r>
            <a:r>
              <a:rPr lang="en-US" b="0" u="none" dirty="0" err="1"/>
              <a:t>ipAddress</a:t>
            </a:r>
            <a:r>
              <a:rPr lang="en-US" b="0" u="none" dirty="0"/>
              <a:t>&gt;10.0.1.11&lt;/</a:t>
            </a:r>
            <a:r>
              <a:rPr lang="en-US" b="0" u="none" dirty="0" err="1"/>
              <a:t>ipAddress</a:t>
            </a:r>
            <a:r>
              <a:rPr lang="en-US" b="0" u="none" dirty="0"/>
              <a:t>&gt;</a:t>
            </a:r>
          </a:p>
          <a:p>
            <a:r>
              <a:rPr lang="en-US" b="0" u="none" dirty="0"/>
              <a:t>&lt;weight&gt;1&lt;/weight&gt;</a:t>
            </a:r>
          </a:p>
          <a:p>
            <a:r>
              <a:rPr lang="en-US" b="0" u="none" dirty="0"/>
              <a:t>&lt;</a:t>
            </a:r>
            <a:r>
              <a:rPr lang="en-US" b="0" u="none" dirty="0" err="1"/>
              <a:t>monitorPort</a:t>
            </a:r>
            <a:r>
              <a:rPr lang="en-US" b="0" u="none" dirty="0"/>
              <a:t>&gt;80&lt;/</a:t>
            </a:r>
            <a:r>
              <a:rPr lang="en-US" b="0" u="none" dirty="0" err="1"/>
              <a:t>monitorPort</a:t>
            </a:r>
            <a:r>
              <a:rPr lang="en-US" b="0" u="none" dirty="0"/>
              <a:t>&gt;</a:t>
            </a:r>
          </a:p>
          <a:p>
            <a:r>
              <a:rPr lang="en-US" b="0" u="none" dirty="0"/>
              <a:t>&lt;port&gt;80&lt;/port&gt;</a:t>
            </a:r>
          </a:p>
          <a:p>
            <a:r>
              <a:rPr lang="en-US" b="0" u="none" dirty="0"/>
              <a:t>&lt;</a:t>
            </a:r>
            <a:r>
              <a:rPr lang="en-US" b="0" u="none" dirty="0" err="1"/>
              <a:t>maxConn</a:t>
            </a:r>
            <a:r>
              <a:rPr lang="en-US" b="0" u="none" dirty="0"/>
              <a:t>&gt;0&lt;/</a:t>
            </a:r>
            <a:r>
              <a:rPr lang="en-US" b="0" u="none" dirty="0" err="1"/>
              <a:t>maxConn</a:t>
            </a:r>
            <a:r>
              <a:rPr lang="en-US" b="0" u="none" dirty="0"/>
              <a:t>&gt;</a:t>
            </a:r>
          </a:p>
          <a:p>
            <a:r>
              <a:rPr lang="en-US" b="0" u="none" dirty="0"/>
              <a:t>&lt;</a:t>
            </a:r>
            <a:r>
              <a:rPr lang="en-US" b="0" u="none" dirty="0" err="1"/>
              <a:t>minConn</a:t>
            </a:r>
            <a:r>
              <a:rPr lang="en-US" b="0" u="none" dirty="0"/>
              <a:t>&gt;0&lt;/</a:t>
            </a:r>
            <a:r>
              <a:rPr lang="en-US" b="0" u="none" dirty="0" err="1"/>
              <a:t>minConn</a:t>
            </a:r>
            <a:r>
              <a:rPr lang="en-US" b="0" u="none" dirty="0"/>
              <a:t>&gt;</a:t>
            </a:r>
          </a:p>
          <a:p>
            <a:r>
              <a:rPr lang="en-US" b="0" u="none" dirty="0"/>
              <a:t>&lt;condition&gt;enabled&lt;/condition&gt;</a:t>
            </a:r>
          </a:p>
          <a:p>
            <a:r>
              <a:rPr lang="en-US" b="0" u="none" dirty="0"/>
              <a:t>&lt;name&gt;Web-01&lt;/name&gt;</a:t>
            </a:r>
          </a:p>
          <a:p>
            <a:r>
              <a:rPr lang="en-US" b="0" u="none" dirty="0"/>
              <a:t>&lt;/member&gt;</a:t>
            </a:r>
          </a:p>
          <a:p>
            <a:r>
              <a:rPr lang="en-US" b="0" u="none" dirty="0"/>
              <a:t>&lt;member&gt;</a:t>
            </a:r>
          </a:p>
          <a:p>
            <a:r>
              <a:rPr lang="en-US" b="0" u="none" dirty="0"/>
              <a:t>&lt;</a:t>
            </a:r>
            <a:r>
              <a:rPr lang="en-US" b="0" u="none" dirty="0" err="1"/>
              <a:t>memberId</a:t>
            </a:r>
            <a:r>
              <a:rPr lang="en-US" b="0" u="none" dirty="0"/>
              <a:t>&gt;member-45&lt;/</a:t>
            </a:r>
            <a:r>
              <a:rPr lang="en-US" b="0" u="none" dirty="0" err="1"/>
              <a:t>memberId</a:t>
            </a:r>
            <a:r>
              <a:rPr lang="en-US" b="0" u="none" dirty="0"/>
              <a:t>&gt;</a:t>
            </a:r>
          </a:p>
          <a:p>
            <a:r>
              <a:rPr lang="en-US" b="0" u="none" dirty="0"/>
              <a:t>&lt;</a:t>
            </a:r>
            <a:r>
              <a:rPr lang="en-US" b="0" u="none" dirty="0" err="1"/>
              <a:t>ipAddress</a:t>
            </a:r>
            <a:r>
              <a:rPr lang="en-US" b="0" u="none" dirty="0"/>
              <a:t>&gt;10.0.1.12&lt;/</a:t>
            </a:r>
            <a:r>
              <a:rPr lang="en-US" b="0" u="none" dirty="0" err="1"/>
              <a:t>ipAddress</a:t>
            </a:r>
            <a:r>
              <a:rPr lang="en-US" b="0" u="none" dirty="0"/>
              <a:t>&gt;</a:t>
            </a:r>
          </a:p>
          <a:p>
            <a:r>
              <a:rPr lang="en-US" b="0" u="none" dirty="0"/>
              <a:t>&lt;weight&gt;1&lt;/weight&gt;</a:t>
            </a:r>
          </a:p>
          <a:p>
            <a:r>
              <a:rPr lang="en-US" b="0" u="none" dirty="0"/>
              <a:t>&lt;</a:t>
            </a:r>
            <a:r>
              <a:rPr lang="en-US" b="0" u="none" dirty="0" err="1"/>
              <a:t>monitorPort</a:t>
            </a:r>
            <a:r>
              <a:rPr lang="en-US" b="0" u="none" dirty="0"/>
              <a:t>&gt;80&lt;/</a:t>
            </a:r>
            <a:r>
              <a:rPr lang="en-US" b="0" u="none" dirty="0" err="1"/>
              <a:t>monitorPort</a:t>
            </a:r>
            <a:r>
              <a:rPr lang="en-US" b="0" u="none" dirty="0"/>
              <a:t>&gt;</a:t>
            </a:r>
          </a:p>
          <a:p>
            <a:r>
              <a:rPr lang="en-US" b="0" u="none" dirty="0"/>
              <a:t>&lt;port&gt;80&lt;/port&gt;</a:t>
            </a:r>
          </a:p>
          <a:p>
            <a:r>
              <a:rPr lang="en-US" b="0" u="none" dirty="0"/>
              <a:t>&lt;</a:t>
            </a:r>
            <a:r>
              <a:rPr lang="en-US" b="0" u="none" dirty="0" err="1"/>
              <a:t>maxConn</a:t>
            </a:r>
            <a:r>
              <a:rPr lang="en-US" b="0" u="none" dirty="0"/>
              <a:t>&gt;0&lt;/</a:t>
            </a:r>
            <a:r>
              <a:rPr lang="en-US" b="0" u="none" dirty="0" err="1"/>
              <a:t>maxConn</a:t>
            </a:r>
            <a:r>
              <a:rPr lang="en-US" b="0" u="none" dirty="0"/>
              <a:t>&gt;</a:t>
            </a:r>
          </a:p>
          <a:p>
            <a:r>
              <a:rPr lang="en-US" b="0" u="none" dirty="0"/>
              <a:t>&lt;</a:t>
            </a:r>
            <a:r>
              <a:rPr lang="en-US" b="0" u="none" dirty="0" err="1"/>
              <a:t>minConn</a:t>
            </a:r>
            <a:r>
              <a:rPr lang="en-US" b="0" u="none" dirty="0"/>
              <a:t>&gt;0&lt;/</a:t>
            </a:r>
            <a:r>
              <a:rPr lang="en-US" b="0" u="none" dirty="0" err="1"/>
              <a:t>minConn</a:t>
            </a:r>
            <a:r>
              <a:rPr lang="en-US" b="0" u="none" dirty="0"/>
              <a:t>&gt;</a:t>
            </a:r>
          </a:p>
          <a:p>
            <a:r>
              <a:rPr lang="en-US" b="0" u="none" dirty="0"/>
              <a:t>&lt;condition&gt;disabled&lt;/condition&gt;</a:t>
            </a:r>
          </a:p>
          <a:p>
            <a:r>
              <a:rPr lang="en-US" b="0" u="none" dirty="0"/>
              <a:t>&lt;name&gt;Web-02&lt;/name&gt;</a:t>
            </a:r>
          </a:p>
          <a:p>
            <a:r>
              <a:rPr lang="en-US" b="0" u="none" dirty="0"/>
              <a:t>&lt;/member&gt;</a:t>
            </a:r>
          </a:p>
          <a:p>
            <a:r>
              <a:rPr lang="en-US" b="0" u="none" dirty="0"/>
              <a:t>&lt;/pool&gt;</a:t>
            </a:r>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122</a:t>
            </a:fld>
            <a:endParaRPr lang="en-US" dirty="0"/>
          </a:p>
        </p:txBody>
      </p:sp>
    </p:spTree>
    <p:extLst>
      <p:ext uri="{BB962C8B-B14F-4D97-AF65-F5344CB8AC3E}">
        <p14:creationId xmlns:p14="http://schemas.microsoft.com/office/powerpoint/2010/main" val="1706283967"/>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u="none" dirty="0"/>
              <a:t>&lt;pool&gt;</a:t>
            </a:r>
          </a:p>
          <a:p>
            <a:r>
              <a:rPr lang="en-US" b="0" u="none" dirty="0"/>
              <a:t>&lt;</a:t>
            </a:r>
            <a:r>
              <a:rPr lang="en-US" b="0" u="none" dirty="0" err="1"/>
              <a:t>poolId</a:t>
            </a:r>
            <a:r>
              <a:rPr lang="en-US" b="0" u="none" dirty="0"/>
              <a:t>&gt;pool-13&lt;/</a:t>
            </a:r>
            <a:r>
              <a:rPr lang="en-US" b="0" u="none" dirty="0" err="1"/>
              <a:t>poolId</a:t>
            </a:r>
            <a:r>
              <a:rPr lang="en-US" b="0" u="none" dirty="0"/>
              <a:t>&gt;</a:t>
            </a:r>
          </a:p>
          <a:p>
            <a:r>
              <a:rPr lang="en-US" b="0" u="none" dirty="0"/>
              <a:t>&lt;name&gt;pool_app3&lt;/name&gt;</a:t>
            </a:r>
          </a:p>
          <a:p>
            <a:r>
              <a:rPr lang="en-US" b="0" u="none" dirty="0"/>
              <a:t>&lt;algorithm&gt;round-robin&lt;/algorithm&gt;</a:t>
            </a:r>
          </a:p>
          <a:p>
            <a:r>
              <a:rPr lang="en-US" b="0" u="none" dirty="0"/>
              <a:t>&lt;transparent&gt;false&lt;/transparent&gt;</a:t>
            </a:r>
          </a:p>
          <a:p>
            <a:r>
              <a:rPr lang="en-US" b="0" u="none" dirty="0"/>
              <a:t>&lt;member&gt;</a:t>
            </a:r>
          </a:p>
          <a:p>
            <a:r>
              <a:rPr lang="en-US" b="0" u="none" dirty="0"/>
              <a:t>&lt;</a:t>
            </a:r>
            <a:r>
              <a:rPr lang="en-US" b="0" u="none" dirty="0" err="1"/>
              <a:t>memberId</a:t>
            </a:r>
            <a:r>
              <a:rPr lang="en-US" b="0" u="none" dirty="0"/>
              <a:t>&gt;member-44&lt;/</a:t>
            </a:r>
            <a:r>
              <a:rPr lang="en-US" b="0" u="none" dirty="0" err="1"/>
              <a:t>memberId</a:t>
            </a:r>
            <a:r>
              <a:rPr lang="en-US" b="0" u="none" dirty="0"/>
              <a:t>&gt;</a:t>
            </a:r>
          </a:p>
          <a:p>
            <a:r>
              <a:rPr lang="en-US" b="0" u="none" dirty="0"/>
              <a:t>&lt;</a:t>
            </a:r>
            <a:r>
              <a:rPr lang="en-US" b="0" u="none" dirty="0" err="1"/>
              <a:t>ipAddress</a:t>
            </a:r>
            <a:r>
              <a:rPr lang="en-US" b="0" u="none" dirty="0"/>
              <a:t>&gt;10.0.1.11&lt;/</a:t>
            </a:r>
            <a:r>
              <a:rPr lang="en-US" b="0" u="none" dirty="0" err="1"/>
              <a:t>ipAddress</a:t>
            </a:r>
            <a:r>
              <a:rPr lang="en-US" b="0" u="none" dirty="0"/>
              <a:t>&gt;</a:t>
            </a:r>
          </a:p>
          <a:p>
            <a:r>
              <a:rPr lang="en-US" b="0" u="none" dirty="0"/>
              <a:t>&lt;weight&gt;1&lt;/weight&gt;</a:t>
            </a:r>
          </a:p>
          <a:p>
            <a:r>
              <a:rPr lang="en-US" b="0" u="none" dirty="0"/>
              <a:t>&lt;</a:t>
            </a:r>
            <a:r>
              <a:rPr lang="en-US" b="0" u="none" dirty="0" err="1"/>
              <a:t>monitorPort</a:t>
            </a:r>
            <a:r>
              <a:rPr lang="en-US" b="0" u="none" dirty="0"/>
              <a:t>&gt;80&lt;/</a:t>
            </a:r>
            <a:r>
              <a:rPr lang="en-US" b="0" u="none" dirty="0" err="1"/>
              <a:t>monitorPort</a:t>
            </a:r>
            <a:r>
              <a:rPr lang="en-US" b="0" u="none" dirty="0"/>
              <a:t>&gt;</a:t>
            </a:r>
          </a:p>
          <a:p>
            <a:r>
              <a:rPr lang="en-US" b="0" u="none" dirty="0"/>
              <a:t>&lt;port&gt;80&lt;/port&gt;</a:t>
            </a:r>
          </a:p>
          <a:p>
            <a:r>
              <a:rPr lang="en-US" b="0" u="none" dirty="0"/>
              <a:t>&lt;</a:t>
            </a:r>
            <a:r>
              <a:rPr lang="en-US" b="0" u="none" dirty="0" err="1"/>
              <a:t>maxConn</a:t>
            </a:r>
            <a:r>
              <a:rPr lang="en-US" b="0" u="none" dirty="0"/>
              <a:t>&gt;0&lt;/</a:t>
            </a:r>
            <a:r>
              <a:rPr lang="en-US" b="0" u="none" dirty="0" err="1"/>
              <a:t>maxConn</a:t>
            </a:r>
            <a:r>
              <a:rPr lang="en-US" b="0" u="none" dirty="0"/>
              <a:t>&gt;</a:t>
            </a:r>
          </a:p>
          <a:p>
            <a:r>
              <a:rPr lang="en-US" b="0" u="none" dirty="0"/>
              <a:t>&lt;</a:t>
            </a:r>
            <a:r>
              <a:rPr lang="en-US" b="0" u="none" dirty="0" err="1"/>
              <a:t>minConn</a:t>
            </a:r>
            <a:r>
              <a:rPr lang="en-US" b="0" u="none" dirty="0"/>
              <a:t>&gt;0&lt;/</a:t>
            </a:r>
            <a:r>
              <a:rPr lang="en-US" b="0" u="none" dirty="0" err="1"/>
              <a:t>minConn</a:t>
            </a:r>
            <a:r>
              <a:rPr lang="en-US" b="0" u="none" dirty="0"/>
              <a:t>&gt;</a:t>
            </a:r>
          </a:p>
          <a:p>
            <a:r>
              <a:rPr lang="en-US" b="0" u="none" dirty="0"/>
              <a:t>&lt;condition&gt;enabled&lt;/condition&gt;</a:t>
            </a:r>
          </a:p>
          <a:p>
            <a:r>
              <a:rPr lang="en-US" b="0" u="none" dirty="0"/>
              <a:t>&lt;name&gt;Web-01&lt;/name&gt;</a:t>
            </a:r>
          </a:p>
          <a:p>
            <a:r>
              <a:rPr lang="en-US" b="0" u="none" dirty="0"/>
              <a:t>&lt;/member&gt;</a:t>
            </a:r>
          </a:p>
          <a:p>
            <a:r>
              <a:rPr lang="en-US" b="0" u="none" dirty="0"/>
              <a:t>&lt;member&gt;</a:t>
            </a:r>
          </a:p>
          <a:p>
            <a:r>
              <a:rPr lang="en-US" b="0" u="none" dirty="0"/>
              <a:t>&lt;</a:t>
            </a:r>
            <a:r>
              <a:rPr lang="en-US" b="0" u="none" dirty="0" err="1"/>
              <a:t>memberId</a:t>
            </a:r>
            <a:r>
              <a:rPr lang="en-US" b="0" u="none" dirty="0"/>
              <a:t>&gt;member-45&lt;/</a:t>
            </a:r>
            <a:r>
              <a:rPr lang="en-US" b="0" u="none" dirty="0" err="1"/>
              <a:t>memberId</a:t>
            </a:r>
            <a:r>
              <a:rPr lang="en-US" b="0" u="none" dirty="0"/>
              <a:t>&gt;</a:t>
            </a:r>
          </a:p>
          <a:p>
            <a:r>
              <a:rPr lang="en-US" b="0" u="none" dirty="0"/>
              <a:t>&lt;</a:t>
            </a:r>
            <a:r>
              <a:rPr lang="en-US" b="0" u="none" dirty="0" err="1"/>
              <a:t>ipAddress</a:t>
            </a:r>
            <a:r>
              <a:rPr lang="en-US" b="0" u="none" dirty="0"/>
              <a:t>&gt;10.0.1.12&lt;/</a:t>
            </a:r>
            <a:r>
              <a:rPr lang="en-US" b="0" u="none" dirty="0" err="1"/>
              <a:t>ipAddress</a:t>
            </a:r>
            <a:r>
              <a:rPr lang="en-US" b="0" u="none" dirty="0"/>
              <a:t>&gt;</a:t>
            </a:r>
          </a:p>
          <a:p>
            <a:r>
              <a:rPr lang="en-US" b="0" u="none" dirty="0"/>
              <a:t>&lt;weight&gt;1&lt;/weight&gt;</a:t>
            </a:r>
          </a:p>
          <a:p>
            <a:r>
              <a:rPr lang="en-US" b="0" u="none" dirty="0"/>
              <a:t>&lt;</a:t>
            </a:r>
            <a:r>
              <a:rPr lang="en-US" b="0" u="none" dirty="0" err="1"/>
              <a:t>monitorPort</a:t>
            </a:r>
            <a:r>
              <a:rPr lang="en-US" b="0" u="none" dirty="0"/>
              <a:t>&gt;80&lt;/</a:t>
            </a:r>
            <a:r>
              <a:rPr lang="en-US" b="0" u="none" dirty="0" err="1"/>
              <a:t>monitorPort</a:t>
            </a:r>
            <a:r>
              <a:rPr lang="en-US" b="0" u="none" dirty="0"/>
              <a:t>&gt;</a:t>
            </a:r>
          </a:p>
          <a:p>
            <a:r>
              <a:rPr lang="en-US" b="0" u="none" dirty="0"/>
              <a:t>&lt;port&gt;80&lt;/port&gt;</a:t>
            </a:r>
          </a:p>
          <a:p>
            <a:r>
              <a:rPr lang="en-US" b="0" u="none" dirty="0"/>
              <a:t>&lt;</a:t>
            </a:r>
            <a:r>
              <a:rPr lang="en-US" b="0" u="none" dirty="0" err="1"/>
              <a:t>maxConn</a:t>
            </a:r>
            <a:r>
              <a:rPr lang="en-US" b="0" u="none" dirty="0"/>
              <a:t>&gt;0&lt;/</a:t>
            </a:r>
            <a:r>
              <a:rPr lang="en-US" b="0" u="none" dirty="0" err="1"/>
              <a:t>maxConn</a:t>
            </a:r>
            <a:r>
              <a:rPr lang="en-US" b="0" u="none" dirty="0"/>
              <a:t>&gt;</a:t>
            </a:r>
          </a:p>
          <a:p>
            <a:r>
              <a:rPr lang="en-US" b="0" u="none" dirty="0"/>
              <a:t>&lt;</a:t>
            </a:r>
            <a:r>
              <a:rPr lang="en-US" b="0" u="none" dirty="0" err="1"/>
              <a:t>minConn</a:t>
            </a:r>
            <a:r>
              <a:rPr lang="en-US" b="0" u="none" dirty="0"/>
              <a:t>&gt;0&lt;/</a:t>
            </a:r>
            <a:r>
              <a:rPr lang="en-US" b="0" u="none" dirty="0" err="1"/>
              <a:t>minConn</a:t>
            </a:r>
            <a:r>
              <a:rPr lang="en-US" b="0" u="none" dirty="0"/>
              <a:t>&gt;</a:t>
            </a:r>
          </a:p>
          <a:p>
            <a:r>
              <a:rPr lang="en-US" b="1" u="none" dirty="0"/>
              <a:t>&lt;condition&gt;disabled&lt;/condition&gt;</a:t>
            </a:r>
          </a:p>
          <a:p>
            <a:r>
              <a:rPr lang="en-US" b="0" u="none" dirty="0"/>
              <a:t>&lt;name&gt;Web-02&lt;/name&gt;</a:t>
            </a:r>
          </a:p>
          <a:p>
            <a:r>
              <a:rPr lang="en-US" b="0" u="none" dirty="0"/>
              <a:t>&lt;/member&gt;</a:t>
            </a:r>
          </a:p>
          <a:p>
            <a:r>
              <a:rPr lang="en-US" b="0" u="none" dirty="0"/>
              <a:t>&lt;/pool&gt;</a:t>
            </a:r>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123</a:t>
            </a:fld>
            <a:endParaRPr lang="en-US" dirty="0"/>
          </a:p>
        </p:txBody>
      </p:sp>
    </p:spTree>
    <p:extLst>
      <p:ext uri="{BB962C8B-B14F-4D97-AF65-F5344CB8AC3E}">
        <p14:creationId xmlns:p14="http://schemas.microsoft.com/office/powerpoint/2010/main" val="675213115"/>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Shape 72"/>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a:spcBef>
                <a:spcPts val="0"/>
              </a:spcBef>
              <a:buNone/>
            </a:pPr>
            <a:endParaRPr/>
          </a:p>
        </p:txBody>
      </p:sp>
      <p:sp>
        <p:nvSpPr>
          <p:cNvPr id="73" name="Shape 73"/>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131640268"/>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Shape 79"/>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a:spcBef>
                <a:spcPts val="0"/>
              </a:spcBef>
              <a:buNone/>
            </a:pPr>
            <a:endParaRPr/>
          </a:p>
        </p:txBody>
      </p:sp>
      <p:sp>
        <p:nvSpPr>
          <p:cNvPr id="80" name="Shape 80"/>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2699231389"/>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a:spcBef>
                <a:spcPts val="0"/>
              </a:spcBef>
              <a:buNone/>
            </a:pPr>
            <a:endParaRPr/>
          </a:p>
        </p:txBody>
      </p:sp>
      <p:sp>
        <p:nvSpPr>
          <p:cNvPr id="87" name="Shape 87"/>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2406316280"/>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Shape 93"/>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a:spcBef>
                <a:spcPts val="0"/>
              </a:spcBef>
              <a:buNone/>
            </a:pPr>
            <a:endParaRPr/>
          </a:p>
        </p:txBody>
      </p:sp>
      <p:sp>
        <p:nvSpPr>
          <p:cNvPr id="94" name="Shape 94"/>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23024053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1" u="sng" kern="1200" dirty="0">
                <a:solidFill>
                  <a:schemeClr val="tx1"/>
                </a:solidFill>
                <a:effectLst/>
                <a:latin typeface="Arial" charset="0"/>
                <a:ea typeface="ＭＳ Ｐゴシック" pitchFamily="34" charset="-128"/>
                <a:cs typeface="+mn-cs"/>
              </a:rPr>
              <a:t>SSL certificates storage</a:t>
            </a:r>
          </a:p>
          <a:p>
            <a:r>
              <a:rPr lang="en-US" sz="1200" kern="1200" dirty="0">
                <a:solidFill>
                  <a:schemeClr val="tx1"/>
                </a:solidFill>
                <a:effectLst/>
                <a:latin typeface="Arial" charset="0"/>
                <a:ea typeface="ＭＳ Ｐゴシック" pitchFamily="34" charset="-128"/>
                <a:cs typeface="+mn-cs"/>
              </a:rPr>
              <a:t>Private keys are stored in plain-text on edge appliance.</a:t>
            </a:r>
          </a:p>
          <a:p>
            <a:r>
              <a:rPr lang="en-US" sz="1200" kern="1200" dirty="0">
                <a:solidFill>
                  <a:schemeClr val="tx1"/>
                </a:solidFill>
                <a:effectLst/>
                <a:latin typeface="Arial" charset="0"/>
                <a:ea typeface="ＭＳ Ｐゴシック" pitchFamily="34" charset="-128"/>
                <a:cs typeface="+mn-cs"/>
              </a:rPr>
              <a:t>They are also stored in encrypted format (trust-store) on NSX-Manager.</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0" u="none" kern="1200" dirty="0">
              <a:solidFill>
                <a:schemeClr val="tx1"/>
              </a:solidFill>
              <a:effectLst/>
              <a:latin typeface="Arial" charset="0"/>
              <a:ea typeface="ＭＳ Ｐゴシック" pitchFamily="34" charset="-128"/>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0" u="none" kern="1200" dirty="0">
              <a:solidFill>
                <a:schemeClr val="tx1"/>
              </a:solidFill>
              <a:effectLst/>
              <a:latin typeface="Arial" charset="0"/>
              <a:ea typeface="ＭＳ Ｐゴシック" pitchFamily="34" charset="-128"/>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1" u="sng" kern="1200" dirty="0">
                <a:solidFill>
                  <a:schemeClr val="tx1"/>
                </a:solidFill>
                <a:effectLst/>
                <a:latin typeface="Arial" charset="0"/>
                <a:ea typeface="ＭＳ Ｐゴシック" pitchFamily="34" charset="-128"/>
                <a:cs typeface="+mn-cs"/>
              </a:rPr>
              <a:t>SSL Offload</a:t>
            </a:r>
            <a:endParaRPr lang="en-US" sz="1200" kern="1200" dirty="0">
              <a:solidFill>
                <a:schemeClr val="tx1"/>
              </a:solidFill>
              <a:effectLst/>
              <a:latin typeface="Arial" charset="0"/>
              <a:ea typeface="ＭＳ Ｐゴシック" pitchFamily="34" charset="-128"/>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Arial" charset="0"/>
                <a:ea typeface="ＭＳ Ｐゴシック" pitchFamily="34" charset="-128"/>
                <a:cs typeface="+mn-cs"/>
              </a:rPr>
              <a:t>SSL</a:t>
            </a:r>
            <a:r>
              <a:rPr lang="en-US" sz="1200" kern="1200" baseline="0" dirty="0">
                <a:solidFill>
                  <a:schemeClr val="tx1"/>
                </a:solidFill>
                <a:effectLst/>
                <a:latin typeface="Arial" charset="0"/>
                <a:ea typeface="ＭＳ Ｐゴシック" pitchFamily="34" charset="-128"/>
                <a:cs typeface="+mn-cs"/>
              </a:rPr>
              <a:t> Offload with hardware assistance is available when </a:t>
            </a:r>
            <a:r>
              <a:rPr lang="en-US" sz="1200" kern="1200" dirty="0">
                <a:solidFill>
                  <a:schemeClr val="tx1"/>
                </a:solidFill>
                <a:effectLst/>
                <a:latin typeface="Arial" charset="0"/>
                <a:ea typeface="ＭＳ Ｐゴシック" pitchFamily="34" charset="-128"/>
                <a:cs typeface="+mn-cs"/>
              </a:rPr>
              <a:t>AES-NI instruction set is available on the host CPU.</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i="1" kern="1200" dirty="0">
                <a:solidFill>
                  <a:schemeClr val="tx1"/>
                </a:solidFill>
                <a:effectLst/>
                <a:latin typeface="Arial" charset="0"/>
                <a:ea typeface="ＭＳ Ｐゴシック" pitchFamily="34" charset="-128"/>
                <a:cs typeface="+mn-cs"/>
              </a:rPr>
              <a:t>Note</a:t>
            </a:r>
            <a:r>
              <a:rPr lang="en-US" sz="1200" i="1" kern="1200" baseline="0" dirty="0">
                <a:solidFill>
                  <a:schemeClr val="tx1"/>
                </a:solidFill>
                <a:effectLst/>
                <a:latin typeface="Arial" charset="0"/>
                <a:ea typeface="ＭＳ Ｐゴシック" pitchFamily="34" charset="-128"/>
                <a:cs typeface="+mn-cs"/>
              </a:rPr>
              <a:t>: </a:t>
            </a:r>
            <a:r>
              <a:rPr lang="en-US" sz="1200" i="1" kern="1200" dirty="0">
                <a:solidFill>
                  <a:schemeClr val="tx1"/>
                </a:solidFill>
                <a:effectLst/>
                <a:latin typeface="Arial" charset="0"/>
                <a:ea typeface="ＭＳ Ｐゴシック" pitchFamily="34" charset="-128"/>
                <a:cs typeface="+mn-cs"/>
              </a:rPr>
              <a:t>This is available with all </a:t>
            </a:r>
            <a:r>
              <a:rPr lang="en-US" sz="1200" i="1" kern="1200" dirty="0" err="1">
                <a:solidFill>
                  <a:schemeClr val="tx1"/>
                </a:solidFill>
                <a:effectLst/>
                <a:latin typeface="Arial" charset="0"/>
                <a:ea typeface="ＭＳ Ｐゴシック" pitchFamily="34" charset="-128"/>
                <a:cs typeface="+mn-cs"/>
              </a:rPr>
              <a:t>Westmere</a:t>
            </a:r>
            <a:r>
              <a:rPr lang="en-US" sz="1200" i="1" kern="1200" dirty="0">
                <a:solidFill>
                  <a:schemeClr val="tx1"/>
                </a:solidFill>
                <a:effectLst/>
                <a:latin typeface="Arial" charset="0"/>
                <a:ea typeface="ＭＳ Ｐゴシック" pitchFamily="34" charset="-128"/>
                <a:cs typeface="+mn-cs"/>
              </a:rPr>
              <a:t> and newer CPUs from Intel and all Bulldozer and newer CPUs from AMD.</a:t>
            </a:r>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1" u="sng" kern="1200" dirty="0">
                <a:solidFill>
                  <a:schemeClr val="tx1"/>
                </a:solidFill>
                <a:effectLst/>
                <a:latin typeface="Arial" charset="0"/>
                <a:ea typeface="ＭＳ Ｐゴシック" pitchFamily="34" charset="-128"/>
                <a:cs typeface="+mn-cs"/>
              </a:rPr>
              <a:t>FTP</a:t>
            </a:r>
            <a:endParaRPr lang="en-US" sz="1200" kern="1200" dirty="0">
              <a:solidFill>
                <a:schemeClr val="tx1"/>
              </a:solidFill>
              <a:effectLst/>
              <a:latin typeface="Arial" charset="0"/>
              <a:ea typeface="ＭＳ Ｐゴシック" pitchFamily="34" charset="-128"/>
              <a:cs typeface="+mn-cs"/>
            </a:endParaRPr>
          </a:p>
          <a:p>
            <a:r>
              <a:rPr lang="fr-FR" dirty="0" err="1"/>
              <a:t>Requires</a:t>
            </a:r>
            <a:r>
              <a:rPr lang="fr-FR" dirty="0"/>
              <a:t>:</a:t>
            </a:r>
          </a:p>
          <a:p>
            <a:pPr marL="628650" lvl="1" indent="-171450">
              <a:buFont typeface="Arial" panose="020B0604020202020204" pitchFamily="34" charset="0"/>
              <a:buChar char="•"/>
            </a:pPr>
            <a:r>
              <a:rPr lang="fr-FR" dirty="0"/>
              <a:t>the VIP to </a:t>
            </a:r>
            <a:r>
              <a:rPr lang="fr-FR" dirty="0" err="1"/>
              <a:t>be</a:t>
            </a:r>
            <a:r>
              <a:rPr lang="fr-FR" dirty="0"/>
              <a:t> </a:t>
            </a:r>
            <a:r>
              <a:rPr lang="fr-FR" dirty="0" err="1"/>
              <a:t>configured</a:t>
            </a:r>
            <a:r>
              <a:rPr lang="fr-FR" dirty="0"/>
              <a:t> </a:t>
            </a:r>
            <a:r>
              <a:rPr lang="fr-FR" dirty="0" err="1"/>
              <a:t>with</a:t>
            </a:r>
            <a:r>
              <a:rPr lang="fr-FR" dirty="0"/>
              <a:t> </a:t>
            </a:r>
            <a:r>
              <a:rPr lang="fr-FR" dirty="0" err="1"/>
              <a:t>Acceleration</a:t>
            </a:r>
            <a:r>
              <a:rPr lang="fr-FR" baseline="0" dirty="0"/>
              <a:t> </a:t>
            </a:r>
            <a:r>
              <a:rPr lang="fr-FR" baseline="0" dirty="0" err="1"/>
              <a:t>enabled</a:t>
            </a:r>
            <a:endParaRPr lang="fr-FR" baseline="0" dirty="0"/>
          </a:p>
          <a:p>
            <a:pPr marL="914400" lvl="2" indent="0">
              <a:buFont typeface="Arial" panose="020B0604020202020204" pitchFamily="34" charset="0"/>
              <a:buNone/>
            </a:pPr>
            <a:r>
              <a:rPr lang="fr-FR" i="1" baseline="0" dirty="0"/>
              <a:t>Note: FTP </a:t>
            </a:r>
            <a:r>
              <a:rPr lang="fr-FR" i="1" baseline="0" dirty="0" err="1"/>
              <a:t>load</a:t>
            </a:r>
            <a:r>
              <a:rPr lang="fr-FR" i="1" baseline="0" dirty="0"/>
              <a:t> </a:t>
            </a:r>
            <a:r>
              <a:rPr lang="fr-FR" i="1" baseline="0" dirty="0" err="1"/>
              <a:t>balancing</a:t>
            </a:r>
            <a:r>
              <a:rPr lang="fr-FR" i="1" baseline="0" dirty="0"/>
              <a:t> </a:t>
            </a:r>
            <a:r>
              <a:rPr lang="fr-FR" i="1" baseline="0" dirty="0" err="1"/>
              <a:t>is</a:t>
            </a:r>
            <a:r>
              <a:rPr lang="fr-FR" i="1" baseline="0" dirty="0"/>
              <a:t> </a:t>
            </a:r>
            <a:r>
              <a:rPr lang="fr-FR" i="1" baseline="0" dirty="0" err="1"/>
              <a:t>offered</a:t>
            </a:r>
            <a:r>
              <a:rPr lang="fr-FR" i="1" baseline="0" dirty="0"/>
              <a:t> by L4-Eng (LVS)</a:t>
            </a:r>
            <a:endParaRPr lang="en-US" i="1" baseline="0" dirty="0"/>
          </a:p>
          <a:p>
            <a:pPr marL="628650" lvl="1" indent="-171450">
              <a:buFont typeface="Arial" panose="020B0604020202020204" pitchFamily="34" charset="0"/>
              <a:buChar char="•"/>
            </a:pPr>
            <a:r>
              <a:rPr lang="en-US" dirty="0"/>
              <a:t>the Edge to be the</a:t>
            </a:r>
            <a:r>
              <a:rPr lang="en-US" baseline="0" dirty="0"/>
              <a:t> FTP server default gateway (VIP must be configured in Transparent Mode)</a:t>
            </a:r>
          </a:p>
          <a:p>
            <a:pPr marL="457200" lvl="1" indent="0">
              <a:buFont typeface="Arial" panose="020B0604020202020204" pitchFamily="34" charset="0"/>
              <a:buNone/>
            </a:pPr>
            <a:r>
              <a:rPr lang="en-US" i="1" baseline="0" dirty="0"/>
              <a:t>	Note: The Edge needs to see the FTP data session (established "from FTP server port 20 to the Client IP@") to replace the server IP@ with the VIP.</a:t>
            </a:r>
          </a:p>
          <a:p>
            <a:r>
              <a:rPr lang="fr-FR" i="1" baseline="0" dirty="0"/>
              <a:t>	Note about FTP passive mode: https://ikb.vmware.com/s/article/52088</a:t>
            </a:r>
          </a:p>
          <a:p>
            <a:r>
              <a:rPr lang="fr-FR" sz="1200" b="0" i="1" kern="1200" baseline="0" dirty="0">
                <a:solidFill>
                  <a:schemeClr val="tx1"/>
                </a:solidFill>
                <a:effectLst/>
                <a:latin typeface="Arial" charset="0"/>
                <a:ea typeface="ＭＳ Ｐゴシック" pitchFamily="34" charset="-128"/>
                <a:cs typeface="+mn-cs"/>
              </a:rPr>
              <a:t>		</a:t>
            </a:r>
            <a:r>
              <a:rPr lang="en-US" sz="1200" b="0" i="1" kern="1200" dirty="0">
                <a:solidFill>
                  <a:schemeClr val="tx1"/>
                </a:solidFill>
                <a:effectLst/>
                <a:latin typeface="Arial" charset="0"/>
                <a:ea typeface="ＭＳ Ｐゴシック" pitchFamily="34" charset="-128"/>
                <a:cs typeface="+mn-cs"/>
              </a:rPr>
              <a:t>In NSX-v 6.2.x, FTP passive mode works with pool in transparent mode, doesn't work with non-transparent mode.</a:t>
            </a:r>
          </a:p>
          <a:p>
            <a:r>
              <a:rPr lang="en-US" sz="1200" b="0" i="1" kern="1200" dirty="0">
                <a:solidFill>
                  <a:schemeClr val="tx1"/>
                </a:solidFill>
                <a:effectLst/>
                <a:latin typeface="Arial" charset="0"/>
                <a:ea typeface="ＭＳ Ｐゴシック" pitchFamily="34" charset="-128"/>
                <a:cs typeface="+mn-cs"/>
              </a:rPr>
              <a:t>		In NSX-v 6.3.x and above, FTP passive mode works with pool in non-transparent mode, doesn't work with transparent mode.</a:t>
            </a:r>
            <a:endParaRPr lang="en-US" i="1" dirty="0"/>
          </a:p>
          <a:p>
            <a:r>
              <a:rPr lang="fr-FR" dirty="0" err="1"/>
              <a:t>See</a:t>
            </a:r>
            <a:r>
              <a:rPr lang="fr-FR" dirty="0"/>
              <a:t> </a:t>
            </a:r>
            <a:r>
              <a:rPr lang="fr-FR" dirty="0" err="1"/>
              <a:t>detailed</a:t>
            </a:r>
            <a:r>
              <a:rPr lang="fr-FR" baseline="0" dirty="0"/>
              <a:t> configuration in the "Backup – LB Config" section.</a:t>
            </a:r>
            <a:endParaRPr lang="fr-FR" dirty="0"/>
          </a:p>
          <a:p>
            <a:endParaRPr lang="fr-FR" dirty="0"/>
          </a:p>
          <a:p>
            <a:r>
              <a:rPr lang="fr-FR" b="1" u="sng" dirty="0"/>
              <a:t>URI/URL/HTTP</a:t>
            </a:r>
            <a:r>
              <a:rPr lang="fr-FR" b="1" u="sng" baseline="0" dirty="0"/>
              <a:t> HEADER </a:t>
            </a:r>
            <a:r>
              <a:rPr lang="fr-FR" b="1" u="sng" baseline="0" dirty="0" err="1"/>
              <a:t>load</a:t>
            </a:r>
            <a:r>
              <a:rPr lang="fr-FR" b="1" u="sng" baseline="0" dirty="0"/>
              <a:t> </a:t>
            </a:r>
            <a:r>
              <a:rPr lang="fr-FR" b="1" u="sng" baseline="0" dirty="0" err="1"/>
              <a:t>balancing</a:t>
            </a:r>
            <a:endParaRPr lang="fr-FR" b="1" u="sng" dirty="0"/>
          </a:p>
          <a:p>
            <a:r>
              <a:rPr lang="fr-FR" dirty="0"/>
              <a:t>Configuration </a:t>
            </a:r>
            <a:r>
              <a:rPr lang="fr-FR" dirty="0" err="1"/>
              <a:t>is</a:t>
            </a:r>
            <a:r>
              <a:rPr lang="fr-FR" dirty="0"/>
              <a:t> </a:t>
            </a:r>
            <a:r>
              <a:rPr lang="fr-FR" dirty="0" err="1"/>
              <a:t>under</a:t>
            </a:r>
            <a:r>
              <a:rPr lang="fr-FR" baseline="0" dirty="0"/>
              <a:t> the pool </a:t>
            </a:r>
            <a:r>
              <a:rPr lang="fr-FR" baseline="0" dirty="0" err="1"/>
              <a:t>using</a:t>
            </a:r>
            <a:r>
              <a:rPr lang="fr-FR" baseline="0" dirty="0"/>
              <a:t> the option "</a:t>
            </a:r>
            <a:r>
              <a:rPr lang="en-US" sz="1200" kern="1200" dirty="0">
                <a:solidFill>
                  <a:schemeClr val="tx1"/>
                </a:solidFill>
                <a:effectLst/>
                <a:latin typeface="Arial" charset="0"/>
                <a:ea typeface="ＭＳ Ｐゴシック" pitchFamily="34" charset="-128"/>
                <a:cs typeface="+mn-cs"/>
              </a:rPr>
              <a:t>algorithm parameters” </a:t>
            </a:r>
            <a:endParaRPr lang="fr-FR" baseline="0" dirty="0"/>
          </a:p>
          <a:p>
            <a:pPr lvl="1"/>
            <a:r>
              <a:rPr lang="en-US" sz="1200" u="sng" kern="1200" dirty="0">
                <a:solidFill>
                  <a:schemeClr val="tx1"/>
                </a:solidFill>
                <a:effectLst/>
                <a:latin typeface="Arial" charset="0"/>
                <a:ea typeface="ＭＳ Ｐゴシック" pitchFamily="34" charset="-128"/>
                <a:cs typeface="+mn-cs"/>
              </a:rPr>
              <a:t>URI</a:t>
            </a:r>
          </a:p>
          <a:p>
            <a:pPr marL="457200" marR="0" lvl="1" indent="0" algn="l" defTabSz="914400" rtl="0" eaLnBrk="0" fontAlgn="base" latinLnBrk="0" hangingPunct="0">
              <a:lnSpc>
                <a:spcPct val="100000"/>
              </a:lnSpc>
              <a:spcBef>
                <a:spcPct val="30000"/>
              </a:spcBef>
              <a:spcAft>
                <a:spcPct val="0"/>
              </a:spcAft>
              <a:buClrTx/>
              <a:buSzTx/>
              <a:buFontTx/>
              <a:buNone/>
              <a:tabLst/>
              <a:defRPr/>
            </a:pPr>
            <a:r>
              <a:rPr lang="en-US" sz="1200" kern="1200" baseline="0" dirty="0">
                <a:solidFill>
                  <a:schemeClr val="tx1"/>
                </a:solidFill>
                <a:effectLst/>
                <a:latin typeface="Arial" charset="0"/>
                <a:ea typeface="ＭＳ Ｐゴシック" pitchFamily="34" charset="-128"/>
                <a:cs typeface="+mn-cs"/>
              </a:rPr>
              <a:t>LB hash based on the </a:t>
            </a:r>
            <a:r>
              <a:rPr lang="en-US" sz="1200" kern="1200" baseline="0" dirty="0" err="1">
                <a:solidFill>
                  <a:schemeClr val="tx1"/>
                </a:solidFill>
                <a:effectLst/>
                <a:latin typeface="Arial" charset="0"/>
                <a:ea typeface="ＭＳ Ｐゴシック" pitchFamily="34" charset="-128"/>
                <a:cs typeface="+mn-cs"/>
              </a:rPr>
              <a:t>uri</a:t>
            </a:r>
            <a:r>
              <a:rPr lang="en-US" sz="1200" kern="1200" baseline="0" dirty="0">
                <a:solidFill>
                  <a:schemeClr val="tx1"/>
                </a:solidFill>
                <a:effectLst/>
                <a:latin typeface="Arial" charset="0"/>
                <a:ea typeface="ＭＳ Ｐゴシック" pitchFamily="34" charset="-128"/>
                <a:cs typeface="+mn-cs"/>
              </a:rPr>
              <a:t> (before the question mark "?"). Two options in the </a:t>
            </a:r>
            <a:r>
              <a:rPr lang="fr-FR" baseline="0" dirty="0"/>
              <a:t>"</a:t>
            </a:r>
            <a:r>
              <a:rPr lang="en-US" sz="1200" kern="1200" dirty="0">
                <a:solidFill>
                  <a:schemeClr val="tx1"/>
                </a:solidFill>
                <a:effectLst/>
                <a:latin typeface="Arial" charset="0"/>
                <a:ea typeface="ＭＳ Ｐゴシック" pitchFamily="34" charset="-128"/>
                <a:cs typeface="+mn-cs"/>
              </a:rPr>
              <a:t>algorithm parameters” </a:t>
            </a:r>
            <a:endParaRPr lang="fr-FR" baseline="0" dirty="0"/>
          </a:p>
          <a:p>
            <a:pPr lvl="2"/>
            <a:r>
              <a:rPr lang="en-US" sz="1200" kern="1200" dirty="0" err="1">
                <a:solidFill>
                  <a:schemeClr val="tx1"/>
                </a:solidFill>
                <a:effectLst/>
                <a:latin typeface="Arial" charset="0"/>
                <a:ea typeface="ＭＳ Ｐゴシック" pitchFamily="34" charset="-128"/>
                <a:cs typeface="+mn-cs"/>
              </a:rPr>
              <a:t>uriLength</a:t>
            </a:r>
            <a:r>
              <a:rPr lang="en-US" sz="1200" kern="1200" dirty="0">
                <a:solidFill>
                  <a:schemeClr val="tx1"/>
                </a:solidFill>
                <a:effectLst/>
                <a:latin typeface="Arial" charset="0"/>
                <a:ea typeface="ＭＳ Ｐゴシック" pitchFamily="34" charset="-128"/>
                <a:cs typeface="+mn-cs"/>
              </a:rPr>
              <a:t>=&lt;</a:t>
            </a:r>
            <a:r>
              <a:rPr lang="en-US" sz="1200" kern="1200" dirty="0" err="1">
                <a:solidFill>
                  <a:schemeClr val="tx1"/>
                </a:solidFill>
                <a:effectLst/>
                <a:latin typeface="Arial" charset="0"/>
                <a:ea typeface="ＭＳ Ｐゴシック" pitchFamily="34" charset="-128"/>
                <a:cs typeface="+mn-cs"/>
              </a:rPr>
              <a:t>len</a:t>
            </a:r>
            <a:r>
              <a:rPr lang="en-US" sz="1200" kern="1200" dirty="0">
                <a:solidFill>
                  <a:schemeClr val="tx1"/>
                </a:solidFill>
                <a:effectLst/>
                <a:latin typeface="Arial" charset="0"/>
                <a:ea typeface="ＭＳ Ｐゴシック" pitchFamily="34" charset="-128"/>
                <a:cs typeface="+mn-cs"/>
              </a:rPr>
              <a:t>&gt;          Note: 1&lt;=</a:t>
            </a:r>
            <a:r>
              <a:rPr lang="en-US" sz="1200" kern="1200" dirty="0" err="1">
                <a:solidFill>
                  <a:schemeClr val="tx1"/>
                </a:solidFill>
                <a:effectLst/>
                <a:latin typeface="Arial" charset="0"/>
                <a:ea typeface="ＭＳ Ｐゴシック" pitchFamily="34" charset="-128"/>
                <a:cs typeface="+mn-cs"/>
              </a:rPr>
              <a:t>len</a:t>
            </a:r>
            <a:r>
              <a:rPr lang="en-US" sz="1200" kern="1200" dirty="0">
                <a:solidFill>
                  <a:schemeClr val="tx1"/>
                </a:solidFill>
                <a:effectLst/>
                <a:latin typeface="Arial" charset="0"/>
                <a:ea typeface="ＭＳ Ｐゴシック" pitchFamily="34" charset="-128"/>
                <a:cs typeface="+mn-cs"/>
              </a:rPr>
              <a:t>&lt;256</a:t>
            </a:r>
          </a:p>
          <a:p>
            <a:pPr lvl="2"/>
            <a:r>
              <a:rPr lang="en-US" sz="1200" kern="1200" dirty="0" err="1">
                <a:solidFill>
                  <a:schemeClr val="tx1"/>
                </a:solidFill>
                <a:effectLst/>
                <a:latin typeface="Arial" charset="0"/>
                <a:ea typeface="ＭＳ Ｐゴシック" pitchFamily="34" charset="-128"/>
                <a:cs typeface="+mn-cs"/>
              </a:rPr>
              <a:t>uriDepth</a:t>
            </a:r>
            <a:r>
              <a:rPr lang="en-US" sz="1200" kern="1200" dirty="0">
                <a:solidFill>
                  <a:schemeClr val="tx1"/>
                </a:solidFill>
                <a:effectLst/>
                <a:latin typeface="Arial" charset="0"/>
                <a:ea typeface="ＭＳ Ｐゴシック" pitchFamily="34" charset="-128"/>
                <a:cs typeface="+mn-cs"/>
              </a:rPr>
              <a:t>=&lt;</a:t>
            </a:r>
            <a:r>
              <a:rPr lang="en-US" sz="1200" kern="1200" dirty="0" err="1">
                <a:solidFill>
                  <a:schemeClr val="tx1"/>
                </a:solidFill>
                <a:effectLst/>
                <a:latin typeface="Arial" charset="0"/>
                <a:ea typeface="ＭＳ Ｐゴシック" pitchFamily="34" charset="-128"/>
                <a:cs typeface="+mn-cs"/>
              </a:rPr>
              <a:t>dep</a:t>
            </a:r>
            <a:r>
              <a:rPr lang="en-US" sz="1200" kern="1200" dirty="0">
                <a:solidFill>
                  <a:schemeClr val="tx1"/>
                </a:solidFill>
                <a:effectLst/>
                <a:latin typeface="Arial" charset="0"/>
                <a:ea typeface="ＭＳ Ｐゴシック" pitchFamily="34" charset="-128"/>
                <a:cs typeface="+mn-cs"/>
              </a:rPr>
              <a:t>&gt;          Note: 1&lt;=</a:t>
            </a:r>
            <a:r>
              <a:rPr lang="en-US" sz="1200" kern="1200" dirty="0" err="1">
                <a:solidFill>
                  <a:schemeClr val="tx1"/>
                </a:solidFill>
                <a:effectLst/>
                <a:latin typeface="Arial" charset="0"/>
                <a:ea typeface="ＭＳ Ｐゴシック" pitchFamily="34" charset="-128"/>
                <a:cs typeface="+mn-cs"/>
              </a:rPr>
              <a:t>dep</a:t>
            </a:r>
            <a:r>
              <a:rPr lang="en-US" sz="1200" kern="1200" dirty="0">
                <a:solidFill>
                  <a:schemeClr val="tx1"/>
                </a:solidFill>
                <a:effectLst/>
                <a:latin typeface="Arial" charset="0"/>
                <a:ea typeface="ＭＳ Ｐゴシック" pitchFamily="34" charset="-128"/>
                <a:cs typeface="+mn-cs"/>
              </a:rPr>
              <a:t>&lt;10</a:t>
            </a:r>
          </a:p>
          <a:p>
            <a:pPr lvl="1"/>
            <a:r>
              <a:rPr lang="en-US" sz="1200" u="sng" kern="1200" dirty="0">
                <a:solidFill>
                  <a:schemeClr val="tx1"/>
                </a:solidFill>
                <a:effectLst/>
                <a:latin typeface="Arial" charset="0"/>
                <a:ea typeface="ＭＳ Ｐゴシック" pitchFamily="34" charset="-128"/>
                <a:cs typeface="+mn-cs"/>
              </a:rPr>
              <a:t>URL</a:t>
            </a:r>
          </a:p>
          <a:p>
            <a:pPr marL="457200" marR="0" lvl="1" indent="0" algn="l" defTabSz="914400" rtl="0" eaLnBrk="0" fontAlgn="base" latinLnBrk="0" hangingPunct="0">
              <a:lnSpc>
                <a:spcPct val="100000"/>
              </a:lnSpc>
              <a:spcBef>
                <a:spcPct val="30000"/>
              </a:spcBef>
              <a:spcAft>
                <a:spcPct val="0"/>
              </a:spcAft>
              <a:buClrTx/>
              <a:buSzTx/>
              <a:buFontTx/>
              <a:buNone/>
              <a:tabLst/>
              <a:defRPr/>
            </a:pPr>
            <a:r>
              <a:rPr lang="fr-FR" sz="1200" kern="1200" dirty="0">
                <a:solidFill>
                  <a:schemeClr val="tx1"/>
                </a:solidFill>
                <a:effectLst/>
                <a:latin typeface="Arial" charset="0"/>
                <a:ea typeface="ＭＳ Ｐゴシック" pitchFamily="34" charset="-128"/>
                <a:cs typeface="+mn-cs"/>
              </a:rPr>
              <a:t>LB hash </a:t>
            </a:r>
            <a:r>
              <a:rPr lang="fr-FR" sz="1200" kern="1200" dirty="0" err="1">
                <a:solidFill>
                  <a:schemeClr val="tx1"/>
                </a:solidFill>
                <a:effectLst/>
                <a:latin typeface="Arial" charset="0"/>
                <a:ea typeface="ＭＳ Ｐゴシック" pitchFamily="34" charset="-128"/>
                <a:cs typeface="+mn-cs"/>
              </a:rPr>
              <a:t>based</a:t>
            </a:r>
            <a:r>
              <a:rPr lang="fr-FR" sz="1200" kern="1200" dirty="0">
                <a:solidFill>
                  <a:schemeClr val="tx1"/>
                </a:solidFill>
                <a:effectLst/>
                <a:latin typeface="Arial" charset="0"/>
                <a:ea typeface="ＭＳ Ｐゴシック" pitchFamily="34" charset="-128"/>
                <a:cs typeface="+mn-cs"/>
              </a:rPr>
              <a:t> on the url (</a:t>
            </a:r>
            <a:r>
              <a:rPr lang="fr-FR" sz="1200" kern="1200" dirty="0" err="1">
                <a:solidFill>
                  <a:schemeClr val="tx1"/>
                </a:solidFill>
                <a:effectLst/>
                <a:latin typeface="Arial" charset="0"/>
                <a:ea typeface="ＭＳ Ｐゴシック" pitchFamily="34" charset="-128"/>
                <a:cs typeface="+mn-cs"/>
              </a:rPr>
              <a:t>after</a:t>
            </a:r>
            <a:r>
              <a:rPr lang="fr-FR" sz="1200" kern="1200" dirty="0">
                <a:solidFill>
                  <a:schemeClr val="tx1"/>
                </a:solidFill>
                <a:effectLst/>
                <a:latin typeface="Arial" charset="0"/>
                <a:ea typeface="ＭＳ Ｐゴシック" pitchFamily="34" charset="-128"/>
                <a:cs typeface="+mn-cs"/>
              </a:rPr>
              <a:t> the question mark</a:t>
            </a:r>
            <a:r>
              <a:rPr lang="fr-FR" sz="1200" kern="1200" baseline="0" dirty="0">
                <a:solidFill>
                  <a:schemeClr val="tx1"/>
                </a:solidFill>
                <a:effectLst/>
                <a:latin typeface="Arial" charset="0"/>
                <a:ea typeface="ＭＳ Ｐゴシック" pitchFamily="34" charset="-128"/>
                <a:cs typeface="+mn-cs"/>
              </a:rPr>
              <a:t> "?"). One option in the </a:t>
            </a:r>
            <a:r>
              <a:rPr lang="fr-FR" baseline="0" dirty="0"/>
              <a:t>"</a:t>
            </a:r>
            <a:r>
              <a:rPr lang="en-US" sz="1200" kern="1200" dirty="0">
                <a:solidFill>
                  <a:schemeClr val="tx1"/>
                </a:solidFill>
                <a:effectLst/>
                <a:latin typeface="Arial" charset="0"/>
                <a:ea typeface="ＭＳ Ｐゴシック" pitchFamily="34" charset="-128"/>
                <a:cs typeface="+mn-cs"/>
              </a:rPr>
              <a:t>algorithm parameters” </a:t>
            </a:r>
            <a:endParaRPr lang="fr-FR" baseline="0" dirty="0"/>
          </a:p>
          <a:p>
            <a:pPr lvl="1"/>
            <a:r>
              <a:rPr lang="en-US" sz="1200" kern="1200" dirty="0">
                <a:solidFill>
                  <a:schemeClr val="tx1"/>
                </a:solidFill>
                <a:effectLst/>
                <a:latin typeface="Arial" charset="0"/>
                <a:ea typeface="ＭＳ Ｐゴシック" pitchFamily="34" charset="-128"/>
                <a:cs typeface="+mn-cs"/>
              </a:rPr>
              <a:t>	</a:t>
            </a:r>
            <a:r>
              <a:rPr lang="en-US" sz="1200" kern="1200" dirty="0" err="1">
                <a:solidFill>
                  <a:schemeClr val="tx1"/>
                </a:solidFill>
                <a:effectLst/>
                <a:latin typeface="Arial" charset="0"/>
                <a:ea typeface="ＭＳ Ｐゴシック" pitchFamily="34" charset="-128"/>
                <a:cs typeface="+mn-cs"/>
              </a:rPr>
              <a:t>urlParam</a:t>
            </a:r>
            <a:r>
              <a:rPr lang="en-US" sz="1200" kern="1200" dirty="0">
                <a:solidFill>
                  <a:schemeClr val="tx1"/>
                </a:solidFill>
                <a:effectLst/>
                <a:latin typeface="Arial" charset="0"/>
                <a:ea typeface="ＭＳ Ｐゴシック" pitchFamily="34" charset="-128"/>
                <a:cs typeface="+mn-cs"/>
              </a:rPr>
              <a:t>=&lt;</a:t>
            </a:r>
            <a:r>
              <a:rPr lang="en-US" sz="1200" kern="1200" dirty="0" err="1">
                <a:solidFill>
                  <a:schemeClr val="tx1"/>
                </a:solidFill>
                <a:effectLst/>
                <a:latin typeface="Arial" charset="0"/>
                <a:ea typeface="ＭＳ Ｐゴシック" pitchFamily="34" charset="-128"/>
                <a:cs typeface="+mn-cs"/>
              </a:rPr>
              <a:t>url</a:t>
            </a:r>
            <a:r>
              <a:rPr lang="en-US" sz="1200" kern="1200" dirty="0">
                <a:solidFill>
                  <a:schemeClr val="tx1"/>
                </a:solidFill>
                <a:effectLst/>
                <a:latin typeface="Arial" charset="0"/>
                <a:ea typeface="ＭＳ Ｐゴシック" pitchFamily="34" charset="-128"/>
                <a:cs typeface="+mn-cs"/>
              </a:rPr>
              <a:t>&gt;</a:t>
            </a:r>
          </a:p>
          <a:p>
            <a:pPr lvl="1"/>
            <a:r>
              <a:rPr lang="en-US" sz="1200" u="sng" kern="1200" dirty="0">
                <a:solidFill>
                  <a:schemeClr val="tx1"/>
                </a:solidFill>
                <a:effectLst/>
                <a:latin typeface="Arial" charset="0"/>
                <a:ea typeface="ＭＳ Ｐゴシック" pitchFamily="34" charset="-128"/>
                <a:cs typeface="+mn-cs"/>
              </a:rPr>
              <a:t>HTTPHEADER:</a:t>
            </a:r>
          </a:p>
          <a:p>
            <a:pPr marL="457200" marR="0" lvl="1" indent="0" algn="l" defTabSz="914400" rtl="0" eaLnBrk="0" fontAlgn="base" latinLnBrk="0" hangingPunct="0">
              <a:lnSpc>
                <a:spcPct val="100000"/>
              </a:lnSpc>
              <a:spcBef>
                <a:spcPct val="30000"/>
              </a:spcBef>
              <a:spcAft>
                <a:spcPct val="0"/>
              </a:spcAft>
              <a:buClrTx/>
              <a:buSzTx/>
              <a:buFontTx/>
              <a:buNone/>
              <a:tabLst/>
              <a:defRPr/>
            </a:pPr>
            <a:r>
              <a:rPr lang="fr-FR" sz="1200" kern="1200" dirty="0">
                <a:solidFill>
                  <a:schemeClr val="tx1"/>
                </a:solidFill>
                <a:effectLst/>
                <a:latin typeface="Arial" charset="0"/>
                <a:ea typeface="ＭＳ Ｐゴシック" pitchFamily="34" charset="-128"/>
                <a:cs typeface="+mn-cs"/>
              </a:rPr>
              <a:t>LB</a:t>
            </a:r>
            <a:r>
              <a:rPr lang="fr-FR" sz="1200" kern="1200" baseline="0" dirty="0">
                <a:solidFill>
                  <a:schemeClr val="tx1"/>
                </a:solidFill>
                <a:effectLst/>
                <a:latin typeface="Arial" charset="0"/>
                <a:ea typeface="ＭＳ Ｐゴシック" pitchFamily="34" charset="-128"/>
                <a:cs typeface="+mn-cs"/>
              </a:rPr>
              <a:t> hash </a:t>
            </a:r>
            <a:r>
              <a:rPr lang="fr-FR" sz="1200" kern="1200" baseline="0" dirty="0" err="1">
                <a:solidFill>
                  <a:schemeClr val="tx1"/>
                </a:solidFill>
                <a:effectLst/>
                <a:latin typeface="Arial" charset="0"/>
                <a:ea typeface="ＭＳ Ｐゴシック" pitchFamily="34" charset="-128"/>
                <a:cs typeface="+mn-cs"/>
              </a:rPr>
              <a:t>based</a:t>
            </a:r>
            <a:r>
              <a:rPr lang="fr-FR" sz="1200" kern="1200" baseline="0" dirty="0">
                <a:solidFill>
                  <a:schemeClr val="tx1"/>
                </a:solidFill>
                <a:effectLst/>
                <a:latin typeface="Arial" charset="0"/>
                <a:ea typeface="ＭＳ Ｐゴシック" pitchFamily="34" charset="-128"/>
                <a:cs typeface="+mn-cs"/>
              </a:rPr>
              <a:t> on a </a:t>
            </a:r>
            <a:r>
              <a:rPr lang="fr-FR" sz="1200" kern="1200" baseline="0" dirty="0" err="1">
                <a:solidFill>
                  <a:schemeClr val="tx1"/>
                </a:solidFill>
                <a:effectLst/>
                <a:latin typeface="Arial" charset="0"/>
                <a:ea typeface="ＭＳ Ｐゴシック" pitchFamily="34" charset="-128"/>
                <a:cs typeface="+mn-cs"/>
              </a:rPr>
              <a:t>specific</a:t>
            </a:r>
            <a:r>
              <a:rPr lang="fr-FR" sz="1200" kern="1200" baseline="0" dirty="0">
                <a:solidFill>
                  <a:schemeClr val="tx1"/>
                </a:solidFill>
                <a:effectLst/>
                <a:latin typeface="Arial" charset="0"/>
                <a:ea typeface="ＭＳ Ｐゴシック" pitchFamily="34" charset="-128"/>
                <a:cs typeface="+mn-cs"/>
              </a:rPr>
              <a:t> http </a:t>
            </a:r>
            <a:r>
              <a:rPr lang="fr-FR" sz="1200" kern="1200" baseline="0" dirty="0" err="1">
                <a:solidFill>
                  <a:schemeClr val="tx1"/>
                </a:solidFill>
                <a:effectLst/>
                <a:latin typeface="Arial" charset="0"/>
                <a:ea typeface="ＭＳ Ｐゴシック" pitchFamily="34" charset="-128"/>
                <a:cs typeface="+mn-cs"/>
              </a:rPr>
              <a:t>request</a:t>
            </a:r>
            <a:r>
              <a:rPr lang="fr-FR" sz="1200" kern="1200" baseline="0" dirty="0">
                <a:solidFill>
                  <a:schemeClr val="tx1"/>
                </a:solidFill>
                <a:effectLst/>
                <a:latin typeface="Arial" charset="0"/>
                <a:ea typeface="ＭＳ Ｐゴシック" pitchFamily="34" charset="-128"/>
                <a:cs typeface="+mn-cs"/>
              </a:rPr>
              <a:t> header. Header </a:t>
            </a:r>
            <a:r>
              <a:rPr lang="fr-FR" sz="1200" kern="1200" baseline="0" dirty="0" err="1">
                <a:solidFill>
                  <a:schemeClr val="tx1"/>
                </a:solidFill>
                <a:effectLst/>
                <a:latin typeface="Arial" charset="0"/>
                <a:ea typeface="ＭＳ Ｐゴシック" pitchFamily="34" charset="-128"/>
                <a:cs typeface="+mn-cs"/>
              </a:rPr>
              <a:t>is</a:t>
            </a:r>
            <a:r>
              <a:rPr lang="fr-FR" sz="1200" kern="1200" baseline="0" dirty="0">
                <a:solidFill>
                  <a:schemeClr val="tx1"/>
                </a:solidFill>
                <a:effectLst/>
                <a:latin typeface="Arial" charset="0"/>
                <a:ea typeface="ＭＳ Ｐゴシック" pitchFamily="34" charset="-128"/>
                <a:cs typeface="+mn-cs"/>
              </a:rPr>
              <a:t> </a:t>
            </a:r>
            <a:r>
              <a:rPr lang="fr-FR" sz="1200" kern="1200" baseline="0" dirty="0" err="1">
                <a:solidFill>
                  <a:schemeClr val="tx1"/>
                </a:solidFill>
                <a:effectLst/>
                <a:latin typeface="Arial" charset="0"/>
                <a:ea typeface="ＭＳ Ｐゴシック" pitchFamily="34" charset="-128"/>
                <a:cs typeface="+mn-cs"/>
              </a:rPr>
              <a:t>specified</a:t>
            </a:r>
            <a:r>
              <a:rPr lang="fr-FR" sz="1200" kern="1200" baseline="0" dirty="0">
                <a:solidFill>
                  <a:schemeClr val="tx1"/>
                </a:solidFill>
                <a:effectLst/>
                <a:latin typeface="Arial" charset="0"/>
                <a:ea typeface="ＭＳ Ｐゴシック" pitchFamily="34" charset="-128"/>
                <a:cs typeface="+mn-cs"/>
              </a:rPr>
              <a:t> in the </a:t>
            </a:r>
            <a:r>
              <a:rPr lang="fr-FR" baseline="0" dirty="0"/>
              <a:t>"</a:t>
            </a:r>
            <a:r>
              <a:rPr lang="en-US" sz="1200" kern="1200" dirty="0">
                <a:solidFill>
                  <a:schemeClr val="tx1"/>
                </a:solidFill>
                <a:effectLst/>
                <a:latin typeface="Arial" charset="0"/>
                <a:ea typeface="ＭＳ Ｐゴシック" pitchFamily="34" charset="-128"/>
                <a:cs typeface="+mn-cs"/>
              </a:rPr>
              <a:t>algorithm parameters” </a:t>
            </a:r>
            <a:endParaRPr lang="fr-FR" baseline="0" dirty="0"/>
          </a:p>
          <a:p>
            <a:pPr lvl="1"/>
            <a:r>
              <a:rPr lang="en-US" sz="1200" kern="1200" dirty="0">
                <a:solidFill>
                  <a:schemeClr val="tx1"/>
                </a:solidFill>
                <a:effectLst/>
                <a:latin typeface="Arial" charset="0"/>
                <a:ea typeface="ＭＳ Ｐゴシック" pitchFamily="34" charset="-128"/>
                <a:cs typeface="+mn-cs"/>
              </a:rPr>
              <a:t>	</a:t>
            </a:r>
            <a:r>
              <a:rPr lang="en-US" sz="1200" kern="1200" dirty="0" err="1">
                <a:solidFill>
                  <a:schemeClr val="tx1"/>
                </a:solidFill>
                <a:effectLst/>
                <a:latin typeface="Arial" charset="0"/>
                <a:ea typeface="ＭＳ Ｐゴシック" pitchFamily="34" charset="-128"/>
                <a:cs typeface="+mn-cs"/>
              </a:rPr>
              <a:t>headerName</a:t>
            </a:r>
            <a:r>
              <a:rPr lang="en-US" sz="1200" kern="1200" dirty="0">
                <a:solidFill>
                  <a:schemeClr val="tx1"/>
                </a:solidFill>
                <a:effectLst/>
                <a:latin typeface="Arial" charset="0"/>
                <a:ea typeface="ＭＳ Ｐゴシック" pitchFamily="34" charset="-128"/>
                <a:cs typeface="+mn-cs"/>
              </a:rPr>
              <a:t>=&lt;name&gt;         Note: 1 &lt;= name length &lt; 256</a:t>
            </a:r>
          </a:p>
          <a:p>
            <a:pPr marL="0" marR="0" indent="0" algn="l" defTabSz="914400" rtl="0" eaLnBrk="0" fontAlgn="base" latinLnBrk="0" hangingPunct="0">
              <a:lnSpc>
                <a:spcPct val="100000"/>
              </a:lnSpc>
              <a:spcBef>
                <a:spcPct val="30000"/>
              </a:spcBef>
              <a:spcAft>
                <a:spcPct val="0"/>
              </a:spcAft>
              <a:buClrTx/>
              <a:buSzTx/>
              <a:buFontTx/>
              <a:buNone/>
              <a:tabLst/>
              <a:defRPr/>
            </a:pPr>
            <a:r>
              <a:rPr lang="fr-FR" dirty="0"/>
              <a:t>More information on http://cbonte.github.io/haproxy-dconv/configuration-1.4.html#4.2-balance</a:t>
            </a:r>
          </a:p>
          <a:p>
            <a:endParaRPr lang="fr-FR" dirty="0"/>
          </a:p>
          <a:p>
            <a:endParaRPr lang="fr-FR" dirty="0"/>
          </a:p>
          <a:p>
            <a:r>
              <a:rPr lang="fr-FR" b="1" u="sng" dirty="0"/>
              <a:t>LB</a:t>
            </a:r>
            <a:r>
              <a:rPr lang="fr-FR" b="1" u="sng" baseline="0" dirty="0"/>
              <a:t> </a:t>
            </a:r>
            <a:r>
              <a:rPr lang="fr-FR" b="1" u="sng" baseline="0" dirty="0" err="1"/>
              <a:t>aging</a:t>
            </a:r>
            <a:r>
              <a:rPr lang="fr-FR" b="1" u="sng" baseline="0" dirty="0"/>
              <a:t>/timeout time</a:t>
            </a:r>
            <a:endParaRPr lang="fr-FR" b="1" u="sng" dirty="0"/>
          </a:p>
          <a:p>
            <a:r>
              <a:rPr lang="en-US" sz="1200" kern="1200" dirty="0">
                <a:solidFill>
                  <a:schemeClr val="tx1"/>
                </a:solidFill>
                <a:effectLst/>
                <a:latin typeface="Arial" charset="0"/>
                <a:ea typeface="ＭＳ Ｐゴシック" pitchFamily="34" charset="-128"/>
                <a:cs typeface="+mn-cs"/>
              </a:rPr>
              <a:t>1 </a:t>
            </a:r>
            <a:r>
              <a:rPr lang="en-US" sz="1200" kern="1200" dirty="0" err="1">
                <a:solidFill>
                  <a:schemeClr val="tx1"/>
                </a:solidFill>
                <a:effectLst/>
                <a:latin typeface="Arial" charset="0"/>
                <a:ea typeface="ＭＳ Ｐゴシック" pitchFamily="34" charset="-128"/>
                <a:cs typeface="+mn-cs"/>
              </a:rPr>
              <a:t>mn</a:t>
            </a:r>
            <a:r>
              <a:rPr lang="en-US" sz="1200" kern="1200" dirty="0">
                <a:solidFill>
                  <a:schemeClr val="tx1"/>
                </a:solidFill>
                <a:effectLst/>
                <a:latin typeface="Arial" charset="0"/>
                <a:ea typeface="ＭＳ Ｐゴシック" pitchFamily="34" charset="-128"/>
                <a:cs typeface="+mn-cs"/>
              </a:rPr>
              <a:t> for L4 UDP</a:t>
            </a:r>
          </a:p>
          <a:p>
            <a:r>
              <a:rPr lang="en-US" sz="1200" kern="1200" dirty="0">
                <a:solidFill>
                  <a:schemeClr val="tx1"/>
                </a:solidFill>
                <a:effectLst/>
                <a:latin typeface="Arial" charset="0"/>
                <a:ea typeface="ＭＳ Ｐゴシック" pitchFamily="34" charset="-128"/>
                <a:cs typeface="+mn-cs"/>
              </a:rPr>
              <a:t>6</a:t>
            </a:r>
            <a:r>
              <a:rPr lang="en-US" sz="1200" kern="1200" baseline="0" dirty="0">
                <a:solidFill>
                  <a:schemeClr val="tx1"/>
                </a:solidFill>
                <a:effectLst/>
                <a:latin typeface="Arial" charset="0"/>
                <a:ea typeface="ＭＳ Ｐゴシック" pitchFamily="34" charset="-128"/>
                <a:cs typeface="+mn-cs"/>
              </a:rPr>
              <a:t> </a:t>
            </a:r>
            <a:r>
              <a:rPr lang="en-US" sz="1200" kern="1200" dirty="0">
                <a:solidFill>
                  <a:schemeClr val="tx1"/>
                </a:solidFill>
                <a:effectLst/>
                <a:latin typeface="Arial" charset="0"/>
                <a:ea typeface="ＭＳ Ｐゴシック" pitchFamily="34" charset="-128"/>
                <a:cs typeface="+mn-cs"/>
              </a:rPr>
              <a:t>hours for L4 TCP from 6.2.3</a:t>
            </a:r>
          </a:p>
          <a:p>
            <a:r>
              <a:rPr lang="en-US" sz="1200" kern="1200" dirty="0">
                <a:solidFill>
                  <a:schemeClr val="tx1"/>
                </a:solidFill>
                <a:effectLst/>
                <a:latin typeface="Arial" charset="0"/>
                <a:ea typeface="ＭＳ Ｐゴシック" pitchFamily="34" charset="-128"/>
                <a:cs typeface="+mn-cs"/>
              </a:rPr>
              <a:t>5 </a:t>
            </a:r>
            <a:r>
              <a:rPr lang="en-US" sz="1200" kern="1200" dirty="0" err="1">
                <a:solidFill>
                  <a:schemeClr val="tx1"/>
                </a:solidFill>
                <a:effectLst/>
                <a:latin typeface="Arial" charset="0"/>
                <a:ea typeface="ＭＳ Ｐゴシック" pitchFamily="34" charset="-128"/>
                <a:cs typeface="+mn-cs"/>
              </a:rPr>
              <a:t>mns</a:t>
            </a:r>
            <a:r>
              <a:rPr lang="en-US" sz="1200" kern="1200" dirty="0">
                <a:solidFill>
                  <a:schemeClr val="tx1"/>
                </a:solidFill>
                <a:effectLst/>
                <a:latin typeface="Arial" charset="0"/>
                <a:ea typeface="ＭＳ Ｐゴシック" pitchFamily="34" charset="-128"/>
                <a:cs typeface="+mn-cs"/>
              </a:rPr>
              <a:t> for L7 (HTTP/HTTPS)</a:t>
            </a:r>
          </a:p>
          <a:p>
            <a:pPr lvl="1"/>
            <a:r>
              <a:rPr lang="en-US" sz="1200" i="1" kern="1200" dirty="0">
                <a:solidFill>
                  <a:schemeClr val="tx1"/>
                </a:solidFill>
                <a:effectLst/>
                <a:latin typeface="Arial" charset="0"/>
                <a:ea typeface="ＭＳ Ｐゴシック" pitchFamily="34" charset="-128"/>
                <a:cs typeface="+mn-cs"/>
              </a:rPr>
              <a:t>Note:</a:t>
            </a:r>
            <a:r>
              <a:rPr lang="en-US" sz="1200" i="1" kern="1200" baseline="0" dirty="0">
                <a:solidFill>
                  <a:schemeClr val="tx1"/>
                </a:solidFill>
                <a:effectLst/>
                <a:latin typeface="Arial" charset="0"/>
                <a:ea typeface="ＭＳ Ｐゴシック" pitchFamily="34" charset="-128"/>
                <a:cs typeface="+mn-cs"/>
              </a:rPr>
              <a:t> For HTTP/HTTPS, possible to lower it with </a:t>
            </a:r>
            <a:r>
              <a:rPr lang="en-US" sz="1200" i="1" kern="1200" baseline="0" dirty="0" err="1">
                <a:solidFill>
                  <a:schemeClr val="tx1"/>
                </a:solidFill>
                <a:effectLst/>
                <a:latin typeface="Arial" charset="0"/>
                <a:ea typeface="ＭＳ Ｐゴシック" pitchFamily="34" charset="-128"/>
                <a:cs typeface="+mn-cs"/>
              </a:rPr>
              <a:t>apprule</a:t>
            </a:r>
            <a:r>
              <a:rPr lang="en-US" sz="1200" i="1" kern="1200" baseline="0" dirty="0">
                <a:solidFill>
                  <a:schemeClr val="tx1"/>
                </a:solidFill>
                <a:effectLst/>
                <a:latin typeface="Arial" charset="0"/>
                <a:ea typeface="ＭＳ Ｐゴシック" pitchFamily="34" charset="-128"/>
                <a:cs typeface="+mn-cs"/>
              </a:rPr>
              <a:t> "timeout client </a:t>
            </a:r>
            <a:r>
              <a:rPr lang="en-US" sz="1200" i="1" kern="1200" baseline="0" dirty="0" err="1">
                <a:solidFill>
                  <a:schemeClr val="tx1"/>
                </a:solidFill>
                <a:effectLst/>
                <a:latin typeface="Arial" charset="0"/>
                <a:ea typeface="ＭＳ Ｐゴシック" pitchFamily="34" charset="-128"/>
                <a:cs typeface="+mn-cs"/>
              </a:rPr>
              <a:t>xxxs</a:t>
            </a:r>
            <a:r>
              <a:rPr lang="en-US" sz="1200" i="1" kern="1200" baseline="0" dirty="0">
                <a:solidFill>
                  <a:schemeClr val="tx1"/>
                </a:solidFill>
                <a:effectLst/>
                <a:latin typeface="Arial" charset="0"/>
                <a:ea typeface="ＭＳ Ｐゴシック" pitchFamily="34" charset="-128"/>
                <a:cs typeface="+mn-cs"/>
              </a:rPr>
              <a:t>" and from 6.2.3 increase it with same </a:t>
            </a:r>
            <a:r>
              <a:rPr lang="en-US" sz="1200" i="1" kern="1200" baseline="0" dirty="0" err="1">
                <a:solidFill>
                  <a:schemeClr val="tx1"/>
                </a:solidFill>
                <a:effectLst/>
                <a:latin typeface="Arial" charset="0"/>
                <a:ea typeface="ＭＳ Ｐゴシック" pitchFamily="34" charset="-128"/>
                <a:cs typeface="+mn-cs"/>
              </a:rPr>
              <a:t>apprule</a:t>
            </a:r>
            <a:r>
              <a:rPr lang="en-US" sz="1200" i="1" kern="1200" baseline="0" dirty="0">
                <a:solidFill>
                  <a:schemeClr val="tx1"/>
                </a:solidFill>
                <a:effectLst/>
                <a:latin typeface="Arial" charset="0"/>
                <a:ea typeface="ＭＳ Ｐゴシック" pitchFamily="34" charset="-128"/>
                <a:cs typeface="+mn-cs"/>
              </a:rPr>
              <a:t> "timeout client </a:t>
            </a:r>
            <a:r>
              <a:rPr lang="en-US" sz="1200" i="1" kern="1200" baseline="0" dirty="0" err="1">
                <a:solidFill>
                  <a:schemeClr val="tx1"/>
                </a:solidFill>
                <a:effectLst/>
                <a:latin typeface="Arial" charset="0"/>
                <a:ea typeface="ＭＳ Ｐゴシック" pitchFamily="34" charset="-128"/>
                <a:cs typeface="+mn-cs"/>
              </a:rPr>
              <a:t>xxxs</a:t>
            </a:r>
            <a:r>
              <a:rPr lang="en-US" sz="1200" i="1" kern="1200" baseline="0" dirty="0">
                <a:solidFill>
                  <a:schemeClr val="tx1"/>
                </a:solidFill>
                <a:effectLst/>
                <a:latin typeface="Arial" charset="0"/>
                <a:ea typeface="ＭＳ Ｐゴシック" pitchFamily="34" charset="-128"/>
                <a:cs typeface="+mn-cs"/>
              </a:rPr>
              <a:t>"</a:t>
            </a:r>
            <a:endParaRPr lang="en-US" sz="1200" i="1" kern="1200" dirty="0">
              <a:solidFill>
                <a:schemeClr val="tx1"/>
              </a:solidFill>
              <a:effectLst/>
              <a:latin typeface="Arial" charset="0"/>
              <a:ea typeface="ＭＳ Ｐゴシック" pitchFamily="34" charset="-128"/>
              <a:cs typeface="+mn-cs"/>
            </a:endParaRPr>
          </a:p>
          <a:p>
            <a:endParaRPr lang="fr-FR" dirty="0"/>
          </a:p>
          <a:p>
            <a:endParaRPr lang="en-US" dirty="0"/>
          </a:p>
          <a:p>
            <a:r>
              <a:rPr lang="fr-FR" b="1" i="0" u="sng" dirty="0"/>
              <a:t>2</a:t>
            </a:r>
            <a:r>
              <a:rPr lang="fr-FR" b="1" i="0" u="sng" baseline="0" dirty="0"/>
              <a:t> </a:t>
            </a:r>
            <a:r>
              <a:rPr lang="fr-FR" b="1" i="0" u="sng" baseline="0" dirty="0" err="1"/>
              <a:t>Load</a:t>
            </a:r>
            <a:r>
              <a:rPr lang="fr-FR" b="1" i="0" u="sng" baseline="0" dirty="0"/>
              <a:t> </a:t>
            </a:r>
            <a:r>
              <a:rPr lang="fr-FR" b="1" i="0" u="sng" baseline="0" dirty="0" err="1"/>
              <a:t>Balancing</a:t>
            </a:r>
            <a:r>
              <a:rPr lang="fr-FR" b="1" i="0" u="sng" baseline="0" dirty="0"/>
              <a:t> </a:t>
            </a:r>
            <a:r>
              <a:rPr lang="fr-FR" b="1" i="0" u="sng" baseline="0" dirty="0" err="1"/>
              <a:t>engines</a:t>
            </a:r>
            <a:endParaRPr lang="en-US" b="1" i="0" u="sng" dirty="0"/>
          </a:p>
          <a:p>
            <a:r>
              <a:rPr lang="en-US" i="1" dirty="0"/>
              <a:t>L4</a:t>
            </a:r>
            <a:r>
              <a:rPr lang="en-US" i="1" baseline="0" dirty="0"/>
              <a:t> engine is based on Linux Virtual Server.</a:t>
            </a:r>
          </a:p>
          <a:p>
            <a:r>
              <a:rPr lang="en-US" i="1" baseline="0" dirty="0"/>
              <a:t>L7 engine is based on </a:t>
            </a:r>
            <a:r>
              <a:rPr lang="en-US" i="1" baseline="0" dirty="0" err="1"/>
              <a:t>HAProxy</a:t>
            </a:r>
            <a:r>
              <a:rPr lang="en-US" i="1" baseline="0" dirty="0"/>
              <a:t>.</a:t>
            </a:r>
            <a:endParaRPr lang="en-US" i="1"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13</a:t>
            </a:fld>
            <a:endParaRPr lang="en-US" dirty="0"/>
          </a:p>
        </p:txBody>
      </p:sp>
    </p:spTree>
    <p:extLst>
      <p:ext uri="{BB962C8B-B14F-4D97-AF65-F5344CB8AC3E}">
        <p14:creationId xmlns:p14="http://schemas.microsoft.com/office/powerpoint/2010/main" val="3687488884"/>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Shape 100"/>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a:spcBef>
                <a:spcPts val="0"/>
              </a:spcBef>
              <a:buNone/>
            </a:pPr>
            <a:endParaRPr/>
          </a:p>
        </p:txBody>
      </p:sp>
      <p:sp>
        <p:nvSpPr>
          <p:cNvPr id="101" name="Shape 101"/>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3799601802"/>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Shape 107"/>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a:spcBef>
                <a:spcPts val="0"/>
              </a:spcBef>
              <a:buNone/>
            </a:pPr>
            <a:endParaRPr/>
          </a:p>
        </p:txBody>
      </p:sp>
      <p:sp>
        <p:nvSpPr>
          <p:cNvPr id="108" name="Shape 108"/>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3030515653"/>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Shape 114"/>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a:spcBef>
                <a:spcPts val="0"/>
              </a:spcBef>
              <a:buNone/>
            </a:pPr>
            <a:endParaRPr/>
          </a:p>
        </p:txBody>
      </p:sp>
      <p:sp>
        <p:nvSpPr>
          <p:cNvPr id="115" name="Shape 115"/>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896234333"/>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Shape 121"/>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a:spcBef>
                <a:spcPts val="0"/>
              </a:spcBef>
              <a:buNone/>
            </a:pPr>
            <a:endParaRPr/>
          </a:p>
        </p:txBody>
      </p:sp>
      <p:sp>
        <p:nvSpPr>
          <p:cNvPr id="122" name="Shape 122"/>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2290483284"/>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Shape 128"/>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129" name="Shape 129"/>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0" marR="0" lvl="0" indent="0" algn="l" rtl="0">
              <a:spcBef>
                <a:spcPts val="0"/>
              </a:spcBef>
              <a:buNone/>
            </a:pPr>
            <a:endParaRPr sz="1200" b="0" i="0" u="none" strike="noStrike" cap="none" baseline="0">
              <a:solidFill>
                <a:schemeClr val="dk1"/>
              </a:solidFill>
              <a:latin typeface="Calibri"/>
              <a:ea typeface="Calibri"/>
              <a:cs typeface="Calibri"/>
              <a:sym typeface="Calibri"/>
            </a:endParaRPr>
          </a:p>
        </p:txBody>
      </p:sp>
      <p:sp>
        <p:nvSpPr>
          <p:cNvPr id="130" name="Shape 130"/>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133</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271722012"/>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Shape 156"/>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a:spcBef>
                <a:spcPts val="0"/>
              </a:spcBef>
              <a:buNone/>
            </a:pPr>
            <a:endParaRPr/>
          </a:p>
        </p:txBody>
      </p:sp>
      <p:sp>
        <p:nvSpPr>
          <p:cNvPr id="157" name="Shape 157"/>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3003825066"/>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Shape 163"/>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a:spcBef>
                <a:spcPts val="0"/>
              </a:spcBef>
              <a:buNone/>
            </a:pPr>
            <a:endParaRPr/>
          </a:p>
        </p:txBody>
      </p:sp>
      <p:sp>
        <p:nvSpPr>
          <p:cNvPr id="164" name="Shape 164"/>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13778766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15</a:t>
            </a:fld>
            <a:endParaRPr lang="en-US" dirty="0"/>
          </a:p>
        </p:txBody>
      </p:sp>
    </p:spTree>
    <p:extLst>
      <p:ext uri="{BB962C8B-B14F-4D97-AF65-F5344CB8AC3E}">
        <p14:creationId xmlns:p14="http://schemas.microsoft.com/office/powerpoint/2010/main" val="12014675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US" i="1"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16</a:t>
            </a:fld>
            <a:endParaRPr lang="en-US" dirty="0"/>
          </a:p>
        </p:txBody>
      </p:sp>
    </p:spTree>
    <p:extLst>
      <p:ext uri="{BB962C8B-B14F-4D97-AF65-F5344CB8AC3E}">
        <p14:creationId xmlns:p14="http://schemas.microsoft.com/office/powerpoint/2010/main" val="15905107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Tx/>
              <a:buNone/>
            </a:pPr>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18</a:t>
            </a:fld>
            <a:endParaRPr lang="en-US"/>
          </a:p>
        </p:txBody>
      </p:sp>
    </p:spTree>
    <p:extLst>
      <p:ext uri="{BB962C8B-B14F-4D97-AF65-F5344CB8AC3E}">
        <p14:creationId xmlns:p14="http://schemas.microsoft.com/office/powerpoint/2010/main" val="14266435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Tx/>
              <a:buNone/>
            </a:pPr>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26</a:t>
            </a:fld>
            <a:endParaRPr lang="en-US"/>
          </a:p>
        </p:txBody>
      </p:sp>
    </p:spTree>
    <p:extLst>
      <p:ext uri="{BB962C8B-B14F-4D97-AF65-F5344CB8AC3E}">
        <p14:creationId xmlns:p14="http://schemas.microsoft.com/office/powerpoint/2010/main" val="5635034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Tx/>
              <a:buNone/>
            </a:pPr>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29</a:t>
            </a:fld>
            <a:endParaRPr lang="en-US"/>
          </a:p>
        </p:txBody>
      </p:sp>
    </p:spTree>
    <p:extLst>
      <p:ext uri="{BB962C8B-B14F-4D97-AF65-F5344CB8AC3E}">
        <p14:creationId xmlns:p14="http://schemas.microsoft.com/office/powerpoint/2010/main" val="25126793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0" i="1" u="sng" baseline="0" dirty="0"/>
              <a:t>https://wiki.eng.vmware.com/Vshield/edge/Trinity/Loadbalancer/Performance-6.2.3</a:t>
            </a:r>
          </a:p>
          <a:p>
            <a:r>
              <a:rPr lang="fr-FR" b="0" u="none" baseline="0" dirty="0"/>
              <a:t>https://wiki.eng.vmware.com/Vshield/edge/Trinity/Loadbalancer/Performance-6.2.5FIPS</a:t>
            </a:r>
          </a:p>
          <a:p>
            <a:endParaRPr lang="fr-FR" b="0" u="none" baseline="0" dirty="0"/>
          </a:p>
          <a:p>
            <a:r>
              <a:rPr lang="fr-FR" b="1" u="sng" dirty="0"/>
              <a:t>VIP</a:t>
            </a:r>
            <a:r>
              <a:rPr lang="fr-FR" b="1" u="sng" baseline="0" dirty="0"/>
              <a:t> L4 </a:t>
            </a:r>
            <a:r>
              <a:rPr lang="fr-FR" b="1" u="sng" baseline="0" dirty="0" err="1"/>
              <a:t>Thoughput</a:t>
            </a:r>
            <a:r>
              <a:rPr lang="fr-FR" b="1" u="sng" baseline="0" dirty="0"/>
              <a:t>:</a:t>
            </a:r>
            <a:endParaRPr lang="fr-FR" b="0" u="none" baseline="0" dirty="0"/>
          </a:p>
          <a:p>
            <a:pPr marL="628650" lvl="1" indent="-171450">
              <a:buFont typeface="Arial" pitchFamily="34" charset="0"/>
              <a:buChar char="•"/>
            </a:pPr>
            <a:r>
              <a:rPr lang="fr-FR" b="0" u="none" baseline="0" dirty="0"/>
              <a:t>Test:</a:t>
            </a:r>
          </a:p>
          <a:p>
            <a:pPr marL="1085850" lvl="2" indent="-171450">
              <a:buFont typeface="Arial" pitchFamily="34" charset="0"/>
              <a:buChar char="•"/>
            </a:pPr>
            <a:r>
              <a:rPr lang="fr-FR" b="0" u="none" baseline="0" dirty="0"/>
              <a:t>HTTP </a:t>
            </a:r>
            <a:r>
              <a:rPr lang="fr-FR" b="0" u="none" baseline="0" dirty="0" err="1"/>
              <a:t>with</a:t>
            </a:r>
            <a:r>
              <a:rPr lang="fr-FR" b="0" u="none" baseline="0" dirty="0"/>
              <a:t> 100 </a:t>
            </a:r>
            <a:r>
              <a:rPr lang="fr-FR" b="0" u="none" baseline="0" dirty="0" err="1"/>
              <a:t>requests</a:t>
            </a:r>
            <a:r>
              <a:rPr lang="fr-FR" b="0" u="none" baseline="0" dirty="0"/>
              <a:t> per </a:t>
            </a:r>
            <a:r>
              <a:rPr lang="fr-FR" b="0" u="none" baseline="0" dirty="0" err="1"/>
              <a:t>connection</a:t>
            </a:r>
            <a:r>
              <a:rPr lang="fr-FR" b="0" u="none" baseline="0" dirty="0"/>
              <a:t> (256K </a:t>
            </a:r>
            <a:r>
              <a:rPr lang="fr-FR" b="0" u="none" baseline="0" dirty="0" err="1"/>
              <a:t>object</a:t>
            </a:r>
            <a:r>
              <a:rPr lang="fr-FR" b="0" u="none" baseline="0" dirty="0"/>
              <a:t> size)</a:t>
            </a:r>
          </a:p>
          <a:p>
            <a:endParaRPr lang="fr-FR" b="1" u="sng" baseline="0" dirty="0"/>
          </a:p>
          <a:p>
            <a:r>
              <a:rPr lang="fr-FR" b="1" u="sng" dirty="0"/>
              <a:t>VIP</a:t>
            </a:r>
            <a:r>
              <a:rPr lang="fr-FR" b="1" u="sng" baseline="0" dirty="0"/>
              <a:t> L4 CPS test:</a:t>
            </a:r>
            <a:endParaRPr lang="fr-FR" b="0" u="none" baseline="0" dirty="0"/>
          </a:p>
          <a:p>
            <a:pPr marL="628650" lvl="1" indent="-171450">
              <a:buFont typeface="Arial" pitchFamily="34" charset="0"/>
              <a:buChar char="•"/>
            </a:pPr>
            <a:r>
              <a:rPr lang="fr-FR" b="0" u="none" baseline="0" dirty="0"/>
              <a:t>Test:</a:t>
            </a:r>
          </a:p>
          <a:p>
            <a:pPr marL="1085850" lvl="2" indent="-171450">
              <a:buFont typeface="Arial" pitchFamily="34" charset="0"/>
              <a:buChar char="•"/>
            </a:pPr>
            <a:r>
              <a:rPr lang="fr-FR" b="0" u="none" baseline="0" dirty="0"/>
              <a:t>HTTP </a:t>
            </a:r>
            <a:r>
              <a:rPr lang="fr-FR" b="0" u="none" baseline="0" dirty="0" err="1"/>
              <a:t>with</a:t>
            </a:r>
            <a:r>
              <a:rPr lang="fr-FR" b="0" u="none" baseline="0" dirty="0"/>
              <a:t> 1 </a:t>
            </a:r>
            <a:r>
              <a:rPr lang="fr-FR" b="0" u="none" baseline="0" dirty="0" err="1"/>
              <a:t>request</a:t>
            </a:r>
            <a:r>
              <a:rPr lang="fr-FR" b="0" u="none" baseline="0" dirty="0"/>
              <a:t> per </a:t>
            </a:r>
            <a:r>
              <a:rPr lang="fr-FR" b="0" u="none" baseline="0" dirty="0" err="1"/>
              <a:t>connection</a:t>
            </a:r>
            <a:r>
              <a:rPr lang="fr-FR" b="0" u="none" baseline="0" dirty="0"/>
              <a:t> (1 byte </a:t>
            </a:r>
            <a:r>
              <a:rPr lang="fr-FR" b="0" u="none" baseline="0" dirty="0" err="1"/>
              <a:t>object</a:t>
            </a:r>
            <a:r>
              <a:rPr lang="fr-FR" b="0" u="none" baseline="0" dirty="0"/>
              <a:t> size)</a:t>
            </a:r>
          </a:p>
          <a:p>
            <a:endParaRPr lang="fr-FR" b="1" u="sng" baseline="0" dirty="0"/>
          </a:p>
          <a:p>
            <a:r>
              <a:rPr lang="fr-FR" b="1" u="sng" baseline="0" dirty="0"/>
              <a:t>Note for the # sessions/sec test</a:t>
            </a:r>
          </a:p>
          <a:p>
            <a:r>
              <a:rPr lang="fr-FR" b="0" u="none" baseline="0" dirty="0" err="1"/>
              <a:t>Requires</a:t>
            </a:r>
            <a:r>
              <a:rPr lang="fr-FR" b="0" u="none" baseline="0" dirty="0"/>
              <a:t> the </a:t>
            </a:r>
            <a:r>
              <a:rPr lang="fr-FR" b="0" u="none" baseline="0" dirty="0" err="1"/>
              <a:t>specific</a:t>
            </a:r>
            <a:r>
              <a:rPr lang="fr-FR" b="0" u="none" baseline="0" dirty="0"/>
              <a:t> </a:t>
            </a:r>
            <a:r>
              <a:rPr lang="fr-FR" b="0" u="none" baseline="0" dirty="0" err="1"/>
              <a:t>tunning</a:t>
            </a:r>
            <a:r>
              <a:rPr lang="fr-FR" b="0" u="none" baseline="0" dirty="0"/>
              <a:t>:</a:t>
            </a:r>
          </a:p>
          <a:p>
            <a:pPr lvl="1"/>
            <a:r>
              <a:rPr lang="en-US" sz="1200" b="0" kern="1200" dirty="0">
                <a:solidFill>
                  <a:schemeClr val="tx1"/>
                </a:solidFill>
                <a:effectLst/>
                <a:latin typeface="Arial" charset="0"/>
                <a:ea typeface="ＭＳ Ｐゴシック" pitchFamily="34" charset="-128"/>
                <a:cs typeface="+mn-cs"/>
              </a:rPr>
              <a:t>URL : /</a:t>
            </a:r>
            <a:r>
              <a:rPr lang="en-US" sz="1200" b="0" kern="1200" dirty="0" err="1">
                <a:solidFill>
                  <a:schemeClr val="tx1"/>
                </a:solidFill>
                <a:effectLst/>
                <a:latin typeface="Arial" charset="0"/>
                <a:ea typeface="ＭＳ Ｐゴシック" pitchFamily="34" charset="-128"/>
                <a:cs typeface="+mn-cs"/>
              </a:rPr>
              <a:t>api</a:t>
            </a:r>
            <a:r>
              <a:rPr lang="en-US" sz="1200" b="0" kern="1200" dirty="0">
                <a:solidFill>
                  <a:schemeClr val="tx1"/>
                </a:solidFill>
                <a:effectLst/>
                <a:latin typeface="Arial" charset="0"/>
                <a:ea typeface="ＭＳ Ｐゴシック" pitchFamily="34" charset="-128"/>
                <a:cs typeface="+mn-cs"/>
              </a:rPr>
              <a:t>/4.0/edges/{</a:t>
            </a:r>
            <a:r>
              <a:rPr lang="en-US" sz="1200" b="0" kern="1200" dirty="0" err="1">
                <a:solidFill>
                  <a:schemeClr val="tx1"/>
                </a:solidFill>
                <a:effectLst/>
                <a:latin typeface="Arial" charset="0"/>
                <a:ea typeface="ＭＳ Ｐゴシック" pitchFamily="34" charset="-128"/>
                <a:cs typeface="+mn-cs"/>
              </a:rPr>
              <a:t>edgeId</a:t>
            </a:r>
            <a:r>
              <a:rPr lang="en-US" sz="1200" b="0" kern="1200" dirty="0">
                <a:solidFill>
                  <a:schemeClr val="tx1"/>
                </a:solidFill>
                <a:effectLst/>
                <a:latin typeface="Arial" charset="0"/>
                <a:ea typeface="ＭＳ Ｐゴシック" pitchFamily="34" charset="-128"/>
                <a:cs typeface="+mn-cs"/>
              </a:rPr>
              <a:t>}/</a:t>
            </a:r>
            <a:r>
              <a:rPr lang="en-US" sz="1200" b="0" kern="1200" dirty="0" err="1">
                <a:solidFill>
                  <a:schemeClr val="tx1"/>
                </a:solidFill>
                <a:effectLst/>
                <a:latin typeface="Arial" charset="0"/>
                <a:ea typeface="ＭＳ Ｐゴシック" pitchFamily="34" charset="-128"/>
                <a:cs typeface="+mn-cs"/>
              </a:rPr>
              <a:t>systemcontrol</a:t>
            </a:r>
            <a:r>
              <a:rPr lang="en-US" sz="1200" b="0" kern="1200" dirty="0">
                <a:solidFill>
                  <a:schemeClr val="tx1"/>
                </a:solidFill>
                <a:effectLst/>
                <a:latin typeface="Arial" charset="0"/>
                <a:ea typeface="ＭＳ Ｐゴシック" pitchFamily="34" charset="-128"/>
                <a:cs typeface="+mn-cs"/>
              </a:rPr>
              <a:t>/</a:t>
            </a:r>
            <a:r>
              <a:rPr lang="en-US" sz="1200" b="0" kern="1200" dirty="0" err="1">
                <a:solidFill>
                  <a:schemeClr val="tx1"/>
                </a:solidFill>
                <a:effectLst/>
                <a:latin typeface="Arial" charset="0"/>
                <a:ea typeface="ＭＳ Ｐゴシック" pitchFamily="34" charset="-128"/>
                <a:cs typeface="+mn-cs"/>
              </a:rPr>
              <a:t>config</a:t>
            </a:r>
            <a:endParaRPr lang="en-US" sz="1200" b="0" kern="1200" dirty="0">
              <a:solidFill>
                <a:schemeClr val="tx1"/>
              </a:solidFill>
              <a:effectLst/>
              <a:latin typeface="Arial" charset="0"/>
              <a:ea typeface="ＭＳ Ｐゴシック" pitchFamily="34" charset="-128"/>
              <a:cs typeface="+mn-cs"/>
            </a:endParaRPr>
          </a:p>
          <a:p>
            <a:pPr lvl="1"/>
            <a:r>
              <a:rPr lang="en-US" sz="1200" b="0" kern="1200" dirty="0">
                <a:solidFill>
                  <a:schemeClr val="tx1"/>
                </a:solidFill>
                <a:effectLst/>
                <a:latin typeface="Arial" charset="0"/>
                <a:ea typeface="ＭＳ Ｐゴシック" pitchFamily="34" charset="-128"/>
                <a:cs typeface="+mn-cs"/>
              </a:rPr>
              <a:t>PUT Method</a:t>
            </a:r>
          </a:p>
          <a:p>
            <a:pPr lvl="1"/>
            <a:r>
              <a:rPr lang="en-US" sz="1200" b="0" kern="1200" dirty="0">
                <a:solidFill>
                  <a:schemeClr val="tx1"/>
                </a:solidFill>
                <a:effectLst/>
                <a:latin typeface="Arial" charset="0"/>
                <a:ea typeface="ＭＳ Ｐゴシック" pitchFamily="34" charset="-128"/>
                <a:cs typeface="+mn-cs"/>
              </a:rPr>
              <a:t>Input representation</a:t>
            </a:r>
          </a:p>
          <a:p>
            <a:pPr lvl="1" fontAlgn="t"/>
            <a:r>
              <a:rPr lang="en-US" sz="1200" b="0" kern="1200" dirty="0">
                <a:solidFill>
                  <a:schemeClr val="tx1"/>
                </a:solidFill>
                <a:effectLst/>
                <a:latin typeface="Arial" charset="0"/>
                <a:ea typeface="ＭＳ Ｐゴシック" pitchFamily="34" charset="-128"/>
                <a:cs typeface="+mn-cs"/>
              </a:rPr>
              <a:t>&lt;</a:t>
            </a:r>
            <a:r>
              <a:rPr lang="en-US" sz="1200" b="0" kern="1200" dirty="0" err="1">
                <a:solidFill>
                  <a:schemeClr val="tx1"/>
                </a:solidFill>
                <a:effectLst/>
                <a:latin typeface="Arial" charset="0"/>
                <a:ea typeface="ＭＳ Ｐゴシック" pitchFamily="34" charset="-128"/>
                <a:cs typeface="+mn-cs"/>
              </a:rPr>
              <a:t>systemControl</a:t>
            </a:r>
            <a:r>
              <a:rPr lang="en-US" sz="1200" b="0" kern="1200" dirty="0">
                <a:solidFill>
                  <a:schemeClr val="tx1"/>
                </a:solidFill>
                <a:effectLst/>
                <a:latin typeface="Arial" charset="0"/>
                <a:ea typeface="ＭＳ Ｐゴシック" pitchFamily="34" charset="-128"/>
                <a:cs typeface="+mn-cs"/>
              </a:rPr>
              <a:t>&gt;</a:t>
            </a:r>
          </a:p>
          <a:p>
            <a:pPr lvl="1" fontAlgn="t"/>
            <a:r>
              <a:rPr lang="en-US" sz="1200" b="0" kern="1200" dirty="0">
                <a:solidFill>
                  <a:schemeClr val="tx1"/>
                </a:solidFill>
                <a:effectLst/>
                <a:latin typeface="Arial" charset="0"/>
                <a:ea typeface="ＭＳ Ｐゴシック" pitchFamily="34" charset="-128"/>
                <a:cs typeface="+mn-cs"/>
              </a:rPr>
              <a:t>   &lt;property&gt;</a:t>
            </a:r>
            <a:r>
              <a:rPr lang="en-US" sz="1200" b="0" kern="1200" dirty="0" err="1">
                <a:solidFill>
                  <a:schemeClr val="tx1"/>
                </a:solidFill>
                <a:effectLst/>
                <a:latin typeface="Arial" charset="0"/>
                <a:ea typeface="ＭＳ Ｐゴシック" pitchFamily="34" charset="-128"/>
                <a:cs typeface="+mn-cs"/>
              </a:rPr>
              <a:t>sysctl.net.netfilter.nf_conntrack_tcp_timeout_syn_sent</a:t>
            </a:r>
            <a:r>
              <a:rPr lang="en-US" sz="1200" b="0" kern="1200" dirty="0">
                <a:solidFill>
                  <a:schemeClr val="tx1"/>
                </a:solidFill>
                <a:effectLst/>
                <a:latin typeface="Arial" charset="0"/>
                <a:ea typeface="ＭＳ Ｐゴシック" pitchFamily="34" charset="-128"/>
                <a:cs typeface="+mn-cs"/>
              </a:rPr>
              <a:t>=30&lt;/property&gt; </a:t>
            </a:r>
          </a:p>
          <a:p>
            <a:pPr lvl="1" fontAlgn="t"/>
            <a:r>
              <a:rPr lang="en-US" sz="1200" b="0" kern="1200" dirty="0">
                <a:solidFill>
                  <a:schemeClr val="tx1"/>
                </a:solidFill>
                <a:effectLst/>
                <a:latin typeface="Arial" charset="0"/>
                <a:ea typeface="ＭＳ Ｐゴシック" pitchFamily="34" charset="-128"/>
                <a:cs typeface="+mn-cs"/>
              </a:rPr>
              <a:t>   &lt;property&gt;</a:t>
            </a:r>
            <a:r>
              <a:rPr lang="en-US" sz="1200" b="0" kern="1200" dirty="0" err="1">
                <a:solidFill>
                  <a:schemeClr val="tx1"/>
                </a:solidFill>
                <a:effectLst/>
                <a:latin typeface="Arial" charset="0"/>
                <a:ea typeface="ＭＳ Ｐゴシック" pitchFamily="34" charset="-128"/>
                <a:cs typeface="+mn-cs"/>
              </a:rPr>
              <a:t>sysctl.net.netfilter.nf_conntrack_tcp_timeout_syn_recv</a:t>
            </a:r>
            <a:r>
              <a:rPr lang="en-US" sz="1200" b="0" kern="1200" dirty="0">
                <a:solidFill>
                  <a:schemeClr val="tx1"/>
                </a:solidFill>
                <a:effectLst/>
                <a:latin typeface="Arial" charset="0"/>
                <a:ea typeface="ＭＳ Ｐゴシック" pitchFamily="34" charset="-128"/>
                <a:cs typeface="+mn-cs"/>
              </a:rPr>
              <a:t>=30&lt;/property&gt; </a:t>
            </a:r>
          </a:p>
          <a:p>
            <a:pPr lvl="1" fontAlgn="t"/>
            <a:r>
              <a:rPr lang="en-US" sz="1200" b="0" kern="1200" dirty="0">
                <a:solidFill>
                  <a:schemeClr val="tx1"/>
                </a:solidFill>
                <a:effectLst/>
                <a:latin typeface="Arial" charset="0"/>
                <a:ea typeface="ＭＳ Ｐゴシック" pitchFamily="34" charset="-128"/>
                <a:cs typeface="+mn-cs"/>
              </a:rPr>
              <a:t>   &lt;property&gt;</a:t>
            </a:r>
            <a:r>
              <a:rPr lang="en-US" sz="1200" b="0" kern="1200" dirty="0" err="1">
                <a:solidFill>
                  <a:schemeClr val="tx1"/>
                </a:solidFill>
                <a:effectLst/>
                <a:latin typeface="Arial" charset="0"/>
                <a:ea typeface="ＭＳ Ｐゴシック" pitchFamily="34" charset="-128"/>
                <a:cs typeface="+mn-cs"/>
              </a:rPr>
              <a:t>sysctl.net.netfilter.nf_conntrack_tcp_timeout_established</a:t>
            </a:r>
            <a:r>
              <a:rPr lang="en-US" sz="1200" b="0" kern="1200" dirty="0">
                <a:solidFill>
                  <a:schemeClr val="tx1"/>
                </a:solidFill>
                <a:effectLst/>
                <a:latin typeface="Arial" charset="0"/>
                <a:ea typeface="ＭＳ Ｐゴシック" pitchFamily="34" charset="-128"/>
                <a:cs typeface="+mn-cs"/>
              </a:rPr>
              <a:t>=3600&lt;/property&gt; </a:t>
            </a:r>
          </a:p>
          <a:p>
            <a:pPr lvl="1" fontAlgn="t"/>
            <a:r>
              <a:rPr lang="en-US" sz="1200" b="0" kern="1200" dirty="0">
                <a:solidFill>
                  <a:schemeClr val="tx1"/>
                </a:solidFill>
                <a:effectLst/>
                <a:latin typeface="Arial" charset="0"/>
                <a:ea typeface="ＭＳ Ｐゴシック" pitchFamily="34" charset="-128"/>
                <a:cs typeface="+mn-cs"/>
              </a:rPr>
              <a:t>   &lt;property&gt;</a:t>
            </a:r>
            <a:r>
              <a:rPr lang="en-US" sz="1200" b="0" kern="1200" dirty="0" err="1">
                <a:solidFill>
                  <a:schemeClr val="tx1"/>
                </a:solidFill>
                <a:effectLst/>
                <a:latin typeface="Arial" charset="0"/>
                <a:ea typeface="ＭＳ Ｐゴシック" pitchFamily="34" charset="-128"/>
                <a:cs typeface="+mn-cs"/>
              </a:rPr>
              <a:t>sysctl.net.netfilter.nf_conntrack_tcp_timeout_close</a:t>
            </a:r>
            <a:r>
              <a:rPr lang="en-US" sz="1200" b="0" kern="1200" dirty="0">
                <a:solidFill>
                  <a:schemeClr val="tx1"/>
                </a:solidFill>
                <a:effectLst/>
                <a:latin typeface="Arial" charset="0"/>
                <a:ea typeface="ＭＳ Ｐゴシック" pitchFamily="34" charset="-128"/>
                <a:cs typeface="+mn-cs"/>
              </a:rPr>
              <a:t>=20&lt;/property&gt; </a:t>
            </a:r>
          </a:p>
          <a:p>
            <a:pPr lvl="1" fontAlgn="t"/>
            <a:r>
              <a:rPr lang="en-US" sz="1200" b="0" kern="1200" dirty="0">
                <a:solidFill>
                  <a:schemeClr val="tx1"/>
                </a:solidFill>
                <a:effectLst/>
                <a:latin typeface="Arial" charset="0"/>
                <a:ea typeface="ＭＳ Ｐゴシック" pitchFamily="34" charset="-128"/>
                <a:cs typeface="+mn-cs"/>
              </a:rPr>
              <a:t>   &lt;property&gt;</a:t>
            </a:r>
            <a:r>
              <a:rPr lang="en-US" sz="1200" b="0" kern="1200" dirty="0" err="1">
                <a:solidFill>
                  <a:schemeClr val="tx1"/>
                </a:solidFill>
                <a:effectLst/>
                <a:latin typeface="Arial" charset="0"/>
                <a:ea typeface="ＭＳ Ｐゴシック" pitchFamily="34" charset="-128"/>
                <a:cs typeface="+mn-cs"/>
              </a:rPr>
              <a:t>sysctl.net.netfilter.nf_conntrack_tcp_timeout_close_wait</a:t>
            </a:r>
            <a:r>
              <a:rPr lang="en-US" sz="1200" b="0" kern="1200" dirty="0">
                <a:solidFill>
                  <a:schemeClr val="tx1"/>
                </a:solidFill>
                <a:effectLst/>
                <a:latin typeface="Arial" charset="0"/>
                <a:ea typeface="ＭＳ Ｐゴシック" pitchFamily="34" charset="-128"/>
                <a:cs typeface="+mn-cs"/>
              </a:rPr>
              <a:t>=60&lt;/property&gt; </a:t>
            </a:r>
          </a:p>
          <a:p>
            <a:pPr lvl="1" fontAlgn="t"/>
            <a:r>
              <a:rPr lang="en-US" sz="1200" b="0" kern="1200" dirty="0">
                <a:solidFill>
                  <a:schemeClr val="tx1"/>
                </a:solidFill>
                <a:effectLst/>
                <a:latin typeface="Arial" charset="0"/>
                <a:ea typeface="ＭＳ Ｐゴシック" pitchFamily="34" charset="-128"/>
                <a:cs typeface="+mn-cs"/>
              </a:rPr>
              <a:t>   &lt;property&gt;</a:t>
            </a:r>
            <a:r>
              <a:rPr lang="en-US" sz="1200" b="0" kern="1200" dirty="0" err="1">
                <a:solidFill>
                  <a:schemeClr val="tx1"/>
                </a:solidFill>
                <a:effectLst/>
                <a:latin typeface="Arial" charset="0"/>
                <a:ea typeface="ＭＳ Ｐゴシック" pitchFamily="34" charset="-128"/>
                <a:cs typeface="+mn-cs"/>
              </a:rPr>
              <a:t>sysctl.net.netfilter.nf_conntrack_tcp_timeout_fin_wait</a:t>
            </a:r>
            <a:r>
              <a:rPr lang="en-US" sz="1200" b="0" kern="1200" dirty="0">
                <a:solidFill>
                  <a:schemeClr val="tx1"/>
                </a:solidFill>
                <a:effectLst/>
                <a:latin typeface="Arial" charset="0"/>
                <a:ea typeface="ＭＳ Ｐゴシック" pitchFamily="34" charset="-128"/>
                <a:cs typeface="+mn-cs"/>
              </a:rPr>
              <a:t>=20&lt;/property&gt; </a:t>
            </a:r>
          </a:p>
          <a:p>
            <a:pPr lvl="1" fontAlgn="t"/>
            <a:r>
              <a:rPr lang="en-US" sz="1200" b="0" kern="1200" dirty="0">
                <a:solidFill>
                  <a:schemeClr val="tx1"/>
                </a:solidFill>
                <a:effectLst/>
                <a:latin typeface="Arial" charset="0"/>
                <a:ea typeface="ＭＳ Ｐゴシック" pitchFamily="34" charset="-128"/>
                <a:cs typeface="+mn-cs"/>
              </a:rPr>
              <a:t>   &lt;property&gt;</a:t>
            </a:r>
            <a:r>
              <a:rPr lang="en-US" sz="1200" b="0" kern="1200" dirty="0" err="1">
                <a:solidFill>
                  <a:schemeClr val="tx1"/>
                </a:solidFill>
                <a:effectLst/>
                <a:latin typeface="Arial" charset="0"/>
                <a:ea typeface="ＭＳ Ｐゴシック" pitchFamily="34" charset="-128"/>
                <a:cs typeface="+mn-cs"/>
              </a:rPr>
              <a:t>sysctl.net.netfilter.nf_conntrack_tcp_timeout_time_wait</a:t>
            </a:r>
            <a:r>
              <a:rPr lang="en-US" sz="1200" b="0" kern="1200" dirty="0">
                <a:solidFill>
                  <a:schemeClr val="tx1"/>
                </a:solidFill>
                <a:effectLst/>
                <a:latin typeface="Arial" charset="0"/>
                <a:ea typeface="ＭＳ Ｐゴシック" pitchFamily="34" charset="-128"/>
                <a:cs typeface="+mn-cs"/>
              </a:rPr>
              <a:t>=20&lt;/property&gt; </a:t>
            </a:r>
          </a:p>
          <a:p>
            <a:pPr lvl="1" fontAlgn="t"/>
            <a:r>
              <a:rPr lang="en-US" sz="1200" b="0" kern="1200" dirty="0">
                <a:solidFill>
                  <a:schemeClr val="tx1"/>
                </a:solidFill>
                <a:effectLst/>
                <a:latin typeface="Arial" charset="0"/>
                <a:ea typeface="ＭＳ Ｐゴシック" pitchFamily="34" charset="-128"/>
                <a:cs typeface="+mn-cs"/>
              </a:rPr>
              <a:t>   &lt;property&gt;</a:t>
            </a:r>
            <a:r>
              <a:rPr lang="en-US" sz="1200" b="0" kern="1200" dirty="0" err="1">
                <a:solidFill>
                  <a:schemeClr val="tx1"/>
                </a:solidFill>
                <a:effectLst/>
                <a:latin typeface="Arial" charset="0"/>
                <a:ea typeface="ＭＳ Ｐゴシック" pitchFamily="34" charset="-128"/>
                <a:cs typeface="+mn-cs"/>
              </a:rPr>
              <a:t>sysctl.net.netfilter.nf_conntrack_tcp_timeout_last_ack</a:t>
            </a:r>
            <a:r>
              <a:rPr lang="en-US" sz="1200" b="0" kern="1200" dirty="0">
                <a:solidFill>
                  <a:schemeClr val="tx1"/>
                </a:solidFill>
                <a:effectLst/>
                <a:latin typeface="Arial" charset="0"/>
                <a:ea typeface="ＭＳ Ｐゴシック" pitchFamily="34" charset="-128"/>
                <a:cs typeface="+mn-cs"/>
              </a:rPr>
              <a:t>=30&lt;/property&gt; </a:t>
            </a:r>
          </a:p>
          <a:p>
            <a:pPr lvl="1" fontAlgn="t"/>
            <a:r>
              <a:rPr lang="en-US" sz="1200" b="0" kern="1200" dirty="0">
                <a:solidFill>
                  <a:schemeClr val="tx1"/>
                </a:solidFill>
                <a:effectLst/>
                <a:latin typeface="Arial" charset="0"/>
                <a:ea typeface="ＭＳ Ｐゴシック" pitchFamily="34" charset="-128"/>
                <a:cs typeface="+mn-cs"/>
              </a:rPr>
              <a:t>   &lt;property&gt;</a:t>
            </a:r>
            <a:r>
              <a:rPr lang="en-US" sz="1200" b="0" kern="1200" dirty="0" err="1">
                <a:solidFill>
                  <a:schemeClr val="tx1"/>
                </a:solidFill>
                <a:effectLst/>
                <a:latin typeface="Arial" charset="0"/>
                <a:ea typeface="ＭＳ Ｐゴシック" pitchFamily="34" charset="-128"/>
                <a:cs typeface="+mn-cs"/>
              </a:rPr>
              <a:t>sysctl.net.netfilter.nf_conntrack_udp_timeout</a:t>
            </a:r>
            <a:r>
              <a:rPr lang="en-US" sz="1200" b="0" kern="1200" dirty="0">
                <a:solidFill>
                  <a:schemeClr val="tx1"/>
                </a:solidFill>
                <a:effectLst/>
                <a:latin typeface="Arial" charset="0"/>
                <a:ea typeface="ＭＳ Ｐゴシック" pitchFamily="34" charset="-128"/>
                <a:cs typeface="+mn-cs"/>
              </a:rPr>
              <a:t>=30&lt;/property&gt; </a:t>
            </a:r>
          </a:p>
          <a:p>
            <a:pPr lvl="1" fontAlgn="t"/>
            <a:r>
              <a:rPr lang="en-US" sz="1200" b="0" kern="1200" dirty="0">
                <a:solidFill>
                  <a:schemeClr val="tx1"/>
                </a:solidFill>
                <a:effectLst/>
                <a:latin typeface="Arial" charset="0"/>
                <a:ea typeface="ＭＳ Ｐゴシック" pitchFamily="34" charset="-128"/>
                <a:cs typeface="+mn-cs"/>
              </a:rPr>
              <a:t>   &lt;property&gt;</a:t>
            </a:r>
            <a:r>
              <a:rPr lang="en-US" sz="1200" b="0" kern="1200" dirty="0" err="1">
                <a:solidFill>
                  <a:schemeClr val="tx1"/>
                </a:solidFill>
                <a:effectLst/>
                <a:latin typeface="Arial" charset="0"/>
                <a:ea typeface="ＭＳ Ｐゴシック" pitchFamily="34" charset="-128"/>
                <a:cs typeface="+mn-cs"/>
              </a:rPr>
              <a:t>sysctl.net.netfilter.nf_conntrack_udp_timeout_stream</a:t>
            </a:r>
            <a:r>
              <a:rPr lang="en-US" sz="1200" b="0" kern="1200" dirty="0">
                <a:solidFill>
                  <a:schemeClr val="tx1"/>
                </a:solidFill>
                <a:effectLst/>
                <a:latin typeface="Arial" charset="0"/>
                <a:ea typeface="ＭＳ Ｐゴシック" pitchFamily="34" charset="-128"/>
                <a:cs typeface="+mn-cs"/>
              </a:rPr>
              <a:t>=30&lt;/property&gt; </a:t>
            </a:r>
          </a:p>
          <a:p>
            <a:pPr lvl="1" fontAlgn="t"/>
            <a:r>
              <a:rPr lang="en-US" sz="1200" b="0" kern="1200" dirty="0">
                <a:solidFill>
                  <a:schemeClr val="tx1"/>
                </a:solidFill>
                <a:effectLst/>
                <a:latin typeface="Arial" charset="0"/>
                <a:ea typeface="ＭＳ Ｐゴシック" pitchFamily="34" charset="-128"/>
                <a:cs typeface="+mn-cs"/>
              </a:rPr>
              <a:t>   &lt;property&gt;</a:t>
            </a:r>
            <a:r>
              <a:rPr lang="en-US" sz="1200" b="0" kern="1200" dirty="0" err="1">
                <a:solidFill>
                  <a:schemeClr val="tx1"/>
                </a:solidFill>
                <a:effectLst/>
                <a:latin typeface="Arial" charset="0"/>
                <a:ea typeface="ＭＳ Ｐゴシック" pitchFamily="34" charset="-128"/>
                <a:cs typeface="+mn-cs"/>
              </a:rPr>
              <a:t>sysctl.net.netfilter.nf_conntrack_icmp_timeout</a:t>
            </a:r>
            <a:r>
              <a:rPr lang="en-US" sz="1200" b="0" kern="1200" dirty="0">
                <a:solidFill>
                  <a:schemeClr val="tx1"/>
                </a:solidFill>
                <a:effectLst/>
                <a:latin typeface="Arial" charset="0"/>
                <a:ea typeface="ＭＳ Ｐゴシック" pitchFamily="34" charset="-128"/>
                <a:cs typeface="+mn-cs"/>
              </a:rPr>
              <a:t>=10&lt;/property&gt; </a:t>
            </a:r>
          </a:p>
          <a:p>
            <a:pPr lvl="1" fontAlgn="t"/>
            <a:r>
              <a:rPr lang="en-US" sz="1200" b="0" kern="1200" dirty="0">
                <a:solidFill>
                  <a:schemeClr val="tx1"/>
                </a:solidFill>
                <a:effectLst/>
                <a:latin typeface="Arial" charset="0"/>
                <a:ea typeface="ＭＳ Ｐゴシック" pitchFamily="34" charset="-128"/>
                <a:cs typeface="+mn-cs"/>
              </a:rPr>
              <a:t>   &lt;property&gt;</a:t>
            </a:r>
            <a:r>
              <a:rPr lang="en-US" sz="1200" b="0" kern="1200" dirty="0" err="1">
                <a:solidFill>
                  <a:schemeClr val="tx1"/>
                </a:solidFill>
                <a:effectLst/>
                <a:latin typeface="Arial" charset="0"/>
                <a:ea typeface="ＭＳ Ｐゴシック" pitchFamily="34" charset="-128"/>
                <a:cs typeface="+mn-cs"/>
              </a:rPr>
              <a:t>sysctl.net.netfilter.nf_conntrack_generic_timeout</a:t>
            </a:r>
            <a:r>
              <a:rPr lang="en-US" sz="1200" b="0" kern="1200" dirty="0">
                <a:solidFill>
                  <a:schemeClr val="tx1"/>
                </a:solidFill>
                <a:effectLst/>
                <a:latin typeface="Arial" charset="0"/>
                <a:ea typeface="ＭＳ Ｐゴシック" pitchFamily="34" charset="-128"/>
                <a:cs typeface="+mn-cs"/>
              </a:rPr>
              <a:t>=120&lt;/property&gt; </a:t>
            </a:r>
          </a:p>
          <a:p>
            <a:pPr lvl="1" fontAlgn="t"/>
            <a:r>
              <a:rPr lang="en-US" sz="1200" b="0" kern="1200" dirty="0">
                <a:solidFill>
                  <a:schemeClr val="tx1"/>
                </a:solidFill>
                <a:effectLst/>
                <a:latin typeface="Arial" charset="0"/>
                <a:ea typeface="ＭＳ Ｐゴシック" pitchFamily="34" charset="-128"/>
                <a:cs typeface="+mn-cs"/>
              </a:rPr>
              <a:t>   &lt;property&gt;</a:t>
            </a:r>
            <a:r>
              <a:rPr lang="en-US" sz="1200" b="0" kern="1200" dirty="0" err="1">
                <a:solidFill>
                  <a:schemeClr val="tx1"/>
                </a:solidFill>
                <a:effectLst/>
                <a:latin typeface="Arial" charset="0"/>
                <a:ea typeface="ＭＳ Ｐゴシック" pitchFamily="34" charset="-128"/>
                <a:cs typeface="+mn-cs"/>
              </a:rPr>
              <a:t>sysctl.net.netfilter.nf_conntrack_tcp_timeout_unacknowledged</a:t>
            </a:r>
            <a:r>
              <a:rPr lang="en-US" sz="1200" b="0" kern="1200" dirty="0">
                <a:solidFill>
                  <a:schemeClr val="tx1"/>
                </a:solidFill>
                <a:effectLst/>
                <a:latin typeface="Arial" charset="0"/>
                <a:ea typeface="ＭＳ Ｐゴシック" pitchFamily="34" charset="-128"/>
                <a:cs typeface="+mn-cs"/>
              </a:rPr>
              <a:t>=300&lt;/property&gt; </a:t>
            </a:r>
          </a:p>
          <a:p>
            <a:pPr lvl="1" fontAlgn="t"/>
            <a:r>
              <a:rPr lang="en-US" sz="1200" b="0" kern="1200" dirty="0">
                <a:solidFill>
                  <a:schemeClr val="tx1"/>
                </a:solidFill>
                <a:effectLst/>
                <a:latin typeface="Arial" charset="0"/>
                <a:ea typeface="ＭＳ Ｐゴシック" pitchFamily="34" charset="-128"/>
                <a:cs typeface="+mn-cs"/>
              </a:rPr>
              <a:t>   &lt;property&gt;</a:t>
            </a:r>
            <a:r>
              <a:rPr lang="en-US" sz="1200" b="0" kern="1200" dirty="0" err="1">
                <a:solidFill>
                  <a:schemeClr val="tx1"/>
                </a:solidFill>
                <a:effectLst/>
                <a:latin typeface="Arial" charset="0"/>
                <a:ea typeface="ＭＳ Ｐゴシック" pitchFamily="34" charset="-128"/>
                <a:cs typeface="+mn-cs"/>
              </a:rPr>
              <a:t>sysctl.net.netfilter.nf_conntrack_tcp_max_retrans</a:t>
            </a:r>
            <a:r>
              <a:rPr lang="en-US" sz="1200" b="0" kern="1200" dirty="0">
                <a:solidFill>
                  <a:schemeClr val="tx1"/>
                </a:solidFill>
                <a:effectLst/>
                <a:latin typeface="Arial" charset="0"/>
                <a:ea typeface="ＭＳ Ｐゴシック" pitchFamily="34" charset="-128"/>
                <a:cs typeface="+mn-cs"/>
              </a:rPr>
              <a:t>=3&lt;/property&gt; </a:t>
            </a:r>
          </a:p>
          <a:p>
            <a:pPr lvl="1" fontAlgn="t"/>
            <a:r>
              <a:rPr lang="en-US" sz="1200" b="0" kern="1200" dirty="0">
                <a:solidFill>
                  <a:schemeClr val="tx1"/>
                </a:solidFill>
                <a:effectLst/>
                <a:latin typeface="Arial" charset="0"/>
                <a:ea typeface="ＭＳ Ｐゴシック" pitchFamily="34" charset="-128"/>
                <a:cs typeface="+mn-cs"/>
              </a:rPr>
              <a:t>   &lt;property&gt;</a:t>
            </a:r>
            <a:r>
              <a:rPr lang="en-US" sz="1200" b="0" kern="1200" dirty="0" err="1">
                <a:solidFill>
                  <a:schemeClr val="tx1"/>
                </a:solidFill>
                <a:effectLst/>
                <a:latin typeface="Arial" charset="0"/>
                <a:ea typeface="ＭＳ Ｐゴシック" pitchFamily="34" charset="-128"/>
                <a:cs typeface="+mn-cs"/>
              </a:rPr>
              <a:t>sysctl.net.netfilter.nf_conntrack_tcp_be_liberal</a:t>
            </a:r>
            <a:r>
              <a:rPr lang="en-US" sz="1200" b="0" kern="1200" dirty="0">
                <a:solidFill>
                  <a:schemeClr val="tx1"/>
                </a:solidFill>
                <a:effectLst/>
                <a:latin typeface="Arial" charset="0"/>
                <a:ea typeface="ＭＳ Ｐゴシック" pitchFamily="34" charset="-128"/>
                <a:cs typeface="+mn-cs"/>
              </a:rPr>
              <a:t>=0&lt;/property&gt; </a:t>
            </a:r>
          </a:p>
          <a:p>
            <a:pPr lvl="1" fontAlgn="t"/>
            <a:r>
              <a:rPr lang="en-US" sz="1200" b="0" kern="1200" dirty="0">
                <a:solidFill>
                  <a:schemeClr val="tx1"/>
                </a:solidFill>
                <a:effectLst/>
                <a:latin typeface="Arial" charset="0"/>
                <a:ea typeface="ＭＳ Ｐゴシック" pitchFamily="34" charset="-128"/>
                <a:cs typeface="+mn-cs"/>
              </a:rPr>
              <a:t>   &lt;property&gt;</a:t>
            </a:r>
            <a:r>
              <a:rPr lang="en-US" sz="1200" b="0" kern="1200" dirty="0" err="1">
                <a:solidFill>
                  <a:schemeClr val="tx1"/>
                </a:solidFill>
                <a:effectLst/>
                <a:latin typeface="Arial" charset="0"/>
                <a:ea typeface="ＭＳ Ｐゴシック" pitchFamily="34" charset="-128"/>
                <a:cs typeface="+mn-cs"/>
              </a:rPr>
              <a:t>sysctl.net.netfilter.nf_conntrack_tcp_loose</a:t>
            </a:r>
            <a:r>
              <a:rPr lang="en-US" sz="1200" b="0" kern="1200" dirty="0">
                <a:solidFill>
                  <a:schemeClr val="tx1"/>
                </a:solidFill>
                <a:effectLst/>
                <a:latin typeface="Arial" charset="0"/>
                <a:ea typeface="ＭＳ Ｐゴシック" pitchFamily="34" charset="-128"/>
                <a:cs typeface="+mn-cs"/>
              </a:rPr>
              <a:t>=0&lt;/property&gt; </a:t>
            </a:r>
          </a:p>
          <a:p>
            <a:pPr lvl="1" fontAlgn="t"/>
            <a:r>
              <a:rPr lang="en-US" sz="1200" b="0" kern="1200" dirty="0">
                <a:solidFill>
                  <a:schemeClr val="tx1"/>
                </a:solidFill>
                <a:effectLst/>
                <a:latin typeface="Arial" charset="0"/>
                <a:ea typeface="ＭＳ Ｐゴシック" pitchFamily="34" charset="-128"/>
                <a:cs typeface="+mn-cs"/>
              </a:rPr>
              <a:t>   &lt;property&gt;</a:t>
            </a:r>
            <a:r>
              <a:rPr lang="en-US" sz="1200" b="0" kern="1200" dirty="0" err="1">
                <a:solidFill>
                  <a:schemeClr val="tx1"/>
                </a:solidFill>
                <a:effectLst/>
                <a:latin typeface="Arial" charset="0"/>
                <a:ea typeface="ＭＳ Ｐゴシック" pitchFamily="34" charset="-128"/>
                <a:cs typeface="+mn-cs"/>
              </a:rPr>
              <a:t>sysctl.net.netfilter.nf_conntrack_log_invalid</a:t>
            </a:r>
            <a:r>
              <a:rPr lang="en-US" sz="1200" b="0" kern="1200" dirty="0">
                <a:solidFill>
                  <a:schemeClr val="tx1"/>
                </a:solidFill>
                <a:effectLst/>
                <a:latin typeface="Arial" charset="0"/>
                <a:ea typeface="ＭＳ Ｐゴシック" pitchFamily="34" charset="-128"/>
                <a:cs typeface="+mn-cs"/>
              </a:rPr>
              <a:t>=0&lt;/property&gt; </a:t>
            </a:r>
          </a:p>
          <a:p>
            <a:pPr lvl="1" fontAlgn="t"/>
            <a:r>
              <a:rPr lang="en-US" sz="1200" b="0" kern="1200" dirty="0">
                <a:solidFill>
                  <a:schemeClr val="tx1"/>
                </a:solidFill>
                <a:effectLst/>
                <a:latin typeface="Arial" charset="0"/>
                <a:ea typeface="ＭＳ Ｐゴシック" pitchFamily="34" charset="-128"/>
                <a:cs typeface="+mn-cs"/>
              </a:rPr>
              <a:t>   &lt;property&gt;sysctl.net.ipv4.neigh.default.gc_thresh1=256&lt;/property&gt; </a:t>
            </a:r>
          </a:p>
          <a:p>
            <a:pPr lvl="1" fontAlgn="t"/>
            <a:r>
              <a:rPr lang="en-US" sz="1200" b="0" kern="1200" dirty="0">
                <a:solidFill>
                  <a:schemeClr val="tx1"/>
                </a:solidFill>
                <a:effectLst/>
                <a:latin typeface="Arial" charset="0"/>
                <a:ea typeface="ＭＳ Ｐゴシック" pitchFamily="34" charset="-128"/>
                <a:cs typeface="+mn-cs"/>
              </a:rPr>
              <a:t>   &lt;property&gt;sysctl.net.ipv4.neigh.default.gc_thresh2=1024&lt;/property&gt; </a:t>
            </a:r>
          </a:p>
          <a:p>
            <a:pPr lvl="1" fontAlgn="t"/>
            <a:r>
              <a:rPr lang="en-US" sz="1200" b="0" kern="1200" dirty="0">
                <a:solidFill>
                  <a:schemeClr val="tx1"/>
                </a:solidFill>
                <a:effectLst/>
                <a:latin typeface="Arial" charset="0"/>
                <a:ea typeface="ＭＳ Ｐゴシック" pitchFamily="34" charset="-128"/>
                <a:cs typeface="+mn-cs"/>
              </a:rPr>
              <a:t>   &lt;property&gt;sysctl.net.ipv4.neigh.default.gc_thresh3=2048&lt;/property&gt; </a:t>
            </a:r>
          </a:p>
          <a:p>
            <a:pPr lvl="1" fontAlgn="t"/>
            <a:r>
              <a:rPr lang="en-US" sz="1200" b="0" kern="1200" dirty="0">
                <a:solidFill>
                  <a:schemeClr val="tx1"/>
                </a:solidFill>
                <a:effectLst/>
                <a:latin typeface="Arial" charset="0"/>
                <a:ea typeface="ＭＳ Ｐゴシック" pitchFamily="34" charset="-128"/>
                <a:cs typeface="+mn-cs"/>
              </a:rPr>
              <a:t>&lt;/</a:t>
            </a:r>
            <a:r>
              <a:rPr lang="en-US" sz="1200" b="0" kern="1200" dirty="0" err="1">
                <a:solidFill>
                  <a:schemeClr val="tx1"/>
                </a:solidFill>
                <a:effectLst/>
                <a:latin typeface="Arial" charset="0"/>
                <a:ea typeface="ＭＳ Ｐゴシック" pitchFamily="34" charset="-128"/>
                <a:cs typeface="+mn-cs"/>
              </a:rPr>
              <a:t>systemControl</a:t>
            </a:r>
            <a:r>
              <a:rPr lang="en-US" sz="1200" b="0" kern="1200" dirty="0">
                <a:solidFill>
                  <a:schemeClr val="tx1"/>
                </a:solidFill>
                <a:effectLst/>
                <a:latin typeface="Arial" charset="0"/>
                <a:ea typeface="ＭＳ Ｐゴシック" pitchFamily="34" charset="-128"/>
                <a:cs typeface="+mn-cs"/>
              </a:rPr>
              <a:t>&gt;</a:t>
            </a:r>
          </a:p>
          <a:p>
            <a:pPr lvl="1"/>
            <a:endParaRPr lang="fr-FR" b="0" u="none" baseline="0" dirty="0"/>
          </a:p>
          <a:p>
            <a:pPr lvl="1"/>
            <a:r>
              <a:rPr lang="fr-FR" b="0" u="sng" baseline="0" dirty="0"/>
              <a:t>Default (/proc/</a:t>
            </a:r>
            <a:r>
              <a:rPr lang="fr-FR" b="0" u="sng" baseline="0" dirty="0" err="1"/>
              <a:t>sys</a:t>
            </a:r>
            <a:r>
              <a:rPr lang="fr-FR" b="0" u="sng" baseline="0" dirty="0"/>
              <a:t>/net/</a:t>
            </a:r>
            <a:r>
              <a:rPr lang="fr-FR" b="0" u="sng" baseline="0" dirty="0" err="1"/>
              <a:t>netfilter</a:t>
            </a:r>
            <a:r>
              <a:rPr lang="fr-FR" b="0" u="sng" baseline="0" dirty="0"/>
              <a:t>/):</a:t>
            </a:r>
          </a:p>
          <a:p>
            <a:pPr lvl="1"/>
            <a:r>
              <a:rPr lang="fr-FR" b="0" u="none" baseline="0" dirty="0"/>
              <a:t>net.ipv4.tcp_syncookies = 1 (</a:t>
            </a:r>
            <a:r>
              <a:rPr lang="fr-FR" b="0" u="none" baseline="0" dirty="0" err="1"/>
              <a:t>now</a:t>
            </a:r>
            <a:r>
              <a:rPr lang="fr-FR" b="0" u="none" baseline="0" dirty="0"/>
              <a:t> 0)</a:t>
            </a:r>
          </a:p>
          <a:p>
            <a:pPr lvl="1"/>
            <a:r>
              <a:rPr lang="fr-FR" b="0" u="none" baseline="0" dirty="0" err="1"/>
              <a:t>net.netfilter.nf_conntrack_tcp_timeout_fin_wait</a:t>
            </a:r>
            <a:r>
              <a:rPr lang="fr-FR" b="0" u="none" baseline="0" dirty="0"/>
              <a:t> = 20 (</a:t>
            </a:r>
            <a:r>
              <a:rPr lang="fr-FR" b="0" u="none" baseline="0" dirty="0" err="1"/>
              <a:t>now</a:t>
            </a:r>
            <a:r>
              <a:rPr lang="fr-FR" b="0" u="none" baseline="0" dirty="0"/>
              <a:t> 3 sec)</a:t>
            </a:r>
          </a:p>
          <a:p>
            <a:pPr lvl="1"/>
            <a:r>
              <a:rPr lang="fr-FR" b="0" u="none" baseline="0" dirty="0" err="1"/>
              <a:t>net.netfilter.nf_conntrack_generic_timeout</a:t>
            </a:r>
            <a:r>
              <a:rPr lang="fr-FR" b="0" u="none" baseline="0" dirty="0"/>
              <a:t> = 120 (</a:t>
            </a:r>
            <a:r>
              <a:rPr lang="fr-FR" b="0" u="none" baseline="0" dirty="0" err="1"/>
              <a:t>now</a:t>
            </a:r>
            <a:r>
              <a:rPr lang="fr-FR" b="0" u="none" baseline="0" dirty="0"/>
              <a:t> 4 sec)</a:t>
            </a:r>
          </a:p>
          <a:p>
            <a:pPr lvl="1"/>
            <a:r>
              <a:rPr lang="fr-FR" b="0" u="none" baseline="0" dirty="0" err="1"/>
              <a:t>net.netfilter.nf_conntrack_tcp_timeout_time_wait</a:t>
            </a:r>
            <a:r>
              <a:rPr lang="fr-FR" b="0" u="none" baseline="0" dirty="0"/>
              <a:t> = 30 (</a:t>
            </a:r>
            <a:r>
              <a:rPr lang="fr-FR" b="0" u="none" baseline="0" dirty="0" err="1"/>
              <a:t>now</a:t>
            </a:r>
            <a:r>
              <a:rPr lang="fr-FR" b="0" u="none" baseline="0" dirty="0"/>
              <a:t> 3 sec - in /</a:t>
            </a:r>
            <a:r>
              <a:rPr lang="fr-FR" b="0" u="none" baseline="0" dirty="0" err="1"/>
              <a:t>etc.sysctl</a:t>
            </a:r>
            <a:r>
              <a:rPr lang="fr-FR" b="0" u="none" baseline="0" dirty="0"/>
              <a:t> </a:t>
            </a:r>
            <a:r>
              <a:rPr lang="fr-FR" b="0" u="none" baseline="0" dirty="0" err="1"/>
              <a:t>its</a:t>
            </a:r>
            <a:r>
              <a:rPr lang="fr-FR" b="0" u="none" baseline="0" dirty="0"/>
              <a:t> value </a:t>
            </a:r>
            <a:r>
              <a:rPr lang="fr-FR" b="0" u="none" baseline="0" dirty="0" err="1"/>
              <a:t>is</a:t>
            </a:r>
            <a:r>
              <a:rPr lang="fr-FR" b="0" u="none" baseline="0" dirty="0"/>
              <a:t> </a:t>
            </a:r>
            <a:r>
              <a:rPr lang="fr-FR" b="0" u="none" baseline="0" dirty="0" err="1"/>
              <a:t>actually</a:t>
            </a:r>
            <a:r>
              <a:rPr lang="fr-FR" b="0" u="none" baseline="0" dirty="0"/>
              <a:t> 20, the config </a:t>
            </a:r>
            <a:r>
              <a:rPr lang="fr-FR" b="0" u="none" baseline="0" dirty="0" err="1"/>
              <a:t>engine</a:t>
            </a:r>
            <a:r>
              <a:rPr lang="fr-FR" b="0" u="none" baseline="0" dirty="0"/>
              <a:t> changes </a:t>
            </a:r>
            <a:r>
              <a:rPr lang="fr-FR" b="0" u="none" baseline="0" dirty="0" err="1"/>
              <a:t>it</a:t>
            </a:r>
            <a:r>
              <a:rPr lang="fr-FR" b="0" u="none" baseline="0" dirty="0"/>
              <a:t> to 30)</a:t>
            </a:r>
          </a:p>
          <a:p>
            <a:pPr lvl="1"/>
            <a:r>
              <a:rPr lang="fr-FR" b="0" u="none" baseline="0" dirty="0" err="1"/>
              <a:t>net.netfilter.nf_conntrack_tcp_timeout_close</a:t>
            </a:r>
            <a:r>
              <a:rPr lang="fr-FR" b="0" u="none" baseline="0" dirty="0"/>
              <a:t> = 10 (</a:t>
            </a:r>
            <a:r>
              <a:rPr lang="fr-FR" b="0" u="none" baseline="0" dirty="0" err="1"/>
              <a:t>now</a:t>
            </a:r>
            <a:r>
              <a:rPr lang="fr-FR" b="0" u="none" baseline="0" dirty="0"/>
              <a:t> 3 sec)</a:t>
            </a:r>
          </a:p>
          <a:p>
            <a:pPr lvl="1"/>
            <a:r>
              <a:rPr lang="fr-FR" b="0" u="none" baseline="0" dirty="0" err="1"/>
              <a:t>net.netfilter.nf_conntrack_tcp_timeout_close_wait</a:t>
            </a:r>
            <a:r>
              <a:rPr lang="fr-FR" b="0" u="none" baseline="0" dirty="0"/>
              <a:t> = 60 (</a:t>
            </a:r>
            <a:r>
              <a:rPr lang="fr-FR" b="0" u="none" baseline="0" dirty="0" err="1"/>
              <a:t>now</a:t>
            </a:r>
            <a:r>
              <a:rPr lang="fr-FR" b="0" u="none" baseline="0" dirty="0"/>
              <a:t> 3 sec)</a:t>
            </a:r>
          </a:p>
          <a:p>
            <a:pPr lvl="1"/>
            <a:endParaRPr lang="fr-FR" b="0" u="none" baseline="0" dirty="0"/>
          </a:p>
          <a:p>
            <a:pPr lvl="1"/>
            <a:r>
              <a:rPr lang="fr-FR" b="0" u="sng" baseline="0" dirty="0" err="1"/>
              <a:t>Actually</a:t>
            </a:r>
            <a:r>
              <a:rPr lang="fr-FR" b="0" u="sng" baseline="0" dirty="0"/>
              <a:t> not </a:t>
            </a:r>
            <a:r>
              <a:rPr lang="fr-FR" b="0" u="sng" baseline="0" dirty="0" err="1"/>
              <a:t>changed</a:t>
            </a:r>
            <a:r>
              <a:rPr lang="fr-FR" b="0" u="sng" baseline="0" dirty="0"/>
              <a:t> by the API call:</a:t>
            </a:r>
          </a:p>
          <a:p>
            <a:pPr lvl="1"/>
            <a:r>
              <a:rPr lang="fr-FR" b="0" u="none" baseline="0" dirty="0" err="1"/>
              <a:t>net.netfilter.nf_conntrack_tcp_timeout_syn_sent</a:t>
            </a:r>
            <a:r>
              <a:rPr lang="fr-FR" b="0" u="none" baseline="0" dirty="0"/>
              <a:t>=30</a:t>
            </a:r>
          </a:p>
          <a:p>
            <a:pPr lvl="1"/>
            <a:r>
              <a:rPr lang="fr-FR" b="0" u="none" baseline="0" dirty="0" err="1"/>
              <a:t>net.netfilter.nf_conntrack_tcp_timeout_established</a:t>
            </a:r>
            <a:r>
              <a:rPr lang="fr-FR" b="0" u="none" baseline="0" dirty="0"/>
              <a:t>=3600</a:t>
            </a:r>
          </a:p>
          <a:p>
            <a:pPr lvl="1"/>
            <a:r>
              <a:rPr lang="fr-FR" b="0" u="none" baseline="0" dirty="0" err="1"/>
              <a:t>net.netfilter.nf_conntrack_tcp_timeout_syn_recv</a:t>
            </a:r>
            <a:r>
              <a:rPr lang="fr-FR" b="0" u="none" baseline="0" dirty="0"/>
              <a:t> = 30</a:t>
            </a:r>
          </a:p>
          <a:p>
            <a:pPr lvl="1"/>
            <a:r>
              <a:rPr lang="fr-FR" b="0" u="none" baseline="0" dirty="0" err="1"/>
              <a:t>net.netfilter.nf_conntrack_tcp_timeout_syn_recv</a:t>
            </a:r>
            <a:r>
              <a:rPr lang="fr-FR" b="0" u="none" baseline="0" dirty="0"/>
              <a:t> = 30</a:t>
            </a:r>
          </a:p>
          <a:p>
            <a:pPr lvl="1"/>
            <a:endParaRPr lang="fr-FR" b="0" u="none" baseline="0" dirty="0"/>
          </a:p>
          <a:p>
            <a:pPr lvl="1"/>
            <a:r>
              <a:rPr lang="fr-FR" b="0" u="sng" baseline="0" dirty="0"/>
              <a:t>To go back to default (</a:t>
            </a:r>
            <a:r>
              <a:rPr lang="fr-FR" b="0" u="sng" baseline="0" dirty="0" err="1"/>
              <a:t>only</a:t>
            </a:r>
            <a:r>
              <a:rPr lang="fr-FR" b="0" u="sng" baseline="0" dirty="0"/>
              <a:t> </a:t>
            </a:r>
            <a:r>
              <a:rPr lang="fr-FR" b="0" u="sng" baseline="0" dirty="0" err="1"/>
              <a:t>available</a:t>
            </a:r>
            <a:r>
              <a:rPr lang="fr-FR" b="0" u="sng" baseline="0" dirty="0"/>
              <a:t> </a:t>
            </a:r>
            <a:r>
              <a:rPr lang="fr-FR" b="0" u="sng" baseline="0" dirty="0" err="1"/>
              <a:t>from</a:t>
            </a:r>
            <a:r>
              <a:rPr lang="fr-FR" b="0" u="sng" baseline="0" dirty="0"/>
              <a:t> 6.2):</a:t>
            </a:r>
          </a:p>
          <a:p>
            <a:pPr lvl="1"/>
            <a:r>
              <a:rPr lang="en-US" sz="1200" b="0" kern="1200" dirty="0">
                <a:solidFill>
                  <a:schemeClr val="tx1"/>
                </a:solidFill>
                <a:effectLst/>
                <a:latin typeface="Arial" charset="0"/>
                <a:ea typeface="ＭＳ Ｐゴシック" pitchFamily="34" charset="-128"/>
                <a:cs typeface="+mn-cs"/>
              </a:rPr>
              <a:t>URL :</a:t>
            </a:r>
            <a:r>
              <a:rPr lang="en-US" sz="1200" b="0" kern="1200" baseline="0" dirty="0">
                <a:solidFill>
                  <a:schemeClr val="tx1"/>
                </a:solidFill>
                <a:effectLst/>
                <a:latin typeface="Arial" charset="0"/>
                <a:ea typeface="ＭＳ Ｐゴシック" pitchFamily="34" charset="-128"/>
                <a:cs typeface="+mn-cs"/>
              </a:rPr>
              <a:t> </a:t>
            </a:r>
            <a:r>
              <a:rPr lang="fr-FR" b="0" u="none" baseline="0" dirty="0"/>
              <a:t>/api/4.0/</a:t>
            </a:r>
            <a:r>
              <a:rPr lang="fr-FR" b="0" u="none" baseline="0" dirty="0" err="1"/>
              <a:t>edges</a:t>
            </a:r>
            <a:r>
              <a:rPr lang="fr-FR" b="0" u="none" baseline="0" dirty="0"/>
              <a:t>/{</a:t>
            </a:r>
            <a:r>
              <a:rPr lang="fr-FR" b="0" u="none" baseline="0" dirty="0" err="1"/>
              <a:t>edgeId</a:t>
            </a:r>
            <a:r>
              <a:rPr lang="fr-FR" b="0" u="none" baseline="0" dirty="0"/>
              <a:t>}/</a:t>
            </a:r>
            <a:r>
              <a:rPr lang="fr-FR" b="0" u="none" baseline="0" dirty="0" err="1"/>
              <a:t>systemcontrol</a:t>
            </a:r>
            <a:r>
              <a:rPr lang="fr-FR" b="0" u="none" baseline="0" dirty="0"/>
              <a:t>/</a:t>
            </a:r>
            <a:r>
              <a:rPr lang="fr-FR" b="0" u="none" baseline="0" dirty="0" err="1"/>
              <a:t>config?rebootNow</a:t>
            </a:r>
            <a:endParaRPr lang="en-US" sz="1200" b="0" kern="1200" dirty="0">
              <a:solidFill>
                <a:schemeClr val="tx1"/>
              </a:solidFill>
              <a:effectLst/>
              <a:latin typeface="Arial" charset="0"/>
              <a:ea typeface="ＭＳ Ｐゴシック" pitchFamily="34" charset="-128"/>
              <a:cs typeface="+mn-cs"/>
            </a:endParaRPr>
          </a:p>
          <a:p>
            <a:pPr lvl="1"/>
            <a:r>
              <a:rPr lang="en-US" sz="1200" b="0" kern="1200" dirty="0">
                <a:solidFill>
                  <a:schemeClr val="tx1"/>
                </a:solidFill>
                <a:effectLst/>
                <a:latin typeface="Arial" charset="0"/>
                <a:ea typeface="ＭＳ Ｐゴシック" pitchFamily="34" charset="-128"/>
                <a:cs typeface="+mn-cs"/>
              </a:rPr>
              <a:t>GET</a:t>
            </a:r>
            <a:r>
              <a:rPr lang="en-US" sz="1200" b="0" kern="1200" baseline="0" dirty="0">
                <a:solidFill>
                  <a:schemeClr val="tx1"/>
                </a:solidFill>
                <a:effectLst/>
                <a:latin typeface="Arial" charset="0"/>
                <a:ea typeface="ＭＳ Ｐゴシック" pitchFamily="34" charset="-128"/>
                <a:cs typeface="+mn-cs"/>
              </a:rPr>
              <a:t> </a:t>
            </a:r>
            <a:r>
              <a:rPr lang="en-US" sz="1200" b="0" kern="1200" dirty="0">
                <a:solidFill>
                  <a:schemeClr val="tx1"/>
                </a:solidFill>
                <a:effectLst/>
                <a:latin typeface="Arial" charset="0"/>
                <a:ea typeface="ＭＳ Ｐゴシック" pitchFamily="34" charset="-128"/>
                <a:cs typeface="+mn-cs"/>
              </a:rPr>
              <a:t>Method</a:t>
            </a:r>
          </a:p>
          <a:p>
            <a:pPr lvl="1"/>
            <a:endParaRPr lang="fr-FR" sz="1200" b="0" u="none" kern="1200" baseline="0" dirty="0">
              <a:solidFill>
                <a:schemeClr val="tx1"/>
              </a:solidFill>
              <a:effectLst/>
              <a:latin typeface="Arial" charset="0"/>
              <a:ea typeface="ＭＳ Ｐゴシック" pitchFamily="34" charset="-128"/>
              <a:cs typeface="+mn-cs"/>
            </a:endParaRPr>
          </a:p>
          <a:p>
            <a:pPr lvl="1"/>
            <a:endParaRPr lang="fr-FR" sz="1200" b="0" u="none" kern="1200" baseline="0" dirty="0">
              <a:solidFill>
                <a:schemeClr val="tx1"/>
              </a:solidFill>
              <a:effectLst/>
              <a:latin typeface="Arial" charset="0"/>
              <a:ea typeface="ＭＳ Ｐゴシック" pitchFamily="34" charset="-128"/>
              <a:cs typeface="+mn-cs"/>
            </a:endParaRPr>
          </a:p>
          <a:p>
            <a:pPr lvl="0"/>
            <a:r>
              <a:rPr lang="fr-FR" b="1" u="none" kern="1200" baseline="0" dirty="0" err="1">
                <a:solidFill>
                  <a:schemeClr val="tx1"/>
                </a:solidFill>
                <a:effectLst/>
                <a:latin typeface="Arial" charset="0"/>
                <a:ea typeface="ＭＳ Ｐゴシック" pitchFamily="34" charset="-128"/>
                <a:cs typeface="+mn-cs"/>
              </a:rPr>
              <a:t>Recommendation</a:t>
            </a:r>
            <a:r>
              <a:rPr lang="fr-FR" b="1" u="none" kern="1200" baseline="0" dirty="0">
                <a:solidFill>
                  <a:schemeClr val="tx1"/>
                </a:solidFill>
                <a:effectLst/>
                <a:latin typeface="Arial" charset="0"/>
                <a:ea typeface="ＭＳ Ｐゴシック" pitchFamily="34" charset="-128"/>
                <a:cs typeface="+mn-cs"/>
              </a:rPr>
              <a:t> for </a:t>
            </a:r>
            <a:r>
              <a:rPr lang="fr-FR" b="1" u="none" kern="1200" baseline="0" dirty="0" err="1">
                <a:solidFill>
                  <a:schemeClr val="tx1"/>
                </a:solidFill>
                <a:effectLst/>
                <a:latin typeface="Arial" charset="0"/>
                <a:ea typeface="ＭＳ Ｐゴシック" pitchFamily="34" charset="-128"/>
                <a:cs typeface="+mn-cs"/>
              </a:rPr>
              <a:t>heavy</a:t>
            </a:r>
            <a:r>
              <a:rPr lang="fr-FR" b="1" u="none" kern="1200" baseline="0" dirty="0">
                <a:solidFill>
                  <a:schemeClr val="tx1"/>
                </a:solidFill>
                <a:effectLst/>
                <a:latin typeface="Arial" charset="0"/>
                <a:ea typeface="ＭＳ Ｐゴシック" pitchFamily="34" charset="-128"/>
                <a:cs typeface="+mn-cs"/>
              </a:rPr>
              <a:t> </a:t>
            </a:r>
            <a:r>
              <a:rPr lang="fr-FR" b="1" u="none" kern="1200" baseline="0" dirty="0" err="1">
                <a:solidFill>
                  <a:schemeClr val="tx1"/>
                </a:solidFill>
                <a:effectLst/>
                <a:latin typeface="Arial" charset="0"/>
                <a:ea typeface="ＭＳ Ｐゴシック" pitchFamily="34" charset="-128"/>
                <a:cs typeface="+mn-cs"/>
              </a:rPr>
              <a:t>traffic</a:t>
            </a:r>
            <a:r>
              <a:rPr lang="fr-FR" b="1" u="none" kern="1200" baseline="0" dirty="0">
                <a:solidFill>
                  <a:schemeClr val="tx1"/>
                </a:solidFill>
                <a:effectLst/>
                <a:latin typeface="Arial" charset="0"/>
                <a:ea typeface="ＭＳ Ｐゴシック" pitchFamily="34" charset="-128"/>
                <a:cs typeface="+mn-cs"/>
              </a:rPr>
              <a:t>:</a:t>
            </a:r>
            <a:endParaRPr lang="fr-FR" b="1" u="none" baseline="0" dirty="0"/>
          </a:p>
          <a:p>
            <a:pPr lvl="0"/>
            <a:r>
              <a:rPr lang="en-US" sz="1200" u="sng" kern="1200" dirty="0">
                <a:solidFill>
                  <a:schemeClr val="tx1"/>
                </a:solidFill>
                <a:effectLst/>
                <a:latin typeface="Arial" charset="0"/>
                <a:ea typeface="ＭＳ Ｐゴシック" pitchFamily="34" charset="-128"/>
                <a:cs typeface="+mn-cs"/>
              </a:rPr>
              <a:t>Application with MANY SHORT leave connections</a:t>
            </a:r>
            <a:endParaRPr lang="en-US" sz="1200" kern="1200" dirty="0">
              <a:solidFill>
                <a:schemeClr val="tx1"/>
              </a:solidFill>
              <a:effectLst/>
              <a:latin typeface="Arial" charset="0"/>
              <a:ea typeface="ＭＳ Ｐゴシック" pitchFamily="34" charset="-128"/>
              <a:cs typeface="+mn-cs"/>
            </a:endParaRPr>
          </a:p>
          <a:p>
            <a:r>
              <a:rPr lang="en-US" sz="1200" kern="1200" dirty="0">
                <a:solidFill>
                  <a:schemeClr val="tx1"/>
                </a:solidFill>
                <a:effectLst/>
                <a:latin typeface="Arial" charset="0"/>
                <a:ea typeface="ＭＳ Ｐゴシック" pitchFamily="34" charset="-128"/>
                <a:cs typeface="+mn-cs"/>
              </a:rPr>
              <a:t>If you have more than 50k new connections/sec (or 8.3k new connections/sec if the connections are not correctly terminated – no FIN/RST), do the following tuning:</a:t>
            </a:r>
          </a:p>
          <a:p>
            <a:r>
              <a:rPr lang="en-US" sz="1200" i="1" kern="1200" dirty="0" err="1">
                <a:solidFill>
                  <a:schemeClr val="tx1"/>
                </a:solidFill>
                <a:effectLst/>
                <a:latin typeface="Arial" charset="0"/>
                <a:ea typeface="ＭＳ Ｐゴシック" pitchFamily="34" charset="-128"/>
                <a:cs typeface="+mn-cs"/>
              </a:rPr>
              <a:t>net.netfilter.nf_conntrack_tcp_timeout_fin_wait</a:t>
            </a:r>
            <a:r>
              <a:rPr lang="en-US" sz="1200" i="1" kern="1200" dirty="0">
                <a:solidFill>
                  <a:schemeClr val="tx1"/>
                </a:solidFill>
                <a:effectLst/>
                <a:latin typeface="Arial" charset="0"/>
                <a:ea typeface="ＭＳ Ｐゴシック" pitchFamily="34" charset="-128"/>
                <a:cs typeface="+mn-cs"/>
              </a:rPr>
              <a:t> = 3 (default 20 sec)</a:t>
            </a:r>
            <a:endParaRPr lang="en-US" sz="1200" kern="1200" dirty="0">
              <a:solidFill>
                <a:schemeClr val="tx1"/>
              </a:solidFill>
              <a:effectLst/>
              <a:latin typeface="Arial" charset="0"/>
              <a:ea typeface="ＭＳ Ｐゴシック" pitchFamily="34" charset="-128"/>
              <a:cs typeface="+mn-cs"/>
            </a:endParaRPr>
          </a:p>
          <a:p>
            <a:r>
              <a:rPr lang="en-US" sz="1200" i="1" kern="1200" dirty="0" err="1">
                <a:solidFill>
                  <a:schemeClr val="tx1"/>
                </a:solidFill>
                <a:effectLst/>
                <a:latin typeface="Arial" charset="0"/>
                <a:ea typeface="ＭＳ Ｐゴシック" pitchFamily="34" charset="-128"/>
                <a:cs typeface="+mn-cs"/>
              </a:rPr>
              <a:t>net.netfilter.nf_conntrack_generic_timeout</a:t>
            </a:r>
            <a:r>
              <a:rPr lang="en-US" sz="1200" i="1" kern="1200" dirty="0">
                <a:solidFill>
                  <a:schemeClr val="tx1"/>
                </a:solidFill>
                <a:effectLst/>
                <a:latin typeface="Arial" charset="0"/>
                <a:ea typeface="ＭＳ Ｐゴシック" pitchFamily="34" charset="-128"/>
                <a:cs typeface="+mn-cs"/>
              </a:rPr>
              <a:t> = 4 (default 120 sec)</a:t>
            </a:r>
            <a:endParaRPr lang="en-US" sz="1200" kern="1200" dirty="0">
              <a:solidFill>
                <a:schemeClr val="tx1"/>
              </a:solidFill>
              <a:effectLst/>
              <a:latin typeface="Arial" charset="0"/>
              <a:ea typeface="ＭＳ Ｐゴシック" pitchFamily="34" charset="-128"/>
              <a:cs typeface="+mn-cs"/>
            </a:endParaRPr>
          </a:p>
          <a:p>
            <a:r>
              <a:rPr lang="en-US" sz="1200" i="1" kern="1200" dirty="0" err="1">
                <a:solidFill>
                  <a:schemeClr val="tx1"/>
                </a:solidFill>
                <a:effectLst/>
                <a:latin typeface="Arial" charset="0"/>
                <a:ea typeface="ＭＳ Ｐゴシック" pitchFamily="34" charset="-128"/>
                <a:cs typeface="+mn-cs"/>
              </a:rPr>
              <a:t>net.netfilter.nf_conntrack_tcp_timeout_time_wait</a:t>
            </a:r>
            <a:r>
              <a:rPr lang="en-US" sz="1200" i="1" kern="1200" dirty="0">
                <a:solidFill>
                  <a:schemeClr val="tx1"/>
                </a:solidFill>
                <a:effectLst/>
                <a:latin typeface="Arial" charset="0"/>
                <a:ea typeface="ＭＳ Ｐゴシック" pitchFamily="34" charset="-128"/>
                <a:cs typeface="+mn-cs"/>
              </a:rPr>
              <a:t> = 3 (default 30 sec)</a:t>
            </a:r>
            <a:endParaRPr lang="en-US" sz="1200" kern="1200" dirty="0">
              <a:solidFill>
                <a:schemeClr val="tx1"/>
              </a:solidFill>
              <a:effectLst/>
              <a:latin typeface="Arial" charset="0"/>
              <a:ea typeface="ＭＳ Ｐゴシック" pitchFamily="34" charset="-128"/>
              <a:cs typeface="+mn-cs"/>
            </a:endParaRPr>
          </a:p>
          <a:p>
            <a:r>
              <a:rPr lang="en-US" sz="1200" i="1" kern="1200" dirty="0" err="1">
                <a:solidFill>
                  <a:schemeClr val="tx1"/>
                </a:solidFill>
                <a:effectLst/>
                <a:latin typeface="Arial" charset="0"/>
                <a:ea typeface="ＭＳ Ｐゴシック" pitchFamily="34" charset="-128"/>
                <a:cs typeface="+mn-cs"/>
              </a:rPr>
              <a:t>net.netfilter.nf_conntrack_tcp_timeout_close</a:t>
            </a:r>
            <a:r>
              <a:rPr lang="en-US" sz="1200" i="1" kern="1200" dirty="0">
                <a:solidFill>
                  <a:schemeClr val="tx1"/>
                </a:solidFill>
                <a:effectLst/>
                <a:latin typeface="Arial" charset="0"/>
                <a:ea typeface="ＭＳ Ｐゴシック" pitchFamily="34" charset="-128"/>
                <a:cs typeface="+mn-cs"/>
              </a:rPr>
              <a:t> = 3 (default 10 sec)</a:t>
            </a:r>
            <a:endParaRPr lang="en-US" sz="1200" kern="1200" dirty="0">
              <a:solidFill>
                <a:schemeClr val="tx1"/>
              </a:solidFill>
              <a:effectLst/>
              <a:latin typeface="Arial" charset="0"/>
              <a:ea typeface="ＭＳ Ｐゴシック" pitchFamily="34" charset="-128"/>
              <a:cs typeface="+mn-cs"/>
            </a:endParaRPr>
          </a:p>
          <a:p>
            <a:r>
              <a:rPr lang="en-US" sz="1200" i="1" kern="1200" dirty="0" err="1">
                <a:solidFill>
                  <a:schemeClr val="tx1"/>
                </a:solidFill>
                <a:effectLst/>
                <a:latin typeface="Arial" charset="0"/>
                <a:ea typeface="ＭＳ Ｐゴシック" pitchFamily="34" charset="-128"/>
                <a:cs typeface="+mn-cs"/>
              </a:rPr>
              <a:t>net.netfilter.nf_conntrack_tcp_timeout_close_wait</a:t>
            </a:r>
            <a:r>
              <a:rPr lang="en-US" sz="1200" i="1" kern="1200" dirty="0">
                <a:solidFill>
                  <a:schemeClr val="tx1"/>
                </a:solidFill>
                <a:effectLst/>
                <a:latin typeface="Arial" charset="0"/>
                <a:ea typeface="ＭＳ Ｐゴシック" pitchFamily="34" charset="-128"/>
                <a:cs typeface="+mn-cs"/>
              </a:rPr>
              <a:t> = 3 (default 60 sec)</a:t>
            </a:r>
            <a:endParaRPr lang="en-US" sz="1200" kern="1200" dirty="0">
              <a:solidFill>
                <a:schemeClr val="tx1"/>
              </a:solidFill>
              <a:effectLst/>
              <a:latin typeface="Arial" charset="0"/>
              <a:ea typeface="ＭＳ Ｐゴシック" pitchFamily="34" charset="-128"/>
              <a:cs typeface="+mn-cs"/>
            </a:endParaRPr>
          </a:p>
          <a:p>
            <a:r>
              <a:rPr lang="en-US" sz="1200" kern="1200" dirty="0">
                <a:solidFill>
                  <a:schemeClr val="tx1"/>
                </a:solidFill>
                <a:effectLst/>
                <a:latin typeface="Arial" charset="0"/>
                <a:ea typeface="ＭＳ Ｐゴシック" pitchFamily="34" charset="-128"/>
                <a:cs typeface="+mn-cs"/>
              </a:rPr>
              <a:t>Those settings allow you to go up to 330k new connections/sec (or 250k new connections/sec if the sessions are not correctly terminated- no FIN/RST).</a:t>
            </a:r>
          </a:p>
          <a:p>
            <a:r>
              <a:rPr lang="en-US" sz="1200" i="1" kern="1200" dirty="0">
                <a:solidFill>
                  <a:schemeClr val="tx1"/>
                </a:solidFill>
                <a:effectLst/>
                <a:latin typeface="Arial" charset="0"/>
                <a:ea typeface="ＭＳ Ｐゴシック" pitchFamily="34" charset="-128"/>
                <a:cs typeface="+mn-cs"/>
              </a:rPr>
              <a:t>Note: If you need even more, the following tuning (increasing the # of concurrent connections) can also be combined with this one.</a:t>
            </a:r>
            <a:endParaRPr lang="en-US" sz="1200" kern="1200" dirty="0">
              <a:solidFill>
                <a:schemeClr val="tx1"/>
              </a:solidFill>
              <a:effectLst/>
              <a:latin typeface="Arial" charset="0"/>
              <a:ea typeface="ＭＳ Ｐゴシック" pitchFamily="34" charset="-128"/>
              <a:cs typeface="+mn-cs"/>
            </a:endParaRPr>
          </a:p>
          <a:p>
            <a:r>
              <a:rPr lang="en-US" sz="1200" kern="1200" dirty="0">
                <a:solidFill>
                  <a:schemeClr val="tx1"/>
                </a:solidFill>
                <a:effectLst/>
                <a:latin typeface="Arial" charset="0"/>
                <a:ea typeface="ＭＳ Ｐゴシック" pitchFamily="34" charset="-128"/>
                <a:cs typeface="+mn-cs"/>
              </a:rPr>
              <a:t> </a:t>
            </a:r>
          </a:p>
          <a:p>
            <a:pPr lvl="0"/>
            <a:r>
              <a:rPr lang="en-US" sz="1200" u="sng" kern="1200" dirty="0">
                <a:solidFill>
                  <a:schemeClr val="tx1"/>
                </a:solidFill>
                <a:effectLst/>
                <a:latin typeface="Arial" charset="0"/>
                <a:ea typeface="ＭＳ Ｐゴシック" pitchFamily="34" charset="-128"/>
                <a:cs typeface="+mn-cs"/>
              </a:rPr>
              <a:t>Application with MANY LONG leave connections</a:t>
            </a:r>
            <a:endParaRPr lang="en-US" sz="1200" kern="1200" dirty="0">
              <a:solidFill>
                <a:schemeClr val="tx1"/>
              </a:solidFill>
              <a:effectLst/>
              <a:latin typeface="Arial" charset="0"/>
              <a:ea typeface="ＭＳ Ｐゴシック" pitchFamily="34" charset="-128"/>
              <a:cs typeface="+mn-cs"/>
            </a:endParaRPr>
          </a:p>
          <a:p>
            <a:r>
              <a:rPr lang="en-US" sz="1200" kern="1200" dirty="0">
                <a:solidFill>
                  <a:schemeClr val="tx1"/>
                </a:solidFill>
                <a:effectLst/>
                <a:latin typeface="Arial" charset="0"/>
                <a:ea typeface="ＭＳ Ｐゴシック" pitchFamily="34" charset="-128"/>
                <a:cs typeface="+mn-cs"/>
              </a:rPr>
              <a:t>If you need more than 500k concurrent connections, do the following tuning:</a:t>
            </a:r>
          </a:p>
          <a:p>
            <a:r>
              <a:rPr lang="en-US" sz="1200" i="1" kern="1200" dirty="0" err="1">
                <a:solidFill>
                  <a:schemeClr val="tx1"/>
                </a:solidFill>
                <a:effectLst/>
                <a:latin typeface="Arial" charset="0"/>
                <a:ea typeface="ＭＳ Ｐゴシック" pitchFamily="34" charset="-128"/>
                <a:cs typeface="+mn-cs"/>
              </a:rPr>
              <a:t>net.netfilter</a:t>
            </a:r>
            <a:r>
              <a:rPr lang="en-US" sz="1200" i="1" kern="1200" dirty="0">
                <a:solidFill>
                  <a:schemeClr val="tx1"/>
                </a:solidFill>
                <a:effectLst/>
                <a:latin typeface="Arial" charset="0"/>
                <a:ea typeface="ＭＳ Ｐゴシック" pitchFamily="34" charset="-128"/>
                <a:cs typeface="+mn-cs"/>
              </a:rPr>
              <a:t>. </a:t>
            </a:r>
            <a:r>
              <a:rPr lang="en-US" sz="1200" i="1" kern="1200" dirty="0" err="1">
                <a:solidFill>
                  <a:schemeClr val="tx1"/>
                </a:solidFill>
                <a:effectLst/>
                <a:latin typeface="Arial" charset="0"/>
                <a:ea typeface="ＭＳ Ｐゴシック" pitchFamily="34" charset="-128"/>
                <a:cs typeface="+mn-cs"/>
              </a:rPr>
              <a:t>nf_conntrack_max</a:t>
            </a:r>
            <a:r>
              <a:rPr lang="en-US" sz="1200" i="1" kern="1200" dirty="0">
                <a:solidFill>
                  <a:schemeClr val="tx1"/>
                </a:solidFill>
                <a:effectLst/>
                <a:latin typeface="Arial" charset="0"/>
                <a:ea typeface="ＭＳ Ｐゴシック" pitchFamily="34" charset="-128"/>
                <a:cs typeface="+mn-cs"/>
              </a:rPr>
              <a:t> = 5000000 (default 1000000)</a:t>
            </a:r>
          </a:p>
          <a:p>
            <a:endParaRPr lang="fr-FR" b="0" u="none" baseline="0" dirty="0"/>
          </a:p>
          <a:p>
            <a:endParaRPr lang="fr-FR" b="0" u="none" baseline="0"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30</a:t>
            </a:fld>
            <a:endParaRPr lang="en-US" dirty="0"/>
          </a:p>
        </p:txBody>
      </p:sp>
    </p:spTree>
    <p:extLst>
      <p:ext uri="{BB962C8B-B14F-4D97-AF65-F5344CB8AC3E}">
        <p14:creationId xmlns:p14="http://schemas.microsoft.com/office/powerpoint/2010/main" val="6627446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1" u="sng" dirty="0"/>
              <a:t>VIP</a:t>
            </a:r>
            <a:r>
              <a:rPr lang="fr-FR" b="1" u="sng" baseline="0" dirty="0"/>
              <a:t> L7 HTTP </a:t>
            </a:r>
            <a:r>
              <a:rPr lang="fr-FR" b="1" u="sng" baseline="0" dirty="0" err="1"/>
              <a:t>Throughput</a:t>
            </a:r>
            <a:r>
              <a:rPr lang="fr-FR" b="1" u="sng" baseline="0" dirty="0"/>
              <a:t> test:</a:t>
            </a:r>
            <a:endParaRPr lang="fr-FR" b="0" u="none" baseline="0" dirty="0"/>
          </a:p>
          <a:p>
            <a:pPr marL="628650" lvl="1" indent="-171450">
              <a:buFont typeface="Arial" pitchFamily="34" charset="0"/>
              <a:buChar char="•"/>
            </a:pPr>
            <a:r>
              <a:rPr lang="fr-FR" b="0" u="none" baseline="0" dirty="0"/>
              <a:t>Test:</a:t>
            </a:r>
          </a:p>
          <a:p>
            <a:pPr marL="1085850" lvl="2" indent="-171450">
              <a:buFont typeface="Arial" pitchFamily="34" charset="0"/>
              <a:buChar char="•"/>
            </a:pPr>
            <a:r>
              <a:rPr lang="fr-FR" b="0" u="none" baseline="0" dirty="0"/>
              <a:t>HTTP </a:t>
            </a:r>
            <a:r>
              <a:rPr lang="fr-FR" b="0" u="none" baseline="0" dirty="0" err="1"/>
              <a:t>with</a:t>
            </a:r>
            <a:r>
              <a:rPr lang="fr-FR" b="0" u="none" baseline="0" dirty="0"/>
              <a:t> 100 </a:t>
            </a:r>
            <a:r>
              <a:rPr lang="fr-FR" b="0" u="none" baseline="0" dirty="0" err="1"/>
              <a:t>requests</a:t>
            </a:r>
            <a:r>
              <a:rPr lang="fr-FR" b="0" u="none" baseline="0" dirty="0"/>
              <a:t> per </a:t>
            </a:r>
            <a:r>
              <a:rPr lang="fr-FR" b="0" u="none" baseline="0" dirty="0" err="1"/>
              <a:t>connection</a:t>
            </a:r>
            <a:r>
              <a:rPr lang="fr-FR" b="0" u="none" baseline="0" dirty="0"/>
              <a:t> (256K </a:t>
            </a:r>
            <a:r>
              <a:rPr lang="fr-FR" b="0" u="none" baseline="0" dirty="0" err="1"/>
              <a:t>object</a:t>
            </a:r>
            <a:r>
              <a:rPr lang="fr-FR" b="0" u="none" baseline="0" dirty="0"/>
              <a:t> size)</a:t>
            </a:r>
          </a:p>
          <a:p>
            <a:pPr marL="628650" lvl="1" indent="-171450">
              <a:buFont typeface="Arial" pitchFamily="34" charset="0"/>
              <a:buChar char="•"/>
            </a:pPr>
            <a:endParaRPr lang="fr-FR" b="0" u="none" baseline="0" dirty="0"/>
          </a:p>
          <a:p>
            <a:endParaRPr lang="fr-FR" b="1" u="sng" baseline="0" dirty="0"/>
          </a:p>
          <a:p>
            <a:r>
              <a:rPr lang="fr-FR" b="1" u="sng" dirty="0"/>
              <a:t>VIP</a:t>
            </a:r>
            <a:r>
              <a:rPr lang="fr-FR" b="1" u="sng" baseline="0" dirty="0"/>
              <a:t> L7 HTTP CPS test:</a:t>
            </a:r>
            <a:endParaRPr lang="fr-FR" b="0" u="none" baseline="0" dirty="0"/>
          </a:p>
          <a:p>
            <a:pPr marL="628650" lvl="1" indent="-171450">
              <a:buFont typeface="Arial" pitchFamily="34" charset="0"/>
              <a:buChar char="•"/>
            </a:pPr>
            <a:r>
              <a:rPr lang="fr-FR" b="0" u="none" baseline="0" dirty="0"/>
              <a:t>Test:</a:t>
            </a:r>
          </a:p>
          <a:p>
            <a:pPr marL="1085850" lvl="2" indent="-171450">
              <a:buFont typeface="Arial" pitchFamily="34" charset="0"/>
              <a:buChar char="•"/>
            </a:pPr>
            <a:r>
              <a:rPr lang="fr-FR" b="0" u="none" baseline="0" dirty="0"/>
              <a:t>HTTP </a:t>
            </a:r>
            <a:r>
              <a:rPr lang="fr-FR" b="0" u="none" baseline="0" dirty="0" err="1"/>
              <a:t>with</a:t>
            </a:r>
            <a:r>
              <a:rPr lang="fr-FR" b="0" u="none" baseline="0" dirty="0"/>
              <a:t> 1 </a:t>
            </a:r>
            <a:r>
              <a:rPr lang="fr-FR" b="0" u="none" baseline="0" dirty="0" err="1"/>
              <a:t>request</a:t>
            </a:r>
            <a:r>
              <a:rPr lang="fr-FR" b="0" u="none" baseline="0" dirty="0"/>
              <a:t> per </a:t>
            </a:r>
            <a:r>
              <a:rPr lang="fr-FR" b="0" u="none" baseline="0" dirty="0" err="1"/>
              <a:t>connection</a:t>
            </a:r>
            <a:r>
              <a:rPr lang="fr-FR" b="0" u="none" baseline="0" dirty="0"/>
              <a:t> (1 byte </a:t>
            </a:r>
            <a:r>
              <a:rPr lang="fr-FR" b="0" u="none" baseline="0" dirty="0" err="1"/>
              <a:t>object</a:t>
            </a:r>
            <a:r>
              <a:rPr lang="fr-FR" b="0" u="none" baseline="0" dirty="0"/>
              <a:t> size)</a:t>
            </a:r>
          </a:p>
          <a:p>
            <a:endParaRPr lang="fr-FR" b="1" u="sng" baseline="0" dirty="0"/>
          </a:p>
          <a:p>
            <a:r>
              <a:rPr lang="fr-FR" b="1" u="sng" dirty="0"/>
              <a:t>VIP</a:t>
            </a:r>
            <a:r>
              <a:rPr lang="fr-FR" b="1" u="sng" baseline="0" dirty="0"/>
              <a:t> L7 HTTP </a:t>
            </a:r>
            <a:r>
              <a:rPr lang="fr-FR" b="1" u="sng" baseline="0" dirty="0" err="1"/>
              <a:t>Reqs</a:t>
            </a:r>
            <a:r>
              <a:rPr lang="fr-FR" b="1" u="sng" baseline="0" dirty="0"/>
              <a:t>/sec test:</a:t>
            </a:r>
            <a:endParaRPr lang="fr-FR" b="0" u="none" baseline="0" dirty="0"/>
          </a:p>
          <a:p>
            <a:pPr marL="628650" lvl="1" indent="-171450">
              <a:buFont typeface="Arial" pitchFamily="34" charset="0"/>
              <a:buChar char="•"/>
            </a:pPr>
            <a:r>
              <a:rPr lang="fr-FR" b="0" u="none" baseline="0" dirty="0"/>
              <a:t>Test:</a:t>
            </a:r>
          </a:p>
          <a:p>
            <a:pPr marL="1085850" lvl="2" indent="-171450">
              <a:buFont typeface="Arial" pitchFamily="34" charset="0"/>
              <a:buChar char="•"/>
            </a:pPr>
            <a:r>
              <a:rPr lang="fr-FR" b="0" u="none" baseline="0" dirty="0"/>
              <a:t>HTTP </a:t>
            </a:r>
            <a:r>
              <a:rPr lang="fr-FR" b="0" u="none" baseline="0" dirty="0" err="1"/>
              <a:t>with</a:t>
            </a:r>
            <a:r>
              <a:rPr lang="fr-FR" b="0" u="none" baseline="0" dirty="0"/>
              <a:t> </a:t>
            </a:r>
            <a:r>
              <a:rPr lang="fr-FR" b="0" u="none" baseline="0" dirty="0" err="1"/>
              <a:t>unlimited</a:t>
            </a:r>
            <a:r>
              <a:rPr lang="fr-FR" b="0" u="none" baseline="0" dirty="0"/>
              <a:t> </a:t>
            </a:r>
            <a:r>
              <a:rPr lang="fr-FR" b="0" u="none" baseline="0" dirty="0" err="1"/>
              <a:t>requests</a:t>
            </a:r>
            <a:r>
              <a:rPr lang="fr-FR" b="0" u="none" baseline="0" dirty="0"/>
              <a:t> per </a:t>
            </a:r>
            <a:r>
              <a:rPr lang="fr-FR" b="0" u="none" baseline="0" dirty="0" err="1"/>
              <a:t>connection</a:t>
            </a:r>
            <a:r>
              <a:rPr lang="fr-FR" b="0" u="none" baseline="0" dirty="0"/>
              <a:t> (1 byte </a:t>
            </a:r>
            <a:r>
              <a:rPr lang="fr-FR" b="0" u="none" baseline="0" dirty="0" err="1"/>
              <a:t>object</a:t>
            </a:r>
            <a:r>
              <a:rPr lang="fr-FR" b="0" u="none" baseline="0" dirty="0"/>
              <a:t> size)</a:t>
            </a:r>
          </a:p>
          <a:p>
            <a:endParaRPr lang="fr-FR" b="1" u="sng" baseline="0" dirty="0"/>
          </a:p>
          <a:p>
            <a:r>
              <a:rPr lang="fr-FR" b="1" u="sng" dirty="0"/>
              <a:t>VIP</a:t>
            </a:r>
            <a:r>
              <a:rPr lang="fr-FR" b="1" u="sng" baseline="0" dirty="0"/>
              <a:t> L7 HTTPS </a:t>
            </a:r>
            <a:r>
              <a:rPr lang="fr-FR" b="1" u="sng" baseline="0" dirty="0" err="1"/>
              <a:t>Throughput</a:t>
            </a:r>
            <a:r>
              <a:rPr lang="fr-FR" b="1" u="sng" baseline="0" dirty="0"/>
              <a:t> test:</a:t>
            </a:r>
            <a:endParaRPr lang="fr-FR" b="0" u="none" baseline="0" dirty="0"/>
          </a:p>
          <a:p>
            <a:pPr marL="628650" lvl="1" indent="-171450">
              <a:buFont typeface="Arial" pitchFamily="34" charset="0"/>
              <a:buChar char="•"/>
            </a:pPr>
            <a:r>
              <a:rPr lang="fr-FR" b="0" u="none" baseline="0" dirty="0"/>
              <a:t>Test:</a:t>
            </a:r>
          </a:p>
          <a:p>
            <a:pPr marL="1085850" lvl="2" indent="-171450">
              <a:buFont typeface="Arial" pitchFamily="34" charset="0"/>
              <a:buChar char="•"/>
            </a:pPr>
            <a:r>
              <a:rPr lang="fr-FR" b="0" u="none" baseline="0" dirty="0"/>
              <a:t>HTTPS </a:t>
            </a:r>
            <a:r>
              <a:rPr lang="fr-FR" b="0" u="none" baseline="0" dirty="0" err="1"/>
              <a:t>with</a:t>
            </a:r>
            <a:r>
              <a:rPr lang="fr-FR" b="0" u="none" baseline="0"/>
              <a:t> 100 </a:t>
            </a:r>
            <a:r>
              <a:rPr lang="fr-FR" b="0" u="none" baseline="0" dirty="0" err="1"/>
              <a:t>requests</a:t>
            </a:r>
            <a:r>
              <a:rPr lang="fr-FR" b="0" u="none" baseline="0" dirty="0"/>
              <a:t> per </a:t>
            </a:r>
            <a:r>
              <a:rPr lang="fr-FR" b="0" u="none" baseline="0" dirty="0" err="1"/>
              <a:t>connection</a:t>
            </a:r>
            <a:r>
              <a:rPr lang="fr-FR" b="0" u="none" baseline="0" dirty="0"/>
              <a:t> (256K </a:t>
            </a:r>
            <a:r>
              <a:rPr lang="fr-FR" b="0" u="none" baseline="0" dirty="0" err="1"/>
              <a:t>object</a:t>
            </a:r>
            <a:r>
              <a:rPr lang="fr-FR" b="0" u="none" baseline="0" dirty="0"/>
              <a:t> size)</a:t>
            </a:r>
          </a:p>
          <a:p>
            <a:pPr marL="628650" marR="0" lvl="1" indent="-171450" algn="l" defTabSz="914400" rtl="0" eaLnBrk="0" fontAlgn="base" latinLnBrk="0" hangingPunct="0">
              <a:lnSpc>
                <a:spcPct val="100000"/>
              </a:lnSpc>
              <a:spcBef>
                <a:spcPct val="30000"/>
              </a:spcBef>
              <a:spcAft>
                <a:spcPct val="0"/>
              </a:spcAft>
              <a:buClrTx/>
              <a:buSzTx/>
              <a:buFont typeface="Arial" pitchFamily="34" charset="0"/>
              <a:buChar char="•"/>
              <a:tabLst/>
              <a:defRPr/>
            </a:pPr>
            <a:endParaRPr lang="fr-FR" b="0" u="none" baseline="0" dirty="0"/>
          </a:p>
          <a:p>
            <a:endParaRPr lang="fr-FR" b="1" u="sng" baseline="0" dirty="0"/>
          </a:p>
          <a:p>
            <a:r>
              <a:rPr lang="fr-FR" b="1" u="sng" dirty="0"/>
              <a:t>VIP</a:t>
            </a:r>
            <a:r>
              <a:rPr lang="fr-FR" b="1" u="sng" baseline="0" dirty="0"/>
              <a:t> L7 HTTPS CPS test:</a:t>
            </a:r>
            <a:endParaRPr lang="fr-FR" b="0" u="none" baseline="0" dirty="0"/>
          </a:p>
          <a:p>
            <a:pPr marL="628650" lvl="1" indent="-171450">
              <a:buFont typeface="Arial" pitchFamily="34" charset="0"/>
              <a:buChar char="•"/>
            </a:pPr>
            <a:r>
              <a:rPr lang="fr-FR" b="0" u="none" baseline="0" dirty="0"/>
              <a:t>Test:</a:t>
            </a:r>
          </a:p>
          <a:p>
            <a:pPr marL="1085850" lvl="2" indent="-171450">
              <a:buFont typeface="Arial" pitchFamily="34" charset="0"/>
              <a:buChar char="•"/>
            </a:pPr>
            <a:r>
              <a:rPr lang="fr-FR" b="0" u="none" baseline="0" dirty="0"/>
              <a:t>HTTPS </a:t>
            </a:r>
            <a:r>
              <a:rPr lang="fr-FR" b="0" u="none" baseline="0" dirty="0" err="1"/>
              <a:t>with</a:t>
            </a:r>
            <a:r>
              <a:rPr lang="fr-FR" b="0" u="none" baseline="0" dirty="0"/>
              <a:t> 1 </a:t>
            </a:r>
            <a:r>
              <a:rPr lang="fr-FR" b="0" u="none" baseline="0" dirty="0" err="1"/>
              <a:t>request</a:t>
            </a:r>
            <a:r>
              <a:rPr lang="fr-FR" b="0" u="none" baseline="0" dirty="0"/>
              <a:t> per </a:t>
            </a:r>
            <a:r>
              <a:rPr lang="fr-FR" b="0" u="none" baseline="0" dirty="0" err="1"/>
              <a:t>connection</a:t>
            </a:r>
            <a:r>
              <a:rPr lang="fr-FR" b="0" u="none" baseline="0" dirty="0"/>
              <a:t> (1 byte </a:t>
            </a:r>
            <a:r>
              <a:rPr lang="fr-FR" b="0" u="none" baseline="0" dirty="0" err="1"/>
              <a:t>object</a:t>
            </a:r>
            <a:r>
              <a:rPr lang="fr-FR" b="0" u="none" baseline="0" dirty="0"/>
              <a:t> size)</a:t>
            </a:r>
          </a:p>
          <a:p>
            <a:pPr marL="628650" marR="0" lvl="1" indent="-171450" algn="l" defTabSz="914400" rtl="0" eaLnBrk="0" fontAlgn="base" latinLnBrk="0" hangingPunct="0">
              <a:lnSpc>
                <a:spcPct val="100000"/>
              </a:lnSpc>
              <a:spcBef>
                <a:spcPct val="30000"/>
              </a:spcBef>
              <a:spcAft>
                <a:spcPct val="0"/>
              </a:spcAft>
              <a:buClrTx/>
              <a:buSzTx/>
              <a:buFont typeface="Arial" pitchFamily="34" charset="0"/>
              <a:buChar char="•"/>
              <a:tabLst/>
              <a:defRPr/>
            </a:pPr>
            <a:endParaRPr lang="fr-FR" b="1" u="sng" baseline="0" dirty="0"/>
          </a:p>
          <a:p>
            <a:endParaRPr lang="fr-FR" b="1" u="sng" baseline="0" dirty="0"/>
          </a:p>
          <a:p>
            <a:r>
              <a:rPr lang="fr-FR" b="1" u="sng" dirty="0"/>
              <a:t>VIP</a:t>
            </a:r>
            <a:r>
              <a:rPr lang="fr-FR" b="1" u="sng" baseline="0" dirty="0"/>
              <a:t> L7 HTTPS </a:t>
            </a:r>
            <a:r>
              <a:rPr lang="fr-FR" b="1" u="sng" baseline="0" dirty="0" err="1"/>
              <a:t>Reqs</a:t>
            </a:r>
            <a:r>
              <a:rPr lang="fr-FR" b="1" u="sng" baseline="0" dirty="0"/>
              <a:t>/sec test:</a:t>
            </a:r>
            <a:endParaRPr lang="fr-FR" b="0" u="none" baseline="0" dirty="0"/>
          </a:p>
          <a:p>
            <a:pPr marL="628650" lvl="1" indent="-171450">
              <a:buFont typeface="Arial" pitchFamily="34" charset="0"/>
              <a:buChar char="•"/>
            </a:pPr>
            <a:r>
              <a:rPr lang="fr-FR" b="0" u="none" baseline="0" dirty="0"/>
              <a:t>Test:</a:t>
            </a:r>
          </a:p>
          <a:p>
            <a:pPr marL="1085850" lvl="2" indent="-171450">
              <a:buFont typeface="Arial" pitchFamily="34" charset="0"/>
              <a:buChar char="•"/>
            </a:pPr>
            <a:r>
              <a:rPr lang="fr-FR" b="0" u="none" baseline="0" dirty="0"/>
              <a:t>HTTPS </a:t>
            </a:r>
            <a:r>
              <a:rPr lang="fr-FR" b="0" u="none" baseline="0" dirty="0" err="1"/>
              <a:t>with</a:t>
            </a:r>
            <a:r>
              <a:rPr lang="fr-FR" b="0" u="none" baseline="0" dirty="0"/>
              <a:t> </a:t>
            </a:r>
            <a:r>
              <a:rPr lang="fr-FR" b="0" u="none" baseline="0" dirty="0" err="1"/>
              <a:t>unlimited</a:t>
            </a:r>
            <a:r>
              <a:rPr lang="fr-FR" b="0" u="none" baseline="0" dirty="0"/>
              <a:t> </a:t>
            </a:r>
            <a:r>
              <a:rPr lang="fr-FR" b="0" u="none" baseline="0" dirty="0" err="1"/>
              <a:t>requests</a:t>
            </a:r>
            <a:r>
              <a:rPr lang="fr-FR" b="0" u="none" baseline="0" dirty="0"/>
              <a:t> per </a:t>
            </a:r>
            <a:r>
              <a:rPr lang="fr-FR" b="0" u="none" baseline="0" dirty="0" err="1"/>
              <a:t>connection</a:t>
            </a:r>
            <a:r>
              <a:rPr lang="fr-FR" b="0" u="none" baseline="0" dirty="0"/>
              <a:t> (1 byte </a:t>
            </a:r>
            <a:r>
              <a:rPr lang="fr-FR" b="0" u="none" baseline="0" dirty="0" err="1"/>
              <a:t>object</a:t>
            </a:r>
            <a:r>
              <a:rPr lang="fr-FR" b="0" u="none" baseline="0" dirty="0"/>
              <a:t> size)</a:t>
            </a:r>
          </a:p>
          <a:p>
            <a:endParaRPr lang="fr-FR" b="1" u="sng" baseline="0" dirty="0"/>
          </a:p>
          <a:p>
            <a:endParaRPr lang="fr-FR" b="1" u="sng" baseline="0" dirty="0"/>
          </a:p>
          <a:p>
            <a:endParaRPr lang="fr-FR" b="1" u="sng" baseline="0" dirty="0"/>
          </a:p>
          <a:p>
            <a:r>
              <a:rPr lang="en-US" sz="1200" u="sng" kern="1200" dirty="0">
                <a:solidFill>
                  <a:schemeClr val="tx1"/>
                </a:solidFill>
                <a:effectLst/>
                <a:latin typeface="Arial" charset="0"/>
                <a:ea typeface="ＭＳ Ｐゴシック" pitchFamily="34" charset="-128"/>
                <a:cs typeface="+mn-cs"/>
                <a:hlinkClick r:id="rId3"/>
              </a:rPr>
              <a:t>https://wiki.eng.vmware.com/Vshield/edge/Trinity/Loadbalancer/Perf</a:t>
            </a:r>
            <a:r>
              <a:rPr lang="en-US" sz="1200" kern="1200" dirty="0">
                <a:solidFill>
                  <a:schemeClr val="tx1"/>
                </a:solidFill>
                <a:effectLst/>
                <a:latin typeface="Arial" charset="0"/>
                <a:ea typeface="ＭＳ Ｐゴシック" pitchFamily="34" charset="-128"/>
                <a:cs typeface="+mn-cs"/>
              </a:rPr>
              <a:t> </a:t>
            </a:r>
            <a:endParaRPr lang="fr-FR" b="1" u="sng" baseline="0" dirty="0"/>
          </a:p>
          <a:p>
            <a:r>
              <a:rPr lang="fr-FR" b="0" u="none" baseline="0" dirty="0"/>
              <a:t>https://wiki.eng.vmware.com/Vshield/edge/Trinity/Loadbalancer/Performance-6.2.5FIPS#HTTP_-_L7_Haproxy_3</a:t>
            </a:r>
          </a:p>
          <a:p>
            <a:endParaRPr lang="fr-FR" b="0" u="none" baseline="0" dirty="0"/>
          </a:p>
          <a:p>
            <a:endParaRPr lang="fr-FR" b="0" u="none" baseline="0" dirty="0"/>
          </a:p>
          <a:p>
            <a:endParaRPr lang="fr-FR" b="1" u="sng" baseline="0" dirty="0"/>
          </a:p>
          <a:p>
            <a:endParaRPr lang="fr-FR" b="1" u="sng" baseline="0"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31</a:t>
            </a:fld>
            <a:endParaRPr lang="en-US" dirty="0"/>
          </a:p>
        </p:txBody>
      </p:sp>
    </p:spTree>
    <p:extLst>
      <p:ext uri="{BB962C8B-B14F-4D97-AF65-F5344CB8AC3E}">
        <p14:creationId xmlns:p14="http://schemas.microsoft.com/office/powerpoint/2010/main" val="27096166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1" u="sng" dirty="0"/>
              <a:t>For a VIP </a:t>
            </a:r>
            <a:r>
              <a:rPr lang="fr-FR" b="1" u="sng" dirty="0" err="1"/>
              <a:t>using</a:t>
            </a:r>
            <a:r>
              <a:rPr lang="fr-FR" b="1" u="sng" dirty="0"/>
              <a:t> L4 </a:t>
            </a:r>
            <a:r>
              <a:rPr lang="fr-FR" b="1" u="sng" dirty="0" err="1"/>
              <a:t>Engine</a:t>
            </a:r>
            <a:r>
              <a:rPr lang="fr-FR" b="1" u="sng" dirty="0"/>
              <a:t>:</a:t>
            </a:r>
          </a:p>
          <a:p>
            <a:r>
              <a:rPr lang="fr-FR" dirty="0"/>
              <a:t>show service </a:t>
            </a:r>
            <a:r>
              <a:rPr lang="fr-FR" dirty="0" err="1"/>
              <a:t>loadbalancer</a:t>
            </a:r>
            <a:r>
              <a:rPr lang="fr-FR" dirty="0"/>
              <a:t> </a:t>
            </a:r>
            <a:r>
              <a:rPr lang="fr-FR" dirty="0" err="1"/>
              <a:t>virtual</a:t>
            </a:r>
            <a:r>
              <a:rPr lang="fr-FR" dirty="0"/>
              <a:t> </a:t>
            </a:r>
            <a:r>
              <a:rPr lang="en-US" dirty="0"/>
              <a:t>&lt;name-virtual&gt;</a:t>
            </a:r>
            <a:endParaRPr lang="fr-FR" dirty="0"/>
          </a:p>
          <a:p>
            <a:r>
              <a:rPr lang="en-US" dirty="0"/>
              <a:t>&lt;snip&gt;</a:t>
            </a:r>
            <a:endParaRPr lang="fr-FR" dirty="0"/>
          </a:p>
          <a:p>
            <a:r>
              <a:rPr lang="fr-FR" dirty="0"/>
              <a:t>|  LB PROTOCOL L4</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&lt;snip&gt;</a:t>
            </a:r>
            <a:endParaRPr lang="fr-FR" dirty="0"/>
          </a:p>
          <a:p>
            <a:endParaRPr lang="fr-FR" dirty="0"/>
          </a:p>
          <a:p>
            <a:r>
              <a:rPr lang="fr-FR" b="1" u="sng" dirty="0"/>
              <a:t>For a VIP </a:t>
            </a:r>
            <a:r>
              <a:rPr lang="fr-FR" b="1" u="sng" dirty="0" err="1"/>
              <a:t>using</a:t>
            </a:r>
            <a:r>
              <a:rPr lang="fr-FR" b="1" u="sng" dirty="0"/>
              <a:t> L7 </a:t>
            </a:r>
            <a:r>
              <a:rPr lang="fr-FR" b="1" u="sng" dirty="0" err="1"/>
              <a:t>Engine</a:t>
            </a:r>
            <a:r>
              <a:rPr lang="fr-FR" b="1" u="sng" dirty="0"/>
              <a:t>:</a:t>
            </a:r>
          </a:p>
          <a:p>
            <a:r>
              <a:rPr lang="fr-FR" dirty="0"/>
              <a:t>show service </a:t>
            </a:r>
            <a:r>
              <a:rPr lang="fr-FR" dirty="0" err="1"/>
              <a:t>loadbalancer</a:t>
            </a:r>
            <a:r>
              <a:rPr lang="fr-FR" dirty="0"/>
              <a:t> </a:t>
            </a:r>
            <a:r>
              <a:rPr lang="fr-FR" dirty="0" err="1"/>
              <a:t>virtual</a:t>
            </a:r>
            <a:r>
              <a:rPr lang="fr-FR" dirty="0"/>
              <a:t> </a:t>
            </a:r>
            <a:r>
              <a:rPr lang="en-US" dirty="0"/>
              <a:t>&lt;name-virtual&gt;</a:t>
            </a:r>
            <a:endParaRPr lang="fr-FR" dirty="0"/>
          </a:p>
          <a:p>
            <a:r>
              <a:rPr lang="en-US" dirty="0"/>
              <a:t>&lt;snip&gt;</a:t>
            </a:r>
            <a:endParaRPr lang="fr-FR" dirty="0"/>
          </a:p>
          <a:p>
            <a:r>
              <a:rPr lang="fr-FR" dirty="0"/>
              <a:t>|  LB PROTOCOL L7</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&lt;snip&gt;</a:t>
            </a:r>
            <a:endParaRPr lang="fr-FR" dirty="0"/>
          </a:p>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32</a:t>
            </a:fld>
            <a:endParaRPr lang="en-US" dirty="0"/>
          </a:p>
        </p:txBody>
      </p:sp>
    </p:spTree>
    <p:extLst>
      <p:ext uri="{BB962C8B-B14F-4D97-AF65-F5344CB8AC3E}">
        <p14:creationId xmlns:p14="http://schemas.microsoft.com/office/powerpoint/2010/main" val="28139357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Tx/>
              <a:buNone/>
            </a:pPr>
            <a:r>
              <a:rPr lang="en-US" dirty="0"/>
              <a:t>Performance</a:t>
            </a:r>
            <a:r>
              <a:rPr lang="en-US" baseline="0" dirty="0"/>
              <a:t> </a:t>
            </a:r>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3</a:t>
            </a:fld>
            <a:endParaRPr lang="en-US"/>
          </a:p>
        </p:txBody>
      </p:sp>
    </p:spTree>
    <p:extLst>
      <p:ext uri="{BB962C8B-B14F-4D97-AF65-F5344CB8AC3E}">
        <p14:creationId xmlns:p14="http://schemas.microsoft.com/office/powerpoint/2010/main" val="2385479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Tx/>
              <a:buNone/>
            </a:pPr>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33</a:t>
            </a:fld>
            <a:endParaRPr lang="en-US"/>
          </a:p>
        </p:txBody>
      </p:sp>
    </p:spTree>
    <p:extLst>
      <p:ext uri="{BB962C8B-B14F-4D97-AF65-F5344CB8AC3E}">
        <p14:creationId xmlns:p14="http://schemas.microsoft.com/office/powerpoint/2010/main" val="30062920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vShield-edge-5-1&gt; show service </a:t>
            </a:r>
            <a:r>
              <a:rPr lang="en-US" dirty="0" err="1"/>
              <a:t>loadbalancer</a:t>
            </a:r>
            <a:r>
              <a:rPr lang="en-US" dirty="0"/>
              <a:t> virtual</a:t>
            </a:r>
          </a:p>
          <a:p>
            <a:r>
              <a:rPr lang="en-US" dirty="0"/>
              <a:t>-----------------------------------------------------------------------</a:t>
            </a:r>
          </a:p>
          <a:p>
            <a:r>
              <a:rPr lang="en-US" dirty="0" err="1"/>
              <a:t>Loadbalancer</a:t>
            </a:r>
            <a:r>
              <a:rPr lang="en-US" dirty="0"/>
              <a:t> </a:t>
            </a:r>
            <a:r>
              <a:rPr lang="en-US" dirty="0" err="1"/>
              <a:t>VirtualServer</a:t>
            </a:r>
            <a:r>
              <a:rPr lang="en-US" dirty="0"/>
              <a:t> Statistics:</a:t>
            </a:r>
          </a:p>
          <a:p>
            <a:endParaRPr lang="en-US" dirty="0"/>
          </a:p>
          <a:p>
            <a:r>
              <a:rPr lang="en-US" dirty="0"/>
              <a:t>VIRTUAL VIP-Web-Tier-01</a:t>
            </a:r>
          </a:p>
          <a:p>
            <a:r>
              <a:rPr lang="en-US" dirty="0"/>
              <a:t>|  ADDRESS [10.0.1.5]:443</a:t>
            </a:r>
          </a:p>
          <a:p>
            <a:r>
              <a:rPr lang="en-US" dirty="0"/>
              <a:t>|  SESSION (cur, max, limit, total) = (0, 0, 8192, 0)</a:t>
            </a:r>
          </a:p>
          <a:p>
            <a:r>
              <a:rPr lang="en-US" dirty="0"/>
              <a:t>|  RATE (cur, max, limit) = (0, 0, 0)</a:t>
            </a:r>
          </a:p>
          <a:p>
            <a:r>
              <a:rPr lang="en-US" dirty="0"/>
              <a:t>|  BYTES in = (0), out = (0)</a:t>
            </a:r>
          </a:p>
          <a:p>
            <a:r>
              <a:rPr lang="en-US" dirty="0"/>
              <a:t>   +-&gt;POOL Pool-Web-Tier-01</a:t>
            </a:r>
          </a:p>
          <a:p>
            <a:r>
              <a:rPr lang="en-US" dirty="0"/>
              <a:t>   |  LB METHOD round-robin</a:t>
            </a:r>
          </a:p>
          <a:p>
            <a:r>
              <a:rPr lang="en-US" dirty="0"/>
              <a:t>   |  LB PROTOCOL L7</a:t>
            </a:r>
          </a:p>
          <a:p>
            <a:r>
              <a:rPr lang="en-US" dirty="0"/>
              <a:t>   |  Transparent disabled</a:t>
            </a:r>
          </a:p>
          <a:p>
            <a:r>
              <a:rPr lang="en-US" dirty="0"/>
              <a:t>   |  SESSION (cur, max, limit, total) = (0, 1, 1639, 1)</a:t>
            </a:r>
          </a:p>
          <a:p>
            <a:r>
              <a:rPr lang="en-US" dirty="0"/>
              <a:t>   |  BYTES in = (162), out = (453)</a:t>
            </a:r>
          </a:p>
          <a:p>
            <a:r>
              <a:rPr lang="en-US" dirty="0"/>
              <a:t>      +-&gt;POOL MEMBER: Pool-Web-Tier-01/web-01, STATUS: UP</a:t>
            </a:r>
          </a:p>
          <a:p>
            <a:r>
              <a:rPr lang="en-US" dirty="0"/>
              <a:t>      |  |  STATUS = UP, MONITOR STATUS = </a:t>
            </a:r>
            <a:r>
              <a:rPr lang="en-US" dirty="0" err="1"/>
              <a:t>test-nagios:OK</a:t>
            </a:r>
            <a:endParaRPr lang="en-US" dirty="0"/>
          </a:p>
          <a:p>
            <a:r>
              <a:rPr lang="en-US" dirty="0"/>
              <a:t>      |  |  SESSION (cur, max, limit, total) = (0, 1, , 1)</a:t>
            </a:r>
          </a:p>
          <a:p>
            <a:r>
              <a:rPr lang="en-US" dirty="0"/>
              <a:t>      |  |  BYTES in = (162), out = (453)</a:t>
            </a:r>
          </a:p>
          <a:p>
            <a:r>
              <a:rPr lang="en-US" dirty="0"/>
              <a:t>      +-&gt;POOL MEMBER: Pool-Web-Tier-01/web-02, STATUS: UP</a:t>
            </a:r>
          </a:p>
          <a:p>
            <a:r>
              <a:rPr lang="en-US" dirty="0"/>
              <a:t>      |  |  STATUS = UP, MONITOR STATUS = </a:t>
            </a:r>
            <a:r>
              <a:rPr lang="en-US" dirty="0" err="1"/>
              <a:t>test-nagios:OK</a:t>
            </a:r>
            <a:endParaRPr lang="en-US" dirty="0"/>
          </a:p>
          <a:p>
            <a:r>
              <a:rPr lang="en-US" dirty="0"/>
              <a:t>      |  |  SESSION (cur, max, limit, total) = (0, 0, , 0)</a:t>
            </a:r>
          </a:p>
          <a:p>
            <a:r>
              <a:rPr lang="en-US" dirty="0"/>
              <a:t>      |  |  BYTES in = (0), out = (0)</a:t>
            </a:r>
          </a:p>
          <a:p>
            <a:endParaRPr lang="fr-FR" dirty="0"/>
          </a:p>
          <a:p>
            <a:endParaRPr lang="fr-FR" dirty="0"/>
          </a:p>
          <a:p>
            <a:r>
              <a:rPr lang="fr-FR" b="1" u="sng" dirty="0"/>
              <a:t>API call:</a:t>
            </a:r>
          </a:p>
          <a:p>
            <a:r>
              <a:rPr lang="fr-FR" b="1" u="none" dirty="0"/>
              <a:t>For </a:t>
            </a:r>
            <a:r>
              <a:rPr lang="fr-FR" b="1" u="none" dirty="0" err="1"/>
              <a:t>statistics</a:t>
            </a:r>
            <a:r>
              <a:rPr lang="fr-FR" b="1" u="none" dirty="0"/>
              <a:t>: </a:t>
            </a:r>
            <a:r>
              <a:rPr lang="en-US" sz="1200" u="sng" kern="1200" dirty="0">
                <a:solidFill>
                  <a:schemeClr val="tx1"/>
                </a:solidFill>
                <a:effectLst/>
                <a:latin typeface="Arial" charset="0"/>
                <a:ea typeface="ＭＳ Ｐゴシック" pitchFamily="34" charset="-128"/>
                <a:cs typeface="+mn-cs"/>
                <a:hlinkClick r:id="rId3"/>
              </a:rPr>
              <a:t>https://10.114.218.167/api/4.0/edges/edge-5/loadbalancer/statistics</a:t>
            </a:r>
            <a:endParaRPr lang="en-US" sz="1200" kern="1200" dirty="0">
              <a:solidFill>
                <a:schemeClr val="tx1"/>
              </a:solidFill>
              <a:effectLst/>
              <a:latin typeface="Arial" charset="0"/>
              <a:ea typeface="ＭＳ Ｐゴシック" pitchFamily="34" charset="-128"/>
              <a:cs typeface="+mn-cs"/>
            </a:endParaRPr>
          </a:p>
          <a:p>
            <a:endParaRPr lang="fr-FR" dirty="0"/>
          </a:p>
          <a:p>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34</a:t>
            </a:fld>
            <a:endParaRPr lang="en-US" dirty="0"/>
          </a:p>
        </p:txBody>
      </p:sp>
    </p:spTree>
    <p:extLst>
      <p:ext uri="{BB962C8B-B14F-4D97-AF65-F5344CB8AC3E}">
        <p14:creationId xmlns:p14="http://schemas.microsoft.com/office/powerpoint/2010/main" val="28139357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Tx/>
              <a:buNone/>
            </a:pPr>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35</a:t>
            </a:fld>
            <a:endParaRPr lang="en-US"/>
          </a:p>
        </p:txBody>
      </p:sp>
    </p:spTree>
    <p:extLst>
      <p:ext uri="{BB962C8B-B14F-4D97-AF65-F5344CB8AC3E}">
        <p14:creationId xmlns:p14="http://schemas.microsoft.com/office/powerpoint/2010/main" val="59990634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36</a:t>
            </a:fld>
            <a:endParaRPr lang="en-US" dirty="0"/>
          </a:p>
        </p:txBody>
      </p:sp>
    </p:spTree>
    <p:extLst>
      <p:ext uri="{BB962C8B-B14F-4D97-AF65-F5344CB8AC3E}">
        <p14:creationId xmlns:p14="http://schemas.microsoft.com/office/powerpoint/2010/main" val="28941183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Rot="1" noChangeAspect="1" noChangeArrowheads="1" noTextEdit="1"/>
          </p:cNvSpPr>
          <p:nvPr>
            <p:ph type="sldImg"/>
          </p:nvPr>
        </p:nvSpPr>
        <p:spPr>
          <a:solidFill>
            <a:srgbClr val="FFFFFF"/>
          </a:solidFill>
          <a:ln/>
        </p:spPr>
      </p:sp>
      <p:sp>
        <p:nvSpPr>
          <p:cNvPr id="41986" name="Rectangle 3"/>
          <p:cNvSpPr>
            <a:spLocks noGrp="1" noChangeArrowheads="1"/>
          </p:cNvSpPr>
          <p:nvPr>
            <p:ph type="body" idx="1"/>
          </p:nvPr>
        </p:nvSpPr>
        <p:spPr>
          <a:xfrm>
            <a:off x="700088" y="4410075"/>
            <a:ext cx="5597525" cy="4176713"/>
          </a:xfrm>
          <a:solidFill>
            <a:srgbClr val="FFFFFF"/>
          </a:solidFill>
          <a:ln>
            <a:solidFill>
              <a:srgbClr val="000000"/>
            </a:solidFill>
          </a:ln>
          <a:extLst>
            <a:ext uri="{FAA26D3D-D897-4be2-8F04-BA451C77F1D7}">
              <ma14:placeholderFlag xmlns="" xmlns:ma14="http://schemas.microsoft.com/office/mac/drawingml/2011/main" val="1"/>
            </a:ext>
          </a:extLst>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p:txBody>
      </p:sp>
    </p:spTree>
    <p:extLst>
      <p:ext uri="{BB962C8B-B14F-4D97-AF65-F5344CB8AC3E}">
        <p14:creationId xmlns:p14="http://schemas.microsoft.com/office/powerpoint/2010/main" val="44299118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Tx/>
              <a:buNone/>
            </a:pPr>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40</a:t>
            </a:fld>
            <a:endParaRPr lang="en-US"/>
          </a:p>
        </p:txBody>
      </p:sp>
    </p:spTree>
    <p:extLst>
      <p:ext uri="{BB962C8B-B14F-4D97-AF65-F5344CB8AC3E}">
        <p14:creationId xmlns:p14="http://schemas.microsoft.com/office/powerpoint/2010/main" val="15790153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Tx/>
              <a:buNone/>
            </a:pPr>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41</a:t>
            </a:fld>
            <a:endParaRPr lang="en-US"/>
          </a:p>
        </p:txBody>
      </p:sp>
    </p:spTree>
    <p:extLst>
      <p:ext uri="{BB962C8B-B14F-4D97-AF65-F5344CB8AC3E}">
        <p14:creationId xmlns:p14="http://schemas.microsoft.com/office/powerpoint/2010/main" val="383199831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itchFamily="34" charset="0"/>
              <a:buNone/>
            </a:pPr>
            <a:endParaRPr lang="en-US" b="0" u="none" baseline="0"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42</a:t>
            </a:fld>
            <a:endParaRPr lang="en-US" dirty="0"/>
          </a:p>
        </p:txBody>
      </p:sp>
    </p:spTree>
    <p:extLst>
      <p:ext uri="{BB962C8B-B14F-4D97-AF65-F5344CB8AC3E}">
        <p14:creationId xmlns:p14="http://schemas.microsoft.com/office/powerpoint/2010/main" val="289411833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itchFamily="34" charset="0"/>
              <a:buNone/>
            </a:pPr>
            <a:endParaRPr lang="en-US" b="0" u="none" baseline="0"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43</a:t>
            </a:fld>
            <a:endParaRPr lang="en-US" dirty="0"/>
          </a:p>
        </p:txBody>
      </p:sp>
    </p:spTree>
    <p:extLst>
      <p:ext uri="{BB962C8B-B14F-4D97-AF65-F5344CB8AC3E}">
        <p14:creationId xmlns:p14="http://schemas.microsoft.com/office/powerpoint/2010/main" val="342399716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itchFamily="34" charset="0"/>
              <a:buNone/>
            </a:pPr>
            <a:endParaRPr lang="en-US" b="0" u="none" baseline="0"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44</a:t>
            </a:fld>
            <a:endParaRPr lang="en-US" dirty="0"/>
          </a:p>
        </p:txBody>
      </p:sp>
    </p:spTree>
    <p:extLst>
      <p:ext uri="{BB962C8B-B14F-4D97-AF65-F5344CB8AC3E}">
        <p14:creationId xmlns:p14="http://schemas.microsoft.com/office/powerpoint/2010/main" val="28315786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Tx/>
              <a:buNone/>
            </a:pPr>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4</a:t>
            </a:fld>
            <a:endParaRPr lang="en-US"/>
          </a:p>
        </p:txBody>
      </p:sp>
    </p:spTree>
    <p:extLst>
      <p:ext uri="{BB962C8B-B14F-4D97-AF65-F5344CB8AC3E}">
        <p14:creationId xmlns:p14="http://schemas.microsoft.com/office/powerpoint/2010/main" val="52227965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itchFamily="34" charset="0"/>
              <a:buNone/>
            </a:pPr>
            <a:endParaRPr lang="en-US" b="0" u="none" baseline="0"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45</a:t>
            </a:fld>
            <a:endParaRPr lang="en-US" dirty="0"/>
          </a:p>
        </p:txBody>
      </p:sp>
    </p:spTree>
    <p:extLst>
      <p:ext uri="{BB962C8B-B14F-4D97-AF65-F5344CB8AC3E}">
        <p14:creationId xmlns:p14="http://schemas.microsoft.com/office/powerpoint/2010/main" val="237386535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itchFamily="34" charset="0"/>
              <a:buNone/>
            </a:pPr>
            <a:r>
              <a:rPr lang="en-US" b="0" u="none" baseline="0" noProof="0" dirty="0"/>
              <a:t>To validate what LB engine is used for each VIP: "show service </a:t>
            </a:r>
            <a:r>
              <a:rPr lang="en-US" b="0" u="none" baseline="0" noProof="0" dirty="0" err="1"/>
              <a:t>loadbalancer</a:t>
            </a:r>
            <a:r>
              <a:rPr lang="en-US" b="0" u="none" baseline="0" noProof="0" dirty="0"/>
              <a:t> virtual".</a:t>
            </a:r>
          </a:p>
          <a:p>
            <a:pPr marL="0" lvl="0" indent="0">
              <a:buFont typeface="Arial" pitchFamily="34" charset="0"/>
              <a:buNone/>
            </a:pPr>
            <a:r>
              <a:rPr lang="en-US" b="0" i="1" u="none" baseline="0" noProof="0" dirty="0"/>
              <a:t>Note: VIP configuration with "Enabled Acceleration" does not guarantee usage of L4 Engine. If some settings require L7 </a:t>
            </a:r>
            <a:r>
              <a:rPr lang="en-US" b="0" i="1" u="none" baseline="0" noProof="0" dirty="0" err="1"/>
              <a:t>Eng</a:t>
            </a:r>
            <a:r>
              <a:rPr lang="en-US" b="0" i="1" u="none" baseline="0" noProof="0" dirty="0"/>
              <a:t>, then L7 Engine will be used.</a:t>
            </a:r>
          </a:p>
          <a:p>
            <a:pPr marL="0" lvl="0" indent="0">
              <a:buFont typeface="Arial" pitchFamily="34" charset="0"/>
              <a:buNone/>
            </a:pPr>
            <a:endParaRPr lang="en-US" b="0" u="none" baseline="0" noProof="0" dirty="0"/>
          </a:p>
          <a:p>
            <a:pPr marL="0" lvl="0" indent="0">
              <a:buFont typeface="Arial" pitchFamily="34" charset="0"/>
              <a:buNone/>
            </a:pPr>
            <a:r>
              <a:rPr lang="en-US" b="0" u="none" baseline="0" noProof="0" dirty="0"/>
              <a:t>Output example for L4 </a:t>
            </a:r>
            <a:r>
              <a:rPr lang="en-US" b="0" u="none" baseline="0" noProof="0" dirty="0" err="1"/>
              <a:t>Eng</a:t>
            </a:r>
            <a:r>
              <a:rPr lang="en-US" b="0" u="none" baseline="0" noProof="0" dirty="0"/>
              <a:t>:</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NSX-edge-1-1&gt; </a:t>
            </a:r>
            <a:r>
              <a:rPr lang="en-US" sz="1000" b="1" u="none" baseline="0" noProof="0" dirty="0">
                <a:latin typeface="Courier New" panose="02070309020205020404" pitchFamily="49" charset="0"/>
                <a:cs typeface="Courier New" panose="02070309020205020404" pitchFamily="49" charset="0"/>
              </a:rPr>
              <a:t>show service </a:t>
            </a:r>
            <a:r>
              <a:rPr lang="en-US" sz="1000" b="1" u="none" baseline="0" noProof="0" dirty="0" err="1">
                <a:latin typeface="Courier New" panose="02070309020205020404" pitchFamily="49" charset="0"/>
                <a:cs typeface="Courier New" panose="02070309020205020404" pitchFamily="49" charset="0"/>
              </a:rPr>
              <a:t>loadbalancer</a:t>
            </a:r>
            <a:r>
              <a:rPr lang="en-US" sz="1000" b="1" u="none" baseline="0" noProof="0" dirty="0">
                <a:latin typeface="Courier New" panose="02070309020205020404" pitchFamily="49" charset="0"/>
                <a:cs typeface="Courier New" panose="02070309020205020404" pitchFamily="49" charset="0"/>
              </a:rPr>
              <a:t> virtual</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a:t>
            </a:r>
          </a:p>
          <a:p>
            <a:pPr marL="457200" lvl="1" indent="0">
              <a:buFont typeface="Arial" pitchFamily="34" charset="0"/>
              <a:buNone/>
            </a:pPr>
            <a:r>
              <a:rPr lang="en-US" sz="1000" b="0" u="none" baseline="0" noProof="0" dirty="0" err="1">
                <a:latin typeface="Courier New" panose="02070309020205020404" pitchFamily="49" charset="0"/>
                <a:cs typeface="Courier New" panose="02070309020205020404" pitchFamily="49" charset="0"/>
              </a:rPr>
              <a:t>Loadbalancer</a:t>
            </a:r>
            <a:r>
              <a:rPr lang="en-US" sz="1000" b="0" u="none" baseline="0" noProof="0" dirty="0">
                <a:latin typeface="Courier New" panose="02070309020205020404" pitchFamily="49" charset="0"/>
                <a:cs typeface="Courier New" panose="02070309020205020404" pitchFamily="49" charset="0"/>
              </a:rPr>
              <a:t> </a:t>
            </a:r>
            <a:r>
              <a:rPr lang="en-US" sz="1000" b="0" u="none" baseline="0" noProof="0" dirty="0" err="1">
                <a:latin typeface="Courier New" panose="02070309020205020404" pitchFamily="49" charset="0"/>
                <a:cs typeface="Courier New" panose="02070309020205020404" pitchFamily="49" charset="0"/>
              </a:rPr>
              <a:t>VirtualServer</a:t>
            </a:r>
            <a:r>
              <a:rPr lang="en-US" sz="1000" b="0" u="none" baseline="0" noProof="0" dirty="0">
                <a:latin typeface="Courier New" panose="02070309020205020404" pitchFamily="49" charset="0"/>
                <a:cs typeface="Courier New" panose="02070309020205020404" pitchFamily="49" charset="0"/>
              </a:rPr>
              <a:t> Statistics:</a:t>
            </a:r>
          </a:p>
          <a:p>
            <a:pPr marL="457200" lvl="1" indent="0">
              <a:buFont typeface="Arial" pitchFamily="34" charset="0"/>
              <a:buNone/>
            </a:pPr>
            <a:endParaRPr lang="en-US" sz="1000" b="0" u="none" baseline="0" noProof="0" dirty="0">
              <a:latin typeface="Courier New" panose="02070309020205020404" pitchFamily="49" charset="0"/>
              <a:cs typeface="Courier New" panose="02070309020205020404" pitchFamily="49" charset="0"/>
            </a:endParaRP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VIRTUAL VIP-HTTP</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ADDRESS [192.168.1.106]:80</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SESSION (total) = (0)</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RATE (cur) = (0)</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BYTES in = (0), out = (0)</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+-&gt;POOL Pool-HTTP80</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  LB METHOD round-robin</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a:t>
            </a:r>
            <a:r>
              <a:rPr lang="en-US" sz="1000" b="1" u="none" baseline="0" noProof="0" dirty="0">
                <a:latin typeface="Courier New" panose="02070309020205020404" pitchFamily="49" charset="0"/>
                <a:cs typeface="Courier New" panose="02070309020205020404" pitchFamily="49" charset="0"/>
              </a:rPr>
              <a:t> |  LB PROTOCOL L4</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  Transparent enabled</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  SESSION (cur, cps, total) = (0, 0, 0)</a:t>
            </a:r>
          </a:p>
          <a:p>
            <a:pPr marL="0" lvl="0" indent="0">
              <a:buFont typeface="Arial" pitchFamily="34" charset="0"/>
              <a:buNone/>
            </a:pPr>
            <a:endParaRPr lang="en-US" b="0" u="none" baseline="0" noProof="0" dirty="0"/>
          </a:p>
          <a:p>
            <a:pPr marL="0" marR="0" lvl="0" indent="0" algn="l" defTabSz="914400" rtl="0" eaLnBrk="0" fontAlgn="base" latinLnBrk="0" hangingPunct="0">
              <a:lnSpc>
                <a:spcPct val="100000"/>
              </a:lnSpc>
              <a:spcBef>
                <a:spcPct val="30000"/>
              </a:spcBef>
              <a:spcAft>
                <a:spcPct val="0"/>
              </a:spcAft>
              <a:buClrTx/>
              <a:buSzTx/>
              <a:buFont typeface="Arial" pitchFamily="34" charset="0"/>
              <a:buNone/>
              <a:tabLst/>
              <a:defRPr/>
            </a:pPr>
            <a:r>
              <a:rPr lang="en-US" b="0" u="none" baseline="0" noProof="0" dirty="0"/>
              <a:t>Output example for L7 </a:t>
            </a:r>
            <a:r>
              <a:rPr lang="en-US" b="0" u="none" baseline="0" noProof="0" dirty="0" err="1"/>
              <a:t>Eng</a:t>
            </a:r>
            <a:r>
              <a:rPr lang="en-US" b="0" u="none" baseline="0" noProof="0" dirty="0"/>
              <a:t>:</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NSX-edge-1-1&gt; </a:t>
            </a:r>
            <a:r>
              <a:rPr lang="en-US" sz="1000" b="1" u="none" baseline="0" noProof="0" dirty="0">
                <a:latin typeface="Courier New" panose="02070309020205020404" pitchFamily="49" charset="0"/>
                <a:cs typeface="Courier New" panose="02070309020205020404" pitchFamily="49" charset="0"/>
              </a:rPr>
              <a:t>show service </a:t>
            </a:r>
            <a:r>
              <a:rPr lang="en-US" sz="1000" b="1" u="none" baseline="0" noProof="0" dirty="0" err="1">
                <a:latin typeface="Courier New" panose="02070309020205020404" pitchFamily="49" charset="0"/>
                <a:cs typeface="Courier New" panose="02070309020205020404" pitchFamily="49" charset="0"/>
              </a:rPr>
              <a:t>loadbalancer</a:t>
            </a:r>
            <a:r>
              <a:rPr lang="en-US" sz="1000" b="1" u="none" baseline="0" noProof="0" dirty="0">
                <a:latin typeface="Courier New" panose="02070309020205020404" pitchFamily="49" charset="0"/>
                <a:cs typeface="Courier New" panose="02070309020205020404" pitchFamily="49" charset="0"/>
              </a:rPr>
              <a:t> virtual</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a:t>
            </a:r>
          </a:p>
          <a:p>
            <a:pPr marL="457200" lvl="1" indent="0">
              <a:buFont typeface="Arial" pitchFamily="34" charset="0"/>
              <a:buNone/>
            </a:pPr>
            <a:r>
              <a:rPr lang="en-US" sz="1000" b="0" u="none" baseline="0" noProof="0" dirty="0" err="1">
                <a:latin typeface="Courier New" panose="02070309020205020404" pitchFamily="49" charset="0"/>
                <a:cs typeface="Courier New" panose="02070309020205020404" pitchFamily="49" charset="0"/>
              </a:rPr>
              <a:t>Loadbalancer</a:t>
            </a:r>
            <a:r>
              <a:rPr lang="en-US" sz="1000" b="0" u="none" baseline="0" noProof="0" dirty="0">
                <a:latin typeface="Courier New" panose="02070309020205020404" pitchFamily="49" charset="0"/>
                <a:cs typeface="Courier New" panose="02070309020205020404" pitchFamily="49" charset="0"/>
              </a:rPr>
              <a:t> </a:t>
            </a:r>
            <a:r>
              <a:rPr lang="en-US" sz="1000" b="0" u="none" baseline="0" noProof="0" dirty="0" err="1">
                <a:latin typeface="Courier New" panose="02070309020205020404" pitchFamily="49" charset="0"/>
                <a:cs typeface="Courier New" panose="02070309020205020404" pitchFamily="49" charset="0"/>
              </a:rPr>
              <a:t>VirtualServer</a:t>
            </a:r>
            <a:r>
              <a:rPr lang="en-US" sz="1000" b="0" u="none" baseline="0" noProof="0" dirty="0">
                <a:latin typeface="Courier New" panose="02070309020205020404" pitchFamily="49" charset="0"/>
                <a:cs typeface="Courier New" panose="02070309020205020404" pitchFamily="49" charset="0"/>
              </a:rPr>
              <a:t> Statistics:</a:t>
            </a:r>
          </a:p>
          <a:p>
            <a:pPr marL="457200" lvl="1" indent="0">
              <a:buFont typeface="Arial" pitchFamily="34" charset="0"/>
              <a:buNone/>
            </a:pPr>
            <a:endParaRPr lang="en-US" sz="1000" b="0" u="none" baseline="0" noProof="0" dirty="0">
              <a:latin typeface="Courier New" panose="02070309020205020404" pitchFamily="49" charset="0"/>
              <a:cs typeface="Courier New" panose="02070309020205020404" pitchFamily="49" charset="0"/>
            </a:endParaRP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VIRTUAL VIP-HTTP</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ADDRESS [192.168.1.106]:80</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SESSION (cur, max, total) = (0, 0, 0)</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RATE (cur, max, limit) = (0, 0, 0)</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BYTES in = (0), out = (0)</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+-&gt;POOL Pool-HTTP80</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  LB METHOD round-robin</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  </a:t>
            </a:r>
            <a:r>
              <a:rPr lang="en-US" sz="1000" b="1" u="none" baseline="0" noProof="0" dirty="0">
                <a:latin typeface="Courier New" panose="02070309020205020404" pitchFamily="49" charset="0"/>
                <a:cs typeface="Courier New" panose="02070309020205020404" pitchFamily="49" charset="0"/>
              </a:rPr>
              <a:t>LB PROTOCOL L7</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  Transparent enabled</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  SESSION (cur, max, total) = (0, 0, 0)</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  BYTES in = (0), out = (0)</a:t>
            </a:r>
          </a:p>
          <a:p>
            <a:pPr marL="0" lvl="0" indent="0">
              <a:buFont typeface="Arial" pitchFamily="34" charset="0"/>
              <a:buNone/>
            </a:pPr>
            <a:endParaRPr lang="en-US" b="0" u="none" baseline="0" noProof="0"/>
          </a:p>
          <a:p>
            <a:pPr marL="0" lvl="0" indent="0">
              <a:buFont typeface="Arial" pitchFamily="34" charset="0"/>
              <a:buNone/>
            </a:pPr>
            <a:endParaRPr lang="en-US" b="0" u="none" baseline="0"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46</a:t>
            </a:fld>
            <a:endParaRPr lang="en-US" dirty="0"/>
          </a:p>
        </p:txBody>
      </p:sp>
    </p:spTree>
    <p:extLst>
      <p:ext uri="{BB962C8B-B14F-4D97-AF65-F5344CB8AC3E}">
        <p14:creationId xmlns:p14="http://schemas.microsoft.com/office/powerpoint/2010/main" val="289411833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itchFamily="34" charset="0"/>
              <a:buNone/>
            </a:pPr>
            <a:endParaRPr lang="en-US" b="0" u="none" baseline="0"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47</a:t>
            </a:fld>
            <a:endParaRPr lang="en-US" dirty="0"/>
          </a:p>
        </p:txBody>
      </p:sp>
    </p:spTree>
    <p:extLst>
      <p:ext uri="{BB962C8B-B14F-4D97-AF65-F5344CB8AC3E}">
        <p14:creationId xmlns:p14="http://schemas.microsoft.com/office/powerpoint/2010/main" val="289411833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itchFamily="34" charset="0"/>
              <a:buNone/>
            </a:pPr>
            <a:endParaRPr lang="en-US" b="0" u="none" baseline="0"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48</a:t>
            </a:fld>
            <a:endParaRPr lang="en-US" dirty="0"/>
          </a:p>
        </p:txBody>
      </p:sp>
    </p:spTree>
    <p:extLst>
      <p:ext uri="{BB962C8B-B14F-4D97-AF65-F5344CB8AC3E}">
        <p14:creationId xmlns:p14="http://schemas.microsoft.com/office/powerpoint/2010/main" val="163044266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085850" lvl="2" indent="-171450">
              <a:buFont typeface="Arial" pitchFamily="34" charset="0"/>
              <a:buChar char="•"/>
            </a:pPr>
            <a:endParaRPr lang="en-US" b="0" u="none" baseline="0"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49</a:t>
            </a:fld>
            <a:endParaRPr lang="en-US" dirty="0"/>
          </a:p>
        </p:txBody>
      </p:sp>
    </p:spTree>
    <p:extLst>
      <p:ext uri="{BB962C8B-B14F-4D97-AF65-F5344CB8AC3E}">
        <p14:creationId xmlns:p14="http://schemas.microsoft.com/office/powerpoint/2010/main" val="289411833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085850" lvl="2" indent="-171450">
              <a:buFont typeface="Arial" pitchFamily="34" charset="0"/>
              <a:buChar char="•"/>
            </a:pPr>
            <a:endParaRPr lang="en-US" b="0" u="none" baseline="0"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50</a:t>
            </a:fld>
            <a:endParaRPr lang="en-US" dirty="0"/>
          </a:p>
        </p:txBody>
      </p:sp>
    </p:spTree>
    <p:extLst>
      <p:ext uri="{BB962C8B-B14F-4D97-AF65-F5344CB8AC3E}">
        <p14:creationId xmlns:p14="http://schemas.microsoft.com/office/powerpoint/2010/main" val="289411833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085850" lvl="2" indent="-171450">
              <a:buFont typeface="Arial" pitchFamily="34" charset="0"/>
              <a:buChar char="•"/>
            </a:pPr>
            <a:endParaRPr lang="en-US" b="0" u="none" baseline="0"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51</a:t>
            </a:fld>
            <a:endParaRPr lang="en-US" dirty="0"/>
          </a:p>
        </p:txBody>
      </p:sp>
    </p:spTree>
    <p:extLst>
      <p:ext uri="{BB962C8B-B14F-4D97-AF65-F5344CB8AC3E}">
        <p14:creationId xmlns:p14="http://schemas.microsoft.com/office/powerpoint/2010/main" val="211351253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914400" lvl="2" indent="0">
              <a:buFont typeface="Arial" pitchFamily="34" charset="0"/>
              <a:buNone/>
            </a:pPr>
            <a:endParaRPr lang="en-US" b="0" u="none" baseline="0"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52</a:t>
            </a:fld>
            <a:endParaRPr lang="en-US" dirty="0"/>
          </a:p>
        </p:txBody>
      </p:sp>
    </p:spTree>
    <p:extLst>
      <p:ext uri="{BB962C8B-B14F-4D97-AF65-F5344CB8AC3E}">
        <p14:creationId xmlns:p14="http://schemas.microsoft.com/office/powerpoint/2010/main" val="27275848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085850" lvl="2" indent="-171450">
              <a:buFont typeface="Arial" pitchFamily="34" charset="0"/>
              <a:buChar char="•"/>
            </a:pPr>
            <a:endParaRPr lang="en-US" b="0" u="none" baseline="0"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53</a:t>
            </a:fld>
            <a:endParaRPr lang="en-US" dirty="0"/>
          </a:p>
        </p:txBody>
      </p:sp>
    </p:spTree>
    <p:extLst>
      <p:ext uri="{BB962C8B-B14F-4D97-AF65-F5344CB8AC3E}">
        <p14:creationId xmlns:p14="http://schemas.microsoft.com/office/powerpoint/2010/main" val="289411833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085850" lvl="2" indent="-171450">
              <a:buFont typeface="Arial" pitchFamily="34" charset="0"/>
              <a:buChar char="•"/>
            </a:pPr>
            <a:endParaRPr lang="en-US" b="0" u="none" baseline="0"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54</a:t>
            </a:fld>
            <a:endParaRPr lang="en-US" dirty="0"/>
          </a:p>
        </p:txBody>
      </p:sp>
    </p:spTree>
    <p:extLst>
      <p:ext uri="{BB962C8B-B14F-4D97-AF65-F5344CB8AC3E}">
        <p14:creationId xmlns:p14="http://schemas.microsoft.com/office/powerpoint/2010/main" val="28941183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70A53215-B0EC-E046-9076-04047EEEF14D}" type="slidenum">
              <a:rPr lang="en-US" smtClean="0"/>
              <a:t>5</a:t>
            </a:fld>
            <a:endParaRPr lang="en-US"/>
          </a:p>
        </p:txBody>
      </p:sp>
    </p:spTree>
    <p:extLst>
      <p:ext uri="{BB962C8B-B14F-4D97-AF65-F5344CB8AC3E}">
        <p14:creationId xmlns:p14="http://schemas.microsoft.com/office/powerpoint/2010/main" val="259831227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Tx/>
              <a:buNone/>
            </a:pPr>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55</a:t>
            </a:fld>
            <a:endParaRPr lang="en-US"/>
          </a:p>
        </p:txBody>
      </p:sp>
    </p:spTree>
    <p:extLst>
      <p:ext uri="{BB962C8B-B14F-4D97-AF65-F5344CB8AC3E}">
        <p14:creationId xmlns:p14="http://schemas.microsoft.com/office/powerpoint/2010/main" val="59611198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itchFamily="34" charset="0"/>
              <a:buNone/>
            </a:pPr>
            <a:r>
              <a:rPr lang="en-US" b="0" u="none" baseline="0" noProof="0" dirty="0"/>
              <a:t>To validate what LB engine is used for each VIP: "show service </a:t>
            </a:r>
            <a:r>
              <a:rPr lang="en-US" b="0" u="none" baseline="0" noProof="0" dirty="0" err="1"/>
              <a:t>loadbalancer</a:t>
            </a:r>
            <a:r>
              <a:rPr lang="en-US" b="0" u="none" baseline="0" noProof="0" dirty="0"/>
              <a:t> virtual".</a:t>
            </a:r>
          </a:p>
          <a:p>
            <a:pPr marL="0" lvl="0" indent="0">
              <a:buFont typeface="Arial" pitchFamily="34" charset="0"/>
              <a:buNone/>
            </a:pPr>
            <a:r>
              <a:rPr lang="en-US" b="0" i="1" u="none" baseline="0" noProof="0" dirty="0"/>
              <a:t>Note: VIP configuration with "Enabled Acceleration" does not guarantee usage of L4 Engine. If some settings require L7 </a:t>
            </a:r>
            <a:r>
              <a:rPr lang="en-US" b="0" i="1" u="none" baseline="0" noProof="0" dirty="0" err="1"/>
              <a:t>Eng</a:t>
            </a:r>
            <a:r>
              <a:rPr lang="en-US" b="0" i="1" u="none" baseline="0" noProof="0" dirty="0"/>
              <a:t>, then L7 Engine will be used.</a:t>
            </a:r>
          </a:p>
          <a:p>
            <a:pPr marL="0" lvl="0" indent="0">
              <a:buFont typeface="Arial" pitchFamily="34" charset="0"/>
              <a:buNone/>
            </a:pPr>
            <a:endParaRPr lang="en-US" b="0" u="none" baseline="0" noProof="0" dirty="0"/>
          </a:p>
          <a:p>
            <a:pPr marL="0" lvl="0" indent="0">
              <a:buFont typeface="Arial" pitchFamily="34" charset="0"/>
              <a:buNone/>
            </a:pPr>
            <a:r>
              <a:rPr lang="en-US" b="0" u="none" baseline="0" noProof="0" dirty="0"/>
              <a:t>Output example for L4 </a:t>
            </a:r>
            <a:r>
              <a:rPr lang="en-US" b="0" u="none" baseline="0" noProof="0" dirty="0" err="1"/>
              <a:t>Eng</a:t>
            </a:r>
            <a:r>
              <a:rPr lang="en-US" b="0" u="none" baseline="0" noProof="0" dirty="0"/>
              <a:t>:</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NSX-edge-1-1&gt; </a:t>
            </a:r>
            <a:r>
              <a:rPr lang="en-US" sz="1000" b="1" u="none" baseline="0" noProof="0" dirty="0">
                <a:latin typeface="Courier New" panose="02070309020205020404" pitchFamily="49" charset="0"/>
                <a:cs typeface="Courier New" panose="02070309020205020404" pitchFamily="49" charset="0"/>
              </a:rPr>
              <a:t>show service </a:t>
            </a:r>
            <a:r>
              <a:rPr lang="en-US" sz="1000" b="1" u="none" baseline="0" noProof="0" dirty="0" err="1">
                <a:latin typeface="Courier New" panose="02070309020205020404" pitchFamily="49" charset="0"/>
                <a:cs typeface="Courier New" panose="02070309020205020404" pitchFamily="49" charset="0"/>
              </a:rPr>
              <a:t>loadbalancer</a:t>
            </a:r>
            <a:r>
              <a:rPr lang="en-US" sz="1000" b="1" u="none" baseline="0" noProof="0" dirty="0">
                <a:latin typeface="Courier New" panose="02070309020205020404" pitchFamily="49" charset="0"/>
                <a:cs typeface="Courier New" panose="02070309020205020404" pitchFamily="49" charset="0"/>
              </a:rPr>
              <a:t> virtual</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a:t>
            </a:r>
          </a:p>
          <a:p>
            <a:pPr marL="457200" lvl="1" indent="0">
              <a:buFont typeface="Arial" pitchFamily="34" charset="0"/>
              <a:buNone/>
            </a:pPr>
            <a:r>
              <a:rPr lang="en-US" sz="1000" b="0" u="none" baseline="0" noProof="0" dirty="0" err="1">
                <a:latin typeface="Courier New" panose="02070309020205020404" pitchFamily="49" charset="0"/>
                <a:cs typeface="Courier New" panose="02070309020205020404" pitchFamily="49" charset="0"/>
              </a:rPr>
              <a:t>Loadbalancer</a:t>
            </a:r>
            <a:r>
              <a:rPr lang="en-US" sz="1000" b="0" u="none" baseline="0" noProof="0" dirty="0">
                <a:latin typeface="Courier New" panose="02070309020205020404" pitchFamily="49" charset="0"/>
                <a:cs typeface="Courier New" panose="02070309020205020404" pitchFamily="49" charset="0"/>
              </a:rPr>
              <a:t> </a:t>
            </a:r>
            <a:r>
              <a:rPr lang="en-US" sz="1000" b="0" u="none" baseline="0" noProof="0" dirty="0" err="1">
                <a:latin typeface="Courier New" panose="02070309020205020404" pitchFamily="49" charset="0"/>
                <a:cs typeface="Courier New" panose="02070309020205020404" pitchFamily="49" charset="0"/>
              </a:rPr>
              <a:t>VirtualServer</a:t>
            </a:r>
            <a:r>
              <a:rPr lang="en-US" sz="1000" b="0" u="none" baseline="0" noProof="0" dirty="0">
                <a:latin typeface="Courier New" panose="02070309020205020404" pitchFamily="49" charset="0"/>
                <a:cs typeface="Courier New" panose="02070309020205020404" pitchFamily="49" charset="0"/>
              </a:rPr>
              <a:t> Statistics:</a:t>
            </a:r>
          </a:p>
          <a:p>
            <a:pPr marL="457200" lvl="1" indent="0">
              <a:buFont typeface="Arial" pitchFamily="34" charset="0"/>
              <a:buNone/>
            </a:pPr>
            <a:endParaRPr lang="en-US" sz="1000" b="0" u="none" baseline="0" noProof="0" dirty="0">
              <a:latin typeface="Courier New" panose="02070309020205020404" pitchFamily="49" charset="0"/>
              <a:cs typeface="Courier New" panose="02070309020205020404" pitchFamily="49" charset="0"/>
            </a:endParaRP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VIRTUAL VIP-HTTP</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ADDRESS [192.168.1.106]:80</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SESSION (total) = (0)</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RATE (cur) = (0)</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BYTES in = (0), out = (0)</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+-&gt;POOL Pool-HTTP80</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  LB METHOD round-robin</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a:t>
            </a:r>
            <a:r>
              <a:rPr lang="en-US" sz="1000" b="1" u="none" baseline="0" noProof="0" dirty="0">
                <a:latin typeface="Courier New" panose="02070309020205020404" pitchFamily="49" charset="0"/>
                <a:cs typeface="Courier New" panose="02070309020205020404" pitchFamily="49" charset="0"/>
              </a:rPr>
              <a:t> |  LB PROTOCOL L4</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  Transparent enabled</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  SESSION (cur, cps, total) = (0, 0, 0)</a:t>
            </a:r>
          </a:p>
          <a:p>
            <a:pPr marL="0" lvl="0" indent="0">
              <a:buFont typeface="Arial" pitchFamily="34" charset="0"/>
              <a:buNone/>
            </a:pPr>
            <a:endParaRPr lang="en-US" b="0" u="none" baseline="0" noProof="0" dirty="0"/>
          </a:p>
          <a:p>
            <a:pPr marL="0" marR="0" lvl="0" indent="0" algn="l" defTabSz="914400" rtl="0" eaLnBrk="0" fontAlgn="base" latinLnBrk="0" hangingPunct="0">
              <a:lnSpc>
                <a:spcPct val="100000"/>
              </a:lnSpc>
              <a:spcBef>
                <a:spcPct val="30000"/>
              </a:spcBef>
              <a:spcAft>
                <a:spcPct val="0"/>
              </a:spcAft>
              <a:buClrTx/>
              <a:buSzTx/>
              <a:buFont typeface="Arial" pitchFamily="34" charset="0"/>
              <a:buNone/>
              <a:tabLst/>
              <a:defRPr/>
            </a:pPr>
            <a:r>
              <a:rPr lang="en-US" b="0" u="none" baseline="0" noProof="0" dirty="0"/>
              <a:t>Output example for L7 </a:t>
            </a:r>
            <a:r>
              <a:rPr lang="en-US" b="0" u="none" baseline="0" noProof="0" dirty="0" err="1"/>
              <a:t>Eng</a:t>
            </a:r>
            <a:r>
              <a:rPr lang="en-US" b="0" u="none" baseline="0" noProof="0" dirty="0"/>
              <a:t>:</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NSX-edge-1-1&gt; </a:t>
            </a:r>
            <a:r>
              <a:rPr lang="en-US" sz="1000" b="1" u="none" baseline="0" noProof="0" dirty="0">
                <a:latin typeface="Courier New" panose="02070309020205020404" pitchFamily="49" charset="0"/>
                <a:cs typeface="Courier New" panose="02070309020205020404" pitchFamily="49" charset="0"/>
              </a:rPr>
              <a:t>show service </a:t>
            </a:r>
            <a:r>
              <a:rPr lang="en-US" sz="1000" b="1" u="none" baseline="0" noProof="0" dirty="0" err="1">
                <a:latin typeface="Courier New" panose="02070309020205020404" pitchFamily="49" charset="0"/>
                <a:cs typeface="Courier New" panose="02070309020205020404" pitchFamily="49" charset="0"/>
              </a:rPr>
              <a:t>loadbalancer</a:t>
            </a:r>
            <a:r>
              <a:rPr lang="en-US" sz="1000" b="1" u="none" baseline="0" noProof="0" dirty="0">
                <a:latin typeface="Courier New" panose="02070309020205020404" pitchFamily="49" charset="0"/>
                <a:cs typeface="Courier New" panose="02070309020205020404" pitchFamily="49" charset="0"/>
              </a:rPr>
              <a:t> virtual</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a:t>
            </a:r>
          </a:p>
          <a:p>
            <a:pPr marL="457200" lvl="1" indent="0">
              <a:buFont typeface="Arial" pitchFamily="34" charset="0"/>
              <a:buNone/>
            </a:pPr>
            <a:r>
              <a:rPr lang="en-US" sz="1000" b="0" u="none" baseline="0" noProof="0" dirty="0" err="1">
                <a:latin typeface="Courier New" panose="02070309020205020404" pitchFamily="49" charset="0"/>
                <a:cs typeface="Courier New" panose="02070309020205020404" pitchFamily="49" charset="0"/>
              </a:rPr>
              <a:t>Loadbalancer</a:t>
            </a:r>
            <a:r>
              <a:rPr lang="en-US" sz="1000" b="0" u="none" baseline="0" noProof="0" dirty="0">
                <a:latin typeface="Courier New" panose="02070309020205020404" pitchFamily="49" charset="0"/>
                <a:cs typeface="Courier New" panose="02070309020205020404" pitchFamily="49" charset="0"/>
              </a:rPr>
              <a:t> </a:t>
            </a:r>
            <a:r>
              <a:rPr lang="en-US" sz="1000" b="0" u="none" baseline="0" noProof="0" dirty="0" err="1">
                <a:latin typeface="Courier New" panose="02070309020205020404" pitchFamily="49" charset="0"/>
                <a:cs typeface="Courier New" panose="02070309020205020404" pitchFamily="49" charset="0"/>
              </a:rPr>
              <a:t>VirtualServer</a:t>
            </a:r>
            <a:r>
              <a:rPr lang="en-US" sz="1000" b="0" u="none" baseline="0" noProof="0" dirty="0">
                <a:latin typeface="Courier New" panose="02070309020205020404" pitchFamily="49" charset="0"/>
                <a:cs typeface="Courier New" panose="02070309020205020404" pitchFamily="49" charset="0"/>
              </a:rPr>
              <a:t> Statistics:</a:t>
            </a:r>
          </a:p>
          <a:p>
            <a:pPr marL="457200" lvl="1" indent="0">
              <a:buFont typeface="Arial" pitchFamily="34" charset="0"/>
              <a:buNone/>
            </a:pPr>
            <a:endParaRPr lang="en-US" sz="1000" b="0" u="none" baseline="0" noProof="0" dirty="0">
              <a:latin typeface="Courier New" panose="02070309020205020404" pitchFamily="49" charset="0"/>
              <a:cs typeface="Courier New" panose="02070309020205020404" pitchFamily="49" charset="0"/>
            </a:endParaRP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VIRTUAL VIP-HTTP</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ADDRESS [192.168.1.106]:80</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SESSION (cur, max, total) = (0, 0, 0)</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RATE (cur, max, limit) = (0, 0, 0)</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BYTES in = (0), out = (0)</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+-&gt;POOL Pool-HTTP80</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  LB METHOD round-robin</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  </a:t>
            </a:r>
            <a:r>
              <a:rPr lang="en-US" sz="1000" b="1" u="none" baseline="0" noProof="0" dirty="0">
                <a:latin typeface="Courier New" panose="02070309020205020404" pitchFamily="49" charset="0"/>
                <a:cs typeface="Courier New" panose="02070309020205020404" pitchFamily="49" charset="0"/>
              </a:rPr>
              <a:t>LB PROTOCOL L7</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  Transparent enabled</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  SESSION (cur, max, total) = (0, 0, 0)</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  BYTES in = (0), out = (0)</a:t>
            </a:r>
          </a:p>
          <a:p>
            <a:pPr marL="0" lvl="0" indent="0">
              <a:buFont typeface="Arial" pitchFamily="34" charset="0"/>
              <a:buNone/>
            </a:pPr>
            <a:endParaRPr lang="en-US" b="0" u="none" baseline="0" noProof="0"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56</a:t>
            </a:fld>
            <a:endParaRPr lang="en-US" dirty="0"/>
          </a:p>
        </p:txBody>
      </p:sp>
    </p:spTree>
    <p:extLst>
      <p:ext uri="{BB962C8B-B14F-4D97-AF65-F5344CB8AC3E}">
        <p14:creationId xmlns:p14="http://schemas.microsoft.com/office/powerpoint/2010/main" val="289411833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085850" lvl="2" indent="-171450">
              <a:buFont typeface="Arial" pitchFamily="34" charset="0"/>
              <a:buChar char="•"/>
            </a:pPr>
            <a:endParaRPr lang="en-US" b="0" u="none" baseline="0"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57</a:t>
            </a:fld>
            <a:endParaRPr lang="en-US" dirty="0"/>
          </a:p>
        </p:txBody>
      </p:sp>
    </p:spTree>
    <p:extLst>
      <p:ext uri="{BB962C8B-B14F-4D97-AF65-F5344CB8AC3E}">
        <p14:creationId xmlns:p14="http://schemas.microsoft.com/office/powerpoint/2010/main" val="289411833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085850" lvl="2" indent="-171450">
              <a:buFont typeface="Arial" pitchFamily="34" charset="0"/>
              <a:buChar char="•"/>
            </a:pPr>
            <a:endParaRPr lang="en-US" b="0" u="none" baseline="0"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58</a:t>
            </a:fld>
            <a:endParaRPr lang="en-US" dirty="0"/>
          </a:p>
        </p:txBody>
      </p:sp>
    </p:spTree>
    <p:extLst>
      <p:ext uri="{BB962C8B-B14F-4D97-AF65-F5344CB8AC3E}">
        <p14:creationId xmlns:p14="http://schemas.microsoft.com/office/powerpoint/2010/main" val="289411833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085850" lvl="2" indent="-171450">
              <a:buFont typeface="Arial" pitchFamily="34" charset="0"/>
              <a:buChar char="•"/>
            </a:pPr>
            <a:endParaRPr lang="en-US" b="0" u="none" baseline="0"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59</a:t>
            </a:fld>
            <a:endParaRPr lang="en-US" dirty="0"/>
          </a:p>
        </p:txBody>
      </p:sp>
    </p:spTree>
    <p:extLst>
      <p:ext uri="{BB962C8B-B14F-4D97-AF65-F5344CB8AC3E}">
        <p14:creationId xmlns:p14="http://schemas.microsoft.com/office/powerpoint/2010/main" val="289411833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kern="1200" dirty="0">
                <a:solidFill>
                  <a:schemeClr val="tx1"/>
                </a:solidFill>
                <a:effectLst/>
                <a:latin typeface="Arial" charset="0"/>
                <a:ea typeface="ＭＳ Ｐゴシック" pitchFamily="34" charset="-128"/>
                <a:cs typeface="+mn-cs"/>
              </a:rPr>
              <a:t>vShield-edge-3-0&gt; show service </a:t>
            </a:r>
            <a:r>
              <a:rPr lang="fr-FR" sz="1200" kern="1200" dirty="0" err="1">
                <a:solidFill>
                  <a:schemeClr val="tx1"/>
                </a:solidFill>
                <a:effectLst/>
                <a:latin typeface="Arial" charset="0"/>
                <a:ea typeface="ＭＳ Ｐゴシック" pitchFamily="34" charset="-128"/>
                <a:cs typeface="+mn-cs"/>
              </a:rPr>
              <a:t>loadbalancer</a:t>
            </a:r>
            <a:r>
              <a:rPr lang="fr-FR" sz="1200" kern="1200" dirty="0">
                <a:solidFill>
                  <a:schemeClr val="tx1"/>
                </a:solidFill>
                <a:effectLst/>
                <a:latin typeface="Arial" charset="0"/>
                <a:ea typeface="ＭＳ Ｐゴシック" pitchFamily="34" charset="-128"/>
                <a:cs typeface="+mn-cs"/>
              </a:rPr>
              <a:t> table ipv4_ip_table_Pool-01</a:t>
            </a:r>
          </a:p>
          <a:p>
            <a:r>
              <a:rPr lang="fr-FR" sz="1200" kern="1200" dirty="0">
                <a:solidFill>
                  <a:schemeClr val="tx1"/>
                </a:solidFill>
                <a:effectLst/>
                <a:latin typeface="Arial" charset="0"/>
                <a:ea typeface="ＭＳ Ｐゴシック" pitchFamily="34" charset="-128"/>
                <a:cs typeface="+mn-cs"/>
              </a:rPr>
              <a:t>-----------------------------------------------------------------------</a:t>
            </a:r>
          </a:p>
          <a:p>
            <a:r>
              <a:rPr lang="fr-FR" sz="1200" kern="1200" dirty="0">
                <a:solidFill>
                  <a:schemeClr val="tx1"/>
                </a:solidFill>
                <a:effectLst/>
                <a:latin typeface="Arial" charset="0"/>
                <a:ea typeface="ＭＳ Ｐゴシック" pitchFamily="34" charset="-128"/>
                <a:cs typeface="+mn-cs"/>
              </a:rPr>
              <a:t>L7 </a:t>
            </a:r>
            <a:r>
              <a:rPr lang="fr-FR" sz="1200" kern="1200" dirty="0" err="1">
                <a:solidFill>
                  <a:schemeClr val="tx1"/>
                </a:solidFill>
                <a:effectLst/>
                <a:latin typeface="Arial" charset="0"/>
                <a:ea typeface="ＭＳ Ｐゴシック" pitchFamily="34" charset="-128"/>
                <a:cs typeface="+mn-cs"/>
              </a:rPr>
              <a:t>Loadbalancer</a:t>
            </a:r>
            <a:r>
              <a:rPr lang="fr-FR" sz="1200" kern="1200" dirty="0">
                <a:solidFill>
                  <a:schemeClr val="tx1"/>
                </a:solidFill>
                <a:effectLst/>
                <a:latin typeface="Arial" charset="0"/>
                <a:ea typeface="ＭＳ Ｐゴシック" pitchFamily="34" charset="-128"/>
                <a:cs typeface="+mn-cs"/>
              </a:rPr>
              <a:t> </a:t>
            </a:r>
            <a:r>
              <a:rPr lang="fr-FR" sz="1200" kern="1200" dirty="0" err="1">
                <a:solidFill>
                  <a:schemeClr val="tx1"/>
                </a:solidFill>
                <a:effectLst/>
                <a:latin typeface="Arial" charset="0"/>
                <a:ea typeface="ＭＳ Ｐゴシック" pitchFamily="34" charset="-128"/>
                <a:cs typeface="+mn-cs"/>
              </a:rPr>
              <a:t>Sticky</a:t>
            </a:r>
            <a:r>
              <a:rPr lang="fr-FR" sz="1200" kern="1200" dirty="0">
                <a:solidFill>
                  <a:schemeClr val="tx1"/>
                </a:solidFill>
                <a:effectLst/>
                <a:latin typeface="Arial" charset="0"/>
                <a:ea typeface="ＭＳ Ｐゴシック" pitchFamily="34" charset="-128"/>
                <a:cs typeface="+mn-cs"/>
              </a:rPr>
              <a:t> Table [ipv4_ip_table_Pool-01] </a:t>
            </a:r>
            <a:r>
              <a:rPr lang="fr-FR" sz="1200" kern="1200" dirty="0" err="1">
                <a:solidFill>
                  <a:schemeClr val="tx1"/>
                </a:solidFill>
                <a:effectLst/>
                <a:latin typeface="Arial" charset="0"/>
                <a:ea typeface="ＭＳ Ｐゴシック" pitchFamily="34" charset="-128"/>
                <a:cs typeface="+mn-cs"/>
              </a:rPr>
              <a:t>Status</a:t>
            </a:r>
            <a:r>
              <a:rPr lang="fr-FR" sz="1200" kern="1200" dirty="0">
                <a:solidFill>
                  <a:schemeClr val="tx1"/>
                </a:solidFill>
                <a:effectLst/>
                <a:latin typeface="Arial" charset="0"/>
                <a:ea typeface="ＭＳ Ｐゴシック" pitchFamily="34" charset="-128"/>
                <a:cs typeface="+mn-cs"/>
              </a:rPr>
              <a:t>:</a:t>
            </a:r>
          </a:p>
          <a:p>
            <a:r>
              <a:rPr lang="fr-FR" sz="1200" kern="1200" dirty="0">
                <a:solidFill>
                  <a:schemeClr val="tx1"/>
                </a:solidFill>
                <a:effectLst/>
                <a:latin typeface="Arial" charset="0"/>
                <a:ea typeface="ＭＳ Ｐゴシック" pitchFamily="34" charset="-128"/>
                <a:cs typeface="+mn-cs"/>
              </a:rPr>
              <a:t># table: ipv4_ip_table_Pool-01, type: </a:t>
            </a:r>
            <a:r>
              <a:rPr lang="fr-FR" sz="1200" kern="1200" dirty="0" err="1">
                <a:solidFill>
                  <a:schemeClr val="tx1"/>
                </a:solidFill>
                <a:effectLst/>
                <a:latin typeface="Arial" charset="0"/>
                <a:ea typeface="ＭＳ Ｐゴシック" pitchFamily="34" charset="-128"/>
                <a:cs typeface="+mn-cs"/>
              </a:rPr>
              <a:t>ip</a:t>
            </a:r>
            <a:r>
              <a:rPr lang="fr-FR" sz="1200" kern="1200" dirty="0">
                <a:solidFill>
                  <a:schemeClr val="tx1"/>
                </a:solidFill>
                <a:effectLst/>
                <a:latin typeface="Arial" charset="0"/>
                <a:ea typeface="ＭＳ Ｐゴシック" pitchFamily="34" charset="-128"/>
                <a:cs typeface="+mn-cs"/>
              </a:rPr>
              <a:t>, size:1048576, used:1</a:t>
            </a:r>
          </a:p>
          <a:p>
            <a:r>
              <a:rPr lang="fr-FR" sz="1200" kern="1200" dirty="0">
                <a:solidFill>
                  <a:schemeClr val="tx1"/>
                </a:solidFill>
                <a:effectLst/>
                <a:latin typeface="Arial" charset="0"/>
                <a:ea typeface="ＭＳ Ｐゴシック" pitchFamily="34" charset="-128"/>
                <a:cs typeface="+mn-cs"/>
              </a:rPr>
              <a:t>0x21e5c6a9f48: key=20.20.20.199 use=0 </a:t>
            </a:r>
            <a:r>
              <a:rPr lang="fr-FR" sz="1200" kern="1200" dirty="0" err="1">
                <a:solidFill>
                  <a:schemeClr val="tx1"/>
                </a:solidFill>
                <a:effectLst/>
                <a:latin typeface="Arial" charset="0"/>
                <a:ea typeface="ＭＳ Ｐゴシック" pitchFamily="34" charset="-128"/>
                <a:cs typeface="+mn-cs"/>
              </a:rPr>
              <a:t>exp</a:t>
            </a:r>
            <a:r>
              <a:rPr lang="fr-FR" sz="1200" kern="1200" dirty="0">
                <a:solidFill>
                  <a:schemeClr val="tx1"/>
                </a:solidFill>
                <a:effectLst/>
                <a:latin typeface="Arial" charset="0"/>
                <a:ea typeface="ＭＳ Ｐゴシック" pitchFamily="34" charset="-128"/>
                <a:cs typeface="+mn-cs"/>
              </a:rPr>
              <a:t>=289381 </a:t>
            </a:r>
            <a:r>
              <a:rPr lang="fr-FR" sz="1200" kern="1200" dirty="0" err="1">
                <a:solidFill>
                  <a:schemeClr val="tx1"/>
                </a:solidFill>
                <a:effectLst/>
                <a:latin typeface="Arial" charset="0"/>
                <a:ea typeface="ＭＳ Ｐゴシック" pitchFamily="34" charset="-128"/>
                <a:cs typeface="+mn-cs"/>
              </a:rPr>
              <a:t>server_id</a:t>
            </a:r>
            <a:r>
              <a:rPr lang="fr-FR" sz="1200" kern="1200" dirty="0">
                <a:solidFill>
                  <a:schemeClr val="tx1"/>
                </a:solidFill>
                <a:effectLst/>
                <a:latin typeface="Arial" charset="0"/>
                <a:ea typeface="ＭＳ Ｐゴシック" pitchFamily="34" charset="-128"/>
                <a:cs typeface="+mn-cs"/>
              </a:rPr>
              <a:t>=1 </a:t>
            </a:r>
            <a:r>
              <a:rPr lang="fr-FR" sz="1200" kern="1200" dirty="0" err="1">
                <a:solidFill>
                  <a:schemeClr val="tx1"/>
                </a:solidFill>
                <a:effectLst/>
                <a:latin typeface="Arial" charset="0"/>
                <a:ea typeface="ＭＳ Ｐゴシック" pitchFamily="34" charset="-128"/>
                <a:cs typeface="+mn-cs"/>
              </a:rPr>
              <a:t>conn_cnt</a:t>
            </a:r>
            <a:r>
              <a:rPr lang="fr-FR" sz="1200" kern="1200" dirty="0">
                <a:solidFill>
                  <a:schemeClr val="tx1"/>
                </a:solidFill>
                <a:effectLst/>
                <a:latin typeface="Arial" charset="0"/>
                <a:ea typeface="ＭＳ Ｐゴシック" pitchFamily="34" charset="-128"/>
                <a:cs typeface="+mn-cs"/>
              </a:rPr>
              <a:t>=0 </a:t>
            </a:r>
            <a:r>
              <a:rPr lang="fr-FR" sz="1200" kern="1200" dirty="0" err="1">
                <a:solidFill>
                  <a:schemeClr val="tx1"/>
                </a:solidFill>
                <a:effectLst/>
                <a:latin typeface="Arial" charset="0"/>
                <a:ea typeface="ＭＳ Ｐゴシック" pitchFamily="34" charset="-128"/>
                <a:cs typeface="+mn-cs"/>
              </a:rPr>
              <a:t>conn_rate</a:t>
            </a:r>
            <a:r>
              <a:rPr lang="fr-FR" sz="1200" kern="1200" dirty="0">
                <a:solidFill>
                  <a:schemeClr val="tx1"/>
                </a:solidFill>
                <a:effectLst/>
                <a:latin typeface="Arial" charset="0"/>
                <a:ea typeface="ＭＳ Ｐゴシック" pitchFamily="34" charset="-128"/>
                <a:cs typeface="+mn-cs"/>
              </a:rPr>
              <a:t>(60000)=0 </a:t>
            </a:r>
            <a:r>
              <a:rPr lang="fr-FR" sz="1200" kern="1200" dirty="0" err="1">
                <a:solidFill>
                  <a:schemeClr val="tx1"/>
                </a:solidFill>
                <a:effectLst/>
                <a:latin typeface="Arial" charset="0"/>
                <a:ea typeface="ＭＳ Ｐゴシック" pitchFamily="34" charset="-128"/>
                <a:cs typeface="+mn-cs"/>
              </a:rPr>
              <a:t>conn_cur</a:t>
            </a:r>
            <a:r>
              <a:rPr lang="fr-FR" sz="1200" kern="1200" dirty="0">
                <a:solidFill>
                  <a:schemeClr val="tx1"/>
                </a:solidFill>
                <a:effectLst/>
                <a:latin typeface="Arial" charset="0"/>
                <a:ea typeface="ＭＳ Ｐゴシック" pitchFamily="34" charset="-128"/>
                <a:cs typeface="+mn-cs"/>
              </a:rPr>
              <a:t>=0 </a:t>
            </a:r>
            <a:r>
              <a:rPr lang="fr-FR" sz="1200" kern="1200" dirty="0" err="1">
                <a:solidFill>
                  <a:schemeClr val="tx1"/>
                </a:solidFill>
                <a:effectLst/>
                <a:latin typeface="Arial" charset="0"/>
                <a:ea typeface="ＭＳ Ｐゴシック" pitchFamily="34" charset="-128"/>
                <a:cs typeface="+mn-cs"/>
              </a:rPr>
              <a:t>sess_cnt</a:t>
            </a:r>
            <a:r>
              <a:rPr lang="fr-FR" sz="1200" kern="1200" dirty="0">
                <a:solidFill>
                  <a:schemeClr val="tx1"/>
                </a:solidFill>
                <a:effectLst/>
                <a:latin typeface="Arial" charset="0"/>
                <a:ea typeface="ＭＳ Ｐゴシック" pitchFamily="34" charset="-128"/>
                <a:cs typeface="+mn-cs"/>
              </a:rPr>
              <a:t>=0 </a:t>
            </a:r>
            <a:r>
              <a:rPr lang="fr-FR" sz="1200" kern="1200" dirty="0" err="1">
                <a:solidFill>
                  <a:schemeClr val="tx1"/>
                </a:solidFill>
                <a:effectLst/>
                <a:latin typeface="Arial" charset="0"/>
                <a:ea typeface="ＭＳ Ｐゴシック" pitchFamily="34" charset="-128"/>
                <a:cs typeface="+mn-cs"/>
              </a:rPr>
              <a:t>sess_rate</a:t>
            </a:r>
            <a:r>
              <a:rPr lang="fr-FR" sz="1200" kern="1200" dirty="0">
                <a:solidFill>
                  <a:schemeClr val="tx1"/>
                </a:solidFill>
                <a:effectLst/>
                <a:latin typeface="Arial" charset="0"/>
                <a:ea typeface="ＭＳ Ｐゴシック" pitchFamily="34" charset="-128"/>
                <a:cs typeface="+mn-cs"/>
              </a:rPr>
              <a:t>(60000)=0 </a:t>
            </a:r>
            <a:r>
              <a:rPr lang="fr-FR" sz="1200" kern="1200" dirty="0" err="1">
                <a:solidFill>
                  <a:schemeClr val="tx1"/>
                </a:solidFill>
                <a:effectLst/>
                <a:latin typeface="Arial" charset="0"/>
                <a:ea typeface="ＭＳ Ｐゴシック" pitchFamily="34" charset="-128"/>
                <a:cs typeface="+mn-cs"/>
              </a:rPr>
              <a:t>http_req_cnt</a:t>
            </a:r>
            <a:r>
              <a:rPr lang="fr-FR" sz="1200" kern="1200" dirty="0">
                <a:solidFill>
                  <a:schemeClr val="tx1"/>
                </a:solidFill>
                <a:effectLst/>
                <a:latin typeface="Arial" charset="0"/>
                <a:ea typeface="ＭＳ Ｐゴシック" pitchFamily="34" charset="-128"/>
                <a:cs typeface="+mn-cs"/>
              </a:rPr>
              <a:t>=0 </a:t>
            </a:r>
            <a:r>
              <a:rPr lang="fr-FR" sz="1200" kern="1200" dirty="0" err="1">
                <a:solidFill>
                  <a:schemeClr val="tx1"/>
                </a:solidFill>
                <a:effectLst/>
                <a:latin typeface="Arial" charset="0"/>
                <a:ea typeface="ＭＳ Ｐゴシック" pitchFamily="34" charset="-128"/>
                <a:cs typeface="+mn-cs"/>
              </a:rPr>
              <a:t>http_req_rate</a:t>
            </a:r>
            <a:r>
              <a:rPr lang="fr-FR" sz="1200" kern="1200" dirty="0">
                <a:solidFill>
                  <a:schemeClr val="tx1"/>
                </a:solidFill>
                <a:effectLst/>
                <a:latin typeface="Arial" charset="0"/>
                <a:ea typeface="ＭＳ Ｐゴシック" pitchFamily="34" charset="-128"/>
                <a:cs typeface="+mn-cs"/>
              </a:rPr>
              <a:t>(60000)=0</a:t>
            </a:r>
          </a:p>
          <a:p>
            <a:pPr marL="0" lvl="0" indent="0">
              <a:buFont typeface="Arial" pitchFamily="34" charset="0"/>
              <a:buNone/>
            </a:pPr>
            <a:endParaRPr lang="en-US" b="0" u="none" baseline="0"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60</a:t>
            </a:fld>
            <a:endParaRPr lang="en-US" dirty="0"/>
          </a:p>
        </p:txBody>
      </p:sp>
    </p:spTree>
    <p:extLst>
      <p:ext uri="{BB962C8B-B14F-4D97-AF65-F5344CB8AC3E}">
        <p14:creationId xmlns:p14="http://schemas.microsoft.com/office/powerpoint/2010/main" val="289411833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085850" lvl="2" indent="-171450">
              <a:buFont typeface="Arial" pitchFamily="34" charset="0"/>
              <a:buChar char="•"/>
            </a:pPr>
            <a:endParaRPr lang="en-US" b="0" u="none" baseline="0"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61</a:t>
            </a:fld>
            <a:endParaRPr lang="en-US" dirty="0"/>
          </a:p>
        </p:txBody>
      </p:sp>
    </p:spTree>
    <p:extLst>
      <p:ext uri="{BB962C8B-B14F-4D97-AF65-F5344CB8AC3E}">
        <p14:creationId xmlns:p14="http://schemas.microsoft.com/office/powerpoint/2010/main" val="289411833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085850" lvl="2" indent="-171450">
              <a:buFont typeface="Arial" pitchFamily="34" charset="0"/>
              <a:buChar char="•"/>
            </a:pPr>
            <a:endParaRPr lang="en-US" b="0" u="none" baseline="0"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62</a:t>
            </a:fld>
            <a:endParaRPr lang="en-US" dirty="0"/>
          </a:p>
        </p:txBody>
      </p:sp>
    </p:spTree>
    <p:extLst>
      <p:ext uri="{BB962C8B-B14F-4D97-AF65-F5344CB8AC3E}">
        <p14:creationId xmlns:p14="http://schemas.microsoft.com/office/powerpoint/2010/main" val="289411833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itchFamily="34" charset="0"/>
              <a:buNone/>
            </a:pPr>
            <a:r>
              <a:rPr lang="en-US" b="0" u="none" baseline="0" dirty="0"/>
              <a:t>Note:</a:t>
            </a:r>
          </a:p>
          <a:p>
            <a:pPr marL="0" lvl="0" indent="0">
              <a:buFont typeface="Arial" pitchFamily="34" charset="0"/>
              <a:buNone/>
            </a:pPr>
            <a:r>
              <a:rPr lang="en-US" b="0" u="none" baseline="0" dirty="0"/>
              <a:t>• L4 Engine (LVS):</a:t>
            </a:r>
          </a:p>
          <a:p>
            <a:pPr marL="0" lvl="0" indent="0">
              <a:buFont typeface="Arial" pitchFamily="34" charset="0"/>
              <a:buNone/>
            </a:pPr>
            <a:r>
              <a:rPr lang="en-US" b="0" u="none" baseline="0" dirty="0"/>
              <a:t>The same SNAT </a:t>
            </a:r>
            <a:r>
              <a:rPr lang="en-US" b="0" u="none" baseline="0" dirty="0" err="1"/>
              <a:t>IP:port</a:t>
            </a:r>
            <a:r>
              <a:rPr lang="en-US" b="0" u="none" baseline="0" dirty="0"/>
              <a:t> (let say Edge 10.10.10.10:5000) can be used to talk to backend Server1 and backend Server2.</a:t>
            </a:r>
          </a:p>
          <a:p>
            <a:pPr marL="0" lvl="0" indent="0">
              <a:buFont typeface="Arial" pitchFamily="34" charset="0"/>
              <a:buNone/>
            </a:pPr>
            <a:r>
              <a:rPr lang="en-US" b="0" u="none" baseline="0" dirty="0"/>
              <a:t>So concurrent connections scale is not an issue even with LB SNAT.</a:t>
            </a:r>
          </a:p>
          <a:p>
            <a:pPr lvl="1"/>
            <a:r>
              <a:rPr lang="en-US" sz="1200" kern="1200" dirty="0">
                <a:solidFill>
                  <a:schemeClr val="tx1"/>
                </a:solidFill>
                <a:effectLst/>
                <a:latin typeface="Arial" charset="0"/>
                <a:ea typeface="ＭＳ Ｐゴシック" pitchFamily="34" charset="-128"/>
                <a:cs typeface="+mn-cs"/>
              </a:rPr>
              <a:t>For instance:</a:t>
            </a:r>
          </a:p>
          <a:p>
            <a:pPr lvl="1"/>
            <a:r>
              <a:rPr lang="en-US" sz="1200" kern="1200" dirty="0">
                <a:solidFill>
                  <a:schemeClr val="tx1"/>
                </a:solidFill>
                <a:effectLst/>
                <a:latin typeface="Arial" charset="0"/>
                <a:ea typeface="ＭＳ Ｐゴシック" pitchFamily="34" charset="-128"/>
                <a:cs typeface="+mn-cs"/>
              </a:rPr>
              <a:t>Client1 (50.50.50.50:5000) =&gt; VIP1:80 (20.20.20.20:80) is translated LB-SNAT (10.1.1.6:10000) =&gt; Server1:80 (10.1.1.11:80)</a:t>
            </a:r>
          </a:p>
          <a:p>
            <a:pPr lvl="1"/>
            <a:r>
              <a:rPr lang="en-US" sz="1200" kern="1200" dirty="0">
                <a:solidFill>
                  <a:schemeClr val="tx1"/>
                </a:solidFill>
                <a:effectLst/>
                <a:latin typeface="Arial" charset="0"/>
                <a:ea typeface="ＭＳ Ｐゴシック" pitchFamily="34" charset="-128"/>
                <a:cs typeface="+mn-cs"/>
              </a:rPr>
              <a:t>And</a:t>
            </a:r>
          </a:p>
          <a:p>
            <a:pPr lvl="1"/>
            <a:r>
              <a:rPr lang="en-US" sz="1200" kern="1200" dirty="0">
                <a:solidFill>
                  <a:schemeClr val="tx1"/>
                </a:solidFill>
                <a:effectLst/>
                <a:latin typeface="Arial" charset="0"/>
                <a:ea typeface="ＭＳ Ｐゴシック" pitchFamily="34" charset="-128"/>
                <a:cs typeface="+mn-cs"/>
              </a:rPr>
              <a:t>Client2 (60.60.60.60:6000) =&gt; VIP1:80 (20.20.20.20:80) is translated LB-SNAT (10.1.1.6:10000) =&gt; Server2 80 (10.1.1.12:80)</a:t>
            </a:r>
          </a:p>
          <a:p>
            <a:pPr marL="0" lvl="0" indent="0">
              <a:buFont typeface="Arial" pitchFamily="34" charset="0"/>
              <a:buNone/>
            </a:pPr>
            <a:endParaRPr lang="en-US" b="0" u="none" baseline="0" dirty="0"/>
          </a:p>
          <a:p>
            <a:pPr marL="0" lvl="0" indent="0">
              <a:buFont typeface="Arial" pitchFamily="34" charset="0"/>
              <a:buNone/>
            </a:pPr>
            <a:endParaRPr lang="en-US" b="0" u="none" baseline="0" dirty="0"/>
          </a:p>
          <a:p>
            <a:pPr marL="0" lvl="0" indent="0">
              <a:buFont typeface="Arial" pitchFamily="34" charset="0"/>
              <a:buNone/>
            </a:pPr>
            <a:r>
              <a:rPr lang="en-US" b="0" u="none" baseline="0" dirty="0"/>
              <a:t>• L7 Engine (</a:t>
            </a:r>
            <a:r>
              <a:rPr lang="en-US" b="0" u="none" baseline="0" dirty="0" err="1"/>
              <a:t>haproxy</a:t>
            </a:r>
            <a:r>
              <a:rPr lang="en-US" b="0" u="none" baseline="0" dirty="0"/>
              <a:t>):</a:t>
            </a:r>
          </a:p>
          <a:p>
            <a:pPr marL="0" lvl="0" indent="0">
              <a:buFont typeface="Arial" pitchFamily="34" charset="0"/>
              <a:buNone/>
            </a:pPr>
            <a:r>
              <a:rPr lang="en-US" b="0" u="none" baseline="0" dirty="0"/>
              <a:t>The same SNAT </a:t>
            </a:r>
            <a:r>
              <a:rPr lang="en-US" b="0" u="none" baseline="0" dirty="0" err="1"/>
              <a:t>IP:port</a:t>
            </a:r>
            <a:r>
              <a:rPr lang="en-US" b="0" u="none" baseline="0" dirty="0"/>
              <a:t> (let say Edge 10.10.10.10:5000) can NOT be used to talk to backend Server1 and backend Server2.</a:t>
            </a:r>
          </a:p>
          <a:p>
            <a:pPr marL="0" lvl="0" indent="0">
              <a:buFont typeface="Arial" pitchFamily="34" charset="0"/>
              <a:buNone/>
            </a:pPr>
            <a:r>
              <a:rPr lang="en-US" b="0" u="none" baseline="0" dirty="0"/>
              <a:t>HOWEVER our scale for L7 </a:t>
            </a:r>
            <a:r>
              <a:rPr lang="en-US" b="0" u="none" baseline="0" dirty="0" err="1"/>
              <a:t>Eng</a:t>
            </a:r>
            <a:r>
              <a:rPr lang="en-US" b="0" u="none" baseline="0" dirty="0"/>
              <a:t> has been for a long time 60k =&gt; # of SNAT ports (65k) is not an issue.</a:t>
            </a:r>
          </a:p>
          <a:p>
            <a:pPr marL="0" lvl="0" indent="0">
              <a:buFont typeface="Arial" pitchFamily="34" charset="0"/>
              <a:buNone/>
            </a:pPr>
            <a:r>
              <a:rPr lang="en-US" b="0" u="none" baseline="0" dirty="0"/>
              <a:t>Since 6.2.7 and 6.3.2 our L7 </a:t>
            </a:r>
            <a:r>
              <a:rPr lang="en-US" b="0" u="none" baseline="0" dirty="0" err="1"/>
              <a:t>Eng</a:t>
            </a:r>
            <a:r>
              <a:rPr lang="en-US" b="0" u="none" baseline="0" dirty="0"/>
              <a:t> scale is 100k. That’s still NOT an issue since the # of sessions on the client side is usually much higher than the # of sessions on the server side. Indeed we have (by default) “connection close” after each http/s request on the server side =&gt; # of connections on servers side is always low.</a:t>
            </a:r>
          </a:p>
          <a:p>
            <a:pPr lvl="1"/>
            <a:r>
              <a:rPr lang="en-US" sz="1200" kern="1200" dirty="0">
                <a:solidFill>
                  <a:schemeClr val="tx1"/>
                </a:solidFill>
                <a:effectLst/>
                <a:latin typeface="Arial" charset="0"/>
                <a:ea typeface="ＭＳ Ｐゴシック" pitchFamily="34" charset="-128"/>
                <a:cs typeface="+mn-cs"/>
              </a:rPr>
              <a:t>For instance:</a:t>
            </a:r>
          </a:p>
          <a:p>
            <a:pPr lvl="1"/>
            <a:r>
              <a:rPr lang="en-US" sz="1200" kern="1200" dirty="0">
                <a:solidFill>
                  <a:schemeClr val="tx1"/>
                </a:solidFill>
                <a:effectLst/>
                <a:latin typeface="Arial" charset="0"/>
                <a:ea typeface="ＭＳ Ｐゴシック" pitchFamily="34" charset="-128"/>
                <a:cs typeface="+mn-cs"/>
              </a:rPr>
              <a:t>Client1 (50.50.50.50:5000) =&gt; VIP1:80 (20.20.20.20:80) is translated LB-SNAT (10.1.1.6:10000) =&gt; Server1:80 (10.1.1.11:80)</a:t>
            </a:r>
          </a:p>
          <a:p>
            <a:pPr lvl="1"/>
            <a:r>
              <a:rPr lang="en-US" sz="1200" kern="1200" dirty="0">
                <a:solidFill>
                  <a:schemeClr val="tx1"/>
                </a:solidFill>
                <a:effectLst/>
                <a:latin typeface="Arial" charset="0"/>
                <a:ea typeface="ＭＳ Ｐゴシック" pitchFamily="34" charset="-128"/>
                <a:cs typeface="+mn-cs"/>
              </a:rPr>
              <a:t>And then as soon as the server replies to the http request, the TCP session is closed on the server side. The session remains open on the client side.</a:t>
            </a:r>
          </a:p>
          <a:p>
            <a:pPr lvl="1"/>
            <a:r>
              <a:rPr lang="en-US" sz="1200" kern="1200" dirty="0">
                <a:solidFill>
                  <a:schemeClr val="tx1"/>
                </a:solidFill>
                <a:effectLst/>
                <a:latin typeface="Arial" charset="0"/>
                <a:ea typeface="ＭＳ Ｐゴシック" pitchFamily="34" charset="-128"/>
                <a:cs typeface="+mn-cs"/>
              </a:rPr>
              <a:t>So that port 10000 is available is available for another client:</a:t>
            </a:r>
          </a:p>
          <a:p>
            <a:pPr lvl="1"/>
            <a:r>
              <a:rPr lang="en-US" sz="1200" kern="1200" dirty="0">
                <a:solidFill>
                  <a:schemeClr val="tx1"/>
                </a:solidFill>
                <a:effectLst/>
                <a:latin typeface="Arial" charset="0"/>
                <a:ea typeface="ＭＳ Ｐゴシック" pitchFamily="34" charset="-128"/>
                <a:cs typeface="+mn-cs"/>
              </a:rPr>
              <a:t>Client2 (60.60.60.60:6000) =&gt; VIP1:80 (20.20.20.20:80) is translated LB-SNAT (10.1.1.6:10000) =&gt; Server2 80 (10.1.1.12:80)</a:t>
            </a:r>
          </a:p>
          <a:p>
            <a:pPr lvl="1"/>
            <a:r>
              <a:rPr lang="en-US" sz="1200" kern="1200" dirty="0">
                <a:solidFill>
                  <a:schemeClr val="tx1"/>
                </a:solidFill>
                <a:effectLst/>
                <a:latin typeface="Arial" charset="0"/>
                <a:ea typeface="ＭＳ Ｐゴシック" pitchFamily="34" charset="-128"/>
                <a:cs typeface="+mn-cs"/>
              </a:rPr>
              <a:t>And then again as soon as the server replies to the http request, the TCP session is closed on the server side. The session remains open on the client side.</a:t>
            </a:r>
          </a:p>
          <a:p>
            <a:pPr lvl="1"/>
            <a:r>
              <a:rPr lang="en-US" sz="1200" kern="1200" dirty="0">
                <a:solidFill>
                  <a:schemeClr val="tx1"/>
                </a:solidFill>
                <a:effectLst/>
                <a:latin typeface="Arial" charset="0"/>
                <a:ea typeface="ＭＳ Ｐゴシック" pitchFamily="34" charset="-128"/>
                <a:cs typeface="+mn-cs"/>
              </a:rPr>
              <a:t>Etc.</a:t>
            </a:r>
          </a:p>
          <a:p>
            <a:pPr marL="0" lvl="0" indent="0">
              <a:buFont typeface="Arial" pitchFamily="34" charset="0"/>
              <a:buNone/>
            </a:pPr>
            <a:endParaRPr lang="en-US" b="0" u="none" baseline="0" dirty="0"/>
          </a:p>
          <a:p>
            <a:pPr marL="0" lvl="0" indent="0">
              <a:buFont typeface="Arial" pitchFamily="34" charset="0"/>
              <a:buNone/>
            </a:pPr>
            <a:endParaRPr lang="en-US" b="0" u="none" baseline="0"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63</a:t>
            </a:fld>
            <a:endParaRPr lang="en-US" dirty="0"/>
          </a:p>
        </p:txBody>
      </p:sp>
    </p:spTree>
    <p:extLst>
      <p:ext uri="{BB962C8B-B14F-4D97-AF65-F5344CB8AC3E}">
        <p14:creationId xmlns:p14="http://schemas.microsoft.com/office/powerpoint/2010/main" val="289411833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085850" lvl="2" indent="-171450">
              <a:buFont typeface="Arial" pitchFamily="34" charset="0"/>
              <a:buChar char="•"/>
            </a:pPr>
            <a:endParaRPr lang="en-US" b="0" u="none" baseline="0"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64</a:t>
            </a:fld>
            <a:endParaRPr lang="en-US" dirty="0"/>
          </a:p>
        </p:txBody>
      </p:sp>
    </p:spTree>
    <p:extLst>
      <p:ext uri="{BB962C8B-B14F-4D97-AF65-F5344CB8AC3E}">
        <p14:creationId xmlns:p14="http://schemas.microsoft.com/office/powerpoint/2010/main" val="28941183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6</a:t>
            </a:fld>
            <a:endParaRPr lang="en-US" dirty="0"/>
          </a:p>
        </p:txBody>
      </p:sp>
    </p:spTree>
    <p:extLst>
      <p:ext uri="{BB962C8B-B14F-4D97-AF65-F5344CB8AC3E}">
        <p14:creationId xmlns:p14="http://schemas.microsoft.com/office/powerpoint/2010/main" val="325804346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085850" lvl="2" indent="-171450">
              <a:buFont typeface="Arial" pitchFamily="34" charset="0"/>
              <a:buChar char="•"/>
            </a:pPr>
            <a:endParaRPr lang="en-US" b="0" u="none" baseline="0"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65</a:t>
            </a:fld>
            <a:endParaRPr lang="en-US" dirty="0"/>
          </a:p>
        </p:txBody>
      </p:sp>
    </p:spTree>
    <p:extLst>
      <p:ext uri="{BB962C8B-B14F-4D97-AF65-F5344CB8AC3E}">
        <p14:creationId xmlns:p14="http://schemas.microsoft.com/office/powerpoint/2010/main" val="213545400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itchFamily="34" charset="0"/>
              <a:buNone/>
            </a:pPr>
            <a:r>
              <a:rPr lang="fr-FR" b="1" u="none" baseline="0" dirty="0"/>
              <a:t>Limitations for FTP </a:t>
            </a:r>
            <a:r>
              <a:rPr lang="fr-FR" b="1" u="none" baseline="0" dirty="0" err="1"/>
              <a:t>load</a:t>
            </a:r>
            <a:r>
              <a:rPr lang="fr-FR" b="1" u="none" baseline="0" dirty="0"/>
              <a:t> balancing</a:t>
            </a:r>
          </a:p>
          <a:p>
            <a:pPr marL="171450" lvl="0" indent="-171450">
              <a:buFont typeface="Arial" pitchFamily="34" charset="0"/>
              <a:buChar char="•"/>
            </a:pPr>
            <a:r>
              <a:rPr lang="fr-FR" b="0" u="none" baseline="0" dirty="0"/>
              <a:t>FTP port must </a:t>
            </a:r>
            <a:r>
              <a:rPr lang="fr-FR" b="0" u="none" baseline="0" dirty="0" err="1"/>
              <a:t>be</a:t>
            </a:r>
            <a:r>
              <a:rPr lang="fr-FR" b="0" u="none" baseline="0" dirty="0"/>
              <a:t> 21 (FTP </a:t>
            </a:r>
            <a:r>
              <a:rPr lang="fr-FR" b="0" u="none" baseline="0" dirty="0" err="1"/>
              <a:t>load</a:t>
            </a:r>
            <a:r>
              <a:rPr lang="fr-FR" b="0" u="none" baseline="0" dirty="0"/>
              <a:t> balancing do not </a:t>
            </a:r>
            <a:r>
              <a:rPr lang="fr-FR" b="0" u="none" baseline="0" dirty="0" err="1"/>
              <a:t>work</a:t>
            </a:r>
            <a:r>
              <a:rPr lang="fr-FR" b="0" u="none" baseline="0" dirty="0"/>
              <a:t> on </a:t>
            </a:r>
            <a:r>
              <a:rPr lang="fr-FR" b="0" u="none" baseline="0" dirty="0" err="1"/>
              <a:t>other</a:t>
            </a:r>
            <a:r>
              <a:rPr lang="fr-FR" b="0" u="none" baseline="0" dirty="0"/>
              <a:t> ports)</a:t>
            </a:r>
          </a:p>
          <a:p>
            <a:pPr marL="457200" lvl="1" indent="0">
              <a:buFont typeface="Arial" pitchFamily="34" charset="0"/>
              <a:buNone/>
            </a:pPr>
            <a:r>
              <a:rPr lang="fr-FR" b="0" u="none" baseline="0" dirty="0"/>
              <a:t>FTP </a:t>
            </a:r>
            <a:r>
              <a:rPr lang="fr-FR" b="0" u="none" baseline="0" dirty="0" err="1"/>
              <a:t>protocol</a:t>
            </a:r>
            <a:r>
              <a:rPr lang="fr-FR" b="0" u="none" baseline="0" dirty="0"/>
              <a:t> </a:t>
            </a:r>
            <a:r>
              <a:rPr lang="fr-FR" b="0" u="none" baseline="0" dirty="0" err="1"/>
              <a:t>requires</a:t>
            </a:r>
            <a:r>
              <a:rPr lang="fr-FR" b="0" u="none" baseline="0" dirty="0"/>
              <a:t> an ALG (to </a:t>
            </a:r>
            <a:r>
              <a:rPr lang="fr-FR" b="0" u="none" baseline="0" dirty="0" err="1"/>
              <a:t>map</a:t>
            </a:r>
            <a:r>
              <a:rPr lang="fr-FR" b="0" u="none" baseline="0" dirty="0"/>
              <a:t> the control session and the data session) and the FTP ALG on the Edge looks at the port 21 </a:t>
            </a:r>
            <a:r>
              <a:rPr lang="fr-FR" b="0" u="none" baseline="0" dirty="0" err="1"/>
              <a:t>only</a:t>
            </a:r>
            <a:r>
              <a:rPr lang="fr-FR" b="0" u="none" baseline="0" dirty="0"/>
              <a:t> (</a:t>
            </a:r>
            <a:r>
              <a:rPr lang="fr-FR" b="0" u="none" baseline="0" dirty="0" err="1"/>
              <a:t>with</a:t>
            </a:r>
            <a:r>
              <a:rPr lang="fr-FR" b="0" u="none" baseline="0" dirty="0"/>
              <a:t> no </a:t>
            </a:r>
            <a:r>
              <a:rPr lang="fr-FR" b="0" u="none" baseline="0" dirty="0" err="1"/>
              <a:t>possibility</a:t>
            </a:r>
            <a:r>
              <a:rPr lang="fr-FR" b="0" u="none" baseline="0" dirty="0"/>
              <a:t> to configure </a:t>
            </a:r>
            <a:r>
              <a:rPr lang="fr-FR" b="0" u="none" baseline="0" dirty="0" err="1"/>
              <a:t>other</a:t>
            </a:r>
            <a:r>
              <a:rPr lang="fr-FR" b="0" u="none" baseline="0" dirty="0"/>
              <a:t> ports).</a:t>
            </a:r>
          </a:p>
          <a:p>
            <a:r>
              <a:rPr lang="fr-FR" i="1" baseline="0" dirty="0"/>
              <a:t>Note about FTP passive mode: https://ikb.vmware.com/s/article/52088</a:t>
            </a:r>
          </a:p>
          <a:p>
            <a:r>
              <a:rPr lang="fr-FR" sz="1200" b="0" i="1" kern="1200" baseline="0" dirty="0">
                <a:solidFill>
                  <a:schemeClr val="tx1"/>
                </a:solidFill>
                <a:effectLst/>
                <a:latin typeface="Arial" charset="0"/>
                <a:ea typeface="ＭＳ Ｐゴシック" pitchFamily="34" charset="-128"/>
                <a:cs typeface="+mn-cs"/>
              </a:rPr>
              <a:t>		</a:t>
            </a:r>
            <a:r>
              <a:rPr lang="en-US" sz="1200" b="0" i="1" kern="1200" dirty="0">
                <a:solidFill>
                  <a:schemeClr val="tx1"/>
                </a:solidFill>
                <a:effectLst/>
                <a:latin typeface="Arial" charset="0"/>
                <a:ea typeface="ＭＳ Ｐゴシック" pitchFamily="34" charset="-128"/>
                <a:cs typeface="+mn-cs"/>
              </a:rPr>
              <a:t>In NSX-v 6.2.x, FTP passive mode works with pool in transparent mode, doesn't work with non-transparent mode.</a:t>
            </a:r>
          </a:p>
          <a:p>
            <a:r>
              <a:rPr lang="en-US" sz="1200" b="0" i="1" kern="1200" dirty="0">
                <a:solidFill>
                  <a:schemeClr val="tx1"/>
                </a:solidFill>
                <a:effectLst/>
                <a:latin typeface="Arial" charset="0"/>
                <a:ea typeface="ＭＳ Ｐゴシック" pitchFamily="34" charset="-128"/>
                <a:cs typeface="+mn-cs"/>
              </a:rPr>
              <a:t>		In NSX-v 6.3.x and above, FTP passive mode works with pool in non-transparent mode, doesn't work with transparent mode.</a:t>
            </a:r>
            <a:endParaRPr lang="en-US" i="1" dirty="0"/>
          </a:p>
          <a:p>
            <a:pPr marL="171450" lvl="0" indent="-171450">
              <a:buFont typeface="Arial" pitchFamily="34" charset="0"/>
              <a:buChar char="•"/>
            </a:pPr>
            <a:endParaRPr lang="en-US" b="0" u="none" baseline="0" dirty="0"/>
          </a:p>
          <a:p>
            <a:pPr marL="0" lvl="0" indent="0">
              <a:buFont typeface="Arial" pitchFamily="34" charset="0"/>
              <a:buNone/>
            </a:pPr>
            <a:endParaRPr lang="en-US" b="0" u="none" baseline="0"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66</a:t>
            </a:fld>
            <a:endParaRPr lang="en-US" dirty="0"/>
          </a:p>
        </p:txBody>
      </p:sp>
    </p:spTree>
    <p:extLst>
      <p:ext uri="{BB962C8B-B14F-4D97-AF65-F5344CB8AC3E}">
        <p14:creationId xmlns:p14="http://schemas.microsoft.com/office/powerpoint/2010/main" val="154431211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itchFamily="34" charset="0"/>
              <a:buChar char="•"/>
            </a:pPr>
            <a:endParaRPr lang="en-US" b="0" u="none" baseline="0"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67</a:t>
            </a:fld>
            <a:endParaRPr lang="en-US" dirty="0"/>
          </a:p>
        </p:txBody>
      </p:sp>
    </p:spTree>
    <p:extLst>
      <p:ext uri="{BB962C8B-B14F-4D97-AF65-F5344CB8AC3E}">
        <p14:creationId xmlns:p14="http://schemas.microsoft.com/office/powerpoint/2010/main" val="324340701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Tx/>
              <a:buNone/>
            </a:pPr>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68</a:t>
            </a:fld>
            <a:endParaRPr lang="en-US"/>
          </a:p>
        </p:txBody>
      </p:sp>
    </p:spTree>
    <p:extLst>
      <p:ext uri="{BB962C8B-B14F-4D97-AF65-F5344CB8AC3E}">
        <p14:creationId xmlns:p14="http://schemas.microsoft.com/office/powerpoint/2010/main" val="123173199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itchFamily="34" charset="0"/>
              <a:buNone/>
            </a:pPr>
            <a:r>
              <a:rPr lang="en-US" b="0" u="none" baseline="0" noProof="0" dirty="0"/>
              <a:t>To validate what LB engine is used for each VIP: "show service </a:t>
            </a:r>
            <a:r>
              <a:rPr lang="en-US" b="0" u="none" baseline="0" noProof="0" dirty="0" err="1"/>
              <a:t>loadbalancer</a:t>
            </a:r>
            <a:r>
              <a:rPr lang="en-US" b="0" u="none" baseline="0" noProof="0" dirty="0"/>
              <a:t> virtual".</a:t>
            </a:r>
          </a:p>
          <a:p>
            <a:pPr marL="0" lvl="0" indent="0">
              <a:buFont typeface="Arial" pitchFamily="34" charset="0"/>
              <a:buNone/>
            </a:pPr>
            <a:r>
              <a:rPr lang="en-US" b="0" i="1" u="none" baseline="0" noProof="0" dirty="0"/>
              <a:t>Note: VIP configuration with "Enabled Acceleration" does not guarantee usage of L4 Engine. If some settings require L7 </a:t>
            </a:r>
            <a:r>
              <a:rPr lang="en-US" b="0" i="1" u="none" baseline="0" noProof="0" dirty="0" err="1"/>
              <a:t>Eng</a:t>
            </a:r>
            <a:r>
              <a:rPr lang="en-US" b="0" i="1" u="none" baseline="0" noProof="0" dirty="0"/>
              <a:t>, then L7 Engine will be used.</a:t>
            </a:r>
          </a:p>
          <a:p>
            <a:pPr marL="0" lvl="0" indent="0">
              <a:buFont typeface="Arial" pitchFamily="34" charset="0"/>
              <a:buNone/>
            </a:pPr>
            <a:endParaRPr lang="en-US" b="0" u="none" baseline="0" noProof="0" dirty="0"/>
          </a:p>
          <a:p>
            <a:pPr marL="0" lvl="0" indent="0">
              <a:buFont typeface="Arial" pitchFamily="34" charset="0"/>
              <a:buNone/>
            </a:pPr>
            <a:r>
              <a:rPr lang="en-US" b="0" u="none" baseline="0" noProof="0" dirty="0"/>
              <a:t>Output example for L4 </a:t>
            </a:r>
            <a:r>
              <a:rPr lang="en-US" b="0" u="none" baseline="0" noProof="0" dirty="0" err="1"/>
              <a:t>Eng</a:t>
            </a:r>
            <a:r>
              <a:rPr lang="en-US" b="0" u="none" baseline="0" noProof="0" dirty="0"/>
              <a:t>:</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NSX-edge-1-1&gt; </a:t>
            </a:r>
            <a:r>
              <a:rPr lang="en-US" sz="1000" b="1" u="none" baseline="0" noProof="0" dirty="0">
                <a:latin typeface="Courier New" panose="02070309020205020404" pitchFamily="49" charset="0"/>
                <a:cs typeface="Courier New" panose="02070309020205020404" pitchFamily="49" charset="0"/>
              </a:rPr>
              <a:t>show service </a:t>
            </a:r>
            <a:r>
              <a:rPr lang="en-US" sz="1000" b="1" u="none" baseline="0" noProof="0" dirty="0" err="1">
                <a:latin typeface="Courier New" panose="02070309020205020404" pitchFamily="49" charset="0"/>
                <a:cs typeface="Courier New" panose="02070309020205020404" pitchFamily="49" charset="0"/>
              </a:rPr>
              <a:t>loadbalancer</a:t>
            </a:r>
            <a:r>
              <a:rPr lang="en-US" sz="1000" b="1" u="none" baseline="0" noProof="0" dirty="0">
                <a:latin typeface="Courier New" panose="02070309020205020404" pitchFamily="49" charset="0"/>
                <a:cs typeface="Courier New" panose="02070309020205020404" pitchFamily="49" charset="0"/>
              </a:rPr>
              <a:t> virtual</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a:t>
            </a:r>
          </a:p>
          <a:p>
            <a:pPr marL="457200" lvl="1" indent="0">
              <a:buFont typeface="Arial" pitchFamily="34" charset="0"/>
              <a:buNone/>
            </a:pPr>
            <a:r>
              <a:rPr lang="en-US" sz="1000" b="0" u="none" baseline="0" noProof="0" dirty="0" err="1">
                <a:latin typeface="Courier New" panose="02070309020205020404" pitchFamily="49" charset="0"/>
                <a:cs typeface="Courier New" panose="02070309020205020404" pitchFamily="49" charset="0"/>
              </a:rPr>
              <a:t>Loadbalancer</a:t>
            </a:r>
            <a:r>
              <a:rPr lang="en-US" sz="1000" b="0" u="none" baseline="0" noProof="0" dirty="0">
                <a:latin typeface="Courier New" panose="02070309020205020404" pitchFamily="49" charset="0"/>
                <a:cs typeface="Courier New" panose="02070309020205020404" pitchFamily="49" charset="0"/>
              </a:rPr>
              <a:t> </a:t>
            </a:r>
            <a:r>
              <a:rPr lang="en-US" sz="1000" b="0" u="none" baseline="0" noProof="0" dirty="0" err="1">
                <a:latin typeface="Courier New" panose="02070309020205020404" pitchFamily="49" charset="0"/>
                <a:cs typeface="Courier New" panose="02070309020205020404" pitchFamily="49" charset="0"/>
              </a:rPr>
              <a:t>VirtualServer</a:t>
            </a:r>
            <a:r>
              <a:rPr lang="en-US" sz="1000" b="0" u="none" baseline="0" noProof="0" dirty="0">
                <a:latin typeface="Courier New" panose="02070309020205020404" pitchFamily="49" charset="0"/>
                <a:cs typeface="Courier New" panose="02070309020205020404" pitchFamily="49" charset="0"/>
              </a:rPr>
              <a:t> Statistics:</a:t>
            </a:r>
          </a:p>
          <a:p>
            <a:pPr marL="457200" lvl="1" indent="0">
              <a:buFont typeface="Arial" pitchFamily="34" charset="0"/>
              <a:buNone/>
            </a:pPr>
            <a:endParaRPr lang="en-US" sz="1000" b="0" u="none" baseline="0" noProof="0" dirty="0">
              <a:latin typeface="Courier New" panose="02070309020205020404" pitchFamily="49" charset="0"/>
              <a:cs typeface="Courier New" panose="02070309020205020404" pitchFamily="49" charset="0"/>
            </a:endParaRP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VIRTUAL VIP-HTTP</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ADDRESS [192.168.1.106]:80</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SESSION (total) = (0)</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RATE (cur) = (0)</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BYTES in = (0), out = (0)</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+-&gt;POOL Pool-HTTP80</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  LB METHOD round-robin</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a:t>
            </a:r>
            <a:r>
              <a:rPr lang="en-US" sz="1000" b="1" u="none" baseline="0" noProof="0" dirty="0">
                <a:latin typeface="Courier New" panose="02070309020205020404" pitchFamily="49" charset="0"/>
                <a:cs typeface="Courier New" panose="02070309020205020404" pitchFamily="49" charset="0"/>
              </a:rPr>
              <a:t> |  LB PROTOCOL L4</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  Transparent enabled</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  SESSION (cur, cps, total) = (0, 0, 0)</a:t>
            </a:r>
          </a:p>
          <a:p>
            <a:pPr marL="0" lvl="0" indent="0">
              <a:buFont typeface="Arial" pitchFamily="34" charset="0"/>
              <a:buNone/>
            </a:pPr>
            <a:endParaRPr lang="en-US" b="0" u="none" baseline="0" noProof="0" dirty="0"/>
          </a:p>
          <a:p>
            <a:pPr marL="0" marR="0" lvl="0" indent="0" algn="l" defTabSz="914400" rtl="0" eaLnBrk="0" fontAlgn="base" latinLnBrk="0" hangingPunct="0">
              <a:lnSpc>
                <a:spcPct val="100000"/>
              </a:lnSpc>
              <a:spcBef>
                <a:spcPct val="30000"/>
              </a:spcBef>
              <a:spcAft>
                <a:spcPct val="0"/>
              </a:spcAft>
              <a:buClrTx/>
              <a:buSzTx/>
              <a:buFont typeface="Arial" pitchFamily="34" charset="0"/>
              <a:buNone/>
              <a:tabLst/>
              <a:defRPr/>
            </a:pPr>
            <a:r>
              <a:rPr lang="en-US" b="0" u="none" baseline="0" noProof="0" dirty="0"/>
              <a:t>Output example for L7 </a:t>
            </a:r>
            <a:r>
              <a:rPr lang="en-US" b="0" u="none" baseline="0" noProof="0" dirty="0" err="1"/>
              <a:t>Eng</a:t>
            </a:r>
            <a:r>
              <a:rPr lang="en-US" b="0" u="none" baseline="0" noProof="0" dirty="0"/>
              <a:t>:</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NSX-edge-1-1&gt; </a:t>
            </a:r>
            <a:r>
              <a:rPr lang="en-US" sz="1000" b="1" u="none" baseline="0" noProof="0" dirty="0">
                <a:latin typeface="Courier New" panose="02070309020205020404" pitchFamily="49" charset="0"/>
                <a:cs typeface="Courier New" panose="02070309020205020404" pitchFamily="49" charset="0"/>
              </a:rPr>
              <a:t>show service </a:t>
            </a:r>
            <a:r>
              <a:rPr lang="en-US" sz="1000" b="1" u="none" baseline="0" noProof="0" dirty="0" err="1">
                <a:latin typeface="Courier New" panose="02070309020205020404" pitchFamily="49" charset="0"/>
                <a:cs typeface="Courier New" panose="02070309020205020404" pitchFamily="49" charset="0"/>
              </a:rPr>
              <a:t>loadbalancer</a:t>
            </a:r>
            <a:r>
              <a:rPr lang="en-US" sz="1000" b="1" u="none" baseline="0" noProof="0" dirty="0">
                <a:latin typeface="Courier New" panose="02070309020205020404" pitchFamily="49" charset="0"/>
                <a:cs typeface="Courier New" panose="02070309020205020404" pitchFamily="49" charset="0"/>
              </a:rPr>
              <a:t> virtual</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a:t>
            </a:r>
          </a:p>
          <a:p>
            <a:pPr marL="457200" lvl="1" indent="0">
              <a:buFont typeface="Arial" pitchFamily="34" charset="0"/>
              <a:buNone/>
            </a:pPr>
            <a:r>
              <a:rPr lang="en-US" sz="1000" b="0" u="none" baseline="0" noProof="0" dirty="0" err="1">
                <a:latin typeface="Courier New" panose="02070309020205020404" pitchFamily="49" charset="0"/>
                <a:cs typeface="Courier New" panose="02070309020205020404" pitchFamily="49" charset="0"/>
              </a:rPr>
              <a:t>Loadbalancer</a:t>
            </a:r>
            <a:r>
              <a:rPr lang="en-US" sz="1000" b="0" u="none" baseline="0" noProof="0" dirty="0">
                <a:latin typeface="Courier New" panose="02070309020205020404" pitchFamily="49" charset="0"/>
                <a:cs typeface="Courier New" panose="02070309020205020404" pitchFamily="49" charset="0"/>
              </a:rPr>
              <a:t> </a:t>
            </a:r>
            <a:r>
              <a:rPr lang="en-US" sz="1000" b="0" u="none" baseline="0" noProof="0" dirty="0" err="1">
                <a:latin typeface="Courier New" panose="02070309020205020404" pitchFamily="49" charset="0"/>
                <a:cs typeface="Courier New" panose="02070309020205020404" pitchFamily="49" charset="0"/>
              </a:rPr>
              <a:t>VirtualServer</a:t>
            </a:r>
            <a:r>
              <a:rPr lang="en-US" sz="1000" b="0" u="none" baseline="0" noProof="0" dirty="0">
                <a:latin typeface="Courier New" panose="02070309020205020404" pitchFamily="49" charset="0"/>
                <a:cs typeface="Courier New" panose="02070309020205020404" pitchFamily="49" charset="0"/>
              </a:rPr>
              <a:t> Statistics:</a:t>
            </a:r>
          </a:p>
          <a:p>
            <a:pPr marL="457200" lvl="1" indent="0">
              <a:buFont typeface="Arial" pitchFamily="34" charset="0"/>
              <a:buNone/>
            </a:pPr>
            <a:endParaRPr lang="en-US" sz="1000" b="0" u="none" baseline="0" noProof="0" dirty="0">
              <a:latin typeface="Courier New" panose="02070309020205020404" pitchFamily="49" charset="0"/>
              <a:cs typeface="Courier New" panose="02070309020205020404" pitchFamily="49" charset="0"/>
            </a:endParaRP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VIRTUAL VIP-HTTP</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ADDRESS [192.168.1.106]:80</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SESSION (cur, max, total) = (0, 0, 0)</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RATE (cur, max, limit) = (0, 0, 0)</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BYTES in = (0), out = (0)</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+-&gt;POOL Pool-HTTP80</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  LB METHOD round-robin</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  </a:t>
            </a:r>
            <a:r>
              <a:rPr lang="en-US" sz="1000" b="1" u="none" baseline="0" noProof="0" dirty="0">
                <a:latin typeface="Courier New" panose="02070309020205020404" pitchFamily="49" charset="0"/>
                <a:cs typeface="Courier New" panose="02070309020205020404" pitchFamily="49" charset="0"/>
              </a:rPr>
              <a:t>LB PROTOCOL L7</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  Transparent enabled</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  SESSION (cur, max, total) = (0, 0, 0)</a:t>
            </a:r>
          </a:p>
          <a:p>
            <a:pPr marL="457200" lvl="1" indent="0">
              <a:buFont typeface="Arial" pitchFamily="34" charset="0"/>
              <a:buNone/>
            </a:pPr>
            <a:r>
              <a:rPr lang="en-US" sz="1000" b="0" u="none" baseline="0" noProof="0" dirty="0">
                <a:latin typeface="Courier New" panose="02070309020205020404" pitchFamily="49" charset="0"/>
                <a:cs typeface="Courier New" panose="02070309020205020404" pitchFamily="49" charset="0"/>
              </a:rPr>
              <a:t>   |  BYTES in = (0), out = (0)</a:t>
            </a:r>
          </a:p>
          <a:p>
            <a:pPr marL="0" lvl="0" indent="0">
              <a:buFont typeface="Arial" pitchFamily="34" charset="0"/>
              <a:buNone/>
            </a:pPr>
            <a:endParaRPr lang="en-US" b="0" u="none" baseline="0" noProof="0" dirty="0"/>
          </a:p>
          <a:p>
            <a:pPr marL="0" lvl="0" indent="0">
              <a:buFont typeface="Arial" pitchFamily="34" charset="0"/>
              <a:buNone/>
            </a:pPr>
            <a:endParaRPr lang="en-US" b="0" u="none" baseline="0"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69</a:t>
            </a:fld>
            <a:endParaRPr lang="en-US" dirty="0"/>
          </a:p>
        </p:txBody>
      </p:sp>
    </p:spTree>
    <p:extLst>
      <p:ext uri="{BB962C8B-B14F-4D97-AF65-F5344CB8AC3E}">
        <p14:creationId xmlns:p14="http://schemas.microsoft.com/office/powerpoint/2010/main" val="293701963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70</a:t>
            </a:fld>
            <a:endParaRPr lang="en-US" dirty="0"/>
          </a:p>
        </p:txBody>
      </p:sp>
    </p:spTree>
    <p:extLst>
      <p:ext uri="{BB962C8B-B14F-4D97-AF65-F5344CB8AC3E}">
        <p14:creationId xmlns:p14="http://schemas.microsoft.com/office/powerpoint/2010/main" val="289411833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71</a:t>
            </a:fld>
            <a:endParaRPr lang="en-US" dirty="0"/>
          </a:p>
        </p:txBody>
      </p:sp>
    </p:spTree>
    <p:extLst>
      <p:ext uri="{BB962C8B-B14F-4D97-AF65-F5344CB8AC3E}">
        <p14:creationId xmlns:p14="http://schemas.microsoft.com/office/powerpoint/2010/main" val="289411833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1" u="sng" kern="1200" dirty="0">
                <a:solidFill>
                  <a:schemeClr val="tx1"/>
                </a:solidFill>
                <a:effectLst/>
                <a:latin typeface="Arial" charset="0"/>
                <a:ea typeface="ＭＳ Ｐゴシック" pitchFamily="34" charset="-128"/>
                <a:cs typeface="+mn-cs"/>
              </a:rPr>
              <a:t>Different</a:t>
            </a:r>
            <a:r>
              <a:rPr lang="en-US" sz="1200" b="1" u="sng" kern="1200" baseline="0" dirty="0">
                <a:solidFill>
                  <a:schemeClr val="tx1"/>
                </a:solidFill>
                <a:effectLst/>
                <a:latin typeface="Arial" charset="0"/>
                <a:ea typeface="ＭＳ Ｐゴシック" pitchFamily="34" charset="-128"/>
                <a:cs typeface="+mn-cs"/>
              </a:rPr>
              <a:t> mode of cookie persistence:</a:t>
            </a:r>
          </a:p>
          <a:p>
            <a:pPr lvl="0"/>
            <a:r>
              <a:rPr lang="en-US" sz="1200" b="1" u="none" kern="1200" dirty="0">
                <a:solidFill>
                  <a:schemeClr val="tx1"/>
                </a:solidFill>
                <a:effectLst/>
                <a:latin typeface="Arial" charset="0"/>
                <a:ea typeface="ＭＳ Ｐゴシック" pitchFamily="34" charset="-128"/>
                <a:cs typeface="+mn-cs"/>
              </a:rPr>
              <a:t>Insert</a:t>
            </a:r>
          </a:p>
          <a:p>
            <a:r>
              <a:rPr lang="en-US" sz="1200" kern="1200" dirty="0">
                <a:solidFill>
                  <a:schemeClr val="tx1"/>
                </a:solidFill>
                <a:effectLst/>
                <a:latin typeface="Arial" charset="0"/>
                <a:ea typeface="ＭＳ Ｐゴシック" pitchFamily="34" charset="-128"/>
                <a:cs typeface="+mn-cs"/>
              </a:rPr>
              <a:t>The Edge will send a session cookie.</a:t>
            </a:r>
          </a:p>
          <a:p>
            <a:r>
              <a:rPr lang="en-US" sz="1200" i="1" kern="1200" dirty="0">
                <a:solidFill>
                  <a:schemeClr val="tx1"/>
                </a:solidFill>
                <a:effectLst/>
                <a:latin typeface="Arial" charset="0"/>
                <a:ea typeface="ＭＳ Ｐゴシック" pitchFamily="34" charset="-128"/>
                <a:cs typeface="+mn-cs"/>
              </a:rPr>
              <a:t>Note: A</a:t>
            </a:r>
            <a:r>
              <a:rPr lang="en-US" sz="1200" i="1" kern="1200" baseline="0" dirty="0">
                <a:solidFill>
                  <a:schemeClr val="tx1"/>
                </a:solidFill>
                <a:effectLst/>
                <a:latin typeface="Arial" charset="0"/>
                <a:ea typeface="ＭＳ Ｐゴシック" pitchFamily="34" charset="-128"/>
                <a:cs typeface="+mn-cs"/>
              </a:rPr>
              <a:t> session c</a:t>
            </a:r>
            <a:r>
              <a:rPr lang="en-US" sz="1200" i="1" kern="1200" dirty="0">
                <a:solidFill>
                  <a:schemeClr val="tx1"/>
                </a:solidFill>
                <a:effectLst/>
                <a:latin typeface="Arial" charset="0"/>
                <a:ea typeface="ＭＳ Ｐゴシック" pitchFamily="34" charset="-128"/>
                <a:cs typeface="+mn-cs"/>
              </a:rPr>
              <a:t>ookie is played by the browser as long as the browser is not closed (but not stored in the computer</a:t>
            </a:r>
            <a:r>
              <a:rPr lang="en-US" sz="1200" i="1" kern="1200" baseline="0" dirty="0">
                <a:solidFill>
                  <a:schemeClr val="tx1"/>
                </a:solidFill>
                <a:effectLst/>
                <a:latin typeface="Arial" charset="0"/>
                <a:ea typeface="ＭＳ Ｐゴシック" pitchFamily="34" charset="-128"/>
                <a:cs typeface="+mn-cs"/>
              </a:rPr>
              <a:t> disk, as persistent cookies are)</a:t>
            </a:r>
            <a:r>
              <a:rPr lang="en-US" sz="1200" i="1" kern="1200" dirty="0">
                <a:solidFill>
                  <a:schemeClr val="tx1"/>
                </a:solidFill>
                <a:effectLst/>
                <a:latin typeface="Arial" charset="0"/>
                <a:ea typeface="ＭＳ Ｐゴシック" pitchFamily="34" charset="-128"/>
                <a:cs typeface="+mn-cs"/>
              </a:rPr>
              <a:t>.</a:t>
            </a:r>
          </a:p>
          <a:p>
            <a:r>
              <a:rPr lang="en-US" sz="1200" kern="1200" dirty="0">
                <a:solidFill>
                  <a:schemeClr val="tx1"/>
                </a:solidFill>
                <a:effectLst/>
                <a:latin typeface="Arial" charset="0"/>
                <a:ea typeface="ＭＳ Ｐゴシック" pitchFamily="34" charset="-128"/>
                <a:cs typeface="+mn-cs"/>
              </a:rPr>
              <a:t>If the server already sends 1 or more cookies, then the client will receive 1 extra cookie (the server cookie(s) + the Edge cookie)If the server doesn't send any cookie, then the client will receive 1 cookie (the Edge cookie)</a:t>
            </a:r>
          </a:p>
          <a:p>
            <a:pPr lvl="1"/>
            <a:endParaRPr lang="en-US" sz="1200" kern="1200" dirty="0">
              <a:solidFill>
                <a:schemeClr val="tx1"/>
              </a:solidFill>
              <a:effectLst/>
              <a:latin typeface="Arial" charset="0"/>
              <a:ea typeface="ＭＳ Ｐゴシック" pitchFamily="34" charset="-128"/>
              <a:cs typeface="+mn-cs"/>
            </a:endParaRPr>
          </a:p>
          <a:p>
            <a:pPr lvl="0"/>
            <a:r>
              <a:rPr lang="en-US" sz="1200" b="1" u="none" kern="1200" dirty="0">
                <a:solidFill>
                  <a:schemeClr val="tx1"/>
                </a:solidFill>
                <a:effectLst/>
                <a:latin typeface="Arial" charset="0"/>
                <a:ea typeface="ＭＳ Ｐゴシック" pitchFamily="34" charset="-128"/>
                <a:cs typeface="+mn-cs"/>
              </a:rPr>
              <a:t>Prefix</a:t>
            </a:r>
          </a:p>
          <a:p>
            <a:r>
              <a:rPr lang="en-US" sz="1200" kern="1200" dirty="0">
                <a:solidFill>
                  <a:schemeClr val="tx1"/>
                </a:solidFill>
                <a:effectLst/>
                <a:latin typeface="Arial" charset="0"/>
                <a:ea typeface="ＭＳ Ｐゴシック" pitchFamily="34" charset="-128"/>
                <a:cs typeface="+mn-cs"/>
              </a:rPr>
              <a:t>This option is selected if your client doesn't support more than 1 cookie.</a:t>
            </a:r>
          </a:p>
          <a:p>
            <a:r>
              <a:rPr lang="en-US" sz="1200" i="1" kern="1200" dirty="0">
                <a:solidFill>
                  <a:schemeClr val="tx1"/>
                </a:solidFill>
                <a:effectLst/>
                <a:latin typeface="Arial" charset="0"/>
                <a:ea typeface="ＭＳ Ｐゴシック" pitchFamily="34" charset="-128"/>
                <a:cs typeface="+mn-cs"/>
              </a:rPr>
              <a:t>Note: All browsers accepts many cookies. But you may have a "proprietary application using a proprietary client" that supports only 1 cookie.</a:t>
            </a:r>
            <a:endParaRPr lang="en-US" sz="1200" kern="1200" dirty="0">
              <a:solidFill>
                <a:schemeClr val="tx1"/>
              </a:solidFill>
              <a:effectLst/>
              <a:latin typeface="Arial" charset="0"/>
              <a:ea typeface="ＭＳ Ｐゴシック" pitchFamily="34" charset="-128"/>
              <a:cs typeface="+mn-cs"/>
            </a:endParaRPr>
          </a:p>
          <a:p>
            <a:r>
              <a:rPr lang="en-US" sz="1200" kern="1200" dirty="0">
                <a:solidFill>
                  <a:schemeClr val="tx1"/>
                </a:solidFill>
                <a:effectLst/>
                <a:latin typeface="Arial" charset="0"/>
                <a:ea typeface="ＭＳ Ｐゴシック" pitchFamily="34" charset="-128"/>
                <a:cs typeface="+mn-cs"/>
              </a:rPr>
              <a:t>The web servers sends its cookie as usual</a:t>
            </a:r>
            <a:r>
              <a:rPr lang="en-US" sz="1200" i="1" kern="1200" dirty="0">
                <a:solidFill>
                  <a:schemeClr val="tx1"/>
                </a:solidFill>
                <a:effectLst/>
                <a:latin typeface="Arial" charset="0"/>
                <a:ea typeface="ＭＳ Ｐゴシック" pitchFamily="34" charset="-128"/>
                <a:cs typeface="+mn-cs"/>
              </a:rPr>
              <a:t>.</a:t>
            </a:r>
            <a:endParaRPr lang="en-US" sz="1200" kern="1200" dirty="0">
              <a:solidFill>
                <a:schemeClr val="tx1"/>
              </a:solidFill>
              <a:effectLst/>
              <a:latin typeface="Arial" charset="0"/>
              <a:ea typeface="ＭＳ Ｐゴシック" pitchFamily="34" charset="-128"/>
              <a:cs typeface="+mn-cs"/>
            </a:endParaRPr>
          </a:p>
          <a:p>
            <a:r>
              <a:rPr lang="en-US" sz="1200" kern="1200" dirty="0">
                <a:solidFill>
                  <a:schemeClr val="tx1"/>
                </a:solidFill>
                <a:effectLst/>
                <a:latin typeface="Arial" charset="0"/>
                <a:ea typeface="ＭＳ Ｐゴシック" pitchFamily="34" charset="-128"/>
                <a:cs typeface="+mn-cs"/>
              </a:rPr>
              <a:t>The Edge will inject (prefix) its cookie information in the server cookie value. (obviously this cookie added info is stripped out when the Edge sends it to the server).</a:t>
            </a:r>
          </a:p>
          <a:p>
            <a:endParaRPr lang="en-US" sz="1200" kern="1200" dirty="0">
              <a:solidFill>
                <a:schemeClr val="tx1"/>
              </a:solidFill>
              <a:effectLst/>
              <a:latin typeface="Arial" charset="0"/>
              <a:ea typeface="ＭＳ Ｐゴシック" pitchFamily="34" charset="-128"/>
              <a:cs typeface="+mn-cs"/>
            </a:endParaRPr>
          </a:p>
          <a:p>
            <a:pPr lvl="0"/>
            <a:r>
              <a:rPr lang="en-US" sz="1200" b="1" u="none" kern="1200" dirty="0">
                <a:solidFill>
                  <a:schemeClr val="tx1"/>
                </a:solidFill>
                <a:effectLst/>
                <a:latin typeface="Arial" charset="0"/>
                <a:ea typeface="ＭＳ Ｐゴシック" pitchFamily="34" charset="-128"/>
                <a:cs typeface="+mn-cs"/>
              </a:rPr>
              <a:t>App Session</a:t>
            </a:r>
          </a:p>
          <a:p>
            <a:r>
              <a:rPr lang="en-US" sz="1200" kern="1200" dirty="0">
                <a:solidFill>
                  <a:schemeClr val="tx1"/>
                </a:solidFill>
                <a:effectLst/>
                <a:latin typeface="Arial" charset="0"/>
                <a:ea typeface="ＭＳ Ｐゴシック" pitchFamily="34" charset="-128"/>
                <a:cs typeface="+mn-cs"/>
              </a:rPr>
              <a:t>The application does not support a new cookie added by the VIP (insert), nor modified a modified cookie (prefix).</a:t>
            </a:r>
          </a:p>
          <a:p>
            <a:r>
              <a:rPr lang="en-US" sz="1200" kern="1200" dirty="0">
                <a:solidFill>
                  <a:schemeClr val="tx1"/>
                </a:solidFill>
                <a:effectLst/>
                <a:latin typeface="Arial" charset="0"/>
                <a:ea typeface="ＭＳ Ｐゴシック" pitchFamily="34" charset="-128"/>
                <a:cs typeface="+mn-cs"/>
              </a:rPr>
              <a:t>With this mode (App Session) the VIP learns the cookie injected by the server and will remember when client present that cookie, it has to forward that client request to that same server.</a:t>
            </a:r>
          </a:p>
          <a:p>
            <a:r>
              <a:rPr lang="en-US" sz="1200" i="1" kern="1200" dirty="0">
                <a:solidFill>
                  <a:schemeClr val="tx1"/>
                </a:solidFill>
                <a:effectLst/>
                <a:latin typeface="Arial" charset="0"/>
                <a:ea typeface="ＭＳ Ｐゴシック" pitchFamily="34" charset="-128"/>
                <a:cs typeface="+mn-cs"/>
              </a:rPr>
              <a:t>Note: Currently it's not possible to see the App Session persistence table for troubleshooting</a:t>
            </a:r>
            <a:r>
              <a:rPr lang="en-US" sz="1200" kern="1200" dirty="0">
                <a:solidFill>
                  <a:schemeClr val="tx1"/>
                </a:solidFill>
                <a:effectLst/>
                <a:latin typeface="Arial" charset="0"/>
                <a:ea typeface="ＭＳ Ｐゴシック" pitchFamily="34" charset="-128"/>
                <a:cs typeface="+mn-cs"/>
              </a:rPr>
              <a:t>.</a:t>
            </a:r>
          </a:p>
          <a:p>
            <a:endParaRPr lang="en-US" dirty="0"/>
          </a:p>
          <a:p>
            <a:pPr marL="0" lvl="0" indent="0">
              <a:buFont typeface="Arial" pitchFamily="34" charset="0"/>
              <a:buNone/>
            </a:pPr>
            <a:endParaRPr lang="en-US" b="0" u="none" baseline="0" dirty="0"/>
          </a:p>
          <a:p>
            <a:pPr marL="0" lvl="0" indent="0">
              <a:buFont typeface="Arial" pitchFamily="34" charset="0"/>
              <a:buNone/>
            </a:pPr>
            <a:r>
              <a:rPr lang="en-US" b="1" u="sng" baseline="0" dirty="0"/>
              <a:t>Change default 300 seconds Expiration Time on HTTP Cookie Insert in NSX-v 6.2:</a:t>
            </a:r>
          </a:p>
          <a:p>
            <a:pPr marL="0" lvl="0" indent="0">
              <a:buFont typeface="Arial" pitchFamily="34" charset="0"/>
              <a:buNone/>
            </a:pPr>
            <a:r>
              <a:rPr lang="en-US" sz="1000" b="0" u="none" baseline="0" dirty="0">
                <a:latin typeface="Courier New" panose="02070309020205020404" pitchFamily="49" charset="0"/>
                <a:cs typeface="Courier New" panose="02070309020205020404" pitchFamily="49" charset="0"/>
              </a:rPr>
              <a:t>PUT https://&lt;</a:t>
            </a:r>
            <a:r>
              <a:rPr lang="fr-FR" sz="1000" b="0" u="none" baseline="0" dirty="0">
                <a:latin typeface="Courier New" panose="02070309020205020404" pitchFamily="49" charset="0"/>
                <a:cs typeface="Courier New" panose="02070309020205020404" pitchFamily="49" charset="0"/>
              </a:rPr>
              <a:t>NSX-Mgr</a:t>
            </a:r>
            <a:r>
              <a:rPr lang="en-US" sz="1000" b="0" u="none" baseline="0" dirty="0">
                <a:latin typeface="Courier New" panose="02070309020205020404" pitchFamily="49" charset="0"/>
                <a:cs typeface="Courier New" panose="02070309020205020404" pitchFamily="49" charset="0"/>
              </a:rPr>
              <a:t>&gt;/</a:t>
            </a:r>
            <a:r>
              <a:rPr lang="en-US" sz="1000" b="0" u="none" baseline="0" dirty="0" err="1">
                <a:latin typeface="Courier New" panose="02070309020205020404" pitchFamily="49" charset="0"/>
                <a:cs typeface="Courier New" panose="02070309020205020404" pitchFamily="49" charset="0"/>
              </a:rPr>
              <a:t>api</a:t>
            </a:r>
            <a:r>
              <a:rPr lang="en-US" sz="1000" b="0" u="none" baseline="0" dirty="0">
                <a:latin typeface="Courier New" panose="02070309020205020404" pitchFamily="49" charset="0"/>
                <a:cs typeface="Courier New" panose="02070309020205020404" pitchFamily="49" charset="0"/>
              </a:rPr>
              <a:t>/4.0/edges/&lt;edge-id&gt;/</a:t>
            </a:r>
            <a:r>
              <a:rPr lang="en-US" sz="1000" b="0" u="none" baseline="0" dirty="0" err="1">
                <a:latin typeface="Courier New" panose="02070309020205020404" pitchFamily="49" charset="0"/>
                <a:cs typeface="Courier New" panose="02070309020205020404" pitchFamily="49" charset="0"/>
              </a:rPr>
              <a:t>loadbalancer</a:t>
            </a:r>
            <a:r>
              <a:rPr lang="en-US" sz="1000" b="0" u="none" baseline="0" dirty="0">
                <a:latin typeface="Courier New" panose="02070309020205020404" pitchFamily="49" charset="0"/>
                <a:cs typeface="Courier New" panose="02070309020205020404" pitchFamily="49" charset="0"/>
              </a:rPr>
              <a:t>/</a:t>
            </a:r>
            <a:r>
              <a:rPr lang="en-US" sz="1000" b="0" u="none" baseline="0" dirty="0" err="1">
                <a:latin typeface="Courier New" panose="02070309020205020404" pitchFamily="49" charset="0"/>
                <a:cs typeface="Courier New" panose="02070309020205020404" pitchFamily="49" charset="0"/>
              </a:rPr>
              <a:t>config</a:t>
            </a:r>
            <a:r>
              <a:rPr lang="en-US" sz="1000" b="0" u="none" baseline="0" dirty="0">
                <a:latin typeface="Courier New" panose="02070309020205020404" pitchFamily="49" charset="0"/>
                <a:cs typeface="Courier New" panose="02070309020205020404" pitchFamily="49" charset="0"/>
              </a:rPr>
              <a:t>/</a:t>
            </a:r>
            <a:r>
              <a:rPr lang="en-US" sz="1000" b="0" u="none" baseline="0" dirty="0" err="1">
                <a:latin typeface="Courier New" panose="02070309020205020404" pitchFamily="49" charset="0"/>
                <a:cs typeface="Courier New" panose="02070309020205020404" pitchFamily="49" charset="0"/>
              </a:rPr>
              <a:t>applicationprofiles</a:t>
            </a:r>
            <a:r>
              <a:rPr lang="en-US" sz="1000" b="0" u="none" baseline="0" dirty="0">
                <a:latin typeface="Courier New" panose="02070309020205020404" pitchFamily="49" charset="0"/>
                <a:cs typeface="Courier New" panose="02070309020205020404" pitchFamily="49" charset="0"/>
              </a:rPr>
              <a:t>/&lt;application-id&gt;</a:t>
            </a:r>
          </a:p>
          <a:p>
            <a:pPr marL="0" lvl="0" indent="0">
              <a:buFont typeface="Arial" pitchFamily="34" charset="0"/>
              <a:buNone/>
            </a:pPr>
            <a:r>
              <a:rPr lang="en-US" sz="1000" b="0" u="none" baseline="0" dirty="0">
                <a:latin typeface="Courier New" panose="02070309020205020404" pitchFamily="49" charset="0"/>
                <a:cs typeface="Courier New" panose="02070309020205020404" pitchFamily="49" charset="0"/>
              </a:rPr>
              <a:t> &lt;</a:t>
            </a:r>
            <a:r>
              <a:rPr lang="en-US" sz="1000" b="0" u="none" baseline="0" dirty="0" err="1">
                <a:latin typeface="Courier New" panose="02070309020205020404" pitchFamily="49" charset="0"/>
                <a:cs typeface="Courier New" panose="02070309020205020404" pitchFamily="49" charset="0"/>
              </a:rPr>
              <a:t>applicationProfile</a:t>
            </a:r>
            <a:r>
              <a:rPr lang="en-US" sz="1000" b="0" u="none" baseline="0" dirty="0">
                <a:latin typeface="Courier New" panose="02070309020205020404" pitchFamily="49" charset="0"/>
                <a:cs typeface="Courier New" panose="02070309020205020404" pitchFamily="49" charset="0"/>
              </a:rPr>
              <a:t>&gt;</a:t>
            </a:r>
          </a:p>
          <a:p>
            <a:pPr marL="0" lvl="0" indent="0">
              <a:buFont typeface="Arial" pitchFamily="34" charset="0"/>
              <a:buNone/>
            </a:pPr>
            <a:r>
              <a:rPr lang="en-US" sz="1000" b="0" u="none" baseline="0" dirty="0">
                <a:latin typeface="Courier New" panose="02070309020205020404" pitchFamily="49" charset="0"/>
                <a:cs typeface="Courier New" panose="02070309020205020404" pitchFamily="49" charset="0"/>
              </a:rPr>
              <a:t>        &lt;</a:t>
            </a:r>
            <a:r>
              <a:rPr lang="en-US" sz="1000" b="0" u="none" baseline="0" dirty="0" err="1">
                <a:latin typeface="Courier New" panose="02070309020205020404" pitchFamily="49" charset="0"/>
                <a:cs typeface="Courier New" panose="02070309020205020404" pitchFamily="49" charset="0"/>
              </a:rPr>
              <a:t>applicationProfileId</a:t>
            </a:r>
            <a:r>
              <a:rPr lang="en-US" sz="1000" b="0" u="none" baseline="0" dirty="0">
                <a:latin typeface="Courier New" panose="02070309020205020404" pitchFamily="49" charset="0"/>
                <a:cs typeface="Courier New" panose="02070309020205020404" pitchFamily="49" charset="0"/>
              </a:rPr>
              <a:t>&gt;applicationProfile-3&lt;/</a:t>
            </a:r>
            <a:r>
              <a:rPr lang="en-US" sz="1000" b="0" u="none" baseline="0" dirty="0" err="1">
                <a:latin typeface="Courier New" panose="02070309020205020404" pitchFamily="49" charset="0"/>
                <a:cs typeface="Courier New" panose="02070309020205020404" pitchFamily="49" charset="0"/>
              </a:rPr>
              <a:t>applicationProfileId</a:t>
            </a:r>
            <a:r>
              <a:rPr lang="en-US" sz="1000" b="0" u="none" baseline="0" dirty="0">
                <a:latin typeface="Courier New" panose="02070309020205020404" pitchFamily="49" charset="0"/>
                <a:cs typeface="Courier New" panose="02070309020205020404" pitchFamily="49" charset="0"/>
              </a:rPr>
              <a:t>&gt;</a:t>
            </a:r>
          </a:p>
          <a:p>
            <a:pPr marL="0" lvl="0" indent="0">
              <a:buFont typeface="Arial" pitchFamily="34" charset="0"/>
              <a:buNone/>
            </a:pPr>
            <a:r>
              <a:rPr lang="en-US" sz="1000" b="0" u="none" baseline="0" dirty="0">
                <a:latin typeface="Courier New" panose="02070309020205020404" pitchFamily="49" charset="0"/>
                <a:cs typeface="Courier New" panose="02070309020205020404" pitchFamily="49" charset="0"/>
              </a:rPr>
              <a:t>        &lt;persistence&gt;</a:t>
            </a:r>
          </a:p>
          <a:p>
            <a:pPr marL="0" lvl="0" indent="0">
              <a:buFont typeface="Arial" pitchFamily="34" charset="0"/>
              <a:buNone/>
            </a:pPr>
            <a:r>
              <a:rPr lang="en-US" sz="1000" b="0" u="none" baseline="0" dirty="0">
                <a:latin typeface="Courier New" panose="02070309020205020404" pitchFamily="49" charset="0"/>
                <a:cs typeface="Courier New" panose="02070309020205020404" pitchFamily="49" charset="0"/>
              </a:rPr>
              <a:t>            &lt;method&gt;cookie&lt;/method&gt;</a:t>
            </a:r>
          </a:p>
          <a:p>
            <a:pPr marL="0" lvl="0" indent="0">
              <a:buFont typeface="Arial" pitchFamily="34" charset="0"/>
              <a:buNone/>
            </a:pPr>
            <a:r>
              <a:rPr lang="en-US" sz="1000" b="0" u="none" baseline="0" dirty="0">
                <a:latin typeface="Courier New" panose="02070309020205020404" pitchFamily="49" charset="0"/>
                <a:cs typeface="Courier New" panose="02070309020205020404" pitchFamily="49" charset="0"/>
              </a:rPr>
              <a:t>            &lt;</a:t>
            </a:r>
            <a:r>
              <a:rPr lang="en-US" sz="1000" b="0" u="none" baseline="0" dirty="0" err="1">
                <a:latin typeface="Courier New" panose="02070309020205020404" pitchFamily="49" charset="0"/>
                <a:cs typeface="Courier New" panose="02070309020205020404" pitchFamily="49" charset="0"/>
              </a:rPr>
              <a:t>cookieName</a:t>
            </a:r>
            <a:r>
              <a:rPr lang="en-US" sz="1000" b="0" u="none" baseline="0" dirty="0">
                <a:latin typeface="Courier New" panose="02070309020205020404" pitchFamily="49" charset="0"/>
                <a:cs typeface="Courier New" panose="02070309020205020404" pitchFamily="49" charset="0"/>
              </a:rPr>
              <a:t>&gt;NSX&lt;/</a:t>
            </a:r>
            <a:r>
              <a:rPr lang="en-US" sz="1000" b="0" u="none" baseline="0" dirty="0" err="1">
                <a:latin typeface="Courier New" panose="02070309020205020404" pitchFamily="49" charset="0"/>
                <a:cs typeface="Courier New" panose="02070309020205020404" pitchFamily="49" charset="0"/>
              </a:rPr>
              <a:t>cookieName</a:t>
            </a:r>
            <a:r>
              <a:rPr lang="en-US" sz="1000" b="0" u="none" baseline="0" dirty="0">
                <a:latin typeface="Courier New" panose="02070309020205020404" pitchFamily="49" charset="0"/>
                <a:cs typeface="Courier New" panose="02070309020205020404" pitchFamily="49" charset="0"/>
              </a:rPr>
              <a:t>&gt;</a:t>
            </a:r>
          </a:p>
          <a:p>
            <a:pPr marL="0" lvl="0" indent="0">
              <a:buFont typeface="Arial" pitchFamily="34" charset="0"/>
              <a:buNone/>
            </a:pPr>
            <a:r>
              <a:rPr lang="en-US" sz="1000" b="0" u="none" baseline="0" dirty="0">
                <a:latin typeface="Courier New" panose="02070309020205020404" pitchFamily="49" charset="0"/>
                <a:cs typeface="Courier New" panose="02070309020205020404" pitchFamily="49" charset="0"/>
              </a:rPr>
              <a:t>            &lt;</a:t>
            </a:r>
            <a:r>
              <a:rPr lang="en-US" sz="1000" b="0" u="none" baseline="0" dirty="0" err="1">
                <a:latin typeface="Courier New" panose="02070309020205020404" pitchFamily="49" charset="0"/>
                <a:cs typeface="Courier New" panose="02070309020205020404" pitchFamily="49" charset="0"/>
              </a:rPr>
              <a:t>cookieMode</a:t>
            </a:r>
            <a:r>
              <a:rPr lang="en-US" sz="1000" b="0" u="none" baseline="0" dirty="0">
                <a:latin typeface="Courier New" panose="02070309020205020404" pitchFamily="49" charset="0"/>
                <a:cs typeface="Courier New" panose="02070309020205020404" pitchFamily="49" charset="0"/>
              </a:rPr>
              <a:t>&gt;insert&lt;/</a:t>
            </a:r>
            <a:r>
              <a:rPr lang="en-US" sz="1000" b="0" u="none" baseline="0" dirty="0" err="1">
                <a:latin typeface="Courier New" panose="02070309020205020404" pitchFamily="49" charset="0"/>
                <a:cs typeface="Courier New" panose="02070309020205020404" pitchFamily="49" charset="0"/>
              </a:rPr>
              <a:t>cookieMode</a:t>
            </a:r>
            <a:r>
              <a:rPr lang="en-US" sz="1000" b="0" u="none" baseline="0" dirty="0">
                <a:latin typeface="Courier New" panose="02070309020205020404" pitchFamily="49" charset="0"/>
                <a:cs typeface="Courier New" panose="02070309020205020404" pitchFamily="49" charset="0"/>
              </a:rPr>
              <a:t>&gt;</a:t>
            </a:r>
          </a:p>
          <a:p>
            <a:pPr marL="0" lvl="0" indent="0">
              <a:buFont typeface="Arial" pitchFamily="34" charset="0"/>
              <a:buNone/>
            </a:pPr>
            <a:r>
              <a:rPr lang="en-US" sz="1000" b="1" u="none" baseline="0" dirty="0">
                <a:latin typeface="Courier New" panose="02070309020205020404" pitchFamily="49" charset="0"/>
                <a:cs typeface="Courier New" panose="02070309020205020404" pitchFamily="49" charset="0"/>
              </a:rPr>
              <a:t>            &lt;expire&gt;999&lt;/expire&gt;</a:t>
            </a:r>
          </a:p>
          <a:p>
            <a:pPr marL="0" lvl="0" indent="0">
              <a:buFont typeface="Arial" pitchFamily="34" charset="0"/>
              <a:buNone/>
            </a:pPr>
            <a:r>
              <a:rPr lang="en-US" sz="1000" b="0" u="none" baseline="0" dirty="0">
                <a:latin typeface="Courier New" panose="02070309020205020404" pitchFamily="49" charset="0"/>
                <a:cs typeface="Courier New" panose="02070309020205020404" pitchFamily="49" charset="0"/>
              </a:rPr>
              <a:t>        &lt;/persistence&gt;</a:t>
            </a:r>
          </a:p>
          <a:p>
            <a:pPr marL="0" lvl="0" indent="0">
              <a:buFont typeface="Arial" pitchFamily="34" charset="0"/>
              <a:buNone/>
            </a:pPr>
            <a:r>
              <a:rPr lang="en-US" sz="1000" b="0" u="none" baseline="0" dirty="0">
                <a:latin typeface="Courier New" panose="02070309020205020404" pitchFamily="49" charset="0"/>
                <a:cs typeface="Courier New" panose="02070309020205020404" pitchFamily="49" charset="0"/>
              </a:rPr>
              <a:t>        &lt;name&gt;cookie1&lt;/name&gt;</a:t>
            </a:r>
          </a:p>
          <a:p>
            <a:pPr marL="0" lvl="0" indent="0">
              <a:buFont typeface="Arial" pitchFamily="34" charset="0"/>
              <a:buNone/>
            </a:pPr>
            <a:r>
              <a:rPr lang="en-US" sz="1000" b="0" u="none" baseline="0" dirty="0">
                <a:latin typeface="Courier New" panose="02070309020205020404" pitchFamily="49" charset="0"/>
                <a:cs typeface="Courier New" panose="02070309020205020404" pitchFamily="49" charset="0"/>
              </a:rPr>
              <a:t>        &lt;</a:t>
            </a:r>
            <a:r>
              <a:rPr lang="en-US" sz="1000" b="0" u="none" baseline="0" dirty="0" err="1">
                <a:latin typeface="Courier New" panose="02070309020205020404" pitchFamily="49" charset="0"/>
                <a:cs typeface="Courier New" panose="02070309020205020404" pitchFamily="49" charset="0"/>
              </a:rPr>
              <a:t>insertXForwardedFor</a:t>
            </a:r>
            <a:r>
              <a:rPr lang="en-US" sz="1000" b="0" u="none" baseline="0" dirty="0">
                <a:latin typeface="Courier New" panose="02070309020205020404" pitchFamily="49" charset="0"/>
                <a:cs typeface="Courier New" panose="02070309020205020404" pitchFamily="49" charset="0"/>
              </a:rPr>
              <a:t>&gt;false&lt;/</a:t>
            </a:r>
            <a:r>
              <a:rPr lang="en-US" sz="1000" b="0" u="none" baseline="0" dirty="0" err="1">
                <a:latin typeface="Courier New" panose="02070309020205020404" pitchFamily="49" charset="0"/>
                <a:cs typeface="Courier New" panose="02070309020205020404" pitchFamily="49" charset="0"/>
              </a:rPr>
              <a:t>insertXForwardedFor</a:t>
            </a:r>
            <a:r>
              <a:rPr lang="en-US" sz="1000" b="0" u="none" baseline="0" dirty="0">
                <a:latin typeface="Courier New" panose="02070309020205020404" pitchFamily="49" charset="0"/>
                <a:cs typeface="Courier New" panose="02070309020205020404" pitchFamily="49" charset="0"/>
              </a:rPr>
              <a:t>&gt;</a:t>
            </a:r>
          </a:p>
          <a:p>
            <a:pPr marL="0" lvl="0" indent="0">
              <a:buFont typeface="Arial" pitchFamily="34" charset="0"/>
              <a:buNone/>
            </a:pPr>
            <a:r>
              <a:rPr lang="en-US" sz="1000" b="0" u="none" baseline="0" dirty="0">
                <a:latin typeface="Courier New" panose="02070309020205020404" pitchFamily="49" charset="0"/>
                <a:cs typeface="Courier New" panose="02070309020205020404" pitchFamily="49" charset="0"/>
              </a:rPr>
              <a:t>        &lt;</a:t>
            </a:r>
            <a:r>
              <a:rPr lang="en-US" sz="1000" b="0" u="none" baseline="0" dirty="0" err="1">
                <a:latin typeface="Courier New" panose="02070309020205020404" pitchFamily="49" charset="0"/>
                <a:cs typeface="Courier New" panose="02070309020205020404" pitchFamily="49" charset="0"/>
              </a:rPr>
              <a:t>sslPassthrough</a:t>
            </a:r>
            <a:r>
              <a:rPr lang="en-US" sz="1000" b="0" u="none" baseline="0" dirty="0">
                <a:latin typeface="Courier New" panose="02070309020205020404" pitchFamily="49" charset="0"/>
                <a:cs typeface="Courier New" panose="02070309020205020404" pitchFamily="49" charset="0"/>
              </a:rPr>
              <a:t>&gt;false&lt;/</a:t>
            </a:r>
            <a:r>
              <a:rPr lang="en-US" sz="1000" b="0" u="none" baseline="0" dirty="0" err="1">
                <a:latin typeface="Courier New" panose="02070309020205020404" pitchFamily="49" charset="0"/>
                <a:cs typeface="Courier New" panose="02070309020205020404" pitchFamily="49" charset="0"/>
              </a:rPr>
              <a:t>sslPassthrough</a:t>
            </a:r>
            <a:r>
              <a:rPr lang="en-US" sz="1000" b="0" u="none" baseline="0" dirty="0">
                <a:latin typeface="Courier New" panose="02070309020205020404" pitchFamily="49" charset="0"/>
                <a:cs typeface="Courier New" panose="02070309020205020404" pitchFamily="49" charset="0"/>
              </a:rPr>
              <a:t>&gt;</a:t>
            </a:r>
          </a:p>
          <a:p>
            <a:pPr marL="0" lvl="0" indent="0">
              <a:buFont typeface="Arial" pitchFamily="34" charset="0"/>
              <a:buNone/>
            </a:pPr>
            <a:r>
              <a:rPr lang="en-US" sz="1000" b="0" u="none" baseline="0" dirty="0">
                <a:latin typeface="Courier New" panose="02070309020205020404" pitchFamily="49" charset="0"/>
                <a:cs typeface="Courier New" panose="02070309020205020404" pitchFamily="49" charset="0"/>
              </a:rPr>
              <a:t>        &lt;template&gt;HTTP&lt;/template&gt;</a:t>
            </a:r>
          </a:p>
          <a:p>
            <a:pPr marL="0" lvl="0" indent="0">
              <a:buFont typeface="Arial" pitchFamily="34" charset="0"/>
              <a:buNone/>
            </a:pPr>
            <a:r>
              <a:rPr lang="en-US" sz="1000" b="0" u="none" baseline="0" dirty="0">
                <a:latin typeface="Courier New" panose="02070309020205020404" pitchFamily="49" charset="0"/>
                <a:cs typeface="Courier New" panose="02070309020205020404" pitchFamily="49" charset="0"/>
              </a:rPr>
              <a:t>        &lt;</a:t>
            </a:r>
            <a:r>
              <a:rPr lang="en-US" sz="1000" b="0" u="none" baseline="0" dirty="0" err="1">
                <a:latin typeface="Courier New" panose="02070309020205020404" pitchFamily="49" charset="0"/>
                <a:cs typeface="Courier New" panose="02070309020205020404" pitchFamily="49" charset="0"/>
              </a:rPr>
              <a:t>serverSslEnabled</a:t>
            </a:r>
            <a:r>
              <a:rPr lang="en-US" sz="1000" b="0" u="none" baseline="0" dirty="0">
                <a:latin typeface="Courier New" panose="02070309020205020404" pitchFamily="49" charset="0"/>
                <a:cs typeface="Courier New" panose="02070309020205020404" pitchFamily="49" charset="0"/>
              </a:rPr>
              <a:t>&gt;false&lt;/</a:t>
            </a:r>
            <a:r>
              <a:rPr lang="en-US" sz="1000" b="0" u="none" baseline="0" dirty="0" err="1">
                <a:latin typeface="Courier New" panose="02070309020205020404" pitchFamily="49" charset="0"/>
                <a:cs typeface="Courier New" panose="02070309020205020404" pitchFamily="49" charset="0"/>
              </a:rPr>
              <a:t>serverSslEnabled</a:t>
            </a:r>
            <a:r>
              <a:rPr lang="en-US" sz="1000" b="0" u="none" baseline="0" dirty="0">
                <a:latin typeface="Courier New" panose="02070309020205020404" pitchFamily="49" charset="0"/>
                <a:cs typeface="Courier New" panose="02070309020205020404" pitchFamily="49" charset="0"/>
              </a:rPr>
              <a:t>&gt;</a:t>
            </a:r>
          </a:p>
          <a:p>
            <a:pPr marL="0" lvl="0" indent="0">
              <a:buFont typeface="Arial" pitchFamily="34" charset="0"/>
              <a:buNone/>
            </a:pPr>
            <a:r>
              <a:rPr lang="en-US" sz="1000" b="0" u="none" baseline="0" dirty="0">
                <a:latin typeface="Courier New" panose="02070309020205020404" pitchFamily="49" charset="0"/>
                <a:cs typeface="Courier New" panose="02070309020205020404" pitchFamily="49" charset="0"/>
              </a:rPr>
              <a:t>    &lt;/</a:t>
            </a:r>
            <a:r>
              <a:rPr lang="en-US" sz="1000" b="0" u="none" baseline="0" dirty="0" err="1">
                <a:latin typeface="Courier New" panose="02070309020205020404" pitchFamily="49" charset="0"/>
                <a:cs typeface="Courier New" panose="02070309020205020404" pitchFamily="49" charset="0"/>
              </a:rPr>
              <a:t>applicationProfile</a:t>
            </a:r>
            <a:r>
              <a:rPr lang="en-US" sz="1000" b="0" u="none" baseline="0" dirty="0">
                <a:latin typeface="Courier New" panose="02070309020205020404" pitchFamily="49" charset="0"/>
                <a:cs typeface="Courier New" panose="02070309020205020404" pitchFamily="49" charset="0"/>
              </a:rPr>
              <a:t>&gt;</a:t>
            </a:r>
          </a:p>
          <a:p>
            <a:pPr marL="0" lvl="0" indent="0">
              <a:buFont typeface="Arial" pitchFamily="34" charset="0"/>
              <a:buNone/>
            </a:pPr>
            <a:endParaRPr lang="en-US" b="0" u="none" baseline="0" dirty="0"/>
          </a:p>
          <a:p>
            <a:pPr marL="0" lvl="0" indent="0">
              <a:buFont typeface="Arial" pitchFamily="34" charset="0"/>
              <a:buNone/>
            </a:pPr>
            <a:endParaRPr lang="en-US" b="0" u="none" baseline="0" dirty="0"/>
          </a:p>
          <a:p>
            <a:pPr marL="0" lvl="0" indent="0">
              <a:buFont typeface="Arial" pitchFamily="34" charset="0"/>
              <a:buNone/>
            </a:pPr>
            <a:r>
              <a:rPr lang="en-US" b="1" u="sng" baseline="0" dirty="0"/>
              <a:t>Value of the cookie</a:t>
            </a:r>
          </a:p>
          <a:p>
            <a:pPr marL="457200" lvl="1" indent="0">
              <a:buFont typeface="Arial" pitchFamily="34" charset="0"/>
              <a:buNone/>
            </a:pPr>
            <a:r>
              <a:rPr lang="en-US" sz="1000" b="0" u="none" baseline="0" dirty="0">
                <a:latin typeface="Courier New" panose="02070309020205020404" pitchFamily="49" charset="0"/>
                <a:cs typeface="Courier New" panose="02070309020205020404" pitchFamily="49" charset="0"/>
              </a:rPr>
              <a:t>#!/</a:t>
            </a:r>
            <a:r>
              <a:rPr lang="en-US" sz="1000" b="0" u="none" baseline="0" dirty="0" err="1">
                <a:latin typeface="Courier New" panose="02070309020205020404" pitchFamily="49" charset="0"/>
                <a:cs typeface="Courier New" panose="02070309020205020404" pitchFamily="49" charset="0"/>
              </a:rPr>
              <a:t>usr</a:t>
            </a:r>
            <a:r>
              <a:rPr lang="en-US" sz="1000" b="0" u="none" baseline="0" dirty="0">
                <a:latin typeface="Courier New" panose="02070309020205020404" pitchFamily="49" charset="0"/>
                <a:cs typeface="Courier New" panose="02070309020205020404" pitchFamily="49" charset="0"/>
              </a:rPr>
              <a:t>/bin/</a:t>
            </a:r>
            <a:r>
              <a:rPr lang="en-US" sz="1000" b="0" u="none" baseline="0" dirty="0" err="1">
                <a:latin typeface="Courier New" panose="02070309020205020404" pitchFamily="49" charset="0"/>
                <a:cs typeface="Courier New" panose="02070309020205020404" pitchFamily="49" charset="0"/>
              </a:rPr>
              <a:t>perl</a:t>
            </a:r>
            <a:endParaRPr lang="en-US" sz="1000" b="0" u="none" baseline="0" dirty="0">
              <a:latin typeface="Courier New" panose="02070309020205020404" pitchFamily="49" charset="0"/>
              <a:cs typeface="Courier New" panose="02070309020205020404" pitchFamily="49" charset="0"/>
            </a:endParaRPr>
          </a:p>
          <a:p>
            <a:pPr marL="457200" lvl="1" indent="0">
              <a:buFont typeface="Arial" pitchFamily="34" charset="0"/>
              <a:buNone/>
            </a:pPr>
            <a:r>
              <a:rPr lang="en-US" sz="1000" b="0" u="none" baseline="0" dirty="0">
                <a:latin typeface="Courier New" panose="02070309020205020404" pitchFamily="49" charset="0"/>
                <a:cs typeface="Courier New" panose="02070309020205020404" pitchFamily="49" charset="0"/>
              </a:rPr>
              <a:t>use strict;</a:t>
            </a:r>
          </a:p>
          <a:p>
            <a:pPr marL="457200" lvl="1" indent="0">
              <a:buFont typeface="Arial" pitchFamily="34" charset="0"/>
              <a:buNone/>
            </a:pPr>
            <a:r>
              <a:rPr lang="en-US" sz="1000" b="0" u="none" baseline="0" dirty="0">
                <a:latin typeface="Courier New" panose="02070309020205020404" pitchFamily="49" charset="0"/>
                <a:cs typeface="Courier New" panose="02070309020205020404" pitchFamily="49" charset="0"/>
              </a:rPr>
              <a:t>use warnings;</a:t>
            </a:r>
          </a:p>
          <a:p>
            <a:pPr marL="457200" lvl="1" indent="0">
              <a:buFont typeface="Arial" pitchFamily="34" charset="0"/>
              <a:buNone/>
            </a:pPr>
            <a:r>
              <a:rPr lang="en-US" sz="1000" b="0" u="none" baseline="0" dirty="0">
                <a:latin typeface="Courier New" panose="02070309020205020404" pitchFamily="49" charset="0"/>
                <a:cs typeface="Courier New" panose="02070309020205020404" pitchFamily="49" charset="0"/>
              </a:rPr>
              <a:t>use Digest::MD5 </a:t>
            </a:r>
            <a:r>
              <a:rPr lang="en-US" sz="1000" b="0" u="none" baseline="0" dirty="0" err="1">
                <a:latin typeface="Courier New" panose="02070309020205020404" pitchFamily="49" charset="0"/>
                <a:cs typeface="Courier New" panose="02070309020205020404" pitchFamily="49" charset="0"/>
              </a:rPr>
              <a:t>qw</a:t>
            </a:r>
            <a:r>
              <a:rPr lang="en-US" sz="1000" b="0" u="none" baseline="0" dirty="0">
                <a:latin typeface="Courier New" panose="02070309020205020404" pitchFamily="49" charset="0"/>
                <a:cs typeface="Courier New" panose="02070309020205020404" pitchFamily="49" charset="0"/>
              </a:rPr>
              <a:t>(md5_base64);</a:t>
            </a:r>
          </a:p>
          <a:p>
            <a:pPr marL="457200" lvl="1" indent="0">
              <a:buFont typeface="Arial" pitchFamily="34" charset="0"/>
              <a:buNone/>
            </a:pPr>
            <a:r>
              <a:rPr lang="en-US" sz="1000" b="0" u="none" baseline="0" dirty="0">
                <a:latin typeface="Courier New" panose="02070309020205020404" pitchFamily="49" charset="0"/>
                <a:cs typeface="Courier New" panose="02070309020205020404" pitchFamily="49" charset="0"/>
              </a:rPr>
              <a:t>print "input string to hash:";</a:t>
            </a:r>
          </a:p>
          <a:p>
            <a:pPr marL="457200" lvl="1" indent="0">
              <a:buFont typeface="Arial" pitchFamily="34" charset="0"/>
              <a:buNone/>
            </a:pPr>
            <a:r>
              <a:rPr lang="en-US" sz="1000" b="0" u="none" baseline="0" dirty="0">
                <a:latin typeface="Courier New" panose="02070309020205020404" pitchFamily="49" charset="0"/>
                <a:cs typeface="Courier New" panose="02070309020205020404" pitchFamily="49" charset="0"/>
              </a:rPr>
              <a:t>chomp(my $input = &lt;&gt;);</a:t>
            </a:r>
          </a:p>
          <a:p>
            <a:pPr marL="457200" lvl="1" indent="0">
              <a:buFont typeface="Arial" pitchFamily="34" charset="0"/>
              <a:buNone/>
            </a:pPr>
            <a:r>
              <a:rPr lang="en-US" sz="1000" b="0" u="none" baseline="0" dirty="0">
                <a:latin typeface="Courier New" panose="02070309020205020404" pitchFamily="49" charset="0"/>
                <a:cs typeface="Courier New" panose="02070309020205020404" pitchFamily="49" charset="0"/>
              </a:rPr>
              <a:t>print md5_base64($input);</a:t>
            </a:r>
          </a:p>
          <a:p>
            <a:pPr marL="457200" lvl="1" indent="0">
              <a:buFont typeface="Arial" pitchFamily="34" charset="0"/>
              <a:buNone/>
            </a:pPr>
            <a:r>
              <a:rPr lang="en-US" sz="1000" b="0" u="none" baseline="0" dirty="0">
                <a:latin typeface="Courier New" panose="02070309020205020404" pitchFamily="49" charset="0"/>
                <a:cs typeface="Courier New" panose="02070309020205020404" pitchFamily="49" charset="0"/>
              </a:rPr>
              <a:t>print "\n";</a:t>
            </a:r>
          </a:p>
          <a:p>
            <a:pPr marL="457200" lvl="1" indent="0">
              <a:buFont typeface="Arial" pitchFamily="34" charset="0"/>
              <a:buNone/>
            </a:pPr>
            <a:endParaRPr lang="en-US" b="0" u="none" baseline="0" dirty="0"/>
          </a:p>
          <a:p>
            <a:pPr marL="457200" lvl="1" indent="0">
              <a:buFont typeface="Arial" pitchFamily="34" charset="0"/>
              <a:buNone/>
            </a:pPr>
            <a:r>
              <a:rPr lang="en-US" sz="1000" b="0" u="none" baseline="0" dirty="0">
                <a:latin typeface="Courier New" panose="02070309020205020404" pitchFamily="49" charset="0"/>
                <a:cs typeface="Courier New" panose="02070309020205020404" pitchFamily="49" charset="0"/>
              </a:rPr>
              <a:t>root@sin2-pek-net-dhcp240:~/perforce/</a:t>
            </a:r>
            <a:r>
              <a:rPr lang="en-US" sz="1000" b="0" u="none" baseline="0" dirty="0" err="1">
                <a:latin typeface="Courier New" panose="02070309020205020404" pitchFamily="49" charset="0"/>
                <a:cs typeface="Courier New" panose="02070309020205020404" pitchFamily="49" charset="0"/>
              </a:rPr>
              <a:t>vshield</a:t>
            </a:r>
            <a:r>
              <a:rPr lang="en-US" sz="1000" b="0" u="none" baseline="0" dirty="0">
                <a:latin typeface="Courier New" panose="02070309020205020404" pitchFamily="49" charset="0"/>
                <a:cs typeface="Courier New" panose="02070309020205020404" pitchFamily="49" charset="0"/>
              </a:rPr>
              <a:t>-main/</a:t>
            </a:r>
            <a:r>
              <a:rPr lang="en-US" sz="1000" b="0" u="none" baseline="0" dirty="0" err="1">
                <a:latin typeface="Courier New" panose="02070309020205020404" pitchFamily="49" charset="0"/>
                <a:cs typeface="Courier New" panose="02070309020205020404" pitchFamily="49" charset="0"/>
              </a:rPr>
              <a:t>vse</a:t>
            </a:r>
            <a:r>
              <a:rPr lang="en-US" sz="1000" b="0" u="none" baseline="0" dirty="0">
                <a:latin typeface="Courier New" panose="02070309020205020404" pitchFamily="49" charset="0"/>
                <a:cs typeface="Courier New" panose="02070309020205020404" pitchFamily="49" charset="0"/>
              </a:rPr>
              <a:t>/Plugins/configurators/</a:t>
            </a:r>
            <a:r>
              <a:rPr lang="en-US" sz="1000" b="0" u="none" baseline="0" dirty="0" err="1">
                <a:latin typeface="Courier New" panose="02070309020205020404" pitchFamily="49" charset="0"/>
                <a:cs typeface="Courier New" panose="02070309020205020404" pitchFamily="49" charset="0"/>
              </a:rPr>
              <a:t>haproxy</a:t>
            </a:r>
            <a:r>
              <a:rPr lang="en-US" sz="1000" b="0" u="none" baseline="0" dirty="0">
                <a:latin typeface="Courier New" panose="02070309020205020404" pitchFamily="49" charset="0"/>
                <a:cs typeface="Courier New" panose="02070309020205020404" pitchFamily="49" charset="0"/>
              </a:rPr>
              <a:t># ./md5_base64.pl </a:t>
            </a:r>
          </a:p>
          <a:p>
            <a:pPr marL="457200" lvl="1" indent="0">
              <a:buFont typeface="Arial" pitchFamily="34" charset="0"/>
              <a:buNone/>
            </a:pPr>
            <a:r>
              <a:rPr lang="en-US" sz="1000" b="0" u="none" baseline="0" dirty="0">
                <a:latin typeface="Courier New" panose="02070309020205020404" pitchFamily="49" charset="0"/>
                <a:cs typeface="Courier New" panose="02070309020205020404" pitchFamily="49" charset="0"/>
              </a:rPr>
              <a:t>input string to hash:Web01</a:t>
            </a:r>
          </a:p>
          <a:p>
            <a:pPr marL="457200" lvl="1" indent="0">
              <a:buFont typeface="Arial" pitchFamily="34" charset="0"/>
              <a:buNone/>
            </a:pPr>
            <a:r>
              <a:rPr lang="en-US" sz="1000" b="0" u="none" baseline="0" dirty="0">
                <a:latin typeface="Courier New" panose="02070309020205020404" pitchFamily="49" charset="0"/>
                <a:cs typeface="Courier New" panose="02070309020205020404" pitchFamily="49" charset="0"/>
              </a:rPr>
              <a:t>iYaEeSJdMW8/Tt4WQcNddQ</a:t>
            </a:r>
          </a:p>
          <a:p>
            <a:pPr marL="0" lvl="0" indent="0">
              <a:buFont typeface="Arial" pitchFamily="34" charset="0"/>
              <a:buNone/>
            </a:pPr>
            <a:endParaRPr lang="en-US" b="0" u="none" baseline="0"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72</a:t>
            </a:fld>
            <a:endParaRPr lang="en-US" dirty="0"/>
          </a:p>
        </p:txBody>
      </p:sp>
    </p:spTree>
    <p:extLst>
      <p:ext uri="{BB962C8B-B14F-4D97-AF65-F5344CB8AC3E}">
        <p14:creationId xmlns:p14="http://schemas.microsoft.com/office/powerpoint/2010/main" val="289411833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73</a:t>
            </a:fld>
            <a:endParaRPr lang="en-US" dirty="0"/>
          </a:p>
        </p:txBody>
      </p:sp>
    </p:spTree>
    <p:extLst>
      <p:ext uri="{BB962C8B-B14F-4D97-AF65-F5344CB8AC3E}">
        <p14:creationId xmlns:p14="http://schemas.microsoft.com/office/powerpoint/2010/main" val="113873764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Other option:</a:t>
            </a:r>
          </a:p>
          <a:p>
            <a:r>
              <a:rPr lang="en-US" dirty="0"/>
              <a:t>Rewrite the HTTP redirect</a:t>
            </a:r>
            <a:r>
              <a:rPr lang="en-US" baseline="0" dirty="0"/>
              <a:t> sent by the server to HTTPS</a:t>
            </a:r>
          </a:p>
          <a:p>
            <a:pPr marL="457000" marR="0" lvl="1" indent="0" algn="l" defTabSz="914000" rtl="0" eaLnBrk="1" fontAlgn="auto" latinLnBrk="0" hangingPunct="1">
              <a:lnSpc>
                <a:spcPct val="100000"/>
              </a:lnSpc>
              <a:spcBef>
                <a:spcPts val="0"/>
              </a:spcBef>
              <a:spcAft>
                <a:spcPts val="0"/>
              </a:spcAft>
              <a:buClrTx/>
              <a:buSzTx/>
              <a:buFontTx/>
              <a:buNone/>
              <a:tabLst/>
              <a:defRPr/>
            </a:pPr>
            <a:r>
              <a:rPr lang="en-US" sz="1200" b="0" i="0" u="none" strike="noStrike" kern="1200" dirty="0" err="1">
                <a:solidFill>
                  <a:schemeClr val="tx1"/>
                </a:solidFill>
                <a:effectLst/>
                <a:latin typeface="Courier New" panose="02070309020205020404" pitchFamily="49" charset="0"/>
                <a:ea typeface="+mn-ea"/>
                <a:cs typeface="Courier New" panose="02070309020205020404" pitchFamily="49" charset="0"/>
              </a:rPr>
              <a:t>rspirep</a:t>
            </a:r>
            <a:r>
              <a:rPr lang="en-US" sz="1200" b="0" i="0" u="none" strike="noStrike" kern="1200" dirty="0">
                <a:solidFill>
                  <a:schemeClr val="tx1"/>
                </a:solidFill>
                <a:effectLst/>
                <a:latin typeface="Courier New" panose="02070309020205020404" pitchFamily="49" charset="0"/>
                <a:ea typeface="+mn-ea"/>
                <a:cs typeface="Courier New" panose="02070309020205020404" pitchFamily="49" charset="0"/>
              </a:rPr>
              <a:t> ^Location:\ http://(.*)  Location:\ https://\1</a:t>
            </a:r>
            <a:endParaRPr lang="en-US" b="0" dirty="0">
              <a:effectLst/>
              <a:latin typeface="Courier New" panose="02070309020205020404" pitchFamily="49" charset="0"/>
              <a:cs typeface="Courier New" panose="02070309020205020404" pitchFamily="49" charset="0"/>
            </a:endParaRPr>
          </a:p>
          <a:p>
            <a:endParaRPr lang="en-US" baseline="0" dirty="0"/>
          </a:p>
          <a:p>
            <a:r>
              <a:rPr lang="en-US" b="1" u="sng" dirty="0"/>
              <a:t>Other example:</a:t>
            </a:r>
          </a:p>
          <a:p>
            <a:r>
              <a:rPr lang="en-US" dirty="0"/>
              <a:t>Redirect to other port:</a:t>
            </a:r>
            <a:endParaRPr lang="en-US" baseline="0" dirty="0"/>
          </a:p>
          <a:p>
            <a:pPr marL="457000" marR="0" lvl="1" indent="0" algn="l" defTabSz="9140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Courier New" panose="02070309020205020404" pitchFamily="49" charset="0"/>
                <a:ea typeface="ＭＳ Ｐゴシック" pitchFamily="34" charset="-128"/>
                <a:cs typeface="Courier New" panose="02070309020205020404" pitchFamily="49" charset="0"/>
              </a:rPr>
              <a:t># this redirect any client request URL to the same URL but port 30200</a:t>
            </a:r>
          </a:p>
          <a:p>
            <a:pPr marL="457000" marR="0" lvl="1" indent="0" algn="l" defTabSz="9140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Courier New" panose="02070309020205020404" pitchFamily="49" charset="0"/>
                <a:ea typeface="ＭＳ Ｐゴシック" pitchFamily="34" charset="-128"/>
                <a:cs typeface="Courier New" panose="02070309020205020404" pitchFamily="49" charset="0"/>
              </a:rPr>
              <a:t>redirect prefix http://20.20.20.26:30200</a:t>
            </a:r>
          </a:p>
          <a:p>
            <a:endParaRPr lang="en-US" baseline="0" dirty="0"/>
          </a:p>
          <a:p>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74</a:t>
            </a:fld>
            <a:endParaRPr lang="en-US" dirty="0"/>
          </a:p>
        </p:txBody>
      </p:sp>
    </p:spTree>
    <p:extLst>
      <p:ext uri="{BB962C8B-B14F-4D97-AF65-F5344CB8AC3E}">
        <p14:creationId xmlns:p14="http://schemas.microsoft.com/office/powerpoint/2010/main" val="32926968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Tx/>
              <a:buNone/>
            </a:pPr>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7</a:t>
            </a:fld>
            <a:endParaRPr lang="en-US"/>
          </a:p>
        </p:txBody>
      </p:sp>
    </p:spTree>
    <p:extLst>
      <p:ext uri="{BB962C8B-B14F-4D97-AF65-F5344CB8AC3E}">
        <p14:creationId xmlns:p14="http://schemas.microsoft.com/office/powerpoint/2010/main" val="192905513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Similar</a:t>
            </a:r>
            <a:r>
              <a:rPr lang="en-US" b="1" u="sng" baseline="0" dirty="0"/>
              <a:t> need: White list access only</a:t>
            </a:r>
          </a:p>
          <a:p>
            <a:pPr lvl="1" rtl="0" fontAlgn="t"/>
            <a:r>
              <a:rPr lang="en-US" sz="1200" b="0" i="0" u="none" strike="noStrike" kern="1200" dirty="0">
                <a:solidFill>
                  <a:schemeClr val="tx1"/>
                </a:solidFill>
                <a:effectLst/>
                <a:latin typeface="Courier New" panose="02070309020205020404" pitchFamily="49" charset="0"/>
                <a:ea typeface="+mn-ea"/>
                <a:cs typeface="Courier New" panose="02070309020205020404" pitchFamily="49" charset="0"/>
              </a:rPr>
              <a:t># whitelist of IP</a:t>
            </a:r>
            <a:endParaRPr lang="en-US" sz="1200" b="0" dirty="0">
              <a:effectLst/>
              <a:latin typeface="Courier New" panose="02070309020205020404" pitchFamily="49" charset="0"/>
              <a:cs typeface="Courier New" panose="02070309020205020404" pitchFamily="49" charset="0"/>
            </a:endParaRPr>
          </a:p>
          <a:p>
            <a:pPr lvl="1" rtl="0" fontAlgn="t"/>
            <a:r>
              <a:rPr lang="en-US" sz="1200" b="0" i="0" u="none" strike="noStrike" kern="1200" dirty="0" err="1">
                <a:solidFill>
                  <a:schemeClr val="tx1"/>
                </a:solidFill>
                <a:effectLst/>
                <a:latin typeface="Courier New" panose="02070309020205020404" pitchFamily="49" charset="0"/>
                <a:ea typeface="+mn-ea"/>
                <a:cs typeface="Courier New" panose="02070309020205020404" pitchFamily="49" charset="0"/>
              </a:rPr>
              <a:t>acl</a:t>
            </a:r>
            <a:r>
              <a:rPr lang="en-US" sz="1200" b="0" i="0" u="none" strike="noStrike" kern="1200" dirty="0">
                <a:solidFill>
                  <a:schemeClr val="tx1"/>
                </a:solidFill>
                <a:effectLst/>
                <a:latin typeface="Courier New" panose="02070309020205020404" pitchFamily="49" charset="0"/>
                <a:ea typeface="+mn-ea"/>
                <a:cs typeface="Courier New" panose="02070309020205020404" pitchFamily="49" charset="0"/>
              </a:rPr>
              <a:t> whitelist </a:t>
            </a:r>
            <a:r>
              <a:rPr lang="en-US" sz="1200" b="0" i="0" u="none" strike="noStrike" kern="1200" dirty="0" err="1">
                <a:solidFill>
                  <a:schemeClr val="tx1"/>
                </a:solidFill>
                <a:effectLst/>
                <a:latin typeface="Courier New" panose="02070309020205020404" pitchFamily="49" charset="0"/>
                <a:ea typeface="+mn-ea"/>
                <a:cs typeface="Courier New" panose="02070309020205020404" pitchFamily="49" charset="0"/>
              </a:rPr>
              <a:t>src</a:t>
            </a:r>
            <a:r>
              <a:rPr lang="en-US" sz="1200" b="0" i="0" u="none" strike="noStrike" kern="1200" dirty="0">
                <a:solidFill>
                  <a:schemeClr val="tx1"/>
                </a:solidFill>
                <a:effectLst/>
                <a:latin typeface="Courier New" panose="02070309020205020404" pitchFamily="49" charset="0"/>
                <a:ea typeface="+mn-ea"/>
                <a:cs typeface="Courier New" panose="02070309020205020404" pitchFamily="49" charset="0"/>
              </a:rPr>
              <a:t> 10.10.10.0/24 20.20.20.0/24</a:t>
            </a:r>
            <a:endParaRPr lang="en-US" sz="1200" b="0" dirty="0">
              <a:effectLst/>
              <a:latin typeface="Courier New" panose="02070309020205020404" pitchFamily="49" charset="0"/>
              <a:cs typeface="Courier New" panose="02070309020205020404" pitchFamily="49" charset="0"/>
            </a:endParaRPr>
          </a:p>
          <a:p>
            <a:pPr lvl="1" rtl="0" fontAlgn="t"/>
            <a:r>
              <a:rPr lang="en-US" sz="1200" b="0" i="0" u="none" strike="noStrike" kern="1200" dirty="0">
                <a:solidFill>
                  <a:schemeClr val="tx1"/>
                </a:solidFill>
                <a:effectLst/>
                <a:latin typeface="Courier New" panose="02070309020205020404" pitchFamily="49" charset="0"/>
                <a:ea typeface="+mn-ea"/>
                <a:cs typeface="Courier New" panose="02070309020205020404" pitchFamily="49" charset="0"/>
              </a:rPr>
              <a:t># Reset connection if client IP@ not in the whitelist (RST sent after the 3-way hand-shake)</a:t>
            </a:r>
          </a:p>
          <a:p>
            <a:pPr lvl="1" rtl="0" fontAlgn="t"/>
            <a:r>
              <a:rPr lang="en-US" sz="1200" b="0" i="0" u="none" strike="noStrike" kern="1200" dirty="0">
                <a:solidFill>
                  <a:schemeClr val="tx1"/>
                </a:solidFill>
                <a:effectLst/>
                <a:latin typeface="Courier New" panose="02070309020205020404" pitchFamily="49" charset="0"/>
                <a:ea typeface="+mn-ea"/>
                <a:cs typeface="Courier New" panose="02070309020205020404" pitchFamily="49" charset="0"/>
              </a:rPr>
              <a:t># So </a:t>
            </a:r>
            <a:r>
              <a:rPr lang="en-US" sz="1200" b="0" i="0" u="none" strike="noStrike" kern="1200" dirty="0" err="1">
                <a:solidFill>
                  <a:schemeClr val="tx1"/>
                </a:solidFill>
                <a:effectLst/>
                <a:latin typeface="Courier New" panose="02070309020205020404" pitchFamily="49" charset="0"/>
                <a:ea typeface="+mn-ea"/>
                <a:cs typeface="Courier New" panose="02070309020205020404" pitchFamily="49" charset="0"/>
              </a:rPr>
              <a:t>AppRule</a:t>
            </a:r>
            <a:r>
              <a:rPr lang="en-US" sz="1200" b="0" i="0" u="none" strike="noStrike" kern="1200" dirty="0">
                <a:solidFill>
                  <a:schemeClr val="tx1"/>
                </a:solidFill>
                <a:effectLst/>
                <a:latin typeface="Courier New" panose="02070309020205020404" pitchFamily="49" charset="0"/>
                <a:ea typeface="+mn-ea"/>
                <a:cs typeface="Courier New" panose="02070309020205020404" pitchFamily="49" charset="0"/>
              </a:rPr>
              <a:t> works also</a:t>
            </a:r>
            <a:r>
              <a:rPr lang="en-US" sz="1200" b="0" i="0" u="none" strike="noStrike" kern="1200" baseline="0" dirty="0">
                <a:solidFill>
                  <a:schemeClr val="tx1"/>
                </a:solidFill>
                <a:effectLst/>
                <a:latin typeface="Courier New" panose="02070309020205020404" pitchFamily="49" charset="0"/>
                <a:ea typeface="+mn-ea"/>
                <a:cs typeface="Courier New" panose="02070309020205020404" pitchFamily="49" charset="0"/>
              </a:rPr>
              <a:t> for non-Web app</a:t>
            </a:r>
            <a:endParaRPr lang="en-US" sz="1200" b="0" dirty="0">
              <a:effectLst/>
              <a:latin typeface="Courier New" panose="02070309020205020404" pitchFamily="49" charset="0"/>
              <a:cs typeface="Courier New" panose="02070309020205020404" pitchFamily="49" charset="0"/>
            </a:endParaRPr>
          </a:p>
          <a:p>
            <a:pPr lvl="1" rtl="0" fontAlgn="t"/>
            <a:r>
              <a:rPr lang="en-US" sz="1200" b="0" i="0" u="none" strike="noStrike" kern="1200" dirty="0" err="1">
                <a:solidFill>
                  <a:schemeClr val="tx1"/>
                </a:solidFill>
                <a:effectLst/>
                <a:latin typeface="Courier New" panose="02070309020205020404" pitchFamily="49" charset="0"/>
                <a:ea typeface="+mn-ea"/>
                <a:cs typeface="Courier New" panose="02070309020205020404" pitchFamily="49" charset="0"/>
              </a:rPr>
              <a:t>tcp</a:t>
            </a:r>
            <a:r>
              <a:rPr lang="en-US" sz="1200" b="0" i="0" u="none" strike="noStrike" kern="1200" dirty="0">
                <a:solidFill>
                  <a:schemeClr val="tx1"/>
                </a:solidFill>
                <a:effectLst/>
                <a:latin typeface="Courier New" panose="02070309020205020404" pitchFamily="49" charset="0"/>
                <a:ea typeface="+mn-ea"/>
                <a:cs typeface="Courier New" panose="02070309020205020404" pitchFamily="49" charset="0"/>
              </a:rPr>
              <a:t>-request connection reject if !whitelist</a:t>
            </a:r>
            <a:endParaRPr lang="en-US" sz="1200" b="0" dirty="0">
              <a:effectLst/>
              <a:latin typeface="Courier New" panose="02070309020205020404" pitchFamily="49" charset="0"/>
              <a:cs typeface="Courier New" panose="02070309020205020404" pitchFamily="49" charset="0"/>
            </a:endParaRPr>
          </a:p>
          <a:p>
            <a:endParaRPr lang="en-US" baseline="0" dirty="0"/>
          </a:p>
          <a:p>
            <a:endParaRPr lang="en-US" baseline="0" dirty="0"/>
          </a:p>
          <a:p>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75</a:t>
            </a:fld>
            <a:endParaRPr lang="en-US" dirty="0"/>
          </a:p>
        </p:txBody>
      </p:sp>
    </p:spTree>
    <p:extLst>
      <p:ext uri="{BB962C8B-B14F-4D97-AF65-F5344CB8AC3E}">
        <p14:creationId xmlns:p14="http://schemas.microsoft.com/office/powerpoint/2010/main" val="337712135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000" dirty="0">
              <a:latin typeface="Courier New" panose="02070309020205020404" pitchFamily="49" charset="0"/>
              <a:cs typeface="Courier New" panose="02070309020205020404" pitchFamily="49" charset="0"/>
            </a:endParaRPr>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76</a:t>
            </a:fld>
            <a:endParaRPr lang="en-US" dirty="0"/>
          </a:p>
        </p:txBody>
      </p:sp>
    </p:spTree>
    <p:extLst>
      <p:ext uri="{BB962C8B-B14F-4D97-AF65-F5344CB8AC3E}">
        <p14:creationId xmlns:p14="http://schemas.microsoft.com/office/powerpoint/2010/main" val="215724763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77</a:t>
            </a:fld>
            <a:endParaRPr lang="en-US" dirty="0"/>
          </a:p>
        </p:txBody>
      </p:sp>
    </p:spTree>
    <p:extLst>
      <p:ext uri="{BB962C8B-B14F-4D97-AF65-F5344CB8AC3E}">
        <p14:creationId xmlns:p14="http://schemas.microsoft.com/office/powerpoint/2010/main" val="200022754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Arial" charset="0"/>
                <a:ea typeface="ＭＳ Ｐゴシック" pitchFamily="34" charset="-128"/>
                <a:cs typeface="+mn-cs"/>
              </a:rPr>
              <a:t>#Some other</a:t>
            </a:r>
            <a:r>
              <a:rPr lang="en-US" sz="1200" kern="1200" baseline="0" dirty="0">
                <a:solidFill>
                  <a:schemeClr val="tx1"/>
                </a:solidFill>
                <a:effectLst/>
                <a:latin typeface="Arial" charset="0"/>
                <a:ea typeface="ＭＳ Ｐゴシック" pitchFamily="34" charset="-128"/>
                <a:cs typeface="+mn-cs"/>
              </a:rPr>
              <a:t> random examples of </a:t>
            </a:r>
            <a:r>
              <a:rPr lang="en-US" sz="1200" kern="1200" baseline="0" dirty="0" err="1">
                <a:solidFill>
                  <a:schemeClr val="tx1"/>
                </a:solidFill>
                <a:effectLst/>
                <a:latin typeface="Arial" charset="0"/>
                <a:ea typeface="ＭＳ Ｐゴシック" pitchFamily="34" charset="-128"/>
                <a:cs typeface="+mn-cs"/>
              </a:rPr>
              <a:t>AppRules</a:t>
            </a:r>
            <a:endParaRPr lang="en-US" sz="1200" kern="1200" dirty="0">
              <a:solidFill>
                <a:schemeClr val="tx1"/>
              </a:solidFill>
              <a:effectLst/>
              <a:latin typeface="Arial" charset="0"/>
              <a:ea typeface="ＭＳ Ｐゴシック" pitchFamily="34" charset="-128"/>
              <a:cs typeface="+mn-cs"/>
            </a:endParaRPr>
          </a:p>
          <a:p>
            <a:r>
              <a:rPr lang="en-US" sz="1200" kern="1200" dirty="0">
                <a:solidFill>
                  <a:schemeClr val="tx1"/>
                </a:solidFill>
                <a:effectLst/>
                <a:latin typeface="Arial" charset="0"/>
                <a:ea typeface="ＭＳ Ｐゴシック" pitchFamily="34" charset="-128"/>
                <a:cs typeface="+mn-cs"/>
              </a:rPr>
              <a:t> </a:t>
            </a:r>
          </a:p>
          <a:p>
            <a:r>
              <a:rPr lang="en-US" sz="1200" kern="1200" dirty="0">
                <a:solidFill>
                  <a:schemeClr val="tx1"/>
                </a:solidFill>
                <a:effectLst/>
                <a:latin typeface="Arial" charset="0"/>
                <a:ea typeface="ＭＳ Ｐゴシック" pitchFamily="34" charset="-128"/>
                <a:cs typeface="+mn-cs"/>
              </a:rPr>
              <a:t># Some ACLs to check URL from Client request</a:t>
            </a:r>
          </a:p>
          <a:p>
            <a:r>
              <a:rPr lang="en-US" sz="1200" kern="1200" dirty="0" err="1">
                <a:solidFill>
                  <a:schemeClr val="tx1"/>
                </a:solidFill>
                <a:effectLst/>
                <a:latin typeface="Arial" charset="0"/>
                <a:ea typeface="ＭＳ Ｐゴシック" pitchFamily="34" charset="-128"/>
                <a:cs typeface="+mn-cs"/>
              </a:rPr>
              <a:t>acl</a:t>
            </a:r>
            <a:r>
              <a:rPr lang="en-US" sz="1200" kern="1200" dirty="0">
                <a:solidFill>
                  <a:schemeClr val="tx1"/>
                </a:solidFill>
                <a:effectLst/>
                <a:latin typeface="Arial" charset="0"/>
                <a:ea typeface="ＭＳ Ｐゴシック" pitchFamily="34" charset="-128"/>
                <a:cs typeface="+mn-cs"/>
              </a:rPr>
              <a:t> </a:t>
            </a:r>
            <a:r>
              <a:rPr lang="en-US" sz="1200" kern="1200" dirty="0" err="1">
                <a:solidFill>
                  <a:schemeClr val="tx1"/>
                </a:solidFill>
                <a:effectLst/>
                <a:latin typeface="Arial" charset="0"/>
                <a:ea typeface="ＭＳ Ｐゴシック" pitchFamily="34" charset="-128"/>
                <a:cs typeface="+mn-cs"/>
              </a:rPr>
              <a:t>url_a</a:t>
            </a:r>
            <a:r>
              <a:rPr lang="en-US" sz="1200" kern="1200" dirty="0">
                <a:solidFill>
                  <a:schemeClr val="tx1"/>
                </a:solidFill>
                <a:effectLst/>
                <a:latin typeface="Arial" charset="0"/>
                <a:ea typeface="ＭＳ Ｐゴシック" pitchFamily="34" charset="-128"/>
                <a:cs typeface="+mn-cs"/>
              </a:rPr>
              <a:t> </a:t>
            </a:r>
            <a:r>
              <a:rPr lang="en-US" sz="1200" kern="1200" dirty="0" err="1">
                <a:solidFill>
                  <a:schemeClr val="tx1"/>
                </a:solidFill>
                <a:effectLst/>
                <a:latin typeface="Arial" charset="0"/>
                <a:ea typeface="ＭＳ Ｐゴシック" pitchFamily="34" charset="-128"/>
                <a:cs typeface="+mn-cs"/>
              </a:rPr>
              <a:t>path_beg</a:t>
            </a:r>
            <a:r>
              <a:rPr lang="en-US" sz="1200" kern="1200" dirty="0">
                <a:solidFill>
                  <a:schemeClr val="tx1"/>
                </a:solidFill>
                <a:effectLst/>
                <a:latin typeface="Arial" charset="0"/>
                <a:ea typeface="ＭＳ Ｐゴシック" pitchFamily="34" charset="-128"/>
                <a:cs typeface="+mn-cs"/>
              </a:rPr>
              <a:t> -</a:t>
            </a:r>
            <a:r>
              <a:rPr lang="en-US" sz="1200" kern="1200" dirty="0" err="1">
                <a:solidFill>
                  <a:schemeClr val="tx1"/>
                </a:solidFill>
                <a:effectLst/>
                <a:latin typeface="Arial" charset="0"/>
                <a:ea typeface="ＭＳ Ｐゴシック" pitchFamily="34" charset="-128"/>
                <a:cs typeface="+mn-cs"/>
              </a:rPr>
              <a:t>i</a:t>
            </a:r>
            <a:r>
              <a:rPr lang="en-US" sz="1200" kern="1200" dirty="0">
                <a:solidFill>
                  <a:schemeClr val="tx1"/>
                </a:solidFill>
                <a:effectLst/>
                <a:latin typeface="Arial" charset="0"/>
                <a:ea typeface="ＭＳ Ｐゴシック" pitchFamily="34" charset="-128"/>
                <a:cs typeface="+mn-cs"/>
              </a:rPr>
              <a:t> /a</a:t>
            </a:r>
          </a:p>
          <a:p>
            <a:r>
              <a:rPr lang="en-US" sz="1200" kern="1200" dirty="0" err="1">
                <a:solidFill>
                  <a:schemeClr val="tx1"/>
                </a:solidFill>
                <a:effectLst/>
                <a:latin typeface="Arial" charset="0"/>
                <a:ea typeface="ＭＳ Ｐゴシック" pitchFamily="34" charset="-128"/>
                <a:cs typeface="+mn-cs"/>
              </a:rPr>
              <a:t>acl</a:t>
            </a:r>
            <a:r>
              <a:rPr lang="en-US" sz="1200" kern="1200" dirty="0">
                <a:solidFill>
                  <a:schemeClr val="tx1"/>
                </a:solidFill>
                <a:effectLst/>
                <a:latin typeface="Arial" charset="0"/>
                <a:ea typeface="ＭＳ Ｐゴシック" pitchFamily="34" charset="-128"/>
                <a:cs typeface="+mn-cs"/>
              </a:rPr>
              <a:t> </a:t>
            </a:r>
            <a:r>
              <a:rPr lang="en-US" sz="1200" kern="1200" dirty="0" err="1">
                <a:solidFill>
                  <a:schemeClr val="tx1"/>
                </a:solidFill>
                <a:effectLst/>
                <a:latin typeface="Arial" charset="0"/>
                <a:ea typeface="ＭＳ Ｐゴシック" pitchFamily="34" charset="-128"/>
                <a:cs typeface="+mn-cs"/>
              </a:rPr>
              <a:t>url_t</a:t>
            </a:r>
            <a:r>
              <a:rPr lang="en-US" sz="1200" kern="1200" dirty="0">
                <a:solidFill>
                  <a:schemeClr val="tx1"/>
                </a:solidFill>
                <a:effectLst/>
                <a:latin typeface="Arial" charset="0"/>
                <a:ea typeface="ＭＳ Ｐゴシック" pitchFamily="34" charset="-128"/>
                <a:cs typeface="+mn-cs"/>
              </a:rPr>
              <a:t> </a:t>
            </a:r>
            <a:r>
              <a:rPr lang="en-US" sz="1200" kern="1200" dirty="0" err="1">
                <a:solidFill>
                  <a:schemeClr val="tx1"/>
                </a:solidFill>
                <a:effectLst/>
                <a:latin typeface="Arial" charset="0"/>
                <a:ea typeface="ＭＳ Ｐゴシック" pitchFamily="34" charset="-128"/>
                <a:cs typeface="+mn-cs"/>
              </a:rPr>
              <a:t>path_beg</a:t>
            </a:r>
            <a:r>
              <a:rPr lang="en-US" sz="1200" kern="1200" dirty="0">
                <a:solidFill>
                  <a:schemeClr val="tx1"/>
                </a:solidFill>
                <a:effectLst/>
                <a:latin typeface="Arial" charset="0"/>
                <a:ea typeface="ＭＳ Ｐゴシック" pitchFamily="34" charset="-128"/>
                <a:cs typeface="+mn-cs"/>
              </a:rPr>
              <a:t> -</a:t>
            </a:r>
            <a:r>
              <a:rPr lang="en-US" sz="1200" kern="1200" dirty="0" err="1">
                <a:solidFill>
                  <a:schemeClr val="tx1"/>
                </a:solidFill>
                <a:effectLst/>
                <a:latin typeface="Arial" charset="0"/>
                <a:ea typeface="ＭＳ Ｐゴシック" pitchFamily="34" charset="-128"/>
                <a:cs typeface="+mn-cs"/>
              </a:rPr>
              <a:t>i</a:t>
            </a:r>
            <a:r>
              <a:rPr lang="en-US" sz="1200" kern="1200" dirty="0">
                <a:solidFill>
                  <a:schemeClr val="tx1"/>
                </a:solidFill>
                <a:effectLst/>
                <a:latin typeface="Arial" charset="0"/>
                <a:ea typeface="ＭＳ Ｐゴシック" pitchFamily="34" charset="-128"/>
                <a:cs typeface="+mn-cs"/>
              </a:rPr>
              <a:t> /t</a:t>
            </a:r>
          </a:p>
          <a:p>
            <a:r>
              <a:rPr lang="en-US" sz="1200" kern="1200" dirty="0" err="1">
                <a:solidFill>
                  <a:schemeClr val="tx1"/>
                </a:solidFill>
                <a:effectLst/>
                <a:latin typeface="Arial" charset="0"/>
                <a:ea typeface="ＭＳ Ｐゴシック" pitchFamily="34" charset="-128"/>
                <a:cs typeface="+mn-cs"/>
              </a:rPr>
              <a:t>acl</a:t>
            </a:r>
            <a:r>
              <a:rPr lang="en-US" sz="1200" kern="1200" dirty="0">
                <a:solidFill>
                  <a:schemeClr val="tx1"/>
                </a:solidFill>
                <a:effectLst/>
                <a:latin typeface="Arial" charset="0"/>
                <a:ea typeface="ＭＳ Ｐゴシック" pitchFamily="34" charset="-128"/>
                <a:cs typeface="+mn-cs"/>
              </a:rPr>
              <a:t> </a:t>
            </a:r>
            <a:r>
              <a:rPr lang="en-US" sz="1200" kern="1200" dirty="0" err="1">
                <a:solidFill>
                  <a:schemeClr val="tx1"/>
                </a:solidFill>
                <a:effectLst/>
                <a:latin typeface="Arial" charset="0"/>
                <a:ea typeface="ＭＳ Ｐゴシック" pitchFamily="34" charset="-128"/>
                <a:cs typeface="+mn-cs"/>
              </a:rPr>
              <a:t>url_test_nopersist</a:t>
            </a:r>
            <a:r>
              <a:rPr lang="en-US" sz="1200" kern="1200" dirty="0">
                <a:solidFill>
                  <a:schemeClr val="tx1"/>
                </a:solidFill>
                <a:effectLst/>
                <a:latin typeface="Arial" charset="0"/>
                <a:ea typeface="ＭＳ Ｐゴシック" pitchFamily="34" charset="-128"/>
                <a:cs typeface="+mn-cs"/>
              </a:rPr>
              <a:t> path -</a:t>
            </a:r>
            <a:r>
              <a:rPr lang="en-US" sz="1200" kern="1200" dirty="0" err="1">
                <a:solidFill>
                  <a:schemeClr val="tx1"/>
                </a:solidFill>
                <a:effectLst/>
                <a:latin typeface="Arial" charset="0"/>
                <a:ea typeface="ＭＳ Ｐゴシック" pitchFamily="34" charset="-128"/>
                <a:cs typeface="+mn-cs"/>
              </a:rPr>
              <a:t>i</a:t>
            </a:r>
            <a:r>
              <a:rPr lang="en-US" sz="1200" kern="1200" dirty="0">
                <a:solidFill>
                  <a:schemeClr val="tx1"/>
                </a:solidFill>
                <a:effectLst/>
                <a:latin typeface="Arial" charset="0"/>
                <a:ea typeface="ＭＳ Ｐゴシック" pitchFamily="34" charset="-128"/>
                <a:cs typeface="+mn-cs"/>
              </a:rPr>
              <a:t> /</a:t>
            </a:r>
            <a:r>
              <a:rPr lang="en-US" sz="1200" kern="1200" dirty="0" err="1">
                <a:solidFill>
                  <a:schemeClr val="tx1"/>
                </a:solidFill>
                <a:effectLst/>
                <a:latin typeface="Arial" charset="0"/>
                <a:ea typeface="ＭＳ Ｐゴシック" pitchFamily="34" charset="-128"/>
                <a:cs typeface="+mn-cs"/>
              </a:rPr>
              <a:t>test_nopersist.php</a:t>
            </a:r>
            <a:endParaRPr lang="en-US" sz="1200" kern="1200" dirty="0">
              <a:solidFill>
                <a:schemeClr val="tx1"/>
              </a:solidFill>
              <a:effectLst/>
              <a:latin typeface="Arial" charset="0"/>
              <a:ea typeface="ＭＳ Ｐゴシック" pitchFamily="34" charset="-128"/>
              <a:cs typeface="+mn-cs"/>
            </a:endParaRPr>
          </a:p>
          <a:p>
            <a:r>
              <a:rPr lang="en-US" sz="1200" kern="1200" dirty="0">
                <a:solidFill>
                  <a:schemeClr val="tx1"/>
                </a:solidFill>
                <a:effectLst/>
                <a:latin typeface="Arial" charset="0"/>
                <a:ea typeface="ＭＳ Ｐゴシック" pitchFamily="34" charset="-128"/>
                <a:cs typeface="+mn-cs"/>
              </a:rPr>
              <a:t> </a:t>
            </a:r>
          </a:p>
          <a:p>
            <a:r>
              <a:rPr lang="en-US" sz="1200" kern="1200" dirty="0">
                <a:solidFill>
                  <a:schemeClr val="tx1"/>
                </a:solidFill>
                <a:effectLst/>
                <a:latin typeface="Arial" charset="0"/>
                <a:ea typeface="ＭＳ Ｐゴシック" pitchFamily="34" charset="-128"/>
                <a:cs typeface="+mn-cs"/>
              </a:rPr>
              <a:t> </a:t>
            </a:r>
          </a:p>
          <a:p>
            <a:r>
              <a:rPr lang="en-US" sz="1200" kern="1200" dirty="0">
                <a:solidFill>
                  <a:schemeClr val="tx1"/>
                </a:solidFill>
                <a:effectLst/>
                <a:latin typeface="Arial" charset="0"/>
                <a:ea typeface="ＭＳ Ｐゴシック" pitchFamily="34" charset="-128"/>
                <a:cs typeface="+mn-cs"/>
              </a:rPr>
              <a:t># Some ACLs to Cookie from Client request</a:t>
            </a:r>
          </a:p>
          <a:p>
            <a:r>
              <a:rPr lang="en-US" sz="1200" kern="1200" dirty="0" err="1">
                <a:solidFill>
                  <a:schemeClr val="tx1"/>
                </a:solidFill>
                <a:effectLst/>
                <a:latin typeface="Arial" charset="0"/>
                <a:ea typeface="ＭＳ Ｐゴシック" pitchFamily="34" charset="-128"/>
                <a:cs typeface="+mn-cs"/>
              </a:rPr>
              <a:t>acl</a:t>
            </a:r>
            <a:r>
              <a:rPr lang="en-US" sz="1200" kern="1200" dirty="0">
                <a:solidFill>
                  <a:schemeClr val="tx1"/>
                </a:solidFill>
                <a:effectLst/>
                <a:latin typeface="Arial" charset="0"/>
                <a:ea typeface="ＭＳ Ｐゴシック" pitchFamily="34" charset="-128"/>
                <a:cs typeface="+mn-cs"/>
              </a:rPr>
              <a:t> cookie_dimi1 </a:t>
            </a:r>
            <a:r>
              <a:rPr lang="en-US" sz="1200" kern="1200" dirty="0" err="1">
                <a:solidFill>
                  <a:schemeClr val="tx1"/>
                </a:solidFill>
                <a:effectLst/>
                <a:latin typeface="Arial" charset="0"/>
                <a:ea typeface="ＭＳ Ｐゴシック" pitchFamily="34" charset="-128"/>
                <a:cs typeface="+mn-cs"/>
              </a:rPr>
              <a:t>hdr_sub</a:t>
            </a:r>
            <a:r>
              <a:rPr lang="en-US" sz="1200" kern="1200" dirty="0">
                <a:solidFill>
                  <a:schemeClr val="tx1"/>
                </a:solidFill>
                <a:effectLst/>
                <a:latin typeface="Arial" charset="0"/>
                <a:ea typeface="ＭＳ Ｐゴシック" pitchFamily="34" charset="-128"/>
                <a:cs typeface="+mn-cs"/>
              </a:rPr>
              <a:t>(cookie) dimi1=1</a:t>
            </a:r>
          </a:p>
          <a:p>
            <a:r>
              <a:rPr lang="en-US" sz="1200" kern="1200" dirty="0" err="1">
                <a:solidFill>
                  <a:schemeClr val="tx1"/>
                </a:solidFill>
                <a:effectLst/>
                <a:latin typeface="Arial" charset="0"/>
                <a:ea typeface="ＭＳ Ｐゴシック" pitchFamily="34" charset="-128"/>
                <a:cs typeface="+mn-cs"/>
              </a:rPr>
              <a:t>acl</a:t>
            </a:r>
            <a:r>
              <a:rPr lang="en-US" sz="1200" kern="1200" dirty="0">
                <a:solidFill>
                  <a:schemeClr val="tx1"/>
                </a:solidFill>
                <a:effectLst/>
                <a:latin typeface="Arial" charset="0"/>
                <a:ea typeface="ＭＳ Ｐゴシック" pitchFamily="34" charset="-128"/>
                <a:cs typeface="+mn-cs"/>
              </a:rPr>
              <a:t> </a:t>
            </a:r>
            <a:r>
              <a:rPr lang="en-US" sz="1200" kern="1200" dirty="0" err="1">
                <a:solidFill>
                  <a:schemeClr val="tx1"/>
                </a:solidFill>
                <a:effectLst/>
                <a:latin typeface="Arial" charset="0"/>
                <a:ea typeface="ＭＳ Ｐゴシック" pitchFamily="34" charset="-128"/>
                <a:cs typeface="+mn-cs"/>
              </a:rPr>
              <a:t>cookie_sitet</a:t>
            </a:r>
            <a:r>
              <a:rPr lang="en-US" sz="1200" kern="1200" dirty="0">
                <a:solidFill>
                  <a:schemeClr val="tx1"/>
                </a:solidFill>
                <a:effectLst/>
                <a:latin typeface="Arial" charset="0"/>
                <a:ea typeface="ＭＳ Ｐゴシック" pitchFamily="34" charset="-128"/>
                <a:cs typeface="+mn-cs"/>
              </a:rPr>
              <a:t> </a:t>
            </a:r>
            <a:r>
              <a:rPr lang="en-US" sz="1200" kern="1200" dirty="0" err="1">
                <a:solidFill>
                  <a:schemeClr val="tx1"/>
                </a:solidFill>
                <a:effectLst/>
                <a:latin typeface="Arial" charset="0"/>
                <a:ea typeface="ＭＳ Ｐゴシック" pitchFamily="34" charset="-128"/>
                <a:cs typeface="+mn-cs"/>
              </a:rPr>
              <a:t>hdr_sub</a:t>
            </a:r>
            <a:r>
              <a:rPr lang="en-US" sz="1200" kern="1200" dirty="0">
                <a:solidFill>
                  <a:schemeClr val="tx1"/>
                </a:solidFill>
                <a:effectLst/>
                <a:latin typeface="Arial" charset="0"/>
                <a:ea typeface="ＭＳ Ｐゴシック" pitchFamily="34" charset="-128"/>
                <a:cs typeface="+mn-cs"/>
              </a:rPr>
              <a:t>(cookie) </a:t>
            </a:r>
            <a:r>
              <a:rPr lang="en-US" sz="1200" kern="1200" dirty="0" err="1">
                <a:solidFill>
                  <a:schemeClr val="tx1"/>
                </a:solidFill>
                <a:effectLst/>
                <a:latin typeface="Arial" charset="0"/>
                <a:ea typeface="ＭＳ Ｐゴシック" pitchFamily="34" charset="-128"/>
                <a:cs typeface="+mn-cs"/>
              </a:rPr>
              <a:t>cookie_sitet</a:t>
            </a:r>
            <a:endParaRPr lang="en-US" sz="1200" kern="1200" dirty="0">
              <a:solidFill>
                <a:schemeClr val="tx1"/>
              </a:solidFill>
              <a:effectLst/>
              <a:latin typeface="Arial" charset="0"/>
              <a:ea typeface="ＭＳ Ｐゴシック" pitchFamily="34" charset="-128"/>
              <a:cs typeface="+mn-cs"/>
            </a:endParaRPr>
          </a:p>
          <a:p>
            <a:r>
              <a:rPr lang="en-US" sz="1200" kern="1200" dirty="0">
                <a:solidFill>
                  <a:schemeClr val="tx1"/>
                </a:solidFill>
                <a:effectLst/>
                <a:latin typeface="Arial" charset="0"/>
                <a:ea typeface="ＭＳ Ｐゴシック" pitchFamily="34" charset="-128"/>
                <a:cs typeface="+mn-cs"/>
              </a:rPr>
              <a:t> </a:t>
            </a:r>
          </a:p>
          <a:p>
            <a:r>
              <a:rPr lang="en-US" sz="1200" kern="1200" dirty="0">
                <a:solidFill>
                  <a:schemeClr val="tx1"/>
                </a:solidFill>
                <a:effectLst/>
                <a:latin typeface="Arial" charset="0"/>
                <a:ea typeface="ＭＳ Ｐゴシック" pitchFamily="34" charset="-128"/>
                <a:cs typeface="+mn-cs"/>
              </a:rPr>
              <a:t># Select special </a:t>
            </a:r>
            <a:r>
              <a:rPr lang="en-US" sz="1200" kern="1200" dirty="0" err="1">
                <a:solidFill>
                  <a:schemeClr val="tx1"/>
                </a:solidFill>
                <a:effectLst/>
                <a:latin typeface="Arial" charset="0"/>
                <a:ea typeface="ＭＳ Ｐゴシック" pitchFamily="34" charset="-128"/>
                <a:cs typeface="+mn-cs"/>
              </a:rPr>
              <a:t>LB_pool</a:t>
            </a:r>
            <a:r>
              <a:rPr lang="en-US" sz="1200" kern="1200" dirty="0">
                <a:solidFill>
                  <a:schemeClr val="tx1"/>
                </a:solidFill>
                <a:effectLst/>
                <a:latin typeface="Arial" charset="0"/>
                <a:ea typeface="ＭＳ Ｐゴシック" pitchFamily="34" charset="-128"/>
                <a:cs typeface="+mn-cs"/>
              </a:rPr>
              <a:t> based on ACL</a:t>
            </a:r>
          </a:p>
          <a:p>
            <a:r>
              <a:rPr lang="en-US" sz="1200" kern="1200" dirty="0" err="1">
                <a:solidFill>
                  <a:schemeClr val="tx1"/>
                </a:solidFill>
                <a:effectLst/>
                <a:latin typeface="Arial" charset="0"/>
                <a:ea typeface="ＭＳ Ｐゴシック" pitchFamily="34" charset="-128"/>
                <a:cs typeface="+mn-cs"/>
              </a:rPr>
              <a:t>use_backend</a:t>
            </a:r>
            <a:r>
              <a:rPr lang="en-US" sz="1200" kern="1200" dirty="0">
                <a:solidFill>
                  <a:schemeClr val="tx1"/>
                </a:solidFill>
                <a:effectLst/>
                <a:latin typeface="Arial" charset="0"/>
                <a:ea typeface="ＭＳ Ｐゴシック" pitchFamily="34" charset="-128"/>
                <a:cs typeface="+mn-cs"/>
              </a:rPr>
              <a:t> </a:t>
            </a:r>
            <a:r>
              <a:rPr lang="en-US" sz="1200" kern="1200" dirty="0" err="1">
                <a:solidFill>
                  <a:schemeClr val="tx1"/>
                </a:solidFill>
                <a:effectLst/>
                <a:latin typeface="Arial" charset="0"/>
                <a:ea typeface="ＭＳ Ｐゴシック" pitchFamily="34" charset="-128"/>
                <a:cs typeface="+mn-cs"/>
              </a:rPr>
              <a:t>pool_vipa</a:t>
            </a:r>
            <a:r>
              <a:rPr lang="en-US" sz="1200" kern="1200" dirty="0">
                <a:solidFill>
                  <a:schemeClr val="tx1"/>
                </a:solidFill>
                <a:effectLst/>
                <a:latin typeface="Arial" charset="0"/>
                <a:ea typeface="ＭＳ Ｐゴシック" pitchFamily="34" charset="-128"/>
                <a:cs typeface="+mn-cs"/>
              </a:rPr>
              <a:t> if </a:t>
            </a:r>
            <a:r>
              <a:rPr lang="en-US" sz="1200" kern="1200" dirty="0" err="1">
                <a:solidFill>
                  <a:schemeClr val="tx1"/>
                </a:solidFill>
                <a:effectLst/>
                <a:latin typeface="Arial" charset="0"/>
                <a:ea typeface="ＭＳ Ｐゴシック" pitchFamily="34" charset="-128"/>
                <a:cs typeface="+mn-cs"/>
              </a:rPr>
              <a:t>url_a</a:t>
            </a:r>
            <a:endParaRPr lang="en-US" sz="1200" kern="1200" dirty="0">
              <a:solidFill>
                <a:schemeClr val="tx1"/>
              </a:solidFill>
              <a:effectLst/>
              <a:latin typeface="Arial" charset="0"/>
              <a:ea typeface="ＭＳ Ｐゴシック" pitchFamily="34" charset="-128"/>
              <a:cs typeface="+mn-cs"/>
            </a:endParaRPr>
          </a:p>
          <a:p>
            <a:r>
              <a:rPr lang="en-US" sz="1200" kern="1200" dirty="0" err="1">
                <a:solidFill>
                  <a:schemeClr val="tx1"/>
                </a:solidFill>
                <a:effectLst/>
                <a:latin typeface="Arial" charset="0"/>
                <a:ea typeface="ＭＳ Ｐゴシック" pitchFamily="34" charset="-128"/>
                <a:cs typeface="+mn-cs"/>
              </a:rPr>
              <a:t>use_backend</a:t>
            </a:r>
            <a:r>
              <a:rPr lang="en-US" sz="1200" kern="1200" dirty="0">
                <a:solidFill>
                  <a:schemeClr val="tx1"/>
                </a:solidFill>
                <a:effectLst/>
                <a:latin typeface="Arial" charset="0"/>
                <a:ea typeface="ＭＳ Ｐゴシック" pitchFamily="34" charset="-128"/>
                <a:cs typeface="+mn-cs"/>
              </a:rPr>
              <a:t> </a:t>
            </a:r>
            <a:r>
              <a:rPr lang="en-US" sz="1200" kern="1200" dirty="0" err="1">
                <a:solidFill>
                  <a:schemeClr val="tx1"/>
                </a:solidFill>
                <a:effectLst/>
                <a:latin typeface="Arial" charset="0"/>
                <a:ea typeface="ＭＳ Ｐゴシック" pitchFamily="34" charset="-128"/>
                <a:cs typeface="+mn-cs"/>
              </a:rPr>
              <a:t>pool_vipt</a:t>
            </a:r>
            <a:r>
              <a:rPr lang="en-US" sz="1200" kern="1200" dirty="0">
                <a:solidFill>
                  <a:schemeClr val="tx1"/>
                </a:solidFill>
                <a:effectLst/>
                <a:latin typeface="Arial" charset="0"/>
                <a:ea typeface="ＭＳ Ｐゴシック" pitchFamily="34" charset="-128"/>
                <a:cs typeface="+mn-cs"/>
              </a:rPr>
              <a:t> if </a:t>
            </a:r>
            <a:r>
              <a:rPr lang="en-US" sz="1200" kern="1200" dirty="0" err="1">
                <a:solidFill>
                  <a:schemeClr val="tx1"/>
                </a:solidFill>
                <a:effectLst/>
                <a:latin typeface="Arial" charset="0"/>
                <a:ea typeface="ＭＳ Ｐゴシック" pitchFamily="34" charset="-128"/>
                <a:cs typeface="+mn-cs"/>
              </a:rPr>
              <a:t>url_t</a:t>
            </a:r>
            <a:endParaRPr lang="en-US" sz="1200" kern="1200" dirty="0">
              <a:solidFill>
                <a:schemeClr val="tx1"/>
              </a:solidFill>
              <a:effectLst/>
              <a:latin typeface="Arial" charset="0"/>
              <a:ea typeface="ＭＳ Ｐゴシック" pitchFamily="34" charset="-128"/>
              <a:cs typeface="+mn-cs"/>
            </a:endParaRPr>
          </a:p>
          <a:p>
            <a:r>
              <a:rPr lang="en-US" sz="1200" kern="1200" dirty="0" err="1">
                <a:solidFill>
                  <a:schemeClr val="tx1"/>
                </a:solidFill>
                <a:effectLst/>
                <a:latin typeface="Arial" charset="0"/>
                <a:ea typeface="ＭＳ Ｐゴシック" pitchFamily="34" charset="-128"/>
                <a:cs typeface="+mn-cs"/>
              </a:rPr>
              <a:t>use_backend</a:t>
            </a:r>
            <a:r>
              <a:rPr lang="en-US" sz="1200" kern="1200" dirty="0">
                <a:solidFill>
                  <a:schemeClr val="tx1"/>
                </a:solidFill>
                <a:effectLst/>
                <a:latin typeface="Arial" charset="0"/>
                <a:ea typeface="ＭＳ Ｐゴシック" pitchFamily="34" charset="-128"/>
                <a:cs typeface="+mn-cs"/>
              </a:rPr>
              <a:t> pool_cookie1 if cookie_dimi1 </a:t>
            </a:r>
          </a:p>
          <a:p>
            <a:r>
              <a:rPr lang="en-US" sz="1200" kern="1200" dirty="0">
                <a:solidFill>
                  <a:schemeClr val="tx1"/>
                </a:solidFill>
                <a:effectLst/>
                <a:latin typeface="Arial" charset="0"/>
                <a:ea typeface="ＭＳ Ｐゴシック" pitchFamily="34" charset="-128"/>
                <a:cs typeface="+mn-cs"/>
              </a:rPr>
              <a:t> </a:t>
            </a:r>
          </a:p>
          <a:p>
            <a:r>
              <a:rPr lang="en-US" sz="1200" kern="1200" dirty="0">
                <a:solidFill>
                  <a:schemeClr val="tx1"/>
                </a:solidFill>
                <a:effectLst/>
                <a:latin typeface="Arial" charset="0"/>
                <a:ea typeface="ＭＳ Ｐゴシック" pitchFamily="34" charset="-128"/>
                <a:cs typeface="+mn-cs"/>
              </a:rPr>
              <a:t># Select special </a:t>
            </a:r>
            <a:r>
              <a:rPr lang="en-US" sz="1200" kern="1200" dirty="0" err="1">
                <a:solidFill>
                  <a:schemeClr val="tx1"/>
                </a:solidFill>
                <a:effectLst/>
                <a:latin typeface="Arial" charset="0"/>
                <a:ea typeface="ＭＳ Ｐゴシック" pitchFamily="34" charset="-128"/>
                <a:cs typeface="+mn-cs"/>
              </a:rPr>
              <a:t>LB_pool</a:t>
            </a:r>
            <a:r>
              <a:rPr lang="en-US" sz="1200" kern="1200" dirty="0">
                <a:solidFill>
                  <a:schemeClr val="tx1"/>
                </a:solidFill>
                <a:effectLst/>
                <a:latin typeface="Arial" charset="0"/>
                <a:ea typeface="ＭＳ Ｐゴシック" pitchFamily="34" charset="-128"/>
                <a:cs typeface="+mn-cs"/>
              </a:rPr>
              <a:t> based on multiple ACLs</a:t>
            </a:r>
          </a:p>
          <a:p>
            <a:r>
              <a:rPr lang="en-US" sz="1200" kern="1200" dirty="0" err="1">
                <a:solidFill>
                  <a:schemeClr val="tx1"/>
                </a:solidFill>
                <a:effectLst/>
                <a:latin typeface="Arial" charset="0"/>
                <a:ea typeface="ＭＳ Ｐゴシック" pitchFamily="34" charset="-128"/>
                <a:cs typeface="+mn-cs"/>
              </a:rPr>
              <a:t>use_backend</a:t>
            </a:r>
            <a:r>
              <a:rPr lang="en-US" sz="1200" kern="1200" dirty="0">
                <a:solidFill>
                  <a:schemeClr val="tx1"/>
                </a:solidFill>
                <a:effectLst/>
                <a:latin typeface="Arial" charset="0"/>
                <a:ea typeface="ＭＳ Ｐゴシック" pitchFamily="34" charset="-128"/>
                <a:cs typeface="+mn-cs"/>
              </a:rPr>
              <a:t> </a:t>
            </a:r>
            <a:r>
              <a:rPr lang="en-US" sz="1200" kern="1200" dirty="0" err="1">
                <a:solidFill>
                  <a:schemeClr val="tx1"/>
                </a:solidFill>
                <a:effectLst/>
                <a:latin typeface="Arial" charset="0"/>
                <a:ea typeface="ＭＳ Ｐゴシック" pitchFamily="34" charset="-128"/>
                <a:cs typeface="+mn-cs"/>
              </a:rPr>
              <a:t>pool_multiple</a:t>
            </a:r>
            <a:r>
              <a:rPr lang="en-US" sz="1200" kern="1200" dirty="0">
                <a:solidFill>
                  <a:schemeClr val="tx1"/>
                </a:solidFill>
                <a:effectLst/>
                <a:latin typeface="Arial" charset="0"/>
                <a:ea typeface="ＭＳ Ｐゴシック" pitchFamily="34" charset="-128"/>
                <a:cs typeface="+mn-cs"/>
              </a:rPr>
              <a:t> if </a:t>
            </a:r>
            <a:r>
              <a:rPr lang="en-US" sz="1200" kern="1200" dirty="0" err="1">
                <a:solidFill>
                  <a:schemeClr val="tx1"/>
                </a:solidFill>
                <a:effectLst/>
                <a:latin typeface="Arial" charset="0"/>
                <a:ea typeface="ＭＳ Ｐゴシック" pitchFamily="34" charset="-128"/>
                <a:cs typeface="+mn-cs"/>
              </a:rPr>
              <a:t>url_t</a:t>
            </a:r>
            <a:r>
              <a:rPr lang="en-US" sz="1200" kern="1200" dirty="0">
                <a:solidFill>
                  <a:schemeClr val="tx1"/>
                </a:solidFill>
                <a:effectLst/>
                <a:latin typeface="Arial" charset="0"/>
                <a:ea typeface="ＭＳ Ｐゴシック" pitchFamily="34" charset="-128"/>
                <a:cs typeface="+mn-cs"/>
              </a:rPr>
              <a:t> cookie_dimi1 </a:t>
            </a:r>
          </a:p>
          <a:p>
            <a:r>
              <a:rPr lang="en-US" sz="1200" kern="1200" dirty="0">
                <a:solidFill>
                  <a:schemeClr val="tx1"/>
                </a:solidFill>
                <a:effectLst/>
                <a:latin typeface="Arial" charset="0"/>
                <a:ea typeface="ＭＳ Ｐゴシック" pitchFamily="34" charset="-128"/>
                <a:cs typeface="+mn-cs"/>
              </a:rPr>
              <a:t> </a:t>
            </a:r>
          </a:p>
          <a:p>
            <a:r>
              <a:rPr lang="en-US" sz="1200" kern="1200" dirty="0">
                <a:solidFill>
                  <a:schemeClr val="tx1"/>
                </a:solidFill>
                <a:effectLst/>
                <a:latin typeface="Arial" charset="0"/>
                <a:ea typeface="ＭＳ Ｐゴシック" pitchFamily="34" charset="-128"/>
                <a:cs typeface="+mn-cs"/>
              </a:rPr>
              <a:t># Inject a new Cookie based on ACL</a:t>
            </a:r>
          </a:p>
          <a:p>
            <a:r>
              <a:rPr lang="en-US" sz="1200" kern="1200" dirty="0" err="1">
                <a:solidFill>
                  <a:schemeClr val="tx1"/>
                </a:solidFill>
                <a:effectLst/>
                <a:latin typeface="Arial" charset="0"/>
                <a:ea typeface="ＭＳ Ｐゴシック" pitchFamily="34" charset="-128"/>
                <a:cs typeface="+mn-cs"/>
              </a:rPr>
              <a:t>rspadd</a:t>
            </a:r>
            <a:r>
              <a:rPr lang="en-US" sz="1200" kern="1200" dirty="0">
                <a:solidFill>
                  <a:schemeClr val="tx1"/>
                </a:solidFill>
                <a:effectLst/>
                <a:latin typeface="Arial" charset="0"/>
                <a:ea typeface="ＭＳ Ｐゴシック" pitchFamily="34" charset="-128"/>
                <a:cs typeface="+mn-cs"/>
              </a:rPr>
              <a:t> Set-Cookie:\ inject1=1 if </a:t>
            </a:r>
            <a:r>
              <a:rPr lang="en-US" sz="1200" kern="1200" dirty="0" err="1">
                <a:solidFill>
                  <a:schemeClr val="tx1"/>
                </a:solidFill>
                <a:effectLst/>
                <a:latin typeface="Arial" charset="0"/>
                <a:ea typeface="ＭＳ Ｐゴシック" pitchFamily="34" charset="-128"/>
                <a:cs typeface="+mn-cs"/>
              </a:rPr>
              <a:t>url_t</a:t>
            </a:r>
            <a:endParaRPr lang="en-US" sz="1200" kern="1200" dirty="0">
              <a:solidFill>
                <a:schemeClr val="tx1"/>
              </a:solidFill>
              <a:effectLst/>
              <a:latin typeface="Arial" charset="0"/>
              <a:ea typeface="ＭＳ Ｐゴシック" pitchFamily="34" charset="-128"/>
              <a:cs typeface="+mn-cs"/>
            </a:endParaRPr>
          </a:p>
          <a:p>
            <a:r>
              <a:rPr lang="en-US" sz="1200" kern="1200" dirty="0">
                <a:solidFill>
                  <a:schemeClr val="tx1"/>
                </a:solidFill>
                <a:effectLst/>
                <a:latin typeface="Arial" charset="0"/>
                <a:ea typeface="ＭＳ Ｐゴシック" pitchFamily="34" charset="-128"/>
                <a:cs typeface="+mn-cs"/>
              </a:rPr>
              <a:t> </a:t>
            </a:r>
          </a:p>
          <a:p>
            <a:r>
              <a:rPr lang="en-US" sz="1200" kern="1200" dirty="0">
                <a:solidFill>
                  <a:schemeClr val="tx1"/>
                </a:solidFill>
                <a:effectLst/>
                <a:latin typeface="Arial" charset="0"/>
                <a:ea typeface="ＭＳ Ｐゴシック" pitchFamily="34" charset="-128"/>
                <a:cs typeface="+mn-cs"/>
              </a:rPr>
              <a:t># Delete specific cookie based on ACL</a:t>
            </a:r>
          </a:p>
          <a:p>
            <a:r>
              <a:rPr lang="en-US" sz="1200" kern="1200" dirty="0" err="1">
                <a:solidFill>
                  <a:schemeClr val="tx1"/>
                </a:solidFill>
                <a:effectLst/>
                <a:latin typeface="Arial" charset="0"/>
                <a:ea typeface="ＭＳ Ｐゴシック" pitchFamily="34" charset="-128"/>
                <a:cs typeface="+mn-cs"/>
              </a:rPr>
              <a:t>reqidel</a:t>
            </a:r>
            <a:r>
              <a:rPr lang="en-US" sz="1200" kern="1200" dirty="0">
                <a:solidFill>
                  <a:schemeClr val="tx1"/>
                </a:solidFill>
                <a:effectLst/>
                <a:latin typeface="Arial" charset="0"/>
                <a:ea typeface="ＭＳ Ｐゴシック" pitchFamily="34" charset="-128"/>
                <a:cs typeface="+mn-cs"/>
              </a:rPr>
              <a:t> ^Cookie:.*</a:t>
            </a:r>
            <a:r>
              <a:rPr lang="en-US" sz="1200" kern="1200" dirty="0" err="1">
                <a:solidFill>
                  <a:schemeClr val="tx1"/>
                </a:solidFill>
                <a:effectLst/>
                <a:latin typeface="Arial" charset="0"/>
                <a:ea typeface="ＭＳ Ｐゴシック" pitchFamily="34" charset="-128"/>
                <a:cs typeface="+mn-cs"/>
              </a:rPr>
              <a:t>cookie_sitet</a:t>
            </a:r>
            <a:r>
              <a:rPr lang="en-US" sz="1200" kern="1200" dirty="0">
                <a:solidFill>
                  <a:schemeClr val="tx1"/>
                </a:solidFill>
                <a:effectLst/>
                <a:latin typeface="Arial" charset="0"/>
                <a:ea typeface="ＭＳ Ｐゴシック" pitchFamily="34" charset="-128"/>
                <a:cs typeface="+mn-cs"/>
              </a:rPr>
              <a:t>= if </a:t>
            </a:r>
            <a:r>
              <a:rPr lang="en-US" sz="1200" kern="1200" dirty="0" err="1">
                <a:solidFill>
                  <a:schemeClr val="tx1"/>
                </a:solidFill>
                <a:effectLst/>
                <a:latin typeface="Arial" charset="0"/>
                <a:ea typeface="ＭＳ Ｐゴシック" pitchFamily="34" charset="-128"/>
                <a:cs typeface="+mn-cs"/>
              </a:rPr>
              <a:t>url_test_nopersist</a:t>
            </a:r>
            <a:endParaRPr lang="en-US" sz="1200" kern="1200" dirty="0">
              <a:solidFill>
                <a:schemeClr val="tx1"/>
              </a:solidFill>
              <a:effectLst/>
              <a:latin typeface="Arial" charset="0"/>
              <a:ea typeface="ＭＳ Ｐゴシック" pitchFamily="34" charset="-128"/>
              <a:cs typeface="+mn-cs"/>
            </a:endParaRPr>
          </a:p>
          <a:p>
            <a:endParaRPr lang="fr-FR" sz="1200" kern="1200" dirty="0">
              <a:solidFill>
                <a:schemeClr val="tx1"/>
              </a:solidFill>
              <a:effectLst/>
              <a:latin typeface="Arial" charset="0"/>
              <a:ea typeface="ＭＳ Ｐゴシック" pitchFamily="34" charset="-128"/>
              <a:cs typeface="+mn-cs"/>
            </a:endParaRPr>
          </a:p>
          <a:p>
            <a:r>
              <a:rPr lang="fr-FR" sz="1200" kern="1200" dirty="0">
                <a:solidFill>
                  <a:schemeClr val="tx1"/>
                </a:solidFill>
                <a:effectLst/>
                <a:latin typeface="Arial" charset="0"/>
                <a:ea typeface="ＭＳ Ｐゴシック" pitchFamily="34" charset="-128"/>
                <a:cs typeface="+mn-cs"/>
              </a:rPr>
              <a:t>#</a:t>
            </a:r>
            <a:r>
              <a:rPr lang="en-US" sz="1200" kern="1200" dirty="0">
                <a:solidFill>
                  <a:schemeClr val="tx1"/>
                </a:solidFill>
                <a:effectLst/>
                <a:latin typeface="Arial" charset="0"/>
                <a:ea typeface="ＭＳ Ｐゴシック" pitchFamily="34" charset="-128"/>
                <a:cs typeface="+mn-cs"/>
              </a:rPr>
              <a:t> Rewrite GET without "/app1"</a:t>
            </a:r>
          </a:p>
          <a:p>
            <a:r>
              <a:rPr lang="en-US" sz="1200" kern="1200" dirty="0" err="1">
                <a:solidFill>
                  <a:schemeClr val="tx1"/>
                </a:solidFill>
                <a:effectLst/>
                <a:latin typeface="Arial" charset="0"/>
                <a:ea typeface="ＭＳ Ｐゴシック" pitchFamily="34" charset="-128"/>
                <a:cs typeface="+mn-cs"/>
              </a:rPr>
              <a:t>acl</a:t>
            </a:r>
            <a:r>
              <a:rPr lang="en-US" sz="1200" kern="1200" dirty="0">
                <a:solidFill>
                  <a:schemeClr val="tx1"/>
                </a:solidFill>
                <a:effectLst/>
                <a:latin typeface="Arial" charset="0"/>
                <a:ea typeface="ＭＳ Ｐゴシック" pitchFamily="34" charset="-128"/>
                <a:cs typeface="+mn-cs"/>
              </a:rPr>
              <a:t> app1 </a:t>
            </a:r>
            <a:r>
              <a:rPr lang="en-US" sz="1200" kern="1200" dirty="0" err="1">
                <a:solidFill>
                  <a:schemeClr val="tx1"/>
                </a:solidFill>
                <a:effectLst/>
                <a:latin typeface="Arial" charset="0"/>
                <a:ea typeface="ＭＳ Ｐゴシック" pitchFamily="34" charset="-128"/>
                <a:cs typeface="+mn-cs"/>
              </a:rPr>
              <a:t>path_beg</a:t>
            </a:r>
            <a:r>
              <a:rPr lang="en-US" sz="1200" kern="1200" dirty="0">
                <a:solidFill>
                  <a:schemeClr val="tx1"/>
                </a:solidFill>
                <a:effectLst/>
                <a:latin typeface="Arial" charset="0"/>
                <a:ea typeface="ＭＳ Ｐゴシック" pitchFamily="34" charset="-128"/>
                <a:cs typeface="+mn-cs"/>
              </a:rPr>
              <a:t> -</a:t>
            </a:r>
            <a:r>
              <a:rPr lang="en-US" sz="1200" kern="1200" dirty="0" err="1">
                <a:solidFill>
                  <a:schemeClr val="tx1"/>
                </a:solidFill>
                <a:effectLst/>
                <a:latin typeface="Arial" charset="0"/>
                <a:ea typeface="ＭＳ Ｐゴシック" pitchFamily="34" charset="-128"/>
                <a:cs typeface="+mn-cs"/>
              </a:rPr>
              <a:t>i</a:t>
            </a:r>
            <a:r>
              <a:rPr lang="en-US" sz="1200" kern="1200" dirty="0">
                <a:solidFill>
                  <a:schemeClr val="tx1"/>
                </a:solidFill>
                <a:effectLst/>
                <a:latin typeface="Arial" charset="0"/>
                <a:ea typeface="ＭＳ Ｐゴシック" pitchFamily="34" charset="-128"/>
                <a:cs typeface="+mn-cs"/>
              </a:rPr>
              <a:t> /app1</a:t>
            </a:r>
          </a:p>
          <a:p>
            <a:r>
              <a:rPr lang="en-US" sz="1200" kern="1200" dirty="0" err="1">
                <a:solidFill>
                  <a:schemeClr val="tx1"/>
                </a:solidFill>
                <a:effectLst/>
                <a:latin typeface="Arial" charset="0"/>
                <a:ea typeface="ＭＳ Ｐゴシック" pitchFamily="34" charset="-128"/>
                <a:cs typeface="+mn-cs"/>
              </a:rPr>
              <a:t>reqirep</a:t>
            </a:r>
            <a:r>
              <a:rPr lang="en-US" sz="1200" kern="1200" dirty="0">
                <a:solidFill>
                  <a:schemeClr val="tx1"/>
                </a:solidFill>
                <a:effectLst/>
                <a:latin typeface="Arial" charset="0"/>
                <a:ea typeface="ＭＳ Ｐゴシック" pitchFamily="34" charset="-128"/>
                <a:cs typeface="+mn-cs"/>
              </a:rPr>
              <a:t> ^GET\ /app1/(.*)\ HTTP/(.*)  GET\ /\1\ HTTP/\2 if app1</a:t>
            </a:r>
          </a:p>
          <a:p>
            <a:endParaRPr lang="en-US" sz="1200" kern="1200" dirty="0">
              <a:solidFill>
                <a:schemeClr val="tx1"/>
              </a:solidFill>
              <a:effectLst/>
              <a:latin typeface="Arial" charset="0"/>
              <a:ea typeface="ＭＳ Ｐゴシック" pitchFamily="34" charset="-128"/>
              <a:cs typeface="+mn-cs"/>
            </a:endParaRPr>
          </a:p>
          <a:p>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78</a:t>
            </a:fld>
            <a:endParaRPr lang="en-US" dirty="0"/>
          </a:p>
        </p:txBody>
      </p:sp>
    </p:spTree>
    <p:extLst>
      <p:ext uri="{BB962C8B-B14F-4D97-AF65-F5344CB8AC3E}">
        <p14:creationId xmlns:p14="http://schemas.microsoft.com/office/powerpoint/2010/main" val="361136542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eaLnBrk="0" fontAlgn="base" hangingPunct="0">
              <a:spcBef>
                <a:spcPct val="30000"/>
              </a:spcBef>
              <a:spcAft>
                <a:spcPct val="0"/>
              </a:spcAft>
              <a:defRPr/>
            </a:pPr>
            <a:endParaRPr lang="en-US" noProof="0"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79</a:t>
            </a:fld>
            <a:endParaRPr lang="en-US" dirty="0"/>
          </a:p>
        </p:txBody>
      </p:sp>
    </p:spTree>
    <p:extLst>
      <p:ext uri="{BB962C8B-B14F-4D97-AF65-F5344CB8AC3E}">
        <p14:creationId xmlns:p14="http://schemas.microsoft.com/office/powerpoint/2010/main" val="20377000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80</a:t>
            </a:fld>
            <a:endParaRPr lang="en-US" dirty="0"/>
          </a:p>
        </p:txBody>
      </p:sp>
    </p:spTree>
    <p:extLst>
      <p:ext uri="{BB962C8B-B14F-4D97-AF65-F5344CB8AC3E}">
        <p14:creationId xmlns:p14="http://schemas.microsoft.com/office/powerpoint/2010/main" val="398959402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81</a:t>
            </a:fld>
            <a:endParaRPr lang="en-US" dirty="0"/>
          </a:p>
        </p:txBody>
      </p:sp>
    </p:spTree>
    <p:extLst>
      <p:ext uri="{BB962C8B-B14F-4D97-AF65-F5344CB8AC3E}">
        <p14:creationId xmlns:p14="http://schemas.microsoft.com/office/powerpoint/2010/main" val="3533431038"/>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Other Option1: Redirect EVERYTHING to maintenance site</a:t>
            </a:r>
          </a:p>
          <a:p>
            <a:r>
              <a:rPr lang="en-US" sz="1200" dirty="0">
                <a:latin typeface="Courier New" panose="02070309020205020404" pitchFamily="49" charset="0"/>
                <a:cs typeface="Courier New" panose="02070309020205020404" pitchFamily="49" charset="0"/>
              </a:rPr>
              <a:t>redirect location http://maintenance.xyz.com/maintenance.htm </a:t>
            </a:r>
          </a:p>
          <a:p>
            <a:endParaRPr lang="en-US" dirty="0"/>
          </a:p>
          <a:p>
            <a:r>
              <a:rPr lang="en-US" b="1" u="sng" dirty="0"/>
              <a:t>Other Option2: Use a specific maintenance server pool + rewrite all URL to /</a:t>
            </a:r>
            <a:r>
              <a:rPr lang="en-US" b="1" u="sng" dirty="0" err="1"/>
              <a:t>maintenance.php</a:t>
            </a:r>
            <a:endParaRPr lang="en-US" b="1" u="sng" dirty="0"/>
          </a:p>
          <a:p>
            <a:r>
              <a:rPr lang="en-US" sz="1200" dirty="0">
                <a:latin typeface="Courier New" panose="02070309020205020404" pitchFamily="49" charset="0"/>
                <a:cs typeface="Courier New" panose="02070309020205020404" pitchFamily="49" charset="0"/>
              </a:rPr>
              <a:t># Match everything</a:t>
            </a:r>
          </a:p>
          <a:p>
            <a:r>
              <a:rPr lang="en-US" sz="1200" dirty="0" err="1">
                <a:latin typeface="Courier New" panose="02070309020205020404" pitchFamily="49" charset="0"/>
                <a:cs typeface="Courier New" panose="02070309020205020404" pitchFamily="49" charset="0"/>
              </a:rPr>
              <a:t>acl</a:t>
            </a:r>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match_all</a:t>
            </a:r>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always_true</a:t>
            </a:r>
            <a:endParaRPr lang="en-US" sz="1200" dirty="0">
              <a:latin typeface="Courier New" panose="02070309020205020404" pitchFamily="49" charset="0"/>
              <a:cs typeface="Courier New" panose="02070309020205020404" pitchFamily="49" charset="0"/>
            </a:endParaRPr>
          </a:p>
          <a:p>
            <a:r>
              <a:rPr lang="en-US" sz="1200" dirty="0" err="1">
                <a:latin typeface="Courier New" panose="02070309020205020404" pitchFamily="49" charset="0"/>
                <a:cs typeface="Courier New" panose="02070309020205020404" pitchFamily="49" charset="0"/>
              </a:rPr>
              <a:t>use_backend</a:t>
            </a:r>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maint_pool</a:t>
            </a:r>
            <a:r>
              <a:rPr lang="en-US" sz="1200" dirty="0">
                <a:latin typeface="Courier New" panose="02070309020205020404" pitchFamily="49" charset="0"/>
                <a:cs typeface="Courier New" panose="02070309020205020404" pitchFamily="49" charset="0"/>
              </a:rPr>
              <a:t> if </a:t>
            </a:r>
            <a:r>
              <a:rPr lang="en-US" sz="1200" dirty="0" err="1">
                <a:latin typeface="Courier New" panose="02070309020205020404" pitchFamily="49" charset="0"/>
                <a:cs typeface="Courier New" panose="02070309020205020404" pitchFamily="49" charset="0"/>
              </a:rPr>
              <a:t>match_all</a:t>
            </a:r>
            <a:endParaRPr lang="en-US" sz="1200" dirty="0">
              <a:latin typeface="Courier New" panose="02070309020205020404" pitchFamily="49" charset="0"/>
              <a:cs typeface="Courier New" panose="02070309020205020404" pitchFamily="49" charset="0"/>
            </a:endParaRPr>
          </a:p>
          <a:p>
            <a:endParaRPr lang="en-US" sz="1200" dirty="0">
              <a:latin typeface="Courier New" panose="02070309020205020404" pitchFamily="49" charset="0"/>
              <a:cs typeface="Courier New" panose="02070309020205020404" pitchFamily="49" charset="0"/>
            </a:endParaRPr>
          </a:p>
          <a:p>
            <a:r>
              <a:rPr lang="en-US" sz="1200" dirty="0">
                <a:latin typeface="Courier New" panose="02070309020205020404" pitchFamily="49" charset="0"/>
                <a:cs typeface="Courier New" panose="02070309020205020404" pitchFamily="49" charset="0"/>
              </a:rPr>
              <a:t># Rewrite all </a:t>
            </a:r>
            <a:r>
              <a:rPr lang="en-US" sz="1200" dirty="0" err="1">
                <a:latin typeface="Courier New" panose="02070309020205020404" pitchFamily="49" charset="0"/>
                <a:cs typeface="Courier New" panose="02070309020205020404" pitchFamily="49" charset="0"/>
              </a:rPr>
              <a:t>url</a:t>
            </a:r>
            <a:r>
              <a:rPr lang="en-US" sz="1200" dirty="0">
                <a:latin typeface="Courier New" panose="02070309020205020404" pitchFamily="49" charset="0"/>
                <a:cs typeface="Courier New" panose="02070309020205020404" pitchFamily="49" charset="0"/>
              </a:rPr>
              <a:t> with "/maintenance.html"</a:t>
            </a:r>
          </a:p>
          <a:p>
            <a:r>
              <a:rPr lang="en-US" sz="1200" dirty="0" err="1">
                <a:latin typeface="Courier New" panose="02070309020205020404" pitchFamily="49" charset="0"/>
                <a:cs typeface="Courier New" panose="02070309020205020404" pitchFamily="49" charset="0"/>
              </a:rPr>
              <a:t>reqirep</a:t>
            </a:r>
            <a:r>
              <a:rPr lang="en-US" sz="1200" dirty="0">
                <a:latin typeface="Courier New" panose="02070309020205020404" pitchFamily="49" charset="0"/>
                <a:cs typeface="Courier New" panose="02070309020205020404" pitchFamily="49" charset="0"/>
              </a:rPr>
              <a:t> ^GET\ (.*)\ HTTP/(.*)  GET\ /</a:t>
            </a:r>
            <a:r>
              <a:rPr lang="en-US" sz="1200" dirty="0" err="1">
                <a:latin typeface="Courier New" panose="02070309020205020404" pitchFamily="49" charset="0"/>
                <a:cs typeface="Courier New" panose="02070309020205020404" pitchFamily="49" charset="0"/>
              </a:rPr>
              <a:t>maintenance.php</a:t>
            </a:r>
            <a:r>
              <a:rPr lang="en-US" sz="1200" dirty="0">
                <a:latin typeface="Courier New" panose="02070309020205020404" pitchFamily="49" charset="0"/>
                <a:cs typeface="Courier New" panose="02070309020205020404" pitchFamily="49" charset="0"/>
              </a:rPr>
              <a:t>\ HTTP/\2</a:t>
            </a:r>
          </a:p>
          <a:p>
            <a:endParaRPr lang="fr-FR" dirty="0"/>
          </a:p>
          <a:p>
            <a:endParaRPr lang="fr-FR" dirty="0"/>
          </a:p>
          <a:p>
            <a:r>
              <a:rPr lang="fr-FR" b="1" u="sng" dirty="0" err="1"/>
              <a:t>Selection</a:t>
            </a:r>
            <a:r>
              <a:rPr lang="fr-FR" b="1" u="sng" baseline="0" dirty="0"/>
              <a:t> of a </a:t>
            </a:r>
            <a:r>
              <a:rPr lang="fr-FR" b="1" u="sng" baseline="0" dirty="0" err="1"/>
              <a:t>specific</a:t>
            </a:r>
            <a:r>
              <a:rPr lang="fr-FR" b="1" u="sng" baseline="0" dirty="0"/>
              <a:t> server (not possible on NSX-v </a:t>
            </a:r>
            <a:r>
              <a:rPr lang="fr-FR" b="1" u="sng" baseline="0" dirty="0" err="1"/>
              <a:t>today</a:t>
            </a:r>
            <a:r>
              <a:rPr lang="fr-FR" b="1" u="sng" baseline="0" dirty="0"/>
              <a:t>)</a:t>
            </a:r>
            <a:endParaRPr lang="fr-FR" b="1" u="sng"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latin typeface="Courier New" panose="02070309020205020404" pitchFamily="49" charset="0"/>
                <a:cs typeface="Courier New" panose="02070309020205020404" pitchFamily="49" charset="0"/>
              </a:rPr>
              <a:t>use-server Web01 if { </a:t>
            </a:r>
            <a:r>
              <a:rPr lang="en-US" dirty="0" err="1">
                <a:latin typeface="Courier New" panose="02070309020205020404" pitchFamily="49" charset="0"/>
                <a:cs typeface="Courier New" panose="02070309020205020404" pitchFamily="49" charset="0"/>
              </a:rPr>
              <a:t>srv_is_up</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NSXLBAutoScale</a:t>
            </a:r>
            <a:r>
              <a:rPr lang="en-US" dirty="0">
                <a:latin typeface="Courier New" panose="02070309020205020404" pitchFamily="49" charset="0"/>
                <a:cs typeface="Courier New" panose="02070309020205020404" pitchFamily="49" charset="0"/>
              </a:rPr>
              <a:t>-Pool/Web01) </a:t>
            </a:r>
            <a:r>
              <a:rPr lang="en-US" dirty="0" err="1">
                <a:latin typeface="Courier New" panose="02070309020205020404" pitchFamily="49" charset="0"/>
                <a:cs typeface="Courier New" panose="02070309020205020404" pitchFamily="49" charset="0"/>
              </a:rPr>
              <a:t>eq</a:t>
            </a:r>
            <a:r>
              <a:rPr lang="en-US" dirty="0">
                <a:latin typeface="Courier New" panose="02070309020205020404" pitchFamily="49" charset="0"/>
                <a:cs typeface="Courier New" panose="02070309020205020404" pitchFamily="49" charset="0"/>
              </a:rPr>
              <a:t> 1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latin typeface="Courier New" panose="02070309020205020404" pitchFamily="49" charset="0"/>
                <a:cs typeface="Courier New" panose="02070309020205020404" pitchFamily="49" charset="0"/>
              </a:rPr>
              <a:t>use-server Web02 if { </a:t>
            </a:r>
            <a:r>
              <a:rPr lang="en-US" dirty="0" err="1">
                <a:latin typeface="Courier New" panose="02070309020205020404" pitchFamily="49" charset="0"/>
                <a:cs typeface="Courier New" panose="02070309020205020404" pitchFamily="49" charset="0"/>
              </a:rPr>
              <a:t>srv_is_up</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NSXLBAutoScale</a:t>
            </a:r>
            <a:r>
              <a:rPr lang="en-US" dirty="0">
                <a:latin typeface="Courier New" panose="02070309020205020404" pitchFamily="49" charset="0"/>
                <a:cs typeface="Courier New" panose="02070309020205020404" pitchFamily="49" charset="0"/>
              </a:rPr>
              <a:t>-Pool/Web02) </a:t>
            </a:r>
            <a:r>
              <a:rPr lang="en-US" dirty="0" err="1">
                <a:latin typeface="Courier New" panose="02070309020205020404" pitchFamily="49" charset="0"/>
                <a:cs typeface="Courier New" panose="02070309020205020404" pitchFamily="49" charset="0"/>
              </a:rPr>
              <a:t>eq</a:t>
            </a:r>
            <a:r>
              <a:rPr lang="en-US" dirty="0">
                <a:latin typeface="Courier New" panose="02070309020205020404" pitchFamily="49" charset="0"/>
                <a:cs typeface="Courier New" panose="02070309020205020404" pitchFamily="49" charset="0"/>
              </a:rPr>
              <a:t> 1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latin typeface="Courier New" panose="02070309020205020404" pitchFamily="49" charset="0"/>
                <a:cs typeface="Courier New" panose="02070309020205020404" pitchFamily="49" charset="0"/>
              </a:rPr>
              <a:t>use-server Web03 if { </a:t>
            </a:r>
            <a:r>
              <a:rPr lang="en-US" dirty="0" err="1">
                <a:latin typeface="Courier New" panose="02070309020205020404" pitchFamily="49" charset="0"/>
                <a:cs typeface="Courier New" panose="02070309020205020404" pitchFamily="49" charset="0"/>
              </a:rPr>
              <a:t>srv_is_up</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NSXLBAutoScale</a:t>
            </a:r>
            <a:r>
              <a:rPr lang="en-US" dirty="0">
                <a:latin typeface="Courier New" panose="02070309020205020404" pitchFamily="49" charset="0"/>
                <a:cs typeface="Courier New" panose="02070309020205020404" pitchFamily="49" charset="0"/>
              </a:rPr>
              <a:t>-Pool/Web03) </a:t>
            </a:r>
            <a:r>
              <a:rPr lang="en-US" dirty="0" err="1">
                <a:latin typeface="Courier New" panose="02070309020205020404" pitchFamily="49" charset="0"/>
                <a:cs typeface="Courier New" panose="02070309020205020404" pitchFamily="49" charset="0"/>
              </a:rPr>
              <a:t>eq</a:t>
            </a:r>
            <a:r>
              <a:rPr lang="en-US" dirty="0">
                <a:latin typeface="Courier New" panose="02070309020205020404" pitchFamily="49" charset="0"/>
                <a:cs typeface="Courier New" panose="02070309020205020404" pitchFamily="49" charset="0"/>
              </a:rPr>
              <a:t> 1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82</a:t>
            </a:fld>
            <a:endParaRPr lang="en-US" dirty="0"/>
          </a:p>
        </p:txBody>
      </p:sp>
    </p:spTree>
    <p:extLst>
      <p:ext uri="{BB962C8B-B14F-4D97-AF65-F5344CB8AC3E}">
        <p14:creationId xmlns:p14="http://schemas.microsoft.com/office/powerpoint/2010/main" val="242227169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83</a:t>
            </a:fld>
            <a:endParaRPr lang="en-US" dirty="0"/>
          </a:p>
        </p:txBody>
      </p:sp>
    </p:spTree>
    <p:extLst>
      <p:ext uri="{BB962C8B-B14F-4D97-AF65-F5344CB8AC3E}">
        <p14:creationId xmlns:p14="http://schemas.microsoft.com/office/powerpoint/2010/main" val="1618515643"/>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84</a:t>
            </a:fld>
            <a:endParaRPr lang="en-US" dirty="0"/>
          </a:p>
        </p:txBody>
      </p:sp>
    </p:spTree>
    <p:extLst>
      <p:ext uri="{BB962C8B-B14F-4D97-AF65-F5344CB8AC3E}">
        <p14:creationId xmlns:p14="http://schemas.microsoft.com/office/powerpoint/2010/main" val="28941183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New Slides ::: </a:t>
            </a:r>
          </a:p>
          <a:p>
            <a:r>
              <a:rPr lang="en-US" dirty="0"/>
              <a:t>Add Physical Network picture at</a:t>
            </a:r>
            <a:r>
              <a:rPr lang="en-US" baseline="0" dirty="0"/>
              <a:t> the bottom</a:t>
            </a:r>
          </a:p>
          <a:p>
            <a:r>
              <a:rPr lang="en-US" baseline="0" dirty="0"/>
              <a:t>Add Component names </a:t>
            </a:r>
          </a:p>
          <a:p>
            <a:r>
              <a:rPr lang="en-US" baseline="0" dirty="0"/>
              <a:t>Add NSX Edge (Services VM etc.)</a:t>
            </a:r>
          </a:p>
          <a:p>
            <a:r>
              <a:rPr lang="en-US" baseline="0" dirty="0"/>
              <a:t>Color the planes – add </a:t>
            </a:r>
            <a:r>
              <a:rPr lang="en-US" baseline="0" dirty="0" err="1"/>
              <a:t>vCAC</a:t>
            </a:r>
            <a:r>
              <a:rPr lang="en-US" baseline="0" dirty="0"/>
              <a:t> and VCD to the consumption layer</a:t>
            </a:r>
          </a:p>
          <a:p>
            <a:r>
              <a:rPr lang="en-US" baseline="0" dirty="0"/>
              <a:t>Put basic properties of the components on the right</a:t>
            </a:r>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8</a:t>
            </a:fld>
            <a:endParaRPr lang="en-US"/>
          </a:p>
        </p:txBody>
      </p:sp>
    </p:spTree>
    <p:extLst>
      <p:ext uri="{BB962C8B-B14F-4D97-AF65-F5344CB8AC3E}">
        <p14:creationId xmlns:p14="http://schemas.microsoft.com/office/powerpoint/2010/main" val="1936417859"/>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85</a:t>
            </a:fld>
            <a:endParaRPr lang="en-US" dirty="0"/>
          </a:p>
        </p:txBody>
      </p:sp>
    </p:spTree>
    <p:extLst>
      <p:ext uri="{BB962C8B-B14F-4D97-AF65-F5344CB8AC3E}">
        <p14:creationId xmlns:p14="http://schemas.microsoft.com/office/powerpoint/2010/main" val="2894118330"/>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Tx/>
              <a:buNone/>
            </a:pPr>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86</a:t>
            </a:fld>
            <a:endParaRPr lang="en-US"/>
          </a:p>
        </p:txBody>
      </p:sp>
    </p:spTree>
    <p:extLst>
      <p:ext uri="{BB962C8B-B14F-4D97-AF65-F5344CB8AC3E}">
        <p14:creationId xmlns:p14="http://schemas.microsoft.com/office/powerpoint/2010/main" val="923518685"/>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itchFamily="34" charset="0"/>
              <a:buNone/>
            </a:pPr>
            <a:endParaRPr lang="en-US" b="0" u="none" baseline="0"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87</a:t>
            </a:fld>
            <a:endParaRPr lang="en-US" dirty="0"/>
          </a:p>
        </p:txBody>
      </p:sp>
    </p:spTree>
    <p:extLst>
      <p:ext uri="{BB962C8B-B14F-4D97-AF65-F5344CB8AC3E}">
        <p14:creationId xmlns:p14="http://schemas.microsoft.com/office/powerpoint/2010/main" val="2578546437"/>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u="none"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88</a:t>
            </a:fld>
            <a:endParaRPr lang="en-US" dirty="0"/>
          </a:p>
        </p:txBody>
      </p:sp>
    </p:spTree>
    <p:extLst>
      <p:ext uri="{BB962C8B-B14F-4D97-AF65-F5344CB8AC3E}">
        <p14:creationId xmlns:p14="http://schemas.microsoft.com/office/powerpoint/2010/main" val="1571899598"/>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u="none"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89</a:t>
            </a:fld>
            <a:endParaRPr lang="en-US" dirty="0"/>
          </a:p>
        </p:txBody>
      </p:sp>
    </p:spTree>
    <p:extLst>
      <p:ext uri="{BB962C8B-B14F-4D97-AF65-F5344CB8AC3E}">
        <p14:creationId xmlns:p14="http://schemas.microsoft.com/office/powerpoint/2010/main" val="3114715070"/>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Web</a:t>
            </a:r>
            <a:r>
              <a:rPr lang="en-US" b="1" u="sng" baseline="0" dirty="0"/>
              <a:t> server certificate:</a:t>
            </a:r>
          </a:p>
          <a:p>
            <a:r>
              <a:rPr lang="en-US" b="0" u="sng" baseline="0" dirty="0"/>
              <a:t>Certificate</a:t>
            </a:r>
          </a:p>
          <a:p>
            <a:pPr lvl="1"/>
            <a:r>
              <a:rPr lang="en-US" sz="1000" b="0" u="none" dirty="0">
                <a:latin typeface="Courier New" pitchFamily="49" charset="0"/>
                <a:cs typeface="Courier New" pitchFamily="49" charset="0"/>
              </a:rPr>
              <a:t>-----BEGIN CERTIFICATE-----</a:t>
            </a:r>
          </a:p>
          <a:p>
            <a:pPr lvl="1"/>
            <a:r>
              <a:rPr lang="en-US" sz="1000" b="0" u="none" dirty="0">
                <a:latin typeface="Courier New" pitchFamily="49" charset="0"/>
                <a:cs typeface="Courier New" pitchFamily="49" charset="0"/>
              </a:rPr>
              <a:t>MIID0DCCArigAwIBAgIBATANBgkqhkiG9w0BAQUFADB/</a:t>
            </a:r>
            <a:r>
              <a:rPr lang="en-US" sz="1000" b="0" u="none" dirty="0" err="1">
                <a:latin typeface="Courier New" pitchFamily="49" charset="0"/>
                <a:cs typeface="Courier New" pitchFamily="49" charset="0"/>
              </a:rPr>
              <a:t>MQswCQYDVQQGEwJGUjET</a:t>
            </a:r>
            <a:endParaRPr lang="en-US" sz="1000" b="0" u="none" dirty="0">
              <a:latin typeface="Courier New" pitchFamily="49" charset="0"/>
              <a:cs typeface="Courier New" pitchFamily="49" charset="0"/>
            </a:endParaRPr>
          </a:p>
          <a:p>
            <a:pPr lvl="1"/>
            <a:r>
              <a:rPr lang="en-US" sz="1000" b="0" u="none" dirty="0">
                <a:latin typeface="Courier New" pitchFamily="49" charset="0"/>
                <a:cs typeface="Courier New" pitchFamily="49" charset="0"/>
              </a:rPr>
              <a:t>MBEGA1UECAwKU29tZS1TdGF0ZTEOMAwGA1UEBwwFUGFyaXMxDTALBgNVBAoMBERp</a:t>
            </a:r>
          </a:p>
          <a:p>
            <a:pPr lvl="1"/>
            <a:r>
              <a:rPr lang="en-US" sz="1000" b="0" u="none" dirty="0">
                <a:latin typeface="Courier New" pitchFamily="49" charset="0"/>
                <a:cs typeface="Courier New" pitchFamily="49" charset="0"/>
              </a:rPr>
              <a:t>bWkxDTALBgNVBAsMBE5TQlUxEDAOBgNVBAMMB0RpbWkgQ0ExGzAZBgkqhkiG9w0B</a:t>
            </a:r>
          </a:p>
          <a:p>
            <a:pPr lvl="1"/>
            <a:r>
              <a:rPr lang="en-US" sz="1000" b="0" u="none" dirty="0">
                <a:latin typeface="Courier New" pitchFamily="49" charset="0"/>
                <a:cs typeface="Courier New" pitchFamily="49" charset="0"/>
              </a:rPr>
              <a:t>CQEWDGRpbWlAZGltaS5mcjAeFw0xNDAxMjgyMDM2NTVaFw0yNDAxMjYyMDM2NTVa</a:t>
            </a:r>
          </a:p>
          <a:p>
            <a:pPr lvl="1"/>
            <a:r>
              <a:rPr lang="en-US" sz="1000" b="0" u="none" dirty="0">
                <a:latin typeface="Courier New" pitchFamily="49" charset="0"/>
                <a:cs typeface="Courier New" pitchFamily="49" charset="0"/>
              </a:rPr>
              <a:t>MFsxCzAJBgNVBAYTAkZSMRMwEQYDVQQIDApTb21lLVN0YXRlMSEwHwYDVQQKDBhJ</a:t>
            </a:r>
          </a:p>
          <a:p>
            <a:pPr lvl="1"/>
            <a:r>
              <a:rPr lang="en-US" sz="1000" b="0" u="none" dirty="0">
                <a:latin typeface="Courier New" pitchFamily="49" charset="0"/>
                <a:cs typeface="Courier New" pitchFamily="49" charset="0"/>
              </a:rPr>
              <a:t>bnRlcm5ldCBXaWRnaXRzIFB0eSBMdGQxFDASBgNVBAMMC3d3dy5kaW1pLmZyMIIB</a:t>
            </a:r>
          </a:p>
          <a:p>
            <a:pPr lvl="1"/>
            <a:r>
              <a:rPr lang="en-US" sz="1000" b="0" u="none" dirty="0">
                <a:latin typeface="Courier New" pitchFamily="49" charset="0"/>
                <a:cs typeface="Courier New" pitchFamily="49" charset="0"/>
              </a:rPr>
              <a:t>IjANBgkqhkiG9w0BAQEFAAOCAQ8AMIIBCgKCAQEAvpnaPKLIKdvx98KW68lz8pGa</a:t>
            </a:r>
          </a:p>
          <a:p>
            <a:pPr lvl="1"/>
            <a:r>
              <a:rPr lang="en-US" sz="1000" b="0" u="none" dirty="0">
                <a:latin typeface="Courier New" pitchFamily="49" charset="0"/>
                <a:cs typeface="Courier New" pitchFamily="49" charset="0"/>
              </a:rPr>
              <a:t>RRcYersNGqPjpifMVjjE8LuCoXgPU0HePnNTUjpShBnynKCvrtWhN+haKbSp+QWX</a:t>
            </a:r>
          </a:p>
          <a:p>
            <a:pPr lvl="1"/>
            <a:r>
              <a:rPr lang="en-US" sz="1000" b="0" u="none" dirty="0">
                <a:latin typeface="Courier New" pitchFamily="49" charset="0"/>
                <a:cs typeface="Courier New" pitchFamily="49" charset="0"/>
              </a:rPr>
              <a:t>SxiTrW99HBfAl1MDQyWcukoEb9Cw6INctVUN4iRvkn9T8E6q174RbcnwA/7yTc7p</a:t>
            </a:r>
          </a:p>
          <a:p>
            <a:pPr lvl="1"/>
            <a:r>
              <a:rPr lang="en-US" sz="1000" b="0" u="none" dirty="0">
                <a:latin typeface="Courier New" pitchFamily="49" charset="0"/>
                <a:cs typeface="Courier New" pitchFamily="49" charset="0"/>
              </a:rPr>
              <a:t>1NCvw+6B/aAN9l1G2pQXgRdYC/+G6o1IZEHtWhqzE97nY5QKNuUVD0V09dc5CDYB</a:t>
            </a:r>
          </a:p>
          <a:p>
            <a:pPr lvl="1"/>
            <a:r>
              <a:rPr lang="en-US" sz="1000" b="0" u="none" dirty="0">
                <a:latin typeface="Courier New" pitchFamily="49" charset="0"/>
                <a:cs typeface="Courier New" pitchFamily="49" charset="0"/>
              </a:rPr>
              <a:t>aKjqetwwv6DFk/</a:t>
            </a:r>
            <a:r>
              <a:rPr lang="en-US" sz="1000" b="0" u="none" dirty="0" err="1">
                <a:latin typeface="Courier New" pitchFamily="49" charset="0"/>
                <a:cs typeface="Courier New" pitchFamily="49" charset="0"/>
              </a:rPr>
              <a:t>GRdOSEd</a:t>
            </a:r>
            <a:r>
              <a:rPr lang="en-US" sz="1000" b="0" u="none" dirty="0">
                <a:latin typeface="Courier New" pitchFamily="49" charset="0"/>
                <a:cs typeface="Courier New" pitchFamily="49" charset="0"/>
              </a:rPr>
              <a:t>/6bW+20z0qSHpa3YNW6qSp+x5pyYmDrzRIR03os6Dau</a:t>
            </a:r>
          </a:p>
          <a:p>
            <a:pPr lvl="1"/>
            <a:r>
              <a:rPr lang="en-US" sz="1000" b="0" u="none" dirty="0" err="1">
                <a:latin typeface="Courier New" pitchFamily="49" charset="0"/>
                <a:cs typeface="Courier New" pitchFamily="49" charset="0"/>
              </a:rPr>
              <a:t>ZkChSRyc</a:t>
            </a:r>
            <a:r>
              <a:rPr lang="en-US" sz="1000" b="0" u="none" dirty="0">
                <a:latin typeface="Courier New" pitchFamily="49" charset="0"/>
                <a:cs typeface="Courier New" pitchFamily="49" charset="0"/>
              </a:rPr>
              <a:t>/Whvurx6o85D6qpzywo8xwNaLZHxTQPgcIA5su9ZIytv9LH2E+lSwwID</a:t>
            </a:r>
          </a:p>
          <a:p>
            <a:pPr lvl="1"/>
            <a:r>
              <a:rPr lang="en-US" sz="1000" b="0" u="none" dirty="0">
                <a:latin typeface="Courier New" pitchFamily="49" charset="0"/>
                <a:cs typeface="Courier New" pitchFamily="49" charset="0"/>
              </a:rPr>
              <a:t>AQABo3sweTAJBgNVHRMEAjAAMCwGCWCGSAGG+EIBDQQfFh1PcGVuU1NMIEdlbmVy</a:t>
            </a:r>
          </a:p>
          <a:p>
            <a:pPr lvl="1"/>
            <a:r>
              <a:rPr lang="en-US" sz="1000" b="0" u="none" dirty="0">
                <a:latin typeface="Courier New" pitchFamily="49" charset="0"/>
                <a:cs typeface="Courier New" pitchFamily="49" charset="0"/>
              </a:rPr>
              <a:t>YXRlZCBDZXJ0aWZpY2F0ZTAdBgNVHQ4EFgQU+tugFtyN+cXe1wxUqeA7X+yS3bgw</a:t>
            </a:r>
          </a:p>
          <a:p>
            <a:pPr lvl="1"/>
            <a:r>
              <a:rPr lang="en-US" sz="1000" b="0" u="none" dirty="0">
                <a:latin typeface="Courier New" pitchFamily="49" charset="0"/>
                <a:cs typeface="Courier New" pitchFamily="49" charset="0"/>
              </a:rPr>
              <a:t>HwYDVR0jBBgwFoAUhMwqkbBrGp87HxfvwgPnlGgVR64wDQYJKoZIhvcNAQEFBQAD</a:t>
            </a:r>
          </a:p>
          <a:p>
            <a:pPr lvl="1"/>
            <a:r>
              <a:rPr lang="en-US" sz="1000" b="0" u="none" dirty="0">
                <a:latin typeface="Courier New" pitchFamily="49" charset="0"/>
                <a:cs typeface="Courier New" pitchFamily="49" charset="0"/>
              </a:rPr>
              <a:t>ggEBAIEEmqqhEzeXZ4CKhE5UM9vCKzkj5Iv9TFs/a9CcQuepzplt7YVmevBFNOc0</a:t>
            </a:r>
          </a:p>
          <a:p>
            <a:pPr lvl="1"/>
            <a:r>
              <a:rPr lang="en-US" sz="1000" b="0" u="none" dirty="0">
                <a:latin typeface="Courier New" pitchFamily="49" charset="0"/>
                <a:cs typeface="Courier New" pitchFamily="49" charset="0"/>
              </a:rPr>
              <a:t>+1ZyR4tXgi4+5MHGzhYCIVvHo4hKqYm+J+o5mwQInf1qoAHuO7CLD3WNa1sKcVUV</a:t>
            </a:r>
          </a:p>
          <a:p>
            <a:pPr lvl="1"/>
            <a:r>
              <a:rPr lang="en-US" sz="1000" b="0" u="none" dirty="0" err="1">
                <a:latin typeface="Courier New" pitchFamily="49" charset="0"/>
                <a:cs typeface="Courier New" pitchFamily="49" charset="0"/>
              </a:rPr>
              <a:t>vepIxc</a:t>
            </a:r>
            <a:r>
              <a:rPr lang="en-US" sz="1000" b="0" u="none" dirty="0">
                <a:latin typeface="Courier New" pitchFamily="49" charset="0"/>
                <a:cs typeface="Courier New" pitchFamily="49" charset="0"/>
              </a:rPr>
              <a:t>/1aHZrG+dPeEHt0MdFfOw13YdUc2FH6AqEdcEL4aV5PXq2eYR8hR4zKbc1</a:t>
            </a:r>
          </a:p>
          <a:p>
            <a:pPr lvl="1"/>
            <a:r>
              <a:rPr lang="en-US" sz="1000" b="0" u="none" dirty="0">
                <a:latin typeface="Courier New" pitchFamily="49" charset="0"/>
                <a:cs typeface="Courier New" pitchFamily="49" charset="0"/>
              </a:rPr>
              <a:t>fBtuqUsvA8NWSIyzQ16fyGve+ANf6vXvUizyvwDrPRv/kfvLNa3ZPnLMMxU98Mvh</a:t>
            </a:r>
          </a:p>
          <a:p>
            <a:pPr lvl="1"/>
            <a:r>
              <a:rPr lang="en-US" sz="1000" b="0" u="none" dirty="0">
                <a:latin typeface="Courier New" pitchFamily="49" charset="0"/>
                <a:cs typeface="Courier New" pitchFamily="49" charset="0"/>
              </a:rPr>
              <a:t>PXy3PkB8++6U4Y3vdk2Ni2WYYlIls8yqbM4327IKmkDc2TimS8u60CT47mKU7aDY</a:t>
            </a:r>
          </a:p>
          <a:p>
            <a:pPr lvl="1"/>
            <a:r>
              <a:rPr lang="en-US" sz="1000" b="0" u="none" dirty="0">
                <a:latin typeface="Courier New" pitchFamily="49" charset="0"/>
                <a:cs typeface="Courier New" pitchFamily="49" charset="0"/>
              </a:rPr>
              <a:t>cbTV5RDkrlaYwm5yqlTIglvCv7o=</a:t>
            </a:r>
          </a:p>
          <a:p>
            <a:pPr lvl="1"/>
            <a:r>
              <a:rPr lang="en-US" sz="1000" b="0" u="none" dirty="0">
                <a:latin typeface="Courier New" pitchFamily="49" charset="0"/>
                <a:cs typeface="Courier New" pitchFamily="49" charset="0"/>
              </a:rPr>
              <a:t>-----END CERTIFICATE-----</a:t>
            </a:r>
          </a:p>
          <a:p>
            <a:r>
              <a:rPr lang="en-US" b="0" u="sng" dirty="0"/>
              <a:t>Key (no passphrase)</a:t>
            </a:r>
          </a:p>
          <a:p>
            <a:pPr lvl="1"/>
            <a:r>
              <a:rPr lang="en-US" sz="1000" b="0" u="none" dirty="0">
                <a:latin typeface="Courier New" pitchFamily="49" charset="0"/>
                <a:cs typeface="Courier New" pitchFamily="49" charset="0"/>
              </a:rPr>
              <a:t>-----BEGIN RSA PRIVATE KEY-----</a:t>
            </a:r>
          </a:p>
          <a:p>
            <a:pPr lvl="1"/>
            <a:r>
              <a:rPr lang="en-US" sz="1000" b="0" u="none" dirty="0">
                <a:latin typeface="Courier New" pitchFamily="49" charset="0"/>
                <a:cs typeface="Courier New" pitchFamily="49" charset="0"/>
              </a:rPr>
              <a:t>MIIEowIBAAKCAQEAvpnaPKLIKdvx98KW68lz8pGaRRcYersNGqPjpifMVjjE8LuC</a:t>
            </a:r>
          </a:p>
          <a:p>
            <a:pPr lvl="1"/>
            <a:r>
              <a:rPr lang="en-US" sz="1000" b="0" u="none" dirty="0">
                <a:latin typeface="Courier New" pitchFamily="49" charset="0"/>
                <a:cs typeface="Courier New" pitchFamily="49" charset="0"/>
              </a:rPr>
              <a:t>oXgPU0HePnNTUjpShBnynKCvrtWhN+haKbSp+QWXSxiTrW99HBfAl1MDQyWcukoE</a:t>
            </a:r>
          </a:p>
          <a:p>
            <a:pPr lvl="1"/>
            <a:r>
              <a:rPr lang="en-US" sz="1000" b="0" u="none" dirty="0">
                <a:latin typeface="Courier New" pitchFamily="49" charset="0"/>
                <a:cs typeface="Courier New" pitchFamily="49" charset="0"/>
              </a:rPr>
              <a:t>b9Cw6INctVUN4iRvkn9T8E6q174RbcnwA/7yTc7p1NCvw+6B/aAN9l1G2pQXgRdY</a:t>
            </a:r>
          </a:p>
          <a:p>
            <a:pPr lvl="1"/>
            <a:r>
              <a:rPr lang="en-US" sz="1000" b="0" u="none" dirty="0">
                <a:latin typeface="Courier New" pitchFamily="49" charset="0"/>
                <a:cs typeface="Courier New" pitchFamily="49" charset="0"/>
              </a:rPr>
              <a:t>C/+G6o1IZEHtWhqzE97nY5QKNuUVD0V09dc5CDYBaKjqetwwv6DFk/</a:t>
            </a:r>
            <a:r>
              <a:rPr lang="en-US" sz="1000" b="0" u="none" dirty="0" err="1">
                <a:latin typeface="Courier New" pitchFamily="49" charset="0"/>
                <a:cs typeface="Courier New" pitchFamily="49" charset="0"/>
              </a:rPr>
              <a:t>GRdOSEd</a:t>
            </a:r>
            <a:r>
              <a:rPr lang="en-US" sz="1000" b="0" u="none" dirty="0">
                <a:latin typeface="Courier New" pitchFamily="49" charset="0"/>
                <a:cs typeface="Courier New" pitchFamily="49" charset="0"/>
              </a:rPr>
              <a:t>/6b</a:t>
            </a:r>
          </a:p>
          <a:p>
            <a:pPr lvl="1"/>
            <a:r>
              <a:rPr lang="en-US" sz="1000" b="0" u="none" dirty="0">
                <a:latin typeface="Courier New" pitchFamily="49" charset="0"/>
                <a:cs typeface="Courier New" pitchFamily="49" charset="0"/>
              </a:rPr>
              <a:t>W+20z0qSHpa3YNW6qSp+x5pyYmDrzRIR03os6DauZkChSRyc/Whvurx6o85D6qpz</a:t>
            </a:r>
          </a:p>
          <a:p>
            <a:pPr lvl="1"/>
            <a:r>
              <a:rPr lang="en-US" sz="1000" b="0" u="none" dirty="0">
                <a:latin typeface="Courier New" pitchFamily="49" charset="0"/>
                <a:cs typeface="Courier New" pitchFamily="49" charset="0"/>
              </a:rPr>
              <a:t>ywo8xwNaLZHxTQPgcIA5su9ZIytv9LH2E+lSwwIDAQABAoIBAFml8cD9a5pMqlW3</a:t>
            </a:r>
          </a:p>
          <a:p>
            <a:pPr lvl="1"/>
            <a:r>
              <a:rPr lang="en-US" sz="1000" b="0" u="none" dirty="0">
                <a:latin typeface="Courier New" pitchFamily="49" charset="0"/>
                <a:cs typeface="Courier New" pitchFamily="49" charset="0"/>
              </a:rPr>
              <a:t>f9btTQz1sRL4Fvp7CmHSXhvjsjeHwhHckEe0ObkWTRsgkTsm1XLu5W8IITnhn0+1</a:t>
            </a:r>
          </a:p>
          <a:p>
            <a:pPr lvl="1"/>
            <a:r>
              <a:rPr lang="en-US" sz="1000" b="0" u="none" dirty="0">
                <a:latin typeface="Courier New" pitchFamily="49" charset="0"/>
                <a:cs typeface="Courier New" pitchFamily="49" charset="0"/>
              </a:rPr>
              <a:t>iNr+78eB+rRGngdAXh8diOdkEy+8/Cee8tFI3jyutKdRlxMbwiKsouVviumoq3fx</a:t>
            </a:r>
          </a:p>
          <a:p>
            <a:pPr lvl="1"/>
            <a:r>
              <a:rPr lang="en-US" sz="1000" b="0" u="none" dirty="0">
                <a:latin typeface="Courier New" pitchFamily="49" charset="0"/>
                <a:cs typeface="Courier New" pitchFamily="49" charset="0"/>
              </a:rPr>
              <a:t>OGQYwQ0Z2l/</a:t>
            </a:r>
            <a:r>
              <a:rPr lang="en-US" sz="1000" b="0" u="none" dirty="0" err="1">
                <a:latin typeface="Courier New" pitchFamily="49" charset="0"/>
                <a:cs typeface="Courier New" pitchFamily="49" charset="0"/>
              </a:rPr>
              <a:t>PvCwy</a:t>
            </a:r>
            <a:r>
              <a:rPr lang="en-US" sz="1000" b="0" u="none" dirty="0">
                <a:latin typeface="Courier New" pitchFamily="49" charset="0"/>
                <a:cs typeface="Courier New" pitchFamily="49" charset="0"/>
              </a:rPr>
              <a:t>/Y82ffq3ysC5gAJsbBYsCrg14bQo44ulrELe4SDWs5HCjKYb</a:t>
            </a:r>
          </a:p>
          <a:p>
            <a:pPr lvl="1"/>
            <a:r>
              <a:rPr lang="en-US" sz="1000" b="0" u="none" dirty="0">
                <a:latin typeface="Courier New" pitchFamily="49" charset="0"/>
                <a:cs typeface="Courier New" pitchFamily="49" charset="0"/>
              </a:rPr>
              <a:t>EI2b8cOMucqZSOtxg9niLN/je2bo/I2HGSawibgcOdBms8k6TvsSrZMr3kJ5O6J+</a:t>
            </a:r>
          </a:p>
          <a:p>
            <a:pPr lvl="1"/>
            <a:r>
              <a:rPr lang="en-US" sz="1000" b="0" u="none" dirty="0">
                <a:latin typeface="Courier New" pitchFamily="49" charset="0"/>
                <a:cs typeface="Courier New" pitchFamily="49" charset="0"/>
              </a:rPr>
              <a:t>77LGwKH37brVgbVYvbq6nWPL0xLG7dUv+7LWEo5qQaPy6aXb/zbckqLqu6/</a:t>
            </a:r>
            <a:r>
              <a:rPr lang="en-US" sz="1000" b="0" u="none" dirty="0" err="1">
                <a:latin typeface="Courier New" pitchFamily="49" charset="0"/>
                <a:cs typeface="Courier New" pitchFamily="49" charset="0"/>
              </a:rPr>
              <a:t>EjOVe</a:t>
            </a:r>
            <a:endParaRPr lang="en-US" sz="1000" b="0" u="none" dirty="0">
              <a:latin typeface="Courier New" pitchFamily="49" charset="0"/>
              <a:cs typeface="Courier New" pitchFamily="49" charset="0"/>
            </a:endParaRPr>
          </a:p>
          <a:p>
            <a:pPr lvl="1"/>
            <a:r>
              <a:rPr lang="en-US" sz="1000" b="0" u="none" dirty="0">
                <a:latin typeface="Courier New" pitchFamily="49" charset="0"/>
                <a:cs typeface="Courier New" pitchFamily="49" charset="0"/>
              </a:rPr>
              <a:t>ydG5JQECgYEA9kKfTZD/WEVAreA0dzfeJRu8vlnwoagL7cJaoDxqXos4mcr5mPDT</a:t>
            </a:r>
          </a:p>
          <a:p>
            <a:pPr lvl="1"/>
            <a:r>
              <a:rPr lang="en-US" sz="1000" b="0" u="none" dirty="0" err="1">
                <a:latin typeface="Courier New" pitchFamily="49" charset="0"/>
                <a:cs typeface="Courier New" pitchFamily="49" charset="0"/>
              </a:rPr>
              <a:t>kbWgFkLFFH</a:t>
            </a:r>
            <a:r>
              <a:rPr lang="en-US" sz="1000" b="0" u="none" dirty="0">
                <a:latin typeface="Courier New" pitchFamily="49" charset="0"/>
                <a:cs typeface="Courier New" pitchFamily="49" charset="0"/>
              </a:rPr>
              <a:t>/AyUnPBlK6BcJp1XK67B13ETUa3i9Q5t1WuZEobiKKBLFm9DDQJt43</a:t>
            </a:r>
          </a:p>
          <a:p>
            <a:pPr lvl="1"/>
            <a:r>
              <a:rPr lang="en-US" sz="1000" b="0" u="none" dirty="0">
                <a:latin typeface="Courier New" pitchFamily="49" charset="0"/>
                <a:cs typeface="Courier New" pitchFamily="49" charset="0"/>
              </a:rPr>
              <a:t>uKZWJxBKFGSvFrYPtGZst719mZVcPct2CzPjEgN3Hlpt6fyw3eOrnoECgYEAxiOu</a:t>
            </a:r>
          </a:p>
          <a:p>
            <a:pPr lvl="1"/>
            <a:r>
              <a:rPr lang="en-US" sz="1000" b="0" u="none" dirty="0">
                <a:latin typeface="Courier New" pitchFamily="49" charset="0"/>
                <a:cs typeface="Courier New" pitchFamily="49" charset="0"/>
              </a:rPr>
              <a:t>jwXCOmuGaB7+OW2tR0PGEzbvVlEGdkAJ6TC/HoKM1A8r2u4hLTEJJCrLLTfw++4I</a:t>
            </a:r>
          </a:p>
          <a:p>
            <a:pPr lvl="1"/>
            <a:r>
              <a:rPr lang="en-US" sz="1000" b="0" u="none" dirty="0">
                <a:latin typeface="Courier New" pitchFamily="49" charset="0"/>
                <a:cs typeface="Courier New" pitchFamily="49" charset="0"/>
              </a:rPr>
              <a:t>ddHE2dLeR4Q7O58SfLphwgPmLDezN7WRLGr7Vyfuv7VmaHjGuC3Gv9agnhWDlA2Q</a:t>
            </a:r>
          </a:p>
          <a:p>
            <a:pPr lvl="1"/>
            <a:r>
              <a:rPr lang="en-US" sz="1000" b="0" u="none" dirty="0">
                <a:latin typeface="Courier New" pitchFamily="49" charset="0"/>
                <a:cs typeface="Courier New" pitchFamily="49" charset="0"/>
              </a:rPr>
              <a:t>gBG9/R9oVfL0Dc7CgJgLeUtItCYC31bGT3yhV0MCgYEA4k3DG4L+RN4PXDpHvK9I</a:t>
            </a:r>
          </a:p>
          <a:p>
            <a:pPr lvl="1"/>
            <a:r>
              <a:rPr lang="en-US" sz="1000" b="0" u="none" dirty="0">
                <a:latin typeface="Courier New" pitchFamily="49" charset="0"/>
                <a:cs typeface="Courier New" pitchFamily="49" charset="0"/>
              </a:rPr>
              <a:t>pA1jXAJHEifeHnaW1d3vWkbSkvJmgVf+9U5VeV+OwRHN1qzPZV4suRI6M/8lK8rA</a:t>
            </a:r>
          </a:p>
          <a:p>
            <a:pPr lvl="1"/>
            <a:r>
              <a:rPr lang="en-US" sz="1000" b="0" u="none" dirty="0">
                <a:latin typeface="Courier New" pitchFamily="49" charset="0"/>
                <a:cs typeface="Courier New" pitchFamily="49" charset="0"/>
              </a:rPr>
              <a:t>Gr4UnM4aqK4K/qkY4G05LKrik9Ev2CgqSLQDRA7CJQ+Jn3Nb50qg6hFnFPafN+J7</a:t>
            </a:r>
          </a:p>
          <a:p>
            <a:pPr lvl="1"/>
            <a:r>
              <a:rPr lang="en-US" sz="1000" b="0" u="none" dirty="0">
                <a:latin typeface="Courier New" pitchFamily="49" charset="0"/>
                <a:cs typeface="Courier New" pitchFamily="49" charset="0"/>
              </a:rPr>
              <a:t>7juWln08wFYV4Atpdd+9XQECgYBxizkZFL+9IqkfOcONvWAzGo+Dq1N0L3J4iTIk</a:t>
            </a:r>
          </a:p>
          <a:p>
            <a:pPr lvl="1"/>
            <a:r>
              <a:rPr lang="en-US" sz="1000" b="0" u="none" dirty="0">
                <a:latin typeface="Courier New" pitchFamily="49" charset="0"/>
                <a:cs typeface="Courier New" pitchFamily="49" charset="0"/>
              </a:rPr>
              <a:t>w56CKWXyj88d4qB4eUU3yJ4uB4S9miaW/eLEwKZIbWpUPFAn0db7i6h3ZmP5ZL8Q</a:t>
            </a:r>
          </a:p>
          <a:p>
            <a:pPr lvl="1"/>
            <a:r>
              <a:rPr lang="en-US" sz="1000" b="0" u="none" dirty="0">
                <a:latin typeface="Courier New" pitchFamily="49" charset="0"/>
                <a:cs typeface="Courier New" pitchFamily="49" charset="0"/>
              </a:rPr>
              <a:t>qS3nQCb9DULmU2/tU641eRUKAmIoka1g9sndKAZuWo+o6fdkIb1RgObk9XNn8R4r</a:t>
            </a:r>
          </a:p>
          <a:p>
            <a:pPr lvl="1"/>
            <a:r>
              <a:rPr lang="en-US" sz="1000" b="0" u="none" dirty="0">
                <a:latin typeface="Courier New" pitchFamily="49" charset="0"/>
                <a:cs typeface="Courier New" pitchFamily="49" charset="0"/>
              </a:rPr>
              <a:t>psv+aQKBgB+CIcExR30vycv5bnZN9EFlIXNKaeMJUrYCXcRQNvrnUIUBvAO8+jAe</a:t>
            </a:r>
          </a:p>
          <a:p>
            <a:pPr lvl="1"/>
            <a:r>
              <a:rPr lang="en-US" sz="1000" b="0" u="none" dirty="0">
                <a:latin typeface="Courier New" pitchFamily="49" charset="0"/>
                <a:cs typeface="Courier New" pitchFamily="49" charset="0"/>
              </a:rPr>
              <a:t>CdLygS5RtgOLZib0IVErqWsP3EI1ACGuLts0vQ9GFLQGaN1SaMS40C9kvns1mlDu</a:t>
            </a:r>
          </a:p>
          <a:p>
            <a:pPr lvl="1"/>
            <a:r>
              <a:rPr lang="en-US" sz="1000" b="0" u="none" dirty="0">
                <a:latin typeface="Courier New" pitchFamily="49" charset="0"/>
                <a:cs typeface="Courier New" pitchFamily="49" charset="0"/>
              </a:rPr>
              <a:t>LhIhYpJ8UsCVt5snWo2N+M+6ANh5tpWdQnEK6zILh4tRbuzaiHgb</a:t>
            </a:r>
          </a:p>
          <a:p>
            <a:pPr lvl="1"/>
            <a:r>
              <a:rPr lang="en-US" sz="1000" b="0" u="none" dirty="0">
                <a:latin typeface="Courier New" pitchFamily="49" charset="0"/>
                <a:cs typeface="Courier New" pitchFamily="49" charset="0"/>
              </a:rPr>
              <a:t>-----END RSA PRIVATE KEY-----</a:t>
            </a:r>
          </a:p>
          <a:p>
            <a:endParaRPr lang="en-US" b="0" u="none" dirty="0"/>
          </a:p>
          <a:p>
            <a:endParaRPr lang="en-US" b="0" u="none" dirty="0"/>
          </a:p>
          <a:p>
            <a:r>
              <a:rPr lang="en-US" b="1" u="sng" dirty="0"/>
              <a:t>Web</a:t>
            </a:r>
            <a:r>
              <a:rPr lang="en-US" b="1" u="sng" baseline="0" dirty="0"/>
              <a:t> server certificate with the chain (including the root CA):</a:t>
            </a:r>
          </a:p>
          <a:p>
            <a:r>
              <a:rPr lang="en-US" b="0" u="sng" baseline="0" dirty="0"/>
              <a:t>Certificate</a:t>
            </a:r>
          </a:p>
          <a:p>
            <a:pPr lvl="1"/>
            <a:r>
              <a:rPr lang="en-US" sz="1000" b="0" u="none" dirty="0">
                <a:latin typeface="Courier New" pitchFamily="49" charset="0"/>
                <a:cs typeface="Courier New" pitchFamily="49" charset="0"/>
              </a:rPr>
              <a:t>-----BEGIN CERTIFICATE-----</a:t>
            </a:r>
          </a:p>
          <a:p>
            <a:pPr lvl="1"/>
            <a:r>
              <a:rPr lang="en-US" sz="1000" b="0" u="none" dirty="0">
                <a:latin typeface="Courier New" pitchFamily="49" charset="0"/>
                <a:cs typeface="Courier New" pitchFamily="49" charset="0"/>
              </a:rPr>
              <a:t>MIID0DCCArigAwIBAgIBATANBgkqhkiG9w0BAQUFADB/</a:t>
            </a:r>
            <a:r>
              <a:rPr lang="en-US" sz="1000" b="0" u="none" dirty="0" err="1">
                <a:latin typeface="Courier New" pitchFamily="49" charset="0"/>
                <a:cs typeface="Courier New" pitchFamily="49" charset="0"/>
              </a:rPr>
              <a:t>MQswCQYDVQQGEwJGUjET</a:t>
            </a:r>
            <a:endParaRPr lang="en-US" sz="1000" b="0" u="none" dirty="0">
              <a:latin typeface="Courier New" pitchFamily="49" charset="0"/>
              <a:cs typeface="Courier New" pitchFamily="49" charset="0"/>
            </a:endParaRPr>
          </a:p>
          <a:p>
            <a:pPr lvl="1"/>
            <a:r>
              <a:rPr lang="en-US" sz="1000" b="0" u="none" dirty="0">
                <a:latin typeface="Courier New" pitchFamily="49" charset="0"/>
                <a:cs typeface="Courier New" pitchFamily="49" charset="0"/>
              </a:rPr>
              <a:t>MBEGA1UECAwKU29tZS1TdGF0ZTEOMAwGA1UEBwwFUGFyaXMxDTALBgNVBAoMBERp</a:t>
            </a:r>
          </a:p>
          <a:p>
            <a:pPr lvl="1"/>
            <a:r>
              <a:rPr lang="en-US" sz="1000" b="0" u="none" dirty="0">
                <a:latin typeface="Courier New" pitchFamily="49" charset="0"/>
                <a:cs typeface="Courier New" pitchFamily="49" charset="0"/>
              </a:rPr>
              <a:t>bWkxDTALBgNVBAsMBE5TQlUxEDAOBgNVBAMMB0RpbWkgQ0ExGzAZBgkqhkiG9w0B</a:t>
            </a:r>
          </a:p>
          <a:p>
            <a:pPr lvl="1"/>
            <a:r>
              <a:rPr lang="en-US" sz="1000" b="0" u="none" dirty="0">
                <a:latin typeface="Courier New" pitchFamily="49" charset="0"/>
                <a:cs typeface="Courier New" pitchFamily="49" charset="0"/>
              </a:rPr>
              <a:t>CQEWDGRpbWlAZGltaS5mcjAeFw0xNDAxMjgyMDM2NTVaFw0yNDAxMjYyMDM2NTVa</a:t>
            </a:r>
          </a:p>
          <a:p>
            <a:pPr lvl="1"/>
            <a:r>
              <a:rPr lang="en-US" sz="1000" b="0" u="none" dirty="0">
                <a:latin typeface="Courier New" pitchFamily="49" charset="0"/>
                <a:cs typeface="Courier New" pitchFamily="49" charset="0"/>
              </a:rPr>
              <a:t>MFsxCzAJBgNVBAYTAkZSMRMwEQYDVQQIDApTb21lLVN0YXRlMSEwHwYDVQQKDBhJ</a:t>
            </a:r>
          </a:p>
          <a:p>
            <a:pPr lvl="1"/>
            <a:r>
              <a:rPr lang="en-US" sz="1000" b="0" u="none" dirty="0">
                <a:latin typeface="Courier New" pitchFamily="49" charset="0"/>
                <a:cs typeface="Courier New" pitchFamily="49" charset="0"/>
              </a:rPr>
              <a:t>bnRlcm5ldCBXaWRnaXRzIFB0eSBMdGQxFDASBgNVBAMMC3d3dy5kaW1pLmZyMIIB</a:t>
            </a:r>
          </a:p>
          <a:p>
            <a:pPr lvl="1"/>
            <a:r>
              <a:rPr lang="en-US" sz="1000" b="0" u="none" dirty="0">
                <a:latin typeface="Courier New" pitchFamily="49" charset="0"/>
                <a:cs typeface="Courier New" pitchFamily="49" charset="0"/>
              </a:rPr>
              <a:t>IjANBgkqhkiG9w0BAQEFAAOCAQ8AMIIBCgKCAQEAvpnaPKLIKdvx98KW68lz8pGa</a:t>
            </a:r>
          </a:p>
          <a:p>
            <a:pPr lvl="1"/>
            <a:r>
              <a:rPr lang="en-US" sz="1000" b="0" u="none" dirty="0">
                <a:latin typeface="Courier New" pitchFamily="49" charset="0"/>
                <a:cs typeface="Courier New" pitchFamily="49" charset="0"/>
              </a:rPr>
              <a:t>RRcYersNGqPjpifMVjjE8LuCoXgPU0HePnNTUjpShBnynKCvrtWhN+haKbSp+QWX</a:t>
            </a:r>
          </a:p>
          <a:p>
            <a:pPr lvl="1"/>
            <a:r>
              <a:rPr lang="en-US" sz="1000" b="0" u="none" dirty="0">
                <a:latin typeface="Courier New" pitchFamily="49" charset="0"/>
                <a:cs typeface="Courier New" pitchFamily="49" charset="0"/>
              </a:rPr>
              <a:t>SxiTrW99HBfAl1MDQyWcukoEb9Cw6INctVUN4iRvkn9T8E6q174RbcnwA/7yTc7p</a:t>
            </a:r>
          </a:p>
          <a:p>
            <a:pPr lvl="1"/>
            <a:r>
              <a:rPr lang="en-US" sz="1000" b="0" u="none" dirty="0">
                <a:latin typeface="Courier New" pitchFamily="49" charset="0"/>
                <a:cs typeface="Courier New" pitchFamily="49" charset="0"/>
              </a:rPr>
              <a:t>1NCvw+6B/aAN9l1G2pQXgRdYC/+G6o1IZEHtWhqzE97nY5QKNuUVD0V09dc5CDYB</a:t>
            </a:r>
          </a:p>
          <a:p>
            <a:pPr lvl="1"/>
            <a:r>
              <a:rPr lang="en-US" sz="1000" b="0" u="none" dirty="0">
                <a:latin typeface="Courier New" pitchFamily="49" charset="0"/>
                <a:cs typeface="Courier New" pitchFamily="49" charset="0"/>
              </a:rPr>
              <a:t>aKjqetwwv6DFk/</a:t>
            </a:r>
            <a:r>
              <a:rPr lang="en-US" sz="1000" b="0" u="none" dirty="0" err="1">
                <a:latin typeface="Courier New" pitchFamily="49" charset="0"/>
                <a:cs typeface="Courier New" pitchFamily="49" charset="0"/>
              </a:rPr>
              <a:t>GRdOSEd</a:t>
            </a:r>
            <a:r>
              <a:rPr lang="en-US" sz="1000" b="0" u="none" dirty="0">
                <a:latin typeface="Courier New" pitchFamily="49" charset="0"/>
                <a:cs typeface="Courier New" pitchFamily="49" charset="0"/>
              </a:rPr>
              <a:t>/6bW+20z0qSHpa3YNW6qSp+x5pyYmDrzRIR03os6Dau</a:t>
            </a:r>
          </a:p>
          <a:p>
            <a:pPr lvl="1"/>
            <a:r>
              <a:rPr lang="en-US" sz="1000" b="0" u="none" dirty="0" err="1">
                <a:latin typeface="Courier New" pitchFamily="49" charset="0"/>
                <a:cs typeface="Courier New" pitchFamily="49" charset="0"/>
              </a:rPr>
              <a:t>ZkChSRyc</a:t>
            </a:r>
            <a:r>
              <a:rPr lang="en-US" sz="1000" b="0" u="none" dirty="0">
                <a:latin typeface="Courier New" pitchFamily="49" charset="0"/>
                <a:cs typeface="Courier New" pitchFamily="49" charset="0"/>
              </a:rPr>
              <a:t>/Whvurx6o85D6qpzywo8xwNaLZHxTQPgcIA5su9ZIytv9LH2E+lSwwID</a:t>
            </a:r>
          </a:p>
          <a:p>
            <a:pPr lvl="1"/>
            <a:r>
              <a:rPr lang="en-US" sz="1000" b="0" u="none" dirty="0">
                <a:latin typeface="Courier New" pitchFamily="49" charset="0"/>
                <a:cs typeface="Courier New" pitchFamily="49" charset="0"/>
              </a:rPr>
              <a:t>AQABo3sweTAJBgNVHRMEAjAAMCwGCWCGSAGG+EIBDQQfFh1PcGVuU1NMIEdlbmVy</a:t>
            </a:r>
          </a:p>
          <a:p>
            <a:pPr lvl="1"/>
            <a:r>
              <a:rPr lang="en-US" sz="1000" b="0" u="none" dirty="0">
                <a:latin typeface="Courier New" pitchFamily="49" charset="0"/>
                <a:cs typeface="Courier New" pitchFamily="49" charset="0"/>
              </a:rPr>
              <a:t>YXRlZCBDZXJ0aWZpY2F0ZTAdBgNVHQ4EFgQU+tugFtyN+cXe1wxUqeA7X+yS3bgw</a:t>
            </a:r>
          </a:p>
          <a:p>
            <a:pPr lvl="1"/>
            <a:r>
              <a:rPr lang="en-US" sz="1000" b="0" u="none" dirty="0">
                <a:latin typeface="Courier New" pitchFamily="49" charset="0"/>
                <a:cs typeface="Courier New" pitchFamily="49" charset="0"/>
              </a:rPr>
              <a:t>HwYDVR0jBBgwFoAUhMwqkbBrGp87HxfvwgPnlGgVR64wDQYJKoZIhvcNAQEFBQAD</a:t>
            </a:r>
          </a:p>
          <a:p>
            <a:pPr lvl="1"/>
            <a:r>
              <a:rPr lang="en-US" sz="1000" b="0" u="none" dirty="0">
                <a:latin typeface="Courier New" pitchFamily="49" charset="0"/>
                <a:cs typeface="Courier New" pitchFamily="49" charset="0"/>
              </a:rPr>
              <a:t>ggEBAIEEmqqhEzeXZ4CKhE5UM9vCKzkj5Iv9TFs/a9CcQuepzplt7YVmevBFNOc0</a:t>
            </a:r>
          </a:p>
          <a:p>
            <a:pPr lvl="1"/>
            <a:r>
              <a:rPr lang="en-US" sz="1000" b="0" u="none" dirty="0">
                <a:latin typeface="Courier New" pitchFamily="49" charset="0"/>
                <a:cs typeface="Courier New" pitchFamily="49" charset="0"/>
              </a:rPr>
              <a:t>+1ZyR4tXgi4+5MHGzhYCIVvHo4hKqYm+J+o5mwQInf1qoAHuO7CLD3WNa1sKcVUV</a:t>
            </a:r>
          </a:p>
          <a:p>
            <a:pPr lvl="1"/>
            <a:r>
              <a:rPr lang="en-US" sz="1000" b="0" u="none" dirty="0" err="1">
                <a:latin typeface="Courier New" pitchFamily="49" charset="0"/>
                <a:cs typeface="Courier New" pitchFamily="49" charset="0"/>
              </a:rPr>
              <a:t>vepIxc</a:t>
            </a:r>
            <a:r>
              <a:rPr lang="en-US" sz="1000" b="0" u="none" dirty="0">
                <a:latin typeface="Courier New" pitchFamily="49" charset="0"/>
                <a:cs typeface="Courier New" pitchFamily="49" charset="0"/>
              </a:rPr>
              <a:t>/1aHZrG+dPeEHt0MdFfOw13YdUc2FH6AqEdcEL4aV5PXq2eYR8hR4zKbc1</a:t>
            </a:r>
          </a:p>
          <a:p>
            <a:pPr lvl="1"/>
            <a:r>
              <a:rPr lang="en-US" sz="1000" b="0" u="none" dirty="0">
                <a:latin typeface="Courier New" pitchFamily="49" charset="0"/>
                <a:cs typeface="Courier New" pitchFamily="49" charset="0"/>
              </a:rPr>
              <a:t>fBtuqUsvA8NWSIyzQ16fyGve+ANf6vXvUizyvwDrPRv/kfvLNa3ZPnLMMxU98Mvh</a:t>
            </a:r>
          </a:p>
          <a:p>
            <a:pPr lvl="1"/>
            <a:r>
              <a:rPr lang="en-US" sz="1000" b="0" u="none" dirty="0">
                <a:latin typeface="Courier New" pitchFamily="49" charset="0"/>
                <a:cs typeface="Courier New" pitchFamily="49" charset="0"/>
              </a:rPr>
              <a:t>PXy3PkB8++6U4Y3vdk2Ni2WYYlIls8yqbM4327IKmkDc2TimS8u60CT47mKU7aDY</a:t>
            </a:r>
          </a:p>
          <a:p>
            <a:pPr lvl="1"/>
            <a:r>
              <a:rPr lang="en-US" sz="1000" b="0" u="none" dirty="0">
                <a:latin typeface="Courier New" pitchFamily="49" charset="0"/>
                <a:cs typeface="Courier New" pitchFamily="49" charset="0"/>
              </a:rPr>
              <a:t>cbTV5RDkrlaYwm5yqlTIglvCv7o=</a:t>
            </a:r>
          </a:p>
          <a:p>
            <a:pPr lvl="1"/>
            <a:r>
              <a:rPr lang="en-US" sz="1000" b="0" u="none" dirty="0">
                <a:latin typeface="Courier New" pitchFamily="49" charset="0"/>
                <a:cs typeface="Courier New" pitchFamily="49" charset="0"/>
              </a:rPr>
              <a:t>-----END CERTIFICATE-----</a:t>
            </a:r>
          </a:p>
          <a:p>
            <a:pPr lvl="1"/>
            <a:r>
              <a:rPr lang="en-US" sz="1000" b="0" u="none" dirty="0">
                <a:latin typeface="Courier New" pitchFamily="49" charset="0"/>
                <a:cs typeface="Courier New" pitchFamily="49" charset="0"/>
              </a:rPr>
              <a:t>-----BEGIN CERTIFICATE-----</a:t>
            </a:r>
          </a:p>
          <a:p>
            <a:pPr lvl="1"/>
            <a:r>
              <a:rPr lang="en-US" sz="1000" b="0" u="none" dirty="0">
                <a:latin typeface="Courier New" pitchFamily="49" charset="0"/>
                <a:cs typeface="Courier New" pitchFamily="49" charset="0"/>
              </a:rPr>
              <a:t>MIIDyTCCArGgAwIBAgIBADANBgkqhkiG9w0BAQUFADB/</a:t>
            </a:r>
            <a:r>
              <a:rPr lang="en-US" sz="1000" b="0" u="none" dirty="0" err="1">
                <a:latin typeface="Courier New" pitchFamily="49" charset="0"/>
                <a:cs typeface="Courier New" pitchFamily="49" charset="0"/>
              </a:rPr>
              <a:t>MQswCQYDVQQGEwJGUjET</a:t>
            </a:r>
            <a:endParaRPr lang="en-US" sz="1000" b="0" u="none" dirty="0">
              <a:latin typeface="Courier New" pitchFamily="49" charset="0"/>
              <a:cs typeface="Courier New" pitchFamily="49" charset="0"/>
            </a:endParaRPr>
          </a:p>
          <a:p>
            <a:pPr lvl="1"/>
            <a:r>
              <a:rPr lang="en-US" sz="1000" b="0" u="none" dirty="0">
                <a:latin typeface="Courier New" pitchFamily="49" charset="0"/>
                <a:cs typeface="Courier New" pitchFamily="49" charset="0"/>
              </a:rPr>
              <a:t>MBEGA1UECAwKU29tZS1TdGF0ZTEOMAwGA1UEBwwFUGFyaXMxDTALBgNVBAoMBERp</a:t>
            </a:r>
          </a:p>
          <a:p>
            <a:pPr lvl="1"/>
            <a:r>
              <a:rPr lang="en-US" sz="1000" b="0" u="none" dirty="0">
                <a:latin typeface="Courier New" pitchFamily="49" charset="0"/>
                <a:cs typeface="Courier New" pitchFamily="49" charset="0"/>
              </a:rPr>
              <a:t>bWkxDTALBgNVBAsMBE5TQlUxEDAOBgNVBAMMB0RpbWkgQ0ExGzAZBgkqhkiG9w0B</a:t>
            </a:r>
          </a:p>
          <a:p>
            <a:pPr lvl="1"/>
            <a:r>
              <a:rPr lang="en-US" sz="1000" b="0" u="none" dirty="0">
                <a:latin typeface="Courier New" pitchFamily="49" charset="0"/>
                <a:cs typeface="Courier New" pitchFamily="49" charset="0"/>
              </a:rPr>
              <a:t>CQEWDGRpbWlAZGltaS5mcjAeFw0xNDAxMjgyMDI2NDRaFw0yNDAxMjYyMDI2NDRa</a:t>
            </a:r>
          </a:p>
          <a:p>
            <a:pPr lvl="1"/>
            <a:r>
              <a:rPr lang="en-US" sz="1000" b="0" u="none" dirty="0">
                <a:latin typeface="Courier New" pitchFamily="49" charset="0"/>
                <a:cs typeface="Courier New" pitchFamily="49" charset="0"/>
              </a:rPr>
              <a:t>MH8xCzAJBgNVBAYTAkZSMRMwEQYDVQQIDApTb21lLVN0YXRlMQ4wDAYDVQQHDAVQ</a:t>
            </a:r>
          </a:p>
          <a:p>
            <a:pPr lvl="1"/>
            <a:r>
              <a:rPr lang="en-US" sz="1000" b="0" u="none" dirty="0">
                <a:latin typeface="Courier New" pitchFamily="49" charset="0"/>
                <a:cs typeface="Courier New" pitchFamily="49" charset="0"/>
              </a:rPr>
              <a:t>YXJpczENMAsGA1UECgwERGltaTENMAsGA1UECwwETlNCVTEQMA4GA1UEAwwHRGlt</a:t>
            </a:r>
          </a:p>
          <a:p>
            <a:pPr lvl="1"/>
            <a:r>
              <a:rPr lang="en-US" sz="1000" b="0" u="none" dirty="0">
                <a:latin typeface="Courier New" pitchFamily="49" charset="0"/>
                <a:cs typeface="Courier New" pitchFamily="49" charset="0"/>
              </a:rPr>
              <a:t>aSBDQTEbMBkGCSqGSIb3DQEJARYMZGltaUBkaW1pLmZyMIIBIjANBgkqhkiG9w0B</a:t>
            </a:r>
          </a:p>
          <a:p>
            <a:pPr lvl="1"/>
            <a:r>
              <a:rPr lang="en-US" sz="1000" b="0" u="none" dirty="0">
                <a:latin typeface="Courier New" pitchFamily="49" charset="0"/>
                <a:cs typeface="Courier New" pitchFamily="49" charset="0"/>
              </a:rPr>
              <a:t>AQEFAAOCAQ8AMIIBCgKCAQEAuxuG4QeBIGXj/AB/</a:t>
            </a:r>
            <a:r>
              <a:rPr lang="en-US" sz="1000" b="0" u="none" dirty="0" err="1">
                <a:latin typeface="Courier New" pitchFamily="49" charset="0"/>
                <a:cs typeface="Courier New" pitchFamily="49" charset="0"/>
              </a:rPr>
              <a:t>YRLLtpgpTpGnDntVlgsycZrL</a:t>
            </a:r>
            <a:endParaRPr lang="en-US" sz="1000" b="0" u="none" dirty="0">
              <a:latin typeface="Courier New" pitchFamily="49" charset="0"/>
              <a:cs typeface="Courier New" pitchFamily="49" charset="0"/>
            </a:endParaRPr>
          </a:p>
          <a:p>
            <a:pPr lvl="1"/>
            <a:r>
              <a:rPr lang="en-US" sz="1000" b="0" u="none" dirty="0">
                <a:latin typeface="Courier New" pitchFamily="49" charset="0"/>
                <a:cs typeface="Courier New" pitchFamily="49" charset="0"/>
              </a:rPr>
              <a:t>3qqyOdBNlwnvcB9etfY5iWzjeq7YZRr6i0dIV4sFNBR2NoK+YvdD9j1TRi7njZg0</a:t>
            </a:r>
          </a:p>
          <a:p>
            <a:pPr lvl="1"/>
            <a:r>
              <a:rPr lang="en-US" sz="1000" b="0" u="none" dirty="0">
                <a:latin typeface="Courier New" pitchFamily="49" charset="0"/>
                <a:cs typeface="Courier New" pitchFamily="49" charset="0"/>
              </a:rPr>
              <a:t>d6zth0xlsOhCsDlV/YCL1CTcYDlKA/QiKeIQa7GU3Rhf0t/KnAkr6mwoDbdKBQX1</a:t>
            </a:r>
          </a:p>
          <a:p>
            <a:pPr lvl="1"/>
            <a:r>
              <a:rPr lang="en-US" sz="1000" b="0" u="none" dirty="0">
                <a:latin typeface="Courier New" pitchFamily="49" charset="0"/>
                <a:cs typeface="Courier New" pitchFamily="49" charset="0"/>
              </a:rPr>
              <a:t>D5HgQuXJiFdh5XRebxF1ZB3gH+0kCEaEZPrjFDApkOXNxEARZdpBLpbvQljtVXtj</a:t>
            </a:r>
          </a:p>
          <a:p>
            <a:pPr lvl="1"/>
            <a:r>
              <a:rPr lang="en-US" sz="1000" b="0" u="none" dirty="0">
                <a:latin typeface="Courier New" pitchFamily="49" charset="0"/>
                <a:cs typeface="Courier New" pitchFamily="49" charset="0"/>
              </a:rPr>
              <a:t>HMsvrIOc7QqUSOU3GcbBMSHjT8cgg8ssf492Go3bDQkIzTROz9QgDHaqDqTC9Hoe</a:t>
            </a:r>
          </a:p>
          <a:p>
            <a:pPr lvl="1"/>
            <a:r>
              <a:rPr lang="en-US" sz="1000" b="0" u="none" dirty="0" err="1">
                <a:latin typeface="Courier New" pitchFamily="49" charset="0"/>
                <a:cs typeface="Courier New" pitchFamily="49" charset="0"/>
              </a:rPr>
              <a:t>vlIpTS+q</a:t>
            </a:r>
            <a:r>
              <a:rPr lang="en-US" sz="1000" b="0" u="none" dirty="0">
                <a:latin typeface="Courier New" pitchFamily="49" charset="0"/>
                <a:cs typeface="Courier New" pitchFamily="49" charset="0"/>
              </a:rPr>
              <a:t>/3BCY5AGWKl3CCR6dDyK6honnOR/8srezaN4PwIDAQABo1AwTjAdBgNV</a:t>
            </a:r>
          </a:p>
          <a:p>
            <a:pPr lvl="1"/>
            <a:r>
              <a:rPr lang="en-US" sz="1000" b="0" u="none" dirty="0">
                <a:latin typeface="Courier New" pitchFamily="49" charset="0"/>
                <a:cs typeface="Courier New" pitchFamily="49" charset="0"/>
              </a:rPr>
              <a:t>HQ4EFgQUhMwqkbBrGp87HxfvwgPnlGgVR64wHwYDVR0jBBgwFoAUhMwqkbBrGp87</a:t>
            </a:r>
          </a:p>
          <a:p>
            <a:pPr lvl="1"/>
            <a:r>
              <a:rPr lang="en-US" sz="1000" b="0" u="none" dirty="0">
                <a:latin typeface="Courier New" pitchFamily="49" charset="0"/>
                <a:cs typeface="Courier New" pitchFamily="49" charset="0"/>
              </a:rPr>
              <a:t>HxfvwgPnlGgVR64wDAYDVR0TBAUwAwEB/zANBgkqhkiG9w0BAQUFAAOCAQEAVqYq</a:t>
            </a:r>
          </a:p>
          <a:p>
            <a:pPr lvl="1"/>
            <a:r>
              <a:rPr lang="en-US" sz="1000" b="0" u="none" dirty="0">
                <a:latin typeface="Courier New" pitchFamily="49" charset="0"/>
                <a:cs typeface="Courier New" pitchFamily="49" charset="0"/>
              </a:rPr>
              <a:t>vhm5wAEKmvrKXRjeb5kiEIp7oZAFkYp6sKODuZ1VdkjMDD4wv46iqAe1QIIsfGwd</a:t>
            </a:r>
          </a:p>
          <a:p>
            <a:pPr lvl="1"/>
            <a:r>
              <a:rPr lang="en-US" sz="1000" b="0" u="none" dirty="0">
                <a:latin typeface="Courier New" pitchFamily="49" charset="0"/>
                <a:cs typeface="Courier New" pitchFamily="49" charset="0"/>
              </a:rPr>
              <a:t>Dmv0oqSl+iPPy24ATMSZQbPLO5K64Hw7Q8KPos0yD8gHSg2d4SOukj+FD2IjAH17</a:t>
            </a:r>
          </a:p>
          <a:p>
            <a:pPr lvl="1"/>
            <a:r>
              <a:rPr lang="en-US" sz="1000" b="0" u="none" dirty="0">
                <a:latin typeface="Courier New" pitchFamily="49" charset="0"/>
                <a:cs typeface="Courier New" pitchFamily="49" charset="0"/>
              </a:rPr>
              <a:t>a8auMw7TTHu6976JprQQKtPADRcfodGd5UFiz/6ZgLzUE23cktJMc2Bt18B9OZII</a:t>
            </a:r>
          </a:p>
          <a:p>
            <a:pPr lvl="1"/>
            <a:r>
              <a:rPr lang="en-US" sz="1000" b="0" u="none" dirty="0">
                <a:latin typeface="Courier New" pitchFamily="49" charset="0"/>
                <a:cs typeface="Courier New" pitchFamily="49" charset="0"/>
              </a:rPr>
              <a:t>J9ef2PZxZirJg1OqF2KssDlJP5ECo9K3EmovC5M5Aly++s8ayjBnNivtklYL1VOT</a:t>
            </a:r>
          </a:p>
          <a:p>
            <a:pPr lvl="1"/>
            <a:r>
              <a:rPr lang="en-US" sz="1000" b="0" u="none" dirty="0">
                <a:latin typeface="Courier New" pitchFamily="49" charset="0"/>
                <a:cs typeface="Courier New" pitchFamily="49" charset="0"/>
              </a:rPr>
              <a:t>ZrpPgcndTHUA5KS/Duf40dXm0snCxLAKNP28pMowDLSYc6IjVrD4+qqw3f1b7yGb</a:t>
            </a:r>
          </a:p>
          <a:p>
            <a:pPr lvl="1"/>
            <a:r>
              <a:rPr lang="en-US" sz="1000" b="0" u="none" dirty="0">
                <a:latin typeface="Courier New" pitchFamily="49" charset="0"/>
                <a:cs typeface="Courier New" pitchFamily="49" charset="0"/>
              </a:rPr>
              <a:t>bJcFgxKDeg5YecQOSg==</a:t>
            </a:r>
          </a:p>
          <a:p>
            <a:pPr lvl="1"/>
            <a:r>
              <a:rPr lang="en-US" sz="1000" b="0" u="none" dirty="0">
                <a:latin typeface="Courier New" pitchFamily="49" charset="0"/>
                <a:cs typeface="Courier New" pitchFamily="49" charset="0"/>
              </a:rPr>
              <a:t>-----END CERTIFICATE-----</a:t>
            </a:r>
          </a:p>
          <a:p>
            <a:r>
              <a:rPr lang="en-US" b="0" u="sng" dirty="0"/>
              <a:t>Key (no passphrase)</a:t>
            </a:r>
          </a:p>
          <a:p>
            <a:pPr lvl="1"/>
            <a:r>
              <a:rPr lang="en-US" sz="1000" b="0" u="none" dirty="0">
                <a:latin typeface="Courier New" pitchFamily="49" charset="0"/>
                <a:cs typeface="Courier New" pitchFamily="49" charset="0"/>
              </a:rPr>
              <a:t>-----BEGIN RSA PRIVATE KEY-----</a:t>
            </a:r>
          </a:p>
          <a:p>
            <a:pPr lvl="1"/>
            <a:r>
              <a:rPr lang="en-US" sz="1000" b="0" u="none" dirty="0">
                <a:latin typeface="Courier New" pitchFamily="49" charset="0"/>
                <a:cs typeface="Courier New" pitchFamily="49" charset="0"/>
              </a:rPr>
              <a:t>MIIEowIBAAKCAQEAvpnaPKLIKdvx98KW68lz8pGaRRcYersNGqPjpifMVjjE8LuC</a:t>
            </a:r>
          </a:p>
          <a:p>
            <a:pPr lvl="1"/>
            <a:r>
              <a:rPr lang="en-US" sz="1000" b="0" u="none" dirty="0">
                <a:latin typeface="Courier New" pitchFamily="49" charset="0"/>
                <a:cs typeface="Courier New" pitchFamily="49" charset="0"/>
              </a:rPr>
              <a:t>oXgPU0HePnNTUjpShBnynKCvrtWhN+haKbSp+QWXSxiTrW99HBfAl1MDQyWcukoE</a:t>
            </a:r>
          </a:p>
          <a:p>
            <a:pPr lvl="1"/>
            <a:r>
              <a:rPr lang="en-US" sz="1000" b="0" u="none" dirty="0">
                <a:latin typeface="Courier New" pitchFamily="49" charset="0"/>
                <a:cs typeface="Courier New" pitchFamily="49" charset="0"/>
              </a:rPr>
              <a:t>b9Cw6INctVUN4iRvkn9T8E6q174RbcnwA/7yTc7p1NCvw+6B/aAN9l1G2pQXgRdY</a:t>
            </a:r>
          </a:p>
          <a:p>
            <a:pPr lvl="1"/>
            <a:r>
              <a:rPr lang="en-US" sz="1000" b="0" u="none" dirty="0">
                <a:latin typeface="Courier New" pitchFamily="49" charset="0"/>
                <a:cs typeface="Courier New" pitchFamily="49" charset="0"/>
              </a:rPr>
              <a:t>C/+G6o1IZEHtWhqzE97nY5QKNuUVD0V09dc5CDYBaKjqetwwv6DFk/</a:t>
            </a:r>
            <a:r>
              <a:rPr lang="en-US" sz="1000" b="0" u="none" dirty="0" err="1">
                <a:latin typeface="Courier New" pitchFamily="49" charset="0"/>
                <a:cs typeface="Courier New" pitchFamily="49" charset="0"/>
              </a:rPr>
              <a:t>GRdOSEd</a:t>
            </a:r>
            <a:r>
              <a:rPr lang="en-US" sz="1000" b="0" u="none" dirty="0">
                <a:latin typeface="Courier New" pitchFamily="49" charset="0"/>
                <a:cs typeface="Courier New" pitchFamily="49" charset="0"/>
              </a:rPr>
              <a:t>/6b</a:t>
            </a:r>
          </a:p>
          <a:p>
            <a:pPr lvl="1"/>
            <a:r>
              <a:rPr lang="en-US" sz="1000" b="0" u="none" dirty="0">
                <a:latin typeface="Courier New" pitchFamily="49" charset="0"/>
                <a:cs typeface="Courier New" pitchFamily="49" charset="0"/>
              </a:rPr>
              <a:t>W+20z0qSHpa3YNW6qSp+x5pyYmDrzRIR03os6DauZkChSRyc/Whvurx6o85D6qpz</a:t>
            </a:r>
          </a:p>
          <a:p>
            <a:pPr lvl="1"/>
            <a:r>
              <a:rPr lang="en-US" sz="1000" b="0" u="none" dirty="0">
                <a:latin typeface="Courier New" pitchFamily="49" charset="0"/>
                <a:cs typeface="Courier New" pitchFamily="49" charset="0"/>
              </a:rPr>
              <a:t>ywo8xwNaLZHxTQPgcIA5su9ZIytv9LH2E+lSwwIDAQABAoIBAFml8cD9a5pMqlW3</a:t>
            </a:r>
          </a:p>
          <a:p>
            <a:pPr lvl="1"/>
            <a:r>
              <a:rPr lang="en-US" sz="1000" b="0" u="none" dirty="0">
                <a:latin typeface="Courier New" pitchFamily="49" charset="0"/>
                <a:cs typeface="Courier New" pitchFamily="49" charset="0"/>
              </a:rPr>
              <a:t>f9btTQz1sRL4Fvp7CmHSXhvjsjeHwhHckEe0ObkWTRsgkTsm1XLu5W8IITnhn0+1</a:t>
            </a:r>
          </a:p>
          <a:p>
            <a:pPr lvl="1"/>
            <a:r>
              <a:rPr lang="en-US" sz="1000" b="0" u="none" dirty="0">
                <a:latin typeface="Courier New" pitchFamily="49" charset="0"/>
                <a:cs typeface="Courier New" pitchFamily="49" charset="0"/>
              </a:rPr>
              <a:t>iNr+78eB+rRGngdAXh8diOdkEy+8/Cee8tFI3jyutKdRlxMbwiKsouVviumoq3fx</a:t>
            </a:r>
          </a:p>
          <a:p>
            <a:pPr lvl="1"/>
            <a:r>
              <a:rPr lang="en-US" sz="1000" b="0" u="none" dirty="0">
                <a:latin typeface="Courier New" pitchFamily="49" charset="0"/>
                <a:cs typeface="Courier New" pitchFamily="49" charset="0"/>
              </a:rPr>
              <a:t>OGQYwQ0Z2l/</a:t>
            </a:r>
            <a:r>
              <a:rPr lang="en-US" sz="1000" b="0" u="none" dirty="0" err="1">
                <a:latin typeface="Courier New" pitchFamily="49" charset="0"/>
                <a:cs typeface="Courier New" pitchFamily="49" charset="0"/>
              </a:rPr>
              <a:t>PvCwy</a:t>
            </a:r>
            <a:r>
              <a:rPr lang="en-US" sz="1000" b="0" u="none" dirty="0">
                <a:latin typeface="Courier New" pitchFamily="49" charset="0"/>
                <a:cs typeface="Courier New" pitchFamily="49" charset="0"/>
              </a:rPr>
              <a:t>/Y82ffq3ysC5gAJsbBYsCrg14bQo44ulrELe4SDWs5HCjKYb</a:t>
            </a:r>
          </a:p>
          <a:p>
            <a:pPr lvl="1"/>
            <a:r>
              <a:rPr lang="en-US" sz="1000" b="0" u="none" dirty="0">
                <a:latin typeface="Courier New" pitchFamily="49" charset="0"/>
                <a:cs typeface="Courier New" pitchFamily="49" charset="0"/>
              </a:rPr>
              <a:t>EI2b8cOMucqZSOtxg9niLN/je2bo/I2HGSawibgcOdBms8k6TvsSrZMr3kJ5O6J+</a:t>
            </a:r>
          </a:p>
          <a:p>
            <a:pPr lvl="1"/>
            <a:r>
              <a:rPr lang="en-US" sz="1000" b="0" u="none" dirty="0">
                <a:latin typeface="Courier New" pitchFamily="49" charset="0"/>
                <a:cs typeface="Courier New" pitchFamily="49" charset="0"/>
              </a:rPr>
              <a:t>77LGwKH37brVgbVYvbq6nWPL0xLG7dUv+7LWEo5qQaPy6aXb/zbckqLqu6/</a:t>
            </a:r>
            <a:r>
              <a:rPr lang="en-US" sz="1000" b="0" u="none" dirty="0" err="1">
                <a:latin typeface="Courier New" pitchFamily="49" charset="0"/>
                <a:cs typeface="Courier New" pitchFamily="49" charset="0"/>
              </a:rPr>
              <a:t>EjOVe</a:t>
            </a:r>
            <a:endParaRPr lang="en-US" sz="1000" b="0" u="none" dirty="0">
              <a:latin typeface="Courier New" pitchFamily="49" charset="0"/>
              <a:cs typeface="Courier New" pitchFamily="49" charset="0"/>
            </a:endParaRPr>
          </a:p>
          <a:p>
            <a:pPr lvl="1"/>
            <a:r>
              <a:rPr lang="en-US" sz="1000" b="0" u="none" dirty="0">
                <a:latin typeface="Courier New" pitchFamily="49" charset="0"/>
                <a:cs typeface="Courier New" pitchFamily="49" charset="0"/>
              </a:rPr>
              <a:t>ydG5JQECgYEA9kKfTZD/WEVAreA0dzfeJRu8vlnwoagL7cJaoDxqXos4mcr5mPDT</a:t>
            </a:r>
          </a:p>
          <a:p>
            <a:pPr lvl="1"/>
            <a:r>
              <a:rPr lang="en-US" sz="1000" b="0" u="none" dirty="0" err="1">
                <a:latin typeface="Courier New" pitchFamily="49" charset="0"/>
                <a:cs typeface="Courier New" pitchFamily="49" charset="0"/>
              </a:rPr>
              <a:t>kbWgFkLFFH</a:t>
            </a:r>
            <a:r>
              <a:rPr lang="en-US" sz="1000" b="0" u="none" dirty="0">
                <a:latin typeface="Courier New" pitchFamily="49" charset="0"/>
                <a:cs typeface="Courier New" pitchFamily="49" charset="0"/>
              </a:rPr>
              <a:t>/AyUnPBlK6BcJp1XK67B13ETUa3i9Q5t1WuZEobiKKBLFm9DDQJt43</a:t>
            </a:r>
          </a:p>
          <a:p>
            <a:pPr lvl="1"/>
            <a:r>
              <a:rPr lang="en-US" sz="1000" b="0" u="none" dirty="0">
                <a:latin typeface="Courier New" pitchFamily="49" charset="0"/>
                <a:cs typeface="Courier New" pitchFamily="49" charset="0"/>
              </a:rPr>
              <a:t>uKZWJxBKFGSvFrYPtGZst719mZVcPct2CzPjEgN3Hlpt6fyw3eOrnoECgYEAxiOu</a:t>
            </a:r>
          </a:p>
          <a:p>
            <a:pPr lvl="1"/>
            <a:r>
              <a:rPr lang="en-US" sz="1000" b="0" u="none" dirty="0">
                <a:latin typeface="Courier New" pitchFamily="49" charset="0"/>
                <a:cs typeface="Courier New" pitchFamily="49" charset="0"/>
              </a:rPr>
              <a:t>jwXCOmuGaB7+OW2tR0PGEzbvVlEGdkAJ6TC/HoKM1A8r2u4hLTEJJCrLLTfw++4I</a:t>
            </a:r>
          </a:p>
          <a:p>
            <a:pPr lvl="1"/>
            <a:r>
              <a:rPr lang="en-US" sz="1000" b="0" u="none" dirty="0">
                <a:latin typeface="Courier New" pitchFamily="49" charset="0"/>
                <a:cs typeface="Courier New" pitchFamily="49" charset="0"/>
              </a:rPr>
              <a:t>ddHE2dLeR4Q7O58SfLphwgPmLDezN7WRLGr7Vyfuv7VmaHjGuC3Gv9agnhWDlA2Q</a:t>
            </a:r>
          </a:p>
          <a:p>
            <a:pPr lvl="1"/>
            <a:r>
              <a:rPr lang="en-US" sz="1000" b="0" u="none" dirty="0">
                <a:latin typeface="Courier New" pitchFamily="49" charset="0"/>
                <a:cs typeface="Courier New" pitchFamily="49" charset="0"/>
              </a:rPr>
              <a:t>gBG9/R9oVfL0Dc7CgJgLeUtItCYC31bGT3yhV0MCgYEA4k3DG4L+RN4PXDpHvK9I</a:t>
            </a:r>
          </a:p>
          <a:p>
            <a:pPr lvl="1"/>
            <a:r>
              <a:rPr lang="en-US" sz="1000" b="0" u="none" dirty="0">
                <a:latin typeface="Courier New" pitchFamily="49" charset="0"/>
                <a:cs typeface="Courier New" pitchFamily="49" charset="0"/>
              </a:rPr>
              <a:t>pA1jXAJHEifeHnaW1d3vWkbSkvJmgVf+9U5VeV+OwRHN1qzPZV4suRI6M/8lK8rA</a:t>
            </a:r>
          </a:p>
          <a:p>
            <a:pPr lvl="1"/>
            <a:r>
              <a:rPr lang="en-US" sz="1000" b="0" u="none" dirty="0">
                <a:latin typeface="Courier New" pitchFamily="49" charset="0"/>
                <a:cs typeface="Courier New" pitchFamily="49" charset="0"/>
              </a:rPr>
              <a:t>Gr4UnM4aqK4K/qkY4G05LKrik9Ev2CgqSLQDRA7CJQ+Jn3Nb50qg6hFnFPafN+J7</a:t>
            </a:r>
          </a:p>
          <a:p>
            <a:pPr lvl="1"/>
            <a:r>
              <a:rPr lang="en-US" sz="1000" b="0" u="none" dirty="0">
                <a:latin typeface="Courier New" pitchFamily="49" charset="0"/>
                <a:cs typeface="Courier New" pitchFamily="49" charset="0"/>
              </a:rPr>
              <a:t>7juWln08wFYV4Atpdd+9XQECgYBxizkZFL+9IqkfOcONvWAzGo+Dq1N0L3J4iTIk</a:t>
            </a:r>
          </a:p>
          <a:p>
            <a:pPr lvl="1"/>
            <a:r>
              <a:rPr lang="en-US" sz="1000" b="0" u="none" dirty="0">
                <a:latin typeface="Courier New" pitchFamily="49" charset="0"/>
                <a:cs typeface="Courier New" pitchFamily="49" charset="0"/>
              </a:rPr>
              <a:t>w56CKWXyj88d4qB4eUU3yJ4uB4S9miaW/eLEwKZIbWpUPFAn0db7i6h3ZmP5ZL8Q</a:t>
            </a:r>
          </a:p>
          <a:p>
            <a:pPr lvl="1"/>
            <a:r>
              <a:rPr lang="en-US" sz="1000" b="0" u="none" dirty="0">
                <a:latin typeface="Courier New" pitchFamily="49" charset="0"/>
                <a:cs typeface="Courier New" pitchFamily="49" charset="0"/>
              </a:rPr>
              <a:t>qS3nQCb9DULmU2/tU641eRUKAmIoka1g9sndKAZuWo+o6fdkIb1RgObk9XNn8R4r</a:t>
            </a:r>
          </a:p>
          <a:p>
            <a:pPr lvl="1"/>
            <a:r>
              <a:rPr lang="en-US" sz="1000" b="0" u="none" dirty="0">
                <a:latin typeface="Courier New" pitchFamily="49" charset="0"/>
                <a:cs typeface="Courier New" pitchFamily="49" charset="0"/>
              </a:rPr>
              <a:t>psv+aQKBgB+CIcExR30vycv5bnZN9EFlIXNKaeMJUrYCXcRQNvrnUIUBvAO8+jAe</a:t>
            </a:r>
          </a:p>
          <a:p>
            <a:pPr lvl="1"/>
            <a:r>
              <a:rPr lang="en-US" sz="1000" b="0" u="none" dirty="0">
                <a:latin typeface="Courier New" pitchFamily="49" charset="0"/>
                <a:cs typeface="Courier New" pitchFamily="49" charset="0"/>
              </a:rPr>
              <a:t>CdLygS5RtgOLZib0IVErqWsP3EI1ACGuLts0vQ9GFLQGaN1SaMS40C9kvns1mlDu</a:t>
            </a:r>
          </a:p>
          <a:p>
            <a:pPr lvl="1"/>
            <a:r>
              <a:rPr lang="en-US" sz="1000" b="0" u="none" dirty="0">
                <a:latin typeface="Courier New" pitchFamily="49" charset="0"/>
                <a:cs typeface="Courier New" pitchFamily="49" charset="0"/>
              </a:rPr>
              <a:t>LhIhYpJ8UsCVt5snWo2N+M+6ANh5tpWdQnEK6zILh4tRbuzaiHgb</a:t>
            </a:r>
          </a:p>
          <a:p>
            <a:pPr lvl="1"/>
            <a:r>
              <a:rPr lang="en-US" sz="1000" b="0" u="none" dirty="0">
                <a:latin typeface="Courier New" pitchFamily="49" charset="0"/>
                <a:cs typeface="Courier New" pitchFamily="49" charset="0"/>
              </a:rPr>
              <a:t>-----END RSA PRIVATE KEY-----</a:t>
            </a:r>
          </a:p>
          <a:p>
            <a:endParaRPr lang="en-US" b="0" u="none" dirty="0"/>
          </a:p>
          <a:p>
            <a:endParaRPr lang="en-US" b="0" u="none" dirty="0"/>
          </a:p>
          <a:p>
            <a:endParaRPr lang="en-US" b="0" u="none" dirty="0"/>
          </a:p>
          <a:p>
            <a:endParaRPr lang="en-US" b="0" u="none" dirty="0"/>
          </a:p>
          <a:p>
            <a:r>
              <a:rPr lang="en-US" b="1" u="none" dirty="0"/>
              <a:t>Certificate is saved in ESG:</a:t>
            </a:r>
          </a:p>
          <a:p>
            <a:pPr algn="l"/>
            <a:r>
              <a:rPr lang="en-US" sz="1800" b="1" i="0" u="none" strike="noStrike" dirty="0">
                <a:solidFill>
                  <a:srgbClr val="212121"/>
                </a:solidFill>
                <a:effectLst/>
                <a:latin typeface="Calibri" panose="020F0502020204030204" pitchFamily="34" charset="0"/>
              </a:rPr>
              <a:t>1. Find ESG </a:t>
            </a:r>
            <a:r>
              <a:rPr lang="en-US" sz="1800" b="1" i="0" u="none" strike="noStrike" dirty="0" err="1">
                <a:solidFill>
                  <a:srgbClr val="212121"/>
                </a:solidFill>
                <a:effectLst/>
                <a:latin typeface="Calibri" panose="020F0502020204030204" pitchFamily="34" charset="0"/>
              </a:rPr>
              <a:t>pwd</a:t>
            </a:r>
            <a:endParaRPr lang="en-US" sz="1800" b="0" i="0" u="none" strike="noStrike" dirty="0">
              <a:solidFill>
                <a:srgbClr val="212121"/>
              </a:solidFill>
              <a:effectLst/>
              <a:latin typeface="Calibri" panose="020F0502020204030204" pitchFamily="34" charset="0"/>
            </a:endParaRPr>
          </a:p>
          <a:p>
            <a:pPr marL="285750" indent="-285750" algn="l">
              <a:buFont typeface="Arial" panose="020B0604020202020204" pitchFamily="34" charset="0"/>
              <a:buChar char="•"/>
            </a:pPr>
            <a:r>
              <a:rPr lang="en-US" sz="1800" b="0" i="0" u="none" strike="noStrike" dirty="0">
                <a:solidFill>
                  <a:srgbClr val="212121"/>
                </a:solidFill>
                <a:effectLst/>
                <a:latin typeface="Calibri" panose="020F0502020204030204" pitchFamily="34" charset="0"/>
              </a:rPr>
              <a:t>SSH admin to the NSX-v Manager + Enter Enable mode</a:t>
            </a:r>
          </a:p>
          <a:p>
            <a:pPr marL="457200" algn="l"/>
            <a:r>
              <a:rPr lang="en-US" sz="1800" b="0" i="0" u="none" strike="noStrike" dirty="0">
                <a:solidFill>
                  <a:srgbClr val="212121"/>
                </a:solidFill>
                <a:effectLst/>
                <a:latin typeface="Courier New" panose="02070309020205020404" pitchFamily="49" charset="0"/>
              </a:rPr>
              <a:t>nsxvmgr-01a&gt; </a:t>
            </a:r>
            <a:r>
              <a:rPr lang="en-US" sz="1800" b="0" i="0" u="none" strike="noStrike" dirty="0" err="1">
                <a:solidFill>
                  <a:srgbClr val="FF0000"/>
                </a:solidFill>
                <a:effectLst/>
                <a:latin typeface="Courier New" panose="02070309020205020404" pitchFamily="49" charset="0"/>
              </a:rPr>
              <a:t>en</a:t>
            </a:r>
            <a:endParaRPr lang="en-US" sz="1800" b="0" i="0" u="none" strike="noStrike" dirty="0">
              <a:solidFill>
                <a:srgbClr val="212121"/>
              </a:solidFill>
              <a:effectLst/>
              <a:latin typeface="Calibri" panose="020F0502020204030204" pitchFamily="34" charset="0"/>
            </a:endParaRPr>
          </a:p>
          <a:p>
            <a:pPr marL="457200" algn="l"/>
            <a:r>
              <a:rPr lang="en-US" sz="1800" b="0" i="0" u="none" strike="noStrike" dirty="0">
                <a:solidFill>
                  <a:srgbClr val="212121"/>
                </a:solidFill>
                <a:effectLst/>
                <a:latin typeface="Courier New" panose="02070309020205020404" pitchFamily="49" charset="0"/>
              </a:rPr>
              <a:t>Password:</a:t>
            </a:r>
          </a:p>
          <a:p>
            <a:pPr marL="457200" algn="l"/>
            <a:endParaRPr lang="en-US" sz="1800" b="0" i="0" u="none" strike="noStrike" dirty="0">
              <a:solidFill>
                <a:srgbClr val="212121"/>
              </a:solidFill>
              <a:effectLst/>
              <a:latin typeface="Calibri" panose="020F0502020204030204" pitchFamily="34" charset="0"/>
            </a:endParaRPr>
          </a:p>
          <a:p>
            <a:pPr marL="285750" indent="-285750" algn="l">
              <a:buFont typeface="Arial" panose="020B0604020202020204" pitchFamily="34" charset="0"/>
              <a:buChar char="•"/>
            </a:pPr>
            <a:r>
              <a:rPr lang="en-US" sz="1800" b="0" i="0" u="none" strike="noStrike" dirty="0">
                <a:solidFill>
                  <a:srgbClr val="212121"/>
                </a:solidFill>
                <a:effectLst/>
                <a:latin typeface="Calibri" panose="020F0502020204030204" pitchFamily="34" charset="0"/>
              </a:rPr>
              <a:t>Enter Engineering mode</a:t>
            </a:r>
          </a:p>
          <a:p>
            <a:pPr marL="457200" algn="l"/>
            <a:r>
              <a:rPr lang="en-US" sz="1800" b="0" i="0" u="none" strike="noStrike" dirty="0">
                <a:solidFill>
                  <a:srgbClr val="212121"/>
                </a:solidFill>
                <a:effectLst/>
                <a:latin typeface="Courier New" panose="02070309020205020404" pitchFamily="49" charset="0"/>
              </a:rPr>
              <a:t>nsxvmgr-01a# </a:t>
            </a:r>
            <a:r>
              <a:rPr lang="en-US" sz="1800" b="0" i="0" u="none" strike="noStrike" dirty="0" err="1">
                <a:solidFill>
                  <a:srgbClr val="FF0000"/>
                </a:solidFill>
                <a:effectLst/>
                <a:latin typeface="Courier New" panose="02070309020205020404" pitchFamily="49" charset="0"/>
              </a:rPr>
              <a:t>st</a:t>
            </a:r>
            <a:r>
              <a:rPr lang="en-US" sz="1800" b="0" i="0" u="none" strike="noStrike" dirty="0">
                <a:solidFill>
                  <a:srgbClr val="FF0000"/>
                </a:solidFill>
                <a:effectLst/>
                <a:latin typeface="Courier New" panose="02070309020205020404" pitchFamily="49" charset="0"/>
              </a:rPr>
              <a:t> e</a:t>
            </a:r>
            <a:endParaRPr lang="en-US" sz="1800" b="0" i="0" u="none" strike="noStrike" dirty="0">
              <a:solidFill>
                <a:srgbClr val="212121"/>
              </a:solidFill>
              <a:effectLst/>
              <a:latin typeface="Calibri" panose="020F0502020204030204" pitchFamily="34" charset="0"/>
            </a:endParaRPr>
          </a:p>
          <a:p>
            <a:pPr marL="457200" algn="l"/>
            <a:r>
              <a:rPr lang="en-US" sz="1800" b="0" i="0" u="none" strike="noStrike" dirty="0">
                <a:solidFill>
                  <a:srgbClr val="212121"/>
                </a:solidFill>
                <a:effectLst/>
                <a:latin typeface="Courier New" panose="02070309020205020404" pitchFamily="49" charset="0"/>
              </a:rPr>
              <a:t>Engineering Mode: The authorized NSX Manager system administrator is requesting a shell which is able to perform lower level </a:t>
            </a:r>
            <a:r>
              <a:rPr lang="en-US" sz="1800" b="0" i="0" u="none" strike="noStrike" dirty="0" err="1">
                <a:solidFill>
                  <a:srgbClr val="212121"/>
                </a:solidFill>
                <a:effectLst/>
                <a:latin typeface="Courier New" panose="02070309020205020404" pitchFamily="49" charset="0"/>
              </a:rPr>
              <a:t>unix</a:t>
            </a:r>
            <a:r>
              <a:rPr lang="en-US" sz="1800" b="0" i="0" u="none" strike="noStrike" dirty="0">
                <a:solidFill>
                  <a:srgbClr val="212121"/>
                </a:solidFill>
                <a:effectLst/>
                <a:latin typeface="Courier New" panose="02070309020205020404" pitchFamily="49" charset="0"/>
              </a:rPr>
              <a:t> commands/diagnostics and make changes to the appliance. VMware asks that you do so only in conjunction with a support call to prevent breaking your virtual infrastructure. Please enter the shell diagnostics string before </a:t>
            </a:r>
            <a:r>
              <a:rPr lang="en-US" sz="1800" b="0" i="0" u="none" strike="noStrike" dirty="0" err="1">
                <a:solidFill>
                  <a:srgbClr val="212121"/>
                </a:solidFill>
                <a:effectLst/>
                <a:latin typeface="Courier New" panose="02070309020205020404" pitchFamily="49" charset="0"/>
              </a:rPr>
              <a:t>proceeding.Type</a:t>
            </a:r>
            <a:r>
              <a:rPr lang="en-US" sz="1800" b="0" i="0" u="none" strike="noStrike" dirty="0">
                <a:solidFill>
                  <a:srgbClr val="212121"/>
                </a:solidFill>
                <a:effectLst/>
                <a:latin typeface="Courier New" panose="02070309020205020404" pitchFamily="49" charset="0"/>
              </a:rPr>
              <a:t> Exit to return to the NSX shell. Type y to continue: </a:t>
            </a:r>
            <a:r>
              <a:rPr lang="en-US" sz="1800" b="0" i="0" u="none" strike="noStrike" dirty="0">
                <a:solidFill>
                  <a:srgbClr val="FF0000"/>
                </a:solidFill>
                <a:effectLst/>
                <a:latin typeface="Courier New" panose="02070309020205020404" pitchFamily="49" charset="0"/>
              </a:rPr>
              <a:t>y</a:t>
            </a:r>
            <a:endParaRPr lang="en-US" sz="1800" b="0" i="0" u="none" strike="noStrike" dirty="0">
              <a:solidFill>
                <a:srgbClr val="212121"/>
              </a:solidFill>
              <a:effectLst/>
              <a:latin typeface="Calibri" panose="020F0502020204030204" pitchFamily="34" charset="0"/>
            </a:endParaRPr>
          </a:p>
          <a:p>
            <a:pPr marL="457200" algn="l"/>
            <a:r>
              <a:rPr lang="en-US" sz="1800" b="0" i="0" u="none" strike="noStrike" dirty="0">
                <a:solidFill>
                  <a:srgbClr val="212121"/>
                </a:solidFill>
                <a:effectLst/>
                <a:latin typeface="Courier New" panose="02070309020205020404" pitchFamily="49" charset="0"/>
              </a:rPr>
              <a:t>Password:        </a:t>
            </a:r>
            <a:r>
              <a:rPr lang="en-US" sz="1800" b="0" i="0" u="none" strike="noStrike" dirty="0">
                <a:solidFill>
                  <a:srgbClr val="FF0000"/>
                </a:solidFill>
                <a:effectLst/>
                <a:latin typeface="Courier New" panose="02070309020205020404" pitchFamily="49" charset="0"/>
              </a:rPr>
              <a:t>&lt;------ </a:t>
            </a:r>
            <a:r>
              <a:rPr lang="en-US" sz="1800" b="0" i="0" u="none" strike="noStrike" dirty="0" err="1">
                <a:solidFill>
                  <a:srgbClr val="FF0000"/>
                </a:solidFill>
                <a:effectLst/>
                <a:latin typeface="Courier New" panose="02070309020205020404" pitchFamily="49" charset="0"/>
              </a:rPr>
              <a:t>IAmOnThePhoneWithTechSupport</a:t>
            </a:r>
            <a:endParaRPr lang="en-US" sz="1800" b="0" i="0" u="none" strike="noStrike" dirty="0">
              <a:solidFill>
                <a:srgbClr val="FF0000"/>
              </a:solidFill>
              <a:effectLst/>
              <a:latin typeface="Courier New" panose="02070309020205020404" pitchFamily="49" charset="0"/>
            </a:endParaRPr>
          </a:p>
          <a:p>
            <a:pPr marL="457200" algn="l"/>
            <a:endParaRPr lang="en-US" sz="1800" b="0" i="0" u="none" strike="noStrike" dirty="0">
              <a:solidFill>
                <a:srgbClr val="212121"/>
              </a:solidFill>
              <a:effectLst/>
              <a:latin typeface="Calibri" panose="020F0502020204030204" pitchFamily="34" charset="0"/>
            </a:endParaRPr>
          </a:p>
          <a:p>
            <a:pPr marL="285750" indent="-285750" algn="l">
              <a:buFont typeface="Arial" panose="020B0604020202020204" pitchFamily="34" charset="0"/>
              <a:buChar char="•"/>
            </a:pPr>
            <a:r>
              <a:rPr lang="en-US" sz="1800" b="0" i="0" u="none" strike="noStrike" dirty="0">
                <a:solidFill>
                  <a:srgbClr val="212121"/>
                </a:solidFill>
                <a:effectLst/>
                <a:latin typeface="Calibri" panose="020F0502020204030204" pitchFamily="34" charset="0"/>
              </a:rPr>
              <a:t>Find the ESG root password</a:t>
            </a:r>
          </a:p>
          <a:p>
            <a:pPr marL="457200" algn="l"/>
            <a:r>
              <a:rPr lang="en-US" sz="1800" b="0" i="0" u="none" strike="noStrike" dirty="0">
                <a:solidFill>
                  <a:srgbClr val="212121"/>
                </a:solidFill>
                <a:effectLst/>
                <a:latin typeface="Courier New" panose="02070309020205020404" pitchFamily="49" charset="0"/>
              </a:rPr>
              <a:t>[root@nsxvmgr-01a ~]# </a:t>
            </a:r>
            <a:r>
              <a:rPr lang="en-US" sz="1800" b="0" i="0" u="none" strike="noStrike" dirty="0">
                <a:solidFill>
                  <a:srgbClr val="FF0000"/>
                </a:solidFill>
                <a:effectLst/>
                <a:latin typeface="Courier New" panose="02070309020205020404" pitchFamily="49" charset="0"/>
              </a:rPr>
              <a:t>/home/</a:t>
            </a:r>
            <a:r>
              <a:rPr lang="en-US" sz="1800" b="0" i="0" u="none" strike="noStrike" dirty="0" err="1">
                <a:solidFill>
                  <a:srgbClr val="FF0000"/>
                </a:solidFill>
                <a:effectLst/>
                <a:latin typeface="Courier New" panose="02070309020205020404" pitchFamily="49" charset="0"/>
              </a:rPr>
              <a:t>secureall</a:t>
            </a:r>
            <a:r>
              <a:rPr lang="en-US" sz="1800" b="0" i="0" u="none" strike="noStrike" dirty="0">
                <a:solidFill>
                  <a:srgbClr val="FF0000"/>
                </a:solidFill>
                <a:effectLst/>
                <a:latin typeface="Courier New" panose="02070309020205020404" pitchFamily="49" charset="0"/>
              </a:rPr>
              <a:t>/</a:t>
            </a:r>
            <a:r>
              <a:rPr lang="en-US" sz="1800" b="0" i="0" u="none" strike="noStrike" dirty="0" err="1">
                <a:solidFill>
                  <a:srgbClr val="FF0000"/>
                </a:solidFill>
                <a:effectLst/>
                <a:latin typeface="Courier New" panose="02070309020205020404" pitchFamily="49" charset="0"/>
              </a:rPr>
              <a:t>secureall</a:t>
            </a:r>
            <a:r>
              <a:rPr lang="en-US" sz="1800" b="0" i="0" u="none" strike="noStrike" dirty="0">
                <a:solidFill>
                  <a:srgbClr val="FF0000"/>
                </a:solidFill>
                <a:effectLst/>
                <a:latin typeface="Courier New" panose="02070309020205020404" pitchFamily="49" charset="0"/>
              </a:rPr>
              <a:t>/</a:t>
            </a:r>
            <a:r>
              <a:rPr lang="en-US" sz="1800" b="0" i="0" u="none" strike="noStrike" dirty="0" err="1">
                <a:solidFill>
                  <a:srgbClr val="FF0000"/>
                </a:solidFill>
                <a:effectLst/>
                <a:latin typeface="Courier New" panose="02070309020205020404" pitchFamily="49" charset="0"/>
              </a:rPr>
              <a:t>sem</a:t>
            </a:r>
            <a:r>
              <a:rPr lang="en-US" sz="1800" b="0" i="0" u="none" strike="noStrike" dirty="0">
                <a:solidFill>
                  <a:srgbClr val="FF0000"/>
                </a:solidFill>
                <a:effectLst/>
                <a:latin typeface="Courier New" panose="02070309020205020404" pitchFamily="49" charset="0"/>
              </a:rPr>
              <a:t>/WEB-INF/classes/</a:t>
            </a:r>
            <a:r>
              <a:rPr lang="en-US" sz="1800" b="0" i="0" u="none" strike="noStrike" dirty="0" err="1">
                <a:solidFill>
                  <a:srgbClr val="FF0000"/>
                </a:solidFill>
                <a:effectLst/>
                <a:latin typeface="Courier New" panose="02070309020205020404" pitchFamily="49" charset="0"/>
              </a:rPr>
              <a:t>GetSpockEdgePassword.sh</a:t>
            </a:r>
            <a:endParaRPr lang="en-US" sz="1800" b="0" i="0" u="none" strike="noStrike" dirty="0">
              <a:solidFill>
                <a:srgbClr val="212121"/>
              </a:solidFill>
              <a:effectLst/>
              <a:latin typeface="Calibri" panose="020F0502020204030204" pitchFamily="34" charset="0"/>
            </a:endParaRPr>
          </a:p>
          <a:p>
            <a:pPr marL="457200" algn="l"/>
            <a:r>
              <a:rPr lang="en-US" sz="1800" b="0" i="0" u="none" strike="noStrike" dirty="0">
                <a:solidFill>
                  <a:srgbClr val="212121"/>
                </a:solidFill>
                <a:effectLst/>
                <a:latin typeface="Courier New" panose="02070309020205020404" pitchFamily="49" charset="0"/>
              </a:rPr>
              <a:t>Edge root password:</a:t>
            </a:r>
            <a:endParaRPr lang="en-US" sz="1800" b="0" i="0" u="none" strike="noStrike" dirty="0">
              <a:solidFill>
                <a:srgbClr val="212121"/>
              </a:solidFill>
              <a:effectLst/>
              <a:latin typeface="Calibri" panose="020F0502020204030204" pitchFamily="34" charset="0"/>
            </a:endParaRPr>
          </a:p>
          <a:p>
            <a:pPr marL="457200" algn="l"/>
            <a:r>
              <a:rPr lang="en-US" sz="1800" b="0" i="0" u="none" strike="noStrike" dirty="0">
                <a:solidFill>
                  <a:srgbClr val="212121"/>
                </a:solidFill>
                <a:effectLst/>
                <a:latin typeface="Courier New" panose="02070309020205020404" pitchFamily="49" charset="0"/>
              </a:rPr>
              <a:t>        edge-3  -&gt; Zi02a[4wDBycqS</a:t>
            </a:r>
            <a:endParaRPr lang="en-US" sz="1800" b="0" i="0" u="none" strike="noStrike" dirty="0">
              <a:solidFill>
                <a:srgbClr val="212121"/>
              </a:solidFill>
              <a:effectLst/>
              <a:latin typeface="Calibri" panose="020F0502020204030204" pitchFamily="34" charset="0"/>
            </a:endParaRPr>
          </a:p>
          <a:p>
            <a:pPr marL="457200" algn="l"/>
            <a:r>
              <a:rPr lang="en-US" sz="1800" b="0" i="0" u="none" strike="noStrike" dirty="0">
                <a:solidFill>
                  <a:srgbClr val="212121"/>
                </a:solidFill>
                <a:effectLst/>
                <a:latin typeface="Courier New" panose="02070309020205020404" pitchFamily="49" charset="0"/>
              </a:rPr>
              <a:t>        </a:t>
            </a:r>
            <a:r>
              <a:rPr lang="en-US" sz="1800" b="0" i="0" u="none" strike="noStrike" dirty="0">
                <a:solidFill>
                  <a:srgbClr val="FF0000"/>
                </a:solidFill>
                <a:effectLst/>
                <a:latin typeface="Courier New" panose="02070309020205020404" pitchFamily="49" charset="0"/>
              </a:rPr>
              <a:t>edge-1  -&gt; U8te}</a:t>
            </a:r>
            <a:r>
              <a:rPr lang="en-US" sz="1800" b="0" i="0" u="none" strike="noStrike" dirty="0" err="1">
                <a:solidFill>
                  <a:srgbClr val="FF0000"/>
                </a:solidFill>
                <a:effectLst/>
                <a:latin typeface="Courier New" panose="02070309020205020404" pitchFamily="49" charset="0"/>
              </a:rPr>
              <a:t>JKjJaddh</a:t>
            </a:r>
            <a:endParaRPr lang="en-US" sz="1800" b="0" i="0" u="none" strike="noStrike" dirty="0">
              <a:solidFill>
                <a:srgbClr val="212121"/>
              </a:solidFill>
              <a:effectLst/>
              <a:latin typeface="Calibri" panose="020F0502020204030204" pitchFamily="34" charset="0"/>
            </a:endParaRPr>
          </a:p>
          <a:p>
            <a:pPr marL="457200" algn="l"/>
            <a:r>
              <a:rPr lang="en-US" sz="1800" b="0" i="0" u="none" strike="noStrike" dirty="0">
                <a:solidFill>
                  <a:srgbClr val="212121"/>
                </a:solidFill>
                <a:effectLst/>
                <a:latin typeface="Courier New" panose="02070309020205020404" pitchFamily="49" charset="0"/>
              </a:rPr>
              <a:t>        edge-2  -&gt; ONQoJo8wk,Jed</a:t>
            </a:r>
            <a:endParaRPr lang="en-US" sz="1800" b="0" i="0" u="none" strike="noStrike" dirty="0">
              <a:solidFill>
                <a:srgbClr val="212121"/>
              </a:solidFill>
              <a:effectLst/>
              <a:latin typeface="Calibri" panose="020F0502020204030204" pitchFamily="34" charset="0"/>
            </a:endParaRPr>
          </a:p>
          <a:p>
            <a:pPr marL="457200" algn="l"/>
            <a:r>
              <a:rPr lang="en-US" sz="1800" b="0" i="0" u="none" strike="noStrike" dirty="0">
                <a:solidFill>
                  <a:srgbClr val="212121"/>
                </a:solidFill>
                <a:effectLst/>
                <a:latin typeface="Courier New" panose="02070309020205020404" pitchFamily="49" charset="0"/>
              </a:rPr>
              <a:t>        edge-05889fe6-1059-4440-b6ad-80395ace18a7       -&gt; wO0lq0GX\</a:t>
            </a:r>
            <a:r>
              <a:rPr lang="en-US" sz="1800" b="0" i="0" u="none" strike="noStrike" dirty="0" err="1">
                <a:solidFill>
                  <a:srgbClr val="212121"/>
                </a:solidFill>
                <a:effectLst/>
                <a:latin typeface="Courier New" panose="02070309020205020404" pitchFamily="49" charset="0"/>
              </a:rPr>
              <a:t>tbU</a:t>
            </a:r>
            <a:endParaRPr lang="en-US" b="1" u="none" dirty="0"/>
          </a:p>
          <a:p>
            <a:endParaRPr lang="en-US" b="1" u="none" dirty="0"/>
          </a:p>
          <a:p>
            <a:pPr algn="l"/>
            <a:r>
              <a:rPr lang="en-US" sz="1800" b="1" i="0" u="none" strike="noStrike" dirty="0">
                <a:solidFill>
                  <a:srgbClr val="212121"/>
                </a:solidFill>
                <a:effectLst/>
                <a:latin typeface="Calibri" panose="020F0502020204030204" pitchFamily="34" charset="0"/>
              </a:rPr>
              <a:t>2. Allow root access in ESG </a:t>
            </a:r>
            <a:endParaRPr lang="en-US" sz="1800" b="0" i="0" u="none" strike="noStrike" dirty="0">
              <a:solidFill>
                <a:srgbClr val="212121"/>
              </a:solidFill>
              <a:effectLst/>
              <a:latin typeface="Calibri" panose="020F0502020204030204" pitchFamily="34" charset="0"/>
            </a:endParaRPr>
          </a:p>
          <a:p>
            <a:pPr marL="285750" indent="-285750" algn="l">
              <a:buFont typeface="Arial" panose="020B0604020202020204" pitchFamily="34" charset="0"/>
              <a:buChar char="•"/>
            </a:pPr>
            <a:r>
              <a:rPr lang="en-US" sz="1800" b="0" i="0" u="none" strike="noStrike" dirty="0">
                <a:solidFill>
                  <a:srgbClr val="212121"/>
                </a:solidFill>
                <a:effectLst/>
                <a:latin typeface="Calibri" panose="020F0502020204030204" pitchFamily="34" charset="0"/>
              </a:rPr>
              <a:t>Console on the ESG (must be done from console) + enable +  debug </a:t>
            </a:r>
            <a:r>
              <a:rPr lang="en-US" sz="1800" b="0" i="0" u="none" strike="noStrike" dirty="0" err="1">
                <a:solidFill>
                  <a:srgbClr val="212121"/>
                </a:solidFill>
                <a:effectLst/>
                <a:latin typeface="Calibri" panose="020F0502020204030204" pitchFamily="34" charset="0"/>
              </a:rPr>
              <a:t>engineeringmode</a:t>
            </a:r>
            <a:r>
              <a:rPr lang="en-US" sz="1800" b="0" i="0" u="none" strike="noStrike" dirty="0">
                <a:solidFill>
                  <a:srgbClr val="212121"/>
                </a:solidFill>
                <a:effectLst/>
                <a:latin typeface="Calibri" panose="020F0502020204030204" pitchFamily="34" charset="0"/>
              </a:rPr>
              <a:t> enable</a:t>
            </a:r>
          </a:p>
          <a:p>
            <a:endParaRPr lang="en-US" b="1" u="none" dirty="0"/>
          </a:p>
          <a:p>
            <a:endParaRPr lang="en-US" b="1" u="none" dirty="0"/>
          </a:p>
          <a:p>
            <a:r>
              <a:rPr lang="en-US" sz="1800" b="1" i="0" u="none" strike="noStrike" dirty="0">
                <a:solidFill>
                  <a:srgbClr val="212121"/>
                </a:solidFill>
                <a:effectLst/>
                <a:latin typeface="Calibri" panose="020F0502020204030204" pitchFamily="34" charset="0"/>
              </a:rPr>
              <a:t>3. Access ESG as root</a:t>
            </a:r>
            <a:endParaRPr lang="en-US" b="1" u="none" dirty="0"/>
          </a:p>
          <a:p>
            <a:pPr marL="285750" indent="-285750" algn="l">
              <a:buFont typeface="Arial" panose="020B0604020202020204" pitchFamily="34" charset="0"/>
              <a:buChar char="•"/>
            </a:pPr>
            <a:r>
              <a:rPr lang="en-US" sz="1800" b="0" i="0" u="none" strike="noStrike" dirty="0">
                <a:solidFill>
                  <a:srgbClr val="212121"/>
                </a:solidFill>
                <a:effectLst/>
                <a:latin typeface="Calibri" panose="020F0502020204030204" pitchFamily="34" charset="0"/>
              </a:rPr>
              <a:t> SSH admin to the ESG + Enter Enable mode</a:t>
            </a:r>
          </a:p>
          <a:p>
            <a:pPr marL="457200" algn="l"/>
            <a:r>
              <a:rPr lang="en-US" sz="1800" b="0" i="0" u="none" strike="noStrike" dirty="0">
                <a:solidFill>
                  <a:srgbClr val="212121"/>
                </a:solidFill>
                <a:effectLst/>
                <a:latin typeface="Courier New" panose="02070309020205020404" pitchFamily="49" charset="0"/>
              </a:rPr>
              <a:t>sitea-nsxv-esg-p2v-01-1&gt; </a:t>
            </a:r>
            <a:r>
              <a:rPr lang="en-US" sz="1800" b="0" i="0" u="none" strike="noStrike" dirty="0">
                <a:solidFill>
                  <a:srgbClr val="FF0000"/>
                </a:solidFill>
                <a:effectLst/>
                <a:latin typeface="Courier New" panose="02070309020205020404" pitchFamily="49" charset="0"/>
              </a:rPr>
              <a:t>enable</a:t>
            </a:r>
            <a:endParaRPr lang="en-US" sz="1800" b="0" i="0" u="none" strike="noStrike" dirty="0">
              <a:solidFill>
                <a:srgbClr val="212121"/>
              </a:solidFill>
              <a:effectLst/>
              <a:latin typeface="Calibri" panose="020F0502020204030204" pitchFamily="34" charset="0"/>
            </a:endParaRPr>
          </a:p>
          <a:p>
            <a:pPr marL="457200" algn="l"/>
            <a:r>
              <a:rPr lang="en-US" sz="1800" b="0" i="0" u="none" strike="noStrike" dirty="0">
                <a:solidFill>
                  <a:srgbClr val="212121"/>
                </a:solidFill>
                <a:effectLst/>
                <a:latin typeface="Courier New" panose="02070309020205020404" pitchFamily="49" charset="0"/>
              </a:rPr>
              <a:t>Password:</a:t>
            </a:r>
          </a:p>
          <a:p>
            <a:pPr marL="457200" algn="l"/>
            <a:endParaRPr lang="en-US" sz="1800" b="0" i="0" u="none" strike="noStrike" dirty="0">
              <a:solidFill>
                <a:srgbClr val="212121"/>
              </a:solidFill>
              <a:effectLst/>
              <a:latin typeface="Calibri" panose="020F0502020204030204" pitchFamily="34" charset="0"/>
            </a:endParaRPr>
          </a:p>
          <a:p>
            <a:pPr marL="285750" indent="-285750" algn="l">
              <a:buFont typeface="Arial" panose="020B0604020202020204" pitchFamily="34" charset="0"/>
              <a:buChar char="•"/>
            </a:pPr>
            <a:r>
              <a:rPr lang="en-US" sz="1800" b="0" i="0" u="none" strike="noStrike" dirty="0">
                <a:solidFill>
                  <a:srgbClr val="212121"/>
                </a:solidFill>
                <a:effectLst/>
                <a:latin typeface="Calibri" panose="020F0502020204030204" pitchFamily="34" charset="0"/>
              </a:rPr>
              <a:t> Enter Engineering mode</a:t>
            </a:r>
          </a:p>
          <a:p>
            <a:pPr marL="457200" algn="l"/>
            <a:r>
              <a:rPr lang="en-US" sz="1800" b="0" i="0" u="none" strike="noStrike" dirty="0">
                <a:solidFill>
                  <a:srgbClr val="212121"/>
                </a:solidFill>
                <a:effectLst/>
                <a:latin typeface="Courier New" panose="02070309020205020404" pitchFamily="49" charset="0"/>
              </a:rPr>
              <a:t>sitea-nsxv-esg-p2v-01-1# </a:t>
            </a:r>
            <a:r>
              <a:rPr lang="en-US" sz="1800" b="0" i="0" u="none" strike="noStrike" dirty="0" err="1">
                <a:solidFill>
                  <a:srgbClr val="FF0000"/>
                </a:solidFill>
                <a:effectLst/>
                <a:latin typeface="Courier New" panose="02070309020205020404" pitchFamily="49" charset="0"/>
              </a:rPr>
              <a:t>st</a:t>
            </a:r>
            <a:r>
              <a:rPr lang="en-US" sz="1800" b="0" i="0" u="none" strike="noStrike" dirty="0">
                <a:solidFill>
                  <a:srgbClr val="FF0000"/>
                </a:solidFill>
                <a:effectLst/>
                <a:latin typeface="Courier New" panose="02070309020205020404" pitchFamily="49" charset="0"/>
              </a:rPr>
              <a:t> e</a:t>
            </a:r>
            <a:endParaRPr lang="en-US" sz="1800" b="0" i="0" u="none" strike="noStrike" dirty="0">
              <a:solidFill>
                <a:srgbClr val="212121"/>
              </a:solidFill>
              <a:effectLst/>
              <a:latin typeface="Calibri" panose="020F0502020204030204" pitchFamily="34" charset="0"/>
            </a:endParaRPr>
          </a:p>
          <a:p>
            <a:pPr marL="457200" algn="l"/>
            <a:r>
              <a:rPr lang="en-US" sz="1800" b="0" i="0" u="none" strike="noStrike" dirty="0">
                <a:solidFill>
                  <a:srgbClr val="212121"/>
                </a:solidFill>
                <a:effectLst/>
                <a:latin typeface="Courier New" panose="02070309020205020404" pitchFamily="49" charset="0"/>
              </a:rPr>
              <a:t>Password:</a:t>
            </a:r>
            <a:r>
              <a:rPr lang="en-US" sz="1800" b="0" i="0" u="none" strike="noStrike" dirty="0">
                <a:solidFill>
                  <a:srgbClr val="FF0000"/>
                </a:solidFill>
                <a:effectLst/>
                <a:latin typeface="Courier New" panose="02070309020205020404" pitchFamily="49" charset="0"/>
              </a:rPr>
              <a:t>       &lt;------ password found in Manager </a:t>
            </a:r>
            <a:r>
              <a:rPr lang="en-US" sz="2800" b="0" i="0" u="none" strike="noStrike" dirty="0">
                <a:solidFill>
                  <a:srgbClr val="FF0000"/>
                </a:solidFill>
                <a:effectLst/>
                <a:latin typeface="Courier New" panose="02070309020205020404" pitchFamily="49" charset="0"/>
              </a:rPr>
              <a:t>/home/</a:t>
            </a:r>
            <a:r>
              <a:rPr lang="en-US" sz="2800" b="0" i="0" u="none" strike="noStrike" dirty="0" err="1">
                <a:solidFill>
                  <a:srgbClr val="FF0000"/>
                </a:solidFill>
                <a:effectLst/>
                <a:latin typeface="Courier New" panose="02070309020205020404" pitchFamily="49" charset="0"/>
              </a:rPr>
              <a:t>secureall</a:t>
            </a:r>
            <a:r>
              <a:rPr lang="en-US" sz="2800" b="0" i="0" u="none" strike="noStrike" dirty="0">
                <a:solidFill>
                  <a:srgbClr val="FF0000"/>
                </a:solidFill>
                <a:effectLst/>
                <a:latin typeface="Courier New" panose="02070309020205020404" pitchFamily="49" charset="0"/>
              </a:rPr>
              <a:t>/</a:t>
            </a:r>
            <a:r>
              <a:rPr lang="en-US" sz="2800" b="0" i="0" u="none" strike="noStrike" dirty="0" err="1">
                <a:solidFill>
                  <a:srgbClr val="FF0000"/>
                </a:solidFill>
                <a:effectLst/>
                <a:latin typeface="Courier New" panose="02070309020205020404" pitchFamily="49" charset="0"/>
              </a:rPr>
              <a:t>secureall</a:t>
            </a:r>
            <a:r>
              <a:rPr lang="en-US" sz="2800" b="0" i="0" u="none" strike="noStrike" dirty="0">
                <a:solidFill>
                  <a:srgbClr val="FF0000"/>
                </a:solidFill>
                <a:effectLst/>
                <a:latin typeface="Courier New" panose="02070309020205020404" pitchFamily="49" charset="0"/>
              </a:rPr>
              <a:t>/</a:t>
            </a:r>
            <a:r>
              <a:rPr lang="en-US" sz="2800" b="0" i="0" u="none" strike="noStrike" dirty="0" err="1">
                <a:solidFill>
                  <a:srgbClr val="FF0000"/>
                </a:solidFill>
                <a:effectLst/>
                <a:latin typeface="Courier New" panose="02070309020205020404" pitchFamily="49" charset="0"/>
              </a:rPr>
              <a:t>sem</a:t>
            </a:r>
            <a:r>
              <a:rPr lang="en-US" sz="2800" b="0" i="0" u="none" strike="noStrike" dirty="0">
                <a:solidFill>
                  <a:srgbClr val="FF0000"/>
                </a:solidFill>
                <a:effectLst/>
                <a:latin typeface="Courier New" panose="02070309020205020404" pitchFamily="49" charset="0"/>
              </a:rPr>
              <a:t>/WEB-INF/classes/</a:t>
            </a:r>
            <a:r>
              <a:rPr lang="en-US" sz="2800" b="0" i="0" u="none" strike="noStrike" dirty="0" err="1">
                <a:solidFill>
                  <a:srgbClr val="FF0000"/>
                </a:solidFill>
                <a:effectLst/>
                <a:latin typeface="Courier New" panose="02070309020205020404" pitchFamily="49" charset="0"/>
              </a:rPr>
              <a:t>GetSpockEdgePassword.sh</a:t>
            </a:r>
            <a:endParaRPr lang="en-US" sz="2800" b="0" i="0" u="none" strike="noStrike" dirty="0">
              <a:solidFill>
                <a:srgbClr val="FF0000"/>
              </a:solidFill>
              <a:effectLst/>
              <a:latin typeface="Courier New" panose="02070309020205020404" pitchFamily="49" charset="0"/>
            </a:endParaRPr>
          </a:p>
          <a:p>
            <a:pPr marL="457200" algn="l"/>
            <a:endParaRPr lang="en-US" sz="1800" b="0" i="0" u="none" strike="noStrike" dirty="0">
              <a:solidFill>
                <a:srgbClr val="212121"/>
              </a:solidFill>
              <a:effectLst/>
              <a:latin typeface="Calibri" panose="020F0502020204030204" pitchFamily="34" charset="0"/>
            </a:endParaRPr>
          </a:p>
          <a:p>
            <a:pPr marL="285750" indent="-285750" algn="l">
              <a:buFont typeface="Arial" panose="020B0604020202020204" pitchFamily="34" charset="0"/>
              <a:buChar char="•"/>
            </a:pPr>
            <a:r>
              <a:rPr lang="en-US" sz="1800" b="0" i="0" u="none" strike="noStrike" dirty="0">
                <a:solidFill>
                  <a:srgbClr val="212121"/>
                </a:solidFill>
                <a:effectLst/>
                <a:latin typeface="Calibri" panose="020F0502020204030204" pitchFamily="34" charset="0"/>
              </a:rPr>
              <a:t> Find the cert/key used in NSX-v LB</a:t>
            </a:r>
          </a:p>
          <a:p>
            <a:pPr marL="457200" algn="l"/>
            <a:r>
              <a:rPr lang="en-US" sz="1800" b="0" i="0" u="none" strike="noStrike" dirty="0">
                <a:solidFill>
                  <a:srgbClr val="212121"/>
                </a:solidFill>
                <a:effectLst/>
                <a:latin typeface="Courier New" panose="02070309020205020404" pitchFamily="49" charset="0"/>
              </a:rPr>
              <a:t>[root@sitea-nsxv-esg-p2v-01-1 ~]#  </a:t>
            </a:r>
            <a:r>
              <a:rPr lang="en-US" sz="1800" b="0" i="0" u="none" strike="noStrike" dirty="0">
                <a:solidFill>
                  <a:srgbClr val="FF0000"/>
                </a:solidFill>
                <a:effectLst/>
                <a:latin typeface="Courier New" panose="02070309020205020404" pitchFamily="49" charset="0"/>
              </a:rPr>
              <a:t>cd /var/</a:t>
            </a:r>
            <a:r>
              <a:rPr lang="en-US" sz="1800" b="0" i="0" u="none" strike="noStrike" dirty="0" err="1">
                <a:solidFill>
                  <a:srgbClr val="FF0000"/>
                </a:solidFill>
                <a:effectLst/>
                <a:latin typeface="Courier New" panose="02070309020205020404" pitchFamily="49" charset="0"/>
              </a:rPr>
              <a:t>db</a:t>
            </a:r>
            <a:r>
              <a:rPr lang="en-US" sz="1800" b="0" i="0" u="none" strike="noStrike" dirty="0">
                <a:solidFill>
                  <a:srgbClr val="FF0000"/>
                </a:solidFill>
                <a:effectLst/>
                <a:latin typeface="Courier New" panose="02070309020205020404" pitchFamily="49" charset="0"/>
              </a:rPr>
              <a:t>/</a:t>
            </a:r>
            <a:r>
              <a:rPr lang="en-US" sz="1800" b="0" i="0" u="none" strike="noStrike" dirty="0" err="1">
                <a:solidFill>
                  <a:srgbClr val="FF0000"/>
                </a:solidFill>
                <a:effectLst/>
                <a:latin typeface="Courier New" panose="02070309020205020404" pitchFamily="49" charset="0"/>
              </a:rPr>
              <a:t>loadbalancer</a:t>
            </a:r>
            <a:r>
              <a:rPr lang="en-US" sz="1800" b="0" i="0" u="none" strike="noStrike" dirty="0">
                <a:solidFill>
                  <a:srgbClr val="FF0000"/>
                </a:solidFill>
                <a:effectLst/>
                <a:latin typeface="Courier New" panose="02070309020205020404" pitchFamily="49" charset="0"/>
              </a:rPr>
              <a:t>/certs</a:t>
            </a:r>
            <a:endParaRPr lang="en-US" sz="1800" b="0" i="0" u="none" strike="noStrike" dirty="0">
              <a:solidFill>
                <a:srgbClr val="212121"/>
              </a:solidFill>
              <a:effectLst/>
              <a:latin typeface="Calibri" panose="020F0502020204030204" pitchFamily="34" charset="0"/>
            </a:endParaRPr>
          </a:p>
          <a:p>
            <a:pPr marL="457200" algn="l"/>
            <a:r>
              <a:rPr lang="en-US" sz="1800" b="0" i="0" u="none" strike="noStrike" dirty="0">
                <a:solidFill>
                  <a:srgbClr val="212121"/>
                </a:solidFill>
                <a:effectLst/>
                <a:latin typeface="Courier New" panose="02070309020205020404" pitchFamily="49" charset="0"/>
              </a:rPr>
              <a:t>[root@sitea-nsxv-esg-p2v-01-1 /var/</a:t>
            </a:r>
            <a:r>
              <a:rPr lang="en-US" sz="1800" b="0" i="0" u="none" strike="noStrike" dirty="0" err="1">
                <a:solidFill>
                  <a:srgbClr val="212121"/>
                </a:solidFill>
                <a:effectLst/>
                <a:latin typeface="Courier New" panose="02070309020205020404" pitchFamily="49" charset="0"/>
              </a:rPr>
              <a:t>db</a:t>
            </a:r>
            <a:r>
              <a:rPr lang="en-US" sz="1800" b="0" i="0" u="none" strike="noStrike" dirty="0">
                <a:solidFill>
                  <a:srgbClr val="212121"/>
                </a:solidFill>
                <a:effectLst/>
                <a:latin typeface="Courier New" panose="02070309020205020404" pitchFamily="49" charset="0"/>
              </a:rPr>
              <a:t>/</a:t>
            </a:r>
            <a:r>
              <a:rPr lang="en-US" sz="1800" b="0" i="0" u="none" strike="noStrike" dirty="0" err="1">
                <a:solidFill>
                  <a:srgbClr val="212121"/>
                </a:solidFill>
                <a:effectLst/>
                <a:latin typeface="Courier New" panose="02070309020205020404" pitchFamily="49" charset="0"/>
              </a:rPr>
              <a:t>loadbalancer</a:t>
            </a:r>
            <a:r>
              <a:rPr lang="en-US" sz="1800" b="0" i="0" u="none" strike="noStrike" dirty="0">
                <a:solidFill>
                  <a:srgbClr val="212121"/>
                </a:solidFill>
                <a:effectLst/>
                <a:latin typeface="Courier New" panose="02070309020205020404" pitchFamily="49" charset="0"/>
              </a:rPr>
              <a:t>/certs]# </a:t>
            </a:r>
            <a:r>
              <a:rPr lang="en-US" sz="1800" b="0" i="0" u="none" strike="noStrike" dirty="0">
                <a:solidFill>
                  <a:srgbClr val="FF0000"/>
                </a:solidFill>
                <a:effectLst/>
                <a:latin typeface="Courier New" panose="02070309020205020404" pitchFamily="49" charset="0"/>
              </a:rPr>
              <a:t>ls</a:t>
            </a:r>
            <a:endParaRPr lang="en-US" sz="1800" b="0" i="0" u="none" strike="noStrike" dirty="0">
              <a:solidFill>
                <a:srgbClr val="212121"/>
              </a:solidFill>
              <a:effectLst/>
              <a:latin typeface="Calibri" panose="020F0502020204030204" pitchFamily="34" charset="0"/>
            </a:endParaRPr>
          </a:p>
          <a:p>
            <a:pPr marL="457200" algn="l"/>
            <a:r>
              <a:rPr lang="en-US" sz="1800" b="0" i="0" u="none" strike="noStrike" dirty="0">
                <a:solidFill>
                  <a:srgbClr val="212121"/>
                </a:solidFill>
                <a:effectLst/>
                <a:latin typeface="Courier New" panose="02070309020205020404" pitchFamily="49" charset="0"/>
              </a:rPr>
              <a:t>VIP2_vip-22.pem</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b="0" i="0" u="none" strike="noStrike" dirty="0">
              <a:solidFill>
                <a:srgbClr val="212121"/>
              </a:solidFill>
              <a:effectLst/>
              <a:latin typeface="Calibri" panose="020F0502020204030204" pitchFamily="34" charset="0"/>
            </a:endParaRPr>
          </a:p>
          <a:p>
            <a:pPr marL="285750" indent="-285750" algn="l">
              <a:buFont typeface="Arial" panose="020B0604020202020204" pitchFamily="34" charset="0"/>
              <a:buChar char="•"/>
            </a:pPr>
            <a:r>
              <a:rPr lang="en-US" sz="1800" b="0" i="0" u="none" strike="noStrike" dirty="0">
                <a:solidFill>
                  <a:srgbClr val="212121"/>
                </a:solidFill>
                <a:effectLst/>
                <a:latin typeface="Calibri" panose="020F0502020204030204" pitchFamily="34" charset="0"/>
              </a:rPr>
              <a:t>Find what certificate is used in what VIP</a:t>
            </a:r>
          </a:p>
          <a:p>
            <a:pPr lvl="1" algn="l"/>
            <a:r>
              <a:rPr lang="en-US" sz="1800" b="0" i="0" u="none" strike="noStrike" dirty="0">
                <a:solidFill>
                  <a:srgbClr val="212121"/>
                </a:solidFill>
                <a:effectLst/>
                <a:latin typeface="Courier New" panose="02070309020205020404" pitchFamily="49" charset="0"/>
              </a:rPr>
              <a:t>[root@sitea-nsxv-esg-p2v-01-1 ~]#  </a:t>
            </a:r>
            <a:r>
              <a:rPr lang="en-US" sz="1800" b="0" i="0" u="none" strike="noStrike" dirty="0">
                <a:solidFill>
                  <a:srgbClr val="212121"/>
                </a:solidFill>
                <a:effectLst/>
                <a:latin typeface="Calibri" panose="020F0502020204030204" pitchFamily="34" charset="0"/>
              </a:rPr>
              <a:t> </a:t>
            </a:r>
            <a:r>
              <a:rPr lang="en-US" sz="2800" b="0" i="0" u="none" strike="noStrike" dirty="0">
                <a:solidFill>
                  <a:srgbClr val="212121"/>
                </a:solidFill>
                <a:effectLst/>
                <a:latin typeface="Calibri" panose="020F0502020204030204" pitchFamily="34" charset="0"/>
              </a:rPr>
              <a:t>/var/</a:t>
            </a:r>
            <a:r>
              <a:rPr lang="en-US" sz="2800" b="0" i="0" u="none" strike="noStrike" dirty="0" err="1">
                <a:solidFill>
                  <a:srgbClr val="212121"/>
                </a:solidFill>
                <a:effectLst/>
                <a:latin typeface="Calibri" panose="020F0502020204030204" pitchFamily="34" charset="0"/>
              </a:rPr>
              <a:t>db</a:t>
            </a:r>
            <a:r>
              <a:rPr lang="en-US" sz="2800" b="0" i="0" u="none" strike="noStrike" dirty="0">
                <a:solidFill>
                  <a:srgbClr val="212121"/>
                </a:solidFill>
                <a:effectLst/>
                <a:latin typeface="Calibri" panose="020F0502020204030204" pitchFamily="34" charset="0"/>
              </a:rPr>
              <a:t>/</a:t>
            </a:r>
            <a:r>
              <a:rPr lang="en-US" sz="2800" b="0" i="0" u="none" strike="noStrike" dirty="0" err="1">
                <a:solidFill>
                  <a:srgbClr val="212121"/>
                </a:solidFill>
                <a:effectLst/>
                <a:latin typeface="Calibri" panose="020F0502020204030204" pitchFamily="34" charset="0"/>
              </a:rPr>
              <a:t>vmware</a:t>
            </a:r>
            <a:r>
              <a:rPr lang="en-US" sz="2800" b="0" i="0" u="none" strike="noStrike" dirty="0">
                <a:solidFill>
                  <a:srgbClr val="212121"/>
                </a:solidFill>
                <a:effectLst/>
                <a:latin typeface="Calibri" panose="020F0502020204030204" pitchFamily="34" charset="0"/>
              </a:rPr>
              <a:t>/</a:t>
            </a:r>
            <a:r>
              <a:rPr lang="en-US" sz="2800" b="0" i="0" u="none" strike="noStrike" dirty="0" err="1">
                <a:solidFill>
                  <a:srgbClr val="212121"/>
                </a:solidFill>
                <a:effectLst/>
                <a:latin typeface="Calibri" panose="020F0502020204030204" pitchFamily="34" charset="0"/>
              </a:rPr>
              <a:t>vshield</a:t>
            </a:r>
            <a:r>
              <a:rPr lang="en-US" sz="2800" b="0" i="0" u="none" strike="noStrike" dirty="0">
                <a:solidFill>
                  <a:srgbClr val="212121"/>
                </a:solidFill>
                <a:effectLst/>
                <a:latin typeface="Calibri" panose="020F0502020204030204" pitchFamily="34" charset="0"/>
              </a:rPr>
              <a:t>/</a:t>
            </a:r>
            <a:r>
              <a:rPr lang="en-US" sz="2800" b="0" i="0" u="none" strike="noStrike" dirty="0" err="1">
                <a:solidFill>
                  <a:srgbClr val="212121"/>
                </a:solidFill>
                <a:effectLst/>
                <a:latin typeface="Calibri" panose="020F0502020204030204" pitchFamily="34" charset="0"/>
              </a:rPr>
              <a:t>haproxy.conf</a:t>
            </a:r>
            <a:endParaRPr lang="en-US" sz="1800" b="0" i="0" u="none" strike="noStrike" dirty="0">
              <a:solidFill>
                <a:srgbClr val="212121"/>
              </a:solidFill>
              <a:effectLst/>
              <a:latin typeface="Calibri" panose="020F0502020204030204" pitchFamily="34" charset="0"/>
            </a:endParaRPr>
          </a:p>
          <a:p>
            <a:pPr lvl="1" algn="l"/>
            <a:r>
              <a:rPr lang="en-US" sz="1800" b="0" i="0" u="none" strike="noStrike" dirty="0">
                <a:solidFill>
                  <a:srgbClr val="212121"/>
                </a:solidFill>
                <a:effectLst/>
                <a:latin typeface="Courier New" panose="02070309020205020404" pitchFamily="49" charset="0"/>
              </a:rPr>
              <a:t>frontend VIP2</a:t>
            </a:r>
            <a:endParaRPr lang="en-US" sz="1800" b="0" i="0" u="none" strike="noStrike" dirty="0">
              <a:solidFill>
                <a:srgbClr val="212121"/>
              </a:solidFill>
              <a:effectLst/>
              <a:latin typeface="Calibri" panose="020F0502020204030204" pitchFamily="34" charset="0"/>
            </a:endParaRPr>
          </a:p>
          <a:p>
            <a:pPr lvl="1" algn="l"/>
            <a:r>
              <a:rPr lang="en-US" sz="1800" b="0" i="0" u="none" strike="noStrike" dirty="0">
                <a:solidFill>
                  <a:srgbClr val="212121"/>
                </a:solidFill>
                <a:effectLst/>
                <a:latin typeface="Courier New" panose="02070309020205020404" pitchFamily="49" charset="0"/>
              </a:rPr>
              <a:t>   mode http</a:t>
            </a:r>
            <a:endParaRPr lang="en-US" sz="1800" b="0" i="0" u="none" strike="noStrike" dirty="0">
              <a:solidFill>
                <a:srgbClr val="212121"/>
              </a:solidFill>
              <a:effectLst/>
              <a:latin typeface="Calibri" panose="020F0502020204030204" pitchFamily="34" charset="0"/>
            </a:endParaRPr>
          </a:p>
          <a:p>
            <a:pPr lvl="1" algn="l"/>
            <a:r>
              <a:rPr lang="en-US" sz="1800" b="0" i="0" u="none" strike="noStrike" dirty="0">
                <a:solidFill>
                  <a:srgbClr val="212121"/>
                </a:solidFill>
                <a:effectLst/>
                <a:latin typeface="Courier New" panose="02070309020205020404" pitchFamily="49" charset="0"/>
              </a:rPr>
              <a:t>   bind 1.1.1.1:444 </a:t>
            </a:r>
            <a:r>
              <a:rPr lang="en-US" sz="1800" b="0" i="0" u="none" strike="noStrike" dirty="0" err="1">
                <a:solidFill>
                  <a:srgbClr val="212121"/>
                </a:solidFill>
                <a:effectLst/>
                <a:latin typeface="Courier New" panose="02070309020205020404" pitchFamily="49" charset="0"/>
              </a:rPr>
              <a:t>ssl</a:t>
            </a:r>
            <a:r>
              <a:rPr lang="en-US" sz="1800" b="0" i="0" u="none" strike="noStrike" dirty="0">
                <a:solidFill>
                  <a:srgbClr val="212121"/>
                </a:solidFill>
                <a:effectLst/>
                <a:latin typeface="Courier New" panose="02070309020205020404" pitchFamily="49" charset="0"/>
              </a:rPr>
              <a:t> ciphers !</a:t>
            </a:r>
            <a:r>
              <a:rPr lang="en-US" sz="1800" b="0" i="0" u="none" strike="noStrike" dirty="0" err="1">
                <a:solidFill>
                  <a:srgbClr val="212121"/>
                </a:solidFill>
                <a:effectLst/>
                <a:latin typeface="Courier New" panose="02070309020205020404" pitchFamily="49" charset="0"/>
              </a:rPr>
              <a:t>aNULL:kECDH+AES:ECDH+AES:RSA+AES</a:t>
            </a:r>
            <a:r>
              <a:rPr lang="en-US" sz="1800" b="0" i="0" u="none" strike="noStrike" dirty="0">
                <a:solidFill>
                  <a:srgbClr val="212121"/>
                </a:solidFill>
                <a:effectLst/>
                <a:latin typeface="Courier New" panose="02070309020205020404" pitchFamily="49" charset="0"/>
              </a:rPr>
              <a:t>:@STRENGTH </a:t>
            </a:r>
            <a:r>
              <a:rPr lang="en-US" sz="1800" b="0" i="0" u="none" strike="noStrike" dirty="0" err="1">
                <a:solidFill>
                  <a:srgbClr val="212121"/>
                </a:solidFill>
                <a:effectLst/>
                <a:latin typeface="Courier New" panose="02070309020205020404" pitchFamily="49" charset="0"/>
              </a:rPr>
              <a:t>crt</a:t>
            </a:r>
            <a:r>
              <a:rPr lang="en-US" sz="1800" b="0" i="0" u="none" strike="noStrike" dirty="0">
                <a:solidFill>
                  <a:srgbClr val="212121"/>
                </a:solidFill>
                <a:effectLst/>
                <a:latin typeface="Courier New" panose="02070309020205020404" pitchFamily="49" charset="0"/>
              </a:rPr>
              <a:t> certs/VIP2_vip-22.pem   no-sslv3 no-tlsv10 transparent</a:t>
            </a:r>
            <a:endParaRPr lang="en-US" sz="1800" b="0" i="0" u="none" strike="noStrike" dirty="0">
              <a:solidFill>
                <a:srgbClr val="212121"/>
              </a:solidFill>
              <a:effectLst/>
              <a:latin typeface="Calibri" panose="020F0502020204030204" pitchFamily="34" charset="0"/>
            </a:endParaRPr>
          </a:p>
          <a:p>
            <a:pPr lvl="1" algn="l"/>
            <a:r>
              <a:rPr lang="en-US" sz="1800" b="0" i="0" u="none" strike="noStrike" dirty="0">
                <a:solidFill>
                  <a:srgbClr val="212121"/>
                </a:solidFill>
                <a:effectLst/>
                <a:latin typeface="Calibri" panose="020F0502020204030204" pitchFamily="34" charset="0"/>
              </a:rPr>
              <a:t> </a:t>
            </a:r>
          </a:p>
          <a:p>
            <a:r>
              <a:rPr lang="en-US" b="0" u="none" dirty="0"/>
              <a:t>Note: The cert/key is always stored without passphrase. If the configuration of the VIP was done with a cert/key with passphrase, this one is removed from the cert/key before being saved in </a:t>
            </a:r>
            <a:r>
              <a:rPr lang="en-US" b="0" u="none"/>
              <a:t>the ESG.</a:t>
            </a:r>
            <a:endParaRPr lang="en-US" b="0" u="none" dirty="0"/>
          </a:p>
          <a:p>
            <a:endParaRPr lang="en-US" b="0" u="none"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90</a:t>
            </a:fld>
            <a:endParaRPr lang="en-US" dirty="0"/>
          </a:p>
        </p:txBody>
      </p:sp>
    </p:spTree>
    <p:extLst>
      <p:ext uri="{BB962C8B-B14F-4D97-AF65-F5344CB8AC3E}">
        <p14:creationId xmlns:p14="http://schemas.microsoft.com/office/powerpoint/2010/main" val="55220990"/>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u="none"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91</a:t>
            </a:fld>
            <a:endParaRPr lang="en-US" dirty="0"/>
          </a:p>
        </p:txBody>
      </p:sp>
    </p:spTree>
    <p:extLst>
      <p:ext uri="{BB962C8B-B14F-4D97-AF65-F5344CB8AC3E}">
        <p14:creationId xmlns:p14="http://schemas.microsoft.com/office/powerpoint/2010/main" val="2245428442"/>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u="none"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92</a:t>
            </a:fld>
            <a:endParaRPr lang="en-US" dirty="0"/>
          </a:p>
        </p:txBody>
      </p:sp>
    </p:spTree>
    <p:extLst>
      <p:ext uri="{BB962C8B-B14F-4D97-AF65-F5344CB8AC3E}">
        <p14:creationId xmlns:p14="http://schemas.microsoft.com/office/powerpoint/2010/main" val="658657812"/>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Web</a:t>
            </a:r>
            <a:r>
              <a:rPr lang="en-US" b="1" u="sng" baseline="0" dirty="0"/>
              <a:t> server certificate:</a:t>
            </a:r>
          </a:p>
          <a:p>
            <a:r>
              <a:rPr lang="en-US" b="0" u="sng" baseline="0" dirty="0"/>
              <a:t>Certificate</a:t>
            </a:r>
          </a:p>
          <a:p>
            <a:pPr lvl="1"/>
            <a:r>
              <a:rPr lang="en-US" sz="1000" b="0" u="none" dirty="0">
                <a:latin typeface="Courier New" pitchFamily="49" charset="0"/>
                <a:cs typeface="Courier New" pitchFamily="49" charset="0"/>
              </a:rPr>
              <a:t>-----BEGIN CERTIFICATE-----</a:t>
            </a:r>
          </a:p>
          <a:p>
            <a:pPr lvl="1"/>
            <a:r>
              <a:rPr lang="en-US" sz="1000" b="0" u="none" dirty="0">
                <a:latin typeface="Courier New" pitchFamily="49" charset="0"/>
                <a:cs typeface="Courier New" pitchFamily="49" charset="0"/>
              </a:rPr>
              <a:t>MIID0DCCArigAwIBAgIBATANBgkqhkiG9w0BAQUFADB/</a:t>
            </a:r>
            <a:r>
              <a:rPr lang="en-US" sz="1000" b="0" u="none" dirty="0" err="1">
                <a:latin typeface="Courier New" pitchFamily="49" charset="0"/>
                <a:cs typeface="Courier New" pitchFamily="49" charset="0"/>
              </a:rPr>
              <a:t>MQswCQYDVQQGEwJGUjET</a:t>
            </a:r>
            <a:endParaRPr lang="en-US" sz="1000" b="0" u="none" dirty="0">
              <a:latin typeface="Courier New" pitchFamily="49" charset="0"/>
              <a:cs typeface="Courier New" pitchFamily="49" charset="0"/>
            </a:endParaRPr>
          </a:p>
          <a:p>
            <a:pPr lvl="1"/>
            <a:r>
              <a:rPr lang="en-US" sz="1000" b="0" u="none" dirty="0">
                <a:latin typeface="Courier New" pitchFamily="49" charset="0"/>
                <a:cs typeface="Courier New" pitchFamily="49" charset="0"/>
              </a:rPr>
              <a:t>MBEGA1UECAwKU29tZS1TdGF0ZTEOMAwGA1UEBwwFUGFyaXMxDTALBgNVBAoMBERp</a:t>
            </a:r>
          </a:p>
          <a:p>
            <a:pPr lvl="1"/>
            <a:r>
              <a:rPr lang="en-US" sz="1000" b="0" u="none" dirty="0">
                <a:latin typeface="Courier New" pitchFamily="49" charset="0"/>
                <a:cs typeface="Courier New" pitchFamily="49" charset="0"/>
              </a:rPr>
              <a:t>bWkxDTALBgNVBAsMBE5TQlUxEDAOBgNVBAMMB0RpbWkgQ0ExGzAZBgkqhkiG9w0B</a:t>
            </a:r>
          </a:p>
          <a:p>
            <a:pPr lvl="1"/>
            <a:r>
              <a:rPr lang="en-US" sz="1000" b="0" u="none" dirty="0">
                <a:latin typeface="Courier New" pitchFamily="49" charset="0"/>
                <a:cs typeface="Courier New" pitchFamily="49" charset="0"/>
              </a:rPr>
              <a:t>CQEWDGRpbWlAZGltaS5mcjAeFw0xNDAxMjgyMDM2NTVaFw0yNDAxMjYyMDM2NTVa</a:t>
            </a:r>
          </a:p>
          <a:p>
            <a:pPr lvl="1"/>
            <a:r>
              <a:rPr lang="en-US" sz="1000" b="0" u="none" dirty="0">
                <a:latin typeface="Courier New" pitchFamily="49" charset="0"/>
                <a:cs typeface="Courier New" pitchFamily="49" charset="0"/>
              </a:rPr>
              <a:t>MFsxCzAJBgNVBAYTAkZSMRMwEQYDVQQIDApTb21lLVN0YXRlMSEwHwYDVQQKDBhJ</a:t>
            </a:r>
          </a:p>
          <a:p>
            <a:pPr lvl="1"/>
            <a:r>
              <a:rPr lang="en-US" sz="1000" b="0" u="none" dirty="0">
                <a:latin typeface="Courier New" pitchFamily="49" charset="0"/>
                <a:cs typeface="Courier New" pitchFamily="49" charset="0"/>
              </a:rPr>
              <a:t>bnRlcm5ldCBXaWRnaXRzIFB0eSBMdGQxFDASBgNVBAMMC3d3dy5kaW1pLmZyMIIB</a:t>
            </a:r>
          </a:p>
          <a:p>
            <a:pPr lvl="1"/>
            <a:r>
              <a:rPr lang="en-US" sz="1000" b="0" u="none" dirty="0">
                <a:latin typeface="Courier New" pitchFamily="49" charset="0"/>
                <a:cs typeface="Courier New" pitchFamily="49" charset="0"/>
              </a:rPr>
              <a:t>IjANBgkqhkiG9w0BAQEFAAOCAQ8AMIIBCgKCAQEAvpnaPKLIKdvx98KW68lz8pGa</a:t>
            </a:r>
          </a:p>
          <a:p>
            <a:pPr lvl="1"/>
            <a:r>
              <a:rPr lang="en-US" sz="1000" b="0" u="none" dirty="0">
                <a:latin typeface="Courier New" pitchFamily="49" charset="0"/>
                <a:cs typeface="Courier New" pitchFamily="49" charset="0"/>
              </a:rPr>
              <a:t>RRcYersNGqPjpifMVjjE8LuCoXgPU0HePnNTUjpShBnynKCvrtWhN+haKbSp+QWX</a:t>
            </a:r>
          </a:p>
          <a:p>
            <a:pPr lvl="1"/>
            <a:r>
              <a:rPr lang="en-US" sz="1000" b="0" u="none" dirty="0">
                <a:latin typeface="Courier New" pitchFamily="49" charset="0"/>
                <a:cs typeface="Courier New" pitchFamily="49" charset="0"/>
              </a:rPr>
              <a:t>SxiTrW99HBfAl1MDQyWcukoEb9Cw6INctVUN4iRvkn9T8E6q174RbcnwA/7yTc7p</a:t>
            </a:r>
          </a:p>
          <a:p>
            <a:pPr lvl="1"/>
            <a:r>
              <a:rPr lang="en-US" sz="1000" b="0" u="none" dirty="0">
                <a:latin typeface="Courier New" pitchFamily="49" charset="0"/>
                <a:cs typeface="Courier New" pitchFamily="49" charset="0"/>
              </a:rPr>
              <a:t>1NCvw+6B/aAN9l1G2pQXgRdYC/+G6o1IZEHtWhqzE97nY5QKNuUVD0V09dc5CDYB</a:t>
            </a:r>
          </a:p>
          <a:p>
            <a:pPr lvl="1"/>
            <a:r>
              <a:rPr lang="en-US" sz="1000" b="0" u="none" dirty="0">
                <a:latin typeface="Courier New" pitchFamily="49" charset="0"/>
                <a:cs typeface="Courier New" pitchFamily="49" charset="0"/>
              </a:rPr>
              <a:t>aKjqetwwv6DFk/</a:t>
            </a:r>
            <a:r>
              <a:rPr lang="en-US" sz="1000" b="0" u="none" dirty="0" err="1">
                <a:latin typeface="Courier New" pitchFamily="49" charset="0"/>
                <a:cs typeface="Courier New" pitchFamily="49" charset="0"/>
              </a:rPr>
              <a:t>GRdOSEd</a:t>
            </a:r>
            <a:r>
              <a:rPr lang="en-US" sz="1000" b="0" u="none" dirty="0">
                <a:latin typeface="Courier New" pitchFamily="49" charset="0"/>
                <a:cs typeface="Courier New" pitchFamily="49" charset="0"/>
              </a:rPr>
              <a:t>/6bW+20z0qSHpa3YNW6qSp+x5pyYmDrzRIR03os6Dau</a:t>
            </a:r>
          </a:p>
          <a:p>
            <a:pPr lvl="1"/>
            <a:r>
              <a:rPr lang="en-US" sz="1000" b="0" u="none" dirty="0" err="1">
                <a:latin typeface="Courier New" pitchFamily="49" charset="0"/>
                <a:cs typeface="Courier New" pitchFamily="49" charset="0"/>
              </a:rPr>
              <a:t>ZkChSRyc</a:t>
            </a:r>
            <a:r>
              <a:rPr lang="en-US" sz="1000" b="0" u="none" dirty="0">
                <a:latin typeface="Courier New" pitchFamily="49" charset="0"/>
                <a:cs typeface="Courier New" pitchFamily="49" charset="0"/>
              </a:rPr>
              <a:t>/Whvurx6o85D6qpzywo8xwNaLZHxTQPgcIA5su9ZIytv9LH2E+lSwwID</a:t>
            </a:r>
          </a:p>
          <a:p>
            <a:pPr lvl="1"/>
            <a:r>
              <a:rPr lang="en-US" sz="1000" b="0" u="none" dirty="0">
                <a:latin typeface="Courier New" pitchFamily="49" charset="0"/>
                <a:cs typeface="Courier New" pitchFamily="49" charset="0"/>
              </a:rPr>
              <a:t>AQABo3sweTAJBgNVHRMEAjAAMCwGCWCGSAGG+EIBDQQfFh1PcGVuU1NMIEdlbmVy</a:t>
            </a:r>
          </a:p>
          <a:p>
            <a:pPr lvl="1"/>
            <a:r>
              <a:rPr lang="en-US" sz="1000" b="0" u="none" dirty="0">
                <a:latin typeface="Courier New" pitchFamily="49" charset="0"/>
                <a:cs typeface="Courier New" pitchFamily="49" charset="0"/>
              </a:rPr>
              <a:t>YXRlZCBDZXJ0aWZpY2F0ZTAdBgNVHQ4EFgQU+tugFtyN+cXe1wxUqeA7X+yS3bgw</a:t>
            </a:r>
          </a:p>
          <a:p>
            <a:pPr lvl="1"/>
            <a:r>
              <a:rPr lang="en-US" sz="1000" b="0" u="none" dirty="0">
                <a:latin typeface="Courier New" pitchFamily="49" charset="0"/>
                <a:cs typeface="Courier New" pitchFamily="49" charset="0"/>
              </a:rPr>
              <a:t>HwYDVR0jBBgwFoAUhMwqkbBrGp87HxfvwgPnlGgVR64wDQYJKoZIhvcNAQEFBQAD</a:t>
            </a:r>
          </a:p>
          <a:p>
            <a:pPr lvl="1"/>
            <a:r>
              <a:rPr lang="en-US" sz="1000" b="0" u="none" dirty="0">
                <a:latin typeface="Courier New" pitchFamily="49" charset="0"/>
                <a:cs typeface="Courier New" pitchFamily="49" charset="0"/>
              </a:rPr>
              <a:t>ggEBAIEEmqqhEzeXZ4CKhE5UM9vCKzkj5Iv9TFs/a9CcQuepzplt7YVmevBFNOc0</a:t>
            </a:r>
          </a:p>
          <a:p>
            <a:pPr lvl="1"/>
            <a:r>
              <a:rPr lang="en-US" sz="1000" b="0" u="none" dirty="0">
                <a:latin typeface="Courier New" pitchFamily="49" charset="0"/>
                <a:cs typeface="Courier New" pitchFamily="49" charset="0"/>
              </a:rPr>
              <a:t>+1ZyR4tXgi4+5MHGzhYCIVvHo4hKqYm+J+o5mwQInf1qoAHuO7CLD3WNa1sKcVUV</a:t>
            </a:r>
          </a:p>
          <a:p>
            <a:pPr lvl="1"/>
            <a:r>
              <a:rPr lang="en-US" sz="1000" b="0" u="none" dirty="0" err="1">
                <a:latin typeface="Courier New" pitchFamily="49" charset="0"/>
                <a:cs typeface="Courier New" pitchFamily="49" charset="0"/>
              </a:rPr>
              <a:t>vepIxc</a:t>
            </a:r>
            <a:r>
              <a:rPr lang="en-US" sz="1000" b="0" u="none" dirty="0">
                <a:latin typeface="Courier New" pitchFamily="49" charset="0"/>
                <a:cs typeface="Courier New" pitchFamily="49" charset="0"/>
              </a:rPr>
              <a:t>/1aHZrG+dPeEHt0MdFfOw13YdUc2FH6AqEdcEL4aV5PXq2eYR8hR4zKbc1</a:t>
            </a:r>
          </a:p>
          <a:p>
            <a:pPr lvl="1"/>
            <a:r>
              <a:rPr lang="en-US" sz="1000" b="0" u="none" dirty="0">
                <a:latin typeface="Courier New" pitchFamily="49" charset="0"/>
                <a:cs typeface="Courier New" pitchFamily="49" charset="0"/>
              </a:rPr>
              <a:t>fBtuqUsvA8NWSIyzQ16fyGve+ANf6vXvUizyvwDrPRv/kfvLNa3ZPnLMMxU98Mvh</a:t>
            </a:r>
          </a:p>
          <a:p>
            <a:pPr lvl="1"/>
            <a:r>
              <a:rPr lang="en-US" sz="1000" b="0" u="none" dirty="0">
                <a:latin typeface="Courier New" pitchFamily="49" charset="0"/>
                <a:cs typeface="Courier New" pitchFamily="49" charset="0"/>
              </a:rPr>
              <a:t>PXy3PkB8++6U4Y3vdk2Ni2WYYlIls8yqbM4327IKmkDc2TimS8u60CT47mKU7aDY</a:t>
            </a:r>
          </a:p>
          <a:p>
            <a:pPr lvl="1"/>
            <a:r>
              <a:rPr lang="en-US" sz="1000" b="0" u="none" dirty="0">
                <a:latin typeface="Courier New" pitchFamily="49" charset="0"/>
                <a:cs typeface="Courier New" pitchFamily="49" charset="0"/>
              </a:rPr>
              <a:t>cbTV5RDkrlaYwm5yqlTIglvCv7o=</a:t>
            </a:r>
          </a:p>
          <a:p>
            <a:pPr lvl="1"/>
            <a:r>
              <a:rPr lang="en-US" sz="1000" b="0" u="none" dirty="0">
                <a:latin typeface="Courier New" pitchFamily="49" charset="0"/>
                <a:cs typeface="Courier New" pitchFamily="49" charset="0"/>
              </a:rPr>
              <a:t>-----END CERTIFICATE-----</a:t>
            </a:r>
          </a:p>
          <a:p>
            <a:r>
              <a:rPr lang="en-US" b="0" u="sng" dirty="0"/>
              <a:t>Key (no passphrase)</a:t>
            </a:r>
          </a:p>
          <a:p>
            <a:pPr lvl="1"/>
            <a:r>
              <a:rPr lang="en-US" sz="1000" b="0" u="none" dirty="0">
                <a:latin typeface="Courier New" pitchFamily="49" charset="0"/>
                <a:cs typeface="Courier New" pitchFamily="49" charset="0"/>
              </a:rPr>
              <a:t>-----BEGIN RSA PRIVATE KEY-----</a:t>
            </a:r>
          </a:p>
          <a:p>
            <a:pPr lvl="1"/>
            <a:r>
              <a:rPr lang="en-US" sz="1000" b="0" u="none" dirty="0">
                <a:latin typeface="Courier New" pitchFamily="49" charset="0"/>
                <a:cs typeface="Courier New" pitchFamily="49" charset="0"/>
              </a:rPr>
              <a:t>MIIEowIBAAKCAQEAvpnaPKLIKdvx98KW68lz8pGaRRcYersNGqPjpifMVjjE8LuC</a:t>
            </a:r>
          </a:p>
          <a:p>
            <a:pPr lvl="1"/>
            <a:r>
              <a:rPr lang="en-US" sz="1000" b="0" u="none" dirty="0">
                <a:latin typeface="Courier New" pitchFamily="49" charset="0"/>
                <a:cs typeface="Courier New" pitchFamily="49" charset="0"/>
              </a:rPr>
              <a:t>oXgPU0HePnNTUjpShBnynKCvrtWhN+haKbSp+QWXSxiTrW99HBfAl1MDQyWcukoE</a:t>
            </a:r>
          </a:p>
          <a:p>
            <a:pPr lvl="1"/>
            <a:r>
              <a:rPr lang="en-US" sz="1000" b="0" u="none" dirty="0">
                <a:latin typeface="Courier New" pitchFamily="49" charset="0"/>
                <a:cs typeface="Courier New" pitchFamily="49" charset="0"/>
              </a:rPr>
              <a:t>b9Cw6INctVUN4iRvkn9T8E6q174RbcnwA/7yTc7p1NCvw+6B/aAN9l1G2pQXgRdY</a:t>
            </a:r>
          </a:p>
          <a:p>
            <a:pPr lvl="1"/>
            <a:r>
              <a:rPr lang="en-US" sz="1000" b="0" u="none" dirty="0">
                <a:latin typeface="Courier New" pitchFamily="49" charset="0"/>
                <a:cs typeface="Courier New" pitchFamily="49" charset="0"/>
              </a:rPr>
              <a:t>C/+G6o1IZEHtWhqzE97nY5QKNuUVD0V09dc5CDYBaKjqetwwv6DFk/</a:t>
            </a:r>
            <a:r>
              <a:rPr lang="en-US" sz="1000" b="0" u="none" dirty="0" err="1">
                <a:latin typeface="Courier New" pitchFamily="49" charset="0"/>
                <a:cs typeface="Courier New" pitchFamily="49" charset="0"/>
              </a:rPr>
              <a:t>GRdOSEd</a:t>
            </a:r>
            <a:r>
              <a:rPr lang="en-US" sz="1000" b="0" u="none" dirty="0">
                <a:latin typeface="Courier New" pitchFamily="49" charset="0"/>
                <a:cs typeface="Courier New" pitchFamily="49" charset="0"/>
              </a:rPr>
              <a:t>/6b</a:t>
            </a:r>
          </a:p>
          <a:p>
            <a:pPr lvl="1"/>
            <a:r>
              <a:rPr lang="en-US" sz="1000" b="0" u="none" dirty="0">
                <a:latin typeface="Courier New" pitchFamily="49" charset="0"/>
                <a:cs typeface="Courier New" pitchFamily="49" charset="0"/>
              </a:rPr>
              <a:t>W+20z0qSHpa3YNW6qSp+x5pyYmDrzRIR03os6DauZkChSRyc/Whvurx6o85D6qpz</a:t>
            </a:r>
          </a:p>
          <a:p>
            <a:pPr lvl="1"/>
            <a:r>
              <a:rPr lang="en-US" sz="1000" b="0" u="none" dirty="0">
                <a:latin typeface="Courier New" pitchFamily="49" charset="0"/>
                <a:cs typeface="Courier New" pitchFamily="49" charset="0"/>
              </a:rPr>
              <a:t>ywo8xwNaLZHxTQPgcIA5su9ZIytv9LH2E+lSwwIDAQABAoIBAFml8cD9a5pMqlW3</a:t>
            </a:r>
          </a:p>
          <a:p>
            <a:pPr lvl="1"/>
            <a:r>
              <a:rPr lang="en-US" sz="1000" b="0" u="none" dirty="0">
                <a:latin typeface="Courier New" pitchFamily="49" charset="0"/>
                <a:cs typeface="Courier New" pitchFamily="49" charset="0"/>
              </a:rPr>
              <a:t>f9btTQz1sRL4Fvp7CmHSXhvjsjeHwhHckEe0ObkWTRsgkTsm1XLu5W8IITnhn0+1</a:t>
            </a:r>
          </a:p>
          <a:p>
            <a:pPr lvl="1"/>
            <a:r>
              <a:rPr lang="en-US" sz="1000" b="0" u="none" dirty="0">
                <a:latin typeface="Courier New" pitchFamily="49" charset="0"/>
                <a:cs typeface="Courier New" pitchFamily="49" charset="0"/>
              </a:rPr>
              <a:t>iNr+78eB+rRGngdAXh8diOdkEy+8/Cee8tFI3jyutKdRlxMbwiKsouVviumoq3fx</a:t>
            </a:r>
          </a:p>
          <a:p>
            <a:pPr lvl="1"/>
            <a:r>
              <a:rPr lang="en-US" sz="1000" b="0" u="none" dirty="0">
                <a:latin typeface="Courier New" pitchFamily="49" charset="0"/>
                <a:cs typeface="Courier New" pitchFamily="49" charset="0"/>
              </a:rPr>
              <a:t>OGQYwQ0Z2l/</a:t>
            </a:r>
            <a:r>
              <a:rPr lang="en-US" sz="1000" b="0" u="none" dirty="0" err="1">
                <a:latin typeface="Courier New" pitchFamily="49" charset="0"/>
                <a:cs typeface="Courier New" pitchFamily="49" charset="0"/>
              </a:rPr>
              <a:t>PvCwy</a:t>
            </a:r>
            <a:r>
              <a:rPr lang="en-US" sz="1000" b="0" u="none" dirty="0">
                <a:latin typeface="Courier New" pitchFamily="49" charset="0"/>
                <a:cs typeface="Courier New" pitchFamily="49" charset="0"/>
              </a:rPr>
              <a:t>/Y82ffq3ysC5gAJsbBYsCrg14bQo44ulrELe4SDWs5HCjKYb</a:t>
            </a:r>
          </a:p>
          <a:p>
            <a:pPr lvl="1"/>
            <a:r>
              <a:rPr lang="en-US" sz="1000" b="0" u="none" dirty="0">
                <a:latin typeface="Courier New" pitchFamily="49" charset="0"/>
                <a:cs typeface="Courier New" pitchFamily="49" charset="0"/>
              </a:rPr>
              <a:t>EI2b8cOMucqZSOtxg9niLN/je2bo/I2HGSawibgcOdBms8k6TvsSrZMr3kJ5O6J+</a:t>
            </a:r>
          </a:p>
          <a:p>
            <a:pPr lvl="1"/>
            <a:r>
              <a:rPr lang="en-US" sz="1000" b="0" u="none" dirty="0">
                <a:latin typeface="Courier New" pitchFamily="49" charset="0"/>
                <a:cs typeface="Courier New" pitchFamily="49" charset="0"/>
              </a:rPr>
              <a:t>77LGwKH37brVgbVYvbq6nWPL0xLG7dUv+7LWEo5qQaPy6aXb/zbckqLqu6/</a:t>
            </a:r>
            <a:r>
              <a:rPr lang="en-US" sz="1000" b="0" u="none" dirty="0" err="1">
                <a:latin typeface="Courier New" pitchFamily="49" charset="0"/>
                <a:cs typeface="Courier New" pitchFamily="49" charset="0"/>
              </a:rPr>
              <a:t>EjOVe</a:t>
            </a:r>
            <a:endParaRPr lang="en-US" sz="1000" b="0" u="none" dirty="0">
              <a:latin typeface="Courier New" pitchFamily="49" charset="0"/>
              <a:cs typeface="Courier New" pitchFamily="49" charset="0"/>
            </a:endParaRPr>
          </a:p>
          <a:p>
            <a:pPr lvl="1"/>
            <a:r>
              <a:rPr lang="en-US" sz="1000" b="0" u="none" dirty="0">
                <a:latin typeface="Courier New" pitchFamily="49" charset="0"/>
                <a:cs typeface="Courier New" pitchFamily="49" charset="0"/>
              </a:rPr>
              <a:t>ydG5JQECgYEA9kKfTZD/WEVAreA0dzfeJRu8vlnwoagL7cJaoDxqXos4mcr5mPDT</a:t>
            </a:r>
          </a:p>
          <a:p>
            <a:pPr lvl="1"/>
            <a:r>
              <a:rPr lang="en-US" sz="1000" b="0" u="none" dirty="0" err="1">
                <a:latin typeface="Courier New" pitchFamily="49" charset="0"/>
                <a:cs typeface="Courier New" pitchFamily="49" charset="0"/>
              </a:rPr>
              <a:t>kbWgFkLFFH</a:t>
            </a:r>
            <a:r>
              <a:rPr lang="en-US" sz="1000" b="0" u="none" dirty="0">
                <a:latin typeface="Courier New" pitchFamily="49" charset="0"/>
                <a:cs typeface="Courier New" pitchFamily="49" charset="0"/>
              </a:rPr>
              <a:t>/AyUnPBlK6BcJp1XK67B13ETUa3i9Q5t1WuZEobiKKBLFm9DDQJt43</a:t>
            </a:r>
          </a:p>
          <a:p>
            <a:pPr lvl="1"/>
            <a:r>
              <a:rPr lang="en-US" sz="1000" b="0" u="none" dirty="0">
                <a:latin typeface="Courier New" pitchFamily="49" charset="0"/>
                <a:cs typeface="Courier New" pitchFamily="49" charset="0"/>
              </a:rPr>
              <a:t>uKZWJxBKFGSvFrYPtGZst719mZVcPct2CzPjEgN3Hlpt6fyw3eOrnoECgYEAxiOu</a:t>
            </a:r>
          </a:p>
          <a:p>
            <a:pPr lvl="1"/>
            <a:r>
              <a:rPr lang="en-US" sz="1000" b="0" u="none" dirty="0">
                <a:latin typeface="Courier New" pitchFamily="49" charset="0"/>
                <a:cs typeface="Courier New" pitchFamily="49" charset="0"/>
              </a:rPr>
              <a:t>jwXCOmuGaB7+OW2tR0PGEzbvVlEGdkAJ6TC/HoKM1A8r2u4hLTEJJCrLLTfw++4I</a:t>
            </a:r>
          </a:p>
          <a:p>
            <a:pPr lvl="1"/>
            <a:r>
              <a:rPr lang="en-US" sz="1000" b="0" u="none" dirty="0">
                <a:latin typeface="Courier New" pitchFamily="49" charset="0"/>
                <a:cs typeface="Courier New" pitchFamily="49" charset="0"/>
              </a:rPr>
              <a:t>ddHE2dLeR4Q7O58SfLphwgPmLDezN7WRLGr7Vyfuv7VmaHjGuC3Gv9agnhWDlA2Q</a:t>
            </a:r>
          </a:p>
          <a:p>
            <a:pPr lvl="1"/>
            <a:r>
              <a:rPr lang="en-US" sz="1000" b="0" u="none" dirty="0">
                <a:latin typeface="Courier New" pitchFamily="49" charset="0"/>
                <a:cs typeface="Courier New" pitchFamily="49" charset="0"/>
              </a:rPr>
              <a:t>gBG9/R9oVfL0Dc7CgJgLeUtItCYC31bGT3yhV0MCgYEA4k3DG4L+RN4PXDpHvK9I</a:t>
            </a:r>
          </a:p>
          <a:p>
            <a:pPr lvl="1"/>
            <a:r>
              <a:rPr lang="en-US" sz="1000" b="0" u="none" dirty="0">
                <a:latin typeface="Courier New" pitchFamily="49" charset="0"/>
                <a:cs typeface="Courier New" pitchFamily="49" charset="0"/>
              </a:rPr>
              <a:t>pA1jXAJHEifeHnaW1d3vWkbSkvJmgVf+9U5VeV+OwRHN1qzPZV4suRI6M/8lK8rA</a:t>
            </a:r>
          </a:p>
          <a:p>
            <a:pPr lvl="1"/>
            <a:r>
              <a:rPr lang="en-US" sz="1000" b="0" u="none" dirty="0">
                <a:latin typeface="Courier New" pitchFamily="49" charset="0"/>
                <a:cs typeface="Courier New" pitchFamily="49" charset="0"/>
              </a:rPr>
              <a:t>Gr4UnM4aqK4K/qkY4G05LKrik9Ev2CgqSLQDRA7CJQ+Jn3Nb50qg6hFnFPafN+J7</a:t>
            </a:r>
          </a:p>
          <a:p>
            <a:pPr lvl="1"/>
            <a:r>
              <a:rPr lang="en-US" sz="1000" b="0" u="none" dirty="0">
                <a:latin typeface="Courier New" pitchFamily="49" charset="0"/>
                <a:cs typeface="Courier New" pitchFamily="49" charset="0"/>
              </a:rPr>
              <a:t>7juWln08wFYV4Atpdd+9XQECgYBxizkZFL+9IqkfOcONvWAzGo+Dq1N0L3J4iTIk</a:t>
            </a:r>
          </a:p>
          <a:p>
            <a:pPr lvl="1"/>
            <a:r>
              <a:rPr lang="en-US" sz="1000" b="0" u="none" dirty="0">
                <a:latin typeface="Courier New" pitchFamily="49" charset="0"/>
                <a:cs typeface="Courier New" pitchFamily="49" charset="0"/>
              </a:rPr>
              <a:t>w56CKWXyj88d4qB4eUU3yJ4uB4S9miaW/eLEwKZIbWpUPFAn0db7i6h3ZmP5ZL8Q</a:t>
            </a:r>
          </a:p>
          <a:p>
            <a:pPr lvl="1"/>
            <a:r>
              <a:rPr lang="en-US" sz="1000" b="0" u="none" dirty="0">
                <a:latin typeface="Courier New" pitchFamily="49" charset="0"/>
                <a:cs typeface="Courier New" pitchFamily="49" charset="0"/>
              </a:rPr>
              <a:t>qS3nQCb9DULmU2/tU641eRUKAmIoka1g9sndKAZuWo+o6fdkIb1RgObk9XNn8R4r</a:t>
            </a:r>
          </a:p>
          <a:p>
            <a:pPr lvl="1"/>
            <a:r>
              <a:rPr lang="en-US" sz="1000" b="0" u="none" dirty="0">
                <a:latin typeface="Courier New" pitchFamily="49" charset="0"/>
                <a:cs typeface="Courier New" pitchFamily="49" charset="0"/>
              </a:rPr>
              <a:t>psv+aQKBgB+CIcExR30vycv5bnZN9EFlIXNKaeMJUrYCXcRQNvrnUIUBvAO8+jAe</a:t>
            </a:r>
          </a:p>
          <a:p>
            <a:pPr lvl="1"/>
            <a:r>
              <a:rPr lang="en-US" sz="1000" b="0" u="none" dirty="0">
                <a:latin typeface="Courier New" pitchFamily="49" charset="0"/>
                <a:cs typeface="Courier New" pitchFamily="49" charset="0"/>
              </a:rPr>
              <a:t>CdLygS5RtgOLZib0IVErqWsP3EI1ACGuLts0vQ9GFLQGaN1SaMS40C9kvns1mlDu</a:t>
            </a:r>
          </a:p>
          <a:p>
            <a:pPr lvl="1"/>
            <a:r>
              <a:rPr lang="en-US" sz="1000" b="0" u="none" dirty="0">
                <a:latin typeface="Courier New" pitchFamily="49" charset="0"/>
                <a:cs typeface="Courier New" pitchFamily="49" charset="0"/>
              </a:rPr>
              <a:t>LhIhYpJ8UsCVt5snWo2N+M+6ANh5tpWdQnEK6zILh4tRbuzaiHgb</a:t>
            </a:r>
          </a:p>
          <a:p>
            <a:pPr lvl="1"/>
            <a:r>
              <a:rPr lang="en-US" sz="1000" b="0" u="none" dirty="0">
                <a:latin typeface="Courier New" pitchFamily="49" charset="0"/>
                <a:cs typeface="Courier New" pitchFamily="49" charset="0"/>
              </a:rPr>
              <a:t>-----END RSA PRIVATE KEY-----</a:t>
            </a:r>
          </a:p>
          <a:p>
            <a:endParaRPr lang="en-US" b="0" u="none" dirty="0"/>
          </a:p>
          <a:p>
            <a:endParaRPr lang="en-US" b="0" u="none" dirty="0"/>
          </a:p>
          <a:p>
            <a:r>
              <a:rPr lang="en-US" b="1" u="sng" dirty="0"/>
              <a:t>Web</a:t>
            </a:r>
            <a:r>
              <a:rPr lang="en-US" b="1" u="sng" baseline="0" dirty="0"/>
              <a:t> server certificate with the chain (including the root CA):</a:t>
            </a:r>
          </a:p>
          <a:p>
            <a:r>
              <a:rPr lang="en-US" b="0" u="sng" baseline="0" dirty="0"/>
              <a:t>Certificate</a:t>
            </a:r>
          </a:p>
          <a:p>
            <a:pPr lvl="1"/>
            <a:r>
              <a:rPr lang="en-US" sz="1000" b="0" u="none" dirty="0">
                <a:latin typeface="Courier New" pitchFamily="49" charset="0"/>
                <a:cs typeface="Courier New" pitchFamily="49" charset="0"/>
              </a:rPr>
              <a:t>-----BEGIN CERTIFICATE-----</a:t>
            </a:r>
          </a:p>
          <a:p>
            <a:pPr lvl="1"/>
            <a:r>
              <a:rPr lang="en-US" sz="1000" b="0" u="none" dirty="0">
                <a:latin typeface="Courier New" pitchFamily="49" charset="0"/>
                <a:cs typeface="Courier New" pitchFamily="49" charset="0"/>
              </a:rPr>
              <a:t>MIID0DCCArigAwIBAgIBATANBgkqhkiG9w0BAQUFADB/</a:t>
            </a:r>
            <a:r>
              <a:rPr lang="en-US" sz="1000" b="0" u="none" dirty="0" err="1">
                <a:latin typeface="Courier New" pitchFamily="49" charset="0"/>
                <a:cs typeface="Courier New" pitchFamily="49" charset="0"/>
              </a:rPr>
              <a:t>MQswCQYDVQQGEwJGUjET</a:t>
            </a:r>
            <a:endParaRPr lang="en-US" sz="1000" b="0" u="none" dirty="0">
              <a:latin typeface="Courier New" pitchFamily="49" charset="0"/>
              <a:cs typeface="Courier New" pitchFamily="49" charset="0"/>
            </a:endParaRPr>
          </a:p>
          <a:p>
            <a:pPr lvl="1"/>
            <a:r>
              <a:rPr lang="en-US" sz="1000" b="0" u="none" dirty="0">
                <a:latin typeface="Courier New" pitchFamily="49" charset="0"/>
                <a:cs typeface="Courier New" pitchFamily="49" charset="0"/>
              </a:rPr>
              <a:t>MBEGA1UECAwKU29tZS1TdGF0ZTEOMAwGA1UEBwwFUGFyaXMxDTALBgNVBAoMBERp</a:t>
            </a:r>
          </a:p>
          <a:p>
            <a:pPr lvl="1"/>
            <a:r>
              <a:rPr lang="en-US" sz="1000" b="0" u="none" dirty="0">
                <a:latin typeface="Courier New" pitchFamily="49" charset="0"/>
                <a:cs typeface="Courier New" pitchFamily="49" charset="0"/>
              </a:rPr>
              <a:t>bWkxDTALBgNVBAsMBE5TQlUxEDAOBgNVBAMMB0RpbWkgQ0ExGzAZBgkqhkiG9w0B</a:t>
            </a:r>
          </a:p>
          <a:p>
            <a:pPr lvl="1"/>
            <a:r>
              <a:rPr lang="en-US" sz="1000" b="0" u="none" dirty="0">
                <a:latin typeface="Courier New" pitchFamily="49" charset="0"/>
                <a:cs typeface="Courier New" pitchFamily="49" charset="0"/>
              </a:rPr>
              <a:t>CQEWDGRpbWlAZGltaS5mcjAeFw0xNDAxMjgyMDM2NTVaFw0yNDAxMjYyMDM2NTVa</a:t>
            </a:r>
          </a:p>
          <a:p>
            <a:pPr lvl="1"/>
            <a:r>
              <a:rPr lang="en-US" sz="1000" b="0" u="none" dirty="0">
                <a:latin typeface="Courier New" pitchFamily="49" charset="0"/>
                <a:cs typeface="Courier New" pitchFamily="49" charset="0"/>
              </a:rPr>
              <a:t>MFsxCzAJBgNVBAYTAkZSMRMwEQYDVQQIDApTb21lLVN0YXRlMSEwHwYDVQQKDBhJ</a:t>
            </a:r>
          </a:p>
          <a:p>
            <a:pPr lvl="1"/>
            <a:r>
              <a:rPr lang="en-US" sz="1000" b="0" u="none" dirty="0">
                <a:latin typeface="Courier New" pitchFamily="49" charset="0"/>
                <a:cs typeface="Courier New" pitchFamily="49" charset="0"/>
              </a:rPr>
              <a:t>bnRlcm5ldCBXaWRnaXRzIFB0eSBMdGQxFDASBgNVBAMMC3d3dy5kaW1pLmZyMIIB</a:t>
            </a:r>
          </a:p>
          <a:p>
            <a:pPr lvl="1"/>
            <a:r>
              <a:rPr lang="en-US" sz="1000" b="0" u="none" dirty="0">
                <a:latin typeface="Courier New" pitchFamily="49" charset="0"/>
                <a:cs typeface="Courier New" pitchFamily="49" charset="0"/>
              </a:rPr>
              <a:t>IjANBgkqhkiG9w0BAQEFAAOCAQ8AMIIBCgKCAQEAvpnaPKLIKdvx98KW68lz8pGa</a:t>
            </a:r>
          </a:p>
          <a:p>
            <a:pPr lvl="1"/>
            <a:r>
              <a:rPr lang="en-US" sz="1000" b="0" u="none" dirty="0">
                <a:latin typeface="Courier New" pitchFamily="49" charset="0"/>
                <a:cs typeface="Courier New" pitchFamily="49" charset="0"/>
              </a:rPr>
              <a:t>RRcYersNGqPjpifMVjjE8LuCoXgPU0HePnNTUjpShBnynKCvrtWhN+haKbSp+QWX</a:t>
            </a:r>
          </a:p>
          <a:p>
            <a:pPr lvl="1"/>
            <a:r>
              <a:rPr lang="en-US" sz="1000" b="0" u="none" dirty="0">
                <a:latin typeface="Courier New" pitchFamily="49" charset="0"/>
                <a:cs typeface="Courier New" pitchFamily="49" charset="0"/>
              </a:rPr>
              <a:t>SxiTrW99HBfAl1MDQyWcukoEb9Cw6INctVUN4iRvkn9T8E6q174RbcnwA/7yTc7p</a:t>
            </a:r>
          </a:p>
          <a:p>
            <a:pPr lvl="1"/>
            <a:r>
              <a:rPr lang="en-US" sz="1000" b="0" u="none" dirty="0">
                <a:latin typeface="Courier New" pitchFamily="49" charset="0"/>
                <a:cs typeface="Courier New" pitchFamily="49" charset="0"/>
              </a:rPr>
              <a:t>1NCvw+6B/aAN9l1G2pQXgRdYC/+G6o1IZEHtWhqzE97nY5QKNuUVD0V09dc5CDYB</a:t>
            </a:r>
          </a:p>
          <a:p>
            <a:pPr lvl="1"/>
            <a:r>
              <a:rPr lang="en-US" sz="1000" b="0" u="none" dirty="0">
                <a:latin typeface="Courier New" pitchFamily="49" charset="0"/>
                <a:cs typeface="Courier New" pitchFamily="49" charset="0"/>
              </a:rPr>
              <a:t>aKjqetwwv6DFk/</a:t>
            </a:r>
            <a:r>
              <a:rPr lang="en-US" sz="1000" b="0" u="none" dirty="0" err="1">
                <a:latin typeface="Courier New" pitchFamily="49" charset="0"/>
                <a:cs typeface="Courier New" pitchFamily="49" charset="0"/>
              </a:rPr>
              <a:t>GRdOSEd</a:t>
            </a:r>
            <a:r>
              <a:rPr lang="en-US" sz="1000" b="0" u="none" dirty="0">
                <a:latin typeface="Courier New" pitchFamily="49" charset="0"/>
                <a:cs typeface="Courier New" pitchFamily="49" charset="0"/>
              </a:rPr>
              <a:t>/6bW+20z0qSHpa3YNW6qSp+x5pyYmDrzRIR03os6Dau</a:t>
            </a:r>
          </a:p>
          <a:p>
            <a:pPr lvl="1"/>
            <a:r>
              <a:rPr lang="en-US" sz="1000" b="0" u="none" dirty="0" err="1">
                <a:latin typeface="Courier New" pitchFamily="49" charset="0"/>
                <a:cs typeface="Courier New" pitchFamily="49" charset="0"/>
              </a:rPr>
              <a:t>ZkChSRyc</a:t>
            </a:r>
            <a:r>
              <a:rPr lang="en-US" sz="1000" b="0" u="none" dirty="0">
                <a:latin typeface="Courier New" pitchFamily="49" charset="0"/>
                <a:cs typeface="Courier New" pitchFamily="49" charset="0"/>
              </a:rPr>
              <a:t>/Whvurx6o85D6qpzywo8xwNaLZHxTQPgcIA5su9ZIytv9LH2E+lSwwID</a:t>
            </a:r>
          </a:p>
          <a:p>
            <a:pPr lvl="1"/>
            <a:r>
              <a:rPr lang="en-US" sz="1000" b="0" u="none" dirty="0">
                <a:latin typeface="Courier New" pitchFamily="49" charset="0"/>
                <a:cs typeface="Courier New" pitchFamily="49" charset="0"/>
              </a:rPr>
              <a:t>AQABo3sweTAJBgNVHRMEAjAAMCwGCWCGSAGG+EIBDQQfFh1PcGVuU1NMIEdlbmVy</a:t>
            </a:r>
          </a:p>
          <a:p>
            <a:pPr lvl="1"/>
            <a:r>
              <a:rPr lang="en-US" sz="1000" b="0" u="none" dirty="0">
                <a:latin typeface="Courier New" pitchFamily="49" charset="0"/>
                <a:cs typeface="Courier New" pitchFamily="49" charset="0"/>
              </a:rPr>
              <a:t>YXRlZCBDZXJ0aWZpY2F0ZTAdBgNVHQ4EFgQU+tugFtyN+cXe1wxUqeA7X+yS3bgw</a:t>
            </a:r>
          </a:p>
          <a:p>
            <a:pPr lvl="1"/>
            <a:r>
              <a:rPr lang="en-US" sz="1000" b="0" u="none" dirty="0">
                <a:latin typeface="Courier New" pitchFamily="49" charset="0"/>
                <a:cs typeface="Courier New" pitchFamily="49" charset="0"/>
              </a:rPr>
              <a:t>HwYDVR0jBBgwFoAUhMwqkbBrGp87HxfvwgPnlGgVR64wDQYJKoZIhvcNAQEFBQAD</a:t>
            </a:r>
          </a:p>
          <a:p>
            <a:pPr lvl="1"/>
            <a:r>
              <a:rPr lang="en-US" sz="1000" b="0" u="none" dirty="0">
                <a:latin typeface="Courier New" pitchFamily="49" charset="0"/>
                <a:cs typeface="Courier New" pitchFamily="49" charset="0"/>
              </a:rPr>
              <a:t>ggEBAIEEmqqhEzeXZ4CKhE5UM9vCKzkj5Iv9TFs/a9CcQuepzplt7YVmevBFNOc0</a:t>
            </a:r>
          </a:p>
          <a:p>
            <a:pPr lvl="1"/>
            <a:r>
              <a:rPr lang="en-US" sz="1000" b="0" u="none" dirty="0">
                <a:latin typeface="Courier New" pitchFamily="49" charset="0"/>
                <a:cs typeface="Courier New" pitchFamily="49" charset="0"/>
              </a:rPr>
              <a:t>+1ZyR4tXgi4+5MHGzhYCIVvHo4hKqYm+J+o5mwQInf1qoAHuO7CLD3WNa1sKcVUV</a:t>
            </a:r>
          </a:p>
          <a:p>
            <a:pPr lvl="1"/>
            <a:r>
              <a:rPr lang="en-US" sz="1000" b="0" u="none" dirty="0" err="1">
                <a:latin typeface="Courier New" pitchFamily="49" charset="0"/>
                <a:cs typeface="Courier New" pitchFamily="49" charset="0"/>
              </a:rPr>
              <a:t>vepIxc</a:t>
            </a:r>
            <a:r>
              <a:rPr lang="en-US" sz="1000" b="0" u="none" dirty="0">
                <a:latin typeface="Courier New" pitchFamily="49" charset="0"/>
                <a:cs typeface="Courier New" pitchFamily="49" charset="0"/>
              </a:rPr>
              <a:t>/1aHZrG+dPeEHt0MdFfOw13YdUc2FH6AqEdcEL4aV5PXq2eYR8hR4zKbc1</a:t>
            </a:r>
          </a:p>
          <a:p>
            <a:pPr lvl="1"/>
            <a:r>
              <a:rPr lang="en-US" sz="1000" b="0" u="none" dirty="0">
                <a:latin typeface="Courier New" pitchFamily="49" charset="0"/>
                <a:cs typeface="Courier New" pitchFamily="49" charset="0"/>
              </a:rPr>
              <a:t>fBtuqUsvA8NWSIyzQ16fyGve+ANf6vXvUizyvwDrPRv/kfvLNa3ZPnLMMxU98Mvh</a:t>
            </a:r>
          </a:p>
          <a:p>
            <a:pPr lvl="1"/>
            <a:r>
              <a:rPr lang="en-US" sz="1000" b="0" u="none" dirty="0">
                <a:latin typeface="Courier New" pitchFamily="49" charset="0"/>
                <a:cs typeface="Courier New" pitchFamily="49" charset="0"/>
              </a:rPr>
              <a:t>PXy3PkB8++6U4Y3vdk2Ni2WYYlIls8yqbM4327IKmkDc2TimS8u60CT47mKU7aDY</a:t>
            </a:r>
          </a:p>
          <a:p>
            <a:pPr lvl="1"/>
            <a:r>
              <a:rPr lang="en-US" sz="1000" b="0" u="none" dirty="0">
                <a:latin typeface="Courier New" pitchFamily="49" charset="0"/>
                <a:cs typeface="Courier New" pitchFamily="49" charset="0"/>
              </a:rPr>
              <a:t>cbTV5RDkrlaYwm5yqlTIglvCv7o=</a:t>
            </a:r>
          </a:p>
          <a:p>
            <a:pPr lvl="1"/>
            <a:r>
              <a:rPr lang="en-US" sz="1000" b="0" u="none" dirty="0">
                <a:latin typeface="Courier New" pitchFamily="49" charset="0"/>
                <a:cs typeface="Courier New" pitchFamily="49" charset="0"/>
              </a:rPr>
              <a:t>-----END CERTIFICATE-----</a:t>
            </a:r>
          </a:p>
          <a:p>
            <a:pPr lvl="1"/>
            <a:r>
              <a:rPr lang="en-US" sz="1000" b="0" u="none" dirty="0">
                <a:latin typeface="Courier New" pitchFamily="49" charset="0"/>
                <a:cs typeface="Courier New" pitchFamily="49" charset="0"/>
              </a:rPr>
              <a:t>-----BEGIN CERTIFICATE-----</a:t>
            </a:r>
          </a:p>
          <a:p>
            <a:pPr lvl="1"/>
            <a:r>
              <a:rPr lang="en-US" sz="1000" b="0" u="none" dirty="0">
                <a:latin typeface="Courier New" pitchFamily="49" charset="0"/>
                <a:cs typeface="Courier New" pitchFamily="49" charset="0"/>
              </a:rPr>
              <a:t>MIIDyTCCArGgAwIBAgIBADANBgkqhkiG9w0BAQUFADB/</a:t>
            </a:r>
            <a:r>
              <a:rPr lang="en-US" sz="1000" b="0" u="none" dirty="0" err="1">
                <a:latin typeface="Courier New" pitchFamily="49" charset="0"/>
                <a:cs typeface="Courier New" pitchFamily="49" charset="0"/>
              </a:rPr>
              <a:t>MQswCQYDVQQGEwJGUjET</a:t>
            </a:r>
            <a:endParaRPr lang="en-US" sz="1000" b="0" u="none" dirty="0">
              <a:latin typeface="Courier New" pitchFamily="49" charset="0"/>
              <a:cs typeface="Courier New" pitchFamily="49" charset="0"/>
            </a:endParaRPr>
          </a:p>
          <a:p>
            <a:pPr lvl="1"/>
            <a:r>
              <a:rPr lang="en-US" sz="1000" b="0" u="none" dirty="0">
                <a:latin typeface="Courier New" pitchFamily="49" charset="0"/>
                <a:cs typeface="Courier New" pitchFamily="49" charset="0"/>
              </a:rPr>
              <a:t>MBEGA1UECAwKU29tZS1TdGF0ZTEOMAwGA1UEBwwFUGFyaXMxDTALBgNVBAoMBERp</a:t>
            </a:r>
          </a:p>
          <a:p>
            <a:pPr lvl="1"/>
            <a:r>
              <a:rPr lang="en-US" sz="1000" b="0" u="none" dirty="0">
                <a:latin typeface="Courier New" pitchFamily="49" charset="0"/>
                <a:cs typeface="Courier New" pitchFamily="49" charset="0"/>
              </a:rPr>
              <a:t>bWkxDTALBgNVBAsMBE5TQlUxEDAOBgNVBAMMB0RpbWkgQ0ExGzAZBgkqhkiG9w0B</a:t>
            </a:r>
          </a:p>
          <a:p>
            <a:pPr lvl="1"/>
            <a:r>
              <a:rPr lang="en-US" sz="1000" b="0" u="none" dirty="0">
                <a:latin typeface="Courier New" pitchFamily="49" charset="0"/>
                <a:cs typeface="Courier New" pitchFamily="49" charset="0"/>
              </a:rPr>
              <a:t>CQEWDGRpbWlAZGltaS5mcjAeFw0xNDAxMjgyMDI2NDRaFw0yNDAxMjYyMDI2NDRa</a:t>
            </a:r>
          </a:p>
          <a:p>
            <a:pPr lvl="1"/>
            <a:r>
              <a:rPr lang="en-US" sz="1000" b="0" u="none" dirty="0">
                <a:latin typeface="Courier New" pitchFamily="49" charset="0"/>
                <a:cs typeface="Courier New" pitchFamily="49" charset="0"/>
              </a:rPr>
              <a:t>MH8xCzAJBgNVBAYTAkZSMRMwEQYDVQQIDApTb21lLVN0YXRlMQ4wDAYDVQQHDAVQ</a:t>
            </a:r>
          </a:p>
          <a:p>
            <a:pPr lvl="1"/>
            <a:r>
              <a:rPr lang="en-US" sz="1000" b="0" u="none" dirty="0">
                <a:latin typeface="Courier New" pitchFamily="49" charset="0"/>
                <a:cs typeface="Courier New" pitchFamily="49" charset="0"/>
              </a:rPr>
              <a:t>YXJpczENMAsGA1UECgwERGltaTENMAsGA1UECwwETlNCVTEQMA4GA1UEAwwHRGlt</a:t>
            </a:r>
          </a:p>
          <a:p>
            <a:pPr lvl="1"/>
            <a:r>
              <a:rPr lang="en-US" sz="1000" b="0" u="none" dirty="0">
                <a:latin typeface="Courier New" pitchFamily="49" charset="0"/>
                <a:cs typeface="Courier New" pitchFamily="49" charset="0"/>
              </a:rPr>
              <a:t>aSBDQTEbMBkGCSqGSIb3DQEJARYMZGltaUBkaW1pLmZyMIIBIjANBgkqhkiG9w0B</a:t>
            </a:r>
          </a:p>
          <a:p>
            <a:pPr lvl="1"/>
            <a:r>
              <a:rPr lang="en-US" sz="1000" b="0" u="none" dirty="0">
                <a:latin typeface="Courier New" pitchFamily="49" charset="0"/>
                <a:cs typeface="Courier New" pitchFamily="49" charset="0"/>
              </a:rPr>
              <a:t>AQEFAAOCAQ8AMIIBCgKCAQEAuxuG4QeBIGXj/AB/</a:t>
            </a:r>
            <a:r>
              <a:rPr lang="en-US" sz="1000" b="0" u="none" dirty="0" err="1">
                <a:latin typeface="Courier New" pitchFamily="49" charset="0"/>
                <a:cs typeface="Courier New" pitchFamily="49" charset="0"/>
              </a:rPr>
              <a:t>YRLLtpgpTpGnDntVlgsycZrL</a:t>
            </a:r>
            <a:endParaRPr lang="en-US" sz="1000" b="0" u="none" dirty="0">
              <a:latin typeface="Courier New" pitchFamily="49" charset="0"/>
              <a:cs typeface="Courier New" pitchFamily="49" charset="0"/>
            </a:endParaRPr>
          </a:p>
          <a:p>
            <a:pPr lvl="1"/>
            <a:r>
              <a:rPr lang="en-US" sz="1000" b="0" u="none" dirty="0">
                <a:latin typeface="Courier New" pitchFamily="49" charset="0"/>
                <a:cs typeface="Courier New" pitchFamily="49" charset="0"/>
              </a:rPr>
              <a:t>3qqyOdBNlwnvcB9etfY5iWzjeq7YZRr6i0dIV4sFNBR2NoK+YvdD9j1TRi7njZg0</a:t>
            </a:r>
          </a:p>
          <a:p>
            <a:pPr lvl="1"/>
            <a:r>
              <a:rPr lang="en-US" sz="1000" b="0" u="none" dirty="0">
                <a:latin typeface="Courier New" pitchFamily="49" charset="0"/>
                <a:cs typeface="Courier New" pitchFamily="49" charset="0"/>
              </a:rPr>
              <a:t>d6zth0xlsOhCsDlV/YCL1CTcYDlKA/QiKeIQa7GU3Rhf0t/KnAkr6mwoDbdKBQX1</a:t>
            </a:r>
          </a:p>
          <a:p>
            <a:pPr lvl="1"/>
            <a:r>
              <a:rPr lang="en-US" sz="1000" b="0" u="none" dirty="0">
                <a:latin typeface="Courier New" pitchFamily="49" charset="0"/>
                <a:cs typeface="Courier New" pitchFamily="49" charset="0"/>
              </a:rPr>
              <a:t>D5HgQuXJiFdh5XRebxF1ZB3gH+0kCEaEZPrjFDApkOXNxEARZdpBLpbvQljtVXtj</a:t>
            </a:r>
          </a:p>
          <a:p>
            <a:pPr lvl="1"/>
            <a:r>
              <a:rPr lang="en-US" sz="1000" b="0" u="none" dirty="0">
                <a:latin typeface="Courier New" pitchFamily="49" charset="0"/>
                <a:cs typeface="Courier New" pitchFamily="49" charset="0"/>
              </a:rPr>
              <a:t>HMsvrIOc7QqUSOU3GcbBMSHjT8cgg8ssf492Go3bDQkIzTROz9QgDHaqDqTC9Hoe</a:t>
            </a:r>
          </a:p>
          <a:p>
            <a:pPr lvl="1"/>
            <a:r>
              <a:rPr lang="en-US" sz="1000" b="0" u="none" dirty="0" err="1">
                <a:latin typeface="Courier New" pitchFamily="49" charset="0"/>
                <a:cs typeface="Courier New" pitchFamily="49" charset="0"/>
              </a:rPr>
              <a:t>vlIpTS+q</a:t>
            </a:r>
            <a:r>
              <a:rPr lang="en-US" sz="1000" b="0" u="none" dirty="0">
                <a:latin typeface="Courier New" pitchFamily="49" charset="0"/>
                <a:cs typeface="Courier New" pitchFamily="49" charset="0"/>
              </a:rPr>
              <a:t>/3BCY5AGWKl3CCR6dDyK6honnOR/8srezaN4PwIDAQABo1AwTjAdBgNV</a:t>
            </a:r>
          </a:p>
          <a:p>
            <a:pPr lvl="1"/>
            <a:r>
              <a:rPr lang="en-US" sz="1000" b="0" u="none" dirty="0">
                <a:latin typeface="Courier New" pitchFamily="49" charset="0"/>
                <a:cs typeface="Courier New" pitchFamily="49" charset="0"/>
              </a:rPr>
              <a:t>HQ4EFgQUhMwqkbBrGp87HxfvwgPnlGgVR64wHwYDVR0jBBgwFoAUhMwqkbBrGp87</a:t>
            </a:r>
          </a:p>
          <a:p>
            <a:pPr lvl="1"/>
            <a:r>
              <a:rPr lang="en-US" sz="1000" b="0" u="none" dirty="0">
                <a:latin typeface="Courier New" pitchFamily="49" charset="0"/>
                <a:cs typeface="Courier New" pitchFamily="49" charset="0"/>
              </a:rPr>
              <a:t>HxfvwgPnlGgVR64wDAYDVR0TBAUwAwEB/zANBgkqhkiG9w0BAQUFAAOCAQEAVqYq</a:t>
            </a:r>
          </a:p>
          <a:p>
            <a:pPr lvl="1"/>
            <a:r>
              <a:rPr lang="en-US" sz="1000" b="0" u="none" dirty="0">
                <a:latin typeface="Courier New" pitchFamily="49" charset="0"/>
                <a:cs typeface="Courier New" pitchFamily="49" charset="0"/>
              </a:rPr>
              <a:t>vhm5wAEKmvrKXRjeb5kiEIp7oZAFkYp6sKODuZ1VdkjMDD4wv46iqAe1QIIsfGwd</a:t>
            </a:r>
          </a:p>
          <a:p>
            <a:pPr lvl="1"/>
            <a:r>
              <a:rPr lang="en-US" sz="1000" b="0" u="none" dirty="0">
                <a:latin typeface="Courier New" pitchFamily="49" charset="0"/>
                <a:cs typeface="Courier New" pitchFamily="49" charset="0"/>
              </a:rPr>
              <a:t>Dmv0oqSl+iPPy24ATMSZQbPLO5K64Hw7Q8KPos0yD8gHSg2d4SOukj+FD2IjAH17</a:t>
            </a:r>
          </a:p>
          <a:p>
            <a:pPr lvl="1"/>
            <a:r>
              <a:rPr lang="en-US" sz="1000" b="0" u="none" dirty="0">
                <a:latin typeface="Courier New" pitchFamily="49" charset="0"/>
                <a:cs typeface="Courier New" pitchFamily="49" charset="0"/>
              </a:rPr>
              <a:t>a8auMw7TTHu6976JprQQKtPADRcfodGd5UFiz/6ZgLzUE23cktJMc2Bt18B9OZII</a:t>
            </a:r>
          </a:p>
          <a:p>
            <a:pPr lvl="1"/>
            <a:r>
              <a:rPr lang="en-US" sz="1000" b="0" u="none" dirty="0">
                <a:latin typeface="Courier New" pitchFamily="49" charset="0"/>
                <a:cs typeface="Courier New" pitchFamily="49" charset="0"/>
              </a:rPr>
              <a:t>J9ef2PZxZirJg1OqF2KssDlJP5ECo9K3EmovC5M5Aly++s8ayjBnNivtklYL1VOT</a:t>
            </a:r>
          </a:p>
          <a:p>
            <a:pPr lvl="1"/>
            <a:r>
              <a:rPr lang="en-US" sz="1000" b="0" u="none" dirty="0">
                <a:latin typeface="Courier New" pitchFamily="49" charset="0"/>
                <a:cs typeface="Courier New" pitchFamily="49" charset="0"/>
              </a:rPr>
              <a:t>ZrpPgcndTHUA5KS/Duf40dXm0snCxLAKNP28pMowDLSYc6IjVrD4+qqw3f1b7yGb</a:t>
            </a:r>
          </a:p>
          <a:p>
            <a:pPr lvl="1"/>
            <a:r>
              <a:rPr lang="en-US" sz="1000" b="0" u="none" dirty="0">
                <a:latin typeface="Courier New" pitchFamily="49" charset="0"/>
                <a:cs typeface="Courier New" pitchFamily="49" charset="0"/>
              </a:rPr>
              <a:t>bJcFgxKDeg5YecQOSg==</a:t>
            </a:r>
          </a:p>
          <a:p>
            <a:pPr lvl="1"/>
            <a:r>
              <a:rPr lang="en-US" sz="1000" b="0" u="none" dirty="0">
                <a:latin typeface="Courier New" pitchFamily="49" charset="0"/>
                <a:cs typeface="Courier New" pitchFamily="49" charset="0"/>
              </a:rPr>
              <a:t>-----END CERTIFICATE-----</a:t>
            </a:r>
          </a:p>
          <a:p>
            <a:r>
              <a:rPr lang="en-US" b="0" u="sng" dirty="0"/>
              <a:t>Key (no passphrase)</a:t>
            </a:r>
          </a:p>
          <a:p>
            <a:pPr lvl="1"/>
            <a:r>
              <a:rPr lang="en-US" sz="1000" b="0" u="none" dirty="0">
                <a:latin typeface="Courier New" pitchFamily="49" charset="0"/>
                <a:cs typeface="Courier New" pitchFamily="49" charset="0"/>
              </a:rPr>
              <a:t>-----BEGIN RSA PRIVATE KEY-----</a:t>
            </a:r>
          </a:p>
          <a:p>
            <a:pPr lvl="1"/>
            <a:r>
              <a:rPr lang="en-US" sz="1000" b="0" u="none" dirty="0">
                <a:latin typeface="Courier New" pitchFamily="49" charset="0"/>
                <a:cs typeface="Courier New" pitchFamily="49" charset="0"/>
              </a:rPr>
              <a:t>MIIEowIBAAKCAQEAvpnaPKLIKdvx98KW68lz8pGaRRcYersNGqPjpifMVjjE8LuC</a:t>
            </a:r>
          </a:p>
          <a:p>
            <a:pPr lvl="1"/>
            <a:r>
              <a:rPr lang="en-US" sz="1000" b="0" u="none" dirty="0">
                <a:latin typeface="Courier New" pitchFamily="49" charset="0"/>
                <a:cs typeface="Courier New" pitchFamily="49" charset="0"/>
              </a:rPr>
              <a:t>oXgPU0HePnNTUjpShBnynKCvrtWhN+haKbSp+QWXSxiTrW99HBfAl1MDQyWcukoE</a:t>
            </a:r>
          </a:p>
          <a:p>
            <a:pPr lvl="1"/>
            <a:r>
              <a:rPr lang="en-US" sz="1000" b="0" u="none" dirty="0">
                <a:latin typeface="Courier New" pitchFamily="49" charset="0"/>
                <a:cs typeface="Courier New" pitchFamily="49" charset="0"/>
              </a:rPr>
              <a:t>b9Cw6INctVUN4iRvkn9T8E6q174RbcnwA/7yTc7p1NCvw+6B/aAN9l1G2pQXgRdY</a:t>
            </a:r>
          </a:p>
          <a:p>
            <a:pPr lvl="1"/>
            <a:r>
              <a:rPr lang="en-US" sz="1000" b="0" u="none" dirty="0">
                <a:latin typeface="Courier New" pitchFamily="49" charset="0"/>
                <a:cs typeface="Courier New" pitchFamily="49" charset="0"/>
              </a:rPr>
              <a:t>C/+G6o1IZEHtWhqzE97nY5QKNuUVD0V09dc5CDYBaKjqetwwv6DFk/</a:t>
            </a:r>
            <a:r>
              <a:rPr lang="en-US" sz="1000" b="0" u="none" dirty="0" err="1">
                <a:latin typeface="Courier New" pitchFamily="49" charset="0"/>
                <a:cs typeface="Courier New" pitchFamily="49" charset="0"/>
              </a:rPr>
              <a:t>GRdOSEd</a:t>
            </a:r>
            <a:r>
              <a:rPr lang="en-US" sz="1000" b="0" u="none" dirty="0">
                <a:latin typeface="Courier New" pitchFamily="49" charset="0"/>
                <a:cs typeface="Courier New" pitchFamily="49" charset="0"/>
              </a:rPr>
              <a:t>/6b</a:t>
            </a:r>
          </a:p>
          <a:p>
            <a:pPr lvl="1"/>
            <a:r>
              <a:rPr lang="en-US" sz="1000" b="0" u="none" dirty="0">
                <a:latin typeface="Courier New" pitchFamily="49" charset="0"/>
                <a:cs typeface="Courier New" pitchFamily="49" charset="0"/>
              </a:rPr>
              <a:t>W+20z0qSHpa3YNW6qSp+x5pyYmDrzRIR03os6DauZkChSRyc/Whvurx6o85D6qpz</a:t>
            </a:r>
          </a:p>
          <a:p>
            <a:pPr lvl="1"/>
            <a:r>
              <a:rPr lang="en-US" sz="1000" b="0" u="none" dirty="0">
                <a:latin typeface="Courier New" pitchFamily="49" charset="0"/>
                <a:cs typeface="Courier New" pitchFamily="49" charset="0"/>
              </a:rPr>
              <a:t>ywo8xwNaLZHxTQPgcIA5su9ZIytv9LH2E+lSwwIDAQABAoIBAFml8cD9a5pMqlW3</a:t>
            </a:r>
          </a:p>
          <a:p>
            <a:pPr lvl="1"/>
            <a:r>
              <a:rPr lang="en-US" sz="1000" b="0" u="none" dirty="0">
                <a:latin typeface="Courier New" pitchFamily="49" charset="0"/>
                <a:cs typeface="Courier New" pitchFamily="49" charset="0"/>
              </a:rPr>
              <a:t>f9btTQz1sRL4Fvp7CmHSXhvjsjeHwhHckEe0ObkWTRsgkTsm1XLu5W8IITnhn0+1</a:t>
            </a:r>
          </a:p>
          <a:p>
            <a:pPr lvl="1"/>
            <a:r>
              <a:rPr lang="en-US" sz="1000" b="0" u="none" dirty="0">
                <a:latin typeface="Courier New" pitchFamily="49" charset="0"/>
                <a:cs typeface="Courier New" pitchFamily="49" charset="0"/>
              </a:rPr>
              <a:t>iNr+78eB+rRGngdAXh8diOdkEy+8/Cee8tFI3jyutKdRlxMbwiKsouVviumoq3fx</a:t>
            </a:r>
          </a:p>
          <a:p>
            <a:pPr lvl="1"/>
            <a:r>
              <a:rPr lang="en-US" sz="1000" b="0" u="none" dirty="0">
                <a:latin typeface="Courier New" pitchFamily="49" charset="0"/>
                <a:cs typeface="Courier New" pitchFamily="49" charset="0"/>
              </a:rPr>
              <a:t>OGQYwQ0Z2l/</a:t>
            </a:r>
            <a:r>
              <a:rPr lang="en-US" sz="1000" b="0" u="none" dirty="0" err="1">
                <a:latin typeface="Courier New" pitchFamily="49" charset="0"/>
                <a:cs typeface="Courier New" pitchFamily="49" charset="0"/>
              </a:rPr>
              <a:t>PvCwy</a:t>
            </a:r>
            <a:r>
              <a:rPr lang="en-US" sz="1000" b="0" u="none" dirty="0">
                <a:latin typeface="Courier New" pitchFamily="49" charset="0"/>
                <a:cs typeface="Courier New" pitchFamily="49" charset="0"/>
              </a:rPr>
              <a:t>/Y82ffq3ysC5gAJsbBYsCrg14bQo44ulrELe4SDWs5HCjKYb</a:t>
            </a:r>
          </a:p>
          <a:p>
            <a:pPr lvl="1"/>
            <a:r>
              <a:rPr lang="en-US" sz="1000" b="0" u="none" dirty="0">
                <a:latin typeface="Courier New" pitchFamily="49" charset="0"/>
                <a:cs typeface="Courier New" pitchFamily="49" charset="0"/>
              </a:rPr>
              <a:t>EI2b8cOMucqZSOtxg9niLN/je2bo/I2HGSawibgcOdBms8k6TvsSrZMr3kJ5O6J+</a:t>
            </a:r>
          </a:p>
          <a:p>
            <a:pPr lvl="1"/>
            <a:r>
              <a:rPr lang="en-US" sz="1000" b="0" u="none" dirty="0">
                <a:latin typeface="Courier New" pitchFamily="49" charset="0"/>
                <a:cs typeface="Courier New" pitchFamily="49" charset="0"/>
              </a:rPr>
              <a:t>77LGwKH37brVgbVYvbq6nWPL0xLG7dUv+7LWEo5qQaPy6aXb/zbckqLqu6/</a:t>
            </a:r>
            <a:r>
              <a:rPr lang="en-US" sz="1000" b="0" u="none" dirty="0" err="1">
                <a:latin typeface="Courier New" pitchFamily="49" charset="0"/>
                <a:cs typeface="Courier New" pitchFamily="49" charset="0"/>
              </a:rPr>
              <a:t>EjOVe</a:t>
            </a:r>
            <a:endParaRPr lang="en-US" sz="1000" b="0" u="none" dirty="0">
              <a:latin typeface="Courier New" pitchFamily="49" charset="0"/>
              <a:cs typeface="Courier New" pitchFamily="49" charset="0"/>
            </a:endParaRPr>
          </a:p>
          <a:p>
            <a:pPr lvl="1"/>
            <a:r>
              <a:rPr lang="en-US" sz="1000" b="0" u="none" dirty="0">
                <a:latin typeface="Courier New" pitchFamily="49" charset="0"/>
                <a:cs typeface="Courier New" pitchFamily="49" charset="0"/>
              </a:rPr>
              <a:t>ydG5JQECgYEA9kKfTZD/WEVAreA0dzfeJRu8vlnwoagL7cJaoDxqXos4mcr5mPDT</a:t>
            </a:r>
          </a:p>
          <a:p>
            <a:pPr lvl="1"/>
            <a:r>
              <a:rPr lang="en-US" sz="1000" b="0" u="none" dirty="0" err="1">
                <a:latin typeface="Courier New" pitchFamily="49" charset="0"/>
                <a:cs typeface="Courier New" pitchFamily="49" charset="0"/>
              </a:rPr>
              <a:t>kbWgFkLFFH</a:t>
            </a:r>
            <a:r>
              <a:rPr lang="en-US" sz="1000" b="0" u="none" dirty="0">
                <a:latin typeface="Courier New" pitchFamily="49" charset="0"/>
                <a:cs typeface="Courier New" pitchFamily="49" charset="0"/>
              </a:rPr>
              <a:t>/AyUnPBlK6BcJp1XK67B13ETUa3i9Q5t1WuZEobiKKBLFm9DDQJt43</a:t>
            </a:r>
          </a:p>
          <a:p>
            <a:pPr lvl="1"/>
            <a:r>
              <a:rPr lang="en-US" sz="1000" b="0" u="none" dirty="0">
                <a:latin typeface="Courier New" pitchFamily="49" charset="0"/>
                <a:cs typeface="Courier New" pitchFamily="49" charset="0"/>
              </a:rPr>
              <a:t>uKZWJxBKFGSvFrYPtGZst719mZVcPct2CzPjEgN3Hlpt6fyw3eOrnoECgYEAxiOu</a:t>
            </a:r>
          </a:p>
          <a:p>
            <a:pPr lvl="1"/>
            <a:r>
              <a:rPr lang="en-US" sz="1000" b="0" u="none" dirty="0">
                <a:latin typeface="Courier New" pitchFamily="49" charset="0"/>
                <a:cs typeface="Courier New" pitchFamily="49" charset="0"/>
              </a:rPr>
              <a:t>jwXCOmuGaB7+OW2tR0PGEzbvVlEGdkAJ6TC/HoKM1A8r2u4hLTEJJCrLLTfw++4I</a:t>
            </a:r>
          </a:p>
          <a:p>
            <a:pPr lvl="1"/>
            <a:r>
              <a:rPr lang="en-US" sz="1000" b="0" u="none" dirty="0">
                <a:latin typeface="Courier New" pitchFamily="49" charset="0"/>
                <a:cs typeface="Courier New" pitchFamily="49" charset="0"/>
              </a:rPr>
              <a:t>ddHE2dLeR4Q7O58SfLphwgPmLDezN7WRLGr7Vyfuv7VmaHjGuC3Gv9agnhWDlA2Q</a:t>
            </a:r>
          </a:p>
          <a:p>
            <a:pPr lvl="1"/>
            <a:r>
              <a:rPr lang="en-US" sz="1000" b="0" u="none" dirty="0">
                <a:latin typeface="Courier New" pitchFamily="49" charset="0"/>
                <a:cs typeface="Courier New" pitchFamily="49" charset="0"/>
              </a:rPr>
              <a:t>gBG9/R9oVfL0Dc7CgJgLeUtItCYC31bGT3yhV0MCgYEA4k3DG4L+RN4PXDpHvK9I</a:t>
            </a:r>
          </a:p>
          <a:p>
            <a:pPr lvl="1"/>
            <a:r>
              <a:rPr lang="en-US" sz="1000" b="0" u="none" dirty="0">
                <a:latin typeface="Courier New" pitchFamily="49" charset="0"/>
                <a:cs typeface="Courier New" pitchFamily="49" charset="0"/>
              </a:rPr>
              <a:t>pA1jXAJHEifeHnaW1d3vWkbSkvJmgVf+9U5VeV+OwRHN1qzPZV4suRI6M/8lK8rA</a:t>
            </a:r>
          </a:p>
          <a:p>
            <a:pPr lvl="1"/>
            <a:r>
              <a:rPr lang="en-US" sz="1000" b="0" u="none" dirty="0">
                <a:latin typeface="Courier New" pitchFamily="49" charset="0"/>
                <a:cs typeface="Courier New" pitchFamily="49" charset="0"/>
              </a:rPr>
              <a:t>Gr4UnM4aqK4K/qkY4G05LKrik9Ev2CgqSLQDRA7CJQ+Jn3Nb50qg6hFnFPafN+J7</a:t>
            </a:r>
          </a:p>
          <a:p>
            <a:pPr lvl="1"/>
            <a:r>
              <a:rPr lang="en-US" sz="1000" b="0" u="none" dirty="0">
                <a:latin typeface="Courier New" pitchFamily="49" charset="0"/>
                <a:cs typeface="Courier New" pitchFamily="49" charset="0"/>
              </a:rPr>
              <a:t>7juWln08wFYV4Atpdd+9XQECgYBxizkZFL+9IqkfOcONvWAzGo+Dq1N0L3J4iTIk</a:t>
            </a:r>
          </a:p>
          <a:p>
            <a:pPr lvl="1"/>
            <a:r>
              <a:rPr lang="en-US" sz="1000" b="0" u="none" dirty="0">
                <a:latin typeface="Courier New" pitchFamily="49" charset="0"/>
                <a:cs typeface="Courier New" pitchFamily="49" charset="0"/>
              </a:rPr>
              <a:t>w56CKWXyj88d4qB4eUU3yJ4uB4S9miaW/eLEwKZIbWpUPFAn0db7i6h3ZmP5ZL8Q</a:t>
            </a:r>
          </a:p>
          <a:p>
            <a:pPr lvl="1"/>
            <a:r>
              <a:rPr lang="en-US" sz="1000" b="0" u="none" dirty="0">
                <a:latin typeface="Courier New" pitchFamily="49" charset="0"/>
                <a:cs typeface="Courier New" pitchFamily="49" charset="0"/>
              </a:rPr>
              <a:t>qS3nQCb9DULmU2/tU641eRUKAmIoka1g9sndKAZuWo+o6fdkIb1RgObk9XNn8R4r</a:t>
            </a:r>
          </a:p>
          <a:p>
            <a:pPr lvl="1"/>
            <a:r>
              <a:rPr lang="en-US" sz="1000" b="0" u="none" dirty="0">
                <a:latin typeface="Courier New" pitchFamily="49" charset="0"/>
                <a:cs typeface="Courier New" pitchFamily="49" charset="0"/>
              </a:rPr>
              <a:t>psv+aQKBgB+CIcExR30vycv5bnZN9EFlIXNKaeMJUrYCXcRQNvrnUIUBvAO8+jAe</a:t>
            </a:r>
          </a:p>
          <a:p>
            <a:pPr lvl="1"/>
            <a:r>
              <a:rPr lang="en-US" sz="1000" b="0" u="none" dirty="0">
                <a:latin typeface="Courier New" pitchFamily="49" charset="0"/>
                <a:cs typeface="Courier New" pitchFamily="49" charset="0"/>
              </a:rPr>
              <a:t>CdLygS5RtgOLZib0IVErqWsP3EI1ACGuLts0vQ9GFLQGaN1SaMS40C9kvns1mlDu</a:t>
            </a:r>
          </a:p>
          <a:p>
            <a:pPr lvl="1"/>
            <a:r>
              <a:rPr lang="en-US" sz="1000" b="0" u="none" dirty="0">
                <a:latin typeface="Courier New" pitchFamily="49" charset="0"/>
                <a:cs typeface="Courier New" pitchFamily="49" charset="0"/>
              </a:rPr>
              <a:t>LhIhYpJ8UsCVt5snWo2N+M+6ANh5tpWdQnEK6zILh4tRbuzaiHgb</a:t>
            </a:r>
          </a:p>
          <a:p>
            <a:pPr lvl="1"/>
            <a:r>
              <a:rPr lang="en-US" sz="1000" b="0" u="none" dirty="0">
                <a:latin typeface="Courier New" pitchFamily="49" charset="0"/>
                <a:cs typeface="Courier New" pitchFamily="49" charset="0"/>
              </a:rPr>
              <a:t>-----END RSA PRIVATE KEY-----</a:t>
            </a:r>
          </a:p>
          <a:p>
            <a:endParaRPr lang="en-US" b="0" u="none" dirty="0"/>
          </a:p>
          <a:p>
            <a:endParaRPr lang="en-US" b="0" u="none" dirty="0"/>
          </a:p>
          <a:p>
            <a:endParaRPr lang="en-US" b="0" u="none" dirty="0"/>
          </a:p>
          <a:p>
            <a:endParaRPr lang="en-US" b="0" u="none"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93</a:t>
            </a:fld>
            <a:endParaRPr lang="en-US" dirty="0"/>
          </a:p>
        </p:txBody>
      </p:sp>
    </p:spTree>
    <p:extLst>
      <p:ext uri="{BB962C8B-B14F-4D97-AF65-F5344CB8AC3E}">
        <p14:creationId xmlns:p14="http://schemas.microsoft.com/office/powerpoint/2010/main" val="1905637459"/>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u="none"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94</a:t>
            </a:fld>
            <a:endParaRPr lang="en-US" dirty="0"/>
          </a:p>
        </p:txBody>
      </p:sp>
    </p:spTree>
    <p:extLst>
      <p:ext uri="{BB962C8B-B14F-4D97-AF65-F5344CB8AC3E}">
        <p14:creationId xmlns:p14="http://schemas.microsoft.com/office/powerpoint/2010/main" val="28350398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Tx/>
              <a:buNone/>
            </a:pPr>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9</a:t>
            </a:fld>
            <a:endParaRPr lang="en-US"/>
          </a:p>
        </p:txBody>
      </p:sp>
    </p:spTree>
    <p:extLst>
      <p:ext uri="{BB962C8B-B14F-4D97-AF65-F5344CB8AC3E}">
        <p14:creationId xmlns:p14="http://schemas.microsoft.com/office/powerpoint/2010/main" val="2732519857"/>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u="none"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95</a:t>
            </a:fld>
            <a:endParaRPr lang="en-US" dirty="0"/>
          </a:p>
        </p:txBody>
      </p:sp>
    </p:spTree>
    <p:extLst>
      <p:ext uri="{BB962C8B-B14F-4D97-AF65-F5344CB8AC3E}">
        <p14:creationId xmlns:p14="http://schemas.microsoft.com/office/powerpoint/2010/main" val="2294122553"/>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Pre NSX-v 6.4.1, to have only TLSv1.2,</a:t>
            </a:r>
            <a:r>
              <a:rPr lang="en-US" b="1" u="sng" baseline="0" dirty="0"/>
              <a:t> use the following ciphers in the Application Profile:</a:t>
            </a:r>
            <a:endParaRPr lang="en-US" sz="1200" b="1" u="sng" kern="1200" dirty="0">
              <a:solidFill>
                <a:schemeClr val="tx1"/>
              </a:solidFill>
              <a:effectLst/>
              <a:latin typeface="Arial" charset="0"/>
              <a:ea typeface="ＭＳ Ｐゴシック" pitchFamily="34" charset="-128"/>
              <a:cs typeface="+mn-cs"/>
            </a:endParaRPr>
          </a:p>
          <a:p>
            <a:pPr lvl="1"/>
            <a:r>
              <a:rPr lang="en-US" sz="1200" kern="1200" dirty="0">
                <a:solidFill>
                  <a:schemeClr val="tx1"/>
                </a:solidFill>
                <a:effectLst/>
                <a:latin typeface="Arial" charset="0"/>
                <a:ea typeface="ＭＳ Ｐゴシック" pitchFamily="34" charset="-128"/>
                <a:cs typeface="+mn-cs"/>
              </a:rPr>
              <a:t>ECDHE-RSA-AES128-GCM-SHA256</a:t>
            </a:r>
          </a:p>
          <a:p>
            <a:pPr lvl="1"/>
            <a:r>
              <a:rPr lang="en-US" sz="1200" kern="1200" dirty="0">
                <a:solidFill>
                  <a:schemeClr val="tx1"/>
                </a:solidFill>
                <a:effectLst/>
                <a:latin typeface="Arial" charset="0"/>
                <a:ea typeface="ＭＳ Ｐゴシック" pitchFamily="34" charset="-128"/>
                <a:cs typeface="+mn-cs"/>
              </a:rPr>
              <a:t>ECDHE-RSA-AES256-GCM-SHA384</a:t>
            </a:r>
          </a:p>
          <a:p>
            <a:pPr lvl="1"/>
            <a:r>
              <a:rPr lang="en-US" sz="1200" kern="1200" dirty="0">
                <a:solidFill>
                  <a:schemeClr val="tx1"/>
                </a:solidFill>
                <a:effectLst/>
                <a:latin typeface="Arial" charset="0"/>
                <a:ea typeface="ＭＳ Ｐゴシック" pitchFamily="34" charset="-128"/>
                <a:cs typeface="+mn-cs"/>
              </a:rPr>
              <a:t>ECDHE-ECDSA-AES256-SHA</a:t>
            </a:r>
          </a:p>
          <a:p>
            <a:pPr lvl="1"/>
            <a:r>
              <a:rPr lang="en-US" sz="1200" kern="1200" dirty="0">
                <a:solidFill>
                  <a:schemeClr val="tx1"/>
                </a:solidFill>
                <a:effectLst/>
                <a:latin typeface="Arial" charset="0"/>
                <a:ea typeface="ＭＳ Ｐゴシック" pitchFamily="34" charset="-128"/>
                <a:cs typeface="+mn-cs"/>
              </a:rPr>
              <a:t>ECDH-ECDSA-AES256-SHA</a:t>
            </a:r>
          </a:p>
          <a:p>
            <a:pPr lvl="1"/>
            <a:r>
              <a:rPr lang="en-US" sz="1200" kern="1200" dirty="0">
                <a:solidFill>
                  <a:schemeClr val="tx1"/>
                </a:solidFill>
                <a:effectLst/>
                <a:latin typeface="Arial" charset="0"/>
                <a:ea typeface="ＭＳ Ｐゴシック" pitchFamily="34" charset="-128"/>
                <a:cs typeface="+mn-cs"/>
              </a:rPr>
              <a:t>ECDH-RSA-AES256-SHA</a:t>
            </a:r>
          </a:p>
          <a:p>
            <a:pPr lvl="1"/>
            <a:r>
              <a:rPr lang="en-US" sz="1200" kern="1200" dirty="0">
                <a:solidFill>
                  <a:schemeClr val="tx1"/>
                </a:solidFill>
                <a:effectLst/>
                <a:latin typeface="Arial" charset="0"/>
                <a:ea typeface="ＭＳ Ｐゴシック" pitchFamily="34" charset="-128"/>
                <a:cs typeface="+mn-cs"/>
              </a:rPr>
              <a:t>ECDHE-RSA-AES128-SHA256</a:t>
            </a:r>
          </a:p>
          <a:p>
            <a:pPr lvl="1"/>
            <a:r>
              <a:rPr lang="en-US" sz="1200" kern="1200" dirty="0">
                <a:solidFill>
                  <a:schemeClr val="tx1"/>
                </a:solidFill>
                <a:effectLst/>
                <a:latin typeface="Arial" charset="0"/>
                <a:ea typeface="ＭＳ Ｐゴシック" pitchFamily="34" charset="-128"/>
                <a:cs typeface="+mn-cs"/>
              </a:rPr>
              <a:t>ECDHE-RSA-AES256-SHA384</a:t>
            </a:r>
          </a:p>
          <a:p>
            <a:pPr lvl="1"/>
            <a:r>
              <a:rPr lang="en-US" sz="1200" kern="1200" dirty="0">
                <a:solidFill>
                  <a:schemeClr val="tx1"/>
                </a:solidFill>
                <a:effectLst/>
                <a:latin typeface="Arial" charset="0"/>
                <a:ea typeface="ＭＳ Ｐゴシック" pitchFamily="34" charset="-128"/>
                <a:cs typeface="+mn-cs"/>
              </a:rPr>
              <a:t>AES128-SHA256</a:t>
            </a:r>
          </a:p>
          <a:p>
            <a:pPr lvl="1"/>
            <a:r>
              <a:rPr lang="en-US" sz="1200" kern="1200" dirty="0">
                <a:solidFill>
                  <a:schemeClr val="tx1"/>
                </a:solidFill>
                <a:effectLst/>
                <a:latin typeface="Arial" charset="0"/>
                <a:ea typeface="ＭＳ Ｐゴシック" pitchFamily="34" charset="-128"/>
                <a:cs typeface="+mn-cs"/>
              </a:rPr>
              <a:t>AES128-GCM-SHA256</a:t>
            </a:r>
          </a:p>
          <a:p>
            <a:pPr lvl="1"/>
            <a:r>
              <a:rPr lang="en-US" sz="1200" kern="1200" dirty="0">
                <a:solidFill>
                  <a:schemeClr val="tx1"/>
                </a:solidFill>
                <a:effectLst/>
                <a:latin typeface="Arial" charset="0"/>
                <a:ea typeface="ＭＳ Ｐゴシック" pitchFamily="34" charset="-128"/>
                <a:cs typeface="+mn-cs"/>
              </a:rPr>
              <a:t>AES256-SHA256</a:t>
            </a:r>
          </a:p>
          <a:p>
            <a:pPr lvl="1"/>
            <a:r>
              <a:rPr lang="en-US" sz="1200" kern="1200" dirty="0">
                <a:solidFill>
                  <a:schemeClr val="tx1"/>
                </a:solidFill>
                <a:effectLst/>
                <a:latin typeface="Arial" charset="0"/>
                <a:ea typeface="ＭＳ Ｐゴシック" pitchFamily="34" charset="-128"/>
                <a:cs typeface="+mn-cs"/>
              </a:rPr>
              <a:t>AES256-GCM-SHA384</a:t>
            </a:r>
          </a:p>
          <a:p>
            <a:endParaRPr lang="en-US" b="0" u="none" dirty="0"/>
          </a:p>
          <a:p>
            <a:r>
              <a:rPr lang="en-US" b="1" u="sng" dirty="0"/>
              <a:t>To test SSL/TLS version accepted</a:t>
            </a:r>
            <a:r>
              <a:rPr lang="en-US" b="1" u="sng" baseline="0" dirty="0"/>
              <a:t>:</a:t>
            </a:r>
          </a:p>
          <a:p>
            <a:r>
              <a:rPr lang="en-US" b="0" u="none" dirty="0"/>
              <a:t>root@Lab1SSHJumpHost:~# </a:t>
            </a:r>
            <a:r>
              <a:rPr lang="en-US" b="0" u="none" dirty="0" err="1"/>
              <a:t>nmap</a:t>
            </a:r>
            <a:r>
              <a:rPr lang="en-US" b="0" u="none" dirty="0"/>
              <a:t> --script </a:t>
            </a:r>
            <a:r>
              <a:rPr lang="en-US" b="0" u="none" dirty="0" err="1"/>
              <a:t>ssl</a:t>
            </a:r>
            <a:r>
              <a:rPr lang="en-US" b="0" u="none" dirty="0"/>
              <a:t>-</a:t>
            </a:r>
            <a:r>
              <a:rPr lang="en-US" b="0" u="none" dirty="0" err="1"/>
              <a:t>cert,ssl</a:t>
            </a:r>
            <a:r>
              <a:rPr lang="en-US" b="0" u="none" dirty="0"/>
              <a:t>-</a:t>
            </a:r>
            <a:r>
              <a:rPr lang="en-US" b="0" u="none" dirty="0" err="1"/>
              <a:t>enum</a:t>
            </a:r>
            <a:r>
              <a:rPr lang="en-US" b="0" u="none" dirty="0"/>
              <a:t>-ciphers -p 443 20.20.20.2 | grep -e </a:t>
            </a:r>
            <a:r>
              <a:rPr lang="en-US" b="0" u="none" dirty="0" err="1"/>
              <a:t>SSLv</a:t>
            </a:r>
            <a:r>
              <a:rPr lang="en-US" b="0" u="none" dirty="0"/>
              <a:t> -e </a:t>
            </a:r>
            <a:r>
              <a:rPr lang="en-US" b="0" u="none" dirty="0" err="1"/>
              <a:t>TLSv</a:t>
            </a:r>
            <a:endParaRPr lang="en-US" b="0" u="none" dirty="0"/>
          </a:p>
          <a:p>
            <a:r>
              <a:rPr lang="en-US" b="0" u="none" dirty="0"/>
              <a:t>|   TLSv1.1: No supported ciphers found</a:t>
            </a:r>
          </a:p>
          <a:p>
            <a:r>
              <a:rPr lang="en-US" b="0" u="none" dirty="0"/>
              <a:t>|   TLSv1.2:</a:t>
            </a:r>
          </a:p>
          <a:p>
            <a:endParaRPr lang="en-US" b="0" u="none"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96</a:t>
            </a:fld>
            <a:endParaRPr lang="en-US" dirty="0"/>
          </a:p>
        </p:txBody>
      </p:sp>
    </p:spTree>
    <p:extLst>
      <p:ext uri="{BB962C8B-B14F-4D97-AF65-F5344CB8AC3E}">
        <p14:creationId xmlns:p14="http://schemas.microsoft.com/office/powerpoint/2010/main" val="2679505338"/>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u="sng" kern="1200" dirty="0">
                <a:solidFill>
                  <a:schemeClr val="tx1"/>
                </a:solidFill>
                <a:effectLst/>
                <a:latin typeface="Arial" charset="0"/>
                <a:ea typeface="ＭＳ Ｐゴシック" pitchFamily="34" charset="-128"/>
                <a:cs typeface="+mn-cs"/>
              </a:rPr>
              <a:t>NSX 6.2.2</a:t>
            </a:r>
            <a:endParaRPr lang="en-US" sz="1200" kern="1200" dirty="0">
              <a:solidFill>
                <a:schemeClr val="tx1"/>
              </a:solidFill>
              <a:effectLst/>
              <a:latin typeface="Arial" charset="0"/>
              <a:ea typeface="ＭＳ Ｐゴシック" pitchFamily="34" charset="-128"/>
              <a:cs typeface="+mn-cs"/>
            </a:endParaRPr>
          </a:p>
          <a:p>
            <a:r>
              <a:rPr lang="en-US" sz="1200" kern="1200" dirty="0">
                <a:solidFill>
                  <a:schemeClr val="tx1"/>
                </a:solidFill>
                <a:effectLst/>
                <a:latin typeface="Arial" charset="0"/>
                <a:ea typeface="ＭＳ Ｐゴシック" pitchFamily="34" charset="-128"/>
                <a:cs typeface="+mn-cs"/>
              </a:rPr>
              <a:t>There is no validation for ciphers of </a:t>
            </a:r>
            <a:r>
              <a:rPr lang="en-US" sz="1200" kern="1200" dirty="0" err="1">
                <a:solidFill>
                  <a:schemeClr val="tx1"/>
                </a:solidFill>
                <a:effectLst/>
                <a:latin typeface="Arial" charset="0"/>
                <a:ea typeface="ＭＳ Ｐゴシック" pitchFamily="34" charset="-128"/>
                <a:cs typeface="+mn-cs"/>
              </a:rPr>
              <a:t>ClientSSL</a:t>
            </a:r>
            <a:r>
              <a:rPr lang="en-US" sz="1200" kern="1200" dirty="0">
                <a:solidFill>
                  <a:schemeClr val="tx1"/>
                </a:solidFill>
                <a:effectLst/>
                <a:latin typeface="Arial" charset="0"/>
                <a:ea typeface="ＭＳ Ｐゴシック" pitchFamily="34" charset="-128"/>
                <a:cs typeface="+mn-cs"/>
              </a:rPr>
              <a:t> and </a:t>
            </a:r>
            <a:r>
              <a:rPr lang="en-US" sz="1200" kern="1200" dirty="0" err="1">
                <a:solidFill>
                  <a:schemeClr val="tx1"/>
                </a:solidFill>
                <a:effectLst/>
                <a:latin typeface="Arial" charset="0"/>
                <a:ea typeface="ＭＳ Ｐゴシック" pitchFamily="34" charset="-128"/>
                <a:cs typeface="+mn-cs"/>
              </a:rPr>
              <a:t>ServerSSL</a:t>
            </a:r>
            <a:r>
              <a:rPr lang="en-US" sz="1200" kern="1200" dirty="0">
                <a:solidFill>
                  <a:schemeClr val="tx1"/>
                </a:solidFill>
                <a:effectLst/>
                <a:latin typeface="Arial" charset="0"/>
                <a:ea typeface="ＭＳ Ｐゴシック" pitchFamily="34" charset="-128"/>
                <a:cs typeface="+mn-cs"/>
              </a:rPr>
              <a:t>, the customer may define own-ciphers (like 3DSE, DHE-RSA-256), </a:t>
            </a:r>
          </a:p>
          <a:p>
            <a:r>
              <a:rPr lang="en-US" sz="1200" kern="1200" dirty="0">
                <a:solidFill>
                  <a:schemeClr val="tx1"/>
                </a:solidFill>
                <a:effectLst/>
                <a:latin typeface="Arial" charset="0"/>
                <a:ea typeface="ＭＳ Ｐゴシック" pitchFamily="34" charset="-128"/>
                <a:cs typeface="+mn-cs"/>
              </a:rPr>
              <a:t>and NSX manager will pass these values to edge, so in 6.2.2, the customer may use any ciphers (includes single ciphers and multi-ciphers, like: cipher1:cipher2:cipher3)</a:t>
            </a:r>
          </a:p>
          <a:p>
            <a:r>
              <a:rPr lang="en-US" sz="1200" kern="1200" dirty="0">
                <a:solidFill>
                  <a:schemeClr val="tx1"/>
                </a:solidFill>
                <a:effectLst/>
                <a:latin typeface="Arial" charset="0"/>
                <a:ea typeface="ＭＳ Ｐゴシック" pitchFamily="34" charset="-128"/>
                <a:cs typeface="+mn-cs"/>
              </a:rPr>
              <a:t> </a:t>
            </a:r>
          </a:p>
          <a:p>
            <a:r>
              <a:rPr lang="en-US" sz="1200" b="1" u="sng" kern="1200" dirty="0">
                <a:solidFill>
                  <a:schemeClr val="tx1"/>
                </a:solidFill>
                <a:effectLst/>
                <a:latin typeface="Arial" charset="0"/>
                <a:ea typeface="ＭＳ Ｐゴシック" pitchFamily="34" charset="-128"/>
                <a:cs typeface="+mn-cs"/>
              </a:rPr>
              <a:t>NSX 6.2.4</a:t>
            </a:r>
            <a:endParaRPr lang="en-US" sz="1200" kern="1200" dirty="0">
              <a:solidFill>
                <a:schemeClr val="tx1"/>
              </a:solidFill>
              <a:effectLst/>
              <a:latin typeface="Arial" charset="0"/>
              <a:ea typeface="ＭＳ Ｐゴシック" pitchFamily="34" charset="-128"/>
              <a:cs typeface="+mn-cs"/>
            </a:endParaRPr>
          </a:p>
          <a:p>
            <a:r>
              <a:rPr lang="en-US" sz="1200" kern="1200" dirty="0">
                <a:solidFill>
                  <a:schemeClr val="tx1"/>
                </a:solidFill>
                <a:effectLst/>
                <a:latin typeface="Arial" charset="0"/>
                <a:ea typeface="ＭＳ Ｐゴシック" pitchFamily="34" charset="-128"/>
                <a:cs typeface="+mn-cs"/>
              </a:rPr>
              <a:t>In 6.2.4, approved ciphers suite has been introduced with FIPS, the customer only may use approved ciphers suite as below:</a:t>
            </a:r>
          </a:p>
          <a:p>
            <a:pPr lvl="0"/>
            <a:r>
              <a:rPr lang="en-US" sz="1200" kern="1200" dirty="0">
                <a:solidFill>
                  <a:schemeClr val="tx1"/>
                </a:solidFill>
                <a:effectLst/>
                <a:latin typeface="Arial" charset="0"/>
                <a:ea typeface="ＭＳ Ｐゴシック" pitchFamily="34" charset="-128"/>
                <a:cs typeface="+mn-cs"/>
              </a:rPr>
              <a:t>DEFAULT('!</a:t>
            </a:r>
            <a:r>
              <a:rPr lang="en-US" sz="1200" kern="1200" dirty="0" err="1">
                <a:solidFill>
                  <a:schemeClr val="tx1"/>
                </a:solidFill>
                <a:effectLst/>
                <a:latin typeface="Arial" charset="0"/>
                <a:ea typeface="ＭＳ Ｐゴシック" pitchFamily="34" charset="-128"/>
                <a:cs typeface="+mn-cs"/>
              </a:rPr>
              <a:t>aNULL:kECDH+AES:ECDH+AES:RSA+AES</a:t>
            </a:r>
            <a:r>
              <a:rPr lang="en-US" sz="1200" kern="1200" dirty="0">
                <a:solidFill>
                  <a:schemeClr val="tx1"/>
                </a:solidFill>
                <a:effectLst/>
                <a:latin typeface="Arial" charset="0"/>
                <a:ea typeface="ＭＳ Ｐゴシック" pitchFamily="34" charset="-128"/>
                <a:cs typeface="+mn-cs"/>
              </a:rPr>
              <a:t>:@STRENGTH')</a:t>
            </a:r>
          </a:p>
          <a:p>
            <a:pPr lvl="0"/>
            <a:r>
              <a:rPr lang="en-US" sz="1200" kern="1200" dirty="0">
                <a:solidFill>
                  <a:schemeClr val="tx1"/>
                </a:solidFill>
                <a:effectLst/>
                <a:latin typeface="Arial" charset="0"/>
                <a:ea typeface="ＭＳ Ｐゴシック" pitchFamily="34" charset="-128"/>
                <a:cs typeface="+mn-cs"/>
              </a:rPr>
              <a:t>ECDHE-RSA-AES128-GCM-SHA256</a:t>
            </a:r>
          </a:p>
          <a:p>
            <a:pPr lvl="0"/>
            <a:r>
              <a:rPr lang="en-US" sz="1200" kern="1200" dirty="0">
                <a:solidFill>
                  <a:schemeClr val="tx1"/>
                </a:solidFill>
                <a:effectLst/>
                <a:latin typeface="Arial" charset="0"/>
                <a:ea typeface="ＭＳ Ｐゴシック" pitchFamily="34" charset="-128"/>
                <a:cs typeface="+mn-cs"/>
              </a:rPr>
              <a:t>ECDHE-RSA-AES256-GCM-SHA384</a:t>
            </a:r>
          </a:p>
          <a:p>
            <a:pPr lvl="0"/>
            <a:r>
              <a:rPr lang="en-US" sz="1200" kern="1200" dirty="0">
                <a:solidFill>
                  <a:schemeClr val="tx1"/>
                </a:solidFill>
                <a:effectLst/>
                <a:latin typeface="Arial" charset="0"/>
                <a:ea typeface="ＭＳ Ｐゴシック" pitchFamily="34" charset="-128"/>
                <a:cs typeface="+mn-cs"/>
              </a:rPr>
              <a:t>ECDHE-RSA-AES256-SHA</a:t>
            </a:r>
          </a:p>
          <a:p>
            <a:pPr lvl="0"/>
            <a:r>
              <a:rPr lang="en-US" sz="1200" kern="1200" dirty="0">
                <a:solidFill>
                  <a:schemeClr val="tx1"/>
                </a:solidFill>
                <a:effectLst/>
                <a:latin typeface="Arial" charset="0"/>
                <a:ea typeface="ＭＳ Ｐゴシック" pitchFamily="34" charset="-128"/>
                <a:cs typeface="+mn-cs"/>
              </a:rPr>
              <a:t>ECDHE-ECDSA-AES256-SHA</a:t>
            </a:r>
          </a:p>
          <a:p>
            <a:pPr lvl="0"/>
            <a:r>
              <a:rPr lang="en-US" sz="1200" kern="1200" dirty="0">
                <a:solidFill>
                  <a:schemeClr val="tx1"/>
                </a:solidFill>
                <a:effectLst/>
                <a:latin typeface="Arial" charset="0"/>
                <a:ea typeface="ＭＳ Ｐゴシック" pitchFamily="34" charset="-128"/>
                <a:cs typeface="+mn-cs"/>
              </a:rPr>
              <a:t>ECDH-ECDSA-AES256-SHA</a:t>
            </a:r>
          </a:p>
          <a:p>
            <a:pPr lvl="0"/>
            <a:r>
              <a:rPr lang="en-US" sz="1200" kern="1200" dirty="0">
                <a:solidFill>
                  <a:schemeClr val="tx1"/>
                </a:solidFill>
                <a:effectLst/>
                <a:latin typeface="Arial" charset="0"/>
                <a:ea typeface="ＭＳ Ｐゴシック" pitchFamily="34" charset="-128"/>
                <a:cs typeface="+mn-cs"/>
              </a:rPr>
              <a:t>ECDH-RSA-AES256-SHA</a:t>
            </a:r>
          </a:p>
          <a:p>
            <a:pPr lvl="0"/>
            <a:r>
              <a:rPr lang="en-US" sz="1200" kern="1200" dirty="0">
                <a:solidFill>
                  <a:schemeClr val="tx1"/>
                </a:solidFill>
                <a:effectLst/>
                <a:latin typeface="Arial" charset="0"/>
                <a:ea typeface="ＭＳ Ｐゴシック" pitchFamily="34" charset="-128"/>
                <a:cs typeface="+mn-cs"/>
              </a:rPr>
              <a:t>AES256-SHA</a:t>
            </a:r>
          </a:p>
          <a:p>
            <a:pPr lvl="0"/>
            <a:r>
              <a:rPr lang="en-US" sz="1200" kern="1200" dirty="0">
                <a:solidFill>
                  <a:schemeClr val="tx1"/>
                </a:solidFill>
                <a:effectLst/>
                <a:latin typeface="Arial" charset="0"/>
                <a:ea typeface="ＭＳ Ｐゴシック" pitchFamily="34" charset="-128"/>
                <a:cs typeface="+mn-cs"/>
              </a:rPr>
              <a:t>AES128-SHA</a:t>
            </a:r>
          </a:p>
          <a:p>
            <a:pPr lvl="0"/>
            <a:r>
              <a:rPr lang="en-US" sz="1200" kern="1200" dirty="0">
                <a:solidFill>
                  <a:schemeClr val="tx1"/>
                </a:solidFill>
                <a:effectLst/>
                <a:latin typeface="Arial" charset="0"/>
                <a:ea typeface="ＭＳ Ｐゴシック" pitchFamily="34" charset="-128"/>
                <a:cs typeface="+mn-cs"/>
              </a:rPr>
              <a:t>DES-CBC3-SHA</a:t>
            </a:r>
          </a:p>
          <a:p>
            <a:r>
              <a:rPr lang="en-US" sz="1200" kern="1200" dirty="0">
                <a:solidFill>
                  <a:schemeClr val="tx1"/>
                </a:solidFill>
                <a:effectLst/>
                <a:latin typeface="Arial" charset="0"/>
                <a:ea typeface="ＭＳ Ｐゴシック" pitchFamily="34" charset="-128"/>
                <a:cs typeface="+mn-cs"/>
              </a:rPr>
              <a:t> </a:t>
            </a:r>
          </a:p>
          <a:p>
            <a:r>
              <a:rPr lang="en-US" sz="1200" kern="1200" dirty="0">
                <a:solidFill>
                  <a:schemeClr val="tx1"/>
                </a:solidFill>
                <a:effectLst/>
                <a:latin typeface="Arial" charset="0"/>
                <a:ea typeface="ＭＳ Ｐゴシック" pitchFamily="34" charset="-128"/>
                <a:cs typeface="+mn-cs"/>
              </a:rPr>
              <a:t>MP side will validate ciphers for </a:t>
            </a:r>
            <a:r>
              <a:rPr lang="en-US" sz="1200" kern="1200" dirty="0" err="1">
                <a:solidFill>
                  <a:schemeClr val="tx1"/>
                </a:solidFill>
                <a:effectLst/>
                <a:latin typeface="Arial" charset="0"/>
                <a:ea typeface="ＭＳ Ｐゴシック" pitchFamily="34" charset="-128"/>
                <a:cs typeface="+mn-cs"/>
              </a:rPr>
              <a:t>ClientSSL</a:t>
            </a:r>
            <a:r>
              <a:rPr lang="en-US" sz="1200" kern="1200" dirty="0">
                <a:solidFill>
                  <a:schemeClr val="tx1"/>
                </a:solidFill>
                <a:effectLst/>
                <a:latin typeface="Arial" charset="0"/>
                <a:ea typeface="ＭＳ Ｐゴシック" pitchFamily="34" charset="-128"/>
                <a:cs typeface="+mn-cs"/>
              </a:rPr>
              <a:t> and </a:t>
            </a:r>
            <a:r>
              <a:rPr lang="en-US" sz="1200" kern="1200" dirty="0" err="1">
                <a:solidFill>
                  <a:schemeClr val="tx1"/>
                </a:solidFill>
                <a:effectLst/>
                <a:latin typeface="Arial" charset="0"/>
                <a:ea typeface="ＭＳ Ｐゴシック" pitchFamily="34" charset="-128"/>
                <a:cs typeface="+mn-cs"/>
              </a:rPr>
              <a:t>ServerSSL</a:t>
            </a:r>
            <a:r>
              <a:rPr lang="en-US" sz="1200" kern="1200" dirty="0">
                <a:solidFill>
                  <a:schemeClr val="tx1"/>
                </a:solidFill>
                <a:effectLst/>
                <a:latin typeface="Arial" charset="0"/>
                <a:ea typeface="ＭＳ Ｐゴシック" pitchFamily="34" charset="-128"/>
                <a:cs typeface="+mn-cs"/>
              </a:rPr>
              <a:t>, include these cases:</a:t>
            </a:r>
          </a:p>
          <a:p>
            <a:pPr lvl="0"/>
            <a:r>
              <a:rPr lang="en-US" sz="1200" kern="1200" dirty="0">
                <a:solidFill>
                  <a:schemeClr val="tx1"/>
                </a:solidFill>
                <a:effectLst/>
                <a:latin typeface="Arial" charset="0"/>
                <a:ea typeface="ＭＳ Ｐゴシック" pitchFamily="34" charset="-128"/>
                <a:cs typeface="+mn-cs"/>
              </a:rPr>
              <a:t>If cipher is null or empty, will be reset to “DEFAULT”</a:t>
            </a:r>
          </a:p>
          <a:p>
            <a:pPr lvl="0"/>
            <a:r>
              <a:rPr lang="en-US" sz="1200" kern="1200" dirty="0">
                <a:solidFill>
                  <a:schemeClr val="tx1"/>
                </a:solidFill>
                <a:effectLst/>
                <a:latin typeface="Arial" charset="0"/>
                <a:ea typeface="ＭＳ Ｐゴシック" pitchFamily="34" charset="-128"/>
                <a:cs typeface="+mn-cs"/>
              </a:rPr>
              <a:t>If cipher is not in approved ciphers suite, will be reset to “DEFAULT”</a:t>
            </a:r>
          </a:p>
          <a:p>
            <a:pPr lvl="0"/>
            <a:r>
              <a:rPr lang="en-US" sz="1200" kern="1200" dirty="0">
                <a:solidFill>
                  <a:schemeClr val="tx1"/>
                </a:solidFill>
                <a:effectLst/>
                <a:latin typeface="Arial" charset="0"/>
                <a:ea typeface="ＭＳ Ｐゴシック" pitchFamily="34" charset="-128"/>
                <a:cs typeface="+mn-cs"/>
              </a:rPr>
              <a:t>If cipher is in approved ciphers suite, will pass ciphers to edge</a:t>
            </a:r>
          </a:p>
          <a:p>
            <a:pPr lvl="0"/>
            <a:r>
              <a:rPr lang="en-US" sz="1200" kern="1200" dirty="0">
                <a:solidFill>
                  <a:schemeClr val="tx1"/>
                </a:solidFill>
                <a:effectLst/>
                <a:latin typeface="Arial" charset="0"/>
                <a:ea typeface="ＭＳ Ｐゴシック" pitchFamily="34" charset="-128"/>
                <a:cs typeface="+mn-cs"/>
              </a:rPr>
              <a:t>Upgrade from old version, also if cipher is null/empty or not in approved ciphers suite in old version, will be reset to “DEFAULT”</a:t>
            </a:r>
          </a:p>
          <a:p>
            <a:pPr lvl="0"/>
            <a:r>
              <a:rPr lang="en-US" sz="1200" kern="1200" dirty="0">
                <a:solidFill>
                  <a:schemeClr val="tx1"/>
                </a:solidFill>
                <a:effectLst/>
                <a:latin typeface="Arial" charset="0"/>
                <a:ea typeface="ＭＳ Ｐゴシック" pitchFamily="34" charset="-128"/>
                <a:cs typeface="+mn-cs"/>
              </a:rPr>
              <a:t>In 6.2.4, only support single cipher, not support multi-ciphers</a:t>
            </a:r>
          </a:p>
          <a:p>
            <a:r>
              <a:rPr lang="en-US" sz="1200" kern="1200" dirty="0">
                <a:solidFill>
                  <a:schemeClr val="tx1"/>
                </a:solidFill>
                <a:effectLst/>
                <a:latin typeface="Arial" charset="0"/>
                <a:ea typeface="ＭＳ Ｐゴシック" pitchFamily="34" charset="-128"/>
                <a:cs typeface="+mn-cs"/>
              </a:rPr>
              <a:t> </a:t>
            </a:r>
          </a:p>
          <a:p>
            <a:r>
              <a:rPr lang="en-US" sz="1200" kern="1200" dirty="0">
                <a:solidFill>
                  <a:schemeClr val="tx1"/>
                </a:solidFill>
                <a:effectLst/>
                <a:latin typeface="Arial" charset="0"/>
                <a:ea typeface="ＭＳ Ｐゴシック" pitchFamily="34" charset="-128"/>
                <a:cs typeface="+mn-cs"/>
              </a:rPr>
              <a:t>In 6.2.4, backend validation is ready, but UI doesn’t support the function completely, in 6.3.0, UI will finish ciphers suite.</a:t>
            </a:r>
          </a:p>
          <a:p>
            <a:r>
              <a:rPr lang="en-US" sz="1200" kern="1200" dirty="0">
                <a:solidFill>
                  <a:schemeClr val="tx1"/>
                </a:solidFill>
                <a:effectLst/>
                <a:latin typeface="Arial" charset="0"/>
                <a:ea typeface="ＭＳ Ｐゴシック" pitchFamily="34" charset="-128"/>
                <a:cs typeface="+mn-cs"/>
              </a:rPr>
              <a:t> </a:t>
            </a:r>
          </a:p>
          <a:p>
            <a:r>
              <a:rPr lang="en-US" sz="1200" b="1" u="sng" kern="1200" dirty="0">
                <a:solidFill>
                  <a:schemeClr val="tx1"/>
                </a:solidFill>
                <a:effectLst/>
                <a:latin typeface="Arial" charset="0"/>
                <a:ea typeface="ＭＳ Ｐゴシック" pitchFamily="34" charset="-128"/>
                <a:cs typeface="+mn-cs"/>
              </a:rPr>
              <a:t>NSX 6.3.0</a:t>
            </a:r>
            <a:endParaRPr lang="en-US" sz="1200" kern="1200" dirty="0">
              <a:solidFill>
                <a:schemeClr val="tx1"/>
              </a:solidFill>
              <a:effectLst/>
              <a:latin typeface="Arial" charset="0"/>
              <a:ea typeface="ＭＳ Ｐゴシック" pitchFamily="34" charset="-128"/>
              <a:cs typeface="+mn-cs"/>
            </a:endParaRPr>
          </a:p>
          <a:p>
            <a:r>
              <a:rPr lang="en-US" sz="1200" kern="1200" dirty="0">
                <a:solidFill>
                  <a:schemeClr val="tx1"/>
                </a:solidFill>
                <a:effectLst/>
                <a:latin typeface="Arial" charset="0"/>
                <a:ea typeface="ＭＳ Ｐゴシック" pitchFamily="34" charset="-128"/>
                <a:cs typeface="+mn-cs"/>
              </a:rPr>
              <a:t>Enhance ciphers suite and perform validation:</a:t>
            </a:r>
          </a:p>
          <a:p>
            <a:pPr lvl="0"/>
            <a:r>
              <a:rPr lang="en-US" sz="1200" kern="1200" dirty="0">
                <a:solidFill>
                  <a:schemeClr val="tx1"/>
                </a:solidFill>
                <a:effectLst/>
                <a:latin typeface="Arial" charset="0"/>
                <a:ea typeface="ＭＳ Ｐゴシック" pitchFamily="34" charset="-128"/>
                <a:cs typeface="+mn-cs"/>
              </a:rPr>
              <a:t>Allow multi-ciphers, like “AES256-SHA: AES128-SHA: DES-CBC3-SHA”</a:t>
            </a:r>
          </a:p>
          <a:p>
            <a:pPr lvl="0"/>
            <a:r>
              <a:rPr lang="en-US" sz="1200" kern="1200" dirty="0">
                <a:solidFill>
                  <a:schemeClr val="tx1"/>
                </a:solidFill>
                <a:effectLst/>
                <a:latin typeface="Arial" charset="0"/>
                <a:ea typeface="ＭＳ Ｐゴシック" pitchFamily="34" charset="-128"/>
                <a:cs typeface="+mn-cs"/>
              </a:rPr>
              <a:t>UI allows the customer to select single/multiple ciphers from drop list, and don’t allow the customer input own-ciphers</a:t>
            </a:r>
          </a:p>
          <a:p>
            <a:endParaRPr lang="en-US" b="0" i="1" u="none"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97</a:t>
            </a:fld>
            <a:endParaRPr lang="en-US" dirty="0"/>
          </a:p>
        </p:txBody>
      </p:sp>
    </p:spTree>
    <p:extLst>
      <p:ext uri="{BB962C8B-B14F-4D97-AF65-F5344CB8AC3E}">
        <p14:creationId xmlns:p14="http://schemas.microsoft.com/office/powerpoint/2010/main" val="3600196843"/>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u="none"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98</a:t>
            </a:fld>
            <a:endParaRPr lang="en-US" dirty="0"/>
          </a:p>
        </p:txBody>
      </p:sp>
    </p:spTree>
    <p:extLst>
      <p:ext uri="{BB962C8B-B14F-4D97-AF65-F5344CB8AC3E}">
        <p14:creationId xmlns:p14="http://schemas.microsoft.com/office/powerpoint/2010/main" val="1148335972"/>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Web</a:t>
            </a:r>
            <a:r>
              <a:rPr lang="en-US" b="1" u="sng" baseline="0" dirty="0"/>
              <a:t> server certificate with the chain (including the root CA):</a:t>
            </a:r>
          </a:p>
          <a:p>
            <a:r>
              <a:rPr lang="en-US" b="0" u="sng" baseline="0" dirty="0"/>
              <a:t>Certificate</a:t>
            </a:r>
          </a:p>
          <a:p>
            <a:pPr lvl="1"/>
            <a:r>
              <a:rPr lang="en-US" sz="1000" b="0" u="none" dirty="0">
                <a:latin typeface="Courier New" pitchFamily="49" charset="0"/>
                <a:cs typeface="Courier New" pitchFamily="49" charset="0"/>
              </a:rPr>
              <a:t>-----BEGIN CERTIFICATE-----</a:t>
            </a:r>
          </a:p>
          <a:p>
            <a:pPr lvl="1"/>
            <a:r>
              <a:rPr lang="en-US" sz="1000" b="0" u="none" dirty="0">
                <a:latin typeface="Courier New" pitchFamily="49" charset="0"/>
                <a:cs typeface="Courier New" pitchFamily="49" charset="0"/>
              </a:rPr>
              <a:t>MIIFJjCCAw4CAQEwDQYJKoZIhvcNAQEFBQAwVzELMAkGA1UEBhMCRlIxEzARBgNV</a:t>
            </a:r>
          </a:p>
          <a:p>
            <a:pPr lvl="1"/>
            <a:r>
              <a:rPr lang="en-US" sz="1000" b="0" u="none" dirty="0">
                <a:latin typeface="Courier New" pitchFamily="49" charset="0"/>
                <a:cs typeface="Courier New" pitchFamily="49" charset="0"/>
              </a:rPr>
              <a:t>BAgMClNvbWUtU3RhdGUxITAfBgNVBAoMGEludGVybmV0IFdpZGdpdHMgUHR5IEx0</a:t>
            </a:r>
          </a:p>
          <a:p>
            <a:pPr lvl="1"/>
            <a:r>
              <a:rPr lang="en-US" sz="1000" b="0" u="none" dirty="0">
                <a:latin typeface="Courier New" pitchFamily="49" charset="0"/>
                <a:cs typeface="Courier New" pitchFamily="49" charset="0"/>
              </a:rPr>
              <a:t>ZDEQMA4GA1UEAwwHRGltaS1DQTAeFw0xNTAxMjkwNzQ2MDlaFw0yNTAxMjYwNzQ2</a:t>
            </a:r>
          </a:p>
          <a:p>
            <a:pPr lvl="1"/>
            <a:r>
              <a:rPr lang="en-US" sz="1000" b="0" u="none" dirty="0">
                <a:latin typeface="Courier New" pitchFamily="49" charset="0"/>
                <a:cs typeface="Courier New" pitchFamily="49" charset="0"/>
              </a:rPr>
              <a:t>MDlaMFsxCzAJBgNVBAYTAkZSMRMwEQYDVQQIDApTb21lLVN0YXRlMSEwHwYDVQQK</a:t>
            </a:r>
          </a:p>
          <a:p>
            <a:pPr lvl="1"/>
            <a:r>
              <a:rPr lang="en-US" sz="1000" b="0" u="none" dirty="0">
                <a:latin typeface="Courier New" pitchFamily="49" charset="0"/>
                <a:cs typeface="Courier New" pitchFamily="49" charset="0"/>
              </a:rPr>
              <a:t>DBhJbnRlcm5ldCBXaWRnaXRzIFB0eSBMdGQxFDASBgNVBAMMC3d3dy5kaW1pLmZy</a:t>
            </a:r>
          </a:p>
          <a:p>
            <a:pPr lvl="1"/>
            <a:r>
              <a:rPr lang="en-US" sz="1000" b="0" u="none" dirty="0">
                <a:latin typeface="Courier New" pitchFamily="49" charset="0"/>
                <a:cs typeface="Courier New" pitchFamily="49" charset="0"/>
              </a:rPr>
              <a:t>MIICIjANBgkqhkiG9w0BAQEFAAOCAg8AMIICCgKCAgEA5B4YCA4KaniPPjRWl+ii</a:t>
            </a:r>
          </a:p>
          <a:p>
            <a:pPr lvl="1"/>
            <a:r>
              <a:rPr lang="en-US" sz="1000" b="0" u="none" dirty="0">
                <a:latin typeface="Courier New" pitchFamily="49" charset="0"/>
                <a:cs typeface="Courier New" pitchFamily="49" charset="0"/>
              </a:rPr>
              <a:t>iZZ+B2lzJZp3NGtV5hXJoTvQy0U7secUD0TOU0gG+76gPMTgrlUelsS4kLTKnn2n</a:t>
            </a:r>
          </a:p>
          <a:p>
            <a:pPr lvl="1"/>
            <a:r>
              <a:rPr lang="en-US" sz="1000" b="0" u="none" dirty="0">
                <a:latin typeface="Courier New" pitchFamily="49" charset="0"/>
                <a:cs typeface="Courier New" pitchFamily="49" charset="0"/>
              </a:rPr>
              <a:t>UWtVArPs2Jempq5+sPUbwsXtpgkyayISCYG1dcUnE8Lc8XJfshxDcCJj5laTsdmT</a:t>
            </a:r>
          </a:p>
          <a:p>
            <a:pPr lvl="1"/>
            <a:r>
              <a:rPr lang="en-US" sz="1000" b="0" u="none" dirty="0">
                <a:latin typeface="Courier New" pitchFamily="49" charset="0"/>
                <a:cs typeface="Courier New" pitchFamily="49" charset="0"/>
              </a:rPr>
              <a:t>p59NzOGE2Oms/fGbsUfq+Nw0iwL8Ferrbb4An+8elyuMFi7oUoJDVUCNQf8HRacY</a:t>
            </a:r>
          </a:p>
          <a:p>
            <a:pPr lvl="1"/>
            <a:r>
              <a:rPr lang="en-US" sz="1000" b="0" u="none" dirty="0">
                <a:latin typeface="Courier New" pitchFamily="49" charset="0"/>
                <a:cs typeface="Courier New" pitchFamily="49" charset="0"/>
              </a:rPr>
              <a:t>9uL/Dq0DDKdCB6gX6sUhwpqABauZ03PYgNx7IPFijGqNF0O0mC8Wu3yz5w8CcOXm</a:t>
            </a:r>
          </a:p>
          <a:p>
            <a:pPr lvl="1"/>
            <a:r>
              <a:rPr lang="en-US" sz="1000" b="0" u="none" dirty="0">
                <a:latin typeface="Courier New" pitchFamily="49" charset="0"/>
                <a:cs typeface="Courier New" pitchFamily="49" charset="0"/>
              </a:rPr>
              <a:t>h5cdlz+0k4wgCVXa+itS6XS08HwisB5AXVnIHPsLb9otX9RD5ap5O5zMKr49uEU/</a:t>
            </a:r>
          </a:p>
          <a:p>
            <a:pPr lvl="1"/>
            <a:r>
              <a:rPr lang="en-US" sz="1000" b="0" u="none" dirty="0">
                <a:latin typeface="Courier New" pitchFamily="49" charset="0"/>
                <a:cs typeface="Courier New" pitchFamily="49" charset="0"/>
              </a:rPr>
              <a:t>OKeo3nnTRw3Oy4vLdpZ1mw3guPqOvTUirLwe1snlTTn/BnV6gF8VILXyFcD2wQrP</a:t>
            </a:r>
          </a:p>
          <a:p>
            <a:pPr lvl="1"/>
            <a:r>
              <a:rPr lang="en-US" sz="1000" b="0" u="none" dirty="0">
                <a:latin typeface="Courier New" pitchFamily="49" charset="0"/>
                <a:cs typeface="Courier New" pitchFamily="49" charset="0"/>
              </a:rPr>
              <a:t>BlcE4TAa+YerHjA8Htmcf8JZzeZ7S9M0S6U4liUGvkF+8as6o1Bp2vE3gBPAvWM6</a:t>
            </a:r>
          </a:p>
          <a:p>
            <a:pPr lvl="1"/>
            <a:r>
              <a:rPr lang="en-US" sz="1000" b="0" u="none" dirty="0">
                <a:latin typeface="Courier New" pitchFamily="49" charset="0"/>
                <a:cs typeface="Courier New" pitchFamily="49" charset="0"/>
              </a:rPr>
              <a:t>amOW857+eQRR7bi4zNuBWWjO4Sqpkoeyn9iUvQemgItWWfY3Cx++</a:t>
            </a:r>
            <a:r>
              <a:rPr lang="en-US" sz="1000" b="0" u="none" dirty="0" err="1">
                <a:latin typeface="Courier New" pitchFamily="49" charset="0"/>
                <a:cs typeface="Courier New" pitchFamily="49" charset="0"/>
              </a:rPr>
              <a:t>epOmKozVzhdV</a:t>
            </a:r>
            <a:endParaRPr lang="en-US" sz="1000" b="0" u="none" dirty="0">
              <a:latin typeface="Courier New" pitchFamily="49" charset="0"/>
              <a:cs typeface="Courier New" pitchFamily="49" charset="0"/>
            </a:endParaRPr>
          </a:p>
          <a:p>
            <a:pPr lvl="1"/>
            <a:r>
              <a:rPr lang="en-US" sz="1000" b="0" u="none" dirty="0">
                <a:latin typeface="Courier New" pitchFamily="49" charset="0"/>
                <a:cs typeface="Courier New" pitchFamily="49" charset="0"/>
              </a:rPr>
              <a:t>Kf1aVq4uyR/C3eCWJD20IJ+zD1VCE+YCz+UVv5qGVaqbtwHZqoklgAGN5NxUkz7Z</a:t>
            </a:r>
          </a:p>
          <a:p>
            <a:pPr lvl="1"/>
            <a:r>
              <a:rPr lang="en-US" sz="1000" b="0" u="none" dirty="0">
                <a:latin typeface="Courier New" pitchFamily="49" charset="0"/>
                <a:cs typeface="Courier New" pitchFamily="49" charset="0"/>
              </a:rPr>
              <a:t>NnbhcK5EcazwVNG9TvghlTYP2HAeh1QViuEeLboYXSXS5KmPzBSPZS3ltD/</a:t>
            </a:r>
            <a:r>
              <a:rPr lang="en-US" sz="1000" b="0" u="none" dirty="0" err="1">
                <a:latin typeface="Courier New" pitchFamily="49" charset="0"/>
                <a:cs typeface="Courier New" pitchFamily="49" charset="0"/>
              </a:rPr>
              <a:t>pQMvg</a:t>
            </a:r>
            <a:endParaRPr lang="en-US" sz="1000" b="0" u="none" dirty="0">
              <a:latin typeface="Courier New" pitchFamily="49" charset="0"/>
              <a:cs typeface="Courier New" pitchFamily="49" charset="0"/>
            </a:endParaRPr>
          </a:p>
          <a:p>
            <a:pPr lvl="1"/>
            <a:r>
              <a:rPr lang="en-US" sz="1000" b="0" u="none" dirty="0">
                <a:latin typeface="Courier New" pitchFamily="49" charset="0"/>
                <a:cs typeface="Courier New" pitchFamily="49" charset="0"/>
              </a:rPr>
              <a:t>mtzq+ODMK9jlwkLcv+ZpcxMCAwEAATANBgkqhkiG9w0BAQUFAAOCAgEAipLue/CP</a:t>
            </a:r>
          </a:p>
          <a:p>
            <a:pPr lvl="1"/>
            <a:r>
              <a:rPr lang="en-US" sz="1000" b="0" u="none" dirty="0">
                <a:latin typeface="Courier New" pitchFamily="49" charset="0"/>
                <a:cs typeface="Courier New" pitchFamily="49" charset="0"/>
              </a:rPr>
              <a:t>Lj4lOF+G4awqxbvF89Kq+QM2ZcPhA+WzYDiM08zOQBTYQqI1G46P2xpp6v9LYVR3</a:t>
            </a:r>
          </a:p>
          <a:p>
            <a:pPr lvl="1"/>
            <a:r>
              <a:rPr lang="en-US" sz="1000" b="0" u="none" dirty="0">
                <a:latin typeface="Courier New" pitchFamily="49" charset="0"/>
                <a:cs typeface="Courier New" pitchFamily="49" charset="0"/>
              </a:rPr>
              <a:t>6P4M8DyteRag1vMvPRSAMb4v/grCMDbUQRgPE5SJWB5z4Zsg767ZFlld1rgUx2fv</a:t>
            </a:r>
          </a:p>
          <a:p>
            <a:pPr lvl="1"/>
            <a:r>
              <a:rPr lang="en-US" sz="1000" b="0" u="none" dirty="0">
                <a:latin typeface="Courier New" pitchFamily="49" charset="0"/>
                <a:cs typeface="Courier New" pitchFamily="49" charset="0"/>
              </a:rPr>
              <a:t>0Mw6Fxe2thRumaHJLVpfOwiUrO9g6sfYN4O82Q13wCrPucn/</a:t>
            </a:r>
            <a:r>
              <a:rPr lang="en-US" sz="1000" b="0" u="none" dirty="0" err="1">
                <a:latin typeface="Courier New" pitchFamily="49" charset="0"/>
                <a:cs typeface="Courier New" pitchFamily="49" charset="0"/>
              </a:rPr>
              <a:t>jHeVIcSGyWbHcEiA</a:t>
            </a:r>
            <a:endParaRPr lang="en-US" sz="1000" b="0" u="none" dirty="0">
              <a:latin typeface="Courier New" pitchFamily="49" charset="0"/>
              <a:cs typeface="Courier New" pitchFamily="49" charset="0"/>
            </a:endParaRPr>
          </a:p>
          <a:p>
            <a:pPr lvl="1"/>
            <a:r>
              <a:rPr lang="en-US" sz="1000" b="0" u="none" dirty="0">
                <a:latin typeface="Courier New" pitchFamily="49" charset="0"/>
                <a:cs typeface="Courier New" pitchFamily="49" charset="0"/>
              </a:rPr>
              <a:t>hjJWMYBH42r3aTP4Leip09zS2iE8CMxiARih0VLfFSoycMC1NW6f/1Zma0NaMW4E</a:t>
            </a:r>
          </a:p>
          <a:p>
            <a:pPr lvl="1"/>
            <a:r>
              <a:rPr lang="en-US" sz="1000" b="0" u="none" dirty="0">
                <a:latin typeface="Courier New" pitchFamily="49" charset="0"/>
                <a:cs typeface="Courier New" pitchFamily="49" charset="0"/>
              </a:rPr>
              <a:t>jHzjGHt2na3JTIK92sciO7YhYw7J/i8W9iNy/b+8dg/KzMu1GH9F1iGXLwjerFTy</a:t>
            </a:r>
          </a:p>
          <a:p>
            <a:pPr lvl="1"/>
            <a:r>
              <a:rPr lang="en-US" sz="1000" b="0" u="none" dirty="0" err="1">
                <a:latin typeface="Courier New" pitchFamily="49" charset="0"/>
                <a:cs typeface="Courier New" pitchFamily="49" charset="0"/>
              </a:rPr>
              <a:t>IlLuxE</a:t>
            </a:r>
            <a:r>
              <a:rPr lang="en-US" sz="1000" b="0" u="none" dirty="0">
                <a:latin typeface="Courier New" pitchFamily="49" charset="0"/>
                <a:cs typeface="Courier New" pitchFamily="49" charset="0"/>
              </a:rPr>
              <a:t>/</a:t>
            </a:r>
            <a:r>
              <a:rPr lang="en-US" sz="1000" b="0" u="none" dirty="0" err="1">
                <a:latin typeface="Courier New" pitchFamily="49" charset="0"/>
                <a:cs typeface="Courier New" pitchFamily="49" charset="0"/>
              </a:rPr>
              <a:t>WMBZndrLsXxTcyqmVSJlqpnZYVEjhiRmKeMDDaBz</a:t>
            </a:r>
            <a:r>
              <a:rPr lang="en-US" sz="1000" b="0" u="none" dirty="0">
                <a:latin typeface="Courier New" pitchFamily="49" charset="0"/>
                <a:cs typeface="Courier New" pitchFamily="49" charset="0"/>
              </a:rPr>
              <a:t>/eM9b6pgq5FsrVNst</a:t>
            </a:r>
          </a:p>
          <a:p>
            <a:pPr lvl="1"/>
            <a:r>
              <a:rPr lang="en-US" sz="1000" b="0" u="none" dirty="0">
                <a:latin typeface="Courier New" pitchFamily="49" charset="0"/>
                <a:cs typeface="Courier New" pitchFamily="49" charset="0"/>
              </a:rPr>
              <a:t>a/vsK4on+1k08TrXlJxuNuLALafm2IoK/SNrd42ZjX5mRCyLb2I8WUa/VGMFZ9a/</a:t>
            </a:r>
          </a:p>
          <a:p>
            <a:pPr lvl="1"/>
            <a:r>
              <a:rPr lang="en-US" sz="1000" b="0" u="none" dirty="0">
                <a:latin typeface="Courier New" pitchFamily="49" charset="0"/>
                <a:cs typeface="Courier New" pitchFamily="49" charset="0"/>
              </a:rPr>
              <a:t>92O4DXfRwi5UCQFtvFwJQLCnP5xbEKoBVvDfuRCOMgPkfil+QfSrWVAPmn7Dmpph</a:t>
            </a:r>
          </a:p>
          <a:p>
            <a:pPr lvl="1"/>
            <a:r>
              <a:rPr lang="en-US" sz="1000" b="0" u="none" dirty="0">
                <a:latin typeface="Courier New" pitchFamily="49" charset="0"/>
                <a:cs typeface="Courier New" pitchFamily="49" charset="0"/>
              </a:rPr>
              <a:t>LXCXtAo+3sEpo9cRpSNp/TeKplXr1DzyPnGgglOb8mLYD3XysDcQx1KmumcodyUH</a:t>
            </a:r>
          </a:p>
          <a:p>
            <a:pPr lvl="1"/>
            <a:r>
              <a:rPr lang="en-US" sz="1000" b="0" u="none" dirty="0">
                <a:latin typeface="Courier New" pitchFamily="49" charset="0"/>
                <a:cs typeface="Courier New" pitchFamily="49" charset="0"/>
              </a:rPr>
              <a:t>I2Djr5KQtZfa7mxFuDPJgGdR+wSIv1MNkvPZG+o+F50PbFoHgU0eYcoDq6okwxss</a:t>
            </a:r>
          </a:p>
          <a:p>
            <a:pPr lvl="1"/>
            <a:r>
              <a:rPr lang="en-US" sz="1000" b="0" u="none" dirty="0">
                <a:latin typeface="Courier New" pitchFamily="49" charset="0"/>
                <a:cs typeface="Courier New" pitchFamily="49" charset="0"/>
              </a:rPr>
              <a:t>zR23WrqkIYRxnOXYVHywy6Rw3yPQas9dpj4=</a:t>
            </a:r>
          </a:p>
          <a:p>
            <a:pPr lvl="1"/>
            <a:r>
              <a:rPr lang="en-US" sz="1000" b="0" u="none" dirty="0">
                <a:latin typeface="Courier New" pitchFamily="49" charset="0"/>
                <a:cs typeface="Courier New" pitchFamily="49" charset="0"/>
              </a:rPr>
              <a:t>-----END CERTIFICATE-----</a:t>
            </a:r>
          </a:p>
          <a:p>
            <a:pPr lvl="1"/>
            <a:r>
              <a:rPr lang="en-US" sz="1000" b="0" u="none" dirty="0">
                <a:latin typeface="Courier New" pitchFamily="49" charset="0"/>
                <a:cs typeface="Courier New" pitchFamily="49" charset="0"/>
              </a:rPr>
              <a:t>-----BEGIN CERTIFICATE-----</a:t>
            </a:r>
          </a:p>
          <a:p>
            <a:pPr lvl="1"/>
            <a:r>
              <a:rPr lang="en-US" sz="1000" b="0" u="none" dirty="0">
                <a:latin typeface="Courier New" pitchFamily="49" charset="0"/>
                <a:cs typeface="Courier New" pitchFamily="49" charset="0"/>
              </a:rPr>
              <a:t>MIIFgTCCA2mgAwIBAgIJAP0MXOQV1tJnMA0GCSqGSIb3DQEBBQUAMFcxCzAJBgNV</a:t>
            </a:r>
          </a:p>
          <a:p>
            <a:pPr lvl="1"/>
            <a:r>
              <a:rPr lang="en-US" sz="1000" b="0" u="none" dirty="0">
                <a:latin typeface="Courier New" pitchFamily="49" charset="0"/>
                <a:cs typeface="Courier New" pitchFamily="49" charset="0"/>
              </a:rPr>
              <a:t>BAYTAkZSMRMwEQYDVQQIDApTb21lLVN0YXRlMSEwHwYDVQQKDBhJbnRlcm5ldCBX</a:t>
            </a:r>
          </a:p>
          <a:p>
            <a:pPr lvl="1"/>
            <a:r>
              <a:rPr lang="en-US" sz="1000" b="0" u="none" dirty="0">
                <a:latin typeface="Courier New" pitchFamily="49" charset="0"/>
                <a:cs typeface="Courier New" pitchFamily="49" charset="0"/>
              </a:rPr>
              <a:t>aWRnaXRzIFB0eSBMdGQxEDAOBgNVBAMMB0RpbWktQ0EwHhcNMTUwMTI5MDc0NDM4</a:t>
            </a:r>
          </a:p>
          <a:p>
            <a:pPr lvl="1"/>
            <a:r>
              <a:rPr lang="en-US" sz="1000" b="0" u="none" dirty="0">
                <a:latin typeface="Courier New" pitchFamily="49" charset="0"/>
                <a:cs typeface="Courier New" pitchFamily="49" charset="0"/>
              </a:rPr>
              <a:t>WhcNMjUwMTI2MDc0NDM4WjBXMQswCQYDVQQGEwJGUjETMBEGA1UECAwKU29tZS1T</a:t>
            </a:r>
          </a:p>
          <a:p>
            <a:pPr lvl="1"/>
            <a:r>
              <a:rPr lang="en-US" sz="1000" b="0" u="none" dirty="0">
                <a:latin typeface="Courier New" pitchFamily="49" charset="0"/>
                <a:cs typeface="Courier New" pitchFamily="49" charset="0"/>
              </a:rPr>
              <a:t>dGF0ZTEhMB8GA1UECgwYSW50ZXJuZXQgV2lkZ2l0cyBQdHkgTHRkMRAwDgYDVQQD</a:t>
            </a:r>
          </a:p>
          <a:p>
            <a:pPr lvl="1"/>
            <a:r>
              <a:rPr lang="en-US" sz="1000" b="0" u="none" dirty="0">
                <a:latin typeface="Courier New" pitchFamily="49" charset="0"/>
                <a:cs typeface="Courier New" pitchFamily="49" charset="0"/>
              </a:rPr>
              <a:t>DAdEaW1pLUNBMIICIjANBgkqhkiG9w0BAQEFAAOCAg8AMIICCgKCAgEA1FY+XazP</a:t>
            </a:r>
          </a:p>
          <a:p>
            <a:pPr lvl="1"/>
            <a:r>
              <a:rPr lang="en-US" sz="1000" b="0" u="none" dirty="0">
                <a:latin typeface="Courier New" pitchFamily="49" charset="0"/>
                <a:cs typeface="Courier New" pitchFamily="49" charset="0"/>
              </a:rPr>
              <a:t>OGxY8V+Ne8YR54SAgLOXO3M5J3M2k/9bm3JCme+GxvjeoAl/8rPbrYlTqFkqsM2M</a:t>
            </a:r>
          </a:p>
          <a:p>
            <a:pPr lvl="1"/>
            <a:r>
              <a:rPr lang="en-US" sz="1000" b="0" u="none" dirty="0">
                <a:latin typeface="Courier New" pitchFamily="49" charset="0"/>
                <a:cs typeface="Courier New" pitchFamily="49" charset="0"/>
              </a:rPr>
              <a:t>Vv50O1ykLFwfzvL1C+gprRaQbOQIN2y6y/</a:t>
            </a:r>
            <a:r>
              <a:rPr lang="en-US" sz="1000" b="0" u="none" dirty="0" err="1">
                <a:latin typeface="Courier New" pitchFamily="49" charset="0"/>
                <a:cs typeface="Courier New" pitchFamily="49" charset="0"/>
              </a:rPr>
              <a:t>usjunQq</a:t>
            </a:r>
            <a:r>
              <a:rPr lang="en-US" sz="1000" b="0" u="none" dirty="0">
                <a:latin typeface="Courier New" pitchFamily="49" charset="0"/>
                <a:cs typeface="Courier New" pitchFamily="49" charset="0"/>
              </a:rPr>
              <a:t>/WfVpDvGOMoagU8/JJtY364</a:t>
            </a:r>
          </a:p>
          <a:p>
            <a:pPr lvl="1"/>
            <a:r>
              <a:rPr lang="en-US" sz="1000" b="0" u="none" dirty="0">
                <a:latin typeface="Courier New" pitchFamily="49" charset="0"/>
                <a:cs typeface="Courier New" pitchFamily="49" charset="0"/>
              </a:rPr>
              <a:t>i3aZBio26wXDiK5JqWeNfSNFaR8usLUxdqicG3lppTbvwzxlK7QC4+X5BBBukOvX</a:t>
            </a:r>
          </a:p>
          <a:p>
            <a:pPr lvl="1"/>
            <a:r>
              <a:rPr lang="en-US" sz="1000" b="0" u="none" dirty="0">
                <a:latin typeface="Courier New" pitchFamily="49" charset="0"/>
                <a:cs typeface="Courier New" pitchFamily="49" charset="0"/>
              </a:rPr>
              <a:t>B2T/qTfjjHIvcAbyfg3Iv+8TsIfE/EwhgtGgg8I4rXoqfh4BK2aYpCIM4oNVy28C</a:t>
            </a:r>
          </a:p>
          <a:p>
            <a:pPr lvl="1"/>
            <a:r>
              <a:rPr lang="en-US" sz="1000" b="0" u="none" dirty="0">
                <a:latin typeface="Courier New" pitchFamily="49" charset="0"/>
                <a:cs typeface="Courier New" pitchFamily="49" charset="0"/>
              </a:rPr>
              <a:t>WF5+6RhXHg21fioyNHNIxp+QYjxGACzBbIdDcPvb0K+neA/gEinq9Mk9Biihxbzi</a:t>
            </a:r>
          </a:p>
          <a:p>
            <a:pPr lvl="1"/>
            <a:r>
              <a:rPr lang="en-US" sz="1000" b="0" u="none" dirty="0">
                <a:latin typeface="Courier New" pitchFamily="49" charset="0"/>
                <a:cs typeface="Courier New" pitchFamily="49" charset="0"/>
              </a:rPr>
              <a:t>LJosgCpiRFQiPSYzYit0eScLNsp/A+b9Jqyvm7CccTvwBRcRTF1sDybwYxWlcNUJ</a:t>
            </a:r>
          </a:p>
          <a:p>
            <a:pPr lvl="1"/>
            <a:r>
              <a:rPr lang="en-US" sz="1000" b="0" u="none" dirty="0">
                <a:latin typeface="Courier New" pitchFamily="49" charset="0"/>
                <a:cs typeface="Courier New" pitchFamily="49" charset="0"/>
              </a:rPr>
              <a:t>25e9VE9GW+8C8wn13o/BfoG4UWk9v10KIyLaTjQKSsPFDqScYDPgxhHQshbHzblm</a:t>
            </a:r>
          </a:p>
          <a:p>
            <a:pPr lvl="1"/>
            <a:r>
              <a:rPr lang="en-US" sz="1000" b="0" u="none" dirty="0" err="1">
                <a:latin typeface="Courier New" pitchFamily="49" charset="0"/>
                <a:cs typeface="Courier New" pitchFamily="49" charset="0"/>
              </a:rPr>
              <a:t>rg</a:t>
            </a:r>
            <a:r>
              <a:rPr lang="en-US" sz="1000" b="0" u="none" dirty="0">
                <a:latin typeface="Courier New" pitchFamily="49" charset="0"/>
                <a:cs typeface="Courier New" pitchFamily="49" charset="0"/>
              </a:rPr>
              <a:t>/4wby4wqJktolLI0/Su1RQBOwXEKP5AKSsvD1zfI5KadU1pbjYkZxjbKqkRI+d</a:t>
            </a:r>
          </a:p>
          <a:p>
            <a:pPr lvl="1"/>
            <a:r>
              <a:rPr lang="en-US" sz="1000" b="0" u="none" dirty="0">
                <a:latin typeface="Courier New" pitchFamily="49" charset="0"/>
                <a:cs typeface="Courier New" pitchFamily="49" charset="0"/>
              </a:rPr>
              <a:t>pjetQspSGYg8EqHsorPd1hle1DvcQugIxXTRXTkcPbtNttxprku4UMXDs7vKlrGG</a:t>
            </a:r>
          </a:p>
          <a:p>
            <a:pPr lvl="1"/>
            <a:r>
              <a:rPr lang="en-US" sz="1000" b="0" u="none" dirty="0">
                <a:latin typeface="Courier New" pitchFamily="49" charset="0"/>
                <a:cs typeface="Courier New" pitchFamily="49" charset="0"/>
              </a:rPr>
              <a:t>vSbE0O4a04OOpr7EsKCFYueH/MAypRvw+tDO0zy0jILiUcDXABMfLqkBVQJoWWqp</a:t>
            </a:r>
          </a:p>
          <a:p>
            <a:pPr lvl="1"/>
            <a:r>
              <a:rPr lang="en-US" sz="1000" b="0" u="none" dirty="0">
                <a:latin typeface="Courier New" pitchFamily="49" charset="0"/>
                <a:cs typeface="Courier New" pitchFamily="49" charset="0"/>
              </a:rPr>
              <a:t>8TKtDc7J0LY/BMs57aKMRU/RZi4RDCD6+VcCAwEAAaNQME4wHQYDVR0OBBYEFI3Y</a:t>
            </a:r>
          </a:p>
          <a:p>
            <a:pPr lvl="1"/>
            <a:r>
              <a:rPr lang="en-US" sz="1000" b="0" u="none" dirty="0">
                <a:latin typeface="Courier New" pitchFamily="49" charset="0"/>
                <a:cs typeface="Courier New" pitchFamily="49" charset="0"/>
              </a:rPr>
              <a:t>/TwGaSUMr7Qlq9xFkZq6MlgsMB8GA1UdIwQYMBaAFI3Y/TwGaSUMr7Qlq9xFkZq6</a:t>
            </a:r>
          </a:p>
          <a:p>
            <a:pPr lvl="1"/>
            <a:r>
              <a:rPr lang="en-US" sz="1000" b="0" u="none" dirty="0">
                <a:latin typeface="Courier New" pitchFamily="49" charset="0"/>
                <a:cs typeface="Courier New" pitchFamily="49" charset="0"/>
              </a:rPr>
              <a:t>MlgsMAwGA1UdEwQFMAMBAf8wDQYJKoZIhvcNAQEFBQADggIBAFyLa4NQJZDRH3zC</a:t>
            </a:r>
          </a:p>
          <a:p>
            <a:pPr lvl="1"/>
            <a:r>
              <a:rPr lang="en-US" sz="1000" b="0" u="none" dirty="0">
                <a:latin typeface="Courier New" pitchFamily="49" charset="0"/>
                <a:cs typeface="Courier New" pitchFamily="49" charset="0"/>
              </a:rPr>
              <a:t>QabOSzKvv74RYyNEafysEuX46TUOywi0+RaMSZSgxUOXt1R0mH4OA+CAmnq6U9he</a:t>
            </a:r>
          </a:p>
          <a:p>
            <a:pPr lvl="1"/>
            <a:r>
              <a:rPr lang="en-US" sz="1000" b="0" u="none" dirty="0">
                <a:latin typeface="Courier New" pitchFamily="49" charset="0"/>
                <a:cs typeface="Courier New" pitchFamily="49" charset="0"/>
              </a:rPr>
              <a:t>ofCGQw1YcoDraGVcqVNu0hm0eUFL/066ckk87Cn7NEIBNo0VqegGP+3hAVGNz5CY</a:t>
            </a:r>
          </a:p>
          <a:p>
            <a:pPr lvl="1"/>
            <a:r>
              <a:rPr lang="en-US" sz="1000" b="0" u="none" dirty="0">
                <a:latin typeface="Courier New" pitchFamily="49" charset="0"/>
                <a:cs typeface="Courier New" pitchFamily="49" charset="0"/>
              </a:rPr>
              <a:t>giJU93mMKEB1BcxL9aaIAMUlCoeOl1/HtfL1CHRivo//ZLlClhlTIWNG4JMN4Cb7</a:t>
            </a:r>
          </a:p>
          <a:p>
            <a:pPr lvl="1"/>
            <a:r>
              <a:rPr lang="en-US" sz="1000" b="0" u="none" dirty="0">
                <a:latin typeface="Courier New" pitchFamily="49" charset="0"/>
                <a:cs typeface="Courier New" pitchFamily="49" charset="0"/>
              </a:rPr>
              <a:t>1CFNTbQxTxs15vzZl6PMixUWQPJyXZ26LLnEI0FsqZll6mgjVjbNFbdqbQcnWtoO</a:t>
            </a:r>
          </a:p>
          <a:p>
            <a:pPr lvl="1"/>
            <a:r>
              <a:rPr lang="en-US" sz="1000" b="0" u="none" dirty="0">
                <a:latin typeface="Courier New" pitchFamily="49" charset="0"/>
                <a:cs typeface="Courier New" pitchFamily="49" charset="0"/>
              </a:rPr>
              <a:t>Dpk0J69E6Y5B6QmKWcB+F1tQhTYW2R3omMK1/16h+vhrbcemySJHO0Mf+WQ0Rqsx</a:t>
            </a:r>
          </a:p>
          <a:p>
            <a:pPr lvl="1"/>
            <a:r>
              <a:rPr lang="en-US" sz="1000" b="0" u="none" dirty="0">
                <a:latin typeface="Courier New" pitchFamily="49" charset="0"/>
                <a:cs typeface="Courier New" pitchFamily="49" charset="0"/>
              </a:rPr>
              <a:t>0ieawgNhWEswgStotSl3428jaayZ+xvTCjTa9dV2qCYk0EtyTivzJ9WaCfug62qV</a:t>
            </a:r>
          </a:p>
          <a:p>
            <a:pPr lvl="1"/>
            <a:r>
              <a:rPr lang="en-US" sz="1000" b="0" u="none" dirty="0">
                <a:latin typeface="Courier New" pitchFamily="49" charset="0"/>
                <a:cs typeface="Courier New" pitchFamily="49" charset="0"/>
              </a:rPr>
              <a:t>snVG+qqmKOBEOHXgZVNVg2xUqKvbdyqqAZvpz7LvUeOpsK07LGddgo7/i7x6zANz</a:t>
            </a:r>
          </a:p>
          <a:p>
            <a:pPr lvl="1"/>
            <a:r>
              <a:rPr lang="en-US" sz="1000" b="0" u="none" dirty="0">
                <a:latin typeface="Courier New" pitchFamily="49" charset="0"/>
                <a:cs typeface="Courier New" pitchFamily="49" charset="0"/>
              </a:rPr>
              <a:t>JuD23PYJWi1kMv36PS5SFN7VjtMikdF+VZRgVpNZHqExjpNBLNKKyQExCSQorES+</a:t>
            </a:r>
          </a:p>
          <a:p>
            <a:pPr lvl="1"/>
            <a:r>
              <a:rPr lang="en-US" sz="1000" b="0" u="none" dirty="0">
                <a:latin typeface="Courier New" pitchFamily="49" charset="0"/>
                <a:cs typeface="Courier New" pitchFamily="49" charset="0"/>
              </a:rPr>
              <a:t>nhN1jeacWQMGS9KgzKd7QnBwjf38GzqhvJZbYXGABM0sC1VqTpx+AauNh/QFf02y</a:t>
            </a:r>
          </a:p>
          <a:p>
            <a:pPr lvl="1"/>
            <a:r>
              <a:rPr lang="en-US" sz="1000" b="0" u="none" dirty="0">
                <a:latin typeface="Courier New" pitchFamily="49" charset="0"/>
                <a:cs typeface="Courier New" pitchFamily="49" charset="0"/>
              </a:rPr>
              <a:t>cb9hsu6yNoUNCWw2uJErxVK1xqLIevA/CVLqiF3rBrJJrwKPiiRSn27ddVOJdjkQ</a:t>
            </a:r>
          </a:p>
          <a:p>
            <a:pPr lvl="1"/>
            <a:r>
              <a:rPr lang="en-US" sz="1000" b="0" u="none" dirty="0">
                <a:latin typeface="Courier New" pitchFamily="49" charset="0"/>
                <a:cs typeface="Courier New" pitchFamily="49" charset="0"/>
              </a:rPr>
              <a:t>3rCRtHcMO+axQOB0dB/Vg3DX48X8</a:t>
            </a:r>
          </a:p>
          <a:p>
            <a:pPr lvl="1"/>
            <a:r>
              <a:rPr lang="en-US" sz="1000" b="0" u="none" dirty="0">
                <a:latin typeface="Courier New" pitchFamily="49" charset="0"/>
                <a:cs typeface="Courier New" pitchFamily="49" charset="0"/>
              </a:rPr>
              <a:t>-----END CERTIFICATE-----</a:t>
            </a:r>
          </a:p>
          <a:p>
            <a:r>
              <a:rPr lang="en-US" b="0" u="sng" dirty="0"/>
              <a:t>Key (no passphrase)</a:t>
            </a:r>
          </a:p>
          <a:p>
            <a:pPr lvl="1"/>
            <a:r>
              <a:rPr lang="en-US" sz="1000" b="0" u="none" dirty="0">
                <a:latin typeface="Courier New" pitchFamily="49" charset="0"/>
                <a:cs typeface="Courier New" pitchFamily="49" charset="0"/>
              </a:rPr>
              <a:t>-----BEGIN RSA PRIVATE KEY-----MIIJKQIBAAKCAgEA5B4YCA4KaniPPjRWl+iiiZZ+B2lzJZp3NGtV5hXJoTvQy0U7secUD0TOU0gG+76gPMTgrlUelsS4kLTKnn2nUWtVArPs2Jempq5+sPUbwsXtpgkyayISCYG1dcUnE8Lc8XJfshxDcCJj5laTsdmTp59NzOGE2Oms/fGbsUfq+Nw0iwL8Ferrbb4An+8elyuMFi7oUoJDVUCNQf8HRacY9uL/Dq0DDKdCB6gX6sUhwpqABauZ03PYgNx7IPFijGqNF0O0mC8Wu3yz5w8CcOXmh5cdlz+0k4wgCVXa+itS6XS08HwisB5AXVnIHPsLb9otX9RD5ap5O5zMKr49uEU/OKeo3nnTRw3Oy4vLdpZ1mw3guPqOvTUirLwe1snlTTn/BnV6gF8VILXyFcD2wQrPBlcE4TAa+YerHjA8Htmcf8JZzeZ7S9M0S6U4liUGvkF+8as6o1Bp2vE3gBPAvWM6amOW857+eQRR7bi4zNuBWWjO4Sqpkoeyn9iUvQemgItWWfY3Cx++epOmKozVzhdVKf1aVq4uyR/C3eCWJD20IJ+zD1VCE+YCz+UVv5qGVaqbtwHZqoklgAGN5NxUkz7ZNnbhcK5EcazwVNG9TvghlTYP2HAeh1QViuEeLboYXSXS5KmPzBSPZS3ltD/pQMvgmtzq+ODMK9jlwkLcv+ZpcxMCAwEAAQKCAgAqNDsj+l0I98cgrhQ7RKoVpIcqneLU2TAmvZkF2ZAVSXjGssdpkaQPcx5tIA1StCD3PUGIX20qXbj75Mb77alwEdiHiHxQUjZd7ji4SpDZRz9BkcAHPCV0JtBIurIRIOM5tHxp+nqrm2E6M1hd9jAwOfPt7OdkLk94KCQy92hMpIkAEwxKjc0C371D2byiIUdor0MCSOFmO2wnAqT4yQKAYtznfTDsPWGlAv9xywkE9QqsgeQS0AMFTEVngeFGs0vpOviFk2i0RU0PeaJs+svc2CN8YSfqiGlA8OZzlGJhmNsFByJvzRkBbGPuoK+sAQSWDzKEojaNxeOsIMhQeFdKrabi557pHs1ACOfLX0j74nWNMYbardBr07PXfb0pcUNQXY1RRuBynErqa4dX/Gc9SVO5XT/Sj9PhyCtnd8c/hf9BRXwh9iqhgLr+RD7tXAm5nfnZ4N97gWc/OknzRfLv28B/IeXN0WH2/1f4xl5yJiweuDNV11olElKy4+0GRIKzjAc4eEDN/ncMN6B3yq6dcwDjONSo4E6vNYSNN9OCNRrOAQg8j8zZHoCAkfnenbGgJ/+vQT6SEgDGc5vx7wv/d3LaAQ5hkmvfRNT5JjpenoE1AOTrjE2XtT16txfGzVVT23JpdGwH52+LUl/tpcuGq03sN0w0Gw65m3fh4N51+QKCAQEA8eaRTfSM/USdoEcCR9Fhf8cVT2MpntKdYGP60pI93FhwgEZteAT+RGcxHqy5c2CqfYVEMfRpw6GzScFzUZJRFUQaHJCfocw8e0G9bsLJVgq8U0fHSlEzYJnuUF28BrbtGiKMSMgaTfcVxl9fZ1DEXCJkLwttp5NDK7b5pHcC0k7agdr31NB36kmWariTFpUz/do3ZEFIUct7EWLM0D4VRPsRQBJAL/AP2bUPKAcpv+utZs4Th3rkP9P3Rr9UWEfRR1mAUQ4MsNEuEG2SqAMBZVUOCUlvH6AIquzf2rjSVk/Vb5mZkk4xPSzIYyFnSf8/</a:t>
            </a:r>
            <a:r>
              <a:rPr lang="en-US" sz="1000" b="0" u="none" dirty="0" err="1">
                <a:latin typeface="Courier New" pitchFamily="49" charset="0"/>
                <a:cs typeface="Courier New" pitchFamily="49" charset="0"/>
              </a:rPr>
              <a:t>snzXLfNya</a:t>
            </a:r>
            <a:r>
              <a:rPr lang="en-US" sz="1000" b="0" u="none" dirty="0">
                <a:latin typeface="Courier New" pitchFamily="49" charset="0"/>
                <a:cs typeface="Courier New" pitchFamily="49" charset="0"/>
              </a:rPr>
              <a:t>/E5FSlKkfOHxQKCAQEA8Wnd5J2+x2qOES/z32iY1JwV07/JytHUnkPm+Zytun3S2gmDSP4oIOY8WcpuNT+/N+ra0DmcH97nRzzrxpADiUf3t06oAZfd8OJd2Rk13YRuRYckV9GUL2olGjOH0EuK/</a:t>
            </a:r>
            <a:r>
              <a:rPr lang="en-US" sz="1000" b="0" u="none" dirty="0" err="1">
                <a:latin typeface="Courier New" pitchFamily="49" charset="0"/>
                <a:cs typeface="Courier New" pitchFamily="49" charset="0"/>
              </a:rPr>
              <a:t>wBYgb</a:t>
            </a:r>
            <a:r>
              <a:rPr lang="en-US" sz="1000" b="0" u="none" dirty="0">
                <a:latin typeface="Courier New" pitchFamily="49" charset="0"/>
                <a:cs typeface="Courier New" pitchFamily="49" charset="0"/>
              </a:rPr>
              <a:t>/jN1HyX8feh7GjNBuhpmyMO3AyP6Ff2H5NqEl53Xz7C2TKB5xpQkFjjwDcWnMsyUPiXsreNoNziuuKK2yoWDznntGYjhPgjfolBZolZhih8dsvCB8i2GYGUSD0nuXB39U9Ct7eHDMVyY2CrIYaGkbdhqvwUlUyqpm2PREQb0RyFbNQXsbstWuFL66hxcUmbGHeU4nLJ2C1I87k9wKCAQAEw+D64yVf29krDhsKZSKBjN9rl+169nUpL+8B9OWJEKjurfR8F8UWfd3m18ozbqUNIfHs9f6bXvUUL95grfww6g2FoIe0fTx3xRzBMM8chcud7F0NprnXXlDmfmI006eqCyIuUNrLzGE+biSH+XxUwEyu7I+1bF43XzxdtAZ3NBxz0GdvZsfl8psm8QncuQW0K3dJ30tYaSS8e/DC7WYn3LZDR9jB2P3G8R0iUbnN0Quyab7SvWX/p+JIH36+2nNR735qmlc/qG863Z2095Iwd9N19V9eBR4Gl/H08g0arCntL95plma76MTtxvus5n1Pu8vVWOVZIQBZ3V1dsKltAoIBAQDJXIyAjDL9Epu9Kko4Jn6TmD18iZQ/YBYAjJKz0UP3McwVoamn0JaYGnJsUrTqJWnRskshM2xOCRbQDLh8vtK0RxsQAsOP0KSGr8mns6eCRVvVEov11BHOGrMnz6OQ0fH2EMvCLdPP6MJJseSjOj/uzr1em1u8mDDRckEHyxHrNJ45aG3daww4nPYPFYt9VDJ4H2lT1xOSDZSb07kkPqLY5aDlOKfZiOm+WEYNJoCK07AuII2ztibcl1vxM+hA80QW5X14vdxUnOCWlOWvYCGG1bQgBsvv8KpbgkTol52yAfG7XVPrVc3LwBDgofZNd1PoKjGKZXeUJnMVPUzZuVCxAoIBAQDoYdDi/</a:t>
            </a:r>
            <a:r>
              <a:rPr lang="en-US" sz="1000" b="0" u="none" dirty="0" err="1">
                <a:latin typeface="Courier New" pitchFamily="49" charset="0"/>
                <a:cs typeface="Courier New" pitchFamily="49" charset="0"/>
              </a:rPr>
              <a:t>YrXUIcC+wy</a:t>
            </a:r>
            <a:r>
              <a:rPr lang="en-US" sz="1000" b="0" u="none" dirty="0">
                <a:latin typeface="Courier New" pitchFamily="49" charset="0"/>
                <a:cs typeface="Courier New" pitchFamily="49" charset="0"/>
              </a:rPr>
              <a:t>/26JWJo60jMjUC8Y2ty8tOOVo1Pdcl+8a3GDkhIbEEvtf4viaG7lnXdKTq+QytnKr11I+zVj3iEhpkw5Llq2ewPKs5Qqi0+iLF0gwFU+FUijdfKVXe+omKcxYJ5KJ5haBcCBspcTsJH9qPFeRxjzjUgUWGb3JLj6bNNHypg5tDPcr0NhAQgM0wfvHaQf4afx6cPOj7LunhjRBqEs6X07UguJnWY4LR+mgFz2UrDj/wi9NbJzRFNjwGEFVc1VKu4RJ+XIxvSDKDbhcHWwp0RnzDazQGEO2EdnIeKYi/Zpz9Ybos8ljejIkILAdqiPE+1syUlHn</a:t>
            </a:r>
          </a:p>
          <a:p>
            <a:pPr lvl="1"/>
            <a:r>
              <a:rPr lang="en-US" sz="1000" b="0" u="none" dirty="0">
                <a:latin typeface="Courier New" pitchFamily="49" charset="0"/>
                <a:cs typeface="Courier New" pitchFamily="49" charset="0"/>
              </a:rPr>
              <a:t>-----END RSA PRIVATE KEY-----</a:t>
            </a:r>
          </a:p>
          <a:p>
            <a:pPr lvl="1"/>
            <a:endParaRPr lang="en-US" sz="1000" b="0" u="none" dirty="0">
              <a:latin typeface="Courier New" pitchFamily="49" charset="0"/>
              <a:cs typeface="Courier New" pitchFamily="49" charset="0"/>
            </a:endParaRPr>
          </a:p>
          <a:p>
            <a:endParaRPr lang="en-US" b="0" u="none" dirty="0"/>
          </a:p>
          <a:p>
            <a:endParaRPr lang="en-US" b="0" u="none" dirty="0"/>
          </a:p>
          <a:p>
            <a:endParaRPr lang="en-US" b="0" u="none" dirty="0"/>
          </a:p>
          <a:p>
            <a:endParaRPr lang="en-US" b="0" u="none"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99</a:t>
            </a:fld>
            <a:endParaRPr lang="en-US" dirty="0"/>
          </a:p>
        </p:txBody>
      </p:sp>
    </p:spTree>
    <p:extLst>
      <p:ext uri="{BB962C8B-B14F-4D97-AF65-F5344CB8AC3E}">
        <p14:creationId xmlns:p14="http://schemas.microsoft.com/office/powerpoint/2010/main" val="2356327021"/>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u="none"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100</a:t>
            </a:fld>
            <a:endParaRPr lang="en-US" dirty="0"/>
          </a:p>
        </p:txBody>
      </p:sp>
    </p:spTree>
    <p:extLst>
      <p:ext uri="{BB962C8B-B14F-4D97-AF65-F5344CB8AC3E}">
        <p14:creationId xmlns:p14="http://schemas.microsoft.com/office/powerpoint/2010/main" val="1575713236"/>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u="none"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101</a:t>
            </a:fld>
            <a:endParaRPr lang="en-US" dirty="0"/>
          </a:p>
        </p:txBody>
      </p:sp>
    </p:spTree>
    <p:extLst>
      <p:ext uri="{BB962C8B-B14F-4D97-AF65-F5344CB8AC3E}">
        <p14:creationId xmlns:p14="http://schemas.microsoft.com/office/powerpoint/2010/main" val="2193129456"/>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u="none" dirty="0">
                <a:latin typeface="Courier New" panose="02070309020205020404" pitchFamily="49" charset="0"/>
                <a:cs typeface="Courier New" panose="02070309020205020404" pitchFamily="49" charset="0"/>
              </a:rPr>
              <a:t>client.crt</a:t>
            </a:r>
          </a:p>
          <a:p>
            <a:r>
              <a:rPr lang="en-US" sz="1000" b="0" u="none" dirty="0">
                <a:latin typeface="Courier New" panose="02070309020205020404" pitchFamily="49" charset="0"/>
                <a:cs typeface="Courier New" panose="02070309020205020404" pitchFamily="49" charset="0"/>
              </a:rPr>
              <a:t>-----BEGIN CERTIFICATE-----MIIFKjCCAxICAQEwDQYJKoZIhvcNAQEFBQAwVzELMAkGA1UEBhMCRlIxEzARBgNVBAgMClNvbWUtU3RhdGUxITAfBgNVBAoMGEludGVybmV0IFdpZGdpdHMgUHR5IEx0ZDEQMA4GA1UEAwwHRGltaS1DQTAeFw0xNTAxMjkwNzQ3MTJaFw0yNTAxMjYwNzQ3MTJaMF8xCzAJBgNVBAYTAkZSMRMwEQYDVQQIDApTb21lLVN0YXRlMSEwHwYDVQQKDBhJbnRlcm5ldCBXaWRnaXRzIFB0eSBMdGQxGDAWBgNVBAMMD0RpbWl0cmkgRGVzbWlkdDCCAiIwDQYJKoZIhvcNAQEBBQADggIPADCCAgoCggIBALffY4au68oyIBZXni95m0brCyVRyg+GQw2LMRLr1w/xlw9/EmGa11Uw7o6RnYH6GM6I3pvmPxnhFlmKF/qfaP4pHVazNgY3nxKlqMkBfraE1Nw8dlw2p2P/07bf7sIQlhXERwhZEqcLsVeWb6b/dCb8jlFbdGHlbRloaRvd2sxVF05TYuZ+bkBdFfwojPcYd/VBrGAL1s+y6/yeym5CnLtXs7/lVPKF2bG/6SIvQe8RMAvlxsw9BRmcuDl08UJlB3Uf9nNmM2z1En1VZn6ULKK6gF4R6aOdvLO8KMrLJSpDfknD2LWUfxc2A1raYZcSIF411N3ADxJmo9pb/BCIYup9I6kdzkRHoch+hgzBXBQ7SI0FssCBfZRvQ8HjaezNK52fiYpQZIY90e4Ql11/sNeC6BdQEke8abL2ow96URGYFfgMmIviIlpxARCfd8cVfwGVdeej5K3pZddABDBwkvjcL+ZcLfR38fhLeznXz4aqYtSbSESeipMhUafPTWb/XQxH3MkxRiLdyTlcYqJH7EIB/9sPmRUOmIwML//Dr4lyAQNXCkfr5MaEuUraazoQ+AK0JCVuncjRz1KGC4iqvMbcx50rBayeYThu5SQkYXkICr3qybTg2KBmjBhmc1QBQW+sWbkCxR4FIbQuabgBPREyGuVmdApeKFS2I8B6wDDzAgMBAAEwDQYJKoZIhvcNAQEFBQADggIBAMDmS6Ap8dV9cydBugw5Aqq28nx9nS4SAGHZCKK0J98cv0g+fbOtWkzYUNhfmxN+LMFOPk2Z+UYkI9ADYPOvypvmnZ70ZjeDfG7l41sfQqoz8YTLXUnKh9d/7455X2gF3xZp4yze5kc+fmN0RNeItSMVe0HzifwzsrvFCzR7nlarjEeMfILjLw6BwBUi/kil9W2ud89vKM37am4R0Cgkc1ct3p9wt0XaS2xkL+JqCDdjLvPV+hxF/Fx6RzY5QWAj1LOH29MKdbNi9yAiax73KHuPqnlQifWqStM57F5x8H8qj7SOlHcbQETnvcGyEDJ+l8mJ3u8Vp1U2ponomUoi9wihSltbKZOO7/76dhQc6T8nEpyJcddlX09rS6HEyWTbSs6G6WwOPJwHcS2w0FcQIzFV5GAvKB3Sgcfr3T8x9x/fILzwkou44mrIeu0iGqsRze5JTZ7AwxU0OEE8eMm7wTnApnh1Oxi7QJaXBJMJoRjMnK5BQKjvo/SrlRCX7DMyLh8VwUrGf4wFFP9rYfNIkzoktyckuHmtP42JQ7pQ+/pskXFMAJlAJN80nXmUUSHSPzobhuFrsd3rm7THQdb3ajIyu8XsP0QqqYnG3xB6KviXdElPrwUdhodFN5pkZmCun3XerW1PoY95BZuwLvfoAbwWKSnoCN55uEvDxLVq0vO0</a:t>
            </a:r>
          </a:p>
          <a:p>
            <a:r>
              <a:rPr lang="en-US" sz="1000" b="0" u="none" dirty="0">
                <a:latin typeface="Courier New" panose="02070309020205020404" pitchFamily="49" charset="0"/>
                <a:cs typeface="Courier New" panose="02070309020205020404" pitchFamily="49" charset="0"/>
              </a:rPr>
              <a:t>-----END CERTIFICATE-----</a:t>
            </a:r>
          </a:p>
          <a:p>
            <a:endParaRPr lang="en-US" sz="1000" b="0" u="none" dirty="0">
              <a:latin typeface="Courier New" panose="02070309020205020404" pitchFamily="49" charset="0"/>
              <a:cs typeface="Courier New" panose="02070309020205020404" pitchFamily="49" charset="0"/>
            </a:endParaRPr>
          </a:p>
          <a:p>
            <a:r>
              <a:rPr lang="en-US" sz="1000" b="1" u="none" dirty="0" err="1">
                <a:latin typeface="Courier New" panose="02070309020205020404" pitchFamily="49" charset="0"/>
                <a:cs typeface="Courier New" panose="02070309020205020404" pitchFamily="49" charset="0"/>
              </a:rPr>
              <a:t>client.key</a:t>
            </a:r>
            <a:endParaRPr lang="en-US" sz="1000" b="1" u="none" dirty="0">
              <a:latin typeface="Courier New" panose="02070309020205020404" pitchFamily="49" charset="0"/>
              <a:cs typeface="Courier New" panose="02070309020205020404" pitchFamily="49" charset="0"/>
            </a:endParaRPr>
          </a:p>
          <a:p>
            <a:r>
              <a:rPr lang="en-US" sz="1000" b="0" u="none" dirty="0">
                <a:latin typeface="Courier New" panose="02070309020205020404" pitchFamily="49" charset="0"/>
                <a:cs typeface="Courier New" panose="02070309020205020404" pitchFamily="49" charset="0"/>
              </a:rPr>
              <a:t>-----BEGIN RSA PRIVATE KEY-----MIIJKAIBAAKCAgEAt99jhq7ryjIgFleeL3mbRusLJVHKD4ZDDYsxEuvXD/GXD38SYZrXVTDujpGdgfoYzojem+Y/GeEWWYoX+p9o/ikdVrM2BjefEqWoyQF+toTU3Dx2XDanY//</a:t>
            </a:r>
            <a:r>
              <a:rPr lang="en-US" sz="1000" b="0" u="none" dirty="0" err="1">
                <a:latin typeface="Courier New" panose="02070309020205020404" pitchFamily="49" charset="0"/>
                <a:cs typeface="Courier New" panose="02070309020205020404" pitchFamily="49" charset="0"/>
              </a:rPr>
              <a:t>Ttt</a:t>
            </a:r>
            <a:r>
              <a:rPr lang="en-US" sz="1000" b="0" u="none" dirty="0">
                <a:latin typeface="Courier New" panose="02070309020205020404" pitchFamily="49" charset="0"/>
                <a:cs typeface="Courier New" panose="02070309020205020404" pitchFamily="49" charset="0"/>
              </a:rPr>
              <a:t>/uwhCWFcRHCFkSpwuxV5Zvpv90JvyOUVt0YeVtGWhpG93azFUXTlNi5n5uQF0V/CiM9xh39UGsYAvWz7Lr/J7KbkKcu1ezv+VU8oXZsb/pIi9B7xEwC+XGzD0FGZy4OXTxQmUHdR/2c2YzbPUSfVVmfpQsorqAXhHpo528s7woysslKkN+ScPYtZR/FzYDWtphlxIgXjXU3cAPEmaj2lv8EIhi6n0jqR3OREehyH6GDMFcFDtIjQWywIF9lG9DweNp7M0rnZ+JilBkhj3R7hCXXX+w14LoF1ASR7xpsvajD3pREZgV+AyYi+IiWnEBEJ93xxV/AZV156Pkrell10AEMHCS+Nwv5lwt9Hfx+Et7OdfPhqpi1JtIRJ6KkyFRp89NZv9dDEfcyTFGIt3JOVxiokfsQgH/2w+ZFQ6YjAwv/8OviXIBA1cKR+vkxoS5StprOhD4ArQkJW6dyNHPUoYLiKq8xtzHnSsFrJ5hOG7lJCRheQgKverJtODYoGaMGGZzVAFBb6xZuQLFHgUhtC5puAE9ETIa5WZ0Cl4oVLYjwHrAMPMCAwEAAQKCAgA0tCpR85eQaFe8L7cewouYg0y5kL0LQB++JRSW6NTHNCdpgLHjGj/4okLuyJxOIkK0CJVOOGwD3fnLBoMjCkhM+bn4HPwyQgUtkiBUJUKNzHs6+XWvrtbCGhU0SPGl3J04df8qTGXFTduyUGOGiZhgiGm+tikg2mMwMjZWj3vkr8szX0Fs8fZmKohfs7vcI75WpVFkYmBbPlzYFyfM/Pjx1gymx3RW47jncyu+6a7LeLC96EnYRvFMSxifF38D2fOORfAdWcEJzSFUnYL4az50EmMzE41VoaPyHM/QePQZLilnuWRHf94B6DCD/S6V39M5TdLLEP8A9jynHVCd6In5Ui54QcroZ9fn9/saecDW9yGEfypjaiMKJiz4kO77UYdldGLF3sLOqYCyMz4Nqo6jWcczdnpOZwmUy9fVHv5a+siWfI9uYj+5Rg9kb6taIhmR9ior1kvx6mhrJqtvOWOnOc65NbMuTMMvmeagdUji7SwqrGpuakOpQx7Df/CAFoihaEMEn39N/KmWXOTxoXcD6GH0QjQv6oAEOznYtWNl3F0+LgDlpjbyrwcqt+SfTirekrGdhiWa7+VEnJytmC9IUWw3sxlo8BAEK8arrdi79TpBEJ5w307IM42lzt2xhDjxoAyf1heB0mot8RNKsBGQLgdumtHtXZrh27mCKTXS0QKCAQEA2eka7V8bAmlREdHuVsTIdLrd9ltvpNuDAIWppYm7lgsykQQm53Xem4+nwc2Vrd4FOmXe+xbNm5rBvj3vskDoeexPRMMEiEifDsNvDHf25TxNCQIDX6CfZ+86OVceCEUB9vPuVv6Sa4BEQPXX7ckD/0LtIJhD8BgAlPbRLNLYB3X+newjF6F+U4cTG+bdM0YCmLQKCGho0xtfxEtJe6cRYQwTPDOIqSUHN3wz/</a:t>
            </a:r>
            <a:r>
              <a:rPr lang="en-US" sz="1000" b="0" u="none" dirty="0" err="1">
                <a:latin typeface="Courier New" panose="02070309020205020404" pitchFamily="49" charset="0"/>
                <a:cs typeface="Courier New" panose="02070309020205020404" pitchFamily="49" charset="0"/>
              </a:rPr>
              <a:t>Gw+l</a:t>
            </a:r>
            <a:r>
              <a:rPr lang="en-US" sz="1000" b="0" u="none" dirty="0">
                <a:latin typeface="Courier New" panose="02070309020205020404" pitchFamily="49" charset="0"/>
                <a:cs typeface="Courier New" panose="02070309020205020404" pitchFamily="49" charset="0"/>
              </a:rPr>
              <a:t>/g01rRTRp2TcWxC/fWUN0r8W03RPIuT8jgikjfIVsZb6wnWGZG3Iho7UIVFRP9V3Z9+rY//abWnYUW50HunWHm+CpvkJr3aiSjT5lbkFbUaCQKCAQEA2AMt55BJtUrI8r8fugKUIGHHoqWEuPL1mftzdFpEemzQ/xBcspvqAtW7haoOWWq7mcqiqUKoPYJJod3JOC/cBd6+OpiA9r87crG08Ej77YrdN8fhXwU3Lh/Ly7o5abI+ZQ0MOYLJJPe+B3cb8yNGqf4DhHwKs7vwF9YDM7KVFjp78TVHzT8DTxQIQ5Kk2FnNw0vxramT7KqHv3okjhs0N1hcD8kcPgoMRbtQeLH7ZMzhWF8YtgrnvsVdig7PoVhMzltnnL+8Ao/</a:t>
            </a:r>
            <a:r>
              <a:rPr lang="en-US" sz="1000" b="0" u="none" dirty="0" err="1">
                <a:latin typeface="Courier New" panose="02070309020205020404" pitchFamily="49" charset="0"/>
                <a:cs typeface="Courier New" panose="02070309020205020404" pitchFamily="49" charset="0"/>
              </a:rPr>
              <a:t>dIcXT</a:t>
            </a:r>
            <a:r>
              <a:rPr lang="en-US" sz="1000" b="0" u="none" dirty="0">
                <a:latin typeface="Courier New" panose="02070309020205020404" pitchFamily="49" charset="0"/>
                <a:cs typeface="Courier New" panose="02070309020205020404" pitchFamily="49" charset="0"/>
              </a:rPr>
              <a:t>/n9GTBy+S3e434YF4IMQuMU5MKQVQloIRo1tX8m2NdjdAS1mpdF/4Da4/VHSrgn4TvdiGwKCAQAG4tXmAGZjGh7kuESW21sWTT1sZpFNnV4zawXkZEjYQfxUFtR/5fql4dFET5HWT7jMkqGMP7k5nJdYwq5LbL+r8qrCmoMPJ3RXTBe7RiM4NUKd8UFYCURgTXACld0uF7grLKQwfZT07rW5c8tiCUMmEuBZclZbRPbnvjD4AKWw/qqQJQEq4wCR9SfGbvI4h5LXboEOqPX/DdNl6Zcl4C6taWtGML610aS7vSILbQRBWyeYTVSAW8RoBirLybHoWWdGH1xoVGTVd66n/jlHfLc04zev0Sn/WuLa9Yst1f/JpBulsnI4zfO/ICvyCaZNJnO59BkunDtGsFKZ6c8FXJa5AoIBAQDN+CobNO+zV/3HyQndeXv4bIPIyH6HQ9N/4c2y0iedfIjDzLw26of18AqAZyiLhkQfXqI/NnnpPIQtPacSVkA7sKo+gQ/nN2zd7iiTPWRKmjBZcdOpoPV+m37dYVJBQF5SSGCxrc1R3JBr2dzit243xSdhek1SGA/</a:t>
            </a:r>
            <a:r>
              <a:rPr lang="en-US" sz="1000" b="0" u="none" dirty="0" err="1">
                <a:latin typeface="Courier New" panose="02070309020205020404" pitchFamily="49" charset="0"/>
                <a:cs typeface="Courier New" panose="02070309020205020404" pitchFamily="49" charset="0"/>
              </a:rPr>
              <a:t>VCpG</a:t>
            </a:r>
            <a:r>
              <a:rPr lang="en-US" sz="1000" b="0" u="none" dirty="0">
                <a:latin typeface="Courier New" panose="02070309020205020404" pitchFamily="49" charset="0"/>
                <a:cs typeface="Courier New" panose="02070309020205020404" pitchFamily="49" charset="0"/>
              </a:rPr>
              <a:t>/B7c0nMt1sdInGMB09Kr0k61vRiH26EEn0BxmfCw4HaUhgzsE0tHlk2PEnBwbmYIfs8X71YfBldugKUHUG6kXbQv50pJZ6bogMop4/uhhvZpofr9u77FbkGrNZ6PO8epN5HCluq8yt1pQu6XgwhtluMTyzHGmBt8h0cwOb6itnoAP+76lAoIBAFU2uCKR7QswvLnzM15Kpny9V8tUw4g87vkHeL9Yd1jCix7fsYWlxwjGNmDcGhSqEPGyoeR5UaQY4bDXgtrR1KXBNUFBoseLfd9OUiZw0H77patKjt8mpbIqu1no50FDxN92PfjR5wPrbiVvqKlR8p1LDGKhHvJfkBM2Yavzhrxf3sL2P97LoeZNB0d8rShD1YANCGiJ7PNuOib8bWj+EP4OIg6PfvRIapAr7WV/5lVC7DPeI7f8+QT9ZNXQGhRnIsF7KomicBeQaY7Q9u1yqfWUMlEyUTf87hKut7Glnb5vO/</a:t>
            </a:r>
            <a:r>
              <a:rPr lang="en-US" sz="1000" b="0" u="none" dirty="0" err="1">
                <a:latin typeface="Courier New" panose="02070309020205020404" pitchFamily="49" charset="0"/>
                <a:cs typeface="Courier New" panose="02070309020205020404" pitchFamily="49" charset="0"/>
              </a:rPr>
              <a:t>PikGGG</a:t>
            </a:r>
            <a:r>
              <a:rPr lang="en-US" sz="1000" b="0" u="none" dirty="0">
                <a:latin typeface="Courier New" panose="02070309020205020404" pitchFamily="49" charset="0"/>
                <a:cs typeface="Courier New" panose="02070309020205020404" pitchFamily="49" charset="0"/>
              </a:rPr>
              <a:t>/3XHysbpAic2sRoGxn9OjL/</a:t>
            </a:r>
            <a:r>
              <a:rPr lang="en-US" sz="1000" b="0" u="none" dirty="0" err="1">
                <a:latin typeface="Courier New" panose="02070309020205020404" pitchFamily="49" charset="0"/>
                <a:cs typeface="Courier New" panose="02070309020205020404" pitchFamily="49" charset="0"/>
              </a:rPr>
              <a:t>oyp</a:t>
            </a:r>
            <a:r>
              <a:rPr lang="en-US" sz="1000" b="0" u="none" dirty="0">
                <a:latin typeface="Courier New" panose="02070309020205020404" pitchFamily="49" charset="0"/>
                <a:cs typeface="Courier New" panose="02070309020205020404" pitchFamily="49" charset="0"/>
              </a:rPr>
              <a:t>/4vSG2O0k=</a:t>
            </a:r>
          </a:p>
          <a:p>
            <a:r>
              <a:rPr lang="en-US" sz="1000" b="0" u="none" dirty="0">
                <a:latin typeface="Courier New" panose="02070309020205020404" pitchFamily="49" charset="0"/>
                <a:cs typeface="Courier New" panose="02070309020205020404" pitchFamily="49" charset="0"/>
              </a:rPr>
              <a:t>-----END RSA PRIVATE KEY-----</a:t>
            </a:r>
          </a:p>
          <a:p>
            <a:endParaRPr lang="en-US" sz="1000" b="0" u="none" dirty="0">
              <a:latin typeface="Courier New" panose="02070309020205020404" pitchFamily="49" charset="0"/>
              <a:cs typeface="Courier New" panose="02070309020205020404" pitchFamily="49" charset="0"/>
            </a:endParaRPr>
          </a:p>
          <a:p>
            <a:r>
              <a:rPr lang="en-US" sz="1000" b="1" u="none" dirty="0">
                <a:latin typeface="Courier New" panose="02070309020205020404" pitchFamily="49" charset="0"/>
                <a:cs typeface="Courier New" panose="02070309020205020404" pitchFamily="49" charset="0"/>
              </a:rPr>
              <a:t>Dimi-CA.crt</a:t>
            </a:r>
          </a:p>
          <a:p>
            <a:r>
              <a:rPr lang="en-US" sz="1000" b="0" u="none" dirty="0">
                <a:latin typeface="Courier New" panose="02070309020205020404" pitchFamily="49" charset="0"/>
                <a:cs typeface="Courier New" panose="02070309020205020404" pitchFamily="49" charset="0"/>
              </a:rPr>
              <a:t>-----BEGIN CERTIFICATE-----MIIFgTCCA2mgAwIBAgIJAP0MXOQV1tJnMA0GCSqGSIb3DQEBBQUAMFcxCzAJBgNVBAYTAkZSMRMwEQYDVQQIDApTb21lLVN0YXRlMSEwHwYDVQQKDBhJbnRlcm5ldCBXaWRnaXRzIFB0eSBMdGQxEDAOBgNVBAMMB0RpbWktQ0EwHhcNMTUwMTI5MDc0NDM4WhcNMjUwMTI2MDc0NDM4WjBXMQswCQYDVQQGEwJGUjETMBEGA1UECAwKU29tZS1TdGF0ZTEhMB8GA1UECgwYSW50ZXJuZXQgV2lkZ2l0cyBQdHkgTHRkMRAwDgYDVQQDDAdEaW1pLUNBMIICIjANBgkqhkiG9w0BAQEFAAOCAg8AMIICCgKCAgEA1FY+XazPOGxY8V+Ne8YR54SAgLOXO3M5J3M2k/9bm3JCme+GxvjeoAl/8rPbrYlTqFkqsM2MVv50O1ykLFwfzvL1C+gprRaQbOQIN2y6y/</a:t>
            </a:r>
            <a:r>
              <a:rPr lang="en-US" sz="1000" b="0" u="none" dirty="0" err="1">
                <a:latin typeface="Courier New" panose="02070309020205020404" pitchFamily="49" charset="0"/>
                <a:cs typeface="Courier New" panose="02070309020205020404" pitchFamily="49" charset="0"/>
              </a:rPr>
              <a:t>usjunQq</a:t>
            </a:r>
            <a:r>
              <a:rPr lang="en-US" sz="1000" b="0" u="none" dirty="0">
                <a:latin typeface="Courier New" panose="02070309020205020404" pitchFamily="49" charset="0"/>
                <a:cs typeface="Courier New" panose="02070309020205020404" pitchFamily="49" charset="0"/>
              </a:rPr>
              <a:t>/WfVpDvGOMoagU8/JJtY364i3aZBio26wXDiK5JqWeNfSNFaR8usLUxdqicG3lppTbvwzxlK7QC4+X5BBBukOvXB2T/qTfjjHIvcAbyfg3Iv+8TsIfE/EwhgtGgg8I4rXoqfh4BK2aYpCIM4oNVy28CWF5+6RhXHg21fioyNHNIxp+QYjxGACzBbIdDcPvb0K+neA/gEinq9Mk9BiihxbziLJosgCpiRFQiPSYzYit0eScLNsp/A+b9Jqyvm7CccTvwBRcRTF1sDybwYxWlcNUJ25e9VE9GW+8C8wn13o/BfoG4UWk9v10KIyLaTjQKSsPFDqScYDPgxhHQshbHzblmrg/4wby4wqJktolLI0/Su1RQBOwXEKP5AKSsvD1zfI5KadU1pbjYkZxjbKqkRI+dpjetQspSGYg8EqHsorPd1hle1DvcQugIxXTRXTkcPbtNttxprku4UMXDs7vKlrGGvSbE0O4a04OOpr7EsKCFYueH/MAypRvw+tDO0zy0jILiUcDXABMfLqkBVQJoWWqp8TKtDc7J0LY/BMs57aKMRU/RZi4RDCD6+VcCAwEAAaNQME4wHQYDVR0OBBYEFI3Y/TwGaSUMr7Qlq9xFkZq6MlgsMB8GA1UdIwQYMBaAFI3Y/TwGaSUMr7Qlq9xFkZq6MlgsMAwGA1UdEwQFMAMBAf8wDQYJKoZIhvcNAQEFBQADggIBAFyLa4NQJZDRH3zCQabOSzKvv74RYyNEafysEuX46TUOywi0+RaMSZSgxUOXt1R0mH4OA+CAmnq6U9heofCGQw1YcoDraGVcqVNu0hm0eUFL/066ckk87Cn7NEIBNo0VqegGP+3hAVGNz5CYgiJU93mMKEB1BcxL9aaIAMUlCoeOl1/HtfL1CHRivo//ZLlClhlTIWNG4JMN4Cb71CFNTbQxTxs15vzZl6PMixUWQPJyXZ26LLnEI0FsqZll6mgjVjbNFbdqbQcnWtoODpk0J69E6Y5B6QmKWcB+F1tQhTYW2R3omMK1/16h+vhrbcemySJHO0Mf+WQ0Rqsx0ieawgNhWEswgStotSl3428jaayZ+xvTCjTa9dV2qCYk0EtyTivzJ9WaCfug62qVsnVG+qqmKOBEOHXgZVNVg2xUqKvbdyqqAZvpz7LvUeOpsK07LGddgo7/i7x6zANzJuD23PYJWi1kMv36PS5SFN7VjtMikdF+VZRgVpNZHqExjpNBLNKKyQExCSQorES+nhN1jeacWQMGS9KgzKd7QnBwjf38GzqhvJZbYXGABM0sC1VqTpx+AauNh/QFf02ycb9hsu6yNoUNCWw2uJErxVK1xqLIevA/CVLqiF3rBrJJrwKPiiRSn27ddVOJdjkQ3rCRtHcMO+axQOB0dB/Vg3DX48X8</a:t>
            </a:r>
          </a:p>
          <a:p>
            <a:r>
              <a:rPr lang="en-US" sz="1000" b="0" u="none" dirty="0">
                <a:latin typeface="Courier New" panose="02070309020205020404" pitchFamily="49" charset="0"/>
                <a:cs typeface="Courier New" panose="02070309020205020404" pitchFamily="49" charset="0"/>
              </a:rPr>
              <a:t>-----END CERTIFICATE-----</a:t>
            </a:r>
          </a:p>
          <a:p>
            <a:endParaRPr lang="en-US" sz="1000" b="0" u="none" dirty="0">
              <a:latin typeface="Courier New" panose="02070309020205020404" pitchFamily="49" charset="0"/>
              <a:cs typeface="Courier New" panose="02070309020205020404" pitchFamily="49" charset="0"/>
            </a:endParaRPr>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102</a:t>
            </a:fld>
            <a:endParaRPr lang="en-US" dirty="0"/>
          </a:p>
        </p:txBody>
      </p:sp>
    </p:spTree>
    <p:extLst>
      <p:ext uri="{BB962C8B-B14F-4D97-AF65-F5344CB8AC3E}">
        <p14:creationId xmlns:p14="http://schemas.microsoft.com/office/powerpoint/2010/main" val="953842779"/>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1" kern="1200" dirty="0">
                <a:solidFill>
                  <a:schemeClr val="tx1"/>
                </a:solidFill>
                <a:effectLst/>
                <a:latin typeface="Arial" charset="0"/>
                <a:ea typeface="ＭＳ Ｐゴシック" pitchFamily="34" charset="-128"/>
                <a:cs typeface="+mn-cs"/>
              </a:rPr>
              <a:t>Application Rule:</a:t>
            </a:r>
          </a:p>
          <a:p>
            <a:pPr lvl="1"/>
            <a:r>
              <a:rPr lang="en-US" sz="1000" kern="1200" dirty="0">
                <a:solidFill>
                  <a:schemeClr val="tx1"/>
                </a:solidFill>
                <a:effectLst/>
                <a:latin typeface="Courier New" panose="02070309020205020404" pitchFamily="49" charset="0"/>
                <a:ea typeface="ＭＳ Ｐゴシック" pitchFamily="34" charset="-128"/>
                <a:cs typeface="Courier New" panose="02070309020205020404" pitchFamily="49" charset="0"/>
              </a:rPr>
              <a:t>http-request set-header x-forwarded-client-cert %[ssl_c_der,base64]</a:t>
            </a:r>
          </a:p>
          <a:p>
            <a:pPr lvl="1"/>
            <a:r>
              <a:rPr lang="en-US" sz="1000" kern="1200" dirty="0">
                <a:solidFill>
                  <a:schemeClr val="tx1"/>
                </a:solidFill>
                <a:effectLst/>
                <a:latin typeface="Courier New" panose="02070309020205020404" pitchFamily="49" charset="0"/>
                <a:ea typeface="ＭＳ Ｐゴシック" pitchFamily="34" charset="-128"/>
                <a:cs typeface="Courier New" panose="02070309020205020404" pitchFamily="49" charset="0"/>
              </a:rPr>
              <a:t>http-request set-header X-SSL-Client-DN %[</a:t>
            </a:r>
            <a:r>
              <a:rPr lang="en-US" sz="1000" kern="1200" dirty="0" err="1">
                <a:solidFill>
                  <a:schemeClr val="tx1"/>
                </a:solidFill>
                <a:effectLst/>
                <a:latin typeface="Courier New" panose="02070309020205020404" pitchFamily="49" charset="0"/>
                <a:ea typeface="ＭＳ Ｐゴシック" pitchFamily="34" charset="-128"/>
                <a:cs typeface="Courier New" panose="02070309020205020404" pitchFamily="49" charset="0"/>
              </a:rPr>
              <a:t>ssl_c_s_dn</a:t>
            </a:r>
            <a:r>
              <a:rPr lang="en-US" sz="1000" kern="1200" dirty="0">
                <a:solidFill>
                  <a:schemeClr val="tx1"/>
                </a:solidFill>
                <a:effectLst/>
                <a:latin typeface="Courier New" panose="02070309020205020404" pitchFamily="49" charset="0"/>
                <a:ea typeface="ＭＳ Ｐゴシック" pitchFamily="34" charset="-128"/>
                <a:cs typeface="Courier New" panose="02070309020205020404" pitchFamily="49" charset="0"/>
              </a:rPr>
              <a:t>]</a:t>
            </a:r>
          </a:p>
          <a:p>
            <a:pPr lvl="1"/>
            <a:r>
              <a:rPr lang="en-US" sz="1000" kern="1200" dirty="0">
                <a:solidFill>
                  <a:schemeClr val="tx1"/>
                </a:solidFill>
                <a:effectLst/>
                <a:latin typeface="Courier New" panose="02070309020205020404" pitchFamily="49" charset="0"/>
                <a:ea typeface="ＭＳ Ｐゴシック" pitchFamily="34" charset="-128"/>
                <a:cs typeface="Courier New" panose="02070309020205020404" pitchFamily="49" charset="0"/>
              </a:rPr>
              <a:t>http-request set-header X-SSL-Client-CN %[</a:t>
            </a:r>
            <a:r>
              <a:rPr lang="en-US" sz="1000" kern="1200" dirty="0" err="1">
                <a:solidFill>
                  <a:schemeClr val="tx1"/>
                </a:solidFill>
                <a:effectLst/>
                <a:latin typeface="Courier New" panose="02070309020205020404" pitchFamily="49" charset="0"/>
                <a:ea typeface="ＭＳ Ｐゴシック" pitchFamily="34" charset="-128"/>
                <a:cs typeface="Courier New" panose="02070309020205020404" pitchFamily="49" charset="0"/>
              </a:rPr>
              <a:t>ssl_c_s_dn</a:t>
            </a:r>
            <a:r>
              <a:rPr lang="en-US" sz="1000" kern="1200" dirty="0">
                <a:solidFill>
                  <a:schemeClr val="tx1"/>
                </a:solidFill>
                <a:effectLst/>
                <a:latin typeface="Courier New" panose="02070309020205020404" pitchFamily="49" charset="0"/>
                <a:ea typeface="ＭＳ Ｐゴシック" pitchFamily="34" charset="-128"/>
                <a:cs typeface="Courier New" panose="02070309020205020404" pitchFamily="49" charset="0"/>
              </a:rPr>
              <a:t>(</a:t>
            </a:r>
            <a:r>
              <a:rPr lang="en-US" sz="1000" kern="1200" dirty="0" err="1">
                <a:solidFill>
                  <a:schemeClr val="tx1"/>
                </a:solidFill>
                <a:effectLst/>
                <a:latin typeface="Courier New" panose="02070309020205020404" pitchFamily="49" charset="0"/>
                <a:ea typeface="ＭＳ Ｐゴシック" pitchFamily="34" charset="-128"/>
                <a:cs typeface="Courier New" panose="02070309020205020404" pitchFamily="49" charset="0"/>
              </a:rPr>
              <a:t>cn</a:t>
            </a:r>
            <a:r>
              <a:rPr lang="en-US" sz="1000" kern="1200" dirty="0">
                <a:solidFill>
                  <a:schemeClr val="tx1"/>
                </a:solidFill>
                <a:effectLst/>
                <a:latin typeface="Courier New" panose="02070309020205020404" pitchFamily="49" charset="0"/>
                <a:ea typeface="ＭＳ Ｐゴシック" pitchFamily="34" charset="-128"/>
                <a:cs typeface="Courier New" panose="02070309020205020404" pitchFamily="49" charset="0"/>
              </a:rPr>
              <a:t>)]</a:t>
            </a:r>
          </a:p>
          <a:p>
            <a:pPr lvl="1"/>
            <a:r>
              <a:rPr lang="en-US" sz="1000" kern="1200" dirty="0">
                <a:solidFill>
                  <a:schemeClr val="tx1"/>
                </a:solidFill>
                <a:effectLst/>
                <a:latin typeface="Courier New" panose="02070309020205020404" pitchFamily="49" charset="0"/>
                <a:ea typeface="ＭＳ Ｐゴシック" pitchFamily="34" charset="-128"/>
                <a:cs typeface="Courier New" panose="02070309020205020404" pitchFamily="49" charset="0"/>
              </a:rPr>
              <a:t>http-request set-header X-SSL-Issuer %[</a:t>
            </a:r>
            <a:r>
              <a:rPr lang="en-US" sz="1000" kern="1200" dirty="0" err="1">
                <a:solidFill>
                  <a:schemeClr val="tx1"/>
                </a:solidFill>
                <a:effectLst/>
                <a:latin typeface="Courier New" panose="02070309020205020404" pitchFamily="49" charset="0"/>
                <a:ea typeface="ＭＳ Ｐゴシック" pitchFamily="34" charset="-128"/>
                <a:cs typeface="Courier New" panose="02070309020205020404" pitchFamily="49" charset="0"/>
              </a:rPr>
              <a:t>ssl_c_i_dn</a:t>
            </a:r>
            <a:r>
              <a:rPr lang="en-US" sz="1000" kern="1200" dirty="0">
                <a:solidFill>
                  <a:schemeClr val="tx1"/>
                </a:solidFill>
                <a:effectLst/>
                <a:latin typeface="Courier New" panose="02070309020205020404" pitchFamily="49" charset="0"/>
                <a:ea typeface="ＭＳ Ｐゴシック" pitchFamily="34" charset="-128"/>
                <a:cs typeface="Courier New" panose="02070309020205020404" pitchFamily="49" charset="0"/>
              </a:rPr>
              <a:t>]</a:t>
            </a:r>
          </a:p>
          <a:p>
            <a:pPr lvl="1"/>
            <a:endParaRPr lang="en-US" sz="1200" kern="1200" dirty="0">
              <a:solidFill>
                <a:schemeClr val="tx1"/>
              </a:solidFill>
              <a:effectLst/>
              <a:latin typeface="Arial" charset="0"/>
              <a:ea typeface="ＭＳ Ｐゴシック" pitchFamily="34" charset="-128"/>
              <a:cs typeface="+mn-cs"/>
            </a:endParaRPr>
          </a:p>
          <a:p>
            <a:pPr lvl="0"/>
            <a:r>
              <a:rPr lang="en-US" sz="1200" b="1" kern="1200" dirty="0">
                <a:solidFill>
                  <a:schemeClr val="tx1"/>
                </a:solidFill>
                <a:effectLst/>
                <a:latin typeface="Arial" charset="0"/>
                <a:ea typeface="ＭＳ Ｐゴシック" pitchFamily="34" charset="-128"/>
                <a:cs typeface="+mn-cs"/>
              </a:rPr>
              <a:t>Client using curl command:</a:t>
            </a:r>
          </a:p>
          <a:p>
            <a:pPr lvl="1"/>
            <a:r>
              <a:rPr lang="en-US" sz="1000" kern="1200" dirty="0">
                <a:solidFill>
                  <a:schemeClr val="tx1"/>
                </a:solidFill>
                <a:effectLst/>
                <a:latin typeface="Courier New" panose="02070309020205020404" pitchFamily="49" charset="0"/>
                <a:ea typeface="ＭＳ Ｐゴシック" pitchFamily="34" charset="-128"/>
                <a:cs typeface="Courier New" panose="02070309020205020404" pitchFamily="49" charset="0"/>
              </a:rPr>
              <a:t>curl -v -I -k --</a:t>
            </a:r>
            <a:r>
              <a:rPr lang="en-US" sz="1000" kern="1200" dirty="0" err="1">
                <a:solidFill>
                  <a:schemeClr val="tx1"/>
                </a:solidFill>
                <a:effectLst/>
                <a:latin typeface="Courier New" panose="02070309020205020404" pitchFamily="49" charset="0"/>
                <a:ea typeface="ＭＳ Ｐゴシック" pitchFamily="34" charset="-128"/>
                <a:cs typeface="Courier New" panose="02070309020205020404" pitchFamily="49" charset="0"/>
              </a:rPr>
              <a:t>cacert</a:t>
            </a:r>
            <a:r>
              <a:rPr lang="en-US" sz="1000" kern="1200" dirty="0">
                <a:solidFill>
                  <a:schemeClr val="tx1"/>
                </a:solidFill>
                <a:effectLst/>
                <a:latin typeface="Courier New" panose="02070309020205020404" pitchFamily="49" charset="0"/>
                <a:ea typeface="ＭＳ Ｐゴシック" pitchFamily="34" charset="-128"/>
                <a:cs typeface="Courier New" panose="02070309020205020404" pitchFamily="49" charset="0"/>
              </a:rPr>
              <a:t> Dimi-CA.crt --key </a:t>
            </a:r>
            <a:r>
              <a:rPr lang="en-US" sz="1000" kern="1200" dirty="0" err="1">
                <a:solidFill>
                  <a:schemeClr val="tx1"/>
                </a:solidFill>
                <a:effectLst/>
                <a:latin typeface="Courier New" panose="02070309020205020404" pitchFamily="49" charset="0"/>
                <a:ea typeface="ＭＳ Ｐゴシック" pitchFamily="34" charset="-128"/>
                <a:cs typeface="Courier New" panose="02070309020205020404" pitchFamily="49" charset="0"/>
              </a:rPr>
              <a:t>client.key</a:t>
            </a:r>
            <a:r>
              <a:rPr lang="en-US" sz="1000" kern="1200" dirty="0">
                <a:solidFill>
                  <a:schemeClr val="tx1"/>
                </a:solidFill>
                <a:effectLst/>
                <a:latin typeface="Courier New" panose="02070309020205020404" pitchFamily="49" charset="0"/>
                <a:ea typeface="ＭＳ Ｐゴシック" pitchFamily="34" charset="-128"/>
                <a:cs typeface="Courier New" panose="02070309020205020404" pitchFamily="49" charset="0"/>
              </a:rPr>
              <a:t> --cert client.crt --resolve </a:t>
            </a:r>
            <a:r>
              <a:rPr lang="en-US" sz="1000" u="sng" kern="1200" dirty="0">
                <a:solidFill>
                  <a:schemeClr val="tx1"/>
                </a:solidFill>
                <a:effectLst/>
                <a:latin typeface="Courier New" panose="02070309020205020404" pitchFamily="49" charset="0"/>
                <a:ea typeface="ＭＳ Ｐゴシック" pitchFamily="34" charset="-128"/>
                <a:cs typeface="Courier New" panose="02070309020205020404" pitchFamily="49" charset="0"/>
                <a:hlinkClick r:id="rId3"/>
              </a:rPr>
              <a:t>www.dimi.fr:443:192.168.1.106</a:t>
            </a:r>
            <a:r>
              <a:rPr lang="en-US" sz="1000" kern="1200" dirty="0">
                <a:solidFill>
                  <a:schemeClr val="tx1"/>
                </a:solidFill>
                <a:effectLst/>
                <a:latin typeface="Courier New" panose="02070309020205020404" pitchFamily="49" charset="0"/>
                <a:ea typeface="ＭＳ Ｐゴシック" pitchFamily="34" charset="-128"/>
                <a:cs typeface="Courier New" panose="02070309020205020404" pitchFamily="49" charset="0"/>
              </a:rPr>
              <a:t> </a:t>
            </a:r>
            <a:r>
              <a:rPr lang="en-US" sz="1000" u="sng" kern="1200" dirty="0">
                <a:solidFill>
                  <a:schemeClr val="tx1"/>
                </a:solidFill>
                <a:effectLst/>
                <a:latin typeface="Courier New" panose="02070309020205020404" pitchFamily="49" charset="0"/>
                <a:ea typeface="ＭＳ Ｐゴシック" pitchFamily="34" charset="-128"/>
                <a:cs typeface="Courier New" panose="02070309020205020404" pitchFamily="49" charset="0"/>
                <a:hlinkClick r:id="rId4"/>
              </a:rPr>
              <a:t>https://www.dimi.fr:443/test.php</a:t>
            </a:r>
            <a:endParaRPr lang="en-US" sz="1000" kern="1200" dirty="0">
              <a:solidFill>
                <a:schemeClr val="tx1"/>
              </a:solidFill>
              <a:effectLst/>
              <a:latin typeface="Courier New" panose="02070309020205020404" pitchFamily="49" charset="0"/>
              <a:ea typeface="ＭＳ Ｐゴシック" pitchFamily="34" charset="-128"/>
              <a:cs typeface="Courier New" panose="02070309020205020404" pitchFamily="49" charset="0"/>
            </a:endParaRPr>
          </a:p>
          <a:p>
            <a:pPr lvl="1"/>
            <a:endParaRPr lang="en-US" sz="1200" kern="1200" dirty="0">
              <a:solidFill>
                <a:schemeClr val="tx1"/>
              </a:solidFill>
              <a:effectLst/>
              <a:latin typeface="Arial" charset="0"/>
              <a:ea typeface="ＭＳ Ｐゴシック" pitchFamily="34" charset="-128"/>
              <a:cs typeface="+mn-cs"/>
            </a:endParaRPr>
          </a:p>
          <a:p>
            <a:pPr lvl="0"/>
            <a:r>
              <a:rPr lang="en-US" sz="1200" b="1" kern="1200" dirty="0">
                <a:solidFill>
                  <a:schemeClr val="tx1"/>
                </a:solidFill>
                <a:effectLst/>
                <a:latin typeface="Arial" charset="0"/>
                <a:ea typeface="ＭＳ Ｐゴシック" pitchFamily="34" charset="-128"/>
                <a:cs typeface="+mn-cs"/>
              </a:rPr>
              <a:t>Server validation:</a:t>
            </a:r>
          </a:p>
          <a:p>
            <a:pPr lvl="1"/>
            <a:r>
              <a:rPr lang="en-US" sz="1000" kern="1200" dirty="0" err="1">
                <a:solidFill>
                  <a:schemeClr val="tx1"/>
                </a:solidFill>
                <a:effectLst/>
                <a:latin typeface="Courier New" panose="02070309020205020404" pitchFamily="49" charset="0"/>
                <a:ea typeface="ＭＳ Ｐゴシック" pitchFamily="34" charset="-128"/>
                <a:cs typeface="Courier New" panose="02070309020205020404" pitchFamily="49" charset="0"/>
              </a:rPr>
              <a:t>tcpdump</a:t>
            </a:r>
            <a:r>
              <a:rPr lang="en-US" sz="1000" kern="1200" dirty="0">
                <a:solidFill>
                  <a:schemeClr val="tx1"/>
                </a:solidFill>
                <a:effectLst/>
                <a:latin typeface="Courier New" panose="02070309020205020404" pitchFamily="49" charset="0"/>
                <a:ea typeface="ＭＳ Ｐゴシック" pitchFamily="34" charset="-128"/>
                <a:cs typeface="Courier New" panose="02070309020205020404" pitchFamily="49" charset="0"/>
              </a:rPr>
              <a:t> -</a:t>
            </a:r>
            <a:r>
              <a:rPr lang="en-US" sz="1000" kern="1200" dirty="0" err="1">
                <a:solidFill>
                  <a:schemeClr val="tx1"/>
                </a:solidFill>
                <a:effectLst/>
                <a:latin typeface="Courier New" panose="02070309020205020404" pitchFamily="49" charset="0"/>
                <a:ea typeface="ＭＳ Ｐゴシック" pitchFamily="34" charset="-128"/>
                <a:cs typeface="Courier New" panose="02070309020205020404" pitchFamily="49" charset="0"/>
              </a:rPr>
              <a:t>vvv</a:t>
            </a:r>
            <a:r>
              <a:rPr lang="en-US" sz="1000" kern="1200" dirty="0">
                <a:solidFill>
                  <a:schemeClr val="tx1"/>
                </a:solidFill>
                <a:effectLst/>
                <a:latin typeface="Courier New" panose="02070309020205020404" pitchFamily="49" charset="0"/>
                <a:ea typeface="ＭＳ Ｐゴシック" pitchFamily="34" charset="-128"/>
                <a:cs typeface="Courier New" panose="02070309020205020404" pitchFamily="49" charset="0"/>
              </a:rPr>
              <a:t> -l port 80 -n</a:t>
            </a:r>
          </a:p>
          <a:p>
            <a:pPr lvl="1"/>
            <a:endParaRPr lang="en-US" sz="1200" kern="1200" dirty="0">
              <a:solidFill>
                <a:schemeClr val="tx1"/>
              </a:solidFill>
              <a:effectLst/>
              <a:latin typeface="Arial" charset="0"/>
              <a:ea typeface="ＭＳ Ｐゴシック" pitchFamily="34" charset="-128"/>
              <a:cs typeface="+mn-cs"/>
            </a:endParaRPr>
          </a:p>
          <a:p>
            <a:r>
              <a:rPr lang="en-US" sz="1200" b="1" kern="1200" dirty="0">
                <a:solidFill>
                  <a:schemeClr val="tx1"/>
                </a:solidFill>
                <a:effectLst/>
                <a:latin typeface="Arial" charset="0"/>
                <a:ea typeface="ＭＳ Ｐゴシック" pitchFamily="34" charset="-128"/>
                <a:cs typeface="+mn-cs"/>
              </a:rPr>
              <a:t>And you can see in the </a:t>
            </a:r>
            <a:r>
              <a:rPr lang="en-US" sz="1200" b="1" kern="1200" dirty="0" err="1">
                <a:solidFill>
                  <a:schemeClr val="tx1"/>
                </a:solidFill>
                <a:effectLst/>
                <a:latin typeface="Arial" charset="0"/>
                <a:ea typeface="ＭＳ Ｐゴシック" pitchFamily="34" charset="-128"/>
                <a:cs typeface="+mn-cs"/>
              </a:rPr>
              <a:t>tcpdump</a:t>
            </a:r>
            <a:r>
              <a:rPr lang="en-US" sz="1200" b="1" kern="1200" dirty="0">
                <a:solidFill>
                  <a:schemeClr val="tx1"/>
                </a:solidFill>
                <a:effectLst/>
                <a:latin typeface="Arial" charset="0"/>
                <a:ea typeface="ＭＳ Ｐゴシック" pitchFamily="34" charset="-128"/>
                <a:cs typeface="+mn-cs"/>
              </a:rPr>
              <a:t> output:</a:t>
            </a:r>
          </a:p>
          <a:p>
            <a:pPr lvl="1"/>
            <a:r>
              <a:rPr lang="en-US" sz="1000" kern="1200" dirty="0">
                <a:solidFill>
                  <a:schemeClr val="tx1"/>
                </a:solidFill>
                <a:effectLst/>
                <a:latin typeface="Courier New" panose="02070309020205020404" pitchFamily="49" charset="0"/>
                <a:ea typeface="ＭＳ Ｐゴシック" pitchFamily="34" charset="-128"/>
                <a:cs typeface="Courier New" panose="02070309020205020404" pitchFamily="49" charset="0"/>
              </a:rPr>
              <a:t>07:56:26.467786 IP (</a:t>
            </a:r>
            <a:r>
              <a:rPr lang="en-US" sz="1000" kern="1200" dirty="0" err="1">
                <a:solidFill>
                  <a:schemeClr val="tx1"/>
                </a:solidFill>
                <a:effectLst/>
                <a:latin typeface="Courier New" panose="02070309020205020404" pitchFamily="49" charset="0"/>
                <a:ea typeface="ＭＳ Ｐゴシック" pitchFamily="34" charset="-128"/>
                <a:cs typeface="Courier New" panose="02070309020205020404" pitchFamily="49" charset="0"/>
              </a:rPr>
              <a:t>tos</a:t>
            </a:r>
            <a:r>
              <a:rPr lang="en-US" sz="1000" kern="1200" dirty="0">
                <a:solidFill>
                  <a:schemeClr val="tx1"/>
                </a:solidFill>
                <a:effectLst/>
                <a:latin typeface="Courier New" panose="02070309020205020404" pitchFamily="49" charset="0"/>
                <a:ea typeface="ＭＳ Ｐゴシック" pitchFamily="34" charset="-128"/>
                <a:cs typeface="Courier New" panose="02070309020205020404" pitchFamily="49" charset="0"/>
              </a:rPr>
              <a:t> 0x0, </a:t>
            </a:r>
            <a:r>
              <a:rPr lang="en-US" sz="1000" kern="1200" dirty="0" err="1">
                <a:solidFill>
                  <a:schemeClr val="tx1"/>
                </a:solidFill>
                <a:effectLst/>
                <a:latin typeface="Courier New" panose="02070309020205020404" pitchFamily="49" charset="0"/>
                <a:ea typeface="ＭＳ Ｐゴシック" pitchFamily="34" charset="-128"/>
                <a:cs typeface="Courier New" panose="02070309020205020404" pitchFamily="49" charset="0"/>
              </a:rPr>
              <a:t>ttl</a:t>
            </a:r>
            <a:r>
              <a:rPr lang="en-US" sz="1000" kern="1200" dirty="0">
                <a:solidFill>
                  <a:schemeClr val="tx1"/>
                </a:solidFill>
                <a:effectLst/>
                <a:latin typeface="Courier New" panose="02070309020205020404" pitchFamily="49" charset="0"/>
                <a:ea typeface="ＭＳ Ｐゴシック" pitchFamily="34" charset="-128"/>
                <a:cs typeface="Courier New" panose="02070309020205020404" pitchFamily="49" charset="0"/>
              </a:rPr>
              <a:t> 63, id 24249, offset 0, flags [DF], proto TCP (6), length 2130)</a:t>
            </a:r>
          </a:p>
          <a:p>
            <a:pPr lvl="1"/>
            <a:r>
              <a:rPr lang="en-US" sz="1000" kern="1200" dirty="0">
                <a:solidFill>
                  <a:schemeClr val="tx1"/>
                </a:solidFill>
                <a:effectLst/>
                <a:latin typeface="Courier New" panose="02070309020205020404" pitchFamily="49" charset="0"/>
                <a:ea typeface="ＭＳ Ｐゴシック" pitchFamily="34" charset="-128"/>
                <a:cs typeface="Courier New" panose="02070309020205020404" pitchFamily="49" charset="0"/>
              </a:rPr>
              <a:t> 172.16.1.3.11113 &gt; 10.101.1.11.80: Flags [P.], </a:t>
            </a:r>
            <a:r>
              <a:rPr lang="en-US" sz="1000" kern="1200" dirty="0" err="1">
                <a:solidFill>
                  <a:schemeClr val="tx1"/>
                </a:solidFill>
                <a:effectLst/>
                <a:latin typeface="Courier New" panose="02070309020205020404" pitchFamily="49" charset="0"/>
                <a:ea typeface="ＭＳ Ｐゴシック" pitchFamily="34" charset="-128"/>
                <a:cs typeface="Courier New" panose="02070309020205020404" pitchFamily="49" charset="0"/>
              </a:rPr>
              <a:t>cksum</a:t>
            </a:r>
            <a:r>
              <a:rPr lang="en-US" sz="1000" kern="1200" dirty="0">
                <a:solidFill>
                  <a:schemeClr val="tx1"/>
                </a:solidFill>
                <a:effectLst/>
                <a:latin typeface="Courier New" panose="02070309020205020404" pitchFamily="49" charset="0"/>
                <a:ea typeface="ＭＳ Ｐゴシック" pitchFamily="34" charset="-128"/>
                <a:cs typeface="Courier New" panose="02070309020205020404" pitchFamily="49" charset="0"/>
              </a:rPr>
              <a:t> 0x33e3 (correct), seq 1:2091, ack 1, win 1825, length 2090: HTTP, length: 2090</a:t>
            </a:r>
          </a:p>
          <a:p>
            <a:pPr lvl="1"/>
            <a:r>
              <a:rPr lang="en-US" sz="1000" kern="1200" dirty="0">
                <a:solidFill>
                  <a:schemeClr val="tx1"/>
                </a:solidFill>
                <a:effectLst/>
                <a:latin typeface="Courier New" panose="02070309020205020404" pitchFamily="49" charset="0"/>
                <a:ea typeface="ＭＳ Ｐゴシック" pitchFamily="34" charset="-128"/>
                <a:cs typeface="Courier New" panose="02070309020205020404" pitchFamily="49" charset="0"/>
              </a:rPr>
              <a:t>        GET /</a:t>
            </a:r>
            <a:r>
              <a:rPr lang="en-US" sz="1000" kern="1200" dirty="0" err="1">
                <a:solidFill>
                  <a:schemeClr val="tx1"/>
                </a:solidFill>
                <a:effectLst/>
                <a:latin typeface="Courier New" panose="02070309020205020404" pitchFamily="49" charset="0"/>
                <a:ea typeface="ＭＳ Ｐゴシック" pitchFamily="34" charset="-128"/>
                <a:cs typeface="Courier New" panose="02070309020205020404" pitchFamily="49" charset="0"/>
              </a:rPr>
              <a:t>test.php</a:t>
            </a:r>
            <a:r>
              <a:rPr lang="en-US" sz="1000" kern="1200" dirty="0">
                <a:solidFill>
                  <a:schemeClr val="tx1"/>
                </a:solidFill>
                <a:effectLst/>
                <a:latin typeface="Courier New" panose="02070309020205020404" pitchFamily="49" charset="0"/>
                <a:ea typeface="ＭＳ Ｐゴシック" pitchFamily="34" charset="-128"/>
                <a:cs typeface="Courier New" panose="02070309020205020404" pitchFamily="49" charset="0"/>
              </a:rPr>
              <a:t> HTTP/1.1</a:t>
            </a:r>
          </a:p>
          <a:p>
            <a:pPr lvl="1"/>
            <a:r>
              <a:rPr lang="en-US" sz="1000" kern="1200" dirty="0">
                <a:solidFill>
                  <a:schemeClr val="tx1"/>
                </a:solidFill>
                <a:effectLst/>
                <a:latin typeface="Courier New" panose="02070309020205020404" pitchFamily="49" charset="0"/>
                <a:ea typeface="ＭＳ Ｐゴシック" pitchFamily="34" charset="-128"/>
                <a:cs typeface="Courier New" panose="02070309020205020404" pitchFamily="49" charset="0"/>
              </a:rPr>
              <a:t>        Host: 192.168.1.106</a:t>
            </a:r>
          </a:p>
          <a:p>
            <a:pPr lvl="1"/>
            <a:r>
              <a:rPr lang="en-US" sz="1000" kern="1200" dirty="0">
                <a:solidFill>
                  <a:schemeClr val="tx1"/>
                </a:solidFill>
                <a:effectLst/>
                <a:latin typeface="Courier New" panose="02070309020205020404" pitchFamily="49" charset="0"/>
                <a:ea typeface="ＭＳ Ｐゴシック" pitchFamily="34" charset="-128"/>
                <a:cs typeface="Courier New" panose="02070309020205020404" pitchFamily="49" charset="0"/>
              </a:rPr>
              <a:t>        User-Agent: curl/7.47.0</a:t>
            </a:r>
          </a:p>
          <a:p>
            <a:pPr lvl="1"/>
            <a:r>
              <a:rPr lang="en-US" sz="1000" kern="1200" dirty="0">
                <a:solidFill>
                  <a:schemeClr val="tx1"/>
                </a:solidFill>
                <a:effectLst/>
                <a:latin typeface="Courier New" panose="02070309020205020404" pitchFamily="49" charset="0"/>
                <a:ea typeface="ＭＳ Ｐゴシック" pitchFamily="34" charset="-128"/>
                <a:cs typeface="Courier New" panose="02070309020205020404" pitchFamily="49" charset="0"/>
              </a:rPr>
              <a:t>        Accept: */*</a:t>
            </a:r>
          </a:p>
          <a:p>
            <a:pPr lvl="1"/>
            <a:r>
              <a:rPr lang="en-US" sz="1000" kern="1200" dirty="0">
                <a:solidFill>
                  <a:schemeClr val="tx1"/>
                </a:solidFill>
                <a:effectLst/>
                <a:latin typeface="Courier New" panose="02070309020205020404" pitchFamily="49" charset="0"/>
                <a:ea typeface="ＭＳ Ｐゴシック" pitchFamily="34" charset="-128"/>
                <a:cs typeface="Courier New" panose="02070309020205020404" pitchFamily="49" charset="0"/>
              </a:rPr>
              <a:t>        x-forwarded-client-cert: MIIFKjCCAxICAQEwDQYJKoZIhvcNAQEFBQAwVzELMAkGA1UEBhMCRlIxEzARBgNVBAgMClNvbWUtU3RhdGUxITAfBgNVBAoMGEludGVybmV0IFdpZGdpdHMgUHR5IEx0ZDEQMA4GA1UEAwwHRGltaS1DQTAeFw0xNTAxMjkwNzQ3MTJaFw0yNTAxMjYwNzQ3MTJaMF8xCzAJBgNVBAYTAkZSMRMwEQYDVQQIDApTb21lLVN0YXRlMSEwHwYDVQQKDBhJbnRlcm5ldCBXaWRnaXRzIFB0eSBMdGQxGDAWBgNVBAMMD0RpbWl0cmkgRGVzbWlkdDCCAiIwDQYJKoZIhvcNAQEBBQADggIPADCCAgoCggIBALffY4au68oyIBZXni95m0brCyVRyg+GQw2LMRLr1w/xlw9/EmGa11Uw7o6RnYH6GM6I3pvmPxnhFlmKF/qfaP4pHVazNgY3nxKlqMkBfraE1Nw8dlw2p2P/07bf7sIQlhXERwhZEqcLsVeWb6b/dCb8jlFbdGHlbRloaRvd2sxVF05TYuZ+bkBdFfwojPcYd/VBrGAL1s+y6/yeym5CnLtXs7/lVPKF2bG/6SIvQe8RMAvlxsw9BRmcuDl08UJlB3Uf9nNmM2z1En1VZn6ULKK6gF4R6aOdvLO8KMrLJSpDfknD2LWUfxc2A1raYZcSIF411N3ADxJmo9pb/BCIYup9I6kdzkRHoch+hgzBXBQ7SI0FssCBfZRvQ8HjaezNK52fiYpQZIY90e4Ql11/sNeC6BdQEke8abL2ow96URGYFfgMmIviIlpxARCfd8cVfwGVdeej5K3pZddABDBwkvjcL+ZcLfR38fhLeznXz4aqYtSbSESeipMhUafPTWb/XQxH3MkxRiLdyTlcYqJH7EIB/9sPmRUOmIwML//Dr4lyAQNXCkfr5MaEuUraazoQ+AK0JCVuncjRz1KGC4iqvMbcx50rBayeYThu5SQkYXkICr3qybTg2KBmjBhmc1QBQW+sWbkCxR4FIbQuabgBPREyGuVmdApeKFS2I8B6wDDzAgMBAAEwDQYJKoZIhvcNAQEFBQADggIBAMDmS6Ap8dV9cydBugw5Aqq28nx9nS4SAGHZCKK0J98cv0g+fbOtWkzYUNhfmxN+LMFOPk2Z+UYkI9ADYPOvypvmnZ70ZjeDfG7l41sfQqoz8YTLXUnKh9d/7455X2gF3xZp4yze5kc+fmN0RNeItSMVe0HzifwzsrvFCzR7nlarjEeMfILjLw6BwBUi/kil9W2ud89vKM37am4R0Cgkc1ct3p9wt0XaS2xkL+JqCDdjLvPV+hxF/Fx6RzY5QWAj1LOH29MKdbNi9yAiax73KHuPqnlQifWqStM57F5x8H8qj7SOlHcbQETnvcGyEDJ+l8mJ3u8Vp1U2ponomUoi9wihSltbKZOO7/76dhQc6T8nEpyJcddlX09rS6HEyWTbSs6G6WwOPJwHcS2w0FcQIzFV5GAvKB3Sgcfr3T8x9x/fILzwkou44mrIeu0iGqsRze5JTZ7AwxU0OEE8eMm7wTnApnh1Oxi7QJaXBJMJoRjMnK5BQKjvo/SrlRCX7DMyLh8VwUrGf4wFFP9rYfNIkzoktyckuHmtP42JQ7pQ+/pskXFMAJlAJN80nXmUUSHSPzobhuFrsd3rm7THQdb3ajIyu8XsP0QqqYnG3xB6KviXdElPrwUdhodFN5pkZmCun3XerW1PoY95BZuwLvfoAbwWKSnoCN55uEvDxLVq0vO0</a:t>
            </a:r>
          </a:p>
          <a:p>
            <a:pPr lvl="1"/>
            <a:r>
              <a:rPr lang="en-US" sz="1000" kern="1200" dirty="0">
                <a:solidFill>
                  <a:schemeClr val="tx1"/>
                </a:solidFill>
                <a:effectLst/>
                <a:latin typeface="Courier New" panose="02070309020205020404" pitchFamily="49" charset="0"/>
                <a:ea typeface="ＭＳ Ｐゴシック" pitchFamily="34" charset="-128"/>
                <a:cs typeface="Courier New" panose="02070309020205020404" pitchFamily="49" charset="0"/>
              </a:rPr>
              <a:t>        X-SSL-Client-DN: /C=FR/ST=Some-State/O=Internet </a:t>
            </a:r>
            <a:r>
              <a:rPr lang="en-US" sz="1000" kern="1200" dirty="0" err="1">
                <a:solidFill>
                  <a:schemeClr val="tx1"/>
                </a:solidFill>
                <a:effectLst/>
                <a:latin typeface="Courier New" panose="02070309020205020404" pitchFamily="49" charset="0"/>
                <a:ea typeface="ＭＳ Ｐゴシック" pitchFamily="34" charset="-128"/>
                <a:cs typeface="Courier New" panose="02070309020205020404" pitchFamily="49" charset="0"/>
              </a:rPr>
              <a:t>Widgits</a:t>
            </a:r>
            <a:r>
              <a:rPr lang="en-US" sz="1000" kern="1200" dirty="0">
                <a:solidFill>
                  <a:schemeClr val="tx1"/>
                </a:solidFill>
                <a:effectLst/>
                <a:latin typeface="Courier New" panose="02070309020205020404" pitchFamily="49" charset="0"/>
                <a:ea typeface="ＭＳ Ｐゴシック" pitchFamily="34" charset="-128"/>
                <a:cs typeface="Courier New" panose="02070309020205020404" pitchFamily="49" charset="0"/>
              </a:rPr>
              <a:t> Pty Ltd/CN=Dimitri Desmidt</a:t>
            </a:r>
          </a:p>
          <a:p>
            <a:pPr lvl="1"/>
            <a:r>
              <a:rPr lang="en-US" sz="1000" kern="1200" dirty="0">
                <a:solidFill>
                  <a:schemeClr val="tx1"/>
                </a:solidFill>
                <a:effectLst/>
                <a:latin typeface="Courier New" panose="02070309020205020404" pitchFamily="49" charset="0"/>
                <a:ea typeface="ＭＳ Ｐゴシック" pitchFamily="34" charset="-128"/>
                <a:cs typeface="Courier New" panose="02070309020205020404" pitchFamily="49" charset="0"/>
              </a:rPr>
              <a:t>        X-SSL-Client-CN: Dimitri Desmidt</a:t>
            </a:r>
          </a:p>
          <a:p>
            <a:pPr lvl="1"/>
            <a:r>
              <a:rPr lang="en-US" sz="1000" kern="1200" dirty="0">
                <a:solidFill>
                  <a:schemeClr val="tx1"/>
                </a:solidFill>
                <a:effectLst/>
                <a:latin typeface="Courier New" panose="02070309020205020404" pitchFamily="49" charset="0"/>
                <a:ea typeface="ＭＳ Ｐゴシック" pitchFamily="34" charset="-128"/>
                <a:cs typeface="Courier New" panose="02070309020205020404" pitchFamily="49" charset="0"/>
              </a:rPr>
              <a:t>        X-SSL-Issuer: /C=FR/ST=Some-State/O=Internet </a:t>
            </a:r>
            <a:r>
              <a:rPr lang="en-US" sz="1000" kern="1200" dirty="0" err="1">
                <a:solidFill>
                  <a:schemeClr val="tx1"/>
                </a:solidFill>
                <a:effectLst/>
                <a:latin typeface="Courier New" panose="02070309020205020404" pitchFamily="49" charset="0"/>
                <a:ea typeface="ＭＳ Ｐゴシック" pitchFamily="34" charset="-128"/>
                <a:cs typeface="Courier New" panose="02070309020205020404" pitchFamily="49" charset="0"/>
              </a:rPr>
              <a:t>Widgits</a:t>
            </a:r>
            <a:r>
              <a:rPr lang="en-US" sz="1000" kern="1200" dirty="0">
                <a:solidFill>
                  <a:schemeClr val="tx1"/>
                </a:solidFill>
                <a:effectLst/>
                <a:latin typeface="Courier New" panose="02070309020205020404" pitchFamily="49" charset="0"/>
                <a:ea typeface="ＭＳ Ｐゴシック" pitchFamily="34" charset="-128"/>
                <a:cs typeface="Courier New" panose="02070309020205020404" pitchFamily="49" charset="0"/>
              </a:rPr>
              <a:t> Pty Ltd/CN=Dimi-CA</a:t>
            </a:r>
          </a:p>
          <a:p>
            <a:pPr lvl="1"/>
            <a:r>
              <a:rPr lang="en-US" sz="1000" kern="1200" dirty="0">
                <a:solidFill>
                  <a:schemeClr val="tx1"/>
                </a:solidFill>
                <a:effectLst/>
                <a:latin typeface="Courier New" panose="02070309020205020404" pitchFamily="49" charset="0"/>
                <a:ea typeface="ＭＳ Ｐゴシック" pitchFamily="34" charset="-128"/>
                <a:cs typeface="Courier New" panose="02070309020205020404" pitchFamily="49" charset="0"/>
              </a:rPr>
              <a:t>        Connection: close</a:t>
            </a:r>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103</a:t>
            </a:fld>
            <a:endParaRPr lang="en-US" dirty="0"/>
          </a:p>
        </p:txBody>
      </p:sp>
    </p:spTree>
    <p:extLst>
      <p:ext uri="{BB962C8B-B14F-4D97-AF65-F5344CB8AC3E}">
        <p14:creationId xmlns:p14="http://schemas.microsoft.com/office/powerpoint/2010/main" val="339246584"/>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000" b="0" u="none" dirty="0">
              <a:latin typeface="Courier New" panose="02070309020205020404" pitchFamily="49" charset="0"/>
              <a:cs typeface="Courier New" panose="02070309020205020404" pitchFamily="49" charset="0"/>
            </a:endParaRPr>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104</a:t>
            </a:fld>
            <a:endParaRPr lang="en-US" dirty="0"/>
          </a:p>
        </p:txBody>
      </p:sp>
    </p:spTree>
    <p:extLst>
      <p:ext uri="{BB962C8B-B14F-4D97-AF65-F5344CB8AC3E}">
        <p14:creationId xmlns:p14="http://schemas.microsoft.com/office/powerpoint/2010/main" val="23238474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 the option "Insert X-Forwarded-For HTTP header" (under Application Profile), then the Edge LB adds the header "X-Forwarded-For" with the value Source-IP@.</a:t>
            </a:r>
          </a:p>
          <a:p>
            <a:r>
              <a:rPr lang="en-US" dirty="0"/>
              <a:t>That</a:t>
            </a:r>
            <a:r>
              <a:rPr lang="en-US" baseline="0" dirty="0"/>
              <a:t> </a:t>
            </a:r>
            <a:r>
              <a:rPr lang="en-US" dirty="0"/>
              <a:t>"X-Forwarded-For" is added whatever if the LB configuration is with source NAT (not transparent in the pool) or without source NAT (transparent in the pool).</a:t>
            </a:r>
          </a:p>
          <a:p>
            <a:endParaRPr lang="en-US" dirty="0"/>
          </a:p>
          <a:p>
            <a:r>
              <a:rPr lang="en-US" i="1" dirty="0"/>
              <a:t>Note:</a:t>
            </a:r>
          </a:p>
          <a:p>
            <a:r>
              <a:rPr lang="en-US" i="1" dirty="0"/>
              <a:t>If the client request hitting the Edge already had the "X-Forwarded-For" header with a value, the Edge LB adds the source-IP@ seen next.</a:t>
            </a:r>
          </a:p>
          <a:p>
            <a:endParaRPr lang="en-US" dirty="0"/>
          </a:p>
          <a:p>
            <a:r>
              <a:rPr lang="en-US" u="sng" dirty="0"/>
              <a:t>For instance:</a:t>
            </a:r>
          </a:p>
          <a:p>
            <a:r>
              <a:rPr lang="en-US" dirty="0"/>
              <a:t>  1. Client IP@ 20.20.20.20 request without "X-Forwarded-For"</a:t>
            </a:r>
          </a:p>
          <a:p>
            <a:r>
              <a:rPr lang="en-US" dirty="0"/>
              <a:t>     The Edge LB sends the request to the server with "X-Forwarded-For: 20.20.20.20"</a:t>
            </a:r>
          </a:p>
          <a:p>
            <a:endParaRPr lang="en-US" dirty="0"/>
          </a:p>
          <a:p>
            <a:r>
              <a:rPr lang="en-US" dirty="0"/>
              <a:t>  2. Client IP@ 20.20.20.20 request with "X-Forwarded-For: 30.30.30.30"</a:t>
            </a:r>
          </a:p>
          <a:p>
            <a:r>
              <a:rPr lang="en-US" dirty="0"/>
              <a:t>     The Edge LB sends the request to the server with "X-Forwarded-For: 30.30.30.30, 20.20.20.20"</a:t>
            </a:r>
          </a:p>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10</a:t>
            </a:fld>
            <a:endParaRPr lang="en-US" dirty="0"/>
          </a:p>
        </p:txBody>
      </p:sp>
    </p:spTree>
    <p:extLst>
      <p:ext uri="{BB962C8B-B14F-4D97-AF65-F5344CB8AC3E}">
        <p14:creationId xmlns:p14="http://schemas.microsoft.com/office/powerpoint/2010/main" val="3797023134"/>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000" b="0" u="none" dirty="0">
              <a:latin typeface="Courier New" panose="02070309020205020404" pitchFamily="49" charset="0"/>
              <a:cs typeface="Courier New" panose="02070309020205020404" pitchFamily="49" charset="0"/>
            </a:endParaRPr>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105</a:t>
            </a:fld>
            <a:endParaRPr lang="en-US" dirty="0"/>
          </a:p>
        </p:txBody>
      </p:sp>
    </p:spTree>
    <p:extLst>
      <p:ext uri="{BB962C8B-B14F-4D97-AF65-F5344CB8AC3E}">
        <p14:creationId xmlns:p14="http://schemas.microsoft.com/office/powerpoint/2010/main" val="3177760175"/>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Tx/>
              <a:buNone/>
            </a:pPr>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107</a:t>
            </a:fld>
            <a:endParaRPr lang="en-US"/>
          </a:p>
        </p:txBody>
      </p:sp>
    </p:spTree>
    <p:extLst>
      <p:ext uri="{BB962C8B-B14F-4D97-AF65-F5344CB8AC3E}">
        <p14:creationId xmlns:p14="http://schemas.microsoft.com/office/powerpoint/2010/main" val="1425538014"/>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u="none"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108</a:t>
            </a:fld>
            <a:endParaRPr lang="en-US" dirty="0"/>
          </a:p>
        </p:txBody>
      </p:sp>
    </p:spTree>
    <p:extLst>
      <p:ext uri="{BB962C8B-B14F-4D97-AF65-F5344CB8AC3E}">
        <p14:creationId xmlns:p14="http://schemas.microsoft.com/office/powerpoint/2010/main" val="80336253"/>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u="none"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109</a:t>
            </a:fld>
            <a:endParaRPr lang="en-US" dirty="0"/>
          </a:p>
        </p:txBody>
      </p:sp>
    </p:spTree>
    <p:extLst>
      <p:ext uri="{BB962C8B-B14F-4D97-AF65-F5344CB8AC3E}">
        <p14:creationId xmlns:p14="http://schemas.microsoft.com/office/powerpoint/2010/main" val="2490261728"/>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u="none"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110</a:t>
            </a:fld>
            <a:endParaRPr lang="en-US" dirty="0"/>
          </a:p>
        </p:txBody>
      </p:sp>
    </p:spTree>
    <p:extLst>
      <p:ext uri="{BB962C8B-B14F-4D97-AF65-F5344CB8AC3E}">
        <p14:creationId xmlns:p14="http://schemas.microsoft.com/office/powerpoint/2010/main" val="3826000728"/>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u="none"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112</a:t>
            </a:fld>
            <a:endParaRPr lang="en-US" dirty="0"/>
          </a:p>
        </p:txBody>
      </p:sp>
    </p:spTree>
    <p:extLst>
      <p:ext uri="{BB962C8B-B14F-4D97-AF65-F5344CB8AC3E}">
        <p14:creationId xmlns:p14="http://schemas.microsoft.com/office/powerpoint/2010/main" val="2894118330"/>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spcBef>
                <a:spcPts val="0"/>
              </a:spcBef>
              <a:buFont typeface="Arial" pitchFamily="34" charset="0"/>
              <a:buChar char="•"/>
            </a:pPr>
            <a:r>
              <a:rPr lang="en-US" sz="1200" dirty="0"/>
              <a:t>"</a:t>
            </a:r>
            <a:r>
              <a:rPr lang="en-US" sz="1200" dirty="0" err="1"/>
              <a:t>Tq</a:t>
            </a:r>
            <a:r>
              <a:rPr lang="en-US" sz="1200" dirty="0"/>
              <a:t>" is the total time in milliseconds spent waiting for the client to send    a full HTTP request, not counting data.</a:t>
            </a:r>
          </a:p>
          <a:p>
            <a:pPr marL="171450" lvl="0" indent="-171450">
              <a:spcBef>
                <a:spcPts val="0"/>
              </a:spcBef>
              <a:buFont typeface="Arial" pitchFamily="34" charset="0"/>
              <a:buChar char="•"/>
            </a:pPr>
            <a:r>
              <a:rPr lang="en-US" sz="1200" dirty="0"/>
              <a:t>"Tw" is the total time in milliseconds spent waiting in the various queues. It can be "-1" if the connection was aborted before reaching the queue.</a:t>
            </a:r>
          </a:p>
          <a:p>
            <a:pPr marL="171450" lvl="0" indent="-171450">
              <a:spcBef>
                <a:spcPts val="0"/>
              </a:spcBef>
              <a:buFont typeface="Arial" pitchFamily="34" charset="0"/>
              <a:buChar char="•"/>
            </a:pPr>
            <a:r>
              <a:rPr lang="en-US" sz="1200" dirty="0"/>
              <a:t>"</a:t>
            </a:r>
            <a:r>
              <a:rPr lang="en-US" sz="1200" dirty="0" err="1"/>
              <a:t>Tc</a:t>
            </a:r>
            <a:r>
              <a:rPr lang="en-US" sz="1200" dirty="0"/>
              <a:t>" is the total time in milliseconds spent waiting for the connection to establish to the final server, including retries. It can be "-1" if the connection was aborted before a connection could be established.</a:t>
            </a:r>
          </a:p>
          <a:p>
            <a:pPr marL="171450" lvl="0" indent="-171450">
              <a:spcBef>
                <a:spcPts val="0"/>
              </a:spcBef>
              <a:buFont typeface="Arial" pitchFamily="34" charset="0"/>
              <a:buChar char="•"/>
            </a:pPr>
            <a:r>
              <a:rPr lang="en-US" sz="1200" dirty="0"/>
              <a:t>"</a:t>
            </a:r>
            <a:r>
              <a:rPr lang="en-US" sz="1200" dirty="0" err="1"/>
              <a:t>Tr</a:t>
            </a:r>
            <a:r>
              <a:rPr lang="en-US" sz="1200" dirty="0"/>
              <a:t>" is the total time in milliseconds spent waiting for the server to send    a full HTTP response, not counting data.</a:t>
            </a:r>
          </a:p>
          <a:p>
            <a:pPr marL="171450" lvl="0" indent="-171450">
              <a:spcBef>
                <a:spcPts val="0"/>
              </a:spcBef>
              <a:buFont typeface="Arial" pitchFamily="34" charset="0"/>
              <a:buChar char="•"/>
            </a:pPr>
            <a:r>
              <a:rPr lang="en-US" sz="1200" dirty="0"/>
              <a:t>"</a:t>
            </a:r>
            <a:r>
              <a:rPr lang="en-US" sz="1200" dirty="0" err="1"/>
              <a:t>Tt</a:t>
            </a:r>
            <a:r>
              <a:rPr lang="en-US" sz="1200" dirty="0"/>
              <a:t>" is the total time in milliseconds elapsed between the accept and the last close. It covers all possible </a:t>
            </a:r>
            <a:r>
              <a:rPr lang="en-US" sz="1200" dirty="0" err="1"/>
              <a:t>processings</a:t>
            </a:r>
            <a:r>
              <a:rPr lang="en-US" sz="1200" dirty="0"/>
              <a:t>.</a:t>
            </a:r>
          </a:p>
          <a:p>
            <a:endParaRPr lang="fr-FR" b="0" u="none" dirty="0"/>
          </a:p>
          <a:p>
            <a:pPr marL="171450" indent="-171450">
              <a:buFont typeface="Arial" pitchFamily="34" charset="0"/>
              <a:buChar char="•"/>
            </a:pPr>
            <a:r>
              <a:rPr lang="fr-FR" b="0" u="none" dirty="0"/>
              <a:t>"</a:t>
            </a:r>
            <a:r>
              <a:rPr lang="fr-FR" b="0" u="none" dirty="0" err="1"/>
              <a:t>tsc</a:t>
            </a:r>
            <a:r>
              <a:rPr lang="fr-FR" b="0" u="none" dirty="0"/>
              <a:t>"</a:t>
            </a:r>
            <a:r>
              <a:rPr lang="fr-FR" b="0" u="none" baseline="0" dirty="0"/>
              <a:t> </a:t>
            </a:r>
            <a:r>
              <a:rPr lang="fr-FR" b="0" u="none" baseline="0" dirty="0" err="1"/>
              <a:t>is</a:t>
            </a:r>
            <a:r>
              <a:rPr lang="fr-FR" b="0" u="none" baseline="0" dirty="0"/>
              <a:t> the </a:t>
            </a:r>
            <a:r>
              <a:rPr lang="fr-FR" b="0" u="none" baseline="0" dirty="0" err="1"/>
              <a:t>termination_state</a:t>
            </a:r>
            <a:r>
              <a:rPr lang="fr-FR" b="0" u="none" baseline="0" dirty="0"/>
              <a:t> </a:t>
            </a:r>
            <a:r>
              <a:rPr lang="fr-FR" b="0" u="none" baseline="0" dirty="0" err="1"/>
              <a:t>with</a:t>
            </a:r>
            <a:r>
              <a:rPr lang="fr-FR" b="0" u="none" baseline="0" dirty="0"/>
              <a:t> cookie </a:t>
            </a:r>
            <a:r>
              <a:rPr lang="fr-FR" b="0" u="none" baseline="0" dirty="0" err="1"/>
              <a:t>status</a:t>
            </a:r>
            <a:endParaRPr lang="fr-FR" b="0" u="none" baseline="0" dirty="0"/>
          </a:p>
          <a:p>
            <a:pPr marL="171450" indent="-171450">
              <a:spcBef>
                <a:spcPts val="0"/>
              </a:spcBef>
              <a:buFont typeface="Arial" pitchFamily="34" charset="0"/>
              <a:buChar char="•"/>
            </a:pPr>
            <a:endParaRPr lang="en-US" sz="1200" dirty="0"/>
          </a:p>
          <a:p>
            <a:pPr marL="171450" indent="-171450">
              <a:spcBef>
                <a:spcPts val="0"/>
              </a:spcBef>
              <a:buFont typeface="Arial" pitchFamily="34" charset="0"/>
              <a:buChar char="•"/>
            </a:pPr>
            <a:r>
              <a:rPr lang="en-US" sz="1200" dirty="0"/>
              <a:t>"ac" is the total number of concurrent connections on the process when the session was logged.</a:t>
            </a:r>
          </a:p>
          <a:p>
            <a:pPr marL="171450" indent="-171450">
              <a:spcBef>
                <a:spcPts val="0"/>
              </a:spcBef>
              <a:buFont typeface="Arial" pitchFamily="34" charset="0"/>
              <a:buChar char="•"/>
            </a:pPr>
            <a:r>
              <a:rPr lang="en-US" sz="1200" dirty="0"/>
              <a:t>"fc" is the total number of concurrent connections on the frontend </a:t>
            </a:r>
            <a:r>
              <a:rPr lang="en-US" sz="1200" dirty="0" err="1"/>
              <a:t>whenthe</a:t>
            </a:r>
            <a:r>
              <a:rPr lang="en-US" sz="1200" dirty="0"/>
              <a:t> session was logged.</a:t>
            </a:r>
          </a:p>
          <a:p>
            <a:pPr marL="171450" indent="-171450">
              <a:spcBef>
                <a:spcPts val="0"/>
              </a:spcBef>
              <a:buFont typeface="Arial" pitchFamily="34" charset="0"/>
              <a:buChar char="•"/>
            </a:pPr>
            <a:r>
              <a:rPr lang="en-US" sz="1200" dirty="0"/>
              <a:t>"</a:t>
            </a:r>
            <a:r>
              <a:rPr lang="en-US" sz="1200" dirty="0" err="1"/>
              <a:t>bc</a:t>
            </a:r>
            <a:r>
              <a:rPr lang="en-US" sz="1200" dirty="0"/>
              <a:t>" is the total number of concurrent connections handled by the backend when the session was logged. It includes the total number of concurrent connections active on servers as well as the number of connections pending in queues.</a:t>
            </a:r>
          </a:p>
          <a:p>
            <a:pPr marL="171450" indent="-171450">
              <a:spcBef>
                <a:spcPts val="0"/>
              </a:spcBef>
              <a:buFont typeface="Arial" pitchFamily="34" charset="0"/>
              <a:buChar char="•"/>
            </a:pPr>
            <a:r>
              <a:rPr lang="en-US" sz="1200" dirty="0"/>
              <a:t>"</a:t>
            </a:r>
            <a:r>
              <a:rPr lang="en-US" sz="1200" dirty="0" err="1"/>
              <a:t>sc</a:t>
            </a:r>
            <a:r>
              <a:rPr lang="en-US" sz="1200" dirty="0"/>
              <a:t>" is the total number of concurrent connections still active on the server when the session was logged.</a:t>
            </a:r>
          </a:p>
          <a:p>
            <a:pPr marL="171450" indent="-171450">
              <a:spcBef>
                <a:spcPts val="0"/>
              </a:spcBef>
              <a:buFont typeface="Arial" pitchFamily="34" charset="0"/>
              <a:buChar char="•"/>
            </a:pPr>
            <a:r>
              <a:rPr lang="en-US" sz="1200" dirty="0"/>
              <a:t>"</a:t>
            </a:r>
            <a:r>
              <a:rPr lang="en-US" sz="1200" dirty="0" err="1"/>
              <a:t>rc</a:t>
            </a:r>
            <a:r>
              <a:rPr lang="en-US" sz="1200" dirty="0"/>
              <a:t>" is the number of connection retries experienced by this session when trying to connect to the server. It must normally be zero, unless a server is being stopped at the same moment the connection was attempted.</a:t>
            </a:r>
          </a:p>
          <a:p>
            <a:pPr marL="171450" indent="-171450">
              <a:spcBef>
                <a:spcPts val="0"/>
              </a:spcBef>
              <a:buFont typeface="Arial" pitchFamily="34" charset="0"/>
              <a:buChar char="•"/>
            </a:pPr>
            <a:r>
              <a:rPr lang="fr-FR" sz="1200" dirty="0"/>
              <a:t>"</a:t>
            </a:r>
            <a:r>
              <a:rPr lang="fr-FR" sz="1200" dirty="0" err="1"/>
              <a:t>sq</a:t>
            </a:r>
            <a:r>
              <a:rPr lang="fr-FR" sz="1200" dirty="0"/>
              <a:t>" </a:t>
            </a:r>
            <a:r>
              <a:rPr lang="en-US" sz="1200" dirty="0"/>
              <a:t>is the total number of requests which were processed before</a:t>
            </a:r>
            <a:r>
              <a:rPr lang="en-US" sz="1200" baseline="0" dirty="0"/>
              <a:t> </a:t>
            </a:r>
            <a:r>
              <a:rPr lang="en-US" sz="1200" dirty="0"/>
              <a:t>this one in the server queue. It is zero when the request has not gone</a:t>
            </a:r>
            <a:r>
              <a:rPr lang="en-US" sz="1200" baseline="0" dirty="0"/>
              <a:t> </a:t>
            </a:r>
            <a:r>
              <a:rPr lang="en-US" sz="1200" dirty="0"/>
              <a:t>through the server queue.</a:t>
            </a:r>
          </a:p>
          <a:p>
            <a:pPr marL="171450" indent="-171450">
              <a:spcBef>
                <a:spcPts val="0"/>
              </a:spcBef>
              <a:buFont typeface="Arial" pitchFamily="34" charset="0"/>
              <a:buChar char="•"/>
            </a:pPr>
            <a:r>
              <a:rPr lang="fr-FR" sz="1200" dirty="0"/>
              <a:t>"</a:t>
            </a:r>
            <a:r>
              <a:rPr lang="fr-FR" sz="1200" dirty="0" err="1"/>
              <a:t>bq</a:t>
            </a:r>
            <a:r>
              <a:rPr lang="fr-FR" sz="1200" dirty="0"/>
              <a:t>" </a:t>
            </a:r>
            <a:r>
              <a:rPr lang="en-US" sz="1200" dirty="0"/>
              <a:t>is the total number of requests which were processed before this one in the </a:t>
            </a:r>
            <a:r>
              <a:rPr lang="en-US" sz="1200" dirty="0" err="1"/>
              <a:t>backend's</a:t>
            </a:r>
            <a:r>
              <a:rPr lang="en-US" sz="1200" dirty="0"/>
              <a:t> global queue. It is zero when the request has not    gone through the global queue.</a:t>
            </a:r>
          </a:p>
          <a:p>
            <a:pPr marL="171450" indent="-171450">
              <a:spcBef>
                <a:spcPts val="0"/>
              </a:spcBef>
              <a:buFont typeface="Arial" pitchFamily="34" charset="0"/>
              <a:buChar char="•"/>
            </a:pPr>
            <a:endParaRPr lang="fr-FR" sz="1200" dirty="0"/>
          </a:p>
          <a:p>
            <a:pPr marL="171450" marR="0" lvl="0" indent="-171450" algn="l" defTabSz="914400" rtl="0" eaLnBrk="0" fontAlgn="base" latinLnBrk="0" hangingPunct="0">
              <a:lnSpc>
                <a:spcPct val="100000"/>
              </a:lnSpc>
              <a:spcBef>
                <a:spcPts val="0"/>
              </a:spcBef>
              <a:spcAft>
                <a:spcPct val="0"/>
              </a:spcAft>
              <a:buClrTx/>
              <a:buSzTx/>
              <a:buFont typeface="Arial" pitchFamily="34" charset="0"/>
              <a:buChar char="•"/>
              <a:tabLst/>
              <a:defRPr/>
            </a:pPr>
            <a:r>
              <a:rPr lang="fr-FR" sz="1200" dirty="0"/>
              <a:t>"cc"</a:t>
            </a:r>
            <a:r>
              <a:rPr lang="fr-FR" sz="1200" baseline="0" dirty="0"/>
              <a:t> </a:t>
            </a:r>
            <a:r>
              <a:rPr lang="en-US" sz="1200" baseline="0" dirty="0"/>
              <a:t>is an optional "name=value" entry indicating that the client had this cookie in the request. The cookie name and its maximum length are defined by the "capture cookie" statement (need an Application Rule "</a:t>
            </a:r>
            <a:r>
              <a:rPr lang="en-US" sz="1200" b="0" dirty="0"/>
              <a:t>capture cookie [</a:t>
            </a:r>
            <a:r>
              <a:rPr lang="en-US" sz="1200" b="0" dirty="0" err="1"/>
              <a:t>cookie_name</a:t>
            </a:r>
            <a:r>
              <a:rPr lang="en-US" sz="1200" b="0" dirty="0"/>
              <a:t>] </a:t>
            </a:r>
            <a:r>
              <a:rPr lang="en-US" sz="1200" b="0" dirty="0" err="1"/>
              <a:t>len</a:t>
            </a:r>
            <a:r>
              <a:rPr lang="en-US" sz="1200" b="0" dirty="0"/>
              <a:t> 32")</a:t>
            </a:r>
            <a:r>
              <a:rPr lang="en-US" sz="1200" baseline="0" dirty="0"/>
              <a:t>.</a:t>
            </a:r>
          </a:p>
          <a:p>
            <a:pPr marL="171450" marR="0" lvl="0" indent="-171450" algn="l" defTabSz="914400" rtl="0" eaLnBrk="0" fontAlgn="base" latinLnBrk="0" hangingPunct="0">
              <a:lnSpc>
                <a:spcPct val="100000"/>
              </a:lnSpc>
              <a:spcBef>
                <a:spcPts val="0"/>
              </a:spcBef>
              <a:spcAft>
                <a:spcPct val="0"/>
              </a:spcAft>
              <a:buClrTx/>
              <a:buSzTx/>
              <a:buFont typeface="Arial" pitchFamily="34" charset="0"/>
              <a:buChar char="•"/>
              <a:tabLst/>
              <a:defRPr/>
            </a:pPr>
            <a:r>
              <a:rPr lang="fr-FR" sz="1200" baseline="0" dirty="0"/>
              <a:t>"</a:t>
            </a:r>
            <a:r>
              <a:rPr lang="fr-FR" sz="1200" baseline="0" dirty="0" err="1"/>
              <a:t>cs</a:t>
            </a:r>
            <a:r>
              <a:rPr lang="fr-FR" sz="1200" baseline="0" dirty="0"/>
              <a:t>" </a:t>
            </a:r>
            <a:r>
              <a:rPr lang="en-US" sz="1200" baseline="0" dirty="0"/>
              <a:t>is an optional "name=value" entry indicating that the server has returned a cookie with its response. The cookie name and its maximum length are defined by the "capture cookie" statement (need an Application Rule "</a:t>
            </a:r>
            <a:r>
              <a:rPr lang="en-US" sz="1200" b="0" dirty="0"/>
              <a:t>capture cookie [</a:t>
            </a:r>
            <a:r>
              <a:rPr lang="en-US" sz="1200" b="0" dirty="0" err="1"/>
              <a:t>cookie_name</a:t>
            </a:r>
            <a:r>
              <a:rPr lang="en-US" sz="1200" b="0" dirty="0"/>
              <a:t>] </a:t>
            </a:r>
            <a:r>
              <a:rPr lang="en-US" sz="1200" b="0" dirty="0" err="1"/>
              <a:t>len</a:t>
            </a:r>
            <a:r>
              <a:rPr lang="en-US" sz="1200" b="0" dirty="0"/>
              <a:t> 32")</a:t>
            </a:r>
            <a:r>
              <a:rPr lang="en-US" sz="1200" baseline="0" dirty="0"/>
              <a:t>.</a:t>
            </a:r>
            <a:endParaRPr lang="en-US" sz="1200" dirty="0"/>
          </a:p>
          <a:p>
            <a:pPr marL="171450" indent="-171450">
              <a:buFont typeface="Arial" pitchFamily="34" charset="0"/>
              <a:buChar char="•"/>
            </a:pPr>
            <a:endParaRPr lang="fr-FR" b="0" u="none" dirty="0"/>
          </a:p>
          <a:p>
            <a:endParaRPr lang="en-US" b="0" u="none"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113</a:t>
            </a:fld>
            <a:endParaRPr lang="en-US" dirty="0"/>
          </a:p>
        </p:txBody>
      </p:sp>
    </p:spTree>
    <p:extLst>
      <p:ext uri="{BB962C8B-B14F-4D97-AF65-F5344CB8AC3E}">
        <p14:creationId xmlns:p14="http://schemas.microsoft.com/office/powerpoint/2010/main" val="3034404959"/>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spcBef>
                <a:spcPts val="0"/>
              </a:spcBef>
              <a:buFont typeface="Arial" pitchFamily="34" charset="0"/>
              <a:buChar char="•"/>
            </a:pPr>
            <a:r>
              <a:rPr lang="en-US" sz="1000" dirty="0"/>
              <a:t>"Tw" is the total time in milliseconds spent waiting in the various queues. It can be "-1" if the connection was aborted before reaching the queue.</a:t>
            </a:r>
          </a:p>
          <a:p>
            <a:pPr marL="171450" lvl="0" indent="-171450">
              <a:spcBef>
                <a:spcPts val="0"/>
              </a:spcBef>
              <a:buFont typeface="Arial" pitchFamily="34" charset="0"/>
              <a:buChar char="•"/>
            </a:pPr>
            <a:r>
              <a:rPr lang="en-US" sz="1000" dirty="0"/>
              <a:t>"</a:t>
            </a:r>
            <a:r>
              <a:rPr lang="en-US" sz="1000" dirty="0" err="1"/>
              <a:t>Tc</a:t>
            </a:r>
            <a:r>
              <a:rPr lang="en-US" sz="1000" dirty="0"/>
              <a:t>" is the total time in milliseconds spent waiting for the connection to establish to the final server, including retries. It can be "-1" if the connection was aborted before a connection could be established.</a:t>
            </a:r>
          </a:p>
          <a:p>
            <a:pPr marL="171450" lvl="0" indent="-171450">
              <a:spcBef>
                <a:spcPts val="0"/>
              </a:spcBef>
              <a:buFont typeface="Arial" pitchFamily="34" charset="0"/>
              <a:buChar char="•"/>
            </a:pPr>
            <a:r>
              <a:rPr lang="en-US" sz="1000" dirty="0"/>
              <a:t>"</a:t>
            </a:r>
            <a:r>
              <a:rPr lang="en-US" sz="1000" dirty="0" err="1"/>
              <a:t>Tt</a:t>
            </a:r>
            <a:r>
              <a:rPr lang="en-US" sz="1000" dirty="0"/>
              <a:t>" is the total time in milliseconds elapsed between the accept and the last close. It covers all possible </a:t>
            </a:r>
            <a:r>
              <a:rPr lang="en-US" sz="1000" dirty="0" err="1"/>
              <a:t>processings</a:t>
            </a:r>
            <a:r>
              <a:rPr lang="en-US" sz="1000" dirty="0"/>
              <a:t>.</a:t>
            </a:r>
          </a:p>
          <a:p>
            <a:endParaRPr lang="fr-FR" b="0" u="none" dirty="0"/>
          </a:p>
          <a:p>
            <a:pPr marL="171450" indent="-171450">
              <a:spcBef>
                <a:spcPts val="0"/>
              </a:spcBef>
              <a:buFont typeface="Arial" pitchFamily="34" charset="0"/>
              <a:buChar char="•"/>
            </a:pPr>
            <a:r>
              <a:rPr lang="en-US" sz="1200" dirty="0"/>
              <a:t>"</a:t>
            </a:r>
            <a:r>
              <a:rPr lang="en-US" sz="1200" dirty="0" err="1"/>
              <a:t>actconn</a:t>
            </a:r>
            <a:r>
              <a:rPr lang="en-US" sz="1200" dirty="0"/>
              <a:t>" is the total number of concurrent connections on the process when the session was logged.</a:t>
            </a:r>
          </a:p>
          <a:p>
            <a:pPr marL="171450" indent="-171450">
              <a:spcBef>
                <a:spcPts val="0"/>
              </a:spcBef>
              <a:buFont typeface="Arial" pitchFamily="34" charset="0"/>
              <a:buChar char="•"/>
            </a:pPr>
            <a:r>
              <a:rPr lang="en-US" sz="1200" dirty="0"/>
              <a:t>"</a:t>
            </a:r>
            <a:r>
              <a:rPr lang="en-US" sz="1200" dirty="0" err="1"/>
              <a:t>feconn</a:t>
            </a:r>
            <a:r>
              <a:rPr lang="en-US" sz="1200" dirty="0"/>
              <a:t>" is the total number of concurrent connections on the frontend </a:t>
            </a:r>
            <a:r>
              <a:rPr lang="en-US" sz="1200" dirty="0" err="1"/>
              <a:t>whenthe</a:t>
            </a:r>
            <a:r>
              <a:rPr lang="en-US" sz="1200" dirty="0"/>
              <a:t> session was logged.</a:t>
            </a:r>
          </a:p>
          <a:p>
            <a:pPr marL="171450" indent="-171450">
              <a:spcBef>
                <a:spcPts val="0"/>
              </a:spcBef>
              <a:buFont typeface="Arial" pitchFamily="34" charset="0"/>
              <a:buChar char="•"/>
            </a:pPr>
            <a:r>
              <a:rPr lang="en-US" sz="1200" dirty="0"/>
              <a:t>"</a:t>
            </a:r>
            <a:r>
              <a:rPr lang="en-US" sz="1200" dirty="0" err="1"/>
              <a:t>beconn</a:t>
            </a:r>
            <a:r>
              <a:rPr lang="en-US" sz="1200" dirty="0"/>
              <a:t>" is the total number of concurrent connections handled by the backend when the session was logged. It includes the total number of concurrent connections active on servers as well as the number of connections pending in queues.</a:t>
            </a:r>
          </a:p>
          <a:p>
            <a:pPr marL="171450" indent="-171450">
              <a:spcBef>
                <a:spcPts val="0"/>
              </a:spcBef>
              <a:buFont typeface="Arial" pitchFamily="34" charset="0"/>
              <a:buChar char="•"/>
            </a:pPr>
            <a:r>
              <a:rPr lang="en-US" sz="1200" dirty="0"/>
              <a:t>"</a:t>
            </a:r>
            <a:r>
              <a:rPr lang="en-US" sz="1200" dirty="0" err="1"/>
              <a:t>srv_conn</a:t>
            </a:r>
            <a:r>
              <a:rPr lang="en-US" sz="1200" dirty="0"/>
              <a:t>" is the total number of concurrent connections still active on the server when the session was logged.</a:t>
            </a:r>
          </a:p>
          <a:p>
            <a:pPr marL="171450" indent="-171450">
              <a:spcBef>
                <a:spcPts val="0"/>
              </a:spcBef>
              <a:buFont typeface="Arial" pitchFamily="34" charset="0"/>
              <a:buChar char="•"/>
            </a:pPr>
            <a:r>
              <a:rPr lang="en-US" sz="1200" dirty="0"/>
              <a:t>"retries" is the number of connection retries experienced by this session when trying to connect to the server. It must normally be zero, unless a server is being stopped at the same moment the connection was attempted.</a:t>
            </a:r>
          </a:p>
          <a:p>
            <a:endParaRPr lang="fr-FR" b="0" u="none" dirty="0"/>
          </a:p>
          <a:p>
            <a:pPr marL="171450" indent="-171450">
              <a:spcBef>
                <a:spcPts val="0"/>
              </a:spcBef>
              <a:buFont typeface="Arial" pitchFamily="34" charset="0"/>
              <a:buChar char="•"/>
            </a:pPr>
            <a:r>
              <a:rPr lang="en-US" sz="1200" dirty="0"/>
              <a:t>"</a:t>
            </a:r>
            <a:r>
              <a:rPr lang="en-US" sz="1200" dirty="0" err="1"/>
              <a:t>srv_queue</a:t>
            </a:r>
            <a:r>
              <a:rPr lang="en-US" sz="1200" dirty="0"/>
              <a:t>" is the total number of requests which were processed before this one in the server queue.</a:t>
            </a:r>
          </a:p>
          <a:p>
            <a:pPr marL="171450" indent="-171450">
              <a:spcBef>
                <a:spcPts val="0"/>
              </a:spcBef>
              <a:buFont typeface="Arial" pitchFamily="34" charset="0"/>
              <a:buChar char="•"/>
            </a:pPr>
            <a:r>
              <a:rPr lang="en-US" sz="1200" dirty="0"/>
              <a:t>"</a:t>
            </a:r>
            <a:r>
              <a:rPr lang="en-US" sz="1200" dirty="0" err="1"/>
              <a:t>backend_queue</a:t>
            </a:r>
            <a:r>
              <a:rPr lang="en-US" sz="1200" dirty="0"/>
              <a:t>" is the total number of requests which were processed before this one in the </a:t>
            </a:r>
            <a:r>
              <a:rPr lang="en-US" sz="1200" dirty="0" err="1"/>
              <a:t>backend's</a:t>
            </a:r>
            <a:r>
              <a:rPr lang="en-US" sz="1200" dirty="0"/>
              <a:t> global queue.</a:t>
            </a:r>
          </a:p>
          <a:p>
            <a:pPr>
              <a:spcBef>
                <a:spcPts val="0"/>
              </a:spcBef>
            </a:pPr>
            <a:endParaRPr lang="en-US" sz="1200" dirty="0"/>
          </a:p>
          <a:p>
            <a:endParaRPr lang="en-US" b="0" u="none"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114</a:t>
            </a:fld>
            <a:endParaRPr lang="en-US" dirty="0"/>
          </a:p>
        </p:txBody>
      </p:sp>
    </p:spTree>
    <p:extLst>
      <p:ext uri="{BB962C8B-B14F-4D97-AF65-F5344CB8AC3E}">
        <p14:creationId xmlns:p14="http://schemas.microsoft.com/office/powerpoint/2010/main" val="2894118330"/>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u="none"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115</a:t>
            </a:fld>
            <a:endParaRPr lang="en-US" dirty="0"/>
          </a:p>
        </p:txBody>
      </p:sp>
    </p:spTree>
    <p:extLst>
      <p:ext uri="{BB962C8B-B14F-4D97-AF65-F5344CB8AC3E}">
        <p14:creationId xmlns:p14="http://schemas.microsoft.com/office/powerpoint/2010/main" val="2894118330"/>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Tx/>
              <a:buNone/>
            </a:pPr>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117</a:t>
            </a:fld>
            <a:endParaRPr lang="en-US"/>
          </a:p>
        </p:txBody>
      </p:sp>
    </p:spTree>
    <p:extLst>
      <p:ext uri="{BB962C8B-B14F-4D97-AF65-F5344CB8AC3E}">
        <p14:creationId xmlns:p14="http://schemas.microsoft.com/office/powerpoint/2010/main" val="69374831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auto">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71682" name="Rectangle 2"/>
          <p:cNvSpPr>
            <a:spLocks noGrp="1" noChangeArrowheads="1"/>
          </p:cNvSpPr>
          <p:nvPr>
            <p:ph type="ctrTitle"/>
          </p:nvPr>
        </p:nvSpPr>
        <p:spPr>
          <a:xfrm>
            <a:off x="402336" y="330200"/>
            <a:ext cx="8436864" cy="533400"/>
          </a:xfrm>
        </p:spPr>
        <p:txBody>
          <a:bodyPr anchor="t"/>
          <a:lstStyle>
            <a:lvl1pPr>
              <a:defRPr sz="3000">
                <a:solidFill>
                  <a:srgbClr val="003D79"/>
                </a:solidFill>
              </a:defRPr>
            </a:lvl1pPr>
          </a:lstStyle>
          <a:p>
            <a:r>
              <a:rPr lang="en-US" dirty="0"/>
              <a:t>Click to edit Master title style</a:t>
            </a:r>
          </a:p>
        </p:txBody>
      </p:sp>
      <p:sp>
        <p:nvSpPr>
          <p:cNvPr id="71683" name="Rectangle 3"/>
          <p:cNvSpPr>
            <a:spLocks noGrp="1" noChangeArrowheads="1"/>
          </p:cNvSpPr>
          <p:nvPr>
            <p:ph type="subTitle" idx="1"/>
          </p:nvPr>
        </p:nvSpPr>
        <p:spPr>
          <a:xfrm>
            <a:off x="400050" y="1095375"/>
            <a:ext cx="8382000" cy="1295400"/>
          </a:xfrm>
        </p:spPr>
        <p:txBody>
          <a:bodyPr/>
          <a:lstStyle>
            <a:lvl1pPr>
              <a:buFont typeface="Arial" pitchFamily="34" charset="0"/>
              <a:buNone/>
              <a:defRPr sz="1800" b="0" i="1"/>
            </a:lvl1pPr>
          </a:lstStyle>
          <a:p>
            <a:r>
              <a:rPr lang="en-US" dirty="0"/>
              <a:t>Click to edit Master subtitle style</a:t>
            </a:r>
          </a:p>
        </p:txBody>
      </p:sp>
      <p:sp>
        <p:nvSpPr>
          <p:cNvPr id="5" name="TextBox 4"/>
          <p:cNvSpPr txBox="1"/>
          <p:nvPr userDrawn="1"/>
        </p:nvSpPr>
        <p:spPr bwMode="gray">
          <a:xfrm>
            <a:off x="6729169" y="6696045"/>
            <a:ext cx="2343150" cy="184666"/>
          </a:xfrm>
          <a:prstGeom prst="rect">
            <a:avLst/>
          </a:prstGeom>
          <a:noFill/>
        </p:spPr>
        <p:txBody>
          <a:bodyPr wrap="square" rtlCol="0">
            <a:spAutoFit/>
          </a:bodyPr>
          <a:lstStyle/>
          <a:p>
            <a:pPr algn="r"/>
            <a:r>
              <a:rPr lang="en-US" sz="600" dirty="0">
                <a:solidFill>
                  <a:schemeClr val="bg2">
                    <a:lumMod val="75000"/>
                  </a:schemeClr>
                </a:solidFill>
              </a:rPr>
              <a:t>© 2017 VMware Inc. All rights reserved</a:t>
            </a:r>
          </a:p>
        </p:txBody>
      </p:sp>
      <p:sp>
        <p:nvSpPr>
          <p:cNvPr id="7" name="Rectangle 4"/>
          <p:cNvSpPr txBox="1">
            <a:spLocks noChangeArrowheads="1"/>
          </p:cNvSpPr>
          <p:nvPr userDrawn="1"/>
        </p:nvSpPr>
        <p:spPr bwMode="white">
          <a:xfrm>
            <a:off x="224584" y="6393782"/>
            <a:ext cx="21336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l" eaLnBrk="0" hangingPunct="0">
              <a:spcAft>
                <a:spcPct val="0"/>
              </a:spcAft>
              <a:defRPr sz="1200" b="1">
                <a:solidFill>
                  <a:srgbClr val="FFFFFF"/>
                </a:solidFill>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Arial" charset="0"/>
                <a:ea typeface="ＭＳ Ｐゴシック" pitchFamily="34" charset="-128"/>
                <a:cs typeface="+mn-cs"/>
              </a:rPr>
              <a:t>Confidential</a:t>
            </a:r>
          </a:p>
        </p:txBody>
      </p:sp>
    </p:spTree>
  </p:cSld>
  <p:clrMapOvr>
    <a:overrideClrMapping bg1="lt1" tx1="dk1" bg2="lt2" tx2="dk2" accent1="accent1" accent2="accent2" accent3="accent3" accent4="accent4" accent5="accent5" accent6="accent6" hlink="hlink" folHlink="folHlink"/>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Rectangle 9"/>
          <p:cNvSpPr>
            <a:spLocks noGrp="1" noChangeArrowheads="1"/>
          </p:cNvSpPr>
          <p:nvPr>
            <p:ph type="ftr" sz="quarter" idx="11"/>
          </p:nvPr>
        </p:nvSpPr>
        <p:spPr>
          <a:ln/>
        </p:spPr>
        <p:txBody>
          <a:bodyPr/>
          <a:lstStyle>
            <a:lvl1pPr>
              <a:defRPr/>
            </a:lvl1pPr>
          </a:lstStyle>
          <a:p>
            <a:pPr>
              <a:defRPr/>
            </a:pPr>
            <a:endParaRPr lang="en-US">
              <a:solidFill>
                <a:srgbClr val="333333"/>
              </a:solidFill>
            </a:endParaRPr>
          </a:p>
        </p:txBody>
      </p:sp>
    </p:spTree>
    <p:extLst>
      <p:ext uri="{BB962C8B-B14F-4D97-AF65-F5344CB8AC3E}">
        <p14:creationId xmlns:p14="http://schemas.microsoft.com/office/powerpoint/2010/main" val="3619876557"/>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49808" y="784226"/>
            <a:ext cx="7722870" cy="1079626"/>
          </a:xfrm>
        </p:spPr>
        <p:txBody>
          <a:bodyPr anchor="b"/>
          <a:lstStyle>
            <a:lvl1pPr algn="l">
              <a:defRPr sz="3000">
                <a:solidFill>
                  <a:srgbClr val="003D79"/>
                </a:solidFill>
              </a:defRPr>
            </a:lvl1pPr>
          </a:lstStyle>
          <a:p>
            <a:r>
              <a:rPr lang="en-US" dirty="0"/>
              <a:t>Agenda</a:t>
            </a:r>
          </a:p>
        </p:txBody>
      </p:sp>
      <p:sp>
        <p:nvSpPr>
          <p:cNvPr id="4" name="Rectangle 9"/>
          <p:cNvSpPr>
            <a:spLocks noGrp="1" noChangeArrowheads="1"/>
          </p:cNvSpPr>
          <p:nvPr>
            <p:ph type="ftr" sz="quarter" idx="11"/>
          </p:nvPr>
        </p:nvSpPr>
        <p:spPr>
          <a:ln/>
        </p:spPr>
        <p:txBody>
          <a:bodyPr/>
          <a:lstStyle>
            <a:lvl1pPr>
              <a:defRPr/>
            </a:lvl1pPr>
          </a:lstStyle>
          <a:p>
            <a:pPr>
              <a:defRPr/>
            </a:pPr>
            <a:endParaRPr lang="en-US" dirty="0">
              <a:solidFill>
                <a:srgbClr val="333333"/>
              </a:solidFill>
            </a:endParaRPr>
          </a:p>
        </p:txBody>
      </p:sp>
      <p:pic>
        <p:nvPicPr>
          <p:cNvPr id="6" name="Picture 2"/>
          <p:cNvPicPr>
            <a:picLocks noChangeAspect="1" noChangeArrowheads="1"/>
          </p:cNvPicPr>
          <p:nvPr userDrawn="1"/>
        </p:nvPicPr>
        <p:blipFill>
          <a:blip r:embed="rId2" cstate="print"/>
          <a:srcRect/>
          <a:stretch>
            <a:fillRect/>
          </a:stretch>
        </p:blipFill>
        <p:spPr bwMode="auto">
          <a:xfrm>
            <a:off x="139700" y="312279"/>
            <a:ext cx="8858250" cy="419241"/>
          </a:xfrm>
          <a:prstGeom prst="rect">
            <a:avLst/>
          </a:prstGeom>
          <a:noFill/>
          <a:ln w="9525">
            <a:noFill/>
            <a:miter lim="800000"/>
            <a:headEnd/>
            <a:tailEnd/>
          </a:ln>
          <a:effectLst/>
        </p:spPr>
      </p:pic>
      <p:sp>
        <p:nvSpPr>
          <p:cNvPr id="8" name="Text Placeholder 7"/>
          <p:cNvSpPr>
            <a:spLocks noGrp="1"/>
          </p:cNvSpPr>
          <p:nvPr>
            <p:ph type="body" sz="quarter" idx="12"/>
          </p:nvPr>
        </p:nvSpPr>
        <p:spPr>
          <a:xfrm>
            <a:off x="727710" y="2210435"/>
            <a:ext cx="7592568" cy="3748405"/>
          </a:xfrm>
        </p:spPr>
        <p:txBody>
          <a:bodyPr/>
          <a:lstStyle>
            <a:lvl1pPr marL="182880">
              <a:buFont typeface="Wingdings" pitchFamily="2" charset="2"/>
              <a:buChar char="§"/>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29714754"/>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ransition Slide">
    <p:spTree>
      <p:nvGrpSpPr>
        <p:cNvPr id="1" name=""/>
        <p:cNvGrpSpPr/>
        <p:nvPr/>
      </p:nvGrpSpPr>
      <p:grpSpPr>
        <a:xfrm>
          <a:off x="0" y="0"/>
          <a:ext cx="0" cy="0"/>
          <a:chOff x="0" y="0"/>
          <a:chExt cx="0" cy="0"/>
        </a:xfrm>
      </p:grpSpPr>
      <p:sp>
        <p:nvSpPr>
          <p:cNvPr id="2" name="Title 1"/>
          <p:cNvSpPr>
            <a:spLocks noGrp="1"/>
          </p:cNvSpPr>
          <p:nvPr>
            <p:ph type="title"/>
          </p:nvPr>
        </p:nvSpPr>
        <p:spPr>
          <a:xfrm>
            <a:off x="937260" y="2162174"/>
            <a:ext cx="7254240" cy="1241425"/>
          </a:xfrm>
        </p:spPr>
        <p:txBody>
          <a:bodyPr anchor="b"/>
          <a:lstStyle>
            <a:lvl1pPr algn="ctr">
              <a:defRPr sz="3000">
                <a:solidFill>
                  <a:srgbClr val="003D79"/>
                </a:solidFill>
              </a:defRPr>
            </a:lvl1pPr>
          </a:lstStyle>
          <a:p>
            <a:r>
              <a:rPr lang="en-US" dirty="0"/>
              <a:t>Click to edit Master title style</a:t>
            </a:r>
          </a:p>
        </p:txBody>
      </p:sp>
      <p:sp>
        <p:nvSpPr>
          <p:cNvPr id="4" name="Rectangle 9"/>
          <p:cNvSpPr>
            <a:spLocks noGrp="1" noChangeArrowheads="1"/>
          </p:cNvSpPr>
          <p:nvPr>
            <p:ph type="ftr" sz="quarter" idx="11"/>
          </p:nvPr>
        </p:nvSpPr>
        <p:spPr>
          <a:ln/>
        </p:spPr>
        <p:txBody>
          <a:bodyPr/>
          <a:lstStyle>
            <a:lvl1pPr>
              <a:defRPr/>
            </a:lvl1pPr>
          </a:lstStyle>
          <a:p>
            <a:pPr>
              <a:defRPr/>
            </a:pPr>
            <a:endParaRPr lang="en-US" dirty="0">
              <a:solidFill>
                <a:srgbClr val="333333"/>
              </a:solidFill>
            </a:endParaRPr>
          </a:p>
        </p:txBody>
      </p:sp>
      <p:pic>
        <p:nvPicPr>
          <p:cNvPr id="6" name="Picture 2"/>
          <p:cNvPicPr>
            <a:picLocks noChangeAspect="1" noChangeArrowheads="1"/>
          </p:cNvPicPr>
          <p:nvPr userDrawn="1"/>
        </p:nvPicPr>
        <p:blipFill>
          <a:blip r:embed="rId2" cstate="print"/>
          <a:srcRect/>
          <a:stretch>
            <a:fillRect/>
          </a:stretch>
        </p:blipFill>
        <p:spPr bwMode="auto">
          <a:xfrm>
            <a:off x="139700" y="312279"/>
            <a:ext cx="8858250" cy="419241"/>
          </a:xfrm>
          <a:prstGeom prst="rect">
            <a:avLst/>
          </a:prstGeom>
          <a:noFill/>
          <a:ln w="9525">
            <a:noFill/>
            <a:miter lim="800000"/>
            <a:headEnd/>
            <a:tailEnd/>
          </a:ln>
          <a:effectLst/>
        </p:spPr>
      </p:pic>
      <p:sp>
        <p:nvSpPr>
          <p:cNvPr id="8" name="Text Placeholder 7"/>
          <p:cNvSpPr>
            <a:spLocks noGrp="1"/>
          </p:cNvSpPr>
          <p:nvPr>
            <p:ph type="body" sz="quarter" idx="12"/>
          </p:nvPr>
        </p:nvSpPr>
        <p:spPr>
          <a:xfrm>
            <a:off x="923925" y="3486150"/>
            <a:ext cx="7267575" cy="628650"/>
          </a:xfrm>
        </p:spPr>
        <p:txBody>
          <a:bodyPr/>
          <a:lstStyle>
            <a:lvl1pPr algn="ctr">
              <a:lnSpc>
                <a:spcPct val="100000"/>
              </a:lnSpc>
              <a:spcBef>
                <a:spcPts val="0"/>
              </a:spcBef>
              <a:buFont typeface="Arial" pitchFamily="34" charset="0"/>
              <a:buNone/>
              <a:defRPr b="0"/>
            </a:lvl1pPr>
          </a:lstStyle>
          <a:p>
            <a:pPr lvl="0"/>
            <a:r>
              <a:rPr lang="en-US" dirty="0"/>
              <a:t>Click to edit Master text style</a:t>
            </a:r>
          </a:p>
        </p:txBody>
      </p:sp>
    </p:spTree>
    <p:extLst>
      <p:ext uri="{BB962C8B-B14F-4D97-AF65-F5344CB8AC3E}">
        <p14:creationId xmlns:p14="http://schemas.microsoft.com/office/powerpoint/2010/main" val="1504301037"/>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361950" y="784225"/>
            <a:ext cx="4038600" cy="5006975"/>
          </a:xfrm>
        </p:spPr>
        <p:txBody>
          <a:bodyPr/>
          <a:lstStyle>
            <a:lvl1pPr marL="233363" indent="-233363">
              <a:buFont typeface="Wingdings" pitchFamily="2" charset="2"/>
              <a:buChar cha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784225"/>
            <a:ext cx="4038600" cy="5006975"/>
          </a:xfrm>
        </p:spPr>
        <p:txBody>
          <a:bodyPr/>
          <a:lstStyle>
            <a:lvl1pPr marL="233363" indent="-233363">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Rectangle 9"/>
          <p:cNvSpPr>
            <a:spLocks noGrp="1" noChangeArrowheads="1"/>
          </p:cNvSpPr>
          <p:nvPr>
            <p:ph type="ftr" sz="quarter" idx="11"/>
          </p:nvPr>
        </p:nvSpPr>
        <p:spPr>
          <a:ln/>
        </p:spPr>
        <p:txBody>
          <a:bodyPr/>
          <a:lstStyle>
            <a:lvl1pPr>
              <a:defRPr/>
            </a:lvl1pPr>
          </a:lstStyle>
          <a:p>
            <a:pPr>
              <a:defRPr/>
            </a:pPr>
            <a:endParaRPr lang="en-US">
              <a:solidFill>
                <a:srgbClr val="333333"/>
              </a:solidFill>
            </a:endParaRPr>
          </a:p>
        </p:txBody>
      </p:sp>
    </p:spTree>
    <p:extLst>
      <p:ext uri="{BB962C8B-B14F-4D97-AF65-F5344CB8AC3E}">
        <p14:creationId xmlns:p14="http://schemas.microsoft.com/office/powerpoint/2010/main" val="4105409117"/>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marL="182880">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5568952"/>
      </p:ext>
    </p:extLst>
  </p:cSld>
  <p:clrMapOvr>
    <a:masterClrMapping/>
  </p:clrMapOvr>
  <p:transition>
    <p:strips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Footer Placeholder 3"/>
          <p:cNvSpPr>
            <a:spLocks noGrp="1"/>
          </p:cNvSpPr>
          <p:nvPr>
            <p:ph type="ftr" sz="quarter" idx="11"/>
          </p:nvPr>
        </p:nvSpPr>
        <p:spPr/>
        <p:txBody>
          <a:bodyPr/>
          <a:lstStyle/>
          <a:p>
            <a:pPr>
              <a:defRPr/>
            </a:pPr>
            <a:endParaRPr lang="en-US" dirty="0"/>
          </a:p>
        </p:txBody>
      </p:sp>
      <p:sp>
        <p:nvSpPr>
          <p:cNvPr id="7" name="Text Placeholder 6"/>
          <p:cNvSpPr>
            <a:spLocks noGrp="1"/>
          </p:cNvSpPr>
          <p:nvPr>
            <p:ph type="body" sz="quarter" idx="13"/>
          </p:nvPr>
        </p:nvSpPr>
        <p:spPr>
          <a:xfrm>
            <a:off x="352425" y="786384"/>
            <a:ext cx="8385048" cy="5010912"/>
          </a:xfrm>
        </p:spPr>
        <p:txBody>
          <a:bodyPr/>
          <a:lstStyle>
            <a:lvl1pPr marL="233363" indent="-233363">
              <a:buSzPct val="115000"/>
              <a:buFont typeface="Wingdings" pitchFamily="2" charset="2"/>
              <a:buChar char="§"/>
              <a:defRPr/>
            </a:lvl1pPr>
            <a:lvl2pPr>
              <a:buSzPct val="110000"/>
              <a:buFont typeface="Arial" pitchFamily="34" charset="0"/>
              <a:buChar char="•"/>
              <a:defRPr/>
            </a:lvl2pPr>
            <a:lvl3pPr>
              <a:buSzPct val="110000"/>
              <a:buFont typeface="Arial" pitchFamily="34" charset="0"/>
              <a:buChar char="•"/>
              <a:defRPr/>
            </a:lvl3pPr>
            <a:lvl4pPr>
              <a:buSzPct val="110000"/>
              <a:buFont typeface="Arial" pitchFamily="34" charset="0"/>
              <a:buChar char="•"/>
              <a:defRPr/>
            </a:lvl4pPr>
            <a:lvl5pPr>
              <a:buSzPct val="110000"/>
              <a:buFont typeface="Arial" pitchFamily="34" charset="0"/>
              <a:buChar char="•"/>
              <a:defRPr/>
            </a:lvl5pPr>
          </a:lstStyle>
          <a:p>
            <a:pPr lvl="0"/>
            <a:r>
              <a:rPr lang="en-US" dirty="0"/>
              <a:t>Click to edit Master text</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Rectangle 9"/>
          <p:cNvSpPr>
            <a:spLocks noGrp="1" noChangeArrowheads="1"/>
          </p:cNvSpPr>
          <p:nvPr>
            <p:ph type="ftr" sz="quarter" idx="11"/>
          </p:nvPr>
        </p:nvSpPr>
        <p:spPr>
          <a:ln/>
        </p:spPr>
        <p:txBody>
          <a:bodyPr/>
          <a:lstStyle>
            <a:lvl1pPr>
              <a:defRPr/>
            </a:lvl1pPr>
          </a:lstStyle>
          <a:p>
            <a:pPr>
              <a:defRPr/>
            </a:pP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49808" y="784226"/>
            <a:ext cx="7722870" cy="1079626"/>
          </a:xfrm>
        </p:spPr>
        <p:txBody>
          <a:bodyPr anchor="b"/>
          <a:lstStyle>
            <a:lvl1pPr algn="l">
              <a:defRPr sz="3000">
                <a:solidFill>
                  <a:srgbClr val="003D79"/>
                </a:solidFill>
              </a:defRPr>
            </a:lvl1pPr>
          </a:lstStyle>
          <a:p>
            <a:r>
              <a:rPr lang="en-US" dirty="0"/>
              <a:t>Agenda</a:t>
            </a:r>
          </a:p>
        </p:txBody>
      </p:sp>
      <p:sp>
        <p:nvSpPr>
          <p:cNvPr id="4" name="Rectangle 9"/>
          <p:cNvSpPr>
            <a:spLocks noGrp="1" noChangeArrowheads="1"/>
          </p:cNvSpPr>
          <p:nvPr>
            <p:ph type="ftr" sz="quarter" idx="11"/>
          </p:nvPr>
        </p:nvSpPr>
        <p:spPr>
          <a:ln/>
        </p:spPr>
        <p:txBody>
          <a:bodyPr/>
          <a:lstStyle>
            <a:lvl1pPr>
              <a:defRPr/>
            </a:lvl1pPr>
          </a:lstStyle>
          <a:p>
            <a:pPr>
              <a:defRPr/>
            </a:pPr>
            <a:endParaRPr lang="en-US" dirty="0"/>
          </a:p>
        </p:txBody>
      </p:sp>
      <p:pic>
        <p:nvPicPr>
          <p:cNvPr id="6" name="Picture 2"/>
          <p:cNvPicPr>
            <a:picLocks noChangeAspect="1" noChangeArrowheads="1"/>
          </p:cNvPicPr>
          <p:nvPr userDrawn="1"/>
        </p:nvPicPr>
        <p:blipFill>
          <a:blip r:embed="rId2" cstate="print"/>
          <a:srcRect/>
          <a:stretch>
            <a:fillRect/>
          </a:stretch>
        </p:blipFill>
        <p:spPr bwMode="auto">
          <a:xfrm>
            <a:off x="139700" y="312279"/>
            <a:ext cx="8858250" cy="419241"/>
          </a:xfrm>
          <a:prstGeom prst="rect">
            <a:avLst/>
          </a:prstGeom>
          <a:noFill/>
          <a:ln w="9525">
            <a:noFill/>
            <a:miter lim="800000"/>
            <a:headEnd/>
            <a:tailEnd/>
          </a:ln>
          <a:effectLst/>
        </p:spPr>
      </p:pic>
      <p:sp>
        <p:nvSpPr>
          <p:cNvPr id="8" name="Text Placeholder 7"/>
          <p:cNvSpPr>
            <a:spLocks noGrp="1"/>
          </p:cNvSpPr>
          <p:nvPr>
            <p:ph type="body" sz="quarter" idx="12"/>
          </p:nvPr>
        </p:nvSpPr>
        <p:spPr>
          <a:xfrm>
            <a:off x="727710" y="2210435"/>
            <a:ext cx="7592568" cy="3748405"/>
          </a:xfrm>
        </p:spPr>
        <p:txBody>
          <a:bodyPr/>
          <a:lstStyle>
            <a:lvl1pPr marL="182880">
              <a:buFont typeface="Wingdings" pitchFamily="2" charset="2"/>
              <a:buChar char="§"/>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ransition Slide">
    <p:spTree>
      <p:nvGrpSpPr>
        <p:cNvPr id="1" name=""/>
        <p:cNvGrpSpPr/>
        <p:nvPr/>
      </p:nvGrpSpPr>
      <p:grpSpPr>
        <a:xfrm>
          <a:off x="0" y="0"/>
          <a:ext cx="0" cy="0"/>
          <a:chOff x="0" y="0"/>
          <a:chExt cx="0" cy="0"/>
        </a:xfrm>
      </p:grpSpPr>
      <p:sp>
        <p:nvSpPr>
          <p:cNvPr id="2" name="Title 1"/>
          <p:cNvSpPr>
            <a:spLocks noGrp="1"/>
          </p:cNvSpPr>
          <p:nvPr>
            <p:ph type="title"/>
          </p:nvPr>
        </p:nvSpPr>
        <p:spPr>
          <a:xfrm>
            <a:off x="937260" y="2162174"/>
            <a:ext cx="7254240" cy="1241425"/>
          </a:xfrm>
        </p:spPr>
        <p:txBody>
          <a:bodyPr anchor="b"/>
          <a:lstStyle>
            <a:lvl1pPr algn="ctr">
              <a:defRPr sz="3000">
                <a:solidFill>
                  <a:srgbClr val="003D79"/>
                </a:solidFill>
              </a:defRPr>
            </a:lvl1pPr>
          </a:lstStyle>
          <a:p>
            <a:r>
              <a:rPr lang="en-US" dirty="0"/>
              <a:t>Click to edit Master title style</a:t>
            </a:r>
          </a:p>
        </p:txBody>
      </p:sp>
      <p:sp>
        <p:nvSpPr>
          <p:cNvPr id="4" name="Rectangle 9"/>
          <p:cNvSpPr>
            <a:spLocks noGrp="1" noChangeArrowheads="1"/>
          </p:cNvSpPr>
          <p:nvPr>
            <p:ph type="ftr" sz="quarter" idx="11"/>
          </p:nvPr>
        </p:nvSpPr>
        <p:spPr>
          <a:ln/>
        </p:spPr>
        <p:txBody>
          <a:bodyPr/>
          <a:lstStyle>
            <a:lvl1pPr>
              <a:defRPr/>
            </a:lvl1pPr>
          </a:lstStyle>
          <a:p>
            <a:pPr>
              <a:defRPr/>
            </a:pPr>
            <a:endParaRPr lang="en-US" dirty="0"/>
          </a:p>
        </p:txBody>
      </p:sp>
      <p:pic>
        <p:nvPicPr>
          <p:cNvPr id="6" name="Picture 2"/>
          <p:cNvPicPr>
            <a:picLocks noChangeAspect="1" noChangeArrowheads="1"/>
          </p:cNvPicPr>
          <p:nvPr userDrawn="1"/>
        </p:nvPicPr>
        <p:blipFill>
          <a:blip r:embed="rId2" cstate="print"/>
          <a:srcRect/>
          <a:stretch>
            <a:fillRect/>
          </a:stretch>
        </p:blipFill>
        <p:spPr bwMode="auto">
          <a:xfrm>
            <a:off x="139700" y="312279"/>
            <a:ext cx="8858250" cy="419241"/>
          </a:xfrm>
          <a:prstGeom prst="rect">
            <a:avLst/>
          </a:prstGeom>
          <a:noFill/>
          <a:ln w="9525">
            <a:noFill/>
            <a:miter lim="800000"/>
            <a:headEnd/>
            <a:tailEnd/>
          </a:ln>
          <a:effectLst/>
        </p:spPr>
      </p:pic>
      <p:sp>
        <p:nvSpPr>
          <p:cNvPr id="8" name="Text Placeholder 7"/>
          <p:cNvSpPr>
            <a:spLocks noGrp="1"/>
          </p:cNvSpPr>
          <p:nvPr>
            <p:ph type="body" sz="quarter" idx="12"/>
          </p:nvPr>
        </p:nvSpPr>
        <p:spPr>
          <a:xfrm>
            <a:off x="923925" y="3486150"/>
            <a:ext cx="7267575" cy="628650"/>
          </a:xfrm>
        </p:spPr>
        <p:txBody>
          <a:bodyPr/>
          <a:lstStyle>
            <a:lvl1pPr algn="ctr">
              <a:lnSpc>
                <a:spcPct val="100000"/>
              </a:lnSpc>
              <a:spcBef>
                <a:spcPts val="0"/>
              </a:spcBef>
              <a:buFont typeface="Arial" pitchFamily="34" charset="0"/>
              <a:buNone/>
              <a:defRPr b="0"/>
            </a:lvl1pPr>
          </a:lstStyle>
          <a:p>
            <a:pPr lvl="0"/>
            <a:r>
              <a:rPr lang="en-US" dirty="0"/>
              <a:t>Click to edit Master text style</a:t>
            </a:r>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361950" y="784225"/>
            <a:ext cx="4038600" cy="5006975"/>
          </a:xfrm>
        </p:spPr>
        <p:txBody>
          <a:bodyPr/>
          <a:lstStyle>
            <a:lvl1pPr marL="233363" indent="-233363">
              <a:buFont typeface="Wingdings" pitchFamily="2" charset="2"/>
              <a:buChar cha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784225"/>
            <a:ext cx="4038600" cy="5006975"/>
          </a:xfrm>
        </p:spPr>
        <p:txBody>
          <a:bodyPr/>
          <a:lstStyle>
            <a:lvl1pPr marL="233363" indent="-233363">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Rectangle 9"/>
          <p:cNvSpPr>
            <a:spLocks noGrp="1" noChangeArrowheads="1"/>
          </p:cNvSpPr>
          <p:nvPr>
            <p:ph type="ftr" sz="quarter" idx="11"/>
          </p:nvPr>
        </p:nvSpPr>
        <p:spPr>
          <a:ln/>
        </p:spPr>
        <p:txBody>
          <a:bodyPr/>
          <a:lstStyle>
            <a:lvl1pPr>
              <a:defRPr/>
            </a:lvl1pPr>
          </a:lstStyle>
          <a:p>
            <a:pPr>
              <a:defRPr/>
            </a:pP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3" y="330200"/>
            <a:ext cx="8229600" cy="812800"/>
          </a:xfr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05803" y="6883401"/>
            <a:ext cx="838200" cy="133350"/>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700260" y="6464301"/>
            <a:ext cx="338138" cy="149224"/>
          </a:xfrm>
          <a:prstGeom prst="rect">
            <a:avLst/>
          </a:prstGeom>
        </p:spPr>
        <p:txBody>
          <a:bodyPr/>
          <a:lstStyle/>
          <a:p>
            <a:fld id="{6EA6D8CF-3CDE-4807-BCD2-C9F2B831AAA5}" type="slidenum">
              <a:rPr lang="en-US" smtClean="0"/>
              <a:t>‹#›</a:t>
            </a:fld>
            <a:endParaRPr lang="en-US"/>
          </a:p>
        </p:txBody>
      </p:sp>
    </p:spTree>
    <p:extLst>
      <p:ext uri="{BB962C8B-B14F-4D97-AF65-F5344CB8AC3E}">
        <p14:creationId xmlns:p14="http://schemas.microsoft.com/office/powerpoint/2010/main" val="15208276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auto">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71682" name="Rectangle 2"/>
          <p:cNvSpPr>
            <a:spLocks noGrp="1" noChangeArrowheads="1"/>
          </p:cNvSpPr>
          <p:nvPr>
            <p:ph type="ctrTitle"/>
          </p:nvPr>
        </p:nvSpPr>
        <p:spPr>
          <a:xfrm>
            <a:off x="402336" y="330200"/>
            <a:ext cx="8436864" cy="533400"/>
          </a:xfrm>
        </p:spPr>
        <p:txBody>
          <a:bodyPr anchor="t"/>
          <a:lstStyle>
            <a:lvl1pPr>
              <a:defRPr sz="3000">
                <a:solidFill>
                  <a:srgbClr val="003D79"/>
                </a:solidFill>
              </a:defRPr>
            </a:lvl1pPr>
          </a:lstStyle>
          <a:p>
            <a:r>
              <a:rPr lang="en-US" dirty="0"/>
              <a:t>Click to edit Master title style</a:t>
            </a:r>
          </a:p>
        </p:txBody>
      </p:sp>
      <p:sp>
        <p:nvSpPr>
          <p:cNvPr id="71683" name="Rectangle 3"/>
          <p:cNvSpPr>
            <a:spLocks noGrp="1" noChangeArrowheads="1"/>
          </p:cNvSpPr>
          <p:nvPr>
            <p:ph type="subTitle" idx="1"/>
          </p:nvPr>
        </p:nvSpPr>
        <p:spPr>
          <a:xfrm>
            <a:off x="400050" y="1095375"/>
            <a:ext cx="8382000" cy="1295400"/>
          </a:xfrm>
        </p:spPr>
        <p:txBody>
          <a:bodyPr/>
          <a:lstStyle>
            <a:lvl1pPr>
              <a:buFont typeface="Arial" pitchFamily="34" charset="0"/>
              <a:buNone/>
              <a:defRPr sz="1800" b="0" i="1"/>
            </a:lvl1pPr>
          </a:lstStyle>
          <a:p>
            <a:r>
              <a:rPr lang="en-US" dirty="0"/>
              <a:t>Click to edit Master subtitle style</a:t>
            </a:r>
          </a:p>
        </p:txBody>
      </p:sp>
      <p:sp>
        <p:nvSpPr>
          <p:cNvPr id="5" name="TextBox 4"/>
          <p:cNvSpPr txBox="1"/>
          <p:nvPr userDrawn="1"/>
        </p:nvSpPr>
        <p:spPr bwMode="gray">
          <a:xfrm>
            <a:off x="6729169" y="6696045"/>
            <a:ext cx="2343150" cy="184666"/>
          </a:xfrm>
          <a:prstGeom prst="rect">
            <a:avLst/>
          </a:prstGeom>
          <a:noFill/>
        </p:spPr>
        <p:txBody>
          <a:bodyPr wrap="square" rtlCol="0">
            <a:spAutoFit/>
          </a:bodyPr>
          <a:lstStyle/>
          <a:p>
            <a:pPr algn="r" fontAlgn="auto">
              <a:spcBef>
                <a:spcPts val="0"/>
              </a:spcBef>
              <a:spcAft>
                <a:spcPts val="0"/>
              </a:spcAft>
            </a:pPr>
            <a:r>
              <a:rPr lang="en-US" sz="600" dirty="0">
                <a:solidFill>
                  <a:srgbClr val="C0C0C0">
                    <a:lumMod val="75000"/>
                  </a:srgbClr>
                </a:solidFill>
                <a:latin typeface="Arial"/>
                <a:ea typeface="ＭＳ Ｐゴシック"/>
              </a:rPr>
              <a:t>© 2017 VMware Inc. All rights reserved</a:t>
            </a:r>
          </a:p>
        </p:txBody>
      </p:sp>
      <p:sp>
        <p:nvSpPr>
          <p:cNvPr id="7" name="Rectangle 4"/>
          <p:cNvSpPr txBox="1">
            <a:spLocks noChangeArrowheads="1"/>
          </p:cNvSpPr>
          <p:nvPr userDrawn="1"/>
        </p:nvSpPr>
        <p:spPr bwMode="white">
          <a:xfrm>
            <a:off x="224584" y="6393782"/>
            <a:ext cx="21336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l" eaLnBrk="0" hangingPunct="0">
              <a:spcAft>
                <a:spcPct val="0"/>
              </a:spcAft>
              <a:defRPr sz="1200" b="1">
                <a:solidFill>
                  <a:srgbClr val="FFFFFF"/>
                </a:solidFill>
              </a:defRPr>
            </a:lvl1pPr>
          </a:lstStyle>
          <a:p>
            <a:pPr>
              <a:defRPr/>
            </a:pPr>
            <a:endParaRPr lang="en-US" dirty="0"/>
          </a:p>
        </p:txBody>
      </p:sp>
    </p:spTree>
    <p:extLst>
      <p:ext uri="{BB962C8B-B14F-4D97-AF65-F5344CB8AC3E}">
        <p14:creationId xmlns:p14="http://schemas.microsoft.com/office/powerpoint/2010/main" val="3770551220"/>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Footer Placeholder 3"/>
          <p:cNvSpPr>
            <a:spLocks noGrp="1"/>
          </p:cNvSpPr>
          <p:nvPr>
            <p:ph type="ftr" sz="quarter" idx="11"/>
          </p:nvPr>
        </p:nvSpPr>
        <p:spPr/>
        <p:txBody>
          <a:bodyPr/>
          <a:lstStyle/>
          <a:p>
            <a:pPr>
              <a:defRPr/>
            </a:pPr>
            <a:endParaRPr lang="en-US">
              <a:solidFill>
                <a:srgbClr val="333333"/>
              </a:solidFill>
            </a:endParaRPr>
          </a:p>
        </p:txBody>
      </p:sp>
      <p:sp>
        <p:nvSpPr>
          <p:cNvPr id="7" name="Text Placeholder 6"/>
          <p:cNvSpPr>
            <a:spLocks noGrp="1"/>
          </p:cNvSpPr>
          <p:nvPr>
            <p:ph type="body" sz="quarter" idx="13"/>
          </p:nvPr>
        </p:nvSpPr>
        <p:spPr>
          <a:xfrm>
            <a:off x="352425" y="786384"/>
            <a:ext cx="8385048" cy="5010912"/>
          </a:xfrm>
        </p:spPr>
        <p:txBody>
          <a:bodyPr/>
          <a:lstStyle>
            <a:lvl1pPr marL="233363" indent="-233363">
              <a:buSzPct val="115000"/>
              <a:buFont typeface="Wingdings" pitchFamily="2" charset="2"/>
              <a:buChar char="§"/>
              <a:defRPr/>
            </a:lvl1pPr>
            <a:lvl2pPr>
              <a:buSzPct val="110000"/>
              <a:buFont typeface="Arial" pitchFamily="34" charset="0"/>
              <a:buChar char="•"/>
              <a:defRPr/>
            </a:lvl2pPr>
            <a:lvl3pPr>
              <a:buSzPct val="110000"/>
              <a:buFont typeface="Arial" pitchFamily="34" charset="0"/>
              <a:buChar char="•"/>
              <a:defRPr/>
            </a:lvl3pPr>
            <a:lvl4pPr>
              <a:buSzPct val="110000"/>
              <a:buFont typeface="Arial" pitchFamily="34" charset="0"/>
              <a:buChar char="•"/>
              <a:defRPr/>
            </a:lvl4pPr>
            <a:lvl5pPr>
              <a:buSzPct val="110000"/>
              <a:buFont typeface="Arial" pitchFamily="34" charset="0"/>
              <a:buChar char="•"/>
              <a:defRPr/>
            </a:lvl5pPr>
          </a:lstStyle>
          <a:p>
            <a:pPr lvl="0"/>
            <a:r>
              <a:rPr lang="en-US" dirty="0"/>
              <a:t>Click to edit Master text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25258191"/>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0.xml"/><Relationship Id="rId7" Type="http://schemas.openxmlformats.org/officeDocument/2006/relationships/slideLayout" Target="../slideLayouts/slideLayout14.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9"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56616" y="171450"/>
            <a:ext cx="8492109" cy="333375"/>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352425" y="784225"/>
            <a:ext cx="8382000" cy="50069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0661" name="Line 5"/>
          <p:cNvSpPr>
            <a:spLocks noChangeShapeType="1"/>
          </p:cNvSpPr>
          <p:nvPr/>
        </p:nvSpPr>
        <p:spPr bwMode="auto">
          <a:xfrm>
            <a:off x="184150" y="635000"/>
            <a:ext cx="8775700" cy="0"/>
          </a:xfrm>
          <a:prstGeom prst="line">
            <a:avLst/>
          </a:prstGeom>
          <a:noFill/>
          <a:ln w="52197">
            <a:solidFill>
              <a:schemeClr val="tx2"/>
            </a:solidFill>
            <a:round/>
            <a:headEnd/>
            <a:tailEnd/>
          </a:ln>
        </p:spPr>
        <p:txBody>
          <a:bodyPr wrap="none" anchor="ctr"/>
          <a:lstStyle/>
          <a:p>
            <a:pPr>
              <a:defRPr/>
            </a:pPr>
            <a:endParaRPr lang="en-US" dirty="0"/>
          </a:p>
        </p:txBody>
      </p:sp>
      <p:sp>
        <p:nvSpPr>
          <p:cNvPr id="70662" name="Line 6"/>
          <p:cNvSpPr>
            <a:spLocks noChangeShapeType="1"/>
          </p:cNvSpPr>
          <p:nvPr/>
        </p:nvSpPr>
        <p:spPr bwMode="auto">
          <a:xfrm>
            <a:off x="184150" y="635000"/>
            <a:ext cx="8775700" cy="0"/>
          </a:xfrm>
          <a:prstGeom prst="line">
            <a:avLst/>
          </a:prstGeom>
          <a:noFill/>
          <a:ln w="52197">
            <a:solidFill>
              <a:srgbClr val="003D79"/>
            </a:solidFill>
            <a:round/>
            <a:headEnd/>
            <a:tailEnd/>
          </a:ln>
        </p:spPr>
        <p:txBody>
          <a:bodyPr wrap="none" anchor="ctr"/>
          <a:lstStyle/>
          <a:p>
            <a:pPr>
              <a:defRPr/>
            </a:pPr>
            <a:endParaRPr lang="en-US" dirty="0"/>
          </a:p>
        </p:txBody>
      </p:sp>
      <p:sp>
        <p:nvSpPr>
          <p:cNvPr id="70665" name="Rectangle 9"/>
          <p:cNvSpPr>
            <a:spLocks noGrp="1" noChangeArrowheads="1"/>
          </p:cNvSpPr>
          <p:nvPr>
            <p:ph type="ftr" sz="quarter" idx="3"/>
          </p:nvPr>
        </p:nvSpPr>
        <p:spPr bwMode="auto">
          <a:xfrm>
            <a:off x="377517" y="5943600"/>
            <a:ext cx="83820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spcAft>
                <a:spcPct val="0"/>
              </a:spcAft>
              <a:defRPr sz="1000">
                <a:solidFill>
                  <a:schemeClr val="tx1"/>
                </a:solidFill>
              </a:defRPr>
            </a:lvl1pPr>
          </a:lstStyle>
          <a:p>
            <a:pPr>
              <a:defRPr/>
            </a:pPr>
            <a:endParaRPr lang="en-US" dirty="0"/>
          </a:p>
        </p:txBody>
      </p:sp>
      <p:sp>
        <p:nvSpPr>
          <p:cNvPr id="11" name="Rectangle 4"/>
          <p:cNvSpPr txBox="1">
            <a:spLocks noChangeArrowheads="1"/>
          </p:cNvSpPr>
          <p:nvPr/>
        </p:nvSpPr>
        <p:spPr bwMode="white">
          <a:xfrm>
            <a:off x="321673" y="6434488"/>
            <a:ext cx="457200" cy="2286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eaLnBrk="0" hangingPunct="0">
              <a:spcAft>
                <a:spcPct val="0"/>
              </a:spcAft>
              <a:defRPr sz="1000">
                <a:solidFill>
                  <a:srgbClr val="FFFFFF"/>
                </a:solidFill>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fld id="{A0A03F51-2955-4EA9-BE4E-42B6F90C747F}" type="slidenum">
              <a:rPr kumimoji="0" lang="en-US" sz="1000" b="0" i="0" u="none" strike="noStrike" kern="1200" cap="none" spc="0" normalizeH="0" baseline="0" noProof="0" smtClean="0">
                <a:ln>
                  <a:noFill/>
                </a:ln>
                <a:solidFill>
                  <a:srgbClr val="FFFFFF"/>
                </a:solidFill>
                <a:effectLst/>
                <a:uLnTx/>
                <a:uFillTx/>
                <a:latin typeface="Arial" charset="0"/>
                <a:ea typeface="ＭＳ Ｐゴシック" pitchFamily="34" charset="-128"/>
                <a:cs typeface="+mn-cs"/>
              </a:rPr>
              <a:pPr marL="0" marR="0" lvl="0" indent="0" algn="l" defTabSz="914400" rtl="0" eaLnBrk="0" fontAlgn="base" latinLnBrk="0" hangingPunct="0">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FFFFFF"/>
              </a:solidFill>
              <a:effectLst/>
              <a:uLnTx/>
              <a:uFillTx/>
              <a:latin typeface="Arial" charset="0"/>
              <a:ea typeface="ＭＳ Ｐゴシック" pitchFamily="34" charset="-128"/>
              <a:cs typeface="+mn-cs"/>
            </a:endParaRPr>
          </a:p>
        </p:txBody>
      </p:sp>
      <p:sp>
        <p:nvSpPr>
          <p:cNvPr id="13" name="Date Placeholder 8"/>
          <p:cNvSpPr txBox="1">
            <a:spLocks/>
          </p:cNvSpPr>
          <p:nvPr/>
        </p:nvSpPr>
        <p:spPr bwMode="white">
          <a:xfrm>
            <a:off x="2971800" y="6325268"/>
            <a:ext cx="3200400" cy="365125"/>
          </a:xfrm>
          <a:prstGeom prst="rect">
            <a:avLst/>
          </a:prstGeom>
        </p:spPr>
        <p:txBody>
          <a:bodyPr vert="horz" lIns="91440" tIns="45720" rIns="91440" bIns="45720" rtlCol="0" anchor="ctr"/>
          <a:lstStyle>
            <a:lvl1pPr marL="0" marR="0" indent="0" algn="ctr" defTabSz="914400" rtl="0" eaLnBrk="1" fontAlgn="base" latinLnBrk="0" hangingPunct="1">
              <a:lnSpc>
                <a:spcPct val="100000"/>
              </a:lnSpc>
              <a:spcBef>
                <a:spcPct val="0"/>
              </a:spcBef>
              <a:spcAft>
                <a:spcPct val="0"/>
              </a:spcAft>
              <a:buClrTx/>
              <a:buSzTx/>
              <a:buFontTx/>
              <a:buNone/>
              <a:tabLst/>
              <a:defRPr lang="en-US" sz="1000" kern="1200" smtClean="0">
                <a:solidFill>
                  <a:srgbClr val="FFFFFF"/>
                </a:solidFill>
                <a:latin typeface="+mn-lt"/>
                <a:ea typeface="+mn-ea"/>
                <a:cs typeface="+mn-cs"/>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mn-lt"/>
                <a:ea typeface="+mn-ea"/>
                <a:cs typeface="+mn-cs"/>
              </a:rPr>
              <a:t>Confidential</a:t>
            </a:r>
          </a:p>
        </p:txBody>
      </p:sp>
    </p:spTree>
  </p:cSld>
  <p:clrMap bg1="lt1" tx1="dk1" bg2="lt2" tx2="dk2" accent1="accent1" accent2="accent2" accent3="accent3" accent4="accent4" accent5="accent5" accent6="accent6" hlink="hlink" folHlink="folHlink"/>
  <p:sldLayoutIdLst>
    <p:sldLayoutId id="2147483713" r:id="rId1"/>
    <p:sldLayoutId id="2147483728" r:id="rId2"/>
    <p:sldLayoutId id="2147483710" r:id="rId3"/>
    <p:sldLayoutId id="2147483726" r:id="rId4"/>
    <p:sldLayoutId id="2147483727" r:id="rId5"/>
    <p:sldLayoutId id="2147483712" r:id="rId6"/>
    <p:sldLayoutId id="2147483737" r:id="rId7"/>
  </p:sldLayoutIdLst>
  <p:transition>
    <p:fade/>
  </p:transition>
  <p:hf hdr="0" ftr="0"/>
  <p:txStyles>
    <p:titleStyle>
      <a:lvl1pPr algn="l" rtl="0" eaLnBrk="0" fontAlgn="base" hangingPunct="0">
        <a:spcBef>
          <a:spcPct val="0"/>
        </a:spcBef>
        <a:spcAft>
          <a:spcPct val="0"/>
        </a:spcAft>
        <a:defRPr sz="2200" b="1">
          <a:solidFill>
            <a:srgbClr val="003D79"/>
          </a:solidFill>
          <a:latin typeface="+mj-lt"/>
          <a:ea typeface="+mj-ea"/>
          <a:cs typeface="+mj-cs"/>
        </a:defRPr>
      </a:lvl1pPr>
      <a:lvl2pPr algn="l" rtl="0" eaLnBrk="0" fontAlgn="base" hangingPunct="0">
        <a:spcBef>
          <a:spcPct val="0"/>
        </a:spcBef>
        <a:spcAft>
          <a:spcPct val="0"/>
        </a:spcAft>
        <a:defRPr sz="2200" b="1">
          <a:solidFill>
            <a:srgbClr val="333333"/>
          </a:solidFill>
          <a:latin typeface="Arial" charset="0"/>
          <a:ea typeface="ＭＳ Ｐゴシック" pitchFamily="34" charset="-128"/>
        </a:defRPr>
      </a:lvl2pPr>
      <a:lvl3pPr algn="l" rtl="0" eaLnBrk="0" fontAlgn="base" hangingPunct="0">
        <a:spcBef>
          <a:spcPct val="0"/>
        </a:spcBef>
        <a:spcAft>
          <a:spcPct val="0"/>
        </a:spcAft>
        <a:defRPr sz="2200" b="1">
          <a:solidFill>
            <a:srgbClr val="333333"/>
          </a:solidFill>
          <a:latin typeface="Arial" charset="0"/>
          <a:ea typeface="ＭＳ Ｐゴシック" pitchFamily="34" charset="-128"/>
        </a:defRPr>
      </a:lvl3pPr>
      <a:lvl4pPr algn="l" rtl="0" eaLnBrk="0" fontAlgn="base" hangingPunct="0">
        <a:spcBef>
          <a:spcPct val="0"/>
        </a:spcBef>
        <a:spcAft>
          <a:spcPct val="0"/>
        </a:spcAft>
        <a:defRPr sz="2200" b="1">
          <a:solidFill>
            <a:srgbClr val="333333"/>
          </a:solidFill>
          <a:latin typeface="Arial" charset="0"/>
          <a:ea typeface="ＭＳ Ｐゴシック" pitchFamily="34" charset="-128"/>
        </a:defRPr>
      </a:lvl4pPr>
      <a:lvl5pPr algn="l" rtl="0" eaLnBrk="0" fontAlgn="base" hangingPunct="0">
        <a:spcBef>
          <a:spcPct val="0"/>
        </a:spcBef>
        <a:spcAft>
          <a:spcPct val="0"/>
        </a:spcAft>
        <a:defRPr sz="2200" b="1">
          <a:solidFill>
            <a:srgbClr val="333333"/>
          </a:solidFill>
          <a:latin typeface="Arial" charset="0"/>
          <a:ea typeface="ＭＳ Ｐゴシック" pitchFamily="34" charset="-128"/>
        </a:defRPr>
      </a:lvl5pPr>
      <a:lvl6pPr marL="457200" algn="l" rtl="0" fontAlgn="base">
        <a:spcBef>
          <a:spcPct val="0"/>
        </a:spcBef>
        <a:spcAft>
          <a:spcPct val="0"/>
        </a:spcAft>
        <a:defRPr sz="2200" b="1">
          <a:solidFill>
            <a:schemeClr val="tx2"/>
          </a:solidFill>
          <a:latin typeface="Arial" charset="0"/>
          <a:ea typeface="ＭＳ Ｐゴシック" pitchFamily="34" charset="-128"/>
        </a:defRPr>
      </a:lvl6pPr>
      <a:lvl7pPr marL="914400" algn="l" rtl="0" fontAlgn="base">
        <a:spcBef>
          <a:spcPct val="0"/>
        </a:spcBef>
        <a:spcAft>
          <a:spcPct val="0"/>
        </a:spcAft>
        <a:defRPr sz="2200" b="1">
          <a:solidFill>
            <a:schemeClr val="tx2"/>
          </a:solidFill>
          <a:latin typeface="Arial" charset="0"/>
          <a:ea typeface="ＭＳ Ｐゴシック" pitchFamily="34" charset="-128"/>
        </a:defRPr>
      </a:lvl7pPr>
      <a:lvl8pPr marL="1371600" algn="l" rtl="0" fontAlgn="base">
        <a:spcBef>
          <a:spcPct val="0"/>
        </a:spcBef>
        <a:spcAft>
          <a:spcPct val="0"/>
        </a:spcAft>
        <a:defRPr sz="2200" b="1">
          <a:solidFill>
            <a:schemeClr val="tx2"/>
          </a:solidFill>
          <a:latin typeface="Arial" charset="0"/>
          <a:ea typeface="ＭＳ Ｐゴシック" pitchFamily="34" charset="-128"/>
        </a:defRPr>
      </a:lvl8pPr>
      <a:lvl9pPr marL="1828800" algn="l" rtl="0" fontAlgn="base">
        <a:spcBef>
          <a:spcPct val="0"/>
        </a:spcBef>
        <a:spcAft>
          <a:spcPct val="0"/>
        </a:spcAft>
        <a:defRPr sz="2200" b="1">
          <a:solidFill>
            <a:schemeClr val="tx2"/>
          </a:solidFill>
          <a:latin typeface="Arial" charset="0"/>
          <a:ea typeface="ＭＳ Ｐゴシック" pitchFamily="34" charset="-128"/>
        </a:defRPr>
      </a:lvl9pPr>
    </p:titleStyle>
    <p:bodyStyle>
      <a:lvl1pPr marL="233363" indent="-233363" algn="l" rtl="0" eaLnBrk="0" fontAlgn="base" hangingPunct="0">
        <a:lnSpc>
          <a:spcPts val="2400"/>
        </a:lnSpc>
        <a:spcBef>
          <a:spcPts val="1000"/>
        </a:spcBef>
        <a:spcAft>
          <a:spcPct val="0"/>
        </a:spcAft>
        <a:buClr>
          <a:schemeClr val="accent1">
            <a:lumMod val="75000"/>
          </a:schemeClr>
        </a:buClr>
        <a:buSzPct val="115000"/>
        <a:buFont typeface="Wingdings" pitchFamily="2" charset="2"/>
        <a:buChar char="§"/>
        <a:defRPr sz="2000" b="1">
          <a:solidFill>
            <a:srgbClr val="333333"/>
          </a:solidFill>
          <a:latin typeface="+mn-lt"/>
          <a:ea typeface="+mn-ea"/>
          <a:cs typeface="+mn-cs"/>
        </a:defRPr>
      </a:lvl1pPr>
      <a:lvl2pPr marL="400050" indent="-171450" algn="l" rtl="0" eaLnBrk="0" fontAlgn="base" hangingPunct="0">
        <a:lnSpc>
          <a:spcPts val="2200"/>
        </a:lnSpc>
        <a:spcBef>
          <a:spcPts val="800"/>
        </a:spcBef>
        <a:spcAft>
          <a:spcPct val="0"/>
        </a:spcAft>
        <a:buClr>
          <a:schemeClr val="accent1">
            <a:lumMod val="75000"/>
          </a:schemeClr>
        </a:buClr>
        <a:buSzPct val="110000"/>
        <a:buFont typeface="Times" pitchFamily="18" charset="0"/>
        <a:buChar char="•"/>
        <a:defRPr>
          <a:solidFill>
            <a:srgbClr val="333333"/>
          </a:solidFill>
          <a:latin typeface="+mn-lt"/>
          <a:ea typeface="+mn-ea"/>
        </a:defRPr>
      </a:lvl2pPr>
      <a:lvl3pPr marL="62865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3pPr>
      <a:lvl4pPr marL="91440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4pPr>
      <a:lvl5pPr marL="120015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5pPr>
      <a:lvl6pPr marL="16002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6pPr>
      <a:lvl7pPr marL="20574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7pPr>
      <a:lvl8pPr marL="25146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8pPr>
      <a:lvl9pPr marL="29718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9"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56616" y="171450"/>
            <a:ext cx="8492109" cy="333375"/>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352425" y="784225"/>
            <a:ext cx="8382000" cy="50069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0661" name="Line 5"/>
          <p:cNvSpPr>
            <a:spLocks noChangeShapeType="1"/>
          </p:cNvSpPr>
          <p:nvPr/>
        </p:nvSpPr>
        <p:spPr bwMode="auto">
          <a:xfrm>
            <a:off x="184150" y="635000"/>
            <a:ext cx="8775700" cy="0"/>
          </a:xfrm>
          <a:prstGeom prst="line">
            <a:avLst/>
          </a:prstGeom>
          <a:noFill/>
          <a:ln w="52197">
            <a:solidFill>
              <a:schemeClr val="tx2"/>
            </a:solidFill>
            <a:round/>
            <a:headEnd/>
            <a:tailEnd/>
          </a:ln>
        </p:spPr>
        <p:txBody>
          <a:bodyPr wrap="none" anchor="ctr"/>
          <a:lstStyle/>
          <a:p>
            <a:pPr algn="l" fontAlgn="auto">
              <a:spcBef>
                <a:spcPts val="0"/>
              </a:spcBef>
              <a:spcAft>
                <a:spcPts val="0"/>
              </a:spcAft>
              <a:defRPr/>
            </a:pPr>
            <a:endParaRPr lang="en-US" sz="1800" dirty="0">
              <a:solidFill>
                <a:srgbClr val="333333"/>
              </a:solidFill>
              <a:latin typeface="Arial"/>
              <a:ea typeface="ＭＳ Ｐゴシック"/>
            </a:endParaRPr>
          </a:p>
        </p:txBody>
      </p:sp>
      <p:sp>
        <p:nvSpPr>
          <p:cNvPr id="70662" name="Line 6"/>
          <p:cNvSpPr>
            <a:spLocks noChangeShapeType="1"/>
          </p:cNvSpPr>
          <p:nvPr userDrawn="1"/>
        </p:nvSpPr>
        <p:spPr bwMode="auto">
          <a:xfrm>
            <a:off x="184150" y="635000"/>
            <a:ext cx="8775700" cy="0"/>
          </a:xfrm>
          <a:prstGeom prst="line">
            <a:avLst/>
          </a:prstGeom>
          <a:noFill/>
          <a:ln w="52197">
            <a:solidFill>
              <a:srgbClr val="003D79"/>
            </a:solidFill>
            <a:round/>
            <a:headEnd/>
            <a:tailEnd/>
          </a:ln>
        </p:spPr>
        <p:txBody>
          <a:bodyPr wrap="none" anchor="ctr"/>
          <a:lstStyle/>
          <a:p>
            <a:pPr algn="l" fontAlgn="auto">
              <a:spcBef>
                <a:spcPts val="0"/>
              </a:spcBef>
              <a:spcAft>
                <a:spcPts val="0"/>
              </a:spcAft>
              <a:defRPr/>
            </a:pPr>
            <a:endParaRPr lang="en-US" sz="1800" dirty="0">
              <a:solidFill>
                <a:srgbClr val="333333"/>
              </a:solidFill>
              <a:latin typeface="Arial"/>
              <a:ea typeface="ＭＳ Ｐゴシック"/>
            </a:endParaRPr>
          </a:p>
        </p:txBody>
      </p:sp>
      <p:sp>
        <p:nvSpPr>
          <p:cNvPr id="70665" name="Rectangle 9"/>
          <p:cNvSpPr>
            <a:spLocks noGrp="1" noChangeArrowheads="1"/>
          </p:cNvSpPr>
          <p:nvPr>
            <p:ph type="ftr" sz="quarter" idx="3"/>
          </p:nvPr>
        </p:nvSpPr>
        <p:spPr bwMode="auto">
          <a:xfrm>
            <a:off x="377517" y="5943600"/>
            <a:ext cx="83820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spcAft>
                <a:spcPct val="0"/>
              </a:spcAft>
              <a:defRPr sz="1000">
                <a:solidFill>
                  <a:schemeClr val="tx1"/>
                </a:solidFill>
              </a:defRPr>
            </a:lvl1pPr>
          </a:lstStyle>
          <a:p>
            <a:pPr fontAlgn="auto">
              <a:spcBef>
                <a:spcPts val="0"/>
              </a:spcBef>
              <a:defRPr/>
            </a:pPr>
            <a:endParaRPr lang="en-US" dirty="0">
              <a:solidFill>
                <a:srgbClr val="333333"/>
              </a:solidFill>
              <a:latin typeface="Arial"/>
              <a:ea typeface="ＭＳ Ｐゴシック"/>
            </a:endParaRPr>
          </a:p>
        </p:txBody>
      </p:sp>
      <p:sp>
        <p:nvSpPr>
          <p:cNvPr id="11" name="Rectangle 4"/>
          <p:cNvSpPr txBox="1">
            <a:spLocks noChangeArrowheads="1"/>
          </p:cNvSpPr>
          <p:nvPr userDrawn="1"/>
        </p:nvSpPr>
        <p:spPr bwMode="white">
          <a:xfrm>
            <a:off x="321673" y="6434488"/>
            <a:ext cx="457200" cy="2286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eaLnBrk="0" hangingPunct="0">
              <a:spcAft>
                <a:spcPct val="0"/>
              </a:spcAft>
              <a:defRPr sz="1000">
                <a:solidFill>
                  <a:srgbClr val="FFFFFF"/>
                </a:solidFill>
              </a:defRPr>
            </a:lvl1pPr>
          </a:lstStyle>
          <a:p>
            <a:pPr>
              <a:defRPr/>
            </a:pPr>
            <a:fld id="{A0A03F51-2955-4EA9-BE4E-42B6F90C747F}" type="slidenum">
              <a:rPr lang="en-US" smtClean="0"/>
              <a:pPr>
                <a:defRPr/>
              </a:pPr>
              <a:t>‹#›</a:t>
            </a:fld>
            <a:endParaRPr lang="en-US" dirty="0"/>
          </a:p>
        </p:txBody>
      </p:sp>
      <p:sp>
        <p:nvSpPr>
          <p:cNvPr id="13" name="Date Placeholder 8"/>
          <p:cNvSpPr txBox="1">
            <a:spLocks/>
          </p:cNvSpPr>
          <p:nvPr userDrawn="1"/>
        </p:nvSpPr>
        <p:spPr bwMode="white">
          <a:xfrm>
            <a:off x="2971800" y="6325268"/>
            <a:ext cx="3200400" cy="365125"/>
          </a:xfrm>
          <a:prstGeom prst="rect">
            <a:avLst/>
          </a:prstGeom>
        </p:spPr>
        <p:txBody>
          <a:bodyPr vert="horz" lIns="91440" tIns="45720" rIns="91440" bIns="45720" rtlCol="0" anchor="ctr"/>
          <a:lstStyle>
            <a:lvl1pPr marL="0" marR="0" indent="0" algn="ctr" defTabSz="914400" rtl="0" eaLnBrk="1" fontAlgn="base" latinLnBrk="0" hangingPunct="1">
              <a:lnSpc>
                <a:spcPct val="100000"/>
              </a:lnSpc>
              <a:spcBef>
                <a:spcPct val="0"/>
              </a:spcBef>
              <a:spcAft>
                <a:spcPct val="0"/>
              </a:spcAft>
              <a:buClrTx/>
              <a:buSzTx/>
              <a:buFontTx/>
              <a:buNone/>
              <a:tabLst/>
              <a:defRPr lang="en-US" sz="1000" kern="1200" smtClean="0">
                <a:solidFill>
                  <a:srgbClr val="FFFFFF"/>
                </a:solidFill>
                <a:latin typeface="+mn-lt"/>
                <a:ea typeface="+mn-ea"/>
                <a:cs typeface="+mn-cs"/>
              </a:defRPr>
            </a:lvl1pPr>
          </a:lstStyle>
          <a:p>
            <a:pPr>
              <a:defRPr/>
            </a:pPr>
            <a:endParaRPr dirty="0"/>
          </a:p>
        </p:txBody>
      </p:sp>
    </p:spTree>
    <p:extLst>
      <p:ext uri="{BB962C8B-B14F-4D97-AF65-F5344CB8AC3E}">
        <p14:creationId xmlns:p14="http://schemas.microsoft.com/office/powerpoint/2010/main" val="547328918"/>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Lst>
  <p:transition>
    <p:fade/>
  </p:transition>
  <p:hf hdr="0" ftr="0"/>
  <p:txStyles>
    <p:titleStyle>
      <a:lvl1pPr algn="l" rtl="0" eaLnBrk="0" fontAlgn="base" hangingPunct="0">
        <a:spcBef>
          <a:spcPct val="0"/>
        </a:spcBef>
        <a:spcAft>
          <a:spcPct val="0"/>
        </a:spcAft>
        <a:defRPr sz="2200" b="1">
          <a:solidFill>
            <a:srgbClr val="003D79"/>
          </a:solidFill>
          <a:latin typeface="+mj-lt"/>
          <a:ea typeface="+mj-ea"/>
          <a:cs typeface="+mj-cs"/>
        </a:defRPr>
      </a:lvl1pPr>
      <a:lvl2pPr algn="l" rtl="0" eaLnBrk="0" fontAlgn="base" hangingPunct="0">
        <a:spcBef>
          <a:spcPct val="0"/>
        </a:spcBef>
        <a:spcAft>
          <a:spcPct val="0"/>
        </a:spcAft>
        <a:defRPr sz="2200" b="1">
          <a:solidFill>
            <a:srgbClr val="333333"/>
          </a:solidFill>
          <a:latin typeface="Arial" charset="0"/>
          <a:ea typeface="ＭＳ Ｐゴシック" pitchFamily="34" charset="-128"/>
        </a:defRPr>
      </a:lvl2pPr>
      <a:lvl3pPr algn="l" rtl="0" eaLnBrk="0" fontAlgn="base" hangingPunct="0">
        <a:spcBef>
          <a:spcPct val="0"/>
        </a:spcBef>
        <a:spcAft>
          <a:spcPct val="0"/>
        </a:spcAft>
        <a:defRPr sz="2200" b="1">
          <a:solidFill>
            <a:srgbClr val="333333"/>
          </a:solidFill>
          <a:latin typeface="Arial" charset="0"/>
          <a:ea typeface="ＭＳ Ｐゴシック" pitchFamily="34" charset="-128"/>
        </a:defRPr>
      </a:lvl3pPr>
      <a:lvl4pPr algn="l" rtl="0" eaLnBrk="0" fontAlgn="base" hangingPunct="0">
        <a:spcBef>
          <a:spcPct val="0"/>
        </a:spcBef>
        <a:spcAft>
          <a:spcPct val="0"/>
        </a:spcAft>
        <a:defRPr sz="2200" b="1">
          <a:solidFill>
            <a:srgbClr val="333333"/>
          </a:solidFill>
          <a:latin typeface="Arial" charset="0"/>
          <a:ea typeface="ＭＳ Ｐゴシック" pitchFamily="34" charset="-128"/>
        </a:defRPr>
      </a:lvl4pPr>
      <a:lvl5pPr algn="l" rtl="0" eaLnBrk="0" fontAlgn="base" hangingPunct="0">
        <a:spcBef>
          <a:spcPct val="0"/>
        </a:spcBef>
        <a:spcAft>
          <a:spcPct val="0"/>
        </a:spcAft>
        <a:defRPr sz="2200" b="1">
          <a:solidFill>
            <a:srgbClr val="333333"/>
          </a:solidFill>
          <a:latin typeface="Arial" charset="0"/>
          <a:ea typeface="ＭＳ Ｐゴシック" pitchFamily="34" charset="-128"/>
        </a:defRPr>
      </a:lvl5pPr>
      <a:lvl6pPr marL="457200" algn="l" rtl="0" fontAlgn="base">
        <a:spcBef>
          <a:spcPct val="0"/>
        </a:spcBef>
        <a:spcAft>
          <a:spcPct val="0"/>
        </a:spcAft>
        <a:defRPr sz="2200" b="1">
          <a:solidFill>
            <a:schemeClr val="tx2"/>
          </a:solidFill>
          <a:latin typeface="Arial" charset="0"/>
          <a:ea typeface="ＭＳ Ｐゴシック" pitchFamily="34" charset="-128"/>
        </a:defRPr>
      </a:lvl6pPr>
      <a:lvl7pPr marL="914400" algn="l" rtl="0" fontAlgn="base">
        <a:spcBef>
          <a:spcPct val="0"/>
        </a:spcBef>
        <a:spcAft>
          <a:spcPct val="0"/>
        </a:spcAft>
        <a:defRPr sz="2200" b="1">
          <a:solidFill>
            <a:schemeClr val="tx2"/>
          </a:solidFill>
          <a:latin typeface="Arial" charset="0"/>
          <a:ea typeface="ＭＳ Ｐゴシック" pitchFamily="34" charset="-128"/>
        </a:defRPr>
      </a:lvl7pPr>
      <a:lvl8pPr marL="1371600" algn="l" rtl="0" fontAlgn="base">
        <a:spcBef>
          <a:spcPct val="0"/>
        </a:spcBef>
        <a:spcAft>
          <a:spcPct val="0"/>
        </a:spcAft>
        <a:defRPr sz="2200" b="1">
          <a:solidFill>
            <a:schemeClr val="tx2"/>
          </a:solidFill>
          <a:latin typeface="Arial" charset="0"/>
          <a:ea typeface="ＭＳ Ｐゴシック" pitchFamily="34" charset="-128"/>
        </a:defRPr>
      </a:lvl8pPr>
      <a:lvl9pPr marL="1828800" algn="l" rtl="0" fontAlgn="base">
        <a:spcBef>
          <a:spcPct val="0"/>
        </a:spcBef>
        <a:spcAft>
          <a:spcPct val="0"/>
        </a:spcAft>
        <a:defRPr sz="2200" b="1">
          <a:solidFill>
            <a:schemeClr val="tx2"/>
          </a:solidFill>
          <a:latin typeface="Arial" charset="0"/>
          <a:ea typeface="ＭＳ Ｐゴシック" pitchFamily="34" charset="-128"/>
        </a:defRPr>
      </a:lvl9pPr>
    </p:titleStyle>
    <p:bodyStyle>
      <a:lvl1pPr marL="233363" indent="-233363" algn="l" rtl="0" eaLnBrk="0" fontAlgn="base" hangingPunct="0">
        <a:lnSpc>
          <a:spcPts val="2400"/>
        </a:lnSpc>
        <a:spcBef>
          <a:spcPts val="1000"/>
        </a:spcBef>
        <a:spcAft>
          <a:spcPct val="0"/>
        </a:spcAft>
        <a:buClr>
          <a:schemeClr val="accent1">
            <a:lumMod val="75000"/>
          </a:schemeClr>
        </a:buClr>
        <a:buSzPct val="115000"/>
        <a:buFont typeface="Wingdings" pitchFamily="2" charset="2"/>
        <a:buChar char="§"/>
        <a:defRPr sz="2000" b="1">
          <a:solidFill>
            <a:srgbClr val="333333"/>
          </a:solidFill>
          <a:latin typeface="+mn-lt"/>
          <a:ea typeface="+mn-ea"/>
          <a:cs typeface="+mn-cs"/>
        </a:defRPr>
      </a:lvl1pPr>
      <a:lvl2pPr marL="400050" indent="-171450" algn="l" rtl="0" eaLnBrk="0" fontAlgn="base" hangingPunct="0">
        <a:lnSpc>
          <a:spcPts val="2200"/>
        </a:lnSpc>
        <a:spcBef>
          <a:spcPts val="800"/>
        </a:spcBef>
        <a:spcAft>
          <a:spcPct val="0"/>
        </a:spcAft>
        <a:buClr>
          <a:schemeClr val="accent1">
            <a:lumMod val="75000"/>
          </a:schemeClr>
        </a:buClr>
        <a:buSzPct val="110000"/>
        <a:buFont typeface="Times" pitchFamily="18" charset="0"/>
        <a:buChar char="•"/>
        <a:defRPr>
          <a:solidFill>
            <a:srgbClr val="333333"/>
          </a:solidFill>
          <a:latin typeface="+mn-lt"/>
          <a:ea typeface="+mn-ea"/>
        </a:defRPr>
      </a:lvl2pPr>
      <a:lvl3pPr marL="62865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3pPr>
      <a:lvl4pPr marL="91440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4pPr>
      <a:lvl5pPr marL="120015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5pPr>
      <a:lvl6pPr marL="16002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6pPr>
      <a:lvl7pPr marL="20574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7pPr>
      <a:lvl8pPr marL="25146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8pPr>
      <a:lvl9pPr marL="29718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vault.vmware.com/group/nsx/load-balancing"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9.png"/><Relationship Id="rId5" Type="http://schemas.openxmlformats.org/officeDocument/2006/relationships/image" Target="../media/image17.png"/><Relationship Id="rId4" Type="http://schemas.openxmlformats.org/officeDocument/2006/relationships/image" Target="../media/image16.png"/></Relationships>
</file>

<file path=ppt/slides/_rels/slide100.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85.xml"/><Relationship Id="rId1" Type="http://schemas.openxmlformats.org/officeDocument/2006/relationships/slideLayout" Target="../slideLayouts/slideLayout2.xml"/><Relationship Id="rId4" Type="http://schemas.openxmlformats.org/officeDocument/2006/relationships/image" Target="../media/image83.png"/></Relationships>
</file>

<file path=ppt/slides/_rels/slide101.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hyperlink" Target="https://www.sslshopper.com/ssl-converter.html" TargetMode="External"/><Relationship Id="rId2" Type="http://schemas.openxmlformats.org/officeDocument/2006/relationships/notesSlide" Target="../notesSlides/notesSlide87.xml"/><Relationship Id="rId1" Type="http://schemas.openxmlformats.org/officeDocument/2006/relationships/slideLayout" Target="../slideLayouts/slideLayout2.xml"/><Relationship Id="rId4" Type="http://schemas.openxmlformats.org/officeDocument/2006/relationships/image" Target="../media/image85.png"/></Relationships>
</file>

<file path=ppt/slides/_rels/slide103.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88.xml"/><Relationship Id="rId1" Type="http://schemas.openxmlformats.org/officeDocument/2006/relationships/slideLayout" Target="../slideLayouts/slideLayout2.xml"/><Relationship Id="rId4" Type="http://schemas.openxmlformats.org/officeDocument/2006/relationships/image" Target="../media/image87.png"/></Relationships>
</file>

<file path=ppt/slides/_rels/slide104.xml.rels><?xml version="1.0" encoding="UTF-8" standalone="yes"?>
<Relationships xmlns="http://schemas.openxmlformats.org/package/2006/relationships"><Relationship Id="rId3" Type="http://schemas.openxmlformats.org/officeDocument/2006/relationships/hyperlink" Target="https://app1.dimi.fr/" TargetMode="External"/><Relationship Id="rId2" Type="http://schemas.openxmlformats.org/officeDocument/2006/relationships/notesSlide" Target="../notesSlides/notesSlide89.xml"/><Relationship Id="rId1" Type="http://schemas.openxmlformats.org/officeDocument/2006/relationships/slideLayout" Target="../slideLayouts/slideLayout2.xml"/><Relationship Id="rId5" Type="http://schemas.openxmlformats.org/officeDocument/2006/relationships/hyperlink" Target="https://vxsan.com/multi-backend-ssl-passthrough-loadbalancing-with-nsx/" TargetMode="External"/><Relationship Id="rId4" Type="http://schemas.openxmlformats.org/officeDocument/2006/relationships/hyperlink" Target="https://app2.dimi.fr/" TargetMode="Externa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4.xml"/></Relationships>
</file>

<file path=ppt/slides/_rels/slide108.xml.rels><?xml version="1.0" encoding="UTF-8" standalone="yes"?>
<Relationships xmlns="http://schemas.openxmlformats.org/package/2006/relationships"><Relationship Id="rId3" Type="http://schemas.openxmlformats.org/officeDocument/2006/relationships/hyperlink" Target="https://communities.vmware.com/docs/DOC-31982" TargetMode="External"/><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3" Type="http://schemas.openxmlformats.org/officeDocument/2006/relationships/hyperlink" Target="https://confluence.eng.vmware.com/pages/viewpage.action?title=Configuration+Guide+for+Load+Balancing+vRealize+Automation&amp;spaceKey=CSE" TargetMode="External"/><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wmf"/><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17.png"/></Relationships>
</file>

<file path=ppt/slides/_rels/slide110.xml.rels><?xml version="1.0" encoding="UTF-8" standalone="yes"?>
<Relationships xmlns="http://schemas.openxmlformats.org/package/2006/relationships"><Relationship Id="rId3" Type="http://schemas.openxmlformats.org/officeDocument/2006/relationships/hyperlink" Target="https://blogs.vmware.com/consulting/2015/11/configuring-nsx-v-load-balancer-for-use-with-vsphere-platform-services-controller-psc-6-0.html" TargetMode="External"/><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2.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7.xml.rels><?xml version="1.0" encoding="UTF-8" standalone="yes"?>
<Relationships xmlns="http://schemas.openxmlformats.org/package/2006/relationships"><Relationship Id="rId3" Type="http://schemas.openxmlformats.org/officeDocument/2006/relationships/hyperlink" Target="https://drive.google.com/drive/#folders/0B3fUiAiSgy4JODNUT0VoRk5iMFE" TargetMode="External"/><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3" Type="http://schemas.openxmlformats.org/officeDocument/2006/relationships/hyperlink" Target="https://10.114.218.167/api/4.0/edges/edge-5/loadbalancer/config/pools/pool-13" TargetMode="External"/><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3" Type="http://schemas.openxmlformats.org/officeDocument/2006/relationships/hyperlink" Target="https://10.114.218.167/api/4.0/edges/edge-5/loadbalancer/config/pools/pool-13" TargetMode="External"/><Relationship Id="rId2" Type="http://schemas.openxmlformats.org/officeDocument/2006/relationships/notesSlide" Target="../notesSlides/notesSlide105.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107.xm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108.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109.xm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1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111.xml"/><Relationship Id="rId1" Type="http://schemas.openxmlformats.org/officeDocument/2006/relationships/slideLayout" Target="../slideLayouts/slideLayout2.xml"/><Relationship Id="rId4" Type="http://schemas.openxmlformats.org/officeDocument/2006/relationships/image" Target="../media/image95.png"/></Relationships>
</file>

<file path=ppt/slides/_rels/slide131.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112.xml"/><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113.xm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114.xm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11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8.png"/><Relationship Id="rId7"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20.png"/><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s://vault.vmware.com/group/nsx/frequently-asked-questions#portlet_56_INSTANCE_Ny3JeYLBfBox"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image" Target="../media/image35.png"/></Relationships>
</file>

<file path=ppt/slides/_rels/slide4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4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6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51.xml"/><Relationship Id="rId1" Type="http://schemas.openxmlformats.org/officeDocument/2006/relationships/slideLayout" Target="../slideLayouts/slideLayout2.xml"/><Relationship Id="rId5" Type="http://schemas.openxmlformats.org/officeDocument/2006/relationships/image" Target="../media/image57.png"/><Relationship Id="rId4" Type="http://schemas.openxmlformats.org/officeDocument/2006/relationships/image" Target="../media/image56.png"/></Relationships>
</file>

<file path=ppt/slides/_rels/slide6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image" Target="../media/image58.png"/></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3" Type="http://schemas.openxmlformats.org/officeDocument/2006/relationships/hyperlink" Target="http://cbonte.github.io/haproxy-dconv/configuration-1.5.html#4.1" TargetMode="External"/><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57.xml"/><Relationship Id="rId1" Type="http://schemas.openxmlformats.org/officeDocument/2006/relationships/slideLayout" Target="../slideLayouts/slideLayout2.xml"/><Relationship Id="rId4" Type="http://schemas.openxmlformats.org/officeDocument/2006/relationships/image" Target="../media/image62.png"/></Relationships>
</file>

<file path=ppt/slides/_rels/slide73.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58.xml"/><Relationship Id="rId1" Type="http://schemas.openxmlformats.org/officeDocument/2006/relationships/slideLayout" Target="../slideLayouts/slideLayout2.xml"/><Relationship Id="rId4" Type="http://schemas.openxmlformats.org/officeDocument/2006/relationships/image" Target="../media/image64.png"/></Relationships>
</file>

<file path=ppt/slides/_rels/slide74.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notesSlide" Target="../notesSlides/notesSlide69.xml"/><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85.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70.xml"/><Relationship Id="rId1" Type="http://schemas.openxmlformats.org/officeDocument/2006/relationships/slideLayout" Target="../slideLayouts/slideLayout2.xml"/><Relationship Id="rId4" Type="http://schemas.openxmlformats.org/officeDocument/2006/relationships/image" Target="../media/image71.jpeg"/></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4.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0.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79.xml"/><Relationship Id="rId1" Type="http://schemas.openxmlformats.org/officeDocument/2006/relationships/slideLayout" Target="../slideLayouts/slideLayout2.xml"/><Relationship Id="rId4" Type="http://schemas.openxmlformats.org/officeDocument/2006/relationships/image" Target="../media/image78.png"/></Relationships>
</file>

<file path=ppt/slides/_rels/slide95.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NSX-v Logical Load Balancer </a:t>
            </a:r>
            <a:r>
              <a:rPr lang="en-US"/>
              <a:t>ToI</a:t>
            </a:r>
            <a:endParaRPr lang="en-US" noProof="0" dirty="0"/>
          </a:p>
        </p:txBody>
      </p:sp>
      <p:sp>
        <p:nvSpPr>
          <p:cNvPr id="3" name="Subtitle 2"/>
          <p:cNvSpPr>
            <a:spLocks noGrp="1"/>
          </p:cNvSpPr>
          <p:nvPr>
            <p:ph type="subTitle" idx="1"/>
          </p:nvPr>
        </p:nvSpPr>
        <p:spPr/>
        <p:txBody>
          <a:bodyPr/>
          <a:lstStyle/>
          <a:p>
            <a:pPr>
              <a:lnSpc>
                <a:spcPct val="80000"/>
              </a:lnSpc>
            </a:pPr>
            <a:r>
              <a:rPr lang="en-US" i="0" dirty="0"/>
              <a:t>January</a:t>
            </a:r>
            <a:r>
              <a:rPr lang="en-US" i="0" noProof="0"/>
              <a:t> 2019</a:t>
            </a:r>
            <a:endParaRPr lang="en-US" i="0" noProof="0" dirty="0"/>
          </a:p>
          <a:p>
            <a:pPr>
              <a:lnSpc>
                <a:spcPct val="80000"/>
              </a:lnSpc>
            </a:pPr>
            <a:r>
              <a:rPr lang="fr-FR" b="1" i="0" dirty="0"/>
              <a:t>Update </a:t>
            </a:r>
            <a:r>
              <a:rPr lang="fr-FR" b="1" i="0" dirty="0" err="1"/>
              <a:t>with</a:t>
            </a:r>
            <a:r>
              <a:rPr lang="fr-FR" b="1" i="0" dirty="0"/>
              <a:t> NSX-v 6.4</a:t>
            </a:r>
            <a:endParaRPr lang="en-US" b="1" i="0" noProof="0" dirty="0"/>
          </a:p>
        </p:txBody>
      </p:sp>
      <p:sp>
        <p:nvSpPr>
          <p:cNvPr id="4" name="TextBox 3"/>
          <p:cNvSpPr txBox="1"/>
          <p:nvPr/>
        </p:nvSpPr>
        <p:spPr>
          <a:xfrm>
            <a:off x="351658" y="2238581"/>
            <a:ext cx="8658396" cy="400110"/>
          </a:xfrm>
          <a:prstGeom prst="rect">
            <a:avLst/>
          </a:prstGeom>
          <a:noFill/>
        </p:spPr>
        <p:txBody>
          <a:bodyPr wrap="none" rtlCol="0">
            <a:spAutoFit/>
          </a:bodyPr>
          <a:lstStyle/>
          <a:p>
            <a:pPr algn="r"/>
            <a:r>
              <a:rPr lang="en-US" sz="2000" dirty="0">
                <a:solidFill>
                  <a:srgbClr val="FF0000"/>
                </a:solidFill>
                <a:latin typeface="+mn-lt"/>
                <a:ea typeface="+mn-ea"/>
              </a:rPr>
              <a:t>Check </a:t>
            </a:r>
            <a:r>
              <a:rPr lang="en-US" sz="2000" dirty="0">
                <a:solidFill>
                  <a:srgbClr val="FF0000"/>
                </a:solidFill>
                <a:latin typeface="+mn-lt"/>
                <a:ea typeface="+mn-ea"/>
                <a:hlinkClick r:id="rId3"/>
              </a:rPr>
              <a:t>https://vault.vmware.com/group/nsx/load-balancing</a:t>
            </a:r>
            <a:r>
              <a:rPr lang="en-US" sz="2000" dirty="0">
                <a:solidFill>
                  <a:srgbClr val="FF0000"/>
                </a:solidFill>
                <a:latin typeface="+mn-lt"/>
                <a:ea typeface="+mn-ea"/>
              </a:rPr>
              <a:t> for latest Version</a:t>
            </a:r>
          </a:p>
        </p:txBody>
      </p:sp>
    </p:spTree>
    <p:extLst>
      <p:ext uri="{BB962C8B-B14F-4D97-AF65-F5344CB8AC3E}">
        <p14:creationId xmlns:p14="http://schemas.microsoft.com/office/powerpoint/2010/main" val="2576387803"/>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Rounded Rectangle 96"/>
          <p:cNvSpPr/>
          <p:nvPr/>
        </p:nvSpPr>
        <p:spPr bwMode="auto">
          <a:xfrm>
            <a:off x="1264090" y="3964515"/>
            <a:ext cx="7693512" cy="2301500"/>
          </a:xfrm>
          <a:prstGeom prst="roundRect">
            <a:avLst/>
          </a:prstGeom>
          <a:solidFill>
            <a:srgbClr val="89CBDF">
              <a:lumMod val="20000"/>
              <a:lumOff val="80000"/>
            </a:srgbClr>
          </a:solidFill>
          <a:ln w="28575" cap="flat" cmpd="sng" algn="ctr">
            <a:solidFill>
              <a:srgbClr val="0095D3"/>
            </a:solidFill>
            <a:prstDash val="dash"/>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40000"/>
              </a:spcAft>
              <a:buClrTx/>
              <a:buSzTx/>
              <a:buFontTx/>
              <a:buNone/>
              <a:tabLst/>
              <a:defRPr/>
            </a:pPr>
            <a:endParaRPr kumimoji="0" lang="en-US" sz="2400" b="0" i="0" u="none" strike="noStrike" kern="0" cap="none" spc="0" normalizeH="0" baseline="0" noProof="0">
              <a:ln>
                <a:noFill/>
              </a:ln>
              <a:solidFill>
                <a:srgbClr val="0095D3"/>
              </a:solidFill>
              <a:effectLst/>
              <a:uLnTx/>
              <a:uFillTx/>
              <a:latin typeface="Arial" charset="0"/>
              <a:ea typeface="ＭＳ Ｐゴシック" pitchFamily="34" charset="-128"/>
            </a:endParaRPr>
          </a:p>
        </p:txBody>
      </p:sp>
      <p:cxnSp>
        <p:nvCxnSpPr>
          <p:cNvPr id="101" name="Straight Connector 100"/>
          <p:cNvCxnSpPr/>
          <p:nvPr/>
        </p:nvCxnSpPr>
        <p:spPr bwMode="auto">
          <a:xfrm flipV="1">
            <a:off x="5198603" y="4622451"/>
            <a:ext cx="0" cy="665910"/>
          </a:xfrm>
          <a:prstGeom prst="line">
            <a:avLst/>
          </a:prstGeom>
          <a:solidFill>
            <a:srgbClr val="0095D3"/>
          </a:solidFill>
          <a:ln w="38100" cap="flat" cmpd="sng" algn="ctr">
            <a:solidFill>
              <a:srgbClr val="6DB33F">
                <a:lumMod val="75000"/>
              </a:srgbClr>
            </a:solidFill>
            <a:prstDash val="solid"/>
            <a:round/>
            <a:headEnd type="none" w="med" len="med"/>
            <a:tailEnd type="none" w="med" len="med"/>
          </a:ln>
          <a:effectLst/>
        </p:spPr>
      </p:cxnSp>
      <p:cxnSp>
        <p:nvCxnSpPr>
          <p:cNvPr id="114" name="Straight Connector 113"/>
          <p:cNvCxnSpPr/>
          <p:nvPr/>
        </p:nvCxnSpPr>
        <p:spPr bwMode="auto">
          <a:xfrm flipV="1">
            <a:off x="5162550" y="3478971"/>
            <a:ext cx="0" cy="826023"/>
          </a:xfrm>
          <a:prstGeom prst="line">
            <a:avLst/>
          </a:prstGeom>
          <a:solidFill>
            <a:srgbClr val="0095D3"/>
          </a:solidFill>
          <a:ln w="38100" cap="flat" cmpd="sng" algn="ctr">
            <a:solidFill>
              <a:srgbClr val="000000"/>
            </a:solidFill>
            <a:prstDash val="solid"/>
            <a:round/>
            <a:headEnd type="none" w="med" len="med"/>
            <a:tailEnd type="none" w="med" len="med"/>
          </a:ln>
          <a:effectLst/>
        </p:spPr>
      </p:cxnSp>
      <p:sp>
        <p:nvSpPr>
          <p:cNvPr id="2" name="Title 1"/>
          <p:cNvSpPr>
            <a:spLocks noGrp="1"/>
          </p:cNvSpPr>
          <p:nvPr>
            <p:ph type="title"/>
          </p:nvPr>
        </p:nvSpPr>
        <p:spPr/>
        <p:txBody>
          <a:bodyPr/>
          <a:lstStyle/>
          <a:p>
            <a:r>
              <a:rPr lang="en-US" noProof="0" dirty="0"/>
              <a:t>Load Balancer – Proxy Mode (L4 or L7) - default</a:t>
            </a:r>
          </a:p>
        </p:txBody>
      </p:sp>
      <p:cxnSp>
        <p:nvCxnSpPr>
          <p:cNvPr id="98" name="Straight Connector 97"/>
          <p:cNvCxnSpPr/>
          <p:nvPr/>
        </p:nvCxnSpPr>
        <p:spPr bwMode="auto">
          <a:xfrm>
            <a:off x="2505075" y="5288361"/>
            <a:ext cx="2809875" cy="0"/>
          </a:xfrm>
          <a:prstGeom prst="line">
            <a:avLst/>
          </a:prstGeom>
          <a:solidFill>
            <a:srgbClr val="0095D3"/>
          </a:solidFill>
          <a:ln w="38100" cap="flat" cmpd="sng" algn="ctr">
            <a:solidFill>
              <a:srgbClr val="6DB33F">
                <a:lumMod val="75000"/>
              </a:srgbClr>
            </a:solidFill>
            <a:prstDash val="solid"/>
            <a:round/>
            <a:headEnd type="none" w="med" len="med"/>
            <a:tailEnd type="none" w="med" len="med"/>
          </a:ln>
          <a:effectLst/>
        </p:spPr>
      </p:cxnSp>
      <p:cxnSp>
        <p:nvCxnSpPr>
          <p:cNvPr id="99" name="Straight Connector 98"/>
          <p:cNvCxnSpPr/>
          <p:nvPr/>
        </p:nvCxnSpPr>
        <p:spPr bwMode="auto">
          <a:xfrm flipV="1">
            <a:off x="4191492" y="5288361"/>
            <a:ext cx="0" cy="302622"/>
          </a:xfrm>
          <a:prstGeom prst="line">
            <a:avLst/>
          </a:prstGeom>
          <a:solidFill>
            <a:srgbClr val="0095D3"/>
          </a:solidFill>
          <a:ln w="38100" cap="flat" cmpd="sng" algn="ctr">
            <a:solidFill>
              <a:srgbClr val="6DB33F">
                <a:lumMod val="75000"/>
              </a:srgbClr>
            </a:solidFill>
            <a:prstDash val="solid"/>
            <a:round/>
            <a:headEnd type="none" w="med" len="med"/>
            <a:tailEnd type="none" w="med" len="med"/>
          </a:ln>
          <a:effectLst/>
        </p:spPr>
      </p:cxnSp>
      <p:cxnSp>
        <p:nvCxnSpPr>
          <p:cNvPr id="100" name="Straight Connector 99"/>
          <p:cNvCxnSpPr/>
          <p:nvPr/>
        </p:nvCxnSpPr>
        <p:spPr bwMode="auto">
          <a:xfrm flipV="1">
            <a:off x="4844636" y="5288361"/>
            <a:ext cx="0" cy="302622"/>
          </a:xfrm>
          <a:prstGeom prst="line">
            <a:avLst/>
          </a:prstGeom>
          <a:solidFill>
            <a:srgbClr val="0095D3"/>
          </a:solidFill>
          <a:ln w="38100" cap="flat" cmpd="sng" algn="ctr">
            <a:solidFill>
              <a:srgbClr val="6DB33F">
                <a:lumMod val="75000"/>
              </a:srgbClr>
            </a:solidFill>
            <a:prstDash val="solid"/>
            <a:round/>
            <a:headEnd type="none" w="med" len="med"/>
            <a:tailEnd type="none" w="med" len="med"/>
          </a:ln>
          <a:effectLst/>
        </p:spPr>
      </p:cxnSp>
      <p:sp>
        <p:nvSpPr>
          <p:cNvPr id="102" name="Rounded Rectangle 101"/>
          <p:cNvSpPr/>
          <p:nvPr/>
        </p:nvSpPr>
        <p:spPr bwMode="auto">
          <a:xfrm>
            <a:off x="3966067" y="5601169"/>
            <a:ext cx="450850" cy="416692"/>
          </a:xfrm>
          <a:prstGeom prst="roundRect">
            <a:avLst/>
          </a:prstGeom>
          <a:solidFill>
            <a:srgbClr val="6DB33F">
              <a:lumMod val="75000"/>
            </a:srgbClr>
          </a:solidFill>
          <a:ln w="38100" cap="flat" cmpd="sng" algn="ctr">
            <a:solidFill>
              <a:srgbClr val="6DB33F">
                <a:lumMod val="50000"/>
              </a:srgbClr>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40000"/>
              </a:spcAft>
              <a:buClrTx/>
              <a:buSzTx/>
              <a:buFontTx/>
              <a:buNone/>
              <a:tabLst/>
              <a:defRPr/>
            </a:pPr>
            <a:r>
              <a:rPr kumimoji="0" lang="en-US" sz="1800" b="0" i="0" u="none" strike="noStrike" kern="0" cap="none" spc="0" normalizeH="0" baseline="0" noProof="0" dirty="0">
                <a:ln>
                  <a:noFill/>
                </a:ln>
                <a:solidFill>
                  <a:schemeClr val="bg1"/>
                </a:solidFill>
                <a:effectLst/>
                <a:uLnTx/>
                <a:uFillTx/>
                <a:latin typeface="Arial" charset="0"/>
                <a:ea typeface="ＭＳ Ｐゴシック" pitchFamily="34" charset="-128"/>
              </a:rPr>
              <a:t>VM</a:t>
            </a:r>
          </a:p>
        </p:txBody>
      </p:sp>
      <p:sp>
        <p:nvSpPr>
          <p:cNvPr id="103" name="Rounded Rectangle 102"/>
          <p:cNvSpPr/>
          <p:nvPr/>
        </p:nvSpPr>
        <p:spPr bwMode="auto">
          <a:xfrm>
            <a:off x="4619482" y="5607070"/>
            <a:ext cx="450850" cy="416692"/>
          </a:xfrm>
          <a:prstGeom prst="roundRect">
            <a:avLst/>
          </a:prstGeom>
          <a:solidFill>
            <a:srgbClr val="6DB33F">
              <a:lumMod val="75000"/>
            </a:srgbClr>
          </a:solidFill>
          <a:ln w="38100" cap="flat" cmpd="sng" algn="ctr">
            <a:solidFill>
              <a:srgbClr val="6DB33F">
                <a:lumMod val="50000"/>
              </a:srgbClr>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40000"/>
              </a:spcAft>
              <a:buClrTx/>
              <a:buSzTx/>
              <a:buFontTx/>
              <a:buNone/>
              <a:tabLst/>
              <a:defRPr/>
            </a:pPr>
            <a:r>
              <a:rPr kumimoji="0" lang="en-US" sz="1800" b="0" i="0" u="none" strike="noStrike" kern="0" cap="none" spc="0" normalizeH="0" baseline="0" noProof="0" dirty="0">
                <a:ln>
                  <a:noFill/>
                </a:ln>
                <a:solidFill>
                  <a:schemeClr val="bg1"/>
                </a:solidFill>
                <a:effectLst/>
                <a:uLnTx/>
                <a:uFillTx/>
                <a:latin typeface="Arial" charset="0"/>
                <a:ea typeface="ＭＳ Ｐゴシック" pitchFamily="34" charset="-128"/>
              </a:rPr>
              <a:t>VM</a:t>
            </a:r>
          </a:p>
        </p:txBody>
      </p:sp>
      <p:sp>
        <p:nvSpPr>
          <p:cNvPr id="113" name="TextBox 112"/>
          <p:cNvSpPr txBox="1"/>
          <p:nvPr/>
        </p:nvSpPr>
        <p:spPr>
          <a:xfrm>
            <a:off x="117622" y="3965901"/>
            <a:ext cx="1146468" cy="646331"/>
          </a:xfrm>
          <a:prstGeom prst="rect">
            <a:avLst/>
          </a:prstGeom>
          <a:noFill/>
        </p:spPr>
        <p:txBody>
          <a:bodyPr wrap="non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95D3"/>
                </a:solidFill>
                <a:effectLst/>
                <a:uLnTx/>
                <a:uFillTx/>
              </a:rPr>
              <a:t>Logical</a:t>
            </a:r>
          </a:p>
          <a:p>
            <a:pPr marL="0" marR="0" lvl="0" indent="0" algn="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95D3"/>
                </a:solidFill>
                <a:effectLst/>
                <a:uLnTx/>
                <a:uFillTx/>
              </a:rPr>
              <a:t>Networks</a:t>
            </a:r>
          </a:p>
        </p:txBody>
      </p:sp>
      <p:cxnSp>
        <p:nvCxnSpPr>
          <p:cNvPr id="115" name="Straight Connector 114"/>
          <p:cNvCxnSpPr/>
          <p:nvPr/>
        </p:nvCxnSpPr>
        <p:spPr bwMode="auto">
          <a:xfrm flipH="1">
            <a:off x="4844637" y="3478971"/>
            <a:ext cx="2195419" cy="0"/>
          </a:xfrm>
          <a:prstGeom prst="line">
            <a:avLst/>
          </a:prstGeom>
          <a:solidFill>
            <a:srgbClr val="0095D3"/>
          </a:solidFill>
          <a:ln w="38100" cap="flat" cmpd="sng" algn="ctr">
            <a:solidFill>
              <a:srgbClr val="000000"/>
            </a:solidFill>
            <a:prstDash val="solid"/>
            <a:round/>
            <a:headEnd type="none" w="med" len="med"/>
            <a:tailEnd type="none" w="med" len="med"/>
          </a:ln>
          <a:effectLst/>
        </p:spPr>
      </p:cxnSp>
      <p:cxnSp>
        <p:nvCxnSpPr>
          <p:cNvPr id="116" name="Straight Connector 115"/>
          <p:cNvCxnSpPr/>
          <p:nvPr/>
        </p:nvCxnSpPr>
        <p:spPr bwMode="auto">
          <a:xfrm flipV="1">
            <a:off x="6212598" y="2969019"/>
            <a:ext cx="0" cy="502174"/>
          </a:xfrm>
          <a:prstGeom prst="line">
            <a:avLst/>
          </a:prstGeom>
          <a:solidFill>
            <a:srgbClr val="0095D3"/>
          </a:solidFill>
          <a:ln w="38100" cap="flat" cmpd="sng" algn="ctr">
            <a:solidFill>
              <a:srgbClr val="000000"/>
            </a:solidFill>
            <a:prstDash val="solid"/>
            <a:round/>
            <a:headEnd type="none" w="med" len="med"/>
            <a:tailEnd type="none" w="med" len="med"/>
          </a:ln>
          <a:effectLst/>
        </p:spPr>
      </p:cxnSp>
      <p:pic>
        <p:nvPicPr>
          <p:cNvPr id="117" name="Picture 37"/>
          <p:cNvPicPr>
            <a:picLocks noChangeArrowheads="1"/>
          </p:cNvPicPr>
          <p:nvPr/>
        </p:nvPicPr>
        <p:blipFill>
          <a:blip r:embed="rId3" cstate="print">
            <a:duotone>
              <a:prstClr val="black"/>
              <a:srgbClr val="4D4D4D">
                <a:tint val="45000"/>
                <a:satMod val="400000"/>
              </a:srgbClr>
            </a:duotone>
          </a:blip>
          <a:srcRect/>
          <a:stretch>
            <a:fillRect/>
          </a:stretch>
        </p:blipFill>
        <p:spPr bwMode="auto">
          <a:xfrm>
            <a:off x="5852363" y="2552844"/>
            <a:ext cx="720470" cy="423954"/>
          </a:xfrm>
          <a:prstGeom prst="rect">
            <a:avLst/>
          </a:prstGeom>
          <a:noFill/>
          <a:ln>
            <a:noFill/>
          </a:ln>
        </p:spPr>
      </p:pic>
      <p:pic>
        <p:nvPicPr>
          <p:cNvPr id="11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38430" y="1073541"/>
            <a:ext cx="1038225" cy="704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19" name="Straight Arrow Connector 118"/>
          <p:cNvCxnSpPr>
            <a:stCxn id="117" idx="0"/>
            <a:endCxn id="118" idx="2"/>
          </p:cNvCxnSpPr>
          <p:nvPr/>
        </p:nvCxnSpPr>
        <p:spPr bwMode="auto">
          <a:xfrm flipV="1">
            <a:off x="6212598" y="1778391"/>
            <a:ext cx="644945" cy="774453"/>
          </a:xfrm>
          <a:prstGeom prst="straightConnector1">
            <a:avLst/>
          </a:prstGeom>
          <a:solidFill>
            <a:srgbClr val="0095D3"/>
          </a:solidFill>
          <a:ln w="28575" cap="flat" cmpd="sng" algn="ctr">
            <a:solidFill>
              <a:srgbClr val="000000"/>
            </a:solidFill>
            <a:prstDash val="solid"/>
            <a:round/>
            <a:headEnd type="none" w="med" len="med"/>
            <a:tailEnd type="none" w="med" len="med"/>
          </a:ln>
          <a:effectLst/>
        </p:spPr>
      </p:cxnSp>
      <p:sp>
        <p:nvSpPr>
          <p:cNvPr id="144" name="TextBox 143"/>
          <p:cNvSpPr txBox="1"/>
          <p:nvPr/>
        </p:nvSpPr>
        <p:spPr>
          <a:xfrm>
            <a:off x="5730914" y="4010530"/>
            <a:ext cx="2143536" cy="584775"/>
          </a:xfrm>
          <a:prstGeom prst="rect">
            <a:avLst/>
          </a:prstGeom>
          <a:noFill/>
        </p:spPr>
        <p:txBody>
          <a:bodyPr wrap="non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a:ln>
                  <a:noFill/>
                </a:ln>
                <a:solidFill>
                  <a:schemeClr val="tx1"/>
                </a:solidFill>
                <a:effectLst/>
                <a:uLnTx/>
                <a:uFillTx/>
              </a:rPr>
              <a:t>Edge Router or DLR</a:t>
            </a:r>
            <a:endParaRPr kumimoji="0" lang="en-US" sz="1600" b="1" i="0" u="none" strike="noStrike" kern="0" cap="none" spc="0" normalizeH="0" baseline="0" noProof="0" dirty="0">
              <a:ln>
                <a:noFill/>
              </a:ln>
              <a:solidFill>
                <a:schemeClr val="tx1"/>
              </a:solidFill>
              <a:effectLst/>
              <a:uLnTx/>
              <a:uFillTx/>
            </a:endParaRPr>
          </a:p>
          <a:p>
            <a:pPr marL="0" marR="0" lvl="0" indent="0" algn="l" defTabSz="914400" eaLnBrk="1" fontAlgn="auto" latinLnBrk="0" hangingPunct="1">
              <a:lnSpc>
                <a:spcPct val="100000"/>
              </a:lnSpc>
              <a:spcBef>
                <a:spcPts val="0"/>
              </a:spcBef>
              <a:spcAft>
                <a:spcPts val="0"/>
              </a:spcAft>
              <a:buClrTx/>
              <a:buSzTx/>
              <a:buFontTx/>
              <a:buNone/>
              <a:tabLst/>
              <a:defRPr/>
            </a:pPr>
            <a:r>
              <a:rPr lang="en-US" sz="1600" b="1" kern="0" dirty="0">
                <a:solidFill>
                  <a:schemeClr val="tx1"/>
                </a:solidFill>
              </a:rPr>
              <a:t>(L3)</a:t>
            </a:r>
            <a:endParaRPr kumimoji="0" lang="en-US" sz="1600" b="1" i="0" u="none" strike="noStrike" kern="0" cap="none" spc="0" normalizeH="0" baseline="0" noProof="0" dirty="0">
              <a:ln>
                <a:noFill/>
              </a:ln>
              <a:solidFill>
                <a:schemeClr val="tx1"/>
              </a:solidFill>
              <a:effectLst/>
              <a:uLnTx/>
              <a:uFillTx/>
            </a:endParaRPr>
          </a:p>
        </p:txBody>
      </p:sp>
      <p:sp>
        <p:nvSpPr>
          <p:cNvPr id="145" name="Content Placeholder 2"/>
          <p:cNvSpPr txBox="1">
            <a:spLocks/>
          </p:cNvSpPr>
          <p:nvPr/>
        </p:nvSpPr>
        <p:spPr>
          <a:xfrm>
            <a:off x="381000" y="784225"/>
            <a:ext cx="8382000" cy="5006975"/>
          </a:xfrm>
          <a:prstGeom prst="rect">
            <a:avLst/>
          </a:prstGeom>
        </p:spPr>
        <p:txBody>
          <a:bodyPr/>
          <a:lstStyle>
            <a:lvl1pPr marL="233363" indent="-233363" algn="l" rtl="0" eaLnBrk="0" fontAlgn="base" hangingPunct="0">
              <a:lnSpc>
                <a:spcPts val="2400"/>
              </a:lnSpc>
              <a:spcBef>
                <a:spcPts val="1000"/>
              </a:spcBef>
              <a:spcAft>
                <a:spcPct val="0"/>
              </a:spcAft>
              <a:buClr>
                <a:schemeClr val="accent1">
                  <a:lumMod val="75000"/>
                </a:schemeClr>
              </a:buClr>
              <a:buSzPct val="115000"/>
              <a:buFont typeface="Wingdings" pitchFamily="2" charset="2"/>
              <a:buChar char="§"/>
              <a:defRPr sz="2000" b="1">
                <a:solidFill>
                  <a:srgbClr val="333333"/>
                </a:solidFill>
                <a:latin typeface="+mn-lt"/>
                <a:ea typeface="+mn-ea"/>
                <a:cs typeface="+mn-cs"/>
              </a:defRPr>
            </a:lvl1pPr>
            <a:lvl2pPr marL="400050" indent="-171450" algn="l" rtl="0" eaLnBrk="0" fontAlgn="base" hangingPunct="0">
              <a:lnSpc>
                <a:spcPts val="2200"/>
              </a:lnSpc>
              <a:spcBef>
                <a:spcPts val="800"/>
              </a:spcBef>
              <a:spcAft>
                <a:spcPct val="0"/>
              </a:spcAft>
              <a:buClr>
                <a:schemeClr val="accent1">
                  <a:lumMod val="75000"/>
                </a:schemeClr>
              </a:buClr>
              <a:buSzPct val="110000"/>
              <a:buFont typeface="Times" pitchFamily="18" charset="0"/>
              <a:buChar char="•"/>
              <a:defRPr>
                <a:solidFill>
                  <a:srgbClr val="333333"/>
                </a:solidFill>
                <a:latin typeface="+mn-lt"/>
                <a:ea typeface="+mn-ea"/>
              </a:defRPr>
            </a:lvl2pPr>
            <a:lvl3pPr marL="62865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3pPr>
            <a:lvl4pPr marL="91440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4pPr>
            <a:lvl5pPr marL="120015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5pPr>
            <a:lvl6pPr marL="16002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6pPr>
            <a:lvl7pPr marL="20574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7pPr>
            <a:lvl8pPr marL="25146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8pPr>
            <a:lvl9pPr marL="29718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9pPr>
          </a:lstStyle>
          <a:p>
            <a:r>
              <a:rPr lang="en-US" dirty="0"/>
              <a:t>Traffic Flow</a:t>
            </a:r>
          </a:p>
          <a:p>
            <a:r>
              <a:rPr lang="en-US" dirty="0"/>
              <a:t>Pros</a:t>
            </a:r>
          </a:p>
          <a:p>
            <a:pPr lvl="1"/>
            <a:r>
              <a:rPr lang="en-US" sz="1800" dirty="0"/>
              <a:t>Simple</a:t>
            </a:r>
          </a:p>
          <a:p>
            <a:r>
              <a:rPr lang="en-US" dirty="0"/>
              <a:t>Cons</a:t>
            </a:r>
          </a:p>
          <a:p>
            <a:pPr lvl="1"/>
            <a:r>
              <a:rPr lang="en-US" sz="1800" dirty="0"/>
              <a:t>Increase # of NSX Edge / VMs</a:t>
            </a:r>
          </a:p>
          <a:p>
            <a:pPr lvl="1"/>
            <a:r>
              <a:rPr lang="en-US" sz="1800" dirty="0"/>
              <a:t>Servers don't see the client IP@</a:t>
            </a:r>
          </a:p>
          <a:p>
            <a:pPr marL="457200" lvl="2" indent="0">
              <a:buNone/>
            </a:pPr>
            <a:r>
              <a:rPr lang="en-US" sz="1400" i="1" dirty="0"/>
              <a:t>(there is an workaround for web traffic with</a:t>
            </a:r>
          </a:p>
          <a:p>
            <a:pPr marL="457200" lvl="2" indent="0">
              <a:buNone/>
            </a:pPr>
            <a:r>
              <a:rPr lang="en-US" sz="1400" i="1" dirty="0"/>
              <a:t>"Insert X-Forwarded-For HTTP header" – see notes)</a:t>
            </a:r>
          </a:p>
          <a:p>
            <a:pPr lvl="1"/>
            <a:endParaRPr lang="en-US" sz="1800" dirty="0"/>
          </a:p>
        </p:txBody>
      </p:sp>
      <p:sp>
        <p:nvSpPr>
          <p:cNvPr id="161" name="TextBox 160"/>
          <p:cNvSpPr txBox="1"/>
          <p:nvPr/>
        </p:nvSpPr>
        <p:spPr>
          <a:xfrm>
            <a:off x="1264090" y="5397222"/>
            <a:ext cx="1681871" cy="338554"/>
          </a:xfrm>
          <a:prstGeom prst="rect">
            <a:avLst/>
          </a:prstGeom>
          <a:noFill/>
        </p:spPr>
        <p:txBody>
          <a:bodyPr wrap="non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fr-FR" sz="1600" b="1" i="1" u="none" strike="noStrike" kern="0" cap="none" spc="0" normalizeH="0" baseline="0" noProof="0" dirty="0">
                <a:ln>
                  <a:noFill/>
                </a:ln>
                <a:solidFill>
                  <a:srgbClr val="FF0000"/>
                </a:solidFill>
                <a:effectLst/>
                <a:uLnTx/>
                <a:uFillTx/>
              </a:rPr>
              <a:t>(SNAT + DNAT)</a:t>
            </a:r>
            <a:endParaRPr kumimoji="0" lang="en-US" sz="1600" b="1" i="1" u="none" strike="noStrike" kern="0" cap="none" spc="0" normalizeH="0" baseline="0" noProof="0" dirty="0">
              <a:ln>
                <a:noFill/>
              </a:ln>
              <a:solidFill>
                <a:srgbClr val="FF0000"/>
              </a:solidFill>
              <a:effectLst/>
              <a:uLnTx/>
              <a:uFillTx/>
            </a:endParaRPr>
          </a:p>
        </p:txBody>
      </p:sp>
      <p:sp>
        <p:nvSpPr>
          <p:cNvPr id="148" name="TextBox 147"/>
          <p:cNvSpPr txBox="1"/>
          <p:nvPr/>
        </p:nvSpPr>
        <p:spPr>
          <a:xfrm>
            <a:off x="6622083" y="2330456"/>
            <a:ext cx="2529860" cy="1077218"/>
          </a:xfrm>
          <a:prstGeom prst="rect">
            <a:avLst/>
          </a:prstGeom>
          <a:noFill/>
        </p:spPr>
        <p:txBody>
          <a:bodyPr wrap="none" rtlCol="0">
            <a:spAutoFit/>
          </a:bodyPr>
          <a:lstStyle/>
          <a:p>
            <a:pPr marL="342900" marR="0" lvl="0" indent="-342900" algn="l" defTabSz="914400" eaLnBrk="1" fontAlgn="auto" latinLnBrk="0" hangingPunct="1">
              <a:lnSpc>
                <a:spcPct val="100000"/>
              </a:lnSpc>
              <a:spcBef>
                <a:spcPts val="0"/>
              </a:spcBef>
              <a:spcAft>
                <a:spcPts val="0"/>
              </a:spcAft>
              <a:buClrTx/>
              <a:buSzTx/>
              <a:buFontTx/>
              <a:buAutoNum type="arabicPeriod"/>
              <a:tabLst/>
              <a:defRPr/>
            </a:pPr>
            <a:r>
              <a:rPr kumimoji="0" lang="en-US" sz="1600" b="1" i="0" u="none" strike="noStrike" kern="0" cap="none" spc="0" normalizeH="0" baseline="0" noProof="0" dirty="0">
                <a:ln>
                  <a:noFill/>
                </a:ln>
                <a:solidFill>
                  <a:srgbClr val="FF0000"/>
                </a:solidFill>
                <a:effectLst/>
                <a:uLnTx/>
                <a:uFillTx/>
              </a:rPr>
              <a:t>Client-IP</a:t>
            </a:r>
            <a:r>
              <a:rPr kumimoji="0" lang="en-US" sz="1600" b="1" i="0" u="none" strike="noStrike" kern="0" cap="none" spc="0" normalizeH="0" noProof="0" dirty="0">
                <a:ln>
                  <a:noFill/>
                </a:ln>
                <a:solidFill>
                  <a:srgbClr val="FF0000"/>
                </a:solidFill>
                <a:effectLst/>
                <a:uLnTx/>
                <a:uFillTx/>
              </a:rPr>
              <a:t> </a:t>
            </a:r>
            <a:r>
              <a:rPr kumimoji="0" lang="en-US" sz="1600" b="1" i="0" u="none" strike="noStrike" kern="0" cap="none" spc="0" normalizeH="0" noProof="0" dirty="0">
                <a:ln>
                  <a:noFill/>
                </a:ln>
                <a:solidFill>
                  <a:srgbClr val="FF0000"/>
                </a:solidFill>
                <a:effectLst/>
                <a:uLnTx/>
                <a:uFillTx/>
                <a:sym typeface="Wingdings" pitchFamily="2" charset="2"/>
              </a:rPr>
              <a:t></a:t>
            </a:r>
            <a:r>
              <a:rPr kumimoji="0" lang="fr-FR" sz="1600" b="1" i="0" u="none" strike="noStrike" kern="0" cap="none" spc="0" normalizeH="0" noProof="0" dirty="0">
                <a:ln>
                  <a:noFill/>
                </a:ln>
                <a:solidFill>
                  <a:srgbClr val="FF0000"/>
                </a:solidFill>
                <a:effectLst/>
                <a:uLnTx/>
                <a:uFillTx/>
                <a:sym typeface="Wingdings" pitchFamily="2" charset="2"/>
              </a:rPr>
              <a:t> VIP</a:t>
            </a:r>
          </a:p>
          <a:p>
            <a:pPr marL="342900" indent="-342900" algn="l" fontAlgn="auto">
              <a:spcBef>
                <a:spcPts val="0"/>
              </a:spcBef>
              <a:spcAft>
                <a:spcPts val="0"/>
              </a:spcAft>
              <a:buFontTx/>
              <a:buAutoNum type="arabicPeriod"/>
            </a:pPr>
            <a:r>
              <a:rPr lang="en-US" sz="1600" b="1" kern="0" dirty="0">
                <a:solidFill>
                  <a:srgbClr val="FF0000"/>
                </a:solidFill>
              </a:rPr>
              <a:t>Edge-IP </a:t>
            </a:r>
            <a:r>
              <a:rPr lang="en-US" sz="1600" b="1" kern="0" dirty="0">
                <a:solidFill>
                  <a:srgbClr val="FF0000"/>
                </a:solidFill>
                <a:sym typeface="Wingdings" pitchFamily="2" charset="2"/>
              </a:rPr>
              <a:t></a:t>
            </a:r>
            <a:r>
              <a:rPr lang="fr-FR" sz="1600" b="1" kern="0" dirty="0">
                <a:solidFill>
                  <a:srgbClr val="FF0000"/>
                </a:solidFill>
                <a:sym typeface="Wingdings" pitchFamily="2" charset="2"/>
              </a:rPr>
              <a:t> Server-IP</a:t>
            </a:r>
            <a:endParaRPr lang="en-US" sz="1600" b="1" kern="0" dirty="0">
              <a:solidFill>
                <a:srgbClr val="FF0000"/>
              </a:solidFill>
            </a:endParaRPr>
          </a:p>
          <a:p>
            <a:pPr marL="342900" indent="-342900" algn="l" fontAlgn="auto">
              <a:spcBef>
                <a:spcPts val="0"/>
              </a:spcBef>
              <a:spcAft>
                <a:spcPts val="0"/>
              </a:spcAft>
              <a:buFontTx/>
              <a:buAutoNum type="arabicPeriod"/>
            </a:pPr>
            <a:r>
              <a:rPr lang="fr-FR" sz="1600" b="1" kern="0" dirty="0">
                <a:solidFill>
                  <a:srgbClr val="FF0000"/>
                </a:solidFill>
                <a:sym typeface="Wingdings" pitchFamily="2" charset="2"/>
              </a:rPr>
              <a:t>Server-IP  </a:t>
            </a:r>
            <a:r>
              <a:rPr lang="en-US" sz="1600" b="1" kern="0" dirty="0">
                <a:solidFill>
                  <a:srgbClr val="FF0000"/>
                </a:solidFill>
                <a:sym typeface="Wingdings" pitchFamily="2" charset="2"/>
              </a:rPr>
              <a:t>Edge</a:t>
            </a:r>
            <a:r>
              <a:rPr lang="en-US" sz="1600" b="1" kern="0" dirty="0">
                <a:solidFill>
                  <a:srgbClr val="FF0000"/>
                </a:solidFill>
              </a:rPr>
              <a:t>-IP</a:t>
            </a:r>
          </a:p>
          <a:p>
            <a:pPr marL="342900" indent="-342900" algn="l" fontAlgn="auto">
              <a:spcBef>
                <a:spcPts val="0"/>
              </a:spcBef>
              <a:spcAft>
                <a:spcPts val="0"/>
              </a:spcAft>
              <a:buFontTx/>
              <a:buAutoNum type="arabicPeriod"/>
            </a:pPr>
            <a:r>
              <a:rPr lang="fr-FR" sz="1600" b="1" kern="0" dirty="0">
                <a:solidFill>
                  <a:srgbClr val="FF0000"/>
                </a:solidFill>
                <a:sym typeface="Wingdings" pitchFamily="2" charset="2"/>
              </a:rPr>
              <a:t>VIP  Client-IP</a:t>
            </a:r>
            <a:endParaRPr lang="en-US" sz="1600" b="1" kern="0" dirty="0">
              <a:solidFill>
                <a:srgbClr val="FF0000"/>
              </a:solidFill>
            </a:endParaRPr>
          </a:p>
        </p:txBody>
      </p:sp>
      <p:grpSp>
        <p:nvGrpSpPr>
          <p:cNvPr id="231" name="Group 230"/>
          <p:cNvGrpSpPr/>
          <p:nvPr/>
        </p:nvGrpSpPr>
        <p:grpSpPr>
          <a:xfrm>
            <a:off x="3517900" y="4934385"/>
            <a:ext cx="1797050" cy="580802"/>
            <a:chOff x="3517900" y="4934385"/>
            <a:chExt cx="1797050" cy="580802"/>
          </a:xfrm>
        </p:grpSpPr>
        <p:grpSp>
          <p:nvGrpSpPr>
            <p:cNvPr id="191" name="Group 190"/>
            <p:cNvGrpSpPr/>
            <p:nvPr/>
          </p:nvGrpSpPr>
          <p:grpSpPr>
            <a:xfrm>
              <a:off x="3517900" y="5175888"/>
              <a:ext cx="1469138" cy="339299"/>
              <a:chOff x="3517900" y="5175888"/>
              <a:chExt cx="1469138" cy="339299"/>
            </a:xfrm>
          </p:grpSpPr>
          <p:cxnSp>
            <p:nvCxnSpPr>
              <p:cNvPr id="149" name="Straight Arrow Connector 148"/>
              <p:cNvCxnSpPr/>
              <p:nvPr/>
            </p:nvCxnSpPr>
            <p:spPr bwMode="auto">
              <a:xfrm flipV="1">
                <a:off x="3517900" y="5175888"/>
                <a:ext cx="1469138" cy="169651"/>
              </a:xfrm>
              <a:prstGeom prst="straightConnector1">
                <a:avLst/>
              </a:prstGeom>
              <a:solidFill>
                <a:srgbClr val="0095D3"/>
              </a:solidFill>
              <a:ln w="38100" cap="flat" cmpd="sng" algn="ctr">
                <a:solidFill>
                  <a:srgbClr val="FF0000"/>
                </a:solidFill>
                <a:prstDash val="solid"/>
                <a:round/>
                <a:headEnd type="none" w="med" len="med"/>
                <a:tailEnd type="none" w="med" len="med"/>
              </a:ln>
              <a:effectLst/>
            </p:spPr>
          </p:cxnSp>
          <p:cxnSp>
            <p:nvCxnSpPr>
              <p:cNvPr id="188" name="Straight Arrow Connector 187"/>
              <p:cNvCxnSpPr/>
              <p:nvPr/>
            </p:nvCxnSpPr>
            <p:spPr bwMode="auto">
              <a:xfrm>
                <a:off x="4987038" y="5175888"/>
                <a:ext cx="0" cy="339299"/>
              </a:xfrm>
              <a:prstGeom prst="straightConnector1">
                <a:avLst/>
              </a:prstGeom>
              <a:solidFill>
                <a:srgbClr val="0095D3"/>
              </a:solidFill>
              <a:ln w="38100" cap="flat" cmpd="sng" algn="ctr">
                <a:solidFill>
                  <a:srgbClr val="FF0000"/>
                </a:solidFill>
                <a:prstDash val="solid"/>
                <a:round/>
                <a:headEnd type="none" w="med" len="med"/>
                <a:tailEnd type="arrow" w="med" len="med"/>
              </a:ln>
              <a:effectLst/>
            </p:spPr>
          </p:cxnSp>
        </p:grpSp>
        <p:sp>
          <p:nvSpPr>
            <p:cNvPr id="224" name="Oval 223"/>
            <p:cNvSpPr/>
            <p:nvPr/>
          </p:nvSpPr>
          <p:spPr bwMode="auto">
            <a:xfrm>
              <a:off x="5010150" y="4934385"/>
              <a:ext cx="304800" cy="304800"/>
            </a:xfrm>
            <a:prstGeom prst="ellipse">
              <a:avLst/>
            </a:prstGeom>
            <a:solidFill>
              <a:schemeClr val="accent3"/>
            </a:solidFill>
            <a:ln w="19050">
              <a:solidFill>
                <a:srgbClr val="FF0000"/>
              </a:solidFill>
              <a:round/>
              <a:headEnd/>
              <a:tailEnd/>
            </a:ln>
          </p:spPr>
          <p:txBody>
            <a:bodyPr wrap="none" lIns="0" tIns="0" rIns="0" bIns="0" anchor="ctr"/>
            <a:lstStyle/>
            <a:p>
              <a:pPr algn="ctr">
                <a:defRPr/>
              </a:pPr>
              <a:r>
                <a:rPr lang="en-US" sz="1800" dirty="0">
                  <a:solidFill>
                    <a:schemeClr val="bg1"/>
                  </a:solidFill>
                  <a:ea typeface="ＭＳ Ｐゴシック" charset="0"/>
                  <a:cs typeface="ＭＳ Ｐゴシック" charset="0"/>
                </a:rPr>
                <a:t>2</a:t>
              </a:r>
              <a:endParaRPr lang="en-US" sz="1800" dirty="0">
                <a:solidFill>
                  <a:schemeClr val="bg1"/>
                </a:solidFill>
                <a:latin typeface="Arial" charset="0"/>
                <a:ea typeface="ＭＳ Ｐゴシック" charset="0"/>
                <a:cs typeface="ＭＳ Ｐゴシック" charset="0"/>
              </a:endParaRPr>
            </a:p>
          </p:txBody>
        </p:sp>
      </p:grpSp>
      <p:grpSp>
        <p:nvGrpSpPr>
          <p:cNvPr id="232" name="Group 231"/>
          <p:cNvGrpSpPr/>
          <p:nvPr/>
        </p:nvGrpSpPr>
        <p:grpSpPr>
          <a:xfrm>
            <a:off x="3450881" y="5374112"/>
            <a:ext cx="1286220" cy="537758"/>
            <a:chOff x="3450881" y="5374112"/>
            <a:chExt cx="1286220" cy="537758"/>
          </a:xfrm>
        </p:grpSpPr>
        <p:grpSp>
          <p:nvGrpSpPr>
            <p:cNvPr id="216" name="Group 215"/>
            <p:cNvGrpSpPr/>
            <p:nvPr/>
          </p:nvGrpSpPr>
          <p:grpSpPr>
            <a:xfrm>
              <a:off x="3450881" y="5374112"/>
              <a:ext cx="1286220" cy="169650"/>
              <a:chOff x="3450881" y="5374112"/>
              <a:chExt cx="1286220" cy="169650"/>
            </a:xfrm>
          </p:grpSpPr>
          <p:cxnSp>
            <p:nvCxnSpPr>
              <p:cNvPr id="193" name="Straight Arrow Connector 192"/>
              <p:cNvCxnSpPr/>
              <p:nvPr/>
            </p:nvCxnSpPr>
            <p:spPr bwMode="auto">
              <a:xfrm flipV="1">
                <a:off x="4737100" y="5374112"/>
                <a:ext cx="0" cy="169650"/>
              </a:xfrm>
              <a:prstGeom prst="straightConnector1">
                <a:avLst/>
              </a:prstGeom>
              <a:solidFill>
                <a:srgbClr val="0095D3"/>
              </a:solidFill>
              <a:ln w="38100" cap="flat" cmpd="sng" algn="ctr">
                <a:solidFill>
                  <a:srgbClr val="FF0000"/>
                </a:solidFill>
                <a:prstDash val="solid"/>
                <a:round/>
                <a:headEnd type="none" w="med" len="med"/>
                <a:tailEnd type="none" w="med" len="med"/>
              </a:ln>
              <a:effectLst/>
            </p:spPr>
          </p:cxnSp>
          <p:cxnSp>
            <p:nvCxnSpPr>
              <p:cNvPr id="195" name="Straight Arrow Connector 194"/>
              <p:cNvCxnSpPr/>
              <p:nvPr/>
            </p:nvCxnSpPr>
            <p:spPr bwMode="auto">
              <a:xfrm flipH="1">
                <a:off x="3450881" y="5374112"/>
                <a:ext cx="1286220" cy="141075"/>
              </a:xfrm>
              <a:prstGeom prst="straightConnector1">
                <a:avLst/>
              </a:prstGeom>
              <a:solidFill>
                <a:srgbClr val="0095D3"/>
              </a:solidFill>
              <a:ln w="38100" cap="flat" cmpd="sng" algn="ctr">
                <a:solidFill>
                  <a:srgbClr val="FF0000"/>
                </a:solidFill>
                <a:prstDash val="solid"/>
                <a:round/>
                <a:headEnd type="none" w="med" len="med"/>
                <a:tailEnd type="arrow"/>
              </a:ln>
              <a:effectLst/>
            </p:spPr>
          </p:cxnSp>
        </p:grpSp>
        <p:sp>
          <p:nvSpPr>
            <p:cNvPr id="225" name="Oval 224"/>
            <p:cNvSpPr/>
            <p:nvPr/>
          </p:nvSpPr>
          <p:spPr bwMode="auto">
            <a:xfrm>
              <a:off x="3534269" y="5607070"/>
              <a:ext cx="304800" cy="304800"/>
            </a:xfrm>
            <a:prstGeom prst="ellipse">
              <a:avLst/>
            </a:prstGeom>
            <a:solidFill>
              <a:schemeClr val="accent3"/>
            </a:solidFill>
            <a:ln w="19050">
              <a:solidFill>
                <a:srgbClr val="FF0000"/>
              </a:solidFill>
              <a:round/>
              <a:headEnd/>
              <a:tailEnd/>
            </a:ln>
          </p:spPr>
          <p:txBody>
            <a:bodyPr wrap="none" lIns="0" tIns="0" rIns="0" bIns="0" anchor="ctr"/>
            <a:lstStyle/>
            <a:p>
              <a:pPr algn="ctr">
                <a:defRPr/>
              </a:pPr>
              <a:r>
                <a:rPr lang="en-US" sz="1800" dirty="0">
                  <a:solidFill>
                    <a:schemeClr val="bg1"/>
                  </a:solidFill>
                  <a:ea typeface="ＭＳ Ｐゴシック" charset="0"/>
                  <a:cs typeface="ＭＳ Ｐゴシック" charset="0"/>
                </a:rPr>
                <a:t>3</a:t>
              </a:r>
              <a:endParaRPr lang="en-US" sz="1800" dirty="0">
                <a:solidFill>
                  <a:schemeClr val="bg1"/>
                </a:solidFill>
                <a:latin typeface="Arial" charset="0"/>
                <a:ea typeface="ＭＳ Ｐゴシック" charset="0"/>
                <a:cs typeface="ＭＳ Ｐゴシック" charset="0"/>
              </a:endParaRPr>
            </a:p>
          </p:txBody>
        </p:sp>
      </p:grpSp>
      <p:pic>
        <p:nvPicPr>
          <p:cNvPr id="55" name="Picture 54"/>
          <p:cNvPicPr>
            <a:picLocks noChangeAspect="1"/>
          </p:cNvPicPr>
          <p:nvPr/>
        </p:nvPicPr>
        <p:blipFill rotWithShape="1">
          <a:blip r:embed="rId5" cstate="print">
            <a:extLst>
              <a:ext uri="{28A0092B-C50C-407E-A947-70E740481C1C}">
                <a14:useLocalDpi xmlns:a14="http://schemas.microsoft.com/office/drawing/2010/main" val="0"/>
              </a:ext>
            </a:extLst>
          </a:blip>
          <a:srcRect l="5773" t="6108" r="6220" b="6777"/>
          <a:stretch/>
        </p:blipFill>
        <p:spPr>
          <a:xfrm>
            <a:off x="4785203" y="4043000"/>
            <a:ext cx="854855" cy="761680"/>
          </a:xfrm>
          <a:prstGeom prst="ellipse">
            <a:avLst/>
          </a:prstGeom>
        </p:spPr>
      </p:pic>
      <p:grpSp>
        <p:nvGrpSpPr>
          <p:cNvPr id="4" name="Group 3"/>
          <p:cNvGrpSpPr/>
          <p:nvPr/>
        </p:nvGrpSpPr>
        <p:grpSpPr>
          <a:xfrm>
            <a:off x="1372574" y="5288361"/>
            <a:ext cx="2076540" cy="977654"/>
            <a:chOff x="1372574" y="5288361"/>
            <a:chExt cx="2076540" cy="977654"/>
          </a:xfrm>
        </p:grpSpPr>
        <p:grpSp>
          <p:nvGrpSpPr>
            <p:cNvPr id="3" name="Group 2"/>
            <p:cNvGrpSpPr/>
            <p:nvPr/>
          </p:nvGrpSpPr>
          <p:grpSpPr>
            <a:xfrm>
              <a:off x="1372574" y="5288361"/>
              <a:ext cx="1799851" cy="977654"/>
              <a:chOff x="1372574" y="5288361"/>
              <a:chExt cx="1799851" cy="977654"/>
            </a:xfrm>
          </p:grpSpPr>
          <p:cxnSp>
            <p:nvCxnSpPr>
              <p:cNvPr id="171" name="Straight Connector 170"/>
              <p:cNvCxnSpPr/>
              <p:nvPr/>
            </p:nvCxnSpPr>
            <p:spPr bwMode="auto">
              <a:xfrm flipV="1">
                <a:off x="3172425" y="5288361"/>
                <a:ext cx="0" cy="302622"/>
              </a:xfrm>
              <a:prstGeom prst="line">
                <a:avLst/>
              </a:prstGeom>
              <a:solidFill>
                <a:srgbClr val="0095D3"/>
              </a:solidFill>
              <a:ln w="38100" cap="flat" cmpd="sng" algn="ctr">
                <a:solidFill>
                  <a:srgbClr val="6DB33F">
                    <a:lumMod val="75000"/>
                  </a:srgbClr>
                </a:solidFill>
                <a:prstDash val="solid"/>
                <a:round/>
                <a:headEnd type="none" w="med" len="med"/>
                <a:tailEnd type="none" w="med" len="med"/>
              </a:ln>
              <a:effectLst/>
            </p:spPr>
          </p:cxnSp>
          <p:sp>
            <p:nvSpPr>
              <p:cNvPr id="53" name="TextBox 52"/>
              <p:cNvSpPr txBox="1"/>
              <p:nvPr/>
            </p:nvSpPr>
            <p:spPr>
              <a:xfrm>
                <a:off x="1372574" y="5681240"/>
                <a:ext cx="1402948" cy="584775"/>
              </a:xfrm>
              <a:prstGeom prst="rect">
                <a:avLst/>
              </a:prstGeom>
              <a:noFill/>
            </p:spPr>
            <p:txBody>
              <a:bodyPr wrap="non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chemeClr val="tx1"/>
                    </a:solidFill>
                    <a:effectLst/>
                    <a:uLnTx/>
                    <a:uFillTx/>
                  </a:rPr>
                  <a:t>Edge Router</a:t>
                </a:r>
              </a:p>
              <a:p>
                <a:pPr marL="0" marR="0" lvl="0" indent="0" algn="r" defTabSz="914400" eaLnBrk="1" fontAlgn="auto" latinLnBrk="0" hangingPunct="1">
                  <a:lnSpc>
                    <a:spcPct val="100000"/>
                  </a:lnSpc>
                  <a:spcBef>
                    <a:spcPts val="0"/>
                  </a:spcBef>
                  <a:spcAft>
                    <a:spcPts val="0"/>
                  </a:spcAft>
                  <a:buClrTx/>
                  <a:buSzTx/>
                  <a:buFontTx/>
                  <a:buNone/>
                  <a:tabLst/>
                  <a:defRPr/>
                </a:pPr>
                <a:r>
                  <a:rPr lang="en-US" sz="1600" b="1" kern="0" dirty="0">
                    <a:solidFill>
                      <a:schemeClr val="tx1"/>
                    </a:solidFill>
                  </a:rPr>
                  <a:t>(LB)</a:t>
                </a:r>
                <a:endParaRPr kumimoji="0" lang="en-US" sz="1600" b="1" i="0" u="none" strike="noStrike" kern="0" cap="none" spc="0" normalizeH="0" baseline="0" noProof="0" dirty="0">
                  <a:ln>
                    <a:noFill/>
                  </a:ln>
                  <a:solidFill>
                    <a:schemeClr val="tx1"/>
                  </a:solidFill>
                  <a:effectLst/>
                  <a:uLnTx/>
                  <a:uFillTx/>
                </a:endParaRPr>
              </a:p>
            </p:txBody>
          </p:sp>
        </p:grpSp>
        <p:pic>
          <p:nvPicPr>
            <p:cNvPr id="56" name="Picture 55"/>
            <p:cNvPicPr>
              <a:picLocks noChangeAspect="1"/>
            </p:cNvPicPr>
            <p:nvPr/>
          </p:nvPicPr>
          <p:blipFill rotWithShape="1">
            <a:blip r:embed="rId6" cstate="print">
              <a:extLst>
                <a:ext uri="{28A0092B-C50C-407E-A947-70E740481C1C}">
                  <a14:useLocalDpi xmlns:a14="http://schemas.microsoft.com/office/drawing/2010/main" val="0"/>
                </a:ext>
              </a:extLst>
            </a:blip>
            <a:srcRect l="6767" t="6439" r="6767" b="6658"/>
            <a:stretch/>
          </p:blipFill>
          <p:spPr>
            <a:xfrm>
              <a:off x="2817379" y="5499075"/>
              <a:ext cx="631735" cy="571525"/>
            </a:xfrm>
            <a:prstGeom prst="rect">
              <a:avLst/>
            </a:prstGeom>
          </p:spPr>
        </p:pic>
      </p:grpSp>
      <p:grpSp>
        <p:nvGrpSpPr>
          <p:cNvPr id="233" name="Group 232"/>
          <p:cNvGrpSpPr/>
          <p:nvPr/>
        </p:nvGrpSpPr>
        <p:grpSpPr>
          <a:xfrm>
            <a:off x="2945961" y="1866760"/>
            <a:ext cx="3685587" cy="3603624"/>
            <a:chOff x="2932899" y="1866760"/>
            <a:chExt cx="3685587" cy="3603624"/>
          </a:xfrm>
        </p:grpSpPr>
        <p:grpSp>
          <p:nvGrpSpPr>
            <p:cNvPr id="218" name="Group 217"/>
            <p:cNvGrpSpPr/>
            <p:nvPr/>
          </p:nvGrpSpPr>
          <p:grpSpPr>
            <a:xfrm>
              <a:off x="2963246" y="1866760"/>
              <a:ext cx="3655240" cy="3603624"/>
              <a:chOff x="2963246" y="1866760"/>
              <a:chExt cx="3655240" cy="3603624"/>
            </a:xfrm>
          </p:grpSpPr>
          <p:cxnSp>
            <p:nvCxnSpPr>
              <p:cNvPr id="196" name="Straight Arrow Connector 195"/>
              <p:cNvCxnSpPr/>
              <p:nvPr/>
            </p:nvCxnSpPr>
            <p:spPr bwMode="auto">
              <a:xfrm>
                <a:off x="2982913" y="4599287"/>
                <a:ext cx="0" cy="871097"/>
              </a:xfrm>
              <a:prstGeom prst="straightConnector1">
                <a:avLst/>
              </a:prstGeom>
              <a:solidFill>
                <a:srgbClr val="0095D3"/>
              </a:solidFill>
              <a:ln w="38100" cap="flat" cmpd="sng" algn="ctr">
                <a:solidFill>
                  <a:srgbClr val="FF0000"/>
                </a:solidFill>
                <a:prstDash val="solid"/>
                <a:round/>
                <a:headEnd type="none" w="med" len="med"/>
                <a:tailEnd type="none" w="med" len="med"/>
              </a:ln>
              <a:effectLst/>
            </p:spPr>
          </p:cxnSp>
          <p:cxnSp>
            <p:nvCxnSpPr>
              <p:cNvPr id="200" name="Straight Arrow Connector 199"/>
              <p:cNvCxnSpPr/>
              <p:nvPr/>
            </p:nvCxnSpPr>
            <p:spPr bwMode="auto">
              <a:xfrm flipH="1">
                <a:off x="2963246" y="4525389"/>
                <a:ext cx="1958004" cy="69916"/>
              </a:xfrm>
              <a:prstGeom prst="straightConnector1">
                <a:avLst/>
              </a:prstGeom>
              <a:solidFill>
                <a:srgbClr val="0095D3"/>
              </a:solidFill>
              <a:ln w="38100" cap="flat" cmpd="sng" algn="ctr">
                <a:solidFill>
                  <a:srgbClr val="FF0000"/>
                </a:solidFill>
                <a:prstDash val="solid"/>
                <a:round/>
                <a:headEnd type="none" w="med" len="med"/>
                <a:tailEnd type="none" w="med" len="med"/>
              </a:ln>
              <a:effectLst/>
            </p:spPr>
          </p:cxnSp>
          <p:cxnSp>
            <p:nvCxnSpPr>
              <p:cNvPr id="202" name="Straight Arrow Connector 201"/>
              <p:cNvCxnSpPr/>
              <p:nvPr/>
            </p:nvCxnSpPr>
            <p:spPr bwMode="auto">
              <a:xfrm flipH="1">
                <a:off x="4921250" y="1866760"/>
                <a:ext cx="1697236" cy="2658629"/>
              </a:xfrm>
              <a:prstGeom prst="straightConnector1">
                <a:avLst/>
              </a:prstGeom>
              <a:solidFill>
                <a:srgbClr val="0095D3"/>
              </a:solidFill>
              <a:ln w="38100" cap="flat" cmpd="sng" algn="ctr">
                <a:solidFill>
                  <a:srgbClr val="FF0000"/>
                </a:solidFill>
                <a:prstDash val="solid"/>
                <a:round/>
                <a:headEnd type="arrow" w="med" len="med"/>
                <a:tailEnd type="none" w="med" len="med"/>
              </a:ln>
              <a:effectLst/>
            </p:spPr>
          </p:cxnSp>
        </p:grpSp>
        <p:sp>
          <p:nvSpPr>
            <p:cNvPr id="226" name="Oval 225"/>
            <p:cNvSpPr/>
            <p:nvPr/>
          </p:nvSpPr>
          <p:spPr bwMode="auto">
            <a:xfrm>
              <a:off x="2932899" y="4220589"/>
              <a:ext cx="304800" cy="304800"/>
            </a:xfrm>
            <a:prstGeom prst="ellipse">
              <a:avLst/>
            </a:prstGeom>
            <a:solidFill>
              <a:schemeClr val="accent3"/>
            </a:solidFill>
            <a:ln w="19050">
              <a:solidFill>
                <a:srgbClr val="FF0000"/>
              </a:solidFill>
              <a:round/>
              <a:headEnd/>
              <a:tailEnd/>
            </a:ln>
          </p:spPr>
          <p:txBody>
            <a:bodyPr wrap="none" lIns="0" tIns="0" rIns="0" bIns="0" anchor="ctr"/>
            <a:lstStyle/>
            <a:p>
              <a:pPr algn="ctr">
                <a:defRPr/>
              </a:pPr>
              <a:r>
                <a:rPr lang="en-US" sz="1800" dirty="0">
                  <a:solidFill>
                    <a:schemeClr val="bg1"/>
                  </a:solidFill>
                  <a:ea typeface="ＭＳ Ｐゴシック" charset="0"/>
                  <a:cs typeface="ＭＳ Ｐゴシック" charset="0"/>
                </a:rPr>
                <a:t>4</a:t>
              </a:r>
              <a:endParaRPr lang="en-US" sz="1800" dirty="0">
                <a:solidFill>
                  <a:schemeClr val="bg1"/>
                </a:solidFill>
                <a:latin typeface="Arial" charset="0"/>
                <a:ea typeface="ＭＳ Ｐゴシック" charset="0"/>
                <a:cs typeface="ＭＳ Ｐゴシック" charset="0"/>
              </a:endParaRPr>
            </a:p>
          </p:txBody>
        </p:sp>
      </p:grpSp>
      <p:grpSp>
        <p:nvGrpSpPr>
          <p:cNvPr id="230" name="Group 229"/>
          <p:cNvGrpSpPr/>
          <p:nvPr/>
        </p:nvGrpSpPr>
        <p:grpSpPr>
          <a:xfrm>
            <a:off x="3319340" y="2023087"/>
            <a:ext cx="3453711" cy="3447297"/>
            <a:chOff x="3319340" y="2023087"/>
            <a:chExt cx="3453711" cy="3447297"/>
          </a:xfrm>
        </p:grpSpPr>
        <p:grpSp>
          <p:nvGrpSpPr>
            <p:cNvPr id="181" name="Group 180"/>
            <p:cNvGrpSpPr/>
            <p:nvPr/>
          </p:nvGrpSpPr>
          <p:grpSpPr>
            <a:xfrm>
              <a:off x="3319340" y="2023087"/>
              <a:ext cx="3453711" cy="3447297"/>
              <a:chOff x="3319340" y="2023087"/>
              <a:chExt cx="3453711" cy="3447297"/>
            </a:xfrm>
          </p:grpSpPr>
          <p:cxnSp>
            <p:nvCxnSpPr>
              <p:cNvPr id="147" name="Straight Arrow Connector 146"/>
              <p:cNvCxnSpPr/>
              <p:nvPr/>
            </p:nvCxnSpPr>
            <p:spPr bwMode="auto">
              <a:xfrm flipH="1">
                <a:off x="4979805" y="2023087"/>
                <a:ext cx="1793246" cy="2841903"/>
              </a:xfrm>
              <a:prstGeom prst="straightConnector1">
                <a:avLst/>
              </a:prstGeom>
              <a:solidFill>
                <a:srgbClr val="0095D3"/>
              </a:solidFill>
              <a:ln w="38100" cap="flat" cmpd="sng" algn="ctr">
                <a:solidFill>
                  <a:srgbClr val="FF0000"/>
                </a:solidFill>
                <a:prstDash val="solid"/>
                <a:round/>
                <a:headEnd type="none" w="med" len="med"/>
                <a:tailEnd type="none" w="med" len="med"/>
              </a:ln>
              <a:effectLst/>
            </p:spPr>
          </p:cxnSp>
          <p:cxnSp>
            <p:nvCxnSpPr>
              <p:cNvPr id="175" name="Straight Arrow Connector 174"/>
              <p:cNvCxnSpPr/>
              <p:nvPr/>
            </p:nvCxnSpPr>
            <p:spPr bwMode="auto">
              <a:xfrm flipH="1">
                <a:off x="3319340" y="4864990"/>
                <a:ext cx="1660467" cy="90416"/>
              </a:xfrm>
              <a:prstGeom prst="straightConnector1">
                <a:avLst/>
              </a:prstGeom>
              <a:solidFill>
                <a:srgbClr val="0095D3"/>
              </a:solidFill>
              <a:ln w="38100" cap="flat" cmpd="sng" algn="ctr">
                <a:solidFill>
                  <a:srgbClr val="FF0000"/>
                </a:solidFill>
                <a:prstDash val="solid"/>
                <a:round/>
                <a:headEnd type="none" w="med" len="med"/>
                <a:tailEnd type="none" w="med" len="med"/>
              </a:ln>
              <a:effectLst/>
            </p:spPr>
          </p:cxnSp>
          <p:cxnSp>
            <p:nvCxnSpPr>
              <p:cNvPr id="177" name="Straight Arrow Connector 176"/>
              <p:cNvCxnSpPr/>
              <p:nvPr/>
            </p:nvCxnSpPr>
            <p:spPr bwMode="auto">
              <a:xfrm>
                <a:off x="3319340" y="4955406"/>
                <a:ext cx="0" cy="514978"/>
              </a:xfrm>
              <a:prstGeom prst="straightConnector1">
                <a:avLst/>
              </a:prstGeom>
              <a:solidFill>
                <a:srgbClr val="0095D3"/>
              </a:solidFill>
              <a:ln w="38100" cap="flat" cmpd="sng" algn="ctr">
                <a:solidFill>
                  <a:srgbClr val="FF0000"/>
                </a:solidFill>
                <a:prstDash val="solid"/>
                <a:round/>
                <a:headEnd type="none" w="med" len="med"/>
                <a:tailEnd type="arrow"/>
              </a:ln>
              <a:effectLst/>
            </p:spPr>
          </p:cxnSp>
        </p:grpSp>
        <p:sp>
          <p:nvSpPr>
            <p:cNvPr id="222" name="Oval 221"/>
            <p:cNvSpPr/>
            <p:nvPr/>
          </p:nvSpPr>
          <p:spPr bwMode="auto">
            <a:xfrm>
              <a:off x="3439646" y="4617528"/>
              <a:ext cx="304800" cy="304800"/>
            </a:xfrm>
            <a:prstGeom prst="ellipse">
              <a:avLst/>
            </a:prstGeom>
            <a:solidFill>
              <a:schemeClr val="accent3"/>
            </a:solidFill>
            <a:ln w="19050">
              <a:solidFill>
                <a:srgbClr val="FF0000"/>
              </a:solidFill>
              <a:round/>
              <a:headEnd/>
              <a:tailEnd/>
            </a:ln>
          </p:spPr>
          <p:txBody>
            <a:bodyPr wrap="none" lIns="0" tIns="0" rIns="0" bIns="0" anchor="ctr"/>
            <a:lstStyle/>
            <a:p>
              <a:pPr algn="ctr">
                <a:defRPr/>
              </a:pPr>
              <a:r>
                <a:rPr lang="en-US" sz="1800" dirty="0">
                  <a:solidFill>
                    <a:schemeClr val="bg1"/>
                  </a:solidFill>
                  <a:latin typeface="Arial" charset="0"/>
                  <a:ea typeface="ＭＳ Ｐゴシック" charset="0"/>
                  <a:cs typeface="ＭＳ Ｐゴシック" charset="0"/>
                </a:rPr>
                <a:t>1</a:t>
              </a:r>
            </a:p>
          </p:txBody>
        </p:sp>
      </p:grpSp>
    </p:spTree>
    <p:extLst>
      <p:ext uri="{BB962C8B-B14F-4D97-AF65-F5344CB8AC3E}">
        <p14:creationId xmlns:p14="http://schemas.microsoft.com/office/powerpoint/2010/main" val="192155138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repeatCount="3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5">
                                            <p:txEl>
                                              <p:pRg st="0" end="0"/>
                                            </p:txEl>
                                          </p:spTgt>
                                        </p:tgtEl>
                                        <p:attrNameLst>
                                          <p:attrName>style.visibility</p:attrName>
                                        </p:attrNameLst>
                                      </p:cBhvr>
                                      <p:to>
                                        <p:strVal val="visible"/>
                                      </p:to>
                                    </p:set>
                                    <p:animEffect transition="in" filter="fade">
                                      <p:cBhvr>
                                        <p:cTn id="12" dur="500"/>
                                        <p:tgtEl>
                                          <p:spTgt spid="14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230"/>
                                        </p:tgtEl>
                                        <p:attrNameLst>
                                          <p:attrName>style.visibility</p:attrName>
                                        </p:attrNameLst>
                                      </p:cBhvr>
                                      <p:to>
                                        <p:strVal val="visible"/>
                                      </p:to>
                                    </p:set>
                                    <p:animEffect transition="in" filter="wipe(up)">
                                      <p:cBhvr>
                                        <p:cTn id="17" dur="500"/>
                                        <p:tgtEl>
                                          <p:spTgt spid="230"/>
                                        </p:tgtEl>
                                      </p:cBhvr>
                                    </p:animEffect>
                                  </p:childTnLst>
                                </p:cTn>
                              </p:par>
                            </p:childTnLst>
                          </p:cTn>
                        </p:par>
                        <p:par>
                          <p:cTn id="18" fill="hold">
                            <p:stCondLst>
                              <p:cond delay="500"/>
                            </p:stCondLst>
                            <p:childTnLst>
                              <p:par>
                                <p:cTn id="19" presetID="10" presetClass="entr" presetSubtype="0" fill="hold" nodeType="afterEffect">
                                  <p:stCondLst>
                                    <p:cond delay="0"/>
                                  </p:stCondLst>
                                  <p:childTnLst>
                                    <p:set>
                                      <p:cBhvr>
                                        <p:cTn id="20" dur="1" fill="hold">
                                          <p:stCondLst>
                                            <p:cond delay="0"/>
                                          </p:stCondLst>
                                        </p:cTn>
                                        <p:tgtEl>
                                          <p:spTgt spid="148">
                                            <p:txEl>
                                              <p:pRg st="0" end="0"/>
                                            </p:txEl>
                                          </p:spTgt>
                                        </p:tgtEl>
                                        <p:attrNameLst>
                                          <p:attrName>style.visibility</p:attrName>
                                        </p:attrNameLst>
                                      </p:cBhvr>
                                      <p:to>
                                        <p:strVal val="visible"/>
                                      </p:to>
                                    </p:set>
                                    <p:animEffect transition="in" filter="fade">
                                      <p:cBhvr>
                                        <p:cTn id="21" dur="500"/>
                                        <p:tgtEl>
                                          <p:spTgt spid="148">
                                            <p:txEl>
                                              <p:pRg st="0" end="0"/>
                                            </p:txEl>
                                          </p:spTgt>
                                        </p:tgtEl>
                                      </p:cBhvr>
                                    </p:animEffect>
                                  </p:childTnLst>
                                </p:cTn>
                              </p:par>
                            </p:childTnLst>
                          </p:cTn>
                        </p:par>
                        <p:par>
                          <p:cTn id="22" fill="hold">
                            <p:stCondLst>
                              <p:cond delay="1500"/>
                            </p:stCondLst>
                            <p:childTnLst>
                              <p:par>
                                <p:cTn id="23" presetID="10" presetClass="entr" presetSubtype="0" repeatCount="3000" fill="hold" grpId="0" nodeType="afterEffect">
                                  <p:stCondLst>
                                    <p:cond delay="0"/>
                                  </p:stCondLst>
                                  <p:childTnLst>
                                    <p:set>
                                      <p:cBhvr>
                                        <p:cTn id="24" dur="1" fill="hold">
                                          <p:stCondLst>
                                            <p:cond delay="0"/>
                                          </p:stCondLst>
                                        </p:cTn>
                                        <p:tgtEl>
                                          <p:spTgt spid="161"/>
                                        </p:tgtEl>
                                        <p:attrNameLst>
                                          <p:attrName>style.visibility</p:attrName>
                                        </p:attrNameLst>
                                      </p:cBhvr>
                                      <p:to>
                                        <p:strVal val="visible"/>
                                      </p:to>
                                    </p:set>
                                    <p:animEffect transition="in" filter="fade">
                                      <p:cBhvr>
                                        <p:cTn id="25" dur="500"/>
                                        <p:tgtEl>
                                          <p:spTgt spid="161"/>
                                        </p:tgtEl>
                                      </p:cBhvr>
                                    </p:animEffect>
                                  </p:childTnLst>
                                </p:cTn>
                              </p:par>
                            </p:childTnLst>
                          </p:cTn>
                        </p:par>
                        <p:par>
                          <p:cTn id="26" fill="hold">
                            <p:stCondLst>
                              <p:cond delay="3000"/>
                            </p:stCondLst>
                            <p:childTnLst>
                              <p:par>
                                <p:cTn id="27" presetID="22" presetClass="entr" presetSubtype="8" fill="hold" nodeType="afterEffect">
                                  <p:stCondLst>
                                    <p:cond delay="0"/>
                                  </p:stCondLst>
                                  <p:childTnLst>
                                    <p:set>
                                      <p:cBhvr>
                                        <p:cTn id="28" dur="1" fill="hold">
                                          <p:stCondLst>
                                            <p:cond delay="0"/>
                                          </p:stCondLst>
                                        </p:cTn>
                                        <p:tgtEl>
                                          <p:spTgt spid="231"/>
                                        </p:tgtEl>
                                        <p:attrNameLst>
                                          <p:attrName>style.visibility</p:attrName>
                                        </p:attrNameLst>
                                      </p:cBhvr>
                                      <p:to>
                                        <p:strVal val="visible"/>
                                      </p:to>
                                    </p:set>
                                    <p:animEffect transition="in" filter="wipe(left)">
                                      <p:cBhvr>
                                        <p:cTn id="29" dur="500"/>
                                        <p:tgtEl>
                                          <p:spTgt spid="231"/>
                                        </p:tgtEl>
                                      </p:cBhvr>
                                    </p:animEffect>
                                  </p:childTnLst>
                                </p:cTn>
                              </p:par>
                            </p:childTnLst>
                          </p:cTn>
                        </p:par>
                        <p:par>
                          <p:cTn id="30" fill="hold">
                            <p:stCondLst>
                              <p:cond delay="3500"/>
                            </p:stCondLst>
                            <p:childTnLst>
                              <p:par>
                                <p:cTn id="31" presetID="10" presetClass="entr" presetSubtype="0" fill="hold" nodeType="afterEffect">
                                  <p:stCondLst>
                                    <p:cond delay="0"/>
                                  </p:stCondLst>
                                  <p:childTnLst>
                                    <p:set>
                                      <p:cBhvr>
                                        <p:cTn id="32" dur="1" fill="hold">
                                          <p:stCondLst>
                                            <p:cond delay="0"/>
                                          </p:stCondLst>
                                        </p:cTn>
                                        <p:tgtEl>
                                          <p:spTgt spid="148">
                                            <p:txEl>
                                              <p:pRg st="1" end="1"/>
                                            </p:txEl>
                                          </p:spTgt>
                                        </p:tgtEl>
                                        <p:attrNameLst>
                                          <p:attrName>style.visibility</p:attrName>
                                        </p:attrNameLst>
                                      </p:cBhvr>
                                      <p:to>
                                        <p:strVal val="visible"/>
                                      </p:to>
                                    </p:set>
                                    <p:animEffect transition="in" filter="fade">
                                      <p:cBhvr>
                                        <p:cTn id="33" dur="500"/>
                                        <p:tgtEl>
                                          <p:spTgt spid="148">
                                            <p:txEl>
                                              <p:pRg st="1" end="1"/>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grpId="2" nodeType="clickEffect">
                                  <p:stCondLst>
                                    <p:cond delay="0"/>
                                  </p:stCondLst>
                                  <p:childTnLst>
                                    <p:set>
                                      <p:cBhvr>
                                        <p:cTn id="37" dur="1" fill="hold">
                                          <p:stCondLst>
                                            <p:cond delay="0"/>
                                          </p:stCondLst>
                                        </p:cTn>
                                        <p:tgtEl>
                                          <p:spTgt spid="161"/>
                                        </p:tgtEl>
                                        <p:attrNameLst>
                                          <p:attrName>style.visibility</p:attrName>
                                        </p:attrNameLst>
                                      </p:cBhvr>
                                      <p:to>
                                        <p:strVal val="hidden"/>
                                      </p:to>
                                    </p:set>
                                  </p:childTnLst>
                                </p:cTn>
                              </p:par>
                            </p:childTnLst>
                          </p:cTn>
                        </p:par>
                        <p:par>
                          <p:cTn id="38" fill="hold">
                            <p:stCondLst>
                              <p:cond delay="0"/>
                            </p:stCondLst>
                            <p:childTnLst>
                              <p:par>
                                <p:cTn id="39" presetID="22" presetClass="entr" presetSubtype="2" fill="hold" nodeType="afterEffect">
                                  <p:stCondLst>
                                    <p:cond delay="0"/>
                                  </p:stCondLst>
                                  <p:childTnLst>
                                    <p:set>
                                      <p:cBhvr>
                                        <p:cTn id="40" dur="1" fill="hold">
                                          <p:stCondLst>
                                            <p:cond delay="0"/>
                                          </p:stCondLst>
                                        </p:cTn>
                                        <p:tgtEl>
                                          <p:spTgt spid="232"/>
                                        </p:tgtEl>
                                        <p:attrNameLst>
                                          <p:attrName>style.visibility</p:attrName>
                                        </p:attrNameLst>
                                      </p:cBhvr>
                                      <p:to>
                                        <p:strVal val="visible"/>
                                      </p:to>
                                    </p:set>
                                    <p:animEffect transition="in" filter="wipe(right)">
                                      <p:cBhvr>
                                        <p:cTn id="41" dur="500"/>
                                        <p:tgtEl>
                                          <p:spTgt spid="232"/>
                                        </p:tgtEl>
                                      </p:cBhvr>
                                    </p:animEffect>
                                  </p:childTnLst>
                                </p:cTn>
                              </p:par>
                            </p:childTnLst>
                          </p:cTn>
                        </p:par>
                        <p:par>
                          <p:cTn id="42" fill="hold">
                            <p:stCondLst>
                              <p:cond delay="500"/>
                            </p:stCondLst>
                            <p:childTnLst>
                              <p:par>
                                <p:cTn id="43" presetID="10" presetClass="entr" presetSubtype="0" fill="hold" nodeType="afterEffect">
                                  <p:stCondLst>
                                    <p:cond delay="0"/>
                                  </p:stCondLst>
                                  <p:childTnLst>
                                    <p:set>
                                      <p:cBhvr>
                                        <p:cTn id="44" dur="1" fill="hold">
                                          <p:stCondLst>
                                            <p:cond delay="0"/>
                                          </p:stCondLst>
                                        </p:cTn>
                                        <p:tgtEl>
                                          <p:spTgt spid="148">
                                            <p:txEl>
                                              <p:pRg st="2" end="2"/>
                                            </p:txEl>
                                          </p:spTgt>
                                        </p:tgtEl>
                                        <p:attrNameLst>
                                          <p:attrName>style.visibility</p:attrName>
                                        </p:attrNameLst>
                                      </p:cBhvr>
                                      <p:to>
                                        <p:strVal val="visible"/>
                                      </p:to>
                                    </p:set>
                                    <p:animEffect transition="in" filter="fade">
                                      <p:cBhvr>
                                        <p:cTn id="45" dur="500"/>
                                        <p:tgtEl>
                                          <p:spTgt spid="148">
                                            <p:txEl>
                                              <p:pRg st="2" end="2"/>
                                            </p:txEl>
                                          </p:spTgt>
                                        </p:tgtEl>
                                      </p:cBhvr>
                                    </p:animEffect>
                                  </p:childTnLst>
                                </p:cTn>
                              </p:par>
                            </p:childTnLst>
                          </p:cTn>
                        </p:par>
                        <p:par>
                          <p:cTn id="46" fill="hold">
                            <p:stCondLst>
                              <p:cond delay="1000"/>
                            </p:stCondLst>
                            <p:childTnLst>
                              <p:par>
                                <p:cTn id="47" presetID="10" presetClass="entr" presetSubtype="0" repeatCount="3000" fill="hold" grpId="1" nodeType="afterEffect">
                                  <p:stCondLst>
                                    <p:cond delay="0"/>
                                  </p:stCondLst>
                                  <p:childTnLst>
                                    <p:set>
                                      <p:cBhvr>
                                        <p:cTn id="48" dur="1" fill="hold">
                                          <p:stCondLst>
                                            <p:cond delay="0"/>
                                          </p:stCondLst>
                                        </p:cTn>
                                        <p:tgtEl>
                                          <p:spTgt spid="161"/>
                                        </p:tgtEl>
                                        <p:attrNameLst>
                                          <p:attrName>style.visibility</p:attrName>
                                        </p:attrNameLst>
                                      </p:cBhvr>
                                      <p:to>
                                        <p:strVal val="visible"/>
                                      </p:to>
                                    </p:set>
                                    <p:animEffect transition="in" filter="fade">
                                      <p:cBhvr>
                                        <p:cTn id="49" dur="500"/>
                                        <p:tgtEl>
                                          <p:spTgt spid="161"/>
                                        </p:tgtEl>
                                      </p:cBhvr>
                                    </p:animEffect>
                                  </p:childTnLst>
                                </p:cTn>
                              </p:par>
                            </p:childTnLst>
                          </p:cTn>
                        </p:par>
                        <p:par>
                          <p:cTn id="50" fill="hold">
                            <p:stCondLst>
                              <p:cond delay="2500"/>
                            </p:stCondLst>
                            <p:childTnLst>
                              <p:par>
                                <p:cTn id="51" presetID="22" presetClass="entr" presetSubtype="4" fill="hold" nodeType="afterEffect">
                                  <p:stCondLst>
                                    <p:cond delay="0"/>
                                  </p:stCondLst>
                                  <p:childTnLst>
                                    <p:set>
                                      <p:cBhvr>
                                        <p:cTn id="52" dur="1" fill="hold">
                                          <p:stCondLst>
                                            <p:cond delay="0"/>
                                          </p:stCondLst>
                                        </p:cTn>
                                        <p:tgtEl>
                                          <p:spTgt spid="233"/>
                                        </p:tgtEl>
                                        <p:attrNameLst>
                                          <p:attrName>style.visibility</p:attrName>
                                        </p:attrNameLst>
                                      </p:cBhvr>
                                      <p:to>
                                        <p:strVal val="visible"/>
                                      </p:to>
                                    </p:set>
                                    <p:animEffect transition="in" filter="wipe(down)">
                                      <p:cBhvr>
                                        <p:cTn id="53" dur="500"/>
                                        <p:tgtEl>
                                          <p:spTgt spid="233"/>
                                        </p:tgtEl>
                                      </p:cBhvr>
                                    </p:animEffect>
                                  </p:childTnLst>
                                </p:cTn>
                              </p:par>
                            </p:childTnLst>
                          </p:cTn>
                        </p:par>
                        <p:par>
                          <p:cTn id="54" fill="hold">
                            <p:stCondLst>
                              <p:cond delay="3000"/>
                            </p:stCondLst>
                            <p:childTnLst>
                              <p:par>
                                <p:cTn id="55" presetID="10" presetClass="entr" presetSubtype="0" fill="hold" nodeType="afterEffect">
                                  <p:stCondLst>
                                    <p:cond delay="0"/>
                                  </p:stCondLst>
                                  <p:childTnLst>
                                    <p:set>
                                      <p:cBhvr>
                                        <p:cTn id="56" dur="1" fill="hold">
                                          <p:stCondLst>
                                            <p:cond delay="0"/>
                                          </p:stCondLst>
                                        </p:cTn>
                                        <p:tgtEl>
                                          <p:spTgt spid="148">
                                            <p:txEl>
                                              <p:pRg st="3" end="3"/>
                                            </p:txEl>
                                          </p:spTgt>
                                        </p:tgtEl>
                                        <p:attrNameLst>
                                          <p:attrName>style.visibility</p:attrName>
                                        </p:attrNameLst>
                                      </p:cBhvr>
                                      <p:to>
                                        <p:strVal val="visible"/>
                                      </p:to>
                                    </p:set>
                                    <p:animEffect transition="in" filter="fade">
                                      <p:cBhvr>
                                        <p:cTn id="57" dur="500"/>
                                        <p:tgtEl>
                                          <p:spTgt spid="148">
                                            <p:txEl>
                                              <p:pRg st="3" end="3"/>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145">
                                            <p:txEl>
                                              <p:pRg st="1" end="1"/>
                                            </p:txEl>
                                          </p:spTgt>
                                        </p:tgtEl>
                                        <p:attrNameLst>
                                          <p:attrName>style.visibility</p:attrName>
                                        </p:attrNameLst>
                                      </p:cBhvr>
                                      <p:to>
                                        <p:strVal val="visible"/>
                                      </p:to>
                                    </p:set>
                                    <p:animEffect transition="in" filter="fade">
                                      <p:cBhvr>
                                        <p:cTn id="62" dur="500"/>
                                        <p:tgtEl>
                                          <p:spTgt spid="145">
                                            <p:txEl>
                                              <p:pRg st="1" end="1"/>
                                            </p:txEl>
                                          </p:spTgt>
                                        </p:tgtEl>
                                      </p:cBhvr>
                                    </p:animEffect>
                                  </p:childTnLst>
                                </p:cTn>
                              </p:par>
                              <p:par>
                                <p:cTn id="63" presetID="10" presetClass="entr" presetSubtype="0" fill="hold" nodeType="withEffect">
                                  <p:stCondLst>
                                    <p:cond delay="0"/>
                                  </p:stCondLst>
                                  <p:childTnLst>
                                    <p:set>
                                      <p:cBhvr>
                                        <p:cTn id="64" dur="1" fill="hold">
                                          <p:stCondLst>
                                            <p:cond delay="0"/>
                                          </p:stCondLst>
                                        </p:cTn>
                                        <p:tgtEl>
                                          <p:spTgt spid="145">
                                            <p:txEl>
                                              <p:pRg st="2" end="2"/>
                                            </p:txEl>
                                          </p:spTgt>
                                        </p:tgtEl>
                                        <p:attrNameLst>
                                          <p:attrName>style.visibility</p:attrName>
                                        </p:attrNameLst>
                                      </p:cBhvr>
                                      <p:to>
                                        <p:strVal val="visible"/>
                                      </p:to>
                                    </p:set>
                                    <p:animEffect transition="in" filter="fade">
                                      <p:cBhvr>
                                        <p:cTn id="65" dur="500"/>
                                        <p:tgtEl>
                                          <p:spTgt spid="145">
                                            <p:txEl>
                                              <p:pRg st="2" end="2"/>
                                            </p:txEl>
                                          </p:spTgt>
                                        </p:tgtEl>
                                      </p:cBhvr>
                                    </p:animEffect>
                                  </p:childTnLst>
                                </p:cTn>
                              </p:par>
                              <p:par>
                                <p:cTn id="66" presetID="10" presetClass="entr" presetSubtype="0" fill="hold" nodeType="withEffect">
                                  <p:stCondLst>
                                    <p:cond delay="0"/>
                                  </p:stCondLst>
                                  <p:childTnLst>
                                    <p:set>
                                      <p:cBhvr>
                                        <p:cTn id="67" dur="1" fill="hold">
                                          <p:stCondLst>
                                            <p:cond delay="0"/>
                                          </p:stCondLst>
                                        </p:cTn>
                                        <p:tgtEl>
                                          <p:spTgt spid="145">
                                            <p:txEl>
                                              <p:pRg st="3" end="3"/>
                                            </p:txEl>
                                          </p:spTgt>
                                        </p:tgtEl>
                                        <p:attrNameLst>
                                          <p:attrName>style.visibility</p:attrName>
                                        </p:attrNameLst>
                                      </p:cBhvr>
                                      <p:to>
                                        <p:strVal val="visible"/>
                                      </p:to>
                                    </p:set>
                                    <p:animEffect transition="in" filter="fade">
                                      <p:cBhvr>
                                        <p:cTn id="68" dur="500"/>
                                        <p:tgtEl>
                                          <p:spTgt spid="145">
                                            <p:txEl>
                                              <p:pRg st="3" end="3"/>
                                            </p:txEl>
                                          </p:spTgt>
                                        </p:tgtEl>
                                      </p:cBhvr>
                                    </p:animEffect>
                                  </p:childTnLst>
                                </p:cTn>
                              </p:par>
                              <p:par>
                                <p:cTn id="69" presetID="10" presetClass="entr" presetSubtype="0" fill="hold" nodeType="withEffect">
                                  <p:stCondLst>
                                    <p:cond delay="0"/>
                                  </p:stCondLst>
                                  <p:childTnLst>
                                    <p:set>
                                      <p:cBhvr>
                                        <p:cTn id="70" dur="1" fill="hold">
                                          <p:stCondLst>
                                            <p:cond delay="0"/>
                                          </p:stCondLst>
                                        </p:cTn>
                                        <p:tgtEl>
                                          <p:spTgt spid="145">
                                            <p:txEl>
                                              <p:pRg st="4" end="4"/>
                                            </p:txEl>
                                          </p:spTgt>
                                        </p:tgtEl>
                                        <p:attrNameLst>
                                          <p:attrName>style.visibility</p:attrName>
                                        </p:attrNameLst>
                                      </p:cBhvr>
                                      <p:to>
                                        <p:strVal val="visible"/>
                                      </p:to>
                                    </p:set>
                                    <p:animEffect transition="in" filter="fade">
                                      <p:cBhvr>
                                        <p:cTn id="71" dur="500"/>
                                        <p:tgtEl>
                                          <p:spTgt spid="145">
                                            <p:txEl>
                                              <p:pRg st="4" end="4"/>
                                            </p:txEl>
                                          </p:spTgt>
                                        </p:tgtEl>
                                      </p:cBhvr>
                                    </p:animEffect>
                                  </p:childTnLst>
                                </p:cTn>
                              </p:par>
                              <p:par>
                                <p:cTn id="72" presetID="10" presetClass="entr" presetSubtype="0" fill="hold" nodeType="withEffect">
                                  <p:stCondLst>
                                    <p:cond delay="0"/>
                                  </p:stCondLst>
                                  <p:childTnLst>
                                    <p:set>
                                      <p:cBhvr>
                                        <p:cTn id="73" dur="1" fill="hold">
                                          <p:stCondLst>
                                            <p:cond delay="0"/>
                                          </p:stCondLst>
                                        </p:cTn>
                                        <p:tgtEl>
                                          <p:spTgt spid="145">
                                            <p:txEl>
                                              <p:pRg st="5" end="5"/>
                                            </p:txEl>
                                          </p:spTgt>
                                        </p:tgtEl>
                                        <p:attrNameLst>
                                          <p:attrName>style.visibility</p:attrName>
                                        </p:attrNameLst>
                                      </p:cBhvr>
                                      <p:to>
                                        <p:strVal val="visible"/>
                                      </p:to>
                                    </p:set>
                                    <p:animEffect transition="in" filter="fade">
                                      <p:cBhvr>
                                        <p:cTn id="74" dur="500"/>
                                        <p:tgtEl>
                                          <p:spTgt spid="145">
                                            <p:txEl>
                                              <p:pRg st="5" end="5"/>
                                            </p:txEl>
                                          </p:spTgt>
                                        </p:tgtEl>
                                      </p:cBhvr>
                                    </p:animEffect>
                                  </p:childTnLst>
                                </p:cTn>
                              </p:par>
                              <p:par>
                                <p:cTn id="75" presetID="10" presetClass="entr" presetSubtype="0" fill="hold" nodeType="withEffect">
                                  <p:stCondLst>
                                    <p:cond delay="0"/>
                                  </p:stCondLst>
                                  <p:childTnLst>
                                    <p:set>
                                      <p:cBhvr>
                                        <p:cTn id="76" dur="1" fill="hold">
                                          <p:stCondLst>
                                            <p:cond delay="0"/>
                                          </p:stCondLst>
                                        </p:cTn>
                                        <p:tgtEl>
                                          <p:spTgt spid="145">
                                            <p:txEl>
                                              <p:pRg st="6" end="6"/>
                                            </p:txEl>
                                          </p:spTgt>
                                        </p:tgtEl>
                                        <p:attrNameLst>
                                          <p:attrName>style.visibility</p:attrName>
                                        </p:attrNameLst>
                                      </p:cBhvr>
                                      <p:to>
                                        <p:strVal val="visible"/>
                                      </p:to>
                                    </p:set>
                                    <p:animEffect transition="in" filter="fade">
                                      <p:cBhvr>
                                        <p:cTn id="77" dur="500"/>
                                        <p:tgtEl>
                                          <p:spTgt spid="145">
                                            <p:txEl>
                                              <p:pRg st="6" end="6"/>
                                            </p:txEl>
                                          </p:spTgt>
                                        </p:tgtEl>
                                      </p:cBhvr>
                                    </p:animEffect>
                                  </p:childTnLst>
                                </p:cTn>
                              </p:par>
                              <p:par>
                                <p:cTn id="78" presetID="10" presetClass="entr" presetSubtype="0" fill="hold" nodeType="withEffect">
                                  <p:stCondLst>
                                    <p:cond delay="0"/>
                                  </p:stCondLst>
                                  <p:childTnLst>
                                    <p:set>
                                      <p:cBhvr>
                                        <p:cTn id="79" dur="1" fill="hold">
                                          <p:stCondLst>
                                            <p:cond delay="0"/>
                                          </p:stCondLst>
                                        </p:cTn>
                                        <p:tgtEl>
                                          <p:spTgt spid="145">
                                            <p:txEl>
                                              <p:pRg st="7" end="7"/>
                                            </p:txEl>
                                          </p:spTgt>
                                        </p:tgtEl>
                                        <p:attrNameLst>
                                          <p:attrName>style.visibility</p:attrName>
                                        </p:attrNameLst>
                                      </p:cBhvr>
                                      <p:to>
                                        <p:strVal val="visible"/>
                                      </p:to>
                                    </p:set>
                                    <p:animEffect transition="in" filter="fade">
                                      <p:cBhvr>
                                        <p:cTn id="80" dur="500"/>
                                        <p:tgtEl>
                                          <p:spTgt spid="14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 grpId="0"/>
      <p:bldP spid="161" grpId="1"/>
      <p:bldP spid="161" grpId="2"/>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L7 HTTPS VIP - with HTTPS Client Authentication (2/5)</a:t>
            </a:r>
          </a:p>
        </p:txBody>
      </p:sp>
      <p:sp>
        <p:nvSpPr>
          <p:cNvPr id="6" name="Text Placeholder 4"/>
          <p:cNvSpPr>
            <a:spLocks noGrp="1"/>
          </p:cNvSpPr>
          <p:nvPr>
            <p:ph type="body" sz="quarter" idx="13"/>
          </p:nvPr>
        </p:nvSpPr>
        <p:spPr>
          <a:xfrm>
            <a:off x="352425" y="786384"/>
            <a:ext cx="8385048" cy="5010912"/>
          </a:xfrm>
        </p:spPr>
        <p:txBody>
          <a:bodyPr/>
          <a:lstStyle/>
          <a:p>
            <a:r>
              <a:rPr lang="en-US" dirty="0"/>
              <a:t>Use Case: Clients access the web application via HTTPS. HTTPS is terminated on the Edge VIP and requests for client certificate</a:t>
            </a:r>
            <a:endParaRPr lang="en-US" u="sng" dirty="0"/>
          </a:p>
          <a:p>
            <a:pPr lvl="1"/>
            <a:r>
              <a:rPr lang="en-US" dirty="0"/>
              <a:t>Create the HTTPS Application Profile</a:t>
            </a:r>
          </a:p>
          <a:p>
            <a:pPr lvl="2"/>
            <a:r>
              <a:rPr lang="en-US" dirty="0"/>
              <a:t>Under "Edge – Manage /  Load Balancer / Application Profiles"</a:t>
            </a:r>
          </a:p>
          <a:p>
            <a:pPr lvl="1"/>
            <a:endParaRPr lang="en-US" dirty="0"/>
          </a:p>
          <a:p>
            <a:pPr lvl="1"/>
            <a:endParaRPr lang="en-US" dirty="0"/>
          </a:p>
        </p:txBody>
      </p:sp>
      <p:pic>
        <p:nvPicPr>
          <p:cNvPr id="9" name="Picture 8"/>
          <p:cNvPicPr>
            <a:picLocks noChangeAspect="1"/>
          </p:cNvPicPr>
          <p:nvPr/>
        </p:nvPicPr>
        <p:blipFill>
          <a:blip r:embed="rId3"/>
          <a:stretch>
            <a:fillRect/>
          </a:stretch>
        </p:blipFill>
        <p:spPr>
          <a:xfrm>
            <a:off x="223284" y="2107507"/>
            <a:ext cx="4514850" cy="4600575"/>
          </a:xfrm>
          <a:prstGeom prst="rect">
            <a:avLst/>
          </a:prstGeom>
        </p:spPr>
      </p:pic>
      <p:pic>
        <p:nvPicPr>
          <p:cNvPr id="10" name="Picture 9"/>
          <p:cNvPicPr>
            <a:picLocks noChangeAspect="1"/>
          </p:cNvPicPr>
          <p:nvPr/>
        </p:nvPicPr>
        <p:blipFill>
          <a:blip r:embed="rId4"/>
          <a:stretch>
            <a:fillRect/>
          </a:stretch>
        </p:blipFill>
        <p:spPr>
          <a:xfrm>
            <a:off x="4517535" y="5053911"/>
            <a:ext cx="4524375" cy="1295400"/>
          </a:xfrm>
          <a:prstGeom prst="rect">
            <a:avLst/>
          </a:prstGeom>
        </p:spPr>
      </p:pic>
    </p:spTree>
    <p:extLst>
      <p:ext uri="{BB962C8B-B14F-4D97-AF65-F5344CB8AC3E}">
        <p14:creationId xmlns:p14="http://schemas.microsoft.com/office/powerpoint/2010/main" val="490315186"/>
      </p:ext>
    </p:extLst>
  </p:cSld>
  <p:clrMapOvr>
    <a:masterClrMapping/>
  </p:clrMapOvr>
  <p:transition>
    <p:fade/>
  </p:transition>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L7 HTTPS VIP - with HTTPS Client Authentication (3/5)</a:t>
            </a:r>
          </a:p>
        </p:txBody>
      </p:sp>
      <p:sp>
        <p:nvSpPr>
          <p:cNvPr id="6" name="Text Placeholder 4"/>
          <p:cNvSpPr>
            <a:spLocks noGrp="1"/>
          </p:cNvSpPr>
          <p:nvPr>
            <p:ph type="body" sz="quarter" idx="13"/>
          </p:nvPr>
        </p:nvSpPr>
        <p:spPr>
          <a:xfrm>
            <a:off x="352425" y="786384"/>
            <a:ext cx="8385048" cy="5010912"/>
          </a:xfrm>
        </p:spPr>
        <p:txBody>
          <a:bodyPr/>
          <a:lstStyle/>
          <a:p>
            <a:r>
              <a:rPr lang="en-US" dirty="0"/>
              <a:t>Use Case: Clients access the web application via HTTPS. HTTPS is terminated on the Edge VIP and requests for client certificate</a:t>
            </a:r>
            <a:endParaRPr lang="en-US" u="sng" dirty="0"/>
          </a:p>
          <a:p>
            <a:pPr lvl="1"/>
            <a:r>
              <a:rPr lang="en-US" dirty="0"/>
              <a:t>Create the Virtual Server</a:t>
            </a:r>
          </a:p>
          <a:p>
            <a:pPr lvl="2"/>
            <a:r>
              <a:rPr lang="en-US" dirty="0"/>
              <a:t>Under "Edge – Manage /  Load Balancer / Virtual Servers"</a:t>
            </a:r>
          </a:p>
          <a:p>
            <a:pPr lvl="1"/>
            <a:endParaRPr lang="en-US" dirty="0"/>
          </a:p>
          <a:p>
            <a:pPr lvl="1"/>
            <a:endParaRPr lang="en-US" dirty="0"/>
          </a:p>
        </p:txBody>
      </p:sp>
      <p:pic>
        <p:nvPicPr>
          <p:cNvPr id="3" name="Picture 2"/>
          <p:cNvPicPr>
            <a:picLocks noChangeAspect="1"/>
          </p:cNvPicPr>
          <p:nvPr/>
        </p:nvPicPr>
        <p:blipFill>
          <a:blip r:embed="rId3"/>
          <a:stretch>
            <a:fillRect/>
          </a:stretch>
        </p:blipFill>
        <p:spPr>
          <a:xfrm>
            <a:off x="4679823" y="2380512"/>
            <a:ext cx="4057650" cy="3590925"/>
          </a:xfrm>
          <a:prstGeom prst="rect">
            <a:avLst/>
          </a:prstGeom>
        </p:spPr>
      </p:pic>
      <p:sp>
        <p:nvSpPr>
          <p:cNvPr id="7" name="TextBox 6"/>
          <p:cNvSpPr txBox="1"/>
          <p:nvPr/>
        </p:nvSpPr>
        <p:spPr>
          <a:xfrm>
            <a:off x="434069" y="4048820"/>
            <a:ext cx="4245754" cy="1809726"/>
          </a:xfrm>
          <a:prstGeom prst="rect">
            <a:avLst/>
          </a:prstGeom>
          <a:noFill/>
        </p:spPr>
        <p:txBody>
          <a:bodyPr wrap="square" rtlCol="0">
            <a:spAutoFit/>
          </a:bodyPr>
          <a:lstStyle/>
          <a:p>
            <a:pPr algn="l"/>
            <a:r>
              <a:rPr lang="en-US" sz="1800" i="1" u="sng" dirty="0">
                <a:solidFill>
                  <a:schemeClr val="tx1"/>
                </a:solidFill>
              </a:rPr>
              <a:t>Technical Note:</a:t>
            </a:r>
          </a:p>
          <a:p>
            <a:pPr marL="285750" indent="-285750" algn="l">
              <a:buFont typeface="Arial" pitchFamily="34" charset="0"/>
              <a:buChar char="•"/>
            </a:pPr>
            <a:r>
              <a:rPr lang="en-US" sz="1600" i="1" dirty="0">
                <a:solidFill>
                  <a:schemeClr val="tx1"/>
                </a:solidFill>
              </a:rPr>
              <a:t>The pool selected is composed of HTTP servers (if Enable Pool Side SSL is disabled in the Application Profile)</a:t>
            </a:r>
          </a:p>
          <a:p>
            <a:pPr marL="285750" indent="-285750" algn="l">
              <a:buFont typeface="Arial" pitchFamily="34" charset="0"/>
              <a:buChar char="•"/>
            </a:pPr>
            <a:r>
              <a:rPr lang="en-US" sz="1600" i="1" dirty="0">
                <a:solidFill>
                  <a:schemeClr val="tx1"/>
                </a:solidFill>
              </a:rPr>
              <a:t>or HTTPS servers (if Enable Pool Side SSL is enabled in the Application Profile) </a:t>
            </a:r>
            <a:endParaRPr lang="en-US" sz="1400" dirty="0">
              <a:solidFill>
                <a:schemeClr val="tx1"/>
              </a:solidFill>
              <a:latin typeface="+mn-lt"/>
              <a:ea typeface="+mn-ea"/>
            </a:endParaRPr>
          </a:p>
        </p:txBody>
      </p:sp>
    </p:spTree>
    <p:extLst>
      <p:ext uri="{BB962C8B-B14F-4D97-AF65-F5344CB8AC3E}">
        <p14:creationId xmlns:p14="http://schemas.microsoft.com/office/powerpoint/2010/main" val="1482036223"/>
      </p:ext>
    </p:extLst>
  </p:cSld>
  <p:clrMapOvr>
    <a:masterClrMapping/>
  </p:clrMapOvr>
  <p:transition>
    <p:fade/>
  </p:transition>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L7 HTTPS VIP - with HTTPS Client Authentication (4/5)</a:t>
            </a:r>
          </a:p>
        </p:txBody>
      </p:sp>
      <p:sp>
        <p:nvSpPr>
          <p:cNvPr id="6" name="Text Placeholder 4"/>
          <p:cNvSpPr>
            <a:spLocks noGrp="1"/>
          </p:cNvSpPr>
          <p:nvPr>
            <p:ph type="body" sz="quarter" idx="13"/>
          </p:nvPr>
        </p:nvSpPr>
        <p:spPr>
          <a:xfrm>
            <a:off x="352425" y="786384"/>
            <a:ext cx="8385048" cy="5010912"/>
          </a:xfrm>
        </p:spPr>
        <p:txBody>
          <a:bodyPr/>
          <a:lstStyle/>
          <a:p>
            <a:r>
              <a:rPr lang="en-US" dirty="0"/>
              <a:t>Use Case: Clients access the web application via HTTPS. HTTPS is terminated on the Edge VIP and requests for client certificate</a:t>
            </a:r>
            <a:endParaRPr lang="en-US" u="sng" dirty="0"/>
          </a:p>
          <a:p>
            <a:pPr lvl="1"/>
            <a:r>
              <a:rPr lang="en-US" dirty="0"/>
              <a:t>On the browser accessing the VIP</a:t>
            </a:r>
          </a:p>
          <a:p>
            <a:pPr lvl="2"/>
            <a:r>
              <a:rPr lang="en-US" dirty="0"/>
              <a:t>Import a client certificate signed by the root CA</a:t>
            </a:r>
          </a:p>
          <a:p>
            <a:pPr marL="742950" lvl="3" indent="0">
              <a:buNone/>
            </a:pPr>
            <a:r>
              <a:rPr lang="en-US" i="1" dirty="0"/>
              <a:t>Note: I can't attach a file to </a:t>
            </a:r>
            <a:r>
              <a:rPr lang="en-US" i="1" dirty="0" err="1"/>
              <a:t>powerpoint</a:t>
            </a:r>
            <a:r>
              <a:rPr lang="en-US" i="1" dirty="0"/>
              <a:t>. In the notes you'll find the cert/key and you can convert them to </a:t>
            </a:r>
            <a:r>
              <a:rPr lang="en-US" i="1" dirty="0" err="1"/>
              <a:t>pfx</a:t>
            </a:r>
            <a:r>
              <a:rPr lang="en-US" i="1" dirty="0"/>
              <a:t> file on </a:t>
            </a:r>
            <a:r>
              <a:rPr lang="en-US" i="1" dirty="0">
                <a:hlinkClick r:id="rId3"/>
              </a:rPr>
              <a:t>https://www.sslshopper.com/ssl-converter.html</a:t>
            </a:r>
            <a:endParaRPr lang="en-US" i="1" dirty="0"/>
          </a:p>
          <a:p>
            <a:pPr marL="742950" lvl="3" indent="0">
              <a:buNone/>
            </a:pPr>
            <a:endParaRPr lang="en-US" i="1" dirty="0"/>
          </a:p>
          <a:p>
            <a:pPr marL="742950" lvl="3" indent="0">
              <a:buNone/>
            </a:pPr>
            <a:endParaRPr lang="en-US" i="1" dirty="0"/>
          </a:p>
          <a:p>
            <a:pPr marL="742950" lvl="3" indent="0">
              <a:buNone/>
            </a:pPr>
            <a:endParaRPr lang="en-US" i="1" dirty="0"/>
          </a:p>
          <a:p>
            <a:pPr marL="742950" lvl="3" indent="0">
              <a:buNone/>
            </a:pPr>
            <a:endParaRPr lang="en-US" i="1" dirty="0"/>
          </a:p>
          <a:p>
            <a:pPr marL="742950" lvl="3" indent="0">
              <a:buNone/>
            </a:pPr>
            <a:endParaRPr lang="en-US" i="1" dirty="0"/>
          </a:p>
          <a:p>
            <a:pPr marL="742950" lvl="3" indent="0">
              <a:buNone/>
            </a:pPr>
            <a:endParaRPr lang="en-US" i="1" dirty="0"/>
          </a:p>
          <a:p>
            <a:pPr marL="742950" lvl="3" indent="0">
              <a:buNone/>
            </a:pPr>
            <a:endParaRPr lang="en-US" i="1" dirty="0"/>
          </a:p>
          <a:p>
            <a:pPr marL="742950" lvl="3" indent="0">
              <a:buNone/>
            </a:pPr>
            <a:endParaRPr lang="en-US" i="1" dirty="0"/>
          </a:p>
          <a:p>
            <a:pPr marL="742950" lvl="3" indent="0">
              <a:buNone/>
            </a:pPr>
            <a:endParaRPr lang="en-US" i="1" dirty="0"/>
          </a:p>
          <a:p>
            <a:pPr marL="742950" lvl="3" indent="0">
              <a:buNone/>
            </a:pPr>
            <a:r>
              <a:rPr lang="en-US" i="1" dirty="0"/>
              <a:t>And you can import it on your browser.</a:t>
            </a:r>
            <a:endParaRPr lang="en-US" dirty="0"/>
          </a:p>
          <a:p>
            <a:pPr marL="742950" lvl="3" indent="0">
              <a:buNone/>
            </a:pPr>
            <a:endParaRPr lang="en-US" i="1" dirty="0"/>
          </a:p>
          <a:p>
            <a:pPr lvl="1"/>
            <a:endParaRPr lang="en-US" dirty="0"/>
          </a:p>
          <a:p>
            <a:pPr lvl="1"/>
            <a:endParaRPr lang="en-US" dirty="0"/>
          </a:p>
        </p:txBody>
      </p:sp>
      <p:pic>
        <p:nvPicPr>
          <p:cNvPr id="8" name="Picture 7"/>
          <p:cNvPicPr>
            <a:picLocks noChangeAspect="1"/>
          </p:cNvPicPr>
          <p:nvPr/>
        </p:nvPicPr>
        <p:blipFill>
          <a:blip r:embed="rId4"/>
          <a:stretch>
            <a:fillRect/>
          </a:stretch>
        </p:blipFill>
        <p:spPr>
          <a:xfrm>
            <a:off x="1168336" y="2716503"/>
            <a:ext cx="6753225" cy="2609850"/>
          </a:xfrm>
          <a:prstGeom prst="rect">
            <a:avLst/>
          </a:prstGeom>
        </p:spPr>
      </p:pic>
    </p:spTree>
    <p:extLst>
      <p:ext uri="{BB962C8B-B14F-4D97-AF65-F5344CB8AC3E}">
        <p14:creationId xmlns:p14="http://schemas.microsoft.com/office/powerpoint/2010/main" val="3781600947"/>
      </p:ext>
    </p:extLst>
  </p:cSld>
  <p:clrMapOvr>
    <a:masterClrMapping/>
  </p:clrMapOvr>
  <p:transition>
    <p:fade/>
  </p:transition>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L7 HTTPS VIP - with HTTPS Client Authentication (5/5)</a:t>
            </a:r>
          </a:p>
        </p:txBody>
      </p:sp>
      <p:sp>
        <p:nvSpPr>
          <p:cNvPr id="6" name="Text Placeholder 4"/>
          <p:cNvSpPr>
            <a:spLocks noGrp="1"/>
          </p:cNvSpPr>
          <p:nvPr>
            <p:ph type="body" sz="quarter" idx="13"/>
          </p:nvPr>
        </p:nvSpPr>
        <p:spPr>
          <a:xfrm>
            <a:off x="352425" y="786384"/>
            <a:ext cx="8385048" cy="5010912"/>
          </a:xfrm>
        </p:spPr>
        <p:txBody>
          <a:bodyPr/>
          <a:lstStyle/>
          <a:p>
            <a:r>
              <a:rPr lang="en-US" dirty="0"/>
              <a:t>Use Case: Clients access the web application via HTTPS. HTTPS is terminated on the Edge VIP and requests for client certificate</a:t>
            </a:r>
            <a:endParaRPr lang="en-US" u="sng" dirty="0"/>
          </a:p>
          <a:p>
            <a:pPr lvl="1"/>
            <a:r>
              <a:rPr lang="en-US" dirty="0"/>
              <a:t>Optionally – Create an </a:t>
            </a:r>
            <a:r>
              <a:rPr lang="en-US" dirty="0" err="1"/>
              <a:t>Apprule</a:t>
            </a:r>
            <a:r>
              <a:rPr lang="en-US" dirty="0"/>
              <a:t> to forward the Client certificate information to the Backend Server via an HTTP header</a:t>
            </a:r>
          </a:p>
          <a:p>
            <a:pPr lvl="2"/>
            <a:r>
              <a:rPr lang="en-US" dirty="0"/>
              <a:t>Create the following </a:t>
            </a:r>
            <a:r>
              <a:rPr lang="en-US" dirty="0" err="1"/>
              <a:t>AppRule</a:t>
            </a:r>
            <a:endParaRPr lang="en-US" dirty="0"/>
          </a:p>
          <a:p>
            <a:pPr lvl="2"/>
            <a:endParaRPr lang="en-US" dirty="0"/>
          </a:p>
          <a:p>
            <a:pPr lvl="2"/>
            <a:endParaRPr lang="en-US" dirty="0"/>
          </a:p>
          <a:p>
            <a:pPr lvl="2"/>
            <a:endParaRPr lang="en-US" dirty="0"/>
          </a:p>
          <a:p>
            <a:pPr lvl="2"/>
            <a:endParaRPr lang="fr-FR" dirty="0"/>
          </a:p>
          <a:p>
            <a:pPr lvl="2"/>
            <a:endParaRPr lang="en-US" dirty="0"/>
          </a:p>
          <a:p>
            <a:pPr lvl="2"/>
            <a:endParaRPr lang="en-US" dirty="0"/>
          </a:p>
          <a:p>
            <a:pPr lvl="2"/>
            <a:r>
              <a:rPr lang="en-US" dirty="0"/>
              <a:t>and Associate to the VIP</a:t>
            </a:r>
          </a:p>
          <a:p>
            <a:pPr marL="742950" lvl="3" indent="0">
              <a:buNone/>
            </a:pPr>
            <a:endParaRPr lang="en-US" i="1" dirty="0"/>
          </a:p>
          <a:p>
            <a:pPr lvl="1"/>
            <a:endParaRPr lang="en-US" dirty="0"/>
          </a:p>
        </p:txBody>
      </p:sp>
      <p:pic>
        <p:nvPicPr>
          <p:cNvPr id="3" name="Picture 2">
            <a:extLst>
              <a:ext uri="{FF2B5EF4-FFF2-40B4-BE49-F238E27FC236}">
                <a16:creationId xmlns:a16="http://schemas.microsoft.com/office/drawing/2014/main" id="{3310FE82-37A3-4706-B5F4-EE36FC76E0EB}"/>
              </a:ext>
            </a:extLst>
          </p:cNvPr>
          <p:cNvPicPr>
            <a:picLocks noChangeAspect="1"/>
          </p:cNvPicPr>
          <p:nvPr/>
        </p:nvPicPr>
        <p:blipFill>
          <a:blip r:embed="rId3"/>
          <a:stretch>
            <a:fillRect/>
          </a:stretch>
        </p:blipFill>
        <p:spPr>
          <a:xfrm>
            <a:off x="352425" y="4785824"/>
            <a:ext cx="4705165" cy="1709333"/>
          </a:xfrm>
          <a:prstGeom prst="rect">
            <a:avLst/>
          </a:prstGeom>
        </p:spPr>
      </p:pic>
      <p:sp>
        <p:nvSpPr>
          <p:cNvPr id="7" name="TextBox 6">
            <a:extLst>
              <a:ext uri="{FF2B5EF4-FFF2-40B4-BE49-F238E27FC236}">
                <a16:creationId xmlns:a16="http://schemas.microsoft.com/office/drawing/2014/main" id="{D68F40C7-8740-41ED-A465-42CB91D849AB}"/>
              </a:ext>
            </a:extLst>
          </p:cNvPr>
          <p:cNvSpPr txBox="1"/>
          <p:nvPr/>
        </p:nvSpPr>
        <p:spPr>
          <a:xfrm>
            <a:off x="6142412" y="5210925"/>
            <a:ext cx="2888025" cy="867930"/>
          </a:xfrm>
          <a:prstGeom prst="rect">
            <a:avLst/>
          </a:prstGeom>
          <a:noFill/>
        </p:spPr>
        <p:txBody>
          <a:bodyPr wrap="square" rtlCol="0">
            <a:spAutoFit/>
          </a:bodyPr>
          <a:lstStyle/>
          <a:p>
            <a:pPr algn="l"/>
            <a:r>
              <a:rPr lang="en-US" sz="1600" i="1" u="sng" dirty="0">
                <a:solidFill>
                  <a:schemeClr val="tx1"/>
                </a:solidFill>
              </a:rPr>
              <a:t>Note:</a:t>
            </a:r>
          </a:p>
          <a:p>
            <a:pPr marL="285750" indent="-285750" algn="l">
              <a:buFont typeface="Arial" pitchFamily="34" charset="0"/>
              <a:buChar char="•"/>
            </a:pPr>
            <a:r>
              <a:rPr lang="en-US" sz="1400" i="1" dirty="0">
                <a:solidFill>
                  <a:schemeClr val="tx1"/>
                </a:solidFill>
              </a:rPr>
              <a:t>More information on how to test/validate in the Notes</a:t>
            </a:r>
            <a:endParaRPr lang="en-US" sz="1200" dirty="0">
              <a:solidFill>
                <a:schemeClr val="tx1"/>
              </a:solidFill>
              <a:latin typeface="+mn-lt"/>
              <a:ea typeface="+mn-ea"/>
            </a:endParaRPr>
          </a:p>
        </p:txBody>
      </p:sp>
      <p:pic>
        <p:nvPicPr>
          <p:cNvPr id="8" name="Picture 7">
            <a:extLst>
              <a:ext uri="{FF2B5EF4-FFF2-40B4-BE49-F238E27FC236}">
                <a16:creationId xmlns:a16="http://schemas.microsoft.com/office/drawing/2014/main" id="{2BDECF24-4C37-4B96-81A3-50DA5787B092}"/>
              </a:ext>
            </a:extLst>
          </p:cNvPr>
          <p:cNvPicPr>
            <a:picLocks noChangeAspect="1"/>
          </p:cNvPicPr>
          <p:nvPr/>
        </p:nvPicPr>
        <p:blipFill>
          <a:blip r:embed="rId4"/>
          <a:stretch>
            <a:fillRect/>
          </a:stretch>
        </p:blipFill>
        <p:spPr>
          <a:xfrm>
            <a:off x="1035840" y="2439495"/>
            <a:ext cx="4379405" cy="1979009"/>
          </a:xfrm>
          <a:prstGeom prst="rect">
            <a:avLst/>
          </a:prstGeom>
        </p:spPr>
      </p:pic>
    </p:spTree>
    <p:extLst>
      <p:ext uri="{BB962C8B-B14F-4D97-AF65-F5344CB8AC3E}">
        <p14:creationId xmlns:p14="http://schemas.microsoft.com/office/powerpoint/2010/main" val="611885081"/>
      </p:ext>
    </p:extLst>
  </p:cSld>
  <p:clrMapOvr>
    <a:masterClrMapping/>
  </p:clrMapOvr>
  <p:transition>
    <p:fade/>
  </p:transition>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L7 HTTPS VIP (</a:t>
            </a:r>
            <a:r>
              <a:rPr lang="en-US" dirty="0" err="1"/>
              <a:t>passthrough</a:t>
            </a:r>
            <a:r>
              <a:rPr lang="en-US" dirty="0"/>
              <a:t>) – Redirect to specific HTTPS pool based on SNI (1/2)</a:t>
            </a:r>
          </a:p>
        </p:txBody>
      </p:sp>
      <p:sp>
        <p:nvSpPr>
          <p:cNvPr id="6" name="Text Placeholder 4"/>
          <p:cNvSpPr>
            <a:spLocks noGrp="1"/>
          </p:cNvSpPr>
          <p:nvPr>
            <p:ph type="body" sz="quarter" idx="13"/>
          </p:nvPr>
        </p:nvSpPr>
        <p:spPr>
          <a:xfrm>
            <a:off x="352425" y="786384"/>
            <a:ext cx="8385048" cy="5010912"/>
          </a:xfrm>
        </p:spPr>
        <p:txBody>
          <a:bodyPr/>
          <a:lstStyle/>
          <a:p>
            <a:r>
              <a:rPr lang="en-US" dirty="0"/>
              <a:t>Use Case: Clients access different web application via HTTPS (app1.dimi.fr and app2.dimi.fr) and</a:t>
            </a:r>
          </a:p>
          <a:p>
            <a:pPr lvl="1"/>
            <a:r>
              <a:rPr lang="en-US" dirty="0"/>
              <a:t>Both apps DNS resolution points to the same NSX-LB VIP1</a:t>
            </a:r>
          </a:p>
          <a:p>
            <a:pPr lvl="1"/>
            <a:r>
              <a:rPr lang="fr-FR" dirty="0"/>
              <a:t>VIP1 </a:t>
            </a:r>
            <a:r>
              <a:rPr lang="fr-FR" dirty="0" err="1"/>
              <a:t>does</a:t>
            </a:r>
            <a:r>
              <a:rPr lang="fr-FR" dirty="0"/>
              <a:t> not </a:t>
            </a:r>
            <a:r>
              <a:rPr lang="fr-FR" dirty="0" err="1"/>
              <a:t>terminate</a:t>
            </a:r>
            <a:r>
              <a:rPr lang="fr-FR" dirty="0"/>
              <a:t> SSL (VIP HTTPS-</a:t>
            </a:r>
            <a:r>
              <a:rPr lang="fr-FR" dirty="0" err="1"/>
              <a:t>Passtrough</a:t>
            </a:r>
            <a:r>
              <a:rPr lang="fr-FR" dirty="0"/>
              <a:t>)</a:t>
            </a:r>
          </a:p>
          <a:p>
            <a:pPr lvl="1"/>
            <a:r>
              <a:rPr lang="fr-FR" dirty="0"/>
              <a:t>VIP1 </a:t>
            </a:r>
            <a:r>
              <a:rPr lang="fr-FR" dirty="0" err="1"/>
              <a:t>sends</a:t>
            </a:r>
            <a:r>
              <a:rPr lang="fr-FR" dirty="0"/>
              <a:t> </a:t>
            </a:r>
            <a:r>
              <a:rPr lang="fr-FR" dirty="0">
                <a:hlinkClick r:id="rId3"/>
              </a:rPr>
              <a:t>https://app1.dimi.fr</a:t>
            </a:r>
            <a:r>
              <a:rPr lang="fr-FR" dirty="0"/>
              <a:t> </a:t>
            </a:r>
            <a:r>
              <a:rPr lang="fr-FR" dirty="0" err="1"/>
              <a:t>requests</a:t>
            </a:r>
            <a:r>
              <a:rPr lang="fr-FR" dirty="0"/>
              <a:t> to pool1 and </a:t>
            </a:r>
            <a:r>
              <a:rPr lang="fr-FR" dirty="0">
                <a:hlinkClick r:id="rId4"/>
              </a:rPr>
              <a:t>https://app2.dimi.fr</a:t>
            </a:r>
            <a:r>
              <a:rPr lang="fr-FR" dirty="0"/>
              <a:t> </a:t>
            </a:r>
            <a:r>
              <a:rPr lang="fr-FR" dirty="0" err="1"/>
              <a:t>requests</a:t>
            </a:r>
            <a:r>
              <a:rPr lang="fr-FR" dirty="0"/>
              <a:t> to poo2</a:t>
            </a:r>
            <a:endParaRPr lang="en-US" dirty="0"/>
          </a:p>
          <a:p>
            <a:pPr marL="228600" lvl="1" indent="0">
              <a:buNone/>
            </a:pPr>
            <a:r>
              <a:rPr lang="fr-FR" i="1" dirty="0"/>
              <a:t>Note: Use case </a:t>
            </a:r>
            <a:r>
              <a:rPr lang="fr-FR" i="1" dirty="0" err="1"/>
              <a:t>detailed</a:t>
            </a:r>
            <a:r>
              <a:rPr lang="fr-FR" i="1" dirty="0"/>
              <a:t> in the blog: </a:t>
            </a:r>
            <a:r>
              <a:rPr lang="fr-FR" i="1" dirty="0">
                <a:hlinkClick r:id="rId5"/>
              </a:rPr>
              <a:t>https://vxsan.com/multi-backend-ssl-passthrough-loadbalancing-with-nsx/</a:t>
            </a:r>
            <a:endParaRPr lang="fr-FR" i="1" dirty="0"/>
          </a:p>
          <a:p>
            <a:endParaRPr lang="fr-FR" dirty="0"/>
          </a:p>
          <a:p>
            <a:r>
              <a:rPr lang="fr-FR" dirty="0"/>
              <a:t>Configure Application Profile HTTPS-</a:t>
            </a:r>
            <a:r>
              <a:rPr lang="fr-FR" dirty="0" err="1"/>
              <a:t>Passthrough</a:t>
            </a:r>
            <a:endParaRPr lang="fr-FR" dirty="0"/>
          </a:p>
          <a:p>
            <a:pPr lvl="1"/>
            <a:r>
              <a:rPr lang="fr-FR" dirty="0" err="1"/>
              <a:t>See</a:t>
            </a:r>
            <a:r>
              <a:rPr lang="fr-FR" dirty="0"/>
              <a:t> </a:t>
            </a:r>
            <a:r>
              <a:rPr lang="fr-FR" dirty="0" err="1"/>
              <a:t>above</a:t>
            </a:r>
            <a:r>
              <a:rPr lang="fr-FR" dirty="0"/>
              <a:t> "</a:t>
            </a:r>
            <a:r>
              <a:rPr lang="en-US" dirty="0"/>
              <a:t>L7 HTTPS VIP - with HTTPS </a:t>
            </a:r>
            <a:r>
              <a:rPr lang="en-US" dirty="0" err="1"/>
              <a:t>passthrough</a:t>
            </a:r>
            <a:r>
              <a:rPr lang="en-US" dirty="0"/>
              <a:t>"</a:t>
            </a:r>
          </a:p>
          <a:p>
            <a:pPr lvl="1"/>
            <a:endParaRPr lang="fr-FR" dirty="0"/>
          </a:p>
          <a:p>
            <a:r>
              <a:rPr lang="fr-FR" dirty="0"/>
              <a:t>Configure 2 pools "Pool-App1" and "Pool-App2"</a:t>
            </a:r>
          </a:p>
          <a:p>
            <a:pPr lvl="1"/>
            <a:r>
              <a:rPr lang="fr-FR" dirty="0"/>
              <a:t>Attention the pool </a:t>
            </a:r>
            <a:r>
              <a:rPr lang="fr-FR" dirty="0" err="1"/>
              <a:t>members</a:t>
            </a:r>
            <a:r>
              <a:rPr lang="fr-FR" dirty="0"/>
              <a:t> </a:t>
            </a:r>
            <a:r>
              <a:rPr lang="fr-FR" dirty="0" err="1"/>
              <a:t>listen</a:t>
            </a:r>
            <a:r>
              <a:rPr lang="fr-FR" dirty="0"/>
              <a:t> on HTTPS (VIP </a:t>
            </a:r>
            <a:r>
              <a:rPr lang="fr-FR" dirty="0" err="1"/>
              <a:t>is</a:t>
            </a:r>
            <a:r>
              <a:rPr lang="fr-FR" dirty="0"/>
              <a:t> SSL-</a:t>
            </a:r>
            <a:r>
              <a:rPr lang="fr-FR" dirty="0" err="1"/>
              <a:t>Passthrough</a:t>
            </a:r>
            <a:r>
              <a:rPr lang="fr-FR" dirty="0"/>
              <a:t>)</a:t>
            </a:r>
            <a:endParaRPr lang="en-US" dirty="0"/>
          </a:p>
        </p:txBody>
      </p:sp>
    </p:spTree>
    <p:extLst>
      <p:ext uri="{BB962C8B-B14F-4D97-AF65-F5344CB8AC3E}">
        <p14:creationId xmlns:p14="http://schemas.microsoft.com/office/powerpoint/2010/main" val="619945793"/>
      </p:ext>
    </p:extLst>
  </p:cSld>
  <p:clrMapOvr>
    <a:masterClrMapping/>
  </p:clrMapOvr>
  <p:transition>
    <p:fade/>
  </p:transition>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L7 HTTPS VIP (</a:t>
            </a:r>
            <a:r>
              <a:rPr lang="en-US" dirty="0" err="1"/>
              <a:t>passthrough</a:t>
            </a:r>
            <a:r>
              <a:rPr lang="en-US" dirty="0"/>
              <a:t>) – Redirect to specific HTTPS pool based on SNI (2/2)</a:t>
            </a:r>
          </a:p>
        </p:txBody>
      </p:sp>
      <p:sp>
        <p:nvSpPr>
          <p:cNvPr id="6" name="Text Placeholder 4"/>
          <p:cNvSpPr>
            <a:spLocks noGrp="1"/>
          </p:cNvSpPr>
          <p:nvPr>
            <p:ph type="body" sz="quarter" idx="13"/>
          </p:nvPr>
        </p:nvSpPr>
        <p:spPr>
          <a:xfrm>
            <a:off x="352425" y="786384"/>
            <a:ext cx="8385048" cy="5010912"/>
          </a:xfrm>
        </p:spPr>
        <p:txBody>
          <a:bodyPr/>
          <a:lstStyle/>
          <a:p>
            <a:r>
              <a:rPr lang="fr-FR" dirty="0"/>
              <a:t>Configure </a:t>
            </a:r>
            <a:r>
              <a:rPr lang="fr-FR" dirty="0" err="1"/>
              <a:t>following</a:t>
            </a:r>
            <a:r>
              <a:rPr lang="fr-FR" dirty="0"/>
              <a:t> </a:t>
            </a:r>
            <a:r>
              <a:rPr lang="fr-FR" dirty="0" err="1"/>
              <a:t>AppRule</a:t>
            </a:r>
            <a:endParaRPr lang="fr-FR" dirty="0"/>
          </a:p>
          <a:p>
            <a:pPr marL="457200" lvl="2" indent="0">
              <a:buNone/>
            </a:pPr>
            <a:r>
              <a:rPr lang="fr-FR" dirty="0">
                <a:latin typeface="Courier New" panose="02070309020205020404" pitchFamily="49" charset="0"/>
                <a:cs typeface="Courier New" panose="02070309020205020404" pitchFamily="49" charset="0"/>
              </a:rPr>
              <a:t># </a:t>
            </a:r>
            <a:r>
              <a:rPr lang="en-US" dirty="0">
                <a:latin typeface="Courier New" panose="02070309020205020404" pitchFamily="49" charset="0"/>
                <a:cs typeface="Courier New" panose="02070309020205020404" pitchFamily="49" charset="0"/>
              </a:rPr>
              <a:t>Wait for a client hello for at most 5 seconds</a:t>
            </a:r>
          </a:p>
          <a:p>
            <a:pPr marL="457200" lvl="2" indent="0">
              <a:buNone/>
            </a:pPr>
            <a:r>
              <a:rPr lang="fr-FR" dirty="0" err="1">
                <a:latin typeface="Courier New" panose="02070309020205020404" pitchFamily="49" charset="0"/>
                <a:cs typeface="Courier New" panose="02070309020205020404" pitchFamily="49" charset="0"/>
              </a:rPr>
              <a:t>tcp-request</a:t>
            </a:r>
            <a:r>
              <a:rPr lang="fr-FR" dirty="0">
                <a:latin typeface="Courier New" panose="02070309020205020404" pitchFamily="49" charset="0"/>
                <a:cs typeface="Courier New" panose="02070309020205020404" pitchFamily="49" charset="0"/>
              </a:rPr>
              <a:t> </a:t>
            </a:r>
            <a:r>
              <a:rPr lang="fr-FR" dirty="0" err="1">
                <a:latin typeface="Courier New" panose="02070309020205020404" pitchFamily="49" charset="0"/>
                <a:cs typeface="Courier New" panose="02070309020205020404" pitchFamily="49" charset="0"/>
              </a:rPr>
              <a:t>inspect-delay</a:t>
            </a:r>
            <a:r>
              <a:rPr lang="fr-FR" dirty="0">
                <a:latin typeface="Courier New" panose="02070309020205020404" pitchFamily="49" charset="0"/>
                <a:cs typeface="Courier New" panose="02070309020205020404" pitchFamily="49" charset="0"/>
              </a:rPr>
              <a:t> 5s </a:t>
            </a:r>
          </a:p>
          <a:p>
            <a:pPr marL="457200" lvl="2" indent="0">
              <a:buNone/>
            </a:pPr>
            <a:r>
              <a:rPr lang="fr-FR" dirty="0">
                <a:latin typeface="Courier New" panose="02070309020205020404" pitchFamily="49" charset="0"/>
                <a:cs typeface="Courier New" panose="02070309020205020404" pitchFamily="49" charset="0"/>
              </a:rPr>
              <a:t># </a:t>
            </a:r>
            <a:r>
              <a:rPr lang="fr-FR" dirty="0" err="1">
                <a:latin typeface="Courier New" panose="02070309020205020404" pitchFamily="49" charset="0"/>
                <a:cs typeface="Courier New" panose="02070309020205020404" pitchFamily="49" charset="0"/>
              </a:rPr>
              <a:t>Checking</a:t>
            </a:r>
            <a:r>
              <a:rPr lang="fr-FR" dirty="0">
                <a:latin typeface="Courier New" panose="02070309020205020404" pitchFamily="49" charset="0"/>
                <a:cs typeface="Courier New" panose="02070309020205020404" pitchFamily="49" charset="0"/>
              </a:rPr>
              <a:t> if the SSL-</a:t>
            </a:r>
            <a:r>
              <a:rPr lang="fr-FR" dirty="0" err="1">
                <a:latin typeface="Courier New" panose="02070309020205020404" pitchFamily="49" charset="0"/>
                <a:cs typeface="Courier New" panose="02070309020205020404" pitchFamily="49" charset="0"/>
              </a:rPr>
              <a:t>Handshake</a:t>
            </a:r>
            <a:r>
              <a:rPr lang="fr-FR" dirty="0">
                <a:latin typeface="Courier New" panose="02070309020205020404" pitchFamily="49" charset="0"/>
                <a:cs typeface="Courier New" panose="02070309020205020404" pitchFamily="49" charset="0"/>
              </a:rPr>
              <a:t> </a:t>
            </a:r>
            <a:r>
              <a:rPr lang="fr-FR" dirty="0" err="1">
                <a:latin typeface="Courier New" panose="02070309020205020404" pitchFamily="49" charset="0"/>
                <a:cs typeface="Courier New" panose="02070309020205020404" pitchFamily="49" charset="0"/>
              </a:rPr>
              <a:t>is</a:t>
            </a:r>
            <a:r>
              <a:rPr lang="fr-FR" dirty="0">
                <a:latin typeface="Courier New" panose="02070309020205020404" pitchFamily="49" charset="0"/>
                <a:cs typeface="Courier New" panose="02070309020205020404" pitchFamily="49" charset="0"/>
              </a:rPr>
              <a:t> </a:t>
            </a:r>
            <a:r>
              <a:rPr lang="fr-FR" dirty="0" err="1">
                <a:latin typeface="Courier New" panose="02070309020205020404" pitchFamily="49" charset="0"/>
                <a:cs typeface="Courier New" panose="02070309020205020404" pitchFamily="49" charset="0"/>
              </a:rPr>
              <a:t>with</a:t>
            </a:r>
            <a:r>
              <a:rPr lang="fr-FR" dirty="0">
                <a:latin typeface="Courier New" panose="02070309020205020404" pitchFamily="49" charset="0"/>
                <a:cs typeface="Courier New" panose="02070309020205020404" pitchFamily="49" charset="0"/>
              </a:rPr>
              <a:t> SNI support</a:t>
            </a:r>
          </a:p>
          <a:p>
            <a:pPr marL="457200" lvl="2" indent="0">
              <a:buNone/>
            </a:pPr>
            <a:r>
              <a:rPr lang="fr-FR" dirty="0" err="1">
                <a:latin typeface="Courier New" panose="02070309020205020404" pitchFamily="49" charset="0"/>
                <a:cs typeface="Courier New" panose="02070309020205020404" pitchFamily="49" charset="0"/>
              </a:rPr>
              <a:t>tcp-request</a:t>
            </a:r>
            <a:r>
              <a:rPr lang="fr-FR" dirty="0">
                <a:latin typeface="Courier New" panose="02070309020205020404" pitchFamily="49" charset="0"/>
                <a:cs typeface="Courier New" panose="02070309020205020404" pitchFamily="49" charset="0"/>
              </a:rPr>
              <a:t> content </a:t>
            </a:r>
            <a:r>
              <a:rPr lang="fr-FR" dirty="0" err="1">
                <a:latin typeface="Courier New" panose="02070309020205020404" pitchFamily="49" charset="0"/>
                <a:cs typeface="Courier New" panose="02070309020205020404" pitchFamily="49" charset="0"/>
              </a:rPr>
              <a:t>accept</a:t>
            </a:r>
            <a:r>
              <a:rPr lang="fr-FR" dirty="0">
                <a:latin typeface="Courier New" panose="02070309020205020404" pitchFamily="49" charset="0"/>
                <a:cs typeface="Courier New" panose="02070309020205020404" pitchFamily="49" charset="0"/>
              </a:rPr>
              <a:t> if { </a:t>
            </a:r>
            <a:r>
              <a:rPr lang="fr-FR" dirty="0" err="1">
                <a:latin typeface="Courier New" panose="02070309020205020404" pitchFamily="49" charset="0"/>
                <a:cs typeface="Courier New" panose="02070309020205020404" pitchFamily="49" charset="0"/>
              </a:rPr>
              <a:t>req_ssl_hello_type</a:t>
            </a:r>
            <a:r>
              <a:rPr lang="fr-FR" dirty="0">
                <a:latin typeface="Courier New" panose="02070309020205020404" pitchFamily="49" charset="0"/>
                <a:cs typeface="Courier New" panose="02070309020205020404" pitchFamily="49" charset="0"/>
              </a:rPr>
              <a:t> 1 }</a:t>
            </a:r>
          </a:p>
          <a:p>
            <a:pPr marL="457200" lvl="2" indent="0">
              <a:buNone/>
            </a:pPr>
            <a:r>
              <a:rPr lang="fr-FR" dirty="0">
                <a:latin typeface="Courier New" panose="02070309020205020404" pitchFamily="49" charset="0"/>
                <a:cs typeface="Courier New" panose="02070309020205020404" pitchFamily="49" charset="0"/>
              </a:rPr>
              <a:t># Use </a:t>
            </a:r>
            <a:r>
              <a:rPr lang="fr-FR" dirty="0" err="1">
                <a:latin typeface="Courier New" panose="02070309020205020404" pitchFamily="49" charset="0"/>
                <a:cs typeface="Courier New" panose="02070309020205020404" pitchFamily="49" charset="0"/>
              </a:rPr>
              <a:t>specific</a:t>
            </a:r>
            <a:r>
              <a:rPr lang="fr-FR" dirty="0">
                <a:latin typeface="Courier New" panose="02070309020205020404" pitchFamily="49" charset="0"/>
                <a:cs typeface="Courier New" panose="02070309020205020404" pitchFamily="49" charset="0"/>
              </a:rPr>
              <a:t> pool </a:t>
            </a:r>
            <a:r>
              <a:rPr lang="fr-FR" dirty="0" err="1">
                <a:latin typeface="Courier New" panose="02070309020205020404" pitchFamily="49" charset="0"/>
                <a:cs typeface="Courier New" panose="02070309020205020404" pitchFamily="49" charset="0"/>
              </a:rPr>
              <a:t>based</a:t>
            </a:r>
            <a:r>
              <a:rPr lang="fr-FR" dirty="0">
                <a:latin typeface="Courier New" panose="02070309020205020404" pitchFamily="49" charset="0"/>
                <a:cs typeface="Courier New" panose="02070309020205020404" pitchFamily="49" charset="0"/>
              </a:rPr>
              <a:t> on Client Hello SNI server </a:t>
            </a:r>
            <a:r>
              <a:rPr lang="fr-FR" dirty="0" err="1">
                <a:latin typeface="Courier New" panose="02070309020205020404" pitchFamily="49" charset="0"/>
                <a:cs typeface="Courier New" panose="02070309020205020404" pitchFamily="49" charset="0"/>
              </a:rPr>
              <a:t>name</a:t>
            </a:r>
            <a:endParaRPr lang="fr-FR" dirty="0">
              <a:latin typeface="Courier New" panose="02070309020205020404" pitchFamily="49" charset="0"/>
              <a:cs typeface="Courier New" panose="02070309020205020404" pitchFamily="49" charset="0"/>
            </a:endParaRPr>
          </a:p>
          <a:p>
            <a:pPr marL="457200" lvl="2" indent="0">
              <a:buNone/>
            </a:pPr>
            <a:r>
              <a:rPr lang="fr-FR" dirty="0" err="1">
                <a:latin typeface="Courier New" panose="02070309020205020404" pitchFamily="49" charset="0"/>
                <a:cs typeface="Courier New" panose="02070309020205020404" pitchFamily="49" charset="0"/>
              </a:rPr>
              <a:t>use_backend</a:t>
            </a:r>
            <a:r>
              <a:rPr lang="fr-FR" dirty="0">
                <a:latin typeface="Courier New" panose="02070309020205020404" pitchFamily="49" charset="0"/>
                <a:cs typeface="Courier New" panose="02070309020205020404" pitchFamily="49" charset="0"/>
              </a:rPr>
              <a:t> pool_S1 if { </a:t>
            </a:r>
            <a:r>
              <a:rPr lang="fr-FR" dirty="0" err="1">
                <a:latin typeface="Courier New" panose="02070309020205020404" pitchFamily="49" charset="0"/>
                <a:cs typeface="Courier New" panose="02070309020205020404" pitchFamily="49" charset="0"/>
              </a:rPr>
              <a:t>req_ssl_sni</a:t>
            </a:r>
            <a:r>
              <a:rPr lang="fr-FR" dirty="0">
                <a:latin typeface="Courier New" panose="02070309020205020404" pitchFamily="49" charset="0"/>
                <a:cs typeface="Courier New" panose="02070309020205020404" pitchFamily="49" charset="0"/>
              </a:rPr>
              <a:t> -i app1.dimi.fr }</a:t>
            </a:r>
          </a:p>
          <a:p>
            <a:pPr marL="457200" lvl="2" indent="0">
              <a:buNone/>
            </a:pPr>
            <a:r>
              <a:rPr lang="fr-FR" dirty="0" err="1">
                <a:latin typeface="Courier New" panose="02070309020205020404" pitchFamily="49" charset="0"/>
                <a:cs typeface="Courier New" panose="02070309020205020404" pitchFamily="49" charset="0"/>
              </a:rPr>
              <a:t>use_backend</a:t>
            </a:r>
            <a:r>
              <a:rPr lang="fr-FR" dirty="0">
                <a:latin typeface="Courier New" panose="02070309020205020404" pitchFamily="49" charset="0"/>
                <a:cs typeface="Courier New" panose="02070309020205020404" pitchFamily="49" charset="0"/>
              </a:rPr>
              <a:t> pool_S2 if { </a:t>
            </a:r>
            <a:r>
              <a:rPr lang="fr-FR" dirty="0" err="1">
                <a:latin typeface="Courier New" panose="02070309020205020404" pitchFamily="49" charset="0"/>
                <a:cs typeface="Courier New" panose="02070309020205020404" pitchFamily="49" charset="0"/>
              </a:rPr>
              <a:t>req_ssl_sni</a:t>
            </a:r>
            <a:r>
              <a:rPr lang="fr-FR" dirty="0">
                <a:latin typeface="Courier New" panose="02070309020205020404" pitchFamily="49" charset="0"/>
                <a:cs typeface="Courier New" panose="02070309020205020404" pitchFamily="49" charset="0"/>
              </a:rPr>
              <a:t> -i app2.dimi.fr }</a:t>
            </a:r>
          </a:p>
          <a:p>
            <a:pPr marL="457200" lvl="2" indent="0">
              <a:buNone/>
            </a:pPr>
            <a:r>
              <a:rPr lang="fr-FR" dirty="0">
                <a:latin typeface="Courier New" panose="02070309020205020404" pitchFamily="49" charset="0"/>
                <a:cs typeface="Courier New" panose="02070309020205020404" pitchFamily="49" charset="0"/>
              </a:rPr>
              <a:t># If none are </a:t>
            </a:r>
            <a:r>
              <a:rPr lang="fr-FR" dirty="0" err="1">
                <a:latin typeface="Courier New" panose="02070309020205020404" pitchFamily="49" charset="0"/>
                <a:cs typeface="Courier New" panose="02070309020205020404" pitchFamily="49" charset="0"/>
              </a:rPr>
              <a:t>matching</a:t>
            </a:r>
            <a:r>
              <a:rPr lang="fr-FR" dirty="0">
                <a:latin typeface="Courier New" panose="02070309020205020404" pitchFamily="49" charset="0"/>
                <a:cs typeface="Courier New" panose="02070309020205020404" pitchFamily="49" charset="0"/>
              </a:rPr>
              <a:t>, </a:t>
            </a:r>
            <a:r>
              <a:rPr lang="fr-FR" dirty="0" err="1">
                <a:latin typeface="Courier New" panose="02070309020205020404" pitchFamily="49" charset="0"/>
                <a:cs typeface="Courier New" panose="02070309020205020404" pitchFamily="49" charset="0"/>
              </a:rPr>
              <a:t>it</a:t>
            </a:r>
            <a:r>
              <a:rPr lang="fr-FR" dirty="0">
                <a:latin typeface="Courier New" panose="02070309020205020404" pitchFamily="49" charset="0"/>
                <a:cs typeface="Courier New" panose="02070309020205020404" pitchFamily="49" charset="0"/>
              </a:rPr>
              <a:t> </a:t>
            </a:r>
            <a:r>
              <a:rPr lang="fr-FR" dirty="0" err="1">
                <a:latin typeface="Courier New" panose="02070309020205020404" pitchFamily="49" charset="0"/>
                <a:cs typeface="Courier New" panose="02070309020205020404" pitchFamily="49" charset="0"/>
              </a:rPr>
              <a:t>will</a:t>
            </a:r>
            <a:r>
              <a:rPr lang="fr-FR" dirty="0">
                <a:latin typeface="Courier New" panose="02070309020205020404" pitchFamily="49" charset="0"/>
                <a:cs typeface="Courier New" panose="02070309020205020404" pitchFamily="49" charset="0"/>
              </a:rPr>
              <a:t> use the default pool of the VIP</a:t>
            </a:r>
          </a:p>
          <a:p>
            <a:pPr lvl="1"/>
            <a:endParaRPr lang="fr-FR" dirty="0"/>
          </a:p>
          <a:p>
            <a:pPr marL="228600" lvl="1" indent="0">
              <a:buNone/>
            </a:pPr>
            <a:r>
              <a:rPr lang="fr-FR" i="1" dirty="0"/>
              <a:t>Note: Quick validation </a:t>
            </a:r>
            <a:r>
              <a:rPr lang="fr-FR" i="1" dirty="0" err="1"/>
              <a:t>with</a:t>
            </a:r>
            <a:r>
              <a:rPr lang="fr-FR" i="1" dirty="0"/>
              <a:t> </a:t>
            </a:r>
            <a:r>
              <a:rPr lang="fr-FR" i="1" dirty="0" err="1"/>
              <a:t>curl</a:t>
            </a:r>
            <a:endParaRPr lang="fr-FR" i="1" dirty="0"/>
          </a:p>
          <a:p>
            <a:pPr marL="457200" lvl="2" indent="0">
              <a:buNone/>
            </a:pPr>
            <a:r>
              <a:rPr lang="en-US" sz="1400" i="1" dirty="0">
                <a:latin typeface="Courier New" panose="02070309020205020404" pitchFamily="49" charset="0"/>
                <a:cs typeface="Courier New" panose="02070309020205020404" pitchFamily="49" charset="0"/>
              </a:rPr>
              <a:t>root@Lab1SSHJumpHost:~# </a:t>
            </a:r>
            <a:r>
              <a:rPr lang="en-US" sz="1400" i="1" dirty="0">
                <a:solidFill>
                  <a:srgbClr val="FF0000"/>
                </a:solidFill>
                <a:latin typeface="Courier New" panose="02070309020205020404" pitchFamily="49" charset="0"/>
                <a:cs typeface="Courier New" panose="02070309020205020404" pitchFamily="49" charset="0"/>
              </a:rPr>
              <a:t>curl -k --resolve app1.dimi.fr:443:20.20.20.22 https://app1.dimi.fr:443/test.php</a:t>
            </a:r>
          </a:p>
          <a:p>
            <a:pPr marL="457200" lvl="2" indent="0">
              <a:buNone/>
            </a:pPr>
            <a:r>
              <a:rPr lang="en-US" sz="1400" i="1" dirty="0">
                <a:latin typeface="Courier New" panose="02070309020205020404" pitchFamily="49" charset="0"/>
                <a:cs typeface="Courier New" panose="02070309020205020404" pitchFamily="49" charset="0"/>
              </a:rPr>
              <a:t>The Client IP@ is: 172.16.2.22&lt;</a:t>
            </a:r>
            <a:r>
              <a:rPr lang="en-US" sz="1400" i="1" dirty="0" err="1">
                <a:latin typeface="Courier New" panose="02070309020205020404" pitchFamily="49" charset="0"/>
                <a:cs typeface="Courier New" panose="02070309020205020404" pitchFamily="49" charset="0"/>
              </a:rPr>
              <a:t>br</a:t>
            </a:r>
            <a:r>
              <a:rPr lang="en-US" sz="1400" i="1" dirty="0">
                <a:latin typeface="Courier New" panose="02070309020205020404" pitchFamily="49" charset="0"/>
                <a:cs typeface="Courier New" panose="02070309020205020404" pitchFamily="49" charset="0"/>
              </a:rPr>
              <a:t>&gt;</a:t>
            </a:r>
          </a:p>
          <a:p>
            <a:pPr marL="457200" lvl="2" indent="0">
              <a:buNone/>
            </a:pPr>
            <a:r>
              <a:rPr lang="en-US" sz="1400" i="1" dirty="0">
                <a:latin typeface="Courier New" panose="02070309020205020404" pitchFamily="49" charset="0"/>
                <a:cs typeface="Courier New" panose="02070309020205020404" pitchFamily="49" charset="0"/>
              </a:rPr>
              <a:t>The Server IP@ is: 10.0.1.11</a:t>
            </a:r>
          </a:p>
          <a:p>
            <a:pPr marL="228600" lvl="1" indent="0">
              <a:buNone/>
            </a:pPr>
            <a:r>
              <a:rPr lang="fr-FR" i="1" dirty="0"/>
              <a:t> </a:t>
            </a:r>
          </a:p>
        </p:txBody>
      </p:sp>
      <p:cxnSp>
        <p:nvCxnSpPr>
          <p:cNvPr id="5" name="Straight Arrow Connector 4"/>
          <p:cNvCxnSpPr/>
          <p:nvPr/>
        </p:nvCxnSpPr>
        <p:spPr bwMode="auto">
          <a:xfrm flipH="1">
            <a:off x="4868884" y="5438899"/>
            <a:ext cx="724394" cy="11876"/>
          </a:xfrm>
          <a:prstGeom prst="straightConnector1">
            <a:avLst/>
          </a:prstGeom>
          <a:solidFill>
            <a:srgbClr val="0095D3"/>
          </a:solidFill>
          <a:ln w="19050" cap="flat" cmpd="sng" algn="ctr">
            <a:solidFill>
              <a:srgbClr val="FF0000"/>
            </a:solidFill>
            <a:prstDash val="solid"/>
            <a:round/>
            <a:headEnd type="none" w="med" len="med"/>
            <a:tailEnd type="triangle"/>
          </a:ln>
          <a:effectLst/>
        </p:spPr>
      </p:cxnSp>
      <p:sp>
        <p:nvSpPr>
          <p:cNvPr id="8" name="Rectangle 7"/>
          <p:cNvSpPr/>
          <p:nvPr/>
        </p:nvSpPr>
        <p:spPr bwMode="auto">
          <a:xfrm>
            <a:off x="5781152" y="5187210"/>
            <a:ext cx="2104064" cy="738664"/>
          </a:xfrm>
          <a:prstGeom prst="rect">
            <a:avLst/>
          </a:prstGeom>
          <a:noFill/>
          <a:ln w="38100">
            <a:noFill/>
            <a:round/>
            <a:headEnd/>
            <a:tailEnd/>
          </a:ln>
        </p:spPr>
        <p:txBody>
          <a:bodyPr wrap="square" lIns="0" tIns="0" rIns="0" bIns="0" rtlCol="0" anchor="ctr">
            <a:spAutoFit/>
          </a:bodyPr>
          <a:lstStyle/>
          <a:p>
            <a:pPr marL="0" marR="0" indent="0" algn="l" defTabSz="914400" eaLnBrk="1" latinLnBrk="0" hangingPunct="1">
              <a:lnSpc>
                <a:spcPct val="100000"/>
              </a:lnSpc>
              <a:buClrTx/>
              <a:buSzTx/>
              <a:buFontTx/>
              <a:buNone/>
              <a:tabLst/>
            </a:pPr>
            <a:r>
              <a:rPr lang="fr-FR" sz="1600" dirty="0">
                <a:solidFill>
                  <a:schemeClr val="tx1"/>
                </a:solidFill>
              </a:rPr>
              <a:t>This </a:t>
            </a:r>
            <a:r>
              <a:rPr lang="fr-FR" sz="1600" dirty="0" err="1">
                <a:solidFill>
                  <a:schemeClr val="tx1"/>
                </a:solidFill>
              </a:rPr>
              <a:t>is</a:t>
            </a:r>
            <a:r>
              <a:rPr lang="fr-FR" sz="1600" dirty="0">
                <a:solidFill>
                  <a:schemeClr val="tx1"/>
                </a:solidFill>
              </a:rPr>
              <a:t> a test page on the server </a:t>
            </a:r>
            <a:r>
              <a:rPr lang="fr-FR" sz="1600" dirty="0" err="1">
                <a:solidFill>
                  <a:schemeClr val="tx1"/>
                </a:solidFill>
              </a:rPr>
              <a:t>displaying</a:t>
            </a:r>
            <a:r>
              <a:rPr lang="fr-FR" sz="1600" dirty="0">
                <a:solidFill>
                  <a:schemeClr val="tx1"/>
                </a:solidFill>
              </a:rPr>
              <a:t> </a:t>
            </a:r>
            <a:r>
              <a:rPr lang="fr-FR" sz="1600" dirty="0" err="1">
                <a:solidFill>
                  <a:schemeClr val="tx1"/>
                </a:solidFill>
              </a:rPr>
              <a:t>its</a:t>
            </a:r>
            <a:r>
              <a:rPr lang="fr-FR" sz="1600" dirty="0">
                <a:solidFill>
                  <a:schemeClr val="tx1"/>
                </a:solidFill>
              </a:rPr>
              <a:t> IP@</a:t>
            </a:r>
            <a:endParaRPr lang="en-US" sz="1600" dirty="0" err="1">
              <a:solidFill>
                <a:schemeClr val="tx1"/>
              </a:solidFill>
            </a:endParaRPr>
          </a:p>
        </p:txBody>
      </p:sp>
    </p:spTree>
    <p:extLst>
      <p:ext uri="{BB962C8B-B14F-4D97-AF65-F5344CB8AC3E}">
        <p14:creationId xmlns:p14="http://schemas.microsoft.com/office/powerpoint/2010/main" val="830353604"/>
      </p:ext>
    </p:extLst>
  </p:cSld>
  <p:clrMapOvr>
    <a:masterClrMapping/>
  </p:clrMapOvr>
  <p:transition>
    <p:fade/>
  </p:transition>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a:t>Backup</a:t>
            </a:r>
          </a:p>
        </p:txBody>
      </p:sp>
      <p:sp>
        <p:nvSpPr>
          <p:cNvPr id="3" name="Text Placeholder 2"/>
          <p:cNvSpPr>
            <a:spLocks noGrp="1"/>
          </p:cNvSpPr>
          <p:nvPr>
            <p:ph type="body" sz="quarter" idx="12"/>
          </p:nvPr>
        </p:nvSpPr>
        <p:spPr/>
        <p:txBody>
          <a:bodyPr/>
          <a:lstStyle/>
          <a:p>
            <a:r>
              <a:rPr lang="en-US" noProof="0" dirty="0">
                <a:solidFill>
                  <a:schemeClr val="bg1">
                    <a:lumMod val="75000"/>
                  </a:schemeClr>
                </a:solidFill>
              </a:rPr>
              <a:t>LB Configurations</a:t>
            </a:r>
          </a:p>
          <a:p>
            <a:r>
              <a:rPr lang="en-US" dirty="0">
                <a:solidFill>
                  <a:schemeClr val="tx1"/>
                </a:solidFill>
              </a:rPr>
              <a:t>LB configuration for specific applications </a:t>
            </a:r>
          </a:p>
          <a:p>
            <a:r>
              <a:rPr lang="en-US" dirty="0">
                <a:solidFill>
                  <a:schemeClr val="bg1">
                    <a:lumMod val="75000"/>
                  </a:schemeClr>
                </a:solidFill>
              </a:rPr>
              <a:t>Log format</a:t>
            </a:r>
          </a:p>
          <a:p>
            <a:r>
              <a:rPr lang="en-US" dirty="0">
                <a:solidFill>
                  <a:schemeClr val="bg1">
                    <a:lumMod val="75000"/>
                  </a:schemeClr>
                </a:solidFill>
              </a:rPr>
              <a:t>API calls examples</a:t>
            </a:r>
          </a:p>
          <a:p>
            <a:r>
              <a:rPr lang="en-US" dirty="0">
                <a:solidFill>
                  <a:schemeClr val="bg1">
                    <a:lumMod val="75000"/>
                  </a:schemeClr>
                </a:solidFill>
              </a:rPr>
              <a:t>Deep Troubleshooting</a:t>
            </a:r>
          </a:p>
          <a:p>
            <a:endParaRPr lang="en-US" dirty="0">
              <a:solidFill>
                <a:schemeClr val="bg1">
                  <a:lumMod val="75000"/>
                </a:schemeClr>
              </a:solidFill>
            </a:endParaRPr>
          </a:p>
        </p:txBody>
      </p:sp>
    </p:spTree>
    <p:extLst>
      <p:ext uri="{BB962C8B-B14F-4D97-AF65-F5344CB8AC3E}">
        <p14:creationId xmlns:p14="http://schemas.microsoft.com/office/powerpoint/2010/main" val="2339870357"/>
      </p:ext>
    </p:extLst>
  </p:cSld>
  <p:clrMapOvr>
    <a:masterClrMapping/>
  </p:clrMapOvr>
  <p:transition>
    <p:fade/>
  </p:transition>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87738" y="234462"/>
            <a:ext cx="7704582" cy="691902"/>
          </a:xfrm>
        </p:spPr>
        <p:txBody>
          <a:bodyPr/>
          <a:lstStyle/>
          <a:p>
            <a:r>
              <a:rPr lang="en-US" dirty="0"/>
              <a:t>LB configuration for specific applications </a:t>
            </a:r>
          </a:p>
        </p:txBody>
      </p:sp>
      <p:sp>
        <p:nvSpPr>
          <p:cNvPr id="6" name="Text Placeholder 3"/>
          <p:cNvSpPr txBox="1">
            <a:spLocks/>
          </p:cNvSpPr>
          <p:nvPr/>
        </p:nvSpPr>
        <p:spPr bwMode="auto">
          <a:xfrm>
            <a:off x="361951" y="1197734"/>
            <a:ext cx="3981450" cy="495190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182880" indent="-233363" algn="l" rtl="0" eaLnBrk="0" fontAlgn="base" hangingPunct="0">
              <a:lnSpc>
                <a:spcPts val="2400"/>
              </a:lnSpc>
              <a:spcBef>
                <a:spcPts val="1000"/>
              </a:spcBef>
              <a:spcAft>
                <a:spcPct val="0"/>
              </a:spcAft>
              <a:buClr>
                <a:schemeClr val="accent1">
                  <a:lumMod val="75000"/>
                </a:schemeClr>
              </a:buClr>
              <a:buSzPct val="115000"/>
              <a:buFont typeface="Wingdings" pitchFamily="2" charset="2"/>
              <a:buChar char="§"/>
              <a:defRPr sz="2000" b="1">
                <a:solidFill>
                  <a:srgbClr val="333333"/>
                </a:solidFill>
                <a:latin typeface="+mn-lt"/>
                <a:ea typeface="+mn-ea"/>
                <a:cs typeface="+mn-cs"/>
              </a:defRPr>
            </a:lvl1pPr>
            <a:lvl2pPr marL="400050" indent="-171450" algn="l" rtl="0" eaLnBrk="0" fontAlgn="base" hangingPunct="0">
              <a:lnSpc>
                <a:spcPts val="2200"/>
              </a:lnSpc>
              <a:spcBef>
                <a:spcPts val="800"/>
              </a:spcBef>
              <a:spcAft>
                <a:spcPct val="0"/>
              </a:spcAft>
              <a:buClr>
                <a:schemeClr val="accent1">
                  <a:lumMod val="75000"/>
                </a:schemeClr>
              </a:buClr>
              <a:buSzPct val="110000"/>
              <a:buFont typeface="Times" pitchFamily="18" charset="0"/>
              <a:buChar char="•"/>
              <a:defRPr>
                <a:solidFill>
                  <a:srgbClr val="333333"/>
                </a:solidFill>
                <a:latin typeface="+mn-lt"/>
                <a:ea typeface="+mn-ea"/>
              </a:defRPr>
            </a:lvl2pPr>
            <a:lvl3pPr marL="62865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3pPr>
            <a:lvl4pPr marL="91440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4pPr>
            <a:lvl5pPr marL="120015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5pPr>
            <a:lvl6pPr marL="16002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6pPr>
            <a:lvl7pPr marL="20574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7pPr>
            <a:lvl8pPr marL="25146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8pPr>
            <a:lvl9pPr marL="29718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9pPr>
          </a:lstStyle>
          <a:p>
            <a:pPr>
              <a:spcBef>
                <a:spcPts val="0"/>
              </a:spcBef>
              <a:buFont typeface="Wingdings" charset="2"/>
              <a:buChar char="§"/>
            </a:pPr>
            <a:r>
              <a:rPr lang="en-US" dirty="0">
                <a:solidFill>
                  <a:schemeClr val="tx1"/>
                </a:solidFill>
              </a:rPr>
              <a:t>Horizon View</a:t>
            </a:r>
          </a:p>
          <a:p>
            <a:pPr>
              <a:spcBef>
                <a:spcPts val="0"/>
              </a:spcBef>
              <a:buFont typeface="Wingdings" charset="2"/>
              <a:buChar char="§"/>
            </a:pPr>
            <a:r>
              <a:rPr lang="fr-FR" dirty="0" err="1">
                <a:solidFill>
                  <a:schemeClr val="tx1"/>
                </a:solidFill>
              </a:rPr>
              <a:t>vRA</a:t>
            </a:r>
            <a:endParaRPr lang="fr-FR" dirty="0">
              <a:solidFill>
                <a:schemeClr val="tx1"/>
              </a:solidFill>
            </a:endParaRPr>
          </a:p>
          <a:p>
            <a:pPr>
              <a:spcBef>
                <a:spcPts val="0"/>
              </a:spcBef>
              <a:buFont typeface="Wingdings" charset="2"/>
              <a:buChar char="§"/>
            </a:pPr>
            <a:r>
              <a:rPr lang="fr-FR" dirty="0">
                <a:solidFill>
                  <a:schemeClr val="tx1"/>
                </a:solidFill>
              </a:rPr>
              <a:t>PSC 6.0</a:t>
            </a:r>
          </a:p>
          <a:p>
            <a:pPr>
              <a:spcBef>
                <a:spcPts val="0"/>
              </a:spcBef>
              <a:buFont typeface="Wingdings" charset="2"/>
              <a:buChar char="§"/>
            </a:pPr>
            <a:endParaRPr lang="en-US" dirty="0">
              <a:solidFill>
                <a:schemeClr val="tx1"/>
              </a:solidFill>
            </a:endParaRPr>
          </a:p>
        </p:txBody>
      </p:sp>
    </p:spTree>
    <p:extLst>
      <p:ext uri="{BB962C8B-B14F-4D97-AF65-F5344CB8AC3E}">
        <p14:creationId xmlns:p14="http://schemas.microsoft.com/office/powerpoint/2010/main" val="848079486"/>
      </p:ext>
    </p:extLst>
  </p:cSld>
  <p:clrMapOvr>
    <a:masterClrMapping/>
  </p:clrMapOvr>
  <p:transition>
    <p:fade/>
  </p:transition>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Horizon View – EUC (1/1)</a:t>
            </a:r>
          </a:p>
        </p:txBody>
      </p:sp>
      <p:sp>
        <p:nvSpPr>
          <p:cNvPr id="7" name="Text Placeholder 4"/>
          <p:cNvSpPr>
            <a:spLocks noGrp="1"/>
          </p:cNvSpPr>
          <p:nvPr>
            <p:ph type="body" sz="quarter" idx="13"/>
          </p:nvPr>
        </p:nvSpPr>
        <p:spPr>
          <a:xfrm>
            <a:off x="352425" y="786384"/>
            <a:ext cx="8385048" cy="5010912"/>
          </a:xfrm>
        </p:spPr>
        <p:txBody>
          <a:bodyPr/>
          <a:lstStyle/>
          <a:p>
            <a:r>
              <a:rPr lang="en-US" dirty="0"/>
              <a:t>A full EUC Design Guide is available on NSX Communities:</a:t>
            </a:r>
          </a:p>
          <a:p>
            <a:pPr marL="228600" lvl="1" indent="0">
              <a:buNone/>
            </a:pPr>
            <a:r>
              <a:rPr lang="en-US" sz="2000" dirty="0">
                <a:hlinkClick r:id="rId3"/>
              </a:rPr>
              <a:t>https://communities.vmware.com/docs/DOC-31982</a:t>
            </a:r>
            <a:endParaRPr lang="en-US" sz="2000" dirty="0"/>
          </a:p>
          <a:p>
            <a:pPr marL="228600" lvl="1" indent="0">
              <a:buNone/>
            </a:pPr>
            <a:endParaRPr lang="en-US" sz="2600" dirty="0"/>
          </a:p>
        </p:txBody>
      </p:sp>
    </p:spTree>
    <p:extLst>
      <p:ext uri="{BB962C8B-B14F-4D97-AF65-F5344CB8AC3E}">
        <p14:creationId xmlns:p14="http://schemas.microsoft.com/office/powerpoint/2010/main" val="1519025242"/>
      </p:ext>
    </p:extLst>
  </p:cSld>
  <p:clrMapOvr>
    <a:masterClrMapping/>
  </p:clrMapOvr>
  <p:transition>
    <p:fade/>
  </p:transition>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a:t>vRA</a:t>
            </a:r>
            <a:r>
              <a:rPr lang="en-US" dirty="0"/>
              <a:t> (1/1)</a:t>
            </a:r>
          </a:p>
        </p:txBody>
      </p:sp>
      <p:sp>
        <p:nvSpPr>
          <p:cNvPr id="7" name="Text Placeholder 4"/>
          <p:cNvSpPr>
            <a:spLocks noGrp="1"/>
          </p:cNvSpPr>
          <p:nvPr>
            <p:ph type="body" sz="quarter" idx="13"/>
          </p:nvPr>
        </p:nvSpPr>
        <p:spPr>
          <a:xfrm>
            <a:off x="352425" y="786384"/>
            <a:ext cx="8385048" cy="5010912"/>
          </a:xfrm>
        </p:spPr>
        <p:txBody>
          <a:bodyPr/>
          <a:lstStyle/>
          <a:p>
            <a:r>
              <a:rPr lang="en-US" dirty="0"/>
              <a:t>NSX Load Balancing configuration detailed in Confluence</a:t>
            </a:r>
          </a:p>
          <a:p>
            <a:pPr marL="228600" lvl="1" indent="0">
              <a:buNone/>
            </a:pPr>
            <a:r>
              <a:rPr lang="en-US" u="sng" dirty="0">
                <a:hlinkClick r:id="rId3"/>
              </a:rPr>
              <a:t>https://confluence.eng.vmware.com/pages/viewpage.action?title=Configuration+Guide+for+Load+Balancing+vRealize+Automation&amp;spaceKey=CSE</a:t>
            </a:r>
            <a:endParaRPr lang="en-US" dirty="0"/>
          </a:p>
          <a:p>
            <a:endParaRPr lang="en-US" dirty="0"/>
          </a:p>
          <a:p>
            <a:endParaRPr lang="en-US" sz="2800" dirty="0"/>
          </a:p>
        </p:txBody>
      </p:sp>
    </p:spTree>
    <p:extLst>
      <p:ext uri="{BB962C8B-B14F-4D97-AF65-F5344CB8AC3E}">
        <p14:creationId xmlns:p14="http://schemas.microsoft.com/office/powerpoint/2010/main" val="2943029350"/>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a:t>Load Balancer – Transparent Mode (L4 or L7)</a:t>
            </a:r>
          </a:p>
        </p:txBody>
      </p:sp>
      <p:sp>
        <p:nvSpPr>
          <p:cNvPr id="97" name="Rounded Rectangle 96"/>
          <p:cNvSpPr/>
          <p:nvPr/>
        </p:nvSpPr>
        <p:spPr bwMode="auto">
          <a:xfrm>
            <a:off x="2105026" y="3964515"/>
            <a:ext cx="6852576" cy="2207686"/>
          </a:xfrm>
          <a:prstGeom prst="roundRect">
            <a:avLst/>
          </a:prstGeom>
          <a:solidFill>
            <a:srgbClr val="89CBDF">
              <a:lumMod val="20000"/>
              <a:lumOff val="80000"/>
            </a:srgbClr>
          </a:solidFill>
          <a:ln w="28575" cap="flat" cmpd="sng" algn="ctr">
            <a:solidFill>
              <a:srgbClr val="0095D3"/>
            </a:solidFill>
            <a:prstDash val="dash"/>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40000"/>
              </a:spcAft>
              <a:buClrTx/>
              <a:buSzTx/>
              <a:buFontTx/>
              <a:buNone/>
              <a:tabLst/>
              <a:defRPr/>
            </a:pPr>
            <a:endParaRPr kumimoji="0" lang="en-US" sz="2400" b="0" i="0" u="none" strike="noStrike" kern="0" cap="none" spc="0" normalizeH="0" baseline="0" noProof="0">
              <a:ln>
                <a:noFill/>
              </a:ln>
              <a:solidFill>
                <a:srgbClr val="0095D3"/>
              </a:solidFill>
              <a:effectLst/>
              <a:uLnTx/>
              <a:uFillTx/>
              <a:latin typeface="Arial" charset="0"/>
              <a:ea typeface="ＭＳ Ｐゴシック" pitchFamily="34" charset="-128"/>
            </a:endParaRPr>
          </a:p>
        </p:txBody>
      </p:sp>
      <p:cxnSp>
        <p:nvCxnSpPr>
          <p:cNvPr id="98" name="Straight Connector 97"/>
          <p:cNvCxnSpPr/>
          <p:nvPr/>
        </p:nvCxnSpPr>
        <p:spPr bwMode="auto">
          <a:xfrm>
            <a:off x="3603171" y="5288361"/>
            <a:ext cx="1711779" cy="0"/>
          </a:xfrm>
          <a:prstGeom prst="line">
            <a:avLst/>
          </a:prstGeom>
          <a:solidFill>
            <a:srgbClr val="0095D3"/>
          </a:solidFill>
          <a:ln w="38100" cap="flat" cmpd="sng" algn="ctr">
            <a:solidFill>
              <a:srgbClr val="6DB33F">
                <a:lumMod val="75000"/>
              </a:srgbClr>
            </a:solidFill>
            <a:prstDash val="solid"/>
            <a:round/>
            <a:headEnd type="none" w="med" len="med"/>
            <a:tailEnd type="none" w="med" len="med"/>
          </a:ln>
          <a:effectLst/>
        </p:spPr>
      </p:cxnSp>
      <p:cxnSp>
        <p:nvCxnSpPr>
          <p:cNvPr id="99" name="Straight Connector 98"/>
          <p:cNvCxnSpPr/>
          <p:nvPr/>
        </p:nvCxnSpPr>
        <p:spPr bwMode="auto">
          <a:xfrm flipV="1">
            <a:off x="4191492" y="5288361"/>
            <a:ext cx="0" cy="302622"/>
          </a:xfrm>
          <a:prstGeom prst="line">
            <a:avLst/>
          </a:prstGeom>
          <a:solidFill>
            <a:srgbClr val="0095D3"/>
          </a:solidFill>
          <a:ln w="38100" cap="flat" cmpd="sng" algn="ctr">
            <a:solidFill>
              <a:srgbClr val="6DB33F">
                <a:lumMod val="75000"/>
              </a:srgbClr>
            </a:solidFill>
            <a:prstDash val="solid"/>
            <a:round/>
            <a:headEnd type="none" w="med" len="med"/>
            <a:tailEnd type="none" w="med" len="med"/>
          </a:ln>
          <a:effectLst/>
        </p:spPr>
      </p:cxnSp>
      <p:cxnSp>
        <p:nvCxnSpPr>
          <p:cNvPr id="100" name="Straight Connector 99"/>
          <p:cNvCxnSpPr/>
          <p:nvPr/>
        </p:nvCxnSpPr>
        <p:spPr bwMode="auto">
          <a:xfrm flipV="1">
            <a:off x="4844636" y="5288361"/>
            <a:ext cx="0" cy="302622"/>
          </a:xfrm>
          <a:prstGeom prst="line">
            <a:avLst/>
          </a:prstGeom>
          <a:solidFill>
            <a:srgbClr val="0095D3"/>
          </a:solidFill>
          <a:ln w="38100" cap="flat" cmpd="sng" algn="ctr">
            <a:solidFill>
              <a:srgbClr val="6DB33F">
                <a:lumMod val="75000"/>
              </a:srgbClr>
            </a:solidFill>
            <a:prstDash val="solid"/>
            <a:round/>
            <a:headEnd type="none" w="med" len="med"/>
            <a:tailEnd type="none" w="med" len="med"/>
          </a:ln>
          <a:effectLst/>
        </p:spPr>
      </p:cxnSp>
      <p:cxnSp>
        <p:nvCxnSpPr>
          <p:cNvPr id="101" name="Straight Connector 100"/>
          <p:cNvCxnSpPr/>
          <p:nvPr/>
        </p:nvCxnSpPr>
        <p:spPr bwMode="auto">
          <a:xfrm flipV="1">
            <a:off x="5255759" y="4622451"/>
            <a:ext cx="0" cy="665910"/>
          </a:xfrm>
          <a:prstGeom prst="line">
            <a:avLst/>
          </a:prstGeom>
          <a:solidFill>
            <a:srgbClr val="0095D3"/>
          </a:solidFill>
          <a:ln w="38100" cap="flat" cmpd="sng" algn="ctr">
            <a:solidFill>
              <a:srgbClr val="6DB33F">
                <a:lumMod val="75000"/>
              </a:srgbClr>
            </a:solidFill>
            <a:prstDash val="solid"/>
            <a:round/>
            <a:headEnd type="none" w="med" len="med"/>
            <a:tailEnd type="none" w="med" len="med"/>
          </a:ln>
          <a:effectLst/>
        </p:spPr>
      </p:cxnSp>
      <p:sp>
        <p:nvSpPr>
          <p:cNvPr id="102" name="Rounded Rectangle 101"/>
          <p:cNvSpPr/>
          <p:nvPr/>
        </p:nvSpPr>
        <p:spPr bwMode="auto">
          <a:xfrm>
            <a:off x="3966067" y="5601169"/>
            <a:ext cx="450850" cy="416692"/>
          </a:xfrm>
          <a:prstGeom prst="roundRect">
            <a:avLst/>
          </a:prstGeom>
          <a:solidFill>
            <a:srgbClr val="6DB33F">
              <a:lumMod val="75000"/>
            </a:srgbClr>
          </a:solidFill>
          <a:ln w="38100" cap="flat" cmpd="sng" algn="ctr">
            <a:solidFill>
              <a:srgbClr val="6DB33F">
                <a:lumMod val="50000"/>
              </a:srgbClr>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40000"/>
              </a:spcAft>
              <a:buClrTx/>
              <a:buSzTx/>
              <a:buFontTx/>
              <a:buNone/>
              <a:tabLst/>
              <a:defRPr/>
            </a:pPr>
            <a:r>
              <a:rPr kumimoji="0" lang="en-US" sz="1800" b="0" i="0" u="none" strike="noStrike" kern="0" cap="none" spc="0" normalizeH="0" baseline="0" noProof="0" dirty="0">
                <a:ln>
                  <a:noFill/>
                </a:ln>
                <a:solidFill>
                  <a:schemeClr val="bg1"/>
                </a:solidFill>
                <a:effectLst/>
                <a:uLnTx/>
                <a:uFillTx/>
                <a:latin typeface="Arial" charset="0"/>
                <a:ea typeface="ＭＳ Ｐゴシック" pitchFamily="34" charset="-128"/>
              </a:rPr>
              <a:t>VM</a:t>
            </a:r>
          </a:p>
        </p:txBody>
      </p:sp>
      <p:sp>
        <p:nvSpPr>
          <p:cNvPr id="103" name="Rounded Rectangle 102"/>
          <p:cNvSpPr/>
          <p:nvPr/>
        </p:nvSpPr>
        <p:spPr bwMode="auto">
          <a:xfrm>
            <a:off x="4619482" y="5607070"/>
            <a:ext cx="450850" cy="416692"/>
          </a:xfrm>
          <a:prstGeom prst="roundRect">
            <a:avLst/>
          </a:prstGeom>
          <a:solidFill>
            <a:srgbClr val="6DB33F">
              <a:lumMod val="75000"/>
            </a:srgbClr>
          </a:solidFill>
          <a:ln w="38100" cap="flat" cmpd="sng" algn="ctr">
            <a:solidFill>
              <a:srgbClr val="6DB33F">
                <a:lumMod val="50000"/>
              </a:srgbClr>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40000"/>
              </a:spcAft>
              <a:buClrTx/>
              <a:buSzTx/>
              <a:buFontTx/>
              <a:buNone/>
              <a:tabLst/>
              <a:defRPr/>
            </a:pPr>
            <a:r>
              <a:rPr kumimoji="0" lang="en-US" sz="1800" b="0" i="0" u="none" strike="noStrike" kern="0" cap="none" spc="0" normalizeH="0" baseline="0" noProof="0" dirty="0">
                <a:ln>
                  <a:noFill/>
                </a:ln>
                <a:solidFill>
                  <a:schemeClr val="bg1"/>
                </a:solidFill>
                <a:effectLst/>
                <a:uLnTx/>
                <a:uFillTx/>
                <a:latin typeface="Arial" charset="0"/>
                <a:ea typeface="ＭＳ Ｐゴシック" pitchFamily="34" charset="-128"/>
              </a:rPr>
              <a:t>VM</a:t>
            </a:r>
          </a:p>
        </p:txBody>
      </p:sp>
      <p:sp>
        <p:nvSpPr>
          <p:cNvPr id="113" name="TextBox 112"/>
          <p:cNvSpPr txBox="1"/>
          <p:nvPr/>
        </p:nvSpPr>
        <p:spPr>
          <a:xfrm>
            <a:off x="958558" y="3947579"/>
            <a:ext cx="1146468" cy="646331"/>
          </a:xfrm>
          <a:prstGeom prst="rect">
            <a:avLst/>
          </a:prstGeom>
          <a:noFill/>
        </p:spPr>
        <p:txBody>
          <a:bodyPr wrap="non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95D3"/>
                </a:solidFill>
                <a:effectLst/>
                <a:uLnTx/>
                <a:uFillTx/>
              </a:rPr>
              <a:t>Logical</a:t>
            </a:r>
          </a:p>
          <a:p>
            <a:pPr marL="0" marR="0" lvl="0" indent="0" algn="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95D3"/>
                </a:solidFill>
                <a:effectLst/>
                <a:uLnTx/>
                <a:uFillTx/>
              </a:rPr>
              <a:t>Networks</a:t>
            </a:r>
          </a:p>
        </p:txBody>
      </p:sp>
      <p:cxnSp>
        <p:nvCxnSpPr>
          <p:cNvPr id="115" name="Straight Connector 114"/>
          <p:cNvCxnSpPr/>
          <p:nvPr/>
        </p:nvCxnSpPr>
        <p:spPr bwMode="auto">
          <a:xfrm flipH="1">
            <a:off x="4844637" y="3478971"/>
            <a:ext cx="2195419" cy="0"/>
          </a:xfrm>
          <a:prstGeom prst="line">
            <a:avLst/>
          </a:prstGeom>
          <a:solidFill>
            <a:srgbClr val="0095D3"/>
          </a:solidFill>
          <a:ln w="38100" cap="flat" cmpd="sng" algn="ctr">
            <a:solidFill>
              <a:srgbClr val="000000"/>
            </a:solidFill>
            <a:prstDash val="solid"/>
            <a:round/>
            <a:headEnd type="none" w="med" len="med"/>
            <a:tailEnd type="none" w="med" len="med"/>
          </a:ln>
          <a:effectLst/>
        </p:spPr>
      </p:cxnSp>
      <p:cxnSp>
        <p:nvCxnSpPr>
          <p:cNvPr id="116" name="Straight Connector 115"/>
          <p:cNvCxnSpPr/>
          <p:nvPr/>
        </p:nvCxnSpPr>
        <p:spPr bwMode="auto">
          <a:xfrm flipV="1">
            <a:off x="6212598" y="2969019"/>
            <a:ext cx="0" cy="502174"/>
          </a:xfrm>
          <a:prstGeom prst="line">
            <a:avLst/>
          </a:prstGeom>
          <a:solidFill>
            <a:srgbClr val="0095D3"/>
          </a:solidFill>
          <a:ln w="38100" cap="flat" cmpd="sng" algn="ctr">
            <a:solidFill>
              <a:srgbClr val="000000"/>
            </a:solidFill>
            <a:prstDash val="solid"/>
            <a:round/>
            <a:headEnd type="none" w="med" len="med"/>
            <a:tailEnd type="none" w="med" len="med"/>
          </a:ln>
          <a:effectLst/>
        </p:spPr>
      </p:cxnSp>
      <p:pic>
        <p:nvPicPr>
          <p:cNvPr id="117" name="Picture 37"/>
          <p:cNvPicPr>
            <a:picLocks noChangeArrowheads="1"/>
          </p:cNvPicPr>
          <p:nvPr/>
        </p:nvPicPr>
        <p:blipFill>
          <a:blip r:embed="rId2" cstate="print">
            <a:duotone>
              <a:prstClr val="black"/>
              <a:srgbClr val="4D4D4D">
                <a:tint val="45000"/>
                <a:satMod val="400000"/>
              </a:srgbClr>
            </a:duotone>
          </a:blip>
          <a:srcRect/>
          <a:stretch>
            <a:fillRect/>
          </a:stretch>
        </p:blipFill>
        <p:spPr bwMode="auto">
          <a:xfrm>
            <a:off x="5852363" y="2552844"/>
            <a:ext cx="720470" cy="423954"/>
          </a:xfrm>
          <a:prstGeom prst="rect">
            <a:avLst/>
          </a:prstGeom>
          <a:noFill/>
          <a:ln>
            <a:noFill/>
          </a:ln>
        </p:spPr>
      </p:pic>
      <p:pic>
        <p:nvPicPr>
          <p:cNvPr id="1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93533" y="1088781"/>
            <a:ext cx="1038225" cy="704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19" name="Straight Arrow Connector 118"/>
          <p:cNvCxnSpPr>
            <a:stCxn id="117" idx="0"/>
            <a:endCxn id="118" idx="2"/>
          </p:cNvCxnSpPr>
          <p:nvPr/>
        </p:nvCxnSpPr>
        <p:spPr bwMode="auto">
          <a:xfrm flipV="1">
            <a:off x="6212598" y="1793631"/>
            <a:ext cx="500048" cy="759213"/>
          </a:xfrm>
          <a:prstGeom prst="straightConnector1">
            <a:avLst/>
          </a:prstGeom>
          <a:solidFill>
            <a:srgbClr val="0095D3"/>
          </a:solidFill>
          <a:ln w="28575" cap="flat" cmpd="sng" algn="ctr">
            <a:solidFill>
              <a:srgbClr val="000000"/>
            </a:solidFill>
            <a:prstDash val="solid"/>
            <a:round/>
            <a:headEnd type="none" w="med" len="med"/>
            <a:tailEnd type="none" w="med" len="med"/>
          </a:ln>
          <a:effectLst/>
        </p:spPr>
      </p:cxnSp>
      <p:sp>
        <p:nvSpPr>
          <p:cNvPr id="144" name="TextBox 143"/>
          <p:cNvSpPr txBox="1"/>
          <p:nvPr/>
        </p:nvSpPr>
        <p:spPr>
          <a:xfrm>
            <a:off x="5730914" y="4010530"/>
            <a:ext cx="1402948" cy="584775"/>
          </a:xfrm>
          <a:prstGeom prst="rect">
            <a:avLst/>
          </a:prstGeom>
          <a:noFill/>
        </p:spPr>
        <p:txBody>
          <a:bodyPr wrap="non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chemeClr val="tx1"/>
                </a:solidFill>
                <a:effectLst/>
                <a:uLnTx/>
                <a:uFillTx/>
              </a:rPr>
              <a:t>Edge Router</a:t>
            </a:r>
          </a:p>
          <a:p>
            <a:pPr marL="0" marR="0" lvl="0" indent="0" algn="l" defTabSz="914400" eaLnBrk="1" fontAlgn="auto" latinLnBrk="0" hangingPunct="1">
              <a:lnSpc>
                <a:spcPct val="100000"/>
              </a:lnSpc>
              <a:spcBef>
                <a:spcPts val="0"/>
              </a:spcBef>
              <a:spcAft>
                <a:spcPts val="0"/>
              </a:spcAft>
              <a:buClrTx/>
              <a:buSzTx/>
              <a:buFontTx/>
              <a:buNone/>
              <a:tabLst/>
              <a:defRPr/>
            </a:pPr>
            <a:r>
              <a:rPr lang="en-US" sz="1600" b="1" kern="0" dirty="0">
                <a:solidFill>
                  <a:schemeClr val="tx1"/>
                </a:solidFill>
              </a:rPr>
              <a:t>(L3 + LB)</a:t>
            </a:r>
            <a:endParaRPr kumimoji="0" lang="en-US" sz="1600" b="1" i="0" u="none" strike="noStrike" kern="0" cap="none" spc="0" normalizeH="0" baseline="0" noProof="0" dirty="0">
              <a:ln>
                <a:noFill/>
              </a:ln>
              <a:solidFill>
                <a:schemeClr val="tx1"/>
              </a:solidFill>
              <a:effectLst/>
              <a:uLnTx/>
              <a:uFillTx/>
            </a:endParaRPr>
          </a:p>
        </p:txBody>
      </p:sp>
      <p:sp>
        <p:nvSpPr>
          <p:cNvPr id="145" name="Content Placeholder 2"/>
          <p:cNvSpPr txBox="1">
            <a:spLocks/>
          </p:cNvSpPr>
          <p:nvPr/>
        </p:nvSpPr>
        <p:spPr>
          <a:xfrm>
            <a:off x="381000" y="784225"/>
            <a:ext cx="8382000" cy="5006975"/>
          </a:xfrm>
          <a:prstGeom prst="rect">
            <a:avLst/>
          </a:prstGeom>
        </p:spPr>
        <p:txBody>
          <a:bodyPr/>
          <a:lstStyle>
            <a:lvl1pPr marL="233363" indent="-233363" algn="l" rtl="0" eaLnBrk="0" fontAlgn="base" hangingPunct="0">
              <a:lnSpc>
                <a:spcPts val="2400"/>
              </a:lnSpc>
              <a:spcBef>
                <a:spcPts val="1000"/>
              </a:spcBef>
              <a:spcAft>
                <a:spcPct val="0"/>
              </a:spcAft>
              <a:buClr>
                <a:schemeClr val="accent1">
                  <a:lumMod val="75000"/>
                </a:schemeClr>
              </a:buClr>
              <a:buSzPct val="115000"/>
              <a:buFont typeface="Wingdings" pitchFamily="2" charset="2"/>
              <a:buChar char="§"/>
              <a:defRPr sz="2000" b="1">
                <a:solidFill>
                  <a:srgbClr val="333333"/>
                </a:solidFill>
                <a:latin typeface="+mn-lt"/>
                <a:ea typeface="+mn-ea"/>
                <a:cs typeface="+mn-cs"/>
              </a:defRPr>
            </a:lvl1pPr>
            <a:lvl2pPr marL="400050" indent="-171450" algn="l" rtl="0" eaLnBrk="0" fontAlgn="base" hangingPunct="0">
              <a:lnSpc>
                <a:spcPts val="2200"/>
              </a:lnSpc>
              <a:spcBef>
                <a:spcPts val="800"/>
              </a:spcBef>
              <a:spcAft>
                <a:spcPct val="0"/>
              </a:spcAft>
              <a:buClr>
                <a:schemeClr val="accent1">
                  <a:lumMod val="75000"/>
                </a:schemeClr>
              </a:buClr>
              <a:buSzPct val="110000"/>
              <a:buFont typeface="Times" pitchFamily="18" charset="0"/>
              <a:buChar char="•"/>
              <a:defRPr>
                <a:solidFill>
                  <a:srgbClr val="333333"/>
                </a:solidFill>
                <a:latin typeface="+mn-lt"/>
                <a:ea typeface="+mn-ea"/>
              </a:defRPr>
            </a:lvl2pPr>
            <a:lvl3pPr marL="62865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3pPr>
            <a:lvl4pPr marL="91440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4pPr>
            <a:lvl5pPr marL="120015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5pPr>
            <a:lvl6pPr marL="16002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6pPr>
            <a:lvl7pPr marL="20574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7pPr>
            <a:lvl8pPr marL="25146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8pPr>
            <a:lvl9pPr marL="29718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9pPr>
          </a:lstStyle>
          <a:p>
            <a:r>
              <a:rPr lang="en-US" dirty="0"/>
              <a:t>Traffic Flow</a:t>
            </a:r>
            <a:endParaRPr lang="en-US" sz="1000" dirty="0"/>
          </a:p>
          <a:p>
            <a:r>
              <a:rPr lang="en-US" dirty="0"/>
              <a:t>Pros</a:t>
            </a:r>
          </a:p>
          <a:p>
            <a:pPr lvl="1"/>
            <a:r>
              <a:rPr lang="en-US" sz="1800" dirty="0"/>
              <a:t>Simple too</a:t>
            </a:r>
          </a:p>
          <a:p>
            <a:pPr lvl="1"/>
            <a:r>
              <a:rPr lang="en-US" sz="1800" dirty="0"/>
              <a:t>Servers do see the client IP@</a:t>
            </a:r>
            <a:endParaRPr lang="en-US" dirty="0"/>
          </a:p>
          <a:p>
            <a:r>
              <a:rPr lang="en-US" dirty="0"/>
              <a:t>Cons</a:t>
            </a:r>
          </a:p>
          <a:p>
            <a:pPr lvl="1"/>
            <a:r>
              <a:rPr lang="en-US" sz="1800" dirty="0"/>
              <a:t>Increase load on the NSX Edge</a:t>
            </a:r>
          </a:p>
          <a:p>
            <a:pPr lvl="1"/>
            <a:r>
              <a:rPr lang="en-US" sz="1800" dirty="0"/>
              <a:t>Server's response must go through </a:t>
            </a:r>
          </a:p>
          <a:p>
            <a:pPr marL="457200" lvl="2" indent="0">
              <a:buNone/>
            </a:pPr>
            <a:r>
              <a:rPr lang="en-US" sz="1800" dirty="0"/>
              <a:t>the NSX Edge </a:t>
            </a:r>
            <a:r>
              <a:rPr lang="en-US" sz="1400" dirty="0"/>
              <a:t>(usually servers </a:t>
            </a:r>
            <a:r>
              <a:rPr lang="en-US" sz="1400" dirty="0" err="1"/>
              <a:t>dgw</a:t>
            </a:r>
            <a:r>
              <a:rPr lang="en-US" sz="1400" dirty="0"/>
              <a:t> = Edge)</a:t>
            </a:r>
          </a:p>
          <a:p>
            <a:pPr marL="457200" lvl="2" indent="0">
              <a:buNone/>
            </a:pPr>
            <a:endParaRPr lang="en-US" sz="1800" dirty="0"/>
          </a:p>
        </p:txBody>
      </p:sp>
      <p:sp>
        <p:nvSpPr>
          <p:cNvPr id="161" name="TextBox 160"/>
          <p:cNvSpPr txBox="1"/>
          <p:nvPr/>
        </p:nvSpPr>
        <p:spPr>
          <a:xfrm>
            <a:off x="4121775" y="4198158"/>
            <a:ext cx="889987" cy="338554"/>
          </a:xfrm>
          <a:prstGeom prst="rect">
            <a:avLst/>
          </a:prstGeom>
          <a:noFill/>
        </p:spPr>
        <p:txBody>
          <a:bodyPr wrap="non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fr-FR" sz="1600" b="1" i="1" u="none" strike="noStrike" kern="0" cap="none" spc="0" normalizeH="0" baseline="0" noProof="0" dirty="0">
                <a:ln>
                  <a:noFill/>
                </a:ln>
                <a:solidFill>
                  <a:srgbClr val="FF0000"/>
                </a:solidFill>
                <a:effectLst/>
                <a:uLnTx/>
                <a:uFillTx/>
              </a:rPr>
              <a:t>(DNAT)</a:t>
            </a:r>
            <a:endParaRPr kumimoji="0" lang="en-US" sz="1600" b="1" i="1" u="none" strike="noStrike" kern="0" cap="none" spc="0" normalizeH="0" baseline="0" noProof="0" dirty="0">
              <a:ln>
                <a:noFill/>
              </a:ln>
              <a:solidFill>
                <a:srgbClr val="FF0000"/>
              </a:solidFill>
              <a:effectLst/>
              <a:uLnTx/>
              <a:uFillTx/>
            </a:endParaRPr>
          </a:p>
        </p:txBody>
      </p:sp>
      <p:sp>
        <p:nvSpPr>
          <p:cNvPr id="162" name="TextBox 161"/>
          <p:cNvSpPr txBox="1"/>
          <p:nvPr/>
        </p:nvSpPr>
        <p:spPr>
          <a:xfrm>
            <a:off x="5782820" y="4579845"/>
            <a:ext cx="878767" cy="338554"/>
          </a:xfrm>
          <a:prstGeom prst="rect">
            <a:avLst/>
          </a:prstGeom>
          <a:noFill/>
        </p:spPr>
        <p:txBody>
          <a:bodyPr wrap="non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fr-FR" sz="1600" b="1" i="1" u="none" strike="noStrike" kern="0" cap="none" spc="0" normalizeH="0" baseline="0" noProof="0" dirty="0">
                <a:ln>
                  <a:noFill/>
                </a:ln>
                <a:solidFill>
                  <a:srgbClr val="FF0000"/>
                </a:solidFill>
                <a:effectLst/>
                <a:uLnTx/>
                <a:uFillTx/>
              </a:rPr>
              <a:t>(SNAT)</a:t>
            </a:r>
            <a:endParaRPr kumimoji="0" lang="en-US" sz="1600" b="1" i="1" u="none" strike="noStrike" kern="0" cap="none" spc="0" normalizeH="0" baseline="0" noProof="0" dirty="0">
              <a:ln>
                <a:noFill/>
              </a:ln>
              <a:solidFill>
                <a:srgbClr val="FF0000"/>
              </a:solidFill>
              <a:effectLst/>
              <a:uLnTx/>
              <a:uFillTx/>
            </a:endParaRPr>
          </a:p>
        </p:txBody>
      </p:sp>
      <p:sp>
        <p:nvSpPr>
          <p:cNvPr id="37" name="TextBox 36"/>
          <p:cNvSpPr txBox="1"/>
          <p:nvPr/>
        </p:nvSpPr>
        <p:spPr>
          <a:xfrm>
            <a:off x="6622083" y="2330456"/>
            <a:ext cx="2658100" cy="1077218"/>
          </a:xfrm>
          <a:prstGeom prst="rect">
            <a:avLst/>
          </a:prstGeom>
          <a:noFill/>
        </p:spPr>
        <p:txBody>
          <a:bodyPr wrap="none" rtlCol="0">
            <a:spAutoFit/>
          </a:bodyPr>
          <a:lstStyle/>
          <a:p>
            <a:pPr marL="342900" marR="0" lvl="0" indent="-342900" algn="l" defTabSz="914400" eaLnBrk="1" fontAlgn="auto" latinLnBrk="0" hangingPunct="1">
              <a:lnSpc>
                <a:spcPct val="100000"/>
              </a:lnSpc>
              <a:spcBef>
                <a:spcPts val="0"/>
              </a:spcBef>
              <a:spcAft>
                <a:spcPts val="0"/>
              </a:spcAft>
              <a:buClrTx/>
              <a:buSzTx/>
              <a:buFontTx/>
              <a:buAutoNum type="arabicPeriod"/>
              <a:tabLst/>
              <a:defRPr/>
            </a:pPr>
            <a:r>
              <a:rPr kumimoji="0" lang="en-US" sz="1600" b="1" i="0" u="none" strike="noStrike" kern="0" cap="none" spc="0" normalizeH="0" baseline="0" noProof="0" dirty="0">
                <a:ln>
                  <a:noFill/>
                </a:ln>
                <a:solidFill>
                  <a:srgbClr val="FF0000"/>
                </a:solidFill>
                <a:effectLst/>
                <a:uLnTx/>
                <a:uFillTx/>
              </a:rPr>
              <a:t>Client-IP</a:t>
            </a:r>
            <a:r>
              <a:rPr kumimoji="0" lang="en-US" sz="1600" b="1" i="0" u="none" strike="noStrike" kern="0" cap="none" spc="0" normalizeH="0" noProof="0" dirty="0">
                <a:ln>
                  <a:noFill/>
                </a:ln>
                <a:solidFill>
                  <a:srgbClr val="FF0000"/>
                </a:solidFill>
                <a:effectLst/>
                <a:uLnTx/>
                <a:uFillTx/>
              </a:rPr>
              <a:t> </a:t>
            </a:r>
            <a:r>
              <a:rPr kumimoji="0" lang="en-US" sz="1600" b="1" i="0" u="none" strike="noStrike" kern="0" cap="none" spc="0" normalizeH="0" noProof="0" dirty="0">
                <a:ln>
                  <a:noFill/>
                </a:ln>
                <a:solidFill>
                  <a:srgbClr val="FF0000"/>
                </a:solidFill>
                <a:effectLst/>
                <a:uLnTx/>
                <a:uFillTx/>
                <a:sym typeface="Wingdings" pitchFamily="2" charset="2"/>
              </a:rPr>
              <a:t></a:t>
            </a:r>
            <a:r>
              <a:rPr kumimoji="0" lang="fr-FR" sz="1600" b="1" i="0" u="none" strike="noStrike" kern="0" cap="none" spc="0" normalizeH="0" noProof="0" dirty="0">
                <a:ln>
                  <a:noFill/>
                </a:ln>
                <a:solidFill>
                  <a:srgbClr val="FF0000"/>
                </a:solidFill>
                <a:effectLst/>
                <a:uLnTx/>
                <a:uFillTx/>
                <a:sym typeface="Wingdings" pitchFamily="2" charset="2"/>
              </a:rPr>
              <a:t> VIP</a:t>
            </a:r>
          </a:p>
          <a:p>
            <a:pPr marL="342900" indent="-342900" algn="l" fontAlgn="auto">
              <a:spcBef>
                <a:spcPts val="0"/>
              </a:spcBef>
              <a:spcAft>
                <a:spcPts val="0"/>
              </a:spcAft>
              <a:buFontTx/>
              <a:buAutoNum type="arabicPeriod"/>
            </a:pPr>
            <a:r>
              <a:rPr lang="en-US" sz="1600" b="1" kern="0" dirty="0">
                <a:solidFill>
                  <a:srgbClr val="FF0000"/>
                </a:solidFill>
              </a:rPr>
              <a:t>Client-IP </a:t>
            </a:r>
            <a:r>
              <a:rPr lang="en-US" sz="1600" b="1" kern="0" dirty="0">
                <a:solidFill>
                  <a:srgbClr val="FF0000"/>
                </a:solidFill>
                <a:sym typeface="Wingdings" pitchFamily="2" charset="2"/>
              </a:rPr>
              <a:t></a:t>
            </a:r>
            <a:r>
              <a:rPr lang="fr-FR" sz="1600" b="1" kern="0" dirty="0">
                <a:solidFill>
                  <a:srgbClr val="FF0000"/>
                </a:solidFill>
                <a:sym typeface="Wingdings" pitchFamily="2" charset="2"/>
              </a:rPr>
              <a:t> Server-IP</a:t>
            </a:r>
            <a:endParaRPr lang="en-US" sz="1600" b="1" kern="0" dirty="0">
              <a:solidFill>
                <a:srgbClr val="FF0000"/>
              </a:solidFill>
            </a:endParaRPr>
          </a:p>
          <a:p>
            <a:pPr marL="342900" indent="-342900" algn="l" fontAlgn="auto">
              <a:spcBef>
                <a:spcPts val="0"/>
              </a:spcBef>
              <a:spcAft>
                <a:spcPts val="0"/>
              </a:spcAft>
              <a:buFontTx/>
              <a:buAutoNum type="arabicPeriod"/>
            </a:pPr>
            <a:r>
              <a:rPr lang="fr-FR" sz="1600" b="1" kern="0" dirty="0">
                <a:solidFill>
                  <a:srgbClr val="FF0000"/>
                </a:solidFill>
                <a:sym typeface="Wingdings" pitchFamily="2" charset="2"/>
              </a:rPr>
              <a:t>Server-IP  </a:t>
            </a:r>
            <a:r>
              <a:rPr lang="en-US" sz="1600" b="1" kern="0" dirty="0">
                <a:solidFill>
                  <a:srgbClr val="FF0000"/>
                </a:solidFill>
              </a:rPr>
              <a:t>Client-IP </a:t>
            </a:r>
          </a:p>
          <a:p>
            <a:pPr marL="342900" indent="-342900" algn="l" fontAlgn="auto">
              <a:spcBef>
                <a:spcPts val="0"/>
              </a:spcBef>
              <a:spcAft>
                <a:spcPts val="0"/>
              </a:spcAft>
              <a:buFontTx/>
              <a:buAutoNum type="arabicPeriod"/>
            </a:pPr>
            <a:r>
              <a:rPr lang="fr-FR" sz="1600" b="1" kern="0" dirty="0">
                <a:solidFill>
                  <a:srgbClr val="FF0000"/>
                </a:solidFill>
                <a:sym typeface="Wingdings" pitchFamily="2" charset="2"/>
              </a:rPr>
              <a:t>VIP  Client-IP</a:t>
            </a:r>
            <a:endParaRPr lang="en-US" sz="1600" b="1" kern="0" dirty="0">
              <a:solidFill>
                <a:srgbClr val="FF0000"/>
              </a:solidFill>
            </a:endParaRPr>
          </a:p>
        </p:txBody>
      </p:sp>
      <p:grpSp>
        <p:nvGrpSpPr>
          <p:cNvPr id="10" name="Group 9"/>
          <p:cNvGrpSpPr/>
          <p:nvPr/>
        </p:nvGrpSpPr>
        <p:grpSpPr>
          <a:xfrm>
            <a:off x="4306660" y="4685962"/>
            <a:ext cx="630433" cy="720170"/>
            <a:chOff x="4306660" y="4685962"/>
            <a:chExt cx="630433" cy="720170"/>
          </a:xfrm>
        </p:grpSpPr>
        <p:cxnSp>
          <p:nvCxnSpPr>
            <p:cNvPr id="149" name="Straight Arrow Connector 148"/>
            <p:cNvCxnSpPr/>
            <p:nvPr/>
          </p:nvCxnSpPr>
          <p:spPr bwMode="auto">
            <a:xfrm flipH="1">
              <a:off x="4416917" y="4730583"/>
              <a:ext cx="520176" cy="675549"/>
            </a:xfrm>
            <a:prstGeom prst="straightConnector1">
              <a:avLst/>
            </a:prstGeom>
            <a:solidFill>
              <a:srgbClr val="0095D3"/>
            </a:solidFill>
            <a:ln w="38100" cap="flat" cmpd="sng" algn="ctr">
              <a:solidFill>
                <a:srgbClr val="FF0000"/>
              </a:solidFill>
              <a:prstDash val="solid"/>
              <a:round/>
              <a:headEnd type="none" w="med" len="med"/>
              <a:tailEnd type="arrow"/>
            </a:ln>
            <a:effectLst/>
          </p:spPr>
        </p:cxnSp>
        <p:sp>
          <p:nvSpPr>
            <p:cNvPr id="45" name="Oval 44"/>
            <p:cNvSpPr/>
            <p:nvPr/>
          </p:nvSpPr>
          <p:spPr bwMode="auto">
            <a:xfrm>
              <a:off x="4306660" y="4685962"/>
              <a:ext cx="304800" cy="304800"/>
            </a:xfrm>
            <a:prstGeom prst="ellipse">
              <a:avLst/>
            </a:prstGeom>
            <a:solidFill>
              <a:schemeClr val="accent3"/>
            </a:solidFill>
            <a:ln w="19050">
              <a:solidFill>
                <a:srgbClr val="FF0000"/>
              </a:solidFill>
              <a:round/>
              <a:headEnd/>
              <a:tailEnd/>
            </a:ln>
          </p:spPr>
          <p:txBody>
            <a:bodyPr wrap="none" lIns="0" tIns="0" rIns="0" bIns="0" anchor="ctr"/>
            <a:lstStyle/>
            <a:p>
              <a:pPr algn="ctr">
                <a:defRPr/>
              </a:pPr>
              <a:r>
                <a:rPr lang="en-US" sz="1800" dirty="0">
                  <a:solidFill>
                    <a:schemeClr val="bg1"/>
                  </a:solidFill>
                  <a:ea typeface="ＭＳ Ｐゴシック" charset="0"/>
                  <a:cs typeface="ＭＳ Ｐゴシック" charset="0"/>
                </a:rPr>
                <a:t>2</a:t>
              </a:r>
              <a:endParaRPr lang="en-US" sz="1800" dirty="0">
                <a:solidFill>
                  <a:schemeClr val="bg1"/>
                </a:solidFill>
                <a:latin typeface="Arial" charset="0"/>
                <a:ea typeface="ＭＳ Ｐゴシック" charset="0"/>
                <a:cs typeface="ＭＳ Ｐゴシック" charset="0"/>
              </a:endParaRPr>
            </a:p>
          </p:txBody>
        </p:sp>
      </p:grpSp>
      <p:cxnSp>
        <p:nvCxnSpPr>
          <p:cNvPr id="39" name="Straight Connector 38"/>
          <p:cNvCxnSpPr/>
          <p:nvPr/>
        </p:nvCxnSpPr>
        <p:spPr bwMode="auto">
          <a:xfrm flipV="1">
            <a:off x="5264150" y="3478971"/>
            <a:ext cx="0" cy="826023"/>
          </a:xfrm>
          <a:prstGeom prst="line">
            <a:avLst/>
          </a:prstGeom>
          <a:solidFill>
            <a:srgbClr val="0095D3"/>
          </a:solidFill>
          <a:ln w="38100" cap="flat" cmpd="sng" algn="ctr">
            <a:solidFill>
              <a:srgbClr val="000000"/>
            </a:solidFill>
            <a:prstDash val="solid"/>
            <a:round/>
            <a:headEnd type="none" w="med" len="med"/>
            <a:tailEnd type="none" w="med" len="med"/>
          </a:ln>
          <a:effectLst/>
        </p:spPr>
      </p:cxnSp>
      <p:grpSp>
        <p:nvGrpSpPr>
          <p:cNvPr id="12" name="Group 11"/>
          <p:cNvGrpSpPr/>
          <p:nvPr/>
        </p:nvGrpSpPr>
        <p:grpSpPr>
          <a:xfrm>
            <a:off x="5732060" y="1793631"/>
            <a:ext cx="1093786" cy="2460510"/>
            <a:chOff x="5732060" y="1793631"/>
            <a:chExt cx="1093786" cy="2460510"/>
          </a:xfrm>
        </p:grpSpPr>
        <p:cxnSp>
          <p:nvCxnSpPr>
            <p:cNvPr id="160" name="Straight Arrow Connector 159"/>
            <p:cNvCxnSpPr/>
            <p:nvPr/>
          </p:nvCxnSpPr>
          <p:spPr bwMode="auto">
            <a:xfrm flipH="1">
              <a:off x="5732060" y="1793631"/>
              <a:ext cx="1093786" cy="2460510"/>
            </a:xfrm>
            <a:prstGeom prst="straightConnector1">
              <a:avLst/>
            </a:prstGeom>
            <a:solidFill>
              <a:srgbClr val="0095D3"/>
            </a:solidFill>
            <a:ln w="38100" cap="flat" cmpd="sng" algn="ctr">
              <a:solidFill>
                <a:srgbClr val="FF0000"/>
              </a:solidFill>
              <a:prstDash val="solid"/>
              <a:round/>
              <a:headEnd type="arrow" w="med" len="med"/>
              <a:tailEnd type="none" w="med" len="med"/>
            </a:ln>
            <a:effectLst/>
          </p:spPr>
        </p:cxnSp>
        <p:sp>
          <p:nvSpPr>
            <p:cNvPr id="47" name="Oval 46"/>
            <p:cNvSpPr/>
            <p:nvPr/>
          </p:nvSpPr>
          <p:spPr bwMode="auto">
            <a:xfrm>
              <a:off x="6069803" y="3579404"/>
              <a:ext cx="304800" cy="304800"/>
            </a:xfrm>
            <a:prstGeom prst="ellipse">
              <a:avLst/>
            </a:prstGeom>
            <a:solidFill>
              <a:schemeClr val="accent3"/>
            </a:solidFill>
            <a:ln w="19050">
              <a:solidFill>
                <a:srgbClr val="FF0000"/>
              </a:solidFill>
              <a:round/>
              <a:headEnd/>
              <a:tailEnd/>
            </a:ln>
          </p:spPr>
          <p:txBody>
            <a:bodyPr wrap="none" lIns="0" tIns="0" rIns="0" bIns="0" anchor="ctr"/>
            <a:lstStyle/>
            <a:p>
              <a:pPr algn="ctr">
                <a:defRPr/>
              </a:pPr>
              <a:r>
                <a:rPr lang="en-US" sz="1800" dirty="0">
                  <a:solidFill>
                    <a:schemeClr val="bg1"/>
                  </a:solidFill>
                  <a:ea typeface="ＭＳ Ｐゴシック" charset="0"/>
                  <a:cs typeface="ＭＳ Ｐゴシック" charset="0"/>
                </a:rPr>
                <a:t>4</a:t>
              </a:r>
              <a:endParaRPr lang="en-US" sz="1800" dirty="0">
                <a:solidFill>
                  <a:schemeClr val="bg1"/>
                </a:solidFill>
                <a:latin typeface="Arial" charset="0"/>
                <a:ea typeface="ＭＳ Ｐゴシック" charset="0"/>
                <a:cs typeface="ＭＳ Ｐゴシック" charset="0"/>
              </a:endParaRPr>
            </a:p>
          </p:txBody>
        </p:sp>
      </p:grpSp>
      <p:pic>
        <p:nvPicPr>
          <p:cNvPr id="48" name="Picture 47"/>
          <p:cNvPicPr>
            <a:picLocks noChangeAspect="1"/>
          </p:cNvPicPr>
          <p:nvPr/>
        </p:nvPicPr>
        <p:blipFill rotWithShape="1">
          <a:blip r:embed="rId4" cstate="print">
            <a:extLst>
              <a:ext uri="{28A0092B-C50C-407E-A947-70E740481C1C}">
                <a14:useLocalDpi xmlns:a14="http://schemas.microsoft.com/office/drawing/2010/main" val="0"/>
              </a:ext>
            </a:extLst>
          </a:blip>
          <a:srcRect l="5773" t="6108" r="6220" b="6777"/>
          <a:stretch/>
        </p:blipFill>
        <p:spPr>
          <a:xfrm>
            <a:off x="4785203" y="4043000"/>
            <a:ext cx="854855" cy="761680"/>
          </a:xfrm>
          <a:prstGeom prst="ellipse">
            <a:avLst/>
          </a:prstGeom>
        </p:spPr>
      </p:pic>
      <p:pic>
        <p:nvPicPr>
          <p:cNvPr id="49" name="Picture 48"/>
          <p:cNvPicPr>
            <a:picLocks noChangeAspect="1"/>
          </p:cNvPicPr>
          <p:nvPr/>
        </p:nvPicPr>
        <p:blipFill rotWithShape="1">
          <a:blip r:embed="rId5" cstate="print">
            <a:extLst>
              <a:ext uri="{28A0092B-C50C-407E-A947-70E740481C1C}">
                <a14:useLocalDpi xmlns:a14="http://schemas.microsoft.com/office/drawing/2010/main" val="0"/>
              </a:ext>
            </a:extLst>
          </a:blip>
          <a:srcRect l="6767" t="6439" r="6767" b="6658"/>
          <a:stretch/>
        </p:blipFill>
        <p:spPr>
          <a:xfrm>
            <a:off x="5094465" y="4397961"/>
            <a:ext cx="631735" cy="571525"/>
          </a:xfrm>
          <a:prstGeom prst="rect">
            <a:avLst/>
          </a:prstGeom>
        </p:spPr>
      </p:pic>
      <p:grpSp>
        <p:nvGrpSpPr>
          <p:cNvPr id="9" name="Group 8"/>
          <p:cNvGrpSpPr/>
          <p:nvPr/>
        </p:nvGrpSpPr>
        <p:grpSpPr>
          <a:xfrm>
            <a:off x="5160151" y="1793631"/>
            <a:ext cx="1272237" cy="2432059"/>
            <a:chOff x="5160151" y="1793631"/>
            <a:chExt cx="1272237" cy="2432059"/>
          </a:xfrm>
        </p:grpSpPr>
        <p:cxnSp>
          <p:nvCxnSpPr>
            <p:cNvPr id="147" name="Straight Arrow Connector 146"/>
            <p:cNvCxnSpPr/>
            <p:nvPr/>
          </p:nvCxnSpPr>
          <p:spPr bwMode="auto">
            <a:xfrm flipH="1">
              <a:off x="5160151" y="1793631"/>
              <a:ext cx="1272237" cy="2432059"/>
            </a:xfrm>
            <a:prstGeom prst="straightConnector1">
              <a:avLst/>
            </a:prstGeom>
            <a:solidFill>
              <a:srgbClr val="0095D3"/>
            </a:solidFill>
            <a:ln w="38100" cap="flat" cmpd="sng" algn="ctr">
              <a:solidFill>
                <a:srgbClr val="FF0000"/>
              </a:solidFill>
              <a:prstDash val="solid"/>
              <a:round/>
              <a:headEnd type="none" w="med" len="med"/>
              <a:tailEnd type="arrow"/>
            </a:ln>
            <a:effectLst/>
          </p:spPr>
        </p:cxnSp>
        <p:sp>
          <p:nvSpPr>
            <p:cNvPr id="44" name="Oval 43"/>
            <p:cNvSpPr/>
            <p:nvPr/>
          </p:nvSpPr>
          <p:spPr bwMode="auto">
            <a:xfrm>
              <a:off x="5273105" y="2982912"/>
              <a:ext cx="304800" cy="304800"/>
            </a:xfrm>
            <a:prstGeom prst="ellipse">
              <a:avLst/>
            </a:prstGeom>
            <a:solidFill>
              <a:schemeClr val="accent3"/>
            </a:solidFill>
            <a:ln w="19050">
              <a:solidFill>
                <a:srgbClr val="FF0000"/>
              </a:solidFill>
              <a:round/>
              <a:headEnd/>
              <a:tailEnd/>
            </a:ln>
          </p:spPr>
          <p:txBody>
            <a:bodyPr wrap="none" lIns="0" tIns="0" rIns="0" bIns="0" anchor="ctr"/>
            <a:lstStyle/>
            <a:p>
              <a:pPr algn="ctr">
                <a:defRPr/>
              </a:pPr>
              <a:r>
                <a:rPr lang="en-US" sz="1800" dirty="0">
                  <a:solidFill>
                    <a:schemeClr val="bg1"/>
                  </a:solidFill>
                  <a:latin typeface="Arial" charset="0"/>
                  <a:ea typeface="ＭＳ Ｐゴシック" charset="0"/>
                  <a:cs typeface="ＭＳ Ｐゴシック" charset="0"/>
                </a:rPr>
                <a:t>1</a:t>
              </a:r>
            </a:p>
          </p:txBody>
        </p:sp>
      </p:grpSp>
      <p:grpSp>
        <p:nvGrpSpPr>
          <p:cNvPr id="11" name="Group 10"/>
          <p:cNvGrpSpPr/>
          <p:nvPr/>
        </p:nvGrpSpPr>
        <p:grpSpPr>
          <a:xfrm>
            <a:off x="4979805" y="4864990"/>
            <a:ext cx="692460" cy="693542"/>
            <a:chOff x="4979805" y="4864990"/>
            <a:chExt cx="692460" cy="693542"/>
          </a:xfrm>
        </p:grpSpPr>
        <p:cxnSp>
          <p:nvCxnSpPr>
            <p:cNvPr id="156" name="Straight Arrow Connector 155"/>
            <p:cNvCxnSpPr/>
            <p:nvPr/>
          </p:nvCxnSpPr>
          <p:spPr bwMode="auto">
            <a:xfrm flipH="1">
              <a:off x="4979805" y="4864990"/>
              <a:ext cx="520176" cy="675549"/>
            </a:xfrm>
            <a:prstGeom prst="straightConnector1">
              <a:avLst/>
            </a:prstGeom>
            <a:solidFill>
              <a:srgbClr val="0095D3"/>
            </a:solidFill>
            <a:ln w="38100" cap="flat" cmpd="sng" algn="ctr">
              <a:solidFill>
                <a:srgbClr val="FF0000"/>
              </a:solidFill>
              <a:prstDash val="solid"/>
              <a:round/>
              <a:headEnd type="arrow" w="med" len="med"/>
              <a:tailEnd type="none" w="med" len="med"/>
            </a:ln>
            <a:effectLst/>
          </p:spPr>
        </p:cxnSp>
        <p:sp>
          <p:nvSpPr>
            <p:cNvPr id="46" name="Oval 45"/>
            <p:cNvSpPr/>
            <p:nvPr/>
          </p:nvSpPr>
          <p:spPr bwMode="auto">
            <a:xfrm>
              <a:off x="5367465" y="5253732"/>
              <a:ext cx="304800" cy="304800"/>
            </a:xfrm>
            <a:prstGeom prst="ellipse">
              <a:avLst/>
            </a:prstGeom>
            <a:solidFill>
              <a:schemeClr val="accent3"/>
            </a:solidFill>
            <a:ln w="19050">
              <a:solidFill>
                <a:srgbClr val="FF0000"/>
              </a:solidFill>
              <a:round/>
              <a:headEnd/>
              <a:tailEnd/>
            </a:ln>
          </p:spPr>
          <p:txBody>
            <a:bodyPr wrap="none" lIns="0" tIns="0" rIns="0" bIns="0" anchor="ctr"/>
            <a:lstStyle/>
            <a:p>
              <a:pPr algn="ctr">
                <a:defRPr/>
              </a:pPr>
              <a:r>
                <a:rPr lang="en-US" sz="1800" dirty="0">
                  <a:solidFill>
                    <a:schemeClr val="bg1"/>
                  </a:solidFill>
                  <a:ea typeface="ＭＳ Ｐゴシック" charset="0"/>
                  <a:cs typeface="ＭＳ Ｐゴシック" charset="0"/>
                </a:rPr>
                <a:t>3</a:t>
              </a:r>
              <a:endParaRPr lang="en-US" sz="1800" dirty="0">
                <a:solidFill>
                  <a:schemeClr val="bg1"/>
                </a:solidFill>
                <a:latin typeface="Arial" charset="0"/>
                <a:ea typeface="ＭＳ Ｐゴシック" charset="0"/>
                <a:cs typeface="ＭＳ Ｐゴシック" charset="0"/>
              </a:endParaRPr>
            </a:p>
          </p:txBody>
        </p:sp>
      </p:grpSp>
    </p:spTree>
    <p:extLst>
      <p:ext uri="{BB962C8B-B14F-4D97-AF65-F5344CB8AC3E}">
        <p14:creationId xmlns:p14="http://schemas.microsoft.com/office/powerpoint/2010/main" val="360011664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repeatCount="3000"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5">
                                            <p:txEl>
                                              <p:pRg st="0" end="0"/>
                                            </p:txEl>
                                          </p:spTgt>
                                        </p:tgtEl>
                                        <p:attrNameLst>
                                          <p:attrName>style.visibility</p:attrName>
                                        </p:attrNameLst>
                                      </p:cBhvr>
                                      <p:to>
                                        <p:strVal val="visible"/>
                                      </p:to>
                                    </p:set>
                                    <p:animEffect transition="in" filter="fade">
                                      <p:cBhvr>
                                        <p:cTn id="12" dur="500"/>
                                        <p:tgtEl>
                                          <p:spTgt spid="14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up)">
                                      <p:cBhvr>
                                        <p:cTn id="17" dur="500"/>
                                        <p:tgtEl>
                                          <p:spTgt spid="9"/>
                                        </p:tgtEl>
                                      </p:cBhvr>
                                    </p:animEffect>
                                  </p:childTnLst>
                                </p:cTn>
                              </p:par>
                            </p:childTnLst>
                          </p:cTn>
                        </p:par>
                        <p:par>
                          <p:cTn id="18" fill="hold">
                            <p:stCondLst>
                              <p:cond delay="500"/>
                            </p:stCondLst>
                            <p:childTnLst>
                              <p:par>
                                <p:cTn id="19" presetID="10" presetClass="entr" presetSubtype="0" fill="hold" nodeType="afterEffect">
                                  <p:stCondLst>
                                    <p:cond delay="0"/>
                                  </p:stCondLst>
                                  <p:childTnLst>
                                    <p:set>
                                      <p:cBhvr>
                                        <p:cTn id="20" dur="1" fill="hold">
                                          <p:stCondLst>
                                            <p:cond delay="0"/>
                                          </p:stCondLst>
                                        </p:cTn>
                                        <p:tgtEl>
                                          <p:spTgt spid="37">
                                            <p:txEl>
                                              <p:pRg st="0" end="0"/>
                                            </p:txEl>
                                          </p:spTgt>
                                        </p:tgtEl>
                                        <p:attrNameLst>
                                          <p:attrName>style.visibility</p:attrName>
                                        </p:attrNameLst>
                                      </p:cBhvr>
                                      <p:to>
                                        <p:strVal val="visible"/>
                                      </p:to>
                                    </p:set>
                                    <p:animEffect transition="in" filter="fade">
                                      <p:cBhvr>
                                        <p:cTn id="21" dur="500"/>
                                        <p:tgtEl>
                                          <p:spTgt spid="37">
                                            <p:txEl>
                                              <p:pRg st="0" end="0"/>
                                            </p:txEl>
                                          </p:spTgt>
                                        </p:tgtEl>
                                      </p:cBhvr>
                                    </p:animEffect>
                                  </p:childTnLst>
                                </p:cTn>
                              </p:par>
                            </p:childTnLst>
                          </p:cTn>
                        </p:par>
                        <p:par>
                          <p:cTn id="22" fill="hold">
                            <p:stCondLst>
                              <p:cond delay="1000"/>
                            </p:stCondLst>
                            <p:childTnLst>
                              <p:par>
                                <p:cTn id="23" presetID="10" presetClass="entr" presetSubtype="0" repeatCount="3000" fill="hold" grpId="0" nodeType="afterEffect">
                                  <p:stCondLst>
                                    <p:cond delay="0"/>
                                  </p:stCondLst>
                                  <p:childTnLst>
                                    <p:set>
                                      <p:cBhvr>
                                        <p:cTn id="24" dur="1" fill="hold">
                                          <p:stCondLst>
                                            <p:cond delay="0"/>
                                          </p:stCondLst>
                                        </p:cTn>
                                        <p:tgtEl>
                                          <p:spTgt spid="161"/>
                                        </p:tgtEl>
                                        <p:attrNameLst>
                                          <p:attrName>style.visibility</p:attrName>
                                        </p:attrNameLst>
                                      </p:cBhvr>
                                      <p:to>
                                        <p:strVal val="visible"/>
                                      </p:to>
                                    </p:set>
                                    <p:animEffect transition="in" filter="fade">
                                      <p:cBhvr>
                                        <p:cTn id="25" dur="500"/>
                                        <p:tgtEl>
                                          <p:spTgt spid="161"/>
                                        </p:tgtEl>
                                      </p:cBhvr>
                                    </p:animEffect>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up)">
                                      <p:cBhvr>
                                        <p:cTn id="29" dur="500"/>
                                        <p:tgtEl>
                                          <p:spTgt spid="10"/>
                                        </p:tgtEl>
                                      </p:cBhvr>
                                    </p:animEffect>
                                  </p:childTnLst>
                                </p:cTn>
                              </p:par>
                            </p:childTnLst>
                          </p:cTn>
                        </p:par>
                        <p:par>
                          <p:cTn id="30" fill="hold">
                            <p:stCondLst>
                              <p:cond delay="3000"/>
                            </p:stCondLst>
                            <p:childTnLst>
                              <p:par>
                                <p:cTn id="31" presetID="10" presetClass="entr" presetSubtype="0" fill="hold" nodeType="afterEffect">
                                  <p:stCondLst>
                                    <p:cond delay="0"/>
                                  </p:stCondLst>
                                  <p:childTnLst>
                                    <p:set>
                                      <p:cBhvr>
                                        <p:cTn id="32" dur="1" fill="hold">
                                          <p:stCondLst>
                                            <p:cond delay="0"/>
                                          </p:stCondLst>
                                        </p:cTn>
                                        <p:tgtEl>
                                          <p:spTgt spid="37">
                                            <p:txEl>
                                              <p:pRg st="1" end="1"/>
                                            </p:txEl>
                                          </p:spTgt>
                                        </p:tgtEl>
                                        <p:attrNameLst>
                                          <p:attrName>style.visibility</p:attrName>
                                        </p:attrNameLst>
                                      </p:cBhvr>
                                      <p:to>
                                        <p:strVal val="visible"/>
                                      </p:to>
                                    </p:set>
                                    <p:animEffect transition="in" filter="fade">
                                      <p:cBhvr>
                                        <p:cTn id="33" dur="500"/>
                                        <p:tgtEl>
                                          <p:spTgt spid="37">
                                            <p:txEl>
                                              <p:pRg st="1" end="1"/>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nodeType="click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ipe(down)">
                                      <p:cBhvr>
                                        <p:cTn id="38" dur="500"/>
                                        <p:tgtEl>
                                          <p:spTgt spid="11"/>
                                        </p:tgtEl>
                                      </p:cBhvr>
                                    </p:animEffect>
                                  </p:childTnLst>
                                </p:cTn>
                              </p:par>
                            </p:childTnLst>
                          </p:cTn>
                        </p:par>
                        <p:par>
                          <p:cTn id="39" fill="hold">
                            <p:stCondLst>
                              <p:cond delay="500"/>
                            </p:stCondLst>
                            <p:childTnLst>
                              <p:par>
                                <p:cTn id="40" presetID="10" presetClass="entr" presetSubtype="0" fill="hold" nodeType="afterEffect">
                                  <p:stCondLst>
                                    <p:cond delay="0"/>
                                  </p:stCondLst>
                                  <p:childTnLst>
                                    <p:set>
                                      <p:cBhvr>
                                        <p:cTn id="41" dur="1" fill="hold">
                                          <p:stCondLst>
                                            <p:cond delay="0"/>
                                          </p:stCondLst>
                                        </p:cTn>
                                        <p:tgtEl>
                                          <p:spTgt spid="37">
                                            <p:txEl>
                                              <p:pRg st="2" end="2"/>
                                            </p:txEl>
                                          </p:spTgt>
                                        </p:tgtEl>
                                        <p:attrNameLst>
                                          <p:attrName>style.visibility</p:attrName>
                                        </p:attrNameLst>
                                      </p:cBhvr>
                                      <p:to>
                                        <p:strVal val="visible"/>
                                      </p:to>
                                    </p:set>
                                    <p:animEffect transition="in" filter="fade">
                                      <p:cBhvr>
                                        <p:cTn id="42" dur="500"/>
                                        <p:tgtEl>
                                          <p:spTgt spid="37">
                                            <p:txEl>
                                              <p:pRg st="2" end="2"/>
                                            </p:txEl>
                                          </p:spTgt>
                                        </p:tgtEl>
                                      </p:cBhvr>
                                    </p:animEffect>
                                  </p:childTnLst>
                                </p:cTn>
                              </p:par>
                            </p:childTnLst>
                          </p:cTn>
                        </p:par>
                        <p:par>
                          <p:cTn id="43" fill="hold">
                            <p:stCondLst>
                              <p:cond delay="1000"/>
                            </p:stCondLst>
                            <p:childTnLst>
                              <p:par>
                                <p:cTn id="44" presetID="10" presetClass="entr" presetSubtype="0" repeatCount="3000" fill="hold" grpId="0" nodeType="afterEffect">
                                  <p:stCondLst>
                                    <p:cond delay="0"/>
                                  </p:stCondLst>
                                  <p:childTnLst>
                                    <p:set>
                                      <p:cBhvr>
                                        <p:cTn id="45" dur="1" fill="hold">
                                          <p:stCondLst>
                                            <p:cond delay="0"/>
                                          </p:stCondLst>
                                        </p:cTn>
                                        <p:tgtEl>
                                          <p:spTgt spid="162"/>
                                        </p:tgtEl>
                                        <p:attrNameLst>
                                          <p:attrName>style.visibility</p:attrName>
                                        </p:attrNameLst>
                                      </p:cBhvr>
                                      <p:to>
                                        <p:strVal val="visible"/>
                                      </p:to>
                                    </p:set>
                                    <p:animEffect transition="in" filter="fade">
                                      <p:cBhvr>
                                        <p:cTn id="46" dur="500"/>
                                        <p:tgtEl>
                                          <p:spTgt spid="162"/>
                                        </p:tgtEl>
                                      </p:cBhvr>
                                    </p:animEffect>
                                  </p:childTnLst>
                                </p:cTn>
                              </p:par>
                            </p:childTnLst>
                          </p:cTn>
                        </p:par>
                        <p:par>
                          <p:cTn id="47" fill="hold">
                            <p:stCondLst>
                              <p:cond delay="2500"/>
                            </p:stCondLst>
                            <p:childTnLst>
                              <p:par>
                                <p:cTn id="48" presetID="22" presetClass="entr" presetSubtype="4" fill="hold"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wipe(down)">
                                      <p:cBhvr>
                                        <p:cTn id="50" dur="500"/>
                                        <p:tgtEl>
                                          <p:spTgt spid="12"/>
                                        </p:tgtEl>
                                      </p:cBhvr>
                                    </p:animEffect>
                                  </p:childTnLst>
                                </p:cTn>
                              </p:par>
                            </p:childTnLst>
                          </p:cTn>
                        </p:par>
                        <p:par>
                          <p:cTn id="51" fill="hold">
                            <p:stCondLst>
                              <p:cond delay="3000"/>
                            </p:stCondLst>
                            <p:childTnLst>
                              <p:par>
                                <p:cTn id="52" presetID="10" presetClass="entr" presetSubtype="0" fill="hold" nodeType="afterEffect">
                                  <p:stCondLst>
                                    <p:cond delay="0"/>
                                  </p:stCondLst>
                                  <p:childTnLst>
                                    <p:set>
                                      <p:cBhvr>
                                        <p:cTn id="53" dur="1" fill="hold">
                                          <p:stCondLst>
                                            <p:cond delay="0"/>
                                          </p:stCondLst>
                                        </p:cTn>
                                        <p:tgtEl>
                                          <p:spTgt spid="37">
                                            <p:txEl>
                                              <p:pRg st="3" end="3"/>
                                            </p:txEl>
                                          </p:spTgt>
                                        </p:tgtEl>
                                        <p:attrNameLst>
                                          <p:attrName>style.visibility</p:attrName>
                                        </p:attrNameLst>
                                      </p:cBhvr>
                                      <p:to>
                                        <p:strVal val="visible"/>
                                      </p:to>
                                    </p:set>
                                    <p:animEffect transition="in" filter="fade">
                                      <p:cBhvr>
                                        <p:cTn id="54" dur="500"/>
                                        <p:tgtEl>
                                          <p:spTgt spid="37">
                                            <p:txEl>
                                              <p:pRg st="3" end="3"/>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nodeType="clickEffect">
                                  <p:stCondLst>
                                    <p:cond delay="0"/>
                                  </p:stCondLst>
                                  <p:childTnLst>
                                    <p:set>
                                      <p:cBhvr>
                                        <p:cTn id="58" dur="1" fill="hold">
                                          <p:stCondLst>
                                            <p:cond delay="0"/>
                                          </p:stCondLst>
                                        </p:cTn>
                                        <p:tgtEl>
                                          <p:spTgt spid="145">
                                            <p:txEl>
                                              <p:pRg st="1" end="1"/>
                                            </p:txEl>
                                          </p:spTgt>
                                        </p:tgtEl>
                                        <p:attrNameLst>
                                          <p:attrName>style.visibility</p:attrName>
                                        </p:attrNameLst>
                                      </p:cBhvr>
                                      <p:to>
                                        <p:strVal val="visible"/>
                                      </p:to>
                                    </p:set>
                                    <p:animEffect transition="in" filter="fade">
                                      <p:cBhvr>
                                        <p:cTn id="59" dur="500"/>
                                        <p:tgtEl>
                                          <p:spTgt spid="145">
                                            <p:txEl>
                                              <p:pRg st="1" end="1"/>
                                            </p:txEl>
                                          </p:spTgt>
                                        </p:tgtEl>
                                      </p:cBhvr>
                                    </p:animEffect>
                                  </p:childTnLst>
                                </p:cTn>
                              </p:par>
                              <p:par>
                                <p:cTn id="60" presetID="10" presetClass="entr" presetSubtype="0" fill="hold" nodeType="withEffect">
                                  <p:stCondLst>
                                    <p:cond delay="0"/>
                                  </p:stCondLst>
                                  <p:childTnLst>
                                    <p:set>
                                      <p:cBhvr>
                                        <p:cTn id="61" dur="1" fill="hold">
                                          <p:stCondLst>
                                            <p:cond delay="0"/>
                                          </p:stCondLst>
                                        </p:cTn>
                                        <p:tgtEl>
                                          <p:spTgt spid="145">
                                            <p:txEl>
                                              <p:pRg st="2" end="2"/>
                                            </p:txEl>
                                          </p:spTgt>
                                        </p:tgtEl>
                                        <p:attrNameLst>
                                          <p:attrName>style.visibility</p:attrName>
                                        </p:attrNameLst>
                                      </p:cBhvr>
                                      <p:to>
                                        <p:strVal val="visible"/>
                                      </p:to>
                                    </p:set>
                                    <p:animEffect transition="in" filter="fade">
                                      <p:cBhvr>
                                        <p:cTn id="62" dur="500"/>
                                        <p:tgtEl>
                                          <p:spTgt spid="145">
                                            <p:txEl>
                                              <p:pRg st="2" end="2"/>
                                            </p:txEl>
                                          </p:spTgt>
                                        </p:tgtEl>
                                      </p:cBhvr>
                                    </p:animEffect>
                                  </p:childTnLst>
                                </p:cTn>
                              </p:par>
                              <p:par>
                                <p:cTn id="63" presetID="10" presetClass="entr" presetSubtype="0" fill="hold" nodeType="withEffect">
                                  <p:stCondLst>
                                    <p:cond delay="0"/>
                                  </p:stCondLst>
                                  <p:childTnLst>
                                    <p:set>
                                      <p:cBhvr>
                                        <p:cTn id="64" dur="1" fill="hold">
                                          <p:stCondLst>
                                            <p:cond delay="0"/>
                                          </p:stCondLst>
                                        </p:cTn>
                                        <p:tgtEl>
                                          <p:spTgt spid="145">
                                            <p:txEl>
                                              <p:pRg st="3" end="3"/>
                                            </p:txEl>
                                          </p:spTgt>
                                        </p:tgtEl>
                                        <p:attrNameLst>
                                          <p:attrName>style.visibility</p:attrName>
                                        </p:attrNameLst>
                                      </p:cBhvr>
                                      <p:to>
                                        <p:strVal val="visible"/>
                                      </p:to>
                                    </p:set>
                                    <p:animEffect transition="in" filter="fade">
                                      <p:cBhvr>
                                        <p:cTn id="65" dur="500"/>
                                        <p:tgtEl>
                                          <p:spTgt spid="145">
                                            <p:txEl>
                                              <p:pRg st="3" end="3"/>
                                            </p:txEl>
                                          </p:spTgt>
                                        </p:tgtEl>
                                      </p:cBhvr>
                                    </p:animEffect>
                                  </p:childTnLst>
                                </p:cTn>
                              </p:par>
                              <p:par>
                                <p:cTn id="66" presetID="10" presetClass="entr" presetSubtype="0" fill="hold" nodeType="withEffect">
                                  <p:stCondLst>
                                    <p:cond delay="0"/>
                                  </p:stCondLst>
                                  <p:childTnLst>
                                    <p:set>
                                      <p:cBhvr>
                                        <p:cTn id="67" dur="1" fill="hold">
                                          <p:stCondLst>
                                            <p:cond delay="0"/>
                                          </p:stCondLst>
                                        </p:cTn>
                                        <p:tgtEl>
                                          <p:spTgt spid="145">
                                            <p:txEl>
                                              <p:pRg st="4" end="4"/>
                                            </p:txEl>
                                          </p:spTgt>
                                        </p:tgtEl>
                                        <p:attrNameLst>
                                          <p:attrName>style.visibility</p:attrName>
                                        </p:attrNameLst>
                                      </p:cBhvr>
                                      <p:to>
                                        <p:strVal val="visible"/>
                                      </p:to>
                                    </p:set>
                                    <p:animEffect transition="in" filter="fade">
                                      <p:cBhvr>
                                        <p:cTn id="68" dur="500"/>
                                        <p:tgtEl>
                                          <p:spTgt spid="145">
                                            <p:txEl>
                                              <p:pRg st="4" end="4"/>
                                            </p:txEl>
                                          </p:spTgt>
                                        </p:tgtEl>
                                      </p:cBhvr>
                                    </p:animEffect>
                                  </p:childTnLst>
                                </p:cTn>
                              </p:par>
                              <p:par>
                                <p:cTn id="69" presetID="10" presetClass="entr" presetSubtype="0" fill="hold" nodeType="withEffect">
                                  <p:stCondLst>
                                    <p:cond delay="0"/>
                                  </p:stCondLst>
                                  <p:childTnLst>
                                    <p:set>
                                      <p:cBhvr>
                                        <p:cTn id="70" dur="1" fill="hold">
                                          <p:stCondLst>
                                            <p:cond delay="0"/>
                                          </p:stCondLst>
                                        </p:cTn>
                                        <p:tgtEl>
                                          <p:spTgt spid="145">
                                            <p:txEl>
                                              <p:pRg st="5" end="5"/>
                                            </p:txEl>
                                          </p:spTgt>
                                        </p:tgtEl>
                                        <p:attrNameLst>
                                          <p:attrName>style.visibility</p:attrName>
                                        </p:attrNameLst>
                                      </p:cBhvr>
                                      <p:to>
                                        <p:strVal val="visible"/>
                                      </p:to>
                                    </p:set>
                                    <p:animEffect transition="in" filter="fade">
                                      <p:cBhvr>
                                        <p:cTn id="71" dur="500"/>
                                        <p:tgtEl>
                                          <p:spTgt spid="145">
                                            <p:txEl>
                                              <p:pRg st="5" end="5"/>
                                            </p:txEl>
                                          </p:spTgt>
                                        </p:tgtEl>
                                      </p:cBhvr>
                                    </p:animEffect>
                                  </p:childTnLst>
                                </p:cTn>
                              </p:par>
                              <p:par>
                                <p:cTn id="72" presetID="10" presetClass="entr" presetSubtype="0" fill="hold" nodeType="withEffect">
                                  <p:stCondLst>
                                    <p:cond delay="0"/>
                                  </p:stCondLst>
                                  <p:childTnLst>
                                    <p:set>
                                      <p:cBhvr>
                                        <p:cTn id="73" dur="1" fill="hold">
                                          <p:stCondLst>
                                            <p:cond delay="0"/>
                                          </p:stCondLst>
                                        </p:cTn>
                                        <p:tgtEl>
                                          <p:spTgt spid="145">
                                            <p:txEl>
                                              <p:pRg st="6" end="6"/>
                                            </p:txEl>
                                          </p:spTgt>
                                        </p:tgtEl>
                                        <p:attrNameLst>
                                          <p:attrName>style.visibility</p:attrName>
                                        </p:attrNameLst>
                                      </p:cBhvr>
                                      <p:to>
                                        <p:strVal val="visible"/>
                                      </p:to>
                                    </p:set>
                                    <p:animEffect transition="in" filter="fade">
                                      <p:cBhvr>
                                        <p:cTn id="74" dur="500"/>
                                        <p:tgtEl>
                                          <p:spTgt spid="145">
                                            <p:txEl>
                                              <p:pRg st="6" end="6"/>
                                            </p:txEl>
                                          </p:spTgt>
                                        </p:tgtEl>
                                      </p:cBhvr>
                                    </p:animEffect>
                                  </p:childTnLst>
                                </p:cTn>
                              </p:par>
                              <p:par>
                                <p:cTn id="75" presetID="10" presetClass="entr" presetSubtype="0" fill="hold" nodeType="withEffect">
                                  <p:stCondLst>
                                    <p:cond delay="0"/>
                                  </p:stCondLst>
                                  <p:childTnLst>
                                    <p:set>
                                      <p:cBhvr>
                                        <p:cTn id="76" dur="1" fill="hold">
                                          <p:stCondLst>
                                            <p:cond delay="0"/>
                                          </p:stCondLst>
                                        </p:cTn>
                                        <p:tgtEl>
                                          <p:spTgt spid="145">
                                            <p:txEl>
                                              <p:pRg st="7" end="7"/>
                                            </p:txEl>
                                          </p:spTgt>
                                        </p:tgtEl>
                                        <p:attrNameLst>
                                          <p:attrName>style.visibility</p:attrName>
                                        </p:attrNameLst>
                                      </p:cBhvr>
                                      <p:to>
                                        <p:strVal val="visible"/>
                                      </p:to>
                                    </p:set>
                                    <p:animEffect transition="in" filter="fade">
                                      <p:cBhvr>
                                        <p:cTn id="77" dur="500"/>
                                        <p:tgtEl>
                                          <p:spTgt spid="14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 grpId="0"/>
      <p:bldP spid="162" grpId="0"/>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PSC 6.0 (1/1)</a:t>
            </a:r>
          </a:p>
        </p:txBody>
      </p:sp>
      <p:sp>
        <p:nvSpPr>
          <p:cNvPr id="7" name="Text Placeholder 4"/>
          <p:cNvSpPr>
            <a:spLocks noGrp="1"/>
          </p:cNvSpPr>
          <p:nvPr>
            <p:ph type="body" sz="quarter" idx="13"/>
          </p:nvPr>
        </p:nvSpPr>
        <p:spPr>
          <a:xfrm>
            <a:off x="352425" y="786384"/>
            <a:ext cx="8385048" cy="5010912"/>
          </a:xfrm>
        </p:spPr>
        <p:txBody>
          <a:bodyPr/>
          <a:lstStyle/>
          <a:p>
            <a:r>
              <a:rPr lang="en-US" dirty="0"/>
              <a:t>NSX Load Balancing configuration detailed in VMware Blog</a:t>
            </a:r>
          </a:p>
          <a:p>
            <a:pPr marL="228600" lvl="1" indent="0">
              <a:buNone/>
            </a:pPr>
            <a:r>
              <a:rPr lang="en-US" u="sng" dirty="0">
                <a:hlinkClick r:id="rId3"/>
              </a:rPr>
              <a:t>https://blogs.vmware.com/consulting/2015/11/configuring-nsx-v-load-balancer-for-use-with-vsphere-platform-services-controller-psc-6-0.html</a:t>
            </a:r>
            <a:endParaRPr lang="en-US" u="sng" dirty="0"/>
          </a:p>
          <a:p>
            <a:pPr marL="228600" lvl="1" indent="0">
              <a:buNone/>
            </a:pPr>
            <a:endParaRPr lang="en-US" dirty="0"/>
          </a:p>
          <a:p>
            <a:endParaRPr lang="fr-FR" sz="2800" dirty="0"/>
          </a:p>
          <a:p>
            <a:pPr marL="0" indent="0">
              <a:buNone/>
            </a:pPr>
            <a:r>
              <a:rPr lang="fr-FR" dirty="0"/>
              <a:t>Attention: This </a:t>
            </a:r>
            <a:r>
              <a:rPr lang="fr-FR" dirty="0" err="1"/>
              <a:t>required</a:t>
            </a:r>
            <a:r>
              <a:rPr lang="fr-FR" dirty="0"/>
              <a:t> PSC 6.0 U1.</a:t>
            </a:r>
            <a:endParaRPr lang="en-US" dirty="0"/>
          </a:p>
        </p:txBody>
      </p:sp>
    </p:spTree>
    <p:extLst>
      <p:ext uri="{BB962C8B-B14F-4D97-AF65-F5344CB8AC3E}">
        <p14:creationId xmlns:p14="http://schemas.microsoft.com/office/powerpoint/2010/main" val="4154292362"/>
      </p:ext>
    </p:extLst>
  </p:cSld>
  <p:clrMapOvr>
    <a:masterClrMapping/>
  </p:clrMapOvr>
  <p:transition>
    <p:fade/>
  </p:transition>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a:t>Backup</a:t>
            </a:r>
          </a:p>
        </p:txBody>
      </p:sp>
      <p:sp>
        <p:nvSpPr>
          <p:cNvPr id="3" name="Text Placeholder 2"/>
          <p:cNvSpPr>
            <a:spLocks noGrp="1"/>
          </p:cNvSpPr>
          <p:nvPr>
            <p:ph type="body" sz="quarter" idx="12"/>
          </p:nvPr>
        </p:nvSpPr>
        <p:spPr/>
        <p:txBody>
          <a:bodyPr/>
          <a:lstStyle/>
          <a:p>
            <a:r>
              <a:rPr lang="en-US" noProof="0" dirty="0">
                <a:solidFill>
                  <a:schemeClr val="bg1">
                    <a:lumMod val="75000"/>
                  </a:schemeClr>
                </a:solidFill>
              </a:rPr>
              <a:t>LB Configurations</a:t>
            </a:r>
          </a:p>
          <a:p>
            <a:r>
              <a:rPr lang="en-US" dirty="0">
                <a:solidFill>
                  <a:schemeClr val="bg1">
                    <a:lumMod val="75000"/>
                  </a:schemeClr>
                </a:solidFill>
              </a:rPr>
              <a:t>LB configuration for specific applications </a:t>
            </a:r>
          </a:p>
          <a:p>
            <a:r>
              <a:rPr lang="en-US" dirty="0"/>
              <a:t>Log format</a:t>
            </a:r>
          </a:p>
          <a:p>
            <a:r>
              <a:rPr lang="en-US" dirty="0">
                <a:solidFill>
                  <a:schemeClr val="bg1">
                    <a:lumMod val="75000"/>
                  </a:schemeClr>
                </a:solidFill>
              </a:rPr>
              <a:t>API calls examples</a:t>
            </a:r>
          </a:p>
          <a:p>
            <a:r>
              <a:rPr lang="en-US" dirty="0">
                <a:solidFill>
                  <a:schemeClr val="bg1">
                    <a:lumMod val="75000"/>
                  </a:schemeClr>
                </a:solidFill>
              </a:rPr>
              <a:t>Deep Troubleshooting</a:t>
            </a:r>
          </a:p>
          <a:p>
            <a:endParaRPr lang="en-US" dirty="0">
              <a:solidFill>
                <a:schemeClr val="bg1">
                  <a:lumMod val="75000"/>
                </a:schemeClr>
              </a:solidFill>
            </a:endParaRPr>
          </a:p>
        </p:txBody>
      </p:sp>
    </p:spTree>
    <p:extLst>
      <p:ext uri="{BB962C8B-B14F-4D97-AF65-F5344CB8AC3E}">
        <p14:creationId xmlns:p14="http://schemas.microsoft.com/office/powerpoint/2010/main" val="3391411297"/>
      </p:ext>
    </p:extLst>
  </p:cSld>
  <p:clrMapOvr>
    <a:masterClrMapping/>
  </p:clrMapOvr>
  <p:transition>
    <p:fade/>
  </p:transition>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Log Format configuration</a:t>
            </a:r>
          </a:p>
        </p:txBody>
      </p:sp>
      <p:sp>
        <p:nvSpPr>
          <p:cNvPr id="7" name="Text Placeholder 4"/>
          <p:cNvSpPr>
            <a:spLocks noGrp="1"/>
          </p:cNvSpPr>
          <p:nvPr>
            <p:ph type="body" sz="quarter" idx="13"/>
          </p:nvPr>
        </p:nvSpPr>
        <p:spPr>
          <a:xfrm>
            <a:off x="352425" y="786384"/>
            <a:ext cx="8385048" cy="5010912"/>
          </a:xfrm>
        </p:spPr>
        <p:txBody>
          <a:bodyPr/>
          <a:lstStyle/>
          <a:p>
            <a:r>
              <a:rPr lang="en-US" dirty="0"/>
              <a:t>Enable LOG for load balancing</a:t>
            </a:r>
          </a:p>
          <a:p>
            <a:pPr lvl="1"/>
            <a:r>
              <a:rPr lang="en-US" dirty="0"/>
              <a:t>Under "Edge – Manage /  Load Balancer / Global Configuration“</a:t>
            </a:r>
          </a:p>
          <a:p>
            <a:pPr lvl="1"/>
            <a:endParaRPr lang="fr-FR" dirty="0"/>
          </a:p>
          <a:p>
            <a:pPr lvl="1"/>
            <a:endParaRPr lang="fr-FR" dirty="0"/>
          </a:p>
          <a:p>
            <a:pPr lvl="1"/>
            <a:endParaRPr lang="fr-FR" dirty="0"/>
          </a:p>
          <a:p>
            <a:pPr lvl="1"/>
            <a:endParaRPr lang="fr-FR" dirty="0"/>
          </a:p>
          <a:p>
            <a:pPr lvl="1"/>
            <a:endParaRPr lang="fr-FR" dirty="0"/>
          </a:p>
          <a:p>
            <a:pPr marL="742950" lvl="3" indent="0">
              <a:buNone/>
            </a:pPr>
            <a:r>
              <a:rPr lang="fr-FR" i="1" dirty="0"/>
              <a:t>Note: "</a:t>
            </a:r>
            <a:r>
              <a:rPr lang="fr-FR" i="1" dirty="0" err="1"/>
              <a:t>Debug</a:t>
            </a:r>
            <a:r>
              <a:rPr lang="fr-FR" i="1" dirty="0"/>
              <a:t>" and "Info" are the 2 options </a:t>
            </a:r>
            <a:r>
              <a:rPr lang="fr-FR" i="1" dirty="0" err="1"/>
              <a:t>that</a:t>
            </a:r>
            <a:r>
              <a:rPr lang="fr-FR" i="1" dirty="0"/>
              <a:t> </a:t>
            </a:r>
            <a:r>
              <a:rPr lang="fr-FR" i="1" dirty="0" err="1"/>
              <a:t>will</a:t>
            </a:r>
            <a:r>
              <a:rPr lang="fr-FR" i="1" dirty="0"/>
              <a:t> log all the end-user </a:t>
            </a:r>
            <a:r>
              <a:rPr lang="fr-FR" i="1" dirty="0" err="1"/>
              <a:t>requests</a:t>
            </a:r>
            <a:r>
              <a:rPr lang="fr-FR" i="1" dirty="0"/>
              <a:t>. "Warning", "</a:t>
            </a:r>
            <a:r>
              <a:rPr lang="fr-FR" i="1" dirty="0" err="1"/>
              <a:t>Error</a:t>
            </a:r>
            <a:r>
              <a:rPr lang="fr-FR" i="1" dirty="0"/>
              <a:t>", and "Critical" do not log end-</a:t>
            </a:r>
            <a:r>
              <a:rPr lang="fr-FR" i="1" dirty="0" err="1"/>
              <a:t>users</a:t>
            </a:r>
            <a:r>
              <a:rPr lang="fr-FR" i="1" dirty="0"/>
              <a:t> </a:t>
            </a:r>
            <a:r>
              <a:rPr lang="fr-FR" i="1" dirty="0" err="1"/>
              <a:t>requests</a:t>
            </a:r>
            <a:r>
              <a:rPr lang="fr-FR" i="1" dirty="0"/>
              <a:t>.</a:t>
            </a:r>
          </a:p>
          <a:p>
            <a:pPr lvl="1"/>
            <a:endParaRPr lang="fr-FR" dirty="0"/>
          </a:p>
          <a:p>
            <a:pPr lvl="2"/>
            <a:r>
              <a:rPr lang="fr-FR" dirty="0"/>
              <a:t>The logs </a:t>
            </a:r>
          </a:p>
          <a:p>
            <a:pPr lvl="3"/>
            <a:r>
              <a:rPr lang="fr-FR" dirty="0"/>
              <a:t>are </a:t>
            </a:r>
            <a:r>
              <a:rPr lang="fr-FR" dirty="0" err="1"/>
              <a:t>exported</a:t>
            </a:r>
            <a:r>
              <a:rPr lang="fr-FR" dirty="0"/>
              <a:t> to the </a:t>
            </a:r>
            <a:r>
              <a:rPr lang="fr-FR" dirty="0" err="1"/>
              <a:t>syslog</a:t>
            </a:r>
            <a:r>
              <a:rPr lang="fr-FR" dirty="0"/>
              <a:t> server </a:t>
            </a:r>
            <a:r>
              <a:rPr lang="fr-FR" dirty="0" err="1"/>
              <a:t>configured</a:t>
            </a:r>
            <a:r>
              <a:rPr lang="fr-FR" dirty="0"/>
              <a:t> on the </a:t>
            </a:r>
            <a:r>
              <a:rPr lang="fr-FR" dirty="0" err="1"/>
              <a:t>Edge</a:t>
            </a:r>
            <a:r>
              <a:rPr lang="fr-FR" dirty="0"/>
              <a:t> (</a:t>
            </a:r>
            <a:r>
              <a:rPr lang="en-US" dirty="0"/>
              <a:t>"Edge – Manage / Settings / Configuration / </a:t>
            </a:r>
            <a:r>
              <a:rPr lang="en-US"/>
              <a:t>Syslog servers</a:t>
            </a:r>
            <a:r>
              <a:rPr lang="fr-FR"/>
              <a:t>)</a:t>
            </a:r>
            <a:endParaRPr lang="fr-FR" dirty="0"/>
          </a:p>
          <a:p>
            <a:pPr lvl="3"/>
            <a:r>
              <a:rPr lang="fr-FR" dirty="0"/>
              <a:t>or </a:t>
            </a:r>
            <a:r>
              <a:rPr lang="fr-FR" dirty="0" err="1"/>
              <a:t>can</a:t>
            </a:r>
            <a:r>
              <a:rPr lang="fr-FR" dirty="0"/>
              <a:t> </a:t>
            </a:r>
            <a:r>
              <a:rPr lang="fr-FR" dirty="0" err="1"/>
              <a:t>be</a:t>
            </a:r>
            <a:r>
              <a:rPr lang="fr-FR" dirty="0"/>
              <a:t> </a:t>
            </a:r>
            <a:r>
              <a:rPr lang="fr-FR" dirty="0" err="1"/>
              <a:t>quickly</a:t>
            </a:r>
            <a:r>
              <a:rPr lang="fr-FR" dirty="0"/>
              <a:t> </a:t>
            </a:r>
            <a:r>
              <a:rPr lang="fr-FR" dirty="0" err="1"/>
              <a:t>seen</a:t>
            </a:r>
            <a:r>
              <a:rPr lang="fr-FR" dirty="0"/>
              <a:t> </a:t>
            </a:r>
            <a:r>
              <a:rPr lang="fr-FR" dirty="0" err="1"/>
              <a:t>from</a:t>
            </a:r>
            <a:r>
              <a:rPr lang="fr-FR" dirty="0"/>
              <a:t> the </a:t>
            </a:r>
            <a:r>
              <a:rPr lang="fr-FR" dirty="0" err="1"/>
              <a:t>Edge</a:t>
            </a:r>
            <a:r>
              <a:rPr lang="fr-FR" dirty="0"/>
              <a:t> via "</a:t>
            </a:r>
            <a:r>
              <a:rPr lang="fr-FR" dirty="0">
                <a:latin typeface="Courier New" panose="02070309020205020404" pitchFamily="49" charset="0"/>
                <a:cs typeface="Courier New" panose="02070309020205020404" pitchFamily="49" charset="0"/>
              </a:rPr>
              <a:t>show log </a:t>
            </a:r>
            <a:r>
              <a:rPr lang="fr-FR" dirty="0" err="1">
                <a:latin typeface="Courier New" panose="02070309020205020404" pitchFamily="49" charset="0"/>
                <a:cs typeface="Courier New" panose="02070309020205020404" pitchFamily="49" charset="0"/>
              </a:rPr>
              <a:t>follow</a:t>
            </a:r>
            <a:r>
              <a:rPr lang="fr-FR" dirty="0"/>
              <a:t>"</a:t>
            </a:r>
          </a:p>
          <a:p>
            <a:pPr lvl="1"/>
            <a:endParaRPr lang="fr-FR" dirty="0" err="1"/>
          </a:p>
        </p:txBody>
      </p:sp>
      <p:pic>
        <p:nvPicPr>
          <p:cNvPr id="3" name="Picture 2"/>
          <p:cNvPicPr>
            <a:picLocks noChangeAspect="1"/>
          </p:cNvPicPr>
          <p:nvPr/>
        </p:nvPicPr>
        <p:blipFill>
          <a:blip r:embed="rId3"/>
          <a:stretch>
            <a:fillRect/>
          </a:stretch>
        </p:blipFill>
        <p:spPr>
          <a:xfrm>
            <a:off x="2974928" y="1596390"/>
            <a:ext cx="3467100" cy="1695450"/>
          </a:xfrm>
          <a:prstGeom prst="rect">
            <a:avLst/>
          </a:prstGeom>
        </p:spPr>
      </p:pic>
    </p:spTree>
    <p:extLst>
      <p:ext uri="{BB962C8B-B14F-4D97-AF65-F5344CB8AC3E}">
        <p14:creationId xmlns:p14="http://schemas.microsoft.com/office/powerpoint/2010/main" val="1395392037"/>
      </p:ext>
    </p:extLst>
  </p:cSld>
  <p:clrMapOvr>
    <a:masterClrMapping/>
  </p:clrMapOvr>
  <p:transition>
    <p:fade/>
  </p:transition>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Log Format for HTTP/HTTPS VIP using L7 Engine</a:t>
            </a:r>
          </a:p>
        </p:txBody>
      </p:sp>
      <p:sp>
        <p:nvSpPr>
          <p:cNvPr id="9" name="Text Placeholder 1"/>
          <p:cNvSpPr>
            <a:spLocks noGrp="1"/>
          </p:cNvSpPr>
          <p:nvPr>
            <p:ph type="body" sz="quarter" idx="13"/>
          </p:nvPr>
        </p:nvSpPr>
        <p:spPr>
          <a:xfrm>
            <a:off x="352424" y="786384"/>
            <a:ext cx="8791575" cy="5010912"/>
          </a:xfrm>
        </p:spPr>
        <p:txBody>
          <a:bodyPr/>
          <a:lstStyle/>
          <a:p>
            <a:r>
              <a:rPr lang="en-US" dirty="0"/>
              <a:t>Log example:</a:t>
            </a:r>
          </a:p>
          <a:p>
            <a:pPr marL="228600" lvl="1" indent="0">
              <a:buNone/>
            </a:pPr>
            <a:r>
              <a:rPr lang="en-US" i="1" dirty="0"/>
              <a:t>Note: Log entry created when server replies to the request.</a:t>
            </a:r>
            <a:endParaRPr lang="en-US" dirty="0"/>
          </a:p>
          <a:p>
            <a:pPr marL="228600" lvl="1" indent="0">
              <a:spcBef>
                <a:spcPts val="0"/>
              </a:spcBef>
              <a:buNone/>
            </a:pPr>
            <a:r>
              <a:rPr lang="en-US" sz="1400" dirty="0">
                <a:latin typeface="Courier New" pitchFamily="49" charset="0"/>
                <a:cs typeface="Courier New" pitchFamily="49" charset="0"/>
              </a:rPr>
              <a:t>2014-02-17T21:31:04.000+00:00 </a:t>
            </a:r>
            <a:r>
              <a:rPr lang="en-US" sz="1400" dirty="0" err="1">
                <a:latin typeface="Courier New" pitchFamily="49" charset="0"/>
                <a:cs typeface="Courier New" pitchFamily="49" charset="0"/>
              </a:rPr>
              <a:t>loadbalancer</a:t>
            </a:r>
            <a:r>
              <a:rPr lang="en-US" sz="1400" dirty="0">
                <a:latin typeface="Courier New" pitchFamily="49" charset="0"/>
                <a:cs typeface="Courier New" pitchFamily="49" charset="0"/>
              </a:rPr>
              <a:t> [default]: 192.168.11.4 - - [17/Feb/2014:21:31:04 +0000] "GET / HTTP/1.1" 200 486 "" "" 39866 433 "Vip-Web-IPv4_4" "web-IPv4" "Web2-IPv4" 0 0 1 2 4 ---- 0 0 0 0 0 0 0 "" ""</a:t>
            </a:r>
          </a:p>
          <a:p>
            <a:pPr lvl="0">
              <a:spcBef>
                <a:spcPts val="0"/>
              </a:spcBef>
            </a:pPr>
            <a:r>
              <a:rPr lang="en-US" sz="1400" dirty="0"/>
              <a:t>L7 engine: </a:t>
            </a:r>
            <a:r>
              <a:rPr lang="en-US" sz="1400" b="0" dirty="0" err="1"/>
              <a:t>loadbalancer</a:t>
            </a:r>
            <a:r>
              <a:rPr lang="en-US" sz="1400" b="0" dirty="0"/>
              <a:t> [default]</a:t>
            </a:r>
          </a:p>
          <a:p>
            <a:pPr lvl="0">
              <a:spcBef>
                <a:spcPts val="0"/>
              </a:spcBef>
            </a:pPr>
            <a:r>
              <a:rPr lang="fr-FR" sz="1400" dirty="0"/>
              <a:t>Client-IP@: </a:t>
            </a:r>
            <a:r>
              <a:rPr lang="en-US" sz="1400" b="0" dirty="0"/>
              <a:t>192.168.11.4</a:t>
            </a:r>
          </a:p>
          <a:p>
            <a:pPr lvl="0">
              <a:spcBef>
                <a:spcPts val="0"/>
              </a:spcBef>
            </a:pPr>
            <a:r>
              <a:rPr lang="en-US" sz="1400" dirty="0"/>
              <a:t>date / time: </a:t>
            </a:r>
            <a:r>
              <a:rPr lang="en-US" sz="1400" b="0" dirty="0"/>
              <a:t>[17/Feb/2014:21:31:04 +0000]</a:t>
            </a:r>
          </a:p>
          <a:p>
            <a:pPr lvl="0">
              <a:spcBef>
                <a:spcPts val="0"/>
              </a:spcBef>
            </a:pPr>
            <a:r>
              <a:rPr lang="fr-FR" sz="1400" dirty="0"/>
              <a:t>Client </a:t>
            </a:r>
            <a:r>
              <a:rPr lang="fr-FR" sz="1400" dirty="0" err="1"/>
              <a:t>request</a:t>
            </a:r>
            <a:r>
              <a:rPr lang="fr-FR" sz="1400" dirty="0"/>
              <a:t> </a:t>
            </a:r>
            <a:r>
              <a:rPr lang="fr-FR" sz="1400" dirty="0" err="1"/>
              <a:t>method</a:t>
            </a:r>
            <a:r>
              <a:rPr lang="fr-FR" sz="1400" dirty="0"/>
              <a:t> + URL</a:t>
            </a:r>
            <a:r>
              <a:rPr lang="en-US" sz="1400" dirty="0"/>
              <a:t>: </a:t>
            </a:r>
            <a:r>
              <a:rPr lang="en-US" sz="1400" b="0" dirty="0"/>
              <a:t>GET / HTTP/1.1</a:t>
            </a:r>
          </a:p>
          <a:p>
            <a:pPr lvl="0">
              <a:spcBef>
                <a:spcPts val="0"/>
              </a:spcBef>
            </a:pPr>
            <a:r>
              <a:rPr lang="en-US" sz="1400" dirty="0"/>
              <a:t>Server response code: </a:t>
            </a:r>
            <a:r>
              <a:rPr lang="en-US" sz="1400" b="0" dirty="0"/>
              <a:t>200</a:t>
            </a:r>
          </a:p>
          <a:p>
            <a:pPr lvl="0">
              <a:spcBef>
                <a:spcPts val="0"/>
              </a:spcBef>
            </a:pPr>
            <a:r>
              <a:rPr lang="en-US" sz="1400" dirty="0"/>
              <a:t>Server response size: </a:t>
            </a:r>
            <a:r>
              <a:rPr lang="en-US" sz="1400" b="0" dirty="0"/>
              <a:t>486</a:t>
            </a:r>
          </a:p>
          <a:p>
            <a:pPr lvl="0">
              <a:spcBef>
                <a:spcPts val="0"/>
              </a:spcBef>
            </a:pPr>
            <a:r>
              <a:rPr lang="en-US" sz="1400" dirty="0"/>
              <a:t>Client </a:t>
            </a:r>
            <a:r>
              <a:rPr lang="en-US" sz="1400" dirty="0" err="1"/>
              <a:t>sce</a:t>
            </a:r>
            <a:r>
              <a:rPr lang="en-US" sz="1400" dirty="0"/>
              <a:t> port: </a:t>
            </a:r>
            <a:r>
              <a:rPr lang="en-US" sz="1400" b="0" dirty="0"/>
              <a:t>39866</a:t>
            </a:r>
          </a:p>
          <a:p>
            <a:pPr lvl="0">
              <a:spcBef>
                <a:spcPts val="0"/>
              </a:spcBef>
            </a:pPr>
            <a:r>
              <a:rPr lang="en-US" sz="1400" dirty="0"/>
              <a:t>Server response time: </a:t>
            </a:r>
            <a:r>
              <a:rPr lang="en-US" sz="1400" b="0" dirty="0"/>
              <a:t>accept date </a:t>
            </a:r>
            <a:r>
              <a:rPr lang="en-US" sz="1400" b="0" dirty="0" err="1"/>
              <a:t>milisecond</a:t>
            </a:r>
            <a:endParaRPr lang="en-US" sz="1400" b="0" dirty="0"/>
          </a:p>
          <a:p>
            <a:pPr lvl="0">
              <a:spcBef>
                <a:spcPts val="0"/>
              </a:spcBef>
            </a:pPr>
            <a:r>
              <a:rPr lang="en-US" sz="1400" dirty="0"/>
              <a:t>Name VIP Accessed / Pool used / Server selected: </a:t>
            </a:r>
            <a:r>
              <a:rPr lang="en-US" sz="1400" b="0" dirty="0"/>
              <a:t>Vip-Web-IPv4_4 / web-IPv4 / Web2-IPv4</a:t>
            </a:r>
          </a:p>
          <a:p>
            <a:pPr>
              <a:spcBef>
                <a:spcPts val="0"/>
              </a:spcBef>
            </a:pPr>
            <a:r>
              <a:rPr lang="en-US" sz="1400" dirty="0" err="1"/>
              <a:t>Tq</a:t>
            </a:r>
            <a:r>
              <a:rPr lang="en-US" sz="1400" dirty="0"/>
              <a:t> / Tw / </a:t>
            </a:r>
            <a:r>
              <a:rPr lang="en-US" sz="1400" dirty="0" err="1"/>
              <a:t>Tc</a:t>
            </a:r>
            <a:r>
              <a:rPr lang="en-US" sz="1400" dirty="0"/>
              <a:t> / </a:t>
            </a:r>
            <a:r>
              <a:rPr lang="en-US" sz="1400" dirty="0" err="1"/>
              <a:t>Tr</a:t>
            </a:r>
            <a:r>
              <a:rPr lang="en-US" sz="1400" dirty="0"/>
              <a:t> / </a:t>
            </a:r>
            <a:r>
              <a:rPr lang="en-US" sz="1400" dirty="0" err="1"/>
              <a:t>Tt</a:t>
            </a:r>
            <a:r>
              <a:rPr lang="en-US" sz="1400" dirty="0"/>
              <a:t> : </a:t>
            </a:r>
            <a:r>
              <a:rPr lang="en-US" sz="1400" b="0" dirty="0"/>
              <a:t>0 0 1 2 4 (see notes for more info)</a:t>
            </a:r>
          </a:p>
          <a:p>
            <a:pPr>
              <a:spcBef>
                <a:spcPts val="0"/>
              </a:spcBef>
            </a:pPr>
            <a:r>
              <a:rPr lang="en-US" sz="1400" dirty="0" err="1"/>
              <a:t>tsc</a:t>
            </a:r>
            <a:r>
              <a:rPr lang="en-US" sz="1400" dirty="0"/>
              <a:t>: </a:t>
            </a:r>
            <a:r>
              <a:rPr lang="en-US" sz="1400" b="0" dirty="0"/>
              <a:t>---- (see notes for more info)</a:t>
            </a:r>
            <a:endParaRPr lang="en-US" sz="1400" dirty="0"/>
          </a:p>
          <a:p>
            <a:pPr>
              <a:spcBef>
                <a:spcPts val="0"/>
              </a:spcBef>
            </a:pPr>
            <a:r>
              <a:rPr lang="en-US" sz="1400" dirty="0"/>
              <a:t>ac / fc / </a:t>
            </a:r>
            <a:r>
              <a:rPr lang="en-US" sz="1400" dirty="0" err="1"/>
              <a:t>bc</a:t>
            </a:r>
            <a:r>
              <a:rPr lang="en-US" sz="1400" dirty="0"/>
              <a:t> </a:t>
            </a:r>
            <a:r>
              <a:rPr lang="fr-FR" sz="1400" dirty="0"/>
              <a:t>/ </a:t>
            </a:r>
            <a:r>
              <a:rPr lang="en-US" sz="1400" dirty="0" err="1"/>
              <a:t>sc</a:t>
            </a:r>
            <a:r>
              <a:rPr lang="en-US" sz="1400" dirty="0"/>
              <a:t> / </a:t>
            </a:r>
            <a:r>
              <a:rPr lang="en-US" sz="1400" dirty="0" err="1"/>
              <a:t>rc</a:t>
            </a:r>
            <a:r>
              <a:rPr lang="en-US" sz="1400" dirty="0"/>
              <a:t> / </a:t>
            </a:r>
            <a:r>
              <a:rPr lang="en-US" sz="1400" dirty="0" err="1"/>
              <a:t>sq</a:t>
            </a:r>
            <a:r>
              <a:rPr lang="en-US" sz="1400" dirty="0"/>
              <a:t> / </a:t>
            </a:r>
            <a:r>
              <a:rPr lang="en-US" sz="1400" dirty="0" err="1"/>
              <a:t>bq</a:t>
            </a:r>
            <a:r>
              <a:rPr lang="en-US" sz="1400" dirty="0"/>
              <a:t>: </a:t>
            </a:r>
            <a:r>
              <a:rPr lang="en-US" sz="1400" b="0" dirty="0"/>
              <a:t>0 0 0 0 0 0 0 (see notes for more info)</a:t>
            </a:r>
            <a:endParaRPr lang="en-US" sz="1400" dirty="0"/>
          </a:p>
          <a:p>
            <a:pPr>
              <a:spcBef>
                <a:spcPts val="0"/>
              </a:spcBef>
            </a:pPr>
            <a:r>
              <a:rPr lang="en-US" sz="1400" dirty="0"/>
              <a:t>cc / </a:t>
            </a:r>
            <a:r>
              <a:rPr lang="en-US" sz="1400" dirty="0" err="1"/>
              <a:t>cs</a:t>
            </a:r>
            <a:r>
              <a:rPr lang="en-US" sz="1400" b="0" dirty="0"/>
              <a:t>: "" "" (see notes for more info)</a:t>
            </a:r>
          </a:p>
        </p:txBody>
      </p:sp>
    </p:spTree>
    <p:extLst>
      <p:ext uri="{BB962C8B-B14F-4D97-AF65-F5344CB8AC3E}">
        <p14:creationId xmlns:p14="http://schemas.microsoft.com/office/powerpoint/2010/main" val="2707481275"/>
      </p:ext>
    </p:extLst>
  </p:cSld>
  <p:clrMapOvr>
    <a:masterClrMapping/>
  </p:clrMapOvr>
  <p:transition>
    <p:fade/>
  </p:transition>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Log Format for TCP VIP using L7 Engine</a:t>
            </a:r>
          </a:p>
        </p:txBody>
      </p:sp>
      <p:sp>
        <p:nvSpPr>
          <p:cNvPr id="2" name="Text Placeholder 1"/>
          <p:cNvSpPr>
            <a:spLocks noGrp="1"/>
          </p:cNvSpPr>
          <p:nvPr>
            <p:ph type="body" sz="quarter" idx="13"/>
          </p:nvPr>
        </p:nvSpPr>
        <p:spPr>
          <a:xfrm>
            <a:off x="352424" y="786384"/>
            <a:ext cx="8791575" cy="5010912"/>
          </a:xfrm>
        </p:spPr>
        <p:txBody>
          <a:bodyPr/>
          <a:lstStyle/>
          <a:p>
            <a:r>
              <a:rPr lang="en-US" dirty="0"/>
              <a:t>Log example:</a:t>
            </a:r>
          </a:p>
          <a:p>
            <a:pPr marL="228600" lvl="1" indent="0">
              <a:buNone/>
            </a:pPr>
            <a:r>
              <a:rPr lang="en-US" i="1" dirty="0"/>
              <a:t>Note: Log entry created when session is closed.</a:t>
            </a:r>
            <a:endParaRPr lang="en-US" dirty="0"/>
          </a:p>
          <a:p>
            <a:pPr marL="228600" lvl="1" indent="0">
              <a:buNone/>
            </a:pPr>
            <a:r>
              <a:rPr lang="en-US" sz="1400" dirty="0">
                <a:latin typeface="Courier New" pitchFamily="49" charset="0"/>
                <a:cs typeface="Courier New" pitchFamily="49" charset="0"/>
              </a:rPr>
              <a:t>2014-02-17T21:42:27.000+00:00 </a:t>
            </a:r>
            <a:r>
              <a:rPr lang="en-US" sz="1400" dirty="0" err="1">
                <a:latin typeface="Courier New" pitchFamily="49" charset="0"/>
                <a:cs typeface="Courier New" pitchFamily="49" charset="0"/>
              </a:rPr>
              <a:t>loadbalancer</a:t>
            </a:r>
            <a:r>
              <a:rPr lang="en-US" sz="1400" dirty="0">
                <a:latin typeface="Courier New" pitchFamily="49" charset="0"/>
                <a:cs typeface="Courier New" pitchFamily="49" charset="0"/>
              </a:rPr>
              <a:t> [default]: 192.168.11.4:59900 [17/Feb/2014:21:41:50.637] VIP-SSH SSH-v4/Web1 1/1/36687 5289 -- 0/0/0/0/0 0/0</a:t>
            </a:r>
          </a:p>
          <a:p>
            <a:pPr lvl="0">
              <a:spcBef>
                <a:spcPts val="0"/>
              </a:spcBef>
            </a:pPr>
            <a:endParaRPr lang="en-US" sz="1400" dirty="0"/>
          </a:p>
          <a:p>
            <a:pPr lvl="0">
              <a:spcBef>
                <a:spcPts val="0"/>
              </a:spcBef>
            </a:pPr>
            <a:r>
              <a:rPr lang="en-US" sz="1400" dirty="0"/>
              <a:t>L7 engine: </a:t>
            </a:r>
            <a:r>
              <a:rPr lang="en-US" sz="1400" b="0" dirty="0" err="1"/>
              <a:t>loadbalancer</a:t>
            </a:r>
            <a:r>
              <a:rPr lang="en-US" sz="1400" b="0" dirty="0"/>
              <a:t> [default]</a:t>
            </a:r>
          </a:p>
          <a:p>
            <a:pPr lvl="0">
              <a:spcBef>
                <a:spcPts val="0"/>
              </a:spcBef>
            </a:pPr>
            <a:r>
              <a:rPr lang="fr-FR" sz="1400" dirty="0"/>
              <a:t>Client-IP@ and port: </a:t>
            </a:r>
            <a:r>
              <a:rPr lang="en-US" sz="1400" b="0" dirty="0"/>
              <a:t>192.168.11.4:59900</a:t>
            </a:r>
          </a:p>
          <a:p>
            <a:pPr lvl="0">
              <a:spcBef>
                <a:spcPts val="0"/>
              </a:spcBef>
            </a:pPr>
            <a:r>
              <a:rPr lang="en-US" sz="1400" dirty="0"/>
              <a:t>date / time: </a:t>
            </a:r>
            <a:r>
              <a:rPr lang="en-US" sz="1400" b="0" dirty="0"/>
              <a:t>[17/Feb/2014:21:41:50.637]</a:t>
            </a:r>
          </a:p>
          <a:p>
            <a:pPr lvl="0">
              <a:spcBef>
                <a:spcPts val="0"/>
              </a:spcBef>
            </a:pPr>
            <a:r>
              <a:rPr lang="en-US" sz="1400" dirty="0"/>
              <a:t>Name VIP Accessed: </a:t>
            </a:r>
            <a:r>
              <a:rPr lang="en-US" sz="1400" b="0" dirty="0"/>
              <a:t>VIP-SSH SSH</a:t>
            </a:r>
          </a:p>
          <a:p>
            <a:pPr lvl="0">
              <a:spcBef>
                <a:spcPts val="0"/>
              </a:spcBef>
            </a:pPr>
            <a:r>
              <a:rPr lang="en-US" sz="1400" dirty="0"/>
              <a:t>Pool used: </a:t>
            </a:r>
            <a:r>
              <a:rPr lang="en-US" sz="1400" b="0" dirty="0"/>
              <a:t>SSH-v4</a:t>
            </a:r>
          </a:p>
          <a:p>
            <a:pPr lvl="0">
              <a:spcBef>
                <a:spcPts val="0"/>
              </a:spcBef>
            </a:pPr>
            <a:r>
              <a:rPr lang="en-US" sz="1400" dirty="0"/>
              <a:t>Server selected: </a:t>
            </a:r>
            <a:r>
              <a:rPr lang="en-US" sz="1400" b="0" dirty="0"/>
              <a:t>Web1</a:t>
            </a:r>
          </a:p>
          <a:p>
            <a:pPr lvl="0">
              <a:spcBef>
                <a:spcPts val="0"/>
              </a:spcBef>
            </a:pPr>
            <a:r>
              <a:rPr lang="en-US" sz="1400" dirty="0"/>
              <a:t>Tw / </a:t>
            </a:r>
            <a:r>
              <a:rPr lang="en-US" sz="1400" dirty="0" err="1"/>
              <a:t>Tc</a:t>
            </a:r>
            <a:r>
              <a:rPr lang="en-US" sz="1400" dirty="0"/>
              <a:t> / </a:t>
            </a:r>
            <a:r>
              <a:rPr lang="en-US" sz="1400" dirty="0" err="1"/>
              <a:t>Tt</a:t>
            </a:r>
            <a:r>
              <a:rPr lang="en-US" sz="1400" dirty="0"/>
              <a:t>: </a:t>
            </a:r>
            <a:r>
              <a:rPr lang="en-US" sz="1400" b="0" dirty="0"/>
              <a:t>1/1/36687 (see notes for more info)</a:t>
            </a:r>
          </a:p>
          <a:p>
            <a:pPr lvl="0">
              <a:spcBef>
                <a:spcPts val="0"/>
              </a:spcBef>
            </a:pPr>
            <a:r>
              <a:rPr lang="en-US" sz="1400" dirty="0"/>
              <a:t>Bytes transmitted from the server: </a:t>
            </a:r>
            <a:r>
              <a:rPr lang="en-US" sz="1400" b="0" dirty="0"/>
              <a:t>5289</a:t>
            </a:r>
          </a:p>
          <a:p>
            <a:pPr lvl="0">
              <a:spcBef>
                <a:spcPts val="0"/>
              </a:spcBef>
            </a:pPr>
            <a:r>
              <a:rPr lang="en-US" sz="1400" dirty="0" err="1"/>
              <a:t>actconn</a:t>
            </a:r>
            <a:r>
              <a:rPr lang="en-US" sz="1400" dirty="0"/>
              <a:t> / </a:t>
            </a:r>
            <a:r>
              <a:rPr lang="en-US" sz="1400" dirty="0" err="1"/>
              <a:t>feconn</a:t>
            </a:r>
            <a:r>
              <a:rPr lang="en-US" sz="1400" dirty="0"/>
              <a:t> / </a:t>
            </a:r>
            <a:r>
              <a:rPr lang="en-US" sz="1400" dirty="0" err="1"/>
              <a:t>beconn</a:t>
            </a:r>
            <a:r>
              <a:rPr lang="en-US" sz="1400" dirty="0"/>
              <a:t> / </a:t>
            </a:r>
            <a:r>
              <a:rPr lang="en-US" sz="1400" dirty="0" err="1"/>
              <a:t>srv_conn</a:t>
            </a:r>
            <a:r>
              <a:rPr lang="en-US" sz="1400" dirty="0"/>
              <a:t> / retries: </a:t>
            </a:r>
            <a:r>
              <a:rPr lang="en-US" sz="1400" b="0" dirty="0"/>
              <a:t>0/0/0/0/0 (see notes for more info)</a:t>
            </a:r>
          </a:p>
          <a:p>
            <a:pPr lvl="0">
              <a:spcBef>
                <a:spcPts val="0"/>
              </a:spcBef>
            </a:pPr>
            <a:r>
              <a:rPr lang="en-US" sz="1400" dirty="0" err="1"/>
              <a:t>srv_queue</a:t>
            </a:r>
            <a:r>
              <a:rPr lang="en-US" sz="1400" dirty="0"/>
              <a:t> / </a:t>
            </a:r>
            <a:r>
              <a:rPr lang="en-US" sz="1400" dirty="0" err="1"/>
              <a:t>backend_queue</a:t>
            </a:r>
            <a:r>
              <a:rPr lang="en-US" sz="1400" dirty="0"/>
              <a:t>: </a:t>
            </a:r>
            <a:r>
              <a:rPr lang="en-US" sz="1400" b="0" dirty="0"/>
              <a:t>0/0 (see notes for more info)</a:t>
            </a:r>
          </a:p>
        </p:txBody>
      </p:sp>
    </p:spTree>
    <p:extLst>
      <p:ext uri="{BB962C8B-B14F-4D97-AF65-F5344CB8AC3E}">
        <p14:creationId xmlns:p14="http://schemas.microsoft.com/office/powerpoint/2010/main" val="740443422"/>
      </p:ext>
    </p:extLst>
  </p:cSld>
  <p:clrMapOvr>
    <a:masterClrMapping/>
  </p:clrMapOvr>
  <p:transition>
    <p:fade/>
  </p:transition>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Log Format for TCP VIP using L4 Engine</a:t>
            </a:r>
          </a:p>
        </p:txBody>
      </p:sp>
      <p:sp>
        <p:nvSpPr>
          <p:cNvPr id="5" name="Text Placeholder 1"/>
          <p:cNvSpPr>
            <a:spLocks noGrp="1"/>
          </p:cNvSpPr>
          <p:nvPr>
            <p:ph type="body" sz="quarter" idx="13"/>
          </p:nvPr>
        </p:nvSpPr>
        <p:spPr>
          <a:xfrm>
            <a:off x="352424" y="786384"/>
            <a:ext cx="8791575" cy="5010912"/>
          </a:xfrm>
        </p:spPr>
        <p:txBody>
          <a:bodyPr/>
          <a:lstStyle/>
          <a:p>
            <a:r>
              <a:rPr lang="en-US" dirty="0"/>
              <a:t>Log example:</a:t>
            </a:r>
          </a:p>
          <a:p>
            <a:pPr marL="228600" lvl="1" indent="0">
              <a:buNone/>
            </a:pPr>
            <a:r>
              <a:rPr lang="en-US" i="1" dirty="0"/>
              <a:t>Note: Log entries are only created in Proxy mode. If transparent mode is selected, no log entries are created</a:t>
            </a:r>
            <a:endParaRPr lang="en-US" dirty="0"/>
          </a:p>
          <a:p>
            <a:pPr marL="228600" lvl="1" indent="0">
              <a:buNone/>
            </a:pPr>
            <a:r>
              <a:rPr lang="en-US" i="1" dirty="0"/>
              <a:t>Note: Log entry created when session is started.</a:t>
            </a:r>
          </a:p>
          <a:p>
            <a:pPr marL="228600" lvl="1" indent="0">
              <a:buNone/>
            </a:pPr>
            <a:r>
              <a:rPr lang="en-US" sz="1400" dirty="0">
                <a:latin typeface="Courier New" pitchFamily="49" charset="0"/>
                <a:cs typeface="Courier New" pitchFamily="49" charset="0"/>
              </a:rPr>
              <a:t>2016-04-06T15:51:38+00:00 NSX-edge-4-0 </a:t>
            </a:r>
            <a:r>
              <a:rPr lang="en-US" sz="1400" dirty="0" err="1">
                <a:latin typeface="Courier New" pitchFamily="49" charset="0"/>
                <a:cs typeface="Courier New" pitchFamily="49" charset="0"/>
              </a:rPr>
              <a:t>nat</a:t>
            </a:r>
            <a:r>
              <a:rPr lang="en-US" sz="1400" dirty="0">
                <a:latin typeface="Courier New" pitchFamily="49" charset="0"/>
                <a:cs typeface="Courier New" pitchFamily="49" charset="0"/>
              </a:rPr>
              <a:t>[]: [default]:  [</a:t>
            </a:r>
            <a:r>
              <a:rPr lang="en-US" sz="1400" dirty="0" err="1">
                <a:latin typeface="Courier New" pitchFamily="49" charset="0"/>
                <a:cs typeface="Courier New" pitchFamily="49" charset="0"/>
              </a:rPr>
              <a:t>kern.warning</a:t>
            </a:r>
            <a:r>
              <a:rPr lang="en-US" sz="1400" dirty="0">
                <a:latin typeface="Courier New" pitchFamily="49" charset="0"/>
                <a:cs typeface="Courier New" pitchFamily="49" charset="0"/>
              </a:rPr>
              <a:t>] SNAT_LB_IN= OUT=vNic_1 SRC=20.20.20.199 DST=10.1.1.11 LEN=60 TOS=0x00 PREC=0x00 TTL=64 ID=15404 DF PROTO=TCP SPT=44455 DPT=80 WINDOW=29200 RES=0x00 SYN URGP=0</a:t>
            </a:r>
          </a:p>
          <a:p>
            <a:pPr lvl="0">
              <a:spcBef>
                <a:spcPts val="0"/>
              </a:spcBef>
            </a:pPr>
            <a:endParaRPr lang="en-US" sz="1400" dirty="0"/>
          </a:p>
          <a:p>
            <a:pPr lvl="0">
              <a:spcBef>
                <a:spcPts val="0"/>
              </a:spcBef>
            </a:pPr>
            <a:r>
              <a:rPr lang="en-US" sz="1400" dirty="0"/>
              <a:t>L4 engine: </a:t>
            </a:r>
            <a:r>
              <a:rPr lang="en-US" sz="1400" b="0" dirty="0" err="1"/>
              <a:t>nat</a:t>
            </a:r>
            <a:r>
              <a:rPr lang="en-US" sz="1400" b="0" dirty="0"/>
              <a:t> [default]</a:t>
            </a:r>
          </a:p>
          <a:p>
            <a:pPr lvl="0">
              <a:spcBef>
                <a:spcPts val="0"/>
              </a:spcBef>
            </a:pPr>
            <a:r>
              <a:rPr lang="en-US" sz="1400" dirty="0"/>
              <a:t>Interface used for the SNAT (interface going out to the servers): </a:t>
            </a:r>
            <a:r>
              <a:rPr lang="en-US" sz="1400" b="0" dirty="0"/>
              <a:t>SNAT_LB_IN= OUT=vNic_1</a:t>
            </a:r>
          </a:p>
          <a:p>
            <a:pPr lvl="0">
              <a:spcBef>
                <a:spcPts val="0"/>
              </a:spcBef>
            </a:pPr>
            <a:r>
              <a:rPr lang="en-US" sz="1400" dirty="0"/>
              <a:t>C</a:t>
            </a:r>
            <a:r>
              <a:rPr lang="en-US" sz="1400" dirty="0">
                <a:solidFill>
                  <a:schemeClr val="tx1"/>
                </a:solidFill>
              </a:rPr>
              <a:t>lient-IP@ and to what server it has been load balanced: </a:t>
            </a:r>
            <a:r>
              <a:rPr lang="en-US" sz="1400" b="0" dirty="0">
                <a:solidFill>
                  <a:schemeClr val="tx1"/>
                </a:solidFill>
              </a:rPr>
              <a:t>SRC=20.20.20.199 DST=10.0.1.11</a:t>
            </a:r>
          </a:p>
          <a:p>
            <a:pPr lvl="0">
              <a:spcBef>
                <a:spcPts val="0"/>
              </a:spcBef>
            </a:pPr>
            <a:r>
              <a:rPr lang="en-US" sz="1400" dirty="0">
                <a:solidFill>
                  <a:schemeClr val="tx1"/>
                </a:solidFill>
              </a:rPr>
              <a:t>Length of the IP packet, its </a:t>
            </a:r>
            <a:r>
              <a:rPr lang="en-US" sz="1400" dirty="0" err="1">
                <a:solidFill>
                  <a:schemeClr val="tx1"/>
                </a:solidFill>
              </a:rPr>
              <a:t>QoS</a:t>
            </a:r>
            <a:r>
              <a:rPr lang="en-US" sz="1400" dirty="0">
                <a:solidFill>
                  <a:schemeClr val="tx1"/>
                </a:solidFill>
              </a:rPr>
              <a:t>, its Precedence, its TTL : </a:t>
            </a:r>
            <a:r>
              <a:rPr lang="en-US" sz="1400" b="0" dirty="0">
                <a:solidFill>
                  <a:schemeClr val="tx1"/>
                </a:solidFill>
              </a:rPr>
              <a:t>LEN=60</a:t>
            </a:r>
            <a:r>
              <a:rPr lang="en-US" sz="1400" dirty="0">
                <a:solidFill>
                  <a:schemeClr val="tx1"/>
                </a:solidFill>
              </a:rPr>
              <a:t> </a:t>
            </a:r>
            <a:r>
              <a:rPr lang="en-US" sz="1400" b="0" dirty="0">
                <a:solidFill>
                  <a:schemeClr val="tx1"/>
                </a:solidFill>
              </a:rPr>
              <a:t>TOS=0x00</a:t>
            </a:r>
            <a:r>
              <a:rPr lang="en-US" sz="1400" dirty="0">
                <a:solidFill>
                  <a:schemeClr val="tx1"/>
                </a:solidFill>
              </a:rPr>
              <a:t> </a:t>
            </a:r>
            <a:r>
              <a:rPr lang="en-US" sz="1400" b="0" dirty="0">
                <a:solidFill>
                  <a:schemeClr val="tx1"/>
                </a:solidFill>
              </a:rPr>
              <a:t>PREC=0x00</a:t>
            </a:r>
            <a:r>
              <a:rPr lang="en-US" sz="1400" dirty="0">
                <a:solidFill>
                  <a:schemeClr val="tx1"/>
                </a:solidFill>
              </a:rPr>
              <a:t> </a:t>
            </a:r>
            <a:r>
              <a:rPr lang="en-US" sz="1400" b="0" dirty="0">
                <a:solidFill>
                  <a:schemeClr val="tx1"/>
                </a:solidFill>
              </a:rPr>
              <a:t>TTL=64 </a:t>
            </a:r>
          </a:p>
          <a:p>
            <a:pPr lvl="0">
              <a:spcBef>
                <a:spcPts val="0"/>
              </a:spcBef>
            </a:pPr>
            <a:r>
              <a:rPr lang="en-US" sz="1400" dirty="0">
                <a:solidFill>
                  <a:schemeClr val="tx1"/>
                </a:solidFill>
              </a:rPr>
              <a:t>The id of the IP packet: </a:t>
            </a:r>
            <a:r>
              <a:rPr lang="en-US" sz="1400" b="0" dirty="0">
                <a:solidFill>
                  <a:schemeClr val="tx1"/>
                </a:solidFill>
              </a:rPr>
              <a:t>ID=15404</a:t>
            </a:r>
          </a:p>
          <a:p>
            <a:pPr lvl="0">
              <a:spcBef>
                <a:spcPts val="0"/>
              </a:spcBef>
            </a:pPr>
            <a:r>
              <a:rPr lang="en-US" sz="1400" dirty="0">
                <a:solidFill>
                  <a:schemeClr val="tx1"/>
                </a:solidFill>
              </a:rPr>
              <a:t>Fragment Flag (</a:t>
            </a:r>
            <a:r>
              <a:rPr lang="en-US" sz="1400" b="0" dirty="0">
                <a:solidFill>
                  <a:schemeClr val="tx1"/>
                </a:solidFill>
              </a:rPr>
              <a:t>"CE" (congestion), "DF" (don't fragment), or "MF" (more fragments are coming)): DF</a:t>
            </a:r>
          </a:p>
          <a:p>
            <a:pPr lvl="0">
              <a:spcBef>
                <a:spcPts val="0"/>
              </a:spcBef>
            </a:pPr>
            <a:r>
              <a:rPr lang="en-US" sz="1400" dirty="0">
                <a:solidFill>
                  <a:schemeClr val="tx1"/>
                </a:solidFill>
              </a:rPr>
              <a:t>Protocol, </a:t>
            </a:r>
            <a:r>
              <a:rPr lang="en-US" sz="1400" dirty="0"/>
              <a:t>Client </a:t>
            </a:r>
            <a:r>
              <a:rPr lang="en-US" sz="1400" dirty="0" err="1"/>
              <a:t>Sce</a:t>
            </a:r>
            <a:r>
              <a:rPr lang="en-US" sz="1400" dirty="0"/>
              <a:t> port , Server </a:t>
            </a:r>
            <a:r>
              <a:rPr lang="en-US" sz="1400" dirty="0" err="1"/>
              <a:t>Dest</a:t>
            </a:r>
            <a:r>
              <a:rPr lang="en-US" sz="1400" dirty="0"/>
              <a:t> port , Window size, Reserved bits, Flag, Urgent pointer</a:t>
            </a:r>
            <a:r>
              <a:rPr lang="en-US" sz="1400" dirty="0">
                <a:solidFill>
                  <a:schemeClr val="tx1"/>
                </a:solidFill>
              </a:rPr>
              <a:t>:</a:t>
            </a:r>
            <a:r>
              <a:rPr lang="en-US" sz="1400" b="0" dirty="0">
                <a:solidFill>
                  <a:schemeClr val="tx1"/>
                </a:solidFill>
              </a:rPr>
              <a:t> PROTO=TCP</a:t>
            </a:r>
            <a:r>
              <a:rPr lang="en-US" sz="1400" dirty="0">
                <a:solidFill>
                  <a:schemeClr val="tx1"/>
                </a:solidFill>
              </a:rPr>
              <a:t> </a:t>
            </a:r>
            <a:r>
              <a:rPr lang="en-US" sz="1400" b="0" dirty="0">
                <a:solidFill>
                  <a:schemeClr val="tx1"/>
                </a:solidFill>
              </a:rPr>
              <a:t>SPT=44455 DPT=80 WINDOW=29200</a:t>
            </a:r>
            <a:r>
              <a:rPr lang="en-US" sz="1400" dirty="0">
                <a:solidFill>
                  <a:schemeClr val="tx1"/>
                </a:solidFill>
              </a:rPr>
              <a:t> </a:t>
            </a:r>
            <a:r>
              <a:rPr lang="en-US" sz="1400" b="0" dirty="0">
                <a:solidFill>
                  <a:schemeClr val="tx1"/>
                </a:solidFill>
              </a:rPr>
              <a:t>RES=0x00 SYN</a:t>
            </a:r>
            <a:r>
              <a:rPr lang="en-US" sz="1400" dirty="0">
                <a:solidFill>
                  <a:schemeClr val="tx1"/>
                </a:solidFill>
              </a:rPr>
              <a:t> </a:t>
            </a:r>
            <a:r>
              <a:rPr lang="en-US" sz="1400" b="0" dirty="0">
                <a:solidFill>
                  <a:schemeClr val="tx1"/>
                </a:solidFill>
              </a:rPr>
              <a:t>URGP=0</a:t>
            </a:r>
          </a:p>
          <a:p>
            <a:pPr lvl="0">
              <a:spcBef>
                <a:spcPts val="0"/>
              </a:spcBef>
            </a:pPr>
            <a:endParaRPr lang="en-US" sz="1400" b="0" dirty="0"/>
          </a:p>
          <a:p>
            <a:pPr lvl="0">
              <a:spcBef>
                <a:spcPts val="0"/>
              </a:spcBef>
            </a:pPr>
            <a:endParaRPr lang="en-US" sz="1400" b="0" dirty="0"/>
          </a:p>
        </p:txBody>
      </p:sp>
    </p:spTree>
    <p:extLst>
      <p:ext uri="{BB962C8B-B14F-4D97-AF65-F5344CB8AC3E}">
        <p14:creationId xmlns:p14="http://schemas.microsoft.com/office/powerpoint/2010/main" val="740443422"/>
      </p:ext>
    </p:extLst>
  </p:cSld>
  <p:clrMapOvr>
    <a:masterClrMapping/>
  </p:clrMapOvr>
  <p:transition>
    <p:fade/>
  </p:transition>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a:t>Backup</a:t>
            </a:r>
          </a:p>
        </p:txBody>
      </p:sp>
      <p:sp>
        <p:nvSpPr>
          <p:cNvPr id="3" name="Text Placeholder 2"/>
          <p:cNvSpPr>
            <a:spLocks noGrp="1"/>
          </p:cNvSpPr>
          <p:nvPr>
            <p:ph type="body" sz="quarter" idx="12"/>
          </p:nvPr>
        </p:nvSpPr>
        <p:spPr/>
        <p:txBody>
          <a:bodyPr/>
          <a:lstStyle/>
          <a:p>
            <a:r>
              <a:rPr lang="en-US" noProof="0" dirty="0">
                <a:solidFill>
                  <a:schemeClr val="bg1">
                    <a:lumMod val="75000"/>
                  </a:schemeClr>
                </a:solidFill>
              </a:rPr>
              <a:t>LB Configurations</a:t>
            </a:r>
          </a:p>
          <a:p>
            <a:r>
              <a:rPr lang="en-US" dirty="0">
                <a:solidFill>
                  <a:schemeClr val="bg1">
                    <a:lumMod val="75000"/>
                  </a:schemeClr>
                </a:solidFill>
              </a:rPr>
              <a:t>LB configuration for specific applications </a:t>
            </a:r>
          </a:p>
          <a:p>
            <a:r>
              <a:rPr lang="en-US" dirty="0">
                <a:solidFill>
                  <a:schemeClr val="bg1">
                    <a:lumMod val="75000"/>
                  </a:schemeClr>
                </a:solidFill>
              </a:rPr>
              <a:t>Log format</a:t>
            </a:r>
          </a:p>
          <a:p>
            <a:r>
              <a:rPr lang="en-US" dirty="0">
                <a:solidFill>
                  <a:schemeClr val="tx1"/>
                </a:solidFill>
              </a:rPr>
              <a:t>API calls examples</a:t>
            </a:r>
          </a:p>
          <a:p>
            <a:r>
              <a:rPr lang="en-US" dirty="0">
                <a:solidFill>
                  <a:schemeClr val="bg1">
                    <a:lumMod val="75000"/>
                  </a:schemeClr>
                </a:solidFill>
              </a:rPr>
              <a:t>Deep Troubleshooting</a:t>
            </a:r>
          </a:p>
          <a:p>
            <a:endParaRPr lang="en-US" dirty="0">
              <a:solidFill>
                <a:schemeClr val="tx1"/>
              </a:solidFill>
            </a:endParaRPr>
          </a:p>
        </p:txBody>
      </p:sp>
    </p:spTree>
    <p:extLst>
      <p:ext uri="{BB962C8B-B14F-4D97-AF65-F5344CB8AC3E}">
        <p14:creationId xmlns:p14="http://schemas.microsoft.com/office/powerpoint/2010/main" val="849135222"/>
      </p:ext>
    </p:extLst>
  </p:cSld>
  <p:clrMapOvr>
    <a:masterClrMapping/>
  </p:clrMapOvr>
  <p:transition>
    <p:fade/>
  </p:transition>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noProof="0" dirty="0"/>
              <a:t>API examples</a:t>
            </a:r>
          </a:p>
        </p:txBody>
      </p:sp>
      <p:sp>
        <p:nvSpPr>
          <p:cNvPr id="4" name="Text Placeholder 3"/>
          <p:cNvSpPr>
            <a:spLocks noGrp="1"/>
          </p:cNvSpPr>
          <p:nvPr>
            <p:ph type="body" sz="quarter" idx="13"/>
          </p:nvPr>
        </p:nvSpPr>
        <p:spPr/>
        <p:txBody>
          <a:bodyPr/>
          <a:lstStyle/>
          <a:p>
            <a:pPr>
              <a:spcBef>
                <a:spcPts val="0"/>
              </a:spcBef>
              <a:buFont typeface="Wingdings" charset="2"/>
              <a:buChar char="§"/>
            </a:pPr>
            <a:r>
              <a:rPr lang="en-US" dirty="0">
                <a:solidFill>
                  <a:schemeClr val="tx1"/>
                </a:solidFill>
              </a:rPr>
              <a:t>Create a LB pool</a:t>
            </a:r>
          </a:p>
          <a:p>
            <a:pPr>
              <a:spcBef>
                <a:spcPts val="0"/>
              </a:spcBef>
              <a:buFont typeface="Wingdings" charset="2"/>
              <a:buChar char="§"/>
            </a:pPr>
            <a:endParaRPr lang="en-US" dirty="0">
              <a:solidFill>
                <a:schemeClr val="tx1"/>
              </a:solidFill>
            </a:endParaRPr>
          </a:p>
          <a:p>
            <a:pPr>
              <a:spcBef>
                <a:spcPts val="0"/>
              </a:spcBef>
              <a:buFont typeface="Wingdings" charset="2"/>
              <a:buChar char="§"/>
            </a:pPr>
            <a:r>
              <a:rPr lang="en-US" dirty="0">
                <a:solidFill>
                  <a:schemeClr val="tx1"/>
                </a:solidFill>
              </a:rPr>
              <a:t>Update a LB pool </a:t>
            </a:r>
          </a:p>
          <a:p>
            <a:pPr lvl="1">
              <a:spcBef>
                <a:spcPts val="0"/>
              </a:spcBef>
              <a:buFont typeface="Wingdings" charset="2"/>
              <a:buChar char="§"/>
            </a:pPr>
            <a:r>
              <a:rPr lang="en-US" dirty="0">
                <a:solidFill>
                  <a:schemeClr val="tx1"/>
                </a:solidFill>
              </a:rPr>
              <a:t>Add new member</a:t>
            </a:r>
          </a:p>
          <a:p>
            <a:pPr lvl="1">
              <a:spcBef>
                <a:spcPts val="0"/>
              </a:spcBef>
              <a:buFont typeface="Wingdings" charset="2"/>
              <a:buChar char="§"/>
            </a:pPr>
            <a:r>
              <a:rPr lang="en-US" dirty="0">
                <a:solidFill>
                  <a:schemeClr val="tx1"/>
                </a:solidFill>
              </a:rPr>
              <a:t>Disable a member</a:t>
            </a:r>
          </a:p>
          <a:p>
            <a:pPr lvl="1">
              <a:spcBef>
                <a:spcPts val="0"/>
              </a:spcBef>
              <a:buFont typeface="Wingdings" charset="2"/>
              <a:buChar char="§"/>
            </a:pPr>
            <a:endParaRPr lang="en-US" dirty="0">
              <a:solidFill>
                <a:schemeClr val="tx1"/>
              </a:solidFill>
            </a:endParaRPr>
          </a:p>
          <a:p>
            <a:pPr>
              <a:spcBef>
                <a:spcPts val="0"/>
              </a:spcBef>
              <a:buFont typeface="Wingdings" charset="2"/>
              <a:buChar char="§"/>
            </a:pPr>
            <a:r>
              <a:rPr lang="en-US" dirty="0">
                <a:solidFill>
                  <a:schemeClr val="tx1"/>
                </a:solidFill>
              </a:rPr>
              <a:t>More on VMware Google Drive </a:t>
            </a:r>
            <a:r>
              <a:rPr lang="en-US" dirty="0">
                <a:solidFill>
                  <a:schemeClr val="tx1"/>
                </a:solidFill>
                <a:hlinkClick r:id="rId3"/>
              </a:rPr>
              <a:t>here</a:t>
            </a:r>
            <a:endParaRPr lang="en-US" dirty="0">
              <a:solidFill>
                <a:schemeClr val="tx1"/>
              </a:solidFill>
            </a:endParaRPr>
          </a:p>
          <a:p>
            <a:pPr marL="228600" lvl="1" indent="0">
              <a:spcBef>
                <a:spcPts val="0"/>
              </a:spcBef>
              <a:buNone/>
            </a:pPr>
            <a:r>
              <a:rPr lang="en-US" i="1" dirty="0">
                <a:solidFill>
                  <a:schemeClr val="tx1"/>
                </a:solidFill>
              </a:rPr>
              <a:t>Note: requires a Google Drive VMware account.</a:t>
            </a:r>
          </a:p>
        </p:txBody>
      </p:sp>
    </p:spTree>
    <p:extLst>
      <p:ext uri="{BB962C8B-B14F-4D97-AF65-F5344CB8AC3E}">
        <p14:creationId xmlns:p14="http://schemas.microsoft.com/office/powerpoint/2010/main" val="2321935395"/>
      </p:ext>
    </p:extLst>
  </p:cSld>
  <p:clrMapOvr>
    <a:masterClrMapping/>
  </p:clrMapOvr>
  <p:transition>
    <p:fade/>
  </p:transition>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Quick note about doing API calls</a:t>
            </a:r>
          </a:p>
        </p:txBody>
      </p:sp>
      <p:sp>
        <p:nvSpPr>
          <p:cNvPr id="7" name="Text Placeholder 4"/>
          <p:cNvSpPr>
            <a:spLocks noGrp="1"/>
          </p:cNvSpPr>
          <p:nvPr>
            <p:ph type="body" sz="quarter" idx="13"/>
          </p:nvPr>
        </p:nvSpPr>
        <p:spPr>
          <a:xfrm>
            <a:off x="352425" y="786384"/>
            <a:ext cx="8385048" cy="5010912"/>
          </a:xfrm>
        </p:spPr>
        <p:txBody>
          <a:bodyPr/>
          <a:lstStyle/>
          <a:p>
            <a:r>
              <a:rPr lang="en-US" dirty="0"/>
              <a:t>API calls are sent to the NSX-Manager</a:t>
            </a:r>
          </a:p>
          <a:p>
            <a:r>
              <a:rPr lang="fr-FR" dirty="0"/>
              <a:t>API calls must have:</a:t>
            </a:r>
          </a:p>
          <a:p>
            <a:pPr lvl="1"/>
            <a:r>
              <a:rPr lang="fr-FR" dirty="0"/>
              <a:t>HTTP header: "Content-Type: application/</a:t>
            </a:r>
            <a:r>
              <a:rPr lang="fr-FR" dirty="0" err="1"/>
              <a:t>xml</a:t>
            </a:r>
            <a:r>
              <a:rPr lang="fr-FR" dirty="0"/>
              <a:t>"</a:t>
            </a:r>
          </a:p>
          <a:p>
            <a:pPr lvl="1"/>
            <a:r>
              <a:rPr lang="fr-FR" dirty="0" err="1"/>
              <a:t>Authentication</a:t>
            </a:r>
            <a:r>
              <a:rPr lang="fr-FR" dirty="0"/>
              <a:t> basic</a:t>
            </a:r>
          </a:p>
          <a:p>
            <a:pPr lvl="1"/>
            <a:endParaRPr lang="fr-FR" dirty="0"/>
          </a:p>
          <a:p>
            <a:r>
              <a:rPr lang="fr-FR" dirty="0" err="1"/>
              <a:t>Example</a:t>
            </a:r>
            <a:r>
              <a:rPr lang="fr-FR" dirty="0"/>
              <a:t> of </a:t>
            </a:r>
            <a:r>
              <a:rPr lang="fr-FR" dirty="0" err="1"/>
              <a:t>tools</a:t>
            </a:r>
            <a:r>
              <a:rPr lang="fr-FR" dirty="0"/>
              <a:t> to </a:t>
            </a:r>
            <a:r>
              <a:rPr lang="fr-FR" dirty="0" err="1"/>
              <a:t>make</a:t>
            </a:r>
            <a:r>
              <a:rPr lang="fr-FR" dirty="0"/>
              <a:t> API calls:</a:t>
            </a:r>
          </a:p>
          <a:p>
            <a:pPr lvl="1"/>
            <a:r>
              <a:rPr lang="fr-FR" dirty="0"/>
              <a:t>Firefox plugin </a:t>
            </a:r>
            <a:r>
              <a:rPr lang="fr-FR" dirty="0" err="1"/>
              <a:t>RESTClient</a:t>
            </a:r>
            <a:endParaRPr lang="fr-FR" dirty="0"/>
          </a:p>
          <a:p>
            <a:pPr lvl="2"/>
            <a:endParaRPr lang="fr-FR" dirty="0"/>
          </a:p>
          <a:p>
            <a:pPr lvl="2"/>
            <a:endParaRPr lang="fr-FR" dirty="0"/>
          </a:p>
          <a:p>
            <a:pPr lvl="1"/>
            <a:endParaRPr lang="fr-FR" dirty="0"/>
          </a:p>
          <a:p>
            <a:pPr lvl="2"/>
            <a:endParaRPr lang="fr-FR" dirty="0"/>
          </a:p>
          <a:p>
            <a:pPr lvl="2"/>
            <a:endParaRPr lang="fr-FR" dirty="0"/>
          </a:p>
          <a:p>
            <a:pPr lvl="1"/>
            <a:r>
              <a:rPr lang="fr-FR" dirty="0" err="1"/>
              <a:t>Curl</a:t>
            </a:r>
            <a:endParaRPr lang="fr-FR" dirty="0"/>
          </a:p>
          <a:p>
            <a:pPr marL="457200" lvl="2" indent="0">
              <a:buNone/>
            </a:pPr>
            <a:r>
              <a:rPr lang="en-US" sz="1200" dirty="0">
                <a:latin typeface="Courier New" panose="02070309020205020404" pitchFamily="49" charset="0"/>
                <a:cs typeface="Courier New" panose="02070309020205020404" pitchFamily="49" charset="0"/>
              </a:rPr>
              <a:t>curl -k -u </a:t>
            </a:r>
            <a:r>
              <a:rPr lang="en-US" sz="1200" dirty="0" err="1">
                <a:latin typeface="Courier New" panose="02070309020205020404" pitchFamily="49" charset="0"/>
                <a:cs typeface="Courier New" panose="02070309020205020404" pitchFamily="49" charset="0"/>
              </a:rPr>
              <a:t>admin:vmware</a:t>
            </a:r>
            <a:r>
              <a:rPr lang="en-US" sz="1200" dirty="0">
                <a:latin typeface="Courier New" panose="02070309020205020404" pitchFamily="49" charset="0"/>
                <a:cs typeface="Courier New" panose="02070309020205020404" pitchFamily="49" charset="0"/>
              </a:rPr>
              <a:t> -H 'Content-Type: application/xml' https://10.114.218.167/api/4.0/edges/edge-5/loadbalancer/config/pools/pool-4</a:t>
            </a:r>
            <a:endParaRPr lang="en-US" sz="1000" dirty="0">
              <a:latin typeface="Courier New" panose="02070309020205020404" pitchFamily="49" charset="0"/>
              <a:cs typeface="Courier New" panose="02070309020205020404" pitchFamily="49" charset="0"/>
            </a:endParaRPr>
          </a:p>
        </p:txBody>
      </p:sp>
      <p:pic>
        <p:nvPicPr>
          <p:cNvPr id="5" name="Picture 4"/>
          <p:cNvPicPr>
            <a:picLocks noChangeAspect="1"/>
          </p:cNvPicPr>
          <p:nvPr/>
        </p:nvPicPr>
        <p:blipFill>
          <a:blip r:embed="rId3"/>
          <a:stretch>
            <a:fillRect/>
          </a:stretch>
        </p:blipFill>
        <p:spPr>
          <a:xfrm>
            <a:off x="593766" y="3462089"/>
            <a:ext cx="8438531" cy="1813311"/>
          </a:xfrm>
          <a:prstGeom prst="rect">
            <a:avLst/>
          </a:prstGeom>
        </p:spPr>
      </p:pic>
    </p:spTree>
    <p:extLst>
      <p:ext uri="{BB962C8B-B14F-4D97-AF65-F5344CB8AC3E}">
        <p14:creationId xmlns:p14="http://schemas.microsoft.com/office/powerpoint/2010/main" val="3025362898"/>
      </p:ext>
    </p:extLst>
  </p:cSld>
  <p:clrMapOvr>
    <a:masterClrMapping/>
  </p:clrMapOvr>
  <p:transition>
    <p:fade/>
  </p:transition>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Create a LB pool</a:t>
            </a:r>
          </a:p>
        </p:txBody>
      </p:sp>
      <p:sp>
        <p:nvSpPr>
          <p:cNvPr id="7" name="Text Placeholder 4"/>
          <p:cNvSpPr>
            <a:spLocks noGrp="1"/>
          </p:cNvSpPr>
          <p:nvPr>
            <p:ph type="body" sz="quarter" idx="13"/>
          </p:nvPr>
        </p:nvSpPr>
        <p:spPr/>
        <p:txBody>
          <a:bodyPr/>
          <a:lstStyle/>
          <a:p>
            <a:pPr lvl="1"/>
            <a:r>
              <a:rPr lang="en-US" dirty="0"/>
              <a:t>POST https://&lt;NSX-Mgr&gt;/api/4.0/edges/&lt;edge-id&gt;/loadbalancer/config/pools</a:t>
            </a:r>
          </a:p>
          <a:p>
            <a:pPr marL="457200" lvl="2" indent="0">
              <a:buNone/>
            </a:pPr>
            <a:r>
              <a:rPr lang="fr-FR" dirty="0"/>
              <a:t>For instance:</a:t>
            </a:r>
          </a:p>
          <a:p>
            <a:pPr marL="457200" lvl="2" indent="0">
              <a:buNone/>
            </a:pPr>
            <a:r>
              <a:rPr lang="fr-FR" sz="1400" dirty="0">
                <a:latin typeface="Courier New" panose="02070309020205020404" pitchFamily="49" charset="0"/>
                <a:cs typeface="Courier New" panose="02070309020205020404" pitchFamily="49" charset="0"/>
              </a:rPr>
              <a:t>POST https://10.114.218.167/api/4.0/edges/edge-5/loadbalancer/config/pools</a:t>
            </a:r>
          </a:p>
          <a:p>
            <a:pPr marL="457200" lvl="2" indent="0">
              <a:buNone/>
            </a:pPr>
            <a:r>
              <a:rPr lang="fr-FR" sz="1400" dirty="0" err="1"/>
              <a:t>with</a:t>
            </a:r>
            <a:r>
              <a:rPr lang="fr-FR" sz="1400" dirty="0"/>
              <a:t> body</a:t>
            </a:r>
          </a:p>
        </p:txBody>
      </p:sp>
      <p:graphicFrame>
        <p:nvGraphicFramePr>
          <p:cNvPr id="8" name="Table 7"/>
          <p:cNvGraphicFramePr>
            <a:graphicFrameLocks noGrp="1"/>
          </p:cNvGraphicFramePr>
          <p:nvPr>
            <p:extLst>
              <p:ext uri="{D42A27DB-BD31-4B8C-83A1-F6EECF244321}">
                <p14:modId xmlns:p14="http://schemas.microsoft.com/office/powerpoint/2010/main" val="799336223"/>
              </p:ext>
            </p:extLst>
          </p:nvPr>
        </p:nvGraphicFramePr>
        <p:xfrm>
          <a:off x="613673" y="2252032"/>
          <a:ext cx="8385050" cy="3291840"/>
        </p:xfrm>
        <a:graphic>
          <a:graphicData uri="http://schemas.openxmlformats.org/drawingml/2006/table">
            <a:tbl>
              <a:tblPr firstRow="1" bandRow="1">
                <a:tableStyleId>{5940675A-B579-460E-94D1-54222C63F5DA}</a:tableStyleId>
              </a:tblPr>
              <a:tblGrid>
                <a:gridCol w="4192525">
                  <a:extLst>
                    <a:ext uri="{9D8B030D-6E8A-4147-A177-3AD203B41FA5}">
                      <a16:colId xmlns:a16="http://schemas.microsoft.com/office/drawing/2014/main" val="20000"/>
                    </a:ext>
                  </a:extLst>
                </a:gridCol>
                <a:gridCol w="4192525">
                  <a:extLst>
                    <a:ext uri="{9D8B030D-6E8A-4147-A177-3AD203B41FA5}">
                      <a16:colId xmlns:a16="http://schemas.microsoft.com/office/drawing/2014/main" val="20001"/>
                    </a:ext>
                  </a:extLst>
                </a:gridCol>
              </a:tblGrid>
              <a:tr h="370840">
                <a:tc>
                  <a:txBody>
                    <a:bodyPr/>
                    <a:lstStyle/>
                    <a:p>
                      <a:pPr marL="0" lvl="2" indent="0">
                        <a:lnSpc>
                          <a:spcPct val="100000"/>
                        </a:lnSpc>
                        <a:spcBef>
                          <a:spcPts val="0"/>
                        </a:spcBef>
                        <a:buNone/>
                      </a:pPr>
                      <a:r>
                        <a:rPr lang="en-US" sz="1400" dirty="0">
                          <a:latin typeface="Courier New" panose="02070309020205020404" pitchFamily="49" charset="0"/>
                          <a:cs typeface="Courier New" panose="02070309020205020404" pitchFamily="49" charset="0"/>
                        </a:rPr>
                        <a:t>&lt;pool&gt;</a:t>
                      </a:r>
                    </a:p>
                    <a:p>
                      <a:pPr marL="0" lvl="2" indent="0">
                        <a:lnSpc>
                          <a:spcPct val="100000"/>
                        </a:lnSpc>
                        <a:spcBef>
                          <a:spcPts val="0"/>
                        </a:spcBef>
                        <a:buNone/>
                      </a:pPr>
                      <a:r>
                        <a:rPr lang="en-US" sz="1400" dirty="0">
                          <a:latin typeface="Courier New" panose="02070309020205020404" pitchFamily="49" charset="0"/>
                          <a:cs typeface="Courier New" panose="02070309020205020404" pitchFamily="49" charset="0"/>
                        </a:rPr>
                        <a:t>&lt;name&gt;Pool-web&lt;/name&gt;</a:t>
                      </a:r>
                    </a:p>
                    <a:p>
                      <a:pPr marL="0" lvl="2" indent="0">
                        <a:lnSpc>
                          <a:spcPct val="100000"/>
                        </a:lnSpc>
                        <a:spcBef>
                          <a:spcPts val="0"/>
                        </a:spcBef>
                        <a:buNone/>
                      </a:pPr>
                      <a:r>
                        <a:rPr lang="en-US" sz="1400" dirty="0">
                          <a:latin typeface="Courier New" panose="02070309020205020404" pitchFamily="49" charset="0"/>
                          <a:cs typeface="Courier New" panose="02070309020205020404" pitchFamily="49" charset="0"/>
                        </a:rPr>
                        <a:t>&lt;algorithm&gt;round-robin&lt;/algorithm&gt;</a:t>
                      </a:r>
                    </a:p>
                    <a:p>
                      <a:pPr marL="0" lvl="2" indent="0">
                        <a:lnSpc>
                          <a:spcPct val="100000"/>
                        </a:lnSpc>
                        <a:spcBef>
                          <a:spcPts val="0"/>
                        </a:spcBef>
                        <a:buNone/>
                      </a:pPr>
                      <a:r>
                        <a:rPr lang="en-US" sz="1400" dirty="0">
                          <a:latin typeface="Courier New" panose="02070309020205020404" pitchFamily="49" charset="0"/>
                          <a:cs typeface="Courier New" panose="02070309020205020404" pitchFamily="49" charset="0"/>
                        </a:rPr>
                        <a:t>&lt;transparent&gt;false&lt;/transparent&gt;</a:t>
                      </a:r>
                    </a:p>
                    <a:p>
                      <a:pPr marL="0" lvl="2" indent="0">
                        <a:lnSpc>
                          <a:spcPct val="100000"/>
                        </a:lnSpc>
                        <a:spcBef>
                          <a:spcPts val="0"/>
                        </a:spcBef>
                        <a:buNone/>
                      </a:pPr>
                      <a:r>
                        <a:rPr lang="en-US" sz="1400" dirty="0">
                          <a:latin typeface="Courier New" panose="02070309020205020404" pitchFamily="49" charset="0"/>
                          <a:cs typeface="Courier New" panose="02070309020205020404" pitchFamily="49" charset="0"/>
                        </a:rPr>
                        <a:t>&lt;</a:t>
                      </a:r>
                      <a:r>
                        <a:rPr lang="en-US" sz="1400" dirty="0" err="1">
                          <a:latin typeface="Courier New" panose="02070309020205020404" pitchFamily="49" charset="0"/>
                          <a:cs typeface="Courier New" panose="02070309020205020404" pitchFamily="49" charset="0"/>
                        </a:rPr>
                        <a:t>monitorId</a:t>
                      </a:r>
                      <a:r>
                        <a:rPr lang="en-US" sz="1400" dirty="0">
                          <a:latin typeface="Courier New" panose="02070309020205020404" pitchFamily="49" charset="0"/>
                          <a:cs typeface="Courier New" panose="02070309020205020404" pitchFamily="49" charset="0"/>
                        </a:rPr>
                        <a:t>&gt;monitor-1&lt;/</a:t>
                      </a:r>
                      <a:r>
                        <a:rPr lang="en-US" sz="1400" dirty="0" err="1">
                          <a:latin typeface="Courier New" panose="02070309020205020404" pitchFamily="49" charset="0"/>
                          <a:cs typeface="Courier New" panose="02070309020205020404" pitchFamily="49" charset="0"/>
                        </a:rPr>
                        <a:t>monitorId</a:t>
                      </a:r>
                      <a:r>
                        <a:rPr lang="en-US" sz="1400" dirty="0">
                          <a:latin typeface="Courier New" panose="02070309020205020404" pitchFamily="49" charset="0"/>
                          <a:cs typeface="Courier New" panose="02070309020205020404" pitchFamily="49" charset="0"/>
                        </a:rPr>
                        <a:t>&gt;</a:t>
                      </a:r>
                    </a:p>
                    <a:p>
                      <a:pPr marL="0" lvl="2" indent="0">
                        <a:lnSpc>
                          <a:spcPct val="100000"/>
                        </a:lnSpc>
                        <a:spcBef>
                          <a:spcPts val="0"/>
                        </a:spcBef>
                        <a:buNone/>
                      </a:pPr>
                      <a:r>
                        <a:rPr lang="en-US" sz="1400" dirty="0">
                          <a:latin typeface="Courier New" panose="02070309020205020404" pitchFamily="49" charset="0"/>
                          <a:cs typeface="Courier New" panose="02070309020205020404" pitchFamily="49" charset="0"/>
                        </a:rPr>
                        <a:t>&lt;member&gt;</a:t>
                      </a:r>
                    </a:p>
                    <a:p>
                      <a:pPr marL="0" lvl="2" indent="0">
                        <a:lnSpc>
                          <a:spcPct val="100000"/>
                        </a:lnSpc>
                        <a:spcBef>
                          <a:spcPts val="0"/>
                        </a:spcBef>
                        <a:buNone/>
                      </a:pPr>
                      <a:r>
                        <a:rPr lang="en-US" sz="1400" dirty="0">
                          <a:latin typeface="Courier New" panose="02070309020205020404" pitchFamily="49" charset="0"/>
                          <a:cs typeface="Courier New" panose="02070309020205020404" pitchFamily="49" charset="0"/>
                        </a:rPr>
                        <a:t>&lt;</a:t>
                      </a:r>
                      <a:r>
                        <a:rPr lang="en-US" sz="1400" dirty="0" err="1">
                          <a:latin typeface="Courier New" panose="02070309020205020404" pitchFamily="49" charset="0"/>
                          <a:cs typeface="Courier New" panose="02070309020205020404" pitchFamily="49" charset="0"/>
                        </a:rPr>
                        <a:t>ipAddress</a:t>
                      </a:r>
                      <a:r>
                        <a:rPr lang="en-US" sz="1400" dirty="0">
                          <a:latin typeface="Courier New" panose="02070309020205020404" pitchFamily="49" charset="0"/>
                          <a:cs typeface="Courier New" panose="02070309020205020404" pitchFamily="49" charset="0"/>
                        </a:rPr>
                        <a:t>&gt;10.0.1.11&lt;/</a:t>
                      </a:r>
                      <a:r>
                        <a:rPr lang="en-US" sz="1400" dirty="0" err="1">
                          <a:latin typeface="Courier New" panose="02070309020205020404" pitchFamily="49" charset="0"/>
                          <a:cs typeface="Courier New" panose="02070309020205020404" pitchFamily="49" charset="0"/>
                        </a:rPr>
                        <a:t>ipAddress</a:t>
                      </a:r>
                      <a:r>
                        <a:rPr lang="en-US" sz="1400" dirty="0">
                          <a:latin typeface="Courier New" panose="02070309020205020404" pitchFamily="49" charset="0"/>
                          <a:cs typeface="Courier New" panose="02070309020205020404" pitchFamily="49" charset="0"/>
                        </a:rPr>
                        <a:t>&gt;</a:t>
                      </a:r>
                    </a:p>
                    <a:p>
                      <a:pPr marL="0" lvl="2" indent="0">
                        <a:lnSpc>
                          <a:spcPct val="100000"/>
                        </a:lnSpc>
                        <a:spcBef>
                          <a:spcPts val="0"/>
                        </a:spcBef>
                        <a:buNone/>
                      </a:pPr>
                      <a:r>
                        <a:rPr lang="en-US" sz="1400" dirty="0">
                          <a:latin typeface="Courier New" panose="02070309020205020404" pitchFamily="49" charset="0"/>
                          <a:cs typeface="Courier New" panose="02070309020205020404" pitchFamily="49" charset="0"/>
                        </a:rPr>
                        <a:t>&lt;weight&gt;1&lt;/weight&gt;</a:t>
                      </a:r>
                    </a:p>
                    <a:p>
                      <a:pPr marL="0" lvl="2" indent="0">
                        <a:lnSpc>
                          <a:spcPct val="100000"/>
                        </a:lnSpc>
                        <a:spcBef>
                          <a:spcPts val="0"/>
                        </a:spcBef>
                        <a:buNone/>
                      </a:pPr>
                      <a:r>
                        <a:rPr lang="en-US" sz="1400" dirty="0">
                          <a:latin typeface="Courier New" panose="02070309020205020404" pitchFamily="49" charset="0"/>
                          <a:cs typeface="Courier New" panose="02070309020205020404" pitchFamily="49" charset="0"/>
                        </a:rPr>
                        <a:t>&lt;</a:t>
                      </a:r>
                      <a:r>
                        <a:rPr lang="en-US" sz="1400" dirty="0" err="1">
                          <a:latin typeface="Courier New" panose="02070309020205020404" pitchFamily="49" charset="0"/>
                          <a:cs typeface="Courier New" panose="02070309020205020404" pitchFamily="49" charset="0"/>
                        </a:rPr>
                        <a:t>monitorPort</a:t>
                      </a:r>
                      <a:r>
                        <a:rPr lang="en-US" sz="1400" dirty="0">
                          <a:latin typeface="Courier New" panose="02070309020205020404" pitchFamily="49" charset="0"/>
                          <a:cs typeface="Courier New" panose="02070309020205020404" pitchFamily="49" charset="0"/>
                        </a:rPr>
                        <a:t>&gt;80&lt;/</a:t>
                      </a:r>
                      <a:r>
                        <a:rPr lang="en-US" sz="1400" dirty="0" err="1">
                          <a:latin typeface="Courier New" panose="02070309020205020404" pitchFamily="49" charset="0"/>
                          <a:cs typeface="Courier New" panose="02070309020205020404" pitchFamily="49" charset="0"/>
                        </a:rPr>
                        <a:t>monitorPort</a:t>
                      </a:r>
                      <a:r>
                        <a:rPr lang="en-US" sz="1400" dirty="0">
                          <a:latin typeface="Courier New" panose="02070309020205020404" pitchFamily="49" charset="0"/>
                          <a:cs typeface="Courier New" panose="02070309020205020404" pitchFamily="49" charset="0"/>
                        </a:rPr>
                        <a:t>&gt;</a:t>
                      </a:r>
                    </a:p>
                    <a:p>
                      <a:pPr marL="0" lvl="2" indent="0">
                        <a:lnSpc>
                          <a:spcPct val="100000"/>
                        </a:lnSpc>
                        <a:spcBef>
                          <a:spcPts val="0"/>
                        </a:spcBef>
                        <a:buNone/>
                      </a:pPr>
                      <a:r>
                        <a:rPr lang="en-US" sz="1400" dirty="0">
                          <a:latin typeface="Courier New" panose="02070309020205020404" pitchFamily="49" charset="0"/>
                          <a:cs typeface="Courier New" panose="02070309020205020404" pitchFamily="49" charset="0"/>
                        </a:rPr>
                        <a:t>&lt;port&gt;80&lt;/port&gt;</a:t>
                      </a:r>
                    </a:p>
                    <a:p>
                      <a:pPr marL="0" lvl="2" indent="0">
                        <a:lnSpc>
                          <a:spcPct val="100000"/>
                        </a:lnSpc>
                        <a:spcBef>
                          <a:spcPts val="0"/>
                        </a:spcBef>
                        <a:buNone/>
                      </a:pPr>
                      <a:r>
                        <a:rPr lang="en-US" sz="1400" dirty="0">
                          <a:latin typeface="Courier New" panose="02070309020205020404" pitchFamily="49" charset="0"/>
                          <a:cs typeface="Courier New" panose="02070309020205020404" pitchFamily="49" charset="0"/>
                        </a:rPr>
                        <a:t>&lt;</a:t>
                      </a:r>
                      <a:r>
                        <a:rPr lang="en-US" sz="1400" dirty="0" err="1">
                          <a:latin typeface="Courier New" panose="02070309020205020404" pitchFamily="49" charset="0"/>
                          <a:cs typeface="Courier New" panose="02070309020205020404" pitchFamily="49" charset="0"/>
                        </a:rPr>
                        <a:t>maxConn</a:t>
                      </a:r>
                      <a:r>
                        <a:rPr lang="en-US" sz="1400" dirty="0">
                          <a:latin typeface="Courier New" panose="02070309020205020404" pitchFamily="49" charset="0"/>
                          <a:cs typeface="Courier New" panose="02070309020205020404" pitchFamily="49" charset="0"/>
                        </a:rPr>
                        <a:t>&gt;0&lt;/</a:t>
                      </a:r>
                      <a:r>
                        <a:rPr lang="en-US" sz="1400" dirty="0" err="1">
                          <a:latin typeface="Courier New" panose="02070309020205020404" pitchFamily="49" charset="0"/>
                          <a:cs typeface="Courier New" panose="02070309020205020404" pitchFamily="49" charset="0"/>
                        </a:rPr>
                        <a:t>maxConn</a:t>
                      </a:r>
                      <a:r>
                        <a:rPr lang="en-US" sz="1400" dirty="0">
                          <a:latin typeface="Courier New" panose="02070309020205020404" pitchFamily="49" charset="0"/>
                          <a:cs typeface="Courier New" panose="02070309020205020404" pitchFamily="49" charset="0"/>
                        </a:rPr>
                        <a:t>&gt;</a:t>
                      </a:r>
                    </a:p>
                    <a:p>
                      <a:pPr marL="0" lvl="2" indent="0">
                        <a:lnSpc>
                          <a:spcPct val="100000"/>
                        </a:lnSpc>
                        <a:spcBef>
                          <a:spcPts val="0"/>
                        </a:spcBef>
                        <a:buNone/>
                      </a:pPr>
                      <a:r>
                        <a:rPr lang="en-US" sz="1400" dirty="0">
                          <a:latin typeface="Courier New" panose="02070309020205020404" pitchFamily="49" charset="0"/>
                          <a:cs typeface="Courier New" panose="02070309020205020404" pitchFamily="49" charset="0"/>
                        </a:rPr>
                        <a:t>&lt;</a:t>
                      </a:r>
                      <a:r>
                        <a:rPr lang="en-US" sz="1400" dirty="0" err="1">
                          <a:latin typeface="Courier New" panose="02070309020205020404" pitchFamily="49" charset="0"/>
                          <a:cs typeface="Courier New" panose="02070309020205020404" pitchFamily="49" charset="0"/>
                        </a:rPr>
                        <a:t>minConn</a:t>
                      </a:r>
                      <a:r>
                        <a:rPr lang="en-US" sz="1400" dirty="0">
                          <a:latin typeface="Courier New" panose="02070309020205020404" pitchFamily="49" charset="0"/>
                          <a:cs typeface="Courier New" panose="02070309020205020404" pitchFamily="49" charset="0"/>
                        </a:rPr>
                        <a:t>&gt;0&lt;/</a:t>
                      </a:r>
                      <a:r>
                        <a:rPr lang="en-US" sz="1400" dirty="0" err="1">
                          <a:latin typeface="Courier New" panose="02070309020205020404" pitchFamily="49" charset="0"/>
                          <a:cs typeface="Courier New" panose="02070309020205020404" pitchFamily="49" charset="0"/>
                        </a:rPr>
                        <a:t>minConn</a:t>
                      </a:r>
                      <a:r>
                        <a:rPr lang="en-US" sz="1400" dirty="0">
                          <a:latin typeface="Courier New" panose="02070309020205020404" pitchFamily="49" charset="0"/>
                          <a:cs typeface="Courier New" panose="02070309020205020404" pitchFamily="49" charset="0"/>
                        </a:rPr>
                        <a:t>&gt;</a:t>
                      </a:r>
                    </a:p>
                    <a:p>
                      <a:pPr marL="0" lvl="2" indent="0">
                        <a:lnSpc>
                          <a:spcPct val="100000"/>
                        </a:lnSpc>
                        <a:spcBef>
                          <a:spcPts val="0"/>
                        </a:spcBef>
                        <a:buNone/>
                      </a:pPr>
                      <a:r>
                        <a:rPr lang="en-US" sz="1400" dirty="0">
                          <a:latin typeface="Courier New" panose="02070309020205020404" pitchFamily="49" charset="0"/>
                          <a:cs typeface="Courier New" panose="02070309020205020404" pitchFamily="49" charset="0"/>
                        </a:rPr>
                        <a:t>&lt;condition&gt;enabled&lt;/condition&gt;</a:t>
                      </a:r>
                    </a:p>
                    <a:p>
                      <a:pPr marL="0" lvl="2" indent="0">
                        <a:lnSpc>
                          <a:spcPct val="100000"/>
                        </a:lnSpc>
                        <a:spcBef>
                          <a:spcPts val="0"/>
                        </a:spcBef>
                        <a:buNone/>
                      </a:pPr>
                      <a:r>
                        <a:rPr lang="en-US" sz="1400" dirty="0">
                          <a:latin typeface="Courier New" panose="02070309020205020404" pitchFamily="49" charset="0"/>
                          <a:cs typeface="Courier New" panose="02070309020205020404" pitchFamily="49" charset="0"/>
                        </a:rPr>
                        <a:t>&lt;name&gt;Web-01&lt;/name&gt;</a:t>
                      </a:r>
                    </a:p>
                    <a:p>
                      <a:pPr marL="0" lvl="2" indent="0">
                        <a:lnSpc>
                          <a:spcPct val="100000"/>
                        </a:lnSpc>
                        <a:spcBef>
                          <a:spcPts val="0"/>
                        </a:spcBef>
                        <a:buNone/>
                      </a:pPr>
                      <a:r>
                        <a:rPr lang="en-US" sz="1400" dirty="0">
                          <a:latin typeface="Courier New" panose="02070309020205020404" pitchFamily="49" charset="0"/>
                          <a:cs typeface="Courier New" panose="02070309020205020404" pitchFamily="49" charset="0"/>
                        </a:rPr>
                        <a:t>&lt;/member&gt;</a:t>
                      </a:r>
                      <a:endParaRPr lang="en-US" dirty="0"/>
                    </a:p>
                  </a:txBody>
                  <a:tcPr/>
                </a:tc>
                <a:tc>
                  <a:txBody>
                    <a:bodyPr/>
                    <a:lstStyle/>
                    <a:p>
                      <a:pPr marL="0" lvl="2" indent="0">
                        <a:lnSpc>
                          <a:spcPct val="100000"/>
                        </a:lnSpc>
                        <a:spcBef>
                          <a:spcPts val="0"/>
                        </a:spcBef>
                        <a:buFont typeface="Arial" pitchFamily="34" charset="0"/>
                        <a:buNone/>
                      </a:pPr>
                      <a:r>
                        <a:rPr lang="en-US" sz="1400" kern="0" dirty="0">
                          <a:latin typeface="Courier New" panose="02070309020205020404" pitchFamily="49" charset="0"/>
                          <a:cs typeface="Courier New" panose="02070309020205020404" pitchFamily="49" charset="0"/>
                        </a:rPr>
                        <a:t>&lt;member&gt;</a:t>
                      </a:r>
                    </a:p>
                    <a:p>
                      <a:pPr marL="0" lvl="2" indent="0">
                        <a:lnSpc>
                          <a:spcPct val="100000"/>
                        </a:lnSpc>
                        <a:spcBef>
                          <a:spcPts val="0"/>
                        </a:spcBef>
                        <a:buFont typeface="Arial" pitchFamily="34" charset="0"/>
                        <a:buNone/>
                      </a:pPr>
                      <a:r>
                        <a:rPr lang="en-US" sz="1400" kern="0" dirty="0">
                          <a:latin typeface="Courier New" panose="02070309020205020404" pitchFamily="49" charset="0"/>
                          <a:cs typeface="Courier New" panose="02070309020205020404" pitchFamily="49" charset="0"/>
                        </a:rPr>
                        <a:t>&lt;</a:t>
                      </a:r>
                      <a:r>
                        <a:rPr lang="en-US" sz="1400" kern="0" dirty="0" err="1">
                          <a:latin typeface="Courier New" panose="02070309020205020404" pitchFamily="49" charset="0"/>
                          <a:cs typeface="Courier New" panose="02070309020205020404" pitchFamily="49" charset="0"/>
                        </a:rPr>
                        <a:t>ipAddress</a:t>
                      </a:r>
                      <a:r>
                        <a:rPr lang="en-US" sz="1400" kern="0" dirty="0">
                          <a:latin typeface="Courier New" panose="02070309020205020404" pitchFamily="49" charset="0"/>
                          <a:cs typeface="Courier New" panose="02070309020205020404" pitchFamily="49" charset="0"/>
                        </a:rPr>
                        <a:t>&gt;10.0.1.12&lt;/</a:t>
                      </a:r>
                      <a:r>
                        <a:rPr lang="en-US" sz="1400" kern="0" dirty="0" err="1">
                          <a:latin typeface="Courier New" panose="02070309020205020404" pitchFamily="49" charset="0"/>
                          <a:cs typeface="Courier New" panose="02070309020205020404" pitchFamily="49" charset="0"/>
                        </a:rPr>
                        <a:t>ipAddress</a:t>
                      </a:r>
                      <a:r>
                        <a:rPr lang="en-US" sz="1400" kern="0" dirty="0">
                          <a:latin typeface="Courier New" panose="02070309020205020404" pitchFamily="49" charset="0"/>
                          <a:cs typeface="Courier New" panose="02070309020205020404" pitchFamily="49" charset="0"/>
                        </a:rPr>
                        <a:t>&gt;</a:t>
                      </a:r>
                    </a:p>
                    <a:p>
                      <a:pPr marL="0" lvl="2" indent="0">
                        <a:lnSpc>
                          <a:spcPct val="100000"/>
                        </a:lnSpc>
                        <a:spcBef>
                          <a:spcPts val="0"/>
                        </a:spcBef>
                        <a:buFont typeface="Arial" pitchFamily="34" charset="0"/>
                        <a:buNone/>
                      </a:pPr>
                      <a:r>
                        <a:rPr lang="en-US" sz="1400" kern="0" dirty="0">
                          <a:latin typeface="Courier New" panose="02070309020205020404" pitchFamily="49" charset="0"/>
                          <a:cs typeface="Courier New" panose="02070309020205020404" pitchFamily="49" charset="0"/>
                        </a:rPr>
                        <a:t>&lt;weight&gt;1&lt;/weight&gt;</a:t>
                      </a:r>
                    </a:p>
                    <a:p>
                      <a:pPr marL="0" lvl="2" indent="0">
                        <a:lnSpc>
                          <a:spcPct val="100000"/>
                        </a:lnSpc>
                        <a:spcBef>
                          <a:spcPts val="0"/>
                        </a:spcBef>
                        <a:buFont typeface="Arial" pitchFamily="34" charset="0"/>
                        <a:buNone/>
                      </a:pPr>
                      <a:r>
                        <a:rPr lang="en-US" sz="1400" kern="0" dirty="0">
                          <a:latin typeface="Courier New" panose="02070309020205020404" pitchFamily="49" charset="0"/>
                          <a:cs typeface="Courier New" panose="02070309020205020404" pitchFamily="49" charset="0"/>
                        </a:rPr>
                        <a:t>&lt;</a:t>
                      </a:r>
                      <a:r>
                        <a:rPr lang="en-US" sz="1400" kern="0" dirty="0" err="1">
                          <a:latin typeface="Courier New" panose="02070309020205020404" pitchFamily="49" charset="0"/>
                          <a:cs typeface="Courier New" panose="02070309020205020404" pitchFamily="49" charset="0"/>
                        </a:rPr>
                        <a:t>monitorPort</a:t>
                      </a:r>
                      <a:r>
                        <a:rPr lang="en-US" sz="1400" kern="0" dirty="0">
                          <a:latin typeface="Courier New" panose="02070309020205020404" pitchFamily="49" charset="0"/>
                          <a:cs typeface="Courier New" panose="02070309020205020404" pitchFamily="49" charset="0"/>
                        </a:rPr>
                        <a:t>&gt;80&lt;/</a:t>
                      </a:r>
                      <a:r>
                        <a:rPr lang="en-US" sz="1400" kern="0" dirty="0" err="1">
                          <a:latin typeface="Courier New" panose="02070309020205020404" pitchFamily="49" charset="0"/>
                          <a:cs typeface="Courier New" panose="02070309020205020404" pitchFamily="49" charset="0"/>
                        </a:rPr>
                        <a:t>monitorPort</a:t>
                      </a:r>
                      <a:r>
                        <a:rPr lang="en-US" sz="1400" kern="0" dirty="0">
                          <a:latin typeface="Courier New" panose="02070309020205020404" pitchFamily="49" charset="0"/>
                          <a:cs typeface="Courier New" panose="02070309020205020404" pitchFamily="49" charset="0"/>
                        </a:rPr>
                        <a:t>&gt;</a:t>
                      </a:r>
                    </a:p>
                    <a:p>
                      <a:pPr marL="0" lvl="2" indent="0">
                        <a:lnSpc>
                          <a:spcPct val="100000"/>
                        </a:lnSpc>
                        <a:spcBef>
                          <a:spcPts val="0"/>
                        </a:spcBef>
                        <a:buFont typeface="Arial" pitchFamily="34" charset="0"/>
                        <a:buNone/>
                      </a:pPr>
                      <a:r>
                        <a:rPr lang="en-US" sz="1400" kern="0" dirty="0">
                          <a:latin typeface="Courier New" panose="02070309020205020404" pitchFamily="49" charset="0"/>
                          <a:cs typeface="Courier New" panose="02070309020205020404" pitchFamily="49" charset="0"/>
                        </a:rPr>
                        <a:t>&lt;port&gt;80&lt;/port&gt;</a:t>
                      </a:r>
                    </a:p>
                    <a:p>
                      <a:pPr marL="0" lvl="2" indent="0">
                        <a:lnSpc>
                          <a:spcPct val="100000"/>
                        </a:lnSpc>
                        <a:spcBef>
                          <a:spcPts val="0"/>
                        </a:spcBef>
                        <a:buFont typeface="Arial" pitchFamily="34" charset="0"/>
                        <a:buNone/>
                      </a:pPr>
                      <a:r>
                        <a:rPr lang="en-US" sz="1400" kern="0" dirty="0">
                          <a:latin typeface="Courier New" panose="02070309020205020404" pitchFamily="49" charset="0"/>
                          <a:cs typeface="Courier New" panose="02070309020205020404" pitchFamily="49" charset="0"/>
                        </a:rPr>
                        <a:t>&lt;</a:t>
                      </a:r>
                      <a:r>
                        <a:rPr lang="en-US" sz="1400" kern="0" dirty="0" err="1">
                          <a:latin typeface="Courier New" panose="02070309020205020404" pitchFamily="49" charset="0"/>
                          <a:cs typeface="Courier New" panose="02070309020205020404" pitchFamily="49" charset="0"/>
                        </a:rPr>
                        <a:t>maxConn</a:t>
                      </a:r>
                      <a:r>
                        <a:rPr lang="en-US" sz="1400" kern="0" dirty="0">
                          <a:latin typeface="Courier New" panose="02070309020205020404" pitchFamily="49" charset="0"/>
                          <a:cs typeface="Courier New" panose="02070309020205020404" pitchFamily="49" charset="0"/>
                        </a:rPr>
                        <a:t>&gt;0&lt;/</a:t>
                      </a:r>
                      <a:r>
                        <a:rPr lang="en-US" sz="1400" kern="0" dirty="0" err="1">
                          <a:latin typeface="Courier New" panose="02070309020205020404" pitchFamily="49" charset="0"/>
                          <a:cs typeface="Courier New" panose="02070309020205020404" pitchFamily="49" charset="0"/>
                        </a:rPr>
                        <a:t>maxConn</a:t>
                      </a:r>
                      <a:r>
                        <a:rPr lang="en-US" sz="1400" kern="0" dirty="0">
                          <a:latin typeface="Courier New" panose="02070309020205020404" pitchFamily="49" charset="0"/>
                          <a:cs typeface="Courier New" panose="02070309020205020404" pitchFamily="49" charset="0"/>
                        </a:rPr>
                        <a:t>&gt;</a:t>
                      </a:r>
                    </a:p>
                    <a:p>
                      <a:pPr marL="0" lvl="2" indent="0">
                        <a:lnSpc>
                          <a:spcPct val="100000"/>
                        </a:lnSpc>
                        <a:spcBef>
                          <a:spcPts val="0"/>
                        </a:spcBef>
                        <a:buFont typeface="Arial" pitchFamily="34" charset="0"/>
                        <a:buNone/>
                      </a:pPr>
                      <a:r>
                        <a:rPr lang="en-US" sz="1400" kern="0" dirty="0">
                          <a:latin typeface="Courier New" panose="02070309020205020404" pitchFamily="49" charset="0"/>
                          <a:cs typeface="Courier New" panose="02070309020205020404" pitchFamily="49" charset="0"/>
                        </a:rPr>
                        <a:t>&lt;</a:t>
                      </a:r>
                      <a:r>
                        <a:rPr lang="en-US" sz="1400" kern="0" dirty="0" err="1">
                          <a:latin typeface="Courier New" panose="02070309020205020404" pitchFamily="49" charset="0"/>
                          <a:cs typeface="Courier New" panose="02070309020205020404" pitchFamily="49" charset="0"/>
                        </a:rPr>
                        <a:t>minConn</a:t>
                      </a:r>
                      <a:r>
                        <a:rPr lang="en-US" sz="1400" kern="0" dirty="0">
                          <a:latin typeface="Courier New" panose="02070309020205020404" pitchFamily="49" charset="0"/>
                          <a:cs typeface="Courier New" panose="02070309020205020404" pitchFamily="49" charset="0"/>
                        </a:rPr>
                        <a:t>&gt;0&lt;/</a:t>
                      </a:r>
                      <a:r>
                        <a:rPr lang="en-US" sz="1400" kern="0" dirty="0" err="1">
                          <a:latin typeface="Courier New" panose="02070309020205020404" pitchFamily="49" charset="0"/>
                          <a:cs typeface="Courier New" panose="02070309020205020404" pitchFamily="49" charset="0"/>
                        </a:rPr>
                        <a:t>minConn</a:t>
                      </a:r>
                      <a:r>
                        <a:rPr lang="en-US" sz="1400" kern="0" dirty="0">
                          <a:latin typeface="Courier New" panose="02070309020205020404" pitchFamily="49" charset="0"/>
                          <a:cs typeface="Courier New" panose="02070309020205020404" pitchFamily="49" charset="0"/>
                        </a:rPr>
                        <a:t>&gt;</a:t>
                      </a:r>
                    </a:p>
                    <a:p>
                      <a:pPr marL="0" lvl="2" indent="0">
                        <a:lnSpc>
                          <a:spcPct val="100000"/>
                        </a:lnSpc>
                        <a:spcBef>
                          <a:spcPts val="0"/>
                        </a:spcBef>
                        <a:buFont typeface="Arial" pitchFamily="34" charset="0"/>
                        <a:buNone/>
                      </a:pPr>
                      <a:r>
                        <a:rPr lang="en-US" sz="1400" kern="0" dirty="0">
                          <a:latin typeface="Courier New" panose="02070309020205020404" pitchFamily="49" charset="0"/>
                          <a:cs typeface="Courier New" panose="02070309020205020404" pitchFamily="49" charset="0"/>
                        </a:rPr>
                        <a:t>&lt;condition&gt;enabled&lt;/condition&gt;</a:t>
                      </a:r>
                    </a:p>
                    <a:p>
                      <a:pPr marL="0" lvl="2" indent="0">
                        <a:lnSpc>
                          <a:spcPct val="100000"/>
                        </a:lnSpc>
                        <a:spcBef>
                          <a:spcPts val="0"/>
                        </a:spcBef>
                        <a:buFont typeface="Arial" pitchFamily="34" charset="0"/>
                        <a:buNone/>
                      </a:pPr>
                      <a:r>
                        <a:rPr lang="en-US" sz="1400" kern="0" dirty="0">
                          <a:latin typeface="Courier New" panose="02070309020205020404" pitchFamily="49" charset="0"/>
                          <a:cs typeface="Courier New" panose="02070309020205020404" pitchFamily="49" charset="0"/>
                        </a:rPr>
                        <a:t>&lt;name&gt;Web-02&lt;/name&gt;</a:t>
                      </a:r>
                    </a:p>
                    <a:p>
                      <a:pPr marL="0" lvl="2" indent="0">
                        <a:lnSpc>
                          <a:spcPct val="100000"/>
                        </a:lnSpc>
                        <a:spcBef>
                          <a:spcPts val="0"/>
                        </a:spcBef>
                        <a:buFont typeface="Arial" pitchFamily="34" charset="0"/>
                        <a:buNone/>
                      </a:pPr>
                      <a:r>
                        <a:rPr lang="en-US" sz="1400" kern="0" dirty="0">
                          <a:latin typeface="Courier New" panose="02070309020205020404" pitchFamily="49" charset="0"/>
                          <a:cs typeface="Courier New" panose="02070309020205020404" pitchFamily="49" charset="0"/>
                        </a:rPr>
                        <a:t>&lt;/member&gt;</a:t>
                      </a:r>
                    </a:p>
                    <a:p>
                      <a:pPr marL="0" lvl="2" indent="0">
                        <a:lnSpc>
                          <a:spcPct val="100000"/>
                        </a:lnSpc>
                        <a:spcBef>
                          <a:spcPts val="0"/>
                        </a:spcBef>
                        <a:buFont typeface="Arial" pitchFamily="34" charset="0"/>
                        <a:buNone/>
                      </a:pPr>
                      <a:r>
                        <a:rPr lang="en-US" sz="1400" kern="0" dirty="0">
                          <a:latin typeface="Courier New" panose="02070309020205020404" pitchFamily="49" charset="0"/>
                          <a:cs typeface="Courier New" panose="02070309020205020404" pitchFamily="49" charset="0"/>
                        </a:rPr>
                        <a:t>&lt;/pool&gt;</a:t>
                      </a:r>
                    </a:p>
                    <a:p>
                      <a:pPr marL="0"/>
                      <a:endParaRPr lang="en-US" dirty="0"/>
                    </a:p>
                  </a:txBody>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4111327559"/>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87738" y="128954"/>
            <a:ext cx="7704582" cy="797410"/>
          </a:xfrm>
        </p:spPr>
        <p:txBody>
          <a:bodyPr/>
          <a:lstStyle/>
          <a:p>
            <a:r>
              <a:rPr lang="en-US" noProof="0"/>
              <a:t>Agenda</a:t>
            </a:r>
          </a:p>
        </p:txBody>
      </p:sp>
      <p:sp>
        <p:nvSpPr>
          <p:cNvPr id="4" name="Text Placeholder 3"/>
          <p:cNvSpPr>
            <a:spLocks noGrp="1"/>
          </p:cNvSpPr>
          <p:nvPr>
            <p:ph type="body" sz="quarter" idx="12"/>
          </p:nvPr>
        </p:nvSpPr>
        <p:spPr>
          <a:xfrm>
            <a:off x="361950" y="958950"/>
            <a:ext cx="8782050" cy="5214132"/>
          </a:xfrm>
        </p:spPr>
        <p:txBody>
          <a:bodyPr/>
          <a:lstStyle/>
          <a:p>
            <a:pPr marL="0" indent="0">
              <a:buNone/>
            </a:pPr>
            <a:endParaRPr lang="en-US" noProof="0" dirty="0"/>
          </a:p>
          <a:p>
            <a:pPr>
              <a:buFont typeface="Wingdings" charset="2"/>
              <a:buChar char="§"/>
            </a:pPr>
            <a:r>
              <a:rPr lang="en-US" sz="2400" noProof="0" dirty="0">
                <a:solidFill>
                  <a:srgbClr val="999999"/>
                </a:solidFill>
              </a:rPr>
              <a:t>NSX Overview</a:t>
            </a:r>
          </a:p>
          <a:p>
            <a:pPr>
              <a:buFont typeface="Wingdings" charset="2"/>
              <a:buChar char="§"/>
            </a:pPr>
            <a:r>
              <a:rPr lang="en-US" sz="2400" noProof="0" dirty="0">
                <a:solidFill>
                  <a:srgbClr val="999999"/>
                </a:solidFill>
              </a:rPr>
              <a:t>Logical Load Balancing Components</a:t>
            </a:r>
          </a:p>
          <a:p>
            <a:pPr>
              <a:buFont typeface="Wingdings" charset="2"/>
              <a:buChar char="§"/>
            </a:pPr>
            <a:r>
              <a:rPr lang="en-US" sz="2400" noProof="0" dirty="0">
                <a:solidFill>
                  <a:srgbClr val="999999"/>
                </a:solidFill>
              </a:rPr>
              <a:t>Logical Load Balancing Packet flows</a:t>
            </a:r>
          </a:p>
          <a:p>
            <a:pPr>
              <a:buFont typeface="Wingdings" charset="2"/>
              <a:buChar char="§"/>
            </a:pPr>
            <a:r>
              <a:rPr lang="en-US" sz="2400" noProof="0" dirty="0"/>
              <a:t>What Features Are Supported</a:t>
            </a:r>
          </a:p>
          <a:p>
            <a:pPr>
              <a:buFont typeface="Wingdings" charset="2"/>
              <a:buChar char="§"/>
            </a:pPr>
            <a:r>
              <a:rPr lang="en-US" sz="2400" noProof="0" dirty="0">
                <a:solidFill>
                  <a:schemeClr val="tx1">
                    <a:lumMod val="50000"/>
                    <a:lumOff val="50000"/>
                  </a:schemeClr>
                </a:solidFill>
              </a:rPr>
              <a:t>Configuration </a:t>
            </a:r>
          </a:p>
          <a:p>
            <a:pPr>
              <a:buFont typeface="Wingdings" charset="2"/>
              <a:buChar char="§"/>
            </a:pPr>
            <a:r>
              <a:rPr lang="en-US" sz="2400" noProof="0" dirty="0">
                <a:solidFill>
                  <a:srgbClr val="999999"/>
                </a:solidFill>
              </a:rPr>
              <a:t>High Availability</a:t>
            </a:r>
          </a:p>
          <a:p>
            <a:pPr>
              <a:buFont typeface="Wingdings" charset="2"/>
              <a:buChar char="§"/>
            </a:pPr>
            <a:r>
              <a:rPr lang="en-US" sz="2400" noProof="0" dirty="0">
                <a:solidFill>
                  <a:srgbClr val="999999"/>
                </a:solidFill>
              </a:rPr>
              <a:t>Design Considerations - Scale, Limitations</a:t>
            </a:r>
          </a:p>
          <a:p>
            <a:pPr>
              <a:buFont typeface="Wingdings" charset="2"/>
              <a:buChar char="§"/>
            </a:pPr>
            <a:r>
              <a:rPr lang="en-US" sz="2400" noProof="0" dirty="0">
                <a:solidFill>
                  <a:schemeClr val="tx1">
                    <a:lumMod val="50000"/>
                    <a:lumOff val="50000"/>
                  </a:schemeClr>
                </a:solidFill>
              </a:rPr>
              <a:t>Troubleshooting</a:t>
            </a:r>
          </a:p>
          <a:p>
            <a:pPr>
              <a:buFont typeface="Wingdings" charset="2"/>
              <a:buChar char="§"/>
            </a:pPr>
            <a:r>
              <a:rPr lang="en-US" sz="2400" noProof="0" dirty="0">
                <a:solidFill>
                  <a:schemeClr val="tx1">
                    <a:lumMod val="50000"/>
                    <a:lumOff val="50000"/>
                  </a:schemeClr>
                </a:solidFill>
              </a:rPr>
              <a:t>Key Takeaways</a:t>
            </a:r>
          </a:p>
          <a:p>
            <a:pPr>
              <a:buFont typeface="Wingdings" charset="2"/>
              <a:buChar char="§"/>
            </a:pPr>
            <a:endParaRPr lang="en-US" sz="2400" noProof="0" dirty="0">
              <a:solidFill>
                <a:srgbClr val="999999"/>
              </a:solidFill>
            </a:endParaRPr>
          </a:p>
          <a:p>
            <a:pPr>
              <a:buFont typeface="Wingdings" charset="2"/>
              <a:buChar char="§"/>
            </a:pPr>
            <a:endParaRPr lang="en-US" sz="2400" noProof="0" dirty="0"/>
          </a:p>
          <a:p>
            <a:pPr>
              <a:buFont typeface="Wingdings" charset="2"/>
              <a:buChar char="§"/>
            </a:pPr>
            <a:endParaRPr lang="en-US" sz="2400" noProof="0" dirty="0"/>
          </a:p>
          <a:p>
            <a:pPr marL="0" indent="0">
              <a:buNone/>
            </a:pPr>
            <a:endParaRPr lang="en-US" noProof="0" dirty="0"/>
          </a:p>
          <a:p>
            <a:pPr marL="0" indent="0">
              <a:buNone/>
            </a:pPr>
            <a:endParaRPr lang="en-US" noProof="0" dirty="0"/>
          </a:p>
          <a:p>
            <a:pPr marL="0" indent="0">
              <a:buNone/>
            </a:pPr>
            <a:endParaRPr lang="en-US" noProof="0" dirty="0"/>
          </a:p>
          <a:p>
            <a:pPr marL="0" indent="0">
              <a:buNone/>
            </a:pPr>
            <a:endParaRPr lang="en-US" noProof="0" dirty="0"/>
          </a:p>
        </p:txBody>
      </p:sp>
    </p:spTree>
    <p:extLst>
      <p:ext uri="{BB962C8B-B14F-4D97-AF65-F5344CB8AC3E}">
        <p14:creationId xmlns:p14="http://schemas.microsoft.com/office/powerpoint/2010/main" val="2041177196"/>
      </p:ext>
    </p:extLst>
  </p:cSld>
  <p:clrMapOvr>
    <a:masterClrMapping/>
  </p:clrMapOvr>
  <p:transition>
    <p:fade/>
  </p:transition>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lvl="1">
              <a:spcBef>
                <a:spcPts val="0"/>
              </a:spcBef>
              <a:buFont typeface="Wingdings" charset="2"/>
              <a:buChar char="§"/>
            </a:pPr>
            <a:r>
              <a:rPr lang="en-US" dirty="0">
                <a:solidFill>
                  <a:schemeClr val="tx1"/>
                </a:solidFill>
              </a:rPr>
              <a:t>Update a LB pool - Add new member (1/2)</a:t>
            </a:r>
          </a:p>
        </p:txBody>
      </p:sp>
      <p:sp>
        <p:nvSpPr>
          <p:cNvPr id="7" name="Text Placeholder 4"/>
          <p:cNvSpPr>
            <a:spLocks noGrp="1"/>
          </p:cNvSpPr>
          <p:nvPr>
            <p:ph type="body" sz="quarter" idx="13"/>
          </p:nvPr>
        </p:nvSpPr>
        <p:spPr/>
        <p:txBody>
          <a:bodyPr/>
          <a:lstStyle/>
          <a:p>
            <a:r>
              <a:rPr lang="en-US" dirty="0"/>
              <a:t>Step1: Get the pool configuration</a:t>
            </a:r>
          </a:p>
          <a:p>
            <a:pPr lvl="1"/>
            <a:r>
              <a:rPr lang="en-US" dirty="0"/>
              <a:t>GET https://&lt;NSX-Mgr&gt;/api/4.0/edges/&lt;edge-id&gt;/loadbalancer/config/pools/&lt;pool-id&gt;</a:t>
            </a:r>
          </a:p>
          <a:p>
            <a:pPr marL="457200" lvl="2" indent="0">
              <a:buNone/>
            </a:pPr>
            <a:r>
              <a:rPr lang="fr-FR" dirty="0"/>
              <a:t>For instance:</a:t>
            </a:r>
          </a:p>
          <a:p>
            <a:pPr marL="457200" lvl="2" indent="0">
              <a:buNone/>
            </a:pPr>
            <a:r>
              <a:rPr lang="fr-FR" sz="1400" dirty="0">
                <a:latin typeface="Courier New" panose="02070309020205020404" pitchFamily="49" charset="0"/>
                <a:cs typeface="Courier New" panose="02070309020205020404" pitchFamily="49" charset="0"/>
              </a:rPr>
              <a:t>GET https://10.114.218.167/api/4.0/edges/edge-5/loadbalancer/config/pools/pool-13</a:t>
            </a:r>
          </a:p>
          <a:p>
            <a:pPr marL="457200" lvl="2" indent="0">
              <a:buNone/>
            </a:pPr>
            <a:endParaRPr lang="fr-FR" sz="1400" dirty="0">
              <a:latin typeface="Courier New" panose="02070309020205020404" pitchFamily="49" charset="0"/>
              <a:cs typeface="Courier New" panose="02070309020205020404" pitchFamily="49" charset="0"/>
            </a:endParaRPr>
          </a:p>
          <a:p>
            <a:pPr marL="457200" lvl="2" indent="0">
              <a:buNone/>
            </a:pPr>
            <a:r>
              <a:rPr lang="fr-FR" sz="1400" dirty="0"/>
              <a:t>And copy </a:t>
            </a:r>
            <a:r>
              <a:rPr lang="fr-FR" sz="1400" dirty="0" err="1"/>
              <a:t>xml</a:t>
            </a:r>
            <a:r>
              <a:rPr lang="fr-FR" sz="1400" dirty="0"/>
              <a:t> </a:t>
            </a:r>
            <a:r>
              <a:rPr lang="fr-FR" sz="1400" dirty="0" err="1"/>
              <a:t>result</a:t>
            </a:r>
            <a:r>
              <a:rPr lang="fr-FR" sz="1400" dirty="0"/>
              <a:t> (</a:t>
            </a:r>
            <a:r>
              <a:rPr lang="fr-FR" sz="1400" dirty="0" err="1"/>
              <a:t>see</a:t>
            </a:r>
            <a:r>
              <a:rPr lang="fr-FR" sz="1400" dirty="0"/>
              <a:t> an </a:t>
            </a:r>
            <a:r>
              <a:rPr lang="fr-FR" sz="1400" dirty="0" err="1"/>
              <a:t>example</a:t>
            </a:r>
            <a:r>
              <a:rPr lang="fr-FR" sz="1400" dirty="0"/>
              <a:t> in the Notes)</a:t>
            </a:r>
          </a:p>
          <a:p>
            <a:pPr marL="457200" lvl="2" indent="0">
              <a:buNone/>
            </a:pPr>
            <a:endParaRPr lang="fr-FR" sz="14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616816089"/>
      </p:ext>
    </p:extLst>
  </p:cSld>
  <p:clrMapOvr>
    <a:masterClrMapping/>
  </p:clrMapOvr>
  <p:transition>
    <p:fade/>
  </p:transition>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lvl="1">
              <a:spcBef>
                <a:spcPts val="0"/>
              </a:spcBef>
              <a:buFont typeface="Wingdings" charset="2"/>
              <a:buChar char="§"/>
            </a:pPr>
            <a:r>
              <a:rPr lang="en-US" dirty="0">
                <a:solidFill>
                  <a:schemeClr val="tx1"/>
                </a:solidFill>
              </a:rPr>
              <a:t>Update a LB pool - Add new member (2/2)</a:t>
            </a:r>
          </a:p>
        </p:txBody>
      </p:sp>
      <p:sp>
        <p:nvSpPr>
          <p:cNvPr id="7" name="Text Placeholder 4"/>
          <p:cNvSpPr>
            <a:spLocks noGrp="1"/>
          </p:cNvSpPr>
          <p:nvPr>
            <p:ph type="body" sz="quarter" idx="13"/>
          </p:nvPr>
        </p:nvSpPr>
        <p:spPr>
          <a:xfrm>
            <a:off x="352425" y="786384"/>
            <a:ext cx="8385048" cy="5010912"/>
          </a:xfrm>
        </p:spPr>
        <p:txBody>
          <a:bodyPr/>
          <a:lstStyle/>
          <a:p>
            <a:r>
              <a:rPr lang="en-US" dirty="0"/>
              <a:t>Step2: Add new member to it</a:t>
            </a:r>
          </a:p>
          <a:p>
            <a:pPr lvl="1"/>
            <a:r>
              <a:rPr lang="en-US" dirty="0"/>
              <a:t>PUT https://&lt;NSX-Mgr&gt;/api/4.0/edges/&lt;edge-id&gt;/loadbalancer/config/pools/&lt;pool-id&gt;</a:t>
            </a:r>
          </a:p>
          <a:p>
            <a:pPr marL="457200" lvl="2" indent="0">
              <a:buNone/>
            </a:pPr>
            <a:r>
              <a:rPr lang="fr-FR" dirty="0"/>
              <a:t>For instance:</a:t>
            </a:r>
          </a:p>
          <a:p>
            <a:pPr marL="457200" lvl="2" indent="0">
              <a:buNone/>
            </a:pPr>
            <a:r>
              <a:rPr lang="fr-FR" sz="1400" dirty="0">
                <a:latin typeface="Courier New" panose="02070309020205020404" pitchFamily="49" charset="0"/>
                <a:cs typeface="Courier New" panose="02070309020205020404" pitchFamily="49" charset="0"/>
              </a:rPr>
              <a:t>PUT </a:t>
            </a:r>
            <a:r>
              <a:rPr lang="fr-FR" sz="1400" dirty="0">
                <a:latin typeface="Courier New" panose="02070309020205020404" pitchFamily="49" charset="0"/>
                <a:cs typeface="Courier New" panose="02070309020205020404" pitchFamily="49" charset="0"/>
                <a:hlinkClick r:id="rId3"/>
              </a:rPr>
              <a:t>https://10.114.218.167/api/4.0/edges/edge-5/loadbalancer/config/pools/pool-13</a:t>
            </a:r>
            <a:endParaRPr lang="fr-FR" sz="1400" dirty="0">
              <a:latin typeface="Courier New" panose="02070309020205020404" pitchFamily="49" charset="0"/>
              <a:cs typeface="Courier New" panose="02070309020205020404" pitchFamily="49" charset="0"/>
            </a:endParaRPr>
          </a:p>
          <a:p>
            <a:pPr marL="457200" lvl="2" indent="0">
              <a:buNone/>
            </a:pPr>
            <a:r>
              <a:rPr lang="fr-FR" sz="1400" dirty="0" err="1"/>
              <a:t>with</a:t>
            </a:r>
            <a:r>
              <a:rPr lang="fr-FR" sz="1400" dirty="0"/>
              <a:t> body </a:t>
            </a:r>
            <a:r>
              <a:rPr lang="fr-FR" sz="1400" dirty="0" err="1"/>
              <a:t>containing</a:t>
            </a:r>
            <a:r>
              <a:rPr lang="fr-FR" sz="1400" dirty="0"/>
              <a:t> the new server </a:t>
            </a:r>
            <a:r>
              <a:rPr lang="en-US" sz="1400" dirty="0"/>
              <a:t>at the end of the &lt;member section&gt; </a:t>
            </a:r>
            <a:r>
              <a:rPr lang="fr-FR" sz="1400" dirty="0"/>
              <a:t>(</a:t>
            </a:r>
            <a:r>
              <a:rPr lang="fr-FR" sz="1400" dirty="0" err="1"/>
              <a:t>see</a:t>
            </a:r>
            <a:r>
              <a:rPr lang="fr-FR" sz="1400" dirty="0"/>
              <a:t> an </a:t>
            </a:r>
            <a:r>
              <a:rPr lang="fr-FR" sz="1400" dirty="0" err="1"/>
              <a:t>example</a:t>
            </a:r>
            <a:r>
              <a:rPr lang="fr-FR" sz="1400" dirty="0"/>
              <a:t> in the Notes)</a:t>
            </a:r>
          </a:p>
          <a:p>
            <a:pPr marL="457200" lvl="2" indent="0">
              <a:buNone/>
            </a:pPr>
            <a:endParaRPr lang="fr-FR" sz="1400" dirty="0"/>
          </a:p>
          <a:p>
            <a:pPr lvl="1"/>
            <a:r>
              <a:rPr lang="fr-FR" dirty="0" err="1"/>
              <a:t>Technical</a:t>
            </a:r>
            <a:r>
              <a:rPr lang="fr-FR" dirty="0"/>
              <a:t> Notes</a:t>
            </a:r>
          </a:p>
          <a:p>
            <a:pPr lvl="2"/>
            <a:r>
              <a:rPr lang="en-US" dirty="0"/>
              <a:t>Don't configure a member id to that new member</a:t>
            </a:r>
          </a:p>
          <a:p>
            <a:pPr marL="742950" lvl="3" indent="0">
              <a:buNone/>
            </a:pPr>
            <a:r>
              <a:rPr lang="en-US" i="1" dirty="0"/>
              <a:t>(NSX Manager will pick up automatically an used one)</a:t>
            </a:r>
          </a:p>
          <a:p>
            <a:pPr lvl="2"/>
            <a:r>
              <a:rPr lang="en-US" dirty="0"/>
              <a:t>If Source-IP persistence is configured</a:t>
            </a:r>
          </a:p>
          <a:p>
            <a:pPr marL="742950" lvl="3" indent="0">
              <a:buNone/>
            </a:pPr>
            <a:r>
              <a:rPr lang="en-US" dirty="0"/>
              <a:t>Do NOT change the order of the members and add the new member at the end.</a:t>
            </a:r>
          </a:p>
          <a:p>
            <a:pPr marL="742950" lvl="3" indent="0">
              <a:buNone/>
            </a:pPr>
            <a:r>
              <a:rPr lang="en-US" i="1" dirty="0"/>
              <a:t>(source-</a:t>
            </a:r>
            <a:r>
              <a:rPr lang="en-US" i="1" dirty="0" err="1"/>
              <a:t>ip</a:t>
            </a:r>
            <a:r>
              <a:rPr lang="en-US" i="1" dirty="0"/>
              <a:t> persistence table is based on the entry # of the pool)</a:t>
            </a:r>
          </a:p>
          <a:p>
            <a:pPr lvl="2"/>
            <a:r>
              <a:rPr lang="en-US" dirty="0"/>
              <a:t>The stats on the Pool will be flushed</a:t>
            </a:r>
          </a:p>
          <a:p>
            <a:pPr lvl="2"/>
            <a:r>
              <a:rPr lang="en-US" dirty="0"/>
              <a:t>The existing sessions to old servers are NOT lost and remain active.</a:t>
            </a:r>
            <a:endParaRPr lang="fr-FR" dirty="0"/>
          </a:p>
        </p:txBody>
      </p:sp>
    </p:spTree>
    <p:extLst>
      <p:ext uri="{BB962C8B-B14F-4D97-AF65-F5344CB8AC3E}">
        <p14:creationId xmlns:p14="http://schemas.microsoft.com/office/powerpoint/2010/main" val="1542397205"/>
      </p:ext>
    </p:extLst>
  </p:cSld>
  <p:clrMapOvr>
    <a:masterClrMapping/>
  </p:clrMapOvr>
  <p:transition>
    <p:fade/>
  </p:transition>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lvl="1">
              <a:spcBef>
                <a:spcPts val="0"/>
              </a:spcBef>
              <a:buFont typeface="Wingdings" charset="2"/>
              <a:buChar char="§"/>
            </a:pPr>
            <a:r>
              <a:rPr lang="en-US" dirty="0">
                <a:solidFill>
                  <a:schemeClr val="tx1"/>
                </a:solidFill>
              </a:rPr>
              <a:t>Update a LB pool - Disable a member (1/2)</a:t>
            </a:r>
          </a:p>
        </p:txBody>
      </p:sp>
      <p:sp>
        <p:nvSpPr>
          <p:cNvPr id="7" name="Text Placeholder 4"/>
          <p:cNvSpPr>
            <a:spLocks noGrp="1"/>
          </p:cNvSpPr>
          <p:nvPr>
            <p:ph type="body" sz="quarter" idx="13"/>
          </p:nvPr>
        </p:nvSpPr>
        <p:spPr>
          <a:xfrm>
            <a:off x="352425" y="786384"/>
            <a:ext cx="8385048" cy="5010912"/>
          </a:xfrm>
        </p:spPr>
        <p:txBody>
          <a:bodyPr/>
          <a:lstStyle/>
          <a:p>
            <a:r>
              <a:rPr lang="en-US" dirty="0"/>
              <a:t>Step1: Get the pool configuration</a:t>
            </a:r>
          </a:p>
          <a:p>
            <a:pPr lvl="1"/>
            <a:r>
              <a:rPr lang="en-US" dirty="0"/>
              <a:t>GET https://&lt;NSX-Mgr&gt;/api/4.0/edges/&lt;edge-id&gt;/loadbalancer/config/pools/&lt;pool-id&gt;</a:t>
            </a:r>
          </a:p>
          <a:p>
            <a:pPr marL="457200" lvl="2" indent="0">
              <a:buNone/>
            </a:pPr>
            <a:r>
              <a:rPr lang="fr-FR" dirty="0"/>
              <a:t>For instance:</a:t>
            </a:r>
          </a:p>
          <a:p>
            <a:pPr marL="457200" lvl="2" indent="0">
              <a:buNone/>
            </a:pPr>
            <a:r>
              <a:rPr lang="fr-FR" sz="1400" dirty="0">
                <a:latin typeface="Courier New" panose="02070309020205020404" pitchFamily="49" charset="0"/>
                <a:cs typeface="Courier New" panose="02070309020205020404" pitchFamily="49" charset="0"/>
              </a:rPr>
              <a:t>GET https://10.114.218.167/api/4.0/edges/edge-5/loadbalancer/config/pools/pool-13</a:t>
            </a:r>
          </a:p>
          <a:p>
            <a:pPr marL="457200" lvl="2" indent="0">
              <a:buNone/>
            </a:pPr>
            <a:endParaRPr lang="fr-FR" sz="1400" dirty="0">
              <a:latin typeface="Courier New" panose="02070309020205020404" pitchFamily="49" charset="0"/>
              <a:cs typeface="Courier New" panose="02070309020205020404" pitchFamily="49" charset="0"/>
            </a:endParaRPr>
          </a:p>
          <a:p>
            <a:pPr marL="457200" lvl="2" indent="0">
              <a:buNone/>
            </a:pPr>
            <a:r>
              <a:rPr lang="fr-FR" sz="1400" dirty="0"/>
              <a:t>And copy </a:t>
            </a:r>
            <a:r>
              <a:rPr lang="fr-FR" sz="1400" dirty="0" err="1"/>
              <a:t>xml</a:t>
            </a:r>
            <a:r>
              <a:rPr lang="fr-FR" sz="1400" dirty="0"/>
              <a:t> </a:t>
            </a:r>
            <a:r>
              <a:rPr lang="fr-FR" sz="1400" dirty="0" err="1"/>
              <a:t>result</a:t>
            </a:r>
            <a:r>
              <a:rPr lang="fr-FR" sz="1400" dirty="0"/>
              <a:t> (</a:t>
            </a:r>
            <a:r>
              <a:rPr lang="fr-FR" sz="1400" dirty="0" err="1"/>
              <a:t>see</a:t>
            </a:r>
            <a:r>
              <a:rPr lang="fr-FR" sz="1400" dirty="0"/>
              <a:t> an </a:t>
            </a:r>
            <a:r>
              <a:rPr lang="fr-FR" sz="1400" dirty="0" err="1"/>
              <a:t>example</a:t>
            </a:r>
            <a:r>
              <a:rPr lang="fr-FR" sz="1400" dirty="0"/>
              <a:t> in the Notes)</a:t>
            </a:r>
          </a:p>
          <a:p>
            <a:pPr marL="457200" lvl="2" indent="0">
              <a:buNone/>
            </a:pPr>
            <a:endParaRPr lang="fr-FR" sz="14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627566563"/>
      </p:ext>
    </p:extLst>
  </p:cSld>
  <p:clrMapOvr>
    <a:masterClrMapping/>
  </p:clrMapOvr>
  <p:transition>
    <p:fade/>
  </p:transition>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lvl="1">
              <a:spcBef>
                <a:spcPts val="0"/>
              </a:spcBef>
              <a:buFont typeface="Wingdings" charset="2"/>
              <a:buChar char="§"/>
            </a:pPr>
            <a:r>
              <a:rPr lang="en-US" dirty="0">
                <a:solidFill>
                  <a:schemeClr val="tx1"/>
                </a:solidFill>
              </a:rPr>
              <a:t>Update a LB pool - Disable a member (2/2)</a:t>
            </a:r>
          </a:p>
        </p:txBody>
      </p:sp>
      <p:sp>
        <p:nvSpPr>
          <p:cNvPr id="7" name="Text Placeholder 4"/>
          <p:cNvSpPr>
            <a:spLocks noGrp="1"/>
          </p:cNvSpPr>
          <p:nvPr>
            <p:ph type="body" sz="quarter" idx="13"/>
          </p:nvPr>
        </p:nvSpPr>
        <p:spPr>
          <a:xfrm>
            <a:off x="352425" y="786384"/>
            <a:ext cx="8385048" cy="5010912"/>
          </a:xfrm>
        </p:spPr>
        <p:txBody>
          <a:bodyPr/>
          <a:lstStyle/>
          <a:p>
            <a:r>
              <a:rPr lang="en-US" dirty="0"/>
              <a:t>Step2: Disable a member</a:t>
            </a:r>
          </a:p>
          <a:p>
            <a:pPr lvl="1"/>
            <a:r>
              <a:rPr lang="en-US" dirty="0"/>
              <a:t>PUT https://&lt;NSX-Mgr&gt;/api/4.0/edges/&lt;edge-id&gt;/loadbalancer/config/pools/&lt;pool-id&gt;</a:t>
            </a:r>
          </a:p>
          <a:p>
            <a:pPr marL="457200" lvl="2" indent="0">
              <a:buNone/>
            </a:pPr>
            <a:r>
              <a:rPr lang="fr-FR" dirty="0"/>
              <a:t>For instance:</a:t>
            </a:r>
          </a:p>
          <a:p>
            <a:pPr marL="457200" lvl="2" indent="0">
              <a:buNone/>
            </a:pPr>
            <a:r>
              <a:rPr lang="fr-FR" sz="1400" dirty="0">
                <a:latin typeface="Courier New" panose="02070309020205020404" pitchFamily="49" charset="0"/>
                <a:cs typeface="Courier New" panose="02070309020205020404" pitchFamily="49" charset="0"/>
              </a:rPr>
              <a:t>PUT </a:t>
            </a:r>
            <a:r>
              <a:rPr lang="fr-FR" sz="1400" dirty="0">
                <a:latin typeface="Courier New" panose="02070309020205020404" pitchFamily="49" charset="0"/>
                <a:cs typeface="Courier New" panose="02070309020205020404" pitchFamily="49" charset="0"/>
                <a:hlinkClick r:id="rId3"/>
              </a:rPr>
              <a:t>https://10.114.218.167/api/4.0/edges/edge-5/loadbalancer/config/pools/pool-13</a:t>
            </a:r>
            <a:endParaRPr lang="fr-FR" sz="1400" dirty="0">
              <a:latin typeface="Courier New" panose="02070309020205020404" pitchFamily="49" charset="0"/>
              <a:cs typeface="Courier New" panose="02070309020205020404" pitchFamily="49" charset="0"/>
            </a:endParaRPr>
          </a:p>
          <a:p>
            <a:pPr marL="457200" lvl="2" indent="0">
              <a:buNone/>
            </a:pPr>
            <a:r>
              <a:rPr lang="fr-FR" sz="1400" dirty="0" err="1"/>
              <a:t>with</a:t>
            </a:r>
            <a:r>
              <a:rPr lang="fr-FR" sz="1400" dirty="0"/>
              <a:t> body </a:t>
            </a:r>
            <a:r>
              <a:rPr lang="en-US" sz="1400" dirty="0"/>
              <a:t>in the member section replace "&lt;condition&gt;enabled&lt;/condition&gt;" by "&lt;condition&gt;disabled&lt;/condition&gt;"</a:t>
            </a:r>
            <a:r>
              <a:rPr lang="fr-FR" sz="1400" dirty="0"/>
              <a:t>(</a:t>
            </a:r>
            <a:r>
              <a:rPr lang="fr-FR" sz="1400" dirty="0" err="1"/>
              <a:t>see</a:t>
            </a:r>
            <a:r>
              <a:rPr lang="fr-FR" sz="1400" dirty="0"/>
              <a:t> an </a:t>
            </a:r>
            <a:r>
              <a:rPr lang="fr-FR" sz="1400" dirty="0" err="1"/>
              <a:t>example</a:t>
            </a:r>
            <a:r>
              <a:rPr lang="fr-FR" sz="1400" dirty="0"/>
              <a:t> in the Notes)</a:t>
            </a:r>
          </a:p>
          <a:p>
            <a:pPr lvl="1"/>
            <a:r>
              <a:rPr lang="fr-FR" dirty="0" err="1"/>
              <a:t>Technical</a:t>
            </a:r>
            <a:r>
              <a:rPr lang="fr-FR" dirty="0"/>
              <a:t> Notes</a:t>
            </a:r>
          </a:p>
          <a:p>
            <a:pPr lvl="2"/>
            <a:r>
              <a:rPr lang="en-US" dirty="0"/>
              <a:t>If Source-IP persistence is configured</a:t>
            </a:r>
          </a:p>
          <a:p>
            <a:pPr marL="742950" lvl="3" indent="0">
              <a:buNone/>
            </a:pPr>
            <a:r>
              <a:rPr lang="en-US" dirty="0"/>
              <a:t>Do NOT delete the member. Simply disable the member.</a:t>
            </a:r>
          </a:p>
          <a:p>
            <a:pPr marL="742950" lvl="3" indent="0">
              <a:buNone/>
            </a:pPr>
            <a:r>
              <a:rPr lang="en-US" i="1" dirty="0"/>
              <a:t>(source-</a:t>
            </a:r>
            <a:r>
              <a:rPr lang="en-US" i="1" dirty="0" err="1"/>
              <a:t>ip</a:t>
            </a:r>
            <a:r>
              <a:rPr lang="en-US" i="1" dirty="0"/>
              <a:t> persistence table is based on the entry # of the pool)</a:t>
            </a:r>
          </a:p>
          <a:p>
            <a:pPr lvl="2"/>
            <a:r>
              <a:rPr lang="en-US" dirty="0"/>
              <a:t>The stats on the Pool will be flushed</a:t>
            </a:r>
          </a:p>
          <a:p>
            <a:pPr lvl="2"/>
            <a:r>
              <a:rPr lang="en-US" dirty="0"/>
              <a:t>The existing sessions to old servers (even the one just disabled) are NOT lost and remain active.</a:t>
            </a:r>
          </a:p>
          <a:p>
            <a:pPr lvl="2"/>
            <a:r>
              <a:rPr lang="en-US" dirty="0"/>
              <a:t>New connections won't use the disabled server</a:t>
            </a:r>
          </a:p>
          <a:p>
            <a:pPr marL="742950" lvl="3" indent="0">
              <a:buNone/>
            </a:pPr>
            <a:r>
              <a:rPr lang="en-US" dirty="0"/>
              <a:t>even if persistence says so (persistence will be updated after the next connection)</a:t>
            </a:r>
          </a:p>
        </p:txBody>
      </p:sp>
    </p:spTree>
    <p:extLst>
      <p:ext uri="{BB962C8B-B14F-4D97-AF65-F5344CB8AC3E}">
        <p14:creationId xmlns:p14="http://schemas.microsoft.com/office/powerpoint/2010/main" val="929242185"/>
      </p:ext>
    </p:extLst>
  </p:cSld>
  <p:clrMapOvr>
    <a:masterClrMapping/>
  </p:clrMapOvr>
  <p:transition>
    <p:fade/>
  </p:transition>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a:t>Backup</a:t>
            </a:r>
          </a:p>
        </p:txBody>
      </p:sp>
      <p:sp>
        <p:nvSpPr>
          <p:cNvPr id="3" name="Text Placeholder 2"/>
          <p:cNvSpPr>
            <a:spLocks noGrp="1"/>
          </p:cNvSpPr>
          <p:nvPr>
            <p:ph type="body" sz="quarter" idx="12"/>
          </p:nvPr>
        </p:nvSpPr>
        <p:spPr/>
        <p:txBody>
          <a:bodyPr/>
          <a:lstStyle/>
          <a:p>
            <a:r>
              <a:rPr lang="en-US" noProof="0" dirty="0">
                <a:solidFill>
                  <a:schemeClr val="bg1">
                    <a:lumMod val="75000"/>
                  </a:schemeClr>
                </a:solidFill>
              </a:rPr>
              <a:t>LB Configurations</a:t>
            </a:r>
          </a:p>
          <a:p>
            <a:r>
              <a:rPr lang="en-US" dirty="0">
                <a:solidFill>
                  <a:schemeClr val="bg1">
                    <a:lumMod val="75000"/>
                  </a:schemeClr>
                </a:solidFill>
              </a:rPr>
              <a:t>LB configuration for specific applications </a:t>
            </a:r>
          </a:p>
          <a:p>
            <a:r>
              <a:rPr lang="en-US" dirty="0">
                <a:solidFill>
                  <a:schemeClr val="bg1">
                    <a:lumMod val="75000"/>
                  </a:schemeClr>
                </a:solidFill>
              </a:rPr>
              <a:t>Log format</a:t>
            </a:r>
          </a:p>
          <a:p>
            <a:r>
              <a:rPr lang="en-US" dirty="0">
                <a:solidFill>
                  <a:schemeClr val="tx1">
                    <a:lumMod val="40000"/>
                    <a:lumOff val="60000"/>
                  </a:schemeClr>
                </a:solidFill>
              </a:rPr>
              <a:t>API calls examples</a:t>
            </a:r>
          </a:p>
          <a:p>
            <a:r>
              <a:rPr lang="en-US" dirty="0">
                <a:solidFill>
                  <a:schemeClr val="tx1"/>
                </a:solidFill>
              </a:rPr>
              <a:t>Deep Troubleshooting</a:t>
            </a:r>
          </a:p>
          <a:p>
            <a:endParaRPr lang="en-US" dirty="0">
              <a:solidFill>
                <a:schemeClr val="tx1"/>
              </a:solidFill>
            </a:endParaRPr>
          </a:p>
        </p:txBody>
      </p:sp>
    </p:spTree>
    <p:extLst>
      <p:ext uri="{BB962C8B-B14F-4D97-AF65-F5344CB8AC3E}">
        <p14:creationId xmlns:p14="http://schemas.microsoft.com/office/powerpoint/2010/main" val="3737701904"/>
      </p:ext>
    </p:extLst>
  </p:cSld>
  <p:clrMapOvr>
    <a:masterClrMapping/>
  </p:clrMapOvr>
  <p:transition>
    <p:fade/>
  </p:transition>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Shape 69"/>
          <p:cNvSpPr txBox="1">
            <a:spLocks noGrp="1"/>
          </p:cNvSpPr>
          <p:nvPr>
            <p:ph type="title"/>
          </p:nvPr>
        </p:nvSpPr>
        <p:spPr/>
        <p:txBody>
          <a:bodyPr/>
          <a:lstStyle/>
          <a:p>
            <a:r>
              <a:rPr lang="en-US">
                <a:sym typeface="Arial"/>
              </a:rPr>
              <a:t>Check Configuration</a:t>
            </a:r>
            <a:endParaRPr lang="en-US" dirty="0">
              <a:sym typeface="Arial"/>
            </a:endParaRPr>
          </a:p>
        </p:txBody>
      </p:sp>
      <p:sp>
        <p:nvSpPr>
          <p:cNvPr id="70" name="Shape 70"/>
          <p:cNvSpPr txBox="1">
            <a:spLocks noGrp="1"/>
          </p:cNvSpPr>
          <p:nvPr>
            <p:ph type="body" sz="quarter" idx="13"/>
          </p:nvPr>
        </p:nvSpPr>
        <p:spPr/>
        <p:txBody>
          <a:bodyPr/>
          <a:lstStyle/>
          <a:p>
            <a:r>
              <a:rPr lang="en-US">
                <a:sym typeface="Arial"/>
              </a:rPr>
              <a:t>REST API (xml format)</a:t>
            </a:r>
          </a:p>
          <a:p>
            <a:r>
              <a:rPr lang="en-US">
                <a:sym typeface="Arial"/>
              </a:rPr>
              <a:t>     URL : /api/4.0/edges/{edgeId}/loadbalancer/config</a:t>
            </a:r>
          </a:p>
          <a:p>
            <a:r>
              <a:rPr lang="en-US">
                <a:sym typeface="Arial"/>
              </a:rPr>
              <a:t>CLI (json format)</a:t>
            </a:r>
          </a:p>
          <a:p>
            <a:pPr lvl="2"/>
            <a:r>
              <a:rPr lang="en-US">
                <a:sym typeface="Arial"/>
              </a:rPr>
              <a:t># show configuration loadbalancer </a:t>
            </a:r>
          </a:p>
          <a:p>
            <a:pPr lvl="2"/>
            <a:r>
              <a:rPr lang="en-US">
                <a:sym typeface="Arial"/>
              </a:rPr>
              <a:t># show configuration loadbalancer virtual [virtual-server-name] </a:t>
            </a:r>
          </a:p>
          <a:p>
            <a:pPr lvl="2"/>
            <a:r>
              <a:rPr lang="en-US">
                <a:sym typeface="Arial"/>
              </a:rPr>
              <a:t># show configuration loadbalancer pool [pool-name] </a:t>
            </a:r>
          </a:p>
          <a:p>
            <a:pPr lvl="2"/>
            <a:r>
              <a:rPr lang="en-US">
                <a:sym typeface="Arial"/>
              </a:rPr>
              <a:t># show configuration loadbalancer monitor [monitor-name] </a:t>
            </a:r>
          </a:p>
          <a:p>
            <a:pPr lvl="2"/>
            <a:r>
              <a:rPr lang="en-US">
                <a:sym typeface="Arial"/>
              </a:rPr>
              <a:t># show configuration loadbalancer profile [profile-name] </a:t>
            </a:r>
          </a:p>
          <a:p>
            <a:pPr lvl="2"/>
            <a:r>
              <a:rPr lang="en-US">
                <a:sym typeface="Arial"/>
              </a:rPr>
              <a:t># show configuration loadbalancer rule [rule-name]</a:t>
            </a:r>
          </a:p>
          <a:p>
            <a:r>
              <a:rPr lang="en-US">
                <a:sym typeface="Arial"/>
              </a:rPr>
              <a:t>LB configuration in Tech Support Logs (haproxy config file)</a:t>
            </a:r>
          </a:p>
          <a:p>
            <a:pPr lvl="1"/>
            <a:r>
              <a:rPr lang="en-US">
                <a:sym typeface="Arial"/>
              </a:rPr>
              <a:t>Search for “haproxy.conf”</a:t>
            </a:r>
          </a:p>
        </p:txBody>
      </p:sp>
    </p:spTree>
    <p:extLst>
      <p:ext uri="{BB962C8B-B14F-4D97-AF65-F5344CB8AC3E}">
        <p14:creationId xmlns:p14="http://schemas.microsoft.com/office/powerpoint/2010/main" val="3791514927"/>
      </p:ext>
    </p:extLst>
  </p:cSld>
  <p:clrMapOvr>
    <a:masterClrMapping/>
  </p:clrMapOvr>
  <p:transition>
    <p:fade/>
  </p:transition>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Shape 75"/>
          <p:cNvSpPr txBox="1">
            <a:spLocks noGrp="1"/>
          </p:cNvSpPr>
          <p:nvPr>
            <p:ph type="title"/>
          </p:nvPr>
        </p:nvSpPr>
        <p:spPr/>
        <p:txBody>
          <a:bodyPr/>
          <a:lstStyle/>
          <a:p>
            <a:r>
              <a:rPr lang="en-US">
                <a:sym typeface="Arial"/>
              </a:rPr>
              <a:t>Check Runtime (Connectivity)</a:t>
            </a:r>
          </a:p>
        </p:txBody>
      </p:sp>
      <p:sp>
        <p:nvSpPr>
          <p:cNvPr id="76" name="Shape 76"/>
          <p:cNvSpPr txBox="1">
            <a:spLocks noGrp="1"/>
          </p:cNvSpPr>
          <p:nvPr>
            <p:ph type="body" idx="13"/>
          </p:nvPr>
        </p:nvSpPr>
        <p:spPr>
          <a:xfrm>
            <a:off x="352425" y="785813"/>
            <a:ext cx="8385175" cy="5011737"/>
          </a:xfrm>
        </p:spPr>
        <p:txBody>
          <a:bodyPr/>
          <a:lstStyle/>
          <a:p>
            <a:r>
              <a:rPr lang="en-US">
                <a:sym typeface="Arial"/>
              </a:rPr>
              <a:t>Check 2 sides connectivity.</a:t>
            </a:r>
          </a:p>
          <a:p>
            <a:pPr lvl="1"/>
            <a:r>
              <a:rPr lang="en-US">
                <a:sym typeface="Arial"/>
              </a:rPr>
              <a:t>Client to LB</a:t>
            </a:r>
          </a:p>
          <a:p>
            <a:pPr lvl="1"/>
            <a:r>
              <a:rPr lang="en-US">
                <a:sym typeface="Arial"/>
              </a:rPr>
              <a:t>LB to backend server</a:t>
            </a:r>
          </a:p>
          <a:p>
            <a:pPr lvl="1"/>
            <a:r>
              <a:rPr lang="en-US">
                <a:sym typeface="Arial"/>
              </a:rPr>
              <a:t>CLI</a:t>
            </a:r>
          </a:p>
          <a:p>
            <a:pPr lvl="2"/>
            <a:r>
              <a:rPr lang="en-US">
                <a:sym typeface="Arial"/>
              </a:rPr>
              <a:t>#ping xxx</a:t>
            </a:r>
          </a:p>
          <a:p>
            <a:pPr lvl="2"/>
            <a:r>
              <a:rPr lang="en-US">
                <a:sym typeface="Arial"/>
              </a:rPr>
              <a:t>#show arp</a:t>
            </a:r>
          </a:p>
          <a:p>
            <a:pPr lvl="2"/>
            <a:r>
              <a:rPr lang="en-US">
                <a:sym typeface="Arial"/>
              </a:rPr>
              <a:t>#dnslookup xxx</a:t>
            </a:r>
          </a:p>
          <a:p>
            <a:pPr lvl="2"/>
            <a:r>
              <a:rPr lang="en-US">
                <a:sym typeface="Arial"/>
              </a:rPr>
              <a:t>#traceroute xxx</a:t>
            </a:r>
          </a:p>
          <a:p>
            <a:r>
              <a:rPr lang="en-US">
                <a:sym typeface="Arial"/>
              </a:rPr>
              <a:t>Check flow table in CLI/Techsupport Log</a:t>
            </a:r>
          </a:p>
          <a:p>
            <a:pPr lvl="1"/>
            <a:r>
              <a:rPr lang="en-US">
                <a:sym typeface="Arial"/>
              </a:rPr>
              <a:t># show flowtable</a:t>
            </a:r>
          </a:p>
          <a:p>
            <a:r>
              <a:rPr lang="en-US">
                <a:sym typeface="Arial"/>
              </a:rPr>
              <a:t>Check firewall</a:t>
            </a:r>
          </a:p>
          <a:p>
            <a:pPr lvl="1"/>
            <a:r>
              <a:rPr lang="en-US">
                <a:sym typeface="Arial"/>
              </a:rPr>
              <a:t>CLI: # show firewall</a:t>
            </a:r>
          </a:p>
          <a:p>
            <a:pPr lvl="1"/>
            <a:r>
              <a:rPr lang="en-US">
                <a:sym typeface="Arial"/>
              </a:rPr>
              <a:t>Allow virtual server service.</a:t>
            </a:r>
          </a:p>
          <a:p>
            <a:pPr lvl="1"/>
            <a:r>
              <a:rPr lang="en-US">
                <a:sym typeface="Arial"/>
              </a:rPr>
              <a:t>Don’t disable firewall when you are using load balancer L4 non-transparent mode</a:t>
            </a:r>
          </a:p>
          <a:p>
            <a:pPr lvl="1"/>
            <a:endParaRPr lang="en-US">
              <a:sym typeface="Arial"/>
            </a:endParaRPr>
          </a:p>
          <a:p>
            <a:pPr lvl="1"/>
            <a:endParaRPr lang="en-US">
              <a:sym typeface="Arial"/>
            </a:endParaRPr>
          </a:p>
        </p:txBody>
      </p:sp>
      <p:pic>
        <p:nvPicPr>
          <p:cNvPr id="77" name="Shape 77"/>
          <p:cNvPicPr preferRelativeResize="0"/>
          <p:nvPr/>
        </p:nvPicPr>
        <p:blipFill rotWithShape="1">
          <a:blip r:embed="rId3">
            <a:alphaModFix/>
          </a:blip>
          <a:srcRect/>
          <a:stretch/>
        </p:blipFill>
        <p:spPr>
          <a:xfrm>
            <a:off x="3248977" y="1543051"/>
            <a:ext cx="5599748" cy="1783079"/>
          </a:xfrm>
          <a:prstGeom prst="rect">
            <a:avLst/>
          </a:prstGeom>
          <a:noFill/>
          <a:ln>
            <a:noFill/>
          </a:ln>
        </p:spPr>
      </p:pic>
    </p:spTree>
    <p:extLst>
      <p:ext uri="{BB962C8B-B14F-4D97-AF65-F5344CB8AC3E}">
        <p14:creationId xmlns:p14="http://schemas.microsoft.com/office/powerpoint/2010/main" val="1761620001"/>
      </p:ext>
    </p:extLst>
  </p:cSld>
  <p:clrMapOvr>
    <a:masterClrMapping/>
  </p:clrMapOvr>
  <p:transition>
    <p:fade/>
  </p:transition>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Shape 82"/>
          <p:cNvSpPr txBox="1">
            <a:spLocks noGrp="1"/>
          </p:cNvSpPr>
          <p:nvPr>
            <p:ph type="title"/>
          </p:nvPr>
        </p:nvSpPr>
        <p:spPr/>
        <p:txBody>
          <a:bodyPr/>
          <a:lstStyle/>
          <a:p>
            <a:r>
              <a:rPr lang="en-US">
                <a:sym typeface="Arial"/>
              </a:rPr>
              <a:t>Check Runtime (engine status)</a:t>
            </a:r>
          </a:p>
        </p:txBody>
      </p:sp>
      <p:sp>
        <p:nvSpPr>
          <p:cNvPr id="83" name="Shape 83"/>
          <p:cNvSpPr txBox="1">
            <a:spLocks noGrp="1"/>
          </p:cNvSpPr>
          <p:nvPr>
            <p:ph type="body" idx="13"/>
          </p:nvPr>
        </p:nvSpPr>
        <p:spPr>
          <a:xfrm>
            <a:off x="352425" y="785813"/>
            <a:ext cx="8385175" cy="5011737"/>
          </a:xfrm>
        </p:spPr>
        <p:txBody>
          <a:bodyPr/>
          <a:lstStyle/>
          <a:p>
            <a:r>
              <a:rPr lang="en-US" dirty="0">
                <a:sym typeface="Arial"/>
              </a:rPr>
              <a:t>CLI</a:t>
            </a:r>
          </a:p>
          <a:p>
            <a:pPr lvl="1"/>
            <a:r>
              <a:rPr lang="en-US" dirty="0">
                <a:sym typeface="Arial"/>
              </a:rPr>
              <a:t># show service </a:t>
            </a:r>
            <a:r>
              <a:rPr lang="en-US" dirty="0" err="1">
                <a:sym typeface="Arial"/>
              </a:rPr>
              <a:t>loadbalancer</a:t>
            </a:r>
            <a:r>
              <a:rPr lang="en-US" dirty="0">
                <a:sym typeface="Arial"/>
              </a:rPr>
              <a:t> </a:t>
            </a:r>
          </a:p>
          <a:p>
            <a:pPr lvl="1"/>
            <a:r>
              <a:rPr lang="en-US" dirty="0">
                <a:sym typeface="Arial"/>
              </a:rPr>
              <a:t># show service monitor</a:t>
            </a:r>
          </a:p>
          <a:p>
            <a:pPr lvl="1"/>
            <a:endParaRPr lang="en-US" dirty="0">
              <a:sym typeface="Arial"/>
            </a:endParaRPr>
          </a:p>
          <a:p>
            <a:pPr lvl="1"/>
            <a:endParaRPr lang="en-US" dirty="0">
              <a:sym typeface="Arial"/>
            </a:endParaRPr>
          </a:p>
        </p:txBody>
      </p:sp>
      <p:pic>
        <p:nvPicPr>
          <p:cNvPr id="84" name="Shape 84"/>
          <p:cNvPicPr preferRelativeResize="0"/>
          <p:nvPr/>
        </p:nvPicPr>
        <p:blipFill rotWithShape="1">
          <a:blip r:embed="rId3">
            <a:alphaModFix/>
          </a:blip>
          <a:srcRect/>
          <a:stretch/>
        </p:blipFill>
        <p:spPr>
          <a:xfrm>
            <a:off x="461241" y="2363866"/>
            <a:ext cx="8387485" cy="2591039"/>
          </a:xfrm>
          <a:prstGeom prst="rect">
            <a:avLst/>
          </a:prstGeom>
          <a:noFill/>
          <a:ln>
            <a:noFill/>
          </a:ln>
        </p:spPr>
      </p:pic>
    </p:spTree>
    <p:extLst>
      <p:ext uri="{BB962C8B-B14F-4D97-AF65-F5344CB8AC3E}">
        <p14:creationId xmlns:p14="http://schemas.microsoft.com/office/powerpoint/2010/main" val="3406079951"/>
      </p:ext>
    </p:extLst>
  </p:cSld>
  <p:clrMapOvr>
    <a:masterClrMapping/>
  </p:clrMapOvr>
  <p:transition>
    <p:fade/>
  </p:transition>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a:spLocks noGrp="1"/>
          </p:cNvSpPr>
          <p:nvPr>
            <p:ph type="title"/>
          </p:nvPr>
        </p:nvSpPr>
        <p:spPr/>
        <p:txBody>
          <a:bodyPr/>
          <a:lstStyle/>
          <a:p>
            <a:r>
              <a:rPr lang="en-US">
                <a:sym typeface="Arial"/>
              </a:rPr>
              <a:t>Check Runtime (Health Check)</a:t>
            </a:r>
          </a:p>
        </p:txBody>
      </p:sp>
      <p:sp>
        <p:nvSpPr>
          <p:cNvPr id="90" name="Shape 90"/>
          <p:cNvSpPr txBox="1">
            <a:spLocks noGrp="1"/>
          </p:cNvSpPr>
          <p:nvPr>
            <p:ph type="body" idx="13"/>
          </p:nvPr>
        </p:nvSpPr>
        <p:spPr>
          <a:xfrm>
            <a:off x="352425" y="785813"/>
            <a:ext cx="8385175" cy="5011737"/>
          </a:xfrm>
        </p:spPr>
        <p:txBody>
          <a:bodyPr/>
          <a:lstStyle/>
          <a:p>
            <a:r>
              <a:rPr lang="en-US" dirty="0">
                <a:sym typeface="Arial"/>
              </a:rPr>
              <a:t>UI</a:t>
            </a:r>
          </a:p>
          <a:p>
            <a:pPr lvl="1"/>
            <a:r>
              <a:rPr lang="en-US" dirty="0">
                <a:sym typeface="Arial"/>
              </a:rPr>
              <a:t>Manage-&gt;Load Balancer-&gt;Pools-&gt;Show Pool statistics</a:t>
            </a:r>
          </a:p>
          <a:p>
            <a:r>
              <a:rPr lang="en-US" dirty="0">
                <a:sym typeface="Arial"/>
              </a:rPr>
              <a:t>REST API (Get Member Statistics)</a:t>
            </a:r>
          </a:p>
          <a:p>
            <a:pPr lvl="1"/>
            <a:r>
              <a:rPr lang="en-US" dirty="0">
                <a:sym typeface="Arial"/>
              </a:rPr>
              <a:t>URL : /</a:t>
            </a:r>
            <a:r>
              <a:rPr lang="en-US" dirty="0" err="1">
                <a:sym typeface="Arial"/>
              </a:rPr>
              <a:t>api</a:t>
            </a:r>
            <a:r>
              <a:rPr lang="en-US" dirty="0">
                <a:sym typeface="Arial"/>
              </a:rPr>
              <a:t>/4.0/edges/{</a:t>
            </a:r>
            <a:r>
              <a:rPr lang="en-US" dirty="0" err="1">
                <a:sym typeface="Arial"/>
              </a:rPr>
              <a:t>edgeId</a:t>
            </a:r>
            <a:r>
              <a:rPr lang="en-US" dirty="0">
                <a:sym typeface="Arial"/>
              </a:rPr>
              <a:t>}/</a:t>
            </a:r>
            <a:r>
              <a:rPr lang="en-US" dirty="0" err="1">
                <a:sym typeface="Arial"/>
              </a:rPr>
              <a:t>loadbalancer</a:t>
            </a:r>
            <a:r>
              <a:rPr lang="en-US" dirty="0">
                <a:sym typeface="Arial"/>
              </a:rPr>
              <a:t>/statistics</a:t>
            </a:r>
          </a:p>
          <a:p>
            <a:r>
              <a:rPr lang="en-US" dirty="0">
                <a:sym typeface="Arial"/>
              </a:rPr>
              <a:t>CLI</a:t>
            </a:r>
          </a:p>
          <a:p>
            <a:pPr lvl="2"/>
            <a:r>
              <a:rPr lang="en-US" dirty="0">
                <a:sym typeface="Arial"/>
              </a:rPr>
              <a:t># show service </a:t>
            </a:r>
            <a:r>
              <a:rPr lang="en-US" dirty="0" err="1">
                <a:sym typeface="Arial"/>
              </a:rPr>
              <a:t>loadbalancer</a:t>
            </a:r>
            <a:r>
              <a:rPr lang="en-US" dirty="0">
                <a:sym typeface="Arial"/>
              </a:rPr>
              <a:t> virtual [virtual-server-name] </a:t>
            </a:r>
          </a:p>
          <a:p>
            <a:pPr lvl="2"/>
            <a:r>
              <a:rPr lang="en-US" dirty="0">
                <a:sym typeface="Arial"/>
              </a:rPr>
              <a:t># show service </a:t>
            </a:r>
            <a:r>
              <a:rPr lang="en-US" dirty="0" err="1">
                <a:sym typeface="Arial"/>
              </a:rPr>
              <a:t>loadbalancer</a:t>
            </a:r>
            <a:r>
              <a:rPr lang="en-US" dirty="0">
                <a:sym typeface="Arial"/>
              </a:rPr>
              <a:t> pool [pool-name] </a:t>
            </a:r>
          </a:p>
          <a:p>
            <a:pPr lvl="2"/>
            <a:r>
              <a:rPr lang="en-US" dirty="0">
                <a:sym typeface="Arial"/>
              </a:rPr>
              <a:t># show service </a:t>
            </a:r>
            <a:r>
              <a:rPr lang="en-US" dirty="0" err="1">
                <a:sym typeface="Arial"/>
              </a:rPr>
              <a:t>loadbalancer</a:t>
            </a:r>
            <a:r>
              <a:rPr lang="en-US" dirty="0">
                <a:sym typeface="Arial"/>
              </a:rPr>
              <a:t> monitor [monitor-name]</a:t>
            </a:r>
          </a:p>
          <a:p>
            <a:pPr lvl="2"/>
            <a:r>
              <a:rPr lang="en-US" dirty="0">
                <a:sym typeface="Arial"/>
              </a:rPr>
              <a:t># show service monitor service [monitor-name]</a:t>
            </a:r>
          </a:p>
          <a:p>
            <a:pPr lvl="2"/>
            <a:r>
              <a:rPr lang="en-US" dirty="0">
                <a:sym typeface="Arial"/>
              </a:rPr>
              <a:t>Note that: health check data is not real time, but will be</a:t>
            </a:r>
          </a:p>
          <a:p>
            <a:pPr lvl="2"/>
            <a:r>
              <a:rPr lang="en-US" dirty="0">
                <a:sym typeface="Arial"/>
              </a:rPr>
              <a:t>    stable finally. Sometimes you need to flush the CLI to</a:t>
            </a:r>
          </a:p>
          <a:p>
            <a:pPr lvl="2"/>
            <a:r>
              <a:rPr lang="en-US" dirty="0">
                <a:sym typeface="Arial"/>
              </a:rPr>
              <a:t>    get the final health check result.</a:t>
            </a:r>
          </a:p>
          <a:p>
            <a:pPr lvl="2"/>
            <a:endParaRPr lang="en-US" dirty="0">
              <a:sym typeface="Arial"/>
            </a:endParaRPr>
          </a:p>
          <a:p>
            <a:endParaRPr lang="en-US" dirty="0">
              <a:sym typeface="Arial"/>
            </a:endParaRPr>
          </a:p>
          <a:p>
            <a:pPr lvl="1"/>
            <a:endParaRPr lang="en-US" dirty="0">
              <a:sym typeface="Arial"/>
            </a:endParaRPr>
          </a:p>
          <a:p>
            <a:endParaRPr lang="en-US" dirty="0">
              <a:sym typeface="Arial"/>
            </a:endParaRPr>
          </a:p>
          <a:p>
            <a:endParaRPr lang="en-US" dirty="0">
              <a:sym typeface="Arial"/>
            </a:endParaRPr>
          </a:p>
        </p:txBody>
      </p:sp>
      <p:pic>
        <p:nvPicPr>
          <p:cNvPr id="91" name="Shape 91"/>
          <p:cNvPicPr preferRelativeResize="0"/>
          <p:nvPr/>
        </p:nvPicPr>
        <p:blipFill rotWithShape="1">
          <a:blip r:embed="rId3">
            <a:alphaModFix/>
          </a:blip>
          <a:srcRect/>
          <a:stretch/>
        </p:blipFill>
        <p:spPr>
          <a:xfrm>
            <a:off x="6214038" y="1576435"/>
            <a:ext cx="3974782" cy="3842194"/>
          </a:xfrm>
          <a:prstGeom prst="rect">
            <a:avLst/>
          </a:prstGeom>
          <a:noFill/>
          <a:ln>
            <a:noFill/>
          </a:ln>
        </p:spPr>
      </p:pic>
    </p:spTree>
    <p:extLst>
      <p:ext uri="{BB962C8B-B14F-4D97-AF65-F5344CB8AC3E}">
        <p14:creationId xmlns:p14="http://schemas.microsoft.com/office/powerpoint/2010/main" val="1950161919"/>
      </p:ext>
    </p:extLst>
  </p:cSld>
  <p:clrMapOvr>
    <a:masterClrMapping/>
  </p:clrMapOvr>
  <p:transition>
    <p:fade/>
  </p:transition>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Shape 96"/>
          <p:cNvSpPr txBox="1">
            <a:spLocks noGrp="1"/>
          </p:cNvSpPr>
          <p:nvPr>
            <p:ph type="title"/>
          </p:nvPr>
        </p:nvSpPr>
        <p:spPr/>
        <p:txBody>
          <a:bodyPr/>
          <a:lstStyle/>
          <a:p>
            <a:r>
              <a:rPr lang="en-US">
                <a:sym typeface="Arial"/>
              </a:rPr>
              <a:t>Check Runtime (System Events)</a:t>
            </a:r>
          </a:p>
        </p:txBody>
      </p:sp>
      <p:sp>
        <p:nvSpPr>
          <p:cNvPr id="97" name="Shape 97"/>
          <p:cNvSpPr txBox="1">
            <a:spLocks noGrp="1"/>
          </p:cNvSpPr>
          <p:nvPr>
            <p:ph type="body" idx="13"/>
          </p:nvPr>
        </p:nvSpPr>
        <p:spPr>
          <a:xfrm>
            <a:off x="352425" y="785813"/>
            <a:ext cx="8385175" cy="5011737"/>
          </a:xfrm>
        </p:spPr>
        <p:txBody>
          <a:bodyPr/>
          <a:lstStyle/>
          <a:p>
            <a:r>
              <a:rPr lang="en-US">
                <a:sym typeface="Arial"/>
              </a:rPr>
              <a:t>UI: Edge-&gt;Monitor-&gt;System Events</a:t>
            </a:r>
          </a:p>
          <a:p>
            <a:pPr lvl="1"/>
            <a:r>
              <a:rPr lang="en-US">
                <a:sym typeface="Arial"/>
              </a:rPr>
              <a:t>Load balancer will report the health change of member via system events</a:t>
            </a:r>
          </a:p>
        </p:txBody>
      </p:sp>
      <p:pic>
        <p:nvPicPr>
          <p:cNvPr id="98" name="Shape 98"/>
          <p:cNvPicPr preferRelativeResize="0"/>
          <p:nvPr/>
        </p:nvPicPr>
        <p:blipFill rotWithShape="1">
          <a:blip r:embed="rId3">
            <a:alphaModFix/>
          </a:blip>
          <a:srcRect/>
          <a:stretch/>
        </p:blipFill>
        <p:spPr>
          <a:xfrm>
            <a:off x="412433" y="2190560"/>
            <a:ext cx="6636543" cy="3014662"/>
          </a:xfrm>
          <a:prstGeom prst="rect">
            <a:avLst/>
          </a:prstGeom>
          <a:noFill/>
          <a:ln>
            <a:noFill/>
          </a:ln>
        </p:spPr>
      </p:pic>
    </p:spTree>
    <p:extLst>
      <p:ext uri="{BB962C8B-B14F-4D97-AF65-F5344CB8AC3E}">
        <p14:creationId xmlns:p14="http://schemas.microsoft.com/office/powerpoint/2010/main" val="3865243515"/>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noProof="0" dirty="0"/>
              <a:t>What Features Are Supported</a:t>
            </a:r>
            <a:endParaRPr lang="en-US" sz="1400" noProof="0" dirty="0">
              <a:solidFill>
                <a:srgbClr val="FF0000"/>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1492877474"/>
              </p:ext>
            </p:extLst>
          </p:nvPr>
        </p:nvGraphicFramePr>
        <p:xfrm>
          <a:off x="115910" y="699479"/>
          <a:ext cx="9028090" cy="5087645"/>
        </p:xfrm>
        <a:graphic>
          <a:graphicData uri="http://schemas.openxmlformats.org/drawingml/2006/table">
            <a:tbl>
              <a:tblPr firstRow="1" bandRow="1">
                <a:tableStyleId>{5C22544A-7EE6-4342-B048-85BDC9FD1C3A}</a:tableStyleId>
              </a:tblPr>
              <a:tblGrid>
                <a:gridCol w="1741323">
                  <a:extLst>
                    <a:ext uri="{9D8B030D-6E8A-4147-A177-3AD203B41FA5}">
                      <a16:colId xmlns:a16="http://schemas.microsoft.com/office/drawing/2014/main" val="20000"/>
                    </a:ext>
                  </a:extLst>
                </a:gridCol>
                <a:gridCol w="3718378">
                  <a:extLst>
                    <a:ext uri="{9D8B030D-6E8A-4147-A177-3AD203B41FA5}">
                      <a16:colId xmlns:a16="http://schemas.microsoft.com/office/drawing/2014/main" val="20001"/>
                    </a:ext>
                  </a:extLst>
                </a:gridCol>
                <a:gridCol w="3568389">
                  <a:extLst>
                    <a:ext uri="{9D8B030D-6E8A-4147-A177-3AD203B41FA5}">
                      <a16:colId xmlns:a16="http://schemas.microsoft.com/office/drawing/2014/main" val="20002"/>
                    </a:ext>
                  </a:extLst>
                </a:gridCol>
              </a:tblGrid>
              <a:tr h="344960">
                <a:tc>
                  <a:txBody>
                    <a:bodyPr/>
                    <a:lstStyle/>
                    <a:p>
                      <a:endParaRPr lang="en-US" dirty="0"/>
                    </a:p>
                  </a:txBody>
                  <a:tcPr/>
                </a:tc>
                <a:tc>
                  <a:txBody>
                    <a:bodyPr/>
                    <a:lstStyle/>
                    <a:p>
                      <a:pPr algn="ctr"/>
                      <a:r>
                        <a:rPr lang="en-US" sz="2000" dirty="0"/>
                        <a:t>L4-LB-Engine</a:t>
                      </a:r>
                    </a:p>
                  </a:txBody>
                  <a:tcPr/>
                </a:tc>
                <a:tc>
                  <a:txBody>
                    <a:bodyPr/>
                    <a:lstStyle/>
                    <a:p>
                      <a:pPr algn="ctr"/>
                      <a:r>
                        <a:rPr lang="en-US" sz="2000" dirty="0"/>
                        <a:t>L7-LB-Engine</a:t>
                      </a:r>
                    </a:p>
                  </a:txBody>
                  <a:tcPr/>
                </a:tc>
                <a:extLst>
                  <a:ext uri="{0D108BD9-81ED-4DB2-BD59-A6C34878D82A}">
                    <a16:rowId xmlns:a16="http://schemas.microsoft.com/office/drawing/2014/main" val="10000"/>
                  </a:ext>
                </a:extLst>
              </a:tr>
              <a:tr h="1247165">
                <a:tc>
                  <a:txBody>
                    <a:bodyPr/>
                    <a:lstStyle/>
                    <a:p>
                      <a:r>
                        <a:rPr lang="en-US" dirty="0">
                          <a:solidFill>
                            <a:schemeClr val="tx1"/>
                          </a:solidFill>
                        </a:rPr>
                        <a:t>Protocols</a:t>
                      </a:r>
                    </a:p>
                  </a:txBody>
                  <a:tcPr/>
                </a:tc>
                <a:tc>
                  <a:txBody>
                    <a:bodyPr/>
                    <a:lstStyle/>
                    <a:p>
                      <a:r>
                        <a:rPr lang="en-US" sz="1600" dirty="0">
                          <a:solidFill>
                            <a:schemeClr val="tx1"/>
                          </a:solidFill>
                        </a:rPr>
                        <a:t>TCP with port range option</a:t>
                      </a:r>
                    </a:p>
                    <a:p>
                      <a:r>
                        <a:rPr lang="fr-FR" sz="1600" dirty="0">
                          <a:solidFill>
                            <a:schemeClr val="tx1"/>
                          </a:solidFill>
                        </a:rPr>
                        <a:t>UDP</a:t>
                      </a:r>
                    </a:p>
                    <a:p>
                      <a:pPr marL="0" marR="0" indent="0" algn="l" defTabSz="914400" rtl="0" eaLnBrk="1" fontAlgn="auto" latinLnBrk="0" hangingPunct="1">
                        <a:lnSpc>
                          <a:spcPct val="100000"/>
                        </a:lnSpc>
                        <a:spcBef>
                          <a:spcPts val="0"/>
                        </a:spcBef>
                        <a:spcAft>
                          <a:spcPts val="0"/>
                        </a:spcAft>
                        <a:buClrTx/>
                        <a:buSzTx/>
                        <a:buFontTx/>
                        <a:buNone/>
                        <a:tabLst/>
                        <a:defRPr/>
                      </a:pPr>
                      <a:r>
                        <a:rPr lang="fr-FR" sz="1600" dirty="0">
                          <a:solidFill>
                            <a:schemeClr val="tx1"/>
                          </a:solidFill>
                        </a:rPr>
                        <a:t>FTP</a:t>
                      </a:r>
                      <a:endParaRPr lang="en-US" sz="1600" dirty="0">
                        <a:solidFill>
                          <a:schemeClr val="tx1"/>
                        </a:solidFill>
                      </a:endParaRPr>
                    </a:p>
                    <a:p>
                      <a:endParaRPr lang="en-US" sz="1600" dirty="0">
                        <a:solidFill>
                          <a:schemeClr val="tx1"/>
                        </a:solidFill>
                      </a:endParaRPr>
                    </a:p>
                  </a:txBody>
                  <a:tcPr/>
                </a:tc>
                <a:tc>
                  <a:txBody>
                    <a:bodyPr/>
                    <a:lstStyle/>
                    <a:p>
                      <a:r>
                        <a:rPr lang="en-US" sz="1600" dirty="0">
                          <a:solidFill>
                            <a:schemeClr val="tx1"/>
                          </a:solidFill>
                        </a:rPr>
                        <a:t>TCP</a:t>
                      </a:r>
                    </a:p>
                    <a:p>
                      <a:r>
                        <a:rPr lang="en-US" sz="1600" dirty="0">
                          <a:solidFill>
                            <a:schemeClr val="tx1"/>
                          </a:solidFill>
                        </a:rPr>
                        <a:t>HTTP</a:t>
                      </a:r>
                    </a:p>
                    <a:p>
                      <a:r>
                        <a:rPr lang="en-US" sz="1600" dirty="0">
                          <a:solidFill>
                            <a:schemeClr val="tx1"/>
                          </a:solidFill>
                        </a:rPr>
                        <a:t>HTTPS (SSL Offload + </a:t>
                      </a:r>
                      <a:r>
                        <a:rPr lang="en-US" sz="1600" dirty="0" err="1">
                          <a:solidFill>
                            <a:schemeClr val="tx1"/>
                          </a:solidFill>
                        </a:rPr>
                        <a:t>Passthrough</a:t>
                      </a:r>
                      <a:r>
                        <a:rPr lang="en-US" sz="1600" dirty="0">
                          <a:solidFill>
                            <a:schemeClr val="tx1"/>
                          </a:solidFill>
                        </a:rPr>
                        <a:t> + End-to-End) </a:t>
                      </a:r>
                      <a:r>
                        <a:rPr lang="en-US" sz="1600" i="1" baseline="0" dirty="0">
                          <a:solidFill>
                            <a:schemeClr val="tx1"/>
                          </a:solidFill>
                        </a:rPr>
                        <a:t>*in Notes</a:t>
                      </a:r>
                      <a:endParaRPr lang="en-US" sz="1600" i="1" dirty="0">
                        <a:solidFill>
                          <a:schemeClr val="tx1"/>
                        </a:solidFill>
                      </a:endParaRPr>
                    </a:p>
                  </a:txBody>
                  <a:tcPr/>
                </a:tc>
                <a:extLst>
                  <a:ext uri="{0D108BD9-81ED-4DB2-BD59-A6C34878D82A}">
                    <a16:rowId xmlns:a16="http://schemas.microsoft.com/office/drawing/2014/main" val="10001"/>
                  </a:ext>
                </a:extLst>
              </a:tr>
              <a:tr h="1034881">
                <a:tc>
                  <a:txBody>
                    <a:bodyPr/>
                    <a:lstStyle/>
                    <a:p>
                      <a:r>
                        <a:rPr lang="en-US" dirty="0"/>
                        <a:t>LB methods</a:t>
                      </a:r>
                    </a:p>
                    <a:p>
                      <a:r>
                        <a:rPr kumimoji="0" lang="en-US" sz="1000" b="0" i="1" u="none" strike="noStrike" kern="1200" cap="none" spc="0" normalizeH="0" baseline="0" noProof="0" dirty="0">
                          <a:ln>
                            <a:noFill/>
                          </a:ln>
                          <a:solidFill>
                            <a:srgbClr val="333333"/>
                          </a:solidFill>
                          <a:effectLst/>
                          <a:uLnTx/>
                          <a:uFillTx/>
                          <a:latin typeface="+mn-lt"/>
                          <a:ea typeface="+mn-ea"/>
                          <a:cs typeface="+mn-cs"/>
                        </a:rPr>
                        <a:t>How end-users connections are split across back-end servers.</a:t>
                      </a:r>
                      <a:endParaRPr lang="en-US" dirty="0"/>
                    </a:p>
                  </a:txBody>
                  <a:tcPr/>
                </a:tc>
                <a:tc>
                  <a:txBody>
                    <a:bodyPr/>
                    <a:lstStyle/>
                    <a:p>
                      <a:r>
                        <a:rPr lang="en-US" sz="1600" dirty="0">
                          <a:solidFill>
                            <a:schemeClr val="tx1"/>
                          </a:solidFill>
                        </a:rPr>
                        <a:t>Round Robin</a:t>
                      </a:r>
                    </a:p>
                    <a:p>
                      <a:r>
                        <a:rPr lang="en-US" sz="1600" dirty="0">
                          <a:solidFill>
                            <a:schemeClr val="tx1"/>
                          </a:solidFill>
                        </a:rPr>
                        <a:t>Source IP hash</a:t>
                      </a:r>
                    </a:p>
                    <a:p>
                      <a:r>
                        <a:rPr lang="en-US" sz="1600" dirty="0">
                          <a:solidFill>
                            <a:schemeClr val="tx1"/>
                          </a:solidFill>
                        </a:rPr>
                        <a:t>Least Connection</a:t>
                      </a:r>
                    </a:p>
                    <a:p>
                      <a:endParaRPr lang="en-US" sz="1600" dirty="0">
                        <a:solidFill>
                          <a:schemeClr val="tx1"/>
                        </a:solidFill>
                      </a:endParaRPr>
                    </a:p>
                  </a:txBody>
                  <a:tcPr/>
                </a:tc>
                <a:tc>
                  <a:txBody>
                    <a:bodyPr/>
                    <a:lstStyle/>
                    <a:p>
                      <a:r>
                        <a:rPr lang="en-US" sz="1600" dirty="0">
                          <a:solidFill>
                            <a:schemeClr val="tx1"/>
                          </a:solidFill>
                        </a:rPr>
                        <a:t>Round Robin</a:t>
                      </a:r>
                    </a:p>
                    <a:p>
                      <a:r>
                        <a:rPr lang="en-US" sz="1600" dirty="0">
                          <a:solidFill>
                            <a:schemeClr val="tx1"/>
                          </a:solidFill>
                        </a:rPr>
                        <a:t>Source IP hash</a:t>
                      </a:r>
                    </a:p>
                    <a:p>
                      <a:r>
                        <a:rPr lang="en-US" sz="1600" dirty="0">
                          <a:solidFill>
                            <a:schemeClr val="tx1"/>
                          </a:solidFill>
                        </a:rPr>
                        <a:t>Least Connection</a:t>
                      </a:r>
                    </a:p>
                    <a:p>
                      <a:r>
                        <a:rPr lang="en-US" sz="1600" dirty="0">
                          <a:solidFill>
                            <a:schemeClr val="tx1"/>
                          </a:solidFill>
                        </a:rPr>
                        <a:t>URI/URL/HTTP header</a:t>
                      </a:r>
                      <a:r>
                        <a:rPr lang="en-US" sz="1600" baseline="0" dirty="0">
                          <a:solidFill>
                            <a:schemeClr val="tx1"/>
                          </a:solidFill>
                        </a:rPr>
                        <a:t> </a:t>
                      </a:r>
                      <a:r>
                        <a:rPr lang="en-US" sz="1600" dirty="0">
                          <a:solidFill>
                            <a:schemeClr val="tx1"/>
                          </a:solidFill>
                        </a:rPr>
                        <a:t>*</a:t>
                      </a:r>
                      <a:r>
                        <a:rPr lang="en-US" sz="1600" i="1" dirty="0">
                          <a:solidFill>
                            <a:schemeClr val="tx1"/>
                          </a:solidFill>
                        </a:rPr>
                        <a:t>in</a:t>
                      </a:r>
                      <a:r>
                        <a:rPr lang="en-US" sz="1600" i="1" baseline="0" dirty="0">
                          <a:solidFill>
                            <a:schemeClr val="tx1"/>
                          </a:solidFill>
                        </a:rPr>
                        <a:t> Notes</a:t>
                      </a:r>
                      <a:endParaRPr lang="en-US" sz="1600" i="1" dirty="0">
                        <a:solidFill>
                          <a:schemeClr val="tx1"/>
                        </a:solidFill>
                      </a:endParaRPr>
                    </a:p>
                  </a:txBody>
                  <a:tcPr/>
                </a:tc>
                <a:extLst>
                  <a:ext uri="{0D108BD9-81ED-4DB2-BD59-A6C34878D82A}">
                    <a16:rowId xmlns:a16="http://schemas.microsoft.com/office/drawing/2014/main" val="10002"/>
                  </a:ext>
                </a:extLst>
              </a:tr>
              <a:tr h="1034881">
                <a:tc>
                  <a:txBody>
                    <a:bodyPr/>
                    <a:lstStyle/>
                    <a:p>
                      <a:r>
                        <a:rPr lang="en-US" dirty="0"/>
                        <a:t>Health Checks</a:t>
                      </a:r>
                    </a:p>
                    <a:p>
                      <a:r>
                        <a:rPr kumimoji="0" lang="en-US" sz="1000" b="0" i="1" u="none" strike="noStrike" kern="1200" cap="none" spc="0" normalizeH="0" baseline="0" noProof="0" dirty="0">
                          <a:ln>
                            <a:noFill/>
                          </a:ln>
                          <a:solidFill>
                            <a:srgbClr val="333333"/>
                          </a:solidFill>
                          <a:effectLst/>
                          <a:uLnTx/>
                          <a:uFillTx/>
                          <a:latin typeface="+mn-lt"/>
                          <a:ea typeface="+mn-ea"/>
                          <a:cs typeface="+mn-cs"/>
                        </a:rPr>
                        <a:t>Load Balancer checks the application health of each back-end server.</a:t>
                      </a:r>
                      <a:endParaRPr lang="en-US" dirty="0"/>
                    </a:p>
                  </a:txBody>
                  <a:tcPr/>
                </a:tc>
                <a:tc>
                  <a:txBody>
                    <a:bodyPr/>
                    <a:lstStyle/>
                    <a:p>
                      <a:r>
                        <a:rPr lang="en-US" sz="1600" dirty="0">
                          <a:solidFill>
                            <a:schemeClr val="tx1"/>
                          </a:solidFill>
                        </a:rPr>
                        <a:t>TCP/UDP/ICMP</a:t>
                      </a:r>
                    </a:p>
                    <a:p>
                      <a:r>
                        <a:rPr lang="en-US" sz="1600" dirty="0">
                          <a:solidFill>
                            <a:schemeClr val="tx1"/>
                          </a:solidFill>
                        </a:rPr>
                        <a:t>DNS / LDAP / MSSQL</a:t>
                      </a:r>
                    </a:p>
                    <a:p>
                      <a:r>
                        <a:rPr lang="en-US" sz="1600" dirty="0">
                          <a:solidFill>
                            <a:schemeClr val="tx1"/>
                          </a:solidFill>
                        </a:rPr>
                        <a:t>HTTP</a:t>
                      </a:r>
                      <a:r>
                        <a:rPr lang="en-US" sz="1600" baseline="0" dirty="0">
                          <a:solidFill>
                            <a:schemeClr val="tx1"/>
                          </a:solidFill>
                        </a:rPr>
                        <a:t> (GET, OPTION, POST)</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HTTPS</a:t>
                      </a:r>
                      <a:r>
                        <a:rPr lang="en-US" sz="1600" baseline="0" dirty="0">
                          <a:solidFill>
                            <a:schemeClr val="tx1"/>
                          </a:solidFill>
                        </a:rPr>
                        <a:t> (GET, OPTION, POST)</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i="1" dirty="0">
                          <a:solidFill>
                            <a:schemeClr val="tx1"/>
                          </a:solidFill>
                        </a:rPr>
                        <a:t>Note about HA: See</a:t>
                      </a:r>
                      <a:r>
                        <a:rPr lang="en-US" sz="1600" i="1" baseline="0" dirty="0">
                          <a:solidFill>
                            <a:schemeClr val="tx1"/>
                          </a:solidFill>
                        </a:rPr>
                        <a:t> (1)</a:t>
                      </a:r>
                      <a:endParaRPr lang="en-US" sz="1600" i="1" dirty="0">
                        <a:solidFill>
                          <a:schemeClr val="tx1"/>
                        </a:solidFill>
                      </a:endParaRPr>
                    </a:p>
                  </a:txBody>
                  <a:tcPr/>
                </a:tc>
                <a:tc>
                  <a:txBody>
                    <a:bodyPr/>
                    <a:lstStyle/>
                    <a:p>
                      <a:r>
                        <a:rPr lang="en-US" sz="1600" dirty="0">
                          <a:solidFill>
                            <a:schemeClr val="tx1"/>
                          </a:solidFill>
                        </a:rPr>
                        <a:t>TCP/UDP/ICMP</a:t>
                      </a:r>
                    </a:p>
                    <a:p>
                      <a:r>
                        <a:rPr lang="en-US" sz="1600" dirty="0">
                          <a:solidFill>
                            <a:schemeClr val="tx1"/>
                          </a:solidFill>
                        </a:rPr>
                        <a:t>HTTP</a:t>
                      </a:r>
                      <a:r>
                        <a:rPr lang="en-US" sz="1600" baseline="0" dirty="0">
                          <a:solidFill>
                            <a:schemeClr val="tx1"/>
                          </a:solidFill>
                        </a:rPr>
                        <a:t> (GET, OPTION, POST)</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HTTPS</a:t>
                      </a:r>
                      <a:r>
                        <a:rPr lang="en-US" sz="1600" baseline="0" dirty="0">
                          <a:solidFill>
                            <a:schemeClr val="tx1"/>
                          </a:solidFill>
                        </a:rPr>
                        <a:t> (GET, OPTION, POST)</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i="1" dirty="0">
                          <a:solidFill>
                            <a:schemeClr val="tx1"/>
                          </a:solidFill>
                        </a:rPr>
                        <a:t>Note about HA: See</a:t>
                      </a:r>
                      <a:r>
                        <a:rPr lang="en-US" sz="1600" i="1" baseline="0" dirty="0">
                          <a:solidFill>
                            <a:schemeClr val="tx1"/>
                          </a:solidFill>
                        </a:rPr>
                        <a:t> (1)</a:t>
                      </a:r>
                      <a:endParaRPr lang="en-US" sz="1600" i="1" dirty="0">
                        <a:solidFill>
                          <a:schemeClr val="tx1"/>
                        </a:solidFill>
                      </a:endParaRPr>
                    </a:p>
                  </a:txBody>
                  <a:tcPr/>
                </a:tc>
                <a:extLst>
                  <a:ext uri="{0D108BD9-81ED-4DB2-BD59-A6C34878D82A}">
                    <a16:rowId xmlns:a16="http://schemas.microsoft.com/office/drawing/2014/main" val="10003"/>
                  </a:ext>
                </a:extLst>
              </a:tr>
              <a:tr h="1034881">
                <a:tc>
                  <a:txBody>
                    <a:bodyPr/>
                    <a:lstStyle/>
                    <a:p>
                      <a:r>
                        <a:rPr lang="en-US" dirty="0"/>
                        <a:t>Persistence</a:t>
                      </a:r>
                    </a:p>
                    <a:p>
                      <a:r>
                        <a:rPr lang="en-US" sz="1000" i="1" dirty="0"/>
                        <a:t>All</a:t>
                      </a:r>
                      <a:r>
                        <a:rPr lang="en-US" sz="1000" i="1" baseline="0" dirty="0"/>
                        <a:t> connections from the same end-user go to the same back-end server.</a:t>
                      </a:r>
                      <a:endParaRPr lang="en-US" sz="1000" i="1" dirty="0"/>
                    </a:p>
                  </a:txBody>
                  <a:tcPr/>
                </a:tc>
                <a:tc>
                  <a:txBody>
                    <a:bodyPr/>
                    <a:lstStyle/>
                    <a:p>
                      <a:pPr marL="0" indent="0" algn="l">
                        <a:spcAft>
                          <a:spcPct val="0"/>
                        </a:spcAft>
                        <a:buFont typeface="Arial"/>
                        <a:buNone/>
                      </a:pPr>
                      <a:r>
                        <a:rPr lang="en-US" sz="1600" dirty="0">
                          <a:solidFill>
                            <a:schemeClr val="tx1"/>
                          </a:solidFill>
                        </a:rPr>
                        <a:t>TCP: </a:t>
                      </a:r>
                      <a:r>
                        <a:rPr lang="en-US" sz="1600" dirty="0" err="1">
                          <a:solidFill>
                            <a:schemeClr val="tx1"/>
                          </a:solidFill>
                        </a:rPr>
                        <a:t>SourceIP</a:t>
                      </a:r>
                      <a:endParaRPr lang="en-US" sz="1600" dirty="0">
                        <a:solidFill>
                          <a:srgbClr val="FF0000"/>
                        </a:solidFill>
                      </a:endParaRPr>
                    </a:p>
                  </a:txBody>
                  <a:tcPr/>
                </a:tc>
                <a:tc>
                  <a:txBody>
                    <a:bodyPr/>
                    <a:lstStyle/>
                    <a:p>
                      <a:pPr marL="0" marR="0" indent="0" algn="l" defTabSz="914400" rtl="0" eaLnBrk="1" fontAlgn="auto" latinLnBrk="0" hangingPunct="1">
                        <a:lnSpc>
                          <a:spcPct val="100000"/>
                        </a:lnSpc>
                        <a:spcBef>
                          <a:spcPts val="0"/>
                        </a:spcBef>
                        <a:spcAft>
                          <a:spcPct val="0"/>
                        </a:spcAft>
                        <a:buClrTx/>
                        <a:buSzTx/>
                        <a:buFont typeface="Arial"/>
                        <a:buNone/>
                        <a:tabLst/>
                        <a:defRPr/>
                      </a:pPr>
                      <a:r>
                        <a:rPr lang="en-US" sz="1600" dirty="0">
                          <a:solidFill>
                            <a:schemeClr val="tx1"/>
                          </a:solidFill>
                        </a:rPr>
                        <a:t>TCP: </a:t>
                      </a:r>
                      <a:r>
                        <a:rPr lang="en-US" sz="1600" dirty="0" err="1">
                          <a:solidFill>
                            <a:schemeClr val="tx1"/>
                          </a:solidFill>
                        </a:rPr>
                        <a:t>SourceIP</a:t>
                      </a:r>
                      <a:r>
                        <a:rPr lang="en-US" sz="1600" dirty="0">
                          <a:solidFill>
                            <a:schemeClr val="tx1"/>
                          </a:solidFill>
                        </a:rPr>
                        <a:t>, MSRDP</a:t>
                      </a:r>
                    </a:p>
                    <a:p>
                      <a:pPr marL="0" indent="0" algn="l">
                        <a:spcAft>
                          <a:spcPct val="0"/>
                        </a:spcAft>
                        <a:buFont typeface="Arial"/>
                        <a:buNone/>
                      </a:pPr>
                      <a:r>
                        <a:rPr lang="en-US" sz="1600" dirty="0">
                          <a:solidFill>
                            <a:schemeClr val="tx1"/>
                          </a:solidFill>
                        </a:rPr>
                        <a:t>HTTP: </a:t>
                      </a:r>
                      <a:r>
                        <a:rPr lang="en-US" sz="1600" dirty="0" err="1">
                          <a:solidFill>
                            <a:schemeClr val="tx1"/>
                          </a:solidFill>
                        </a:rPr>
                        <a:t>SourceIP</a:t>
                      </a:r>
                      <a:r>
                        <a:rPr lang="en-US" sz="1600" dirty="0">
                          <a:solidFill>
                            <a:schemeClr val="tx1"/>
                          </a:solidFill>
                        </a:rPr>
                        <a:t>, Cookie, </a:t>
                      </a:r>
                    </a:p>
                    <a:p>
                      <a:pPr marL="0" indent="0" algn="l">
                        <a:spcAft>
                          <a:spcPct val="0"/>
                        </a:spcAft>
                        <a:buFont typeface="Arial"/>
                        <a:buNone/>
                      </a:pPr>
                      <a:r>
                        <a:rPr lang="en-US" sz="1600" dirty="0">
                          <a:solidFill>
                            <a:schemeClr val="tx1"/>
                          </a:solidFill>
                        </a:rPr>
                        <a:t>HTTPS: </a:t>
                      </a:r>
                      <a:r>
                        <a:rPr lang="en-US" sz="1600" dirty="0" err="1">
                          <a:solidFill>
                            <a:schemeClr val="tx1"/>
                          </a:solidFill>
                        </a:rPr>
                        <a:t>SourceIP</a:t>
                      </a:r>
                      <a:r>
                        <a:rPr lang="en-US" sz="1600" dirty="0">
                          <a:solidFill>
                            <a:schemeClr val="tx1"/>
                          </a:solidFill>
                        </a:rPr>
                        <a:t>, Cookie, </a:t>
                      </a:r>
                      <a:r>
                        <a:rPr lang="en-US" sz="1600" dirty="0" err="1">
                          <a:solidFill>
                            <a:schemeClr val="tx1"/>
                          </a:solidFill>
                        </a:rPr>
                        <a:t>ssl_session_id</a:t>
                      </a:r>
                      <a:endParaRPr lang="en-US" sz="1600" dirty="0">
                        <a:solidFill>
                          <a:schemeClr val="tx1"/>
                        </a:solidFill>
                      </a:endParaRPr>
                    </a:p>
                  </a:txBody>
                  <a:tcPr/>
                </a:tc>
                <a:extLst>
                  <a:ext uri="{0D108BD9-81ED-4DB2-BD59-A6C34878D82A}">
                    <a16:rowId xmlns:a16="http://schemas.microsoft.com/office/drawing/2014/main" val="10004"/>
                  </a:ext>
                </a:extLst>
              </a:tr>
            </a:tbl>
          </a:graphicData>
        </a:graphic>
      </p:graphicFrame>
      <p:sp>
        <p:nvSpPr>
          <p:cNvPr id="3" name="TextBox 2"/>
          <p:cNvSpPr txBox="1"/>
          <p:nvPr/>
        </p:nvSpPr>
        <p:spPr>
          <a:xfrm>
            <a:off x="-57781" y="6012082"/>
            <a:ext cx="5451044" cy="369332"/>
          </a:xfrm>
          <a:prstGeom prst="rect">
            <a:avLst/>
          </a:prstGeom>
          <a:noFill/>
        </p:spPr>
        <p:txBody>
          <a:bodyPr wrap="none" rtlCol="0">
            <a:spAutoFit/>
          </a:bodyPr>
          <a:lstStyle/>
          <a:p>
            <a:pPr algn="l"/>
            <a:r>
              <a:rPr lang="en-US" sz="1800" i="1" dirty="0">
                <a:solidFill>
                  <a:schemeClr val="tx1"/>
                </a:solidFill>
              </a:rPr>
              <a:t>1: only active does HC. Info synched to LB standby.</a:t>
            </a:r>
            <a:endParaRPr lang="en-US" sz="1800" dirty="0">
              <a:solidFill>
                <a:schemeClr val="tx1"/>
              </a:solidFill>
              <a:latin typeface="+mn-lt"/>
              <a:ea typeface="+mn-ea"/>
            </a:endParaRPr>
          </a:p>
        </p:txBody>
      </p:sp>
    </p:spTree>
    <p:extLst>
      <p:ext uri="{BB962C8B-B14F-4D97-AF65-F5344CB8AC3E}">
        <p14:creationId xmlns:p14="http://schemas.microsoft.com/office/powerpoint/2010/main" val="2888104386"/>
      </p:ext>
    </p:extLst>
  </p:cSld>
  <p:clrMapOvr>
    <a:masterClrMapping/>
  </p:clrMapOvr>
  <p:transition>
    <p:fade/>
  </p:transition>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Shape 103"/>
          <p:cNvSpPr txBox="1">
            <a:spLocks noGrp="1"/>
          </p:cNvSpPr>
          <p:nvPr>
            <p:ph type="title"/>
          </p:nvPr>
        </p:nvSpPr>
        <p:spPr/>
        <p:txBody>
          <a:bodyPr/>
          <a:lstStyle/>
          <a:p>
            <a:r>
              <a:rPr lang="en-US">
                <a:sym typeface="Arial"/>
              </a:rPr>
              <a:t>Check Runtime (session table)</a:t>
            </a:r>
          </a:p>
        </p:txBody>
      </p:sp>
      <p:sp>
        <p:nvSpPr>
          <p:cNvPr id="104" name="Shape 104"/>
          <p:cNvSpPr txBox="1">
            <a:spLocks noGrp="1"/>
          </p:cNvSpPr>
          <p:nvPr>
            <p:ph type="body" idx="13"/>
          </p:nvPr>
        </p:nvSpPr>
        <p:spPr>
          <a:xfrm>
            <a:off x="352425" y="785813"/>
            <a:ext cx="8385175" cy="5011737"/>
          </a:xfrm>
        </p:spPr>
        <p:txBody>
          <a:bodyPr/>
          <a:lstStyle/>
          <a:p>
            <a:r>
              <a:rPr lang="en-US" dirty="0">
                <a:sym typeface="Arial"/>
              </a:rPr>
              <a:t>CLI</a:t>
            </a:r>
          </a:p>
          <a:p>
            <a:pPr lvl="1"/>
            <a:r>
              <a:rPr lang="en-US" dirty="0">
                <a:sym typeface="Arial"/>
              </a:rPr>
              <a:t># show service </a:t>
            </a:r>
            <a:r>
              <a:rPr lang="en-US" dirty="0" err="1">
                <a:sym typeface="Arial"/>
              </a:rPr>
              <a:t>loadbalancer</a:t>
            </a:r>
            <a:r>
              <a:rPr lang="en-US" dirty="0">
                <a:sym typeface="Arial"/>
              </a:rPr>
              <a:t> session [l4/l7]</a:t>
            </a:r>
          </a:p>
          <a:p>
            <a:pPr lvl="1"/>
            <a:endParaRPr lang="en-US" dirty="0">
              <a:sym typeface="Arial"/>
            </a:endParaRPr>
          </a:p>
        </p:txBody>
      </p:sp>
      <p:pic>
        <p:nvPicPr>
          <p:cNvPr id="5" name="Picture 4"/>
          <p:cNvPicPr>
            <a:picLocks noChangeAspect="1"/>
          </p:cNvPicPr>
          <p:nvPr/>
        </p:nvPicPr>
        <p:blipFill>
          <a:blip r:embed="rId3"/>
          <a:stretch>
            <a:fillRect/>
          </a:stretch>
        </p:blipFill>
        <p:spPr>
          <a:xfrm>
            <a:off x="424155" y="3801008"/>
            <a:ext cx="8357030" cy="1996542"/>
          </a:xfrm>
          <a:prstGeom prst="rect">
            <a:avLst/>
          </a:prstGeom>
        </p:spPr>
      </p:pic>
      <p:sp>
        <p:nvSpPr>
          <p:cNvPr id="6" name="Rectangle 5"/>
          <p:cNvSpPr/>
          <p:nvPr/>
        </p:nvSpPr>
        <p:spPr bwMode="auto">
          <a:xfrm>
            <a:off x="424155" y="5173581"/>
            <a:ext cx="8424570" cy="308819"/>
          </a:xfrm>
          <a:prstGeom prst="rect">
            <a:avLst/>
          </a:prstGeom>
          <a:noFill/>
          <a:ln w="28575">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pic>
        <p:nvPicPr>
          <p:cNvPr id="7" name="Picture 6"/>
          <p:cNvPicPr>
            <a:picLocks noChangeAspect="1"/>
          </p:cNvPicPr>
          <p:nvPr/>
        </p:nvPicPr>
        <p:blipFill rotWithShape="1">
          <a:blip r:embed="rId4"/>
          <a:srcRect b="13114"/>
          <a:stretch/>
        </p:blipFill>
        <p:spPr>
          <a:xfrm>
            <a:off x="424155" y="1648235"/>
            <a:ext cx="5491762" cy="1355096"/>
          </a:xfrm>
          <a:prstGeom prst="rect">
            <a:avLst/>
          </a:prstGeom>
        </p:spPr>
      </p:pic>
      <p:sp>
        <p:nvSpPr>
          <p:cNvPr id="8" name="Rectangle 7"/>
          <p:cNvSpPr/>
          <p:nvPr/>
        </p:nvSpPr>
        <p:spPr bwMode="auto">
          <a:xfrm>
            <a:off x="390385" y="2706675"/>
            <a:ext cx="5332498" cy="351838"/>
          </a:xfrm>
          <a:prstGeom prst="rect">
            <a:avLst/>
          </a:prstGeom>
          <a:noFill/>
          <a:ln w="28575">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spTree>
    <p:extLst>
      <p:ext uri="{BB962C8B-B14F-4D97-AF65-F5344CB8AC3E}">
        <p14:creationId xmlns:p14="http://schemas.microsoft.com/office/powerpoint/2010/main" val="4236118969"/>
      </p:ext>
    </p:extLst>
  </p:cSld>
  <p:clrMapOvr>
    <a:masterClrMapping/>
  </p:clrMapOvr>
  <p:transition>
    <p:fade/>
  </p:transition>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Shape 110"/>
          <p:cNvSpPr txBox="1">
            <a:spLocks noGrp="1"/>
          </p:cNvSpPr>
          <p:nvPr>
            <p:ph type="title"/>
          </p:nvPr>
        </p:nvSpPr>
        <p:spPr/>
        <p:txBody>
          <a:bodyPr/>
          <a:lstStyle/>
          <a:p>
            <a:r>
              <a:rPr lang="en-US">
                <a:sym typeface="Arial"/>
              </a:rPr>
              <a:t>Check Runtime (persistence stick table)</a:t>
            </a:r>
          </a:p>
        </p:txBody>
      </p:sp>
      <p:sp>
        <p:nvSpPr>
          <p:cNvPr id="111" name="Shape 111"/>
          <p:cNvSpPr txBox="1">
            <a:spLocks noGrp="1"/>
          </p:cNvSpPr>
          <p:nvPr>
            <p:ph type="body" idx="13"/>
          </p:nvPr>
        </p:nvSpPr>
        <p:spPr>
          <a:xfrm>
            <a:off x="352425" y="785813"/>
            <a:ext cx="8385175" cy="5011737"/>
          </a:xfrm>
        </p:spPr>
        <p:txBody>
          <a:bodyPr/>
          <a:lstStyle/>
          <a:p>
            <a:r>
              <a:rPr lang="en-US" dirty="0">
                <a:sym typeface="Arial"/>
              </a:rPr>
              <a:t>CLI – show sticky table</a:t>
            </a:r>
          </a:p>
          <a:p>
            <a:pPr lvl="1"/>
            <a:r>
              <a:rPr lang="en-US" dirty="0">
                <a:sym typeface="Arial"/>
              </a:rPr>
              <a:t>#show service </a:t>
            </a:r>
            <a:r>
              <a:rPr lang="en-US" dirty="0" err="1">
                <a:sym typeface="Arial"/>
              </a:rPr>
              <a:t>loadbalancer</a:t>
            </a:r>
            <a:r>
              <a:rPr lang="en-US" dirty="0">
                <a:sym typeface="Arial"/>
              </a:rPr>
              <a:t> table [ipv4_ip_table | ipv6_ip_table]</a:t>
            </a:r>
          </a:p>
          <a:p>
            <a:pPr lvl="1"/>
            <a:endParaRPr lang="en-US" dirty="0">
              <a:sym typeface="Arial"/>
            </a:endParaRPr>
          </a:p>
          <a:p>
            <a:pPr lvl="1"/>
            <a:endParaRPr lang="en-US" dirty="0">
              <a:sym typeface="Arial"/>
            </a:endParaRPr>
          </a:p>
        </p:txBody>
      </p:sp>
      <p:pic>
        <p:nvPicPr>
          <p:cNvPr id="112" name="Shape 112"/>
          <p:cNvPicPr preferRelativeResize="0"/>
          <p:nvPr/>
        </p:nvPicPr>
        <p:blipFill rotWithShape="1">
          <a:blip r:embed="rId3">
            <a:alphaModFix/>
          </a:blip>
          <a:srcRect/>
          <a:stretch/>
        </p:blipFill>
        <p:spPr>
          <a:xfrm>
            <a:off x="542211" y="2179558"/>
            <a:ext cx="6092905" cy="1910568"/>
          </a:xfrm>
          <a:prstGeom prst="rect">
            <a:avLst/>
          </a:prstGeom>
          <a:noFill/>
          <a:ln>
            <a:noFill/>
          </a:ln>
        </p:spPr>
      </p:pic>
    </p:spTree>
    <p:extLst>
      <p:ext uri="{BB962C8B-B14F-4D97-AF65-F5344CB8AC3E}">
        <p14:creationId xmlns:p14="http://schemas.microsoft.com/office/powerpoint/2010/main" val="1639691780"/>
      </p:ext>
    </p:extLst>
  </p:cSld>
  <p:clrMapOvr>
    <a:masterClrMapping/>
  </p:clrMapOvr>
  <p:transition>
    <p:fade/>
  </p:transition>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Shape 117"/>
          <p:cNvSpPr txBox="1">
            <a:spLocks noGrp="1"/>
          </p:cNvSpPr>
          <p:nvPr>
            <p:ph type="title"/>
          </p:nvPr>
        </p:nvSpPr>
        <p:spPr/>
        <p:txBody>
          <a:bodyPr/>
          <a:lstStyle/>
          <a:p>
            <a:r>
              <a:rPr lang="en-US">
                <a:sym typeface="Arial"/>
              </a:rPr>
              <a:t>Check Runtime (Check Statistics)</a:t>
            </a:r>
          </a:p>
        </p:txBody>
      </p:sp>
      <p:sp>
        <p:nvSpPr>
          <p:cNvPr id="118" name="Shape 118"/>
          <p:cNvSpPr txBox="1">
            <a:spLocks noGrp="1"/>
          </p:cNvSpPr>
          <p:nvPr>
            <p:ph type="body" idx="13"/>
          </p:nvPr>
        </p:nvSpPr>
        <p:spPr>
          <a:xfrm>
            <a:off x="352425" y="785813"/>
            <a:ext cx="8385175" cy="5011737"/>
          </a:xfrm>
        </p:spPr>
        <p:txBody>
          <a:bodyPr/>
          <a:lstStyle/>
          <a:p>
            <a:r>
              <a:rPr lang="en-US">
                <a:sym typeface="Arial"/>
              </a:rPr>
              <a:t>REST API</a:t>
            </a:r>
          </a:p>
          <a:p>
            <a:pPr lvl="1"/>
            <a:r>
              <a:rPr lang="en-US">
                <a:sym typeface="Arial"/>
              </a:rPr>
              <a:t>URL : /api/4.0/edges/{edgeId}/loadbalancer/statistics</a:t>
            </a:r>
          </a:p>
          <a:p>
            <a:r>
              <a:rPr lang="en-US">
                <a:sym typeface="Arial"/>
              </a:rPr>
              <a:t>CLI</a:t>
            </a:r>
          </a:p>
          <a:p>
            <a:pPr lvl="1"/>
            <a:r>
              <a:rPr lang="en-US">
                <a:sym typeface="Arial"/>
              </a:rPr>
              <a:t>#show statistics loadbalancer pool pool-name</a:t>
            </a:r>
          </a:p>
          <a:p>
            <a:pPr lvl="1"/>
            <a:r>
              <a:rPr lang="en-US">
                <a:sym typeface="Arial"/>
              </a:rPr>
              <a:t>#show statistics loadbalancer virtual virtualserver-name</a:t>
            </a:r>
          </a:p>
          <a:p>
            <a:pPr lvl="1"/>
            <a:endParaRPr lang="en-US">
              <a:sym typeface="Arial"/>
            </a:endParaRPr>
          </a:p>
        </p:txBody>
      </p:sp>
      <p:pic>
        <p:nvPicPr>
          <p:cNvPr id="119" name="Shape 119"/>
          <p:cNvPicPr preferRelativeResize="0"/>
          <p:nvPr/>
        </p:nvPicPr>
        <p:blipFill rotWithShape="1">
          <a:blip r:embed="rId3">
            <a:alphaModFix/>
          </a:blip>
          <a:srcRect/>
          <a:stretch/>
        </p:blipFill>
        <p:spPr>
          <a:xfrm>
            <a:off x="617335" y="3199625"/>
            <a:ext cx="7855199" cy="2498399"/>
          </a:xfrm>
          <a:prstGeom prst="rect">
            <a:avLst/>
          </a:prstGeom>
          <a:noFill/>
          <a:ln>
            <a:noFill/>
          </a:ln>
        </p:spPr>
      </p:pic>
    </p:spTree>
    <p:extLst>
      <p:ext uri="{BB962C8B-B14F-4D97-AF65-F5344CB8AC3E}">
        <p14:creationId xmlns:p14="http://schemas.microsoft.com/office/powerpoint/2010/main" val="3224468237"/>
      </p:ext>
    </p:extLst>
  </p:cSld>
  <p:clrMapOvr>
    <a:masterClrMapping/>
  </p:clrMapOvr>
  <p:transition>
    <p:fade/>
  </p:transition>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Shape 124"/>
          <p:cNvSpPr txBox="1">
            <a:spLocks noGrp="1"/>
          </p:cNvSpPr>
          <p:nvPr>
            <p:ph type="title"/>
          </p:nvPr>
        </p:nvSpPr>
        <p:spPr/>
        <p:txBody>
          <a:bodyPr/>
          <a:lstStyle/>
          <a:p>
            <a:r>
              <a:rPr lang="en-US">
                <a:sym typeface="Arial"/>
              </a:rPr>
              <a:t>Check Runtime (Log) Log Format configuration</a:t>
            </a:r>
          </a:p>
        </p:txBody>
      </p:sp>
      <p:sp>
        <p:nvSpPr>
          <p:cNvPr id="125" name="Shape 125"/>
          <p:cNvSpPr txBox="1">
            <a:spLocks noGrp="1"/>
          </p:cNvSpPr>
          <p:nvPr>
            <p:ph type="body" idx="13"/>
          </p:nvPr>
        </p:nvSpPr>
        <p:spPr>
          <a:xfrm>
            <a:off x="352425" y="785813"/>
            <a:ext cx="8385175" cy="5011737"/>
          </a:xfrm>
        </p:spPr>
        <p:txBody>
          <a:bodyPr/>
          <a:lstStyle/>
          <a:p>
            <a:r>
              <a:rPr lang="en-US">
                <a:sym typeface="Arial"/>
              </a:rPr>
              <a:t>Enable LOG for load balancing</a:t>
            </a:r>
          </a:p>
          <a:p>
            <a:pPr lvl="1"/>
            <a:r>
              <a:rPr lang="en-US">
                <a:sym typeface="Arial"/>
              </a:rPr>
              <a:t>Under "Edge – Manage /  Load Balancer / Global Configuration“</a:t>
            </a:r>
          </a:p>
          <a:p>
            <a:pPr lvl="1"/>
            <a:endParaRPr lang="en-US">
              <a:sym typeface="Arial"/>
            </a:endParaRPr>
          </a:p>
          <a:p>
            <a:pPr lvl="1"/>
            <a:endParaRPr lang="en-US">
              <a:sym typeface="Arial"/>
            </a:endParaRPr>
          </a:p>
          <a:p>
            <a:pPr lvl="1"/>
            <a:endParaRPr lang="en-US">
              <a:sym typeface="Arial"/>
            </a:endParaRPr>
          </a:p>
          <a:p>
            <a:pPr lvl="1"/>
            <a:endParaRPr lang="en-US">
              <a:sym typeface="Arial"/>
            </a:endParaRPr>
          </a:p>
          <a:p>
            <a:pPr lvl="1"/>
            <a:endParaRPr lang="en-US">
              <a:sym typeface="Arial"/>
            </a:endParaRPr>
          </a:p>
          <a:p>
            <a:pPr lvl="3"/>
            <a:r>
              <a:rPr lang="en-US">
                <a:sym typeface="Arial"/>
              </a:rPr>
              <a:t>Note: "Debug" and "Info" are the 2 options that will log all the end-user requests. "Warning", "Error", and "Critical" do not log end-users requests.</a:t>
            </a:r>
          </a:p>
          <a:p>
            <a:pPr lvl="1"/>
            <a:endParaRPr lang="en-US">
              <a:sym typeface="Arial"/>
            </a:endParaRPr>
          </a:p>
          <a:p>
            <a:pPr lvl="2"/>
            <a:r>
              <a:rPr lang="en-US">
                <a:sym typeface="Arial"/>
              </a:rPr>
              <a:t>The logs </a:t>
            </a:r>
          </a:p>
          <a:p>
            <a:pPr lvl="3"/>
            <a:r>
              <a:rPr lang="en-US">
                <a:sym typeface="Arial"/>
              </a:rPr>
              <a:t>are exported to the syslog server configured on the Edge ("Edge – Manage / Settings / Configuration / Syslog servers)</a:t>
            </a:r>
          </a:p>
          <a:p>
            <a:pPr lvl="3"/>
            <a:r>
              <a:rPr lang="en-US">
                <a:sym typeface="Arial"/>
              </a:rPr>
              <a:t>or can be quickly seen from the Edge via "</a:t>
            </a:r>
            <a:r>
              <a:rPr lang="en-US">
                <a:sym typeface="Courier New"/>
              </a:rPr>
              <a:t>show log follow</a:t>
            </a:r>
            <a:r>
              <a:rPr lang="en-US">
                <a:sym typeface="Arial"/>
              </a:rPr>
              <a:t>"</a:t>
            </a:r>
          </a:p>
          <a:p>
            <a:pPr lvl="1"/>
            <a:endParaRPr lang="en-US">
              <a:sym typeface="Arial"/>
            </a:endParaRPr>
          </a:p>
        </p:txBody>
      </p:sp>
      <p:pic>
        <p:nvPicPr>
          <p:cNvPr id="126" name="Shape 126"/>
          <p:cNvPicPr preferRelativeResize="0"/>
          <p:nvPr/>
        </p:nvPicPr>
        <p:blipFill rotWithShape="1">
          <a:blip r:embed="rId3">
            <a:alphaModFix/>
          </a:blip>
          <a:srcRect/>
          <a:stretch/>
        </p:blipFill>
        <p:spPr>
          <a:xfrm>
            <a:off x="3374197" y="2054542"/>
            <a:ext cx="2600324" cy="1271588"/>
          </a:xfrm>
          <a:prstGeom prst="rect">
            <a:avLst/>
          </a:prstGeom>
          <a:noFill/>
          <a:ln>
            <a:noFill/>
          </a:ln>
        </p:spPr>
      </p:pic>
    </p:spTree>
    <p:extLst>
      <p:ext uri="{BB962C8B-B14F-4D97-AF65-F5344CB8AC3E}">
        <p14:creationId xmlns:p14="http://schemas.microsoft.com/office/powerpoint/2010/main" val="3700310762"/>
      </p:ext>
    </p:extLst>
  </p:cSld>
  <p:clrMapOvr>
    <a:masterClrMapping/>
  </p:clrMapOvr>
  <p:transition>
    <p:fade/>
  </p:transition>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Shape 153"/>
          <p:cNvSpPr txBox="1">
            <a:spLocks noGrp="1"/>
          </p:cNvSpPr>
          <p:nvPr>
            <p:ph type="title"/>
          </p:nvPr>
        </p:nvSpPr>
        <p:spPr/>
        <p:txBody>
          <a:bodyPr/>
          <a:lstStyle/>
          <a:p>
            <a:r>
              <a:rPr lang="en-US">
                <a:sym typeface="Arial"/>
              </a:rPr>
              <a:t>Check Runtime (Packet Capture)</a:t>
            </a:r>
          </a:p>
        </p:txBody>
      </p:sp>
      <p:sp>
        <p:nvSpPr>
          <p:cNvPr id="154" name="Shape 154"/>
          <p:cNvSpPr txBox="1">
            <a:spLocks noGrp="1"/>
          </p:cNvSpPr>
          <p:nvPr>
            <p:ph type="body" idx="13"/>
          </p:nvPr>
        </p:nvSpPr>
        <p:spPr>
          <a:xfrm>
            <a:off x="352425" y="785813"/>
            <a:ext cx="8791575" cy="5011737"/>
          </a:xfrm>
        </p:spPr>
        <p:txBody>
          <a:bodyPr/>
          <a:lstStyle/>
          <a:p>
            <a:r>
              <a:rPr lang="en-US" dirty="0">
                <a:sym typeface="Arial"/>
              </a:rPr>
              <a:t>Sometimes you need to capture the packets to detect LB abnormal failure. It is suggested to capture packets from 2 </a:t>
            </a:r>
            <a:r>
              <a:rPr lang="en-US" dirty="0"/>
              <a:t>directions</a:t>
            </a:r>
            <a:r>
              <a:rPr lang="en-US" dirty="0">
                <a:sym typeface="Arial"/>
              </a:rPr>
              <a:t>.</a:t>
            </a:r>
          </a:p>
          <a:p>
            <a:pPr lvl="1"/>
            <a:r>
              <a:rPr lang="en-US" dirty="0">
                <a:sym typeface="Arial"/>
              </a:rPr>
              <a:t>Capture the packets from client.</a:t>
            </a:r>
          </a:p>
          <a:p>
            <a:pPr lvl="1"/>
            <a:r>
              <a:rPr lang="en-US" dirty="0">
                <a:sym typeface="Arial"/>
              </a:rPr>
              <a:t>Capture the packets sent to backend server.</a:t>
            </a:r>
          </a:p>
          <a:p>
            <a:r>
              <a:rPr lang="en-US" dirty="0">
                <a:sym typeface="Arial"/>
              </a:rPr>
              <a:t>CLI</a:t>
            </a:r>
          </a:p>
          <a:p>
            <a:pPr lvl="1"/>
            <a:r>
              <a:rPr lang="en-US" dirty="0">
                <a:sym typeface="Arial"/>
              </a:rPr>
              <a:t>#debug packet capture interface interface-name [filter using _ for space]</a:t>
            </a:r>
          </a:p>
          <a:p>
            <a:pPr lvl="1"/>
            <a:r>
              <a:rPr lang="en-US" dirty="0">
                <a:sym typeface="Arial"/>
              </a:rPr>
              <a:t>#debug packet display interface interface-name [filter using _ for space]</a:t>
            </a:r>
          </a:p>
          <a:p>
            <a:pPr lvl="2"/>
            <a:r>
              <a:rPr lang="fr-FR" dirty="0">
                <a:sym typeface="Arial"/>
              </a:rPr>
              <a:t>For instance:</a:t>
            </a:r>
          </a:p>
          <a:p>
            <a:pPr lvl="3"/>
            <a:r>
              <a:rPr lang="fr-FR" sz="1400" dirty="0">
                <a:sym typeface="Arial"/>
              </a:rPr>
              <a:t>Capture on vNIC_0 </a:t>
            </a:r>
            <a:r>
              <a:rPr lang="en-US" sz="1400" dirty="0">
                <a:latin typeface="Courier New" panose="02070309020205020404" pitchFamily="49" charset="0"/>
                <a:cs typeface="Courier New" panose="02070309020205020404" pitchFamily="49" charset="0"/>
              </a:rPr>
              <a:t>debug packet display interface vNic_0</a:t>
            </a:r>
          </a:p>
          <a:p>
            <a:pPr lvl="3"/>
            <a:r>
              <a:rPr lang="fr-FR" sz="1400">
                <a:sym typeface="Arial"/>
              </a:rPr>
              <a:t>Capture </a:t>
            </a:r>
            <a:r>
              <a:rPr lang="fr-FR" sz="1400" dirty="0">
                <a:sym typeface="Arial"/>
              </a:rPr>
              <a:t>on all interfaces </a:t>
            </a:r>
            <a:r>
              <a:rPr lang="en-US" sz="1400" dirty="0">
                <a:latin typeface="Courier New" panose="02070309020205020404" pitchFamily="49" charset="0"/>
                <a:cs typeface="Courier New" panose="02070309020205020404" pitchFamily="49" charset="0"/>
              </a:rPr>
              <a:t>debug packet display interface any</a:t>
            </a:r>
          </a:p>
          <a:p>
            <a:pPr lvl="3"/>
            <a:r>
              <a:rPr lang="fr-FR" sz="1400" dirty="0">
                <a:sym typeface="Arial"/>
              </a:rPr>
              <a:t>Capture on vNic_0 </a:t>
            </a:r>
            <a:r>
              <a:rPr lang="fr-FR" sz="1400" dirty="0" err="1">
                <a:sym typeface="Arial"/>
              </a:rPr>
              <a:t>with</a:t>
            </a:r>
            <a:r>
              <a:rPr lang="fr-FR" sz="1400" dirty="0">
                <a:sym typeface="Arial"/>
              </a:rPr>
              <a:t> a </a:t>
            </a:r>
            <a:r>
              <a:rPr lang="fr-FR" sz="1400" dirty="0" err="1">
                <a:sym typeface="Arial"/>
              </a:rPr>
              <a:t>filter</a:t>
            </a:r>
            <a:r>
              <a:rPr lang="fr-FR" sz="1400" dirty="0">
                <a:sym typeface="Arial"/>
              </a:rPr>
              <a:t> </a:t>
            </a:r>
            <a:r>
              <a:rPr lang="en-US" sz="1400" dirty="0">
                <a:latin typeface="Courier New" panose="02070309020205020404" pitchFamily="49" charset="0"/>
                <a:cs typeface="Courier New" panose="02070309020205020404" pitchFamily="49" charset="0"/>
              </a:rPr>
              <a:t>debug packet display interface vNic_0 host_192.168.11.3_and_host_192.168.11.41</a:t>
            </a:r>
            <a:endParaRPr lang="en-US" dirty="0">
              <a:sym typeface="Arial"/>
            </a:endParaRPr>
          </a:p>
          <a:p>
            <a:pPr lvl="1"/>
            <a:r>
              <a:rPr lang="en-US" dirty="0">
                <a:sym typeface="Arial"/>
              </a:rPr>
              <a:t>#debug show files</a:t>
            </a:r>
          </a:p>
          <a:p>
            <a:pPr lvl="1"/>
            <a:r>
              <a:rPr lang="en-US" dirty="0">
                <a:sym typeface="Arial"/>
              </a:rPr>
              <a:t>#debug copy </a:t>
            </a:r>
            <a:r>
              <a:rPr lang="en-US" dirty="0" err="1">
                <a:sym typeface="Arial"/>
              </a:rPr>
              <a:t>scp</a:t>
            </a:r>
            <a:r>
              <a:rPr lang="en-US" dirty="0">
                <a:sym typeface="Arial"/>
              </a:rPr>
              <a:t> </a:t>
            </a:r>
            <a:r>
              <a:rPr lang="en-US" dirty="0" err="1">
                <a:sym typeface="Arial"/>
              </a:rPr>
              <a:t>user@url:path</a:t>
            </a:r>
            <a:r>
              <a:rPr lang="en-US" dirty="0">
                <a:sym typeface="Arial"/>
              </a:rPr>
              <a:t> file-name/all</a:t>
            </a:r>
          </a:p>
        </p:txBody>
      </p:sp>
    </p:spTree>
    <p:extLst>
      <p:ext uri="{BB962C8B-B14F-4D97-AF65-F5344CB8AC3E}">
        <p14:creationId xmlns:p14="http://schemas.microsoft.com/office/powerpoint/2010/main" val="2018095310"/>
      </p:ext>
    </p:extLst>
  </p:cSld>
  <p:clrMapOvr>
    <a:masterClrMapping/>
  </p:clrMapOvr>
  <p:transition>
    <p:fade/>
  </p:transition>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Shape 159"/>
          <p:cNvSpPr txBox="1">
            <a:spLocks noGrp="1"/>
          </p:cNvSpPr>
          <p:nvPr>
            <p:ph type="title"/>
          </p:nvPr>
        </p:nvSpPr>
        <p:spPr/>
        <p:txBody>
          <a:bodyPr/>
          <a:lstStyle/>
          <a:p>
            <a:r>
              <a:rPr lang="en-US">
                <a:sym typeface="Arial"/>
              </a:rPr>
              <a:t>Check Runtime (Performance)</a:t>
            </a:r>
          </a:p>
        </p:txBody>
      </p:sp>
      <p:sp>
        <p:nvSpPr>
          <p:cNvPr id="160" name="Shape 160"/>
          <p:cNvSpPr txBox="1">
            <a:spLocks noGrp="1"/>
          </p:cNvSpPr>
          <p:nvPr>
            <p:ph type="body" idx="13"/>
          </p:nvPr>
        </p:nvSpPr>
        <p:spPr>
          <a:xfrm>
            <a:off x="352425" y="785813"/>
            <a:ext cx="8385175" cy="5011737"/>
          </a:xfrm>
        </p:spPr>
        <p:txBody>
          <a:bodyPr/>
          <a:lstStyle/>
          <a:p>
            <a:r>
              <a:rPr lang="en-US" dirty="0">
                <a:sym typeface="Arial"/>
              </a:rPr>
              <a:t>CLI</a:t>
            </a:r>
          </a:p>
          <a:p>
            <a:pPr lvl="1"/>
            <a:r>
              <a:rPr lang="en-US" dirty="0">
                <a:sym typeface="Arial"/>
              </a:rPr>
              <a:t># show system </a:t>
            </a:r>
            <a:r>
              <a:rPr lang="en-US" dirty="0" err="1">
                <a:sym typeface="Arial"/>
              </a:rPr>
              <a:t>cpu</a:t>
            </a:r>
            <a:r>
              <a:rPr lang="en-US" dirty="0">
                <a:sym typeface="Arial"/>
              </a:rPr>
              <a:t>/memory/storage/network-stats/uptime</a:t>
            </a:r>
          </a:p>
          <a:p>
            <a:pPr lvl="1"/>
            <a:r>
              <a:rPr lang="en-US" dirty="0">
                <a:sym typeface="Arial"/>
              </a:rPr>
              <a:t># show process monitor</a:t>
            </a:r>
          </a:p>
          <a:p>
            <a:pPr lvl="2"/>
            <a:r>
              <a:rPr lang="en-US" dirty="0">
                <a:sym typeface="Arial"/>
              </a:rPr>
              <a:t>For </a:t>
            </a:r>
            <a:r>
              <a:rPr lang="en-US" dirty="0" err="1">
                <a:sym typeface="Arial"/>
              </a:rPr>
              <a:t>xlarge</a:t>
            </a:r>
            <a:r>
              <a:rPr lang="en-US" dirty="0">
                <a:sym typeface="Arial"/>
              </a:rPr>
              <a:t> flavor, LB L7 engine is bound to CPU 4</a:t>
            </a:r>
          </a:p>
          <a:p>
            <a:pPr lvl="2"/>
            <a:r>
              <a:rPr lang="en-US" dirty="0">
                <a:sym typeface="Arial"/>
              </a:rPr>
              <a:t>Use this monitor to view the CPU 4 usage when concurring L7 performance issue, such as when using SSL termination.</a:t>
            </a:r>
          </a:p>
          <a:p>
            <a:pPr lvl="1"/>
            <a:r>
              <a:rPr lang="en-US" dirty="0">
                <a:sym typeface="Arial"/>
              </a:rPr>
              <a:t># show service-monitor status</a:t>
            </a:r>
          </a:p>
          <a:p>
            <a:r>
              <a:rPr lang="en-US" dirty="0">
                <a:sym typeface="Arial"/>
              </a:rPr>
              <a:t>Throughput and concurrent connection monitoring</a:t>
            </a:r>
          </a:p>
          <a:p>
            <a:pPr lvl="1"/>
            <a:r>
              <a:rPr lang="en-US" dirty="0">
                <a:sym typeface="Arial"/>
              </a:rPr>
              <a:t>NSX UI:  Edge-&gt;Monitor-&gt;Statistics</a:t>
            </a:r>
          </a:p>
          <a:p>
            <a:r>
              <a:rPr lang="en-US" dirty="0">
                <a:sym typeface="Arial"/>
              </a:rPr>
              <a:t>Monitor edge </a:t>
            </a:r>
            <a:r>
              <a:rPr lang="en-US" dirty="0" err="1">
                <a:sym typeface="Arial"/>
              </a:rPr>
              <a:t>cpu</a:t>
            </a:r>
            <a:r>
              <a:rPr lang="en-US" dirty="0">
                <a:sym typeface="Arial"/>
              </a:rPr>
              <a:t>/memory/throughput</a:t>
            </a:r>
          </a:p>
          <a:p>
            <a:pPr marL="0" indent="0">
              <a:buNone/>
            </a:pPr>
            <a:r>
              <a:rPr lang="en-US" dirty="0">
                <a:sym typeface="Arial"/>
              </a:rPr>
              <a:t>	  </a:t>
            </a:r>
            <a:r>
              <a:rPr lang="en-US" dirty="0" err="1">
                <a:sym typeface="Arial"/>
              </a:rPr>
              <a:t>etc</a:t>
            </a:r>
            <a:r>
              <a:rPr lang="en-US" dirty="0">
                <a:sym typeface="Arial"/>
              </a:rPr>
              <a:t> from </a:t>
            </a:r>
            <a:r>
              <a:rPr lang="en-US" dirty="0" err="1">
                <a:sym typeface="Arial"/>
              </a:rPr>
              <a:t>vs</a:t>
            </a:r>
            <a:r>
              <a:rPr lang="en-US" dirty="0" err="1"/>
              <a:t>ph</a:t>
            </a:r>
            <a:r>
              <a:rPr lang="en-US" dirty="0" err="1">
                <a:sym typeface="Arial"/>
              </a:rPr>
              <a:t>ere</a:t>
            </a:r>
            <a:r>
              <a:rPr lang="en-US" dirty="0">
                <a:sym typeface="Arial"/>
              </a:rPr>
              <a:t> client</a:t>
            </a:r>
          </a:p>
          <a:p>
            <a:pPr lvl="1"/>
            <a:r>
              <a:rPr lang="en-US" dirty="0">
                <a:sym typeface="Arial"/>
              </a:rPr>
              <a:t>UI: </a:t>
            </a:r>
            <a:r>
              <a:rPr lang="en-US" dirty="0" err="1">
                <a:sym typeface="Arial"/>
              </a:rPr>
              <a:t>vCenter</a:t>
            </a:r>
            <a:r>
              <a:rPr lang="en-US" dirty="0">
                <a:sym typeface="Arial"/>
              </a:rPr>
              <a:t>-&gt;edge </a:t>
            </a:r>
            <a:r>
              <a:rPr lang="en-US" dirty="0" err="1">
                <a:sym typeface="Arial"/>
              </a:rPr>
              <a:t>vm</a:t>
            </a:r>
            <a:r>
              <a:rPr lang="en-US" dirty="0">
                <a:sym typeface="Arial"/>
              </a:rPr>
              <a:t>-&gt;monitor-&gt;Performance</a:t>
            </a:r>
          </a:p>
          <a:p>
            <a:pPr lvl="1"/>
            <a:endParaRPr lang="en-US" dirty="0">
              <a:sym typeface="Arial"/>
            </a:endParaRPr>
          </a:p>
          <a:p>
            <a:endParaRPr lang="en-US" dirty="0">
              <a:sym typeface="Arial"/>
            </a:endParaRPr>
          </a:p>
        </p:txBody>
      </p:sp>
      <p:pic>
        <p:nvPicPr>
          <p:cNvPr id="161" name="Shape 161"/>
          <p:cNvPicPr preferRelativeResize="0"/>
          <p:nvPr/>
        </p:nvPicPr>
        <p:blipFill rotWithShape="1">
          <a:blip r:embed="rId3">
            <a:alphaModFix/>
          </a:blip>
          <a:srcRect/>
          <a:stretch/>
        </p:blipFill>
        <p:spPr>
          <a:xfrm>
            <a:off x="5615100" y="3663814"/>
            <a:ext cx="3528900" cy="1700099"/>
          </a:xfrm>
          <a:prstGeom prst="rect">
            <a:avLst/>
          </a:prstGeom>
          <a:noFill/>
          <a:ln>
            <a:noFill/>
          </a:ln>
        </p:spPr>
      </p:pic>
    </p:spTree>
    <p:extLst>
      <p:ext uri="{BB962C8B-B14F-4D97-AF65-F5344CB8AC3E}">
        <p14:creationId xmlns:p14="http://schemas.microsoft.com/office/powerpoint/2010/main" val="551036717"/>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noProof="0"/>
              <a:t>What Features Are Supported</a:t>
            </a:r>
          </a:p>
        </p:txBody>
      </p:sp>
      <p:graphicFrame>
        <p:nvGraphicFramePr>
          <p:cNvPr id="2" name="Table 1"/>
          <p:cNvGraphicFramePr>
            <a:graphicFrameLocks noGrp="1"/>
          </p:cNvGraphicFramePr>
          <p:nvPr>
            <p:extLst>
              <p:ext uri="{D42A27DB-BD31-4B8C-83A1-F6EECF244321}">
                <p14:modId xmlns:p14="http://schemas.microsoft.com/office/powerpoint/2010/main" val="2030112130"/>
              </p:ext>
            </p:extLst>
          </p:nvPr>
        </p:nvGraphicFramePr>
        <p:xfrm>
          <a:off x="266219" y="714667"/>
          <a:ext cx="8746283" cy="5340505"/>
        </p:xfrm>
        <a:graphic>
          <a:graphicData uri="http://schemas.openxmlformats.org/drawingml/2006/table">
            <a:tbl>
              <a:tblPr firstRow="1" bandRow="1">
                <a:tableStyleId>{5C22544A-7EE6-4342-B048-85BDC9FD1C3A}</a:tableStyleId>
              </a:tblPr>
              <a:tblGrid>
                <a:gridCol w="1513280">
                  <a:extLst>
                    <a:ext uri="{9D8B030D-6E8A-4147-A177-3AD203B41FA5}">
                      <a16:colId xmlns:a16="http://schemas.microsoft.com/office/drawing/2014/main" val="20000"/>
                    </a:ext>
                  </a:extLst>
                </a:gridCol>
                <a:gridCol w="3547625">
                  <a:extLst>
                    <a:ext uri="{9D8B030D-6E8A-4147-A177-3AD203B41FA5}">
                      <a16:colId xmlns:a16="http://schemas.microsoft.com/office/drawing/2014/main" val="20001"/>
                    </a:ext>
                  </a:extLst>
                </a:gridCol>
                <a:gridCol w="3685378">
                  <a:extLst>
                    <a:ext uri="{9D8B030D-6E8A-4147-A177-3AD203B41FA5}">
                      <a16:colId xmlns:a16="http://schemas.microsoft.com/office/drawing/2014/main" val="20002"/>
                    </a:ext>
                  </a:extLst>
                </a:gridCol>
              </a:tblGrid>
              <a:tr h="338629">
                <a:tc>
                  <a:txBody>
                    <a:bodyPr/>
                    <a:lstStyle/>
                    <a:p>
                      <a:endParaRPr lang="en-US" dirty="0"/>
                    </a:p>
                  </a:txBody>
                  <a:tcPr/>
                </a:tc>
                <a:tc>
                  <a:txBody>
                    <a:bodyPr/>
                    <a:lstStyle/>
                    <a:p>
                      <a:pPr algn="ctr"/>
                      <a:r>
                        <a:rPr lang="en-US" sz="2000" dirty="0"/>
                        <a:t>L4-LB-Engine</a:t>
                      </a:r>
                    </a:p>
                  </a:txBody>
                  <a:tcPr/>
                </a:tc>
                <a:tc>
                  <a:txBody>
                    <a:bodyPr/>
                    <a:lstStyle/>
                    <a:p>
                      <a:pPr algn="ctr"/>
                      <a:r>
                        <a:rPr lang="en-US" sz="2000" dirty="0"/>
                        <a:t>L7-LB-Engine</a:t>
                      </a:r>
                    </a:p>
                  </a:txBody>
                  <a:tcPr/>
                </a:tc>
                <a:extLst>
                  <a:ext uri="{0D108BD9-81ED-4DB2-BD59-A6C34878D82A}">
                    <a16:rowId xmlns:a16="http://schemas.microsoft.com/office/drawing/2014/main" val="10000"/>
                  </a:ext>
                </a:extLst>
              </a:tr>
              <a:tr h="1317145">
                <a:tc>
                  <a:txBody>
                    <a:bodyPr/>
                    <a:lstStyle/>
                    <a:p>
                      <a:r>
                        <a:rPr lang="en-US" dirty="0"/>
                        <a:t>Connection</a:t>
                      </a:r>
                      <a:r>
                        <a:rPr lang="en-US" baseline="0" dirty="0"/>
                        <a:t> throttling</a:t>
                      </a:r>
                    </a:p>
                    <a:p>
                      <a:r>
                        <a:rPr kumimoji="0" lang="en-US" sz="1000" b="0" i="1" u="none" strike="noStrike" kern="1200" cap="none" spc="0" normalizeH="0" baseline="0" noProof="0" dirty="0">
                          <a:ln>
                            <a:noFill/>
                          </a:ln>
                          <a:solidFill>
                            <a:srgbClr val="333333"/>
                          </a:solidFill>
                          <a:effectLst/>
                          <a:uLnTx/>
                          <a:uFillTx/>
                          <a:latin typeface="+mn-lt"/>
                          <a:ea typeface="+mn-ea"/>
                          <a:cs typeface="+mn-cs"/>
                        </a:rPr>
                        <a:t>Limit the connections to the VIP / to the back-end servers.</a:t>
                      </a:r>
                      <a:endParaRPr lang="en-US" dirty="0"/>
                    </a:p>
                  </a:txBody>
                  <a:tcPr/>
                </a:tc>
                <a:tc>
                  <a:txBody>
                    <a:bodyPr/>
                    <a:lstStyle/>
                    <a:p>
                      <a:r>
                        <a:rPr lang="fr-FR" sz="1600" dirty="0"/>
                        <a:t>No.</a:t>
                      </a:r>
                      <a:endParaRPr lang="en-US" sz="1600" dirty="0"/>
                    </a:p>
                  </a:txBody>
                  <a:tcPr/>
                </a:tc>
                <a:tc>
                  <a:txBody>
                    <a:bodyPr/>
                    <a:lstStyle/>
                    <a:p>
                      <a:r>
                        <a:rPr lang="en-US" sz="1600" dirty="0"/>
                        <a:t>Client side:</a:t>
                      </a:r>
                    </a:p>
                    <a:p>
                      <a:r>
                        <a:rPr lang="fr-FR" sz="1600" dirty="0"/>
                        <a:t>  . Max </a:t>
                      </a:r>
                      <a:r>
                        <a:rPr lang="fr-FR" sz="1600" dirty="0" err="1"/>
                        <a:t>conc</a:t>
                      </a:r>
                      <a:r>
                        <a:rPr lang="fr-FR" sz="1600" dirty="0"/>
                        <a:t>. connections</a:t>
                      </a:r>
                    </a:p>
                    <a:p>
                      <a:r>
                        <a:rPr lang="fr-FR" sz="1600" dirty="0"/>
                        <a:t>  . Max new </a:t>
                      </a:r>
                      <a:r>
                        <a:rPr lang="fr-FR" sz="1600" dirty="0" err="1"/>
                        <a:t>conn</a:t>
                      </a:r>
                      <a:r>
                        <a:rPr lang="fr-FR" sz="1600" dirty="0"/>
                        <a:t> / sec</a:t>
                      </a:r>
                    </a:p>
                    <a:p>
                      <a:r>
                        <a:rPr lang="fr-FR" sz="1600" dirty="0"/>
                        <a:t>Server</a:t>
                      </a:r>
                      <a:r>
                        <a:rPr lang="fr-FR" sz="1600" baseline="0" dirty="0"/>
                        <a:t> </a:t>
                      </a:r>
                      <a:r>
                        <a:rPr lang="fr-FR" sz="1600" baseline="0" dirty="0" err="1"/>
                        <a:t>side</a:t>
                      </a:r>
                      <a:r>
                        <a:rPr lang="fr-FR" sz="1600" baseline="0" dirty="0"/>
                        <a:t>:</a:t>
                      </a:r>
                    </a:p>
                    <a:p>
                      <a:r>
                        <a:rPr lang="fr-FR" sz="1600" baseline="0" dirty="0"/>
                        <a:t>  . Max </a:t>
                      </a:r>
                      <a:r>
                        <a:rPr lang="fr-FR" sz="1600" baseline="0" dirty="0" err="1"/>
                        <a:t>conc</a:t>
                      </a:r>
                      <a:r>
                        <a:rPr lang="fr-FR" sz="1600" baseline="0" dirty="0"/>
                        <a:t>. Connections</a:t>
                      </a:r>
                      <a:endParaRPr lang="en-US" sz="1600" dirty="0"/>
                    </a:p>
                  </a:txBody>
                  <a:tcPr/>
                </a:tc>
                <a:extLst>
                  <a:ext uri="{0D108BD9-81ED-4DB2-BD59-A6C34878D82A}">
                    <a16:rowId xmlns:a16="http://schemas.microsoft.com/office/drawing/2014/main" val="10001"/>
                  </a:ext>
                </a:extLst>
              </a:tr>
              <a:tr h="576251">
                <a:tc>
                  <a:txBody>
                    <a:bodyPr/>
                    <a:lstStyle/>
                    <a:p>
                      <a:r>
                        <a:rPr lang="fr-FR" dirty="0"/>
                        <a:t>High </a:t>
                      </a:r>
                      <a:r>
                        <a:rPr lang="fr-FR" dirty="0" err="1"/>
                        <a:t>Availability</a:t>
                      </a:r>
                      <a:endParaRPr lang="en-US" dirty="0"/>
                    </a:p>
                  </a:txBody>
                  <a:tcPr/>
                </a:tc>
                <a:tc>
                  <a:txBody>
                    <a:bodyPr/>
                    <a:lstStyle/>
                    <a:p>
                      <a:r>
                        <a:rPr lang="en-US" sz="1600" dirty="0"/>
                        <a:t>Yes</a:t>
                      </a:r>
                      <a:r>
                        <a:rPr lang="en-US" sz="1600" i="1" baseline="0" dirty="0"/>
                        <a:t>.</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i="1" baseline="0" dirty="0"/>
                        <a:t>Note</a:t>
                      </a:r>
                      <a:r>
                        <a:rPr lang="en-US" sz="1600" i="1" baseline="0" dirty="0">
                          <a:solidFill>
                            <a:schemeClr val="tx1"/>
                          </a:solidFill>
                        </a:rPr>
                        <a:t>: session + </a:t>
                      </a:r>
                      <a:r>
                        <a:rPr lang="en-US" sz="1600" i="1" baseline="0" dirty="0"/>
                        <a:t>persistence table synched</a:t>
                      </a:r>
                      <a:endParaRPr lang="en-US" sz="1600" i="1" dirty="0"/>
                    </a:p>
                  </a:txBody>
                  <a:tcPr/>
                </a:tc>
                <a:tc>
                  <a:txBody>
                    <a:bodyPr/>
                    <a:lstStyle/>
                    <a:p>
                      <a:r>
                        <a:rPr lang="en-US" sz="1600" dirty="0"/>
                        <a:t>Yes</a:t>
                      </a:r>
                      <a:r>
                        <a:rPr lang="en-US" sz="1600" i="1" baseline="0" dirty="0"/>
                        <a:t>.</a:t>
                      </a:r>
                    </a:p>
                    <a:p>
                      <a:r>
                        <a:rPr lang="en-US" sz="1600" i="1" baseline="0" dirty="0"/>
                        <a:t>Note: persistence table synched</a:t>
                      </a:r>
                      <a:endParaRPr lang="en-US" sz="1600" i="1" dirty="0"/>
                    </a:p>
                  </a:txBody>
                  <a:tcPr/>
                </a:tc>
                <a:extLst>
                  <a:ext uri="{0D108BD9-81ED-4DB2-BD59-A6C34878D82A}">
                    <a16:rowId xmlns:a16="http://schemas.microsoft.com/office/drawing/2014/main" val="10002"/>
                  </a:ext>
                </a:extLst>
              </a:tr>
              <a:tr h="876715">
                <a:tc>
                  <a:txBody>
                    <a:bodyPr/>
                    <a:lstStyle/>
                    <a:p>
                      <a:r>
                        <a:rPr lang="en-US" dirty="0"/>
                        <a:t>Monitoring</a:t>
                      </a:r>
                    </a:p>
                  </a:txBody>
                  <a:tcPr/>
                </a:tc>
                <a:tc>
                  <a:txBody>
                    <a:bodyPr/>
                    <a:lstStyle/>
                    <a:p>
                      <a:r>
                        <a:rPr lang="fr-FR" sz="1600" dirty="0"/>
                        <a:t>. </a:t>
                      </a:r>
                      <a:r>
                        <a:rPr lang="fr-FR" sz="1600" dirty="0" err="1"/>
                        <a:t>View</a:t>
                      </a:r>
                      <a:r>
                        <a:rPr lang="fr-FR" sz="1600" baseline="0" dirty="0"/>
                        <a:t> VIP/Pool/Servers </a:t>
                      </a:r>
                      <a:r>
                        <a:rPr lang="fr-FR" sz="1600" baseline="0" dirty="0" err="1"/>
                        <a:t>objects</a:t>
                      </a:r>
                      <a:r>
                        <a:rPr lang="fr-FR" sz="1600" baseline="0" dirty="0"/>
                        <a:t> (CLI + API)</a:t>
                      </a:r>
                    </a:p>
                    <a:p>
                      <a:r>
                        <a:rPr lang="fr-FR" sz="1600" baseline="0" dirty="0"/>
                        <a:t>. </a:t>
                      </a:r>
                      <a:r>
                        <a:rPr lang="fr-FR" sz="1600" baseline="0" dirty="0" err="1"/>
                        <a:t>View</a:t>
                      </a:r>
                      <a:r>
                        <a:rPr lang="fr-FR" sz="1600" baseline="0" dirty="0"/>
                        <a:t> VIP/Pool/Servers </a:t>
                      </a:r>
                      <a:r>
                        <a:rPr lang="fr-FR" sz="1600" baseline="0" dirty="0" err="1"/>
                        <a:t>stats</a:t>
                      </a:r>
                      <a:r>
                        <a:rPr lang="fr-FR" sz="1600" baseline="0" dirty="0"/>
                        <a:t> (CLI + API)</a:t>
                      </a:r>
                    </a:p>
                    <a:p>
                      <a:r>
                        <a:rPr lang="fr-FR" sz="1600" baseline="0" dirty="0"/>
                        <a:t>. Global </a:t>
                      </a:r>
                      <a:r>
                        <a:rPr lang="fr-FR" sz="1600" baseline="0" dirty="0" err="1"/>
                        <a:t>stats</a:t>
                      </a:r>
                      <a:r>
                        <a:rPr lang="fr-FR" sz="1600" baseline="0" dirty="0"/>
                        <a:t> VIP sessions (vCenter </a:t>
                      </a:r>
                      <a:r>
                        <a:rPr lang="fr-FR" sz="1600" baseline="0" dirty="0" err="1"/>
                        <a:t>WebUI</a:t>
                      </a:r>
                      <a:r>
                        <a:rPr lang="fr-FR" sz="1600" baseline="0" dirty="0"/>
                        <a:t>)</a:t>
                      </a:r>
                    </a:p>
                  </a:txBody>
                  <a:tcPr/>
                </a:tc>
                <a:tc>
                  <a:txBody>
                    <a:bodyPr/>
                    <a:lstStyle/>
                    <a:p>
                      <a:r>
                        <a:rPr lang="fr-FR" sz="1600" dirty="0"/>
                        <a:t>. </a:t>
                      </a:r>
                      <a:r>
                        <a:rPr lang="fr-FR" sz="1600" dirty="0" err="1"/>
                        <a:t>View</a:t>
                      </a:r>
                      <a:r>
                        <a:rPr lang="fr-FR" sz="1600" baseline="0" dirty="0"/>
                        <a:t> VIP/Pool/Servers </a:t>
                      </a:r>
                      <a:r>
                        <a:rPr lang="fr-FR" sz="1600" baseline="0" dirty="0" err="1"/>
                        <a:t>objects</a:t>
                      </a:r>
                      <a:r>
                        <a:rPr lang="fr-FR" sz="1600" baseline="0" dirty="0"/>
                        <a:t> (CLI + API)</a:t>
                      </a:r>
                    </a:p>
                    <a:p>
                      <a:r>
                        <a:rPr lang="fr-FR" sz="1600" baseline="0" dirty="0"/>
                        <a:t>. </a:t>
                      </a:r>
                      <a:r>
                        <a:rPr lang="fr-FR" sz="1600" baseline="0" dirty="0" err="1"/>
                        <a:t>View</a:t>
                      </a:r>
                      <a:r>
                        <a:rPr lang="fr-FR" sz="1600" baseline="0" dirty="0"/>
                        <a:t> VIP/Pool/Servers </a:t>
                      </a:r>
                      <a:r>
                        <a:rPr lang="fr-FR" sz="1600" baseline="0" dirty="0" err="1"/>
                        <a:t>stats</a:t>
                      </a:r>
                      <a:r>
                        <a:rPr lang="fr-FR" sz="1600" baseline="0" dirty="0"/>
                        <a:t> (CLI + API)</a:t>
                      </a:r>
                    </a:p>
                    <a:p>
                      <a:r>
                        <a:rPr lang="fr-FR" sz="1600" baseline="0" dirty="0"/>
                        <a:t>. Global </a:t>
                      </a:r>
                      <a:r>
                        <a:rPr lang="fr-FR" sz="1600" baseline="0" dirty="0" err="1"/>
                        <a:t>stats</a:t>
                      </a:r>
                      <a:r>
                        <a:rPr lang="fr-FR" sz="1600" baseline="0" dirty="0"/>
                        <a:t> VIP sessions (vCenter </a:t>
                      </a:r>
                      <a:r>
                        <a:rPr lang="fr-FR" sz="1600" baseline="0" dirty="0" err="1"/>
                        <a:t>WebUI</a:t>
                      </a:r>
                      <a:r>
                        <a:rPr lang="fr-FR" sz="1600" baseline="0" dirty="0"/>
                        <a:t>)</a:t>
                      </a:r>
                      <a:endParaRPr lang="en-US" sz="1600" dirty="0"/>
                    </a:p>
                  </a:txBody>
                  <a:tcPr/>
                </a:tc>
                <a:extLst>
                  <a:ext uri="{0D108BD9-81ED-4DB2-BD59-A6C34878D82A}">
                    <a16:rowId xmlns:a16="http://schemas.microsoft.com/office/drawing/2014/main" val="10003"/>
                  </a:ext>
                </a:extLst>
              </a:tr>
              <a:tr h="876715">
                <a:tc>
                  <a:txBody>
                    <a:bodyPr/>
                    <a:lstStyle/>
                    <a:p>
                      <a:r>
                        <a:rPr lang="en-US" dirty="0"/>
                        <a:t>L7 </a:t>
                      </a:r>
                      <a:r>
                        <a:rPr lang="en-US" baseline="0" dirty="0"/>
                        <a:t>manipulation</a:t>
                      </a:r>
                    </a:p>
                    <a:p>
                      <a:r>
                        <a:rPr kumimoji="0" lang="en-US" sz="1000" b="0" i="1" u="none" strike="noStrike" kern="1200" cap="none" spc="0" normalizeH="0" baseline="0" noProof="0" dirty="0">
                          <a:ln>
                            <a:noFill/>
                          </a:ln>
                          <a:solidFill>
                            <a:srgbClr val="333333"/>
                          </a:solidFill>
                          <a:effectLst/>
                          <a:uLnTx/>
                          <a:uFillTx/>
                          <a:latin typeface="+mn-lt"/>
                          <a:ea typeface="+mn-ea"/>
                          <a:cs typeface="+mn-cs"/>
                        </a:rPr>
                        <a:t>The load balancer modifies the end-users requests and/or back-end servers responses.</a:t>
                      </a:r>
                      <a:endParaRPr lang="en-US" dirty="0"/>
                    </a:p>
                  </a:txBody>
                  <a:tcPr/>
                </a:tc>
                <a:tc>
                  <a:txBody>
                    <a:bodyPr/>
                    <a:lstStyle/>
                    <a:p>
                      <a:r>
                        <a:rPr lang="fr-FR" sz="1600" baseline="0" dirty="0"/>
                        <a:t>No.</a:t>
                      </a:r>
                    </a:p>
                  </a:txBody>
                  <a:tcPr/>
                </a:tc>
                <a:tc>
                  <a:txBody>
                    <a:bodyPr/>
                    <a:lstStyle/>
                    <a:p>
                      <a:r>
                        <a:rPr lang="en-US" sz="1600" b="0" i="1" kern="1200" dirty="0">
                          <a:solidFill>
                            <a:schemeClr val="dk1"/>
                          </a:solidFill>
                          <a:effectLst/>
                          <a:latin typeface="+mn-lt"/>
                          <a:ea typeface="+mn-ea"/>
                          <a:cs typeface="+mn-cs"/>
                        </a:rPr>
                        <a:t>.</a:t>
                      </a:r>
                      <a:r>
                        <a:rPr lang="en-US" sz="1600" b="0" i="1" kern="1200" baseline="0" dirty="0">
                          <a:solidFill>
                            <a:schemeClr val="dk1"/>
                          </a:solidFill>
                          <a:effectLst/>
                          <a:latin typeface="+mn-lt"/>
                          <a:ea typeface="+mn-ea"/>
                          <a:cs typeface="+mn-cs"/>
                        </a:rPr>
                        <a:t> </a:t>
                      </a:r>
                      <a:r>
                        <a:rPr lang="en-US" sz="1600" b="0" i="1" kern="1200" dirty="0">
                          <a:solidFill>
                            <a:schemeClr val="dk1"/>
                          </a:solidFill>
                          <a:effectLst/>
                          <a:latin typeface="+mn-lt"/>
                          <a:ea typeface="+mn-ea"/>
                          <a:cs typeface="+mn-cs"/>
                        </a:rPr>
                        <a:t>HTT</a:t>
                      </a:r>
                      <a:r>
                        <a:rPr lang="en-US" sz="1600" b="0" i="1" kern="1200" baseline="0" dirty="0">
                          <a:solidFill>
                            <a:schemeClr val="dk1"/>
                          </a:solidFill>
                          <a:effectLst/>
                          <a:latin typeface="+mn-lt"/>
                          <a:ea typeface="+mn-ea"/>
                          <a:cs typeface="+mn-cs"/>
                        </a:rPr>
                        <a:t>P/HTTPS request/response headers </a:t>
                      </a:r>
                      <a:endParaRPr lang="en-US" sz="1600" b="0" i="1" kern="1200" dirty="0">
                        <a:solidFill>
                          <a:schemeClr val="dk1"/>
                        </a:solidFill>
                        <a:effectLst/>
                        <a:latin typeface="+mn-lt"/>
                        <a:ea typeface="+mn-ea"/>
                        <a:cs typeface="+mn-cs"/>
                      </a:endParaRPr>
                    </a:p>
                    <a:p>
                      <a:r>
                        <a:rPr lang="en-US" sz="1600" b="0" i="1" kern="1200" dirty="0">
                          <a:solidFill>
                            <a:schemeClr val="dk1"/>
                          </a:solidFill>
                          <a:effectLst/>
                          <a:latin typeface="+mn-lt"/>
                          <a:ea typeface="+mn-ea"/>
                          <a:cs typeface="+mn-cs"/>
                        </a:rPr>
                        <a:t>(For instance: URL block, </a:t>
                      </a:r>
                      <a:r>
                        <a:rPr lang="en-US" sz="1600" b="0" i="1" kern="1200" dirty="0" err="1">
                          <a:solidFill>
                            <a:schemeClr val="dk1"/>
                          </a:solidFill>
                          <a:effectLst/>
                          <a:latin typeface="+mn-lt"/>
                          <a:ea typeface="+mn-ea"/>
                          <a:cs typeface="+mn-cs"/>
                        </a:rPr>
                        <a:t>url</a:t>
                      </a:r>
                      <a:r>
                        <a:rPr lang="en-US" sz="1600" b="0" i="1" kern="1200" dirty="0">
                          <a:solidFill>
                            <a:schemeClr val="dk1"/>
                          </a:solidFill>
                          <a:effectLst/>
                          <a:latin typeface="+mn-lt"/>
                          <a:ea typeface="+mn-ea"/>
                          <a:cs typeface="+mn-cs"/>
                        </a:rPr>
                        <a:t> rewrite, header rewrite)</a:t>
                      </a:r>
                      <a:endParaRPr lang="en-US" sz="1600" b="0" dirty="0"/>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062410983"/>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50" name="Straight Connector 249"/>
          <p:cNvCxnSpPr/>
          <p:nvPr/>
        </p:nvCxnSpPr>
        <p:spPr bwMode="auto">
          <a:xfrm>
            <a:off x="4832294" y="1577327"/>
            <a:ext cx="0" cy="599688"/>
          </a:xfrm>
          <a:prstGeom prst="line">
            <a:avLst/>
          </a:prstGeom>
          <a:solidFill>
            <a:srgbClr val="0095D3"/>
          </a:solidFill>
          <a:ln w="28575" cap="flat" cmpd="sng" algn="ctr">
            <a:solidFill>
              <a:srgbClr val="7030A0"/>
            </a:solidFill>
            <a:prstDash val="solid"/>
            <a:round/>
            <a:headEnd type="none" w="med" len="med"/>
            <a:tailEnd type="none" w="med" len="med"/>
          </a:ln>
          <a:effectLst/>
        </p:spPr>
      </p:cxnSp>
      <p:pic>
        <p:nvPicPr>
          <p:cNvPr id="58" name="Picture 11" descr="C:\Users\Abject-3D\Desktop\VMWare Files\FINAL diagrams\Basic Virtualization\3D PNGs\VMW_10Q2_DGRM_PrivateCloudFed_Comm_9.png"/>
          <p:cNvPicPr>
            <a:picLocks noChangeAspect="1" noChangeArrowheads="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700167" y="714287"/>
            <a:ext cx="2113763" cy="1152769"/>
          </a:xfrm>
          <a:prstGeom prst="rect">
            <a:avLst/>
          </a:prstGeom>
          <a:noFill/>
        </p:spPr>
      </p:pic>
      <p:sp>
        <p:nvSpPr>
          <p:cNvPr id="59" name="TextBox 58"/>
          <p:cNvSpPr txBox="1"/>
          <p:nvPr/>
        </p:nvSpPr>
        <p:spPr>
          <a:xfrm>
            <a:off x="4222202" y="1083781"/>
            <a:ext cx="1039768" cy="683264"/>
          </a:xfrm>
          <a:prstGeom prst="rect">
            <a:avLst/>
          </a:prstGeom>
          <a:noFill/>
        </p:spPr>
        <p:txBody>
          <a:bodyPr wrap="none" rtlCol="0">
            <a:spAutoFit/>
          </a:bodyPr>
          <a:lstStyle/>
          <a:p>
            <a:r>
              <a:rPr lang="en-US" sz="1600" dirty="0">
                <a:solidFill>
                  <a:srgbClr val="333333"/>
                </a:solidFill>
                <a:latin typeface="+mn-lt"/>
                <a:ea typeface="+mn-ea"/>
              </a:rPr>
              <a:t>External</a:t>
            </a:r>
          </a:p>
          <a:p>
            <a:r>
              <a:rPr lang="en-US" sz="1600" dirty="0">
                <a:solidFill>
                  <a:srgbClr val="333333"/>
                </a:solidFill>
                <a:latin typeface="+mn-lt"/>
                <a:ea typeface="+mn-ea"/>
              </a:rPr>
              <a:t>Networks</a:t>
            </a:r>
          </a:p>
        </p:txBody>
      </p:sp>
      <p:cxnSp>
        <p:nvCxnSpPr>
          <p:cNvPr id="355" name="Straight Connector 354"/>
          <p:cNvCxnSpPr/>
          <p:nvPr/>
        </p:nvCxnSpPr>
        <p:spPr bwMode="auto">
          <a:xfrm>
            <a:off x="1901189" y="2177015"/>
            <a:ext cx="0" cy="834263"/>
          </a:xfrm>
          <a:prstGeom prst="line">
            <a:avLst/>
          </a:prstGeom>
          <a:solidFill>
            <a:srgbClr val="0095D3"/>
          </a:solidFill>
          <a:ln w="28575" cap="flat" cmpd="sng" algn="ctr">
            <a:solidFill>
              <a:srgbClr val="7030A0"/>
            </a:solidFill>
            <a:prstDash val="solid"/>
            <a:round/>
            <a:headEnd type="none" w="med" len="med"/>
            <a:tailEnd type="none" w="med" len="med"/>
          </a:ln>
          <a:effectLst/>
        </p:spPr>
      </p:cxnSp>
      <p:cxnSp>
        <p:nvCxnSpPr>
          <p:cNvPr id="356" name="Straight Connector 355"/>
          <p:cNvCxnSpPr/>
          <p:nvPr/>
        </p:nvCxnSpPr>
        <p:spPr bwMode="auto">
          <a:xfrm>
            <a:off x="392006" y="2177015"/>
            <a:ext cx="8375734" cy="0"/>
          </a:xfrm>
          <a:prstGeom prst="line">
            <a:avLst/>
          </a:prstGeom>
          <a:solidFill>
            <a:srgbClr val="0095D3"/>
          </a:solidFill>
          <a:ln w="28575" cap="flat" cmpd="sng" algn="ctr">
            <a:solidFill>
              <a:srgbClr val="7030A0"/>
            </a:solidFill>
            <a:prstDash val="solid"/>
            <a:round/>
            <a:headEnd type="none" w="med" len="med"/>
            <a:tailEnd type="none" w="med" len="med"/>
          </a:ln>
          <a:effectLst/>
        </p:spPr>
      </p:cxnSp>
      <p:cxnSp>
        <p:nvCxnSpPr>
          <p:cNvPr id="253" name="Straight Connector 252"/>
          <p:cNvCxnSpPr>
            <a:stCxn id="108" idx="1"/>
          </p:cNvCxnSpPr>
          <p:nvPr/>
        </p:nvCxnSpPr>
        <p:spPr bwMode="auto">
          <a:xfrm>
            <a:off x="1887033" y="3030248"/>
            <a:ext cx="9016" cy="744586"/>
          </a:xfrm>
          <a:prstGeom prst="line">
            <a:avLst/>
          </a:prstGeom>
          <a:solidFill>
            <a:srgbClr val="0095D3"/>
          </a:solidFill>
          <a:ln w="28575" cap="flat" cmpd="sng" algn="ctr">
            <a:solidFill>
              <a:schemeClr val="accent1"/>
            </a:solidFill>
            <a:prstDash val="solid"/>
            <a:round/>
            <a:headEnd type="none" w="med" len="med"/>
            <a:tailEnd type="none" w="med" len="med"/>
          </a:ln>
          <a:effectLst/>
        </p:spPr>
      </p:cxnSp>
      <p:grpSp>
        <p:nvGrpSpPr>
          <p:cNvPr id="4" name="Group 3"/>
          <p:cNvGrpSpPr/>
          <p:nvPr/>
        </p:nvGrpSpPr>
        <p:grpSpPr>
          <a:xfrm>
            <a:off x="1428894" y="3691001"/>
            <a:ext cx="848197" cy="432766"/>
            <a:chOff x="1562241" y="3362381"/>
            <a:chExt cx="848197" cy="432766"/>
          </a:xfrm>
        </p:grpSpPr>
        <p:grpSp>
          <p:nvGrpSpPr>
            <p:cNvPr id="252" name="Group 251"/>
            <p:cNvGrpSpPr/>
            <p:nvPr/>
          </p:nvGrpSpPr>
          <p:grpSpPr>
            <a:xfrm>
              <a:off x="1562241" y="3415274"/>
              <a:ext cx="848197" cy="379873"/>
              <a:chOff x="660794" y="4830662"/>
              <a:chExt cx="1463422" cy="655406"/>
            </a:xfrm>
          </p:grpSpPr>
          <p:cxnSp>
            <p:nvCxnSpPr>
              <p:cNvPr id="259" name="Straight Connector 258"/>
              <p:cNvCxnSpPr/>
              <p:nvPr/>
            </p:nvCxnSpPr>
            <p:spPr bwMode="auto">
              <a:xfrm flipH="1">
                <a:off x="660794" y="4830662"/>
                <a:ext cx="1366486" cy="21825"/>
              </a:xfrm>
              <a:prstGeom prst="line">
                <a:avLst/>
              </a:prstGeom>
              <a:solidFill>
                <a:srgbClr val="0095D3"/>
              </a:solidFill>
              <a:ln w="28575" cap="flat" cmpd="sng" algn="ctr">
                <a:solidFill>
                  <a:schemeClr val="accent1"/>
                </a:solidFill>
                <a:prstDash val="solid"/>
                <a:round/>
                <a:headEnd type="none" w="med" len="med"/>
                <a:tailEnd type="none" w="med" len="med"/>
              </a:ln>
              <a:effectLst/>
            </p:spPr>
          </p:cxnSp>
          <p:pic>
            <p:nvPicPr>
              <p:cNvPr id="260"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0794" y="5078081"/>
                <a:ext cx="469900" cy="407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61" name="Straight Connector 260"/>
              <p:cNvCxnSpPr>
                <a:endCxn id="260" idx="0"/>
              </p:cNvCxnSpPr>
              <p:nvPr/>
            </p:nvCxnSpPr>
            <p:spPr bwMode="auto">
              <a:xfrm>
                <a:off x="895744" y="4834647"/>
                <a:ext cx="0" cy="243434"/>
              </a:xfrm>
              <a:prstGeom prst="line">
                <a:avLst/>
              </a:prstGeom>
              <a:solidFill>
                <a:srgbClr val="0095D3"/>
              </a:solidFill>
              <a:ln w="28575" cap="flat" cmpd="sng" algn="ctr">
                <a:solidFill>
                  <a:schemeClr val="accent1"/>
                </a:solidFill>
                <a:prstDash val="solid"/>
                <a:round/>
                <a:headEnd type="none" w="med" len="med"/>
                <a:tailEnd type="none" w="med" len="med"/>
              </a:ln>
              <a:effectLst/>
            </p:spPr>
          </p:cxnSp>
          <p:pic>
            <p:nvPicPr>
              <p:cNvPr id="262"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54316" y="5078081"/>
                <a:ext cx="469900" cy="407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63" name="Straight Connector 262"/>
              <p:cNvCxnSpPr>
                <a:endCxn id="262" idx="0"/>
              </p:cNvCxnSpPr>
              <p:nvPr/>
            </p:nvCxnSpPr>
            <p:spPr bwMode="auto">
              <a:xfrm>
                <a:off x="1889266" y="4834647"/>
                <a:ext cx="0" cy="243434"/>
              </a:xfrm>
              <a:prstGeom prst="line">
                <a:avLst/>
              </a:prstGeom>
              <a:solidFill>
                <a:srgbClr val="0095D3"/>
              </a:solidFill>
              <a:ln w="28575" cap="flat" cmpd="sng" algn="ctr">
                <a:solidFill>
                  <a:schemeClr val="accent1"/>
                </a:solidFill>
                <a:prstDash val="solid"/>
                <a:round/>
                <a:headEnd type="none" w="med" len="med"/>
                <a:tailEnd type="none" w="med" len="med"/>
              </a:ln>
              <a:effectLst/>
            </p:spPr>
          </p:cxnSp>
        </p:grpSp>
        <p:pic>
          <p:nvPicPr>
            <p:cNvPr id="254" name="Picture 2" descr="firewall security"/>
            <p:cNvPicPr>
              <a:picLocks noChangeAspect="1" noChangeArrowheads="1"/>
            </p:cNvPicPr>
            <p:nvPr/>
          </p:nvPicPr>
          <p:blipFill rotWithShape="1">
            <a:blip r:embed="rId5" cstate="print">
              <a:extLst>
                <a:ext uri="{BEBA8EAE-BF5A-486C-A8C5-ECC9F3942E4B}">
                  <a14:imgProps xmlns:a14="http://schemas.microsoft.com/office/drawing/2010/main">
                    <a14:imgLayer r:embed="rId6">
                      <a14:imgEffect>
                        <a14:backgroundRemoval t="10000" b="90000" l="10000" r="90000">
                          <a14:foregroundMark x1="39726" y1="31373" x2="39726" y2="31373"/>
                          <a14:foregroundMark x1="63014" y1="49020" x2="63014" y2="49020"/>
                          <a14:foregroundMark x1="49315" y1="17647" x2="49315" y2="17647"/>
                          <a14:foregroundMark x1="76712" y1="17647" x2="76712" y2="17647"/>
                          <a14:foregroundMark x1="21918" y1="64706" x2="21918" y2="64706"/>
                          <a14:foregroundMark x1="19178" y1="80392" x2="19178" y2="80392"/>
                          <a14:foregroundMark x1="64384" y1="84314" x2="64384" y2="84314"/>
                          <a14:foregroundMark x1="82192" y1="66667" x2="82192" y2="66667"/>
                          <a14:foregroundMark x1="86301" y1="35294" x2="86301" y2="35294"/>
                          <a14:foregroundMark x1="84932" y1="76471" x2="84932" y2="76471"/>
                        </a14:backgroundRemoval>
                      </a14:imgEffect>
                    </a14:imgLayer>
                  </a14:imgProps>
                </a:ext>
                <a:ext uri="{28A0092B-C50C-407E-A947-70E740481C1C}">
                  <a14:useLocalDpi xmlns:a14="http://schemas.microsoft.com/office/drawing/2010/main" val="0"/>
                </a:ext>
              </a:extLst>
            </a:blip>
            <a:srcRect/>
            <a:stretch/>
          </p:blipFill>
          <p:spPr bwMode="auto">
            <a:xfrm>
              <a:off x="1623251" y="3362381"/>
              <a:ext cx="147461" cy="101566"/>
            </a:xfrm>
            <a:prstGeom prst="rect">
              <a:avLst/>
            </a:prstGeom>
            <a:noFill/>
            <a:extLst>
              <a:ext uri="{909E8E84-426E-40DD-AFC4-6F175D3DCCD1}">
                <a14:hiddenFill xmlns:a14="http://schemas.microsoft.com/office/drawing/2010/main">
                  <a:solidFill>
                    <a:srgbClr val="FFFFFF"/>
                  </a:solidFill>
                </a14:hiddenFill>
              </a:ext>
            </a:extLst>
          </p:spPr>
        </p:pic>
        <p:pic>
          <p:nvPicPr>
            <p:cNvPr id="255"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58371" y="3556411"/>
              <a:ext cx="272353" cy="236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56" name="Straight Connector 255"/>
            <p:cNvCxnSpPr>
              <a:endCxn id="255" idx="0"/>
            </p:cNvCxnSpPr>
            <p:nvPr/>
          </p:nvCxnSpPr>
          <p:spPr bwMode="auto">
            <a:xfrm>
              <a:off x="1994549" y="3415317"/>
              <a:ext cx="0" cy="141095"/>
            </a:xfrm>
            <a:prstGeom prst="line">
              <a:avLst/>
            </a:prstGeom>
            <a:solidFill>
              <a:srgbClr val="0095D3"/>
            </a:solidFill>
            <a:ln w="28575" cap="flat" cmpd="sng" algn="ctr">
              <a:solidFill>
                <a:schemeClr val="accent1"/>
              </a:solidFill>
              <a:prstDash val="solid"/>
              <a:round/>
              <a:headEnd type="none" w="med" len="med"/>
              <a:tailEnd type="none" w="med" len="med"/>
            </a:ln>
            <a:effectLst/>
          </p:spPr>
        </p:cxnSp>
        <p:pic>
          <p:nvPicPr>
            <p:cNvPr id="257" name="Picture 2" descr="firewall security"/>
            <p:cNvPicPr>
              <a:picLocks noChangeAspect="1" noChangeArrowheads="1"/>
            </p:cNvPicPr>
            <p:nvPr/>
          </p:nvPicPr>
          <p:blipFill rotWithShape="1">
            <a:blip r:embed="rId5" cstate="print">
              <a:extLst>
                <a:ext uri="{BEBA8EAE-BF5A-486C-A8C5-ECC9F3942E4B}">
                  <a14:imgProps xmlns:a14="http://schemas.microsoft.com/office/drawing/2010/main">
                    <a14:imgLayer r:embed="rId6">
                      <a14:imgEffect>
                        <a14:backgroundRemoval t="10000" b="90000" l="10000" r="90000">
                          <a14:foregroundMark x1="39726" y1="31373" x2="39726" y2="31373"/>
                          <a14:foregroundMark x1="63014" y1="49020" x2="63014" y2="49020"/>
                          <a14:foregroundMark x1="49315" y1="17647" x2="49315" y2="17647"/>
                          <a14:foregroundMark x1="76712" y1="17647" x2="76712" y2="17647"/>
                          <a14:foregroundMark x1="21918" y1="64706" x2="21918" y2="64706"/>
                          <a14:foregroundMark x1="19178" y1="80392" x2="19178" y2="80392"/>
                          <a14:foregroundMark x1="64384" y1="84314" x2="64384" y2="84314"/>
                          <a14:foregroundMark x1="82192" y1="66667" x2="82192" y2="66667"/>
                          <a14:foregroundMark x1="86301" y1="35294" x2="86301" y2="35294"/>
                          <a14:foregroundMark x1="84932" y1="76471" x2="84932" y2="76471"/>
                        </a14:backgroundRemoval>
                      </a14:imgEffect>
                    </a14:imgLayer>
                  </a14:imgProps>
                </a:ext>
                <a:ext uri="{28A0092B-C50C-407E-A947-70E740481C1C}">
                  <a14:useLocalDpi xmlns:a14="http://schemas.microsoft.com/office/drawing/2010/main" val="0"/>
                </a:ext>
              </a:extLst>
            </a:blip>
            <a:srcRect/>
            <a:stretch/>
          </p:blipFill>
          <p:spPr bwMode="auto">
            <a:xfrm>
              <a:off x="1906362" y="3373705"/>
              <a:ext cx="147461" cy="101566"/>
            </a:xfrm>
            <a:prstGeom prst="rect">
              <a:avLst/>
            </a:prstGeom>
            <a:noFill/>
            <a:extLst>
              <a:ext uri="{909E8E84-426E-40DD-AFC4-6F175D3DCCD1}">
                <a14:hiddenFill xmlns:a14="http://schemas.microsoft.com/office/drawing/2010/main">
                  <a:solidFill>
                    <a:srgbClr val="FFFFFF"/>
                  </a:solidFill>
                </a14:hiddenFill>
              </a:ext>
            </a:extLst>
          </p:spPr>
        </p:pic>
        <p:pic>
          <p:nvPicPr>
            <p:cNvPr id="258" name="Picture 2" descr="firewall security"/>
            <p:cNvPicPr>
              <a:picLocks noChangeAspect="1" noChangeArrowheads="1"/>
            </p:cNvPicPr>
            <p:nvPr/>
          </p:nvPicPr>
          <p:blipFill rotWithShape="1">
            <a:blip r:embed="rId5" cstate="print">
              <a:extLst>
                <a:ext uri="{BEBA8EAE-BF5A-486C-A8C5-ECC9F3942E4B}">
                  <a14:imgProps xmlns:a14="http://schemas.microsoft.com/office/drawing/2010/main">
                    <a14:imgLayer r:embed="rId6">
                      <a14:imgEffect>
                        <a14:backgroundRemoval t="10000" b="90000" l="10000" r="90000">
                          <a14:foregroundMark x1="39726" y1="31373" x2="39726" y2="31373"/>
                          <a14:foregroundMark x1="63014" y1="49020" x2="63014" y2="49020"/>
                          <a14:foregroundMark x1="49315" y1="17647" x2="49315" y2="17647"/>
                          <a14:foregroundMark x1="76712" y1="17647" x2="76712" y2="17647"/>
                          <a14:foregroundMark x1="21918" y1="64706" x2="21918" y2="64706"/>
                          <a14:foregroundMark x1="19178" y1="80392" x2="19178" y2="80392"/>
                          <a14:foregroundMark x1="64384" y1="84314" x2="64384" y2="84314"/>
                          <a14:foregroundMark x1="82192" y1="66667" x2="82192" y2="66667"/>
                          <a14:foregroundMark x1="86301" y1="35294" x2="86301" y2="35294"/>
                          <a14:foregroundMark x1="84932" y1="76471" x2="84932" y2="76471"/>
                        </a14:backgroundRemoval>
                      </a14:imgEffect>
                    </a14:imgLayer>
                  </a14:imgProps>
                </a:ext>
                <a:ext uri="{28A0092B-C50C-407E-A947-70E740481C1C}">
                  <a14:useLocalDpi xmlns:a14="http://schemas.microsoft.com/office/drawing/2010/main" val="0"/>
                </a:ext>
              </a:extLst>
            </a:blip>
            <a:srcRect/>
            <a:stretch/>
          </p:blipFill>
          <p:spPr bwMode="auto">
            <a:xfrm>
              <a:off x="2190605" y="3363514"/>
              <a:ext cx="147461" cy="101566"/>
            </a:xfrm>
            <a:prstGeom prst="rect">
              <a:avLst/>
            </a:prstGeom>
            <a:noFill/>
            <a:extLst>
              <a:ext uri="{909E8E84-426E-40DD-AFC4-6F175D3DCCD1}">
                <a14:hiddenFill xmlns:a14="http://schemas.microsoft.com/office/drawing/2010/main">
                  <a:solidFill>
                    <a:srgbClr val="FFFFFF"/>
                  </a:solidFill>
                </a14:hiddenFill>
              </a:ext>
            </a:extLst>
          </p:spPr>
        </p:pic>
      </p:grpSp>
      <p:sp>
        <p:nvSpPr>
          <p:cNvPr id="22" name="TextBox 21"/>
          <p:cNvSpPr txBox="1"/>
          <p:nvPr/>
        </p:nvSpPr>
        <p:spPr>
          <a:xfrm>
            <a:off x="392006" y="4332741"/>
            <a:ext cx="2536289" cy="1569660"/>
          </a:xfrm>
          <a:prstGeom prst="rect">
            <a:avLst/>
          </a:prstGeom>
          <a:noFill/>
        </p:spPr>
        <p:txBody>
          <a:bodyPr wrap="square" rtlCol="0">
            <a:spAutoFit/>
          </a:bodyPr>
          <a:lstStyle/>
          <a:p>
            <a:pPr algn="l"/>
            <a:r>
              <a:rPr lang="fr-FR" sz="1000" b="1" u="sng" dirty="0">
                <a:solidFill>
                  <a:schemeClr val="tx1"/>
                </a:solidFill>
              </a:rPr>
              <a:t>SSL </a:t>
            </a:r>
            <a:r>
              <a:rPr lang="fr-FR" sz="1000" b="1" u="sng" dirty="0" err="1">
                <a:solidFill>
                  <a:schemeClr val="tx1"/>
                </a:solidFill>
              </a:rPr>
              <a:t>Offload</a:t>
            </a:r>
            <a:r>
              <a:rPr lang="fr-FR" sz="1000" b="1" dirty="0">
                <a:solidFill>
                  <a:schemeClr val="tx1"/>
                </a:solidFill>
              </a:rPr>
              <a:t>:</a:t>
            </a:r>
          </a:p>
          <a:p>
            <a:pPr marL="171450" indent="-171450" algn="l">
              <a:buFont typeface="Arial" pitchFamily="34" charset="0"/>
              <a:buChar char="•"/>
            </a:pPr>
            <a:r>
              <a:rPr lang="fr-FR" sz="1000" b="1" dirty="0" err="1">
                <a:solidFill>
                  <a:schemeClr val="tx1"/>
                </a:solidFill>
              </a:rPr>
              <a:t>Edge</a:t>
            </a:r>
            <a:r>
              <a:rPr lang="fr-FR" sz="1000" b="1" dirty="0">
                <a:solidFill>
                  <a:schemeClr val="tx1"/>
                </a:solidFill>
              </a:rPr>
              <a:t> </a:t>
            </a:r>
            <a:r>
              <a:rPr lang="fr-FR" sz="1000" b="1" dirty="0" err="1">
                <a:solidFill>
                  <a:schemeClr val="tx1"/>
                </a:solidFill>
              </a:rPr>
              <a:t>terminates</a:t>
            </a:r>
            <a:r>
              <a:rPr lang="fr-FR" sz="1000" b="1" dirty="0">
                <a:solidFill>
                  <a:schemeClr val="tx1"/>
                </a:solidFill>
              </a:rPr>
              <a:t> Client HTTPS (SSL sessions)</a:t>
            </a:r>
          </a:p>
          <a:p>
            <a:pPr marL="171450" indent="-171450" algn="l">
              <a:buFont typeface="Arial" pitchFamily="34" charset="0"/>
              <a:buChar char="•"/>
            </a:pPr>
            <a:r>
              <a:rPr lang="fr-FR" sz="1000" b="1" dirty="0" err="1">
                <a:solidFill>
                  <a:schemeClr val="tx1"/>
                </a:solidFill>
              </a:rPr>
              <a:t>Edge</a:t>
            </a:r>
            <a:r>
              <a:rPr lang="fr-FR" sz="1000" b="1" dirty="0">
                <a:solidFill>
                  <a:schemeClr val="tx1"/>
                </a:solidFill>
              </a:rPr>
              <a:t> </a:t>
            </a:r>
            <a:r>
              <a:rPr lang="fr-FR" sz="1000" b="1" dirty="0" err="1">
                <a:solidFill>
                  <a:schemeClr val="tx1"/>
                </a:solidFill>
              </a:rPr>
              <a:t>load</a:t>
            </a:r>
            <a:r>
              <a:rPr lang="fr-FR" sz="1000" b="1" dirty="0">
                <a:solidFill>
                  <a:schemeClr val="tx1"/>
                </a:solidFill>
              </a:rPr>
              <a:t> balances the clients on HTTP to the servers</a:t>
            </a:r>
          </a:p>
          <a:p>
            <a:pPr algn="l"/>
            <a:r>
              <a:rPr lang="fr-FR" sz="1000" b="1" i="1" dirty="0">
                <a:solidFill>
                  <a:schemeClr val="tx1"/>
                </a:solidFill>
              </a:rPr>
              <a:t>Note: LB </a:t>
            </a:r>
            <a:r>
              <a:rPr lang="fr-FR" sz="1000" b="1" i="1" dirty="0" err="1">
                <a:solidFill>
                  <a:schemeClr val="tx1"/>
                </a:solidFill>
              </a:rPr>
              <a:t>AppRules</a:t>
            </a:r>
            <a:r>
              <a:rPr lang="fr-FR" sz="1000" b="1" i="1" dirty="0">
                <a:solidFill>
                  <a:schemeClr val="tx1"/>
                </a:solidFill>
              </a:rPr>
              <a:t> HTTP can </a:t>
            </a:r>
            <a:r>
              <a:rPr lang="fr-FR" sz="1000" b="1" i="1" dirty="0" err="1">
                <a:solidFill>
                  <a:schemeClr val="tx1"/>
                </a:solidFill>
              </a:rPr>
              <a:t>be</a:t>
            </a:r>
            <a:r>
              <a:rPr lang="fr-FR" sz="1000" b="1" i="1" dirty="0">
                <a:solidFill>
                  <a:schemeClr val="tx1"/>
                </a:solidFill>
              </a:rPr>
              <a:t> </a:t>
            </a:r>
            <a:r>
              <a:rPr lang="fr-FR" sz="1000" b="1" i="1" dirty="0" err="1">
                <a:solidFill>
                  <a:schemeClr val="tx1"/>
                </a:solidFill>
              </a:rPr>
              <a:t>applied</a:t>
            </a:r>
            <a:r>
              <a:rPr lang="fr-FR" sz="1000" b="1" i="1" dirty="0">
                <a:solidFill>
                  <a:schemeClr val="tx1"/>
                </a:solidFill>
              </a:rPr>
              <a:t>.</a:t>
            </a:r>
            <a:endParaRPr lang="fr-FR" sz="1000" b="1" dirty="0">
              <a:solidFill>
                <a:schemeClr val="tx1"/>
              </a:solidFill>
            </a:endParaRPr>
          </a:p>
          <a:p>
            <a:pPr algn="l"/>
            <a:endParaRPr lang="en-US" sz="1000" dirty="0" err="1">
              <a:solidFill>
                <a:schemeClr val="tx1"/>
              </a:solidFill>
              <a:latin typeface="+mn-lt"/>
              <a:ea typeface="+mn-ea"/>
            </a:endParaRPr>
          </a:p>
        </p:txBody>
      </p:sp>
      <p:cxnSp>
        <p:nvCxnSpPr>
          <p:cNvPr id="24" name="Straight Connector 23"/>
          <p:cNvCxnSpPr/>
          <p:nvPr/>
        </p:nvCxnSpPr>
        <p:spPr bwMode="auto">
          <a:xfrm>
            <a:off x="171025" y="2044001"/>
            <a:ext cx="0" cy="4197311"/>
          </a:xfrm>
          <a:prstGeom prst="line">
            <a:avLst/>
          </a:prstGeom>
          <a:solidFill>
            <a:srgbClr val="0095D3"/>
          </a:solidFill>
          <a:ln w="19050" cap="flat" cmpd="sng" algn="ctr">
            <a:solidFill>
              <a:schemeClr val="tx1"/>
            </a:solidFill>
            <a:prstDash val="dash"/>
            <a:round/>
            <a:headEnd type="none" w="med" len="med"/>
            <a:tailEnd type="none" w="med" len="med"/>
          </a:ln>
          <a:effectLst/>
        </p:spPr>
      </p:cxnSp>
      <p:cxnSp>
        <p:nvCxnSpPr>
          <p:cNvPr id="264" name="Straight Connector 263"/>
          <p:cNvCxnSpPr/>
          <p:nvPr/>
        </p:nvCxnSpPr>
        <p:spPr bwMode="auto">
          <a:xfrm>
            <a:off x="2928295" y="2021960"/>
            <a:ext cx="0" cy="4219352"/>
          </a:xfrm>
          <a:prstGeom prst="line">
            <a:avLst/>
          </a:prstGeom>
          <a:solidFill>
            <a:srgbClr val="0095D3"/>
          </a:solidFill>
          <a:ln w="19050" cap="flat" cmpd="sng" algn="ctr">
            <a:solidFill>
              <a:schemeClr val="tx1"/>
            </a:solidFill>
            <a:prstDash val="dash"/>
            <a:round/>
            <a:headEnd type="none" w="med" len="med"/>
            <a:tailEnd type="none" w="med" len="med"/>
          </a:ln>
          <a:effectLst/>
        </p:spPr>
      </p:cxnSp>
      <p:cxnSp>
        <p:nvCxnSpPr>
          <p:cNvPr id="265" name="Straight Connector 264"/>
          <p:cNvCxnSpPr/>
          <p:nvPr/>
        </p:nvCxnSpPr>
        <p:spPr bwMode="auto">
          <a:xfrm>
            <a:off x="5710765" y="2000057"/>
            <a:ext cx="0" cy="4241255"/>
          </a:xfrm>
          <a:prstGeom prst="line">
            <a:avLst/>
          </a:prstGeom>
          <a:solidFill>
            <a:srgbClr val="0095D3"/>
          </a:solidFill>
          <a:ln w="19050" cap="flat" cmpd="sng" algn="ctr">
            <a:solidFill>
              <a:schemeClr val="tx1"/>
            </a:solidFill>
            <a:prstDash val="dash"/>
            <a:round/>
            <a:headEnd type="none" w="med" len="med"/>
            <a:tailEnd type="none" w="med" len="med"/>
          </a:ln>
          <a:effectLst/>
        </p:spPr>
      </p:cxnSp>
      <p:cxnSp>
        <p:nvCxnSpPr>
          <p:cNvPr id="268" name="Straight Connector 267"/>
          <p:cNvCxnSpPr/>
          <p:nvPr/>
        </p:nvCxnSpPr>
        <p:spPr bwMode="auto">
          <a:xfrm>
            <a:off x="8923569" y="2000056"/>
            <a:ext cx="0" cy="4241255"/>
          </a:xfrm>
          <a:prstGeom prst="line">
            <a:avLst/>
          </a:prstGeom>
          <a:solidFill>
            <a:srgbClr val="0095D3"/>
          </a:solidFill>
          <a:ln w="19050" cap="flat" cmpd="sng" algn="ctr">
            <a:solidFill>
              <a:schemeClr val="tx1"/>
            </a:solidFill>
            <a:prstDash val="dash"/>
            <a:round/>
            <a:headEnd type="none" w="med" len="med"/>
            <a:tailEnd type="none" w="med" len="med"/>
          </a:ln>
          <a:effectLst/>
        </p:spPr>
      </p:cxnSp>
      <p:sp>
        <p:nvSpPr>
          <p:cNvPr id="104" name="Title 3"/>
          <p:cNvSpPr>
            <a:spLocks noGrp="1"/>
          </p:cNvSpPr>
          <p:nvPr>
            <p:ph type="title"/>
          </p:nvPr>
        </p:nvSpPr>
        <p:spPr>
          <a:xfrm>
            <a:off x="356616" y="171450"/>
            <a:ext cx="8492109" cy="333375"/>
          </a:xfrm>
        </p:spPr>
        <p:txBody>
          <a:bodyPr/>
          <a:lstStyle/>
          <a:p>
            <a:r>
              <a:rPr lang="en-US" noProof="0" dirty="0"/>
              <a:t>All SSL Load Balancing options</a:t>
            </a:r>
          </a:p>
        </p:txBody>
      </p:sp>
      <p:sp>
        <p:nvSpPr>
          <p:cNvPr id="109" name="TextBox 108"/>
          <p:cNvSpPr txBox="1"/>
          <p:nvPr/>
        </p:nvSpPr>
        <p:spPr>
          <a:xfrm>
            <a:off x="1074452" y="2277167"/>
            <a:ext cx="729687" cy="646331"/>
          </a:xfrm>
          <a:prstGeom prst="rect">
            <a:avLst/>
          </a:prstGeom>
          <a:noFill/>
        </p:spPr>
        <p:txBody>
          <a:bodyPr wrap="none" rtlCol="0">
            <a:spAutoFit/>
          </a:bodyPr>
          <a:lstStyle/>
          <a:p>
            <a:pPr algn="r">
              <a:spcAft>
                <a:spcPct val="0"/>
              </a:spcAft>
            </a:pPr>
            <a:r>
              <a:rPr lang="en-US" sz="1200" b="1" dirty="0">
                <a:solidFill>
                  <a:srgbClr val="333333"/>
                </a:solidFill>
                <a:latin typeface="Arial"/>
                <a:ea typeface="ＭＳ Ｐゴシック"/>
                <a:cs typeface="Arial" charset="0"/>
              </a:rPr>
              <a:t>Edge</a:t>
            </a:r>
          </a:p>
          <a:p>
            <a:pPr algn="r">
              <a:spcAft>
                <a:spcPct val="0"/>
              </a:spcAft>
            </a:pPr>
            <a:r>
              <a:rPr lang="en-US" sz="1200" b="1" dirty="0">
                <a:solidFill>
                  <a:srgbClr val="333333"/>
                </a:solidFill>
                <a:latin typeface="Arial"/>
                <a:ea typeface="ＭＳ Ｐゴシック"/>
                <a:cs typeface="Arial" charset="0"/>
              </a:rPr>
              <a:t>Service</a:t>
            </a:r>
          </a:p>
          <a:p>
            <a:pPr algn="r">
              <a:spcAft>
                <a:spcPct val="0"/>
              </a:spcAft>
            </a:pPr>
            <a:r>
              <a:rPr lang="en-US" sz="1200" b="1" dirty="0">
                <a:solidFill>
                  <a:srgbClr val="333333"/>
                </a:solidFill>
                <a:latin typeface="Arial"/>
                <a:ea typeface="ＭＳ Ｐゴシック"/>
                <a:cs typeface="Arial" charset="0"/>
              </a:rPr>
              <a:t>Router</a:t>
            </a:r>
          </a:p>
        </p:txBody>
      </p:sp>
      <p:cxnSp>
        <p:nvCxnSpPr>
          <p:cNvPr id="110" name="Straight Arrow Connector 109"/>
          <p:cNvCxnSpPr/>
          <p:nvPr/>
        </p:nvCxnSpPr>
        <p:spPr bwMode="auto">
          <a:xfrm>
            <a:off x="2010367" y="1716880"/>
            <a:ext cx="0" cy="1004040"/>
          </a:xfrm>
          <a:prstGeom prst="straightConnector1">
            <a:avLst/>
          </a:prstGeom>
          <a:solidFill>
            <a:srgbClr val="0095D3"/>
          </a:solidFill>
          <a:ln w="38100" cap="flat" cmpd="sng" algn="ctr">
            <a:solidFill>
              <a:srgbClr val="FF0000"/>
            </a:solidFill>
            <a:prstDash val="solid"/>
            <a:round/>
            <a:headEnd type="none" w="med" len="med"/>
            <a:tailEnd type="arrow"/>
          </a:ln>
          <a:effectLst/>
        </p:spPr>
      </p:cxnSp>
      <p:sp>
        <p:nvSpPr>
          <p:cNvPr id="111" name="TextBox 110"/>
          <p:cNvSpPr txBox="1"/>
          <p:nvPr/>
        </p:nvSpPr>
        <p:spPr>
          <a:xfrm>
            <a:off x="1408570" y="1781283"/>
            <a:ext cx="620684" cy="307777"/>
          </a:xfrm>
          <a:prstGeom prst="rect">
            <a:avLst/>
          </a:prstGeom>
          <a:noFill/>
        </p:spPr>
        <p:txBody>
          <a:bodyPr wrap="none" rtlCol="0">
            <a:spAutoFit/>
          </a:bodyPr>
          <a:lstStyle/>
          <a:p>
            <a:pPr algn="r"/>
            <a:r>
              <a:rPr lang="en-US" sz="1400" b="1" dirty="0">
                <a:solidFill>
                  <a:srgbClr val="FF0000"/>
                </a:solidFill>
                <a:latin typeface="+mn-lt"/>
                <a:ea typeface="+mn-ea"/>
              </a:rPr>
              <a:t>https</a:t>
            </a:r>
          </a:p>
        </p:txBody>
      </p:sp>
      <p:sp>
        <p:nvSpPr>
          <p:cNvPr id="112" name="TextBox 111"/>
          <p:cNvSpPr txBox="1"/>
          <p:nvPr/>
        </p:nvSpPr>
        <p:spPr>
          <a:xfrm>
            <a:off x="2097983" y="3186783"/>
            <a:ext cx="521297" cy="307777"/>
          </a:xfrm>
          <a:prstGeom prst="rect">
            <a:avLst/>
          </a:prstGeom>
          <a:noFill/>
        </p:spPr>
        <p:txBody>
          <a:bodyPr wrap="none" rtlCol="0">
            <a:spAutoFit/>
          </a:bodyPr>
          <a:lstStyle/>
          <a:p>
            <a:pPr algn="l"/>
            <a:r>
              <a:rPr lang="en-US" sz="1400" b="1" dirty="0">
                <a:solidFill>
                  <a:srgbClr val="FF0000"/>
                </a:solidFill>
                <a:latin typeface="+mn-lt"/>
                <a:ea typeface="+mn-ea"/>
              </a:rPr>
              <a:t>http</a:t>
            </a:r>
          </a:p>
        </p:txBody>
      </p:sp>
      <p:cxnSp>
        <p:nvCxnSpPr>
          <p:cNvPr id="8" name="Elbow Connector 7"/>
          <p:cNvCxnSpPr/>
          <p:nvPr/>
        </p:nvCxnSpPr>
        <p:spPr bwMode="auto">
          <a:xfrm rot="5400000">
            <a:off x="1380345" y="3406660"/>
            <a:ext cx="674249" cy="210844"/>
          </a:xfrm>
          <a:prstGeom prst="bentConnector3">
            <a:avLst/>
          </a:prstGeom>
          <a:solidFill>
            <a:srgbClr val="0095D3"/>
          </a:solidFill>
          <a:ln w="19050" cap="flat" cmpd="sng" algn="ctr">
            <a:solidFill>
              <a:srgbClr val="FF0000"/>
            </a:solidFill>
            <a:prstDash val="solid"/>
            <a:round/>
            <a:headEnd type="none" w="med" len="med"/>
            <a:tailEnd type="arrow" w="med" len="med"/>
          </a:ln>
          <a:effectLst/>
        </p:spPr>
      </p:cxnSp>
      <p:cxnSp>
        <p:nvCxnSpPr>
          <p:cNvPr id="133" name="Elbow Connector 132"/>
          <p:cNvCxnSpPr/>
          <p:nvPr/>
        </p:nvCxnSpPr>
        <p:spPr bwMode="auto">
          <a:xfrm rot="16200000" flipH="1">
            <a:off x="1631608" y="3390071"/>
            <a:ext cx="675299" cy="242970"/>
          </a:xfrm>
          <a:prstGeom prst="bentConnector3">
            <a:avLst/>
          </a:prstGeom>
          <a:solidFill>
            <a:srgbClr val="0095D3"/>
          </a:solidFill>
          <a:ln w="19050" cap="flat" cmpd="sng" algn="ctr">
            <a:solidFill>
              <a:srgbClr val="FF0000"/>
            </a:solidFill>
            <a:prstDash val="solid"/>
            <a:round/>
            <a:headEnd type="none" w="med" len="med"/>
            <a:tailEnd type="arrow" w="med" len="med"/>
          </a:ln>
          <a:effectLst/>
        </p:spPr>
      </p:cxnSp>
      <p:cxnSp>
        <p:nvCxnSpPr>
          <p:cNvPr id="13" name="Straight Connector 12"/>
          <p:cNvCxnSpPr/>
          <p:nvPr/>
        </p:nvCxnSpPr>
        <p:spPr bwMode="auto">
          <a:xfrm>
            <a:off x="1834204" y="3173795"/>
            <a:ext cx="6436" cy="662717"/>
          </a:xfrm>
          <a:prstGeom prst="line">
            <a:avLst/>
          </a:prstGeom>
          <a:solidFill>
            <a:srgbClr val="0095D3"/>
          </a:solidFill>
          <a:ln w="19050" cap="flat" cmpd="sng" algn="ctr">
            <a:solidFill>
              <a:srgbClr val="FF0000"/>
            </a:solidFill>
            <a:prstDash val="solid"/>
            <a:round/>
            <a:headEnd type="none" w="med" len="med"/>
            <a:tailEnd type="arrow" w="med" len="med"/>
          </a:ln>
          <a:effectLst/>
        </p:spPr>
      </p:cxnSp>
      <p:cxnSp>
        <p:nvCxnSpPr>
          <p:cNvPr id="139" name="Straight Connector 138"/>
          <p:cNvCxnSpPr/>
          <p:nvPr/>
        </p:nvCxnSpPr>
        <p:spPr bwMode="auto">
          <a:xfrm>
            <a:off x="4677204" y="2167884"/>
            <a:ext cx="0" cy="834263"/>
          </a:xfrm>
          <a:prstGeom prst="line">
            <a:avLst/>
          </a:prstGeom>
          <a:solidFill>
            <a:srgbClr val="0095D3"/>
          </a:solidFill>
          <a:ln w="28575" cap="flat" cmpd="sng" algn="ctr">
            <a:solidFill>
              <a:srgbClr val="7030A0"/>
            </a:solidFill>
            <a:prstDash val="solid"/>
            <a:round/>
            <a:headEnd type="none" w="med" len="med"/>
            <a:tailEnd type="none" w="med" len="med"/>
          </a:ln>
          <a:effectLst/>
        </p:spPr>
      </p:cxnSp>
      <p:cxnSp>
        <p:nvCxnSpPr>
          <p:cNvPr id="140" name="Straight Connector 139"/>
          <p:cNvCxnSpPr>
            <a:stCxn id="156" idx="1"/>
          </p:cNvCxnSpPr>
          <p:nvPr/>
        </p:nvCxnSpPr>
        <p:spPr bwMode="auto">
          <a:xfrm>
            <a:off x="4663048" y="3021117"/>
            <a:ext cx="9016" cy="744586"/>
          </a:xfrm>
          <a:prstGeom prst="line">
            <a:avLst/>
          </a:prstGeom>
          <a:solidFill>
            <a:srgbClr val="0095D3"/>
          </a:solidFill>
          <a:ln w="28575" cap="flat" cmpd="sng" algn="ctr">
            <a:solidFill>
              <a:schemeClr val="accent1"/>
            </a:solidFill>
            <a:prstDash val="solid"/>
            <a:round/>
            <a:headEnd type="none" w="med" len="med"/>
            <a:tailEnd type="none" w="med" len="med"/>
          </a:ln>
          <a:effectLst/>
        </p:spPr>
      </p:cxnSp>
      <p:grpSp>
        <p:nvGrpSpPr>
          <p:cNvPr id="141" name="Group 140"/>
          <p:cNvGrpSpPr/>
          <p:nvPr/>
        </p:nvGrpSpPr>
        <p:grpSpPr>
          <a:xfrm>
            <a:off x="4204909" y="3681870"/>
            <a:ext cx="848197" cy="432766"/>
            <a:chOff x="1562241" y="3362381"/>
            <a:chExt cx="848197" cy="432766"/>
          </a:xfrm>
        </p:grpSpPr>
        <p:grpSp>
          <p:nvGrpSpPr>
            <p:cNvPr id="142" name="Group 141"/>
            <p:cNvGrpSpPr/>
            <p:nvPr/>
          </p:nvGrpSpPr>
          <p:grpSpPr>
            <a:xfrm>
              <a:off x="1562241" y="3415274"/>
              <a:ext cx="848197" cy="379873"/>
              <a:chOff x="660794" y="4830662"/>
              <a:chExt cx="1463422" cy="655406"/>
            </a:xfrm>
          </p:grpSpPr>
          <p:cxnSp>
            <p:nvCxnSpPr>
              <p:cNvPr id="148" name="Straight Connector 147"/>
              <p:cNvCxnSpPr/>
              <p:nvPr/>
            </p:nvCxnSpPr>
            <p:spPr bwMode="auto">
              <a:xfrm flipH="1">
                <a:off x="660794" y="4830662"/>
                <a:ext cx="1366486" cy="21825"/>
              </a:xfrm>
              <a:prstGeom prst="line">
                <a:avLst/>
              </a:prstGeom>
              <a:solidFill>
                <a:srgbClr val="0095D3"/>
              </a:solidFill>
              <a:ln w="28575" cap="flat" cmpd="sng" algn="ctr">
                <a:solidFill>
                  <a:schemeClr val="accent1"/>
                </a:solidFill>
                <a:prstDash val="solid"/>
                <a:round/>
                <a:headEnd type="none" w="med" len="med"/>
                <a:tailEnd type="none" w="med" len="med"/>
              </a:ln>
              <a:effectLst/>
            </p:spPr>
          </p:cxnSp>
          <p:pic>
            <p:nvPicPr>
              <p:cNvPr id="149"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0794" y="5078081"/>
                <a:ext cx="469900" cy="407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50" name="Straight Connector 149"/>
              <p:cNvCxnSpPr>
                <a:endCxn id="149" idx="0"/>
              </p:cNvCxnSpPr>
              <p:nvPr/>
            </p:nvCxnSpPr>
            <p:spPr bwMode="auto">
              <a:xfrm>
                <a:off x="895744" y="4834647"/>
                <a:ext cx="0" cy="243434"/>
              </a:xfrm>
              <a:prstGeom prst="line">
                <a:avLst/>
              </a:prstGeom>
              <a:solidFill>
                <a:srgbClr val="0095D3"/>
              </a:solidFill>
              <a:ln w="28575" cap="flat" cmpd="sng" algn="ctr">
                <a:solidFill>
                  <a:schemeClr val="accent1"/>
                </a:solidFill>
                <a:prstDash val="solid"/>
                <a:round/>
                <a:headEnd type="none" w="med" len="med"/>
                <a:tailEnd type="none" w="med" len="med"/>
              </a:ln>
              <a:effectLst/>
            </p:spPr>
          </p:cxnSp>
          <p:pic>
            <p:nvPicPr>
              <p:cNvPr id="151"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54316" y="5078081"/>
                <a:ext cx="469900" cy="407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52" name="Straight Connector 151"/>
              <p:cNvCxnSpPr>
                <a:endCxn id="151" idx="0"/>
              </p:cNvCxnSpPr>
              <p:nvPr/>
            </p:nvCxnSpPr>
            <p:spPr bwMode="auto">
              <a:xfrm>
                <a:off x="1889266" y="4834647"/>
                <a:ext cx="0" cy="243434"/>
              </a:xfrm>
              <a:prstGeom prst="line">
                <a:avLst/>
              </a:prstGeom>
              <a:solidFill>
                <a:srgbClr val="0095D3"/>
              </a:solidFill>
              <a:ln w="28575" cap="flat" cmpd="sng" algn="ctr">
                <a:solidFill>
                  <a:schemeClr val="accent1"/>
                </a:solidFill>
                <a:prstDash val="solid"/>
                <a:round/>
                <a:headEnd type="none" w="med" len="med"/>
                <a:tailEnd type="none" w="med" len="med"/>
              </a:ln>
              <a:effectLst/>
            </p:spPr>
          </p:cxnSp>
        </p:grpSp>
        <p:pic>
          <p:nvPicPr>
            <p:cNvPr id="143" name="Picture 2" descr="firewall security"/>
            <p:cNvPicPr>
              <a:picLocks noChangeAspect="1" noChangeArrowheads="1"/>
            </p:cNvPicPr>
            <p:nvPr/>
          </p:nvPicPr>
          <p:blipFill rotWithShape="1">
            <a:blip r:embed="rId5" cstate="print">
              <a:extLst>
                <a:ext uri="{BEBA8EAE-BF5A-486C-A8C5-ECC9F3942E4B}">
                  <a14:imgProps xmlns:a14="http://schemas.microsoft.com/office/drawing/2010/main">
                    <a14:imgLayer r:embed="rId6">
                      <a14:imgEffect>
                        <a14:backgroundRemoval t="10000" b="90000" l="10000" r="90000">
                          <a14:foregroundMark x1="39726" y1="31373" x2="39726" y2="31373"/>
                          <a14:foregroundMark x1="63014" y1="49020" x2="63014" y2="49020"/>
                          <a14:foregroundMark x1="49315" y1="17647" x2="49315" y2="17647"/>
                          <a14:foregroundMark x1="76712" y1="17647" x2="76712" y2="17647"/>
                          <a14:foregroundMark x1="21918" y1="64706" x2="21918" y2="64706"/>
                          <a14:foregroundMark x1="19178" y1="80392" x2="19178" y2="80392"/>
                          <a14:foregroundMark x1="64384" y1="84314" x2="64384" y2="84314"/>
                          <a14:foregroundMark x1="82192" y1="66667" x2="82192" y2="66667"/>
                          <a14:foregroundMark x1="86301" y1="35294" x2="86301" y2="35294"/>
                          <a14:foregroundMark x1="84932" y1="76471" x2="84932" y2="76471"/>
                        </a14:backgroundRemoval>
                      </a14:imgEffect>
                    </a14:imgLayer>
                  </a14:imgProps>
                </a:ext>
                <a:ext uri="{28A0092B-C50C-407E-A947-70E740481C1C}">
                  <a14:useLocalDpi xmlns:a14="http://schemas.microsoft.com/office/drawing/2010/main" val="0"/>
                </a:ext>
              </a:extLst>
            </a:blip>
            <a:srcRect/>
            <a:stretch/>
          </p:blipFill>
          <p:spPr bwMode="auto">
            <a:xfrm>
              <a:off x="1623251" y="3362381"/>
              <a:ext cx="147461" cy="101566"/>
            </a:xfrm>
            <a:prstGeom prst="rect">
              <a:avLst/>
            </a:prstGeom>
            <a:noFill/>
            <a:extLst>
              <a:ext uri="{909E8E84-426E-40DD-AFC4-6F175D3DCCD1}">
                <a14:hiddenFill xmlns:a14="http://schemas.microsoft.com/office/drawing/2010/main">
                  <a:solidFill>
                    <a:srgbClr val="FFFFFF"/>
                  </a:solidFill>
                </a14:hiddenFill>
              </a:ext>
            </a:extLst>
          </p:spPr>
        </p:pic>
        <p:pic>
          <p:nvPicPr>
            <p:cNvPr id="144"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58371" y="3556411"/>
              <a:ext cx="272353" cy="236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45" name="Straight Connector 144"/>
            <p:cNvCxnSpPr>
              <a:endCxn id="144" idx="0"/>
            </p:cNvCxnSpPr>
            <p:nvPr/>
          </p:nvCxnSpPr>
          <p:spPr bwMode="auto">
            <a:xfrm>
              <a:off x="1994549" y="3415317"/>
              <a:ext cx="0" cy="141095"/>
            </a:xfrm>
            <a:prstGeom prst="line">
              <a:avLst/>
            </a:prstGeom>
            <a:solidFill>
              <a:srgbClr val="0095D3"/>
            </a:solidFill>
            <a:ln w="28575" cap="flat" cmpd="sng" algn="ctr">
              <a:solidFill>
                <a:schemeClr val="accent1"/>
              </a:solidFill>
              <a:prstDash val="solid"/>
              <a:round/>
              <a:headEnd type="none" w="med" len="med"/>
              <a:tailEnd type="none" w="med" len="med"/>
            </a:ln>
            <a:effectLst/>
          </p:spPr>
        </p:cxnSp>
        <p:pic>
          <p:nvPicPr>
            <p:cNvPr id="146" name="Picture 2" descr="firewall security"/>
            <p:cNvPicPr>
              <a:picLocks noChangeAspect="1" noChangeArrowheads="1"/>
            </p:cNvPicPr>
            <p:nvPr/>
          </p:nvPicPr>
          <p:blipFill rotWithShape="1">
            <a:blip r:embed="rId5" cstate="print">
              <a:extLst>
                <a:ext uri="{BEBA8EAE-BF5A-486C-A8C5-ECC9F3942E4B}">
                  <a14:imgProps xmlns:a14="http://schemas.microsoft.com/office/drawing/2010/main">
                    <a14:imgLayer r:embed="rId6">
                      <a14:imgEffect>
                        <a14:backgroundRemoval t="10000" b="90000" l="10000" r="90000">
                          <a14:foregroundMark x1="39726" y1="31373" x2="39726" y2="31373"/>
                          <a14:foregroundMark x1="63014" y1="49020" x2="63014" y2="49020"/>
                          <a14:foregroundMark x1="49315" y1="17647" x2="49315" y2="17647"/>
                          <a14:foregroundMark x1="76712" y1="17647" x2="76712" y2="17647"/>
                          <a14:foregroundMark x1="21918" y1="64706" x2="21918" y2="64706"/>
                          <a14:foregroundMark x1="19178" y1="80392" x2="19178" y2="80392"/>
                          <a14:foregroundMark x1="64384" y1="84314" x2="64384" y2="84314"/>
                          <a14:foregroundMark x1="82192" y1="66667" x2="82192" y2="66667"/>
                          <a14:foregroundMark x1="86301" y1="35294" x2="86301" y2="35294"/>
                          <a14:foregroundMark x1="84932" y1="76471" x2="84932" y2="76471"/>
                        </a14:backgroundRemoval>
                      </a14:imgEffect>
                    </a14:imgLayer>
                  </a14:imgProps>
                </a:ext>
                <a:ext uri="{28A0092B-C50C-407E-A947-70E740481C1C}">
                  <a14:useLocalDpi xmlns:a14="http://schemas.microsoft.com/office/drawing/2010/main" val="0"/>
                </a:ext>
              </a:extLst>
            </a:blip>
            <a:srcRect/>
            <a:stretch/>
          </p:blipFill>
          <p:spPr bwMode="auto">
            <a:xfrm>
              <a:off x="1906362" y="3373705"/>
              <a:ext cx="147461" cy="101566"/>
            </a:xfrm>
            <a:prstGeom prst="rect">
              <a:avLst/>
            </a:prstGeom>
            <a:noFill/>
            <a:extLst>
              <a:ext uri="{909E8E84-426E-40DD-AFC4-6F175D3DCCD1}">
                <a14:hiddenFill xmlns:a14="http://schemas.microsoft.com/office/drawing/2010/main">
                  <a:solidFill>
                    <a:srgbClr val="FFFFFF"/>
                  </a:solidFill>
                </a14:hiddenFill>
              </a:ext>
            </a:extLst>
          </p:spPr>
        </p:pic>
        <p:pic>
          <p:nvPicPr>
            <p:cNvPr id="147" name="Picture 2" descr="firewall security"/>
            <p:cNvPicPr>
              <a:picLocks noChangeAspect="1" noChangeArrowheads="1"/>
            </p:cNvPicPr>
            <p:nvPr/>
          </p:nvPicPr>
          <p:blipFill rotWithShape="1">
            <a:blip r:embed="rId5" cstate="print">
              <a:extLst>
                <a:ext uri="{BEBA8EAE-BF5A-486C-A8C5-ECC9F3942E4B}">
                  <a14:imgProps xmlns:a14="http://schemas.microsoft.com/office/drawing/2010/main">
                    <a14:imgLayer r:embed="rId6">
                      <a14:imgEffect>
                        <a14:backgroundRemoval t="10000" b="90000" l="10000" r="90000">
                          <a14:foregroundMark x1="39726" y1="31373" x2="39726" y2="31373"/>
                          <a14:foregroundMark x1="63014" y1="49020" x2="63014" y2="49020"/>
                          <a14:foregroundMark x1="49315" y1="17647" x2="49315" y2="17647"/>
                          <a14:foregroundMark x1="76712" y1="17647" x2="76712" y2="17647"/>
                          <a14:foregroundMark x1="21918" y1="64706" x2="21918" y2="64706"/>
                          <a14:foregroundMark x1="19178" y1="80392" x2="19178" y2="80392"/>
                          <a14:foregroundMark x1="64384" y1="84314" x2="64384" y2="84314"/>
                          <a14:foregroundMark x1="82192" y1="66667" x2="82192" y2="66667"/>
                          <a14:foregroundMark x1="86301" y1="35294" x2="86301" y2="35294"/>
                          <a14:foregroundMark x1="84932" y1="76471" x2="84932" y2="76471"/>
                        </a14:backgroundRemoval>
                      </a14:imgEffect>
                    </a14:imgLayer>
                  </a14:imgProps>
                </a:ext>
                <a:ext uri="{28A0092B-C50C-407E-A947-70E740481C1C}">
                  <a14:useLocalDpi xmlns:a14="http://schemas.microsoft.com/office/drawing/2010/main" val="0"/>
                </a:ext>
              </a:extLst>
            </a:blip>
            <a:srcRect/>
            <a:stretch/>
          </p:blipFill>
          <p:spPr bwMode="auto">
            <a:xfrm>
              <a:off x="2190605" y="3363514"/>
              <a:ext cx="147461" cy="101566"/>
            </a:xfrm>
            <a:prstGeom prst="rect">
              <a:avLst/>
            </a:prstGeom>
            <a:noFill/>
            <a:extLst>
              <a:ext uri="{909E8E84-426E-40DD-AFC4-6F175D3DCCD1}">
                <a14:hiddenFill xmlns:a14="http://schemas.microsoft.com/office/drawing/2010/main">
                  <a:solidFill>
                    <a:srgbClr val="FFFFFF"/>
                  </a:solidFill>
                </a14:hiddenFill>
              </a:ext>
            </a:extLst>
          </p:spPr>
        </p:pic>
      </p:grpSp>
      <p:sp>
        <p:nvSpPr>
          <p:cNvPr id="153" name="TextBox 152"/>
          <p:cNvSpPr txBox="1"/>
          <p:nvPr/>
        </p:nvSpPr>
        <p:spPr>
          <a:xfrm>
            <a:off x="3168021" y="4323610"/>
            <a:ext cx="2536289" cy="2462213"/>
          </a:xfrm>
          <a:prstGeom prst="rect">
            <a:avLst/>
          </a:prstGeom>
          <a:noFill/>
        </p:spPr>
        <p:txBody>
          <a:bodyPr wrap="square" rtlCol="0">
            <a:spAutoFit/>
          </a:bodyPr>
          <a:lstStyle/>
          <a:p>
            <a:pPr algn="l"/>
            <a:r>
              <a:rPr lang="fr-FR" sz="1000" b="1" u="sng" dirty="0">
                <a:solidFill>
                  <a:schemeClr val="tx1"/>
                </a:solidFill>
              </a:rPr>
              <a:t>SSL </a:t>
            </a:r>
            <a:r>
              <a:rPr lang="fr-FR" sz="1000" b="1" u="sng" dirty="0" err="1">
                <a:solidFill>
                  <a:schemeClr val="tx1"/>
                </a:solidFill>
              </a:rPr>
              <a:t>Passthrough</a:t>
            </a:r>
            <a:r>
              <a:rPr lang="fr-FR" sz="1000" b="1" dirty="0">
                <a:solidFill>
                  <a:schemeClr val="tx1"/>
                </a:solidFill>
              </a:rPr>
              <a:t>:</a:t>
            </a:r>
          </a:p>
          <a:p>
            <a:pPr marL="171450" indent="-171450" algn="l">
              <a:buFont typeface="Arial" pitchFamily="34" charset="0"/>
              <a:buChar char="•"/>
            </a:pPr>
            <a:r>
              <a:rPr lang="fr-FR" sz="1000" b="1" dirty="0" err="1">
                <a:solidFill>
                  <a:schemeClr val="tx1"/>
                </a:solidFill>
              </a:rPr>
              <a:t>Edge</a:t>
            </a:r>
            <a:r>
              <a:rPr lang="fr-FR" sz="1000" b="1" dirty="0">
                <a:solidFill>
                  <a:schemeClr val="tx1"/>
                </a:solidFill>
              </a:rPr>
              <a:t> do NOT </a:t>
            </a:r>
            <a:r>
              <a:rPr lang="fr-FR" sz="1000" b="1" dirty="0" err="1">
                <a:solidFill>
                  <a:schemeClr val="tx1"/>
                </a:solidFill>
              </a:rPr>
              <a:t>terminates</a:t>
            </a:r>
            <a:r>
              <a:rPr lang="fr-FR" sz="1000" b="1" dirty="0">
                <a:solidFill>
                  <a:schemeClr val="tx1"/>
                </a:solidFill>
              </a:rPr>
              <a:t> Clients HTTPS (SSL sessions)</a:t>
            </a:r>
          </a:p>
          <a:p>
            <a:pPr marL="171450" indent="-171450" algn="l">
              <a:buFont typeface="Arial" pitchFamily="34" charset="0"/>
              <a:buChar char="•"/>
            </a:pPr>
            <a:r>
              <a:rPr lang="fr-FR" sz="1000" b="1" dirty="0" err="1">
                <a:solidFill>
                  <a:schemeClr val="tx1"/>
                </a:solidFill>
              </a:rPr>
              <a:t>Edge</a:t>
            </a:r>
            <a:r>
              <a:rPr lang="fr-FR" sz="1000" b="1" dirty="0">
                <a:solidFill>
                  <a:schemeClr val="tx1"/>
                </a:solidFill>
              </a:rPr>
              <a:t> </a:t>
            </a:r>
            <a:r>
              <a:rPr lang="fr-FR" sz="1000" b="1" dirty="0" err="1">
                <a:solidFill>
                  <a:schemeClr val="tx1"/>
                </a:solidFill>
              </a:rPr>
              <a:t>load</a:t>
            </a:r>
            <a:r>
              <a:rPr lang="fr-FR" sz="1000" b="1" dirty="0">
                <a:solidFill>
                  <a:schemeClr val="tx1"/>
                </a:solidFill>
              </a:rPr>
              <a:t> balances TCP sessions to the servers</a:t>
            </a:r>
          </a:p>
          <a:p>
            <a:pPr marL="0" lvl="1" algn="l"/>
            <a:r>
              <a:rPr lang="fr-FR" sz="1000" b="1" i="1" dirty="0">
                <a:solidFill>
                  <a:schemeClr val="tx1"/>
                </a:solidFill>
              </a:rPr>
              <a:t>Note: Client SSL sessions are </a:t>
            </a:r>
            <a:r>
              <a:rPr lang="fr-FR" sz="1000" b="1" i="1" dirty="0" err="1">
                <a:solidFill>
                  <a:schemeClr val="tx1"/>
                </a:solidFill>
              </a:rPr>
              <a:t>terminated</a:t>
            </a:r>
            <a:r>
              <a:rPr lang="fr-FR" sz="1000" b="1" i="1" dirty="0">
                <a:solidFill>
                  <a:schemeClr val="tx1"/>
                </a:solidFill>
              </a:rPr>
              <a:t> to the servers (not the </a:t>
            </a:r>
            <a:r>
              <a:rPr lang="fr-FR" sz="1000" b="1" i="1" dirty="0" err="1">
                <a:solidFill>
                  <a:schemeClr val="tx1"/>
                </a:solidFill>
              </a:rPr>
              <a:t>Edge</a:t>
            </a:r>
            <a:r>
              <a:rPr lang="fr-FR" sz="1000" b="1" i="1" dirty="0">
                <a:solidFill>
                  <a:schemeClr val="tx1"/>
                </a:solidFill>
              </a:rPr>
              <a:t>).</a:t>
            </a:r>
          </a:p>
          <a:p>
            <a:pPr marL="0" lvl="1" algn="l"/>
            <a:r>
              <a:rPr lang="fr-FR" sz="1000" b="1" i="1" dirty="0">
                <a:solidFill>
                  <a:schemeClr val="tx1"/>
                </a:solidFill>
              </a:rPr>
              <a:t>Note2: LB </a:t>
            </a:r>
            <a:r>
              <a:rPr lang="fr-FR" sz="1000" b="1" i="1" dirty="0" err="1">
                <a:solidFill>
                  <a:schemeClr val="tx1"/>
                </a:solidFill>
              </a:rPr>
              <a:t>AppRules</a:t>
            </a:r>
            <a:r>
              <a:rPr lang="fr-FR" sz="1000" b="1" i="1" dirty="0">
                <a:solidFill>
                  <a:schemeClr val="tx1"/>
                </a:solidFill>
              </a:rPr>
              <a:t> </a:t>
            </a:r>
            <a:r>
              <a:rPr lang="fr-FR" sz="1000" b="1" i="1" dirty="0" err="1">
                <a:solidFill>
                  <a:schemeClr val="tx1"/>
                </a:solidFill>
              </a:rPr>
              <a:t>using</a:t>
            </a:r>
            <a:r>
              <a:rPr lang="fr-FR" sz="1000" b="1" i="1" dirty="0">
                <a:solidFill>
                  <a:schemeClr val="tx1"/>
                </a:solidFill>
              </a:rPr>
              <a:t> L7-HTTP can NOT </a:t>
            </a:r>
            <a:r>
              <a:rPr lang="fr-FR" sz="1000" b="1" i="1" dirty="0" err="1">
                <a:solidFill>
                  <a:schemeClr val="tx1"/>
                </a:solidFill>
              </a:rPr>
              <a:t>be</a:t>
            </a:r>
            <a:r>
              <a:rPr lang="fr-FR" sz="1000" b="1" i="1" dirty="0">
                <a:solidFill>
                  <a:schemeClr val="tx1"/>
                </a:solidFill>
              </a:rPr>
              <a:t> </a:t>
            </a:r>
            <a:r>
              <a:rPr lang="fr-FR" sz="1000" b="1" i="1" dirty="0" err="1">
                <a:solidFill>
                  <a:schemeClr val="tx1"/>
                </a:solidFill>
              </a:rPr>
              <a:t>applied</a:t>
            </a:r>
            <a:r>
              <a:rPr lang="fr-FR" sz="1000" b="1" i="1" dirty="0">
                <a:solidFill>
                  <a:schemeClr val="tx1"/>
                </a:solidFill>
              </a:rPr>
              <a:t>. </a:t>
            </a:r>
            <a:r>
              <a:rPr lang="fr-FR" sz="1000" b="1" i="1" dirty="0" err="1">
                <a:solidFill>
                  <a:schemeClr val="tx1"/>
                </a:solidFill>
              </a:rPr>
              <a:t>Only</a:t>
            </a:r>
            <a:r>
              <a:rPr lang="fr-FR" sz="1000" b="1" i="1" dirty="0">
                <a:solidFill>
                  <a:schemeClr val="tx1"/>
                </a:solidFill>
              </a:rPr>
              <a:t> LB </a:t>
            </a:r>
            <a:r>
              <a:rPr lang="fr-FR" sz="1000" b="1" i="1" dirty="0" err="1">
                <a:solidFill>
                  <a:schemeClr val="tx1"/>
                </a:solidFill>
              </a:rPr>
              <a:t>AppRules</a:t>
            </a:r>
            <a:r>
              <a:rPr lang="fr-FR" sz="1000" b="1" i="1" dirty="0">
                <a:solidFill>
                  <a:schemeClr val="tx1"/>
                </a:solidFill>
              </a:rPr>
              <a:t> </a:t>
            </a:r>
            <a:r>
              <a:rPr lang="fr-FR" sz="1000" b="1" i="1" dirty="0" err="1">
                <a:solidFill>
                  <a:schemeClr val="tx1"/>
                </a:solidFill>
              </a:rPr>
              <a:t>using</a:t>
            </a:r>
            <a:r>
              <a:rPr lang="fr-FR" sz="1000" b="1" i="1" dirty="0">
                <a:solidFill>
                  <a:schemeClr val="tx1"/>
                </a:solidFill>
              </a:rPr>
              <a:t> L4 or SSL.</a:t>
            </a:r>
          </a:p>
          <a:p>
            <a:pPr algn="l"/>
            <a:endParaRPr lang="fr-FR" sz="1000" b="1" dirty="0">
              <a:solidFill>
                <a:schemeClr val="tx1"/>
              </a:solidFill>
            </a:endParaRPr>
          </a:p>
          <a:p>
            <a:pPr algn="l"/>
            <a:endParaRPr lang="en-US" sz="1000" dirty="0" err="1">
              <a:solidFill>
                <a:schemeClr val="tx1"/>
              </a:solidFill>
              <a:latin typeface="+mn-lt"/>
              <a:ea typeface="+mn-ea"/>
            </a:endParaRPr>
          </a:p>
        </p:txBody>
      </p:sp>
      <p:sp>
        <p:nvSpPr>
          <p:cNvPr id="158" name="TextBox 157"/>
          <p:cNvSpPr txBox="1"/>
          <p:nvPr/>
        </p:nvSpPr>
        <p:spPr>
          <a:xfrm>
            <a:off x="3850467" y="2268036"/>
            <a:ext cx="729687" cy="646331"/>
          </a:xfrm>
          <a:prstGeom prst="rect">
            <a:avLst/>
          </a:prstGeom>
          <a:noFill/>
        </p:spPr>
        <p:txBody>
          <a:bodyPr wrap="none" rtlCol="0">
            <a:spAutoFit/>
          </a:bodyPr>
          <a:lstStyle/>
          <a:p>
            <a:pPr algn="r">
              <a:spcAft>
                <a:spcPct val="0"/>
              </a:spcAft>
            </a:pPr>
            <a:r>
              <a:rPr lang="en-US" sz="1200" b="1" dirty="0">
                <a:solidFill>
                  <a:srgbClr val="333333"/>
                </a:solidFill>
                <a:latin typeface="Arial"/>
                <a:ea typeface="ＭＳ Ｐゴシック"/>
                <a:cs typeface="Arial" charset="0"/>
              </a:rPr>
              <a:t>Edge</a:t>
            </a:r>
          </a:p>
          <a:p>
            <a:pPr algn="r">
              <a:spcAft>
                <a:spcPct val="0"/>
              </a:spcAft>
            </a:pPr>
            <a:r>
              <a:rPr lang="en-US" sz="1200" b="1" dirty="0">
                <a:solidFill>
                  <a:srgbClr val="333333"/>
                </a:solidFill>
                <a:latin typeface="Arial"/>
                <a:ea typeface="ＭＳ Ｐゴシック"/>
                <a:cs typeface="Arial" charset="0"/>
              </a:rPr>
              <a:t>Service</a:t>
            </a:r>
          </a:p>
          <a:p>
            <a:pPr algn="r">
              <a:spcAft>
                <a:spcPct val="0"/>
              </a:spcAft>
            </a:pPr>
            <a:r>
              <a:rPr lang="en-US" sz="1200" b="1" dirty="0">
                <a:solidFill>
                  <a:srgbClr val="333333"/>
                </a:solidFill>
                <a:latin typeface="Arial"/>
                <a:ea typeface="ＭＳ Ｐゴシック"/>
                <a:cs typeface="Arial" charset="0"/>
              </a:rPr>
              <a:t>Router</a:t>
            </a:r>
          </a:p>
        </p:txBody>
      </p:sp>
      <p:sp>
        <p:nvSpPr>
          <p:cNvPr id="164" name="TextBox 163"/>
          <p:cNvSpPr txBox="1"/>
          <p:nvPr/>
        </p:nvSpPr>
        <p:spPr>
          <a:xfrm>
            <a:off x="4002076" y="1773149"/>
            <a:ext cx="620684" cy="307777"/>
          </a:xfrm>
          <a:prstGeom prst="rect">
            <a:avLst/>
          </a:prstGeom>
          <a:noFill/>
        </p:spPr>
        <p:txBody>
          <a:bodyPr wrap="none" rtlCol="0">
            <a:spAutoFit/>
          </a:bodyPr>
          <a:lstStyle/>
          <a:p>
            <a:pPr algn="r"/>
            <a:r>
              <a:rPr lang="en-US" sz="1400" b="1" dirty="0">
                <a:solidFill>
                  <a:srgbClr val="FF0000"/>
                </a:solidFill>
                <a:latin typeface="+mn-lt"/>
                <a:ea typeface="+mn-ea"/>
              </a:rPr>
              <a:t>https</a:t>
            </a:r>
          </a:p>
        </p:txBody>
      </p:sp>
      <p:sp>
        <p:nvSpPr>
          <p:cNvPr id="165" name="TextBox 164"/>
          <p:cNvSpPr txBox="1"/>
          <p:nvPr/>
        </p:nvSpPr>
        <p:spPr>
          <a:xfrm>
            <a:off x="4873998" y="3177652"/>
            <a:ext cx="620683" cy="307777"/>
          </a:xfrm>
          <a:prstGeom prst="rect">
            <a:avLst/>
          </a:prstGeom>
          <a:noFill/>
        </p:spPr>
        <p:txBody>
          <a:bodyPr wrap="none" rtlCol="0">
            <a:spAutoFit/>
          </a:bodyPr>
          <a:lstStyle/>
          <a:p>
            <a:pPr algn="l"/>
            <a:r>
              <a:rPr lang="en-US" sz="1400" b="1" dirty="0">
                <a:solidFill>
                  <a:srgbClr val="FF0000"/>
                </a:solidFill>
                <a:latin typeface="+mn-lt"/>
                <a:ea typeface="+mn-ea"/>
              </a:rPr>
              <a:t>https</a:t>
            </a:r>
          </a:p>
        </p:txBody>
      </p:sp>
      <p:cxnSp>
        <p:nvCxnSpPr>
          <p:cNvPr id="166" name="Elbow Connector 165"/>
          <p:cNvCxnSpPr/>
          <p:nvPr/>
        </p:nvCxnSpPr>
        <p:spPr bwMode="auto">
          <a:xfrm rot="5400000">
            <a:off x="4156360" y="3397529"/>
            <a:ext cx="674249" cy="210844"/>
          </a:xfrm>
          <a:prstGeom prst="bentConnector3">
            <a:avLst/>
          </a:prstGeom>
          <a:solidFill>
            <a:srgbClr val="0095D3"/>
          </a:solidFill>
          <a:ln w="19050" cap="flat" cmpd="sng" algn="ctr">
            <a:solidFill>
              <a:srgbClr val="FF0000"/>
            </a:solidFill>
            <a:prstDash val="solid"/>
            <a:round/>
            <a:headEnd type="none" w="med" len="med"/>
            <a:tailEnd type="arrow" w="med" len="med"/>
          </a:ln>
          <a:effectLst/>
        </p:spPr>
      </p:cxnSp>
      <p:cxnSp>
        <p:nvCxnSpPr>
          <p:cNvPr id="167" name="Elbow Connector 166"/>
          <p:cNvCxnSpPr/>
          <p:nvPr/>
        </p:nvCxnSpPr>
        <p:spPr bwMode="auto">
          <a:xfrm rot="16200000" flipH="1">
            <a:off x="4407623" y="3380940"/>
            <a:ext cx="675299" cy="242970"/>
          </a:xfrm>
          <a:prstGeom prst="bentConnector3">
            <a:avLst/>
          </a:prstGeom>
          <a:solidFill>
            <a:srgbClr val="0095D3"/>
          </a:solidFill>
          <a:ln w="19050" cap="flat" cmpd="sng" algn="ctr">
            <a:solidFill>
              <a:srgbClr val="FF0000"/>
            </a:solidFill>
            <a:prstDash val="solid"/>
            <a:round/>
            <a:headEnd type="none" w="med" len="med"/>
            <a:tailEnd type="arrow" w="med" len="med"/>
          </a:ln>
          <a:effectLst/>
        </p:spPr>
      </p:cxnSp>
      <p:cxnSp>
        <p:nvCxnSpPr>
          <p:cNvPr id="168" name="Straight Connector 167"/>
          <p:cNvCxnSpPr/>
          <p:nvPr/>
        </p:nvCxnSpPr>
        <p:spPr bwMode="auto">
          <a:xfrm>
            <a:off x="4610219" y="3164664"/>
            <a:ext cx="6436" cy="662717"/>
          </a:xfrm>
          <a:prstGeom prst="line">
            <a:avLst/>
          </a:prstGeom>
          <a:solidFill>
            <a:srgbClr val="0095D3"/>
          </a:solidFill>
          <a:ln w="19050" cap="flat" cmpd="sng" algn="ctr">
            <a:solidFill>
              <a:srgbClr val="FF0000"/>
            </a:solidFill>
            <a:prstDash val="solid"/>
            <a:round/>
            <a:headEnd type="none" w="med" len="med"/>
            <a:tailEnd type="arrow" w="med" len="med"/>
          </a:ln>
          <a:effectLst/>
        </p:spPr>
      </p:cxnSp>
      <p:cxnSp>
        <p:nvCxnSpPr>
          <p:cNvPr id="169" name="Straight Connector 168"/>
          <p:cNvCxnSpPr/>
          <p:nvPr/>
        </p:nvCxnSpPr>
        <p:spPr bwMode="auto">
          <a:xfrm>
            <a:off x="7395889" y="2177015"/>
            <a:ext cx="0" cy="834263"/>
          </a:xfrm>
          <a:prstGeom prst="line">
            <a:avLst/>
          </a:prstGeom>
          <a:solidFill>
            <a:srgbClr val="0095D3"/>
          </a:solidFill>
          <a:ln w="28575" cap="flat" cmpd="sng" algn="ctr">
            <a:solidFill>
              <a:srgbClr val="7030A0"/>
            </a:solidFill>
            <a:prstDash val="solid"/>
            <a:round/>
            <a:headEnd type="none" w="med" len="med"/>
            <a:tailEnd type="none" w="med" len="med"/>
          </a:ln>
          <a:effectLst/>
        </p:spPr>
      </p:cxnSp>
      <p:cxnSp>
        <p:nvCxnSpPr>
          <p:cNvPr id="170" name="Straight Connector 169"/>
          <p:cNvCxnSpPr>
            <a:stCxn id="194" idx="1"/>
          </p:cNvCxnSpPr>
          <p:nvPr/>
        </p:nvCxnSpPr>
        <p:spPr bwMode="auto">
          <a:xfrm>
            <a:off x="7381733" y="3030248"/>
            <a:ext cx="9016" cy="744586"/>
          </a:xfrm>
          <a:prstGeom prst="line">
            <a:avLst/>
          </a:prstGeom>
          <a:solidFill>
            <a:srgbClr val="0095D3"/>
          </a:solidFill>
          <a:ln w="28575" cap="flat" cmpd="sng" algn="ctr">
            <a:solidFill>
              <a:schemeClr val="accent1"/>
            </a:solidFill>
            <a:prstDash val="solid"/>
            <a:round/>
            <a:headEnd type="none" w="med" len="med"/>
            <a:tailEnd type="none" w="med" len="med"/>
          </a:ln>
          <a:effectLst/>
        </p:spPr>
      </p:cxnSp>
      <p:grpSp>
        <p:nvGrpSpPr>
          <p:cNvPr id="171" name="Group 170"/>
          <p:cNvGrpSpPr/>
          <p:nvPr/>
        </p:nvGrpSpPr>
        <p:grpSpPr>
          <a:xfrm>
            <a:off x="6923594" y="3691001"/>
            <a:ext cx="848197" cy="432766"/>
            <a:chOff x="1562241" y="3362381"/>
            <a:chExt cx="848197" cy="432766"/>
          </a:xfrm>
        </p:grpSpPr>
        <p:grpSp>
          <p:nvGrpSpPr>
            <p:cNvPr id="172" name="Group 171"/>
            <p:cNvGrpSpPr/>
            <p:nvPr/>
          </p:nvGrpSpPr>
          <p:grpSpPr>
            <a:xfrm>
              <a:off x="1562241" y="3415274"/>
              <a:ext cx="848197" cy="379873"/>
              <a:chOff x="660794" y="4830662"/>
              <a:chExt cx="1463422" cy="655406"/>
            </a:xfrm>
          </p:grpSpPr>
          <p:cxnSp>
            <p:nvCxnSpPr>
              <p:cNvPr id="178" name="Straight Connector 177"/>
              <p:cNvCxnSpPr/>
              <p:nvPr/>
            </p:nvCxnSpPr>
            <p:spPr bwMode="auto">
              <a:xfrm flipH="1">
                <a:off x="660794" y="4830662"/>
                <a:ext cx="1366486" cy="21825"/>
              </a:xfrm>
              <a:prstGeom prst="line">
                <a:avLst/>
              </a:prstGeom>
              <a:solidFill>
                <a:srgbClr val="0095D3"/>
              </a:solidFill>
              <a:ln w="28575" cap="flat" cmpd="sng" algn="ctr">
                <a:solidFill>
                  <a:schemeClr val="accent1"/>
                </a:solidFill>
                <a:prstDash val="solid"/>
                <a:round/>
                <a:headEnd type="none" w="med" len="med"/>
                <a:tailEnd type="none" w="med" len="med"/>
              </a:ln>
              <a:effectLst/>
            </p:spPr>
          </p:cxnSp>
          <p:pic>
            <p:nvPicPr>
              <p:cNvPr id="180"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0794" y="5078081"/>
                <a:ext cx="469900" cy="407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81" name="Straight Connector 180"/>
              <p:cNvCxnSpPr>
                <a:endCxn id="180" idx="0"/>
              </p:cNvCxnSpPr>
              <p:nvPr/>
            </p:nvCxnSpPr>
            <p:spPr bwMode="auto">
              <a:xfrm>
                <a:off x="895744" y="4834647"/>
                <a:ext cx="0" cy="243434"/>
              </a:xfrm>
              <a:prstGeom prst="line">
                <a:avLst/>
              </a:prstGeom>
              <a:solidFill>
                <a:srgbClr val="0095D3"/>
              </a:solidFill>
              <a:ln w="28575" cap="flat" cmpd="sng" algn="ctr">
                <a:solidFill>
                  <a:schemeClr val="accent1"/>
                </a:solidFill>
                <a:prstDash val="solid"/>
                <a:round/>
                <a:headEnd type="none" w="med" len="med"/>
                <a:tailEnd type="none" w="med" len="med"/>
              </a:ln>
              <a:effectLst/>
            </p:spPr>
          </p:cxnSp>
          <p:pic>
            <p:nvPicPr>
              <p:cNvPr id="182"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54316" y="5078081"/>
                <a:ext cx="469900" cy="407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83" name="Straight Connector 182"/>
              <p:cNvCxnSpPr>
                <a:endCxn id="182" idx="0"/>
              </p:cNvCxnSpPr>
              <p:nvPr/>
            </p:nvCxnSpPr>
            <p:spPr bwMode="auto">
              <a:xfrm>
                <a:off x="1889266" y="4834647"/>
                <a:ext cx="0" cy="243434"/>
              </a:xfrm>
              <a:prstGeom prst="line">
                <a:avLst/>
              </a:prstGeom>
              <a:solidFill>
                <a:srgbClr val="0095D3"/>
              </a:solidFill>
              <a:ln w="28575" cap="flat" cmpd="sng" algn="ctr">
                <a:solidFill>
                  <a:schemeClr val="accent1"/>
                </a:solidFill>
                <a:prstDash val="solid"/>
                <a:round/>
                <a:headEnd type="none" w="med" len="med"/>
                <a:tailEnd type="none" w="med" len="med"/>
              </a:ln>
              <a:effectLst/>
            </p:spPr>
          </p:cxnSp>
        </p:grpSp>
        <p:pic>
          <p:nvPicPr>
            <p:cNvPr id="173" name="Picture 2" descr="firewall security"/>
            <p:cNvPicPr>
              <a:picLocks noChangeAspect="1" noChangeArrowheads="1"/>
            </p:cNvPicPr>
            <p:nvPr/>
          </p:nvPicPr>
          <p:blipFill rotWithShape="1">
            <a:blip r:embed="rId5" cstate="print">
              <a:extLst>
                <a:ext uri="{BEBA8EAE-BF5A-486C-A8C5-ECC9F3942E4B}">
                  <a14:imgProps xmlns:a14="http://schemas.microsoft.com/office/drawing/2010/main">
                    <a14:imgLayer r:embed="rId6">
                      <a14:imgEffect>
                        <a14:backgroundRemoval t="10000" b="90000" l="10000" r="90000">
                          <a14:foregroundMark x1="39726" y1="31373" x2="39726" y2="31373"/>
                          <a14:foregroundMark x1="63014" y1="49020" x2="63014" y2="49020"/>
                          <a14:foregroundMark x1="49315" y1="17647" x2="49315" y2="17647"/>
                          <a14:foregroundMark x1="76712" y1="17647" x2="76712" y2="17647"/>
                          <a14:foregroundMark x1="21918" y1="64706" x2="21918" y2="64706"/>
                          <a14:foregroundMark x1="19178" y1="80392" x2="19178" y2="80392"/>
                          <a14:foregroundMark x1="64384" y1="84314" x2="64384" y2="84314"/>
                          <a14:foregroundMark x1="82192" y1="66667" x2="82192" y2="66667"/>
                          <a14:foregroundMark x1="86301" y1="35294" x2="86301" y2="35294"/>
                          <a14:foregroundMark x1="84932" y1="76471" x2="84932" y2="76471"/>
                        </a14:backgroundRemoval>
                      </a14:imgEffect>
                    </a14:imgLayer>
                  </a14:imgProps>
                </a:ext>
                <a:ext uri="{28A0092B-C50C-407E-A947-70E740481C1C}">
                  <a14:useLocalDpi xmlns:a14="http://schemas.microsoft.com/office/drawing/2010/main" val="0"/>
                </a:ext>
              </a:extLst>
            </a:blip>
            <a:srcRect/>
            <a:stretch/>
          </p:blipFill>
          <p:spPr bwMode="auto">
            <a:xfrm>
              <a:off x="1623251" y="3362381"/>
              <a:ext cx="147461" cy="101566"/>
            </a:xfrm>
            <a:prstGeom prst="rect">
              <a:avLst/>
            </a:prstGeom>
            <a:noFill/>
            <a:extLst>
              <a:ext uri="{909E8E84-426E-40DD-AFC4-6F175D3DCCD1}">
                <a14:hiddenFill xmlns:a14="http://schemas.microsoft.com/office/drawing/2010/main">
                  <a:solidFill>
                    <a:srgbClr val="FFFFFF"/>
                  </a:solidFill>
                </a14:hiddenFill>
              </a:ext>
            </a:extLst>
          </p:spPr>
        </p:pic>
        <p:pic>
          <p:nvPicPr>
            <p:cNvPr id="174"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58371" y="3556411"/>
              <a:ext cx="272353" cy="236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75" name="Straight Connector 174"/>
            <p:cNvCxnSpPr>
              <a:endCxn id="174" idx="0"/>
            </p:cNvCxnSpPr>
            <p:nvPr/>
          </p:nvCxnSpPr>
          <p:spPr bwMode="auto">
            <a:xfrm>
              <a:off x="1994549" y="3415317"/>
              <a:ext cx="0" cy="141095"/>
            </a:xfrm>
            <a:prstGeom prst="line">
              <a:avLst/>
            </a:prstGeom>
            <a:solidFill>
              <a:srgbClr val="0095D3"/>
            </a:solidFill>
            <a:ln w="28575" cap="flat" cmpd="sng" algn="ctr">
              <a:solidFill>
                <a:schemeClr val="accent1"/>
              </a:solidFill>
              <a:prstDash val="solid"/>
              <a:round/>
              <a:headEnd type="none" w="med" len="med"/>
              <a:tailEnd type="none" w="med" len="med"/>
            </a:ln>
            <a:effectLst/>
          </p:spPr>
        </p:cxnSp>
        <p:pic>
          <p:nvPicPr>
            <p:cNvPr id="176" name="Picture 2" descr="firewall security"/>
            <p:cNvPicPr>
              <a:picLocks noChangeAspect="1" noChangeArrowheads="1"/>
            </p:cNvPicPr>
            <p:nvPr/>
          </p:nvPicPr>
          <p:blipFill rotWithShape="1">
            <a:blip r:embed="rId5" cstate="print">
              <a:extLst>
                <a:ext uri="{BEBA8EAE-BF5A-486C-A8C5-ECC9F3942E4B}">
                  <a14:imgProps xmlns:a14="http://schemas.microsoft.com/office/drawing/2010/main">
                    <a14:imgLayer r:embed="rId6">
                      <a14:imgEffect>
                        <a14:backgroundRemoval t="10000" b="90000" l="10000" r="90000">
                          <a14:foregroundMark x1="39726" y1="31373" x2="39726" y2="31373"/>
                          <a14:foregroundMark x1="63014" y1="49020" x2="63014" y2="49020"/>
                          <a14:foregroundMark x1="49315" y1="17647" x2="49315" y2="17647"/>
                          <a14:foregroundMark x1="76712" y1="17647" x2="76712" y2="17647"/>
                          <a14:foregroundMark x1="21918" y1="64706" x2="21918" y2="64706"/>
                          <a14:foregroundMark x1="19178" y1="80392" x2="19178" y2="80392"/>
                          <a14:foregroundMark x1="64384" y1="84314" x2="64384" y2="84314"/>
                          <a14:foregroundMark x1="82192" y1="66667" x2="82192" y2="66667"/>
                          <a14:foregroundMark x1="86301" y1="35294" x2="86301" y2="35294"/>
                          <a14:foregroundMark x1="84932" y1="76471" x2="84932" y2="76471"/>
                        </a14:backgroundRemoval>
                      </a14:imgEffect>
                    </a14:imgLayer>
                  </a14:imgProps>
                </a:ext>
                <a:ext uri="{28A0092B-C50C-407E-A947-70E740481C1C}">
                  <a14:useLocalDpi xmlns:a14="http://schemas.microsoft.com/office/drawing/2010/main" val="0"/>
                </a:ext>
              </a:extLst>
            </a:blip>
            <a:srcRect/>
            <a:stretch/>
          </p:blipFill>
          <p:spPr bwMode="auto">
            <a:xfrm>
              <a:off x="1906362" y="3373705"/>
              <a:ext cx="147461" cy="101566"/>
            </a:xfrm>
            <a:prstGeom prst="rect">
              <a:avLst/>
            </a:prstGeom>
            <a:noFill/>
            <a:extLst>
              <a:ext uri="{909E8E84-426E-40DD-AFC4-6F175D3DCCD1}">
                <a14:hiddenFill xmlns:a14="http://schemas.microsoft.com/office/drawing/2010/main">
                  <a:solidFill>
                    <a:srgbClr val="FFFFFF"/>
                  </a:solidFill>
                </a14:hiddenFill>
              </a:ext>
            </a:extLst>
          </p:spPr>
        </p:pic>
        <p:pic>
          <p:nvPicPr>
            <p:cNvPr id="177" name="Picture 2" descr="firewall security"/>
            <p:cNvPicPr>
              <a:picLocks noChangeAspect="1" noChangeArrowheads="1"/>
            </p:cNvPicPr>
            <p:nvPr/>
          </p:nvPicPr>
          <p:blipFill rotWithShape="1">
            <a:blip r:embed="rId5" cstate="print">
              <a:extLst>
                <a:ext uri="{BEBA8EAE-BF5A-486C-A8C5-ECC9F3942E4B}">
                  <a14:imgProps xmlns:a14="http://schemas.microsoft.com/office/drawing/2010/main">
                    <a14:imgLayer r:embed="rId6">
                      <a14:imgEffect>
                        <a14:backgroundRemoval t="10000" b="90000" l="10000" r="90000">
                          <a14:foregroundMark x1="39726" y1="31373" x2="39726" y2="31373"/>
                          <a14:foregroundMark x1="63014" y1="49020" x2="63014" y2="49020"/>
                          <a14:foregroundMark x1="49315" y1="17647" x2="49315" y2="17647"/>
                          <a14:foregroundMark x1="76712" y1="17647" x2="76712" y2="17647"/>
                          <a14:foregroundMark x1="21918" y1="64706" x2="21918" y2="64706"/>
                          <a14:foregroundMark x1="19178" y1="80392" x2="19178" y2="80392"/>
                          <a14:foregroundMark x1="64384" y1="84314" x2="64384" y2="84314"/>
                          <a14:foregroundMark x1="82192" y1="66667" x2="82192" y2="66667"/>
                          <a14:foregroundMark x1="86301" y1="35294" x2="86301" y2="35294"/>
                          <a14:foregroundMark x1="84932" y1="76471" x2="84932" y2="76471"/>
                        </a14:backgroundRemoval>
                      </a14:imgEffect>
                    </a14:imgLayer>
                  </a14:imgProps>
                </a:ext>
                <a:ext uri="{28A0092B-C50C-407E-A947-70E740481C1C}">
                  <a14:useLocalDpi xmlns:a14="http://schemas.microsoft.com/office/drawing/2010/main" val="0"/>
                </a:ext>
              </a:extLst>
            </a:blip>
            <a:srcRect/>
            <a:stretch/>
          </p:blipFill>
          <p:spPr bwMode="auto">
            <a:xfrm>
              <a:off x="2190605" y="3363514"/>
              <a:ext cx="147461" cy="101566"/>
            </a:xfrm>
            <a:prstGeom prst="rect">
              <a:avLst/>
            </a:prstGeom>
            <a:noFill/>
            <a:extLst>
              <a:ext uri="{909E8E84-426E-40DD-AFC4-6F175D3DCCD1}">
                <a14:hiddenFill xmlns:a14="http://schemas.microsoft.com/office/drawing/2010/main">
                  <a:solidFill>
                    <a:srgbClr val="FFFFFF"/>
                  </a:solidFill>
                </a14:hiddenFill>
              </a:ext>
            </a:extLst>
          </p:spPr>
        </p:pic>
      </p:grpSp>
      <p:sp>
        <p:nvSpPr>
          <p:cNvPr id="184" name="TextBox 183"/>
          <p:cNvSpPr txBox="1"/>
          <p:nvPr/>
        </p:nvSpPr>
        <p:spPr>
          <a:xfrm>
            <a:off x="5886706" y="4332741"/>
            <a:ext cx="2536289" cy="1785104"/>
          </a:xfrm>
          <a:prstGeom prst="rect">
            <a:avLst/>
          </a:prstGeom>
          <a:noFill/>
        </p:spPr>
        <p:txBody>
          <a:bodyPr wrap="square" rtlCol="0">
            <a:spAutoFit/>
          </a:bodyPr>
          <a:lstStyle/>
          <a:p>
            <a:pPr algn="l"/>
            <a:r>
              <a:rPr lang="fr-FR" sz="1000" b="1" u="sng" dirty="0">
                <a:solidFill>
                  <a:schemeClr val="tx1"/>
                </a:solidFill>
              </a:rPr>
              <a:t>SSL End-to-End</a:t>
            </a:r>
            <a:r>
              <a:rPr lang="fr-FR" sz="1000" b="1" dirty="0">
                <a:solidFill>
                  <a:schemeClr val="tx1"/>
                </a:solidFill>
              </a:rPr>
              <a:t>:</a:t>
            </a:r>
          </a:p>
          <a:p>
            <a:pPr marL="171450" indent="-171450" algn="l">
              <a:buFont typeface="Arial" pitchFamily="34" charset="0"/>
              <a:buChar char="•"/>
            </a:pPr>
            <a:r>
              <a:rPr lang="fr-FR" sz="1000" b="1" dirty="0" err="1">
                <a:solidFill>
                  <a:schemeClr val="tx1"/>
                </a:solidFill>
              </a:rPr>
              <a:t>Edge</a:t>
            </a:r>
            <a:r>
              <a:rPr lang="fr-FR" sz="1000" b="1" dirty="0">
                <a:solidFill>
                  <a:schemeClr val="tx1"/>
                </a:solidFill>
              </a:rPr>
              <a:t> </a:t>
            </a:r>
            <a:r>
              <a:rPr lang="fr-FR" sz="1000" b="1" dirty="0" err="1">
                <a:solidFill>
                  <a:schemeClr val="tx1"/>
                </a:solidFill>
              </a:rPr>
              <a:t>terminates</a:t>
            </a:r>
            <a:r>
              <a:rPr lang="fr-FR" sz="1000" b="1" dirty="0">
                <a:solidFill>
                  <a:schemeClr val="tx1"/>
                </a:solidFill>
              </a:rPr>
              <a:t> Client HTTPS (SSL sessions)</a:t>
            </a:r>
          </a:p>
          <a:p>
            <a:pPr marL="171450" indent="-171450" algn="l">
              <a:buFont typeface="Arial" pitchFamily="34" charset="0"/>
              <a:buChar char="•"/>
            </a:pPr>
            <a:r>
              <a:rPr lang="fr-FR" sz="1000" b="1" dirty="0" err="1">
                <a:solidFill>
                  <a:schemeClr val="tx1"/>
                </a:solidFill>
              </a:rPr>
              <a:t>Edge</a:t>
            </a:r>
            <a:r>
              <a:rPr lang="fr-FR" sz="1000" b="1" dirty="0">
                <a:solidFill>
                  <a:schemeClr val="tx1"/>
                </a:solidFill>
              </a:rPr>
              <a:t> </a:t>
            </a:r>
            <a:r>
              <a:rPr lang="fr-FR" sz="1000" b="1" dirty="0" err="1">
                <a:solidFill>
                  <a:schemeClr val="tx1"/>
                </a:solidFill>
              </a:rPr>
              <a:t>load</a:t>
            </a:r>
            <a:r>
              <a:rPr lang="fr-FR" sz="1000" b="1" dirty="0">
                <a:solidFill>
                  <a:schemeClr val="tx1"/>
                </a:solidFill>
              </a:rPr>
              <a:t> balances the clients on NEW HTTPS to the servers</a:t>
            </a:r>
          </a:p>
          <a:p>
            <a:pPr algn="l"/>
            <a:r>
              <a:rPr lang="fr-FR" sz="1000" b="1" i="1" dirty="0">
                <a:solidFill>
                  <a:schemeClr val="tx1"/>
                </a:solidFill>
              </a:rPr>
              <a:t>Note: LB </a:t>
            </a:r>
            <a:r>
              <a:rPr lang="fr-FR" sz="1000" b="1" i="1" dirty="0" err="1">
                <a:solidFill>
                  <a:schemeClr val="tx1"/>
                </a:solidFill>
              </a:rPr>
              <a:t>AppRules</a:t>
            </a:r>
            <a:r>
              <a:rPr lang="fr-FR" sz="1000" b="1" i="1" dirty="0">
                <a:solidFill>
                  <a:schemeClr val="tx1"/>
                </a:solidFill>
              </a:rPr>
              <a:t> HTTP can </a:t>
            </a:r>
            <a:r>
              <a:rPr lang="fr-FR" sz="1000" b="1" i="1" dirty="0" err="1">
                <a:solidFill>
                  <a:schemeClr val="tx1"/>
                </a:solidFill>
              </a:rPr>
              <a:t>be</a:t>
            </a:r>
            <a:r>
              <a:rPr lang="fr-FR" sz="1000" b="1" i="1" dirty="0">
                <a:solidFill>
                  <a:schemeClr val="tx1"/>
                </a:solidFill>
              </a:rPr>
              <a:t> </a:t>
            </a:r>
            <a:r>
              <a:rPr lang="fr-FR" sz="1000" b="1" i="1" dirty="0" err="1">
                <a:solidFill>
                  <a:schemeClr val="tx1"/>
                </a:solidFill>
              </a:rPr>
              <a:t>applied</a:t>
            </a:r>
            <a:r>
              <a:rPr lang="fr-FR" sz="1000" b="1" i="1" dirty="0">
                <a:solidFill>
                  <a:schemeClr val="tx1"/>
                </a:solidFill>
              </a:rPr>
              <a:t>.</a:t>
            </a:r>
            <a:endParaRPr lang="fr-FR" sz="1000" b="1" dirty="0">
              <a:solidFill>
                <a:schemeClr val="tx1"/>
              </a:solidFill>
            </a:endParaRPr>
          </a:p>
          <a:p>
            <a:pPr algn="l"/>
            <a:endParaRPr lang="fr-FR" sz="1000" b="1" i="1" dirty="0">
              <a:solidFill>
                <a:schemeClr val="tx1"/>
              </a:solidFill>
            </a:endParaRPr>
          </a:p>
          <a:p>
            <a:pPr algn="l"/>
            <a:endParaRPr lang="en-US" sz="1000" dirty="0" err="1">
              <a:solidFill>
                <a:schemeClr val="tx1"/>
              </a:solidFill>
              <a:latin typeface="+mn-lt"/>
              <a:ea typeface="+mn-ea"/>
            </a:endParaRPr>
          </a:p>
        </p:txBody>
      </p:sp>
      <p:sp>
        <p:nvSpPr>
          <p:cNvPr id="195" name="TextBox 194"/>
          <p:cNvSpPr txBox="1"/>
          <p:nvPr/>
        </p:nvSpPr>
        <p:spPr>
          <a:xfrm>
            <a:off x="6569152" y="2277167"/>
            <a:ext cx="729687" cy="646331"/>
          </a:xfrm>
          <a:prstGeom prst="rect">
            <a:avLst/>
          </a:prstGeom>
          <a:noFill/>
        </p:spPr>
        <p:txBody>
          <a:bodyPr wrap="none" rtlCol="0">
            <a:spAutoFit/>
          </a:bodyPr>
          <a:lstStyle/>
          <a:p>
            <a:pPr algn="r">
              <a:spcAft>
                <a:spcPct val="0"/>
              </a:spcAft>
            </a:pPr>
            <a:r>
              <a:rPr lang="en-US" sz="1200" b="1" dirty="0">
                <a:solidFill>
                  <a:srgbClr val="333333"/>
                </a:solidFill>
                <a:latin typeface="Arial"/>
                <a:ea typeface="ＭＳ Ｐゴシック"/>
                <a:cs typeface="Arial" charset="0"/>
              </a:rPr>
              <a:t>Edge</a:t>
            </a:r>
          </a:p>
          <a:p>
            <a:pPr algn="r">
              <a:spcAft>
                <a:spcPct val="0"/>
              </a:spcAft>
            </a:pPr>
            <a:r>
              <a:rPr lang="en-US" sz="1200" b="1" dirty="0">
                <a:solidFill>
                  <a:srgbClr val="333333"/>
                </a:solidFill>
                <a:latin typeface="Arial"/>
                <a:ea typeface="ＭＳ Ｐゴシック"/>
                <a:cs typeface="Arial" charset="0"/>
              </a:rPr>
              <a:t>Service</a:t>
            </a:r>
          </a:p>
          <a:p>
            <a:pPr algn="r">
              <a:spcAft>
                <a:spcPct val="0"/>
              </a:spcAft>
            </a:pPr>
            <a:r>
              <a:rPr lang="en-US" sz="1200" b="1" dirty="0">
                <a:solidFill>
                  <a:srgbClr val="333333"/>
                </a:solidFill>
                <a:latin typeface="Arial"/>
                <a:ea typeface="ＭＳ Ｐゴシック"/>
                <a:cs typeface="Arial" charset="0"/>
              </a:rPr>
              <a:t>Router</a:t>
            </a:r>
          </a:p>
        </p:txBody>
      </p:sp>
      <p:cxnSp>
        <p:nvCxnSpPr>
          <p:cNvPr id="196" name="Straight Arrow Connector 195"/>
          <p:cNvCxnSpPr/>
          <p:nvPr/>
        </p:nvCxnSpPr>
        <p:spPr bwMode="auto">
          <a:xfrm>
            <a:off x="7505067" y="1716880"/>
            <a:ext cx="0" cy="1004040"/>
          </a:xfrm>
          <a:prstGeom prst="straightConnector1">
            <a:avLst/>
          </a:prstGeom>
          <a:solidFill>
            <a:srgbClr val="0095D3"/>
          </a:solidFill>
          <a:ln w="38100" cap="flat" cmpd="sng" algn="ctr">
            <a:solidFill>
              <a:srgbClr val="FF0000"/>
            </a:solidFill>
            <a:prstDash val="solid"/>
            <a:round/>
            <a:headEnd type="none" w="med" len="med"/>
            <a:tailEnd type="arrow"/>
          </a:ln>
          <a:effectLst/>
        </p:spPr>
      </p:cxnSp>
      <p:sp>
        <p:nvSpPr>
          <p:cNvPr id="207" name="TextBox 206"/>
          <p:cNvSpPr txBox="1"/>
          <p:nvPr/>
        </p:nvSpPr>
        <p:spPr>
          <a:xfrm>
            <a:off x="6903270" y="1781283"/>
            <a:ext cx="620684" cy="307777"/>
          </a:xfrm>
          <a:prstGeom prst="rect">
            <a:avLst/>
          </a:prstGeom>
          <a:noFill/>
        </p:spPr>
        <p:txBody>
          <a:bodyPr wrap="none" rtlCol="0">
            <a:spAutoFit/>
          </a:bodyPr>
          <a:lstStyle/>
          <a:p>
            <a:pPr algn="r"/>
            <a:r>
              <a:rPr lang="en-US" sz="1400" b="1" dirty="0">
                <a:solidFill>
                  <a:srgbClr val="FF0000"/>
                </a:solidFill>
                <a:latin typeface="+mn-lt"/>
                <a:ea typeface="+mn-ea"/>
              </a:rPr>
              <a:t>https</a:t>
            </a:r>
          </a:p>
        </p:txBody>
      </p:sp>
      <p:sp>
        <p:nvSpPr>
          <p:cNvPr id="208" name="TextBox 207"/>
          <p:cNvSpPr txBox="1"/>
          <p:nvPr/>
        </p:nvSpPr>
        <p:spPr>
          <a:xfrm>
            <a:off x="7592683" y="3186783"/>
            <a:ext cx="620683" cy="307777"/>
          </a:xfrm>
          <a:prstGeom prst="rect">
            <a:avLst/>
          </a:prstGeom>
          <a:noFill/>
        </p:spPr>
        <p:txBody>
          <a:bodyPr wrap="none" rtlCol="0">
            <a:spAutoFit/>
          </a:bodyPr>
          <a:lstStyle/>
          <a:p>
            <a:pPr algn="l"/>
            <a:r>
              <a:rPr lang="en-US" sz="1400" b="1" dirty="0">
                <a:solidFill>
                  <a:srgbClr val="FF0000"/>
                </a:solidFill>
                <a:latin typeface="+mn-lt"/>
                <a:ea typeface="+mn-ea"/>
              </a:rPr>
              <a:t>https</a:t>
            </a:r>
          </a:p>
        </p:txBody>
      </p:sp>
      <p:cxnSp>
        <p:nvCxnSpPr>
          <p:cNvPr id="210" name="Elbow Connector 209"/>
          <p:cNvCxnSpPr/>
          <p:nvPr/>
        </p:nvCxnSpPr>
        <p:spPr bwMode="auto">
          <a:xfrm rot="5400000">
            <a:off x="6875045" y="3406660"/>
            <a:ext cx="674249" cy="210844"/>
          </a:xfrm>
          <a:prstGeom prst="bentConnector3">
            <a:avLst/>
          </a:prstGeom>
          <a:solidFill>
            <a:srgbClr val="0095D3"/>
          </a:solidFill>
          <a:ln w="19050" cap="flat" cmpd="sng" algn="ctr">
            <a:solidFill>
              <a:srgbClr val="FF0000"/>
            </a:solidFill>
            <a:prstDash val="solid"/>
            <a:round/>
            <a:headEnd type="none" w="med" len="med"/>
            <a:tailEnd type="arrow" w="med" len="med"/>
          </a:ln>
          <a:effectLst/>
        </p:spPr>
      </p:cxnSp>
      <p:cxnSp>
        <p:nvCxnSpPr>
          <p:cNvPr id="217" name="Elbow Connector 216"/>
          <p:cNvCxnSpPr/>
          <p:nvPr/>
        </p:nvCxnSpPr>
        <p:spPr bwMode="auto">
          <a:xfrm rot="16200000" flipH="1">
            <a:off x="7126308" y="3390071"/>
            <a:ext cx="675299" cy="242970"/>
          </a:xfrm>
          <a:prstGeom prst="bentConnector3">
            <a:avLst/>
          </a:prstGeom>
          <a:solidFill>
            <a:srgbClr val="0095D3"/>
          </a:solidFill>
          <a:ln w="19050" cap="flat" cmpd="sng" algn="ctr">
            <a:solidFill>
              <a:srgbClr val="FF0000"/>
            </a:solidFill>
            <a:prstDash val="solid"/>
            <a:round/>
            <a:headEnd type="none" w="med" len="med"/>
            <a:tailEnd type="arrow" w="med" len="med"/>
          </a:ln>
          <a:effectLst/>
        </p:spPr>
      </p:cxnSp>
      <p:cxnSp>
        <p:nvCxnSpPr>
          <p:cNvPr id="224" name="Straight Connector 223"/>
          <p:cNvCxnSpPr/>
          <p:nvPr/>
        </p:nvCxnSpPr>
        <p:spPr bwMode="auto">
          <a:xfrm>
            <a:off x="7328904" y="3173795"/>
            <a:ext cx="6436" cy="662717"/>
          </a:xfrm>
          <a:prstGeom prst="line">
            <a:avLst/>
          </a:prstGeom>
          <a:solidFill>
            <a:srgbClr val="0095D3"/>
          </a:solidFill>
          <a:ln w="19050" cap="flat" cmpd="sng" algn="ctr">
            <a:solidFill>
              <a:srgbClr val="FF0000"/>
            </a:solidFill>
            <a:prstDash val="solid"/>
            <a:round/>
            <a:headEnd type="none" w="med" len="med"/>
            <a:tailEnd type="arrow" w="med" len="med"/>
          </a:ln>
          <a:effectLst/>
        </p:spPr>
      </p:cxnSp>
      <p:grpSp>
        <p:nvGrpSpPr>
          <p:cNvPr id="2" name="Group 1"/>
          <p:cNvGrpSpPr/>
          <p:nvPr/>
        </p:nvGrpSpPr>
        <p:grpSpPr>
          <a:xfrm>
            <a:off x="1688334" y="2721423"/>
            <a:ext cx="501816" cy="437361"/>
            <a:chOff x="5739098" y="2914366"/>
            <a:chExt cx="501816" cy="437361"/>
          </a:xfrm>
        </p:grpSpPr>
        <p:pic>
          <p:nvPicPr>
            <p:cNvPr id="86" name="Picture 85"/>
            <p:cNvPicPr>
              <a:picLocks noChangeAspect="1"/>
            </p:cNvPicPr>
            <p:nvPr/>
          </p:nvPicPr>
          <p:blipFill rotWithShape="1">
            <a:blip r:embed="rId7" cstate="print">
              <a:extLst>
                <a:ext uri="{28A0092B-C50C-407E-A947-70E740481C1C}">
                  <a14:useLocalDpi xmlns:a14="http://schemas.microsoft.com/office/drawing/2010/main" val="0"/>
                </a:ext>
              </a:extLst>
            </a:blip>
            <a:srcRect l="5773" t="6108" r="6220" b="6777"/>
            <a:stretch/>
          </p:blipFill>
          <p:spPr>
            <a:xfrm>
              <a:off x="5739098" y="2914366"/>
              <a:ext cx="437675" cy="389971"/>
            </a:xfrm>
            <a:prstGeom prst="ellipse">
              <a:avLst/>
            </a:prstGeom>
          </p:spPr>
        </p:pic>
        <p:pic>
          <p:nvPicPr>
            <p:cNvPr id="87" name="Picture 86"/>
            <p:cNvPicPr>
              <a:picLocks noChangeAspect="1"/>
            </p:cNvPicPr>
            <p:nvPr/>
          </p:nvPicPr>
          <p:blipFill rotWithShape="1">
            <a:blip r:embed="rId8" cstate="print">
              <a:extLst>
                <a:ext uri="{28A0092B-C50C-407E-A947-70E740481C1C}">
                  <a14:useLocalDpi xmlns:a14="http://schemas.microsoft.com/office/drawing/2010/main" val="0"/>
                </a:ext>
              </a:extLst>
            </a:blip>
            <a:srcRect l="6767" t="6439" r="6767" b="6658"/>
            <a:stretch/>
          </p:blipFill>
          <p:spPr>
            <a:xfrm>
              <a:off x="5917473" y="3059113"/>
              <a:ext cx="323441" cy="292614"/>
            </a:xfrm>
            <a:prstGeom prst="rect">
              <a:avLst/>
            </a:prstGeom>
          </p:spPr>
        </p:pic>
      </p:grpSp>
      <p:grpSp>
        <p:nvGrpSpPr>
          <p:cNvPr id="89" name="Group 88"/>
          <p:cNvGrpSpPr/>
          <p:nvPr/>
        </p:nvGrpSpPr>
        <p:grpSpPr>
          <a:xfrm>
            <a:off x="4413380" y="2756303"/>
            <a:ext cx="501816" cy="437361"/>
            <a:chOff x="5739098" y="2914366"/>
            <a:chExt cx="501816" cy="437361"/>
          </a:xfrm>
        </p:grpSpPr>
        <p:pic>
          <p:nvPicPr>
            <p:cNvPr id="90" name="Picture 89"/>
            <p:cNvPicPr>
              <a:picLocks noChangeAspect="1"/>
            </p:cNvPicPr>
            <p:nvPr/>
          </p:nvPicPr>
          <p:blipFill rotWithShape="1">
            <a:blip r:embed="rId7" cstate="print">
              <a:extLst>
                <a:ext uri="{28A0092B-C50C-407E-A947-70E740481C1C}">
                  <a14:useLocalDpi xmlns:a14="http://schemas.microsoft.com/office/drawing/2010/main" val="0"/>
                </a:ext>
              </a:extLst>
            </a:blip>
            <a:srcRect l="5773" t="6108" r="6220" b="6777"/>
            <a:stretch/>
          </p:blipFill>
          <p:spPr>
            <a:xfrm>
              <a:off x="5739098" y="2914366"/>
              <a:ext cx="437675" cy="389971"/>
            </a:xfrm>
            <a:prstGeom prst="ellipse">
              <a:avLst/>
            </a:prstGeom>
          </p:spPr>
        </p:pic>
        <p:pic>
          <p:nvPicPr>
            <p:cNvPr id="91" name="Picture 90"/>
            <p:cNvPicPr>
              <a:picLocks noChangeAspect="1"/>
            </p:cNvPicPr>
            <p:nvPr/>
          </p:nvPicPr>
          <p:blipFill rotWithShape="1">
            <a:blip r:embed="rId8" cstate="print">
              <a:extLst>
                <a:ext uri="{28A0092B-C50C-407E-A947-70E740481C1C}">
                  <a14:useLocalDpi xmlns:a14="http://schemas.microsoft.com/office/drawing/2010/main" val="0"/>
                </a:ext>
              </a:extLst>
            </a:blip>
            <a:srcRect l="6767" t="6439" r="6767" b="6658"/>
            <a:stretch/>
          </p:blipFill>
          <p:spPr>
            <a:xfrm>
              <a:off x="5917473" y="3059113"/>
              <a:ext cx="323441" cy="292614"/>
            </a:xfrm>
            <a:prstGeom prst="rect">
              <a:avLst/>
            </a:prstGeom>
          </p:spPr>
        </p:pic>
      </p:grpSp>
      <p:grpSp>
        <p:nvGrpSpPr>
          <p:cNvPr id="92" name="Group 91"/>
          <p:cNvGrpSpPr/>
          <p:nvPr/>
        </p:nvGrpSpPr>
        <p:grpSpPr>
          <a:xfrm>
            <a:off x="7237639" y="2749832"/>
            <a:ext cx="501816" cy="437361"/>
            <a:chOff x="5739098" y="2914366"/>
            <a:chExt cx="501816" cy="437361"/>
          </a:xfrm>
        </p:grpSpPr>
        <p:pic>
          <p:nvPicPr>
            <p:cNvPr id="93" name="Picture 92"/>
            <p:cNvPicPr>
              <a:picLocks noChangeAspect="1"/>
            </p:cNvPicPr>
            <p:nvPr/>
          </p:nvPicPr>
          <p:blipFill rotWithShape="1">
            <a:blip r:embed="rId7" cstate="print">
              <a:extLst>
                <a:ext uri="{28A0092B-C50C-407E-A947-70E740481C1C}">
                  <a14:useLocalDpi xmlns:a14="http://schemas.microsoft.com/office/drawing/2010/main" val="0"/>
                </a:ext>
              </a:extLst>
            </a:blip>
            <a:srcRect l="5773" t="6108" r="6220" b="6777"/>
            <a:stretch/>
          </p:blipFill>
          <p:spPr>
            <a:xfrm>
              <a:off x="5739098" y="2914366"/>
              <a:ext cx="437675" cy="389971"/>
            </a:xfrm>
            <a:prstGeom prst="ellipse">
              <a:avLst/>
            </a:prstGeom>
          </p:spPr>
        </p:pic>
        <p:pic>
          <p:nvPicPr>
            <p:cNvPr id="94" name="Picture 93"/>
            <p:cNvPicPr>
              <a:picLocks noChangeAspect="1"/>
            </p:cNvPicPr>
            <p:nvPr/>
          </p:nvPicPr>
          <p:blipFill rotWithShape="1">
            <a:blip r:embed="rId8" cstate="print">
              <a:extLst>
                <a:ext uri="{28A0092B-C50C-407E-A947-70E740481C1C}">
                  <a14:useLocalDpi xmlns:a14="http://schemas.microsoft.com/office/drawing/2010/main" val="0"/>
                </a:ext>
              </a:extLst>
            </a:blip>
            <a:srcRect l="6767" t="6439" r="6767" b="6658"/>
            <a:stretch/>
          </p:blipFill>
          <p:spPr>
            <a:xfrm>
              <a:off x="5917473" y="3059113"/>
              <a:ext cx="323441" cy="292614"/>
            </a:xfrm>
            <a:prstGeom prst="rect">
              <a:avLst/>
            </a:prstGeom>
          </p:spPr>
        </p:pic>
      </p:grpSp>
      <p:cxnSp>
        <p:nvCxnSpPr>
          <p:cNvPr id="159" name="Straight Arrow Connector 158"/>
          <p:cNvCxnSpPr/>
          <p:nvPr/>
        </p:nvCxnSpPr>
        <p:spPr bwMode="auto">
          <a:xfrm>
            <a:off x="4611122" y="1716880"/>
            <a:ext cx="0" cy="1490209"/>
          </a:xfrm>
          <a:prstGeom prst="straightConnector1">
            <a:avLst/>
          </a:prstGeom>
          <a:solidFill>
            <a:srgbClr val="0095D3"/>
          </a:solidFill>
          <a:ln w="38100" cap="flat" cmpd="sng" algn="ctr">
            <a:solidFill>
              <a:srgbClr val="FF0000"/>
            </a:solidFill>
            <a:prstDash val="solid"/>
            <a:round/>
            <a:headEnd type="none" w="med" len="med"/>
            <a:tailEnd type="none" w="med" len="med"/>
          </a:ln>
          <a:effectLst/>
        </p:spPr>
      </p:cxnSp>
    </p:spTree>
    <p:extLst>
      <p:ext uri="{BB962C8B-B14F-4D97-AF65-F5344CB8AC3E}">
        <p14:creationId xmlns:p14="http://schemas.microsoft.com/office/powerpoint/2010/main" val="3040058416"/>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noProof="0" dirty="0"/>
              <a:t>NSX-v versus </a:t>
            </a:r>
            <a:r>
              <a:rPr lang="en-US" noProof="0" dirty="0" err="1"/>
              <a:t>vCNS</a:t>
            </a:r>
            <a:r>
              <a:rPr lang="en-US" noProof="0" dirty="0"/>
              <a:t> (1/2)</a:t>
            </a:r>
            <a:endParaRPr lang="en-US" sz="1400" noProof="0" dirty="0">
              <a:solidFill>
                <a:srgbClr val="FF0000"/>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2371376708"/>
              </p:ext>
            </p:extLst>
          </p:nvPr>
        </p:nvGraphicFramePr>
        <p:xfrm>
          <a:off x="0" y="566129"/>
          <a:ext cx="9144000" cy="6248400"/>
        </p:xfrm>
        <a:graphic>
          <a:graphicData uri="http://schemas.openxmlformats.org/drawingml/2006/table">
            <a:tbl>
              <a:tblPr firstRow="1" bandRow="1">
                <a:tableStyleId>{5C22544A-7EE6-4342-B048-85BDC9FD1C3A}</a:tableStyleId>
              </a:tblPr>
              <a:tblGrid>
                <a:gridCol w="1763679">
                  <a:extLst>
                    <a:ext uri="{9D8B030D-6E8A-4147-A177-3AD203B41FA5}">
                      <a16:colId xmlns:a16="http://schemas.microsoft.com/office/drawing/2014/main" val="20000"/>
                    </a:ext>
                  </a:extLst>
                </a:gridCol>
                <a:gridCol w="3527359">
                  <a:extLst>
                    <a:ext uri="{9D8B030D-6E8A-4147-A177-3AD203B41FA5}">
                      <a16:colId xmlns:a16="http://schemas.microsoft.com/office/drawing/2014/main" val="20001"/>
                    </a:ext>
                  </a:extLst>
                </a:gridCol>
                <a:gridCol w="3852962">
                  <a:extLst>
                    <a:ext uri="{9D8B030D-6E8A-4147-A177-3AD203B41FA5}">
                      <a16:colId xmlns:a16="http://schemas.microsoft.com/office/drawing/2014/main" val="20002"/>
                    </a:ext>
                  </a:extLst>
                </a:gridCol>
              </a:tblGrid>
              <a:tr h="264312">
                <a:tc>
                  <a:txBody>
                    <a:bodyPr/>
                    <a:lstStyle/>
                    <a:p>
                      <a:endParaRPr lang="en-US" dirty="0"/>
                    </a:p>
                  </a:txBody>
                  <a:tcPr/>
                </a:tc>
                <a:tc>
                  <a:txBody>
                    <a:bodyPr/>
                    <a:lstStyle/>
                    <a:p>
                      <a:pPr algn="ctr"/>
                      <a:r>
                        <a:rPr lang="en-US" sz="2000" dirty="0"/>
                        <a:t>NSX-v</a:t>
                      </a:r>
                    </a:p>
                  </a:txBody>
                  <a:tcPr/>
                </a:tc>
                <a:tc>
                  <a:txBody>
                    <a:bodyPr/>
                    <a:lstStyle/>
                    <a:p>
                      <a:pPr algn="ctr"/>
                      <a:r>
                        <a:rPr lang="en-US" sz="2000" dirty="0" err="1"/>
                        <a:t>vCNS</a:t>
                      </a:r>
                      <a:endParaRPr lang="en-US" sz="2000" dirty="0"/>
                    </a:p>
                  </a:txBody>
                  <a:tcPr/>
                </a:tc>
                <a:extLst>
                  <a:ext uri="{0D108BD9-81ED-4DB2-BD59-A6C34878D82A}">
                    <a16:rowId xmlns:a16="http://schemas.microsoft.com/office/drawing/2014/main" val="10000"/>
                  </a:ext>
                </a:extLst>
              </a:tr>
              <a:tr h="540413">
                <a:tc>
                  <a:txBody>
                    <a:bodyPr/>
                    <a:lstStyle/>
                    <a:p>
                      <a:r>
                        <a:rPr lang="en-US" b="1" dirty="0"/>
                        <a:t>Protocols</a:t>
                      </a:r>
                    </a:p>
                  </a:txBody>
                  <a:tcPr/>
                </a:tc>
                <a:tc>
                  <a:txBody>
                    <a:bodyPr/>
                    <a:lstStyle/>
                    <a:p>
                      <a:r>
                        <a:rPr lang="en-US" dirty="0">
                          <a:solidFill>
                            <a:schemeClr val="tx1"/>
                          </a:solidFill>
                        </a:rPr>
                        <a:t>UDP/TCP</a:t>
                      </a:r>
                    </a:p>
                    <a:p>
                      <a:r>
                        <a:rPr lang="fr-FR" dirty="0">
                          <a:solidFill>
                            <a:schemeClr val="tx1"/>
                          </a:solidFill>
                        </a:rPr>
                        <a:t>FTP</a:t>
                      </a:r>
                      <a:endParaRPr lang="en-US" dirty="0">
                        <a:solidFill>
                          <a:schemeClr val="tx1"/>
                        </a:solidFill>
                      </a:endParaRPr>
                    </a:p>
                    <a:p>
                      <a:r>
                        <a:rPr lang="en-US" dirty="0">
                          <a:solidFill>
                            <a:schemeClr val="tx1"/>
                          </a:solidFill>
                        </a:rPr>
                        <a:t>HTTP</a:t>
                      </a:r>
                    </a:p>
                    <a:p>
                      <a:r>
                        <a:rPr lang="en-US" dirty="0">
                          <a:solidFill>
                            <a:schemeClr val="tx1"/>
                          </a:solidFill>
                        </a:rPr>
                        <a:t>HTTPS (SSL-</a:t>
                      </a:r>
                      <a:r>
                        <a:rPr lang="en-US" dirty="0" err="1">
                          <a:solidFill>
                            <a:schemeClr val="tx1"/>
                          </a:solidFill>
                        </a:rPr>
                        <a:t>Passthrough</a:t>
                      </a:r>
                      <a:r>
                        <a:rPr lang="en-US" dirty="0">
                          <a:solidFill>
                            <a:schemeClr val="tx1"/>
                          </a:solidFill>
                        </a:rPr>
                        <a:t>)</a:t>
                      </a:r>
                    </a:p>
                    <a:p>
                      <a:r>
                        <a:rPr lang="en-US" dirty="0">
                          <a:solidFill>
                            <a:schemeClr val="tx1"/>
                          </a:solidFill>
                        </a:rPr>
                        <a:t>HTTPS (SSL Offload)</a:t>
                      </a:r>
                    </a:p>
                  </a:txBody>
                  <a:tcPr/>
                </a:tc>
                <a:tc>
                  <a:txBody>
                    <a:bodyPr/>
                    <a:lstStyle/>
                    <a:p>
                      <a:r>
                        <a:rPr lang="en-US" dirty="0"/>
                        <a:t>TCP</a:t>
                      </a:r>
                    </a:p>
                    <a:p>
                      <a:r>
                        <a:rPr lang="en-US" dirty="0"/>
                        <a:t>HTTP</a:t>
                      </a:r>
                    </a:p>
                    <a:p>
                      <a:r>
                        <a:rPr lang="en-US" dirty="0"/>
                        <a:t>HTTPS (SSL-</a:t>
                      </a:r>
                      <a:r>
                        <a:rPr lang="en-US" dirty="0" err="1"/>
                        <a:t>Passthrough</a:t>
                      </a:r>
                      <a:r>
                        <a:rPr lang="en-US" dirty="0"/>
                        <a:t>)</a:t>
                      </a:r>
                    </a:p>
                  </a:txBody>
                  <a:tcPr/>
                </a:tc>
                <a:extLst>
                  <a:ext uri="{0D108BD9-81ED-4DB2-BD59-A6C34878D82A}">
                    <a16:rowId xmlns:a16="http://schemas.microsoft.com/office/drawing/2014/main" val="10001"/>
                  </a:ext>
                </a:extLst>
              </a:tr>
              <a:tr h="610326">
                <a:tc>
                  <a:txBody>
                    <a:bodyPr/>
                    <a:lstStyle/>
                    <a:p>
                      <a:r>
                        <a:rPr lang="en-US" b="1" dirty="0"/>
                        <a:t>LB</a:t>
                      </a:r>
                      <a:r>
                        <a:rPr lang="en-US" b="1" baseline="0" dirty="0"/>
                        <a:t> Mode</a:t>
                      </a:r>
                      <a:endParaRPr lang="en-US" b="1" dirty="0"/>
                    </a:p>
                  </a:txBody>
                  <a:tcPr/>
                </a:tc>
                <a:tc>
                  <a:txBody>
                    <a:bodyPr/>
                    <a:lstStyle/>
                    <a:p>
                      <a:r>
                        <a:rPr lang="fr-FR" dirty="0">
                          <a:solidFill>
                            <a:schemeClr val="tx1"/>
                          </a:solidFill>
                        </a:rPr>
                        <a:t>Transparent</a:t>
                      </a:r>
                      <a:r>
                        <a:rPr lang="fr-FR" baseline="0" dirty="0">
                          <a:solidFill>
                            <a:schemeClr val="tx1"/>
                          </a:solidFill>
                        </a:rPr>
                        <a:t> Mode</a:t>
                      </a:r>
                    </a:p>
                    <a:p>
                      <a:r>
                        <a:rPr lang="fr-FR" baseline="0" dirty="0">
                          <a:solidFill>
                            <a:schemeClr val="tx1"/>
                          </a:solidFill>
                        </a:rPr>
                        <a:t>Proxy Mode</a:t>
                      </a:r>
                      <a:endParaRPr lang="en-US" dirty="0">
                        <a:solidFill>
                          <a:schemeClr val="tx1"/>
                        </a:solidFill>
                      </a:endParaRPr>
                    </a:p>
                  </a:txBody>
                  <a:tcPr/>
                </a:tc>
                <a:tc>
                  <a:txBody>
                    <a:bodyPr/>
                    <a:lstStyle/>
                    <a:p>
                      <a:r>
                        <a:rPr lang="fr-FR" baseline="0" dirty="0">
                          <a:solidFill>
                            <a:schemeClr val="tx1"/>
                          </a:solidFill>
                        </a:rPr>
                        <a:t>Proxy Mode</a:t>
                      </a:r>
                      <a:endParaRPr lang="en-US" dirty="0">
                        <a:solidFill>
                          <a:schemeClr val="tx1"/>
                        </a:solidFill>
                      </a:endParaRPr>
                    </a:p>
                  </a:txBody>
                  <a:tcPr/>
                </a:tc>
                <a:extLst>
                  <a:ext uri="{0D108BD9-81ED-4DB2-BD59-A6C34878D82A}">
                    <a16:rowId xmlns:a16="http://schemas.microsoft.com/office/drawing/2014/main" val="10002"/>
                  </a:ext>
                </a:extLst>
              </a:tr>
              <a:tr h="702537">
                <a:tc>
                  <a:txBody>
                    <a:bodyPr/>
                    <a:lstStyle/>
                    <a:p>
                      <a:r>
                        <a:rPr lang="en-US" b="1" dirty="0"/>
                        <a:t>LB methods</a:t>
                      </a:r>
                    </a:p>
                    <a:p>
                      <a:r>
                        <a:rPr kumimoji="0" lang="en-US" sz="1200" b="0" u="none" strike="noStrike" kern="1200" cap="none" spc="0" normalizeH="0" baseline="0" noProof="0" dirty="0">
                          <a:ln>
                            <a:noFill/>
                          </a:ln>
                          <a:effectLst/>
                          <a:uLnTx/>
                          <a:uFillTx/>
                        </a:rPr>
                        <a:t>How end-users connections are split across back-end servers.</a:t>
                      </a:r>
                      <a:endParaRPr lang="en-US" sz="2800" b="0" dirty="0"/>
                    </a:p>
                  </a:txBody>
                  <a:tcPr/>
                </a:tc>
                <a:tc>
                  <a:txBody>
                    <a:bodyPr/>
                    <a:lstStyle/>
                    <a:p>
                      <a:r>
                        <a:rPr lang="en-US" dirty="0">
                          <a:solidFill>
                            <a:schemeClr val="tx1"/>
                          </a:solidFill>
                        </a:rPr>
                        <a:t>Round Robin</a:t>
                      </a:r>
                    </a:p>
                    <a:p>
                      <a:r>
                        <a:rPr lang="en-US" dirty="0">
                          <a:solidFill>
                            <a:schemeClr val="tx1"/>
                          </a:solidFill>
                        </a:rPr>
                        <a:t>Source IP hash</a:t>
                      </a:r>
                    </a:p>
                    <a:p>
                      <a:r>
                        <a:rPr lang="en-US" dirty="0">
                          <a:solidFill>
                            <a:schemeClr val="tx1"/>
                          </a:solidFill>
                        </a:rPr>
                        <a:t>Least Connection</a:t>
                      </a:r>
                    </a:p>
                    <a:p>
                      <a:r>
                        <a:rPr lang="en-US" dirty="0">
                          <a:solidFill>
                            <a:schemeClr val="tx1"/>
                          </a:solidFill>
                        </a:rPr>
                        <a:t>URI/HTTP header/URL</a:t>
                      </a:r>
                    </a:p>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tx1"/>
                          </a:solidFill>
                          <a:effectLst/>
                          <a:latin typeface="Arial" charset="0"/>
                          <a:ea typeface="ＭＳ Ｐゴシック" pitchFamily="34" charset="-128"/>
                          <a:cs typeface="+mn-cs"/>
                        </a:rPr>
                        <a:t>VC container for member pools</a:t>
                      </a:r>
                    </a:p>
                  </a:txBody>
                  <a:tcPr/>
                </a:tc>
                <a:tc>
                  <a:txBody>
                    <a:bodyPr/>
                    <a:lstStyle/>
                    <a:p>
                      <a:r>
                        <a:rPr lang="en-US" dirty="0"/>
                        <a:t>Round Robin</a:t>
                      </a:r>
                    </a:p>
                    <a:p>
                      <a:r>
                        <a:rPr lang="en-US" dirty="0"/>
                        <a:t>Source IP hash</a:t>
                      </a:r>
                    </a:p>
                    <a:p>
                      <a:r>
                        <a:rPr lang="en-US" dirty="0"/>
                        <a:t>Least Connection</a:t>
                      </a:r>
                    </a:p>
                    <a:p>
                      <a:r>
                        <a:rPr lang="en-US" dirty="0"/>
                        <a:t>URI</a:t>
                      </a:r>
                      <a:endParaRPr lang="en-US" dirty="0">
                        <a:solidFill>
                          <a:srgbClr val="FF0000"/>
                        </a:solidFill>
                      </a:endParaRPr>
                    </a:p>
                  </a:txBody>
                  <a:tcPr/>
                </a:tc>
                <a:extLst>
                  <a:ext uri="{0D108BD9-81ED-4DB2-BD59-A6C34878D82A}">
                    <a16:rowId xmlns:a16="http://schemas.microsoft.com/office/drawing/2014/main" val="10003"/>
                  </a:ext>
                </a:extLst>
              </a:tr>
              <a:tr h="702537">
                <a:tc>
                  <a:txBody>
                    <a:bodyPr/>
                    <a:lstStyle/>
                    <a:p>
                      <a:r>
                        <a:rPr lang="en-US" b="1" dirty="0"/>
                        <a:t>Health Checks</a:t>
                      </a:r>
                    </a:p>
                    <a:p>
                      <a:r>
                        <a:rPr kumimoji="0" lang="en-US" sz="1200" b="0" u="none" strike="noStrike" kern="1200" cap="none" spc="0" normalizeH="0" baseline="0" noProof="0" dirty="0">
                          <a:ln>
                            <a:noFill/>
                          </a:ln>
                          <a:effectLst/>
                          <a:uLnTx/>
                          <a:uFillTx/>
                        </a:rPr>
                        <a:t>Load Balancer checks the application health of each back-end server.</a:t>
                      </a:r>
                      <a:endParaRPr lang="en-US" sz="2800" b="0" dirty="0"/>
                    </a:p>
                  </a:txBody>
                  <a:tcPr/>
                </a:tc>
                <a:tc>
                  <a:txBody>
                    <a:bodyPr/>
                    <a:lstStyle/>
                    <a:p>
                      <a:r>
                        <a:rPr lang="en-US" dirty="0">
                          <a:solidFill>
                            <a:schemeClr val="tx1"/>
                          </a:solidFill>
                        </a:rPr>
                        <a:t>TCP/UDP/ICMP</a:t>
                      </a:r>
                    </a:p>
                    <a:p>
                      <a:r>
                        <a:rPr lang="en-US" dirty="0">
                          <a:solidFill>
                            <a:schemeClr val="tx1"/>
                          </a:solidFill>
                        </a:rPr>
                        <a:t>HTTP</a:t>
                      </a:r>
                      <a:r>
                        <a:rPr lang="en-US" baseline="0" dirty="0">
                          <a:solidFill>
                            <a:schemeClr val="tx1"/>
                          </a:solidFill>
                        </a:rPr>
                        <a:t> (GET, OPTION, POST)</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a:solidFill>
                            <a:schemeClr val="tx1"/>
                          </a:solidFill>
                        </a:rPr>
                        <a:t>HTTPS</a:t>
                      </a:r>
                      <a:r>
                        <a:rPr lang="en-US" baseline="0" dirty="0">
                          <a:solidFill>
                            <a:schemeClr val="tx1"/>
                          </a:solidFill>
                        </a:rPr>
                        <a:t> (GET, OPTION, POST)</a:t>
                      </a:r>
                    </a:p>
                  </a:txBody>
                  <a:tcPr/>
                </a:tc>
                <a:tc>
                  <a:txBody>
                    <a:bodyPr/>
                    <a:lstStyle/>
                    <a:p>
                      <a:r>
                        <a:rPr lang="en-US" dirty="0"/>
                        <a:t>TCP</a:t>
                      </a:r>
                      <a:endParaRPr lang="en-US" dirty="0">
                        <a:solidFill>
                          <a:srgbClr val="FF0000"/>
                        </a:solidFill>
                      </a:endParaRPr>
                    </a:p>
                    <a:p>
                      <a:r>
                        <a:rPr lang="en-US" dirty="0"/>
                        <a:t>HTTP</a:t>
                      </a:r>
                      <a:r>
                        <a:rPr lang="en-US" baseline="0" dirty="0"/>
                        <a:t> (GET)</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a:t>HTTPS</a:t>
                      </a:r>
                      <a:r>
                        <a:rPr lang="en-US" baseline="0" dirty="0"/>
                        <a:t> (GET)</a:t>
                      </a:r>
                    </a:p>
                  </a:txBody>
                  <a:tcPr/>
                </a:tc>
                <a:extLst>
                  <a:ext uri="{0D108BD9-81ED-4DB2-BD59-A6C34878D82A}">
                    <a16:rowId xmlns:a16="http://schemas.microsoft.com/office/drawing/2014/main" val="10004"/>
                  </a:ext>
                </a:extLst>
              </a:tr>
              <a:tr h="702537">
                <a:tc>
                  <a:txBody>
                    <a:bodyPr/>
                    <a:lstStyle/>
                    <a:p>
                      <a:r>
                        <a:rPr lang="en-US" b="1" dirty="0"/>
                        <a:t>Persistence</a:t>
                      </a:r>
                    </a:p>
                    <a:p>
                      <a:r>
                        <a:rPr lang="en-US" sz="1200" b="0" dirty="0"/>
                        <a:t>All</a:t>
                      </a:r>
                      <a:r>
                        <a:rPr lang="en-US" sz="1200" b="0" baseline="0" dirty="0"/>
                        <a:t> connections from the same end-user go to the same back-end server.</a:t>
                      </a:r>
                      <a:endParaRPr lang="en-US" sz="1200" b="0" i="1" dirty="0"/>
                    </a:p>
                  </a:txBody>
                  <a:tcPr/>
                </a:tc>
                <a:tc>
                  <a:txBody>
                    <a:bodyPr/>
                    <a:lstStyle/>
                    <a:p>
                      <a:pPr marL="0" marR="0" indent="0" algn="l" defTabSz="914400" rtl="0" eaLnBrk="1" fontAlgn="auto" latinLnBrk="0" hangingPunct="1">
                        <a:lnSpc>
                          <a:spcPct val="100000"/>
                        </a:lnSpc>
                        <a:spcBef>
                          <a:spcPts val="0"/>
                        </a:spcBef>
                        <a:spcAft>
                          <a:spcPct val="0"/>
                        </a:spcAft>
                        <a:buClrTx/>
                        <a:buSzTx/>
                        <a:buFont typeface="Arial"/>
                        <a:buNone/>
                        <a:tabLst/>
                        <a:defRPr/>
                      </a:pPr>
                      <a:r>
                        <a:rPr lang="en-US" sz="1800" dirty="0">
                          <a:solidFill>
                            <a:schemeClr val="tx1"/>
                          </a:solidFill>
                        </a:rPr>
                        <a:t>TCP: </a:t>
                      </a:r>
                      <a:r>
                        <a:rPr lang="en-US" sz="1800" dirty="0" err="1">
                          <a:solidFill>
                            <a:schemeClr val="tx1"/>
                          </a:solidFill>
                        </a:rPr>
                        <a:t>SourceIP</a:t>
                      </a:r>
                      <a:r>
                        <a:rPr lang="en-US" sz="1800" dirty="0">
                          <a:solidFill>
                            <a:schemeClr val="tx1"/>
                          </a:solidFill>
                        </a:rPr>
                        <a:t>, MSRDP</a:t>
                      </a:r>
                    </a:p>
                    <a:p>
                      <a:pPr marL="0" indent="0" algn="l">
                        <a:spcAft>
                          <a:spcPct val="0"/>
                        </a:spcAft>
                        <a:buFont typeface="Arial"/>
                        <a:buNone/>
                      </a:pPr>
                      <a:r>
                        <a:rPr lang="en-US" sz="1800" dirty="0">
                          <a:solidFill>
                            <a:schemeClr val="tx1"/>
                          </a:solidFill>
                        </a:rPr>
                        <a:t>HTTP: </a:t>
                      </a:r>
                      <a:r>
                        <a:rPr lang="en-US" sz="1800" dirty="0" err="1">
                          <a:solidFill>
                            <a:schemeClr val="tx1"/>
                          </a:solidFill>
                        </a:rPr>
                        <a:t>SourceIP</a:t>
                      </a:r>
                      <a:r>
                        <a:rPr lang="en-US" sz="1800" dirty="0">
                          <a:solidFill>
                            <a:schemeClr val="tx1"/>
                          </a:solidFill>
                        </a:rPr>
                        <a:t>, Cookie, </a:t>
                      </a:r>
                    </a:p>
                    <a:p>
                      <a:pPr marL="0" indent="0" algn="l">
                        <a:spcAft>
                          <a:spcPct val="0"/>
                        </a:spcAft>
                        <a:buFont typeface="Arial"/>
                        <a:buNone/>
                      </a:pPr>
                      <a:r>
                        <a:rPr lang="en-US" sz="1800" dirty="0">
                          <a:solidFill>
                            <a:schemeClr val="tx1"/>
                          </a:solidFill>
                        </a:rPr>
                        <a:t>HTTPS: </a:t>
                      </a:r>
                      <a:r>
                        <a:rPr lang="en-US" sz="1800" dirty="0" err="1">
                          <a:solidFill>
                            <a:schemeClr val="tx1"/>
                          </a:solidFill>
                        </a:rPr>
                        <a:t>SourceIP</a:t>
                      </a:r>
                      <a:r>
                        <a:rPr lang="en-US" sz="1800" dirty="0">
                          <a:solidFill>
                            <a:schemeClr val="tx1"/>
                          </a:solidFill>
                        </a:rPr>
                        <a:t>, Cookie, </a:t>
                      </a:r>
                      <a:r>
                        <a:rPr lang="en-US" sz="1800" dirty="0" err="1">
                          <a:solidFill>
                            <a:schemeClr val="tx1"/>
                          </a:solidFill>
                        </a:rPr>
                        <a:t>ssl_session_id</a:t>
                      </a:r>
                      <a:endParaRPr lang="en-US" sz="1800" dirty="0">
                        <a:solidFill>
                          <a:schemeClr val="tx1"/>
                        </a:solidFill>
                      </a:endParaRPr>
                    </a:p>
                  </a:txBody>
                  <a:tcPr/>
                </a:tc>
                <a:tc>
                  <a:txBody>
                    <a:bodyPr/>
                    <a:lstStyle/>
                    <a:p>
                      <a:pPr marL="0" indent="0" algn="l">
                        <a:spcAft>
                          <a:spcPct val="0"/>
                        </a:spcAft>
                        <a:buFont typeface="Arial"/>
                        <a:buNone/>
                      </a:pPr>
                      <a:r>
                        <a:rPr lang="en-US" sz="1800" dirty="0">
                          <a:solidFill>
                            <a:schemeClr val="tx1"/>
                          </a:solidFill>
                        </a:rPr>
                        <a:t>HTTP: Cookie, </a:t>
                      </a:r>
                    </a:p>
                    <a:p>
                      <a:pPr marL="0" indent="0" algn="l">
                        <a:spcAft>
                          <a:spcPct val="0"/>
                        </a:spcAft>
                        <a:buFont typeface="Arial"/>
                        <a:buNone/>
                      </a:pPr>
                      <a:r>
                        <a:rPr lang="en-US" sz="1800" dirty="0">
                          <a:solidFill>
                            <a:schemeClr val="tx1"/>
                          </a:solidFill>
                        </a:rPr>
                        <a:t>HTTPS: </a:t>
                      </a:r>
                      <a:r>
                        <a:rPr lang="en-US" sz="1800" dirty="0" err="1">
                          <a:solidFill>
                            <a:schemeClr val="tx1"/>
                          </a:solidFill>
                        </a:rPr>
                        <a:t>ssl_session_id</a:t>
                      </a:r>
                      <a:endParaRPr lang="en-US" sz="1800" dirty="0">
                        <a:solidFill>
                          <a:schemeClr val="tx1"/>
                        </a:solidFill>
                      </a:endParaRPr>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091705454"/>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NSX-v versus </a:t>
            </a:r>
            <a:r>
              <a:rPr lang="en-US" dirty="0" err="1"/>
              <a:t>vCNS</a:t>
            </a:r>
            <a:r>
              <a:rPr lang="en-US" dirty="0"/>
              <a:t> (2/2)</a:t>
            </a:r>
            <a:endParaRPr lang="en-US" noProof="0" dirty="0"/>
          </a:p>
        </p:txBody>
      </p:sp>
      <p:graphicFrame>
        <p:nvGraphicFramePr>
          <p:cNvPr id="2" name="Table 1"/>
          <p:cNvGraphicFramePr>
            <a:graphicFrameLocks noGrp="1"/>
          </p:cNvGraphicFramePr>
          <p:nvPr>
            <p:extLst>
              <p:ext uri="{D42A27DB-BD31-4B8C-83A1-F6EECF244321}">
                <p14:modId xmlns:p14="http://schemas.microsoft.com/office/powerpoint/2010/main" val="498039849"/>
              </p:ext>
            </p:extLst>
          </p:nvPr>
        </p:nvGraphicFramePr>
        <p:xfrm>
          <a:off x="2" y="867067"/>
          <a:ext cx="9143998" cy="5095583"/>
        </p:xfrm>
        <a:graphic>
          <a:graphicData uri="http://schemas.openxmlformats.org/drawingml/2006/table">
            <a:tbl>
              <a:tblPr firstRow="1" bandRow="1">
                <a:tableStyleId>{5C22544A-7EE6-4342-B048-85BDC9FD1C3A}</a:tableStyleId>
              </a:tblPr>
              <a:tblGrid>
                <a:gridCol w="1582093">
                  <a:extLst>
                    <a:ext uri="{9D8B030D-6E8A-4147-A177-3AD203B41FA5}">
                      <a16:colId xmlns:a16="http://schemas.microsoft.com/office/drawing/2014/main" val="20000"/>
                    </a:ext>
                  </a:extLst>
                </a:gridCol>
                <a:gridCol w="3708944">
                  <a:extLst>
                    <a:ext uri="{9D8B030D-6E8A-4147-A177-3AD203B41FA5}">
                      <a16:colId xmlns:a16="http://schemas.microsoft.com/office/drawing/2014/main" val="20001"/>
                    </a:ext>
                  </a:extLst>
                </a:gridCol>
                <a:gridCol w="3852961">
                  <a:extLst>
                    <a:ext uri="{9D8B030D-6E8A-4147-A177-3AD203B41FA5}">
                      <a16:colId xmlns:a16="http://schemas.microsoft.com/office/drawing/2014/main" val="20002"/>
                    </a:ext>
                  </a:extLst>
                </a:gridCol>
              </a:tblGrid>
              <a:tr h="370781">
                <a:tc>
                  <a:txBody>
                    <a:bodyPr/>
                    <a:lstStyle/>
                    <a:p>
                      <a:endParaRPr lang="en-US" dirty="0"/>
                    </a:p>
                  </a:txBody>
                  <a:tcPr/>
                </a:tc>
                <a:tc>
                  <a:txBody>
                    <a:bodyPr/>
                    <a:lstStyle/>
                    <a:p>
                      <a:pPr algn="ctr"/>
                      <a:r>
                        <a:rPr lang="en-US" sz="2000" dirty="0"/>
                        <a:t>NSX-v</a:t>
                      </a:r>
                    </a:p>
                  </a:txBody>
                  <a:tcPr/>
                </a:tc>
                <a:tc>
                  <a:txBody>
                    <a:bodyPr/>
                    <a:lstStyle/>
                    <a:p>
                      <a:pPr algn="ctr"/>
                      <a:r>
                        <a:rPr lang="en-US" sz="2000" dirty="0" err="1"/>
                        <a:t>vCNS</a:t>
                      </a:r>
                      <a:endParaRPr lang="en-US" sz="2000" dirty="0"/>
                    </a:p>
                  </a:txBody>
                  <a:tcPr/>
                </a:tc>
                <a:extLst>
                  <a:ext uri="{0D108BD9-81ED-4DB2-BD59-A6C34878D82A}">
                    <a16:rowId xmlns:a16="http://schemas.microsoft.com/office/drawing/2014/main" val="10000"/>
                  </a:ext>
                </a:extLst>
              </a:tr>
              <a:tr h="1369038">
                <a:tc>
                  <a:txBody>
                    <a:bodyPr/>
                    <a:lstStyle/>
                    <a:p>
                      <a:r>
                        <a:rPr lang="en-US" dirty="0"/>
                        <a:t>Connection</a:t>
                      </a:r>
                      <a:r>
                        <a:rPr lang="en-US" baseline="0" dirty="0"/>
                        <a:t> throttling</a:t>
                      </a:r>
                    </a:p>
                    <a:p>
                      <a:r>
                        <a:rPr kumimoji="0" lang="en-US" sz="1000" b="0" i="1" u="none" strike="noStrike" kern="1200" cap="none" spc="0" normalizeH="0" baseline="0" noProof="0" dirty="0">
                          <a:ln>
                            <a:noFill/>
                          </a:ln>
                          <a:solidFill>
                            <a:srgbClr val="333333"/>
                          </a:solidFill>
                          <a:effectLst/>
                          <a:uLnTx/>
                          <a:uFillTx/>
                          <a:latin typeface="+mn-lt"/>
                          <a:ea typeface="+mn-ea"/>
                          <a:cs typeface="+mn-cs"/>
                        </a:rPr>
                        <a:t>Limit the connections to the VIP / to the back-end servers.</a:t>
                      </a:r>
                      <a:endParaRPr lang="en-US" dirty="0"/>
                    </a:p>
                  </a:txBody>
                  <a:tcPr/>
                </a:tc>
                <a:tc>
                  <a:txBody>
                    <a:bodyPr/>
                    <a:lstStyle/>
                    <a:p>
                      <a:r>
                        <a:rPr lang="en-US" b="0" dirty="0"/>
                        <a:t>Client side:</a:t>
                      </a:r>
                    </a:p>
                    <a:p>
                      <a:r>
                        <a:rPr lang="fr-FR" b="0" dirty="0"/>
                        <a:t>  . Max </a:t>
                      </a:r>
                      <a:r>
                        <a:rPr lang="fr-FR" b="0" dirty="0" err="1"/>
                        <a:t>conc</a:t>
                      </a:r>
                      <a:r>
                        <a:rPr lang="fr-FR" b="0" dirty="0"/>
                        <a:t>. connections</a:t>
                      </a:r>
                    </a:p>
                    <a:p>
                      <a:r>
                        <a:rPr lang="fr-FR" b="0" dirty="0"/>
                        <a:t>  . Max new </a:t>
                      </a:r>
                      <a:r>
                        <a:rPr lang="fr-FR" b="0" dirty="0" err="1"/>
                        <a:t>conn</a:t>
                      </a:r>
                      <a:r>
                        <a:rPr lang="fr-FR" b="0" dirty="0"/>
                        <a:t> / sec</a:t>
                      </a:r>
                    </a:p>
                    <a:p>
                      <a:r>
                        <a:rPr lang="fr-FR" b="0" dirty="0"/>
                        <a:t>Server</a:t>
                      </a:r>
                      <a:r>
                        <a:rPr lang="fr-FR" b="0" baseline="0" dirty="0"/>
                        <a:t> </a:t>
                      </a:r>
                      <a:r>
                        <a:rPr lang="fr-FR" b="0" baseline="0" dirty="0" err="1"/>
                        <a:t>side</a:t>
                      </a:r>
                      <a:r>
                        <a:rPr lang="fr-FR" b="0" baseline="0" dirty="0"/>
                        <a:t>:</a:t>
                      </a:r>
                    </a:p>
                    <a:p>
                      <a:r>
                        <a:rPr lang="fr-FR" b="0" baseline="0" dirty="0"/>
                        <a:t>  . Max </a:t>
                      </a:r>
                      <a:r>
                        <a:rPr lang="fr-FR" b="0" baseline="0" dirty="0" err="1"/>
                        <a:t>conc</a:t>
                      </a:r>
                      <a:r>
                        <a:rPr lang="fr-FR" b="0" baseline="0" dirty="0"/>
                        <a:t>. Connections</a:t>
                      </a:r>
                      <a:endParaRPr lang="en-US" b="0" dirty="0"/>
                    </a:p>
                  </a:txBody>
                  <a:tcPr/>
                </a:tc>
                <a:tc>
                  <a:txBody>
                    <a:bodyPr/>
                    <a:lstStyle/>
                    <a:p>
                      <a:r>
                        <a:rPr lang="fr-FR" dirty="0"/>
                        <a:t>No</a:t>
                      </a:r>
                      <a:endParaRPr lang="en-US" dirty="0"/>
                    </a:p>
                  </a:txBody>
                  <a:tcPr/>
                </a:tc>
                <a:extLst>
                  <a:ext uri="{0D108BD9-81ED-4DB2-BD59-A6C34878D82A}">
                    <a16:rowId xmlns:a16="http://schemas.microsoft.com/office/drawing/2014/main" val="10001"/>
                  </a:ext>
                </a:extLst>
              </a:tr>
              <a:tr h="598954">
                <a:tc>
                  <a:txBody>
                    <a:bodyPr/>
                    <a:lstStyle/>
                    <a:p>
                      <a:r>
                        <a:rPr lang="fr-FR" dirty="0"/>
                        <a:t>High </a:t>
                      </a:r>
                      <a:r>
                        <a:rPr lang="fr-FR" dirty="0" err="1"/>
                        <a:t>Availability</a:t>
                      </a:r>
                      <a:endParaRPr lang="en-US" dirty="0"/>
                    </a:p>
                  </a:txBody>
                  <a:tcPr/>
                </a:tc>
                <a:tc>
                  <a:txBody>
                    <a:bodyPr/>
                    <a:lstStyle/>
                    <a:p>
                      <a:r>
                        <a:rPr lang="en-US" b="0" dirty="0"/>
                        <a:t>Yes</a:t>
                      </a:r>
                      <a:r>
                        <a:rPr lang="en-US" b="0" i="1" baseline="0" dirty="0"/>
                        <a:t>.</a:t>
                      </a:r>
                    </a:p>
                  </a:txBody>
                  <a:tcPr/>
                </a:tc>
                <a:tc>
                  <a:txBody>
                    <a:bodyPr/>
                    <a:lstStyle/>
                    <a:p>
                      <a:r>
                        <a:rPr lang="en-US" dirty="0"/>
                        <a:t>Yes</a:t>
                      </a:r>
                      <a:r>
                        <a:rPr lang="en-US" i="1" baseline="0" dirty="0"/>
                        <a:t>.</a:t>
                      </a:r>
                    </a:p>
                  </a:txBody>
                  <a:tcPr/>
                </a:tc>
                <a:extLst>
                  <a:ext uri="{0D108BD9-81ED-4DB2-BD59-A6C34878D82A}">
                    <a16:rowId xmlns:a16="http://schemas.microsoft.com/office/drawing/2014/main" val="10002"/>
                  </a:ext>
                </a:extLst>
              </a:tr>
              <a:tr h="767423">
                <a:tc>
                  <a:txBody>
                    <a:bodyPr/>
                    <a:lstStyle/>
                    <a:p>
                      <a:r>
                        <a:rPr lang="en-US" dirty="0"/>
                        <a:t>Monitoring</a:t>
                      </a:r>
                    </a:p>
                  </a:txBody>
                  <a:tcPr/>
                </a:tc>
                <a:tc>
                  <a:txBody>
                    <a:bodyPr/>
                    <a:lstStyle/>
                    <a:p>
                      <a:r>
                        <a:rPr lang="fr-FR" b="0" baseline="0" dirty="0"/>
                        <a:t>. </a:t>
                      </a:r>
                      <a:r>
                        <a:rPr lang="fr-FR" b="0" baseline="0" dirty="0" err="1"/>
                        <a:t>View</a:t>
                      </a:r>
                      <a:r>
                        <a:rPr lang="fr-FR" b="0" baseline="0" dirty="0"/>
                        <a:t> VIP/Pool/Servers </a:t>
                      </a:r>
                      <a:r>
                        <a:rPr lang="fr-FR" b="0" baseline="0" dirty="0" err="1"/>
                        <a:t>stats</a:t>
                      </a:r>
                      <a:endParaRPr lang="fr-FR" b="0" baseline="0" dirty="0"/>
                    </a:p>
                    <a:p>
                      <a:r>
                        <a:rPr lang="fr-FR" b="0" baseline="0" dirty="0"/>
                        <a:t>. Global </a:t>
                      </a:r>
                      <a:r>
                        <a:rPr lang="fr-FR" b="0" baseline="0" dirty="0" err="1"/>
                        <a:t>stats</a:t>
                      </a:r>
                      <a:r>
                        <a:rPr lang="fr-FR" b="0" baseline="0" dirty="0"/>
                        <a:t> VIP sessions</a:t>
                      </a:r>
                      <a:endParaRPr lang="en-US" b="0" dirty="0"/>
                    </a:p>
                  </a:txBody>
                  <a:tcPr/>
                </a:tc>
                <a:tc>
                  <a:txBody>
                    <a:bodyPr/>
                    <a:lstStyle/>
                    <a:p>
                      <a:r>
                        <a:rPr lang="fr-FR" b="0" baseline="0" dirty="0"/>
                        <a:t>. </a:t>
                      </a:r>
                      <a:r>
                        <a:rPr lang="fr-FR" b="0" baseline="0" dirty="0" err="1"/>
                        <a:t>View</a:t>
                      </a:r>
                      <a:r>
                        <a:rPr lang="fr-FR" b="0" baseline="0" dirty="0"/>
                        <a:t> VIP/Pool/Servers </a:t>
                      </a:r>
                      <a:r>
                        <a:rPr lang="fr-FR" b="0" baseline="0" dirty="0" err="1"/>
                        <a:t>stats</a:t>
                      </a:r>
                      <a:endParaRPr lang="fr-FR" b="0" baseline="0" dirty="0"/>
                    </a:p>
                    <a:p>
                      <a:r>
                        <a:rPr lang="fr-FR" b="0" baseline="0" dirty="0"/>
                        <a:t>. Global </a:t>
                      </a:r>
                      <a:r>
                        <a:rPr lang="fr-FR" b="0" baseline="0" dirty="0" err="1"/>
                        <a:t>stats</a:t>
                      </a:r>
                      <a:r>
                        <a:rPr lang="fr-FR" b="0" baseline="0" dirty="0"/>
                        <a:t> VIP sessions</a:t>
                      </a:r>
                      <a:endParaRPr lang="en-US" dirty="0"/>
                    </a:p>
                  </a:txBody>
                  <a:tcPr/>
                </a:tc>
                <a:extLst>
                  <a:ext uri="{0D108BD9-81ED-4DB2-BD59-A6C34878D82A}">
                    <a16:rowId xmlns:a16="http://schemas.microsoft.com/office/drawing/2014/main" val="10003"/>
                  </a:ext>
                </a:extLst>
              </a:tr>
              <a:tr h="1169386">
                <a:tc>
                  <a:txBody>
                    <a:bodyPr/>
                    <a:lstStyle/>
                    <a:p>
                      <a:r>
                        <a:rPr lang="en-US" dirty="0"/>
                        <a:t>L7 </a:t>
                      </a:r>
                      <a:r>
                        <a:rPr lang="en-US" baseline="0" dirty="0"/>
                        <a:t>manipulation</a:t>
                      </a:r>
                    </a:p>
                    <a:p>
                      <a:r>
                        <a:rPr kumimoji="0" lang="en-US" sz="1000" b="0" i="1" u="none" strike="noStrike" kern="1200" cap="none" spc="0" normalizeH="0" baseline="0" noProof="0" dirty="0">
                          <a:ln>
                            <a:noFill/>
                          </a:ln>
                          <a:solidFill>
                            <a:srgbClr val="333333"/>
                          </a:solidFill>
                          <a:effectLst/>
                          <a:uLnTx/>
                          <a:uFillTx/>
                          <a:latin typeface="+mn-lt"/>
                          <a:ea typeface="+mn-ea"/>
                          <a:cs typeface="+mn-cs"/>
                        </a:rPr>
                        <a:t>The load balancer modifies the end-users requests and/or back-end servers responses.</a:t>
                      </a:r>
                      <a:endParaRPr lang="en-US" dirty="0"/>
                    </a:p>
                  </a:txBody>
                  <a:tcPr/>
                </a:tc>
                <a:tc>
                  <a:txBody>
                    <a:bodyPr/>
                    <a:lstStyle/>
                    <a:p>
                      <a:r>
                        <a:rPr lang="en-US" sz="1800" b="0" i="0" kern="1200" dirty="0">
                          <a:solidFill>
                            <a:schemeClr val="dk1"/>
                          </a:solidFill>
                          <a:effectLst/>
                          <a:latin typeface="+mn-lt"/>
                          <a:ea typeface="+mn-ea"/>
                          <a:cs typeface="+mn-cs"/>
                        </a:rPr>
                        <a:t>. HTTP to HTTPS redirect</a:t>
                      </a:r>
                    </a:p>
                    <a:p>
                      <a:r>
                        <a:rPr lang="en-US" sz="1800" b="0" i="0" kern="1200" dirty="0">
                          <a:solidFill>
                            <a:schemeClr val="dk1"/>
                          </a:solidFill>
                          <a:effectLst/>
                          <a:latin typeface="+mn-lt"/>
                          <a:ea typeface="+mn-ea"/>
                          <a:cs typeface="+mn-cs"/>
                        </a:rPr>
                        <a:t>.</a:t>
                      </a:r>
                      <a:r>
                        <a:rPr lang="en-US" sz="1800" b="0" i="0" kern="1200" baseline="0" dirty="0">
                          <a:solidFill>
                            <a:schemeClr val="dk1"/>
                          </a:solidFill>
                          <a:effectLst/>
                          <a:latin typeface="+mn-lt"/>
                          <a:ea typeface="+mn-ea"/>
                          <a:cs typeface="+mn-cs"/>
                        </a:rPr>
                        <a:t> </a:t>
                      </a:r>
                      <a:r>
                        <a:rPr lang="en-US" sz="1800" b="0" i="0" kern="1200" dirty="0">
                          <a:solidFill>
                            <a:schemeClr val="dk1"/>
                          </a:solidFill>
                          <a:effectLst/>
                          <a:latin typeface="+mn-lt"/>
                          <a:ea typeface="+mn-ea"/>
                          <a:cs typeface="+mn-cs"/>
                        </a:rPr>
                        <a:t>HTT</a:t>
                      </a:r>
                      <a:r>
                        <a:rPr lang="en-US" sz="1800" b="0" i="0" kern="1200" baseline="0" dirty="0">
                          <a:solidFill>
                            <a:schemeClr val="dk1"/>
                          </a:solidFill>
                          <a:effectLst/>
                          <a:latin typeface="+mn-lt"/>
                          <a:ea typeface="+mn-ea"/>
                          <a:cs typeface="+mn-cs"/>
                        </a:rPr>
                        <a:t>P/HTTPS request/response headers </a:t>
                      </a:r>
                      <a:endParaRPr lang="en-US" sz="1800" b="0" i="0" kern="1200" dirty="0">
                        <a:solidFill>
                          <a:schemeClr val="dk1"/>
                        </a:solidFill>
                        <a:effectLst/>
                        <a:latin typeface="+mn-lt"/>
                        <a:ea typeface="+mn-ea"/>
                        <a:cs typeface="+mn-cs"/>
                      </a:endParaRPr>
                    </a:p>
                    <a:p>
                      <a:r>
                        <a:rPr lang="en-US" sz="1800" b="0" i="0" kern="1200" dirty="0">
                          <a:solidFill>
                            <a:schemeClr val="dk1"/>
                          </a:solidFill>
                          <a:effectLst/>
                          <a:latin typeface="+mn-lt"/>
                          <a:ea typeface="+mn-ea"/>
                          <a:cs typeface="+mn-cs"/>
                        </a:rPr>
                        <a:t>(For instance: URL block, </a:t>
                      </a:r>
                      <a:r>
                        <a:rPr lang="en-US" sz="1800" b="0" i="0" kern="1200" dirty="0" err="1">
                          <a:solidFill>
                            <a:schemeClr val="dk1"/>
                          </a:solidFill>
                          <a:effectLst/>
                          <a:latin typeface="+mn-lt"/>
                          <a:ea typeface="+mn-ea"/>
                          <a:cs typeface="+mn-cs"/>
                        </a:rPr>
                        <a:t>url</a:t>
                      </a:r>
                      <a:r>
                        <a:rPr lang="en-US" sz="1800" b="0" i="0" kern="1200" dirty="0">
                          <a:solidFill>
                            <a:schemeClr val="dk1"/>
                          </a:solidFill>
                          <a:effectLst/>
                          <a:latin typeface="+mn-lt"/>
                          <a:ea typeface="+mn-ea"/>
                          <a:cs typeface="+mn-cs"/>
                        </a:rPr>
                        <a:t> rewrite, header rewrite)</a:t>
                      </a:r>
                      <a:endParaRPr lang="en-US" b="0" i="0" dirty="0"/>
                    </a:p>
                  </a:txBody>
                  <a:tcPr/>
                </a:tc>
                <a:tc>
                  <a:txBody>
                    <a:bodyPr/>
                    <a:lstStyle/>
                    <a:p>
                      <a:r>
                        <a:rPr lang="en-US" sz="1800" b="0" i="0" kern="1200" dirty="0">
                          <a:solidFill>
                            <a:schemeClr val="dk1"/>
                          </a:solidFill>
                          <a:effectLst/>
                          <a:latin typeface="+mn-lt"/>
                          <a:ea typeface="+mn-ea"/>
                          <a:cs typeface="+mn-cs"/>
                        </a:rPr>
                        <a:t>No</a:t>
                      </a:r>
                      <a:endParaRPr lang="en-US" b="0" i="0" dirty="0"/>
                    </a:p>
                  </a:txBody>
                  <a:tcPr/>
                </a:tc>
                <a:extLst>
                  <a:ext uri="{0D108BD9-81ED-4DB2-BD59-A6C34878D82A}">
                    <a16:rowId xmlns:a16="http://schemas.microsoft.com/office/drawing/2014/main" val="10004"/>
                  </a:ext>
                </a:extLst>
              </a:tr>
              <a:tr h="365760">
                <a:tc>
                  <a:txBody>
                    <a:bodyPr/>
                    <a:lstStyle/>
                    <a:p>
                      <a:r>
                        <a:rPr lang="fr-FR" dirty="0"/>
                        <a:t>IPv6</a:t>
                      </a:r>
                      <a:endParaRPr lang="en-US" dirty="0"/>
                    </a:p>
                  </a:txBody>
                  <a:tcPr/>
                </a:tc>
                <a:tc>
                  <a:txBody>
                    <a:bodyPr/>
                    <a:lstStyle/>
                    <a:p>
                      <a:r>
                        <a:rPr lang="fr-FR" b="0" i="0" dirty="0" err="1"/>
                        <a:t>Yes</a:t>
                      </a:r>
                      <a:endParaRPr lang="en-US" b="0" i="0" dirty="0"/>
                    </a:p>
                  </a:txBody>
                  <a:tcPr/>
                </a:tc>
                <a:tc>
                  <a:txBody>
                    <a:bodyPr/>
                    <a:lstStyle/>
                    <a:p>
                      <a:r>
                        <a:rPr lang="fr-FR" b="0" i="0" dirty="0"/>
                        <a:t>No</a:t>
                      </a:r>
                      <a:endParaRPr lang="en-US" b="0" i="0" dirty="0"/>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232142426"/>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87738" y="128954"/>
            <a:ext cx="7704582" cy="797410"/>
          </a:xfrm>
        </p:spPr>
        <p:txBody>
          <a:bodyPr/>
          <a:lstStyle/>
          <a:p>
            <a:r>
              <a:rPr lang="en-US" noProof="0"/>
              <a:t>Agenda</a:t>
            </a:r>
          </a:p>
        </p:txBody>
      </p:sp>
      <p:sp>
        <p:nvSpPr>
          <p:cNvPr id="4" name="Text Placeholder 3"/>
          <p:cNvSpPr>
            <a:spLocks noGrp="1"/>
          </p:cNvSpPr>
          <p:nvPr>
            <p:ph type="body" sz="quarter" idx="12"/>
          </p:nvPr>
        </p:nvSpPr>
        <p:spPr>
          <a:xfrm>
            <a:off x="361950" y="958950"/>
            <a:ext cx="8782050" cy="5214132"/>
          </a:xfrm>
        </p:spPr>
        <p:txBody>
          <a:bodyPr/>
          <a:lstStyle/>
          <a:p>
            <a:pPr marL="0" indent="0">
              <a:buNone/>
            </a:pPr>
            <a:endParaRPr lang="en-US" noProof="0" dirty="0"/>
          </a:p>
          <a:p>
            <a:pPr>
              <a:buFont typeface="Wingdings" charset="2"/>
              <a:buChar char="§"/>
            </a:pPr>
            <a:r>
              <a:rPr lang="en-US" sz="2400" noProof="0" dirty="0">
                <a:solidFill>
                  <a:srgbClr val="999999"/>
                </a:solidFill>
              </a:rPr>
              <a:t>NSX Overview</a:t>
            </a:r>
          </a:p>
          <a:p>
            <a:pPr>
              <a:buFont typeface="Wingdings" charset="2"/>
              <a:buChar char="§"/>
            </a:pPr>
            <a:r>
              <a:rPr lang="en-US" sz="2400" noProof="0" dirty="0">
                <a:solidFill>
                  <a:srgbClr val="999999"/>
                </a:solidFill>
              </a:rPr>
              <a:t>Logical Load Balancing Components</a:t>
            </a:r>
          </a:p>
          <a:p>
            <a:pPr>
              <a:buFont typeface="Wingdings" charset="2"/>
              <a:buChar char="§"/>
            </a:pPr>
            <a:r>
              <a:rPr lang="en-US" sz="2400" noProof="0" dirty="0">
                <a:solidFill>
                  <a:srgbClr val="999999"/>
                </a:solidFill>
              </a:rPr>
              <a:t>Logical Load Balancing Packet flows</a:t>
            </a:r>
          </a:p>
          <a:p>
            <a:pPr>
              <a:buFont typeface="Wingdings" charset="2"/>
              <a:buChar char="§"/>
            </a:pPr>
            <a:r>
              <a:rPr lang="en-US" sz="2400" noProof="0" dirty="0">
                <a:solidFill>
                  <a:schemeClr val="tx1">
                    <a:lumMod val="50000"/>
                    <a:lumOff val="50000"/>
                  </a:schemeClr>
                </a:solidFill>
              </a:rPr>
              <a:t>What Features Are Supported </a:t>
            </a:r>
          </a:p>
          <a:p>
            <a:pPr>
              <a:buFont typeface="Wingdings" charset="2"/>
              <a:buChar char="§"/>
            </a:pPr>
            <a:r>
              <a:rPr lang="en-US" sz="2400" noProof="0" dirty="0">
                <a:solidFill>
                  <a:schemeClr val="tx1"/>
                </a:solidFill>
              </a:rPr>
              <a:t>Configuration </a:t>
            </a:r>
          </a:p>
          <a:p>
            <a:pPr>
              <a:buFont typeface="Wingdings" charset="2"/>
              <a:buChar char="§"/>
            </a:pPr>
            <a:r>
              <a:rPr lang="en-US" sz="2400" noProof="0" dirty="0">
                <a:solidFill>
                  <a:srgbClr val="999999"/>
                </a:solidFill>
              </a:rPr>
              <a:t>High Availability</a:t>
            </a:r>
          </a:p>
          <a:p>
            <a:pPr>
              <a:buFont typeface="Wingdings" charset="2"/>
              <a:buChar char="§"/>
            </a:pPr>
            <a:r>
              <a:rPr lang="en-US" sz="2400" noProof="0" dirty="0">
                <a:solidFill>
                  <a:srgbClr val="999999"/>
                </a:solidFill>
              </a:rPr>
              <a:t>Design Considerations - Scale, Limitations</a:t>
            </a:r>
          </a:p>
          <a:p>
            <a:pPr>
              <a:buFont typeface="Wingdings" charset="2"/>
              <a:buChar char="§"/>
            </a:pPr>
            <a:r>
              <a:rPr lang="en-US" sz="2400" noProof="0" dirty="0">
                <a:solidFill>
                  <a:schemeClr val="tx1">
                    <a:lumMod val="50000"/>
                    <a:lumOff val="50000"/>
                  </a:schemeClr>
                </a:solidFill>
              </a:rPr>
              <a:t>Troubleshooting</a:t>
            </a:r>
          </a:p>
          <a:p>
            <a:pPr>
              <a:buFont typeface="Wingdings" charset="2"/>
              <a:buChar char="§"/>
            </a:pPr>
            <a:r>
              <a:rPr lang="en-US" sz="2400" noProof="0" dirty="0">
                <a:solidFill>
                  <a:schemeClr val="tx1">
                    <a:lumMod val="50000"/>
                    <a:lumOff val="50000"/>
                  </a:schemeClr>
                </a:solidFill>
              </a:rPr>
              <a:t>Key Takeaways</a:t>
            </a:r>
          </a:p>
          <a:p>
            <a:pPr>
              <a:buFont typeface="Wingdings" charset="2"/>
              <a:buChar char="§"/>
            </a:pPr>
            <a:endParaRPr lang="en-US" sz="2400" noProof="0" dirty="0">
              <a:solidFill>
                <a:srgbClr val="999999"/>
              </a:solidFill>
            </a:endParaRPr>
          </a:p>
          <a:p>
            <a:pPr>
              <a:buFont typeface="Wingdings" charset="2"/>
              <a:buChar char="§"/>
            </a:pPr>
            <a:endParaRPr lang="en-US" sz="2400" noProof="0" dirty="0"/>
          </a:p>
          <a:p>
            <a:pPr>
              <a:buFont typeface="Wingdings" charset="2"/>
              <a:buChar char="§"/>
            </a:pPr>
            <a:endParaRPr lang="en-US" sz="2400" noProof="0" dirty="0"/>
          </a:p>
          <a:p>
            <a:pPr marL="0" indent="0">
              <a:buNone/>
            </a:pPr>
            <a:endParaRPr lang="en-US" noProof="0" dirty="0"/>
          </a:p>
          <a:p>
            <a:pPr marL="0" indent="0">
              <a:buNone/>
            </a:pPr>
            <a:endParaRPr lang="en-US" noProof="0" dirty="0"/>
          </a:p>
          <a:p>
            <a:pPr marL="0" indent="0">
              <a:buNone/>
            </a:pPr>
            <a:endParaRPr lang="en-US" noProof="0" dirty="0"/>
          </a:p>
          <a:p>
            <a:pPr marL="0" indent="0">
              <a:buNone/>
            </a:pPr>
            <a:endParaRPr lang="en-US" noProof="0" dirty="0"/>
          </a:p>
        </p:txBody>
      </p:sp>
    </p:spTree>
    <p:extLst>
      <p:ext uri="{BB962C8B-B14F-4D97-AF65-F5344CB8AC3E}">
        <p14:creationId xmlns:p14="http://schemas.microsoft.com/office/powerpoint/2010/main" val="2246877794"/>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a:t>Configuration – Simple LB config</a:t>
            </a:r>
          </a:p>
        </p:txBody>
      </p:sp>
      <p:sp>
        <p:nvSpPr>
          <p:cNvPr id="145" name="Content Placeholder 2"/>
          <p:cNvSpPr txBox="1">
            <a:spLocks/>
          </p:cNvSpPr>
          <p:nvPr/>
        </p:nvSpPr>
        <p:spPr>
          <a:xfrm>
            <a:off x="381000" y="784225"/>
            <a:ext cx="8382000" cy="5006975"/>
          </a:xfrm>
          <a:prstGeom prst="rect">
            <a:avLst/>
          </a:prstGeom>
        </p:spPr>
        <p:txBody>
          <a:bodyPr/>
          <a:lstStyle>
            <a:lvl1pPr marL="233363" indent="-233363" algn="l" rtl="0" eaLnBrk="0" fontAlgn="base" hangingPunct="0">
              <a:lnSpc>
                <a:spcPts val="2400"/>
              </a:lnSpc>
              <a:spcBef>
                <a:spcPts val="1000"/>
              </a:spcBef>
              <a:spcAft>
                <a:spcPct val="0"/>
              </a:spcAft>
              <a:buClr>
                <a:schemeClr val="accent1">
                  <a:lumMod val="75000"/>
                </a:schemeClr>
              </a:buClr>
              <a:buSzPct val="115000"/>
              <a:buFont typeface="Wingdings" pitchFamily="2" charset="2"/>
              <a:buChar char="§"/>
              <a:defRPr sz="2000" b="1">
                <a:solidFill>
                  <a:srgbClr val="333333"/>
                </a:solidFill>
                <a:latin typeface="+mn-lt"/>
                <a:ea typeface="+mn-ea"/>
                <a:cs typeface="+mn-cs"/>
              </a:defRPr>
            </a:lvl1pPr>
            <a:lvl2pPr marL="400050" indent="-171450" algn="l" rtl="0" eaLnBrk="0" fontAlgn="base" hangingPunct="0">
              <a:lnSpc>
                <a:spcPts val="2200"/>
              </a:lnSpc>
              <a:spcBef>
                <a:spcPts val="800"/>
              </a:spcBef>
              <a:spcAft>
                <a:spcPct val="0"/>
              </a:spcAft>
              <a:buClr>
                <a:schemeClr val="accent1">
                  <a:lumMod val="75000"/>
                </a:schemeClr>
              </a:buClr>
              <a:buSzPct val="110000"/>
              <a:buFont typeface="Times" pitchFamily="18" charset="0"/>
              <a:buChar char="•"/>
              <a:defRPr>
                <a:solidFill>
                  <a:srgbClr val="333333"/>
                </a:solidFill>
                <a:latin typeface="+mn-lt"/>
                <a:ea typeface="+mn-ea"/>
              </a:defRPr>
            </a:lvl2pPr>
            <a:lvl3pPr marL="62865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3pPr>
            <a:lvl4pPr marL="91440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4pPr>
            <a:lvl5pPr marL="120015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5pPr>
            <a:lvl6pPr marL="16002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6pPr>
            <a:lvl7pPr marL="20574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7pPr>
            <a:lvl8pPr marL="25146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8pPr>
            <a:lvl9pPr marL="29718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9pPr>
          </a:lstStyle>
          <a:p>
            <a:pPr marL="457200" indent="-457200">
              <a:buFont typeface="+mj-lt"/>
              <a:buAutoNum type="arabicPeriod"/>
            </a:pPr>
            <a:r>
              <a:rPr lang="en-US" dirty="0"/>
              <a:t>Deploy an ESX Edge Router</a:t>
            </a:r>
          </a:p>
          <a:p>
            <a:pPr marL="228600" lvl="1" indent="0">
              <a:buNone/>
            </a:pPr>
            <a:r>
              <a:rPr lang="en-US" sz="1800" i="1" dirty="0"/>
              <a:t>Note: Skip that step for "Transparent Mode", as the Edge Router is already deployed. You may increase its size to X-Large for the extra load though.</a:t>
            </a:r>
          </a:p>
          <a:p>
            <a:pPr lvl="1"/>
            <a:r>
              <a:rPr lang="en-US" sz="1800" i="1" dirty="0"/>
              <a:t>Under "Network &amp; Security – Edge Services"</a:t>
            </a:r>
          </a:p>
          <a:p>
            <a:pPr lvl="1"/>
            <a:endParaRPr lang="en-US" sz="1800" i="1" dirty="0"/>
          </a:p>
          <a:p>
            <a:pPr lvl="1"/>
            <a:endParaRPr lang="en-US" sz="1800" i="1" dirty="0"/>
          </a:p>
          <a:p>
            <a:pPr lvl="1"/>
            <a:endParaRPr lang="en-US" sz="1800" i="1" dirty="0"/>
          </a:p>
          <a:p>
            <a:pPr lvl="1"/>
            <a:endParaRPr lang="en-US" sz="1800" i="1" dirty="0"/>
          </a:p>
          <a:p>
            <a:pPr lvl="1"/>
            <a:endParaRPr lang="en-US" sz="1800" i="1" dirty="0"/>
          </a:p>
          <a:p>
            <a:pPr lvl="1"/>
            <a:endParaRPr lang="en-US" sz="1800" i="1" dirty="0"/>
          </a:p>
          <a:p>
            <a:pPr marL="457200" lvl="2" indent="0">
              <a:buNone/>
            </a:pPr>
            <a:r>
              <a:rPr lang="en-US" i="1" dirty="0"/>
              <a:t>Note: Select Appliance Size "X-Large"</a:t>
            </a:r>
          </a:p>
          <a:p>
            <a:pPr lvl="1"/>
            <a:endParaRPr lang="en-US" sz="18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5525" y="2244111"/>
            <a:ext cx="6686550" cy="214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21674371"/>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Document versioning</a:t>
            </a:r>
          </a:p>
        </p:txBody>
      </p:sp>
      <p:sp>
        <p:nvSpPr>
          <p:cNvPr id="145" name="Content Placeholder 2"/>
          <p:cNvSpPr txBox="1">
            <a:spLocks/>
          </p:cNvSpPr>
          <p:nvPr/>
        </p:nvSpPr>
        <p:spPr>
          <a:xfrm>
            <a:off x="381000" y="784225"/>
            <a:ext cx="8382000" cy="5006975"/>
          </a:xfrm>
          <a:prstGeom prst="rect">
            <a:avLst/>
          </a:prstGeom>
        </p:spPr>
        <p:txBody>
          <a:bodyPr/>
          <a:lstStyle>
            <a:lvl1pPr marL="233363" indent="-233363" algn="l" rtl="0" eaLnBrk="0" fontAlgn="base" hangingPunct="0">
              <a:lnSpc>
                <a:spcPts val="2400"/>
              </a:lnSpc>
              <a:spcBef>
                <a:spcPts val="1000"/>
              </a:spcBef>
              <a:spcAft>
                <a:spcPct val="0"/>
              </a:spcAft>
              <a:buClr>
                <a:schemeClr val="accent1">
                  <a:lumMod val="75000"/>
                </a:schemeClr>
              </a:buClr>
              <a:buSzPct val="115000"/>
              <a:buFont typeface="Wingdings" pitchFamily="2" charset="2"/>
              <a:buChar char="§"/>
              <a:defRPr sz="2000" b="1">
                <a:solidFill>
                  <a:srgbClr val="333333"/>
                </a:solidFill>
                <a:latin typeface="+mn-lt"/>
                <a:ea typeface="+mn-ea"/>
                <a:cs typeface="+mn-cs"/>
              </a:defRPr>
            </a:lvl1pPr>
            <a:lvl2pPr marL="400050" indent="-171450" algn="l" rtl="0" eaLnBrk="0" fontAlgn="base" hangingPunct="0">
              <a:lnSpc>
                <a:spcPts val="2200"/>
              </a:lnSpc>
              <a:spcBef>
                <a:spcPts val="800"/>
              </a:spcBef>
              <a:spcAft>
                <a:spcPct val="0"/>
              </a:spcAft>
              <a:buClr>
                <a:schemeClr val="accent1">
                  <a:lumMod val="75000"/>
                </a:schemeClr>
              </a:buClr>
              <a:buSzPct val="110000"/>
              <a:buFont typeface="Times" pitchFamily="18" charset="0"/>
              <a:buChar char="•"/>
              <a:defRPr>
                <a:solidFill>
                  <a:srgbClr val="333333"/>
                </a:solidFill>
                <a:latin typeface="+mn-lt"/>
                <a:ea typeface="+mn-ea"/>
              </a:defRPr>
            </a:lvl2pPr>
            <a:lvl3pPr marL="62865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3pPr>
            <a:lvl4pPr marL="91440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4pPr>
            <a:lvl5pPr marL="120015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5pPr>
            <a:lvl6pPr marL="16002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6pPr>
            <a:lvl7pPr marL="20574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7pPr>
            <a:lvl8pPr marL="25146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8pPr>
            <a:lvl9pPr marL="29718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9pPr>
          </a:lstStyle>
          <a:p>
            <a:pPr>
              <a:lnSpc>
                <a:spcPct val="100000"/>
              </a:lnSpc>
              <a:spcBef>
                <a:spcPts val="0"/>
              </a:spcBef>
            </a:pPr>
            <a:r>
              <a:rPr lang="en-US" sz="1000" dirty="0"/>
              <a:t>Version NSX-v 6.4-v1.0</a:t>
            </a:r>
          </a:p>
          <a:p>
            <a:pPr lvl="1">
              <a:lnSpc>
                <a:spcPct val="100000"/>
              </a:lnSpc>
              <a:spcBef>
                <a:spcPts val="0"/>
              </a:spcBef>
            </a:pPr>
            <a:r>
              <a:rPr lang="en-US" sz="1000" dirty="0">
                <a:solidFill>
                  <a:schemeClr val="tx1"/>
                </a:solidFill>
              </a:rPr>
              <a:t>Increased # of pool members per pool on </a:t>
            </a:r>
            <a:r>
              <a:rPr lang="en-US" sz="1000" dirty="0" err="1">
                <a:solidFill>
                  <a:schemeClr val="tx1"/>
                </a:solidFill>
              </a:rPr>
              <a:t>XLarge</a:t>
            </a:r>
            <a:r>
              <a:rPr lang="en-US" sz="1000" dirty="0">
                <a:solidFill>
                  <a:schemeClr val="tx1"/>
                </a:solidFill>
              </a:rPr>
              <a:t> Edge</a:t>
            </a:r>
          </a:p>
          <a:p>
            <a:pPr lvl="1">
              <a:lnSpc>
                <a:spcPct val="100000"/>
              </a:lnSpc>
              <a:spcBef>
                <a:spcPts val="0"/>
              </a:spcBef>
            </a:pPr>
            <a:r>
              <a:rPr lang="en-US" sz="1000" dirty="0">
                <a:solidFill>
                  <a:schemeClr val="tx1"/>
                </a:solidFill>
              </a:rPr>
              <a:t>Add </a:t>
            </a:r>
            <a:r>
              <a:rPr lang="en-US" sz="1000" dirty="0" err="1">
                <a:solidFill>
                  <a:schemeClr val="tx1"/>
                </a:solidFill>
              </a:rPr>
              <a:t>apprule</a:t>
            </a:r>
            <a:r>
              <a:rPr lang="en-US" sz="1000" dirty="0">
                <a:solidFill>
                  <a:schemeClr val="tx1"/>
                </a:solidFill>
              </a:rPr>
              <a:t> to forward client cert information in HTTP header</a:t>
            </a:r>
          </a:p>
          <a:p>
            <a:pPr>
              <a:lnSpc>
                <a:spcPct val="100000"/>
              </a:lnSpc>
              <a:spcBef>
                <a:spcPts val="0"/>
              </a:spcBef>
            </a:pPr>
            <a:r>
              <a:rPr lang="en-US" sz="1000" dirty="0"/>
              <a:t>Version NSX-v 6.4-v1.1</a:t>
            </a:r>
          </a:p>
          <a:p>
            <a:pPr lvl="1">
              <a:lnSpc>
                <a:spcPct val="100000"/>
              </a:lnSpc>
              <a:spcBef>
                <a:spcPts val="0"/>
              </a:spcBef>
            </a:pPr>
            <a:r>
              <a:rPr lang="en-US" sz="1000" dirty="0">
                <a:solidFill>
                  <a:schemeClr val="tx1"/>
                </a:solidFill>
              </a:rPr>
              <a:t>Correction of the definition of the Cookie – App Session</a:t>
            </a:r>
          </a:p>
          <a:p>
            <a:pPr>
              <a:lnSpc>
                <a:spcPct val="100000"/>
              </a:lnSpc>
              <a:spcBef>
                <a:spcPts val="0"/>
              </a:spcBef>
            </a:pPr>
            <a:r>
              <a:rPr lang="en-US" sz="1000" dirty="0"/>
              <a:t>Version NSX-v 6.4-v1.2</a:t>
            </a:r>
          </a:p>
          <a:p>
            <a:pPr lvl="1">
              <a:lnSpc>
                <a:spcPct val="100000"/>
              </a:lnSpc>
              <a:spcBef>
                <a:spcPts val="0"/>
              </a:spcBef>
            </a:pPr>
            <a:r>
              <a:rPr lang="en-US" sz="1000" dirty="0" err="1">
                <a:solidFill>
                  <a:schemeClr val="tx1"/>
                </a:solidFill>
              </a:rPr>
              <a:t>Apprule</a:t>
            </a:r>
            <a:r>
              <a:rPr lang="en-US" sz="1000" dirty="0">
                <a:solidFill>
                  <a:schemeClr val="tx1"/>
                </a:solidFill>
              </a:rPr>
              <a:t> enhancement with "tlsv11 disable"</a:t>
            </a:r>
          </a:p>
          <a:p>
            <a:pPr>
              <a:lnSpc>
                <a:spcPct val="100000"/>
              </a:lnSpc>
              <a:spcBef>
                <a:spcPts val="0"/>
              </a:spcBef>
            </a:pPr>
            <a:r>
              <a:rPr lang="en-US" sz="1000" dirty="0"/>
              <a:t>Version NSX-v 6.4-v1.3</a:t>
            </a:r>
          </a:p>
          <a:p>
            <a:pPr lvl="1">
              <a:lnSpc>
                <a:spcPct val="100000"/>
              </a:lnSpc>
              <a:spcBef>
                <a:spcPts val="0"/>
              </a:spcBef>
            </a:pPr>
            <a:r>
              <a:rPr lang="en-US" sz="1000" dirty="0">
                <a:solidFill>
                  <a:schemeClr val="tx1"/>
                </a:solidFill>
              </a:rPr>
              <a:t>Explanation on the different TCP healthchecks (full or half) based on the LB Engine</a:t>
            </a:r>
            <a:endParaRPr lang="en-US" sz="600" dirty="0">
              <a:solidFill>
                <a:schemeClr val="tx1"/>
              </a:solidFill>
            </a:endParaRPr>
          </a:p>
          <a:p>
            <a:pPr>
              <a:lnSpc>
                <a:spcPct val="100000"/>
              </a:lnSpc>
              <a:spcBef>
                <a:spcPts val="0"/>
              </a:spcBef>
            </a:pPr>
            <a:r>
              <a:rPr lang="en-US" sz="1000" dirty="0"/>
              <a:t>Version NSX-v 6.4-v1.4</a:t>
            </a:r>
          </a:p>
          <a:p>
            <a:pPr lvl="1">
              <a:lnSpc>
                <a:spcPct val="100000"/>
              </a:lnSpc>
              <a:spcBef>
                <a:spcPts val="0"/>
              </a:spcBef>
            </a:pPr>
            <a:r>
              <a:rPr lang="en-US" sz="1000" dirty="0">
                <a:solidFill>
                  <a:schemeClr val="tx1"/>
                </a:solidFill>
              </a:rPr>
              <a:t>Add support for healthchecks DNS + LDAP + MSSQL</a:t>
            </a:r>
          </a:p>
          <a:p>
            <a:pPr lvl="1">
              <a:lnSpc>
                <a:spcPct val="100000"/>
              </a:lnSpc>
              <a:spcBef>
                <a:spcPts val="0"/>
              </a:spcBef>
            </a:pPr>
            <a:r>
              <a:rPr lang="en-US" sz="1000" dirty="0">
                <a:solidFill>
                  <a:schemeClr val="tx1"/>
                </a:solidFill>
              </a:rPr>
              <a:t>Add configuration for DNS healthchecks</a:t>
            </a:r>
          </a:p>
          <a:p>
            <a:pPr>
              <a:lnSpc>
                <a:spcPct val="100000"/>
              </a:lnSpc>
              <a:spcBef>
                <a:spcPts val="0"/>
              </a:spcBef>
            </a:pPr>
            <a:endParaRPr lang="en-US" sz="600" dirty="0">
              <a:solidFill>
                <a:schemeClr val="tx1"/>
              </a:solidFill>
            </a:endParaRPr>
          </a:p>
          <a:p>
            <a:pPr>
              <a:lnSpc>
                <a:spcPct val="100000"/>
              </a:lnSpc>
              <a:spcBef>
                <a:spcPts val="0"/>
              </a:spcBef>
            </a:pPr>
            <a:endParaRPr lang="en-US" sz="600" dirty="0"/>
          </a:p>
          <a:p>
            <a:pPr marL="0" indent="0">
              <a:lnSpc>
                <a:spcPct val="100000"/>
              </a:lnSpc>
              <a:spcBef>
                <a:spcPts val="0"/>
              </a:spcBef>
              <a:buNone/>
            </a:pPr>
            <a:endParaRPr lang="en-US" sz="600" dirty="0"/>
          </a:p>
        </p:txBody>
      </p:sp>
    </p:spTree>
    <p:extLst>
      <p:ext uri="{BB962C8B-B14F-4D97-AF65-F5344CB8AC3E}">
        <p14:creationId xmlns:p14="http://schemas.microsoft.com/office/powerpoint/2010/main" val="397956442"/>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a:t>Configuration – Simple LB config</a:t>
            </a:r>
          </a:p>
        </p:txBody>
      </p:sp>
      <p:sp>
        <p:nvSpPr>
          <p:cNvPr id="145" name="Content Placeholder 2"/>
          <p:cNvSpPr txBox="1">
            <a:spLocks/>
          </p:cNvSpPr>
          <p:nvPr/>
        </p:nvSpPr>
        <p:spPr>
          <a:xfrm>
            <a:off x="381000" y="784225"/>
            <a:ext cx="8382000" cy="5006975"/>
          </a:xfrm>
          <a:prstGeom prst="rect">
            <a:avLst/>
          </a:prstGeom>
        </p:spPr>
        <p:txBody>
          <a:bodyPr/>
          <a:lstStyle>
            <a:lvl1pPr marL="233363" indent="-233363" algn="l" rtl="0" eaLnBrk="0" fontAlgn="base" hangingPunct="0">
              <a:lnSpc>
                <a:spcPts val="2400"/>
              </a:lnSpc>
              <a:spcBef>
                <a:spcPts val="1000"/>
              </a:spcBef>
              <a:spcAft>
                <a:spcPct val="0"/>
              </a:spcAft>
              <a:buClr>
                <a:schemeClr val="accent1">
                  <a:lumMod val="75000"/>
                </a:schemeClr>
              </a:buClr>
              <a:buSzPct val="115000"/>
              <a:buFont typeface="Wingdings" pitchFamily="2" charset="2"/>
              <a:buChar char="§"/>
              <a:defRPr sz="2000" b="1">
                <a:solidFill>
                  <a:srgbClr val="333333"/>
                </a:solidFill>
                <a:latin typeface="+mn-lt"/>
                <a:ea typeface="+mn-ea"/>
                <a:cs typeface="+mn-cs"/>
              </a:defRPr>
            </a:lvl1pPr>
            <a:lvl2pPr marL="400050" indent="-171450" algn="l" rtl="0" eaLnBrk="0" fontAlgn="base" hangingPunct="0">
              <a:lnSpc>
                <a:spcPts val="2200"/>
              </a:lnSpc>
              <a:spcBef>
                <a:spcPts val="800"/>
              </a:spcBef>
              <a:spcAft>
                <a:spcPct val="0"/>
              </a:spcAft>
              <a:buClr>
                <a:schemeClr val="accent1">
                  <a:lumMod val="75000"/>
                </a:schemeClr>
              </a:buClr>
              <a:buSzPct val="110000"/>
              <a:buFont typeface="Times" pitchFamily="18" charset="0"/>
              <a:buChar char="•"/>
              <a:defRPr>
                <a:solidFill>
                  <a:srgbClr val="333333"/>
                </a:solidFill>
                <a:latin typeface="+mn-lt"/>
                <a:ea typeface="+mn-ea"/>
              </a:defRPr>
            </a:lvl2pPr>
            <a:lvl3pPr marL="62865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3pPr>
            <a:lvl4pPr marL="91440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4pPr>
            <a:lvl5pPr marL="120015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5pPr>
            <a:lvl6pPr marL="16002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6pPr>
            <a:lvl7pPr marL="20574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7pPr>
            <a:lvl8pPr marL="25146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8pPr>
            <a:lvl9pPr marL="29718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9pPr>
          </a:lstStyle>
          <a:p>
            <a:pPr marL="457200" indent="-457200">
              <a:buFont typeface="+mj-lt"/>
              <a:buAutoNum type="arabicPeriod" startAt="2"/>
            </a:pPr>
            <a:r>
              <a:rPr lang="en-US" dirty="0"/>
              <a:t>Enable Load Balancing</a:t>
            </a:r>
          </a:p>
          <a:p>
            <a:pPr lvl="1"/>
            <a:r>
              <a:rPr lang="en-US" sz="1800" i="1" dirty="0"/>
              <a:t>Under "Edge – Manage / Load Balancer /  Global Configuration"</a:t>
            </a:r>
          </a:p>
          <a:p>
            <a:pPr lvl="1"/>
            <a:endParaRPr lang="en-US" sz="1800" i="1" dirty="0"/>
          </a:p>
          <a:p>
            <a:pPr lvl="1"/>
            <a:endParaRPr lang="en-US" sz="1800" i="1" dirty="0"/>
          </a:p>
          <a:p>
            <a:pPr lvl="1"/>
            <a:endParaRPr lang="en-US" sz="1800" i="1" dirty="0"/>
          </a:p>
          <a:p>
            <a:pPr lvl="1"/>
            <a:endParaRPr lang="en-US" sz="1800" i="1" dirty="0"/>
          </a:p>
          <a:p>
            <a:pPr lvl="1"/>
            <a:endParaRPr lang="en-US" sz="1800" i="1" dirty="0"/>
          </a:p>
          <a:p>
            <a:pPr lvl="1"/>
            <a:endParaRPr lang="en-US" sz="1800" i="1" dirty="0"/>
          </a:p>
          <a:p>
            <a:pPr lvl="1"/>
            <a:endParaRPr lang="en-US" sz="1800" i="1" dirty="0"/>
          </a:p>
          <a:p>
            <a:pPr lvl="2"/>
            <a:r>
              <a:rPr lang="en-US" i="1" dirty="0"/>
              <a:t>"Enable </a:t>
            </a:r>
            <a:r>
              <a:rPr lang="en-US" i="1" dirty="0" err="1"/>
              <a:t>Loadbalancer</a:t>
            </a:r>
            <a:r>
              <a:rPr lang="en-US" i="1" dirty="0"/>
              <a:t>": Enabled LB</a:t>
            </a:r>
          </a:p>
          <a:p>
            <a:pPr lvl="2"/>
            <a:r>
              <a:rPr lang="en-US" i="1" dirty="0"/>
              <a:t>"Enable Service insertion: Enable the usage of 3rd party LB vendors still using vCenter to manage them (more information in a specific sessions)</a:t>
            </a:r>
          </a:p>
          <a:p>
            <a:pPr lvl="2"/>
            <a:r>
              <a:rPr lang="en-US" i="1" dirty="0"/>
              <a:t>"Acceleration Enabled": Enable L4 Engine (for better performance)</a:t>
            </a:r>
          </a:p>
          <a:p>
            <a:pPr lvl="2"/>
            <a:r>
              <a:rPr lang="en-US" i="1" dirty="0"/>
              <a:t>"Logging": Enable logging</a:t>
            </a:r>
            <a:endParaRPr lang="en-US" sz="1800" i="1"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21486" y="1602399"/>
            <a:ext cx="2886075" cy="2152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69926274"/>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a:t>Configuration – Simple LB config</a:t>
            </a:r>
          </a:p>
        </p:txBody>
      </p:sp>
      <p:sp>
        <p:nvSpPr>
          <p:cNvPr id="145" name="Content Placeholder 2"/>
          <p:cNvSpPr txBox="1">
            <a:spLocks/>
          </p:cNvSpPr>
          <p:nvPr/>
        </p:nvSpPr>
        <p:spPr>
          <a:xfrm>
            <a:off x="392723" y="784225"/>
            <a:ext cx="8382000" cy="5006975"/>
          </a:xfrm>
          <a:prstGeom prst="rect">
            <a:avLst/>
          </a:prstGeom>
        </p:spPr>
        <p:txBody>
          <a:bodyPr/>
          <a:lstStyle>
            <a:lvl1pPr marL="233363" indent="-233363" algn="l" rtl="0" eaLnBrk="0" fontAlgn="base" hangingPunct="0">
              <a:lnSpc>
                <a:spcPts val="2400"/>
              </a:lnSpc>
              <a:spcBef>
                <a:spcPts val="1000"/>
              </a:spcBef>
              <a:spcAft>
                <a:spcPct val="0"/>
              </a:spcAft>
              <a:buClr>
                <a:schemeClr val="accent1">
                  <a:lumMod val="75000"/>
                </a:schemeClr>
              </a:buClr>
              <a:buSzPct val="115000"/>
              <a:buFont typeface="Wingdings" pitchFamily="2" charset="2"/>
              <a:buChar char="§"/>
              <a:defRPr sz="2000" b="1">
                <a:solidFill>
                  <a:srgbClr val="333333"/>
                </a:solidFill>
                <a:latin typeface="+mn-lt"/>
                <a:ea typeface="+mn-ea"/>
                <a:cs typeface="+mn-cs"/>
              </a:defRPr>
            </a:lvl1pPr>
            <a:lvl2pPr marL="400050" indent="-171450" algn="l" rtl="0" eaLnBrk="0" fontAlgn="base" hangingPunct="0">
              <a:lnSpc>
                <a:spcPts val="2200"/>
              </a:lnSpc>
              <a:spcBef>
                <a:spcPts val="800"/>
              </a:spcBef>
              <a:spcAft>
                <a:spcPct val="0"/>
              </a:spcAft>
              <a:buClr>
                <a:schemeClr val="accent1">
                  <a:lumMod val="75000"/>
                </a:schemeClr>
              </a:buClr>
              <a:buSzPct val="110000"/>
              <a:buFont typeface="Times" pitchFamily="18" charset="0"/>
              <a:buChar char="•"/>
              <a:defRPr>
                <a:solidFill>
                  <a:srgbClr val="333333"/>
                </a:solidFill>
                <a:latin typeface="+mn-lt"/>
                <a:ea typeface="+mn-ea"/>
              </a:defRPr>
            </a:lvl2pPr>
            <a:lvl3pPr marL="62865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3pPr>
            <a:lvl4pPr marL="91440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4pPr>
            <a:lvl5pPr marL="120015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5pPr>
            <a:lvl6pPr marL="16002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6pPr>
            <a:lvl7pPr marL="20574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7pPr>
            <a:lvl8pPr marL="25146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8pPr>
            <a:lvl9pPr marL="29718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9pPr>
          </a:lstStyle>
          <a:p>
            <a:pPr marL="457200" indent="-457200">
              <a:buFont typeface="+mj-lt"/>
              <a:buAutoNum type="arabicPeriod" startAt="3"/>
            </a:pPr>
            <a:r>
              <a:rPr lang="fr-FR" dirty="0" err="1"/>
              <a:t>Create</a:t>
            </a:r>
            <a:r>
              <a:rPr lang="fr-FR" dirty="0"/>
              <a:t> the IP@ of the VIP</a:t>
            </a:r>
          </a:p>
          <a:p>
            <a:pPr lvl="1"/>
            <a:r>
              <a:rPr lang="fr-FR" sz="1800" i="1" dirty="0"/>
              <a:t>Under "</a:t>
            </a:r>
            <a:r>
              <a:rPr lang="fr-FR" sz="1800" i="1" dirty="0" err="1"/>
              <a:t>Edge</a:t>
            </a:r>
            <a:r>
              <a:rPr lang="fr-FR" sz="1800" i="1" dirty="0"/>
              <a:t> – Manage / Settings / Interfaces"</a:t>
            </a:r>
          </a:p>
          <a:p>
            <a:pPr lvl="1"/>
            <a:endParaRPr lang="fr-FR" sz="1800" i="1" dirty="0"/>
          </a:p>
          <a:p>
            <a:pPr lvl="1"/>
            <a:endParaRPr lang="fr-FR" sz="1800" i="1" dirty="0"/>
          </a:p>
          <a:p>
            <a:pPr lvl="1"/>
            <a:endParaRPr lang="fr-FR" sz="1800" i="1" dirty="0"/>
          </a:p>
          <a:p>
            <a:pPr lvl="1"/>
            <a:endParaRPr lang="fr-FR" sz="1800" i="1" dirty="0"/>
          </a:p>
          <a:p>
            <a:pPr marL="228600" lvl="1" indent="0">
              <a:buNone/>
            </a:pPr>
            <a:endParaRPr lang="fr-FR" sz="1800" i="1"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95892" y="1601300"/>
            <a:ext cx="3590925" cy="290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69926274"/>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a:t>Configuration – Simple LB config</a:t>
            </a:r>
          </a:p>
        </p:txBody>
      </p:sp>
      <p:sp>
        <p:nvSpPr>
          <p:cNvPr id="145" name="Content Placeholder 2"/>
          <p:cNvSpPr txBox="1">
            <a:spLocks/>
          </p:cNvSpPr>
          <p:nvPr/>
        </p:nvSpPr>
        <p:spPr>
          <a:xfrm>
            <a:off x="381000" y="784225"/>
            <a:ext cx="8382000" cy="5006975"/>
          </a:xfrm>
          <a:prstGeom prst="rect">
            <a:avLst/>
          </a:prstGeom>
        </p:spPr>
        <p:txBody>
          <a:bodyPr/>
          <a:lstStyle>
            <a:lvl1pPr marL="233363" indent="-233363" algn="l" rtl="0" eaLnBrk="0" fontAlgn="base" hangingPunct="0">
              <a:lnSpc>
                <a:spcPts val="2400"/>
              </a:lnSpc>
              <a:spcBef>
                <a:spcPts val="1000"/>
              </a:spcBef>
              <a:spcAft>
                <a:spcPct val="0"/>
              </a:spcAft>
              <a:buClr>
                <a:schemeClr val="accent1">
                  <a:lumMod val="75000"/>
                </a:schemeClr>
              </a:buClr>
              <a:buSzPct val="115000"/>
              <a:buFont typeface="Wingdings" pitchFamily="2" charset="2"/>
              <a:buChar char="§"/>
              <a:defRPr sz="2000" b="1">
                <a:solidFill>
                  <a:srgbClr val="333333"/>
                </a:solidFill>
                <a:latin typeface="+mn-lt"/>
                <a:ea typeface="+mn-ea"/>
                <a:cs typeface="+mn-cs"/>
              </a:defRPr>
            </a:lvl1pPr>
            <a:lvl2pPr marL="400050" indent="-171450" algn="l" rtl="0" eaLnBrk="0" fontAlgn="base" hangingPunct="0">
              <a:lnSpc>
                <a:spcPts val="2200"/>
              </a:lnSpc>
              <a:spcBef>
                <a:spcPts val="800"/>
              </a:spcBef>
              <a:spcAft>
                <a:spcPct val="0"/>
              </a:spcAft>
              <a:buClr>
                <a:schemeClr val="accent1">
                  <a:lumMod val="75000"/>
                </a:schemeClr>
              </a:buClr>
              <a:buSzPct val="110000"/>
              <a:buFont typeface="Times" pitchFamily="18" charset="0"/>
              <a:buChar char="•"/>
              <a:defRPr>
                <a:solidFill>
                  <a:srgbClr val="333333"/>
                </a:solidFill>
                <a:latin typeface="+mn-lt"/>
                <a:ea typeface="+mn-ea"/>
              </a:defRPr>
            </a:lvl2pPr>
            <a:lvl3pPr marL="62865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3pPr>
            <a:lvl4pPr marL="91440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4pPr>
            <a:lvl5pPr marL="120015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5pPr>
            <a:lvl6pPr marL="16002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6pPr>
            <a:lvl7pPr marL="20574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7pPr>
            <a:lvl8pPr marL="25146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8pPr>
            <a:lvl9pPr marL="29718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9pPr>
          </a:lstStyle>
          <a:p>
            <a:pPr marL="457200" indent="-457200">
              <a:buFont typeface="+mj-lt"/>
              <a:buAutoNum type="arabicPeriod" startAt="4"/>
            </a:pPr>
            <a:r>
              <a:rPr lang="en-US" dirty="0"/>
              <a:t>Create an Application Profile</a:t>
            </a:r>
          </a:p>
          <a:p>
            <a:pPr lvl="1"/>
            <a:r>
              <a:rPr lang="en-US" sz="1800" i="1" dirty="0"/>
              <a:t>Under "Edge – Manage /  Load Balancer / Application Profiles"</a:t>
            </a:r>
          </a:p>
          <a:p>
            <a:pPr lvl="1"/>
            <a:endParaRPr lang="en-US" sz="1800" i="1" dirty="0"/>
          </a:p>
          <a:p>
            <a:pPr lvl="1"/>
            <a:endParaRPr lang="en-US" sz="1800" i="1" dirty="0"/>
          </a:p>
          <a:p>
            <a:pPr lvl="1"/>
            <a:endParaRPr lang="en-US" sz="1800" i="1" dirty="0"/>
          </a:p>
          <a:p>
            <a:pPr lvl="1"/>
            <a:endParaRPr lang="en-US" sz="1800" i="1" dirty="0"/>
          </a:p>
          <a:p>
            <a:pPr lvl="1"/>
            <a:endParaRPr lang="en-US" sz="1800" i="1" dirty="0"/>
          </a:p>
          <a:p>
            <a:pPr lvl="1"/>
            <a:endParaRPr lang="en-US" sz="1800" i="1" dirty="0"/>
          </a:p>
          <a:p>
            <a:pPr marL="457200" lvl="2" indent="0">
              <a:buNone/>
            </a:pPr>
            <a:endParaRPr lang="en-US" i="1" dirty="0"/>
          </a:p>
          <a:p>
            <a:pPr marL="457200" lvl="2" indent="0">
              <a:buNone/>
            </a:pPr>
            <a:r>
              <a:rPr lang="en-US" i="1" dirty="0"/>
              <a:t>Note: Advanced options are available in the backup section at the end.</a:t>
            </a:r>
          </a:p>
          <a:p>
            <a:pPr lvl="1"/>
            <a:endParaRPr lang="en-US" sz="1800" dirty="0"/>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0856" y="1608626"/>
            <a:ext cx="4562475" cy="2562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80799173"/>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a:t>Configuration – Simple LB config</a:t>
            </a:r>
          </a:p>
        </p:txBody>
      </p:sp>
      <p:sp>
        <p:nvSpPr>
          <p:cNvPr id="145" name="Content Placeholder 2"/>
          <p:cNvSpPr txBox="1">
            <a:spLocks/>
          </p:cNvSpPr>
          <p:nvPr/>
        </p:nvSpPr>
        <p:spPr>
          <a:xfrm>
            <a:off x="381000" y="784225"/>
            <a:ext cx="8382000" cy="5006975"/>
          </a:xfrm>
          <a:prstGeom prst="rect">
            <a:avLst/>
          </a:prstGeom>
        </p:spPr>
        <p:txBody>
          <a:bodyPr/>
          <a:lstStyle>
            <a:lvl1pPr marL="233363" indent="-233363" algn="l" rtl="0" eaLnBrk="0" fontAlgn="base" hangingPunct="0">
              <a:lnSpc>
                <a:spcPts val="2400"/>
              </a:lnSpc>
              <a:spcBef>
                <a:spcPts val="1000"/>
              </a:spcBef>
              <a:spcAft>
                <a:spcPct val="0"/>
              </a:spcAft>
              <a:buClr>
                <a:schemeClr val="accent1">
                  <a:lumMod val="75000"/>
                </a:schemeClr>
              </a:buClr>
              <a:buSzPct val="115000"/>
              <a:buFont typeface="Wingdings" pitchFamily="2" charset="2"/>
              <a:buChar char="§"/>
              <a:defRPr sz="2000" b="1">
                <a:solidFill>
                  <a:srgbClr val="333333"/>
                </a:solidFill>
                <a:latin typeface="+mn-lt"/>
                <a:ea typeface="+mn-ea"/>
                <a:cs typeface="+mn-cs"/>
              </a:defRPr>
            </a:lvl1pPr>
            <a:lvl2pPr marL="400050" indent="-171450" algn="l" rtl="0" eaLnBrk="0" fontAlgn="base" hangingPunct="0">
              <a:lnSpc>
                <a:spcPts val="2200"/>
              </a:lnSpc>
              <a:spcBef>
                <a:spcPts val="800"/>
              </a:spcBef>
              <a:spcAft>
                <a:spcPct val="0"/>
              </a:spcAft>
              <a:buClr>
                <a:schemeClr val="accent1">
                  <a:lumMod val="75000"/>
                </a:schemeClr>
              </a:buClr>
              <a:buSzPct val="110000"/>
              <a:buFont typeface="Times" pitchFamily="18" charset="0"/>
              <a:buChar char="•"/>
              <a:defRPr>
                <a:solidFill>
                  <a:srgbClr val="333333"/>
                </a:solidFill>
                <a:latin typeface="+mn-lt"/>
                <a:ea typeface="+mn-ea"/>
              </a:defRPr>
            </a:lvl2pPr>
            <a:lvl3pPr marL="62865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3pPr>
            <a:lvl4pPr marL="91440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4pPr>
            <a:lvl5pPr marL="120015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5pPr>
            <a:lvl6pPr marL="16002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6pPr>
            <a:lvl7pPr marL="20574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7pPr>
            <a:lvl8pPr marL="25146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8pPr>
            <a:lvl9pPr marL="29718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9pPr>
          </a:lstStyle>
          <a:p>
            <a:pPr marL="457200" indent="-457200">
              <a:buFont typeface="+mj-lt"/>
              <a:buAutoNum type="arabicPeriod" startAt="5"/>
            </a:pPr>
            <a:r>
              <a:rPr lang="fr-FR" dirty="0"/>
              <a:t>(</a:t>
            </a:r>
            <a:r>
              <a:rPr lang="fr-FR" dirty="0" err="1"/>
              <a:t>optional</a:t>
            </a:r>
            <a:r>
              <a:rPr lang="fr-FR" dirty="0"/>
              <a:t>) </a:t>
            </a:r>
            <a:r>
              <a:rPr lang="fr-FR" dirty="0" err="1"/>
              <a:t>Create</a:t>
            </a:r>
            <a:r>
              <a:rPr lang="fr-FR" dirty="0"/>
              <a:t> a Service Monitoring (</a:t>
            </a:r>
            <a:r>
              <a:rPr lang="fr-FR" dirty="0" err="1"/>
              <a:t>Health</a:t>
            </a:r>
            <a:r>
              <a:rPr lang="fr-FR" dirty="0"/>
              <a:t> Check)</a:t>
            </a:r>
          </a:p>
          <a:p>
            <a:pPr lvl="1"/>
            <a:r>
              <a:rPr lang="fr-FR" sz="1800" i="1" dirty="0"/>
              <a:t>Under "</a:t>
            </a:r>
            <a:r>
              <a:rPr lang="fr-FR" sz="1800" i="1" dirty="0" err="1"/>
              <a:t>Edge</a:t>
            </a:r>
            <a:r>
              <a:rPr lang="fr-FR" sz="1800" i="1" dirty="0"/>
              <a:t> – Manage /  </a:t>
            </a:r>
            <a:r>
              <a:rPr lang="fr-FR" sz="1800" i="1" dirty="0" err="1"/>
              <a:t>Load</a:t>
            </a:r>
            <a:r>
              <a:rPr lang="fr-FR" sz="1800" i="1" dirty="0"/>
              <a:t> Balancer / Service Monitoring"</a:t>
            </a:r>
          </a:p>
          <a:p>
            <a:pPr lvl="1"/>
            <a:endParaRPr lang="fr-FR" sz="1800" i="1" dirty="0"/>
          </a:p>
          <a:p>
            <a:pPr lvl="1"/>
            <a:endParaRPr lang="fr-FR" sz="1800" i="1" dirty="0"/>
          </a:p>
          <a:p>
            <a:pPr lvl="1"/>
            <a:endParaRPr lang="fr-FR" sz="1800" i="1" dirty="0"/>
          </a:p>
          <a:p>
            <a:pPr lvl="1"/>
            <a:endParaRPr lang="fr-FR" sz="1800" i="1" dirty="0"/>
          </a:p>
          <a:p>
            <a:pPr lvl="1"/>
            <a:endParaRPr lang="fr-FR" sz="1800" i="1" dirty="0"/>
          </a:p>
          <a:p>
            <a:pPr lvl="1"/>
            <a:endParaRPr lang="fr-FR" sz="1800" i="1" dirty="0"/>
          </a:p>
          <a:p>
            <a:pPr marL="457200" lvl="2" indent="0">
              <a:buNone/>
            </a:pPr>
            <a:endParaRPr lang="fr-FR" i="1" dirty="0"/>
          </a:p>
          <a:p>
            <a:pPr marL="457200" lvl="2" indent="0">
              <a:buNone/>
            </a:pPr>
            <a:endParaRPr lang="fr-FR" i="1" dirty="0"/>
          </a:p>
          <a:p>
            <a:pPr marL="457200" lvl="2" indent="0">
              <a:buNone/>
            </a:pPr>
            <a:endParaRPr lang="fr-FR" i="1" dirty="0"/>
          </a:p>
          <a:p>
            <a:pPr marL="457200" lvl="2" indent="0">
              <a:buNone/>
            </a:pPr>
            <a:endParaRPr lang="fr-FR" i="1" dirty="0"/>
          </a:p>
          <a:p>
            <a:pPr marL="457200" lvl="2" indent="0">
              <a:buNone/>
            </a:pPr>
            <a:r>
              <a:rPr lang="fr-FR" i="1" dirty="0"/>
              <a:t>Note: Default </a:t>
            </a:r>
            <a:r>
              <a:rPr lang="fr-FR" i="1" dirty="0" err="1"/>
              <a:t>Health</a:t>
            </a:r>
            <a:r>
              <a:rPr lang="fr-FR" i="1" dirty="0"/>
              <a:t> </a:t>
            </a:r>
            <a:r>
              <a:rPr lang="fr-FR" i="1" dirty="0" err="1"/>
              <a:t>Checks</a:t>
            </a:r>
            <a:r>
              <a:rPr lang="fr-FR" i="1" dirty="0"/>
              <a:t> </a:t>
            </a:r>
            <a:r>
              <a:rPr lang="fr-FR" i="1" dirty="0" err="1"/>
              <a:t>exists</a:t>
            </a:r>
            <a:r>
              <a:rPr lang="fr-FR" i="1" dirty="0"/>
              <a:t> for TCP / HTTP / HTTPS</a:t>
            </a:r>
          </a:p>
          <a:p>
            <a:pPr marL="457200" lvl="2" indent="0">
              <a:buNone/>
            </a:pPr>
            <a:r>
              <a:rPr lang="fr-FR" i="1" dirty="0"/>
              <a:t>Note: Advanced options are </a:t>
            </a:r>
            <a:r>
              <a:rPr lang="fr-FR" i="1" dirty="0" err="1"/>
              <a:t>available</a:t>
            </a:r>
            <a:r>
              <a:rPr lang="fr-FR" i="1" dirty="0"/>
              <a:t> in the backup section </a:t>
            </a:r>
            <a:r>
              <a:rPr lang="fr-FR" i="1" dirty="0" err="1"/>
              <a:t>at</a:t>
            </a:r>
            <a:r>
              <a:rPr lang="fr-FR" i="1" dirty="0"/>
              <a:t> the end.</a:t>
            </a:r>
          </a:p>
          <a:p>
            <a:pPr marL="457200" lvl="2" indent="0">
              <a:buNone/>
            </a:pPr>
            <a:endParaRPr lang="fr-FR" i="1" dirty="0"/>
          </a:p>
          <a:p>
            <a:pPr lvl="1"/>
            <a:endParaRPr lang="en-US" sz="18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9412" y="1625599"/>
            <a:ext cx="3305175" cy="3324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02654210"/>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a:t>Configuration – Simple LB config</a:t>
            </a:r>
          </a:p>
        </p:txBody>
      </p:sp>
      <p:sp>
        <p:nvSpPr>
          <p:cNvPr id="145" name="Content Placeholder 2"/>
          <p:cNvSpPr txBox="1">
            <a:spLocks/>
          </p:cNvSpPr>
          <p:nvPr/>
        </p:nvSpPr>
        <p:spPr>
          <a:xfrm>
            <a:off x="381000" y="784225"/>
            <a:ext cx="8382000" cy="5006975"/>
          </a:xfrm>
          <a:prstGeom prst="rect">
            <a:avLst/>
          </a:prstGeom>
        </p:spPr>
        <p:txBody>
          <a:bodyPr/>
          <a:lstStyle>
            <a:lvl1pPr marL="233363" indent="-233363" algn="l" rtl="0" eaLnBrk="0" fontAlgn="base" hangingPunct="0">
              <a:lnSpc>
                <a:spcPts val="2400"/>
              </a:lnSpc>
              <a:spcBef>
                <a:spcPts val="1000"/>
              </a:spcBef>
              <a:spcAft>
                <a:spcPct val="0"/>
              </a:spcAft>
              <a:buClr>
                <a:schemeClr val="accent1">
                  <a:lumMod val="75000"/>
                </a:schemeClr>
              </a:buClr>
              <a:buSzPct val="115000"/>
              <a:buFont typeface="Wingdings" pitchFamily="2" charset="2"/>
              <a:buChar char="§"/>
              <a:defRPr sz="2000" b="1">
                <a:solidFill>
                  <a:srgbClr val="333333"/>
                </a:solidFill>
                <a:latin typeface="+mn-lt"/>
                <a:ea typeface="+mn-ea"/>
                <a:cs typeface="+mn-cs"/>
              </a:defRPr>
            </a:lvl1pPr>
            <a:lvl2pPr marL="400050" indent="-171450" algn="l" rtl="0" eaLnBrk="0" fontAlgn="base" hangingPunct="0">
              <a:lnSpc>
                <a:spcPts val="2200"/>
              </a:lnSpc>
              <a:spcBef>
                <a:spcPts val="800"/>
              </a:spcBef>
              <a:spcAft>
                <a:spcPct val="0"/>
              </a:spcAft>
              <a:buClr>
                <a:schemeClr val="accent1">
                  <a:lumMod val="75000"/>
                </a:schemeClr>
              </a:buClr>
              <a:buSzPct val="110000"/>
              <a:buFont typeface="Times" pitchFamily="18" charset="0"/>
              <a:buChar char="•"/>
              <a:defRPr>
                <a:solidFill>
                  <a:srgbClr val="333333"/>
                </a:solidFill>
                <a:latin typeface="+mn-lt"/>
                <a:ea typeface="+mn-ea"/>
              </a:defRPr>
            </a:lvl2pPr>
            <a:lvl3pPr marL="62865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3pPr>
            <a:lvl4pPr marL="91440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4pPr>
            <a:lvl5pPr marL="120015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5pPr>
            <a:lvl6pPr marL="16002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6pPr>
            <a:lvl7pPr marL="20574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7pPr>
            <a:lvl8pPr marL="25146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8pPr>
            <a:lvl9pPr marL="29718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9pPr>
          </a:lstStyle>
          <a:p>
            <a:pPr marL="457200" indent="-457200">
              <a:buFont typeface="+mj-lt"/>
              <a:buAutoNum type="arabicPeriod" startAt="6"/>
            </a:pPr>
            <a:r>
              <a:rPr lang="fr-FR" dirty="0" err="1"/>
              <a:t>Create</a:t>
            </a:r>
            <a:r>
              <a:rPr lang="fr-FR" dirty="0"/>
              <a:t> a Pool</a:t>
            </a:r>
          </a:p>
          <a:p>
            <a:pPr lvl="1"/>
            <a:r>
              <a:rPr lang="fr-FR" sz="1800" i="1" dirty="0"/>
              <a:t>Under "</a:t>
            </a:r>
            <a:r>
              <a:rPr lang="fr-FR" sz="1800" i="1" dirty="0" err="1"/>
              <a:t>Edge</a:t>
            </a:r>
            <a:r>
              <a:rPr lang="fr-FR" sz="1800" i="1" dirty="0"/>
              <a:t> – Manage /  </a:t>
            </a:r>
            <a:r>
              <a:rPr lang="fr-FR" sz="1800" i="1" dirty="0" err="1"/>
              <a:t>Load</a:t>
            </a:r>
            <a:r>
              <a:rPr lang="fr-FR" sz="1800" i="1" dirty="0"/>
              <a:t> Balancer /  Pools"</a:t>
            </a:r>
          </a:p>
          <a:p>
            <a:pPr lvl="1"/>
            <a:endParaRPr lang="fr-FR" sz="1800" i="1" dirty="0"/>
          </a:p>
          <a:p>
            <a:pPr lvl="1"/>
            <a:endParaRPr lang="fr-FR" sz="1800" i="1" dirty="0"/>
          </a:p>
          <a:p>
            <a:pPr lvl="1"/>
            <a:endParaRPr lang="fr-FR" sz="1800" i="1" dirty="0"/>
          </a:p>
          <a:p>
            <a:pPr lvl="1"/>
            <a:endParaRPr lang="fr-FR" sz="1800" i="1" dirty="0"/>
          </a:p>
          <a:p>
            <a:pPr lvl="1"/>
            <a:endParaRPr lang="fr-FR" sz="1800" i="1" dirty="0"/>
          </a:p>
          <a:p>
            <a:pPr lvl="1"/>
            <a:endParaRPr lang="fr-FR" sz="1800" i="1" dirty="0"/>
          </a:p>
          <a:p>
            <a:pPr marL="457200" lvl="2" indent="0">
              <a:buNone/>
            </a:pPr>
            <a:endParaRPr lang="fr-FR" i="1" dirty="0"/>
          </a:p>
          <a:p>
            <a:pPr marL="457200" lvl="2" indent="0">
              <a:buNone/>
            </a:pPr>
            <a:r>
              <a:rPr lang="fr-FR" dirty="0"/>
              <a:t>The default </a:t>
            </a:r>
            <a:r>
              <a:rPr lang="fr-FR" dirty="0" err="1"/>
              <a:t>is</a:t>
            </a:r>
            <a:r>
              <a:rPr lang="fr-FR" dirty="0"/>
              <a:t> Proxy-Mode "=SNAT" (option Transparent </a:t>
            </a:r>
            <a:r>
              <a:rPr lang="fr-FR" dirty="0" err="1"/>
              <a:t>unchecked</a:t>
            </a:r>
            <a:r>
              <a:rPr lang="fr-FR" dirty="0"/>
              <a:t>) for Transparent Mode ="No-SNAT" (check option Transparent).</a:t>
            </a:r>
          </a:p>
          <a:p>
            <a:pPr marL="457200" lvl="2" indent="0">
              <a:spcBef>
                <a:spcPts val="1800"/>
              </a:spcBef>
              <a:buNone/>
            </a:pPr>
            <a:r>
              <a:rPr lang="fr-FR" i="1" dirty="0"/>
              <a:t>Note: </a:t>
            </a:r>
            <a:r>
              <a:rPr lang="fr-FR" i="1" dirty="0" err="1"/>
              <a:t>From</a:t>
            </a:r>
            <a:r>
              <a:rPr lang="fr-FR" i="1" dirty="0"/>
              <a:t> 6.1, </a:t>
            </a:r>
            <a:r>
              <a:rPr lang="fr-FR" i="1" dirty="0" err="1"/>
              <a:t>possibility</a:t>
            </a:r>
            <a:r>
              <a:rPr lang="fr-FR" i="1" dirty="0"/>
              <a:t> to select vCenter </a:t>
            </a:r>
            <a:r>
              <a:rPr lang="fr-FR" i="1" dirty="0" err="1"/>
              <a:t>objects</a:t>
            </a:r>
            <a:endParaRPr lang="fr-FR" i="1" dirty="0"/>
          </a:p>
          <a:p>
            <a:pPr marL="457200" lvl="2" indent="0">
              <a:lnSpc>
                <a:spcPct val="100000"/>
              </a:lnSpc>
              <a:spcBef>
                <a:spcPts val="0"/>
              </a:spcBef>
              <a:buNone/>
            </a:pPr>
            <a:r>
              <a:rPr lang="fr-FR" i="1" dirty="0"/>
              <a:t>(VC Container) for pool </a:t>
            </a:r>
            <a:r>
              <a:rPr lang="fr-FR" i="1" dirty="0" err="1"/>
              <a:t>members</a:t>
            </a:r>
            <a:endParaRPr lang="fr-FR" i="1" dirty="0"/>
          </a:p>
          <a:p>
            <a:pPr marL="457200" lvl="2" indent="0">
              <a:lnSpc>
                <a:spcPct val="100000"/>
              </a:lnSpc>
              <a:spcBef>
                <a:spcPts val="0"/>
              </a:spcBef>
              <a:buNone/>
            </a:pPr>
            <a:endParaRPr lang="fr-FR" i="1" dirty="0"/>
          </a:p>
          <a:p>
            <a:pPr marL="457200" lvl="2" indent="0">
              <a:spcBef>
                <a:spcPts val="1800"/>
              </a:spcBef>
              <a:buNone/>
            </a:pPr>
            <a:r>
              <a:rPr lang="fr-FR" i="1" dirty="0"/>
              <a:t>Note2: Advanced options are </a:t>
            </a:r>
            <a:r>
              <a:rPr lang="fr-FR" i="1" dirty="0" err="1"/>
              <a:t>available</a:t>
            </a:r>
            <a:r>
              <a:rPr lang="fr-FR" i="1" dirty="0"/>
              <a:t> in the backup section.</a:t>
            </a:r>
          </a:p>
          <a:p>
            <a:pPr lvl="1"/>
            <a:endParaRPr lang="en-US" sz="18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2752" y="1594126"/>
            <a:ext cx="4785360" cy="25984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p:cNvPicPr>
            <a:picLocks noChangeAspect="1"/>
          </p:cNvPicPr>
          <p:nvPr/>
        </p:nvPicPr>
        <p:blipFill>
          <a:blip r:embed="rId3"/>
          <a:stretch>
            <a:fillRect/>
          </a:stretch>
        </p:blipFill>
        <p:spPr>
          <a:xfrm>
            <a:off x="5723244" y="4773846"/>
            <a:ext cx="2887980" cy="1097280"/>
          </a:xfrm>
          <a:prstGeom prst="rect">
            <a:avLst/>
          </a:prstGeom>
        </p:spPr>
      </p:pic>
    </p:spTree>
    <p:extLst>
      <p:ext uri="{BB962C8B-B14F-4D97-AF65-F5344CB8AC3E}">
        <p14:creationId xmlns:p14="http://schemas.microsoft.com/office/powerpoint/2010/main" val="3843373972"/>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a:t>Configuration – Simple LB config</a:t>
            </a:r>
          </a:p>
        </p:txBody>
      </p:sp>
      <p:sp>
        <p:nvSpPr>
          <p:cNvPr id="145" name="Content Placeholder 2"/>
          <p:cNvSpPr txBox="1">
            <a:spLocks/>
          </p:cNvSpPr>
          <p:nvPr/>
        </p:nvSpPr>
        <p:spPr>
          <a:xfrm>
            <a:off x="381000" y="784225"/>
            <a:ext cx="8382000" cy="5006975"/>
          </a:xfrm>
          <a:prstGeom prst="rect">
            <a:avLst/>
          </a:prstGeom>
        </p:spPr>
        <p:txBody>
          <a:bodyPr/>
          <a:lstStyle>
            <a:lvl1pPr marL="233363" indent="-233363" algn="l" rtl="0" eaLnBrk="0" fontAlgn="base" hangingPunct="0">
              <a:lnSpc>
                <a:spcPts val="2400"/>
              </a:lnSpc>
              <a:spcBef>
                <a:spcPts val="1000"/>
              </a:spcBef>
              <a:spcAft>
                <a:spcPct val="0"/>
              </a:spcAft>
              <a:buClr>
                <a:schemeClr val="accent1">
                  <a:lumMod val="75000"/>
                </a:schemeClr>
              </a:buClr>
              <a:buSzPct val="115000"/>
              <a:buFont typeface="Wingdings" pitchFamily="2" charset="2"/>
              <a:buChar char="§"/>
              <a:defRPr sz="2000" b="1">
                <a:solidFill>
                  <a:srgbClr val="333333"/>
                </a:solidFill>
                <a:latin typeface="+mn-lt"/>
                <a:ea typeface="+mn-ea"/>
                <a:cs typeface="+mn-cs"/>
              </a:defRPr>
            </a:lvl1pPr>
            <a:lvl2pPr marL="400050" indent="-171450" algn="l" rtl="0" eaLnBrk="0" fontAlgn="base" hangingPunct="0">
              <a:lnSpc>
                <a:spcPts val="2200"/>
              </a:lnSpc>
              <a:spcBef>
                <a:spcPts val="800"/>
              </a:spcBef>
              <a:spcAft>
                <a:spcPct val="0"/>
              </a:spcAft>
              <a:buClr>
                <a:schemeClr val="accent1">
                  <a:lumMod val="75000"/>
                </a:schemeClr>
              </a:buClr>
              <a:buSzPct val="110000"/>
              <a:buFont typeface="Times" pitchFamily="18" charset="0"/>
              <a:buChar char="•"/>
              <a:defRPr>
                <a:solidFill>
                  <a:srgbClr val="333333"/>
                </a:solidFill>
                <a:latin typeface="+mn-lt"/>
                <a:ea typeface="+mn-ea"/>
              </a:defRPr>
            </a:lvl2pPr>
            <a:lvl3pPr marL="62865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3pPr>
            <a:lvl4pPr marL="91440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4pPr>
            <a:lvl5pPr marL="120015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5pPr>
            <a:lvl6pPr marL="16002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6pPr>
            <a:lvl7pPr marL="20574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7pPr>
            <a:lvl8pPr marL="25146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8pPr>
            <a:lvl9pPr marL="29718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9pPr>
          </a:lstStyle>
          <a:p>
            <a:pPr marL="457200" indent="-457200">
              <a:buFont typeface="+mj-lt"/>
              <a:buAutoNum type="arabicPeriod" startAt="7"/>
            </a:pPr>
            <a:r>
              <a:rPr lang="fr-FR" dirty="0" err="1"/>
              <a:t>Create</a:t>
            </a:r>
            <a:r>
              <a:rPr lang="fr-FR" dirty="0"/>
              <a:t> a Virtual Server</a:t>
            </a:r>
          </a:p>
          <a:p>
            <a:pPr lvl="1"/>
            <a:r>
              <a:rPr lang="fr-FR" sz="1800" i="1" dirty="0"/>
              <a:t>Under "</a:t>
            </a:r>
            <a:r>
              <a:rPr lang="fr-FR" sz="1800" i="1" dirty="0" err="1"/>
              <a:t>Edge</a:t>
            </a:r>
            <a:r>
              <a:rPr lang="fr-FR" sz="1800" i="1" dirty="0"/>
              <a:t> – Manage /  </a:t>
            </a:r>
            <a:r>
              <a:rPr lang="fr-FR" sz="1800" i="1" dirty="0" err="1"/>
              <a:t>Load</a:t>
            </a:r>
            <a:r>
              <a:rPr lang="fr-FR" sz="1800" i="1" dirty="0"/>
              <a:t> Balancer /  Virtual Servers"</a:t>
            </a:r>
          </a:p>
          <a:p>
            <a:pPr lvl="1"/>
            <a:endParaRPr lang="fr-FR" sz="1800" i="1" dirty="0"/>
          </a:p>
          <a:p>
            <a:pPr lvl="1"/>
            <a:endParaRPr lang="fr-FR" sz="1800" i="1" dirty="0"/>
          </a:p>
          <a:p>
            <a:pPr lvl="1"/>
            <a:endParaRPr lang="fr-FR" sz="1800" i="1" dirty="0"/>
          </a:p>
          <a:p>
            <a:pPr lvl="1"/>
            <a:endParaRPr lang="fr-FR" sz="1800" i="1" dirty="0"/>
          </a:p>
          <a:p>
            <a:pPr lvl="1"/>
            <a:endParaRPr lang="fr-FR" sz="1800" i="1" dirty="0"/>
          </a:p>
          <a:p>
            <a:pPr lvl="1"/>
            <a:endParaRPr lang="fr-FR" sz="1800" i="1" dirty="0"/>
          </a:p>
          <a:p>
            <a:pPr lvl="1"/>
            <a:endParaRPr lang="fr-FR" sz="1800" i="1" dirty="0"/>
          </a:p>
          <a:p>
            <a:pPr lvl="1"/>
            <a:endParaRPr lang="fr-FR" sz="1800" i="1" dirty="0"/>
          </a:p>
          <a:p>
            <a:pPr lvl="1"/>
            <a:endParaRPr lang="fr-FR" sz="1800" i="1" dirty="0"/>
          </a:p>
          <a:p>
            <a:pPr lvl="1"/>
            <a:endParaRPr lang="fr-FR" sz="1800" i="1" dirty="0"/>
          </a:p>
          <a:p>
            <a:pPr marL="457200" lvl="2" indent="0">
              <a:buNone/>
            </a:pPr>
            <a:endParaRPr lang="fr-FR" i="1" dirty="0"/>
          </a:p>
          <a:p>
            <a:pPr marL="457200" lvl="2" indent="0">
              <a:buNone/>
            </a:pPr>
            <a:endParaRPr lang="fr-FR" i="1" dirty="0"/>
          </a:p>
          <a:p>
            <a:pPr marL="457200" lvl="2" indent="0">
              <a:buNone/>
            </a:pPr>
            <a:r>
              <a:rPr lang="fr-FR" i="1" dirty="0"/>
              <a:t>Note: Advanced options are </a:t>
            </a:r>
            <a:r>
              <a:rPr lang="fr-FR" i="1" dirty="0" err="1"/>
              <a:t>available</a:t>
            </a:r>
            <a:r>
              <a:rPr lang="fr-FR" i="1" dirty="0"/>
              <a:t> in the backup section </a:t>
            </a:r>
            <a:r>
              <a:rPr lang="fr-FR" i="1" dirty="0" err="1"/>
              <a:t>at</a:t>
            </a:r>
            <a:r>
              <a:rPr lang="fr-FR" i="1" dirty="0"/>
              <a:t> the end.</a:t>
            </a:r>
          </a:p>
          <a:p>
            <a:pPr marL="457200" lvl="2" indent="0">
              <a:buNone/>
            </a:pPr>
            <a:endParaRPr lang="fr-FR" i="1" dirty="0"/>
          </a:p>
          <a:p>
            <a:pPr lvl="1"/>
            <a:endParaRPr lang="en-US" sz="1800" dirty="0"/>
          </a:p>
        </p:txBody>
      </p:sp>
      <p:pic>
        <p:nvPicPr>
          <p:cNvPr id="205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2700" y="1570891"/>
            <a:ext cx="3312355" cy="44294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32645364"/>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87738" y="128954"/>
            <a:ext cx="7704582" cy="797410"/>
          </a:xfrm>
        </p:spPr>
        <p:txBody>
          <a:bodyPr/>
          <a:lstStyle/>
          <a:p>
            <a:r>
              <a:rPr lang="en-US" noProof="0"/>
              <a:t>Agenda</a:t>
            </a:r>
          </a:p>
        </p:txBody>
      </p:sp>
      <p:sp>
        <p:nvSpPr>
          <p:cNvPr id="4" name="Text Placeholder 3"/>
          <p:cNvSpPr>
            <a:spLocks noGrp="1"/>
          </p:cNvSpPr>
          <p:nvPr>
            <p:ph type="body" sz="quarter" idx="12"/>
          </p:nvPr>
        </p:nvSpPr>
        <p:spPr>
          <a:xfrm>
            <a:off x="361950" y="958950"/>
            <a:ext cx="8782050" cy="5214132"/>
          </a:xfrm>
        </p:spPr>
        <p:txBody>
          <a:bodyPr/>
          <a:lstStyle/>
          <a:p>
            <a:pPr marL="0" indent="0">
              <a:buNone/>
            </a:pPr>
            <a:endParaRPr lang="en-US" noProof="0" dirty="0"/>
          </a:p>
          <a:p>
            <a:pPr>
              <a:buFont typeface="Wingdings" charset="2"/>
              <a:buChar char="§"/>
            </a:pPr>
            <a:r>
              <a:rPr lang="en-US" sz="2400" noProof="0" dirty="0">
                <a:solidFill>
                  <a:srgbClr val="999999"/>
                </a:solidFill>
              </a:rPr>
              <a:t>Overview</a:t>
            </a:r>
          </a:p>
          <a:p>
            <a:pPr>
              <a:buFont typeface="Wingdings" charset="2"/>
              <a:buChar char="§"/>
            </a:pPr>
            <a:r>
              <a:rPr lang="en-US" sz="2400" noProof="0" dirty="0">
                <a:solidFill>
                  <a:srgbClr val="999999"/>
                </a:solidFill>
              </a:rPr>
              <a:t>Logical Load Balancing Components</a:t>
            </a:r>
          </a:p>
          <a:p>
            <a:pPr>
              <a:buFont typeface="Wingdings" charset="2"/>
              <a:buChar char="§"/>
            </a:pPr>
            <a:r>
              <a:rPr lang="en-US" sz="2400" noProof="0" dirty="0">
                <a:solidFill>
                  <a:srgbClr val="999999"/>
                </a:solidFill>
              </a:rPr>
              <a:t>Logical Load Balancing Packet flows</a:t>
            </a:r>
          </a:p>
          <a:p>
            <a:pPr>
              <a:buFont typeface="Wingdings" charset="2"/>
              <a:buChar char="§"/>
            </a:pPr>
            <a:r>
              <a:rPr lang="en-US" sz="2400" noProof="0" dirty="0">
                <a:solidFill>
                  <a:srgbClr val="999999"/>
                </a:solidFill>
              </a:rPr>
              <a:t>What Features Are Supported</a:t>
            </a:r>
          </a:p>
          <a:p>
            <a:pPr>
              <a:buFont typeface="Wingdings" charset="2"/>
              <a:buChar char="§"/>
            </a:pPr>
            <a:r>
              <a:rPr lang="en-US" sz="2400" noProof="0" dirty="0">
                <a:solidFill>
                  <a:schemeClr val="tx1">
                    <a:lumMod val="50000"/>
                    <a:lumOff val="50000"/>
                  </a:schemeClr>
                </a:solidFill>
              </a:rPr>
              <a:t>Configuration </a:t>
            </a:r>
          </a:p>
          <a:p>
            <a:pPr>
              <a:buFont typeface="Wingdings" charset="2"/>
              <a:buChar char="§"/>
            </a:pPr>
            <a:r>
              <a:rPr lang="en-US" sz="2400" noProof="0" dirty="0"/>
              <a:t>High Availability </a:t>
            </a:r>
          </a:p>
          <a:p>
            <a:pPr>
              <a:buFont typeface="Wingdings" charset="2"/>
              <a:buChar char="§"/>
            </a:pPr>
            <a:r>
              <a:rPr lang="en-US" sz="2400" noProof="0" dirty="0">
                <a:solidFill>
                  <a:srgbClr val="999999"/>
                </a:solidFill>
              </a:rPr>
              <a:t>Design Considerations - Scale, Limitations</a:t>
            </a:r>
          </a:p>
          <a:p>
            <a:pPr>
              <a:buFont typeface="Wingdings" charset="2"/>
              <a:buChar char="§"/>
            </a:pPr>
            <a:r>
              <a:rPr lang="en-US" sz="2400" noProof="0" dirty="0">
                <a:solidFill>
                  <a:schemeClr val="tx1">
                    <a:lumMod val="50000"/>
                    <a:lumOff val="50000"/>
                  </a:schemeClr>
                </a:solidFill>
              </a:rPr>
              <a:t>Troubleshooting</a:t>
            </a:r>
          </a:p>
          <a:p>
            <a:pPr>
              <a:buFont typeface="Wingdings" charset="2"/>
              <a:buChar char="§"/>
            </a:pPr>
            <a:r>
              <a:rPr lang="en-US" sz="2400" noProof="0" dirty="0">
                <a:solidFill>
                  <a:schemeClr val="tx1">
                    <a:lumMod val="50000"/>
                    <a:lumOff val="50000"/>
                  </a:schemeClr>
                </a:solidFill>
              </a:rPr>
              <a:t>Key Takeaways</a:t>
            </a:r>
          </a:p>
          <a:p>
            <a:pPr>
              <a:buFont typeface="Wingdings" charset="2"/>
              <a:buChar char="§"/>
            </a:pPr>
            <a:endParaRPr lang="en-US" sz="2400" noProof="0" dirty="0">
              <a:solidFill>
                <a:srgbClr val="999999"/>
              </a:solidFill>
            </a:endParaRPr>
          </a:p>
          <a:p>
            <a:pPr>
              <a:buFont typeface="Wingdings" charset="2"/>
              <a:buChar char="§"/>
            </a:pPr>
            <a:endParaRPr lang="en-US" sz="2400" noProof="0" dirty="0"/>
          </a:p>
          <a:p>
            <a:pPr>
              <a:buFont typeface="Wingdings" charset="2"/>
              <a:buChar char="§"/>
            </a:pPr>
            <a:endParaRPr lang="en-US" sz="2400" noProof="0" dirty="0"/>
          </a:p>
          <a:p>
            <a:pPr marL="0" indent="0">
              <a:buNone/>
            </a:pPr>
            <a:endParaRPr lang="en-US" noProof="0" dirty="0"/>
          </a:p>
          <a:p>
            <a:pPr marL="0" indent="0">
              <a:buNone/>
            </a:pPr>
            <a:endParaRPr lang="en-US" noProof="0" dirty="0"/>
          </a:p>
          <a:p>
            <a:pPr marL="0" indent="0">
              <a:buNone/>
            </a:pPr>
            <a:endParaRPr lang="en-US" noProof="0" dirty="0"/>
          </a:p>
          <a:p>
            <a:pPr marL="0" indent="0">
              <a:buNone/>
            </a:pPr>
            <a:endParaRPr lang="en-US" noProof="0" dirty="0"/>
          </a:p>
        </p:txBody>
      </p:sp>
    </p:spTree>
    <p:extLst>
      <p:ext uri="{BB962C8B-B14F-4D97-AF65-F5344CB8AC3E}">
        <p14:creationId xmlns:p14="http://schemas.microsoft.com/office/powerpoint/2010/main" val="409020"/>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noProof="0" dirty="0"/>
              <a:t>High Availability</a:t>
            </a:r>
          </a:p>
        </p:txBody>
      </p:sp>
      <p:sp>
        <p:nvSpPr>
          <p:cNvPr id="5" name="Text Placeholder 4"/>
          <p:cNvSpPr>
            <a:spLocks noGrp="1"/>
          </p:cNvSpPr>
          <p:nvPr>
            <p:ph type="body" sz="quarter" idx="13"/>
          </p:nvPr>
        </p:nvSpPr>
        <p:spPr/>
        <p:txBody>
          <a:bodyPr/>
          <a:lstStyle/>
          <a:p>
            <a:r>
              <a:rPr lang="en-US" noProof="0" dirty="0"/>
              <a:t>VM / App failure</a:t>
            </a:r>
          </a:p>
          <a:p>
            <a:pPr lvl="1"/>
            <a:r>
              <a:rPr lang="en-US" noProof="0" dirty="0"/>
              <a:t>Edge Health Checks detect "VM/App" failure</a:t>
            </a:r>
          </a:p>
          <a:p>
            <a:pPr marL="457200" lvl="2" indent="0">
              <a:buNone/>
            </a:pPr>
            <a:r>
              <a:rPr lang="en-US" i="1" noProof="0" dirty="0"/>
              <a:t>Note: Delay varies with Health Check configuration (default 3x5secs)</a:t>
            </a:r>
          </a:p>
          <a:p>
            <a:pPr lvl="1"/>
            <a:r>
              <a:rPr lang="en-US" noProof="0" dirty="0"/>
              <a:t>Edge stops using that VM</a:t>
            </a:r>
          </a:p>
          <a:p>
            <a:pPr lvl="2"/>
            <a:r>
              <a:rPr lang="en-US" i="1" noProof="0" dirty="0"/>
              <a:t>Under "Edge – Manage /  Load Balancer /  Pools"</a:t>
            </a:r>
          </a:p>
          <a:p>
            <a:pPr lvl="2"/>
            <a:endParaRPr lang="en-US" noProof="0" dirty="0"/>
          </a:p>
          <a:p>
            <a:pPr lvl="1"/>
            <a:endParaRPr lang="en-US" noProof="0" dirty="0"/>
          </a:p>
          <a:p>
            <a:pPr lvl="1"/>
            <a:endParaRPr lang="en-US" noProof="0" dirty="0"/>
          </a:p>
          <a:p>
            <a:pPr lvl="1"/>
            <a:endParaRPr lang="en-US" noProof="0" dirty="0"/>
          </a:p>
          <a:p>
            <a:pPr lvl="1"/>
            <a:endParaRPr lang="en-US" noProof="0" dirty="0"/>
          </a:p>
          <a:p>
            <a:pPr lvl="1"/>
            <a:endParaRPr lang="en-US" noProof="0" dirty="0"/>
          </a:p>
        </p:txBody>
      </p:sp>
      <p:pic>
        <p:nvPicPr>
          <p:cNvPr id="6146"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76692" y="2573946"/>
            <a:ext cx="3542200" cy="32390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4747846" y="4416840"/>
            <a:ext cx="4114800" cy="1914370"/>
          </a:xfrm>
          <a:prstGeom prst="rect">
            <a:avLst/>
          </a:prstGeom>
          <a:noFill/>
        </p:spPr>
        <p:txBody>
          <a:bodyPr wrap="square" rtlCol="0">
            <a:spAutoFit/>
          </a:bodyPr>
          <a:lstStyle/>
          <a:p>
            <a:pPr marL="0" lvl="2" algn="l"/>
            <a:r>
              <a:rPr lang="en-US" sz="1600" i="1" dirty="0">
                <a:solidFill>
                  <a:schemeClr val="tx1"/>
                </a:solidFill>
              </a:rPr>
              <a:t>Note: Obviously "VM/App" Health Check has to be configured for the Pool.</a:t>
            </a:r>
          </a:p>
          <a:p>
            <a:pPr marL="0" lvl="2" algn="l"/>
            <a:r>
              <a:rPr lang="en-US" sz="1600" i="1" dirty="0">
                <a:solidFill>
                  <a:schemeClr val="tx1"/>
                </a:solidFill>
              </a:rPr>
              <a:t>Note: In case of VIP with persistence and a server down, the clients connected to that server get their new connections to a new server and their persistence entry is updated with that new server</a:t>
            </a:r>
          </a:p>
        </p:txBody>
      </p:sp>
      <p:sp>
        <p:nvSpPr>
          <p:cNvPr id="6" name="TextBox 5"/>
          <p:cNvSpPr txBox="1"/>
          <p:nvPr/>
        </p:nvSpPr>
        <p:spPr>
          <a:xfrm>
            <a:off x="4747846" y="2614244"/>
            <a:ext cx="4114800" cy="1668149"/>
          </a:xfrm>
          <a:prstGeom prst="rect">
            <a:avLst/>
          </a:prstGeom>
          <a:noFill/>
        </p:spPr>
        <p:txBody>
          <a:bodyPr wrap="square" rtlCol="0">
            <a:spAutoFit/>
          </a:bodyPr>
          <a:lstStyle/>
          <a:p>
            <a:pPr marL="0" lvl="2" algn="l"/>
            <a:r>
              <a:rPr lang="en-US" sz="1600" dirty="0">
                <a:solidFill>
                  <a:schemeClr val="tx1"/>
                </a:solidFill>
              </a:rPr>
              <a:t>Select a pool to see pool member status below.</a:t>
            </a:r>
          </a:p>
          <a:p>
            <a:pPr marL="0" lvl="2" algn="l"/>
            <a:r>
              <a:rPr lang="fr-FR" sz="1600" dirty="0" err="1">
                <a:solidFill>
                  <a:schemeClr val="tx1"/>
                </a:solidFill>
              </a:rPr>
              <a:t>From</a:t>
            </a:r>
            <a:r>
              <a:rPr lang="fr-FR" sz="1600" dirty="0">
                <a:solidFill>
                  <a:schemeClr val="tx1"/>
                </a:solidFill>
              </a:rPr>
              <a:t> NSX-v 6.2, CLI </a:t>
            </a:r>
            <a:r>
              <a:rPr lang="fr-FR" sz="1600" dirty="0" err="1">
                <a:solidFill>
                  <a:schemeClr val="tx1"/>
                </a:solidFill>
              </a:rPr>
              <a:t>offers</a:t>
            </a:r>
            <a:r>
              <a:rPr lang="fr-FR" sz="1600" dirty="0">
                <a:solidFill>
                  <a:schemeClr val="tx1"/>
                </a:solidFill>
              </a:rPr>
              <a:t> </a:t>
            </a:r>
            <a:r>
              <a:rPr lang="fr-FR" sz="1600" dirty="0" err="1">
                <a:solidFill>
                  <a:schemeClr val="tx1"/>
                </a:solidFill>
              </a:rPr>
              <a:t>deep</a:t>
            </a:r>
            <a:r>
              <a:rPr lang="fr-FR" sz="1600" dirty="0">
                <a:solidFill>
                  <a:schemeClr val="tx1"/>
                </a:solidFill>
              </a:rPr>
              <a:t> information on </a:t>
            </a:r>
            <a:r>
              <a:rPr lang="fr-FR" sz="1600" dirty="0" err="1">
                <a:solidFill>
                  <a:schemeClr val="tx1"/>
                </a:solidFill>
              </a:rPr>
              <a:t>why</a:t>
            </a:r>
            <a:r>
              <a:rPr lang="fr-FR" sz="1600" dirty="0">
                <a:solidFill>
                  <a:schemeClr val="tx1"/>
                </a:solidFill>
              </a:rPr>
              <a:t> a server </a:t>
            </a:r>
            <a:r>
              <a:rPr lang="fr-FR" sz="1600" dirty="0" err="1">
                <a:solidFill>
                  <a:schemeClr val="tx1"/>
                </a:solidFill>
              </a:rPr>
              <a:t>is</a:t>
            </a:r>
            <a:r>
              <a:rPr lang="fr-FR" sz="1600" dirty="0">
                <a:solidFill>
                  <a:schemeClr val="tx1"/>
                </a:solidFill>
              </a:rPr>
              <a:t> down: TCP </a:t>
            </a:r>
            <a:r>
              <a:rPr lang="fr-FR" sz="1600" dirty="0" err="1">
                <a:solidFill>
                  <a:schemeClr val="tx1"/>
                </a:solidFill>
              </a:rPr>
              <a:t>connection</a:t>
            </a:r>
            <a:r>
              <a:rPr lang="fr-FR" sz="1600" dirty="0">
                <a:solidFill>
                  <a:schemeClr val="tx1"/>
                </a:solidFill>
              </a:rPr>
              <a:t>, http </a:t>
            </a:r>
            <a:r>
              <a:rPr lang="fr-FR" sz="1600" dirty="0" err="1">
                <a:solidFill>
                  <a:schemeClr val="tx1"/>
                </a:solidFill>
              </a:rPr>
              <a:t>bad</a:t>
            </a:r>
            <a:r>
              <a:rPr lang="fr-FR" sz="1600" dirty="0">
                <a:solidFill>
                  <a:schemeClr val="tx1"/>
                </a:solidFill>
              </a:rPr>
              <a:t> </a:t>
            </a:r>
            <a:r>
              <a:rPr lang="fr-FR" sz="1600" dirty="0" err="1">
                <a:solidFill>
                  <a:schemeClr val="tx1"/>
                </a:solidFill>
              </a:rPr>
              <a:t>response</a:t>
            </a:r>
            <a:r>
              <a:rPr lang="fr-FR" sz="1600" dirty="0">
                <a:solidFill>
                  <a:schemeClr val="tx1"/>
                </a:solidFill>
              </a:rPr>
              <a:t> code, </a:t>
            </a:r>
            <a:r>
              <a:rPr lang="fr-FR" sz="1600" dirty="0" err="1">
                <a:solidFill>
                  <a:schemeClr val="tx1"/>
                </a:solidFill>
              </a:rPr>
              <a:t>etc</a:t>
            </a:r>
            <a:r>
              <a:rPr lang="fr-FR" sz="1600" dirty="0">
                <a:solidFill>
                  <a:schemeClr val="tx1"/>
                </a:solidFill>
              </a:rPr>
              <a:t> (</a:t>
            </a:r>
            <a:r>
              <a:rPr lang="fr-FR" sz="1600" dirty="0">
                <a:solidFill>
                  <a:schemeClr val="tx1"/>
                </a:solidFill>
                <a:latin typeface="Courier New" panose="02070309020205020404" pitchFamily="49" charset="0"/>
                <a:cs typeface="Courier New" panose="02070309020205020404" pitchFamily="49" charset="0"/>
              </a:rPr>
              <a:t>show service </a:t>
            </a:r>
            <a:r>
              <a:rPr lang="fr-FR" sz="1600" dirty="0" err="1">
                <a:solidFill>
                  <a:schemeClr val="tx1"/>
                </a:solidFill>
                <a:latin typeface="Courier New" panose="02070309020205020404" pitchFamily="49" charset="0"/>
                <a:cs typeface="Courier New" panose="02070309020205020404" pitchFamily="49" charset="0"/>
              </a:rPr>
              <a:t>loadbalancer</a:t>
            </a:r>
            <a:r>
              <a:rPr lang="fr-FR" sz="1600" dirty="0">
                <a:solidFill>
                  <a:schemeClr val="tx1"/>
                </a:solidFill>
                <a:latin typeface="Courier New" panose="02070309020205020404" pitchFamily="49" charset="0"/>
                <a:cs typeface="Courier New" panose="02070309020205020404" pitchFamily="49" charset="0"/>
              </a:rPr>
              <a:t> pool</a:t>
            </a:r>
            <a:r>
              <a:rPr lang="fr-FR" sz="1600" dirty="0">
                <a:solidFill>
                  <a:schemeClr val="tx1"/>
                </a:solidFill>
              </a:rPr>
              <a:t>)</a:t>
            </a:r>
            <a:endParaRPr lang="en-US" sz="1600" dirty="0">
              <a:solidFill>
                <a:schemeClr val="tx1"/>
              </a:solidFill>
            </a:endParaRPr>
          </a:p>
        </p:txBody>
      </p:sp>
      <p:cxnSp>
        <p:nvCxnSpPr>
          <p:cNvPr id="7" name="Straight Arrow Connector 6"/>
          <p:cNvCxnSpPr/>
          <p:nvPr/>
        </p:nvCxnSpPr>
        <p:spPr bwMode="auto">
          <a:xfrm flipH="1">
            <a:off x="1717964" y="3291840"/>
            <a:ext cx="3029883" cy="607484"/>
          </a:xfrm>
          <a:prstGeom prst="straightConnector1">
            <a:avLst/>
          </a:prstGeom>
          <a:solidFill>
            <a:srgbClr val="0095D3"/>
          </a:solidFill>
          <a:ln w="19050"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4039523293"/>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noProof="0" dirty="0"/>
              <a:t>High Availability</a:t>
            </a:r>
          </a:p>
        </p:txBody>
      </p:sp>
      <p:sp>
        <p:nvSpPr>
          <p:cNvPr id="5" name="Text Placeholder 4"/>
          <p:cNvSpPr>
            <a:spLocks noGrp="1"/>
          </p:cNvSpPr>
          <p:nvPr>
            <p:ph type="body" sz="quarter" idx="13"/>
          </p:nvPr>
        </p:nvSpPr>
        <p:spPr/>
        <p:txBody>
          <a:bodyPr/>
          <a:lstStyle/>
          <a:p>
            <a:r>
              <a:rPr lang="en-US" noProof="0" dirty="0"/>
              <a:t>Edge failure</a:t>
            </a:r>
          </a:p>
          <a:p>
            <a:pPr lvl="1"/>
            <a:r>
              <a:rPr lang="en-US" noProof="0" dirty="0"/>
              <a:t>Secondary Edge detects Primary Edge failure</a:t>
            </a:r>
          </a:p>
          <a:p>
            <a:pPr marL="457200" lvl="2" indent="0">
              <a:buNone/>
            </a:pPr>
            <a:r>
              <a:rPr lang="en-US" i="1" noProof="0" dirty="0"/>
              <a:t>Note: Delay is 15 seconds</a:t>
            </a:r>
            <a:endParaRPr lang="en-US" noProof="0" dirty="0"/>
          </a:p>
          <a:p>
            <a:pPr lvl="1"/>
            <a:r>
              <a:rPr lang="en-US" noProof="0" dirty="0"/>
              <a:t>Secondary Edge becomes Active</a:t>
            </a:r>
          </a:p>
          <a:p>
            <a:pPr marL="457200" lvl="2" indent="0">
              <a:buNone/>
            </a:pPr>
            <a:r>
              <a:rPr lang="en-US" i="1" noProof="0" dirty="0"/>
              <a:t>Note: In CLI: "</a:t>
            </a:r>
            <a:r>
              <a:rPr lang="en-US" i="1" noProof="0" dirty="0">
                <a:latin typeface="Courier New" pitchFamily="49" charset="0"/>
                <a:cs typeface="Courier New" pitchFamily="49" charset="0"/>
              </a:rPr>
              <a:t>show service </a:t>
            </a:r>
            <a:r>
              <a:rPr lang="en-US" i="1" noProof="0" dirty="0" err="1">
                <a:latin typeface="Courier New" pitchFamily="49" charset="0"/>
                <a:cs typeface="Courier New" pitchFamily="49" charset="0"/>
              </a:rPr>
              <a:t>highavailability</a:t>
            </a:r>
            <a:r>
              <a:rPr lang="en-US" i="1" noProof="0" dirty="0"/>
              <a:t>"</a:t>
            </a:r>
            <a:endParaRPr lang="en-US" noProof="0" dirty="0"/>
          </a:p>
          <a:p>
            <a:pPr lvl="1"/>
            <a:r>
              <a:rPr lang="en-US" noProof="0" dirty="0"/>
              <a:t>LB traffic goes now through the Secondary Edge</a:t>
            </a:r>
          </a:p>
          <a:p>
            <a:pPr lvl="2"/>
            <a:r>
              <a:rPr lang="en-US" dirty="0"/>
              <a:t>Layer4 Engine : Existing flows that were going through the Primary Edge FW and/or LB will not need to be re-established</a:t>
            </a:r>
          </a:p>
          <a:p>
            <a:pPr lvl="2"/>
            <a:r>
              <a:rPr lang="en-US" noProof="0"/>
              <a:t>LB </a:t>
            </a:r>
            <a:r>
              <a:rPr lang="en-US" noProof="0" dirty="0"/>
              <a:t>Persistence remains</a:t>
            </a:r>
          </a:p>
          <a:p>
            <a:pPr marL="228600" lvl="1" indent="0">
              <a:buNone/>
            </a:pPr>
            <a:r>
              <a:rPr lang="en-US" i="1" dirty="0"/>
              <a:t>Note: Edge HA requires an internal interface. If 1-arm load balancing, define the unique interface as internal (see differences between uplink/internal </a:t>
            </a:r>
            <a:r>
              <a:rPr lang="en-US" i="1" dirty="0">
                <a:hlinkClick r:id="rId2"/>
              </a:rPr>
              <a:t>here</a:t>
            </a:r>
            <a:r>
              <a:rPr lang="en-US" i="1" dirty="0"/>
              <a:t>).</a:t>
            </a:r>
            <a:endParaRPr lang="en-US" dirty="0"/>
          </a:p>
          <a:p>
            <a:r>
              <a:rPr lang="en-US" dirty="0" err="1"/>
              <a:t>ESXi</a:t>
            </a:r>
            <a:r>
              <a:rPr lang="en-US" dirty="0"/>
              <a:t> Host failure</a:t>
            </a:r>
          </a:p>
          <a:p>
            <a:pPr lvl="1"/>
            <a:r>
              <a:rPr lang="en-US" dirty="0"/>
              <a:t>Same as Edge failure</a:t>
            </a:r>
          </a:p>
          <a:p>
            <a:pPr marL="457200" lvl="2" indent="0">
              <a:buNone/>
            </a:pPr>
            <a:r>
              <a:rPr lang="en-US" i="1" dirty="0"/>
              <a:t>Note: The Secondary Edge (Passive) will run on a different </a:t>
            </a:r>
            <a:r>
              <a:rPr lang="en-US" i="1" dirty="0" err="1"/>
              <a:t>ESXi</a:t>
            </a:r>
            <a:r>
              <a:rPr lang="en-US" i="1" dirty="0"/>
              <a:t> host as long as DRS is enabled for the cluster. Anti-affinity rules are automatically created to keep VMs on different </a:t>
            </a:r>
            <a:r>
              <a:rPr lang="en-US" i="1" dirty="0" err="1"/>
              <a:t>ESXi</a:t>
            </a:r>
            <a:r>
              <a:rPr lang="en-US" i="1" dirty="0"/>
              <a:t> hosts.</a:t>
            </a:r>
          </a:p>
          <a:p>
            <a:endParaRPr lang="en-US" noProof="0" dirty="0"/>
          </a:p>
          <a:p>
            <a:pPr lvl="1"/>
            <a:endParaRPr lang="en-US" noProof="0" dirty="0"/>
          </a:p>
        </p:txBody>
      </p:sp>
    </p:spTree>
    <p:extLst>
      <p:ext uri="{BB962C8B-B14F-4D97-AF65-F5344CB8AC3E}">
        <p14:creationId xmlns:p14="http://schemas.microsoft.com/office/powerpoint/2010/main" val="4909661"/>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87738" y="234462"/>
            <a:ext cx="7704582" cy="691902"/>
          </a:xfrm>
        </p:spPr>
        <p:txBody>
          <a:bodyPr/>
          <a:lstStyle/>
          <a:p>
            <a:r>
              <a:rPr lang="en-US" noProof="0"/>
              <a:t>Agenda</a:t>
            </a:r>
          </a:p>
        </p:txBody>
      </p:sp>
      <p:sp>
        <p:nvSpPr>
          <p:cNvPr id="4" name="Text Placeholder 3"/>
          <p:cNvSpPr>
            <a:spLocks noGrp="1"/>
          </p:cNvSpPr>
          <p:nvPr>
            <p:ph type="body" sz="quarter" idx="12"/>
          </p:nvPr>
        </p:nvSpPr>
        <p:spPr>
          <a:xfrm>
            <a:off x="361950" y="958950"/>
            <a:ext cx="8782050" cy="5214132"/>
          </a:xfrm>
        </p:spPr>
        <p:txBody>
          <a:bodyPr/>
          <a:lstStyle/>
          <a:p>
            <a:pPr marL="0" indent="0">
              <a:buNone/>
            </a:pPr>
            <a:endParaRPr lang="en-US" noProof="0"/>
          </a:p>
          <a:p>
            <a:pPr>
              <a:buFont typeface="Wingdings" charset="2"/>
              <a:buChar char="§"/>
            </a:pPr>
            <a:r>
              <a:rPr lang="en-US" sz="2400" noProof="0">
                <a:solidFill>
                  <a:srgbClr val="999999"/>
                </a:solidFill>
              </a:rPr>
              <a:t>NSX Overview</a:t>
            </a:r>
          </a:p>
          <a:p>
            <a:pPr>
              <a:buFont typeface="Wingdings" charset="2"/>
              <a:buChar char="§"/>
            </a:pPr>
            <a:r>
              <a:rPr lang="en-US" sz="2400" noProof="0">
                <a:solidFill>
                  <a:srgbClr val="999999"/>
                </a:solidFill>
              </a:rPr>
              <a:t>Logical Load Balancing Components</a:t>
            </a:r>
          </a:p>
          <a:p>
            <a:pPr>
              <a:buFont typeface="Wingdings" charset="2"/>
              <a:buChar char="§"/>
            </a:pPr>
            <a:r>
              <a:rPr lang="en-US" sz="2400" noProof="0">
                <a:solidFill>
                  <a:srgbClr val="999999"/>
                </a:solidFill>
              </a:rPr>
              <a:t>Logical Load Balancing Packet flows</a:t>
            </a:r>
          </a:p>
          <a:p>
            <a:pPr>
              <a:buFont typeface="Wingdings" charset="2"/>
              <a:buChar char="§"/>
            </a:pPr>
            <a:r>
              <a:rPr lang="en-US" sz="2400" noProof="0">
                <a:solidFill>
                  <a:srgbClr val="999999"/>
                </a:solidFill>
              </a:rPr>
              <a:t>What Features Are Supported</a:t>
            </a:r>
          </a:p>
          <a:p>
            <a:pPr>
              <a:buFont typeface="Wingdings" charset="2"/>
              <a:buChar char="§"/>
            </a:pPr>
            <a:r>
              <a:rPr lang="en-US" sz="2400" noProof="0">
                <a:solidFill>
                  <a:schemeClr val="tx1">
                    <a:lumMod val="50000"/>
                    <a:lumOff val="50000"/>
                  </a:schemeClr>
                </a:solidFill>
              </a:rPr>
              <a:t>Configuration </a:t>
            </a:r>
          </a:p>
          <a:p>
            <a:pPr>
              <a:buFont typeface="Wingdings" charset="2"/>
              <a:buChar char="§"/>
            </a:pPr>
            <a:r>
              <a:rPr lang="en-US" sz="2400" noProof="0">
                <a:solidFill>
                  <a:srgbClr val="999999"/>
                </a:solidFill>
              </a:rPr>
              <a:t>High Availability</a:t>
            </a:r>
          </a:p>
          <a:p>
            <a:pPr>
              <a:buFont typeface="Wingdings" charset="2"/>
              <a:buChar char="§"/>
            </a:pPr>
            <a:r>
              <a:rPr lang="en-US" sz="2400" noProof="0"/>
              <a:t>Design Considerations - Scale, Limitations</a:t>
            </a:r>
          </a:p>
          <a:p>
            <a:pPr>
              <a:buFont typeface="Wingdings" charset="2"/>
              <a:buChar char="§"/>
            </a:pPr>
            <a:r>
              <a:rPr lang="en-US" sz="2400" noProof="0">
                <a:solidFill>
                  <a:schemeClr val="tx1">
                    <a:lumMod val="50000"/>
                    <a:lumOff val="50000"/>
                  </a:schemeClr>
                </a:solidFill>
              </a:rPr>
              <a:t>Troubleshooting</a:t>
            </a:r>
          </a:p>
          <a:p>
            <a:pPr>
              <a:buFont typeface="Wingdings" charset="2"/>
              <a:buChar char="§"/>
            </a:pPr>
            <a:r>
              <a:rPr lang="en-US" sz="2400" noProof="0">
                <a:solidFill>
                  <a:schemeClr val="tx1">
                    <a:lumMod val="50000"/>
                    <a:lumOff val="50000"/>
                  </a:schemeClr>
                </a:solidFill>
              </a:rPr>
              <a:t>Key Takeaways</a:t>
            </a:r>
          </a:p>
          <a:p>
            <a:pPr>
              <a:buFont typeface="Wingdings" charset="2"/>
              <a:buChar char="§"/>
            </a:pPr>
            <a:endParaRPr lang="en-US" sz="2400" noProof="0"/>
          </a:p>
          <a:p>
            <a:pPr>
              <a:buFont typeface="Wingdings" charset="2"/>
              <a:buChar char="§"/>
            </a:pPr>
            <a:endParaRPr lang="en-US" sz="2400" noProof="0"/>
          </a:p>
          <a:p>
            <a:pPr>
              <a:buFont typeface="Wingdings" charset="2"/>
              <a:buChar char="§"/>
            </a:pPr>
            <a:endParaRPr lang="en-US" sz="2400" noProof="0"/>
          </a:p>
          <a:p>
            <a:pPr marL="0" indent="0">
              <a:buNone/>
            </a:pPr>
            <a:endParaRPr lang="en-US" noProof="0"/>
          </a:p>
          <a:p>
            <a:pPr marL="0" indent="0">
              <a:buNone/>
            </a:pPr>
            <a:endParaRPr lang="en-US" noProof="0"/>
          </a:p>
          <a:p>
            <a:pPr marL="0" indent="0">
              <a:buNone/>
            </a:pPr>
            <a:endParaRPr lang="en-US" noProof="0"/>
          </a:p>
          <a:p>
            <a:pPr marL="0" indent="0">
              <a:buNone/>
            </a:pPr>
            <a:endParaRPr lang="en-US" noProof="0"/>
          </a:p>
        </p:txBody>
      </p:sp>
    </p:spTree>
    <p:extLst>
      <p:ext uri="{BB962C8B-B14F-4D97-AF65-F5344CB8AC3E}">
        <p14:creationId xmlns:p14="http://schemas.microsoft.com/office/powerpoint/2010/main" val="2041177196"/>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87738" y="128954"/>
            <a:ext cx="7704582" cy="797410"/>
          </a:xfrm>
        </p:spPr>
        <p:txBody>
          <a:bodyPr/>
          <a:lstStyle/>
          <a:p>
            <a:r>
              <a:rPr lang="en-US" noProof="0"/>
              <a:t>Agenda</a:t>
            </a:r>
          </a:p>
        </p:txBody>
      </p:sp>
      <p:sp>
        <p:nvSpPr>
          <p:cNvPr id="4" name="Text Placeholder 3"/>
          <p:cNvSpPr>
            <a:spLocks noGrp="1"/>
          </p:cNvSpPr>
          <p:nvPr>
            <p:ph type="body" sz="quarter" idx="12"/>
          </p:nvPr>
        </p:nvSpPr>
        <p:spPr>
          <a:xfrm>
            <a:off x="361950" y="958950"/>
            <a:ext cx="8782050" cy="5214132"/>
          </a:xfrm>
        </p:spPr>
        <p:txBody>
          <a:bodyPr/>
          <a:lstStyle/>
          <a:p>
            <a:pPr marL="0" indent="0">
              <a:buNone/>
            </a:pPr>
            <a:endParaRPr lang="en-US" noProof="0" dirty="0"/>
          </a:p>
          <a:p>
            <a:pPr>
              <a:buFont typeface="Wingdings" charset="2"/>
              <a:buChar char="§"/>
            </a:pPr>
            <a:r>
              <a:rPr lang="en-US" sz="2400" noProof="0" dirty="0"/>
              <a:t>Overview</a:t>
            </a:r>
          </a:p>
          <a:p>
            <a:pPr>
              <a:buFont typeface="Wingdings" charset="2"/>
              <a:buChar char="§"/>
            </a:pPr>
            <a:r>
              <a:rPr lang="en-US" sz="2400" noProof="0" dirty="0"/>
              <a:t>Logical Load Balancing Components</a:t>
            </a:r>
          </a:p>
          <a:p>
            <a:pPr>
              <a:buFont typeface="Wingdings" charset="2"/>
              <a:buChar char="§"/>
            </a:pPr>
            <a:r>
              <a:rPr lang="en-US" sz="2400" noProof="0" dirty="0"/>
              <a:t>Logical Load Balancing Packet flows</a:t>
            </a:r>
          </a:p>
          <a:p>
            <a:pPr>
              <a:buFont typeface="Wingdings" charset="2"/>
              <a:buChar char="§"/>
            </a:pPr>
            <a:r>
              <a:rPr lang="en-US" sz="2400" noProof="0" dirty="0"/>
              <a:t>What Features Are Supported</a:t>
            </a:r>
          </a:p>
          <a:p>
            <a:pPr>
              <a:buFont typeface="Wingdings" charset="2"/>
              <a:buChar char="§"/>
            </a:pPr>
            <a:r>
              <a:rPr lang="en-US" sz="2400" noProof="0" dirty="0"/>
              <a:t>Configuration</a:t>
            </a:r>
          </a:p>
          <a:p>
            <a:pPr>
              <a:buFont typeface="Wingdings" charset="2"/>
              <a:buChar char="§"/>
            </a:pPr>
            <a:r>
              <a:rPr lang="en-US" sz="2400" noProof="0" dirty="0"/>
              <a:t>High Availability</a:t>
            </a:r>
          </a:p>
          <a:p>
            <a:pPr>
              <a:buFont typeface="Wingdings" charset="2"/>
              <a:buChar char="§"/>
            </a:pPr>
            <a:r>
              <a:rPr lang="en-US" sz="2400" noProof="0" dirty="0"/>
              <a:t>Design Considerations - Scale, Limitations / Best Practices</a:t>
            </a:r>
          </a:p>
          <a:p>
            <a:pPr>
              <a:buFont typeface="Wingdings" charset="2"/>
              <a:buChar char="§"/>
            </a:pPr>
            <a:r>
              <a:rPr lang="en-US" sz="2400" noProof="0" dirty="0">
                <a:solidFill>
                  <a:schemeClr val="tx1"/>
                </a:solidFill>
              </a:rPr>
              <a:t>Troubleshooting</a:t>
            </a:r>
          </a:p>
          <a:p>
            <a:pPr>
              <a:buFont typeface="Wingdings" charset="2"/>
              <a:buChar char="§"/>
            </a:pPr>
            <a:r>
              <a:rPr lang="en-US" sz="2400" noProof="0" dirty="0"/>
              <a:t>Key Takeaways</a:t>
            </a:r>
            <a:endParaRPr lang="en-US" sz="2400" noProof="0" dirty="0">
              <a:solidFill>
                <a:schemeClr val="tx1"/>
              </a:solidFill>
            </a:endParaRPr>
          </a:p>
          <a:p>
            <a:pPr>
              <a:buFont typeface="Wingdings" charset="2"/>
              <a:buChar char="§"/>
            </a:pPr>
            <a:endParaRPr lang="en-US" sz="2400" noProof="0" dirty="0"/>
          </a:p>
          <a:p>
            <a:pPr>
              <a:buFont typeface="Wingdings" charset="2"/>
              <a:buChar char="§"/>
            </a:pPr>
            <a:endParaRPr lang="en-US" sz="2400" noProof="0" dirty="0"/>
          </a:p>
          <a:p>
            <a:pPr marL="0" indent="0">
              <a:buNone/>
            </a:pPr>
            <a:endParaRPr lang="en-US" noProof="0" dirty="0"/>
          </a:p>
          <a:p>
            <a:pPr marL="0" indent="0">
              <a:buNone/>
            </a:pPr>
            <a:endParaRPr lang="en-US" noProof="0" dirty="0"/>
          </a:p>
          <a:p>
            <a:pPr marL="0" indent="0">
              <a:buNone/>
            </a:pPr>
            <a:endParaRPr lang="en-US" noProof="0" dirty="0"/>
          </a:p>
          <a:p>
            <a:pPr marL="0" indent="0">
              <a:buNone/>
            </a:pPr>
            <a:endParaRPr lang="en-US" noProof="0" dirty="0"/>
          </a:p>
        </p:txBody>
      </p:sp>
    </p:spTree>
    <p:extLst>
      <p:ext uri="{BB962C8B-B14F-4D97-AF65-F5344CB8AC3E}">
        <p14:creationId xmlns:p14="http://schemas.microsoft.com/office/powerpoint/2010/main" val="4276167489"/>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4"/>
          <p:cNvSpPr>
            <a:spLocks noGrp="1"/>
          </p:cNvSpPr>
          <p:nvPr>
            <p:ph type="body" sz="quarter" idx="13"/>
          </p:nvPr>
        </p:nvSpPr>
        <p:spPr>
          <a:xfrm>
            <a:off x="352424" y="789585"/>
            <a:ext cx="7641649" cy="623582"/>
          </a:xfrm>
        </p:spPr>
        <p:txBody>
          <a:bodyPr/>
          <a:lstStyle/>
          <a:p>
            <a:pPr marL="0" lvl="1" indent="0">
              <a:lnSpc>
                <a:spcPts val="2400"/>
              </a:lnSpc>
              <a:spcBef>
                <a:spcPts val="1000"/>
              </a:spcBef>
              <a:buSzPct val="115000"/>
              <a:buNone/>
            </a:pPr>
            <a:r>
              <a:rPr lang="en-US" i="1" dirty="0"/>
              <a:t>Note: We recommend X-Large for load balancing.</a:t>
            </a:r>
          </a:p>
          <a:p>
            <a:r>
              <a:rPr lang="en-US" noProof="0" dirty="0"/>
              <a:t>All Edge sizes </a:t>
            </a:r>
          </a:p>
          <a:p>
            <a:pPr lvl="1"/>
            <a:endParaRPr lang="en-US" dirty="0"/>
          </a:p>
          <a:p>
            <a:pPr lvl="1"/>
            <a:endParaRPr lang="en-US" noProof="0" dirty="0"/>
          </a:p>
          <a:p>
            <a:pPr marL="228600" lvl="1" indent="0">
              <a:buNone/>
            </a:pPr>
            <a:endParaRPr lang="en-US" noProof="0" dirty="0"/>
          </a:p>
          <a:p>
            <a:r>
              <a:rPr lang="en-US" noProof="0" dirty="0"/>
              <a:t>L4</a:t>
            </a:r>
          </a:p>
          <a:p>
            <a:endParaRPr lang="en-US" dirty="0"/>
          </a:p>
          <a:p>
            <a:endParaRPr lang="en-US" noProof="0" dirty="0"/>
          </a:p>
          <a:p>
            <a:endParaRPr lang="en-US" dirty="0"/>
          </a:p>
          <a:p>
            <a:endParaRPr lang="en-US" noProof="0" dirty="0"/>
          </a:p>
          <a:p>
            <a:pPr marL="228600" lvl="1" indent="0">
              <a:buNone/>
            </a:pPr>
            <a:endParaRPr lang="en-US" i="1" dirty="0">
              <a:solidFill>
                <a:schemeClr val="tx1"/>
              </a:solidFill>
            </a:endParaRPr>
          </a:p>
          <a:p>
            <a:pPr marL="228600" lvl="1" indent="0">
              <a:buNone/>
            </a:pPr>
            <a:r>
              <a:rPr lang="en-US" i="1" dirty="0">
                <a:solidFill>
                  <a:schemeClr val="tx1"/>
                </a:solidFill>
              </a:rPr>
              <a:t>Note: Details on how the tests were run in the Notes.</a:t>
            </a:r>
          </a:p>
          <a:p>
            <a:pPr marL="228600" lvl="1" indent="0">
              <a:buNone/>
            </a:pPr>
            <a:endParaRPr lang="en-US" noProof="0" dirty="0"/>
          </a:p>
        </p:txBody>
      </p:sp>
      <p:sp>
        <p:nvSpPr>
          <p:cNvPr id="4" name="Title 3"/>
          <p:cNvSpPr>
            <a:spLocks noGrp="1"/>
          </p:cNvSpPr>
          <p:nvPr>
            <p:ph type="title"/>
          </p:nvPr>
        </p:nvSpPr>
        <p:spPr/>
        <p:txBody>
          <a:bodyPr/>
          <a:lstStyle/>
          <a:p>
            <a:r>
              <a:rPr lang="en-US" noProof="0" dirty="0"/>
              <a:t>Design Considerations – Scale 6.4 (1/2)</a:t>
            </a:r>
          </a:p>
        </p:txBody>
      </p:sp>
      <p:graphicFrame>
        <p:nvGraphicFramePr>
          <p:cNvPr id="3" name="Table 2"/>
          <p:cNvGraphicFramePr>
            <a:graphicFrameLocks noGrp="1"/>
          </p:cNvGraphicFramePr>
          <p:nvPr>
            <p:extLst>
              <p:ext uri="{D42A27DB-BD31-4B8C-83A1-F6EECF244321}">
                <p14:modId xmlns:p14="http://schemas.microsoft.com/office/powerpoint/2010/main" val="3557697417"/>
              </p:ext>
            </p:extLst>
          </p:nvPr>
        </p:nvGraphicFramePr>
        <p:xfrm>
          <a:off x="235526" y="1646392"/>
          <a:ext cx="8728366" cy="1132840"/>
        </p:xfrm>
        <a:graphic>
          <a:graphicData uri="http://schemas.openxmlformats.org/drawingml/2006/table">
            <a:tbl>
              <a:tblPr firstRow="1" bandRow="1">
                <a:tableStyleId>{5C22544A-7EE6-4342-B048-85BDC9FD1C3A}</a:tableStyleId>
              </a:tblPr>
              <a:tblGrid>
                <a:gridCol w="1889787">
                  <a:extLst>
                    <a:ext uri="{9D8B030D-6E8A-4147-A177-3AD203B41FA5}">
                      <a16:colId xmlns:a16="http://schemas.microsoft.com/office/drawing/2014/main" val="20000"/>
                    </a:ext>
                  </a:extLst>
                </a:gridCol>
                <a:gridCol w="2012147">
                  <a:extLst>
                    <a:ext uri="{9D8B030D-6E8A-4147-A177-3AD203B41FA5}">
                      <a16:colId xmlns:a16="http://schemas.microsoft.com/office/drawing/2014/main" val="20001"/>
                    </a:ext>
                  </a:extLst>
                </a:gridCol>
                <a:gridCol w="2297653">
                  <a:extLst>
                    <a:ext uri="{9D8B030D-6E8A-4147-A177-3AD203B41FA5}">
                      <a16:colId xmlns:a16="http://schemas.microsoft.com/office/drawing/2014/main" val="20002"/>
                    </a:ext>
                  </a:extLst>
                </a:gridCol>
                <a:gridCol w="2528779">
                  <a:extLst>
                    <a:ext uri="{9D8B030D-6E8A-4147-A177-3AD203B41FA5}">
                      <a16:colId xmlns:a16="http://schemas.microsoft.com/office/drawing/2014/main" val="20003"/>
                    </a:ext>
                  </a:extLst>
                </a:gridCol>
              </a:tblGrid>
              <a:tr h="370840">
                <a:tc>
                  <a:txBody>
                    <a:bodyPr/>
                    <a:lstStyle/>
                    <a:p>
                      <a:r>
                        <a:rPr lang="en-US" sz="1600" noProof="0" dirty="0"/>
                        <a:t># of VIP</a:t>
                      </a:r>
                    </a:p>
                    <a:p>
                      <a:r>
                        <a:rPr lang="en-US" sz="1600" noProof="0" dirty="0"/>
                        <a:t>(X large/Others)</a:t>
                      </a:r>
                      <a:endParaRPr lang="en-US" sz="1600" dirty="0"/>
                    </a:p>
                  </a:txBody>
                  <a:tcPr/>
                </a:tc>
                <a:tc>
                  <a:txBody>
                    <a:bodyPr/>
                    <a:lstStyle/>
                    <a:p>
                      <a:r>
                        <a:rPr lang="en-US" sz="1600" kern="0" dirty="0"/>
                        <a:t># of Servers Pools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noProof="0" dirty="0"/>
                        <a:t>(X large/Others)</a:t>
                      </a:r>
                      <a:endParaRPr lang="en-US" sz="1600" dirty="0"/>
                    </a:p>
                  </a:txBody>
                  <a:tcPr/>
                </a:tc>
                <a:tc>
                  <a:txBody>
                    <a:bodyPr/>
                    <a:lstStyle/>
                    <a:p>
                      <a:r>
                        <a:rPr lang="en-US" sz="1600" kern="0" dirty="0"/>
                        <a:t># of Servers per Pool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noProof="0" dirty="0"/>
                        <a:t>(X large/Others)</a:t>
                      </a:r>
                      <a:endParaRPr lang="en-US" sz="1600" dirty="0"/>
                    </a:p>
                  </a:txBody>
                  <a:tcPr/>
                </a:tc>
                <a:tc>
                  <a:txBody>
                    <a:bodyPr/>
                    <a:lstStyle/>
                    <a:p>
                      <a:r>
                        <a:rPr lang="en-US" sz="1600" kern="0" dirty="0"/>
                        <a:t># of healthchecks</a:t>
                      </a:r>
                    </a:p>
                    <a:p>
                      <a:r>
                        <a:rPr lang="en-US" sz="1200" kern="0" dirty="0"/>
                        <a:t>(sum of L4 / HTTP / HTTPS)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noProof="0" dirty="0"/>
                        <a:t>(X large/Others)</a:t>
                      </a:r>
                      <a:endParaRPr lang="en-US" sz="1600" dirty="0"/>
                    </a:p>
                  </a:txBody>
                  <a:tcPr/>
                </a:tc>
                <a:extLst>
                  <a:ext uri="{0D108BD9-81ED-4DB2-BD59-A6C34878D82A}">
                    <a16:rowId xmlns:a16="http://schemas.microsoft.com/office/drawing/2014/main" val="10000"/>
                  </a:ext>
                </a:extLst>
              </a:tr>
              <a:tr h="370840">
                <a:tc>
                  <a:txBody>
                    <a:bodyPr/>
                    <a:lstStyle/>
                    <a:p>
                      <a:r>
                        <a:rPr lang="fr-FR" sz="1600" dirty="0"/>
                        <a:t>1024/64</a:t>
                      </a:r>
                      <a:endParaRPr lang="en-US"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dirty="0"/>
                        <a:t>1024/64</a:t>
                      </a:r>
                      <a:endParaRPr lang="en-US" sz="1600" dirty="0"/>
                    </a:p>
                  </a:txBody>
                  <a:tcPr/>
                </a:tc>
                <a:tc>
                  <a:txBody>
                    <a:bodyPr/>
                    <a:lstStyle/>
                    <a:p>
                      <a:r>
                        <a:rPr lang="fr-FR" sz="1600" dirty="0"/>
                        <a:t>256/32</a:t>
                      </a:r>
                      <a:endParaRPr lang="en-US"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dirty="0"/>
                        <a:t>3072/320</a:t>
                      </a:r>
                      <a:endParaRPr lang="en-US" sz="1600" dirty="0"/>
                    </a:p>
                  </a:txBody>
                  <a:tcPr/>
                </a:tc>
                <a:extLst>
                  <a:ext uri="{0D108BD9-81ED-4DB2-BD59-A6C34878D82A}">
                    <a16:rowId xmlns:a16="http://schemas.microsoft.com/office/drawing/2014/main" val="10001"/>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273389262"/>
              </p:ext>
            </p:extLst>
          </p:nvPr>
        </p:nvGraphicFramePr>
        <p:xfrm>
          <a:off x="238673" y="3214291"/>
          <a:ext cx="8683654" cy="1283335"/>
        </p:xfrm>
        <a:graphic>
          <a:graphicData uri="http://schemas.openxmlformats.org/drawingml/2006/table">
            <a:tbl>
              <a:tblPr firstRow="1" firstCol="1" bandRow="1">
                <a:tableStyleId>{5C22544A-7EE6-4342-B048-85BDC9FD1C3A}</a:tableStyleId>
              </a:tblPr>
              <a:tblGrid>
                <a:gridCol w="2044065">
                  <a:extLst>
                    <a:ext uri="{9D8B030D-6E8A-4147-A177-3AD203B41FA5}">
                      <a16:colId xmlns:a16="http://schemas.microsoft.com/office/drawing/2014/main" val="20000"/>
                    </a:ext>
                  </a:extLst>
                </a:gridCol>
                <a:gridCol w="1527262">
                  <a:extLst>
                    <a:ext uri="{9D8B030D-6E8A-4147-A177-3AD203B41FA5}">
                      <a16:colId xmlns:a16="http://schemas.microsoft.com/office/drawing/2014/main" val="20001"/>
                    </a:ext>
                  </a:extLst>
                </a:gridCol>
                <a:gridCol w="1524000">
                  <a:extLst>
                    <a:ext uri="{9D8B030D-6E8A-4147-A177-3AD203B41FA5}">
                      <a16:colId xmlns:a16="http://schemas.microsoft.com/office/drawing/2014/main" val="20002"/>
                    </a:ext>
                  </a:extLst>
                </a:gridCol>
                <a:gridCol w="1773382">
                  <a:extLst>
                    <a:ext uri="{9D8B030D-6E8A-4147-A177-3AD203B41FA5}">
                      <a16:colId xmlns:a16="http://schemas.microsoft.com/office/drawing/2014/main" val="20003"/>
                    </a:ext>
                  </a:extLst>
                </a:gridCol>
                <a:gridCol w="1814945">
                  <a:extLst>
                    <a:ext uri="{9D8B030D-6E8A-4147-A177-3AD203B41FA5}">
                      <a16:colId xmlns:a16="http://schemas.microsoft.com/office/drawing/2014/main" val="20004"/>
                    </a:ext>
                  </a:extLst>
                </a:gridCol>
              </a:tblGrid>
              <a:tr h="0">
                <a:tc>
                  <a:txBody>
                    <a:bodyPr/>
                    <a:lstStyle/>
                    <a:p>
                      <a:pPr marL="0" marR="0">
                        <a:lnSpc>
                          <a:spcPct val="150000"/>
                        </a:lnSpc>
                        <a:spcBef>
                          <a:spcPts val="0"/>
                        </a:spcBef>
                        <a:spcAft>
                          <a:spcPts val="0"/>
                        </a:spcAft>
                      </a:pPr>
                      <a:r>
                        <a:rPr lang="en-US" sz="1600" dirty="0">
                          <a:effectLst/>
                        </a:rPr>
                        <a:t> </a:t>
                      </a:r>
                      <a:endParaRPr lang="en-US" sz="1800" dirty="0">
                        <a:effectLst/>
                        <a:latin typeface="Times New Roman"/>
                        <a:ea typeface="Calibri"/>
                      </a:endParaRPr>
                    </a:p>
                  </a:txBody>
                  <a:tcPr marL="68580" marR="68580" marT="0" marB="0"/>
                </a:tc>
                <a:tc>
                  <a:txBody>
                    <a:bodyPr/>
                    <a:lstStyle/>
                    <a:p>
                      <a:pPr marL="0" marR="0">
                        <a:lnSpc>
                          <a:spcPct val="150000"/>
                        </a:lnSpc>
                        <a:spcBef>
                          <a:spcPts val="0"/>
                        </a:spcBef>
                        <a:spcAft>
                          <a:spcPts val="0"/>
                        </a:spcAft>
                      </a:pPr>
                      <a:r>
                        <a:rPr lang="en-US" sz="1600" dirty="0">
                          <a:effectLst/>
                        </a:rPr>
                        <a:t>Compact </a:t>
                      </a:r>
                      <a:endParaRPr lang="en-US" sz="1800" dirty="0">
                        <a:effectLst/>
                        <a:latin typeface="Times New Roman"/>
                        <a:ea typeface="Calibri"/>
                      </a:endParaRPr>
                    </a:p>
                  </a:txBody>
                  <a:tcPr marL="68580" marR="68580" marT="0" marB="0"/>
                </a:tc>
                <a:tc>
                  <a:txBody>
                    <a:bodyPr/>
                    <a:lstStyle/>
                    <a:p>
                      <a:pPr marL="0" marR="0">
                        <a:lnSpc>
                          <a:spcPct val="150000"/>
                        </a:lnSpc>
                        <a:spcBef>
                          <a:spcPts val="0"/>
                        </a:spcBef>
                        <a:spcAft>
                          <a:spcPts val="0"/>
                        </a:spcAft>
                      </a:pPr>
                      <a:r>
                        <a:rPr lang="en-US" sz="1600" dirty="0">
                          <a:effectLst/>
                        </a:rPr>
                        <a:t>Large</a:t>
                      </a:r>
                      <a:endParaRPr lang="en-US" sz="1800" dirty="0">
                        <a:effectLst/>
                        <a:latin typeface="Times New Roman"/>
                        <a:ea typeface="Calibri"/>
                      </a:endParaRPr>
                    </a:p>
                  </a:txBody>
                  <a:tcPr marL="68580" marR="68580" marT="0" marB="0"/>
                </a:tc>
                <a:tc>
                  <a:txBody>
                    <a:bodyPr/>
                    <a:lstStyle/>
                    <a:p>
                      <a:pPr marL="0" marR="0">
                        <a:lnSpc>
                          <a:spcPct val="150000"/>
                        </a:lnSpc>
                        <a:spcBef>
                          <a:spcPts val="0"/>
                        </a:spcBef>
                        <a:spcAft>
                          <a:spcPts val="0"/>
                        </a:spcAft>
                      </a:pPr>
                      <a:r>
                        <a:rPr lang="en-US" sz="1600" dirty="0">
                          <a:effectLst/>
                        </a:rPr>
                        <a:t>Quad large</a:t>
                      </a:r>
                      <a:endParaRPr lang="en-US" sz="1800" dirty="0">
                        <a:effectLst/>
                        <a:latin typeface="Times New Roman"/>
                        <a:ea typeface="Calibri"/>
                      </a:endParaRPr>
                    </a:p>
                  </a:txBody>
                  <a:tcPr marL="68580" marR="68580" marT="0" marB="0"/>
                </a:tc>
                <a:tc>
                  <a:txBody>
                    <a:bodyPr/>
                    <a:lstStyle/>
                    <a:p>
                      <a:pPr marL="0" marR="0">
                        <a:lnSpc>
                          <a:spcPct val="150000"/>
                        </a:lnSpc>
                        <a:spcBef>
                          <a:spcPts val="0"/>
                        </a:spcBef>
                        <a:spcAft>
                          <a:spcPts val="0"/>
                        </a:spcAft>
                      </a:pPr>
                      <a:r>
                        <a:rPr lang="en-US" sz="1600" dirty="0">
                          <a:effectLst/>
                        </a:rPr>
                        <a:t>X large</a:t>
                      </a:r>
                      <a:endParaRPr lang="en-US" sz="1800" dirty="0">
                        <a:effectLst/>
                        <a:latin typeface="Times New Roman"/>
                        <a:ea typeface="Calibri"/>
                      </a:endParaRPr>
                    </a:p>
                  </a:txBody>
                  <a:tcPr marL="68580" marR="68580" marT="0" marB="0"/>
                </a:tc>
                <a:extLst>
                  <a:ext uri="{0D108BD9-81ED-4DB2-BD59-A6C34878D82A}">
                    <a16:rowId xmlns:a16="http://schemas.microsoft.com/office/drawing/2014/main" val="10000"/>
                  </a:ext>
                </a:extLst>
              </a:tr>
              <a:tr h="0">
                <a:tc>
                  <a:txBody>
                    <a:bodyPr/>
                    <a:lstStyle/>
                    <a:p>
                      <a:pPr marL="0" marR="0">
                        <a:lnSpc>
                          <a:spcPct val="150000"/>
                        </a:lnSpc>
                        <a:spcBef>
                          <a:spcPts val="0"/>
                        </a:spcBef>
                        <a:spcAft>
                          <a:spcPts val="600"/>
                        </a:spcAft>
                      </a:pPr>
                      <a:r>
                        <a:rPr lang="en-US" sz="1600" dirty="0">
                          <a:effectLst/>
                        </a:rPr>
                        <a:t>Throughput</a:t>
                      </a:r>
                      <a:endParaRPr lang="en-US" sz="1600" dirty="0">
                        <a:effectLst/>
                        <a:latin typeface="+mj-lt"/>
                        <a:ea typeface="Calibri"/>
                      </a:endParaRPr>
                    </a:p>
                  </a:txBody>
                  <a:tcPr marL="68580" marR="68580" marT="0" marB="0"/>
                </a:tc>
                <a:tc>
                  <a:txBody>
                    <a:bodyPr/>
                    <a:lstStyle/>
                    <a:p>
                      <a:pPr marL="0" marR="0" indent="0" algn="l" defTabSz="914400" rtl="0" eaLnBrk="1" fontAlgn="auto" latinLnBrk="0" hangingPunct="1">
                        <a:lnSpc>
                          <a:spcPct val="150000"/>
                        </a:lnSpc>
                        <a:spcBef>
                          <a:spcPts val="0"/>
                        </a:spcBef>
                        <a:spcAft>
                          <a:spcPts val="600"/>
                        </a:spcAft>
                        <a:buClrTx/>
                        <a:buSzTx/>
                        <a:buFontTx/>
                        <a:buNone/>
                        <a:tabLst/>
                        <a:defRPr/>
                      </a:pPr>
                      <a:r>
                        <a:rPr lang="en-US" sz="1600" i="1" kern="1200" baseline="0" dirty="0">
                          <a:solidFill>
                            <a:schemeClr val="dk1"/>
                          </a:solidFill>
                          <a:effectLst/>
                          <a:latin typeface="+mn-lt"/>
                          <a:ea typeface="Calibri"/>
                          <a:cs typeface="+mn-cs"/>
                        </a:rPr>
                        <a:t>(only for lab)</a:t>
                      </a:r>
                      <a:endParaRPr lang="en-US" sz="1600" i="1" kern="1200" dirty="0">
                        <a:solidFill>
                          <a:schemeClr val="dk1"/>
                        </a:solidFill>
                        <a:effectLst/>
                        <a:latin typeface="+mn-lt"/>
                        <a:ea typeface="Calibri"/>
                        <a:cs typeface="+mn-cs"/>
                      </a:endParaRPr>
                    </a:p>
                  </a:txBody>
                  <a:tcPr marL="68580" marR="68580" marT="0" marB="0"/>
                </a:tc>
                <a:tc>
                  <a:txBody>
                    <a:bodyPr/>
                    <a:lstStyle/>
                    <a:p>
                      <a:pPr marL="0" marR="0">
                        <a:lnSpc>
                          <a:spcPct val="150000"/>
                        </a:lnSpc>
                        <a:spcBef>
                          <a:spcPts val="0"/>
                        </a:spcBef>
                        <a:spcAft>
                          <a:spcPts val="600"/>
                        </a:spcAft>
                      </a:pPr>
                      <a:r>
                        <a:rPr lang="en-US" sz="1600" dirty="0">
                          <a:effectLst/>
                        </a:rPr>
                        <a:t>7.5 </a:t>
                      </a:r>
                      <a:r>
                        <a:rPr lang="en-US" sz="1600" dirty="0" err="1">
                          <a:effectLst/>
                        </a:rPr>
                        <a:t>Gbps</a:t>
                      </a:r>
                      <a:endParaRPr lang="en-US" sz="1600" kern="1200" dirty="0">
                        <a:solidFill>
                          <a:schemeClr val="dk1"/>
                        </a:solidFill>
                        <a:effectLst/>
                        <a:latin typeface="+mn-lt"/>
                        <a:ea typeface="Calibri"/>
                        <a:cs typeface="+mn-cs"/>
                      </a:endParaRPr>
                    </a:p>
                  </a:txBody>
                  <a:tcPr marL="68580" marR="68580" marT="0" marB="0"/>
                </a:tc>
                <a:tc>
                  <a:txBody>
                    <a:bodyPr/>
                    <a:lstStyle/>
                    <a:p>
                      <a:pPr marL="0" marR="0">
                        <a:lnSpc>
                          <a:spcPct val="150000"/>
                        </a:lnSpc>
                        <a:spcBef>
                          <a:spcPts val="0"/>
                        </a:spcBef>
                        <a:spcAft>
                          <a:spcPts val="600"/>
                        </a:spcAft>
                      </a:pPr>
                      <a:r>
                        <a:rPr lang="en-US" sz="1600" dirty="0">
                          <a:effectLst/>
                        </a:rPr>
                        <a:t>9.2 </a:t>
                      </a:r>
                      <a:r>
                        <a:rPr lang="en-US" sz="1600" dirty="0" err="1">
                          <a:effectLst/>
                        </a:rPr>
                        <a:t>Gbps</a:t>
                      </a:r>
                      <a:endParaRPr lang="en-US" sz="1600" kern="1200" dirty="0">
                        <a:solidFill>
                          <a:schemeClr val="dk1"/>
                        </a:solidFill>
                        <a:effectLst/>
                        <a:latin typeface="+mn-lt"/>
                        <a:ea typeface="Calibri"/>
                        <a:cs typeface="+mn-cs"/>
                      </a:endParaRPr>
                    </a:p>
                  </a:txBody>
                  <a:tcPr marL="68580" marR="68580" marT="0" marB="0"/>
                </a:tc>
                <a:tc>
                  <a:txBody>
                    <a:bodyPr/>
                    <a:lstStyle/>
                    <a:p>
                      <a:pPr marL="0" marR="0">
                        <a:lnSpc>
                          <a:spcPct val="150000"/>
                        </a:lnSpc>
                        <a:spcBef>
                          <a:spcPts val="0"/>
                        </a:spcBef>
                        <a:spcAft>
                          <a:spcPts val="600"/>
                        </a:spcAft>
                      </a:pPr>
                      <a:r>
                        <a:rPr lang="en-US" sz="1600" dirty="0">
                          <a:effectLst/>
                        </a:rPr>
                        <a:t>9.2 </a:t>
                      </a:r>
                      <a:r>
                        <a:rPr lang="en-US" sz="1600" dirty="0" err="1">
                          <a:effectLst/>
                        </a:rPr>
                        <a:t>Gbps</a:t>
                      </a:r>
                      <a:endParaRPr lang="en-US" sz="1600" dirty="0">
                        <a:effectLst/>
                        <a:latin typeface="+mj-lt"/>
                        <a:ea typeface="Calibri"/>
                      </a:endParaRPr>
                    </a:p>
                  </a:txBody>
                  <a:tcPr marL="68580" marR="68580" marT="0" marB="0"/>
                </a:tc>
                <a:extLst>
                  <a:ext uri="{0D108BD9-81ED-4DB2-BD59-A6C34878D82A}">
                    <a16:rowId xmlns:a16="http://schemas.microsoft.com/office/drawing/2014/main" val="10001"/>
                  </a:ext>
                </a:extLst>
              </a:tr>
              <a:tr h="0">
                <a:tc>
                  <a:txBody>
                    <a:bodyPr/>
                    <a:lstStyle/>
                    <a:p>
                      <a:pPr marL="0" marR="0">
                        <a:lnSpc>
                          <a:spcPct val="150000"/>
                        </a:lnSpc>
                        <a:spcBef>
                          <a:spcPts val="0"/>
                        </a:spcBef>
                        <a:spcAft>
                          <a:spcPts val="600"/>
                        </a:spcAft>
                      </a:pPr>
                      <a:r>
                        <a:rPr lang="en-US" sz="1600" dirty="0">
                          <a:effectLst/>
                        </a:rPr>
                        <a:t># conc. sessions</a:t>
                      </a:r>
                      <a:endParaRPr lang="en-US" sz="1600" dirty="0">
                        <a:effectLst/>
                        <a:latin typeface="+mj-lt"/>
                        <a:ea typeface="Calibri"/>
                      </a:endParaRPr>
                    </a:p>
                  </a:txBody>
                  <a:tcPr marL="68580" marR="68580" marT="0" marB="0"/>
                </a:tc>
                <a:tc>
                  <a:txBody>
                    <a:bodyPr/>
                    <a:lstStyle/>
                    <a:p>
                      <a:pPr marL="0" marR="0" indent="0" algn="l" defTabSz="914400" rtl="0" eaLnBrk="1" fontAlgn="auto" latinLnBrk="0" hangingPunct="1">
                        <a:lnSpc>
                          <a:spcPct val="150000"/>
                        </a:lnSpc>
                        <a:spcBef>
                          <a:spcPts val="0"/>
                        </a:spcBef>
                        <a:spcAft>
                          <a:spcPts val="600"/>
                        </a:spcAft>
                        <a:buClrTx/>
                        <a:buSzTx/>
                        <a:buFontTx/>
                        <a:buNone/>
                        <a:tabLst/>
                        <a:defRPr/>
                      </a:pPr>
                      <a:r>
                        <a:rPr lang="en-US" sz="1600" i="1" kern="1200" baseline="0" dirty="0">
                          <a:solidFill>
                            <a:schemeClr val="dk1"/>
                          </a:solidFill>
                          <a:effectLst/>
                          <a:latin typeface="+mn-lt"/>
                          <a:ea typeface="Calibri"/>
                          <a:cs typeface="+mn-cs"/>
                        </a:rPr>
                        <a:t>(only for lab)</a:t>
                      </a:r>
                      <a:endParaRPr lang="en-US" sz="1600" i="1" kern="1200" dirty="0">
                        <a:solidFill>
                          <a:schemeClr val="dk1"/>
                        </a:solidFill>
                        <a:effectLst/>
                        <a:latin typeface="+mn-lt"/>
                        <a:ea typeface="Calibri"/>
                        <a:cs typeface="+mn-cs"/>
                      </a:endParaRPr>
                    </a:p>
                  </a:txBody>
                  <a:tcPr marL="68580" marR="68580" marT="0" marB="0"/>
                </a:tc>
                <a:tc>
                  <a:txBody>
                    <a:bodyPr/>
                    <a:lstStyle/>
                    <a:p>
                      <a:pPr marL="0" marR="0">
                        <a:lnSpc>
                          <a:spcPct val="150000"/>
                        </a:lnSpc>
                        <a:spcBef>
                          <a:spcPts val="0"/>
                        </a:spcBef>
                        <a:spcAft>
                          <a:spcPts val="600"/>
                        </a:spcAft>
                      </a:pPr>
                      <a:r>
                        <a:rPr lang="en-US" sz="1600" dirty="0">
                          <a:effectLst/>
                          <a:latin typeface="+mj-lt"/>
                          <a:ea typeface="Calibri"/>
                        </a:rPr>
                        <a:t>500k</a:t>
                      </a:r>
                    </a:p>
                  </a:txBody>
                  <a:tcPr marL="68580" marR="68580" marT="0" marB="0"/>
                </a:tc>
                <a:tc>
                  <a:txBody>
                    <a:bodyPr/>
                    <a:lstStyle/>
                    <a:p>
                      <a:pPr marL="0" marR="0">
                        <a:lnSpc>
                          <a:spcPct val="150000"/>
                        </a:lnSpc>
                        <a:spcBef>
                          <a:spcPts val="0"/>
                        </a:spcBef>
                        <a:spcAft>
                          <a:spcPts val="600"/>
                        </a:spcAft>
                      </a:pPr>
                      <a:r>
                        <a:rPr lang="en-US" sz="1600" dirty="0">
                          <a:effectLst/>
                          <a:latin typeface="+mj-lt"/>
                          <a:ea typeface="Calibri"/>
                        </a:rPr>
                        <a:t>1M</a:t>
                      </a:r>
                    </a:p>
                  </a:txBody>
                  <a:tcPr marL="68580" marR="68580" marT="0" marB="0"/>
                </a:tc>
                <a:tc>
                  <a:txBody>
                    <a:bodyPr/>
                    <a:lstStyle/>
                    <a:p>
                      <a:pPr marL="0" marR="0">
                        <a:lnSpc>
                          <a:spcPct val="150000"/>
                        </a:lnSpc>
                        <a:spcBef>
                          <a:spcPts val="0"/>
                        </a:spcBef>
                        <a:spcAft>
                          <a:spcPts val="600"/>
                        </a:spcAft>
                      </a:pPr>
                      <a:r>
                        <a:rPr lang="en-US" sz="1600" dirty="0">
                          <a:effectLst/>
                        </a:rPr>
                        <a:t>1M</a:t>
                      </a:r>
                      <a:endParaRPr lang="en-US" sz="1600" dirty="0">
                        <a:effectLst/>
                        <a:latin typeface="+mj-lt"/>
                        <a:ea typeface="Calibri"/>
                      </a:endParaRPr>
                    </a:p>
                  </a:txBody>
                  <a:tcPr marL="68580" marR="68580" marT="0" marB="0"/>
                </a:tc>
                <a:extLst>
                  <a:ext uri="{0D108BD9-81ED-4DB2-BD59-A6C34878D82A}">
                    <a16:rowId xmlns:a16="http://schemas.microsoft.com/office/drawing/2014/main" val="10002"/>
                  </a:ext>
                </a:extLst>
              </a:tr>
              <a:tr h="0">
                <a:tc>
                  <a:txBody>
                    <a:bodyPr/>
                    <a:lstStyle/>
                    <a:p>
                      <a:pPr marL="0" marR="0">
                        <a:lnSpc>
                          <a:spcPct val="150000"/>
                        </a:lnSpc>
                        <a:spcBef>
                          <a:spcPts val="0"/>
                        </a:spcBef>
                        <a:spcAft>
                          <a:spcPts val="600"/>
                        </a:spcAft>
                      </a:pPr>
                      <a:r>
                        <a:rPr lang="en-US" sz="1600" dirty="0">
                          <a:effectLst/>
                        </a:rPr>
                        <a:t>#</a:t>
                      </a:r>
                      <a:r>
                        <a:rPr lang="en-US" sz="1600" baseline="0" dirty="0">
                          <a:effectLst/>
                        </a:rPr>
                        <a:t> sessions/sec</a:t>
                      </a:r>
                      <a:endParaRPr lang="en-US" sz="1600" dirty="0">
                        <a:effectLst/>
                        <a:latin typeface="+mj-lt"/>
                        <a:ea typeface="Calibri"/>
                      </a:endParaRPr>
                    </a:p>
                  </a:txBody>
                  <a:tcPr marL="68580" marR="68580" marT="0" marB="0"/>
                </a:tc>
                <a:tc>
                  <a:txBody>
                    <a:bodyPr/>
                    <a:lstStyle/>
                    <a:p>
                      <a:pPr marL="0" marR="0" indent="0" algn="l" defTabSz="914400" rtl="0" eaLnBrk="1" fontAlgn="auto" latinLnBrk="0" hangingPunct="1">
                        <a:lnSpc>
                          <a:spcPct val="150000"/>
                        </a:lnSpc>
                        <a:spcBef>
                          <a:spcPts val="0"/>
                        </a:spcBef>
                        <a:spcAft>
                          <a:spcPts val="600"/>
                        </a:spcAft>
                        <a:buClrTx/>
                        <a:buSzTx/>
                        <a:buFontTx/>
                        <a:buNone/>
                        <a:tabLst/>
                        <a:defRPr/>
                      </a:pPr>
                      <a:r>
                        <a:rPr lang="en-US" sz="1600" i="1" kern="1200" baseline="0" dirty="0">
                          <a:solidFill>
                            <a:schemeClr val="dk1"/>
                          </a:solidFill>
                          <a:effectLst/>
                          <a:latin typeface="+mn-lt"/>
                          <a:ea typeface="Calibri"/>
                          <a:cs typeface="+mn-cs"/>
                        </a:rPr>
                        <a:t>(only for lab)</a:t>
                      </a:r>
                      <a:endParaRPr lang="en-US" sz="1600" i="1" kern="1200" dirty="0">
                        <a:solidFill>
                          <a:schemeClr val="dk1"/>
                        </a:solidFill>
                        <a:effectLst/>
                        <a:latin typeface="+mn-lt"/>
                        <a:ea typeface="Calibri"/>
                        <a:cs typeface="+mn-cs"/>
                      </a:endParaRPr>
                    </a:p>
                  </a:txBody>
                  <a:tcPr marL="68580" marR="68580" marT="0" marB="0"/>
                </a:tc>
                <a:tc>
                  <a:txBody>
                    <a:bodyPr/>
                    <a:lstStyle/>
                    <a:p>
                      <a:pPr marL="0" marR="0">
                        <a:lnSpc>
                          <a:spcPct val="150000"/>
                        </a:lnSpc>
                        <a:spcBef>
                          <a:spcPts val="0"/>
                        </a:spcBef>
                        <a:spcAft>
                          <a:spcPts val="600"/>
                        </a:spcAft>
                      </a:pPr>
                      <a:r>
                        <a:rPr lang="en-US" sz="1600" dirty="0">
                          <a:effectLst/>
                          <a:latin typeface="+mj-lt"/>
                          <a:ea typeface="Calibri"/>
                        </a:rPr>
                        <a:t>47.9k</a:t>
                      </a:r>
                    </a:p>
                  </a:txBody>
                  <a:tcPr marL="68580" marR="68580" marT="0" marB="0"/>
                </a:tc>
                <a:tc>
                  <a:txBody>
                    <a:bodyPr/>
                    <a:lstStyle/>
                    <a:p>
                      <a:pPr marL="0" marR="0">
                        <a:lnSpc>
                          <a:spcPct val="150000"/>
                        </a:lnSpc>
                        <a:spcBef>
                          <a:spcPts val="0"/>
                        </a:spcBef>
                        <a:spcAft>
                          <a:spcPts val="600"/>
                        </a:spcAft>
                      </a:pPr>
                      <a:r>
                        <a:rPr lang="en-US" sz="1600" dirty="0">
                          <a:effectLst/>
                          <a:latin typeface="+mj-lt"/>
                          <a:ea typeface="Calibri"/>
                        </a:rPr>
                        <a:t>88k</a:t>
                      </a:r>
                    </a:p>
                  </a:txBody>
                  <a:tcPr marL="68580" marR="68580" marT="0" marB="0"/>
                </a:tc>
                <a:tc>
                  <a:txBody>
                    <a:bodyPr/>
                    <a:lstStyle/>
                    <a:p>
                      <a:pPr marL="0" marR="0">
                        <a:lnSpc>
                          <a:spcPct val="150000"/>
                        </a:lnSpc>
                        <a:spcBef>
                          <a:spcPts val="0"/>
                        </a:spcBef>
                        <a:spcAft>
                          <a:spcPts val="600"/>
                        </a:spcAft>
                      </a:pPr>
                      <a:r>
                        <a:rPr lang="fr-FR" sz="1600" baseline="0" dirty="0">
                          <a:effectLst/>
                          <a:latin typeface="+mn-lt"/>
                          <a:ea typeface="+mn-ea"/>
                        </a:rPr>
                        <a:t>88k</a:t>
                      </a:r>
                      <a:endParaRPr lang="en-US" sz="1600" dirty="0">
                        <a:effectLst/>
                        <a:latin typeface="+mj-lt"/>
                        <a:ea typeface="Calibri"/>
                      </a:endParaRPr>
                    </a:p>
                  </a:txBody>
                  <a:tcPr marL="68580" marR="68580" marT="0" marB="0"/>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574365667"/>
      </p:ext>
    </p:extLst>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noProof="0" dirty="0"/>
              <a:t>Design Considerations – Scale 6.4 (2/2)</a:t>
            </a:r>
          </a:p>
        </p:txBody>
      </p:sp>
      <p:graphicFrame>
        <p:nvGraphicFramePr>
          <p:cNvPr id="12" name="Table 11"/>
          <p:cNvGraphicFramePr>
            <a:graphicFrameLocks noGrp="1"/>
          </p:cNvGraphicFramePr>
          <p:nvPr>
            <p:extLst>
              <p:ext uri="{D42A27DB-BD31-4B8C-83A1-F6EECF244321}">
                <p14:modId xmlns:p14="http://schemas.microsoft.com/office/powerpoint/2010/main" val="2663480541"/>
              </p:ext>
            </p:extLst>
          </p:nvPr>
        </p:nvGraphicFramePr>
        <p:xfrm>
          <a:off x="238673" y="1233026"/>
          <a:ext cx="8683654" cy="1603883"/>
        </p:xfrm>
        <a:graphic>
          <a:graphicData uri="http://schemas.openxmlformats.org/drawingml/2006/table">
            <a:tbl>
              <a:tblPr firstRow="1" firstCol="1" bandRow="1">
                <a:tableStyleId>{5C22544A-7EE6-4342-B048-85BDC9FD1C3A}</a:tableStyleId>
              </a:tblPr>
              <a:tblGrid>
                <a:gridCol w="2044065">
                  <a:extLst>
                    <a:ext uri="{9D8B030D-6E8A-4147-A177-3AD203B41FA5}">
                      <a16:colId xmlns:a16="http://schemas.microsoft.com/office/drawing/2014/main" val="20000"/>
                    </a:ext>
                  </a:extLst>
                </a:gridCol>
                <a:gridCol w="1527262">
                  <a:extLst>
                    <a:ext uri="{9D8B030D-6E8A-4147-A177-3AD203B41FA5}">
                      <a16:colId xmlns:a16="http://schemas.microsoft.com/office/drawing/2014/main" val="20001"/>
                    </a:ext>
                  </a:extLst>
                </a:gridCol>
                <a:gridCol w="1524000">
                  <a:extLst>
                    <a:ext uri="{9D8B030D-6E8A-4147-A177-3AD203B41FA5}">
                      <a16:colId xmlns:a16="http://schemas.microsoft.com/office/drawing/2014/main" val="20002"/>
                    </a:ext>
                  </a:extLst>
                </a:gridCol>
                <a:gridCol w="1773382">
                  <a:extLst>
                    <a:ext uri="{9D8B030D-6E8A-4147-A177-3AD203B41FA5}">
                      <a16:colId xmlns:a16="http://schemas.microsoft.com/office/drawing/2014/main" val="20003"/>
                    </a:ext>
                  </a:extLst>
                </a:gridCol>
                <a:gridCol w="1814945">
                  <a:extLst>
                    <a:ext uri="{9D8B030D-6E8A-4147-A177-3AD203B41FA5}">
                      <a16:colId xmlns:a16="http://schemas.microsoft.com/office/drawing/2014/main" val="20004"/>
                    </a:ext>
                  </a:extLst>
                </a:gridCol>
              </a:tblGrid>
              <a:tr h="0">
                <a:tc>
                  <a:txBody>
                    <a:bodyPr/>
                    <a:lstStyle/>
                    <a:p>
                      <a:pPr marL="0" marR="0">
                        <a:lnSpc>
                          <a:spcPct val="150000"/>
                        </a:lnSpc>
                        <a:spcBef>
                          <a:spcPts val="0"/>
                        </a:spcBef>
                        <a:spcAft>
                          <a:spcPts val="0"/>
                        </a:spcAft>
                      </a:pPr>
                      <a:r>
                        <a:rPr lang="en-US" sz="1600" dirty="0">
                          <a:effectLst/>
                        </a:rPr>
                        <a:t> </a:t>
                      </a:r>
                      <a:endParaRPr lang="en-US" sz="1800" dirty="0">
                        <a:effectLst/>
                        <a:latin typeface="Times New Roman"/>
                        <a:ea typeface="Calibri"/>
                      </a:endParaRPr>
                    </a:p>
                  </a:txBody>
                  <a:tcPr marL="68580" marR="68580" marT="0" marB="0"/>
                </a:tc>
                <a:tc>
                  <a:txBody>
                    <a:bodyPr/>
                    <a:lstStyle/>
                    <a:p>
                      <a:pPr marL="0" marR="0">
                        <a:lnSpc>
                          <a:spcPct val="150000"/>
                        </a:lnSpc>
                        <a:spcBef>
                          <a:spcPts val="0"/>
                        </a:spcBef>
                        <a:spcAft>
                          <a:spcPts val="0"/>
                        </a:spcAft>
                      </a:pPr>
                      <a:r>
                        <a:rPr lang="en-US" sz="1600" dirty="0">
                          <a:effectLst/>
                        </a:rPr>
                        <a:t>Compact </a:t>
                      </a:r>
                      <a:endParaRPr lang="en-US" sz="1800" dirty="0">
                        <a:effectLst/>
                        <a:latin typeface="Times New Roman"/>
                        <a:ea typeface="Calibri"/>
                      </a:endParaRPr>
                    </a:p>
                  </a:txBody>
                  <a:tcPr marL="68580" marR="68580" marT="0" marB="0"/>
                </a:tc>
                <a:tc>
                  <a:txBody>
                    <a:bodyPr/>
                    <a:lstStyle/>
                    <a:p>
                      <a:pPr marL="0" marR="0">
                        <a:lnSpc>
                          <a:spcPct val="150000"/>
                        </a:lnSpc>
                        <a:spcBef>
                          <a:spcPts val="0"/>
                        </a:spcBef>
                        <a:spcAft>
                          <a:spcPts val="0"/>
                        </a:spcAft>
                      </a:pPr>
                      <a:r>
                        <a:rPr lang="en-US" sz="1600" dirty="0">
                          <a:effectLst/>
                        </a:rPr>
                        <a:t>Large</a:t>
                      </a:r>
                      <a:endParaRPr lang="en-US" sz="1800" dirty="0">
                        <a:effectLst/>
                        <a:latin typeface="Times New Roman"/>
                        <a:ea typeface="Calibri"/>
                      </a:endParaRPr>
                    </a:p>
                  </a:txBody>
                  <a:tcPr marL="68580" marR="68580" marT="0" marB="0"/>
                </a:tc>
                <a:tc>
                  <a:txBody>
                    <a:bodyPr/>
                    <a:lstStyle/>
                    <a:p>
                      <a:pPr marL="0" marR="0">
                        <a:lnSpc>
                          <a:spcPct val="150000"/>
                        </a:lnSpc>
                        <a:spcBef>
                          <a:spcPts val="0"/>
                        </a:spcBef>
                        <a:spcAft>
                          <a:spcPts val="0"/>
                        </a:spcAft>
                      </a:pPr>
                      <a:r>
                        <a:rPr lang="en-US" sz="1600" dirty="0">
                          <a:effectLst/>
                        </a:rPr>
                        <a:t>Quad large</a:t>
                      </a:r>
                      <a:endParaRPr lang="en-US" sz="1800" dirty="0">
                        <a:effectLst/>
                        <a:latin typeface="Times New Roman"/>
                        <a:ea typeface="Calibri"/>
                      </a:endParaRPr>
                    </a:p>
                  </a:txBody>
                  <a:tcPr marL="68580" marR="68580" marT="0" marB="0"/>
                </a:tc>
                <a:tc>
                  <a:txBody>
                    <a:bodyPr/>
                    <a:lstStyle/>
                    <a:p>
                      <a:pPr marL="0" marR="0">
                        <a:lnSpc>
                          <a:spcPct val="150000"/>
                        </a:lnSpc>
                        <a:spcBef>
                          <a:spcPts val="0"/>
                        </a:spcBef>
                        <a:spcAft>
                          <a:spcPts val="0"/>
                        </a:spcAft>
                      </a:pPr>
                      <a:r>
                        <a:rPr lang="en-US" sz="1600" dirty="0">
                          <a:effectLst/>
                        </a:rPr>
                        <a:t>X large</a:t>
                      </a:r>
                      <a:endParaRPr lang="en-US" sz="1800" dirty="0">
                        <a:effectLst/>
                        <a:latin typeface="Times New Roman"/>
                        <a:ea typeface="Calibri"/>
                      </a:endParaRPr>
                    </a:p>
                  </a:txBody>
                  <a:tcPr marL="68580" marR="68580" marT="0" marB="0"/>
                </a:tc>
                <a:extLst>
                  <a:ext uri="{0D108BD9-81ED-4DB2-BD59-A6C34878D82A}">
                    <a16:rowId xmlns:a16="http://schemas.microsoft.com/office/drawing/2014/main" val="10000"/>
                  </a:ext>
                </a:extLst>
              </a:tr>
              <a:tr h="0">
                <a:tc>
                  <a:txBody>
                    <a:bodyPr/>
                    <a:lstStyle/>
                    <a:p>
                      <a:pPr marL="0" marR="0">
                        <a:lnSpc>
                          <a:spcPct val="150000"/>
                        </a:lnSpc>
                        <a:spcBef>
                          <a:spcPts val="0"/>
                        </a:spcBef>
                        <a:spcAft>
                          <a:spcPts val="600"/>
                        </a:spcAft>
                      </a:pPr>
                      <a:r>
                        <a:rPr lang="en-US" sz="1600" dirty="0">
                          <a:effectLst/>
                        </a:rPr>
                        <a:t>Throughput</a:t>
                      </a:r>
                      <a:endParaRPr lang="en-US" sz="1600" dirty="0">
                        <a:effectLst/>
                        <a:latin typeface="+mj-lt"/>
                        <a:ea typeface="Calibri"/>
                      </a:endParaRPr>
                    </a:p>
                  </a:txBody>
                  <a:tcPr marL="68580" marR="68580" marT="0" marB="0"/>
                </a:tc>
                <a:tc>
                  <a:txBody>
                    <a:bodyPr/>
                    <a:lstStyle/>
                    <a:p>
                      <a:pPr marL="0" marR="0">
                        <a:lnSpc>
                          <a:spcPct val="150000"/>
                        </a:lnSpc>
                        <a:spcBef>
                          <a:spcPts val="0"/>
                        </a:spcBef>
                        <a:spcAft>
                          <a:spcPts val="600"/>
                        </a:spcAft>
                      </a:pPr>
                      <a:r>
                        <a:rPr lang="en-US" sz="1600" i="1" kern="1200" baseline="0" dirty="0">
                          <a:solidFill>
                            <a:schemeClr val="dk1"/>
                          </a:solidFill>
                          <a:effectLst/>
                          <a:latin typeface="+mn-lt"/>
                          <a:ea typeface="Calibri"/>
                          <a:cs typeface="+mn-cs"/>
                        </a:rPr>
                        <a:t>(only for lab)</a:t>
                      </a:r>
                      <a:endParaRPr lang="en-US" sz="1600" b="0" i="0" dirty="0">
                        <a:effectLst/>
                        <a:latin typeface="+mj-lt"/>
                        <a:ea typeface="Calibri"/>
                      </a:endParaRPr>
                    </a:p>
                  </a:txBody>
                  <a:tcPr marL="68580" marR="68580" marT="0" marB="0"/>
                </a:tc>
                <a:tc>
                  <a:txBody>
                    <a:bodyPr/>
                    <a:lstStyle/>
                    <a:p>
                      <a:pPr marL="0" marR="0">
                        <a:lnSpc>
                          <a:spcPct val="150000"/>
                        </a:lnSpc>
                        <a:spcBef>
                          <a:spcPts val="0"/>
                        </a:spcBef>
                        <a:spcAft>
                          <a:spcPts val="600"/>
                        </a:spcAft>
                      </a:pPr>
                      <a:r>
                        <a:rPr lang="fr-FR" sz="1600" b="0" i="0" kern="1200" baseline="0" dirty="0">
                          <a:solidFill>
                            <a:schemeClr val="dk1"/>
                          </a:solidFill>
                          <a:effectLst/>
                          <a:latin typeface="+mn-lt"/>
                          <a:ea typeface="Calibri"/>
                          <a:cs typeface="+mn-cs"/>
                        </a:rPr>
                        <a:t>4.4 </a:t>
                      </a:r>
                      <a:r>
                        <a:rPr lang="fr-FR" sz="1600" b="0" i="0" kern="1200" baseline="0" dirty="0" err="1">
                          <a:solidFill>
                            <a:schemeClr val="dk1"/>
                          </a:solidFill>
                          <a:effectLst/>
                          <a:latin typeface="+mn-lt"/>
                          <a:ea typeface="Calibri"/>
                          <a:cs typeface="+mn-cs"/>
                        </a:rPr>
                        <a:t>Gbps</a:t>
                      </a:r>
                      <a:endParaRPr lang="en-US" sz="1600" b="0" i="0" dirty="0">
                        <a:effectLst/>
                        <a:latin typeface="+mj-lt"/>
                        <a:ea typeface="Calibri"/>
                      </a:endParaRPr>
                    </a:p>
                  </a:txBody>
                  <a:tcPr marL="68580" marR="68580" marT="0" marB="0"/>
                </a:tc>
                <a:tc>
                  <a:txBody>
                    <a:bodyPr/>
                    <a:lstStyle/>
                    <a:p>
                      <a:pPr marL="0" marR="0">
                        <a:lnSpc>
                          <a:spcPct val="150000"/>
                        </a:lnSpc>
                        <a:spcBef>
                          <a:spcPts val="0"/>
                        </a:spcBef>
                        <a:spcAft>
                          <a:spcPts val="600"/>
                        </a:spcAft>
                      </a:pPr>
                      <a:r>
                        <a:rPr lang="en-US" sz="1600" b="0" i="0" kern="1200" baseline="0" dirty="0">
                          <a:solidFill>
                            <a:schemeClr val="dk1"/>
                          </a:solidFill>
                          <a:effectLst/>
                          <a:latin typeface="+mj-lt"/>
                          <a:ea typeface="+mn-ea"/>
                          <a:cs typeface="+mn-cs"/>
                        </a:rPr>
                        <a:t>5.1 </a:t>
                      </a:r>
                      <a:r>
                        <a:rPr lang="en-US" sz="1600" b="0" i="0" kern="1200" dirty="0" err="1">
                          <a:solidFill>
                            <a:schemeClr val="dk1"/>
                          </a:solidFill>
                          <a:effectLst/>
                          <a:latin typeface="+mj-lt"/>
                          <a:ea typeface="+mn-ea"/>
                          <a:cs typeface="+mn-cs"/>
                        </a:rPr>
                        <a:t>Gbps</a:t>
                      </a:r>
                      <a:endParaRPr lang="en-US" sz="1600" b="0" dirty="0">
                        <a:effectLst/>
                        <a:latin typeface="+mj-lt"/>
                        <a:ea typeface="Calibri"/>
                      </a:endParaRPr>
                    </a:p>
                  </a:txBody>
                  <a:tcPr marL="68580" marR="68580" marT="0" marB="0"/>
                </a:tc>
                <a:tc>
                  <a:txBody>
                    <a:bodyPr/>
                    <a:lstStyle/>
                    <a:p>
                      <a:pPr marL="0" marR="0">
                        <a:lnSpc>
                          <a:spcPct val="150000"/>
                        </a:lnSpc>
                        <a:spcBef>
                          <a:spcPts val="0"/>
                        </a:spcBef>
                        <a:spcAft>
                          <a:spcPts val="600"/>
                        </a:spcAft>
                      </a:pPr>
                      <a:r>
                        <a:rPr lang="en-US" sz="1600" dirty="0">
                          <a:effectLst/>
                        </a:rPr>
                        <a:t>8.5 </a:t>
                      </a:r>
                      <a:r>
                        <a:rPr lang="en-US" sz="1600" dirty="0" err="1">
                          <a:effectLst/>
                        </a:rPr>
                        <a:t>Gbps</a:t>
                      </a:r>
                      <a:endParaRPr lang="en-US" sz="1600" dirty="0">
                        <a:effectLst/>
                        <a:latin typeface="+mj-lt"/>
                        <a:ea typeface="Calibri"/>
                      </a:endParaRPr>
                    </a:p>
                  </a:txBody>
                  <a:tcPr marL="68580" marR="68580" marT="0" marB="0"/>
                </a:tc>
                <a:extLst>
                  <a:ext uri="{0D108BD9-81ED-4DB2-BD59-A6C34878D82A}">
                    <a16:rowId xmlns:a16="http://schemas.microsoft.com/office/drawing/2014/main" val="10001"/>
                  </a:ext>
                </a:extLst>
              </a:tr>
              <a:tr h="0">
                <a:tc>
                  <a:txBody>
                    <a:bodyPr/>
                    <a:lstStyle/>
                    <a:p>
                      <a:pPr marL="0" marR="0">
                        <a:lnSpc>
                          <a:spcPct val="150000"/>
                        </a:lnSpc>
                        <a:spcBef>
                          <a:spcPts val="0"/>
                        </a:spcBef>
                        <a:spcAft>
                          <a:spcPts val="600"/>
                        </a:spcAft>
                      </a:pPr>
                      <a:r>
                        <a:rPr lang="en-US" sz="1600" dirty="0">
                          <a:effectLst/>
                        </a:rPr>
                        <a:t># conc. sessions</a:t>
                      </a:r>
                      <a:endParaRPr lang="en-US" sz="1600" dirty="0">
                        <a:effectLst/>
                        <a:latin typeface="+mj-lt"/>
                        <a:ea typeface="Calibri"/>
                      </a:endParaRPr>
                    </a:p>
                  </a:txBody>
                  <a:tcPr marL="68580" marR="68580" marT="0" marB="0"/>
                </a:tc>
                <a:tc>
                  <a:txBody>
                    <a:bodyPr/>
                    <a:lstStyle/>
                    <a:p>
                      <a:pPr marL="0" marR="0">
                        <a:lnSpc>
                          <a:spcPct val="150000"/>
                        </a:lnSpc>
                        <a:spcBef>
                          <a:spcPts val="0"/>
                        </a:spcBef>
                        <a:spcAft>
                          <a:spcPts val="600"/>
                        </a:spcAft>
                      </a:pPr>
                      <a:r>
                        <a:rPr lang="en-US" sz="1600" i="1" kern="1200" baseline="0" dirty="0">
                          <a:solidFill>
                            <a:schemeClr val="dk1"/>
                          </a:solidFill>
                          <a:effectLst/>
                          <a:latin typeface="+mn-lt"/>
                          <a:ea typeface="Calibri"/>
                          <a:cs typeface="+mn-cs"/>
                        </a:rPr>
                        <a:t>(only for lab)</a:t>
                      </a:r>
                      <a:endParaRPr lang="en-US" sz="1600" i="0" dirty="0">
                        <a:effectLst/>
                        <a:latin typeface="+mj-lt"/>
                        <a:ea typeface="Calibri"/>
                      </a:endParaRPr>
                    </a:p>
                  </a:txBody>
                  <a:tcPr marL="68580" marR="68580" marT="0" marB="0"/>
                </a:tc>
                <a:tc>
                  <a:txBody>
                    <a:bodyPr/>
                    <a:lstStyle/>
                    <a:p>
                      <a:pPr marL="0" marR="0">
                        <a:lnSpc>
                          <a:spcPct val="150000"/>
                        </a:lnSpc>
                        <a:spcBef>
                          <a:spcPts val="0"/>
                        </a:spcBef>
                        <a:spcAft>
                          <a:spcPts val="600"/>
                        </a:spcAft>
                      </a:pPr>
                      <a:r>
                        <a:rPr lang="en-US" sz="1600" i="0" dirty="0">
                          <a:effectLst/>
                          <a:latin typeface="+mj-lt"/>
                          <a:ea typeface="Calibri"/>
                        </a:rPr>
                        <a:t>8k</a:t>
                      </a:r>
                    </a:p>
                  </a:txBody>
                  <a:tcPr marL="68580" marR="68580" marT="0" marB="0"/>
                </a:tc>
                <a:tc>
                  <a:txBody>
                    <a:bodyPr/>
                    <a:lstStyle/>
                    <a:p>
                      <a:pPr marL="0" marR="0">
                        <a:lnSpc>
                          <a:spcPct val="150000"/>
                        </a:lnSpc>
                        <a:spcBef>
                          <a:spcPts val="0"/>
                        </a:spcBef>
                        <a:spcAft>
                          <a:spcPts val="600"/>
                        </a:spcAft>
                      </a:pPr>
                      <a:r>
                        <a:rPr lang="en-US" sz="1600" dirty="0">
                          <a:effectLst/>
                          <a:latin typeface="+mj-lt"/>
                          <a:ea typeface="Calibri"/>
                        </a:rPr>
                        <a:t>8k</a:t>
                      </a:r>
                    </a:p>
                  </a:txBody>
                  <a:tcPr marL="68580" marR="68580" marT="0" marB="0"/>
                </a:tc>
                <a:tc>
                  <a:txBody>
                    <a:bodyPr/>
                    <a:lstStyle/>
                    <a:p>
                      <a:pPr marL="0" marR="0">
                        <a:lnSpc>
                          <a:spcPct val="150000"/>
                        </a:lnSpc>
                        <a:spcBef>
                          <a:spcPts val="0"/>
                        </a:spcBef>
                        <a:spcAft>
                          <a:spcPts val="600"/>
                        </a:spcAft>
                      </a:pPr>
                      <a:r>
                        <a:rPr lang="en-US" sz="1600" dirty="0">
                          <a:effectLst/>
                        </a:rPr>
                        <a:t>100k*</a:t>
                      </a:r>
                      <a:endParaRPr lang="en-US" sz="1600" dirty="0">
                        <a:effectLst/>
                        <a:latin typeface="+mj-lt"/>
                        <a:ea typeface="Calibri"/>
                      </a:endParaRPr>
                    </a:p>
                  </a:txBody>
                  <a:tcPr marL="68580" marR="68580" marT="0" marB="0"/>
                </a:tc>
                <a:extLst>
                  <a:ext uri="{0D108BD9-81ED-4DB2-BD59-A6C34878D82A}">
                    <a16:rowId xmlns:a16="http://schemas.microsoft.com/office/drawing/2014/main" val="10002"/>
                  </a:ext>
                </a:extLst>
              </a:tr>
              <a:tr h="0">
                <a:tc>
                  <a:txBody>
                    <a:bodyPr/>
                    <a:lstStyle/>
                    <a:p>
                      <a:pPr marL="0" marR="0">
                        <a:lnSpc>
                          <a:spcPct val="150000"/>
                        </a:lnSpc>
                        <a:spcBef>
                          <a:spcPts val="0"/>
                        </a:spcBef>
                        <a:spcAft>
                          <a:spcPts val="600"/>
                        </a:spcAft>
                      </a:pPr>
                      <a:r>
                        <a:rPr lang="en-US" sz="1600" dirty="0">
                          <a:effectLst/>
                        </a:rPr>
                        <a:t>#</a:t>
                      </a:r>
                      <a:r>
                        <a:rPr lang="en-US" sz="1600" baseline="0" dirty="0">
                          <a:effectLst/>
                        </a:rPr>
                        <a:t> sessions/sec</a:t>
                      </a:r>
                      <a:endParaRPr lang="en-US" sz="1600" dirty="0">
                        <a:effectLst/>
                        <a:latin typeface="+mj-lt"/>
                        <a:ea typeface="Calibri"/>
                      </a:endParaRPr>
                    </a:p>
                  </a:txBody>
                  <a:tcPr marL="68580" marR="68580" marT="0" marB="0"/>
                </a:tc>
                <a:tc>
                  <a:txBody>
                    <a:bodyPr/>
                    <a:lstStyle/>
                    <a:p>
                      <a:pPr marL="0" marR="0">
                        <a:lnSpc>
                          <a:spcPct val="150000"/>
                        </a:lnSpc>
                        <a:spcBef>
                          <a:spcPts val="0"/>
                        </a:spcBef>
                        <a:spcAft>
                          <a:spcPts val="600"/>
                        </a:spcAft>
                      </a:pPr>
                      <a:r>
                        <a:rPr lang="en-US" sz="1600" i="1" kern="1200" baseline="0" dirty="0">
                          <a:solidFill>
                            <a:schemeClr val="dk1"/>
                          </a:solidFill>
                          <a:effectLst/>
                          <a:latin typeface="+mn-lt"/>
                          <a:ea typeface="Calibri"/>
                          <a:cs typeface="+mn-cs"/>
                        </a:rPr>
                        <a:t>(only for lab)</a:t>
                      </a:r>
                      <a:endParaRPr lang="en-US" sz="1600" i="1" kern="1200" dirty="0">
                        <a:solidFill>
                          <a:schemeClr val="dk1"/>
                        </a:solidFill>
                        <a:effectLst/>
                        <a:latin typeface="+mn-lt"/>
                        <a:ea typeface="Calibri"/>
                        <a:cs typeface="+mn-cs"/>
                      </a:endParaRPr>
                    </a:p>
                  </a:txBody>
                  <a:tcPr marL="68580" marR="68580" marT="0" marB="0"/>
                </a:tc>
                <a:tc>
                  <a:txBody>
                    <a:bodyPr/>
                    <a:lstStyle/>
                    <a:p>
                      <a:pPr marL="0" marR="0">
                        <a:lnSpc>
                          <a:spcPct val="150000"/>
                        </a:lnSpc>
                        <a:spcBef>
                          <a:spcPts val="0"/>
                        </a:spcBef>
                        <a:spcAft>
                          <a:spcPts val="600"/>
                        </a:spcAft>
                      </a:pPr>
                      <a:r>
                        <a:rPr lang="fr-FR" sz="1600" i="0" kern="1200" baseline="0" dirty="0">
                          <a:solidFill>
                            <a:schemeClr val="dk1"/>
                          </a:solidFill>
                          <a:effectLst/>
                          <a:latin typeface="+mn-lt"/>
                          <a:ea typeface="Calibri"/>
                          <a:cs typeface="+mn-cs"/>
                        </a:rPr>
                        <a:t>22.9k</a:t>
                      </a:r>
                      <a:endParaRPr lang="en-US" sz="1600" i="0" dirty="0">
                        <a:effectLst/>
                        <a:latin typeface="+mj-lt"/>
                        <a:ea typeface="Calibri"/>
                      </a:endParaRPr>
                    </a:p>
                  </a:txBody>
                  <a:tcPr marL="68580" marR="68580" marT="0" marB="0"/>
                </a:tc>
                <a:tc>
                  <a:txBody>
                    <a:bodyPr/>
                    <a:lstStyle/>
                    <a:p>
                      <a:pPr marL="0" marR="0" indent="0" algn="l" defTabSz="914400" rtl="0" eaLnBrk="1" fontAlgn="auto" latinLnBrk="0" hangingPunct="1">
                        <a:lnSpc>
                          <a:spcPct val="150000"/>
                        </a:lnSpc>
                        <a:spcBef>
                          <a:spcPts val="0"/>
                        </a:spcBef>
                        <a:spcAft>
                          <a:spcPts val="600"/>
                        </a:spcAft>
                        <a:buClrTx/>
                        <a:buSzTx/>
                        <a:buFontTx/>
                        <a:buNone/>
                        <a:tabLst/>
                        <a:defRPr/>
                      </a:pPr>
                      <a:r>
                        <a:rPr lang="en-US" sz="1600" kern="1200" dirty="0">
                          <a:solidFill>
                            <a:schemeClr val="dk1"/>
                          </a:solidFill>
                          <a:effectLst/>
                          <a:latin typeface="+mn-lt"/>
                          <a:ea typeface="Calibri"/>
                          <a:cs typeface="+mn-cs"/>
                        </a:rPr>
                        <a:t>29.0k</a:t>
                      </a:r>
                    </a:p>
                  </a:txBody>
                  <a:tcPr marL="68580" marR="68580" marT="0" marB="0"/>
                </a:tc>
                <a:tc>
                  <a:txBody>
                    <a:bodyPr/>
                    <a:lstStyle/>
                    <a:p>
                      <a:pPr marL="0" marR="0">
                        <a:lnSpc>
                          <a:spcPct val="150000"/>
                        </a:lnSpc>
                        <a:spcBef>
                          <a:spcPts val="0"/>
                        </a:spcBef>
                        <a:spcAft>
                          <a:spcPts val="600"/>
                        </a:spcAft>
                      </a:pPr>
                      <a:r>
                        <a:rPr lang="en-US" sz="1600" dirty="0">
                          <a:effectLst/>
                        </a:rPr>
                        <a:t>35.8k</a:t>
                      </a:r>
                      <a:endParaRPr lang="en-US" sz="1600" dirty="0">
                        <a:effectLst/>
                        <a:latin typeface="+mj-lt"/>
                        <a:ea typeface="Calibri"/>
                      </a:endParaRPr>
                    </a:p>
                  </a:txBody>
                  <a:tcPr marL="68580" marR="68580" marT="0" marB="0"/>
                </a:tc>
                <a:extLst>
                  <a:ext uri="{0D108BD9-81ED-4DB2-BD59-A6C34878D82A}">
                    <a16:rowId xmlns:a16="http://schemas.microsoft.com/office/drawing/2014/main" val="10003"/>
                  </a:ext>
                </a:extLst>
              </a:tr>
              <a:tr h="0">
                <a:tc>
                  <a:txBody>
                    <a:bodyPr/>
                    <a:lstStyle/>
                    <a:p>
                      <a:pPr marL="0" marR="0">
                        <a:lnSpc>
                          <a:spcPct val="150000"/>
                        </a:lnSpc>
                        <a:spcBef>
                          <a:spcPts val="0"/>
                        </a:spcBef>
                        <a:spcAft>
                          <a:spcPts val="600"/>
                        </a:spcAft>
                      </a:pPr>
                      <a:r>
                        <a:rPr lang="en-US" sz="1600" dirty="0" err="1">
                          <a:effectLst/>
                        </a:rPr>
                        <a:t>Reqs</a:t>
                      </a:r>
                      <a:r>
                        <a:rPr lang="en-US" sz="1600" dirty="0">
                          <a:effectLst/>
                        </a:rPr>
                        <a:t>/sec</a:t>
                      </a:r>
                      <a:endParaRPr lang="en-US" sz="1600" dirty="0">
                        <a:effectLst/>
                        <a:latin typeface="+mj-lt"/>
                        <a:ea typeface="Calibri"/>
                      </a:endParaRPr>
                    </a:p>
                  </a:txBody>
                  <a:tcPr marL="68580" marR="68580" marT="0" marB="0"/>
                </a:tc>
                <a:tc>
                  <a:txBody>
                    <a:bodyPr/>
                    <a:lstStyle/>
                    <a:p>
                      <a:pPr marL="0" marR="0">
                        <a:lnSpc>
                          <a:spcPct val="150000"/>
                        </a:lnSpc>
                        <a:spcBef>
                          <a:spcPts val="0"/>
                        </a:spcBef>
                        <a:spcAft>
                          <a:spcPts val="600"/>
                        </a:spcAft>
                      </a:pPr>
                      <a:r>
                        <a:rPr lang="en-US" sz="1600" i="1" kern="1200" baseline="0" dirty="0">
                          <a:solidFill>
                            <a:schemeClr val="dk1"/>
                          </a:solidFill>
                          <a:effectLst/>
                          <a:latin typeface="+mn-lt"/>
                          <a:ea typeface="Calibri"/>
                          <a:cs typeface="+mn-cs"/>
                        </a:rPr>
                        <a:t>(only for lab)</a:t>
                      </a:r>
                      <a:endParaRPr lang="en-US" sz="1600" dirty="0">
                        <a:effectLst/>
                        <a:latin typeface="+mj-lt"/>
                        <a:ea typeface="Calibri"/>
                      </a:endParaRPr>
                    </a:p>
                  </a:txBody>
                  <a:tcPr marL="68580" marR="68580" marT="0" marB="0"/>
                </a:tc>
                <a:tc>
                  <a:txBody>
                    <a:bodyPr/>
                    <a:lstStyle/>
                    <a:p>
                      <a:pPr marL="0" marR="0">
                        <a:lnSpc>
                          <a:spcPct val="150000"/>
                        </a:lnSpc>
                        <a:spcBef>
                          <a:spcPts val="0"/>
                        </a:spcBef>
                        <a:spcAft>
                          <a:spcPts val="600"/>
                        </a:spcAft>
                      </a:pPr>
                      <a:r>
                        <a:rPr lang="fr-FR" sz="1600" i="0" kern="1200" baseline="0" dirty="0">
                          <a:solidFill>
                            <a:schemeClr val="dk1"/>
                          </a:solidFill>
                          <a:effectLst/>
                          <a:latin typeface="+mn-lt"/>
                          <a:ea typeface="Calibri"/>
                          <a:cs typeface="+mn-cs"/>
                        </a:rPr>
                        <a:t>24.9k</a:t>
                      </a:r>
                      <a:endParaRPr lang="en-US" sz="1600" i="0" dirty="0">
                        <a:effectLst/>
                        <a:latin typeface="+mj-lt"/>
                        <a:ea typeface="Calibri"/>
                      </a:endParaRPr>
                    </a:p>
                  </a:txBody>
                  <a:tcPr marL="68580" marR="68580" marT="0" marB="0"/>
                </a:tc>
                <a:tc>
                  <a:txBody>
                    <a:bodyPr/>
                    <a:lstStyle/>
                    <a:p>
                      <a:pPr marL="0" marR="0">
                        <a:lnSpc>
                          <a:spcPct val="150000"/>
                        </a:lnSpc>
                        <a:spcBef>
                          <a:spcPts val="0"/>
                        </a:spcBef>
                        <a:spcAft>
                          <a:spcPts val="600"/>
                        </a:spcAft>
                      </a:pPr>
                      <a:r>
                        <a:rPr lang="en-US" sz="1600" i="0" kern="1200" baseline="0" dirty="0">
                          <a:solidFill>
                            <a:schemeClr val="dk1"/>
                          </a:solidFill>
                          <a:effectLst/>
                          <a:latin typeface="+mn-lt"/>
                          <a:ea typeface="Calibri"/>
                          <a:cs typeface="+mn-cs"/>
                        </a:rPr>
                        <a:t>39.1k</a:t>
                      </a:r>
                      <a:endParaRPr lang="en-US" sz="1600" i="0" dirty="0">
                        <a:effectLst/>
                        <a:latin typeface="+mj-lt"/>
                        <a:ea typeface="Calibri"/>
                      </a:endParaRPr>
                    </a:p>
                  </a:txBody>
                  <a:tcPr marL="68580" marR="68580" marT="0" marB="0"/>
                </a:tc>
                <a:tc>
                  <a:txBody>
                    <a:bodyPr/>
                    <a:lstStyle/>
                    <a:p>
                      <a:pPr marL="0" marR="0">
                        <a:lnSpc>
                          <a:spcPct val="150000"/>
                        </a:lnSpc>
                        <a:spcBef>
                          <a:spcPts val="0"/>
                        </a:spcBef>
                        <a:spcAft>
                          <a:spcPts val="600"/>
                        </a:spcAft>
                      </a:pPr>
                      <a:r>
                        <a:rPr lang="en-US" sz="1600" i="0" kern="1200" baseline="0" dirty="0">
                          <a:solidFill>
                            <a:schemeClr val="dk1"/>
                          </a:solidFill>
                          <a:effectLst/>
                          <a:latin typeface="+mn-lt"/>
                          <a:ea typeface="Calibri"/>
                          <a:cs typeface="+mn-cs"/>
                        </a:rPr>
                        <a:t>55.9k</a:t>
                      </a:r>
                      <a:endParaRPr lang="en-US" sz="1600" i="0" dirty="0">
                        <a:effectLst/>
                        <a:latin typeface="+mj-lt"/>
                        <a:ea typeface="Calibri"/>
                      </a:endParaRPr>
                    </a:p>
                  </a:txBody>
                  <a:tcPr marL="68580" marR="68580" marT="0" marB="0"/>
                </a:tc>
                <a:extLst>
                  <a:ext uri="{0D108BD9-81ED-4DB2-BD59-A6C34878D82A}">
                    <a16:rowId xmlns:a16="http://schemas.microsoft.com/office/drawing/2014/main" val="10004"/>
                  </a:ext>
                </a:extLst>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332094076"/>
              </p:ext>
            </p:extLst>
          </p:nvPr>
        </p:nvGraphicFramePr>
        <p:xfrm>
          <a:off x="230173" y="4106577"/>
          <a:ext cx="8683654" cy="1283335"/>
        </p:xfrm>
        <a:graphic>
          <a:graphicData uri="http://schemas.openxmlformats.org/drawingml/2006/table">
            <a:tbl>
              <a:tblPr firstRow="1" firstCol="1" bandRow="1">
                <a:tableStyleId>{5C22544A-7EE6-4342-B048-85BDC9FD1C3A}</a:tableStyleId>
              </a:tblPr>
              <a:tblGrid>
                <a:gridCol w="2044065">
                  <a:extLst>
                    <a:ext uri="{9D8B030D-6E8A-4147-A177-3AD203B41FA5}">
                      <a16:colId xmlns:a16="http://schemas.microsoft.com/office/drawing/2014/main" val="20000"/>
                    </a:ext>
                  </a:extLst>
                </a:gridCol>
                <a:gridCol w="1527262">
                  <a:extLst>
                    <a:ext uri="{9D8B030D-6E8A-4147-A177-3AD203B41FA5}">
                      <a16:colId xmlns:a16="http://schemas.microsoft.com/office/drawing/2014/main" val="20001"/>
                    </a:ext>
                  </a:extLst>
                </a:gridCol>
                <a:gridCol w="1524000">
                  <a:extLst>
                    <a:ext uri="{9D8B030D-6E8A-4147-A177-3AD203B41FA5}">
                      <a16:colId xmlns:a16="http://schemas.microsoft.com/office/drawing/2014/main" val="20002"/>
                    </a:ext>
                  </a:extLst>
                </a:gridCol>
                <a:gridCol w="1773382">
                  <a:extLst>
                    <a:ext uri="{9D8B030D-6E8A-4147-A177-3AD203B41FA5}">
                      <a16:colId xmlns:a16="http://schemas.microsoft.com/office/drawing/2014/main" val="20003"/>
                    </a:ext>
                  </a:extLst>
                </a:gridCol>
                <a:gridCol w="1814945">
                  <a:extLst>
                    <a:ext uri="{9D8B030D-6E8A-4147-A177-3AD203B41FA5}">
                      <a16:colId xmlns:a16="http://schemas.microsoft.com/office/drawing/2014/main" val="20004"/>
                    </a:ext>
                  </a:extLst>
                </a:gridCol>
              </a:tblGrid>
              <a:tr h="0">
                <a:tc>
                  <a:txBody>
                    <a:bodyPr/>
                    <a:lstStyle/>
                    <a:p>
                      <a:pPr marL="0" marR="0">
                        <a:lnSpc>
                          <a:spcPct val="150000"/>
                        </a:lnSpc>
                        <a:spcBef>
                          <a:spcPts val="0"/>
                        </a:spcBef>
                        <a:spcAft>
                          <a:spcPts val="0"/>
                        </a:spcAft>
                      </a:pPr>
                      <a:r>
                        <a:rPr lang="en-US" sz="1600" dirty="0">
                          <a:effectLst/>
                        </a:rPr>
                        <a:t> </a:t>
                      </a:r>
                      <a:endParaRPr lang="en-US" sz="1800" dirty="0">
                        <a:effectLst/>
                        <a:latin typeface="Times New Roman"/>
                        <a:ea typeface="Calibri"/>
                      </a:endParaRPr>
                    </a:p>
                  </a:txBody>
                  <a:tcPr marL="68580" marR="68580" marT="0" marB="0"/>
                </a:tc>
                <a:tc>
                  <a:txBody>
                    <a:bodyPr/>
                    <a:lstStyle/>
                    <a:p>
                      <a:pPr marL="0" marR="0">
                        <a:lnSpc>
                          <a:spcPct val="150000"/>
                        </a:lnSpc>
                        <a:spcBef>
                          <a:spcPts val="0"/>
                        </a:spcBef>
                        <a:spcAft>
                          <a:spcPts val="0"/>
                        </a:spcAft>
                      </a:pPr>
                      <a:r>
                        <a:rPr lang="en-US" sz="1600" dirty="0">
                          <a:effectLst/>
                        </a:rPr>
                        <a:t>Compact </a:t>
                      </a:r>
                      <a:endParaRPr lang="en-US" sz="1800" dirty="0">
                        <a:effectLst/>
                        <a:latin typeface="Times New Roman"/>
                        <a:ea typeface="Calibri"/>
                      </a:endParaRPr>
                    </a:p>
                  </a:txBody>
                  <a:tcPr marL="68580" marR="68580" marT="0" marB="0"/>
                </a:tc>
                <a:tc>
                  <a:txBody>
                    <a:bodyPr/>
                    <a:lstStyle/>
                    <a:p>
                      <a:pPr marL="0" marR="0">
                        <a:lnSpc>
                          <a:spcPct val="150000"/>
                        </a:lnSpc>
                        <a:spcBef>
                          <a:spcPts val="0"/>
                        </a:spcBef>
                        <a:spcAft>
                          <a:spcPts val="0"/>
                        </a:spcAft>
                      </a:pPr>
                      <a:r>
                        <a:rPr lang="en-US" sz="1600" dirty="0">
                          <a:effectLst/>
                        </a:rPr>
                        <a:t>Large</a:t>
                      </a:r>
                      <a:endParaRPr lang="en-US" sz="1800" dirty="0">
                        <a:effectLst/>
                        <a:latin typeface="Times New Roman"/>
                        <a:ea typeface="Calibri"/>
                      </a:endParaRPr>
                    </a:p>
                  </a:txBody>
                  <a:tcPr marL="68580" marR="68580" marT="0" marB="0"/>
                </a:tc>
                <a:tc>
                  <a:txBody>
                    <a:bodyPr/>
                    <a:lstStyle/>
                    <a:p>
                      <a:pPr marL="0" marR="0">
                        <a:lnSpc>
                          <a:spcPct val="150000"/>
                        </a:lnSpc>
                        <a:spcBef>
                          <a:spcPts val="0"/>
                        </a:spcBef>
                        <a:spcAft>
                          <a:spcPts val="0"/>
                        </a:spcAft>
                      </a:pPr>
                      <a:r>
                        <a:rPr lang="en-US" sz="1600" dirty="0">
                          <a:effectLst/>
                        </a:rPr>
                        <a:t>Quad large</a:t>
                      </a:r>
                      <a:endParaRPr lang="en-US" sz="1800" dirty="0">
                        <a:effectLst/>
                        <a:latin typeface="Times New Roman"/>
                        <a:ea typeface="Calibri"/>
                      </a:endParaRPr>
                    </a:p>
                  </a:txBody>
                  <a:tcPr marL="68580" marR="68580" marT="0" marB="0"/>
                </a:tc>
                <a:tc>
                  <a:txBody>
                    <a:bodyPr/>
                    <a:lstStyle/>
                    <a:p>
                      <a:pPr marL="0" marR="0">
                        <a:lnSpc>
                          <a:spcPct val="150000"/>
                        </a:lnSpc>
                        <a:spcBef>
                          <a:spcPts val="0"/>
                        </a:spcBef>
                        <a:spcAft>
                          <a:spcPts val="0"/>
                        </a:spcAft>
                      </a:pPr>
                      <a:r>
                        <a:rPr lang="en-US" sz="1600" dirty="0">
                          <a:effectLst/>
                        </a:rPr>
                        <a:t>X large</a:t>
                      </a:r>
                      <a:endParaRPr lang="en-US" sz="1800" dirty="0">
                        <a:effectLst/>
                        <a:latin typeface="Times New Roman"/>
                        <a:ea typeface="Calibri"/>
                      </a:endParaRPr>
                    </a:p>
                  </a:txBody>
                  <a:tcPr marL="68580" marR="68580" marT="0" marB="0"/>
                </a:tc>
                <a:extLst>
                  <a:ext uri="{0D108BD9-81ED-4DB2-BD59-A6C34878D82A}">
                    <a16:rowId xmlns:a16="http://schemas.microsoft.com/office/drawing/2014/main" val="10000"/>
                  </a:ext>
                </a:extLst>
              </a:tr>
              <a:tr h="0">
                <a:tc>
                  <a:txBody>
                    <a:bodyPr/>
                    <a:lstStyle/>
                    <a:p>
                      <a:pPr marL="0" marR="0">
                        <a:lnSpc>
                          <a:spcPct val="150000"/>
                        </a:lnSpc>
                        <a:spcBef>
                          <a:spcPts val="0"/>
                        </a:spcBef>
                        <a:spcAft>
                          <a:spcPts val="600"/>
                        </a:spcAft>
                      </a:pPr>
                      <a:r>
                        <a:rPr lang="en-US" sz="1600" dirty="0">
                          <a:effectLst/>
                        </a:rPr>
                        <a:t>Throughput</a:t>
                      </a:r>
                      <a:endParaRPr lang="en-US" sz="1600" dirty="0">
                        <a:effectLst/>
                        <a:latin typeface="+mj-lt"/>
                        <a:ea typeface="Calibri"/>
                      </a:endParaRPr>
                    </a:p>
                  </a:txBody>
                  <a:tcPr marL="68580" marR="68580" marT="0" marB="0"/>
                </a:tc>
                <a:tc>
                  <a:txBody>
                    <a:bodyPr/>
                    <a:lstStyle/>
                    <a:p>
                      <a:pPr marL="0" marR="0" indent="0" algn="l" defTabSz="914400" rtl="0" eaLnBrk="1" fontAlgn="auto" latinLnBrk="0" hangingPunct="1">
                        <a:lnSpc>
                          <a:spcPct val="150000"/>
                        </a:lnSpc>
                        <a:spcBef>
                          <a:spcPts val="0"/>
                        </a:spcBef>
                        <a:spcAft>
                          <a:spcPts val="600"/>
                        </a:spcAft>
                        <a:buClrTx/>
                        <a:buSzTx/>
                        <a:buFontTx/>
                        <a:buNone/>
                        <a:tabLst/>
                        <a:defRPr/>
                      </a:pPr>
                      <a:r>
                        <a:rPr lang="en-US" sz="1600" i="1" kern="1200" baseline="0" dirty="0">
                          <a:solidFill>
                            <a:schemeClr val="dk1"/>
                          </a:solidFill>
                          <a:effectLst/>
                          <a:latin typeface="+mn-lt"/>
                          <a:ea typeface="Calibri"/>
                          <a:cs typeface="+mn-cs"/>
                        </a:rPr>
                        <a:t>(only for lab)</a:t>
                      </a:r>
                      <a:endParaRPr lang="en-US" sz="1600" i="1" kern="1200" dirty="0">
                        <a:solidFill>
                          <a:schemeClr val="dk1"/>
                        </a:solidFill>
                        <a:effectLst/>
                        <a:latin typeface="+mn-lt"/>
                        <a:ea typeface="Calibri"/>
                        <a:cs typeface="+mn-cs"/>
                      </a:endParaRPr>
                    </a:p>
                  </a:txBody>
                  <a:tcPr marL="68580" marR="68580" marT="0" marB="0"/>
                </a:tc>
                <a:tc>
                  <a:txBody>
                    <a:bodyPr/>
                    <a:lstStyle/>
                    <a:p>
                      <a:pPr marL="0" marR="0" indent="0" algn="l" defTabSz="914400" rtl="0" eaLnBrk="1" fontAlgn="auto" latinLnBrk="0" hangingPunct="1">
                        <a:lnSpc>
                          <a:spcPct val="150000"/>
                        </a:lnSpc>
                        <a:spcBef>
                          <a:spcPts val="0"/>
                        </a:spcBef>
                        <a:spcAft>
                          <a:spcPts val="600"/>
                        </a:spcAft>
                        <a:buClrTx/>
                        <a:buSzTx/>
                        <a:buFontTx/>
                        <a:buNone/>
                        <a:tabLst/>
                        <a:defRPr/>
                      </a:pPr>
                      <a:r>
                        <a:rPr lang="en-US" sz="1600" i="1" kern="1200" baseline="0" dirty="0">
                          <a:solidFill>
                            <a:schemeClr val="dk1"/>
                          </a:solidFill>
                          <a:effectLst/>
                          <a:latin typeface="+mn-lt"/>
                          <a:ea typeface="Calibri"/>
                          <a:cs typeface="+mn-cs"/>
                        </a:rPr>
                        <a:t>(only for lab)</a:t>
                      </a:r>
                      <a:endParaRPr lang="en-US" sz="1600" i="1" kern="1200" dirty="0">
                        <a:solidFill>
                          <a:schemeClr val="dk1"/>
                        </a:solidFill>
                        <a:effectLst/>
                        <a:latin typeface="+mn-lt"/>
                        <a:ea typeface="Calibri"/>
                        <a:cs typeface="+mn-cs"/>
                      </a:endParaRPr>
                    </a:p>
                  </a:txBody>
                  <a:tcPr marL="68580" marR="68580" marT="0" marB="0"/>
                </a:tc>
                <a:tc>
                  <a:txBody>
                    <a:bodyPr/>
                    <a:lstStyle/>
                    <a:p>
                      <a:pPr marL="0" marR="0" indent="0" algn="l" defTabSz="914400" rtl="0" eaLnBrk="1" fontAlgn="auto" latinLnBrk="0" hangingPunct="1">
                        <a:lnSpc>
                          <a:spcPct val="150000"/>
                        </a:lnSpc>
                        <a:spcBef>
                          <a:spcPts val="0"/>
                        </a:spcBef>
                        <a:spcAft>
                          <a:spcPts val="600"/>
                        </a:spcAft>
                        <a:buClrTx/>
                        <a:buSzTx/>
                        <a:buFontTx/>
                        <a:buNone/>
                        <a:tabLst/>
                        <a:defRPr/>
                      </a:pPr>
                      <a:r>
                        <a:rPr lang="fr-FR" sz="1600" i="0" kern="1200" baseline="0" dirty="0">
                          <a:solidFill>
                            <a:schemeClr val="dk1"/>
                          </a:solidFill>
                          <a:effectLst/>
                          <a:latin typeface="+mn-lt"/>
                          <a:ea typeface="Calibri"/>
                          <a:cs typeface="+mn-cs"/>
                        </a:rPr>
                        <a:t>1.8 </a:t>
                      </a:r>
                      <a:r>
                        <a:rPr lang="fr-FR" sz="1600" i="0" kern="1200" baseline="0" dirty="0" err="1">
                          <a:solidFill>
                            <a:schemeClr val="dk1"/>
                          </a:solidFill>
                          <a:effectLst/>
                          <a:latin typeface="+mn-lt"/>
                          <a:ea typeface="Calibri"/>
                          <a:cs typeface="+mn-cs"/>
                        </a:rPr>
                        <a:t>Gbps</a:t>
                      </a:r>
                      <a:endParaRPr lang="en-US" sz="1600" i="0" kern="1200" dirty="0">
                        <a:solidFill>
                          <a:schemeClr val="dk1"/>
                        </a:solidFill>
                        <a:effectLst/>
                        <a:latin typeface="+mn-lt"/>
                        <a:ea typeface="Calibri"/>
                        <a:cs typeface="+mn-cs"/>
                      </a:endParaRPr>
                    </a:p>
                  </a:txBody>
                  <a:tcPr marL="68580" marR="68580" marT="0" marB="0"/>
                </a:tc>
                <a:tc>
                  <a:txBody>
                    <a:bodyPr/>
                    <a:lstStyle/>
                    <a:p>
                      <a:pPr marL="0" marR="0">
                        <a:lnSpc>
                          <a:spcPct val="150000"/>
                        </a:lnSpc>
                        <a:spcBef>
                          <a:spcPts val="0"/>
                        </a:spcBef>
                        <a:spcAft>
                          <a:spcPts val="600"/>
                        </a:spcAft>
                      </a:pPr>
                      <a:r>
                        <a:rPr lang="fr-FR" sz="1600" i="0" kern="1200" baseline="0" dirty="0">
                          <a:solidFill>
                            <a:schemeClr val="dk1"/>
                          </a:solidFill>
                          <a:effectLst/>
                          <a:latin typeface="+mn-lt"/>
                          <a:ea typeface="Calibri"/>
                          <a:cs typeface="+mn-cs"/>
                        </a:rPr>
                        <a:t>2.2 </a:t>
                      </a:r>
                      <a:r>
                        <a:rPr lang="fr-FR" sz="1600" i="0" kern="1200" baseline="0" dirty="0" err="1">
                          <a:solidFill>
                            <a:schemeClr val="dk1"/>
                          </a:solidFill>
                          <a:effectLst/>
                          <a:latin typeface="+mn-lt"/>
                          <a:ea typeface="Calibri"/>
                          <a:cs typeface="+mn-cs"/>
                        </a:rPr>
                        <a:t>Gbps</a:t>
                      </a:r>
                      <a:endParaRPr lang="en-US" sz="1600" i="0" dirty="0">
                        <a:effectLst/>
                        <a:latin typeface="+mj-lt"/>
                        <a:ea typeface="Calibri"/>
                      </a:endParaRPr>
                    </a:p>
                  </a:txBody>
                  <a:tcPr marL="68580" marR="68580" marT="0" marB="0"/>
                </a:tc>
                <a:extLst>
                  <a:ext uri="{0D108BD9-81ED-4DB2-BD59-A6C34878D82A}">
                    <a16:rowId xmlns:a16="http://schemas.microsoft.com/office/drawing/2014/main" val="10001"/>
                  </a:ext>
                </a:extLst>
              </a:tr>
              <a:tr h="0">
                <a:tc>
                  <a:txBody>
                    <a:bodyPr/>
                    <a:lstStyle/>
                    <a:p>
                      <a:pPr marL="0" marR="0">
                        <a:lnSpc>
                          <a:spcPct val="150000"/>
                        </a:lnSpc>
                        <a:spcBef>
                          <a:spcPts val="0"/>
                        </a:spcBef>
                        <a:spcAft>
                          <a:spcPts val="600"/>
                        </a:spcAft>
                      </a:pPr>
                      <a:r>
                        <a:rPr lang="en-US" sz="1600" dirty="0">
                          <a:effectLst/>
                        </a:rPr>
                        <a:t># conc. sessions</a:t>
                      </a:r>
                      <a:endParaRPr lang="en-US" sz="1600" dirty="0">
                        <a:effectLst/>
                        <a:latin typeface="+mj-lt"/>
                        <a:ea typeface="Calibri"/>
                      </a:endParaRPr>
                    </a:p>
                  </a:txBody>
                  <a:tcPr marL="68580" marR="68580" marT="0" marB="0"/>
                </a:tc>
                <a:tc>
                  <a:txBody>
                    <a:bodyPr/>
                    <a:lstStyle/>
                    <a:p>
                      <a:pPr marL="0" marR="0" indent="0" algn="l" defTabSz="914400" rtl="0" eaLnBrk="1" fontAlgn="auto" latinLnBrk="0" hangingPunct="1">
                        <a:lnSpc>
                          <a:spcPct val="150000"/>
                        </a:lnSpc>
                        <a:spcBef>
                          <a:spcPts val="0"/>
                        </a:spcBef>
                        <a:spcAft>
                          <a:spcPts val="600"/>
                        </a:spcAft>
                        <a:buClrTx/>
                        <a:buSzTx/>
                        <a:buFontTx/>
                        <a:buNone/>
                        <a:tabLst/>
                        <a:defRPr/>
                      </a:pPr>
                      <a:r>
                        <a:rPr lang="en-US" sz="1600" i="1" kern="1200" baseline="0" dirty="0">
                          <a:solidFill>
                            <a:schemeClr val="dk1"/>
                          </a:solidFill>
                          <a:effectLst/>
                          <a:latin typeface="+mn-lt"/>
                          <a:ea typeface="Calibri"/>
                          <a:cs typeface="+mn-cs"/>
                        </a:rPr>
                        <a:t>(only for lab)</a:t>
                      </a:r>
                      <a:endParaRPr lang="en-US" sz="1600" i="1" kern="1200" dirty="0">
                        <a:solidFill>
                          <a:schemeClr val="dk1"/>
                        </a:solidFill>
                        <a:effectLst/>
                        <a:latin typeface="+mn-lt"/>
                        <a:ea typeface="Calibri"/>
                        <a:cs typeface="+mn-cs"/>
                      </a:endParaRPr>
                    </a:p>
                  </a:txBody>
                  <a:tcPr marL="68580" marR="68580" marT="0" marB="0"/>
                </a:tc>
                <a:tc>
                  <a:txBody>
                    <a:bodyPr/>
                    <a:lstStyle/>
                    <a:p>
                      <a:pPr marL="0" marR="0" indent="0" algn="l" defTabSz="914400" rtl="0" eaLnBrk="1" fontAlgn="auto" latinLnBrk="0" hangingPunct="1">
                        <a:lnSpc>
                          <a:spcPct val="150000"/>
                        </a:lnSpc>
                        <a:spcBef>
                          <a:spcPts val="0"/>
                        </a:spcBef>
                        <a:spcAft>
                          <a:spcPts val="600"/>
                        </a:spcAft>
                        <a:buClrTx/>
                        <a:buSzTx/>
                        <a:buFontTx/>
                        <a:buNone/>
                        <a:tabLst/>
                        <a:defRPr/>
                      </a:pPr>
                      <a:r>
                        <a:rPr lang="en-US" sz="1600" i="1" kern="1200" baseline="0" dirty="0">
                          <a:solidFill>
                            <a:schemeClr val="dk1"/>
                          </a:solidFill>
                          <a:effectLst/>
                          <a:latin typeface="+mn-lt"/>
                          <a:ea typeface="Calibri"/>
                          <a:cs typeface="+mn-cs"/>
                        </a:rPr>
                        <a:t>(only for lab)</a:t>
                      </a:r>
                      <a:endParaRPr lang="en-US" sz="1600" i="1" kern="1200" dirty="0">
                        <a:solidFill>
                          <a:schemeClr val="dk1"/>
                        </a:solidFill>
                        <a:effectLst/>
                        <a:latin typeface="+mn-lt"/>
                        <a:ea typeface="Calibri"/>
                        <a:cs typeface="+mn-cs"/>
                      </a:endParaRPr>
                    </a:p>
                  </a:txBody>
                  <a:tcPr marL="68580" marR="68580" marT="0" marB="0"/>
                </a:tc>
                <a:tc>
                  <a:txBody>
                    <a:bodyPr/>
                    <a:lstStyle/>
                    <a:p>
                      <a:pPr marL="0" marR="0">
                        <a:lnSpc>
                          <a:spcPct val="150000"/>
                        </a:lnSpc>
                        <a:spcBef>
                          <a:spcPts val="0"/>
                        </a:spcBef>
                        <a:spcAft>
                          <a:spcPts val="600"/>
                        </a:spcAft>
                      </a:pPr>
                      <a:r>
                        <a:rPr lang="fr-FR" sz="1600" i="0" kern="1200" baseline="0" dirty="0">
                          <a:solidFill>
                            <a:schemeClr val="dk1"/>
                          </a:solidFill>
                          <a:effectLst/>
                          <a:latin typeface="+mn-lt"/>
                          <a:ea typeface="Calibri"/>
                          <a:cs typeface="+mn-cs"/>
                        </a:rPr>
                        <a:t>8k</a:t>
                      </a:r>
                      <a:endParaRPr lang="en-US" sz="1600" i="0" dirty="0">
                        <a:effectLst/>
                        <a:latin typeface="+mj-lt"/>
                        <a:ea typeface="Calibri"/>
                      </a:endParaRPr>
                    </a:p>
                  </a:txBody>
                  <a:tcPr marL="68580" marR="68580" marT="0" marB="0"/>
                </a:tc>
                <a:tc>
                  <a:txBody>
                    <a:bodyPr/>
                    <a:lstStyle/>
                    <a:p>
                      <a:pPr marL="0" marR="0">
                        <a:lnSpc>
                          <a:spcPct val="150000"/>
                        </a:lnSpc>
                        <a:spcBef>
                          <a:spcPts val="0"/>
                        </a:spcBef>
                        <a:spcAft>
                          <a:spcPts val="600"/>
                        </a:spcAft>
                      </a:pPr>
                      <a:r>
                        <a:rPr lang="fr-FR" sz="1600" i="0" kern="1200" baseline="0" dirty="0">
                          <a:solidFill>
                            <a:schemeClr val="dk1"/>
                          </a:solidFill>
                          <a:effectLst/>
                          <a:latin typeface="+mn-lt"/>
                          <a:ea typeface="Calibri"/>
                          <a:cs typeface="+mn-cs"/>
                        </a:rPr>
                        <a:t>100k</a:t>
                      </a:r>
                      <a:endParaRPr lang="en-US" sz="1600" i="0" dirty="0">
                        <a:effectLst/>
                        <a:latin typeface="+mj-lt"/>
                        <a:ea typeface="Calibri"/>
                      </a:endParaRPr>
                    </a:p>
                  </a:txBody>
                  <a:tcPr marL="68580" marR="68580" marT="0" marB="0"/>
                </a:tc>
                <a:extLst>
                  <a:ext uri="{0D108BD9-81ED-4DB2-BD59-A6C34878D82A}">
                    <a16:rowId xmlns:a16="http://schemas.microsoft.com/office/drawing/2014/main" val="10002"/>
                  </a:ext>
                </a:extLst>
              </a:tr>
              <a:tr h="0">
                <a:tc>
                  <a:txBody>
                    <a:bodyPr/>
                    <a:lstStyle/>
                    <a:p>
                      <a:pPr marL="0" marR="0">
                        <a:lnSpc>
                          <a:spcPct val="150000"/>
                        </a:lnSpc>
                        <a:spcBef>
                          <a:spcPts val="0"/>
                        </a:spcBef>
                        <a:spcAft>
                          <a:spcPts val="600"/>
                        </a:spcAft>
                      </a:pPr>
                      <a:r>
                        <a:rPr lang="en-US" sz="1600" dirty="0">
                          <a:effectLst/>
                        </a:rPr>
                        <a:t>#</a:t>
                      </a:r>
                      <a:r>
                        <a:rPr lang="en-US" sz="1600" baseline="0" dirty="0">
                          <a:effectLst/>
                        </a:rPr>
                        <a:t> sessions/sec</a:t>
                      </a:r>
                      <a:endParaRPr lang="en-US" sz="1600" dirty="0">
                        <a:effectLst/>
                        <a:latin typeface="+mj-lt"/>
                        <a:ea typeface="Calibri"/>
                      </a:endParaRPr>
                    </a:p>
                  </a:txBody>
                  <a:tcPr marL="68580" marR="68580" marT="0" marB="0"/>
                </a:tc>
                <a:tc>
                  <a:txBody>
                    <a:bodyPr/>
                    <a:lstStyle/>
                    <a:p>
                      <a:pPr marL="0" marR="0" indent="0" algn="l" defTabSz="914400" rtl="0" eaLnBrk="1" fontAlgn="auto" latinLnBrk="0" hangingPunct="1">
                        <a:lnSpc>
                          <a:spcPct val="150000"/>
                        </a:lnSpc>
                        <a:spcBef>
                          <a:spcPts val="0"/>
                        </a:spcBef>
                        <a:spcAft>
                          <a:spcPts val="600"/>
                        </a:spcAft>
                        <a:buClrTx/>
                        <a:buSzTx/>
                        <a:buFontTx/>
                        <a:buNone/>
                        <a:tabLst/>
                        <a:defRPr/>
                      </a:pPr>
                      <a:r>
                        <a:rPr lang="en-US" sz="1600" i="1" kern="1200" baseline="0" dirty="0">
                          <a:solidFill>
                            <a:schemeClr val="dk1"/>
                          </a:solidFill>
                          <a:effectLst/>
                          <a:latin typeface="+mn-lt"/>
                          <a:ea typeface="Calibri"/>
                          <a:cs typeface="+mn-cs"/>
                        </a:rPr>
                        <a:t>(only for lab)</a:t>
                      </a:r>
                      <a:endParaRPr lang="en-US" sz="1600" i="1" kern="1200" dirty="0">
                        <a:solidFill>
                          <a:schemeClr val="dk1"/>
                        </a:solidFill>
                        <a:effectLst/>
                        <a:latin typeface="+mn-lt"/>
                        <a:ea typeface="Calibri"/>
                        <a:cs typeface="+mn-cs"/>
                      </a:endParaRPr>
                    </a:p>
                  </a:txBody>
                  <a:tcPr marL="68580" marR="68580" marT="0" marB="0"/>
                </a:tc>
                <a:tc>
                  <a:txBody>
                    <a:bodyPr/>
                    <a:lstStyle/>
                    <a:p>
                      <a:pPr marL="0" marR="0" indent="0" algn="l" defTabSz="914400" rtl="0" eaLnBrk="1" fontAlgn="auto" latinLnBrk="0" hangingPunct="1">
                        <a:lnSpc>
                          <a:spcPct val="150000"/>
                        </a:lnSpc>
                        <a:spcBef>
                          <a:spcPts val="0"/>
                        </a:spcBef>
                        <a:spcAft>
                          <a:spcPts val="600"/>
                        </a:spcAft>
                        <a:buClrTx/>
                        <a:buSzTx/>
                        <a:buFontTx/>
                        <a:buNone/>
                        <a:tabLst/>
                        <a:defRPr/>
                      </a:pPr>
                      <a:r>
                        <a:rPr lang="en-US" sz="1600" i="1" kern="1200" baseline="0" dirty="0">
                          <a:solidFill>
                            <a:schemeClr val="dk1"/>
                          </a:solidFill>
                          <a:effectLst/>
                          <a:latin typeface="+mn-lt"/>
                          <a:ea typeface="Calibri"/>
                          <a:cs typeface="+mn-cs"/>
                        </a:rPr>
                        <a:t>(only for lab)</a:t>
                      </a:r>
                      <a:endParaRPr lang="en-US" sz="1600" i="1" kern="1200" dirty="0">
                        <a:solidFill>
                          <a:schemeClr val="dk1"/>
                        </a:solidFill>
                        <a:effectLst/>
                        <a:latin typeface="+mn-lt"/>
                        <a:ea typeface="Calibri"/>
                        <a:cs typeface="+mn-cs"/>
                      </a:endParaRPr>
                    </a:p>
                  </a:txBody>
                  <a:tcPr marL="68580" marR="68580" marT="0" marB="0"/>
                </a:tc>
                <a:tc>
                  <a:txBody>
                    <a:bodyPr/>
                    <a:lstStyle/>
                    <a:p>
                      <a:pPr marL="0" marR="0">
                        <a:lnSpc>
                          <a:spcPct val="150000"/>
                        </a:lnSpc>
                        <a:spcBef>
                          <a:spcPts val="0"/>
                        </a:spcBef>
                        <a:spcAft>
                          <a:spcPts val="600"/>
                        </a:spcAft>
                      </a:pPr>
                      <a:r>
                        <a:rPr lang="fr-FR" sz="1600" i="0" kern="1200" baseline="0" dirty="0">
                          <a:solidFill>
                            <a:schemeClr val="dk1"/>
                          </a:solidFill>
                          <a:effectLst/>
                          <a:latin typeface="+mn-lt"/>
                          <a:ea typeface="Calibri"/>
                          <a:cs typeface="+mn-cs"/>
                        </a:rPr>
                        <a:t>556</a:t>
                      </a:r>
                      <a:endParaRPr lang="en-US" sz="1600" i="0" dirty="0">
                        <a:effectLst/>
                        <a:latin typeface="+mj-lt"/>
                        <a:ea typeface="Calibri"/>
                      </a:endParaRPr>
                    </a:p>
                  </a:txBody>
                  <a:tcPr marL="68580" marR="68580" marT="0" marB="0"/>
                </a:tc>
                <a:tc>
                  <a:txBody>
                    <a:bodyPr/>
                    <a:lstStyle/>
                    <a:p>
                      <a:pPr marL="0" marR="0">
                        <a:lnSpc>
                          <a:spcPct val="150000"/>
                        </a:lnSpc>
                        <a:spcBef>
                          <a:spcPts val="0"/>
                        </a:spcBef>
                        <a:spcAft>
                          <a:spcPts val="600"/>
                        </a:spcAft>
                      </a:pPr>
                      <a:r>
                        <a:rPr lang="fr-FR" sz="1600" i="0" kern="1200" baseline="0" dirty="0">
                          <a:solidFill>
                            <a:schemeClr val="dk1"/>
                          </a:solidFill>
                          <a:effectLst/>
                          <a:latin typeface="+mn-lt"/>
                          <a:ea typeface="Calibri"/>
                          <a:cs typeface="+mn-cs"/>
                        </a:rPr>
                        <a:t>576 </a:t>
                      </a:r>
                      <a:endParaRPr lang="en-US" sz="1600" i="0" dirty="0">
                        <a:effectLst/>
                        <a:latin typeface="+mj-lt"/>
                        <a:ea typeface="Calibri"/>
                      </a:endParaRPr>
                    </a:p>
                  </a:txBody>
                  <a:tcPr marL="68580" marR="68580" marT="0" marB="0"/>
                </a:tc>
                <a:extLst>
                  <a:ext uri="{0D108BD9-81ED-4DB2-BD59-A6C34878D82A}">
                    <a16:rowId xmlns:a16="http://schemas.microsoft.com/office/drawing/2014/main" val="10003"/>
                  </a:ext>
                </a:extLst>
              </a:tr>
            </a:tbl>
          </a:graphicData>
        </a:graphic>
      </p:graphicFrame>
      <p:sp>
        <p:nvSpPr>
          <p:cNvPr id="2" name="Rectangle 1"/>
          <p:cNvSpPr/>
          <p:nvPr/>
        </p:nvSpPr>
        <p:spPr bwMode="auto">
          <a:xfrm>
            <a:off x="6713392" y="5520805"/>
            <a:ext cx="1868509" cy="646331"/>
          </a:xfrm>
          <a:prstGeom prst="rect">
            <a:avLst/>
          </a:prstGeom>
          <a:solidFill>
            <a:schemeClr val="bg1"/>
          </a:solidFill>
          <a:ln w="19050">
            <a:solidFill>
              <a:srgbClr val="FF0000"/>
            </a:solidFill>
            <a:round/>
            <a:headEnd/>
            <a:tailEnd/>
          </a:ln>
        </p:spPr>
        <p:txBody>
          <a:bodyPr wrap="square" lIns="0" tIns="0" rIns="0" bIns="0" rtlCol="0" anchor="ctr">
            <a:spAutoFit/>
          </a:bodyPr>
          <a:lstStyle/>
          <a:p>
            <a:pPr marL="0" marR="0" indent="0" algn="ctr" defTabSz="914400" eaLnBrk="1" latinLnBrk="0" hangingPunct="1">
              <a:lnSpc>
                <a:spcPct val="100000"/>
              </a:lnSpc>
              <a:buClrTx/>
              <a:buSzTx/>
              <a:buFontTx/>
              <a:buNone/>
              <a:tabLst/>
            </a:pPr>
            <a:r>
              <a:rPr lang="en-US" sz="1400" dirty="0">
                <a:solidFill>
                  <a:schemeClr val="tx1"/>
                </a:solidFill>
              </a:rPr>
              <a:t>Enabling FIPS has a 30% perf impact on HTTPS LB traffic</a:t>
            </a:r>
          </a:p>
        </p:txBody>
      </p:sp>
      <p:sp>
        <p:nvSpPr>
          <p:cNvPr id="9" name="Text Placeholder 4">
            <a:extLst>
              <a:ext uri="{FF2B5EF4-FFF2-40B4-BE49-F238E27FC236}">
                <a16:creationId xmlns:a16="http://schemas.microsoft.com/office/drawing/2014/main" id="{5EF09FE9-9939-4CAE-BA1D-0F623394857B}"/>
              </a:ext>
            </a:extLst>
          </p:cNvPr>
          <p:cNvSpPr>
            <a:spLocks noGrp="1"/>
          </p:cNvSpPr>
          <p:nvPr>
            <p:ph type="body" sz="quarter" idx="13"/>
          </p:nvPr>
        </p:nvSpPr>
        <p:spPr>
          <a:xfrm>
            <a:off x="352424" y="789585"/>
            <a:ext cx="7641649" cy="623582"/>
          </a:xfrm>
        </p:spPr>
        <p:txBody>
          <a:bodyPr/>
          <a:lstStyle/>
          <a:p>
            <a:r>
              <a:rPr lang="en-US" noProof="0" dirty="0"/>
              <a:t>HTTP</a:t>
            </a:r>
          </a:p>
          <a:p>
            <a:endParaRPr lang="en-US" dirty="0"/>
          </a:p>
          <a:p>
            <a:endParaRPr lang="en-US" noProof="0" dirty="0"/>
          </a:p>
          <a:p>
            <a:endParaRPr lang="en-US" dirty="0"/>
          </a:p>
          <a:p>
            <a:endParaRPr lang="en-US" noProof="0" dirty="0"/>
          </a:p>
          <a:p>
            <a:pPr marL="457200" lvl="2" indent="0">
              <a:buNone/>
            </a:pPr>
            <a:r>
              <a:rPr lang="en-US" b="0" i="1" dirty="0"/>
              <a:t>* Increased from 60k to 100k from 6.2.7 and 6.3.2 </a:t>
            </a:r>
          </a:p>
          <a:p>
            <a:endParaRPr lang="en-US" dirty="0"/>
          </a:p>
          <a:p>
            <a:r>
              <a:rPr lang="en-US" dirty="0"/>
              <a:t>HTTPS offload </a:t>
            </a:r>
            <a:r>
              <a:rPr lang="en-US" sz="1600" dirty="0"/>
              <a:t>(SSL 2048 bit key + TLSv1.2)</a:t>
            </a:r>
          </a:p>
          <a:p>
            <a:endParaRPr lang="en-US" noProof="0" dirty="0"/>
          </a:p>
          <a:p>
            <a:endParaRPr lang="en-US" dirty="0"/>
          </a:p>
          <a:p>
            <a:endParaRPr lang="en-US" noProof="0" dirty="0"/>
          </a:p>
          <a:p>
            <a:endParaRPr lang="en-US" dirty="0"/>
          </a:p>
        </p:txBody>
      </p:sp>
    </p:spTree>
    <p:extLst>
      <p:ext uri="{BB962C8B-B14F-4D97-AF65-F5344CB8AC3E}">
        <p14:creationId xmlns:p14="http://schemas.microsoft.com/office/powerpoint/2010/main" val="2581853887"/>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noProof="0" dirty="0"/>
              <a:t>Design Considerations - Limitations</a:t>
            </a:r>
          </a:p>
        </p:txBody>
      </p:sp>
      <p:sp>
        <p:nvSpPr>
          <p:cNvPr id="5" name="Text Placeholder 4"/>
          <p:cNvSpPr>
            <a:spLocks noGrp="1"/>
          </p:cNvSpPr>
          <p:nvPr>
            <p:ph type="body" sz="quarter" idx="13"/>
          </p:nvPr>
        </p:nvSpPr>
        <p:spPr>
          <a:xfrm>
            <a:off x="352425" y="786383"/>
            <a:ext cx="8385048" cy="5555801"/>
          </a:xfrm>
        </p:spPr>
        <p:txBody>
          <a:bodyPr/>
          <a:lstStyle/>
          <a:p>
            <a:r>
              <a:rPr lang="en-US" noProof="0" dirty="0"/>
              <a:t>Edge LB Limitations</a:t>
            </a:r>
          </a:p>
          <a:p>
            <a:pPr lvl="1"/>
            <a:r>
              <a:rPr lang="en-US" noProof="0" dirty="0">
                <a:solidFill>
                  <a:schemeClr val="tx1"/>
                </a:solidFill>
              </a:rPr>
              <a:t>IPv6</a:t>
            </a:r>
          </a:p>
          <a:p>
            <a:pPr lvl="1"/>
            <a:endParaRPr lang="fr-FR" dirty="0">
              <a:solidFill>
                <a:schemeClr val="tx1"/>
              </a:solidFill>
            </a:endParaRPr>
          </a:p>
          <a:p>
            <a:pPr lvl="1"/>
            <a:endParaRPr lang="en-US" noProof="0" dirty="0">
              <a:solidFill>
                <a:schemeClr val="tx1"/>
              </a:solidFill>
            </a:endParaRPr>
          </a:p>
          <a:p>
            <a:pPr lvl="1"/>
            <a:endParaRPr lang="en-US" noProof="0" dirty="0">
              <a:solidFill>
                <a:schemeClr val="tx1"/>
              </a:solidFill>
            </a:endParaRPr>
          </a:p>
          <a:p>
            <a:pPr lvl="1"/>
            <a:endParaRPr lang="en-US" noProof="0" dirty="0">
              <a:solidFill>
                <a:schemeClr val="tx1"/>
              </a:solidFill>
            </a:endParaRPr>
          </a:p>
          <a:p>
            <a:pPr lvl="1"/>
            <a:endParaRPr lang="en-US" noProof="0" dirty="0">
              <a:solidFill>
                <a:schemeClr val="tx1"/>
              </a:solidFill>
            </a:endParaRPr>
          </a:p>
          <a:p>
            <a:pPr lvl="1"/>
            <a:endParaRPr lang="en-US" noProof="0" dirty="0">
              <a:solidFill>
                <a:schemeClr val="tx1"/>
              </a:solidFill>
            </a:endParaRPr>
          </a:p>
          <a:p>
            <a:pPr lvl="1"/>
            <a:endParaRPr lang="en-US" noProof="0" dirty="0">
              <a:solidFill>
                <a:schemeClr val="tx1"/>
              </a:solidFill>
            </a:endParaRPr>
          </a:p>
          <a:p>
            <a:pPr lvl="1"/>
            <a:r>
              <a:rPr lang="en-US" noProof="0" dirty="0">
                <a:solidFill>
                  <a:schemeClr val="tx1"/>
                </a:solidFill>
              </a:rPr>
              <a:t>L4-engine (for higher performance) requires:</a:t>
            </a:r>
          </a:p>
          <a:p>
            <a:pPr lvl="2"/>
            <a:r>
              <a:rPr lang="en-US" noProof="0" dirty="0">
                <a:solidFill>
                  <a:schemeClr val="tx1"/>
                </a:solidFill>
              </a:rPr>
              <a:t>VIP "UDP" or "TCP + Enable Acceleration"</a:t>
            </a:r>
          </a:p>
          <a:p>
            <a:pPr marL="457200" lvl="2" indent="0">
              <a:buNone/>
            </a:pPr>
            <a:r>
              <a:rPr lang="en-US" i="1" dirty="0">
                <a:solidFill>
                  <a:schemeClr val="tx1"/>
                </a:solidFill>
              </a:rPr>
              <a:t>Note: To see if the VIP is using the L4 or L7 engine, see Notes.</a:t>
            </a:r>
          </a:p>
        </p:txBody>
      </p:sp>
      <p:graphicFrame>
        <p:nvGraphicFramePr>
          <p:cNvPr id="6" name="Table 5"/>
          <p:cNvGraphicFramePr>
            <a:graphicFrameLocks noGrp="1"/>
          </p:cNvGraphicFramePr>
          <p:nvPr>
            <p:extLst>
              <p:ext uri="{D42A27DB-BD31-4B8C-83A1-F6EECF244321}">
                <p14:modId xmlns:p14="http://schemas.microsoft.com/office/powerpoint/2010/main" val="3283328044"/>
              </p:ext>
            </p:extLst>
          </p:nvPr>
        </p:nvGraphicFramePr>
        <p:xfrm>
          <a:off x="741872" y="1552754"/>
          <a:ext cx="7410090" cy="2098701"/>
        </p:xfrm>
        <a:graphic>
          <a:graphicData uri="http://schemas.openxmlformats.org/drawingml/2006/table">
            <a:tbl>
              <a:tblPr firstRow="1" bandRow="1">
                <a:tableStyleId>{5C22544A-7EE6-4342-B048-85BDC9FD1C3A}</a:tableStyleId>
              </a:tblPr>
              <a:tblGrid>
                <a:gridCol w="1380226">
                  <a:extLst>
                    <a:ext uri="{9D8B030D-6E8A-4147-A177-3AD203B41FA5}">
                      <a16:colId xmlns:a16="http://schemas.microsoft.com/office/drawing/2014/main" val="20000"/>
                    </a:ext>
                  </a:extLst>
                </a:gridCol>
                <a:gridCol w="1388853">
                  <a:extLst>
                    <a:ext uri="{9D8B030D-6E8A-4147-A177-3AD203B41FA5}">
                      <a16:colId xmlns:a16="http://schemas.microsoft.com/office/drawing/2014/main" val="20001"/>
                    </a:ext>
                  </a:extLst>
                </a:gridCol>
                <a:gridCol w="1595887">
                  <a:extLst>
                    <a:ext uri="{9D8B030D-6E8A-4147-A177-3AD203B41FA5}">
                      <a16:colId xmlns:a16="http://schemas.microsoft.com/office/drawing/2014/main" val="20002"/>
                    </a:ext>
                  </a:extLst>
                </a:gridCol>
                <a:gridCol w="1492370">
                  <a:extLst>
                    <a:ext uri="{9D8B030D-6E8A-4147-A177-3AD203B41FA5}">
                      <a16:colId xmlns:a16="http://schemas.microsoft.com/office/drawing/2014/main" val="20003"/>
                    </a:ext>
                  </a:extLst>
                </a:gridCol>
                <a:gridCol w="1552754">
                  <a:extLst>
                    <a:ext uri="{9D8B030D-6E8A-4147-A177-3AD203B41FA5}">
                      <a16:colId xmlns:a16="http://schemas.microsoft.com/office/drawing/2014/main" val="20004"/>
                    </a:ext>
                  </a:extLst>
                </a:gridCol>
              </a:tblGrid>
              <a:tr h="407614">
                <a:tc>
                  <a:txBody>
                    <a:bodyPr/>
                    <a:lstStyle/>
                    <a:p>
                      <a:endParaRPr lang="en-US" dirty="0"/>
                    </a:p>
                  </a:txBody>
                  <a:tcPr/>
                </a:tc>
                <a:tc>
                  <a:txBody>
                    <a:bodyPr/>
                    <a:lstStyle/>
                    <a:p>
                      <a:r>
                        <a:rPr lang="en-US" dirty="0"/>
                        <a:t>IPv4-&gt;IPv4</a:t>
                      </a:r>
                    </a:p>
                  </a:txBody>
                  <a:tcPr/>
                </a:tc>
                <a:tc>
                  <a:txBody>
                    <a:bodyPr/>
                    <a:lstStyle/>
                    <a:p>
                      <a:r>
                        <a:rPr lang="en-US" dirty="0"/>
                        <a:t>IPv6-&gt;IPv6</a:t>
                      </a:r>
                    </a:p>
                  </a:txBody>
                  <a:tcPr/>
                </a:tc>
                <a:tc>
                  <a:txBody>
                    <a:bodyPr/>
                    <a:lstStyle/>
                    <a:p>
                      <a:r>
                        <a:rPr lang="en-US" dirty="0"/>
                        <a:t>IPv6-&gt;IPv4</a:t>
                      </a:r>
                    </a:p>
                  </a:txBody>
                  <a:tcPr/>
                </a:tc>
                <a:tc>
                  <a:txBody>
                    <a:bodyPr/>
                    <a:lstStyle/>
                    <a:p>
                      <a:r>
                        <a:rPr lang="en-US" dirty="0"/>
                        <a:t>IPv4-&gt;IPv6</a:t>
                      </a:r>
                    </a:p>
                  </a:txBody>
                  <a:tcPr/>
                </a:tc>
                <a:extLst>
                  <a:ext uri="{0D108BD9-81ED-4DB2-BD59-A6C34878D82A}">
                    <a16:rowId xmlns:a16="http://schemas.microsoft.com/office/drawing/2014/main" val="10000"/>
                  </a:ext>
                </a:extLst>
              </a:tr>
              <a:tr h="751466">
                <a:tc>
                  <a:txBody>
                    <a:bodyPr/>
                    <a:lstStyle/>
                    <a:p>
                      <a:r>
                        <a:rPr lang="en-US" sz="1600" dirty="0"/>
                        <a:t>Transparent (SNAT Disabled)</a:t>
                      </a:r>
                    </a:p>
                  </a:txBody>
                  <a:tcPr/>
                </a:tc>
                <a:tc>
                  <a:txBody>
                    <a:bodyPr/>
                    <a:lstStyle/>
                    <a:p>
                      <a:r>
                        <a:rPr lang="fr-FR" sz="1600" dirty="0"/>
                        <a:t>L4-Eng:</a:t>
                      </a:r>
                      <a:r>
                        <a:rPr lang="fr-FR" sz="1600" baseline="0" dirty="0"/>
                        <a:t> OK</a:t>
                      </a:r>
                    </a:p>
                    <a:p>
                      <a:r>
                        <a:rPr lang="fr-FR" sz="1600" baseline="0" dirty="0"/>
                        <a:t>L7-Eng: OK</a:t>
                      </a:r>
                      <a:endParaRPr lang="en-US" sz="1600" dirty="0"/>
                    </a:p>
                  </a:txBody>
                  <a:tcPr/>
                </a:tc>
                <a:tc>
                  <a:txBody>
                    <a:bodyPr/>
                    <a:lstStyle/>
                    <a:p>
                      <a:r>
                        <a:rPr lang="fr-FR" sz="1600" dirty="0"/>
                        <a:t>L4-Eng:</a:t>
                      </a:r>
                      <a:r>
                        <a:rPr lang="fr-FR" sz="1600" baseline="0" dirty="0"/>
                        <a:t> OK</a:t>
                      </a:r>
                    </a:p>
                    <a:p>
                      <a:r>
                        <a:rPr lang="fr-FR" sz="1600" baseline="0" dirty="0"/>
                        <a:t>L7-Eng: Not</a:t>
                      </a:r>
                      <a:endParaRPr lang="en-US" sz="1600" dirty="0"/>
                    </a:p>
                  </a:txBody>
                  <a:tcPr/>
                </a:tc>
                <a:tc>
                  <a:txBody>
                    <a:bodyPr/>
                    <a:lstStyle/>
                    <a:p>
                      <a:r>
                        <a:rPr lang="fr-FR" sz="1600" dirty="0"/>
                        <a:t>L4-Eng:</a:t>
                      </a:r>
                      <a:r>
                        <a:rPr lang="fr-FR" sz="1600" baseline="0" dirty="0"/>
                        <a:t> Not</a:t>
                      </a:r>
                    </a:p>
                    <a:p>
                      <a:r>
                        <a:rPr lang="fr-FR" sz="1600" baseline="0" dirty="0"/>
                        <a:t>L7-Eng: Not</a:t>
                      </a:r>
                      <a:endParaRPr lang="en-US" sz="1600" dirty="0"/>
                    </a:p>
                  </a:txBody>
                  <a:tcPr/>
                </a:tc>
                <a:tc>
                  <a:txBody>
                    <a:bodyPr/>
                    <a:lstStyle/>
                    <a:p>
                      <a:r>
                        <a:rPr lang="fr-FR" sz="1600" dirty="0"/>
                        <a:t>L4-Eng:</a:t>
                      </a:r>
                      <a:r>
                        <a:rPr lang="fr-FR" sz="1600" baseline="0" dirty="0"/>
                        <a:t> Not</a:t>
                      </a:r>
                    </a:p>
                    <a:p>
                      <a:r>
                        <a:rPr lang="fr-FR" sz="1600" baseline="0" dirty="0"/>
                        <a:t>L7-Eng: Not</a:t>
                      </a:r>
                      <a:endParaRPr lang="en-US" sz="1600" dirty="0"/>
                    </a:p>
                  </a:txBody>
                  <a:tcPr/>
                </a:tc>
                <a:extLst>
                  <a:ext uri="{0D108BD9-81ED-4DB2-BD59-A6C34878D82A}">
                    <a16:rowId xmlns:a16="http://schemas.microsoft.com/office/drawing/2014/main" val="10001"/>
                  </a:ext>
                </a:extLst>
              </a:tr>
              <a:tr h="868127">
                <a:tc>
                  <a:txBody>
                    <a:bodyPr/>
                    <a:lstStyle/>
                    <a:p>
                      <a:r>
                        <a:rPr lang="en-US" sz="1600" dirty="0"/>
                        <a:t>Proxy</a:t>
                      </a:r>
                    </a:p>
                    <a:p>
                      <a:r>
                        <a:rPr lang="en-US" sz="1600" dirty="0"/>
                        <a:t>(SNAT</a:t>
                      </a:r>
                      <a:r>
                        <a:rPr lang="en-US" sz="1600" baseline="0" dirty="0"/>
                        <a:t> Enabled)</a:t>
                      </a:r>
                      <a:endParaRPr lang="en-US" sz="1600" dirty="0"/>
                    </a:p>
                  </a:txBody>
                  <a:tcPr/>
                </a:tc>
                <a:tc>
                  <a:txBody>
                    <a:bodyPr/>
                    <a:lstStyle/>
                    <a:p>
                      <a:r>
                        <a:rPr lang="fr-FR" sz="1600" dirty="0"/>
                        <a:t>L4-Eng:</a:t>
                      </a:r>
                      <a:r>
                        <a:rPr lang="fr-FR" sz="1600" baseline="0" dirty="0"/>
                        <a:t> OK</a:t>
                      </a:r>
                    </a:p>
                    <a:p>
                      <a:r>
                        <a:rPr lang="fr-FR" sz="1600" baseline="0" dirty="0"/>
                        <a:t>L7-Eng: OK</a:t>
                      </a:r>
                      <a:endParaRPr lang="en-US" sz="1600" dirty="0"/>
                    </a:p>
                  </a:txBody>
                  <a:tcPr/>
                </a:tc>
                <a:tc>
                  <a:txBody>
                    <a:bodyPr/>
                    <a:lstStyle/>
                    <a:p>
                      <a:r>
                        <a:rPr lang="fr-FR" sz="1600" dirty="0"/>
                        <a:t>L4-Eng: Not</a:t>
                      </a:r>
                      <a:endParaRPr lang="fr-FR" sz="1600" baseline="0" dirty="0"/>
                    </a:p>
                    <a:p>
                      <a:r>
                        <a:rPr lang="fr-FR" sz="1600" baseline="0" dirty="0"/>
                        <a:t>L7-Eng: OK</a:t>
                      </a:r>
                      <a:endParaRPr lang="en-US" sz="1600" dirty="0"/>
                    </a:p>
                  </a:txBody>
                  <a:tcPr/>
                </a:tc>
                <a:tc>
                  <a:txBody>
                    <a:bodyPr/>
                    <a:lstStyle/>
                    <a:p>
                      <a:r>
                        <a:rPr lang="fr-FR" sz="1600" dirty="0"/>
                        <a:t>L4-Eng: Not</a:t>
                      </a:r>
                      <a:endParaRPr lang="fr-FR" sz="1600" baseline="0" dirty="0"/>
                    </a:p>
                    <a:p>
                      <a:r>
                        <a:rPr lang="fr-FR" sz="1600" baseline="0" dirty="0"/>
                        <a:t>L7-Eng: OK</a:t>
                      </a:r>
                      <a:endParaRPr lang="en-US" sz="1600" dirty="0"/>
                    </a:p>
                  </a:txBody>
                  <a:tcPr/>
                </a:tc>
                <a:tc>
                  <a:txBody>
                    <a:bodyPr/>
                    <a:lstStyle/>
                    <a:p>
                      <a:r>
                        <a:rPr lang="fr-FR" sz="1600" dirty="0"/>
                        <a:t>L4-Eng: Not</a:t>
                      </a:r>
                      <a:endParaRPr lang="fr-FR" sz="1600" baseline="0" dirty="0"/>
                    </a:p>
                    <a:p>
                      <a:r>
                        <a:rPr lang="fr-FR" sz="1600" baseline="0" dirty="0"/>
                        <a:t>L7-Eng: OK</a:t>
                      </a:r>
                      <a:endParaRPr lang="en-US" sz="1600" dirty="0"/>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121822321"/>
      </p:ext>
    </p:extLst>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87738" y="234462"/>
            <a:ext cx="7704582" cy="691902"/>
          </a:xfrm>
        </p:spPr>
        <p:txBody>
          <a:bodyPr/>
          <a:lstStyle/>
          <a:p>
            <a:r>
              <a:rPr lang="en-US" noProof="0"/>
              <a:t>Agenda</a:t>
            </a:r>
          </a:p>
        </p:txBody>
      </p:sp>
      <p:sp>
        <p:nvSpPr>
          <p:cNvPr id="4" name="Text Placeholder 3"/>
          <p:cNvSpPr>
            <a:spLocks noGrp="1"/>
          </p:cNvSpPr>
          <p:nvPr>
            <p:ph type="body" sz="quarter" idx="12"/>
          </p:nvPr>
        </p:nvSpPr>
        <p:spPr>
          <a:xfrm>
            <a:off x="361950" y="958950"/>
            <a:ext cx="8782050" cy="5214132"/>
          </a:xfrm>
        </p:spPr>
        <p:txBody>
          <a:bodyPr/>
          <a:lstStyle/>
          <a:p>
            <a:pPr marL="0" indent="0">
              <a:buNone/>
            </a:pPr>
            <a:endParaRPr lang="en-US" noProof="0"/>
          </a:p>
          <a:p>
            <a:pPr>
              <a:buFont typeface="Wingdings" charset="2"/>
              <a:buChar char="§"/>
            </a:pPr>
            <a:r>
              <a:rPr lang="en-US" sz="2400" noProof="0">
                <a:solidFill>
                  <a:srgbClr val="999999"/>
                </a:solidFill>
              </a:rPr>
              <a:t>NSX Overview</a:t>
            </a:r>
          </a:p>
          <a:p>
            <a:pPr>
              <a:buFont typeface="Wingdings" charset="2"/>
              <a:buChar char="§"/>
            </a:pPr>
            <a:r>
              <a:rPr lang="en-US" sz="2400" noProof="0">
                <a:solidFill>
                  <a:srgbClr val="999999"/>
                </a:solidFill>
              </a:rPr>
              <a:t>Logical Load Balancing Components</a:t>
            </a:r>
          </a:p>
          <a:p>
            <a:pPr>
              <a:buFont typeface="Wingdings" charset="2"/>
              <a:buChar char="§"/>
            </a:pPr>
            <a:r>
              <a:rPr lang="en-US" sz="2400" noProof="0">
                <a:solidFill>
                  <a:srgbClr val="999999"/>
                </a:solidFill>
              </a:rPr>
              <a:t>Logical Load Balancing Packet flows</a:t>
            </a:r>
          </a:p>
          <a:p>
            <a:pPr>
              <a:buFont typeface="Wingdings" charset="2"/>
              <a:buChar char="§"/>
            </a:pPr>
            <a:r>
              <a:rPr lang="en-US" sz="2400" noProof="0">
                <a:solidFill>
                  <a:srgbClr val="999999"/>
                </a:solidFill>
              </a:rPr>
              <a:t>What Features Are Supported</a:t>
            </a:r>
          </a:p>
          <a:p>
            <a:pPr>
              <a:buFont typeface="Wingdings" charset="2"/>
              <a:buChar char="§"/>
            </a:pPr>
            <a:r>
              <a:rPr lang="en-US" sz="2400" noProof="0">
                <a:solidFill>
                  <a:schemeClr val="tx1">
                    <a:lumMod val="50000"/>
                    <a:lumOff val="50000"/>
                  </a:schemeClr>
                </a:solidFill>
              </a:rPr>
              <a:t>Configuration </a:t>
            </a:r>
          </a:p>
          <a:p>
            <a:pPr>
              <a:buFont typeface="Wingdings" charset="2"/>
              <a:buChar char="§"/>
            </a:pPr>
            <a:r>
              <a:rPr lang="en-US" sz="2400" noProof="0">
                <a:solidFill>
                  <a:srgbClr val="999999"/>
                </a:solidFill>
              </a:rPr>
              <a:t>High Availability</a:t>
            </a:r>
          </a:p>
          <a:p>
            <a:pPr>
              <a:buFont typeface="Wingdings" charset="2"/>
              <a:buChar char="§"/>
            </a:pPr>
            <a:r>
              <a:rPr lang="en-US" sz="2400" noProof="0">
                <a:solidFill>
                  <a:srgbClr val="999999"/>
                </a:solidFill>
              </a:rPr>
              <a:t>Design Considerations - Scale, Limitations</a:t>
            </a:r>
          </a:p>
          <a:p>
            <a:pPr>
              <a:buFont typeface="Wingdings" charset="2"/>
              <a:buChar char="§"/>
            </a:pPr>
            <a:r>
              <a:rPr lang="en-US" sz="2400" noProof="0">
                <a:solidFill>
                  <a:schemeClr val="tx1"/>
                </a:solidFill>
              </a:rPr>
              <a:t>Troubleshooting</a:t>
            </a:r>
          </a:p>
          <a:p>
            <a:pPr>
              <a:buFont typeface="Wingdings" charset="2"/>
              <a:buChar char="§"/>
            </a:pPr>
            <a:r>
              <a:rPr lang="en-US" sz="2400" noProof="0">
                <a:solidFill>
                  <a:schemeClr val="tx1">
                    <a:lumMod val="50000"/>
                    <a:lumOff val="50000"/>
                  </a:schemeClr>
                </a:solidFill>
              </a:rPr>
              <a:t>Key Takeaways</a:t>
            </a:r>
          </a:p>
          <a:p>
            <a:pPr>
              <a:buFont typeface="Wingdings" charset="2"/>
              <a:buChar char="§"/>
            </a:pPr>
            <a:endParaRPr lang="en-US" sz="2400" noProof="0">
              <a:solidFill>
                <a:schemeClr val="tx1"/>
              </a:solidFill>
            </a:endParaRPr>
          </a:p>
          <a:p>
            <a:pPr>
              <a:buFont typeface="Wingdings" charset="2"/>
              <a:buChar char="§"/>
            </a:pPr>
            <a:endParaRPr lang="en-US" sz="2400" noProof="0"/>
          </a:p>
          <a:p>
            <a:pPr>
              <a:buFont typeface="Wingdings" charset="2"/>
              <a:buChar char="§"/>
            </a:pPr>
            <a:endParaRPr lang="en-US" sz="2400" noProof="0"/>
          </a:p>
          <a:p>
            <a:pPr marL="0" indent="0">
              <a:buNone/>
            </a:pPr>
            <a:endParaRPr lang="en-US" noProof="0"/>
          </a:p>
          <a:p>
            <a:pPr marL="0" indent="0">
              <a:buNone/>
            </a:pPr>
            <a:endParaRPr lang="en-US" noProof="0"/>
          </a:p>
          <a:p>
            <a:pPr marL="0" indent="0">
              <a:buNone/>
            </a:pPr>
            <a:endParaRPr lang="en-US" noProof="0"/>
          </a:p>
          <a:p>
            <a:pPr marL="0" indent="0">
              <a:buNone/>
            </a:pPr>
            <a:endParaRPr lang="en-US" noProof="0"/>
          </a:p>
        </p:txBody>
      </p:sp>
    </p:spTree>
    <p:extLst>
      <p:ext uri="{BB962C8B-B14F-4D97-AF65-F5344CB8AC3E}">
        <p14:creationId xmlns:p14="http://schemas.microsoft.com/office/powerpoint/2010/main" val="3405681419"/>
      </p:ext>
    </p:extLst>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noProof="0"/>
              <a:t>Troubleshooting – CLI commands</a:t>
            </a:r>
          </a:p>
        </p:txBody>
      </p:sp>
      <p:sp>
        <p:nvSpPr>
          <p:cNvPr id="5" name="Text Placeholder 4"/>
          <p:cNvSpPr>
            <a:spLocks noGrp="1"/>
          </p:cNvSpPr>
          <p:nvPr>
            <p:ph type="body" sz="quarter" idx="13"/>
          </p:nvPr>
        </p:nvSpPr>
        <p:spPr>
          <a:xfrm>
            <a:off x="352425" y="786384"/>
            <a:ext cx="8385048" cy="5010912"/>
          </a:xfrm>
        </p:spPr>
        <p:txBody>
          <a:bodyPr/>
          <a:lstStyle/>
          <a:p>
            <a:r>
              <a:rPr lang="en-US" noProof="0" dirty="0"/>
              <a:t>Display Configuration and statistics Info:</a:t>
            </a:r>
          </a:p>
          <a:p>
            <a:pPr marL="681037" lvl="2" indent="-285750"/>
            <a:r>
              <a:rPr lang="en-US" sz="1800" i="1" noProof="0" dirty="0"/>
              <a:t># show configuration </a:t>
            </a:r>
            <a:r>
              <a:rPr lang="en-US" sz="1800" i="1" noProof="0" dirty="0" err="1"/>
              <a:t>loadbalancer</a:t>
            </a:r>
            <a:r>
              <a:rPr lang="en-US" sz="1800" i="1" noProof="0" dirty="0"/>
              <a:t> </a:t>
            </a:r>
          </a:p>
          <a:p>
            <a:pPr marL="681037" lvl="2" indent="-285750"/>
            <a:r>
              <a:rPr lang="en-US" sz="1800" i="1" noProof="0" dirty="0"/>
              <a:t># show configuration </a:t>
            </a:r>
            <a:r>
              <a:rPr lang="en-US" sz="1800" i="1" noProof="0" dirty="0" err="1"/>
              <a:t>loadbalancer</a:t>
            </a:r>
            <a:r>
              <a:rPr lang="en-US" sz="1800" i="1" noProof="0" dirty="0"/>
              <a:t> virtual [virtual-server-name] </a:t>
            </a:r>
          </a:p>
          <a:p>
            <a:pPr marL="681037" lvl="2" indent="-285750"/>
            <a:r>
              <a:rPr lang="en-US" sz="1800" i="1" noProof="0" dirty="0"/>
              <a:t># show configuration </a:t>
            </a:r>
            <a:r>
              <a:rPr lang="en-US" sz="1800" i="1" noProof="0" dirty="0" err="1"/>
              <a:t>loadbalancer</a:t>
            </a:r>
            <a:r>
              <a:rPr lang="en-US" sz="1800" i="1" noProof="0" dirty="0"/>
              <a:t> pool [pool-name] </a:t>
            </a:r>
          </a:p>
          <a:p>
            <a:pPr marL="681037" lvl="2" indent="-285750"/>
            <a:r>
              <a:rPr lang="en-US" sz="1800" i="1" noProof="0" dirty="0"/>
              <a:t># show configuration </a:t>
            </a:r>
            <a:r>
              <a:rPr lang="en-US" sz="1800" i="1" noProof="0" dirty="0" err="1"/>
              <a:t>loadbalancer</a:t>
            </a:r>
            <a:r>
              <a:rPr lang="en-US" sz="1800" i="1" noProof="0" dirty="0"/>
              <a:t> monitor [monitor-name] </a:t>
            </a:r>
          </a:p>
          <a:p>
            <a:pPr marL="681037" lvl="2" indent="-285750"/>
            <a:r>
              <a:rPr lang="en-US" sz="1800" i="1" noProof="0" dirty="0"/>
              <a:t># show configuration </a:t>
            </a:r>
            <a:r>
              <a:rPr lang="en-US" sz="1800" i="1" noProof="0" dirty="0" err="1"/>
              <a:t>loadbalancer</a:t>
            </a:r>
            <a:r>
              <a:rPr lang="en-US" sz="1800" i="1" noProof="0" dirty="0"/>
              <a:t> profile [profile-name] </a:t>
            </a:r>
          </a:p>
          <a:p>
            <a:pPr marL="681037" lvl="2" indent="-285750"/>
            <a:r>
              <a:rPr lang="en-US" sz="1800" i="1" noProof="0" dirty="0"/>
              <a:t># show configuration </a:t>
            </a:r>
            <a:r>
              <a:rPr lang="en-US" sz="1800" i="1" noProof="0" dirty="0" err="1"/>
              <a:t>loadbalancer</a:t>
            </a:r>
            <a:r>
              <a:rPr lang="en-US" sz="1800" i="1" noProof="0" dirty="0"/>
              <a:t> rule [rule-name]</a:t>
            </a:r>
          </a:p>
          <a:p>
            <a:pPr marL="395287" lvl="2" indent="0">
              <a:buNone/>
            </a:pPr>
            <a:endParaRPr lang="en-US" noProof="0" dirty="0"/>
          </a:p>
          <a:p>
            <a:r>
              <a:rPr lang="en-US" noProof="0" dirty="0"/>
              <a:t>Display Runtime Status:</a:t>
            </a:r>
          </a:p>
          <a:p>
            <a:pPr marL="681037" lvl="2" indent="-285750"/>
            <a:r>
              <a:rPr lang="en-US" sz="1800" i="1" noProof="0" dirty="0"/>
              <a:t># show service </a:t>
            </a:r>
            <a:r>
              <a:rPr lang="en-US" sz="1800" i="1" noProof="0" dirty="0" err="1"/>
              <a:t>loadbalancer</a:t>
            </a:r>
            <a:r>
              <a:rPr lang="en-US" sz="1800" i="1" noProof="0" dirty="0"/>
              <a:t> </a:t>
            </a:r>
          </a:p>
          <a:p>
            <a:pPr marL="681037" lvl="2" indent="-285750"/>
            <a:r>
              <a:rPr lang="en-US" sz="1800" i="1" noProof="0" dirty="0"/>
              <a:t># show service </a:t>
            </a:r>
            <a:r>
              <a:rPr lang="en-US" sz="1800" i="1" noProof="0" dirty="0" err="1"/>
              <a:t>loadbalancer</a:t>
            </a:r>
            <a:r>
              <a:rPr lang="en-US" sz="1800" i="1" noProof="0" dirty="0"/>
              <a:t> virtual [virtual-server-name] </a:t>
            </a:r>
          </a:p>
          <a:p>
            <a:pPr marL="681037" lvl="2" indent="-285750"/>
            <a:r>
              <a:rPr lang="en-US" sz="1800" i="1" noProof="0" dirty="0"/>
              <a:t># show service </a:t>
            </a:r>
            <a:r>
              <a:rPr lang="en-US" sz="1800" i="1" noProof="0" dirty="0" err="1"/>
              <a:t>loadbalancer</a:t>
            </a:r>
            <a:r>
              <a:rPr lang="en-US" sz="1800" i="1" noProof="0" dirty="0"/>
              <a:t> pool [pool-name] </a:t>
            </a:r>
          </a:p>
          <a:p>
            <a:pPr marL="681037" lvl="2" indent="-285750"/>
            <a:r>
              <a:rPr lang="en-US" sz="1800" i="1" noProof="0" dirty="0"/>
              <a:t># show service </a:t>
            </a:r>
            <a:r>
              <a:rPr lang="en-US" sz="1800" i="1" noProof="0" dirty="0" err="1"/>
              <a:t>loadbalancer</a:t>
            </a:r>
            <a:r>
              <a:rPr lang="en-US" sz="1800" i="1" noProof="0" dirty="0"/>
              <a:t> monitor [monitor-name] </a:t>
            </a:r>
          </a:p>
          <a:p>
            <a:pPr marL="681037" lvl="2" indent="-285750"/>
            <a:r>
              <a:rPr lang="en-US" sz="1800" i="1" noProof="0" dirty="0"/>
              <a:t>show service </a:t>
            </a:r>
            <a:r>
              <a:rPr lang="en-US" sz="1800" i="1" noProof="0" dirty="0" err="1"/>
              <a:t>loadbalancer</a:t>
            </a:r>
            <a:r>
              <a:rPr lang="en-US" sz="1800" i="1" noProof="0" dirty="0"/>
              <a:t> table [ipv4_ip_table | ipv6_ip_table]</a:t>
            </a:r>
          </a:p>
          <a:p>
            <a:pPr marL="395287" lvl="2" indent="0">
              <a:buNone/>
            </a:pPr>
            <a:r>
              <a:rPr lang="en-US" i="1" noProof="0" dirty="0"/>
              <a:t> </a:t>
            </a:r>
          </a:p>
          <a:p>
            <a:pPr marL="228600" lvl="1" indent="0">
              <a:buNone/>
            </a:pPr>
            <a:endParaRPr lang="en-US" noProof="0" dirty="0"/>
          </a:p>
          <a:p>
            <a:pPr lvl="2"/>
            <a:endParaRPr lang="en-US" noProof="0" dirty="0"/>
          </a:p>
          <a:p>
            <a:pPr lvl="1"/>
            <a:endParaRPr lang="en-US" noProof="0" dirty="0"/>
          </a:p>
          <a:p>
            <a:endParaRPr lang="en-US" noProof="0" dirty="0"/>
          </a:p>
        </p:txBody>
      </p:sp>
    </p:spTree>
    <p:extLst>
      <p:ext uri="{BB962C8B-B14F-4D97-AF65-F5344CB8AC3E}">
        <p14:creationId xmlns:p14="http://schemas.microsoft.com/office/powerpoint/2010/main" val="2560344856"/>
      </p:ext>
    </p:extLst>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87738" y="234462"/>
            <a:ext cx="7704582" cy="691902"/>
          </a:xfrm>
        </p:spPr>
        <p:txBody>
          <a:bodyPr/>
          <a:lstStyle/>
          <a:p>
            <a:r>
              <a:rPr lang="en-US" noProof="0"/>
              <a:t>Agenda</a:t>
            </a:r>
          </a:p>
        </p:txBody>
      </p:sp>
      <p:sp>
        <p:nvSpPr>
          <p:cNvPr id="4" name="Text Placeholder 3"/>
          <p:cNvSpPr>
            <a:spLocks noGrp="1"/>
          </p:cNvSpPr>
          <p:nvPr>
            <p:ph type="body" sz="quarter" idx="12"/>
          </p:nvPr>
        </p:nvSpPr>
        <p:spPr>
          <a:xfrm>
            <a:off x="361950" y="958950"/>
            <a:ext cx="8782050" cy="5214132"/>
          </a:xfrm>
        </p:spPr>
        <p:txBody>
          <a:bodyPr/>
          <a:lstStyle/>
          <a:p>
            <a:pPr marL="0" indent="0">
              <a:buNone/>
            </a:pPr>
            <a:endParaRPr lang="en-US" noProof="0"/>
          </a:p>
          <a:p>
            <a:pPr>
              <a:buFont typeface="Wingdings" charset="2"/>
              <a:buChar char="§"/>
            </a:pPr>
            <a:r>
              <a:rPr lang="en-US" sz="2400" noProof="0">
                <a:solidFill>
                  <a:srgbClr val="999999"/>
                </a:solidFill>
              </a:rPr>
              <a:t>NSX Overview</a:t>
            </a:r>
          </a:p>
          <a:p>
            <a:pPr>
              <a:buFont typeface="Wingdings" charset="2"/>
              <a:buChar char="§"/>
            </a:pPr>
            <a:r>
              <a:rPr lang="en-US" sz="2400" noProof="0">
                <a:solidFill>
                  <a:srgbClr val="999999"/>
                </a:solidFill>
              </a:rPr>
              <a:t>Logical Load Balancing Components</a:t>
            </a:r>
          </a:p>
          <a:p>
            <a:pPr>
              <a:buFont typeface="Wingdings" charset="2"/>
              <a:buChar char="§"/>
            </a:pPr>
            <a:r>
              <a:rPr lang="en-US" sz="2400" noProof="0">
                <a:solidFill>
                  <a:srgbClr val="999999"/>
                </a:solidFill>
              </a:rPr>
              <a:t>Logical Load Balancing Packet flows</a:t>
            </a:r>
          </a:p>
          <a:p>
            <a:pPr>
              <a:buFont typeface="Wingdings" charset="2"/>
              <a:buChar char="§"/>
            </a:pPr>
            <a:r>
              <a:rPr lang="en-US" sz="2400" noProof="0">
                <a:solidFill>
                  <a:srgbClr val="999999"/>
                </a:solidFill>
              </a:rPr>
              <a:t>What Features Are Supported</a:t>
            </a:r>
          </a:p>
          <a:p>
            <a:pPr>
              <a:buFont typeface="Wingdings" charset="2"/>
              <a:buChar char="§"/>
            </a:pPr>
            <a:r>
              <a:rPr lang="en-US" sz="2400" noProof="0">
                <a:solidFill>
                  <a:schemeClr val="tx1">
                    <a:lumMod val="50000"/>
                    <a:lumOff val="50000"/>
                  </a:schemeClr>
                </a:solidFill>
              </a:rPr>
              <a:t>Configuration </a:t>
            </a:r>
          </a:p>
          <a:p>
            <a:pPr>
              <a:buFont typeface="Wingdings" charset="2"/>
              <a:buChar char="§"/>
            </a:pPr>
            <a:r>
              <a:rPr lang="en-US" sz="2400" noProof="0">
                <a:solidFill>
                  <a:srgbClr val="999999"/>
                </a:solidFill>
              </a:rPr>
              <a:t>High Availability</a:t>
            </a:r>
          </a:p>
          <a:p>
            <a:pPr>
              <a:buFont typeface="Wingdings" charset="2"/>
              <a:buChar char="§"/>
            </a:pPr>
            <a:r>
              <a:rPr lang="en-US" sz="2400" noProof="0">
                <a:solidFill>
                  <a:srgbClr val="999999"/>
                </a:solidFill>
              </a:rPr>
              <a:t>Design Considerations - Scale, Limitations</a:t>
            </a:r>
          </a:p>
          <a:p>
            <a:pPr>
              <a:buFont typeface="Wingdings" charset="2"/>
              <a:buChar char="§"/>
            </a:pPr>
            <a:r>
              <a:rPr lang="en-US" sz="2400" noProof="0">
                <a:solidFill>
                  <a:srgbClr val="999999"/>
                </a:solidFill>
              </a:rPr>
              <a:t>Troubleshooting</a:t>
            </a:r>
          </a:p>
          <a:p>
            <a:pPr>
              <a:buFont typeface="Wingdings" charset="2"/>
              <a:buChar char="§"/>
            </a:pPr>
            <a:r>
              <a:rPr lang="en-US" sz="2400" noProof="0">
                <a:solidFill>
                  <a:schemeClr val="tx1"/>
                </a:solidFill>
              </a:rPr>
              <a:t>Key Takeaways</a:t>
            </a:r>
          </a:p>
          <a:p>
            <a:pPr>
              <a:buFont typeface="Wingdings" charset="2"/>
              <a:buChar char="§"/>
            </a:pPr>
            <a:endParaRPr lang="en-US" sz="2400" noProof="0">
              <a:solidFill>
                <a:schemeClr val="tx1"/>
              </a:solidFill>
            </a:endParaRPr>
          </a:p>
          <a:p>
            <a:pPr>
              <a:buFont typeface="Wingdings" charset="2"/>
              <a:buChar char="§"/>
            </a:pPr>
            <a:endParaRPr lang="en-US" sz="2400" noProof="0"/>
          </a:p>
          <a:p>
            <a:pPr>
              <a:buFont typeface="Wingdings" charset="2"/>
              <a:buChar char="§"/>
            </a:pPr>
            <a:endParaRPr lang="en-US" sz="2400" noProof="0"/>
          </a:p>
          <a:p>
            <a:pPr marL="0" indent="0">
              <a:buNone/>
            </a:pPr>
            <a:endParaRPr lang="en-US" noProof="0"/>
          </a:p>
          <a:p>
            <a:pPr marL="0" indent="0">
              <a:buNone/>
            </a:pPr>
            <a:endParaRPr lang="en-US" noProof="0"/>
          </a:p>
          <a:p>
            <a:pPr marL="0" indent="0">
              <a:buNone/>
            </a:pPr>
            <a:endParaRPr lang="en-US" noProof="0"/>
          </a:p>
          <a:p>
            <a:pPr marL="0" indent="0">
              <a:buNone/>
            </a:pPr>
            <a:endParaRPr lang="en-US" noProof="0"/>
          </a:p>
        </p:txBody>
      </p:sp>
    </p:spTree>
    <p:extLst>
      <p:ext uri="{BB962C8B-B14F-4D97-AF65-F5344CB8AC3E}">
        <p14:creationId xmlns:p14="http://schemas.microsoft.com/office/powerpoint/2010/main" val="2919737907"/>
      </p:ext>
    </p:extLst>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noProof="0"/>
              <a:t>Key Takeaways</a:t>
            </a:r>
          </a:p>
        </p:txBody>
      </p:sp>
      <p:sp>
        <p:nvSpPr>
          <p:cNvPr id="5" name="Text Placeholder 4"/>
          <p:cNvSpPr>
            <a:spLocks noGrp="1"/>
          </p:cNvSpPr>
          <p:nvPr>
            <p:ph type="body" sz="quarter" idx="13"/>
          </p:nvPr>
        </p:nvSpPr>
        <p:spPr/>
        <p:txBody>
          <a:bodyPr/>
          <a:lstStyle/>
          <a:p>
            <a:r>
              <a:rPr lang="en-US" dirty="0"/>
              <a:t>NSX | vSphere Load Balancing is about</a:t>
            </a:r>
          </a:p>
          <a:p>
            <a:pPr lvl="1"/>
            <a:r>
              <a:rPr lang="en-US" dirty="0"/>
              <a:t>A Cloud Ready solution with LB Services</a:t>
            </a:r>
          </a:p>
          <a:p>
            <a:pPr lvl="2"/>
            <a:r>
              <a:rPr lang="en-US" dirty="0"/>
              <a:t>REST APIs</a:t>
            </a:r>
          </a:p>
          <a:p>
            <a:pPr lvl="1"/>
            <a:r>
              <a:rPr lang="en-US" dirty="0"/>
              <a:t>Easy to manage</a:t>
            </a:r>
          </a:p>
          <a:p>
            <a:pPr lvl="2"/>
            <a:r>
              <a:rPr lang="en-US" dirty="0"/>
              <a:t>Integrated into vCenter</a:t>
            </a:r>
          </a:p>
          <a:p>
            <a:pPr lvl="2"/>
            <a:r>
              <a:rPr lang="en-US" dirty="0"/>
              <a:t>Single point of management</a:t>
            </a:r>
          </a:p>
          <a:p>
            <a:pPr lvl="1"/>
            <a:r>
              <a:rPr lang="en-US" dirty="0"/>
              <a:t>Offering built-in LB services for most common applications</a:t>
            </a:r>
          </a:p>
          <a:p>
            <a:endParaRPr lang="en-US" noProof="0" dirty="0"/>
          </a:p>
          <a:p>
            <a:r>
              <a:rPr lang="en-US" noProof="0" dirty="0"/>
              <a:t>NSX | vSphere Load Balancing is NOT about</a:t>
            </a:r>
          </a:p>
          <a:p>
            <a:pPr lvl="1"/>
            <a:r>
              <a:rPr lang="en-US" noProof="0" dirty="0"/>
              <a:t># of features</a:t>
            </a:r>
          </a:p>
          <a:p>
            <a:pPr marL="457200" lvl="2" indent="0">
              <a:buNone/>
            </a:pPr>
            <a:r>
              <a:rPr lang="en-US" noProof="0" dirty="0"/>
              <a:t>However we have already a rich feature set that already replies to 80+% needs</a:t>
            </a:r>
          </a:p>
          <a:p>
            <a:pPr lvl="1"/>
            <a:r>
              <a:rPr lang="en-US" noProof="0" dirty="0"/>
              <a:t>Very high-end scale</a:t>
            </a:r>
          </a:p>
          <a:p>
            <a:pPr marL="457200" lvl="2" indent="0">
              <a:buNone/>
            </a:pPr>
            <a:r>
              <a:rPr lang="en-US" noProof="0" dirty="0"/>
              <a:t>However our scale are very decent and reply to most customers needs</a:t>
            </a:r>
          </a:p>
          <a:p>
            <a:pPr marL="457200" lvl="2" indent="0">
              <a:buNone/>
            </a:pPr>
            <a:endParaRPr lang="en-US" noProof="0" dirty="0"/>
          </a:p>
          <a:p>
            <a:pPr lvl="2"/>
            <a:endParaRPr lang="en-US" noProof="0" dirty="0"/>
          </a:p>
          <a:p>
            <a:pPr marL="228600" lvl="1" indent="0">
              <a:buNone/>
            </a:pPr>
            <a:endParaRPr lang="en-US" noProof="0" dirty="0"/>
          </a:p>
        </p:txBody>
      </p:sp>
    </p:spTree>
    <p:extLst>
      <p:ext uri="{BB962C8B-B14F-4D97-AF65-F5344CB8AC3E}">
        <p14:creationId xmlns:p14="http://schemas.microsoft.com/office/powerpoint/2010/main" val="1601529682"/>
      </p:ext>
    </p:extLst>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2"/>
          <p:cNvSpPr>
            <a:spLocks noGrp="1"/>
          </p:cNvSpPr>
          <p:nvPr>
            <p:ph type="title"/>
          </p:nvPr>
        </p:nvSpPr>
        <p:spPr/>
        <p:txBody>
          <a:bodyPr/>
          <a:lstStyle/>
          <a:p>
            <a:r>
              <a:rPr lang="en-US" noProof="0">
                <a:latin typeface="Arial" charset="0"/>
                <a:ea typeface="ＭＳ Ｐゴシック" charset="0"/>
              </a:rPr>
              <a:t>Questions ?</a:t>
            </a:r>
          </a:p>
        </p:txBody>
      </p:sp>
      <p:sp>
        <p:nvSpPr>
          <p:cNvPr id="2" name="Text Placeholder 1"/>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1505303555"/>
      </p:ext>
    </p:extLst>
  </p:cSld>
  <p:clrMapOvr>
    <a:masterClrMapping/>
  </p:clrMapOvr>
  <p:transition>
    <p:wipe dir="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a:t>Backup</a:t>
            </a:r>
          </a:p>
        </p:txBody>
      </p:sp>
      <p:sp>
        <p:nvSpPr>
          <p:cNvPr id="3" name="Text Placeholder 2"/>
          <p:cNvSpPr>
            <a:spLocks noGrp="1"/>
          </p:cNvSpPr>
          <p:nvPr>
            <p:ph type="body" sz="quarter" idx="12"/>
          </p:nvPr>
        </p:nvSpPr>
        <p:spPr/>
        <p:txBody>
          <a:bodyPr/>
          <a:lstStyle/>
          <a:p>
            <a:r>
              <a:rPr lang="en-US" noProof="0" dirty="0"/>
              <a:t>LB Configurations</a:t>
            </a:r>
          </a:p>
          <a:p>
            <a:r>
              <a:rPr lang="en-US" dirty="0"/>
              <a:t>LB configuration for specific applications </a:t>
            </a:r>
            <a:endParaRPr lang="en-US" noProof="0" dirty="0"/>
          </a:p>
          <a:p>
            <a:r>
              <a:rPr lang="en-US" dirty="0"/>
              <a:t>Log format</a:t>
            </a:r>
          </a:p>
          <a:p>
            <a:r>
              <a:rPr lang="en-US" noProof="0" dirty="0"/>
              <a:t>API calls examples</a:t>
            </a:r>
          </a:p>
          <a:p>
            <a:r>
              <a:rPr lang="fr-FR" dirty="0" err="1"/>
              <a:t>Deep</a:t>
            </a:r>
            <a:r>
              <a:rPr lang="fr-FR" dirty="0"/>
              <a:t> </a:t>
            </a:r>
            <a:r>
              <a:rPr lang="fr-FR" dirty="0" err="1"/>
              <a:t>Troubleshooting</a:t>
            </a:r>
            <a:endParaRPr lang="en-US" noProof="0" dirty="0"/>
          </a:p>
        </p:txBody>
      </p:sp>
    </p:spTree>
    <p:extLst>
      <p:ext uri="{BB962C8B-B14F-4D97-AF65-F5344CB8AC3E}">
        <p14:creationId xmlns:p14="http://schemas.microsoft.com/office/powerpoint/2010/main" val="1658683594"/>
      </p:ext>
    </p:extLst>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a:t>Backup</a:t>
            </a:r>
          </a:p>
        </p:txBody>
      </p:sp>
      <p:sp>
        <p:nvSpPr>
          <p:cNvPr id="3" name="Text Placeholder 2"/>
          <p:cNvSpPr>
            <a:spLocks noGrp="1"/>
          </p:cNvSpPr>
          <p:nvPr>
            <p:ph type="body" sz="quarter" idx="12"/>
          </p:nvPr>
        </p:nvSpPr>
        <p:spPr/>
        <p:txBody>
          <a:bodyPr/>
          <a:lstStyle/>
          <a:p>
            <a:r>
              <a:rPr lang="en-US" noProof="0" dirty="0"/>
              <a:t>LB Configurations</a:t>
            </a:r>
          </a:p>
          <a:p>
            <a:r>
              <a:rPr lang="en-US" dirty="0">
                <a:solidFill>
                  <a:schemeClr val="bg1">
                    <a:lumMod val="75000"/>
                  </a:schemeClr>
                </a:solidFill>
              </a:rPr>
              <a:t>LB configuration for specific applications </a:t>
            </a:r>
          </a:p>
          <a:p>
            <a:r>
              <a:rPr lang="en-US" dirty="0">
                <a:solidFill>
                  <a:schemeClr val="bg1">
                    <a:lumMod val="75000"/>
                  </a:schemeClr>
                </a:solidFill>
              </a:rPr>
              <a:t>Log format</a:t>
            </a:r>
          </a:p>
          <a:p>
            <a:r>
              <a:rPr lang="en-US" dirty="0">
                <a:solidFill>
                  <a:schemeClr val="bg1">
                    <a:lumMod val="75000"/>
                  </a:schemeClr>
                </a:solidFill>
              </a:rPr>
              <a:t>API calls examples</a:t>
            </a:r>
          </a:p>
          <a:p>
            <a:r>
              <a:rPr lang="en-US" dirty="0">
                <a:solidFill>
                  <a:schemeClr val="bg1">
                    <a:lumMod val="75000"/>
                  </a:schemeClr>
                </a:solidFill>
              </a:rPr>
              <a:t>Deep Troubleshooting</a:t>
            </a:r>
          </a:p>
          <a:p>
            <a:endParaRPr lang="en-US" dirty="0">
              <a:solidFill>
                <a:schemeClr val="bg1">
                  <a:lumMod val="75000"/>
                </a:schemeClr>
              </a:solidFill>
            </a:endParaRPr>
          </a:p>
          <a:p>
            <a:endParaRPr lang="en-US" noProof="0" dirty="0">
              <a:solidFill>
                <a:schemeClr val="bg1">
                  <a:lumMod val="75000"/>
                </a:schemeClr>
              </a:solidFill>
            </a:endParaRPr>
          </a:p>
        </p:txBody>
      </p:sp>
    </p:spTree>
    <p:extLst>
      <p:ext uri="{BB962C8B-B14F-4D97-AF65-F5344CB8AC3E}">
        <p14:creationId xmlns:p14="http://schemas.microsoft.com/office/powerpoint/2010/main" val="1135871164"/>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87738" y="199292"/>
            <a:ext cx="7704582" cy="727072"/>
          </a:xfrm>
        </p:spPr>
        <p:txBody>
          <a:bodyPr/>
          <a:lstStyle/>
          <a:p>
            <a:r>
              <a:rPr lang="en-US" noProof="0"/>
              <a:t>Agenda</a:t>
            </a:r>
          </a:p>
        </p:txBody>
      </p:sp>
      <p:sp>
        <p:nvSpPr>
          <p:cNvPr id="4" name="Text Placeholder 3"/>
          <p:cNvSpPr>
            <a:spLocks noGrp="1"/>
          </p:cNvSpPr>
          <p:nvPr>
            <p:ph type="body" sz="quarter" idx="12"/>
          </p:nvPr>
        </p:nvSpPr>
        <p:spPr>
          <a:xfrm>
            <a:off x="361950" y="958950"/>
            <a:ext cx="8782050" cy="5214132"/>
          </a:xfrm>
        </p:spPr>
        <p:txBody>
          <a:bodyPr/>
          <a:lstStyle/>
          <a:p>
            <a:pPr marL="0" indent="0">
              <a:buNone/>
            </a:pPr>
            <a:endParaRPr lang="en-US" noProof="0" dirty="0"/>
          </a:p>
          <a:p>
            <a:pPr>
              <a:buFont typeface="Wingdings" charset="2"/>
              <a:buChar char="§"/>
            </a:pPr>
            <a:r>
              <a:rPr lang="en-US" sz="2400" noProof="0" dirty="0"/>
              <a:t>Overview</a:t>
            </a:r>
          </a:p>
          <a:p>
            <a:pPr>
              <a:buFont typeface="Wingdings" charset="2"/>
              <a:buChar char="§"/>
            </a:pPr>
            <a:r>
              <a:rPr lang="en-US" sz="2400" noProof="0" dirty="0">
                <a:solidFill>
                  <a:schemeClr val="tx1">
                    <a:lumMod val="50000"/>
                    <a:lumOff val="50000"/>
                  </a:schemeClr>
                </a:solidFill>
              </a:rPr>
              <a:t>Logical Load Balancing Components</a:t>
            </a:r>
          </a:p>
          <a:p>
            <a:pPr>
              <a:buFont typeface="Wingdings" charset="2"/>
              <a:buChar char="§"/>
            </a:pPr>
            <a:r>
              <a:rPr lang="en-US" sz="2400" noProof="0" dirty="0">
                <a:solidFill>
                  <a:schemeClr val="tx1">
                    <a:lumMod val="50000"/>
                    <a:lumOff val="50000"/>
                  </a:schemeClr>
                </a:solidFill>
              </a:rPr>
              <a:t>Logical Load Balancing Packet flows</a:t>
            </a:r>
          </a:p>
          <a:p>
            <a:pPr>
              <a:buFont typeface="Wingdings" charset="2"/>
              <a:buChar char="§"/>
            </a:pPr>
            <a:r>
              <a:rPr lang="en-US" sz="2400" noProof="0" dirty="0">
                <a:solidFill>
                  <a:schemeClr val="tx1">
                    <a:lumMod val="50000"/>
                    <a:lumOff val="50000"/>
                  </a:schemeClr>
                </a:solidFill>
              </a:rPr>
              <a:t>What Features Are Supported</a:t>
            </a:r>
          </a:p>
          <a:p>
            <a:pPr>
              <a:buFont typeface="Wingdings" charset="2"/>
              <a:buChar char="§"/>
            </a:pPr>
            <a:r>
              <a:rPr lang="en-US" sz="2400" noProof="0" dirty="0">
                <a:solidFill>
                  <a:schemeClr val="tx1">
                    <a:lumMod val="50000"/>
                    <a:lumOff val="50000"/>
                  </a:schemeClr>
                </a:solidFill>
              </a:rPr>
              <a:t>Configuration</a:t>
            </a:r>
          </a:p>
          <a:p>
            <a:pPr>
              <a:buFont typeface="Wingdings" charset="2"/>
              <a:buChar char="§"/>
            </a:pPr>
            <a:r>
              <a:rPr lang="en-US" sz="2400" noProof="0" dirty="0">
                <a:solidFill>
                  <a:schemeClr val="tx1">
                    <a:lumMod val="50000"/>
                    <a:lumOff val="50000"/>
                  </a:schemeClr>
                </a:solidFill>
              </a:rPr>
              <a:t>High Availability</a:t>
            </a:r>
          </a:p>
          <a:p>
            <a:pPr>
              <a:buFont typeface="Wingdings" charset="2"/>
              <a:buChar char="§"/>
            </a:pPr>
            <a:r>
              <a:rPr lang="en-US" sz="2400" noProof="0" dirty="0">
                <a:solidFill>
                  <a:schemeClr val="tx1">
                    <a:lumMod val="50000"/>
                    <a:lumOff val="50000"/>
                  </a:schemeClr>
                </a:solidFill>
              </a:rPr>
              <a:t>Design Considerations - Scale, Limitations</a:t>
            </a:r>
          </a:p>
          <a:p>
            <a:pPr>
              <a:buFont typeface="Wingdings" charset="2"/>
              <a:buChar char="§"/>
            </a:pPr>
            <a:r>
              <a:rPr lang="en-US" sz="2400" noProof="0" dirty="0">
                <a:solidFill>
                  <a:schemeClr val="tx1">
                    <a:lumMod val="50000"/>
                    <a:lumOff val="50000"/>
                  </a:schemeClr>
                </a:solidFill>
              </a:rPr>
              <a:t>Troubleshooting</a:t>
            </a:r>
          </a:p>
          <a:p>
            <a:pPr>
              <a:buFont typeface="Wingdings" charset="2"/>
              <a:buChar char="§"/>
            </a:pPr>
            <a:r>
              <a:rPr lang="en-US" sz="2400" noProof="0" dirty="0">
                <a:solidFill>
                  <a:schemeClr val="tx1">
                    <a:lumMod val="50000"/>
                    <a:lumOff val="50000"/>
                  </a:schemeClr>
                </a:solidFill>
              </a:rPr>
              <a:t>Key Takeaways</a:t>
            </a:r>
          </a:p>
          <a:p>
            <a:pPr marL="0" indent="0">
              <a:buNone/>
            </a:pPr>
            <a:endParaRPr lang="en-US" sz="2400" noProof="0" dirty="0"/>
          </a:p>
          <a:p>
            <a:pPr>
              <a:buFont typeface="Wingdings" charset="2"/>
              <a:buChar char="§"/>
            </a:pPr>
            <a:endParaRPr lang="en-US" sz="2400" noProof="0" dirty="0"/>
          </a:p>
          <a:p>
            <a:pPr marL="0" indent="0">
              <a:buNone/>
            </a:pPr>
            <a:endParaRPr lang="en-US" noProof="0" dirty="0"/>
          </a:p>
          <a:p>
            <a:pPr marL="0" indent="0">
              <a:buNone/>
            </a:pPr>
            <a:endParaRPr lang="en-US" noProof="0" dirty="0"/>
          </a:p>
          <a:p>
            <a:pPr marL="0" indent="0">
              <a:buNone/>
            </a:pPr>
            <a:endParaRPr lang="en-US" noProof="0" dirty="0"/>
          </a:p>
          <a:p>
            <a:pPr marL="0" indent="0">
              <a:buNone/>
            </a:pPr>
            <a:endParaRPr lang="en-US" noProof="0" dirty="0"/>
          </a:p>
        </p:txBody>
      </p:sp>
    </p:spTree>
    <p:extLst>
      <p:ext uri="{BB962C8B-B14F-4D97-AF65-F5344CB8AC3E}">
        <p14:creationId xmlns:p14="http://schemas.microsoft.com/office/powerpoint/2010/main" val="3732222478"/>
      </p:ext>
    </p:extLst>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87738" y="234462"/>
            <a:ext cx="7704582" cy="691902"/>
          </a:xfrm>
        </p:spPr>
        <p:txBody>
          <a:bodyPr/>
          <a:lstStyle/>
          <a:p>
            <a:r>
              <a:rPr lang="en-US" noProof="0"/>
              <a:t>LB Configurations</a:t>
            </a:r>
          </a:p>
        </p:txBody>
      </p:sp>
      <p:sp>
        <p:nvSpPr>
          <p:cNvPr id="5" name="Text Placeholder 3"/>
          <p:cNvSpPr txBox="1">
            <a:spLocks/>
          </p:cNvSpPr>
          <p:nvPr/>
        </p:nvSpPr>
        <p:spPr bwMode="auto">
          <a:xfrm>
            <a:off x="3906985" y="382826"/>
            <a:ext cx="5094514" cy="521413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182880" indent="-233363" algn="l" rtl="0" eaLnBrk="0" fontAlgn="base" hangingPunct="0">
              <a:lnSpc>
                <a:spcPts val="2400"/>
              </a:lnSpc>
              <a:spcBef>
                <a:spcPts val="1000"/>
              </a:spcBef>
              <a:spcAft>
                <a:spcPct val="0"/>
              </a:spcAft>
              <a:buClr>
                <a:schemeClr val="accent1">
                  <a:lumMod val="75000"/>
                </a:schemeClr>
              </a:buClr>
              <a:buSzPct val="115000"/>
              <a:buFont typeface="Wingdings" pitchFamily="2" charset="2"/>
              <a:buChar char="§"/>
              <a:defRPr sz="2000" b="1">
                <a:solidFill>
                  <a:srgbClr val="333333"/>
                </a:solidFill>
                <a:latin typeface="+mn-lt"/>
                <a:ea typeface="+mn-ea"/>
                <a:cs typeface="+mn-cs"/>
              </a:defRPr>
            </a:lvl1pPr>
            <a:lvl2pPr marL="400050" indent="-171450" algn="l" rtl="0" eaLnBrk="0" fontAlgn="base" hangingPunct="0">
              <a:lnSpc>
                <a:spcPts val="2200"/>
              </a:lnSpc>
              <a:spcBef>
                <a:spcPts val="800"/>
              </a:spcBef>
              <a:spcAft>
                <a:spcPct val="0"/>
              </a:spcAft>
              <a:buClr>
                <a:schemeClr val="accent1">
                  <a:lumMod val="75000"/>
                </a:schemeClr>
              </a:buClr>
              <a:buSzPct val="110000"/>
              <a:buFont typeface="Times" pitchFamily="18" charset="0"/>
              <a:buChar char="•"/>
              <a:defRPr>
                <a:solidFill>
                  <a:srgbClr val="333333"/>
                </a:solidFill>
                <a:latin typeface="+mn-lt"/>
                <a:ea typeface="+mn-ea"/>
              </a:defRPr>
            </a:lvl2pPr>
            <a:lvl3pPr marL="62865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3pPr>
            <a:lvl4pPr marL="91440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4pPr>
            <a:lvl5pPr marL="120015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5pPr>
            <a:lvl6pPr marL="16002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6pPr>
            <a:lvl7pPr marL="20574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7pPr>
            <a:lvl8pPr marL="25146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8pPr>
            <a:lvl9pPr marL="29718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9pPr>
          </a:lstStyle>
          <a:p>
            <a:pPr>
              <a:spcBef>
                <a:spcPts val="0"/>
              </a:spcBef>
              <a:buFont typeface="Wingdings" charset="2"/>
              <a:buChar char="§"/>
            </a:pPr>
            <a:r>
              <a:rPr lang="en-US" sz="1800" dirty="0">
                <a:solidFill>
                  <a:schemeClr val="tx1"/>
                </a:solidFill>
              </a:rPr>
              <a:t>L7 HTTP VIP (using L7-LB-Engine)</a:t>
            </a:r>
          </a:p>
          <a:p>
            <a:pPr lvl="1">
              <a:spcBef>
                <a:spcPts val="0"/>
              </a:spcBef>
              <a:buFont typeface="Wingdings" charset="2"/>
              <a:buChar char="§"/>
            </a:pPr>
            <a:r>
              <a:rPr lang="en-US" sz="1800" dirty="0">
                <a:solidFill>
                  <a:schemeClr val="tx1"/>
                </a:solidFill>
              </a:rPr>
              <a:t>Insert client IP@ in header</a:t>
            </a:r>
          </a:p>
          <a:p>
            <a:pPr lvl="1">
              <a:spcBef>
                <a:spcPts val="0"/>
              </a:spcBef>
              <a:buFont typeface="Wingdings" charset="2"/>
              <a:buChar char="§"/>
            </a:pPr>
            <a:r>
              <a:rPr lang="en-US" sz="1800" dirty="0">
                <a:solidFill>
                  <a:schemeClr val="tx1"/>
                </a:solidFill>
              </a:rPr>
              <a:t>with cookie persistence</a:t>
            </a:r>
          </a:p>
          <a:p>
            <a:pPr lvl="1">
              <a:spcBef>
                <a:spcPts val="0"/>
              </a:spcBef>
              <a:buFont typeface="Wingdings" charset="2"/>
              <a:buChar char="§"/>
            </a:pPr>
            <a:r>
              <a:rPr lang="en-US" sz="1800" dirty="0">
                <a:solidFill>
                  <a:schemeClr val="tx1"/>
                </a:solidFill>
              </a:rPr>
              <a:t>with redirect to HTTPS site</a:t>
            </a:r>
          </a:p>
          <a:p>
            <a:pPr lvl="1">
              <a:spcBef>
                <a:spcPts val="0"/>
              </a:spcBef>
              <a:buFont typeface="Wingdings" charset="2"/>
              <a:buChar char="§"/>
            </a:pPr>
            <a:r>
              <a:rPr lang="en-US" sz="1800" dirty="0">
                <a:solidFill>
                  <a:schemeClr val="tx1"/>
                </a:solidFill>
              </a:rPr>
              <a:t>with </a:t>
            </a:r>
            <a:r>
              <a:rPr lang="en-US" sz="1800" dirty="0" err="1">
                <a:solidFill>
                  <a:schemeClr val="tx1"/>
                </a:solidFill>
              </a:rPr>
              <a:t>AppRules</a:t>
            </a:r>
            <a:endParaRPr lang="en-US" sz="1800" dirty="0">
              <a:solidFill>
                <a:schemeClr val="tx1"/>
              </a:solidFill>
            </a:endParaRPr>
          </a:p>
          <a:p>
            <a:pPr lvl="2">
              <a:spcBef>
                <a:spcPts val="0"/>
              </a:spcBef>
              <a:buFont typeface="Wingdings" charset="2"/>
              <a:buChar char="§"/>
            </a:pPr>
            <a:r>
              <a:rPr lang="en-US" sz="1400" dirty="0">
                <a:solidFill>
                  <a:schemeClr val="tx1"/>
                </a:solidFill>
              </a:rPr>
              <a:t>block specific URLs</a:t>
            </a:r>
          </a:p>
          <a:p>
            <a:pPr lvl="2">
              <a:spcBef>
                <a:spcPts val="0"/>
              </a:spcBef>
              <a:buFont typeface="Wingdings" charset="2"/>
              <a:buChar char="§"/>
            </a:pPr>
            <a:r>
              <a:rPr lang="en-US" sz="1400" dirty="0">
                <a:solidFill>
                  <a:schemeClr val="tx1"/>
                </a:solidFill>
              </a:rPr>
              <a:t>redirect specific URL/Host to specific pools</a:t>
            </a:r>
          </a:p>
          <a:p>
            <a:pPr lvl="2">
              <a:spcBef>
                <a:spcPts val="0"/>
              </a:spcBef>
              <a:buFont typeface="Wingdings" charset="2"/>
              <a:buChar char="§"/>
            </a:pPr>
            <a:r>
              <a:rPr lang="en-US" sz="1400" dirty="0">
                <a:solidFill>
                  <a:schemeClr val="tx1"/>
                </a:solidFill>
              </a:rPr>
              <a:t>with redirect to default page </a:t>
            </a:r>
          </a:p>
          <a:p>
            <a:pPr lvl="2">
              <a:spcBef>
                <a:spcPts val="0"/>
              </a:spcBef>
              <a:buFont typeface="Wingdings" charset="2"/>
              <a:buChar char="§"/>
            </a:pPr>
            <a:r>
              <a:rPr lang="en-US" sz="1400" dirty="0">
                <a:solidFill>
                  <a:schemeClr val="tx1"/>
                </a:solidFill>
              </a:rPr>
              <a:t>with redirect non </a:t>
            </a:r>
            <a:r>
              <a:rPr lang="en-US" sz="1400" dirty="0" err="1">
                <a:solidFill>
                  <a:schemeClr val="tx1"/>
                </a:solidFill>
              </a:rPr>
              <a:t>authent</a:t>
            </a:r>
            <a:r>
              <a:rPr lang="en-US" sz="1400" dirty="0">
                <a:solidFill>
                  <a:schemeClr val="tx1"/>
                </a:solidFill>
              </a:rPr>
              <a:t> clients</a:t>
            </a:r>
          </a:p>
          <a:p>
            <a:pPr lvl="2">
              <a:spcBef>
                <a:spcPts val="0"/>
              </a:spcBef>
              <a:buFont typeface="Wingdings" charset="2"/>
              <a:buChar char="§"/>
            </a:pPr>
            <a:r>
              <a:rPr lang="en-US" sz="1400" dirty="0">
                <a:solidFill>
                  <a:schemeClr val="tx1"/>
                </a:solidFill>
              </a:rPr>
              <a:t>with HTTP response header rewrite</a:t>
            </a:r>
          </a:p>
          <a:p>
            <a:pPr lvl="2">
              <a:spcBef>
                <a:spcPts val="0"/>
              </a:spcBef>
              <a:buFont typeface="Wingdings" charset="2"/>
              <a:buChar char="§"/>
            </a:pPr>
            <a:r>
              <a:rPr lang="en-US" sz="1400" dirty="0">
                <a:solidFill>
                  <a:schemeClr val="tx1"/>
                </a:solidFill>
              </a:rPr>
              <a:t>sorry server</a:t>
            </a:r>
          </a:p>
          <a:p>
            <a:pPr lvl="2">
              <a:spcBef>
                <a:spcPts val="0"/>
              </a:spcBef>
              <a:buFont typeface="Wingdings" charset="2"/>
              <a:buChar char="§"/>
            </a:pPr>
            <a:r>
              <a:rPr lang="en-US" sz="1400" dirty="0">
                <a:solidFill>
                  <a:schemeClr val="tx1"/>
                </a:solidFill>
              </a:rPr>
              <a:t>NTLM authentication server</a:t>
            </a:r>
          </a:p>
          <a:p>
            <a:pPr lvl="1">
              <a:spcBef>
                <a:spcPts val="0"/>
              </a:spcBef>
              <a:buFont typeface="Wingdings" charset="2"/>
              <a:buChar char="§"/>
            </a:pPr>
            <a:r>
              <a:rPr lang="en-US" sz="1800" dirty="0">
                <a:solidFill>
                  <a:schemeClr val="tx1"/>
                </a:solidFill>
              </a:rPr>
              <a:t>with IPv6 VIP / servers IPv4</a:t>
            </a:r>
          </a:p>
          <a:p>
            <a:pPr lvl="2">
              <a:spcBef>
                <a:spcPts val="0"/>
              </a:spcBef>
              <a:buFont typeface="Wingdings" charset="2"/>
              <a:buChar char="§"/>
            </a:pPr>
            <a:endParaRPr lang="en-US" sz="1400" dirty="0">
              <a:solidFill>
                <a:schemeClr val="tx1"/>
              </a:solidFill>
            </a:endParaRPr>
          </a:p>
          <a:p>
            <a:pPr>
              <a:spcBef>
                <a:spcPts val="0"/>
              </a:spcBef>
              <a:buFont typeface="Wingdings" charset="2"/>
              <a:buChar char="§"/>
            </a:pPr>
            <a:r>
              <a:rPr lang="en-US" sz="1800" dirty="0">
                <a:solidFill>
                  <a:schemeClr val="tx1"/>
                </a:solidFill>
              </a:rPr>
              <a:t>L7 HTTPS VIP (using L7-LB-Engine)</a:t>
            </a:r>
          </a:p>
          <a:p>
            <a:pPr lvl="1">
              <a:spcBef>
                <a:spcPts val="0"/>
              </a:spcBef>
              <a:buFont typeface="Wingdings" charset="2"/>
              <a:buChar char="§"/>
            </a:pPr>
            <a:r>
              <a:rPr lang="en-US" sz="1800" dirty="0">
                <a:solidFill>
                  <a:schemeClr val="tx1"/>
                </a:solidFill>
              </a:rPr>
              <a:t>with HTTPS </a:t>
            </a:r>
            <a:r>
              <a:rPr lang="en-US" sz="1800" dirty="0" err="1">
                <a:solidFill>
                  <a:schemeClr val="tx1"/>
                </a:solidFill>
              </a:rPr>
              <a:t>passthrough</a:t>
            </a:r>
            <a:endParaRPr lang="en-US" sz="1800" dirty="0">
              <a:solidFill>
                <a:schemeClr val="tx1"/>
              </a:solidFill>
            </a:endParaRPr>
          </a:p>
          <a:p>
            <a:pPr lvl="1">
              <a:spcBef>
                <a:spcPts val="0"/>
              </a:spcBef>
              <a:buFont typeface="Wingdings" charset="2"/>
              <a:buChar char="§"/>
            </a:pPr>
            <a:r>
              <a:rPr lang="en-US" sz="1800" dirty="0">
                <a:solidFill>
                  <a:schemeClr val="tx1"/>
                </a:solidFill>
              </a:rPr>
              <a:t>with HTTPS off-load</a:t>
            </a:r>
          </a:p>
          <a:p>
            <a:pPr lvl="1">
              <a:spcBef>
                <a:spcPts val="0"/>
              </a:spcBef>
              <a:buFont typeface="Wingdings" charset="2"/>
              <a:buChar char="§"/>
            </a:pPr>
            <a:r>
              <a:rPr lang="en-US" sz="1800" dirty="0">
                <a:solidFill>
                  <a:schemeClr val="tx1"/>
                </a:solidFill>
              </a:rPr>
              <a:t>with HTTPS end-to-end</a:t>
            </a:r>
          </a:p>
          <a:p>
            <a:pPr lvl="1">
              <a:spcBef>
                <a:spcPts val="0"/>
              </a:spcBef>
              <a:buFont typeface="Wingdings" charset="2"/>
              <a:buChar char="§"/>
            </a:pPr>
            <a:r>
              <a:rPr lang="en-US" sz="1800" dirty="0">
                <a:solidFill>
                  <a:schemeClr val="tx1"/>
                </a:solidFill>
              </a:rPr>
              <a:t>with HTTPS off-load + selection of ciphers</a:t>
            </a:r>
          </a:p>
          <a:p>
            <a:pPr lvl="1">
              <a:spcBef>
                <a:spcPts val="0"/>
              </a:spcBef>
              <a:buFont typeface="Wingdings" charset="2"/>
              <a:buChar char="§"/>
            </a:pPr>
            <a:r>
              <a:rPr lang="en-US" sz="1800" dirty="0">
                <a:solidFill>
                  <a:schemeClr val="tx1"/>
                </a:solidFill>
              </a:rPr>
              <a:t>with HTTPS Client Authentication</a:t>
            </a:r>
          </a:p>
          <a:p>
            <a:pPr lvl="1">
              <a:spcBef>
                <a:spcPts val="0"/>
              </a:spcBef>
              <a:buFont typeface="Wingdings" charset="2"/>
              <a:buChar char="§"/>
            </a:pPr>
            <a:r>
              <a:rPr lang="fr-FR" sz="1800" dirty="0" err="1">
                <a:solidFill>
                  <a:schemeClr val="tx1"/>
                </a:solidFill>
              </a:rPr>
              <a:t>Redirect</a:t>
            </a:r>
            <a:r>
              <a:rPr lang="fr-FR" sz="1800" dirty="0">
                <a:solidFill>
                  <a:schemeClr val="tx1"/>
                </a:solidFill>
              </a:rPr>
              <a:t> to </a:t>
            </a:r>
            <a:r>
              <a:rPr lang="fr-FR" sz="1800" dirty="0" err="1">
                <a:solidFill>
                  <a:schemeClr val="tx1"/>
                </a:solidFill>
              </a:rPr>
              <a:t>specific</a:t>
            </a:r>
            <a:r>
              <a:rPr lang="fr-FR" sz="1800" dirty="0">
                <a:solidFill>
                  <a:schemeClr val="tx1"/>
                </a:solidFill>
              </a:rPr>
              <a:t> HTTPS pool </a:t>
            </a:r>
            <a:r>
              <a:rPr lang="fr-FR" sz="1800" dirty="0" err="1">
                <a:solidFill>
                  <a:schemeClr val="tx1"/>
                </a:solidFill>
              </a:rPr>
              <a:t>based</a:t>
            </a:r>
            <a:r>
              <a:rPr lang="fr-FR" sz="1800" dirty="0">
                <a:solidFill>
                  <a:schemeClr val="tx1"/>
                </a:solidFill>
              </a:rPr>
              <a:t> on SNI</a:t>
            </a:r>
            <a:endParaRPr lang="en-US" sz="1800" dirty="0">
              <a:solidFill>
                <a:schemeClr val="tx1"/>
              </a:solidFill>
            </a:endParaRPr>
          </a:p>
          <a:p>
            <a:pPr lvl="1">
              <a:spcBef>
                <a:spcPts val="0"/>
              </a:spcBef>
              <a:buFont typeface="Wingdings" charset="2"/>
              <a:buChar char="§"/>
            </a:pPr>
            <a:endParaRPr lang="en-US" sz="1800" dirty="0">
              <a:solidFill>
                <a:schemeClr val="tx1"/>
              </a:solidFill>
            </a:endParaRPr>
          </a:p>
          <a:p>
            <a:pPr lvl="1">
              <a:spcBef>
                <a:spcPts val="0"/>
              </a:spcBef>
              <a:buFont typeface="Wingdings" charset="2"/>
              <a:buChar char="§"/>
            </a:pPr>
            <a:endParaRPr lang="en-US" sz="1800" dirty="0">
              <a:solidFill>
                <a:schemeClr val="tx1"/>
              </a:solidFill>
            </a:endParaRPr>
          </a:p>
          <a:p>
            <a:pPr lvl="1">
              <a:spcBef>
                <a:spcPts val="0"/>
              </a:spcBef>
              <a:buFont typeface="Wingdings" charset="2"/>
              <a:buChar char="§"/>
            </a:pPr>
            <a:endParaRPr lang="en-US" sz="1800" dirty="0">
              <a:solidFill>
                <a:schemeClr val="tx1"/>
              </a:solidFill>
            </a:endParaRPr>
          </a:p>
        </p:txBody>
      </p:sp>
      <p:sp>
        <p:nvSpPr>
          <p:cNvPr id="6" name="Text Placeholder 3"/>
          <p:cNvSpPr>
            <a:spLocks noGrp="1"/>
          </p:cNvSpPr>
          <p:nvPr>
            <p:ph type="body" sz="quarter" idx="12"/>
          </p:nvPr>
        </p:nvSpPr>
        <p:spPr>
          <a:xfrm>
            <a:off x="29445" y="935504"/>
            <a:ext cx="3981450" cy="5214132"/>
          </a:xfrm>
        </p:spPr>
        <p:txBody>
          <a:bodyPr/>
          <a:lstStyle/>
          <a:p>
            <a:pPr>
              <a:spcBef>
                <a:spcPts val="0"/>
              </a:spcBef>
              <a:buFont typeface="Wingdings" charset="2"/>
              <a:buChar char="§"/>
            </a:pPr>
            <a:r>
              <a:rPr lang="en-US" sz="1800" noProof="0" dirty="0">
                <a:solidFill>
                  <a:schemeClr val="tx1"/>
                </a:solidFill>
              </a:rPr>
              <a:t>Healthchecks</a:t>
            </a:r>
          </a:p>
          <a:p>
            <a:pPr lvl="1">
              <a:spcBef>
                <a:spcPts val="0"/>
              </a:spcBef>
              <a:buFont typeface="Wingdings" charset="2"/>
              <a:buChar char="§"/>
            </a:pPr>
            <a:r>
              <a:rPr lang="en-US" dirty="0">
                <a:solidFill>
                  <a:schemeClr val="tx1"/>
                </a:solidFill>
              </a:rPr>
              <a:t>ICMP</a:t>
            </a:r>
          </a:p>
          <a:p>
            <a:pPr lvl="1">
              <a:spcBef>
                <a:spcPts val="0"/>
              </a:spcBef>
              <a:buFont typeface="Wingdings" charset="2"/>
              <a:buChar char="§"/>
            </a:pPr>
            <a:r>
              <a:rPr lang="en-US" dirty="0">
                <a:solidFill>
                  <a:schemeClr val="tx1"/>
                </a:solidFill>
              </a:rPr>
              <a:t>UDP</a:t>
            </a:r>
          </a:p>
          <a:p>
            <a:pPr lvl="1">
              <a:spcBef>
                <a:spcPts val="0"/>
              </a:spcBef>
              <a:buFont typeface="Wingdings" charset="2"/>
              <a:buChar char="§"/>
            </a:pPr>
            <a:r>
              <a:rPr lang="en-US" noProof="0" dirty="0">
                <a:solidFill>
                  <a:schemeClr val="tx1"/>
                </a:solidFill>
              </a:rPr>
              <a:t>TCP</a:t>
            </a:r>
          </a:p>
          <a:p>
            <a:pPr lvl="1">
              <a:spcBef>
                <a:spcPts val="0"/>
              </a:spcBef>
              <a:buFont typeface="Wingdings" charset="2"/>
              <a:buChar char="§"/>
            </a:pPr>
            <a:r>
              <a:rPr lang="en-US" dirty="0">
                <a:solidFill>
                  <a:schemeClr val="tx1"/>
                </a:solidFill>
              </a:rPr>
              <a:t>DNS</a:t>
            </a:r>
            <a:endParaRPr lang="en-US" noProof="0" dirty="0">
              <a:solidFill>
                <a:schemeClr val="tx1"/>
              </a:solidFill>
            </a:endParaRPr>
          </a:p>
          <a:p>
            <a:pPr lvl="1">
              <a:spcBef>
                <a:spcPts val="0"/>
              </a:spcBef>
              <a:buFont typeface="Wingdings" charset="2"/>
              <a:buChar char="§"/>
            </a:pPr>
            <a:r>
              <a:rPr lang="en-US" noProof="0" dirty="0">
                <a:solidFill>
                  <a:schemeClr val="tx1"/>
                </a:solidFill>
              </a:rPr>
              <a:t>HTTP</a:t>
            </a:r>
          </a:p>
          <a:p>
            <a:pPr lvl="1">
              <a:spcBef>
                <a:spcPts val="0"/>
              </a:spcBef>
              <a:buFont typeface="Wingdings" charset="2"/>
              <a:buChar char="§"/>
            </a:pPr>
            <a:r>
              <a:rPr lang="en-US" noProof="0" dirty="0">
                <a:solidFill>
                  <a:schemeClr val="tx1"/>
                </a:solidFill>
              </a:rPr>
              <a:t>HTTPS</a:t>
            </a:r>
          </a:p>
          <a:p>
            <a:pPr>
              <a:spcBef>
                <a:spcPts val="0"/>
              </a:spcBef>
              <a:buFont typeface="Wingdings" charset="2"/>
              <a:buChar char="§"/>
            </a:pPr>
            <a:endParaRPr lang="en-US" sz="1800" noProof="0" dirty="0">
              <a:solidFill>
                <a:schemeClr val="tx1"/>
              </a:solidFill>
            </a:endParaRPr>
          </a:p>
          <a:p>
            <a:pPr>
              <a:spcBef>
                <a:spcPts val="0"/>
              </a:spcBef>
              <a:buFont typeface="Wingdings" charset="2"/>
              <a:buChar char="§"/>
            </a:pPr>
            <a:r>
              <a:rPr lang="en-US" sz="1800" noProof="0" dirty="0">
                <a:solidFill>
                  <a:schemeClr val="tx1"/>
                </a:solidFill>
              </a:rPr>
              <a:t>L4 VIP </a:t>
            </a:r>
            <a:r>
              <a:rPr lang="en-US" sz="1800" dirty="0">
                <a:solidFill>
                  <a:schemeClr val="tx1"/>
                </a:solidFill>
              </a:rPr>
              <a:t>(using L4-LB-Engine)</a:t>
            </a:r>
            <a:endParaRPr lang="en-US" sz="1800" noProof="0" dirty="0">
              <a:solidFill>
                <a:schemeClr val="tx1"/>
              </a:solidFill>
            </a:endParaRPr>
          </a:p>
          <a:p>
            <a:pPr lvl="1">
              <a:spcBef>
                <a:spcPts val="0"/>
              </a:spcBef>
              <a:buFont typeface="Wingdings" charset="2"/>
              <a:buChar char="§"/>
            </a:pPr>
            <a:r>
              <a:rPr lang="en-US" noProof="0" dirty="0">
                <a:solidFill>
                  <a:schemeClr val="tx1"/>
                </a:solidFill>
              </a:rPr>
              <a:t>with no persistence</a:t>
            </a:r>
          </a:p>
          <a:p>
            <a:pPr lvl="1">
              <a:spcBef>
                <a:spcPts val="0"/>
              </a:spcBef>
              <a:buFont typeface="Wingdings" charset="2"/>
              <a:buChar char="§"/>
            </a:pPr>
            <a:r>
              <a:rPr lang="en-US" noProof="0" dirty="0">
                <a:solidFill>
                  <a:schemeClr val="tx1"/>
                </a:solidFill>
              </a:rPr>
              <a:t>with </a:t>
            </a:r>
            <a:r>
              <a:rPr lang="en-US" noProof="0" dirty="0" err="1">
                <a:solidFill>
                  <a:schemeClr val="tx1"/>
                </a:solidFill>
              </a:rPr>
              <a:t>src</a:t>
            </a:r>
            <a:r>
              <a:rPr lang="en-US" noProof="0" dirty="0">
                <a:solidFill>
                  <a:schemeClr val="tx1"/>
                </a:solidFill>
              </a:rPr>
              <a:t>-IP persistence</a:t>
            </a:r>
          </a:p>
          <a:p>
            <a:pPr marL="457200" lvl="2" indent="0">
              <a:spcBef>
                <a:spcPts val="0"/>
              </a:spcBef>
              <a:buNone/>
            </a:pPr>
            <a:r>
              <a:rPr lang="en-US" sz="1200" i="1" dirty="0">
                <a:solidFill>
                  <a:schemeClr val="tx1"/>
                </a:solidFill>
              </a:rPr>
              <a:t>Same config using L7-LB-Engine</a:t>
            </a:r>
          </a:p>
          <a:p>
            <a:pPr lvl="1">
              <a:spcBef>
                <a:spcPts val="0"/>
              </a:spcBef>
              <a:buFont typeface="Wingdings" charset="2"/>
              <a:buChar char="§"/>
            </a:pPr>
            <a:r>
              <a:rPr lang="en-US" dirty="0">
                <a:solidFill>
                  <a:schemeClr val="tx1"/>
                </a:solidFill>
              </a:rPr>
              <a:t>with SNAT (Proxy Mode)</a:t>
            </a:r>
          </a:p>
          <a:p>
            <a:pPr marL="457200" lvl="2" indent="0">
              <a:spcBef>
                <a:spcPts val="0"/>
              </a:spcBef>
              <a:buNone/>
            </a:pPr>
            <a:r>
              <a:rPr lang="en-US" sz="1200" i="1" dirty="0">
                <a:solidFill>
                  <a:schemeClr val="tx1"/>
                </a:solidFill>
              </a:rPr>
              <a:t>Same config using L7-LB-Engine</a:t>
            </a:r>
            <a:endParaRPr lang="en-US" sz="1200" dirty="0">
              <a:solidFill>
                <a:schemeClr val="tx1"/>
              </a:solidFill>
            </a:endParaRPr>
          </a:p>
          <a:p>
            <a:pPr lvl="1">
              <a:spcBef>
                <a:spcPts val="0"/>
              </a:spcBef>
              <a:buFont typeface="Wingdings" charset="2"/>
              <a:buChar char="§"/>
            </a:pPr>
            <a:r>
              <a:rPr lang="en-US" dirty="0">
                <a:solidFill>
                  <a:schemeClr val="tx1"/>
                </a:solidFill>
              </a:rPr>
              <a:t>without SNAT (Transparent Mode)</a:t>
            </a:r>
          </a:p>
          <a:p>
            <a:pPr marL="457200" lvl="2" indent="0">
              <a:spcBef>
                <a:spcPts val="0"/>
              </a:spcBef>
              <a:buNone/>
            </a:pPr>
            <a:r>
              <a:rPr lang="en-US" sz="1200" i="1" dirty="0">
                <a:solidFill>
                  <a:schemeClr val="tx1"/>
                </a:solidFill>
              </a:rPr>
              <a:t>Same </a:t>
            </a:r>
            <a:r>
              <a:rPr lang="en-US" sz="1200" i="1" dirty="0" err="1">
                <a:solidFill>
                  <a:schemeClr val="tx1"/>
                </a:solidFill>
              </a:rPr>
              <a:t>config</a:t>
            </a:r>
            <a:r>
              <a:rPr lang="en-US" sz="1200" i="1" dirty="0">
                <a:solidFill>
                  <a:schemeClr val="tx1"/>
                </a:solidFill>
              </a:rPr>
              <a:t> using L7-LB-Engine</a:t>
            </a:r>
          </a:p>
          <a:p>
            <a:pPr lvl="1">
              <a:spcBef>
                <a:spcPts val="0"/>
              </a:spcBef>
              <a:buFont typeface="Wingdings" charset="2"/>
              <a:buChar char="§"/>
            </a:pPr>
            <a:r>
              <a:rPr lang="en-US" dirty="0">
                <a:solidFill>
                  <a:schemeClr val="tx1"/>
                </a:solidFill>
              </a:rPr>
              <a:t>with port range</a:t>
            </a:r>
          </a:p>
          <a:p>
            <a:pPr lvl="1">
              <a:spcBef>
                <a:spcPts val="0"/>
              </a:spcBef>
              <a:buFont typeface="Wingdings" charset="2"/>
              <a:buChar char="§"/>
            </a:pPr>
            <a:r>
              <a:rPr lang="en-US" dirty="0">
                <a:solidFill>
                  <a:schemeClr val="tx1"/>
                </a:solidFill>
              </a:rPr>
              <a:t>FTP</a:t>
            </a:r>
            <a:endParaRPr lang="en-US" sz="1200" i="1" dirty="0">
              <a:solidFill>
                <a:schemeClr val="tx1"/>
              </a:solidFill>
            </a:endParaRPr>
          </a:p>
          <a:p>
            <a:pPr marL="457200" lvl="2" indent="0">
              <a:spcBef>
                <a:spcPts val="0"/>
              </a:spcBef>
              <a:buNone/>
            </a:pPr>
            <a:endParaRPr lang="en-US" sz="1200" noProof="0" dirty="0">
              <a:solidFill>
                <a:schemeClr val="tx1"/>
              </a:solidFill>
            </a:endParaRPr>
          </a:p>
        </p:txBody>
      </p:sp>
    </p:spTree>
    <p:extLst>
      <p:ext uri="{BB962C8B-B14F-4D97-AF65-F5344CB8AC3E}">
        <p14:creationId xmlns:p14="http://schemas.microsoft.com/office/powerpoint/2010/main" val="3125300757"/>
      </p:ext>
    </p:extLst>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87738" y="234462"/>
            <a:ext cx="7704582" cy="691902"/>
          </a:xfrm>
        </p:spPr>
        <p:txBody>
          <a:bodyPr/>
          <a:lstStyle/>
          <a:p>
            <a:r>
              <a:rPr lang="en-US" noProof="0"/>
              <a:t>LB Configurations</a:t>
            </a:r>
          </a:p>
        </p:txBody>
      </p:sp>
      <p:sp>
        <p:nvSpPr>
          <p:cNvPr id="5" name="Text Placeholder 3"/>
          <p:cNvSpPr txBox="1">
            <a:spLocks/>
          </p:cNvSpPr>
          <p:nvPr/>
        </p:nvSpPr>
        <p:spPr bwMode="auto">
          <a:xfrm>
            <a:off x="3906985" y="382826"/>
            <a:ext cx="5094514" cy="521413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182880" indent="-233363" algn="l" rtl="0" eaLnBrk="0" fontAlgn="base" hangingPunct="0">
              <a:lnSpc>
                <a:spcPts val="2400"/>
              </a:lnSpc>
              <a:spcBef>
                <a:spcPts val="1000"/>
              </a:spcBef>
              <a:spcAft>
                <a:spcPct val="0"/>
              </a:spcAft>
              <a:buClr>
                <a:schemeClr val="accent1">
                  <a:lumMod val="75000"/>
                </a:schemeClr>
              </a:buClr>
              <a:buSzPct val="115000"/>
              <a:buFont typeface="Wingdings" pitchFamily="2" charset="2"/>
              <a:buChar char="§"/>
              <a:defRPr sz="2000" b="1">
                <a:solidFill>
                  <a:srgbClr val="333333"/>
                </a:solidFill>
                <a:latin typeface="+mn-lt"/>
                <a:ea typeface="+mn-ea"/>
                <a:cs typeface="+mn-cs"/>
              </a:defRPr>
            </a:lvl1pPr>
            <a:lvl2pPr marL="400050" indent="-171450" algn="l" rtl="0" eaLnBrk="0" fontAlgn="base" hangingPunct="0">
              <a:lnSpc>
                <a:spcPts val="2200"/>
              </a:lnSpc>
              <a:spcBef>
                <a:spcPts val="800"/>
              </a:spcBef>
              <a:spcAft>
                <a:spcPct val="0"/>
              </a:spcAft>
              <a:buClr>
                <a:schemeClr val="accent1">
                  <a:lumMod val="75000"/>
                </a:schemeClr>
              </a:buClr>
              <a:buSzPct val="110000"/>
              <a:buFont typeface="Times" pitchFamily="18" charset="0"/>
              <a:buChar char="•"/>
              <a:defRPr>
                <a:solidFill>
                  <a:srgbClr val="333333"/>
                </a:solidFill>
                <a:latin typeface="+mn-lt"/>
                <a:ea typeface="+mn-ea"/>
              </a:defRPr>
            </a:lvl2pPr>
            <a:lvl3pPr marL="62865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3pPr>
            <a:lvl4pPr marL="91440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4pPr>
            <a:lvl5pPr marL="120015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5pPr>
            <a:lvl6pPr marL="16002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6pPr>
            <a:lvl7pPr marL="20574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7pPr>
            <a:lvl8pPr marL="25146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8pPr>
            <a:lvl9pPr marL="29718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9pPr>
          </a:lstStyle>
          <a:p>
            <a:pPr>
              <a:spcBef>
                <a:spcPts val="0"/>
              </a:spcBef>
              <a:buFont typeface="Wingdings" charset="2"/>
              <a:buChar char="§"/>
            </a:pPr>
            <a:r>
              <a:rPr lang="en-US" sz="1800" dirty="0">
                <a:solidFill>
                  <a:schemeClr val="bg1">
                    <a:lumMod val="75000"/>
                  </a:schemeClr>
                </a:solidFill>
              </a:rPr>
              <a:t>L7 HTTP VIP (using L7-LB-Engine)</a:t>
            </a:r>
          </a:p>
          <a:p>
            <a:pPr lvl="1">
              <a:spcBef>
                <a:spcPts val="0"/>
              </a:spcBef>
              <a:buFont typeface="Wingdings" charset="2"/>
              <a:buChar char="§"/>
            </a:pPr>
            <a:r>
              <a:rPr lang="en-US" sz="1800" dirty="0">
                <a:solidFill>
                  <a:schemeClr val="bg1">
                    <a:lumMod val="75000"/>
                  </a:schemeClr>
                </a:solidFill>
              </a:rPr>
              <a:t>Insert client IP@ in header</a:t>
            </a:r>
          </a:p>
          <a:p>
            <a:pPr lvl="1">
              <a:spcBef>
                <a:spcPts val="0"/>
              </a:spcBef>
              <a:buFont typeface="Wingdings" charset="2"/>
              <a:buChar char="§"/>
            </a:pPr>
            <a:r>
              <a:rPr lang="en-US" sz="1800" dirty="0">
                <a:solidFill>
                  <a:schemeClr val="bg1">
                    <a:lumMod val="75000"/>
                  </a:schemeClr>
                </a:solidFill>
              </a:rPr>
              <a:t>with cookie persistence</a:t>
            </a:r>
          </a:p>
          <a:p>
            <a:pPr lvl="1">
              <a:spcBef>
                <a:spcPts val="0"/>
              </a:spcBef>
              <a:buFont typeface="Wingdings" charset="2"/>
              <a:buChar char="§"/>
            </a:pPr>
            <a:r>
              <a:rPr lang="en-US" sz="1800" dirty="0">
                <a:solidFill>
                  <a:schemeClr val="bg1">
                    <a:lumMod val="75000"/>
                  </a:schemeClr>
                </a:solidFill>
              </a:rPr>
              <a:t>with redirect to HTTPS site</a:t>
            </a:r>
          </a:p>
          <a:p>
            <a:pPr lvl="1">
              <a:spcBef>
                <a:spcPts val="0"/>
              </a:spcBef>
              <a:buFont typeface="Wingdings" charset="2"/>
              <a:buChar char="§"/>
            </a:pPr>
            <a:r>
              <a:rPr lang="en-US" sz="1800" dirty="0">
                <a:solidFill>
                  <a:schemeClr val="bg1">
                    <a:lumMod val="75000"/>
                  </a:schemeClr>
                </a:solidFill>
              </a:rPr>
              <a:t>with </a:t>
            </a:r>
            <a:r>
              <a:rPr lang="en-US" sz="1800" dirty="0" err="1">
                <a:solidFill>
                  <a:schemeClr val="bg1">
                    <a:lumMod val="75000"/>
                  </a:schemeClr>
                </a:solidFill>
              </a:rPr>
              <a:t>AppRules</a:t>
            </a:r>
            <a:endParaRPr lang="en-US" sz="1800" dirty="0">
              <a:solidFill>
                <a:schemeClr val="bg1">
                  <a:lumMod val="75000"/>
                </a:schemeClr>
              </a:solidFill>
            </a:endParaRPr>
          </a:p>
          <a:p>
            <a:pPr lvl="2">
              <a:spcBef>
                <a:spcPts val="0"/>
              </a:spcBef>
              <a:buFont typeface="Wingdings" charset="2"/>
              <a:buChar char="§"/>
            </a:pPr>
            <a:r>
              <a:rPr lang="en-US" sz="1400" dirty="0">
                <a:solidFill>
                  <a:schemeClr val="bg1">
                    <a:lumMod val="75000"/>
                  </a:schemeClr>
                </a:solidFill>
              </a:rPr>
              <a:t>block specific URLs</a:t>
            </a:r>
          </a:p>
          <a:p>
            <a:pPr lvl="2">
              <a:spcBef>
                <a:spcPts val="0"/>
              </a:spcBef>
              <a:buFont typeface="Wingdings" charset="2"/>
              <a:buChar char="§"/>
            </a:pPr>
            <a:r>
              <a:rPr lang="en-US" sz="1400" dirty="0">
                <a:solidFill>
                  <a:schemeClr val="bg1">
                    <a:lumMod val="75000"/>
                  </a:schemeClr>
                </a:solidFill>
              </a:rPr>
              <a:t>redirect specific URL/Host to specific pools</a:t>
            </a:r>
          </a:p>
          <a:p>
            <a:pPr lvl="2">
              <a:spcBef>
                <a:spcPts val="0"/>
              </a:spcBef>
              <a:buFont typeface="Wingdings" charset="2"/>
              <a:buChar char="§"/>
            </a:pPr>
            <a:r>
              <a:rPr lang="en-US" sz="1400" dirty="0">
                <a:solidFill>
                  <a:schemeClr val="bg1">
                    <a:lumMod val="75000"/>
                  </a:schemeClr>
                </a:solidFill>
              </a:rPr>
              <a:t>with redirect to default page </a:t>
            </a:r>
          </a:p>
          <a:p>
            <a:pPr lvl="2">
              <a:spcBef>
                <a:spcPts val="0"/>
              </a:spcBef>
              <a:buFont typeface="Wingdings" charset="2"/>
              <a:buChar char="§"/>
            </a:pPr>
            <a:r>
              <a:rPr lang="en-US" sz="1400" dirty="0">
                <a:solidFill>
                  <a:schemeClr val="bg1">
                    <a:lumMod val="75000"/>
                  </a:schemeClr>
                </a:solidFill>
              </a:rPr>
              <a:t>with redirect non </a:t>
            </a:r>
            <a:r>
              <a:rPr lang="en-US" sz="1400" dirty="0" err="1">
                <a:solidFill>
                  <a:schemeClr val="bg1">
                    <a:lumMod val="75000"/>
                  </a:schemeClr>
                </a:solidFill>
              </a:rPr>
              <a:t>authent</a:t>
            </a:r>
            <a:r>
              <a:rPr lang="en-US" sz="1400" dirty="0">
                <a:solidFill>
                  <a:schemeClr val="bg1">
                    <a:lumMod val="75000"/>
                  </a:schemeClr>
                </a:solidFill>
              </a:rPr>
              <a:t> clients</a:t>
            </a:r>
          </a:p>
          <a:p>
            <a:pPr lvl="2">
              <a:spcBef>
                <a:spcPts val="0"/>
              </a:spcBef>
              <a:buFont typeface="Wingdings" charset="2"/>
              <a:buChar char="§"/>
            </a:pPr>
            <a:r>
              <a:rPr lang="en-US" sz="1400" dirty="0">
                <a:solidFill>
                  <a:schemeClr val="bg1">
                    <a:lumMod val="75000"/>
                  </a:schemeClr>
                </a:solidFill>
              </a:rPr>
              <a:t>with HTTP response header rewrite</a:t>
            </a:r>
          </a:p>
          <a:p>
            <a:pPr lvl="2">
              <a:spcBef>
                <a:spcPts val="0"/>
              </a:spcBef>
              <a:buFont typeface="Wingdings" charset="2"/>
              <a:buChar char="§"/>
            </a:pPr>
            <a:r>
              <a:rPr lang="en-US" sz="1400" dirty="0">
                <a:solidFill>
                  <a:schemeClr val="bg1">
                    <a:lumMod val="75000"/>
                  </a:schemeClr>
                </a:solidFill>
              </a:rPr>
              <a:t>sorry server</a:t>
            </a:r>
          </a:p>
          <a:p>
            <a:pPr lvl="2">
              <a:spcBef>
                <a:spcPts val="0"/>
              </a:spcBef>
              <a:buFont typeface="Wingdings" charset="2"/>
              <a:buChar char="§"/>
            </a:pPr>
            <a:r>
              <a:rPr lang="en-US" sz="1400" dirty="0">
                <a:solidFill>
                  <a:schemeClr val="bg1">
                    <a:lumMod val="75000"/>
                  </a:schemeClr>
                </a:solidFill>
              </a:rPr>
              <a:t>NTLM authentication server</a:t>
            </a:r>
          </a:p>
          <a:p>
            <a:pPr lvl="1">
              <a:spcBef>
                <a:spcPts val="0"/>
              </a:spcBef>
              <a:buFont typeface="Wingdings" charset="2"/>
              <a:buChar char="§"/>
            </a:pPr>
            <a:r>
              <a:rPr lang="en-US" sz="1800" dirty="0">
                <a:solidFill>
                  <a:schemeClr val="bg1">
                    <a:lumMod val="75000"/>
                  </a:schemeClr>
                </a:solidFill>
              </a:rPr>
              <a:t>with IPv6 VIP / servers IPv4</a:t>
            </a:r>
          </a:p>
          <a:p>
            <a:pPr lvl="2">
              <a:spcBef>
                <a:spcPts val="0"/>
              </a:spcBef>
              <a:buFont typeface="Wingdings" charset="2"/>
              <a:buChar char="§"/>
            </a:pPr>
            <a:endParaRPr lang="en-US" sz="1400" dirty="0">
              <a:solidFill>
                <a:schemeClr val="bg1">
                  <a:lumMod val="75000"/>
                </a:schemeClr>
              </a:solidFill>
            </a:endParaRPr>
          </a:p>
          <a:p>
            <a:pPr>
              <a:spcBef>
                <a:spcPts val="0"/>
              </a:spcBef>
              <a:buFont typeface="Wingdings" charset="2"/>
              <a:buChar char="§"/>
            </a:pPr>
            <a:r>
              <a:rPr lang="en-US" sz="1800" dirty="0">
                <a:solidFill>
                  <a:schemeClr val="bg1">
                    <a:lumMod val="75000"/>
                  </a:schemeClr>
                </a:solidFill>
              </a:rPr>
              <a:t>L7 HTTPS VIP (using L7-LB-Engine)</a:t>
            </a:r>
          </a:p>
          <a:p>
            <a:pPr lvl="1">
              <a:spcBef>
                <a:spcPts val="0"/>
              </a:spcBef>
              <a:buFont typeface="Wingdings" charset="2"/>
              <a:buChar char="§"/>
            </a:pPr>
            <a:r>
              <a:rPr lang="en-US" sz="1800" dirty="0">
                <a:solidFill>
                  <a:schemeClr val="bg1">
                    <a:lumMod val="75000"/>
                  </a:schemeClr>
                </a:solidFill>
              </a:rPr>
              <a:t>with HTTPS </a:t>
            </a:r>
            <a:r>
              <a:rPr lang="en-US" sz="1800" dirty="0" err="1">
                <a:solidFill>
                  <a:schemeClr val="bg1">
                    <a:lumMod val="75000"/>
                  </a:schemeClr>
                </a:solidFill>
              </a:rPr>
              <a:t>passthrough</a:t>
            </a:r>
            <a:endParaRPr lang="en-US" sz="1800" dirty="0">
              <a:solidFill>
                <a:schemeClr val="bg1">
                  <a:lumMod val="75000"/>
                </a:schemeClr>
              </a:solidFill>
            </a:endParaRPr>
          </a:p>
          <a:p>
            <a:pPr lvl="1">
              <a:spcBef>
                <a:spcPts val="0"/>
              </a:spcBef>
              <a:buFont typeface="Wingdings" charset="2"/>
              <a:buChar char="§"/>
            </a:pPr>
            <a:r>
              <a:rPr lang="en-US" sz="1800" dirty="0">
                <a:solidFill>
                  <a:schemeClr val="bg1">
                    <a:lumMod val="75000"/>
                  </a:schemeClr>
                </a:solidFill>
              </a:rPr>
              <a:t>with HTTPS off-load</a:t>
            </a:r>
          </a:p>
          <a:p>
            <a:pPr lvl="1">
              <a:spcBef>
                <a:spcPts val="0"/>
              </a:spcBef>
              <a:buFont typeface="Wingdings" charset="2"/>
              <a:buChar char="§"/>
            </a:pPr>
            <a:r>
              <a:rPr lang="en-US" sz="1800" dirty="0">
                <a:solidFill>
                  <a:schemeClr val="bg1">
                    <a:lumMod val="75000"/>
                  </a:schemeClr>
                </a:solidFill>
              </a:rPr>
              <a:t>with HTTPS end-to-end</a:t>
            </a:r>
          </a:p>
          <a:p>
            <a:pPr lvl="1">
              <a:spcBef>
                <a:spcPts val="0"/>
              </a:spcBef>
              <a:buFont typeface="Wingdings" charset="2"/>
              <a:buChar char="§"/>
            </a:pPr>
            <a:r>
              <a:rPr lang="en-US" sz="1800" dirty="0">
                <a:solidFill>
                  <a:schemeClr val="bg1">
                    <a:lumMod val="75000"/>
                  </a:schemeClr>
                </a:solidFill>
              </a:rPr>
              <a:t>with HTTPS off-load + selection of ciphers</a:t>
            </a:r>
          </a:p>
          <a:p>
            <a:pPr lvl="1">
              <a:spcBef>
                <a:spcPts val="0"/>
              </a:spcBef>
              <a:buFont typeface="Wingdings" charset="2"/>
              <a:buChar char="§"/>
            </a:pPr>
            <a:r>
              <a:rPr lang="en-US" sz="1800" dirty="0">
                <a:solidFill>
                  <a:schemeClr val="bg1">
                    <a:lumMod val="75000"/>
                  </a:schemeClr>
                </a:solidFill>
              </a:rPr>
              <a:t>with HTTPS Client Authentication</a:t>
            </a:r>
          </a:p>
          <a:p>
            <a:pPr lvl="1">
              <a:spcBef>
                <a:spcPts val="0"/>
              </a:spcBef>
              <a:buFont typeface="Wingdings" charset="2"/>
              <a:buChar char="§"/>
            </a:pPr>
            <a:r>
              <a:rPr lang="fr-FR" sz="1800" dirty="0" err="1">
                <a:solidFill>
                  <a:schemeClr val="bg1">
                    <a:lumMod val="75000"/>
                  </a:schemeClr>
                </a:solidFill>
              </a:rPr>
              <a:t>Redirect</a:t>
            </a:r>
            <a:r>
              <a:rPr lang="fr-FR" sz="1800" dirty="0">
                <a:solidFill>
                  <a:schemeClr val="bg1">
                    <a:lumMod val="75000"/>
                  </a:schemeClr>
                </a:solidFill>
              </a:rPr>
              <a:t> to </a:t>
            </a:r>
            <a:r>
              <a:rPr lang="fr-FR" sz="1800" dirty="0" err="1">
                <a:solidFill>
                  <a:schemeClr val="bg1">
                    <a:lumMod val="75000"/>
                  </a:schemeClr>
                </a:solidFill>
              </a:rPr>
              <a:t>specific</a:t>
            </a:r>
            <a:r>
              <a:rPr lang="fr-FR" sz="1800" dirty="0">
                <a:solidFill>
                  <a:schemeClr val="bg1">
                    <a:lumMod val="75000"/>
                  </a:schemeClr>
                </a:solidFill>
              </a:rPr>
              <a:t> HTTPS pool </a:t>
            </a:r>
            <a:r>
              <a:rPr lang="fr-FR" sz="1800" dirty="0" err="1">
                <a:solidFill>
                  <a:schemeClr val="bg1">
                    <a:lumMod val="75000"/>
                  </a:schemeClr>
                </a:solidFill>
              </a:rPr>
              <a:t>based</a:t>
            </a:r>
            <a:r>
              <a:rPr lang="fr-FR" sz="1800" dirty="0">
                <a:solidFill>
                  <a:schemeClr val="bg1">
                    <a:lumMod val="75000"/>
                  </a:schemeClr>
                </a:solidFill>
              </a:rPr>
              <a:t> on SNI</a:t>
            </a:r>
            <a:endParaRPr lang="en-US" sz="1800" dirty="0">
              <a:solidFill>
                <a:schemeClr val="bg1">
                  <a:lumMod val="75000"/>
                </a:schemeClr>
              </a:solidFill>
            </a:endParaRPr>
          </a:p>
          <a:p>
            <a:pPr lvl="1">
              <a:spcBef>
                <a:spcPts val="0"/>
              </a:spcBef>
              <a:buFont typeface="Wingdings" charset="2"/>
              <a:buChar char="§"/>
            </a:pPr>
            <a:endParaRPr lang="en-US" sz="1800" dirty="0">
              <a:solidFill>
                <a:schemeClr val="bg1">
                  <a:lumMod val="75000"/>
                </a:schemeClr>
              </a:solidFill>
            </a:endParaRPr>
          </a:p>
          <a:p>
            <a:pPr lvl="1">
              <a:spcBef>
                <a:spcPts val="0"/>
              </a:spcBef>
              <a:buFont typeface="Wingdings" charset="2"/>
              <a:buChar char="§"/>
            </a:pPr>
            <a:endParaRPr lang="en-US" sz="1800" dirty="0">
              <a:solidFill>
                <a:schemeClr val="bg1">
                  <a:lumMod val="75000"/>
                </a:schemeClr>
              </a:solidFill>
            </a:endParaRPr>
          </a:p>
          <a:p>
            <a:pPr lvl="1">
              <a:spcBef>
                <a:spcPts val="0"/>
              </a:spcBef>
              <a:buFont typeface="Wingdings" charset="2"/>
              <a:buChar char="§"/>
            </a:pPr>
            <a:endParaRPr lang="en-US" sz="1800" dirty="0">
              <a:solidFill>
                <a:schemeClr val="bg1">
                  <a:lumMod val="75000"/>
                </a:schemeClr>
              </a:solidFill>
            </a:endParaRPr>
          </a:p>
        </p:txBody>
      </p:sp>
      <p:sp>
        <p:nvSpPr>
          <p:cNvPr id="6" name="Text Placeholder 3"/>
          <p:cNvSpPr>
            <a:spLocks noGrp="1"/>
          </p:cNvSpPr>
          <p:nvPr>
            <p:ph type="body" sz="quarter" idx="12"/>
          </p:nvPr>
        </p:nvSpPr>
        <p:spPr>
          <a:xfrm>
            <a:off x="29445" y="935504"/>
            <a:ext cx="3981450" cy="5214132"/>
          </a:xfrm>
        </p:spPr>
        <p:txBody>
          <a:bodyPr/>
          <a:lstStyle/>
          <a:p>
            <a:pPr>
              <a:spcBef>
                <a:spcPts val="0"/>
              </a:spcBef>
              <a:buFont typeface="Wingdings" charset="2"/>
              <a:buChar char="§"/>
            </a:pPr>
            <a:r>
              <a:rPr lang="en-US" sz="1800" noProof="0" dirty="0">
                <a:solidFill>
                  <a:schemeClr val="tx1"/>
                </a:solidFill>
              </a:rPr>
              <a:t>Healthchecks</a:t>
            </a:r>
          </a:p>
          <a:p>
            <a:pPr lvl="1">
              <a:spcBef>
                <a:spcPts val="0"/>
              </a:spcBef>
              <a:buFont typeface="Wingdings" charset="2"/>
              <a:buChar char="§"/>
            </a:pPr>
            <a:r>
              <a:rPr lang="en-US" dirty="0">
                <a:solidFill>
                  <a:schemeClr val="tx1"/>
                </a:solidFill>
              </a:rPr>
              <a:t>ICMP</a:t>
            </a:r>
          </a:p>
          <a:p>
            <a:pPr lvl="1">
              <a:spcBef>
                <a:spcPts val="0"/>
              </a:spcBef>
              <a:buFont typeface="Wingdings" charset="2"/>
              <a:buChar char="§"/>
            </a:pPr>
            <a:r>
              <a:rPr lang="en-US" dirty="0">
                <a:solidFill>
                  <a:schemeClr val="tx1"/>
                </a:solidFill>
              </a:rPr>
              <a:t>UDP</a:t>
            </a:r>
          </a:p>
          <a:p>
            <a:pPr lvl="1">
              <a:spcBef>
                <a:spcPts val="0"/>
              </a:spcBef>
              <a:buFont typeface="Wingdings" charset="2"/>
              <a:buChar char="§"/>
            </a:pPr>
            <a:r>
              <a:rPr lang="en-US" noProof="0" dirty="0">
                <a:solidFill>
                  <a:schemeClr val="tx1"/>
                </a:solidFill>
              </a:rPr>
              <a:t>TCP</a:t>
            </a:r>
          </a:p>
          <a:p>
            <a:pPr lvl="1">
              <a:spcBef>
                <a:spcPts val="0"/>
              </a:spcBef>
              <a:buFont typeface="Wingdings" charset="2"/>
              <a:buChar char="§"/>
            </a:pPr>
            <a:r>
              <a:rPr lang="en-US" dirty="0">
                <a:solidFill>
                  <a:schemeClr val="tx1"/>
                </a:solidFill>
              </a:rPr>
              <a:t>DNS</a:t>
            </a:r>
            <a:endParaRPr lang="en-US" noProof="0" dirty="0">
              <a:solidFill>
                <a:schemeClr val="tx1"/>
              </a:solidFill>
            </a:endParaRPr>
          </a:p>
          <a:p>
            <a:pPr lvl="1">
              <a:spcBef>
                <a:spcPts val="0"/>
              </a:spcBef>
              <a:buFont typeface="Wingdings" charset="2"/>
              <a:buChar char="§"/>
            </a:pPr>
            <a:r>
              <a:rPr lang="en-US" noProof="0" dirty="0">
                <a:solidFill>
                  <a:schemeClr val="tx1"/>
                </a:solidFill>
              </a:rPr>
              <a:t>HTTP</a:t>
            </a:r>
          </a:p>
          <a:p>
            <a:pPr lvl="1">
              <a:spcBef>
                <a:spcPts val="0"/>
              </a:spcBef>
              <a:buFont typeface="Wingdings" charset="2"/>
              <a:buChar char="§"/>
            </a:pPr>
            <a:r>
              <a:rPr lang="en-US" noProof="0" dirty="0">
                <a:solidFill>
                  <a:schemeClr val="tx1"/>
                </a:solidFill>
              </a:rPr>
              <a:t>HTTPS</a:t>
            </a:r>
          </a:p>
          <a:p>
            <a:pPr>
              <a:spcBef>
                <a:spcPts val="0"/>
              </a:spcBef>
              <a:buFont typeface="Wingdings" charset="2"/>
              <a:buChar char="§"/>
            </a:pPr>
            <a:endParaRPr lang="en-US" sz="1800" noProof="0" dirty="0">
              <a:solidFill>
                <a:schemeClr val="bg1">
                  <a:lumMod val="75000"/>
                </a:schemeClr>
              </a:solidFill>
            </a:endParaRPr>
          </a:p>
          <a:p>
            <a:pPr>
              <a:spcBef>
                <a:spcPts val="0"/>
              </a:spcBef>
              <a:buFont typeface="Wingdings" charset="2"/>
              <a:buChar char="§"/>
            </a:pPr>
            <a:r>
              <a:rPr lang="en-US" sz="1800" noProof="0" dirty="0">
                <a:solidFill>
                  <a:schemeClr val="bg1">
                    <a:lumMod val="75000"/>
                  </a:schemeClr>
                </a:solidFill>
              </a:rPr>
              <a:t>L4 VIP </a:t>
            </a:r>
            <a:r>
              <a:rPr lang="en-US" sz="1800" dirty="0">
                <a:solidFill>
                  <a:schemeClr val="bg1">
                    <a:lumMod val="75000"/>
                  </a:schemeClr>
                </a:solidFill>
              </a:rPr>
              <a:t>(using L4-LB-Engine)</a:t>
            </a:r>
            <a:endParaRPr lang="en-US" sz="1800" noProof="0" dirty="0">
              <a:solidFill>
                <a:schemeClr val="bg1">
                  <a:lumMod val="75000"/>
                </a:schemeClr>
              </a:solidFill>
            </a:endParaRPr>
          </a:p>
          <a:p>
            <a:pPr lvl="1">
              <a:spcBef>
                <a:spcPts val="0"/>
              </a:spcBef>
              <a:buFont typeface="Wingdings" charset="2"/>
              <a:buChar char="§"/>
            </a:pPr>
            <a:r>
              <a:rPr lang="en-US" noProof="0" dirty="0">
                <a:solidFill>
                  <a:schemeClr val="bg1">
                    <a:lumMod val="75000"/>
                  </a:schemeClr>
                </a:solidFill>
              </a:rPr>
              <a:t>with no persistence</a:t>
            </a:r>
          </a:p>
          <a:p>
            <a:pPr lvl="1">
              <a:spcBef>
                <a:spcPts val="0"/>
              </a:spcBef>
              <a:buFont typeface="Wingdings" charset="2"/>
              <a:buChar char="§"/>
            </a:pPr>
            <a:r>
              <a:rPr lang="en-US" noProof="0" dirty="0">
                <a:solidFill>
                  <a:schemeClr val="bg1">
                    <a:lumMod val="75000"/>
                  </a:schemeClr>
                </a:solidFill>
              </a:rPr>
              <a:t>with </a:t>
            </a:r>
            <a:r>
              <a:rPr lang="en-US" noProof="0" dirty="0" err="1">
                <a:solidFill>
                  <a:schemeClr val="bg1">
                    <a:lumMod val="75000"/>
                  </a:schemeClr>
                </a:solidFill>
              </a:rPr>
              <a:t>src</a:t>
            </a:r>
            <a:r>
              <a:rPr lang="en-US" noProof="0" dirty="0">
                <a:solidFill>
                  <a:schemeClr val="bg1">
                    <a:lumMod val="75000"/>
                  </a:schemeClr>
                </a:solidFill>
              </a:rPr>
              <a:t>-IP persistence</a:t>
            </a:r>
          </a:p>
          <a:p>
            <a:pPr marL="457200" lvl="2" indent="0">
              <a:spcBef>
                <a:spcPts val="0"/>
              </a:spcBef>
              <a:buNone/>
            </a:pPr>
            <a:r>
              <a:rPr lang="en-US" sz="1200" i="1" dirty="0">
                <a:solidFill>
                  <a:schemeClr val="bg1">
                    <a:lumMod val="75000"/>
                  </a:schemeClr>
                </a:solidFill>
              </a:rPr>
              <a:t>Same config using L7-LB-Engine</a:t>
            </a:r>
          </a:p>
          <a:p>
            <a:pPr lvl="1">
              <a:spcBef>
                <a:spcPts val="0"/>
              </a:spcBef>
              <a:buFont typeface="Wingdings" charset="2"/>
              <a:buChar char="§"/>
            </a:pPr>
            <a:r>
              <a:rPr lang="en-US" dirty="0">
                <a:solidFill>
                  <a:schemeClr val="bg1">
                    <a:lumMod val="75000"/>
                  </a:schemeClr>
                </a:solidFill>
              </a:rPr>
              <a:t>with SNAT (Proxy Mode)</a:t>
            </a:r>
          </a:p>
          <a:p>
            <a:pPr marL="457200" lvl="2" indent="0">
              <a:spcBef>
                <a:spcPts val="0"/>
              </a:spcBef>
              <a:buNone/>
            </a:pPr>
            <a:r>
              <a:rPr lang="en-US" sz="1200" i="1" dirty="0">
                <a:solidFill>
                  <a:schemeClr val="bg1">
                    <a:lumMod val="75000"/>
                  </a:schemeClr>
                </a:solidFill>
              </a:rPr>
              <a:t>Same config using L7-LB-Engine</a:t>
            </a:r>
            <a:endParaRPr lang="en-US" sz="1200" dirty="0">
              <a:solidFill>
                <a:schemeClr val="bg1">
                  <a:lumMod val="75000"/>
                </a:schemeClr>
              </a:solidFill>
            </a:endParaRPr>
          </a:p>
          <a:p>
            <a:pPr lvl="1">
              <a:spcBef>
                <a:spcPts val="0"/>
              </a:spcBef>
              <a:buFont typeface="Wingdings" charset="2"/>
              <a:buChar char="§"/>
            </a:pPr>
            <a:r>
              <a:rPr lang="en-US" dirty="0">
                <a:solidFill>
                  <a:schemeClr val="bg1">
                    <a:lumMod val="75000"/>
                  </a:schemeClr>
                </a:solidFill>
              </a:rPr>
              <a:t>without SNAT (Transparent Mode)</a:t>
            </a:r>
          </a:p>
          <a:p>
            <a:pPr marL="457200" lvl="2" indent="0">
              <a:spcBef>
                <a:spcPts val="0"/>
              </a:spcBef>
              <a:buNone/>
            </a:pPr>
            <a:r>
              <a:rPr lang="en-US" sz="1200" i="1" dirty="0">
                <a:solidFill>
                  <a:schemeClr val="bg1">
                    <a:lumMod val="75000"/>
                  </a:schemeClr>
                </a:solidFill>
              </a:rPr>
              <a:t>Same </a:t>
            </a:r>
            <a:r>
              <a:rPr lang="en-US" sz="1200" i="1" dirty="0" err="1">
                <a:solidFill>
                  <a:schemeClr val="bg1">
                    <a:lumMod val="75000"/>
                  </a:schemeClr>
                </a:solidFill>
              </a:rPr>
              <a:t>config</a:t>
            </a:r>
            <a:r>
              <a:rPr lang="en-US" sz="1200" i="1" dirty="0">
                <a:solidFill>
                  <a:schemeClr val="bg1">
                    <a:lumMod val="75000"/>
                  </a:schemeClr>
                </a:solidFill>
              </a:rPr>
              <a:t> using L7-LB-Engine</a:t>
            </a:r>
          </a:p>
          <a:p>
            <a:pPr lvl="1">
              <a:spcBef>
                <a:spcPts val="0"/>
              </a:spcBef>
              <a:buFont typeface="Wingdings" charset="2"/>
              <a:buChar char="§"/>
            </a:pPr>
            <a:r>
              <a:rPr lang="en-US" dirty="0">
                <a:solidFill>
                  <a:schemeClr val="bg1">
                    <a:lumMod val="75000"/>
                  </a:schemeClr>
                </a:solidFill>
              </a:rPr>
              <a:t>with port range</a:t>
            </a:r>
          </a:p>
          <a:p>
            <a:pPr lvl="1">
              <a:spcBef>
                <a:spcPts val="0"/>
              </a:spcBef>
              <a:buFont typeface="Wingdings" charset="2"/>
              <a:buChar char="§"/>
            </a:pPr>
            <a:r>
              <a:rPr lang="en-US" dirty="0">
                <a:solidFill>
                  <a:schemeClr val="bg1">
                    <a:lumMod val="75000"/>
                  </a:schemeClr>
                </a:solidFill>
              </a:rPr>
              <a:t>FTP</a:t>
            </a:r>
            <a:endParaRPr lang="en-US" sz="1200" i="1" dirty="0">
              <a:solidFill>
                <a:schemeClr val="bg1">
                  <a:lumMod val="75000"/>
                </a:schemeClr>
              </a:solidFill>
            </a:endParaRPr>
          </a:p>
          <a:p>
            <a:pPr marL="457200" lvl="2" indent="0">
              <a:spcBef>
                <a:spcPts val="0"/>
              </a:spcBef>
              <a:buNone/>
            </a:pPr>
            <a:endParaRPr lang="en-US" sz="1200" noProof="0" dirty="0">
              <a:solidFill>
                <a:schemeClr val="bg1">
                  <a:lumMod val="75000"/>
                </a:schemeClr>
              </a:solidFill>
            </a:endParaRPr>
          </a:p>
        </p:txBody>
      </p:sp>
    </p:spTree>
    <p:extLst>
      <p:ext uri="{BB962C8B-B14F-4D97-AF65-F5344CB8AC3E}">
        <p14:creationId xmlns:p14="http://schemas.microsoft.com/office/powerpoint/2010/main" val="3700182534"/>
      </p:ext>
    </p:extLst>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noProof="0" dirty="0"/>
              <a:t>Healthchecks – Miscellaneous Tech Notes (1/2) </a:t>
            </a:r>
          </a:p>
        </p:txBody>
      </p:sp>
      <p:sp>
        <p:nvSpPr>
          <p:cNvPr id="5" name="Text Placeholder 4"/>
          <p:cNvSpPr>
            <a:spLocks noGrp="1"/>
          </p:cNvSpPr>
          <p:nvPr>
            <p:ph type="body" sz="quarter" idx="13"/>
          </p:nvPr>
        </p:nvSpPr>
        <p:spPr/>
        <p:txBody>
          <a:bodyPr/>
          <a:lstStyle/>
          <a:p>
            <a:r>
              <a:rPr lang="en-US" noProof="0" dirty="0"/>
              <a:t>Health Checks are called "Service Monitoring"</a:t>
            </a:r>
          </a:p>
          <a:p>
            <a:pPr lvl="1"/>
            <a:r>
              <a:rPr lang="en-US" dirty="0"/>
              <a:t>Configuration under "Edge – Manage /  Load Balancer / Service Monitoring"</a:t>
            </a:r>
          </a:p>
          <a:p>
            <a:endParaRPr lang="en-US" dirty="0"/>
          </a:p>
          <a:p>
            <a:r>
              <a:rPr lang="en-US" dirty="0"/>
              <a:t>Service Monitors are applied to the Edge pools</a:t>
            </a:r>
            <a:endParaRPr lang="en-US" noProof="0" dirty="0"/>
          </a:p>
          <a:p>
            <a:endParaRPr lang="en-US" dirty="0">
              <a:solidFill>
                <a:schemeClr val="tx1"/>
              </a:solidFill>
            </a:endParaRPr>
          </a:p>
          <a:p>
            <a:r>
              <a:rPr lang="en-US" dirty="0">
                <a:solidFill>
                  <a:schemeClr val="tx1"/>
                </a:solidFill>
              </a:rPr>
              <a:t>IP@ used by the Edge for the health checks</a:t>
            </a:r>
          </a:p>
          <a:p>
            <a:pPr lvl="1"/>
            <a:r>
              <a:rPr lang="en-US" i="1" dirty="0">
                <a:solidFill>
                  <a:schemeClr val="tx1"/>
                </a:solidFill>
              </a:rPr>
              <a:t>If the Edge has an IP@ in the same subnet as the server, that IP@ is used</a:t>
            </a:r>
          </a:p>
          <a:p>
            <a:pPr lvl="1"/>
            <a:r>
              <a:rPr lang="en-US" i="1" dirty="0">
                <a:solidFill>
                  <a:schemeClr val="tx1"/>
                </a:solidFill>
              </a:rPr>
              <a:t>If the Edge does not have an IP@ in the same subnet as the server, the Edge IP@ in the subnet where is the "next-hop" to reach the server</a:t>
            </a:r>
          </a:p>
          <a:p>
            <a:pPr lvl="1"/>
            <a:endParaRPr lang="en-US" dirty="0">
              <a:solidFill>
                <a:schemeClr val="tx1"/>
              </a:solidFill>
            </a:endParaRPr>
          </a:p>
          <a:p>
            <a:pPr marL="457200" lvl="2" indent="0">
              <a:buNone/>
            </a:pPr>
            <a:endParaRPr lang="en-US" i="1" noProof="0" dirty="0"/>
          </a:p>
        </p:txBody>
      </p:sp>
    </p:spTree>
    <p:extLst>
      <p:ext uri="{BB962C8B-B14F-4D97-AF65-F5344CB8AC3E}">
        <p14:creationId xmlns:p14="http://schemas.microsoft.com/office/powerpoint/2010/main" val="3056549039"/>
      </p:ext>
    </p:extLst>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noProof="0" dirty="0"/>
              <a:t>Healthchecks – Miscellaneous Tech Notes (2/2)</a:t>
            </a:r>
          </a:p>
        </p:txBody>
      </p:sp>
      <p:sp>
        <p:nvSpPr>
          <p:cNvPr id="5" name="Text Placeholder 4"/>
          <p:cNvSpPr>
            <a:spLocks noGrp="1"/>
          </p:cNvSpPr>
          <p:nvPr>
            <p:ph type="body" sz="quarter" idx="13"/>
          </p:nvPr>
        </p:nvSpPr>
        <p:spPr/>
        <p:txBody>
          <a:bodyPr/>
          <a:lstStyle/>
          <a:p>
            <a:r>
              <a:rPr lang="en-US" dirty="0">
                <a:solidFill>
                  <a:schemeClr val="tx1"/>
                </a:solidFill>
              </a:rPr>
              <a:t>Time to detect a server or application failure</a:t>
            </a:r>
          </a:p>
          <a:p>
            <a:pPr lvl="1"/>
            <a:r>
              <a:rPr lang="en-US" dirty="0">
                <a:solidFill>
                  <a:schemeClr val="tx1"/>
                </a:solidFill>
              </a:rPr>
              <a:t>If the server replies an error (e.g. server sends a "RST or sends a "404 page Not Found")</a:t>
            </a:r>
          </a:p>
          <a:p>
            <a:pPr marL="457200" lvl="2" indent="0">
              <a:buNone/>
            </a:pPr>
            <a:r>
              <a:rPr lang="en-US" dirty="0">
                <a:solidFill>
                  <a:schemeClr val="tx1"/>
                </a:solidFill>
              </a:rPr>
              <a:t>Detection = "Max retries" x ("Interval" + "time to reply error")</a:t>
            </a:r>
          </a:p>
          <a:p>
            <a:pPr marL="457200" lvl="2" indent="0">
              <a:buNone/>
            </a:pPr>
            <a:r>
              <a:rPr lang="en-US" i="1" dirty="0">
                <a:solidFill>
                  <a:schemeClr val="tx1"/>
                </a:solidFill>
              </a:rPr>
              <a:t>ex = "3 retries" x ("5 sec interval" + "0.1 sec time to reply error") = 15.3 seconds</a:t>
            </a:r>
          </a:p>
          <a:p>
            <a:pPr lvl="1"/>
            <a:r>
              <a:rPr lang="en-US" dirty="0">
                <a:solidFill>
                  <a:schemeClr val="tx1"/>
                </a:solidFill>
              </a:rPr>
              <a:t>If the server doesn't reply an error (e.g. server doesn't reply at all)</a:t>
            </a:r>
          </a:p>
          <a:p>
            <a:pPr marL="457200" lvl="2" indent="0">
              <a:buNone/>
            </a:pPr>
            <a:r>
              <a:rPr lang="en-US" dirty="0">
                <a:solidFill>
                  <a:schemeClr val="tx1"/>
                </a:solidFill>
              </a:rPr>
              <a:t>Detection = "Max retries" x ("Interval" + "Timeout")</a:t>
            </a:r>
          </a:p>
          <a:p>
            <a:pPr marL="457200" lvl="2" indent="0">
              <a:buNone/>
            </a:pPr>
            <a:r>
              <a:rPr lang="en-US" i="1" dirty="0">
                <a:solidFill>
                  <a:schemeClr val="tx1"/>
                </a:solidFill>
              </a:rPr>
              <a:t>ex = "3 retries" x ("5 sec interval" + "15 sec timeout") = 60 seconds</a:t>
            </a:r>
          </a:p>
          <a:p>
            <a:pPr marL="457200" lvl="2" indent="0">
              <a:buNone/>
            </a:pPr>
            <a:endParaRPr lang="en-US" dirty="0">
              <a:solidFill>
                <a:schemeClr val="tx1"/>
              </a:solidFill>
            </a:endParaRPr>
          </a:p>
          <a:p>
            <a:r>
              <a:rPr lang="en-US" dirty="0">
                <a:solidFill>
                  <a:schemeClr val="tx1"/>
                </a:solidFill>
              </a:rPr>
              <a:t>Time to detect a server or application back online</a:t>
            </a:r>
          </a:p>
          <a:p>
            <a:pPr lvl="1"/>
            <a:r>
              <a:rPr lang="en-US" dirty="0">
                <a:solidFill>
                  <a:schemeClr val="tx1"/>
                </a:solidFill>
              </a:rPr>
              <a:t>After the first correct healthcheck, the server is back in the pool.</a:t>
            </a:r>
          </a:p>
          <a:p>
            <a:pPr marL="457200" lvl="2" indent="0">
              <a:buNone/>
            </a:pPr>
            <a:r>
              <a:rPr lang="en-US" i="1" dirty="0">
                <a:solidFill>
                  <a:schemeClr val="tx1"/>
                </a:solidFill>
              </a:rPr>
              <a:t>Note: There is no settings to configure multiple consecutive healthchecks before moving back the server to the pool.</a:t>
            </a:r>
          </a:p>
          <a:p>
            <a:pPr lvl="1"/>
            <a:endParaRPr lang="en-US" dirty="0">
              <a:solidFill>
                <a:schemeClr val="tx1"/>
              </a:solidFill>
            </a:endParaRPr>
          </a:p>
          <a:p>
            <a:pPr marL="457200" lvl="2" indent="0">
              <a:buNone/>
            </a:pPr>
            <a:endParaRPr lang="en-US" i="1" noProof="0" dirty="0"/>
          </a:p>
        </p:txBody>
      </p:sp>
    </p:spTree>
    <p:extLst>
      <p:ext uri="{BB962C8B-B14F-4D97-AF65-F5344CB8AC3E}">
        <p14:creationId xmlns:p14="http://schemas.microsoft.com/office/powerpoint/2010/main" val="978065635"/>
      </p:ext>
    </p:extLst>
  </p:cSld>
  <p:clrMapOvr>
    <a:masterClrMapping/>
  </p:clrMapOvr>
  <p:transition>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noProof="0" dirty="0"/>
              <a:t>Healthchecks – ICMP</a:t>
            </a:r>
          </a:p>
        </p:txBody>
      </p:sp>
      <p:sp>
        <p:nvSpPr>
          <p:cNvPr id="5" name="Text Placeholder 4"/>
          <p:cNvSpPr>
            <a:spLocks noGrp="1"/>
          </p:cNvSpPr>
          <p:nvPr>
            <p:ph type="body" sz="quarter" idx="13"/>
          </p:nvPr>
        </p:nvSpPr>
        <p:spPr/>
        <p:txBody>
          <a:bodyPr/>
          <a:lstStyle/>
          <a:p>
            <a:r>
              <a:rPr lang="en-US" noProof="0" dirty="0"/>
              <a:t>Use Case1: Test servers with ping</a:t>
            </a:r>
          </a:p>
          <a:p>
            <a:r>
              <a:rPr lang="en-US" noProof="0" dirty="0"/>
              <a:t>Configuration</a:t>
            </a:r>
          </a:p>
          <a:p>
            <a:pPr lvl="1"/>
            <a:r>
              <a:rPr lang="en-US" noProof="0" dirty="0"/>
              <a:t>Create the Service Monitoring</a:t>
            </a:r>
          </a:p>
          <a:p>
            <a:pPr lvl="2"/>
            <a:endParaRPr lang="en-US" i="1" u="sng" dirty="0"/>
          </a:p>
          <a:p>
            <a:pPr lvl="2"/>
            <a:endParaRPr lang="en-US" i="1" u="sng" dirty="0"/>
          </a:p>
        </p:txBody>
      </p:sp>
      <p:grpSp>
        <p:nvGrpSpPr>
          <p:cNvPr id="8" name="Group 7"/>
          <p:cNvGrpSpPr/>
          <p:nvPr/>
        </p:nvGrpSpPr>
        <p:grpSpPr>
          <a:xfrm>
            <a:off x="2774540" y="2225690"/>
            <a:ext cx="3295650" cy="1695450"/>
            <a:chOff x="2924175" y="2581275"/>
            <a:chExt cx="3295650" cy="1695450"/>
          </a:xfrm>
        </p:grpSpPr>
        <p:pic>
          <p:nvPicPr>
            <p:cNvPr id="10" name="Picture 9"/>
            <p:cNvPicPr>
              <a:picLocks noChangeAspect="1"/>
            </p:cNvPicPr>
            <p:nvPr/>
          </p:nvPicPr>
          <p:blipFill>
            <a:blip r:embed="rId3"/>
            <a:stretch>
              <a:fillRect/>
            </a:stretch>
          </p:blipFill>
          <p:spPr>
            <a:xfrm>
              <a:off x="2924175" y="2581275"/>
              <a:ext cx="3295650" cy="1695450"/>
            </a:xfrm>
            <a:prstGeom prst="rect">
              <a:avLst/>
            </a:prstGeom>
          </p:spPr>
        </p:pic>
        <p:sp>
          <p:nvSpPr>
            <p:cNvPr id="11" name="Rectangle 10"/>
            <p:cNvSpPr/>
            <p:nvPr/>
          </p:nvSpPr>
          <p:spPr bwMode="auto">
            <a:xfrm>
              <a:off x="3967167" y="4040998"/>
              <a:ext cx="1912359" cy="178944"/>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grpSp>
    </p:spTree>
    <p:extLst>
      <p:ext uri="{BB962C8B-B14F-4D97-AF65-F5344CB8AC3E}">
        <p14:creationId xmlns:p14="http://schemas.microsoft.com/office/powerpoint/2010/main" val="3775300476"/>
      </p:ext>
    </p:extLst>
  </p:cSld>
  <p:clrMapOvr>
    <a:masterClrMapping/>
  </p:clrMapOvr>
  <p:transition>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noProof="0" dirty="0"/>
              <a:t>Healthchecks – UDP</a:t>
            </a:r>
          </a:p>
        </p:txBody>
      </p:sp>
      <p:sp>
        <p:nvSpPr>
          <p:cNvPr id="5" name="Text Placeholder 4"/>
          <p:cNvSpPr>
            <a:spLocks noGrp="1"/>
          </p:cNvSpPr>
          <p:nvPr>
            <p:ph type="body" sz="quarter" idx="13"/>
          </p:nvPr>
        </p:nvSpPr>
        <p:spPr/>
        <p:txBody>
          <a:bodyPr/>
          <a:lstStyle/>
          <a:p>
            <a:r>
              <a:rPr lang="en-US" noProof="0" dirty="0"/>
              <a:t>Use Case1: Test servers with UDP</a:t>
            </a:r>
          </a:p>
          <a:p>
            <a:r>
              <a:rPr lang="en-US" noProof="0" dirty="0"/>
              <a:t>Configuration</a:t>
            </a:r>
          </a:p>
          <a:p>
            <a:pPr lvl="1"/>
            <a:r>
              <a:rPr lang="en-US" noProof="0" dirty="0"/>
              <a:t>Create the Service Monitoring</a:t>
            </a:r>
          </a:p>
          <a:p>
            <a:pPr lvl="2"/>
            <a:endParaRPr lang="en-US" i="1" u="sng" dirty="0"/>
          </a:p>
          <a:p>
            <a:pPr lvl="2"/>
            <a:endParaRPr lang="en-US" i="1" u="sng" dirty="0"/>
          </a:p>
          <a:p>
            <a:pPr lvl="2"/>
            <a:endParaRPr lang="en-US" i="1" u="sng" dirty="0"/>
          </a:p>
          <a:p>
            <a:pPr lvl="2"/>
            <a:endParaRPr lang="en-US" i="1" u="sng" dirty="0"/>
          </a:p>
          <a:p>
            <a:pPr lvl="2"/>
            <a:endParaRPr lang="en-US" i="1" u="sng" dirty="0"/>
          </a:p>
          <a:p>
            <a:pPr lvl="2"/>
            <a:endParaRPr lang="en-US" i="1" u="sng" dirty="0"/>
          </a:p>
          <a:p>
            <a:pPr lvl="2"/>
            <a:endParaRPr lang="en-US" i="1" u="sng" dirty="0"/>
          </a:p>
          <a:p>
            <a:pPr lvl="2"/>
            <a:endParaRPr lang="en-US" i="1" u="sng" dirty="0"/>
          </a:p>
        </p:txBody>
      </p:sp>
      <p:pic>
        <p:nvPicPr>
          <p:cNvPr id="6" name="Picture 5"/>
          <p:cNvPicPr>
            <a:picLocks noChangeAspect="1"/>
          </p:cNvPicPr>
          <p:nvPr/>
        </p:nvPicPr>
        <p:blipFill>
          <a:blip r:embed="rId3"/>
          <a:stretch>
            <a:fillRect/>
          </a:stretch>
        </p:blipFill>
        <p:spPr>
          <a:xfrm>
            <a:off x="1307020" y="1970130"/>
            <a:ext cx="3295650" cy="3381375"/>
          </a:xfrm>
          <a:prstGeom prst="rect">
            <a:avLst/>
          </a:prstGeom>
        </p:spPr>
      </p:pic>
      <p:sp>
        <p:nvSpPr>
          <p:cNvPr id="10" name="Text Placeholder 4"/>
          <p:cNvSpPr txBox="1">
            <a:spLocks/>
          </p:cNvSpPr>
          <p:nvPr/>
        </p:nvSpPr>
        <p:spPr bwMode="auto">
          <a:xfrm>
            <a:off x="4855334" y="1970130"/>
            <a:ext cx="4159876" cy="419614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233363" indent="-233363" algn="l" rtl="0" eaLnBrk="0" fontAlgn="base" hangingPunct="0">
              <a:lnSpc>
                <a:spcPts val="2400"/>
              </a:lnSpc>
              <a:spcBef>
                <a:spcPts val="1000"/>
              </a:spcBef>
              <a:spcAft>
                <a:spcPct val="0"/>
              </a:spcAft>
              <a:buClr>
                <a:schemeClr val="accent1">
                  <a:lumMod val="75000"/>
                </a:schemeClr>
              </a:buClr>
              <a:buSzPct val="115000"/>
              <a:buFont typeface="Wingdings" pitchFamily="2" charset="2"/>
              <a:buChar char="§"/>
              <a:defRPr sz="2000" b="1">
                <a:solidFill>
                  <a:srgbClr val="333333"/>
                </a:solidFill>
                <a:latin typeface="+mn-lt"/>
                <a:ea typeface="+mn-ea"/>
                <a:cs typeface="+mn-cs"/>
              </a:defRPr>
            </a:lvl1pPr>
            <a:lvl2pPr marL="400050" indent="-171450" algn="l" rtl="0" eaLnBrk="0" fontAlgn="base" hangingPunct="0">
              <a:lnSpc>
                <a:spcPts val="2200"/>
              </a:lnSpc>
              <a:spcBef>
                <a:spcPts val="800"/>
              </a:spcBef>
              <a:spcAft>
                <a:spcPct val="0"/>
              </a:spcAft>
              <a:buClr>
                <a:schemeClr val="accent1">
                  <a:lumMod val="75000"/>
                </a:schemeClr>
              </a:buClr>
              <a:buSzPct val="110000"/>
              <a:buFont typeface="Arial" pitchFamily="34" charset="0"/>
              <a:buChar char="•"/>
              <a:defRPr>
                <a:solidFill>
                  <a:srgbClr val="333333"/>
                </a:solidFill>
                <a:latin typeface="+mn-lt"/>
                <a:ea typeface="+mn-ea"/>
              </a:defRPr>
            </a:lvl2pPr>
            <a:lvl3pPr marL="62865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3pPr>
            <a:lvl4pPr marL="91440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4pPr>
            <a:lvl5pPr marL="120015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5pPr>
            <a:lvl6pPr marL="16002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6pPr>
            <a:lvl7pPr marL="20574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7pPr>
            <a:lvl8pPr marL="25146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8pPr>
            <a:lvl9pPr marL="29718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9pPr>
          </a:lstStyle>
          <a:p>
            <a:pPr marL="228600" lvl="1" indent="0">
              <a:buFont typeface="Arial" pitchFamily="34" charset="0"/>
              <a:buNone/>
            </a:pPr>
            <a:r>
              <a:rPr lang="en-US" sz="1800" i="1" u="sng" kern="0" dirty="0"/>
              <a:t>Technical Note:</a:t>
            </a:r>
          </a:p>
          <a:p>
            <a:pPr marL="228600" lvl="1" indent="0">
              <a:buNone/>
            </a:pPr>
            <a:r>
              <a:rPr lang="en-US" sz="1800" i="1" kern="0" dirty="0"/>
              <a:t>All those server responses will get the server in DOWN state:</a:t>
            </a:r>
          </a:p>
          <a:p>
            <a:pPr lvl="2"/>
            <a:r>
              <a:rPr lang="en-US" i="1" kern="0" dirty="0"/>
              <a:t>No response</a:t>
            </a:r>
          </a:p>
          <a:p>
            <a:pPr lvl="2"/>
            <a:r>
              <a:rPr lang="en-US" i="1" kern="0" dirty="0"/>
              <a:t>icmp not reachable</a:t>
            </a:r>
          </a:p>
          <a:p>
            <a:pPr lvl="2"/>
            <a:r>
              <a:rPr lang="en-US" i="1" kern="0" dirty="0"/>
              <a:t>Other response than "</a:t>
            </a:r>
            <a:r>
              <a:rPr lang="en-US" i="1" kern="0" dirty="0" err="1"/>
              <a:t>string_expected</a:t>
            </a:r>
            <a:r>
              <a:rPr lang="en-US" i="1" kern="0" dirty="0"/>
              <a:t>"</a:t>
            </a:r>
          </a:p>
          <a:p>
            <a:pPr lvl="3"/>
            <a:endParaRPr lang="en-US" i="1" kern="0" dirty="0"/>
          </a:p>
          <a:p>
            <a:pPr lvl="2"/>
            <a:endParaRPr lang="en-US" i="1" kern="0" dirty="0"/>
          </a:p>
          <a:p>
            <a:pPr lvl="2"/>
            <a:endParaRPr lang="en-US" i="1" u="sng" kern="0" dirty="0"/>
          </a:p>
          <a:p>
            <a:pPr lvl="2"/>
            <a:endParaRPr lang="en-US" i="1" u="sng" kern="0" dirty="0"/>
          </a:p>
        </p:txBody>
      </p:sp>
    </p:spTree>
    <p:extLst>
      <p:ext uri="{BB962C8B-B14F-4D97-AF65-F5344CB8AC3E}">
        <p14:creationId xmlns:p14="http://schemas.microsoft.com/office/powerpoint/2010/main" val="471551557"/>
      </p:ext>
    </p:extLst>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noProof="0" dirty="0"/>
              <a:t>Healthchecks – TCP (1/2)</a:t>
            </a:r>
          </a:p>
        </p:txBody>
      </p:sp>
      <p:sp>
        <p:nvSpPr>
          <p:cNvPr id="5" name="Text Placeholder 4"/>
          <p:cNvSpPr>
            <a:spLocks noGrp="1"/>
          </p:cNvSpPr>
          <p:nvPr>
            <p:ph type="body" sz="quarter" idx="13"/>
          </p:nvPr>
        </p:nvSpPr>
        <p:spPr>
          <a:xfrm>
            <a:off x="352425" y="786384"/>
            <a:ext cx="8664702" cy="5010912"/>
          </a:xfrm>
        </p:spPr>
        <p:txBody>
          <a:bodyPr/>
          <a:lstStyle/>
          <a:p>
            <a:r>
              <a:rPr lang="en-US" noProof="0" dirty="0"/>
              <a:t>Use Case1: Test servers with a 3-way TCP handshake</a:t>
            </a:r>
          </a:p>
          <a:p>
            <a:r>
              <a:rPr lang="en-US" noProof="0" dirty="0"/>
              <a:t>Configuration</a:t>
            </a:r>
          </a:p>
          <a:p>
            <a:pPr lvl="1"/>
            <a:r>
              <a:rPr lang="en-US" noProof="0" dirty="0"/>
              <a:t>Create the Service Monitoring</a:t>
            </a:r>
          </a:p>
          <a:p>
            <a:pPr marL="457200" lvl="3" indent="0">
              <a:buNone/>
            </a:pPr>
            <a:r>
              <a:rPr lang="en-US" i="1" dirty="0">
                <a:solidFill>
                  <a:schemeClr val="tx1"/>
                </a:solidFill>
              </a:rPr>
              <a:t>Note: A default Health Checks exist for TCP "</a:t>
            </a:r>
            <a:r>
              <a:rPr lang="en-US" i="1" dirty="0" err="1">
                <a:solidFill>
                  <a:schemeClr val="tx1"/>
                </a:solidFill>
              </a:rPr>
              <a:t>default_tcp_monitor</a:t>
            </a:r>
            <a:r>
              <a:rPr lang="en-US" i="1" dirty="0">
                <a:solidFill>
                  <a:schemeClr val="tx1"/>
                </a:solidFill>
              </a:rPr>
              <a:t>" with 5 sec interval + 15 sec Timeout + 3 retries</a:t>
            </a:r>
            <a:endParaRPr lang="en-US" noProof="0" dirty="0"/>
          </a:p>
          <a:p>
            <a:pPr lvl="2"/>
            <a:endParaRPr lang="en-US" i="1" u="sng" dirty="0"/>
          </a:p>
          <a:p>
            <a:pPr lvl="2"/>
            <a:endParaRPr lang="en-US" i="1" u="sng" dirty="0"/>
          </a:p>
          <a:p>
            <a:pPr lvl="1"/>
            <a:endParaRPr lang="en-US" i="1" u="sng" dirty="0"/>
          </a:p>
          <a:p>
            <a:pPr marL="228600" lvl="1" indent="0">
              <a:buNone/>
            </a:pPr>
            <a:r>
              <a:rPr lang="en-US" i="1" u="sng" dirty="0"/>
              <a:t>Technical Note:</a:t>
            </a:r>
          </a:p>
          <a:p>
            <a:pPr lvl="2"/>
            <a:r>
              <a:rPr lang="en-US" i="1" dirty="0"/>
              <a:t>With VIP using L4 Engine, the TCP handshake is a full handshake</a:t>
            </a:r>
          </a:p>
          <a:p>
            <a:pPr lvl="2"/>
            <a:endParaRPr lang="fr-FR" i="1" dirty="0"/>
          </a:p>
          <a:p>
            <a:pPr lvl="2"/>
            <a:endParaRPr lang="fr-FR" i="1" dirty="0"/>
          </a:p>
          <a:p>
            <a:pPr lvl="2"/>
            <a:endParaRPr lang="fr-FR" i="1" dirty="0"/>
          </a:p>
          <a:p>
            <a:pPr lvl="2"/>
            <a:endParaRPr lang="fr-FR" i="1" dirty="0"/>
          </a:p>
          <a:p>
            <a:pPr lvl="2"/>
            <a:r>
              <a:rPr lang="en-US" i="1" dirty="0"/>
              <a:t>With VIP using L7 Engine, the TCP handshake is a half handshake</a:t>
            </a:r>
          </a:p>
          <a:p>
            <a:pPr lvl="2"/>
            <a:endParaRPr lang="en-US" i="1" dirty="0"/>
          </a:p>
          <a:p>
            <a:pPr lvl="2"/>
            <a:endParaRPr lang="en-US" i="1" dirty="0"/>
          </a:p>
          <a:p>
            <a:pPr lvl="2"/>
            <a:endParaRPr lang="en-US" i="1" dirty="0"/>
          </a:p>
          <a:p>
            <a:pPr lvl="2"/>
            <a:endParaRPr lang="en-US" i="1" dirty="0"/>
          </a:p>
          <a:p>
            <a:pPr lvl="2"/>
            <a:endParaRPr lang="en-US" i="1" dirty="0"/>
          </a:p>
          <a:p>
            <a:pPr lvl="2"/>
            <a:endParaRPr lang="en-US" i="1" dirty="0"/>
          </a:p>
          <a:p>
            <a:pPr lvl="1"/>
            <a:endParaRPr lang="en-US" i="1" dirty="0"/>
          </a:p>
          <a:p>
            <a:pPr lvl="1"/>
            <a:endParaRPr lang="en-US" i="1" dirty="0"/>
          </a:p>
          <a:p>
            <a:pPr lvl="3"/>
            <a:endParaRPr lang="en-US" i="1" dirty="0"/>
          </a:p>
        </p:txBody>
      </p:sp>
      <p:grpSp>
        <p:nvGrpSpPr>
          <p:cNvPr id="9" name="Group 8"/>
          <p:cNvGrpSpPr/>
          <p:nvPr/>
        </p:nvGrpSpPr>
        <p:grpSpPr>
          <a:xfrm>
            <a:off x="3305096" y="2245355"/>
            <a:ext cx="3295650" cy="1379220"/>
            <a:chOff x="5446014" y="2544759"/>
            <a:chExt cx="3295650" cy="1724025"/>
          </a:xfrm>
        </p:grpSpPr>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46014" y="2544759"/>
              <a:ext cx="3295650" cy="172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bwMode="auto">
            <a:xfrm>
              <a:off x="6507330" y="3977519"/>
              <a:ext cx="1912359" cy="223680"/>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grpSp>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6527" y="4299193"/>
            <a:ext cx="8610600" cy="1076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1">
            <a:extLst>
              <a:ext uri="{FF2B5EF4-FFF2-40B4-BE49-F238E27FC236}">
                <a16:creationId xmlns:a16="http://schemas.microsoft.com/office/drawing/2014/main" id="{ECAA13DF-2D2B-4BE8-AB5A-3D1853E5BDA7}"/>
              </a:ext>
            </a:extLst>
          </p:cNvPr>
          <p:cNvPicPr>
            <a:picLocks noChangeAspect="1"/>
          </p:cNvPicPr>
          <p:nvPr/>
        </p:nvPicPr>
        <p:blipFill rotWithShape="1">
          <a:blip r:embed="rId5"/>
          <a:srcRect l="3363" t="1" r="7676" b="-21452"/>
          <a:stretch/>
        </p:blipFill>
        <p:spPr>
          <a:xfrm>
            <a:off x="406527" y="5982402"/>
            <a:ext cx="8610600" cy="601278"/>
          </a:xfrm>
          <a:prstGeom prst="rect">
            <a:avLst/>
          </a:prstGeom>
        </p:spPr>
      </p:pic>
    </p:spTree>
    <p:extLst>
      <p:ext uri="{BB962C8B-B14F-4D97-AF65-F5344CB8AC3E}">
        <p14:creationId xmlns:p14="http://schemas.microsoft.com/office/powerpoint/2010/main" val="62107493"/>
      </p:ext>
    </p:extLst>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6124575" y="1843617"/>
            <a:ext cx="3019425" cy="3248025"/>
            <a:chOff x="6124575" y="1843617"/>
            <a:chExt cx="3019425" cy="3248025"/>
          </a:xfrm>
        </p:grpSpPr>
        <p:pic>
          <p:nvPicPr>
            <p:cNvPr id="103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24575" y="1843617"/>
              <a:ext cx="3019425" cy="324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Rectangle 16"/>
            <p:cNvSpPr/>
            <p:nvPr/>
          </p:nvSpPr>
          <p:spPr bwMode="auto">
            <a:xfrm>
              <a:off x="6278772" y="4605393"/>
              <a:ext cx="2809569" cy="223680"/>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grpSp>
      <p:sp>
        <p:nvSpPr>
          <p:cNvPr id="4" name="Title 3"/>
          <p:cNvSpPr>
            <a:spLocks noGrp="1"/>
          </p:cNvSpPr>
          <p:nvPr>
            <p:ph type="title"/>
          </p:nvPr>
        </p:nvSpPr>
        <p:spPr/>
        <p:txBody>
          <a:bodyPr/>
          <a:lstStyle/>
          <a:p>
            <a:r>
              <a:rPr lang="en-US" noProof="0" dirty="0"/>
              <a:t>Healthchecks – TCP (2/2)</a:t>
            </a:r>
          </a:p>
        </p:txBody>
      </p:sp>
      <p:sp>
        <p:nvSpPr>
          <p:cNvPr id="5" name="Text Placeholder 4"/>
          <p:cNvSpPr>
            <a:spLocks noGrp="1"/>
          </p:cNvSpPr>
          <p:nvPr>
            <p:ph type="body" sz="quarter" idx="13"/>
          </p:nvPr>
        </p:nvSpPr>
        <p:spPr/>
        <p:txBody>
          <a:bodyPr/>
          <a:lstStyle/>
          <a:p>
            <a:r>
              <a:rPr lang="en-US" noProof="0" dirty="0"/>
              <a:t>Use Case2: Test application on non web servers</a:t>
            </a:r>
          </a:p>
          <a:p>
            <a:pPr marL="228600" lvl="1" indent="0">
              <a:buNone/>
            </a:pPr>
            <a:r>
              <a:rPr lang="en-US" i="1" dirty="0"/>
              <a:t>Note: Edge offers the ability to send a payload at the end of the TCP handshake and check a specific response in the servers response payload</a:t>
            </a:r>
            <a:endParaRPr lang="en-US" i="1" noProof="0" dirty="0"/>
          </a:p>
          <a:p>
            <a:r>
              <a:rPr lang="en-US" noProof="0" dirty="0"/>
              <a:t>Configuration</a:t>
            </a:r>
          </a:p>
          <a:p>
            <a:pPr lvl="1"/>
            <a:r>
              <a:rPr lang="en-US" noProof="0" dirty="0"/>
              <a:t>Create the Service Monitoring</a:t>
            </a:r>
          </a:p>
          <a:p>
            <a:pPr marL="742950" lvl="3" indent="0">
              <a:buNone/>
            </a:pPr>
            <a:r>
              <a:rPr lang="en-US" i="1" dirty="0"/>
              <a:t>Note: In the example on the side, the Edge checks</a:t>
            </a:r>
          </a:p>
          <a:p>
            <a:pPr marL="742950" lvl="3" indent="0">
              <a:buNone/>
            </a:pPr>
            <a:r>
              <a:rPr lang="en-US" i="1" dirty="0"/>
              <a:t>the server replies just after the handshake with a</a:t>
            </a:r>
          </a:p>
          <a:p>
            <a:pPr marL="742950" lvl="3" indent="0">
              <a:buNone/>
            </a:pPr>
            <a:r>
              <a:rPr lang="en-US" i="1" dirty="0"/>
              <a:t>payload containing "SSH-2.0"</a:t>
            </a:r>
            <a:endParaRPr lang="en-US" i="1" noProof="0" dirty="0"/>
          </a:p>
          <a:p>
            <a:pPr lvl="2"/>
            <a:endParaRPr lang="en-US" i="1" dirty="0"/>
          </a:p>
        </p:txBody>
      </p:sp>
      <p:sp>
        <p:nvSpPr>
          <p:cNvPr id="10" name="TextBox 9"/>
          <p:cNvSpPr txBox="1"/>
          <p:nvPr/>
        </p:nvSpPr>
        <p:spPr>
          <a:xfrm>
            <a:off x="199285" y="4048820"/>
            <a:ext cx="6514613" cy="2566857"/>
          </a:xfrm>
          <a:prstGeom prst="rect">
            <a:avLst/>
          </a:prstGeom>
          <a:noFill/>
        </p:spPr>
        <p:txBody>
          <a:bodyPr wrap="square" rtlCol="0">
            <a:spAutoFit/>
          </a:bodyPr>
          <a:lstStyle/>
          <a:p>
            <a:pPr algn="l"/>
            <a:r>
              <a:rPr lang="en-US" sz="1800" i="1" u="sng" dirty="0">
                <a:solidFill>
                  <a:schemeClr val="tx1"/>
                </a:solidFill>
              </a:rPr>
              <a:t>Technical Note:</a:t>
            </a:r>
          </a:p>
          <a:p>
            <a:pPr marL="285750" indent="-285750" algn="l">
              <a:buFont typeface="Arial" pitchFamily="34" charset="0"/>
              <a:buChar char="•"/>
            </a:pPr>
            <a:r>
              <a:rPr lang="en-US" sz="1600" i="1" dirty="0">
                <a:solidFill>
                  <a:schemeClr val="tx1"/>
                </a:solidFill>
              </a:rPr>
              <a:t>If you want the Edge to send special characters, like "space" or "forward slash" or "backward slash", use:</a:t>
            </a:r>
          </a:p>
          <a:p>
            <a:pPr marL="742950" lvl="1" indent="-285750" algn="l">
              <a:buFont typeface="Arial" pitchFamily="34" charset="0"/>
              <a:buChar char="•"/>
            </a:pPr>
            <a:r>
              <a:rPr lang="en-US" sz="1600" i="1" dirty="0">
                <a:solidFill>
                  <a:schemeClr val="tx1"/>
                </a:solidFill>
              </a:rPr>
              <a:t>For "space", use double quotes</a:t>
            </a:r>
          </a:p>
          <a:p>
            <a:pPr marL="742950" lvl="1" indent="-285750" algn="l">
              <a:buFont typeface="Arial" pitchFamily="34" charset="0"/>
              <a:buChar char="•"/>
            </a:pPr>
            <a:r>
              <a:rPr lang="en-US" sz="1600" i="1" dirty="0">
                <a:solidFill>
                  <a:schemeClr val="tx1"/>
                </a:solidFill>
              </a:rPr>
              <a:t>For "forward slash" or "backward slash", double them</a:t>
            </a:r>
          </a:p>
          <a:p>
            <a:pPr lvl="1" algn="l"/>
            <a:r>
              <a:rPr lang="en-US" sz="1600" i="1" dirty="0">
                <a:solidFill>
                  <a:schemeClr val="tx1"/>
                </a:solidFill>
              </a:rPr>
              <a:t>Example, if you want to send "HELO blah\r\n", the Send option to configure is "HELO blah\\r\\n" (with the "" included)</a:t>
            </a:r>
          </a:p>
          <a:p>
            <a:pPr algn="l"/>
            <a:endParaRPr lang="en-US" sz="1400" dirty="0" err="1">
              <a:solidFill>
                <a:schemeClr val="tx1"/>
              </a:solidFill>
              <a:latin typeface="+mn-lt"/>
              <a:ea typeface="+mn-ea"/>
            </a:endParaRPr>
          </a:p>
        </p:txBody>
      </p:sp>
    </p:spTree>
    <p:extLst>
      <p:ext uri="{BB962C8B-B14F-4D97-AF65-F5344CB8AC3E}">
        <p14:creationId xmlns:p14="http://schemas.microsoft.com/office/powerpoint/2010/main" val="3126304861"/>
      </p:ext>
    </p:extLst>
  </p:cSld>
  <p:clrMapOvr>
    <a:masterClrMapping/>
  </p:clrMapOvr>
  <p:transition>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noProof="0" dirty="0"/>
              <a:t>Healthchecks – DNS</a:t>
            </a:r>
          </a:p>
        </p:txBody>
      </p:sp>
      <p:sp>
        <p:nvSpPr>
          <p:cNvPr id="5" name="Text Placeholder 4"/>
          <p:cNvSpPr>
            <a:spLocks noGrp="1"/>
          </p:cNvSpPr>
          <p:nvPr>
            <p:ph type="body" sz="quarter" idx="13"/>
          </p:nvPr>
        </p:nvSpPr>
        <p:spPr>
          <a:xfrm>
            <a:off x="352425" y="786384"/>
            <a:ext cx="8664702" cy="5010912"/>
          </a:xfrm>
        </p:spPr>
        <p:txBody>
          <a:bodyPr/>
          <a:lstStyle/>
          <a:p>
            <a:r>
              <a:rPr lang="en-US" noProof="0" dirty="0"/>
              <a:t>Use Case1: Test DNS servers with a DNS request</a:t>
            </a:r>
          </a:p>
          <a:p>
            <a:r>
              <a:rPr lang="en-US" noProof="0" dirty="0"/>
              <a:t>Configuration</a:t>
            </a:r>
          </a:p>
          <a:p>
            <a:pPr lvl="1"/>
            <a:r>
              <a:rPr lang="en-US" noProof="0" dirty="0"/>
              <a:t>Create the Service Monitoring</a:t>
            </a:r>
          </a:p>
          <a:p>
            <a:pPr lvl="2"/>
            <a:endParaRPr lang="en-US" i="1" u="sng" dirty="0"/>
          </a:p>
          <a:p>
            <a:pPr lvl="2"/>
            <a:endParaRPr lang="en-US" i="1" u="sng" dirty="0"/>
          </a:p>
          <a:p>
            <a:pPr lvl="1"/>
            <a:endParaRPr lang="en-US" i="1" u="sng" dirty="0"/>
          </a:p>
          <a:p>
            <a:pPr lvl="1"/>
            <a:endParaRPr lang="en-US" i="1" u="sng" dirty="0"/>
          </a:p>
          <a:p>
            <a:pPr lvl="1"/>
            <a:endParaRPr lang="en-US" i="1" u="sng" dirty="0"/>
          </a:p>
          <a:p>
            <a:pPr lvl="3"/>
            <a:endParaRPr lang="en-US" i="1" dirty="0"/>
          </a:p>
        </p:txBody>
      </p:sp>
      <p:pic>
        <p:nvPicPr>
          <p:cNvPr id="6" name="Picture 5">
            <a:extLst>
              <a:ext uri="{FF2B5EF4-FFF2-40B4-BE49-F238E27FC236}">
                <a16:creationId xmlns:a16="http://schemas.microsoft.com/office/drawing/2014/main" id="{734A41A5-7C6B-4A90-A665-067DCA758A7C}"/>
              </a:ext>
            </a:extLst>
          </p:cNvPr>
          <p:cNvPicPr>
            <a:picLocks noChangeAspect="1"/>
          </p:cNvPicPr>
          <p:nvPr/>
        </p:nvPicPr>
        <p:blipFill>
          <a:blip r:embed="rId3"/>
          <a:stretch>
            <a:fillRect/>
          </a:stretch>
        </p:blipFill>
        <p:spPr>
          <a:xfrm>
            <a:off x="907819" y="2059379"/>
            <a:ext cx="3070860" cy="2110740"/>
          </a:xfrm>
          <a:prstGeom prst="rect">
            <a:avLst/>
          </a:prstGeom>
        </p:spPr>
      </p:pic>
      <p:sp>
        <p:nvSpPr>
          <p:cNvPr id="10" name="Rectangle 9">
            <a:extLst>
              <a:ext uri="{FF2B5EF4-FFF2-40B4-BE49-F238E27FC236}">
                <a16:creationId xmlns:a16="http://schemas.microsoft.com/office/drawing/2014/main" id="{8E55E205-DFC7-4984-9A83-80A25DCCAEB6}"/>
              </a:ext>
            </a:extLst>
          </p:cNvPr>
          <p:cNvSpPr/>
          <p:nvPr/>
        </p:nvSpPr>
        <p:spPr bwMode="auto">
          <a:xfrm>
            <a:off x="1940365" y="3184539"/>
            <a:ext cx="1826137" cy="680880"/>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pic>
        <p:nvPicPr>
          <p:cNvPr id="7" name="Picture 6">
            <a:extLst>
              <a:ext uri="{FF2B5EF4-FFF2-40B4-BE49-F238E27FC236}">
                <a16:creationId xmlns:a16="http://schemas.microsoft.com/office/drawing/2014/main" id="{B06D1545-4B93-4706-AF84-66DB7006EC1D}"/>
              </a:ext>
            </a:extLst>
          </p:cNvPr>
          <p:cNvPicPr>
            <a:picLocks noChangeAspect="1"/>
          </p:cNvPicPr>
          <p:nvPr/>
        </p:nvPicPr>
        <p:blipFill>
          <a:blip r:embed="rId4"/>
          <a:stretch>
            <a:fillRect/>
          </a:stretch>
        </p:blipFill>
        <p:spPr>
          <a:xfrm>
            <a:off x="0" y="5178900"/>
            <a:ext cx="9144000" cy="1039194"/>
          </a:xfrm>
          <a:prstGeom prst="rect">
            <a:avLst/>
          </a:prstGeom>
        </p:spPr>
      </p:pic>
      <p:sp>
        <p:nvSpPr>
          <p:cNvPr id="13" name="Text Placeholder 4">
            <a:extLst>
              <a:ext uri="{FF2B5EF4-FFF2-40B4-BE49-F238E27FC236}">
                <a16:creationId xmlns:a16="http://schemas.microsoft.com/office/drawing/2014/main" id="{35B77042-8463-45EA-807C-3CD0E677BD5B}"/>
              </a:ext>
            </a:extLst>
          </p:cNvPr>
          <p:cNvSpPr txBox="1">
            <a:spLocks/>
          </p:cNvSpPr>
          <p:nvPr/>
        </p:nvSpPr>
        <p:spPr bwMode="auto">
          <a:xfrm>
            <a:off x="81816" y="4865568"/>
            <a:ext cx="3800228" cy="57754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233363" indent="-233363" algn="l" rtl="0" eaLnBrk="0" fontAlgn="base" hangingPunct="0">
              <a:lnSpc>
                <a:spcPts val="2400"/>
              </a:lnSpc>
              <a:spcBef>
                <a:spcPts val="1000"/>
              </a:spcBef>
              <a:spcAft>
                <a:spcPct val="0"/>
              </a:spcAft>
              <a:buClr>
                <a:schemeClr val="accent1">
                  <a:lumMod val="75000"/>
                </a:schemeClr>
              </a:buClr>
              <a:buSzPct val="115000"/>
              <a:buFont typeface="Wingdings" pitchFamily="2" charset="2"/>
              <a:buChar char="§"/>
              <a:defRPr sz="2000" b="1">
                <a:solidFill>
                  <a:srgbClr val="333333"/>
                </a:solidFill>
                <a:latin typeface="+mn-lt"/>
                <a:ea typeface="+mn-ea"/>
                <a:cs typeface="+mn-cs"/>
              </a:defRPr>
            </a:lvl1pPr>
            <a:lvl2pPr marL="400050" indent="-171450" algn="l" rtl="0" eaLnBrk="0" fontAlgn="base" hangingPunct="0">
              <a:lnSpc>
                <a:spcPts val="2200"/>
              </a:lnSpc>
              <a:spcBef>
                <a:spcPts val="800"/>
              </a:spcBef>
              <a:spcAft>
                <a:spcPct val="0"/>
              </a:spcAft>
              <a:buClr>
                <a:schemeClr val="accent1">
                  <a:lumMod val="75000"/>
                </a:schemeClr>
              </a:buClr>
              <a:buSzPct val="110000"/>
              <a:buFont typeface="Arial" pitchFamily="34" charset="0"/>
              <a:buChar char="•"/>
              <a:defRPr>
                <a:solidFill>
                  <a:srgbClr val="333333"/>
                </a:solidFill>
                <a:latin typeface="+mn-lt"/>
                <a:ea typeface="+mn-ea"/>
              </a:defRPr>
            </a:lvl2pPr>
            <a:lvl3pPr marL="62865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3pPr>
            <a:lvl4pPr marL="91440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4pPr>
            <a:lvl5pPr marL="120015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5pPr>
            <a:lvl6pPr marL="16002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6pPr>
            <a:lvl7pPr marL="20574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7pPr>
            <a:lvl8pPr marL="25146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8pPr>
            <a:lvl9pPr marL="29718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9pPr>
          </a:lstStyle>
          <a:p>
            <a:pPr marL="228600" lvl="1" indent="0">
              <a:lnSpc>
                <a:spcPct val="100000"/>
              </a:lnSpc>
              <a:spcBef>
                <a:spcPts val="0"/>
              </a:spcBef>
              <a:buFont typeface="Arial" pitchFamily="34" charset="0"/>
              <a:buNone/>
            </a:pPr>
            <a:r>
              <a:rPr lang="fr-FR" sz="1400" i="1" kern="0" dirty="0"/>
              <a:t>Note: DNS healthcheck </a:t>
            </a:r>
            <a:r>
              <a:rPr lang="fr-FR" sz="1400" i="1" kern="0" dirty="0" err="1"/>
              <a:t>is</a:t>
            </a:r>
            <a:r>
              <a:rPr lang="fr-FR" sz="1400" i="1" kern="0" dirty="0"/>
              <a:t> </a:t>
            </a:r>
            <a:r>
              <a:rPr lang="fr-FR" sz="1400" i="1" kern="0" dirty="0" err="1"/>
              <a:t>using</a:t>
            </a:r>
            <a:r>
              <a:rPr lang="fr-FR" sz="1400" i="1" kern="0" dirty="0"/>
              <a:t> TCP</a:t>
            </a:r>
            <a:endParaRPr lang="en-US" sz="1400" i="1" kern="0" dirty="0"/>
          </a:p>
        </p:txBody>
      </p:sp>
      <p:sp>
        <p:nvSpPr>
          <p:cNvPr id="15" name="Text Placeholder 4">
            <a:extLst>
              <a:ext uri="{FF2B5EF4-FFF2-40B4-BE49-F238E27FC236}">
                <a16:creationId xmlns:a16="http://schemas.microsoft.com/office/drawing/2014/main" id="{8A73F23B-5269-489E-A3C9-C5C559376B7D}"/>
              </a:ext>
            </a:extLst>
          </p:cNvPr>
          <p:cNvSpPr txBox="1">
            <a:spLocks/>
          </p:cNvSpPr>
          <p:nvPr/>
        </p:nvSpPr>
        <p:spPr bwMode="auto">
          <a:xfrm>
            <a:off x="4463933" y="2059378"/>
            <a:ext cx="4553193" cy="221336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233363" indent="-233363" algn="l" rtl="0" eaLnBrk="0" fontAlgn="base" hangingPunct="0">
              <a:lnSpc>
                <a:spcPts val="2400"/>
              </a:lnSpc>
              <a:spcBef>
                <a:spcPts val="1000"/>
              </a:spcBef>
              <a:spcAft>
                <a:spcPct val="0"/>
              </a:spcAft>
              <a:buClr>
                <a:schemeClr val="accent1">
                  <a:lumMod val="75000"/>
                </a:schemeClr>
              </a:buClr>
              <a:buSzPct val="115000"/>
              <a:buFont typeface="Wingdings" pitchFamily="2" charset="2"/>
              <a:buChar char="§"/>
              <a:defRPr sz="2000" b="1">
                <a:solidFill>
                  <a:srgbClr val="333333"/>
                </a:solidFill>
                <a:latin typeface="+mn-lt"/>
                <a:ea typeface="+mn-ea"/>
                <a:cs typeface="+mn-cs"/>
              </a:defRPr>
            </a:lvl1pPr>
            <a:lvl2pPr marL="400050" indent="-171450" algn="l" rtl="0" eaLnBrk="0" fontAlgn="base" hangingPunct="0">
              <a:lnSpc>
                <a:spcPts val="2200"/>
              </a:lnSpc>
              <a:spcBef>
                <a:spcPts val="800"/>
              </a:spcBef>
              <a:spcAft>
                <a:spcPct val="0"/>
              </a:spcAft>
              <a:buClr>
                <a:schemeClr val="accent1">
                  <a:lumMod val="75000"/>
                </a:schemeClr>
              </a:buClr>
              <a:buSzPct val="110000"/>
              <a:buFont typeface="Arial" pitchFamily="34" charset="0"/>
              <a:buChar char="•"/>
              <a:defRPr>
                <a:solidFill>
                  <a:srgbClr val="333333"/>
                </a:solidFill>
                <a:latin typeface="+mn-lt"/>
                <a:ea typeface="+mn-ea"/>
              </a:defRPr>
            </a:lvl2pPr>
            <a:lvl3pPr marL="62865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3pPr>
            <a:lvl4pPr marL="91440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4pPr>
            <a:lvl5pPr marL="120015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5pPr>
            <a:lvl6pPr marL="16002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6pPr>
            <a:lvl7pPr marL="20574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7pPr>
            <a:lvl8pPr marL="25146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8pPr>
            <a:lvl9pPr marL="29718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9pPr>
          </a:lstStyle>
          <a:p>
            <a:pPr marL="228600" lvl="1" indent="0">
              <a:buNone/>
            </a:pPr>
            <a:r>
              <a:rPr lang="en-US" sz="1600" i="1" u="sng" dirty="0"/>
              <a:t>Technical Note:</a:t>
            </a:r>
          </a:p>
          <a:p>
            <a:pPr lvl="2"/>
            <a:r>
              <a:rPr lang="en-US" i="1" dirty="0"/>
              <a:t>Type: Select DNS</a:t>
            </a:r>
          </a:p>
          <a:p>
            <a:pPr lvl="2"/>
            <a:r>
              <a:rPr lang="en-US" i="1" dirty="0"/>
              <a:t>Send: Specify a DNS A request you want the LB to do</a:t>
            </a:r>
          </a:p>
          <a:p>
            <a:pPr lvl="2"/>
            <a:r>
              <a:rPr lang="en-US" dirty="0"/>
              <a:t>Receive (optional): Specify the expected DNS response (IP@) </a:t>
            </a:r>
          </a:p>
          <a:p>
            <a:pPr lvl="1"/>
            <a:endParaRPr lang="en-US" sz="1600" i="1" dirty="0"/>
          </a:p>
        </p:txBody>
      </p:sp>
    </p:spTree>
    <p:extLst>
      <p:ext uri="{BB962C8B-B14F-4D97-AF65-F5344CB8AC3E}">
        <p14:creationId xmlns:p14="http://schemas.microsoft.com/office/powerpoint/2010/main" val="2042445405"/>
      </p:ext>
    </p:extLst>
  </p:cSld>
  <p:clrMapOvr>
    <a:masterClrMapping/>
  </p:clrMapOvr>
  <p:transition>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noProof="0" dirty="0"/>
              <a:t>Healthchecks – HTTP (1/4)</a:t>
            </a:r>
          </a:p>
        </p:txBody>
      </p:sp>
      <p:sp>
        <p:nvSpPr>
          <p:cNvPr id="8" name="Text Placeholder 4"/>
          <p:cNvSpPr>
            <a:spLocks noGrp="1"/>
          </p:cNvSpPr>
          <p:nvPr>
            <p:ph type="body" sz="quarter" idx="13"/>
          </p:nvPr>
        </p:nvSpPr>
        <p:spPr>
          <a:xfrm>
            <a:off x="352424" y="786384"/>
            <a:ext cx="8791575" cy="5010912"/>
          </a:xfrm>
        </p:spPr>
        <p:txBody>
          <a:bodyPr/>
          <a:lstStyle/>
          <a:p>
            <a:r>
              <a:rPr lang="en-US" dirty="0"/>
              <a:t>Use Case1: Test a specific "test-page.asp" page on the http servers</a:t>
            </a:r>
          </a:p>
          <a:p>
            <a:r>
              <a:rPr lang="en-US" dirty="0"/>
              <a:t>Configuration</a:t>
            </a:r>
            <a:endParaRPr lang="en-US" noProof="0" dirty="0"/>
          </a:p>
          <a:p>
            <a:pPr lvl="1"/>
            <a:r>
              <a:rPr lang="en-US" noProof="0" dirty="0"/>
              <a:t>Create the Service Monitoring</a:t>
            </a:r>
          </a:p>
          <a:p>
            <a:pPr lvl="1"/>
            <a:endParaRPr lang="en-US" i="1" noProof="0" dirty="0"/>
          </a:p>
          <a:p>
            <a:pPr lvl="1"/>
            <a:endParaRPr lang="en-US" i="1" noProof="0" dirty="0"/>
          </a:p>
          <a:p>
            <a:pPr lvl="1"/>
            <a:endParaRPr lang="en-US" i="1" noProof="0" dirty="0"/>
          </a:p>
          <a:p>
            <a:pPr lvl="1"/>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p:txBody>
      </p:sp>
      <p:grpSp>
        <p:nvGrpSpPr>
          <p:cNvPr id="3" name="Group 2"/>
          <p:cNvGrpSpPr/>
          <p:nvPr/>
        </p:nvGrpSpPr>
        <p:grpSpPr>
          <a:xfrm>
            <a:off x="5864248" y="2000127"/>
            <a:ext cx="3286125" cy="3267075"/>
            <a:chOff x="5857875" y="2168950"/>
            <a:chExt cx="3286125" cy="3267075"/>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57875" y="2168950"/>
              <a:ext cx="3286125" cy="3267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Rectangle 10"/>
            <p:cNvSpPr/>
            <p:nvPr/>
          </p:nvSpPr>
          <p:spPr bwMode="auto">
            <a:xfrm>
              <a:off x="6025301" y="4360695"/>
              <a:ext cx="2808598" cy="223680"/>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grpSp>
      <p:sp>
        <p:nvSpPr>
          <p:cNvPr id="9" name="TextBox 8"/>
          <p:cNvSpPr txBox="1"/>
          <p:nvPr/>
        </p:nvSpPr>
        <p:spPr>
          <a:xfrm>
            <a:off x="261071" y="3173048"/>
            <a:ext cx="6115370" cy="1877437"/>
          </a:xfrm>
          <a:prstGeom prst="rect">
            <a:avLst/>
          </a:prstGeom>
          <a:noFill/>
        </p:spPr>
        <p:txBody>
          <a:bodyPr wrap="square" rtlCol="0">
            <a:spAutoFit/>
          </a:bodyPr>
          <a:lstStyle/>
          <a:p>
            <a:pPr algn="l"/>
            <a:r>
              <a:rPr lang="en-US" sz="1800" i="1" u="sng" dirty="0">
                <a:solidFill>
                  <a:schemeClr val="tx1"/>
                </a:solidFill>
              </a:rPr>
              <a:t>Technical Note:</a:t>
            </a:r>
          </a:p>
          <a:p>
            <a:pPr marL="285750" indent="-285750" algn="l">
              <a:buFont typeface="Arial" pitchFamily="34" charset="0"/>
              <a:buChar char="•"/>
            </a:pPr>
            <a:r>
              <a:rPr lang="en-US" sz="1600" i="1" dirty="0">
                <a:solidFill>
                  <a:schemeClr val="tx1"/>
                </a:solidFill>
              </a:rPr>
              <a:t>When no "Expected" http response code is configured, the following server response code are considered OK: "2xx" + "3xx"</a:t>
            </a:r>
          </a:p>
          <a:p>
            <a:pPr marL="742950" lvl="1" indent="-285750" algn="l">
              <a:buFont typeface="Arial" pitchFamily="34" charset="0"/>
              <a:buChar char="•"/>
            </a:pPr>
            <a:endParaRPr lang="en-US" sz="1600" i="1" dirty="0">
              <a:solidFill>
                <a:schemeClr val="tx1"/>
              </a:solidFill>
            </a:endParaRPr>
          </a:p>
          <a:p>
            <a:pPr algn="l"/>
            <a:endParaRPr lang="en-US" sz="1400" dirty="0" err="1">
              <a:solidFill>
                <a:schemeClr val="tx1"/>
              </a:solidFill>
              <a:latin typeface="+mn-lt"/>
              <a:ea typeface="+mn-ea"/>
            </a:endParaRPr>
          </a:p>
        </p:txBody>
      </p:sp>
    </p:spTree>
    <p:extLst>
      <p:ext uri="{BB962C8B-B14F-4D97-AF65-F5344CB8AC3E}">
        <p14:creationId xmlns:p14="http://schemas.microsoft.com/office/powerpoint/2010/main" val="3541193645"/>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VMware NSX – Networking &amp; Security Capabilities </a:t>
            </a:r>
            <a:endParaRPr lang="en-US" b="0" noProof="0"/>
          </a:p>
        </p:txBody>
      </p:sp>
      <p:sp>
        <p:nvSpPr>
          <p:cNvPr id="22" name="Freeform 21"/>
          <p:cNvSpPr/>
          <p:nvPr/>
        </p:nvSpPr>
        <p:spPr>
          <a:xfrm>
            <a:off x="2974542" y="735307"/>
            <a:ext cx="1898187" cy="5013463"/>
          </a:xfrm>
          <a:custGeom>
            <a:avLst/>
            <a:gdLst>
              <a:gd name="connsiteX0" fmla="*/ 1579181 w 1646024"/>
              <a:gd name="connsiteY0" fmla="*/ 41779 h 4019126"/>
              <a:gd name="connsiteX1" fmla="*/ 0 w 1646024"/>
              <a:gd name="connsiteY1" fmla="*/ 1245010 h 4019126"/>
              <a:gd name="connsiteX2" fmla="*/ 8355 w 1646024"/>
              <a:gd name="connsiteY2" fmla="*/ 2356327 h 4019126"/>
              <a:gd name="connsiteX3" fmla="*/ 1620958 w 1646024"/>
              <a:gd name="connsiteY3" fmla="*/ 4019126 h 4019126"/>
              <a:gd name="connsiteX4" fmla="*/ 1646024 w 1646024"/>
              <a:gd name="connsiteY4" fmla="*/ 0 h 4019126"/>
              <a:gd name="connsiteX5" fmla="*/ 1646024 w 1646024"/>
              <a:gd name="connsiteY5" fmla="*/ 0 h 4019126"/>
              <a:gd name="connsiteX6" fmla="*/ 1579181 w 1646024"/>
              <a:gd name="connsiteY6" fmla="*/ 41779 h 4019126"/>
              <a:gd name="connsiteX0" fmla="*/ 1579181 w 1646024"/>
              <a:gd name="connsiteY0" fmla="*/ 41779 h 4019126"/>
              <a:gd name="connsiteX1" fmla="*/ 0 w 1646024"/>
              <a:gd name="connsiteY1" fmla="*/ 1245010 h 4019126"/>
              <a:gd name="connsiteX2" fmla="*/ 8355 w 1646024"/>
              <a:gd name="connsiteY2" fmla="*/ 2177872 h 4019126"/>
              <a:gd name="connsiteX3" fmla="*/ 1620958 w 1646024"/>
              <a:gd name="connsiteY3" fmla="*/ 4019126 h 4019126"/>
              <a:gd name="connsiteX4" fmla="*/ 1646024 w 1646024"/>
              <a:gd name="connsiteY4" fmla="*/ 0 h 4019126"/>
              <a:gd name="connsiteX5" fmla="*/ 1646024 w 1646024"/>
              <a:gd name="connsiteY5" fmla="*/ 0 h 4019126"/>
              <a:gd name="connsiteX6" fmla="*/ 1579181 w 1646024"/>
              <a:gd name="connsiteY6" fmla="*/ 41779 h 4019126"/>
              <a:gd name="connsiteX0" fmla="*/ 1570826 w 1637669"/>
              <a:gd name="connsiteY0" fmla="*/ 41779 h 4019126"/>
              <a:gd name="connsiteX1" fmla="*/ 16712 w 1637669"/>
              <a:gd name="connsiteY1" fmla="*/ 1097590 h 4019126"/>
              <a:gd name="connsiteX2" fmla="*/ 0 w 1637669"/>
              <a:gd name="connsiteY2" fmla="*/ 2177872 h 4019126"/>
              <a:gd name="connsiteX3" fmla="*/ 1612603 w 1637669"/>
              <a:gd name="connsiteY3" fmla="*/ 4019126 h 4019126"/>
              <a:gd name="connsiteX4" fmla="*/ 1637669 w 1637669"/>
              <a:gd name="connsiteY4" fmla="*/ 0 h 4019126"/>
              <a:gd name="connsiteX5" fmla="*/ 1637669 w 1637669"/>
              <a:gd name="connsiteY5" fmla="*/ 0 h 4019126"/>
              <a:gd name="connsiteX6" fmla="*/ 1570826 w 1637669"/>
              <a:gd name="connsiteY6" fmla="*/ 41779 h 4019126"/>
              <a:gd name="connsiteX0" fmla="*/ 1554114 w 1620957"/>
              <a:gd name="connsiteY0" fmla="*/ 41779 h 4019126"/>
              <a:gd name="connsiteX1" fmla="*/ 0 w 1620957"/>
              <a:gd name="connsiteY1" fmla="*/ 1097590 h 4019126"/>
              <a:gd name="connsiteX2" fmla="*/ 16710 w 1620957"/>
              <a:gd name="connsiteY2" fmla="*/ 2282459 h 4019126"/>
              <a:gd name="connsiteX3" fmla="*/ 1595891 w 1620957"/>
              <a:gd name="connsiteY3" fmla="*/ 4019126 h 4019126"/>
              <a:gd name="connsiteX4" fmla="*/ 1620957 w 1620957"/>
              <a:gd name="connsiteY4" fmla="*/ 0 h 4019126"/>
              <a:gd name="connsiteX5" fmla="*/ 1620957 w 1620957"/>
              <a:gd name="connsiteY5" fmla="*/ 0 h 4019126"/>
              <a:gd name="connsiteX6" fmla="*/ 1554114 w 1620957"/>
              <a:gd name="connsiteY6" fmla="*/ 41779 h 4019126"/>
              <a:gd name="connsiteX0" fmla="*/ 1545759 w 1612602"/>
              <a:gd name="connsiteY0" fmla="*/ 41779 h 4019126"/>
              <a:gd name="connsiteX1" fmla="*/ 0 w 1612602"/>
              <a:gd name="connsiteY1" fmla="*/ 1134942 h 4019126"/>
              <a:gd name="connsiteX2" fmla="*/ 8355 w 1612602"/>
              <a:gd name="connsiteY2" fmla="*/ 2282459 h 4019126"/>
              <a:gd name="connsiteX3" fmla="*/ 1587536 w 1612602"/>
              <a:gd name="connsiteY3" fmla="*/ 4019126 h 4019126"/>
              <a:gd name="connsiteX4" fmla="*/ 1612602 w 1612602"/>
              <a:gd name="connsiteY4" fmla="*/ 0 h 4019126"/>
              <a:gd name="connsiteX5" fmla="*/ 1612602 w 1612602"/>
              <a:gd name="connsiteY5" fmla="*/ 0 h 4019126"/>
              <a:gd name="connsiteX6" fmla="*/ 1545759 w 1612602"/>
              <a:gd name="connsiteY6" fmla="*/ 41779 h 4019126"/>
              <a:gd name="connsiteX0" fmla="*/ 1545759 w 1620958"/>
              <a:gd name="connsiteY0" fmla="*/ 41779 h 4459885"/>
              <a:gd name="connsiteX1" fmla="*/ 0 w 1620958"/>
              <a:gd name="connsiteY1" fmla="*/ 1134942 h 4459885"/>
              <a:gd name="connsiteX2" fmla="*/ 8355 w 1620958"/>
              <a:gd name="connsiteY2" fmla="*/ 2282459 h 4459885"/>
              <a:gd name="connsiteX3" fmla="*/ 1620958 w 1620958"/>
              <a:gd name="connsiteY3" fmla="*/ 4459885 h 4459885"/>
              <a:gd name="connsiteX4" fmla="*/ 1612602 w 1620958"/>
              <a:gd name="connsiteY4" fmla="*/ 0 h 4459885"/>
              <a:gd name="connsiteX5" fmla="*/ 1612602 w 1620958"/>
              <a:gd name="connsiteY5" fmla="*/ 0 h 4459885"/>
              <a:gd name="connsiteX6" fmla="*/ 1545759 w 1620958"/>
              <a:gd name="connsiteY6" fmla="*/ 41779 h 4459885"/>
              <a:gd name="connsiteX0" fmla="*/ 1587536 w 1620958"/>
              <a:gd name="connsiteY0" fmla="*/ 0 h 4672103"/>
              <a:gd name="connsiteX1" fmla="*/ 0 w 1620958"/>
              <a:gd name="connsiteY1" fmla="*/ 1347160 h 4672103"/>
              <a:gd name="connsiteX2" fmla="*/ 8355 w 1620958"/>
              <a:gd name="connsiteY2" fmla="*/ 2494677 h 4672103"/>
              <a:gd name="connsiteX3" fmla="*/ 1620958 w 1620958"/>
              <a:gd name="connsiteY3" fmla="*/ 4672103 h 4672103"/>
              <a:gd name="connsiteX4" fmla="*/ 1612602 w 1620958"/>
              <a:gd name="connsiteY4" fmla="*/ 212218 h 4672103"/>
              <a:gd name="connsiteX5" fmla="*/ 1612602 w 1620958"/>
              <a:gd name="connsiteY5" fmla="*/ 212218 h 4672103"/>
              <a:gd name="connsiteX6" fmla="*/ 1587536 w 1620958"/>
              <a:gd name="connsiteY6" fmla="*/ 0 h 4672103"/>
              <a:gd name="connsiteX0" fmla="*/ 1587536 w 1612843"/>
              <a:gd name="connsiteY0" fmla="*/ 0 h 4403166"/>
              <a:gd name="connsiteX1" fmla="*/ 0 w 1612843"/>
              <a:gd name="connsiteY1" fmla="*/ 1347160 h 4403166"/>
              <a:gd name="connsiteX2" fmla="*/ 8355 w 1612843"/>
              <a:gd name="connsiteY2" fmla="*/ 2494677 h 4403166"/>
              <a:gd name="connsiteX3" fmla="*/ 1595891 w 1612843"/>
              <a:gd name="connsiteY3" fmla="*/ 4403166 h 4403166"/>
              <a:gd name="connsiteX4" fmla="*/ 1612602 w 1612843"/>
              <a:gd name="connsiteY4" fmla="*/ 212218 h 4403166"/>
              <a:gd name="connsiteX5" fmla="*/ 1612602 w 1612843"/>
              <a:gd name="connsiteY5" fmla="*/ 212218 h 4403166"/>
              <a:gd name="connsiteX6" fmla="*/ 1587536 w 1612843"/>
              <a:gd name="connsiteY6" fmla="*/ 0 h 4403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12843" h="4403166">
                <a:moveTo>
                  <a:pt x="1587536" y="0"/>
                </a:moveTo>
                <a:lnTo>
                  <a:pt x="0" y="1347160"/>
                </a:lnTo>
                <a:lnTo>
                  <a:pt x="8355" y="2494677"/>
                </a:lnTo>
                <a:lnTo>
                  <a:pt x="1595891" y="4403166"/>
                </a:lnTo>
                <a:cubicBezTo>
                  <a:pt x="1593106" y="2916538"/>
                  <a:pt x="1615387" y="1698846"/>
                  <a:pt x="1612602" y="212218"/>
                </a:cubicBezTo>
                <a:lnTo>
                  <a:pt x="1612602" y="212218"/>
                </a:lnTo>
                <a:lnTo>
                  <a:pt x="1587536" y="0"/>
                </a:lnTo>
                <a:close/>
              </a:path>
            </a:pathLst>
          </a:custGeom>
          <a:gradFill flip="none" rotWithShape="1">
            <a:gsLst>
              <a:gs pos="0">
                <a:schemeClr val="bg2">
                  <a:lumMod val="20000"/>
                  <a:lumOff val="80000"/>
                  <a:alpha val="29000"/>
                </a:schemeClr>
              </a:gs>
              <a:gs pos="100000">
                <a:schemeClr val="bg2">
                  <a:lumMod val="75000"/>
                  <a:alpha val="47000"/>
                </a:schemeClr>
              </a:gs>
            </a:gsLst>
            <a:lin ang="0" scaled="1"/>
            <a:tileRect/>
          </a:gradFill>
        </p:spPr>
        <p:txBody>
          <a:bodyPr wrap="none" lIns="0" tIns="0" rIns="0" bIns="0" rtlCol="0" anchor="ctr"/>
          <a:lstStyle/>
          <a:p>
            <a:endParaRPr lang="en-US" sz="1800" dirty="0" err="1">
              <a:solidFill>
                <a:srgbClr val="FFFFFF"/>
              </a:solidFill>
              <a:cs typeface="Arial" pitchFamily="-65" charset="0"/>
            </a:endParaRPr>
          </a:p>
        </p:txBody>
      </p:sp>
      <p:sp>
        <p:nvSpPr>
          <p:cNvPr id="23" name="Rounded Rectangle 22"/>
          <p:cNvSpPr/>
          <p:nvPr/>
        </p:nvSpPr>
        <p:spPr bwMode="auto">
          <a:xfrm>
            <a:off x="4668812" y="735308"/>
            <a:ext cx="4299791" cy="5013463"/>
          </a:xfrm>
          <a:prstGeom prst="roundRect">
            <a:avLst>
              <a:gd name="adj" fmla="val 5235"/>
            </a:avLst>
          </a:prstGeom>
          <a:gradFill flip="none" rotWithShape="1">
            <a:gsLst>
              <a:gs pos="0">
                <a:schemeClr val="tx1">
                  <a:lumMod val="40000"/>
                  <a:lumOff val="60000"/>
                </a:schemeClr>
              </a:gs>
              <a:gs pos="100000">
                <a:schemeClr val="bg2">
                  <a:lumMod val="20000"/>
                  <a:lumOff val="80000"/>
                </a:schemeClr>
              </a:gs>
            </a:gsLst>
            <a:lin ang="0" scaled="1"/>
            <a:tileRect/>
          </a:gradFill>
          <a:ln w="12700">
            <a:solidFill>
              <a:srgbClr val="A6A6A6"/>
            </a:solidFill>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w="25400" h="6350"/>
          </a:sp3d>
        </p:spPr>
        <p:style>
          <a:lnRef idx="1">
            <a:schemeClr val="accent4"/>
          </a:lnRef>
          <a:fillRef idx="3">
            <a:schemeClr val="accent4"/>
          </a:fillRef>
          <a:effectRef idx="2">
            <a:schemeClr val="accent4"/>
          </a:effectRef>
          <a:fontRef idx="minor">
            <a:schemeClr val="lt1"/>
          </a:fontRef>
        </p:style>
        <p:txBody>
          <a:bodyPr anchor="ctr"/>
          <a:lstStyle/>
          <a:p>
            <a:endParaRPr lang="en-US">
              <a:solidFill>
                <a:srgbClr val="333333"/>
              </a:solidFill>
              <a:latin typeface="Arial"/>
              <a:ea typeface="ＭＳ Ｐゴシック"/>
            </a:endParaRPr>
          </a:p>
        </p:txBody>
      </p:sp>
      <p:grpSp>
        <p:nvGrpSpPr>
          <p:cNvPr id="24" name="Group 23"/>
          <p:cNvGrpSpPr/>
          <p:nvPr/>
        </p:nvGrpSpPr>
        <p:grpSpPr>
          <a:xfrm>
            <a:off x="126688" y="1420523"/>
            <a:ext cx="4086509" cy="3134178"/>
            <a:chOff x="1786716" y="945167"/>
            <a:chExt cx="5256785" cy="4031729"/>
          </a:xfrm>
          <a:effectLst>
            <a:reflection blurRad="6350" stA="52000" endA="300" endPos="35000" dir="5400000" sy="-100000" algn="bl" rotWithShape="0"/>
          </a:effectLst>
        </p:grpSpPr>
        <p:sp>
          <p:nvSpPr>
            <p:cNvPr id="25" name="Rounded Rectangle 24"/>
            <p:cNvSpPr/>
            <p:nvPr/>
          </p:nvSpPr>
          <p:spPr bwMode="auto">
            <a:xfrm>
              <a:off x="1786716" y="945167"/>
              <a:ext cx="5256785" cy="4031729"/>
            </a:xfrm>
            <a:prstGeom prst="roundRect">
              <a:avLst>
                <a:gd name="adj" fmla="val 4214"/>
              </a:avLst>
            </a:prstGeom>
            <a:solidFill>
              <a:schemeClr val="bg1"/>
            </a:solidFill>
            <a:ln w="19050">
              <a:solidFill>
                <a:schemeClr val="bg1">
                  <a:lumMod val="75000"/>
                </a:schemeClr>
              </a:solidFill>
              <a:round/>
              <a:headEnd/>
              <a:tailEnd/>
            </a:ln>
            <a:effectLst>
              <a:outerShdw blurRad="111125" dist="101600" dir="2700000" algn="tl" rotWithShape="0">
                <a:prstClr val="black">
                  <a:alpha val="40000"/>
                </a:prstClr>
              </a:outerShdw>
            </a:effectLst>
          </p:spPr>
          <p:txBody>
            <a:bodyPr wrap="none" lIns="0" tIns="0" rIns="0" bIns="0" rtlCol="0" anchor="ctr"/>
            <a:lstStyle/>
            <a:p>
              <a:pPr marL="0" marR="0" indent="0" algn="ctr" defTabSz="914400" eaLnBrk="1" latinLnBrk="0" hangingPunct="1">
                <a:lnSpc>
                  <a:spcPct val="100000"/>
                </a:lnSpc>
                <a:buClrTx/>
                <a:buSzTx/>
                <a:buFontTx/>
                <a:buNone/>
                <a:tabLst/>
              </a:pPr>
              <a:endParaRPr lang="en-US" sz="1100" dirty="0" err="1">
                <a:solidFill>
                  <a:srgbClr val="FFFFFF"/>
                </a:solidFill>
              </a:endParaRPr>
            </a:p>
          </p:txBody>
        </p:sp>
        <p:pic>
          <p:nvPicPr>
            <p:cNvPr id="26" name="Picture 27" descr="ICON_Cloud_Q308"/>
            <p:cNvPicPr>
              <a:picLocks noChangeAspect="1" noChangeArrowheads="1"/>
            </p:cNvPicPr>
            <p:nvPr/>
          </p:nvPicPr>
          <p:blipFill>
            <a:blip r:embed="rId3" cstate="print">
              <a:duotone>
                <a:prstClr val="black"/>
                <a:schemeClr val="accent4">
                  <a:tint val="45000"/>
                  <a:satMod val="400000"/>
                </a:schemeClr>
              </a:duotone>
            </a:blip>
            <a:srcRect/>
            <a:stretch>
              <a:fillRect/>
            </a:stretch>
          </p:blipFill>
          <p:spPr bwMode="auto">
            <a:xfrm>
              <a:off x="4948365" y="1270579"/>
              <a:ext cx="1917941" cy="1246963"/>
            </a:xfrm>
            <a:prstGeom prst="rect">
              <a:avLst/>
            </a:prstGeom>
            <a:noFill/>
            <a:ln w="9525">
              <a:noFill/>
              <a:miter lim="800000"/>
              <a:headEnd/>
              <a:tailEnd/>
            </a:ln>
            <a:effectLst/>
          </p:spPr>
        </p:pic>
        <p:pic>
          <p:nvPicPr>
            <p:cNvPr id="27" name="Picture 27" descr="ICON_Cloud_Q308"/>
            <p:cNvPicPr>
              <a:picLocks noChangeAspect="1" noChangeArrowheads="1"/>
            </p:cNvPicPr>
            <p:nvPr/>
          </p:nvPicPr>
          <p:blipFill>
            <a:blip r:embed="rId3" cstate="print">
              <a:grayscl/>
            </a:blip>
            <a:srcRect/>
            <a:stretch>
              <a:fillRect/>
            </a:stretch>
          </p:blipFill>
          <p:spPr bwMode="auto">
            <a:xfrm>
              <a:off x="1924585" y="1270579"/>
              <a:ext cx="1917941" cy="1246963"/>
            </a:xfrm>
            <a:prstGeom prst="rect">
              <a:avLst/>
            </a:prstGeom>
            <a:noFill/>
            <a:ln w="9525">
              <a:noFill/>
              <a:miter lim="800000"/>
              <a:headEnd/>
              <a:tailEnd/>
            </a:ln>
            <a:effectLst/>
          </p:spPr>
        </p:pic>
        <p:pic>
          <p:nvPicPr>
            <p:cNvPr id="28" name="Picture 27" descr="ICON_Cloud_Q308"/>
            <p:cNvPicPr>
              <a:picLocks noChangeAspect="1" noChangeArrowheads="1"/>
            </p:cNvPicPr>
            <p:nvPr/>
          </p:nvPicPr>
          <p:blipFill>
            <a:blip r:embed="rId3"/>
            <a:srcRect/>
            <a:stretch>
              <a:fillRect/>
            </a:stretch>
          </p:blipFill>
          <p:spPr bwMode="auto">
            <a:xfrm>
              <a:off x="3168772" y="1525753"/>
              <a:ext cx="2530203" cy="1609902"/>
            </a:xfrm>
            <a:prstGeom prst="rect">
              <a:avLst/>
            </a:prstGeom>
            <a:noFill/>
            <a:ln w="9525">
              <a:noFill/>
              <a:miter lim="800000"/>
              <a:headEnd/>
              <a:tailEnd/>
            </a:ln>
          </p:spPr>
        </p:pic>
        <p:sp>
          <p:nvSpPr>
            <p:cNvPr id="29" name="Rounded Rectangle 28"/>
            <p:cNvSpPr/>
            <p:nvPr/>
          </p:nvSpPr>
          <p:spPr bwMode="auto">
            <a:xfrm>
              <a:off x="1877418" y="1055665"/>
              <a:ext cx="5038656" cy="518123"/>
            </a:xfrm>
            <a:prstGeom prst="roundRect">
              <a:avLst/>
            </a:prstGeom>
            <a:gradFill>
              <a:gsLst>
                <a:gs pos="100000">
                  <a:srgbClr val="525252"/>
                </a:gs>
                <a:gs pos="0">
                  <a:srgbClr val="262626"/>
                </a:gs>
              </a:gsLst>
            </a:gradFill>
            <a:ln w="12700" cmpd="sng">
              <a:solidFill>
                <a:srgbClr val="666666">
                  <a:alpha val="36000"/>
                </a:srgbClr>
              </a:solidFill>
              <a:headEnd type="none" w="med" len="med"/>
              <a:tailEnd type="none" w="med" len="med"/>
            </a:ln>
            <a:effectLst>
              <a:outerShdw blurRad="50800" dist="25400" dir="5400000" sx="99000" sy="99000" algn="t" rotWithShape="0">
                <a:prstClr val="black">
                  <a:alpha val="40000"/>
                </a:prstClr>
              </a:outerShdw>
            </a:effectLst>
            <a:scene3d>
              <a:camera prst="orthographicFront"/>
              <a:lightRig rig="threePt" dir="t"/>
            </a:scene3d>
            <a:sp3d contourW="12700">
              <a:bevelT w="31750" h="12700"/>
              <a:contourClr>
                <a:schemeClr val="tx1"/>
              </a:contourClr>
            </a:sp3d>
          </p:spPr>
          <p:style>
            <a:lnRef idx="1">
              <a:schemeClr val="accent4"/>
            </a:lnRef>
            <a:fillRef idx="3">
              <a:schemeClr val="accent4"/>
            </a:fillRef>
            <a:effectRef idx="2">
              <a:schemeClr val="accent4"/>
            </a:effectRef>
            <a:fontRef idx="minor">
              <a:schemeClr val="lt1"/>
            </a:fontRef>
          </p:style>
          <p:txBody>
            <a:bodyPr lIns="0" tIns="0" rIns="0" bIns="0" anchor="ctr"/>
            <a:lstStyle/>
            <a:p>
              <a:pPr algn="ctr"/>
              <a:r>
                <a:rPr lang="en-US" sz="1000" dirty="0">
                  <a:solidFill>
                    <a:srgbClr val="FFFFFF"/>
                  </a:solidFill>
                  <a:latin typeface="Arial"/>
                  <a:cs typeface="Arial"/>
                </a:rPr>
                <a:t>Any Application</a:t>
              </a:r>
            </a:p>
            <a:p>
              <a:pPr algn="ctr"/>
              <a:r>
                <a:rPr lang="en-US" sz="600" dirty="0">
                  <a:solidFill>
                    <a:srgbClr val="FFFFFF"/>
                  </a:solidFill>
                  <a:latin typeface="Arial"/>
                  <a:cs typeface="Arial"/>
                </a:rPr>
                <a:t>(without modification)</a:t>
              </a:r>
            </a:p>
          </p:txBody>
        </p:sp>
        <p:sp>
          <p:nvSpPr>
            <p:cNvPr id="31" name="Rounded Rectangle 30"/>
            <p:cNvSpPr/>
            <p:nvPr/>
          </p:nvSpPr>
          <p:spPr bwMode="auto">
            <a:xfrm>
              <a:off x="1886840" y="1713115"/>
              <a:ext cx="5042257" cy="2485856"/>
            </a:xfrm>
            <a:prstGeom prst="roundRect">
              <a:avLst>
                <a:gd name="adj" fmla="val 8945"/>
              </a:avLst>
            </a:prstGeom>
            <a:gradFill>
              <a:gsLst>
                <a:gs pos="0">
                  <a:srgbClr val="037BB1"/>
                </a:gs>
                <a:gs pos="83000">
                  <a:srgbClr val="0383BD">
                    <a:alpha val="64000"/>
                  </a:srgbClr>
                </a:gs>
              </a:gsLst>
            </a:gradFill>
            <a:ln w="12700">
              <a:solidFill>
                <a:schemeClr val="accent1">
                  <a:lumMod val="75000"/>
                </a:schemeClr>
              </a:solidFill>
              <a:headEnd type="none" w="med" len="med"/>
              <a:tailEnd type="none" w="med" len="med"/>
            </a:ln>
            <a:effectLst/>
            <a:scene3d>
              <a:camera prst="orthographicFront"/>
              <a:lightRig rig="threePt" dir="t"/>
            </a:scene3d>
            <a:sp3d>
              <a:bevelT w="31750" h="6350"/>
            </a:sp3d>
          </p:spPr>
          <p:style>
            <a:lnRef idx="1">
              <a:schemeClr val="accent4"/>
            </a:lnRef>
            <a:fillRef idx="3">
              <a:schemeClr val="accent4"/>
            </a:fillRef>
            <a:effectRef idx="2">
              <a:schemeClr val="accent4"/>
            </a:effectRef>
            <a:fontRef idx="minor">
              <a:schemeClr val="lt1"/>
            </a:fontRef>
          </p:style>
          <p:txBody>
            <a:bodyPr anchor="t" anchorCtr="0"/>
            <a:lstStyle/>
            <a:p>
              <a:pPr algn="ctr">
                <a:lnSpc>
                  <a:spcPct val="70000"/>
                </a:lnSpc>
                <a:defRPr/>
              </a:pPr>
              <a:r>
                <a:rPr lang="en-US" sz="1000" b="1" dirty="0">
                  <a:solidFill>
                    <a:schemeClr val="bg1"/>
                  </a:solidFill>
                  <a:latin typeface="Arial"/>
                  <a:cs typeface="Arial"/>
                </a:rPr>
                <a:t>Virtual Networks</a:t>
              </a:r>
            </a:p>
          </p:txBody>
        </p:sp>
        <p:sp>
          <p:nvSpPr>
            <p:cNvPr id="32" name="Rounded Rectangle 31"/>
            <p:cNvSpPr/>
            <p:nvPr/>
          </p:nvSpPr>
          <p:spPr bwMode="auto">
            <a:xfrm>
              <a:off x="1989711" y="2491806"/>
              <a:ext cx="4836514" cy="1269858"/>
            </a:xfrm>
            <a:prstGeom prst="roundRect">
              <a:avLst/>
            </a:prstGeom>
            <a:gradFill>
              <a:gsLst>
                <a:gs pos="0">
                  <a:srgbClr val="0F388A"/>
                </a:gs>
                <a:gs pos="100000">
                  <a:srgbClr val="1564AB">
                    <a:alpha val="98824"/>
                  </a:srgbClr>
                </a:gs>
              </a:gsLst>
            </a:gradFill>
            <a:ln w="12700">
              <a:solidFill>
                <a:srgbClr val="1A448A"/>
              </a:solidFill>
              <a:headEnd type="none" w="med" len="med"/>
              <a:tailEnd type="none" w="med" len="med"/>
            </a:ln>
            <a:effectLst>
              <a:outerShdw blurRad="50800" dist="25400" dir="5400000" sx="99000" sy="99000" algn="t" rotWithShape="0">
                <a:prstClr val="black">
                  <a:alpha val="40000"/>
                </a:prstClr>
              </a:outerShdw>
            </a:effectLst>
            <a:scene3d>
              <a:camera prst="orthographicFront"/>
              <a:lightRig rig="threePt" dir="t"/>
            </a:scene3d>
            <a:sp3d>
              <a:bevelT w="38100" h="12700"/>
            </a:sp3d>
          </p:spPr>
          <p:style>
            <a:lnRef idx="1">
              <a:schemeClr val="accent4"/>
            </a:lnRef>
            <a:fillRef idx="3">
              <a:schemeClr val="accent4"/>
            </a:fillRef>
            <a:effectRef idx="2">
              <a:schemeClr val="accent4"/>
            </a:effectRef>
            <a:fontRef idx="minor">
              <a:schemeClr val="lt1"/>
            </a:fontRef>
          </p:style>
          <p:txBody>
            <a:bodyPr anchor="t"/>
            <a:lstStyle/>
            <a:p>
              <a:pPr algn="ctr">
                <a:spcAft>
                  <a:spcPct val="0"/>
                </a:spcAft>
                <a:buClr>
                  <a:srgbClr val="000000"/>
                </a:buClr>
              </a:pPr>
              <a:r>
                <a:rPr lang="en-US" sz="1000" dirty="0">
                  <a:solidFill>
                    <a:schemeClr val="bg1"/>
                  </a:solidFill>
                </a:rPr>
                <a:t>VMware NSX Network Virtualization Platform</a:t>
              </a:r>
            </a:p>
          </p:txBody>
        </p:sp>
        <p:sp>
          <p:nvSpPr>
            <p:cNvPr id="33" name="Rounded Rectangle 32"/>
            <p:cNvSpPr/>
            <p:nvPr/>
          </p:nvSpPr>
          <p:spPr bwMode="auto">
            <a:xfrm>
              <a:off x="2096809" y="3403842"/>
              <a:ext cx="2222696" cy="239804"/>
            </a:xfrm>
            <a:prstGeom prst="roundRect">
              <a:avLst/>
            </a:prstGeom>
            <a:gradFill>
              <a:gsLst>
                <a:gs pos="0">
                  <a:srgbClr val="61C0E0"/>
                </a:gs>
                <a:gs pos="100000">
                  <a:srgbClr val="ACE0F2"/>
                </a:gs>
              </a:gsLst>
            </a:gradFill>
            <a:ln w="12700">
              <a:solidFill>
                <a:srgbClr val="39A5E5"/>
              </a:solidFill>
              <a:headEnd type="none" w="med" len="med"/>
              <a:tailEnd type="none" w="med" len="med"/>
            </a:ln>
            <a:effectLst>
              <a:outerShdw blurRad="50800" dist="25400" dir="5400000" sx="99000" sy="99000" algn="t" rotWithShape="0">
                <a:prstClr val="black">
                  <a:alpha val="40000"/>
                </a:prstClr>
              </a:outerShdw>
            </a:effectLst>
            <a:scene3d>
              <a:camera prst="orthographicFront"/>
              <a:lightRig rig="threePt" dir="t"/>
            </a:scene3d>
            <a:sp3d>
              <a:bevelT w="31750" h="12700"/>
            </a:sp3d>
          </p:spPr>
          <p:style>
            <a:lnRef idx="1">
              <a:schemeClr val="accent4"/>
            </a:lnRef>
            <a:fillRef idx="3">
              <a:schemeClr val="accent4"/>
            </a:fillRef>
            <a:effectRef idx="2">
              <a:schemeClr val="accent4"/>
            </a:effectRef>
            <a:fontRef idx="minor">
              <a:schemeClr val="lt1"/>
            </a:fontRef>
          </p:style>
          <p:txBody>
            <a:bodyPr anchor="ctr"/>
            <a:lstStyle/>
            <a:p>
              <a:pPr algn="ctr">
                <a:spcAft>
                  <a:spcPct val="0"/>
                </a:spcAft>
              </a:pPr>
              <a:r>
                <a:rPr lang="en-US" sz="900" dirty="0">
                  <a:solidFill>
                    <a:schemeClr val="accent1">
                      <a:lumMod val="50000"/>
                    </a:schemeClr>
                  </a:solidFill>
                </a:rPr>
                <a:t>Logical L2</a:t>
              </a:r>
            </a:p>
          </p:txBody>
        </p:sp>
        <p:sp>
          <p:nvSpPr>
            <p:cNvPr id="34" name="Rounded Rectangle 33"/>
            <p:cNvSpPr/>
            <p:nvPr/>
          </p:nvSpPr>
          <p:spPr bwMode="auto">
            <a:xfrm>
              <a:off x="1877418" y="4353388"/>
              <a:ext cx="5038656" cy="471369"/>
            </a:xfrm>
            <a:prstGeom prst="roundRect">
              <a:avLst/>
            </a:prstGeom>
            <a:gradFill>
              <a:gsLst>
                <a:gs pos="100000">
                  <a:srgbClr val="525252"/>
                </a:gs>
                <a:gs pos="0">
                  <a:srgbClr val="262626"/>
                </a:gs>
              </a:gsLst>
            </a:gradFill>
            <a:ln w="12700" cmpd="sng">
              <a:solidFill>
                <a:srgbClr val="666666">
                  <a:alpha val="36000"/>
                </a:srgbClr>
              </a:solidFill>
              <a:headEnd type="none" w="med" len="med"/>
              <a:tailEnd type="none" w="med" len="med"/>
            </a:ln>
            <a:effectLst>
              <a:outerShdw blurRad="50800" dist="25400" dir="5400000" sx="99000" sy="99000" algn="t" rotWithShape="0">
                <a:prstClr val="black">
                  <a:alpha val="40000"/>
                </a:prstClr>
              </a:outerShdw>
            </a:effectLst>
            <a:scene3d>
              <a:camera prst="orthographicFront"/>
              <a:lightRig rig="threePt" dir="t"/>
            </a:scene3d>
            <a:sp3d contourW="12700">
              <a:bevelT w="31750" h="12700"/>
              <a:contourClr>
                <a:schemeClr val="tx1"/>
              </a:contourClr>
            </a:sp3d>
          </p:spPr>
          <p:style>
            <a:lnRef idx="1">
              <a:schemeClr val="accent4"/>
            </a:lnRef>
            <a:fillRef idx="3">
              <a:schemeClr val="accent4"/>
            </a:fillRef>
            <a:effectRef idx="2">
              <a:schemeClr val="accent4"/>
            </a:effectRef>
            <a:fontRef idx="minor">
              <a:schemeClr val="lt1"/>
            </a:fontRef>
          </p:style>
          <p:txBody>
            <a:bodyPr lIns="0" tIns="0" rIns="0" bIns="0" anchor="ctr"/>
            <a:lstStyle/>
            <a:p>
              <a:pPr algn="ctr"/>
              <a:r>
                <a:rPr lang="en-US" sz="1000" dirty="0">
                  <a:solidFill>
                    <a:srgbClr val="FFFFFF"/>
                  </a:solidFill>
                  <a:latin typeface="Arial"/>
                  <a:cs typeface="Arial"/>
                </a:rPr>
                <a:t>Any Network Hardware</a:t>
              </a:r>
            </a:p>
          </p:txBody>
        </p:sp>
        <p:sp>
          <p:nvSpPr>
            <p:cNvPr id="35" name="Rounded Rectangle 34"/>
            <p:cNvSpPr/>
            <p:nvPr/>
          </p:nvSpPr>
          <p:spPr bwMode="auto">
            <a:xfrm>
              <a:off x="2777010" y="2126632"/>
              <a:ext cx="3270074" cy="271399"/>
            </a:xfrm>
            <a:prstGeom prst="roundRect">
              <a:avLst/>
            </a:prstGeom>
            <a:gradFill>
              <a:gsLst>
                <a:gs pos="100000">
                  <a:srgbClr val="525252"/>
                </a:gs>
                <a:gs pos="0">
                  <a:srgbClr val="262626"/>
                </a:gs>
              </a:gsLst>
            </a:gradFill>
            <a:ln w="12700" cmpd="sng">
              <a:solidFill>
                <a:srgbClr val="666666">
                  <a:alpha val="36000"/>
                </a:srgbClr>
              </a:solidFill>
              <a:headEnd type="none" w="med" len="med"/>
              <a:tailEnd type="none" w="med" len="med"/>
            </a:ln>
            <a:effectLst>
              <a:outerShdw blurRad="50800" dist="25400" dir="5400000" sx="99000" sy="99000" algn="t" rotWithShape="0">
                <a:prstClr val="black">
                  <a:alpha val="40000"/>
                </a:prstClr>
              </a:outerShdw>
            </a:effectLst>
            <a:scene3d>
              <a:camera prst="orthographicFront"/>
              <a:lightRig rig="threePt" dir="t"/>
            </a:scene3d>
            <a:sp3d contourW="12700">
              <a:bevelT w="31750" h="12700"/>
              <a:contourClr>
                <a:schemeClr val="tx1"/>
              </a:contourClr>
            </a:sp3d>
          </p:spPr>
          <p:style>
            <a:lnRef idx="1">
              <a:schemeClr val="accent4"/>
            </a:lnRef>
            <a:fillRef idx="3">
              <a:schemeClr val="accent4"/>
            </a:fillRef>
            <a:effectRef idx="2">
              <a:schemeClr val="accent4"/>
            </a:effectRef>
            <a:fontRef idx="minor">
              <a:schemeClr val="lt1"/>
            </a:fontRef>
          </p:style>
          <p:txBody>
            <a:bodyPr lIns="0" tIns="0" rIns="0" bIns="0" anchor="t"/>
            <a:lstStyle/>
            <a:p>
              <a:pPr algn="ctr"/>
              <a:r>
                <a:rPr lang="en-US" sz="1000" dirty="0">
                  <a:solidFill>
                    <a:srgbClr val="FFFFFF"/>
                  </a:solidFill>
                  <a:latin typeface="Arial"/>
                  <a:cs typeface="Arial"/>
                </a:rPr>
                <a:t>Any Cloud Management Platform</a:t>
              </a:r>
            </a:p>
          </p:txBody>
        </p:sp>
        <p:sp>
          <p:nvSpPr>
            <p:cNvPr id="36" name="Rounded Rectangle 35"/>
            <p:cNvSpPr/>
            <p:nvPr/>
          </p:nvSpPr>
          <p:spPr bwMode="auto">
            <a:xfrm>
              <a:off x="2103984" y="2837512"/>
              <a:ext cx="1476745" cy="465384"/>
            </a:xfrm>
            <a:prstGeom prst="roundRect">
              <a:avLst/>
            </a:prstGeom>
            <a:gradFill>
              <a:gsLst>
                <a:gs pos="0">
                  <a:srgbClr val="61C0E0"/>
                </a:gs>
                <a:gs pos="100000">
                  <a:srgbClr val="ACE0F2"/>
                </a:gs>
              </a:gsLst>
            </a:gradFill>
            <a:ln w="12700">
              <a:solidFill>
                <a:srgbClr val="39A5E5"/>
              </a:solidFill>
              <a:headEnd type="none" w="med" len="med"/>
              <a:tailEnd type="none" w="med" len="med"/>
            </a:ln>
            <a:effectLst>
              <a:outerShdw blurRad="50800" dist="25400" dir="5400000" sx="99000" sy="99000" algn="t" rotWithShape="0">
                <a:prstClr val="black">
                  <a:alpha val="40000"/>
                </a:prstClr>
              </a:outerShdw>
            </a:effectLst>
            <a:scene3d>
              <a:camera prst="orthographicFront"/>
              <a:lightRig rig="threePt" dir="t"/>
            </a:scene3d>
            <a:sp3d>
              <a:bevelT w="31750" h="12700"/>
            </a:sp3d>
          </p:spPr>
          <p:style>
            <a:lnRef idx="1">
              <a:schemeClr val="accent4"/>
            </a:lnRef>
            <a:fillRef idx="3">
              <a:schemeClr val="accent4"/>
            </a:fillRef>
            <a:effectRef idx="2">
              <a:schemeClr val="accent4"/>
            </a:effectRef>
            <a:fontRef idx="minor">
              <a:schemeClr val="lt1"/>
            </a:fontRef>
          </p:style>
          <p:txBody>
            <a:bodyPr anchor="ctr"/>
            <a:lstStyle/>
            <a:p>
              <a:pPr algn="ctr">
                <a:spcAft>
                  <a:spcPct val="0"/>
                </a:spcAft>
              </a:pPr>
              <a:r>
                <a:rPr lang="en-US" sz="900" dirty="0">
                  <a:solidFill>
                    <a:schemeClr val="accent1">
                      <a:lumMod val="50000"/>
                    </a:schemeClr>
                  </a:solidFill>
                </a:rPr>
                <a:t>Logical</a:t>
              </a:r>
              <a:br>
                <a:rPr lang="en-US" sz="900" dirty="0">
                  <a:solidFill>
                    <a:schemeClr val="accent1">
                      <a:lumMod val="50000"/>
                    </a:schemeClr>
                  </a:solidFill>
                </a:rPr>
              </a:br>
              <a:r>
                <a:rPr lang="en-US" sz="900" dirty="0">
                  <a:solidFill>
                    <a:schemeClr val="accent1">
                      <a:lumMod val="50000"/>
                    </a:schemeClr>
                  </a:solidFill>
                </a:rPr>
                <a:t>Firewall</a:t>
              </a:r>
            </a:p>
          </p:txBody>
        </p:sp>
        <p:sp>
          <p:nvSpPr>
            <p:cNvPr id="37" name="Rounded Rectangle 36"/>
            <p:cNvSpPr/>
            <p:nvPr/>
          </p:nvSpPr>
          <p:spPr bwMode="auto">
            <a:xfrm>
              <a:off x="3608050" y="2844896"/>
              <a:ext cx="1472482" cy="450615"/>
            </a:xfrm>
            <a:prstGeom prst="roundRect">
              <a:avLst/>
            </a:prstGeom>
            <a:gradFill>
              <a:gsLst>
                <a:gs pos="0">
                  <a:srgbClr val="61C0E0"/>
                </a:gs>
                <a:gs pos="100000">
                  <a:srgbClr val="ACE0F2"/>
                </a:gs>
              </a:gsLst>
            </a:gradFill>
            <a:ln w="12700">
              <a:solidFill>
                <a:srgbClr val="39A5E5"/>
              </a:solidFill>
              <a:headEnd type="none" w="med" len="med"/>
              <a:tailEnd type="none" w="med" len="med"/>
            </a:ln>
            <a:effectLst>
              <a:outerShdw blurRad="50800" dist="25400" dir="5400000" sx="99000" sy="99000" algn="t" rotWithShape="0">
                <a:prstClr val="black">
                  <a:alpha val="40000"/>
                </a:prstClr>
              </a:outerShdw>
            </a:effectLst>
            <a:scene3d>
              <a:camera prst="orthographicFront"/>
              <a:lightRig rig="threePt" dir="t"/>
            </a:scene3d>
            <a:sp3d>
              <a:bevelT w="31750" h="12700"/>
            </a:sp3d>
          </p:spPr>
          <p:style>
            <a:lnRef idx="1">
              <a:schemeClr val="accent4"/>
            </a:lnRef>
            <a:fillRef idx="3">
              <a:schemeClr val="accent4"/>
            </a:fillRef>
            <a:effectRef idx="2">
              <a:schemeClr val="accent4"/>
            </a:effectRef>
            <a:fontRef idx="minor">
              <a:schemeClr val="lt1"/>
            </a:fontRef>
          </p:style>
          <p:txBody>
            <a:bodyPr anchor="ctr"/>
            <a:lstStyle/>
            <a:p>
              <a:pPr algn="ctr">
                <a:spcAft>
                  <a:spcPct val="0"/>
                </a:spcAft>
              </a:pPr>
              <a:r>
                <a:rPr lang="en-US" sz="900" dirty="0">
                  <a:solidFill>
                    <a:schemeClr val="accent1">
                      <a:lumMod val="50000"/>
                    </a:schemeClr>
                  </a:solidFill>
                </a:rPr>
                <a:t>Logical</a:t>
              </a:r>
            </a:p>
            <a:p>
              <a:pPr algn="ctr">
                <a:spcAft>
                  <a:spcPct val="0"/>
                </a:spcAft>
              </a:pPr>
              <a:r>
                <a:rPr lang="en-US" sz="900" dirty="0">
                  <a:solidFill>
                    <a:schemeClr val="accent1">
                      <a:lumMod val="50000"/>
                    </a:schemeClr>
                  </a:solidFill>
                </a:rPr>
                <a:t>Load Balancer</a:t>
              </a:r>
            </a:p>
          </p:txBody>
        </p:sp>
        <p:sp>
          <p:nvSpPr>
            <p:cNvPr id="38" name="Rounded Rectangle 37"/>
            <p:cNvSpPr/>
            <p:nvPr/>
          </p:nvSpPr>
          <p:spPr bwMode="auto">
            <a:xfrm>
              <a:off x="4427485" y="3401063"/>
              <a:ext cx="2217325" cy="245361"/>
            </a:xfrm>
            <a:prstGeom prst="roundRect">
              <a:avLst/>
            </a:prstGeom>
            <a:gradFill>
              <a:gsLst>
                <a:gs pos="0">
                  <a:srgbClr val="61C0E0"/>
                </a:gs>
                <a:gs pos="100000">
                  <a:srgbClr val="ACE0F2"/>
                </a:gs>
              </a:gsLst>
            </a:gradFill>
            <a:ln w="12700">
              <a:solidFill>
                <a:srgbClr val="39A5E5"/>
              </a:solidFill>
              <a:headEnd type="none" w="med" len="med"/>
              <a:tailEnd type="none" w="med" len="med"/>
            </a:ln>
            <a:effectLst>
              <a:outerShdw blurRad="50800" dist="25400" dir="5400000" sx="99000" sy="99000" algn="t" rotWithShape="0">
                <a:prstClr val="black">
                  <a:alpha val="40000"/>
                </a:prstClr>
              </a:outerShdw>
            </a:effectLst>
            <a:scene3d>
              <a:camera prst="orthographicFront"/>
              <a:lightRig rig="threePt" dir="t"/>
            </a:scene3d>
            <a:sp3d>
              <a:bevelT w="31750" h="12700"/>
            </a:sp3d>
          </p:spPr>
          <p:style>
            <a:lnRef idx="1">
              <a:schemeClr val="accent4"/>
            </a:lnRef>
            <a:fillRef idx="3">
              <a:schemeClr val="accent4"/>
            </a:fillRef>
            <a:effectRef idx="2">
              <a:schemeClr val="accent4"/>
            </a:effectRef>
            <a:fontRef idx="minor">
              <a:schemeClr val="lt1"/>
            </a:fontRef>
          </p:style>
          <p:txBody>
            <a:bodyPr anchor="ctr"/>
            <a:lstStyle/>
            <a:p>
              <a:pPr algn="ctr">
                <a:spcAft>
                  <a:spcPct val="0"/>
                </a:spcAft>
              </a:pPr>
              <a:r>
                <a:rPr lang="en-US" sz="900" dirty="0">
                  <a:solidFill>
                    <a:schemeClr val="accent1">
                      <a:lumMod val="50000"/>
                    </a:schemeClr>
                  </a:solidFill>
                </a:rPr>
                <a:t>Logical L3</a:t>
              </a:r>
            </a:p>
          </p:txBody>
        </p:sp>
        <p:sp>
          <p:nvSpPr>
            <p:cNvPr id="55" name="Rounded Rectangle 54"/>
            <p:cNvSpPr/>
            <p:nvPr/>
          </p:nvSpPr>
          <p:spPr bwMode="auto">
            <a:xfrm>
              <a:off x="5144287" y="2837512"/>
              <a:ext cx="1476745" cy="465384"/>
            </a:xfrm>
            <a:prstGeom prst="roundRect">
              <a:avLst/>
            </a:prstGeom>
            <a:gradFill>
              <a:gsLst>
                <a:gs pos="0">
                  <a:srgbClr val="61C0E0"/>
                </a:gs>
                <a:gs pos="100000">
                  <a:srgbClr val="ACE0F2"/>
                </a:gs>
              </a:gsLst>
            </a:gradFill>
            <a:ln w="12700">
              <a:solidFill>
                <a:srgbClr val="39A5E5"/>
              </a:solidFill>
              <a:headEnd type="none" w="med" len="med"/>
              <a:tailEnd type="none" w="med" len="med"/>
            </a:ln>
            <a:effectLst>
              <a:outerShdw blurRad="50800" dist="25400" dir="5400000" sx="99000" sy="99000" algn="t" rotWithShape="0">
                <a:prstClr val="black">
                  <a:alpha val="40000"/>
                </a:prstClr>
              </a:outerShdw>
            </a:effectLst>
            <a:scene3d>
              <a:camera prst="orthographicFront"/>
              <a:lightRig rig="threePt" dir="t"/>
            </a:scene3d>
            <a:sp3d>
              <a:bevelT w="31750" h="12700"/>
            </a:sp3d>
          </p:spPr>
          <p:style>
            <a:lnRef idx="1">
              <a:schemeClr val="accent4"/>
            </a:lnRef>
            <a:fillRef idx="3">
              <a:schemeClr val="accent4"/>
            </a:fillRef>
            <a:effectRef idx="2">
              <a:schemeClr val="accent4"/>
            </a:effectRef>
            <a:fontRef idx="minor">
              <a:schemeClr val="lt1"/>
            </a:fontRef>
          </p:style>
          <p:txBody>
            <a:bodyPr anchor="ctr"/>
            <a:lstStyle/>
            <a:p>
              <a:pPr algn="ctr">
                <a:spcAft>
                  <a:spcPct val="0"/>
                </a:spcAft>
              </a:pPr>
              <a:r>
                <a:rPr lang="en-US" sz="900" dirty="0">
                  <a:solidFill>
                    <a:schemeClr val="accent1">
                      <a:lumMod val="50000"/>
                    </a:schemeClr>
                  </a:solidFill>
                </a:rPr>
                <a:t>Logical</a:t>
              </a:r>
            </a:p>
            <a:p>
              <a:pPr algn="ctr">
                <a:spcAft>
                  <a:spcPct val="0"/>
                </a:spcAft>
              </a:pPr>
              <a:r>
                <a:rPr lang="en-US" sz="900" dirty="0">
                  <a:solidFill>
                    <a:schemeClr val="accent1">
                      <a:lumMod val="50000"/>
                    </a:schemeClr>
                  </a:solidFill>
                </a:rPr>
                <a:t>VPN</a:t>
              </a:r>
            </a:p>
          </p:txBody>
        </p:sp>
        <p:sp>
          <p:nvSpPr>
            <p:cNvPr id="56" name="Rounded Rectangle 55"/>
            <p:cNvSpPr/>
            <p:nvPr/>
          </p:nvSpPr>
          <p:spPr bwMode="auto">
            <a:xfrm>
              <a:off x="2796514" y="3844465"/>
              <a:ext cx="3270074" cy="271399"/>
            </a:xfrm>
            <a:prstGeom prst="roundRect">
              <a:avLst/>
            </a:prstGeom>
            <a:gradFill>
              <a:gsLst>
                <a:gs pos="100000">
                  <a:srgbClr val="525252"/>
                </a:gs>
                <a:gs pos="0">
                  <a:srgbClr val="262626"/>
                </a:gs>
              </a:gsLst>
            </a:gradFill>
            <a:ln w="12700" cmpd="sng">
              <a:solidFill>
                <a:srgbClr val="666666">
                  <a:alpha val="36000"/>
                </a:srgbClr>
              </a:solidFill>
              <a:headEnd type="none" w="med" len="med"/>
              <a:tailEnd type="none" w="med" len="med"/>
            </a:ln>
            <a:effectLst>
              <a:outerShdw blurRad="50800" dist="25400" dir="5400000" sx="99000" sy="99000" algn="t" rotWithShape="0">
                <a:prstClr val="black">
                  <a:alpha val="40000"/>
                </a:prstClr>
              </a:outerShdw>
            </a:effectLst>
            <a:scene3d>
              <a:camera prst="orthographicFront"/>
              <a:lightRig rig="threePt" dir="t"/>
            </a:scene3d>
            <a:sp3d contourW="12700">
              <a:bevelT w="31750" h="12700"/>
              <a:contourClr>
                <a:schemeClr val="tx1"/>
              </a:contourClr>
            </a:sp3d>
          </p:spPr>
          <p:style>
            <a:lnRef idx="1">
              <a:schemeClr val="accent4"/>
            </a:lnRef>
            <a:fillRef idx="3">
              <a:schemeClr val="accent4"/>
            </a:fillRef>
            <a:effectRef idx="2">
              <a:schemeClr val="accent4"/>
            </a:effectRef>
            <a:fontRef idx="minor">
              <a:schemeClr val="lt1"/>
            </a:fontRef>
          </p:style>
          <p:txBody>
            <a:bodyPr lIns="0" tIns="0" rIns="0" bIns="0" anchor="t"/>
            <a:lstStyle/>
            <a:p>
              <a:pPr algn="ctr"/>
              <a:r>
                <a:rPr lang="en-US" sz="1000" dirty="0">
                  <a:solidFill>
                    <a:srgbClr val="FFFFFF"/>
                  </a:solidFill>
                  <a:latin typeface="Arial"/>
                  <a:cs typeface="Arial"/>
                </a:rPr>
                <a:t>Any Hypervisor</a:t>
              </a:r>
            </a:p>
          </p:txBody>
        </p:sp>
      </p:grpSp>
      <p:sp>
        <p:nvSpPr>
          <p:cNvPr id="57" name="Rectangle 56"/>
          <p:cNvSpPr/>
          <p:nvPr/>
        </p:nvSpPr>
        <p:spPr>
          <a:xfrm>
            <a:off x="4711110" y="767744"/>
            <a:ext cx="4201923" cy="4130361"/>
          </a:xfrm>
          <a:prstGeom prst="rect">
            <a:avLst/>
          </a:prstGeom>
        </p:spPr>
        <p:txBody>
          <a:bodyPr wrap="square">
            <a:spAutoFit/>
          </a:bodyPr>
          <a:lstStyle/>
          <a:p>
            <a:r>
              <a:rPr lang="en-US" sz="1600" b="1" dirty="0">
                <a:solidFill>
                  <a:schemeClr val="tx1"/>
                </a:solidFill>
              </a:rPr>
              <a:t>Logical Switching– </a:t>
            </a:r>
            <a:r>
              <a:rPr lang="en-US" sz="1600" dirty="0">
                <a:solidFill>
                  <a:schemeClr val="tx1"/>
                </a:solidFill>
              </a:rPr>
              <a:t>Layer 2 over Layer 3, decoupled from the physical network</a:t>
            </a:r>
          </a:p>
          <a:p>
            <a:r>
              <a:rPr lang="en-US" sz="1600" b="1" dirty="0">
                <a:solidFill>
                  <a:schemeClr val="tx1"/>
                </a:solidFill>
              </a:rPr>
              <a:t>Logical Routing– </a:t>
            </a:r>
            <a:r>
              <a:rPr lang="en-US" sz="1600" dirty="0">
                <a:solidFill>
                  <a:schemeClr val="tx1"/>
                </a:solidFill>
              </a:rPr>
              <a:t>Routing between virtual networks without exiting the software container</a:t>
            </a:r>
          </a:p>
          <a:p>
            <a:r>
              <a:rPr lang="en-US" sz="1600" b="1" dirty="0">
                <a:solidFill>
                  <a:schemeClr val="tx1"/>
                </a:solidFill>
              </a:rPr>
              <a:t>Logical Firewall – </a:t>
            </a:r>
            <a:r>
              <a:rPr lang="en-US" sz="1600" dirty="0">
                <a:solidFill>
                  <a:schemeClr val="tx1"/>
                </a:solidFill>
              </a:rPr>
              <a:t>Distributed Firewall, Kernel Integrated, High Performance</a:t>
            </a:r>
          </a:p>
          <a:p>
            <a:r>
              <a:rPr lang="en-US" sz="1600" b="1" dirty="0">
                <a:solidFill>
                  <a:srgbClr val="FF0000"/>
                </a:solidFill>
              </a:rPr>
              <a:t>Logical Load Balancer – </a:t>
            </a:r>
            <a:r>
              <a:rPr lang="en-US" sz="1600" dirty="0">
                <a:solidFill>
                  <a:srgbClr val="FF0000"/>
                </a:solidFill>
              </a:rPr>
              <a:t>Application Load Balancing in software</a:t>
            </a:r>
          </a:p>
          <a:p>
            <a:r>
              <a:rPr lang="en-US" sz="1600" b="1" dirty="0">
                <a:solidFill>
                  <a:schemeClr val="tx1"/>
                </a:solidFill>
              </a:rPr>
              <a:t>Logical VPN – </a:t>
            </a:r>
            <a:r>
              <a:rPr lang="en-US" sz="1600" dirty="0">
                <a:solidFill>
                  <a:schemeClr val="tx1"/>
                </a:solidFill>
              </a:rPr>
              <a:t>Site-to-Site &amp; Remote Access VPN in software</a:t>
            </a:r>
          </a:p>
          <a:p>
            <a:r>
              <a:rPr lang="en-US" sz="1600" b="1" dirty="0">
                <a:solidFill>
                  <a:schemeClr val="tx1"/>
                </a:solidFill>
              </a:rPr>
              <a:t>NSX API – </a:t>
            </a:r>
            <a:r>
              <a:rPr lang="en-US" sz="1600" dirty="0" err="1">
                <a:solidFill>
                  <a:schemeClr val="tx1"/>
                </a:solidFill>
              </a:rPr>
              <a:t>RESTful</a:t>
            </a:r>
            <a:r>
              <a:rPr lang="en-US" sz="1600" dirty="0">
                <a:solidFill>
                  <a:schemeClr val="tx1"/>
                </a:solidFill>
              </a:rPr>
              <a:t> API for integration into any Cloud Management Platform</a:t>
            </a:r>
          </a:p>
          <a:p>
            <a:r>
              <a:rPr lang="en-US" sz="1600" b="1" dirty="0">
                <a:solidFill>
                  <a:schemeClr val="tx1"/>
                </a:solidFill>
              </a:rPr>
              <a:t>Partner Eco-System</a:t>
            </a:r>
          </a:p>
        </p:txBody>
      </p:sp>
    </p:spTree>
    <p:extLst>
      <p:ext uri="{BB962C8B-B14F-4D97-AF65-F5344CB8AC3E}">
        <p14:creationId xmlns:p14="http://schemas.microsoft.com/office/powerpoint/2010/main" val="1351872862"/>
      </p:ext>
    </p:extLst>
  </p:cSld>
  <p:clrMapOvr>
    <a:masterClrMapping/>
  </p:clrMapOvr>
  <p:transition>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noProof="0" dirty="0"/>
              <a:t>Healthchecks – HTTP (2/4)</a:t>
            </a:r>
          </a:p>
        </p:txBody>
      </p:sp>
      <p:sp>
        <p:nvSpPr>
          <p:cNvPr id="8" name="Text Placeholder 4"/>
          <p:cNvSpPr>
            <a:spLocks noGrp="1"/>
          </p:cNvSpPr>
          <p:nvPr>
            <p:ph type="body" sz="quarter" idx="13"/>
          </p:nvPr>
        </p:nvSpPr>
        <p:spPr>
          <a:xfrm>
            <a:off x="352424" y="786384"/>
            <a:ext cx="8791575" cy="5010912"/>
          </a:xfrm>
        </p:spPr>
        <p:txBody>
          <a:bodyPr/>
          <a:lstStyle/>
          <a:p>
            <a:r>
              <a:rPr lang="en-US" dirty="0"/>
              <a:t>Use Case2: Test a specific "test-page.asp" page on the http servers and validate the response page contains "OK"</a:t>
            </a:r>
          </a:p>
          <a:p>
            <a:r>
              <a:rPr lang="en-US" dirty="0"/>
              <a:t>Configuration</a:t>
            </a:r>
            <a:endParaRPr lang="en-US" noProof="0" dirty="0"/>
          </a:p>
          <a:p>
            <a:pPr lvl="1"/>
            <a:r>
              <a:rPr lang="en-US" noProof="0" dirty="0"/>
              <a:t>Create the Service Monitoring</a:t>
            </a:r>
          </a:p>
          <a:p>
            <a:pPr lvl="1"/>
            <a:endParaRPr lang="en-US" i="1" noProof="0" dirty="0"/>
          </a:p>
          <a:p>
            <a:pPr lvl="1"/>
            <a:endParaRPr lang="en-US" i="1" noProof="0" dirty="0"/>
          </a:p>
          <a:p>
            <a:pPr lvl="1"/>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p:txBody>
      </p:sp>
      <p:grpSp>
        <p:nvGrpSpPr>
          <p:cNvPr id="5" name="Group 4"/>
          <p:cNvGrpSpPr/>
          <p:nvPr/>
        </p:nvGrpSpPr>
        <p:grpSpPr>
          <a:xfrm>
            <a:off x="1965377" y="2282948"/>
            <a:ext cx="3276600" cy="3267075"/>
            <a:chOff x="5870112" y="2130317"/>
            <a:chExt cx="3276600" cy="3267075"/>
          </a:xfrm>
        </p:grpSpPr>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70112" y="2130317"/>
              <a:ext cx="3276600" cy="3267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bwMode="auto">
            <a:xfrm>
              <a:off x="6025301" y="4906841"/>
              <a:ext cx="2808598" cy="223680"/>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sp>
          <p:nvSpPr>
            <p:cNvPr id="9" name="Rectangle 8"/>
            <p:cNvSpPr/>
            <p:nvPr/>
          </p:nvSpPr>
          <p:spPr bwMode="auto">
            <a:xfrm>
              <a:off x="6025301" y="4384548"/>
              <a:ext cx="2808598" cy="223680"/>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grpSp>
    </p:spTree>
    <p:extLst>
      <p:ext uri="{BB962C8B-B14F-4D97-AF65-F5344CB8AC3E}">
        <p14:creationId xmlns:p14="http://schemas.microsoft.com/office/powerpoint/2010/main" val="2980472162"/>
      </p:ext>
    </p:extLst>
  </p:cSld>
  <p:clrMapOvr>
    <a:masterClrMapping/>
  </p:clrMapOvr>
  <p:transition>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120566" y="2376423"/>
            <a:ext cx="3314700" cy="3257550"/>
          </a:xfrm>
          <a:prstGeom prst="rect">
            <a:avLst/>
          </a:prstGeom>
        </p:spPr>
      </p:pic>
      <p:sp>
        <p:nvSpPr>
          <p:cNvPr id="4" name="Title 3"/>
          <p:cNvSpPr>
            <a:spLocks noGrp="1"/>
          </p:cNvSpPr>
          <p:nvPr>
            <p:ph type="title"/>
          </p:nvPr>
        </p:nvSpPr>
        <p:spPr/>
        <p:txBody>
          <a:bodyPr/>
          <a:lstStyle/>
          <a:p>
            <a:r>
              <a:rPr lang="en-US" noProof="0" dirty="0"/>
              <a:t>Healthchecks – HTTP (</a:t>
            </a:r>
            <a:r>
              <a:rPr lang="en-US" dirty="0"/>
              <a:t>3/4</a:t>
            </a:r>
            <a:r>
              <a:rPr lang="en-US" noProof="0" dirty="0"/>
              <a:t>)</a:t>
            </a:r>
          </a:p>
        </p:txBody>
      </p:sp>
      <p:sp>
        <p:nvSpPr>
          <p:cNvPr id="8" name="Text Placeholder 4"/>
          <p:cNvSpPr>
            <a:spLocks noGrp="1"/>
          </p:cNvSpPr>
          <p:nvPr>
            <p:ph type="body" sz="quarter" idx="13"/>
          </p:nvPr>
        </p:nvSpPr>
        <p:spPr>
          <a:xfrm>
            <a:off x="352424" y="786384"/>
            <a:ext cx="8791575" cy="5010912"/>
          </a:xfrm>
        </p:spPr>
        <p:txBody>
          <a:bodyPr/>
          <a:lstStyle/>
          <a:p>
            <a:r>
              <a:rPr lang="en-US" dirty="0"/>
              <a:t>Use Case3: Test a specific "test-page.asp" page on the http servers and validate the response page contains "OK1" or "OK2"</a:t>
            </a:r>
          </a:p>
          <a:p>
            <a:r>
              <a:rPr lang="en-US" dirty="0"/>
              <a:t>Configuration</a:t>
            </a:r>
            <a:endParaRPr lang="en-US" noProof="0" dirty="0"/>
          </a:p>
          <a:p>
            <a:pPr lvl="1"/>
            <a:r>
              <a:rPr lang="en-US" noProof="0" dirty="0"/>
              <a:t>Create the Service Monitoring with </a:t>
            </a:r>
            <a:r>
              <a:rPr lang="en-US" dirty="0"/>
              <a:t>the extension: </a:t>
            </a:r>
            <a:r>
              <a:rPr lang="en-US" dirty="0" err="1"/>
              <a:t>eregi</a:t>
            </a:r>
            <a:r>
              <a:rPr lang="en-US" dirty="0"/>
              <a:t>="(OK1|OK2)"</a:t>
            </a:r>
            <a:endParaRPr lang="en-US" noProof="0" dirty="0"/>
          </a:p>
          <a:p>
            <a:pPr lvl="1"/>
            <a:endParaRPr lang="fr-FR" dirty="0"/>
          </a:p>
          <a:p>
            <a:pPr lvl="1"/>
            <a:endParaRPr lang="fr-FR" noProof="0" dirty="0"/>
          </a:p>
          <a:p>
            <a:pPr lvl="1"/>
            <a:endParaRPr lang="fr-FR" dirty="0"/>
          </a:p>
          <a:p>
            <a:pPr lvl="1"/>
            <a:endParaRPr lang="fr-FR" noProof="0" dirty="0"/>
          </a:p>
          <a:p>
            <a:pPr lvl="1"/>
            <a:endParaRPr lang="fr-FR" dirty="0"/>
          </a:p>
          <a:p>
            <a:pPr lvl="1"/>
            <a:endParaRPr lang="fr-FR" noProof="0" dirty="0"/>
          </a:p>
          <a:p>
            <a:pPr lvl="1"/>
            <a:endParaRPr lang="fr-FR" dirty="0"/>
          </a:p>
          <a:p>
            <a:pPr lvl="1"/>
            <a:endParaRPr lang="fr-FR" noProof="0" dirty="0"/>
          </a:p>
          <a:p>
            <a:pPr lvl="1"/>
            <a:endParaRPr lang="fr-FR" dirty="0"/>
          </a:p>
          <a:p>
            <a:pPr marL="228600" lvl="1" indent="0">
              <a:buNone/>
            </a:pPr>
            <a:r>
              <a:rPr lang="fr-FR" i="1" dirty="0"/>
              <a:t>Note: All the healthchecks options are </a:t>
            </a:r>
            <a:r>
              <a:rPr lang="fr-FR" i="1" dirty="0" err="1"/>
              <a:t>detailed</a:t>
            </a:r>
            <a:r>
              <a:rPr lang="fr-FR" i="1" dirty="0"/>
              <a:t> in the NSX Admin Guide</a:t>
            </a:r>
            <a:endParaRPr lang="en-US" i="1" dirty="0"/>
          </a:p>
          <a:p>
            <a:pPr lvl="1"/>
            <a:endParaRPr lang="en-US" i="1" noProof="0" dirty="0"/>
          </a:p>
          <a:p>
            <a:pPr lvl="1"/>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p:txBody>
      </p:sp>
      <p:sp>
        <p:nvSpPr>
          <p:cNvPr id="9" name="Rectangle 8"/>
          <p:cNvSpPr/>
          <p:nvPr/>
        </p:nvSpPr>
        <p:spPr bwMode="auto">
          <a:xfrm>
            <a:off x="2120566" y="5395398"/>
            <a:ext cx="2808598" cy="223680"/>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spTree>
    <p:extLst>
      <p:ext uri="{BB962C8B-B14F-4D97-AF65-F5344CB8AC3E}">
        <p14:creationId xmlns:p14="http://schemas.microsoft.com/office/powerpoint/2010/main" val="4058347250"/>
      </p:ext>
    </p:extLst>
  </p:cSld>
  <p:clrMapOvr>
    <a:masterClrMapping/>
  </p:clrMapOvr>
  <p:transition>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4"/>
          <p:cNvSpPr>
            <a:spLocks noGrp="1"/>
          </p:cNvSpPr>
          <p:nvPr>
            <p:ph type="body" sz="quarter" idx="13"/>
          </p:nvPr>
        </p:nvSpPr>
        <p:spPr>
          <a:xfrm>
            <a:off x="352424" y="786384"/>
            <a:ext cx="8791575" cy="5010912"/>
          </a:xfrm>
        </p:spPr>
        <p:txBody>
          <a:bodyPr/>
          <a:lstStyle/>
          <a:p>
            <a:r>
              <a:rPr lang="en-US" dirty="0"/>
              <a:t>Use Case4: Test a specific "test-page.asp" page with the host "app1.xyz.com" on the http servers</a:t>
            </a:r>
          </a:p>
          <a:p>
            <a:r>
              <a:rPr lang="en-US" dirty="0"/>
              <a:t>Configuration</a:t>
            </a:r>
            <a:endParaRPr lang="en-US" noProof="0" dirty="0"/>
          </a:p>
          <a:p>
            <a:pPr lvl="1"/>
            <a:r>
              <a:rPr lang="en-US" noProof="0" dirty="0"/>
              <a:t>Create the Service Monitoring with </a:t>
            </a:r>
            <a:r>
              <a:rPr lang="en-US" dirty="0"/>
              <a:t>the extension: header="Host: app1.xyz.com"</a:t>
            </a:r>
            <a:endParaRPr lang="en-US" noProof="0" dirty="0"/>
          </a:p>
          <a:p>
            <a:pPr lvl="1"/>
            <a:endParaRPr lang="fr-FR" dirty="0"/>
          </a:p>
          <a:p>
            <a:pPr lvl="1"/>
            <a:endParaRPr lang="fr-FR" noProof="0" dirty="0"/>
          </a:p>
          <a:p>
            <a:pPr lvl="1"/>
            <a:endParaRPr lang="fr-FR" dirty="0"/>
          </a:p>
          <a:p>
            <a:pPr lvl="1"/>
            <a:endParaRPr lang="fr-FR" noProof="0" dirty="0"/>
          </a:p>
          <a:p>
            <a:pPr lvl="1"/>
            <a:endParaRPr lang="fr-FR" dirty="0"/>
          </a:p>
          <a:p>
            <a:pPr lvl="1"/>
            <a:endParaRPr lang="fr-FR" noProof="0" dirty="0"/>
          </a:p>
          <a:p>
            <a:pPr lvl="1"/>
            <a:endParaRPr lang="fr-FR" dirty="0"/>
          </a:p>
          <a:p>
            <a:pPr lvl="1"/>
            <a:endParaRPr lang="fr-FR" noProof="0" dirty="0"/>
          </a:p>
          <a:p>
            <a:pPr lvl="1"/>
            <a:endParaRPr lang="fr-FR" dirty="0"/>
          </a:p>
          <a:p>
            <a:pPr marL="228600" lvl="1" indent="0">
              <a:buNone/>
            </a:pPr>
            <a:r>
              <a:rPr lang="fr-FR" i="1" noProof="0" dirty="0"/>
              <a:t>Note: All the healthchecks options are </a:t>
            </a:r>
            <a:r>
              <a:rPr lang="fr-FR" i="1" noProof="0" dirty="0" err="1"/>
              <a:t>detailed</a:t>
            </a:r>
            <a:r>
              <a:rPr lang="fr-FR" i="1" noProof="0" dirty="0"/>
              <a:t> in the NSX Admin Guide</a:t>
            </a:r>
            <a:endParaRPr lang="en-US" i="1" noProof="0" dirty="0"/>
          </a:p>
          <a:p>
            <a:pPr lvl="1"/>
            <a:endParaRPr lang="en-US" i="1" noProof="0" dirty="0"/>
          </a:p>
          <a:p>
            <a:pPr lvl="1"/>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p:txBody>
      </p:sp>
      <p:sp>
        <p:nvSpPr>
          <p:cNvPr id="4" name="Title 3"/>
          <p:cNvSpPr>
            <a:spLocks noGrp="1"/>
          </p:cNvSpPr>
          <p:nvPr>
            <p:ph type="title"/>
          </p:nvPr>
        </p:nvSpPr>
        <p:spPr/>
        <p:txBody>
          <a:bodyPr/>
          <a:lstStyle/>
          <a:p>
            <a:r>
              <a:rPr lang="en-US" noProof="0" dirty="0"/>
              <a:t>Healthchecks – HTTP (4</a:t>
            </a:r>
            <a:r>
              <a:rPr lang="en-US" dirty="0"/>
              <a:t>/4</a:t>
            </a:r>
            <a:r>
              <a:rPr lang="en-US" noProof="0" dirty="0"/>
              <a:t>)</a:t>
            </a:r>
          </a:p>
        </p:txBody>
      </p:sp>
      <p:pic>
        <p:nvPicPr>
          <p:cNvPr id="3" name="Picture 2"/>
          <p:cNvPicPr>
            <a:picLocks noChangeAspect="1"/>
          </p:cNvPicPr>
          <p:nvPr/>
        </p:nvPicPr>
        <p:blipFill>
          <a:blip r:embed="rId3"/>
          <a:stretch>
            <a:fillRect/>
          </a:stretch>
        </p:blipFill>
        <p:spPr>
          <a:xfrm>
            <a:off x="2243006" y="2332953"/>
            <a:ext cx="3305175" cy="3286125"/>
          </a:xfrm>
          <a:prstGeom prst="rect">
            <a:avLst/>
          </a:prstGeom>
        </p:spPr>
      </p:pic>
      <p:sp>
        <p:nvSpPr>
          <p:cNvPr id="9" name="Rectangle 8"/>
          <p:cNvSpPr/>
          <p:nvPr/>
        </p:nvSpPr>
        <p:spPr bwMode="auto">
          <a:xfrm>
            <a:off x="2243006" y="5395398"/>
            <a:ext cx="2808598" cy="223680"/>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spTree>
    <p:extLst>
      <p:ext uri="{BB962C8B-B14F-4D97-AF65-F5344CB8AC3E}">
        <p14:creationId xmlns:p14="http://schemas.microsoft.com/office/powerpoint/2010/main" val="1484907230"/>
      </p:ext>
    </p:extLst>
  </p:cSld>
  <p:clrMapOvr>
    <a:masterClrMapping/>
  </p:clrMapOvr>
  <p:transition>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noProof="0" dirty="0"/>
              <a:t>Healthchecks – HTTPS (1/2)</a:t>
            </a:r>
          </a:p>
        </p:txBody>
      </p:sp>
      <p:sp>
        <p:nvSpPr>
          <p:cNvPr id="8" name="Text Placeholder 4"/>
          <p:cNvSpPr>
            <a:spLocks noGrp="1"/>
          </p:cNvSpPr>
          <p:nvPr>
            <p:ph type="body" sz="quarter" idx="13"/>
          </p:nvPr>
        </p:nvSpPr>
        <p:spPr>
          <a:xfrm>
            <a:off x="352425" y="786384"/>
            <a:ext cx="8791574" cy="5010912"/>
          </a:xfrm>
        </p:spPr>
        <p:txBody>
          <a:bodyPr/>
          <a:lstStyle/>
          <a:p>
            <a:r>
              <a:rPr lang="en-US" dirty="0"/>
              <a:t>Use Case1: Test a specific "test-page.asp" page on the https servers</a:t>
            </a:r>
          </a:p>
          <a:p>
            <a:r>
              <a:rPr lang="en-US" dirty="0"/>
              <a:t>Configuration</a:t>
            </a:r>
            <a:endParaRPr lang="en-US" noProof="0" dirty="0"/>
          </a:p>
          <a:p>
            <a:pPr lvl="1"/>
            <a:r>
              <a:rPr lang="en-US" noProof="0" dirty="0"/>
              <a:t>Create the Service Monitoring</a:t>
            </a:r>
          </a:p>
          <a:p>
            <a:pPr lvl="1"/>
            <a:endParaRPr lang="en-US" i="1" noProof="0" dirty="0"/>
          </a:p>
          <a:p>
            <a:pPr lvl="1"/>
            <a:endParaRPr lang="en-US" i="1" noProof="0" dirty="0"/>
          </a:p>
          <a:p>
            <a:pPr lvl="1"/>
            <a:endParaRPr lang="en-US" i="1" noProof="0" dirty="0"/>
          </a:p>
          <a:p>
            <a:pPr lvl="1"/>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p:txBody>
      </p:sp>
      <p:sp>
        <p:nvSpPr>
          <p:cNvPr id="10" name="TextBox 9"/>
          <p:cNvSpPr txBox="1"/>
          <p:nvPr/>
        </p:nvSpPr>
        <p:spPr>
          <a:xfrm>
            <a:off x="199286" y="3173048"/>
            <a:ext cx="6115370" cy="1877437"/>
          </a:xfrm>
          <a:prstGeom prst="rect">
            <a:avLst/>
          </a:prstGeom>
          <a:noFill/>
        </p:spPr>
        <p:txBody>
          <a:bodyPr wrap="square" rtlCol="0">
            <a:spAutoFit/>
          </a:bodyPr>
          <a:lstStyle/>
          <a:p>
            <a:pPr algn="l"/>
            <a:r>
              <a:rPr lang="en-US" sz="1800" i="1" u="sng" dirty="0">
                <a:solidFill>
                  <a:schemeClr val="tx1"/>
                </a:solidFill>
              </a:rPr>
              <a:t>Technical Note:</a:t>
            </a:r>
          </a:p>
          <a:p>
            <a:pPr marL="285750" indent="-285750" algn="l">
              <a:buFont typeface="Arial" pitchFamily="34" charset="0"/>
              <a:buChar char="•"/>
            </a:pPr>
            <a:r>
              <a:rPr lang="en-US" sz="1600" i="1" dirty="0">
                <a:solidFill>
                  <a:schemeClr val="tx1"/>
                </a:solidFill>
              </a:rPr>
              <a:t>When no "Expected" http response code is configured, the following server response code are considered OK: "2xx" + "3xx"</a:t>
            </a:r>
          </a:p>
          <a:p>
            <a:pPr marL="742950" lvl="1" indent="-285750" algn="l">
              <a:buFont typeface="Arial" pitchFamily="34" charset="0"/>
              <a:buChar char="•"/>
            </a:pPr>
            <a:endParaRPr lang="en-US" sz="1600" i="1" dirty="0">
              <a:solidFill>
                <a:schemeClr val="tx1"/>
              </a:solidFill>
            </a:endParaRPr>
          </a:p>
          <a:p>
            <a:pPr algn="l"/>
            <a:endParaRPr lang="en-US" sz="1400" dirty="0" err="1">
              <a:solidFill>
                <a:schemeClr val="tx1"/>
              </a:solidFill>
              <a:latin typeface="+mn-lt"/>
              <a:ea typeface="+mn-ea"/>
            </a:endParaRPr>
          </a:p>
        </p:txBody>
      </p:sp>
      <p:grpSp>
        <p:nvGrpSpPr>
          <p:cNvPr id="2" name="Group 1"/>
          <p:cNvGrpSpPr/>
          <p:nvPr/>
        </p:nvGrpSpPr>
        <p:grpSpPr>
          <a:xfrm>
            <a:off x="5857874" y="2249100"/>
            <a:ext cx="3286125" cy="3276600"/>
            <a:chOff x="5857874" y="2249100"/>
            <a:chExt cx="3286125" cy="327660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57874" y="2249100"/>
              <a:ext cx="3286125" cy="327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Rectangle 10"/>
            <p:cNvSpPr/>
            <p:nvPr/>
          </p:nvSpPr>
          <p:spPr bwMode="auto">
            <a:xfrm>
              <a:off x="6025301" y="4489485"/>
              <a:ext cx="2808598" cy="223680"/>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grpSp>
    </p:spTree>
    <p:extLst>
      <p:ext uri="{BB962C8B-B14F-4D97-AF65-F5344CB8AC3E}">
        <p14:creationId xmlns:p14="http://schemas.microsoft.com/office/powerpoint/2010/main" val="71212222"/>
      </p:ext>
    </p:extLst>
  </p:cSld>
  <p:clrMapOvr>
    <a:masterClrMapping/>
  </p:clrMapOvr>
  <p:transition>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noProof="0" dirty="0"/>
              <a:t>Healthchecks – HTTPS (2/2)</a:t>
            </a:r>
          </a:p>
        </p:txBody>
      </p:sp>
      <p:sp>
        <p:nvSpPr>
          <p:cNvPr id="8" name="Text Placeholder 4"/>
          <p:cNvSpPr>
            <a:spLocks noGrp="1"/>
          </p:cNvSpPr>
          <p:nvPr>
            <p:ph type="body" sz="quarter" idx="13"/>
          </p:nvPr>
        </p:nvSpPr>
        <p:spPr>
          <a:xfrm>
            <a:off x="352424" y="786384"/>
            <a:ext cx="8791575" cy="5010912"/>
          </a:xfrm>
        </p:spPr>
        <p:txBody>
          <a:bodyPr/>
          <a:lstStyle/>
          <a:p>
            <a:r>
              <a:rPr lang="en-US" dirty="0"/>
              <a:t>Use Case2: Test a specific "test-page.asp" page on the http servers and validate the response page contains "OK"</a:t>
            </a:r>
          </a:p>
          <a:p>
            <a:r>
              <a:rPr lang="en-US" dirty="0"/>
              <a:t>Configuration</a:t>
            </a:r>
            <a:endParaRPr lang="en-US" noProof="0" dirty="0"/>
          </a:p>
          <a:p>
            <a:pPr lvl="1"/>
            <a:r>
              <a:rPr lang="en-US" noProof="0" dirty="0"/>
              <a:t>Create the Service Monitoring</a:t>
            </a:r>
          </a:p>
          <a:p>
            <a:pPr lvl="1"/>
            <a:endParaRPr lang="en-US" i="1" noProof="0" dirty="0"/>
          </a:p>
          <a:p>
            <a:pPr lvl="1"/>
            <a:endParaRPr lang="en-US" i="1" noProof="0" dirty="0"/>
          </a:p>
          <a:p>
            <a:pPr lvl="1"/>
            <a:endParaRPr lang="en-US" i="1" noProof="0" dirty="0"/>
          </a:p>
          <a:p>
            <a:pPr lvl="1"/>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p:txBody>
      </p:sp>
      <p:grpSp>
        <p:nvGrpSpPr>
          <p:cNvPr id="3" name="Group 2"/>
          <p:cNvGrpSpPr/>
          <p:nvPr/>
        </p:nvGrpSpPr>
        <p:grpSpPr>
          <a:xfrm>
            <a:off x="1782479" y="2268866"/>
            <a:ext cx="3257550" cy="3248025"/>
            <a:chOff x="5872566" y="2152716"/>
            <a:chExt cx="3257550" cy="3248025"/>
          </a:xfrm>
        </p:grpSpPr>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72566" y="2152716"/>
              <a:ext cx="3257550" cy="324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 name="Group 4"/>
            <p:cNvGrpSpPr/>
            <p:nvPr/>
          </p:nvGrpSpPr>
          <p:grpSpPr>
            <a:xfrm>
              <a:off x="6025301" y="4384548"/>
              <a:ext cx="2808598" cy="745973"/>
              <a:chOff x="6025301" y="4384548"/>
              <a:chExt cx="2808598" cy="745973"/>
            </a:xfrm>
          </p:grpSpPr>
          <p:sp>
            <p:nvSpPr>
              <p:cNvPr id="7" name="Rectangle 6"/>
              <p:cNvSpPr/>
              <p:nvPr/>
            </p:nvSpPr>
            <p:spPr bwMode="auto">
              <a:xfrm>
                <a:off x="6025301" y="4906841"/>
                <a:ext cx="2808598" cy="223680"/>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sp>
            <p:nvSpPr>
              <p:cNvPr id="9" name="Rectangle 8"/>
              <p:cNvSpPr/>
              <p:nvPr/>
            </p:nvSpPr>
            <p:spPr bwMode="auto">
              <a:xfrm>
                <a:off x="6025301" y="4384548"/>
                <a:ext cx="2808598" cy="223680"/>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grpSp>
      </p:grpSp>
    </p:spTree>
    <p:extLst>
      <p:ext uri="{BB962C8B-B14F-4D97-AF65-F5344CB8AC3E}">
        <p14:creationId xmlns:p14="http://schemas.microsoft.com/office/powerpoint/2010/main" val="1668418471"/>
      </p:ext>
    </p:extLst>
  </p:cSld>
  <p:clrMapOvr>
    <a:masterClrMapping/>
  </p:clrMapOvr>
  <p:transition>
    <p:fad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87738" y="234462"/>
            <a:ext cx="7704582" cy="691902"/>
          </a:xfrm>
        </p:spPr>
        <p:txBody>
          <a:bodyPr/>
          <a:lstStyle/>
          <a:p>
            <a:r>
              <a:rPr lang="en-US" noProof="0"/>
              <a:t>LB Configurations</a:t>
            </a:r>
          </a:p>
        </p:txBody>
      </p:sp>
      <p:sp>
        <p:nvSpPr>
          <p:cNvPr id="5" name="Text Placeholder 3"/>
          <p:cNvSpPr txBox="1">
            <a:spLocks/>
          </p:cNvSpPr>
          <p:nvPr/>
        </p:nvSpPr>
        <p:spPr bwMode="auto">
          <a:xfrm>
            <a:off x="3906985" y="382826"/>
            <a:ext cx="5094514" cy="521413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182880" indent="-233363" algn="l" rtl="0" eaLnBrk="0" fontAlgn="base" hangingPunct="0">
              <a:lnSpc>
                <a:spcPts val="2400"/>
              </a:lnSpc>
              <a:spcBef>
                <a:spcPts val="1000"/>
              </a:spcBef>
              <a:spcAft>
                <a:spcPct val="0"/>
              </a:spcAft>
              <a:buClr>
                <a:schemeClr val="accent1">
                  <a:lumMod val="75000"/>
                </a:schemeClr>
              </a:buClr>
              <a:buSzPct val="115000"/>
              <a:buFont typeface="Wingdings" pitchFamily="2" charset="2"/>
              <a:buChar char="§"/>
              <a:defRPr sz="2000" b="1">
                <a:solidFill>
                  <a:srgbClr val="333333"/>
                </a:solidFill>
                <a:latin typeface="+mn-lt"/>
                <a:ea typeface="+mn-ea"/>
                <a:cs typeface="+mn-cs"/>
              </a:defRPr>
            </a:lvl1pPr>
            <a:lvl2pPr marL="400050" indent="-171450" algn="l" rtl="0" eaLnBrk="0" fontAlgn="base" hangingPunct="0">
              <a:lnSpc>
                <a:spcPts val="2200"/>
              </a:lnSpc>
              <a:spcBef>
                <a:spcPts val="800"/>
              </a:spcBef>
              <a:spcAft>
                <a:spcPct val="0"/>
              </a:spcAft>
              <a:buClr>
                <a:schemeClr val="accent1">
                  <a:lumMod val="75000"/>
                </a:schemeClr>
              </a:buClr>
              <a:buSzPct val="110000"/>
              <a:buFont typeface="Times" pitchFamily="18" charset="0"/>
              <a:buChar char="•"/>
              <a:defRPr>
                <a:solidFill>
                  <a:srgbClr val="333333"/>
                </a:solidFill>
                <a:latin typeface="+mn-lt"/>
                <a:ea typeface="+mn-ea"/>
              </a:defRPr>
            </a:lvl2pPr>
            <a:lvl3pPr marL="62865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3pPr>
            <a:lvl4pPr marL="91440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4pPr>
            <a:lvl5pPr marL="120015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5pPr>
            <a:lvl6pPr marL="16002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6pPr>
            <a:lvl7pPr marL="20574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7pPr>
            <a:lvl8pPr marL="25146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8pPr>
            <a:lvl9pPr marL="29718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9pPr>
          </a:lstStyle>
          <a:p>
            <a:pPr>
              <a:spcBef>
                <a:spcPts val="0"/>
              </a:spcBef>
              <a:buFont typeface="Wingdings" charset="2"/>
              <a:buChar char="§"/>
            </a:pPr>
            <a:r>
              <a:rPr lang="en-US" sz="1800" dirty="0">
                <a:solidFill>
                  <a:schemeClr val="bg1">
                    <a:lumMod val="75000"/>
                  </a:schemeClr>
                </a:solidFill>
              </a:rPr>
              <a:t>L7 HTTP VIP (using L7-LB-Engine)</a:t>
            </a:r>
          </a:p>
          <a:p>
            <a:pPr lvl="1">
              <a:spcBef>
                <a:spcPts val="0"/>
              </a:spcBef>
              <a:buFont typeface="Wingdings" charset="2"/>
              <a:buChar char="§"/>
            </a:pPr>
            <a:r>
              <a:rPr lang="en-US" sz="1800" dirty="0">
                <a:solidFill>
                  <a:schemeClr val="bg1">
                    <a:lumMod val="75000"/>
                  </a:schemeClr>
                </a:solidFill>
              </a:rPr>
              <a:t>Insert client IP@ in header</a:t>
            </a:r>
          </a:p>
          <a:p>
            <a:pPr lvl="1">
              <a:spcBef>
                <a:spcPts val="0"/>
              </a:spcBef>
              <a:buFont typeface="Wingdings" charset="2"/>
              <a:buChar char="§"/>
            </a:pPr>
            <a:r>
              <a:rPr lang="en-US" sz="1800" dirty="0">
                <a:solidFill>
                  <a:schemeClr val="bg1">
                    <a:lumMod val="75000"/>
                  </a:schemeClr>
                </a:solidFill>
              </a:rPr>
              <a:t>with cookie persistence</a:t>
            </a:r>
          </a:p>
          <a:p>
            <a:pPr lvl="1">
              <a:spcBef>
                <a:spcPts val="0"/>
              </a:spcBef>
              <a:buFont typeface="Wingdings" charset="2"/>
              <a:buChar char="§"/>
            </a:pPr>
            <a:r>
              <a:rPr lang="en-US" sz="1800" dirty="0">
                <a:solidFill>
                  <a:schemeClr val="bg1">
                    <a:lumMod val="75000"/>
                  </a:schemeClr>
                </a:solidFill>
              </a:rPr>
              <a:t>with redirect to HTTPS site</a:t>
            </a:r>
          </a:p>
          <a:p>
            <a:pPr lvl="1">
              <a:spcBef>
                <a:spcPts val="0"/>
              </a:spcBef>
              <a:buFont typeface="Wingdings" charset="2"/>
              <a:buChar char="§"/>
            </a:pPr>
            <a:r>
              <a:rPr lang="en-US" sz="1800" dirty="0">
                <a:solidFill>
                  <a:schemeClr val="bg1">
                    <a:lumMod val="75000"/>
                  </a:schemeClr>
                </a:solidFill>
              </a:rPr>
              <a:t>with </a:t>
            </a:r>
            <a:r>
              <a:rPr lang="en-US" sz="1800" dirty="0" err="1">
                <a:solidFill>
                  <a:schemeClr val="bg1">
                    <a:lumMod val="75000"/>
                  </a:schemeClr>
                </a:solidFill>
              </a:rPr>
              <a:t>AppRules</a:t>
            </a:r>
            <a:endParaRPr lang="en-US" sz="1800" dirty="0">
              <a:solidFill>
                <a:schemeClr val="bg1">
                  <a:lumMod val="75000"/>
                </a:schemeClr>
              </a:solidFill>
            </a:endParaRPr>
          </a:p>
          <a:p>
            <a:pPr lvl="2">
              <a:spcBef>
                <a:spcPts val="0"/>
              </a:spcBef>
              <a:buFont typeface="Wingdings" charset="2"/>
              <a:buChar char="§"/>
            </a:pPr>
            <a:r>
              <a:rPr lang="en-US" sz="1400" dirty="0">
                <a:solidFill>
                  <a:schemeClr val="bg1">
                    <a:lumMod val="75000"/>
                  </a:schemeClr>
                </a:solidFill>
              </a:rPr>
              <a:t>block specific URLs</a:t>
            </a:r>
          </a:p>
          <a:p>
            <a:pPr lvl="2">
              <a:spcBef>
                <a:spcPts val="0"/>
              </a:spcBef>
              <a:buFont typeface="Wingdings" charset="2"/>
              <a:buChar char="§"/>
            </a:pPr>
            <a:r>
              <a:rPr lang="en-US" sz="1400" dirty="0">
                <a:solidFill>
                  <a:schemeClr val="bg1">
                    <a:lumMod val="75000"/>
                  </a:schemeClr>
                </a:solidFill>
              </a:rPr>
              <a:t>redirect specific URL/Host to specific pools</a:t>
            </a:r>
          </a:p>
          <a:p>
            <a:pPr lvl="2">
              <a:spcBef>
                <a:spcPts val="0"/>
              </a:spcBef>
              <a:buFont typeface="Wingdings" charset="2"/>
              <a:buChar char="§"/>
            </a:pPr>
            <a:r>
              <a:rPr lang="en-US" sz="1400" dirty="0">
                <a:solidFill>
                  <a:schemeClr val="bg1">
                    <a:lumMod val="75000"/>
                  </a:schemeClr>
                </a:solidFill>
              </a:rPr>
              <a:t>with redirect to default page </a:t>
            </a:r>
          </a:p>
          <a:p>
            <a:pPr lvl="2">
              <a:spcBef>
                <a:spcPts val="0"/>
              </a:spcBef>
              <a:buFont typeface="Wingdings" charset="2"/>
              <a:buChar char="§"/>
            </a:pPr>
            <a:r>
              <a:rPr lang="en-US" sz="1400" dirty="0">
                <a:solidFill>
                  <a:schemeClr val="bg1">
                    <a:lumMod val="75000"/>
                  </a:schemeClr>
                </a:solidFill>
              </a:rPr>
              <a:t>with redirect non </a:t>
            </a:r>
            <a:r>
              <a:rPr lang="en-US" sz="1400" dirty="0" err="1">
                <a:solidFill>
                  <a:schemeClr val="bg1">
                    <a:lumMod val="75000"/>
                  </a:schemeClr>
                </a:solidFill>
              </a:rPr>
              <a:t>authent</a:t>
            </a:r>
            <a:r>
              <a:rPr lang="en-US" sz="1400" dirty="0">
                <a:solidFill>
                  <a:schemeClr val="bg1">
                    <a:lumMod val="75000"/>
                  </a:schemeClr>
                </a:solidFill>
              </a:rPr>
              <a:t> clients</a:t>
            </a:r>
          </a:p>
          <a:p>
            <a:pPr lvl="2">
              <a:spcBef>
                <a:spcPts val="0"/>
              </a:spcBef>
              <a:buFont typeface="Wingdings" charset="2"/>
              <a:buChar char="§"/>
            </a:pPr>
            <a:r>
              <a:rPr lang="en-US" sz="1400" dirty="0">
                <a:solidFill>
                  <a:schemeClr val="bg1">
                    <a:lumMod val="75000"/>
                  </a:schemeClr>
                </a:solidFill>
              </a:rPr>
              <a:t>with HTTP response header rewrite</a:t>
            </a:r>
          </a:p>
          <a:p>
            <a:pPr lvl="2">
              <a:spcBef>
                <a:spcPts val="0"/>
              </a:spcBef>
              <a:buFont typeface="Wingdings" charset="2"/>
              <a:buChar char="§"/>
            </a:pPr>
            <a:r>
              <a:rPr lang="en-US" sz="1400" dirty="0">
                <a:solidFill>
                  <a:schemeClr val="bg1">
                    <a:lumMod val="75000"/>
                  </a:schemeClr>
                </a:solidFill>
              </a:rPr>
              <a:t>sorry server</a:t>
            </a:r>
          </a:p>
          <a:p>
            <a:pPr lvl="2">
              <a:spcBef>
                <a:spcPts val="0"/>
              </a:spcBef>
              <a:buFont typeface="Wingdings" charset="2"/>
              <a:buChar char="§"/>
            </a:pPr>
            <a:r>
              <a:rPr lang="en-US" sz="1400" dirty="0">
                <a:solidFill>
                  <a:schemeClr val="bg1">
                    <a:lumMod val="75000"/>
                  </a:schemeClr>
                </a:solidFill>
              </a:rPr>
              <a:t>NTLM authentication server</a:t>
            </a:r>
          </a:p>
          <a:p>
            <a:pPr lvl="1">
              <a:spcBef>
                <a:spcPts val="0"/>
              </a:spcBef>
              <a:buFont typeface="Wingdings" charset="2"/>
              <a:buChar char="§"/>
            </a:pPr>
            <a:r>
              <a:rPr lang="en-US" sz="1800" dirty="0">
                <a:solidFill>
                  <a:schemeClr val="bg1">
                    <a:lumMod val="75000"/>
                  </a:schemeClr>
                </a:solidFill>
              </a:rPr>
              <a:t>with IPv6 VIP / servers IPv4</a:t>
            </a:r>
          </a:p>
          <a:p>
            <a:pPr lvl="2">
              <a:spcBef>
                <a:spcPts val="0"/>
              </a:spcBef>
              <a:buFont typeface="Wingdings" charset="2"/>
              <a:buChar char="§"/>
            </a:pPr>
            <a:endParaRPr lang="en-US" sz="1400" dirty="0">
              <a:solidFill>
                <a:schemeClr val="bg1">
                  <a:lumMod val="75000"/>
                </a:schemeClr>
              </a:solidFill>
            </a:endParaRPr>
          </a:p>
          <a:p>
            <a:pPr>
              <a:spcBef>
                <a:spcPts val="0"/>
              </a:spcBef>
              <a:buFont typeface="Wingdings" charset="2"/>
              <a:buChar char="§"/>
            </a:pPr>
            <a:r>
              <a:rPr lang="en-US" sz="1800" dirty="0">
                <a:solidFill>
                  <a:schemeClr val="bg1">
                    <a:lumMod val="75000"/>
                  </a:schemeClr>
                </a:solidFill>
              </a:rPr>
              <a:t>L7 HTTPS VIP (using L7-LB-Engine)</a:t>
            </a:r>
          </a:p>
          <a:p>
            <a:pPr lvl="1">
              <a:spcBef>
                <a:spcPts val="0"/>
              </a:spcBef>
              <a:buFont typeface="Wingdings" charset="2"/>
              <a:buChar char="§"/>
            </a:pPr>
            <a:r>
              <a:rPr lang="en-US" sz="1800" dirty="0">
                <a:solidFill>
                  <a:schemeClr val="bg1">
                    <a:lumMod val="75000"/>
                  </a:schemeClr>
                </a:solidFill>
              </a:rPr>
              <a:t>with HTTPS </a:t>
            </a:r>
            <a:r>
              <a:rPr lang="en-US" sz="1800" dirty="0" err="1">
                <a:solidFill>
                  <a:schemeClr val="bg1">
                    <a:lumMod val="75000"/>
                  </a:schemeClr>
                </a:solidFill>
              </a:rPr>
              <a:t>passthrough</a:t>
            </a:r>
            <a:endParaRPr lang="en-US" sz="1800" dirty="0">
              <a:solidFill>
                <a:schemeClr val="bg1">
                  <a:lumMod val="75000"/>
                </a:schemeClr>
              </a:solidFill>
            </a:endParaRPr>
          </a:p>
          <a:p>
            <a:pPr lvl="1">
              <a:spcBef>
                <a:spcPts val="0"/>
              </a:spcBef>
              <a:buFont typeface="Wingdings" charset="2"/>
              <a:buChar char="§"/>
            </a:pPr>
            <a:r>
              <a:rPr lang="en-US" sz="1800" dirty="0">
                <a:solidFill>
                  <a:schemeClr val="bg1">
                    <a:lumMod val="75000"/>
                  </a:schemeClr>
                </a:solidFill>
              </a:rPr>
              <a:t>with HTTPS off-load</a:t>
            </a:r>
          </a:p>
          <a:p>
            <a:pPr lvl="1">
              <a:spcBef>
                <a:spcPts val="0"/>
              </a:spcBef>
              <a:buFont typeface="Wingdings" charset="2"/>
              <a:buChar char="§"/>
            </a:pPr>
            <a:r>
              <a:rPr lang="en-US" sz="1800" dirty="0">
                <a:solidFill>
                  <a:schemeClr val="bg1">
                    <a:lumMod val="75000"/>
                  </a:schemeClr>
                </a:solidFill>
              </a:rPr>
              <a:t>with HTTPS end-to-end</a:t>
            </a:r>
          </a:p>
          <a:p>
            <a:pPr lvl="1">
              <a:spcBef>
                <a:spcPts val="0"/>
              </a:spcBef>
              <a:buFont typeface="Wingdings" charset="2"/>
              <a:buChar char="§"/>
            </a:pPr>
            <a:r>
              <a:rPr lang="en-US" sz="1800" dirty="0">
                <a:solidFill>
                  <a:schemeClr val="bg1">
                    <a:lumMod val="75000"/>
                  </a:schemeClr>
                </a:solidFill>
              </a:rPr>
              <a:t>with HTTPS off-load + selection of ciphers</a:t>
            </a:r>
          </a:p>
          <a:p>
            <a:pPr lvl="1">
              <a:spcBef>
                <a:spcPts val="0"/>
              </a:spcBef>
              <a:buFont typeface="Wingdings" charset="2"/>
              <a:buChar char="§"/>
            </a:pPr>
            <a:r>
              <a:rPr lang="en-US" sz="1800" dirty="0">
                <a:solidFill>
                  <a:schemeClr val="bg1">
                    <a:lumMod val="75000"/>
                  </a:schemeClr>
                </a:solidFill>
              </a:rPr>
              <a:t>with HTTPS Client Authentication</a:t>
            </a:r>
          </a:p>
          <a:p>
            <a:pPr lvl="1">
              <a:spcBef>
                <a:spcPts val="0"/>
              </a:spcBef>
              <a:buFont typeface="Wingdings" charset="2"/>
              <a:buChar char="§"/>
            </a:pPr>
            <a:r>
              <a:rPr lang="fr-FR" sz="1800" dirty="0" err="1">
                <a:solidFill>
                  <a:schemeClr val="bg1">
                    <a:lumMod val="75000"/>
                  </a:schemeClr>
                </a:solidFill>
              </a:rPr>
              <a:t>Redirect</a:t>
            </a:r>
            <a:r>
              <a:rPr lang="fr-FR" sz="1800" dirty="0">
                <a:solidFill>
                  <a:schemeClr val="bg1">
                    <a:lumMod val="75000"/>
                  </a:schemeClr>
                </a:solidFill>
              </a:rPr>
              <a:t> to </a:t>
            </a:r>
            <a:r>
              <a:rPr lang="fr-FR" sz="1800" dirty="0" err="1">
                <a:solidFill>
                  <a:schemeClr val="bg1">
                    <a:lumMod val="75000"/>
                  </a:schemeClr>
                </a:solidFill>
              </a:rPr>
              <a:t>specific</a:t>
            </a:r>
            <a:r>
              <a:rPr lang="fr-FR" sz="1800" dirty="0">
                <a:solidFill>
                  <a:schemeClr val="bg1">
                    <a:lumMod val="75000"/>
                  </a:schemeClr>
                </a:solidFill>
              </a:rPr>
              <a:t> HTTPS pool </a:t>
            </a:r>
            <a:r>
              <a:rPr lang="fr-FR" sz="1800" dirty="0" err="1">
                <a:solidFill>
                  <a:schemeClr val="bg1">
                    <a:lumMod val="75000"/>
                  </a:schemeClr>
                </a:solidFill>
              </a:rPr>
              <a:t>based</a:t>
            </a:r>
            <a:r>
              <a:rPr lang="fr-FR" sz="1800" dirty="0">
                <a:solidFill>
                  <a:schemeClr val="bg1">
                    <a:lumMod val="75000"/>
                  </a:schemeClr>
                </a:solidFill>
              </a:rPr>
              <a:t> on SNI</a:t>
            </a:r>
            <a:endParaRPr lang="en-US" sz="1800" dirty="0">
              <a:solidFill>
                <a:schemeClr val="bg1">
                  <a:lumMod val="75000"/>
                </a:schemeClr>
              </a:solidFill>
            </a:endParaRPr>
          </a:p>
          <a:p>
            <a:pPr lvl="1">
              <a:spcBef>
                <a:spcPts val="0"/>
              </a:spcBef>
              <a:buFont typeface="Wingdings" charset="2"/>
              <a:buChar char="§"/>
            </a:pPr>
            <a:endParaRPr lang="en-US" sz="1800" dirty="0">
              <a:solidFill>
                <a:schemeClr val="bg1">
                  <a:lumMod val="75000"/>
                </a:schemeClr>
              </a:solidFill>
            </a:endParaRPr>
          </a:p>
          <a:p>
            <a:pPr lvl="1">
              <a:spcBef>
                <a:spcPts val="0"/>
              </a:spcBef>
              <a:buFont typeface="Wingdings" charset="2"/>
              <a:buChar char="§"/>
            </a:pPr>
            <a:endParaRPr lang="en-US" sz="1800" dirty="0">
              <a:solidFill>
                <a:schemeClr val="bg1">
                  <a:lumMod val="75000"/>
                </a:schemeClr>
              </a:solidFill>
            </a:endParaRPr>
          </a:p>
          <a:p>
            <a:pPr lvl="1">
              <a:spcBef>
                <a:spcPts val="0"/>
              </a:spcBef>
              <a:buFont typeface="Wingdings" charset="2"/>
              <a:buChar char="§"/>
            </a:pPr>
            <a:endParaRPr lang="en-US" sz="1800" dirty="0">
              <a:solidFill>
                <a:schemeClr val="bg1">
                  <a:lumMod val="75000"/>
                </a:schemeClr>
              </a:solidFill>
            </a:endParaRPr>
          </a:p>
        </p:txBody>
      </p:sp>
      <p:sp>
        <p:nvSpPr>
          <p:cNvPr id="6" name="Text Placeholder 3"/>
          <p:cNvSpPr>
            <a:spLocks noGrp="1"/>
          </p:cNvSpPr>
          <p:nvPr>
            <p:ph type="body" sz="quarter" idx="12"/>
          </p:nvPr>
        </p:nvSpPr>
        <p:spPr>
          <a:xfrm>
            <a:off x="29445" y="935504"/>
            <a:ext cx="3981450" cy="5214132"/>
          </a:xfrm>
        </p:spPr>
        <p:txBody>
          <a:bodyPr/>
          <a:lstStyle/>
          <a:p>
            <a:pPr>
              <a:spcBef>
                <a:spcPts val="0"/>
              </a:spcBef>
              <a:buFont typeface="Wingdings" charset="2"/>
              <a:buChar char="§"/>
            </a:pPr>
            <a:r>
              <a:rPr lang="en-US" sz="1800" noProof="0" dirty="0">
                <a:solidFill>
                  <a:schemeClr val="bg1">
                    <a:lumMod val="75000"/>
                  </a:schemeClr>
                </a:solidFill>
              </a:rPr>
              <a:t>Healthchecks</a:t>
            </a:r>
          </a:p>
          <a:p>
            <a:pPr lvl="1">
              <a:spcBef>
                <a:spcPts val="0"/>
              </a:spcBef>
              <a:buFont typeface="Wingdings" charset="2"/>
              <a:buChar char="§"/>
            </a:pPr>
            <a:r>
              <a:rPr lang="en-US" dirty="0">
                <a:solidFill>
                  <a:schemeClr val="bg1">
                    <a:lumMod val="75000"/>
                  </a:schemeClr>
                </a:solidFill>
              </a:rPr>
              <a:t>ICMP</a:t>
            </a:r>
          </a:p>
          <a:p>
            <a:pPr lvl="1">
              <a:spcBef>
                <a:spcPts val="0"/>
              </a:spcBef>
              <a:buFont typeface="Wingdings" charset="2"/>
              <a:buChar char="§"/>
            </a:pPr>
            <a:r>
              <a:rPr lang="en-US" dirty="0">
                <a:solidFill>
                  <a:schemeClr val="bg1">
                    <a:lumMod val="75000"/>
                  </a:schemeClr>
                </a:solidFill>
              </a:rPr>
              <a:t>UDP</a:t>
            </a:r>
          </a:p>
          <a:p>
            <a:pPr lvl="1">
              <a:spcBef>
                <a:spcPts val="0"/>
              </a:spcBef>
              <a:buFont typeface="Wingdings" charset="2"/>
              <a:buChar char="§"/>
            </a:pPr>
            <a:r>
              <a:rPr lang="en-US" noProof="0" dirty="0">
                <a:solidFill>
                  <a:schemeClr val="bg1">
                    <a:lumMod val="75000"/>
                  </a:schemeClr>
                </a:solidFill>
              </a:rPr>
              <a:t>TCP</a:t>
            </a:r>
          </a:p>
          <a:p>
            <a:pPr lvl="1">
              <a:spcBef>
                <a:spcPts val="0"/>
              </a:spcBef>
              <a:buFont typeface="Wingdings" charset="2"/>
              <a:buChar char="§"/>
            </a:pPr>
            <a:r>
              <a:rPr lang="en-US" dirty="0">
                <a:solidFill>
                  <a:schemeClr val="bg1">
                    <a:lumMod val="75000"/>
                  </a:schemeClr>
                </a:solidFill>
              </a:rPr>
              <a:t>DNS</a:t>
            </a:r>
            <a:endParaRPr lang="en-US" noProof="0" dirty="0">
              <a:solidFill>
                <a:schemeClr val="bg1">
                  <a:lumMod val="75000"/>
                </a:schemeClr>
              </a:solidFill>
            </a:endParaRPr>
          </a:p>
          <a:p>
            <a:pPr lvl="1">
              <a:spcBef>
                <a:spcPts val="0"/>
              </a:spcBef>
              <a:buFont typeface="Wingdings" charset="2"/>
              <a:buChar char="§"/>
            </a:pPr>
            <a:r>
              <a:rPr lang="en-US" noProof="0" dirty="0">
                <a:solidFill>
                  <a:schemeClr val="bg1">
                    <a:lumMod val="75000"/>
                  </a:schemeClr>
                </a:solidFill>
              </a:rPr>
              <a:t>HTTP</a:t>
            </a:r>
          </a:p>
          <a:p>
            <a:pPr lvl="1">
              <a:spcBef>
                <a:spcPts val="0"/>
              </a:spcBef>
              <a:buFont typeface="Wingdings" charset="2"/>
              <a:buChar char="§"/>
            </a:pPr>
            <a:r>
              <a:rPr lang="en-US" noProof="0" dirty="0">
                <a:solidFill>
                  <a:schemeClr val="bg1">
                    <a:lumMod val="75000"/>
                  </a:schemeClr>
                </a:solidFill>
              </a:rPr>
              <a:t>HTTPS</a:t>
            </a:r>
          </a:p>
          <a:p>
            <a:pPr>
              <a:spcBef>
                <a:spcPts val="0"/>
              </a:spcBef>
              <a:buFont typeface="Wingdings" charset="2"/>
              <a:buChar char="§"/>
            </a:pPr>
            <a:endParaRPr lang="en-US" sz="1800" noProof="0" dirty="0">
              <a:solidFill>
                <a:schemeClr val="bg1">
                  <a:lumMod val="75000"/>
                </a:schemeClr>
              </a:solidFill>
            </a:endParaRPr>
          </a:p>
          <a:p>
            <a:pPr>
              <a:spcBef>
                <a:spcPts val="0"/>
              </a:spcBef>
              <a:buFont typeface="Wingdings" charset="2"/>
              <a:buChar char="§"/>
            </a:pPr>
            <a:r>
              <a:rPr lang="en-US" sz="1800" noProof="0" dirty="0">
                <a:solidFill>
                  <a:schemeClr val="tx1"/>
                </a:solidFill>
              </a:rPr>
              <a:t>L4 VIP </a:t>
            </a:r>
            <a:r>
              <a:rPr lang="en-US" sz="1800" dirty="0">
                <a:solidFill>
                  <a:schemeClr val="tx1"/>
                </a:solidFill>
              </a:rPr>
              <a:t>(using L4-LB-Engine)</a:t>
            </a:r>
            <a:endParaRPr lang="en-US" sz="1800" noProof="0" dirty="0">
              <a:solidFill>
                <a:schemeClr val="tx1"/>
              </a:solidFill>
            </a:endParaRPr>
          </a:p>
          <a:p>
            <a:pPr lvl="1">
              <a:spcBef>
                <a:spcPts val="0"/>
              </a:spcBef>
              <a:buFont typeface="Wingdings" charset="2"/>
              <a:buChar char="§"/>
            </a:pPr>
            <a:r>
              <a:rPr lang="en-US" noProof="0" dirty="0">
                <a:solidFill>
                  <a:schemeClr val="tx1"/>
                </a:solidFill>
              </a:rPr>
              <a:t>with no persistence</a:t>
            </a:r>
          </a:p>
          <a:p>
            <a:pPr lvl="1">
              <a:spcBef>
                <a:spcPts val="0"/>
              </a:spcBef>
              <a:buFont typeface="Wingdings" charset="2"/>
              <a:buChar char="§"/>
            </a:pPr>
            <a:r>
              <a:rPr lang="en-US" noProof="0" dirty="0">
                <a:solidFill>
                  <a:schemeClr val="tx1"/>
                </a:solidFill>
              </a:rPr>
              <a:t>with </a:t>
            </a:r>
            <a:r>
              <a:rPr lang="en-US" noProof="0" dirty="0" err="1">
                <a:solidFill>
                  <a:schemeClr val="tx1"/>
                </a:solidFill>
              </a:rPr>
              <a:t>src</a:t>
            </a:r>
            <a:r>
              <a:rPr lang="en-US" noProof="0" dirty="0">
                <a:solidFill>
                  <a:schemeClr val="tx1"/>
                </a:solidFill>
              </a:rPr>
              <a:t>-IP persistence</a:t>
            </a:r>
          </a:p>
          <a:p>
            <a:pPr marL="457200" lvl="2" indent="0">
              <a:spcBef>
                <a:spcPts val="0"/>
              </a:spcBef>
              <a:buNone/>
            </a:pPr>
            <a:r>
              <a:rPr lang="en-US" sz="1200" i="1" dirty="0">
                <a:solidFill>
                  <a:schemeClr val="tx1"/>
                </a:solidFill>
              </a:rPr>
              <a:t>Same config using L7-LB-Engine</a:t>
            </a:r>
          </a:p>
          <a:p>
            <a:pPr lvl="1">
              <a:spcBef>
                <a:spcPts val="0"/>
              </a:spcBef>
              <a:buFont typeface="Wingdings" charset="2"/>
              <a:buChar char="§"/>
            </a:pPr>
            <a:r>
              <a:rPr lang="en-US" dirty="0">
                <a:solidFill>
                  <a:schemeClr val="tx1"/>
                </a:solidFill>
              </a:rPr>
              <a:t>with SNAT (Proxy Mode)</a:t>
            </a:r>
          </a:p>
          <a:p>
            <a:pPr marL="457200" lvl="2" indent="0">
              <a:spcBef>
                <a:spcPts val="0"/>
              </a:spcBef>
              <a:buNone/>
            </a:pPr>
            <a:r>
              <a:rPr lang="en-US" sz="1200" i="1" dirty="0">
                <a:solidFill>
                  <a:schemeClr val="tx1"/>
                </a:solidFill>
              </a:rPr>
              <a:t>Same config using L7-LB-Engine</a:t>
            </a:r>
            <a:endParaRPr lang="en-US" sz="1200" dirty="0">
              <a:solidFill>
                <a:schemeClr val="tx1"/>
              </a:solidFill>
            </a:endParaRPr>
          </a:p>
          <a:p>
            <a:pPr lvl="1">
              <a:spcBef>
                <a:spcPts val="0"/>
              </a:spcBef>
              <a:buFont typeface="Wingdings" charset="2"/>
              <a:buChar char="§"/>
            </a:pPr>
            <a:r>
              <a:rPr lang="en-US" dirty="0">
                <a:solidFill>
                  <a:schemeClr val="tx1"/>
                </a:solidFill>
              </a:rPr>
              <a:t>without SNAT (Transparent Mode)</a:t>
            </a:r>
          </a:p>
          <a:p>
            <a:pPr marL="457200" lvl="2" indent="0">
              <a:spcBef>
                <a:spcPts val="0"/>
              </a:spcBef>
              <a:buNone/>
            </a:pPr>
            <a:r>
              <a:rPr lang="en-US" sz="1200" i="1" dirty="0">
                <a:solidFill>
                  <a:schemeClr val="tx1"/>
                </a:solidFill>
              </a:rPr>
              <a:t>Same </a:t>
            </a:r>
            <a:r>
              <a:rPr lang="en-US" sz="1200" i="1" dirty="0" err="1">
                <a:solidFill>
                  <a:schemeClr val="tx1"/>
                </a:solidFill>
              </a:rPr>
              <a:t>config</a:t>
            </a:r>
            <a:r>
              <a:rPr lang="en-US" sz="1200" i="1" dirty="0">
                <a:solidFill>
                  <a:schemeClr val="tx1"/>
                </a:solidFill>
              </a:rPr>
              <a:t> using L7-LB-Engine</a:t>
            </a:r>
          </a:p>
          <a:p>
            <a:pPr lvl="1">
              <a:spcBef>
                <a:spcPts val="0"/>
              </a:spcBef>
              <a:buFont typeface="Wingdings" charset="2"/>
              <a:buChar char="§"/>
            </a:pPr>
            <a:r>
              <a:rPr lang="en-US" dirty="0">
                <a:solidFill>
                  <a:schemeClr val="tx1"/>
                </a:solidFill>
              </a:rPr>
              <a:t>with port range</a:t>
            </a:r>
          </a:p>
          <a:p>
            <a:pPr lvl="1">
              <a:spcBef>
                <a:spcPts val="0"/>
              </a:spcBef>
              <a:buFont typeface="Wingdings" charset="2"/>
              <a:buChar char="§"/>
            </a:pPr>
            <a:r>
              <a:rPr lang="en-US" dirty="0">
                <a:solidFill>
                  <a:schemeClr val="tx1"/>
                </a:solidFill>
              </a:rPr>
              <a:t>FTP</a:t>
            </a:r>
            <a:endParaRPr lang="en-US" sz="1200" i="1" dirty="0">
              <a:solidFill>
                <a:schemeClr val="tx1"/>
              </a:solidFill>
            </a:endParaRPr>
          </a:p>
          <a:p>
            <a:pPr marL="457200" lvl="2" indent="0">
              <a:spcBef>
                <a:spcPts val="0"/>
              </a:spcBef>
              <a:buNone/>
            </a:pPr>
            <a:endParaRPr lang="en-US" sz="1200" noProof="0" dirty="0">
              <a:solidFill>
                <a:schemeClr val="tx1"/>
              </a:solidFill>
            </a:endParaRPr>
          </a:p>
        </p:txBody>
      </p:sp>
    </p:spTree>
    <p:extLst>
      <p:ext uri="{BB962C8B-B14F-4D97-AF65-F5344CB8AC3E}">
        <p14:creationId xmlns:p14="http://schemas.microsoft.com/office/powerpoint/2010/main" val="2241734181"/>
      </p:ext>
    </p:extLst>
  </p:cSld>
  <p:clrMapOvr>
    <a:masterClrMapping/>
  </p:clrMapOvr>
  <p:transition>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L4 VIP – </a:t>
            </a:r>
            <a:r>
              <a:rPr lang="en-US" noProof="0" dirty="0"/>
              <a:t>Miscellaneous Tech Notes</a:t>
            </a:r>
          </a:p>
        </p:txBody>
      </p:sp>
      <p:sp>
        <p:nvSpPr>
          <p:cNvPr id="5" name="Text Placeholder 4"/>
          <p:cNvSpPr>
            <a:spLocks noGrp="1"/>
          </p:cNvSpPr>
          <p:nvPr>
            <p:ph type="body" sz="quarter" idx="13"/>
          </p:nvPr>
        </p:nvSpPr>
        <p:spPr/>
        <p:txBody>
          <a:bodyPr/>
          <a:lstStyle/>
          <a:p>
            <a:r>
              <a:rPr lang="en-US" dirty="0"/>
              <a:t>The Edge offers 2 load balancer engines:</a:t>
            </a:r>
          </a:p>
          <a:p>
            <a:pPr lvl="1"/>
            <a:r>
              <a:rPr lang="en-US" dirty="0"/>
              <a:t>L4-Eng</a:t>
            </a:r>
          </a:p>
          <a:p>
            <a:pPr lvl="1"/>
            <a:r>
              <a:rPr lang="en-US" dirty="0"/>
              <a:t>L7-Eng</a:t>
            </a:r>
          </a:p>
          <a:p>
            <a:pPr marL="228600" lvl="1" indent="0">
              <a:buNone/>
            </a:pPr>
            <a:r>
              <a:rPr lang="en-US" i="1" dirty="0"/>
              <a:t>Note: See the Notes to validate what LB engine is used  for each VIP</a:t>
            </a:r>
          </a:p>
          <a:p>
            <a:endParaRPr lang="en-US" dirty="0"/>
          </a:p>
          <a:p>
            <a:r>
              <a:rPr lang="en-US" dirty="0"/>
              <a:t>The L4-Eng can be used to load balance any UDP/TCP application such as DNS, LDAP, IMAP, FTP, or even HTTP/HTTPS</a:t>
            </a:r>
          </a:p>
          <a:p>
            <a:pPr lvl="1"/>
            <a:endParaRPr lang="en-US" dirty="0"/>
          </a:p>
          <a:p>
            <a:r>
              <a:rPr lang="en-US" dirty="0"/>
              <a:t>L4 VIP is processed before the Edge Firewall</a:t>
            </a:r>
          </a:p>
          <a:p>
            <a:pPr lvl="1"/>
            <a:r>
              <a:rPr lang="en-US" dirty="0"/>
              <a:t>Edge Firewall (under "Edge – Manage / Firewall") can not block access to L4 VIP</a:t>
            </a:r>
          </a:p>
          <a:p>
            <a:pPr lvl="1"/>
            <a:r>
              <a:rPr lang="en-US" dirty="0"/>
              <a:t>However Firewall must be enabled in case of L4 with SNAT (non transparent mode) </a:t>
            </a:r>
          </a:p>
          <a:p>
            <a:endParaRPr lang="en-US" noProof="0" dirty="0"/>
          </a:p>
          <a:p>
            <a:pPr lvl="1"/>
            <a:endParaRPr lang="en-US" i="1" noProof="0" dirty="0"/>
          </a:p>
          <a:p>
            <a:pPr lvl="1"/>
            <a:endParaRPr lang="en-US" i="1" noProof="0" dirty="0"/>
          </a:p>
          <a:p>
            <a:pPr lvl="1"/>
            <a:endParaRPr lang="en-US" i="1" noProof="0" dirty="0"/>
          </a:p>
          <a:p>
            <a:pPr lvl="1"/>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p:txBody>
      </p:sp>
    </p:spTree>
    <p:extLst>
      <p:ext uri="{BB962C8B-B14F-4D97-AF65-F5344CB8AC3E}">
        <p14:creationId xmlns:p14="http://schemas.microsoft.com/office/powerpoint/2010/main" val="3794393213"/>
      </p:ext>
    </p:extLst>
  </p:cSld>
  <p:clrMapOvr>
    <a:masterClrMapping/>
  </p:clrMapOvr>
  <p:transition>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L4 VIP - with no persistence (1/3) </a:t>
            </a:r>
            <a:endParaRPr lang="en-US" noProof="0" dirty="0"/>
          </a:p>
        </p:txBody>
      </p:sp>
      <p:sp>
        <p:nvSpPr>
          <p:cNvPr id="8" name="Text Placeholder 4"/>
          <p:cNvSpPr>
            <a:spLocks noGrp="1"/>
          </p:cNvSpPr>
          <p:nvPr>
            <p:ph type="body" sz="quarter" idx="13"/>
          </p:nvPr>
        </p:nvSpPr>
        <p:spPr>
          <a:xfrm>
            <a:off x="352425" y="786384"/>
            <a:ext cx="8385048" cy="5010912"/>
          </a:xfrm>
        </p:spPr>
        <p:txBody>
          <a:bodyPr/>
          <a:lstStyle/>
          <a:p>
            <a:r>
              <a:rPr lang="en-US" dirty="0"/>
              <a:t>Use Case: Load Balance a TCP application (with L4-Engine)</a:t>
            </a:r>
            <a:endParaRPr lang="en-US" i="1" dirty="0"/>
          </a:p>
          <a:p>
            <a:r>
              <a:rPr lang="en-US" dirty="0"/>
              <a:t>Configuration</a:t>
            </a:r>
            <a:endParaRPr lang="en-US" noProof="0" dirty="0"/>
          </a:p>
          <a:p>
            <a:pPr lvl="1"/>
            <a:r>
              <a:rPr lang="en-US" noProof="0" dirty="0"/>
              <a:t>Create the </a:t>
            </a:r>
            <a:r>
              <a:rPr lang="en-US" dirty="0"/>
              <a:t>TCP </a:t>
            </a:r>
            <a:r>
              <a:rPr lang="en-US" noProof="0" dirty="0"/>
              <a:t>Application Profile</a:t>
            </a:r>
          </a:p>
          <a:p>
            <a:pPr lvl="2"/>
            <a:r>
              <a:rPr lang="en-US" noProof="0" dirty="0"/>
              <a:t>Under "Edge – Manage /  Load Balancer / Application Profiles"</a:t>
            </a:r>
          </a:p>
          <a:p>
            <a:pPr lvl="1"/>
            <a:endParaRPr lang="fr-FR" i="1" noProof="0" dirty="0"/>
          </a:p>
          <a:p>
            <a:pPr lvl="1"/>
            <a:endParaRPr lang="fr-FR" i="1" dirty="0"/>
          </a:p>
          <a:p>
            <a:pPr lvl="1"/>
            <a:endParaRPr lang="fr-FR" i="1" noProof="0" dirty="0"/>
          </a:p>
          <a:p>
            <a:pPr lvl="1"/>
            <a:endParaRPr lang="fr-FR" i="1" dirty="0"/>
          </a:p>
          <a:p>
            <a:pPr lvl="1"/>
            <a:endParaRPr lang="fr-FR" i="1" noProof="0" dirty="0"/>
          </a:p>
          <a:p>
            <a:pPr lvl="1"/>
            <a:r>
              <a:rPr lang="en-US" dirty="0"/>
              <a:t>Create the Pool</a:t>
            </a:r>
          </a:p>
          <a:p>
            <a:pPr lvl="2"/>
            <a:r>
              <a:rPr lang="en-US" dirty="0"/>
              <a:t>Under "Edge – Manage /  Load Balancer / Pools"</a:t>
            </a:r>
          </a:p>
          <a:p>
            <a:pPr lvl="1"/>
            <a:endParaRPr lang="en-US" i="1" noProof="0" dirty="0"/>
          </a:p>
          <a:p>
            <a:pPr lvl="1"/>
            <a:endParaRPr lang="en-US" i="1" dirty="0"/>
          </a:p>
          <a:p>
            <a:pPr lvl="1"/>
            <a:endParaRPr lang="en-US" i="1" noProof="0" dirty="0"/>
          </a:p>
          <a:p>
            <a:pPr lvl="1"/>
            <a:endParaRPr lang="en-US" i="1" noProof="0" dirty="0"/>
          </a:p>
          <a:p>
            <a:pPr lvl="1"/>
            <a:endParaRPr lang="en-US" i="1" noProof="0" dirty="0"/>
          </a:p>
          <a:p>
            <a:pPr lvl="1"/>
            <a:endParaRPr lang="en-US" i="1" noProof="0" dirty="0"/>
          </a:p>
          <a:p>
            <a:pPr lvl="1"/>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p:txBody>
      </p:sp>
      <p:pic>
        <p:nvPicPr>
          <p:cNvPr id="3" name="Picture 2"/>
          <p:cNvPicPr>
            <a:picLocks noChangeAspect="1"/>
          </p:cNvPicPr>
          <p:nvPr/>
        </p:nvPicPr>
        <p:blipFill>
          <a:blip r:embed="rId3"/>
          <a:stretch>
            <a:fillRect/>
          </a:stretch>
        </p:blipFill>
        <p:spPr>
          <a:xfrm>
            <a:off x="2692227" y="2584108"/>
            <a:ext cx="4527783" cy="920797"/>
          </a:xfrm>
          <a:prstGeom prst="rect">
            <a:avLst/>
          </a:prstGeom>
        </p:spPr>
      </p:pic>
      <p:sp>
        <p:nvSpPr>
          <p:cNvPr id="11" name="Rectangle 10"/>
          <p:cNvSpPr/>
          <p:nvPr/>
        </p:nvSpPr>
        <p:spPr bwMode="auto">
          <a:xfrm>
            <a:off x="4249538" y="3239660"/>
            <a:ext cx="2666652" cy="193496"/>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spTree>
    <p:extLst>
      <p:ext uri="{BB962C8B-B14F-4D97-AF65-F5344CB8AC3E}">
        <p14:creationId xmlns:p14="http://schemas.microsoft.com/office/powerpoint/2010/main" val="1302266740"/>
      </p:ext>
    </p:extLst>
  </p:cSld>
  <p:clrMapOvr>
    <a:masterClrMapping/>
  </p:clrMapOvr>
  <p:transition>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L4 VIP - with no persistence (2/3) </a:t>
            </a:r>
            <a:endParaRPr lang="en-US" noProof="0" dirty="0"/>
          </a:p>
        </p:txBody>
      </p:sp>
      <p:sp>
        <p:nvSpPr>
          <p:cNvPr id="8" name="Text Placeholder 4"/>
          <p:cNvSpPr>
            <a:spLocks noGrp="1"/>
          </p:cNvSpPr>
          <p:nvPr>
            <p:ph type="body" sz="quarter" idx="13"/>
          </p:nvPr>
        </p:nvSpPr>
        <p:spPr>
          <a:xfrm>
            <a:off x="352425" y="786384"/>
            <a:ext cx="8385048" cy="5010912"/>
          </a:xfrm>
        </p:spPr>
        <p:txBody>
          <a:bodyPr/>
          <a:lstStyle/>
          <a:p>
            <a:r>
              <a:rPr lang="en-US" dirty="0"/>
              <a:t>Use Case: Load Balance a TCP application (with L4-Engine) – cont.</a:t>
            </a:r>
            <a:endParaRPr lang="en-US" i="1" dirty="0"/>
          </a:p>
          <a:p>
            <a:r>
              <a:rPr lang="en-US" dirty="0"/>
              <a:t>Configuration</a:t>
            </a:r>
            <a:endParaRPr lang="en-US" noProof="0" dirty="0"/>
          </a:p>
          <a:p>
            <a:pPr lvl="1"/>
            <a:r>
              <a:rPr lang="en-US" noProof="0" dirty="0"/>
              <a:t>Create the Virtual Server</a:t>
            </a:r>
          </a:p>
          <a:p>
            <a:pPr lvl="2"/>
            <a:r>
              <a:rPr lang="en-US" noProof="0" dirty="0"/>
              <a:t>Under "Edge – Manage /  Load Balancer / Virtual Servers"</a:t>
            </a:r>
          </a:p>
          <a:p>
            <a:pPr marL="742950" lvl="3" indent="0">
              <a:buNone/>
            </a:pPr>
            <a:r>
              <a:rPr lang="en-US" i="1" dirty="0"/>
              <a:t>Note: In the example, HTTP servers are load balanced</a:t>
            </a:r>
          </a:p>
          <a:p>
            <a:pPr marL="742950" lvl="3" indent="0">
              <a:buNone/>
            </a:pPr>
            <a:r>
              <a:rPr lang="en-US" i="1" dirty="0"/>
              <a:t>with the L4-Eng.</a:t>
            </a:r>
          </a:p>
          <a:p>
            <a:pPr marL="742950" lvl="3" indent="0">
              <a:buNone/>
            </a:pPr>
            <a:endParaRPr lang="en-US" i="1" noProof="0" dirty="0"/>
          </a:p>
          <a:p>
            <a:pPr lvl="1"/>
            <a:endParaRPr lang="en-US" i="1" dirty="0"/>
          </a:p>
          <a:p>
            <a:pPr lvl="1"/>
            <a:endParaRPr lang="en-US" i="1" noProof="0" dirty="0"/>
          </a:p>
          <a:p>
            <a:pPr lvl="1"/>
            <a:endParaRPr lang="en-US" i="1" noProof="0" dirty="0"/>
          </a:p>
          <a:p>
            <a:pPr lvl="1"/>
            <a:endParaRPr lang="en-US" i="1" noProof="0" dirty="0"/>
          </a:p>
          <a:p>
            <a:pPr lvl="1"/>
            <a:endParaRPr lang="en-US" i="1" noProof="0" dirty="0"/>
          </a:p>
          <a:p>
            <a:pPr lvl="1"/>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p:txBody>
      </p:sp>
      <p:sp>
        <p:nvSpPr>
          <p:cNvPr id="12" name="TextBox 11"/>
          <p:cNvSpPr txBox="1"/>
          <p:nvPr/>
        </p:nvSpPr>
        <p:spPr>
          <a:xfrm>
            <a:off x="224000" y="3173048"/>
            <a:ext cx="6115370" cy="2222147"/>
          </a:xfrm>
          <a:prstGeom prst="rect">
            <a:avLst/>
          </a:prstGeom>
          <a:noFill/>
        </p:spPr>
        <p:txBody>
          <a:bodyPr wrap="square" rtlCol="0">
            <a:spAutoFit/>
          </a:bodyPr>
          <a:lstStyle/>
          <a:p>
            <a:pPr algn="l"/>
            <a:r>
              <a:rPr lang="en-US" sz="1800" i="1" u="sng" dirty="0">
                <a:solidFill>
                  <a:schemeClr val="tx1"/>
                </a:solidFill>
              </a:rPr>
              <a:t>Technical Note:</a:t>
            </a:r>
          </a:p>
          <a:p>
            <a:pPr marL="285750" indent="-285750" algn="l">
              <a:buFont typeface="Arial" pitchFamily="34" charset="0"/>
              <a:buChar char="•"/>
            </a:pPr>
            <a:r>
              <a:rPr lang="en-US" sz="1600" i="1" dirty="0">
                <a:solidFill>
                  <a:schemeClr val="tx1"/>
                </a:solidFill>
              </a:rPr>
              <a:t>To use the L4-Eng, the option "Enable Acceleration" must be ticked under the VIP</a:t>
            </a:r>
          </a:p>
          <a:p>
            <a:pPr marL="285750" indent="-285750" algn="l">
              <a:buFont typeface="Arial" pitchFamily="34" charset="0"/>
              <a:buChar char="•"/>
            </a:pPr>
            <a:r>
              <a:rPr lang="en-US" sz="1600" i="1" dirty="0">
                <a:solidFill>
                  <a:schemeClr val="tx1"/>
                </a:solidFill>
              </a:rPr>
              <a:t>Also the overall Global Configuration option "Acceleration Enabled" must be enabled</a:t>
            </a:r>
          </a:p>
          <a:p>
            <a:pPr marL="742950" lvl="1" indent="-285750" algn="l">
              <a:buFont typeface="Arial" pitchFamily="34" charset="0"/>
              <a:buChar char="•"/>
            </a:pPr>
            <a:endParaRPr lang="en-US" sz="1600" i="1" dirty="0">
              <a:solidFill>
                <a:schemeClr val="tx1"/>
              </a:solidFill>
            </a:endParaRPr>
          </a:p>
          <a:p>
            <a:pPr algn="l"/>
            <a:endParaRPr lang="en-US" sz="1400" i="1" dirty="0" err="1">
              <a:solidFill>
                <a:schemeClr val="tx1"/>
              </a:solidFill>
              <a:latin typeface="+mn-lt"/>
              <a:ea typeface="+mn-ea"/>
            </a:endParaRPr>
          </a:p>
        </p:txBody>
      </p:sp>
      <p:grpSp>
        <p:nvGrpSpPr>
          <p:cNvPr id="6" name="Group 5"/>
          <p:cNvGrpSpPr/>
          <p:nvPr/>
        </p:nvGrpSpPr>
        <p:grpSpPr>
          <a:xfrm>
            <a:off x="1553779" y="4951053"/>
            <a:ext cx="3591745" cy="1290386"/>
            <a:chOff x="1553779" y="4951053"/>
            <a:chExt cx="3591745" cy="1290386"/>
          </a:xfrm>
        </p:grpSpPr>
        <p:pic>
          <p:nvPicPr>
            <p:cNvPr id="2" name="Picture 1"/>
            <p:cNvPicPr>
              <a:picLocks noChangeAspect="1"/>
            </p:cNvPicPr>
            <p:nvPr/>
          </p:nvPicPr>
          <p:blipFill>
            <a:blip r:embed="rId3"/>
            <a:stretch>
              <a:fillRect/>
            </a:stretch>
          </p:blipFill>
          <p:spPr>
            <a:xfrm>
              <a:off x="1553779" y="4951053"/>
              <a:ext cx="3591745" cy="1290386"/>
            </a:xfrm>
            <a:prstGeom prst="rect">
              <a:avLst/>
            </a:prstGeom>
          </p:spPr>
        </p:pic>
        <p:sp>
          <p:nvSpPr>
            <p:cNvPr id="13" name="Rectangle 12"/>
            <p:cNvSpPr/>
            <p:nvPr/>
          </p:nvSpPr>
          <p:spPr bwMode="auto">
            <a:xfrm>
              <a:off x="3021144" y="5562610"/>
              <a:ext cx="1830635" cy="223680"/>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grpSp>
      <p:grpSp>
        <p:nvGrpSpPr>
          <p:cNvPr id="14" name="Group 13"/>
          <p:cNvGrpSpPr/>
          <p:nvPr/>
        </p:nvGrpSpPr>
        <p:grpSpPr>
          <a:xfrm>
            <a:off x="6126325" y="1869367"/>
            <a:ext cx="3017675" cy="2844946"/>
            <a:chOff x="6126325" y="1869367"/>
            <a:chExt cx="3017675" cy="2844946"/>
          </a:xfrm>
        </p:grpSpPr>
        <p:pic>
          <p:nvPicPr>
            <p:cNvPr id="11" name="Picture 10"/>
            <p:cNvPicPr>
              <a:picLocks noChangeAspect="1"/>
            </p:cNvPicPr>
            <p:nvPr/>
          </p:nvPicPr>
          <p:blipFill>
            <a:blip r:embed="rId4"/>
            <a:stretch>
              <a:fillRect/>
            </a:stretch>
          </p:blipFill>
          <p:spPr>
            <a:xfrm>
              <a:off x="6126325" y="1869367"/>
              <a:ext cx="3017675" cy="2844946"/>
            </a:xfrm>
            <a:prstGeom prst="rect">
              <a:avLst/>
            </a:prstGeom>
          </p:spPr>
        </p:pic>
        <p:sp>
          <p:nvSpPr>
            <p:cNvPr id="10" name="Rectangle 9"/>
            <p:cNvSpPr/>
            <p:nvPr/>
          </p:nvSpPr>
          <p:spPr bwMode="auto">
            <a:xfrm>
              <a:off x="6299305" y="2618509"/>
              <a:ext cx="1049146" cy="152438"/>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grpSp>
    </p:spTree>
    <p:extLst>
      <p:ext uri="{BB962C8B-B14F-4D97-AF65-F5344CB8AC3E}">
        <p14:creationId xmlns:p14="http://schemas.microsoft.com/office/powerpoint/2010/main" val="2377395958"/>
      </p:ext>
    </p:extLst>
  </p:cSld>
  <p:clrMapOvr>
    <a:masterClrMapping/>
  </p:clrMapOvr>
  <p:transition>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L4 VIP - with no persistence (3/3) </a:t>
            </a:r>
            <a:endParaRPr lang="en-US" noProof="0" dirty="0"/>
          </a:p>
        </p:txBody>
      </p:sp>
      <p:sp>
        <p:nvSpPr>
          <p:cNvPr id="8" name="Text Placeholder 4"/>
          <p:cNvSpPr>
            <a:spLocks noGrp="1"/>
          </p:cNvSpPr>
          <p:nvPr>
            <p:ph type="body" sz="quarter" idx="13"/>
          </p:nvPr>
        </p:nvSpPr>
        <p:spPr>
          <a:xfrm>
            <a:off x="352425" y="786384"/>
            <a:ext cx="8385048" cy="5010912"/>
          </a:xfrm>
        </p:spPr>
        <p:txBody>
          <a:bodyPr/>
          <a:lstStyle/>
          <a:p>
            <a:r>
              <a:rPr lang="en-US" dirty="0"/>
              <a:t>Use Case: Load Balance a TCP application (with L4-Engine) – cont.</a:t>
            </a:r>
            <a:endParaRPr lang="en-US" i="1" dirty="0"/>
          </a:p>
          <a:p>
            <a:r>
              <a:rPr lang="en-US" noProof="0" dirty="0"/>
              <a:t>Validation</a:t>
            </a:r>
          </a:p>
          <a:p>
            <a:pPr lvl="1"/>
            <a:r>
              <a:rPr lang="en-US" noProof="0" dirty="0"/>
              <a:t>Validate the L4-Eng is used</a:t>
            </a:r>
          </a:p>
          <a:p>
            <a:pPr lvl="2"/>
            <a:r>
              <a:rPr lang="en-US" noProof="0" dirty="0"/>
              <a:t>Only from CLI on the Edge</a:t>
            </a:r>
          </a:p>
          <a:p>
            <a:pPr marL="742950" lvl="3" indent="0">
              <a:spcBef>
                <a:spcPts val="0"/>
              </a:spcBef>
              <a:buNone/>
            </a:pPr>
            <a:r>
              <a:rPr lang="en-US" sz="1400" i="1" dirty="0">
                <a:latin typeface="Courier New" pitchFamily="49" charset="0"/>
                <a:cs typeface="Courier New" pitchFamily="49" charset="0"/>
              </a:rPr>
              <a:t>vShield-edge-2-0&gt; show service </a:t>
            </a:r>
            <a:r>
              <a:rPr lang="en-US" sz="1400" i="1" dirty="0" err="1">
                <a:latin typeface="Courier New" pitchFamily="49" charset="0"/>
                <a:cs typeface="Courier New" pitchFamily="49" charset="0"/>
              </a:rPr>
              <a:t>loadbalancer</a:t>
            </a:r>
            <a:r>
              <a:rPr lang="en-US" sz="1400" i="1" dirty="0">
                <a:latin typeface="Courier New" pitchFamily="49" charset="0"/>
                <a:cs typeface="Courier New" pitchFamily="49" charset="0"/>
              </a:rPr>
              <a:t> virtual VIP-L4</a:t>
            </a:r>
          </a:p>
          <a:p>
            <a:pPr marL="742950" lvl="3" indent="0">
              <a:spcBef>
                <a:spcPts val="0"/>
              </a:spcBef>
              <a:buNone/>
            </a:pPr>
            <a:r>
              <a:rPr lang="en-US" sz="1400" i="1" dirty="0">
                <a:latin typeface="Courier New" pitchFamily="49" charset="0"/>
                <a:cs typeface="Courier New" pitchFamily="49" charset="0"/>
              </a:rPr>
              <a:t>-----------------------------------------------------------------------</a:t>
            </a:r>
          </a:p>
          <a:p>
            <a:pPr marL="742950" lvl="3" indent="0">
              <a:spcBef>
                <a:spcPts val="0"/>
              </a:spcBef>
              <a:buNone/>
            </a:pPr>
            <a:r>
              <a:rPr lang="en-US" sz="1400" i="1" dirty="0" err="1">
                <a:latin typeface="Courier New" pitchFamily="49" charset="0"/>
                <a:cs typeface="Courier New" pitchFamily="49" charset="0"/>
              </a:rPr>
              <a:t>Loadbalancer</a:t>
            </a:r>
            <a:r>
              <a:rPr lang="en-US" sz="1400" i="1" dirty="0">
                <a:latin typeface="Courier New" pitchFamily="49" charset="0"/>
                <a:cs typeface="Courier New" pitchFamily="49" charset="0"/>
              </a:rPr>
              <a:t> </a:t>
            </a:r>
            <a:r>
              <a:rPr lang="en-US" sz="1400" i="1" dirty="0" err="1">
                <a:latin typeface="Courier New" pitchFamily="49" charset="0"/>
                <a:cs typeface="Courier New" pitchFamily="49" charset="0"/>
              </a:rPr>
              <a:t>VirtualServer</a:t>
            </a:r>
            <a:r>
              <a:rPr lang="en-US" sz="1400" i="1" dirty="0">
                <a:latin typeface="Courier New" pitchFamily="49" charset="0"/>
                <a:cs typeface="Courier New" pitchFamily="49" charset="0"/>
              </a:rPr>
              <a:t> Statistics:</a:t>
            </a:r>
          </a:p>
          <a:p>
            <a:pPr marL="742950" lvl="3" indent="0">
              <a:spcBef>
                <a:spcPts val="0"/>
              </a:spcBef>
              <a:buNone/>
            </a:pPr>
            <a:endParaRPr lang="en-US" sz="1400" i="1" dirty="0">
              <a:latin typeface="Courier New" pitchFamily="49" charset="0"/>
              <a:cs typeface="Courier New" pitchFamily="49" charset="0"/>
            </a:endParaRPr>
          </a:p>
          <a:p>
            <a:pPr marL="742950" lvl="3" indent="0">
              <a:spcBef>
                <a:spcPts val="0"/>
              </a:spcBef>
              <a:buNone/>
            </a:pPr>
            <a:r>
              <a:rPr lang="en-US" sz="1400" i="1" dirty="0">
                <a:latin typeface="Courier New" pitchFamily="49" charset="0"/>
                <a:cs typeface="Courier New" pitchFamily="49" charset="0"/>
              </a:rPr>
              <a:t>VIRTUAL VIP-L4</a:t>
            </a:r>
          </a:p>
          <a:p>
            <a:pPr marL="742950" lvl="3" indent="0">
              <a:spcBef>
                <a:spcPts val="0"/>
              </a:spcBef>
              <a:buNone/>
            </a:pPr>
            <a:r>
              <a:rPr lang="en-US" sz="1400" i="1" dirty="0">
                <a:latin typeface="Courier New" pitchFamily="49" charset="0"/>
                <a:cs typeface="Courier New" pitchFamily="49" charset="0"/>
              </a:rPr>
              <a:t>|  ADDRESS [192.168.11.40]:80</a:t>
            </a:r>
          </a:p>
          <a:p>
            <a:pPr marL="742950" lvl="3" indent="0">
              <a:spcBef>
                <a:spcPts val="0"/>
              </a:spcBef>
              <a:buNone/>
            </a:pPr>
            <a:r>
              <a:rPr lang="en-US" sz="1400" i="1" dirty="0">
                <a:latin typeface="Courier New" pitchFamily="49" charset="0"/>
                <a:cs typeface="Courier New" pitchFamily="49" charset="0"/>
              </a:rPr>
              <a:t>|  SESSION (total, active, inactive) = (0, 0, 0)</a:t>
            </a:r>
          </a:p>
          <a:p>
            <a:pPr marL="742950" lvl="3" indent="0">
              <a:spcBef>
                <a:spcPts val="0"/>
              </a:spcBef>
              <a:buNone/>
            </a:pPr>
            <a:r>
              <a:rPr lang="en-US" sz="1400" i="1" dirty="0">
                <a:latin typeface="Courier New" pitchFamily="49" charset="0"/>
                <a:cs typeface="Courier New" pitchFamily="49" charset="0"/>
              </a:rPr>
              <a:t>|  RATE (cur) = (0)</a:t>
            </a:r>
          </a:p>
          <a:p>
            <a:pPr marL="742950" lvl="3" indent="0">
              <a:spcBef>
                <a:spcPts val="0"/>
              </a:spcBef>
              <a:buNone/>
            </a:pPr>
            <a:r>
              <a:rPr lang="en-US" sz="1400" i="1" dirty="0">
                <a:latin typeface="Courier New" pitchFamily="49" charset="0"/>
                <a:cs typeface="Courier New" pitchFamily="49" charset="0"/>
              </a:rPr>
              <a:t>|  BYTES in = (0), out = (0)</a:t>
            </a:r>
          </a:p>
          <a:p>
            <a:pPr marL="742950" lvl="3" indent="0">
              <a:spcBef>
                <a:spcPts val="0"/>
              </a:spcBef>
              <a:buNone/>
            </a:pPr>
            <a:r>
              <a:rPr lang="en-US" sz="1400" i="1" dirty="0">
                <a:latin typeface="Courier New" pitchFamily="49" charset="0"/>
                <a:cs typeface="Courier New" pitchFamily="49" charset="0"/>
              </a:rPr>
              <a:t>   +-&gt;POOL Pool-HTTP</a:t>
            </a:r>
          </a:p>
          <a:p>
            <a:pPr marL="742950" lvl="3" indent="0">
              <a:spcBef>
                <a:spcPts val="0"/>
              </a:spcBef>
              <a:buNone/>
            </a:pPr>
            <a:r>
              <a:rPr lang="en-US" sz="1400" i="1" dirty="0">
                <a:latin typeface="Courier New" pitchFamily="49" charset="0"/>
                <a:cs typeface="Courier New" pitchFamily="49" charset="0"/>
              </a:rPr>
              <a:t>   |  LB METHOD round-robin</a:t>
            </a:r>
          </a:p>
          <a:p>
            <a:pPr marL="742950" lvl="3" indent="0">
              <a:spcBef>
                <a:spcPts val="0"/>
              </a:spcBef>
              <a:buNone/>
            </a:pPr>
            <a:r>
              <a:rPr lang="en-US" sz="1400" i="1" dirty="0">
                <a:latin typeface="Courier New" pitchFamily="49" charset="0"/>
                <a:cs typeface="Courier New" pitchFamily="49" charset="0"/>
              </a:rPr>
              <a:t>   |  LB PROTOCOL L4</a:t>
            </a:r>
          </a:p>
          <a:p>
            <a:pPr marL="742950" lvl="3" indent="0">
              <a:spcBef>
                <a:spcPts val="0"/>
              </a:spcBef>
              <a:buNone/>
            </a:pPr>
            <a:r>
              <a:rPr lang="en-US" sz="1400" i="1" dirty="0">
                <a:latin typeface="Courier New" pitchFamily="49" charset="0"/>
                <a:cs typeface="Courier New" pitchFamily="49" charset="0"/>
              </a:rPr>
              <a:t>   |  Transparent disabled</a:t>
            </a:r>
          </a:p>
          <a:p>
            <a:pPr marL="742950" lvl="3" indent="0">
              <a:spcBef>
                <a:spcPts val="0"/>
              </a:spcBef>
              <a:buNone/>
            </a:pPr>
            <a:r>
              <a:rPr lang="en-US" sz="1400" i="1" dirty="0">
                <a:latin typeface="Courier New" pitchFamily="49" charset="0"/>
                <a:cs typeface="Courier New" pitchFamily="49" charset="0"/>
              </a:rPr>
              <a:t>   |  SESSION (total, active, inactive) = (0, 0, 0)</a:t>
            </a:r>
          </a:p>
          <a:p>
            <a:pPr lvl="1"/>
            <a:endParaRPr lang="en-US" i="1" noProof="0" dirty="0"/>
          </a:p>
          <a:p>
            <a:pPr lvl="1"/>
            <a:endParaRPr lang="en-US" i="1" noProof="0" dirty="0"/>
          </a:p>
          <a:p>
            <a:pPr lvl="1"/>
            <a:endParaRPr lang="en-US" i="1" noProof="0" dirty="0"/>
          </a:p>
          <a:p>
            <a:pPr lvl="1"/>
            <a:endParaRPr lang="en-US" i="1" noProof="0" dirty="0"/>
          </a:p>
          <a:p>
            <a:pPr lvl="1"/>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p:txBody>
      </p:sp>
      <p:sp>
        <p:nvSpPr>
          <p:cNvPr id="14" name="Rectangle 13"/>
          <p:cNvSpPr/>
          <p:nvPr/>
        </p:nvSpPr>
        <p:spPr bwMode="auto">
          <a:xfrm>
            <a:off x="1604467" y="5054593"/>
            <a:ext cx="1830635" cy="223680"/>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spTree>
    <p:extLst>
      <p:ext uri="{BB962C8B-B14F-4D97-AF65-F5344CB8AC3E}">
        <p14:creationId xmlns:p14="http://schemas.microsoft.com/office/powerpoint/2010/main" val="1898194455"/>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a:t>VMware NSX Logical Load Balancer: What is it?</a:t>
            </a:r>
          </a:p>
        </p:txBody>
      </p:sp>
      <p:sp>
        <p:nvSpPr>
          <p:cNvPr id="3" name="Text Placeholder 2"/>
          <p:cNvSpPr txBox="1">
            <a:spLocks/>
          </p:cNvSpPr>
          <p:nvPr/>
        </p:nvSpPr>
        <p:spPr>
          <a:xfrm>
            <a:off x="4495800" y="1066800"/>
            <a:ext cx="4419600" cy="3962400"/>
          </a:xfrm>
          <a:prstGeom prst="rect">
            <a:avLst/>
          </a:prstGeom>
          <a:ln>
            <a:solidFill>
              <a:srgbClr val="0095D3"/>
            </a:solidFill>
          </a:ln>
        </p:spPr>
        <p:txBody>
          <a:bodyPr/>
          <a:lstStyle>
            <a:lvl1pPr marL="233363" indent="-233363" algn="l" rtl="0" eaLnBrk="0" fontAlgn="base" hangingPunct="0">
              <a:lnSpc>
                <a:spcPts val="2400"/>
              </a:lnSpc>
              <a:spcBef>
                <a:spcPts val="1000"/>
              </a:spcBef>
              <a:spcAft>
                <a:spcPct val="0"/>
              </a:spcAft>
              <a:buClr>
                <a:schemeClr val="accent1">
                  <a:lumMod val="75000"/>
                </a:schemeClr>
              </a:buClr>
              <a:buSzPct val="115000"/>
              <a:buFont typeface="Wingdings" pitchFamily="2" charset="2"/>
              <a:buChar char="§"/>
              <a:defRPr sz="2000" b="1">
                <a:solidFill>
                  <a:srgbClr val="333333"/>
                </a:solidFill>
                <a:latin typeface="+mn-lt"/>
                <a:ea typeface="+mn-ea"/>
                <a:cs typeface="+mn-cs"/>
              </a:defRPr>
            </a:lvl1pPr>
            <a:lvl2pPr marL="400050" indent="-171450" algn="l" rtl="0" eaLnBrk="0" fontAlgn="base" hangingPunct="0">
              <a:lnSpc>
                <a:spcPts val="2200"/>
              </a:lnSpc>
              <a:spcBef>
                <a:spcPts val="800"/>
              </a:spcBef>
              <a:spcAft>
                <a:spcPct val="0"/>
              </a:spcAft>
              <a:buClr>
                <a:schemeClr val="accent1">
                  <a:lumMod val="75000"/>
                </a:schemeClr>
              </a:buClr>
              <a:buSzPct val="110000"/>
              <a:buFont typeface="Times" pitchFamily="18" charset="0"/>
              <a:buChar char="•"/>
              <a:defRPr>
                <a:solidFill>
                  <a:srgbClr val="333333"/>
                </a:solidFill>
                <a:latin typeface="+mn-lt"/>
                <a:ea typeface="+mn-ea"/>
              </a:defRPr>
            </a:lvl2pPr>
            <a:lvl3pPr marL="62865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3pPr>
            <a:lvl4pPr marL="91440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4pPr>
            <a:lvl5pPr marL="120015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5pPr>
            <a:lvl6pPr marL="16002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6pPr>
            <a:lvl7pPr marL="20574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7pPr>
            <a:lvl8pPr marL="25146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8pPr>
            <a:lvl9pPr marL="29718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9pPr>
          </a:lstStyle>
          <a:p>
            <a:r>
              <a:rPr lang="fr-FR" dirty="0" err="1"/>
              <a:t>Load</a:t>
            </a:r>
            <a:r>
              <a:rPr lang="fr-FR" dirty="0"/>
              <a:t> sharing</a:t>
            </a:r>
          </a:p>
          <a:p>
            <a:pPr marL="461963" lvl="2" indent="-233363">
              <a:lnSpc>
                <a:spcPts val="2400"/>
              </a:lnSpc>
              <a:spcBef>
                <a:spcPts val="1000"/>
              </a:spcBef>
              <a:buSzPct val="115000"/>
              <a:buFont typeface="Wingdings" pitchFamily="2" charset="2"/>
              <a:buChar char="§"/>
            </a:pPr>
            <a:r>
              <a:rPr lang="fr-FR" sz="1800" dirty="0" err="1"/>
              <a:t>Load</a:t>
            </a:r>
            <a:r>
              <a:rPr lang="fr-FR" sz="1800" dirty="0"/>
              <a:t> </a:t>
            </a:r>
            <a:r>
              <a:rPr lang="fr-FR" sz="1800" dirty="0" err="1"/>
              <a:t>is</a:t>
            </a:r>
            <a:r>
              <a:rPr lang="fr-FR" sz="1800" dirty="0"/>
              <a:t> </a:t>
            </a:r>
            <a:r>
              <a:rPr lang="fr-FR" sz="1800" dirty="0" err="1"/>
              <a:t>shared</a:t>
            </a:r>
            <a:r>
              <a:rPr lang="fr-FR" sz="1800" dirty="0"/>
              <a:t> </a:t>
            </a:r>
            <a:r>
              <a:rPr lang="fr-FR" sz="1800" dirty="0" err="1"/>
              <a:t>accross</a:t>
            </a:r>
            <a:r>
              <a:rPr lang="fr-FR" sz="1800" dirty="0"/>
              <a:t> multiple servers</a:t>
            </a:r>
          </a:p>
          <a:p>
            <a:r>
              <a:rPr lang="fr-FR" dirty="0"/>
              <a:t>Service High-</a:t>
            </a:r>
            <a:r>
              <a:rPr lang="fr-FR" dirty="0" err="1"/>
              <a:t>Availability</a:t>
            </a:r>
            <a:endParaRPr lang="fr-FR" dirty="0"/>
          </a:p>
          <a:p>
            <a:pPr lvl="1"/>
            <a:r>
              <a:rPr lang="fr-FR" sz="1800" dirty="0"/>
              <a:t>Servers / Apps down are </a:t>
            </a:r>
            <a:r>
              <a:rPr lang="fr-FR" sz="1800" dirty="0" err="1"/>
              <a:t>automatically</a:t>
            </a:r>
            <a:r>
              <a:rPr lang="fr-FR" sz="1800" dirty="0"/>
              <a:t> </a:t>
            </a:r>
            <a:r>
              <a:rPr lang="fr-FR" sz="1800" dirty="0" err="1"/>
              <a:t>taken</a:t>
            </a:r>
            <a:r>
              <a:rPr lang="fr-FR" sz="1800" dirty="0"/>
              <a:t> out of the pool</a:t>
            </a:r>
          </a:p>
          <a:p>
            <a:endParaRPr lang="en-US" dirty="0"/>
          </a:p>
          <a:p>
            <a:pPr>
              <a:buFont typeface="Wingdings" charset="2"/>
              <a:buChar char="§"/>
            </a:pPr>
            <a:r>
              <a:rPr lang="en-US" dirty="0"/>
              <a:t>Two modes</a:t>
            </a:r>
          </a:p>
          <a:p>
            <a:pPr lvl="1">
              <a:buFont typeface="Wingdings" charset="2"/>
              <a:buChar char="§"/>
            </a:pPr>
            <a:r>
              <a:rPr lang="en-US" sz="1800" dirty="0"/>
              <a:t>Proxy Mode</a:t>
            </a:r>
          </a:p>
          <a:p>
            <a:pPr lvl="1">
              <a:buFont typeface="Wingdings" charset="2"/>
              <a:buChar char="§"/>
            </a:pPr>
            <a:r>
              <a:rPr lang="en-US" sz="1800" dirty="0"/>
              <a:t>Transparent Mode</a:t>
            </a:r>
          </a:p>
        </p:txBody>
      </p:sp>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19199" y="3415145"/>
            <a:ext cx="1779587" cy="1408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p:nvPr/>
        </p:nvCxnSpPr>
        <p:spPr bwMode="auto">
          <a:xfrm>
            <a:off x="338752" y="2298111"/>
            <a:ext cx="3808985" cy="0"/>
          </a:xfrm>
          <a:prstGeom prst="line">
            <a:avLst/>
          </a:prstGeom>
          <a:solidFill>
            <a:srgbClr val="0095D3"/>
          </a:solidFill>
          <a:ln w="9525" cap="flat" cmpd="sng" algn="ctr">
            <a:solidFill>
              <a:schemeClr val="accent4"/>
            </a:solidFill>
            <a:prstDash val="solid"/>
            <a:round/>
            <a:headEnd type="none" w="med" len="med"/>
            <a:tailEnd type="none" w="med" len="med"/>
          </a:ln>
          <a:effectLst/>
        </p:spPr>
      </p:cxnSp>
      <p:cxnSp>
        <p:nvCxnSpPr>
          <p:cNvPr id="6" name="Straight Connector 5"/>
          <p:cNvCxnSpPr/>
          <p:nvPr/>
        </p:nvCxnSpPr>
        <p:spPr bwMode="auto">
          <a:xfrm>
            <a:off x="799720" y="1853739"/>
            <a:ext cx="11449" cy="444372"/>
          </a:xfrm>
          <a:prstGeom prst="line">
            <a:avLst/>
          </a:prstGeom>
          <a:solidFill>
            <a:srgbClr val="0095D3"/>
          </a:solidFill>
          <a:ln w="9525" cap="flat" cmpd="sng" algn="ctr">
            <a:solidFill>
              <a:schemeClr val="accent4"/>
            </a:solidFill>
            <a:prstDash val="solid"/>
            <a:round/>
            <a:headEnd type="none" w="med" len="med"/>
            <a:tailEnd type="none" w="med" len="med"/>
          </a:ln>
          <a:effectLst/>
        </p:spPr>
      </p:cxnSp>
      <p:cxnSp>
        <p:nvCxnSpPr>
          <p:cNvPr id="7" name="Straight Connector 6"/>
          <p:cNvCxnSpPr/>
          <p:nvPr/>
        </p:nvCxnSpPr>
        <p:spPr bwMode="auto">
          <a:xfrm flipH="1">
            <a:off x="2200300" y="1962135"/>
            <a:ext cx="9500" cy="970130"/>
          </a:xfrm>
          <a:prstGeom prst="line">
            <a:avLst/>
          </a:prstGeom>
          <a:solidFill>
            <a:srgbClr val="0095D3"/>
          </a:solidFill>
          <a:ln w="9525" cap="flat" cmpd="sng" algn="ctr">
            <a:solidFill>
              <a:schemeClr val="accent4"/>
            </a:solidFill>
            <a:prstDash val="solid"/>
            <a:round/>
            <a:headEnd type="none" w="med" len="med"/>
            <a:tailEnd type="none" w="med" len="med"/>
          </a:ln>
          <a:effectLst/>
        </p:spPr>
      </p:cxnSp>
      <p:sp>
        <p:nvSpPr>
          <p:cNvPr id="8" name="TextBox 7"/>
          <p:cNvSpPr txBox="1"/>
          <p:nvPr/>
        </p:nvSpPr>
        <p:spPr>
          <a:xfrm>
            <a:off x="1456122" y="759805"/>
            <a:ext cx="1824792" cy="261610"/>
          </a:xfrm>
          <a:prstGeom prst="rect">
            <a:avLst/>
          </a:prstGeom>
          <a:noFill/>
        </p:spPr>
        <p:txBody>
          <a:bodyPr wrap="square" rtlCol="0">
            <a:spAutoFit/>
          </a:bodyPr>
          <a:lstStyle/>
          <a:p>
            <a:pPr algn="l"/>
            <a:r>
              <a:rPr lang="en-US" sz="1100" b="1" dirty="0">
                <a:solidFill>
                  <a:srgbClr val="333333"/>
                </a:solidFill>
              </a:rPr>
              <a:t>VLAN or VXLAN</a:t>
            </a:r>
          </a:p>
        </p:txBody>
      </p:sp>
      <p:cxnSp>
        <p:nvCxnSpPr>
          <p:cNvPr id="9" name="Straight Connector 8"/>
          <p:cNvCxnSpPr/>
          <p:nvPr/>
        </p:nvCxnSpPr>
        <p:spPr bwMode="auto">
          <a:xfrm>
            <a:off x="3498867" y="1978042"/>
            <a:ext cx="6413" cy="320069"/>
          </a:xfrm>
          <a:prstGeom prst="line">
            <a:avLst/>
          </a:prstGeom>
          <a:solidFill>
            <a:srgbClr val="0095D3"/>
          </a:solidFill>
          <a:ln w="9525" cap="flat" cmpd="sng" algn="ctr">
            <a:solidFill>
              <a:schemeClr val="accent4"/>
            </a:solidFill>
            <a:prstDash val="solid"/>
            <a:round/>
            <a:headEnd type="none" w="med" len="med"/>
            <a:tailEnd type="none" w="med" len="med"/>
          </a:ln>
          <a:effectLst/>
        </p:spPr>
      </p:cxnSp>
      <p:cxnSp>
        <p:nvCxnSpPr>
          <p:cNvPr id="10" name="Straight Connector 9"/>
          <p:cNvCxnSpPr/>
          <p:nvPr/>
        </p:nvCxnSpPr>
        <p:spPr bwMode="auto">
          <a:xfrm flipH="1">
            <a:off x="2185193" y="3112094"/>
            <a:ext cx="24606" cy="1711163"/>
          </a:xfrm>
          <a:prstGeom prst="line">
            <a:avLst/>
          </a:prstGeom>
          <a:solidFill>
            <a:srgbClr val="0095D3"/>
          </a:solidFill>
          <a:ln w="9525" cap="flat" cmpd="sng" algn="ctr">
            <a:solidFill>
              <a:schemeClr val="accent4"/>
            </a:solidFill>
            <a:prstDash val="solid"/>
            <a:round/>
            <a:headEnd type="none" w="med" len="med"/>
            <a:tailEnd type="none" w="med" len="med"/>
          </a:ln>
          <a:effectLst/>
        </p:spPr>
      </p:cxnSp>
      <p:sp>
        <p:nvSpPr>
          <p:cNvPr id="11" name="Rounded Rectangle 10"/>
          <p:cNvSpPr/>
          <p:nvPr/>
        </p:nvSpPr>
        <p:spPr bwMode="auto">
          <a:xfrm>
            <a:off x="152400" y="1021415"/>
            <a:ext cx="4114799" cy="2092204"/>
          </a:xfrm>
          <a:prstGeom prst="roundRect">
            <a:avLst/>
          </a:prstGeom>
          <a:noFill/>
          <a:ln>
            <a:solidFill>
              <a:schemeClr val="accent3"/>
            </a:solidFill>
            <a:headEnd/>
            <a:tailEnd/>
          </a:ln>
        </p:spPr>
        <p:style>
          <a:lnRef idx="2">
            <a:schemeClr val="accent4"/>
          </a:lnRef>
          <a:fillRef idx="1">
            <a:schemeClr val="lt1"/>
          </a:fillRef>
          <a:effectRef idx="0">
            <a:schemeClr val="accent4"/>
          </a:effectRef>
          <a:fontRef idx="minor">
            <a:schemeClr val="dk1"/>
          </a:fontRef>
        </p:style>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cxnSp>
        <p:nvCxnSpPr>
          <p:cNvPr id="12" name="Straight Arrow Connector 11"/>
          <p:cNvCxnSpPr/>
          <p:nvPr/>
        </p:nvCxnSpPr>
        <p:spPr bwMode="auto">
          <a:xfrm>
            <a:off x="838199" y="1853739"/>
            <a:ext cx="1385598" cy="1038972"/>
          </a:xfrm>
          <a:prstGeom prst="straightConnector1">
            <a:avLst/>
          </a:prstGeom>
          <a:solidFill>
            <a:srgbClr val="0095D3"/>
          </a:solidFill>
          <a:ln w="19050" cap="flat" cmpd="sng" algn="ctr">
            <a:solidFill>
              <a:schemeClr val="accent2"/>
            </a:solidFill>
            <a:prstDash val="solid"/>
            <a:round/>
            <a:headEnd type="none" w="med" len="med"/>
            <a:tailEnd type="oval"/>
          </a:ln>
          <a:effectLst>
            <a:glow rad="50800">
              <a:schemeClr val="accent1">
                <a:satMod val="175000"/>
                <a:alpha val="40000"/>
              </a:schemeClr>
            </a:glow>
          </a:effectLst>
        </p:spPr>
      </p:cxnSp>
      <p:cxnSp>
        <p:nvCxnSpPr>
          <p:cNvPr id="13" name="Straight Arrow Connector 12"/>
          <p:cNvCxnSpPr/>
          <p:nvPr/>
        </p:nvCxnSpPr>
        <p:spPr bwMode="auto">
          <a:xfrm>
            <a:off x="2209799" y="1981200"/>
            <a:ext cx="0" cy="961276"/>
          </a:xfrm>
          <a:prstGeom prst="straightConnector1">
            <a:avLst/>
          </a:prstGeom>
          <a:solidFill>
            <a:srgbClr val="0095D3"/>
          </a:solidFill>
          <a:ln w="19050" cap="flat" cmpd="sng" algn="ctr">
            <a:solidFill>
              <a:schemeClr val="accent2"/>
            </a:solidFill>
            <a:prstDash val="solid"/>
            <a:round/>
            <a:headEnd type="none" w="med" len="med"/>
            <a:tailEnd type="oval"/>
          </a:ln>
          <a:effectLst>
            <a:glow rad="50800">
              <a:schemeClr val="accent1">
                <a:satMod val="175000"/>
                <a:alpha val="40000"/>
              </a:schemeClr>
            </a:glow>
          </a:effectLst>
        </p:spPr>
      </p:cxnSp>
      <p:cxnSp>
        <p:nvCxnSpPr>
          <p:cNvPr id="14" name="Straight Arrow Connector 13"/>
          <p:cNvCxnSpPr/>
          <p:nvPr/>
        </p:nvCxnSpPr>
        <p:spPr bwMode="auto">
          <a:xfrm flipH="1">
            <a:off x="2223797" y="1981200"/>
            <a:ext cx="1251543" cy="911511"/>
          </a:xfrm>
          <a:prstGeom prst="straightConnector1">
            <a:avLst/>
          </a:prstGeom>
          <a:solidFill>
            <a:srgbClr val="0095D3"/>
          </a:solidFill>
          <a:ln w="19050" cap="flat" cmpd="sng" algn="ctr">
            <a:solidFill>
              <a:schemeClr val="accent2"/>
            </a:solidFill>
            <a:prstDash val="solid"/>
            <a:round/>
            <a:headEnd type="none" w="med" len="med"/>
            <a:tailEnd type="oval"/>
          </a:ln>
          <a:effectLst>
            <a:glow rad="50800">
              <a:schemeClr val="accent1">
                <a:satMod val="175000"/>
                <a:alpha val="40000"/>
              </a:schemeClr>
            </a:glow>
          </a:effectLst>
        </p:spPr>
      </p:cxnSp>
      <p:pic>
        <p:nvPicPr>
          <p:cNvPr id="1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74837" y="4953001"/>
            <a:ext cx="443957" cy="4641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6" name="Straight Arrow Connector 15"/>
          <p:cNvCxnSpPr/>
          <p:nvPr/>
        </p:nvCxnSpPr>
        <p:spPr bwMode="auto">
          <a:xfrm flipH="1">
            <a:off x="2172783" y="3246532"/>
            <a:ext cx="45653" cy="1563675"/>
          </a:xfrm>
          <a:prstGeom prst="straightConnector1">
            <a:avLst/>
          </a:prstGeom>
          <a:solidFill>
            <a:srgbClr val="0095D3"/>
          </a:solidFill>
          <a:ln w="19050" cap="flat" cmpd="sng" algn="ctr">
            <a:solidFill>
              <a:schemeClr val="accent2"/>
            </a:solidFill>
            <a:prstDash val="solid"/>
            <a:round/>
            <a:headEnd type="none" w="med" len="med"/>
            <a:tailEnd type="oval"/>
          </a:ln>
          <a:effectLst>
            <a:glow rad="139700">
              <a:schemeClr val="accent1">
                <a:satMod val="175000"/>
                <a:alpha val="40000"/>
              </a:schemeClr>
            </a:glow>
          </a:effectLst>
        </p:spPr>
      </p:cxnSp>
      <p:grpSp>
        <p:nvGrpSpPr>
          <p:cNvPr id="20" name="Group 19"/>
          <p:cNvGrpSpPr/>
          <p:nvPr/>
        </p:nvGrpSpPr>
        <p:grpSpPr>
          <a:xfrm>
            <a:off x="478987" y="1493582"/>
            <a:ext cx="641658" cy="465282"/>
            <a:chOff x="4399795" y="4702089"/>
            <a:chExt cx="641658" cy="465282"/>
          </a:xfrm>
        </p:grpSpPr>
        <p:pic>
          <p:nvPicPr>
            <p:cNvPr id="21" name="Picture 10" descr="ICON_VM_basic_flat_R2_Q408.png"/>
            <p:cNvPicPr>
              <a:picLocks noChangeAspect="1"/>
            </p:cNvPicPr>
            <p:nvPr/>
          </p:nvPicPr>
          <p:blipFill>
            <a:blip r:embed="rId5" cstate="print"/>
            <a:srcRect/>
            <a:stretch>
              <a:fillRect/>
            </a:stretch>
          </p:blipFill>
          <p:spPr bwMode="auto">
            <a:xfrm>
              <a:off x="4399795" y="4702089"/>
              <a:ext cx="641658" cy="465282"/>
            </a:xfrm>
            <a:prstGeom prst="rect">
              <a:avLst/>
            </a:prstGeom>
            <a:noFill/>
            <a:ln w="9525">
              <a:noFill/>
              <a:miter lim="800000"/>
              <a:headEnd/>
              <a:tailEnd/>
            </a:ln>
          </p:spPr>
        </p:pic>
        <p:sp>
          <p:nvSpPr>
            <p:cNvPr id="22" name="TextBox 21"/>
            <p:cNvSpPr txBox="1"/>
            <p:nvPr/>
          </p:nvSpPr>
          <p:spPr>
            <a:xfrm>
              <a:off x="4411971" y="4810856"/>
              <a:ext cx="615775" cy="246221"/>
            </a:xfrm>
            <a:prstGeom prst="rect">
              <a:avLst/>
            </a:prstGeom>
            <a:solidFill>
              <a:schemeClr val="bg1">
                <a:lumMod val="75000"/>
              </a:schemeClr>
            </a:solidFill>
          </p:spPr>
          <p:txBody>
            <a:bodyPr wrap="square" rtlCol="0">
              <a:spAutoFit/>
            </a:bodyPr>
            <a:lstStyle/>
            <a:p>
              <a:pPr algn="l"/>
              <a:r>
                <a:rPr lang="en-US" sz="1000" b="1" dirty="0">
                  <a:solidFill>
                    <a:schemeClr val="accent1"/>
                  </a:solidFill>
                  <a:latin typeface="+mn-lt"/>
                  <a:ea typeface="+mn-ea"/>
                </a:rPr>
                <a:t>Web1a</a:t>
              </a:r>
            </a:p>
          </p:txBody>
        </p:sp>
      </p:grpSp>
      <p:grpSp>
        <p:nvGrpSpPr>
          <p:cNvPr id="23" name="Group 22"/>
          <p:cNvGrpSpPr/>
          <p:nvPr/>
        </p:nvGrpSpPr>
        <p:grpSpPr>
          <a:xfrm>
            <a:off x="3177351" y="1530679"/>
            <a:ext cx="641658" cy="465282"/>
            <a:chOff x="4399795" y="4702089"/>
            <a:chExt cx="641658" cy="465282"/>
          </a:xfrm>
        </p:grpSpPr>
        <p:pic>
          <p:nvPicPr>
            <p:cNvPr id="24" name="Picture 10" descr="ICON_VM_basic_flat_R2_Q408.png"/>
            <p:cNvPicPr>
              <a:picLocks noChangeAspect="1"/>
            </p:cNvPicPr>
            <p:nvPr/>
          </p:nvPicPr>
          <p:blipFill>
            <a:blip r:embed="rId5" cstate="print"/>
            <a:srcRect/>
            <a:stretch>
              <a:fillRect/>
            </a:stretch>
          </p:blipFill>
          <p:spPr bwMode="auto">
            <a:xfrm>
              <a:off x="4399795" y="4702089"/>
              <a:ext cx="641658" cy="465282"/>
            </a:xfrm>
            <a:prstGeom prst="rect">
              <a:avLst/>
            </a:prstGeom>
            <a:noFill/>
            <a:ln w="9525">
              <a:noFill/>
              <a:miter lim="800000"/>
              <a:headEnd/>
              <a:tailEnd/>
            </a:ln>
          </p:spPr>
        </p:pic>
        <p:sp>
          <p:nvSpPr>
            <p:cNvPr id="25" name="TextBox 24"/>
            <p:cNvSpPr txBox="1"/>
            <p:nvPr/>
          </p:nvSpPr>
          <p:spPr>
            <a:xfrm>
              <a:off x="4411971" y="4810856"/>
              <a:ext cx="615775" cy="246221"/>
            </a:xfrm>
            <a:prstGeom prst="rect">
              <a:avLst/>
            </a:prstGeom>
            <a:solidFill>
              <a:schemeClr val="bg1">
                <a:lumMod val="75000"/>
              </a:schemeClr>
            </a:solidFill>
          </p:spPr>
          <p:txBody>
            <a:bodyPr wrap="square" rtlCol="0">
              <a:spAutoFit/>
            </a:bodyPr>
            <a:lstStyle/>
            <a:p>
              <a:pPr algn="l"/>
              <a:r>
                <a:rPr lang="en-US" sz="1000" b="1" dirty="0">
                  <a:solidFill>
                    <a:schemeClr val="accent1"/>
                  </a:solidFill>
                  <a:latin typeface="+mn-lt"/>
                  <a:ea typeface="+mn-ea"/>
                </a:rPr>
                <a:t>Web1c</a:t>
              </a:r>
            </a:p>
          </p:txBody>
        </p:sp>
      </p:grpSp>
      <p:grpSp>
        <p:nvGrpSpPr>
          <p:cNvPr id="26" name="Group 25"/>
          <p:cNvGrpSpPr/>
          <p:nvPr/>
        </p:nvGrpSpPr>
        <p:grpSpPr>
          <a:xfrm>
            <a:off x="1885317" y="1519135"/>
            <a:ext cx="641658" cy="465282"/>
            <a:chOff x="4399795" y="4702089"/>
            <a:chExt cx="641658" cy="465282"/>
          </a:xfrm>
        </p:grpSpPr>
        <p:pic>
          <p:nvPicPr>
            <p:cNvPr id="27" name="Picture 10" descr="ICON_VM_basic_flat_R2_Q408.png"/>
            <p:cNvPicPr>
              <a:picLocks noChangeAspect="1"/>
            </p:cNvPicPr>
            <p:nvPr/>
          </p:nvPicPr>
          <p:blipFill>
            <a:blip r:embed="rId5" cstate="print"/>
            <a:srcRect/>
            <a:stretch>
              <a:fillRect/>
            </a:stretch>
          </p:blipFill>
          <p:spPr bwMode="auto">
            <a:xfrm>
              <a:off x="4399795" y="4702089"/>
              <a:ext cx="641658" cy="465282"/>
            </a:xfrm>
            <a:prstGeom prst="rect">
              <a:avLst/>
            </a:prstGeom>
            <a:noFill/>
            <a:ln w="9525">
              <a:noFill/>
              <a:miter lim="800000"/>
              <a:headEnd/>
              <a:tailEnd/>
            </a:ln>
          </p:spPr>
        </p:pic>
        <p:sp>
          <p:nvSpPr>
            <p:cNvPr id="28" name="TextBox 27"/>
            <p:cNvSpPr txBox="1"/>
            <p:nvPr/>
          </p:nvSpPr>
          <p:spPr>
            <a:xfrm>
              <a:off x="4411971" y="4810856"/>
              <a:ext cx="615775" cy="246221"/>
            </a:xfrm>
            <a:prstGeom prst="rect">
              <a:avLst/>
            </a:prstGeom>
            <a:solidFill>
              <a:schemeClr val="bg1">
                <a:lumMod val="75000"/>
              </a:schemeClr>
            </a:solidFill>
          </p:spPr>
          <p:txBody>
            <a:bodyPr wrap="square" rtlCol="0">
              <a:spAutoFit/>
            </a:bodyPr>
            <a:lstStyle/>
            <a:p>
              <a:pPr algn="l"/>
              <a:r>
                <a:rPr lang="en-US" sz="1000" b="1" dirty="0">
                  <a:solidFill>
                    <a:schemeClr val="accent1"/>
                  </a:solidFill>
                  <a:latin typeface="+mn-lt"/>
                  <a:ea typeface="+mn-ea"/>
                </a:rPr>
                <a:t>Web1b</a:t>
              </a:r>
            </a:p>
          </p:txBody>
        </p:sp>
      </p:grpSp>
      <p:pic>
        <p:nvPicPr>
          <p:cNvPr id="29"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27237" y="4892268"/>
            <a:ext cx="443957" cy="4641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77327" y="5417650"/>
            <a:ext cx="443957" cy="4641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92613" y="5099382"/>
            <a:ext cx="443957" cy="4641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2"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84796" y="5216259"/>
            <a:ext cx="443957" cy="4641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944128" y="5333137"/>
            <a:ext cx="419070" cy="4641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80715" y="5139197"/>
            <a:ext cx="443957" cy="4641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22283" y="4989659"/>
            <a:ext cx="443957" cy="4641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6"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99735" y="5364072"/>
            <a:ext cx="443957" cy="4641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7" name="Rectangle 36"/>
          <p:cNvSpPr/>
          <p:nvPr/>
        </p:nvSpPr>
        <p:spPr>
          <a:xfrm>
            <a:off x="2423259" y="3161866"/>
            <a:ext cx="748923" cy="461665"/>
          </a:xfrm>
          <a:prstGeom prst="rect">
            <a:avLst/>
          </a:prstGeom>
        </p:spPr>
        <p:txBody>
          <a:bodyPr wrap="none">
            <a:spAutoFit/>
          </a:bodyPr>
          <a:lstStyle/>
          <a:p>
            <a:pPr algn="l">
              <a:spcAft>
                <a:spcPct val="0"/>
              </a:spcAft>
            </a:pPr>
            <a:r>
              <a:rPr lang="en-US" sz="1200" b="1" dirty="0">
                <a:solidFill>
                  <a:srgbClr val="002060"/>
                </a:solidFill>
                <a:cs typeface="Arial" charset="0"/>
              </a:rPr>
              <a:t>NSX LB</a:t>
            </a:r>
          </a:p>
          <a:p>
            <a:pPr>
              <a:spcAft>
                <a:spcPct val="0"/>
              </a:spcAft>
            </a:pPr>
            <a:r>
              <a:rPr lang="en-US" sz="1200" b="1" dirty="0">
                <a:solidFill>
                  <a:srgbClr val="002060"/>
                </a:solidFill>
                <a:cs typeface="Arial" charset="0"/>
              </a:rPr>
              <a:t>(Edge)</a:t>
            </a:r>
          </a:p>
        </p:txBody>
      </p:sp>
      <p:grpSp>
        <p:nvGrpSpPr>
          <p:cNvPr id="43" name="Group 42"/>
          <p:cNvGrpSpPr/>
          <p:nvPr/>
        </p:nvGrpSpPr>
        <p:grpSpPr>
          <a:xfrm>
            <a:off x="3150985" y="1441073"/>
            <a:ext cx="694389" cy="644494"/>
            <a:chOff x="7123232" y="4700775"/>
            <a:chExt cx="329067" cy="333375"/>
          </a:xfrm>
        </p:grpSpPr>
        <p:cxnSp>
          <p:nvCxnSpPr>
            <p:cNvPr id="40" name="Straight Connector 39"/>
            <p:cNvCxnSpPr/>
            <p:nvPr/>
          </p:nvCxnSpPr>
          <p:spPr bwMode="auto">
            <a:xfrm>
              <a:off x="7123233" y="4700775"/>
              <a:ext cx="329066" cy="333375"/>
            </a:xfrm>
            <a:prstGeom prst="line">
              <a:avLst/>
            </a:prstGeom>
            <a:solidFill>
              <a:srgbClr val="0095D3"/>
            </a:solidFill>
            <a:ln w="38100" cap="flat" cmpd="sng" algn="ctr">
              <a:solidFill>
                <a:srgbClr val="FF0000"/>
              </a:solidFill>
              <a:prstDash val="solid"/>
              <a:round/>
              <a:headEnd type="none" w="med" len="med"/>
              <a:tailEnd type="none" w="med" len="med"/>
            </a:ln>
            <a:effectLst/>
          </p:spPr>
        </p:cxnSp>
        <p:sp>
          <p:nvSpPr>
            <p:cNvPr id="41" name="Rectangle 40"/>
            <p:cNvSpPr/>
            <p:nvPr/>
          </p:nvSpPr>
          <p:spPr bwMode="auto">
            <a:xfrm>
              <a:off x="7123232" y="4700775"/>
              <a:ext cx="329067" cy="333375"/>
            </a:xfrm>
            <a:prstGeom prst="rect">
              <a:avLst/>
            </a:prstGeom>
            <a:noFill/>
            <a:ln w="38100" cap="flat" cmpd="sng" algn="ctr">
              <a:solidFill>
                <a:srgbClr val="FF0000"/>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40000"/>
                </a:spcAft>
                <a:buClrTx/>
                <a:buSzTx/>
                <a:buFontTx/>
                <a:buNone/>
                <a:tabLst/>
              </a:pPr>
              <a:endParaRPr kumimoji="0" lang="en-US" sz="2400" b="0" i="0" u="none" strike="noStrike" cap="none" normalizeH="0" baseline="0">
                <a:ln>
                  <a:noFill/>
                </a:ln>
                <a:solidFill>
                  <a:srgbClr val="0095D3"/>
                </a:solidFill>
                <a:effectLst/>
                <a:latin typeface="Arial" charset="0"/>
                <a:ea typeface="ＭＳ Ｐゴシック" pitchFamily="34" charset="-128"/>
              </a:endParaRPr>
            </a:p>
          </p:txBody>
        </p:sp>
        <p:cxnSp>
          <p:nvCxnSpPr>
            <p:cNvPr id="42" name="Straight Connector 41"/>
            <p:cNvCxnSpPr/>
            <p:nvPr/>
          </p:nvCxnSpPr>
          <p:spPr bwMode="auto">
            <a:xfrm flipH="1">
              <a:off x="7123233" y="4719063"/>
              <a:ext cx="329066" cy="315087"/>
            </a:xfrm>
            <a:prstGeom prst="line">
              <a:avLst/>
            </a:prstGeom>
            <a:solidFill>
              <a:srgbClr val="0095D3"/>
            </a:solidFill>
            <a:ln w="38100" cap="flat" cmpd="sng" algn="ctr">
              <a:solidFill>
                <a:srgbClr val="FF0000"/>
              </a:solidFill>
              <a:prstDash val="solid"/>
              <a:round/>
              <a:headEnd type="none" w="med" len="med"/>
              <a:tailEnd type="none" w="med" len="med"/>
            </a:ln>
            <a:effectLst/>
          </p:spPr>
        </p:cxnSp>
      </p:grpSp>
      <p:pic>
        <p:nvPicPr>
          <p:cNvPr id="44" name="Picture 43"/>
          <p:cNvPicPr>
            <a:picLocks noChangeAspect="1"/>
          </p:cNvPicPr>
          <p:nvPr/>
        </p:nvPicPr>
        <p:blipFill rotWithShape="1">
          <a:blip r:embed="rId7" cstate="print">
            <a:extLst>
              <a:ext uri="{28A0092B-C50C-407E-A947-70E740481C1C}">
                <a14:useLocalDpi xmlns:a14="http://schemas.microsoft.com/office/drawing/2010/main" val="0"/>
              </a:ext>
            </a:extLst>
          </a:blip>
          <a:srcRect l="6767" t="6439" r="6767" b="6658"/>
          <a:stretch/>
        </p:blipFill>
        <p:spPr>
          <a:xfrm>
            <a:off x="1869325" y="2640501"/>
            <a:ext cx="631735" cy="571525"/>
          </a:xfrm>
          <a:prstGeom prst="rect">
            <a:avLst/>
          </a:prstGeom>
        </p:spPr>
      </p:pic>
    </p:spTree>
    <p:extLst>
      <p:ext uri="{BB962C8B-B14F-4D97-AF65-F5344CB8AC3E}">
        <p14:creationId xmlns:p14="http://schemas.microsoft.com/office/powerpoint/2010/main" val="46236432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p:stCondLst>
                              <p:cond delay="500"/>
                            </p:stCondLst>
                            <p:childTnLst>
                              <p:par>
                                <p:cTn id="17" presetID="22" presetClass="entr" presetSubtype="4"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par>
                                <p:cTn id="20" presetID="22" presetClass="entr" presetSubtype="4"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down)">
                                      <p:cBhvr>
                                        <p:cTn id="22" dur="500"/>
                                        <p:tgtEl>
                                          <p:spTgt spid="13"/>
                                        </p:tgtEl>
                                      </p:cBhvr>
                                    </p:animEffect>
                                  </p:childTnLst>
                                </p:cTn>
                              </p:par>
                              <p:par>
                                <p:cTn id="23" presetID="22" presetClass="entr" presetSubtype="4"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down)">
                                      <p:cBhvr>
                                        <p:cTn id="25" dur="500"/>
                                        <p:tgtEl>
                                          <p:spTgt spid="14"/>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Effect transition="in" filter="fade">
                                      <p:cBhvr>
                                        <p:cTn id="30" dur="500"/>
                                        <p:tgtEl>
                                          <p:spTgt spid="3">
                                            <p:txEl>
                                              <p:pRg st="2" end="2"/>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fade">
                                      <p:cBhvr>
                                        <p:cTn id="33" dur="500"/>
                                        <p:tgtEl>
                                          <p:spTgt spid="3">
                                            <p:txEl>
                                              <p:pRg st="3" end="3"/>
                                            </p:txEl>
                                          </p:spTgt>
                                        </p:tgtEl>
                                      </p:cBhvr>
                                    </p:animEffect>
                                  </p:childTnLst>
                                </p:cTn>
                              </p:par>
                            </p:childTnLst>
                          </p:cTn>
                        </p:par>
                        <p:par>
                          <p:cTn id="34" fill="hold">
                            <p:stCondLst>
                              <p:cond delay="500"/>
                            </p:stCondLst>
                            <p:childTnLst>
                              <p:par>
                                <p:cTn id="35" presetID="10" presetClass="entr" presetSubtype="0" repeatCount="3000" fill="hold" nodeType="after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fade">
                                      <p:cBhvr>
                                        <p:cTn id="37" dur="500"/>
                                        <p:tgtEl>
                                          <p:spTgt spid="43"/>
                                        </p:tgtEl>
                                      </p:cBhvr>
                                    </p:animEffect>
                                  </p:childTnLst>
                                </p:cTn>
                              </p:par>
                            </p:childTnLst>
                          </p:cTn>
                        </p:par>
                        <p:par>
                          <p:cTn id="38" fill="hold">
                            <p:stCondLst>
                              <p:cond delay="2000"/>
                            </p:stCondLst>
                            <p:childTnLst>
                              <p:par>
                                <p:cTn id="39" presetID="1" presetClass="exit" presetSubtype="0" fill="hold" nodeType="afterEffect">
                                  <p:stCondLst>
                                    <p:cond delay="0"/>
                                  </p:stCondLst>
                                  <p:childTnLst>
                                    <p:set>
                                      <p:cBhvr>
                                        <p:cTn id="40" dur="1" fill="hold">
                                          <p:stCondLst>
                                            <p:cond delay="0"/>
                                          </p:stCondLst>
                                        </p:cTn>
                                        <p:tgtEl>
                                          <p:spTgt spid="14"/>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3">
                                            <p:txEl>
                                              <p:pRg st="5" end="5"/>
                                            </p:txEl>
                                          </p:spTgt>
                                        </p:tgtEl>
                                        <p:attrNameLst>
                                          <p:attrName>style.visibility</p:attrName>
                                        </p:attrNameLst>
                                      </p:cBhvr>
                                      <p:to>
                                        <p:strVal val="visible"/>
                                      </p:to>
                                    </p:set>
                                    <p:animEffect transition="in" filter="fade">
                                      <p:cBhvr>
                                        <p:cTn id="45" dur="500"/>
                                        <p:tgtEl>
                                          <p:spTgt spid="3">
                                            <p:txEl>
                                              <p:pRg st="5" end="5"/>
                                            </p:txEl>
                                          </p:spTgt>
                                        </p:tgtEl>
                                      </p:cBhvr>
                                    </p:animEffect>
                                  </p:childTnLst>
                                </p:cTn>
                              </p:par>
                              <p:par>
                                <p:cTn id="46" presetID="10" presetClass="entr" presetSubtype="0" fill="hold" nodeType="withEffect">
                                  <p:stCondLst>
                                    <p:cond delay="0"/>
                                  </p:stCondLst>
                                  <p:childTnLst>
                                    <p:set>
                                      <p:cBhvr>
                                        <p:cTn id="47" dur="1" fill="hold">
                                          <p:stCondLst>
                                            <p:cond delay="0"/>
                                          </p:stCondLst>
                                        </p:cTn>
                                        <p:tgtEl>
                                          <p:spTgt spid="3">
                                            <p:txEl>
                                              <p:pRg st="6" end="6"/>
                                            </p:txEl>
                                          </p:spTgt>
                                        </p:tgtEl>
                                        <p:attrNameLst>
                                          <p:attrName>style.visibility</p:attrName>
                                        </p:attrNameLst>
                                      </p:cBhvr>
                                      <p:to>
                                        <p:strVal val="visible"/>
                                      </p:to>
                                    </p:set>
                                    <p:animEffect transition="in" filter="fade">
                                      <p:cBhvr>
                                        <p:cTn id="48" dur="500"/>
                                        <p:tgtEl>
                                          <p:spTgt spid="3">
                                            <p:txEl>
                                              <p:pRg st="6" end="6"/>
                                            </p:txEl>
                                          </p:spTgt>
                                        </p:tgtEl>
                                      </p:cBhvr>
                                    </p:animEffect>
                                  </p:childTnLst>
                                </p:cTn>
                              </p:par>
                              <p:par>
                                <p:cTn id="49" presetID="10" presetClass="entr" presetSubtype="0" fill="hold" nodeType="withEffect">
                                  <p:stCondLst>
                                    <p:cond delay="0"/>
                                  </p:stCondLst>
                                  <p:childTnLst>
                                    <p:set>
                                      <p:cBhvr>
                                        <p:cTn id="50" dur="1" fill="hold">
                                          <p:stCondLst>
                                            <p:cond delay="0"/>
                                          </p:stCondLst>
                                        </p:cTn>
                                        <p:tgtEl>
                                          <p:spTgt spid="3">
                                            <p:txEl>
                                              <p:pRg st="7" end="7"/>
                                            </p:txEl>
                                          </p:spTgt>
                                        </p:tgtEl>
                                        <p:attrNameLst>
                                          <p:attrName>style.visibility</p:attrName>
                                        </p:attrNameLst>
                                      </p:cBhvr>
                                      <p:to>
                                        <p:strVal val="visible"/>
                                      </p:to>
                                    </p:set>
                                    <p:animEffect transition="in" filter="fade">
                                      <p:cBhvr>
                                        <p:cTn id="51"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4"/>
          <p:cNvSpPr>
            <a:spLocks noGrp="1"/>
          </p:cNvSpPr>
          <p:nvPr>
            <p:ph type="body" sz="quarter" idx="13"/>
          </p:nvPr>
        </p:nvSpPr>
        <p:spPr>
          <a:xfrm>
            <a:off x="352425" y="786384"/>
            <a:ext cx="8385048" cy="5010912"/>
          </a:xfrm>
        </p:spPr>
        <p:txBody>
          <a:bodyPr/>
          <a:lstStyle/>
          <a:p>
            <a:r>
              <a:rPr lang="en-US" dirty="0"/>
              <a:t>Use Case: Load Balance a TCP application (with L4-Engine) with </a:t>
            </a:r>
            <a:r>
              <a:rPr lang="en-US" dirty="0" err="1"/>
              <a:t>src</a:t>
            </a:r>
            <a:r>
              <a:rPr lang="en-US" dirty="0"/>
              <a:t>-IP persistence</a:t>
            </a:r>
            <a:endParaRPr lang="en-US" i="1" dirty="0"/>
          </a:p>
          <a:p>
            <a:r>
              <a:rPr lang="en-US" noProof="0" dirty="0"/>
              <a:t>Configuration</a:t>
            </a:r>
          </a:p>
          <a:p>
            <a:pPr lvl="1"/>
            <a:r>
              <a:rPr lang="en-US" noProof="0" dirty="0"/>
              <a:t>Create the </a:t>
            </a:r>
            <a:r>
              <a:rPr lang="en-US" dirty="0"/>
              <a:t>TCP </a:t>
            </a:r>
            <a:r>
              <a:rPr lang="en-US" noProof="0" dirty="0"/>
              <a:t>Application Profile</a:t>
            </a:r>
          </a:p>
          <a:p>
            <a:pPr lvl="2"/>
            <a:r>
              <a:rPr lang="en-US" noProof="0" dirty="0"/>
              <a:t>Under "Edge – Manage /  Load Balancer / Application Profiles"</a:t>
            </a:r>
          </a:p>
          <a:p>
            <a:pPr lvl="2"/>
            <a:endParaRPr lang="en-US" dirty="0"/>
          </a:p>
          <a:p>
            <a:pPr lvl="2"/>
            <a:endParaRPr lang="en-US" noProof="0" dirty="0"/>
          </a:p>
          <a:p>
            <a:pPr lvl="2"/>
            <a:endParaRPr lang="en-US" dirty="0"/>
          </a:p>
          <a:p>
            <a:pPr lvl="2"/>
            <a:endParaRPr lang="en-US" noProof="0" dirty="0"/>
          </a:p>
          <a:p>
            <a:pPr lvl="2"/>
            <a:endParaRPr lang="en-US" dirty="0"/>
          </a:p>
          <a:p>
            <a:pPr lvl="2"/>
            <a:endParaRPr lang="en-US" noProof="0" dirty="0"/>
          </a:p>
          <a:p>
            <a:pPr lvl="2"/>
            <a:endParaRPr lang="en-US" dirty="0"/>
          </a:p>
          <a:p>
            <a:pPr marL="742950" lvl="3" indent="0">
              <a:buNone/>
            </a:pPr>
            <a:endParaRPr lang="en-US" sz="1000" i="1" noProof="0" dirty="0"/>
          </a:p>
          <a:p>
            <a:pPr marL="742950" lvl="3" indent="0">
              <a:buNone/>
            </a:pPr>
            <a:r>
              <a:rPr lang="en-US" i="1" noProof="0" dirty="0"/>
              <a:t>Note: Persistence aging time </a:t>
            </a:r>
            <a:r>
              <a:rPr lang="en-US" i="1" dirty="0"/>
              <a:t>(Expires) </a:t>
            </a:r>
            <a:r>
              <a:rPr lang="en-US" i="1" dirty="0" err="1"/>
              <a:t>wa</a:t>
            </a:r>
            <a:r>
              <a:rPr lang="en-US" i="1" noProof="0" dirty="0"/>
              <a:t>s 5mns by default on NSX 6.0.</a:t>
            </a:r>
          </a:p>
          <a:p>
            <a:pPr marL="742950" lvl="3" indent="0">
              <a:buNone/>
            </a:pPr>
            <a:r>
              <a:rPr lang="en-US" i="1" dirty="0"/>
              <a:t>Note2: From NSX 6.1, the aging time is configurable (screenshot from NSX 6.1) from 1sec to 86400 (1 day).</a:t>
            </a:r>
            <a:endParaRPr lang="en-US" i="1" noProof="0" dirty="0"/>
          </a:p>
          <a:p>
            <a:pPr lvl="1"/>
            <a:endParaRPr lang="en-US" i="1" noProof="0" dirty="0"/>
          </a:p>
          <a:p>
            <a:pPr lvl="1"/>
            <a:endParaRPr lang="en-US" i="1" dirty="0"/>
          </a:p>
          <a:p>
            <a:pPr lvl="1"/>
            <a:endParaRPr lang="en-US" i="1" noProof="0" dirty="0"/>
          </a:p>
          <a:p>
            <a:pPr lvl="1"/>
            <a:endParaRPr lang="en-US" i="1" noProof="0" dirty="0"/>
          </a:p>
          <a:p>
            <a:pPr lvl="1"/>
            <a:endParaRPr lang="en-US" i="1" noProof="0" dirty="0"/>
          </a:p>
          <a:p>
            <a:pPr lvl="1"/>
            <a:endParaRPr lang="en-US" i="1" noProof="0" dirty="0"/>
          </a:p>
          <a:p>
            <a:pPr lvl="1"/>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p:txBody>
      </p:sp>
      <p:pic>
        <p:nvPicPr>
          <p:cNvPr id="3" name="Picture 2"/>
          <p:cNvPicPr>
            <a:picLocks noChangeAspect="1"/>
          </p:cNvPicPr>
          <p:nvPr/>
        </p:nvPicPr>
        <p:blipFill>
          <a:blip r:embed="rId3"/>
          <a:stretch>
            <a:fillRect/>
          </a:stretch>
        </p:blipFill>
        <p:spPr>
          <a:xfrm>
            <a:off x="2259584" y="2598313"/>
            <a:ext cx="4543425" cy="2524125"/>
          </a:xfrm>
          <a:prstGeom prst="rect">
            <a:avLst/>
          </a:prstGeom>
        </p:spPr>
      </p:pic>
      <p:sp>
        <p:nvSpPr>
          <p:cNvPr id="4" name="Title 3"/>
          <p:cNvSpPr>
            <a:spLocks noGrp="1"/>
          </p:cNvSpPr>
          <p:nvPr>
            <p:ph type="title"/>
          </p:nvPr>
        </p:nvSpPr>
        <p:spPr/>
        <p:txBody>
          <a:bodyPr/>
          <a:lstStyle/>
          <a:p>
            <a:r>
              <a:rPr lang="en-US" dirty="0"/>
              <a:t>L4 VIP - with </a:t>
            </a:r>
            <a:r>
              <a:rPr lang="en-US" dirty="0" err="1"/>
              <a:t>src</a:t>
            </a:r>
            <a:r>
              <a:rPr lang="en-US" dirty="0"/>
              <a:t>-IP persistence (1/3) </a:t>
            </a:r>
            <a:endParaRPr lang="en-US" noProof="0" dirty="0"/>
          </a:p>
        </p:txBody>
      </p:sp>
      <p:sp>
        <p:nvSpPr>
          <p:cNvPr id="9" name="Rectangle 8"/>
          <p:cNvSpPr/>
          <p:nvPr/>
        </p:nvSpPr>
        <p:spPr bwMode="auto">
          <a:xfrm>
            <a:off x="3775553" y="3274286"/>
            <a:ext cx="2712930" cy="204067"/>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sp>
        <p:nvSpPr>
          <p:cNvPr id="10" name="Rectangle 9"/>
          <p:cNvSpPr/>
          <p:nvPr/>
        </p:nvSpPr>
        <p:spPr bwMode="auto">
          <a:xfrm>
            <a:off x="3762674" y="3995510"/>
            <a:ext cx="1485731" cy="259457"/>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sp>
        <p:nvSpPr>
          <p:cNvPr id="7" name="Rectangle 6"/>
          <p:cNvSpPr/>
          <p:nvPr/>
        </p:nvSpPr>
        <p:spPr bwMode="auto">
          <a:xfrm>
            <a:off x="3859804" y="4811465"/>
            <a:ext cx="1485731" cy="259457"/>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spTree>
    <p:extLst>
      <p:ext uri="{BB962C8B-B14F-4D97-AF65-F5344CB8AC3E}">
        <p14:creationId xmlns:p14="http://schemas.microsoft.com/office/powerpoint/2010/main" val="2699778483"/>
      </p:ext>
    </p:extLst>
  </p:cSld>
  <p:clrMapOvr>
    <a:masterClrMapping/>
  </p:clrMapOvr>
  <p:transition>
    <p:fad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L4 VIP - with </a:t>
            </a:r>
            <a:r>
              <a:rPr lang="en-US" dirty="0" err="1"/>
              <a:t>src</a:t>
            </a:r>
            <a:r>
              <a:rPr lang="en-US" dirty="0"/>
              <a:t>-IP persistence (2/3) </a:t>
            </a:r>
            <a:endParaRPr lang="en-US" noProof="0" dirty="0"/>
          </a:p>
        </p:txBody>
      </p:sp>
      <p:sp>
        <p:nvSpPr>
          <p:cNvPr id="8" name="Text Placeholder 4"/>
          <p:cNvSpPr>
            <a:spLocks noGrp="1"/>
          </p:cNvSpPr>
          <p:nvPr>
            <p:ph type="body" sz="quarter" idx="13"/>
          </p:nvPr>
        </p:nvSpPr>
        <p:spPr>
          <a:xfrm>
            <a:off x="352425" y="786384"/>
            <a:ext cx="8385048" cy="5010912"/>
          </a:xfrm>
        </p:spPr>
        <p:txBody>
          <a:bodyPr/>
          <a:lstStyle/>
          <a:p>
            <a:r>
              <a:rPr lang="en-US" dirty="0"/>
              <a:t>Use Case: Load Balance a TCP application (with L4-Engine) with </a:t>
            </a:r>
            <a:r>
              <a:rPr lang="en-US" dirty="0" err="1"/>
              <a:t>src</a:t>
            </a:r>
            <a:r>
              <a:rPr lang="en-US" dirty="0"/>
              <a:t>-IP persistence</a:t>
            </a:r>
            <a:r>
              <a:rPr lang="en-US" i="1" dirty="0"/>
              <a:t> </a:t>
            </a:r>
            <a:r>
              <a:rPr lang="en-US" dirty="0"/>
              <a:t>– cont.</a:t>
            </a:r>
            <a:endParaRPr lang="en-US" i="1" dirty="0"/>
          </a:p>
          <a:p>
            <a:pPr lvl="1"/>
            <a:r>
              <a:rPr lang="en-US" noProof="0" dirty="0"/>
              <a:t>Create the Virtual Server</a:t>
            </a:r>
          </a:p>
          <a:p>
            <a:pPr lvl="2"/>
            <a:r>
              <a:rPr lang="en-US" noProof="0" dirty="0"/>
              <a:t>Under "Edge – Manage /  Load Balancer / Virtual Servers"</a:t>
            </a:r>
          </a:p>
          <a:p>
            <a:pPr marL="742950" lvl="3" indent="0">
              <a:buNone/>
            </a:pPr>
            <a:r>
              <a:rPr lang="en-US" i="1" dirty="0"/>
              <a:t>Note: In the example, HTTP servers are load balanced</a:t>
            </a:r>
          </a:p>
          <a:p>
            <a:pPr marL="742950" lvl="3" indent="0">
              <a:buNone/>
            </a:pPr>
            <a:r>
              <a:rPr lang="en-US" i="1" dirty="0"/>
              <a:t>with the L4-Eng.</a:t>
            </a:r>
          </a:p>
          <a:p>
            <a:pPr marL="742950" lvl="3" indent="0">
              <a:buNone/>
            </a:pPr>
            <a:endParaRPr lang="en-US" i="1" noProof="0" dirty="0"/>
          </a:p>
          <a:p>
            <a:pPr lvl="1"/>
            <a:endParaRPr lang="en-US" i="1" dirty="0"/>
          </a:p>
          <a:p>
            <a:pPr lvl="1"/>
            <a:endParaRPr lang="en-US" i="1" noProof="0" dirty="0"/>
          </a:p>
          <a:p>
            <a:pPr lvl="1"/>
            <a:endParaRPr lang="en-US" i="1" noProof="0" dirty="0"/>
          </a:p>
          <a:p>
            <a:pPr lvl="1"/>
            <a:endParaRPr lang="en-US" i="1" noProof="0" dirty="0"/>
          </a:p>
          <a:p>
            <a:pPr lvl="1"/>
            <a:endParaRPr lang="en-US" i="1" noProof="0" dirty="0"/>
          </a:p>
          <a:p>
            <a:pPr lvl="1"/>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p:txBody>
      </p:sp>
      <p:grpSp>
        <p:nvGrpSpPr>
          <p:cNvPr id="3" name="Group 2"/>
          <p:cNvGrpSpPr/>
          <p:nvPr/>
        </p:nvGrpSpPr>
        <p:grpSpPr>
          <a:xfrm>
            <a:off x="5886288" y="2105925"/>
            <a:ext cx="3154680" cy="3978511"/>
            <a:chOff x="2908210" y="2114416"/>
            <a:chExt cx="3154680" cy="3978511"/>
          </a:xfrm>
        </p:grpSpPr>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08210" y="2114416"/>
              <a:ext cx="3154680" cy="39700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bwMode="auto">
            <a:xfrm>
              <a:off x="3040668" y="3200253"/>
              <a:ext cx="2709394" cy="223680"/>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sp>
          <p:nvSpPr>
            <p:cNvPr id="10" name="Rectangle 9"/>
            <p:cNvSpPr/>
            <p:nvPr/>
          </p:nvSpPr>
          <p:spPr bwMode="auto">
            <a:xfrm>
              <a:off x="3040668" y="5869247"/>
              <a:ext cx="2709394" cy="223680"/>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grpSp>
      <p:sp>
        <p:nvSpPr>
          <p:cNvPr id="12" name="TextBox 11"/>
          <p:cNvSpPr txBox="1"/>
          <p:nvPr/>
        </p:nvSpPr>
        <p:spPr>
          <a:xfrm>
            <a:off x="186929" y="3173048"/>
            <a:ext cx="6115370" cy="2222147"/>
          </a:xfrm>
          <a:prstGeom prst="rect">
            <a:avLst/>
          </a:prstGeom>
          <a:noFill/>
        </p:spPr>
        <p:txBody>
          <a:bodyPr wrap="square" rtlCol="0">
            <a:spAutoFit/>
          </a:bodyPr>
          <a:lstStyle/>
          <a:p>
            <a:pPr algn="l"/>
            <a:r>
              <a:rPr lang="en-US" sz="1800" i="1" u="sng" dirty="0">
                <a:solidFill>
                  <a:schemeClr val="tx1"/>
                </a:solidFill>
              </a:rPr>
              <a:t>Technical Note:</a:t>
            </a:r>
          </a:p>
          <a:p>
            <a:pPr marL="285750" indent="-285750" algn="l">
              <a:buFont typeface="Arial" pitchFamily="34" charset="0"/>
              <a:buChar char="•"/>
            </a:pPr>
            <a:r>
              <a:rPr lang="en-US" sz="1600" i="1" dirty="0">
                <a:solidFill>
                  <a:schemeClr val="tx1"/>
                </a:solidFill>
              </a:rPr>
              <a:t>To use the L4-Eng, the option "Enable Acceleration" must be ticked under the VIP</a:t>
            </a:r>
          </a:p>
          <a:p>
            <a:pPr marL="285750" indent="-285750" algn="l">
              <a:buFont typeface="Arial" pitchFamily="34" charset="0"/>
              <a:buChar char="•"/>
            </a:pPr>
            <a:r>
              <a:rPr lang="en-US" sz="1600" i="1" dirty="0">
                <a:solidFill>
                  <a:schemeClr val="tx1"/>
                </a:solidFill>
              </a:rPr>
              <a:t>Also the overall Global Configuration option "Acceleration Enabled" must be enabled</a:t>
            </a:r>
          </a:p>
          <a:p>
            <a:pPr marL="742950" lvl="1" indent="-285750" algn="l">
              <a:buFont typeface="Arial" pitchFamily="34" charset="0"/>
              <a:buChar char="•"/>
            </a:pPr>
            <a:endParaRPr lang="en-US" sz="1600" i="1" dirty="0">
              <a:solidFill>
                <a:schemeClr val="tx1"/>
              </a:solidFill>
            </a:endParaRPr>
          </a:p>
          <a:p>
            <a:pPr algn="l"/>
            <a:endParaRPr lang="en-US" sz="1400" dirty="0" err="1">
              <a:solidFill>
                <a:schemeClr val="tx1"/>
              </a:solidFill>
              <a:latin typeface="+mn-lt"/>
              <a:ea typeface="+mn-ea"/>
            </a:endParaRPr>
          </a:p>
        </p:txBody>
      </p:sp>
      <p:grpSp>
        <p:nvGrpSpPr>
          <p:cNvPr id="5" name="Group 4"/>
          <p:cNvGrpSpPr/>
          <p:nvPr/>
        </p:nvGrpSpPr>
        <p:grpSpPr>
          <a:xfrm>
            <a:off x="1128930" y="4734864"/>
            <a:ext cx="3876675" cy="1638300"/>
            <a:chOff x="1128930" y="4734864"/>
            <a:chExt cx="3876675" cy="1638300"/>
          </a:xfrm>
        </p:grpSpPr>
        <p:pic>
          <p:nvPicPr>
            <p:cNvPr id="717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28930" y="4734864"/>
              <a:ext cx="3876675" cy="163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Rectangle 12"/>
            <p:cNvSpPr/>
            <p:nvPr/>
          </p:nvSpPr>
          <p:spPr bwMode="auto">
            <a:xfrm>
              <a:off x="3021144" y="5562610"/>
              <a:ext cx="1830635" cy="223680"/>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grpSp>
    </p:spTree>
    <p:extLst>
      <p:ext uri="{BB962C8B-B14F-4D97-AF65-F5344CB8AC3E}">
        <p14:creationId xmlns:p14="http://schemas.microsoft.com/office/powerpoint/2010/main" val="3250240270"/>
      </p:ext>
    </p:extLst>
  </p:cSld>
  <p:clrMapOvr>
    <a:masterClrMapping/>
  </p:clrMapOvr>
  <p:transition>
    <p:fad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L4 VIP - with </a:t>
            </a:r>
            <a:r>
              <a:rPr lang="en-US" dirty="0" err="1"/>
              <a:t>src</a:t>
            </a:r>
            <a:r>
              <a:rPr lang="en-US" dirty="0"/>
              <a:t>-IP persistence (3/3) </a:t>
            </a:r>
            <a:endParaRPr lang="en-US" noProof="0" dirty="0"/>
          </a:p>
        </p:txBody>
      </p:sp>
      <p:sp>
        <p:nvSpPr>
          <p:cNvPr id="8" name="Text Placeholder 4"/>
          <p:cNvSpPr>
            <a:spLocks noGrp="1"/>
          </p:cNvSpPr>
          <p:nvPr>
            <p:ph type="body" sz="quarter" idx="13"/>
          </p:nvPr>
        </p:nvSpPr>
        <p:spPr>
          <a:xfrm>
            <a:off x="352425" y="786384"/>
            <a:ext cx="8385048" cy="5010912"/>
          </a:xfrm>
        </p:spPr>
        <p:txBody>
          <a:bodyPr/>
          <a:lstStyle/>
          <a:p>
            <a:r>
              <a:rPr lang="en-US" dirty="0"/>
              <a:t>Use Case: Load Balance a TCP application (with L4-Engine) with </a:t>
            </a:r>
            <a:r>
              <a:rPr lang="en-US" dirty="0" err="1"/>
              <a:t>src</a:t>
            </a:r>
            <a:r>
              <a:rPr lang="en-US" dirty="0"/>
              <a:t>-IP persistence</a:t>
            </a:r>
            <a:r>
              <a:rPr lang="en-US" i="1" dirty="0"/>
              <a:t> </a:t>
            </a:r>
            <a:r>
              <a:rPr lang="en-US" dirty="0"/>
              <a:t>– cont.</a:t>
            </a:r>
            <a:endParaRPr lang="en-US" i="1" dirty="0"/>
          </a:p>
          <a:p>
            <a:pPr lvl="1"/>
            <a:r>
              <a:rPr lang="en-US" noProof="0" dirty="0"/>
              <a:t>Validate the L4-Eng is used</a:t>
            </a:r>
          </a:p>
          <a:p>
            <a:pPr lvl="2"/>
            <a:r>
              <a:rPr lang="en-US" noProof="0" dirty="0"/>
              <a:t>Only from CLI on the Edge</a:t>
            </a:r>
          </a:p>
          <a:p>
            <a:pPr marL="742950" lvl="3" indent="0">
              <a:spcBef>
                <a:spcPts val="0"/>
              </a:spcBef>
              <a:buNone/>
            </a:pPr>
            <a:r>
              <a:rPr lang="en-US" sz="1400" i="1" dirty="0">
                <a:latin typeface="Courier New" pitchFamily="49" charset="0"/>
                <a:cs typeface="Courier New" pitchFamily="49" charset="0"/>
              </a:rPr>
              <a:t>vShield-edge-2-0&gt; show service </a:t>
            </a:r>
            <a:r>
              <a:rPr lang="en-US" sz="1400" i="1" dirty="0" err="1">
                <a:latin typeface="Courier New" pitchFamily="49" charset="0"/>
                <a:cs typeface="Courier New" pitchFamily="49" charset="0"/>
              </a:rPr>
              <a:t>loadbalancer</a:t>
            </a:r>
            <a:r>
              <a:rPr lang="en-US" sz="1400" i="1" dirty="0">
                <a:latin typeface="Courier New" pitchFamily="49" charset="0"/>
                <a:cs typeface="Courier New" pitchFamily="49" charset="0"/>
              </a:rPr>
              <a:t> virtual VIP-L4</a:t>
            </a:r>
          </a:p>
          <a:p>
            <a:pPr marL="742950" lvl="3" indent="0">
              <a:spcBef>
                <a:spcPts val="0"/>
              </a:spcBef>
              <a:buNone/>
            </a:pPr>
            <a:r>
              <a:rPr lang="en-US" sz="1400" i="1" dirty="0">
                <a:latin typeface="Courier New" pitchFamily="49" charset="0"/>
                <a:cs typeface="Courier New" pitchFamily="49" charset="0"/>
              </a:rPr>
              <a:t>-----------------------------------------------------------------------</a:t>
            </a:r>
          </a:p>
          <a:p>
            <a:pPr marL="742950" lvl="3" indent="0">
              <a:spcBef>
                <a:spcPts val="0"/>
              </a:spcBef>
              <a:buNone/>
            </a:pPr>
            <a:r>
              <a:rPr lang="en-US" sz="1400" i="1" dirty="0" err="1">
                <a:latin typeface="Courier New" pitchFamily="49" charset="0"/>
                <a:cs typeface="Courier New" pitchFamily="49" charset="0"/>
              </a:rPr>
              <a:t>Loadbalancer</a:t>
            </a:r>
            <a:r>
              <a:rPr lang="en-US" sz="1400" i="1" dirty="0">
                <a:latin typeface="Courier New" pitchFamily="49" charset="0"/>
                <a:cs typeface="Courier New" pitchFamily="49" charset="0"/>
              </a:rPr>
              <a:t> </a:t>
            </a:r>
            <a:r>
              <a:rPr lang="en-US" sz="1400" i="1" dirty="0" err="1">
                <a:latin typeface="Courier New" pitchFamily="49" charset="0"/>
                <a:cs typeface="Courier New" pitchFamily="49" charset="0"/>
              </a:rPr>
              <a:t>VirtualServer</a:t>
            </a:r>
            <a:r>
              <a:rPr lang="en-US" sz="1400" i="1" dirty="0">
                <a:latin typeface="Courier New" pitchFamily="49" charset="0"/>
                <a:cs typeface="Courier New" pitchFamily="49" charset="0"/>
              </a:rPr>
              <a:t> Statistics:</a:t>
            </a:r>
          </a:p>
          <a:p>
            <a:pPr marL="742950" lvl="3" indent="0">
              <a:spcBef>
                <a:spcPts val="0"/>
              </a:spcBef>
              <a:buNone/>
            </a:pPr>
            <a:endParaRPr lang="en-US" sz="1400" i="1" dirty="0">
              <a:latin typeface="Courier New" pitchFamily="49" charset="0"/>
              <a:cs typeface="Courier New" pitchFamily="49" charset="0"/>
            </a:endParaRPr>
          </a:p>
          <a:p>
            <a:pPr marL="742950" lvl="3" indent="0">
              <a:spcBef>
                <a:spcPts val="0"/>
              </a:spcBef>
              <a:buNone/>
            </a:pPr>
            <a:r>
              <a:rPr lang="en-US" sz="1400" i="1" dirty="0">
                <a:latin typeface="Courier New" pitchFamily="49" charset="0"/>
                <a:cs typeface="Courier New" pitchFamily="49" charset="0"/>
              </a:rPr>
              <a:t>VIRTUAL VIP-L4</a:t>
            </a:r>
          </a:p>
          <a:p>
            <a:pPr marL="742950" lvl="3" indent="0">
              <a:spcBef>
                <a:spcPts val="0"/>
              </a:spcBef>
              <a:buNone/>
            </a:pPr>
            <a:r>
              <a:rPr lang="en-US" sz="1400" i="1" dirty="0">
                <a:latin typeface="Courier New" pitchFamily="49" charset="0"/>
                <a:cs typeface="Courier New" pitchFamily="49" charset="0"/>
              </a:rPr>
              <a:t>|  ADDRESS [192.168.11.40]:80</a:t>
            </a:r>
          </a:p>
          <a:p>
            <a:pPr marL="742950" lvl="3" indent="0">
              <a:spcBef>
                <a:spcPts val="0"/>
              </a:spcBef>
              <a:buNone/>
            </a:pPr>
            <a:r>
              <a:rPr lang="en-US" sz="1400" i="1" dirty="0">
                <a:latin typeface="Courier New" pitchFamily="49" charset="0"/>
                <a:cs typeface="Courier New" pitchFamily="49" charset="0"/>
              </a:rPr>
              <a:t>|  SESSION (total, active, inactive) = (0, 0, 0)</a:t>
            </a:r>
          </a:p>
          <a:p>
            <a:pPr marL="742950" lvl="3" indent="0">
              <a:spcBef>
                <a:spcPts val="0"/>
              </a:spcBef>
              <a:buNone/>
            </a:pPr>
            <a:r>
              <a:rPr lang="en-US" sz="1400" i="1" dirty="0">
                <a:latin typeface="Courier New" pitchFamily="49" charset="0"/>
                <a:cs typeface="Courier New" pitchFamily="49" charset="0"/>
              </a:rPr>
              <a:t>|  RATE (cur) = (0)</a:t>
            </a:r>
          </a:p>
          <a:p>
            <a:pPr marL="742950" lvl="3" indent="0">
              <a:spcBef>
                <a:spcPts val="0"/>
              </a:spcBef>
              <a:buNone/>
            </a:pPr>
            <a:r>
              <a:rPr lang="en-US" sz="1400" i="1" dirty="0">
                <a:latin typeface="Courier New" pitchFamily="49" charset="0"/>
                <a:cs typeface="Courier New" pitchFamily="49" charset="0"/>
              </a:rPr>
              <a:t>|  BYTES in = (0), out = (0)</a:t>
            </a:r>
          </a:p>
          <a:p>
            <a:pPr marL="742950" lvl="3" indent="0">
              <a:spcBef>
                <a:spcPts val="0"/>
              </a:spcBef>
              <a:buNone/>
            </a:pPr>
            <a:r>
              <a:rPr lang="en-US" sz="1400" i="1" dirty="0">
                <a:latin typeface="Courier New" pitchFamily="49" charset="0"/>
                <a:cs typeface="Courier New" pitchFamily="49" charset="0"/>
              </a:rPr>
              <a:t>   +-&gt;POOL HTTP-Web</a:t>
            </a:r>
          </a:p>
          <a:p>
            <a:pPr marL="742950" lvl="3" indent="0">
              <a:spcBef>
                <a:spcPts val="0"/>
              </a:spcBef>
              <a:buNone/>
            </a:pPr>
            <a:r>
              <a:rPr lang="en-US" sz="1400" i="1" dirty="0">
                <a:latin typeface="Courier New" pitchFamily="49" charset="0"/>
                <a:cs typeface="Courier New" pitchFamily="49" charset="0"/>
              </a:rPr>
              <a:t>   |  LB METHOD round-robin</a:t>
            </a:r>
          </a:p>
          <a:p>
            <a:pPr marL="742950" lvl="3" indent="0">
              <a:spcBef>
                <a:spcPts val="0"/>
              </a:spcBef>
              <a:buNone/>
            </a:pPr>
            <a:r>
              <a:rPr lang="en-US" sz="1400" i="1" dirty="0">
                <a:latin typeface="Courier New" pitchFamily="49" charset="0"/>
                <a:cs typeface="Courier New" pitchFamily="49" charset="0"/>
              </a:rPr>
              <a:t>   |  LB PROTOCOL L4</a:t>
            </a:r>
          </a:p>
          <a:p>
            <a:pPr marL="742950" lvl="3" indent="0">
              <a:spcBef>
                <a:spcPts val="0"/>
              </a:spcBef>
              <a:buNone/>
            </a:pPr>
            <a:r>
              <a:rPr lang="en-US" sz="1400" i="1" dirty="0">
                <a:latin typeface="Courier New" pitchFamily="49" charset="0"/>
                <a:cs typeface="Courier New" pitchFamily="49" charset="0"/>
              </a:rPr>
              <a:t>   |  Transparent disabled</a:t>
            </a:r>
          </a:p>
          <a:p>
            <a:pPr marL="742950" lvl="3" indent="0">
              <a:spcBef>
                <a:spcPts val="0"/>
              </a:spcBef>
              <a:buNone/>
            </a:pPr>
            <a:r>
              <a:rPr lang="en-US" sz="1400" i="1" dirty="0">
                <a:latin typeface="Courier New" pitchFamily="49" charset="0"/>
                <a:cs typeface="Courier New" pitchFamily="49" charset="0"/>
              </a:rPr>
              <a:t>   |  SESSION (total, active, inactive) = (0, 0, 0)</a:t>
            </a:r>
          </a:p>
          <a:p>
            <a:pPr lvl="1"/>
            <a:endParaRPr lang="en-US" i="1" noProof="0" dirty="0"/>
          </a:p>
          <a:p>
            <a:pPr lvl="1"/>
            <a:endParaRPr lang="en-US" i="1" noProof="0" dirty="0"/>
          </a:p>
          <a:p>
            <a:pPr lvl="1"/>
            <a:endParaRPr lang="en-US" i="1" noProof="0" dirty="0"/>
          </a:p>
          <a:p>
            <a:pPr lvl="1"/>
            <a:endParaRPr lang="en-US" i="1" noProof="0" dirty="0"/>
          </a:p>
          <a:p>
            <a:pPr lvl="1"/>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p:txBody>
      </p:sp>
      <p:sp>
        <p:nvSpPr>
          <p:cNvPr id="14" name="Rectangle 13"/>
          <p:cNvSpPr/>
          <p:nvPr/>
        </p:nvSpPr>
        <p:spPr bwMode="auto">
          <a:xfrm>
            <a:off x="1604467" y="4918666"/>
            <a:ext cx="1830635" cy="223680"/>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spTree>
    <p:extLst>
      <p:ext uri="{BB962C8B-B14F-4D97-AF65-F5344CB8AC3E}">
        <p14:creationId xmlns:p14="http://schemas.microsoft.com/office/powerpoint/2010/main" val="348349508"/>
      </p:ext>
    </p:extLst>
  </p:cSld>
  <p:clrMapOvr>
    <a:masterClrMapping/>
  </p:clrMapOvr>
  <p:transition>
    <p:fad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L4 VIP - with SNAT (Proxy Mode)</a:t>
            </a:r>
          </a:p>
        </p:txBody>
      </p:sp>
      <p:sp>
        <p:nvSpPr>
          <p:cNvPr id="8" name="Text Placeholder 4"/>
          <p:cNvSpPr>
            <a:spLocks noGrp="1"/>
          </p:cNvSpPr>
          <p:nvPr>
            <p:ph type="body" sz="quarter" idx="13"/>
          </p:nvPr>
        </p:nvSpPr>
        <p:spPr>
          <a:xfrm>
            <a:off x="352425" y="786384"/>
            <a:ext cx="8385048" cy="5010912"/>
          </a:xfrm>
        </p:spPr>
        <p:txBody>
          <a:bodyPr/>
          <a:lstStyle/>
          <a:p>
            <a:r>
              <a:rPr lang="en-US" dirty="0"/>
              <a:t>Use Case: Load Balance a TCP application with SNAT (Proxy Mode) – see slide "Load Balancer – Proxy Mode (L4 or L7) – default"</a:t>
            </a:r>
            <a:endParaRPr lang="en-US" i="1" dirty="0"/>
          </a:p>
          <a:p>
            <a:r>
              <a:rPr lang="en-US" noProof="0" dirty="0"/>
              <a:t>Configuration</a:t>
            </a:r>
          </a:p>
          <a:p>
            <a:pPr lvl="1"/>
            <a:r>
              <a:rPr lang="en-US" dirty="0"/>
              <a:t>Create a Pool</a:t>
            </a:r>
          </a:p>
          <a:p>
            <a:pPr lvl="2"/>
            <a:r>
              <a:rPr lang="en-US" dirty="0"/>
              <a:t>Under "Edge – Manage / Load Balancer / Pools"</a:t>
            </a:r>
          </a:p>
          <a:p>
            <a:pPr lvl="2"/>
            <a:endParaRPr lang="en-US" dirty="0"/>
          </a:p>
          <a:p>
            <a:pPr lvl="2"/>
            <a:endParaRPr lang="en-US" dirty="0"/>
          </a:p>
          <a:p>
            <a:pPr lvl="2"/>
            <a:endParaRPr lang="en-US" dirty="0"/>
          </a:p>
          <a:p>
            <a:pPr lvl="2"/>
            <a:endParaRPr lang="en-US" dirty="0"/>
          </a:p>
          <a:p>
            <a:pPr lvl="2"/>
            <a:endParaRPr lang="en-US" dirty="0"/>
          </a:p>
          <a:p>
            <a:pPr lvl="2"/>
            <a:endParaRPr lang="en-US" dirty="0"/>
          </a:p>
          <a:p>
            <a:pPr lvl="2"/>
            <a:endParaRPr lang="en-US" dirty="0"/>
          </a:p>
          <a:p>
            <a:pPr lvl="2"/>
            <a:endParaRPr lang="en-US" dirty="0"/>
          </a:p>
          <a:p>
            <a:pPr lvl="2"/>
            <a:endParaRPr lang="en-US" dirty="0"/>
          </a:p>
          <a:p>
            <a:pPr marL="457200" lvl="2" indent="0">
              <a:buNone/>
            </a:pPr>
            <a:r>
              <a:rPr lang="en-US" i="1" dirty="0"/>
              <a:t>Note: L4 Engine requires Firewalling enabled on the Edge for SNAT.</a:t>
            </a:r>
          </a:p>
          <a:p>
            <a:pPr marL="457200" lvl="2" indent="0">
              <a:buNone/>
            </a:pPr>
            <a:endParaRPr lang="en-US" dirty="0"/>
          </a:p>
          <a:p>
            <a:pPr lvl="1"/>
            <a:endParaRPr lang="en-US" i="1" noProof="0" dirty="0"/>
          </a:p>
          <a:p>
            <a:pPr lvl="1"/>
            <a:endParaRPr lang="en-US" i="1" dirty="0"/>
          </a:p>
          <a:p>
            <a:pPr lvl="1"/>
            <a:endParaRPr lang="en-US" i="1" noProof="0" dirty="0"/>
          </a:p>
          <a:p>
            <a:pPr lvl="1"/>
            <a:endParaRPr lang="en-US" i="1" noProof="0" dirty="0"/>
          </a:p>
          <a:p>
            <a:pPr lvl="1"/>
            <a:endParaRPr lang="en-US" i="1" noProof="0" dirty="0"/>
          </a:p>
          <a:p>
            <a:pPr lvl="1"/>
            <a:endParaRPr lang="en-US" i="1" noProof="0" dirty="0"/>
          </a:p>
          <a:p>
            <a:pPr lvl="1"/>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p:txBody>
      </p:sp>
      <p:grpSp>
        <p:nvGrpSpPr>
          <p:cNvPr id="11" name="Group 10"/>
          <p:cNvGrpSpPr/>
          <p:nvPr/>
        </p:nvGrpSpPr>
        <p:grpSpPr>
          <a:xfrm>
            <a:off x="2125040" y="2993764"/>
            <a:ext cx="4743450" cy="2552700"/>
            <a:chOff x="3649040" y="3634209"/>
            <a:chExt cx="4743450" cy="2552700"/>
          </a:xfrm>
        </p:grpSpPr>
        <p:pic>
          <p:nvPicPr>
            <p:cNvPr id="1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49040" y="3634209"/>
              <a:ext cx="4743450" cy="2552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Rectangle 12"/>
            <p:cNvSpPr/>
            <p:nvPr/>
          </p:nvSpPr>
          <p:spPr bwMode="auto">
            <a:xfrm>
              <a:off x="3778294" y="5948345"/>
              <a:ext cx="827044" cy="229037"/>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grpSp>
    </p:spTree>
    <p:extLst>
      <p:ext uri="{BB962C8B-B14F-4D97-AF65-F5344CB8AC3E}">
        <p14:creationId xmlns:p14="http://schemas.microsoft.com/office/powerpoint/2010/main" val="1870071147"/>
      </p:ext>
    </p:extLst>
  </p:cSld>
  <p:clrMapOvr>
    <a:masterClrMapping/>
  </p:clrMapOvr>
  <p:transition>
    <p:fad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L4 VIP - without SNAT (Transparent Mode)</a:t>
            </a:r>
          </a:p>
        </p:txBody>
      </p:sp>
      <p:sp>
        <p:nvSpPr>
          <p:cNvPr id="8" name="Text Placeholder 4"/>
          <p:cNvSpPr>
            <a:spLocks noGrp="1"/>
          </p:cNvSpPr>
          <p:nvPr>
            <p:ph type="body" sz="quarter" idx="13"/>
          </p:nvPr>
        </p:nvSpPr>
        <p:spPr>
          <a:xfrm>
            <a:off x="352425" y="786384"/>
            <a:ext cx="8385048" cy="5010912"/>
          </a:xfrm>
        </p:spPr>
        <p:txBody>
          <a:bodyPr/>
          <a:lstStyle/>
          <a:p>
            <a:r>
              <a:rPr lang="en-US" dirty="0"/>
              <a:t>Use Case: Load Balance a TCP application with SNAT (Proxy Mode) – see slide "Load Balancer – Transparent Mode (L4 or L7)"</a:t>
            </a:r>
            <a:endParaRPr lang="en-US" i="1" dirty="0"/>
          </a:p>
          <a:p>
            <a:r>
              <a:rPr lang="en-US" noProof="0" dirty="0"/>
              <a:t>Configuration</a:t>
            </a:r>
          </a:p>
          <a:p>
            <a:pPr lvl="1"/>
            <a:r>
              <a:rPr lang="en-US" dirty="0"/>
              <a:t>Create a Pool</a:t>
            </a:r>
          </a:p>
          <a:p>
            <a:pPr lvl="2"/>
            <a:r>
              <a:rPr lang="en-US" dirty="0"/>
              <a:t>Under "Edge – Manage / Load Balancer / Pools"</a:t>
            </a:r>
          </a:p>
          <a:p>
            <a:pPr lvl="2"/>
            <a:endParaRPr lang="en-US" dirty="0"/>
          </a:p>
          <a:p>
            <a:pPr lvl="2"/>
            <a:endParaRPr lang="en-US" dirty="0"/>
          </a:p>
          <a:p>
            <a:pPr lvl="2"/>
            <a:endParaRPr lang="en-US" dirty="0"/>
          </a:p>
          <a:p>
            <a:pPr lvl="2"/>
            <a:endParaRPr lang="en-US" dirty="0"/>
          </a:p>
          <a:p>
            <a:pPr lvl="2"/>
            <a:endParaRPr lang="en-US" dirty="0"/>
          </a:p>
          <a:p>
            <a:pPr lvl="2"/>
            <a:endParaRPr lang="en-US" dirty="0"/>
          </a:p>
          <a:p>
            <a:pPr lvl="2"/>
            <a:endParaRPr lang="en-US" dirty="0"/>
          </a:p>
          <a:p>
            <a:pPr lvl="2"/>
            <a:endParaRPr lang="en-US" dirty="0"/>
          </a:p>
          <a:p>
            <a:pPr lvl="2"/>
            <a:endParaRPr lang="en-US" dirty="0"/>
          </a:p>
          <a:p>
            <a:pPr lvl="2"/>
            <a:endParaRPr lang="en-US" dirty="0"/>
          </a:p>
          <a:p>
            <a:pPr lvl="1"/>
            <a:endParaRPr lang="en-US" i="1" noProof="0" dirty="0"/>
          </a:p>
          <a:p>
            <a:pPr lvl="1"/>
            <a:endParaRPr lang="en-US" i="1" dirty="0"/>
          </a:p>
          <a:p>
            <a:pPr lvl="1"/>
            <a:endParaRPr lang="en-US" i="1" noProof="0" dirty="0"/>
          </a:p>
          <a:p>
            <a:pPr lvl="1"/>
            <a:endParaRPr lang="en-US" i="1" noProof="0" dirty="0"/>
          </a:p>
          <a:p>
            <a:pPr lvl="1"/>
            <a:endParaRPr lang="en-US" i="1" noProof="0" dirty="0"/>
          </a:p>
          <a:p>
            <a:pPr lvl="1"/>
            <a:endParaRPr lang="en-US" i="1" noProof="0" dirty="0"/>
          </a:p>
          <a:p>
            <a:pPr lvl="1"/>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p:txBody>
      </p:sp>
      <p:grpSp>
        <p:nvGrpSpPr>
          <p:cNvPr id="2" name="Group 1"/>
          <p:cNvGrpSpPr/>
          <p:nvPr/>
        </p:nvGrpSpPr>
        <p:grpSpPr>
          <a:xfrm>
            <a:off x="2127250" y="2791197"/>
            <a:ext cx="4785360" cy="2606040"/>
            <a:chOff x="2127250" y="2968997"/>
            <a:chExt cx="4785360" cy="260604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7250" y="2968997"/>
              <a:ext cx="4785360" cy="26060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bwMode="auto">
            <a:xfrm>
              <a:off x="2254294" y="5307900"/>
              <a:ext cx="827044" cy="229037"/>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grpSp>
    </p:spTree>
    <p:extLst>
      <p:ext uri="{BB962C8B-B14F-4D97-AF65-F5344CB8AC3E}">
        <p14:creationId xmlns:p14="http://schemas.microsoft.com/office/powerpoint/2010/main" val="1621940518"/>
      </p:ext>
    </p:extLst>
  </p:cSld>
  <p:clrMapOvr>
    <a:masterClrMapping/>
  </p:clrMapOvr>
  <p:transition>
    <p:fad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L4 VIP – with port range</a:t>
            </a:r>
          </a:p>
        </p:txBody>
      </p:sp>
      <p:sp>
        <p:nvSpPr>
          <p:cNvPr id="8" name="Text Placeholder 4"/>
          <p:cNvSpPr>
            <a:spLocks noGrp="1"/>
          </p:cNvSpPr>
          <p:nvPr>
            <p:ph type="body" sz="quarter" idx="13"/>
          </p:nvPr>
        </p:nvSpPr>
        <p:spPr>
          <a:xfrm>
            <a:off x="352425" y="786384"/>
            <a:ext cx="8385048" cy="5010912"/>
          </a:xfrm>
        </p:spPr>
        <p:txBody>
          <a:bodyPr/>
          <a:lstStyle/>
          <a:p>
            <a:r>
              <a:rPr lang="en-US" dirty="0"/>
              <a:t>Use Case: Load Balance an application listening on multiple port ranges</a:t>
            </a:r>
            <a:endParaRPr lang="en-US" i="1" dirty="0"/>
          </a:p>
          <a:p>
            <a:r>
              <a:rPr lang="en-US" noProof="0" dirty="0"/>
              <a:t>Configuration</a:t>
            </a:r>
          </a:p>
          <a:p>
            <a:pPr lvl="1"/>
            <a:r>
              <a:rPr lang="en-US" dirty="0"/>
              <a:t>Create a Virtual Server</a:t>
            </a:r>
          </a:p>
          <a:p>
            <a:pPr lvl="2"/>
            <a:r>
              <a:rPr lang="en-US" dirty="0"/>
              <a:t>Under "Edge – Manage /  Load Balancer / Virtual Servers"</a:t>
            </a:r>
          </a:p>
          <a:p>
            <a:pPr lvl="2"/>
            <a:endParaRPr lang="en-US" dirty="0"/>
          </a:p>
          <a:p>
            <a:pPr lvl="2"/>
            <a:endParaRPr lang="en-US" dirty="0"/>
          </a:p>
          <a:p>
            <a:pPr lvl="2"/>
            <a:endParaRPr lang="en-US" dirty="0"/>
          </a:p>
          <a:p>
            <a:pPr lvl="2"/>
            <a:endParaRPr lang="en-US" dirty="0"/>
          </a:p>
          <a:p>
            <a:pPr lvl="2"/>
            <a:endParaRPr lang="en-US" dirty="0"/>
          </a:p>
          <a:p>
            <a:pPr lvl="2"/>
            <a:endParaRPr lang="en-US" dirty="0"/>
          </a:p>
          <a:p>
            <a:pPr lvl="2"/>
            <a:endParaRPr lang="en-US" dirty="0"/>
          </a:p>
          <a:p>
            <a:pPr lvl="2"/>
            <a:endParaRPr lang="en-US" dirty="0"/>
          </a:p>
          <a:p>
            <a:pPr lvl="2"/>
            <a:endParaRPr lang="en-US" dirty="0"/>
          </a:p>
          <a:p>
            <a:pPr lvl="2"/>
            <a:endParaRPr lang="en-US" dirty="0"/>
          </a:p>
          <a:p>
            <a:pPr lvl="1"/>
            <a:endParaRPr lang="en-US" i="1" noProof="0" dirty="0"/>
          </a:p>
          <a:p>
            <a:pPr lvl="1"/>
            <a:endParaRPr lang="en-US" i="1" dirty="0"/>
          </a:p>
          <a:p>
            <a:pPr lvl="1"/>
            <a:endParaRPr lang="en-US" i="1" noProof="0" dirty="0"/>
          </a:p>
          <a:p>
            <a:pPr lvl="1"/>
            <a:endParaRPr lang="en-US" i="1" noProof="0" dirty="0"/>
          </a:p>
          <a:p>
            <a:pPr lvl="1"/>
            <a:endParaRPr lang="en-US" i="1" noProof="0" dirty="0"/>
          </a:p>
          <a:p>
            <a:pPr lvl="1"/>
            <a:endParaRPr lang="en-US" i="1" noProof="0" dirty="0"/>
          </a:p>
          <a:p>
            <a:pPr lvl="1"/>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p:txBody>
      </p:sp>
      <p:pic>
        <p:nvPicPr>
          <p:cNvPr id="7" name="Picture 6"/>
          <p:cNvPicPr/>
          <p:nvPr/>
        </p:nvPicPr>
        <p:blipFill>
          <a:blip r:embed="rId3"/>
          <a:stretch>
            <a:fillRect/>
          </a:stretch>
        </p:blipFill>
        <p:spPr>
          <a:xfrm>
            <a:off x="2647178" y="2602956"/>
            <a:ext cx="3181985" cy="2943860"/>
          </a:xfrm>
          <a:prstGeom prst="rect">
            <a:avLst/>
          </a:prstGeom>
        </p:spPr>
      </p:pic>
      <p:sp>
        <p:nvSpPr>
          <p:cNvPr id="10" name="Rectangle 9"/>
          <p:cNvSpPr/>
          <p:nvPr/>
        </p:nvSpPr>
        <p:spPr bwMode="auto">
          <a:xfrm>
            <a:off x="3926114" y="4608277"/>
            <a:ext cx="1502230" cy="188694"/>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spTree>
    <p:extLst>
      <p:ext uri="{BB962C8B-B14F-4D97-AF65-F5344CB8AC3E}">
        <p14:creationId xmlns:p14="http://schemas.microsoft.com/office/powerpoint/2010/main" val="2014009220"/>
      </p:ext>
    </p:extLst>
  </p:cSld>
  <p:clrMapOvr>
    <a:masterClrMapping/>
  </p:clrMapOvr>
  <p:transition>
    <p:fad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L4 VIP – FTP (1/2)</a:t>
            </a:r>
          </a:p>
        </p:txBody>
      </p:sp>
      <p:sp>
        <p:nvSpPr>
          <p:cNvPr id="8" name="Text Placeholder 4"/>
          <p:cNvSpPr>
            <a:spLocks noGrp="1"/>
          </p:cNvSpPr>
          <p:nvPr>
            <p:ph type="body" sz="quarter" idx="13"/>
          </p:nvPr>
        </p:nvSpPr>
        <p:spPr>
          <a:xfrm>
            <a:off x="352425" y="786384"/>
            <a:ext cx="8385048" cy="5010912"/>
          </a:xfrm>
        </p:spPr>
        <p:txBody>
          <a:bodyPr/>
          <a:lstStyle/>
          <a:p>
            <a:r>
              <a:rPr lang="en-US" dirty="0"/>
              <a:t>Use Case: Load Balance FTP</a:t>
            </a:r>
            <a:endParaRPr lang="en-US" i="1" dirty="0"/>
          </a:p>
          <a:p>
            <a:r>
              <a:rPr lang="en-US" noProof="0" dirty="0"/>
              <a:t>Configuration</a:t>
            </a:r>
          </a:p>
          <a:p>
            <a:pPr lvl="1"/>
            <a:r>
              <a:rPr lang="en-US" dirty="0"/>
              <a:t>Create the TCP Application Profile</a:t>
            </a:r>
          </a:p>
          <a:p>
            <a:pPr lvl="2"/>
            <a:r>
              <a:rPr lang="en-US" dirty="0"/>
              <a:t>Under "Edge – Manage /  Load Balancer / Application Profiles"</a:t>
            </a:r>
          </a:p>
          <a:p>
            <a:endParaRPr lang="fr-FR" i="1" dirty="0"/>
          </a:p>
          <a:p>
            <a:endParaRPr lang="fr-FR" i="1" dirty="0"/>
          </a:p>
          <a:p>
            <a:endParaRPr lang="fr-FR" i="1" dirty="0"/>
          </a:p>
          <a:p>
            <a:pPr lvl="1"/>
            <a:r>
              <a:rPr lang="en-US" dirty="0"/>
              <a:t>Create the Pool</a:t>
            </a:r>
          </a:p>
          <a:p>
            <a:pPr lvl="2"/>
            <a:r>
              <a:rPr lang="en-US" dirty="0"/>
              <a:t>Under "Edge – Manage /  Load Balancer /</a:t>
            </a:r>
          </a:p>
          <a:p>
            <a:pPr marL="742950" lvl="3" indent="0">
              <a:buNone/>
            </a:pPr>
            <a:r>
              <a:rPr lang="en-US" dirty="0"/>
              <a:t> Pools" </a:t>
            </a:r>
            <a:r>
              <a:rPr lang="en-US" u="sng" dirty="0"/>
              <a:t>with Non-Transparent option</a:t>
            </a:r>
            <a:r>
              <a:rPr lang="en-US" dirty="0"/>
              <a:t> </a:t>
            </a:r>
          </a:p>
          <a:p>
            <a:pPr marL="742950" lvl="3" indent="0">
              <a:buNone/>
            </a:pPr>
            <a:r>
              <a:rPr lang="en-US" dirty="0"/>
              <a:t>(no SNAT)</a:t>
            </a:r>
          </a:p>
          <a:p>
            <a:pPr marL="742950" lvl="3" indent="0">
              <a:buNone/>
            </a:pPr>
            <a:r>
              <a:rPr lang="fr-FR" sz="1400" i="1" dirty="0"/>
              <a:t>N</a:t>
            </a:r>
            <a:r>
              <a:rPr lang="en-US" sz="1400" i="1" dirty="0" err="1"/>
              <a:t>ote</a:t>
            </a:r>
            <a:r>
              <a:rPr lang="en-US" sz="1400" i="1" dirty="0"/>
              <a:t>: Look at the notes about Transparent mode,</a:t>
            </a:r>
          </a:p>
          <a:p>
            <a:pPr marL="742950" lvl="3" indent="0">
              <a:buNone/>
            </a:pPr>
            <a:r>
              <a:rPr lang="fr-FR" sz="1400" i="1" dirty="0"/>
              <a:t>a</a:t>
            </a:r>
            <a:r>
              <a:rPr lang="en-US" sz="1400" i="1" dirty="0"/>
              <a:t>s its required configuration varies for</a:t>
            </a:r>
          </a:p>
          <a:p>
            <a:pPr marL="742950" lvl="3" indent="0">
              <a:buNone/>
            </a:pPr>
            <a:r>
              <a:rPr lang="fr-FR" sz="1400" i="1" dirty="0"/>
              <a:t>p</a:t>
            </a:r>
            <a:r>
              <a:rPr lang="en-US" sz="1400" i="1" dirty="0" err="1"/>
              <a:t>assive</a:t>
            </a:r>
            <a:r>
              <a:rPr lang="en-US" sz="1400" i="1" dirty="0"/>
              <a:t> FTP depending on NSX-v release.</a:t>
            </a:r>
          </a:p>
          <a:p>
            <a:pPr lvl="2"/>
            <a:endParaRPr lang="en-US" dirty="0"/>
          </a:p>
          <a:p>
            <a:pPr lvl="2"/>
            <a:endParaRPr lang="en-US" dirty="0"/>
          </a:p>
          <a:p>
            <a:pPr lvl="2"/>
            <a:endParaRPr lang="en-US" dirty="0"/>
          </a:p>
          <a:p>
            <a:pPr lvl="2"/>
            <a:endParaRPr lang="en-US" dirty="0"/>
          </a:p>
          <a:p>
            <a:pPr lvl="2"/>
            <a:endParaRPr lang="en-US" dirty="0"/>
          </a:p>
          <a:p>
            <a:pPr lvl="2"/>
            <a:endParaRPr lang="en-US" dirty="0"/>
          </a:p>
          <a:p>
            <a:pPr lvl="1"/>
            <a:endParaRPr lang="en-US" i="1" noProof="0" dirty="0"/>
          </a:p>
          <a:p>
            <a:pPr lvl="1"/>
            <a:endParaRPr lang="en-US" i="1" dirty="0"/>
          </a:p>
          <a:p>
            <a:pPr lvl="1"/>
            <a:endParaRPr lang="en-US" i="1" noProof="0" dirty="0"/>
          </a:p>
          <a:p>
            <a:pPr lvl="1"/>
            <a:endParaRPr lang="en-US" i="1" noProof="0" dirty="0"/>
          </a:p>
          <a:p>
            <a:pPr lvl="1"/>
            <a:endParaRPr lang="en-US" i="1" noProof="0" dirty="0"/>
          </a:p>
          <a:p>
            <a:pPr lvl="1"/>
            <a:endParaRPr lang="en-US" i="1" noProof="0" dirty="0"/>
          </a:p>
          <a:p>
            <a:pPr lvl="1"/>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p:txBody>
      </p:sp>
      <p:pic>
        <p:nvPicPr>
          <p:cNvPr id="2" name="Picture 1"/>
          <p:cNvPicPr>
            <a:picLocks noChangeAspect="1"/>
          </p:cNvPicPr>
          <p:nvPr/>
        </p:nvPicPr>
        <p:blipFill>
          <a:blip r:embed="rId3"/>
          <a:stretch>
            <a:fillRect/>
          </a:stretch>
        </p:blipFill>
        <p:spPr>
          <a:xfrm>
            <a:off x="1933640" y="2353288"/>
            <a:ext cx="3016405" cy="1124008"/>
          </a:xfrm>
          <a:prstGeom prst="rect">
            <a:avLst/>
          </a:prstGeom>
        </p:spPr>
      </p:pic>
      <p:sp>
        <p:nvSpPr>
          <p:cNvPr id="5" name="Rectangle 4"/>
          <p:cNvSpPr/>
          <p:nvPr/>
        </p:nvSpPr>
        <p:spPr bwMode="auto">
          <a:xfrm>
            <a:off x="2958831" y="2815763"/>
            <a:ext cx="1800545" cy="159785"/>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grpSp>
        <p:nvGrpSpPr>
          <p:cNvPr id="10" name="Group 9">
            <a:extLst>
              <a:ext uri="{FF2B5EF4-FFF2-40B4-BE49-F238E27FC236}">
                <a16:creationId xmlns:a16="http://schemas.microsoft.com/office/drawing/2014/main" id="{7E18BEC7-0074-433B-8853-4FE687E5058C}"/>
              </a:ext>
            </a:extLst>
          </p:cNvPr>
          <p:cNvGrpSpPr/>
          <p:nvPr/>
        </p:nvGrpSpPr>
        <p:grpSpPr>
          <a:xfrm>
            <a:off x="5019478" y="3844132"/>
            <a:ext cx="3829247" cy="2806845"/>
            <a:chOff x="5019478" y="3844132"/>
            <a:chExt cx="3829247" cy="2806845"/>
          </a:xfrm>
        </p:grpSpPr>
        <p:pic>
          <p:nvPicPr>
            <p:cNvPr id="6" name="Picture 5"/>
            <p:cNvPicPr>
              <a:picLocks noChangeAspect="1"/>
            </p:cNvPicPr>
            <p:nvPr/>
          </p:nvPicPr>
          <p:blipFill>
            <a:blip r:embed="rId4"/>
            <a:stretch>
              <a:fillRect/>
            </a:stretch>
          </p:blipFill>
          <p:spPr>
            <a:xfrm>
              <a:off x="5019478" y="3844132"/>
              <a:ext cx="3829247" cy="2806844"/>
            </a:xfrm>
            <a:prstGeom prst="rect">
              <a:avLst/>
            </a:prstGeom>
          </p:spPr>
        </p:pic>
        <p:sp>
          <p:nvSpPr>
            <p:cNvPr id="7" name="Rectangle 6"/>
            <p:cNvSpPr/>
            <p:nvPr/>
          </p:nvSpPr>
          <p:spPr bwMode="auto">
            <a:xfrm>
              <a:off x="5147227" y="5800798"/>
              <a:ext cx="3590246" cy="271939"/>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sp>
          <p:nvSpPr>
            <p:cNvPr id="9" name="Rectangle 8"/>
            <p:cNvSpPr/>
            <p:nvPr/>
          </p:nvSpPr>
          <p:spPr bwMode="auto">
            <a:xfrm>
              <a:off x="5082270" y="6447875"/>
              <a:ext cx="688943" cy="203102"/>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pic>
          <p:nvPicPr>
            <p:cNvPr id="3" name="Picture 2">
              <a:extLst>
                <a:ext uri="{FF2B5EF4-FFF2-40B4-BE49-F238E27FC236}">
                  <a16:creationId xmlns:a16="http://schemas.microsoft.com/office/drawing/2014/main" id="{537EA8A8-5AF0-4548-A228-56F2983A3706}"/>
                </a:ext>
              </a:extLst>
            </p:cNvPr>
            <p:cNvPicPr>
              <a:picLocks noChangeAspect="1"/>
            </p:cNvPicPr>
            <p:nvPr/>
          </p:nvPicPr>
          <p:blipFill>
            <a:blip r:embed="rId5"/>
            <a:stretch>
              <a:fillRect/>
            </a:stretch>
          </p:blipFill>
          <p:spPr>
            <a:xfrm>
              <a:off x="5168265" y="6531293"/>
              <a:ext cx="65722" cy="69531"/>
            </a:xfrm>
            <a:prstGeom prst="rect">
              <a:avLst/>
            </a:prstGeom>
          </p:spPr>
        </p:pic>
      </p:grpSp>
    </p:spTree>
    <p:extLst>
      <p:ext uri="{BB962C8B-B14F-4D97-AF65-F5344CB8AC3E}">
        <p14:creationId xmlns:p14="http://schemas.microsoft.com/office/powerpoint/2010/main" val="2392602446"/>
      </p:ext>
    </p:extLst>
  </p:cSld>
  <p:clrMapOvr>
    <a:masterClrMapping/>
  </p:clrMapOvr>
  <p:transition>
    <p:fad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L4 VIP – FTP (2/2)</a:t>
            </a:r>
            <a:endParaRPr lang="en-US" noProof="0" dirty="0"/>
          </a:p>
        </p:txBody>
      </p:sp>
      <p:sp>
        <p:nvSpPr>
          <p:cNvPr id="8" name="Text Placeholder 4"/>
          <p:cNvSpPr>
            <a:spLocks noGrp="1"/>
          </p:cNvSpPr>
          <p:nvPr>
            <p:ph type="body" sz="quarter" idx="13"/>
          </p:nvPr>
        </p:nvSpPr>
        <p:spPr>
          <a:xfrm>
            <a:off x="352425" y="786384"/>
            <a:ext cx="8385048" cy="5010912"/>
          </a:xfrm>
        </p:spPr>
        <p:txBody>
          <a:bodyPr/>
          <a:lstStyle/>
          <a:p>
            <a:r>
              <a:rPr lang="en-US" dirty="0"/>
              <a:t>Use Case: Load Balance FTP – cont.</a:t>
            </a:r>
            <a:endParaRPr lang="en-US" i="1" dirty="0"/>
          </a:p>
          <a:p>
            <a:r>
              <a:rPr lang="en-US" dirty="0"/>
              <a:t>Configuration</a:t>
            </a:r>
          </a:p>
          <a:p>
            <a:pPr lvl="1"/>
            <a:r>
              <a:rPr lang="en-US" noProof="0" dirty="0"/>
              <a:t>Create the Virtual Server</a:t>
            </a:r>
          </a:p>
          <a:p>
            <a:pPr lvl="2"/>
            <a:r>
              <a:rPr lang="en-US" noProof="0" dirty="0"/>
              <a:t>Under "Edge – Manage /  Load Balancer / Virtual Servers"</a:t>
            </a:r>
          </a:p>
          <a:p>
            <a:pPr marL="742950" lvl="3" indent="0">
              <a:buNone/>
            </a:pPr>
            <a:endParaRPr lang="en-US" i="1" noProof="0" dirty="0"/>
          </a:p>
          <a:p>
            <a:pPr lvl="1"/>
            <a:endParaRPr lang="en-US" i="1" dirty="0"/>
          </a:p>
          <a:p>
            <a:pPr lvl="1"/>
            <a:endParaRPr lang="en-US" i="1" noProof="0" dirty="0"/>
          </a:p>
          <a:p>
            <a:pPr lvl="1"/>
            <a:endParaRPr lang="en-US" i="1" noProof="0" dirty="0"/>
          </a:p>
          <a:p>
            <a:pPr lvl="1"/>
            <a:endParaRPr lang="en-US" i="1" noProof="0" dirty="0"/>
          </a:p>
          <a:p>
            <a:pPr lvl="1"/>
            <a:endParaRPr lang="en-US" i="1" noProof="0" dirty="0"/>
          </a:p>
          <a:p>
            <a:pPr lvl="1"/>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p:txBody>
      </p:sp>
      <p:sp>
        <p:nvSpPr>
          <p:cNvPr id="12" name="TextBox 11"/>
          <p:cNvSpPr txBox="1"/>
          <p:nvPr/>
        </p:nvSpPr>
        <p:spPr>
          <a:xfrm>
            <a:off x="224000" y="3173048"/>
            <a:ext cx="6115370" cy="2566857"/>
          </a:xfrm>
          <a:prstGeom prst="rect">
            <a:avLst/>
          </a:prstGeom>
          <a:noFill/>
        </p:spPr>
        <p:txBody>
          <a:bodyPr wrap="square" rtlCol="0">
            <a:spAutoFit/>
          </a:bodyPr>
          <a:lstStyle/>
          <a:p>
            <a:pPr algn="l"/>
            <a:r>
              <a:rPr lang="en-US" sz="1800" i="1" u="sng" dirty="0">
                <a:solidFill>
                  <a:schemeClr val="tx1"/>
                </a:solidFill>
              </a:rPr>
              <a:t>Technical Note:</a:t>
            </a:r>
          </a:p>
          <a:p>
            <a:pPr marL="285750" indent="-285750" algn="l">
              <a:buFont typeface="Arial" pitchFamily="34" charset="0"/>
              <a:buChar char="•"/>
            </a:pPr>
            <a:r>
              <a:rPr lang="en-US" sz="1600" i="1" dirty="0">
                <a:solidFill>
                  <a:schemeClr val="tx1"/>
                </a:solidFill>
              </a:rPr>
              <a:t>To use the L4-Eng, the option "Enable Acceleration" must be ticked under the VIP</a:t>
            </a:r>
          </a:p>
          <a:p>
            <a:pPr marL="285750" indent="-285750" algn="l">
              <a:buFont typeface="Arial" pitchFamily="34" charset="0"/>
              <a:buChar char="•"/>
            </a:pPr>
            <a:r>
              <a:rPr lang="en-US" sz="1600" i="1" dirty="0">
                <a:solidFill>
                  <a:schemeClr val="tx1"/>
                </a:solidFill>
              </a:rPr>
              <a:t>Also the overall Global Configuration option "Acceleration Enabled" must be enabled</a:t>
            </a:r>
          </a:p>
          <a:p>
            <a:pPr marL="285750" indent="-285750" algn="l">
              <a:buFont typeface="Arial" pitchFamily="34" charset="0"/>
              <a:buChar char="•"/>
            </a:pPr>
            <a:r>
              <a:rPr lang="fr-FR" sz="1600" i="1" dirty="0" err="1">
                <a:solidFill>
                  <a:schemeClr val="tx1"/>
                </a:solidFill>
              </a:rPr>
              <a:t>See</a:t>
            </a:r>
            <a:r>
              <a:rPr lang="fr-FR" sz="1600" i="1" dirty="0">
                <a:solidFill>
                  <a:schemeClr val="tx1"/>
                </a:solidFill>
              </a:rPr>
              <a:t> notes for </a:t>
            </a:r>
            <a:r>
              <a:rPr lang="fr-FR" sz="1600" i="1" dirty="0" err="1">
                <a:solidFill>
                  <a:schemeClr val="tx1"/>
                </a:solidFill>
              </a:rPr>
              <a:t>some</a:t>
            </a:r>
            <a:r>
              <a:rPr lang="fr-FR" sz="1600" i="1" dirty="0">
                <a:solidFill>
                  <a:schemeClr val="tx1"/>
                </a:solidFill>
              </a:rPr>
              <a:t> limitations</a:t>
            </a:r>
            <a:endParaRPr lang="en-US" sz="1600" i="1" dirty="0">
              <a:solidFill>
                <a:schemeClr val="tx1"/>
              </a:solidFill>
            </a:endParaRPr>
          </a:p>
          <a:p>
            <a:pPr marL="742950" lvl="1" indent="-285750" algn="l">
              <a:buFont typeface="Arial" pitchFamily="34" charset="0"/>
              <a:buChar char="•"/>
            </a:pPr>
            <a:endParaRPr lang="en-US" sz="1600" i="1" dirty="0">
              <a:solidFill>
                <a:schemeClr val="tx1"/>
              </a:solidFill>
            </a:endParaRPr>
          </a:p>
          <a:p>
            <a:pPr algn="l"/>
            <a:endParaRPr lang="en-US" sz="1400" i="1" dirty="0" err="1">
              <a:solidFill>
                <a:schemeClr val="tx1"/>
              </a:solidFill>
              <a:latin typeface="+mn-lt"/>
              <a:ea typeface="+mn-ea"/>
            </a:endParaRPr>
          </a:p>
        </p:txBody>
      </p:sp>
      <p:grpSp>
        <p:nvGrpSpPr>
          <p:cNvPr id="6" name="Group 5"/>
          <p:cNvGrpSpPr/>
          <p:nvPr/>
        </p:nvGrpSpPr>
        <p:grpSpPr>
          <a:xfrm>
            <a:off x="3756706" y="4818262"/>
            <a:ext cx="3591745" cy="1290386"/>
            <a:chOff x="1553779" y="4951053"/>
            <a:chExt cx="3591745" cy="1290386"/>
          </a:xfrm>
        </p:grpSpPr>
        <p:pic>
          <p:nvPicPr>
            <p:cNvPr id="2" name="Picture 1"/>
            <p:cNvPicPr>
              <a:picLocks noChangeAspect="1"/>
            </p:cNvPicPr>
            <p:nvPr/>
          </p:nvPicPr>
          <p:blipFill>
            <a:blip r:embed="rId3"/>
            <a:stretch>
              <a:fillRect/>
            </a:stretch>
          </p:blipFill>
          <p:spPr>
            <a:xfrm>
              <a:off x="1553779" y="4951053"/>
              <a:ext cx="3591745" cy="1290386"/>
            </a:xfrm>
            <a:prstGeom prst="rect">
              <a:avLst/>
            </a:prstGeom>
          </p:spPr>
        </p:pic>
        <p:sp>
          <p:nvSpPr>
            <p:cNvPr id="13" name="Rectangle 12"/>
            <p:cNvSpPr/>
            <p:nvPr/>
          </p:nvSpPr>
          <p:spPr bwMode="auto">
            <a:xfrm>
              <a:off x="3021144" y="5562610"/>
              <a:ext cx="1830635" cy="223680"/>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grpSp>
      <p:pic>
        <p:nvPicPr>
          <p:cNvPr id="3" name="Picture 2"/>
          <p:cNvPicPr>
            <a:picLocks noChangeAspect="1"/>
          </p:cNvPicPr>
          <p:nvPr/>
        </p:nvPicPr>
        <p:blipFill>
          <a:blip r:embed="rId4"/>
          <a:stretch>
            <a:fillRect/>
          </a:stretch>
        </p:blipFill>
        <p:spPr>
          <a:xfrm>
            <a:off x="6516088" y="1455391"/>
            <a:ext cx="2603634" cy="2343270"/>
          </a:xfrm>
          <a:prstGeom prst="rect">
            <a:avLst/>
          </a:prstGeom>
        </p:spPr>
      </p:pic>
      <p:sp>
        <p:nvSpPr>
          <p:cNvPr id="16" name="Rectangle 15"/>
          <p:cNvSpPr/>
          <p:nvPr/>
        </p:nvSpPr>
        <p:spPr bwMode="auto">
          <a:xfrm>
            <a:off x="6610029" y="2027729"/>
            <a:ext cx="930023" cy="175825"/>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sp>
        <p:nvSpPr>
          <p:cNvPr id="17" name="Rectangle 16"/>
          <p:cNvSpPr/>
          <p:nvPr/>
        </p:nvSpPr>
        <p:spPr bwMode="auto">
          <a:xfrm>
            <a:off x="7577527" y="2899657"/>
            <a:ext cx="1271198" cy="338218"/>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spTree>
    <p:extLst>
      <p:ext uri="{BB962C8B-B14F-4D97-AF65-F5344CB8AC3E}">
        <p14:creationId xmlns:p14="http://schemas.microsoft.com/office/powerpoint/2010/main" val="1215530115"/>
      </p:ext>
    </p:extLst>
  </p:cSld>
  <p:clrMapOvr>
    <a:masterClrMapping/>
  </p:clrMapOvr>
  <p:transition>
    <p:fade/>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87738" y="234462"/>
            <a:ext cx="7704582" cy="691902"/>
          </a:xfrm>
        </p:spPr>
        <p:txBody>
          <a:bodyPr/>
          <a:lstStyle/>
          <a:p>
            <a:r>
              <a:rPr lang="en-US" noProof="0"/>
              <a:t>LB Configurations</a:t>
            </a:r>
          </a:p>
        </p:txBody>
      </p:sp>
      <p:sp>
        <p:nvSpPr>
          <p:cNvPr id="5" name="Text Placeholder 3"/>
          <p:cNvSpPr txBox="1">
            <a:spLocks/>
          </p:cNvSpPr>
          <p:nvPr/>
        </p:nvSpPr>
        <p:spPr bwMode="auto">
          <a:xfrm>
            <a:off x="3906985" y="382826"/>
            <a:ext cx="5094514" cy="521413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182880" indent="-233363" algn="l" rtl="0" eaLnBrk="0" fontAlgn="base" hangingPunct="0">
              <a:lnSpc>
                <a:spcPts val="2400"/>
              </a:lnSpc>
              <a:spcBef>
                <a:spcPts val="1000"/>
              </a:spcBef>
              <a:spcAft>
                <a:spcPct val="0"/>
              </a:spcAft>
              <a:buClr>
                <a:schemeClr val="accent1">
                  <a:lumMod val="75000"/>
                </a:schemeClr>
              </a:buClr>
              <a:buSzPct val="115000"/>
              <a:buFont typeface="Wingdings" pitchFamily="2" charset="2"/>
              <a:buChar char="§"/>
              <a:defRPr sz="2000" b="1">
                <a:solidFill>
                  <a:srgbClr val="333333"/>
                </a:solidFill>
                <a:latin typeface="+mn-lt"/>
                <a:ea typeface="+mn-ea"/>
                <a:cs typeface="+mn-cs"/>
              </a:defRPr>
            </a:lvl1pPr>
            <a:lvl2pPr marL="400050" indent="-171450" algn="l" rtl="0" eaLnBrk="0" fontAlgn="base" hangingPunct="0">
              <a:lnSpc>
                <a:spcPts val="2200"/>
              </a:lnSpc>
              <a:spcBef>
                <a:spcPts val="800"/>
              </a:spcBef>
              <a:spcAft>
                <a:spcPct val="0"/>
              </a:spcAft>
              <a:buClr>
                <a:schemeClr val="accent1">
                  <a:lumMod val="75000"/>
                </a:schemeClr>
              </a:buClr>
              <a:buSzPct val="110000"/>
              <a:buFont typeface="Times" pitchFamily="18" charset="0"/>
              <a:buChar char="•"/>
              <a:defRPr>
                <a:solidFill>
                  <a:srgbClr val="333333"/>
                </a:solidFill>
                <a:latin typeface="+mn-lt"/>
                <a:ea typeface="+mn-ea"/>
              </a:defRPr>
            </a:lvl2pPr>
            <a:lvl3pPr marL="62865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3pPr>
            <a:lvl4pPr marL="91440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4pPr>
            <a:lvl5pPr marL="120015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5pPr>
            <a:lvl6pPr marL="16002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6pPr>
            <a:lvl7pPr marL="20574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7pPr>
            <a:lvl8pPr marL="25146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8pPr>
            <a:lvl9pPr marL="29718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9pPr>
          </a:lstStyle>
          <a:p>
            <a:pPr>
              <a:spcBef>
                <a:spcPts val="0"/>
              </a:spcBef>
              <a:buFont typeface="Wingdings" charset="2"/>
              <a:buChar char="§"/>
            </a:pPr>
            <a:r>
              <a:rPr lang="en-US" sz="1800" dirty="0">
                <a:solidFill>
                  <a:schemeClr val="tx1"/>
                </a:solidFill>
              </a:rPr>
              <a:t>L7 HTTP VIP (using L7-LB-Engine)</a:t>
            </a:r>
          </a:p>
          <a:p>
            <a:pPr lvl="1">
              <a:spcBef>
                <a:spcPts val="0"/>
              </a:spcBef>
              <a:buFont typeface="Wingdings" charset="2"/>
              <a:buChar char="§"/>
            </a:pPr>
            <a:r>
              <a:rPr lang="en-US" sz="1800" dirty="0">
                <a:solidFill>
                  <a:schemeClr val="tx1"/>
                </a:solidFill>
              </a:rPr>
              <a:t>Insert client IP@ in header</a:t>
            </a:r>
          </a:p>
          <a:p>
            <a:pPr lvl="1">
              <a:spcBef>
                <a:spcPts val="0"/>
              </a:spcBef>
              <a:buFont typeface="Wingdings" charset="2"/>
              <a:buChar char="§"/>
            </a:pPr>
            <a:r>
              <a:rPr lang="en-US" sz="1800" dirty="0">
                <a:solidFill>
                  <a:schemeClr val="tx1"/>
                </a:solidFill>
              </a:rPr>
              <a:t>with cookie persistence</a:t>
            </a:r>
          </a:p>
          <a:p>
            <a:pPr lvl="1">
              <a:spcBef>
                <a:spcPts val="0"/>
              </a:spcBef>
              <a:buFont typeface="Wingdings" charset="2"/>
              <a:buChar char="§"/>
            </a:pPr>
            <a:r>
              <a:rPr lang="en-US" sz="1800" dirty="0">
                <a:solidFill>
                  <a:schemeClr val="tx1"/>
                </a:solidFill>
              </a:rPr>
              <a:t>with redirect to HTTPS site</a:t>
            </a:r>
          </a:p>
          <a:p>
            <a:pPr lvl="1">
              <a:spcBef>
                <a:spcPts val="0"/>
              </a:spcBef>
              <a:buFont typeface="Wingdings" charset="2"/>
              <a:buChar char="§"/>
            </a:pPr>
            <a:r>
              <a:rPr lang="en-US" sz="1800" dirty="0">
                <a:solidFill>
                  <a:schemeClr val="tx1"/>
                </a:solidFill>
              </a:rPr>
              <a:t>with </a:t>
            </a:r>
            <a:r>
              <a:rPr lang="en-US" sz="1800" dirty="0" err="1">
                <a:solidFill>
                  <a:schemeClr val="tx1"/>
                </a:solidFill>
              </a:rPr>
              <a:t>AppRules</a:t>
            </a:r>
            <a:endParaRPr lang="en-US" sz="1800" dirty="0">
              <a:solidFill>
                <a:schemeClr val="tx1"/>
              </a:solidFill>
            </a:endParaRPr>
          </a:p>
          <a:p>
            <a:pPr lvl="2">
              <a:spcBef>
                <a:spcPts val="0"/>
              </a:spcBef>
              <a:buFont typeface="Wingdings" charset="2"/>
              <a:buChar char="§"/>
            </a:pPr>
            <a:r>
              <a:rPr lang="en-US" sz="1400" dirty="0">
                <a:solidFill>
                  <a:schemeClr val="tx1"/>
                </a:solidFill>
              </a:rPr>
              <a:t>block specific URLs</a:t>
            </a:r>
          </a:p>
          <a:p>
            <a:pPr lvl="2">
              <a:spcBef>
                <a:spcPts val="0"/>
              </a:spcBef>
              <a:buFont typeface="Wingdings" charset="2"/>
              <a:buChar char="§"/>
            </a:pPr>
            <a:r>
              <a:rPr lang="en-US" sz="1400" dirty="0">
                <a:solidFill>
                  <a:schemeClr val="tx1"/>
                </a:solidFill>
              </a:rPr>
              <a:t>redirect specific URL/Host to specific pools</a:t>
            </a:r>
          </a:p>
          <a:p>
            <a:pPr lvl="2">
              <a:spcBef>
                <a:spcPts val="0"/>
              </a:spcBef>
              <a:buFont typeface="Wingdings" charset="2"/>
              <a:buChar char="§"/>
            </a:pPr>
            <a:r>
              <a:rPr lang="en-US" sz="1400" dirty="0">
                <a:solidFill>
                  <a:schemeClr val="tx1"/>
                </a:solidFill>
              </a:rPr>
              <a:t>with redirect to default page </a:t>
            </a:r>
          </a:p>
          <a:p>
            <a:pPr lvl="2">
              <a:spcBef>
                <a:spcPts val="0"/>
              </a:spcBef>
              <a:buFont typeface="Wingdings" charset="2"/>
              <a:buChar char="§"/>
            </a:pPr>
            <a:r>
              <a:rPr lang="en-US" sz="1400" dirty="0">
                <a:solidFill>
                  <a:schemeClr val="tx1"/>
                </a:solidFill>
              </a:rPr>
              <a:t>with redirect non </a:t>
            </a:r>
            <a:r>
              <a:rPr lang="en-US" sz="1400" dirty="0" err="1">
                <a:solidFill>
                  <a:schemeClr val="tx1"/>
                </a:solidFill>
              </a:rPr>
              <a:t>authent</a:t>
            </a:r>
            <a:r>
              <a:rPr lang="en-US" sz="1400" dirty="0">
                <a:solidFill>
                  <a:schemeClr val="tx1"/>
                </a:solidFill>
              </a:rPr>
              <a:t> clients</a:t>
            </a:r>
          </a:p>
          <a:p>
            <a:pPr lvl="2">
              <a:spcBef>
                <a:spcPts val="0"/>
              </a:spcBef>
              <a:buFont typeface="Wingdings" charset="2"/>
              <a:buChar char="§"/>
            </a:pPr>
            <a:r>
              <a:rPr lang="en-US" sz="1400" dirty="0">
                <a:solidFill>
                  <a:schemeClr val="tx1"/>
                </a:solidFill>
              </a:rPr>
              <a:t>with HTTP response header rewrite</a:t>
            </a:r>
          </a:p>
          <a:p>
            <a:pPr lvl="2">
              <a:spcBef>
                <a:spcPts val="0"/>
              </a:spcBef>
              <a:buFont typeface="Wingdings" charset="2"/>
              <a:buChar char="§"/>
            </a:pPr>
            <a:r>
              <a:rPr lang="en-US" sz="1400" dirty="0">
                <a:solidFill>
                  <a:schemeClr val="tx1"/>
                </a:solidFill>
              </a:rPr>
              <a:t>sorry server</a:t>
            </a:r>
          </a:p>
          <a:p>
            <a:pPr lvl="2">
              <a:spcBef>
                <a:spcPts val="0"/>
              </a:spcBef>
              <a:buFont typeface="Wingdings" charset="2"/>
              <a:buChar char="§"/>
            </a:pPr>
            <a:r>
              <a:rPr lang="en-US" sz="1400" dirty="0">
                <a:solidFill>
                  <a:schemeClr val="tx1"/>
                </a:solidFill>
              </a:rPr>
              <a:t>NTLM authentication server</a:t>
            </a:r>
          </a:p>
          <a:p>
            <a:pPr lvl="1">
              <a:spcBef>
                <a:spcPts val="0"/>
              </a:spcBef>
              <a:buFont typeface="Wingdings" charset="2"/>
              <a:buChar char="§"/>
            </a:pPr>
            <a:r>
              <a:rPr lang="en-US" sz="1800" dirty="0">
                <a:solidFill>
                  <a:schemeClr val="tx1"/>
                </a:solidFill>
              </a:rPr>
              <a:t>with IPv6 VIP / servers IPv4</a:t>
            </a:r>
          </a:p>
          <a:p>
            <a:pPr lvl="2">
              <a:spcBef>
                <a:spcPts val="0"/>
              </a:spcBef>
              <a:buFont typeface="Wingdings" charset="2"/>
              <a:buChar char="§"/>
            </a:pPr>
            <a:endParaRPr lang="en-US" sz="1400" dirty="0">
              <a:solidFill>
                <a:schemeClr val="bg1">
                  <a:lumMod val="75000"/>
                </a:schemeClr>
              </a:solidFill>
            </a:endParaRPr>
          </a:p>
          <a:p>
            <a:pPr>
              <a:spcBef>
                <a:spcPts val="0"/>
              </a:spcBef>
              <a:buFont typeface="Wingdings" charset="2"/>
              <a:buChar char="§"/>
            </a:pPr>
            <a:r>
              <a:rPr lang="en-US" sz="1800" dirty="0">
                <a:solidFill>
                  <a:schemeClr val="bg1">
                    <a:lumMod val="75000"/>
                  </a:schemeClr>
                </a:solidFill>
              </a:rPr>
              <a:t>L7 HTTPS VIP (using L7-LB-Engine)</a:t>
            </a:r>
          </a:p>
          <a:p>
            <a:pPr lvl="1">
              <a:spcBef>
                <a:spcPts val="0"/>
              </a:spcBef>
              <a:buFont typeface="Wingdings" charset="2"/>
              <a:buChar char="§"/>
            </a:pPr>
            <a:r>
              <a:rPr lang="en-US" sz="1800" dirty="0">
                <a:solidFill>
                  <a:schemeClr val="bg1">
                    <a:lumMod val="75000"/>
                  </a:schemeClr>
                </a:solidFill>
              </a:rPr>
              <a:t>with HTTPS </a:t>
            </a:r>
            <a:r>
              <a:rPr lang="en-US" sz="1800" dirty="0" err="1">
                <a:solidFill>
                  <a:schemeClr val="bg1">
                    <a:lumMod val="75000"/>
                  </a:schemeClr>
                </a:solidFill>
              </a:rPr>
              <a:t>passthrough</a:t>
            </a:r>
            <a:endParaRPr lang="en-US" sz="1800" dirty="0">
              <a:solidFill>
                <a:schemeClr val="bg1">
                  <a:lumMod val="75000"/>
                </a:schemeClr>
              </a:solidFill>
            </a:endParaRPr>
          </a:p>
          <a:p>
            <a:pPr lvl="1">
              <a:spcBef>
                <a:spcPts val="0"/>
              </a:spcBef>
              <a:buFont typeface="Wingdings" charset="2"/>
              <a:buChar char="§"/>
            </a:pPr>
            <a:r>
              <a:rPr lang="en-US" sz="1800" dirty="0">
                <a:solidFill>
                  <a:schemeClr val="bg1">
                    <a:lumMod val="75000"/>
                  </a:schemeClr>
                </a:solidFill>
              </a:rPr>
              <a:t>with HTTPS off-load</a:t>
            </a:r>
          </a:p>
          <a:p>
            <a:pPr lvl="1">
              <a:spcBef>
                <a:spcPts val="0"/>
              </a:spcBef>
              <a:buFont typeface="Wingdings" charset="2"/>
              <a:buChar char="§"/>
            </a:pPr>
            <a:r>
              <a:rPr lang="en-US" sz="1800" dirty="0">
                <a:solidFill>
                  <a:schemeClr val="bg1">
                    <a:lumMod val="75000"/>
                  </a:schemeClr>
                </a:solidFill>
              </a:rPr>
              <a:t>with HTTPS end-to-end</a:t>
            </a:r>
          </a:p>
          <a:p>
            <a:pPr lvl="1">
              <a:spcBef>
                <a:spcPts val="0"/>
              </a:spcBef>
              <a:buFont typeface="Wingdings" charset="2"/>
              <a:buChar char="§"/>
            </a:pPr>
            <a:r>
              <a:rPr lang="en-US" sz="1800" dirty="0">
                <a:solidFill>
                  <a:schemeClr val="bg1">
                    <a:lumMod val="75000"/>
                  </a:schemeClr>
                </a:solidFill>
              </a:rPr>
              <a:t>with HTTPS off-load + selection of ciphers</a:t>
            </a:r>
          </a:p>
          <a:p>
            <a:pPr lvl="1">
              <a:spcBef>
                <a:spcPts val="0"/>
              </a:spcBef>
              <a:buFont typeface="Wingdings" charset="2"/>
              <a:buChar char="§"/>
            </a:pPr>
            <a:r>
              <a:rPr lang="en-US" sz="1800" dirty="0">
                <a:solidFill>
                  <a:schemeClr val="bg1">
                    <a:lumMod val="75000"/>
                  </a:schemeClr>
                </a:solidFill>
              </a:rPr>
              <a:t>with HTTPS Client Authentication</a:t>
            </a:r>
          </a:p>
          <a:p>
            <a:pPr lvl="1">
              <a:spcBef>
                <a:spcPts val="0"/>
              </a:spcBef>
              <a:buFont typeface="Wingdings" charset="2"/>
              <a:buChar char="§"/>
            </a:pPr>
            <a:r>
              <a:rPr lang="fr-FR" sz="1800" dirty="0" err="1">
                <a:solidFill>
                  <a:schemeClr val="bg1">
                    <a:lumMod val="75000"/>
                  </a:schemeClr>
                </a:solidFill>
              </a:rPr>
              <a:t>Redirect</a:t>
            </a:r>
            <a:r>
              <a:rPr lang="fr-FR" sz="1800" dirty="0">
                <a:solidFill>
                  <a:schemeClr val="bg1">
                    <a:lumMod val="75000"/>
                  </a:schemeClr>
                </a:solidFill>
              </a:rPr>
              <a:t> to </a:t>
            </a:r>
            <a:r>
              <a:rPr lang="fr-FR" sz="1800" dirty="0" err="1">
                <a:solidFill>
                  <a:schemeClr val="bg1">
                    <a:lumMod val="75000"/>
                  </a:schemeClr>
                </a:solidFill>
              </a:rPr>
              <a:t>specific</a:t>
            </a:r>
            <a:r>
              <a:rPr lang="fr-FR" sz="1800" dirty="0">
                <a:solidFill>
                  <a:schemeClr val="bg1">
                    <a:lumMod val="75000"/>
                  </a:schemeClr>
                </a:solidFill>
              </a:rPr>
              <a:t> HTTPS pool </a:t>
            </a:r>
            <a:r>
              <a:rPr lang="fr-FR" sz="1800" dirty="0" err="1">
                <a:solidFill>
                  <a:schemeClr val="bg1">
                    <a:lumMod val="75000"/>
                  </a:schemeClr>
                </a:solidFill>
              </a:rPr>
              <a:t>based</a:t>
            </a:r>
            <a:r>
              <a:rPr lang="fr-FR" sz="1800" dirty="0">
                <a:solidFill>
                  <a:schemeClr val="bg1">
                    <a:lumMod val="75000"/>
                  </a:schemeClr>
                </a:solidFill>
              </a:rPr>
              <a:t> on SNI</a:t>
            </a:r>
            <a:endParaRPr lang="en-US" sz="1800" dirty="0">
              <a:solidFill>
                <a:schemeClr val="bg1">
                  <a:lumMod val="75000"/>
                </a:schemeClr>
              </a:solidFill>
            </a:endParaRPr>
          </a:p>
          <a:p>
            <a:pPr lvl="1">
              <a:spcBef>
                <a:spcPts val="0"/>
              </a:spcBef>
              <a:buFont typeface="Wingdings" charset="2"/>
              <a:buChar char="§"/>
            </a:pPr>
            <a:endParaRPr lang="en-US" sz="1800" dirty="0">
              <a:solidFill>
                <a:schemeClr val="bg1">
                  <a:lumMod val="75000"/>
                </a:schemeClr>
              </a:solidFill>
            </a:endParaRPr>
          </a:p>
          <a:p>
            <a:pPr lvl="1">
              <a:spcBef>
                <a:spcPts val="0"/>
              </a:spcBef>
              <a:buFont typeface="Wingdings" charset="2"/>
              <a:buChar char="§"/>
            </a:pPr>
            <a:endParaRPr lang="en-US" sz="1800" dirty="0">
              <a:solidFill>
                <a:schemeClr val="bg1">
                  <a:lumMod val="75000"/>
                </a:schemeClr>
              </a:solidFill>
            </a:endParaRPr>
          </a:p>
          <a:p>
            <a:pPr lvl="1">
              <a:spcBef>
                <a:spcPts val="0"/>
              </a:spcBef>
              <a:buFont typeface="Wingdings" charset="2"/>
              <a:buChar char="§"/>
            </a:pPr>
            <a:endParaRPr lang="en-US" sz="1800" dirty="0">
              <a:solidFill>
                <a:schemeClr val="tx1"/>
              </a:solidFill>
            </a:endParaRPr>
          </a:p>
        </p:txBody>
      </p:sp>
      <p:sp>
        <p:nvSpPr>
          <p:cNvPr id="6" name="Text Placeholder 3"/>
          <p:cNvSpPr>
            <a:spLocks noGrp="1"/>
          </p:cNvSpPr>
          <p:nvPr>
            <p:ph type="body" sz="quarter" idx="12"/>
          </p:nvPr>
        </p:nvSpPr>
        <p:spPr>
          <a:xfrm>
            <a:off x="29445" y="935504"/>
            <a:ext cx="3981450" cy="5214132"/>
          </a:xfrm>
        </p:spPr>
        <p:txBody>
          <a:bodyPr/>
          <a:lstStyle/>
          <a:p>
            <a:pPr>
              <a:spcBef>
                <a:spcPts val="0"/>
              </a:spcBef>
              <a:buFont typeface="Wingdings" charset="2"/>
              <a:buChar char="§"/>
            </a:pPr>
            <a:r>
              <a:rPr lang="en-US" sz="1800" noProof="0" dirty="0">
                <a:solidFill>
                  <a:schemeClr val="bg1">
                    <a:lumMod val="75000"/>
                  </a:schemeClr>
                </a:solidFill>
              </a:rPr>
              <a:t>Healthchecks</a:t>
            </a:r>
          </a:p>
          <a:p>
            <a:pPr lvl="1">
              <a:spcBef>
                <a:spcPts val="0"/>
              </a:spcBef>
              <a:buFont typeface="Wingdings" charset="2"/>
              <a:buChar char="§"/>
            </a:pPr>
            <a:r>
              <a:rPr lang="en-US" dirty="0">
                <a:solidFill>
                  <a:schemeClr val="bg1">
                    <a:lumMod val="75000"/>
                  </a:schemeClr>
                </a:solidFill>
              </a:rPr>
              <a:t>ICMP</a:t>
            </a:r>
          </a:p>
          <a:p>
            <a:pPr lvl="1">
              <a:spcBef>
                <a:spcPts val="0"/>
              </a:spcBef>
              <a:buFont typeface="Wingdings" charset="2"/>
              <a:buChar char="§"/>
            </a:pPr>
            <a:r>
              <a:rPr lang="en-US" dirty="0">
                <a:solidFill>
                  <a:schemeClr val="bg1">
                    <a:lumMod val="75000"/>
                  </a:schemeClr>
                </a:solidFill>
              </a:rPr>
              <a:t>UDP</a:t>
            </a:r>
          </a:p>
          <a:p>
            <a:pPr lvl="1">
              <a:spcBef>
                <a:spcPts val="0"/>
              </a:spcBef>
              <a:buFont typeface="Wingdings" charset="2"/>
              <a:buChar char="§"/>
            </a:pPr>
            <a:r>
              <a:rPr lang="en-US" noProof="0" dirty="0">
                <a:solidFill>
                  <a:schemeClr val="bg1">
                    <a:lumMod val="75000"/>
                  </a:schemeClr>
                </a:solidFill>
              </a:rPr>
              <a:t>TCP</a:t>
            </a:r>
          </a:p>
          <a:p>
            <a:pPr lvl="1">
              <a:spcBef>
                <a:spcPts val="0"/>
              </a:spcBef>
              <a:buFont typeface="Wingdings" charset="2"/>
              <a:buChar char="§"/>
            </a:pPr>
            <a:r>
              <a:rPr lang="en-US" dirty="0">
                <a:solidFill>
                  <a:schemeClr val="bg1">
                    <a:lumMod val="75000"/>
                  </a:schemeClr>
                </a:solidFill>
              </a:rPr>
              <a:t>DNS</a:t>
            </a:r>
            <a:endParaRPr lang="en-US" noProof="0" dirty="0">
              <a:solidFill>
                <a:schemeClr val="bg1">
                  <a:lumMod val="75000"/>
                </a:schemeClr>
              </a:solidFill>
            </a:endParaRPr>
          </a:p>
          <a:p>
            <a:pPr lvl="1">
              <a:spcBef>
                <a:spcPts val="0"/>
              </a:spcBef>
              <a:buFont typeface="Wingdings" charset="2"/>
              <a:buChar char="§"/>
            </a:pPr>
            <a:r>
              <a:rPr lang="en-US" noProof="0" dirty="0">
                <a:solidFill>
                  <a:schemeClr val="bg1">
                    <a:lumMod val="75000"/>
                  </a:schemeClr>
                </a:solidFill>
              </a:rPr>
              <a:t>HTTP</a:t>
            </a:r>
          </a:p>
          <a:p>
            <a:pPr lvl="1">
              <a:spcBef>
                <a:spcPts val="0"/>
              </a:spcBef>
              <a:buFont typeface="Wingdings" charset="2"/>
              <a:buChar char="§"/>
            </a:pPr>
            <a:r>
              <a:rPr lang="en-US" noProof="0" dirty="0">
                <a:solidFill>
                  <a:schemeClr val="bg1">
                    <a:lumMod val="75000"/>
                  </a:schemeClr>
                </a:solidFill>
              </a:rPr>
              <a:t>HTTPS</a:t>
            </a:r>
          </a:p>
          <a:p>
            <a:pPr>
              <a:spcBef>
                <a:spcPts val="0"/>
              </a:spcBef>
              <a:buFont typeface="Wingdings" charset="2"/>
              <a:buChar char="§"/>
            </a:pPr>
            <a:endParaRPr lang="en-US" sz="1800" noProof="0" dirty="0">
              <a:solidFill>
                <a:schemeClr val="bg1">
                  <a:lumMod val="75000"/>
                </a:schemeClr>
              </a:solidFill>
            </a:endParaRPr>
          </a:p>
          <a:p>
            <a:pPr>
              <a:spcBef>
                <a:spcPts val="0"/>
              </a:spcBef>
              <a:buFont typeface="Wingdings" charset="2"/>
              <a:buChar char="§"/>
            </a:pPr>
            <a:r>
              <a:rPr lang="en-US" sz="1800" noProof="0" dirty="0">
                <a:solidFill>
                  <a:schemeClr val="bg1">
                    <a:lumMod val="75000"/>
                  </a:schemeClr>
                </a:solidFill>
              </a:rPr>
              <a:t>L4 VIP </a:t>
            </a:r>
            <a:r>
              <a:rPr lang="en-US" sz="1800" dirty="0">
                <a:solidFill>
                  <a:schemeClr val="bg1">
                    <a:lumMod val="75000"/>
                  </a:schemeClr>
                </a:solidFill>
              </a:rPr>
              <a:t>(using L4-LB-Engine)</a:t>
            </a:r>
            <a:endParaRPr lang="en-US" sz="1800" noProof="0" dirty="0">
              <a:solidFill>
                <a:schemeClr val="bg1">
                  <a:lumMod val="75000"/>
                </a:schemeClr>
              </a:solidFill>
            </a:endParaRPr>
          </a:p>
          <a:p>
            <a:pPr lvl="1">
              <a:spcBef>
                <a:spcPts val="0"/>
              </a:spcBef>
              <a:buFont typeface="Wingdings" charset="2"/>
              <a:buChar char="§"/>
            </a:pPr>
            <a:r>
              <a:rPr lang="en-US" noProof="0" dirty="0">
                <a:solidFill>
                  <a:schemeClr val="bg1">
                    <a:lumMod val="75000"/>
                  </a:schemeClr>
                </a:solidFill>
              </a:rPr>
              <a:t>with no persistence</a:t>
            </a:r>
          </a:p>
          <a:p>
            <a:pPr lvl="1">
              <a:spcBef>
                <a:spcPts val="0"/>
              </a:spcBef>
              <a:buFont typeface="Wingdings" charset="2"/>
              <a:buChar char="§"/>
            </a:pPr>
            <a:r>
              <a:rPr lang="en-US" noProof="0" dirty="0">
                <a:solidFill>
                  <a:schemeClr val="bg1">
                    <a:lumMod val="75000"/>
                  </a:schemeClr>
                </a:solidFill>
              </a:rPr>
              <a:t>with </a:t>
            </a:r>
            <a:r>
              <a:rPr lang="en-US" noProof="0" dirty="0" err="1">
                <a:solidFill>
                  <a:schemeClr val="bg1">
                    <a:lumMod val="75000"/>
                  </a:schemeClr>
                </a:solidFill>
              </a:rPr>
              <a:t>src</a:t>
            </a:r>
            <a:r>
              <a:rPr lang="en-US" noProof="0" dirty="0">
                <a:solidFill>
                  <a:schemeClr val="bg1">
                    <a:lumMod val="75000"/>
                  </a:schemeClr>
                </a:solidFill>
              </a:rPr>
              <a:t>-IP persistence</a:t>
            </a:r>
          </a:p>
          <a:p>
            <a:pPr marL="457200" lvl="2" indent="0">
              <a:spcBef>
                <a:spcPts val="0"/>
              </a:spcBef>
              <a:buNone/>
            </a:pPr>
            <a:r>
              <a:rPr lang="en-US" sz="1200" i="1" dirty="0">
                <a:solidFill>
                  <a:schemeClr val="bg1">
                    <a:lumMod val="75000"/>
                  </a:schemeClr>
                </a:solidFill>
              </a:rPr>
              <a:t>Same config using L7-LB-Engine</a:t>
            </a:r>
          </a:p>
          <a:p>
            <a:pPr lvl="1">
              <a:spcBef>
                <a:spcPts val="0"/>
              </a:spcBef>
              <a:buFont typeface="Wingdings" charset="2"/>
              <a:buChar char="§"/>
            </a:pPr>
            <a:r>
              <a:rPr lang="en-US" dirty="0">
                <a:solidFill>
                  <a:schemeClr val="bg1">
                    <a:lumMod val="75000"/>
                  </a:schemeClr>
                </a:solidFill>
              </a:rPr>
              <a:t>with SNAT (Proxy Mode)</a:t>
            </a:r>
          </a:p>
          <a:p>
            <a:pPr marL="457200" lvl="2" indent="0">
              <a:spcBef>
                <a:spcPts val="0"/>
              </a:spcBef>
              <a:buNone/>
            </a:pPr>
            <a:r>
              <a:rPr lang="en-US" sz="1200" i="1" dirty="0">
                <a:solidFill>
                  <a:schemeClr val="bg1">
                    <a:lumMod val="75000"/>
                  </a:schemeClr>
                </a:solidFill>
              </a:rPr>
              <a:t>Same config using L7-LB-Engine</a:t>
            </a:r>
            <a:endParaRPr lang="en-US" sz="1200" dirty="0">
              <a:solidFill>
                <a:schemeClr val="bg1">
                  <a:lumMod val="75000"/>
                </a:schemeClr>
              </a:solidFill>
            </a:endParaRPr>
          </a:p>
          <a:p>
            <a:pPr lvl="1">
              <a:spcBef>
                <a:spcPts val="0"/>
              </a:spcBef>
              <a:buFont typeface="Wingdings" charset="2"/>
              <a:buChar char="§"/>
            </a:pPr>
            <a:r>
              <a:rPr lang="en-US" dirty="0">
                <a:solidFill>
                  <a:schemeClr val="bg1">
                    <a:lumMod val="75000"/>
                  </a:schemeClr>
                </a:solidFill>
              </a:rPr>
              <a:t>without SNAT (Transparent Mode)</a:t>
            </a:r>
          </a:p>
          <a:p>
            <a:pPr marL="457200" lvl="2" indent="0">
              <a:spcBef>
                <a:spcPts val="0"/>
              </a:spcBef>
              <a:buNone/>
            </a:pPr>
            <a:r>
              <a:rPr lang="en-US" sz="1200" i="1" dirty="0">
                <a:solidFill>
                  <a:schemeClr val="bg1">
                    <a:lumMod val="75000"/>
                  </a:schemeClr>
                </a:solidFill>
              </a:rPr>
              <a:t>Same </a:t>
            </a:r>
            <a:r>
              <a:rPr lang="en-US" sz="1200" i="1" dirty="0" err="1">
                <a:solidFill>
                  <a:schemeClr val="bg1">
                    <a:lumMod val="75000"/>
                  </a:schemeClr>
                </a:solidFill>
              </a:rPr>
              <a:t>config</a:t>
            </a:r>
            <a:r>
              <a:rPr lang="en-US" sz="1200" i="1" dirty="0">
                <a:solidFill>
                  <a:schemeClr val="bg1">
                    <a:lumMod val="75000"/>
                  </a:schemeClr>
                </a:solidFill>
              </a:rPr>
              <a:t> using L7-LB-Engine</a:t>
            </a:r>
          </a:p>
          <a:p>
            <a:pPr lvl="1">
              <a:spcBef>
                <a:spcPts val="0"/>
              </a:spcBef>
              <a:buFont typeface="Wingdings" charset="2"/>
              <a:buChar char="§"/>
            </a:pPr>
            <a:r>
              <a:rPr lang="en-US" dirty="0">
                <a:solidFill>
                  <a:schemeClr val="bg1">
                    <a:lumMod val="75000"/>
                  </a:schemeClr>
                </a:solidFill>
              </a:rPr>
              <a:t>with port range</a:t>
            </a:r>
          </a:p>
          <a:p>
            <a:pPr lvl="1">
              <a:spcBef>
                <a:spcPts val="0"/>
              </a:spcBef>
              <a:buFont typeface="Wingdings" charset="2"/>
              <a:buChar char="§"/>
            </a:pPr>
            <a:r>
              <a:rPr lang="en-US" dirty="0">
                <a:solidFill>
                  <a:schemeClr val="bg1">
                    <a:lumMod val="75000"/>
                  </a:schemeClr>
                </a:solidFill>
              </a:rPr>
              <a:t>FTP</a:t>
            </a:r>
            <a:endParaRPr lang="en-US" sz="1200" i="1" dirty="0">
              <a:solidFill>
                <a:schemeClr val="bg1">
                  <a:lumMod val="75000"/>
                </a:schemeClr>
              </a:solidFill>
            </a:endParaRPr>
          </a:p>
          <a:p>
            <a:pPr marL="457200" lvl="2" indent="0">
              <a:spcBef>
                <a:spcPts val="0"/>
              </a:spcBef>
              <a:buNone/>
            </a:pPr>
            <a:endParaRPr lang="en-US" sz="1200" noProof="0" dirty="0">
              <a:solidFill>
                <a:schemeClr val="bg1">
                  <a:lumMod val="75000"/>
                </a:schemeClr>
              </a:solidFill>
            </a:endParaRPr>
          </a:p>
        </p:txBody>
      </p:sp>
    </p:spTree>
    <p:extLst>
      <p:ext uri="{BB962C8B-B14F-4D97-AF65-F5344CB8AC3E}">
        <p14:creationId xmlns:p14="http://schemas.microsoft.com/office/powerpoint/2010/main" val="843548086"/>
      </p:ext>
    </p:extLst>
  </p:cSld>
  <p:clrMapOvr>
    <a:masterClrMapping/>
  </p:clrMapOvr>
  <p:transition>
    <p:fade/>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L7 HTTP VIP – </a:t>
            </a:r>
            <a:r>
              <a:rPr lang="en-US" noProof="0" dirty="0"/>
              <a:t>Miscellaneous Tech Notes</a:t>
            </a:r>
          </a:p>
        </p:txBody>
      </p:sp>
      <p:sp>
        <p:nvSpPr>
          <p:cNvPr id="5" name="Text Placeholder 4"/>
          <p:cNvSpPr>
            <a:spLocks noGrp="1"/>
          </p:cNvSpPr>
          <p:nvPr>
            <p:ph type="body" sz="quarter" idx="13"/>
          </p:nvPr>
        </p:nvSpPr>
        <p:spPr/>
        <p:txBody>
          <a:bodyPr/>
          <a:lstStyle/>
          <a:p>
            <a:r>
              <a:rPr lang="en-US" dirty="0"/>
              <a:t>The Edge offers 2 load balancer engines:</a:t>
            </a:r>
          </a:p>
          <a:p>
            <a:pPr lvl="1"/>
            <a:r>
              <a:rPr lang="en-US" dirty="0"/>
              <a:t>L4-Eng</a:t>
            </a:r>
          </a:p>
          <a:p>
            <a:pPr lvl="1"/>
            <a:r>
              <a:rPr lang="en-US" dirty="0"/>
              <a:t>L7-Eng</a:t>
            </a:r>
          </a:p>
          <a:p>
            <a:pPr marL="228600" lvl="1" indent="0">
              <a:buNone/>
            </a:pPr>
            <a:r>
              <a:rPr lang="en-US" i="1" dirty="0"/>
              <a:t>Note: See the Notes to validate what LB engine is used  for each VIP</a:t>
            </a:r>
          </a:p>
          <a:p>
            <a:pPr lvl="1"/>
            <a:endParaRPr lang="en-US" dirty="0"/>
          </a:p>
          <a:p>
            <a:r>
              <a:rPr lang="en-US" dirty="0"/>
              <a:t>The L7 HTTP VIP is used to load balance any web HTTP application</a:t>
            </a:r>
          </a:p>
          <a:p>
            <a:pPr marL="228600" lvl="1" indent="0">
              <a:buNone/>
            </a:pPr>
            <a:r>
              <a:rPr lang="en-US" dirty="0"/>
              <a:t>Note: An </a:t>
            </a:r>
            <a:r>
              <a:rPr lang="en-US" u="sng" dirty="0"/>
              <a:t>non-web</a:t>
            </a:r>
            <a:r>
              <a:rPr lang="en-US" dirty="0"/>
              <a:t> application running on TCP port 80 can NOT be load balanced by an L7 HTTP VIP. (L4 TCP VIP has to be used).</a:t>
            </a:r>
            <a:endParaRPr lang="fr-FR" dirty="0"/>
          </a:p>
          <a:p>
            <a:r>
              <a:rPr lang="fr-FR" dirty="0"/>
              <a:t>L7 HTTP VIP </a:t>
            </a:r>
            <a:r>
              <a:rPr lang="fr-FR" dirty="0" err="1"/>
              <a:t>is</a:t>
            </a:r>
            <a:r>
              <a:rPr lang="fr-FR" dirty="0"/>
              <a:t> </a:t>
            </a:r>
            <a:r>
              <a:rPr lang="fr-FR" dirty="0" err="1"/>
              <a:t>processed</a:t>
            </a:r>
            <a:r>
              <a:rPr lang="fr-FR" dirty="0"/>
              <a:t> </a:t>
            </a:r>
            <a:r>
              <a:rPr lang="fr-FR" dirty="0" err="1"/>
              <a:t>after</a:t>
            </a:r>
            <a:r>
              <a:rPr lang="fr-FR" dirty="0"/>
              <a:t> the </a:t>
            </a:r>
            <a:r>
              <a:rPr lang="fr-FR" dirty="0" err="1"/>
              <a:t>Edge</a:t>
            </a:r>
            <a:r>
              <a:rPr lang="fr-FR" dirty="0"/>
              <a:t> Firewall</a:t>
            </a:r>
          </a:p>
          <a:p>
            <a:pPr lvl="1"/>
            <a:r>
              <a:rPr lang="fr-FR" dirty="0"/>
              <a:t>An Edge Firewall </a:t>
            </a:r>
            <a:r>
              <a:rPr lang="fr-FR" dirty="0" err="1"/>
              <a:t>rule</a:t>
            </a:r>
            <a:r>
              <a:rPr lang="fr-FR" dirty="0"/>
              <a:t> (</a:t>
            </a:r>
            <a:r>
              <a:rPr lang="fr-FR" dirty="0" err="1"/>
              <a:t>under</a:t>
            </a:r>
            <a:r>
              <a:rPr lang="fr-FR" dirty="0"/>
              <a:t> "Edge – Manage / Firewall") must </a:t>
            </a:r>
            <a:r>
              <a:rPr lang="fr-FR" dirty="0" err="1"/>
              <a:t>exist</a:t>
            </a:r>
            <a:r>
              <a:rPr lang="fr-FR" dirty="0"/>
              <a:t> to </a:t>
            </a:r>
            <a:r>
              <a:rPr lang="fr-FR" dirty="0" err="1"/>
              <a:t>allow</a:t>
            </a:r>
            <a:r>
              <a:rPr lang="fr-FR" dirty="0"/>
              <a:t> </a:t>
            </a:r>
            <a:r>
              <a:rPr lang="fr-FR" dirty="0" err="1"/>
              <a:t>access</a:t>
            </a:r>
            <a:r>
              <a:rPr lang="fr-FR" dirty="0"/>
              <a:t> to the L7 HTTP VIP.</a:t>
            </a:r>
          </a:p>
          <a:p>
            <a:endParaRPr lang="fr-FR" dirty="0"/>
          </a:p>
          <a:p>
            <a:r>
              <a:rPr lang="fr-FR" dirty="0"/>
              <a:t>Application Rules are </a:t>
            </a:r>
            <a:r>
              <a:rPr lang="fr-FR" dirty="0" err="1"/>
              <a:t>using</a:t>
            </a:r>
            <a:r>
              <a:rPr lang="fr-FR" dirty="0"/>
              <a:t> HAProxy frontend </a:t>
            </a:r>
            <a:r>
              <a:rPr lang="fr-FR" dirty="0" err="1"/>
              <a:t>rules</a:t>
            </a:r>
            <a:endParaRPr lang="fr-FR" dirty="0"/>
          </a:p>
          <a:p>
            <a:pPr lvl="1"/>
            <a:r>
              <a:rPr lang="fr-FR" dirty="0"/>
              <a:t>You </a:t>
            </a:r>
            <a:r>
              <a:rPr lang="fr-FR" dirty="0" err="1"/>
              <a:t>can</a:t>
            </a:r>
            <a:r>
              <a:rPr lang="fr-FR" dirty="0"/>
              <a:t> </a:t>
            </a:r>
            <a:r>
              <a:rPr lang="fr-FR" dirty="0" err="1"/>
              <a:t>find</a:t>
            </a:r>
            <a:r>
              <a:rPr lang="fr-FR" dirty="0"/>
              <a:t> the </a:t>
            </a:r>
            <a:r>
              <a:rPr lang="fr-FR" dirty="0" err="1"/>
              <a:t>list</a:t>
            </a:r>
            <a:r>
              <a:rPr lang="fr-FR" dirty="0"/>
              <a:t> of HAProxy </a:t>
            </a:r>
            <a:r>
              <a:rPr lang="fr-FR" dirty="0" err="1"/>
              <a:t>frontend</a:t>
            </a:r>
            <a:r>
              <a:rPr lang="fr-FR" dirty="0"/>
              <a:t> </a:t>
            </a:r>
            <a:r>
              <a:rPr lang="fr-FR" dirty="0" err="1"/>
              <a:t>rules</a:t>
            </a:r>
            <a:r>
              <a:rPr lang="fr-FR" dirty="0"/>
              <a:t> </a:t>
            </a:r>
            <a:r>
              <a:rPr lang="fr-FR" dirty="0">
                <a:hlinkClick r:id="rId3"/>
              </a:rPr>
              <a:t>here</a:t>
            </a:r>
            <a:endParaRPr lang="fr-FR" dirty="0"/>
          </a:p>
          <a:p>
            <a:endParaRPr lang="en-US" dirty="0"/>
          </a:p>
          <a:p>
            <a:endParaRPr lang="en-US" noProof="0" dirty="0"/>
          </a:p>
          <a:p>
            <a:pPr lvl="1"/>
            <a:endParaRPr lang="en-US" i="1" noProof="0" dirty="0"/>
          </a:p>
          <a:p>
            <a:pPr lvl="1"/>
            <a:endParaRPr lang="en-US" i="1" noProof="0" dirty="0"/>
          </a:p>
          <a:p>
            <a:pPr lvl="1"/>
            <a:endParaRPr lang="en-US" i="1" noProof="0" dirty="0"/>
          </a:p>
          <a:p>
            <a:pPr lvl="1"/>
            <a:endParaRPr lang="en-US" i="1" noProof="0" dirty="0"/>
          </a:p>
          <a:p>
            <a:pPr lvl="1"/>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p:txBody>
      </p:sp>
    </p:spTree>
    <p:extLst>
      <p:ext uri="{BB962C8B-B14F-4D97-AF65-F5344CB8AC3E}">
        <p14:creationId xmlns:p14="http://schemas.microsoft.com/office/powerpoint/2010/main" val="3554755630"/>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87738" y="199292"/>
            <a:ext cx="7704582" cy="727072"/>
          </a:xfrm>
        </p:spPr>
        <p:txBody>
          <a:bodyPr/>
          <a:lstStyle/>
          <a:p>
            <a:r>
              <a:rPr lang="en-US" noProof="0"/>
              <a:t>Agenda</a:t>
            </a:r>
          </a:p>
        </p:txBody>
      </p:sp>
      <p:sp>
        <p:nvSpPr>
          <p:cNvPr id="4" name="Text Placeholder 3"/>
          <p:cNvSpPr>
            <a:spLocks noGrp="1"/>
          </p:cNvSpPr>
          <p:nvPr>
            <p:ph type="body" sz="quarter" idx="12"/>
          </p:nvPr>
        </p:nvSpPr>
        <p:spPr>
          <a:xfrm>
            <a:off x="361950" y="958950"/>
            <a:ext cx="8782050" cy="5214132"/>
          </a:xfrm>
        </p:spPr>
        <p:txBody>
          <a:bodyPr/>
          <a:lstStyle/>
          <a:p>
            <a:pPr marL="0" indent="0">
              <a:buNone/>
            </a:pPr>
            <a:endParaRPr lang="en-US" noProof="0" dirty="0"/>
          </a:p>
          <a:p>
            <a:pPr>
              <a:buFont typeface="Wingdings" charset="2"/>
              <a:buChar char="§"/>
            </a:pPr>
            <a:r>
              <a:rPr lang="en-US" sz="2400" noProof="0" dirty="0">
                <a:solidFill>
                  <a:srgbClr val="999999"/>
                </a:solidFill>
              </a:rPr>
              <a:t>Overview</a:t>
            </a:r>
          </a:p>
          <a:p>
            <a:pPr>
              <a:buFont typeface="Wingdings" charset="2"/>
              <a:buChar char="§"/>
            </a:pPr>
            <a:r>
              <a:rPr lang="en-US" sz="2400" noProof="0" dirty="0"/>
              <a:t>Logical Load Balancing Components</a:t>
            </a:r>
          </a:p>
          <a:p>
            <a:pPr>
              <a:buFont typeface="Wingdings" charset="2"/>
              <a:buChar char="§"/>
            </a:pPr>
            <a:r>
              <a:rPr lang="en-US" sz="2400" noProof="0" dirty="0">
                <a:solidFill>
                  <a:srgbClr val="999999"/>
                </a:solidFill>
              </a:rPr>
              <a:t>Logical Load Balancing Packet flows</a:t>
            </a:r>
          </a:p>
          <a:p>
            <a:pPr>
              <a:buFont typeface="Wingdings" charset="2"/>
              <a:buChar char="§"/>
            </a:pPr>
            <a:r>
              <a:rPr lang="en-US" sz="2400" noProof="0" dirty="0">
                <a:solidFill>
                  <a:srgbClr val="999999"/>
                </a:solidFill>
              </a:rPr>
              <a:t>What Features Are Supported</a:t>
            </a:r>
          </a:p>
          <a:p>
            <a:pPr>
              <a:buFont typeface="Wingdings" charset="2"/>
              <a:buChar char="§"/>
            </a:pPr>
            <a:r>
              <a:rPr lang="en-US" sz="2400" noProof="0" dirty="0">
                <a:solidFill>
                  <a:schemeClr val="tx1">
                    <a:lumMod val="50000"/>
                    <a:lumOff val="50000"/>
                  </a:schemeClr>
                </a:solidFill>
              </a:rPr>
              <a:t>Configuration </a:t>
            </a:r>
          </a:p>
          <a:p>
            <a:pPr>
              <a:buFont typeface="Wingdings" charset="2"/>
              <a:buChar char="§"/>
            </a:pPr>
            <a:r>
              <a:rPr lang="en-US" sz="2400" noProof="0" dirty="0">
                <a:solidFill>
                  <a:schemeClr val="tx1">
                    <a:lumMod val="50000"/>
                    <a:lumOff val="50000"/>
                  </a:schemeClr>
                </a:solidFill>
              </a:rPr>
              <a:t>High Availability</a:t>
            </a:r>
            <a:endParaRPr lang="en-US" sz="2400" noProof="0" dirty="0">
              <a:solidFill>
                <a:srgbClr val="999999"/>
              </a:solidFill>
            </a:endParaRPr>
          </a:p>
          <a:p>
            <a:pPr>
              <a:buFont typeface="Wingdings" charset="2"/>
              <a:buChar char="§"/>
            </a:pPr>
            <a:r>
              <a:rPr lang="en-US" sz="2400" noProof="0" dirty="0">
                <a:solidFill>
                  <a:srgbClr val="999999"/>
                </a:solidFill>
              </a:rPr>
              <a:t>Design Considerations - Scale, Limitations</a:t>
            </a:r>
          </a:p>
          <a:p>
            <a:pPr>
              <a:buFont typeface="Wingdings" charset="2"/>
              <a:buChar char="§"/>
            </a:pPr>
            <a:r>
              <a:rPr lang="en-US" sz="2400" noProof="0" dirty="0">
                <a:solidFill>
                  <a:schemeClr val="tx1">
                    <a:lumMod val="50000"/>
                    <a:lumOff val="50000"/>
                  </a:schemeClr>
                </a:solidFill>
              </a:rPr>
              <a:t>Troubleshooting</a:t>
            </a:r>
          </a:p>
          <a:p>
            <a:pPr>
              <a:buFont typeface="Wingdings" charset="2"/>
              <a:buChar char="§"/>
            </a:pPr>
            <a:r>
              <a:rPr lang="en-US" sz="2400" noProof="0" dirty="0">
                <a:solidFill>
                  <a:schemeClr val="tx1">
                    <a:lumMod val="50000"/>
                    <a:lumOff val="50000"/>
                  </a:schemeClr>
                </a:solidFill>
              </a:rPr>
              <a:t>Key Takeaways</a:t>
            </a:r>
          </a:p>
          <a:p>
            <a:pPr>
              <a:buFont typeface="Wingdings" charset="2"/>
              <a:buChar char="§"/>
            </a:pPr>
            <a:endParaRPr lang="en-US" sz="2400" noProof="0" dirty="0">
              <a:solidFill>
                <a:srgbClr val="999999"/>
              </a:solidFill>
            </a:endParaRPr>
          </a:p>
          <a:p>
            <a:pPr>
              <a:buFont typeface="Wingdings" charset="2"/>
              <a:buChar char="§"/>
            </a:pPr>
            <a:endParaRPr lang="en-US" sz="2400" noProof="0" dirty="0"/>
          </a:p>
          <a:p>
            <a:pPr>
              <a:buFont typeface="Wingdings" charset="2"/>
              <a:buChar char="§"/>
            </a:pPr>
            <a:endParaRPr lang="en-US" sz="2400" noProof="0" dirty="0"/>
          </a:p>
          <a:p>
            <a:pPr marL="0" indent="0">
              <a:buNone/>
            </a:pPr>
            <a:endParaRPr lang="en-US" noProof="0" dirty="0"/>
          </a:p>
          <a:p>
            <a:pPr marL="0" indent="0">
              <a:buNone/>
            </a:pPr>
            <a:endParaRPr lang="en-US" noProof="0" dirty="0"/>
          </a:p>
          <a:p>
            <a:pPr marL="0" indent="0">
              <a:buNone/>
            </a:pPr>
            <a:endParaRPr lang="en-US" noProof="0" dirty="0"/>
          </a:p>
          <a:p>
            <a:pPr marL="0" indent="0">
              <a:buNone/>
            </a:pPr>
            <a:endParaRPr lang="en-US" noProof="0" dirty="0"/>
          </a:p>
        </p:txBody>
      </p:sp>
    </p:spTree>
    <p:extLst>
      <p:ext uri="{BB962C8B-B14F-4D97-AF65-F5344CB8AC3E}">
        <p14:creationId xmlns:p14="http://schemas.microsoft.com/office/powerpoint/2010/main" val="334982463"/>
      </p:ext>
    </p:extLst>
  </p:cSld>
  <p:clrMapOvr>
    <a:masterClrMapping/>
  </p:clrMapOvr>
  <p:transition>
    <p:fade/>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noProof="0" dirty="0"/>
              <a:t>L7 HTTP VIP - Insert client IP@ in header X-Forwarded-For (1/2)</a:t>
            </a:r>
          </a:p>
        </p:txBody>
      </p:sp>
      <p:sp>
        <p:nvSpPr>
          <p:cNvPr id="5" name="Text Placeholder 4"/>
          <p:cNvSpPr>
            <a:spLocks noGrp="1"/>
          </p:cNvSpPr>
          <p:nvPr>
            <p:ph type="body" sz="quarter" idx="13"/>
          </p:nvPr>
        </p:nvSpPr>
        <p:spPr/>
        <p:txBody>
          <a:bodyPr/>
          <a:lstStyle/>
          <a:p>
            <a:r>
              <a:rPr lang="en-US" noProof="0" dirty="0"/>
              <a:t>Use case:</a:t>
            </a:r>
          </a:p>
          <a:p>
            <a:pPr lvl="1"/>
            <a:r>
              <a:rPr lang="en-US" noProof="0" dirty="0"/>
              <a:t>The Edge LB is configured in Proxy Mode (Source NAT) and the servers need the client IP@ information</a:t>
            </a:r>
          </a:p>
          <a:p>
            <a:r>
              <a:rPr lang="en-US" noProof="0" dirty="0"/>
              <a:t>Configuration</a:t>
            </a:r>
          </a:p>
          <a:p>
            <a:pPr lvl="1"/>
            <a:r>
              <a:rPr lang="en-US" noProof="0" dirty="0"/>
              <a:t>Update the Application Profile</a:t>
            </a:r>
          </a:p>
          <a:p>
            <a:pPr lvl="2"/>
            <a:r>
              <a:rPr lang="en-US" noProof="0" dirty="0"/>
              <a:t>Under "Edge – Manage /  Load Balancer / Applications Profiles"</a:t>
            </a:r>
          </a:p>
          <a:p>
            <a:pPr lvl="3"/>
            <a:r>
              <a:rPr lang="en-US" noProof="0" dirty="0"/>
              <a:t>Select the option "Insert X-Forwarded-For HTTP header"</a:t>
            </a:r>
          </a:p>
          <a:p>
            <a:pPr lvl="1"/>
            <a:endParaRPr lang="en-US" i="1" noProof="0" dirty="0"/>
          </a:p>
          <a:p>
            <a:pPr lvl="1"/>
            <a:endParaRPr lang="en-US" noProof="0" dirty="0"/>
          </a:p>
          <a:p>
            <a:pPr lvl="1"/>
            <a:endParaRPr lang="en-US" noProof="0" dirty="0"/>
          </a:p>
          <a:p>
            <a:pPr lvl="1"/>
            <a:endParaRPr lang="en-US" noProof="0" dirty="0"/>
          </a:p>
          <a:p>
            <a:pPr lvl="1"/>
            <a:endParaRPr lang="en-US" noProof="0" dirty="0"/>
          </a:p>
          <a:p>
            <a:pPr lvl="2"/>
            <a:r>
              <a:rPr lang="en-US" noProof="0" dirty="0"/>
              <a:t>Once configured and Application Profile applied on a Virtual Server, the server will see the client IP@ information in the header "X-Forwarded-For"</a:t>
            </a:r>
          </a:p>
          <a:p>
            <a:pPr lvl="1"/>
            <a:endParaRPr lang="en-US" i="1" noProof="0" dirty="0"/>
          </a:p>
          <a:p>
            <a:pPr marL="742950" lvl="3" indent="0">
              <a:buNone/>
            </a:pPr>
            <a:endParaRPr lang="en-US" sz="1400" noProof="0" dirty="0">
              <a:latin typeface="Courier New" pitchFamily="49" charset="0"/>
              <a:cs typeface="Courier New" pitchFamily="49" charset="0"/>
            </a:endParaRPr>
          </a:p>
        </p:txBody>
      </p:sp>
      <p:grpSp>
        <p:nvGrpSpPr>
          <p:cNvPr id="3" name="Group 2"/>
          <p:cNvGrpSpPr/>
          <p:nvPr/>
        </p:nvGrpSpPr>
        <p:grpSpPr>
          <a:xfrm>
            <a:off x="1833831" y="3220537"/>
            <a:ext cx="3680460" cy="1933119"/>
            <a:chOff x="1833831" y="3272053"/>
            <a:chExt cx="3680460" cy="1933119"/>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3831" y="3272053"/>
              <a:ext cx="3680460" cy="1920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bwMode="auto">
            <a:xfrm>
              <a:off x="1996225" y="4919743"/>
              <a:ext cx="1841679" cy="285429"/>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grpSp>
    </p:spTree>
    <p:extLst>
      <p:ext uri="{BB962C8B-B14F-4D97-AF65-F5344CB8AC3E}">
        <p14:creationId xmlns:p14="http://schemas.microsoft.com/office/powerpoint/2010/main" val="237300980"/>
      </p:ext>
    </p:extLst>
  </p:cSld>
  <p:clrMapOvr>
    <a:masterClrMapping/>
  </p:clrMapOvr>
  <p:transition>
    <p:fade/>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noProof="0" dirty="0"/>
              <a:t>L7 HTTP VIP - Insert client IP@ in header X-Forwarded-For (2/2)</a:t>
            </a:r>
          </a:p>
        </p:txBody>
      </p:sp>
      <p:sp>
        <p:nvSpPr>
          <p:cNvPr id="5" name="Text Placeholder 4"/>
          <p:cNvSpPr>
            <a:spLocks noGrp="1"/>
          </p:cNvSpPr>
          <p:nvPr>
            <p:ph type="body" sz="quarter" idx="13"/>
          </p:nvPr>
        </p:nvSpPr>
        <p:spPr/>
        <p:txBody>
          <a:bodyPr/>
          <a:lstStyle/>
          <a:p>
            <a:r>
              <a:rPr lang="en-US" noProof="0" dirty="0"/>
              <a:t>Validation:</a:t>
            </a:r>
          </a:p>
          <a:p>
            <a:pPr lvl="1"/>
            <a:r>
              <a:rPr lang="en-US" noProof="0" dirty="0"/>
              <a:t>This is a capture taken on the server side where you can see:</a:t>
            </a:r>
          </a:p>
          <a:p>
            <a:pPr lvl="2"/>
            <a:r>
              <a:rPr lang="en-US" noProof="0" dirty="0"/>
              <a:t>The </a:t>
            </a:r>
            <a:r>
              <a:rPr lang="en-US" noProof="0" dirty="0" err="1"/>
              <a:t>Sce</a:t>
            </a:r>
            <a:r>
              <a:rPr lang="en-US" noProof="0" dirty="0"/>
              <a:t>-IP@ = Edge IP@: 192.168.11.41</a:t>
            </a:r>
          </a:p>
          <a:p>
            <a:pPr lvl="2"/>
            <a:r>
              <a:rPr lang="en-US" noProof="0" dirty="0"/>
              <a:t>The server IP@: 192.168.11.3</a:t>
            </a:r>
          </a:p>
          <a:p>
            <a:pPr lvl="2"/>
            <a:r>
              <a:rPr lang="en-US" noProof="0" dirty="0"/>
              <a:t>The real client-IP@ in the X-Forwarded-For header: 10.0.1.12</a:t>
            </a:r>
          </a:p>
          <a:p>
            <a:pPr lvl="2"/>
            <a:endParaRPr lang="en-US" noProof="0" dirty="0"/>
          </a:p>
          <a:p>
            <a:pPr lvl="2"/>
            <a:endParaRPr lang="en-US" noProof="0" dirty="0"/>
          </a:p>
          <a:p>
            <a:pPr lvl="2"/>
            <a:endParaRPr lang="en-US" noProof="0" dirty="0"/>
          </a:p>
          <a:p>
            <a:pPr lvl="2"/>
            <a:endParaRPr lang="en-US" noProof="0" dirty="0"/>
          </a:p>
          <a:p>
            <a:pPr lvl="2"/>
            <a:endParaRPr lang="en-US" noProof="0" dirty="0"/>
          </a:p>
          <a:p>
            <a:pPr lvl="2"/>
            <a:endParaRPr lang="en-US" noProof="0" dirty="0"/>
          </a:p>
          <a:p>
            <a:pPr lvl="2"/>
            <a:endParaRPr lang="en-US" noProof="0" dirty="0"/>
          </a:p>
          <a:p>
            <a:pPr lvl="2"/>
            <a:endParaRPr lang="en-US" noProof="0" dirty="0"/>
          </a:p>
          <a:p>
            <a:pPr marL="457200" lvl="2" indent="0">
              <a:buNone/>
            </a:pPr>
            <a:r>
              <a:rPr lang="en-US" i="1" u="sng" noProof="0" dirty="0"/>
              <a:t>Important Note:</a:t>
            </a:r>
          </a:p>
          <a:p>
            <a:pPr marL="457200" lvl="2" indent="0">
              <a:buNone/>
            </a:pPr>
            <a:r>
              <a:rPr lang="en-US" i="1" noProof="0" dirty="0"/>
              <a:t>The web servers have to be configured to look at the client IP@ information in that "X-Forwarded-For" header instead of the source-IP@ client.</a:t>
            </a:r>
          </a:p>
          <a:p>
            <a:pPr marL="457200" lvl="2" indent="0">
              <a:buNone/>
            </a:pPr>
            <a:endParaRPr lang="en-US" noProof="0" dirty="0"/>
          </a:p>
          <a:p>
            <a:pPr lvl="1"/>
            <a:endParaRPr lang="en-US" i="1" noProof="0" dirty="0"/>
          </a:p>
          <a:p>
            <a:pPr marL="742950" lvl="3" indent="0">
              <a:buNone/>
            </a:pPr>
            <a:endParaRPr lang="en-US" sz="1400" noProof="0" dirty="0">
              <a:latin typeface="Courier New" pitchFamily="49" charset="0"/>
              <a:cs typeface="Courier New" pitchFamily="49" charset="0"/>
            </a:endParaRPr>
          </a:p>
        </p:txBody>
      </p:sp>
      <p:grpSp>
        <p:nvGrpSpPr>
          <p:cNvPr id="6" name="Group 5"/>
          <p:cNvGrpSpPr/>
          <p:nvPr/>
        </p:nvGrpSpPr>
        <p:grpSpPr>
          <a:xfrm>
            <a:off x="746504" y="2594222"/>
            <a:ext cx="7934325" cy="2390775"/>
            <a:chOff x="746504" y="2594222"/>
            <a:chExt cx="7934325" cy="2390775"/>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6504" y="2594222"/>
              <a:ext cx="7934325" cy="2390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bwMode="auto">
            <a:xfrm>
              <a:off x="3135086" y="2891641"/>
              <a:ext cx="2624446" cy="172193"/>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sp>
          <p:nvSpPr>
            <p:cNvPr id="9" name="Rectangle 8"/>
            <p:cNvSpPr/>
            <p:nvPr/>
          </p:nvSpPr>
          <p:spPr bwMode="auto">
            <a:xfrm>
              <a:off x="5858494" y="2889661"/>
              <a:ext cx="2525485" cy="172193"/>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sp>
          <p:nvSpPr>
            <p:cNvPr id="10" name="Rectangle 9"/>
            <p:cNvSpPr/>
            <p:nvPr/>
          </p:nvSpPr>
          <p:spPr bwMode="auto">
            <a:xfrm>
              <a:off x="1068780" y="3950523"/>
              <a:ext cx="2392877" cy="172193"/>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grpSp>
    </p:spTree>
    <p:extLst>
      <p:ext uri="{BB962C8B-B14F-4D97-AF65-F5344CB8AC3E}">
        <p14:creationId xmlns:p14="http://schemas.microsoft.com/office/powerpoint/2010/main" val="2871010756"/>
      </p:ext>
    </p:extLst>
  </p:cSld>
  <p:clrMapOvr>
    <a:masterClrMapping/>
  </p:clrMapOvr>
  <p:transition>
    <p:fade/>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L7 HTTP VIP - with cookie persistence </a:t>
            </a:r>
            <a:endParaRPr lang="en-US" noProof="0" dirty="0"/>
          </a:p>
        </p:txBody>
      </p:sp>
      <p:sp>
        <p:nvSpPr>
          <p:cNvPr id="8" name="Text Placeholder 4"/>
          <p:cNvSpPr>
            <a:spLocks noGrp="1"/>
          </p:cNvSpPr>
          <p:nvPr>
            <p:ph type="body" sz="quarter" idx="13"/>
          </p:nvPr>
        </p:nvSpPr>
        <p:spPr>
          <a:xfrm>
            <a:off x="352425" y="786384"/>
            <a:ext cx="8586624" cy="5010912"/>
          </a:xfrm>
        </p:spPr>
        <p:txBody>
          <a:bodyPr/>
          <a:lstStyle/>
          <a:p>
            <a:r>
              <a:rPr lang="en-US" dirty="0"/>
              <a:t>Use Case: Load Balance an http application with cookie persistence</a:t>
            </a:r>
            <a:endParaRPr lang="en-US" i="1" dirty="0"/>
          </a:p>
          <a:p>
            <a:pPr lvl="1"/>
            <a:r>
              <a:rPr lang="en-US" noProof="0" dirty="0"/>
              <a:t>Create the </a:t>
            </a:r>
            <a:r>
              <a:rPr lang="en-US" dirty="0"/>
              <a:t>HTTP </a:t>
            </a:r>
            <a:r>
              <a:rPr lang="en-US" noProof="0" dirty="0"/>
              <a:t>Application Profile</a:t>
            </a:r>
          </a:p>
          <a:p>
            <a:pPr lvl="2"/>
            <a:r>
              <a:rPr lang="en-US" noProof="0" dirty="0"/>
              <a:t>Under "Edge – Manage /  Load Balancer / Application Profiles"</a:t>
            </a:r>
          </a:p>
          <a:p>
            <a:pPr lvl="2"/>
            <a:endParaRPr lang="en-US" i="1" noProof="0" dirty="0"/>
          </a:p>
          <a:p>
            <a:pPr lvl="2"/>
            <a:endParaRPr lang="en-US" i="1" dirty="0"/>
          </a:p>
          <a:p>
            <a:pPr lvl="2"/>
            <a:endParaRPr lang="en-US" i="1" noProof="0" dirty="0"/>
          </a:p>
          <a:p>
            <a:pPr lvl="2"/>
            <a:endParaRPr lang="en-US" i="1" dirty="0"/>
          </a:p>
          <a:p>
            <a:pPr lvl="2"/>
            <a:endParaRPr lang="en-US" i="1" dirty="0"/>
          </a:p>
          <a:p>
            <a:pPr lvl="1"/>
            <a:r>
              <a:rPr lang="en-US" dirty="0"/>
              <a:t>Create the Virtual Server</a:t>
            </a:r>
          </a:p>
          <a:p>
            <a:pPr lvl="2"/>
            <a:r>
              <a:rPr lang="en-US" dirty="0"/>
              <a:t>Under "Edge – Manage /  Load Balancer / Virtual Servers"</a:t>
            </a:r>
          </a:p>
          <a:p>
            <a:pPr marL="742950" lvl="3" indent="0">
              <a:buNone/>
            </a:pPr>
            <a:r>
              <a:rPr lang="en-US" sz="1400" i="1" dirty="0"/>
              <a:t>Note: The cookie provided by the Edge is a session cookie (always replayed by browser as long as browser not closed).</a:t>
            </a:r>
          </a:p>
          <a:p>
            <a:pPr marL="742950" lvl="3" indent="0">
              <a:buNone/>
            </a:pPr>
            <a:r>
              <a:rPr lang="en-US" sz="1400" i="1" dirty="0"/>
              <a:t>The cookie value = "pool member" + "time" (encoded)</a:t>
            </a:r>
          </a:p>
          <a:p>
            <a:pPr marL="742950" lvl="3" indent="0">
              <a:buNone/>
            </a:pPr>
            <a:r>
              <a:rPr lang="en-US" sz="1400" i="1" dirty="0"/>
              <a:t>If the non-closed browser doesn't do any request for 300 seconds (default expire time), its next request will still play the NSX cookie but NSX will re-balance the request to another server.</a:t>
            </a:r>
          </a:p>
          <a:p>
            <a:pPr marL="742950" lvl="3" indent="0">
              <a:buNone/>
            </a:pPr>
            <a:r>
              <a:rPr lang="en-US" sz="1400" i="1" dirty="0"/>
              <a:t>Note2: In older NSX-v releases, the Expiration time can be modified only via API (not UI). See Notes</a:t>
            </a:r>
          </a:p>
        </p:txBody>
      </p:sp>
      <p:sp>
        <p:nvSpPr>
          <p:cNvPr id="13" name="TextBox 12"/>
          <p:cNvSpPr txBox="1"/>
          <p:nvPr/>
        </p:nvSpPr>
        <p:spPr>
          <a:xfrm>
            <a:off x="224000" y="2130024"/>
            <a:ext cx="6115370" cy="1384995"/>
          </a:xfrm>
          <a:prstGeom prst="rect">
            <a:avLst/>
          </a:prstGeom>
          <a:noFill/>
        </p:spPr>
        <p:txBody>
          <a:bodyPr wrap="square" rtlCol="0">
            <a:spAutoFit/>
          </a:bodyPr>
          <a:lstStyle/>
          <a:p>
            <a:pPr algn="l"/>
            <a:r>
              <a:rPr lang="en-US" sz="1800" i="1" u="sng" dirty="0">
                <a:solidFill>
                  <a:schemeClr val="tx1"/>
                </a:solidFill>
              </a:rPr>
              <a:t>Technical Note:</a:t>
            </a:r>
          </a:p>
          <a:p>
            <a:pPr marL="285750" indent="-285750" algn="l">
              <a:buFont typeface="Arial" pitchFamily="34" charset="0"/>
              <a:buChar char="•"/>
            </a:pPr>
            <a:r>
              <a:rPr lang="en-US" sz="1600" i="1" dirty="0">
                <a:solidFill>
                  <a:schemeClr val="tx1"/>
                </a:solidFill>
              </a:rPr>
              <a:t>Persistence cookie modes are detailed in the Notes</a:t>
            </a:r>
          </a:p>
          <a:p>
            <a:pPr lvl="1" algn="l"/>
            <a:endParaRPr lang="en-US" sz="1600" i="1" dirty="0">
              <a:solidFill>
                <a:schemeClr val="tx1"/>
              </a:solidFill>
            </a:endParaRPr>
          </a:p>
          <a:p>
            <a:pPr algn="l"/>
            <a:endParaRPr lang="en-US" sz="1400" dirty="0" err="1">
              <a:solidFill>
                <a:schemeClr val="tx1"/>
              </a:solidFill>
              <a:latin typeface="+mn-lt"/>
              <a:ea typeface="+mn-ea"/>
            </a:endParaRPr>
          </a:p>
        </p:txBody>
      </p:sp>
      <p:pic>
        <p:nvPicPr>
          <p:cNvPr id="2" name="Picture 1"/>
          <p:cNvPicPr>
            <a:picLocks noChangeAspect="1"/>
          </p:cNvPicPr>
          <p:nvPr/>
        </p:nvPicPr>
        <p:blipFill>
          <a:blip r:embed="rId3"/>
          <a:stretch>
            <a:fillRect/>
          </a:stretch>
        </p:blipFill>
        <p:spPr>
          <a:xfrm>
            <a:off x="5426623" y="1906815"/>
            <a:ext cx="3627306" cy="2004163"/>
          </a:xfrm>
          <a:prstGeom prst="rect">
            <a:avLst/>
          </a:prstGeom>
        </p:spPr>
      </p:pic>
      <p:sp>
        <p:nvSpPr>
          <p:cNvPr id="12" name="Rectangle 11"/>
          <p:cNvSpPr/>
          <p:nvPr/>
        </p:nvSpPr>
        <p:spPr bwMode="auto">
          <a:xfrm>
            <a:off x="6638430" y="3053079"/>
            <a:ext cx="1281290" cy="857899"/>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sp>
        <p:nvSpPr>
          <p:cNvPr id="11" name="Rectangle 10"/>
          <p:cNvSpPr/>
          <p:nvPr/>
        </p:nvSpPr>
        <p:spPr bwMode="auto">
          <a:xfrm>
            <a:off x="6638431" y="2251012"/>
            <a:ext cx="1535289" cy="197548"/>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pic>
        <p:nvPicPr>
          <p:cNvPr id="3" name="Picture 2"/>
          <p:cNvPicPr>
            <a:picLocks noChangeAspect="1"/>
          </p:cNvPicPr>
          <p:nvPr/>
        </p:nvPicPr>
        <p:blipFill rotWithShape="1">
          <a:blip r:embed="rId4"/>
          <a:srcRect t="28767"/>
          <a:stretch/>
        </p:blipFill>
        <p:spPr>
          <a:xfrm>
            <a:off x="2800710" y="4598528"/>
            <a:ext cx="4753220" cy="162846"/>
          </a:xfrm>
          <a:prstGeom prst="rect">
            <a:avLst/>
          </a:prstGeom>
          <a:ln>
            <a:solidFill>
              <a:srgbClr val="FF0000"/>
            </a:solidFill>
          </a:ln>
        </p:spPr>
      </p:pic>
    </p:spTree>
    <p:extLst>
      <p:ext uri="{BB962C8B-B14F-4D97-AF65-F5344CB8AC3E}">
        <p14:creationId xmlns:p14="http://schemas.microsoft.com/office/powerpoint/2010/main" val="4280974348"/>
      </p:ext>
    </p:extLst>
  </p:cSld>
  <p:clrMapOvr>
    <a:masterClrMapping/>
  </p:clrMapOvr>
  <p:transition>
    <p:fade/>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noProof="0" dirty="0"/>
              <a:t>L7 HTTP VIP - </a:t>
            </a:r>
            <a:r>
              <a:rPr lang="en-US" dirty="0"/>
              <a:t>with redirect to HTTPS site (1/2)</a:t>
            </a:r>
            <a:endParaRPr lang="en-US" noProof="0" dirty="0"/>
          </a:p>
        </p:txBody>
      </p:sp>
      <p:sp>
        <p:nvSpPr>
          <p:cNvPr id="6" name="Text Placeholder 4"/>
          <p:cNvSpPr>
            <a:spLocks noGrp="1"/>
          </p:cNvSpPr>
          <p:nvPr>
            <p:ph type="body" sz="quarter" idx="13"/>
          </p:nvPr>
        </p:nvSpPr>
        <p:spPr/>
        <p:txBody>
          <a:bodyPr/>
          <a:lstStyle/>
          <a:p>
            <a:r>
              <a:rPr lang="en-US" noProof="0" dirty="0"/>
              <a:t>Use Case1: Redirect the clients coming on HTTP to HTTPS default page</a:t>
            </a:r>
          </a:p>
          <a:p>
            <a:pPr lvl="1"/>
            <a:r>
              <a:rPr lang="en-US" noProof="0" dirty="0"/>
              <a:t>Create an Application Profile</a:t>
            </a:r>
          </a:p>
          <a:p>
            <a:pPr lvl="2"/>
            <a:r>
              <a:rPr lang="en-US" noProof="0" dirty="0"/>
              <a:t>Under "Edge – Manage /  Load Balancer / Applications </a:t>
            </a:r>
            <a:r>
              <a:rPr lang="en-US" dirty="0"/>
              <a:t>Profile"</a:t>
            </a:r>
            <a:endParaRPr lang="en-US" noProof="0" dirty="0"/>
          </a:p>
          <a:p>
            <a:pPr lvl="1"/>
            <a:endParaRPr lang="en-US" dirty="0"/>
          </a:p>
          <a:p>
            <a:pPr lvl="1"/>
            <a:endParaRPr lang="en-US" noProof="0" dirty="0"/>
          </a:p>
          <a:p>
            <a:pPr lvl="1"/>
            <a:endParaRPr lang="en-US" dirty="0"/>
          </a:p>
          <a:p>
            <a:pPr lvl="1"/>
            <a:r>
              <a:rPr lang="en-US" noProof="0" dirty="0"/>
              <a:t>Apply that Application Profile to the Virtual Server</a:t>
            </a:r>
          </a:p>
          <a:p>
            <a:pPr lvl="2"/>
            <a:r>
              <a:rPr lang="en-US" noProof="0" dirty="0"/>
              <a:t>Under "Edge – Manage /  Load Balancer / Virtual Servers"</a:t>
            </a:r>
          </a:p>
          <a:p>
            <a:pPr lvl="1"/>
            <a:endParaRPr lang="en-US" i="1" noProof="0" dirty="0"/>
          </a:p>
          <a:p>
            <a:pPr marL="557361" lvl="3" indent="0">
              <a:buNone/>
            </a:pPr>
            <a:endParaRPr lang="en-US" dirty="0">
              <a:latin typeface="Courier New" pitchFamily="49" charset="0"/>
              <a:cs typeface="Courier New" pitchFamily="49" charset="0"/>
            </a:endParaRPr>
          </a:p>
        </p:txBody>
      </p:sp>
      <p:grpSp>
        <p:nvGrpSpPr>
          <p:cNvPr id="3" name="Group 2"/>
          <p:cNvGrpSpPr/>
          <p:nvPr/>
        </p:nvGrpSpPr>
        <p:grpSpPr>
          <a:xfrm>
            <a:off x="5450663" y="2517955"/>
            <a:ext cx="2703899" cy="806025"/>
            <a:chOff x="2825965" y="1904872"/>
            <a:chExt cx="3604260" cy="1074420"/>
          </a:xfrm>
        </p:grpSpPr>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25965" y="1904872"/>
              <a:ext cx="3604260" cy="10744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bwMode="auto">
            <a:xfrm>
              <a:off x="2992208" y="2401376"/>
              <a:ext cx="2589196" cy="157769"/>
            </a:xfrm>
            <a:prstGeom prst="rect">
              <a:avLst/>
            </a:prstGeom>
            <a:noFill/>
            <a:ln w="38100">
              <a:solidFill>
                <a:srgbClr val="FF0000"/>
              </a:solidFill>
              <a:round/>
              <a:headEnd/>
              <a:tailEnd/>
            </a:ln>
          </p:spPr>
          <p:txBody>
            <a:bodyPr wrap="none" lIns="0" tIns="0" rIns="0" bIns="0" rtlCol="0" anchor="ctr"/>
            <a:lstStyle/>
            <a:p>
              <a:pPr defTabSz="685983"/>
              <a:endParaRPr lang="en-US" sz="1800" dirty="0" err="1">
                <a:solidFill>
                  <a:srgbClr val="FFFFFF"/>
                </a:solidFill>
              </a:endParaRPr>
            </a:p>
          </p:txBody>
        </p:sp>
        <p:sp>
          <p:nvSpPr>
            <p:cNvPr id="8" name="Rectangle 7"/>
            <p:cNvSpPr/>
            <p:nvPr/>
          </p:nvSpPr>
          <p:spPr bwMode="auto">
            <a:xfrm>
              <a:off x="2986270" y="2761594"/>
              <a:ext cx="2589196" cy="157769"/>
            </a:xfrm>
            <a:prstGeom prst="rect">
              <a:avLst/>
            </a:prstGeom>
            <a:noFill/>
            <a:ln w="38100">
              <a:solidFill>
                <a:srgbClr val="FF0000"/>
              </a:solidFill>
              <a:round/>
              <a:headEnd/>
              <a:tailEnd/>
            </a:ln>
          </p:spPr>
          <p:txBody>
            <a:bodyPr wrap="none" lIns="0" tIns="0" rIns="0" bIns="0" rtlCol="0" anchor="ctr"/>
            <a:lstStyle/>
            <a:p>
              <a:pPr defTabSz="685983"/>
              <a:endParaRPr lang="en-US" sz="1800" dirty="0" err="1">
                <a:solidFill>
                  <a:srgbClr val="FFFFFF"/>
                </a:solidFill>
              </a:endParaRPr>
            </a:p>
          </p:txBody>
        </p:sp>
      </p:grpSp>
      <p:sp>
        <p:nvSpPr>
          <p:cNvPr id="10" name="TextBox 9"/>
          <p:cNvSpPr txBox="1"/>
          <p:nvPr/>
        </p:nvSpPr>
        <p:spPr>
          <a:xfrm>
            <a:off x="1581747" y="2630821"/>
            <a:ext cx="3538621" cy="674031"/>
          </a:xfrm>
          <a:prstGeom prst="rect">
            <a:avLst/>
          </a:prstGeom>
          <a:noFill/>
        </p:spPr>
        <p:txBody>
          <a:bodyPr wrap="square" rtlCol="0">
            <a:spAutoFit/>
          </a:bodyPr>
          <a:lstStyle/>
          <a:p>
            <a:pPr algn="l"/>
            <a:r>
              <a:rPr lang="en-US" sz="1200" i="1" u="sng" dirty="0"/>
              <a:t>Technical Note:</a:t>
            </a:r>
          </a:p>
          <a:p>
            <a:pPr marL="214370" indent="-214370">
              <a:buFont typeface="Arial" pitchFamily="34" charset="0"/>
              <a:buChar char="•"/>
            </a:pPr>
            <a:r>
              <a:rPr lang="en-US" sz="1050" i="1" dirty="0"/>
              <a:t>You most likely want to use the DNS name instead of the IP@ in the "HTTP Redirect URL"</a:t>
            </a:r>
            <a:endParaRPr lang="en-US" sz="900" dirty="0"/>
          </a:p>
        </p:txBody>
      </p:sp>
      <p:grpSp>
        <p:nvGrpSpPr>
          <p:cNvPr id="9" name="Group 8"/>
          <p:cNvGrpSpPr/>
          <p:nvPr/>
        </p:nvGrpSpPr>
        <p:grpSpPr>
          <a:xfrm>
            <a:off x="5525552" y="3880602"/>
            <a:ext cx="2400925" cy="1492004"/>
            <a:chOff x="5236549" y="4174808"/>
            <a:chExt cx="3200400" cy="1988820"/>
          </a:xfrm>
        </p:grpSpPr>
        <p:pic>
          <p:nvPicPr>
            <p:cNvPr id="921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36549" y="4174808"/>
              <a:ext cx="3200400" cy="1988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Rectangle 12"/>
            <p:cNvSpPr/>
            <p:nvPr/>
          </p:nvSpPr>
          <p:spPr bwMode="auto">
            <a:xfrm>
              <a:off x="5407119" y="5710082"/>
              <a:ext cx="2634717" cy="157769"/>
            </a:xfrm>
            <a:prstGeom prst="rect">
              <a:avLst/>
            </a:prstGeom>
            <a:noFill/>
            <a:ln w="38100">
              <a:solidFill>
                <a:srgbClr val="FF0000"/>
              </a:solidFill>
              <a:round/>
              <a:headEnd/>
              <a:tailEnd/>
            </a:ln>
          </p:spPr>
          <p:txBody>
            <a:bodyPr wrap="none" lIns="0" tIns="0" rIns="0" bIns="0" rtlCol="0" anchor="ctr"/>
            <a:lstStyle/>
            <a:p>
              <a:pPr defTabSz="685983"/>
              <a:endParaRPr lang="en-US" sz="1800" dirty="0" err="1">
                <a:solidFill>
                  <a:srgbClr val="FFFFFF"/>
                </a:solidFill>
              </a:endParaRPr>
            </a:p>
          </p:txBody>
        </p:sp>
        <p:sp>
          <p:nvSpPr>
            <p:cNvPr id="14" name="Rectangle 13"/>
            <p:cNvSpPr/>
            <p:nvPr/>
          </p:nvSpPr>
          <p:spPr bwMode="auto">
            <a:xfrm>
              <a:off x="5397806" y="5286357"/>
              <a:ext cx="2634717" cy="157769"/>
            </a:xfrm>
            <a:prstGeom prst="rect">
              <a:avLst/>
            </a:prstGeom>
            <a:noFill/>
            <a:ln w="38100">
              <a:solidFill>
                <a:srgbClr val="FF0000"/>
              </a:solidFill>
              <a:round/>
              <a:headEnd/>
              <a:tailEnd/>
            </a:ln>
          </p:spPr>
          <p:txBody>
            <a:bodyPr wrap="none" lIns="0" tIns="0" rIns="0" bIns="0" rtlCol="0" anchor="ctr"/>
            <a:lstStyle/>
            <a:p>
              <a:pPr defTabSz="685983"/>
              <a:endParaRPr lang="en-US" sz="1800" dirty="0" err="1">
                <a:solidFill>
                  <a:srgbClr val="FFFFFF"/>
                </a:solidFill>
              </a:endParaRPr>
            </a:p>
          </p:txBody>
        </p:sp>
        <p:sp>
          <p:nvSpPr>
            <p:cNvPr id="15" name="Rectangle 14"/>
            <p:cNvSpPr/>
            <p:nvPr/>
          </p:nvSpPr>
          <p:spPr bwMode="auto">
            <a:xfrm>
              <a:off x="5415448" y="5935997"/>
              <a:ext cx="2634717" cy="157769"/>
            </a:xfrm>
            <a:prstGeom prst="rect">
              <a:avLst/>
            </a:prstGeom>
            <a:noFill/>
            <a:ln w="38100">
              <a:solidFill>
                <a:srgbClr val="FF0000"/>
              </a:solidFill>
              <a:round/>
              <a:headEnd/>
              <a:tailEnd/>
            </a:ln>
          </p:spPr>
          <p:txBody>
            <a:bodyPr wrap="none" lIns="0" tIns="0" rIns="0" bIns="0" rtlCol="0" anchor="ctr"/>
            <a:lstStyle/>
            <a:p>
              <a:pPr defTabSz="685983"/>
              <a:endParaRPr lang="en-US" sz="1800" dirty="0" err="1">
                <a:solidFill>
                  <a:srgbClr val="FFFFFF"/>
                </a:solidFill>
              </a:endParaRPr>
            </a:p>
          </p:txBody>
        </p:sp>
      </p:grpSp>
      <p:sp>
        <p:nvSpPr>
          <p:cNvPr id="17" name="TextBox 16"/>
          <p:cNvSpPr txBox="1"/>
          <p:nvPr/>
        </p:nvSpPr>
        <p:spPr>
          <a:xfrm>
            <a:off x="1581747" y="3857406"/>
            <a:ext cx="3538621" cy="674031"/>
          </a:xfrm>
          <a:prstGeom prst="rect">
            <a:avLst/>
          </a:prstGeom>
          <a:noFill/>
        </p:spPr>
        <p:txBody>
          <a:bodyPr wrap="square" rtlCol="0">
            <a:spAutoFit/>
          </a:bodyPr>
          <a:lstStyle/>
          <a:p>
            <a:pPr algn="l"/>
            <a:r>
              <a:rPr lang="en-US" sz="1200" i="1" u="sng" dirty="0"/>
              <a:t>Technical Note:</a:t>
            </a:r>
          </a:p>
          <a:p>
            <a:pPr marL="214370" indent="-214370">
              <a:buFont typeface="Arial" pitchFamily="34" charset="0"/>
              <a:buChar char="•"/>
            </a:pPr>
            <a:r>
              <a:rPr lang="en-US" sz="1050" i="1" dirty="0"/>
              <a:t>No need to specify a "Default Pool" since all requests will be redirected to the HTTPS VIP</a:t>
            </a:r>
          </a:p>
        </p:txBody>
      </p:sp>
    </p:spTree>
    <p:extLst>
      <p:ext uri="{BB962C8B-B14F-4D97-AF65-F5344CB8AC3E}">
        <p14:creationId xmlns:p14="http://schemas.microsoft.com/office/powerpoint/2010/main" val="3428576059"/>
      </p:ext>
    </p:extLst>
  </p:cSld>
  <p:clrMapOvr>
    <a:masterClrMapping/>
  </p:clrMapOvr>
  <p:transition>
    <p:fade/>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noProof="0" dirty="0"/>
              <a:t>L7 HTTP VIP - </a:t>
            </a:r>
            <a:r>
              <a:rPr lang="en-US" dirty="0"/>
              <a:t>with redirect to HTTPS site (2/2)</a:t>
            </a:r>
            <a:endParaRPr lang="en-US" noProof="0" dirty="0"/>
          </a:p>
        </p:txBody>
      </p:sp>
      <p:sp>
        <p:nvSpPr>
          <p:cNvPr id="6" name="Text Placeholder 4"/>
          <p:cNvSpPr>
            <a:spLocks noGrp="1"/>
          </p:cNvSpPr>
          <p:nvPr>
            <p:ph type="body" sz="quarter" idx="13"/>
          </p:nvPr>
        </p:nvSpPr>
        <p:spPr/>
        <p:txBody>
          <a:bodyPr/>
          <a:lstStyle/>
          <a:p>
            <a:r>
              <a:rPr lang="en-US" noProof="0" dirty="0"/>
              <a:t>Use Case2: Redirect the clients coming on HTTP to same page on HTTPS</a:t>
            </a:r>
          </a:p>
          <a:p>
            <a:pPr lvl="1"/>
            <a:r>
              <a:rPr lang="en-US" dirty="0"/>
              <a:t>Create an Application Rule</a:t>
            </a:r>
          </a:p>
          <a:p>
            <a:pPr lvl="2"/>
            <a:r>
              <a:rPr lang="en-US" dirty="0"/>
              <a:t>Under "Edge – Manage /  Load Balancer / Applications Rules"</a:t>
            </a:r>
          </a:p>
          <a:p>
            <a:pPr marL="557361" lvl="3" indent="0">
              <a:buNone/>
            </a:pPr>
            <a:r>
              <a:rPr lang="en-US" dirty="0">
                <a:latin typeface="Courier New" pitchFamily="49" charset="0"/>
                <a:cs typeface="Courier New" pitchFamily="49" charset="0"/>
              </a:rPr>
              <a:t># Redirect all HTTP requests to same URI but HTTPS</a:t>
            </a:r>
          </a:p>
          <a:p>
            <a:pPr marL="557361" lvl="3" indent="0">
              <a:buNone/>
            </a:pPr>
            <a:r>
              <a:rPr lang="en-US" dirty="0">
                <a:latin typeface="Courier New" pitchFamily="49" charset="0"/>
                <a:cs typeface="Courier New" pitchFamily="49" charset="0"/>
              </a:rPr>
              <a:t>redirect scheme https if !{ </a:t>
            </a:r>
            <a:r>
              <a:rPr lang="en-US" dirty="0" err="1">
                <a:latin typeface="Courier New" pitchFamily="49" charset="0"/>
                <a:cs typeface="Courier New" pitchFamily="49" charset="0"/>
              </a:rPr>
              <a:t>ssl_fc</a:t>
            </a:r>
            <a:r>
              <a:rPr lang="en-US" dirty="0">
                <a:latin typeface="Courier New" pitchFamily="49" charset="0"/>
                <a:cs typeface="Courier New" pitchFamily="49" charset="0"/>
              </a:rPr>
              <a:t> }</a:t>
            </a:r>
          </a:p>
          <a:p>
            <a:pPr lvl="1"/>
            <a:r>
              <a:rPr lang="en-US" dirty="0"/>
              <a:t>Apply that Application Rule to the Virtual Server</a:t>
            </a:r>
          </a:p>
          <a:p>
            <a:pPr lvl="2"/>
            <a:r>
              <a:rPr lang="en-US" dirty="0"/>
              <a:t>Under "Edge – Manage /  Load Balancer /</a:t>
            </a:r>
          </a:p>
          <a:p>
            <a:pPr marL="557361" lvl="3" indent="0">
              <a:buNone/>
            </a:pPr>
            <a:r>
              <a:rPr lang="en-US" dirty="0"/>
              <a:t>Virtual Servers"</a:t>
            </a:r>
          </a:p>
        </p:txBody>
      </p:sp>
      <p:grpSp>
        <p:nvGrpSpPr>
          <p:cNvPr id="5" name="Group 4"/>
          <p:cNvGrpSpPr/>
          <p:nvPr/>
        </p:nvGrpSpPr>
        <p:grpSpPr>
          <a:xfrm>
            <a:off x="3525383" y="3569271"/>
            <a:ext cx="3025131" cy="1324389"/>
            <a:chOff x="3176873" y="3615979"/>
            <a:chExt cx="4032457" cy="1765392"/>
          </a:xfrm>
        </p:grpSpPr>
        <p:pic>
          <p:nvPicPr>
            <p:cNvPr id="2" name="Picture 1"/>
            <p:cNvPicPr>
              <a:picLocks noChangeAspect="1"/>
            </p:cNvPicPr>
            <p:nvPr/>
          </p:nvPicPr>
          <p:blipFill>
            <a:blip r:embed="rId3"/>
            <a:stretch>
              <a:fillRect/>
            </a:stretch>
          </p:blipFill>
          <p:spPr>
            <a:xfrm>
              <a:off x="3176873" y="3615979"/>
              <a:ext cx="4032457" cy="1765391"/>
            </a:xfrm>
            <a:prstGeom prst="rect">
              <a:avLst/>
            </a:prstGeom>
          </p:spPr>
        </p:pic>
        <p:sp>
          <p:nvSpPr>
            <p:cNvPr id="16" name="Rectangle 15"/>
            <p:cNvSpPr/>
            <p:nvPr/>
          </p:nvSpPr>
          <p:spPr bwMode="auto">
            <a:xfrm>
              <a:off x="3308361" y="4874881"/>
              <a:ext cx="3739420" cy="506490"/>
            </a:xfrm>
            <a:prstGeom prst="rect">
              <a:avLst/>
            </a:prstGeom>
            <a:noFill/>
            <a:ln w="38100">
              <a:solidFill>
                <a:srgbClr val="FF0000"/>
              </a:solidFill>
              <a:round/>
              <a:headEnd/>
              <a:tailEnd/>
            </a:ln>
          </p:spPr>
          <p:txBody>
            <a:bodyPr wrap="none" lIns="0" tIns="0" rIns="0" bIns="0" rtlCol="0" anchor="ctr"/>
            <a:lstStyle/>
            <a:p>
              <a:pPr defTabSz="685983"/>
              <a:endParaRPr lang="en-US" sz="1800" dirty="0" err="1">
                <a:solidFill>
                  <a:srgbClr val="FFFFFF"/>
                </a:solidFill>
              </a:endParaRPr>
            </a:p>
          </p:txBody>
        </p:sp>
      </p:grpSp>
    </p:spTree>
    <p:extLst>
      <p:ext uri="{BB962C8B-B14F-4D97-AF65-F5344CB8AC3E}">
        <p14:creationId xmlns:p14="http://schemas.microsoft.com/office/powerpoint/2010/main" val="1674749696"/>
      </p:ext>
    </p:extLst>
  </p:cSld>
  <p:clrMapOvr>
    <a:masterClrMapping/>
  </p:clrMapOvr>
  <p:transition>
    <p:fade/>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L7 HTTP VIP - with block specific URLs</a:t>
            </a:r>
          </a:p>
        </p:txBody>
      </p:sp>
      <p:sp>
        <p:nvSpPr>
          <p:cNvPr id="6" name="Text Placeholder 4"/>
          <p:cNvSpPr>
            <a:spLocks noGrp="1"/>
          </p:cNvSpPr>
          <p:nvPr>
            <p:ph type="body" sz="quarter" idx="13"/>
          </p:nvPr>
        </p:nvSpPr>
        <p:spPr/>
        <p:txBody>
          <a:bodyPr/>
          <a:lstStyle/>
          <a:p>
            <a:r>
              <a:rPr lang="en-US" noProof="0" dirty="0"/>
              <a:t>Use Case: Block requests starting with "/private" or "/finance"</a:t>
            </a:r>
          </a:p>
          <a:p>
            <a:pPr lvl="1"/>
            <a:r>
              <a:rPr lang="en-US" noProof="0" dirty="0"/>
              <a:t>Create an Application Rule</a:t>
            </a:r>
          </a:p>
          <a:p>
            <a:pPr lvl="2"/>
            <a:r>
              <a:rPr lang="en-US" noProof="0" dirty="0"/>
              <a:t>Under "Edge – Manage /  Load Balancer / Applications Rules"</a:t>
            </a:r>
          </a:p>
          <a:p>
            <a:pPr marL="557361" lvl="3" indent="0">
              <a:buNone/>
            </a:pPr>
            <a:r>
              <a:rPr lang="en-US" dirty="0">
                <a:latin typeface="Courier New" pitchFamily="49" charset="0"/>
                <a:cs typeface="Courier New" pitchFamily="49" charset="0"/>
              </a:rPr>
              <a:t># Check if the request starts with "/private" or "/finance" (case insensitive)</a:t>
            </a:r>
          </a:p>
          <a:p>
            <a:pPr marL="557361" lvl="3" indent="0">
              <a:buNone/>
            </a:pPr>
            <a:r>
              <a:rPr lang="en-US" dirty="0" err="1">
                <a:latin typeface="Courier New" pitchFamily="49" charset="0"/>
                <a:cs typeface="Courier New" pitchFamily="49" charset="0"/>
              </a:rPr>
              <a:t>acl</a:t>
            </a:r>
            <a:r>
              <a:rPr lang="en-US" dirty="0">
                <a:latin typeface="Courier New" pitchFamily="49" charset="0"/>
                <a:cs typeface="Courier New" pitchFamily="49" charset="0"/>
              </a:rPr>
              <a:t> </a:t>
            </a:r>
            <a:r>
              <a:rPr lang="en-US" dirty="0" err="1">
                <a:latin typeface="Courier New" pitchFamily="49" charset="0"/>
                <a:cs typeface="Courier New" pitchFamily="49" charset="0"/>
              </a:rPr>
              <a:t>block_url_list</a:t>
            </a:r>
            <a:r>
              <a:rPr lang="en-US" dirty="0">
                <a:latin typeface="Courier New" pitchFamily="49" charset="0"/>
                <a:cs typeface="Courier New" pitchFamily="49" charset="0"/>
              </a:rPr>
              <a:t> </a:t>
            </a:r>
            <a:r>
              <a:rPr lang="en-US" dirty="0" err="1">
                <a:latin typeface="Courier New" pitchFamily="49" charset="0"/>
                <a:cs typeface="Courier New" pitchFamily="49" charset="0"/>
              </a:rPr>
              <a:t>path_beg</a:t>
            </a:r>
            <a:r>
              <a:rPr lang="en-US" dirty="0">
                <a:latin typeface="Courier New" pitchFamily="49" charset="0"/>
                <a:cs typeface="Courier New" pitchFamily="49" charset="0"/>
              </a:rPr>
              <a:t> -i /private /finance</a:t>
            </a:r>
          </a:p>
          <a:p>
            <a:pPr marL="557361" lvl="3" indent="0">
              <a:buNone/>
            </a:pPr>
            <a:r>
              <a:rPr lang="en-US" dirty="0">
                <a:latin typeface="Courier New" pitchFamily="49" charset="0"/>
                <a:cs typeface="Courier New" pitchFamily="49" charset="0"/>
              </a:rPr>
              <a:t># If the request is part of the list of forbidden </a:t>
            </a:r>
            <a:r>
              <a:rPr lang="en-US" dirty="0" err="1">
                <a:latin typeface="Courier New" pitchFamily="49" charset="0"/>
                <a:cs typeface="Courier New" pitchFamily="49" charset="0"/>
              </a:rPr>
              <a:t>url</a:t>
            </a:r>
            <a:r>
              <a:rPr lang="en-US" dirty="0">
                <a:latin typeface="Courier New" pitchFamily="49" charset="0"/>
                <a:cs typeface="Courier New" pitchFamily="49" charset="0"/>
              </a:rPr>
              <a:t>, reply "Forbidden" (HTTP response code 403)</a:t>
            </a:r>
          </a:p>
          <a:p>
            <a:pPr marL="557361" lvl="3" indent="0">
              <a:buNone/>
            </a:pPr>
            <a:r>
              <a:rPr lang="en-US" dirty="0">
                <a:latin typeface="Courier New" pitchFamily="49" charset="0"/>
                <a:cs typeface="Courier New" pitchFamily="49" charset="0"/>
              </a:rPr>
              <a:t>block if </a:t>
            </a:r>
            <a:r>
              <a:rPr lang="en-US" dirty="0" err="1">
                <a:latin typeface="Courier New" pitchFamily="49" charset="0"/>
                <a:cs typeface="Courier New" pitchFamily="49" charset="0"/>
              </a:rPr>
              <a:t>block_url_list</a:t>
            </a:r>
            <a:endParaRPr lang="en-US" dirty="0">
              <a:latin typeface="Courier New" pitchFamily="49" charset="0"/>
              <a:cs typeface="Courier New" pitchFamily="49" charset="0"/>
            </a:endParaRPr>
          </a:p>
          <a:p>
            <a:pPr lvl="1"/>
            <a:r>
              <a:rPr lang="en-US" noProof="0" dirty="0"/>
              <a:t>Apply that Application Rule to the Virtual Server</a:t>
            </a:r>
          </a:p>
          <a:p>
            <a:pPr lvl="2"/>
            <a:r>
              <a:rPr lang="en-US" noProof="0" dirty="0"/>
              <a:t>Under "Edge – Manage /  Load Balancer /</a:t>
            </a:r>
          </a:p>
          <a:p>
            <a:pPr marL="557361" lvl="3" indent="0">
              <a:buNone/>
            </a:pPr>
            <a:r>
              <a:rPr lang="en-US" noProof="0" dirty="0"/>
              <a:t>Virtual Servers"</a:t>
            </a:r>
          </a:p>
          <a:p>
            <a:pPr lvl="1"/>
            <a:endParaRPr lang="en-US" i="1" noProof="0" dirty="0"/>
          </a:p>
          <a:p>
            <a:pPr marL="557361" lvl="3" indent="0">
              <a:buNone/>
            </a:pPr>
            <a:endParaRPr lang="en-US" dirty="0">
              <a:latin typeface="Courier New" pitchFamily="49" charset="0"/>
              <a:cs typeface="Courier New" pitchFamily="49" charset="0"/>
            </a:endParaRPr>
          </a:p>
        </p:txBody>
      </p:sp>
      <p:grpSp>
        <p:nvGrpSpPr>
          <p:cNvPr id="8" name="Group 7"/>
          <p:cNvGrpSpPr/>
          <p:nvPr/>
        </p:nvGrpSpPr>
        <p:grpSpPr>
          <a:xfrm>
            <a:off x="5459523" y="3312449"/>
            <a:ext cx="2252297" cy="2440941"/>
            <a:chOff x="5755056" y="3273640"/>
            <a:chExt cx="3002280" cy="3253740"/>
          </a:xfrm>
        </p:grpSpPr>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55056" y="3273640"/>
              <a:ext cx="3002280" cy="32537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9"/>
            <p:cNvSpPr/>
            <p:nvPr/>
          </p:nvSpPr>
          <p:spPr bwMode="auto">
            <a:xfrm>
              <a:off x="5939417" y="5637465"/>
              <a:ext cx="2794715" cy="788049"/>
            </a:xfrm>
            <a:prstGeom prst="rect">
              <a:avLst/>
            </a:prstGeom>
            <a:noFill/>
            <a:ln w="38100">
              <a:solidFill>
                <a:srgbClr val="FF0000"/>
              </a:solidFill>
              <a:round/>
              <a:headEnd/>
              <a:tailEnd/>
            </a:ln>
          </p:spPr>
          <p:txBody>
            <a:bodyPr wrap="none" lIns="0" tIns="0" rIns="0" bIns="0" rtlCol="0" anchor="ctr"/>
            <a:lstStyle/>
            <a:p>
              <a:pPr defTabSz="685983"/>
              <a:endParaRPr lang="en-US" sz="1800" dirty="0" err="1">
                <a:solidFill>
                  <a:srgbClr val="FFFFFF"/>
                </a:solidFill>
              </a:endParaRPr>
            </a:p>
          </p:txBody>
        </p:sp>
      </p:grpSp>
    </p:spTree>
    <p:extLst>
      <p:ext uri="{BB962C8B-B14F-4D97-AF65-F5344CB8AC3E}">
        <p14:creationId xmlns:p14="http://schemas.microsoft.com/office/powerpoint/2010/main" val="2985007984"/>
      </p:ext>
    </p:extLst>
  </p:cSld>
  <p:clrMapOvr>
    <a:masterClrMapping/>
  </p:clrMapOvr>
  <p:transition>
    <p:fade/>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L7 HTTP VIP - redirect specific URL/Host to specific pools (1/3)</a:t>
            </a:r>
          </a:p>
        </p:txBody>
      </p:sp>
      <p:sp>
        <p:nvSpPr>
          <p:cNvPr id="6" name="Text Placeholder 4"/>
          <p:cNvSpPr>
            <a:spLocks noGrp="1"/>
          </p:cNvSpPr>
          <p:nvPr>
            <p:ph type="body" sz="quarter" idx="13"/>
          </p:nvPr>
        </p:nvSpPr>
        <p:spPr/>
        <p:txBody>
          <a:bodyPr/>
          <a:lstStyle/>
          <a:p>
            <a:r>
              <a:rPr lang="en-US" noProof="0" dirty="0"/>
              <a:t>Use Case1: Redirect requests starting with "/private" or "/finance" to specific pools</a:t>
            </a:r>
          </a:p>
          <a:p>
            <a:pPr lvl="1"/>
            <a:r>
              <a:rPr lang="en-US" noProof="0" dirty="0"/>
              <a:t>Create an Application Rule</a:t>
            </a:r>
          </a:p>
          <a:p>
            <a:pPr lvl="2"/>
            <a:r>
              <a:rPr lang="en-US" noProof="0" dirty="0"/>
              <a:t>Under "Edge – Manage /  Load Balancer / Applications Rules"</a:t>
            </a:r>
          </a:p>
          <a:p>
            <a:pPr marL="557361" lvl="3" indent="0">
              <a:buNone/>
            </a:pPr>
            <a:r>
              <a:rPr lang="en-US" dirty="0">
                <a:latin typeface="Courier New" pitchFamily="49" charset="0"/>
                <a:cs typeface="Courier New" pitchFamily="49" charset="0"/>
              </a:rPr>
              <a:t># Check if the request starts with "/private" (case insensitive)</a:t>
            </a:r>
          </a:p>
          <a:p>
            <a:pPr marL="557361" lvl="3" indent="0">
              <a:buNone/>
            </a:pPr>
            <a:r>
              <a:rPr lang="en-US" dirty="0" err="1">
                <a:latin typeface="Courier New" pitchFamily="49" charset="0"/>
                <a:cs typeface="Courier New" pitchFamily="49" charset="0"/>
              </a:rPr>
              <a:t>acl</a:t>
            </a:r>
            <a:r>
              <a:rPr lang="en-US" dirty="0">
                <a:latin typeface="Courier New" pitchFamily="49" charset="0"/>
                <a:cs typeface="Courier New" pitchFamily="49" charset="0"/>
              </a:rPr>
              <a:t> </a:t>
            </a:r>
            <a:r>
              <a:rPr lang="en-US" dirty="0" err="1">
                <a:latin typeface="Courier New" pitchFamily="49" charset="0"/>
                <a:cs typeface="Courier New" pitchFamily="49" charset="0"/>
              </a:rPr>
              <a:t>site_private</a:t>
            </a:r>
            <a:r>
              <a:rPr lang="en-US" dirty="0">
                <a:latin typeface="Courier New" pitchFamily="49" charset="0"/>
                <a:cs typeface="Courier New" pitchFamily="49" charset="0"/>
              </a:rPr>
              <a:t> </a:t>
            </a:r>
            <a:r>
              <a:rPr lang="en-US" dirty="0" err="1">
                <a:latin typeface="Courier New" pitchFamily="49" charset="0"/>
                <a:cs typeface="Courier New" pitchFamily="49" charset="0"/>
              </a:rPr>
              <a:t>path_beg</a:t>
            </a:r>
            <a:r>
              <a:rPr lang="en-US" dirty="0">
                <a:latin typeface="Courier New" pitchFamily="49" charset="0"/>
                <a:cs typeface="Courier New" pitchFamily="49" charset="0"/>
              </a:rPr>
              <a:t> -i /private</a:t>
            </a:r>
          </a:p>
          <a:p>
            <a:pPr marL="557361" lvl="3" indent="0">
              <a:buNone/>
            </a:pPr>
            <a:r>
              <a:rPr lang="en-US" dirty="0">
                <a:latin typeface="Courier New" pitchFamily="49" charset="0"/>
                <a:cs typeface="Courier New" pitchFamily="49" charset="0"/>
              </a:rPr>
              <a:t># Check if the request starts with "/finance" (case insensitive)</a:t>
            </a:r>
          </a:p>
          <a:p>
            <a:pPr marL="557361" lvl="3" indent="0">
              <a:buNone/>
            </a:pPr>
            <a:r>
              <a:rPr lang="en-US" dirty="0" err="1">
                <a:latin typeface="Courier New" pitchFamily="49" charset="0"/>
                <a:cs typeface="Courier New" pitchFamily="49" charset="0"/>
              </a:rPr>
              <a:t>acl</a:t>
            </a:r>
            <a:r>
              <a:rPr lang="en-US" dirty="0">
                <a:latin typeface="Courier New" pitchFamily="49" charset="0"/>
                <a:cs typeface="Courier New" pitchFamily="49" charset="0"/>
              </a:rPr>
              <a:t> </a:t>
            </a:r>
            <a:r>
              <a:rPr lang="en-US" dirty="0" err="1">
                <a:latin typeface="Courier New" pitchFamily="49" charset="0"/>
                <a:cs typeface="Courier New" pitchFamily="49" charset="0"/>
              </a:rPr>
              <a:t>site_finance</a:t>
            </a:r>
            <a:r>
              <a:rPr lang="en-US" dirty="0">
                <a:latin typeface="Courier New" pitchFamily="49" charset="0"/>
                <a:cs typeface="Courier New" pitchFamily="49" charset="0"/>
              </a:rPr>
              <a:t> </a:t>
            </a:r>
            <a:r>
              <a:rPr lang="en-US" dirty="0" err="1">
                <a:latin typeface="Courier New" pitchFamily="49" charset="0"/>
                <a:cs typeface="Courier New" pitchFamily="49" charset="0"/>
              </a:rPr>
              <a:t>path_beg</a:t>
            </a:r>
            <a:r>
              <a:rPr lang="en-US" dirty="0">
                <a:latin typeface="Courier New" pitchFamily="49" charset="0"/>
                <a:cs typeface="Courier New" pitchFamily="49" charset="0"/>
              </a:rPr>
              <a:t> -i /finance</a:t>
            </a:r>
          </a:p>
          <a:p>
            <a:pPr marL="557361" lvl="3" indent="0">
              <a:buNone/>
            </a:pPr>
            <a:r>
              <a:rPr lang="en-US" dirty="0">
                <a:latin typeface="Courier New" pitchFamily="49" charset="0"/>
                <a:cs typeface="Courier New" pitchFamily="49" charset="0"/>
              </a:rPr>
              <a:t># If the request starts with "private" use the </a:t>
            </a:r>
            <a:r>
              <a:rPr lang="en-US" dirty="0" err="1">
                <a:latin typeface="Courier New" pitchFamily="49" charset="0"/>
                <a:cs typeface="Courier New" pitchFamily="49" charset="0"/>
              </a:rPr>
              <a:t>pool_private</a:t>
            </a:r>
            <a:r>
              <a:rPr lang="en-US" dirty="0">
                <a:latin typeface="Courier New" pitchFamily="49" charset="0"/>
                <a:cs typeface="Courier New" pitchFamily="49" charset="0"/>
              </a:rPr>
              <a:t> and starts with "finance" use the </a:t>
            </a:r>
            <a:r>
              <a:rPr lang="en-US" dirty="0" err="1">
                <a:latin typeface="Courier New" pitchFamily="49" charset="0"/>
                <a:cs typeface="Courier New" pitchFamily="49" charset="0"/>
              </a:rPr>
              <a:t>pool_finance</a:t>
            </a:r>
            <a:endParaRPr lang="en-US" dirty="0">
              <a:latin typeface="Courier New" pitchFamily="49" charset="0"/>
              <a:cs typeface="Courier New" pitchFamily="49" charset="0"/>
            </a:endParaRPr>
          </a:p>
          <a:p>
            <a:pPr marL="557361" lvl="3" indent="0">
              <a:buNone/>
            </a:pPr>
            <a:r>
              <a:rPr lang="en-US" dirty="0" err="1">
                <a:latin typeface="Courier New" pitchFamily="49" charset="0"/>
                <a:cs typeface="Courier New" pitchFamily="49" charset="0"/>
              </a:rPr>
              <a:t>use_backend</a:t>
            </a:r>
            <a:r>
              <a:rPr lang="en-US" dirty="0">
                <a:latin typeface="Courier New" pitchFamily="49" charset="0"/>
                <a:cs typeface="Courier New" pitchFamily="49" charset="0"/>
              </a:rPr>
              <a:t> </a:t>
            </a:r>
            <a:r>
              <a:rPr lang="en-US" dirty="0" err="1">
                <a:latin typeface="Courier New" pitchFamily="49" charset="0"/>
                <a:cs typeface="Courier New" pitchFamily="49" charset="0"/>
              </a:rPr>
              <a:t>pool_private</a:t>
            </a:r>
            <a:r>
              <a:rPr lang="en-US" dirty="0">
                <a:latin typeface="Courier New" pitchFamily="49" charset="0"/>
                <a:cs typeface="Courier New" pitchFamily="49" charset="0"/>
              </a:rPr>
              <a:t> if </a:t>
            </a:r>
            <a:r>
              <a:rPr lang="en-US" dirty="0" err="1">
                <a:latin typeface="Courier New" pitchFamily="49" charset="0"/>
                <a:cs typeface="Courier New" pitchFamily="49" charset="0"/>
              </a:rPr>
              <a:t>site_private</a:t>
            </a:r>
            <a:endParaRPr lang="en-US" dirty="0">
              <a:latin typeface="Courier New" pitchFamily="49" charset="0"/>
              <a:cs typeface="Courier New" pitchFamily="49" charset="0"/>
            </a:endParaRPr>
          </a:p>
          <a:p>
            <a:pPr marL="557361" lvl="3" indent="0">
              <a:buNone/>
            </a:pPr>
            <a:r>
              <a:rPr lang="en-US" dirty="0" err="1">
                <a:latin typeface="Courier New" pitchFamily="49" charset="0"/>
                <a:cs typeface="Courier New" pitchFamily="49" charset="0"/>
              </a:rPr>
              <a:t>use_backend</a:t>
            </a:r>
            <a:r>
              <a:rPr lang="en-US" dirty="0">
                <a:latin typeface="Courier New" pitchFamily="49" charset="0"/>
                <a:cs typeface="Courier New" pitchFamily="49" charset="0"/>
              </a:rPr>
              <a:t> </a:t>
            </a:r>
            <a:r>
              <a:rPr lang="en-US" dirty="0" err="1">
                <a:latin typeface="Courier New" pitchFamily="49" charset="0"/>
                <a:cs typeface="Courier New" pitchFamily="49" charset="0"/>
              </a:rPr>
              <a:t>pool_finance</a:t>
            </a:r>
            <a:r>
              <a:rPr lang="en-US" dirty="0">
                <a:latin typeface="Courier New" pitchFamily="49" charset="0"/>
                <a:cs typeface="Courier New" pitchFamily="49" charset="0"/>
              </a:rPr>
              <a:t> if </a:t>
            </a:r>
            <a:r>
              <a:rPr lang="en-US" dirty="0" err="1">
                <a:latin typeface="Courier New" pitchFamily="49" charset="0"/>
                <a:cs typeface="Courier New" pitchFamily="49" charset="0"/>
              </a:rPr>
              <a:t>site_finance</a:t>
            </a:r>
            <a:endParaRPr lang="en-US" dirty="0">
              <a:latin typeface="Courier New" pitchFamily="49" charset="0"/>
              <a:cs typeface="Courier New" pitchFamily="49" charset="0"/>
            </a:endParaRPr>
          </a:p>
          <a:p>
            <a:pPr marL="557361" lvl="3" indent="0">
              <a:buNone/>
            </a:pPr>
            <a:r>
              <a:rPr lang="en-US" dirty="0">
                <a:latin typeface="Courier New" pitchFamily="49" charset="0"/>
                <a:cs typeface="Courier New" pitchFamily="49" charset="0"/>
              </a:rPr>
              <a:t>#for everything else, use the pool defined in the Virtual Server</a:t>
            </a:r>
          </a:p>
          <a:p>
            <a:pPr lvl="1"/>
            <a:r>
              <a:rPr lang="en-US" noProof="0" dirty="0"/>
              <a:t>Apply that Application Rule to the Virtual Server</a:t>
            </a:r>
          </a:p>
          <a:p>
            <a:pPr lvl="2"/>
            <a:r>
              <a:rPr lang="en-US" noProof="0" dirty="0"/>
              <a:t>Under "Edge – Manage /  Load Balancer / Virtual Servers"</a:t>
            </a:r>
          </a:p>
          <a:p>
            <a:pPr lvl="1"/>
            <a:endParaRPr lang="en-US" i="1" noProof="0" dirty="0"/>
          </a:p>
          <a:p>
            <a:pPr marL="557361" lvl="3" indent="0">
              <a:buNone/>
            </a:pPr>
            <a:endParaRPr lang="en-US" dirty="0">
              <a:latin typeface="Courier New" pitchFamily="49" charset="0"/>
              <a:cs typeface="Courier New" pitchFamily="49" charset="0"/>
            </a:endParaRPr>
          </a:p>
        </p:txBody>
      </p:sp>
    </p:spTree>
    <p:extLst>
      <p:ext uri="{BB962C8B-B14F-4D97-AF65-F5344CB8AC3E}">
        <p14:creationId xmlns:p14="http://schemas.microsoft.com/office/powerpoint/2010/main" val="508352742"/>
      </p:ext>
    </p:extLst>
  </p:cSld>
  <p:clrMapOvr>
    <a:masterClrMapping/>
  </p:clrMapOvr>
  <p:transition>
    <p:fade/>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L7 HTTP VIP - redirect specific URL/Host to specific pools (2/3)</a:t>
            </a:r>
          </a:p>
        </p:txBody>
      </p:sp>
      <p:sp>
        <p:nvSpPr>
          <p:cNvPr id="6" name="Text Placeholder 4"/>
          <p:cNvSpPr>
            <a:spLocks noGrp="1"/>
          </p:cNvSpPr>
          <p:nvPr>
            <p:ph type="body" sz="quarter" idx="13"/>
          </p:nvPr>
        </p:nvSpPr>
        <p:spPr/>
        <p:txBody>
          <a:bodyPr/>
          <a:lstStyle/>
          <a:p>
            <a:r>
              <a:rPr lang="en-US" noProof="0" dirty="0"/>
              <a:t>Use Case2: Redirect requests based on </a:t>
            </a:r>
            <a:r>
              <a:rPr lang="en-US" dirty="0"/>
              <a:t>query string "?server=private" </a:t>
            </a:r>
            <a:r>
              <a:rPr lang="en-US" noProof="0" dirty="0"/>
              <a:t> or </a:t>
            </a:r>
            <a:r>
              <a:rPr lang="en-US" dirty="0"/>
              <a:t>"?server=finance" </a:t>
            </a:r>
            <a:r>
              <a:rPr lang="en-US" noProof="0" dirty="0"/>
              <a:t>to specific pools</a:t>
            </a:r>
          </a:p>
          <a:p>
            <a:pPr lvl="1"/>
            <a:r>
              <a:rPr lang="en-US" noProof="0" dirty="0"/>
              <a:t>Create an Application Rule</a:t>
            </a:r>
          </a:p>
          <a:p>
            <a:pPr lvl="2"/>
            <a:r>
              <a:rPr lang="en-US" noProof="0" dirty="0"/>
              <a:t>Under "Edge – Manage /  Load Balancer / Applications Rules"</a:t>
            </a:r>
          </a:p>
          <a:p>
            <a:pPr marL="557361" lvl="3" indent="0">
              <a:buNone/>
            </a:pPr>
            <a:r>
              <a:rPr lang="en-US" dirty="0">
                <a:latin typeface="Courier New" pitchFamily="49" charset="0"/>
                <a:cs typeface="Courier New" pitchFamily="49" charset="0"/>
              </a:rPr>
              <a:t># Check if query string in URL is with "?server=private"</a:t>
            </a:r>
          </a:p>
          <a:p>
            <a:pPr marL="557361" lvl="3" indent="0">
              <a:buNone/>
            </a:pPr>
            <a:r>
              <a:rPr lang="en-US" dirty="0" err="1">
                <a:latin typeface="Courier New" pitchFamily="49" charset="0"/>
                <a:cs typeface="Courier New" pitchFamily="49" charset="0"/>
              </a:rPr>
              <a:t>acl</a:t>
            </a:r>
            <a:r>
              <a:rPr lang="en-US" dirty="0">
                <a:latin typeface="Courier New" pitchFamily="49" charset="0"/>
                <a:cs typeface="Courier New" pitchFamily="49" charset="0"/>
              </a:rPr>
              <a:t> </a:t>
            </a:r>
            <a:r>
              <a:rPr lang="en-US" dirty="0" err="1">
                <a:latin typeface="Courier New" pitchFamily="49" charset="0"/>
                <a:cs typeface="Courier New" pitchFamily="49" charset="0"/>
              </a:rPr>
              <a:t>site_private</a:t>
            </a:r>
            <a:r>
              <a:rPr lang="en-US" dirty="0">
                <a:latin typeface="Courier New" pitchFamily="49" charset="0"/>
                <a:cs typeface="Courier New" pitchFamily="49" charset="0"/>
              </a:rPr>
              <a:t> </a:t>
            </a:r>
            <a:r>
              <a:rPr lang="en-US" dirty="0" err="1">
                <a:latin typeface="Courier New" pitchFamily="49" charset="0"/>
                <a:cs typeface="Courier New" pitchFamily="49" charset="0"/>
              </a:rPr>
              <a:t>url_param</a:t>
            </a:r>
            <a:r>
              <a:rPr lang="en-US" dirty="0">
                <a:latin typeface="Courier New" pitchFamily="49" charset="0"/>
                <a:cs typeface="Courier New" pitchFamily="49" charset="0"/>
              </a:rPr>
              <a:t>(server) private</a:t>
            </a:r>
          </a:p>
          <a:p>
            <a:pPr marL="557361" lvl="3" indent="0">
              <a:buNone/>
            </a:pPr>
            <a:r>
              <a:rPr lang="en-US" dirty="0">
                <a:latin typeface="Courier New" pitchFamily="49" charset="0"/>
                <a:cs typeface="Courier New" pitchFamily="49" charset="0"/>
              </a:rPr>
              <a:t># Check if query string in URL is with "?server=finance"</a:t>
            </a:r>
          </a:p>
          <a:p>
            <a:pPr marL="557361" lvl="3" indent="0">
              <a:buNone/>
            </a:pPr>
            <a:r>
              <a:rPr lang="en-US" dirty="0" err="1">
                <a:latin typeface="Courier New" pitchFamily="49" charset="0"/>
                <a:cs typeface="Courier New" pitchFamily="49" charset="0"/>
              </a:rPr>
              <a:t>acl</a:t>
            </a:r>
            <a:r>
              <a:rPr lang="en-US" dirty="0">
                <a:latin typeface="Courier New" pitchFamily="49" charset="0"/>
                <a:cs typeface="Courier New" pitchFamily="49" charset="0"/>
              </a:rPr>
              <a:t> </a:t>
            </a:r>
            <a:r>
              <a:rPr lang="en-US" dirty="0" err="1">
                <a:latin typeface="Courier New" pitchFamily="49" charset="0"/>
                <a:cs typeface="Courier New" pitchFamily="49" charset="0"/>
              </a:rPr>
              <a:t>site_finance</a:t>
            </a:r>
            <a:r>
              <a:rPr lang="en-US" dirty="0">
                <a:latin typeface="Courier New" pitchFamily="49" charset="0"/>
                <a:cs typeface="Courier New" pitchFamily="49" charset="0"/>
              </a:rPr>
              <a:t> </a:t>
            </a:r>
            <a:r>
              <a:rPr lang="en-US" dirty="0" err="1">
                <a:latin typeface="Courier New" pitchFamily="49" charset="0"/>
                <a:cs typeface="Courier New" pitchFamily="49" charset="0"/>
              </a:rPr>
              <a:t>url_param</a:t>
            </a:r>
            <a:r>
              <a:rPr lang="en-US" dirty="0">
                <a:latin typeface="Courier New" pitchFamily="49" charset="0"/>
                <a:cs typeface="Courier New" pitchFamily="49" charset="0"/>
              </a:rPr>
              <a:t>(server) finance</a:t>
            </a:r>
          </a:p>
          <a:p>
            <a:pPr marL="557361" lvl="3" indent="0">
              <a:buNone/>
            </a:pPr>
            <a:r>
              <a:rPr lang="en-US" dirty="0">
                <a:latin typeface="Courier New" pitchFamily="49" charset="0"/>
                <a:cs typeface="Courier New" pitchFamily="49" charset="0"/>
              </a:rPr>
              <a:t># If the query string in URL is with "private" use the </a:t>
            </a:r>
            <a:r>
              <a:rPr lang="en-US" dirty="0" err="1">
                <a:latin typeface="Courier New" pitchFamily="49" charset="0"/>
                <a:cs typeface="Courier New" pitchFamily="49" charset="0"/>
              </a:rPr>
              <a:t>pool_private</a:t>
            </a:r>
            <a:r>
              <a:rPr lang="en-US" dirty="0">
                <a:latin typeface="Courier New" pitchFamily="49" charset="0"/>
                <a:cs typeface="Courier New" pitchFamily="49" charset="0"/>
              </a:rPr>
              <a:t> and with "finance" use the </a:t>
            </a:r>
            <a:r>
              <a:rPr lang="en-US" dirty="0" err="1">
                <a:latin typeface="Courier New" pitchFamily="49" charset="0"/>
                <a:cs typeface="Courier New" pitchFamily="49" charset="0"/>
              </a:rPr>
              <a:t>pool_finance</a:t>
            </a:r>
            <a:endParaRPr lang="en-US" dirty="0">
              <a:latin typeface="Courier New" pitchFamily="49" charset="0"/>
              <a:cs typeface="Courier New" pitchFamily="49" charset="0"/>
            </a:endParaRPr>
          </a:p>
          <a:p>
            <a:pPr marL="557361" lvl="3" indent="0">
              <a:buNone/>
            </a:pPr>
            <a:r>
              <a:rPr lang="en-US" dirty="0" err="1">
                <a:latin typeface="Courier New" pitchFamily="49" charset="0"/>
                <a:cs typeface="Courier New" pitchFamily="49" charset="0"/>
              </a:rPr>
              <a:t>use_backend</a:t>
            </a:r>
            <a:r>
              <a:rPr lang="en-US" dirty="0">
                <a:latin typeface="Courier New" pitchFamily="49" charset="0"/>
                <a:cs typeface="Courier New" pitchFamily="49" charset="0"/>
              </a:rPr>
              <a:t> </a:t>
            </a:r>
            <a:r>
              <a:rPr lang="en-US" dirty="0" err="1">
                <a:latin typeface="Courier New" pitchFamily="49" charset="0"/>
                <a:cs typeface="Courier New" pitchFamily="49" charset="0"/>
              </a:rPr>
              <a:t>pool_private</a:t>
            </a:r>
            <a:r>
              <a:rPr lang="en-US" dirty="0">
                <a:latin typeface="Courier New" pitchFamily="49" charset="0"/>
                <a:cs typeface="Courier New" pitchFamily="49" charset="0"/>
              </a:rPr>
              <a:t> if </a:t>
            </a:r>
            <a:r>
              <a:rPr lang="en-US" dirty="0" err="1">
                <a:latin typeface="Courier New" pitchFamily="49" charset="0"/>
                <a:cs typeface="Courier New" pitchFamily="49" charset="0"/>
              </a:rPr>
              <a:t>site_private</a:t>
            </a:r>
            <a:endParaRPr lang="en-US" dirty="0">
              <a:latin typeface="Courier New" pitchFamily="49" charset="0"/>
              <a:cs typeface="Courier New" pitchFamily="49" charset="0"/>
            </a:endParaRPr>
          </a:p>
          <a:p>
            <a:pPr marL="557361" lvl="3" indent="0">
              <a:buNone/>
            </a:pPr>
            <a:r>
              <a:rPr lang="en-US" dirty="0" err="1">
                <a:latin typeface="Courier New" pitchFamily="49" charset="0"/>
                <a:cs typeface="Courier New" pitchFamily="49" charset="0"/>
              </a:rPr>
              <a:t>use_backend</a:t>
            </a:r>
            <a:r>
              <a:rPr lang="en-US" dirty="0">
                <a:latin typeface="Courier New" pitchFamily="49" charset="0"/>
                <a:cs typeface="Courier New" pitchFamily="49" charset="0"/>
              </a:rPr>
              <a:t> </a:t>
            </a:r>
            <a:r>
              <a:rPr lang="en-US" dirty="0" err="1">
                <a:latin typeface="Courier New" pitchFamily="49" charset="0"/>
                <a:cs typeface="Courier New" pitchFamily="49" charset="0"/>
              </a:rPr>
              <a:t>pool_finance</a:t>
            </a:r>
            <a:r>
              <a:rPr lang="en-US" dirty="0">
                <a:latin typeface="Courier New" pitchFamily="49" charset="0"/>
                <a:cs typeface="Courier New" pitchFamily="49" charset="0"/>
              </a:rPr>
              <a:t> if </a:t>
            </a:r>
            <a:r>
              <a:rPr lang="en-US" dirty="0" err="1">
                <a:latin typeface="Courier New" pitchFamily="49" charset="0"/>
                <a:cs typeface="Courier New" pitchFamily="49" charset="0"/>
              </a:rPr>
              <a:t>site_finance</a:t>
            </a:r>
            <a:endParaRPr lang="en-US" dirty="0">
              <a:latin typeface="Courier New" pitchFamily="49" charset="0"/>
              <a:cs typeface="Courier New" pitchFamily="49" charset="0"/>
            </a:endParaRPr>
          </a:p>
          <a:p>
            <a:pPr marL="557361" lvl="3" indent="0">
              <a:buNone/>
            </a:pPr>
            <a:r>
              <a:rPr lang="en-US" dirty="0">
                <a:latin typeface="Courier New" pitchFamily="49" charset="0"/>
                <a:cs typeface="Courier New" pitchFamily="49" charset="0"/>
              </a:rPr>
              <a:t>#for everything else, use the pool defined in the Virtual Server</a:t>
            </a:r>
          </a:p>
          <a:p>
            <a:pPr lvl="1"/>
            <a:r>
              <a:rPr lang="en-US" noProof="0" dirty="0"/>
              <a:t>Apply that Application Rule to the Virtual Server</a:t>
            </a:r>
          </a:p>
          <a:p>
            <a:pPr lvl="2"/>
            <a:r>
              <a:rPr lang="en-US" noProof="0" dirty="0"/>
              <a:t>Under "Edge – Manage /  Load Balancer / Virtual Servers"</a:t>
            </a:r>
          </a:p>
          <a:p>
            <a:pPr lvl="1"/>
            <a:endParaRPr lang="en-US" i="1" noProof="0" dirty="0"/>
          </a:p>
          <a:p>
            <a:pPr marL="557361" lvl="3" indent="0">
              <a:buNone/>
            </a:pPr>
            <a:endParaRPr lang="en-US" dirty="0">
              <a:latin typeface="Courier New" pitchFamily="49" charset="0"/>
              <a:cs typeface="Courier New" pitchFamily="49" charset="0"/>
            </a:endParaRPr>
          </a:p>
        </p:txBody>
      </p:sp>
    </p:spTree>
    <p:extLst>
      <p:ext uri="{BB962C8B-B14F-4D97-AF65-F5344CB8AC3E}">
        <p14:creationId xmlns:p14="http://schemas.microsoft.com/office/powerpoint/2010/main" val="2129024965"/>
      </p:ext>
    </p:extLst>
  </p:cSld>
  <p:clrMapOvr>
    <a:masterClrMapping/>
  </p:clrMapOvr>
  <p:transition>
    <p:fade/>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L7 HTTP VIP - redirect specific URL/Host to specific pools (3/3)</a:t>
            </a:r>
          </a:p>
        </p:txBody>
      </p:sp>
      <p:sp>
        <p:nvSpPr>
          <p:cNvPr id="6" name="Text Placeholder 4"/>
          <p:cNvSpPr>
            <a:spLocks noGrp="1"/>
          </p:cNvSpPr>
          <p:nvPr>
            <p:ph type="body" sz="quarter" idx="13"/>
          </p:nvPr>
        </p:nvSpPr>
        <p:spPr/>
        <p:txBody>
          <a:bodyPr/>
          <a:lstStyle/>
          <a:p>
            <a:r>
              <a:rPr lang="en-US" dirty="0"/>
              <a:t>Use Case3: Redirect requests for specific Host to specific pools</a:t>
            </a:r>
          </a:p>
          <a:p>
            <a:pPr lvl="1"/>
            <a:r>
              <a:rPr lang="en-US" dirty="0"/>
              <a:t>Create an Application Rule</a:t>
            </a:r>
          </a:p>
          <a:p>
            <a:pPr lvl="2"/>
            <a:r>
              <a:rPr lang="en-US" dirty="0"/>
              <a:t>Under "Edge – Manage /  Load Balancer / Applications Rules"</a:t>
            </a:r>
          </a:p>
          <a:p>
            <a:pPr marL="557361" lvl="3" indent="0">
              <a:spcBef>
                <a:spcPts val="0"/>
              </a:spcBef>
              <a:buNone/>
            </a:pPr>
            <a:r>
              <a:rPr lang="en-US" sz="1400" dirty="0">
                <a:latin typeface="Courier New" pitchFamily="49" charset="0"/>
                <a:cs typeface="Courier New" pitchFamily="49" charset="0"/>
              </a:rPr>
              <a:t># Check if host is "app1.xyz.com" (case insensitive)</a:t>
            </a:r>
          </a:p>
          <a:p>
            <a:pPr marL="557361" lvl="3" indent="0">
              <a:spcBef>
                <a:spcPts val="0"/>
              </a:spcBef>
              <a:buNone/>
            </a:pPr>
            <a:r>
              <a:rPr lang="en-US" sz="1400" dirty="0" err="1">
                <a:latin typeface="Courier New" pitchFamily="49" charset="0"/>
                <a:cs typeface="Courier New" pitchFamily="49" charset="0"/>
              </a:rPr>
              <a:t>acl</a:t>
            </a:r>
            <a:r>
              <a:rPr lang="en-US" sz="1400" dirty="0">
                <a:latin typeface="Courier New" pitchFamily="49" charset="0"/>
                <a:cs typeface="Courier New" pitchFamily="49" charset="0"/>
              </a:rPr>
              <a:t> host_app1 </a:t>
            </a:r>
            <a:r>
              <a:rPr lang="en-US" sz="1400" dirty="0" err="1">
                <a:latin typeface="Courier New" pitchFamily="49" charset="0"/>
                <a:cs typeface="Courier New" pitchFamily="49" charset="0"/>
              </a:rPr>
              <a:t>hdr</a:t>
            </a:r>
            <a:r>
              <a:rPr lang="en-US" sz="1400" dirty="0">
                <a:latin typeface="Courier New" pitchFamily="49" charset="0"/>
                <a:cs typeface="Courier New" pitchFamily="49" charset="0"/>
              </a:rPr>
              <a:t>(Host) -</a:t>
            </a:r>
            <a:r>
              <a:rPr lang="en-US" sz="1400" dirty="0" err="1">
                <a:latin typeface="Courier New" pitchFamily="49" charset="0"/>
                <a:cs typeface="Courier New" pitchFamily="49" charset="0"/>
              </a:rPr>
              <a:t>i</a:t>
            </a:r>
            <a:r>
              <a:rPr lang="en-US" sz="1400" dirty="0">
                <a:latin typeface="Courier New" pitchFamily="49" charset="0"/>
                <a:cs typeface="Courier New" pitchFamily="49" charset="0"/>
              </a:rPr>
              <a:t> app1.xyz.com</a:t>
            </a:r>
          </a:p>
          <a:p>
            <a:pPr marL="557361" lvl="3" indent="0">
              <a:spcBef>
                <a:spcPts val="0"/>
              </a:spcBef>
              <a:buNone/>
            </a:pPr>
            <a:r>
              <a:rPr lang="en-US" sz="1400" dirty="0">
                <a:latin typeface="Courier New" pitchFamily="49" charset="0"/>
                <a:cs typeface="Courier New" pitchFamily="49" charset="0"/>
              </a:rPr>
              <a:t># Check if host is "app2.xyz.com" (case insensitive)</a:t>
            </a:r>
          </a:p>
          <a:p>
            <a:pPr marL="557361" lvl="3" indent="0">
              <a:spcBef>
                <a:spcPts val="0"/>
              </a:spcBef>
              <a:buNone/>
            </a:pPr>
            <a:r>
              <a:rPr lang="en-US" sz="1400" dirty="0" err="1">
                <a:latin typeface="Courier New" pitchFamily="49" charset="0"/>
                <a:cs typeface="Courier New" pitchFamily="49" charset="0"/>
              </a:rPr>
              <a:t>acl</a:t>
            </a:r>
            <a:r>
              <a:rPr lang="en-US" sz="1400" dirty="0">
                <a:latin typeface="Courier New" pitchFamily="49" charset="0"/>
                <a:cs typeface="Courier New" pitchFamily="49" charset="0"/>
              </a:rPr>
              <a:t> host_app2 </a:t>
            </a:r>
            <a:r>
              <a:rPr lang="en-US" sz="1400" dirty="0" err="1">
                <a:latin typeface="Courier New" pitchFamily="49" charset="0"/>
                <a:cs typeface="Courier New" pitchFamily="49" charset="0"/>
              </a:rPr>
              <a:t>hdr</a:t>
            </a:r>
            <a:r>
              <a:rPr lang="en-US" sz="1400" dirty="0">
                <a:latin typeface="Courier New" pitchFamily="49" charset="0"/>
                <a:cs typeface="Courier New" pitchFamily="49" charset="0"/>
              </a:rPr>
              <a:t>(Host) -</a:t>
            </a:r>
            <a:r>
              <a:rPr lang="en-US" sz="1400" dirty="0" err="1">
                <a:latin typeface="Courier New" pitchFamily="49" charset="0"/>
                <a:cs typeface="Courier New" pitchFamily="49" charset="0"/>
              </a:rPr>
              <a:t>i</a:t>
            </a:r>
            <a:r>
              <a:rPr lang="en-US" sz="1400" dirty="0">
                <a:latin typeface="Courier New" pitchFamily="49" charset="0"/>
                <a:cs typeface="Courier New" pitchFamily="49" charset="0"/>
              </a:rPr>
              <a:t> app2.xyz.com</a:t>
            </a:r>
          </a:p>
          <a:p>
            <a:pPr marL="557361" lvl="3" indent="0">
              <a:spcBef>
                <a:spcPts val="0"/>
              </a:spcBef>
              <a:buNone/>
            </a:pPr>
            <a:r>
              <a:rPr lang="en-US" sz="1400" dirty="0">
                <a:latin typeface="Courier New" pitchFamily="49" charset="0"/>
                <a:cs typeface="Courier New" pitchFamily="49" charset="0"/>
              </a:rPr>
              <a:t># Check if host is "app3*" (case insensitive)</a:t>
            </a:r>
          </a:p>
          <a:p>
            <a:pPr marL="557361" lvl="3" indent="0">
              <a:spcBef>
                <a:spcPts val="0"/>
              </a:spcBef>
              <a:buNone/>
            </a:pPr>
            <a:r>
              <a:rPr lang="en-US" sz="1400" dirty="0" err="1">
                <a:latin typeface="Courier New" pitchFamily="49" charset="0"/>
                <a:cs typeface="Courier New" pitchFamily="49" charset="0"/>
              </a:rPr>
              <a:t>acl</a:t>
            </a:r>
            <a:r>
              <a:rPr lang="en-US" sz="1400" dirty="0">
                <a:latin typeface="Courier New" pitchFamily="49" charset="0"/>
                <a:cs typeface="Courier New" pitchFamily="49" charset="0"/>
              </a:rPr>
              <a:t> host_any_app3 </a:t>
            </a:r>
            <a:r>
              <a:rPr lang="en-US" sz="1400" dirty="0" err="1">
                <a:latin typeface="Courier New" pitchFamily="49" charset="0"/>
                <a:cs typeface="Courier New" pitchFamily="49" charset="0"/>
              </a:rPr>
              <a:t>hdr_beg</a:t>
            </a:r>
            <a:r>
              <a:rPr lang="en-US" sz="1400" dirty="0">
                <a:latin typeface="Courier New" pitchFamily="49" charset="0"/>
                <a:cs typeface="Courier New" pitchFamily="49" charset="0"/>
              </a:rPr>
              <a:t>(host) -</a:t>
            </a:r>
            <a:r>
              <a:rPr lang="en-US" sz="1400" dirty="0" err="1">
                <a:latin typeface="Courier New" pitchFamily="49" charset="0"/>
                <a:cs typeface="Courier New" pitchFamily="49" charset="0"/>
              </a:rPr>
              <a:t>i</a:t>
            </a:r>
            <a:r>
              <a:rPr lang="en-US" sz="1400" dirty="0">
                <a:latin typeface="Courier New" pitchFamily="49" charset="0"/>
                <a:cs typeface="Courier New" pitchFamily="49" charset="0"/>
              </a:rPr>
              <a:t> app3</a:t>
            </a:r>
          </a:p>
          <a:p>
            <a:pPr marL="557361" lvl="3" indent="0">
              <a:spcBef>
                <a:spcPts val="0"/>
              </a:spcBef>
              <a:buNone/>
            </a:pPr>
            <a:br>
              <a:rPr lang="en-US" sz="1400" dirty="0">
                <a:latin typeface="Courier New" pitchFamily="49" charset="0"/>
                <a:cs typeface="Courier New" pitchFamily="49" charset="0"/>
              </a:rPr>
            </a:br>
            <a:r>
              <a:rPr lang="en-US" sz="1400" dirty="0">
                <a:latin typeface="Courier New" pitchFamily="49" charset="0"/>
                <a:cs typeface="Courier New" pitchFamily="49" charset="0"/>
              </a:rPr>
              <a:t># Use specific pool for each hostname</a:t>
            </a:r>
          </a:p>
          <a:p>
            <a:pPr marL="557361" lvl="3" indent="0">
              <a:spcBef>
                <a:spcPts val="0"/>
              </a:spcBef>
              <a:buNone/>
            </a:pPr>
            <a:r>
              <a:rPr lang="en-US" sz="1400" dirty="0" err="1">
                <a:latin typeface="Courier New" pitchFamily="49" charset="0"/>
                <a:cs typeface="Courier New" pitchFamily="49" charset="0"/>
              </a:rPr>
              <a:t>use_backend</a:t>
            </a:r>
            <a:r>
              <a:rPr lang="en-US" sz="1400" dirty="0">
                <a:latin typeface="Courier New" pitchFamily="49" charset="0"/>
                <a:cs typeface="Courier New" pitchFamily="49" charset="0"/>
              </a:rPr>
              <a:t> pool_app1 if host_app1</a:t>
            </a:r>
          </a:p>
          <a:p>
            <a:pPr marL="557361" lvl="3" indent="0">
              <a:spcBef>
                <a:spcPts val="0"/>
              </a:spcBef>
              <a:buNone/>
            </a:pPr>
            <a:r>
              <a:rPr lang="en-US" sz="1400" dirty="0" err="1">
                <a:latin typeface="Courier New" pitchFamily="49" charset="0"/>
                <a:cs typeface="Courier New" pitchFamily="49" charset="0"/>
              </a:rPr>
              <a:t>use_backend</a:t>
            </a:r>
            <a:r>
              <a:rPr lang="en-US" sz="1400" dirty="0">
                <a:latin typeface="Courier New" pitchFamily="49" charset="0"/>
                <a:cs typeface="Courier New" pitchFamily="49" charset="0"/>
              </a:rPr>
              <a:t> pool_app2 if host_app2</a:t>
            </a:r>
          </a:p>
          <a:p>
            <a:pPr marL="557361" lvl="3" indent="0">
              <a:spcBef>
                <a:spcPts val="0"/>
              </a:spcBef>
              <a:buNone/>
            </a:pPr>
            <a:r>
              <a:rPr lang="en-US" sz="1400" dirty="0" err="1">
                <a:latin typeface="Courier New" pitchFamily="49" charset="0"/>
                <a:cs typeface="Courier New" pitchFamily="49" charset="0"/>
              </a:rPr>
              <a:t>use_backend</a:t>
            </a:r>
            <a:r>
              <a:rPr lang="en-US" sz="1400" dirty="0">
                <a:latin typeface="Courier New" pitchFamily="49" charset="0"/>
                <a:cs typeface="Courier New" pitchFamily="49" charset="0"/>
              </a:rPr>
              <a:t> pool_app3 if host_any_app3</a:t>
            </a:r>
          </a:p>
          <a:p>
            <a:pPr marL="557361" lvl="3" indent="0">
              <a:spcBef>
                <a:spcPts val="0"/>
              </a:spcBef>
              <a:buNone/>
            </a:pPr>
            <a:r>
              <a:rPr lang="en-US" sz="1400" dirty="0">
                <a:latin typeface="Courier New" pitchFamily="49" charset="0"/>
                <a:cs typeface="Courier New" pitchFamily="49" charset="0"/>
              </a:rPr>
              <a:t>#for everything else, use the pool defined in the Virtual Server</a:t>
            </a:r>
          </a:p>
          <a:p>
            <a:pPr marL="557361" lvl="3" indent="0">
              <a:buNone/>
            </a:pPr>
            <a:br>
              <a:rPr lang="en-US" dirty="0">
                <a:latin typeface="Courier New" pitchFamily="49" charset="0"/>
                <a:cs typeface="Courier New" pitchFamily="49" charset="0"/>
              </a:rPr>
            </a:br>
            <a:r>
              <a:rPr lang="en-US" dirty="0"/>
              <a:t>Apply that Application Rule to the Virtual Server</a:t>
            </a:r>
          </a:p>
          <a:p>
            <a:pPr lvl="2"/>
            <a:r>
              <a:rPr lang="en-US" dirty="0"/>
              <a:t>Under "Edge – Manage /  Load Balancer / Virtual Servers"</a:t>
            </a:r>
          </a:p>
          <a:p>
            <a:pPr lvl="1"/>
            <a:endParaRPr lang="en-US" i="1" dirty="0"/>
          </a:p>
          <a:p>
            <a:pPr marL="557361" lvl="3" indent="0">
              <a:buNone/>
            </a:pPr>
            <a:endParaRPr lang="en-US" dirty="0">
              <a:latin typeface="Courier New" pitchFamily="49" charset="0"/>
              <a:cs typeface="Courier New" pitchFamily="49" charset="0"/>
            </a:endParaRPr>
          </a:p>
        </p:txBody>
      </p:sp>
    </p:spTree>
    <p:extLst>
      <p:ext uri="{BB962C8B-B14F-4D97-AF65-F5344CB8AC3E}">
        <p14:creationId xmlns:p14="http://schemas.microsoft.com/office/powerpoint/2010/main" val="432159453"/>
      </p:ext>
    </p:extLst>
  </p:cSld>
  <p:clrMapOvr>
    <a:masterClrMapping/>
  </p:clrMapOvr>
  <p:transition>
    <p:fade/>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noProof="0" dirty="0"/>
              <a:t>L7 HTTP VIP - redirect to default page</a:t>
            </a:r>
          </a:p>
        </p:txBody>
      </p:sp>
      <p:sp>
        <p:nvSpPr>
          <p:cNvPr id="5" name="Text Placeholder 4"/>
          <p:cNvSpPr>
            <a:spLocks noGrp="1"/>
          </p:cNvSpPr>
          <p:nvPr>
            <p:ph type="body" sz="quarter" idx="13"/>
          </p:nvPr>
        </p:nvSpPr>
        <p:spPr/>
        <p:txBody>
          <a:bodyPr/>
          <a:lstStyle/>
          <a:p>
            <a:r>
              <a:rPr lang="en-US" noProof="0" dirty="0"/>
              <a:t>Use Case: Redirect the client requests "/" to "login.html"</a:t>
            </a:r>
          </a:p>
          <a:p>
            <a:pPr lvl="1"/>
            <a:r>
              <a:rPr lang="en-US" noProof="0" dirty="0"/>
              <a:t>Create an Application Rule</a:t>
            </a:r>
          </a:p>
          <a:p>
            <a:pPr lvl="2"/>
            <a:r>
              <a:rPr lang="en-US" noProof="0" dirty="0"/>
              <a:t>Under "Edge – Manage /  Load Balancer / Applications Rules"</a:t>
            </a:r>
          </a:p>
          <a:p>
            <a:pPr marL="557361" lvl="3" indent="0">
              <a:buNone/>
            </a:pPr>
            <a:r>
              <a:rPr lang="en-US" dirty="0">
                <a:latin typeface="Courier New" pitchFamily="49" charset="0"/>
                <a:cs typeface="Courier New" pitchFamily="49" charset="0"/>
              </a:rPr>
              <a:t># Check the HTTP request if request is "/"</a:t>
            </a:r>
          </a:p>
          <a:p>
            <a:pPr marL="557361" lvl="3" indent="0">
              <a:buNone/>
            </a:pPr>
            <a:r>
              <a:rPr lang="en-US" dirty="0" err="1">
                <a:latin typeface="Courier New" pitchFamily="49" charset="0"/>
                <a:cs typeface="Courier New" pitchFamily="49" charset="0"/>
              </a:rPr>
              <a:t>acl</a:t>
            </a:r>
            <a:r>
              <a:rPr lang="en-US" dirty="0">
                <a:latin typeface="Courier New" pitchFamily="49" charset="0"/>
                <a:cs typeface="Courier New" pitchFamily="49" charset="0"/>
              </a:rPr>
              <a:t> </a:t>
            </a:r>
            <a:r>
              <a:rPr lang="en-US" dirty="0" err="1">
                <a:latin typeface="Courier New" pitchFamily="49" charset="0"/>
                <a:cs typeface="Courier New" pitchFamily="49" charset="0"/>
              </a:rPr>
              <a:t>default_url</a:t>
            </a:r>
            <a:r>
              <a:rPr lang="en-US" dirty="0">
                <a:latin typeface="Courier New" pitchFamily="49" charset="0"/>
                <a:cs typeface="Courier New" pitchFamily="49" charset="0"/>
              </a:rPr>
              <a:t> </a:t>
            </a:r>
            <a:r>
              <a:rPr lang="en-US" dirty="0" err="1">
                <a:latin typeface="Courier New" pitchFamily="49" charset="0"/>
                <a:cs typeface="Courier New" pitchFamily="49" charset="0"/>
              </a:rPr>
              <a:t>url</a:t>
            </a:r>
            <a:r>
              <a:rPr lang="en-US" dirty="0">
                <a:latin typeface="Courier New" pitchFamily="49" charset="0"/>
                <a:cs typeface="Courier New" pitchFamily="49" charset="0"/>
              </a:rPr>
              <a:t> /</a:t>
            </a:r>
          </a:p>
          <a:p>
            <a:pPr marL="557361" lvl="3" indent="0">
              <a:buNone/>
            </a:pPr>
            <a:r>
              <a:rPr lang="en-US" dirty="0">
                <a:latin typeface="Courier New" pitchFamily="49" charset="0"/>
                <a:cs typeface="Courier New" pitchFamily="49" charset="0"/>
              </a:rPr>
              <a:t># If that request is "/", redirect to that specific page</a:t>
            </a:r>
          </a:p>
          <a:p>
            <a:pPr marL="557361" lvl="3" indent="0">
              <a:buNone/>
            </a:pPr>
            <a:r>
              <a:rPr lang="en-US" dirty="0">
                <a:latin typeface="Courier New" pitchFamily="49" charset="0"/>
                <a:cs typeface="Courier New" pitchFamily="49" charset="0"/>
              </a:rPr>
              <a:t>redirect prefix /</a:t>
            </a:r>
            <a:r>
              <a:rPr lang="en-US" dirty="0" err="1">
                <a:latin typeface="Courier New" pitchFamily="49" charset="0"/>
                <a:cs typeface="Courier New" pitchFamily="49" charset="0"/>
              </a:rPr>
              <a:t>login.php</a:t>
            </a:r>
            <a:r>
              <a:rPr lang="en-US" dirty="0">
                <a:latin typeface="Courier New" pitchFamily="49" charset="0"/>
                <a:cs typeface="Courier New" pitchFamily="49" charset="0"/>
              </a:rPr>
              <a:t> if </a:t>
            </a:r>
            <a:r>
              <a:rPr lang="en-US" dirty="0" err="1">
                <a:latin typeface="Courier New" pitchFamily="49" charset="0"/>
                <a:cs typeface="Courier New" pitchFamily="49" charset="0"/>
              </a:rPr>
              <a:t>default_url</a:t>
            </a:r>
            <a:endParaRPr lang="en-US" dirty="0">
              <a:latin typeface="Courier New" pitchFamily="49" charset="0"/>
              <a:cs typeface="Courier New" pitchFamily="49" charset="0"/>
            </a:endParaRPr>
          </a:p>
          <a:p>
            <a:pPr lvl="1"/>
            <a:r>
              <a:rPr lang="en-US" noProof="0" dirty="0"/>
              <a:t>Apply that Application Rule to the Virtual Server</a:t>
            </a:r>
          </a:p>
          <a:p>
            <a:pPr lvl="2"/>
            <a:r>
              <a:rPr lang="en-US" noProof="0" dirty="0"/>
              <a:t>Under "Edge – Manage /  Load Balancer /</a:t>
            </a:r>
          </a:p>
          <a:p>
            <a:pPr marL="557361" lvl="3" indent="0">
              <a:buNone/>
            </a:pPr>
            <a:r>
              <a:rPr lang="en-US" noProof="0" dirty="0"/>
              <a:t>Virtual Servers"</a:t>
            </a:r>
          </a:p>
          <a:p>
            <a:pPr lvl="1"/>
            <a:endParaRPr lang="en-US" i="1" noProof="0" dirty="0"/>
          </a:p>
          <a:p>
            <a:pPr marL="557361" lvl="3" indent="0">
              <a:buNone/>
            </a:pPr>
            <a:endParaRPr lang="en-US" dirty="0">
              <a:latin typeface="Courier New" pitchFamily="49" charset="0"/>
              <a:cs typeface="Courier New" pitchFamily="49" charset="0"/>
            </a:endParaRPr>
          </a:p>
        </p:txBody>
      </p:sp>
      <p:grpSp>
        <p:nvGrpSpPr>
          <p:cNvPr id="3" name="Group 2"/>
          <p:cNvGrpSpPr/>
          <p:nvPr/>
        </p:nvGrpSpPr>
        <p:grpSpPr>
          <a:xfrm>
            <a:off x="5278590" y="3489029"/>
            <a:ext cx="2423791" cy="2355193"/>
            <a:chOff x="5796352" y="3731439"/>
            <a:chExt cx="3230880" cy="3139440"/>
          </a:xfrm>
        </p:grpSpPr>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6352" y="3731439"/>
              <a:ext cx="3230880" cy="3139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bwMode="auto">
            <a:xfrm>
              <a:off x="5950040" y="5859887"/>
              <a:ext cx="2794715" cy="998113"/>
            </a:xfrm>
            <a:prstGeom prst="rect">
              <a:avLst/>
            </a:prstGeom>
            <a:noFill/>
            <a:ln w="38100">
              <a:solidFill>
                <a:srgbClr val="FF0000"/>
              </a:solidFill>
              <a:round/>
              <a:headEnd/>
              <a:tailEnd/>
            </a:ln>
          </p:spPr>
          <p:txBody>
            <a:bodyPr wrap="none" lIns="0" tIns="0" rIns="0" bIns="0" rtlCol="0" anchor="ctr"/>
            <a:lstStyle/>
            <a:p>
              <a:pPr defTabSz="685983"/>
              <a:endParaRPr lang="en-US" sz="1800" dirty="0" err="1">
                <a:solidFill>
                  <a:srgbClr val="FFFFFF"/>
                </a:solidFill>
              </a:endParaRPr>
            </a:p>
          </p:txBody>
        </p:sp>
      </p:grpSp>
    </p:spTree>
    <p:extLst>
      <p:ext uri="{BB962C8B-B14F-4D97-AF65-F5344CB8AC3E}">
        <p14:creationId xmlns:p14="http://schemas.microsoft.com/office/powerpoint/2010/main" val="2586977172"/>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Rectangle 146"/>
          <p:cNvSpPr/>
          <p:nvPr/>
        </p:nvSpPr>
        <p:spPr bwMode="auto">
          <a:xfrm>
            <a:off x="5619704" y="640472"/>
            <a:ext cx="4238730" cy="5635311"/>
          </a:xfrm>
          <a:prstGeom prst="rect">
            <a:avLst/>
          </a:prstGeom>
          <a:solidFill>
            <a:schemeClr val="accent1">
              <a:alpha val="9000"/>
            </a:schemeClr>
          </a:solidFill>
          <a:ln w="12700">
            <a:noFill/>
            <a:headEnd type="none" w="med" len="med"/>
            <a:tailEnd type="none" w="med" len="med"/>
          </a:ln>
          <a:effectLst>
            <a:outerShdw blurRad="50800" dist="25400" dir="5400000" sx="99000" sy="99000" algn="t" rotWithShape="0">
              <a:prstClr val="black">
                <a:alpha val="40000"/>
              </a:prstClr>
            </a:outerShdw>
          </a:effectLst>
          <a:scene3d>
            <a:camera prst="orthographicFront"/>
            <a:lightRig rig="threePt" dir="t"/>
          </a:scene3d>
          <a:sp3d>
            <a:bevelT w="38100" h="12700"/>
          </a:sp3d>
        </p:spPr>
        <p:style>
          <a:lnRef idx="1">
            <a:schemeClr val="accent4"/>
          </a:lnRef>
          <a:fillRef idx="3">
            <a:schemeClr val="accent4"/>
          </a:fillRef>
          <a:effectRef idx="2">
            <a:schemeClr val="accent4"/>
          </a:effectRef>
          <a:fontRef idx="minor">
            <a:schemeClr val="lt1"/>
          </a:fontRef>
        </p:style>
        <p:txBody>
          <a:bodyPr rtlCol="0" anchor="ctr"/>
          <a:lstStyle/>
          <a:p>
            <a:pPr algn="l">
              <a:spcAft>
                <a:spcPct val="0"/>
              </a:spcAft>
            </a:pPr>
            <a:endParaRPr lang="en-US" sz="1600" kern="1200" dirty="0">
              <a:solidFill>
                <a:srgbClr val="FFFFFF"/>
              </a:solidFill>
            </a:endParaRPr>
          </a:p>
        </p:txBody>
      </p:sp>
      <p:sp>
        <p:nvSpPr>
          <p:cNvPr id="36" name="Rectangle 35"/>
          <p:cNvSpPr/>
          <p:nvPr/>
        </p:nvSpPr>
        <p:spPr bwMode="auto">
          <a:xfrm>
            <a:off x="-248170" y="729963"/>
            <a:ext cx="1605811" cy="5635311"/>
          </a:xfrm>
          <a:prstGeom prst="rect">
            <a:avLst/>
          </a:prstGeom>
          <a:solidFill>
            <a:schemeClr val="accent4">
              <a:alpha val="9000"/>
            </a:schemeClr>
          </a:solidFill>
          <a:ln w="12700">
            <a:noFill/>
            <a:headEnd type="none" w="med" len="med"/>
            <a:tailEnd type="none" w="med" len="med"/>
          </a:ln>
          <a:effectLst>
            <a:outerShdw blurRad="50800" dist="25400" dir="5400000" sx="99000" sy="99000" algn="t" rotWithShape="0">
              <a:prstClr val="black">
                <a:alpha val="40000"/>
              </a:prstClr>
            </a:outerShdw>
          </a:effectLst>
          <a:scene3d>
            <a:camera prst="orthographicFront"/>
            <a:lightRig rig="threePt" dir="t"/>
          </a:scene3d>
          <a:sp3d>
            <a:bevelT w="38100" h="12700"/>
          </a:sp3d>
        </p:spPr>
        <p:style>
          <a:lnRef idx="1">
            <a:schemeClr val="accent4"/>
          </a:lnRef>
          <a:fillRef idx="3">
            <a:schemeClr val="accent4"/>
          </a:fillRef>
          <a:effectRef idx="2">
            <a:schemeClr val="accent4"/>
          </a:effectRef>
          <a:fontRef idx="minor">
            <a:schemeClr val="lt1"/>
          </a:fontRef>
        </p:style>
        <p:txBody>
          <a:bodyPr rtlCol="0" anchor="ctr"/>
          <a:lstStyle/>
          <a:p>
            <a:pPr algn="l">
              <a:spcAft>
                <a:spcPct val="0"/>
              </a:spcAft>
            </a:pPr>
            <a:endParaRPr lang="en-US" sz="1600" kern="1200" dirty="0">
              <a:solidFill>
                <a:srgbClr val="FFFFFF"/>
              </a:solidFill>
            </a:endParaRPr>
          </a:p>
        </p:txBody>
      </p:sp>
      <p:sp>
        <p:nvSpPr>
          <p:cNvPr id="2" name="Title 1"/>
          <p:cNvSpPr>
            <a:spLocks noGrp="1"/>
          </p:cNvSpPr>
          <p:nvPr>
            <p:ph type="title"/>
          </p:nvPr>
        </p:nvSpPr>
        <p:spPr/>
        <p:txBody>
          <a:bodyPr/>
          <a:lstStyle/>
          <a:p>
            <a:r>
              <a:rPr lang="en-US" noProof="0"/>
              <a:t>VMware NSX Components</a:t>
            </a:r>
          </a:p>
        </p:txBody>
      </p:sp>
      <p:grpSp>
        <p:nvGrpSpPr>
          <p:cNvPr id="44" name="Group 43"/>
          <p:cNvGrpSpPr/>
          <p:nvPr/>
        </p:nvGrpSpPr>
        <p:grpSpPr>
          <a:xfrm>
            <a:off x="19860" y="2627293"/>
            <a:ext cx="8780154" cy="1118935"/>
            <a:chOff x="19860" y="2627293"/>
            <a:chExt cx="8780154" cy="1118935"/>
          </a:xfrm>
        </p:grpSpPr>
        <p:cxnSp>
          <p:nvCxnSpPr>
            <p:cNvPr id="80" name="Straight Connector 79"/>
            <p:cNvCxnSpPr/>
            <p:nvPr/>
          </p:nvCxnSpPr>
          <p:spPr bwMode="auto">
            <a:xfrm flipV="1">
              <a:off x="474959" y="3673726"/>
              <a:ext cx="8294814" cy="72502"/>
            </a:xfrm>
            <a:prstGeom prst="line">
              <a:avLst/>
            </a:prstGeom>
            <a:solidFill>
              <a:srgbClr val="0095D3"/>
            </a:solidFill>
            <a:ln w="9525" cap="flat" cmpd="sng" algn="ctr">
              <a:solidFill>
                <a:schemeClr val="bg1">
                  <a:lumMod val="65000"/>
                </a:schemeClr>
              </a:solidFill>
              <a:prstDash val="dash"/>
              <a:round/>
              <a:headEnd type="none" w="med" len="med"/>
              <a:tailEnd type="none" w="med" len="med"/>
            </a:ln>
            <a:effectLst/>
          </p:spPr>
        </p:cxnSp>
        <p:sp>
          <p:nvSpPr>
            <p:cNvPr id="74" name="TextBox 73"/>
            <p:cNvSpPr txBox="1"/>
            <p:nvPr/>
          </p:nvSpPr>
          <p:spPr>
            <a:xfrm>
              <a:off x="19860" y="2748117"/>
              <a:ext cx="1351740" cy="307777"/>
            </a:xfrm>
            <a:prstGeom prst="rect">
              <a:avLst/>
            </a:prstGeom>
            <a:noFill/>
          </p:spPr>
          <p:txBody>
            <a:bodyPr wrap="none" rtlCol="0">
              <a:spAutoFit/>
            </a:bodyPr>
            <a:lstStyle/>
            <a:p>
              <a:pPr algn="ctr"/>
              <a:r>
                <a:rPr lang="en-US" sz="1400" b="1" dirty="0">
                  <a:solidFill>
                    <a:srgbClr val="333333"/>
                  </a:solidFill>
                  <a:latin typeface="Arial"/>
                  <a:ea typeface="ＭＳ Ｐゴシック"/>
                </a:rPr>
                <a:t>Control Plane</a:t>
              </a:r>
            </a:p>
          </p:txBody>
        </p:sp>
        <p:grpSp>
          <p:nvGrpSpPr>
            <p:cNvPr id="31" name="Group 30"/>
            <p:cNvGrpSpPr/>
            <p:nvPr/>
          </p:nvGrpSpPr>
          <p:grpSpPr>
            <a:xfrm>
              <a:off x="2823906" y="2648884"/>
              <a:ext cx="1467068" cy="920723"/>
              <a:chOff x="4342112" y="3145250"/>
              <a:chExt cx="1467068" cy="920723"/>
            </a:xfrm>
          </p:grpSpPr>
          <p:grpSp>
            <p:nvGrpSpPr>
              <p:cNvPr id="3" name="Group 2"/>
              <p:cNvGrpSpPr/>
              <p:nvPr/>
            </p:nvGrpSpPr>
            <p:grpSpPr>
              <a:xfrm>
                <a:off x="4579817" y="3441339"/>
                <a:ext cx="999414" cy="624634"/>
                <a:chOff x="7546849" y="3995090"/>
                <a:chExt cx="1219199" cy="762000"/>
              </a:xfrm>
            </p:grpSpPr>
            <p:pic>
              <p:nvPicPr>
                <p:cNvPr id="4" name="Controller" descr="icon_controller.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04048" y="3995090"/>
                  <a:ext cx="762000" cy="762000"/>
                </a:xfrm>
                <a:prstGeom prst="rect">
                  <a:avLst/>
                </a:prstGeom>
              </p:spPr>
            </p:pic>
            <p:pic>
              <p:nvPicPr>
                <p:cNvPr id="5" name="Controller" descr="icon_controller.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75447" y="3995090"/>
                  <a:ext cx="762000" cy="762000"/>
                </a:xfrm>
                <a:prstGeom prst="rect">
                  <a:avLst/>
                </a:prstGeom>
              </p:spPr>
            </p:pic>
            <p:pic>
              <p:nvPicPr>
                <p:cNvPr id="6" name="Controller" descr="icon_controller.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46849" y="3995090"/>
                  <a:ext cx="762000" cy="762000"/>
                </a:xfrm>
                <a:prstGeom prst="rect">
                  <a:avLst/>
                </a:prstGeom>
              </p:spPr>
            </p:pic>
          </p:grpSp>
          <p:sp>
            <p:nvSpPr>
              <p:cNvPr id="110" name="TextBox 109"/>
              <p:cNvSpPr txBox="1"/>
              <p:nvPr/>
            </p:nvSpPr>
            <p:spPr>
              <a:xfrm>
                <a:off x="4342112" y="3145250"/>
                <a:ext cx="1467068" cy="307777"/>
              </a:xfrm>
              <a:prstGeom prst="rect">
                <a:avLst/>
              </a:prstGeom>
              <a:noFill/>
            </p:spPr>
            <p:txBody>
              <a:bodyPr wrap="none" rtlCol="0">
                <a:spAutoFit/>
              </a:bodyPr>
              <a:lstStyle/>
              <a:p>
                <a:pPr algn="l"/>
                <a:r>
                  <a:rPr lang="en-US" sz="1400" b="1" dirty="0">
                    <a:solidFill>
                      <a:srgbClr val="333333"/>
                    </a:solidFill>
                    <a:latin typeface="+mn-lt"/>
                    <a:ea typeface="+mn-ea"/>
                  </a:rPr>
                  <a:t>NSX Controller</a:t>
                </a:r>
              </a:p>
            </p:txBody>
          </p:sp>
        </p:grpSp>
        <p:sp>
          <p:nvSpPr>
            <p:cNvPr id="112" name="TextBox 111"/>
            <p:cNvSpPr txBox="1"/>
            <p:nvPr/>
          </p:nvSpPr>
          <p:spPr>
            <a:xfrm>
              <a:off x="152400" y="3063040"/>
              <a:ext cx="1185315" cy="276999"/>
            </a:xfrm>
            <a:prstGeom prst="rect">
              <a:avLst/>
            </a:prstGeom>
            <a:noFill/>
          </p:spPr>
          <p:txBody>
            <a:bodyPr wrap="none" rtlCol="0">
              <a:spAutoFit/>
            </a:bodyPr>
            <a:lstStyle/>
            <a:p>
              <a:r>
                <a:rPr lang="en-US" sz="1200" dirty="0">
                  <a:solidFill>
                    <a:srgbClr val="333333"/>
                  </a:solidFill>
                  <a:latin typeface="Arial"/>
                  <a:ea typeface="ＭＳ Ｐゴシック"/>
                </a:rPr>
                <a:t>Run-time state</a:t>
              </a:r>
            </a:p>
          </p:txBody>
        </p:sp>
        <p:sp>
          <p:nvSpPr>
            <p:cNvPr id="35" name="Rectangle 34"/>
            <p:cNvSpPr/>
            <p:nvPr/>
          </p:nvSpPr>
          <p:spPr>
            <a:xfrm>
              <a:off x="5605738" y="2627293"/>
              <a:ext cx="3194276" cy="954107"/>
            </a:xfrm>
            <a:prstGeom prst="rect">
              <a:avLst/>
            </a:prstGeom>
          </p:spPr>
          <p:txBody>
            <a:bodyPr wrap="square">
              <a:spAutoFit/>
            </a:bodyPr>
            <a:lstStyle/>
            <a:p>
              <a:pPr marL="285750" indent="-285750" algn="l" defTabSz="457200" fontAlgn="auto">
                <a:spcBef>
                  <a:spcPts val="0"/>
                </a:spcBef>
                <a:spcAft>
                  <a:spcPts val="0"/>
                </a:spcAft>
                <a:buFont typeface="Arial"/>
                <a:buChar char="•"/>
                <a:defRPr/>
              </a:pPr>
              <a:r>
                <a:rPr lang="en-US" sz="1400" b="1" dirty="0"/>
                <a:t>Decouples virtual networks form physical topology</a:t>
              </a:r>
            </a:p>
            <a:p>
              <a:pPr marL="285750" indent="-285750" algn="l" defTabSz="457200" fontAlgn="auto">
                <a:spcBef>
                  <a:spcPts val="0"/>
                </a:spcBef>
                <a:spcAft>
                  <a:spcPts val="0"/>
                </a:spcAft>
                <a:buFont typeface="Arial"/>
                <a:buChar char="•"/>
                <a:defRPr/>
              </a:pPr>
              <a:r>
                <a:rPr lang="en-US" sz="1400" b="1" dirty="0"/>
                <a:t>Not in Data Path</a:t>
              </a:r>
            </a:p>
            <a:p>
              <a:pPr marL="285750" indent="-285750" algn="l" defTabSz="457200" fontAlgn="auto">
                <a:spcBef>
                  <a:spcPts val="0"/>
                </a:spcBef>
                <a:spcAft>
                  <a:spcPts val="0"/>
                </a:spcAft>
                <a:buFont typeface="Arial"/>
                <a:buChar char="•"/>
                <a:defRPr/>
              </a:pPr>
              <a:r>
                <a:rPr lang="en-US" sz="1400" b="1" dirty="0"/>
                <a:t>Highly Available</a:t>
              </a:r>
            </a:p>
          </p:txBody>
        </p:sp>
      </p:grpSp>
      <p:grpSp>
        <p:nvGrpSpPr>
          <p:cNvPr id="43" name="Group 42"/>
          <p:cNvGrpSpPr/>
          <p:nvPr/>
        </p:nvGrpSpPr>
        <p:grpSpPr>
          <a:xfrm>
            <a:off x="106713" y="3810821"/>
            <a:ext cx="8884886" cy="2492931"/>
            <a:chOff x="106713" y="3810821"/>
            <a:chExt cx="8884886" cy="2492931"/>
          </a:xfrm>
        </p:grpSpPr>
        <p:sp>
          <p:nvSpPr>
            <p:cNvPr id="30" name="Right Triangle 29"/>
            <p:cNvSpPr/>
            <p:nvPr/>
          </p:nvSpPr>
          <p:spPr bwMode="auto">
            <a:xfrm rot="10800000">
              <a:off x="1956197" y="5194209"/>
              <a:ext cx="1926972" cy="1109543"/>
            </a:xfrm>
            <a:prstGeom prst="rtTriangle">
              <a:avLst/>
            </a:prstGeom>
            <a:gradFill flip="none" rotWithShape="1">
              <a:gsLst>
                <a:gs pos="0">
                  <a:schemeClr val="accent1">
                    <a:lumMod val="75000"/>
                    <a:alpha val="67000"/>
                  </a:schemeClr>
                </a:gs>
                <a:gs pos="100000">
                  <a:srgbClr val="FFFFFF">
                    <a:alpha val="67000"/>
                  </a:srgbClr>
                </a:gs>
              </a:gsLst>
              <a:lin ang="10800000" scaled="0"/>
              <a:tileRect/>
            </a:gradFill>
            <a:ln w="9525" cap="flat" cmpd="sng" algn="ctr">
              <a:noFill/>
              <a:prstDash val="solid"/>
            </a:ln>
            <a:effectLst/>
          </p:spPr>
          <p:txBody>
            <a:bodyPr rtlCol="0" anchor="ctr"/>
            <a:lstStyle/>
            <a:p>
              <a:pPr fontAlgn="auto">
                <a:spcBef>
                  <a:spcPts val="0"/>
                </a:spcBef>
                <a:spcAft>
                  <a:spcPts val="0"/>
                </a:spcAft>
              </a:pPr>
              <a:endParaRPr lang="en-US" sz="1800" kern="0" dirty="0">
                <a:solidFill>
                  <a:srgbClr val="000000"/>
                </a:solidFill>
                <a:latin typeface="Calibri"/>
                <a:ea typeface="ＭＳ Ｐゴシック" pitchFamily="34" charset="-128"/>
              </a:endParaRPr>
            </a:p>
          </p:txBody>
        </p:sp>
        <p:sp>
          <p:nvSpPr>
            <p:cNvPr id="75" name="TextBox 74"/>
            <p:cNvSpPr txBox="1"/>
            <p:nvPr/>
          </p:nvSpPr>
          <p:spPr>
            <a:xfrm>
              <a:off x="106713" y="4790910"/>
              <a:ext cx="1107996" cy="307777"/>
            </a:xfrm>
            <a:prstGeom prst="rect">
              <a:avLst/>
            </a:prstGeom>
            <a:noFill/>
          </p:spPr>
          <p:txBody>
            <a:bodyPr wrap="none" rtlCol="0">
              <a:spAutoFit/>
            </a:bodyPr>
            <a:lstStyle/>
            <a:p>
              <a:r>
                <a:rPr lang="en-US" sz="1400" b="1" dirty="0">
                  <a:solidFill>
                    <a:srgbClr val="333333"/>
                  </a:solidFill>
                  <a:latin typeface="Arial"/>
                  <a:ea typeface="ＭＳ Ｐゴシック"/>
                </a:rPr>
                <a:t>Data Plane</a:t>
              </a:r>
            </a:p>
          </p:txBody>
        </p:sp>
        <p:grpSp>
          <p:nvGrpSpPr>
            <p:cNvPr id="67" name="Group 66"/>
            <p:cNvGrpSpPr/>
            <p:nvPr/>
          </p:nvGrpSpPr>
          <p:grpSpPr>
            <a:xfrm>
              <a:off x="2885059" y="3810821"/>
              <a:ext cx="1212214" cy="824587"/>
              <a:chOff x="3674701" y="3765164"/>
              <a:chExt cx="1212214" cy="824587"/>
            </a:xfrm>
          </p:grpSpPr>
          <p:sp>
            <p:nvSpPr>
              <p:cNvPr id="68" name="TextBox 67"/>
              <p:cNvSpPr txBox="1"/>
              <p:nvPr/>
            </p:nvSpPr>
            <p:spPr>
              <a:xfrm>
                <a:off x="3674701" y="3765164"/>
                <a:ext cx="1212214" cy="307777"/>
              </a:xfrm>
              <a:prstGeom prst="rect">
                <a:avLst/>
              </a:prstGeom>
              <a:noFill/>
            </p:spPr>
            <p:txBody>
              <a:bodyPr wrap="square" rtlCol="0">
                <a:spAutoFit/>
              </a:bodyPr>
              <a:lstStyle/>
              <a:p>
                <a:pPr algn="ctr"/>
                <a:r>
                  <a:rPr lang="en-US" sz="1400" b="1" dirty="0">
                    <a:solidFill>
                      <a:srgbClr val="333333"/>
                    </a:solidFill>
                    <a:latin typeface="+mn-lt"/>
                    <a:ea typeface="+mn-ea"/>
                  </a:rPr>
                  <a:t>NSX Edge</a:t>
                </a:r>
              </a:p>
            </p:txBody>
          </p:sp>
          <p:pic>
            <p:nvPicPr>
              <p:cNvPr id="69" name="Gateway" descr="icon_gateway.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60572" y="4205415"/>
                <a:ext cx="384336" cy="384336"/>
              </a:xfrm>
              <a:prstGeom prst="rect">
                <a:avLst/>
              </a:prstGeom>
            </p:spPr>
          </p:pic>
          <p:pic>
            <p:nvPicPr>
              <p:cNvPr id="70" name="Gateway" descr="icon_gateway.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60572" y="4052093"/>
                <a:ext cx="384336" cy="384336"/>
              </a:xfrm>
              <a:prstGeom prst="rect">
                <a:avLst/>
              </a:prstGeom>
            </p:spPr>
          </p:pic>
        </p:grpSp>
        <p:pic>
          <p:nvPicPr>
            <p:cNvPr id="140" name="Picture 139" descr="OVS2.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906601" y="5119158"/>
              <a:ext cx="555491" cy="559942"/>
            </a:xfrm>
            <a:prstGeom prst="rect">
              <a:avLst/>
            </a:prstGeom>
          </p:spPr>
        </p:pic>
        <p:grpSp>
          <p:nvGrpSpPr>
            <p:cNvPr id="66" name="Group 65"/>
            <p:cNvGrpSpPr/>
            <p:nvPr/>
          </p:nvGrpSpPr>
          <p:grpSpPr>
            <a:xfrm>
              <a:off x="2870802" y="5237672"/>
              <a:ext cx="2691167" cy="1010800"/>
              <a:chOff x="243088" y="4780539"/>
              <a:chExt cx="3443152" cy="1179327"/>
            </a:xfrm>
          </p:grpSpPr>
          <p:grpSp>
            <p:nvGrpSpPr>
              <p:cNvPr id="81" name="Group 80"/>
              <p:cNvGrpSpPr>
                <a:grpSpLocks noChangeAspect="1"/>
              </p:cNvGrpSpPr>
              <p:nvPr/>
            </p:nvGrpSpPr>
            <p:grpSpPr>
              <a:xfrm>
                <a:off x="2152511" y="4850844"/>
                <a:ext cx="397988" cy="399418"/>
                <a:chOff x="3654796" y="2227311"/>
                <a:chExt cx="559309" cy="559309"/>
              </a:xfrm>
            </p:grpSpPr>
            <p:sp>
              <p:nvSpPr>
                <p:cNvPr id="130" name="Oval 129"/>
                <p:cNvSpPr/>
                <p:nvPr/>
              </p:nvSpPr>
              <p:spPr>
                <a:xfrm>
                  <a:off x="3654796" y="2227311"/>
                  <a:ext cx="559309" cy="559309"/>
                </a:xfrm>
                <a:prstGeom prst="ellipse">
                  <a:avLst/>
                </a:prstGeom>
                <a:noFill/>
                <a:ln w="38100" cmpd="sng">
                  <a:solidFill>
                    <a:schemeClr val="tx2">
                      <a:lumMod val="75000"/>
                    </a:schemeClr>
                  </a:solidFill>
                </a:ln>
              </p:spPr>
              <p:txBody>
                <a:bodyPr rtlCol="0" anchor="ctr">
                  <a:spAutoFit/>
                </a:bodyPr>
                <a:lstStyle/>
                <a:p>
                  <a:pPr algn="ctr"/>
                  <a:endParaRPr lang="en-US" sz="1200" b="1" dirty="0">
                    <a:solidFill>
                      <a:srgbClr val="333333"/>
                    </a:solidFill>
                  </a:endParaRPr>
                </a:p>
              </p:txBody>
            </p:sp>
            <p:sp>
              <p:nvSpPr>
                <p:cNvPr id="131" name="Left Arrow 130"/>
                <p:cNvSpPr/>
                <p:nvPr/>
              </p:nvSpPr>
              <p:spPr>
                <a:xfrm rot="10800000">
                  <a:off x="3697402" y="2440250"/>
                  <a:ext cx="221092" cy="133429"/>
                </a:xfrm>
                <a:prstGeom prst="leftArrow">
                  <a:avLst>
                    <a:gd name="adj1" fmla="val 45745"/>
                    <a:gd name="adj2" fmla="val 64894"/>
                  </a:avLst>
                </a:prstGeom>
                <a:solidFill>
                  <a:schemeClr val="tx2">
                    <a:lumMod val="75000"/>
                  </a:schemeClr>
                </a:solidFill>
                <a:ln>
                  <a:solidFill>
                    <a:srgbClr val="4D4D4D"/>
                  </a:solidFill>
                </a:ln>
              </p:spPr>
              <p:txBody>
                <a:bodyPr rtlCol="0" anchor="ctr">
                  <a:spAutoFit/>
                </a:bodyPr>
                <a:lstStyle/>
                <a:p>
                  <a:pPr algn="ctr"/>
                  <a:endParaRPr lang="en-US" sz="1200" b="1" dirty="0">
                    <a:solidFill>
                      <a:srgbClr val="333333"/>
                    </a:solidFill>
                  </a:endParaRPr>
                </a:p>
              </p:txBody>
            </p:sp>
            <p:sp>
              <p:nvSpPr>
                <p:cNvPr id="132" name="Left Arrow 131"/>
                <p:cNvSpPr/>
                <p:nvPr/>
              </p:nvSpPr>
              <p:spPr>
                <a:xfrm>
                  <a:off x="3953269" y="2440251"/>
                  <a:ext cx="206876" cy="133429"/>
                </a:xfrm>
                <a:prstGeom prst="leftArrow">
                  <a:avLst>
                    <a:gd name="adj1" fmla="val 41490"/>
                    <a:gd name="adj2" fmla="val 64894"/>
                  </a:avLst>
                </a:prstGeom>
                <a:solidFill>
                  <a:schemeClr val="tx2">
                    <a:lumMod val="75000"/>
                  </a:schemeClr>
                </a:solidFill>
                <a:ln>
                  <a:solidFill>
                    <a:srgbClr val="4D4D4D"/>
                  </a:solidFill>
                </a:ln>
              </p:spPr>
              <p:txBody>
                <a:bodyPr rtlCol="0" anchor="ctr">
                  <a:spAutoFit/>
                </a:bodyPr>
                <a:lstStyle/>
                <a:p>
                  <a:pPr algn="ctr"/>
                  <a:endParaRPr lang="en-US" sz="1200" b="1" dirty="0">
                    <a:solidFill>
                      <a:srgbClr val="333333"/>
                    </a:solidFill>
                  </a:endParaRPr>
                </a:p>
              </p:txBody>
            </p:sp>
            <p:sp>
              <p:nvSpPr>
                <p:cNvPr id="133" name="Left Arrow 132"/>
                <p:cNvSpPr/>
                <p:nvPr/>
              </p:nvSpPr>
              <p:spPr>
                <a:xfrm rot="5400000">
                  <a:off x="3822783" y="2302306"/>
                  <a:ext cx="221221" cy="133429"/>
                </a:xfrm>
                <a:prstGeom prst="leftArrow">
                  <a:avLst>
                    <a:gd name="adj1" fmla="val 41490"/>
                    <a:gd name="adj2" fmla="val 64894"/>
                  </a:avLst>
                </a:prstGeom>
                <a:solidFill>
                  <a:schemeClr val="tx2">
                    <a:lumMod val="75000"/>
                  </a:schemeClr>
                </a:solidFill>
                <a:ln>
                  <a:solidFill>
                    <a:srgbClr val="4D4D4D"/>
                  </a:solidFill>
                </a:ln>
              </p:spPr>
              <p:txBody>
                <a:bodyPr rtlCol="0" anchor="ctr">
                  <a:spAutoFit/>
                </a:bodyPr>
                <a:lstStyle/>
                <a:p>
                  <a:pPr algn="ctr"/>
                  <a:endParaRPr lang="en-US" sz="1200" b="1" dirty="0">
                    <a:solidFill>
                      <a:srgbClr val="333333"/>
                    </a:solidFill>
                  </a:endParaRPr>
                </a:p>
              </p:txBody>
            </p:sp>
            <p:sp>
              <p:nvSpPr>
                <p:cNvPr id="134" name="Left Arrow 133"/>
                <p:cNvSpPr/>
                <p:nvPr/>
              </p:nvSpPr>
              <p:spPr>
                <a:xfrm rot="16200000">
                  <a:off x="3825080" y="2568831"/>
                  <a:ext cx="216633" cy="133429"/>
                </a:xfrm>
                <a:prstGeom prst="leftArrow">
                  <a:avLst>
                    <a:gd name="adj1" fmla="val 41490"/>
                    <a:gd name="adj2" fmla="val 64894"/>
                  </a:avLst>
                </a:prstGeom>
                <a:solidFill>
                  <a:schemeClr val="tx2">
                    <a:lumMod val="75000"/>
                  </a:schemeClr>
                </a:solidFill>
                <a:ln>
                  <a:solidFill>
                    <a:srgbClr val="4D4D4D"/>
                  </a:solidFill>
                </a:ln>
              </p:spPr>
              <p:txBody>
                <a:bodyPr rtlCol="0" anchor="ctr">
                  <a:spAutoFit/>
                </a:bodyPr>
                <a:lstStyle/>
                <a:p>
                  <a:pPr algn="ctr"/>
                  <a:endParaRPr lang="en-US" sz="1200" b="1" dirty="0">
                    <a:solidFill>
                      <a:srgbClr val="333333"/>
                    </a:solidFill>
                  </a:endParaRPr>
                </a:p>
              </p:txBody>
            </p:sp>
          </p:grpSp>
          <p:grpSp>
            <p:nvGrpSpPr>
              <p:cNvPr id="83" name="Group 82"/>
              <p:cNvGrpSpPr>
                <a:grpSpLocks noChangeAspect="1"/>
              </p:cNvGrpSpPr>
              <p:nvPr/>
            </p:nvGrpSpPr>
            <p:grpSpPr>
              <a:xfrm>
                <a:off x="2965109" y="4853959"/>
                <a:ext cx="436421" cy="359578"/>
                <a:chOff x="4543331" y="3930754"/>
                <a:chExt cx="674612" cy="674612"/>
              </a:xfrm>
              <a:solidFill>
                <a:schemeClr val="bg1"/>
              </a:solidFill>
            </p:grpSpPr>
            <p:sp>
              <p:nvSpPr>
                <p:cNvPr id="115" name="Rectangle 114"/>
                <p:cNvSpPr/>
                <p:nvPr/>
              </p:nvSpPr>
              <p:spPr>
                <a:xfrm>
                  <a:off x="4543331" y="3930754"/>
                  <a:ext cx="674612" cy="674612"/>
                </a:xfrm>
                <a:prstGeom prst="rect">
                  <a:avLst/>
                </a:prstGeom>
                <a:grpFill/>
                <a:ln w="38100" cmpd="sng">
                  <a:solidFill>
                    <a:schemeClr val="tx2">
                      <a:lumMod val="75000"/>
                    </a:schemeClr>
                  </a:solidFill>
                </a:ln>
              </p:spPr>
              <p:txBody>
                <a:bodyPr rtlCol="0" anchor="ctr">
                  <a:spAutoFit/>
                </a:bodyPr>
                <a:lstStyle/>
                <a:p>
                  <a:pPr algn="ctr"/>
                  <a:endParaRPr lang="en-US" sz="1200" b="1" dirty="0">
                    <a:solidFill>
                      <a:srgbClr val="333333"/>
                    </a:solidFill>
                  </a:endParaRPr>
                </a:p>
              </p:txBody>
            </p:sp>
            <p:cxnSp>
              <p:nvCxnSpPr>
                <p:cNvPr id="116" name="Straight Connector 115"/>
                <p:cNvCxnSpPr/>
                <p:nvPr/>
              </p:nvCxnSpPr>
              <p:spPr bwMode="auto">
                <a:xfrm>
                  <a:off x="4543331" y="4051299"/>
                  <a:ext cx="674612" cy="0"/>
                </a:xfrm>
                <a:prstGeom prst="line">
                  <a:avLst/>
                </a:prstGeom>
                <a:grpFill/>
                <a:ln w="19050" cap="flat" cmpd="sng" algn="ctr">
                  <a:solidFill>
                    <a:schemeClr val="tx2">
                      <a:lumMod val="75000"/>
                    </a:schemeClr>
                  </a:solidFill>
                  <a:prstDash val="solid"/>
                  <a:round/>
                  <a:headEnd type="none" w="med" len="med"/>
                  <a:tailEnd type="none" w="med" len="med"/>
                </a:ln>
                <a:effectLst/>
              </p:spPr>
            </p:cxnSp>
            <p:cxnSp>
              <p:nvCxnSpPr>
                <p:cNvPr id="117" name="Straight Connector 116"/>
                <p:cNvCxnSpPr/>
                <p:nvPr/>
              </p:nvCxnSpPr>
              <p:spPr bwMode="auto">
                <a:xfrm>
                  <a:off x="4543331" y="4193821"/>
                  <a:ext cx="674612" cy="0"/>
                </a:xfrm>
                <a:prstGeom prst="line">
                  <a:avLst/>
                </a:prstGeom>
                <a:grpFill/>
                <a:ln w="19050" cap="flat" cmpd="sng" algn="ctr">
                  <a:solidFill>
                    <a:schemeClr val="tx2">
                      <a:lumMod val="75000"/>
                    </a:schemeClr>
                  </a:solidFill>
                  <a:prstDash val="solid"/>
                  <a:round/>
                  <a:headEnd type="none" w="med" len="med"/>
                  <a:tailEnd type="none" w="med" len="med"/>
                </a:ln>
                <a:effectLst/>
              </p:spPr>
            </p:cxnSp>
            <p:cxnSp>
              <p:nvCxnSpPr>
                <p:cNvPr id="118" name="Straight Connector 117"/>
                <p:cNvCxnSpPr/>
                <p:nvPr/>
              </p:nvCxnSpPr>
              <p:spPr bwMode="auto">
                <a:xfrm>
                  <a:off x="4543331" y="4336343"/>
                  <a:ext cx="674612" cy="0"/>
                </a:xfrm>
                <a:prstGeom prst="line">
                  <a:avLst/>
                </a:prstGeom>
                <a:grpFill/>
                <a:ln w="19050" cap="flat" cmpd="sng" algn="ctr">
                  <a:solidFill>
                    <a:schemeClr val="tx2">
                      <a:lumMod val="75000"/>
                    </a:schemeClr>
                  </a:solidFill>
                  <a:prstDash val="solid"/>
                  <a:round/>
                  <a:headEnd type="none" w="med" len="med"/>
                  <a:tailEnd type="none" w="med" len="med"/>
                </a:ln>
                <a:effectLst/>
              </p:spPr>
            </p:cxnSp>
            <p:cxnSp>
              <p:nvCxnSpPr>
                <p:cNvPr id="119" name="Straight Connector 118"/>
                <p:cNvCxnSpPr/>
                <p:nvPr/>
              </p:nvCxnSpPr>
              <p:spPr bwMode="auto">
                <a:xfrm>
                  <a:off x="4543331" y="4478865"/>
                  <a:ext cx="674612" cy="0"/>
                </a:xfrm>
                <a:prstGeom prst="line">
                  <a:avLst/>
                </a:prstGeom>
                <a:grpFill/>
                <a:ln w="19050" cap="flat" cmpd="sng" algn="ctr">
                  <a:solidFill>
                    <a:schemeClr val="tx2">
                      <a:lumMod val="75000"/>
                    </a:schemeClr>
                  </a:solidFill>
                  <a:prstDash val="solid"/>
                  <a:round/>
                  <a:headEnd type="none" w="med" len="med"/>
                  <a:tailEnd type="none" w="med" len="med"/>
                </a:ln>
                <a:effectLst/>
              </p:spPr>
            </p:cxnSp>
            <p:cxnSp>
              <p:nvCxnSpPr>
                <p:cNvPr id="120" name="Straight Connector 119"/>
                <p:cNvCxnSpPr/>
                <p:nvPr/>
              </p:nvCxnSpPr>
              <p:spPr bwMode="auto">
                <a:xfrm>
                  <a:off x="4672883" y="3930754"/>
                  <a:ext cx="0" cy="120545"/>
                </a:xfrm>
                <a:prstGeom prst="line">
                  <a:avLst/>
                </a:prstGeom>
                <a:grpFill/>
                <a:ln w="19050" cap="flat" cmpd="sng" algn="ctr">
                  <a:solidFill>
                    <a:schemeClr val="tx2">
                      <a:lumMod val="75000"/>
                    </a:schemeClr>
                  </a:solidFill>
                  <a:prstDash val="solid"/>
                  <a:round/>
                  <a:headEnd type="none" w="med" len="med"/>
                  <a:tailEnd type="none" w="med" len="med"/>
                </a:ln>
                <a:effectLst/>
              </p:spPr>
            </p:cxnSp>
            <p:cxnSp>
              <p:nvCxnSpPr>
                <p:cNvPr id="121" name="Straight Connector 120"/>
                <p:cNvCxnSpPr/>
                <p:nvPr/>
              </p:nvCxnSpPr>
              <p:spPr bwMode="auto">
                <a:xfrm>
                  <a:off x="4956517" y="3930754"/>
                  <a:ext cx="0" cy="120545"/>
                </a:xfrm>
                <a:prstGeom prst="line">
                  <a:avLst/>
                </a:prstGeom>
                <a:grpFill/>
                <a:ln w="19050" cap="flat" cmpd="sng" algn="ctr">
                  <a:solidFill>
                    <a:schemeClr val="tx2">
                      <a:lumMod val="75000"/>
                    </a:schemeClr>
                  </a:solidFill>
                  <a:prstDash val="solid"/>
                  <a:round/>
                  <a:headEnd type="none" w="med" len="med"/>
                  <a:tailEnd type="none" w="med" len="med"/>
                </a:ln>
                <a:effectLst/>
              </p:spPr>
            </p:cxnSp>
            <p:cxnSp>
              <p:nvCxnSpPr>
                <p:cNvPr id="122" name="Straight Connector 121"/>
                <p:cNvCxnSpPr/>
                <p:nvPr/>
              </p:nvCxnSpPr>
              <p:spPr bwMode="auto">
                <a:xfrm>
                  <a:off x="4804118" y="4057756"/>
                  <a:ext cx="3518" cy="141710"/>
                </a:xfrm>
                <a:prstGeom prst="line">
                  <a:avLst/>
                </a:prstGeom>
                <a:grpFill/>
                <a:ln w="19050" cap="flat" cmpd="sng" algn="ctr">
                  <a:solidFill>
                    <a:schemeClr val="tx2">
                      <a:lumMod val="75000"/>
                    </a:schemeClr>
                  </a:solidFill>
                  <a:prstDash val="solid"/>
                  <a:round/>
                  <a:headEnd type="none" w="med" len="med"/>
                  <a:tailEnd type="none" w="med" len="med"/>
                </a:ln>
                <a:effectLst/>
              </p:spPr>
            </p:cxnSp>
            <p:cxnSp>
              <p:nvCxnSpPr>
                <p:cNvPr id="123" name="Straight Connector 122"/>
                <p:cNvCxnSpPr/>
                <p:nvPr/>
              </p:nvCxnSpPr>
              <p:spPr bwMode="auto">
                <a:xfrm>
                  <a:off x="4676401" y="4199466"/>
                  <a:ext cx="0" cy="136877"/>
                </a:xfrm>
                <a:prstGeom prst="line">
                  <a:avLst/>
                </a:prstGeom>
                <a:grpFill/>
                <a:ln w="19050" cap="flat" cmpd="sng" algn="ctr">
                  <a:solidFill>
                    <a:schemeClr val="tx2">
                      <a:lumMod val="75000"/>
                    </a:schemeClr>
                  </a:solidFill>
                  <a:prstDash val="solid"/>
                  <a:round/>
                  <a:headEnd type="none" w="med" len="med"/>
                  <a:tailEnd type="none" w="med" len="med"/>
                </a:ln>
                <a:effectLst/>
              </p:spPr>
            </p:cxnSp>
            <p:cxnSp>
              <p:nvCxnSpPr>
                <p:cNvPr id="124" name="Straight Connector 123"/>
                <p:cNvCxnSpPr/>
                <p:nvPr/>
              </p:nvCxnSpPr>
              <p:spPr bwMode="auto">
                <a:xfrm>
                  <a:off x="4960035" y="4199466"/>
                  <a:ext cx="0" cy="136877"/>
                </a:xfrm>
                <a:prstGeom prst="line">
                  <a:avLst/>
                </a:prstGeom>
                <a:grpFill/>
                <a:ln w="19050" cap="flat" cmpd="sng" algn="ctr">
                  <a:solidFill>
                    <a:schemeClr val="tx2">
                      <a:lumMod val="75000"/>
                    </a:schemeClr>
                  </a:solidFill>
                  <a:prstDash val="solid"/>
                  <a:round/>
                  <a:headEnd type="none" w="med" len="med"/>
                  <a:tailEnd type="none" w="med" len="med"/>
                </a:ln>
                <a:effectLst/>
              </p:spPr>
            </p:cxnSp>
            <p:cxnSp>
              <p:nvCxnSpPr>
                <p:cNvPr id="125" name="Straight Connector 124"/>
                <p:cNvCxnSpPr/>
                <p:nvPr/>
              </p:nvCxnSpPr>
              <p:spPr bwMode="auto">
                <a:xfrm>
                  <a:off x="4807636" y="4336343"/>
                  <a:ext cx="0" cy="152187"/>
                </a:xfrm>
                <a:prstGeom prst="line">
                  <a:avLst/>
                </a:prstGeom>
                <a:grpFill/>
                <a:ln w="19050" cap="flat" cmpd="sng" algn="ctr">
                  <a:solidFill>
                    <a:schemeClr val="tx2">
                      <a:lumMod val="75000"/>
                    </a:schemeClr>
                  </a:solidFill>
                  <a:prstDash val="solid"/>
                  <a:round/>
                  <a:headEnd type="none" w="med" len="med"/>
                  <a:tailEnd type="none" w="med" len="med"/>
                </a:ln>
                <a:effectLst/>
              </p:spPr>
            </p:cxnSp>
            <p:cxnSp>
              <p:nvCxnSpPr>
                <p:cNvPr id="126" name="Straight Connector 125"/>
                <p:cNvCxnSpPr/>
                <p:nvPr/>
              </p:nvCxnSpPr>
              <p:spPr bwMode="auto">
                <a:xfrm>
                  <a:off x="4676401" y="4475405"/>
                  <a:ext cx="0" cy="120545"/>
                </a:xfrm>
                <a:prstGeom prst="line">
                  <a:avLst/>
                </a:prstGeom>
                <a:grpFill/>
                <a:ln w="19050" cap="flat" cmpd="sng" algn="ctr">
                  <a:solidFill>
                    <a:schemeClr val="tx2">
                      <a:lumMod val="75000"/>
                    </a:schemeClr>
                  </a:solidFill>
                  <a:prstDash val="solid"/>
                  <a:round/>
                  <a:headEnd type="none" w="med" len="med"/>
                  <a:tailEnd type="none" w="med" len="med"/>
                </a:ln>
                <a:effectLst/>
              </p:spPr>
            </p:cxnSp>
            <p:cxnSp>
              <p:nvCxnSpPr>
                <p:cNvPr id="127" name="Straight Connector 126"/>
                <p:cNvCxnSpPr/>
                <p:nvPr/>
              </p:nvCxnSpPr>
              <p:spPr bwMode="auto">
                <a:xfrm>
                  <a:off x="4960035" y="4475405"/>
                  <a:ext cx="0" cy="120545"/>
                </a:xfrm>
                <a:prstGeom prst="line">
                  <a:avLst/>
                </a:prstGeom>
                <a:grpFill/>
                <a:ln w="19050" cap="flat" cmpd="sng" algn="ctr">
                  <a:solidFill>
                    <a:schemeClr val="tx2">
                      <a:lumMod val="75000"/>
                    </a:schemeClr>
                  </a:solidFill>
                  <a:prstDash val="solid"/>
                  <a:round/>
                  <a:headEnd type="none" w="med" len="med"/>
                  <a:tailEnd type="none" w="med" len="med"/>
                </a:ln>
                <a:effectLst/>
              </p:spPr>
            </p:cxnSp>
            <p:cxnSp>
              <p:nvCxnSpPr>
                <p:cNvPr id="128" name="Straight Connector 127"/>
                <p:cNvCxnSpPr/>
                <p:nvPr/>
              </p:nvCxnSpPr>
              <p:spPr bwMode="auto">
                <a:xfrm>
                  <a:off x="5091270" y="4336343"/>
                  <a:ext cx="0" cy="152187"/>
                </a:xfrm>
                <a:prstGeom prst="line">
                  <a:avLst/>
                </a:prstGeom>
                <a:grpFill/>
                <a:ln w="19050" cap="flat" cmpd="sng" algn="ctr">
                  <a:solidFill>
                    <a:schemeClr val="tx2">
                      <a:lumMod val="75000"/>
                    </a:schemeClr>
                  </a:solidFill>
                  <a:prstDash val="solid"/>
                  <a:round/>
                  <a:headEnd type="none" w="med" len="med"/>
                  <a:tailEnd type="none" w="med" len="med"/>
                </a:ln>
                <a:effectLst/>
              </p:spPr>
            </p:cxnSp>
            <p:cxnSp>
              <p:nvCxnSpPr>
                <p:cNvPr id="129" name="Straight Connector 128"/>
                <p:cNvCxnSpPr/>
                <p:nvPr/>
              </p:nvCxnSpPr>
              <p:spPr bwMode="auto">
                <a:xfrm>
                  <a:off x="5091270" y="4041634"/>
                  <a:ext cx="0" cy="152187"/>
                </a:xfrm>
                <a:prstGeom prst="line">
                  <a:avLst/>
                </a:prstGeom>
                <a:grpFill/>
                <a:ln w="19050" cap="flat" cmpd="sng" algn="ctr">
                  <a:solidFill>
                    <a:schemeClr val="tx2">
                      <a:lumMod val="75000"/>
                    </a:schemeClr>
                  </a:solidFill>
                  <a:prstDash val="solid"/>
                  <a:round/>
                  <a:headEnd type="none" w="med" len="med"/>
                  <a:tailEnd type="none" w="med" len="med"/>
                </a:ln>
                <a:effectLst/>
              </p:spPr>
            </p:cxnSp>
          </p:grpSp>
          <p:grpSp>
            <p:nvGrpSpPr>
              <p:cNvPr id="86" name="Group 85"/>
              <p:cNvGrpSpPr>
                <a:grpSpLocks noChangeAspect="1"/>
              </p:cNvGrpSpPr>
              <p:nvPr/>
            </p:nvGrpSpPr>
            <p:grpSpPr>
              <a:xfrm>
                <a:off x="243088" y="4846982"/>
                <a:ext cx="567053" cy="333836"/>
                <a:chOff x="654072" y="4991010"/>
                <a:chExt cx="364556" cy="235830"/>
              </a:xfrm>
            </p:grpSpPr>
            <p:sp>
              <p:nvSpPr>
                <p:cNvPr id="103" name="Rectangle 102"/>
                <p:cNvSpPr/>
                <p:nvPr/>
              </p:nvSpPr>
              <p:spPr>
                <a:xfrm>
                  <a:off x="654072" y="4991010"/>
                  <a:ext cx="364556" cy="235830"/>
                </a:xfrm>
                <a:prstGeom prst="rect">
                  <a:avLst/>
                </a:prstGeom>
                <a:solidFill>
                  <a:schemeClr val="bg2">
                    <a:lumMod val="50000"/>
                  </a:schemeClr>
                </a:solidFill>
              </p:spPr>
              <p:txBody>
                <a:bodyPr wrap="square" rtlCol="0" anchor="ctr">
                  <a:spAutoFit/>
                </a:bodyPr>
                <a:lstStyle/>
                <a:p>
                  <a:pPr algn="ctr"/>
                  <a:endParaRPr lang="en-US" sz="1200" b="1" dirty="0">
                    <a:solidFill>
                      <a:srgbClr val="333333"/>
                    </a:solidFill>
                  </a:endParaRPr>
                </a:p>
              </p:txBody>
            </p:sp>
            <p:sp>
              <p:nvSpPr>
                <p:cNvPr id="104" name="Rectangle 103"/>
                <p:cNvSpPr/>
                <p:nvPr/>
              </p:nvSpPr>
              <p:spPr>
                <a:xfrm>
                  <a:off x="893112" y="5077654"/>
                  <a:ext cx="60925" cy="61807"/>
                </a:xfrm>
                <a:prstGeom prst="rect">
                  <a:avLst/>
                </a:prstGeom>
                <a:solidFill>
                  <a:schemeClr val="bg1"/>
                </a:solidFill>
              </p:spPr>
              <p:txBody>
                <a:bodyPr rtlCol="0" anchor="ctr">
                  <a:spAutoFit/>
                </a:bodyPr>
                <a:lstStyle/>
                <a:p>
                  <a:pPr algn="ctr"/>
                  <a:endParaRPr lang="en-US" sz="1200" b="1" dirty="0">
                    <a:solidFill>
                      <a:srgbClr val="333333"/>
                    </a:solidFill>
                  </a:endParaRPr>
                </a:p>
              </p:txBody>
            </p:sp>
            <p:sp>
              <p:nvSpPr>
                <p:cNvPr id="113" name="Rectangle 112"/>
                <p:cNvSpPr/>
                <p:nvPr/>
              </p:nvSpPr>
              <p:spPr>
                <a:xfrm>
                  <a:off x="717190" y="5077654"/>
                  <a:ext cx="60925" cy="61807"/>
                </a:xfrm>
                <a:prstGeom prst="rect">
                  <a:avLst/>
                </a:prstGeom>
                <a:solidFill>
                  <a:schemeClr val="bg1"/>
                </a:solidFill>
              </p:spPr>
              <p:txBody>
                <a:bodyPr rtlCol="0" anchor="ctr">
                  <a:spAutoFit/>
                </a:bodyPr>
                <a:lstStyle/>
                <a:p>
                  <a:pPr algn="ctr"/>
                  <a:endParaRPr lang="en-US" sz="1200" b="1" dirty="0">
                    <a:solidFill>
                      <a:srgbClr val="333333"/>
                    </a:solidFill>
                  </a:endParaRPr>
                </a:p>
              </p:txBody>
            </p:sp>
            <p:sp>
              <p:nvSpPr>
                <p:cNvPr id="114" name="Rectangle 113"/>
                <p:cNvSpPr/>
                <p:nvPr/>
              </p:nvSpPr>
              <p:spPr>
                <a:xfrm>
                  <a:off x="805151" y="5077654"/>
                  <a:ext cx="60925" cy="61807"/>
                </a:xfrm>
                <a:prstGeom prst="rect">
                  <a:avLst/>
                </a:prstGeom>
                <a:solidFill>
                  <a:schemeClr val="bg1"/>
                </a:solidFill>
              </p:spPr>
              <p:txBody>
                <a:bodyPr rtlCol="0" anchor="ctr">
                  <a:spAutoFit/>
                </a:bodyPr>
                <a:lstStyle/>
                <a:p>
                  <a:pPr algn="ctr"/>
                  <a:endParaRPr lang="en-US" sz="1200" b="1" dirty="0">
                    <a:solidFill>
                      <a:srgbClr val="333333"/>
                    </a:solidFill>
                  </a:endParaRPr>
                </a:p>
              </p:txBody>
            </p:sp>
          </p:grpSp>
          <p:grpSp>
            <p:nvGrpSpPr>
              <p:cNvPr id="88" name="Group 87"/>
              <p:cNvGrpSpPr>
                <a:grpSpLocks noChangeAspect="1"/>
              </p:cNvGrpSpPr>
              <p:nvPr/>
            </p:nvGrpSpPr>
            <p:grpSpPr>
              <a:xfrm>
                <a:off x="1386181" y="4874735"/>
                <a:ext cx="359861" cy="308094"/>
                <a:chOff x="1894735" y="5642790"/>
                <a:chExt cx="335857" cy="297368"/>
              </a:xfrm>
            </p:grpSpPr>
            <p:sp>
              <p:nvSpPr>
                <p:cNvPr id="99" name="Rectangle 98"/>
                <p:cNvSpPr/>
                <p:nvPr/>
              </p:nvSpPr>
              <p:spPr>
                <a:xfrm>
                  <a:off x="1894735" y="5642790"/>
                  <a:ext cx="335857" cy="297368"/>
                </a:xfrm>
                <a:prstGeom prst="rect">
                  <a:avLst/>
                </a:prstGeom>
                <a:solidFill>
                  <a:srgbClr val="FFFFFF"/>
                </a:solidFill>
                <a:ln w="38100" cmpd="sng">
                  <a:solidFill>
                    <a:schemeClr val="tx2">
                      <a:lumMod val="75000"/>
                    </a:schemeClr>
                  </a:solidFill>
                </a:ln>
              </p:spPr>
              <p:txBody>
                <a:bodyPr rtlCol="0" anchor="ctr">
                  <a:spAutoFit/>
                </a:bodyPr>
                <a:lstStyle/>
                <a:p>
                  <a:pPr algn="ctr"/>
                  <a:endParaRPr lang="en-US" sz="1200" b="1" dirty="0">
                    <a:solidFill>
                      <a:srgbClr val="333333"/>
                    </a:solidFill>
                  </a:endParaRPr>
                </a:p>
              </p:txBody>
            </p:sp>
            <p:grpSp>
              <p:nvGrpSpPr>
                <p:cNvPr id="100" name="Group 99"/>
                <p:cNvGrpSpPr>
                  <a:grpSpLocks noChangeAspect="1"/>
                </p:cNvGrpSpPr>
                <p:nvPr/>
              </p:nvGrpSpPr>
              <p:grpSpPr>
                <a:xfrm>
                  <a:off x="1950313" y="5707265"/>
                  <a:ext cx="231141" cy="169291"/>
                  <a:chOff x="1067597" y="3419883"/>
                  <a:chExt cx="555626" cy="406949"/>
                </a:xfrm>
              </p:grpSpPr>
              <p:cxnSp>
                <p:nvCxnSpPr>
                  <p:cNvPr id="101" name="Curved Connector 100"/>
                  <p:cNvCxnSpPr/>
                  <p:nvPr/>
                </p:nvCxnSpPr>
                <p:spPr bwMode="auto">
                  <a:xfrm>
                    <a:off x="1067597" y="3425229"/>
                    <a:ext cx="551094" cy="398430"/>
                  </a:xfrm>
                  <a:prstGeom prst="curvedConnector3">
                    <a:avLst>
                      <a:gd name="adj1" fmla="val 50000"/>
                    </a:avLst>
                  </a:prstGeom>
                  <a:solidFill>
                    <a:srgbClr val="0095D3"/>
                  </a:solidFill>
                  <a:ln w="28575" cap="flat" cmpd="sng" algn="ctr">
                    <a:solidFill>
                      <a:schemeClr val="tx2">
                        <a:lumMod val="75000"/>
                      </a:schemeClr>
                    </a:solidFill>
                    <a:prstDash val="solid"/>
                    <a:round/>
                    <a:headEnd type="triangle" w="sm" len="sm"/>
                    <a:tailEnd type="triangle" w="sm" len="sm"/>
                  </a:ln>
                  <a:effectLst>
                    <a:innerShdw blurRad="63500" dist="50800" dir="13500000">
                      <a:prstClr val="black">
                        <a:alpha val="50000"/>
                      </a:prstClr>
                    </a:innerShdw>
                  </a:effectLst>
                </p:spPr>
              </p:cxnSp>
              <p:cxnSp>
                <p:nvCxnSpPr>
                  <p:cNvPr id="102" name="Curved Connector 101"/>
                  <p:cNvCxnSpPr/>
                  <p:nvPr/>
                </p:nvCxnSpPr>
                <p:spPr bwMode="auto">
                  <a:xfrm rot="10800000" flipV="1">
                    <a:off x="1069418" y="3419883"/>
                    <a:ext cx="553805" cy="406949"/>
                  </a:xfrm>
                  <a:prstGeom prst="curvedConnector3">
                    <a:avLst>
                      <a:gd name="adj1" fmla="val 50000"/>
                    </a:avLst>
                  </a:prstGeom>
                  <a:solidFill>
                    <a:srgbClr val="0095D3"/>
                  </a:solidFill>
                  <a:ln w="28575" cap="flat" cmpd="sng" algn="ctr">
                    <a:solidFill>
                      <a:schemeClr val="tx2">
                        <a:lumMod val="75000"/>
                      </a:schemeClr>
                    </a:solidFill>
                    <a:prstDash val="solid"/>
                    <a:round/>
                    <a:headEnd type="triangle" w="sm" len="sm"/>
                    <a:tailEnd type="triangle" w="sm" len="sm"/>
                  </a:ln>
                  <a:effectLst>
                    <a:innerShdw blurRad="63500" dist="50800" dir="13500000">
                      <a:prstClr val="black">
                        <a:alpha val="50000"/>
                      </a:prstClr>
                    </a:innerShdw>
                  </a:effectLst>
                </p:spPr>
              </p:cxnSp>
            </p:grpSp>
          </p:grpSp>
          <p:sp>
            <p:nvSpPr>
              <p:cNvPr id="89" name="TextBox 88"/>
              <p:cNvSpPr txBox="1"/>
              <p:nvPr/>
            </p:nvSpPr>
            <p:spPr>
              <a:xfrm>
                <a:off x="258417" y="5248546"/>
                <a:ext cx="590495" cy="296250"/>
              </a:xfrm>
              <a:prstGeom prst="rect">
                <a:avLst/>
              </a:prstGeom>
              <a:noFill/>
            </p:spPr>
            <p:txBody>
              <a:bodyPr wrap="none" rtlCol="0">
                <a:spAutoFit/>
              </a:bodyPr>
              <a:lstStyle/>
              <a:p>
                <a:r>
                  <a:rPr lang="en-US" sz="1050" b="1" dirty="0">
                    <a:solidFill>
                      <a:srgbClr val="333333"/>
                    </a:solidFill>
                  </a:rPr>
                  <a:t>VDS</a:t>
                </a:r>
                <a:endParaRPr lang="en-US" sz="1050" b="1" dirty="0">
                  <a:solidFill>
                    <a:srgbClr val="333333"/>
                  </a:solidFill>
                  <a:latin typeface="+mn-lt"/>
                  <a:ea typeface="+mn-ea"/>
                </a:endParaRPr>
              </a:p>
            </p:txBody>
          </p:sp>
          <p:sp>
            <p:nvSpPr>
              <p:cNvPr id="91" name="Rectangle 90"/>
              <p:cNvSpPr/>
              <p:nvPr/>
            </p:nvSpPr>
            <p:spPr bwMode="auto">
              <a:xfrm>
                <a:off x="1274411" y="4780539"/>
                <a:ext cx="2411829" cy="885615"/>
              </a:xfrm>
              <a:prstGeom prst="rect">
                <a:avLst/>
              </a:prstGeom>
              <a:noFill/>
              <a:ln w="6350">
                <a:prstDash val="dash"/>
              </a:ln>
            </p:spPr>
            <p:style>
              <a:lnRef idx="2">
                <a:schemeClr val="accent1">
                  <a:shade val="50000"/>
                </a:schemeClr>
              </a:lnRef>
              <a:fillRef idx="1">
                <a:schemeClr val="accent1"/>
              </a:fillRef>
              <a:effectRef idx="0">
                <a:schemeClr val="accent1"/>
              </a:effectRef>
              <a:fontRef idx="minor">
                <a:schemeClr val="lt1"/>
              </a:fontRef>
            </p:style>
            <p:txBody>
              <a:bodyPr anchor="b" anchorCtr="0"/>
              <a:lstStyle/>
              <a:p>
                <a:pPr algn="ctr">
                  <a:defRPr/>
                </a:pPr>
                <a:endParaRPr lang="en-US" sz="1800" dirty="0">
                  <a:solidFill>
                    <a:schemeClr val="bg2">
                      <a:lumMod val="50000"/>
                    </a:schemeClr>
                  </a:solidFill>
                </a:endParaRPr>
              </a:p>
            </p:txBody>
          </p:sp>
          <p:sp>
            <p:nvSpPr>
              <p:cNvPr id="94" name="Plus 93"/>
              <p:cNvSpPr>
                <a:spLocks noChangeAspect="1"/>
              </p:cNvSpPr>
              <p:nvPr/>
            </p:nvSpPr>
            <p:spPr bwMode="auto">
              <a:xfrm>
                <a:off x="860491" y="4873058"/>
                <a:ext cx="355372" cy="315532"/>
              </a:xfrm>
              <a:prstGeom prst="mathPlus">
                <a:avLst>
                  <a:gd name="adj1" fmla="val 8962"/>
                </a:avLst>
              </a:prstGeom>
              <a:gradFill>
                <a:gsLst>
                  <a:gs pos="0">
                    <a:srgbClr val="037BB1"/>
                  </a:gs>
                  <a:gs pos="83000">
                    <a:srgbClr val="52AEDC"/>
                  </a:gs>
                </a:gsLst>
              </a:gradFill>
              <a:ln w="12700">
                <a:solidFill>
                  <a:schemeClr val="accent1">
                    <a:lumMod val="75000"/>
                  </a:schemeClr>
                </a:solidFill>
                <a:headEnd type="none" w="med" len="med"/>
                <a:tailEnd type="none" w="med" len="med"/>
              </a:ln>
              <a:effectLst>
                <a:outerShdw blurRad="50800" dist="25400" dir="5400000" sx="99000" sy="99000" algn="t" rotWithShape="0">
                  <a:prstClr val="black">
                    <a:alpha val="40000"/>
                  </a:prstClr>
                </a:outerShdw>
              </a:effectLst>
              <a:scene3d>
                <a:camera prst="orthographicFront"/>
                <a:lightRig rig="threePt" dir="t"/>
              </a:scene3d>
              <a:sp3d>
                <a:bevelT w="38100" h="12700"/>
              </a:sp3d>
            </p:spPr>
            <p:style>
              <a:lnRef idx="1">
                <a:schemeClr val="accent4"/>
              </a:lnRef>
              <a:fillRef idx="3">
                <a:schemeClr val="accent4"/>
              </a:fillRef>
              <a:effectRef idx="2">
                <a:schemeClr val="accent4"/>
              </a:effectRef>
              <a:fontRef idx="minor">
                <a:schemeClr val="lt1"/>
              </a:fontRef>
            </p:style>
            <p:txBody>
              <a:bodyPr rtlCol="0" anchor="ctr"/>
              <a:lstStyle/>
              <a:p>
                <a:pPr algn="l">
                  <a:spcAft>
                    <a:spcPct val="0"/>
                  </a:spcAft>
                </a:pPr>
                <a:endParaRPr lang="en-US" sz="1600" kern="1200" dirty="0">
                  <a:solidFill>
                    <a:srgbClr val="FFFFFF"/>
                  </a:solidFill>
                </a:endParaRPr>
              </a:p>
            </p:txBody>
          </p:sp>
          <p:sp>
            <p:nvSpPr>
              <p:cNvPr id="95" name="TextBox 94"/>
              <p:cNvSpPr txBox="1"/>
              <p:nvPr/>
            </p:nvSpPr>
            <p:spPr>
              <a:xfrm>
                <a:off x="1288123" y="5705950"/>
                <a:ext cx="2159566" cy="253916"/>
              </a:xfrm>
              <a:prstGeom prst="rect">
                <a:avLst/>
              </a:prstGeom>
              <a:noFill/>
            </p:spPr>
            <p:txBody>
              <a:bodyPr wrap="none" rtlCol="0">
                <a:spAutoFit/>
              </a:bodyPr>
              <a:lstStyle/>
              <a:p>
                <a:r>
                  <a:rPr lang="en-US" sz="1050" b="1" dirty="0">
                    <a:solidFill>
                      <a:srgbClr val="333333"/>
                    </a:solidFill>
                    <a:latin typeface="+mn-lt"/>
                    <a:ea typeface="+mn-ea"/>
                  </a:rPr>
                  <a:t>Hypervisor Extension Modules </a:t>
                </a:r>
                <a:endParaRPr lang="en-US" sz="700" b="1" dirty="0">
                  <a:solidFill>
                    <a:srgbClr val="333333"/>
                  </a:solidFill>
                  <a:latin typeface="+mn-lt"/>
                  <a:ea typeface="+mn-ea"/>
                </a:endParaRPr>
              </a:p>
            </p:txBody>
          </p:sp>
          <p:sp>
            <p:nvSpPr>
              <p:cNvPr id="96" name="TextBox 95"/>
              <p:cNvSpPr txBox="1"/>
              <p:nvPr/>
            </p:nvSpPr>
            <p:spPr>
              <a:xfrm>
                <a:off x="2855372" y="5274064"/>
                <a:ext cx="569387" cy="215444"/>
              </a:xfrm>
              <a:prstGeom prst="rect">
                <a:avLst/>
              </a:prstGeom>
              <a:noFill/>
            </p:spPr>
            <p:txBody>
              <a:bodyPr wrap="none" rtlCol="0">
                <a:spAutoFit/>
              </a:bodyPr>
              <a:lstStyle/>
              <a:p>
                <a:pPr algn="l"/>
                <a:r>
                  <a:rPr lang="en-US" sz="800" b="1" dirty="0">
                    <a:solidFill>
                      <a:srgbClr val="333333"/>
                    </a:solidFill>
                    <a:latin typeface="+mn-lt"/>
                    <a:ea typeface="+mn-ea"/>
                  </a:rPr>
                  <a:t>Firewall</a:t>
                </a:r>
                <a:endParaRPr lang="en-US" sz="1050" b="1" dirty="0">
                  <a:solidFill>
                    <a:srgbClr val="333333"/>
                  </a:solidFill>
                  <a:latin typeface="+mn-lt"/>
                  <a:ea typeface="+mn-ea"/>
                </a:endParaRPr>
              </a:p>
            </p:txBody>
          </p:sp>
          <p:sp>
            <p:nvSpPr>
              <p:cNvPr id="97" name="TextBox 96"/>
              <p:cNvSpPr txBox="1"/>
              <p:nvPr/>
            </p:nvSpPr>
            <p:spPr>
              <a:xfrm>
                <a:off x="1901270" y="5270157"/>
                <a:ext cx="915635" cy="387798"/>
              </a:xfrm>
              <a:prstGeom prst="rect">
                <a:avLst/>
              </a:prstGeom>
              <a:noFill/>
            </p:spPr>
            <p:txBody>
              <a:bodyPr wrap="none" rtlCol="0">
                <a:spAutoFit/>
              </a:bodyPr>
              <a:lstStyle/>
              <a:p>
                <a:r>
                  <a:rPr lang="en-US" sz="800" b="1" dirty="0">
                    <a:solidFill>
                      <a:srgbClr val="333333"/>
                    </a:solidFill>
                    <a:latin typeface="+mn-lt"/>
                    <a:ea typeface="+mn-ea"/>
                  </a:rPr>
                  <a:t>Distributed </a:t>
                </a:r>
              </a:p>
              <a:p>
                <a:r>
                  <a:rPr lang="en-US" sz="800" b="1" dirty="0">
                    <a:solidFill>
                      <a:srgbClr val="333333"/>
                    </a:solidFill>
                    <a:latin typeface="+mn-lt"/>
                    <a:ea typeface="+mn-ea"/>
                  </a:rPr>
                  <a:t>Logical Router</a:t>
                </a:r>
                <a:endParaRPr lang="en-US" sz="1050" b="1" dirty="0">
                  <a:solidFill>
                    <a:srgbClr val="333333"/>
                  </a:solidFill>
                  <a:latin typeface="+mn-lt"/>
                  <a:ea typeface="+mn-ea"/>
                </a:endParaRPr>
              </a:p>
            </p:txBody>
          </p:sp>
          <p:sp>
            <p:nvSpPr>
              <p:cNvPr id="98" name="TextBox 97"/>
              <p:cNvSpPr txBox="1"/>
              <p:nvPr/>
            </p:nvSpPr>
            <p:spPr>
              <a:xfrm>
                <a:off x="1276043" y="5289694"/>
                <a:ext cx="532367" cy="215444"/>
              </a:xfrm>
              <a:prstGeom prst="rect">
                <a:avLst/>
              </a:prstGeom>
              <a:noFill/>
            </p:spPr>
            <p:txBody>
              <a:bodyPr wrap="none" rtlCol="0">
                <a:spAutoFit/>
              </a:bodyPr>
              <a:lstStyle/>
              <a:p>
                <a:pPr algn="l"/>
                <a:r>
                  <a:rPr lang="en-US" sz="800" b="1" dirty="0">
                    <a:solidFill>
                      <a:srgbClr val="333333"/>
                    </a:solidFill>
                    <a:latin typeface="+mn-lt"/>
                    <a:ea typeface="+mn-ea"/>
                  </a:rPr>
                  <a:t>VXLAN</a:t>
                </a:r>
                <a:endParaRPr lang="en-US" sz="1050" b="1" dirty="0">
                  <a:solidFill>
                    <a:srgbClr val="333333"/>
                  </a:solidFill>
                  <a:latin typeface="+mn-lt"/>
                  <a:ea typeface="+mn-ea"/>
                </a:endParaRPr>
              </a:p>
            </p:txBody>
          </p:sp>
        </p:grpSp>
        <p:sp>
          <p:nvSpPr>
            <p:cNvPr id="143" name="TextBox 142"/>
            <p:cNvSpPr txBox="1"/>
            <p:nvPr/>
          </p:nvSpPr>
          <p:spPr>
            <a:xfrm>
              <a:off x="1532843" y="4795358"/>
              <a:ext cx="1271609" cy="307777"/>
            </a:xfrm>
            <a:prstGeom prst="rect">
              <a:avLst/>
            </a:prstGeom>
            <a:noFill/>
          </p:spPr>
          <p:txBody>
            <a:bodyPr wrap="square" rtlCol="0">
              <a:spAutoFit/>
            </a:bodyPr>
            <a:lstStyle/>
            <a:p>
              <a:pPr algn="ctr"/>
              <a:r>
                <a:rPr lang="en-US" sz="1400" b="1" dirty="0">
                  <a:solidFill>
                    <a:srgbClr val="333333"/>
                  </a:solidFill>
                  <a:latin typeface="+mn-lt"/>
                  <a:ea typeface="+mn-ea"/>
                </a:rPr>
                <a:t>NSX </a:t>
              </a:r>
              <a:r>
                <a:rPr lang="en-US" sz="1400" b="1" dirty="0" err="1">
                  <a:solidFill>
                    <a:srgbClr val="333333"/>
                  </a:solidFill>
                  <a:latin typeface="+mn-lt"/>
                  <a:ea typeface="+mn-ea"/>
                </a:rPr>
                <a:t>vSwitch</a:t>
              </a:r>
              <a:endParaRPr lang="en-US" sz="1400" b="1" dirty="0">
                <a:solidFill>
                  <a:srgbClr val="333333"/>
                </a:solidFill>
                <a:latin typeface="+mn-lt"/>
                <a:ea typeface="+mn-ea"/>
              </a:endParaRPr>
            </a:p>
          </p:txBody>
        </p:sp>
        <p:sp>
          <p:nvSpPr>
            <p:cNvPr id="144" name="Rectangle 143"/>
            <p:cNvSpPr/>
            <p:nvPr/>
          </p:nvSpPr>
          <p:spPr>
            <a:xfrm>
              <a:off x="5612158" y="4023955"/>
              <a:ext cx="3187856" cy="738664"/>
            </a:xfrm>
            <a:prstGeom prst="rect">
              <a:avLst/>
            </a:prstGeom>
          </p:spPr>
          <p:txBody>
            <a:bodyPr wrap="square">
              <a:spAutoFit/>
            </a:bodyPr>
            <a:lstStyle/>
            <a:p>
              <a:pPr marL="285750" indent="-285750" algn="l" defTabSz="457200" fontAlgn="auto">
                <a:spcBef>
                  <a:spcPts val="0"/>
                </a:spcBef>
                <a:spcAft>
                  <a:spcPts val="0"/>
                </a:spcAft>
                <a:buFont typeface="Arial"/>
                <a:buChar char="•"/>
                <a:defRPr/>
              </a:pPr>
              <a:r>
                <a:rPr lang="en-US" sz="1400" b="1" dirty="0"/>
                <a:t>Highly Available VM form factor</a:t>
              </a:r>
            </a:p>
            <a:p>
              <a:pPr marL="285750" indent="-285750" algn="l" defTabSz="457200" fontAlgn="auto">
                <a:spcBef>
                  <a:spcPts val="0"/>
                </a:spcBef>
                <a:spcAft>
                  <a:spcPts val="0"/>
                </a:spcAft>
                <a:buFont typeface="Arial"/>
                <a:buChar char="•"/>
                <a:defRPr/>
              </a:pPr>
              <a:r>
                <a:rPr lang="en-US" sz="1400" b="1" dirty="0"/>
                <a:t>Data Plane for N-S traffic </a:t>
              </a:r>
            </a:p>
            <a:p>
              <a:pPr marL="285750" indent="-285750" algn="l" defTabSz="457200" fontAlgn="auto">
                <a:spcBef>
                  <a:spcPts val="0"/>
                </a:spcBef>
                <a:spcAft>
                  <a:spcPts val="0"/>
                </a:spcAft>
                <a:buFont typeface="Arial"/>
                <a:buChar char="•"/>
                <a:defRPr/>
              </a:pPr>
              <a:r>
                <a:rPr lang="en-US" sz="1400" b="1" dirty="0"/>
                <a:t>Routing and Advanced services</a:t>
              </a:r>
            </a:p>
          </p:txBody>
        </p:sp>
        <p:sp>
          <p:nvSpPr>
            <p:cNvPr id="145" name="Rectangle 144"/>
            <p:cNvSpPr/>
            <p:nvPr/>
          </p:nvSpPr>
          <p:spPr>
            <a:xfrm>
              <a:off x="5602934" y="5166513"/>
              <a:ext cx="3388665" cy="738664"/>
            </a:xfrm>
            <a:prstGeom prst="rect">
              <a:avLst/>
            </a:prstGeom>
          </p:spPr>
          <p:txBody>
            <a:bodyPr wrap="square">
              <a:spAutoFit/>
            </a:bodyPr>
            <a:lstStyle/>
            <a:p>
              <a:pPr marL="285750" indent="-285750" algn="l" defTabSz="457200" fontAlgn="auto">
                <a:spcBef>
                  <a:spcPts val="0"/>
                </a:spcBef>
                <a:spcAft>
                  <a:spcPts val="0"/>
                </a:spcAft>
                <a:buFont typeface="Arial"/>
                <a:buChar char="•"/>
                <a:defRPr/>
              </a:pPr>
              <a:r>
                <a:rPr lang="en-US" sz="1400" b="1" dirty="0"/>
                <a:t>Intelligent network edge </a:t>
              </a:r>
            </a:p>
            <a:p>
              <a:pPr marL="285750" indent="-285750" algn="l" defTabSz="457200" fontAlgn="auto">
                <a:spcBef>
                  <a:spcPts val="0"/>
                </a:spcBef>
                <a:spcAft>
                  <a:spcPts val="0"/>
                </a:spcAft>
                <a:buFont typeface="Arial"/>
                <a:buChar char="•"/>
                <a:defRPr/>
              </a:pPr>
              <a:r>
                <a:rPr lang="en-US" sz="1400" b="1" dirty="0"/>
                <a:t>Line Rate performance </a:t>
              </a:r>
            </a:p>
            <a:p>
              <a:pPr marL="285750" indent="-285750" algn="l" defTabSz="457200" fontAlgn="auto">
                <a:spcBef>
                  <a:spcPts val="0"/>
                </a:spcBef>
                <a:spcAft>
                  <a:spcPts val="0"/>
                </a:spcAft>
                <a:buFont typeface="Arial"/>
                <a:buChar char="•"/>
                <a:defRPr/>
              </a:pPr>
              <a:endParaRPr lang="en-US" sz="1400" b="1" dirty="0"/>
            </a:p>
          </p:txBody>
        </p:sp>
      </p:grpSp>
      <p:grpSp>
        <p:nvGrpSpPr>
          <p:cNvPr id="45" name="Group 44"/>
          <p:cNvGrpSpPr/>
          <p:nvPr/>
        </p:nvGrpSpPr>
        <p:grpSpPr>
          <a:xfrm>
            <a:off x="17249" y="1390876"/>
            <a:ext cx="8752524" cy="1185742"/>
            <a:chOff x="17249" y="1390876"/>
            <a:chExt cx="8752524" cy="1185742"/>
          </a:xfrm>
        </p:grpSpPr>
        <p:cxnSp>
          <p:nvCxnSpPr>
            <p:cNvPr id="78" name="Straight Connector 77"/>
            <p:cNvCxnSpPr/>
            <p:nvPr/>
          </p:nvCxnSpPr>
          <p:spPr bwMode="auto">
            <a:xfrm flipV="1">
              <a:off x="445762" y="1390876"/>
              <a:ext cx="8324011" cy="72822"/>
            </a:xfrm>
            <a:prstGeom prst="line">
              <a:avLst/>
            </a:prstGeom>
            <a:solidFill>
              <a:srgbClr val="0095D3"/>
            </a:solidFill>
            <a:ln w="9525" cap="flat" cmpd="sng" algn="ctr">
              <a:solidFill>
                <a:schemeClr val="bg1">
                  <a:lumMod val="65000"/>
                </a:schemeClr>
              </a:solidFill>
              <a:prstDash val="dash"/>
              <a:round/>
              <a:headEnd type="none" w="med" len="med"/>
              <a:tailEnd type="none" w="med" len="med"/>
            </a:ln>
            <a:effectLst/>
          </p:spPr>
        </p:cxnSp>
        <p:cxnSp>
          <p:nvCxnSpPr>
            <p:cNvPr id="79" name="Straight Connector 78"/>
            <p:cNvCxnSpPr/>
            <p:nvPr/>
          </p:nvCxnSpPr>
          <p:spPr bwMode="auto">
            <a:xfrm flipV="1">
              <a:off x="445762" y="2524742"/>
              <a:ext cx="8324011" cy="51876"/>
            </a:xfrm>
            <a:prstGeom prst="line">
              <a:avLst/>
            </a:prstGeom>
            <a:solidFill>
              <a:srgbClr val="0095D3"/>
            </a:solidFill>
            <a:ln w="9525" cap="flat" cmpd="sng" algn="ctr">
              <a:solidFill>
                <a:schemeClr val="bg1">
                  <a:lumMod val="65000"/>
                </a:schemeClr>
              </a:solidFill>
              <a:prstDash val="dash"/>
              <a:round/>
              <a:headEnd type="none" w="med" len="med"/>
              <a:tailEnd type="none" w="med" len="med"/>
            </a:ln>
            <a:effectLst/>
          </p:spPr>
        </p:cxnSp>
        <p:sp>
          <p:nvSpPr>
            <p:cNvPr id="37" name="TextBox 36"/>
            <p:cNvSpPr txBox="1"/>
            <p:nvPr/>
          </p:nvSpPr>
          <p:spPr>
            <a:xfrm>
              <a:off x="17249" y="1762780"/>
              <a:ext cx="1287532" cy="523220"/>
            </a:xfrm>
            <a:prstGeom prst="rect">
              <a:avLst/>
            </a:prstGeom>
            <a:noFill/>
          </p:spPr>
          <p:txBody>
            <a:bodyPr wrap="none" rtlCol="0">
              <a:spAutoFit/>
            </a:bodyPr>
            <a:lstStyle/>
            <a:p>
              <a:pPr algn="ctr"/>
              <a:r>
                <a:rPr lang="en-US" sz="1400" b="1" dirty="0">
                  <a:solidFill>
                    <a:srgbClr val="333333"/>
                  </a:solidFill>
                  <a:latin typeface="Arial"/>
                  <a:ea typeface="ＭＳ Ｐゴシック"/>
                </a:rPr>
                <a:t>Management </a:t>
              </a:r>
            </a:p>
            <a:p>
              <a:pPr algn="ctr"/>
              <a:r>
                <a:rPr lang="en-US" sz="1400" b="1" dirty="0">
                  <a:solidFill>
                    <a:srgbClr val="333333"/>
                  </a:solidFill>
                  <a:latin typeface="Arial"/>
                  <a:ea typeface="ＭＳ Ｐゴシック"/>
                </a:rPr>
                <a:t>Plane</a:t>
              </a:r>
            </a:p>
          </p:txBody>
        </p:sp>
        <p:grpSp>
          <p:nvGrpSpPr>
            <p:cNvPr id="13" name="Group 12"/>
            <p:cNvGrpSpPr/>
            <p:nvPr/>
          </p:nvGrpSpPr>
          <p:grpSpPr>
            <a:xfrm>
              <a:off x="2802890" y="1503731"/>
              <a:ext cx="1351652" cy="837335"/>
              <a:chOff x="4394087" y="2029300"/>
              <a:chExt cx="1351652" cy="837335"/>
            </a:xfrm>
          </p:grpSpPr>
          <p:pic>
            <p:nvPicPr>
              <p:cNvPr id="84" name="Manager" descr="icon_manager.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862674" y="2359139"/>
                <a:ext cx="507496" cy="507496"/>
              </a:xfrm>
              <a:prstGeom prst="rect">
                <a:avLst/>
              </a:prstGeom>
            </p:spPr>
          </p:pic>
          <p:sp>
            <p:nvSpPr>
              <p:cNvPr id="9" name="TextBox 8"/>
              <p:cNvSpPr txBox="1"/>
              <p:nvPr/>
            </p:nvSpPr>
            <p:spPr>
              <a:xfrm>
                <a:off x="4394087" y="2029300"/>
                <a:ext cx="1351652" cy="307777"/>
              </a:xfrm>
              <a:prstGeom prst="rect">
                <a:avLst/>
              </a:prstGeom>
              <a:noFill/>
            </p:spPr>
            <p:txBody>
              <a:bodyPr wrap="none" rtlCol="0">
                <a:spAutoFit/>
              </a:bodyPr>
              <a:lstStyle/>
              <a:p>
                <a:pPr algn="l"/>
                <a:r>
                  <a:rPr lang="en-US" sz="1400" b="1" dirty="0">
                    <a:solidFill>
                      <a:srgbClr val="333333"/>
                    </a:solidFill>
                    <a:latin typeface="+mn-lt"/>
                    <a:ea typeface="+mn-ea"/>
                  </a:rPr>
                  <a:t>NSX Manager</a:t>
                </a:r>
              </a:p>
            </p:txBody>
          </p:sp>
        </p:grpSp>
        <p:sp>
          <p:nvSpPr>
            <p:cNvPr id="146" name="Rectangle 145"/>
            <p:cNvSpPr/>
            <p:nvPr/>
          </p:nvSpPr>
          <p:spPr>
            <a:xfrm>
              <a:off x="5605737" y="1652064"/>
              <a:ext cx="3148915" cy="738664"/>
            </a:xfrm>
            <a:prstGeom prst="rect">
              <a:avLst/>
            </a:prstGeom>
          </p:spPr>
          <p:txBody>
            <a:bodyPr wrap="square">
              <a:spAutoFit/>
            </a:bodyPr>
            <a:lstStyle/>
            <a:p>
              <a:pPr marL="285750" indent="-285750" algn="l" defTabSz="457200" fontAlgn="auto">
                <a:spcBef>
                  <a:spcPts val="0"/>
                </a:spcBef>
                <a:spcAft>
                  <a:spcPts val="0"/>
                </a:spcAft>
                <a:buFont typeface="Arial"/>
                <a:buChar char="•"/>
                <a:defRPr/>
              </a:pPr>
              <a:r>
                <a:rPr lang="en-US" sz="1400" b="1" dirty="0"/>
                <a:t>Single point of configuration</a:t>
              </a:r>
            </a:p>
            <a:p>
              <a:pPr marL="285750" indent="-285750" algn="l" defTabSz="457200" fontAlgn="auto">
                <a:spcBef>
                  <a:spcPts val="0"/>
                </a:spcBef>
                <a:spcAft>
                  <a:spcPts val="0"/>
                </a:spcAft>
                <a:buFont typeface="Arial"/>
                <a:buChar char="•"/>
                <a:defRPr/>
              </a:pPr>
              <a:r>
                <a:rPr lang="en-US" sz="1400" b="1" dirty="0"/>
                <a:t>REST API and UI interface</a:t>
              </a:r>
            </a:p>
            <a:p>
              <a:pPr marL="285750" indent="-285750" algn="l" defTabSz="457200" fontAlgn="auto">
                <a:spcBef>
                  <a:spcPts val="0"/>
                </a:spcBef>
                <a:spcAft>
                  <a:spcPts val="0"/>
                </a:spcAft>
                <a:buFont typeface="Arial"/>
                <a:buChar char="•"/>
                <a:defRPr/>
              </a:pPr>
              <a:r>
                <a:rPr lang="en-US" sz="1400" b="1" dirty="0"/>
                <a:t>Highly Available</a:t>
              </a:r>
            </a:p>
          </p:txBody>
        </p:sp>
      </p:grpSp>
      <p:grpSp>
        <p:nvGrpSpPr>
          <p:cNvPr id="46" name="Group 45"/>
          <p:cNvGrpSpPr/>
          <p:nvPr/>
        </p:nvGrpSpPr>
        <p:grpSpPr>
          <a:xfrm>
            <a:off x="24238" y="700835"/>
            <a:ext cx="8510162" cy="738664"/>
            <a:chOff x="24238" y="700835"/>
            <a:chExt cx="8510162" cy="738664"/>
          </a:xfrm>
        </p:grpSpPr>
        <p:grpSp>
          <p:nvGrpSpPr>
            <p:cNvPr id="14" name="Group 13"/>
            <p:cNvGrpSpPr/>
            <p:nvPr/>
          </p:nvGrpSpPr>
          <p:grpSpPr>
            <a:xfrm>
              <a:off x="3131426" y="778297"/>
              <a:ext cx="614705" cy="614705"/>
              <a:chOff x="4036502" y="778293"/>
              <a:chExt cx="614705" cy="614705"/>
            </a:xfrm>
          </p:grpSpPr>
          <p:pic>
            <p:nvPicPr>
              <p:cNvPr id="71" name="Picture 70" descr="CMS3.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036502" y="778293"/>
                <a:ext cx="614705" cy="614705"/>
              </a:xfrm>
              <a:prstGeom prst="rect">
                <a:avLst/>
              </a:prstGeom>
            </p:spPr>
          </p:pic>
          <p:sp>
            <p:nvSpPr>
              <p:cNvPr id="72" name="TextBox 71"/>
              <p:cNvSpPr txBox="1"/>
              <p:nvPr/>
            </p:nvSpPr>
            <p:spPr>
              <a:xfrm>
                <a:off x="4193593" y="964094"/>
                <a:ext cx="254389" cy="138499"/>
              </a:xfrm>
              <a:prstGeom prst="rect">
                <a:avLst/>
              </a:prstGeom>
              <a:solidFill>
                <a:schemeClr val="bg2">
                  <a:lumMod val="40000"/>
                  <a:lumOff val="60000"/>
                </a:schemeClr>
              </a:solidFill>
            </p:spPr>
            <p:txBody>
              <a:bodyPr wrap="none" lIns="0" tIns="0" rIns="0" bIns="0" rtlCol="0">
                <a:spAutoFit/>
              </a:bodyPr>
              <a:lstStyle/>
              <a:p>
                <a:pPr algn="l"/>
                <a:r>
                  <a:rPr lang="en-US" sz="900" b="1" dirty="0">
                    <a:solidFill>
                      <a:srgbClr val="333333"/>
                    </a:solidFill>
                    <a:latin typeface="+mn-lt"/>
                    <a:ea typeface="+mn-ea"/>
                  </a:rPr>
                  <a:t>CMP</a:t>
                </a:r>
              </a:p>
            </p:txBody>
          </p:sp>
        </p:grpSp>
        <p:sp>
          <p:nvSpPr>
            <p:cNvPr id="76" name="TextBox 75"/>
            <p:cNvSpPr txBox="1"/>
            <p:nvPr/>
          </p:nvSpPr>
          <p:spPr>
            <a:xfrm>
              <a:off x="24238" y="960640"/>
              <a:ext cx="1341483" cy="307777"/>
            </a:xfrm>
            <a:prstGeom prst="rect">
              <a:avLst/>
            </a:prstGeom>
            <a:noFill/>
          </p:spPr>
          <p:txBody>
            <a:bodyPr wrap="none" rtlCol="0">
              <a:spAutoFit/>
            </a:bodyPr>
            <a:lstStyle/>
            <a:p>
              <a:r>
                <a:rPr lang="en-US" sz="1400" b="1" dirty="0">
                  <a:solidFill>
                    <a:srgbClr val="333333"/>
                  </a:solidFill>
                  <a:latin typeface="Arial"/>
                  <a:ea typeface="ＭＳ Ｐゴシック"/>
                </a:rPr>
                <a:t>Consumption</a:t>
              </a:r>
            </a:p>
          </p:txBody>
        </p:sp>
        <p:sp>
          <p:nvSpPr>
            <p:cNvPr id="148" name="Rectangle 147"/>
            <p:cNvSpPr/>
            <p:nvPr/>
          </p:nvSpPr>
          <p:spPr>
            <a:xfrm>
              <a:off x="5605737" y="700835"/>
              <a:ext cx="2928663" cy="738664"/>
            </a:xfrm>
            <a:prstGeom prst="rect">
              <a:avLst/>
            </a:prstGeom>
          </p:spPr>
          <p:txBody>
            <a:bodyPr wrap="square">
              <a:spAutoFit/>
            </a:bodyPr>
            <a:lstStyle/>
            <a:p>
              <a:pPr marL="285750" indent="-285750" algn="l" defTabSz="457200" fontAlgn="auto">
                <a:spcBef>
                  <a:spcPts val="0"/>
                </a:spcBef>
                <a:spcAft>
                  <a:spcPts val="0"/>
                </a:spcAft>
                <a:buFont typeface="Arial"/>
                <a:buChar char="•"/>
                <a:defRPr/>
              </a:pPr>
              <a:r>
                <a:rPr lang="en-US" sz="1400" b="1" dirty="0"/>
                <a:t>Self Service Portal</a:t>
              </a:r>
            </a:p>
            <a:p>
              <a:pPr marL="285750" indent="-285750" algn="l" defTabSz="457200" fontAlgn="auto">
                <a:spcBef>
                  <a:spcPts val="0"/>
                </a:spcBef>
                <a:spcAft>
                  <a:spcPts val="0"/>
                </a:spcAft>
                <a:buFont typeface="Arial"/>
                <a:buChar char="•"/>
                <a:defRPr/>
              </a:pPr>
              <a:r>
                <a:rPr lang="en-US" sz="1400" b="1" dirty="0" err="1"/>
                <a:t>vCAC</a:t>
              </a:r>
              <a:r>
                <a:rPr lang="en-US" sz="1400" b="1" dirty="0"/>
                <a:t>, </a:t>
              </a:r>
              <a:r>
                <a:rPr lang="en-US" sz="1400" b="1" dirty="0" err="1"/>
                <a:t>vCD</a:t>
              </a:r>
              <a:r>
                <a:rPr lang="en-US" sz="1400" b="1" dirty="0"/>
                <a:t>, </a:t>
              </a:r>
              <a:r>
                <a:rPr lang="en-US" sz="1400" b="1" dirty="0" err="1"/>
                <a:t>Openstack</a:t>
              </a:r>
              <a:r>
                <a:rPr lang="en-US" sz="1400" b="1" dirty="0"/>
                <a:t>, </a:t>
              </a:r>
              <a:r>
                <a:rPr lang="en-US" sz="1400" b="1" dirty="0" err="1"/>
                <a:t>Cloudstack</a:t>
              </a:r>
              <a:r>
                <a:rPr lang="en-US" sz="1400" b="1" dirty="0"/>
                <a:t>, Custom Portals</a:t>
              </a:r>
            </a:p>
          </p:txBody>
        </p:sp>
      </p:grpSp>
      <p:pic>
        <p:nvPicPr>
          <p:cNvPr id="87" name="Gateway" descr="icon_gateway.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52084" y="3110063"/>
            <a:ext cx="384336" cy="384336"/>
          </a:xfrm>
          <a:prstGeom prst="rect">
            <a:avLst/>
          </a:prstGeom>
        </p:spPr>
      </p:pic>
      <p:pic>
        <p:nvPicPr>
          <p:cNvPr id="90" name="Gateway" descr="icon_gateway.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52084" y="2956741"/>
            <a:ext cx="384336" cy="384336"/>
          </a:xfrm>
          <a:prstGeom prst="rect">
            <a:avLst/>
          </a:prstGeom>
        </p:spPr>
      </p:pic>
      <p:sp>
        <p:nvSpPr>
          <p:cNvPr id="92" name="TextBox 91"/>
          <p:cNvSpPr txBox="1"/>
          <p:nvPr/>
        </p:nvSpPr>
        <p:spPr>
          <a:xfrm>
            <a:off x="4080332" y="2646297"/>
            <a:ext cx="1763832" cy="307777"/>
          </a:xfrm>
          <a:prstGeom prst="rect">
            <a:avLst/>
          </a:prstGeom>
          <a:noFill/>
        </p:spPr>
        <p:txBody>
          <a:bodyPr wrap="square" rtlCol="0">
            <a:spAutoFit/>
          </a:bodyPr>
          <a:lstStyle/>
          <a:p>
            <a:pPr algn="ctr"/>
            <a:r>
              <a:rPr lang="en-US" sz="1400" b="1" dirty="0">
                <a:solidFill>
                  <a:srgbClr val="333333"/>
                </a:solidFill>
                <a:latin typeface="+mn-lt"/>
                <a:ea typeface="+mn-ea"/>
              </a:rPr>
              <a:t>LR Control VM</a:t>
            </a:r>
          </a:p>
        </p:txBody>
      </p:sp>
      <p:sp>
        <p:nvSpPr>
          <p:cNvPr id="7" name="Rectangle 6"/>
          <p:cNvSpPr/>
          <p:nvPr/>
        </p:nvSpPr>
        <p:spPr bwMode="auto">
          <a:xfrm>
            <a:off x="3091511" y="729963"/>
            <a:ext cx="687462" cy="697324"/>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sp>
        <p:nvSpPr>
          <p:cNvPr id="93" name="Rectangle 92"/>
          <p:cNvSpPr/>
          <p:nvPr/>
        </p:nvSpPr>
        <p:spPr bwMode="auto">
          <a:xfrm>
            <a:off x="3235484" y="1811507"/>
            <a:ext cx="572959" cy="529559"/>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sp>
        <p:nvSpPr>
          <p:cNvPr id="106" name="Rectangle 105"/>
          <p:cNvSpPr/>
          <p:nvPr/>
        </p:nvSpPr>
        <p:spPr bwMode="auto">
          <a:xfrm>
            <a:off x="3235483" y="4056008"/>
            <a:ext cx="452117" cy="623942"/>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spTree>
    <p:extLst>
      <p:ext uri="{BB962C8B-B14F-4D97-AF65-F5344CB8AC3E}">
        <p14:creationId xmlns:p14="http://schemas.microsoft.com/office/powerpoint/2010/main" val="342500703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repeatCount="300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repeatCount="3000" fill="hold" grpId="0" nodeType="withEffect">
                                  <p:stCondLst>
                                    <p:cond delay="0"/>
                                  </p:stCondLst>
                                  <p:childTnLst>
                                    <p:set>
                                      <p:cBhvr>
                                        <p:cTn id="9" dur="1" fill="hold">
                                          <p:stCondLst>
                                            <p:cond delay="0"/>
                                          </p:stCondLst>
                                        </p:cTn>
                                        <p:tgtEl>
                                          <p:spTgt spid="93"/>
                                        </p:tgtEl>
                                        <p:attrNameLst>
                                          <p:attrName>style.visibility</p:attrName>
                                        </p:attrNameLst>
                                      </p:cBhvr>
                                      <p:to>
                                        <p:strVal val="visible"/>
                                      </p:to>
                                    </p:set>
                                    <p:animEffect transition="in" filter="fade">
                                      <p:cBhvr>
                                        <p:cTn id="10" dur="500"/>
                                        <p:tgtEl>
                                          <p:spTgt spid="93"/>
                                        </p:tgtEl>
                                      </p:cBhvr>
                                    </p:animEffect>
                                  </p:childTnLst>
                                </p:cTn>
                              </p:par>
                              <p:par>
                                <p:cTn id="11" presetID="10" presetClass="entr" presetSubtype="0" repeatCount="3000" fill="hold" grpId="0" nodeType="withEffect">
                                  <p:stCondLst>
                                    <p:cond delay="0"/>
                                  </p:stCondLst>
                                  <p:childTnLst>
                                    <p:set>
                                      <p:cBhvr>
                                        <p:cTn id="12" dur="1" fill="hold">
                                          <p:stCondLst>
                                            <p:cond delay="0"/>
                                          </p:stCondLst>
                                        </p:cTn>
                                        <p:tgtEl>
                                          <p:spTgt spid="106"/>
                                        </p:tgtEl>
                                        <p:attrNameLst>
                                          <p:attrName>style.visibility</p:attrName>
                                        </p:attrNameLst>
                                      </p:cBhvr>
                                      <p:to>
                                        <p:strVal val="visible"/>
                                      </p:to>
                                    </p:set>
                                    <p:animEffect transition="in" filter="fade">
                                      <p:cBhvr>
                                        <p:cTn id="13"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3" grpId="0" animBg="1"/>
      <p:bldP spid="106"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L7 HTTP VIP - redirect non </a:t>
            </a:r>
            <a:r>
              <a:rPr lang="en-US" dirty="0" err="1"/>
              <a:t>authent</a:t>
            </a:r>
            <a:r>
              <a:rPr lang="en-US" dirty="0"/>
              <a:t> clients</a:t>
            </a:r>
          </a:p>
        </p:txBody>
      </p:sp>
      <p:sp>
        <p:nvSpPr>
          <p:cNvPr id="5" name="Text Placeholder 4"/>
          <p:cNvSpPr>
            <a:spLocks noGrp="1"/>
          </p:cNvSpPr>
          <p:nvPr>
            <p:ph type="body" sz="quarter" idx="13"/>
          </p:nvPr>
        </p:nvSpPr>
        <p:spPr/>
        <p:txBody>
          <a:bodyPr/>
          <a:lstStyle/>
          <a:p>
            <a:r>
              <a:rPr lang="en-US" noProof="0" dirty="0"/>
              <a:t>Use Case: Redirect the client requests to "/</a:t>
            </a:r>
            <a:r>
              <a:rPr lang="en-US" noProof="0" dirty="0" err="1"/>
              <a:t>authent.php</a:t>
            </a:r>
            <a:r>
              <a:rPr lang="en-US" noProof="0" dirty="0"/>
              <a:t>" if they don't have a cookie</a:t>
            </a:r>
          </a:p>
          <a:p>
            <a:pPr lvl="1"/>
            <a:r>
              <a:rPr lang="en-US" noProof="0" dirty="0"/>
              <a:t>Create an Application Rule</a:t>
            </a:r>
          </a:p>
          <a:p>
            <a:pPr lvl="2"/>
            <a:r>
              <a:rPr lang="en-US" noProof="0" dirty="0"/>
              <a:t>Under "Edge – Manage /  Load Balancer / Applications Rules"</a:t>
            </a:r>
          </a:p>
          <a:p>
            <a:pPr marL="557361" lvl="3" indent="0">
              <a:buNone/>
            </a:pPr>
            <a:r>
              <a:rPr lang="en-US" dirty="0">
                <a:latin typeface="Courier New" pitchFamily="49" charset="0"/>
                <a:cs typeface="Courier New" pitchFamily="49" charset="0"/>
              </a:rPr>
              <a:t># Check the HTTP request if request is "/</a:t>
            </a:r>
            <a:r>
              <a:rPr lang="en-US" dirty="0" err="1">
                <a:latin typeface="Courier New" pitchFamily="49" charset="0"/>
                <a:cs typeface="Courier New" pitchFamily="49" charset="0"/>
              </a:rPr>
              <a:t>authent.php</a:t>
            </a:r>
            <a:r>
              <a:rPr lang="en-US" dirty="0">
                <a:latin typeface="Courier New" pitchFamily="49" charset="0"/>
                <a:cs typeface="Courier New" pitchFamily="49" charset="0"/>
              </a:rPr>
              <a:t>"</a:t>
            </a:r>
          </a:p>
          <a:p>
            <a:pPr marL="557361" lvl="3" indent="0">
              <a:buNone/>
            </a:pPr>
            <a:r>
              <a:rPr lang="en-US" dirty="0" err="1">
                <a:latin typeface="Courier New" pitchFamily="49" charset="0"/>
                <a:cs typeface="Courier New" pitchFamily="49" charset="0"/>
              </a:rPr>
              <a:t>acl</a:t>
            </a:r>
            <a:r>
              <a:rPr lang="en-US" dirty="0">
                <a:latin typeface="Courier New" pitchFamily="49" charset="0"/>
                <a:cs typeface="Courier New" pitchFamily="49" charset="0"/>
              </a:rPr>
              <a:t> </a:t>
            </a:r>
            <a:r>
              <a:rPr lang="en-US" dirty="0" err="1">
                <a:latin typeface="Courier New" pitchFamily="49" charset="0"/>
                <a:cs typeface="Courier New" pitchFamily="49" charset="0"/>
              </a:rPr>
              <a:t>authent_url</a:t>
            </a:r>
            <a:r>
              <a:rPr lang="en-US" dirty="0">
                <a:latin typeface="Courier New" pitchFamily="49" charset="0"/>
                <a:cs typeface="Courier New" pitchFamily="49" charset="0"/>
              </a:rPr>
              <a:t> </a:t>
            </a:r>
            <a:r>
              <a:rPr lang="en-US" dirty="0" err="1">
                <a:latin typeface="Courier New" pitchFamily="49" charset="0"/>
                <a:cs typeface="Courier New" pitchFamily="49" charset="0"/>
              </a:rPr>
              <a:t>url</a:t>
            </a:r>
            <a:r>
              <a:rPr lang="en-US" dirty="0">
                <a:latin typeface="Courier New" pitchFamily="49" charset="0"/>
                <a:cs typeface="Courier New" pitchFamily="49" charset="0"/>
              </a:rPr>
              <a:t> /</a:t>
            </a:r>
            <a:r>
              <a:rPr lang="en-US" dirty="0" err="1">
                <a:latin typeface="Courier New" pitchFamily="49" charset="0"/>
                <a:cs typeface="Courier New" pitchFamily="49" charset="0"/>
              </a:rPr>
              <a:t>authent.php</a:t>
            </a:r>
            <a:endParaRPr lang="en-US" dirty="0">
              <a:latin typeface="Courier New" pitchFamily="49" charset="0"/>
              <a:cs typeface="Courier New" pitchFamily="49" charset="0"/>
            </a:endParaRPr>
          </a:p>
          <a:p>
            <a:pPr marL="557361" lvl="3" indent="0">
              <a:buNone/>
            </a:pPr>
            <a:r>
              <a:rPr lang="en-US" dirty="0">
                <a:latin typeface="Courier New" pitchFamily="49" charset="0"/>
                <a:cs typeface="Courier New" pitchFamily="49" charset="0"/>
              </a:rPr>
              <a:t># Check the Cookie "cookie1" is present</a:t>
            </a:r>
          </a:p>
          <a:p>
            <a:pPr marL="557361" lvl="3" indent="0">
              <a:buNone/>
            </a:pPr>
            <a:r>
              <a:rPr lang="en-US" dirty="0" err="1">
                <a:latin typeface="Courier New" pitchFamily="49" charset="0"/>
                <a:cs typeface="Courier New" pitchFamily="49" charset="0"/>
              </a:rPr>
              <a:t>acl</a:t>
            </a:r>
            <a:r>
              <a:rPr lang="en-US" dirty="0">
                <a:latin typeface="Courier New" pitchFamily="49" charset="0"/>
                <a:cs typeface="Courier New" pitchFamily="49" charset="0"/>
              </a:rPr>
              <a:t> </a:t>
            </a:r>
            <a:r>
              <a:rPr lang="en-US" dirty="0" err="1">
                <a:latin typeface="Courier New" pitchFamily="49" charset="0"/>
                <a:cs typeface="Courier New" pitchFamily="49" charset="0"/>
              </a:rPr>
              <a:t>cookie_present</a:t>
            </a:r>
            <a:r>
              <a:rPr lang="en-US" dirty="0">
                <a:latin typeface="Courier New" pitchFamily="49" charset="0"/>
                <a:cs typeface="Courier New" pitchFamily="49" charset="0"/>
              </a:rPr>
              <a:t> </a:t>
            </a:r>
            <a:r>
              <a:rPr lang="en-US" dirty="0" err="1">
                <a:latin typeface="Courier New" pitchFamily="49" charset="0"/>
                <a:cs typeface="Courier New" pitchFamily="49" charset="0"/>
              </a:rPr>
              <a:t>hdr_sub</a:t>
            </a:r>
            <a:r>
              <a:rPr lang="en-US" dirty="0">
                <a:latin typeface="Courier New" pitchFamily="49" charset="0"/>
                <a:cs typeface="Courier New" pitchFamily="49" charset="0"/>
              </a:rPr>
              <a:t>(cookie) cookie1=</a:t>
            </a:r>
          </a:p>
          <a:p>
            <a:pPr marL="557361" lvl="3" indent="0">
              <a:buNone/>
            </a:pPr>
            <a:r>
              <a:rPr lang="en-US" dirty="0">
                <a:latin typeface="Courier New" pitchFamily="49" charset="0"/>
                <a:cs typeface="Courier New" pitchFamily="49" charset="0"/>
              </a:rPr>
              <a:t># if the request is NOT "/</a:t>
            </a:r>
            <a:r>
              <a:rPr lang="en-US" dirty="0" err="1">
                <a:latin typeface="Courier New" pitchFamily="49" charset="0"/>
                <a:cs typeface="Courier New" pitchFamily="49" charset="0"/>
              </a:rPr>
              <a:t>authent.php</a:t>
            </a:r>
            <a:r>
              <a:rPr lang="en-US" dirty="0">
                <a:latin typeface="Courier New" pitchFamily="49" charset="0"/>
                <a:cs typeface="Courier New" pitchFamily="49" charset="0"/>
              </a:rPr>
              <a:t>" and there is no cookie, then redirect to "/</a:t>
            </a:r>
            <a:r>
              <a:rPr lang="en-US" dirty="0" err="1">
                <a:latin typeface="Courier New" pitchFamily="49" charset="0"/>
                <a:cs typeface="Courier New" pitchFamily="49" charset="0"/>
              </a:rPr>
              <a:t>authent.php</a:t>
            </a:r>
            <a:r>
              <a:rPr lang="en-US" dirty="0">
                <a:latin typeface="Courier New" pitchFamily="49" charset="0"/>
                <a:cs typeface="Courier New" pitchFamily="49" charset="0"/>
              </a:rPr>
              <a:t>"</a:t>
            </a:r>
          </a:p>
          <a:p>
            <a:pPr marL="557361" lvl="3" indent="0">
              <a:buNone/>
            </a:pPr>
            <a:r>
              <a:rPr lang="en-US" dirty="0">
                <a:latin typeface="Courier New" pitchFamily="49" charset="0"/>
                <a:cs typeface="Courier New" pitchFamily="49" charset="0"/>
              </a:rPr>
              <a:t>redirect prefix /</a:t>
            </a:r>
            <a:r>
              <a:rPr lang="en-US" dirty="0" err="1">
                <a:latin typeface="Courier New" pitchFamily="49" charset="0"/>
                <a:cs typeface="Courier New" pitchFamily="49" charset="0"/>
              </a:rPr>
              <a:t>authent.php</a:t>
            </a:r>
            <a:r>
              <a:rPr lang="en-US" dirty="0">
                <a:latin typeface="Courier New" pitchFamily="49" charset="0"/>
                <a:cs typeface="Courier New" pitchFamily="49" charset="0"/>
              </a:rPr>
              <a:t> if !</a:t>
            </a:r>
            <a:r>
              <a:rPr lang="en-US" dirty="0" err="1">
                <a:latin typeface="Courier New" pitchFamily="49" charset="0"/>
                <a:cs typeface="Courier New" pitchFamily="49" charset="0"/>
              </a:rPr>
              <a:t>authent_url</a:t>
            </a:r>
            <a:r>
              <a:rPr lang="en-US" dirty="0">
                <a:latin typeface="Courier New" pitchFamily="49" charset="0"/>
                <a:cs typeface="Courier New" pitchFamily="49" charset="0"/>
              </a:rPr>
              <a:t> !</a:t>
            </a:r>
            <a:r>
              <a:rPr lang="en-US" dirty="0" err="1">
                <a:latin typeface="Courier New" pitchFamily="49" charset="0"/>
                <a:cs typeface="Courier New" pitchFamily="49" charset="0"/>
              </a:rPr>
              <a:t>cookie_present</a:t>
            </a:r>
            <a:r>
              <a:rPr lang="en-US" dirty="0">
                <a:latin typeface="Courier New" pitchFamily="49" charset="0"/>
                <a:cs typeface="Courier New" pitchFamily="49" charset="0"/>
              </a:rPr>
              <a:t> </a:t>
            </a:r>
          </a:p>
          <a:p>
            <a:pPr lvl="1"/>
            <a:r>
              <a:rPr lang="en-US" noProof="0" dirty="0"/>
              <a:t>Apply that Application Rule to the Virtual Server</a:t>
            </a:r>
          </a:p>
          <a:p>
            <a:pPr lvl="2"/>
            <a:r>
              <a:rPr lang="en-US" noProof="0" dirty="0"/>
              <a:t>Under "Edge – Manage /  Load Balancer / Virtual Servers"</a:t>
            </a:r>
          </a:p>
          <a:p>
            <a:pPr lvl="1"/>
            <a:endParaRPr lang="en-US" i="1" noProof="0" dirty="0"/>
          </a:p>
          <a:p>
            <a:pPr marL="557361" lvl="3" indent="0">
              <a:buNone/>
            </a:pPr>
            <a:endParaRPr lang="en-US" dirty="0">
              <a:latin typeface="Courier New" pitchFamily="49" charset="0"/>
              <a:cs typeface="Courier New" pitchFamily="49" charset="0"/>
            </a:endParaRPr>
          </a:p>
        </p:txBody>
      </p:sp>
    </p:spTree>
    <p:extLst>
      <p:ext uri="{BB962C8B-B14F-4D97-AF65-F5344CB8AC3E}">
        <p14:creationId xmlns:p14="http://schemas.microsoft.com/office/powerpoint/2010/main" val="167223602"/>
      </p:ext>
    </p:extLst>
  </p:cSld>
  <p:clrMapOvr>
    <a:masterClrMapping/>
  </p:clrMapOvr>
  <p:transition>
    <p:fade/>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noProof="0" dirty="0"/>
              <a:t>L7 HTTP VIP - HTTP response header rewrite</a:t>
            </a:r>
          </a:p>
        </p:txBody>
      </p:sp>
      <p:sp>
        <p:nvSpPr>
          <p:cNvPr id="5" name="Text Placeholder 4"/>
          <p:cNvSpPr>
            <a:spLocks noGrp="1"/>
          </p:cNvSpPr>
          <p:nvPr>
            <p:ph type="body" sz="quarter" idx="13"/>
          </p:nvPr>
        </p:nvSpPr>
        <p:spPr/>
        <p:txBody>
          <a:bodyPr/>
          <a:lstStyle/>
          <a:p>
            <a:r>
              <a:rPr lang="en-US" dirty="0"/>
              <a:t>Use Case: Replace the Response server header "Server" with the value "</a:t>
            </a:r>
            <a:r>
              <a:rPr lang="en-US" dirty="0" err="1"/>
              <a:t>nginx</a:t>
            </a:r>
            <a:r>
              <a:rPr lang="en-US" dirty="0"/>
              <a:t>"</a:t>
            </a:r>
          </a:p>
          <a:p>
            <a:pPr lvl="1"/>
            <a:r>
              <a:rPr lang="en-US" dirty="0"/>
              <a:t>Create an Application Rule</a:t>
            </a:r>
          </a:p>
          <a:p>
            <a:pPr lvl="2"/>
            <a:r>
              <a:rPr lang="en-US" dirty="0"/>
              <a:t>Under "Edge – Manage /  Load Balancer / Applications Rules"</a:t>
            </a:r>
          </a:p>
          <a:p>
            <a:pPr marL="557361" lvl="3" indent="0">
              <a:buNone/>
            </a:pPr>
            <a:r>
              <a:rPr lang="en-US" dirty="0">
                <a:latin typeface="Courier New" pitchFamily="49" charset="0"/>
                <a:cs typeface="Courier New" pitchFamily="49" charset="0"/>
              </a:rPr>
              <a:t># Delete the existing Response Server header "Server"</a:t>
            </a:r>
          </a:p>
          <a:p>
            <a:pPr marL="557361" lvl="3" indent="0">
              <a:buNone/>
            </a:pPr>
            <a:r>
              <a:rPr lang="en-US" dirty="0" err="1">
                <a:latin typeface="Courier New" pitchFamily="49" charset="0"/>
                <a:cs typeface="Courier New" pitchFamily="49" charset="0"/>
              </a:rPr>
              <a:t>rspidel</a:t>
            </a:r>
            <a:r>
              <a:rPr lang="en-US" dirty="0">
                <a:latin typeface="Courier New" pitchFamily="49" charset="0"/>
                <a:cs typeface="Courier New" pitchFamily="49" charset="0"/>
              </a:rPr>
              <a:t> Server</a:t>
            </a:r>
          </a:p>
          <a:p>
            <a:pPr marL="557361" lvl="3" indent="0">
              <a:buNone/>
            </a:pPr>
            <a:r>
              <a:rPr lang="en-US" dirty="0">
                <a:latin typeface="Courier New" pitchFamily="49" charset="0"/>
                <a:cs typeface="Courier New" pitchFamily="49" charset="0"/>
              </a:rPr>
              <a:t># Add the Response Server header "Server" with the value "</a:t>
            </a:r>
            <a:r>
              <a:rPr lang="en-US" dirty="0" err="1">
                <a:latin typeface="Courier New" pitchFamily="49" charset="0"/>
                <a:cs typeface="Courier New" pitchFamily="49" charset="0"/>
              </a:rPr>
              <a:t>nginx</a:t>
            </a:r>
            <a:r>
              <a:rPr lang="en-US" dirty="0">
                <a:latin typeface="Courier New" pitchFamily="49" charset="0"/>
                <a:cs typeface="Courier New" pitchFamily="49" charset="0"/>
              </a:rPr>
              <a:t>"</a:t>
            </a:r>
          </a:p>
          <a:p>
            <a:pPr marL="557361" lvl="3" indent="0">
              <a:buNone/>
            </a:pPr>
            <a:r>
              <a:rPr lang="en-US" dirty="0" err="1">
                <a:latin typeface="Courier New" pitchFamily="49" charset="0"/>
                <a:cs typeface="Courier New" pitchFamily="49" charset="0"/>
              </a:rPr>
              <a:t>rspadd</a:t>
            </a:r>
            <a:r>
              <a:rPr lang="en-US" dirty="0">
                <a:latin typeface="Courier New" pitchFamily="49" charset="0"/>
                <a:cs typeface="Courier New" pitchFamily="49" charset="0"/>
              </a:rPr>
              <a:t> Server:\ </a:t>
            </a:r>
            <a:r>
              <a:rPr lang="en-US" dirty="0" err="1">
                <a:latin typeface="Courier New" pitchFamily="49" charset="0"/>
                <a:cs typeface="Courier New" pitchFamily="49" charset="0"/>
              </a:rPr>
              <a:t>nginx</a:t>
            </a:r>
            <a:endParaRPr lang="en-US" dirty="0">
              <a:latin typeface="Courier New" pitchFamily="49" charset="0"/>
              <a:cs typeface="Courier New" pitchFamily="49" charset="0"/>
            </a:endParaRPr>
          </a:p>
          <a:p>
            <a:pPr lvl="1"/>
            <a:r>
              <a:rPr lang="en-US" dirty="0"/>
              <a:t>Apply that Application Rule to the Virtual Server</a:t>
            </a:r>
          </a:p>
          <a:p>
            <a:pPr lvl="2"/>
            <a:r>
              <a:rPr lang="en-US" dirty="0"/>
              <a:t>Under "Edge – Manage /  Load Balancer /</a:t>
            </a:r>
          </a:p>
          <a:p>
            <a:pPr marL="557361" lvl="3" indent="0">
              <a:buNone/>
            </a:pPr>
            <a:r>
              <a:rPr lang="en-US" dirty="0"/>
              <a:t>Virtual Servers"</a:t>
            </a:r>
          </a:p>
          <a:p>
            <a:pPr lvl="1"/>
            <a:endParaRPr lang="en-US" i="1" dirty="0"/>
          </a:p>
          <a:p>
            <a:pPr marL="557361" lvl="3" indent="0">
              <a:buNone/>
            </a:pPr>
            <a:endParaRPr lang="en-US" dirty="0">
              <a:latin typeface="Courier New" pitchFamily="49" charset="0"/>
              <a:cs typeface="Courier New" pitchFamily="49" charset="0"/>
            </a:endParaRPr>
          </a:p>
        </p:txBody>
      </p:sp>
      <p:grpSp>
        <p:nvGrpSpPr>
          <p:cNvPr id="3" name="Group 2"/>
          <p:cNvGrpSpPr/>
          <p:nvPr/>
        </p:nvGrpSpPr>
        <p:grpSpPr>
          <a:xfrm>
            <a:off x="5285788" y="3704975"/>
            <a:ext cx="2418075" cy="2183699"/>
            <a:chOff x="2557463" y="1609725"/>
            <a:chExt cx="3223260" cy="2910840"/>
          </a:xfrm>
        </p:grpSpPr>
        <p:pic>
          <p:nvPicPr>
            <p:cNvPr id="717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57463" y="1609725"/>
              <a:ext cx="3223260" cy="2910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9"/>
            <p:cNvSpPr/>
            <p:nvPr/>
          </p:nvSpPr>
          <p:spPr bwMode="auto">
            <a:xfrm>
              <a:off x="2749640" y="4021509"/>
              <a:ext cx="2773830" cy="365140"/>
            </a:xfrm>
            <a:prstGeom prst="rect">
              <a:avLst/>
            </a:prstGeom>
            <a:noFill/>
            <a:ln w="38100">
              <a:solidFill>
                <a:srgbClr val="FF0000"/>
              </a:solidFill>
              <a:round/>
              <a:headEnd/>
              <a:tailEnd/>
            </a:ln>
          </p:spPr>
          <p:txBody>
            <a:bodyPr wrap="none" lIns="0" tIns="0" rIns="0" bIns="0" rtlCol="0" anchor="ctr"/>
            <a:lstStyle/>
            <a:p>
              <a:pPr defTabSz="685983"/>
              <a:endParaRPr lang="en-US" sz="1800" dirty="0" err="1">
                <a:solidFill>
                  <a:srgbClr val="FFFFFF"/>
                </a:solidFill>
              </a:endParaRPr>
            </a:p>
          </p:txBody>
        </p:sp>
      </p:grpSp>
    </p:spTree>
    <p:extLst>
      <p:ext uri="{BB962C8B-B14F-4D97-AF65-F5344CB8AC3E}">
        <p14:creationId xmlns:p14="http://schemas.microsoft.com/office/powerpoint/2010/main" val="29816070"/>
      </p:ext>
    </p:extLst>
  </p:cSld>
  <p:clrMapOvr>
    <a:masterClrMapping/>
  </p:clrMapOvr>
  <p:transition>
    <p:fade/>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noProof="0" dirty="0"/>
              <a:t>L7 HTTP VIP – sorry server</a:t>
            </a:r>
          </a:p>
        </p:txBody>
      </p:sp>
      <p:sp>
        <p:nvSpPr>
          <p:cNvPr id="5" name="Text Placeholder 4"/>
          <p:cNvSpPr>
            <a:spLocks noGrp="1"/>
          </p:cNvSpPr>
          <p:nvPr>
            <p:ph type="body" sz="quarter" idx="13"/>
          </p:nvPr>
        </p:nvSpPr>
        <p:spPr/>
        <p:txBody>
          <a:bodyPr/>
          <a:lstStyle/>
          <a:p>
            <a:r>
              <a:rPr lang="en-US" dirty="0"/>
              <a:t>Use Case: In case of servers in the primary pool are all dead, use servers in the secondary pool</a:t>
            </a:r>
          </a:p>
          <a:p>
            <a:pPr lvl="1"/>
            <a:r>
              <a:rPr lang="en-US" dirty="0"/>
              <a:t>Create an Application Rule</a:t>
            </a:r>
          </a:p>
          <a:p>
            <a:pPr lvl="2"/>
            <a:r>
              <a:rPr lang="en-US" dirty="0"/>
              <a:t>Under "Edge – Manage /  Load Balancer / Applications Rules"</a:t>
            </a:r>
          </a:p>
          <a:p>
            <a:pPr marL="557361" lvl="3" indent="0">
              <a:buNone/>
            </a:pPr>
            <a:r>
              <a:rPr lang="en-US" dirty="0">
                <a:latin typeface="Courier New" pitchFamily="49" charset="0"/>
                <a:cs typeface="Courier New" pitchFamily="49" charset="0"/>
              </a:rPr>
              <a:t># detect if pool "</a:t>
            </a:r>
            <a:r>
              <a:rPr lang="en-US" dirty="0" err="1">
                <a:latin typeface="Courier New" pitchFamily="49" charset="0"/>
                <a:cs typeface="Courier New" pitchFamily="49" charset="0"/>
              </a:rPr>
              <a:t>pool_production</a:t>
            </a:r>
            <a:r>
              <a:rPr lang="en-US" dirty="0">
                <a:latin typeface="Courier New" pitchFamily="49" charset="0"/>
                <a:cs typeface="Courier New" pitchFamily="49" charset="0"/>
              </a:rPr>
              <a:t>" is still UP</a:t>
            </a:r>
          </a:p>
          <a:p>
            <a:pPr marL="557361" lvl="3" indent="0">
              <a:buNone/>
            </a:pPr>
            <a:r>
              <a:rPr lang="en-US" dirty="0" err="1">
                <a:latin typeface="Courier New" pitchFamily="49" charset="0"/>
                <a:cs typeface="Courier New" pitchFamily="49" charset="0"/>
              </a:rPr>
              <a:t>acl</a:t>
            </a:r>
            <a:r>
              <a:rPr lang="en-US" dirty="0">
                <a:latin typeface="Courier New" pitchFamily="49" charset="0"/>
                <a:cs typeface="Courier New" pitchFamily="49" charset="0"/>
              </a:rPr>
              <a:t> </a:t>
            </a:r>
            <a:r>
              <a:rPr lang="en-US" dirty="0" err="1">
                <a:latin typeface="Courier New" pitchFamily="49" charset="0"/>
                <a:cs typeface="Courier New" pitchFamily="49" charset="0"/>
              </a:rPr>
              <a:t>pool_production_down</a:t>
            </a:r>
            <a:r>
              <a:rPr lang="en-US" dirty="0">
                <a:latin typeface="Courier New" pitchFamily="49" charset="0"/>
                <a:cs typeface="Courier New" pitchFamily="49" charset="0"/>
              </a:rPr>
              <a:t> </a:t>
            </a:r>
            <a:r>
              <a:rPr lang="en-US" dirty="0" err="1">
                <a:latin typeface="Courier New" pitchFamily="49" charset="0"/>
                <a:cs typeface="Courier New" pitchFamily="49" charset="0"/>
              </a:rPr>
              <a:t>nbsrv</a:t>
            </a:r>
            <a:r>
              <a:rPr lang="en-US" dirty="0">
                <a:latin typeface="Courier New" pitchFamily="49" charset="0"/>
                <a:cs typeface="Courier New" pitchFamily="49" charset="0"/>
              </a:rPr>
              <a:t>(</a:t>
            </a:r>
            <a:r>
              <a:rPr lang="en-US" dirty="0" err="1">
                <a:latin typeface="Courier New" pitchFamily="49" charset="0"/>
                <a:cs typeface="Courier New" pitchFamily="49" charset="0"/>
              </a:rPr>
              <a:t>pool_production</a:t>
            </a:r>
            <a:r>
              <a:rPr lang="en-US" dirty="0">
                <a:latin typeface="Courier New" pitchFamily="49" charset="0"/>
                <a:cs typeface="Courier New" pitchFamily="49" charset="0"/>
              </a:rPr>
              <a:t>) </a:t>
            </a:r>
            <a:r>
              <a:rPr lang="en-US" dirty="0" err="1">
                <a:latin typeface="Courier New" pitchFamily="49" charset="0"/>
                <a:cs typeface="Courier New" pitchFamily="49" charset="0"/>
              </a:rPr>
              <a:t>eq</a:t>
            </a:r>
            <a:r>
              <a:rPr lang="en-US" dirty="0">
                <a:latin typeface="Courier New" pitchFamily="49" charset="0"/>
                <a:cs typeface="Courier New" pitchFamily="49" charset="0"/>
              </a:rPr>
              <a:t> 0</a:t>
            </a:r>
          </a:p>
          <a:p>
            <a:pPr marL="557361" lvl="3" indent="0">
              <a:buNone/>
            </a:pPr>
            <a:r>
              <a:rPr lang="en-US" dirty="0">
                <a:latin typeface="Courier New" pitchFamily="49" charset="0"/>
                <a:cs typeface="Courier New" pitchFamily="49" charset="0"/>
              </a:rPr>
              <a:t># use pool "</a:t>
            </a:r>
            <a:r>
              <a:rPr lang="en-US" dirty="0" err="1">
                <a:latin typeface="Courier New" pitchFamily="49" charset="0"/>
                <a:cs typeface="Courier New" pitchFamily="49" charset="0"/>
              </a:rPr>
              <a:t>pool_sorry_server</a:t>
            </a:r>
            <a:r>
              <a:rPr lang="en-US" dirty="0">
                <a:latin typeface="Courier New" pitchFamily="49" charset="0"/>
                <a:cs typeface="Courier New" pitchFamily="49" charset="0"/>
              </a:rPr>
              <a:t>" if "</a:t>
            </a:r>
            <a:r>
              <a:rPr lang="en-US" dirty="0" err="1">
                <a:latin typeface="Courier New" pitchFamily="49" charset="0"/>
                <a:cs typeface="Courier New" pitchFamily="49" charset="0"/>
              </a:rPr>
              <a:t>pool_production</a:t>
            </a:r>
            <a:r>
              <a:rPr lang="en-US" dirty="0">
                <a:latin typeface="Courier New" pitchFamily="49" charset="0"/>
                <a:cs typeface="Courier New" pitchFamily="49" charset="0"/>
              </a:rPr>
              <a:t>" is dead</a:t>
            </a:r>
          </a:p>
          <a:p>
            <a:pPr marL="557361" lvl="3" indent="0">
              <a:buNone/>
            </a:pPr>
            <a:r>
              <a:rPr lang="en-US" dirty="0" err="1">
                <a:latin typeface="Courier New" pitchFamily="49" charset="0"/>
                <a:cs typeface="Courier New" pitchFamily="49" charset="0"/>
              </a:rPr>
              <a:t>use_backend</a:t>
            </a:r>
            <a:r>
              <a:rPr lang="en-US" dirty="0">
                <a:latin typeface="Courier New" pitchFamily="49" charset="0"/>
                <a:cs typeface="Courier New" pitchFamily="49" charset="0"/>
              </a:rPr>
              <a:t> </a:t>
            </a:r>
            <a:r>
              <a:rPr lang="en-US" dirty="0" err="1">
                <a:latin typeface="Courier New" pitchFamily="49" charset="0"/>
                <a:cs typeface="Courier New" pitchFamily="49" charset="0"/>
              </a:rPr>
              <a:t>pool_sorry_server</a:t>
            </a:r>
            <a:r>
              <a:rPr lang="en-US" dirty="0">
                <a:latin typeface="Courier New" pitchFamily="49" charset="0"/>
                <a:cs typeface="Courier New" pitchFamily="49" charset="0"/>
              </a:rPr>
              <a:t> if </a:t>
            </a:r>
            <a:r>
              <a:rPr lang="en-US" dirty="0" err="1">
                <a:latin typeface="Courier New" pitchFamily="49" charset="0"/>
                <a:cs typeface="Courier New" pitchFamily="49" charset="0"/>
              </a:rPr>
              <a:t>pool_production_down</a:t>
            </a:r>
            <a:endParaRPr lang="en-US" dirty="0">
              <a:latin typeface="Courier New" pitchFamily="49" charset="0"/>
              <a:cs typeface="Courier New" pitchFamily="49" charset="0"/>
            </a:endParaRPr>
          </a:p>
          <a:p>
            <a:pPr marL="557361" lvl="3" indent="0">
              <a:buNone/>
            </a:pPr>
            <a:endParaRPr lang="en-US" dirty="0">
              <a:latin typeface="Courier New" pitchFamily="49" charset="0"/>
              <a:cs typeface="Courier New" pitchFamily="49" charset="0"/>
            </a:endParaRPr>
          </a:p>
          <a:p>
            <a:pPr lvl="1"/>
            <a:r>
              <a:rPr lang="en-US" dirty="0"/>
              <a:t>Apply that Application Rule to the Virtual Server</a:t>
            </a:r>
          </a:p>
          <a:p>
            <a:pPr lvl="2"/>
            <a:r>
              <a:rPr lang="en-US" dirty="0"/>
              <a:t>Under "Edge – Manage /  Load Balancer / Virtual Servers"</a:t>
            </a:r>
          </a:p>
          <a:p>
            <a:pPr lvl="1"/>
            <a:endParaRPr lang="fr-FR" sz="1050" dirty="0">
              <a:latin typeface="Courier New" pitchFamily="49" charset="0"/>
              <a:cs typeface="Courier New" pitchFamily="49" charset="0"/>
            </a:endParaRPr>
          </a:p>
          <a:p>
            <a:pPr lvl="1"/>
            <a:r>
              <a:rPr lang="fr-FR" dirty="0" err="1"/>
              <a:t>Other</a:t>
            </a:r>
            <a:r>
              <a:rPr lang="fr-FR" dirty="0"/>
              <a:t> </a:t>
            </a:r>
            <a:r>
              <a:rPr lang="fr-FR" dirty="0" err="1"/>
              <a:t>examples</a:t>
            </a:r>
            <a:r>
              <a:rPr lang="fr-FR" dirty="0"/>
              <a:t> </a:t>
            </a:r>
            <a:r>
              <a:rPr lang="fr-FR" dirty="0" err="1"/>
              <a:t>with</a:t>
            </a:r>
            <a:r>
              <a:rPr lang="fr-FR" dirty="0"/>
              <a:t> http </a:t>
            </a:r>
            <a:r>
              <a:rPr lang="fr-FR" dirty="0" err="1"/>
              <a:t>redirect</a:t>
            </a:r>
            <a:r>
              <a:rPr lang="fr-FR" dirty="0"/>
              <a:t> and url rewrite </a:t>
            </a:r>
            <a:r>
              <a:rPr lang="fr-FR" dirty="0" err="1"/>
              <a:t>available</a:t>
            </a:r>
            <a:r>
              <a:rPr lang="fr-FR" dirty="0"/>
              <a:t> in the notes</a:t>
            </a:r>
            <a:endParaRPr lang="en-US" dirty="0"/>
          </a:p>
        </p:txBody>
      </p:sp>
    </p:spTree>
    <p:extLst>
      <p:ext uri="{BB962C8B-B14F-4D97-AF65-F5344CB8AC3E}">
        <p14:creationId xmlns:p14="http://schemas.microsoft.com/office/powerpoint/2010/main" val="217748954"/>
      </p:ext>
    </p:extLst>
  </p:cSld>
  <p:clrMapOvr>
    <a:masterClrMapping/>
  </p:clrMapOvr>
  <p:transition>
    <p:fade/>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L7 HTTP VIP – NTLM authentication server</a:t>
            </a:r>
            <a:br>
              <a:rPr lang="en-US" dirty="0"/>
            </a:br>
            <a:r>
              <a:rPr lang="en-US" sz="1350" dirty="0"/>
              <a:t>(usually with </a:t>
            </a:r>
            <a:r>
              <a:rPr lang="en-US" sz="1350" dirty="0" err="1"/>
              <a:t>Sharepoint</a:t>
            </a:r>
            <a:r>
              <a:rPr lang="en-US" sz="1350" dirty="0"/>
              <a:t>, Exchange, </a:t>
            </a:r>
            <a:r>
              <a:rPr lang="en-US" sz="1350" dirty="0" err="1"/>
              <a:t>etc</a:t>
            </a:r>
            <a:r>
              <a:rPr lang="en-US" sz="1350" dirty="0"/>
              <a:t>)</a:t>
            </a:r>
            <a:endParaRPr lang="en-US" dirty="0"/>
          </a:p>
        </p:txBody>
      </p:sp>
      <p:sp>
        <p:nvSpPr>
          <p:cNvPr id="5" name="Text Placeholder 4"/>
          <p:cNvSpPr>
            <a:spLocks noGrp="1"/>
          </p:cNvSpPr>
          <p:nvPr>
            <p:ph type="body" sz="quarter" idx="13"/>
          </p:nvPr>
        </p:nvSpPr>
        <p:spPr>
          <a:xfrm>
            <a:off x="352425" y="786384"/>
            <a:ext cx="8610146" cy="5010912"/>
          </a:xfrm>
        </p:spPr>
        <p:txBody>
          <a:bodyPr/>
          <a:lstStyle/>
          <a:p>
            <a:r>
              <a:rPr lang="en-US" dirty="0"/>
              <a:t>Use Case: In case of servers doing NTLM authentication</a:t>
            </a:r>
          </a:p>
          <a:p>
            <a:pPr lvl="1"/>
            <a:r>
              <a:rPr lang="en-US" dirty="0"/>
              <a:t>Create an Application Rule</a:t>
            </a:r>
          </a:p>
          <a:p>
            <a:pPr lvl="2"/>
            <a:r>
              <a:rPr lang="en-US" dirty="0"/>
              <a:t>Under "Edge – Manage /  Load Balancer / Applications Rules"</a:t>
            </a:r>
          </a:p>
          <a:p>
            <a:pPr marL="557361" lvl="3" indent="0">
              <a:buNone/>
            </a:pPr>
            <a:r>
              <a:rPr lang="en-US" dirty="0">
                <a:latin typeface="Courier New" pitchFamily="49" charset="0"/>
                <a:cs typeface="Courier New" pitchFamily="49" charset="0"/>
              </a:rPr>
              <a:t># By default on the client side NSX keeps the TCP connection established between requests. However with option "X-Forwarded-For", the session is closed after each request (up to NSX-v 6.2).</a:t>
            </a:r>
          </a:p>
          <a:p>
            <a:pPr marL="557361" lvl="3" indent="0">
              <a:buNone/>
            </a:pPr>
            <a:r>
              <a:rPr lang="en-US" dirty="0">
                <a:latin typeface="Courier New" pitchFamily="49" charset="0"/>
                <a:cs typeface="Courier New" pitchFamily="49" charset="0"/>
              </a:rPr>
              <a:t># The following option keeps the client connection open between requests even if XFF is configured (no need after NSX-v 6.2)</a:t>
            </a:r>
          </a:p>
          <a:p>
            <a:pPr marL="557361" lvl="3" indent="0">
              <a:buNone/>
            </a:pPr>
            <a:r>
              <a:rPr lang="en-US" dirty="0">
                <a:latin typeface="Courier New" pitchFamily="49" charset="0"/>
                <a:cs typeface="Courier New" pitchFamily="49" charset="0"/>
              </a:rPr>
              <a:t>no option </a:t>
            </a:r>
            <a:r>
              <a:rPr lang="en-US" dirty="0" err="1">
                <a:latin typeface="Courier New" pitchFamily="49" charset="0"/>
                <a:cs typeface="Courier New" pitchFamily="49" charset="0"/>
              </a:rPr>
              <a:t>httpclose</a:t>
            </a:r>
            <a:endParaRPr lang="en-US" dirty="0">
              <a:latin typeface="Courier New" pitchFamily="49" charset="0"/>
              <a:cs typeface="Courier New" pitchFamily="49" charset="0"/>
            </a:endParaRPr>
          </a:p>
          <a:p>
            <a:pPr marL="557361" lvl="3" indent="0">
              <a:buNone/>
            </a:pPr>
            <a:endParaRPr lang="en-US" dirty="0">
              <a:latin typeface="Courier New" pitchFamily="49" charset="0"/>
              <a:cs typeface="Courier New" pitchFamily="49" charset="0"/>
            </a:endParaRPr>
          </a:p>
          <a:p>
            <a:pPr marL="557361" lvl="3" indent="0">
              <a:buNone/>
            </a:pPr>
            <a:r>
              <a:rPr lang="en-US" dirty="0">
                <a:latin typeface="Courier New" pitchFamily="49" charset="0"/>
                <a:cs typeface="Courier New" pitchFamily="49" charset="0"/>
              </a:rPr>
              <a:t># By default on the server side NSX closes the TCP connection after each request to off-load server TCP stack</a:t>
            </a:r>
          </a:p>
          <a:p>
            <a:pPr marL="557361" lvl="3" indent="0">
              <a:buNone/>
            </a:pPr>
            <a:r>
              <a:rPr lang="en-US" dirty="0">
                <a:latin typeface="Courier New" pitchFamily="49" charset="0"/>
                <a:cs typeface="Courier New" pitchFamily="49" charset="0"/>
              </a:rPr>
              <a:t># The following option keeps the server connection open between requests</a:t>
            </a:r>
          </a:p>
          <a:p>
            <a:pPr marL="557361" lvl="3" indent="0">
              <a:buNone/>
            </a:pPr>
            <a:r>
              <a:rPr lang="en-US" dirty="0">
                <a:latin typeface="Courier New" pitchFamily="49" charset="0"/>
                <a:cs typeface="Courier New" pitchFamily="49" charset="0"/>
              </a:rPr>
              <a:t>no option http-server-close</a:t>
            </a:r>
          </a:p>
          <a:p>
            <a:pPr lvl="1"/>
            <a:r>
              <a:rPr lang="en-US" dirty="0"/>
              <a:t>Apply that Application Rule to the Virtual Server</a:t>
            </a:r>
          </a:p>
          <a:p>
            <a:pPr lvl="2"/>
            <a:r>
              <a:rPr lang="en-US" dirty="0"/>
              <a:t>Under "Edge – Manage /  Load Balancer / Virtual Servers"</a:t>
            </a:r>
          </a:p>
          <a:p>
            <a:pPr lvl="1"/>
            <a:endParaRPr lang="en-US" i="1" dirty="0"/>
          </a:p>
          <a:p>
            <a:pPr marL="557361" lvl="3" indent="0">
              <a:buNone/>
            </a:pPr>
            <a:endParaRPr lang="en-US" dirty="0">
              <a:latin typeface="Courier New" pitchFamily="49" charset="0"/>
              <a:cs typeface="Courier New" pitchFamily="49" charset="0"/>
            </a:endParaRPr>
          </a:p>
        </p:txBody>
      </p:sp>
    </p:spTree>
    <p:extLst>
      <p:ext uri="{BB962C8B-B14F-4D97-AF65-F5344CB8AC3E}">
        <p14:creationId xmlns:p14="http://schemas.microsoft.com/office/powerpoint/2010/main" val="219397193"/>
      </p:ext>
    </p:extLst>
  </p:cSld>
  <p:clrMapOvr>
    <a:masterClrMapping/>
  </p:clrMapOvr>
  <p:transition>
    <p:fade/>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L7 HTTP VIP - with IPv6 VIP / servers IPv4 (1/2)</a:t>
            </a:r>
          </a:p>
        </p:txBody>
      </p:sp>
      <p:sp>
        <p:nvSpPr>
          <p:cNvPr id="5" name="Text Placeholder 4"/>
          <p:cNvSpPr>
            <a:spLocks noGrp="1"/>
          </p:cNvSpPr>
          <p:nvPr>
            <p:ph type="body" sz="quarter" idx="13"/>
          </p:nvPr>
        </p:nvSpPr>
        <p:spPr/>
        <p:txBody>
          <a:bodyPr/>
          <a:lstStyle/>
          <a:p>
            <a:r>
              <a:rPr lang="en-US" dirty="0"/>
              <a:t>Use Case: IPv6 clients access an IPv6 VIP load balancing IPv4 servers</a:t>
            </a:r>
          </a:p>
          <a:p>
            <a:pPr lvl="1"/>
            <a:r>
              <a:rPr lang="en-US" dirty="0"/>
              <a:t>Create an Application Profile</a:t>
            </a:r>
          </a:p>
          <a:p>
            <a:pPr lvl="2"/>
            <a:r>
              <a:rPr lang="en-US" dirty="0"/>
              <a:t>Under "Edge – Manage /  Load Balancer / Applications Profiles"</a:t>
            </a:r>
          </a:p>
          <a:p>
            <a:pPr lvl="2"/>
            <a:endParaRPr lang="en-US" dirty="0"/>
          </a:p>
          <a:p>
            <a:pPr lvl="2"/>
            <a:endParaRPr lang="en-US" dirty="0"/>
          </a:p>
          <a:p>
            <a:pPr lvl="2"/>
            <a:endParaRPr lang="en-US" dirty="0"/>
          </a:p>
          <a:p>
            <a:pPr lvl="2"/>
            <a:endParaRPr lang="en-US" dirty="0"/>
          </a:p>
          <a:p>
            <a:pPr lvl="1"/>
            <a:r>
              <a:rPr lang="en-US" dirty="0"/>
              <a:t>Create an IPv4 Pool</a:t>
            </a:r>
          </a:p>
          <a:p>
            <a:pPr lvl="2"/>
            <a:r>
              <a:rPr lang="en-US" dirty="0"/>
              <a:t>Under "Edge – Manage /</a:t>
            </a:r>
          </a:p>
          <a:p>
            <a:pPr marL="742950" lvl="3" indent="0">
              <a:buNone/>
            </a:pPr>
            <a:r>
              <a:rPr lang="en-US" dirty="0"/>
              <a:t> Load Balancer / Pools"</a:t>
            </a:r>
          </a:p>
          <a:p>
            <a:pPr lvl="1"/>
            <a:endParaRPr lang="en-US" i="1" dirty="0"/>
          </a:p>
          <a:p>
            <a:pPr marL="742950" lvl="3" indent="0">
              <a:buNone/>
            </a:pPr>
            <a:endParaRPr lang="en-US" sz="1400" dirty="0">
              <a:latin typeface="Courier New" pitchFamily="49" charset="0"/>
              <a:cs typeface="Courier New" pitchFamily="49" charset="0"/>
            </a:endParaRPr>
          </a:p>
        </p:txBody>
      </p:sp>
      <p:grpSp>
        <p:nvGrpSpPr>
          <p:cNvPr id="2" name="Group 1"/>
          <p:cNvGrpSpPr/>
          <p:nvPr/>
        </p:nvGrpSpPr>
        <p:grpSpPr>
          <a:xfrm>
            <a:off x="1979271" y="2222339"/>
            <a:ext cx="3638550" cy="1057275"/>
            <a:chOff x="1979271" y="2222339"/>
            <a:chExt cx="3638550" cy="1057275"/>
          </a:xfrm>
        </p:grpSpPr>
        <p:pic>
          <p:nvPicPr>
            <p:cNvPr id="1026" name="Picture 3"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271" y="2222339"/>
              <a:ext cx="3638550" cy="105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p:nvSpPr>
          <p:spPr bwMode="auto">
            <a:xfrm>
              <a:off x="2129424" y="2691881"/>
              <a:ext cx="2594976" cy="182570"/>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grpSp>
      <p:grpSp>
        <p:nvGrpSpPr>
          <p:cNvPr id="6" name="Group 5"/>
          <p:cNvGrpSpPr/>
          <p:nvPr/>
        </p:nvGrpSpPr>
        <p:grpSpPr>
          <a:xfrm>
            <a:off x="3649040" y="3634209"/>
            <a:ext cx="4743450" cy="2552700"/>
            <a:chOff x="3649040" y="3634209"/>
            <a:chExt cx="4743450" cy="2552700"/>
          </a:xfrm>
        </p:grpSpPr>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49040" y="3634209"/>
              <a:ext cx="4743450" cy="2552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Rectangle 10"/>
            <p:cNvSpPr/>
            <p:nvPr/>
          </p:nvSpPr>
          <p:spPr bwMode="auto">
            <a:xfrm>
              <a:off x="3778294" y="5948345"/>
              <a:ext cx="827044" cy="229037"/>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sp>
          <p:nvSpPr>
            <p:cNvPr id="12" name="Rectangle 11"/>
            <p:cNvSpPr/>
            <p:nvPr/>
          </p:nvSpPr>
          <p:spPr bwMode="auto">
            <a:xfrm>
              <a:off x="3818412" y="5368405"/>
              <a:ext cx="4292126" cy="356119"/>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grpSp>
    </p:spTree>
    <p:extLst>
      <p:ext uri="{BB962C8B-B14F-4D97-AF65-F5344CB8AC3E}">
        <p14:creationId xmlns:p14="http://schemas.microsoft.com/office/powerpoint/2010/main" val="711829935"/>
      </p:ext>
    </p:extLst>
  </p:cSld>
  <p:clrMapOvr>
    <a:masterClrMapping/>
  </p:clrMapOvr>
  <p:transition>
    <p:fade/>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L7 HTTP VIP - with IPv6 VIP / servers IPv4 (2/2)</a:t>
            </a:r>
          </a:p>
        </p:txBody>
      </p:sp>
      <p:sp>
        <p:nvSpPr>
          <p:cNvPr id="5" name="Text Placeholder 4"/>
          <p:cNvSpPr>
            <a:spLocks noGrp="1"/>
          </p:cNvSpPr>
          <p:nvPr>
            <p:ph type="body" sz="quarter" idx="13"/>
          </p:nvPr>
        </p:nvSpPr>
        <p:spPr/>
        <p:txBody>
          <a:bodyPr/>
          <a:lstStyle/>
          <a:p>
            <a:r>
              <a:rPr lang="en-US" dirty="0"/>
              <a:t>Use Case: IPv6 clients access an IPv6 VIP load balancing IPv4 servers – cont.</a:t>
            </a:r>
          </a:p>
          <a:p>
            <a:pPr lvl="1"/>
            <a:r>
              <a:rPr lang="en-US" dirty="0"/>
              <a:t>Create Virtual Server</a:t>
            </a:r>
          </a:p>
          <a:p>
            <a:pPr lvl="2"/>
            <a:r>
              <a:rPr lang="en-US" dirty="0"/>
              <a:t>Under "Edge – Manage /  Load Balancer / Virtual Servers"</a:t>
            </a:r>
          </a:p>
          <a:p>
            <a:pPr lvl="2"/>
            <a:endParaRPr lang="en-US" dirty="0"/>
          </a:p>
          <a:p>
            <a:pPr lvl="2"/>
            <a:endParaRPr lang="en-US" dirty="0"/>
          </a:p>
          <a:p>
            <a:pPr lvl="3"/>
            <a:endParaRPr lang="en-US" dirty="0"/>
          </a:p>
          <a:p>
            <a:pPr lvl="2"/>
            <a:endParaRPr lang="en-US" dirty="0"/>
          </a:p>
          <a:p>
            <a:pPr lvl="2"/>
            <a:endParaRPr lang="en-US" sz="1200" dirty="0"/>
          </a:p>
          <a:p>
            <a:pPr lvl="3"/>
            <a:endParaRPr lang="en-US" sz="1200" dirty="0"/>
          </a:p>
          <a:p>
            <a:pPr lvl="3"/>
            <a:endParaRPr lang="en-US" dirty="0"/>
          </a:p>
          <a:p>
            <a:pPr lvl="1"/>
            <a:r>
              <a:rPr lang="en-US" dirty="0"/>
              <a:t>Validation: Access the VIP from a browser: http://[2192::168::11:40]</a:t>
            </a:r>
          </a:p>
        </p:txBody>
      </p:sp>
      <p:grpSp>
        <p:nvGrpSpPr>
          <p:cNvPr id="3" name="Group 2"/>
          <p:cNvGrpSpPr/>
          <p:nvPr/>
        </p:nvGrpSpPr>
        <p:grpSpPr>
          <a:xfrm>
            <a:off x="2190750" y="2192398"/>
            <a:ext cx="3276600" cy="2009775"/>
            <a:chOff x="2190750" y="2192398"/>
            <a:chExt cx="3276600" cy="2009775"/>
          </a:xfrm>
        </p:grpSpPr>
        <p:pic>
          <p:nvPicPr>
            <p:cNvPr id="2050" name="Picture 2" descr="image0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0750" y="2192398"/>
              <a:ext cx="3276600" cy="200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p:cNvSpPr/>
            <p:nvPr/>
          </p:nvSpPr>
          <p:spPr bwMode="auto">
            <a:xfrm>
              <a:off x="3495675" y="3111342"/>
              <a:ext cx="1536700" cy="174783"/>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sp>
          <p:nvSpPr>
            <p:cNvPr id="15" name="Rectangle 14"/>
            <p:cNvSpPr/>
            <p:nvPr/>
          </p:nvSpPr>
          <p:spPr bwMode="auto">
            <a:xfrm>
              <a:off x="3495675" y="3752692"/>
              <a:ext cx="1552575" cy="174783"/>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grpSp>
      <p:pic>
        <p:nvPicPr>
          <p:cNvPr id="2051" name="Picture 4" descr="image0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1862" y="4791075"/>
            <a:ext cx="3609975" cy="206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84607258"/>
      </p:ext>
    </p:extLst>
  </p:cSld>
  <p:clrMapOvr>
    <a:masterClrMapping/>
  </p:clrMapOvr>
  <p:transition>
    <p:fade/>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87738" y="234462"/>
            <a:ext cx="7704582" cy="691902"/>
          </a:xfrm>
        </p:spPr>
        <p:txBody>
          <a:bodyPr/>
          <a:lstStyle/>
          <a:p>
            <a:r>
              <a:rPr lang="en-US" noProof="0"/>
              <a:t>LB Configurations</a:t>
            </a:r>
          </a:p>
        </p:txBody>
      </p:sp>
      <p:sp>
        <p:nvSpPr>
          <p:cNvPr id="5" name="Text Placeholder 3"/>
          <p:cNvSpPr txBox="1">
            <a:spLocks/>
          </p:cNvSpPr>
          <p:nvPr/>
        </p:nvSpPr>
        <p:spPr bwMode="auto">
          <a:xfrm>
            <a:off x="3906985" y="382826"/>
            <a:ext cx="5094514" cy="521413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182880" indent="-233363" algn="l" rtl="0" eaLnBrk="0" fontAlgn="base" hangingPunct="0">
              <a:lnSpc>
                <a:spcPts val="2400"/>
              </a:lnSpc>
              <a:spcBef>
                <a:spcPts val="1000"/>
              </a:spcBef>
              <a:spcAft>
                <a:spcPct val="0"/>
              </a:spcAft>
              <a:buClr>
                <a:schemeClr val="accent1">
                  <a:lumMod val="75000"/>
                </a:schemeClr>
              </a:buClr>
              <a:buSzPct val="115000"/>
              <a:buFont typeface="Wingdings" pitchFamily="2" charset="2"/>
              <a:buChar char="§"/>
              <a:defRPr sz="2000" b="1">
                <a:solidFill>
                  <a:srgbClr val="333333"/>
                </a:solidFill>
                <a:latin typeface="+mn-lt"/>
                <a:ea typeface="+mn-ea"/>
                <a:cs typeface="+mn-cs"/>
              </a:defRPr>
            </a:lvl1pPr>
            <a:lvl2pPr marL="400050" indent="-171450" algn="l" rtl="0" eaLnBrk="0" fontAlgn="base" hangingPunct="0">
              <a:lnSpc>
                <a:spcPts val="2200"/>
              </a:lnSpc>
              <a:spcBef>
                <a:spcPts val="800"/>
              </a:spcBef>
              <a:spcAft>
                <a:spcPct val="0"/>
              </a:spcAft>
              <a:buClr>
                <a:schemeClr val="accent1">
                  <a:lumMod val="75000"/>
                </a:schemeClr>
              </a:buClr>
              <a:buSzPct val="110000"/>
              <a:buFont typeface="Times" pitchFamily="18" charset="0"/>
              <a:buChar char="•"/>
              <a:defRPr>
                <a:solidFill>
                  <a:srgbClr val="333333"/>
                </a:solidFill>
                <a:latin typeface="+mn-lt"/>
                <a:ea typeface="+mn-ea"/>
              </a:defRPr>
            </a:lvl2pPr>
            <a:lvl3pPr marL="62865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3pPr>
            <a:lvl4pPr marL="91440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4pPr>
            <a:lvl5pPr marL="120015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5pPr>
            <a:lvl6pPr marL="16002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6pPr>
            <a:lvl7pPr marL="20574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7pPr>
            <a:lvl8pPr marL="25146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8pPr>
            <a:lvl9pPr marL="29718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9pPr>
          </a:lstStyle>
          <a:p>
            <a:pPr>
              <a:spcBef>
                <a:spcPts val="0"/>
              </a:spcBef>
              <a:buFont typeface="Wingdings" charset="2"/>
              <a:buChar char="§"/>
            </a:pPr>
            <a:r>
              <a:rPr lang="en-US" sz="1800" dirty="0">
                <a:solidFill>
                  <a:schemeClr val="bg1">
                    <a:lumMod val="75000"/>
                  </a:schemeClr>
                </a:solidFill>
              </a:rPr>
              <a:t>L7 HTTP VIP (using L7-LB-Engine)</a:t>
            </a:r>
          </a:p>
          <a:p>
            <a:pPr lvl="1">
              <a:spcBef>
                <a:spcPts val="0"/>
              </a:spcBef>
              <a:buFont typeface="Wingdings" charset="2"/>
              <a:buChar char="§"/>
            </a:pPr>
            <a:r>
              <a:rPr lang="en-US" sz="1800" dirty="0">
                <a:solidFill>
                  <a:schemeClr val="bg1">
                    <a:lumMod val="75000"/>
                  </a:schemeClr>
                </a:solidFill>
              </a:rPr>
              <a:t>Insert client IP@ in header</a:t>
            </a:r>
          </a:p>
          <a:p>
            <a:pPr lvl="1">
              <a:spcBef>
                <a:spcPts val="0"/>
              </a:spcBef>
              <a:buFont typeface="Wingdings" charset="2"/>
              <a:buChar char="§"/>
            </a:pPr>
            <a:r>
              <a:rPr lang="en-US" sz="1800" dirty="0">
                <a:solidFill>
                  <a:schemeClr val="bg1">
                    <a:lumMod val="75000"/>
                  </a:schemeClr>
                </a:solidFill>
              </a:rPr>
              <a:t>with cookie persistence</a:t>
            </a:r>
          </a:p>
          <a:p>
            <a:pPr lvl="1">
              <a:spcBef>
                <a:spcPts val="0"/>
              </a:spcBef>
              <a:buFont typeface="Wingdings" charset="2"/>
              <a:buChar char="§"/>
            </a:pPr>
            <a:r>
              <a:rPr lang="en-US" sz="1800" dirty="0">
                <a:solidFill>
                  <a:schemeClr val="bg1">
                    <a:lumMod val="75000"/>
                  </a:schemeClr>
                </a:solidFill>
              </a:rPr>
              <a:t>with redirect to HTTPS site</a:t>
            </a:r>
          </a:p>
          <a:p>
            <a:pPr lvl="1">
              <a:spcBef>
                <a:spcPts val="0"/>
              </a:spcBef>
              <a:buFont typeface="Wingdings" charset="2"/>
              <a:buChar char="§"/>
            </a:pPr>
            <a:r>
              <a:rPr lang="en-US" sz="1800" dirty="0">
                <a:solidFill>
                  <a:schemeClr val="bg1">
                    <a:lumMod val="75000"/>
                  </a:schemeClr>
                </a:solidFill>
              </a:rPr>
              <a:t>with </a:t>
            </a:r>
            <a:r>
              <a:rPr lang="en-US" sz="1800" dirty="0" err="1">
                <a:solidFill>
                  <a:schemeClr val="bg1">
                    <a:lumMod val="75000"/>
                  </a:schemeClr>
                </a:solidFill>
              </a:rPr>
              <a:t>AppRules</a:t>
            </a:r>
            <a:endParaRPr lang="en-US" sz="1800" dirty="0">
              <a:solidFill>
                <a:schemeClr val="bg1">
                  <a:lumMod val="75000"/>
                </a:schemeClr>
              </a:solidFill>
            </a:endParaRPr>
          </a:p>
          <a:p>
            <a:pPr lvl="2">
              <a:spcBef>
                <a:spcPts val="0"/>
              </a:spcBef>
              <a:buFont typeface="Wingdings" charset="2"/>
              <a:buChar char="§"/>
            </a:pPr>
            <a:r>
              <a:rPr lang="en-US" sz="1400" dirty="0">
                <a:solidFill>
                  <a:schemeClr val="bg1">
                    <a:lumMod val="75000"/>
                  </a:schemeClr>
                </a:solidFill>
              </a:rPr>
              <a:t>block specific URLs</a:t>
            </a:r>
          </a:p>
          <a:p>
            <a:pPr lvl="2">
              <a:spcBef>
                <a:spcPts val="0"/>
              </a:spcBef>
              <a:buFont typeface="Wingdings" charset="2"/>
              <a:buChar char="§"/>
            </a:pPr>
            <a:r>
              <a:rPr lang="en-US" sz="1400" dirty="0">
                <a:solidFill>
                  <a:schemeClr val="bg1">
                    <a:lumMod val="75000"/>
                  </a:schemeClr>
                </a:solidFill>
              </a:rPr>
              <a:t>redirect specific URL/Host to specific pools</a:t>
            </a:r>
          </a:p>
          <a:p>
            <a:pPr lvl="2">
              <a:spcBef>
                <a:spcPts val="0"/>
              </a:spcBef>
              <a:buFont typeface="Wingdings" charset="2"/>
              <a:buChar char="§"/>
            </a:pPr>
            <a:r>
              <a:rPr lang="en-US" sz="1400" dirty="0">
                <a:solidFill>
                  <a:schemeClr val="bg1">
                    <a:lumMod val="75000"/>
                  </a:schemeClr>
                </a:solidFill>
              </a:rPr>
              <a:t>with redirect to default page </a:t>
            </a:r>
          </a:p>
          <a:p>
            <a:pPr lvl="2">
              <a:spcBef>
                <a:spcPts val="0"/>
              </a:spcBef>
              <a:buFont typeface="Wingdings" charset="2"/>
              <a:buChar char="§"/>
            </a:pPr>
            <a:r>
              <a:rPr lang="en-US" sz="1400" dirty="0">
                <a:solidFill>
                  <a:schemeClr val="bg1">
                    <a:lumMod val="75000"/>
                  </a:schemeClr>
                </a:solidFill>
              </a:rPr>
              <a:t>with redirect non </a:t>
            </a:r>
            <a:r>
              <a:rPr lang="en-US" sz="1400" dirty="0" err="1">
                <a:solidFill>
                  <a:schemeClr val="bg1">
                    <a:lumMod val="75000"/>
                  </a:schemeClr>
                </a:solidFill>
              </a:rPr>
              <a:t>authent</a:t>
            </a:r>
            <a:r>
              <a:rPr lang="en-US" sz="1400" dirty="0">
                <a:solidFill>
                  <a:schemeClr val="bg1">
                    <a:lumMod val="75000"/>
                  </a:schemeClr>
                </a:solidFill>
              </a:rPr>
              <a:t> clients</a:t>
            </a:r>
          </a:p>
          <a:p>
            <a:pPr lvl="2">
              <a:spcBef>
                <a:spcPts val="0"/>
              </a:spcBef>
              <a:buFont typeface="Wingdings" charset="2"/>
              <a:buChar char="§"/>
            </a:pPr>
            <a:r>
              <a:rPr lang="en-US" sz="1400" dirty="0">
                <a:solidFill>
                  <a:schemeClr val="bg1">
                    <a:lumMod val="75000"/>
                  </a:schemeClr>
                </a:solidFill>
              </a:rPr>
              <a:t>with HTTP response header rewrite</a:t>
            </a:r>
          </a:p>
          <a:p>
            <a:pPr lvl="2">
              <a:spcBef>
                <a:spcPts val="0"/>
              </a:spcBef>
              <a:buFont typeface="Wingdings" charset="2"/>
              <a:buChar char="§"/>
            </a:pPr>
            <a:r>
              <a:rPr lang="en-US" sz="1400" dirty="0">
                <a:solidFill>
                  <a:schemeClr val="bg1">
                    <a:lumMod val="75000"/>
                  </a:schemeClr>
                </a:solidFill>
              </a:rPr>
              <a:t>sorry server</a:t>
            </a:r>
          </a:p>
          <a:p>
            <a:pPr lvl="2">
              <a:spcBef>
                <a:spcPts val="0"/>
              </a:spcBef>
              <a:buFont typeface="Wingdings" charset="2"/>
              <a:buChar char="§"/>
            </a:pPr>
            <a:r>
              <a:rPr lang="en-US" sz="1400" dirty="0">
                <a:solidFill>
                  <a:schemeClr val="bg1">
                    <a:lumMod val="75000"/>
                  </a:schemeClr>
                </a:solidFill>
              </a:rPr>
              <a:t>NTLM authentication server</a:t>
            </a:r>
          </a:p>
          <a:p>
            <a:pPr lvl="1">
              <a:spcBef>
                <a:spcPts val="0"/>
              </a:spcBef>
              <a:buFont typeface="Wingdings" charset="2"/>
              <a:buChar char="§"/>
            </a:pPr>
            <a:r>
              <a:rPr lang="en-US" sz="1800" dirty="0">
                <a:solidFill>
                  <a:schemeClr val="bg1">
                    <a:lumMod val="75000"/>
                  </a:schemeClr>
                </a:solidFill>
              </a:rPr>
              <a:t>with IPv6 VIP / servers IPv4</a:t>
            </a:r>
          </a:p>
          <a:p>
            <a:pPr lvl="2">
              <a:spcBef>
                <a:spcPts val="0"/>
              </a:spcBef>
              <a:buFont typeface="Wingdings" charset="2"/>
              <a:buChar char="§"/>
            </a:pPr>
            <a:endParaRPr lang="en-US" sz="1400" dirty="0">
              <a:solidFill>
                <a:schemeClr val="bg1">
                  <a:lumMod val="75000"/>
                </a:schemeClr>
              </a:solidFill>
            </a:endParaRPr>
          </a:p>
          <a:p>
            <a:pPr>
              <a:spcBef>
                <a:spcPts val="0"/>
              </a:spcBef>
              <a:buFont typeface="Wingdings" charset="2"/>
              <a:buChar char="§"/>
            </a:pPr>
            <a:r>
              <a:rPr lang="en-US" sz="1800" dirty="0">
                <a:solidFill>
                  <a:schemeClr val="tx1"/>
                </a:solidFill>
              </a:rPr>
              <a:t>L7 HTTPS VIP (using L7-LB-Engine)</a:t>
            </a:r>
          </a:p>
          <a:p>
            <a:pPr lvl="1">
              <a:spcBef>
                <a:spcPts val="0"/>
              </a:spcBef>
              <a:buFont typeface="Wingdings" charset="2"/>
              <a:buChar char="§"/>
            </a:pPr>
            <a:r>
              <a:rPr lang="en-US" sz="1800" dirty="0">
                <a:solidFill>
                  <a:schemeClr val="tx1"/>
                </a:solidFill>
              </a:rPr>
              <a:t>with HTTPS </a:t>
            </a:r>
            <a:r>
              <a:rPr lang="en-US" sz="1800" dirty="0" err="1">
                <a:solidFill>
                  <a:schemeClr val="tx1"/>
                </a:solidFill>
              </a:rPr>
              <a:t>passthrough</a:t>
            </a:r>
            <a:endParaRPr lang="en-US" sz="1800" dirty="0">
              <a:solidFill>
                <a:schemeClr val="tx1"/>
              </a:solidFill>
            </a:endParaRPr>
          </a:p>
          <a:p>
            <a:pPr lvl="1">
              <a:spcBef>
                <a:spcPts val="0"/>
              </a:spcBef>
              <a:buFont typeface="Wingdings" charset="2"/>
              <a:buChar char="§"/>
            </a:pPr>
            <a:r>
              <a:rPr lang="en-US" sz="1800" dirty="0">
                <a:solidFill>
                  <a:schemeClr val="tx1"/>
                </a:solidFill>
              </a:rPr>
              <a:t>with HTTPS off-load</a:t>
            </a:r>
          </a:p>
          <a:p>
            <a:pPr lvl="1">
              <a:spcBef>
                <a:spcPts val="0"/>
              </a:spcBef>
              <a:buFont typeface="Wingdings" charset="2"/>
              <a:buChar char="§"/>
            </a:pPr>
            <a:r>
              <a:rPr lang="en-US" sz="1800" dirty="0">
                <a:solidFill>
                  <a:schemeClr val="tx1"/>
                </a:solidFill>
              </a:rPr>
              <a:t>with HTTPS end-to-end</a:t>
            </a:r>
          </a:p>
          <a:p>
            <a:pPr lvl="1">
              <a:spcBef>
                <a:spcPts val="0"/>
              </a:spcBef>
              <a:buFont typeface="Wingdings" charset="2"/>
              <a:buChar char="§"/>
            </a:pPr>
            <a:r>
              <a:rPr lang="en-US" sz="1800" dirty="0">
                <a:solidFill>
                  <a:schemeClr val="tx1"/>
                </a:solidFill>
              </a:rPr>
              <a:t>with HTTPS off-load + selection of ciphers</a:t>
            </a:r>
          </a:p>
          <a:p>
            <a:pPr lvl="1">
              <a:spcBef>
                <a:spcPts val="0"/>
              </a:spcBef>
              <a:buFont typeface="Wingdings" charset="2"/>
              <a:buChar char="§"/>
            </a:pPr>
            <a:r>
              <a:rPr lang="en-US" sz="1800" dirty="0">
                <a:solidFill>
                  <a:schemeClr val="tx1"/>
                </a:solidFill>
              </a:rPr>
              <a:t>with HTTPS Client Authentication</a:t>
            </a:r>
          </a:p>
          <a:p>
            <a:pPr lvl="1">
              <a:spcBef>
                <a:spcPts val="0"/>
              </a:spcBef>
              <a:buFont typeface="Wingdings" charset="2"/>
              <a:buChar char="§"/>
            </a:pPr>
            <a:r>
              <a:rPr lang="fr-FR" sz="1800" dirty="0" err="1">
                <a:solidFill>
                  <a:schemeClr val="tx1"/>
                </a:solidFill>
              </a:rPr>
              <a:t>Redirect</a:t>
            </a:r>
            <a:r>
              <a:rPr lang="fr-FR" sz="1800" dirty="0">
                <a:solidFill>
                  <a:schemeClr val="tx1"/>
                </a:solidFill>
              </a:rPr>
              <a:t> to </a:t>
            </a:r>
            <a:r>
              <a:rPr lang="fr-FR" sz="1800" dirty="0" err="1">
                <a:solidFill>
                  <a:schemeClr val="tx1"/>
                </a:solidFill>
              </a:rPr>
              <a:t>specific</a:t>
            </a:r>
            <a:r>
              <a:rPr lang="fr-FR" sz="1800" dirty="0">
                <a:solidFill>
                  <a:schemeClr val="tx1"/>
                </a:solidFill>
              </a:rPr>
              <a:t> HTTPS pool </a:t>
            </a:r>
            <a:r>
              <a:rPr lang="fr-FR" sz="1800" dirty="0" err="1">
                <a:solidFill>
                  <a:schemeClr val="tx1"/>
                </a:solidFill>
              </a:rPr>
              <a:t>based</a:t>
            </a:r>
            <a:r>
              <a:rPr lang="fr-FR" sz="1800" dirty="0">
                <a:solidFill>
                  <a:schemeClr val="tx1"/>
                </a:solidFill>
              </a:rPr>
              <a:t> on SNI</a:t>
            </a:r>
            <a:endParaRPr lang="en-US" sz="1800" dirty="0">
              <a:solidFill>
                <a:schemeClr val="tx1"/>
              </a:solidFill>
            </a:endParaRPr>
          </a:p>
          <a:p>
            <a:pPr lvl="1">
              <a:spcBef>
                <a:spcPts val="0"/>
              </a:spcBef>
              <a:buFont typeface="Wingdings" charset="2"/>
              <a:buChar char="§"/>
            </a:pPr>
            <a:endParaRPr lang="en-US" sz="1800" dirty="0">
              <a:solidFill>
                <a:schemeClr val="tx1"/>
              </a:solidFill>
            </a:endParaRPr>
          </a:p>
          <a:p>
            <a:pPr lvl="1">
              <a:spcBef>
                <a:spcPts val="0"/>
              </a:spcBef>
              <a:buFont typeface="Wingdings" charset="2"/>
              <a:buChar char="§"/>
            </a:pPr>
            <a:endParaRPr lang="en-US" sz="1800" dirty="0">
              <a:solidFill>
                <a:schemeClr val="tx1"/>
              </a:solidFill>
            </a:endParaRPr>
          </a:p>
          <a:p>
            <a:pPr lvl="1">
              <a:spcBef>
                <a:spcPts val="0"/>
              </a:spcBef>
              <a:buFont typeface="Wingdings" charset="2"/>
              <a:buChar char="§"/>
            </a:pPr>
            <a:endParaRPr lang="en-US" sz="1800" dirty="0">
              <a:solidFill>
                <a:schemeClr val="tx1"/>
              </a:solidFill>
            </a:endParaRPr>
          </a:p>
        </p:txBody>
      </p:sp>
      <p:sp>
        <p:nvSpPr>
          <p:cNvPr id="6" name="Text Placeholder 3"/>
          <p:cNvSpPr>
            <a:spLocks noGrp="1"/>
          </p:cNvSpPr>
          <p:nvPr>
            <p:ph type="body" sz="quarter" idx="12"/>
          </p:nvPr>
        </p:nvSpPr>
        <p:spPr>
          <a:xfrm>
            <a:off x="29445" y="935504"/>
            <a:ext cx="3981450" cy="5214132"/>
          </a:xfrm>
        </p:spPr>
        <p:txBody>
          <a:bodyPr/>
          <a:lstStyle/>
          <a:p>
            <a:pPr>
              <a:spcBef>
                <a:spcPts val="0"/>
              </a:spcBef>
              <a:buFont typeface="Wingdings" charset="2"/>
              <a:buChar char="§"/>
            </a:pPr>
            <a:r>
              <a:rPr lang="en-US" sz="1800" noProof="0" dirty="0">
                <a:solidFill>
                  <a:schemeClr val="bg1">
                    <a:lumMod val="75000"/>
                  </a:schemeClr>
                </a:solidFill>
              </a:rPr>
              <a:t>Healthchecks</a:t>
            </a:r>
          </a:p>
          <a:p>
            <a:pPr lvl="1">
              <a:spcBef>
                <a:spcPts val="0"/>
              </a:spcBef>
              <a:buFont typeface="Wingdings" charset="2"/>
              <a:buChar char="§"/>
            </a:pPr>
            <a:r>
              <a:rPr lang="en-US" dirty="0">
                <a:solidFill>
                  <a:schemeClr val="bg1">
                    <a:lumMod val="75000"/>
                  </a:schemeClr>
                </a:solidFill>
              </a:rPr>
              <a:t>ICMP</a:t>
            </a:r>
          </a:p>
          <a:p>
            <a:pPr lvl="1">
              <a:spcBef>
                <a:spcPts val="0"/>
              </a:spcBef>
              <a:buFont typeface="Wingdings" charset="2"/>
              <a:buChar char="§"/>
            </a:pPr>
            <a:r>
              <a:rPr lang="en-US" dirty="0">
                <a:solidFill>
                  <a:schemeClr val="bg1">
                    <a:lumMod val="75000"/>
                  </a:schemeClr>
                </a:solidFill>
              </a:rPr>
              <a:t>UDP</a:t>
            </a:r>
          </a:p>
          <a:p>
            <a:pPr lvl="1">
              <a:spcBef>
                <a:spcPts val="0"/>
              </a:spcBef>
              <a:buFont typeface="Wingdings" charset="2"/>
              <a:buChar char="§"/>
            </a:pPr>
            <a:r>
              <a:rPr lang="en-US" noProof="0" dirty="0">
                <a:solidFill>
                  <a:schemeClr val="bg1">
                    <a:lumMod val="75000"/>
                  </a:schemeClr>
                </a:solidFill>
              </a:rPr>
              <a:t>TCP</a:t>
            </a:r>
          </a:p>
          <a:p>
            <a:pPr lvl="1">
              <a:spcBef>
                <a:spcPts val="0"/>
              </a:spcBef>
              <a:buFont typeface="Wingdings" charset="2"/>
              <a:buChar char="§"/>
            </a:pPr>
            <a:r>
              <a:rPr lang="en-US" dirty="0">
                <a:solidFill>
                  <a:schemeClr val="bg1">
                    <a:lumMod val="75000"/>
                  </a:schemeClr>
                </a:solidFill>
              </a:rPr>
              <a:t>DNS</a:t>
            </a:r>
            <a:endParaRPr lang="en-US" noProof="0" dirty="0">
              <a:solidFill>
                <a:schemeClr val="bg1">
                  <a:lumMod val="75000"/>
                </a:schemeClr>
              </a:solidFill>
            </a:endParaRPr>
          </a:p>
          <a:p>
            <a:pPr lvl="1">
              <a:spcBef>
                <a:spcPts val="0"/>
              </a:spcBef>
              <a:buFont typeface="Wingdings" charset="2"/>
              <a:buChar char="§"/>
            </a:pPr>
            <a:r>
              <a:rPr lang="en-US" noProof="0" dirty="0">
                <a:solidFill>
                  <a:schemeClr val="bg1">
                    <a:lumMod val="75000"/>
                  </a:schemeClr>
                </a:solidFill>
              </a:rPr>
              <a:t>HTTP</a:t>
            </a:r>
          </a:p>
          <a:p>
            <a:pPr lvl="1">
              <a:spcBef>
                <a:spcPts val="0"/>
              </a:spcBef>
              <a:buFont typeface="Wingdings" charset="2"/>
              <a:buChar char="§"/>
            </a:pPr>
            <a:r>
              <a:rPr lang="en-US" noProof="0" dirty="0">
                <a:solidFill>
                  <a:schemeClr val="bg1">
                    <a:lumMod val="75000"/>
                  </a:schemeClr>
                </a:solidFill>
              </a:rPr>
              <a:t>HTTPS</a:t>
            </a:r>
          </a:p>
          <a:p>
            <a:pPr>
              <a:spcBef>
                <a:spcPts val="0"/>
              </a:spcBef>
              <a:buFont typeface="Wingdings" charset="2"/>
              <a:buChar char="§"/>
            </a:pPr>
            <a:endParaRPr lang="en-US" sz="1800" noProof="0" dirty="0">
              <a:solidFill>
                <a:schemeClr val="bg1">
                  <a:lumMod val="75000"/>
                </a:schemeClr>
              </a:solidFill>
            </a:endParaRPr>
          </a:p>
          <a:p>
            <a:pPr>
              <a:spcBef>
                <a:spcPts val="0"/>
              </a:spcBef>
              <a:buFont typeface="Wingdings" charset="2"/>
              <a:buChar char="§"/>
            </a:pPr>
            <a:r>
              <a:rPr lang="en-US" sz="1800" noProof="0" dirty="0">
                <a:solidFill>
                  <a:schemeClr val="bg1">
                    <a:lumMod val="75000"/>
                  </a:schemeClr>
                </a:solidFill>
              </a:rPr>
              <a:t>L4 VIP </a:t>
            </a:r>
            <a:r>
              <a:rPr lang="en-US" sz="1800" dirty="0">
                <a:solidFill>
                  <a:schemeClr val="bg1">
                    <a:lumMod val="75000"/>
                  </a:schemeClr>
                </a:solidFill>
              </a:rPr>
              <a:t>(using L4-LB-Engine)</a:t>
            </a:r>
            <a:endParaRPr lang="en-US" sz="1800" noProof="0" dirty="0">
              <a:solidFill>
                <a:schemeClr val="bg1">
                  <a:lumMod val="75000"/>
                </a:schemeClr>
              </a:solidFill>
            </a:endParaRPr>
          </a:p>
          <a:p>
            <a:pPr lvl="1">
              <a:spcBef>
                <a:spcPts val="0"/>
              </a:spcBef>
              <a:buFont typeface="Wingdings" charset="2"/>
              <a:buChar char="§"/>
            </a:pPr>
            <a:r>
              <a:rPr lang="en-US" noProof="0" dirty="0">
                <a:solidFill>
                  <a:schemeClr val="bg1">
                    <a:lumMod val="75000"/>
                  </a:schemeClr>
                </a:solidFill>
              </a:rPr>
              <a:t>with no persistence</a:t>
            </a:r>
          </a:p>
          <a:p>
            <a:pPr lvl="1">
              <a:spcBef>
                <a:spcPts val="0"/>
              </a:spcBef>
              <a:buFont typeface="Wingdings" charset="2"/>
              <a:buChar char="§"/>
            </a:pPr>
            <a:r>
              <a:rPr lang="en-US" noProof="0" dirty="0">
                <a:solidFill>
                  <a:schemeClr val="bg1">
                    <a:lumMod val="75000"/>
                  </a:schemeClr>
                </a:solidFill>
              </a:rPr>
              <a:t>with </a:t>
            </a:r>
            <a:r>
              <a:rPr lang="en-US" noProof="0" dirty="0" err="1">
                <a:solidFill>
                  <a:schemeClr val="bg1">
                    <a:lumMod val="75000"/>
                  </a:schemeClr>
                </a:solidFill>
              </a:rPr>
              <a:t>src</a:t>
            </a:r>
            <a:r>
              <a:rPr lang="en-US" noProof="0" dirty="0">
                <a:solidFill>
                  <a:schemeClr val="bg1">
                    <a:lumMod val="75000"/>
                  </a:schemeClr>
                </a:solidFill>
              </a:rPr>
              <a:t>-IP persistence</a:t>
            </a:r>
          </a:p>
          <a:p>
            <a:pPr marL="457200" lvl="2" indent="0">
              <a:spcBef>
                <a:spcPts val="0"/>
              </a:spcBef>
              <a:buNone/>
            </a:pPr>
            <a:r>
              <a:rPr lang="en-US" sz="1200" i="1" dirty="0">
                <a:solidFill>
                  <a:schemeClr val="bg1">
                    <a:lumMod val="75000"/>
                  </a:schemeClr>
                </a:solidFill>
              </a:rPr>
              <a:t>Same config using L7-LB-Engine</a:t>
            </a:r>
          </a:p>
          <a:p>
            <a:pPr lvl="1">
              <a:spcBef>
                <a:spcPts val="0"/>
              </a:spcBef>
              <a:buFont typeface="Wingdings" charset="2"/>
              <a:buChar char="§"/>
            </a:pPr>
            <a:r>
              <a:rPr lang="en-US" dirty="0">
                <a:solidFill>
                  <a:schemeClr val="bg1">
                    <a:lumMod val="75000"/>
                  </a:schemeClr>
                </a:solidFill>
              </a:rPr>
              <a:t>with SNAT (Proxy Mode)</a:t>
            </a:r>
          </a:p>
          <a:p>
            <a:pPr marL="457200" lvl="2" indent="0">
              <a:spcBef>
                <a:spcPts val="0"/>
              </a:spcBef>
              <a:buNone/>
            </a:pPr>
            <a:r>
              <a:rPr lang="en-US" sz="1200" i="1" dirty="0">
                <a:solidFill>
                  <a:schemeClr val="bg1">
                    <a:lumMod val="75000"/>
                  </a:schemeClr>
                </a:solidFill>
              </a:rPr>
              <a:t>Same config using L7-LB-Engine</a:t>
            </a:r>
            <a:endParaRPr lang="en-US" sz="1200" dirty="0">
              <a:solidFill>
                <a:schemeClr val="bg1">
                  <a:lumMod val="75000"/>
                </a:schemeClr>
              </a:solidFill>
            </a:endParaRPr>
          </a:p>
          <a:p>
            <a:pPr lvl="1">
              <a:spcBef>
                <a:spcPts val="0"/>
              </a:spcBef>
              <a:buFont typeface="Wingdings" charset="2"/>
              <a:buChar char="§"/>
            </a:pPr>
            <a:r>
              <a:rPr lang="en-US" dirty="0">
                <a:solidFill>
                  <a:schemeClr val="bg1">
                    <a:lumMod val="75000"/>
                  </a:schemeClr>
                </a:solidFill>
              </a:rPr>
              <a:t>without SNAT (Transparent Mode)</a:t>
            </a:r>
          </a:p>
          <a:p>
            <a:pPr marL="457200" lvl="2" indent="0">
              <a:spcBef>
                <a:spcPts val="0"/>
              </a:spcBef>
              <a:buNone/>
            </a:pPr>
            <a:r>
              <a:rPr lang="en-US" sz="1200" i="1" dirty="0">
                <a:solidFill>
                  <a:schemeClr val="bg1">
                    <a:lumMod val="75000"/>
                  </a:schemeClr>
                </a:solidFill>
              </a:rPr>
              <a:t>Same </a:t>
            </a:r>
            <a:r>
              <a:rPr lang="en-US" sz="1200" i="1" dirty="0" err="1">
                <a:solidFill>
                  <a:schemeClr val="bg1">
                    <a:lumMod val="75000"/>
                  </a:schemeClr>
                </a:solidFill>
              </a:rPr>
              <a:t>config</a:t>
            </a:r>
            <a:r>
              <a:rPr lang="en-US" sz="1200" i="1" dirty="0">
                <a:solidFill>
                  <a:schemeClr val="bg1">
                    <a:lumMod val="75000"/>
                  </a:schemeClr>
                </a:solidFill>
              </a:rPr>
              <a:t> using L7-LB-Engine</a:t>
            </a:r>
          </a:p>
          <a:p>
            <a:pPr lvl="1">
              <a:spcBef>
                <a:spcPts val="0"/>
              </a:spcBef>
              <a:buFont typeface="Wingdings" charset="2"/>
              <a:buChar char="§"/>
            </a:pPr>
            <a:r>
              <a:rPr lang="en-US" dirty="0">
                <a:solidFill>
                  <a:schemeClr val="bg1">
                    <a:lumMod val="75000"/>
                  </a:schemeClr>
                </a:solidFill>
              </a:rPr>
              <a:t>with port range</a:t>
            </a:r>
          </a:p>
          <a:p>
            <a:pPr lvl="1">
              <a:spcBef>
                <a:spcPts val="0"/>
              </a:spcBef>
              <a:buFont typeface="Wingdings" charset="2"/>
              <a:buChar char="§"/>
            </a:pPr>
            <a:r>
              <a:rPr lang="en-US" dirty="0">
                <a:solidFill>
                  <a:schemeClr val="bg1">
                    <a:lumMod val="75000"/>
                  </a:schemeClr>
                </a:solidFill>
              </a:rPr>
              <a:t>FTP</a:t>
            </a:r>
            <a:endParaRPr lang="en-US" sz="1200" i="1" dirty="0">
              <a:solidFill>
                <a:schemeClr val="bg1">
                  <a:lumMod val="75000"/>
                </a:schemeClr>
              </a:solidFill>
            </a:endParaRPr>
          </a:p>
          <a:p>
            <a:pPr marL="457200" lvl="2" indent="0">
              <a:spcBef>
                <a:spcPts val="0"/>
              </a:spcBef>
              <a:buNone/>
            </a:pPr>
            <a:endParaRPr lang="en-US" sz="1200" noProof="0" dirty="0">
              <a:solidFill>
                <a:schemeClr val="bg1">
                  <a:lumMod val="75000"/>
                </a:schemeClr>
              </a:solidFill>
            </a:endParaRPr>
          </a:p>
        </p:txBody>
      </p:sp>
    </p:spTree>
    <p:extLst>
      <p:ext uri="{BB962C8B-B14F-4D97-AF65-F5344CB8AC3E}">
        <p14:creationId xmlns:p14="http://schemas.microsoft.com/office/powerpoint/2010/main" val="1198989282"/>
      </p:ext>
    </p:extLst>
  </p:cSld>
  <p:clrMapOvr>
    <a:masterClrMapping/>
  </p:clrMapOvr>
  <p:transition>
    <p:fade/>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L7 HTTPS VIP – </a:t>
            </a:r>
            <a:r>
              <a:rPr lang="en-US" noProof="0" dirty="0"/>
              <a:t>Miscellaneous Tech Notes</a:t>
            </a:r>
          </a:p>
        </p:txBody>
      </p:sp>
      <p:sp>
        <p:nvSpPr>
          <p:cNvPr id="5" name="Text Placeholder 4"/>
          <p:cNvSpPr>
            <a:spLocks noGrp="1"/>
          </p:cNvSpPr>
          <p:nvPr>
            <p:ph type="body" sz="quarter" idx="13"/>
          </p:nvPr>
        </p:nvSpPr>
        <p:spPr/>
        <p:txBody>
          <a:bodyPr/>
          <a:lstStyle/>
          <a:p>
            <a:r>
              <a:rPr lang="en-US" dirty="0"/>
              <a:t>The Edge offers 2 load balancer engines:</a:t>
            </a:r>
          </a:p>
          <a:p>
            <a:pPr lvl="1"/>
            <a:r>
              <a:rPr lang="en-US" dirty="0"/>
              <a:t>L4-Eng</a:t>
            </a:r>
          </a:p>
          <a:p>
            <a:pPr lvl="1"/>
            <a:r>
              <a:rPr lang="en-US" dirty="0"/>
              <a:t>L7-Eng</a:t>
            </a:r>
          </a:p>
          <a:p>
            <a:endParaRPr lang="en-US" dirty="0"/>
          </a:p>
          <a:p>
            <a:r>
              <a:rPr lang="en-US" dirty="0"/>
              <a:t>The L7 HTTPS VIP is used to load balance any web HTTPS application</a:t>
            </a:r>
          </a:p>
          <a:p>
            <a:pPr marL="228600" lvl="1" indent="0">
              <a:buNone/>
            </a:pPr>
            <a:r>
              <a:rPr lang="en-US" dirty="0"/>
              <a:t>Note: An </a:t>
            </a:r>
            <a:r>
              <a:rPr lang="en-US" u="sng" dirty="0"/>
              <a:t>non-web</a:t>
            </a:r>
            <a:r>
              <a:rPr lang="en-US" dirty="0"/>
              <a:t> application running on TCP port 443 can NOT be load balanced by an L7 HTTPS VIP. (L4 TCP VIP has to be used).</a:t>
            </a:r>
          </a:p>
          <a:p>
            <a:pPr lvl="1"/>
            <a:endParaRPr lang="fr-FR" dirty="0"/>
          </a:p>
          <a:p>
            <a:r>
              <a:rPr lang="fr-FR" dirty="0"/>
              <a:t>L7 HTTPS VIP </a:t>
            </a:r>
            <a:r>
              <a:rPr lang="fr-FR" dirty="0" err="1"/>
              <a:t>is</a:t>
            </a:r>
            <a:r>
              <a:rPr lang="fr-FR" dirty="0"/>
              <a:t> </a:t>
            </a:r>
            <a:r>
              <a:rPr lang="fr-FR" dirty="0" err="1"/>
              <a:t>processed</a:t>
            </a:r>
            <a:r>
              <a:rPr lang="fr-FR" dirty="0"/>
              <a:t> </a:t>
            </a:r>
            <a:r>
              <a:rPr lang="fr-FR" dirty="0" err="1"/>
              <a:t>after</a:t>
            </a:r>
            <a:r>
              <a:rPr lang="fr-FR" dirty="0"/>
              <a:t> the </a:t>
            </a:r>
            <a:r>
              <a:rPr lang="fr-FR" dirty="0" err="1"/>
              <a:t>Edge</a:t>
            </a:r>
            <a:r>
              <a:rPr lang="fr-FR" dirty="0"/>
              <a:t> Firewall</a:t>
            </a:r>
          </a:p>
          <a:p>
            <a:pPr lvl="1"/>
            <a:r>
              <a:rPr lang="fr-FR" dirty="0"/>
              <a:t>An </a:t>
            </a:r>
            <a:r>
              <a:rPr lang="fr-FR" dirty="0" err="1"/>
              <a:t>Edge</a:t>
            </a:r>
            <a:r>
              <a:rPr lang="fr-FR" dirty="0"/>
              <a:t> Firewall </a:t>
            </a:r>
            <a:r>
              <a:rPr lang="fr-FR" dirty="0" err="1"/>
              <a:t>rule</a:t>
            </a:r>
            <a:r>
              <a:rPr lang="fr-FR" dirty="0"/>
              <a:t> (</a:t>
            </a:r>
            <a:r>
              <a:rPr lang="fr-FR" dirty="0" err="1"/>
              <a:t>under</a:t>
            </a:r>
            <a:r>
              <a:rPr lang="fr-FR" dirty="0"/>
              <a:t> "</a:t>
            </a:r>
            <a:r>
              <a:rPr lang="fr-FR" dirty="0" err="1"/>
              <a:t>Edge</a:t>
            </a:r>
            <a:r>
              <a:rPr lang="fr-FR" dirty="0"/>
              <a:t> – Manage / Firewall") must </a:t>
            </a:r>
            <a:r>
              <a:rPr lang="fr-FR" dirty="0" err="1"/>
              <a:t>exist</a:t>
            </a:r>
            <a:r>
              <a:rPr lang="fr-FR" dirty="0"/>
              <a:t> to </a:t>
            </a:r>
            <a:r>
              <a:rPr lang="fr-FR" dirty="0" err="1"/>
              <a:t>allow</a:t>
            </a:r>
            <a:r>
              <a:rPr lang="fr-FR" dirty="0"/>
              <a:t> </a:t>
            </a:r>
            <a:r>
              <a:rPr lang="fr-FR" dirty="0" err="1"/>
              <a:t>access</a:t>
            </a:r>
            <a:r>
              <a:rPr lang="fr-FR" dirty="0"/>
              <a:t> to the L7 HTTPS VIP.</a:t>
            </a:r>
          </a:p>
          <a:p>
            <a:endParaRPr lang="en-US" dirty="0"/>
          </a:p>
          <a:p>
            <a:endParaRPr lang="en-US" noProof="0" dirty="0"/>
          </a:p>
          <a:p>
            <a:pPr lvl="1"/>
            <a:endParaRPr lang="en-US" i="1" noProof="0" dirty="0"/>
          </a:p>
          <a:p>
            <a:pPr lvl="1"/>
            <a:endParaRPr lang="en-US" i="1" noProof="0" dirty="0"/>
          </a:p>
          <a:p>
            <a:pPr lvl="1"/>
            <a:endParaRPr lang="en-US" i="1" noProof="0" dirty="0"/>
          </a:p>
          <a:p>
            <a:pPr lvl="1"/>
            <a:endParaRPr lang="en-US" i="1" noProof="0" dirty="0"/>
          </a:p>
          <a:p>
            <a:pPr lvl="1"/>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a:p>
            <a:pPr marL="457200" lvl="2" indent="0">
              <a:buNone/>
            </a:pPr>
            <a:endParaRPr lang="en-US" i="1" noProof="0" dirty="0"/>
          </a:p>
        </p:txBody>
      </p:sp>
    </p:spTree>
    <p:extLst>
      <p:ext uri="{BB962C8B-B14F-4D97-AF65-F5344CB8AC3E}">
        <p14:creationId xmlns:p14="http://schemas.microsoft.com/office/powerpoint/2010/main" val="4040904484"/>
      </p:ext>
    </p:extLst>
  </p:cSld>
  <p:clrMapOvr>
    <a:masterClrMapping/>
  </p:clrMapOvr>
  <p:transition>
    <p:fade/>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L7 HTTPS VIP - with HTTPS </a:t>
            </a:r>
            <a:r>
              <a:rPr lang="en-US" dirty="0" err="1"/>
              <a:t>passthrough</a:t>
            </a:r>
            <a:r>
              <a:rPr lang="en-US" dirty="0"/>
              <a:t> (1/2)</a:t>
            </a:r>
          </a:p>
        </p:txBody>
      </p:sp>
      <p:sp>
        <p:nvSpPr>
          <p:cNvPr id="7" name="Text Placeholder 4"/>
          <p:cNvSpPr>
            <a:spLocks noGrp="1"/>
          </p:cNvSpPr>
          <p:nvPr>
            <p:ph type="body" sz="quarter" idx="13"/>
          </p:nvPr>
        </p:nvSpPr>
        <p:spPr>
          <a:xfrm>
            <a:off x="352425" y="786384"/>
            <a:ext cx="8385048" cy="5010912"/>
          </a:xfrm>
        </p:spPr>
        <p:txBody>
          <a:bodyPr/>
          <a:lstStyle/>
          <a:p>
            <a:r>
              <a:rPr lang="en-US" dirty="0"/>
              <a:t>Use Case: Clients access the web application via HTTPS. HTTPS sessions are forwarded to servers (not terminated) by the Edge. </a:t>
            </a:r>
          </a:p>
          <a:p>
            <a:pPr lvl="1"/>
            <a:r>
              <a:rPr lang="en-US" dirty="0"/>
              <a:t>Create the HTTPS Application Profile</a:t>
            </a:r>
          </a:p>
          <a:p>
            <a:pPr lvl="2"/>
            <a:r>
              <a:rPr lang="en-US" dirty="0"/>
              <a:t>Under "Edge – Manage /  Load Balancer / Application Profiles"</a:t>
            </a:r>
          </a:p>
          <a:p>
            <a:pPr lvl="1"/>
            <a:endParaRPr lang="en-US" i="1" dirty="0"/>
          </a:p>
          <a:p>
            <a:pPr marL="742950" lvl="3" indent="0">
              <a:buNone/>
            </a:pPr>
            <a:endParaRPr lang="en-US" sz="1400" dirty="0">
              <a:latin typeface="Courier New" pitchFamily="49" charset="0"/>
              <a:cs typeface="Courier New" pitchFamily="49" charset="0"/>
            </a:endParaRPr>
          </a:p>
        </p:txBody>
      </p:sp>
      <p:grpSp>
        <p:nvGrpSpPr>
          <p:cNvPr id="3" name="Group 2"/>
          <p:cNvGrpSpPr/>
          <p:nvPr/>
        </p:nvGrpSpPr>
        <p:grpSpPr>
          <a:xfrm>
            <a:off x="2314575" y="2371725"/>
            <a:ext cx="3611880" cy="1691640"/>
            <a:chOff x="2314575" y="2371725"/>
            <a:chExt cx="3611880" cy="1691640"/>
          </a:xfrm>
        </p:grpSpPr>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14575" y="2371725"/>
              <a:ext cx="3611880" cy="1691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9"/>
            <p:cNvSpPr/>
            <p:nvPr/>
          </p:nvSpPr>
          <p:spPr bwMode="auto">
            <a:xfrm>
              <a:off x="2484547" y="2832647"/>
              <a:ext cx="2354834" cy="173405"/>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sp>
          <p:nvSpPr>
            <p:cNvPr id="11" name="Rectangle 10"/>
            <p:cNvSpPr/>
            <p:nvPr/>
          </p:nvSpPr>
          <p:spPr bwMode="auto">
            <a:xfrm>
              <a:off x="2485477" y="3007487"/>
              <a:ext cx="2354834" cy="173405"/>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grpSp>
    </p:spTree>
    <p:extLst>
      <p:ext uri="{BB962C8B-B14F-4D97-AF65-F5344CB8AC3E}">
        <p14:creationId xmlns:p14="http://schemas.microsoft.com/office/powerpoint/2010/main" val="3934504493"/>
      </p:ext>
    </p:extLst>
  </p:cSld>
  <p:clrMapOvr>
    <a:masterClrMapping/>
  </p:clrMapOvr>
  <p:transition>
    <p:fade/>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L7 HTTPS VIP - with HTTPS </a:t>
            </a:r>
            <a:r>
              <a:rPr lang="en-US" dirty="0" err="1"/>
              <a:t>passthrough</a:t>
            </a:r>
            <a:r>
              <a:rPr lang="en-US" dirty="0"/>
              <a:t> (2/2)</a:t>
            </a:r>
          </a:p>
        </p:txBody>
      </p:sp>
      <p:sp>
        <p:nvSpPr>
          <p:cNvPr id="7" name="Text Placeholder 4"/>
          <p:cNvSpPr>
            <a:spLocks noGrp="1"/>
          </p:cNvSpPr>
          <p:nvPr>
            <p:ph type="body" sz="quarter" idx="13"/>
          </p:nvPr>
        </p:nvSpPr>
        <p:spPr>
          <a:xfrm>
            <a:off x="352425" y="786384"/>
            <a:ext cx="8385048" cy="5010912"/>
          </a:xfrm>
        </p:spPr>
        <p:txBody>
          <a:bodyPr/>
          <a:lstStyle/>
          <a:p>
            <a:r>
              <a:rPr lang="en-US" dirty="0"/>
              <a:t>Use Case: Clients access the web application via HTTPS. HTTPS sessions are forwarded to servers (not terminated) by the Edge. </a:t>
            </a:r>
          </a:p>
          <a:p>
            <a:pPr lvl="1"/>
            <a:r>
              <a:rPr lang="en-US" dirty="0"/>
              <a:t>Create the Virtual Server</a:t>
            </a:r>
          </a:p>
          <a:p>
            <a:pPr lvl="2"/>
            <a:r>
              <a:rPr lang="en-US" dirty="0"/>
              <a:t>Under "Edge – Manage /  Load Balancer / Virtual Servers"</a:t>
            </a:r>
          </a:p>
          <a:p>
            <a:pPr lvl="1"/>
            <a:endParaRPr lang="en-US" i="1" dirty="0"/>
          </a:p>
        </p:txBody>
      </p:sp>
      <p:grpSp>
        <p:nvGrpSpPr>
          <p:cNvPr id="2" name="Group 1"/>
          <p:cNvGrpSpPr/>
          <p:nvPr/>
        </p:nvGrpSpPr>
        <p:grpSpPr>
          <a:xfrm>
            <a:off x="4910505" y="2158700"/>
            <a:ext cx="3223260" cy="3970020"/>
            <a:chOff x="2940522" y="2158700"/>
            <a:chExt cx="3223260" cy="397002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40522" y="2158700"/>
              <a:ext cx="3223260" cy="39700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bwMode="auto">
            <a:xfrm>
              <a:off x="3104339" y="3266926"/>
              <a:ext cx="2647950" cy="173405"/>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sp>
          <p:nvSpPr>
            <p:cNvPr id="9" name="Rectangle 8"/>
            <p:cNvSpPr/>
            <p:nvPr/>
          </p:nvSpPr>
          <p:spPr bwMode="auto">
            <a:xfrm>
              <a:off x="3104339" y="3901926"/>
              <a:ext cx="2647950" cy="173405"/>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grpSp>
      <p:sp>
        <p:nvSpPr>
          <p:cNvPr id="12" name="TextBox 11"/>
          <p:cNvSpPr txBox="1"/>
          <p:nvPr/>
        </p:nvSpPr>
        <p:spPr>
          <a:xfrm>
            <a:off x="495854" y="4048820"/>
            <a:ext cx="4716932" cy="972574"/>
          </a:xfrm>
          <a:prstGeom prst="rect">
            <a:avLst/>
          </a:prstGeom>
          <a:noFill/>
        </p:spPr>
        <p:txBody>
          <a:bodyPr wrap="square" rtlCol="0">
            <a:spAutoFit/>
          </a:bodyPr>
          <a:lstStyle/>
          <a:p>
            <a:pPr algn="l"/>
            <a:r>
              <a:rPr lang="en-US" sz="1800" i="1" u="sng" dirty="0">
                <a:solidFill>
                  <a:schemeClr val="tx1"/>
                </a:solidFill>
              </a:rPr>
              <a:t>Technical Note:</a:t>
            </a:r>
          </a:p>
          <a:p>
            <a:pPr marL="285750" indent="-285750" algn="l">
              <a:buFont typeface="Arial" pitchFamily="34" charset="0"/>
              <a:buChar char="•"/>
            </a:pPr>
            <a:r>
              <a:rPr lang="en-US" sz="1600" i="1" dirty="0">
                <a:solidFill>
                  <a:schemeClr val="tx1"/>
                </a:solidFill>
              </a:rPr>
              <a:t>The pool selected is composed of HTTPS servers</a:t>
            </a:r>
            <a:endParaRPr lang="en-US" sz="1400" dirty="0">
              <a:solidFill>
                <a:schemeClr val="tx1"/>
              </a:solidFill>
              <a:latin typeface="+mn-lt"/>
              <a:ea typeface="+mn-ea"/>
            </a:endParaRPr>
          </a:p>
        </p:txBody>
      </p:sp>
    </p:spTree>
    <p:extLst>
      <p:ext uri="{BB962C8B-B14F-4D97-AF65-F5344CB8AC3E}">
        <p14:creationId xmlns:p14="http://schemas.microsoft.com/office/powerpoint/2010/main" val="2863436798"/>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87738" y="164122"/>
            <a:ext cx="7704582" cy="762241"/>
          </a:xfrm>
        </p:spPr>
        <p:txBody>
          <a:bodyPr/>
          <a:lstStyle/>
          <a:p>
            <a:r>
              <a:rPr lang="en-US" noProof="0"/>
              <a:t>Agenda</a:t>
            </a:r>
          </a:p>
        </p:txBody>
      </p:sp>
      <p:sp>
        <p:nvSpPr>
          <p:cNvPr id="4" name="Text Placeholder 3"/>
          <p:cNvSpPr>
            <a:spLocks noGrp="1"/>
          </p:cNvSpPr>
          <p:nvPr>
            <p:ph type="body" sz="quarter" idx="12"/>
          </p:nvPr>
        </p:nvSpPr>
        <p:spPr>
          <a:xfrm>
            <a:off x="361950" y="958950"/>
            <a:ext cx="8782050" cy="5214132"/>
          </a:xfrm>
        </p:spPr>
        <p:txBody>
          <a:bodyPr/>
          <a:lstStyle/>
          <a:p>
            <a:pPr marL="0" indent="0">
              <a:buNone/>
            </a:pPr>
            <a:endParaRPr lang="en-US" noProof="0" dirty="0"/>
          </a:p>
          <a:p>
            <a:pPr>
              <a:buFont typeface="Wingdings" charset="2"/>
              <a:buChar char="§"/>
            </a:pPr>
            <a:r>
              <a:rPr lang="en-US" sz="2400" noProof="0" dirty="0">
                <a:solidFill>
                  <a:srgbClr val="999999"/>
                </a:solidFill>
              </a:rPr>
              <a:t>Overview</a:t>
            </a:r>
          </a:p>
          <a:p>
            <a:pPr>
              <a:buFont typeface="Wingdings" charset="2"/>
              <a:buChar char="§"/>
            </a:pPr>
            <a:r>
              <a:rPr lang="en-US" sz="2400" noProof="0" dirty="0">
                <a:solidFill>
                  <a:srgbClr val="999999"/>
                </a:solidFill>
              </a:rPr>
              <a:t>Logical Load Balancing Components</a:t>
            </a:r>
          </a:p>
          <a:p>
            <a:pPr>
              <a:buFont typeface="Wingdings" charset="2"/>
              <a:buChar char="§"/>
            </a:pPr>
            <a:r>
              <a:rPr lang="en-US" sz="2400" noProof="0" dirty="0"/>
              <a:t>Logical Load Balancing Packet flows</a:t>
            </a:r>
          </a:p>
          <a:p>
            <a:pPr>
              <a:buFont typeface="Wingdings" charset="2"/>
              <a:buChar char="§"/>
            </a:pPr>
            <a:r>
              <a:rPr lang="en-US" sz="2400" noProof="0" dirty="0">
                <a:solidFill>
                  <a:srgbClr val="999999"/>
                </a:solidFill>
              </a:rPr>
              <a:t>What Features Are Supported</a:t>
            </a:r>
          </a:p>
          <a:p>
            <a:pPr>
              <a:buFont typeface="Wingdings" charset="2"/>
              <a:buChar char="§"/>
            </a:pPr>
            <a:r>
              <a:rPr lang="en-US" sz="2400" noProof="0" dirty="0">
                <a:solidFill>
                  <a:schemeClr val="tx1">
                    <a:lumMod val="50000"/>
                    <a:lumOff val="50000"/>
                  </a:schemeClr>
                </a:solidFill>
              </a:rPr>
              <a:t>Configuration </a:t>
            </a:r>
          </a:p>
          <a:p>
            <a:pPr>
              <a:buFont typeface="Wingdings" charset="2"/>
              <a:buChar char="§"/>
            </a:pPr>
            <a:r>
              <a:rPr lang="en-US" sz="2400" noProof="0" dirty="0">
                <a:solidFill>
                  <a:srgbClr val="999999"/>
                </a:solidFill>
              </a:rPr>
              <a:t>High Availability</a:t>
            </a:r>
          </a:p>
          <a:p>
            <a:pPr>
              <a:buFont typeface="Wingdings" charset="2"/>
              <a:buChar char="§"/>
            </a:pPr>
            <a:r>
              <a:rPr lang="en-US" sz="2400" noProof="0" dirty="0">
                <a:solidFill>
                  <a:srgbClr val="999999"/>
                </a:solidFill>
              </a:rPr>
              <a:t>Design Considerations - Scale, Limitations</a:t>
            </a:r>
          </a:p>
          <a:p>
            <a:pPr>
              <a:buFont typeface="Wingdings" charset="2"/>
              <a:buChar char="§"/>
            </a:pPr>
            <a:r>
              <a:rPr lang="en-US" sz="2400" noProof="0" dirty="0">
                <a:solidFill>
                  <a:schemeClr val="tx1">
                    <a:lumMod val="50000"/>
                    <a:lumOff val="50000"/>
                  </a:schemeClr>
                </a:solidFill>
              </a:rPr>
              <a:t>Troubleshooting</a:t>
            </a:r>
          </a:p>
          <a:p>
            <a:pPr>
              <a:buFont typeface="Wingdings" charset="2"/>
              <a:buChar char="§"/>
            </a:pPr>
            <a:r>
              <a:rPr lang="en-US" sz="2400" noProof="0" dirty="0">
                <a:solidFill>
                  <a:schemeClr val="tx1">
                    <a:lumMod val="50000"/>
                    <a:lumOff val="50000"/>
                  </a:schemeClr>
                </a:solidFill>
              </a:rPr>
              <a:t>Key Takeaways</a:t>
            </a:r>
          </a:p>
          <a:p>
            <a:pPr>
              <a:buFont typeface="Wingdings" charset="2"/>
              <a:buChar char="§"/>
            </a:pPr>
            <a:endParaRPr lang="en-US" sz="2400" noProof="0" dirty="0">
              <a:solidFill>
                <a:srgbClr val="999999"/>
              </a:solidFill>
            </a:endParaRPr>
          </a:p>
          <a:p>
            <a:pPr>
              <a:buFont typeface="Wingdings" charset="2"/>
              <a:buChar char="§"/>
            </a:pPr>
            <a:endParaRPr lang="en-US" sz="2400" noProof="0" dirty="0"/>
          </a:p>
          <a:p>
            <a:pPr>
              <a:buFont typeface="Wingdings" charset="2"/>
              <a:buChar char="§"/>
            </a:pPr>
            <a:endParaRPr lang="en-US" sz="2400" noProof="0" dirty="0"/>
          </a:p>
          <a:p>
            <a:pPr marL="0" indent="0">
              <a:buNone/>
            </a:pPr>
            <a:endParaRPr lang="en-US" noProof="0" dirty="0"/>
          </a:p>
          <a:p>
            <a:pPr marL="0" indent="0">
              <a:buNone/>
            </a:pPr>
            <a:endParaRPr lang="en-US" noProof="0" dirty="0"/>
          </a:p>
          <a:p>
            <a:pPr marL="0" indent="0">
              <a:buNone/>
            </a:pPr>
            <a:endParaRPr lang="en-US" noProof="0" dirty="0"/>
          </a:p>
          <a:p>
            <a:pPr marL="0" indent="0">
              <a:buNone/>
            </a:pPr>
            <a:endParaRPr lang="en-US" noProof="0" dirty="0"/>
          </a:p>
        </p:txBody>
      </p:sp>
    </p:spTree>
    <p:extLst>
      <p:ext uri="{BB962C8B-B14F-4D97-AF65-F5344CB8AC3E}">
        <p14:creationId xmlns:p14="http://schemas.microsoft.com/office/powerpoint/2010/main" val="895157659"/>
      </p:ext>
    </p:extLst>
  </p:cSld>
  <p:clrMapOvr>
    <a:masterClrMapping/>
  </p:clrMapOvr>
  <p:transition>
    <p:fade/>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L7 HTTPS VIP - with HTTPS off-load (1/3)</a:t>
            </a:r>
          </a:p>
        </p:txBody>
      </p:sp>
      <p:sp>
        <p:nvSpPr>
          <p:cNvPr id="7" name="Text Placeholder 4"/>
          <p:cNvSpPr>
            <a:spLocks noGrp="1"/>
          </p:cNvSpPr>
          <p:nvPr>
            <p:ph type="body" sz="quarter" idx="13"/>
          </p:nvPr>
        </p:nvSpPr>
        <p:spPr>
          <a:xfrm>
            <a:off x="352425" y="786384"/>
            <a:ext cx="8385048" cy="5010912"/>
          </a:xfrm>
        </p:spPr>
        <p:txBody>
          <a:bodyPr/>
          <a:lstStyle/>
          <a:p>
            <a:r>
              <a:rPr lang="en-US" dirty="0"/>
              <a:t>Use Case: Clients access the web application via HTTPS. HTTPS is terminated on the Edge VIP. The Edge forwards the clients' requests via HTTP</a:t>
            </a:r>
          </a:p>
          <a:p>
            <a:pPr lvl="1"/>
            <a:r>
              <a:rPr lang="en-US" dirty="0"/>
              <a:t>Import the web server certificate</a:t>
            </a:r>
          </a:p>
          <a:p>
            <a:pPr lvl="2"/>
            <a:r>
              <a:rPr lang="en-US" dirty="0"/>
              <a:t>Under "Edge – Manage /  Settings / Certificates" – add Certificate</a:t>
            </a:r>
          </a:p>
          <a:p>
            <a:pPr marL="742950" lvl="3" indent="0">
              <a:buNone/>
            </a:pPr>
            <a:r>
              <a:rPr lang="en-US" sz="1400" dirty="0">
                <a:latin typeface="+mj-lt"/>
                <a:cs typeface="Courier New" pitchFamily="49" charset="0"/>
              </a:rPr>
              <a:t>An example of certificate and private key in the notes below.</a:t>
            </a:r>
          </a:p>
          <a:p>
            <a:pPr marL="742950" lvl="3" indent="0">
              <a:buNone/>
            </a:pPr>
            <a:r>
              <a:rPr lang="en-US" sz="1400" i="1" dirty="0">
                <a:latin typeface="+mj-lt"/>
                <a:cs typeface="Courier New" pitchFamily="49" charset="0"/>
              </a:rPr>
              <a:t>Note: Copy the cert + key with the "-----BEGIN xxx-----" and "-----END xxx-----" included.</a:t>
            </a:r>
          </a:p>
          <a:p>
            <a:pPr marL="742950" lvl="3" indent="0">
              <a:buNone/>
            </a:pPr>
            <a:r>
              <a:rPr lang="en-US" sz="1400" i="1" dirty="0">
                <a:latin typeface="+mj-lt"/>
                <a:cs typeface="Courier New" pitchFamily="49" charset="0"/>
              </a:rPr>
              <a:t>Note2: In case of chain certificate (certificate with the intermediate/root CA), the certificate  content is the</a:t>
            </a:r>
          </a:p>
          <a:p>
            <a:pPr marL="1028700" lvl="4" indent="0">
              <a:spcBef>
                <a:spcPts val="300"/>
              </a:spcBef>
              <a:buNone/>
            </a:pPr>
            <a:r>
              <a:rPr lang="en-US" sz="1400" i="1" dirty="0">
                <a:latin typeface="Courier New" pitchFamily="49" charset="0"/>
                <a:cs typeface="Courier New" pitchFamily="49" charset="0"/>
              </a:rPr>
              <a:t>-----BEGIN CERTIFICATE-----</a:t>
            </a:r>
          </a:p>
          <a:p>
            <a:pPr marL="1028700" lvl="4" indent="0">
              <a:spcBef>
                <a:spcPts val="300"/>
              </a:spcBef>
              <a:buNone/>
            </a:pPr>
            <a:r>
              <a:rPr lang="en-US" sz="1400" i="1" dirty="0">
                <a:latin typeface="Courier New" pitchFamily="49" charset="0"/>
                <a:cs typeface="Courier New" pitchFamily="49" charset="0"/>
              </a:rPr>
              <a:t>Server cert</a:t>
            </a:r>
          </a:p>
          <a:p>
            <a:pPr marL="1028700" lvl="4" indent="0">
              <a:spcBef>
                <a:spcPts val="300"/>
              </a:spcBef>
              <a:buNone/>
            </a:pPr>
            <a:r>
              <a:rPr lang="en-US" sz="1400" i="1" dirty="0">
                <a:latin typeface="Courier New" pitchFamily="49" charset="0"/>
                <a:cs typeface="Courier New" pitchFamily="49" charset="0"/>
              </a:rPr>
              <a:t>-----END CERTIFICATE-----</a:t>
            </a:r>
          </a:p>
          <a:p>
            <a:pPr marL="1028700" lvl="4" indent="0">
              <a:spcBef>
                <a:spcPts val="300"/>
              </a:spcBef>
              <a:buNone/>
            </a:pPr>
            <a:r>
              <a:rPr lang="en-US" sz="1400" i="1" dirty="0">
                <a:latin typeface="Courier New" pitchFamily="49" charset="0"/>
                <a:cs typeface="Courier New" pitchFamily="49" charset="0"/>
              </a:rPr>
              <a:t>-----BEGIN CERTIFICATE-----</a:t>
            </a:r>
          </a:p>
          <a:p>
            <a:pPr marL="1028700" lvl="4" indent="0">
              <a:spcBef>
                <a:spcPts val="300"/>
              </a:spcBef>
              <a:buNone/>
            </a:pPr>
            <a:r>
              <a:rPr lang="en-US" sz="1400" i="1" dirty="0">
                <a:latin typeface="Courier New" pitchFamily="49" charset="0"/>
                <a:cs typeface="Courier New" pitchFamily="49" charset="0"/>
              </a:rPr>
              <a:t>Intermediate cert</a:t>
            </a:r>
          </a:p>
          <a:p>
            <a:pPr marL="1028700" lvl="4" indent="0">
              <a:spcBef>
                <a:spcPts val="300"/>
              </a:spcBef>
              <a:buNone/>
            </a:pPr>
            <a:r>
              <a:rPr lang="en-US" sz="1400" i="1" dirty="0">
                <a:latin typeface="Courier New" pitchFamily="49" charset="0"/>
                <a:cs typeface="Courier New" pitchFamily="49" charset="0"/>
              </a:rPr>
              <a:t>-----END CERTIFICATE-----</a:t>
            </a:r>
          </a:p>
          <a:p>
            <a:pPr marL="1028700" lvl="4" indent="0">
              <a:spcBef>
                <a:spcPts val="300"/>
              </a:spcBef>
              <a:buNone/>
            </a:pPr>
            <a:r>
              <a:rPr lang="en-US" sz="1400" i="1" dirty="0">
                <a:latin typeface="Courier New" pitchFamily="49" charset="0"/>
                <a:cs typeface="Courier New" pitchFamily="49" charset="0"/>
              </a:rPr>
              <a:t>-----BEGIN CERTIFICATE-----</a:t>
            </a:r>
          </a:p>
          <a:p>
            <a:pPr marL="1028700" lvl="4" indent="0">
              <a:spcBef>
                <a:spcPts val="300"/>
              </a:spcBef>
              <a:buNone/>
            </a:pPr>
            <a:r>
              <a:rPr lang="en-US" sz="1400" i="1" dirty="0">
                <a:latin typeface="Courier New" pitchFamily="49" charset="0"/>
                <a:cs typeface="Courier New" pitchFamily="49" charset="0"/>
              </a:rPr>
              <a:t>Root cert</a:t>
            </a:r>
          </a:p>
          <a:p>
            <a:pPr marL="1028700" lvl="4" indent="0">
              <a:spcBef>
                <a:spcPts val="300"/>
              </a:spcBef>
              <a:buNone/>
            </a:pPr>
            <a:r>
              <a:rPr lang="en-US" sz="1400" i="1" dirty="0">
                <a:latin typeface="Courier New" pitchFamily="49" charset="0"/>
                <a:cs typeface="Courier New" pitchFamily="49" charset="0"/>
              </a:rPr>
              <a:t>-----END CERTIFICATE-----</a:t>
            </a:r>
          </a:p>
          <a:p>
            <a:pPr marL="742950" lvl="3" indent="0">
              <a:buNone/>
            </a:pPr>
            <a:endParaRPr lang="en-US" sz="1400" i="1" dirty="0">
              <a:latin typeface="+mj-lt"/>
              <a:cs typeface="Courier New" pitchFamily="49" charset="0"/>
            </a:endParaRPr>
          </a:p>
          <a:p>
            <a:pPr lvl="1"/>
            <a:endParaRPr lang="en-US" i="1" dirty="0"/>
          </a:p>
          <a:p>
            <a:pPr marL="742950" lvl="3" indent="0">
              <a:buNone/>
            </a:pPr>
            <a:endParaRPr lang="en-US" sz="1400" dirty="0">
              <a:latin typeface="Courier New" pitchFamily="49" charset="0"/>
              <a:cs typeface="Courier New" pitchFamily="49" charset="0"/>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04360" y="3448822"/>
            <a:ext cx="4739640" cy="3032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70894216"/>
      </p:ext>
    </p:extLst>
  </p:cSld>
  <p:clrMapOvr>
    <a:masterClrMapping/>
  </p:clrMapOvr>
  <p:transition>
    <p:fade/>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L7 HTTPS VIP - with HTTPS off-load (2/3)</a:t>
            </a:r>
          </a:p>
        </p:txBody>
      </p:sp>
      <p:sp>
        <p:nvSpPr>
          <p:cNvPr id="7" name="Text Placeholder 4"/>
          <p:cNvSpPr>
            <a:spLocks noGrp="1"/>
          </p:cNvSpPr>
          <p:nvPr>
            <p:ph type="body" sz="quarter" idx="13"/>
          </p:nvPr>
        </p:nvSpPr>
        <p:spPr>
          <a:xfrm>
            <a:off x="352425" y="786384"/>
            <a:ext cx="8385048" cy="5010912"/>
          </a:xfrm>
        </p:spPr>
        <p:txBody>
          <a:bodyPr/>
          <a:lstStyle/>
          <a:p>
            <a:r>
              <a:rPr lang="en-US" dirty="0"/>
              <a:t>Use Case: Clients access the web application via HTTPS. HTTPS is terminated on the Edge VIP. The Edge forwards the clients' requests via HTTP – cont.</a:t>
            </a:r>
          </a:p>
          <a:p>
            <a:pPr lvl="1"/>
            <a:r>
              <a:rPr lang="en-US" dirty="0"/>
              <a:t>Create the HTTPS Application Profile</a:t>
            </a:r>
          </a:p>
          <a:p>
            <a:pPr lvl="2"/>
            <a:r>
              <a:rPr lang="en-US" dirty="0"/>
              <a:t>Under "Edge – Manage /  Load Balancer / Application Profiles"</a:t>
            </a:r>
          </a:p>
          <a:p>
            <a:pPr lvl="1"/>
            <a:endParaRPr lang="en-US" i="1" dirty="0"/>
          </a:p>
        </p:txBody>
      </p:sp>
      <p:grpSp>
        <p:nvGrpSpPr>
          <p:cNvPr id="2" name="Group 1"/>
          <p:cNvGrpSpPr/>
          <p:nvPr/>
        </p:nvGrpSpPr>
        <p:grpSpPr>
          <a:xfrm>
            <a:off x="4706149" y="2400432"/>
            <a:ext cx="3581400" cy="4472940"/>
            <a:chOff x="3322165" y="2400432"/>
            <a:chExt cx="3581400" cy="447294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22165" y="2400432"/>
              <a:ext cx="3581400" cy="4472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bwMode="auto">
            <a:xfrm>
              <a:off x="3534440" y="5201107"/>
              <a:ext cx="3099481" cy="176851"/>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sp>
          <p:nvSpPr>
            <p:cNvPr id="8" name="Rectangle 7"/>
            <p:cNvSpPr/>
            <p:nvPr/>
          </p:nvSpPr>
          <p:spPr bwMode="auto">
            <a:xfrm>
              <a:off x="3460750" y="2869718"/>
              <a:ext cx="2354834" cy="173405"/>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grpSp>
    </p:spTree>
    <p:extLst>
      <p:ext uri="{BB962C8B-B14F-4D97-AF65-F5344CB8AC3E}">
        <p14:creationId xmlns:p14="http://schemas.microsoft.com/office/powerpoint/2010/main" val="4193251521"/>
      </p:ext>
    </p:extLst>
  </p:cSld>
  <p:clrMapOvr>
    <a:masterClrMapping/>
  </p:clrMapOvr>
  <p:transition>
    <p:fade/>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L7 HTTPS VIP - with HTTPS off-load (3/3)</a:t>
            </a:r>
          </a:p>
        </p:txBody>
      </p:sp>
      <p:sp>
        <p:nvSpPr>
          <p:cNvPr id="7" name="Text Placeholder 4"/>
          <p:cNvSpPr>
            <a:spLocks noGrp="1"/>
          </p:cNvSpPr>
          <p:nvPr>
            <p:ph type="body" sz="quarter" idx="13"/>
          </p:nvPr>
        </p:nvSpPr>
        <p:spPr>
          <a:xfrm>
            <a:off x="352425" y="786384"/>
            <a:ext cx="8385048" cy="5010912"/>
          </a:xfrm>
        </p:spPr>
        <p:txBody>
          <a:bodyPr/>
          <a:lstStyle/>
          <a:p>
            <a:r>
              <a:rPr lang="en-US" dirty="0"/>
              <a:t>Use Case: Clients access the web application via HTTPS. HTTPS is terminated on the Edge VIP. The Edge forwards the clients' requests via HTTP – cont.</a:t>
            </a:r>
          </a:p>
          <a:p>
            <a:pPr lvl="1"/>
            <a:r>
              <a:rPr lang="en-US" dirty="0"/>
              <a:t>Create the Virtual Server</a:t>
            </a:r>
          </a:p>
          <a:p>
            <a:pPr lvl="2"/>
            <a:r>
              <a:rPr lang="en-US" dirty="0"/>
              <a:t>Under "Edge – Manage /  Load Balancer / Virtual Servers"</a:t>
            </a:r>
          </a:p>
          <a:p>
            <a:pPr lvl="1"/>
            <a:endParaRPr lang="en-US" i="1" dirty="0"/>
          </a:p>
        </p:txBody>
      </p:sp>
      <p:grpSp>
        <p:nvGrpSpPr>
          <p:cNvPr id="3" name="Group 2"/>
          <p:cNvGrpSpPr/>
          <p:nvPr/>
        </p:nvGrpSpPr>
        <p:grpSpPr>
          <a:xfrm>
            <a:off x="5132478" y="2433380"/>
            <a:ext cx="3215640" cy="3985260"/>
            <a:chOff x="2722863" y="2433380"/>
            <a:chExt cx="3215640" cy="3985260"/>
          </a:xfrm>
        </p:grpSpPr>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22863" y="2433380"/>
              <a:ext cx="3215640" cy="3985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tangle 13"/>
            <p:cNvSpPr/>
            <p:nvPr/>
          </p:nvSpPr>
          <p:spPr bwMode="auto">
            <a:xfrm>
              <a:off x="2889250" y="3553320"/>
              <a:ext cx="2647950" cy="173405"/>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sp>
          <p:nvSpPr>
            <p:cNvPr id="16" name="Rectangle 15"/>
            <p:cNvSpPr/>
            <p:nvPr/>
          </p:nvSpPr>
          <p:spPr bwMode="auto">
            <a:xfrm>
              <a:off x="2889250" y="4188320"/>
              <a:ext cx="2647950" cy="173405"/>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grpSp>
      <p:sp>
        <p:nvSpPr>
          <p:cNvPr id="18" name="TextBox 17"/>
          <p:cNvSpPr txBox="1"/>
          <p:nvPr/>
        </p:nvSpPr>
        <p:spPr>
          <a:xfrm>
            <a:off x="384641" y="4048820"/>
            <a:ext cx="4716932" cy="972574"/>
          </a:xfrm>
          <a:prstGeom prst="rect">
            <a:avLst/>
          </a:prstGeom>
          <a:noFill/>
        </p:spPr>
        <p:txBody>
          <a:bodyPr wrap="square" rtlCol="0">
            <a:spAutoFit/>
          </a:bodyPr>
          <a:lstStyle/>
          <a:p>
            <a:pPr algn="l"/>
            <a:r>
              <a:rPr lang="en-US" sz="1800" i="1" u="sng" dirty="0">
                <a:solidFill>
                  <a:schemeClr val="tx1"/>
                </a:solidFill>
              </a:rPr>
              <a:t>Technical Note:</a:t>
            </a:r>
          </a:p>
          <a:p>
            <a:pPr marL="285750" indent="-285750" algn="l">
              <a:buFont typeface="Arial" pitchFamily="34" charset="0"/>
              <a:buChar char="•"/>
            </a:pPr>
            <a:r>
              <a:rPr lang="en-US" sz="1600" i="1" dirty="0">
                <a:solidFill>
                  <a:schemeClr val="tx1"/>
                </a:solidFill>
              </a:rPr>
              <a:t>The pool selected is composed of HTTP servers (not HTTPS servers)</a:t>
            </a:r>
            <a:endParaRPr lang="en-US" sz="1400" dirty="0">
              <a:solidFill>
                <a:schemeClr val="tx1"/>
              </a:solidFill>
              <a:latin typeface="+mn-lt"/>
              <a:ea typeface="+mn-ea"/>
            </a:endParaRPr>
          </a:p>
        </p:txBody>
      </p:sp>
    </p:spTree>
    <p:extLst>
      <p:ext uri="{BB962C8B-B14F-4D97-AF65-F5344CB8AC3E}">
        <p14:creationId xmlns:p14="http://schemas.microsoft.com/office/powerpoint/2010/main" val="701438934"/>
      </p:ext>
    </p:extLst>
  </p:cSld>
  <p:clrMapOvr>
    <a:masterClrMapping/>
  </p:clrMapOvr>
  <p:transition>
    <p:fade/>
  </p:transition>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L7 HTTPS VIP - with HTTPS end-to-end (1/3)</a:t>
            </a:r>
          </a:p>
        </p:txBody>
      </p:sp>
      <p:sp>
        <p:nvSpPr>
          <p:cNvPr id="7" name="Text Placeholder 4"/>
          <p:cNvSpPr>
            <a:spLocks noGrp="1"/>
          </p:cNvSpPr>
          <p:nvPr>
            <p:ph type="body" sz="quarter" idx="13"/>
          </p:nvPr>
        </p:nvSpPr>
        <p:spPr>
          <a:xfrm>
            <a:off x="352425" y="786384"/>
            <a:ext cx="8385048" cy="5010912"/>
          </a:xfrm>
        </p:spPr>
        <p:txBody>
          <a:bodyPr/>
          <a:lstStyle/>
          <a:p>
            <a:r>
              <a:rPr lang="en-US" dirty="0"/>
              <a:t>Use Case: Clients access the web application via HTTPS. HTTPS is terminated on the Edge VIP. The Edge establish new HTTPS connections to the servers</a:t>
            </a:r>
          </a:p>
          <a:p>
            <a:pPr lvl="1"/>
            <a:r>
              <a:rPr lang="en-US" dirty="0"/>
              <a:t>Import the web server certificate</a:t>
            </a:r>
          </a:p>
          <a:p>
            <a:pPr lvl="2"/>
            <a:r>
              <a:rPr lang="en-US" dirty="0"/>
              <a:t>Under "Edge – Manage /  Settings / Certificates" – add Certificate</a:t>
            </a:r>
          </a:p>
          <a:p>
            <a:pPr marL="742950" lvl="3" indent="0">
              <a:buNone/>
            </a:pPr>
            <a:r>
              <a:rPr lang="en-US" sz="1400" dirty="0">
                <a:latin typeface="+mj-lt"/>
                <a:cs typeface="Courier New" pitchFamily="49" charset="0"/>
              </a:rPr>
              <a:t>An example of certificate and private key in the notes below.</a:t>
            </a:r>
          </a:p>
          <a:p>
            <a:pPr marL="742950" lvl="3" indent="0">
              <a:buNone/>
            </a:pPr>
            <a:r>
              <a:rPr lang="en-US" sz="1400" i="1" dirty="0">
                <a:latin typeface="+mj-lt"/>
                <a:cs typeface="Courier New" pitchFamily="49" charset="0"/>
              </a:rPr>
              <a:t>Note: Copy the cert + key with the "-----BEGIN xxx-----" and "-----END xxx-----" included.</a:t>
            </a:r>
          </a:p>
          <a:p>
            <a:pPr marL="742950" lvl="3" indent="0">
              <a:buNone/>
            </a:pPr>
            <a:r>
              <a:rPr lang="en-US" sz="1400" i="1" dirty="0">
                <a:latin typeface="+mj-lt"/>
                <a:cs typeface="Courier New" pitchFamily="49" charset="0"/>
              </a:rPr>
              <a:t>Note2: In case of chain certificate (certificate with the intermediate/root CA), the certificate  content is the</a:t>
            </a:r>
          </a:p>
          <a:p>
            <a:pPr marL="1028700" lvl="4" indent="0">
              <a:buNone/>
            </a:pPr>
            <a:r>
              <a:rPr lang="en-US" sz="1400" i="1" dirty="0">
                <a:latin typeface="Courier New" pitchFamily="49" charset="0"/>
                <a:cs typeface="Courier New" pitchFamily="49" charset="0"/>
              </a:rPr>
              <a:t>-----BEGIN CERTIFICATE-----</a:t>
            </a:r>
          </a:p>
          <a:p>
            <a:pPr marL="1028700" lvl="4" indent="0">
              <a:buNone/>
            </a:pPr>
            <a:r>
              <a:rPr lang="en-US" sz="1400" i="1" dirty="0">
                <a:latin typeface="Courier New" pitchFamily="49" charset="0"/>
                <a:cs typeface="Courier New" pitchFamily="49" charset="0"/>
              </a:rPr>
              <a:t>Server cert</a:t>
            </a:r>
          </a:p>
          <a:p>
            <a:pPr marL="1028700" lvl="4" indent="0">
              <a:buNone/>
            </a:pPr>
            <a:r>
              <a:rPr lang="en-US" sz="1400" i="1" dirty="0">
                <a:latin typeface="Courier New" pitchFamily="49" charset="0"/>
                <a:cs typeface="Courier New" pitchFamily="49" charset="0"/>
              </a:rPr>
              <a:t>-----END CERTIFICATE-----</a:t>
            </a:r>
          </a:p>
          <a:p>
            <a:pPr marL="1028700" lvl="4" indent="0">
              <a:buNone/>
            </a:pPr>
            <a:r>
              <a:rPr lang="en-US" sz="1400" i="1" dirty="0">
                <a:latin typeface="Courier New" pitchFamily="49" charset="0"/>
                <a:cs typeface="Courier New" pitchFamily="49" charset="0"/>
              </a:rPr>
              <a:t>-----BEGIN CERTIFICATE-----</a:t>
            </a:r>
          </a:p>
          <a:p>
            <a:pPr marL="1028700" lvl="4" indent="0">
              <a:buNone/>
            </a:pPr>
            <a:r>
              <a:rPr lang="en-US" sz="1400" i="1" dirty="0">
                <a:latin typeface="Courier New" pitchFamily="49" charset="0"/>
                <a:cs typeface="Courier New" pitchFamily="49" charset="0"/>
              </a:rPr>
              <a:t>Root cert</a:t>
            </a:r>
          </a:p>
          <a:p>
            <a:pPr marL="1028700" lvl="4" indent="0">
              <a:buNone/>
            </a:pPr>
            <a:r>
              <a:rPr lang="en-US" sz="1400" i="1" dirty="0">
                <a:latin typeface="Courier New" pitchFamily="49" charset="0"/>
                <a:cs typeface="Courier New" pitchFamily="49" charset="0"/>
              </a:rPr>
              <a:t>-----END CERTIFICATE-----</a:t>
            </a:r>
          </a:p>
          <a:p>
            <a:pPr marL="742950" lvl="3" indent="0">
              <a:buNone/>
            </a:pPr>
            <a:endParaRPr lang="en-US" sz="1400" i="1" dirty="0">
              <a:latin typeface="+mj-lt"/>
              <a:cs typeface="Courier New" pitchFamily="49" charset="0"/>
            </a:endParaRPr>
          </a:p>
          <a:p>
            <a:pPr lvl="1"/>
            <a:endParaRPr lang="en-US" i="1" dirty="0"/>
          </a:p>
          <a:p>
            <a:pPr marL="742950" lvl="3" indent="0">
              <a:buNone/>
            </a:pPr>
            <a:endParaRPr lang="en-US" sz="1400" dirty="0">
              <a:latin typeface="Courier New" pitchFamily="49" charset="0"/>
              <a:cs typeface="Courier New" pitchFamily="49" charset="0"/>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04360" y="3448822"/>
            <a:ext cx="4739640" cy="3032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67670031"/>
      </p:ext>
    </p:extLst>
  </p:cSld>
  <p:clrMapOvr>
    <a:masterClrMapping/>
  </p:clrMapOvr>
  <p:transition>
    <p:fade/>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L7 HTTPS VIP - with HTTPS end-to-end (2/3)</a:t>
            </a:r>
          </a:p>
        </p:txBody>
      </p:sp>
      <p:sp>
        <p:nvSpPr>
          <p:cNvPr id="7" name="Text Placeholder 4"/>
          <p:cNvSpPr>
            <a:spLocks noGrp="1"/>
          </p:cNvSpPr>
          <p:nvPr>
            <p:ph type="body" sz="quarter" idx="13"/>
          </p:nvPr>
        </p:nvSpPr>
        <p:spPr>
          <a:xfrm>
            <a:off x="352425" y="786384"/>
            <a:ext cx="8385048" cy="5010912"/>
          </a:xfrm>
        </p:spPr>
        <p:txBody>
          <a:bodyPr/>
          <a:lstStyle/>
          <a:p>
            <a:r>
              <a:rPr lang="en-US" dirty="0"/>
              <a:t>Use Case: Clients access the web application via HTTPS. HTTPS is terminated on the Edge VIP. The Edge establish new HTTPS connections to the servers – cont.</a:t>
            </a:r>
          </a:p>
          <a:p>
            <a:pPr lvl="1"/>
            <a:r>
              <a:rPr lang="en-US" dirty="0"/>
              <a:t>Create the HTTPS Application Profile</a:t>
            </a:r>
          </a:p>
          <a:p>
            <a:pPr lvl="2"/>
            <a:r>
              <a:rPr lang="en-US" dirty="0"/>
              <a:t>Under "Edge – Manage /  Load Balancer / Application Profiles"</a:t>
            </a:r>
          </a:p>
          <a:p>
            <a:pPr lvl="1"/>
            <a:endParaRPr lang="fr-FR" i="1" dirty="0"/>
          </a:p>
          <a:p>
            <a:pPr lvl="1"/>
            <a:endParaRPr lang="fr-FR" i="1" dirty="0"/>
          </a:p>
          <a:p>
            <a:pPr lvl="1"/>
            <a:endParaRPr lang="fr-FR" i="1" dirty="0"/>
          </a:p>
          <a:p>
            <a:pPr marL="457200" lvl="2" indent="0">
              <a:buNone/>
            </a:pPr>
            <a:endParaRPr lang="en-US" dirty="0"/>
          </a:p>
        </p:txBody>
      </p:sp>
      <p:grpSp>
        <p:nvGrpSpPr>
          <p:cNvPr id="3" name="Group 2"/>
          <p:cNvGrpSpPr/>
          <p:nvPr/>
        </p:nvGrpSpPr>
        <p:grpSpPr>
          <a:xfrm>
            <a:off x="1444019" y="2362200"/>
            <a:ext cx="3589020" cy="4495800"/>
            <a:chOff x="4687715" y="2398507"/>
            <a:chExt cx="3589020" cy="449580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7715" y="2398507"/>
              <a:ext cx="358902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bwMode="auto">
            <a:xfrm>
              <a:off x="4918424" y="5201107"/>
              <a:ext cx="3099481" cy="176851"/>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sp>
          <p:nvSpPr>
            <p:cNvPr id="10" name="Rectangle 9"/>
            <p:cNvSpPr/>
            <p:nvPr/>
          </p:nvSpPr>
          <p:spPr bwMode="auto">
            <a:xfrm>
              <a:off x="4844734" y="2869718"/>
              <a:ext cx="2354834" cy="173405"/>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sp>
          <p:nvSpPr>
            <p:cNvPr id="11" name="Rectangle 10"/>
            <p:cNvSpPr/>
            <p:nvPr/>
          </p:nvSpPr>
          <p:spPr bwMode="auto">
            <a:xfrm>
              <a:off x="4844734" y="4264065"/>
              <a:ext cx="2354834" cy="173405"/>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grpSp>
      <p:pic>
        <p:nvPicPr>
          <p:cNvPr id="5" name="Picture 4"/>
          <p:cNvPicPr>
            <a:picLocks noChangeAspect="1"/>
          </p:cNvPicPr>
          <p:nvPr/>
        </p:nvPicPr>
        <p:blipFill>
          <a:blip r:embed="rId4"/>
          <a:stretch>
            <a:fillRect/>
          </a:stretch>
        </p:blipFill>
        <p:spPr>
          <a:xfrm>
            <a:off x="6124633" y="4022479"/>
            <a:ext cx="2560815" cy="2620243"/>
          </a:xfrm>
          <a:prstGeom prst="rect">
            <a:avLst/>
          </a:prstGeom>
        </p:spPr>
      </p:pic>
    </p:spTree>
    <p:extLst>
      <p:ext uri="{BB962C8B-B14F-4D97-AF65-F5344CB8AC3E}">
        <p14:creationId xmlns:p14="http://schemas.microsoft.com/office/powerpoint/2010/main" val="1083733634"/>
      </p:ext>
    </p:extLst>
  </p:cSld>
  <p:clrMapOvr>
    <a:masterClrMapping/>
  </p:clrMapOvr>
  <p:transition>
    <p:fade/>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L7 HTTPS VIP - with HTTPS end-to-end (3/3)</a:t>
            </a:r>
          </a:p>
        </p:txBody>
      </p:sp>
      <p:sp>
        <p:nvSpPr>
          <p:cNvPr id="7" name="Text Placeholder 4"/>
          <p:cNvSpPr>
            <a:spLocks noGrp="1"/>
          </p:cNvSpPr>
          <p:nvPr>
            <p:ph type="body" sz="quarter" idx="13"/>
          </p:nvPr>
        </p:nvSpPr>
        <p:spPr>
          <a:xfrm>
            <a:off x="352425" y="786384"/>
            <a:ext cx="8385048" cy="5010912"/>
          </a:xfrm>
        </p:spPr>
        <p:txBody>
          <a:bodyPr/>
          <a:lstStyle/>
          <a:p>
            <a:r>
              <a:rPr lang="en-US" dirty="0"/>
              <a:t>Use Case: Clients access the web application via HTTPS. HTTPS is terminated on the Edge VIP. The Edge establish new HTTPS connections to the servers – cont.</a:t>
            </a:r>
          </a:p>
          <a:p>
            <a:pPr lvl="1"/>
            <a:r>
              <a:rPr lang="en-US" dirty="0"/>
              <a:t>Create the Virtual Server</a:t>
            </a:r>
          </a:p>
          <a:p>
            <a:pPr lvl="2"/>
            <a:r>
              <a:rPr lang="en-US" dirty="0"/>
              <a:t>Under "Edge – Manage /  Load Balancer / Virtual Servers"</a:t>
            </a:r>
          </a:p>
          <a:p>
            <a:pPr lvl="1"/>
            <a:endParaRPr lang="en-US" i="1" dirty="0"/>
          </a:p>
        </p:txBody>
      </p:sp>
      <p:sp>
        <p:nvSpPr>
          <p:cNvPr id="18" name="TextBox 17"/>
          <p:cNvSpPr txBox="1"/>
          <p:nvPr/>
        </p:nvSpPr>
        <p:spPr>
          <a:xfrm>
            <a:off x="434069" y="4048820"/>
            <a:ext cx="4716932" cy="972574"/>
          </a:xfrm>
          <a:prstGeom prst="rect">
            <a:avLst/>
          </a:prstGeom>
          <a:noFill/>
        </p:spPr>
        <p:txBody>
          <a:bodyPr wrap="square" rtlCol="0">
            <a:spAutoFit/>
          </a:bodyPr>
          <a:lstStyle/>
          <a:p>
            <a:pPr algn="l"/>
            <a:r>
              <a:rPr lang="en-US" sz="1800" i="1" u="sng" dirty="0">
                <a:solidFill>
                  <a:schemeClr val="tx1"/>
                </a:solidFill>
              </a:rPr>
              <a:t>Technical Note:</a:t>
            </a:r>
          </a:p>
          <a:p>
            <a:pPr marL="285750" indent="-285750" algn="l">
              <a:buFont typeface="Arial" pitchFamily="34" charset="0"/>
              <a:buChar char="•"/>
            </a:pPr>
            <a:r>
              <a:rPr lang="en-US" sz="1600" i="1" dirty="0">
                <a:solidFill>
                  <a:schemeClr val="tx1"/>
                </a:solidFill>
              </a:rPr>
              <a:t>The pool selected is composed of HTTPS servers</a:t>
            </a:r>
            <a:endParaRPr lang="en-US" sz="1400" dirty="0">
              <a:solidFill>
                <a:schemeClr val="tx1"/>
              </a:solidFill>
              <a:latin typeface="+mn-lt"/>
              <a:ea typeface="+mn-ea"/>
            </a:endParaRPr>
          </a:p>
        </p:txBody>
      </p:sp>
      <p:grpSp>
        <p:nvGrpSpPr>
          <p:cNvPr id="2" name="Group 1"/>
          <p:cNvGrpSpPr/>
          <p:nvPr/>
        </p:nvGrpSpPr>
        <p:grpSpPr>
          <a:xfrm>
            <a:off x="4952818" y="2409082"/>
            <a:ext cx="3223260" cy="3992880"/>
            <a:chOff x="1865485" y="852130"/>
            <a:chExt cx="3223260" cy="3992880"/>
          </a:xfrm>
        </p:grpSpPr>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65485" y="852130"/>
              <a:ext cx="3223260" cy="39928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 name="Group 2"/>
            <p:cNvGrpSpPr/>
            <p:nvPr/>
          </p:nvGrpSpPr>
          <p:grpSpPr>
            <a:xfrm>
              <a:off x="2018949" y="1959567"/>
              <a:ext cx="2647950" cy="808405"/>
              <a:chOff x="2889250" y="3553320"/>
              <a:chExt cx="2647950" cy="808405"/>
            </a:xfrm>
          </p:grpSpPr>
          <p:sp>
            <p:nvSpPr>
              <p:cNvPr id="14" name="Rectangle 13"/>
              <p:cNvSpPr/>
              <p:nvPr/>
            </p:nvSpPr>
            <p:spPr bwMode="auto">
              <a:xfrm>
                <a:off x="2889250" y="3553320"/>
                <a:ext cx="2647950" cy="173405"/>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sp>
            <p:nvSpPr>
              <p:cNvPr id="16" name="Rectangle 15"/>
              <p:cNvSpPr/>
              <p:nvPr/>
            </p:nvSpPr>
            <p:spPr bwMode="auto">
              <a:xfrm>
                <a:off x="2889250" y="4188320"/>
                <a:ext cx="2647950" cy="173405"/>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grpSp>
      </p:grpSp>
    </p:spTree>
    <p:extLst>
      <p:ext uri="{BB962C8B-B14F-4D97-AF65-F5344CB8AC3E}">
        <p14:creationId xmlns:p14="http://schemas.microsoft.com/office/powerpoint/2010/main" val="33398185"/>
      </p:ext>
    </p:extLst>
  </p:cSld>
  <p:clrMapOvr>
    <a:masterClrMapping/>
  </p:clrMapOvr>
  <p:transition>
    <p:fade/>
  </p:transition>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L7 HTTPS VIP - with HTTPS off-load + selection of ciphers (1/3)</a:t>
            </a:r>
          </a:p>
        </p:txBody>
      </p:sp>
      <p:sp>
        <p:nvSpPr>
          <p:cNvPr id="7" name="Text Placeholder 4"/>
          <p:cNvSpPr>
            <a:spLocks noGrp="1"/>
          </p:cNvSpPr>
          <p:nvPr>
            <p:ph type="body" sz="quarter" idx="13"/>
          </p:nvPr>
        </p:nvSpPr>
        <p:spPr>
          <a:xfrm>
            <a:off x="352424" y="786384"/>
            <a:ext cx="8658571" cy="5010912"/>
          </a:xfrm>
        </p:spPr>
        <p:txBody>
          <a:bodyPr/>
          <a:lstStyle/>
          <a:p>
            <a:r>
              <a:rPr lang="en-US" dirty="0"/>
              <a:t>Use Case: Clients access the web application via HTTPS. HTTPS is terminated on the Edge VIP. The Edge forwards the clients' requests via HTTP </a:t>
            </a:r>
            <a:r>
              <a:rPr lang="en-US" u="sng" dirty="0"/>
              <a:t>and only specific ciphers should be accepted by the Edge </a:t>
            </a:r>
          </a:p>
          <a:p>
            <a:pPr lvl="1"/>
            <a:r>
              <a:rPr lang="en-US" dirty="0"/>
              <a:t>Import the web server certificate</a:t>
            </a:r>
          </a:p>
          <a:p>
            <a:pPr lvl="2"/>
            <a:r>
              <a:rPr lang="en-US" dirty="0"/>
              <a:t>See "L7 HTTPS VIP - with HTTPS off-load"</a:t>
            </a:r>
          </a:p>
          <a:p>
            <a:pPr lvl="2"/>
            <a:endParaRPr lang="fr-FR" dirty="0"/>
          </a:p>
          <a:p>
            <a:pPr lvl="2"/>
            <a:endParaRPr lang="fr-FR" dirty="0"/>
          </a:p>
          <a:p>
            <a:pPr marL="457200" lvl="2" indent="0">
              <a:buNone/>
            </a:pPr>
            <a:r>
              <a:rPr lang="fr-FR" sz="1800" i="1" u="sng" dirty="0"/>
              <a:t>Important note:</a:t>
            </a:r>
          </a:p>
          <a:p>
            <a:pPr marL="457200" lvl="2" indent="0">
              <a:buNone/>
            </a:pPr>
            <a:r>
              <a:rPr lang="fr-FR" sz="1800" i="1" dirty="0" err="1"/>
              <a:t>From</a:t>
            </a:r>
            <a:r>
              <a:rPr lang="fr-FR" sz="1800" i="1" dirty="0"/>
              <a:t> 6.1.4, SSLv3 </a:t>
            </a:r>
            <a:r>
              <a:rPr lang="fr-FR" sz="1800" i="1" dirty="0" err="1"/>
              <a:t>is</a:t>
            </a:r>
            <a:r>
              <a:rPr lang="fr-FR" sz="1800" i="1" dirty="0"/>
              <a:t> </a:t>
            </a:r>
            <a:r>
              <a:rPr lang="fr-FR" sz="1800" i="1" dirty="0" err="1"/>
              <a:t>disabled</a:t>
            </a:r>
            <a:r>
              <a:rPr lang="fr-FR" sz="1800" i="1" dirty="0"/>
              <a:t> by default.</a:t>
            </a:r>
          </a:p>
          <a:p>
            <a:pPr marL="742950" lvl="3" indent="0">
              <a:buNone/>
            </a:pPr>
            <a:r>
              <a:rPr lang="fr-FR" i="1" dirty="0"/>
              <a:t>To enable SSLv3 back, use the </a:t>
            </a:r>
            <a:r>
              <a:rPr lang="fr-FR" i="1" dirty="0" err="1"/>
              <a:t>following</a:t>
            </a:r>
            <a:r>
              <a:rPr lang="fr-FR" i="1" dirty="0"/>
              <a:t> Application Rule: "sslv3 enable".</a:t>
            </a:r>
          </a:p>
          <a:p>
            <a:pPr marL="457200" lvl="2" indent="0">
              <a:buNone/>
            </a:pPr>
            <a:r>
              <a:rPr lang="fr-FR" sz="1800" i="1" dirty="0" err="1"/>
              <a:t>From</a:t>
            </a:r>
            <a:r>
              <a:rPr lang="fr-FR" sz="1800" i="1" dirty="0"/>
              <a:t> 6.2.3 TLSv1.0 </a:t>
            </a:r>
            <a:r>
              <a:rPr lang="fr-FR" sz="1800" i="1" dirty="0" err="1"/>
              <a:t>is</a:t>
            </a:r>
            <a:r>
              <a:rPr lang="fr-FR" sz="1800" i="1" dirty="0"/>
              <a:t> </a:t>
            </a:r>
            <a:r>
              <a:rPr lang="fr-FR" sz="1800" i="1" dirty="0" err="1"/>
              <a:t>also</a:t>
            </a:r>
            <a:r>
              <a:rPr lang="fr-FR" sz="1800" i="1" dirty="0"/>
              <a:t> </a:t>
            </a:r>
            <a:r>
              <a:rPr lang="fr-FR" sz="1800" i="1" dirty="0" err="1"/>
              <a:t>disabled</a:t>
            </a:r>
            <a:r>
              <a:rPr lang="fr-FR" sz="1800" i="1" dirty="0"/>
              <a:t> by default.</a:t>
            </a:r>
          </a:p>
          <a:p>
            <a:pPr marL="742950" lvl="3" indent="0">
              <a:buNone/>
            </a:pPr>
            <a:r>
              <a:rPr lang="fr-FR" i="1" dirty="0"/>
              <a:t>To enable TLSv1.0 back, use the </a:t>
            </a:r>
            <a:r>
              <a:rPr lang="fr-FR" i="1" dirty="0" err="1"/>
              <a:t>following</a:t>
            </a:r>
            <a:r>
              <a:rPr lang="fr-FR" i="1" dirty="0"/>
              <a:t> Application Rule: "tlsv1 enable".</a:t>
            </a:r>
          </a:p>
          <a:p>
            <a:pPr marL="742950" lvl="3" indent="0">
              <a:buNone/>
            </a:pPr>
            <a:r>
              <a:rPr lang="fr-FR" i="1" dirty="0"/>
              <a:t>To enable </a:t>
            </a:r>
            <a:r>
              <a:rPr lang="fr-FR" i="1" dirty="0" err="1"/>
              <a:t>only</a:t>
            </a:r>
            <a:r>
              <a:rPr lang="fr-FR" i="1" dirty="0"/>
              <a:t> TLSv1.2 (</a:t>
            </a:r>
            <a:r>
              <a:rPr lang="fr-FR" i="1" dirty="0" err="1"/>
              <a:t>disable</a:t>
            </a:r>
            <a:r>
              <a:rPr lang="fr-FR" i="1" dirty="0"/>
              <a:t> TLSv1.1), select </a:t>
            </a:r>
            <a:r>
              <a:rPr lang="fr-FR" i="1" dirty="0" err="1"/>
              <a:t>only</a:t>
            </a:r>
            <a:r>
              <a:rPr lang="fr-FR" i="1" dirty="0"/>
              <a:t> the </a:t>
            </a:r>
            <a:r>
              <a:rPr lang="fr-FR" i="1" dirty="0" err="1"/>
              <a:t>ciphers</a:t>
            </a:r>
            <a:r>
              <a:rPr lang="fr-FR" i="1" dirty="0"/>
              <a:t> </a:t>
            </a:r>
            <a:r>
              <a:rPr lang="fr-FR" i="1" dirty="0" err="1"/>
              <a:t>listed</a:t>
            </a:r>
            <a:r>
              <a:rPr lang="fr-FR" i="1" dirty="0"/>
              <a:t> in the Notes.</a:t>
            </a:r>
          </a:p>
          <a:p>
            <a:pPr marL="457200" lvl="2" indent="0">
              <a:buNone/>
            </a:pPr>
            <a:r>
              <a:rPr lang="fr-FR" sz="1800" i="1" dirty="0" err="1"/>
              <a:t>From</a:t>
            </a:r>
            <a:r>
              <a:rPr lang="fr-FR" sz="1800" i="1" dirty="0"/>
              <a:t> 6.4.1 </a:t>
            </a:r>
            <a:r>
              <a:rPr lang="fr-FR" sz="1800" i="1" dirty="0" err="1"/>
              <a:t>apprules</a:t>
            </a:r>
            <a:r>
              <a:rPr lang="fr-FR" sz="1800" i="1" dirty="0"/>
              <a:t> are </a:t>
            </a:r>
            <a:r>
              <a:rPr lang="fr-FR" sz="1800" i="1" dirty="0" err="1"/>
              <a:t>enhanced</a:t>
            </a:r>
            <a:r>
              <a:rPr lang="fr-FR" sz="1800" i="1" dirty="0"/>
              <a:t> to </a:t>
            </a:r>
            <a:r>
              <a:rPr lang="fr-FR" sz="1800" i="1" dirty="0" err="1"/>
              <a:t>disable</a:t>
            </a:r>
            <a:r>
              <a:rPr lang="fr-FR" sz="1800" i="1" dirty="0"/>
              <a:t> TLSv1.1 (</a:t>
            </a:r>
            <a:r>
              <a:rPr lang="fr-FR" sz="1800" i="1" dirty="0" err="1"/>
              <a:t>enabled</a:t>
            </a:r>
            <a:r>
              <a:rPr lang="fr-FR" sz="1800" i="1" dirty="0"/>
              <a:t> by default)</a:t>
            </a:r>
          </a:p>
          <a:p>
            <a:pPr marL="742950" lvl="3" indent="0">
              <a:buNone/>
            </a:pPr>
            <a:r>
              <a:rPr lang="fr-FR" i="1" dirty="0"/>
              <a:t>To </a:t>
            </a:r>
            <a:r>
              <a:rPr lang="fr-FR" i="1" dirty="0" err="1"/>
              <a:t>disable</a:t>
            </a:r>
            <a:r>
              <a:rPr lang="fr-FR" i="1" dirty="0"/>
              <a:t> TLSv1.1, use the </a:t>
            </a:r>
            <a:r>
              <a:rPr lang="fr-FR" i="1" dirty="0" err="1"/>
              <a:t>following</a:t>
            </a:r>
            <a:r>
              <a:rPr lang="fr-FR" i="1" dirty="0"/>
              <a:t> Application Rule: "tlsv11 </a:t>
            </a:r>
            <a:r>
              <a:rPr lang="fr-FR" i="1" dirty="0" err="1"/>
              <a:t>disable</a:t>
            </a:r>
            <a:r>
              <a:rPr lang="fr-FR" i="1" dirty="0"/>
              <a:t>".</a:t>
            </a:r>
          </a:p>
          <a:p>
            <a:pPr marL="457200" lvl="2" indent="0">
              <a:buNone/>
            </a:pPr>
            <a:endParaRPr lang="fr-FR" sz="1800" i="1" dirty="0"/>
          </a:p>
        </p:txBody>
      </p:sp>
    </p:spTree>
    <p:extLst>
      <p:ext uri="{BB962C8B-B14F-4D97-AF65-F5344CB8AC3E}">
        <p14:creationId xmlns:p14="http://schemas.microsoft.com/office/powerpoint/2010/main" val="3124091614"/>
      </p:ext>
    </p:extLst>
  </p:cSld>
  <p:clrMapOvr>
    <a:masterClrMapping/>
  </p:clrMapOvr>
  <p:transition>
    <p:fade/>
  </p:transition>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56615" y="171450"/>
            <a:ext cx="8787385" cy="333375"/>
          </a:xfrm>
        </p:spPr>
        <p:txBody>
          <a:bodyPr/>
          <a:lstStyle/>
          <a:p>
            <a:r>
              <a:rPr lang="en-US" dirty="0"/>
              <a:t>L7 HTTPS VIP - with HTTPS off-load + selection of ciphers (2/3)</a:t>
            </a:r>
          </a:p>
        </p:txBody>
      </p:sp>
      <p:sp>
        <p:nvSpPr>
          <p:cNvPr id="7" name="Text Placeholder 4"/>
          <p:cNvSpPr>
            <a:spLocks noGrp="1"/>
          </p:cNvSpPr>
          <p:nvPr>
            <p:ph type="body" sz="quarter" idx="13"/>
          </p:nvPr>
        </p:nvSpPr>
        <p:spPr>
          <a:xfrm>
            <a:off x="352425" y="786384"/>
            <a:ext cx="8385048" cy="5010912"/>
          </a:xfrm>
        </p:spPr>
        <p:txBody>
          <a:bodyPr/>
          <a:lstStyle/>
          <a:p>
            <a:pPr lvl="1"/>
            <a:r>
              <a:rPr lang="en-US" dirty="0"/>
              <a:t>Create the HTTPS Application Profile</a:t>
            </a:r>
          </a:p>
          <a:p>
            <a:pPr lvl="2"/>
            <a:r>
              <a:rPr lang="en-US" dirty="0"/>
              <a:t>See "L7 HTTPS VIP - with HTTPS off-load"</a:t>
            </a:r>
          </a:p>
          <a:p>
            <a:pPr lvl="2"/>
            <a:r>
              <a:rPr lang="en-US" dirty="0"/>
              <a:t>And configure the cipher list</a:t>
            </a:r>
          </a:p>
          <a:p>
            <a:pPr lvl="3"/>
            <a:r>
              <a:rPr lang="en-US" dirty="0"/>
              <a:t>From 6.2.4 only the following ciphers are supported (and must be only 1 cipher)</a:t>
            </a:r>
          </a:p>
          <a:p>
            <a:pPr lvl="4"/>
            <a:r>
              <a:rPr lang="en-US" sz="1200" dirty="0"/>
              <a:t>DEFAULT('!</a:t>
            </a:r>
            <a:r>
              <a:rPr lang="en-US" sz="1200" dirty="0" err="1"/>
              <a:t>aNULL:kECDH+AES:ECDH+AES:RSA+AES</a:t>
            </a:r>
            <a:r>
              <a:rPr lang="en-US" sz="1200" dirty="0"/>
              <a:t>:@STRENGTH')</a:t>
            </a:r>
          </a:p>
          <a:p>
            <a:pPr lvl="4"/>
            <a:r>
              <a:rPr lang="en-US" sz="1200" dirty="0"/>
              <a:t>ECDHE-RSA-AES128-GCM-SHA256</a:t>
            </a:r>
          </a:p>
          <a:p>
            <a:pPr lvl="4"/>
            <a:r>
              <a:rPr lang="en-US" sz="1200" dirty="0"/>
              <a:t>ECDHE-RSA-AES256-GCM-SHA384</a:t>
            </a:r>
          </a:p>
          <a:p>
            <a:pPr lvl="4"/>
            <a:r>
              <a:rPr lang="en-US" sz="1200" dirty="0"/>
              <a:t>ECDHE-RSA-AES256-SHA</a:t>
            </a:r>
          </a:p>
          <a:p>
            <a:pPr lvl="4"/>
            <a:r>
              <a:rPr lang="en-US" sz="1200" dirty="0"/>
              <a:t>ECDHE-ECDSA-AES256-SHA</a:t>
            </a:r>
          </a:p>
          <a:p>
            <a:pPr lvl="4"/>
            <a:r>
              <a:rPr lang="en-US" sz="1200" dirty="0"/>
              <a:t>ECDH-ECDSA-AES256-SHA</a:t>
            </a:r>
          </a:p>
          <a:p>
            <a:pPr lvl="3"/>
            <a:endParaRPr lang="en-US" dirty="0"/>
          </a:p>
          <a:p>
            <a:pPr lvl="3"/>
            <a:r>
              <a:rPr lang="en-US" dirty="0"/>
              <a:t>For instance:</a:t>
            </a:r>
          </a:p>
          <a:p>
            <a:pPr lvl="4"/>
            <a:r>
              <a:rPr lang="fr-FR" i="1" dirty="0"/>
              <a:t>To </a:t>
            </a:r>
            <a:r>
              <a:rPr lang="fr-FR" i="1" dirty="0" err="1"/>
              <a:t>allow</a:t>
            </a:r>
            <a:r>
              <a:rPr lang="fr-FR" i="1" dirty="0"/>
              <a:t> </a:t>
            </a:r>
            <a:r>
              <a:rPr lang="fr-FR" i="1" dirty="0" err="1"/>
              <a:t>only</a:t>
            </a:r>
            <a:r>
              <a:rPr lang="fr-FR" i="1" dirty="0"/>
              <a:t> AES128-SHA, use the </a:t>
            </a:r>
            <a:r>
              <a:rPr lang="fr-FR" i="1" dirty="0" err="1"/>
              <a:t>cipher</a:t>
            </a:r>
            <a:r>
              <a:rPr lang="fr-FR" i="1" dirty="0"/>
              <a:t> "AES128-SHA”</a:t>
            </a:r>
          </a:p>
        </p:txBody>
      </p:sp>
      <p:sp>
        <p:nvSpPr>
          <p:cNvPr id="6" name="Text Placeholder 4"/>
          <p:cNvSpPr txBox="1">
            <a:spLocks/>
          </p:cNvSpPr>
          <p:nvPr/>
        </p:nvSpPr>
        <p:spPr bwMode="auto">
          <a:xfrm>
            <a:off x="4544949" y="2433048"/>
            <a:ext cx="3730575" cy="170033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233363" indent="-233363" algn="l" rtl="0" eaLnBrk="0" fontAlgn="base" hangingPunct="0">
              <a:lnSpc>
                <a:spcPts val="2400"/>
              </a:lnSpc>
              <a:spcBef>
                <a:spcPts val="1000"/>
              </a:spcBef>
              <a:spcAft>
                <a:spcPct val="0"/>
              </a:spcAft>
              <a:buClr>
                <a:schemeClr val="accent1">
                  <a:lumMod val="75000"/>
                </a:schemeClr>
              </a:buClr>
              <a:buSzPct val="115000"/>
              <a:buFont typeface="Wingdings" pitchFamily="2" charset="2"/>
              <a:buChar char="§"/>
              <a:defRPr sz="2000" b="1">
                <a:solidFill>
                  <a:srgbClr val="333333"/>
                </a:solidFill>
                <a:latin typeface="+mn-lt"/>
                <a:ea typeface="+mn-ea"/>
                <a:cs typeface="+mn-cs"/>
              </a:defRPr>
            </a:lvl1pPr>
            <a:lvl2pPr marL="400050" indent="-171450" algn="l" rtl="0" eaLnBrk="0" fontAlgn="base" hangingPunct="0">
              <a:lnSpc>
                <a:spcPts val="2200"/>
              </a:lnSpc>
              <a:spcBef>
                <a:spcPts val="800"/>
              </a:spcBef>
              <a:spcAft>
                <a:spcPct val="0"/>
              </a:spcAft>
              <a:buClr>
                <a:schemeClr val="accent1">
                  <a:lumMod val="75000"/>
                </a:schemeClr>
              </a:buClr>
              <a:buSzPct val="110000"/>
              <a:buFont typeface="Arial" pitchFamily="34" charset="0"/>
              <a:buChar char="•"/>
              <a:defRPr>
                <a:solidFill>
                  <a:srgbClr val="333333"/>
                </a:solidFill>
                <a:latin typeface="+mn-lt"/>
                <a:ea typeface="+mn-ea"/>
              </a:defRPr>
            </a:lvl2pPr>
            <a:lvl3pPr marL="62865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3pPr>
            <a:lvl4pPr marL="91440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4pPr>
            <a:lvl5pPr marL="1200150" indent="-171450" algn="l" rtl="0" eaLnBrk="0" fontAlgn="base" hangingPunct="0">
              <a:lnSpc>
                <a:spcPts val="2000"/>
              </a:lnSpc>
              <a:spcBef>
                <a:spcPts val="600"/>
              </a:spcBef>
              <a:spcAft>
                <a:spcPct val="0"/>
              </a:spcAft>
              <a:buClr>
                <a:schemeClr val="accent1">
                  <a:lumMod val="75000"/>
                </a:schemeClr>
              </a:buClr>
              <a:buSzPct val="110000"/>
              <a:buFont typeface="Arial" pitchFamily="34" charset="0"/>
              <a:buChar char="•"/>
              <a:defRPr sz="1600">
                <a:solidFill>
                  <a:srgbClr val="333333"/>
                </a:solidFill>
                <a:latin typeface="+mn-lt"/>
                <a:ea typeface="+mn-ea"/>
              </a:defRPr>
            </a:lvl5pPr>
            <a:lvl6pPr marL="16002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6pPr>
            <a:lvl7pPr marL="20574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7pPr>
            <a:lvl8pPr marL="25146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8pPr>
            <a:lvl9pPr marL="2971800" indent="-171450" algn="l" rtl="0" fontAlgn="base">
              <a:spcBef>
                <a:spcPct val="0"/>
              </a:spcBef>
              <a:spcAft>
                <a:spcPct val="40000"/>
              </a:spcAft>
              <a:buClr>
                <a:schemeClr val="accent2"/>
              </a:buClr>
              <a:buFont typeface="Arial" charset="0"/>
              <a:buChar char="­"/>
              <a:defRPr sz="1600">
                <a:solidFill>
                  <a:schemeClr val="tx1"/>
                </a:solidFill>
                <a:latin typeface="+mn-lt"/>
                <a:ea typeface="+mn-ea"/>
              </a:defRPr>
            </a:lvl9pPr>
          </a:lstStyle>
          <a:p>
            <a:pPr lvl="4"/>
            <a:r>
              <a:rPr lang="en-US" sz="1200" kern="0" dirty="0"/>
              <a:t>ECDH-RSA-AES256-SHA</a:t>
            </a:r>
          </a:p>
          <a:p>
            <a:pPr lvl="4"/>
            <a:r>
              <a:rPr lang="en-US" sz="1200" kern="0" dirty="0"/>
              <a:t>AES256-SHA</a:t>
            </a:r>
          </a:p>
          <a:p>
            <a:pPr lvl="4"/>
            <a:r>
              <a:rPr lang="en-US" sz="1200" kern="0" dirty="0"/>
              <a:t>AES128-SHA</a:t>
            </a:r>
          </a:p>
          <a:p>
            <a:pPr lvl="4"/>
            <a:r>
              <a:rPr lang="en-US" sz="1200" kern="0" dirty="0"/>
              <a:t>DES-CBC3-SHA</a:t>
            </a:r>
          </a:p>
          <a:p>
            <a:pPr lvl="4"/>
            <a:endParaRPr lang="en-US" kern="0" dirty="0"/>
          </a:p>
          <a:p>
            <a:pPr lvl="3"/>
            <a:endParaRPr lang="en-US" kern="0" dirty="0"/>
          </a:p>
        </p:txBody>
      </p:sp>
      <p:pic>
        <p:nvPicPr>
          <p:cNvPr id="5" name="Picture 4"/>
          <p:cNvPicPr>
            <a:picLocks noChangeAspect="1"/>
          </p:cNvPicPr>
          <p:nvPr/>
        </p:nvPicPr>
        <p:blipFill>
          <a:blip r:embed="rId3"/>
          <a:stretch>
            <a:fillRect/>
          </a:stretch>
        </p:blipFill>
        <p:spPr>
          <a:xfrm>
            <a:off x="2129599" y="5250366"/>
            <a:ext cx="3676469" cy="653594"/>
          </a:xfrm>
          <a:prstGeom prst="rect">
            <a:avLst/>
          </a:prstGeom>
        </p:spPr>
      </p:pic>
      <p:sp>
        <p:nvSpPr>
          <p:cNvPr id="8" name="Rectangle 7"/>
          <p:cNvSpPr/>
          <p:nvPr/>
        </p:nvSpPr>
        <p:spPr bwMode="auto">
          <a:xfrm>
            <a:off x="3701228" y="5250366"/>
            <a:ext cx="1785172" cy="250902"/>
          </a:xfrm>
          <a:prstGeom prst="rect">
            <a:avLst/>
          </a:prstGeom>
          <a:noFill/>
          <a:ln w="38100">
            <a:solidFill>
              <a:srgbClr val="FF0000"/>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sz="1800" dirty="0" err="1">
              <a:solidFill>
                <a:srgbClr val="FFFFFF"/>
              </a:solidFill>
            </a:endParaRPr>
          </a:p>
        </p:txBody>
      </p:sp>
    </p:spTree>
    <p:extLst>
      <p:ext uri="{BB962C8B-B14F-4D97-AF65-F5344CB8AC3E}">
        <p14:creationId xmlns:p14="http://schemas.microsoft.com/office/powerpoint/2010/main" val="637509516"/>
      </p:ext>
    </p:extLst>
  </p:cSld>
  <p:clrMapOvr>
    <a:masterClrMapping/>
  </p:clrMapOvr>
  <p:transition>
    <p:fade/>
  </p:transition>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L7 HTTPS VIP - with HTTPS off-load + selection of ciphers (3/3)</a:t>
            </a:r>
          </a:p>
        </p:txBody>
      </p:sp>
      <p:sp>
        <p:nvSpPr>
          <p:cNvPr id="7" name="Text Placeholder 4"/>
          <p:cNvSpPr>
            <a:spLocks noGrp="1"/>
          </p:cNvSpPr>
          <p:nvPr>
            <p:ph type="body" sz="quarter" idx="13"/>
          </p:nvPr>
        </p:nvSpPr>
        <p:spPr>
          <a:xfrm>
            <a:off x="352425" y="786384"/>
            <a:ext cx="8385048" cy="5010912"/>
          </a:xfrm>
        </p:spPr>
        <p:txBody>
          <a:bodyPr/>
          <a:lstStyle/>
          <a:p>
            <a:pPr lvl="1"/>
            <a:r>
              <a:rPr lang="en-US" dirty="0"/>
              <a:t>Create the Virtual Server</a:t>
            </a:r>
          </a:p>
          <a:p>
            <a:pPr lvl="2"/>
            <a:r>
              <a:rPr lang="en-US" dirty="0"/>
              <a:t>See "L7 HTTPS VIP - with HTTPS off-load"</a:t>
            </a:r>
          </a:p>
          <a:p>
            <a:pPr lvl="2"/>
            <a:endParaRPr lang="en-US" i="1" dirty="0"/>
          </a:p>
          <a:p>
            <a:pPr marL="742950" lvl="3" indent="0">
              <a:buNone/>
            </a:pPr>
            <a:endParaRPr lang="en-US" sz="1400" dirty="0">
              <a:latin typeface="Courier New" pitchFamily="49" charset="0"/>
              <a:cs typeface="Courier New" pitchFamily="49" charset="0"/>
            </a:endParaRPr>
          </a:p>
        </p:txBody>
      </p:sp>
    </p:spTree>
    <p:extLst>
      <p:ext uri="{BB962C8B-B14F-4D97-AF65-F5344CB8AC3E}">
        <p14:creationId xmlns:p14="http://schemas.microsoft.com/office/powerpoint/2010/main" val="3156055554"/>
      </p:ext>
    </p:extLst>
  </p:cSld>
  <p:clrMapOvr>
    <a:masterClrMapping/>
  </p:clrMapOvr>
  <p:transition>
    <p:fade/>
  </p:transition>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L7 HTTPS VIP - with HTTPS Client Authentication (1/5)</a:t>
            </a:r>
          </a:p>
        </p:txBody>
      </p:sp>
      <p:sp>
        <p:nvSpPr>
          <p:cNvPr id="6" name="Text Placeholder 4"/>
          <p:cNvSpPr>
            <a:spLocks noGrp="1"/>
          </p:cNvSpPr>
          <p:nvPr>
            <p:ph type="body" sz="quarter" idx="13"/>
          </p:nvPr>
        </p:nvSpPr>
        <p:spPr>
          <a:xfrm>
            <a:off x="352425" y="786384"/>
            <a:ext cx="8385048" cy="5010912"/>
          </a:xfrm>
        </p:spPr>
        <p:txBody>
          <a:bodyPr/>
          <a:lstStyle/>
          <a:p>
            <a:r>
              <a:rPr lang="en-US" dirty="0"/>
              <a:t>Use Case: Clients access the web application via HTTPS. HTTPS is terminated on the Edge VIP and requests for client certificate</a:t>
            </a:r>
            <a:endParaRPr lang="en-US" u="sng" dirty="0"/>
          </a:p>
          <a:p>
            <a:pPr lvl="1"/>
            <a:r>
              <a:rPr lang="en-US" dirty="0"/>
              <a:t>Import the web server certificate + Root CA</a:t>
            </a:r>
          </a:p>
          <a:p>
            <a:pPr lvl="2"/>
            <a:r>
              <a:rPr lang="en-US" dirty="0"/>
              <a:t>See "L7 HTTPS VIP - with HTTPS off-load"</a:t>
            </a:r>
          </a:p>
          <a:p>
            <a:pPr marL="742950" lvl="3" indent="0">
              <a:buNone/>
            </a:pPr>
            <a:r>
              <a:rPr lang="en-US" i="1" dirty="0"/>
              <a:t>Note: Server cert/key signed by CA in the Notes</a:t>
            </a:r>
          </a:p>
          <a:p>
            <a:pPr marL="742950" lvl="3" indent="0">
              <a:buNone/>
            </a:pPr>
            <a:r>
              <a:rPr lang="en-US" dirty="0"/>
              <a:t>This imports the server certificate + Root CA in the Edge</a:t>
            </a:r>
          </a:p>
          <a:p>
            <a:pPr lvl="1"/>
            <a:endParaRPr lang="en-US" dirty="0"/>
          </a:p>
          <a:p>
            <a:pPr lvl="1"/>
            <a:endParaRPr lang="en-US" dirty="0"/>
          </a:p>
          <a:p>
            <a:pPr lvl="1"/>
            <a:endParaRPr lang="en-US" dirty="0"/>
          </a:p>
          <a:p>
            <a:pPr lvl="1"/>
            <a:endParaRPr lang="en-US" dirty="0"/>
          </a:p>
          <a:p>
            <a:pPr lvl="1"/>
            <a:endParaRPr lang="en-US" dirty="0"/>
          </a:p>
        </p:txBody>
      </p:sp>
      <p:pic>
        <p:nvPicPr>
          <p:cNvPr id="8" name="Picture 7"/>
          <p:cNvPicPr>
            <a:picLocks noChangeAspect="1"/>
          </p:cNvPicPr>
          <p:nvPr/>
        </p:nvPicPr>
        <p:blipFill>
          <a:blip r:embed="rId3"/>
          <a:stretch>
            <a:fillRect/>
          </a:stretch>
        </p:blipFill>
        <p:spPr>
          <a:xfrm>
            <a:off x="114300" y="2856426"/>
            <a:ext cx="8915400" cy="990600"/>
          </a:xfrm>
          <a:prstGeom prst="rect">
            <a:avLst/>
          </a:prstGeom>
        </p:spPr>
      </p:pic>
    </p:spTree>
    <p:extLst>
      <p:ext uri="{BB962C8B-B14F-4D97-AF65-F5344CB8AC3E}">
        <p14:creationId xmlns:p14="http://schemas.microsoft.com/office/powerpoint/2010/main" val="184445274"/>
      </p:ext>
    </p:extLst>
  </p:cSld>
  <p:clrMapOvr>
    <a:masterClrMapping/>
  </p:clrMapOvr>
  <p:transition>
    <p:fade/>
  </p:transition>
</p:sld>
</file>

<file path=ppt/theme/theme1.xml><?xml version="1.0" encoding="utf-8"?>
<a:theme xmlns:a="http://schemas.openxmlformats.org/drawingml/2006/main" name="VMware Confidential">
  <a:themeElements>
    <a:clrScheme name="VMware Custom">
      <a:dk1>
        <a:srgbClr val="333333"/>
      </a:dk1>
      <a:lt1>
        <a:srgbClr val="FFFFFF"/>
      </a:lt1>
      <a:dk2>
        <a:srgbClr val="4D4D4D"/>
      </a:dk2>
      <a:lt2>
        <a:srgbClr val="C0C0C0"/>
      </a:lt2>
      <a:accent1>
        <a:srgbClr val="0095D3"/>
      </a:accent1>
      <a:accent2>
        <a:srgbClr val="89CBDF"/>
      </a:accent2>
      <a:accent3>
        <a:srgbClr val="003D79"/>
      </a:accent3>
      <a:accent4>
        <a:srgbClr val="6DB33F"/>
      </a:accent4>
      <a:accent5>
        <a:srgbClr val="F8981D"/>
      </a:accent5>
      <a:accent6>
        <a:srgbClr val="D9541E"/>
      </a:accent6>
      <a:hlink>
        <a:srgbClr val="0095D3"/>
      </a:hlink>
      <a:folHlink>
        <a:srgbClr val="89CBDF"/>
      </a:folHlink>
    </a:clrScheme>
    <a:fontScheme name="VMware1">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19050">
          <a:solidFill>
            <a:schemeClr val="accent3"/>
          </a:solidFill>
          <a:round/>
          <a:headEnd/>
          <a:tailEnd/>
        </a:ln>
      </a:spPr>
      <a:bodyPr wrap="none" lIns="0" tIns="0" rIns="0" bIns="0" rtlCol="0" anchor="ctr"/>
      <a:lstStyle>
        <a:defPPr marL="0" marR="0" indent="0" algn="ctr" defTabSz="914400" eaLnBrk="1" latinLnBrk="0" hangingPunct="1">
          <a:lnSpc>
            <a:spcPct val="100000"/>
          </a:lnSpc>
          <a:buClrTx/>
          <a:buSzTx/>
          <a:buFontTx/>
          <a:buNone/>
          <a:tabLst/>
          <a:defRPr sz="1800" dirty="0" err="1" smtClean="0">
            <a:solidFill>
              <a:srgbClr val="FFFFFF"/>
            </a:solidFill>
          </a:defRPr>
        </a:defPPr>
      </a:lstStyle>
    </a:spDef>
    <a:lnDef>
      <a:spPr bwMode="auto">
        <a:solidFill>
          <a:srgbClr val="0095D3"/>
        </a:solidFill>
        <a:ln w="19050" cap="flat" cmpd="sng" algn="ctr">
          <a:solidFill>
            <a:schemeClr val="tx1"/>
          </a:solidFill>
          <a:prstDash val="solid"/>
          <a:round/>
          <a:headEnd type="none" w="med" len="med"/>
          <a:tailEnd type="none" w="med" len="med"/>
        </a:ln>
        <a:effectLst/>
      </a:spPr>
      <a:bodyPr/>
      <a:lstStyle/>
    </a:lnDef>
    <a:txDef>
      <a:spPr>
        <a:noFill/>
      </a:spPr>
      <a:bodyPr wrap="square" rtlCol="0">
        <a:spAutoFit/>
      </a:bodyPr>
      <a:lstStyle>
        <a:defPPr algn="l">
          <a:defRPr sz="2000" dirty="0" err="1" smtClean="0">
            <a:solidFill>
              <a:srgbClr val="333333"/>
            </a:solidFill>
            <a:latin typeface="+mn-lt"/>
            <a:ea typeface="+mn-ea"/>
          </a:defRPr>
        </a:defPPr>
      </a:lstStyle>
    </a:txDef>
  </a:objectDefaults>
  <a:extraClrSchemeLst>
    <a:extraClrScheme>
      <a:clrScheme name="VMware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VMware Confidential">
  <a:themeElements>
    <a:clrScheme name="VMware Custom">
      <a:dk1>
        <a:srgbClr val="333333"/>
      </a:dk1>
      <a:lt1>
        <a:srgbClr val="FFFFFF"/>
      </a:lt1>
      <a:dk2>
        <a:srgbClr val="4D4D4D"/>
      </a:dk2>
      <a:lt2>
        <a:srgbClr val="C0C0C0"/>
      </a:lt2>
      <a:accent1>
        <a:srgbClr val="0095D3"/>
      </a:accent1>
      <a:accent2>
        <a:srgbClr val="89CBDF"/>
      </a:accent2>
      <a:accent3>
        <a:srgbClr val="003D79"/>
      </a:accent3>
      <a:accent4>
        <a:srgbClr val="6DB33F"/>
      </a:accent4>
      <a:accent5>
        <a:srgbClr val="F8981D"/>
      </a:accent5>
      <a:accent6>
        <a:srgbClr val="D9541E"/>
      </a:accent6>
      <a:hlink>
        <a:srgbClr val="0095D3"/>
      </a:hlink>
      <a:folHlink>
        <a:srgbClr val="89CBDF"/>
      </a:folHlink>
    </a:clrScheme>
    <a:fontScheme name="VMware1">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19050">
          <a:solidFill>
            <a:schemeClr val="accent3"/>
          </a:solidFill>
          <a:round/>
          <a:headEnd/>
          <a:tailEnd/>
        </a:ln>
      </a:spPr>
      <a:bodyPr wrap="none" lIns="0" tIns="0" rIns="0" bIns="0" rtlCol="0" anchor="ctr"/>
      <a:lstStyle>
        <a:defPPr marL="0" marR="0" indent="0" algn="ctr" defTabSz="914400" eaLnBrk="1" latinLnBrk="0" hangingPunct="1">
          <a:lnSpc>
            <a:spcPct val="100000"/>
          </a:lnSpc>
          <a:buClrTx/>
          <a:buSzTx/>
          <a:buFontTx/>
          <a:buNone/>
          <a:tabLst/>
          <a:defRPr sz="1800" dirty="0" err="1" smtClean="0">
            <a:solidFill>
              <a:srgbClr val="FFFFFF"/>
            </a:solidFill>
          </a:defRPr>
        </a:defPPr>
      </a:lstStyle>
    </a:spDef>
    <a:lnDef>
      <a:spPr bwMode="auto">
        <a:solidFill>
          <a:srgbClr val="0095D3"/>
        </a:solidFill>
        <a:ln w="19050" cap="flat" cmpd="sng" algn="ctr">
          <a:solidFill>
            <a:schemeClr val="tx1"/>
          </a:solidFill>
          <a:prstDash val="solid"/>
          <a:round/>
          <a:headEnd type="none" w="med" len="med"/>
          <a:tailEnd type="none" w="med" len="med"/>
        </a:ln>
        <a:effectLst/>
      </a:spPr>
      <a:bodyPr/>
      <a:lstStyle/>
    </a:lnDef>
    <a:txDef>
      <a:spPr>
        <a:noFill/>
      </a:spPr>
      <a:bodyPr wrap="square" rtlCol="0">
        <a:spAutoFit/>
      </a:bodyPr>
      <a:lstStyle>
        <a:defPPr algn="l">
          <a:defRPr sz="2000" dirty="0" err="1" smtClean="0">
            <a:solidFill>
              <a:srgbClr val="333333"/>
            </a:solidFill>
            <a:latin typeface="+mn-lt"/>
            <a:ea typeface="+mn-ea"/>
          </a:defRPr>
        </a:defPPr>
      </a:lstStyle>
    </a:txDef>
  </a:objectDefaults>
  <a:extraClrSchemeLst>
    <a:extraClrScheme>
      <a:clrScheme name="VMware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55D051C82973A547B6C3F145A91CC7EC" ma:contentTypeVersion="1" ma:contentTypeDescription="Create a new document." ma:contentTypeScope="" ma:versionID="8fb7f1e111bca80c6a8e28c18d78946e">
  <xsd:schema xmlns:xsd="http://www.w3.org/2001/XMLSchema" xmlns:p="http://schemas.microsoft.com/office/2006/metadata/properties" targetNamespace="http://schemas.microsoft.com/office/2006/metadata/properties" ma:root="true" ma:fieldsID="46ce51841bcaebe75ae25adb2fb3cbe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13A2D797-18E3-4B05-B876-091A13ABAB8B}">
  <ds:schemaRefs>
    <ds:schemaRef ds:uri="http://schemas.microsoft.com/sharepoint/v3/contenttype/forms"/>
  </ds:schemaRefs>
</ds:datastoreItem>
</file>

<file path=customXml/itemProps2.xml><?xml version="1.0" encoding="utf-8"?>
<ds:datastoreItem xmlns:ds="http://schemas.openxmlformats.org/officeDocument/2006/customXml" ds:itemID="{03F82127-3CC5-451D-B48B-82661A8C0F5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BB1955CA-C713-470E-9F62-20BA49A51273}">
  <ds:schemaRefs>
    <ds:schemaRef ds:uri="http://purl.org/dc/terms/"/>
    <ds:schemaRef ds:uri="http://purl.org/dc/elements/1.1/"/>
    <ds:schemaRef ds:uri="http://schemas.microsoft.com/office/2006/metadata/properties"/>
    <ds:schemaRef ds:uri="http://schemas.microsoft.com/office/2006/documentManagement/types"/>
    <ds:schemaRef ds:uri="http://purl.org/dc/dcmitype/"/>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VMware_template_091002</Template>
  <TotalTime>139946</TotalTime>
  <Words>20781</Words>
  <Application>Microsoft Macintosh PowerPoint</Application>
  <PresentationFormat>On-screen Show (4:3)</PresentationFormat>
  <Paragraphs>3323</Paragraphs>
  <Slides>135</Slides>
  <Notes>116</Notes>
  <HiddenSlides>3</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135</vt:i4>
      </vt:variant>
    </vt:vector>
  </HeadingPairs>
  <TitlesOfParts>
    <vt:vector size="143" baseType="lpstr">
      <vt:lpstr>Arial</vt:lpstr>
      <vt:lpstr>Calibri</vt:lpstr>
      <vt:lpstr>Courier New</vt:lpstr>
      <vt:lpstr>Times</vt:lpstr>
      <vt:lpstr>Times New Roman</vt:lpstr>
      <vt:lpstr>Wingdings</vt:lpstr>
      <vt:lpstr>VMware Confidential</vt:lpstr>
      <vt:lpstr>3_VMware Confidential</vt:lpstr>
      <vt:lpstr>NSX-v Logical Load Balancer ToI</vt:lpstr>
      <vt:lpstr>Document versioning</vt:lpstr>
      <vt:lpstr>Agenda</vt:lpstr>
      <vt:lpstr>Agenda</vt:lpstr>
      <vt:lpstr>VMware NSX – Networking &amp; Security Capabilities </vt:lpstr>
      <vt:lpstr>VMware NSX Logical Load Balancer: What is it?</vt:lpstr>
      <vt:lpstr>Agenda</vt:lpstr>
      <vt:lpstr>VMware NSX Components</vt:lpstr>
      <vt:lpstr>Agenda</vt:lpstr>
      <vt:lpstr>Load Balancer – Proxy Mode (L4 or L7) - default</vt:lpstr>
      <vt:lpstr>Load Balancer – Transparent Mode (L4 or L7)</vt:lpstr>
      <vt:lpstr>Agenda</vt:lpstr>
      <vt:lpstr>What Features Are Supported</vt:lpstr>
      <vt:lpstr>What Features Are Supported</vt:lpstr>
      <vt:lpstr>All SSL Load Balancing options</vt:lpstr>
      <vt:lpstr>NSX-v versus vCNS (1/2)</vt:lpstr>
      <vt:lpstr>NSX-v versus vCNS (2/2)</vt:lpstr>
      <vt:lpstr>Agenda</vt:lpstr>
      <vt:lpstr>Configuration – Simple LB config</vt:lpstr>
      <vt:lpstr>Configuration – Simple LB config</vt:lpstr>
      <vt:lpstr>Configuration – Simple LB config</vt:lpstr>
      <vt:lpstr>Configuration – Simple LB config</vt:lpstr>
      <vt:lpstr>Configuration – Simple LB config</vt:lpstr>
      <vt:lpstr>Configuration – Simple LB config</vt:lpstr>
      <vt:lpstr>Configuration – Simple LB config</vt:lpstr>
      <vt:lpstr>Agenda</vt:lpstr>
      <vt:lpstr>High Availability</vt:lpstr>
      <vt:lpstr>High Availability</vt:lpstr>
      <vt:lpstr>Agenda</vt:lpstr>
      <vt:lpstr>Design Considerations – Scale 6.4 (1/2)</vt:lpstr>
      <vt:lpstr>Design Considerations – Scale 6.4 (2/2)</vt:lpstr>
      <vt:lpstr>Design Considerations - Limitations</vt:lpstr>
      <vt:lpstr>Agenda</vt:lpstr>
      <vt:lpstr>Troubleshooting – CLI commands</vt:lpstr>
      <vt:lpstr>Agenda</vt:lpstr>
      <vt:lpstr>Key Takeaways</vt:lpstr>
      <vt:lpstr>Questions ?</vt:lpstr>
      <vt:lpstr>Backup</vt:lpstr>
      <vt:lpstr>Backup</vt:lpstr>
      <vt:lpstr>LB Configurations</vt:lpstr>
      <vt:lpstr>LB Configurations</vt:lpstr>
      <vt:lpstr>Healthchecks – Miscellaneous Tech Notes (1/2) </vt:lpstr>
      <vt:lpstr>Healthchecks – Miscellaneous Tech Notes (2/2)</vt:lpstr>
      <vt:lpstr>Healthchecks – ICMP</vt:lpstr>
      <vt:lpstr>Healthchecks – UDP</vt:lpstr>
      <vt:lpstr>Healthchecks – TCP (1/2)</vt:lpstr>
      <vt:lpstr>Healthchecks – TCP (2/2)</vt:lpstr>
      <vt:lpstr>Healthchecks – DNS</vt:lpstr>
      <vt:lpstr>Healthchecks – HTTP (1/4)</vt:lpstr>
      <vt:lpstr>Healthchecks – HTTP (2/4)</vt:lpstr>
      <vt:lpstr>Healthchecks – HTTP (3/4)</vt:lpstr>
      <vt:lpstr>Healthchecks – HTTP (4/4)</vt:lpstr>
      <vt:lpstr>Healthchecks – HTTPS (1/2)</vt:lpstr>
      <vt:lpstr>Healthchecks – HTTPS (2/2)</vt:lpstr>
      <vt:lpstr>LB Configurations</vt:lpstr>
      <vt:lpstr>L4 VIP – Miscellaneous Tech Notes</vt:lpstr>
      <vt:lpstr>L4 VIP - with no persistence (1/3) </vt:lpstr>
      <vt:lpstr>L4 VIP - with no persistence (2/3) </vt:lpstr>
      <vt:lpstr>L4 VIP - with no persistence (3/3) </vt:lpstr>
      <vt:lpstr>L4 VIP - with src-IP persistence (1/3) </vt:lpstr>
      <vt:lpstr>L4 VIP - with src-IP persistence (2/3) </vt:lpstr>
      <vt:lpstr>L4 VIP - with src-IP persistence (3/3) </vt:lpstr>
      <vt:lpstr>L4 VIP - with SNAT (Proxy Mode)</vt:lpstr>
      <vt:lpstr>L4 VIP - without SNAT (Transparent Mode)</vt:lpstr>
      <vt:lpstr>L4 VIP – with port range</vt:lpstr>
      <vt:lpstr>L4 VIP – FTP (1/2)</vt:lpstr>
      <vt:lpstr>L4 VIP – FTP (2/2)</vt:lpstr>
      <vt:lpstr>LB Configurations</vt:lpstr>
      <vt:lpstr>L7 HTTP VIP – Miscellaneous Tech Notes</vt:lpstr>
      <vt:lpstr>L7 HTTP VIP - Insert client IP@ in header X-Forwarded-For (1/2)</vt:lpstr>
      <vt:lpstr>L7 HTTP VIP - Insert client IP@ in header X-Forwarded-For (2/2)</vt:lpstr>
      <vt:lpstr>L7 HTTP VIP - with cookie persistence </vt:lpstr>
      <vt:lpstr>L7 HTTP VIP - with redirect to HTTPS site (1/2)</vt:lpstr>
      <vt:lpstr>L7 HTTP VIP - with redirect to HTTPS site (2/2)</vt:lpstr>
      <vt:lpstr>L7 HTTP VIP - with block specific URLs</vt:lpstr>
      <vt:lpstr>L7 HTTP VIP - redirect specific URL/Host to specific pools (1/3)</vt:lpstr>
      <vt:lpstr>L7 HTTP VIP - redirect specific URL/Host to specific pools (2/3)</vt:lpstr>
      <vt:lpstr>L7 HTTP VIP - redirect specific URL/Host to specific pools (3/3)</vt:lpstr>
      <vt:lpstr>L7 HTTP VIP - redirect to default page</vt:lpstr>
      <vt:lpstr>L7 HTTP VIP - redirect non authent clients</vt:lpstr>
      <vt:lpstr>L7 HTTP VIP - HTTP response header rewrite</vt:lpstr>
      <vt:lpstr>L7 HTTP VIP – sorry server</vt:lpstr>
      <vt:lpstr>L7 HTTP VIP – NTLM authentication server (usually with Sharepoint, Exchange, etc)</vt:lpstr>
      <vt:lpstr>L7 HTTP VIP - with IPv6 VIP / servers IPv4 (1/2)</vt:lpstr>
      <vt:lpstr>L7 HTTP VIP - with IPv6 VIP / servers IPv4 (2/2)</vt:lpstr>
      <vt:lpstr>LB Configurations</vt:lpstr>
      <vt:lpstr>L7 HTTPS VIP – Miscellaneous Tech Notes</vt:lpstr>
      <vt:lpstr>L7 HTTPS VIP - with HTTPS passthrough (1/2)</vt:lpstr>
      <vt:lpstr>L7 HTTPS VIP - with HTTPS passthrough (2/2)</vt:lpstr>
      <vt:lpstr>L7 HTTPS VIP - with HTTPS off-load (1/3)</vt:lpstr>
      <vt:lpstr>L7 HTTPS VIP - with HTTPS off-load (2/3)</vt:lpstr>
      <vt:lpstr>L7 HTTPS VIP - with HTTPS off-load (3/3)</vt:lpstr>
      <vt:lpstr>L7 HTTPS VIP - with HTTPS end-to-end (1/3)</vt:lpstr>
      <vt:lpstr>L7 HTTPS VIP - with HTTPS end-to-end (2/3)</vt:lpstr>
      <vt:lpstr>L7 HTTPS VIP - with HTTPS end-to-end (3/3)</vt:lpstr>
      <vt:lpstr>L7 HTTPS VIP - with HTTPS off-load + selection of ciphers (1/3)</vt:lpstr>
      <vt:lpstr>L7 HTTPS VIP - with HTTPS off-load + selection of ciphers (2/3)</vt:lpstr>
      <vt:lpstr>L7 HTTPS VIP - with HTTPS off-load + selection of ciphers (3/3)</vt:lpstr>
      <vt:lpstr>L7 HTTPS VIP - with HTTPS Client Authentication (1/5)</vt:lpstr>
      <vt:lpstr>L7 HTTPS VIP - with HTTPS Client Authentication (2/5)</vt:lpstr>
      <vt:lpstr>L7 HTTPS VIP - with HTTPS Client Authentication (3/5)</vt:lpstr>
      <vt:lpstr>L7 HTTPS VIP - with HTTPS Client Authentication (4/5)</vt:lpstr>
      <vt:lpstr>L7 HTTPS VIP - with HTTPS Client Authentication (5/5)</vt:lpstr>
      <vt:lpstr>L7 HTTPS VIP (passthrough) – Redirect to specific HTTPS pool based on SNI (1/2)</vt:lpstr>
      <vt:lpstr>L7 HTTPS VIP (passthrough) – Redirect to specific HTTPS pool based on SNI (2/2)</vt:lpstr>
      <vt:lpstr>Backup</vt:lpstr>
      <vt:lpstr>LB configuration for specific applications </vt:lpstr>
      <vt:lpstr>Horizon View – EUC (1/1)</vt:lpstr>
      <vt:lpstr>vRA (1/1)</vt:lpstr>
      <vt:lpstr>PSC 6.0 (1/1)</vt:lpstr>
      <vt:lpstr>Backup</vt:lpstr>
      <vt:lpstr>Log Format configuration</vt:lpstr>
      <vt:lpstr>Log Format for HTTP/HTTPS VIP using L7 Engine</vt:lpstr>
      <vt:lpstr>Log Format for TCP VIP using L7 Engine</vt:lpstr>
      <vt:lpstr>Log Format for TCP VIP using L4 Engine</vt:lpstr>
      <vt:lpstr>Backup</vt:lpstr>
      <vt:lpstr>API examples</vt:lpstr>
      <vt:lpstr>Quick note about doing API calls</vt:lpstr>
      <vt:lpstr>Create a LB pool</vt:lpstr>
      <vt:lpstr>Update a LB pool - Add new member (1/2)</vt:lpstr>
      <vt:lpstr>Update a LB pool - Add new member (2/2)</vt:lpstr>
      <vt:lpstr>Update a LB pool - Disable a member (1/2)</vt:lpstr>
      <vt:lpstr>Update a LB pool - Disable a member (2/2)</vt:lpstr>
      <vt:lpstr>Backup</vt:lpstr>
      <vt:lpstr>Check Configuration</vt:lpstr>
      <vt:lpstr>Check Runtime (Connectivity)</vt:lpstr>
      <vt:lpstr>Check Runtime (engine status)</vt:lpstr>
      <vt:lpstr>Check Runtime (Health Check)</vt:lpstr>
      <vt:lpstr>Check Runtime (System Events)</vt:lpstr>
      <vt:lpstr>Check Runtime (session table)</vt:lpstr>
      <vt:lpstr>Check Runtime (persistence stick table)</vt:lpstr>
      <vt:lpstr>Check Runtime (Check Statistics)</vt:lpstr>
      <vt:lpstr>Check Runtime (Log) Log Format configuration</vt:lpstr>
      <vt:lpstr>Check Runtime (Packet Capture)</vt:lpstr>
      <vt:lpstr>Check Runtime (Performance)</vt:lpstr>
    </vt:vector>
  </TitlesOfParts>
  <Company>VMware, Inc</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VMware presentation</dc:title>
  <dc:subject>VXLAN 2013 - Part 1</dc:subject>
  <dc:creator>Ray Budavari</dc:creator>
  <cp:lastModifiedBy>Dimitri Desmidt</cp:lastModifiedBy>
  <cp:revision>2765</cp:revision>
  <dcterms:created xsi:type="dcterms:W3CDTF">2009-09-29T17:45:03Z</dcterms:created>
  <dcterms:modified xsi:type="dcterms:W3CDTF">2023-03-09T19:46:16Z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0x01010055D051C82973A547B6C3F145A91CC7EC</vt:lpwstr>
  </property>
</Properties>
</file>